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62" r:id="rId3"/>
    <p:sldMasterId id="2147483658" r:id="rId4"/>
    <p:sldMasterId id="2147483660" r:id="rId5"/>
    <p:sldMasterId id="2147483661" r:id="rId6"/>
    <p:sldMasterId id="2147483659" r:id="rId7"/>
  </p:sldMasterIdLst>
  <p:notesMasterIdLst>
    <p:notesMasterId r:id="rId18"/>
  </p:notesMasterIdLst>
  <p:handoutMasterIdLst>
    <p:handoutMasterId r:id="rId19"/>
  </p:handoutMasterIdLst>
  <p:sldIdLst>
    <p:sldId id="265" r:id="rId8"/>
    <p:sldId id="275" r:id="rId9"/>
    <p:sldId id="277" r:id="rId10"/>
    <p:sldId id="276" r:id="rId11"/>
    <p:sldId id="281" r:id="rId12"/>
    <p:sldId id="283" r:id="rId13"/>
    <p:sldId id="272" r:id="rId14"/>
    <p:sldId id="279" r:id="rId15"/>
    <p:sldId id="280" r:id="rId16"/>
    <p:sldId id="278" r:id="rId1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1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1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1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100" kern="1200">
        <a:solidFill>
          <a:schemeClr val="tx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95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1" autoAdjust="0"/>
    <p:restoredTop sz="88777" autoAdjust="0"/>
  </p:normalViewPr>
  <p:slideViewPr>
    <p:cSldViewPr>
      <p:cViewPr>
        <p:scale>
          <a:sx n="80" d="100"/>
          <a:sy n="80" d="100"/>
        </p:scale>
        <p:origin x="-171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9BCE95-563C-43C9-880B-1DB9765FEFA7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5A57F94-156A-4707-801D-140515454C3C}" type="pres">
      <dgm:prSet presAssocID="{C99BCE95-563C-43C9-880B-1DB9765FEFA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</dgm:ptLst>
  <dgm:cxnLst>
    <dgm:cxn modelId="{4735AE13-D417-4CD6-92E4-211FABE946F3}" type="presOf" srcId="{C99BCE95-563C-43C9-880B-1DB9765FEFA7}" destId="{05A57F94-156A-4707-801D-140515454C3C}" srcOrd="0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E932B5-8719-4CA7-95EE-09630DA22BD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57D8B1D-93AE-486B-8224-9111EA957BAE}">
      <dgm:prSet phldrT="[Text]"/>
      <dgm:spPr/>
      <dgm:t>
        <a:bodyPr/>
        <a:lstStyle/>
        <a:p>
          <a:r>
            <a:rPr lang="en-GB" b="1" dirty="0" smtClean="0">
              <a:solidFill>
                <a:srgbClr val="FF0000"/>
              </a:solidFill>
            </a:rPr>
            <a:t>1Hour</a:t>
          </a:r>
          <a:endParaRPr lang="en-GB" b="1" dirty="0">
            <a:solidFill>
              <a:srgbClr val="FF0000"/>
            </a:solidFill>
          </a:endParaRPr>
        </a:p>
      </dgm:t>
    </dgm:pt>
    <dgm:pt modelId="{73520CAD-0634-4D0D-B545-68804664FD3C}" type="parTrans" cxnId="{315D37C1-2420-4384-A9BB-6E4C04799433}">
      <dgm:prSet/>
      <dgm:spPr/>
      <dgm:t>
        <a:bodyPr/>
        <a:lstStyle/>
        <a:p>
          <a:endParaRPr lang="en-GB"/>
        </a:p>
      </dgm:t>
    </dgm:pt>
    <dgm:pt modelId="{7FBEA89C-2E2F-4511-B101-8F117445F88B}" type="sibTrans" cxnId="{315D37C1-2420-4384-A9BB-6E4C04799433}">
      <dgm:prSet/>
      <dgm:spPr/>
      <dgm:t>
        <a:bodyPr/>
        <a:lstStyle/>
        <a:p>
          <a:endParaRPr lang="en-GB"/>
        </a:p>
      </dgm:t>
    </dgm:pt>
    <dgm:pt modelId="{D9D72DA8-C2BE-4E2B-A542-7298B75D0C23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/>
            <a:t>Workforce accident or near miss reported to Wessex ICC</a:t>
          </a:r>
          <a:endParaRPr lang="en-GB" sz="1400" dirty="0"/>
        </a:p>
      </dgm:t>
    </dgm:pt>
    <dgm:pt modelId="{48868B7D-FCDE-44D8-A936-ECA69F23283C}" type="parTrans" cxnId="{4DFAA753-1011-47EC-A82D-C411EA082762}">
      <dgm:prSet/>
      <dgm:spPr/>
      <dgm:t>
        <a:bodyPr/>
        <a:lstStyle/>
        <a:p>
          <a:endParaRPr lang="en-GB"/>
        </a:p>
      </dgm:t>
    </dgm:pt>
    <dgm:pt modelId="{6CB19B3B-4CD8-44E7-931B-4BD79FEA38F7}" type="sibTrans" cxnId="{4DFAA753-1011-47EC-A82D-C411EA082762}">
      <dgm:prSet/>
      <dgm:spPr/>
      <dgm:t>
        <a:bodyPr/>
        <a:lstStyle/>
        <a:p>
          <a:endParaRPr lang="en-GB"/>
        </a:p>
      </dgm:t>
    </dgm:pt>
    <dgm:pt modelId="{28C94F91-190A-4404-ABB9-1A1415A6F5E7}">
      <dgm:prSet phldrT="[Text]"/>
      <dgm:spPr/>
      <dgm:t>
        <a:bodyPr/>
        <a:lstStyle/>
        <a:p>
          <a:r>
            <a:rPr lang="en-GB" dirty="0" smtClean="0">
              <a:solidFill>
                <a:schemeClr val="accent2"/>
              </a:solidFill>
            </a:rPr>
            <a:t>6 Hours</a:t>
          </a:r>
          <a:endParaRPr lang="en-GB" dirty="0">
            <a:solidFill>
              <a:schemeClr val="accent2"/>
            </a:solidFill>
          </a:endParaRPr>
        </a:p>
      </dgm:t>
    </dgm:pt>
    <dgm:pt modelId="{89A3EA75-4256-47F8-9092-854CC2E6B7BD}" type="parTrans" cxnId="{915A8D13-6643-4BBF-81B7-45B5689ECB07}">
      <dgm:prSet/>
      <dgm:spPr/>
      <dgm:t>
        <a:bodyPr/>
        <a:lstStyle/>
        <a:p>
          <a:endParaRPr lang="en-GB"/>
        </a:p>
      </dgm:t>
    </dgm:pt>
    <dgm:pt modelId="{DF469280-5E4A-4C1F-9D52-2489AD00DD1C}" type="sibTrans" cxnId="{915A8D13-6643-4BBF-81B7-45B5689ECB07}">
      <dgm:prSet/>
      <dgm:spPr/>
      <dgm:t>
        <a:bodyPr/>
        <a:lstStyle/>
        <a:p>
          <a:endParaRPr lang="en-GB"/>
        </a:p>
      </dgm:t>
    </dgm:pt>
    <dgm:pt modelId="{9614ADEF-1A42-4667-B88F-468868BDB32E}">
      <dgm:prSet phldrT="[Text]"/>
      <dgm:spPr/>
      <dgm:t>
        <a:bodyPr/>
        <a:lstStyle/>
        <a:p>
          <a:r>
            <a:rPr lang="en-GB" dirty="0" smtClean="0">
              <a:solidFill>
                <a:srgbClr val="00B050"/>
              </a:solidFill>
            </a:rPr>
            <a:t>24 Hours</a:t>
          </a:r>
          <a:endParaRPr lang="en-GB" dirty="0">
            <a:solidFill>
              <a:srgbClr val="00B050"/>
            </a:solidFill>
          </a:endParaRPr>
        </a:p>
      </dgm:t>
    </dgm:pt>
    <dgm:pt modelId="{454A8943-45F5-4033-BE35-6F185D88C108}" type="parTrans" cxnId="{654AB17B-48A3-4C94-BF02-B3FAAF20B4EC}">
      <dgm:prSet/>
      <dgm:spPr/>
      <dgm:t>
        <a:bodyPr/>
        <a:lstStyle/>
        <a:p>
          <a:endParaRPr lang="en-GB"/>
        </a:p>
      </dgm:t>
    </dgm:pt>
    <dgm:pt modelId="{C0A770E8-EF65-4084-862A-FD44396020DD}" type="sibTrans" cxnId="{654AB17B-48A3-4C94-BF02-B3FAAF20B4EC}">
      <dgm:prSet/>
      <dgm:spPr/>
      <dgm:t>
        <a:bodyPr/>
        <a:lstStyle/>
        <a:p>
          <a:endParaRPr lang="en-GB"/>
        </a:p>
      </dgm:t>
    </dgm:pt>
    <dgm:pt modelId="{C04396F1-27FD-4923-882E-19A09FEAD0A5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/>
            <a:t>Responsible Manager hands over duty of care </a:t>
          </a:r>
          <a:r>
            <a:rPr lang="en-GB" sz="1400" dirty="0" smtClean="0"/>
            <a:t>&amp; care plan to </a:t>
          </a:r>
          <a:r>
            <a:rPr lang="en-GB" sz="1400" dirty="0" smtClean="0"/>
            <a:t>Line Manager (Note 4)</a:t>
          </a:r>
          <a:endParaRPr lang="en-GB" sz="1400" dirty="0"/>
        </a:p>
      </dgm:t>
    </dgm:pt>
    <dgm:pt modelId="{031F8BA1-4502-41F9-9818-6B586CAE33CE}" type="parTrans" cxnId="{E6C213C5-4AB4-42EC-80ED-1CFF63C28625}">
      <dgm:prSet/>
      <dgm:spPr/>
      <dgm:t>
        <a:bodyPr/>
        <a:lstStyle/>
        <a:p>
          <a:endParaRPr lang="en-GB"/>
        </a:p>
      </dgm:t>
    </dgm:pt>
    <dgm:pt modelId="{45DBB7D9-B030-43C1-ABC2-4B07E7A297DA}" type="sibTrans" cxnId="{E6C213C5-4AB4-42EC-80ED-1CFF63C28625}">
      <dgm:prSet/>
      <dgm:spPr/>
      <dgm:t>
        <a:bodyPr/>
        <a:lstStyle/>
        <a:p>
          <a:endParaRPr lang="en-GB"/>
        </a:p>
      </dgm:t>
    </dgm:pt>
    <dgm:pt modelId="{F03D92A5-F3CA-4A04-A27F-F3550FC763AF}">
      <dgm:prSet phldrT="[Text]" custT="1"/>
      <dgm:spPr/>
      <dgm:t>
        <a:bodyPr/>
        <a:lstStyle/>
        <a:p>
          <a:r>
            <a:rPr lang="en-GB" sz="1400" dirty="0" smtClean="0"/>
            <a:t>Wessex ICC issues control report form (NR2072R) - 6hr</a:t>
          </a:r>
          <a:endParaRPr lang="en-GB" sz="1400" dirty="0"/>
        </a:p>
      </dgm:t>
    </dgm:pt>
    <dgm:pt modelId="{9005B858-2719-46BE-99E9-1B53ABA4C941}" type="parTrans" cxnId="{D2983810-56E2-4913-A973-BD06C48E61C3}">
      <dgm:prSet/>
      <dgm:spPr/>
      <dgm:t>
        <a:bodyPr/>
        <a:lstStyle/>
        <a:p>
          <a:endParaRPr lang="en-GB"/>
        </a:p>
      </dgm:t>
    </dgm:pt>
    <dgm:pt modelId="{182E14BA-7133-450B-B9D8-19675B5D0C03}" type="sibTrans" cxnId="{D2983810-56E2-4913-A973-BD06C48E61C3}">
      <dgm:prSet/>
      <dgm:spPr/>
      <dgm:t>
        <a:bodyPr/>
        <a:lstStyle/>
        <a:p>
          <a:endParaRPr lang="en-GB"/>
        </a:p>
      </dgm:t>
    </dgm:pt>
    <dgm:pt modelId="{C20EEAF0-7C93-45AD-80E5-C46576720087}">
      <dgm:prSet phldrT="[Text]" custT="1"/>
      <dgm:spPr/>
      <dgm:t>
        <a:bodyPr/>
        <a:lstStyle/>
        <a:p>
          <a:r>
            <a:rPr lang="en-GB" sz="1400" dirty="0" smtClean="0"/>
            <a:t>Responsible Manager refines </a:t>
          </a:r>
          <a:r>
            <a:rPr lang="en-GB" sz="1400" dirty="0" smtClean="0"/>
            <a:t>the care </a:t>
          </a:r>
          <a:r>
            <a:rPr lang="en-GB" sz="1400" dirty="0" smtClean="0"/>
            <a:t>provided if necessary – consider both physical and mental wellbeing</a:t>
          </a:r>
          <a:endParaRPr lang="en-GB" sz="1400" dirty="0">
            <a:solidFill>
              <a:srgbClr val="FF0000"/>
            </a:solidFill>
          </a:endParaRPr>
        </a:p>
      </dgm:t>
    </dgm:pt>
    <dgm:pt modelId="{703B77D8-BEF8-42BB-AB31-37C1E74E126A}" type="parTrans" cxnId="{D067E281-C77E-4839-9DA0-E438D58B9682}">
      <dgm:prSet/>
      <dgm:spPr/>
      <dgm:t>
        <a:bodyPr/>
        <a:lstStyle/>
        <a:p>
          <a:endParaRPr lang="en-GB"/>
        </a:p>
      </dgm:t>
    </dgm:pt>
    <dgm:pt modelId="{7687D290-8D88-4137-8D15-E76791E11883}" type="sibTrans" cxnId="{D067E281-C77E-4839-9DA0-E438D58B9682}">
      <dgm:prSet/>
      <dgm:spPr/>
      <dgm:t>
        <a:bodyPr/>
        <a:lstStyle/>
        <a:p>
          <a:endParaRPr lang="en-GB"/>
        </a:p>
      </dgm:t>
    </dgm:pt>
    <dgm:pt modelId="{12D81C6F-B714-4D9C-933A-EA8FDA7D34CD}">
      <dgm:prSet phldrT="[Text]" custT="1"/>
      <dgm:spPr/>
      <dgm:t>
        <a:bodyPr/>
        <a:lstStyle/>
        <a:p>
          <a:r>
            <a:rPr lang="en-GB" sz="1400" dirty="0" smtClean="0"/>
            <a:t>Responsible Manager provides </a:t>
          </a:r>
          <a:r>
            <a:rPr lang="en-GB" sz="1400" u="none" dirty="0" smtClean="0"/>
            <a:t>updated</a:t>
          </a:r>
          <a:r>
            <a:rPr lang="en-GB" sz="1400" dirty="0" smtClean="0"/>
            <a:t> event and injury details to Wessex ICC</a:t>
          </a:r>
          <a:endParaRPr lang="en-GB" sz="1400" dirty="0">
            <a:solidFill>
              <a:srgbClr val="FF0000"/>
            </a:solidFill>
          </a:endParaRPr>
        </a:p>
      </dgm:t>
    </dgm:pt>
    <dgm:pt modelId="{0303A7A3-C794-41ED-81B5-2CA65B1C6AD8}" type="parTrans" cxnId="{FC823D36-D104-442B-A8FE-609E5F8D7533}">
      <dgm:prSet/>
      <dgm:spPr/>
      <dgm:t>
        <a:bodyPr/>
        <a:lstStyle/>
        <a:p>
          <a:endParaRPr lang="en-GB"/>
        </a:p>
      </dgm:t>
    </dgm:pt>
    <dgm:pt modelId="{0DF1FE2C-9100-45EC-BE55-8D3D0558DDA6}" type="sibTrans" cxnId="{FC823D36-D104-442B-A8FE-609E5F8D7533}">
      <dgm:prSet/>
      <dgm:spPr/>
      <dgm:t>
        <a:bodyPr/>
        <a:lstStyle/>
        <a:p>
          <a:endParaRPr lang="en-GB"/>
        </a:p>
      </dgm:t>
    </dgm:pt>
    <dgm:pt modelId="{F78EA43A-FB34-47ED-8FB8-C4B9E35DF4C1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/>
            <a:t>On site lead identified and immediate actions undertaken </a:t>
          </a:r>
          <a:r>
            <a:rPr lang="en-GB" sz="1400" dirty="0" smtClean="0">
              <a:solidFill>
                <a:schemeClr val="tx1"/>
              </a:solidFill>
            </a:rPr>
            <a:t>(Note 1)</a:t>
          </a:r>
          <a:endParaRPr lang="en-GB" sz="1400" dirty="0"/>
        </a:p>
      </dgm:t>
    </dgm:pt>
    <dgm:pt modelId="{B8A64029-1143-4CD0-B1E3-4786CFF84193}" type="parTrans" cxnId="{F5CA66E8-CB68-4C4D-9771-76704965F80F}">
      <dgm:prSet/>
      <dgm:spPr/>
      <dgm:t>
        <a:bodyPr/>
        <a:lstStyle/>
        <a:p>
          <a:endParaRPr lang="en-GB"/>
        </a:p>
      </dgm:t>
    </dgm:pt>
    <dgm:pt modelId="{7AAE6FB2-60F6-4EB0-A96C-57397E984313}" type="sibTrans" cxnId="{F5CA66E8-CB68-4C4D-9771-76704965F80F}">
      <dgm:prSet/>
      <dgm:spPr/>
      <dgm:t>
        <a:bodyPr/>
        <a:lstStyle/>
        <a:p>
          <a:endParaRPr lang="en-GB"/>
        </a:p>
      </dgm:t>
    </dgm:pt>
    <dgm:pt modelId="{8A8E5E19-76A8-4D71-A574-B2C790921454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/>
            <a:t>Responsible Manager appointed by Wessex ICC</a:t>
          </a:r>
          <a:endParaRPr lang="en-GB" sz="1400" dirty="0"/>
        </a:p>
      </dgm:t>
    </dgm:pt>
    <dgm:pt modelId="{3E7FFC66-4B87-45D4-B8B2-C99998017A69}" type="parTrans" cxnId="{E86CE447-FC61-460F-9258-6066BF9D9E7B}">
      <dgm:prSet/>
      <dgm:spPr/>
      <dgm:t>
        <a:bodyPr/>
        <a:lstStyle/>
        <a:p>
          <a:endParaRPr lang="en-GB"/>
        </a:p>
      </dgm:t>
    </dgm:pt>
    <dgm:pt modelId="{6D5F8009-7B2B-43EC-86E3-88E0E3A12A1A}" type="sibTrans" cxnId="{E86CE447-FC61-460F-9258-6066BF9D9E7B}">
      <dgm:prSet/>
      <dgm:spPr/>
      <dgm:t>
        <a:bodyPr/>
        <a:lstStyle/>
        <a:p>
          <a:endParaRPr lang="en-GB"/>
        </a:p>
      </dgm:t>
    </dgm:pt>
    <dgm:pt modelId="{C09B8B26-633E-40CD-954F-12E5DCCDF09C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>
              <a:solidFill>
                <a:schemeClr val="tx1"/>
              </a:solidFill>
            </a:rPr>
            <a:t>Responsible Manager liaises with on-site lead</a:t>
          </a:r>
          <a:r>
            <a:rPr lang="en-GB" sz="1400" dirty="0" smtClean="0">
              <a:solidFill>
                <a:srgbClr val="FF0000"/>
              </a:solidFill>
            </a:rPr>
            <a:t> </a:t>
          </a:r>
          <a:r>
            <a:rPr lang="en-GB" sz="1400" dirty="0" smtClean="0">
              <a:solidFill>
                <a:schemeClr val="tx1"/>
              </a:solidFill>
            </a:rPr>
            <a:t>to  gather initial facts (Note 2)</a:t>
          </a:r>
          <a:endParaRPr lang="en-GB" sz="1400" dirty="0"/>
        </a:p>
      </dgm:t>
    </dgm:pt>
    <dgm:pt modelId="{028F7320-06CD-40E4-B98B-3AD0E3C3251D}" type="parTrans" cxnId="{2C0F3C4F-F584-4B8B-B7D5-930847DF73A0}">
      <dgm:prSet/>
      <dgm:spPr/>
      <dgm:t>
        <a:bodyPr/>
        <a:lstStyle/>
        <a:p>
          <a:endParaRPr lang="en-GB"/>
        </a:p>
      </dgm:t>
    </dgm:pt>
    <dgm:pt modelId="{03F24FCE-2DA7-418A-969F-673192A77068}" type="sibTrans" cxnId="{2C0F3C4F-F584-4B8B-B7D5-930847DF73A0}">
      <dgm:prSet/>
      <dgm:spPr/>
      <dgm:t>
        <a:bodyPr/>
        <a:lstStyle/>
        <a:p>
          <a:endParaRPr lang="en-GB"/>
        </a:p>
      </dgm:t>
    </dgm:pt>
    <dgm:pt modelId="{A4F594B6-8BCB-45D8-9373-809048F46F8D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>
              <a:solidFill>
                <a:schemeClr val="tx1"/>
              </a:solidFill>
            </a:rPr>
            <a:t>Responsible Manager </a:t>
          </a:r>
          <a:r>
            <a:rPr lang="en-GB" sz="1400" dirty="0" smtClean="0">
              <a:solidFill>
                <a:schemeClr val="tx1"/>
              </a:solidFill>
            </a:rPr>
            <a:t>ensures appropriate </a:t>
          </a:r>
          <a:r>
            <a:rPr lang="en-GB" sz="1400" dirty="0" smtClean="0">
              <a:solidFill>
                <a:schemeClr val="tx1"/>
              </a:solidFill>
            </a:rPr>
            <a:t>duty of </a:t>
          </a:r>
          <a:r>
            <a:rPr lang="en-GB" sz="1400" dirty="0" smtClean="0">
              <a:solidFill>
                <a:schemeClr val="tx1"/>
              </a:solidFill>
            </a:rPr>
            <a:t>care is provided and initiates the care </a:t>
          </a:r>
          <a:r>
            <a:rPr lang="en-GB" sz="1400" dirty="0" smtClean="0">
              <a:solidFill>
                <a:schemeClr val="tx1"/>
              </a:solidFill>
            </a:rPr>
            <a:t>plan </a:t>
          </a:r>
          <a:r>
            <a:rPr lang="en-GB" sz="1400" dirty="0" smtClean="0">
              <a:solidFill>
                <a:schemeClr val="tx1"/>
              </a:solidFill>
            </a:rPr>
            <a:t>(</a:t>
          </a:r>
          <a:r>
            <a:rPr lang="en-GB" sz="1400" dirty="0" smtClean="0">
              <a:solidFill>
                <a:schemeClr val="tx1"/>
              </a:solidFill>
            </a:rPr>
            <a:t>Note 3)</a:t>
          </a:r>
          <a:endParaRPr lang="en-GB" sz="1400" dirty="0"/>
        </a:p>
      </dgm:t>
    </dgm:pt>
    <dgm:pt modelId="{E13F07CC-8EA5-409A-8BC3-6511E4CAAB5E}" type="parTrans" cxnId="{E7DC9B5D-26C8-4098-B3E4-9F08B0CB846B}">
      <dgm:prSet/>
      <dgm:spPr/>
      <dgm:t>
        <a:bodyPr/>
        <a:lstStyle/>
        <a:p>
          <a:endParaRPr lang="en-GB"/>
        </a:p>
      </dgm:t>
    </dgm:pt>
    <dgm:pt modelId="{D11AC9B1-586B-4C8A-8C70-844EB130A4F6}" type="sibTrans" cxnId="{E7DC9B5D-26C8-4098-B3E4-9F08B0CB846B}">
      <dgm:prSet/>
      <dgm:spPr/>
      <dgm:t>
        <a:bodyPr/>
        <a:lstStyle/>
        <a:p>
          <a:endParaRPr lang="en-GB"/>
        </a:p>
      </dgm:t>
    </dgm:pt>
    <dgm:pt modelId="{D5C66570-9D33-4B51-B604-A91B0D009B22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/>
            <a:t>Wessex ICC </a:t>
          </a:r>
          <a:r>
            <a:rPr lang="en-GB" sz="1400" dirty="0" smtClean="0"/>
            <a:t>issues </a:t>
          </a:r>
          <a:r>
            <a:rPr lang="en-GB" sz="1400" dirty="0" smtClean="0"/>
            <a:t>alert </a:t>
          </a:r>
          <a:r>
            <a:rPr lang="en-GB" sz="1400" dirty="0" smtClean="0"/>
            <a:t>to </a:t>
          </a:r>
          <a:r>
            <a:rPr lang="en-GB" sz="1400" dirty="0" smtClean="0">
              <a:solidFill>
                <a:schemeClr val="tx1"/>
              </a:solidFill>
            </a:rPr>
            <a:t>existing ‘Accident Forms’ distribution list</a:t>
          </a:r>
          <a:endParaRPr lang="en-GB" sz="1400" dirty="0"/>
        </a:p>
      </dgm:t>
    </dgm:pt>
    <dgm:pt modelId="{FFCEC6FF-3BEA-47EE-87E4-EC8804AC6D8B}" type="parTrans" cxnId="{68E9695F-6A7C-4406-A082-C0AE4B0B6B32}">
      <dgm:prSet/>
      <dgm:spPr/>
      <dgm:t>
        <a:bodyPr/>
        <a:lstStyle/>
        <a:p>
          <a:endParaRPr lang="en-GB"/>
        </a:p>
      </dgm:t>
    </dgm:pt>
    <dgm:pt modelId="{95C01578-B6F7-4069-918D-E301E989862B}" type="sibTrans" cxnId="{68E9695F-6A7C-4406-A082-C0AE4B0B6B32}">
      <dgm:prSet/>
      <dgm:spPr/>
      <dgm:t>
        <a:bodyPr/>
        <a:lstStyle/>
        <a:p>
          <a:endParaRPr lang="en-GB"/>
        </a:p>
      </dgm:t>
    </dgm:pt>
    <dgm:pt modelId="{BEB4F3BF-EE91-4011-BC81-216354B21FDE}">
      <dgm:prSet phldrT="[Text]" custT="1"/>
      <dgm:spPr/>
      <dgm:t>
        <a:bodyPr/>
        <a:lstStyle/>
        <a:p>
          <a:r>
            <a:rPr lang="en-GB" sz="1400" dirty="0" smtClean="0"/>
            <a:t>Responsible Manager undertakes </a:t>
          </a:r>
          <a:r>
            <a:rPr lang="en-GB" sz="1400" dirty="0" smtClean="0"/>
            <a:t>a re-assessment </a:t>
          </a:r>
          <a:r>
            <a:rPr lang="en-GB" sz="1400" dirty="0" smtClean="0"/>
            <a:t>of the injury severity</a:t>
          </a:r>
          <a:endParaRPr lang="en-GB" sz="1400" dirty="0">
            <a:solidFill>
              <a:srgbClr val="FF0000"/>
            </a:solidFill>
          </a:endParaRPr>
        </a:p>
      </dgm:t>
    </dgm:pt>
    <dgm:pt modelId="{A8B4EC49-106D-4D4C-9249-DA9571C899E5}" type="parTrans" cxnId="{14704CC4-64FE-4B5C-9EB6-B49BB2C5CA5B}">
      <dgm:prSet/>
      <dgm:spPr/>
      <dgm:t>
        <a:bodyPr/>
        <a:lstStyle/>
        <a:p>
          <a:endParaRPr lang="en-GB"/>
        </a:p>
      </dgm:t>
    </dgm:pt>
    <dgm:pt modelId="{B47761F6-5876-48FD-9FEA-EBD79C833934}" type="sibTrans" cxnId="{14704CC4-64FE-4B5C-9EB6-B49BB2C5CA5B}">
      <dgm:prSet/>
      <dgm:spPr/>
      <dgm:t>
        <a:bodyPr/>
        <a:lstStyle/>
        <a:p>
          <a:endParaRPr lang="en-GB"/>
        </a:p>
      </dgm:t>
    </dgm:pt>
    <dgm:pt modelId="{F001F50E-8F33-49A9-A660-5D694CFB2B57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/>
            <a:t>Line Manager owns duty of care and confirms injury severity</a:t>
          </a:r>
          <a:endParaRPr lang="en-GB" sz="1400" dirty="0"/>
        </a:p>
      </dgm:t>
    </dgm:pt>
    <dgm:pt modelId="{B840FE5D-10BC-4CEC-A94F-B0714665ECBE}" type="parTrans" cxnId="{59A46674-CCF9-464D-ADFE-110763FE762B}">
      <dgm:prSet/>
      <dgm:spPr/>
      <dgm:t>
        <a:bodyPr/>
        <a:lstStyle/>
        <a:p>
          <a:endParaRPr lang="en-GB"/>
        </a:p>
      </dgm:t>
    </dgm:pt>
    <dgm:pt modelId="{7B2F7EC4-C260-4CB2-8E5F-F5F8E25C9DE9}" type="sibTrans" cxnId="{59A46674-CCF9-464D-ADFE-110763FE762B}">
      <dgm:prSet/>
      <dgm:spPr/>
      <dgm:t>
        <a:bodyPr/>
        <a:lstStyle/>
        <a:p>
          <a:endParaRPr lang="en-GB"/>
        </a:p>
      </dgm:t>
    </dgm:pt>
    <dgm:pt modelId="{CD45AEDF-1D90-4F75-94F3-926DDF4FB1B1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/>
            <a:t>Line Manager undertakes medical referral / occupational support if necessary</a:t>
          </a:r>
          <a:endParaRPr lang="en-GB" sz="1400" dirty="0"/>
        </a:p>
      </dgm:t>
    </dgm:pt>
    <dgm:pt modelId="{8AF692C3-A1F6-41DE-8033-9B1F9C28E621}" type="parTrans" cxnId="{E1BB18A3-BDA7-4034-BE76-7967DF8A66BF}">
      <dgm:prSet/>
      <dgm:spPr/>
      <dgm:t>
        <a:bodyPr/>
        <a:lstStyle/>
        <a:p>
          <a:endParaRPr lang="en-GB"/>
        </a:p>
      </dgm:t>
    </dgm:pt>
    <dgm:pt modelId="{808FB8AF-3006-46F7-BB6F-82D549226BE5}" type="sibTrans" cxnId="{E1BB18A3-BDA7-4034-BE76-7967DF8A66BF}">
      <dgm:prSet/>
      <dgm:spPr/>
      <dgm:t>
        <a:bodyPr/>
        <a:lstStyle/>
        <a:p>
          <a:endParaRPr lang="en-GB"/>
        </a:p>
      </dgm:t>
    </dgm:pt>
    <dgm:pt modelId="{0E98907B-5C97-4781-B517-A1DFB10DAF39}">
      <dgm:prSet phldrT="[Text]" custT="1"/>
      <dgm:spPr/>
      <dgm:t>
        <a:bodyPr/>
        <a:lstStyle/>
        <a:p>
          <a:pPr marL="114300" marR="0" indent="0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GB" sz="1400" dirty="0" smtClean="0"/>
            <a:t>Line Manager commences Preliminary Report and Investigation Form (Level 1</a:t>
          </a:r>
          <a:r>
            <a:rPr lang="en-GB" sz="1400" dirty="0" smtClean="0"/>
            <a:t>)</a:t>
          </a:r>
          <a:endParaRPr lang="en-GB" sz="1400" dirty="0"/>
        </a:p>
      </dgm:t>
    </dgm:pt>
    <dgm:pt modelId="{DB0AA45C-B97C-4820-86B5-350686639A81}" type="parTrans" cxnId="{9049D825-8683-43E1-99EB-3CD32390C2AA}">
      <dgm:prSet/>
      <dgm:spPr/>
      <dgm:t>
        <a:bodyPr/>
        <a:lstStyle/>
        <a:p>
          <a:endParaRPr lang="en-GB"/>
        </a:p>
      </dgm:t>
    </dgm:pt>
    <dgm:pt modelId="{86894262-9933-496B-8206-8DB427CEFEB7}" type="sibTrans" cxnId="{9049D825-8683-43E1-99EB-3CD32390C2AA}">
      <dgm:prSet/>
      <dgm:spPr/>
      <dgm:t>
        <a:bodyPr/>
        <a:lstStyle/>
        <a:p>
          <a:endParaRPr lang="en-GB"/>
        </a:p>
      </dgm:t>
    </dgm:pt>
    <dgm:pt modelId="{1F9DBE13-5CEE-43C4-ADCE-BCFA8EEB9A86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/>
            <a:t>Wessex ICC issues updated control report form (NR2072R) – 24hr</a:t>
          </a:r>
          <a:endParaRPr lang="en-GB" sz="1400" dirty="0"/>
        </a:p>
      </dgm:t>
    </dgm:pt>
    <dgm:pt modelId="{EFC7B6DB-0BE7-4136-A3D2-18EDEEB893C2}" type="parTrans" cxnId="{526EC3B5-87F1-4BE8-A8AE-1BE4D8DB8026}">
      <dgm:prSet/>
      <dgm:spPr/>
      <dgm:t>
        <a:bodyPr/>
        <a:lstStyle/>
        <a:p>
          <a:endParaRPr lang="en-GB"/>
        </a:p>
      </dgm:t>
    </dgm:pt>
    <dgm:pt modelId="{45F992C7-A543-4B78-9703-C742C1A7D094}" type="sibTrans" cxnId="{526EC3B5-87F1-4BE8-A8AE-1BE4D8DB8026}">
      <dgm:prSet/>
      <dgm:spPr/>
      <dgm:t>
        <a:bodyPr/>
        <a:lstStyle/>
        <a:p>
          <a:endParaRPr lang="en-GB"/>
        </a:p>
      </dgm:t>
    </dgm:pt>
    <dgm:pt modelId="{30121A36-CCE4-4636-8E8A-CC18163D99CB}">
      <dgm:prSet phldrT="[Text]" custT="1"/>
      <dgm:spPr/>
      <dgm:t>
        <a:bodyPr/>
        <a:lstStyle/>
        <a:p>
          <a:pPr marL="114300" marR="0" indent="0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GB" sz="1400" dirty="0" smtClean="0"/>
            <a:t>Line Manger provides further event and injury details to Wessex ICC</a:t>
          </a:r>
          <a:endParaRPr lang="en-GB" sz="1400" dirty="0"/>
        </a:p>
      </dgm:t>
    </dgm:pt>
    <dgm:pt modelId="{89B26F85-EB9A-42B3-9D71-7E42889DEF98}" type="parTrans" cxnId="{C7235742-7E20-4FAD-B5AD-F0D7A706CB6D}">
      <dgm:prSet/>
      <dgm:spPr/>
      <dgm:t>
        <a:bodyPr/>
        <a:lstStyle/>
        <a:p>
          <a:endParaRPr lang="en-GB"/>
        </a:p>
      </dgm:t>
    </dgm:pt>
    <dgm:pt modelId="{2E0AAC03-E1D3-405F-B389-73A28C35AFE4}" type="sibTrans" cxnId="{C7235742-7E20-4FAD-B5AD-F0D7A706CB6D}">
      <dgm:prSet/>
      <dgm:spPr/>
      <dgm:t>
        <a:bodyPr/>
        <a:lstStyle/>
        <a:p>
          <a:endParaRPr lang="en-GB"/>
        </a:p>
      </dgm:t>
    </dgm:pt>
    <dgm:pt modelId="{622AEF3C-A272-4A4F-B65D-CFA6BC01D1BE}" type="pres">
      <dgm:prSet presAssocID="{D2E932B5-8719-4CA7-95EE-09630DA22BD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4BA4017-1952-49D7-A25B-1D9D74EC3075}" type="pres">
      <dgm:prSet presAssocID="{B57D8B1D-93AE-486B-8224-9111EA957BAE}" presName="composite" presStyleCnt="0"/>
      <dgm:spPr/>
    </dgm:pt>
    <dgm:pt modelId="{3FB2059D-0AF4-4DE9-8F38-E2CB84BEADF6}" type="pres">
      <dgm:prSet presAssocID="{B57D8B1D-93AE-486B-8224-9111EA957BAE}" presName="parentText" presStyleLbl="alignNode1" presStyleIdx="0" presStyleCnt="3" custScaleY="12116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F33B3C-72A8-489F-B524-D29406815AB2}" type="pres">
      <dgm:prSet presAssocID="{B57D8B1D-93AE-486B-8224-9111EA957BAE}" presName="descendantText" presStyleLbl="alignAcc1" presStyleIdx="0" presStyleCnt="3" custScaleY="144866" custLinFactNeighborX="0" custLinFactNeighborY="-108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8AB653C-A703-48EC-BE81-BA114D925FD2}" type="pres">
      <dgm:prSet presAssocID="{7FBEA89C-2E2F-4511-B101-8F117445F88B}" presName="sp" presStyleCnt="0"/>
      <dgm:spPr/>
    </dgm:pt>
    <dgm:pt modelId="{DF6E6A8E-52AC-4040-84D2-0672163800DE}" type="pres">
      <dgm:prSet presAssocID="{28C94F91-190A-4404-ABB9-1A1415A6F5E7}" presName="composite" presStyleCnt="0"/>
      <dgm:spPr/>
    </dgm:pt>
    <dgm:pt modelId="{133B7EF1-82E6-4E57-A43D-7A85AF5C7CEE}" type="pres">
      <dgm:prSet presAssocID="{28C94F91-190A-4404-ABB9-1A1415A6F5E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CC166D-D632-4EF3-8BF1-5B80392C4215}" type="pres">
      <dgm:prSet presAssocID="{28C94F91-190A-4404-ABB9-1A1415A6F5E7}" presName="descendantText" presStyleLbl="alignAcc1" presStyleIdx="1" presStyleCnt="3" custScaleY="121351" custLinFactNeighborX="13146" custLinFactNeighborY="-159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793CF9-4CDA-46B0-A012-CA4CEFFF7012}" type="pres">
      <dgm:prSet presAssocID="{DF469280-5E4A-4C1F-9D52-2489AD00DD1C}" presName="sp" presStyleCnt="0"/>
      <dgm:spPr/>
    </dgm:pt>
    <dgm:pt modelId="{E0C88B10-AEB9-4D91-B64B-685B21A17AC1}" type="pres">
      <dgm:prSet presAssocID="{9614ADEF-1A42-4667-B88F-468868BDB32E}" presName="composite" presStyleCnt="0"/>
      <dgm:spPr/>
    </dgm:pt>
    <dgm:pt modelId="{892FFD83-EDDB-4280-9C34-D209CF79EA47}" type="pres">
      <dgm:prSet presAssocID="{9614ADEF-1A42-4667-B88F-468868BDB32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C973454-E715-41D0-AC06-920248637CEA}" type="pres">
      <dgm:prSet presAssocID="{9614ADEF-1A42-4667-B88F-468868BDB32E}" presName="descendantText" presStyleLbl="alignAcc1" presStyleIdx="2" presStyleCnt="3" custScaleX="99788" custScaleY="14722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C0F3C4F-F584-4B8B-B7D5-930847DF73A0}" srcId="{B57D8B1D-93AE-486B-8224-9111EA957BAE}" destId="{C09B8B26-633E-40CD-954F-12E5DCCDF09C}" srcOrd="3" destOrd="0" parTransId="{028F7320-06CD-40E4-B98B-3AD0E3C3251D}" sibTransId="{03F24FCE-2DA7-418A-969F-673192A77068}"/>
    <dgm:cxn modelId="{59A46674-CCF9-464D-ADFE-110763FE762B}" srcId="{9614ADEF-1A42-4667-B88F-468868BDB32E}" destId="{F001F50E-8F33-49A9-A660-5D694CFB2B57}" srcOrd="1" destOrd="0" parTransId="{B840FE5D-10BC-4CEC-A94F-B0714665ECBE}" sibTransId="{7B2F7EC4-C260-4CB2-8E5F-F5F8E25C9DE9}"/>
    <dgm:cxn modelId="{FC823D36-D104-442B-A8FE-609E5F8D7533}" srcId="{28C94F91-190A-4404-ABB9-1A1415A6F5E7}" destId="{12D81C6F-B714-4D9C-933A-EA8FDA7D34CD}" srcOrd="2" destOrd="0" parTransId="{0303A7A3-C794-41ED-81B5-2CA65B1C6AD8}" sibTransId="{0DF1FE2C-9100-45EC-BE55-8D3D0558DDA6}"/>
    <dgm:cxn modelId="{9049D825-8683-43E1-99EB-3CD32390C2AA}" srcId="{9614ADEF-1A42-4667-B88F-468868BDB32E}" destId="{0E98907B-5C97-4781-B517-A1DFB10DAF39}" srcOrd="3" destOrd="0" parTransId="{DB0AA45C-B97C-4820-86B5-350686639A81}" sibTransId="{86894262-9933-496B-8206-8DB427CEFEB7}"/>
    <dgm:cxn modelId="{2B3E1A73-BB97-4BA2-BAAE-6E71D8A7EE6C}" type="presOf" srcId="{0E98907B-5C97-4781-B517-A1DFB10DAF39}" destId="{4C973454-E715-41D0-AC06-920248637CEA}" srcOrd="0" destOrd="3" presId="urn:microsoft.com/office/officeart/2005/8/layout/chevron2"/>
    <dgm:cxn modelId="{58B97718-9E70-4CC9-8BB0-67977FF026A1}" type="presOf" srcId="{D2E932B5-8719-4CA7-95EE-09630DA22BDB}" destId="{622AEF3C-A272-4A4F-B65D-CFA6BC01D1BE}" srcOrd="0" destOrd="0" presId="urn:microsoft.com/office/officeart/2005/8/layout/chevron2"/>
    <dgm:cxn modelId="{D2983810-56E2-4913-A973-BD06C48E61C3}" srcId="{28C94F91-190A-4404-ABB9-1A1415A6F5E7}" destId="{F03D92A5-F3CA-4A04-A27F-F3550FC763AF}" srcOrd="3" destOrd="0" parTransId="{9005B858-2719-46BE-99E9-1B53ABA4C941}" sibTransId="{182E14BA-7133-450B-B9D8-19675B5D0C03}"/>
    <dgm:cxn modelId="{E79EF9D1-E79E-4263-AAF1-73103B40D34C}" type="presOf" srcId="{30121A36-CCE4-4636-8E8A-CC18163D99CB}" destId="{4C973454-E715-41D0-AC06-920248637CEA}" srcOrd="0" destOrd="4" presId="urn:microsoft.com/office/officeart/2005/8/layout/chevron2"/>
    <dgm:cxn modelId="{E86CE447-FC61-460F-9258-6066BF9D9E7B}" srcId="{B57D8B1D-93AE-486B-8224-9111EA957BAE}" destId="{8A8E5E19-76A8-4D71-A574-B2C790921454}" srcOrd="2" destOrd="0" parTransId="{3E7FFC66-4B87-45D4-B8B2-C99998017A69}" sibTransId="{6D5F8009-7B2B-43EC-86E3-88E0E3A12A1A}"/>
    <dgm:cxn modelId="{E7DC9B5D-26C8-4098-B3E4-9F08B0CB846B}" srcId="{B57D8B1D-93AE-486B-8224-9111EA957BAE}" destId="{A4F594B6-8BCB-45D8-9373-809048F46F8D}" srcOrd="4" destOrd="0" parTransId="{E13F07CC-8EA5-409A-8BC3-6511E4CAAB5E}" sibTransId="{D11AC9B1-586B-4C8A-8C70-844EB130A4F6}"/>
    <dgm:cxn modelId="{2856B0A3-0C3A-47BC-AE3C-874F569A03F9}" type="presOf" srcId="{B57D8B1D-93AE-486B-8224-9111EA957BAE}" destId="{3FB2059D-0AF4-4DE9-8F38-E2CB84BEADF6}" srcOrd="0" destOrd="0" presId="urn:microsoft.com/office/officeart/2005/8/layout/chevron2"/>
    <dgm:cxn modelId="{BBF5D786-2B83-42C5-A57A-3FCB747E15F0}" type="presOf" srcId="{F78EA43A-FB34-47ED-8FB8-C4B9E35DF4C1}" destId="{35F33B3C-72A8-489F-B524-D29406815AB2}" srcOrd="0" destOrd="1" presId="urn:microsoft.com/office/officeart/2005/8/layout/chevron2"/>
    <dgm:cxn modelId="{C2C47571-EA1F-44EE-82F9-4A68ED27C02C}" type="presOf" srcId="{8A8E5E19-76A8-4D71-A574-B2C790921454}" destId="{35F33B3C-72A8-489F-B524-D29406815AB2}" srcOrd="0" destOrd="2" presId="urn:microsoft.com/office/officeart/2005/8/layout/chevron2"/>
    <dgm:cxn modelId="{526EC3B5-87F1-4BE8-A8AE-1BE4D8DB8026}" srcId="{9614ADEF-1A42-4667-B88F-468868BDB32E}" destId="{1F9DBE13-5CEE-43C4-ADCE-BCFA8EEB9A86}" srcOrd="5" destOrd="0" parTransId="{EFC7B6DB-0BE7-4136-A3D2-18EDEEB893C2}" sibTransId="{45F992C7-A543-4B78-9703-C742C1A7D094}"/>
    <dgm:cxn modelId="{7D0ED33A-4BC0-4B33-BB21-F9FDE2F22631}" type="presOf" srcId="{F001F50E-8F33-49A9-A660-5D694CFB2B57}" destId="{4C973454-E715-41D0-AC06-920248637CEA}" srcOrd="0" destOrd="1" presId="urn:microsoft.com/office/officeart/2005/8/layout/chevron2"/>
    <dgm:cxn modelId="{E6C213C5-4AB4-42EC-80ED-1CFF63C28625}" srcId="{9614ADEF-1A42-4667-B88F-468868BDB32E}" destId="{C04396F1-27FD-4923-882E-19A09FEAD0A5}" srcOrd="0" destOrd="0" parTransId="{031F8BA1-4502-41F9-9818-6B586CAE33CE}" sibTransId="{45DBB7D9-B030-43C1-ABC2-4B07E7A297DA}"/>
    <dgm:cxn modelId="{0A016591-73EF-46C2-91C2-4E6FCC5AE2F0}" type="presOf" srcId="{F03D92A5-F3CA-4A04-A27F-F3550FC763AF}" destId="{5ACC166D-D632-4EF3-8BF1-5B80392C4215}" srcOrd="0" destOrd="3" presId="urn:microsoft.com/office/officeart/2005/8/layout/chevron2"/>
    <dgm:cxn modelId="{ABA74398-1D4B-4CAF-BD99-4D0D652C0E36}" type="presOf" srcId="{1F9DBE13-5CEE-43C4-ADCE-BCFA8EEB9A86}" destId="{4C973454-E715-41D0-AC06-920248637CEA}" srcOrd="0" destOrd="5" presId="urn:microsoft.com/office/officeart/2005/8/layout/chevron2"/>
    <dgm:cxn modelId="{8A6ADC01-0902-4AA8-8DC1-4B1F1F70B579}" type="presOf" srcId="{D9D72DA8-C2BE-4E2B-A542-7298B75D0C23}" destId="{35F33B3C-72A8-489F-B524-D29406815AB2}" srcOrd="0" destOrd="0" presId="urn:microsoft.com/office/officeart/2005/8/layout/chevron2"/>
    <dgm:cxn modelId="{AC0D19EA-99E4-49E6-ACB7-5F940F090177}" type="presOf" srcId="{C09B8B26-633E-40CD-954F-12E5DCCDF09C}" destId="{35F33B3C-72A8-489F-B524-D29406815AB2}" srcOrd="0" destOrd="3" presId="urn:microsoft.com/office/officeart/2005/8/layout/chevron2"/>
    <dgm:cxn modelId="{E1BB18A3-BDA7-4034-BE76-7967DF8A66BF}" srcId="{9614ADEF-1A42-4667-B88F-468868BDB32E}" destId="{CD45AEDF-1D90-4F75-94F3-926DDF4FB1B1}" srcOrd="2" destOrd="0" parTransId="{8AF692C3-A1F6-41DE-8033-9B1F9C28E621}" sibTransId="{808FB8AF-3006-46F7-BB6F-82D549226BE5}"/>
    <dgm:cxn modelId="{654AB17B-48A3-4C94-BF02-B3FAAF20B4EC}" srcId="{D2E932B5-8719-4CA7-95EE-09630DA22BDB}" destId="{9614ADEF-1A42-4667-B88F-468868BDB32E}" srcOrd="2" destOrd="0" parTransId="{454A8943-45F5-4033-BE35-6F185D88C108}" sibTransId="{C0A770E8-EF65-4084-862A-FD44396020DD}"/>
    <dgm:cxn modelId="{E20CE964-0787-49B2-89E4-67CC78C2F85A}" type="presOf" srcId="{BEB4F3BF-EE91-4011-BC81-216354B21FDE}" destId="{5ACC166D-D632-4EF3-8BF1-5B80392C4215}" srcOrd="0" destOrd="0" presId="urn:microsoft.com/office/officeart/2005/8/layout/chevron2"/>
    <dgm:cxn modelId="{A65BCBA1-C7AD-4781-AE3E-FB32980665A0}" type="presOf" srcId="{12D81C6F-B714-4D9C-933A-EA8FDA7D34CD}" destId="{5ACC166D-D632-4EF3-8BF1-5B80392C4215}" srcOrd="0" destOrd="2" presId="urn:microsoft.com/office/officeart/2005/8/layout/chevron2"/>
    <dgm:cxn modelId="{C7235742-7E20-4FAD-B5AD-F0D7A706CB6D}" srcId="{9614ADEF-1A42-4667-B88F-468868BDB32E}" destId="{30121A36-CCE4-4636-8E8A-CC18163D99CB}" srcOrd="4" destOrd="0" parTransId="{89B26F85-EB9A-42B3-9D71-7E42889DEF98}" sibTransId="{2E0AAC03-E1D3-405F-B389-73A28C35AFE4}"/>
    <dgm:cxn modelId="{F5CA66E8-CB68-4C4D-9771-76704965F80F}" srcId="{B57D8B1D-93AE-486B-8224-9111EA957BAE}" destId="{F78EA43A-FB34-47ED-8FB8-C4B9E35DF4C1}" srcOrd="1" destOrd="0" parTransId="{B8A64029-1143-4CD0-B1E3-4786CFF84193}" sibTransId="{7AAE6FB2-60F6-4EB0-A96C-57397E984313}"/>
    <dgm:cxn modelId="{B46A692C-BA08-4A01-8EA6-1D77253DCB03}" type="presOf" srcId="{C04396F1-27FD-4923-882E-19A09FEAD0A5}" destId="{4C973454-E715-41D0-AC06-920248637CEA}" srcOrd="0" destOrd="0" presId="urn:microsoft.com/office/officeart/2005/8/layout/chevron2"/>
    <dgm:cxn modelId="{68E9695F-6A7C-4406-A082-C0AE4B0B6B32}" srcId="{B57D8B1D-93AE-486B-8224-9111EA957BAE}" destId="{D5C66570-9D33-4B51-B604-A91B0D009B22}" srcOrd="5" destOrd="0" parTransId="{FFCEC6FF-3BEA-47EE-87E4-EC8804AC6D8B}" sibTransId="{95C01578-B6F7-4069-918D-E301E989862B}"/>
    <dgm:cxn modelId="{4DFAA753-1011-47EC-A82D-C411EA082762}" srcId="{B57D8B1D-93AE-486B-8224-9111EA957BAE}" destId="{D9D72DA8-C2BE-4E2B-A542-7298B75D0C23}" srcOrd="0" destOrd="0" parTransId="{48868B7D-FCDE-44D8-A936-ECA69F23283C}" sibTransId="{6CB19B3B-4CD8-44E7-931B-4BD79FEA38F7}"/>
    <dgm:cxn modelId="{120F80D0-4950-46D5-A8EC-16D429BDFE49}" type="presOf" srcId="{9614ADEF-1A42-4667-B88F-468868BDB32E}" destId="{892FFD83-EDDB-4280-9C34-D209CF79EA47}" srcOrd="0" destOrd="0" presId="urn:microsoft.com/office/officeart/2005/8/layout/chevron2"/>
    <dgm:cxn modelId="{875E2933-032C-4FE2-A915-B36064233B68}" type="presOf" srcId="{A4F594B6-8BCB-45D8-9373-809048F46F8D}" destId="{35F33B3C-72A8-489F-B524-D29406815AB2}" srcOrd="0" destOrd="4" presId="urn:microsoft.com/office/officeart/2005/8/layout/chevron2"/>
    <dgm:cxn modelId="{486A0E49-02FD-45C9-867B-78B2ABF3B888}" type="presOf" srcId="{CD45AEDF-1D90-4F75-94F3-926DDF4FB1B1}" destId="{4C973454-E715-41D0-AC06-920248637CEA}" srcOrd="0" destOrd="2" presId="urn:microsoft.com/office/officeart/2005/8/layout/chevron2"/>
    <dgm:cxn modelId="{77DE50C6-DC47-4648-A8EE-51BA7D1A49E4}" type="presOf" srcId="{D5C66570-9D33-4B51-B604-A91B0D009B22}" destId="{35F33B3C-72A8-489F-B524-D29406815AB2}" srcOrd="0" destOrd="5" presId="urn:microsoft.com/office/officeart/2005/8/layout/chevron2"/>
    <dgm:cxn modelId="{14704CC4-64FE-4B5C-9EB6-B49BB2C5CA5B}" srcId="{28C94F91-190A-4404-ABB9-1A1415A6F5E7}" destId="{BEB4F3BF-EE91-4011-BC81-216354B21FDE}" srcOrd="0" destOrd="0" parTransId="{A8B4EC49-106D-4D4C-9249-DA9571C899E5}" sibTransId="{B47761F6-5876-48FD-9FEA-EBD79C833934}"/>
    <dgm:cxn modelId="{1160D898-E6B0-4765-A52B-C7441CBBB0E7}" type="presOf" srcId="{C20EEAF0-7C93-45AD-80E5-C46576720087}" destId="{5ACC166D-D632-4EF3-8BF1-5B80392C4215}" srcOrd="0" destOrd="1" presId="urn:microsoft.com/office/officeart/2005/8/layout/chevron2"/>
    <dgm:cxn modelId="{5ACA00CA-62CA-4359-BC98-CAAA3C9D8691}" type="presOf" srcId="{28C94F91-190A-4404-ABB9-1A1415A6F5E7}" destId="{133B7EF1-82E6-4E57-A43D-7A85AF5C7CEE}" srcOrd="0" destOrd="0" presId="urn:microsoft.com/office/officeart/2005/8/layout/chevron2"/>
    <dgm:cxn modelId="{915A8D13-6643-4BBF-81B7-45B5689ECB07}" srcId="{D2E932B5-8719-4CA7-95EE-09630DA22BDB}" destId="{28C94F91-190A-4404-ABB9-1A1415A6F5E7}" srcOrd="1" destOrd="0" parTransId="{89A3EA75-4256-47F8-9092-854CC2E6B7BD}" sibTransId="{DF469280-5E4A-4C1F-9D52-2489AD00DD1C}"/>
    <dgm:cxn modelId="{D067E281-C77E-4839-9DA0-E438D58B9682}" srcId="{28C94F91-190A-4404-ABB9-1A1415A6F5E7}" destId="{C20EEAF0-7C93-45AD-80E5-C46576720087}" srcOrd="1" destOrd="0" parTransId="{703B77D8-BEF8-42BB-AB31-37C1E74E126A}" sibTransId="{7687D290-8D88-4137-8D15-E76791E11883}"/>
    <dgm:cxn modelId="{315D37C1-2420-4384-A9BB-6E4C04799433}" srcId="{D2E932B5-8719-4CA7-95EE-09630DA22BDB}" destId="{B57D8B1D-93AE-486B-8224-9111EA957BAE}" srcOrd="0" destOrd="0" parTransId="{73520CAD-0634-4D0D-B545-68804664FD3C}" sibTransId="{7FBEA89C-2E2F-4511-B101-8F117445F88B}"/>
    <dgm:cxn modelId="{1512899D-1B4A-4940-9066-A4D1FF7B4243}" type="presParOf" srcId="{622AEF3C-A272-4A4F-B65D-CFA6BC01D1BE}" destId="{34BA4017-1952-49D7-A25B-1D9D74EC3075}" srcOrd="0" destOrd="0" presId="urn:microsoft.com/office/officeart/2005/8/layout/chevron2"/>
    <dgm:cxn modelId="{B3B9CC1D-5E51-4DD6-AA54-E0B85631B3B1}" type="presParOf" srcId="{34BA4017-1952-49D7-A25B-1D9D74EC3075}" destId="{3FB2059D-0AF4-4DE9-8F38-E2CB84BEADF6}" srcOrd="0" destOrd="0" presId="urn:microsoft.com/office/officeart/2005/8/layout/chevron2"/>
    <dgm:cxn modelId="{6015E206-9E87-4E96-A4C1-98E99B74B92A}" type="presParOf" srcId="{34BA4017-1952-49D7-A25B-1D9D74EC3075}" destId="{35F33B3C-72A8-489F-B524-D29406815AB2}" srcOrd="1" destOrd="0" presId="urn:microsoft.com/office/officeart/2005/8/layout/chevron2"/>
    <dgm:cxn modelId="{DBBCD708-E46C-4C0F-ABF0-176B7C195954}" type="presParOf" srcId="{622AEF3C-A272-4A4F-B65D-CFA6BC01D1BE}" destId="{C8AB653C-A703-48EC-BE81-BA114D925FD2}" srcOrd="1" destOrd="0" presId="urn:microsoft.com/office/officeart/2005/8/layout/chevron2"/>
    <dgm:cxn modelId="{2FD44CAA-D29D-441C-9D7E-014BE793E672}" type="presParOf" srcId="{622AEF3C-A272-4A4F-B65D-CFA6BC01D1BE}" destId="{DF6E6A8E-52AC-4040-84D2-0672163800DE}" srcOrd="2" destOrd="0" presId="urn:microsoft.com/office/officeart/2005/8/layout/chevron2"/>
    <dgm:cxn modelId="{F076A41F-446E-4A09-8B93-79B9BEEAE36A}" type="presParOf" srcId="{DF6E6A8E-52AC-4040-84D2-0672163800DE}" destId="{133B7EF1-82E6-4E57-A43D-7A85AF5C7CEE}" srcOrd="0" destOrd="0" presId="urn:microsoft.com/office/officeart/2005/8/layout/chevron2"/>
    <dgm:cxn modelId="{6D300637-10EA-42D5-8A65-7C159729593E}" type="presParOf" srcId="{DF6E6A8E-52AC-4040-84D2-0672163800DE}" destId="{5ACC166D-D632-4EF3-8BF1-5B80392C4215}" srcOrd="1" destOrd="0" presId="urn:microsoft.com/office/officeart/2005/8/layout/chevron2"/>
    <dgm:cxn modelId="{A6079A2E-7CF7-433E-95F0-51B1C2FFB1E5}" type="presParOf" srcId="{622AEF3C-A272-4A4F-B65D-CFA6BC01D1BE}" destId="{17793CF9-4CDA-46B0-A012-CA4CEFFF7012}" srcOrd="3" destOrd="0" presId="urn:microsoft.com/office/officeart/2005/8/layout/chevron2"/>
    <dgm:cxn modelId="{F599CA00-2179-44F8-A0F2-A0834012A36D}" type="presParOf" srcId="{622AEF3C-A272-4A4F-B65D-CFA6BC01D1BE}" destId="{E0C88B10-AEB9-4D91-B64B-685B21A17AC1}" srcOrd="4" destOrd="0" presId="urn:microsoft.com/office/officeart/2005/8/layout/chevron2"/>
    <dgm:cxn modelId="{970C6AA0-4D53-4559-9730-46598865F8C5}" type="presParOf" srcId="{E0C88B10-AEB9-4D91-B64B-685B21A17AC1}" destId="{892FFD83-EDDB-4280-9C34-D209CF79EA47}" srcOrd="0" destOrd="0" presId="urn:microsoft.com/office/officeart/2005/8/layout/chevron2"/>
    <dgm:cxn modelId="{664F7144-6491-448E-9D2D-E4DBC450FDE6}" type="presParOf" srcId="{E0C88B10-AEB9-4D91-B64B-685B21A17AC1}" destId="{4C973454-E715-41D0-AC06-920248637CE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99BCE95-563C-43C9-880B-1DB9765FEFA7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5A57F94-156A-4707-801D-140515454C3C}" type="pres">
      <dgm:prSet presAssocID="{C99BCE95-563C-43C9-880B-1DB9765FEFA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</dgm:ptLst>
  <dgm:cxnLst>
    <dgm:cxn modelId="{036A81DD-EF00-4EB9-A332-3CD4787D5A52}" type="presOf" srcId="{C99BCE95-563C-43C9-880B-1DB9765FEFA7}" destId="{05A57F94-156A-4707-801D-140515454C3C}" srcOrd="0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E932B5-8719-4CA7-95EE-09630DA22BD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57D8B1D-93AE-486B-8224-9111EA957BAE}">
      <dgm:prSet phldrT="[Text]"/>
      <dgm:spPr/>
      <dgm:t>
        <a:bodyPr/>
        <a:lstStyle/>
        <a:p>
          <a:r>
            <a:rPr lang="en-GB" b="1" dirty="0" smtClean="0">
              <a:solidFill>
                <a:srgbClr val="FF0000"/>
              </a:solidFill>
            </a:rPr>
            <a:t>Care</a:t>
          </a:r>
          <a:endParaRPr lang="en-GB" b="1" dirty="0">
            <a:solidFill>
              <a:srgbClr val="FF0000"/>
            </a:solidFill>
          </a:endParaRPr>
        </a:p>
      </dgm:t>
    </dgm:pt>
    <dgm:pt modelId="{73520CAD-0634-4D0D-B545-68804664FD3C}" type="parTrans" cxnId="{315D37C1-2420-4384-A9BB-6E4C04799433}">
      <dgm:prSet/>
      <dgm:spPr/>
      <dgm:t>
        <a:bodyPr/>
        <a:lstStyle/>
        <a:p>
          <a:endParaRPr lang="en-GB"/>
        </a:p>
      </dgm:t>
    </dgm:pt>
    <dgm:pt modelId="{7FBEA89C-2E2F-4511-B101-8F117445F88B}" type="sibTrans" cxnId="{315D37C1-2420-4384-A9BB-6E4C04799433}">
      <dgm:prSet/>
      <dgm:spPr/>
      <dgm:t>
        <a:bodyPr/>
        <a:lstStyle/>
        <a:p>
          <a:endParaRPr lang="en-GB"/>
        </a:p>
      </dgm:t>
    </dgm:pt>
    <dgm:pt modelId="{28C94F91-190A-4404-ABB9-1A1415A6F5E7}">
      <dgm:prSet phldrT="[Text]"/>
      <dgm:spPr/>
      <dgm:t>
        <a:bodyPr/>
        <a:lstStyle/>
        <a:p>
          <a:r>
            <a:rPr lang="en-GB" dirty="0" smtClean="0">
              <a:solidFill>
                <a:schemeClr val="accent2"/>
              </a:solidFill>
            </a:rPr>
            <a:t>Site</a:t>
          </a:r>
          <a:endParaRPr lang="en-GB" dirty="0">
            <a:solidFill>
              <a:schemeClr val="accent2"/>
            </a:solidFill>
          </a:endParaRPr>
        </a:p>
      </dgm:t>
    </dgm:pt>
    <dgm:pt modelId="{89A3EA75-4256-47F8-9092-854CC2E6B7BD}" type="parTrans" cxnId="{915A8D13-6643-4BBF-81B7-45B5689ECB07}">
      <dgm:prSet/>
      <dgm:spPr/>
      <dgm:t>
        <a:bodyPr/>
        <a:lstStyle/>
        <a:p>
          <a:endParaRPr lang="en-GB"/>
        </a:p>
      </dgm:t>
    </dgm:pt>
    <dgm:pt modelId="{DF469280-5E4A-4C1F-9D52-2489AD00DD1C}" type="sibTrans" cxnId="{915A8D13-6643-4BBF-81B7-45B5689ECB07}">
      <dgm:prSet/>
      <dgm:spPr/>
      <dgm:t>
        <a:bodyPr/>
        <a:lstStyle/>
        <a:p>
          <a:endParaRPr lang="en-GB"/>
        </a:p>
      </dgm:t>
    </dgm:pt>
    <dgm:pt modelId="{E305B4FE-4DAC-42BC-AB89-5F89BBDF6FD2}">
      <dgm:prSet phldrT="[Text]" custT="1"/>
      <dgm:spPr/>
      <dgm:t>
        <a:bodyPr/>
        <a:lstStyle/>
        <a:p>
          <a:r>
            <a:rPr lang="en-GB" sz="1200" dirty="0" smtClean="0"/>
            <a:t>Site Safety – </a:t>
          </a:r>
          <a:r>
            <a:rPr lang="en-GB" sz="1200" dirty="0" smtClean="0"/>
            <a:t>Undertake </a:t>
          </a:r>
          <a:r>
            <a:rPr lang="en-GB" sz="1200" dirty="0" smtClean="0"/>
            <a:t>immediate actions to make the site safe i.e. protect the line</a:t>
          </a:r>
          <a:endParaRPr lang="en-GB" sz="1200" dirty="0">
            <a:solidFill>
              <a:srgbClr val="FF0000"/>
            </a:solidFill>
          </a:endParaRPr>
        </a:p>
      </dgm:t>
    </dgm:pt>
    <dgm:pt modelId="{A8817EA7-A8F6-4D62-BB1C-44D2388B17E3}" type="parTrans" cxnId="{5D4B9B13-C309-40BC-A185-3C9058873837}">
      <dgm:prSet/>
      <dgm:spPr/>
      <dgm:t>
        <a:bodyPr/>
        <a:lstStyle/>
        <a:p>
          <a:endParaRPr lang="en-GB"/>
        </a:p>
      </dgm:t>
    </dgm:pt>
    <dgm:pt modelId="{9D144378-F95B-4BF1-A2EA-14129B29DB9F}" type="sibTrans" cxnId="{5D4B9B13-C309-40BC-A185-3C9058873837}">
      <dgm:prSet/>
      <dgm:spPr/>
      <dgm:t>
        <a:bodyPr/>
        <a:lstStyle/>
        <a:p>
          <a:endParaRPr lang="en-GB"/>
        </a:p>
      </dgm:t>
    </dgm:pt>
    <dgm:pt modelId="{9614ADEF-1A42-4667-B88F-468868BDB32E}">
      <dgm:prSet phldrT="[Text]"/>
      <dgm:spPr/>
      <dgm:t>
        <a:bodyPr/>
        <a:lstStyle/>
        <a:p>
          <a:r>
            <a:rPr lang="en-GB" dirty="0" smtClean="0">
              <a:solidFill>
                <a:srgbClr val="00B050"/>
              </a:solidFill>
            </a:rPr>
            <a:t>Report</a:t>
          </a:r>
          <a:endParaRPr lang="en-GB" dirty="0">
            <a:solidFill>
              <a:srgbClr val="00B050"/>
            </a:solidFill>
          </a:endParaRPr>
        </a:p>
      </dgm:t>
    </dgm:pt>
    <dgm:pt modelId="{454A8943-45F5-4033-BE35-6F185D88C108}" type="parTrans" cxnId="{654AB17B-48A3-4C94-BF02-B3FAAF20B4EC}">
      <dgm:prSet/>
      <dgm:spPr/>
      <dgm:t>
        <a:bodyPr/>
        <a:lstStyle/>
        <a:p>
          <a:endParaRPr lang="en-GB"/>
        </a:p>
      </dgm:t>
    </dgm:pt>
    <dgm:pt modelId="{C0A770E8-EF65-4084-862A-FD44396020DD}" type="sibTrans" cxnId="{654AB17B-48A3-4C94-BF02-B3FAAF20B4EC}">
      <dgm:prSet/>
      <dgm:spPr/>
      <dgm:t>
        <a:bodyPr/>
        <a:lstStyle/>
        <a:p>
          <a:endParaRPr lang="en-GB"/>
        </a:p>
      </dgm:t>
    </dgm:pt>
    <dgm:pt modelId="{CCC22F9E-F400-417E-8AE1-09469C276E81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GB" sz="1200" dirty="0"/>
        </a:p>
      </dgm:t>
    </dgm:pt>
    <dgm:pt modelId="{5955F677-5D8E-4798-A928-4E63609BDFA0}" type="parTrans" cxnId="{43CC16BD-EDF1-4986-97DB-92AE0A9705FB}">
      <dgm:prSet/>
      <dgm:spPr/>
      <dgm:t>
        <a:bodyPr/>
        <a:lstStyle/>
        <a:p>
          <a:endParaRPr lang="en-GB"/>
        </a:p>
      </dgm:t>
    </dgm:pt>
    <dgm:pt modelId="{C2834784-1FED-4AF5-B22F-A2484DBEA46B}" type="sibTrans" cxnId="{43CC16BD-EDF1-4986-97DB-92AE0A9705FB}">
      <dgm:prSet/>
      <dgm:spPr/>
      <dgm:t>
        <a:bodyPr/>
        <a:lstStyle/>
        <a:p>
          <a:endParaRPr lang="en-GB"/>
        </a:p>
      </dgm:t>
    </dgm:pt>
    <dgm:pt modelId="{78934683-9720-4C44-B9F9-CF29610AE219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200" dirty="0" smtClean="0">
              <a:solidFill>
                <a:schemeClr val="tx1"/>
              </a:solidFill>
            </a:rPr>
            <a:t> Hospital – </a:t>
          </a:r>
          <a:r>
            <a:rPr lang="en-GB" sz="1200" dirty="0" smtClean="0">
              <a:solidFill>
                <a:schemeClr val="tx1"/>
              </a:solidFill>
            </a:rPr>
            <a:t>Do </a:t>
          </a:r>
          <a:r>
            <a:rPr lang="en-GB" sz="1200" dirty="0" smtClean="0">
              <a:solidFill>
                <a:schemeClr val="tx1"/>
              </a:solidFill>
            </a:rPr>
            <a:t>they need to attend hospital, </a:t>
          </a:r>
          <a:r>
            <a:rPr lang="en-GB" sz="1200" dirty="0" smtClean="0">
              <a:solidFill>
                <a:schemeClr val="tx1"/>
              </a:solidFill>
            </a:rPr>
            <a:t>who </a:t>
          </a:r>
          <a:r>
            <a:rPr lang="en-GB" sz="1200" dirty="0" smtClean="0">
              <a:solidFill>
                <a:schemeClr val="tx1"/>
              </a:solidFill>
            </a:rPr>
            <a:t>will accompany </a:t>
          </a:r>
          <a:r>
            <a:rPr lang="en-GB" sz="1200" dirty="0" smtClean="0">
              <a:solidFill>
                <a:schemeClr val="tx1"/>
              </a:solidFill>
            </a:rPr>
            <a:t>them?</a:t>
          </a:r>
          <a:endParaRPr lang="en-GB" sz="1200" dirty="0">
            <a:solidFill>
              <a:schemeClr val="tx1"/>
            </a:solidFill>
          </a:endParaRPr>
        </a:p>
      </dgm:t>
    </dgm:pt>
    <dgm:pt modelId="{D2447A77-810A-4239-88C9-2B91E84C6D40}" type="sibTrans" cxnId="{A0C97509-E8A0-42ED-B09F-5C5BB4628AF2}">
      <dgm:prSet/>
      <dgm:spPr/>
      <dgm:t>
        <a:bodyPr/>
        <a:lstStyle/>
        <a:p>
          <a:endParaRPr lang="en-GB"/>
        </a:p>
      </dgm:t>
    </dgm:pt>
    <dgm:pt modelId="{F3AE469A-AF2D-430D-AE00-86292BFD1892}" type="parTrans" cxnId="{A0C97509-E8A0-42ED-B09F-5C5BB4628AF2}">
      <dgm:prSet/>
      <dgm:spPr/>
      <dgm:t>
        <a:bodyPr/>
        <a:lstStyle/>
        <a:p>
          <a:endParaRPr lang="en-GB"/>
        </a:p>
      </dgm:t>
    </dgm:pt>
    <dgm:pt modelId="{3066EA9D-F95D-4775-A3D8-31BFDEF7908B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200" dirty="0" smtClean="0"/>
            <a:t> Injury - Assess the severity of the injury i.e. </a:t>
          </a:r>
          <a:r>
            <a:rPr lang="en-GB" sz="1200" dirty="0" smtClean="0"/>
            <a:t>body part affected, restrictions?</a:t>
          </a:r>
          <a:endParaRPr lang="en-GB" sz="1200" dirty="0">
            <a:solidFill>
              <a:schemeClr val="tx1"/>
            </a:solidFill>
          </a:endParaRPr>
        </a:p>
      </dgm:t>
    </dgm:pt>
    <dgm:pt modelId="{EDAF8247-3B86-4890-A1FF-46E0E2B7A3C8}" type="sibTrans" cxnId="{B6A93781-B120-4733-BE25-CDEAD65590F5}">
      <dgm:prSet/>
      <dgm:spPr/>
      <dgm:t>
        <a:bodyPr/>
        <a:lstStyle/>
        <a:p>
          <a:endParaRPr lang="en-GB"/>
        </a:p>
      </dgm:t>
    </dgm:pt>
    <dgm:pt modelId="{851FE9EB-A809-4F7A-990B-95406CDDC9E8}" type="parTrans" cxnId="{B6A93781-B120-4733-BE25-CDEAD65590F5}">
      <dgm:prSet/>
      <dgm:spPr/>
      <dgm:t>
        <a:bodyPr/>
        <a:lstStyle/>
        <a:p>
          <a:endParaRPr lang="en-GB"/>
        </a:p>
      </dgm:t>
    </dgm:pt>
    <dgm:pt modelId="{D9D72DA8-C2BE-4E2B-A542-7298B75D0C23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200" dirty="0"/>
        </a:p>
      </dgm:t>
    </dgm:pt>
    <dgm:pt modelId="{6CB19B3B-4CD8-44E7-931B-4BD79FEA38F7}" type="sibTrans" cxnId="{4DFAA753-1011-47EC-A82D-C411EA082762}">
      <dgm:prSet/>
      <dgm:spPr/>
      <dgm:t>
        <a:bodyPr/>
        <a:lstStyle/>
        <a:p>
          <a:endParaRPr lang="en-GB"/>
        </a:p>
      </dgm:t>
    </dgm:pt>
    <dgm:pt modelId="{48868B7D-FCDE-44D8-A936-ECA69F23283C}" type="parTrans" cxnId="{4DFAA753-1011-47EC-A82D-C411EA082762}">
      <dgm:prSet/>
      <dgm:spPr/>
      <dgm:t>
        <a:bodyPr/>
        <a:lstStyle/>
        <a:p>
          <a:endParaRPr lang="en-GB"/>
        </a:p>
      </dgm:t>
    </dgm:pt>
    <dgm:pt modelId="{6B077BFD-D397-4E98-98C3-53084728B0BB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200" dirty="0"/>
        </a:p>
      </dgm:t>
    </dgm:pt>
    <dgm:pt modelId="{39E180DD-5BA4-4BF2-A2A5-3B03BE355090}" type="parTrans" cxnId="{62000CE2-AD4E-4BF1-AE0D-03B2D7B822B0}">
      <dgm:prSet/>
      <dgm:spPr/>
      <dgm:t>
        <a:bodyPr/>
        <a:lstStyle/>
        <a:p>
          <a:endParaRPr lang="en-GB"/>
        </a:p>
      </dgm:t>
    </dgm:pt>
    <dgm:pt modelId="{2F2D1493-8FD8-44DC-974E-B69D17957F9B}" type="sibTrans" cxnId="{62000CE2-AD4E-4BF1-AE0D-03B2D7B822B0}">
      <dgm:prSet/>
      <dgm:spPr/>
      <dgm:t>
        <a:bodyPr/>
        <a:lstStyle/>
        <a:p>
          <a:endParaRPr lang="en-GB"/>
        </a:p>
      </dgm:t>
    </dgm:pt>
    <dgm:pt modelId="{3E73071A-93C2-4F44-B7B4-CBA11CC089C8}">
      <dgm:prSet phldrT="[Text]" custT="1"/>
      <dgm:spPr/>
      <dgm:t>
        <a:bodyPr/>
        <a:lstStyle/>
        <a:p>
          <a:r>
            <a:rPr lang="en-GB" sz="1200" dirty="0" smtClean="0"/>
            <a:t>Evidence – </a:t>
          </a:r>
          <a:r>
            <a:rPr lang="en-GB" sz="1200" dirty="0" smtClean="0"/>
            <a:t>Collect </a:t>
          </a:r>
          <a:r>
            <a:rPr lang="en-GB" sz="1200" dirty="0" smtClean="0"/>
            <a:t>any evidence, preserve any perishable items and take photographs if possible, </a:t>
          </a:r>
          <a:endParaRPr lang="en-GB" sz="1200" dirty="0"/>
        </a:p>
      </dgm:t>
    </dgm:pt>
    <dgm:pt modelId="{205E03B8-27CA-4B4E-9DAC-938176FA41FE}" type="parTrans" cxnId="{D6F1D9E4-B1A8-4CBC-8336-F814867C7DFC}">
      <dgm:prSet/>
      <dgm:spPr/>
      <dgm:t>
        <a:bodyPr/>
        <a:lstStyle/>
        <a:p>
          <a:endParaRPr lang="en-GB"/>
        </a:p>
      </dgm:t>
    </dgm:pt>
    <dgm:pt modelId="{14210689-F64B-4538-A48A-FF0AE0EDBA12}" type="sibTrans" cxnId="{D6F1D9E4-B1A8-4CBC-8336-F814867C7DFC}">
      <dgm:prSet/>
      <dgm:spPr/>
      <dgm:t>
        <a:bodyPr/>
        <a:lstStyle/>
        <a:p>
          <a:endParaRPr lang="en-GB"/>
        </a:p>
      </dgm:t>
    </dgm:pt>
    <dgm:pt modelId="{0DD3906C-F185-492E-8482-F82BD7F91203}">
      <dgm:prSet phldrT="[Text]" custT="1"/>
      <dgm:spPr/>
      <dgm:t>
        <a:bodyPr/>
        <a:lstStyle/>
        <a:p>
          <a:r>
            <a:rPr lang="en-GB" sz="1200" dirty="0" smtClean="0"/>
            <a:t>Tools / equipment – </a:t>
          </a:r>
          <a:r>
            <a:rPr lang="en-GB" sz="1200" dirty="0" smtClean="0"/>
            <a:t>Consider what will happen to tools</a:t>
          </a:r>
          <a:r>
            <a:rPr lang="en-GB" sz="1200" dirty="0" smtClean="0"/>
            <a:t>, equipment, </a:t>
          </a:r>
          <a:r>
            <a:rPr lang="en-GB" sz="1200" dirty="0" smtClean="0"/>
            <a:t>PPE if going off site</a:t>
          </a:r>
          <a:endParaRPr lang="en-GB" sz="1200" dirty="0"/>
        </a:p>
      </dgm:t>
    </dgm:pt>
    <dgm:pt modelId="{0D95CBFB-E6EF-4971-B6E6-D04F6DF915C8}" type="parTrans" cxnId="{AD9348CB-C122-4FCB-9D23-46831DE6E982}">
      <dgm:prSet/>
      <dgm:spPr/>
      <dgm:t>
        <a:bodyPr/>
        <a:lstStyle/>
        <a:p>
          <a:endParaRPr lang="en-GB"/>
        </a:p>
      </dgm:t>
    </dgm:pt>
    <dgm:pt modelId="{CEFC8FB9-4819-4B52-9CA3-634F4781EB58}" type="sibTrans" cxnId="{AD9348CB-C122-4FCB-9D23-46831DE6E982}">
      <dgm:prSet/>
      <dgm:spPr/>
      <dgm:t>
        <a:bodyPr/>
        <a:lstStyle/>
        <a:p>
          <a:endParaRPr lang="en-GB"/>
        </a:p>
      </dgm:t>
    </dgm:pt>
    <dgm:pt modelId="{9890BD99-207E-476B-943B-49E85A329113}">
      <dgm:prSet custT="1"/>
      <dgm:spPr/>
      <dgm:t>
        <a:bodyPr/>
        <a:lstStyle/>
        <a:p>
          <a:r>
            <a:rPr lang="en-GB" sz="1200" dirty="0" smtClean="0">
              <a:solidFill>
                <a:schemeClr val="tx1"/>
              </a:solidFill>
            </a:rPr>
            <a:t>Friends / Family – Establish if the </a:t>
          </a:r>
          <a:r>
            <a:rPr lang="en-GB" sz="1200" dirty="0" smtClean="0">
              <a:solidFill>
                <a:schemeClr val="tx1"/>
              </a:solidFill>
            </a:rPr>
            <a:t>injured person needs to inform anyone, who will contact them?</a:t>
          </a:r>
          <a:endParaRPr lang="en-GB" sz="1200" dirty="0">
            <a:solidFill>
              <a:schemeClr val="tx1"/>
            </a:solidFill>
          </a:endParaRPr>
        </a:p>
      </dgm:t>
    </dgm:pt>
    <dgm:pt modelId="{DCF33206-56AF-4F29-92CB-B16305974306}" type="parTrans" cxnId="{B56E754F-EEB8-49B6-BD09-07338A40DA8D}">
      <dgm:prSet/>
      <dgm:spPr/>
      <dgm:t>
        <a:bodyPr/>
        <a:lstStyle/>
        <a:p>
          <a:endParaRPr lang="en-GB"/>
        </a:p>
      </dgm:t>
    </dgm:pt>
    <dgm:pt modelId="{659CD2BA-CFFF-4EAA-A2ED-C71C6E3754B5}" type="sibTrans" cxnId="{B56E754F-EEB8-49B6-BD09-07338A40DA8D}">
      <dgm:prSet/>
      <dgm:spPr/>
      <dgm:t>
        <a:bodyPr/>
        <a:lstStyle/>
        <a:p>
          <a:endParaRPr lang="en-GB"/>
        </a:p>
      </dgm:t>
    </dgm:pt>
    <dgm:pt modelId="{91E8D203-7425-4201-AF47-73A5FFA7CDD3}">
      <dgm:prSet custT="1"/>
      <dgm:spPr/>
      <dgm:t>
        <a:bodyPr/>
        <a:lstStyle/>
        <a:p>
          <a:r>
            <a:rPr lang="en-GB" sz="1200" dirty="0" smtClean="0"/>
            <a:t>ID – </a:t>
          </a:r>
          <a:r>
            <a:rPr lang="en-GB" sz="1200" dirty="0" smtClean="0"/>
            <a:t>Clearly </a:t>
          </a:r>
          <a:r>
            <a:rPr lang="en-GB" sz="1200" dirty="0" smtClean="0"/>
            <a:t>identify who is the injured person, On-site Lead, Responsible Manager and Line Manager</a:t>
          </a:r>
          <a:endParaRPr lang="en-GB" sz="1200" dirty="0"/>
        </a:p>
      </dgm:t>
    </dgm:pt>
    <dgm:pt modelId="{ED4B13F0-F93A-4236-8D86-F4DE66A2A80D}" type="parTrans" cxnId="{49783680-F04C-424D-B91A-ED3BF642EDF7}">
      <dgm:prSet/>
      <dgm:spPr/>
      <dgm:t>
        <a:bodyPr/>
        <a:lstStyle/>
        <a:p>
          <a:endParaRPr lang="en-GB"/>
        </a:p>
      </dgm:t>
    </dgm:pt>
    <dgm:pt modelId="{E2878E64-801A-45DE-8B80-B72539884FBD}" type="sibTrans" cxnId="{49783680-F04C-424D-B91A-ED3BF642EDF7}">
      <dgm:prSet/>
      <dgm:spPr/>
      <dgm:t>
        <a:bodyPr/>
        <a:lstStyle/>
        <a:p>
          <a:endParaRPr lang="en-GB"/>
        </a:p>
      </dgm:t>
    </dgm:pt>
    <dgm:pt modelId="{77D395AE-3538-4042-83B1-41A2C6973DB1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200" dirty="0" smtClean="0">
              <a:solidFill>
                <a:schemeClr val="tx1"/>
              </a:solidFill>
            </a:rPr>
            <a:t> Welfare – </a:t>
          </a:r>
          <a:r>
            <a:rPr lang="en-GB" sz="1200" dirty="0" smtClean="0">
              <a:solidFill>
                <a:schemeClr val="tx1"/>
              </a:solidFill>
            </a:rPr>
            <a:t>Can </a:t>
          </a:r>
          <a:r>
            <a:rPr lang="en-GB" sz="1200" dirty="0" smtClean="0">
              <a:solidFill>
                <a:schemeClr val="tx1"/>
              </a:solidFill>
            </a:rPr>
            <a:t>the injured person continue with the </a:t>
          </a:r>
          <a:r>
            <a:rPr lang="en-GB" sz="1200" dirty="0" smtClean="0">
              <a:solidFill>
                <a:schemeClr val="tx1"/>
              </a:solidFill>
            </a:rPr>
            <a:t>work, </a:t>
          </a:r>
          <a:r>
            <a:rPr lang="en-GB" sz="1200" dirty="0" smtClean="0">
              <a:solidFill>
                <a:schemeClr val="tx1"/>
              </a:solidFill>
            </a:rPr>
            <a:t>if not where will they be </a:t>
          </a:r>
          <a:r>
            <a:rPr lang="en-GB" sz="1200" dirty="0" smtClean="0">
              <a:solidFill>
                <a:schemeClr val="tx1"/>
              </a:solidFill>
            </a:rPr>
            <a:t>taken?</a:t>
          </a:r>
          <a:endParaRPr lang="en-GB" sz="1200" dirty="0">
            <a:solidFill>
              <a:schemeClr val="tx1"/>
            </a:solidFill>
          </a:endParaRPr>
        </a:p>
      </dgm:t>
    </dgm:pt>
    <dgm:pt modelId="{B59A9551-B688-43C0-9570-9C2C9B970187}" type="sibTrans" cxnId="{20A3412C-4072-4901-B803-83904C526C91}">
      <dgm:prSet/>
      <dgm:spPr/>
      <dgm:t>
        <a:bodyPr/>
        <a:lstStyle/>
        <a:p>
          <a:endParaRPr lang="en-GB"/>
        </a:p>
      </dgm:t>
    </dgm:pt>
    <dgm:pt modelId="{390BEC02-04C9-4662-A6EE-B8941B68A297}" type="parTrans" cxnId="{20A3412C-4072-4901-B803-83904C526C91}">
      <dgm:prSet/>
      <dgm:spPr/>
      <dgm:t>
        <a:bodyPr/>
        <a:lstStyle/>
        <a:p>
          <a:endParaRPr lang="en-GB"/>
        </a:p>
      </dgm:t>
    </dgm:pt>
    <dgm:pt modelId="{46C485DC-D7C4-4D4B-847B-14550B57FE08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200" dirty="0" smtClean="0">
              <a:solidFill>
                <a:schemeClr val="tx1"/>
              </a:solidFill>
            </a:rPr>
            <a:t> Travelling home – </a:t>
          </a:r>
          <a:r>
            <a:rPr lang="en-GB" sz="1200" dirty="0" smtClean="0">
              <a:solidFill>
                <a:schemeClr val="tx1"/>
              </a:solidFill>
            </a:rPr>
            <a:t>Are </a:t>
          </a:r>
          <a:r>
            <a:rPr lang="en-GB" sz="1200" dirty="0" smtClean="0">
              <a:solidFill>
                <a:schemeClr val="tx1"/>
              </a:solidFill>
            </a:rPr>
            <a:t>they fit to travel alone, if not who will accompany </a:t>
          </a:r>
          <a:r>
            <a:rPr lang="en-GB" sz="1200" dirty="0" smtClean="0">
              <a:solidFill>
                <a:schemeClr val="tx1"/>
              </a:solidFill>
            </a:rPr>
            <a:t>them?</a:t>
          </a:r>
          <a:endParaRPr lang="en-GB" sz="1200" dirty="0">
            <a:solidFill>
              <a:schemeClr val="tx1"/>
            </a:solidFill>
          </a:endParaRPr>
        </a:p>
      </dgm:t>
    </dgm:pt>
    <dgm:pt modelId="{30899C5C-CC31-4259-BD3C-FDD7D46B7316}" type="sibTrans" cxnId="{D75D153B-F453-4128-9F6A-BC37202B9482}">
      <dgm:prSet/>
      <dgm:spPr/>
      <dgm:t>
        <a:bodyPr/>
        <a:lstStyle/>
        <a:p>
          <a:endParaRPr lang="en-GB"/>
        </a:p>
      </dgm:t>
    </dgm:pt>
    <dgm:pt modelId="{4094FEB3-78D2-42B1-83C9-CE31AA91E071}" type="parTrans" cxnId="{D75D153B-F453-4128-9F6A-BC37202B9482}">
      <dgm:prSet/>
      <dgm:spPr/>
      <dgm:t>
        <a:bodyPr/>
        <a:lstStyle/>
        <a:p>
          <a:endParaRPr lang="en-GB"/>
        </a:p>
      </dgm:t>
    </dgm:pt>
    <dgm:pt modelId="{DCA14E16-44D2-4E51-8BF7-CC979857FF5D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200" dirty="0" smtClean="0">
              <a:solidFill>
                <a:schemeClr val="tx1"/>
              </a:solidFill>
            </a:rPr>
            <a:t> Other affected employees – is duty of care required for anyone </a:t>
          </a:r>
          <a:r>
            <a:rPr lang="en-GB" sz="1200" dirty="0" smtClean="0">
              <a:solidFill>
                <a:schemeClr val="tx1"/>
              </a:solidFill>
            </a:rPr>
            <a:t>else? Did </a:t>
          </a:r>
          <a:r>
            <a:rPr lang="en-GB" sz="1200" dirty="0" smtClean="0">
              <a:solidFill>
                <a:schemeClr val="tx1"/>
              </a:solidFill>
            </a:rPr>
            <a:t>anyone see what happened,   what did they see, has this affected them i.e. </a:t>
          </a:r>
          <a:r>
            <a:rPr lang="en-GB" sz="1200" dirty="0" smtClean="0">
              <a:solidFill>
                <a:schemeClr val="tx1"/>
              </a:solidFill>
            </a:rPr>
            <a:t>shock?</a:t>
          </a:r>
          <a:endParaRPr lang="en-GB" sz="1200" dirty="0">
            <a:solidFill>
              <a:schemeClr val="tx1"/>
            </a:solidFill>
          </a:endParaRPr>
        </a:p>
      </dgm:t>
    </dgm:pt>
    <dgm:pt modelId="{57816738-1658-4452-BE4C-8ECA1DC00491}" type="parTrans" cxnId="{BC32286E-8FED-4596-89C0-22246AF2A3F8}">
      <dgm:prSet/>
      <dgm:spPr/>
      <dgm:t>
        <a:bodyPr/>
        <a:lstStyle/>
        <a:p>
          <a:endParaRPr lang="en-GB"/>
        </a:p>
      </dgm:t>
    </dgm:pt>
    <dgm:pt modelId="{07A5E59B-5E72-4DE9-BF2E-F4EFD4B0535A}" type="sibTrans" cxnId="{BC32286E-8FED-4596-89C0-22246AF2A3F8}">
      <dgm:prSet/>
      <dgm:spPr/>
      <dgm:t>
        <a:bodyPr/>
        <a:lstStyle/>
        <a:p>
          <a:endParaRPr lang="en-GB"/>
        </a:p>
      </dgm:t>
    </dgm:pt>
    <dgm:pt modelId="{B37CC02E-CF95-4969-BDBB-5A6BE44D149E}">
      <dgm:prSet phldrT="[Text]" custT="1"/>
      <dgm:spPr/>
      <dgm:t>
        <a:bodyPr/>
        <a:lstStyle/>
        <a:p>
          <a:r>
            <a:rPr lang="en-GB" sz="1200" dirty="0" smtClean="0"/>
            <a:t>Witness – </a:t>
          </a:r>
          <a:r>
            <a:rPr lang="en-GB" sz="1200" dirty="0" smtClean="0"/>
            <a:t>Did </a:t>
          </a:r>
          <a:r>
            <a:rPr lang="en-GB" sz="1200" dirty="0" smtClean="0"/>
            <a:t>anyone see what </a:t>
          </a:r>
          <a:r>
            <a:rPr lang="en-GB" sz="1200" dirty="0" smtClean="0"/>
            <a:t>happened? Obtain </a:t>
          </a:r>
          <a:r>
            <a:rPr lang="en-GB" sz="1200" dirty="0" smtClean="0"/>
            <a:t>witness  statements </a:t>
          </a:r>
          <a:endParaRPr lang="en-GB" sz="1200" dirty="0"/>
        </a:p>
      </dgm:t>
    </dgm:pt>
    <dgm:pt modelId="{3A60F8EA-AF69-4296-82C2-B7D2BA464213}" type="parTrans" cxnId="{375F6A02-3566-4585-BD53-ED05E21C08EC}">
      <dgm:prSet/>
      <dgm:spPr/>
      <dgm:t>
        <a:bodyPr/>
        <a:lstStyle/>
        <a:p>
          <a:endParaRPr lang="en-GB"/>
        </a:p>
      </dgm:t>
    </dgm:pt>
    <dgm:pt modelId="{061DC956-4489-4BD1-9E32-3B53753BE958}" type="sibTrans" cxnId="{375F6A02-3566-4585-BD53-ED05E21C08EC}">
      <dgm:prSet/>
      <dgm:spPr/>
      <dgm:t>
        <a:bodyPr/>
        <a:lstStyle/>
        <a:p>
          <a:endParaRPr lang="en-GB"/>
        </a:p>
      </dgm:t>
    </dgm:pt>
    <dgm:pt modelId="{AA9A47C6-28C0-49C4-9305-96AD764A257F}">
      <dgm:prSet custT="1"/>
      <dgm:spPr/>
      <dgm:t>
        <a:bodyPr/>
        <a:lstStyle/>
        <a:p>
          <a:r>
            <a:rPr lang="en-GB" sz="1200" dirty="0" smtClean="0">
              <a:solidFill>
                <a:schemeClr val="tx1"/>
              </a:solidFill>
            </a:rPr>
            <a:t>Event details – </a:t>
          </a:r>
          <a:r>
            <a:rPr lang="en-GB" sz="1200" dirty="0" smtClean="0">
              <a:solidFill>
                <a:schemeClr val="tx1"/>
              </a:solidFill>
            </a:rPr>
            <a:t>Gather </a:t>
          </a:r>
          <a:r>
            <a:rPr lang="en-GB" sz="1200" dirty="0" smtClean="0">
              <a:solidFill>
                <a:schemeClr val="tx1"/>
              </a:solidFill>
            </a:rPr>
            <a:t>as much information into the event as possible i.e. establish what happened, </a:t>
          </a:r>
          <a:r>
            <a:rPr lang="en-GB" sz="1200" dirty="0" smtClean="0"/>
            <a:t>w</a:t>
          </a:r>
          <a:r>
            <a:rPr lang="en-GB" sz="1200" dirty="0" smtClean="0">
              <a:solidFill>
                <a:schemeClr val="tx1"/>
              </a:solidFill>
            </a:rPr>
            <a:t>hat was happening just before the accident, what </a:t>
          </a:r>
          <a:r>
            <a:rPr lang="en-GB" sz="1200" dirty="0" smtClean="0">
              <a:solidFill>
                <a:schemeClr val="tx1"/>
              </a:solidFill>
            </a:rPr>
            <a:t>are </a:t>
          </a:r>
          <a:r>
            <a:rPr lang="en-GB" sz="1200" dirty="0" smtClean="0">
              <a:solidFill>
                <a:schemeClr val="tx1"/>
              </a:solidFill>
            </a:rPr>
            <a:t>the potential </a:t>
          </a:r>
          <a:r>
            <a:rPr lang="en-GB" sz="1200" dirty="0" smtClean="0">
              <a:solidFill>
                <a:schemeClr val="tx1"/>
              </a:solidFill>
            </a:rPr>
            <a:t>causes? </a:t>
          </a:r>
          <a:endParaRPr lang="en-GB" sz="1200" dirty="0"/>
        </a:p>
      </dgm:t>
    </dgm:pt>
    <dgm:pt modelId="{460CC3E7-2D10-4DF0-8CD9-7F0703C2778C}" type="parTrans" cxnId="{C1026D43-473A-409E-8118-34313310CB6B}">
      <dgm:prSet/>
      <dgm:spPr/>
      <dgm:t>
        <a:bodyPr/>
        <a:lstStyle/>
        <a:p>
          <a:endParaRPr lang="en-GB"/>
        </a:p>
      </dgm:t>
    </dgm:pt>
    <dgm:pt modelId="{6541ADFE-395C-4E90-AA09-DF5972F95327}" type="sibTrans" cxnId="{C1026D43-473A-409E-8118-34313310CB6B}">
      <dgm:prSet/>
      <dgm:spPr/>
      <dgm:t>
        <a:bodyPr/>
        <a:lstStyle/>
        <a:p>
          <a:endParaRPr lang="en-GB"/>
        </a:p>
      </dgm:t>
    </dgm:pt>
    <dgm:pt modelId="{8067EE23-76AB-444A-ACB0-1018804006C3}">
      <dgm:prSet custT="1"/>
      <dgm:spPr/>
      <dgm:t>
        <a:bodyPr/>
        <a:lstStyle/>
        <a:p>
          <a:r>
            <a:rPr lang="en-GB" sz="1200" dirty="0" smtClean="0">
              <a:solidFill>
                <a:schemeClr val="tx1"/>
              </a:solidFill>
            </a:rPr>
            <a:t>Actions – Report all actions undertaken (immediate / follow up), </a:t>
          </a:r>
          <a:r>
            <a:rPr lang="en-GB" sz="1200" dirty="0" smtClean="0">
              <a:solidFill>
                <a:schemeClr val="tx1"/>
              </a:solidFill>
            </a:rPr>
            <a:t>what further </a:t>
          </a:r>
          <a:r>
            <a:rPr lang="en-GB" sz="1200" dirty="0" smtClean="0">
              <a:solidFill>
                <a:schemeClr val="tx1"/>
              </a:solidFill>
            </a:rPr>
            <a:t>actions required and who will be undertaking </a:t>
          </a:r>
          <a:r>
            <a:rPr lang="en-GB" sz="1200" dirty="0" smtClean="0">
              <a:solidFill>
                <a:schemeClr val="tx1"/>
              </a:solidFill>
            </a:rPr>
            <a:t>these?</a:t>
          </a:r>
          <a:endParaRPr lang="en-GB" sz="1200" dirty="0"/>
        </a:p>
      </dgm:t>
    </dgm:pt>
    <dgm:pt modelId="{DE3DDF6A-17FA-48D9-B9A3-C8205AC2E835}" type="parTrans" cxnId="{818F42D7-4989-47CC-92FE-1942EE9AE9F2}">
      <dgm:prSet/>
      <dgm:spPr/>
      <dgm:t>
        <a:bodyPr/>
        <a:lstStyle/>
        <a:p>
          <a:endParaRPr lang="en-GB"/>
        </a:p>
      </dgm:t>
    </dgm:pt>
    <dgm:pt modelId="{0F5155A8-9899-45C4-A9D9-C27129E14590}" type="sibTrans" cxnId="{818F42D7-4989-47CC-92FE-1942EE9AE9F2}">
      <dgm:prSet/>
      <dgm:spPr/>
      <dgm:t>
        <a:bodyPr/>
        <a:lstStyle/>
        <a:p>
          <a:endParaRPr lang="en-GB"/>
        </a:p>
      </dgm:t>
    </dgm:pt>
    <dgm:pt modelId="{AEDB299C-A879-43BE-8B60-F44937702CDA}">
      <dgm:prSet phldrT="[Text]" custT="1"/>
      <dgm:spPr/>
      <dgm:t>
        <a:bodyPr/>
        <a:lstStyle/>
        <a:p>
          <a:r>
            <a:rPr lang="en-GB" sz="1200" dirty="0" smtClean="0"/>
            <a:t>Hazard – </a:t>
          </a:r>
          <a:r>
            <a:rPr lang="en-GB" sz="1200" dirty="0" smtClean="0"/>
            <a:t>Remove </a:t>
          </a:r>
          <a:r>
            <a:rPr lang="en-GB" sz="1200" dirty="0" smtClean="0"/>
            <a:t>the hazard to prevent </a:t>
          </a:r>
          <a:r>
            <a:rPr lang="en-GB" sz="1200" dirty="0" smtClean="0"/>
            <a:t>re-occurrence, if possible or stop work</a:t>
          </a:r>
          <a:endParaRPr lang="en-GB" sz="1200" dirty="0"/>
        </a:p>
      </dgm:t>
    </dgm:pt>
    <dgm:pt modelId="{FF1C6C90-0C94-4CEE-8810-B5A9B342E81A}" type="parTrans" cxnId="{84B43AF3-0A2F-4AAA-A539-64B6AAF044A8}">
      <dgm:prSet/>
      <dgm:spPr/>
      <dgm:t>
        <a:bodyPr/>
        <a:lstStyle/>
        <a:p>
          <a:endParaRPr lang="en-GB"/>
        </a:p>
      </dgm:t>
    </dgm:pt>
    <dgm:pt modelId="{1A74B9E4-B123-4DB2-9F77-794E19A95D45}" type="sibTrans" cxnId="{84B43AF3-0A2F-4AAA-A539-64B6AAF044A8}">
      <dgm:prSet/>
      <dgm:spPr/>
      <dgm:t>
        <a:bodyPr/>
        <a:lstStyle/>
        <a:p>
          <a:endParaRPr lang="en-GB"/>
        </a:p>
      </dgm:t>
    </dgm:pt>
    <dgm:pt modelId="{6E0B1D3B-F1DB-4232-B493-0C969C7C747C}">
      <dgm:prSet custT="1"/>
      <dgm:spPr/>
      <dgm:t>
        <a:bodyPr/>
        <a:lstStyle/>
        <a:p>
          <a:r>
            <a:rPr lang="en-GB" sz="1200" dirty="0" smtClean="0"/>
            <a:t>Emergency services – Establish </a:t>
          </a:r>
          <a:r>
            <a:rPr lang="en-GB" sz="1200" dirty="0" smtClean="0"/>
            <a:t>which emergency </a:t>
          </a:r>
          <a:r>
            <a:rPr lang="en-GB" sz="1200" dirty="0" smtClean="0"/>
            <a:t>services </a:t>
          </a:r>
          <a:r>
            <a:rPr lang="en-GB" sz="1200" dirty="0" smtClean="0"/>
            <a:t>are required </a:t>
          </a:r>
          <a:r>
            <a:rPr lang="en-GB" sz="1200" dirty="0" smtClean="0"/>
            <a:t>and arrangements to be made</a:t>
          </a:r>
          <a:endParaRPr lang="en-GB" sz="1200" dirty="0">
            <a:solidFill>
              <a:schemeClr val="tx1"/>
            </a:solidFill>
          </a:endParaRPr>
        </a:p>
      </dgm:t>
    </dgm:pt>
    <dgm:pt modelId="{AA2A8AA4-053D-4B72-B174-8C659CB2318D}" type="parTrans" cxnId="{34D026DC-A2A9-40A4-AFAF-DDE09D7E1983}">
      <dgm:prSet/>
      <dgm:spPr/>
      <dgm:t>
        <a:bodyPr/>
        <a:lstStyle/>
        <a:p>
          <a:endParaRPr lang="en-GB"/>
        </a:p>
      </dgm:t>
    </dgm:pt>
    <dgm:pt modelId="{99A1C50F-DDC6-4408-A1CC-E7881D01CA1F}" type="sibTrans" cxnId="{34D026DC-A2A9-40A4-AFAF-DDE09D7E1983}">
      <dgm:prSet/>
      <dgm:spPr/>
      <dgm:t>
        <a:bodyPr/>
        <a:lstStyle/>
        <a:p>
          <a:endParaRPr lang="en-GB"/>
        </a:p>
      </dgm:t>
    </dgm:pt>
    <dgm:pt modelId="{63A17102-2B6E-4BE4-930B-B824E3F854A2}">
      <dgm:prSet custT="1"/>
      <dgm:spPr/>
      <dgm:t>
        <a:bodyPr/>
        <a:lstStyle/>
        <a:p>
          <a:r>
            <a:rPr lang="en-GB" sz="1200" dirty="0" smtClean="0">
              <a:solidFill>
                <a:schemeClr val="tx1"/>
              </a:solidFill>
            </a:rPr>
            <a:t>Communications - Clear liaison between all parties to enable </a:t>
          </a:r>
          <a:r>
            <a:rPr lang="en-GB" sz="1200" dirty="0" smtClean="0">
              <a:solidFill>
                <a:schemeClr val="tx1"/>
              </a:solidFill>
            </a:rPr>
            <a:t>appropriate care </a:t>
          </a:r>
          <a:r>
            <a:rPr lang="en-GB" sz="1200" dirty="0" smtClean="0">
              <a:solidFill>
                <a:schemeClr val="tx1"/>
              </a:solidFill>
            </a:rPr>
            <a:t>to be provided and investigation undertaken</a:t>
          </a:r>
          <a:endParaRPr lang="en-GB" sz="1200" dirty="0">
            <a:solidFill>
              <a:schemeClr val="tx1"/>
            </a:solidFill>
          </a:endParaRPr>
        </a:p>
      </dgm:t>
    </dgm:pt>
    <dgm:pt modelId="{8D8A7E25-58C6-4F32-83EE-CA2F94F8B3B1}" type="parTrans" cxnId="{2CA8F9C3-356F-4DFF-8D33-1B06D02DEB6E}">
      <dgm:prSet/>
      <dgm:spPr/>
      <dgm:t>
        <a:bodyPr/>
        <a:lstStyle/>
        <a:p>
          <a:endParaRPr lang="en-GB"/>
        </a:p>
      </dgm:t>
    </dgm:pt>
    <dgm:pt modelId="{F0A67A15-1B5C-4F2F-9AC9-110A8EA6B1DC}" type="sibTrans" cxnId="{2CA8F9C3-356F-4DFF-8D33-1B06D02DEB6E}">
      <dgm:prSet/>
      <dgm:spPr/>
      <dgm:t>
        <a:bodyPr/>
        <a:lstStyle/>
        <a:p>
          <a:endParaRPr lang="en-GB"/>
        </a:p>
      </dgm:t>
    </dgm:pt>
    <dgm:pt modelId="{C44F89E4-810B-48FD-83D1-8CF1E0AEE16C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200" dirty="0" smtClean="0"/>
            <a:t> Who – Establish injured person details i.e. name, </a:t>
          </a:r>
          <a:r>
            <a:rPr lang="en-GB" sz="1200" dirty="0" smtClean="0"/>
            <a:t>function </a:t>
          </a:r>
          <a:r>
            <a:rPr lang="en-GB" sz="1200" dirty="0" err="1" smtClean="0"/>
            <a:t>etc</a:t>
          </a:r>
          <a:endParaRPr lang="en-GB" sz="1200" dirty="0">
            <a:solidFill>
              <a:srgbClr val="FF0000"/>
            </a:solidFill>
          </a:endParaRPr>
        </a:p>
      </dgm:t>
    </dgm:pt>
    <dgm:pt modelId="{6DE477CC-1F77-4721-AC33-C47826E65D35}" type="sibTrans" cxnId="{04DA55CE-7855-42B6-BFB8-7BCC5693A1C2}">
      <dgm:prSet/>
      <dgm:spPr/>
      <dgm:t>
        <a:bodyPr/>
        <a:lstStyle/>
        <a:p>
          <a:endParaRPr lang="en-GB"/>
        </a:p>
      </dgm:t>
    </dgm:pt>
    <dgm:pt modelId="{E7D8DDFB-5C13-4F00-9976-290C4D0559A9}" type="parTrans" cxnId="{04DA55CE-7855-42B6-BFB8-7BCC5693A1C2}">
      <dgm:prSet/>
      <dgm:spPr/>
      <dgm:t>
        <a:bodyPr/>
        <a:lstStyle/>
        <a:p>
          <a:endParaRPr lang="en-GB"/>
        </a:p>
      </dgm:t>
    </dgm:pt>
    <dgm:pt modelId="{8C51F4C6-8893-40E1-8A35-9C507C872781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200" dirty="0" smtClean="0"/>
            <a:t> First Aid - Consider the arrangements required, who will administer? Ambulance required?</a:t>
          </a:r>
          <a:endParaRPr lang="en-GB" sz="1200" dirty="0">
            <a:solidFill>
              <a:schemeClr val="tx1"/>
            </a:solidFill>
          </a:endParaRPr>
        </a:p>
      </dgm:t>
    </dgm:pt>
    <dgm:pt modelId="{23757AE9-51F9-4852-B0E8-29AE3C455788}" type="parTrans" cxnId="{7E8EC103-3360-4341-8B8A-FD5EA39C3612}">
      <dgm:prSet/>
      <dgm:spPr/>
    </dgm:pt>
    <dgm:pt modelId="{A23DD6EA-5BBB-4A03-A66F-EB9A81F75950}" type="sibTrans" cxnId="{7E8EC103-3360-4341-8B8A-FD5EA39C3612}">
      <dgm:prSet/>
      <dgm:spPr/>
    </dgm:pt>
    <dgm:pt modelId="{622AEF3C-A272-4A4F-B65D-CFA6BC01D1BE}" type="pres">
      <dgm:prSet presAssocID="{D2E932B5-8719-4CA7-95EE-09630DA22BD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4BA4017-1952-49D7-A25B-1D9D74EC3075}" type="pres">
      <dgm:prSet presAssocID="{B57D8B1D-93AE-486B-8224-9111EA957BAE}" presName="composite" presStyleCnt="0"/>
      <dgm:spPr/>
    </dgm:pt>
    <dgm:pt modelId="{3FB2059D-0AF4-4DE9-8F38-E2CB84BEADF6}" type="pres">
      <dgm:prSet presAssocID="{B57D8B1D-93AE-486B-8224-9111EA957BAE}" presName="parentText" presStyleLbl="alignNode1" presStyleIdx="0" presStyleCnt="3" custScaleY="17195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F33B3C-72A8-489F-B524-D29406815AB2}" type="pres">
      <dgm:prSet presAssocID="{B57D8B1D-93AE-486B-8224-9111EA957BAE}" presName="descendantText" presStyleLbl="alignAcc1" presStyleIdx="0" presStyleCnt="3" custScaleX="98979" custScaleY="199465" custLinFactNeighborX="-55" custLinFactNeighborY="-2414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8AB653C-A703-48EC-BE81-BA114D925FD2}" type="pres">
      <dgm:prSet presAssocID="{7FBEA89C-2E2F-4511-B101-8F117445F88B}" presName="sp" presStyleCnt="0"/>
      <dgm:spPr/>
    </dgm:pt>
    <dgm:pt modelId="{DF6E6A8E-52AC-4040-84D2-0672163800DE}" type="pres">
      <dgm:prSet presAssocID="{28C94F91-190A-4404-ABB9-1A1415A6F5E7}" presName="composite" presStyleCnt="0"/>
      <dgm:spPr/>
    </dgm:pt>
    <dgm:pt modelId="{133B7EF1-82E6-4E57-A43D-7A85AF5C7CEE}" type="pres">
      <dgm:prSet presAssocID="{28C94F91-190A-4404-ABB9-1A1415A6F5E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CC166D-D632-4EF3-8BF1-5B80392C4215}" type="pres">
      <dgm:prSet presAssocID="{28C94F91-190A-4404-ABB9-1A1415A6F5E7}" presName="descendantText" presStyleLbl="alignAcc1" presStyleIdx="1" presStyleCnt="3" custScaleX="99632" custScaleY="145646" custLinFactNeighborX="217" custLinFactNeighborY="-511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793CF9-4CDA-46B0-A012-CA4CEFFF7012}" type="pres">
      <dgm:prSet presAssocID="{DF469280-5E4A-4C1F-9D52-2489AD00DD1C}" presName="sp" presStyleCnt="0"/>
      <dgm:spPr/>
    </dgm:pt>
    <dgm:pt modelId="{E0C88B10-AEB9-4D91-B64B-685B21A17AC1}" type="pres">
      <dgm:prSet presAssocID="{9614ADEF-1A42-4667-B88F-468868BDB32E}" presName="composite" presStyleCnt="0"/>
      <dgm:spPr/>
    </dgm:pt>
    <dgm:pt modelId="{892FFD83-EDDB-4280-9C34-D209CF79EA47}" type="pres">
      <dgm:prSet presAssocID="{9614ADEF-1A42-4667-B88F-468868BDB32E}" presName="parentText" presStyleLbl="alignNode1" presStyleIdx="2" presStyleCnt="3" custScaleY="12196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C973454-E715-41D0-AC06-920248637CEA}" type="pres">
      <dgm:prSet presAssocID="{9614ADEF-1A42-4667-B88F-468868BDB32E}" presName="descendantText" presStyleLbl="alignAcc1" presStyleIdx="2" presStyleCnt="3" custScaleX="98436" custScaleY="203535" custLinFactNeighborX="-381" custLinFactNeighborY="124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1026D43-473A-409E-8118-34313310CB6B}" srcId="{9614ADEF-1A42-4667-B88F-468868BDB32E}" destId="{AA9A47C6-28C0-49C4-9305-96AD764A257F}" srcOrd="2" destOrd="0" parTransId="{460CC3E7-2D10-4DF0-8CD9-7F0703C2778C}" sibTransId="{6541ADFE-395C-4E90-AA09-DF5972F95327}"/>
    <dgm:cxn modelId="{43CC16BD-EDF1-4986-97DB-92AE0A9705FB}" srcId="{9614ADEF-1A42-4667-B88F-468868BDB32E}" destId="{CCC22F9E-F400-417E-8AE1-09469C276E81}" srcOrd="7" destOrd="0" parTransId="{5955F677-5D8E-4798-A928-4E63609BDFA0}" sibTransId="{C2834784-1FED-4AF5-B22F-A2484DBEA46B}"/>
    <dgm:cxn modelId="{7E8EC103-3360-4341-8B8A-FD5EA39C3612}" srcId="{B57D8B1D-93AE-486B-8224-9111EA957BAE}" destId="{8C51F4C6-8893-40E1-8A35-9C507C872781}" srcOrd="3" destOrd="0" parTransId="{23757AE9-51F9-4852-B0E8-29AE3C455788}" sibTransId="{A23DD6EA-5BBB-4A03-A66F-EB9A81F75950}"/>
    <dgm:cxn modelId="{49783680-F04C-424D-B91A-ED3BF642EDF7}" srcId="{9614ADEF-1A42-4667-B88F-468868BDB32E}" destId="{91E8D203-7425-4201-AF47-73A5FFA7CDD3}" srcOrd="1" destOrd="0" parTransId="{ED4B13F0-F93A-4236-8D86-F4DE66A2A80D}" sibTransId="{E2878E64-801A-45DE-8B80-B72539884FBD}"/>
    <dgm:cxn modelId="{6660D913-1B4C-4D66-AFCE-C57B655DAB92}" type="presOf" srcId="{C44F89E4-810B-48FD-83D1-8CF1E0AEE16C}" destId="{35F33B3C-72A8-489F-B524-D29406815AB2}" srcOrd="0" destOrd="1" presId="urn:microsoft.com/office/officeart/2005/8/layout/chevron2"/>
    <dgm:cxn modelId="{C72094C8-0BFF-4959-AB34-85F2DF2B6910}" type="presOf" srcId="{9614ADEF-1A42-4667-B88F-468868BDB32E}" destId="{892FFD83-EDDB-4280-9C34-D209CF79EA47}" srcOrd="0" destOrd="0" presId="urn:microsoft.com/office/officeart/2005/8/layout/chevron2"/>
    <dgm:cxn modelId="{9DDAEDD8-2BDD-4F04-A1AD-24AE8E468FE6}" type="presOf" srcId="{B37CC02E-CF95-4969-BDBB-5A6BE44D149E}" destId="{5ACC166D-D632-4EF3-8BF1-5B80392C4215}" srcOrd="0" destOrd="4" presId="urn:microsoft.com/office/officeart/2005/8/layout/chevron2"/>
    <dgm:cxn modelId="{D4E44600-085E-4CEA-B53D-1D5C87D89555}" type="presOf" srcId="{AEDB299C-A879-43BE-8B60-F44937702CDA}" destId="{5ACC166D-D632-4EF3-8BF1-5B80392C4215}" srcOrd="0" destOrd="2" presId="urn:microsoft.com/office/officeart/2005/8/layout/chevron2"/>
    <dgm:cxn modelId="{3C8D07DC-0E2A-442B-AF0A-C1E39DE0BB00}" type="presOf" srcId="{9890BD99-207E-476B-943B-49E85A329113}" destId="{4C973454-E715-41D0-AC06-920248637CEA}" srcOrd="0" destOrd="4" presId="urn:microsoft.com/office/officeart/2005/8/layout/chevron2"/>
    <dgm:cxn modelId="{84B43AF3-0A2F-4AAA-A539-64B6AAF044A8}" srcId="{28C94F91-190A-4404-ABB9-1A1415A6F5E7}" destId="{AEDB299C-A879-43BE-8B60-F44937702CDA}" srcOrd="2" destOrd="0" parTransId="{FF1C6C90-0C94-4CEE-8810-B5A9B342E81A}" sibTransId="{1A74B9E4-B123-4DB2-9F77-794E19A95D45}"/>
    <dgm:cxn modelId="{BC32286E-8FED-4596-89C0-22246AF2A3F8}" srcId="{B57D8B1D-93AE-486B-8224-9111EA957BAE}" destId="{DCA14E16-44D2-4E51-8BF7-CC979857FF5D}" srcOrd="7" destOrd="0" parTransId="{57816738-1658-4452-BE4C-8ECA1DC00491}" sibTransId="{07A5E59B-5E72-4DE9-BF2E-F4EFD4B0535A}"/>
    <dgm:cxn modelId="{818F42D7-4989-47CC-92FE-1942EE9AE9F2}" srcId="{9614ADEF-1A42-4667-B88F-468868BDB32E}" destId="{8067EE23-76AB-444A-ACB0-1018804006C3}" srcOrd="3" destOrd="0" parTransId="{DE3DDF6A-17FA-48D9-B9A3-C8205AC2E835}" sibTransId="{0F5155A8-9899-45C4-A9D9-C27129E14590}"/>
    <dgm:cxn modelId="{34D026DC-A2A9-40A4-AFAF-DDE09D7E1983}" srcId="{9614ADEF-1A42-4667-B88F-468868BDB32E}" destId="{6E0B1D3B-F1DB-4232-B493-0C969C7C747C}" srcOrd="5" destOrd="0" parTransId="{AA2A8AA4-053D-4B72-B174-8C659CB2318D}" sibTransId="{99A1C50F-DDC6-4408-A1CC-E7881D01CA1F}"/>
    <dgm:cxn modelId="{18304FAB-9E71-459A-8E82-C872C7428CBD}" type="presOf" srcId="{63A17102-2B6E-4BE4-930B-B824E3F854A2}" destId="{4C973454-E715-41D0-AC06-920248637CEA}" srcOrd="0" destOrd="6" presId="urn:microsoft.com/office/officeart/2005/8/layout/chevron2"/>
    <dgm:cxn modelId="{2CA8F9C3-356F-4DFF-8D33-1B06D02DEB6E}" srcId="{9614ADEF-1A42-4667-B88F-468868BDB32E}" destId="{63A17102-2B6E-4BE4-930B-B824E3F854A2}" srcOrd="6" destOrd="0" parTransId="{8D8A7E25-58C6-4F32-83EE-CA2F94F8B3B1}" sibTransId="{F0A67A15-1B5C-4F2F-9AC9-110A8EA6B1DC}"/>
    <dgm:cxn modelId="{CF1AC98E-255B-4D44-8055-72116B7455A6}" type="presOf" srcId="{E305B4FE-4DAC-42BC-AB89-5F89BBDF6FD2}" destId="{5ACC166D-D632-4EF3-8BF1-5B80392C4215}" srcOrd="0" destOrd="0" presId="urn:microsoft.com/office/officeart/2005/8/layout/chevron2"/>
    <dgm:cxn modelId="{4649B52C-F436-47CF-BD3D-6DDE68EDF317}" type="presOf" srcId="{8C51F4C6-8893-40E1-8A35-9C507C872781}" destId="{35F33B3C-72A8-489F-B524-D29406815AB2}" srcOrd="0" destOrd="3" presId="urn:microsoft.com/office/officeart/2005/8/layout/chevron2"/>
    <dgm:cxn modelId="{26F7540D-5D44-40FF-B696-A49CD5E7D79A}" type="presOf" srcId="{D9D72DA8-C2BE-4E2B-A542-7298B75D0C23}" destId="{35F33B3C-72A8-489F-B524-D29406815AB2}" srcOrd="0" destOrd="0" presId="urn:microsoft.com/office/officeart/2005/8/layout/chevron2"/>
    <dgm:cxn modelId="{20A3412C-4072-4901-B803-83904C526C91}" srcId="{B57D8B1D-93AE-486B-8224-9111EA957BAE}" destId="{77D395AE-3538-4042-83B1-41A2C6973DB1}" srcOrd="4" destOrd="0" parTransId="{390BEC02-04C9-4662-A6EE-B8941B68A297}" sibTransId="{B59A9551-B688-43C0-9570-9C2C9B970187}"/>
    <dgm:cxn modelId="{654AB17B-48A3-4C94-BF02-B3FAAF20B4EC}" srcId="{D2E932B5-8719-4CA7-95EE-09630DA22BDB}" destId="{9614ADEF-1A42-4667-B88F-468868BDB32E}" srcOrd="2" destOrd="0" parTransId="{454A8943-45F5-4033-BE35-6F185D88C108}" sibTransId="{C0A770E8-EF65-4084-862A-FD44396020DD}"/>
    <dgm:cxn modelId="{62000CE2-AD4E-4BF1-AE0D-03B2D7B822B0}" srcId="{9614ADEF-1A42-4667-B88F-468868BDB32E}" destId="{6B077BFD-D397-4E98-98C3-53084728B0BB}" srcOrd="0" destOrd="0" parTransId="{39E180DD-5BA4-4BF2-A2A5-3B03BE355090}" sibTransId="{2F2D1493-8FD8-44DC-974E-B69D17957F9B}"/>
    <dgm:cxn modelId="{A0C97509-E8A0-42ED-B09F-5C5BB4628AF2}" srcId="{B57D8B1D-93AE-486B-8224-9111EA957BAE}" destId="{78934683-9720-4C44-B9F9-CF29610AE219}" srcOrd="6" destOrd="0" parTransId="{F3AE469A-AF2D-430D-AE00-86292BFD1892}" sibTransId="{D2447A77-810A-4239-88C9-2B91E84C6D40}"/>
    <dgm:cxn modelId="{D6F1D9E4-B1A8-4CBC-8336-F814867C7DFC}" srcId="{28C94F91-190A-4404-ABB9-1A1415A6F5E7}" destId="{3E73071A-93C2-4F44-B7B4-CBA11CC089C8}" srcOrd="1" destOrd="0" parTransId="{205E03B8-27CA-4B4E-9DAC-938176FA41FE}" sibTransId="{14210689-F64B-4538-A48A-FF0AE0EDBA12}"/>
    <dgm:cxn modelId="{82B28B87-3FC2-441A-805E-E8FD28A7EA79}" type="presOf" srcId="{3066EA9D-F95D-4775-A3D8-31BFDEF7908B}" destId="{35F33B3C-72A8-489F-B524-D29406815AB2}" srcOrd="0" destOrd="2" presId="urn:microsoft.com/office/officeart/2005/8/layout/chevron2"/>
    <dgm:cxn modelId="{04DA55CE-7855-42B6-BFB8-7BCC5693A1C2}" srcId="{B57D8B1D-93AE-486B-8224-9111EA957BAE}" destId="{C44F89E4-810B-48FD-83D1-8CF1E0AEE16C}" srcOrd="1" destOrd="0" parTransId="{E7D8DDFB-5C13-4F00-9976-290C4D0559A9}" sibTransId="{6DE477CC-1F77-4721-AC33-C47826E65D35}"/>
    <dgm:cxn modelId="{655170BC-CF76-4BBF-B607-DA3E266F39DE}" type="presOf" srcId="{D2E932B5-8719-4CA7-95EE-09630DA22BDB}" destId="{622AEF3C-A272-4A4F-B65D-CFA6BC01D1BE}" srcOrd="0" destOrd="0" presId="urn:microsoft.com/office/officeart/2005/8/layout/chevron2"/>
    <dgm:cxn modelId="{9CF5BBD3-EAD9-4169-831F-CD2E20AA1AE1}" type="presOf" srcId="{DCA14E16-44D2-4E51-8BF7-CC979857FF5D}" destId="{35F33B3C-72A8-489F-B524-D29406815AB2}" srcOrd="0" destOrd="7" presId="urn:microsoft.com/office/officeart/2005/8/layout/chevron2"/>
    <dgm:cxn modelId="{38A64F4A-ED2E-4A74-B725-E6E527AC9776}" type="presOf" srcId="{91E8D203-7425-4201-AF47-73A5FFA7CDD3}" destId="{4C973454-E715-41D0-AC06-920248637CEA}" srcOrd="0" destOrd="1" presId="urn:microsoft.com/office/officeart/2005/8/layout/chevron2"/>
    <dgm:cxn modelId="{7CBE37A6-20E5-4B05-8B1A-1870C51B22E1}" type="presOf" srcId="{8067EE23-76AB-444A-ACB0-1018804006C3}" destId="{4C973454-E715-41D0-AC06-920248637CEA}" srcOrd="0" destOrd="3" presId="urn:microsoft.com/office/officeart/2005/8/layout/chevron2"/>
    <dgm:cxn modelId="{E62DBBDE-FE57-4E19-A120-630B7768C667}" type="presOf" srcId="{77D395AE-3538-4042-83B1-41A2C6973DB1}" destId="{35F33B3C-72A8-489F-B524-D29406815AB2}" srcOrd="0" destOrd="4" presId="urn:microsoft.com/office/officeart/2005/8/layout/chevron2"/>
    <dgm:cxn modelId="{38B6223B-79A3-435F-B48E-5205B103834D}" type="presOf" srcId="{78934683-9720-4C44-B9F9-CF29610AE219}" destId="{35F33B3C-72A8-489F-B524-D29406815AB2}" srcOrd="0" destOrd="6" presId="urn:microsoft.com/office/officeart/2005/8/layout/chevron2"/>
    <dgm:cxn modelId="{D75D153B-F453-4128-9F6A-BC37202B9482}" srcId="{B57D8B1D-93AE-486B-8224-9111EA957BAE}" destId="{46C485DC-D7C4-4D4B-847B-14550B57FE08}" srcOrd="5" destOrd="0" parTransId="{4094FEB3-78D2-42B1-83C9-CE31AA91E071}" sibTransId="{30899C5C-CC31-4259-BD3C-FDD7D46B7316}"/>
    <dgm:cxn modelId="{5C57A4ED-2D13-450A-8B09-A0432159E61F}" type="presOf" srcId="{28C94F91-190A-4404-ABB9-1A1415A6F5E7}" destId="{133B7EF1-82E6-4E57-A43D-7A85AF5C7CEE}" srcOrd="0" destOrd="0" presId="urn:microsoft.com/office/officeart/2005/8/layout/chevron2"/>
    <dgm:cxn modelId="{B56E754F-EEB8-49B6-BD09-07338A40DA8D}" srcId="{9614ADEF-1A42-4667-B88F-468868BDB32E}" destId="{9890BD99-207E-476B-943B-49E85A329113}" srcOrd="4" destOrd="0" parTransId="{DCF33206-56AF-4F29-92CB-B16305974306}" sibTransId="{659CD2BA-CFFF-4EAA-A2ED-C71C6E3754B5}"/>
    <dgm:cxn modelId="{4EF5C307-3108-4087-B4F0-492FE53CBE4B}" type="presOf" srcId="{0DD3906C-F185-492E-8482-F82BD7F91203}" destId="{5ACC166D-D632-4EF3-8BF1-5B80392C4215}" srcOrd="0" destOrd="3" presId="urn:microsoft.com/office/officeart/2005/8/layout/chevron2"/>
    <dgm:cxn modelId="{915A8D13-6643-4BBF-81B7-45B5689ECB07}" srcId="{D2E932B5-8719-4CA7-95EE-09630DA22BDB}" destId="{28C94F91-190A-4404-ABB9-1A1415A6F5E7}" srcOrd="1" destOrd="0" parTransId="{89A3EA75-4256-47F8-9092-854CC2E6B7BD}" sibTransId="{DF469280-5E4A-4C1F-9D52-2489AD00DD1C}"/>
    <dgm:cxn modelId="{5D4B9B13-C309-40BC-A185-3C9058873837}" srcId="{28C94F91-190A-4404-ABB9-1A1415A6F5E7}" destId="{E305B4FE-4DAC-42BC-AB89-5F89BBDF6FD2}" srcOrd="0" destOrd="0" parTransId="{A8817EA7-A8F6-4D62-BB1C-44D2388B17E3}" sibTransId="{9D144378-F95B-4BF1-A2EA-14129B29DB9F}"/>
    <dgm:cxn modelId="{208F72CB-E274-40EC-9A91-FFCEF879EC67}" type="presOf" srcId="{AA9A47C6-28C0-49C4-9305-96AD764A257F}" destId="{4C973454-E715-41D0-AC06-920248637CEA}" srcOrd="0" destOrd="2" presId="urn:microsoft.com/office/officeart/2005/8/layout/chevron2"/>
    <dgm:cxn modelId="{5EF308F5-BDD1-494D-9181-BEB7271F4253}" type="presOf" srcId="{6B077BFD-D397-4E98-98C3-53084728B0BB}" destId="{4C973454-E715-41D0-AC06-920248637CEA}" srcOrd="0" destOrd="0" presId="urn:microsoft.com/office/officeart/2005/8/layout/chevron2"/>
    <dgm:cxn modelId="{CAE021F5-85D0-4FFA-81EA-74A145232218}" type="presOf" srcId="{3E73071A-93C2-4F44-B7B4-CBA11CC089C8}" destId="{5ACC166D-D632-4EF3-8BF1-5B80392C4215}" srcOrd="0" destOrd="1" presId="urn:microsoft.com/office/officeart/2005/8/layout/chevron2"/>
    <dgm:cxn modelId="{9F3AD93E-D86F-4D8A-AE2F-0A73E4EB4147}" type="presOf" srcId="{CCC22F9E-F400-417E-8AE1-09469C276E81}" destId="{4C973454-E715-41D0-AC06-920248637CEA}" srcOrd="0" destOrd="7" presId="urn:microsoft.com/office/officeart/2005/8/layout/chevron2"/>
    <dgm:cxn modelId="{B6A93781-B120-4733-BE25-CDEAD65590F5}" srcId="{B57D8B1D-93AE-486B-8224-9111EA957BAE}" destId="{3066EA9D-F95D-4775-A3D8-31BFDEF7908B}" srcOrd="2" destOrd="0" parTransId="{851FE9EB-A809-4F7A-990B-95406CDDC9E8}" sibTransId="{EDAF8247-3B86-4890-A1FF-46E0E2B7A3C8}"/>
    <dgm:cxn modelId="{375F6A02-3566-4585-BD53-ED05E21C08EC}" srcId="{28C94F91-190A-4404-ABB9-1A1415A6F5E7}" destId="{B37CC02E-CF95-4969-BDBB-5A6BE44D149E}" srcOrd="4" destOrd="0" parTransId="{3A60F8EA-AF69-4296-82C2-B7D2BA464213}" sibTransId="{061DC956-4489-4BD1-9E32-3B53753BE958}"/>
    <dgm:cxn modelId="{BD9C1EBB-B1CA-4776-B0EA-EDB7A1DD009E}" type="presOf" srcId="{6E0B1D3B-F1DB-4232-B493-0C969C7C747C}" destId="{4C973454-E715-41D0-AC06-920248637CEA}" srcOrd="0" destOrd="5" presId="urn:microsoft.com/office/officeart/2005/8/layout/chevron2"/>
    <dgm:cxn modelId="{DC538AC4-83CD-4944-B1C8-13299FBFB08A}" type="presOf" srcId="{B57D8B1D-93AE-486B-8224-9111EA957BAE}" destId="{3FB2059D-0AF4-4DE9-8F38-E2CB84BEADF6}" srcOrd="0" destOrd="0" presId="urn:microsoft.com/office/officeart/2005/8/layout/chevron2"/>
    <dgm:cxn modelId="{AD9348CB-C122-4FCB-9D23-46831DE6E982}" srcId="{28C94F91-190A-4404-ABB9-1A1415A6F5E7}" destId="{0DD3906C-F185-492E-8482-F82BD7F91203}" srcOrd="3" destOrd="0" parTransId="{0D95CBFB-E6EF-4971-B6E6-D04F6DF915C8}" sibTransId="{CEFC8FB9-4819-4B52-9CA3-634F4781EB58}"/>
    <dgm:cxn modelId="{315D37C1-2420-4384-A9BB-6E4C04799433}" srcId="{D2E932B5-8719-4CA7-95EE-09630DA22BDB}" destId="{B57D8B1D-93AE-486B-8224-9111EA957BAE}" srcOrd="0" destOrd="0" parTransId="{73520CAD-0634-4D0D-B545-68804664FD3C}" sibTransId="{7FBEA89C-2E2F-4511-B101-8F117445F88B}"/>
    <dgm:cxn modelId="{4DFAA753-1011-47EC-A82D-C411EA082762}" srcId="{B57D8B1D-93AE-486B-8224-9111EA957BAE}" destId="{D9D72DA8-C2BE-4E2B-A542-7298B75D0C23}" srcOrd="0" destOrd="0" parTransId="{48868B7D-FCDE-44D8-A936-ECA69F23283C}" sibTransId="{6CB19B3B-4CD8-44E7-931B-4BD79FEA38F7}"/>
    <dgm:cxn modelId="{8D2A8AE2-00AB-4D99-B3A6-CD90C1899674}" type="presOf" srcId="{46C485DC-D7C4-4D4B-847B-14550B57FE08}" destId="{35F33B3C-72A8-489F-B524-D29406815AB2}" srcOrd="0" destOrd="5" presId="urn:microsoft.com/office/officeart/2005/8/layout/chevron2"/>
    <dgm:cxn modelId="{49503BB9-6CCA-45FF-8A1C-36B5C11C34E1}" type="presParOf" srcId="{622AEF3C-A272-4A4F-B65D-CFA6BC01D1BE}" destId="{34BA4017-1952-49D7-A25B-1D9D74EC3075}" srcOrd="0" destOrd="0" presId="urn:microsoft.com/office/officeart/2005/8/layout/chevron2"/>
    <dgm:cxn modelId="{4E98B1BC-E645-4884-9692-52E3FAB29D65}" type="presParOf" srcId="{34BA4017-1952-49D7-A25B-1D9D74EC3075}" destId="{3FB2059D-0AF4-4DE9-8F38-E2CB84BEADF6}" srcOrd="0" destOrd="0" presId="urn:microsoft.com/office/officeart/2005/8/layout/chevron2"/>
    <dgm:cxn modelId="{0DEC663C-D9F8-47D4-A635-D1B67486FFB0}" type="presParOf" srcId="{34BA4017-1952-49D7-A25B-1D9D74EC3075}" destId="{35F33B3C-72A8-489F-B524-D29406815AB2}" srcOrd="1" destOrd="0" presId="urn:microsoft.com/office/officeart/2005/8/layout/chevron2"/>
    <dgm:cxn modelId="{490FE2F6-3767-4CD2-8707-D78E9FC4A3C4}" type="presParOf" srcId="{622AEF3C-A272-4A4F-B65D-CFA6BC01D1BE}" destId="{C8AB653C-A703-48EC-BE81-BA114D925FD2}" srcOrd="1" destOrd="0" presId="urn:microsoft.com/office/officeart/2005/8/layout/chevron2"/>
    <dgm:cxn modelId="{E0CFD046-20E7-41F7-BFD3-B07ADBC3466E}" type="presParOf" srcId="{622AEF3C-A272-4A4F-B65D-CFA6BC01D1BE}" destId="{DF6E6A8E-52AC-4040-84D2-0672163800DE}" srcOrd="2" destOrd="0" presId="urn:microsoft.com/office/officeart/2005/8/layout/chevron2"/>
    <dgm:cxn modelId="{4D49620C-7C9D-4DAC-8776-8A9B5C81F484}" type="presParOf" srcId="{DF6E6A8E-52AC-4040-84D2-0672163800DE}" destId="{133B7EF1-82E6-4E57-A43D-7A85AF5C7CEE}" srcOrd="0" destOrd="0" presId="urn:microsoft.com/office/officeart/2005/8/layout/chevron2"/>
    <dgm:cxn modelId="{285A928C-C75D-4E0F-8B1C-03E549E4C9E5}" type="presParOf" srcId="{DF6E6A8E-52AC-4040-84D2-0672163800DE}" destId="{5ACC166D-D632-4EF3-8BF1-5B80392C4215}" srcOrd="1" destOrd="0" presId="urn:microsoft.com/office/officeart/2005/8/layout/chevron2"/>
    <dgm:cxn modelId="{72756071-72AC-4430-9FA6-CECAB41C42BC}" type="presParOf" srcId="{622AEF3C-A272-4A4F-B65D-CFA6BC01D1BE}" destId="{17793CF9-4CDA-46B0-A012-CA4CEFFF7012}" srcOrd="3" destOrd="0" presId="urn:microsoft.com/office/officeart/2005/8/layout/chevron2"/>
    <dgm:cxn modelId="{95B6A8FC-8407-47EC-8624-C281B118E9DA}" type="presParOf" srcId="{622AEF3C-A272-4A4F-B65D-CFA6BC01D1BE}" destId="{E0C88B10-AEB9-4D91-B64B-685B21A17AC1}" srcOrd="4" destOrd="0" presId="urn:microsoft.com/office/officeart/2005/8/layout/chevron2"/>
    <dgm:cxn modelId="{85F34F59-A42D-43B0-91BE-B9B8D95EC20A}" type="presParOf" srcId="{E0C88B10-AEB9-4D91-B64B-685B21A17AC1}" destId="{892FFD83-EDDB-4280-9C34-D209CF79EA47}" srcOrd="0" destOrd="0" presId="urn:microsoft.com/office/officeart/2005/8/layout/chevron2"/>
    <dgm:cxn modelId="{2475185E-9EBC-4F30-B51E-0FE530F46B2A}" type="presParOf" srcId="{E0C88B10-AEB9-4D91-B64B-685B21A17AC1}" destId="{4C973454-E715-41D0-AC06-920248637CE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B2059D-0AF4-4DE9-8F38-E2CB84BEADF6}">
      <dsp:nvSpPr>
        <dsp:cNvPr id="0" name=""/>
        <dsp:cNvSpPr/>
      </dsp:nvSpPr>
      <dsp:spPr>
        <a:xfrm rot="5400000">
          <a:off x="-412905" y="499861"/>
          <a:ext cx="1955730" cy="11299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b="1" kern="1200" dirty="0" smtClean="0">
              <a:solidFill>
                <a:srgbClr val="FF0000"/>
              </a:solidFill>
            </a:rPr>
            <a:t>1Hour</a:t>
          </a:r>
          <a:endParaRPr lang="en-GB" sz="2100" b="1" kern="1200" dirty="0">
            <a:solidFill>
              <a:srgbClr val="FF0000"/>
            </a:solidFill>
          </a:endParaRPr>
        </a:p>
      </dsp:txBody>
      <dsp:txXfrm rot="-5400000">
        <a:off x="0" y="651916"/>
        <a:ext cx="1129920" cy="825810"/>
      </dsp:txXfrm>
    </dsp:sp>
    <dsp:sp modelId="{35F33B3C-72A8-489F-B524-D29406815AB2}">
      <dsp:nvSpPr>
        <dsp:cNvPr id="0" name=""/>
        <dsp:cNvSpPr/>
      </dsp:nvSpPr>
      <dsp:spPr>
        <a:xfrm rot="5400000">
          <a:off x="3950626" y="-2809733"/>
          <a:ext cx="1519951" cy="7161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Workforce accident or near miss reported to Wessex ICC</a:t>
          </a:r>
          <a:endParaRPr lang="en-GB" sz="1400" kern="1200" dirty="0"/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On site lead identified and immediate actions undertaken </a:t>
          </a:r>
          <a:r>
            <a:rPr lang="en-GB" sz="1400" kern="1200" dirty="0" smtClean="0">
              <a:solidFill>
                <a:schemeClr val="tx1"/>
              </a:solidFill>
            </a:rPr>
            <a:t>(Note 1)</a:t>
          </a:r>
          <a:endParaRPr lang="en-GB" sz="1400" kern="1200" dirty="0"/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Responsible Manager appointed by Wessex ICC</a:t>
          </a:r>
          <a:endParaRPr lang="en-GB" sz="1400" kern="1200" dirty="0"/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>
              <a:solidFill>
                <a:schemeClr val="tx1"/>
              </a:solidFill>
            </a:rPr>
            <a:t>Responsible Manager liaises with on-site lead</a:t>
          </a:r>
          <a:r>
            <a:rPr lang="en-GB" sz="1400" kern="1200" dirty="0" smtClean="0">
              <a:solidFill>
                <a:srgbClr val="FF0000"/>
              </a:solidFill>
            </a:rPr>
            <a:t> </a:t>
          </a:r>
          <a:r>
            <a:rPr lang="en-GB" sz="1400" kern="1200" dirty="0" smtClean="0">
              <a:solidFill>
                <a:schemeClr val="tx1"/>
              </a:solidFill>
            </a:rPr>
            <a:t>to  gather initial facts (Note 2)</a:t>
          </a:r>
          <a:endParaRPr lang="en-GB" sz="1400" kern="1200" dirty="0"/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>
              <a:solidFill>
                <a:schemeClr val="tx1"/>
              </a:solidFill>
            </a:rPr>
            <a:t>Responsible Manager </a:t>
          </a:r>
          <a:r>
            <a:rPr lang="en-GB" sz="1400" kern="1200" dirty="0" smtClean="0">
              <a:solidFill>
                <a:schemeClr val="tx1"/>
              </a:solidFill>
            </a:rPr>
            <a:t>ensures appropriate </a:t>
          </a:r>
          <a:r>
            <a:rPr lang="en-GB" sz="1400" kern="1200" dirty="0" smtClean="0">
              <a:solidFill>
                <a:schemeClr val="tx1"/>
              </a:solidFill>
            </a:rPr>
            <a:t>duty of </a:t>
          </a:r>
          <a:r>
            <a:rPr lang="en-GB" sz="1400" kern="1200" dirty="0" smtClean="0">
              <a:solidFill>
                <a:schemeClr val="tx1"/>
              </a:solidFill>
            </a:rPr>
            <a:t>care is provided and initiates the care </a:t>
          </a:r>
          <a:r>
            <a:rPr lang="en-GB" sz="1400" kern="1200" dirty="0" smtClean="0">
              <a:solidFill>
                <a:schemeClr val="tx1"/>
              </a:solidFill>
            </a:rPr>
            <a:t>plan </a:t>
          </a:r>
          <a:r>
            <a:rPr lang="en-GB" sz="1400" kern="1200" dirty="0" smtClean="0">
              <a:solidFill>
                <a:schemeClr val="tx1"/>
              </a:solidFill>
            </a:rPr>
            <a:t>(</a:t>
          </a:r>
          <a:r>
            <a:rPr lang="en-GB" sz="1400" kern="1200" dirty="0" smtClean="0">
              <a:solidFill>
                <a:schemeClr val="tx1"/>
              </a:solidFill>
            </a:rPr>
            <a:t>Note 3)</a:t>
          </a:r>
          <a:endParaRPr lang="en-GB" sz="1400" kern="1200" dirty="0"/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Wessex ICC </a:t>
          </a:r>
          <a:r>
            <a:rPr lang="en-GB" sz="1400" kern="1200" dirty="0" smtClean="0"/>
            <a:t>issues </a:t>
          </a:r>
          <a:r>
            <a:rPr lang="en-GB" sz="1400" kern="1200" dirty="0" smtClean="0"/>
            <a:t>alert </a:t>
          </a:r>
          <a:r>
            <a:rPr lang="en-GB" sz="1400" kern="1200" dirty="0" smtClean="0"/>
            <a:t>to </a:t>
          </a:r>
          <a:r>
            <a:rPr lang="en-GB" sz="1400" kern="1200" dirty="0" smtClean="0">
              <a:solidFill>
                <a:schemeClr val="tx1"/>
              </a:solidFill>
            </a:rPr>
            <a:t>existing ‘Accident Forms’ distribution list</a:t>
          </a:r>
          <a:endParaRPr lang="en-GB" sz="1400" kern="1200" dirty="0"/>
        </a:p>
      </dsp:txBody>
      <dsp:txXfrm rot="-5400000">
        <a:off x="1129921" y="85170"/>
        <a:ext cx="7087164" cy="1371555"/>
      </dsp:txXfrm>
    </dsp:sp>
    <dsp:sp modelId="{133B7EF1-82E6-4E57-A43D-7A85AF5C7CEE}">
      <dsp:nvSpPr>
        <dsp:cNvPr id="0" name=""/>
        <dsp:cNvSpPr/>
      </dsp:nvSpPr>
      <dsp:spPr>
        <a:xfrm rot="5400000">
          <a:off x="-242125" y="2234549"/>
          <a:ext cx="1614171" cy="11299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>
              <a:solidFill>
                <a:schemeClr val="accent2"/>
              </a:solidFill>
            </a:rPr>
            <a:t>6 Hours</a:t>
          </a:r>
          <a:endParaRPr lang="en-GB" sz="2100" kern="1200" dirty="0">
            <a:solidFill>
              <a:schemeClr val="accent2"/>
            </a:solidFill>
          </a:endParaRPr>
        </a:p>
      </dsp:txBody>
      <dsp:txXfrm rot="-5400000">
        <a:off x="1" y="2557383"/>
        <a:ext cx="1129920" cy="484251"/>
      </dsp:txXfrm>
    </dsp:sp>
    <dsp:sp modelId="{5ACC166D-D632-4EF3-8BF1-5B80392C4215}">
      <dsp:nvSpPr>
        <dsp:cNvPr id="0" name=""/>
        <dsp:cNvSpPr/>
      </dsp:nvSpPr>
      <dsp:spPr>
        <a:xfrm rot="5400000">
          <a:off x="4073987" y="-1080407"/>
          <a:ext cx="1273228" cy="7161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Responsible Manager undertakes </a:t>
          </a:r>
          <a:r>
            <a:rPr lang="en-GB" sz="1400" kern="1200" dirty="0" smtClean="0"/>
            <a:t>a re-assessment </a:t>
          </a:r>
          <a:r>
            <a:rPr lang="en-GB" sz="1400" kern="1200" dirty="0" smtClean="0"/>
            <a:t>of the injury severity</a:t>
          </a:r>
          <a:endParaRPr lang="en-GB" sz="1400" kern="1200" dirty="0">
            <a:solidFill>
              <a:srgbClr val="FF0000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Responsible Manager refines </a:t>
          </a:r>
          <a:r>
            <a:rPr lang="en-GB" sz="1400" kern="1200" dirty="0" smtClean="0"/>
            <a:t>the care </a:t>
          </a:r>
          <a:r>
            <a:rPr lang="en-GB" sz="1400" kern="1200" dirty="0" smtClean="0"/>
            <a:t>provided if necessary – consider both physical and mental wellbeing</a:t>
          </a:r>
          <a:endParaRPr lang="en-GB" sz="1400" kern="1200" dirty="0">
            <a:solidFill>
              <a:srgbClr val="FF0000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Responsible Manager provides </a:t>
          </a:r>
          <a:r>
            <a:rPr lang="en-GB" sz="1400" u="none" kern="1200" dirty="0" smtClean="0"/>
            <a:t>updated</a:t>
          </a:r>
          <a:r>
            <a:rPr lang="en-GB" sz="1400" kern="1200" dirty="0" smtClean="0"/>
            <a:t> event and injury details to Wessex ICC</a:t>
          </a:r>
          <a:endParaRPr lang="en-GB" sz="1400" kern="1200" dirty="0">
            <a:solidFill>
              <a:srgbClr val="FF0000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Wessex ICC issues control report form (NR2072R) - 6hr</a:t>
          </a:r>
          <a:endParaRPr lang="en-GB" sz="1400" kern="1200" dirty="0"/>
        </a:p>
      </dsp:txBody>
      <dsp:txXfrm rot="-5400000">
        <a:off x="1129920" y="1925814"/>
        <a:ext cx="7099208" cy="1148920"/>
      </dsp:txXfrm>
    </dsp:sp>
    <dsp:sp modelId="{892FFD83-EDDB-4280-9C34-D209CF79EA47}">
      <dsp:nvSpPr>
        <dsp:cNvPr id="0" name=""/>
        <dsp:cNvSpPr/>
      </dsp:nvSpPr>
      <dsp:spPr>
        <a:xfrm rot="5400000">
          <a:off x="-242125" y="3934179"/>
          <a:ext cx="1614171" cy="11299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>
              <a:solidFill>
                <a:srgbClr val="00B050"/>
              </a:solidFill>
            </a:rPr>
            <a:t>24 Hours</a:t>
          </a:r>
          <a:endParaRPr lang="en-GB" sz="2100" kern="1200" dirty="0">
            <a:solidFill>
              <a:srgbClr val="00B050"/>
            </a:solidFill>
          </a:endParaRPr>
        </a:p>
      </dsp:txBody>
      <dsp:txXfrm rot="-5400000">
        <a:off x="1" y="4257013"/>
        <a:ext cx="1129920" cy="484251"/>
      </dsp:txXfrm>
    </dsp:sp>
    <dsp:sp modelId="{4C973454-E715-41D0-AC06-920248637CEA}">
      <dsp:nvSpPr>
        <dsp:cNvPr id="0" name=""/>
        <dsp:cNvSpPr/>
      </dsp:nvSpPr>
      <dsp:spPr>
        <a:xfrm rot="5400000">
          <a:off x="3938266" y="643569"/>
          <a:ext cx="1544670" cy="71461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Responsible Manager hands over duty of care </a:t>
          </a:r>
          <a:r>
            <a:rPr lang="en-GB" sz="1400" kern="1200" dirty="0" smtClean="0"/>
            <a:t>&amp; care plan to </a:t>
          </a:r>
          <a:r>
            <a:rPr lang="en-GB" sz="1400" kern="1200" dirty="0" smtClean="0"/>
            <a:t>Line Manager (Note 4)</a:t>
          </a:r>
          <a:endParaRPr lang="en-GB" sz="1400" kern="1200" dirty="0"/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Line Manager owns duty of care and confirms injury severity</a:t>
          </a:r>
          <a:endParaRPr lang="en-GB" sz="1400" kern="1200" dirty="0"/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Line Manager undertakes medical referral / occupational support if necessary</a:t>
          </a:r>
          <a:endParaRPr lang="en-GB" sz="1400" kern="1200" dirty="0"/>
        </a:p>
        <a:p>
          <a:pPr marL="114300" marR="0" lvl="1" indent="0" algn="l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GB" sz="1400" kern="1200" dirty="0" smtClean="0"/>
            <a:t>Line Manager commences Preliminary Report and Investigation Form (Level 1</a:t>
          </a:r>
          <a:r>
            <a:rPr lang="en-GB" sz="1400" kern="1200" dirty="0" smtClean="0"/>
            <a:t>)</a:t>
          </a:r>
          <a:endParaRPr lang="en-GB" sz="1400" kern="1200" dirty="0"/>
        </a:p>
        <a:p>
          <a:pPr marL="114300" marR="0" lvl="1" indent="0" algn="l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GB" sz="1400" kern="1200" dirty="0" smtClean="0"/>
            <a:t>Line Manger provides further event and injury details to Wessex ICC</a:t>
          </a:r>
          <a:endParaRPr lang="en-GB" sz="1400" kern="1200" dirty="0"/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Wessex ICC issues updated control report form (NR2072R) – 24hr</a:t>
          </a:r>
          <a:endParaRPr lang="en-GB" sz="1400" kern="1200" dirty="0"/>
        </a:p>
      </dsp:txBody>
      <dsp:txXfrm rot="-5400000">
        <a:off x="1137512" y="3519729"/>
        <a:ext cx="7070775" cy="13938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B2059D-0AF4-4DE9-8F38-E2CB84BEADF6}">
      <dsp:nvSpPr>
        <dsp:cNvPr id="0" name=""/>
        <dsp:cNvSpPr/>
      </dsp:nvSpPr>
      <dsp:spPr>
        <a:xfrm rot="5400000">
          <a:off x="-655990" y="687568"/>
          <a:ext cx="2235629" cy="9100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kern="1200" dirty="0" smtClean="0">
              <a:solidFill>
                <a:srgbClr val="FF0000"/>
              </a:solidFill>
            </a:rPr>
            <a:t>Care</a:t>
          </a:r>
          <a:endParaRPr lang="en-GB" sz="2300" b="1" kern="1200" dirty="0">
            <a:solidFill>
              <a:srgbClr val="FF0000"/>
            </a:solidFill>
          </a:endParaRPr>
        </a:p>
      </dsp:txBody>
      <dsp:txXfrm rot="-5400000">
        <a:off x="6791" y="479820"/>
        <a:ext cx="910066" cy="1325563"/>
      </dsp:txXfrm>
    </dsp:sp>
    <dsp:sp modelId="{35F33B3C-72A8-489F-B524-D29406815AB2}">
      <dsp:nvSpPr>
        <dsp:cNvPr id="0" name=""/>
        <dsp:cNvSpPr/>
      </dsp:nvSpPr>
      <dsp:spPr>
        <a:xfrm rot="5400000">
          <a:off x="3760604" y="-2810126"/>
          <a:ext cx="1685601" cy="730585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2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GB" sz="1200" kern="1200" dirty="0" smtClean="0"/>
            <a:t> Who – Establish injured person details i.e. name, </a:t>
          </a:r>
          <a:r>
            <a:rPr lang="en-GB" sz="1200" kern="1200" dirty="0" smtClean="0"/>
            <a:t>function </a:t>
          </a:r>
          <a:r>
            <a:rPr lang="en-GB" sz="1200" kern="1200" dirty="0" err="1" smtClean="0"/>
            <a:t>etc</a:t>
          </a:r>
          <a:endParaRPr lang="en-GB" sz="1200" kern="1200" dirty="0">
            <a:solidFill>
              <a:srgbClr val="FF0000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GB" sz="1200" kern="1200" dirty="0" smtClean="0"/>
            <a:t> Injury - Assess the severity of the injury i.e. </a:t>
          </a:r>
          <a:r>
            <a:rPr lang="en-GB" sz="1200" kern="1200" dirty="0" smtClean="0"/>
            <a:t>body part affected, restrictions?</a:t>
          </a:r>
          <a:endParaRPr lang="en-GB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GB" sz="1200" kern="1200" dirty="0" smtClean="0"/>
            <a:t> First Aid - Consider the arrangements required, who will administer? Ambulance required?</a:t>
          </a:r>
          <a:endParaRPr lang="en-GB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GB" sz="1200" kern="1200" dirty="0" smtClean="0">
              <a:solidFill>
                <a:schemeClr val="tx1"/>
              </a:solidFill>
            </a:rPr>
            <a:t> Welfare – </a:t>
          </a:r>
          <a:r>
            <a:rPr lang="en-GB" sz="1200" kern="1200" dirty="0" smtClean="0">
              <a:solidFill>
                <a:schemeClr val="tx1"/>
              </a:solidFill>
            </a:rPr>
            <a:t>Can </a:t>
          </a:r>
          <a:r>
            <a:rPr lang="en-GB" sz="1200" kern="1200" dirty="0" smtClean="0">
              <a:solidFill>
                <a:schemeClr val="tx1"/>
              </a:solidFill>
            </a:rPr>
            <a:t>the injured person continue with the </a:t>
          </a:r>
          <a:r>
            <a:rPr lang="en-GB" sz="1200" kern="1200" dirty="0" smtClean="0">
              <a:solidFill>
                <a:schemeClr val="tx1"/>
              </a:solidFill>
            </a:rPr>
            <a:t>work, </a:t>
          </a:r>
          <a:r>
            <a:rPr lang="en-GB" sz="1200" kern="1200" dirty="0" smtClean="0">
              <a:solidFill>
                <a:schemeClr val="tx1"/>
              </a:solidFill>
            </a:rPr>
            <a:t>if not where will they be </a:t>
          </a:r>
          <a:r>
            <a:rPr lang="en-GB" sz="1200" kern="1200" dirty="0" smtClean="0">
              <a:solidFill>
                <a:schemeClr val="tx1"/>
              </a:solidFill>
            </a:rPr>
            <a:t>taken?</a:t>
          </a:r>
          <a:endParaRPr lang="en-GB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GB" sz="1200" kern="1200" dirty="0" smtClean="0">
              <a:solidFill>
                <a:schemeClr val="tx1"/>
              </a:solidFill>
            </a:rPr>
            <a:t> Travelling home – </a:t>
          </a:r>
          <a:r>
            <a:rPr lang="en-GB" sz="1200" kern="1200" dirty="0" smtClean="0">
              <a:solidFill>
                <a:schemeClr val="tx1"/>
              </a:solidFill>
            </a:rPr>
            <a:t>Are </a:t>
          </a:r>
          <a:r>
            <a:rPr lang="en-GB" sz="1200" kern="1200" dirty="0" smtClean="0">
              <a:solidFill>
                <a:schemeClr val="tx1"/>
              </a:solidFill>
            </a:rPr>
            <a:t>they fit to travel alone, if not who will accompany </a:t>
          </a:r>
          <a:r>
            <a:rPr lang="en-GB" sz="1200" kern="1200" dirty="0" smtClean="0">
              <a:solidFill>
                <a:schemeClr val="tx1"/>
              </a:solidFill>
            </a:rPr>
            <a:t>them?</a:t>
          </a:r>
          <a:endParaRPr lang="en-GB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GB" sz="1200" kern="1200" dirty="0" smtClean="0">
              <a:solidFill>
                <a:schemeClr val="tx1"/>
              </a:solidFill>
            </a:rPr>
            <a:t> Hospital – </a:t>
          </a:r>
          <a:r>
            <a:rPr lang="en-GB" sz="1200" kern="1200" dirty="0" smtClean="0">
              <a:solidFill>
                <a:schemeClr val="tx1"/>
              </a:solidFill>
            </a:rPr>
            <a:t>Do </a:t>
          </a:r>
          <a:r>
            <a:rPr lang="en-GB" sz="1200" kern="1200" dirty="0" smtClean="0">
              <a:solidFill>
                <a:schemeClr val="tx1"/>
              </a:solidFill>
            </a:rPr>
            <a:t>they need to attend hospital, </a:t>
          </a:r>
          <a:r>
            <a:rPr lang="en-GB" sz="1200" kern="1200" dirty="0" smtClean="0">
              <a:solidFill>
                <a:schemeClr val="tx1"/>
              </a:solidFill>
            </a:rPr>
            <a:t>who </a:t>
          </a:r>
          <a:r>
            <a:rPr lang="en-GB" sz="1200" kern="1200" dirty="0" smtClean="0">
              <a:solidFill>
                <a:schemeClr val="tx1"/>
              </a:solidFill>
            </a:rPr>
            <a:t>will accompany </a:t>
          </a:r>
          <a:r>
            <a:rPr lang="en-GB" sz="1200" kern="1200" dirty="0" smtClean="0">
              <a:solidFill>
                <a:schemeClr val="tx1"/>
              </a:solidFill>
            </a:rPr>
            <a:t>them?</a:t>
          </a:r>
          <a:endParaRPr lang="en-GB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GB" sz="1200" kern="1200" dirty="0" smtClean="0">
              <a:solidFill>
                <a:schemeClr val="tx1"/>
              </a:solidFill>
            </a:rPr>
            <a:t> Other affected employees – is duty of care required for anyone </a:t>
          </a:r>
          <a:r>
            <a:rPr lang="en-GB" sz="1200" kern="1200" dirty="0" smtClean="0">
              <a:solidFill>
                <a:schemeClr val="tx1"/>
              </a:solidFill>
            </a:rPr>
            <a:t>else? Did </a:t>
          </a:r>
          <a:r>
            <a:rPr lang="en-GB" sz="1200" kern="1200" dirty="0" smtClean="0">
              <a:solidFill>
                <a:schemeClr val="tx1"/>
              </a:solidFill>
            </a:rPr>
            <a:t>anyone see what happened,   what did they see, has this affected them i.e. </a:t>
          </a:r>
          <a:r>
            <a:rPr lang="en-GB" sz="1200" kern="1200" dirty="0" smtClean="0">
              <a:solidFill>
                <a:schemeClr val="tx1"/>
              </a:solidFill>
            </a:rPr>
            <a:t>shock?</a:t>
          </a:r>
          <a:endParaRPr lang="en-GB" sz="1200" kern="1200" dirty="0">
            <a:solidFill>
              <a:schemeClr val="tx1"/>
            </a:solidFill>
          </a:endParaRPr>
        </a:p>
      </dsp:txBody>
      <dsp:txXfrm rot="-5400000">
        <a:off x="950478" y="82284"/>
        <a:ext cx="7223570" cy="1521033"/>
      </dsp:txXfrm>
    </dsp:sp>
    <dsp:sp modelId="{133B7EF1-82E6-4E57-A43D-7A85AF5C7CEE}">
      <dsp:nvSpPr>
        <dsp:cNvPr id="0" name=""/>
        <dsp:cNvSpPr/>
      </dsp:nvSpPr>
      <dsp:spPr>
        <a:xfrm rot="5400000">
          <a:off x="-188223" y="2519343"/>
          <a:ext cx="1300094" cy="9100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>
              <a:solidFill>
                <a:schemeClr val="accent2"/>
              </a:solidFill>
            </a:rPr>
            <a:t>Site</a:t>
          </a:r>
          <a:endParaRPr lang="en-GB" sz="2300" kern="1200" dirty="0">
            <a:solidFill>
              <a:schemeClr val="accent2"/>
            </a:solidFill>
          </a:endParaRPr>
        </a:p>
      </dsp:txBody>
      <dsp:txXfrm rot="-5400000">
        <a:off x="6791" y="2779362"/>
        <a:ext cx="910066" cy="390028"/>
      </dsp:txXfrm>
    </dsp:sp>
    <dsp:sp modelId="{5ACC166D-D632-4EF3-8BF1-5B80392C4215}">
      <dsp:nvSpPr>
        <dsp:cNvPr id="0" name=""/>
        <dsp:cNvSpPr/>
      </dsp:nvSpPr>
      <dsp:spPr>
        <a:xfrm rot="5400000">
          <a:off x="3998856" y="-973400"/>
          <a:ext cx="1230798" cy="735405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Site Safety – </a:t>
          </a:r>
          <a:r>
            <a:rPr lang="en-GB" sz="1200" kern="1200" dirty="0" smtClean="0"/>
            <a:t>Undertake </a:t>
          </a:r>
          <a:r>
            <a:rPr lang="en-GB" sz="1200" kern="1200" dirty="0" smtClean="0"/>
            <a:t>immediate actions to make the site safe i.e. protect the line</a:t>
          </a:r>
          <a:endParaRPr lang="en-GB" sz="1200" kern="1200" dirty="0">
            <a:solidFill>
              <a:srgbClr val="FF0000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Evidence – </a:t>
          </a:r>
          <a:r>
            <a:rPr lang="en-GB" sz="1200" kern="1200" dirty="0" smtClean="0"/>
            <a:t>Collect </a:t>
          </a:r>
          <a:r>
            <a:rPr lang="en-GB" sz="1200" kern="1200" dirty="0" smtClean="0"/>
            <a:t>any evidence, preserve any perishable items and take photographs if possible, 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Hazard – </a:t>
          </a:r>
          <a:r>
            <a:rPr lang="en-GB" sz="1200" kern="1200" dirty="0" smtClean="0"/>
            <a:t>Remove </a:t>
          </a:r>
          <a:r>
            <a:rPr lang="en-GB" sz="1200" kern="1200" dirty="0" smtClean="0"/>
            <a:t>the hazard to prevent </a:t>
          </a:r>
          <a:r>
            <a:rPr lang="en-GB" sz="1200" kern="1200" dirty="0" smtClean="0"/>
            <a:t>re-occurrence, if possible or stop work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Tools / equipment – </a:t>
          </a:r>
          <a:r>
            <a:rPr lang="en-GB" sz="1200" kern="1200" dirty="0" smtClean="0"/>
            <a:t>Consider what will happen to tools</a:t>
          </a:r>
          <a:r>
            <a:rPr lang="en-GB" sz="1200" kern="1200" dirty="0" smtClean="0"/>
            <a:t>, equipment, </a:t>
          </a:r>
          <a:r>
            <a:rPr lang="en-GB" sz="1200" kern="1200" dirty="0" smtClean="0"/>
            <a:t>PPE if going off site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Witness – </a:t>
          </a:r>
          <a:r>
            <a:rPr lang="en-GB" sz="1200" kern="1200" dirty="0" smtClean="0"/>
            <a:t>Did </a:t>
          </a:r>
          <a:r>
            <a:rPr lang="en-GB" sz="1200" kern="1200" dirty="0" smtClean="0"/>
            <a:t>anyone see what </a:t>
          </a:r>
          <a:r>
            <a:rPr lang="en-GB" sz="1200" kern="1200" dirty="0" smtClean="0"/>
            <a:t>happened? Obtain </a:t>
          </a:r>
          <a:r>
            <a:rPr lang="en-GB" sz="1200" kern="1200" dirty="0" smtClean="0"/>
            <a:t>witness  statements </a:t>
          </a:r>
          <a:endParaRPr lang="en-GB" sz="1200" kern="1200" dirty="0"/>
        </a:p>
      </dsp:txBody>
      <dsp:txXfrm rot="-5400000">
        <a:off x="937229" y="2148310"/>
        <a:ext cx="7293971" cy="1110632"/>
      </dsp:txXfrm>
    </dsp:sp>
    <dsp:sp modelId="{892FFD83-EDDB-4280-9C34-D209CF79EA47}">
      <dsp:nvSpPr>
        <dsp:cNvPr id="0" name=""/>
        <dsp:cNvSpPr/>
      </dsp:nvSpPr>
      <dsp:spPr>
        <a:xfrm rot="5400000">
          <a:off x="-331006" y="4127950"/>
          <a:ext cx="1585660" cy="9100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>
              <a:solidFill>
                <a:srgbClr val="00B050"/>
              </a:solidFill>
            </a:rPr>
            <a:t>Report</a:t>
          </a:r>
          <a:endParaRPr lang="en-GB" sz="2300" kern="1200" dirty="0">
            <a:solidFill>
              <a:srgbClr val="00B050"/>
            </a:solidFill>
          </a:endParaRPr>
        </a:p>
      </dsp:txBody>
      <dsp:txXfrm rot="-5400000">
        <a:off x="6791" y="4245186"/>
        <a:ext cx="910066" cy="675594"/>
      </dsp:txXfrm>
    </dsp:sp>
    <dsp:sp modelId="{4C973454-E715-41D0-AC06-920248637CEA}">
      <dsp:nvSpPr>
        <dsp:cNvPr id="0" name=""/>
        <dsp:cNvSpPr/>
      </dsp:nvSpPr>
      <dsp:spPr>
        <a:xfrm rot="5400000">
          <a:off x="3719344" y="827510"/>
          <a:ext cx="1719995" cy="72657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ID – </a:t>
          </a:r>
          <a:r>
            <a:rPr lang="en-GB" sz="1200" kern="1200" dirty="0" smtClean="0"/>
            <a:t>Clearly </a:t>
          </a:r>
          <a:r>
            <a:rPr lang="en-GB" sz="1200" kern="1200" dirty="0" smtClean="0"/>
            <a:t>identify who is the injured person, On-site Lead, Responsible Manager and Line Manager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>
              <a:solidFill>
                <a:schemeClr val="tx1"/>
              </a:solidFill>
            </a:rPr>
            <a:t>Event details – </a:t>
          </a:r>
          <a:r>
            <a:rPr lang="en-GB" sz="1200" kern="1200" dirty="0" smtClean="0">
              <a:solidFill>
                <a:schemeClr val="tx1"/>
              </a:solidFill>
            </a:rPr>
            <a:t>Gather </a:t>
          </a:r>
          <a:r>
            <a:rPr lang="en-GB" sz="1200" kern="1200" dirty="0" smtClean="0">
              <a:solidFill>
                <a:schemeClr val="tx1"/>
              </a:solidFill>
            </a:rPr>
            <a:t>as much information into the event as possible i.e. establish what happened, </a:t>
          </a:r>
          <a:r>
            <a:rPr lang="en-GB" sz="1200" kern="1200" dirty="0" smtClean="0"/>
            <a:t>w</a:t>
          </a:r>
          <a:r>
            <a:rPr lang="en-GB" sz="1200" kern="1200" dirty="0" smtClean="0">
              <a:solidFill>
                <a:schemeClr val="tx1"/>
              </a:solidFill>
            </a:rPr>
            <a:t>hat was happening just before the accident, what </a:t>
          </a:r>
          <a:r>
            <a:rPr lang="en-GB" sz="1200" kern="1200" dirty="0" smtClean="0">
              <a:solidFill>
                <a:schemeClr val="tx1"/>
              </a:solidFill>
            </a:rPr>
            <a:t>are </a:t>
          </a:r>
          <a:r>
            <a:rPr lang="en-GB" sz="1200" kern="1200" dirty="0" smtClean="0">
              <a:solidFill>
                <a:schemeClr val="tx1"/>
              </a:solidFill>
            </a:rPr>
            <a:t>the potential </a:t>
          </a:r>
          <a:r>
            <a:rPr lang="en-GB" sz="1200" kern="1200" dirty="0" smtClean="0">
              <a:solidFill>
                <a:schemeClr val="tx1"/>
              </a:solidFill>
            </a:rPr>
            <a:t>causes? 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>
              <a:solidFill>
                <a:schemeClr val="tx1"/>
              </a:solidFill>
            </a:rPr>
            <a:t>Actions – Report all actions undertaken (immediate / follow up), </a:t>
          </a:r>
          <a:r>
            <a:rPr lang="en-GB" sz="1200" kern="1200" dirty="0" smtClean="0">
              <a:solidFill>
                <a:schemeClr val="tx1"/>
              </a:solidFill>
            </a:rPr>
            <a:t>what further </a:t>
          </a:r>
          <a:r>
            <a:rPr lang="en-GB" sz="1200" kern="1200" dirty="0" smtClean="0">
              <a:solidFill>
                <a:schemeClr val="tx1"/>
              </a:solidFill>
            </a:rPr>
            <a:t>actions required and who will be undertaking </a:t>
          </a:r>
          <a:r>
            <a:rPr lang="en-GB" sz="1200" kern="1200" dirty="0" smtClean="0">
              <a:solidFill>
                <a:schemeClr val="tx1"/>
              </a:solidFill>
            </a:rPr>
            <a:t>these?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>
              <a:solidFill>
                <a:schemeClr val="tx1"/>
              </a:solidFill>
            </a:rPr>
            <a:t>Friends / Family – Establish if the </a:t>
          </a:r>
          <a:r>
            <a:rPr lang="en-GB" sz="1200" kern="1200" dirty="0" smtClean="0">
              <a:solidFill>
                <a:schemeClr val="tx1"/>
              </a:solidFill>
            </a:rPr>
            <a:t>injured person needs to inform anyone, who will contact them?</a:t>
          </a:r>
          <a:endParaRPr lang="en-GB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Emergency services – Establish </a:t>
          </a:r>
          <a:r>
            <a:rPr lang="en-GB" sz="1200" kern="1200" dirty="0" smtClean="0"/>
            <a:t>which emergency </a:t>
          </a:r>
          <a:r>
            <a:rPr lang="en-GB" sz="1200" kern="1200" dirty="0" smtClean="0"/>
            <a:t>services </a:t>
          </a:r>
          <a:r>
            <a:rPr lang="en-GB" sz="1200" kern="1200" dirty="0" smtClean="0"/>
            <a:t>are required </a:t>
          </a:r>
          <a:r>
            <a:rPr lang="en-GB" sz="1200" kern="1200" dirty="0" smtClean="0"/>
            <a:t>and arrangements to be made</a:t>
          </a:r>
          <a:endParaRPr lang="en-GB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>
              <a:solidFill>
                <a:schemeClr val="tx1"/>
              </a:solidFill>
            </a:rPr>
            <a:t>Communications - Clear liaison between all parties to enable </a:t>
          </a:r>
          <a:r>
            <a:rPr lang="en-GB" sz="1200" kern="1200" dirty="0" smtClean="0">
              <a:solidFill>
                <a:schemeClr val="tx1"/>
              </a:solidFill>
            </a:rPr>
            <a:t>appropriate care </a:t>
          </a:r>
          <a:r>
            <a:rPr lang="en-GB" sz="1200" kern="1200" dirty="0" smtClean="0">
              <a:solidFill>
                <a:schemeClr val="tx1"/>
              </a:solidFill>
            </a:rPr>
            <a:t>to be provided and investigation undertaken</a:t>
          </a:r>
          <a:endParaRPr lang="en-GB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en-GB" sz="1200" kern="1200" dirty="0"/>
        </a:p>
      </dsp:txBody>
      <dsp:txXfrm rot="-5400000">
        <a:off x="946455" y="3684363"/>
        <a:ext cx="7181811" cy="15520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43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F497DC9-7F23-4C9F-9312-F610CE64912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89331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 smtClean="0"/>
              <a:t>Click to edit Master text styles</a:t>
            </a:r>
          </a:p>
          <a:p>
            <a:pPr lvl="1"/>
            <a:r>
              <a:rPr lang="en-GB" altLang="en-US" noProof="0" smtClean="0"/>
              <a:t>Second level</a:t>
            </a:r>
          </a:p>
          <a:p>
            <a:pPr lvl="2"/>
            <a:r>
              <a:rPr lang="en-GB" altLang="en-US" noProof="0" smtClean="0"/>
              <a:t>Third level</a:t>
            </a:r>
          </a:p>
          <a:p>
            <a:pPr lvl="3"/>
            <a:r>
              <a:rPr lang="en-GB" altLang="en-US" noProof="0" smtClean="0"/>
              <a:t>Fourth level</a:t>
            </a:r>
          </a:p>
          <a:p>
            <a:pPr lvl="4"/>
            <a:r>
              <a:rPr lang="en-GB" alt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82A1433-23A6-45BE-BD22-9DD5141FC5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6960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303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2A1433-23A6-45BE-BD22-9DD5141FC581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8260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•	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2A1433-23A6-45BE-BD22-9DD5141FC581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8260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8661400" y="6559550"/>
            <a:ext cx="3651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smtClean="0"/>
              <a:t>/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565400"/>
            <a:ext cx="7269163" cy="1042988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644900"/>
            <a:ext cx="7269163" cy="719138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96D24-A426-49D3-B1AF-A483B7F1ECF4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96F280-9B32-4034-8303-F88EB52764A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9590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B8F1E-7378-4ACC-81D1-BAE3B70766D1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9DECF-A4B8-4159-82EE-467E865423A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8779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2813" y="827088"/>
            <a:ext cx="1816100" cy="54054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827088"/>
            <a:ext cx="5300663" cy="5405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26192-CDC8-4398-8E50-39C3FEC3000B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D13DF-8778-4CEC-9B71-17CBB790E7D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2260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CC5C2-711D-4584-8283-4D9512C406FC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161E1-5481-40C7-BC98-0F62A5EE948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1998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2E51F-A3A1-495A-9F32-93FD65C4E171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21B38-16D4-401D-A844-7AEEF02E13A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41088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6D247-3BC3-4F51-BE2B-1AF33513C62F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53B90-0B96-42B8-AA58-6EFA474C1A0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3093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841500"/>
            <a:ext cx="3557588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9738" y="1841500"/>
            <a:ext cx="3559175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7E9D4-7E9B-44B3-970E-1ACA7898BB17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83652-46E1-4FDA-8E4E-735E6A0FC7B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151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8862C-69BC-4178-85A7-FDAA73F1F0C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AE7DF-5AA6-4285-A7BA-E2DD1093DC2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19781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5FF5D-36B8-49AF-B3E7-4C341A040ECD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60757-191A-40DB-958B-EE193E66FCC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61033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E7110-AA74-44DA-B186-B6742BE782FF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355C8-947F-4542-A26D-82D1483339D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24557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C2235-8347-4560-98AA-3A5D6D9CECCB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CC7BC-24AB-4D7C-96D0-A7788322506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7333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394B0-5BC6-49DB-80EF-4D4A3E51364A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94ACB-FD81-436E-AF07-CE2BDF1368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13345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EB0BB-394D-45BC-B175-BEDFB693F1CC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413DF-07FD-41E5-91DD-58163E0D2B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7555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C1239-647F-47D9-8F9F-D8B057BD9E74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991AC-C46B-4D69-B679-B8F8DF60847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25503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2813" y="827088"/>
            <a:ext cx="1816100" cy="54054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827088"/>
            <a:ext cx="5300663" cy="5405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8EA97-EC81-4C78-90BD-5FAF69C7D9D6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CB5D6-900C-467D-9494-2C6EF2DB116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4828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32ABC-4BC1-4674-85A6-FDB28F824C3F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50DF9-B095-4C16-980C-E9DA62D699F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56659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1E934-10C1-4F71-9BAF-84438ECA8714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873A-6BE3-405C-9460-B0C1D521203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09435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DCA0E-34B7-4F96-BF25-3C5FF080C52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76119-02B7-4809-BC04-42A0C061197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73243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841500"/>
            <a:ext cx="3127375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9525" y="1841500"/>
            <a:ext cx="3128963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B9715-6BE6-4934-A58E-ADD4ABB52029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E2BF1-CED9-4F4E-9750-FF71340F2D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682612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293C4-7761-46FB-84ED-619FC1FA705F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E59D7-98D3-415C-9C69-3A859E4675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80079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84A0E-414A-4CF0-BB3B-CB5A71FF429A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2DE0F-04A6-4042-895C-538390474D8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78418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91D1D-B0F1-4008-A8C2-180FEA5169B1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A3E47-A47F-424E-AE91-5F48D46406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59870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9AAB4-909D-4E84-AD71-EB2A3EBAFF9A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9780F-0A0E-481F-A30D-B9E89A4F937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41219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9CE30-8124-474A-965C-B3E2A5290071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95322-CDF1-4CB4-940B-CA4E6CCE9C8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16456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B3558-8AED-400B-9825-51DA1B5BB9BF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664CA-4395-475F-BB02-0AB06F52719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76082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7D1FE-5EB0-417E-B90C-0F8026FAB1CA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E4FF4-107E-440D-B6BB-B31D6ECB5B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740041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2813" y="827088"/>
            <a:ext cx="1816100" cy="54054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827088"/>
            <a:ext cx="5300663" cy="5405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7115C-7A33-4709-AB6F-D8E38FEC1606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0C30A-9262-407B-A721-B1914684E91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26860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62C65-39E1-4B27-BACA-4E439B28D2AC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2663E-6468-4715-B1B2-4E1F9F40CC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39670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CE64D-B130-4269-8E89-1642E10BD61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98AE0-6E7F-4A34-BEF8-FB262245CC5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92463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11864-3D1F-4ACF-B341-E926F5DCCAB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25FE0-C564-4C64-86CC-3E244CB59D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73669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841500"/>
            <a:ext cx="3954463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841500"/>
            <a:ext cx="3954462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CB8A-B64D-405F-BD9E-54DFCDC0A62F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B3F83-EE5F-46DC-9569-A3E0B38C387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49110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B21C7-90D4-4109-9D59-34CE8B53061D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9690A-30A9-40CD-972B-FAD40D84693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864523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07D62-2E0F-4659-9223-078400D8DB24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20EE9-6B88-4E34-88DE-B9B20BBF592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929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841500"/>
            <a:ext cx="3557588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9738" y="1841500"/>
            <a:ext cx="3559175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0406B-C2AE-4243-B308-D9E9BD51AE8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D86DA-34AB-477A-A514-65F95FA3955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7490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CBF07-76A7-42DD-B419-0B89F19E17C6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DAB1A-97F7-4041-A0D7-63B864020A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31290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22E38-8FAC-4D14-961C-4C066D372BA9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116BB-F9F0-43DD-B96F-6430E1ABA23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086083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9A62C-6728-4026-BF62-C3CF0E69D8F8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4C5EE-F944-45E3-AE44-D940CB5C73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84270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3C61F-2824-4F4D-BDD4-86F82BFFC9EA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F0553-2E37-453A-9E50-F90B466FCB8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75965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6538" y="827088"/>
            <a:ext cx="2014537" cy="54054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827088"/>
            <a:ext cx="5894388" cy="5405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83FD9-BE42-4524-BC44-43BA0B21D95C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FC77C-BDCF-42E1-96B8-53626860395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302017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827088"/>
            <a:ext cx="7269163" cy="431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9750" y="1841500"/>
            <a:ext cx="3954463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841500"/>
            <a:ext cx="3954462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D03FF-270B-45C8-93BF-38F005306BFA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6E14D-65E4-4EF4-9958-2B9E5A40BA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804633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40541-D64B-429A-A2D7-51DC9C937265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EEDCB-444A-4873-811B-B607EF5FA61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142575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37AFF-F9C4-4C94-A334-5E84EC60E1EA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DF47B-D057-4F29-9445-3FAD54A28DB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894308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C26D0-617D-4637-8F99-8720245A9979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BC2B5-2B13-485C-B45C-FD335C28A7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867593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1338" y="4318000"/>
            <a:ext cx="3557587" cy="1439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51325" y="4318000"/>
            <a:ext cx="3559175" cy="1439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84B5B-BEB2-43E3-8888-F5838227050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E8F0A-525C-4D9A-B5E9-F568F28F0C8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6366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FE1BF-30AF-40D8-9ED2-949B1E82E6D7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E4085-ACED-4763-9792-A125F031DB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916141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57D01-9593-41DB-8839-4B46CB8B5653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41769-AE9C-4A7F-86FC-6B6FE63A71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4677522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E4F34-0A71-47D3-A00C-34B9CA317EFD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FA90B-B286-422E-9862-BA87D98055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58641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8064B-8430-4BD5-8631-719A2BE7EDA6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730F6-157D-4544-8971-5FE50F6F850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783077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680DF-782E-4E0D-9C2A-2C4D04A0F416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E2A3D-22F9-4962-87DB-5E9D513F65A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852544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406B0-4301-4271-8CBA-3E8B5C0F02A2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AE9B4-BBF9-440E-9440-E2F67D110F6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615806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0B6CF-95CC-493E-9767-635AA34C5A68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730A4-0035-4C6C-B44D-33384A48A7A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467668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2813" y="2997200"/>
            <a:ext cx="1817687" cy="27606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2997200"/>
            <a:ext cx="5300663" cy="276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96178-B2C4-46A8-B012-1FF90291DCB6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477C0-4C2F-4676-8D52-580A208407B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200016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B37D1-B526-4A12-B522-9ACF850D66D3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3C167-7FFE-4F44-A8D7-9F4B01FAD42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614929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4E182-0736-4C90-B644-72F50D7AD7EA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C5A7D-3FD6-48AB-9EA1-2620497A314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53249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E5E44-892B-4624-9162-AA4ABE1B5D45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9E655-BD39-4C9D-804F-E4CFABA123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111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22AF9-5BA0-41D7-BEA7-2573FC502734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6E903-73B4-4D28-AD15-971C8F59589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456308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4318000"/>
            <a:ext cx="3557588" cy="1439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9738" y="4318000"/>
            <a:ext cx="3559175" cy="1439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ED269-531F-46EF-ADF5-668B538D50ED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066BB-E1B6-4D6A-8219-D5F00293222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961876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8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B6EC9-FFB2-4844-B405-8661D25A9B02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4F2E6-4DA9-4B81-87C0-6CFE1B3E770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096330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2CDD2-7795-41F7-BED0-896539BC2D16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EC915-3581-4E6C-9FEF-412F7F5F052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378083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49B07-8CE6-4BB9-A676-AE2DFF8DFEB5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79FAB-2793-47B6-AED6-0BBED39DB0B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123260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A53BC-E0BB-4024-B340-836D966FBE42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FCEF5-9C56-429C-BD03-F3EEC52B50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504955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2A133-B09F-47AC-ABA3-320928569CE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28C68-700B-40D8-961F-CE2497BFC2C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818558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D9A31-1E3F-42E0-8958-0635136613F4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6CF69-E1FC-49CB-B0BB-932CE0E723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087554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2813" y="2997200"/>
            <a:ext cx="1816100" cy="27606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2997200"/>
            <a:ext cx="5300663" cy="276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D457B-D2F6-47D7-8146-3EBDE15E78A9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86DF0-7A67-4A91-85D6-0A2A95F129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860364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42BF9-EF45-4F94-80D8-337D733C46F1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E7D24-AD2C-4824-8260-52629B296B0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567782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038CDC-5F08-4FF4-B498-F31AA3D07AD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77B97-E6AC-423A-BE00-125CAE8439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6376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56673-0412-4A51-9388-CA2F101A8CF1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5A995-AE52-4C81-87C3-5576BD41038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27610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21067-4549-434A-A978-B278FE3B256D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811B3-8EA7-448F-AD12-0E917CDBF3F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067466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3100" y="2057400"/>
            <a:ext cx="2551113" cy="3490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2057400"/>
            <a:ext cx="2551112" cy="3490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64593-0A44-46C6-9A30-3D47A0A38224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DEC26-1A98-4FFE-8C28-99A572129ED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357164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30170-6813-463D-B465-75206392DE68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BC58C-0D29-499A-BCED-F21BE88E685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870895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7D3AAD-838C-4A9E-83B2-E8FF4C6B63E0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C96DB-610E-412F-90C5-8A6673F8928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808993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763B6-5D2F-46F3-8E57-A1029057BE43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93A14-8399-4E19-B73A-AECA849BE1C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130534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6C83E-DA52-4F1C-99FC-DE7C46BB09E5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9E62F-B62B-4018-80CF-FB3A1E17DD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864564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ACE0D-E926-4AA4-9777-D08FE153E80F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676EE-4A47-471A-B405-168A7306166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252338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7ECC5-0AAD-47C0-B574-40BA8D8FAF3F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89F1A-D99E-4224-931B-D701798D77F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555734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2813" y="827088"/>
            <a:ext cx="1816100" cy="4721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827088"/>
            <a:ext cx="5300663" cy="4721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138AB-641C-4941-B617-37AA1106D9A6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D8F11-EAFE-40BA-A61A-4C4D3352518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651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596B4-413C-4D42-861B-4EF11F69D2E3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C0E19-6EF6-4E70-8A7F-E8AC727FF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7105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1883C-DE0D-4B90-90B5-DE25D2EABF2C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3BBCD-52B5-4906-9844-5F2C2A815D6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3956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827088"/>
            <a:ext cx="7269163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841500"/>
            <a:ext cx="7269163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88113" y="6559550"/>
            <a:ext cx="21336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64ABE2D-DA44-40D6-B0D8-65644769090D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233363"/>
            <a:ext cx="43180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1088" y="6559550"/>
            <a:ext cx="1444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/>
            </a:lvl1pPr>
          </a:lstStyle>
          <a:p>
            <a:pPr>
              <a:defRPr/>
            </a:pPr>
            <a:fld id="{DCDC8A0F-7C7B-4207-93A6-07D6CD475C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31" name="Text Box 8"/>
          <p:cNvSpPr txBox="1">
            <a:spLocks noChangeArrowheads="1"/>
          </p:cNvSpPr>
          <p:nvPr/>
        </p:nvSpPr>
        <p:spPr bwMode="auto">
          <a:xfrm>
            <a:off x="8661400" y="6559550"/>
            <a:ext cx="3651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smtClean="0"/>
              <a:t>/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6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buChar char="►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08038" indent="-18097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5713" indent="-17938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703388" indent="-17938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827088"/>
            <a:ext cx="7269163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841500"/>
            <a:ext cx="7269163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233363"/>
            <a:ext cx="43180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88113" y="6559550"/>
            <a:ext cx="21336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D0AC29F-DC23-40A4-90C3-B79A2E2E468C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1088" y="6559550"/>
            <a:ext cx="1444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/>
            </a:lvl1pPr>
          </a:lstStyle>
          <a:p>
            <a:pPr>
              <a:defRPr/>
            </a:pPr>
            <a:fld id="{A52176FC-3097-4065-ABE4-7E9C5A3F33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2055" name="Text Box 10"/>
          <p:cNvSpPr txBox="1">
            <a:spLocks noChangeArrowheads="1"/>
          </p:cNvSpPr>
          <p:nvPr/>
        </p:nvSpPr>
        <p:spPr bwMode="auto">
          <a:xfrm>
            <a:off x="8661400" y="6559550"/>
            <a:ext cx="3651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smtClean="0"/>
              <a:t>/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buChar char="►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7300" indent="-1841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703388" indent="-179388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827088"/>
            <a:ext cx="7269163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841500"/>
            <a:ext cx="6408738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233363"/>
            <a:ext cx="43180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171018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88113" y="6559550"/>
            <a:ext cx="21336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6AFE03-16A8-4EF7-8B37-F7AE41C4B8B9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17101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1088" y="6559550"/>
            <a:ext cx="1444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/>
            </a:lvl1pPr>
          </a:lstStyle>
          <a:p>
            <a:pPr>
              <a:defRPr/>
            </a:pPr>
            <a:fld id="{259CCB0D-91DD-4E81-A949-18D0264AF7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3079" name="Text Box 12"/>
          <p:cNvSpPr txBox="1">
            <a:spLocks noChangeArrowheads="1"/>
          </p:cNvSpPr>
          <p:nvPr/>
        </p:nvSpPr>
        <p:spPr bwMode="auto">
          <a:xfrm>
            <a:off x="8661400" y="6559550"/>
            <a:ext cx="3651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smtClean="0"/>
              <a:t>/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buChar char="►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7300" indent="-1841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703388" indent="-179388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827088"/>
            <a:ext cx="7269163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841500"/>
            <a:ext cx="8061325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233363"/>
            <a:ext cx="43180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10445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88113" y="6559550"/>
            <a:ext cx="21336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AFAC7BC-B357-488D-B8E0-02023C08D04B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1044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1088" y="6559550"/>
            <a:ext cx="1444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/>
            </a:lvl1pPr>
          </a:lstStyle>
          <a:p>
            <a:pPr>
              <a:defRPr/>
            </a:pPr>
            <a:fld id="{7290BCF5-E4B1-482C-93D3-7263EF202AB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4103" name="Text Box 10"/>
          <p:cNvSpPr txBox="1">
            <a:spLocks noChangeArrowheads="1"/>
          </p:cNvSpPr>
          <p:nvPr/>
        </p:nvSpPr>
        <p:spPr bwMode="auto">
          <a:xfrm>
            <a:off x="8661400" y="6559550"/>
            <a:ext cx="3651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smtClean="0"/>
              <a:t>/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buChar char="►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7300" indent="-1841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703388" indent="-179388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2997200"/>
            <a:ext cx="7269163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1338" y="4318000"/>
            <a:ext cx="7269162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233363"/>
            <a:ext cx="43180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14746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88113" y="6559550"/>
            <a:ext cx="21336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90975E3-B947-4D4C-8767-63CB4AF6B413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1474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1088" y="6559550"/>
            <a:ext cx="1444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/>
            </a:lvl1pPr>
          </a:lstStyle>
          <a:p>
            <a:pPr>
              <a:defRPr/>
            </a:pPr>
            <a:fld id="{61E72EE5-439A-42E4-960F-547DC707ABD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5127" name="Text Box 10"/>
          <p:cNvSpPr txBox="1">
            <a:spLocks noChangeArrowheads="1"/>
          </p:cNvSpPr>
          <p:nvPr/>
        </p:nvSpPr>
        <p:spPr bwMode="auto">
          <a:xfrm>
            <a:off x="8661400" y="6559550"/>
            <a:ext cx="3651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smtClean="0"/>
              <a:t>/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buChar char="►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7300" indent="-1841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703388" indent="-179388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2997200"/>
            <a:ext cx="7269163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61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233363"/>
            <a:ext cx="43180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14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4318000"/>
            <a:ext cx="7269163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6180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88113" y="6559550"/>
            <a:ext cx="21336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60C7A9B-FC7E-45EF-A686-1CFE27CFC76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1618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1088" y="6559550"/>
            <a:ext cx="1444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/>
            </a:lvl1pPr>
          </a:lstStyle>
          <a:p>
            <a:pPr>
              <a:defRPr/>
            </a:pPr>
            <a:fld id="{D546C526-E12A-4C63-A52D-3CF97691BAD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151" name="Text Box 11"/>
          <p:cNvSpPr txBox="1">
            <a:spLocks noChangeArrowheads="1"/>
          </p:cNvSpPr>
          <p:nvPr/>
        </p:nvSpPr>
        <p:spPr bwMode="auto">
          <a:xfrm>
            <a:off x="8661400" y="6559550"/>
            <a:ext cx="3651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smtClean="0"/>
              <a:t>/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buChar char="►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7300" indent="-1841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703388" indent="-179388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827088"/>
            <a:ext cx="7269163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43100" y="2057400"/>
            <a:ext cx="5254625" cy="349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233363"/>
            <a:ext cx="43180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11674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88113" y="6559550"/>
            <a:ext cx="21336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9510023-8EB6-443B-9411-515B4B37CB65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11674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1088" y="6559550"/>
            <a:ext cx="1444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/>
            </a:lvl1pPr>
          </a:lstStyle>
          <a:p>
            <a:pPr>
              <a:defRPr/>
            </a:pPr>
            <a:fld id="{56923F04-6AF8-4746-B5A4-FDFBC3E4FA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7175" name="Text Box 10"/>
          <p:cNvSpPr txBox="1">
            <a:spLocks noChangeArrowheads="1"/>
          </p:cNvSpPr>
          <p:nvPr/>
        </p:nvSpPr>
        <p:spPr bwMode="auto">
          <a:xfrm>
            <a:off x="8661400" y="6559550"/>
            <a:ext cx="3651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smtClean="0"/>
              <a:t>/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buChar char="►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7300" indent="-1841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703388" indent="-179388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9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7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37418" y="2174586"/>
            <a:ext cx="7269163" cy="719138"/>
          </a:xfrm>
        </p:spPr>
        <p:txBody>
          <a:bodyPr/>
          <a:lstStyle/>
          <a:p>
            <a:pPr eaLnBrk="1" hangingPunct="1"/>
            <a:r>
              <a:rPr lang="en-GB" altLang="en-US" sz="3600" b="1" dirty="0" smtClean="0">
                <a:solidFill>
                  <a:schemeClr val="tx2"/>
                </a:solidFill>
              </a:rPr>
              <a:t>  Wessex Route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48972" y="4653136"/>
            <a:ext cx="4032448" cy="1661993"/>
          </a:xfrm>
          <a:prstGeom prst="rect">
            <a:avLst/>
          </a:prstGeom>
          <a:solidFill>
            <a:schemeClr val="tx2">
              <a:lumMod val="20000"/>
              <a:lumOff val="80000"/>
              <a:alpha val="38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 smtClean="0">
                <a:solidFill>
                  <a:srgbClr val="054B6B"/>
                </a:solidFill>
              </a:rPr>
              <a:t>Key Topics:</a:t>
            </a:r>
          </a:p>
          <a:p>
            <a:endParaRPr lang="en-GB" sz="800" dirty="0" smtClean="0">
              <a:solidFill>
                <a:srgbClr val="054B6B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400" dirty="0" smtClean="0">
                <a:solidFill>
                  <a:srgbClr val="054B6B"/>
                </a:solidFill>
              </a:rPr>
              <a:t>What is Golden </a:t>
            </a:r>
            <a:r>
              <a:rPr lang="en-GB" sz="1400" dirty="0" smtClean="0">
                <a:solidFill>
                  <a:srgbClr val="054B6B"/>
                </a:solidFill>
              </a:rPr>
              <a:t>Hour?</a:t>
            </a:r>
            <a:endParaRPr lang="en-GB" sz="1400" dirty="0" smtClean="0">
              <a:solidFill>
                <a:srgbClr val="054B6B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400" dirty="0" smtClean="0">
                <a:solidFill>
                  <a:srgbClr val="054B6B"/>
                </a:solidFill>
              </a:rPr>
              <a:t>The Why</a:t>
            </a:r>
            <a:r>
              <a:rPr lang="en-GB" sz="1400" dirty="0">
                <a:solidFill>
                  <a:srgbClr val="054B6B"/>
                </a:solidFill>
              </a:rPr>
              <a:t> </a:t>
            </a:r>
            <a:r>
              <a:rPr lang="en-GB" sz="1400" dirty="0" smtClean="0">
                <a:solidFill>
                  <a:srgbClr val="054B6B"/>
                </a:solidFill>
              </a:rPr>
              <a:t>&amp; Benefits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dirty="0" smtClean="0">
                <a:solidFill>
                  <a:srgbClr val="054B6B"/>
                </a:solidFill>
              </a:rPr>
              <a:t>Key Point Card &amp; Aide Memoir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dirty="0" smtClean="0">
                <a:solidFill>
                  <a:srgbClr val="054B6B"/>
                </a:solidFill>
              </a:rPr>
              <a:t>Our Duty of Care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dirty="0" smtClean="0">
                <a:solidFill>
                  <a:srgbClr val="054B6B"/>
                </a:solidFill>
              </a:rPr>
              <a:t>Supporting Information</a:t>
            </a:r>
          </a:p>
          <a:p>
            <a:endParaRPr lang="en-GB" sz="800" dirty="0" smtClean="0">
              <a:solidFill>
                <a:srgbClr val="054B6B"/>
              </a:solidFill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4288" y="4005064"/>
            <a:ext cx="1890713" cy="233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512295"/>
            <a:ext cx="1852613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" y="1421295"/>
            <a:ext cx="8964488" cy="584775"/>
          </a:xfrm>
          <a:prstGeom prst="rect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0" scaled="0"/>
            <a:tileRect/>
          </a:gradFill>
        </p:spPr>
        <p:txBody>
          <a:bodyPr wrap="square" rtlCol="0">
            <a:spAutoFit/>
          </a:bodyPr>
          <a:lstStyle/>
          <a:p>
            <a:pPr lvl="1" algn="ctr"/>
            <a:r>
              <a:rPr lang="en-GB" sz="3200" b="1" dirty="0" smtClean="0">
                <a:solidFill>
                  <a:srgbClr val="FFFFFF"/>
                </a:solidFill>
              </a:rPr>
              <a:t>GOLDEN HOUR</a:t>
            </a:r>
            <a:endParaRPr lang="en-GB" sz="3200" b="1" dirty="0">
              <a:solidFill>
                <a:srgbClr val="FFFFFF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389" y="2872408"/>
            <a:ext cx="1725613" cy="16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10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7394B0-5BC6-49DB-80EF-4D4A3E51364A}" type="datetime5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6-Jun-16</a:t>
            </a:fld>
            <a:endParaRPr lang="en-GB" altLang="en-US">
              <a:solidFill>
                <a:srgbClr val="054B6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94ACB-FD81-436E-AF07-CE2BDF1368FB}" type="slidenum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10</a:t>
            </a:fld>
            <a:endParaRPr lang="en-GB" altLang="en-US">
              <a:solidFill>
                <a:srgbClr val="054B6B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643" y="116632"/>
            <a:ext cx="7871725" cy="523220"/>
          </a:xfrm>
          <a:prstGeom prst="rect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0" scaled="0"/>
            <a:tileRect/>
          </a:gradFill>
        </p:spPr>
        <p:txBody>
          <a:bodyPr wrap="square" rtlCol="0">
            <a:spAutoFit/>
          </a:bodyPr>
          <a:lstStyle/>
          <a:p>
            <a:pPr lvl="1"/>
            <a:r>
              <a:rPr lang="en-GB" sz="2800" b="1" dirty="0" smtClean="0">
                <a:solidFill>
                  <a:srgbClr val="FFFFFF"/>
                </a:solidFill>
              </a:rPr>
              <a:t>WESSEX ROUTE - GOLDEN HOUR</a:t>
            </a:r>
            <a:endParaRPr lang="en-GB" sz="2800" b="1" dirty="0">
              <a:solidFill>
                <a:srgbClr val="FFFFFF"/>
              </a:solidFill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587821" y="836712"/>
            <a:ext cx="7269163" cy="431800"/>
          </a:xfrm>
        </p:spPr>
        <p:txBody>
          <a:bodyPr/>
          <a:lstStyle/>
          <a:p>
            <a:pPr eaLnBrk="1" hangingPunct="1"/>
            <a:r>
              <a:rPr lang="en-GB" altLang="en-US" i="0" dirty="0" smtClean="0"/>
              <a:t>Supporting Information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87354" y="1340768"/>
            <a:ext cx="412866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u="sng" dirty="0" smtClean="0">
                <a:solidFill>
                  <a:srgbClr val="FFC000"/>
                </a:solidFill>
              </a:rPr>
              <a:t>Scope</a:t>
            </a:r>
            <a:endParaRPr lang="en-GB" sz="1600" b="1" u="sng" dirty="0">
              <a:solidFill>
                <a:srgbClr val="FFC000"/>
              </a:solidFill>
            </a:endParaRPr>
          </a:p>
          <a:p>
            <a:r>
              <a:rPr lang="en-GB" sz="1600" dirty="0"/>
              <a:t>This process applies to;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All NR </a:t>
            </a:r>
            <a:r>
              <a:rPr lang="en-GB" sz="1600" dirty="0" smtClean="0"/>
              <a:t>employees working </a:t>
            </a:r>
            <a:r>
              <a:rPr lang="en-GB" sz="1600" dirty="0"/>
              <a:t>on the Wessex Route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All supply chain </a:t>
            </a:r>
            <a:r>
              <a:rPr lang="en-GB" sz="1600" dirty="0" smtClean="0"/>
              <a:t>workforce </a:t>
            </a:r>
            <a:r>
              <a:rPr lang="en-GB" sz="1600" dirty="0"/>
              <a:t>employed through Contingent Labour or Packaged Work contracts.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Agreement should be reached by Works Delivery Manager/Project Managers with all Principle Contractor holders regarding who will be the Responsible </a:t>
            </a:r>
            <a:r>
              <a:rPr lang="en-GB" sz="1600" dirty="0" smtClean="0"/>
              <a:t>Manager </a:t>
            </a:r>
            <a:r>
              <a:rPr lang="en-GB" sz="1600" dirty="0"/>
              <a:t>for initial response.</a:t>
            </a:r>
          </a:p>
          <a:p>
            <a:endParaRPr lang="en-GB" sz="1600" dirty="0">
              <a:solidFill>
                <a:srgbClr val="054B6B"/>
              </a:solidFill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58250" y="4813829"/>
            <a:ext cx="1724270" cy="1640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4644008" y="1340768"/>
            <a:ext cx="39604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u="sng" dirty="0">
                <a:solidFill>
                  <a:srgbClr val="FFC000"/>
                </a:solidFill>
              </a:rPr>
              <a:t>Briefing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 smtClean="0"/>
              <a:t>Launch from 6</a:t>
            </a:r>
            <a:r>
              <a:rPr lang="en-GB" sz="1600" baseline="30000" dirty="0" smtClean="0"/>
              <a:t>th</a:t>
            </a:r>
            <a:r>
              <a:rPr lang="en-GB" sz="1600" dirty="0" smtClean="0"/>
              <a:t> June 2016 </a:t>
            </a:r>
            <a:endParaRPr lang="en-GB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 smtClean="0"/>
              <a:t>Weekly tele-conference for the first 4 weeks from the launch date</a:t>
            </a:r>
            <a:endParaRPr lang="en-GB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Briefing </a:t>
            </a:r>
            <a:r>
              <a:rPr lang="en-GB" sz="1600" dirty="0" smtClean="0"/>
              <a:t>to </a:t>
            </a:r>
            <a:r>
              <a:rPr lang="en-GB" sz="1600" dirty="0" smtClean="0"/>
              <a:t>be </a:t>
            </a:r>
            <a:r>
              <a:rPr lang="en-GB" sz="1600" dirty="0" smtClean="0"/>
              <a:t>cascaded </a:t>
            </a:r>
            <a:r>
              <a:rPr lang="en-GB" sz="1600" dirty="0"/>
              <a:t>through </a:t>
            </a:r>
            <a:r>
              <a:rPr lang="en-GB" sz="1600" dirty="0" smtClean="0"/>
              <a:t>each function via existing </a:t>
            </a:r>
            <a:r>
              <a:rPr lang="en-GB" sz="1600" dirty="0" smtClean="0"/>
              <a:t>forums i.e. safety hour, team meetings</a:t>
            </a:r>
            <a:endParaRPr lang="en-GB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 smtClean="0"/>
              <a:t>P2 ‘Our safety’ cascade provides an </a:t>
            </a:r>
            <a:r>
              <a:rPr lang="en-GB" sz="1600" dirty="0" smtClean="0"/>
              <a:t>overview</a:t>
            </a:r>
            <a:endParaRPr lang="en-GB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 smtClean="0"/>
              <a:t>All Works Delivery Managers/Project </a:t>
            </a:r>
            <a:r>
              <a:rPr lang="en-GB" sz="1600" dirty="0"/>
              <a:t>Managers will be responsible for the briefing  to the appropriate Manager within their supply chain &amp; </a:t>
            </a:r>
            <a:r>
              <a:rPr lang="en-GB" sz="1600" dirty="0" smtClean="0"/>
              <a:t>contractors</a:t>
            </a:r>
            <a:r>
              <a:rPr lang="en-GB" sz="1600" dirty="0" smtClean="0">
                <a:solidFill>
                  <a:srgbClr val="054B6B"/>
                </a:solidFill>
              </a:rPr>
              <a:t>.  </a:t>
            </a:r>
          </a:p>
          <a:p>
            <a:endParaRPr lang="en-GB" sz="1600" dirty="0">
              <a:solidFill>
                <a:srgbClr val="054B6B"/>
              </a:solidFill>
            </a:endParaRPr>
          </a:p>
        </p:txBody>
      </p:sp>
      <p:sp>
        <p:nvSpPr>
          <p:cNvPr id="12" name="Content Placeholder 1"/>
          <p:cNvSpPr>
            <a:spLocks noGrp="1"/>
          </p:cNvSpPr>
          <p:nvPr>
            <p:ph idx="1"/>
          </p:nvPr>
        </p:nvSpPr>
        <p:spPr>
          <a:xfrm>
            <a:off x="755576" y="4681525"/>
            <a:ext cx="3371201" cy="2016224"/>
          </a:xfrm>
        </p:spPr>
        <p:txBody>
          <a:bodyPr/>
          <a:lstStyle/>
          <a:p>
            <a:r>
              <a:rPr lang="en-GB" sz="1600" b="1" u="sng" dirty="0">
                <a:solidFill>
                  <a:srgbClr val="FFC000"/>
                </a:solidFill>
                <a:latin typeface="Arial" charset="0"/>
              </a:rPr>
              <a:t>Support</a:t>
            </a:r>
          </a:p>
          <a:p>
            <a:r>
              <a:rPr lang="en-GB" sz="1600" dirty="0" smtClean="0">
                <a:solidFill>
                  <a:schemeClr val="tx2"/>
                </a:solidFill>
                <a:latin typeface="Arial" charset="0"/>
              </a:rPr>
              <a:t>Key contacts:</a:t>
            </a:r>
            <a:endParaRPr lang="en-GB" sz="1600" dirty="0">
              <a:solidFill>
                <a:schemeClr val="tx2"/>
              </a:solidFill>
              <a:latin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2"/>
                </a:solidFill>
                <a:latin typeface="Arial" charset="0"/>
              </a:rPr>
              <a:t>Route </a:t>
            </a:r>
            <a:r>
              <a:rPr lang="en-GB" sz="1600" dirty="0">
                <a:solidFill>
                  <a:schemeClr val="tx2"/>
                </a:solidFill>
                <a:latin typeface="Arial" charset="0"/>
              </a:rPr>
              <a:t>&amp; Local WHSEAs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2"/>
                </a:solidFill>
                <a:latin typeface="Arial" charset="0"/>
              </a:rPr>
              <a:t>Route Occupational Health Manager</a:t>
            </a:r>
            <a:endParaRPr lang="en-GB" sz="1600" dirty="0">
              <a:solidFill>
                <a:schemeClr val="tx2"/>
              </a:solidFill>
              <a:latin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2"/>
                </a:solidFill>
                <a:latin typeface="Arial" charset="0"/>
              </a:rPr>
              <a:t>TU </a:t>
            </a:r>
            <a:r>
              <a:rPr lang="en-GB" sz="1600" dirty="0">
                <a:solidFill>
                  <a:schemeClr val="tx2"/>
                </a:solidFill>
                <a:latin typeface="Arial" charset="0"/>
              </a:rPr>
              <a:t>H&amp;S </a:t>
            </a:r>
            <a:r>
              <a:rPr lang="en-GB" sz="1600" dirty="0" smtClean="0">
                <a:solidFill>
                  <a:schemeClr val="tx2"/>
                </a:solidFill>
                <a:latin typeface="Arial" charset="0"/>
              </a:rPr>
              <a:t>reps</a:t>
            </a:r>
            <a:endParaRPr lang="en-GB" sz="1600" dirty="0">
              <a:solidFill>
                <a:schemeClr val="tx2"/>
              </a:solidFill>
              <a:latin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954856"/>
            <a:ext cx="1852613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08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7394B0-5BC6-49DB-80EF-4D4A3E51364A}" type="datetime5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6-Jun-16</a:t>
            </a:fld>
            <a:endParaRPr lang="en-GB" altLang="en-US">
              <a:solidFill>
                <a:srgbClr val="054B6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94ACB-FD81-436E-AF07-CE2BDF1368FB}" type="slidenum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2</a:t>
            </a:fld>
            <a:endParaRPr lang="en-GB" altLang="en-US">
              <a:solidFill>
                <a:srgbClr val="054B6B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643" y="116632"/>
            <a:ext cx="7871725" cy="523220"/>
          </a:xfrm>
          <a:prstGeom prst="rect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0" scaled="0"/>
            <a:tileRect/>
          </a:gradFill>
        </p:spPr>
        <p:txBody>
          <a:bodyPr wrap="square" rtlCol="0">
            <a:spAutoFit/>
          </a:bodyPr>
          <a:lstStyle/>
          <a:p>
            <a:pPr lvl="1"/>
            <a:r>
              <a:rPr lang="en-GB" sz="2800" b="1" dirty="0" smtClean="0">
                <a:solidFill>
                  <a:srgbClr val="FFFFFF"/>
                </a:solidFill>
              </a:rPr>
              <a:t>WESSEX ROUTE - GOLDEN HOUR</a:t>
            </a:r>
            <a:endParaRPr lang="en-GB" sz="2800" b="1" dirty="0">
              <a:solidFill>
                <a:srgbClr val="FFFFFF"/>
              </a:solidFill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587821" y="836712"/>
            <a:ext cx="7269163" cy="431800"/>
          </a:xfrm>
        </p:spPr>
        <p:txBody>
          <a:bodyPr/>
          <a:lstStyle/>
          <a:p>
            <a:pPr eaLnBrk="1" hangingPunct="1"/>
            <a:r>
              <a:rPr lang="en-GB" altLang="en-US" i="0" dirty="0" smtClean="0"/>
              <a:t>What is Golden Hour?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55730" y="1772816"/>
            <a:ext cx="79208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54B6B"/>
                </a:solidFill>
              </a:rPr>
              <a:t>Golden Hour is our defined response during the first hour </a:t>
            </a:r>
            <a:r>
              <a:rPr lang="en-GB" sz="2000" dirty="0" smtClean="0">
                <a:solidFill>
                  <a:srgbClr val="054B6B"/>
                </a:solidFill>
              </a:rPr>
              <a:t>following </a:t>
            </a:r>
            <a:r>
              <a:rPr lang="en-GB" sz="2000" dirty="0" smtClean="0">
                <a:solidFill>
                  <a:srgbClr val="054B6B"/>
                </a:solidFill>
              </a:rPr>
              <a:t>a </a:t>
            </a:r>
            <a:r>
              <a:rPr lang="en-GB" sz="2000" dirty="0" smtClean="0">
                <a:solidFill>
                  <a:srgbClr val="054B6B"/>
                </a:solidFill>
              </a:rPr>
              <a:t>workforce accident or near miss. There is also a </a:t>
            </a:r>
            <a:r>
              <a:rPr lang="en-GB" sz="2000" dirty="0">
                <a:solidFill>
                  <a:srgbClr val="054B6B"/>
                </a:solidFill>
              </a:rPr>
              <a:t>requirement for additional updates to be </a:t>
            </a:r>
            <a:r>
              <a:rPr lang="en-GB" sz="2000" dirty="0" smtClean="0">
                <a:solidFill>
                  <a:srgbClr val="054B6B"/>
                </a:solidFill>
              </a:rPr>
              <a:t>established at </a:t>
            </a:r>
            <a:r>
              <a:rPr lang="en-GB" sz="2000" dirty="0">
                <a:solidFill>
                  <a:srgbClr val="054B6B"/>
                </a:solidFill>
              </a:rPr>
              <a:t>6 &amp; 24 hours.  </a:t>
            </a:r>
            <a:endParaRPr lang="en-GB" sz="2000" dirty="0" smtClean="0">
              <a:solidFill>
                <a:srgbClr val="054B6B"/>
              </a:solidFill>
            </a:endParaRPr>
          </a:p>
          <a:p>
            <a:endParaRPr lang="en-GB" sz="2000" dirty="0">
              <a:solidFill>
                <a:srgbClr val="054B6B"/>
              </a:solidFill>
            </a:endParaRPr>
          </a:p>
          <a:p>
            <a:r>
              <a:rPr lang="en-GB" sz="2000" dirty="0" smtClean="0">
                <a:solidFill>
                  <a:srgbClr val="054B6B"/>
                </a:solidFill>
              </a:rPr>
              <a:t>We should always strive to prevent our teams from being harmed but when an accident or near miss happens we </a:t>
            </a:r>
            <a:r>
              <a:rPr lang="en-GB" sz="2000" dirty="0" smtClean="0">
                <a:solidFill>
                  <a:srgbClr val="054B6B"/>
                </a:solidFill>
              </a:rPr>
              <a:t>must</a:t>
            </a:r>
            <a:r>
              <a:rPr lang="en-GB" sz="2000" dirty="0" smtClean="0">
                <a:solidFill>
                  <a:srgbClr val="054B6B"/>
                </a:solidFill>
              </a:rPr>
              <a:t> </a:t>
            </a:r>
            <a:r>
              <a:rPr lang="en-GB" sz="2000" dirty="0">
                <a:solidFill>
                  <a:srgbClr val="054B6B"/>
                </a:solidFill>
              </a:rPr>
              <a:t>ensure </a:t>
            </a:r>
            <a:r>
              <a:rPr lang="en-GB" sz="2000" dirty="0" smtClean="0">
                <a:solidFill>
                  <a:srgbClr val="054B6B"/>
                </a:solidFill>
              </a:rPr>
              <a:t>that </a:t>
            </a:r>
            <a:r>
              <a:rPr lang="en-GB" sz="2000" dirty="0" smtClean="0">
                <a:solidFill>
                  <a:srgbClr val="054B6B"/>
                </a:solidFill>
              </a:rPr>
              <a:t>the:</a:t>
            </a:r>
            <a:endParaRPr lang="en-GB" sz="2000" dirty="0" smtClean="0">
              <a:solidFill>
                <a:srgbClr val="054B6B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054B6B"/>
                </a:solidFill>
              </a:rPr>
              <a:t>Care &amp; assistance </a:t>
            </a:r>
            <a:r>
              <a:rPr lang="en-GB" sz="2000" dirty="0" smtClean="0">
                <a:solidFill>
                  <a:srgbClr val="054B6B"/>
                </a:solidFill>
              </a:rPr>
              <a:t>provided is </a:t>
            </a:r>
            <a:r>
              <a:rPr lang="en-GB" sz="2000" dirty="0">
                <a:solidFill>
                  <a:srgbClr val="054B6B"/>
                </a:solidFill>
              </a:rPr>
              <a:t>supportive, appropriate and </a:t>
            </a:r>
            <a:r>
              <a:rPr lang="en-GB" sz="2000" dirty="0" smtClean="0">
                <a:solidFill>
                  <a:srgbClr val="054B6B"/>
                </a:solidFill>
              </a:rPr>
              <a:t>put </a:t>
            </a:r>
            <a:r>
              <a:rPr lang="en-GB" sz="2000" dirty="0">
                <a:solidFill>
                  <a:srgbClr val="054B6B"/>
                </a:solidFill>
              </a:rPr>
              <a:t>in place quickly and effectively.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054B6B"/>
                </a:solidFill>
              </a:rPr>
              <a:t>Investigation </a:t>
            </a:r>
            <a:r>
              <a:rPr lang="en-GB" sz="2000" dirty="0" smtClean="0">
                <a:solidFill>
                  <a:srgbClr val="054B6B"/>
                </a:solidFill>
              </a:rPr>
              <a:t>process </a:t>
            </a:r>
            <a:r>
              <a:rPr lang="en-GB" sz="2000" dirty="0" smtClean="0">
                <a:solidFill>
                  <a:srgbClr val="054B6B"/>
                </a:solidFill>
              </a:rPr>
              <a:t>commences immediately so we can </a:t>
            </a:r>
            <a:r>
              <a:rPr lang="en-GB" sz="2000" dirty="0" smtClean="0">
                <a:solidFill>
                  <a:srgbClr val="054B6B"/>
                </a:solidFill>
              </a:rPr>
              <a:t>learn from the event and stop it from happening again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6296" y="5013176"/>
            <a:ext cx="1724270" cy="1640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632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7394B0-5BC6-49DB-80EF-4D4A3E51364A}" type="datetime5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6-Jun-16</a:t>
            </a:fld>
            <a:endParaRPr lang="en-GB" altLang="en-US">
              <a:solidFill>
                <a:srgbClr val="054B6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94ACB-FD81-436E-AF07-CE2BDF1368FB}" type="slidenum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3</a:t>
            </a:fld>
            <a:endParaRPr lang="en-GB" altLang="en-US">
              <a:solidFill>
                <a:srgbClr val="054B6B"/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2609" y="3406449"/>
            <a:ext cx="3635896" cy="1406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312609" y="764704"/>
            <a:ext cx="532859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u="sng" dirty="0">
                <a:solidFill>
                  <a:srgbClr val="054B6B"/>
                </a:solidFill>
              </a:rPr>
              <a:t>Why</a:t>
            </a:r>
            <a:r>
              <a:rPr lang="en-GB" sz="3600" b="1" u="sng" dirty="0" smtClean="0">
                <a:solidFill>
                  <a:srgbClr val="054B6B"/>
                </a:solidFill>
              </a:rPr>
              <a:t>?</a:t>
            </a:r>
            <a:endParaRPr lang="en-GB" sz="3600" b="1" u="sng" dirty="0">
              <a:solidFill>
                <a:srgbClr val="054B6B"/>
              </a:solidFill>
            </a:endParaRPr>
          </a:p>
          <a:p>
            <a:r>
              <a:rPr lang="en-GB" sz="1600" dirty="0" smtClean="0"/>
              <a:t>The </a:t>
            </a:r>
            <a:r>
              <a:rPr lang="en-GB" sz="1600" dirty="0"/>
              <a:t>first hour after an </a:t>
            </a:r>
            <a:r>
              <a:rPr lang="en-GB" sz="1600" dirty="0" smtClean="0"/>
              <a:t>accident </a:t>
            </a:r>
            <a:r>
              <a:rPr lang="en-GB" sz="1600" dirty="0"/>
              <a:t>is critical </a:t>
            </a:r>
            <a:r>
              <a:rPr lang="en-GB" sz="1600" dirty="0" smtClean="0"/>
              <a:t>in providing:</a:t>
            </a:r>
            <a:endParaRPr lang="en-GB" sz="16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54B6B"/>
                </a:solidFill>
              </a:rPr>
              <a:t>Better care for our teams </a:t>
            </a:r>
            <a:endParaRPr lang="en-GB" sz="1600" dirty="0" smtClean="0">
              <a:solidFill>
                <a:srgbClr val="054B6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054B6B"/>
                </a:solidFill>
              </a:rPr>
              <a:t>Better </a:t>
            </a:r>
            <a:r>
              <a:rPr lang="en-GB" sz="1600" dirty="0">
                <a:solidFill>
                  <a:srgbClr val="054B6B"/>
                </a:solidFill>
              </a:rPr>
              <a:t>response and control on site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054B6B"/>
                </a:solidFill>
              </a:rPr>
              <a:t>Better reporting with </a:t>
            </a:r>
            <a:r>
              <a:rPr lang="en-GB" sz="1600" dirty="0" smtClean="0">
                <a:solidFill>
                  <a:srgbClr val="054B6B"/>
                </a:solidFill>
              </a:rPr>
              <a:t>clearer </a:t>
            </a:r>
            <a:r>
              <a:rPr lang="en-GB" sz="1600" dirty="0" smtClean="0">
                <a:solidFill>
                  <a:srgbClr val="054B6B"/>
                </a:solidFill>
              </a:rPr>
              <a:t>recollection </a:t>
            </a:r>
            <a:r>
              <a:rPr lang="en-GB" sz="1600" dirty="0">
                <a:solidFill>
                  <a:srgbClr val="054B6B"/>
                </a:solidFill>
              </a:rPr>
              <a:t>of </a:t>
            </a:r>
            <a:r>
              <a:rPr lang="en-GB" sz="1600" dirty="0" smtClean="0">
                <a:solidFill>
                  <a:srgbClr val="054B6B"/>
                </a:solidFill>
              </a:rPr>
              <a:t>events (real </a:t>
            </a:r>
            <a:r>
              <a:rPr lang="en-GB" sz="1600" dirty="0">
                <a:solidFill>
                  <a:srgbClr val="054B6B"/>
                </a:solidFill>
              </a:rPr>
              <a:t>time reporting when &amp; where possible)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054B6B"/>
                </a:solidFill>
              </a:rPr>
              <a:t>Better </a:t>
            </a:r>
            <a:r>
              <a:rPr lang="en-GB" sz="1600" dirty="0" smtClean="0">
                <a:solidFill>
                  <a:srgbClr val="054B6B"/>
                </a:solidFill>
              </a:rPr>
              <a:t>management support &amp;  </a:t>
            </a:r>
            <a:r>
              <a:rPr lang="en-GB" sz="1600" dirty="0">
                <a:solidFill>
                  <a:srgbClr val="054B6B"/>
                </a:solidFill>
              </a:rPr>
              <a:t>investigation with immediate fact finding and </a:t>
            </a:r>
            <a:r>
              <a:rPr lang="en-GB" sz="1600" dirty="0" smtClean="0">
                <a:solidFill>
                  <a:srgbClr val="054B6B"/>
                </a:solidFill>
              </a:rPr>
              <a:t>collation of evidence</a:t>
            </a:r>
            <a:endParaRPr lang="en-GB" sz="1600" dirty="0">
              <a:solidFill>
                <a:srgbClr val="054B6B"/>
              </a:solidFill>
            </a:endParaRP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65303" y="5031495"/>
            <a:ext cx="1178233" cy="1202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9873" y="1412776"/>
            <a:ext cx="1851872" cy="1361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4499992" y="3135451"/>
            <a:ext cx="424847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u="sng" dirty="0" smtClean="0">
                <a:solidFill>
                  <a:srgbClr val="054B6B"/>
                </a:solidFill>
              </a:rPr>
              <a:t>Benefits</a:t>
            </a:r>
          </a:p>
          <a:p>
            <a:r>
              <a:rPr lang="en-GB" sz="1600" dirty="0" smtClean="0"/>
              <a:t>An improved process allows:</a:t>
            </a:r>
            <a:endParaRPr lang="en-GB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 smtClean="0"/>
              <a:t>Appropriate and </a:t>
            </a:r>
            <a:r>
              <a:rPr lang="en-GB" sz="1600" dirty="0" smtClean="0"/>
              <a:t>effective </a:t>
            </a:r>
            <a:r>
              <a:rPr lang="en-GB" sz="1600" dirty="0" smtClean="0"/>
              <a:t>care to be undertaken, </a:t>
            </a:r>
            <a:r>
              <a:rPr lang="en-GB" sz="1600" dirty="0"/>
              <a:t>including any external medical or welfare arrangements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 smtClean="0"/>
              <a:t>Immediate </a:t>
            </a:r>
            <a:r>
              <a:rPr lang="en-GB" sz="1600" dirty="0"/>
              <a:t>control </a:t>
            </a:r>
            <a:r>
              <a:rPr lang="en-GB" sz="1600" dirty="0" smtClean="0"/>
              <a:t>of hazards/risks</a:t>
            </a:r>
            <a:endParaRPr lang="en-GB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 smtClean="0"/>
              <a:t>Collection </a:t>
            </a:r>
            <a:r>
              <a:rPr lang="en-GB" sz="1600" dirty="0"/>
              <a:t>of any perishable </a:t>
            </a:r>
            <a:r>
              <a:rPr lang="en-GB" sz="1600" dirty="0" smtClean="0"/>
              <a:t>evidence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 smtClean="0"/>
              <a:t>Accurate </a:t>
            </a:r>
            <a:r>
              <a:rPr lang="en-GB" sz="1600" dirty="0" smtClean="0"/>
              <a:t>recall of </a:t>
            </a:r>
            <a:r>
              <a:rPr lang="en-GB" sz="1600" dirty="0" smtClean="0"/>
              <a:t>events details</a:t>
            </a:r>
            <a:endParaRPr lang="en-GB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054B6B"/>
                </a:solidFill>
              </a:rPr>
              <a:t>Suitable response </a:t>
            </a:r>
            <a:r>
              <a:rPr lang="en-GB" sz="1600" dirty="0">
                <a:solidFill>
                  <a:srgbClr val="054B6B"/>
                </a:solidFill>
              </a:rPr>
              <a:t>&amp; </a:t>
            </a:r>
            <a:r>
              <a:rPr lang="en-GB" sz="1600" dirty="0" smtClean="0">
                <a:solidFill>
                  <a:srgbClr val="054B6B"/>
                </a:solidFill>
              </a:rPr>
              <a:t>support. provided </a:t>
            </a:r>
            <a:r>
              <a:rPr lang="en-GB" sz="1600" dirty="0" smtClean="0">
                <a:solidFill>
                  <a:srgbClr val="054B6B"/>
                </a:solidFill>
              </a:rPr>
              <a:t>real time</a:t>
            </a:r>
            <a:endParaRPr lang="en-GB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 smtClean="0"/>
              <a:t>Early </a:t>
            </a:r>
            <a:r>
              <a:rPr lang="en-GB" sz="1600" dirty="0"/>
              <a:t>identification and </a:t>
            </a:r>
            <a:r>
              <a:rPr lang="en-GB" sz="1600" dirty="0" smtClean="0"/>
              <a:t>sharing of lessons learnt</a:t>
            </a:r>
            <a:endParaRPr lang="en-GB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12643" y="116632"/>
            <a:ext cx="7871725" cy="523220"/>
          </a:xfrm>
          <a:prstGeom prst="rect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0" scaled="0"/>
            <a:tileRect/>
          </a:gradFill>
        </p:spPr>
        <p:txBody>
          <a:bodyPr wrap="square" rtlCol="0">
            <a:spAutoFit/>
          </a:bodyPr>
          <a:lstStyle/>
          <a:p>
            <a:pPr lvl="1"/>
            <a:r>
              <a:rPr lang="en-GB" sz="2800" b="1" dirty="0" smtClean="0">
                <a:solidFill>
                  <a:srgbClr val="FFFFFF"/>
                </a:solidFill>
              </a:rPr>
              <a:t>WESSEX ROUTE - GOLDEN HOUR</a:t>
            </a:r>
            <a:endParaRPr lang="en-GB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71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7394B0-5BC6-49DB-80EF-4D4A3E51364A}" type="datetime5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6-Jun-16</a:t>
            </a:fld>
            <a:endParaRPr lang="en-GB" altLang="en-US">
              <a:solidFill>
                <a:srgbClr val="054B6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94ACB-FD81-436E-AF07-CE2BDF1368FB}" type="slidenum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4</a:t>
            </a:fld>
            <a:endParaRPr lang="en-GB" altLang="en-US">
              <a:solidFill>
                <a:srgbClr val="054B6B"/>
              </a:solidFill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6689135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257731884"/>
              </p:ext>
            </p:extLst>
          </p:nvPr>
        </p:nvGraphicFramePr>
        <p:xfrm>
          <a:off x="529189" y="1196752"/>
          <a:ext cx="8291283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00392" y="1052736"/>
            <a:ext cx="936104" cy="892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3916" y="5661248"/>
            <a:ext cx="936104" cy="936104"/>
          </a:xfrm>
          <a:prstGeom prst="rect">
            <a:avLst/>
          </a:prstGeom>
        </p:spPr>
      </p:pic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313923" y="668286"/>
            <a:ext cx="6274301" cy="431800"/>
          </a:xfrm>
        </p:spPr>
        <p:txBody>
          <a:bodyPr/>
          <a:lstStyle/>
          <a:p>
            <a:pPr eaLnBrk="1" hangingPunct="1"/>
            <a:r>
              <a:rPr lang="en-GB" altLang="en-US" i="0" dirty="0" smtClean="0"/>
              <a:t>Key Point Card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643" y="116632"/>
            <a:ext cx="7871725" cy="523220"/>
          </a:xfrm>
          <a:prstGeom prst="rect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0" scaled="0"/>
            <a:tileRect/>
          </a:gradFill>
        </p:spPr>
        <p:txBody>
          <a:bodyPr wrap="square" rtlCol="0">
            <a:spAutoFit/>
          </a:bodyPr>
          <a:lstStyle/>
          <a:p>
            <a:pPr lvl="1"/>
            <a:r>
              <a:rPr lang="en-GB" sz="2800" b="1" dirty="0" smtClean="0">
                <a:solidFill>
                  <a:srgbClr val="FFFFFF"/>
                </a:solidFill>
              </a:rPr>
              <a:t>WESSEX ROUTE - GOLDEN HOUR</a:t>
            </a:r>
            <a:endParaRPr lang="en-GB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9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7394B0-5BC6-49DB-80EF-4D4A3E51364A}" type="datetime5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6-Jun-16</a:t>
            </a:fld>
            <a:endParaRPr lang="en-GB" altLang="en-US">
              <a:solidFill>
                <a:srgbClr val="054B6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94ACB-FD81-436E-AF07-CE2BDF1368FB}" type="slidenum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5</a:t>
            </a:fld>
            <a:endParaRPr lang="en-GB" altLang="en-US">
              <a:solidFill>
                <a:srgbClr val="054B6B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643" y="116632"/>
            <a:ext cx="7871725" cy="523220"/>
          </a:xfrm>
          <a:prstGeom prst="rect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0" scaled="0"/>
            <a:tileRect/>
          </a:gradFill>
        </p:spPr>
        <p:txBody>
          <a:bodyPr wrap="square" rtlCol="0">
            <a:spAutoFit/>
          </a:bodyPr>
          <a:lstStyle/>
          <a:p>
            <a:pPr lvl="1"/>
            <a:r>
              <a:rPr lang="en-GB" sz="2800" b="1" dirty="0" smtClean="0">
                <a:solidFill>
                  <a:srgbClr val="FFFFFF"/>
                </a:solidFill>
              </a:rPr>
              <a:t>WESSEX ROUTE - GOLDEN HOUR</a:t>
            </a:r>
            <a:endParaRPr lang="en-GB" sz="2800" b="1" dirty="0">
              <a:solidFill>
                <a:srgbClr val="FFFFFF"/>
              </a:solidFill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587821" y="836712"/>
            <a:ext cx="7269163" cy="431800"/>
          </a:xfrm>
        </p:spPr>
        <p:txBody>
          <a:bodyPr/>
          <a:lstStyle/>
          <a:p>
            <a:pPr eaLnBrk="1" hangingPunct="1"/>
            <a:r>
              <a:rPr lang="en-GB" altLang="en-US" i="0" dirty="0"/>
              <a:t>Key Point </a:t>
            </a:r>
            <a:r>
              <a:rPr lang="en-GB" altLang="en-US" i="0" dirty="0" smtClean="0"/>
              <a:t>Card - Notes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0296" y="1628800"/>
            <a:ext cx="80641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b="1" u="sng" dirty="0" smtClean="0">
                <a:solidFill>
                  <a:srgbClr val="054B6B"/>
                </a:solidFill>
              </a:rPr>
              <a:t>Note 1 </a:t>
            </a:r>
            <a:r>
              <a:rPr lang="en-GB" sz="1600" dirty="0" smtClean="0">
                <a:solidFill>
                  <a:srgbClr val="054B6B"/>
                </a:solidFill>
              </a:rPr>
              <a:t>– Immediate actions to include: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 smtClean="0"/>
              <a:t>Injured </a:t>
            </a:r>
            <a:r>
              <a:rPr lang="en-GB" sz="1600" dirty="0"/>
              <a:t>person </a:t>
            </a:r>
            <a:r>
              <a:rPr lang="en-GB" sz="1600" dirty="0" smtClean="0"/>
              <a:t>– Administer/arrange first aid </a:t>
            </a:r>
            <a:r>
              <a:rPr lang="en-GB" sz="1600" dirty="0" smtClean="0"/>
              <a:t>or contact emergency services if </a:t>
            </a:r>
            <a:r>
              <a:rPr lang="en-GB" sz="1600" dirty="0" smtClean="0"/>
              <a:t>required, accompany </a:t>
            </a:r>
            <a:r>
              <a:rPr lang="en-GB" sz="1600" dirty="0"/>
              <a:t>to </a:t>
            </a:r>
            <a:r>
              <a:rPr lang="en-GB" sz="1600" dirty="0" smtClean="0"/>
              <a:t>hospital/depot/home, (alternatively no action may be necessary).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Site Safety – </a:t>
            </a:r>
            <a:r>
              <a:rPr lang="en-GB" sz="1600" dirty="0" smtClean="0"/>
              <a:t>remove/report the hazard/risk or </a:t>
            </a:r>
            <a:r>
              <a:rPr lang="en-GB" sz="1600" dirty="0"/>
              <a:t>curtail work if </a:t>
            </a:r>
            <a:r>
              <a:rPr lang="en-GB" sz="1600" dirty="0" smtClean="0"/>
              <a:t>necessary.</a:t>
            </a:r>
            <a:endParaRPr lang="en-GB" sz="1600" dirty="0"/>
          </a:p>
          <a:p>
            <a:r>
              <a:rPr lang="en-GB" sz="1600" dirty="0" smtClean="0">
                <a:solidFill>
                  <a:srgbClr val="054B6B"/>
                </a:solidFill>
              </a:rPr>
              <a:t> </a:t>
            </a:r>
            <a:endParaRPr lang="en-GB" sz="1600" dirty="0">
              <a:solidFill>
                <a:srgbClr val="054B6B"/>
              </a:solidFill>
            </a:endParaRPr>
          </a:p>
          <a:p>
            <a:r>
              <a:rPr lang="en-GB" sz="1600" b="1" u="sng" dirty="0" smtClean="0">
                <a:solidFill>
                  <a:srgbClr val="054B6B"/>
                </a:solidFill>
              </a:rPr>
              <a:t>Note 2 </a:t>
            </a:r>
            <a:r>
              <a:rPr lang="en-GB" sz="1600" dirty="0" smtClean="0">
                <a:solidFill>
                  <a:srgbClr val="054B6B"/>
                </a:solidFill>
              </a:rPr>
              <a:t>–</a:t>
            </a:r>
            <a:r>
              <a:rPr lang="en-GB" sz="1600" dirty="0">
                <a:solidFill>
                  <a:srgbClr val="054B6B"/>
                </a:solidFill>
              </a:rPr>
              <a:t> </a:t>
            </a:r>
            <a:r>
              <a:rPr lang="en-GB" sz="1600" dirty="0" smtClean="0">
                <a:solidFill>
                  <a:srgbClr val="054B6B"/>
                </a:solidFill>
              </a:rPr>
              <a:t>Responsible Manager to </a:t>
            </a:r>
            <a:r>
              <a:rPr lang="en-GB" sz="1600" dirty="0" smtClean="0">
                <a:solidFill>
                  <a:srgbClr val="054B6B"/>
                </a:solidFill>
              </a:rPr>
              <a:t>establish what has happened and start to gather evidence. </a:t>
            </a:r>
            <a:r>
              <a:rPr lang="en-GB" sz="1600" dirty="0" smtClean="0">
                <a:solidFill>
                  <a:srgbClr val="054B6B"/>
                </a:solidFill>
              </a:rPr>
              <a:t>This can be </a:t>
            </a:r>
            <a:r>
              <a:rPr lang="en-GB" sz="1600" dirty="0" smtClean="0">
                <a:solidFill>
                  <a:srgbClr val="054B6B"/>
                </a:solidFill>
              </a:rPr>
              <a:t>undertaken </a:t>
            </a:r>
            <a:r>
              <a:rPr lang="en-GB" sz="1600" dirty="0" smtClean="0">
                <a:solidFill>
                  <a:srgbClr val="054B6B"/>
                </a:solidFill>
              </a:rPr>
              <a:t>in conjunction with the on-site </a:t>
            </a:r>
            <a:r>
              <a:rPr lang="en-GB" sz="1600" dirty="0">
                <a:solidFill>
                  <a:srgbClr val="054B6B"/>
                </a:solidFill>
              </a:rPr>
              <a:t>lead, if </a:t>
            </a:r>
            <a:r>
              <a:rPr lang="en-GB" sz="1600" dirty="0" smtClean="0">
                <a:solidFill>
                  <a:srgbClr val="054B6B"/>
                </a:solidFill>
              </a:rPr>
              <a:t>not </a:t>
            </a:r>
            <a:r>
              <a:rPr lang="en-GB" sz="1600" dirty="0">
                <a:solidFill>
                  <a:srgbClr val="054B6B"/>
                </a:solidFill>
              </a:rPr>
              <a:t>on </a:t>
            </a:r>
            <a:r>
              <a:rPr lang="en-GB" sz="1600" dirty="0" smtClean="0">
                <a:solidFill>
                  <a:srgbClr val="054B6B"/>
                </a:solidFill>
              </a:rPr>
              <a:t>site. The template aide memoir can be used to help with </a:t>
            </a:r>
            <a:r>
              <a:rPr lang="en-GB" sz="1600" dirty="0" smtClean="0">
                <a:solidFill>
                  <a:srgbClr val="054B6B"/>
                </a:solidFill>
              </a:rPr>
              <a:t>offering appropriate </a:t>
            </a:r>
            <a:r>
              <a:rPr lang="en-GB" sz="1600" dirty="0" smtClean="0">
                <a:solidFill>
                  <a:srgbClr val="054B6B"/>
                </a:solidFill>
              </a:rPr>
              <a:t>care</a:t>
            </a:r>
            <a:r>
              <a:rPr lang="en-GB" sz="1600" dirty="0" smtClean="0">
                <a:solidFill>
                  <a:srgbClr val="054B6B"/>
                </a:solidFill>
              </a:rPr>
              <a:t>, gather the facts and </a:t>
            </a:r>
            <a:r>
              <a:rPr lang="en-GB" sz="1600" dirty="0" smtClean="0">
                <a:solidFill>
                  <a:srgbClr val="054B6B"/>
                </a:solidFill>
              </a:rPr>
              <a:t>implement</a:t>
            </a:r>
            <a:r>
              <a:rPr lang="en-GB" sz="1600" dirty="0" smtClean="0">
                <a:solidFill>
                  <a:srgbClr val="054B6B"/>
                </a:solidFill>
              </a:rPr>
              <a:t> </a:t>
            </a:r>
            <a:r>
              <a:rPr lang="en-GB" sz="1600" dirty="0" smtClean="0">
                <a:solidFill>
                  <a:srgbClr val="054B6B"/>
                </a:solidFill>
              </a:rPr>
              <a:t>actions.</a:t>
            </a:r>
          </a:p>
          <a:p>
            <a:endParaRPr lang="en-GB" sz="1600" dirty="0">
              <a:solidFill>
                <a:srgbClr val="054B6B"/>
              </a:solidFill>
            </a:endParaRPr>
          </a:p>
          <a:p>
            <a:r>
              <a:rPr lang="en-GB" sz="1600" b="1" u="sng" dirty="0" smtClean="0">
                <a:solidFill>
                  <a:srgbClr val="054B6B"/>
                </a:solidFill>
              </a:rPr>
              <a:t>Note 3 </a:t>
            </a:r>
            <a:r>
              <a:rPr lang="en-GB" sz="1600" dirty="0">
                <a:solidFill>
                  <a:srgbClr val="054B6B"/>
                </a:solidFill>
              </a:rPr>
              <a:t>- Responsible Manager </a:t>
            </a:r>
            <a:r>
              <a:rPr lang="en-GB" sz="1600" dirty="0" smtClean="0">
                <a:solidFill>
                  <a:srgbClr val="054B6B"/>
                </a:solidFill>
              </a:rPr>
              <a:t>ensure </a:t>
            </a:r>
            <a:r>
              <a:rPr lang="en-GB" sz="1600" dirty="0" smtClean="0">
                <a:solidFill>
                  <a:srgbClr val="054B6B"/>
                </a:solidFill>
              </a:rPr>
              <a:t>appropriate </a:t>
            </a:r>
            <a:r>
              <a:rPr lang="en-GB" sz="1600" dirty="0" smtClean="0">
                <a:solidFill>
                  <a:srgbClr val="054B6B"/>
                </a:solidFill>
              </a:rPr>
              <a:t>duty of care </a:t>
            </a:r>
            <a:r>
              <a:rPr lang="en-GB" sz="1600" dirty="0" smtClean="0">
                <a:solidFill>
                  <a:srgbClr val="054B6B"/>
                </a:solidFill>
              </a:rPr>
              <a:t>is provided </a:t>
            </a:r>
            <a:r>
              <a:rPr lang="en-GB" sz="1600" dirty="0" smtClean="0">
                <a:solidFill>
                  <a:srgbClr val="054B6B"/>
                </a:solidFill>
              </a:rPr>
              <a:t>and the </a:t>
            </a:r>
            <a:r>
              <a:rPr lang="en-GB" sz="1600" dirty="0">
                <a:solidFill>
                  <a:srgbClr val="054B6B"/>
                </a:solidFill>
              </a:rPr>
              <a:t>Care Plan </a:t>
            </a:r>
            <a:r>
              <a:rPr lang="en-GB" sz="1600" dirty="0" smtClean="0">
                <a:solidFill>
                  <a:srgbClr val="054B6B"/>
                </a:solidFill>
              </a:rPr>
              <a:t>template </a:t>
            </a:r>
            <a:r>
              <a:rPr lang="en-GB" sz="1600" dirty="0" smtClean="0">
                <a:solidFill>
                  <a:srgbClr val="054B6B"/>
                </a:solidFill>
              </a:rPr>
              <a:t>used to support with the arrangements. This is to be undertaken in conjunction </a:t>
            </a:r>
            <a:r>
              <a:rPr lang="en-GB" sz="1600" dirty="0">
                <a:solidFill>
                  <a:srgbClr val="054B6B"/>
                </a:solidFill>
              </a:rPr>
              <a:t>with the on-site lead </a:t>
            </a:r>
            <a:r>
              <a:rPr lang="en-GB" sz="1600" dirty="0" smtClean="0">
                <a:solidFill>
                  <a:srgbClr val="054B6B"/>
                </a:solidFill>
              </a:rPr>
              <a:t>and injured person.</a:t>
            </a:r>
          </a:p>
          <a:p>
            <a:endParaRPr lang="en-GB" sz="1600" dirty="0">
              <a:solidFill>
                <a:srgbClr val="054B6B"/>
              </a:solidFill>
            </a:endParaRPr>
          </a:p>
          <a:p>
            <a:r>
              <a:rPr lang="en-GB" sz="1600" b="1" u="sng" dirty="0" smtClean="0">
                <a:solidFill>
                  <a:srgbClr val="054B6B"/>
                </a:solidFill>
              </a:rPr>
              <a:t>Note 4 </a:t>
            </a:r>
            <a:r>
              <a:rPr lang="en-GB" sz="1600" dirty="0" smtClean="0">
                <a:solidFill>
                  <a:srgbClr val="054B6B"/>
                </a:solidFill>
              </a:rPr>
              <a:t>– </a:t>
            </a:r>
            <a:r>
              <a:rPr lang="en-GB" sz="1600" dirty="0">
                <a:solidFill>
                  <a:srgbClr val="054B6B"/>
                </a:solidFill>
              </a:rPr>
              <a:t>Responsible Manager </a:t>
            </a:r>
            <a:r>
              <a:rPr lang="en-GB" sz="1600" dirty="0" smtClean="0">
                <a:solidFill>
                  <a:srgbClr val="054B6B"/>
                </a:solidFill>
              </a:rPr>
              <a:t>to formally hand of duty </a:t>
            </a:r>
            <a:r>
              <a:rPr lang="en-GB" sz="1600" dirty="0" smtClean="0">
                <a:solidFill>
                  <a:srgbClr val="054B6B"/>
                </a:solidFill>
              </a:rPr>
              <a:t>of care </a:t>
            </a:r>
            <a:r>
              <a:rPr lang="en-GB" sz="1600" dirty="0" smtClean="0">
                <a:solidFill>
                  <a:srgbClr val="054B6B"/>
                </a:solidFill>
              </a:rPr>
              <a:t>to </a:t>
            </a:r>
            <a:r>
              <a:rPr lang="en-GB" sz="1600" dirty="0" smtClean="0">
                <a:solidFill>
                  <a:srgbClr val="054B6B"/>
                </a:solidFill>
              </a:rPr>
              <a:t>the Line Manager at the earliest opportunity. </a:t>
            </a:r>
            <a:r>
              <a:rPr lang="en-GB" sz="1600" dirty="0">
                <a:solidFill>
                  <a:srgbClr val="054B6B"/>
                </a:solidFill>
              </a:rPr>
              <a:t>The completed care plan is to </a:t>
            </a:r>
            <a:r>
              <a:rPr lang="en-GB" sz="1600" dirty="0" smtClean="0">
                <a:solidFill>
                  <a:srgbClr val="054B6B"/>
                </a:solidFill>
              </a:rPr>
              <a:t>be </a:t>
            </a:r>
            <a:r>
              <a:rPr lang="en-GB" sz="1600" dirty="0">
                <a:solidFill>
                  <a:srgbClr val="054B6B"/>
                </a:solidFill>
              </a:rPr>
              <a:t>passed onto the Line </a:t>
            </a:r>
            <a:r>
              <a:rPr lang="en-GB" sz="1600" dirty="0" smtClean="0">
                <a:solidFill>
                  <a:srgbClr val="054B6B"/>
                </a:solidFill>
              </a:rPr>
              <a:t>Manager. This may be sooner than 24hrs.</a:t>
            </a:r>
          </a:p>
        </p:txBody>
      </p:sp>
    </p:spTree>
    <p:extLst>
      <p:ext uri="{BB962C8B-B14F-4D97-AF65-F5344CB8AC3E}">
        <p14:creationId xmlns:p14="http://schemas.microsoft.com/office/powerpoint/2010/main" val="4693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7394B0-5BC6-49DB-80EF-4D4A3E51364A}" type="datetime5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6-Jun-16</a:t>
            </a:fld>
            <a:endParaRPr lang="en-GB" altLang="en-US" dirty="0">
              <a:solidFill>
                <a:srgbClr val="054B6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94ACB-FD81-436E-AF07-CE2BDF1368FB}" type="slidenum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6</a:t>
            </a:fld>
            <a:endParaRPr lang="en-GB" altLang="en-US" dirty="0">
              <a:solidFill>
                <a:srgbClr val="054B6B"/>
              </a:solidFill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50895787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964559212"/>
              </p:ext>
            </p:extLst>
          </p:nvPr>
        </p:nvGraphicFramePr>
        <p:xfrm>
          <a:off x="529189" y="1124744"/>
          <a:ext cx="8291283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313923" y="668286"/>
            <a:ext cx="6274301" cy="431800"/>
          </a:xfrm>
        </p:spPr>
        <p:txBody>
          <a:bodyPr/>
          <a:lstStyle/>
          <a:p>
            <a:pPr eaLnBrk="1" hangingPunct="1"/>
            <a:r>
              <a:rPr lang="en-GB" altLang="en-US" i="0" dirty="0" smtClean="0"/>
              <a:t>Aide Memoir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643" y="116632"/>
            <a:ext cx="7871725" cy="523220"/>
          </a:xfrm>
          <a:prstGeom prst="rect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0" scaled="0"/>
            <a:tileRect/>
          </a:gradFill>
        </p:spPr>
        <p:txBody>
          <a:bodyPr wrap="square" rtlCol="0">
            <a:spAutoFit/>
          </a:bodyPr>
          <a:lstStyle/>
          <a:p>
            <a:pPr lvl="1"/>
            <a:r>
              <a:rPr lang="en-GB" sz="2800" b="1" dirty="0" smtClean="0">
                <a:solidFill>
                  <a:srgbClr val="FFFFFF"/>
                </a:solidFill>
              </a:rPr>
              <a:t>WESSEX ROUTE - GOLDEN HOUR</a:t>
            </a:r>
            <a:endParaRPr lang="en-GB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75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7394B0-5BC6-49DB-80EF-4D4A3E51364A}" type="datetime5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6-Jun-16</a:t>
            </a:fld>
            <a:endParaRPr lang="en-GB" altLang="en-US">
              <a:solidFill>
                <a:srgbClr val="054B6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94ACB-FD81-436E-AF07-CE2BDF1368FB}" type="slidenum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7</a:t>
            </a:fld>
            <a:endParaRPr lang="en-GB" altLang="en-US">
              <a:solidFill>
                <a:srgbClr val="054B6B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048" y="1708205"/>
            <a:ext cx="3640349" cy="463650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38737" y="1988840"/>
            <a:ext cx="40612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The Care </a:t>
            </a:r>
            <a:r>
              <a:rPr lang="en-GB" sz="1600" dirty="0" smtClean="0"/>
              <a:t>Plan can be used to ensure that appropriate duty </a:t>
            </a:r>
            <a:r>
              <a:rPr lang="en-GB" sz="1600" dirty="0" smtClean="0"/>
              <a:t>of </a:t>
            </a:r>
            <a:r>
              <a:rPr lang="en-GB" sz="1600" dirty="0" smtClean="0"/>
              <a:t>care is </a:t>
            </a:r>
            <a:r>
              <a:rPr lang="en-GB" sz="1600" dirty="0" smtClean="0"/>
              <a:t>provided:</a:t>
            </a:r>
            <a:endParaRPr lang="en-GB" sz="1600" dirty="0"/>
          </a:p>
          <a:p>
            <a:endParaRPr lang="en-GB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Use the template as an aide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Discuss the plan with the injured person, where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Up-date the plan as circumstances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Line Manager to consider: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Occupational health (FBC)– Specialist Advice for referral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 err="1" smtClean="0"/>
              <a:t>Rehabworks</a:t>
            </a:r>
            <a:r>
              <a:rPr lang="en-GB" sz="1400" dirty="0" smtClean="0"/>
              <a:t> – Physiotherapy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 err="1"/>
              <a:t>Validium</a:t>
            </a:r>
            <a:endParaRPr lang="en-GB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/>
              <a:t>Any </a:t>
            </a:r>
            <a:r>
              <a:rPr lang="en-GB" sz="1400" dirty="0" smtClean="0"/>
              <a:t>thing else deemed appropriate</a:t>
            </a:r>
            <a:endParaRPr lang="en-GB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12643" y="116632"/>
            <a:ext cx="7871725" cy="523220"/>
          </a:xfrm>
          <a:prstGeom prst="rect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0" scaled="0"/>
            <a:tileRect/>
          </a:gradFill>
        </p:spPr>
        <p:txBody>
          <a:bodyPr wrap="square" rtlCol="0">
            <a:spAutoFit/>
          </a:bodyPr>
          <a:lstStyle/>
          <a:p>
            <a:pPr lvl="1"/>
            <a:r>
              <a:rPr lang="en-GB" sz="2800" b="1" dirty="0" smtClean="0">
                <a:solidFill>
                  <a:srgbClr val="FFFFFF"/>
                </a:solidFill>
              </a:rPr>
              <a:t>WESSEX ROUTE - GOLDEN HOUR</a:t>
            </a:r>
            <a:endParaRPr lang="en-GB" sz="2800" b="1" dirty="0">
              <a:solidFill>
                <a:srgbClr val="FFFFFF"/>
              </a:solidFill>
            </a:endParaRP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587820" y="764704"/>
            <a:ext cx="7269163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 i="0" dirty="0" smtClean="0"/>
              <a:t>Duty of Care - Care Plan</a:t>
            </a:r>
          </a:p>
        </p:txBody>
      </p:sp>
    </p:spTree>
    <p:extLst>
      <p:ext uri="{BB962C8B-B14F-4D97-AF65-F5344CB8AC3E}">
        <p14:creationId xmlns:p14="http://schemas.microsoft.com/office/powerpoint/2010/main" val="383676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7394B0-5BC6-49DB-80EF-4D4A3E51364A}" type="datetime5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6-Jun-16</a:t>
            </a:fld>
            <a:endParaRPr lang="en-GB" altLang="en-US">
              <a:solidFill>
                <a:srgbClr val="054B6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94ACB-FD81-436E-AF07-CE2BDF1368FB}" type="slidenum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8</a:t>
            </a:fld>
            <a:endParaRPr lang="en-GB" altLang="en-US">
              <a:solidFill>
                <a:srgbClr val="054B6B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643" y="116632"/>
            <a:ext cx="7871725" cy="523220"/>
          </a:xfrm>
          <a:prstGeom prst="rect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0" scaled="0"/>
            <a:tileRect/>
          </a:gradFill>
        </p:spPr>
        <p:txBody>
          <a:bodyPr wrap="square" rtlCol="0">
            <a:spAutoFit/>
          </a:bodyPr>
          <a:lstStyle/>
          <a:p>
            <a:pPr lvl="1"/>
            <a:r>
              <a:rPr lang="en-GB" sz="2800" b="1" dirty="0" smtClean="0">
                <a:solidFill>
                  <a:srgbClr val="FFFFFF"/>
                </a:solidFill>
              </a:rPr>
              <a:t>WESSEX ROUTE - GOLDEN HOUR</a:t>
            </a:r>
            <a:endParaRPr lang="en-GB" sz="2800" b="1" dirty="0">
              <a:solidFill>
                <a:srgbClr val="FFFFFF"/>
              </a:solidFill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587354" y="645291"/>
            <a:ext cx="7269163" cy="431800"/>
          </a:xfrm>
        </p:spPr>
        <p:txBody>
          <a:bodyPr/>
          <a:lstStyle/>
          <a:p>
            <a:pPr eaLnBrk="1" hangingPunct="1"/>
            <a:r>
              <a:rPr lang="en-GB" altLang="en-US" i="0" dirty="0" smtClean="0"/>
              <a:t>Supporting Information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87354" y="1196752"/>
            <a:ext cx="823311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u="sng" dirty="0" smtClean="0">
                <a:solidFill>
                  <a:srgbClr val="FFC000"/>
                </a:solidFill>
              </a:rPr>
              <a:t>Definitions</a:t>
            </a:r>
          </a:p>
          <a:p>
            <a:endParaRPr lang="en-GB" sz="1600" b="1" u="sng" dirty="0">
              <a:solidFill>
                <a:srgbClr val="FFC000"/>
              </a:solidFill>
            </a:endParaRPr>
          </a:p>
          <a:p>
            <a:r>
              <a:rPr lang="en-GB" sz="1600" b="1" u="sng" dirty="0"/>
              <a:t>Accident </a:t>
            </a:r>
            <a:r>
              <a:rPr lang="en-GB" sz="1600" dirty="0"/>
              <a:t> - </a:t>
            </a:r>
            <a:r>
              <a:rPr lang="en-GB" sz="1600" dirty="0" smtClean="0"/>
              <a:t>Unplanned </a:t>
            </a:r>
            <a:r>
              <a:rPr lang="en-GB" sz="1600" dirty="0"/>
              <a:t>event that results in </a:t>
            </a:r>
            <a:r>
              <a:rPr lang="en-GB" sz="1600" dirty="0" smtClean="0"/>
              <a:t>injury</a:t>
            </a:r>
          </a:p>
          <a:p>
            <a:endParaRPr lang="en-GB" sz="1600" dirty="0"/>
          </a:p>
          <a:p>
            <a:r>
              <a:rPr lang="en-GB" sz="1600" b="1" u="sng" dirty="0" smtClean="0"/>
              <a:t>Near Miss</a:t>
            </a:r>
            <a:r>
              <a:rPr lang="en-GB" sz="1600" b="1" dirty="0" smtClean="0"/>
              <a:t> -  </a:t>
            </a:r>
            <a:r>
              <a:rPr lang="en-GB" sz="1600" dirty="0" smtClean="0"/>
              <a:t>Trackside</a:t>
            </a:r>
            <a:r>
              <a:rPr lang="en-GB" sz="1600" b="1" dirty="0" smtClean="0"/>
              <a:t> </a:t>
            </a:r>
            <a:r>
              <a:rPr lang="en-GB" sz="1600" dirty="0" smtClean="0"/>
              <a:t>incident where </a:t>
            </a:r>
            <a:r>
              <a:rPr lang="en-GB" sz="1600" dirty="0" smtClean="0"/>
              <a:t>a member(s) of the team are </a:t>
            </a:r>
            <a:r>
              <a:rPr lang="en-GB" sz="1600" dirty="0" smtClean="0"/>
              <a:t>not in a position of safety within 10 seconds of a train </a:t>
            </a:r>
            <a:r>
              <a:rPr lang="en-GB" sz="1600" dirty="0" smtClean="0"/>
              <a:t>arriving. T</a:t>
            </a:r>
            <a:r>
              <a:rPr lang="en-GB" sz="1600" dirty="0" smtClean="0"/>
              <a:t>he train driver is required to apply their emergency brakes.</a:t>
            </a:r>
            <a:endParaRPr lang="en-GB" sz="1600" dirty="0">
              <a:solidFill>
                <a:srgbClr val="FF0000"/>
              </a:solidFill>
            </a:endParaRPr>
          </a:p>
          <a:p>
            <a:endParaRPr lang="en-GB" sz="1600" dirty="0"/>
          </a:p>
          <a:p>
            <a:r>
              <a:rPr lang="en-GB" sz="1600" b="1" u="sng" dirty="0"/>
              <a:t>On-site Lead </a:t>
            </a:r>
            <a:r>
              <a:rPr lang="en-GB" sz="1600" dirty="0"/>
              <a:t>- Individual on site at the time of the accident / near miss who is able to make the site safe and provide immediate care to the </a:t>
            </a:r>
            <a:r>
              <a:rPr lang="en-GB" sz="1600" dirty="0" smtClean="0"/>
              <a:t>injured person i.e</a:t>
            </a:r>
            <a:r>
              <a:rPr lang="en-GB" sz="1600" dirty="0"/>
              <a:t>. </a:t>
            </a:r>
            <a:r>
              <a:rPr lang="en-GB" sz="1600" dirty="0" smtClean="0"/>
              <a:t>administer/arrange </a:t>
            </a:r>
            <a:r>
              <a:rPr lang="en-GB" sz="1600" dirty="0"/>
              <a:t>first aid, </a:t>
            </a:r>
            <a:r>
              <a:rPr lang="en-GB" sz="1600" dirty="0" smtClean="0"/>
              <a:t>accompany to </a:t>
            </a:r>
            <a:r>
              <a:rPr lang="en-GB" sz="1600" dirty="0"/>
              <a:t>hospital. This person could be a team leader, </a:t>
            </a:r>
            <a:r>
              <a:rPr lang="en-GB" sz="1600" dirty="0" smtClean="0"/>
              <a:t>technician, shift signalling manager etc</a:t>
            </a:r>
            <a:r>
              <a:rPr lang="en-GB" sz="1600" dirty="0"/>
              <a:t>. </a:t>
            </a:r>
          </a:p>
          <a:p>
            <a:endParaRPr lang="en-GB" sz="1600" b="1" i="1" u="sng" dirty="0">
              <a:solidFill>
                <a:srgbClr val="FF0000"/>
              </a:solidFill>
            </a:endParaRPr>
          </a:p>
          <a:p>
            <a:r>
              <a:rPr lang="en-GB" sz="1600" b="1" u="sng" dirty="0"/>
              <a:t>Responsible Manager </a:t>
            </a:r>
            <a:r>
              <a:rPr lang="en-GB" sz="1600" dirty="0"/>
              <a:t>– </a:t>
            </a:r>
            <a:r>
              <a:rPr lang="en-GB" sz="1600" dirty="0" smtClean="0"/>
              <a:t>Individual </a:t>
            </a:r>
            <a:r>
              <a:rPr lang="en-GB" sz="1600" dirty="0"/>
              <a:t>of supervisory or management grade identified at the time of the event </a:t>
            </a:r>
            <a:r>
              <a:rPr lang="en-GB" sz="1600" dirty="0" smtClean="0"/>
              <a:t>to </a:t>
            </a:r>
            <a:r>
              <a:rPr lang="en-GB" sz="1600" dirty="0" smtClean="0"/>
              <a:t>ensure that appropriate </a:t>
            </a:r>
            <a:r>
              <a:rPr lang="en-GB" sz="1600" dirty="0" smtClean="0"/>
              <a:t>care is provided and to gather </a:t>
            </a:r>
            <a:r>
              <a:rPr lang="en-GB" sz="1600" dirty="0" smtClean="0"/>
              <a:t>the facts. They could be on site at the time </a:t>
            </a:r>
            <a:r>
              <a:rPr lang="en-GB" sz="1600" dirty="0" smtClean="0"/>
              <a:t>of the event or </a:t>
            </a:r>
            <a:r>
              <a:rPr lang="en-GB" sz="1600" dirty="0" smtClean="0"/>
              <a:t>on the phone. This person could be a Section </a:t>
            </a:r>
            <a:r>
              <a:rPr lang="en-GB" sz="1600" dirty="0"/>
              <a:t>S</a:t>
            </a:r>
            <a:r>
              <a:rPr lang="en-GB" sz="1600" dirty="0" smtClean="0"/>
              <a:t>upervisor, Section Manager, Local Operations Manager, </a:t>
            </a:r>
            <a:r>
              <a:rPr lang="en-GB" sz="1600" dirty="0" smtClean="0"/>
              <a:t>On-Call </a:t>
            </a:r>
            <a:r>
              <a:rPr lang="en-GB" sz="1600" dirty="0"/>
              <a:t>M</a:t>
            </a:r>
            <a:r>
              <a:rPr lang="en-GB" sz="1600" dirty="0" smtClean="0"/>
              <a:t>anager </a:t>
            </a:r>
            <a:r>
              <a:rPr lang="en-GB" sz="1600" dirty="0" smtClean="0"/>
              <a:t>etc. </a:t>
            </a:r>
            <a:r>
              <a:rPr lang="en-GB" sz="1600" dirty="0"/>
              <a:t>T</a:t>
            </a:r>
            <a:r>
              <a:rPr lang="en-GB" sz="1600" dirty="0" smtClean="0"/>
              <a:t>hey may also be the Line Manager.</a:t>
            </a:r>
          </a:p>
          <a:p>
            <a:endParaRPr lang="en-GB" sz="1600" dirty="0" smtClean="0">
              <a:solidFill>
                <a:schemeClr val="tx1"/>
              </a:solidFill>
            </a:endParaRPr>
          </a:p>
          <a:p>
            <a:r>
              <a:rPr lang="en-GB" sz="1600" b="1" u="sng" dirty="0"/>
              <a:t>Line Manager </a:t>
            </a:r>
            <a:r>
              <a:rPr lang="en-GB" sz="1600" dirty="0"/>
              <a:t>– Individual who is </a:t>
            </a:r>
            <a:r>
              <a:rPr lang="en-GB" sz="1600" dirty="0" smtClean="0"/>
              <a:t>accountable </a:t>
            </a:r>
            <a:r>
              <a:rPr lang="en-GB" sz="1600" dirty="0"/>
              <a:t>for the duty of care of the injured person and is normally in line with the oracle </a:t>
            </a:r>
            <a:r>
              <a:rPr lang="en-GB" sz="1600" dirty="0" smtClean="0"/>
              <a:t>organisational structure. In periods of absence this may be the designated deputy.</a:t>
            </a:r>
            <a:endParaRPr lang="en-GB" sz="1600" dirty="0"/>
          </a:p>
          <a:p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33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7394B0-5BC6-49DB-80EF-4D4A3E51364A}" type="datetime5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6-Jun-16</a:t>
            </a:fld>
            <a:endParaRPr lang="en-GB" altLang="en-US">
              <a:solidFill>
                <a:srgbClr val="054B6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94ACB-FD81-436E-AF07-CE2BDF1368FB}" type="slidenum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9</a:t>
            </a:fld>
            <a:endParaRPr lang="en-GB" altLang="en-US">
              <a:solidFill>
                <a:srgbClr val="054B6B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643" y="116632"/>
            <a:ext cx="7871725" cy="523220"/>
          </a:xfrm>
          <a:prstGeom prst="rect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0" scaled="0"/>
            <a:tileRect/>
          </a:gradFill>
        </p:spPr>
        <p:txBody>
          <a:bodyPr wrap="square" rtlCol="0">
            <a:spAutoFit/>
          </a:bodyPr>
          <a:lstStyle/>
          <a:p>
            <a:pPr lvl="1"/>
            <a:r>
              <a:rPr lang="en-GB" sz="2800" b="1" dirty="0" smtClean="0">
                <a:solidFill>
                  <a:srgbClr val="FFFFFF"/>
                </a:solidFill>
              </a:rPr>
              <a:t>WESSEX ROUTE - GOLDEN HOUR</a:t>
            </a:r>
            <a:endParaRPr lang="en-GB" sz="2800" b="1" dirty="0">
              <a:solidFill>
                <a:srgbClr val="FFFFFF"/>
              </a:solidFill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587821" y="836712"/>
            <a:ext cx="7269163" cy="431800"/>
          </a:xfrm>
        </p:spPr>
        <p:txBody>
          <a:bodyPr/>
          <a:lstStyle/>
          <a:p>
            <a:pPr eaLnBrk="1" hangingPunct="1"/>
            <a:r>
              <a:rPr lang="en-GB" altLang="en-US" i="0" dirty="0" smtClean="0"/>
              <a:t>Supporting Information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87354" y="1412776"/>
            <a:ext cx="8089102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u="sng" dirty="0" smtClean="0">
                <a:solidFill>
                  <a:srgbClr val="FFC000"/>
                </a:solidFill>
              </a:rPr>
              <a:t>Definitions</a:t>
            </a:r>
          </a:p>
          <a:p>
            <a:endParaRPr lang="en-GB" sz="1600" b="1" u="sng" dirty="0" smtClean="0"/>
          </a:p>
          <a:p>
            <a:r>
              <a:rPr lang="en-GB" sz="1600" b="1" u="sng" dirty="0" smtClean="0"/>
              <a:t>Care </a:t>
            </a:r>
            <a:r>
              <a:rPr lang="en-GB" sz="1600" b="1" u="sng" dirty="0"/>
              <a:t>Plan </a:t>
            </a:r>
            <a:r>
              <a:rPr lang="en-GB" sz="1600" dirty="0"/>
              <a:t>– </a:t>
            </a:r>
            <a:r>
              <a:rPr lang="en-GB" sz="1600" dirty="0"/>
              <a:t>T</a:t>
            </a:r>
            <a:r>
              <a:rPr lang="en-GB" sz="1600" dirty="0" smtClean="0"/>
              <a:t>emplate </a:t>
            </a:r>
            <a:r>
              <a:rPr lang="en-GB" sz="1600" dirty="0" smtClean="0"/>
              <a:t>to </a:t>
            </a:r>
            <a:r>
              <a:rPr lang="en-GB" sz="1600" dirty="0" smtClean="0"/>
              <a:t>help document the care provided. </a:t>
            </a:r>
            <a:r>
              <a:rPr lang="en-GB" sz="1600" dirty="0" smtClean="0"/>
              <a:t>It includes a </a:t>
            </a:r>
            <a:r>
              <a:rPr lang="en-GB" sz="1600" dirty="0"/>
              <a:t>number of agreed actions intended to support the health and welfare of </a:t>
            </a:r>
            <a:r>
              <a:rPr lang="en-GB" sz="1600" dirty="0" smtClean="0"/>
              <a:t>the injured person and any </a:t>
            </a:r>
            <a:r>
              <a:rPr lang="en-GB" sz="1600" dirty="0" smtClean="0"/>
              <a:t>other affected persons, </a:t>
            </a:r>
            <a:r>
              <a:rPr lang="en-GB" sz="1600" dirty="0"/>
              <a:t>either immediately or longer term to minimise unnecessary disruption to their level of fitness and aid </a:t>
            </a:r>
            <a:r>
              <a:rPr lang="en-GB" sz="1600" dirty="0" smtClean="0"/>
              <a:t>recovery.</a:t>
            </a:r>
            <a:endParaRPr lang="en-GB" sz="1600" dirty="0"/>
          </a:p>
          <a:p>
            <a:endParaRPr lang="en-GB" dirty="0" smtClean="0"/>
          </a:p>
          <a:p>
            <a:r>
              <a:rPr lang="en-GB" sz="1600" b="1" u="sng" dirty="0" smtClean="0"/>
              <a:t>Control Report Form (NR2072R) </a:t>
            </a:r>
            <a:r>
              <a:rPr lang="en-GB" sz="1600" dirty="0" smtClean="0"/>
              <a:t>–  Standard form to capture </a:t>
            </a:r>
            <a:r>
              <a:rPr lang="en-GB" sz="1600" dirty="0" smtClean="0"/>
              <a:t>the event </a:t>
            </a:r>
            <a:r>
              <a:rPr lang="en-GB" sz="1600" dirty="0" smtClean="0"/>
              <a:t>details. To be first issued </a:t>
            </a:r>
            <a:r>
              <a:rPr lang="en-GB" sz="1600" dirty="0" smtClean="0"/>
              <a:t>at </a:t>
            </a:r>
            <a:r>
              <a:rPr lang="en-GB" sz="1600" dirty="0" smtClean="0"/>
              <a:t>6hrs and then up-dated and re-issued </a:t>
            </a:r>
            <a:r>
              <a:rPr lang="en-GB" sz="1600" dirty="0" smtClean="0"/>
              <a:t>at </a:t>
            </a:r>
            <a:r>
              <a:rPr lang="en-GB" sz="1600" dirty="0" smtClean="0"/>
              <a:t>24hrs.</a:t>
            </a:r>
          </a:p>
          <a:p>
            <a:endParaRPr lang="en-GB" dirty="0"/>
          </a:p>
          <a:p>
            <a:pPr lvl="0"/>
            <a:r>
              <a:rPr lang="en-GB" sz="1600" b="1" u="sng" dirty="0" smtClean="0"/>
              <a:t>Preliminary </a:t>
            </a:r>
            <a:r>
              <a:rPr lang="en-GB" sz="1600" b="1" u="sng" dirty="0"/>
              <a:t>Report and Investigation Form (Level 1</a:t>
            </a:r>
            <a:r>
              <a:rPr lang="en-GB" sz="1600" b="1" u="sng" dirty="0" smtClean="0"/>
              <a:t>) </a:t>
            </a:r>
            <a:r>
              <a:rPr lang="en-GB" sz="1600" dirty="0" smtClean="0"/>
              <a:t>– Standard form to undertake investigation of  the event establishing </a:t>
            </a:r>
            <a:r>
              <a:rPr lang="en-GB" sz="1600" dirty="0" smtClean="0"/>
              <a:t>root cause</a:t>
            </a:r>
            <a:r>
              <a:rPr lang="en-GB" sz="1600" dirty="0" smtClean="0"/>
              <a:t>, actions and determining if further investigation is required i.e. Local (level 2) or Formal (level 3) investigation. To be completed within 7 days by the Line </a:t>
            </a:r>
            <a:r>
              <a:rPr lang="en-GB" sz="1600" dirty="0"/>
              <a:t>M</a:t>
            </a:r>
            <a:r>
              <a:rPr lang="en-GB" sz="1600" dirty="0" smtClean="0"/>
              <a:t>anager</a:t>
            </a:r>
            <a:r>
              <a:rPr lang="en-GB" sz="1600" dirty="0"/>
              <a:t>. </a:t>
            </a:r>
            <a:r>
              <a:rPr lang="en-GB" sz="1600" dirty="0" smtClean="0"/>
              <a:t>Support to complete the investigation </a:t>
            </a:r>
            <a:r>
              <a:rPr lang="en-GB" sz="1600" dirty="0"/>
              <a:t>is available from  the local and Route Safety </a:t>
            </a:r>
            <a:r>
              <a:rPr lang="en-GB" sz="1600" dirty="0" smtClean="0"/>
              <a:t>team.</a:t>
            </a:r>
            <a:endParaRPr lang="en-GB" sz="1600" dirty="0" smtClean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>
              <a:solidFill>
                <a:srgbClr val="054B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45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Default 14">
      <a:dk1>
        <a:srgbClr val="292929"/>
      </a:dk1>
      <a:lt1>
        <a:srgbClr val="FFFFFF"/>
      </a:lt1>
      <a:dk2>
        <a:srgbClr val="054B6B"/>
      </a:dk2>
      <a:lt2>
        <a:srgbClr val="292929"/>
      </a:lt2>
      <a:accent1>
        <a:srgbClr val="054B6B"/>
      </a:accent1>
      <a:accent2>
        <a:srgbClr val="EE731F"/>
      </a:accent2>
      <a:accent3>
        <a:srgbClr val="FFFFFF"/>
      </a:accent3>
      <a:accent4>
        <a:srgbClr val="212121"/>
      </a:accent4>
      <a:accent5>
        <a:srgbClr val="AAB1BA"/>
      </a:accent5>
      <a:accent6>
        <a:srgbClr val="D8681B"/>
      </a:accent6>
      <a:hlink>
        <a:srgbClr val="9DB126"/>
      </a:hlink>
      <a:folHlink>
        <a:srgbClr val="A5CDDC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3">
        <a:dk1>
          <a:srgbClr val="4C4C4C"/>
        </a:dk1>
        <a:lt1>
          <a:srgbClr val="FFFFFF"/>
        </a:lt1>
        <a:dk2>
          <a:srgbClr val="054B6B"/>
        </a:dk2>
        <a:lt2>
          <a:srgbClr val="4C4C4C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404040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4">
        <a:dk1>
          <a:srgbClr val="292929"/>
        </a:dk1>
        <a:lt1>
          <a:srgbClr val="FFFFFF"/>
        </a:lt1>
        <a:dk2>
          <a:srgbClr val="054B6B"/>
        </a:dk2>
        <a:lt2>
          <a:srgbClr val="292929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212121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ngle Column">
  <a:themeElements>
    <a:clrScheme name="Single Column 15">
      <a:dk1>
        <a:srgbClr val="292929"/>
      </a:dk1>
      <a:lt1>
        <a:srgbClr val="FFFFFF"/>
      </a:lt1>
      <a:dk2>
        <a:srgbClr val="054B6B"/>
      </a:dk2>
      <a:lt2>
        <a:srgbClr val="292929"/>
      </a:lt2>
      <a:accent1>
        <a:srgbClr val="054B6B"/>
      </a:accent1>
      <a:accent2>
        <a:srgbClr val="EE731F"/>
      </a:accent2>
      <a:accent3>
        <a:srgbClr val="FFFFFF"/>
      </a:accent3>
      <a:accent4>
        <a:srgbClr val="212121"/>
      </a:accent4>
      <a:accent5>
        <a:srgbClr val="AAB1BA"/>
      </a:accent5>
      <a:accent6>
        <a:srgbClr val="D8681B"/>
      </a:accent6>
      <a:hlink>
        <a:srgbClr val="9DB126"/>
      </a:hlink>
      <a:folHlink>
        <a:srgbClr val="A5CDDC"/>
      </a:folHlink>
    </a:clrScheme>
    <a:fontScheme name="Single Colum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ingle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 Colum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 Colum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 Colum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 Colum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 Colum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 Colum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 Colum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 Colum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 Colum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 Colum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 Colum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 Column 13">
        <a:dk1>
          <a:srgbClr val="545454"/>
        </a:dk1>
        <a:lt1>
          <a:srgbClr val="FFFFFF"/>
        </a:lt1>
        <a:dk2>
          <a:srgbClr val="006083"/>
        </a:dk2>
        <a:lt2>
          <a:srgbClr val="545454"/>
        </a:lt2>
        <a:accent1>
          <a:srgbClr val="006083"/>
        </a:accent1>
        <a:accent2>
          <a:srgbClr val="F38921"/>
        </a:accent2>
        <a:accent3>
          <a:srgbClr val="FFFFFF"/>
        </a:accent3>
        <a:accent4>
          <a:srgbClr val="464646"/>
        </a:accent4>
        <a:accent5>
          <a:srgbClr val="AAB6C1"/>
        </a:accent5>
        <a:accent6>
          <a:srgbClr val="DC7C1D"/>
        </a:accent6>
        <a:hlink>
          <a:srgbClr val="B6B927"/>
        </a:hlink>
        <a:folHlink>
          <a:srgbClr val="B2D1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 Column 14">
        <a:dk1>
          <a:srgbClr val="4C4C4C"/>
        </a:dk1>
        <a:lt1>
          <a:srgbClr val="FFFFFF"/>
        </a:lt1>
        <a:dk2>
          <a:srgbClr val="054B6B"/>
        </a:dk2>
        <a:lt2>
          <a:srgbClr val="4C4C4C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404040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 Column 15">
        <a:dk1>
          <a:srgbClr val="292929"/>
        </a:dk1>
        <a:lt1>
          <a:srgbClr val="FFFFFF"/>
        </a:lt1>
        <a:dk2>
          <a:srgbClr val="054B6B"/>
        </a:dk2>
        <a:lt2>
          <a:srgbClr val="292929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212121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artner Logo">
  <a:themeElements>
    <a:clrScheme name="Partner Logo 15">
      <a:dk1>
        <a:srgbClr val="292929"/>
      </a:dk1>
      <a:lt1>
        <a:srgbClr val="FFFFFF"/>
      </a:lt1>
      <a:dk2>
        <a:srgbClr val="054B6B"/>
      </a:dk2>
      <a:lt2>
        <a:srgbClr val="292929"/>
      </a:lt2>
      <a:accent1>
        <a:srgbClr val="054B6B"/>
      </a:accent1>
      <a:accent2>
        <a:srgbClr val="EE731F"/>
      </a:accent2>
      <a:accent3>
        <a:srgbClr val="FFFFFF"/>
      </a:accent3>
      <a:accent4>
        <a:srgbClr val="212121"/>
      </a:accent4>
      <a:accent5>
        <a:srgbClr val="AAB1BA"/>
      </a:accent5>
      <a:accent6>
        <a:srgbClr val="D8681B"/>
      </a:accent6>
      <a:hlink>
        <a:srgbClr val="9DB126"/>
      </a:hlink>
      <a:folHlink>
        <a:srgbClr val="A5CDDC"/>
      </a:folHlink>
    </a:clrScheme>
    <a:fontScheme name="Partner Log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artner Log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 Log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 Log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 Log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 Log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 Log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tner Log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tner Log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tner Log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tner Log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tner Log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tner Log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tner Logo 13">
        <a:dk1>
          <a:srgbClr val="545454"/>
        </a:dk1>
        <a:lt1>
          <a:srgbClr val="FFFFFF"/>
        </a:lt1>
        <a:dk2>
          <a:srgbClr val="006083"/>
        </a:dk2>
        <a:lt2>
          <a:srgbClr val="545454"/>
        </a:lt2>
        <a:accent1>
          <a:srgbClr val="006083"/>
        </a:accent1>
        <a:accent2>
          <a:srgbClr val="F38921"/>
        </a:accent2>
        <a:accent3>
          <a:srgbClr val="FFFFFF"/>
        </a:accent3>
        <a:accent4>
          <a:srgbClr val="464646"/>
        </a:accent4>
        <a:accent5>
          <a:srgbClr val="AAB6C1"/>
        </a:accent5>
        <a:accent6>
          <a:srgbClr val="DC7C1D"/>
        </a:accent6>
        <a:hlink>
          <a:srgbClr val="B6B927"/>
        </a:hlink>
        <a:folHlink>
          <a:srgbClr val="B2D1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 Logo 14">
        <a:dk1>
          <a:srgbClr val="4C4C4C"/>
        </a:dk1>
        <a:lt1>
          <a:srgbClr val="FFFFFF"/>
        </a:lt1>
        <a:dk2>
          <a:srgbClr val="054B6B"/>
        </a:dk2>
        <a:lt2>
          <a:srgbClr val="4C4C4C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404040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 Logo 15">
        <a:dk1>
          <a:srgbClr val="292929"/>
        </a:dk1>
        <a:lt1>
          <a:srgbClr val="FFFFFF"/>
        </a:lt1>
        <a:dk2>
          <a:srgbClr val="054B6B"/>
        </a:dk2>
        <a:lt2>
          <a:srgbClr val="292929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212121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art Layout">
  <a:themeElements>
    <a:clrScheme name="Chart Layout 15">
      <a:dk1>
        <a:srgbClr val="292929"/>
      </a:dk1>
      <a:lt1>
        <a:srgbClr val="FFFFFF"/>
      </a:lt1>
      <a:dk2>
        <a:srgbClr val="054B6B"/>
      </a:dk2>
      <a:lt2>
        <a:srgbClr val="292929"/>
      </a:lt2>
      <a:accent1>
        <a:srgbClr val="054B6B"/>
      </a:accent1>
      <a:accent2>
        <a:srgbClr val="EE731F"/>
      </a:accent2>
      <a:accent3>
        <a:srgbClr val="FFFFFF"/>
      </a:accent3>
      <a:accent4>
        <a:srgbClr val="212121"/>
      </a:accent4>
      <a:accent5>
        <a:srgbClr val="AAB1BA"/>
      </a:accent5>
      <a:accent6>
        <a:srgbClr val="D8681B"/>
      </a:accent6>
      <a:hlink>
        <a:srgbClr val="9DB126"/>
      </a:hlink>
      <a:folHlink>
        <a:srgbClr val="A5CDDC"/>
      </a:folHlink>
    </a:clrScheme>
    <a:fontScheme name="Chart Lay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hart Layo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rt Layo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rt Layo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rt Layo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rt Layo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rt Layo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rt Layo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rt Layo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rt Layo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rt Layo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rt Layo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rt Layo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rt Layout 13">
        <a:dk1>
          <a:srgbClr val="545454"/>
        </a:dk1>
        <a:lt1>
          <a:srgbClr val="FFFFFF"/>
        </a:lt1>
        <a:dk2>
          <a:srgbClr val="006083"/>
        </a:dk2>
        <a:lt2>
          <a:srgbClr val="545454"/>
        </a:lt2>
        <a:accent1>
          <a:srgbClr val="006083"/>
        </a:accent1>
        <a:accent2>
          <a:srgbClr val="F38921"/>
        </a:accent2>
        <a:accent3>
          <a:srgbClr val="FFFFFF"/>
        </a:accent3>
        <a:accent4>
          <a:srgbClr val="464646"/>
        </a:accent4>
        <a:accent5>
          <a:srgbClr val="AAB6C1"/>
        </a:accent5>
        <a:accent6>
          <a:srgbClr val="DC7C1D"/>
        </a:accent6>
        <a:hlink>
          <a:srgbClr val="B6B927"/>
        </a:hlink>
        <a:folHlink>
          <a:srgbClr val="B2D1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rt Layout 14">
        <a:dk1>
          <a:srgbClr val="4C4C4C"/>
        </a:dk1>
        <a:lt1>
          <a:srgbClr val="FFFFFF"/>
        </a:lt1>
        <a:dk2>
          <a:srgbClr val="054B6B"/>
        </a:dk2>
        <a:lt2>
          <a:srgbClr val="4C4C4C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404040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rt Layout 15">
        <a:dk1>
          <a:srgbClr val="292929"/>
        </a:dk1>
        <a:lt1>
          <a:srgbClr val="FFFFFF"/>
        </a:lt1>
        <a:dk2>
          <a:srgbClr val="054B6B"/>
        </a:dk2>
        <a:lt2>
          <a:srgbClr val="292929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212121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Divider Slide">
  <a:themeElements>
    <a:clrScheme name="Divider Slide 15">
      <a:dk1>
        <a:srgbClr val="292929"/>
      </a:dk1>
      <a:lt1>
        <a:srgbClr val="FFFFFF"/>
      </a:lt1>
      <a:dk2>
        <a:srgbClr val="054B6B"/>
      </a:dk2>
      <a:lt2>
        <a:srgbClr val="292929"/>
      </a:lt2>
      <a:accent1>
        <a:srgbClr val="054B6B"/>
      </a:accent1>
      <a:accent2>
        <a:srgbClr val="EE731F"/>
      </a:accent2>
      <a:accent3>
        <a:srgbClr val="FFFFFF"/>
      </a:accent3>
      <a:accent4>
        <a:srgbClr val="212121"/>
      </a:accent4>
      <a:accent5>
        <a:srgbClr val="AAB1BA"/>
      </a:accent5>
      <a:accent6>
        <a:srgbClr val="D8681B"/>
      </a:accent6>
      <a:hlink>
        <a:srgbClr val="9DB126"/>
      </a:hlink>
      <a:folHlink>
        <a:srgbClr val="A5CDDC"/>
      </a:folHlink>
    </a:clrScheme>
    <a:fontScheme name="Divider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ivider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vider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vider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vider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vider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vider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vider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vider Slide 13">
        <a:dk1>
          <a:srgbClr val="545454"/>
        </a:dk1>
        <a:lt1>
          <a:srgbClr val="FFFFFF"/>
        </a:lt1>
        <a:dk2>
          <a:srgbClr val="006083"/>
        </a:dk2>
        <a:lt2>
          <a:srgbClr val="545454"/>
        </a:lt2>
        <a:accent1>
          <a:srgbClr val="006083"/>
        </a:accent1>
        <a:accent2>
          <a:srgbClr val="F38921"/>
        </a:accent2>
        <a:accent3>
          <a:srgbClr val="FFFFFF"/>
        </a:accent3>
        <a:accent4>
          <a:srgbClr val="464646"/>
        </a:accent4>
        <a:accent5>
          <a:srgbClr val="AAB6C1"/>
        </a:accent5>
        <a:accent6>
          <a:srgbClr val="DC7C1D"/>
        </a:accent6>
        <a:hlink>
          <a:srgbClr val="B6B927"/>
        </a:hlink>
        <a:folHlink>
          <a:srgbClr val="B2D1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Slide 14">
        <a:dk1>
          <a:srgbClr val="4C4C4C"/>
        </a:dk1>
        <a:lt1>
          <a:srgbClr val="FFFFFF"/>
        </a:lt1>
        <a:dk2>
          <a:srgbClr val="054B6B"/>
        </a:dk2>
        <a:lt2>
          <a:srgbClr val="4C4C4C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404040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Slide 15">
        <a:dk1>
          <a:srgbClr val="292929"/>
        </a:dk1>
        <a:lt1>
          <a:srgbClr val="FFFFFF"/>
        </a:lt1>
        <a:dk2>
          <a:srgbClr val="054B6B"/>
        </a:dk2>
        <a:lt2>
          <a:srgbClr val="292929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212121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losing Slide">
  <a:themeElements>
    <a:clrScheme name="Closing Slide 15">
      <a:dk1>
        <a:srgbClr val="292929"/>
      </a:dk1>
      <a:lt1>
        <a:srgbClr val="FFFFFF"/>
      </a:lt1>
      <a:dk2>
        <a:srgbClr val="054B6B"/>
      </a:dk2>
      <a:lt2>
        <a:srgbClr val="292929"/>
      </a:lt2>
      <a:accent1>
        <a:srgbClr val="054B6B"/>
      </a:accent1>
      <a:accent2>
        <a:srgbClr val="EE731F"/>
      </a:accent2>
      <a:accent3>
        <a:srgbClr val="FFFFFF"/>
      </a:accent3>
      <a:accent4>
        <a:srgbClr val="212121"/>
      </a:accent4>
      <a:accent5>
        <a:srgbClr val="AAB1BA"/>
      </a:accent5>
      <a:accent6>
        <a:srgbClr val="D8681B"/>
      </a:accent6>
      <a:hlink>
        <a:srgbClr val="9DB126"/>
      </a:hlink>
      <a:folHlink>
        <a:srgbClr val="A5CDDC"/>
      </a:folHlink>
    </a:clrScheme>
    <a:fontScheme name="Closing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losing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Slide 13">
        <a:dk1>
          <a:srgbClr val="545454"/>
        </a:dk1>
        <a:lt1>
          <a:srgbClr val="FFFFFF"/>
        </a:lt1>
        <a:dk2>
          <a:srgbClr val="006083"/>
        </a:dk2>
        <a:lt2>
          <a:srgbClr val="545454"/>
        </a:lt2>
        <a:accent1>
          <a:srgbClr val="006083"/>
        </a:accent1>
        <a:accent2>
          <a:srgbClr val="F38921"/>
        </a:accent2>
        <a:accent3>
          <a:srgbClr val="FFFFFF"/>
        </a:accent3>
        <a:accent4>
          <a:srgbClr val="464646"/>
        </a:accent4>
        <a:accent5>
          <a:srgbClr val="AAB6C1"/>
        </a:accent5>
        <a:accent6>
          <a:srgbClr val="DC7C1D"/>
        </a:accent6>
        <a:hlink>
          <a:srgbClr val="B6B927"/>
        </a:hlink>
        <a:folHlink>
          <a:srgbClr val="B2D1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Slide 14">
        <a:dk1>
          <a:srgbClr val="4C4C4C"/>
        </a:dk1>
        <a:lt1>
          <a:srgbClr val="FFFFFF"/>
        </a:lt1>
        <a:dk2>
          <a:srgbClr val="054B6B"/>
        </a:dk2>
        <a:lt2>
          <a:srgbClr val="4C4C4C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404040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Slide 15">
        <a:dk1>
          <a:srgbClr val="292929"/>
        </a:dk1>
        <a:lt1>
          <a:srgbClr val="FFFFFF"/>
        </a:lt1>
        <a:dk2>
          <a:srgbClr val="054B6B"/>
        </a:dk2>
        <a:lt2>
          <a:srgbClr val="292929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212121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Image Slide">
  <a:themeElements>
    <a:clrScheme name="Image Slide 15">
      <a:dk1>
        <a:srgbClr val="292929"/>
      </a:dk1>
      <a:lt1>
        <a:srgbClr val="FFFFFF"/>
      </a:lt1>
      <a:dk2>
        <a:srgbClr val="054B6B"/>
      </a:dk2>
      <a:lt2>
        <a:srgbClr val="292929"/>
      </a:lt2>
      <a:accent1>
        <a:srgbClr val="054B6B"/>
      </a:accent1>
      <a:accent2>
        <a:srgbClr val="EE731F"/>
      </a:accent2>
      <a:accent3>
        <a:srgbClr val="FFFFFF"/>
      </a:accent3>
      <a:accent4>
        <a:srgbClr val="212121"/>
      </a:accent4>
      <a:accent5>
        <a:srgbClr val="AAB1BA"/>
      </a:accent5>
      <a:accent6>
        <a:srgbClr val="D8681B"/>
      </a:accent6>
      <a:hlink>
        <a:srgbClr val="9DB126"/>
      </a:hlink>
      <a:folHlink>
        <a:srgbClr val="A5CDDC"/>
      </a:folHlink>
    </a:clrScheme>
    <a:fontScheme name="Image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Imag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age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age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age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age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age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mage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mage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mage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mage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mage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mage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mage Slide 13">
        <a:dk1>
          <a:srgbClr val="545454"/>
        </a:dk1>
        <a:lt1>
          <a:srgbClr val="FFFFFF"/>
        </a:lt1>
        <a:dk2>
          <a:srgbClr val="006083"/>
        </a:dk2>
        <a:lt2>
          <a:srgbClr val="545454"/>
        </a:lt2>
        <a:accent1>
          <a:srgbClr val="006083"/>
        </a:accent1>
        <a:accent2>
          <a:srgbClr val="F38921"/>
        </a:accent2>
        <a:accent3>
          <a:srgbClr val="FFFFFF"/>
        </a:accent3>
        <a:accent4>
          <a:srgbClr val="464646"/>
        </a:accent4>
        <a:accent5>
          <a:srgbClr val="AAB6C1"/>
        </a:accent5>
        <a:accent6>
          <a:srgbClr val="DC7C1D"/>
        </a:accent6>
        <a:hlink>
          <a:srgbClr val="B6B927"/>
        </a:hlink>
        <a:folHlink>
          <a:srgbClr val="B2D1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age Slide 14">
        <a:dk1>
          <a:srgbClr val="4C4C4C"/>
        </a:dk1>
        <a:lt1>
          <a:srgbClr val="FFFFFF"/>
        </a:lt1>
        <a:dk2>
          <a:srgbClr val="054B6B"/>
        </a:dk2>
        <a:lt2>
          <a:srgbClr val="4C4C4C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404040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age Slide 15">
        <a:dk1>
          <a:srgbClr val="292929"/>
        </a:dk1>
        <a:lt1>
          <a:srgbClr val="FFFFFF"/>
        </a:lt1>
        <a:dk2>
          <a:srgbClr val="054B6B"/>
        </a:dk2>
        <a:lt2>
          <a:srgbClr val="292929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212121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1606</TotalTime>
  <Words>1584</Words>
  <Application>Microsoft Office PowerPoint</Application>
  <PresentationFormat>On-screen Show (4:3)</PresentationFormat>
  <Paragraphs>160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Blank</vt:lpstr>
      <vt:lpstr>Single Column</vt:lpstr>
      <vt:lpstr>Partner Logo</vt:lpstr>
      <vt:lpstr>Chart Layout</vt:lpstr>
      <vt:lpstr>Divider Slide</vt:lpstr>
      <vt:lpstr>Closing Slide</vt:lpstr>
      <vt:lpstr>Image Slide</vt:lpstr>
      <vt:lpstr>PowerPoint Presentation</vt:lpstr>
      <vt:lpstr>What is Golden Hour?</vt:lpstr>
      <vt:lpstr>PowerPoint Presentation</vt:lpstr>
      <vt:lpstr>Key Point Card</vt:lpstr>
      <vt:lpstr>Key Point Card - Notes</vt:lpstr>
      <vt:lpstr>Aide Memoir</vt:lpstr>
      <vt:lpstr>PowerPoint Presentation</vt:lpstr>
      <vt:lpstr>Supporting Information</vt:lpstr>
      <vt:lpstr>Supporting Information</vt:lpstr>
      <vt:lpstr>Supporting Information</vt:lpstr>
    </vt:vector>
  </TitlesOfParts>
  <Company>Network Rail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Allan Spence</dc:creator>
  <dc:description>built by www.mediasterling.com</dc:description>
  <cp:lastModifiedBy>Patel Priti</cp:lastModifiedBy>
  <cp:revision>84</cp:revision>
  <cp:lastPrinted>2016-06-06T08:20:22Z</cp:lastPrinted>
  <dcterms:created xsi:type="dcterms:W3CDTF">2016-05-18T17:31:01Z</dcterms:created>
  <dcterms:modified xsi:type="dcterms:W3CDTF">2016-06-06T18:11:49Z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_Version">
    <vt:lpwstr>1.0.1</vt:lpwstr>
  </property>
</Properties>
</file>