
<file path=[Content_Types].xml><?xml version="1.0" encoding="utf-8"?>
<Types xmlns="http://schemas.openxmlformats.org/package/2006/content-types">
  <Default Extension="png" ContentType="image/png"/>
  <Default Extension="jpeg" ContentType="image/jpeg"/>
  <Default Extension="mov" ContentType="video/unknown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662" r:id="rId3"/>
    <p:sldMasterId id="2147483658" r:id="rId4"/>
    <p:sldMasterId id="2147483660" r:id="rId5"/>
    <p:sldMasterId id="2147483661" r:id="rId6"/>
    <p:sldMasterId id="2147483659" r:id="rId7"/>
  </p:sldMasterIdLst>
  <p:notesMasterIdLst>
    <p:notesMasterId r:id="rId21"/>
  </p:notesMasterIdLst>
  <p:handoutMasterIdLst>
    <p:handoutMasterId r:id="rId22"/>
  </p:handoutMasterIdLst>
  <p:sldIdLst>
    <p:sldId id="266" r:id="rId8"/>
    <p:sldId id="274" r:id="rId9"/>
    <p:sldId id="269" r:id="rId10"/>
    <p:sldId id="273" r:id="rId11"/>
    <p:sldId id="281" r:id="rId12"/>
    <p:sldId id="275" r:id="rId13"/>
    <p:sldId id="284" r:id="rId14"/>
    <p:sldId id="279" r:id="rId15"/>
    <p:sldId id="283" r:id="rId16"/>
    <p:sldId id="276" r:id="rId17"/>
    <p:sldId id="285" r:id="rId18"/>
    <p:sldId id="270" r:id="rId19"/>
    <p:sldId id="271" r:id="rId20"/>
  </p:sldIdLst>
  <p:sldSz cx="9144000" cy="6858000" type="screen4x3"/>
  <p:notesSz cx="6797675" cy="9928225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100" kern="1200">
        <a:solidFill>
          <a:schemeClr val="tx2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100" kern="1200">
        <a:solidFill>
          <a:schemeClr val="tx2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100" kern="1200">
        <a:solidFill>
          <a:schemeClr val="tx2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100" kern="1200">
        <a:solidFill>
          <a:schemeClr val="tx2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100" kern="1200">
        <a:solidFill>
          <a:schemeClr val="tx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100" kern="1200">
        <a:solidFill>
          <a:schemeClr val="tx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100" kern="1200">
        <a:solidFill>
          <a:schemeClr val="tx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100" kern="1200">
        <a:solidFill>
          <a:schemeClr val="tx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100" kern="1200">
        <a:solidFill>
          <a:schemeClr val="tx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95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87" autoAdjust="0"/>
    <p:restoredTop sz="88777" autoAdjust="0"/>
  </p:normalViewPr>
  <p:slideViewPr>
    <p:cSldViewPr>
      <p:cViewPr>
        <p:scale>
          <a:sx n="100" d="100"/>
          <a:sy n="100" d="100"/>
        </p:scale>
        <p:origin x="-153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43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43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F497DC9-7F23-4C9F-9312-F610CE64912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893318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smtClean="0"/>
              <a:t>Click to edit Master text styles</a:t>
            </a:r>
          </a:p>
          <a:p>
            <a:pPr lvl="1"/>
            <a:r>
              <a:rPr lang="en-GB" altLang="en-US" noProof="0" smtClean="0"/>
              <a:t>Second level</a:t>
            </a:r>
          </a:p>
          <a:p>
            <a:pPr lvl="2"/>
            <a:r>
              <a:rPr lang="en-GB" altLang="en-US" noProof="0" smtClean="0"/>
              <a:t>Third level</a:t>
            </a:r>
          </a:p>
          <a:p>
            <a:pPr lvl="3"/>
            <a:r>
              <a:rPr lang="en-GB" altLang="en-US" noProof="0" smtClean="0"/>
              <a:t>Fourth level</a:t>
            </a:r>
          </a:p>
          <a:p>
            <a:pPr lvl="4"/>
            <a:r>
              <a:rPr lang="en-GB" alt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82A1433-23A6-45BE-BD22-9DD5141FC58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969609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2A1433-23A6-45BE-BD22-9DD5141FC581}" type="slidenum">
              <a:rPr lang="en-GB" altLang="en-US" smtClean="0"/>
              <a:pPr>
                <a:defRPr/>
              </a:pPr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17078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2A1433-23A6-45BE-BD22-9DD5141FC581}" type="slidenum">
              <a:rPr lang="en-GB" altLang="en-US" smtClean="0"/>
              <a:pPr>
                <a:defRPr/>
              </a:pPr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17078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2A1433-23A6-45BE-BD22-9DD5141FC581}" type="slidenum">
              <a:rPr lang="en-GB" altLang="en-US" smtClean="0"/>
              <a:pPr>
                <a:defRPr/>
              </a:pPr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17078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2A1433-23A6-45BE-BD22-9DD5141FC581}" type="slidenum">
              <a:rPr lang="en-GB" altLang="en-US" smtClean="0"/>
              <a:pPr>
                <a:defRPr/>
              </a:pPr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170785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2A1433-23A6-45BE-BD22-9DD5141FC581}" type="slidenum">
              <a:rPr lang="en-GB" altLang="en-US" smtClean="0"/>
              <a:pPr>
                <a:defRPr/>
              </a:pPr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17078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8661400" y="6559550"/>
            <a:ext cx="36513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800" smtClean="0"/>
              <a:t>/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2565400"/>
            <a:ext cx="7269163" cy="1042988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0" y="3644900"/>
            <a:ext cx="7269163" cy="719138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Wessex Route Near Miss Stand-down Brief June 2016</a:t>
            </a:r>
            <a:endParaRPr lang="en-GB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29-Jun-16</a:t>
            </a:r>
            <a:endParaRPr lang="en-GB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396F280-9B32-4034-8303-F88EB52764A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09590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29-Jun-16</a:t>
            </a: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Wessex Route Near Miss Stand-down Brief June 2016</a:t>
            </a: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9DECF-A4B8-4159-82EE-467E865423A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58779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92813" y="827088"/>
            <a:ext cx="1816100" cy="54054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50" y="827088"/>
            <a:ext cx="5300663" cy="5405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29-Jun-16</a:t>
            </a: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Wessex Route Near Miss Stand-down Brief June 2016</a:t>
            </a: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D13DF-8778-4CEC-9B71-17CBB790E7D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12260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Wessex Route Near Miss Stand-down Brief June 2016</a:t>
            </a:r>
            <a:endParaRPr lang="en-GB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29-Jun-16</a:t>
            </a:r>
            <a:endParaRPr lang="en-GB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F161E1-5481-40C7-BC98-0F62A5EE948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819989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Wessex Route Near Miss Stand-down Brief June 2016</a:t>
            </a:r>
            <a:endParaRPr lang="en-GB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29-Jun-16</a:t>
            </a:r>
            <a:endParaRPr lang="en-GB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021B38-16D4-401D-A844-7AEEF02E13A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941088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Wessex Route Near Miss Stand-down Brief June 2016</a:t>
            </a:r>
            <a:endParaRPr lang="en-GB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29-Jun-16</a:t>
            </a:r>
            <a:endParaRPr lang="en-GB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53B90-0B96-42B8-AA58-6EFA474C1A0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230936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841500"/>
            <a:ext cx="3557588" cy="4391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9738" y="1841500"/>
            <a:ext cx="3559175" cy="4391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Wessex Route Near Miss Stand-down Brief June 2016</a:t>
            </a:r>
            <a:endParaRPr lang="en-GB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29-Jun-16</a:t>
            </a:r>
            <a:endParaRPr lang="en-GB" alt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83652-46E1-4FDA-8E4E-735E6A0FC7B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11517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Wessex Route Near Miss Stand-down Brief June 2016</a:t>
            </a:r>
            <a:endParaRPr lang="en-GB" alt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29-Jun-16</a:t>
            </a:r>
            <a:endParaRPr lang="en-GB" alt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AE7DF-5AA6-4285-A7BA-E2DD1093DC2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219781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Wessex Route Near Miss Stand-down Brief June 2016</a:t>
            </a:r>
            <a:endParaRPr lang="en-GB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29-Jun-16</a:t>
            </a:r>
            <a:endParaRPr lang="en-GB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60757-191A-40DB-958B-EE193E66FCC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661033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Wessex Route Near Miss Stand-down Brief June 2016</a:t>
            </a:r>
            <a:endParaRPr lang="en-GB" alt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29-Jun-16</a:t>
            </a:r>
            <a:endParaRPr lang="en-GB" alt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7355C8-947F-4542-A26D-82D1483339D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324557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Wessex Route Near Miss Stand-down Brief June 2016</a:t>
            </a:r>
            <a:endParaRPr lang="en-GB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29-Jun-16</a:t>
            </a:r>
            <a:endParaRPr lang="en-GB" alt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CC7BC-24AB-4D7C-96D0-A7788322506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17333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29-Jun-16</a:t>
            </a: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Wessex Route Near Miss Stand-down Brief June 2016</a:t>
            </a: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494ACB-FD81-436E-AF07-CE2BDF1368F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513345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Wessex Route Near Miss Stand-down Brief June 2016</a:t>
            </a:r>
            <a:endParaRPr lang="en-GB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29-Jun-16</a:t>
            </a:r>
            <a:endParaRPr lang="en-GB" alt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3413DF-07FD-41E5-91DD-58163E0D2B7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675551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Wessex Route Near Miss Stand-down Brief June 2016</a:t>
            </a:r>
            <a:endParaRPr lang="en-GB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29-Jun-16</a:t>
            </a:r>
            <a:endParaRPr lang="en-GB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991AC-C46B-4D69-B679-B8F8DF60847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025503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92813" y="827088"/>
            <a:ext cx="1816100" cy="54054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50" y="827088"/>
            <a:ext cx="5300663" cy="5405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Wessex Route Near Miss Stand-down Brief June 2016</a:t>
            </a:r>
            <a:endParaRPr lang="en-GB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29-Jun-16</a:t>
            </a:r>
            <a:endParaRPr lang="en-GB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0CB5D6-900C-467D-9494-2C6EF2DB116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34828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Wessex Route Near Miss Stand-down Brief June 2016</a:t>
            </a:r>
            <a:endParaRPr lang="en-GB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29-Jun-16</a:t>
            </a:r>
            <a:endParaRPr lang="en-GB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50DF9-B095-4C16-980C-E9DA62D699F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756659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Wessex Route Near Miss Stand-down Brief June 2016</a:t>
            </a:r>
            <a:endParaRPr lang="en-GB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29-Jun-16</a:t>
            </a:r>
            <a:endParaRPr lang="en-GB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3C873A-6BE3-405C-9460-B0C1D521203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009435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Wessex Route Near Miss Stand-down Brief June 2016</a:t>
            </a:r>
            <a:endParaRPr lang="en-GB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29-Jun-16</a:t>
            </a:r>
            <a:endParaRPr lang="en-GB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76119-02B7-4809-BC04-42A0C061197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473243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841500"/>
            <a:ext cx="3127375" cy="4391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9525" y="1841500"/>
            <a:ext cx="3128963" cy="4391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Wessex Route Near Miss Stand-down Brief June 2016</a:t>
            </a:r>
            <a:endParaRPr lang="en-GB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29-Jun-16</a:t>
            </a:r>
            <a:endParaRPr lang="en-GB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E2BF1-CED9-4F4E-9750-FF71340F2D7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682612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Wessex Route Near Miss Stand-down Brief June 2016</a:t>
            </a:r>
            <a:endParaRPr lang="en-GB" alt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29-Jun-16</a:t>
            </a:r>
            <a:endParaRPr lang="en-GB" alt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9E59D7-98D3-415C-9C69-3A859E46753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380079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Wessex Route Near Miss Stand-down Brief June 2016</a:t>
            </a:r>
            <a:endParaRPr lang="en-GB" alt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29-Jun-16</a:t>
            </a:r>
            <a:endParaRPr lang="en-GB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2DE0F-04A6-4042-895C-538390474D8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178418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Wessex Route Near Miss Stand-down Brief June 2016</a:t>
            </a:r>
            <a:endParaRPr lang="en-GB" alt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29-Jun-16</a:t>
            </a:r>
            <a:endParaRPr lang="en-GB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A3E47-A47F-424E-AE91-5F48D46406E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59870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29-Jun-16</a:t>
            </a: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Wessex Route Near Miss Stand-down Brief June 2016</a:t>
            </a: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9780F-0A0E-481F-A30D-B9E89A4F937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841219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Wessex Route Near Miss Stand-down Brief June 2016</a:t>
            </a:r>
            <a:endParaRPr lang="en-GB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29-Jun-16</a:t>
            </a:r>
            <a:endParaRPr lang="en-GB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95322-CDF1-4CB4-940B-CA4E6CCE9C8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916456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Wessex Route Near Miss Stand-down Brief June 2016</a:t>
            </a:r>
            <a:endParaRPr lang="en-GB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29-Jun-16</a:t>
            </a:r>
            <a:endParaRPr lang="en-GB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664CA-4395-475F-BB02-0AB06F52719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76082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Wessex Route Near Miss Stand-down Brief June 2016</a:t>
            </a:r>
            <a:endParaRPr lang="en-GB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29-Jun-16</a:t>
            </a:r>
            <a:endParaRPr lang="en-GB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7E4FF4-107E-440D-B6BB-B31D6ECB5B5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740041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92813" y="827088"/>
            <a:ext cx="1816100" cy="54054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50" y="827088"/>
            <a:ext cx="5300663" cy="5405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Wessex Route Near Miss Stand-down Brief June 2016</a:t>
            </a:r>
            <a:endParaRPr lang="en-GB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29-Jun-16</a:t>
            </a:r>
            <a:endParaRPr lang="en-GB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10C30A-9262-407B-A721-B1914684E91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426860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Wessex Route Near Miss Stand-down Brief June 2016</a:t>
            </a:r>
            <a:endParaRPr lang="en-GB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29-Jun-16</a:t>
            </a:r>
            <a:endParaRPr lang="en-GB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2663E-6468-4715-B1B2-4E1F9F40CC4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439670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Wessex Route Near Miss Stand-down Brief June 2016</a:t>
            </a:r>
            <a:endParaRPr lang="en-GB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29-Jun-16</a:t>
            </a:r>
            <a:endParaRPr lang="en-GB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98AE0-6E7F-4A34-BEF8-FB262245CC5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69246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Wessex Route Near Miss Stand-down Brief June 2016</a:t>
            </a:r>
            <a:endParaRPr lang="en-GB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29-Jun-16</a:t>
            </a:r>
            <a:endParaRPr lang="en-GB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25FE0-C564-4C64-86CC-3E244CB59DE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073669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841500"/>
            <a:ext cx="3954463" cy="4391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841500"/>
            <a:ext cx="3954462" cy="4391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Wessex Route Near Miss Stand-down Brief June 2016</a:t>
            </a:r>
            <a:endParaRPr lang="en-GB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29-Jun-16</a:t>
            </a:r>
            <a:endParaRPr lang="en-GB" alt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B3F83-EE5F-46DC-9569-A3E0B38C387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249110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Wessex Route Near Miss Stand-down Brief June 2016</a:t>
            </a:r>
            <a:endParaRPr lang="en-GB" alt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29-Jun-16</a:t>
            </a:r>
            <a:endParaRPr lang="en-GB" alt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9690A-30A9-40CD-972B-FAD40D84693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864523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Wessex Route Near Miss Stand-down Brief June 2016</a:t>
            </a:r>
            <a:endParaRPr lang="en-GB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29-Jun-16</a:t>
            </a:r>
            <a:endParaRPr lang="en-GB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20EE9-6B88-4E34-88DE-B9B20BBF592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29294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841500"/>
            <a:ext cx="3557588" cy="4391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9738" y="1841500"/>
            <a:ext cx="3559175" cy="4391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29-Jun-16</a:t>
            </a: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Wessex Route Near Miss Stand-down Brief June 2016</a:t>
            </a: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D86DA-34AB-477A-A514-65F95FA3955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27490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Wessex Route Near Miss Stand-down Brief June 2016</a:t>
            </a:r>
            <a:endParaRPr lang="en-GB" alt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29-Jun-16</a:t>
            </a:r>
            <a:endParaRPr lang="en-GB" alt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DAB1A-97F7-4041-A0D7-63B864020A5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33129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Wessex Route Near Miss Stand-down Brief June 2016</a:t>
            </a:r>
            <a:endParaRPr lang="en-GB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29-Jun-16</a:t>
            </a:r>
            <a:endParaRPr lang="en-GB" alt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1116BB-F9F0-43DD-B96F-6430E1ABA23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086083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Wessex Route Near Miss Stand-down Brief June 2016</a:t>
            </a:r>
            <a:endParaRPr lang="en-GB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29-Jun-16</a:t>
            </a:r>
            <a:endParaRPr lang="en-GB" alt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4C5EE-F944-45E3-AE44-D940CB5C734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684270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Wessex Route Near Miss Stand-down Brief June 2016</a:t>
            </a:r>
            <a:endParaRPr lang="en-GB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29-Jun-16</a:t>
            </a:r>
            <a:endParaRPr lang="en-GB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F0553-2E37-453A-9E50-F90B466FCB8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075965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6538" y="827088"/>
            <a:ext cx="2014537" cy="54054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50" y="827088"/>
            <a:ext cx="5894388" cy="5405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Wessex Route Near Miss Stand-down Brief June 2016</a:t>
            </a:r>
            <a:endParaRPr lang="en-GB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29-Jun-16</a:t>
            </a:r>
            <a:endParaRPr lang="en-GB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FC77C-BDCF-42E1-96B8-53626860395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302017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827088"/>
            <a:ext cx="7269163" cy="431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9750" y="1841500"/>
            <a:ext cx="3954463" cy="4391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841500"/>
            <a:ext cx="3954462" cy="4391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Wessex Route Near Miss Stand-down Brief June 2016</a:t>
            </a:r>
            <a:endParaRPr lang="en-GB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29-Jun-16</a:t>
            </a:r>
            <a:endParaRPr lang="en-GB" alt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6E14D-65E4-4EF4-9958-2B9E5A40BA3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880463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Wessex Route Near Miss Stand-down Brief June 2016</a:t>
            </a:r>
            <a:endParaRPr lang="en-GB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29-Jun-16</a:t>
            </a:r>
            <a:endParaRPr lang="en-GB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EEDCB-444A-4873-811B-B607EF5FA61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414257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Wessex Route Near Miss Stand-down Brief June 2016</a:t>
            </a:r>
            <a:endParaRPr lang="en-GB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29-Jun-16</a:t>
            </a:r>
            <a:endParaRPr lang="en-GB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DF47B-D057-4F29-9445-3FAD54A28DB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089430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Wessex Route Near Miss Stand-down Brief June 2016</a:t>
            </a:r>
            <a:endParaRPr lang="en-GB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29-Jun-16</a:t>
            </a:r>
            <a:endParaRPr lang="en-GB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BC2B5-2B13-485C-B45C-FD335C28A7B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986759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1338" y="4318000"/>
            <a:ext cx="3557587" cy="14398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51325" y="4318000"/>
            <a:ext cx="3559175" cy="14398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Wessex Route Near Miss Stand-down Brief June 2016</a:t>
            </a:r>
            <a:endParaRPr lang="en-GB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29-Jun-16</a:t>
            </a:r>
            <a:endParaRPr lang="en-GB" alt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E8F0A-525C-4D9A-B5E9-F568F28F0C8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36366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29-Jun-16</a:t>
            </a:r>
            <a:endParaRPr lang="en-GB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Wessex Route Near Miss Stand-down Brief June 2016</a:t>
            </a:r>
            <a:endParaRPr lang="en-GB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E4085-ACED-4763-9792-A125F031DB7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191614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Wessex Route Near Miss Stand-down Brief June 2016</a:t>
            </a:r>
            <a:endParaRPr lang="en-GB" alt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29-Jun-16</a:t>
            </a:r>
            <a:endParaRPr lang="en-GB" alt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41769-AE9C-4A7F-86FC-6B6FE63A714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4677522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Wessex Route Near Miss Stand-down Brief June 2016</a:t>
            </a:r>
            <a:endParaRPr lang="en-GB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29-Jun-16</a:t>
            </a:r>
            <a:endParaRPr lang="en-GB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FA90B-B286-422E-9862-BA87D980557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358641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Wessex Route Near Miss Stand-down Brief June 2016</a:t>
            </a:r>
            <a:endParaRPr lang="en-GB" alt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29-Jun-16</a:t>
            </a:r>
            <a:endParaRPr lang="en-GB" alt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730F6-157D-4544-8971-5FE50F6F850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978307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Wessex Route Near Miss Stand-down Brief June 2016</a:t>
            </a:r>
            <a:endParaRPr lang="en-GB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29-Jun-16</a:t>
            </a:r>
            <a:endParaRPr lang="en-GB" alt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BE2A3D-22F9-4962-87DB-5E9D513F65A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6852544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Wessex Route Near Miss Stand-down Brief June 2016</a:t>
            </a:r>
            <a:endParaRPr lang="en-GB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29-Jun-16</a:t>
            </a:r>
            <a:endParaRPr lang="en-GB" alt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5AE9B4-BBF9-440E-9440-E2F67D110F6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6158060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Wessex Route Near Miss Stand-down Brief June 2016</a:t>
            </a:r>
            <a:endParaRPr lang="en-GB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29-Jun-16</a:t>
            </a:r>
            <a:endParaRPr lang="en-GB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1730A4-0035-4C6C-B44D-33384A48A7A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246766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92813" y="2997200"/>
            <a:ext cx="1817687" cy="27606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50" y="2997200"/>
            <a:ext cx="5300663" cy="27606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Wessex Route Near Miss Stand-down Brief June 2016</a:t>
            </a:r>
            <a:endParaRPr lang="en-GB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29-Jun-16</a:t>
            </a:r>
            <a:endParaRPr lang="en-GB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477C0-4C2F-4676-8D52-580A208407B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1200016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Wessex Route Near Miss Stand-down Brief June 2016</a:t>
            </a:r>
            <a:endParaRPr lang="en-GB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29-Jun-16</a:t>
            </a:r>
            <a:endParaRPr lang="en-GB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3C167-7FFE-4F44-A8D7-9F4B01FAD42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4614929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Wessex Route Near Miss Stand-down Brief June 2016</a:t>
            </a:r>
            <a:endParaRPr lang="en-GB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29-Jun-16</a:t>
            </a:r>
            <a:endParaRPr lang="en-GB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C5A7D-3FD6-48AB-9EA1-2620497A314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1532494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Wessex Route Near Miss Stand-down Brief June 2016</a:t>
            </a:r>
            <a:endParaRPr lang="en-GB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29-Jun-16</a:t>
            </a:r>
            <a:endParaRPr lang="en-GB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9E655-BD39-4C9D-804F-E4CFABA123F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51111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29-Jun-16</a:t>
            </a:r>
            <a:endParaRPr lang="en-GB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Wessex Route Near Miss Stand-down Brief June 2016</a:t>
            </a: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6E903-73B4-4D28-AD15-971C8F59589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4456308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4318000"/>
            <a:ext cx="3557588" cy="14398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9738" y="4318000"/>
            <a:ext cx="3559175" cy="14398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Wessex Route Near Miss Stand-down Brief June 2016</a:t>
            </a:r>
            <a:endParaRPr lang="en-GB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29-Jun-16</a:t>
            </a:r>
            <a:endParaRPr lang="en-GB" alt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066BB-E1B6-4D6A-8219-D5F00293222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9961876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Wessex Route Near Miss Stand-down Brief June 2016</a:t>
            </a:r>
            <a:endParaRPr lang="en-GB" alt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29-Jun-16</a:t>
            </a:r>
            <a:endParaRPr lang="en-GB" alt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4F2E6-4DA9-4B81-87C0-6CFE1B3E770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8096330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Wessex Route Near Miss Stand-down Brief June 2016</a:t>
            </a:r>
            <a:endParaRPr lang="en-GB" alt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29-Jun-16</a:t>
            </a:r>
            <a:endParaRPr lang="en-GB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EC915-3581-4E6C-9FEF-412F7F5F052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4378083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Wessex Route Near Miss Stand-down Brief June 2016</a:t>
            </a:r>
            <a:endParaRPr lang="en-GB" alt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29-Jun-16</a:t>
            </a:r>
            <a:endParaRPr lang="en-GB" alt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79FAB-2793-47B6-AED6-0BBED39DB0B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2123260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Wessex Route Near Miss Stand-down Brief June 2016</a:t>
            </a:r>
            <a:endParaRPr lang="en-GB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29-Jun-16</a:t>
            </a:r>
            <a:endParaRPr lang="en-GB" alt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FCEF5-9C56-429C-BD03-F3EEC52B50F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5504955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Wessex Route Near Miss Stand-down Brief June 2016</a:t>
            </a:r>
            <a:endParaRPr lang="en-GB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29-Jun-16</a:t>
            </a:r>
            <a:endParaRPr lang="en-GB" alt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28C68-700B-40D8-961F-CE2497BFC2C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2818558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Wessex Route Near Miss Stand-down Brief June 2016</a:t>
            </a:r>
            <a:endParaRPr lang="en-GB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29-Jun-16</a:t>
            </a:r>
            <a:endParaRPr lang="en-GB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6CF69-E1FC-49CB-B0BB-932CE0E7234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1087554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92813" y="2997200"/>
            <a:ext cx="1816100" cy="27606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50" y="2997200"/>
            <a:ext cx="5300663" cy="27606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Wessex Route Near Miss Stand-down Brief June 2016</a:t>
            </a:r>
            <a:endParaRPr lang="en-GB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29-Jun-16</a:t>
            </a:r>
            <a:endParaRPr lang="en-GB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B86DF0-7A67-4A91-85D6-0A2A95F1294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860364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Wessex Route Near Miss Stand-down Brief June 2016</a:t>
            </a:r>
            <a:endParaRPr lang="en-GB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29-Jun-16</a:t>
            </a:r>
            <a:endParaRPr lang="en-GB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E7D24-AD2C-4824-8260-52629B296B0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4567782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Wessex Route Near Miss Stand-down Brief June 2016</a:t>
            </a:r>
            <a:endParaRPr lang="en-GB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29-Jun-16</a:t>
            </a:r>
            <a:endParaRPr lang="en-GB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77B97-E6AC-423A-BE00-125CAE84394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76376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29-Jun-16</a:t>
            </a:r>
            <a:endParaRPr lang="en-GB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Wessex Route Near Miss Stand-down Brief June 2016</a:t>
            </a:r>
            <a:endParaRPr lang="en-GB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5A995-AE52-4C81-87C3-5576BD41038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627610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Wessex Route Near Miss Stand-down Brief June 2016</a:t>
            </a:r>
            <a:endParaRPr lang="en-GB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29-Jun-16</a:t>
            </a:r>
            <a:endParaRPr lang="en-GB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7811B3-8EA7-448F-AD12-0E917CDBF3F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7067466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3100" y="2057400"/>
            <a:ext cx="2551113" cy="34909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2057400"/>
            <a:ext cx="2551112" cy="34909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Wessex Route Near Miss Stand-down Brief June 2016</a:t>
            </a:r>
            <a:endParaRPr lang="en-GB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29-Jun-16</a:t>
            </a:r>
            <a:endParaRPr lang="en-GB" alt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DEC26-1A98-4FFE-8C28-99A572129ED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4357164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Wessex Route Near Miss Stand-down Brief June 2016</a:t>
            </a:r>
            <a:endParaRPr lang="en-GB" alt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29-Jun-16</a:t>
            </a:r>
            <a:endParaRPr lang="en-GB" alt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BC58C-0D29-499A-BCED-F21BE88E685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0870895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Wessex Route Near Miss Stand-down Brief June 2016</a:t>
            </a:r>
            <a:endParaRPr lang="en-GB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29-Jun-16</a:t>
            </a:r>
            <a:endParaRPr lang="en-GB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0C96DB-610E-412F-90C5-8A6673F8928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5808993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Wessex Route Near Miss Stand-down Brief June 2016</a:t>
            </a:r>
            <a:endParaRPr lang="en-GB" alt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29-Jun-16</a:t>
            </a:r>
            <a:endParaRPr lang="en-GB" alt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93A14-8399-4E19-B73A-AECA849BE1C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5130534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Wessex Route Near Miss Stand-down Brief June 2016</a:t>
            </a:r>
            <a:endParaRPr lang="en-GB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29-Jun-16</a:t>
            </a:r>
            <a:endParaRPr lang="en-GB" alt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9E62F-B62B-4018-80CF-FB3A1E17DDA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8864564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Wessex Route Near Miss Stand-down Brief June 2016</a:t>
            </a:r>
            <a:endParaRPr lang="en-GB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29-Jun-16</a:t>
            </a:r>
            <a:endParaRPr lang="en-GB" alt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676EE-4A47-471A-B405-168A7306166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0252338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Wessex Route Near Miss Stand-down Brief June 2016</a:t>
            </a:r>
            <a:endParaRPr lang="en-GB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29-Jun-16</a:t>
            </a:r>
            <a:endParaRPr lang="en-GB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F89F1A-D99E-4224-931B-D701798D77F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7555734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92813" y="827088"/>
            <a:ext cx="1816100" cy="4721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50" y="827088"/>
            <a:ext cx="5300663" cy="4721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Wessex Route Near Miss Stand-down Brief June 2016</a:t>
            </a:r>
            <a:endParaRPr lang="en-GB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29-Jun-16</a:t>
            </a:r>
            <a:endParaRPr lang="en-GB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D8F11-EAFE-40BA-A61A-4C4D3352518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36516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29-Jun-16</a:t>
            </a: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Wessex Route Near Miss Stand-down Brief June 2016</a:t>
            </a: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C0E19-6EF6-4E70-8A7F-E8AC727FF49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4710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29-Jun-16</a:t>
            </a: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Wessex Route Near Miss Stand-down Brief June 2016</a:t>
            </a: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3BBCD-52B5-4906-9844-5F2C2A815D6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23956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827088"/>
            <a:ext cx="7269163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841500"/>
            <a:ext cx="726916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88113" y="6559550"/>
            <a:ext cx="2133600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8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altLang="en-US" smtClean="0"/>
              <a:t>29-Jun-16</a:t>
            </a:r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0" y="233363"/>
            <a:ext cx="4318000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8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altLang="en-US" smtClean="0"/>
              <a:t>Wessex Route Near Miss Stand-down Brief June 2016</a:t>
            </a:r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01088" y="6559550"/>
            <a:ext cx="144462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 smtClean="0"/>
            </a:lvl1pPr>
          </a:lstStyle>
          <a:p>
            <a:pPr>
              <a:defRPr/>
            </a:pPr>
            <a:fld id="{DCDC8A0F-7C7B-4207-93A6-07D6CD475C8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031" name="Text Box 8"/>
          <p:cNvSpPr txBox="1">
            <a:spLocks noChangeArrowheads="1"/>
          </p:cNvSpPr>
          <p:nvPr/>
        </p:nvSpPr>
        <p:spPr bwMode="auto">
          <a:xfrm>
            <a:off x="8661400" y="6559550"/>
            <a:ext cx="36513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800" smtClean="0"/>
              <a:t>/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i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Arial" charset="0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18097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Arial" charset="0"/>
        <a:buChar char="►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08038" indent="-18097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55713" indent="-17938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-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703388" indent="-17938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827088"/>
            <a:ext cx="7269163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841500"/>
            <a:ext cx="726916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0" y="233363"/>
            <a:ext cx="4318000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8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altLang="en-US" smtClean="0"/>
              <a:t>Wessex Route Near Miss Stand-down Brief June 2016</a:t>
            </a:r>
            <a:endParaRPr lang="en-GB" altLang="en-US"/>
          </a:p>
        </p:txBody>
      </p:sp>
      <p:sp>
        <p:nvSpPr>
          <p:cNvPr id="1127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88113" y="6559550"/>
            <a:ext cx="2133600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8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altLang="en-US" smtClean="0"/>
              <a:t>29-Jun-16</a:t>
            </a:r>
            <a:endParaRPr lang="en-GB" altLang="en-US"/>
          </a:p>
        </p:txBody>
      </p:sp>
      <p:sp>
        <p:nvSpPr>
          <p:cNvPr id="1127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01088" y="6559550"/>
            <a:ext cx="144462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 smtClean="0"/>
            </a:lvl1pPr>
          </a:lstStyle>
          <a:p>
            <a:pPr>
              <a:defRPr/>
            </a:pPr>
            <a:fld id="{A52176FC-3097-4065-ABE4-7E9C5A3F335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2055" name="Text Box 10"/>
          <p:cNvSpPr txBox="1">
            <a:spLocks noChangeArrowheads="1"/>
          </p:cNvSpPr>
          <p:nvPr/>
        </p:nvSpPr>
        <p:spPr bwMode="auto">
          <a:xfrm>
            <a:off x="8661400" y="6559550"/>
            <a:ext cx="36513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800" smtClean="0"/>
              <a:t>/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i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Arial" charset="0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809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Arial" charset="0"/>
        <a:buChar char="►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1809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57300" indent="-1841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-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703388" indent="-17938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827088"/>
            <a:ext cx="7269163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841500"/>
            <a:ext cx="6408738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710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0" y="233363"/>
            <a:ext cx="4318000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8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altLang="en-US" smtClean="0"/>
              <a:t>Wessex Route Near Miss Stand-down Brief June 2016</a:t>
            </a:r>
            <a:endParaRPr lang="en-GB" altLang="en-US"/>
          </a:p>
        </p:txBody>
      </p:sp>
      <p:sp>
        <p:nvSpPr>
          <p:cNvPr id="171018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88113" y="6559550"/>
            <a:ext cx="2133600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8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altLang="en-US" smtClean="0"/>
              <a:t>29-Jun-16</a:t>
            </a:r>
            <a:endParaRPr lang="en-GB" altLang="en-US"/>
          </a:p>
        </p:txBody>
      </p:sp>
      <p:sp>
        <p:nvSpPr>
          <p:cNvPr id="17101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01088" y="6559550"/>
            <a:ext cx="144462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 smtClean="0"/>
            </a:lvl1pPr>
          </a:lstStyle>
          <a:p>
            <a:pPr>
              <a:defRPr/>
            </a:pPr>
            <a:fld id="{259CCB0D-91DD-4E81-A949-18D0264AF75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3079" name="Text Box 12"/>
          <p:cNvSpPr txBox="1">
            <a:spLocks noChangeArrowheads="1"/>
          </p:cNvSpPr>
          <p:nvPr/>
        </p:nvSpPr>
        <p:spPr bwMode="auto">
          <a:xfrm>
            <a:off x="8661400" y="6559550"/>
            <a:ext cx="36513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800" smtClean="0"/>
              <a:t>/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2" r:id="rId3"/>
    <p:sldLayoutId id="2147483923" r:id="rId4"/>
    <p:sldLayoutId id="2147483924" r:id="rId5"/>
    <p:sldLayoutId id="2147483925" r:id="rId6"/>
    <p:sldLayoutId id="2147483926" r:id="rId7"/>
    <p:sldLayoutId id="2147483927" r:id="rId8"/>
    <p:sldLayoutId id="2147483928" r:id="rId9"/>
    <p:sldLayoutId id="2147483929" r:id="rId10"/>
    <p:sldLayoutId id="2147483930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i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Arial" charset="0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809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Arial" charset="0"/>
        <a:buChar char="►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1809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57300" indent="-1841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-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703388" indent="-17938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827088"/>
            <a:ext cx="7269163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841500"/>
            <a:ext cx="8061325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0" y="233363"/>
            <a:ext cx="4318000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8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altLang="en-US" smtClean="0"/>
              <a:t>Wessex Route Near Miss Stand-down Brief June 2016</a:t>
            </a:r>
            <a:endParaRPr lang="en-GB" altLang="en-US"/>
          </a:p>
        </p:txBody>
      </p:sp>
      <p:sp>
        <p:nvSpPr>
          <p:cNvPr id="10445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88113" y="6559550"/>
            <a:ext cx="2133600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8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altLang="en-US" smtClean="0"/>
              <a:t>29-Jun-16</a:t>
            </a:r>
            <a:endParaRPr lang="en-GB" altLang="en-US"/>
          </a:p>
        </p:txBody>
      </p:sp>
      <p:sp>
        <p:nvSpPr>
          <p:cNvPr id="10445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01088" y="6559550"/>
            <a:ext cx="144462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 smtClean="0"/>
            </a:lvl1pPr>
          </a:lstStyle>
          <a:p>
            <a:pPr>
              <a:defRPr/>
            </a:pPr>
            <a:fld id="{7290BCF5-E4B1-482C-93D3-7263EF202AB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4103" name="Text Box 10"/>
          <p:cNvSpPr txBox="1">
            <a:spLocks noChangeArrowheads="1"/>
          </p:cNvSpPr>
          <p:nvPr/>
        </p:nvSpPr>
        <p:spPr bwMode="auto">
          <a:xfrm>
            <a:off x="8661400" y="6559550"/>
            <a:ext cx="36513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800" smtClean="0"/>
              <a:t>/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  <p:sldLayoutId id="2147483942" r:id="rId1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i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Arial" charset="0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809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Arial" charset="0"/>
        <a:buChar char="►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1809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57300" indent="-1841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-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703388" indent="-17938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2997200"/>
            <a:ext cx="726916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1338" y="4318000"/>
            <a:ext cx="7269162" cy="143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474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0" y="233363"/>
            <a:ext cx="4318000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8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altLang="en-US" smtClean="0"/>
              <a:t>Wessex Route Near Miss Stand-down Brief June 2016</a:t>
            </a:r>
            <a:endParaRPr lang="en-GB" altLang="en-US"/>
          </a:p>
        </p:txBody>
      </p:sp>
      <p:sp>
        <p:nvSpPr>
          <p:cNvPr id="14746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88113" y="6559550"/>
            <a:ext cx="2133600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8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altLang="en-US" smtClean="0"/>
              <a:t>29-Jun-16</a:t>
            </a:r>
            <a:endParaRPr lang="en-GB" altLang="en-US"/>
          </a:p>
        </p:txBody>
      </p:sp>
      <p:sp>
        <p:nvSpPr>
          <p:cNvPr id="14746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01088" y="6559550"/>
            <a:ext cx="144462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 smtClean="0"/>
            </a:lvl1pPr>
          </a:lstStyle>
          <a:p>
            <a:pPr>
              <a:defRPr/>
            </a:pPr>
            <a:fld id="{61E72EE5-439A-42E4-960F-547DC707ABD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5127" name="Text Box 10"/>
          <p:cNvSpPr txBox="1">
            <a:spLocks noChangeArrowheads="1"/>
          </p:cNvSpPr>
          <p:nvPr/>
        </p:nvSpPr>
        <p:spPr bwMode="auto">
          <a:xfrm>
            <a:off x="8661400" y="6559550"/>
            <a:ext cx="36513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800" smtClean="0"/>
              <a:t>/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i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Arial" charset="0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809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Arial" charset="0"/>
        <a:buChar char="►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1809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57300" indent="-1841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-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703388" indent="-17938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2997200"/>
            <a:ext cx="726916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617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0" y="233363"/>
            <a:ext cx="4318000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8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altLang="en-US" smtClean="0"/>
              <a:t>Wessex Route Near Miss Stand-down Brief June 2016</a:t>
            </a:r>
            <a:endParaRPr lang="en-GB" altLang="en-US"/>
          </a:p>
        </p:txBody>
      </p:sp>
      <p:sp>
        <p:nvSpPr>
          <p:cNvPr id="614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4318000"/>
            <a:ext cx="7269163" cy="143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61801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88113" y="6559550"/>
            <a:ext cx="2133600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8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altLang="en-US" smtClean="0"/>
              <a:t>29-Jun-16</a:t>
            </a:r>
            <a:endParaRPr lang="en-GB" altLang="en-US"/>
          </a:p>
        </p:txBody>
      </p:sp>
      <p:sp>
        <p:nvSpPr>
          <p:cNvPr id="16180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01088" y="6559550"/>
            <a:ext cx="144462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 smtClean="0"/>
            </a:lvl1pPr>
          </a:lstStyle>
          <a:p>
            <a:pPr>
              <a:defRPr/>
            </a:pPr>
            <a:fld id="{D546C526-E12A-4C63-A52D-3CF97691BAD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6151" name="Text Box 11"/>
          <p:cNvSpPr txBox="1">
            <a:spLocks noChangeArrowheads="1"/>
          </p:cNvSpPr>
          <p:nvPr/>
        </p:nvSpPr>
        <p:spPr bwMode="auto">
          <a:xfrm>
            <a:off x="8661400" y="6559550"/>
            <a:ext cx="36513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800" smtClean="0"/>
              <a:t>/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i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Arial" charset="0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809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Arial" charset="0"/>
        <a:buChar char="►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1809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57300" indent="-1841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-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703388" indent="-17938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827088"/>
            <a:ext cx="7269163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43100" y="2057400"/>
            <a:ext cx="5254625" cy="349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167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0" y="233363"/>
            <a:ext cx="4318000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8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altLang="en-US" smtClean="0"/>
              <a:t>Wessex Route Near Miss Stand-down Brief June 2016</a:t>
            </a:r>
            <a:endParaRPr lang="en-GB" altLang="en-US"/>
          </a:p>
        </p:txBody>
      </p:sp>
      <p:sp>
        <p:nvSpPr>
          <p:cNvPr id="11674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88113" y="6559550"/>
            <a:ext cx="2133600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8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altLang="en-US" smtClean="0"/>
              <a:t>29-Jun-16</a:t>
            </a:r>
            <a:endParaRPr lang="en-GB" altLang="en-US"/>
          </a:p>
        </p:txBody>
      </p:sp>
      <p:sp>
        <p:nvSpPr>
          <p:cNvPr id="11674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01088" y="6559550"/>
            <a:ext cx="144462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 smtClean="0"/>
            </a:lvl1pPr>
          </a:lstStyle>
          <a:p>
            <a:pPr>
              <a:defRPr/>
            </a:pPr>
            <a:fld id="{56923F04-6AF8-4746-B5A4-FDFBC3E4FA1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7175" name="Text Box 10"/>
          <p:cNvSpPr txBox="1">
            <a:spLocks noChangeArrowheads="1"/>
          </p:cNvSpPr>
          <p:nvPr/>
        </p:nvSpPr>
        <p:spPr bwMode="auto">
          <a:xfrm>
            <a:off x="8661400" y="6559550"/>
            <a:ext cx="36513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800" smtClean="0"/>
              <a:t>/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75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i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Arial" charset="0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809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Arial" charset="0"/>
        <a:buChar char="►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1809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57300" indent="-1841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-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703388" indent="-17938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3.mov"/><Relationship Id="rId1" Type="http://schemas.microsoft.com/office/2007/relationships/media" Target="../media/media3.mov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mailto:tracey.capstick@networkrail.co.u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file:///\\Basfg01\wmagroups\02%20-%20Route%20Safety%20Hour%20Reporting\908\Shawford\Shawford%20Footage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2.mov"/><Relationship Id="rId1" Type="http://schemas.microsoft.com/office/2007/relationships/media" Target="../media/media2.mov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Wessex Route Near Miss Stand-down Brief June 2016</a:t>
            </a:r>
            <a:endParaRPr lang="en-GB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29-Jun-16</a:t>
            </a: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ADF47B-D057-4F29-9445-3FAD54A28DBE}" type="slidenum">
              <a:rPr lang="en-GB" altLang="en-US" smtClean="0"/>
              <a:pPr>
                <a:defRPr/>
              </a:pPr>
              <a:t>1</a:t>
            </a:fld>
            <a:endParaRPr lang="en-GB" altLang="en-US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6" y="-1"/>
            <a:ext cx="9095486" cy="6759371"/>
          </a:xfrm>
          <a:prstGeom prst="rect">
            <a:avLst/>
          </a:prstGeom>
          <a:noFill/>
          <a:ln w="127000">
            <a:solidFill>
              <a:srgbClr val="FF0000"/>
            </a:solidFill>
            <a:miter lim="800000"/>
            <a:headEnd/>
            <a:tailEnd/>
          </a:ln>
          <a:effectLst>
            <a:outerShdw dist="35921" dir="2700000" algn="ctr" rotWithShape="0">
              <a:srgbClr val="FF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000000" mc:Ignorable="a14" a14:legacySpreadsheetColorIndex="64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517811" y="2420888"/>
            <a:ext cx="4113256" cy="1384995"/>
          </a:xfrm>
          <a:prstGeom prst="rect">
            <a:avLst/>
          </a:prstGeom>
          <a:solidFill>
            <a:srgbClr val="EF9511"/>
          </a:solidFill>
          <a:ln w="1905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GB" altLang="en-US" sz="2800" b="1" dirty="0" smtClean="0">
                <a:solidFill>
                  <a:schemeClr val="tx1"/>
                </a:solidFill>
              </a:rPr>
              <a:t>Wessex Route</a:t>
            </a:r>
            <a:r>
              <a:rPr lang="en-GB" altLang="en-US" sz="3200" b="1" dirty="0" smtClean="0">
                <a:solidFill>
                  <a:schemeClr val="tx1"/>
                </a:solidFill>
              </a:rPr>
              <a:t/>
            </a:r>
            <a:br>
              <a:rPr lang="en-GB" altLang="en-US" sz="3200" b="1" dirty="0" smtClean="0">
                <a:solidFill>
                  <a:schemeClr val="tx1"/>
                </a:solidFill>
              </a:rPr>
            </a:br>
            <a:r>
              <a:rPr lang="en-GB" altLang="en-US" sz="2800" b="1" dirty="0" smtClean="0">
                <a:solidFill>
                  <a:schemeClr val="tx1"/>
                </a:solidFill>
              </a:rPr>
              <a:t>Near Miss Stand Down Brief. July 2016</a:t>
            </a:r>
            <a:endParaRPr lang="en-GB" sz="2800" b="1" dirty="0">
              <a:solidFill>
                <a:schemeClr val="tx1"/>
              </a:solidFill>
            </a:endParaRPr>
          </a:p>
        </p:txBody>
      </p:sp>
      <p:pic>
        <p:nvPicPr>
          <p:cNvPr id="15" name="Picture 4" descr="https://safety.networkrail.co.uk/wp-content/uploads/2016/02/LSR_Icons_with_Rules_Tick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6784"/>
            <a:ext cx="2954232" cy="903996"/>
          </a:xfrm>
          <a:prstGeom prst="rect">
            <a:avLst/>
          </a:prstGeom>
          <a:ln w="190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cid:065482613@24022015-294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486" y="5733256"/>
            <a:ext cx="1318476" cy="963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3" descr="C:\Users\JMaughan\AppData\Local\Microsoft\Windows\Temporary Internet Files\Content.Outlook\SZWHE9NK\NR_Logo_90D_Main Logo_CMYK_Grad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955" y="-6437"/>
            <a:ext cx="2609063" cy="99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377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30238" y="764704"/>
            <a:ext cx="7886700" cy="925984"/>
          </a:xfrm>
        </p:spPr>
        <p:txBody>
          <a:bodyPr/>
          <a:lstStyle/>
          <a:p>
            <a:r>
              <a:rPr lang="en-GB" dirty="0" smtClean="0"/>
              <a:t>3. </a:t>
            </a:r>
            <a:r>
              <a:rPr lang="en-GB" sz="2000" dirty="0" smtClean="0"/>
              <a:t>Tuesday 28</a:t>
            </a:r>
            <a:r>
              <a:rPr lang="en-GB" sz="2000" baseline="30000" dirty="0" smtClean="0"/>
              <a:t>th</a:t>
            </a:r>
            <a:r>
              <a:rPr lang="en-GB" sz="2000" dirty="0" smtClean="0"/>
              <a:t> June at 0110 hrs.</a:t>
            </a:r>
            <a:br>
              <a:rPr lang="en-GB" sz="2000" dirty="0" smtClean="0"/>
            </a:br>
            <a:r>
              <a:rPr lang="en-GB" sz="2000" dirty="0" smtClean="0"/>
              <a:t>Nine Elms on the Up Windsor at 1m 78 </a:t>
            </a:r>
            <a:r>
              <a:rPr lang="en-GB" sz="2000" dirty="0" err="1" smtClean="0"/>
              <a:t>ch</a:t>
            </a:r>
            <a:endParaRPr lang="en-GB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379685"/>
          </a:xfrm>
        </p:spPr>
        <p:txBody>
          <a:bodyPr/>
          <a:lstStyle/>
          <a:p>
            <a:pPr algn="ctr"/>
            <a:r>
              <a:rPr lang="en-GB" dirty="0" smtClean="0"/>
              <a:t>Line Diagram 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4"/>
          </p:nvPr>
        </p:nvSpPr>
        <p:spPr>
          <a:xfrm>
            <a:off x="4644008" y="1772816"/>
            <a:ext cx="4263330" cy="4226370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Line Speed 45 mph.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PSS placed the PLB &amp; opened a Hook-switch as shown on map.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A line blockage was taken to access across the Windsor Reversible and UP Windsor at Nine Elms into the T3 and then given up.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After pulling the </a:t>
            </a:r>
            <a:r>
              <a:rPr lang="en-GB" dirty="0" err="1" smtClean="0"/>
              <a:t>Hookswitch</a:t>
            </a:r>
            <a:r>
              <a:rPr lang="en-GB" dirty="0" smtClean="0"/>
              <a:t> the COSS did not retake the Line Blockage to return to the access point.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They walked into the Up Windsor into the path of the train</a:t>
            </a:r>
            <a:r>
              <a:rPr lang="en-GB" dirty="0"/>
              <a:t>. </a:t>
            </a: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No </a:t>
            </a:r>
            <a:r>
              <a:rPr lang="en-GB" dirty="0"/>
              <a:t>SSOW </a:t>
            </a:r>
            <a:r>
              <a:rPr lang="en-GB" dirty="0" smtClean="0"/>
              <a:t>was in place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 smtClean="0"/>
          </a:p>
          <a:p>
            <a:endParaRPr lang="en-GB" sz="2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29-Jun-16</a:t>
            </a:r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dirty="0" smtClean="0"/>
              <a:t>Wessex Route Near Miss Stand-down Brief June 2016</a:t>
            </a:r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ADF47B-D057-4F29-9445-3FAD54A28DBE}" type="slidenum">
              <a:rPr lang="en-GB" altLang="en-US" smtClean="0"/>
              <a:pPr>
                <a:defRPr/>
              </a:pPr>
              <a:t>10</a:t>
            </a:fld>
            <a:endParaRPr lang="en-GB" altLang="en-US"/>
          </a:p>
        </p:txBody>
      </p:sp>
      <p:pic>
        <p:nvPicPr>
          <p:cNvPr id="10" name="Picture 9" descr="cid:065482613@24022015-294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517232"/>
            <a:ext cx="954562" cy="963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48880"/>
            <a:ext cx="3781747" cy="3684588"/>
          </a:xfrm>
          <a:prstGeom prst="rect">
            <a:avLst/>
          </a:prstGeom>
          <a:solidFill>
            <a:srgbClr val="FF0000"/>
          </a:solidFill>
          <a:ln cmpd="sng">
            <a:solidFill>
              <a:schemeClr val="tx1"/>
            </a:solidFill>
          </a:ln>
          <a:extLst/>
        </p:spPr>
      </p:pic>
      <p:sp>
        <p:nvSpPr>
          <p:cNvPr id="12" name="Rectangular Callout 11"/>
          <p:cNvSpPr/>
          <p:nvPr/>
        </p:nvSpPr>
        <p:spPr bwMode="auto">
          <a:xfrm>
            <a:off x="3635896" y="2564904"/>
            <a:ext cx="914400" cy="612648"/>
          </a:xfrm>
          <a:prstGeom prst="wedgeRectCallout">
            <a:avLst>
              <a:gd name="adj1" fmla="val -202651"/>
              <a:gd name="adj2" fmla="val 236952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1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Notched Right Arrow 8"/>
          <p:cNvSpPr/>
          <p:nvPr/>
        </p:nvSpPr>
        <p:spPr bwMode="auto">
          <a:xfrm rot="4305008">
            <a:off x="1602146" y="3645024"/>
            <a:ext cx="683124" cy="504056"/>
          </a:xfrm>
          <a:prstGeom prst="notched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1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Down Arrow 10"/>
          <p:cNvSpPr/>
          <p:nvPr/>
        </p:nvSpPr>
        <p:spPr bwMode="auto">
          <a:xfrm>
            <a:off x="1979712" y="3789040"/>
            <a:ext cx="248283" cy="504056"/>
          </a:xfrm>
          <a:prstGeom prst="down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1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Up Arrow Callout 13"/>
          <p:cNvSpPr/>
          <p:nvPr/>
        </p:nvSpPr>
        <p:spPr bwMode="auto">
          <a:xfrm>
            <a:off x="6444208" y="764704"/>
            <a:ext cx="1080120" cy="1152128"/>
          </a:xfrm>
          <a:prstGeom prst="upArrowCallou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1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Down Arrow 14"/>
          <p:cNvSpPr/>
          <p:nvPr/>
        </p:nvSpPr>
        <p:spPr bwMode="auto">
          <a:xfrm>
            <a:off x="827584" y="1916832"/>
            <a:ext cx="360040" cy="144016"/>
          </a:xfrm>
          <a:prstGeom prst="down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1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Notched Right Arrow 15"/>
          <p:cNvSpPr/>
          <p:nvPr/>
        </p:nvSpPr>
        <p:spPr bwMode="auto">
          <a:xfrm>
            <a:off x="1691680" y="3861048"/>
            <a:ext cx="504056" cy="576064"/>
          </a:xfrm>
          <a:prstGeom prst="notched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1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Pentagon 16"/>
          <p:cNvSpPr/>
          <p:nvPr/>
        </p:nvSpPr>
        <p:spPr bwMode="auto">
          <a:xfrm>
            <a:off x="1835696" y="4005064"/>
            <a:ext cx="85693" cy="144016"/>
          </a:xfrm>
          <a:prstGeom prst="homePlat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1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Notched Right Arrow 18"/>
          <p:cNvSpPr/>
          <p:nvPr/>
        </p:nvSpPr>
        <p:spPr bwMode="auto">
          <a:xfrm>
            <a:off x="1597392" y="2996952"/>
            <a:ext cx="346316" cy="720080"/>
          </a:xfrm>
          <a:prstGeom prst="notched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1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Notched Right Arrow 19"/>
          <p:cNvSpPr/>
          <p:nvPr/>
        </p:nvSpPr>
        <p:spPr bwMode="auto">
          <a:xfrm rot="3107961">
            <a:off x="792090" y="3191081"/>
            <a:ext cx="1926668" cy="305693"/>
          </a:xfrm>
          <a:prstGeom prst="notchedRightArrow">
            <a:avLst/>
          </a:prstGeom>
          <a:noFill/>
          <a:ln w="19050">
            <a:solidFill>
              <a:schemeClr val="accent1"/>
            </a:solidFill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Route to</a:t>
            </a:r>
            <a:r>
              <a:rPr kumimoji="0" lang="en-GB" sz="1000" b="0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&amp; from access point</a:t>
            </a:r>
            <a:endParaRPr kumimoji="0" lang="en-GB" sz="1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06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29-Jun-16</a:t>
            </a: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dirty="0" smtClean="0"/>
              <a:t>Wessex Route Near Miss Stand-down Brief June 2016</a:t>
            </a:r>
            <a:endParaRPr lang="en-GB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1D86DA-34AB-477A-A514-65F95FA39552}" type="slidenum">
              <a:rPr lang="en-GB" altLang="en-US" smtClean="0"/>
              <a:pPr>
                <a:defRPr/>
              </a:pPr>
              <a:t>11</a:t>
            </a:fld>
            <a:endParaRPr lang="en-GB" altLang="en-US"/>
          </a:p>
        </p:txBody>
      </p:sp>
      <p:pic>
        <p:nvPicPr>
          <p:cNvPr id="11" name="Picture 10" descr="cid:065482613@24022015-294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445224"/>
            <a:ext cx="954562" cy="963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4" descr="https://safety.networkrail.co.uk/wp-content/uploads/2016/02/LSR_Icons_with_Rules_Tick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183" y="5540141"/>
            <a:ext cx="2808625" cy="859439"/>
          </a:xfrm>
          <a:prstGeom prst="rect">
            <a:avLst/>
          </a:prstGeom>
          <a:noFill/>
          <a:ln w="19050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Nine Elms low.mov">
            <a:hlinkClick r:id="" action="ppaction://media"/>
          </p:cNvPr>
          <p:cNvPicPr>
            <a:picLocks noGrp="1" noChangeAspect="1"/>
          </p:cNvPicPr>
          <p:nvPr>
            <p:ph sz="half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82038" y="0"/>
            <a:ext cx="8379924" cy="6858000"/>
          </a:xfrm>
        </p:spPr>
      </p:pic>
    </p:spTree>
    <p:extLst>
      <p:ext uri="{BB962C8B-B14F-4D97-AF65-F5344CB8AC3E}">
        <p14:creationId xmlns:p14="http://schemas.microsoft.com/office/powerpoint/2010/main" val="41051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11560" y="836712"/>
            <a:ext cx="7269163" cy="1079500"/>
          </a:xfrm>
        </p:spPr>
        <p:txBody>
          <a:bodyPr/>
          <a:lstStyle/>
          <a:p>
            <a:r>
              <a:rPr lang="en-GB" dirty="0" smtClean="0"/>
              <a:t>Discussion points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539552" y="1700808"/>
            <a:ext cx="7992888" cy="4248472"/>
          </a:xfrm>
          <a:solidFill>
            <a:schemeClr val="tx1">
              <a:lumMod val="25000"/>
              <a:lumOff val="75000"/>
            </a:schemeClr>
          </a:solidFill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The Life Saving Rules are aptly named;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When you go on or about the line</a:t>
            </a:r>
          </a:p>
          <a:p>
            <a:pPr marL="646113" lvl="1" indent="-285750">
              <a:buFont typeface="Wingdings" panose="05000000000000000000" pitchFamily="2" charset="2"/>
              <a:buChar char="Ø"/>
            </a:pPr>
            <a:r>
              <a:rPr lang="en-GB" dirty="0" smtClean="0"/>
              <a:t>Always have a safe system of work pack that covers the site of work,</a:t>
            </a:r>
          </a:p>
          <a:p>
            <a:pPr marL="646113" lvl="1" indent="-285750">
              <a:buFont typeface="Wingdings" panose="05000000000000000000" pitchFamily="2" charset="2"/>
              <a:buChar char="Ø"/>
            </a:pPr>
            <a:r>
              <a:rPr lang="en-GB" dirty="0" smtClean="0"/>
              <a:t>Always have a COSS briefing before you start work.</a:t>
            </a:r>
          </a:p>
          <a:p>
            <a:pPr marL="646113" lvl="1" indent="-285750">
              <a:buFont typeface="Wingdings" panose="05000000000000000000" pitchFamily="2" charset="2"/>
              <a:buChar char="Ø"/>
            </a:pPr>
            <a:r>
              <a:rPr lang="en-GB" dirty="0" smtClean="0"/>
              <a:t>Always follow the instructions given by the COSS and ask questions if you do not understand</a:t>
            </a:r>
          </a:p>
          <a:p>
            <a:pPr marL="646113" lvl="1" indent="-285750">
              <a:buFont typeface="Wingdings" panose="05000000000000000000" pitchFamily="2" charset="2"/>
              <a:buChar char="Ø"/>
            </a:pPr>
            <a:r>
              <a:rPr lang="en-GB" dirty="0" smtClean="0"/>
              <a:t>If you are the COSS, always set up the ‘method of protection’ to protect the lives of your men.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Never cut these corners. 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Wessex Route Near Miss Stand-down Brief June 2016</a:t>
            </a:r>
            <a:endParaRPr lang="en-GB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29-Jun-16</a:t>
            </a: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ADF47B-D057-4F29-9445-3FAD54A28DBE}" type="slidenum">
              <a:rPr lang="en-GB" altLang="en-US" smtClean="0"/>
              <a:pPr>
                <a:defRPr/>
              </a:pPr>
              <a:t>12</a:t>
            </a:fld>
            <a:endParaRPr lang="en-GB" altLang="en-US"/>
          </a:p>
        </p:txBody>
      </p:sp>
      <p:pic>
        <p:nvPicPr>
          <p:cNvPr id="10" name="Picture 4" descr="https://safety.networkrail.co.uk/wp-content/uploads/2016/02/LSR_Icons_with_Rules_Tick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7" y="1844824"/>
            <a:ext cx="3888432" cy="118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cid:065482613@24022015-294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517232"/>
            <a:ext cx="954562" cy="9639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205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Feedback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99592" y="1772816"/>
            <a:ext cx="7272808" cy="4391025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This is the question…..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Why is it people take these chances?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If you think you</a:t>
            </a:r>
            <a:r>
              <a:rPr lang="en-GB" dirty="0" smtClean="0">
                <a:solidFill>
                  <a:srgbClr val="00B050"/>
                </a:solidFill>
              </a:rPr>
              <a:t> </a:t>
            </a:r>
            <a:r>
              <a:rPr lang="en-GB" dirty="0" smtClean="0"/>
              <a:t>know, you can help prevent further incidents like these</a:t>
            </a:r>
            <a:r>
              <a:rPr lang="en-GB" dirty="0" smtClean="0">
                <a:solidFill>
                  <a:srgbClr val="00B050"/>
                </a:solidFill>
              </a:rPr>
              <a:t>,</a:t>
            </a:r>
            <a:r>
              <a:rPr lang="en-GB" dirty="0" smtClean="0"/>
              <a:t> so please let </a:t>
            </a:r>
            <a:r>
              <a:rPr lang="en-GB" smtClean="0"/>
              <a:t>us know.</a:t>
            </a: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i="1" u="sng" dirty="0" smtClean="0">
                <a:hlinkClick r:id="rId2"/>
              </a:rPr>
              <a:t>tracey.capstick@networkrail.co.uk</a:t>
            </a:r>
            <a:endParaRPr lang="en-GB" i="1" u="sng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i="1" u="sng" dirty="0" smtClean="0"/>
              <a:t>Wessex Route Workforce Health Safety &amp; Environment Advisor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29-Jun-16</a:t>
            </a:r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dirty="0" smtClean="0"/>
              <a:t>Wessex Route Near Miss Stand-down Brief June 2016</a:t>
            </a:r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ADF47B-D057-4F29-9445-3FAD54A28DBE}" type="slidenum">
              <a:rPr lang="en-GB" altLang="en-US" smtClean="0"/>
              <a:pPr>
                <a:defRPr/>
              </a:pPr>
              <a:t>13</a:t>
            </a:fld>
            <a:endParaRPr lang="en-GB" altLang="en-US"/>
          </a:p>
        </p:txBody>
      </p:sp>
      <p:pic>
        <p:nvPicPr>
          <p:cNvPr id="14" name="Picture 13" descr="cid:065482613@24022015-294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517232"/>
            <a:ext cx="954562" cy="963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4" descr="https://safety.networkrail.co.uk/wp-content/uploads/2016/02/LSR_Icons_with_Rules_Tick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229200"/>
            <a:ext cx="3888432" cy="118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41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Purpose and process </a:t>
            </a:r>
            <a:endParaRPr lang="en-GB" dirty="0"/>
          </a:p>
        </p:txBody>
      </p:sp>
      <p:pic>
        <p:nvPicPr>
          <p:cNvPr id="9" name="Picture 4" descr="https://safety.networkrail.co.uk/wp-content/uploads/2016/02/LSR_Icons_with_Rules_Ticks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324348"/>
            <a:ext cx="3557588" cy="1088621"/>
          </a:xfrm>
        </p:spPr>
      </p:pic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539552" y="1527892"/>
            <a:ext cx="8208912" cy="4391025"/>
          </a:xfrm>
        </p:spPr>
        <p:txBody>
          <a:bodyPr/>
          <a:lstStyle/>
          <a:p>
            <a:r>
              <a:rPr lang="en-GB" sz="2000" dirty="0" smtClean="0"/>
              <a:t>The purpose of this briefing is to inform all of our staff of 3 Serious Near Miss incidents that have happened on Wessex Route in the last three weeks</a:t>
            </a:r>
            <a:r>
              <a:rPr lang="en-GB" sz="2000" dirty="0" smtClean="0">
                <a:solidFill>
                  <a:srgbClr val="00B050"/>
                </a:solidFill>
              </a:rPr>
              <a:t>. </a:t>
            </a:r>
            <a:r>
              <a:rPr lang="en-GB" sz="2000" dirty="0" smtClean="0"/>
              <a:t>To</a:t>
            </a:r>
            <a:r>
              <a:rPr lang="en-GB" sz="2000" dirty="0" smtClean="0">
                <a:solidFill>
                  <a:srgbClr val="00B050"/>
                </a:solidFill>
              </a:rPr>
              <a:t> </a:t>
            </a:r>
            <a:r>
              <a:rPr lang="en-GB" sz="2000" dirty="0" smtClean="0"/>
              <a:t>raise awareness of the risks associated with these incidents, promote discussion and ultimately keep our people safe.</a:t>
            </a:r>
          </a:p>
          <a:p>
            <a:endParaRPr lang="en-GB" sz="2000" dirty="0" smtClean="0"/>
          </a:p>
          <a:p>
            <a:r>
              <a:rPr lang="en-GB" sz="2000" dirty="0" smtClean="0"/>
              <a:t>Anyone who works on the Wessex Route</a:t>
            </a:r>
            <a:r>
              <a:rPr lang="en-GB" sz="2000" dirty="0" smtClean="0">
                <a:solidFill>
                  <a:srgbClr val="FF0000"/>
                </a:solidFill>
              </a:rPr>
              <a:t> </a:t>
            </a:r>
            <a:r>
              <a:rPr lang="en-GB" sz="2000" dirty="0" smtClean="0"/>
              <a:t>Infrastructure or who manage or affect  NR or Contractor staff who work on our infrastructure will have this Stand-down briefing in July.</a:t>
            </a:r>
            <a:endParaRPr lang="en-GB" sz="2000" dirty="0" smtClean="0">
              <a:solidFill>
                <a:srgbClr val="FF0000"/>
              </a:solidFill>
            </a:endParaRPr>
          </a:p>
          <a:p>
            <a:endParaRPr lang="en-GB" sz="2000" dirty="0"/>
          </a:p>
          <a:p>
            <a:r>
              <a:rPr lang="en-GB" sz="2000" dirty="0" smtClean="0"/>
              <a:t>Records of all attendees will be kept on the record of briefing form. Feedback will be collated and returned to the</a:t>
            </a:r>
            <a:r>
              <a:rPr lang="en-GB" sz="2000" dirty="0" smtClean="0">
                <a:solidFill>
                  <a:srgbClr val="FF0000"/>
                </a:solidFill>
              </a:rPr>
              <a:t> </a:t>
            </a:r>
            <a:r>
              <a:rPr lang="en-GB" sz="2000" dirty="0" smtClean="0"/>
              <a:t>WHS&amp;EA via your Line management.</a:t>
            </a:r>
          </a:p>
          <a:p>
            <a:endParaRPr lang="en-GB" sz="2000" dirty="0" smtClean="0"/>
          </a:p>
          <a:p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altLang="en-US" smtClean="0"/>
              <a:t>29-Jun-16</a:t>
            </a:r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 smtClean="0"/>
              <a:t>Wessex Route Near Miss Stand-down Brief June 2016</a:t>
            </a:r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DF47B-D057-4F29-9445-3FAD54A28DBE}" type="slidenum">
              <a:rPr lang="en-GB" altLang="en-US" smtClean="0"/>
              <a:pPr/>
              <a:t>2</a:t>
            </a:fld>
            <a:endParaRPr lang="en-GB" altLang="en-US"/>
          </a:p>
        </p:txBody>
      </p:sp>
      <p:pic>
        <p:nvPicPr>
          <p:cNvPr id="10" name="Picture 9" descr="cid:065482613@24022015-294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445224"/>
            <a:ext cx="954562" cy="9639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2316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Background</a:t>
            </a:r>
            <a:endParaRPr lang="en-GB" dirty="0"/>
          </a:p>
        </p:txBody>
      </p:sp>
      <p:pic>
        <p:nvPicPr>
          <p:cNvPr id="9" name="Picture 4" descr="https://safety.networkrail.co.uk/wp-content/uploads/2016/02/LSR_Icons_with_Rules_Ticks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0272" y="5445224"/>
            <a:ext cx="3358136" cy="1027589"/>
          </a:xfrm>
          <a:prstGeom prst="rect">
            <a:avLst/>
          </a:prstGeom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79512" y="1841500"/>
            <a:ext cx="8640960" cy="4391025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 smtClean="0"/>
              <a:t>Between the 14</a:t>
            </a:r>
            <a:r>
              <a:rPr lang="en-GB" sz="2000" baseline="30000" dirty="0" smtClean="0"/>
              <a:t>th</a:t>
            </a:r>
            <a:r>
              <a:rPr lang="en-GB" sz="2000" dirty="0" smtClean="0"/>
              <a:t> June and 28</a:t>
            </a:r>
            <a:r>
              <a:rPr lang="en-GB" sz="2000" baseline="30000" dirty="0" smtClean="0"/>
              <a:t>th</a:t>
            </a:r>
            <a:r>
              <a:rPr lang="en-GB" sz="2000" dirty="0" smtClean="0"/>
              <a:t> of June,</a:t>
            </a:r>
            <a:r>
              <a:rPr lang="en-GB" sz="2000" dirty="0" smtClean="0">
                <a:solidFill>
                  <a:srgbClr val="FF0000"/>
                </a:solidFill>
              </a:rPr>
              <a:t> </a:t>
            </a:r>
            <a:r>
              <a:rPr lang="en-GB" sz="2000" dirty="0" smtClean="0"/>
              <a:t>5 Track-workers were involved in 3 Serious Near Miss with a Train. </a:t>
            </a:r>
            <a:endParaRPr lang="en-GB" sz="2000" dirty="0" smtClean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 smtClean="0"/>
              <a:t>Further details of each of these incidents will be shown later in this presentation.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 smtClean="0"/>
              <a:t>Each incident is the subject of a separate investigation to consider the circumstances, conclude the root causes and make recommendations and/or take local actions to avoid repetition of a similar incident in the future.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 smtClean="0"/>
              <a:t>Each of these incidents appear to involve a Breach of the Life Saving Rule for Safe System of work and therefore subject to review against the Fair Culture Flow Chart and the Fair Culture Panel.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29-Jun-16</a:t>
            </a:r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dirty="0" smtClean="0"/>
              <a:t>Wessex Route Near Miss Stand-down Brief June 2016</a:t>
            </a:r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ADF47B-D057-4F29-9445-3FAD54A28DBE}" type="slidenum">
              <a:rPr lang="en-GB" altLang="en-US" smtClean="0"/>
              <a:pPr>
                <a:defRPr/>
              </a:pPr>
              <a:t>3</a:t>
            </a:fld>
            <a:endParaRPr lang="en-GB" altLang="en-US"/>
          </a:p>
        </p:txBody>
      </p:sp>
      <p:pic>
        <p:nvPicPr>
          <p:cNvPr id="10" name="Picture 9" descr="cid:065482613@24022015-294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445224"/>
            <a:ext cx="954562" cy="9639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826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are the known similarities.</a:t>
            </a:r>
            <a:endParaRPr lang="en-GB" dirty="0"/>
          </a:p>
        </p:txBody>
      </p:sp>
      <p:pic>
        <p:nvPicPr>
          <p:cNvPr id="9" name="Picture 4" descr="https://safety.networkrail.co.uk/wp-content/uploads/2016/02/LSR_Icons_with_Rules_Ticks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183" y="5310960"/>
            <a:ext cx="3557588" cy="1088621"/>
          </a:xfrm>
          <a:prstGeom prst="rect">
            <a:avLst/>
          </a:prstGeom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539552" y="1841500"/>
            <a:ext cx="7776864" cy="4391025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 smtClean="0"/>
              <a:t>No safe system of work was in place.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 smtClean="0"/>
              <a:t>No Rule Book based ‘safe system of protection’ was in place.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 smtClean="0"/>
              <a:t>At least 1 individual in each incident had to move very quickly out of the 4ft on which the oncoming train was travelling.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 smtClean="0"/>
              <a:t>The</a:t>
            </a:r>
            <a:r>
              <a:rPr lang="en-GB" sz="2000" dirty="0" smtClean="0">
                <a:solidFill>
                  <a:srgbClr val="FF0000"/>
                </a:solidFill>
              </a:rPr>
              <a:t> </a:t>
            </a:r>
            <a:r>
              <a:rPr lang="en-GB" sz="2000" dirty="0" smtClean="0"/>
              <a:t>individuals involved did not reach a place of safety in </a:t>
            </a:r>
            <a:r>
              <a:rPr lang="en-GB" sz="2000" dirty="0" smtClean="0"/>
              <a:t>10 seconds </a:t>
            </a:r>
            <a:r>
              <a:rPr lang="en-GB" sz="2000" smtClean="0"/>
              <a:t>or more.</a:t>
            </a:r>
            <a:endParaRPr lang="en-GB" sz="2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 smtClean="0"/>
              <a:t>Each incident was recorded on forward facing CCTV.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 smtClean="0"/>
              <a:t>None of these incidents were reported by the team involved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 smtClean="0"/>
              <a:t>5 individuals are lucky to be alive today.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29-Jun-16</a:t>
            </a:r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dirty="0" smtClean="0"/>
              <a:t>Wessex Route Near Miss Stand-down Brief June 2016</a:t>
            </a:r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ADF47B-D057-4F29-9445-3FAD54A28DBE}" type="slidenum">
              <a:rPr lang="en-GB" altLang="en-US" smtClean="0"/>
              <a:pPr>
                <a:defRPr/>
              </a:pPr>
              <a:t>4</a:t>
            </a:fld>
            <a:endParaRPr lang="en-GB" altLang="en-US"/>
          </a:p>
        </p:txBody>
      </p:sp>
      <p:pic>
        <p:nvPicPr>
          <p:cNvPr id="10" name="Picture 9" descr="cid:065482613@24022015-294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445224"/>
            <a:ext cx="954562" cy="9639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231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39552" y="692696"/>
            <a:ext cx="7269163" cy="431800"/>
          </a:xfrm>
        </p:spPr>
        <p:txBody>
          <a:bodyPr/>
          <a:lstStyle/>
          <a:p>
            <a:r>
              <a:rPr lang="en-GB" dirty="0" smtClean="0"/>
              <a:t>Trains: Stopping times and distances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29-Jun-16</a:t>
            </a: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Wessex Route Near Miss Stand-down Brief June 2016</a:t>
            </a:r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1D86DA-34AB-477A-A514-65F95FA39552}" type="slidenum">
              <a:rPr lang="en-GB" altLang="en-US" smtClean="0"/>
              <a:pPr>
                <a:defRPr/>
              </a:pPr>
              <a:t>5</a:t>
            </a:fld>
            <a:endParaRPr lang="en-GB" altLang="en-US"/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0243159"/>
              </p:ext>
            </p:extLst>
          </p:nvPr>
        </p:nvGraphicFramePr>
        <p:xfrm>
          <a:off x="831228" y="1412776"/>
          <a:ext cx="7269164" cy="3899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7291"/>
                <a:gridCol w="1817291"/>
                <a:gridCol w="1817291"/>
                <a:gridCol w="1817291"/>
              </a:tblGrid>
              <a:tr h="891405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 smtClean="0">
                          <a:effectLst/>
                          <a:latin typeface="Arial"/>
                        </a:rPr>
                        <a:t>Assuming</a:t>
                      </a:r>
                      <a:r>
                        <a:rPr lang="en-GB" sz="1800" b="0" i="0" u="none" strike="noStrike" baseline="0" dirty="0" smtClean="0">
                          <a:effectLst/>
                          <a:latin typeface="Arial"/>
                        </a:rPr>
                        <a:t> the driver reacts quickly &amp; </a:t>
                      </a:r>
                      <a:r>
                        <a:rPr lang="en-GB" sz="1800" b="0" i="0" u="none" strike="noStrike" dirty="0" smtClean="0">
                          <a:effectLst/>
                          <a:latin typeface="Arial"/>
                        </a:rPr>
                        <a:t>without gradient</a:t>
                      </a:r>
                      <a:r>
                        <a:rPr lang="en-GB" sz="1000" b="0" i="0" u="none" strike="noStrike" dirty="0">
                          <a:effectLst/>
                          <a:latin typeface="Arial"/>
                        </a:rPr>
                        <a:t>.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effectLst/>
                          <a:latin typeface="Arial"/>
                        </a:rPr>
                        <a:t>Train speed</a:t>
                      </a:r>
                      <a:br>
                        <a:rPr lang="en-GB" sz="1000" b="0" i="0" u="none" strike="noStrike">
                          <a:effectLst/>
                          <a:latin typeface="Arial"/>
                        </a:rPr>
                      </a:br>
                      <a:r>
                        <a:rPr lang="en-GB" sz="1000" b="0" i="0" u="none" strike="noStrike">
                          <a:effectLst/>
                          <a:latin typeface="Arial"/>
                        </a:rPr>
                        <a:t> MPH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effectLst/>
                          <a:latin typeface="Arial"/>
                        </a:rPr>
                        <a:t>Distance to stop</a:t>
                      </a:r>
                      <a:br>
                        <a:rPr lang="en-GB" sz="1000" b="0" i="0" u="none" strike="noStrike">
                          <a:effectLst/>
                          <a:latin typeface="Arial"/>
                        </a:rPr>
                      </a:br>
                      <a:r>
                        <a:rPr lang="en-GB" sz="1000" b="0" i="0" u="none" strike="noStrike">
                          <a:effectLst/>
                          <a:latin typeface="Arial"/>
                        </a:rPr>
                        <a:t>Metres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effectLst/>
                          <a:latin typeface="Arial"/>
                        </a:rPr>
                        <a:t>Time to stop </a:t>
                      </a:r>
                      <a:br>
                        <a:rPr lang="en-GB" sz="1000" b="0" i="0" u="none" strike="noStrike">
                          <a:effectLst/>
                          <a:latin typeface="Arial"/>
                        </a:rPr>
                      </a:br>
                      <a:r>
                        <a:rPr lang="en-GB" sz="1000" b="0" i="0" u="none" strike="noStrike">
                          <a:effectLst/>
                          <a:latin typeface="Arial"/>
                        </a:rPr>
                        <a:t>Seconds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effectLst/>
                          <a:latin typeface="Arial"/>
                        </a:rPr>
                        <a:t>Equates to </a:t>
                      </a:r>
                      <a:br>
                        <a:rPr lang="en-GB" sz="1000" b="0" i="0" u="none" strike="noStrike" dirty="0">
                          <a:effectLst/>
                          <a:latin typeface="Arial"/>
                        </a:rPr>
                      </a:br>
                      <a:r>
                        <a:rPr lang="en-GB" sz="1000" b="0" i="0" u="none" strike="noStrike" dirty="0">
                          <a:effectLst/>
                          <a:latin typeface="Arial"/>
                        </a:rPr>
                        <a:t>No of </a:t>
                      </a:r>
                      <a:r>
                        <a:rPr lang="en-GB" sz="1000" b="0" i="0" u="none" strike="noStrike" dirty="0" smtClean="0">
                          <a:effectLst/>
                          <a:latin typeface="Arial"/>
                        </a:rPr>
                        <a:t>sleepers</a:t>
                      </a:r>
                      <a:endParaRPr lang="en-GB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effectLst/>
                          <a:latin typeface="Arial"/>
                        </a:rPr>
                        <a:t>30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effectLst/>
                          <a:latin typeface="Arial"/>
                        </a:rPr>
                        <a:t>241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effectLst/>
                          <a:latin typeface="Arial"/>
                        </a:rPr>
                        <a:t>30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 smtClean="0">
                          <a:effectLst/>
                          <a:latin typeface="Arial"/>
                        </a:rPr>
                        <a:t>370</a:t>
                      </a:r>
                      <a:endParaRPr lang="en-GB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effectLst/>
                          <a:latin typeface="Arial"/>
                        </a:rPr>
                        <a:t>40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effectLst/>
                          <a:latin typeface="Arial"/>
                        </a:rPr>
                        <a:t>391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effectLst/>
                          <a:latin typeface="Arial"/>
                        </a:rPr>
                        <a:t>38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 smtClean="0">
                          <a:effectLst/>
                          <a:latin typeface="Arial"/>
                        </a:rPr>
                        <a:t>600</a:t>
                      </a:r>
                      <a:endParaRPr lang="en-GB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effectLst/>
                          <a:latin typeface="Arial"/>
                        </a:rPr>
                        <a:t>50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effectLst/>
                          <a:latin typeface="Arial"/>
                        </a:rPr>
                        <a:t>575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effectLst/>
                          <a:latin typeface="Arial"/>
                        </a:rPr>
                        <a:t>45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 smtClean="0">
                          <a:effectLst/>
                          <a:latin typeface="Arial"/>
                        </a:rPr>
                        <a:t>885</a:t>
                      </a:r>
                      <a:r>
                        <a:rPr lang="en-GB" sz="14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effectLst/>
                          <a:latin typeface="Arial"/>
                        </a:rPr>
                        <a:t>60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effectLst/>
                          <a:latin typeface="Arial"/>
                        </a:rPr>
                        <a:t>793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effectLst/>
                          <a:latin typeface="Arial"/>
                        </a:rPr>
                        <a:t>53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 smtClean="0">
                          <a:effectLst/>
                          <a:latin typeface="Arial"/>
                        </a:rPr>
                        <a:t>1220</a:t>
                      </a:r>
                      <a:r>
                        <a:rPr lang="en-GB" sz="14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effectLst/>
                          <a:latin typeface="Arial"/>
                        </a:rPr>
                        <a:t>70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effectLst/>
                          <a:latin typeface="Arial"/>
                        </a:rPr>
                        <a:t>1045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effectLst/>
                          <a:latin typeface="Arial"/>
                        </a:rPr>
                        <a:t>61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 smtClean="0">
                          <a:effectLst/>
                          <a:latin typeface="Arial"/>
                        </a:rPr>
                        <a:t>1607</a:t>
                      </a:r>
                      <a:endParaRPr lang="en-GB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41194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 smtClean="0">
                          <a:effectLst/>
                          <a:latin typeface="Arial"/>
                        </a:rPr>
                        <a:t>80</a:t>
                      </a:r>
                      <a:endParaRPr lang="en-GB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effectLst/>
                          <a:latin typeface="Arial"/>
                        </a:rPr>
                        <a:t>1331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effectLst/>
                          <a:latin typeface="Arial"/>
                        </a:rPr>
                        <a:t>68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 smtClean="0">
                          <a:effectLst/>
                          <a:latin typeface="Arial"/>
                        </a:rPr>
                        <a:t>2047</a:t>
                      </a:r>
                      <a:endParaRPr lang="en-GB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 smtClean="0">
                          <a:effectLst/>
                          <a:latin typeface="Arial"/>
                        </a:rPr>
                        <a:t>90</a:t>
                      </a:r>
                      <a:endParaRPr lang="en-GB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 smtClean="0">
                          <a:effectLst/>
                          <a:latin typeface="Arial"/>
                        </a:rPr>
                        <a:t>1639</a:t>
                      </a:r>
                      <a:endParaRPr lang="en-GB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 smtClean="0">
                          <a:effectLst/>
                          <a:latin typeface="Arial"/>
                        </a:rPr>
                        <a:t>76</a:t>
                      </a:r>
                      <a:endParaRPr lang="en-GB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 smtClean="0">
                          <a:effectLst/>
                          <a:latin typeface="Arial"/>
                        </a:rPr>
                        <a:t>2521</a:t>
                      </a:r>
                      <a:endParaRPr lang="en-GB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pic>
        <p:nvPicPr>
          <p:cNvPr id="14" name="Picture 13" descr="cid:065482613@24022015-294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445224"/>
            <a:ext cx="954562" cy="963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4" descr="https://safety.networkrail.co.uk/wp-content/uploads/2016/02/LSR_Icons_with_Rules_Tick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183" y="5540141"/>
            <a:ext cx="2808625" cy="859439"/>
          </a:xfrm>
          <a:prstGeom prst="rect">
            <a:avLst/>
          </a:prstGeom>
          <a:noFill/>
          <a:ln w="19050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575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30238" y="692696"/>
            <a:ext cx="7886700" cy="1296144"/>
          </a:xfrm>
        </p:spPr>
        <p:txBody>
          <a:bodyPr/>
          <a:lstStyle/>
          <a:p>
            <a:r>
              <a:rPr lang="en-GB" dirty="0" smtClean="0"/>
              <a:t>1. </a:t>
            </a:r>
            <a:r>
              <a:rPr lang="en-GB" sz="2000" dirty="0" smtClean="0"/>
              <a:t>Tuesday 14</a:t>
            </a:r>
            <a:r>
              <a:rPr lang="en-GB" sz="2000" baseline="30000" dirty="0" smtClean="0"/>
              <a:t>th</a:t>
            </a:r>
            <a:r>
              <a:rPr lang="en-GB" sz="2000" dirty="0" smtClean="0"/>
              <a:t> June: </a:t>
            </a:r>
            <a:br>
              <a:rPr lang="en-GB" sz="2000" dirty="0" smtClean="0"/>
            </a:br>
            <a:r>
              <a:rPr lang="en-GB" sz="2000" dirty="0" smtClean="0"/>
              <a:t>Outside of Basingstoke at 50m 20ch on the Up Reading line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67544" y="1844824"/>
            <a:ext cx="4031431" cy="4344839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Line speed of 50 mph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This is </a:t>
            </a:r>
            <a:r>
              <a:rPr lang="en-GB" dirty="0" smtClean="0"/>
              <a:t>a </a:t>
            </a:r>
            <a:r>
              <a:rPr lang="en-GB" dirty="0"/>
              <a:t>Red Zone Prohibited Working </a:t>
            </a:r>
            <a:r>
              <a:rPr lang="en-GB" dirty="0" smtClean="0"/>
              <a:t>Area.</a:t>
            </a:r>
            <a:endParaRPr lang="en-GB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Both individuals were in the 4ft in the path of the oncoming train when it came around the curve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Train Driver issued an emergency horn warning and emergency brake.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Individuals reached the Up Cess with less than 8 seconds before the train passed.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One of them stumbled as he rushed out of the path of the train.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No SSOW was in place.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dirty="0" smtClean="0"/>
              <a:t>Wessex Route Near Miss Stand-down Brief June 2016</a:t>
            </a:r>
            <a:endParaRPr lang="en-GB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29-Jun-16</a:t>
            </a: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ADF47B-D057-4F29-9445-3FAD54A28DBE}" type="slidenum">
              <a:rPr lang="en-GB" altLang="en-US" smtClean="0"/>
              <a:pPr>
                <a:defRPr/>
              </a:pPr>
              <a:t>6</a:t>
            </a:fld>
            <a:endParaRPr lang="en-GB" altLang="en-US"/>
          </a:p>
        </p:txBody>
      </p:sp>
      <p:pic>
        <p:nvPicPr>
          <p:cNvPr id="10" name="Picture 9" descr="cid:065482613@24022015-294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445224"/>
            <a:ext cx="954562" cy="963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Content Placeholder 14"/>
          <p:cNvPicPr>
            <a:picLocks noGrp="1"/>
          </p:cNvPicPr>
          <p:nvPr>
            <p:ph sz="quarter" idx="4"/>
          </p:nvPr>
        </p:nvPicPr>
        <p:blipFill rotWithShape="1">
          <a:blip r:embed="rId4"/>
          <a:srcRect l="10999" t="44863" r="78644" b="27722"/>
          <a:stretch/>
        </p:blipFill>
        <p:spPr bwMode="auto">
          <a:xfrm>
            <a:off x="4717489" y="1916832"/>
            <a:ext cx="3860184" cy="36724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8906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29-Jun-16</a:t>
            </a: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dirty="0" smtClean="0"/>
              <a:t>Wessex Route Near Miss Stand-down Brief June 2016</a:t>
            </a:r>
            <a:endParaRPr lang="en-GB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1D86DA-34AB-477A-A514-65F95FA39552}" type="slidenum">
              <a:rPr lang="en-GB" altLang="en-US" smtClean="0"/>
              <a:pPr>
                <a:defRPr/>
              </a:pPr>
              <a:t>7</a:t>
            </a:fld>
            <a:endParaRPr lang="en-GB" altLang="en-US"/>
          </a:p>
        </p:txBody>
      </p:sp>
      <p:pic>
        <p:nvPicPr>
          <p:cNvPr id="11" name="Picture 10" descr="cid:065482613@24022015-294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445224"/>
            <a:ext cx="954562" cy="963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4" descr="https://safety.networkrail.co.uk/wp-content/uploads/2016/02/LSR_Icons_with_Rules_Tick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183" y="5540141"/>
            <a:ext cx="2808625" cy="859439"/>
          </a:xfrm>
          <a:prstGeom prst="rect">
            <a:avLst/>
          </a:prstGeom>
          <a:noFill/>
          <a:ln w="19050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Danes Hill low.mov">
            <a:hlinkClick r:id="" action="ppaction://media"/>
          </p:cNvPr>
          <p:cNvPicPr>
            <a:picLocks noGrp="1" noChangeAspect="1"/>
          </p:cNvPicPr>
          <p:nvPr>
            <p:ph sz="half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781892"/>
            <a:ext cx="9144000" cy="5145286"/>
          </a:xfrm>
        </p:spPr>
      </p:pic>
    </p:spTree>
    <p:extLst>
      <p:ext uri="{BB962C8B-B14F-4D97-AF65-F5344CB8AC3E}">
        <p14:creationId xmlns:p14="http://schemas.microsoft.com/office/powerpoint/2010/main" val="412612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2. </a:t>
            </a:r>
            <a:r>
              <a:rPr lang="en-GB" sz="2000" dirty="0" smtClean="0"/>
              <a:t>Friday 24</a:t>
            </a:r>
            <a:r>
              <a:rPr lang="en-GB" sz="2000" baseline="30000" dirty="0" smtClean="0"/>
              <a:t>th</a:t>
            </a:r>
            <a:r>
              <a:rPr lang="en-GB" sz="2000" dirty="0" smtClean="0"/>
              <a:t> June</a:t>
            </a:r>
            <a:br>
              <a:rPr lang="en-GB" sz="2000" dirty="0" smtClean="0"/>
            </a:br>
            <a:r>
              <a:rPr lang="en-GB" sz="2000" dirty="0"/>
              <a:t> </a:t>
            </a:r>
            <a:r>
              <a:rPr lang="en-GB" sz="2000" dirty="0" smtClean="0"/>
              <a:t>at </a:t>
            </a:r>
            <a:r>
              <a:rPr lang="en-GB" sz="2000" dirty="0" err="1" smtClean="0"/>
              <a:t>Shawford</a:t>
            </a:r>
            <a:r>
              <a:rPr lang="en-GB" sz="2000" dirty="0" smtClean="0"/>
              <a:t> on the Down Line of the BML1 at 69m 23ch</a:t>
            </a:r>
            <a:endParaRPr lang="en-GB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841500"/>
            <a:ext cx="3888234" cy="4391025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/>
              <a:t>Curved track, line speed of 90mph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 smtClean="0"/>
              <a:t>One individual in the 4ft of the oncoming train moved to 6ft with less than 4 seconds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 smtClean="0"/>
              <a:t>Shortly afterwards a freight train approached on the Up Line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/>
              <a:t>No SSOW </a:t>
            </a:r>
            <a:r>
              <a:rPr lang="en-GB" sz="2000" dirty="0" smtClean="0"/>
              <a:t>was in </a:t>
            </a:r>
            <a:r>
              <a:rPr lang="en-GB" sz="2000" dirty="0"/>
              <a:t>place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 smtClean="0"/>
              <a:t>No COSS briefing had taken place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 smtClean="0"/>
              <a:t>The Lookout was not on site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29-Jun-16</a:t>
            </a: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dirty="0" smtClean="0"/>
              <a:t>Wessex Route Near Miss Stand-down Brief June 2016</a:t>
            </a:r>
            <a:endParaRPr lang="en-GB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1D86DA-34AB-477A-A514-65F95FA39552}" type="slidenum">
              <a:rPr lang="en-GB" altLang="en-US" smtClean="0"/>
              <a:pPr>
                <a:defRPr/>
              </a:pPr>
              <a:t>8</a:t>
            </a:fld>
            <a:endParaRPr lang="en-GB" altLang="en-US"/>
          </a:p>
        </p:txBody>
      </p:sp>
      <p:pic>
        <p:nvPicPr>
          <p:cNvPr id="9" name="Content Placeholder 8">
            <a:hlinkClick r:id="rId2" action="ppaction://hlinkfile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14221"/>
            <a:ext cx="4005673" cy="3342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000000" mc:Ignorable="a14" a14:legacySpreadsheetColorIndex="64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xmlns:mc="http://schemas.openxmlformats.org/markup-compatibility/2006" val="FFFFFF" mc:Ignorable="a14" a14:legacySpreadsheetColorIndex="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Picture 10" descr="cid:065482613@24022015-294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445224"/>
            <a:ext cx="954562" cy="963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4" descr="https://safety.networkrail.co.uk/wp-content/uploads/2016/02/LSR_Icons_with_Rules_Tick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183" y="5540141"/>
            <a:ext cx="2808625" cy="859439"/>
          </a:xfrm>
          <a:prstGeom prst="rect">
            <a:avLst/>
          </a:prstGeom>
          <a:noFill/>
          <a:ln w="19050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886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29-Jun-16</a:t>
            </a: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dirty="0" smtClean="0"/>
              <a:t>Wessex Route Near Miss Stand-down Brief June 2016</a:t>
            </a:r>
            <a:endParaRPr lang="en-GB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1D86DA-34AB-477A-A514-65F95FA39552}" type="slidenum">
              <a:rPr lang="en-GB" altLang="en-US" smtClean="0"/>
              <a:pPr>
                <a:defRPr/>
              </a:pPr>
              <a:t>9</a:t>
            </a:fld>
            <a:endParaRPr lang="en-GB" altLang="en-US"/>
          </a:p>
        </p:txBody>
      </p:sp>
      <p:pic>
        <p:nvPicPr>
          <p:cNvPr id="11" name="Picture 10" descr="cid:065482613@24022015-294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445224"/>
            <a:ext cx="954562" cy="963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4" descr="https://safety.networkrail.co.uk/wp-content/uploads/2016/02/LSR_Icons_with_Rules_Tick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183" y="5540141"/>
            <a:ext cx="2808625" cy="859439"/>
          </a:xfrm>
          <a:prstGeom prst="rect">
            <a:avLst/>
          </a:prstGeom>
          <a:noFill/>
          <a:ln w="19050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Shawford low.mov">
            <a:hlinkClick r:id="" action="ppaction://media"/>
          </p:cNvPr>
          <p:cNvPicPr>
            <a:picLocks noGrp="1" noChangeAspect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80169" y="1"/>
            <a:ext cx="8383662" cy="6858000"/>
          </a:xfrm>
        </p:spPr>
      </p:pic>
    </p:spTree>
    <p:extLst>
      <p:ext uri="{BB962C8B-B14F-4D97-AF65-F5344CB8AC3E}">
        <p14:creationId xmlns:p14="http://schemas.microsoft.com/office/powerpoint/2010/main" val="32736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Blank">
  <a:themeElements>
    <a:clrScheme name="Default 14">
      <a:dk1>
        <a:srgbClr val="292929"/>
      </a:dk1>
      <a:lt1>
        <a:srgbClr val="FFFFFF"/>
      </a:lt1>
      <a:dk2>
        <a:srgbClr val="054B6B"/>
      </a:dk2>
      <a:lt2>
        <a:srgbClr val="292929"/>
      </a:lt2>
      <a:accent1>
        <a:srgbClr val="054B6B"/>
      </a:accent1>
      <a:accent2>
        <a:srgbClr val="EE731F"/>
      </a:accent2>
      <a:accent3>
        <a:srgbClr val="FFFFFF"/>
      </a:accent3>
      <a:accent4>
        <a:srgbClr val="212121"/>
      </a:accent4>
      <a:accent5>
        <a:srgbClr val="AAB1BA"/>
      </a:accent5>
      <a:accent6>
        <a:srgbClr val="D8681B"/>
      </a:accent6>
      <a:hlink>
        <a:srgbClr val="9DB126"/>
      </a:hlink>
      <a:folHlink>
        <a:srgbClr val="A5CDDC"/>
      </a:folHlink>
    </a:clrScheme>
    <a:fontScheme name="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1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1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3">
        <a:dk1>
          <a:srgbClr val="4C4C4C"/>
        </a:dk1>
        <a:lt1>
          <a:srgbClr val="FFFFFF"/>
        </a:lt1>
        <a:dk2>
          <a:srgbClr val="054B6B"/>
        </a:dk2>
        <a:lt2>
          <a:srgbClr val="4C4C4C"/>
        </a:lt2>
        <a:accent1>
          <a:srgbClr val="054B6B"/>
        </a:accent1>
        <a:accent2>
          <a:srgbClr val="EE731F"/>
        </a:accent2>
        <a:accent3>
          <a:srgbClr val="FFFFFF"/>
        </a:accent3>
        <a:accent4>
          <a:srgbClr val="404040"/>
        </a:accent4>
        <a:accent5>
          <a:srgbClr val="AAB1BA"/>
        </a:accent5>
        <a:accent6>
          <a:srgbClr val="D8681B"/>
        </a:accent6>
        <a:hlink>
          <a:srgbClr val="9DB126"/>
        </a:hlink>
        <a:folHlink>
          <a:srgbClr val="A5CDD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4">
        <a:dk1>
          <a:srgbClr val="292929"/>
        </a:dk1>
        <a:lt1>
          <a:srgbClr val="FFFFFF"/>
        </a:lt1>
        <a:dk2>
          <a:srgbClr val="054B6B"/>
        </a:dk2>
        <a:lt2>
          <a:srgbClr val="292929"/>
        </a:lt2>
        <a:accent1>
          <a:srgbClr val="054B6B"/>
        </a:accent1>
        <a:accent2>
          <a:srgbClr val="EE731F"/>
        </a:accent2>
        <a:accent3>
          <a:srgbClr val="FFFFFF"/>
        </a:accent3>
        <a:accent4>
          <a:srgbClr val="212121"/>
        </a:accent4>
        <a:accent5>
          <a:srgbClr val="AAB1BA"/>
        </a:accent5>
        <a:accent6>
          <a:srgbClr val="D8681B"/>
        </a:accent6>
        <a:hlink>
          <a:srgbClr val="9DB126"/>
        </a:hlink>
        <a:folHlink>
          <a:srgbClr val="A5CDD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ngle Column">
  <a:themeElements>
    <a:clrScheme name="Single Column 15">
      <a:dk1>
        <a:srgbClr val="292929"/>
      </a:dk1>
      <a:lt1>
        <a:srgbClr val="FFFFFF"/>
      </a:lt1>
      <a:dk2>
        <a:srgbClr val="054B6B"/>
      </a:dk2>
      <a:lt2>
        <a:srgbClr val="292929"/>
      </a:lt2>
      <a:accent1>
        <a:srgbClr val="054B6B"/>
      </a:accent1>
      <a:accent2>
        <a:srgbClr val="EE731F"/>
      </a:accent2>
      <a:accent3>
        <a:srgbClr val="FFFFFF"/>
      </a:accent3>
      <a:accent4>
        <a:srgbClr val="212121"/>
      </a:accent4>
      <a:accent5>
        <a:srgbClr val="AAB1BA"/>
      </a:accent5>
      <a:accent6>
        <a:srgbClr val="D8681B"/>
      </a:accent6>
      <a:hlink>
        <a:srgbClr val="9DB126"/>
      </a:hlink>
      <a:folHlink>
        <a:srgbClr val="A5CDDC"/>
      </a:folHlink>
    </a:clrScheme>
    <a:fontScheme name="Single Colum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1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1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Single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ngle Colum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ngle Colum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ngle Colum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ngle Colum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ngle Colum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ngle Colum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ngle Colum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ngle Colum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ngle Colum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ngle Colum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ngle Colum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ngle Column 13">
        <a:dk1>
          <a:srgbClr val="545454"/>
        </a:dk1>
        <a:lt1>
          <a:srgbClr val="FFFFFF"/>
        </a:lt1>
        <a:dk2>
          <a:srgbClr val="006083"/>
        </a:dk2>
        <a:lt2>
          <a:srgbClr val="545454"/>
        </a:lt2>
        <a:accent1>
          <a:srgbClr val="006083"/>
        </a:accent1>
        <a:accent2>
          <a:srgbClr val="F38921"/>
        </a:accent2>
        <a:accent3>
          <a:srgbClr val="FFFFFF"/>
        </a:accent3>
        <a:accent4>
          <a:srgbClr val="464646"/>
        </a:accent4>
        <a:accent5>
          <a:srgbClr val="AAB6C1"/>
        </a:accent5>
        <a:accent6>
          <a:srgbClr val="DC7C1D"/>
        </a:accent6>
        <a:hlink>
          <a:srgbClr val="B6B927"/>
        </a:hlink>
        <a:folHlink>
          <a:srgbClr val="B2D1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ngle Column 14">
        <a:dk1>
          <a:srgbClr val="4C4C4C"/>
        </a:dk1>
        <a:lt1>
          <a:srgbClr val="FFFFFF"/>
        </a:lt1>
        <a:dk2>
          <a:srgbClr val="054B6B"/>
        </a:dk2>
        <a:lt2>
          <a:srgbClr val="4C4C4C"/>
        </a:lt2>
        <a:accent1>
          <a:srgbClr val="054B6B"/>
        </a:accent1>
        <a:accent2>
          <a:srgbClr val="EE731F"/>
        </a:accent2>
        <a:accent3>
          <a:srgbClr val="FFFFFF"/>
        </a:accent3>
        <a:accent4>
          <a:srgbClr val="404040"/>
        </a:accent4>
        <a:accent5>
          <a:srgbClr val="AAB1BA"/>
        </a:accent5>
        <a:accent6>
          <a:srgbClr val="D8681B"/>
        </a:accent6>
        <a:hlink>
          <a:srgbClr val="9DB126"/>
        </a:hlink>
        <a:folHlink>
          <a:srgbClr val="A5CDD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ngle Column 15">
        <a:dk1>
          <a:srgbClr val="292929"/>
        </a:dk1>
        <a:lt1>
          <a:srgbClr val="FFFFFF"/>
        </a:lt1>
        <a:dk2>
          <a:srgbClr val="054B6B"/>
        </a:dk2>
        <a:lt2>
          <a:srgbClr val="292929"/>
        </a:lt2>
        <a:accent1>
          <a:srgbClr val="054B6B"/>
        </a:accent1>
        <a:accent2>
          <a:srgbClr val="EE731F"/>
        </a:accent2>
        <a:accent3>
          <a:srgbClr val="FFFFFF"/>
        </a:accent3>
        <a:accent4>
          <a:srgbClr val="212121"/>
        </a:accent4>
        <a:accent5>
          <a:srgbClr val="AAB1BA"/>
        </a:accent5>
        <a:accent6>
          <a:srgbClr val="D8681B"/>
        </a:accent6>
        <a:hlink>
          <a:srgbClr val="9DB126"/>
        </a:hlink>
        <a:folHlink>
          <a:srgbClr val="A5CDD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artner Logo">
  <a:themeElements>
    <a:clrScheme name="Partner Logo 15">
      <a:dk1>
        <a:srgbClr val="292929"/>
      </a:dk1>
      <a:lt1>
        <a:srgbClr val="FFFFFF"/>
      </a:lt1>
      <a:dk2>
        <a:srgbClr val="054B6B"/>
      </a:dk2>
      <a:lt2>
        <a:srgbClr val="292929"/>
      </a:lt2>
      <a:accent1>
        <a:srgbClr val="054B6B"/>
      </a:accent1>
      <a:accent2>
        <a:srgbClr val="EE731F"/>
      </a:accent2>
      <a:accent3>
        <a:srgbClr val="FFFFFF"/>
      </a:accent3>
      <a:accent4>
        <a:srgbClr val="212121"/>
      </a:accent4>
      <a:accent5>
        <a:srgbClr val="AAB1BA"/>
      </a:accent5>
      <a:accent6>
        <a:srgbClr val="D8681B"/>
      </a:accent6>
      <a:hlink>
        <a:srgbClr val="9DB126"/>
      </a:hlink>
      <a:folHlink>
        <a:srgbClr val="A5CDDC"/>
      </a:folHlink>
    </a:clrScheme>
    <a:fontScheme name="Partner Log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1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1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artner Log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tner Log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tner Log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tner Log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tner Log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tner Log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tner Log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tner Log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tner Log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tner Log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tner Log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tner Log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tner Logo 13">
        <a:dk1>
          <a:srgbClr val="545454"/>
        </a:dk1>
        <a:lt1>
          <a:srgbClr val="FFFFFF"/>
        </a:lt1>
        <a:dk2>
          <a:srgbClr val="006083"/>
        </a:dk2>
        <a:lt2>
          <a:srgbClr val="545454"/>
        </a:lt2>
        <a:accent1>
          <a:srgbClr val="006083"/>
        </a:accent1>
        <a:accent2>
          <a:srgbClr val="F38921"/>
        </a:accent2>
        <a:accent3>
          <a:srgbClr val="FFFFFF"/>
        </a:accent3>
        <a:accent4>
          <a:srgbClr val="464646"/>
        </a:accent4>
        <a:accent5>
          <a:srgbClr val="AAB6C1"/>
        </a:accent5>
        <a:accent6>
          <a:srgbClr val="DC7C1D"/>
        </a:accent6>
        <a:hlink>
          <a:srgbClr val="B6B927"/>
        </a:hlink>
        <a:folHlink>
          <a:srgbClr val="B2D1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tner Logo 14">
        <a:dk1>
          <a:srgbClr val="4C4C4C"/>
        </a:dk1>
        <a:lt1>
          <a:srgbClr val="FFFFFF"/>
        </a:lt1>
        <a:dk2>
          <a:srgbClr val="054B6B"/>
        </a:dk2>
        <a:lt2>
          <a:srgbClr val="4C4C4C"/>
        </a:lt2>
        <a:accent1>
          <a:srgbClr val="054B6B"/>
        </a:accent1>
        <a:accent2>
          <a:srgbClr val="EE731F"/>
        </a:accent2>
        <a:accent3>
          <a:srgbClr val="FFFFFF"/>
        </a:accent3>
        <a:accent4>
          <a:srgbClr val="404040"/>
        </a:accent4>
        <a:accent5>
          <a:srgbClr val="AAB1BA"/>
        </a:accent5>
        <a:accent6>
          <a:srgbClr val="D8681B"/>
        </a:accent6>
        <a:hlink>
          <a:srgbClr val="9DB126"/>
        </a:hlink>
        <a:folHlink>
          <a:srgbClr val="A5CDD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tner Logo 15">
        <a:dk1>
          <a:srgbClr val="292929"/>
        </a:dk1>
        <a:lt1>
          <a:srgbClr val="FFFFFF"/>
        </a:lt1>
        <a:dk2>
          <a:srgbClr val="054B6B"/>
        </a:dk2>
        <a:lt2>
          <a:srgbClr val="292929"/>
        </a:lt2>
        <a:accent1>
          <a:srgbClr val="054B6B"/>
        </a:accent1>
        <a:accent2>
          <a:srgbClr val="EE731F"/>
        </a:accent2>
        <a:accent3>
          <a:srgbClr val="FFFFFF"/>
        </a:accent3>
        <a:accent4>
          <a:srgbClr val="212121"/>
        </a:accent4>
        <a:accent5>
          <a:srgbClr val="AAB1BA"/>
        </a:accent5>
        <a:accent6>
          <a:srgbClr val="D8681B"/>
        </a:accent6>
        <a:hlink>
          <a:srgbClr val="9DB126"/>
        </a:hlink>
        <a:folHlink>
          <a:srgbClr val="A5CDD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hart Layout">
  <a:themeElements>
    <a:clrScheme name="Chart Layout 15">
      <a:dk1>
        <a:srgbClr val="292929"/>
      </a:dk1>
      <a:lt1>
        <a:srgbClr val="FFFFFF"/>
      </a:lt1>
      <a:dk2>
        <a:srgbClr val="054B6B"/>
      </a:dk2>
      <a:lt2>
        <a:srgbClr val="292929"/>
      </a:lt2>
      <a:accent1>
        <a:srgbClr val="054B6B"/>
      </a:accent1>
      <a:accent2>
        <a:srgbClr val="EE731F"/>
      </a:accent2>
      <a:accent3>
        <a:srgbClr val="FFFFFF"/>
      </a:accent3>
      <a:accent4>
        <a:srgbClr val="212121"/>
      </a:accent4>
      <a:accent5>
        <a:srgbClr val="AAB1BA"/>
      </a:accent5>
      <a:accent6>
        <a:srgbClr val="D8681B"/>
      </a:accent6>
      <a:hlink>
        <a:srgbClr val="9DB126"/>
      </a:hlink>
      <a:folHlink>
        <a:srgbClr val="A5CDDC"/>
      </a:folHlink>
    </a:clrScheme>
    <a:fontScheme name="Chart Lay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1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1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Chart Layo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rt Layo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rt Layo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rt Layo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rt Layo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rt Layo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rt Layo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rt Layo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rt Layo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rt Layo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rt Layo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rt Layo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rt Layout 13">
        <a:dk1>
          <a:srgbClr val="545454"/>
        </a:dk1>
        <a:lt1>
          <a:srgbClr val="FFFFFF"/>
        </a:lt1>
        <a:dk2>
          <a:srgbClr val="006083"/>
        </a:dk2>
        <a:lt2>
          <a:srgbClr val="545454"/>
        </a:lt2>
        <a:accent1>
          <a:srgbClr val="006083"/>
        </a:accent1>
        <a:accent2>
          <a:srgbClr val="F38921"/>
        </a:accent2>
        <a:accent3>
          <a:srgbClr val="FFFFFF"/>
        </a:accent3>
        <a:accent4>
          <a:srgbClr val="464646"/>
        </a:accent4>
        <a:accent5>
          <a:srgbClr val="AAB6C1"/>
        </a:accent5>
        <a:accent6>
          <a:srgbClr val="DC7C1D"/>
        </a:accent6>
        <a:hlink>
          <a:srgbClr val="B6B927"/>
        </a:hlink>
        <a:folHlink>
          <a:srgbClr val="B2D1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rt Layout 14">
        <a:dk1>
          <a:srgbClr val="4C4C4C"/>
        </a:dk1>
        <a:lt1>
          <a:srgbClr val="FFFFFF"/>
        </a:lt1>
        <a:dk2>
          <a:srgbClr val="054B6B"/>
        </a:dk2>
        <a:lt2>
          <a:srgbClr val="4C4C4C"/>
        </a:lt2>
        <a:accent1>
          <a:srgbClr val="054B6B"/>
        </a:accent1>
        <a:accent2>
          <a:srgbClr val="EE731F"/>
        </a:accent2>
        <a:accent3>
          <a:srgbClr val="FFFFFF"/>
        </a:accent3>
        <a:accent4>
          <a:srgbClr val="404040"/>
        </a:accent4>
        <a:accent5>
          <a:srgbClr val="AAB1BA"/>
        </a:accent5>
        <a:accent6>
          <a:srgbClr val="D8681B"/>
        </a:accent6>
        <a:hlink>
          <a:srgbClr val="9DB126"/>
        </a:hlink>
        <a:folHlink>
          <a:srgbClr val="A5CDD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rt Layout 15">
        <a:dk1>
          <a:srgbClr val="292929"/>
        </a:dk1>
        <a:lt1>
          <a:srgbClr val="FFFFFF"/>
        </a:lt1>
        <a:dk2>
          <a:srgbClr val="054B6B"/>
        </a:dk2>
        <a:lt2>
          <a:srgbClr val="292929"/>
        </a:lt2>
        <a:accent1>
          <a:srgbClr val="054B6B"/>
        </a:accent1>
        <a:accent2>
          <a:srgbClr val="EE731F"/>
        </a:accent2>
        <a:accent3>
          <a:srgbClr val="FFFFFF"/>
        </a:accent3>
        <a:accent4>
          <a:srgbClr val="212121"/>
        </a:accent4>
        <a:accent5>
          <a:srgbClr val="AAB1BA"/>
        </a:accent5>
        <a:accent6>
          <a:srgbClr val="D8681B"/>
        </a:accent6>
        <a:hlink>
          <a:srgbClr val="9DB126"/>
        </a:hlink>
        <a:folHlink>
          <a:srgbClr val="A5CDD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Divider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ivider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1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1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ivider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vider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vider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vider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vider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vider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vider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vider Slide 13">
        <a:dk1>
          <a:srgbClr val="545454"/>
        </a:dk1>
        <a:lt1>
          <a:srgbClr val="FFFFFF"/>
        </a:lt1>
        <a:dk2>
          <a:srgbClr val="006083"/>
        </a:dk2>
        <a:lt2>
          <a:srgbClr val="545454"/>
        </a:lt2>
        <a:accent1>
          <a:srgbClr val="006083"/>
        </a:accent1>
        <a:accent2>
          <a:srgbClr val="F38921"/>
        </a:accent2>
        <a:accent3>
          <a:srgbClr val="FFFFFF"/>
        </a:accent3>
        <a:accent4>
          <a:srgbClr val="464646"/>
        </a:accent4>
        <a:accent5>
          <a:srgbClr val="AAB6C1"/>
        </a:accent5>
        <a:accent6>
          <a:srgbClr val="DC7C1D"/>
        </a:accent6>
        <a:hlink>
          <a:srgbClr val="B6B927"/>
        </a:hlink>
        <a:folHlink>
          <a:srgbClr val="B2D1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Slide 14">
        <a:dk1>
          <a:srgbClr val="4C4C4C"/>
        </a:dk1>
        <a:lt1>
          <a:srgbClr val="FFFFFF"/>
        </a:lt1>
        <a:dk2>
          <a:srgbClr val="054B6B"/>
        </a:dk2>
        <a:lt2>
          <a:srgbClr val="4C4C4C"/>
        </a:lt2>
        <a:accent1>
          <a:srgbClr val="054B6B"/>
        </a:accent1>
        <a:accent2>
          <a:srgbClr val="EE731F"/>
        </a:accent2>
        <a:accent3>
          <a:srgbClr val="FFFFFF"/>
        </a:accent3>
        <a:accent4>
          <a:srgbClr val="404040"/>
        </a:accent4>
        <a:accent5>
          <a:srgbClr val="AAB1BA"/>
        </a:accent5>
        <a:accent6>
          <a:srgbClr val="D8681B"/>
        </a:accent6>
        <a:hlink>
          <a:srgbClr val="9DB126"/>
        </a:hlink>
        <a:folHlink>
          <a:srgbClr val="A5CDD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Slide 15">
        <a:dk1>
          <a:srgbClr val="292929"/>
        </a:dk1>
        <a:lt1>
          <a:srgbClr val="FFFFFF"/>
        </a:lt1>
        <a:dk2>
          <a:srgbClr val="054B6B"/>
        </a:dk2>
        <a:lt2>
          <a:srgbClr val="292929"/>
        </a:lt2>
        <a:accent1>
          <a:srgbClr val="054B6B"/>
        </a:accent1>
        <a:accent2>
          <a:srgbClr val="EE731F"/>
        </a:accent2>
        <a:accent3>
          <a:srgbClr val="FFFFFF"/>
        </a:accent3>
        <a:accent4>
          <a:srgbClr val="212121"/>
        </a:accent4>
        <a:accent5>
          <a:srgbClr val="AAB1BA"/>
        </a:accent5>
        <a:accent6>
          <a:srgbClr val="D8681B"/>
        </a:accent6>
        <a:hlink>
          <a:srgbClr val="9DB126"/>
        </a:hlink>
        <a:folHlink>
          <a:srgbClr val="A5CDD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losing Slide">
  <a:themeElements>
    <a:clrScheme name="Closing Slide 15">
      <a:dk1>
        <a:srgbClr val="292929"/>
      </a:dk1>
      <a:lt1>
        <a:srgbClr val="FFFFFF"/>
      </a:lt1>
      <a:dk2>
        <a:srgbClr val="054B6B"/>
      </a:dk2>
      <a:lt2>
        <a:srgbClr val="292929"/>
      </a:lt2>
      <a:accent1>
        <a:srgbClr val="054B6B"/>
      </a:accent1>
      <a:accent2>
        <a:srgbClr val="EE731F"/>
      </a:accent2>
      <a:accent3>
        <a:srgbClr val="FFFFFF"/>
      </a:accent3>
      <a:accent4>
        <a:srgbClr val="212121"/>
      </a:accent4>
      <a:accent5>
        <a:srgbClr val="AAB1BA"/>
      </a:accent5>
      <a:accent6>
        <a:srgbClr val="D8681B"/>
      </a:accent6>
      <a:hlink>
        <a:srgbClr val="9DB126"/>
      </a:hlink>
      <a:folHlink>
        <a:srgbClr val="A5CDDC"/>
      </a:folHlink>
    </a:clrScheme>
    <a:fontScheme name="Closing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1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1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Closing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sing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sing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sing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sing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sing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sing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sing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sing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sing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sing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sing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sing Slide 13">
        <a:dk1>
          <a:srgbClr val="545454"/>
        </a:dk1>
        <a:lt1>
          <a:srgbClr val="FFFFFF"/>
        </a:lt1>
        <a:dk2>
          <a:srgbClr val="006083"/>
        </a:dk2>
        <a:lt2>
          <a:srgbClr val="545454"/>
        </a:lt2>
        <a:accent1>
          <a:srgbClr val="006083"/>
        </a:accent1>
        <a:accent2>
          <a:srgbClr val="F38921"/>
        </a:accent2>
        <a:accent3>
          <a:srgbClr val="FFFFFF"/>
        </a:accent3>
        <a:accent4>
          <a:srgbClr val="464646"/>
        </a:accent4>
        <a:accent5>
          <a:srgbClr val="AAB6C1"/>
        </a:accent5>
        <a:accent6>
          <a:srgbClr val="DC7C1D"/>
        </a:accent6>
        <a:hlink>
          <a:srgbClr val="B6B927"/>
        </a:hlink>
        <a:folHlink>
          <a:srgbClr val="B2D1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sing Slide 14">
        <a:dk1>
          <a:srgbClr val="4C4C4C"/>
        </a:dk1>
        <a:lt1>
          <a:srgbClr val="FFFFFF"/>
        </a:lt1>
        <a:dk2>
          <a:srgbClr val="054B6B"/>
        </a:dk2>
        <a:lt2>
          <a:srgbClr val="4C4C4C"/>
        </a:lt2>
        <a:accent1>
          <a:srgbClr val="054B6B"/>
        </a:accent1>
        <a:accent2>
          <a:srgbClr val="EE731F"/>
        </a:accent2>
        <a:accent3>
          <a:srgbClr val="FFFFFF"/>
        </a:accent3>
        <a:accent4>
          <a:srgbClr val="404040"/>
        </a:accent4>
        <a:accent5>
          <a:srgbClr val="AAB1BA"/>
        </a:accent5>
        <a:accent6>
          <a:srgbClr val="D8681B"/>
        </a:accent6>
        <a:hlink>
          <a:srgbClr val="9DB126"/>
        </a:hlink>
        <a:folHlink>
          <a:srgbClr val="A5CDD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sing Slide 15">
        <a:dk1>
          <a:srgbClr val="292929"/>
        </a:dk1>
        <a:lt1>
          <a:srgbClr val="FFFFFF"/>
        </a:lt1>
        <a:dk2>
          <a:srgbClr val="054B6B"/>
        </a:dk2>
        <a:lt2>
          <a:srgbClr val="292929"/>
        </a:lt2>
        <a:accent1>
          <a:srgbClr val="054B6B"/>
        </a:accent1>
        <a:accent2>
          <a:srgbClr val="EE731F"/>
        </a:accent2>
        <a:accent3>
          <a:srgbClr val="FFFFFF"/>
        </a:accent3>
        <a:accent4>
          <a:srgbClr val="212121"/>
        </a:accent4>
        <a:accent5>
          <a:srgbClr val="AAB1BA"/>
        </a:accent5>
        <a:accent6>
          <a:srgbClr val="D8681B"/>
        </a:accent6>
        <a:hlink>
          <a:srgbClr val="9DB126"/>
        </a:hlink>
        <a:folHlink>
          <a:srgbClr val="A5CDD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Image Slide">
  <a:themeElements>
    <a:clrScheme name="Image Slide 15">
      <a:dk1>
        <a:srgbClr val="292929"/>
      </a:dk1>
      <a:lt1>
        <a:srgbClr val="FFFFFF"/>
      </a:lt1>
      <a:dk2>
        <a:srgbClr val="054B6B"/>
      </a:dk2>
      <a:lt2>
        <a:srgbClr val="292929"/>
      </a:lt2>
      <a:accent1>
        <a:srgbClr val="054B6B"/>
      </a:accent1>
      <a:accent2>
        <a:srgbClr val="EE731F"/>
      </a:accent2>
      <a:accent3>
        <a:srgbClr val="FFFFFF"/>
      </a:accent3>
      <a:accent4>
        <a:srgbClr val="212121"/>
      </a:accent4>
      <a:accent5>
        <a:srgbClr val="AAB1BA"/>
      </a:accent5>
      <a:accent6>
        <a:srgbClr val="D8681B"/>
      </a:accent6>
      <a:hlink>
        <a:srgbClr val="9DB126"/>
      </a:hlink>
      <a:folHlink>
        <a:srgbClr val="A5CDDC"/>
      </a:folHlink>
    </a:clrScheme>
    <a:fontScheme name="Image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1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1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Imag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ge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ge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ge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ge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ge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age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age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age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age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age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age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age Slide 13">
        <a:dk1>
          <a:srgbClr val="545454"/>
        </a:dk1>
        <a:lt1>
          <a:srgbClr val="FFFFFF"/>
        </a:lt1>
        <a:dk2>
          <a:srgbClr val="006083"/>
        </a:dk2>
        <a:lt2>
          <a:srgbClr val="545454"/>
        </a:lt2>
        <a:accent1>
          <a:srgbClr val="006083"/>
        </a:accent1>
        <a:accent2>
          <a:srgbClr val="F38921"/>
        </a:accent2>
        <a:accent3>
          <a:srgbClr val="FFFFFF"/>
        </a:accent3>
        <a:accent4>
          <a:srgbClr val="464646"/>
        </a:accent4>
        <a:accent5>
          <a:srgbClr val="AAB6C1"/>
        </a:accent5>
        <a:accent6>
          <a:srgbClr val="DC7C1D"/>
        </a:accent6>
        <a:hlink>
          <a:srgbClr val="B6B927"/>
        </a:hlink>
        <a:folHlink>
          <a:srgbClr val="B2D1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ge Slide 14">
        <a:dk1>
          <a:srgbClr val="4C4C4C"/>
        </a:dk1>
        <a:lt1>
          <a:srgbClr val="FFFFFF"/>
        </a:lt1>
        <a:dk2>
          <a:srgbClr val="054B6B"/>
        </a:dk2>
        <a:lt2>
          <a:srgbClr val="4C4C4C"/>
        </a:lt2>
        <a:accent1>
          <a:srgbClr val="054B6B"/>
        </a:accent1>
        <a:accent2>
          <a:srgbClr val="EE731F"/>
        </a:accent2>
        <a:accent3>
          <a:srgbClr val="FFFFFF"/>
        </a:accent3>
        <a:accent4>
          <a:srgbClr val="404040"/>
        </a:accent4>
        <a:accent5>
          <a:srgbClr val="AAB1BA"/>
        </a:accent5>
        <a:accent6>
          <a:srgbClr val="D8681B"/>
        </a:accent6>
        <a:hlink>
          <a:srgbClr val="9DB126"/>
        </a:hlink>
        <a:folHlink>
          <a:srgbClr val="A5CDD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ge Slide 15">
        <a:dk1>
          <a:srgbClr val="292929"/>
        </a:dk1>
        <a:lt1>
          <a:srgbClr val="FFFFFF"/>
        </a:lt1>
        <a:dk2>
          <a:srgbClr val="054B6B"/>
        </a:dk2>
        <a:lt2>
          <a:srgbClr val="292929"/>
        </a:lt2>
        <a:accent1>
          <a:srgbClr val="054B6B"/>
        </a:accent1>
        <a:accent2>
          <a:srgbClr val="EE731F"/>
        </a:accent2>
        <a:accent3>
          <a:srgbClr val="FFFFFF"/>
        </a:accent3>
        <a:accent4>
          <a:srgbClr val="212121"/>
        </a:accent4>
        <a:accent5>
          <a:srgbClr val="AAB1BA"/>
        </a:accent5>
        <a:accent6>
          <a:srgbClr val="D8681B"/>
        </a:accent6>
        <a:hlink>
          <a:srgbClr val="9DB126"/>
        </a:hlink>
        <a:folHlink>
          <a:srgbClr val="A5CDD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2488</TotalTime>
  <Words>879</Words>
  <Application>Microsoft Office PowerPoint</Application>
  <PresentationFormat>On-screen Show (4:3)</PresentationFormat>
  <Paragraphs>153</Paragraphs>
  <Slides>13</Slides>
  <Notes>5</Notes>
  <HiddenSlides>0</HiddenSlides>
  <MMClips>3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Blank</vt:lpstr>
      <vt:lpstr>Single Column</vt:lpstr>
      <vt:lpstr>Partner Logo</vt:lpstr>
      <vt:lpstr>Chart Layout</vt:lpstr>
      <vt:lpstr>Divider Slide</vt:lpstr>
      <vt:lpstr>Closing Slide</vt:lpstr>
      <vt:lpstr>Image Slide</vt:lpstr>
      <vt:lpstr>PowerPoint Presentation</vt:lpstr>
      <vt:lpstr>Purpose and process </vt:lpstr>
      <vt:lpstr>Background</vt:lpstr>
      <vt:lpstr>What are the known similarities.</vt:lpstr>
      <vt:lpstr>Trains: Stopping times and distances</vt:lpstr>
      <vt:lpstr>1. Tuesday 14th June:  Outside of Basingstoke at 50m 20ch on the Up Reading line.</vt:lpstr>
      <vt:lpstr>PowerPoint Presentation</vt:lpstr>
      <vt:lpstr>2. Friday 24th June  at Shawford on the Down Line of the BML1 at 69m 23ch</vt:lpstr>
      <vt:lpstr>PowerPoint Presentation</vt:lpstr>
      <vt:lpstr>3. Tuesday 28th June at 0110 hrs. Nine Elms on the Up Windsor at 1m 78 ch</vt:lpstr>
      <vt:lpstr>PowerPoint Presentation</vt:lpstr>
      <vt:lpstr>Discussion points</vt:lpstr>
      <vt:lpstr>Feedback</vt:lpstr>
    </vt:vector>
  </TitlesOfParts>
  <Company>Network Rail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Allan Spence</dc:creator>
  <dc:description>built by www.mediasterling.com</dc:description>
  <cp:lastModifiedBy>Capstick Tracey</cp:lastModifiedBy>
  <cp:revision>146</cp:revision>
  <cp:lastPrinted>2016-06-06T08:20:22Z</cp:lastPrinted>
  <dcterms:created xsi:type="dcterms:W3CDTF">2016-05-18T17:31:01Z</dcterms:created>
  <dcterms:modified xsi:type="dcterms:W3CDTF">2016-07-11T10:43:05Z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_Version">
    <vt:lpwstr>1.0.1</vt:lpwstr>
  </property>
</Properties>
</file>