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62" r:id="rId3"/>
    <p:sldMasterId id="2147483658" r:id="rId4"/>
    <p:sldMasterId id="2147483660" r:id="rId5"/>
    <p:sldMasterId id="2147483661" r:id="rId6"/>
    <p:sldMasterId id="2147483659" r:id="rId7"/>
  </p:sldMasterIdLst>
  <p:notesMasterIdLst>
    <p:notesMasterId r:id="rId21"/>
  </p:notesMasterIdLst>
  <p:handoutMasterIdLst>
    <p:handoutMasterId r:id="rId22"/>
  </p:handoutMasterIdLst>
  <p:sldIdLst>
    <p:sldId id="256" r:id="rId8"/>
    <p:sldId id="296" r:id="rId9"/>
    <p:sldId id="289" r:id="rId10"/>
    <p:sldId id="295" r:id="rId11"/>
    <p:sldId id="299" r:id="rId12"/>
    <p:sldId id="297" r:id="rId13"/>
    <p:sldId id="292" r:id="rId14"/>
    <p:sldId id="268" r:id="rId15"/>
    <p:sldId id="291" r:id="rId16"/>
    <p:sldId id="287" r:id="rId17"/>
    <p:sldId id="298" r:id="rId18"/>
    <p:sldId id="288" r:id="rId19"/>
    <p:sldId id="277" r:id="rId20"/>
  </p:sldIdLst>
  <p:sldSz cx="9144000" cy="6858000" type="screen4x3"/>
  <p:notesSz cx="6738938" cy="9869488"/>
  <p:defaultTextStyle>
    <a:defPPr>
      <a:defRPr lang="en-GB"/>
    </a:defPPr>
    <a:lvl1pPr algn="l" rtl="0" eaLnBrk="0" fontAlgn="base" hangingPunct="0">
      <a:spcBef>
        <a:spcPct val="0"/>
      </a:spcBef>
      <a:spcAft>
        <a:spcPct val="0"/>
      </a:spcAft>
      <a:defRPr sz="1100" kern="1200">
        <a:solidFill>
          <a:schemeClr val="tx2"/>
        </a:solidFill>
        <a:latin typeface="Arial" charset="0"/>
        <a:ea typeface="+mn-ea"/>
        <a:cs typeface="+mn-cs"/>
      </a:defRPr>
    </a:lvl1pPr>
    <a:lvl2pPr marL="457200" algn="l" rtl="0" eaLnBrk="0" fontAlgn="base" hangingPunct="0">
      <a:spcBef>
        <a:spcPct val="0"/>
      </a:spcBef>
      <a:spcAft>
        <a:spcPct val="0"/>
      </a:spcAft>
      <a:defRPr sz="1100" kern="1200">
        <a:solidFill>
          <a:schemeClr val="tx2"/>
        </a:solidFill>
        <a:latin typeface="Arial" charset="0"/>
        <a:ea typeface="+mn-ea"/>
        <a:cs typeface="+mn-cs"/>
      </a:defRPr>
    </a:lvl2pPr>
    <a:lvl3pPr marL="914400" algn="l" rtl="0" eaLnBrk="0" fontAlgn="base" hangingPunct="0">
      <a:spcBef>
        <a:spcPct val="0"/>
      </a:spcBef>
      <a:spcAft>
        <a:spcPct val="0"/>
      </a:spcAft>
      <a:defRPr sz="1100" kern="1200">
        <a:solidFill>
          <a:schemeClr val="tx2"/>
        </a:solidFill>
        <a:latin typeface="Arial" charset="0"/>
        <a:ea typeface="+mn-ea"/>
        <a:cs typeface="+mn-cs"/>
      </a:defRPr>
    </a:lvl3pPr>
    <a:lvl4pPr marL="1371600" algn="l" rtl="0" eaLnBrk="0" fontAlgn="base" hangingPunct="0">
      <a:spcBef>
        <a:spcPct val="0"/>
      </a:spcBef>
      <a:spcAft>
        <a:spcPct val="0"/>
      </a:spcAft>
      <a:defRPr sz="1100" kern="1200">
        <a:solidFill>
          <a:schemeClr val="tx2"/>
        </a:solidFill>
        <a:latin typeface="Arial" charset="0"/>
        <a:ea typeface="+mn-ea"/>
        <a:cs typeface="+mn-cs"/>
      </a:defRPr>
    </a:lvl4pPr>
    <a:lvl5pPr marL="1828800" algn="l" rtl="0" eaLnBrk="0" fontAlgn="base" hangingPunct="0">
      <a:spcBef>
        <a:spcPct val="0"/>
      </a:spcBef>
      <a:spcAft>
        <a:spcPct val="0"/>
      </a:spcAft>
      <a:defRPr sz="1100" kern="1200">
        <a:solidFill>
          <a:schemeClr val="tx2"/>
        </a:solidFill>
        <a:latin typeface="Arial" charset="0"/>
        <a:ea typeface="+mn-ea"/>
        <a:cs typeface="+mn-cs"/>
      </a:defRPr>
    </a:lvl5pPr>
    <a:lvl6pPr marL="2286000" algn="l" defTabSz="914400" rtl="0" eaLnBrk="1" latinLnBrk="0" hangingPunct="1">
      <a:defRPr sz="1100" kern="1200">
        <a:solidFill>
          <a:schemeClr val="tx2"/>
        </a:solidFill>
        <a:latin typeface="Arial" charset="0"/>
        <a:ea typeface="+mn-ea"/>
        <a:cs typeface="+mn-cs"/>
      </a:defRPr>
    </a:lvl6pPr>
    <a:lvl7pPr marL="2743200" algn="l" defTabSz="914400" rtl="0" eaLnBrk="1" latinLnBrk="0" hangingPunct="1">
      <a:defRPr sz="1100" kern="1200">
        <a:solidFill>
          <a:schemeClr val="tx2"/>
        </a:solidFill>
        <a:latin typeface="Arial" charset="0"/>
        <a:ea typeface="+mn-ea"/>
        <a:cs typeface="+mn-cs"/>
      </a:defRPr>
    </a:lvl7pPr>
    <a:lvl8pPr marL="3200400" algn="l" defTabSz="914400" rtl="0" eaLnBrk="1" latinLnBrk="0" hangingPunct="1">
      <a:defRPr sz="1100" kern="1200">
        <a:solidFill>
          <a:schemeClr val="tx2"/>
        </a:solidFill>
        <a:latin typeface="Arial" charset="0"/>
        <a:ea typeface="+mn-ea"/>
        <a:cs typeface="+mn-cs"/>
      </a:defRPr>
    </a:lvl8pPr>
    <a:lvl9pPr marL="3657600" algn="l" defTabSz="914400" rtl="0" eaLnBrk="1" latinLnBrk="0" hangingPunct="1">
      <a:defRPr sz="1100" kern="1200">
        <a:solidFill>
          <a:schemeClr val="tx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4B6B"/>
    <a:srgbClr val="D8681B"/>
    <a:srgbClr val="1F5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1" autoAdjust="0"/>
    <p:restoredTop sz="44823" autoAdjust="0"/>
  </p:normalViewPr>
  <p:slideViewPr>
    <p:cSldViewPr>
      <p:cViewPr varScale="1">
        <p:scale>
          <a:sx n="39" d="100"/>
          <a:sy n="39" d="100"/>
        </p:scale>
        <p:origin x="-2916" y="-10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62" name="Rectangle 2"/>
          <p:cNvSpPr>
            <a:spLocks noGrp="1" noChangeArrowheads="1"/>
          </p:cNvSpPr>
          <p:nvPr>
            <p:ph type="hdr" sz="quarter"/>
          </p:nvPr>
        </p:nvSpPr>
        <p:spPr bwMode="auto">
          <a:xfrm>
            <a:off x="0" y="0"/>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143363" name="Rectangle 3"/>
          <p:cNvSpPr>
            <a:spLocks noGrp="1" noChangeArrowheads="1"/>
          </p:cNvSpPr>
          <p:nvPr>
            <p:ph type="dt" sz="quarter" idx="1"/>
          </p:nvPr>
        </p:nvSpPr>
        <p:spPr bwMode="auto">
          <a:xfrm>
            <a:off x="3817172" y="0"/>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143364" name="Rectangle 4"/>
          <p:cNvSpPr>
            <a:spLocks noGrp="1" noChangeArrowheads="1"/>
          </p:cNvSpPr>
          <p:nvPr>
            <p:ph type="ftr" sz="quarter" idx="2"/>
          </p:nvPr>
        </p:nvSpPr>
        <p:spPr bwMode="auto">
          <a:xfrm>
            <a:off x="0" y="9374301"/>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143365" name="Rectangle 5"/>
          <p:cNvSpPr>
            <a:spLocks noGrp="1" noChangeArrowheads="1"/>
          </p:cNvSpPr>
          <p:nvPr>
            <p:ph type="sldNum" sz="quarter" idx="3"/>
          </p:nvPr>
        </p:nvSpPr>
        <p:spPr bwMode="auto">
          <a:xfrm>
            <a:off x="3817172" y="9374301"/>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8F497DC9-7F23-4C9F-9312-F610CE64912C}" type="slidenum">
              <a:rPr lang="en-GB" altLang="en-US"/>
              <a:pPr>
                <a:defRPr/>
              </a:pPr>
              <a:t>‹#›</a:t>
            </a:fld>
            <a:endParaRPr lang="en-GB" altLang="en-US"/>
          </a:p>
        </p:txBody>
      </p:sp>
    </p:spTree>
    <p:extLst>
      <p:ext uri="{BB962C8B-B14F-4D97-AF65-F5344CB8AC3E}">
        <p14:creationId xmlns:p14="http://schemas.microsoft.com/office/powerpoint/2010/main" val="278933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4099" name="Rectangle 3"/>
          <p:cNvSpPr>
            <a:spLocks noGrp="1" noChangeArrowheads="1"/>
          </p:cNvSpPr>
          <p:nvPr>
            <p:ph type="dt" idx="1"/>
          </p:nvPr>
        </p:nvSpPr>
        <p:spPr bwMode="auto">
          <a:xfrm>
            <a:off x="3817172" y="0"/>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18436" name="Rectangle 4"/>
          <p:cNvSpPr>
            <a:spLocks noGrp="1" noRot="1" noChangeAspect="1" noChangeArrowheads="1" noTextEdit="1"/>
          </p:cNvSpPr>
          <p:nvPr>
            <p:ph type="sldImg" idx="2"/>
          </p:nvPr>
        </p:nvSpPr>
        <p:spPr bwMode="auto">
          <a:xfrm>
            <a:off x="903288" y="739775"/>
            <a:ext cx="4933950"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3894" y="4688007"/>
            <a:ext cx="5391150" cy="4441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4102" name="Rectangle 6"/>
          <p:cNvSpPr>
            <a:spLocks noGrp="1" noChangeArrowheads="1"/>
          </p:cNvSpPr>
          <p:nvPr>
            <p:ph type="ftr" sz="quarter" idx="4"/>
          </p:nvPr>
        </p:nvSpPr>
        <p:spPr bwMode="auto">
          <a:xfrm>
            <a:off x="0" y="9374301"/>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spcBef>
                <a:spcPct val="0"/>
              </a:spcBef>
              <a:defRPr sz="1200">
                <a:solidFill>
                  <a:schemeClr val="tx1"/>
                </a:solidFill>
                <a:latin typeface="Arial" panose="020B0604020202020204" pitchFamily="34" charset="0"/>
              </a:defRPr>
            </a:lvl1pPr>
          </a:lstStyle>
          <a:p>
            <a:pPr>
              <a:defRPr/>
            </a:pPr>
            <a:endParaRPr lang="en-GB" altLang="en-US"/>
          </a:p>
        </p:txBody>
      </p:sp>
      <p:sp>
        <p:nvSpPr>
          <p:cNvPr id="4103" name="Rectangle 7"/>
          <p:cNvSpPr>
            <a:spLocks noGrp="1" noChangeArrowheads="1"/>
          </p:cNvSpPr>
          <p:nvPr>
            <p:ph type="sldNum" sz="quarter" idx="5"/>
          </p:nvPr>
        </p:nvSpPr>
        <p:spPr bwMode="auto">
          <a:xfrm>
            <a:off x="3817172" y="9374301"/>
            <a:ext cx="292020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B82A1433-23A6-45BE-BD22-9DD5141FC581}" type="slidenum">
              <a:rPr lang="en-GB" altLang="en-US"/>
              <a:pPr>
                <a:defRPr/>
              </a:pPr>
              <a:t>‹#›</a:t>
            </a:fld>
            <a:endParaRPr lang="en-GB" altLang="en-US"/>
          </a:p>
        </p:txBody>
      </p:sp>
    </p:spTree>
    <p:extLst>
      <p:ext uri="{BB962C8B-B14F-4D97-AF65-F5344CB8AC3E}">
        <p14:creationId xmlns:p14="http://schemas.microsoft.com/office/powerpoint/2010/main" val="2196960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a:t>
            </a:r>
            <a:r>
              <a:rPr lang="en-GB" b="1" baseline="0" dirty="0" smtClean="0"/>
              <a:t> Welcome</a:t>
            </a:r>
          </a:p>
          <a:p>
            <a:endParaRPr lang="en-GB" baseline="0" dirty="0" smtClean="0"/>
          </a:p>
          <a:p>
            <a:r>
              <a:rPr lang="en-GB" baseline="0" dirty="0" smtClean="0"/>
              <a:t>First of all welcome and thank you for giving us the opportunity to present the Fatigue Improvement Programme to you.</a:t>
            </a:r>
          </a:p>
          <a:p>
            <a:endParaRPr lang="en-GB" baseline="0" dirty="0" smtClean="0"/>
          </a:p>
          <a:p>
            <a:r>
              <a:rPr lang="en-GB" baseline="0" dirty="0" smtClean="0"/>
              <a:t>The purpose of this brief is to:</a:t>
            </a:r>
          </a:p>
          <a:p>
            <a:r>
              <a:rPr lang="en-GB" baseline="0" dirty="0" smtClean="0"/>
              <a:t>Provide an awareness of why we are revising our Fatigue standard,</a:t>
            </a:r>
          </a:p>
          <a:p>
            <a:r>
              <a:rPr lang="en-GB" baseline="0" dirty="0" smtClean="0"/>
              <a:t>Provide an awareness of the intended outcomes of the programme,</a:t>
            </a:r>
          </a:p>
          <a:p>
            <a:r>
              <a:rPr lang="en-GB" dirty="0" smtClean="0"/>
              <a:t>Provide an awareness of the approach and timescales of the programme, and;</a:t>
            </a:r>
          </a:p>
          <a:p>
            <a:r>
              <a:rPr lang="en-GB" dirty="0" smtClean="0"/>
              <a:t>Provide</a:t>
            </a:r>
            <a:r>
              <a:rPr lang="en-GB" baseline="0" dirty="0" smtClean="0"/>
              <a:t> details on the governance and scope.</a:t>
            </a:r>
          </a:p>
          <a:p>
            <a:endParaRPr lang="en-GB" baseline="0" dirty="0" smtClean="0"/>
          </a:p>
          <a:p>
            <a:r>
              <a:rPr lang="en-GB" baseline="0" dirty="0" smtClean="0"/>
              <a:t>Please do ask questions as they may arise.</a:t>
            </a:r>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1</a:t>
            </a:fld>
            <a:endParaRPr lang="en-GB" altLang="en-US"/>
          </a:p>
        </p:txBody>
      </p:sp>
    </p:spTree>
    <p:extLst>
      <p:ext uri="{BB962C8B-B14F-4D97-AF65-F5344CB8AC3E}">
        <p14:creationId xmlns:p14="http://schemas.microsoft.com/office/powerpoint/2010/main" val="11956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governance of the Programme is split across 3 levels, Strategic Oversight, Horizontal Programme Governance and Vertical functional</a:t>
            </a:r>
            <a:r>
              <a:rPr lang="en-GB" b="1" baseline="0" dirty="0" smtClean="0"/>
              <a:t> Delivery Governance.</a:t>
            </a:r>
            <a:endParaRPr lang="en-GB" b="1" dirty="0" smtClean="0"/>
          </a:p>
          <a:p>
            <a:endParaRPr lang="en-GB" dirty="0" smtClean="0"/>
          </a:p>
          <a:p>
            <a:r>
              <a:rPr lang="en-GB" dirty="0" smtClean="0"/>
              <a:t>ExCom provide the strategic oversight for the programme. The programme is represented on ExCom by Graham Hopkins, Group</a:t>
            </a:r>
            <a:r>
              <a:rPr lang="en-GB" baseline="0" dirty="0" smtClean="0"/>
              <a:t> Safety Technical and Engineering Director. The programme provides regular updates to ExCom.</a:t>
            </a:r>
          </a:p>
          <a:p>
            <a:endParaRPr lang="en-GB" baseline="0" dirty="0" smtClean="0"/>
          </a:p>
          <a:p>
            <a:r>
              <a:rPr lang="en-GB" baseline="0" dirty="0" smtClean="0"/>
              <a:t>Overall Programme Accountability rests with the Fatigue Improvement Programme Board. Sitting on this board, chaired by Lisbeth Fromling, Chief Quality Health Safety and Environmental Officer are all areas of the business.  Lisbeth Fromling also fulfils the role of Sponsor. The programme Board p</a:t>
            </a:r>
            <a:r>
              <a:rPr lang="en-GB" sz="1200" b="0" kern="1200" dirty="0" smtClean="0">
                <a:solidFill>
                  <a:schemeClr val="tx1"/>
                </a:solidFill>
                <a:effectLst/>
                <a:latin typeface="Arial" panose="020B0604020202020204" pitchFamily="34" charset="0"/>
                <a:ea typeface="+mn-ea"/>
                <a:cs typeface="+mn-cs"/>
              </a:rPr>
              <a:t>rovides executive and strategic leadership to both support and challenge the direction and performance of the programme</a:t>
            </a:r>
            <a:endParaRPr lang="en-GB" baseline="0" dirty="0" smtClean="0"/>
          </a:p>
          <a:p>
            <a:endParaRPr lang="en-GB" baseline="0" dirty="0" smtClean="0"/>
          </a:p>
          <a:p>
            <a:r>
              <a:rPr lang="en-GB" baseline="0" dirty="0" smtClean="0"/>
              <a:t>STE, on behalf of the business and Programme Board, manage the delivery across the business with individual functional areas being accountable for their delivery via their own governance arrangements. STE chairs the Fatigue Improvement Steering Group.</a:t>
            </a:r>
            <a:r>
              <a:rPr lang="en-GB" sz="1200" b="0" kern="1200" dirty="0" smtClean="0">
                <a:solidFill>
                  <a:schemeClr val="tx1"/>
                </a:solidFill>
                <a:effectLst/>
                <a:latin typeface="Arial" panose="020B0604020202020204" pitchFamily="34" charset="0"/>
                <a:ea typeface="+mn-ea"/>
                <a:cs typeface="+mn-cs"/>
              </a:rPr>
              <a:t> The Steering Group provides leadership and consistency across work streams and both supports and challenges the performance of the programme.</a:t>
            </a:r>
          </a:p>
          <a:p>
            <a:endParaRPr lang="en-GB" sz="1200" b="0" kern="1200" baseline="0" dirty="0" smtClean="0">
              <a:solidFill>
                <a:schemeClr val="tx1"/>
              </a:solidFill>
              <a:effectLst/>
              <a:latin typeface="Arial" panose="020B0604020202020204" pitchFamily="34" charset="0"/>
              <a:ea typeface="+mn-ea"/>
              <a:cs typeface="+mn-cs"/>
            </a:endParaRPr>
          </a:p>
          <a:p>
            <a:r>
              <a:rPr lang="en-GB" sz="1200" b="0" kern="1200" baseline="0" dirty="0" smtClean="0">
                <a:solidFill>
                  <a:schemeClr val="tx1"/>
                </a:solidFill>
                <a:effectLst/>
                <a:latin typeface="Arial" panose="020B0604020202020204" pitchFamily="34" charset="0"/>
                <a:ea typeface="+mn-ea"/>
                <a:cs typeface="+mn-cs"/>
              </a:rPr>
              <a:t>Individual Functional Work streams provide the delivery mechanism for their respective </a:t>
            </a:r>
            <a:r>
              <a:rPr lang="en-GB" sz="1200" b="0" kern="1200" baseline="0" dirty="0" err="1" smtClean="0">
                <a:solidFill>
                  <a:schemeClr val="tx1"/>
                </a:solidFill>
                <a:effectLst/>
                <a:latin typeface="Arial" panose="020B0604020202020204" pitchFamily="34" charset="0"/>
                <a:ea typeface="+mn-ea"/>
                <a:cs typeface="+mn-cs"/>
              </a:rPr>
              <a:t>workstreams</a:t>
            </a:r>
            <a:r>
              <a:rPr lang="en-GB" sz="1200" b="0" kern="1200" baseline="0" dirty="0" smtClean="0">
                <a:solidFill>
                  <a:schemeClr val="tx1"/>
                </a:solidFill>
                <a:effectLst/>
                <a:latin typeface="Arial" panose="020B0604020202020204" pitchFamily="34" charset="0"/>
                <a:ea typeface="+mn-ea"/>
                <a:cs typeface="+mn-cs"/>
              </a:rPr>
              <a:t>. They ensure functional vertical governance and delivery to Time, Cost and Quality is adhered to.</a:t>
            </a:r>
          </a:p>
          <a:p>
            <a:endParaRPr lang="en-GB" sz="1200" b="0" kern="1200" baseline="0" dirty="0" smtClean="0">
              <a:solidFill>
                <a:schemeClr val="tx1"/>
              </a:solidFill>
              <a:effectLst/>
              <a:latin typeface="Arial" panose="020B0604020202020204" pitchFamily="34" charset="0"/>
              <a:ea typeface="+mn-ea"/>
              <a:cs typeface="+mn-cs"/>
            </a:endParaRPr>
          </a:p>
          <a:p>
            <a:r>
              <a:rPr lang="en-GB" sz="1200" b="0" kern="1200" baseline="0" dirty="0" smtClean="0">
                <a:solidFill>
                  <a:schemeClr val="tx1"/>
                </a:solidFill>
                <a:effectLst/>
                <a:latin typeface="Arial" panose="020B0604020202020204" pitchFamily="34" charset="0"/>
                <a:ea typeface="+mn-ea"/>
                <a:cs typeface="+mn-cs"/>
              </a:rPr>
              <a:t>STE, via the Programme Manager, ensures Programme co-ordination across work streams and escalation to Steering Group and Programme Board.</a:t>
            </a:r>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10</a:t>
            </a:fld>
            <a:endParaRPr lang="en-GB" altLang="en-US"/>
          </a:p>
        </p:txBody>
      </p:sp>
    </p:spTree>
    <p:extLst>
      <p:ext uri="{BB962C8B-B14F-4D97-AF65-F5344CB8AC3E}">
        <p14:creationId xmlns:p14="http://schemas.microsoft.com/office/powerpoint/2010/main" val="167812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full picture of the Fatigue Improvement Programme becomes apparent when all the pieces of the jigsaw come together.</a:t>
            </a:r>
          </a:p>
          <a:p>
            <a:endParaRPr lang="en-GB" dirty="0" smtClean="0"/>
          </a:p>
          <a:p>
            <a:r>
              <a:rPr lang="en-GB" dirty="0" smtClean="0"/>
              <a:t>As we have already stated, in the case of the Fatigue Improvement Programme there are 2 Jigsaws. Each with an individual picture but</a:t>
            </a:r>
            <a:r>
              <a:rPr lang="en-GB" baseline="0" dirty="0" smtClean="0"/>
              <a:t> when brought together create a “Change Vista” You will remember that these two jigsaws are the </a:t>
            </a:r>
            <a:r>
              <a:rPr lang="en-GB" b="1" baseline="0" dirty="0" smtClean="0"/>
              <a:t>Central Team approach </a:t>
            </a:r>
            <a:r>
              <a:rPr lang="en-GB" baseline="0" dirty="0" smtClean="0"/>
              <a:t>and the </a:t>
            </a:r>
            <a:r>
              <a:rPr lang="en-GB" b="1" baseline="0" dirty="0" smtClean="0"/>
              <a:t>Overall Business approach</a:t>
            </a:r>
            <a:r>
              <a:rPr lang="en-GB" baseline="0"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i="1" dirty="0" smtClean="0"/>
              <a:t>We have</a:t>
            </a:r>
            <a:r>
              <a:rPr lang="en-GB" i="1" baseline="0" dirty="0" smtClean="0"/>
              <a:t> previously </a:t>
            </a:r>
            <a:r>
              <a:rPr lang="en-GB" i="1" dirty="0" smtClean="0"/>
              <a:t>discussed the Delivery and Change approach in an</a:t>
            </a:r>
            <a:r>
              <a:rPr lang="en-GB" i="1" baseline="0" dirty="0" smtClean="0"/>
              <a:t> earlier </a:t>
            </a:r>
            <a:r>
              <a:rPr lang="en-GB" i="1" dirty="0" smtClean="0"/>
              <a:t>slide.</a:t>
            </a:r>
          </a:p>
          <a:p>
            <a:endParaRPr lang="en-GB" baseline="0" dirty="0" smtClean="0"/>
          </a:p>
          <a:p>
            <a:r>
              <a:rPr lang="en-GB" b="1" baseline="0" dirty="0" smtClean="0"/>
              <a:t>Implement and Embed approach.</a:t>
            </a:r>
            <a:endParaRPr lang="en-GB" b="1" dirty="0" smtClean="0"/>
          </a:p>
          <a:p>
            <a:r>
              <a:rPr lang="en-GB" dirty="0" smtClean="0"/>
              <a:t>All parts of the business will be carrying out the</a:t>
            </a:r>
            <a:r>
              <a:rPr lang="en-GB" baseline="0" dirty="0" smtClean="0"/>
              <a:t>ir own implementation and embedment activities. The earlier Delivery and Change activities provide the necessary tools, guidance and support necessary to assist this phase. </a:t>
            </a:r>
          </a:p>
          <a:p>
            <a:endParaRPr lang="en-GB" baseline="0" dirty="0" smtClean="0"/>
          </a:p>
          <a:p>
            <a:r>
              <a:rPr lang="en-GB" baseline="0" dirty="0" smtClean="0"/>
              <a:t>All areas of the business will </a:t>
            </a:r>
            <a:r>
              <a:rPr lang="en-GB" b="1" baseline="0" dirty="0" smtClean="0"/>
              <a:t>Contribute</a:t>
            </a:r>
            <a:r>
              <a:rPr lang="en-GB" baseline="0" dirty="0" smtClean="0"/>
              <a:t> to the Delivery and change activities to ensure fitness for purpose. This will take the form of workshop participation, review and feedback, management of functional CIAs, briefings and local stakeholder management activities. This will ensure the foundations are right for the specific functional needs.</a:t>
            </a:r>
          </a:p>
          <a:p>
            <a:endParaRPr lang="en-GB" baseline="0" dirty="0" smtClean="0"/>
          </a:p>
          <a:p>
            <a:r>
              <a:rPr lang="en-GB" baseline="0" dirty="0" smtClean="0"/>
              <a:t>As each work stream progresses, it will be the responsibility of the functional businesses to </a:t>
            </a:r>
            <a:r>
              <a:rPr lang="en-GB" b="1" baseline="0" dirty="0" smtClean="0"/>
              <a:t>Implement</a:t>
            </a:r>
            <a:r>
              <a:rPr lang="en-GB" baseline="0" dirty="0" smtClean="0"/>
              <a:t> the enablers and carry out the education to ensure the best possible underpinning for the embedment is in place. This means that it is imperative that the functional business monitor the briefing of the standard and its modules, manage the analysis of its competency gap and subsequent recruitment and training, carry out local stakeholder engagement and finally determine and develop any particular local enablers that are required.</a:t>
            </a:r>
          </a:p>
          <a:p>
            <a:endParaRPr lang="en-GB" baseline="0" dirty="0" smtClean="0"/>
          </a:p>
          <a:p>
            <a:r>
              <a:rPr lang="en-GB" baseline="0" dirty="0" smtClean="0"/>
              <a:t>The </a:t>
            </a:r>
            <a:r>
              <a:rPr lang="en-GB" b="1" baseline="0" dirty="0" smtClean="0"/>
              <a:t>Embedment</a:t>
            </a:r>
            <a:r>
              <a:rPr lang="en-GB" baseline="0" dirty="0" smtClean="0"/>
              <a:t> activities are particularly important as they provide the Cultural and Behavioural change necessary to ensure their functions are able to follow and comply with the standard. It is particularly important that the “Lead by Example” philosophy is adopted. With this cascading from the “top” of the function downwards, embedment and compliance become so much easier. </a:t>
            </a:r>
          </a:p>
          <a:p>
            <a:endParaRPr lang="en-GB" baseline="0" dirty="0" smtClean="0"/>
          </a:p>
          <a:p>
            <a:r>
              <a:rPr lang="en-GB" baseline="0" dirty="0" smtClean="0"/>
              <a:t>Finally once the standard and its modules have been published, implemented and </a:t>
            </a:r>
            <a:r>
              <a:rPr lang="en-GB" b="0" u="none" baseline="0" dirty="0" smtClean="0"/>
              <a:t>embedded </a:t>
            </a:r>
            <a:r>
              <a:rPr lang="en-GB" baseline="0" dirty="0" smtClean="0"/>
              <a:t>it is important that the function does not “rest on its laurels”. It takes hard work to maintain a level of compliance and to manage its staffs fatigue. The delivery and change activities will produced strengthened compliance and assurance protocols but it is important that these are used in an honest and open manner and not used as a “Stick”. Once again the “Lead by Example” activity is crucial.</a:t>
            </a:r>
          </a:p>
          <a:p>
            <a:endParaRPr lang="en-GB" dirty="0" smtClean="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11</a:t>
            </a:fld>
            <a:endParaRPr lang="en-GB" altLang="en-US"/>
          </a:p>
        </p:txBody>
      </p:sp>
    </p:spTree>
    <p:extLst>
      <p:ext uri="{BB962C8B-B14F-4D97-AF65-F5344CB8AC3E}">
        <p14:creationId xmlns:p14="http://schemas.microsoft.com/office/powerpoint/2010/main" val="4262128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a:t>
            </a:r>
            <a:r>
              <a:rPr lang="en-GB" b="1" baseline="0" dirty="0" smtClean="0"/>
              <a:t> This slide encompasses all elements of the Change Vista that we have discussed in this presentation.</a:t>
            </a:r>
          </a:p>
          <a:p>
            <a:endParaRPr lang="en-GB" baseline="0" dirty="0" smtClean="0"/>
          </a:p>
          <a:p>
            <a:r>
              <a:rPr lang="en-GB" baseline="0" dirty="0" smtClean="0"/>
              <a:t>This slide provides an overview of the approach and scope. </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12</a:t>
            </a:fld>
            <a:endParaRPr lang="en-GB" altLang="en-US"/>
          </a:p>
        </p:txBody>
      </p:sp>
    </p:spTree>
    <p:extLst>
      <p:ext uri="{BB962C8B-B14F-4D97-AF65-F5344CB8AC3E}">
        <p14:creationId xmlns:p14="http://schemas.microsoft.com/office/powerpoint/2010/main" val="1250559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13</a:t>
            </a:fld>
            <a:endParaRPr lang="en-GB" altLang="en-US"/>
          </a:p>
        </p:txBody>
      </p:sp>
    </p:spTree>
    <p:extLst>
      <p:ext uri="{BB962C8B-B14F-4D97-AF65-F5344CB8AC3E}">
        <p14:creationId xmlns:p14="http://schemas.microsoft.com/office/powerpoint/2010/main" val="3211397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standards</a:t>
            </a:r>
            <a:r>
              <a:rPr lang="en-GB" b="1" baseline="0" dirty="0" smtClean="0"/>
              <a:t> main function is to improve Fatigue Risk Management and </a:t>
            </a:r>
            <a:r>
              <a:rPr lang="en-GB" b="1" baseline="0" dirty="0" smtClean="0">
                <a:solidFill>
                  <a:srgbClr val="FF0000"/>
                </a:solidFill>
              </a:rPr>
              <a:t>NOT</a:t>
            </a:r>
            <a:r>
              <a:rPr lang="en-GB" b="1" baseline="0" dirty="0" smtClean="0"/>
              <a:t> limit hours.</a:t>
            </a:r>
          </a:p>
          <a:p>
            <a:endParaRPr lang="en-GB" baseline="0" dirty="0" smtClean="0"/>
          </a:p>
          <a:p>
            <a:r>
              <a:rPr lang="en-GB" dirty="0" smtClean="0"/>
              <a:t>This is not a new standard. It is revising the existing 003 standard from</a:t>
            </a:r>
            <a:r>
              <a:rPr lang="en-GB" baseline="0" dirty="0" smtClean="0"/>
              <a:t> version 5 to version 6. Whereas v5 only covered Safety Critical workers, this new revision will cover all staff and those working on NR infrastructure. It therefore has the potential to affect £150k plus people.</a:t>
            </a:r>
          </a:p>
          <a:p>
            <a:endParaRPr lang="en-GB" baseline="0" dirty="0" smtClean="0"/>
          </a:p>
          <a:p>
            <a:r>
              <a:rPr lang="en-GB" baseline="0" dirty="0" smtClean="0"/>
              <a:t>You may have heard that the revisions will be limiting the hours worked of individuals but this is not the case. It will introduce points at which a Group or Individual Fatigue Management Plan is written and agreed. </a:t>
            </a:r>
          </a:p>
          <a:p>
            <a:endParaRPr lang="en-GB" baseline="0" dirty="0" smtClean="0"/>
          </a:p>
          <a:p>
            <a:r>
              <a:rPr lang="en-GB" baseline="0" dirty="0" smtClean="0"/>
              <a:t>The business recognises that there may be circumstances when longer hours are needed. It is acceptable to work these longer hours provided that the risk of fatigue has been considered and will be managed and mitigated as far as practicable.</a:t>
            </a:r>
          </a:p>
          <a:p>
            <a:endParaRPr lang="en-GB" baseline="0" dirty="0" smtClean="0"/>
          </a:p>
          <a:p>
            <a:r>
              <a:rPr lang="en-GB" baseline="0" dirty="0" smtClean="0"/>
              <a:t>However, the best way to minimise fatigue is to ensure that an individual is not put into the position of working to the point of fatigue. Hence risk is reduced if the trigger points are not exceeded.</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2</a:t>
            </a:fld>
            <a:endParaRPr lang="en-GB" altLang="en-US"/>
          </a:p>
        </p:txBody>
      </p:sp>
    </p:spTree>
    <p:extLst>
      <p:ext uri="{BB962C8B-B14F-4D97-AF65-F5344CB8AC3E}">
        <p14:creationId xmlns:p14="http://schemas.microsoft.com/office/powerpoint/2010/main" val="2070930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There are 4 perspectives as to “Why” we are running the Fatigue Improvement Programme. </a:t>
            </a:r>
          </a:p>
          <a:p>
            <a:pPr marL="171450" indent="-171450">
              <a:buFont typeface="Arial" panose="020B0604020202020204" pitchFamily="34" charset="0"/>
              <a:buChar char="•"/>
            </a:pPr>
            <a:r>
              <a:rPr lang="en-GB" b="1" dirty="0" smtClean="0"/>
              <a:t>We have a moral duty</a:t>
            </a:r>
          </a:p>
          <a:p>
            <a:pPr marL="171450" indent="-171450">
              <a:buFont typeface="Arial" panose="020B0604020202020204" pitchFamily="34" charset="0"/>
              <a:buChar char="•"/>
            </a:pPr>
            <a:r>
              <a:rPr lang="en-GB" b="1" dirty="0" smtClean="0"/>
              <a:t>We need to have learned from the past</a:t>
            </a:r>
          </a:p>
          <a:p>
            <a:pPr marL="171450" indent="-171450">
              <a:buFont typeface="Arial" panose="020B0604020202020204" pitchFamily="34" charset="0"/>
              <a:buChar char="•"/>
            </a:pPr>
            <a:r>
              <a:rPr lang="en-GB" b="1" baseline="0" dirty="0" smtClean="0"/>
              <a:t>We have a legal duty.</a:t>
            </a:r>
          </a:p>
          <a:p>
            <a:endParaRPr lang="en-GB" baseline="0" dirty="0" smtClean="0"/>
          </a:p>
          <a:p>
            <a:r>
              <a:rPr lang="en-GB" dirty="0" smtClean="0"/>
              <a:t>The Moral Perspective:</a:t>
            </a:r>
          </a:p>
          <a:p>
            <a:r>
              <a:rPr lang="en-GB" dirty="0" smtClean="0"/>
              <a:t>I</a:t>
            </a:r>
            <a:r>
              <a:rPr lang="en-GB" baseline="0" dirty="0" smtClean="0"/>
              <a:t> do not think anyone in the room would argue that managing the fatigue of our workforce is not the right thing to do. It absolutely fits in with the business vision of “Everyone </a:t>
            </a:r>
            <a:r>
              <a:rPr lang="en-GB" b="1" baseline="0" dirty="0" smtClean="0"/>
              <a:t>Home</a:t>
            </a:r>
            <a:r>
              <a:rPr lang="en-GB" baseline="0" dirty="0" smtClean="0"/>
              <a:t> Safe everyday” The word home here is very important. The FIP looks at, not only the time we spend working, but the “Door to Door” timings. It should be remembered that EVERYONE has a moral duty to manage not only their own Fatigue but to look out for the signs of fatigue in others.</a:t>
            </a:r>
          </a:p>
          <a:p>
            <a:endParaRPr lang="en-GB" baseline="0" dirty="0" smtClean="0"/>
          </a:p>
          <a:p>
            <a:r>
              <a:rPr lang="en-GB" baseline="0" dirty="0" smtClean="0"/>
              <a:t>The Factual Perspective:</a:t>
            </a:r>
          </a:p>
          <a:p>
            <a:r>
              <a:rPr lang="en-GB" baseline="0" dirty="0" smtClean="0"/>
              <a:t>Since 1988, the Clapham Disaster, there have been numerous fatalities and serious injuries within the industry where fatigue has been deemed a causal or contributory factor. However, it begs the question as to how many more have had fatigue as a contributory or causal factor but the investigation has not picked up on this? The 6000+ exceedances relate to exceedance of the Hidden recommendations. This would indicate that v5 of the standard is not necessarily widely enforced.</a:t>
            </a:r>
          </a:p>
          <a:p>
            <a:r>
              <a:rPr lang="en-GB" baseline="0" dirty="0" smtClean="0"/>
              <a:t>Later in the presentation is a timeline for the main fatigue related incidents.</a:t>
            </a:r>
          </a:p>
          <a:p>
            <a:endParaRPr lang="en-GB" baseline="0" dirty="0" smtClean="0"/>
          </a:p>
          <a:p>
            <a:r>
              <a:rPr lang="en-GB" baseline="0" dirty="0" smtClean="0"/>
              <a:t>The Statistical Perspective</a:t>
            </a:r>
          </a:p>
          <a:p>
            <a:r>
              <a:rPr lang="en-GB" baseline="0" dirty="0" smtClean="0"/>
              <a:t> There have been well over 17,000 pieces of research published into Sleep and Fatigue. We have all suffered from fatigue due to one reason or another. We know how it can affect us. It has a very similar affect to Alcohol. The business has very strict D&amp;A policies which are generally adhered to. We need to have the same for Fatigue.</a:t>
            </a:r>
          </a:p>
          <a:p>
            <a:endParaRPr lang="en-GB" baseline="0" dirty="0" smtClean="0"/>
          </a:p>
          <a:p>
            <a:r>
              <a:rPr lang="en-GB" baseline="0" dirty="0" smtClean="0"/>
              <a:t>The Legal Perspective</a:t>
            </a:r>
          </a:p>
          <a:p>
            <a:r>
              <a:rPr lang="en-GB" baseline="0" dirty="0" smtClean="0"/>
              <a:t>Currently v5 of the standard only applies to Safety Critical workers. This stems from Lord Chief Justice </a:t>
            </a:r>
            <a:r>
              <a:rPr lang="en-GB" baseline="0" dirty="0" err="1" smtClean="0"/>
              <a:t>Hidden’s</a:t>
            </a:r>
            <a:r>
              <a:rPr lang="en-GB" baseline="0" dirty="0" smtClean="0"/>
              <a:t> recommendations following the Clapham disaster. Current HSAW act states that we have a duty of care for all our employees. There are other statutory legislation that needs to be complied with but also there are a number of Recommendations where NR has been asked to strengthen its Fatigue Management.</a:t>
            </a:r>
          </a:p>
          <a:p>
            <a:endParaRPr lang="en-GB" baseline="0" dirty="0" smtClean="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3</a:t>
            </a:fld>
            <a:endParaRPr lang="en-GB" altLang="en-US"/>
          </a:p>
        </p:txBody>
      </p:sp>
    </p:spTree>
    <p:extLst>
      <p:ext uri="{BB962C8B-B14F-4D97-AF65-F5344CB8AC3E}">
        <p14:creationId xmlns:p14="http://schemas.microsoft.com/office/powerpoint/2010/main" val="2861716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Messages:</a:t>
            </a:r>
            <a:r>
              <a:rPr lang="en-GB" b="1" baseline="0" dirty="0" smtClean="0"/>
              <a:t> 52 fatalities and 612 injuries as a result of fatigue since 1988. No one would disagree that a One in either of those circles is too many.</a:t>
            </a:r>
          </a:p>
          <a:p>
            <a:endParaRPr lang="en-GB" baseline="0" dirty="0" smtClean="0"/>
          </a:p>
          <a:p>
            <a:r>
              <a:rPr lang="en-GB" dirty="0" smtClean="0"/>
              <a:t>This slide is fairly self explanatory and provides a timeline for those main incidents that have had fatigue identified as a causal</a:t>
            </a:r>
            <a:r>
              <a:rPr lang="en-GB" baseline="0" dirty="0" smtClean="0"/>
              <a:t> or contributory factor. It also provides details of the Recommendations referenced in the previous slide. Further to the right you will see that incidents increase and risk from driving increases. (although the severity reduces) It is right therefore that we introduce ways of managing fatigue better.</a:t>
            </a:r>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4</a:t>
            </a:fld>
            <a:endParaRPr lang="en-GB" altLang="en-US"/>
          </a:p>
        </p:txBody>
      </p:sp>
    </p:spTree>
    <p:extLst>
      <p:ext uri="{BB962C8B-B14F-4D97-AF65-F5344CB8AC3E}">
        <p14:creationId xmlns:p14="http://schemas.microsoft.com/office/powerpoint/2010/main" val="218687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It is not just about KPIs around accidents. The cultural and behavioural change and Health and Well Being are key elements of the programme and this is reflected in</a:t>
            </a:r>
            <a:r>
              <a:rPr lang="en-GB" b="1" baseline="0" dirty="0" smtClean="0"/>
              <a:t> the expected outcomes.</a:t>
            </a:r>
          </a:p>
          <a:p>
            <a:endParaRPr lang="en-GB" baseline="0" dirty="0" smtClean="0"/>
          </a:p>
          <a:p>
            <a:r>
              <a:rPr lang="en-GB" dirty="0" smtClean="0"/>
              <a:t>Discuss each circle. </a:t>
            </a:r>
          </a:p>
          <a:p>
            <a:r>
              <a:rPr lang="en-GB" b="1" dirty="0" smtClean="0"/>
              <a:t>Outcomes that result in actions:</a:t>
            </a:r>
          </a:p>
          <a:p>
            <a:r>
              <a:rPr lang="en-GB" b="0" u="sng" dirty="0" smtClean="0"/>
              <a:t>Legislative Compliance</a:t>
            </a:r>
          </a:p>
          <a:p>
            <a:r>
              <a:rPr lang="en-GB" b="0" i="1" u="none" dirty="0" smtClean="0"/>
              <a:t>The current standard only covers safety critical staff. The revised standard covers ALL staff. This brings us in line with H&amp;S legislation.</a:t>
            </a:r>
          </a:p>
          <a:p>
            <a:r>
              <a:rPr lang="en-GB" b="0" u="sng" dirty="0" smtClean="0"/>
              <a:t>Improved Investigation</a:t>
            </a:r>
            <a:r>
              <a:rPr lang="en-GB" b="0" u="sng" baseline="0" dirty="0" smtClean="0"/>
              <a:t> Protocols</a:t>
            </a:r>
            <a:r>
              <a:rPr lang="en-GB" b="0" u="sng"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050" b="0" i="1" baseline="0" dirty="0" smtClean="0"/>
              <a:t> - At source do not plan work that requires a risk of fatigue: Ensure that fatigue is in investigation remits and properly investigated even if it is not </a:t>
            </a:r>
            <a:r>
              <a:rPr lang="en-GB" sz="1050" b="0" i="1" baseline="0" dirty="0" err="1" smtClean="0"/>
              <a:t>immiediately</a:t>
            </a:r>
            <a:r>
              <a:rPr lang="en-GB" sz="1050" b="0" i="1" baseline="0" dirty="0" smtClean="0"/>
              <a:t> thought of as a causal factor.</a:t>
            </a:r>
          </a:p>
          <a:p>
            <a:pPr marL="0" marR="0" indent="0" algn="l" defTabSz="914400" rtl="0" eaLnBrk="0" fontAlgn="base" latinLnBrk="0" hangingPunct="0">
              <a:lnSpc>
                <a:spcPct val="100000"/>
              </a:lnSpc>
              <a:spcBef>
                <a:spcPct val="30000"/>
              </a:spcBef>
              <a:spcAft>
                <a:spcPct val="0"/>
              </a:spcAft>
              <a:buClrTx/>
              <a:buSzTx/>
              <a:buFontTx/>
              <a:buNone/>
              <a:tabLst/>
              <a:defRPr/>
            </a:pPr>
            <a:r>
              <a:rPr lang="en-GB" b="0" u="sng" dirty="0" smtClean="0"/>
              <a:t>Increased awareness of risk and increased intervention and close calls.</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050" b="0" i="1" dirty="0" smtClean="0"/>
              <a:t> - The programme is about managing fatigue risk before it becomes an issue. There are lots of actions that can be taken to mitigate potential fatigue risk. (Travel time to work site, scope of work,</a:t>
            </a:r>
            <a:r>
              <a:rPr lang="en-GB" sz="1050" b="0" i="1" baseline="0" dirty="0" smtClean="0"/>
              <a:t> welfare, shared driving </a:t>
            </a:r>
            <a:r>
              <a:rPr lang="en-GB" sz="1050" b="0" i="1" baseline="0" dirty="0" err="1" smtClean="0"/>
              <a:t>etc</a:t>
            </a:r>
            <a:r>
              <a:rPr lang="en-GB" sz="1050" b="0" i="1" baseline="0" dirty="0" smtClean="0"/>
              <a:t>) The educational piece of the Programme  will raise awareness of Fatigue Risk but it is imperative that this education is put to good use when planning work. As awareness increases it will be normal for interventions and close calls to rise however these will then subsequently decrease over time.</a:t>
            </a:r>
            <a:endParaRPr lang="en-GB" sz="1050" b="0" i="1"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b="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b="1" dirty="0" smtClean="0"/>
              <a:t>Outcomes that support health</a:t>
            </a:r>
            <a:r>
              <a:rPr lang="en-GB" b="1" baseline="0" dirty="0" smtClean="0"/>
              <a:t> and wellbeing:</a:t>
            </a:r>
            <a:endParaRPr lang="en-GB" b="1" dirty="0" smtClean="0"/>
          </a:p>
          <a:p>
            <a:r>
              <a:rPr lang="en-GB" b="0" u="sng" baseline="0" dirty="0" smtClean="0"/>
              <a:t>Improved mental health of our employees.</a:t>
            </a:r>
          </a:p>
          <a:p>
            <a:r>
              <a:rPr lang="en-GB" sz="1200" b="0" i="1" baseline="0" dirty="0" smtClean="0"/>
              <a:t>A good nights sleep enables the body to carry out a multitude of repairs. It is well documented scientifically that 8 hours of good sleep has a large beneficial effect on Mental Wellbeing.</a:t>
            </a:r>
          </a:p>
          <a:p>
            <a:r>
              <a:rPr lang="en-GB" b="0" u="sng" baseline="0" dirty="0" smtClean="0"/>
              <a:t>Improved work force morale </a:t>
            </a:r>
          </a:p>
          <a:p>
            <a:pPr marL="0" marR="0" indent="0" algn="l" defTabSz="914400" rtl="0" eaLnBrk="0" fontAlgn="base" latinLnBrk="0" hangingPunct="0">
              <a:lnSpc>
                <a:spcPct val="100000"/>
              </a:lnSpc>
              <a:spcBef>
                <a:spcPct val="30000"/>
              </a:spcBef>
              <a:spcAft>
                <a:spcPct val="0"/>
              </a:spcAft>
              <a:buClrTx/>
              <a:buSzTx/>
              <a:buFontTx/>
              <a:buNone/>
              <a:tabLst/>
              <a:defRPr/>
            </a:pPr>
            <a:r>
              <a:rPr lang="en-GB" b="0" i="1" baseline="0" dirty="0" smtClean="0"/>
              <a:t>By demonstrating a caring attitude, reducing the numbers of accidents and improving our employees work life balance will increase morale.</a:t>
            </a:r>
            <a:r>
              <a:rPr lang="en-GB" sz="1200" b="0" i="1" u="none" dirty="0" smtClean="0"/>
              <a:t> Fatigue does not start and stop at the “Factory gates”. It effects home life and hence your families and friends. When</a:t>
            </a:r>
            <a:r>
              <a:rPr lang="en-GB" sz="1200" b="0" i="1" u="none" baseline="0" dirty="0" smtClean="0"/>
              <a:t> we reduce fatigue we improve that ever so cheesy “Work life balance” scenario.</a:t>
            </a:r>
            <a:endParaRPr lang="en-GB" sz="1200" b="0" i="1" u="none" dirty="0" smtClean="0"/>
          </a:p>
          <a:p>
            <a:r>
              <a:rPr lang="en-GB" b="0" i="0" u="sng" baseline="0" dirty="0" smtClean="0"/>
              <a:t>Workforce resilience to fatigue increases.</a:t>
            </a:r>
          </a:p>
          <a:p>
            <a:r>
              <a:rPr lang="en-GB" b="0" i="1" baseline="0" dirty="0" smtClean="0"/>
              <a:t>In having strong fatigue management discussions and actions the occurrences of fatigue decrease. However in those times when it does occur the ability of the business to limit and “bounce back” is increased. The educational element will discuss sleep debt. The resilience is centred very much around recognising sleep debt and minimising it.</a:t>
            </a:r>
          </a:p>
          <a:p>
            <a:r>
              <a:rPr lang="en-GB" b="0" u="sng" baseline="0" dirty="0" smtClean="0"/>
              <a:t>Ability to identify and address triggers and implementation of mitigation measures</a:t>
            </a:r>
          </a:p>
          <a:p>
            <a:pPr marL="0" marR="0" indent="0" algn="l" defTabSz="914400" rtl="0" eaLnBrk="0" fontAlgn="base" latinLnBrk="0" hangingPunct="0">
              <a:lnSpc>
                <a:spcPct val="100000"/>
              </a:lnSpc>
              <a:spcBef>
                <a:spcPct val="30000"/>
              </a:spcBef>
              <a:spcAft>
                <a:spcPct val="0"/>
              </a:spcAft>
              <a:buClrTx/>
              <a:buSzTx/>
              <a:buFontTx/>
              <a:buNone/>
              <a:tabLst/>
              <a:defRPr/>
            </a:pPr>
            <a:r>
              <a:rPr lang="en-GB" b="0" i="1" baseline="0" dirty="0" smtClean="0"/>
              <a:t>In identifying the triggers of fatigue and putting mitigation plans in place early, it is natural that the safety of our staff will improve. The Therefore in doing so the health and well being of our staff will be improved.</a:t>
            </a:r>
            <a:r>
              <a:rPr lang="en-GB" b="0" u="sng" dirty="0" smtClean="0"/>
              <a:t> </a:t>
            </a:r>
            <a:r>
              <a:rPr lang="en-GB" b="0" i="1" u="none" dirty="0" smtClean="0"/>
              <a:t>This outcome significantly supports the safety of our employees and</a:t>
            </a:r>
            <a:r>
              <a:rPr lang="en-GB" b="0" i="1" u="none" baseline="0" dirty="0" smtClean="0"/>
              <a:t> customers. </a:t>
            </a:r>
            <a:r>
              <a:rPr lang="en-GB" b="0" i="1" baseline="0" dirty="0" smtClean="0"/>
              <a:t>Fatigue can kill and maim. By managing our risk of fatigue we will reduce our accidents to both our workforce and our customers.</a:t>
            </a:r>
          </a:p>
          <a:p>
            <a:endParaRPr lang="en-GB" b="1" baseline="0" dirty="0" smtClean="0"/>
          </a:p>
          <a:p>
            <a:r>
              <a:rPr lang="en-GB" b="1" dirty="0" smtClean="0"/>
              <a:t>Outcomes that result in behaviour change:</a:t>
            </a:r>
          </a:p>
          <a:p>
            <a:pPr marL="0" marR="0" indent="0" algn="l" defTabSz="914400" rtl="0" eaLnBrk="0" fontAlgn="base" latinLnBrk="0" hangingPunct="0">
              <a:lnSpc>
                <a:spcPct val="100000"/>
              </a:lnSpc>
              <a:spcBef>
                <a:spcPct val="30000"/>
              </a:spcBef>
              <a:spcAft>
                <a:spcPct val="0"/>
              </a:spcAft>
              <a:buClrTx/>
              <a:buSzTx/>
              <a:buFontTx/>
              <a:buNone/>
              <a:tabLst/>
              <a:defRPr/>
            </a:pPr>
            <a:r>
              <a:rPr lang="en-GB" b="0" u="sng" baseline="0" dirty="0" smtClean="0"/>
              <a:t>Safe environment to declare feeling fatigued and request a FMP.</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0" i="1" baseline="0" dirty="0" smtClean="0"/>
              <a:t> - An environment where raising your hand and declaring you are or may become fatigue is acceptable. Sleep has an image problem, we stigmatize sleep and think its lazy and slothful - people wear lack of sleep as a badge of honour to be celebrated. This has to change. </a:t>
            </a:r>
          </a:p>
          <a:p>
            <a:r>
              <a:rPr lang="en-GB" u="sng" dirty="0" smtClean="0"/>
              <a:t>Behaviours change and fatigue leadership strengthens.</a:t>
            </a:r>
          </a:p>
          <a:p>
            <a:r>
              <a:rPr lang="en-GB" dirty="0" smtClean="0"/>
              <a:t> - Fatigue risk management is both top down and bottom up. We need everyone in the organisation to recognise Fatigue as a risk and implement mitigating actions every day. There needs to be a </a:t>
            </a:r>
            <a:r>
              <a:rPr lang="en-GB" i="1" u="none" dirty="0" smtClean="0"/>
              <a:t>recognition that both the business and individuals have responsibilities. </a:t>
            </a:r>
            <a:r>
              <a:rPr lang="en-GB" dirty="0" smtClean="0"/>
              <a:t> </a:t>
            </a:r>
            <a:r>
              <a:rPr lang="en-GB" i="1" dirty="0" smtClean="0"/>
              <a:t>There are 3 levels: Corporate policy/process, Functional implementation and individual duty. We call this the responsibility egg.</a:t>
            </a:r>
          </a:p>
          <a:p>
            <a:endParaRPr lang="en-GB" dirty="0" smtClean="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5</a:t>
            </a:fld>
            <a:endParaRPr lang="en-GB" altLang="en-US"/>
          </a:p>
        </p:txBody>
      </p:sp>
    </p:spTree>
    <p:extLst>
      <p:ext uri="{BB962C8B-B14F-4D97-AF65-F5344CB8AC3E}">
        <p14:creationId xmlns:p14="http://schemas.microsoft.com/office/powerpoint/2010/main" val="3655853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full picture of the Fatigue Improvement Programme becomes apparent when all the pieces of the jigsaw come together.</a:t>
            </a:r>
          </a:p>
          <a:p>
            <a:endParaRPr lang="en-GB"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In the case of the Fatigue Improvement Programme there are 2 Jigsaws. Each with an individual picture but</a:t>
            </a:r>
            <a:r>
              <a:rPr lang="en-GB" baseline="0" dirty="0" smtClean="0"/>
              <a:t> when brought together create a “Change Vista” These two jigsaws are the </a:t>
            </a:r>
            <a:r>
              <a:rPr lang="en-GB" b="1" baseline="0" dirty="0" smtClean="0"/>
              <a:t>Delivery and Change approach </a:t>
            </a:r>
            <a:r>
              <a:rPr lang="en-GB" b="0" baseline="0" dirty="0" smtClean="0"/>
              <a:t>(Central Team) </a:t>
            </a:r>
            <a:r>
              <a:rPr lang="en-GB" baseline="0" dirty="0" smtClean="0"/>
              <a:t>and the </a:t>
            </a:r>
            <a:r>
              <a:rPr lang="en-GB" b="1" baseline="0" dirty="0" smtClean="0"/>
              <a:t>Implement and Embed approach</a:t>
            </a:r>
            <a:r>
              <a:rPr lang="en-GB" baseline="0" dirty="0" smtClean="0"/>
              <a:t>. </a:t>
            </a:r>
            <a:r>
              <a:rPr lang="en-GB" b="0" baseline="0" dirty="0" smtClean="0"/>
              <a:t>(Overall Business)</a:t>
            </a:r>
          </a:p>
          <a:p>
            <a:endParaRPr lang="en-GB" b="1" baseline="0" dirty="0" smtClean="0"/>
          </a:p>
          <a:p>
            <a:r>
              <a:rPr lang="en-GB" b="1" baseline="0" dirty="0" smtClean="0"/>
              <a:t>Delivery and Change approach.</a:t>
            </a:r>
            <a:endParaRPr lang="en-GB" b="1" dirty="0" smtClean="0"/>
          </a:p>
          <a:p>
            <a:endParaRPr lang="en-GB" dirty="0" smtClean="0"/>
          </a:p>
          <a:p>
            <a:r>
              <a:rPr lang="en-GB" dirty="0" smtClean="0"/>
              <a:t>The approach of any project or programme starts with a requirement. In the case of the FIP that will be the standard. This sets out the “rules” by which we will all comply. The standard will be in a modularised form and will consist of a Principles document and 5 modules. </a:t>
            </a:r>
            <a:r>
              <a:rPr lang="en-GB" i="1" dirty="0" smtClean="0"/>
              <a:t>(Briefly run through the modules and what they cover)</a:t>
            </a:r>
          </a:p>
          <a:p>
            <a:endParaRPr lang="en-GB" dirty="0" smtClean="0"/>
          </a:p>
          <a:p>
            <a:r>
              <a:rPr lang="en-GB" dirty="0" smtClean="0"/>
              <a:t>Simply having a document will not be enough however, if the business is unable to implement or comply with it. Therefore a number of enablers will be required to aid embedment and compliance. In the case of the FIP this will be staffing levels at a suitable level, Business support and support documentation, potential process changes, an understanding of the impact of the changes on roles and the stakeholder management and communication. In addition to the standard itself there will be a number of guidance documents produced.</a:t>
            </a:r>
          </a:p>
          <a:p>
            <a:endParaRPr lang="en-GB" dirty="0" smtClean="0"/>
          </a:p>
          <a:p>
            <a:r>
              <a:rPr lang="en-GB" dirty="0" smtClean="0"/>
              <a:t>Having the requirement and ensuring the business is in a position to implement are 2 very important elements but the jigsaw picture is not yet complete. In order for the cultural and behavioural changes to embed and be efficient the programme recognises the need for suitable education. This can take many forms but we accept that it is much more than putting a power point slide together and badging it as an e-learning experience. This is an emerging element of the programme and we are engaging with our stakeholders to glean their views  and on boarding Behavioural and Cultural change specialists to assist. Current thoughts on this element take the form of two streams. A work element and line management education and secondly a personal educational element. The first is very much tied in with the standard and the FIP policy. The second is around the personal responsibility that individuals have regarding their management of fatigue.</a:t>
            </a:r>
          </a:p>
          <a:p>
            <a:endParaRPr lang="en-GB" dirty="0" smtClean="0"/>
          </a:p>
          <a:p>
            <a:r>
              <a:rPr lang="en-GB" dirty="0" smtClean="0"/>
              <a:t>Finally with the requirement developed, the enablers in place and the educational piece landed, the change can finally move into BAU. However all the good work can be lost very quickly if monitoring is not put in place. This will take the form of strengthened compliance and assurance and revised investigation protocols.</a:t>
            </a:r>
          </a:p>
          <a:p>
            <a:endParaRPr lang="en-GB" dirty="0" smtClean="0"/>
          </a:p>
          <a:p>
            <a:r>
              <a:rPr lang="en-GB" i="1" dirty="0" smtClean="0"/>
              <a:t>We will discuss the Implement and Embed approach in a later slide.</a:t>
            </a:r>
          </a:p>
          <a:p>
            <a:endParaRPr lang="en-GB"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6</a:t>
            </a:fld>
            <a:endParaRPr lang="en-GB" altLang="en-US"/>
          </a:p>
        </p:txBody>
      </p:sp>
    </p:spTree>
    <p:extLst>
      <p:ext uri="{BB962C8B-B14F-4D97-AF65-F5344CB8AC3E}">
        <p14:creationId xmlns:p14="http://schemas.microsoft.com/office/powerpoint/2010/main" val="4262128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programmes driver is better management of our Fatigue Risk.</a:t>
            </a:r>
          </a:p>
          <a:p>
            <a:endParaRPr lang="en-GB" b="1" dirty="0" smtClean="0"/>
          </a:p>
          <a:p>
            <a:r>
              <a:rPr lang="en-GB" b="0" dirty="0" smtClean="0"/>
              <a:t>As well as widening the standard to all people working on Network Rail’s infrastructure, the programme introduces the use of group and individual fatigue management plans dependant on what TRIGGER points are passed. The business recognises that under certain circumstances longer shifts may be necessary, however these should be the exception rather than the norm. If “an exception” occurs then Fatigue of an individual or group should be considered and managed. The recording of this will be in the form of a Fatigue Management Plan (FMP).</a:t>
            </a:r>
          </a:p>
          <a:p>
            <a:endParaRPr lang="en-GB" b="1" dirty="0" smtClean="0"/>
          </a:p>
          <a:p>
            <a:r>
              <a:rPr lang="en-GB" b="1" dirty="0" smtClean="0"/>
              <a:t>14 hours door to door.</a:t>
            </a:r>
          </a:p>
          <a:p>
            <a:r>
              <a:rPr lang="en-GB" b="0" dirty="0" smtClean="0"/>
              <a:t>“Door” is your primary “place of rest”. Everyone should be working to achieve 12 hours or less door to door. This is the aspiration for the business at the end of CP6. Through suitable resource levels, effective rostering, improved planning and more efficient infrastructure and processes this aspiration will be met. </a:t>
            </a:r>
          </a:p>
          <a:p>
            <a:r>
              <a:rPr lang="en-GB" b="0" dirty="0" smtClean="0"/>
              <a:t>Now how has this been determined?</a:t>
            </a:r>
          </a:p>
          <a:p>
            <a:r>
              <a:rPr lang="en-GB" b="0" dirty="0" smtClean="0"/>
              <a:t>There have been 17,000 separate scientific research papers published and the vast majority have determined that the human body requires 8 hours of quality sleep a night. This allows it to carry out all of the activities it does when in the state of sleep suspension (Recovery, memory assimilation, brain repairs, detoxification </a:t>
            </a:r>
            <a:r>
              <a:rPr lang="en-GB" b="0" dirty="0" err="1" smtClean="0"/>
              <a:t>etc</a:t>
            </a:r>
            <a:r>
              <a:rPr lang="en-GB" b="0" dirty="0" smtClean="0"/>
              <a:t>). HSE guidance additionally states that an individual should allow an hour before and after sleep to spend quality time with family and relax and prepare for sleep. These minimum scientific guidance times therefore leave 14 hours, the operative word being guidance and not “Target”. </a:t>
            </a:r>
          </a:p>
          <a:p>
            <a:r>
              <a:rPr lang="en-GB" b="0" dirty="0" smtClean="0"/>
              <a:t>The business has therefore determined that by the end of CP6 individuals would be able to achieve 2 hours either side of sleep for personal time and pre and post bedtime routines. If, however, a work pattern is 12 to 14 hours door to door (i.e. impinging into the 2 hours either side of sleep) then a Group FMP will be written. In this context a group can be a team, a function, a route, determined by the number of people expected to be working 12 to 14 hours door to door. If greater than 14 hours is required (in exceptional circumstances) then individual FMPs should be written for all of those expected to work this. </a:t>
            </a:r>
          </a:p>
          <a:p>
            <a:endParaRPr lang="en-GB" b="1" dirty="0" smtClean="0"/>
          </a:p>
          <a:p>
            <a:r>
              <a:rPr lang="en-GB" b="1" dirty="0" smtClean="0"/>
              <a:t>12 hours between shifts.</a:t>
            </a:r>
          </a:p>
          <a:p>
            <a:r>
              <a:rPr lang="en-GB" b="0" dirty="0" smtClean="0"/>
              <a:t>This is already in the current v5 of the standard but is now being widened to all people working on Network Rail’s infrastructure. This means if a person leaves their place of work at say 8pm they should not be starting back at their place of work until at least 8am. This was a “Hidden” recommendation following the 1988 Clapham Rail disaster so should not be a surprise.</a:t>
            </a:r>
          </a:p>
          <a:p>
            <a:endParaRPr lang="en-GB" b="1" dirty="0" smtClean="0"/>
          </a:p>
          <a:p>
            <a:r>
              <a:rPr lang="en-GB" b="1" dirty="0" smtClean="0"/>
              <a:t>60 hour Working Week.</a:t>
            </a:r>
          </a:p>
          <a:p>
            <a:r>
              <a:rPr lang="en-GB" b="0" dirty="0" smtClean="0"/>
              <a:t>Fatigue risk is a cumulative risk and build up over relatively short periods of time. Therefore this trigger point has been introduced to cover where people are working longer shifts. Currently in the business we should not exceed a 72 hour working week, therefore the introduction of this trigger point is therefore decreasing the working week to a recommended 60 hours. As a business, we are not encouraging individuals to work 60 hours in a week, however we recognise that in some circumstances there will be occasions when these hours will need to be worked. </a:t>
            </a:r>
          </a:p>
          <a:p>
            <a:endParaRPr lang="en-GB" b="0" dirty="0" smtClean="0"/>
          </a:p>
          <a:p>
            <a:endParaRPr lang="en-GB" b="0" baseline="0" dirty="0" smtClean="0"/>
          </a:p>
          <a:p>
            <a:r>
              <a:rPr lang="en-GB" b="1" baseline="0" dirty="0" smtClean="0"/>
              <a:t>Fatigue Risk Index.</a:t>
            </a:r>
          </a:p>
          <a:p>
            <a:r>
              <a:rPr lang="en-GB" b="0" dirty="0" smtClean="0"/>
              <a:t>This is the HSEs recognised tool for guiding individuals in the risk of</a:t>
            </a:r>
            <a:r>
              <a:rPr lang="en-GB" b="0" baseline="0" dirty="0" smtClean="0"/>
              <a:t> fatigue being encountered.</a:t>
            </a:r>
            <a:endParaRPr lang="en-GB" b="0"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7</a:t>
            </a:fld>
            <a:endParaRPr lang="en-GB" altLang="en-US"/>
          </a:p>
        </p:txBody>
      </p:sp>
    </p:spTree>
    <p:extLst>
      <p:ext uri="{BB962C8B-B14F-4D97-AF65-F5344CB8AC3E}">
        <p14:creationId xmlns:p14="http://schemas.microsoft.com/office/powerpoint/2010/main" val="3655853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STE is leading a central Team which covers the “Delivery and Change element” of the Programme</a:t>
            </a:r>
          </a:p>
          <a:p>
            <a:endParaRPr lang="en-GB" dirty="0" smtClean="0"/>
          </a:p>
          <a:p>
            <a:r>
              <a:rPr lang="en-GB" dirty="0" smtClean="0"/>
              <a:t>There are 5 key work streams covering</a:t>
            </a:r>
            <a:r>
              <a:rPr lang="en-GB" baseline="0" dirty="0" smtClean="0"/>
              <a:t> the Standard development, TU negotiations, Business Change, People frameworks and Education.</a:t>
            </a:r>
          </a:p>
          <a:p>
            <a:endParaRPr lang="en-GB" baseline="0" dirty="0" smtClean="0"/>
          </a:p>
          <a:p>
            <a:r>
              <a:rPr lang="en-GB" b="1" dirty="0" smtClean="0"/>
              <a:t>Standard Development</a:t>
            </a:r>
          </a:p>
          <a:p>
            <a:r>
              <a:rPr lang="en-GB" dirty="0" smtClean="0"/>
              <a:t>This work stream will</a:t>
            </a:r>
            <a:r>
              <a:rPr lang="en-GB" baseline="0" dirty="0" smtClean="0"/>
              <a:t> utilise the businesses standards process for the development of the core principles and associated 5 modules. The Core Principles Document and Module One, Fatigue Risk Index Module have been published (02 June 2018) and reside on the Standards website. </a:t>
            </a:r>
            <a:r>
              <a:rPr lang="en-GB" i="1" baseline="0" dirty="0" smtClean="0"/>
              <a:t>(Please feel free to go and have a look) </a:t>
            </a:r>
            <a:r>
              <a:rPr lang="en-GB" i="0" baseline="0" dirty="0" smtClean="0"/>
              <a:t>Remaining modules will be published between now and December 2019. As each module is published a review of previous modules will be carried out taking into account feedback. It is possible that previous modules may be updated and re-published at these times. In addition to the development and publication of the standard, the work stream will produce associated guidance material, provide business support and strengthen the investigation and assurance activities when. </a:t>
            </a:r>
          </a:p>
          <a:p>
            <a:endParaRPr lang="en-GB" i="0" baseline="0" dirty="0" smtClean="0"/>
          </a:p>
          <a:p>
            <a:r>
              <a:rPr lang="en-GB" b="1" i="0" baseline="0" dirty="0" smtClean="0"/>
              <a:t>Trade Union Engagement</a:t>
            </a:r>
          </a:p>
          <a:p>
            <a:r>
              <a:rPr lang="en-GB" i="0" dirty="0" smtClean="0"/>
              <a:t>Utilising a model which is novel in approach, TU safety representation sit on the working groups developing the standard</a:t>
            </a:r>
            <a:r>
              <a:rPr lang="en-GB" i="0" baseline="0" dirty="0" smtClean="0"/>
              <a:t> and modules. At time of publication IR reps are briefed and feedback obtained. TU consultation will then take place in Dec 2019 as per normal practice. Consultation on individual elements throughout now to Dec 19 is possible should our TU colleagues deem it necessary. </a:t>
            </a:r>
          </a:p>
          <a:p>
            <a:endParaRPr lang="en-GB" i="0" baseline="0" dirty="0" smtClean="0"/>
          </a:p>
          <a:p>
            <a:r>
              <a:rPr lang="en-GB" b="1" i="0" baseline="0" dirty="0" smtClean="0"/>
              <a:t>Business Change</a:t>
            </a:r>
          </a:p>
          <a:p>
            <a:r>
              <a:rPr lang="en-GB" i="0" dirty="0" smtClean="0"/>
              <a:t>This work stream manages</a:t>
            </a:r>
            <a:r>
              <a:rPr lang="en-GB" i="0" baseline="0" dirty="0" smtClean="0"/>
              <a:t> the change element of the programme. Its main foundation will be the facilitation of the Change Impact Assessments (CIA). As the programme effects all elements of the business the CIA work is a large but important undertaking. Although CIAs are the main foundation the Business change element will also facilitate benefit matrices and  mapping, MSP4NR documentation and stage gate reviews. As the main change will be throughout the business the team will also support the rest of the business in implementing and embedding and subsequent readiness reporting. </a:t>
            </a:r>
          </a:p>
          <a:p>
            <a:endParaRPr lang="en-GB" i="0" baseline="0" dirty="0" smtClean="0"/>
          </a:p>
          <a:p>
            <a:r>
              <a:rPr lang="en-GB" b="1" i="0" baseline="0" dirty="0" smtClean="0"/>
              <a:t>People</a:t>
            </a:r>
          </a:p>
          <a:p>
            <a:r>
              <a:rPr lang="en-GB" i="0" dirty="0" smtClean="0"/>
              <a:t>This work stream is</a:t>
            </a:r>
            <a:r>
              <a:rPr lang="en-GB" i="0" baseline="0" dirty="0" smtClean="0"/>
              <a:t> led by the HR function and will result in Frameworks for both Recruitment and Training. The work stream starts with a competency gap analysis. This differs slightly from a vacancy analysis as it looks at the competencies required by the business. (i.e. A welder may result in 2 additional heads as a welders mate may be required also). The work stream will also offer support and guidance to the business during implementation and embedment.</a:t>
            </a:r>
          </a:p>
          <a:p>
            <a:endParaRPr lang="en-GB" b="0" i="0" baseline="0" dirty="0" smtClean="0"/>
          </a:p>
          <a:p>
            <a:r>
              <a:rPr lang="en-GB" b="1" i="0" baseline="0" dirty="0" smtClean="0"/>
              <a:t>Education</a:t>
            </a:r>
          </a:p>
          <a:p>
            <a:r>
              <a:rPr lang="en-GB" b="0" i="0" baseline="0" dirty="0" smtClean="0"/>
              <a:t>Key to the change taking place across the business and the behavioural outcomes is the education element. Traditionally education has been limited to standards briefing which concentrate on the key changes in the new standard. The Fatigue Improvement Programme, however, are breaking new ground by focusing on the educational elements of fatigue itself, the behaviours relating to Fatigue Management and the health and wellbeing activities associated with the change.</a:t>
            </a:r>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0" i="0" baseline="0" dirty="0" smtClean="0"/>
          </a:p>
          <a:p>
            <a:endParaRPr lang="en-GB" b="1" i="0" baseline="0" dirty="0" smtClean="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8</a:t>
            </a:fld>
            <a:endParaRPr lang="en-GB" altLang="en-US"/>
          </a:p>
        </p:txBody>
      </p:sp>
    </p:spTree>
    <p:extLst>
      <p:ext uri="{BB962C8B-B14F-4D97-AF65-F5344CB8AC3E}">
        <p14:creationId xmlns:p14="http://schemas.microsoft.com/office/powerpoint/2010/main" val="3445463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Message: The Key Dates are December 19 for the publication of the standard and its modules and October 2022 for the Compliance Date.</a:t>
            </a:r>
          </a:p>
          <a:p>
            <a:endParaRPr lang="en-GB" dirty="0" smtClean="0"/>
          </a:p>
          <a:p>
            <a:r>
              <a:rPr lang="en-GB" dirty="0" smtClean="0"/>
              <a:t>As stated the standard is being developed in a modularised way. The first “Fatigue Risk Management Principles</a:t>
            </a:r>
            <a:r>
              <a:rPr lang="en-GB" baseline="0" dirty="0" smtClean="0"/>
              <a:t> Core standard” and “Fatigue Risk Index Module” were published on the 2 June 18 and reside on the Standards website. </a:t>
            </a:r>
            <a:r>
              <a:rPr lang="en-GB" i="1" baseline="0" dirty="0" smtClean="0"/>
              <a:t>(Please feel free to go and have a look). </a:t>
            </a:r>
            <a:r>
              <a:rPr lang="en-GB" i="0" baseline="0" dirty="0" smtClean="0"/>
              <a:t> The slide shows the order of publication and the dates expected for publication. These dates are however, subject to potential change, dependant on the TU negotiation progress and feedback. The December 2019 publication of the standard and ALL its modules is a fixed and therefore key date. As the standard and its modules are developed it may be prudent to run a trial. This may be of potential wearable tech, or a new process, or the key principles of the Fatigue Programme. What form or outcomes any potential trial takes has yet to be determined and will be come apparent as development continues. </a:t>
            </a:r>
          </a:p>
          <a:p>
            <a:endParaRPr lang="en-GB" i="0" baseline="0" dirty="0" smtClean="0"/>
          </a:p>
          <a:p>
            <a:r>
              <a:rPr lang="en-GB" i="0" baseline="0" dirty="0" smtClean="0"/>
              <a:t>In recognition of the behavioural change and the need to ensure that the enablers are in place to facilitate compliance, the business has agreed to a relatively long transition period. Again this is where the Fatigue improvement programme breaks new ground. During this time the business will be expected to be introducing the standard in a phased way, providing updates on transition readiness and recruiting and training. Compliance therefore, after October 2022, will be achievable.</a:t>
            </a:r>
            <a:endParaRPr lang="en-GB" i="0" dirty="0"/>
          </a:p>
        </p:txBody>
      </p:sp>
      <p:sp>
        <p:nvSpPr>
          <p:cNvPr id="4" name="Slide Number Placeholder 3"/>
          <p:cNvSpPr>
            <a:spLocks noGrp="1"/>
          </p:cNvSpPr>
          <p:nvPr>
            <p:ph type="sldNum" sz="quarter" idx="10"/>
          </p:nvPr>
        </p:nvSpPr>
        <p:spPr/>
        <p:txBody>
          <a:bodyPr/>
          <a:lstStyle/>
          <a:p>
            <a:pPr>
              <a:defRPr/>
            </a:pPr>
            <a:fld id="{B82A1433-23A6-45BE-BD22-9DD5141FC581}" type="slidenum">
              <a:rPr lang="en-GB" altLang="en-US" smtClean="0"/>
              <a:pPr>
                <a:defRPr/>
              </a:pPr>
              <a:t>9</a:t>
            </a:fld>
            <a:endParaRPr lang="en-GB" altLang="en-US"/>
          </a:p>
        </p:txBody>
      </p:sp>
    </p:spTree>
    <p:extLst>
      <p:ext uri="{BB962C8B-B14F-4D97-AF65-F5344CB8AC3E}">
        <p14:creationId xmlns:p14="http://schemas.microsoft.com/office/powerpoint/2010/main" val="631214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
        <p:nvSpPr>
          <p:cNvPr id="8194" name="Rectangle 2"/>
          <p:cNvSpPr>
            <a:spLocks noGrp="1" noChangeArrowheads="1"/>
          </p:cNvSpPr>
          <p:nvPr>
            <p:ph type="ctrTitle"/>
          </p:nvPr>
        </p:nvSpPr>
        <p:spPr>
          <a:xfrm>
            <a:off x="539750" y="2565400"/>
            <a:ext cx="7269163" cy="1042988"/>
          </a:xfrm>
        </p:spPr>
        <p:txBody>
          <a:bodyPr/>
          <a:lstStyle>
            <a:lvl1pPr>
              <a:defRPr sz="3600"/>
            </a:lvl1pPr>
          </a:lstStyle>
          <a:p>
            <a:pPr lvl="0"/>
            <a:r>
              <a:rPr lang="en-US" altLang="en-US" noProof="0" smtClean="0"/>
              <a:t>Click to edit Master title style</a:t>
            </a:r>
            <a:endParaRPr lang="en-GB" altLang="en-US" noProof="0" smtClean="0"/>
          </a:p>
        </p:txBody>
      </p:sp>
      <p:sp>
        <p:nvSpPr>
          <p:cNvPr id="8195" name="Rectangle 3"/>
          <p:cNvSpPr>
            <a:spLocks noGrp="1" noChangeArrowheads="1"/>
          </p:cNvSpPr>
          <p:nvPr>
            <p:ph type="subTitle" idx="1"/>
          </p:nvPr>
        </p:nvSpPr>
        <p:spPr>
          <a:xfrm>
            <a:off x="539750" y="3644900"/>
            <a:ext cx="7269163" cy="719138"/>
          </a:xfrm>
        </p:spPr>
        <p:txBody>
          <a:bodyPr/>
          <a:lstStyle>
            <a:lvl1pPr>
              <a:defRPr sz="2800"/>
            </a:lvl1pPr>
          </a:lstStyle>
          <a:p>
            <a:pPr lvl="0"/>
            <a:r>
              <a:rPr lang="en-US" altLang="en-US" noProof="0" smtClean="0"/>
              <a:t>Click to edit Master subtitle style</a:t>
            </a:r>
            <a:endParaRPr lang="en-GB" altLang="en-US" noProof="0" smtClean="0"/>
          </a:p>
        </p:txBody>
      </p:sp>
      <p:sp>
        <p:nvSpPr>
          <p:cNvPr id="5" name="Rectangle 5"/>
          <p:cNvSpPr>
            <a:spLocks noGrp="1" noChangeArrowheads="1"/>
          </p:cNvSpPr>
          <p:nvPr>
            <p:ph type="ftr" sz="quarter" idx="10"/>
          </p:nvPr>
        </p:nvSpPr>
        <p:spPr/>
        <p:txBody>
          <a:bodyPr/>
          <a:lstStyle>
            <a:lvl1pPr>
              <a:defRPr/>
            </a:lvl1pPr>
          </a:lstStyle>
          <a:p>
            <a:pPr>
              <a:defRPr/>
            </a:pPr>
            <a:r>
              <a:rPr lang="en-GB" altLang="en-US"/>
              <a:t>Presentation Title: View &gt; Header &amp; Footer</a:t>
            </a:r>
          </a:p>
        </p:txBody>
      </p:sp>
      <p:sp>
        <p:nvSpPr>
          <p:cNvPr id="6" name="Rectangle 7"/>
          <p:cNvSpPr>
            <a:spLocks noGrp="1" noChangeArrowheads="1"/>
          </p:cNvSpPr>
          <p:nvPr>
            <p:ph type="dt" sz="half" idx="11"/>
          </p:nvPr>
        </p:nvSpPr>
        <p:spPr/>
        <p:txBody>
          <a:bodyPr/>
          <a:lstStyle>
            <a:lvl1pPr>
              <a:defRPr/>
            </a:lvl1pPr>
          </a:lstStyle>
          <a:p>
            <a:pPr>
              <a:defRPr/>
            </a:pPr>
            <a:fld id="{48D96D24-A426-49D3-B1AF-A483B7F1ECF4}" type="datetime5">
              <a:rPr lang="en-GB" altLang="en-US"/>
              <a:pPr>
                <a:defRPr/>
              </a:pPr>
              <a:t>25-Jun-18</a:t>
            </a:fld>
            <a:endParaRPr lang="en-GB" altLang="en-US"/>
          </a:p>
        </p:txBody>
      </p:sp>
      <p:sp>
        <p:nvSpPr>
          <p:cNvPr id="7" name="Rectangle 8"/>
          <p:cNvSpPr>
            <a:spLocks noGrp="1" noChangeArrowheads="1"/>
          </p:cNvSpPr>
          <p:nvPr>
            <p:ph type="sldNum" sz="quarter" idx="12"/>
          </p:nvPr>
        </p:nvSpPr>
        <p:spPr/>
        <p:txBody>
          <a:bodyPr/>
          <a:lstStyle>
            <a:lvl1pPr>
              <a:defRPr smtClean="0"/>
            </a:lvl1pPr>
          </a:lstStyle>
          <a:p>
            <a:pPr>
              <a:defRPr/>
            </a:pPr>
            <a:fld id="{C396F280-9B32-4034-8303-F88EB52764A8}" type="slidenum">
              <a:rPr lang="en-GB" altLang="en-US"/>
              <a:pPr>
                <a:defRPr/>
              </a:pPr>
              <a:t>‹#›</a:t>
            </a:fld>
            <a:endParaRPr lang="en-GB" altLang="en-US"/>
          </a:p>
        </p:txBody>
      </p:sp>
    </p:spTree>
    <p:extLst>
      <p:ext uri="{BB962C8B-B14F-4D97-AF65-F5344CB8AC3E}">
        <p14:creationId xmlns:p14="http://schemas.microsoft.com/office/powerpoint/2010/main" val="1409590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174B8F1E-7378-4ACC-81D1-BAE3B70766D1}" type="datetime5">
              <a:rPr lang="en-GB" altLang="en-US"/>
              <a:pPr>
                <a:defRPr/>
              </a:pPr>
              <a:t>25-Jun-18</a:t>
            </a:fld>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E3F9DECF-A4B8-4159-82EE-467E865423A7}" type="slidenum">
              <a:rPr lang="en-GB" altLang="en-US"/>
              <a:pPr>
                <a:defRPr/>
              </a:pPr>
              <a:t>‹#›</a:t>
            </a:fld>
            <a:endParaRPr lang="en-GB" altLang="en-US"/>
          </a:p>
        </p:txBody>
      </p:sp>
    </p:spTree>
    <p:extLst>
      <p:ext uri="{BB962C8B-B14F-4D97-AF65-F5344CB8AC3E}">
        <p14:creationId xmlns:p14="http://schemas.microsoft.com/office/powerpoint/2010/main" val="3258779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16A26192-CDC8-4398-8E50-39C3FEC3000B}" type="datetime5">
              <a:rPr lang="en-GB" altLang="en-US"/>
              <a:pPr>
                <a:defRPr/>
              </a:pPr>
              <a:t>25-Jun-18</a:t>
            </a:fld>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BC5D13DF-8778-4CEC-9B71-17CBB790E7DE}" type="slidenum">
              <a:rPr lang="en-GB" altLang="en-US"/>
              <a:pPr>
                <a:defRPr/>
              </a:pPr>
              <a:t>‹#›</a:t>
            </a:fld>
            <a:endParaRPr lang="en-GB" altLang="en-US"/>
          </a:p>
        </p:txBody>
      </p:sp>
    </p:spTree>
    <p:extLst>
      <p:ext uri="{BB962C8B-B14F-4D97-AF65-F5344CB8AC3E}">
        <p14:creationId xmlns:p14="http://schemas.microsoft.com/office/powerpoint/2010/main" val="3412260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C36CC5C2-711D-4584-8283-4D9512C406FC}"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81F161E1-5481-40C7-BC98-0F62A5EE9484}" type="slidenum">
              <a:rPr lang="en-GB" altLang="en-US"/>
              <a:pPr>
                <a:defRPr/>
              </a:pPr>
              <a:t>‹#›</a:t>
            </a:fld>
            <a:endParaRPr lang="en-GB" altLang="en-US"/>
          </a:p>
        </p:txBody>
      </p:sp>
    </p:spTree>
    <p:extLst>
      <p:ext uri="{BB962C8B-B14F-4D97-AF65-F5344CB8AC3E}">
        <p14:creationId xmlns:p14="http://schemas.microsoft.com/office/powerpoint/2010/main" val="1181998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32A2E51F-A3A1-495A-9F32-93FD65C4E171}"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C8021B38-16D4-401D-A844-7AEEF02E13A3}" type="slidenum">
              <a:rPr lang="en-GB" altLang="en-US"/>
              <a:pPr>
                <a:defRPr/>
              </a:pPr>
              <a:t>‹#›</a:t>
            </a:fld>
            <a:endParaRPr lang="en-GB" altLang="en-US"/>
          </a:p>
        </p:txBody>
      </p:sp>
    </p:spTree>
    <p:extLst>
      <p:ext uri="{BB962C8B-B14F-4D97-AF65-F5344CB8AC3E}">
        <p14:creationId xmlns:p14="http://schemas.microsoft.com/office/powerpoint/2010/main" val="3094108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5C86D247-3BC3-4F51-BE2B-1AF33513C62F}"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E3653B90-0B96-42B8-AA58-6EFA474C1A0B}" type="slidenum">
              <a:rPr lang="en-GB" altLang="en-US"/>
              <a:pPr>
                <a:defRPr/>
              </a:pPr>
              <a:t>‹#›</a:t>
            </a:fld>
            <a:endParaRPr lang="en-GB" altLang="en-US"/>
          </a:p>
        </p:txBody>
      </p:sp>
    </p:spTree>
    <p:extLst>
      <p:ext uri="{BB962C8B-B14F-4D97-AF65-F5344CB8AC3E}">
        <p14:creationId xmlns:p14="http://schemas.microsoft.com/office/powerpoint/2010/main" val="1623093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841500"/>
            <a:ext cx="3557588"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249738" y="1841500"/>
            <a:ext cx="3559175"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52D7E9D4-7E9B-44B3-970E-1ACA7898BB17}"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E9283652-46E1-4FDA-8E4E-735E6A0FC7B1}" type="slidenum">
              <a:rPr lang="en-GB" altLang="en-US"/>
              <a:pPr>
                <a:defRPr/>
              </a:pPr>
              <a:t>‹#›</a:t>
            </a:fld>
            <a:endParaRPr lang="en-GB" altLang="en-US"/>
          </a:p>
        </p:txBody>
      </p:sp>
    </p:spTree>
    <p:extLst>
      <p:ext uri="{BB962C8B-B14F-4D97-AF65-F5344CB8AC3E}">
        <p14:creationId xmlns:p14="http://schemas.microsoft.com/office/powerpoint/2010/main" val="32115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4558862C-69BC-4178-85A7-FDAA73F1F0CE}" type="datetime5">
              <a:rPr lang="en-GB" altLang="en-US"/>
              <a:pPr>
                <a:defRPr/>
              </a:pPr>
              <a:t>25-Jun-18</a:t>
            </a:fld>
            <a:endParaRPr lang="en-GB" altLang="en-US"/>
          </a:p>
        </p:txBody>
      </p:sp>
      <p:sp>
        <p:nvSpPr>
          <p:cNvPr id="9" name="Rectangle 9"/>
          <p:cNvSpPr>
            <a:spLocks noGrp="1" noChangeArrowheads="1"/>
          </p:cNvSpPr>
          <p:nvPr>
            <p:ph type="sldNum" sz="quarter" idx="12"/>
          </p:nvPr>
        </p:nvSpPr>
        <p:spPr>
          <a:ln/>
        </p:spPr>
        <p:txBody>
          <a:bodyPr/>
          <a:lstStyle>
            <a:lvl1pPr>
              <a:defRPr/>
            </a:lvl1pPr>
          </a:lstStyle>
          <a:p>
            <a:pPr>
              <a:defRPr/>
            </a:pPr>
            <a:fld id="{D9AAE7DF-5AA6-4285-A7BA-E2DD1093DC2F}" type="slidenum">
              <a:rPr lang="en-GB" altLang="en-US"/>
              <a:pPr>
                <a:defRPr/>
              </a:pPr>
              <a:t>‹#›</a:t>
            </a:fld>
            <a:endParaRPr lang="en-GB" altLang="en-US"/>
          </a:p>
        </p:txBody>
      </p:sp>
    </p:spTree>
    <p:extLst>
      <p:ext uri="{BB962C8B-B14F-4D97-AF65-F5344CB8AC3E}">
        <p14:creationId xmlns:p14="http://schemas.microsoft.com/office/powerpoint/2010/main" val="1221978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8835FF5D-36B8-49AF-B3E7-4C341A040ECD}" type="datetime5">
              <a:rPr lang="en-GB" altLang="en-US"/>
              <a:pPr>
                <a:defRPr/>
              </a:pPr>
              <a:t>25-Jun-18</a:t>
            </a:fld>
            <a:endParaRPr lang="en-GB" altLang="en-US"/>
          </a:p>
        </p:txBody>
      </p:sp>
      <p:sp>
        <p:nvSpPr>
          <p:cNvPr id="5" name="Rectangle 9"/>
          <p:cNvSpPr>
            <a:spLocks noGrp="1" noChangeArrowheads="1"/>
          </p:cNvSpPr>
          <p:nvPr>
            <p:ph type="sldNum" sz="quarter" idx="12"/>
          </p:nvPr>
        </p:nvSpPr>
        <p:spPr>
          <a:ln/>
        </p:spPr>
        <p:txBody>
          <a:bodyPr/>
          <a:lstStyle>
            <a:lvl1pPr>
              <a:defRPr/>
            </a:lvl1pPr>
          </a:lstStyle>
          <a:p>
            <a:pPr>
              <a:defRPr/>
            </a:pPr>
            <a:fld id="{A4160757-191A-40DB-958B-EE193E66FCC1}" type="slidenum">
              <a:rPr lang="en-GB" altLang="en-US"/>
              <a:pPr>
                <a:defRPr/>
              </a:pPr>
              <a:t>‹#›</a:t>
            </a:fld>
            <a:endParaRPr lang="en-GB" altLang="en-US"/>
          </a:p>
        </p:txBody>
      </p:sp>
    </p:spTree>
    <p:extLst>
      <p:ext uri="{BB962C8B-B14F-4D97-AF65-F5344CB8AC3E}">
        <p14:creationId xmlns:p14="http://schemas.microsoft.com/office/powerpoint/2010/main" val="276610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016E7110-AA74-44DA-B186-B6742BE782FF}" type="datetime5">
              <a:rPr lang="en-GB" altLang="en-US"/>
              <a:pPr>
                <a:defRPr/>
              </a:pPr>
              <a:t>25-Jun-18</a:t>
            </a:fld>
            <a:endParaRPr lang="en-GB" altLang="en-US"/>
          </a:p>
        </p:txBody>
      </p:sp>
      <p:sp>
        <p:nvSpPr>
          <p:cNvPr id="4" name="Rectangle 9"/>
          <p:cNvSpPr>
            <a:spLocks noGrp="1" noChangeArrowheads="1"/>
          </p:cNvSpPr>
          <p:nvPr>
            <p:ph type="sldNum" sz="quarter" idx="12"/>
          </p:nvPr>
        </p:nvSpPr>
        <p:spPr>
          <a:ln/>
        </p:spPr>
        <p:txBody>
          <a:bodyPr/>
          <a:lstStyle>
            <a:lvl1pPr>
              <a:defRPr/>
            </a:lvl1pPr>
          </a:lstStyle>
          <a:p>
            <a:pPr>
              <a:defRPr/>
            </a:pPr>
            <a:fld id="{487355C8-947F-4542-A26D-82D1483339D9}" type="slidenum">
              <a:rPr lang="en-GB" altLang="en-US"/>
              <a:pPr>
                <a:defRPr/>
              </a:pPr>
              <a:t>‹#›</a:t>
            </a:fld>
            <a:endParaRPr lang="en-GB" altLang="en-US"/>
          </a:p>
        </p:txBody>
      </p:sp>
    </p:spTree>
    <p:extLst>
      <p:ext uri="{BB962C8B-B14F-4D97-AF65-F5344CB8AC3E}">
        <p14:creationId xmlns:p14="http://schemas.microsoft.com/office/powerpoint/2010/main" val="40324557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5C9C2235-8347-4560-98AA-3A5D6D9CECCB}"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238CC7BC-24AB-4D7C-96D0-A77883225069}" type="slidenum">
              <a:rPr lang="en-GB" altLang="en-US"/>
              <a:pPr>
                <a:defRPr/>
              </a:pPr>
              <a:t>‹#›</a:t>
            </a:fld>
            <a:endParaRPr lang="en-GB" altLang="en-US"/>
          </a:p>
        </p:txBody>
      </p:sp>
    </p:spTree>
    <p:extLst>
      <p:ext uri="{BB962C8B-B14F-4D97-AF65-F5344CB8AC3E}">
        <p14:creationId xmlns:p14="http://schemas.microsoft.com/office/powerpoint/2010/main" val="291733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5F7394B0-5BC6-49DB-80EF-4D4A3E51364A}" type="datetime5">
              <a:rPr lang="en-GB" altLang="en-US"/>
              <a:pPr>
                <a:defRPr/>
              </a:pPr>
              <a:t>25-Jun-18</a:t>
            </a:fld>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CD494ACB-FD81-436E-AF07-CE2BDF1368FB}" type="slidenum">
              <a:rPr lang="en-GB" altLang="en-US"/>
              <a:pPr>
                <a:defRPr/>
              </a:pPr>
              <a:t>‹#›</a:t>
            </a:fld>
            <a:endParaRPr lang="en-GB" altLang="en-US"/>
          </a:p>
        </p:txBody>
      </p:sp>
    </p:spTree>
    <p:extLst>
      <p:ext uri="{BB962C8B-B14F-4D97-AF65-F5344CB8AC3E}">
        <p14:creationId xmlns:p14="http://schemas.microsoft.com/office/powerpoint/2010/main" val="2551334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17AEB0BB-394D-45BC-B175-BEDFB693F1CC}"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9F3413DF-07FD-41E5-91DD-58163E0D2B70}" type="slidenum">
              <a:rPr lang="en-GB" altLang="en-US"/>
              <a:pPr>
                <a:defRPr/>
              </a:pPr>
              <a:t>‹#›</a:t>
            </a:fld>
            <a:endParaRPr lang="en-GB" altLang="en-US"/>
          </a:p>
        </p:txBody>
      </p:sp>
    </p:spTree>
    <p:extLst>
      <p:ext uri="{BB962C8B-B14F-4D97-AF65-F5344CB8AC3E}">
        <p14:creationId xmlns:p14="http://schemas.microsoft.com/office/powerpoint/2010/main" val="1067555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2BC1239-647F-47D9-8F9F-D8B057BD9E74}"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047991AC-C46B-4D69-B679-B8F8DF608475}" type="slidenum">
              <a:rPr lang="en-GB" altLang="en-US"/>
              <a:pPr>
                <a:defRPr/>
              </a:pPr>
              <a:t>‹#›</a:t>
            </a:fld>
            <a:endParaRPr lang="en-GB" altLang="en-US"/>
          </a:p>
        </p:txBody>
      </p:sp>
    </p:spTree>
    <p:extLst>
      <p:ext uri="{BB962C8B-B14F-4D97-AF65-F5344CB8AC3E}">
        <p14:creationId xmlns:p14="http://schemas.microsoft.com/office/powerpoint/2010/main" val="1102550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B0A8EA97-EC81-4C78-90BD-5FAF69C7D9D6}"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B70CB5D6-900C-467D-9494-2C6EF2DB116B}" type="slidenum">
              <a:rPr lang="en-GB" altLang="en-US"/>
              <a:pPr>
                <a:defRPr/>
              </a:pPr>
              <a:t>‹#›</a:t>
            </a:fld>
            <a:endParaRPr lang="en-GB" altLang="en-US"/>
          </a:p>
        </p:txBody>
      </p:sp>
    </p:spTree>
    <p:extLst>
      <p:ext uri="{BB962C8B-B14F-4D97-AF65-F5344CB8AC3E}">
        <p14:creationId xmlns:p14="http://schemas.microsoft.com/office/powerpoint/2010/main" val="4134828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57632ABC-4BC1-4674-85A6-FDB28F824C3F}" type="datetime5">
              <a:rPr lang="en-GB" altLang="en-US"/>
              <a:pPr>
                <a:defRPr/>
              </a:pPr>
              <a:t>25-Jun-18</a:t>
            </a:fld>
            <a:endParaRPr lang="en-GB" altLang="en-US"/>
          </a:p>
        </p:txBody>
      </p:sp>
      <p:sp>
        <p:nvSpPr>
          <p:cNvPr id="6" name="Rectangle 11"/>
          <p:cNvSpPr>
            <a:spLocks noGrp="1" noChangeArrowheads="1"/>
          </p:cNvSpPr>
          <p:nvPr>
            <p:ph type="sldNum" sz="quarter" idx="12"/>
          </p:nvPr>
        </p:nvSpPr>
        <p:spPr>
          <a:ln/>
        </p:spPr>
        <p:txBody>
          <a:bodyPr/>
          <a:lstStyle>
            <a:lvl1pPr>
              <a:defRPr/>
            </a:lvl1pPr>
          </a:lstStyle>
          <a:p>
            <a:pPr>
              <a:defRPr/>
            </a:pPr>
            <a:fld id="{22D50DF9-B095-4C16-980C-E9DA62D699FE}" type="slidenum">
              <a:rPr lang="en-GB" altLang="en-US"/>
              <a:pPr>
                <a:defRPr/>
              </a:pPr>
              <a:t>‹#›</a:t>
            </a:fld>
            <a:endParaRPr lang="en-GB" altLang="en-US"/>
          </a:p>
        </p:txBody>
      </p:sp>
    </p:spTree>
    <p:extLst>
      <p:ext uri="{BB962C8B-B14F-4D97-AF65-F5344CB8AC3E}">
        <p14:creationId xmlns:p14="http://schemas.microsoft.com/office/powerpoint/2010/main" val="37756659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7451E934-10C1-4F71-9BAF-84438ECA8714}" type="datetime5">
              <a:rPr lang="en-GB" altLang="en-US"/>
              <a:pPr>
                <a:defRPr/>
              </a:pPr>
              <a:t>25-Jun-18</a:t>
            </a:fld>
            <a:endParaRPr lang="en-GB" altLang="en-US"/>
          </a:p>
        </p:txBody>
      </p:sp>
      <p:sp>
        <p:nvSpPr>
          <p:cNvPr id="6" name="Rectangle 11"/>
          <p:cNvSpPr>
            <a:spLocks noGrp="1" noChangeArrowheads="1"/>
          </p:cNvSpPr>
          <p:nvPr>
            <p:ph type="sldNum" sz="quarter" idx="12"/>
          </p:nvPr>
        </p:nvSpPr>
        <p:spPr>
          <a:ln/>
        </p:spPr>
        <p:txBody>
          <a:bodyPr/>
          <a:lstStyle>
            <a:lvl1pPr>
              <a:defRPr/>
            </a:lvl1pPr>
          </a:lstStyle>
          <a:p>
            <a:pPr>
              <a:defRPr/>
            </a:pPr>
            <a:fld id="{5E3C873A-6BE3-405C-9460-B0C1D5212037}" type="slidenum">
              <a:rPr lang="en-GB" altLang="en-US"/>
              <a:pPr>
                <a:defRPr/>
              </a:pPr>
              <a:t>‹#›</a:t>
            </a:fld>
            <a:endParaRPr lang="en-GB" altLang="en-US"/>
          </a:p>
        </p:txBody>
      </p:sp>
    </p:spTree>
    <p:extLst>
      <p:ext uri="{BB962C8B-B14F-4D97-AF65-F5344CB8AC3E}">
        <p14:creationId xmlns:p14="http://schemas.microsoft.com/office/powerpoint/2010/main" val="32009435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C9BDCA0E-34B7-4F96-BF25-3C5FF080C52E}" type="datetime5">
              <a:rPr lang="en-GB" altLang="en-US"/>
              <a:pPr>
                <a:defRPr/>
              </a:pPr>
              <a:t>25-Jun-18</a:t>
            </a:fld>
            <a:endParaRPr lang="en-GB" altLang="en-US"/>
          </a:p>
        </p:txBody>
      </p:sp>
      <p:sp>
        <p:nvSpPr>
          <p:cNvPr id="6" name="Rectangle 11"/>
          <p:cNvSpPr>
            <a:spLocks noGrp="1" noChangeArrowheads="1"/>
          </p:cNvSpPr>
          <p:nvPr>
            <p:ph type="sldNum" sz="quarter" idx="12"/>
          </p:nvPr>
        </p:nvSpPr>
        <p:spPr>
          <a:ln/>
        </p:spPr>
        <p:txBody>
          <a:bodyPr/>
          <a:lstStyle>
            <a:lvl1pPr>
              <a:defRPr/>
            </a:lvl1pPr>
          </a:lstStyle>
          <a:p>
            <a:pPr>
              <a:defRPr/>
            </a:pPr>
            <a:fld id="{91676119-02B7-4809-BC04-42A0C0611973}" type="slidenum">
              <a:rPr lang="en-GB" altLang="en-US"/>
              <a:pPr>
                <a:defRPr/>
              </a:pPr>
              <a:t>‹#›</a:t>
            </a:fld>
            <a:endParaRPr lang="en-GB" altLang="en-US"/>
          </a:p>
        </p:txBody>
      </p:sp>
    </p:spTree>
    <p:extLst>
      <p:ext uri="{BB962C8B-B14F-4D97-AF65-F5344CB8AC3E}">
        <p14:creationId xmlns:p14="http://schemas.microsoft.com/office/powerpoint/2010/main" val="6473243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841500"/>
            <a:ext cx="3127375"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819525" y="1841500"/>
            <a:ext cx="3128963"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66AB9715-6BE6-4934-A58E-ADD4ABB52029}" type="datetime5">
              <a:rPr lang="en-GB" altLang="en-US"/>
              <a:pPr>
                <a:defRPr/>
              </a:pPr>
              <a:t>25-Jun-18</a:t>
            </a:fld>
            <a:endParaRPr lang="en-GB" altLang="en-US"/>
          </a:p>
        </p:txBody>
      </p:sp>
      <p:sp>
        <p:nvSpPr>
          <p:cNvPr id="7" name="Rectangle 11"/>
          <p:cNvSpPr>
            <a:spLocks noGrp="1" noChangeArrowheads="1"/>
          </p:cNvSpPr>
          <p:nvPr>
            <p:ph type="sldNum" sz="quarter" idx="12"/>
          </p:nvPr>
        </p:nvSpPr>
        <p:spPr>
          <a:ln/>
        </p:spPr>
        <p:txBody>
          <a:bodyPr/>
          <a:lstStyle>
            <a:lvl1pPr>
              <a:defRPr/>
            </a:lvl1pPr>
          </a:lstStyle>
          <a:p>
            <a:pPr>
              <a:defRPr/>
            </a:pPr>
            <a:fld id="{FF6E2BF1-CED9-4F4E-9750-FF71340F2D79}" type="slidenum">
              <a:rPr lang="en-GB" altLang="en-US"/>
              <a:pPr>
                <a:defRPr/>
              </a:pPr>
              <a:t>‹#›</a:t>
            </a:fld>
            <a:endParaRPr lang="en-GB" altLang="en-US"/>
          </a:p>
        </p:txBody>
      </p:sp>
    </p:spTree>
    <p:extLst>
      <p:ext uri="{BB962C8B-B14F-4D97-AF65-F5344CB8AC3E}">
        <p14:creationId xmlns:p14="http://schemas.microsoft.com/office/powerpoint/2010/main" val="22682612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10"/>
          <p:cNvSpPr>
            <a:spLocks noGrp="1" noChangeArrowheads="1"/>
          </p:cNvSpPr>
          <p:nvPr>
            <p:ph type="dt" sz="half" idx="11"/>
          </p:nvPr>
        </p:nvSpPr>
        <p:spPr>
          <a:ln/>
        </p:spPr>
        <p:txBody>
          <a:bodyPr/>
          <a:lstStyle>
            <a:lvl1pPr>
              <a:defRPr/>
            </a:lvl1pPr>
          </a:lstStyle>
          <a:p>
            <a:pPr>
              <a:defRPr/>
            </a:pPr>
            <a:fld id="{5EE293C4-7761-46FB-84ED-619FC1FA705F}" type="datetime5">
              <a:rPr lang="en-GB" altLang="en-US"/>
              <a:pPr>
                <a:defRPr/>
              </a:pPr>
              <a:t>25-Jun-18</a:t>
            </a:fld>
            <a:endParaRPr lang="en-GB" altLang="en-US"/>
          </a:p>
        </p:txBody>
      </p:sp>
      <p:sp>
        <p:nvSpPr>
          <p:cNvPr id="9" name="Rectangle 11"/>
          <p:cNvSpPr>
            <a:spLocks noGrp="1" noChangeArrowheads="1"/>
          </p:cNvSpPr>
          <p:nvPr>
            <p:ph type="sldNum" sz="quarter" idx="12"/>
          </p:nvPr>
        </p:nvSpPr>
        <p:spPr>
          <a:ln/>
        </p:spPr>
        <p:txBody>
          <a:bodyPr/>
          <a:lstStyle>
            <a:lvl1pPr>
              <a:defRPr/>
            </a:lvl1pPr>
          </a:lstStyle>
          <a:p>
            <a:pPr>
              <a:defRPr/>
            </a:pPr>
            <a:fld id="{619E59D7-98D3-415C-9C69-3A859E467534}" type="slidenum">
              <a:rPr lang="en-GB" altLang="en-US"/>
              <a:pPr>
                <a:defRPr/>
              </a:pPr>
              <a:t>‹#›</a:t>
            </a:fld>
            <a:endParaRPr lang="en-GB" altLang="en-US"/>
          </a:p>
        </p:txBody>
      </p:sp>
    </p:spTree>
    <p:extLst>
      <p:ext uri="{BB962C8B-B14F-4D97-AF65-F5344CB8AC3E}">
        <p14:creationId xmlns:p14="http://schemas.microsoft.com/office/powerpoint/2010/main" val="1638007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10"/>
          <p:cNvSpPr>
            <a:spLocks noGrp="1" noChangeArrowheads="1"/>
          </p:cNvSpPr>
          <p:nvPr>
            <p:ph type="dt" sz="half" idx="11"/>
          </p:nvPr>
        </p:nvSpPr>
        <p:spPr>
          <a:ln/>
        </p:spPr>
        <p:txBody>
          <a:bodyPr/>
          <a:lstStyle>
            <a:lvl1pPr>
              <a:defRPr/>
            </a:lvl1pPr>
          </a:lstStyle>
          <a:p>
            <a:pPr>
              <a:defRPr/>
            </a:pPr>
            <a:fld id="{F7184A0E-414A-4CF0-BB3B-CB5A71FF429A}" type="datetime5">
              <a:rPr lang="en-GB" altLang="en-US"/>
              <a:pPr>
                <a:defRPr/>
              </a:pPr>
              <a:t>25-Jun-18</a:t>
            </a:fld>
            <a:endParaRPr lang="en-GB" altLang="en-US"/>
          </a:p>
        </p:txBody>
      </p:sp>
      <p:sp>
        <p:nvSpPr>
          <p:cNvPr id="5" name="Rectangle 11"/>
          <p:cNvSpPr>
            <a:spLocks noGrp="1" noChangeArrowheads="1"/>
          </p:cNvSpPr>
          <p:nvPr>
            <p:ph type="sldNum" sz="quarter" idx="12"/>
          </p:nvPr>
        </p:nvSpPr>
        <p:spPr>
          <a:ln/>
        </p:spPr>
        <p:txBody>
          <a:bodyPr/>
          <a:lstStyle>
            <a:lvl1pPr>
              <a:defRPr/>
            </a:lvl1pPr>
          </a:lstStyle>
          <a:p>
            <a:pPr>
              <a:defRPr/>
            </a:pPr>
            <a:fld id="{8912DE0F-04A6-4042-895C-538390474D8F}" type="slidenum">
              <a:rPr lang="en-GB" altLang="en-US"/>
              <a:pPr>
                <a:defRPr/>
              </a:pPr>
              <a:t>‹#›</a:t>
            </a:fld>
            <a:endParaRPr lang="en-GB" altLang="en-US"/>
          </a:p>
        </p:txBody>
      </p:sp>
    </p:spTree>
    <p:extLst>
      <p:ext uri="{BB962C8B-B14F-4D97-AF65-F5344CB8AC3E}">
        <p14:creationId xmlns:p14="http://schemas.microsoft.com/office/powerpoint/2010/main" val="1217841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10"/>
          <p:cNvSpPr>
            <a:spLocks noGrp="1" noChangeArrowheads="1"/>
          </p:cNvSpPr>
          <p:nvPr>
            <p:ph type="dt" sz="half" idx="11"/>
          </p:nvPr>
        </p:nvSpPr>
        <p:spPr>
          <a:ln/>
        </p:spPr>
        <p:txBody>
          <a:bodyPr/>
          <a:lstStyle>
            <a:lvl1pPr>
              <a:defRPr/>
            </a:lvl1pPr>
          </a:lstStyle>
          <a:p>
            <a:pPr>
              <a:defRPr/>
            </a:pPr>
            <a:fld id="{AD691D1D-B0F1-4008-A8C2-180FEA5169B1}" type="datetime5">
              <a:rPr lang="en-GB" altLang="en-US"/>
              <a:pPr>
                <a:defRPr/>
              </a:pPr>
              <a:t>25-Jun-18</a:t>
            </a:fld>
            <a:endParaRPr lang="en-GB" altLang="en-US"/>
          </a:p>
        </p:txBody>
      </p:sp>
      <p:sp>
        <p:nvSpPr>
          <p:cNvPr id="4" name="Rectangle 11"/>
          <p:cNvSpPr>
            <a:spLocks noGrp="1" noChangeArrowheads="1"/>
          </p:cNvSpPr>
          <p:nvPr>
            <p:ph type="sldNum" sz="quarter" idx="12"/>
          </p:nvPr>
        </p:nvSpPr>
        <p:spPr>
          <a:ln/>
        </p:spPr>
        <p:txBody>
          <a:bodyPr/>
          <a:lstStyle>
            <a:lvl1pPr>
              <a:defRPr/>
            </a:lvl1pPr>
          </a:lstStyle>
          <a:p>
            <a:pPr>
              <a:defRPr/>
            </a:pPr>
            <a:fld id="{691A3E47-A47F-424E-AE91-5F48D46406E8}" type="slidenum">
              <a:rPr lang="en-GB" altLang="en-US"/>
              <a:pPr>
                <a:defRPr/>
              </a:pPr>
              <a:t>‹#›</a:t>
            </a:fld>
            <a:endParaRPr lang="en-GB" altLang="en-US"/>
          </a:p>
        </p:txBody>
      </p:sp>
    </p:spTree>
    <p:extLst>
      <p:ext uri="{BB962C8B-B14F-4D97-AF65-F5344CB8AC3E}">
        <p14:creationId xmlns:p14="http://schemas.microsoft.com/office/powerpoint/2010/main" val="3759870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8989AAB4-909D-4E84-AD71-EB2A3EBAFF9A}" type="datetime5">
              <a:rPr lang="en-GB" altLang="en-US"/>
              <a:pPr>
                <a:defRPr/>
              </a:pPr>
              <a:t>25-Jun-18</a:t>
            </a:fld>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6" name="Rectangle 6"/>
          <p:cNvSpPr>
            <a:spLocks noGrp="1" noChangeArrowheads="1"/>
          </p:cNvSpPr>
          <p:nvPr>
            <p:ph type="sldNum" sz="quarter" idx="12"/>
          </p:nvPr>
        </p:nvSpPr>
        <p:spPr>
          <a:ln/>
        </p:spPr>
        <p:txBody>
          <a:bodyPr/>
          <a:lstStyle>
            <a:lvl1pPr>
              <a:defRPr/>
            </a:lvl1pPr>
          </a:lstStyle>
          <a:p>
            <a:pPr>
              <a:defRPr/>
            </a:pPr>
            <a:fld id="{3ED9780F-0A0E-481F-A30D-B9E89A4F937A}" type="slidenum">
              <a:rPr lang="en-GB" altLang="en-US"/>
              <a:pPr>
                <a:defRPr/>
              </a:pPr>
              <a:t>‹#›</a:t>
            </a:fld>
            <a:endParaRPr lang="en-GB" altLang="en-US"/>
          </a:p>
        </p:txBody>
      </p:sp>
    </p:spTree>
    <p:extLst>
      <p:ext uri="{BB962C8B-B14F-4D97-AF65-F5344CB8AC3E}">
        <p14:creationId xmlns:p14="http://schemas.microsoft.com/office/powerpoint/2010/main" val="8841219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6219CE30-8124-474A-965C-B3E2A5290071}" type="datetime5">
              <a:rPr lang="en-GB" altLang="en-US"/>
              <a:pPr>
                <a:defRPr/>
              </a:pPr>
              <a:t>25-Jun-18</a:t>
            </a:fld>
            <a:endParaRPr lang="en-GB" altLang="en-US"/>
          </a:p>
        </p:txBody>
      </p:sp>
      <p:sp>
        <p:nvSpPr>
          <p:cNvPr id="7" name="Rectangle 11"/>
          <p:cNvSpPr>
            <a:spLocks noGrp="1" noChangeArrowheads="1"/>
          </p:cNvSpPr>
          <p:nvPr>
            <p:ph type="sldNum" sz="quarter" idx="12"/>
          </p:nvPr>
        </p:nvSpPr>
        <p:spPr>
          <a:ln/>
        </p:spPr>
        <p:txBody>
          <a:bodyPr/>
          <a:lstStyle>
            <a:lvl1pPr>
              <a:defRPr/>
            </a:lvl1pPr>
          </a:lstStyle>
          <a:p>
            <a:pPr>
              <a:defRPr/>
            </a:pPr>
            <a:fld id="{63695322-CDF1-4CB4-940B-CA4E6CCE9C85}" type="slidenum">
              <a:rPr lang="en-GB" altLang="en-US"/>
              <a:pPr>
                <a:defRPr/>
              </a:pPr>
              <a:t>‹#›</a:t>
            </a:fld>
            <a:endParaRPr lang="en-GB" altLang="en-US"/>
          </a:p>
        </p:txBody>
      </p:sp>
    </p:spTree>
    <p:extLst>
      <p:ext uri="{BB962C8B-B14F-4D97-AF65-F5344CB8AC3E}">
        <p14:creationId xmlns:p14="http://schemas.microsoft.com/office/powerpoint/2010/main" val="37916456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10"/>
          <p:cNvSpPr>
            <a:spLocks noGrp="1" noChangeArrowheads="1"/>
          </p:cNvSpPr>
          <p:nvPr>
            <p:ph type="dt" sz="half" idx="11"/>
          </p:nvPr>
        </p:nvSpPr>
        <p:spPr>
          <a:ln/>
        </p:spPr>
        <p:txBody>
          <a:bodyPr/>
          <a:lstStyle>
            <a:lvl1pPr>
              <a:defRPr/>
            </a:lvl1pPr>
          </a:lstStyle>
          <a:p>
            <a:pPr>
              <a:defRPr/>
            </a:pPr>
            <a:fld id="{A48B3558-8AED-400B-9825-51DA1B5BB9BF}" type="datetime5">
              <a:rPr lang="en-GB" altLang="en-US"/>
              <a:pPr>
                <a:defRPr/>
              </a:pPr>
              <a:t>25-Jun-18</a:t>
            </a:fld>
            <a:endParaRPr lang="en-GB" altLang="en-US"/>
          </a:p>
        </p:txBody>
      </p:sp>
      <p:sp>
        <p:nvSpPr>
          <p:cNvPr id="7" name="Rectangle 11"/>
          <p:cNvSpPr>
            <a:spLocks noGrp="1" noChangeArrowheads="1"/>
          </p:cNvSpPr>
          <p:nvPr>
            <p:ph type="sldNum" sz="quarter" idx="12"/>
          </p:nvPr>
        </p:nvSpPr>
        <p:spPr>
          <a:ln/>
        </p:spPr>
        <p:txBody>
          <a:bodyPr/>
          <a:lstStyle>
            <a:lvl1pPr>
              <a:defRPr/>
            </a:lvl1pPr>
          </a:lstStyle>
          <a:p>
            <a:pPr>
              <a:defRPr/>
            </a:pPr>
            <a:fld id="{48D664CA-4395-475F-BB02-0AB06F527198}" type="slidenum">
              <a:rPr lang="en-GB" altLang="en-US"/>
              <a:pPr>
                <a:defRPr/>
              </a:pPr>
              <a:t>‹#›</a:t>
            </a:fld>
            <a:endParaRPr lang="en-GB" altLang="en-US"/>
          </a:p>
        </p:txBody>
      </p:sp>
    </p:spTree>
    <p:extLst>
      <p:ext uri="{BB962C8B-B14F-4D97-AF65-F5344CB8AC3E}">
        <p14:creationId xmlns:p14="http://schemas.microsoft.com/office/powerpoint/2010/main" val="776082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2477D1FE-5EB0-417E-B90C-0F8026FAB1CA}" type="datetime5">
              <a:rPr lang="en-GB" altLang="en-US"/>
              <a:pPr>
                <a:defRPr/>
              </a:pPr>
              <a:t>25-Jun-18</a:t>
            </a:fld>
            <a:endParaRPr lang="en-GB" altLang="en-US"/>
          </a:p>
        </p:txBody>
      </p:sp>
      <p:sp>
        <p:nvSpPr>
          <p:cNvPr id="6" name="Rectangle 11"/>
          <p:cNvSpPr>
            <a:spLocks noGrp="1" noChangeArrowheads="1"/>
          </p:cNvSpPr>
          <p:nvPr>
            <p:ph type="sldNum" sz="quarter" idx="12"/>
          </p:nvPr>
        </p:nvSpPr>
        <p:spPr>
          <a:ln/>
        </p:spPr>
        <p:txBody>
          <a:bodyPr/>
          <a:lstStyle>
            <a:lvl1pPr>
              <a:defRPr/>
            </a:lvl1pPr>
          </a:lstStyle>
          <a:p>
            <a:pPr>
              <a:defRPr/>
            </a:pPr>
            <a:fld id="{147E4FF4-107E-440D-B6BB-B31D6ECB5B58}" type="slidenum">
              <a:rPr lang="en-GB" altLang="en-US"/>
              <a:pPr>
                <a:defRPr/>
              </a:pPr>
              <a:t>‹#›</a:t>
            </a:fld>
            <a:endParaRPr lang="en-GB" altLang="en-US"/>
          </a:p>
        </p:txBody>
      </p:sp>
    </p:spTree>
    <p:extLst>
      <p:ext uri="{BB962C8B-B14F-4D97-AF65-F5344CB8AC3E}">
        <p14:creationId xmlns:p14="http://schemas.microsoft.com/office/powerpoint/2010/main" val="27740041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54054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827088"/>
            <a:ext cx="5300663" cy="5405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10"/>
          <p:cNvSpPr>
            <a:spLocks noGrp="1" noChangeArrowheads="1"/>
          </p:cNvSpPr>
          <p:nvPr>
            <p:ph type="dt" sz="half" idx="11"/>
          </p:nvPr>
        </p:nvSpPr>
        <p:spPr>
          <a:ln/>
        </p:spPr>
        <p:txBody>
          <a:bodyPr/>
          <a:lstStyle>
            <a:lvl1pPr>
              <a:defRPr/>
            </a:lvl1pPr>
          </a:lstStyle>
          <a:p>
            <a:pPr>
              <a:defRPr/>
            </a:pPr>
            <a:fld id="{81F7115C-7A33-4709-AB6F-D8E38FEC1606}" type="datetime5">
              <a:rPr lang="en-GB" altLang="en-US"/>
              <a:pPr>
                <a:defRPr/>
              </a:pPr>
              <a:t>25-Jun-18</a:t>
            </a:fld>
            <a:endParaRPr lang="en-GB" altLang="en-US"/>
          </a:p>
        </p:txBody>
      </p:sp>
      <p:sp>
        <p:nvSpPr>
          <p:cNvPr id="6" name="Rectangle 11"/>
          <p:cNvSpPr>
            <a:spLocks noGrp="1" noChangeArrowheads="1"/>
          </p:cNvSpPr>
          <p:nvPr>
            <p:ph type="sldNum" sz="quarter" idx="12"/>
          </p:nvPr>
        </p:nvSpPr>
        <p:spPr>
          <a:ln/>
        </p:spPr>
        <p:txBody>
          <a:bodyPr/>
          <a:lstStyle>
            <a:lvl1pPr>
              <a:defRPr/>
            </a:lvl1pPr>
          </a:lstStyle>
          <a:p>
            <a:pPr>
              <a:defRPr/>
            </a:pPr>
            <a:fld id="{6F10C30A-9262-407B-A721-B1914684E911}" type="slidenum">
              <a:rPr lang="en-GB" altLang="en-US"/>
              <a:pPr>
                <a:defRPr/>
              </a:pPr>
              <a:t>‹#›</a:t>
            </a:fld>
            <a:endParaRPr lang="en-GB" altLang="en-US"/>
          </a:p>
        </p:txBody>
      </p:sp>
    </p:spTree>
    <p:extLst>
      <p:ext uri="{BB962C8B-B14F-4D97-AF65-F5344CB8AC3E}">
        <p14:creationId xmlns:p14="http://schemas.microsoft.com/office/powerpoint/2010/main" val="17426860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E1F62C65-39E1-4B27-BACA-4E439B28D2AC}"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53F2663E-6468-4715-B1B2-4E1F9F40CC49}" type="slidenum">
              <a:rPr lang="en-GB" altLang="en-US"/>
              <a:pPr>
                <a:defRPr/>
              </a:pPr>
              <a:t>‹#›</a:t>
            </a:fld>
            <a:endParaRPr lang="en-GB" altLang="en-US"/>
          </a:p>
        </p:txBody>
      </p:sp>
    </p:spTree>
    <p:extLst>
      <p:ext uri="{BB962C8B-B14F-4D97-AF65-F5344CB8AC3E}">
        <p14:creationId xmlns:p14="http://schemas.microsoft.com/office/powerpoint/2010/main" val="6439670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F44CE64D-B130-4269-8E89-1642E10BD61E}"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EED98AE0-6E7F-4A34-BEF8-FB262245CC50}" type="slidenum">
              <a:rPr lang="en-GB" altLang="en-US"/>
              <a:pPr>
                <a:defRPr/>
              </a:pPr>
              <a:t>‹#›</a:t>
            </a:fld>
            <a:endParaRPr lang="en-GB" altLang="en-US"/>
          </a:p>
        </p:txBody>
      </p:sp>
    </p:spTree>
    <p:extLst>
      <p:ext uri="{BB962C8B-B14F-4D97-AF65-F5344CB8AC3E}">
        <p14:creationId xmlns:p14="http://schemas.microsoft.com/office/powerpoint/2010/main" val="969246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7E611864-3D1F-4ACF-B341-E926F5DCCABE}"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04825FE0-C564-4C64-86CC-3E244CB59DEB}" type="slidenum">
              <a:rPr lang="en-GB" altLang="en-US"/>
              <a:pPr>
                <a:defRPr/>
              </a:pPr>
              <a:t>‹#›</a:t>
            </a:fld>
            <a:endParaRPr lang="en-GB" altLang="en-US"/>
          </a:p>
        </p:txBody>
      </p:sp>
    </p:spTree>
    <p:extLst>
      <p:ext uri="{BB962C8B-B14F-4D97-AF65-F5344CB8AC3E}">
        <p14:creationId xmlns:p14="http://schemas.microsoft.com/office/powerpoint/2010/main" val="41073669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841500"/>
            <a:ext cx="3954463"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841500"/>
            <a:ext cx="3954462"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854ECB8A-B64D-405F-BD9E-54DFCDC0A62F}"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F2AB3F83-EE5F-46DC-9569-A3E0B38C387B}" type="slidenum">
              <a:rPr lang="en-GB" altLang="en-US"/>
              <a:pPr>
                <a:defRPr/>
              </a:pPr>
              <a:t>‹#›</a:t>
            </a:fld>
            <a:endParaRPr lang="en-GB" altLang="en-US"/>
          </a:p>
        </p:txBody>
      </p:sp>
    </p:spTree>
    <p:extLst>
      <p:ext uri="{BB962C8B-B14F-4D97-AF65-F5344CB8AC3E}">
        <p14:creationId xmlns:p14="http://schemas.microsoft.com/office/powerpoint/2010/main" val="30249110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519B21C7-90D4-4109-9D59-34CE8B53061D}" type="datetime5">
              <a:rPr lang="en-GB" altLang="en-US"/>
              <a:pPr>
                <a:defRPr/>
              </a:pPr>
              <a:t>25-Jun-18</a:t>
            </a:fld>
            <a:endParaRPr lang="en-GB" altLang="en-US"/>
          </a:p>
        </p:txBody>
      </p:sp>
      <p:sp>
        <p:nvSpPr>
          <p:cNvPr id="9" name="Rectangle 9"/>
          <p:cNvSpPr>
            <a:spLocks noGrp="1" noChangeArrowheads="1"/>
          </p:cNvSpPr>
          <p:nvPr>
            <p:ph type="sldNum" sz="quarter" idx="12"/>
          </p:nvPr>
        </p:nvSpPr>
        <p:spPr>
          <a:ln/>
        </p:spPr>
        <p:txBody>
          <a:bodyPr/>
          <a:lstStyle>
            <a:lvl1pPr>
              <a:defRPr/>
            </a:lvl1pPr>
          </a:lstStyle>
          <a:p>
            <a:pPr>
              <a:defRPr/>
            </a:pPr>
            <a:fld id="{26C9690A-30A9-40CD-972B-FAD40D846936}" type="slidenum">
              <a:rPr lang="en-GB" altLang="en-US"/>
              <a:pPr>
                <a:defRPr/>
              </a:pPr>
              <a:t>‹#›</a:t>
            </a:fld>
            <a:endParaRPr lang="en-GB" altLang="en-US"/>
          </a:p>
        </p:txBody>
      </p:sp>
    </p:spTree>
    <p:extLst>
      <p:ext uri="{BB962C8B-B14F-4D97-AF65-F5344CB8AC3E}">
        <p14:creationId xmlns:p14="http://schemas.microsoft.com/office/powerpoint/2010/main" val="3286452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12507D62-2E0F-4659-9223-078400D8DB24}" type="datetime5">
              <a:rPr lang="en-GB" altLang="en-US"/>
              <a:pPr>
                <a:defRPr/>
              </a:pPr>
              <a:t>25-Jun-18</a:t>
            </a:fld>
            <a:endParaRPr lang="en-GB" altLang="en-US"/>
          </a:p>
        </p:txBody>
      </p:sp>
      <p:sp>
        <p:nvSpPr>
          <p:cNvPr id="5" name="Rectangle 9"/>
          <p:cNvSpPr>
            <a:spLocks noGrp="1" noChangeArrowheads="1"/>
          </p:cNvSpPr>
          <p:nvPr>
            <p:ph type="sldNum" sz="quarter" idx="12"/>
          </p:nvPr>
        </p:nvSpPr>
        <p:spPr>
          <a:ln/>
        </p:spPr>
        <p:txBody>
          <a:bodyPr/>
          <a:lstStyle>
            <a:lvl1pPr>
              <a:defRPr/>
            </a:lvl1pPr>
          </a:lstStyle>
          <a:p>
            <a:pPr>
              <a:defRPr/>
            </a:pPr>
            <a:fld id="{0AB20EE9-6B88-4E34-88DE-B9B20BBF592F}" type="slidenum">
              <a:rPr lang="en-GB" altLang="en-US"/>
              <a:pPr>
                <a:defRPr/>
              </a:pPr>
              <a:t>‹#›</a:t>
            </a:fld>
            <a:endParaRPr lang="en-GB" altLang="en-US"/>
          </a:p>
        </p:txBody>
      </p:sp>
    </p:spTree>
    <p:extLst>
      <p:ext uri="{BB962C8B-B14F-4D97-AF65-F5344CB8AC3E}">
        <p14:creationId xmlns:p14="http://schemas.microsoft.com/office/powerpoint/2010/main" val="392929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841500"/>
            <a:ext cx="3557588"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249738" y="1841500"/>
            <a:ext cx="3559175"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5D60406B-C2AE-4243-B308-D9E9BD51AE8E}" type="datetime5">
              <a:rPr lang="en-GB" altLang="en-US"/>
              <a:pPr>
                <a:defRPr/>
              </a:pPr>
              <a:t>25-Jun-18</a:t>
            </a:fld>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8B1D86DA-34AB-477A-A514-65F95FA39552}" type="slidenum">
              <a:rPr lang="en-GB" altLang="en-US"/>
              <a:pPr>
                <a:defRPr/>
              </a:pPr>
              <a:t>‹#›</a:t>
            </a:fld>
            <a:endParaRPr lang="en-GB" altLang="en-US"/>
          </a:p>
        </p:txBody>
      </p:sp>
    </p:spTree>
    <p:extLst>
      <p:ext uri="{BB962C8B-B14F-4D97-AF65-F5344CB8AC3E}">
        <p14:creationId xmlns:p14="http://schemas.microsoft.com/office/powerpoint/2010/main" val="3127490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16ACBF07-76A7-42DD-B419-0B89F19E17C6}" type="datetime5">
              <a:rPr lang="en-GB" altLang="en-US"/>
              <a:pPr>
                <a:defRPr/>
              </a:pPr>
              <a:t>25-Jun-18</a:t>
            </a:fld>
            <a:endParaRPr lang="en-GB" altLang="en-US"/>
          </a:p>
        </p:txBody>
      </p:sp>
      <p:sp>
        <p:nvSpPr>
          <p:cNvPr id="4" name="Rectangle 9"/>
          <p:cNvSpPr>
            <a:spLocks noGrp="1" noChangeArrowheads="1"/>
          </p:cNvSpPr>
          <p:nvPr>
            <p:ph type="sldNum" sz="quarter" idx="12"/>
          </p:nvPr>
        </p:nvSpPr>
        <p:spPr>
          <a:ln/>
        </p:spPr>
        <p:txBody>
          <a:bodyPr/>
          <a:lstStyle>
            <a:lvl1pPr>
              <a:defRPr/>
            </a:lvl1pPr>
          </a:lstStyle>
          <a:p>
            <a:pPr>
              <a:defRPr/>
            </a:pPr>
            <a:fld id="{906DAB1A-97F7-4041-A0D7-63B864020A5E}" type="slidenum">
              <a:rPr lang="en-GB" altLang="en-US"/>
              <a:pPr>
                <a:defRPr/>
              </a:pPr>
              <a:t>‹#›</a:t>
            </a:fld>
            <a:endParaRPr lang="en-GB" altLang="en-US"/>
          </a:p>
        </p:txBody>
      </p:sp>
    </p:spTree>
    <p:extLst>
      <p:ext uri="{BB962C8B-B14F-4D97-AF65-F5344CB8AC3E}">
        <p14:creationId xmlns:p14="http://schemas.microsoft.com/office/powerpoint/2010/main" val="2333129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45722E38-8FAC-4D14-961C-4C066D372BA9}"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031116BB-F9F0-43DD-B96F-6430E1ABA23A}" type="slidenum">
              <a:rPr lang="en-GB" altLang="en-US"/>
              <a:pPr>
                <a:defRPr/>
              </a:pPr>
              <a:t>‹#›</a:t>
            </a:fld>
            <a:endParaRPr lang="en-GB" altLang="en-US"/>
          </a:p>
        </p:txBody>
      </p:sp>
    </p:spTree>
    <p:extLst>
      <p:ext uri="{BB962C8B-B14F-4D97-AF65-F5344CB8AC3E}">
        <p14:creationId xmlns:p14="http://schemas.microsoft.com/office/powerpoint/2010/main" val="26086083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C69A62C-6728-4026-BF62-C3CF0E69D8F8}"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FDB4C5EE-F944-45E3-AE44-D940CB5C7349}" type="slidenum">
              <a:rPr lang="en-GB" altLang="en-US"/>
              <a:pPr>
                <a:defRPr/>
              </a:pPr>
              <a:t>‹#›</a:t>
            </a:fld>
            <a:endParaRPr lang="en-GB" altLang="en-US"/>
          </a:p>
        </p:txBody>
      </p:sp>
    </p:spTree>
    <p:extLst>
      <p:ext uri="{BB962C8B-B14F-4D97-AF65-F5344CB8AC3E}">
        <p14:creationId xmlns:p14="http://schemas.microsoft.com/office/powerpoint/2010/main" val="41684270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9623C61F-2824-4F4D-BDD4-86F82BFFC9EA}"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932F0553-2E37-453A-9E50-F90B466FCB89}" type="slidenum">
              <a:rPr lang="en-GB" altLang="en-US"/>
              <a:pPr>
                <a:defRPr/>
              </a:pPr>
              <a:t>‹#›</a:t>
            </a:fld>
            <a:endParaRPr lang="en-GB" altLang="en-US"/>
          </a:p>
        </p:txBody>
      </p:sp>
    </p:spTree>
    <p:extLst>
      <p:ext uri="{BB962C8B-B14F-4D97-AF65-F5344CB8AC3E}">
        <p14:creationId xmlns:p14="http://schemas.microsoft.com/office/powerpoint/2010/main" val="25075965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538" y="827088"/>
            <a:ext cx="2014537" cy="54054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827088"/>
            <a:ext cx="5894388" cy="5405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C383FD9-BE42-4524-BC44-43BA0B21D95C}"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906FC77C-BDCF-42E1-96B8-536268603950}" type="slidenum">
              <a:rPr lang="en-GB" altLang="en-US"/>
              <a:pPr>
                <a:defRPr/>
              </a:pPr>
              <a:t>‹#›</a:t>
            </a:fld>
            <a:endParaRPr lang="en-GB" altLang="en-US"/>
          </a:p>
        </p:txBody>
      </p:sp>
    </p:spTree>
    <p:extLst>
      <p:ext uri="{BB962C8B-B14F-4D97-AF65-F5344CB8AC3E}">
        <p14:creationId xmlns:p14="http://schemas.microsoft.com/office/powerpoint/2010/main" val="9302017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9750" y="827088"/>
            <a:ext cx="7269163" cy="4318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539750" y="1841500"/>
            <a:ext cx="3954463"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841500"/>
            <a:ext cx="3954462" cy="4391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74ED03FF-270B-45C8-93BF-38F005306BFA}"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0A16E14D-65E4-4EF4-9958-2B9E5A40BA3E}" type="slidenum">
              <a:rPr lang="en-GB" altLang="en-US"/>
              <a:pPr>
                <a:defRPr/>
              </a:pPr>
              <a:t>‹#›</a:t>
            </a:fld>
            <a:endParaRPr lang="en-GB" altLang="en-US"/>
          </a:p>
        </p:txBody>
      </p:sp>
    </p:spTree>
    <p:extLst>
      <p:ext uri="{BB962C8B-B14F-4D97-AF65-F5344CB8AC3E}">
        <p14:creationId xmlns:p14="http://schemas.microsoft.com/office/powerpoint/2010/main" val="308804633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AA040541-D64B-429A-A2D7-51DC9C937265}"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BBBEEDCB-444A-4873-811B-B607EF5FA611}" type="slidenum">
              <a:rPr lang="en-GB" altLang="en-US"/>
              <a:pPr>
                <a:defRPr/>
              </a:pPr>
              <a:t>‹#›</a:t>
            </a:fld>
            <a:endParaRPr lang="en-GB" altLang="en-US"/>
          </a:p>
        </p:txBody>
      </p:sp>
    </p:spTree>
    <p:extLst>
      <p:ext uri="{BB962C8B-B14F-4D97-AF65-F5344CB8AC3E}">
        <p14:creationId xmlns:p14="http://schemas.microsoft.com/office/powerpoint/2010/main" val="12414257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DD237AFF-F9C4-4C94-A334-5E84EC60E1EA}"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B2ADF47B-D057-4F29-9445-3FAD54A28DBE}" type="slidenum">
              <a:rPr lang="en-GB" altLang="en-US"/>
              <a:pPr>
                <a:defRPr/>
              </a:pPr>
              <a:t>‹#›</a:t>
            </a:fld>
            <a:endParaRPr lang="en-GB" altLang="en-US"/>
          </a:p>
        </p:txBody>
      </p:sp>
    </p:spTree>
    <p:extLst>
      <p:ext uri="{BB962C8B-B14F-4D97-AF65-F5344CB8AC3E}">
        <p14:creationId xmlns:p14="http://schemas.microsoft.com/office/powerpoint/2010/main" val="310894308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638C26D0-617D-4637-8F99-8720245A9979}"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941BC2B5-2B13-485C-B45C-FD335C28A7B4}" type="slidenum">
              <a:rPr lang="en-GB" altLang="en-US"/>
              <a:pPr>
                <a:defRPr/>
              </a:pPr>
              <a:t>‹#›</a:t>
            </a:fld>
            <a:endParaRPr lang="en-GB" altLang="en-US"/>
          </a:p>
        </p:txBody>
      </p:sp>
    </p:spTree>
    <p:extLst>
      <p:ext uri="{BB962C8B-B14F-4D97-AF65-F5344CB8AC3E}">
        <p14:creationId xmlns:p14="http://schemas.microsoft.com/office/powerpoint/2010/main" val="379867593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41338" y="4318000"/>
            <a:ext cx="3557587" cy="1439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251325" y="4318000"/>
            <a:ext cx="3559175" cy="1439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D5884B5B-BEB2-43E3-8888-F5838227050E}"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8ADE8F0A-525C-4D9A-B5E9-F568F28F0C86}" type="slidenum">
              <a:rPr lang="en-GB" altLang="en-US"/>
              <a:pPr>
                <a:defRPr/>
              </a:pPr>
              <a:t>‹#›</a:t>
            </a:fld>
            <a:endParaRPr lang="en-GB" altLang="en-US"/>
          </a:p>
        </p:txBody>
      </p:sp>
    </p:spTree>
    <p:extLst>
      <p:ext uri="{BB962C8B-B14F-4D97-AF65-F5344CB8AC3E}">
        <p14:creationId xmlns:p14="http://schemas.microsoft.com/office/powerpoint/2010/main" val="303636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7E0FE1BF-30AF-40D8-9ED2-949B1E82E6D7}" type="datetime5">
              <a:rPr lang="en-GB" altLang="en-US"/>
              <a:pPr>
                <a:defRPr/>
              </a:pPr>
              <a:t>25-Jun-18</a:t>
            </a:fld>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9" name="Rectangle 6"/>
          <p:cNvSpPr>
            <a:spLocks noGrp="1" noChangeArrowheads="1"/>
          </p:cNvSpPr>
          <p:nvPr>
            <p:ph type="sldNum" sz="quarter" idx="12"/>
          </p:nvPr>
        </p:nvSpPr>
        <p:spPr>
          <a:ln/>
        </p:spPr>
        <p:txBody>
          <a:bodyPr/>
          <a:lstStyle>
            <a:lvl1pPr>
              <a:defRPr/>
            </a:lvl1pPr>
          </a:lstStyle>
          <a:p>
            <a:pPr>
              <a:defRPr/>
            </a:pPr>
            <a:fld id="{ACEE4085-ACED-4763-9792-A125F031DB71}" type="slidenum">
              <a:rPr lang="en-GB" altLang="en-US"/>
              <a:pPr>
                <a:defRPr/>
              </a:pPr>
              <a:t>‹#›</a:t>
            </a:fld>
            <a:endParaRPr lang="en-GB" altLang="en-US"/>
          </a:p>
        </p:txBody>
      </p:sp>
    </p:spTree>
    <p:extLst>
      <p:ext uri="{BB962C8B-B14F-4D97-AF65-F5344CB8AC3E}">
        <p14:creationId xmlns:p14="http://schemas.microsoft.com/office/powerpoint/2010/main" val="8191614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4E157D01-9593-41DB-8839-4B46CB8B5653}" type="datetime5">
              <a:rPr lang="en-GB" altLang="en-US"/>
              <a:pPr>
                <a:defRPr/>
              </a:pPr>
              <a:t>25-Jun-18</a:t>
            </a:fld>
            <a:endParaRPr lang="en-GB" altLang="en-US"/>
          </a:p>
        </p:txBody>
      </p:sp>
      <p:sp>
        <p:nvSpPr>
          <p:cNvPr id="9" name="Rectangle 9"/>
          <p:cNvSpPr>
            <a:spLocks noGrp="1" noChangeArrowheads="1"/>
          </p:cNvSpPr>
          <p:nvPr>
            <p:ph type="sldNum" sz="quarter" idx="12"/>
          </p:nvPr>
        </p:nvSpPr>
        <p:spPr>
          <a:ln/>
        </p:spPr>
        <p:txBody>
          <a:bodyPr/>
          <a:lstStyle>
            <a:lvl1pPr>
              <a:defRPr/>
            </a:lvl1pPr>
          </a:lstStyle>
          <a:p>
            <a:pPr>
              <a:defRPr/>
            </a:pPr>
            <a:fld id="{F6F41769-AE9C-4A7F-86FC-6B6FE63A714A}" type="slidenum">
              <a:rPr lang="en-GB" altLang="en-US"/>
              <a:pPr>
                <a:defRPr/>
              </a:pPr>
              <a:t>‹#›</a:t>
            </a:fld>
            <a:endParaRPr lang="en-GB" altLang="en-US"/>
          </a:p>
        </p:txBody>
      </p:sp>
    </p:spTree>
    <p:extLst>
      <p:ext uri="{BB962C8B-B14F-4D97-AF65-F5344CB8AC3E}">
        <p14:creationId xmlns:p14="http://schemas.microsoft.com/office/powerpoint/2010/main" val="27467752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095E4F34-0A71-47D3-A00C-34B9CA317EFD}" type="datetime5">
              <a:rPr lang="en-GB" altLang="en-US"/>
              <a:pPr>
                <a:defRPr/>
              </a:pPr>
              <a:t>25-Jun-18</a:t>
            </a:fld>
            <a:endParaRPr lang="en-GB" altLang="en-US"/>
          </a:p>
        </p:txBody>
      </p:sp>
      <p:sp>
        <p:nvSpPr>
          <p:cNvPr id="5" name="Rectangle 9"/>
          <p:cNvSpPr>
            <a:spLocks noGrp="1" noChangeArrowheads="1"/>
          </p:cNvSpPr>
          <p:nvPr>
            <p:ph type="sldNum" sz="quarter" idx="12"/>
          </p:nvPr>
        </p:nvSpPr>
        <p:spPr>
          <a:ln/>
        </p:spPr>
        <p:txBody>
          <a:bodyPr/>
          <a:lstStyle>
            <a:lvl1pPr>
              <a:defRPr/>
            </a:lvl1pPr>
          </a:lstStyle>
          <a:p>
            <a:pPr>
              <a:defRPr/>
            </a:pPr>
            <a:fld id="{7D7FA90B-B286-422E-9862-BA87D9805570}" type="slidenum">
              <a:rPr lang="en-GB" altLang="en-US"/>
              <a:pPr>
                <a:defRPr/>
              </a:pPr>
              <a:t>‹#›</a:t>
            </a:fld>
            <a:endParaRPr lang="en-GB" altLang="en-US"/>
          </a:p>
        </p:txBody>
      </p:sp>
    </p:spTree>
    <p:extLst>
      <p:ext uri="{BB962C8B-B14F-4D97-AF65-F5344CB8AC3E}">
        <p14:creationId xmlns:p14="http://schemas.microsoft.com/office/powerpoint/2010/main" val="273586412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BF28064B-8430-4BD5-8631-719A2BE7EDA6}" type="datetime5">
              <a:rPr lang="en-GB" altLang="en-US"/>
              <a:pPr>
                <a:defRPr/>
              </a:pPr>
              <a:t>25-Jun-18</a:t>
            </a:fld>
            <a:endParaRPr lang="en-GB" altLang="en-US"/>
          </a:p>
        </p:txBody>
      </p:sp>
      <p:sp>
        <p:nvSpPr>
          <p:cNvPr id="4" name="Rectangle 9"/>
          <p:cNvSpPr>
            <a:spLocks noGrp="1" noChangeArrowheads="1"/>
          </p:cNvSpPr>
          <p:nvPr>
            <p:ph type="sldNum" sz="quarter" idx="12"/>
          </p:nvPr>
        </p:nvSpPr>
        <p:spPr>
          <a:ln/>
        </p:spPr>
        <p:txBody>
          <a:bodyPr/>
          <a:lstStyle>
            <a:lvl1pPr>
              <a:defRPr/>
            </a:lvl1pPr>
          </a:lstStyle>
          <a:p>
            <a:pPr>
              <a:defRPr/>
            </a:pPr>
            <a:fld id="{276730F6-157D-4544-8971-5FE50F6F8505}" type="slidenum">
              <a:rPr lang="en-GB" altLang="en-US"/>
              <a:pPr>
                <a:defRPr/>
              </a:pPr>
              <a:t>‹#›</a:t>
            </a:fld>
            <a:endParaRPr lang="en-GB" altLang="en-US"/>
          </a:p>
        </p:txBody>
      </p:sp>
    </p:spTree>
    <p:extLst>
      <p:ext uri="{BB962C8B-B14F-4D97-AF65-F5344CB8AC3E}">
        <p14:creationId xmlns:p14="http://schemas.microsoft.com/office/powerpoint/2010/main" val="21978307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9AB680DF-782E-4E0D-9C2A-2C4D04A0F416}"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45BE2A3D-22F9-4962-87DB-5E9D513F65A7}" type="slidenum">
              <a:rPr lang="en-GB" altLang="en-US"/>
              <a:pPr>
                <a:defRPr/>
              </a:pPr>
              <a:t>‹#›</a:t>
            </a:fld>
            <a:endParaRPr lang="en-GB" altLang="en-US"/>
          </a:p>
        </p:txBody>
      </p:sp>
    </p:spTree>
    <p:extLst>
      <p:ext uri="{BB962C8B-B14F-4D97-AF65-F5344CB8AC3E}">
        <p14:creationId xmlns:p14="http://schemas.microsoft.com/office/powerpoint/2010/main" val="66852544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CA406B0-4301-4271-8CBA-3E8B5C0F02A2}"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9B5AE9B4-BBF9-440E-9440-E2F67D110F67}" type="slidenum">
              <a:rPr lang="en-GB" altLang="en-US"/>
              <a:pPr>
                <a:defRPr/>
              </a:pPr>
              <a:t>‹#›</a:t>
            </a:fld>
            <a:endParaRPr lang="en-GB" altLang="en-US"/>
          </a:p>
        </p:txBody>
      </p:sp>
    </p:spTree>
    <p:extLst>
      <p:ext uri="{BB962C8B-B14F-4D97-AF65-F5344CB8AC3E}">
        <p14:creationId xmlns:p14="http://schemas.microsoft.com/office/powerpoint/2010/main" val="7615806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A090B6CF-95CC-493E-9767-635AA34C5A68}"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F01730A4-0035-4C6C-B44D-33384A48A7A1}" type="slidenum">
              <a:rPr lang="en-GB" altLang="en-US"/>
              <a:pPr>
                <a:defRPr/>
              </a:pPr>
              <a:t>‹#›</a:t>
            </a:fld>
            <a:endParaRPr lang="en-GB" altLang="en-US"/>
          </a:p>
        </p:txBody>
      </p:sp>
    </p:spTree>
    <p:extLst>
      <p:ext uri="{BB962C8B-B14F-4D97-AF65-F5344CB8AC3E}">
        <p14:creationId xmlns:p14="http://schemas.microsoft.com/office/powerpoint/2010/main" val="5246766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2997200"/>
            <a:ext cx="1817687" cy="27606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2997200"/>
            <a:ext cx="5300663" cy="276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49596178-B2C4-46A8-B012-1FF90291DCB6}"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796477C0-4C2F-4676-8D52-580A208407BF}" type="slidenum">
              <a:rPr lang="en-GB" altLang="en-US"/>
              <a:pPr>
                <a:defRPr/>
              </a:pPr>
              <a:t>‹#›</a:t>
            </a:fld>
            <a:endParaRPr lang="en-GB" altLang="en-US"/>
          </a:p>
        </p:txBody>
      </p:sp>
    </p:spTree>
    <p:extLst>
      <p:ext uri="{BB962C8B-B14F-4D97-AF65-F5344CB8AC3E}">
        <p14:creationId xmlns:p14="http://schemas.microsoft.com/office/powerpoint/2010/main" val="30120001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26BB37D1-B526-4A12-B522-9ACF850D66D3}" type="datetime5">
              <a:rPr lang="en-GB" altLang="en-US"/>
              <a:pPr>
                <a:defRPr/>
              </a:pPr>
              <a:t>25-Jun-18</a:t>
            </a:fld>
            <a:endParaRPr lang="en-GB" altLang="en-US"/>
          </a:p>
        </p:txBody>
      </p:sp>
      <p:sp>
        <p:nvSpPr>
          <p:cNvPr id="6" name="Rectangle 10"/>
          <p:cNvSpPr>
            <a:spLocks noGrp="1" noChangeArrowheads="1"/>
          </p:cNvSpPr>
          <p:nvPr>
            <p:ph type="sldNum" sz="quarter" idx="12"/>
          </p:nvPr>
        </p:nvSpPr>
        <p:spPr>
          <a:ln/>
        </p:spPr>
        <p:txBody>
          <a:bodyPr/>
          <a:lstStyle>
            <a:lvl1pPr>
              <a:defRPr/>
            </a:lvl1pPr>
          </a:lstStyle>
          <a:p>
            <a:pPr>
              <a:defRPr/>
            </a:pPr>
            <a:fld id="{1683C167-7FFE-4F44-A8D7-9F4B01FAD421}" type="slidenum">
              <a:rPr lang="en-GB" altLang="en-US"/>
              <a:pPr>
                <a:defRPr/>
              </a:pPr>
              <a:t>‹#›</a:t>
            </a:fld>
            <a:endParaRPr lang="en-GB" altLang="en-US"/>
          </a:p>
        </p:txBody>
      </p:sp>
    </p:spTree>
    <p:extLst>
      <p:ext uri="{BB962C8B-B14F-4D97-AF65-F5344CB8AC3E}">
        <p14:creationId xmlns:p14="http://schemas.microsoft.com/office/powerpoint/2010/main" val="9461492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BF94E182-0736-4C90-B644-72F50D7AD7EA}" type="datetime5">
              <a:rPr lang="en-GB" altLang="en-US"/>
              <a:pPr>
                <a:defRPr/>
              </a:pPr>
              <a:t>25-Jun-18</a:t>
            </a:fld>
            <a:endParaRPr lang="en-GB" altLang="en-US"/>
          </a:p>
        </p:txBody>
      </p:sp>
      <p:sp>
        <p:nvSpPr>
          <p:cNvPr id="6" name="Rectangle 10"/>
          <p:cNvSpPr>
            <a:spLocks noGrp="1" noChangeArrowheads="1"/>
          </p:cNvSpPr>
          <p:nvPr>
            <p:ph type="sldNum" sz="quarter" idx="12"/>
          </p:nvPr>
        </p:nvSpPr>
        <p:spPr>
          <a:ln/>
        </p:spPr>
        <p:txBody>
          <a:bodyPr/>
          <a:lstStyle>
            <a:lvl1pPr>
              <a:defRPr/>
            </a:lvl1pPr>
          </a:lstStyle>
          <a:p>
            <a:pPr>
              <a:defRPr/>
            </a:pPr>
            <a:fld id="{B59C5A7D-3FD6-48AB-9EA1-2620497A3144}" type="slidenum">
              <a:rPr lang="en-GB" altLang="en-US"/>
              <a:pPr>
                <a:defRPr/>
              </a:pPr>
              <a:t>‹#›</a:t>
            </a:fld>
            <a:endParaRPr lang="en-GB" altLang="en-US"/>
          </a:p>
        </p:txBody>
      </p:sp>
    </p:spTree>
    <p:extLst>
      <p:ext uri="{BB962C8B-B14F-4D97-AF65-F5344CB8AC3E}">
        <p14:creationId xmlns:p14="http://schemas.microsoft.com/office/powerpoint/2010/main" val="10153249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997E5E44-892B-4624-9162-AA4ABE1B5D45}" type="datetime5">
              <a:rPr lang="en-GB" altLang="en-US"/>
              <a:pPr>
                <a:defRPr/>
              </a:pPr>
              <a:t>25-Jun-18</a:t>
            </a:fld>
            <a:endParaRPr lang="en-GB" altLang="en-US"/>
          </a:p>
        </p:txBody>
      </p:sp>
      <p:sp>
        <p:nvSpPr>
          <p:cNvPr id="6" name="Rectangle 10"/>
          <p:cNvSpPr>
            <a:spLocks noGrp="1" noChangeArrowheads="1"/>
          </p:cNvSpPr>
          <p:nvPr>
            <p:ph type="sldNum" sz="quarter" idx="12"/>
          </p:nvPr>
        </p:nvSpPr>
        <p:spPr>
          <a:ln/>
        </p:spPr>
        <p:txBody>
          <a:bodyPr/>
          <a:lstStyle>
            <a:lvl1pPr>
              <a:defRPr/>
            </a:lvl1pPr>
          </a:lstStyle>
          <a:p>
            <a:pPr>
              <a:defRPr/>
            </a:pPr>
            <a:fld id="{E249E655-BD39-4C9D-804F-E4CFABA123FB}" type="slidenum">
              <a:rPr lang="en-GB" altLang="en-US"/>
              <a:pPr>
                <a:defRPr/>
              </a:pPr>
              <a:t>‹#›</a:t>
            </a:fld>
            <a:endParaRPr lang="en-GB" altLang="en-US"/>
          </a:p>
        </p:txBody>
      </p:sp>
    </p:spTree>
    <p:extLst>
      <p:ext uri="{BB962C8B-B14F-4D97-AF65-F5344CB8AC3E}">
        <p14:creationId xmlns:p14="http://schemas.microsoft.com/office/powerpoint/2010/main" val="1351111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A7522AF9-5BA0-41D7-BEA7-2573FC502734}" type="datetime5">
              <a:rPr lang="en-GB" altLang="en-US"/>
              <a:pPr>
                <a:defRPr/>
              </a:pPr>
              <a:t>25-Jun-18</a:t>
            </a:fld>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5" name="Rectangle 6"/>
          <p:cNvSpPr>
            <a:spLocks noGrp="1" noChangeArrowheads="1"/>
          </p:cNvSpPr>
          <p:nvPr>
            <p:ph type="sldNum" sz="quarter" idx="12"/>
          </p:nvPr>
        </p:nvSpPr>
        <p:spPr>
          <a:ln/>
        </p:spPr>
        <p:txBody>
          <a:bodyPr/>
          <a:lstStyle>
            <a:lvl1pPr>
              <a:defRPr/>
            </a:lvl1pPr>
          </a:lstStyle>
          <a:p>
            <a:pPr>
              <a:defRPr/>
            </a:pPr>
            <a:fld id="{A5A6E903-73B4-4D28-AD15-971C8F595890}" type="slidenum">
              <a:rPr lang="en-GB" altLang="en-US"/>
              <a:pPr>
                <a:defRPr/>
              </a:pPr>
              <a:t>‹#›</a:t>
            </a:fld>
            <a:endParaRPr lang="en-GB" altLang="en-US"/>
          </a:p>
        </p:txBody>
      </p:sp>
    </p:spTree>
    <p:extLst>
      <p:ext uri="{BB962C8B-B14F-4D97-AF65-F5344CB8AC3E}">
        <p14:creationId xmlns:p14="http://schemas.microsoft.com/office/powerpoint/2010/main" val="31445630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4318000"/>
            <a:ext cx="3557588" cy="1439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249738" y="4318000"/>
            <a:ext cx="3559175" cy="1439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14DED269-531F-46EF-ADF5-668B538D50ED}" type="datetime5">
              <a:rPr lang="en-GB" altLang="en-US"/>
              <a:pPr>
                <a:defRPr/>
              </a:pPr>
              <a:t>25-Jun-18</a:t>
            </a:fld>
            <a:endParaRPr lang="en-GB" altLang="en-US"/>
          </a:p>
        </p:txBody>
      </p:sp>
      <p:sp>
        <p:nvSpPr>
          <p:cNvPr id="7" name="Rectangle 10"/>
          <p:cNvSpPr>
            <a:spLocks noGrp="1" noChangeArrowheads="1"/>
          </p:cNvSpPr>
          <p:nvPr>
            <p:ph type="sldNum" sz="quarter" idx="12"/>
          </p:nvPr>
        </p:nvSpPr>
        <p:spPr>
          <a:ln/>
        </p:spPr>
        <p:txBody>
          <a:bodyPr/>
          <a:lstStyle>
            <a:lvl1pPr>
              <a:defRPr/>
            </a:lvl1pPr>
          </a:lstStyle>
          <a:p>
            <a:pPr>
              <a:defRPr/>
            </a:pPr>
            <a:fld id="{6E4066BB-E1B6-4D6A-8219-D5F00293222E}" type="slidenum">
              <a:rPr lang="en-GB" altLang="en-US"/>
              <a:pPr>
                <a:defRPr/>
              </a:pPr>
              <a:t>‹#›</a:t>
            </a:fld>
            <a:endParaRPr lang="en-GB" altLang="en-US"/>
          </a:p>
        </p:txBody>
      </p:sp>
    </p:spTree>
    <p:extLst>
      <p:ext uri="{BB962C8B-B14F-4D97-AF65-F5344CB8AC3E}">
        <p14:creationId xmlns:p14="http://schemas.microsoft.com/office/powerpoint/2010/main" val="379961876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9"/>
          <p:cNvSpPr>
            <a:spLocks noGrp="1" noChangeArrowheads="1"/>
          </p:cNvSpPr>
          <p:nvPr>
            <p:ph type="dt" sz="half" idx="11"/>
          </p:nvPr>
        </p:nvSpPr>
        <p:spPr>
          <a:ln/>
        </p:spPr>
        <p:txBody>
          <a:bodyPr/>
          <a:lstStyle>
            <a:lvl1pPr>
              <a:defRPr/>
            </a:lvl1pPr>
          </a:lstStyle>
          <a:p>
            <a:pPr>
              <a:defRPr/>
            </a:pPr>
            <a:fld id="{239B6EC9-FFB2-4844-B405-8661D25A9B02}" type="datetime5">
              <a:rPr lang="en-GB" altLang="en-US"/>
              <a:pPr>
                <a:defRPr/>
              </a:pPr>
              <a:t>25-Jun-18</a:t>
            </a:fld>
            <a:endParaRPr lang="en-GB" altLang="en-US"/>
          </a:p>
        </p:txBody>
      </p:sp>
      <p:sp>
        <p:nvSpPr>
          <p:cNvPr id="9" name="Rectangle 10"/>
          <p:cNvSpPr>
            <a:spLocks noGrp="1" noChangeArrowheads="1"/>
          </p:cNvSpPr>
          <p:nvPr>
            <p:ph type="sldNum" sz="quarter" idx="12"/>
          </p:nvPr>
        </p:nvSpPr>
        <p:spPr>
          <a:ln/>
        </p:spPr>
        <p:txBody>
          <a:bodyPr/>
          <a:lstStyle>
            <a:lvl1pPr>
              <a:defRPr/>
            </a:lvl1pPr>
          </a:lstStyle>
          <a:p>
            <a:pPr>
              <a:defRPr/>
            </a:pPr>
            <a:fld id="{1BD4F2E6-4DA9-4B81-87C0-6CFE1B3E7703}" type="slidenum">
              <a:rPr lang="en-GB" altLang="en-US"/>
              <a:pPr>
                <a:defRPr/>
              </a:pPr>
              <a:t>‹#›</a:t>
            </a:fld>
            <a:endParaRPr lang="en-GB" altLang="en-US"/>
          </a:p>
        </p:txBody>
      </p:sp>
    </p:spTree>
    <p:extLst>
      <p:ext uri="{BB962C8B-B14F-4D97-AF65-F5344CB8AC3E}">
        <p14:creationId xmlns:p14="http://schemas.microsoft.com/office/powerpoint/2010/main" val="26809633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9"/>
          <p:cNvSpPr>
            <a:spLocks noGrp="1" noChangeArrowheads="1"/>
          </p:cNvSpPr>
          <p:nvPr>
            <p:ph type="dt" sz="half" idx="11"/>
          </p:nvPr>
        </p:nvSpPr>
        <p:spPr>
          <a:ln/>
        </p:spPr>
        <p:txBody>
          <a:bodyPr/>
          <a:lstStyle>
            <a:lvl1pPr>
              <a:defRPr/>
            </a:lvl1pPr>
          </a:lstStyle>
          <a:p>
            <a:pPr>
              <a:defRPr/>
            </a:pPr>
            <a:fld id="{C412CDD2-7795-41F7-BED0-896539BC2D16}" type="datetime5">
              <a:rPr lang="en-GB" altLang="en-US"/>
              <a:pPr>
                <a:defRPr/>
              </a:pPr>
              <a:t>25-Jun-18</a:t>
            </a:fld>
            <a:endParaRPr lang="en-GB" altLang="en-US"/>
          </a:p>
        </p:txBody>
      </p:sp>
      <p:sp>
        <p:nvSpPr>
          <p:cNvPr id="5" name="Rectangle 10"/>
          <p:cNvSpPr>
            <a:spLocks noGrp="1" noChangeArrowheads="1"/>
          </p:cNvSpPr>
          <p:nvPr>
            <p:ph type="sldNum" sz="quarter" idx="12"/>
          </p:nvPr>
        </p:nvSpPr>
        <p:spPr>
          <a:ln/>
        </p:spPr>
        <p:txBody>
          <a:bodyPr/>
          <a:lstStyle>
            <a:lvl1pPr>
              <a:defRPr/>
            </a:lvl1pPr>
          </a:lstStyle>
          <a:p>
            <a:pPr>
              <a:defRPr/>
            </a:pPr>
            <a:fld id="{707EC915-3581-4E6C-9FEF-412F7F5F0524}" type="slidenum">
              <a:rPr lang="en-GB" altLang="en-US"/>
              <a:pPr>
                <a:defRPr/>
              </a:pPr>
              <a:t>‹#›</a:t>
            </a:fld>
            <a:endParaRPr lang="en-GB" altLang="en-US"/>
          </a:p>
        </p:txBody>
      </p:sp>
    </p:spTree>
    <p:extLst>
      <p:ext uri="{BB962C8B-B14F-4D97-AF65-F5344CB8AC3E}">
        <p14:creationId xmlns:p14="http://schemas.microsoft.com/office/powerpoint/2010/main" val="134378083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9"/>
          <p:cNvSpPr>
            <a:spLocks noGrp="1" noChangeArrowheads="1"/>
          </p:cNvSpPr>
          <p:nvPr>
            <p:ph type="dt" sz="half" idx="11"/>
          </p:nvPr>
        </p:nvSpPr>
        <p:spPr>
          <a:ln/>
        </p:spPr>
        <p:txBody>
          <a:bodyPr/>
          <a:lstStyle>
            <a:lvl1pPr>
              <a:defRPr/>
            </a:lvl1pPr>
          </a:lstStyle>
          <a:p>
            <a:pPr>
              <a:defRPr/>
            </a:pPr>
            <a:fld id="{85049B07-8CE6-4BB9-A676-AE2DFF8DFEB5}" type="datetime5">
              <a:rPr lang="en-GB" altLang="en-US"/>
              <a:pPr>
                <a:defRPr/>
              </a:pPr>
              <a:t>25-Jun-18</a:t>
            </a:fld>
            <a:endParaRPr lang="en-GB" altLang="en-US"/>
          </a:p>
        </p:txBody>
      </p:sp>
      <p:sp>
        <p:nvSpPr>
          <p:cNvPr id="4" name="Rectangle 10"/>
          <p:cNvSpPr>
            <a:spLocks noGrp="1" noChangeArrowheads="1"/>
          </p:cNvSpPr>
          <p:nvPr>
            <p:ph type="sldNum" sz="quarter" idx="12"/>
          </p:nvPr>
        </p:nvSpPr>
        <p:spPr>
          <a:ln/>
        </p:spPr>
        <p:txBody>
          <a:bodyPr/>
          <a:lstStyle>
            <a:lvl1pPr>
              <a:defRPr/>
            </a:lvl1pPr>
          </a:lstStyle>
          <a:p>
            <a:pPr>
              <a:defRPr/>
            </a:pPr>
            <a:fld id="{47579FAB-2793-47B6-AED6-0BBED39DB0B2}" type="slidenum">
              <a:rPr lang="en-GB" altLang="en-US"/>
              <a:pPr>
                <a:defRPr/>
              </a:pPr>
              <a:t>‹#›</a:t>
            </a:fld>
            <a:endParaRPr lang="en-GB" altLang="en-US"/>
          </a:p>
        </p:txBody>
      </p:sp>
    </p:spTree>
    <p:extLst>
      <p:ext uri="{BB962C8B-B14F-4D97-AF65-F5344CB8AC3E}">
        <p14:creationId xmlns:p14="http://schemas.microsoft.com/office/powerpoint/2010/main" val="30212326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DF0A53BC-E0BB-4024-B340-836D966FBE42}" type="datetime5">
              <a:rPr lang="en-GB" altLang="en-US"/>
              <a:pPr>
                <a:defRPr/>
              </a:pPr>
              <a:t>25-Jun-18</a:t>
            </a:fld>
            <a:endParaRPr lang="en-GB" altLang="en-US"/>
          </a:p>
        </p:txBody>
      </p:sp>
      <p:sp>
        <p:nvSpPr>
          <p:cNvPr id="7" name="Rectangle 10"/>
          <p:cNvSpPr>
            <a:spLocks noGrp="1" noChangeArrowheads="1"/>
          </p:cNvSpPr>
          <p:nvPr>
            <p:ph type="sldNum" sz="quarter" idx="12"/>
          </p:nvPr>
        </p:nvSpPr>
        <p:spPr>
          <a:ln/>
        </p:spPr>
        <p:txBody>
          <a:bodyPr/>
          <a:lstStyle>
            <a:lvl1pPr>
              <a:defRPr/>
            </a:lvl1pPr>
          </a:lstStyle>
          <a:p>
            <a:pPr>
              <a:defRPr/>
            </a:pPr>
            <a:fld id="{6B3FCEF5-9C56-429C-BD03-F3EEC52B50F4}" type="slidenum">
              <a:rPr lang="en-GB" altLang="en-US"/>
              <a:pPr>
                <a:defRPr/>
              </a:pPr>
              <a:t>‹#›</a:t>
            </a:fld>
            <a:endParaRPr lang="en-GB" altLang="en-US"/>
          </a:p>
        </p:txBody>
      </p:sp>
    </p:spTree>
    <p:extLst>
      <p:ext uri="{BB962C8B-B14F-4D97-AF65-F5344CB8AC3E}">
        <p14:creationId xmlns:p14="http://schemas.microsoft.com/office/powerpoint/2010/main" val="215504955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9"/>
          <p:cNvSpPr>
            <a:spLocks noGrp="1" noChangeArrowheads="1"/>
          </p:cNvSpPr>
          <p:nvPr>
            <p:ph type="dt" sz="half" idx="11"/>
          </p:nvPr>
        </p:nvSpPr>
        <p:spPr>
          <a:ln/>
        </p:spPr>
        <p:txBody>
          <a:bodyPr/>
          <a:lstStyle>
            <a:lvl1pPr>
              <a:defRPr/>
            </a:lvl1pPr>
          </a:lstStyle>
          <a:p>
            <a:pPr>
              <a:defRPr/>
            </a:pPr>
            <a:fld id="{3C52A133-B09F-47AC-ABA3-320928569CEE}" type="datetime5">
              <a:rPr lang="en-GB" altLang="en-US"/>
              <a:pPr>
                <a:defRPr/>
              </a:pPr>
              <a:t>25-Jun-18</a:t>
            </a:fld>
            <a:endParaRPr lang="en-GB" altLang="en-US"/>
          </a:p>
        </p:txBody>
      </p:sp>
      <p:sp>
        <p:nvSpPr>
          <p:cNvPr id="7" name="Rectangle 10"/>
          <p:cNvSpPr>
            <a:spLocks noGrp="1" noChangeArrowheads="1"/>
          </p:cNvSpPr>
          <p:nvPr>
            <p:ph type="sldNum" sz="quarter" idx="12"/>
          </p:nvPr>
        </p:nvSpPr>
        <p:spPr>
          <a:ln/>
        </p:spPr>
        <p:txBody>
          <a:bodyPr/>
          <a:lstStyle>
            <a:lvl1pPr>
              <a:defRPr/>
            </a:lvl1pPr>
          </a:lstStyle>
          <a:p>
            <a:pPr>
              <a:defRPr/>
            </a:pPr>
            <a:fld id="{54528C68-700B-40D8-961F-CE2497BFC2C6}" type="slidenum">
              <a:rPr lang="en-GB" altLang="en-US"/>
              <a:pPr>
                <a:defRPr/>
              </a:pPr>
              <a:t>‹#›</a:t>
            </a:fld>
            <a:endParaRPr lang="en-GB" altLang="en-US"/>
          </a:p>
        </p:txBody>
      </p:sp>
    </p:spTree>
    <p:extLst>
      <p:ext uri="{BB962C8B-B14F-4D97-AF65-F5344CB8AC3E}">
        <p14:creationId xmlns:p14="http://schemas.microsoft.com/office/powerpoint/2010/main" val="12281855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9A3D9A31-1E3F-42E0-8958-0635136613F4}" type="datetime5">
              <a:rPr lang="en-GB" altLang="en-US"/>
              <a:pPr>
                <a:defRPr/>
              </a:pPr>
              <a:t>25-Jun-18</a:t>
            </a:fld>
            <a:endParaRPr lang="en-GB" altLang="en-US"/>
          </a:p>
        </p:txBody>
      </p:sp>
      <p:sp>
        <p:nvSpPr>
          <p:cNvPr id="6" name="Rectangle 10"/>
          <p:cNvSpPr>
            <a:spLocks noGrp="1" noChangeArrowheads="1"/>
          </p:cNvSpPr>
          <p:nvPr>
            <p:ph type="sldNum" sz="quarter" idx="12"/>
          </p:nvPr>
        </p:nvSpPr>
        <p:spPr>
          <a:ln/>
        </p:spPr>
        <p:txBody>
          <a:bodyPr/>
          <a:lstStyle>
            <a:lvl1pPr>
              <a:defRPr/>
            </a:lvl1pPr>
          </a:lstStyle>
          <a:p>
            <a:pPr>
              <a:defRPr/>
            </a:pPr>
            <a:fld id="{70E6CF69-E1FC-49CB-B0BB-932CE0E7234C}" type="slidenum">
              <a:rPr lang="en-GB" altLang="en-US"/>
              <a:pPr>
                <a:defRPr/>
              </a:pPr>
              <a:t>‹#›</a:t>
            </a:fld>
            <a:endParaRPr lang="en-GB" altLang="en-US"/>
          </a:p>
        </p:txBody>
      </p:sp>
    </p:spTree>
    <p:extLst>
      <p:ext uri="{BB962C8B-B14F-4D97-AF65-F5344CB8AC3E}">
        <p14:creationId xmlns:p14="http://schemas.microsoft.com/office/powerpoint/2010/main" val="191087554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2997200"/>
            <a:ext cx="1816100" cy="27606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2997200"/>
            <a:ext cx="5300663" cy="276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9"/>
          <p:cNvSpPr>
            <a:spLocks noGrp="1" noChangeArrowheads="1"/>
          </p:cNvSpPr>
          <p:nvPr>
            <p:ph type="dt" sz="half" idx="11"/>
          </p:nvPr>
        </p:nvSpPr>
        <p:spPr>
          <a:ln/>
        </p:spPr>
        <p:txBody>
          <a:bodyPr/>
          <a:lstStyle>
            <a:lvl1pPr>
              <a:defRPr/>
            </a:lvl1pPr>
          </a:lstStyle>
          <a:p>
            <a:pPr>
              <a:defRPr/>
            </a:pPr>
            <a:fld id="{90AD457B-D2F6-47D7-8146-3EBDE15E78A9}" type="datetime5">
              <a:rPr lang="en-GB" altLang="en-US"/>
              <a:pPr>
                <a:defRPr/>
              </a:pPr>
              <a:t>25-Jun-18</a:t>
            </a:fld>
            <a:endParaRPr lang="en-GB" altLang="en-US"/>
          </a:p>
        </p:txBody>
      </p:sp>
      <p:sp>
        <p:nvSpPr>
          <p:cNvPr id="6" name="Rectangle 10"/>
          <p:cNvSpPr>
            <a:spLocks noGrp="1" noChangeArrowheads="1"/>
          </p:cNvSpPr>
          <p:nvPr>
            <p:ph type="sldNum" sz="quarter" idx="12"/>
          </p:nvPr>
        </p:nvSpPr>
        <p:spPr>
          <a:ln/>
        </p:spPr>
        <p:txBody>
          <a:bodyPr/>
          <a:lstStyle>
            <a:lvl1pPr>
              <a:defRPr/>
            </a:lvl1pPr>
          </a:lstStyle>
          <a:p>
            <a:pPr>
              <a:defRPr/>
            </a:pPr>
            <a:fld id="{AEB86DF0-7A67-4A91-85D6-0A2A95F12949}" type="slidenum">
              <a:rPr lang="en-GB" altLang="en-US"/>
              <a:pPr>
                <a:defRPr/>
              </a:pPr>
              <a:t>‹#›</a:t>
            </a:fld>
            <a:endParaRPr lang="en-GB" altLang="en-US"/>
          </a:p>
        </p:txBody>
      </p:sp>
    </p:spTree>
    <p:extLst>
      <p:ext uri="{BB962C8B-B14F-4D97-AF65-F5344CB8AC3E}">
        <p14:creationId xmlns:p14="http://schemas.microsoft.com/office/powerpoint/2010/main" val="27860364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65642BF9-EF45-4F94-80D8-337D733C46F1}"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D03E7D24-AD2C-4824-8260-52629B296B0C}" type="slidenum">
              <a:rPr lang="en-GB" altLang="en-US"/>
              <a:pPr>
                <a:defRPr/>
              </a:pPr>
              <a:t>‹#›</a:t>
            </a:fld>
            <a:endParaRPr lang="en-GB" altLang="en-US"/>
          </a:p>
        </p:txBody>
      </p:sp>
    </p:spTree>
    <p:extLst>
      <p:ext uri="{BB962C8B-B14F-4D97-AF65-F5344CB8AC3E}">
        <p14:creationId xmlns:p14="http://schemas.microsoft.com/office/powerpoint/2010/main" val="84567782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C4038CDC-5F08-4FF4-B498-F31AA3D07ADE}"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3EF77B97-E6AC-423A-BE00-125CAE84394A}" type="slidenum">
              <a:rPr lang="en-GB" altLang="en-US"/>
              <a:pPr>
                <a:defRPr/>
              </a:pPr>
              <a:t>‹#›</a:t>
            </a:fld>
            <a:endParaRPr lang="en-GB" altLang="en-US"/>
          </a:p>
        </p:txBody>
      </p:sp>
    </p:spTree>
    <p:extLst>
      <p:ext uri="{BB962C8B-B14F-4D97-AF65-F5344CB8AC3E}">
        <p14:creationId xmlns:p14="http://schemas.microsoft.com/office/powerpoint/2010/main" val="357637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E556673-0412-4A51-9388-CA2F101A8CF1}" type="datetime5">
              <a:rPr lang="en-GB" altLang="en-US"/>
              <a:pPr>
                <a:defRPr/>
              </a:pPr>
              <a:t>25-Jun-18</a:t>
            </a:fld>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4" name="Rectangle 6"/>
          <p:cNvSpPr>
            <a:spLocks noGrp="1" noChangeArrowheads="1"/>
          </p:cNvSpPr>
          <p:nvPr>
            <p:ph type="sldNum" sz="quarter" idx="12"/>
          </p:nvPr>
        </p:nvSpPr>
        <p:spPr>
          <a:ln/>
        </p:spPr>
        <p:txBody>
          <a:bodyPr/>
          <a:lstStyle>
            <a:lvl1pPr>
              <a:defRPr/>
            </a:lvl1pPr>
          </a:lstStyle>
          <a:p>
            <a:pPr>
              <a:defRPr/>
            </a:pPr>
            <a:fld id="{AE45A995-AE52-4C81-87C3-5576BD41038A}" type="slidenum">
              <a:rPr lang="en-GB" altLang="en-US"/>
              <a:pPr>
                <a:defRPr/>
              </a:pPr>
              <a:t>‹#›</a:t>
            </a:fld>
            <a:endParaRPr lang="en-GB" altLang="en-US"/>
          </a:p>
        </p:txBody>
      </p:sp>
    </p:spTree>
    <p:extLst>
      <p:ext uri="{BB962C8B-B14F-4D97-AF65-F5344CB8AC3E}">
        <p14:creationId xmlns:p14="http://schemas.microsoft.com/office/powerpoint/2010/main" val="32627610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5C821067-4549-434A-A978-B278FE3B256D}"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B17811B3-8EA7-448F-AD12-0E917CDBF3F1}" type="slidenum">
              <a:rPr lang="en-GB" altLang="en-US"/>
              <a:pPr>
                <a:defRPr/>
              </a:pPr>
              <a:t>‹#›</a:t>
            </a:fld>
            <a:endParaRPr lang="en-GB" altLang="en-US"/>
          </a:p>
        </p:txBody>
      </p:sp>
    </p:spTree>
    <p:extLst>
      <p:ext uri="{BB962C8B-B14F-4D97-AF65-F5344CB8AC3E}">
        <p14:creationId xmlns:p14="http://schemas.microsoft.com/office/powerpoint/2010/main" val="137067466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943100" y="2057400"/>
            <a:ext cx="2551113" cy="349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2057400"/>
            <a:ext cx="2551112" cy="349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B7D64593-0A44-46C6-9A30-3D47A0A38224}"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3EDDEC26-1A98-4FFE-8C28-99A572129ED3}" type="slidenum">
              <a:rPr lang="en-GB" altLang="en-US"/>
              <a:pPr>
                <a:defRPr/>
              </a:pPr>
              <a:t>‹#›</a:t>
            </a:fld>
            <a:endParaRPr lang="en-GB" altLang="en-US"/>
          </a:p>
        </p:txBody>
      </p:sp>
    </p:spTree>
    <p:extLst>
      <p:ext uri="{BB962C8B-B14F-4D97-AF65-F5344CB8AC3E}">
        <p14:creationId xmlns:p14="http://schemas.microsoft.com/office/powerpoint/2010/main" val="364357164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8" name="Rectangle 8"/>
          <p:cNvSpPr>
            <a:spLocks noGrp="1" noChangeArrowheads="1"/>
          </p:cNvSpPr>
          <p:nvPr>
            <p:ph type="dt" sz="half" idx="11"/>
          </p:nvPr>
        </p:nvSpPr>
        <p:spPr>
          <a:ln/>
        </p:spPr>
        <p:txBody>
          <a:bodyPr/>
          <a:lstStyle>
            <a:lvl1pPr>
              <a:defRPr/>
            </a:lvl1pPr>
          </a:lstStyle>
          <a:p>
            <a:pPr>
              <a:defRPr/>
            </a:pPr>
            <a:fld id="{43630170-6813-463D-B465-75206392DE68}" type="datetime5">
              <a:rPr lang="en-GB" altLang="en-US"/>
              <a:pPr>
                <a:defRPr/>
              </a:pPr>
              <a:t>25-Jun-18</a:t>
            </a:fld>
            <a:endParaRPr lang="en-GB" altLang="en-US"/>
          </a:p>
        </p:txBody>
      </p:sp>
      <p:sp>
        <p:nvSpPr>
          <p:cNvPr id="9" name="Rectangle 9"/>
          <p:cNvSpPr>
            <a:spLocks noGrp="1" noChangeArrowheads="1"/>
          </p:cNvSpPr>
          <p:nvPr>
            <p:ph type="sldNum" sz="quarter" idx="12"/>
          </p:nvPr>
        </p:nvSpPr>
        <p:spPr>
          <a:ln/>
        </p:spPr>
        <p:txBody>
          <a:bodyPr/>
          <a:lstStyle>
            <a:lvl1pPr>
              <a:defRPr/>
            </a:lvl1pPr>
          </a:lstStyle>
          <a:p>
            <a:pPr>
              <a:defRPr/>
            </a:pPr>
            <a:fld id="{690BC58C-0D29-499A-BCED-F21BE88E6854}" type="slidenum">
              <a:rPr lang="en-GB" altLang="en-US"/>
              <a:pPr>
                <a:defRPr/>
              </a:pPr>
              <a:t>‹#›</a:t>
            </a:fld>
            <a:endParaRPr lang="en-GB" altLang="en-US"/>
          </a:p>
        </p:txBody>
      </p:sp>
    </p:spTree>
    <p:extLst>
      <p:ext uri="{BB962C8B-B14F-4D97-AF65-F5344CB8AC3E}">
        <p14:creationId xmlns:p14="http://schemas.microsoft.com/office/powerpoint/2010/main" val="80870895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4" name="Rectangle 8"/>
          <p:cNvSpPr>
            <a:spLocks noGrp="1" noChangeArrowheads="1"/>
          </p:cNvSpPr>
          <p:nvPr>
            <p:ph type="dt" sz="half" idx="11"/>
          </p:nvPr>
        </p:nvSpPr>
        <p:spPr>
          <a:ln/>
        </p:spPr>
        <p:txBody>
          <a:bodyPr/>
          <a:lstStyle>
            <a:lvl1pPr>
              <a:defRPr/>
            </a:lvl1pPr>
          </a:lstStyle>
          <a:p>
            <a:pPr>
              <a:defRPr/>
            </a:pPr>
            <a:fld id="{C07D3AAD-838C-4A9E-83B2-E8FF4C6B63E0}" type="datetime5">
              <a:rPr lang="en-GB" altLang="en-US"/>
              <a:pPr>
                <a:defRPr/>
              </a:pPr>
              <a:t>25-Jun-18</a:t>
            </a:fld>
            <a:endParaRPr lang="en-GB" altLang="en-US"/>
          </a:p>
        </p:txBody>
      </p:sp>
      <p:sp>
        <p:nvSpPr>
          <p:cNvPr id="5" name="Rectangle 9"/>
          <p:cNvSpPr>
            <a:spLocks noGrp="1" noChangeArrowheads="1"/>
          </p:cNvSpPr>
          <p:nvPr>
            <p:ph type="sldNum" sz="quarter" idx="12"/>
          </p:nvPr>
        </p:nvSpPr>
        <p:spPr>
          <a:ln/>
        </p:spPr>
        <p:txBody>
          <a:bodyPr/>
          <a:lstStyle>
            <a:lvl1pPr>
              <a:defRPr/>
            </a:lvl1pPr>
          </a:lstStyle>
          <a:p>
            <a:pPr>
              <a:defRPr/>
            </a:pPr>
            <a:fld id="{550C96DB-610E-412F-90C5-8A6673F8928E}" type="slidenum">
              <a:rPr lang="en-GB" altLang="en-US"/>
              <a:pPr>
                <a:defRPr/>
              </a:pPr>
              <a:t>‹#›</a:t>
            </a:fld>
            <a:endParaRPr lang="en-GB" altLang="en-US"/>
          </a:p>
        </p:txBody>
      </p:sp>
    </p:spTree>
    <p:extLst>
      <p:ext uri="{BB962C8B-B14F-4D97-AF65-F5344CB8AC3E}">
        <p14:creationId xmlns:p14="http://schemas.microsoft.com/office/powerpoint/2010/main" val="255808993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3" name="Rectangle 8"/>
          <p:cNvSpPr>
            <a:spLocks noGrp="1" noChangeArrowheads="1"/>
          </p:cNvSpPr>
          <p:nvPr>
            <p:ph type="dt" sz="half" idx="11"/>
          </p:nvPr>
        </p:nvSpPr>
        <p:spPr>
          <a:ln/>
        </p:spPr>
        <p:txBody>
          <a:bodyPr/>
          <a:lstStyle>
            <a:lvl1pPr>
              <a:defRPr/>
            </a:lvl1pPr>
          </a:lstStyle>
          <a:p>
            <a:pPr>
              <a:defRPr/>
            </a:pPr>
            <a:fld id="{051763B6-5D2F-46F3-8E57-A1029057BE43}" type="datetime5">
              <a:rPr lang="en-GB" altLang="en-US"/>
              <a:pPr>
                <a:defRPr/>
              </a:pPr>
              <a:t>25-Jun-18</a:t>
            </a:fld>
            <a:endParaRPr lang="en-GB" altLang="en-US"/>
          </a:p>
        </p:txBody>
      </p:sp>
      <p:sp>
        <p:nvSpPr>
          <p:cNvPr id="4" name="Rectangle 9"/>
          <p:cNvSpPr>
            <a:spLocks noGrp="1" noChangeArrowheads="1"/>
          </p:cNvSpPr>
          <p:nvPr>
            <p:ph type="sldNum" sz="quarter" idx="12"/>
          </p:nvPr>
        </p:nvSpPr>
        <p:spPr>
          <a:ln/>
        </p:spPr>
        <p:txBody>
          <a:bodyPr/>
          <a:lstStyle>
            <a:lvl1pPr>
              <a:defRPr/>
            </a:lvl1pPr>
          </a:lstStyle>
          <a:p>
            <a:pPr>
              <a:defRPr/>
            </a:pPr>
            <a:fld id="{ECD93A14-8399-4E19-B73A-AECA849BE1C5}" type="slidenum">
              <a:rPr lang="en-GB" altLang="en-US"/>
              <a:pPr>
                <a:defRPr/>
              </a:pPr>
              <a:t>‹#›</a:t>
            </a:fld>
            <a:endParaRPr lang="en-GB" altLang="en-US"/>
          </a:p>
        </p:txBody>
      </p:sp>
    </p:spTree>
    <p:extLst>
      <p:ext uri="{BB962C8B-B14F-4D97-AF65-F5344CB8AC3E}">
        <p14:creationId xmlns:p14="http://schemas.microsoft.com/office/powerpoint/2010/main" val="235130534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DE76C83E-DA52-4F1C-99FC-DE7C46BB09E5}"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F099E62F-B62B-4018-80CF-FB3A1E17DDA9}" type="slidenum">
              <a:rPr lang="en-GB" altLang="en-US"/>
              <a:pPr>
                <a:defRPr/>
              </a:pPr>
              <a:t>‹#›</a:t>
            </a:fld>
            <a:endParaRPr lang="en-GB" altLang="en-US"/>
          </a:p>
        </p:txBody>
      </p:sp>
    </p:spTree>
    <p:extLst>
      <p:ext uri="{BB962C8B-B14F-4D97-AF65-F5344CB8AC3E}">
        <p14:creationId xmlns:p14="http://schemas.microsoft.com/office/powerpoint/2010/main" val="388864564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6" name="Rectangle 8"/>
          <p:cNvSpPr>
            <a:spLocks noGrp="1" noChangeArrowheads="1"/>
          </p:cNvSpPr>
          <p:nvPr>
            <p:ph type="dt" sz="half" idx="11"/>
          </p:nvPr>
        </p:nvSpPr>
        <p:spPr>
          <a:ln/>
        </p:spPr>
        <p:txBody>
          <a:bodyPr/>
          <a:lstStyle>
            <a:lvl1pPr>
              <a:defRPr/>
            </a:lvl1pPr>
          </a:lstStyle>
          <a:p>
            <a:pPr>
              <a:defRPr/>
            </a:pPr>
            <a:fld id="{E81ACE0D-E926-4AA4-9777-D08FE153E80F}" type="datetime5">
              <a:rPr lang="en-GB" altLang="en-US"/>
              <a:pPr>
                <a:defRPr/>
              </a:pPr>
              <a:t>25-Jun-18</a:t>
            </a:fld>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7F9676EE-4A47-471A-B405-168A73061661}" type="slidenum">
              <a:rPr lang="en-GB" altLang="en-US"/>
              <a:pPr>
                <a:defRPr/>
              </a:pPr>
              <a:t>‹#›</a:t>
            </a:fld>
            <a:endParaRPr lang="en-GB" altLang="en-US"/>
          </a:p>
        </p:txBody>
      </p:sp>
    </p:spTree>
    <p:extLst>
      <p:ext uri="{BB962C8B-B14F-4D97-AF65-F5344CB8AC3E}">
        <p14:creationId xmlns:p14="http://schemas.microsoft.com/office/powerpoint/2010/main" val="180252338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01D7ECC5-0AAD-47C0-B574-40BA8D8FAF3F}"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C8F89F1A-D99E-4224-931B-D701798D77FC}" type="slidenum">
              <a:rPr lang="en-GB" altLang="en-US"/>
              <a:pPr>
                <a:defRPr/>
              </a:pPr>
              <a:t>‹#›</a:t>
            </a:fld>
            <a:endParaRPr lang="en-GB" altLang="en-US"/>
          </a:p>
        </p:txBody>
      </p:sp>
    </p:spTree>
    <p:extLst>
      <p:ext uri="{BB962C8B-B14F-4D97-AF65-F5344CB8AC3E}">
        <p14:creationId xmlns:p14="http://schemas.microsoft.com/office/powerpoint/2010/main" val="267555734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92813" y="827088"/>
            <a:ext cx="1816100" cy="47212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827088"/>
            <a:ext cx="5300663" cy="4721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altLang="en-US"/>
              <a:t>Presentation Title: View &gt; Header &amp; Footer</a:t>
            </a:r>
          </a:p>
        </p:txBody>
      </p:sp>
      <p:sp>
        <p:nvSpPr>
          <p:cNvPr id="5" name="Rectangle 8"/>
          <p:cNvSpPr>
            <a:spLocks noGrp="1" noChangeArrowheads="1"/>
          </p:cNvSpPr>
          <p:nvPr>
            <p:ph type="dt" sz="half" idx="11"/>
          </p:nvPr>
        </p:nvSpPr>
        <p:spPr>
          <a:ln/>
        </p:spPr>
        <p:txBody>
          <a:bodyPr/>
          <a:lstStyle>
            <a:lvl1pPr>
              <a:defRPr/>
            </a:lvl1pPr>
          </a:lstStyle>
          <a:p>
            <a:pPr>
              <a:defRPr/>
            </a:pPr>
            <a:fld id="{A40138AB-641C-4941-B617-37AA1106D9A6}" type="datetime5">
              <a:rPr lang="en-GB" altLang="en-US"/>
              <a:pPr>
                <a:defRPr/>
              </a:pPr>
              <a:t>25-Jun-18</a:t>
            </a:fld>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763D8F11-EAFE-40BA-A61A-4C4D3352518F}" type="slidenum">
              <a:rPr lang="en-GB" altLang="en-US"/>
              <a:pPr>
                <a:defRPr/>
              </a:pPr>
              <a:t>‹#›</a:t>
            </a:fld>
            <a:endParaRPr lang="en-GB" altLang="en-US"/>
          </a:p>
        </p:txBody>
      </p:sp>
    </p:spTree>
    <p:extLst>
      <p:ext uri="{BB962C8B-B14F-4D97-AF65-F5344CB8AC3E}">
        <p14:creationId xmlns:p14="http://schemas.microsoft.com/office/powerpoint/2010/main" val="283651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41596B4-413C-4D42-861B-4EF11F69D2E3}" type="datetime5">
              <a:rPr lang="en-GB" altLang="en-US"/>
              <a:pPr>
                <a:defRPr/>
              </a:pPr>
              <a:t>25-Jun-18</a:t>
            </a:fld>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274C0E19-6EF6-4E70-8A7F-E8AC727FF49F}" type="slidenum">
              <a:rPr lang="en-GB" altLang="en-US"/>
              <a:pPr>
                <a:defRPr/>
              </a:pPr>
              <a:t>‹#›</a:t>
            </a:fld>
            <a:endParaRPr lang="en-GB" altLang="en-US"/>
          </a:p>
        </p:txBody>
      </p:sp>
    </p:spTree>
    <p:extLst>
      <p:ext uri="{BB962C8B-B14F-4D97-AF65-F5344CB8AC3E}">
        <p14:creationId xmlns:p14="http://schemas.microsoft.com/office/powerpoint/2010/main" val="304710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8F1883C-DE0D-4B90-90B5-DE25D2EABF2C}" type="datetime5">
              <a:rPr lang="en-GB" altLang="en-US"/>
              <a:pPr>
                <a:defRPr/>
              </a:pPr>
              <a:t>25-Jun-18</a:t>
            </a:fld>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Presentation Title: View &gt; Header &amp; Footer</a:t>
            </a:r>
          </a:p>
        </p:txBody>
      </p:sp>
      <p:sp>
        <p:nvSpPr>
          <p:cNvPr id="7" name="Rectangle 6"/>
          <p:cNvSpPr>
            <a:spLocks noGrp="1" noChangeArrowheads="1"/>
          </p:cNvSpPr>
          <p:nvPr>
            <p:ph type="sldNum" sz="quarter" idx="12"/>
          </p:nvPr>
        </p:nvSpPr>
        <p:spPr>
          <a:ln/>
        </p:spPr>
        <p:txBody>
          <a:bodyPr/>
          <a:lstStyle>
            <a:lvl1pPr>
              <a:defRPr/>
            </a:lvl1pPr>
          </a:lstStyle>
          <a:p>
            <a:pPr>
              <a:defRPr/>
            </a:pPr>
            <a:fld id="{7BA3BBCD-52B5-4906-9844-5F2C2A815D6C}" type="slidenum">
              <a:rPr lang="en-GB" altLang="en-US"/>
              <a:pPr>
                <a:defRPr/>
              </a:pPr>
              <a:t>‹#›</a:t>
            </a:fld>
            <a:endParaRPr lang="en-GB" altLang="en-US"/>
          </a:p>
        </p:txBody>
      </p:sp>
    </p:spTree>
    <p:extLst>
      <p:ext uri="{BB962C8B-B14F-4D97-AF65-F5344CB8AC3E}">
        <p14:creationId xmlns:p14="http://schemas.microsoft.com/office/powerpoint/2010/main" val="3123956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1.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539750" y="1841500"/>
            <a:ext cx="726916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664ABE2D-DA44-40D6-B0D8-65644769090D}" type="datetime5">
              <a:rPr lang="en-GB" altLang="en-US"/>
              <a:pPr>
                <a:defRPr/>
              </a:pPr>
              <a:t>25-Jun-18</a:t>
            </a:fld>
            <a:endParaRPr lang="en-GB" altLang="en-US"/>
          </a:p>
        </p:txBody>
      </p:sp>
      <p:sp>
        <p:nvSpPr>
          <p:cNvPr id="1029"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030" name="Rectangle 6"/>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DCDC8A0F-7C7B-4207-93A6-07D6CD475C82}" type="slidenum">
              <a:rPr lang="en-GB" altLang="en-US"/>
              <a:pPr>
                <a:defRPr/>
              </a:pPr>
              <a:t>‹#›</a:t>
            </a:fld>
            <a:endParaRPr lang="en-GB" altLang="en-US"/>
          </a:p>
        </p:txBody>
      </p:sp>
      <p:sp>
        <p:nvSpPr>
          <p:cNvPr id="1031" name="Text Box 8"/>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76"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Lst>
  <p:hf hdr="0"/>
  <p:txStyles>
    <p:titleStyle>
      <a:lvl1pPr algn="l" rtl="0" eaLnBrk="1" fontAlgn="base" hangingPunct="1">
        <a:spcBef>
          <a:spcPct val="0"/>
        </a:spcBef>
        <a:spcAft>
          <a:spcPct val="0"/>
        </a:spcAft>
        <a:defRPr sz="2800" b="1" i="1" kern="1200">
          <a:solidFill>
            <a:schemeClr val="tx2"/>
          </a:solidFill>
          <a:latin typeface="+mj-lt"/>
          <a:ea typeface="+mj-ea"/>
          <a:cs typeface="+mj-cs"/>
        </a:defRPr>
      </a:lvl1pPr>
      <a:lvl2pPr algn="l" rtl="0" eaLnBrk="1" fontAlgn="base" hangingPunct="1">
        <a:spcBef>
          <a:spcPct val="0"/>
        </a:spcBef>
        <a:spcAft>
          <a:spcPct val="0"/>
        </a:spcAft>
        <a:defRPr sz="2800" b="1" i="1">
          <a:solidFill>
            <a:schemeClr val="tx2"/>
          </a:solidFill>
          <a:latin typeface="Arial" panose="020B0604020202020204" pitchFamily="34" charset="0"/>
        </a:defRPr>
      </a:lvl2pPr>
      <a:lvl3pPr algn="l" rtl="0" eaLnBrk="1" fontAlgn="base" hangingPunct="1">
        <a:spcBef>
          <a:spcPct val="0"/>
        </a:spcBef>
        <a:spcAft>
          <a:spcPct val="0"/>
        </a:spcAft>
        <a:defRPr sz="2800" b="1" i="1">
          <a:solidFill>
            <a:schemeClr val="tx2"/>
          </a:solidFill>
          <a:latin typeface="Arial" panose="020B0604020202020204" pitchFamily="34" charset="0"/>
        </a:defRPr>
      </a:lvl3pPr>
      <a:lvl4pPr algn="l" rtl="0" eaLnBrk="1" fontAlgn="base" hangingPunct="1">
        <a:spcBef>
          <a:spcPct val="0"/>
        </a:spcBef>
        <a:spcAft>
          <a:spcPct val="0"/>
        </a:spcAft>
        <a:defRPr sz="2800" b="1" i="1">
          <a:solidFill>
            <a:schemeClr val="tx2"/>
          </a:solidFill>
          <a:latin typeface="Arial" panose="020B0604020202020204" pitchFamily="34" charset="0"/>
        </a:defRPr>
      </a:lvl4pPr>
      <a:lvl5pPr algn="l" rtl="0" eaLnBrk="1" fontAlgn="base" hangingPunct="1">
        <a:spcBef>
          <a:spcPct val="0"/>
        </a:spcBef>
        <a:spcAft>
          <a:spcPct val="0"/>
        </a:spcAft>
        <a:defRPr sz="2800" b="1" i="1">
          <a:solidFill>
            <a:schemeClr val="tx2"/>
          </a:solidFill>
          <a:latin typeface="Arial" panose="020B0604020202020204" pitchFamily="34" charset="0"/>
        </a:defRPr>
      </a:lvl5pPr>
      <a:lvl6pPr marL="457200" algn="l" rtl="0" eaLnBrk="1" fontAlgn="base" hangingPunct="1">
        <a:spcBef>
          <a:spcPct val="0"/>
        </a:spcBef>
        <a:spcAft>
          <a:spcPct val="0"/>
        </a:spcAft>
        <a:defRPr sz="2800" b="1" i="1">
          <a:solidFill>
            <a:schemeClr val="tx2"/>
          </a:solidFill>
          <a:latin typeface="Arial" panose="020B0604020202020204" pitchFamily="34" charset="0"/>
        </a:defRPr>
      </a:lvl6pPr>
      <a:lvl7pPr marL="914400" algn="l" rtl="0" eaLnBrk="1" fontAlgn="base" hangingPunct="1">
        <a:spcBef>
          <a:spcPct val="0"/>
        </a:spcBef>
        <a:spcAft>
          <a:spcPct val="0"/>
        </a:spcAft>
        <a:defRPr sz="2800" b="1" i="1">
          <a:solidFill>
            <a:schemeClr val="tx2"/>
          </a:solidFill>
          <a:latin typeface="Arial" panose="020B0604020202020204" pitchFamily="34" charset="0"/>
        </a:defRPr>
      </a:lvl7pPr>
      <a:lvl8pPr marL="1371600" algn="l" rtl="0" eaLnBrk="1" fontAlgn="base" hangingPunct="1">
        <a:spcBef>
          <a:spcPct val="0"/>
        </a:spcBef>
        <a:spcAft>
          <a:spcPct val="0"/>
        </a:spcAft>
        <a:defRPr sz="2800" b="1" i="1">
          <a:solidFill>
            <a:schemeClr val="tx2"/>
          </a:solidFill>
          <a:latin typeface="Arial" panose="020B0604020202020204" pitchFamily="34" charset="0"/>
        </a:defRPr>
      </a:lvl8pPr>
      <a:lvl9pPr marL="1828800" algn="l" rtl="0" eaLnBrk="1" fontAlgn="base" hangingPunct="1">
        <a:spcBef>
          <a:spcPct val="0"/>
        </a:spcBef>
        <a:spcAft>
          <a:spcPct val="0"/>
        </a:spcAft>
        <a:defRPr sz="2800" b="1" i="1">
          <a:solidFill>
            <a:schemeClr val="tx2"/>
          </a:solidFill>
          <a:latin typeface="Arial" panose="020B0604020202020204" pitchFamily="34" charset="0"/>
        </a:defRPr>
      </a:lvl9pPr>
    </p:titleStyle>
    <p:bodyStyle>
      <a:lvl1pPr algn="l" rtl="0" eaLnBrk="1" fontAlgn="base" hangingPunct="1">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1950" indent="-180975" algn="l" rtl="0" eaLnBrk="1" fontAlgn="base" hangingPunct="1">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8038" indent="-180975" algn="l" rtl="0" eaLnBrk="1" fontAlgn="base" hangingPunct="1">
        <a:spcBef>
          <a:spcPct val="20000"/>
        </a:spcBef>
        <a:spcAft>
          <a:spcPct val="0"/>
        </a:spcAft>
        <a:buClr>
          <a:schemeClr val="folHlink"/>
        </a:buClr>
        <a:buChar char="•"/>
        <a:defRPr kern="1200">
          <a:solidFill>
            <a:schemeClr val="tx1"/>
          </a:solidFill>
          <a:latin typeface="+mn-lt"/>
          <a:ea typeface="+mn-ea"/>
          <a:cs typeface="+mn-cs"/>
        </a:defRPr>
      </a:lvl3pPr>
      <a:lvl4pPr marL="1255713" indent="-179388" algn="l" rtl="0" eaLnBrk="1" fontAlgn="base" hangingPunct="1">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1" fontAlgn="base" hangingPunct="1">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2051" name="Rectangle 3"/>
          <p:cNvSpPr>
            <a:spLocks noGrp="1" noChangeArrowheads="1"/>
          </p:cNvSpPr>
          <p:nvPr>
            <p:ph type="body" idx="1"/>
          </p:nvPr>
        </p:nvSpPr>
        <p:spPr bwMode="auto">
          <a:xfrm>
            <a:off x="539750" y="1841500"/>
            <a:ext cx="726916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1269"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1272"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1D0AC29F-DC23-40A4-90C3-B79A2E2E468C}" type="datetime5">
              <a:rPr lang="en-GB" altLang="en-US"/>
              <a:pPr>
                <a:defRPr/>
              </a:pPr>
              <a:t>25-Jun-18</a:t>
            </a:fld>
            <a:endParaRPr lang="en-GB" altLang="en-US"/>
          </a:p>
        </p:txBody>
      </p:sp>
      <p:sp>
        <p:nvSpPr>
          <p:cNvPr id="11273"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A52176FC-3097-4065-ABE4-7E9C5A3F3358}" type="slidenum">
              <a:rPr lang="en-GB" altLang="en-US"/>
              <a:pPr>
                <a:defRPr/>
              </a:pPr>
              <a:t>‹#›</a:t>
            </a:fld>
            <a:endParaRPr lang="en-GB" altLang="en-US"/>
          </a:p>
        </p:txBody>
      </p:sp>
      <p:sp>
        <p:nvSpPr>
          <p:cNvPr id="2055"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hf hdr="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3075" name="Rectangle 3"/>
          <p:cNvSpPr>
            <a:spLocks noGrp="1" noChangeArrowheads="1"/>
          </p:cNvSpPr>
          <p:nvPr>
            <p:ph type="body" idx="1"/>
          </p:nvPr>
        </p:nvSpPr>
        <p:spPr bwMode="auto">
          <a:xfrm>
            <a:off x="539750" y="1841500"/>
            <a:ext cx="6408738"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71013"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71018" name="Rectangle 10"/>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8C6AFE03-16A8-4EF7-8B37-F7AE41C4B8B9}" type="datetime5">
              <a:rPr lang="en-GB" altLang="en-US"/>
              <a:pPr>
                <a:defRPr/>
              </a:pPr>
              <a:t>25-Jun-18</a:t>
            </a:fld>
            <a:endParaRPr lang="en-GB" altLang="en-US"/>
          </a:p>
        </p:txBody>
      </p:sp>
      <p:sp>
        <p:nvSpPr>
          <p:cNvPr id="171019" name="Rectangle 11"/>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259CCB0D-91DD-4E81-A949-18D0264AF758}" type="slidenum">
              <a:rPr lang="en-GB" altLang="en-US"/>
              <a:pPr>
                <a:defRPr/>
              </a:pPr>
              <a:t>‹#›</a:t>
            </a:fld>
            <a:endParaRPr lang="en-GB" altLang="en-US"/>
          </a:p>
        </p:txBody>
      </p:sp>
      <p:sp>
        <p:nvSpPr>
          <p:cNvPr id="3079" name="Text Box 12"/>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hf hdr="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4099" name="Rectangle 3"/>
          <p:cNvSpPr>
            <a:spLocks noGrp="1" noChangeArrowheads="1"/>
          </p:cNvSpPr>
          <p:nvPr>
            <p:ph type="body" idx="1"/>
          </p:nvPr>
        </p:nvSpPr>
        <p:spPr bwMode="auto">
          <a:xfrm>
            <a:off x="539750" y="1841500"/>
            <a:ext cx="8061325"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4453"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04456"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AAFAC7BC-B357-488D-B8E0-02023C08D04B}" type="datetime5">
              <a:rPr lang="en-GB" altLang="en-US"/>
              <a:pPr>
                <a:defRPr/>
              </a:pPr>
              <a:t>25-Jun-18</a:t>
            </a:fld>
            <a:endParaRPr lang="en-GB" altLang="en-US"/>
          </a:p>
        </p:txBody>
      </p:sp>
      <p:sp>
        <p:nvSpPr>
          <p:cNvPr id="104457"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7290BCF5-E4B1-482C-93D3-7263EF202AB3}" type="slidenum">
              <a:rPr lang="en-GB" altLang="en-US"/>
              <a:pPr>
                <a:defRPr/>
              </a:pPr>
              <a:t>‹#›</a:t>
            </a:fld>
            <a:endParaRPr lang="en-GB" altLang="en-US"/>
          </a:p>
        </p:txBody>
      </p:sp>
      <p:sp>
        <p:nvSpPr>
          <p:cNvPr id="4103"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Lst>
  <p:hf hdr="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39750" y="2997200"/>
            <a:ext cx="7269163"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5123" name="Rectangle 3"/>
          <p:cNvSpPr>
            <a:spLocks noGrp="1" noChangeArrowheads="1"/>
          </p:cNvSpPr>
          <p:nvPr>
            <p:ph type="body" idx="1"/>
          </p:nvPr>
        </p:nvSpPr>
        <p:spPr bwMode="auto">
          <a:xfrm>
            <a:off x="541338" y="4318000"/>
            <a:ext cx="7269162"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47461"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47464"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190975E3-B947-4D4C-8767-63CB4AF6B413}" type="datetime5">
              <a:rPr lang="en-GB" altLang="en-US"/>
              <a:pPr>
                <a:defRPr/>
              </a:pPr>
              <a:t>25-Jun-18</a:t>
            </a:fld>
            <a:endParaRPr lang="en-GB" altLang="en-US"/>
          </a:p>
        </p:txBody>
      </p:sp>
      <p:sp>
        <p:nvSpPr>
          <p:cNvPr id="147465"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61E72EE5-439A-42E4-960F-547DC707ABD7}" type="slidenum">
              <a:rPr lang="en-GB" altLang="en-US"/>
              <a:pPr>
                <a:defRPr/>
              </a:pPr>
              <a:t>‹#›</a:t>
            </a:fld>
            <a:endParaRPr lang="en-GB" altLang="en-US"/>
          </a:p>
        </p:txBody>
      </p:sp>
      <p:sp>
        <p:nvSpPr>
          <p:cNvPr id="5127"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hf hdr="0"/>
  <p:txStyles>
    <p:title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39750" y="2997200"/>
            <a:ext cx="7269163"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161797"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6148" name="Rectangle 8"/>
          <p:cNvSpPr>
            <a:spLocks noGrp="1" noChangeArrowheads="1"/>
          </p:cNvSpPr>
          <p:nvPr>
            <p:ph type="body" idx="1"/>
          </p:nvPr>
        </p:nvSpPr>
        <p:spPr bwMode="auto">
          <a:xfrm>
            <a:off x="539750" y="4318000"/>
            <a:ext cx="7269163"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61801" name="Rectangle 9"/>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B60C7A9B-FC7E-45EF-A686-1CFE27CFC76E}" type="datetime5">
              <a:rPr lang="en-GB" altLang="en-US"/>
              <a:pPr>
                <a:defRPr/>
              </a:pPr>
              <a:t>25-Jun-18</a:t>
            </a:fld>
            <a:endParaRPr lang="en-GB" altLang="en-US"/>
          </a:p>
        </p:txBody>
      </p:sp>
      <p:sp>
        <p:nvSpPr>
          <p:cNvPr id="161802" name="Rectangle 10"/>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D546C526-E12A-4C63-A52D-3CF97691BAD3}" type="slidenum">
              <a:rPr lang="en-GB" altLang="en-US"/>
              <a:pPr>
                <a:defRPr/>
              </a:pPr>
              <a:t>‹#›</a:t>
            </a:fld>
            <a:endParaRPr lang="en-GB" altLang="en-US"/>
          </a:p>
        </p:txBody>
      </p:sp>
      <p:sp>
        <p:nvSpPr>
          <p:cNvPr id="6151" name="Text Box 11"/>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hf hdr="0"/>
  <p:txStyles>
    <p:title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539750" y="827088"/>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title style</a:t>
            </a:r>
          </a:p>
        </p:txBody>
      </p:sp>
      <p:sp>
        <p:nvSpPr>
          <p:cNvPr id="7171" name="Rectangle 3"/>
          <p:cNvSpPr>
            <a:spLocks noGrp="1" noChangeArrowheads="1"/>
          </p:cNvSpPr>
          <p:nvPr>
            <p:ph type="body" idx="1"/>
          </p:nvPr>
        </p:nvSpPr>
        <p:spPr bwMode="auto">
          <a:xfrm>
            <a:off x="1943100" y="2057400"/>
            <a:ext cx="5254625" cy="349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16741" name="Rectangle 5"/>
          <p:cNvSpPr>
            <a:spLocks noGrp="1" noChangeArrowheads="1"/>
          </p:cNvSpPr>
          <p:nvPr>
            <p:ph type="ftr" sz="quarter" idx="3"/>
          </p:nvPr>
        </p:nvSpPr>
        <p:spPr bwMode="auto">
          <a:xfrm>
            <a:off x="539750" y="233363"/>
            <a:ext cx="4318000"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eaLnBrk="1" hangingPunct="1">
              <a:spcBef>
                <a:spcPct val="0"/>
              </a:spcBef>
              <a:defRPr sz="800">
                <a:latin typeface="Arial" panose="020B0604020202020204" pitchFamily="34" charset="0"/>
              </a:defRPr>
            </a:lvl1pPr>
          </a:lstStyle>
          <a:p>
            <a:pPr>
              <a:defRPr/>
            </a:pPr>
            <a:r>
              <a:rPr lang="en-GB" altLang="en-US"/>
              <a:t>Presentation Title: View &gt; Header &amp; Footer</a:t>
            </a:r>
          </a:p>
        </p:txBody>
      </p:sp>
      <p:sp>
        <p:nvSpPr>
          <p:cNvPr id="116744" name="Rectangle 8"/>
          <p:cNvSpPr>
            <a:spLocks noGrp="1" noChangeArrowheads="1"/>
          </p:cNvSpPr>
          <p:nvPr>
            <p:ph type="dt" sz="half" idx="2"/>
          </p:nvPr>
        </p:nvSpPr>
        <p:spPr bwMode="auto">
          <a:xfrm>
            <a:off x="6488113" y="6559550"/>
            <a:ext cx="2133600"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spcBef>
                <a:spcPct val="0"/>
              </a:spcBef>
              <a:defRPr sz="800">
                <a:latin typeface="Arial" panose="020B0604020202020204" pitchFamily="34" charset="0"/>
              </a:defRPr>
            </a:lvl1pPr>
          </a:lstStyle>
          <a:p>
            <a:pPr>
              <a:defRPr/>
            </a:pPr>
            <a:fld id="{69510023-8EB6-443B-9411-515B4B37CB65}" type="datetime5">
              <a:rPr lang="en-GB" altLang="en-US"/>
              <a:pPr>
                <a:defRPr/>
              </a:pPr>
              <a:t>25-Jun-18</a:t>
            </a:fld>
            <a:endParaRPr lang="en-GB" altLang="en-US"/>
          </a:p>
        </p:txBody>
      </p:sp>
      <p:sp>
        <p:nvSpPr>
          <p:cNvPr id="116745" name="Rectangle 9"/>
          <p:cNvSpPr>
            <a:spLocks noGrp="1" noChangeArrowheads="1"/>
          </p:cNvSpPr>
          <p:nvPr>
            <p:ph type="sldNum" sz="quarter" idx="4"/>
          </p:nvPr>
        </p:nvSpPr>
        <p:spPr bwMode="auto">
          <a:xfrm>
            <a:off x="8701088" y="6559550"/>
            <a:ext cx="144462"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eaLnBrk="1" hangingPunct="1">
              <a:defRPr sz="800" smtClean="0"/>
            </a:lvl1pPr>
          </a:lstStyle>
          <a:p>
            <a:pPr>
              <a:defRPr/>
            </a:pPr>
            <a:fld id="{56923F04-6AF8-4746-B5A4-FDFBC3E4FA1F}" type="slidenum">
              <a:rPr lang="en-GB" altLang="en-US"/>
              <a:pPr>
                <a:defRPr/>
              </a:pPr>
              <a:t>‹#›</a:t>
            </a:fld>
            <a:endParaRPr lang="en-GB" altLang="en-US"/>
          </a:p>
        </p:txBody>
      </p:sp>
      <p:sp>
        <p:nvSpPr>
          <p:cNvPr id="7175" name="Text Box 10"/>
          <p:cNvSpPr txBox="1">
            <a:spLocks noChangeArrowheads="1"/>
          </p:cNvSpPr>
          <p:nvPr/>
        </p:nvSpPr>
        <p:spPr bwMode="auto">
          <a:xfrm>
            <a:off x="8661400" y="6559550"/>
            <a:ext cx="36513"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a:spcBef>
                <a:spcPct val="50000"/>
              </a:spcBef>
              <a:defRPr sz="1100">
                <a:solidFill>
                  <a:schemeClr val="tx2"/>
                </a:solidFill>
                <a:latin typeface="Arial" panose="020B0604020202020204" pitchFamily="34" charset="0"/>
              </a:defRPr>
            </a:lvl1pPr>
            <a:lvl2pPr marL="742950" indent="-285750">
              <a:spcBef>
                <a:spcPct val="50000"/>
              </a:spcBef>
              <a:defRPr sz="1100">
                <a:solidFill>
                  <a:schemeClr val="tx2"/>
                </a:solidFill>
                <a:latin typeface="Arial" panose="020B0604020202020204" pitchFamily="34" charset="0"/>
              </a:defRPr>
            </a:lvl2pPr>
            <a:lvl3pPr marL="1143000" indent="-228600">
              <a:spcBef>
                <a:spcPct val="50000"/>
              </a:spcBef>
              <a:defRPr sz="1100">
                <a:solidFill>
                  <a:schemeClr val="tx2"/>
                </a:solidFill>
                <a:latin typeface="Arial" panose="020B0604020202020204" pitchFamily="34" charset="0"/>
              </a:defRPr>
            </a:lvl3pPr>
            <a:lvl4pPr marL="1600200" indent="-228600">
              <a:spcBef>
                <a:spcPct val="50000"/>
              </a:spcBef>
              <a:defRPr sz="1100">
                <a:solidFill>
                  <a:schemeClr val="tx2"/>
                </a:solidFill>
                <a:latin typeface="Arial" panose="020B0604020202020204" pitchFamily="34" charset="0"/>
              </a:defRPr>
            </a:lvl4pPr>
            <a:lvl5pPr marL="2057400" indent="-228600">
              <a:spcBef>
                <a:spcPct val="50000"/>
              </a:spcBef>
              <a:defRPr sz="1100">
                <a:solidFill>
                  <a:schemeClr val="tx2"/>
                </a:solidFill>
                <a:latin typeface="Arial" panose="020B0604020202020204" pitchFamily="34" charset="0"/>
              </a:defRPr>
            </a:lvl5pPr>
            <a:lvl6pPr marL="2514600" indent="-228600" eaLnBrk="0" fontAlgn="base" hangingPunct="0">
              <a:spcBef>
                <a:spcPct val="50000"/>
              </a:spcBef>
              <a:spcAft>
                <a:spcPct val="0"/>
              </a:spcAft>
              <a:defRPr sz="1100">
                <a:solidFill>
                  <a:schemeClr val="tx2"/>
                </a:solidFill>
                <a:latin typeface="Arial" panose="020B0604020202020204" pitchFamily="34" charset="0"/>
              </a:defRPr>
            </a:lvl6pPr>
            <a:lvl7pPr marL="2971800" indent="-228600" eaLnBrk="0" fontAlgn="base" hangingPunct="0">
              <a:spcBef>
                <a:spcPct val="50000"/>
              </a:spcBef>
              <a:spcAft>
                <a:spcPct val="0"/>
              </a:spcAft>
              <a:defRPr sz="1100">
                <a:solidFill>
                  <a:schemeClr val="tx2"/>
                </a:solidFill>
                <a:latin typeface="Arial" panose="020B0604020202020204" pitchFamily="34" charset="0"/>
              </a:defRPr>
            </a:lvl7pPr>
            <a:lvl8pPr marL="3429000" indent="-228600" eaLnBrk="0" fontAlgn="base" hangingPunct="0">
              <a:spcBef>
                <a:spcPct val="50000"/>
              </a:spcBef>
              <a:spcAft>
                <a:spcPct val="0"/>
              </a:spcAft>
              <a:defRPr sz="1100">
                <a:solidFill>
                  <a:schemeClr val="tx2"/>
                </a:solidFill>
                <a:latin typeface="Arial" panose="020B0604020202020204" pitchFamily="34" charset="0"/>
              </a:defRPr>
            </a:lvl8pPr>
            <a:lvl9pPr marL="3886200" indent="-228600" eaLnBrk="0" fontAlgn="base" hangingPunct="0">
              <a:spcBef>
                <a:spcPct val="50000"/>
              </a:spcBef>
              <a:spcAft>
                <a:spcPct val="0"/>
              </a:spcAft>
              <a:defRPr sz="1100">
                <a:solidFill>
                  <a:schemeClr val="tx2"/>
                </a:solidFill>
                <a:latin typeface="Arial" panose="020B0604020202020204" pitchFamily="34" charset="0"/>
              </a:defRPr>
            </a:lvl9pPr>
          </a:lstStyle>
          <a:p>
            <a:pPr eaLnBrk="1" hangingPunct="1">
              <a:defRPr/>
            </a:pPr>
            <a:r>
              <a:rPr lang="en-GB" altLang="en-US" sz="800" smtClean="0"/>
              <a:t>/</a:t>
            </a:r>
          </a:p>
        </p:txBody>
      </p:sp>
    </p:spTree>
  </p:cSld>
  <p:clrMap bg1="lt1" tx1="dk1" bg2="lt2" tx2="dk2" accent1="accent1" accent2="accent2" accent3="accent3" accent4="accent4" accent5="accent5" accent6="accent6" hlink="hlink" folHlink="folHlink"/>
  <p:sldLayoutIdLst>
    <p:sldLayoutId id="2147483965" r:id="rId1"/>
    <p:sldLayoutId id="2147483966" r:id="rId2"/>
    <p:sldLayoutId id="2147483967" r:id="rId3"/>
    <p:sldLayoutId id="2147483968" r:id="rId4"/>
    <p:sldLayoutId id="2147483969" r:id="rId5"/>
    <p:sldLayoutId id="2147483970" r:id="rId6"/>
    <p:sldLayoutId id="2147483971" r:id="rId7"/>
    <p:sldLayoutId id="2147483972" r:id="rId8"/>
    <p:sldLayoutId id="2147483973" r:id="rId9"/>
    <p:sldLayoutId id="2147483974" r:id="rId10"/>
    <p:sldLayoutId id="2147483975" r:id="rId11"/>
  </p:sldLayoutIdLst>
  <p:hf hdr="0"/>
  <p:txStyles>
    <p:titleStyle>
      <a:lvl1pPr algn="l" rtl="0" eaLnBrk="0" fontAlgn="base" hangingPunct="0">
        <a:spcBef>
          <a:spcPct val="0"/>
        </a:spcBef>
        <a:spcAft>
          <a:spcPct val="0"/>
        </a:spcAft>
        <a:defRPr sz="2800" b="1" i="1" kern="1200">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panose="020B0604020202020204" pitchFamily="34" charset="0"/>
        </a:defRPr>
      </a:lvl2pPr>
      <a:lvl3pPr algn="l" rtl="0" eaLnBrk="0" fontAlgn="base" hangingPunct="0">
        <a:spcBef>
          <a:spcPct val="0"/>
        </a:spcBef>
        <a:spcAft>
          <a:spcPct val="0"/>
        </a:spcAft>
        <a:defRPr sz="2800" b="1" i="1">
          <a:solidFill>
            <a:schemeClr val="tx2"/>
          </a:solidFill>
          <a:latin typeface="Arial" panose="020B0604020202020204" pitchFamily="34" charset="0"/>
        </a:defRPr>
      </a:lvl3pPr>
      <a:lvl4pPr algn="l" rtl="0" eaLnBrk="0" fontAlgn="base" hangingPunct="0">
        <a:spcBef>
          <a:spcPct val="0"/>
        </a:spcBef>
        <a:spcAft>
          <a:spcPct val="0"/>
        </a:spcAft>
        <a:defRPr sz="2800" b="1" i="1">
          <a:solidFill>
            <a:schemeClr val="tx2"/>
          </a:solidFill>
          <a:latin typeface="Arial" panose="020B0604020202020204" pitchFamily="34" charset="0"/>
        </a:defRPr>
      </a:lvl4pPr>
      <a:lvl5pPr algn="l" rtl="0" eaLnBrk="0" fontAlgn="base" hangingPunct="0">
        <a:spcBef>
          <a:spcPct val="0"/>
        </a:spcBef>
        <a:spcAft>
          <a:spcPct val="0"/>
        </a:spcAft>
        <a:defRPr sz="2800" b="1" i="1">
          <a:solidFill>
            <a:schemeClr val="tx2"/>
          </a:solidFill>
          <a:latin typeface="Arial" panose="020B0604020202020204" pitchFamily="34" charset="0"/>
        </a:defRPr>
      </a:lvl5pPr>
      <a:lvl6pPr marL="457200" algn="l" rtl="0" fontAlgn="base">
        <a:spcBef>
          <a:spcPct val="0"/>
        </a:spcBef>
        <a:spcAft>
          <a:spcPct val="0"/>
        </a:spcAft>
        <a:defRPr sz="2800" b="1" i="1">
          <a:solidFill>
            <a:schemeClr val="tx2"/>
          </a:solidFill>
          <a:latin typeface="Arial" panose="020B0604020202020204" pitchFamily="34" charset="0"/>
        </a:defRPr>
      </a:lvl6pPr>
      <a:lvl7pPr marL="914400" algn="l" rtl="0" fontAlgn="base">
        <a:spcBef>
          <a:spcPct val="0"/>
        </a:spcBef>
        <a:spcAft>
          <a:spcPct val="0"/>
        </a:spcAft>
        <a:defRPr sz="2800" b="1" i="1">
          <a:solidFill>
            <a:schemeClr val="tx2"/>
          </a:solidFill>
          <a:latin typeface="Arial" panose="020B0604020202020204" pitchFamily="34" charset="0"/>
        </a:defRPr>
      </a:lvl7pPr>
      <a:lvl8pPr marL="1371600" algn="l" rtl="0" fontAlgn="base">
        <a:spcBef>
          <a:spcPct val="0"/>
        </a:spcBef>
        <a:spcAft>
          <a:spcPct val="0"/>
        </a:spcAft>
        <a:defRPr sz="2800" b="1" i="1">
          <a:solidFill>
            <a:schemeClr val="tx2"/>
          </a:solidFill>
          <a:latin typeface="Arial" panose="020B0604020202020204" pitchFamily="34" charset="0"/>
        </a:defRPr>
      </a:lvl8pPr>
      <a:lvl9pPr marL="1828800" algn="l" rtl="0" fontAlgn="base">
        <a:spcBef>
          <a:spcPct val="0"/>
        </a:spcBef>
        <a:spcAft>
          <a:spcPct val="0"/>
        </a:spcAft>
        <a:defRPr sz="2800" b="1" i="1">
          <a:solidFill>
            <a:schemeClr val="tx2"/>
          </a:solidFill>
          <a:latin typeface="Arial" panose="020B0604020202020204" pitchFamily="34" charset="0"/>
        </a:defRPr>
      </a:lvl9pPr>
    </p:titleStyle>
    <p:bodyStyle>
      <a:lvl1pPr algn="l" rtl="0" eaLnBrk="0" fontAlgn="base" hangingPunct="0">
        <a:spcBef>
          <a:spcPct val="20000"/>
        </a:spcBef>
        <a:spcAft>
          <a:spcPct val="0"/>
        </a:spcAft>
        <a:buClr>
          <a:schemeClr val="folHlink"/>
        </a:buClr>
        <a:buSzPct val="50000"/>
        <a:buFont typeface="Arial" charset="0"/>
        <a:defRPr kern="1200">
          <a:solidFill>
            <a:schemeClr val="tx1"/>
          </a:solidFill>
          <a:latin typeface="+mn-lt"/>
          <a:ea typeface="+mn-ea"/>
          <a:cs typeface="+mn-cs"/>
        </a:defRPr>
      </a:lvl1pPr>
      <a:lvl2pPr marL="360363" indent="-180975" algn="l" rtl="0" eaLnBrk="0" fontAlgn="base" hangingPunct="0">
        <a:spcBef>
          <a:spcPct val="20000"/>
        </a:spcBef>
        <a:spcAft>
          <a:spcPct val="0"/>
        </a:spcAft>
        <a:buClr>
          <a:schemeClr val="folHlink"/>
        </a:buClr>
        <a:buSzPct val="50000"/>
        <a:buFont typeface="Arial" charset="0"/>
        <a:buChar char="►"/>
        <a:defRPr kern="1200">
          <a:solidFill>
            <a:schemeClr val="tx1"/>
          </a:solidFill>
          <a:latin typeface="+mn-lt"/>
          <a:ea typeface="+mn-ea"/>
          <a:cs typeface="+mn-cs"/>
        </a:defRPr>
      </a:lvl2pPr>
      <a:lvl3pPr marL="806450" indent="-180975" algn="l" rtl="0" eaLnBrk="0" fontAlgn="base" hangingPunct="0">
        <a:spcBef>
          <a:spcPct val="20000"/>
        </a:spcBef>
        <a:spcAft>
          <a:spcPct val="0"/>
        </a:spcAft>
        <a:buClr>
          <a:schemeClr val="folHlink"/>
        </a:buClr>
        <a:buChar char="•"/>
        <a:defRPr kern="1200">
          <a:solidFill>
            <a:schemeClr val="tx1"/>
          </a:solidFill>
          <a:latin typeface="+mn-lt"/>
          <a:ea typeface="+mn-ea"/>
          <a:cs typeface="+mn-cs"/>
        </a:defRPr>
      </a:lvl3pPr>
      <a:lvl4pPr marL="1257300" indent="-184150" algn="l" rtl="0" eaLnBrk="0" fontAlgn="base" hangingPunct="0">
        <a:spcBef>
          <a:spcPct val="20000"/>
        </a:spcBef>
        <a:spcAft>
          <a:spcPct val="0"/>
        </a:spcAft>
        <a:buClr>
          <a:schemeClr val="folHlink"/>
        </a:buClr>
        <a:buFont typeface="Arial" charset="0"/>
        <a:buChar char="-"/>
        <a:defRPr kern="1200">
          <a:solidFill>
            <a:schemeClr val="tx1"/>
          </a:solidFill>
          <a:latin typeface="+mn-lt"/>
          <a:ea typeface="+mn-ea"/>
          <a:cs typeface="+mn-cs"/>
        </a:defRPr>
      </a:lvl4pPr>
      <a:lvl5pPr marL="1703388" indent="-179388" algn="l" rtl="0" eaLnBrk="0" fontAlgn="base" hangingPunct="0">
        <a:spcBef>
          <a:spcPct val="20000"/>
        </a:spcBef>
        <a:spcAft>
          <a:spcPct val="0"/>
        </a:spcAft>
        <a:buClr>
          <a:schemeClr val="folHlink"/>
        </a:buCl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7.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7.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2ahUKEwjnqbmV6bnZAhXCUhQKHeRuBYkQjRx6BAgAEAY&amp;url=http://theinstitute.ieee.org/ieee-roundup/members/achievements/hightech-companies-offer-benefits-for-worklife-balance&amp;psig=AOvVaw0hHlGsKffqr7--_gNmE8yi&amp;ust=151939914178628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9" name="Rectangle 7"/>
          <p:cNvSpPr>
            <a:spLocks noGrp="1" noChangeArrowheads="1"/>
          </p:cNvSpPr>
          <p:nvPr>
            <p:ph type="dt" sz="quarter" idx="11"/>
          </p:nvPr>
        </p:nvSpPr>
        <p:spPr>
          <a:noFill/>
        </p:spPr>
        <p:txBody>
          <a:bodyPr/>
          <a:lstStyle>
            <a:lvl1pPr>
              <a:defRPr sz="1100">
                <a:solidFill>
                  <a:schemeClr val="tx2"/>
                </a:solidFill>
                <a:latin typeface="Arial" charset="0"/>
              </a:defRPr>
            </a:lvl1pPr>
            <a:lvl2pPr marL="742950" indent="-285750">
              <a:defRPr sz="1100">
                <a:solidFill>
                  <a:schemeClr val="tx2"/>
                </a:solidFill>
                <a:latin typeface="Arial" charset="0"/>
              </a:defRPr>
            </a:lvl2pPr>
            <a:lvl3pPr marL="1143000" indent="-228600">
              <a:defRPr sz="1100">
                <a:solidFill>
                  <a:schemeClr val="tx2"/>
                </a:solidFill>
                <a:latin typeface="Arial" charset="0"/>
              </a:defRPr>
            </a:lvl3pPr>
            <a:lvl4pPr marL="1600200" indent="-228600">
              <a:defRPr sz="1100">
                <a:solidFill>
                  <a:schemeClr val="tx2"/>
                </a:solidFill>
                <a:latin typeface="Arial" charset="0"/>
              </a:defRPr>
            </a:lvl4pPr>
            <a:lvl5pPr marL="2057400" indent="-228600">
              <a:defRPr sz="1100">
                <a:solidFill>
                  <a:schemeClr val="tx2"/>
                </a:solidFill>
                <a:latin typeface="Arial" charset="0"/>
              </a:defRPr>
            </a:lvl5pPr>
            <a:lvl6pPr marL="2514600" indent="-228600" eaLnBrk="0" fontAlgn="base" hangingPunct="0">
              <a:spcBef>
                <a:spcPct val="0"/>
              </a:spcBef>
              <a:spcAft>
                <a:spcPct val="0"/>
              </a:spcAft>
              <a:defRPr sz="1100">
                <a:solidFill>
                  <a:schemeClr val="tx2"/>
                </a:solidFill>
                <a:latin typeface="Arial" charset="0"/>
              </a:defRPr>
            </a:lvl6pPr>
            <a:lvl7pPr marL="2971800" indent="-228600" eaLnBrk="0" fontAlgn="base" hangingPunct="0">
              <a:spcBef>
                <a:spcPct val="0"/>
              </a:spcBef>
              <a:spcAft>
                <a:spcPct val="0"/>
              </a:spcAft>
              <a:defRPr sz="1100">
                <a:solidFill>
                  <a:schemeClr val="tx2"/>
                </a:solidFill>
                <a:latin typeface="Arial" charset="0"/>
              </a:defRPr>
            </a:lvl7pPr>
            <a:lvl8pPr marL="3429000" indent="-228600" eaLnBrk="0" fontAlgn="base" hangingPunct="0">
              <a:spcBef>
                <a:spcPct val="0"/>
              </a:spcBef>
              <a:spcAft>
                <a:spcPct val="0"/>
              </a:spcAft>
              <a:defRPr sz="1100">
                <a:solidFill>
                  <a:schemeClr val="tx2"/>
                </a:solidFill>
                <a:latin typeface="Arial" charset="0"/>
              </a:defRPr>
            </a:lvl8pPr>
            <a:lvl9pPr marL="3886200" indent="-228600" eaLnBrk="0" fontAlgn="base" hangingPunct="0">
              <a:spcBef>
                <a:spcPct val="0"/>
              </a:spcBef>
              <a:spcAft>
                <a:spcPct val="0"/>
              </a:spcAft>
              <a:defRPr sz="1100">
                <a:solidFill>
                  <a:schemeClr val="tx2"/>
                </a:solidFill>
                <a:latin typeface="Arial" charset="0"/>
              </a:defRPr>
            </a:lvl9pPr>
          </a:lstStyle>
          <a:p>
            <a:fld id="{FD179F84-FB6E-499B-814D-C990EBDB1B8C}" type="datetime5">
              <a:rPr lang="en-GB" altLang="en-US" sz="800" smtClean="0"/>
              <a:pPr/>
              <a:t>25-Jun-18</a:t>
            </a:fld>
            <a:endParaRPr lang="en-GB" altLang="en-US" sz="800" smtClean="0"/>
          </a:p>
        </p:txBody>
      </p:sp>
      <p:sp>
        <p:nvSpPr>
          <p:cNvPr id="9220" name="Rectangle 8"/>
          <p:cNvSpPr>
            <a:spLocks noGrp="1" noChangeArrowheads="1"/>
          </p:cNvSpPr>
          <p:nvPr>
            <p:ph type="sldNum" sz="quarter" idx="12"/>
          </p:nvPr>
        </p:nvSpPr>
        <p:spPr>
          <a:noFill/>
        </p:spPr>
        <p:txBody>
          <a:bodyPr/>
          <a:lstStyle>
            <a:lvl1pPr>
              <a:defRPr sz="1100">
                <a:solidFill>
                  <a:schemeClr val="tx2"/>
                </a:solidFill>
                <a:latin typeface="Arial" charset="0"/>
              </a:defRPr>
            </a:lvl1pPr>
            <a:lvl2pPr marL="742950" indent="-285750">
              <a:defRPr sz="1100">
                <a:solidFill>
                  <a:schemeClr val="tx2"/>
                </a:solidFill>
                <a:latin typeface="Arial" charset="0"/>
              </a:defRPr>
            </a:lvl2pPr>
            <a:lvl3pPr marL="1143000" indent="-228600">
              <a:defRPr sz="1100">
                <a:solidFill>
                  <a:schemeClr val="tx2"/>
                </a:solidFill>
                <a:latin typeface="Arial" charset="0"/>
              </a:defRPr>
            </a:lvl3pPr>
            <a:lvl4pPr marL="1600200" indent="-228600">
              <a:defRPr sz="1100">
                <a:solidFill>
                  <a:schemeClr val="tx2"/>
                </a:solidFill>
                <a:latin typeface="Arial" charset="0"/>
              </a:defRPr>
            </a:lvl4pPr>
            <a:lvl5pPr marL="2057400" indent="-228600">
              <a:defRPr sz="1100">
                <a:solidFill>
                  <a:schemeClr val="tx2"/>
                </a:solidFill>
                <a:latin typeface="Arial" charset="0"/>
              </a:defRPr>
            </a:lvl5pPr>
            <a:lvl6pPr marL="2514600" indent="-228600" eaLnBrk="0" fontAlgn="base" hangingPunct="0">
              <a:spcBef>
                <a:spcPct val="0"/>
              </a:spcBef>
              <a:spcAft>
                <a:spcPct val="0"/>
              </a:spcAft>
              <a:defRPr sz="1100">
                <a:solidFill>
                  <a:schemeClr val="tx2"/>
                </a:solidFill>
                <a:latin typeface="Arial" charset="0"/>
              </a:defRPr>
            </a:lvl6pPr>
            <a:lvl7pPr marL="2971800" indent="-228600" eaLnBrk="0" fontAlgn="base" hangingPunct="0">
              <a:spcBef>
                <a:spcPct val="0"/>
              </a:spcBef>
              <a:spcAft>
                <a:spcPct val="0"/>
              </a:spcAft>
              <a:defRPr sz="1100">
                <a:solidFill>
                  <a:schemeClr val="tx2"/>
                </a:solidFill>
                <a:latin typeface="Arial" charset="0"/>
              </a:defRPr>
            </a:lvl7pPr>
            <a:lvl8pPr marL="3429000" indent="-228600" eaLnBrk="0" fontAlgn="base" hangingPunct="0">
              <a:spcBef>
                <a:spcPct val="0"/>
              </a:spcBef>
              <a:spcAft>
                <a:spcPct val="0"/>
              </a:spcAft>
              <a:defRPr sz="1100">
                <a:solidFill>
                  <a:schemeClr val="tx2"/>
                </a:solidFill>
                <a:latin typeface="Arial" charset="0"/>
              </a:defRPr>
            </a:lvl8pPr>
            <a:lvl9pPr marL="3886200" indent="-228600" eaLnBrk="0" fontAlgn="base" hangingPunct="0">
              <a:spcBef>
                <a:spcPct val="0"/>
              </a:spcBef>
              <a:spcAft>
                <a:spcPct val="0"/>
              </a:spcAft>
              <a:defRPr sz="1100">
                <a:solidFill>
                  <a:schemeClr val="tx2"/>
                </a:solidFill>
                <a:latin typeface="Arial" charset="0"/>
              </a:defRPr>
            </a:lvl9pPr>
          </a:lstStyle>
          <a:p>
            <a:fld id="{35F32109-7BE5-4098-8320-7DA8E0C32D8F}" type="slidenum">
              <a:rPr lang="en-GB" altLang="en-US" sz="800"/>
              <a:pPr/>
              <a:t>1</a:t>
            </a:fld>
            <a:endParaRPr lang="en-GB" altLang="en-US" sz="800"/>
          </a:p>
        </p:txBody>
      </p:sp>
      <p:sp>
        <p:nvSpPr>
          <p:cNvPr id="9221" name="Rectangle 2"/>
          <p:cNvSpPr>
            <a:spLocks noGrp="1" noChangeArrowheads="1"/>
          </p:cNvSpPr>
          <p:nvPr>
            <p:ph type="ctrTitle"/>
          </p:nvPr>
        </p:nvSpPr>
        <p:spPr>
          <a:xfrm>
            <a:off x="539750" y="2565400"/>
            <a:ext cx="7920682" cy="1042988"/>
          </a:xfrm>
        </p:spPr>
        <p:txBody>
          <a:bodyPr/>
          <a:lstStyle/>
          <a:p>
            <a:pPr eaLnBrk="1" hangingPunct="1"/>
            <a:r>
              <a:rPr lang="en-GB" altLang="en-US" i="0" dirty="0" smtClean="0"/>
              <a:t>Fatigue Improvement Programme</a:t>
            </a:r>
          </a:p>
        </p:txBody>
      </p:sp>
      <p:sp>
        <p:nvSpPr>
          <p:cNvPr id="9222" name="Rectangle 3"/>
          <p:cNvSpPr>
            <a:spLocks noGrp="1" noChangeArrowheads="1"/>
          </p:cNvSpPr>
          <p:nvPr>
            <p:ph type="subTitle" idx="1"/>
          </p:nvPr>
        </p:nvSpPr>
        <p:spPr/>
        <p:txBody>
          <a:bodyPr/>
          <a:lstStyle/>
          <a:p>
            <a:pPr eaLnBrk="1" hangingPunct="1"/>
            <a:r>
              <a:rPr lang="en-GB" altLang="en-US" dirty="0" smtClean="0"/>
              <a:t>Awareness Briefing </a:t>
            </a:r>
            <a:r>
              <a:rPr lang="en-GB" altLang="en-US" sz="1600" dirty="0" smtClean="0"/>
              <a:t>(v11)</a:t>
            </a:r>
          </a:p>
          <a:p>
            <a:pPr eaLnBrk="1" hangingPunct="1"/>
            <a:r>
              <a:rPr lang="en-GB" altLang="en-US" sz="1600" i="1" dirty="0" smtClean="0">
                <a:solidFill>
                  <a:srgbClr val="FF0000"/>
                </a:solidFill>
              </a:rPr>
              <a:t>Name of Function, Date</a:t>
            </a:r>
          </a:p>
        </p:txBody>
      </p:sp>
      <p:pic>
        <p:nvPicPr>
          <p:cNvPr id="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2223" y="4725144"/>
            <a:ext cx="1860447" cy="1431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99784" y="4488988"/>
            <a:ext cx="1944216" cy="193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1"/>
          <p:cNvSpPr txBox="1">
            <a:spLocks/>
          </p:cNvSpPr>
          <p:nvPr/>
        </p:nvSpPr>
        <p:spPr bwMode="auto">
          <a:xfrm>
            <a:off x="191488" y="188640"/>
            <a:ext cx="8412959"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a:lstStyle>
          <a:p>
            <a:r>
              <a:rPr lang="en-GB" sz="1800" i="0" dirty="0" smtClean="0"/>
              <a:t>Fatigue Improvement Programme – Governance </a:t>
            </a:r>
            <a:endParaRPr lang="en-GB" sz="1400" i="0" dirty="0">
              <a:solidFill>
                <a:schemeClr val="accent6"/>
              </a:solidFill>
            </a:endParaRPr>
          </a:p>
        </p:txBody>
      </p:sp>
      <p:sp>
        <p:nvSpPr>
          <p:cNvPr id="13" name="TextBox 12"/>
          <p:cNvSpPr txBox="1"/>
          <p:nvPr/>
        </p:nvSpPr>
        <p:spPr>
          <a:xfrm>
            <a:off x="4886137" y="743200"/>
            <a:ext cx="671979" cy="261610"/>
          </a:xfrm>
          <a:prstGeom prst="rect">
            <a:avLst/>
          </a:prstGeom>
          <a:solidFill>
            <a:schemeClr val="accent1"/>
          </a:solidFill>
          <a:ln w="19050">
            <a:solidFill>
              <a:schemeClr val="accent6"/>
            </a:solidFill>
          </a:ln>
        </p:spPr>
        <p:txBody>
          <a:bodyPr wrap="none" rtlCol="0">
            <a:spAutoFit/>
          </a:bodyPr>
          <a:lstStyle/>
          <a:p>
            <a:r>
              <a:rPr lang="en-GB" b="1" dirty="0" smtClean="0">
                <a:solidFill>
                  <a:schemeClr val="bg1"/>
                </a:solidFill>
              </a:rPr>
              <a:t>ExCom</a:t>
            </a:r>
            <a:endParaRPr lang="en-GB" b="1" dirty="0">
              <a:solidFill>
                <a:schemeClr val="bg1"/>
              </a:solidFill>
            </a:endParaRPr>
          </a:p>
        </p:txBody>
      </p:sp>
      <p:sp>
        <p:nvSpPr>
          <p:cNvPr id="15" name="TextBox 14"/>
          <p:cNvSpPr txBox="1"/>
          <p:nvPr/>
        </p:nvSpPr>
        <p:spPr>
          <a:xfrm>
            <a:off x="-7442" y="620688"/>
            <a:ext cx="1483098" cy="430887"/>
          </a:xfrm>
          <a:prstGeom prst="rect">
            <a:avLst/>
          </a:prstGeom>
          <a:noFill/>
        </p:spPr>
        <p:txBody>
          <a:bodyPr wrap="none" rtlCol="0">
            <a:spAutoFit/>
          </a:bodyPr>
          <a:lstStyle/>
          <a:p>
            <a:r>
              <a:rPr lang="en-GB" b="1" dirty="0" smtClean="0">
                <a:solidFill>
                  <a:schemeClr val="accent6"/>
                </a:solidFill>
              </a:rPr>
              <a:t>Strategic Oversight</a:t>
            </a:r>
          </a:p>
          <a:p>
            <a:r>
              <a:rPr lang="en-GB" b="1" i="1" dirty="0" smtClean="0">
                <a:solidFill>
                  <a:srgbClr val="1F5127"/>
                </a:solidFill>
              </a:rPr>
              <a:t>ExCom Reporting</a:t>
            </a:r>
            <a:endParaRPr lang="en-GB" b="1" i="1" dirty="0">
              <a:solidFill>
                <a:srgbClr val="1F5127"/>
              </a:solidFill>
            </a:endParaRPr>
          </a:p>
        </p:txBody>
      </p:sp>
      <p:sp>
        <p:nvSpPr>
          <p:cNvPr id="57" name="TextBox 56"/>
          <p:cNvSpPr txBox="1"/>
          <p:nvPr/>
        </p:nvSpPr>
        <p:spPr>
          <a:xfrm>
            <a:off x="-15888" y="1268760"/>
            <a:ext cx="2643672" cy="430887"/>
          </a:xfrm>
          <a:prstGeom prst="rect">
            <a:avLst/>
          </a:prstGeom>
          <a:noFill/>
        </p:spPr>
        <p:txBody>
          <a:bodyPr wrap="none" rtlCol="0">
            <a:spAutoFit/>
          </a:bodyPr>
          <a:lstStyle/>
          <a:p>
            <a:r>
              <a:rPr lang="en-GB" b="1" dirty="0" smtClean="0">
                <a:solidFill>
                  <a:schemeClr val="accent6"/>
                </a:solidFill>
              </a:rPr>
              <a:t>Programme Accountability (STE)</a:t>
            </a:r>
          </a:p>
          <a:p>
            <a:r>
              <a:rPr lang="en-GB" b="1" i="1" dirty="0" smtClean="0">
                <a:solidFill>
                  <a:srgbClr val="1F5127"/>
                </a:solidFill>
              </a:rPr>
              <a:t>(Horizontal Programme Governance)</a:t>
            </a:r>
          </a:p>
        </p:txBody>
      </p:sp>
      <p:cxnSp>
        <p:nvCxnSpPr>
          <p:cNvPr id="17" name="Straight Connector 16"/>
          <p:cNvCxnSpPr/>
          <p:nvPr/>
        </p:nvCxnSpPr>
        <p:spPr bwMode="auto">
          <a:xfrm>
            <a:off x="169959" y="1268760"/>
            <a:ext cx="8794529" cy="0"/>
          </a:xfrm>
          <a:prstGeom prst="line">
            <a:avLst/>
          </a:prstGeom>
          <a:noFill/>
          <a:ln w="952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Straight Connector 58"/>
          <p:cNvCxnSpPr/>
          <p:nvPr/>
        </p:nvCxnSpPr>
        <p:spPr bwMode="auto">
          <a:xfrm>
            <a:off x="179512" y="2708920"/>
            <a:ext cx="8794529" cy="0"/>
          </a:xfrm>
          <a:prstGeom prst="line">
            <a:avLst/>
          </a:prstGeom>
          <a:noFill/>
          <a:ln w="952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5" name="TextBox 64"/>
          <p:cNvSpPr txBox="1"/>
          <p:nvPr/>
        </p:nvSpPr>
        <p:spPr>
          <a:xfrm>
            <a:off x="35496" y="2708920"/>
            <a:ext cx="2392001" cy="430887"/>
          </a:xfrm>
          <a:prstGeom prst="rect">
            <a:avLst/>
          </a:prstGeom>
          <a:noFill/>
        </p:spPr>
        <p:txBody>
          <a:bodyPr wrap="none" rtlCol="0">
            <a:spAutoFit/>
          </a:bodyPr>
          <a:lstStyle/>
          <a:p>
            <a:r>
              <a:rPr lang="en-GB" b="1" dirty="0" smtClean="0">
                <a:solidFill>
                  <a:schemeClr val="accent6"/>
                </a:solidFill>
              </a:rPr>
              <a:t>Delivery Accountability (STE)</a:t>
            </a:r>
          </a:p>
          <a:p>
            <a:r>
              <a:rPr lang="en-GB" b="1" i="1" dirty="0" smtClean="0">
                <a:solidFill>
                  <a:srgbClr val="1F5127"/>
                </a:solidFill>
              </a:rPr>
              <a:t>(Vertical</a:t>
            </a:r>
            <a:r>
              <a:rPr lang="en-GB" b="1" i="1" dirty="0">
                <a:solidFill>
                  <a:srgbClr val="1F5127"/>
                </a:solidFill>
              </a:rPr>
              <a:t> F</a:t>
            </a:r>
            <a:r>
              <a:rPr lang="en-GB" b="1" i="1" dirty="0" smtClean="0">
                <a:solidFill>
                  <a:srgbClr val="1F5127"/>
                </a:solidFill>
              </a:rPr>
              <a:t>unctional Governance)</a:t>
            </a:r>
          </a:p>
        </p:txBody>
      </p:sp>
      <p:cxnSp>
        <p:nvCxnSpPr>
          <p:cNvPr id="19" name="Straight Connector 18"/>
          <p:cNvCxnSpPr>
            <a:stCxn id="13" idx="2"/>
          </p:cNvCxnSpPr>
          <p:nvPr/>
        </p:nvCxnSpPr>
        <p:spPr bwMode="auto">
          <a:xfrm>
            <a:off x="5222127" y="1004810"/>
            <a:ext cx="8280" cy="2201880"/>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4" name="TextBox 53"/>
          <p:cNvSpPr txBox="1"/>
          <p:nvPr/>
        </p:nvSpPr>
        <p:spPr>
          <a:xfrm>
            <a:off x="2612794" y="1484783"/>
            <a:ext cx="5220000" cy="1116000"/>
          </a:xfrm>
          <a:prstGeom prst="rect">
            <a:avLst/>
          </a:prstGeom>
          <a:solidFill>
            <a:schemeClr val="accent1"/>
          </a:solidFill>
          <a:ln w="19050">
            <a:solidFill>
              <a:schemeClr val="accent6"/>
            </a:solidFill>
          </a:ln>
        </p:spPr>
        <p:txBody>
          <a:bodyPr wrap="none" rtlCol="0">
            <a:spAutoFit/>
          </a:bodyPr>
          <a:lstStyle/>
          <a:p>
            <a:pPr algn="ctr"/>
            <a:r>
              <a:rPr lang="en-GB" b="1" dirty="0" smtClean="0">
                <a:solidFill>
                  <a:schemeClr val="bg1"/>
                </a:solidFill>
              </a:rPr>
              <a:t>Fatigue Improvement Programme Board</a:t>
            </a:r>
          </a:p>
          <a:p>
            <a:pPr algn="ctr"/>
            <a:r>
              <a:rPr lang="en-GB" b="1" dirty="0" smtClean="0">
                <a:solidFill>
                  <a:schemeClr val="bg1"/>
                </a:solidFill>
              </a:rPr>
              <a:t>Chair – Lisbeth Fromling</a:t>
            </a:r>
          </a:p>
        </p:txBody>
      </p:sp>
      <p:sp>
        <p:nvSpPr>
          <p:cNvPr id="43" name="Flowchart: Alternate Process 42"/>
          <p:cNvSpPr/>
          <p:nvPr/>
        </p:nvSpPr>
        <p:spPr bwMode="auto">
          <a:xfrm>
            <a:off x="2915941" y="3438061"/>
            <a:ext cx="1080000" cy="360000"/>
          </a:xfrm>
          <a:prstGeom prst="flowChartAlternateProcess">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Group HR   </a:t>
            </a:r>
            <a:r>
              <a:rPr lang="en-GB" sz="900" b="1" dirty="0" smtClean="0">
                <a:solidFill>
                  <a:schemeClr val="bg1"/>
                </a:solidFill>
                <a:latin typeface="Arial" panose="020B0604020202020204" pitchFamily="34" charset="0"/>
              </a:rPr>
              <a:t>(Recruitment)</a:t>
            </a:r>
            <a:endParaRPr kumimoji="0" lang="en-GB" sz="900" b="1" i="0" u="none" strike="noStrike" cap="none" normalizeH="0" baseline="0" dirty="0" smtClean="0">
              <a:ln>
                <a:noFill/>
              </a:ln>
              <a:solidFill>
                <a:schemeClr val="bg1"/>
              </a:solidFill>
              <a:effectLst/>
              <a:latin typeface="Arial" panose="020B0604020202020204" pitchFamily="34" charset="0"/>
            </a:endParaRPr>
          </a:p>
        </p:txBody>
      </p:sp>
      <p:sp>
        <p:nvSpPr>
          <p:cNvPr id="46" name="Flowchart: Alternate Process 45"/>
          <p:cNvSpPr/>
          <p:nvPr/>
        </p:nvSpPr>
        <p:spPr bwMode="auto">
          <a:xfrm>
            <a:off x="1691689" y="3886752"/>
            <a:ext cx="1080000" cy="136208"/>
          </a:xfrm>
          <a:prstGeom prst="flowChartAlternateProcess">
            <a:avLst/>
          </a:prstGeom>
          <a:noFill/>
          <a:ln w="19050">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sz="800" b="1" dirty="0" smtClean="0">
                <a:solidFill>
                  <a:schemeClr val="tx1"/>
                </a:solidFill>
                <a:latin typeface="Arial" panose="020B0604020202020204" pitchFamily="34" charset="0"/>
              </a:rPr>
              <a:t>J Hendon</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47" name="Flowchart: Alternate Process 46"/>
          <p:cNvSpPr/>
          <p:nvPr/>
        </p:nvSpPr>
        <p:spPr bwMode="auto">
          <a:xfrm>
            <a:off x="1691685" y="4074890"/>
            <a:ext cx="1080000" cy="136208"/>
          </a:xfrm>
          <a:prstGeom prst="flowChartAlternateProcess">
            <a:avLst/>
          </a:prstGeom>
          <a:noFill/>
          <a:ln w="19050">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sz="800" b="1" dirty="0" smtClean="0">
                <a:solidFill>
                  <a:schemeClr val="tx1"/>
                </a:solidFill>
                <a:latin typeface="Arial" panose="020B0604020202020204" pitchFamily="34" charset="0"/>
              </a:rPr>
              <a:t>D Burgess</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48" name="Flowchart: Alternate Process 47"/>
          <p:cNvSpPr/>
          <p:nvPr/>
        </p:nvSpPr>
        <p:spPr bwMode="auto">
          <a:xfrm>
            <a:off x="2894173" y="3886752"/>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sz="800" b="1" dirty="0" smtClean="0">
                <a:solidFill>
                  <a:schemeClr val="tx1"/>
                </a:solidFill>
                <a:latin typeface="Arial" panose="020B0604020202020204" pitchFamily="34" charset="0"/>
              </a:rPr>
              <a:t>Alison Rumsey</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49" name="Flowchart: Alternate Process 48"/>
          <p:cNvSpPr/>
          <p:nvPr/>
        </p:nvSpPr>
        <p:spPr bwMode="auto">
          <a:xfrm>
            <a:off x="2894169" y="4074890"/>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TBC</a:t>
            </a:r>
          </a:p>
        </p:txBody>
      </p:sp>
      <p:sp>
        <p:nvSpPr>
          <p:cNvPr id="56" name="Flowchart: Alternate Process 55"/>
          <p:cNvSpPr/>
          <p:nvPr/>
        </p:nvSpPr>
        <p:spPr bwMode="auto">
          <a:xfrm>
            <a:off x="2915941" y="4663564"/>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M </a:t>
            </a:r>
            <a:r>
              <a:rPr lang="en-GB" sz="800" b="1" dirty="0" err="1" smtClean="0">
                <a:solidFill>
                  <a:schemeClr val="tx1"/>
                </a:solidFill>
                <a:latin typeface="Arial" panose="020B0604020202020204" pitchFamily="34" charset="0"/>
              </a:rPr>
              <a:t>Faruqi</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67" name="Flowchart: Alternate Process 66"/>
          <p:cNvSpPr/>
          <p:nvPr/>
        </p:nvSpPr>
        <p:spPr bwMode="auto">
          <a:xfrm>
            <a:off x="2915937" y="4851702"/>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J Gill</a:t>
            </a:r>
          </a:p>
        </p:txBody>
      </p:sp>
      <p:cxnSp>
        <p:nvCxnSpPr>
          <p:cNvPr id="68" name="Straight Connector 67"/>
          <p:cNvCxnSpPr/>
          <p:nvPr/>
        </p:nvCxnSpPr>
        <p:spPr bwMode="auto">
          <a:xfrm>
            <a:off x="3455941" y="3210320"/>
            <a:ext cx="0" cy="203992"/>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Straight Connector 68"/>
          <p:cNvCxnSpPr>
            <a:endCxn id="105" idx="0"/>
          </p:cNvCxnSpPr>
          <p:nvPr/>
        </p:nvCxnSpPr>
        <p:spPr bwMode="auto">
          <a:xfrm flipH="1">
            <a:off x="4640729" y="3198445"/>
            <a:ext cx="3284" cy="230501"/>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Straight Connector 70"/>
          <p:cNvCxnSpPr>
            <a:endCxn id="83" idx="0"/>
          </p:cNvCxnSpPr>
          <p:nvPr/>
        </p:nvCxnSpPr>
        <p:spPr bwMode="auto">
          <a:xfrm>
            <a:off x="5806947" y="3198445"/>
            <a:ext cx="3611" cy="242833"/>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2" name="Pentagon 71"/>
          <p:cNvSpPr/>
          <p:nvPr/>
        </p:nvSpPr>
        <p:spPr bwMode="auto">
          <a:xfrm rot="5400000">
            <a:off x="1511680" y="4461979"/>
            <a:ext cx="1440000" cy="1080000"/>
          </a:xfrm>
          <a:prstGeom prst="homePlate">
            <a:avLst/>
          </a:prstGeom>
          <a:solidFill>
            <a:schemeClr val="accent6"/>
          </a:solidFill>
          <a:ln w="19050">
            <a:solidFill>
              <a:schemeClr val="accent1"/>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STE Vertical Governance</a:t>
            </a:r>
          </a:p>
          <a:p>
            <a:pPr marL="0" marR="0" indent="0" algn="ctr" defTabSz="914400" rtl="0" eaLnBrk="1" fontAlgn="base" latinLnBrk="0" hangingPunct="1">
              <a:lnSpc>
                <a:spcPct val="100000"/>
              </a:lnSpc>
              <a:spcBef>
                <a:spcPts val="0"/>
              </a:spcBef>
              <a:spcAft>
                <a:spcPct val="0"/>
              </a:spcAft>
              <a:buClrTx/>
              <a:buSzTx/>
              <a:buFontTx/>
              <a:buNone/>
              <a:tabLst/>
            </a:pPr>
            <a:r>
              <a:rPr kumimoji="0" lang="en-GB" sz="1100" b="0" i="1" u="none" strike="noStrike" cap="none" normalizeH="0" baseline="0" dirty="0" smtClean="0">
                <a:ln>
                  <a:noFill/>
                </a:ln>
                <a:solidFill>
                  <a:schemeClr val="accent1"/>
                </a:solidFill>
                <a:effectLst/>
                <a:latin typeface="Arial" panose="020B0604020202020204" pitchFamily="34" charset="0"/>
              </a:rPr>
              <a:t>Home Safe</a:t>
            </a:r>
          </a:p>
          <a:p>
            <a:pPr marL="0" marR="0" indent="0" algn="ctr" defTabSz="914400" rtl="0" eaLnBrk="1" fontAlgn="base" latinLnBrk="0" hangingPunct="1">
              <a:lnSpc>
                <a:spcPct val="100000"/>
              </a:lnSpc>
              <a:spcBef>
                <a:spcPts val="0"/>
              </a:spcBef>
              <a:spcAft>
                <a:spcPct val="0"/>
              </a:spcAft>
              <a:buClrTx/>
              <a:buSzTx/>
              <a:buFontTx/>
              <a:buNone/>
              <a:tabLst/>
            </a:pPr>
            <a:r>
              <a:rPr lang="en-GB" i="1" dirty="0" smtClean="0">
                <a:solidFill>
                  <a:schemeClr val="accent1"/>
                </a:solidFill>
                <a:latin typeface="Arial" panose="020B0604020202020204" pitchFamily="34" charset="0"/>
              </a:rPr>
              <a:t>Plan</a:t>
            </a:r>
            <a:endParaRPr kumimoji="0" lang="en-GB" sz="1100" b="0" i="1" u="none" strike="noStrike" cap="none" normalizeH="0" baseline="0" dirty="0" smtClean="0">
              <a:ln>
                <a:noFill/>
              </a:ln>
              <a:solidFill>
                <a:schemeClr val="accent1"/>
              </a:solidFill>
              <a:effectLst/>
              <a:latin typeface="Arial" panose="020B0604020202020204" pitchFamily="34" charset="0"/>
            </a:endParaRPr>
          </a:p>
        </p:txBody>
      </p:sp>
      <p:sp>
        <p:nvSpPr>
          <p:cNvPr id="73" name="Pentagon 72"/>
          <p:cNvSpPr/>
          <p:nvPr/>
        </p:nvSpPr>
        <p:spPr bwMode="auto">
          <a:xfrm rot="5400000">
            <a:off x="3115274" y="4846890"/>
            <a:ext cx="648000" cy="107818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HR Vertical Governance</a:t>
            </a:r>
          </a:p>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p:txBody>
      </p:sp>
      <p:sp>
        <p:nvSpPr>
          <p:cNvPr id="74" name="Flowchart: Alternate Process 73"/>
          <p:cNvSpPr/>
          <p:nvPr/>
        </p:nvSpPr>
        <p:spPr bwMode="auto">
          <a:xfrm>
            <a:off x="1691685" y="5737846"/>
            <a:ext cx="7020000" cy="374571"/>
          </a:xfrm>
          <a:prstGeom prst="flowChartAlternateProcess">
            <a:avLst/>
          </a:prstGeom>
          <a:solidFill>
            <a:schemeClr val="accent6"/>
          </a:solidFill>
          <a:ln w="19050">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Tx/>
              <a:buNone/>
              <a:tabLst/>
            </a:pPr>
            <a:r>
              <a:rPr kumimoji="0" lang="en-GB" sz="1100" b="1" i="0" u="none" strike="noStrike" cap="none" normalizeH="0" baseline="0" dirty="0" smtClean="0">
                <a:ln>
                  <a:noFill/>
                </a:ln>
                <a:solidFill>
                  <a:schemeClr val="bg1"/>
                </a:solidFill>
                <a:effectLst/>
                <a:latin typeface="Arial" panose="020B0604020202020204" pitchFamily="34" charset="0"/>
              </a:rPr>
              <a:t>Programme Co-ordination –</a:t>
            </a:r>
            <a:r>
              <a:rPr kumimoji="0" lang="en-GB" sz="1100" b="1" i="0" u="none" strike="noStrike" cap="none" normalizeH="0" dirty="0" smtClean="0">
                <a:ln>
                  <a:noFill/>
                </a:ln>
                <a:solidFill>
                  <a:schemeClr val="bg1"/>
                </a:solidFill>
                <a:effectLst/>
                <a:latin typeface="Arial" panose="020B0604020202020204" pitchFamily="34" charset="0"/>
              </a:rPr>
              <a:t> Led by STE</a:t>
            </a:r>
            <a:endParaRPr kumimoji="0" lang="en-GB" sz="1100" b="1" i="0" u="none" strike="noStrike" cap="none" normalizeH="0" baseline="0" dirty="0" smtClean="0">
              <a:ln>
                <a:noFill/>
              </a:ln>
              <a:solidFill>
                <a:schemeClr val="bg1"/>
              </a:solidFill>
              <a:effectLst/>
              <a:latin typeface="Arial" panose="020B0604020202020204" pitchFamily="34" charset="0"/>
            </a:endParaRPr>
          </a:p>
          <a:p>
            <a:pPr marL="0" marR="0" indent="0" algn="ctr" defTabSz="914400" rtl="0" eaLnBrk="1" fontAlgn="base" latinLnBrk="0" hangingPunct="1">
              <a:lnSpc>
                <a:spcPct val="100000"/>
              </a:lnSpc>
              <a:spcBef>
                <a:spcPts val="0"/>
              </a:spcBef>
              <a:spcAft>
                <a:spcPct val="0"/>
              </a:spcAft>
              <a:buClrTx/>
              <a:buSzTx/>
              <a:buFontTx/>
              <a:buNone/>
              <a:tabLst/>
            </a:pPr>
            <a:r>
              <a:rPr lang="en-GB" b="1" dirty="0" smtClean="0">
                <a:solidFill>
                  <a:schemeClr val="bg1"/>
                </a:solidFill>
                <a:latin typeface="Arial" panose="020B0604020202020204" pitchFamily="34" charset="0"/>
              </a:rPr>
              <a:t>Julian Hendon - Programme Manager</a:t>
            </a:r>
            <a:endParaRPr kumimoji="0" lang="en-GB" sz="1100" b="1" i="0" u="none" strike="noStrike" cap="none" normalizeH="0" baseline="0" dirty="0" smtClean="0">
              <a:ln>
                <a:noFill/>
              </a:ln>
              <a:solidFill>
                <a:schemeClr val="bg1"/>
              </a:solidFill>
              <a:effectLst/>
              <a:latin typeface="Arial" panose="020B0604020202020204" pitchFamily="34" charset="0"/>
            </a:endParaRPr>
          </a:p>
        </p:txBody>
      </p:sp>
      <p:sp>
        <p:nvSpPr>
          <p:cNvPr id="75" name="Flowchart: Alternate Process 74"/>
          <p:cNvSpPr/>
          <p:nvPr/>
        </p:nvSpPr>
        <p:spPr bwMode="auto">
          <a:xfrm>
            <a:off x="1695883" y="3421630"/>
            <a:ext cx="1080000" cy="360000"/>
          </a:xfrm>
          <a:prstGeom prst="flowChartAlternateProcess">
            <a:avLst/>
          </a:prstGeom>
          <a:solidFill>
            <a:schemeClr val="accent6"/>
          </a:solidFill>
          <a:ln w="19050">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STE</a:t>
            </a:r>
            <a:endParaRPr kumimoji="0" lang="en-GB" sz="1100" b="1" i="0" u="none" strike="noStrike" cap="none" normalizeH="0" baseline="0" dirty="0" smtClean="0">
              <a:ln>
                <a:noFill/>
              </a:ln>
              <a:solidFill>
                <a:schemeClr val="bg1"/>
              </a:solidFill>
              <a:effectLst/>
              <a:latin typeface="Arial" panose="020B0604020202020204" pitchFamily="34" charset="0"/>
            </a:endParaRPr>
          </a:p>
        </p:txBody>
      </p:sp>
      <p:cxnSp>
        <p:nvCxnSpPr>
          <p:cNvPr id="76" name="Straight Connector 75"/>
          <p:cNvCxnSpPr>
            <a:endCxn id="75" idx="0"/>
          </p:cNvCxnSpPr>
          <p:nvPr/>
        </p:nvCxnSpPr>
        <p:spPr bwMode="auto">
          <a:xfrm>
            <a:off x="2235883" y="3198445"/>
            <a:ext cx="0" cy="223185"/>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7" name="Straight Connector 76"/>
          <p:cNvCxnSpPr/>
          <p:nvPr/>
        </p:nvCxnSpPr>
        <p:spPr bwMode="auto">
          <a:xfrm flipV="1">
            <a:off x="2235883" y="3194504"/>
            <a:ext cx="5956795" cy="3941"/>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2" name="Flowchart: Alternate Process 81"/>
          <p:cNvSpPr/>
          <p:nvPr/>
        </p:nvSpPr>
        <p:spPr bwMode="auto">
          <a:xfrm>
            <a:off x="2915821" y="4321174"/>
            <a:ext cx="1080000" cy="288000"/>
          </a:xfrm>
          <a:prstGeom prst="flowChartAlternateProcess">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Group HR </a:t>
            </a:r>
            <a:r>
              <a:rPr lang="en-GB" sz="900" b="1" dirty="0" smtClean="0">
                <a:solidFill>
                  <a:schemeClr val="bg1"/>
                </a:solidFill>
                <a:latin typeface="Arial" panose="020B0604020202020204" pitchFamily="34" charset="0"/>
              </a:rPr>
              <a:t>(IR)</a:t>
            </a:r>
            <a:endParaRPr kumimoji="0" lang="en-GB" sz="900" b="1" i="0" u="none" strike="noStrike" cap="none" normalizeH="0" baseline="0" dirty="0" smtClean="0">
              <a:ln>
                <a:noFill/>
              </a:ln>
              <a:solidFill>
                <a:schemeClr val="bg1"/>
              </a:solidFill>
              <a:effectLst/>
              <a:latin typeface="Arial" panose="020B0604020202020204" pitchFamily="34" charset="0"/>
            </a:endParaRPr>
          </a:p>
        </p:txBody>
      </p:sp>
      <p:sp>
        <p:nvSpPr>
          <p:cNvPr id="83" name="Rounded Rectangle 82"/>
          <p:cNvSpPr/>
          <p:nvPr/>
        </p:nvSpPr>
        <p:spPr bwMode="auto">
          <a:xfrm>
            <a:off x="5270558" y="3441278"/>
            <a:ext cx="1080000" cy="360000"/>
          </a:xfrm>
          <a:prstGeom prst="roundRect">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IP</a:t>
            </a:r>
            <a:endParaRPr kumimoji="0" lang="en-GB" sz="1100" b="1" i="0" u="none" strike="noStrike" cap="none" normalizeH="0" baseline="0" dirty="0" smtClean="0">
              <a:ln>
                <a:noFill/>
              </a:ln>
              <a:solidFill>
                <a:schemeClr val="bg1"/>
              </a:solidFill>
              <a:effectLst/>
              <a:latin typeface="Arial" panose="020B0604020202020204" pitchFamily="34" charset="0"/>
            </a:endParaRPr>
          </a:p>
        </p:txBody>
      </p:sp>
      <p:sp>
        <p:nvSpPr>
          <p:cNvPr id="95" name="Flowchart: Alternate Process 94"/>
          <p:cNvSpPr/>
          <p:nvPr/>
        </p:nvSpPr>
        <p:spPr bwMode="auto">
          <a:xfrm>
            <a:off x="4100733" y="3874040"/>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Susan </a:t>
            </a:r>
            <a:r>
              <a:rPr kumimoji="0" lang="en-GB" sz="800" b="1" i="0" u="none" strike="noStrike" cap="none" normalizeH="0" baseline="0" dirty="0" err="1" smtClean="0">
                <a:ln>
                  <a:noFill/>
                </a:ln>
                <a:solidFill>
                  <a:schemeClr val="tx1"/>
                </a:solidFill>
                <a:effectLst/>
                <a:latin typeface="Arial" panose="020B0604020202020204" pitchFamily="34" charset="0"/>
              </a:rPr>
              <a:t>Cooklin</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96" name="Flowchart: Alternate Process 95"/>
          <p:cNvSpPr/>
          <p:nvPr/>
        </p:nvSpPr>
        <p:spPr bwMode="auto">
          <a:xfrm>
            <a:off x="4100729" y="4062178"/>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sz="800" b="1" dirty="0">
                <a:solidFill>
                  <a:schemeClr val="tx1"/>
                </a:solidFill>
                <a:latin typeface="Arial" panose="020B0604020202020204" pitchFamily="34" charset="0"/>
              </a:rPr>
              <a:t>Guy </a:t>
            </a:r>
            <a:r>
              <a:rPr lang="en-GB" sz="800" b="1" dirty="0" err="1">
                <a:solidFill>
                  <a:schemeClr val="tx1"/>
                </a:solidFill>
                <a:latin typeface="Arial" panose="020B0604020202020204" pitchFamily="34" charset="0"/>
              </a:rPr>
              <a:t>Wilmshurt</a:t>
            </a:r>
            <a:r>
              <a:rPr lang="en-GB" sz="800" b="1" dirty="0">
                <a:solidFill>
                  <a:schemeClr val="tx1"/>
                </a:solidFill>
                <a:latin typeface="Arial" panose="020B0604020202020204" pitchFamily="34" charset="0"/>
              </a:rPr>
              <a:t>-Smith</a:t>
            </a:r>
          </a:p>
        </p:txBody>
      </p:sp>
      <p:sp>
        <p:nvSpPr>
          <p:cNvPr id="97" name="Flowchart: Alternate Process 96"/>
          <p:cNvSpPr/>
          <p:nvPr/>
        </p:nvSpPr>
        <p:spPr bwMode="auto">
          <a:xfrm>
            <a:off x="5270558" y="3874040"/>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F </a:t>
            </a:r>
            <a:r>
              <a:rPr kumimoji="0" lang="en-GB" sz="800" b="1" i="0" u="none" strike="noStrike" cap="none" normalizeH="0" baseline="0" dirty="0" err="1" smtClean="0">
                <a:ln>
                  <a:noFill/>
                </a:ln>
                <a:solidFill>
                  <a:schemeClr val="tx1"/>
                </a:solidFill>
                <a:effectLst/>
                <a:latin typeface="Arial" panose="020B0604020202020204" pitchFamily="34" charset="0"/>
              </a:rPr>
              <a:t>Paonessa</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98" name="Flowchart: Alternate Process 97"/>
          <p:cNvSpPr/>
          <p:nvPr/>
        </p:nvSpPr>
        <p:spPr bwMode="auto">
          <a:xfrm>
            <a:off x="5270554" y="4062178"/>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TBC</a:t>
            </a:r>
          </a:p>
        </p:txBody>
      </p:sp>
      <p:sp>
        <p:nvSpPr>
          <p:cNvPr id="99" name="Pentagon 98"/>
          <p:cNvSpPr/>
          <p:nvPr/>
        </p:nvSpPr>
        <p:spPr bwMode="auto">
          <a:xfrm rot="5400000">
            <a:off x="3921639" y="4438541"/>
            <a:ext cx="1440000" cy="107818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NRT/HRSS </a:t>
            </a: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 Vertical Governance</a:t>
            </a:r>
          </a:p>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p:txBody>
      </p:sp>
      <p:sp>
        <p:nvSpPr>
          <p:cNvPr id="100" name="Pentagon 99"/>
          <p:cNvSpPr/>
          <p:nvPr/>
        </p:nvSpPr>
        <p:spPr bwMode="auto">
          <a:xfrm rot="5400000">
            <a:off x="5102231" y="4449207"/>
            <a:ext cx="1440000" cy="107818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IP Vertical Governance</a:t>
            </a:r>
          </a:p>
          <a:p>
            <a:pPr marL="0" marR="0" indent="0" algn="ctr" defTabSz="914400" rtl="0" eaLnBrk="1" fontAlgn="base" latinLnBrk="0" hangingPunct="1">
              <a:lnSpc>
                <a:spcPct val="100000"/>
              </a:lnSpc>
              <a:spcBef>
                <a:spcPct val="50000"/>
              </a:spcBef>
              <a:spcAft>
                <a:spcPct val="0"/>
              </a:spcAft>
              <a:buClrTx/>
              <a:buSzTx/>
              <a:buFontTx/>
              <a:buNone/>
              <a:tabLst/>
            </a:pPr>
            <a:r>
              <a:rPr lang="en-GB" i="1" dirty="0" smtClean="0">
                <a:solidFill>
                  <a:schemeClr val="accent6"/>
                </a:solidFill>
                <a:latin typeface="Arial" panose="020B0604020202020204" pitchFamily="34" charset="0"/>
              </a:rPr>
              <a:t>IP PBR</a:t>
            </a:r>
            <a:endParaRPr kumimoji="0" lang="en-GB" sz="1100" b="0" i="1" u="none" strike="noStrike" cap="none" normalizeH="0" baseline="0" dirty="0" smtClean="0">
              <a:ln>
                <a:noFill/>
              </a:ln>
              <a:solidFill>
                <a:schemeClr val="accent6"/>
              </a:solidFill>
              <a:effectLst/>
              <a:latin typeface="Arial" panose="020B0604020202020204" pitchFamily="34" charset="0"/>
            </a:endParaRPr>
          </a:p>
        </p:txBody>
      </p:sp>
      <p:sp>
        <p:nvSpPr>
          <p:cNvPr id="101" name="Rounded Rectangle 100"/>
          <p:cNvSpPr/>
          <p:nvPr/>
        </p:nvSpPr>
        <p:spPr bwMode="auto">
          <a:xfrm>
            <a:off x="6444219" y="3428946"/>
            <a:ext cx="1080000" cy="360000"/>
          </a:xfrm>
          <a:prstGeom prst="roundRect">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Route Businesses</a:t>
            </a:r>
            <a:endParaRPr kumimoji="0" lang="en-GB" sz="800" b="1" i="0" u="none" strike="noStrike" cap="none" normalizeH="0" baseline="0" dirty="0" smtClean="0">
              <a:ln>
                <a:noFill/>
              </a:ln>
              <a:solidFill>
                <a:schemeClr val="bg1"/>
              </a:solidFill>
              <a:effectLst/>
              <a:latin typeface="Arial" panose="020B0604020202020204" pitchFamily="34" charset="0"/>
            </a:endParaRPr>
          </a:p>
        </p:txBody>
      </p:sp>
      <p:sp>
        <p:nvSpPr>
          <p:cNvPr id="102" name="Flowchart: Alternate Process 101"/>
          <p:cNvSpPr/>
          <p:nvPr/>
        </p:nvSpPr>
        <p:spPr bwMode="auto">
          <a:xfrm>
            <a:off x="6444219" y="3891023"/>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800" b="1" i="0" u="none" strike="noStrike" cap="none" normalizeH="0" baseline="0" dirty="0" smtClean="0">
                <a:ln>
                  <a:noFill/>
                </a:ln>
                <a:solidFill>
                  <a:schemeClr val="tx1"/>
                </a:solidFill>
                <a:effectLst/>
                <a:latin typeface="Arial" panose="020B0604020202020204" pitchFamily="34" charset="0"/>
              </a:rPr>
              <a:t>RMDS</a:t>
            </a:r>
          </a:p>
        </p:txBody>
      </p:sp>
      <p:sp>
        <p:nvSpPr>
          <p:cNvPr id="103" name="Flowchart: Alternate Process 102"/>
          <p:cNvSpPr/>
          <p:nvPr/>
        </p:nvSpPr>
        <p:spPr bwMode="auto">
          <a:xfrm>
            <a:off x="6444215" y="4079161"/>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sz="800" b="1" dirty="0" smtClean="0">
                <a:solidFill>
                  <a:schemeClr val="tx1"/>
                </a:solidFill>
                <a:latin typeface="Arial" panose="020B0604020202020204" pitchFamily="34" charset="0"/>
              </a:rPr>
              <a:t>Route Change Leads</a:t>
            </a:r>
            <a:endParaRPr lang="en-GB" sz="800" b="1" dirty="0">
              <a:solidFill>
                <a:schemeClr val="tx1"/>
              </a:solidFill>
              <a:latin typeface="Arial" panose="020B0604020202020204" pitchFamily="34" charset="0"/>
            </a:endParaRPr>
          </a:p>
        </p:txBody>
      </p:sp>
      <p:sp>
        <p:nvSpPr>
          <p:cNvPr id="104" name="Pentagon 103"/>
          <p:cNvSpPr/>
          <p:nvPr/>
        </p:nvSpPr>
        <p:spPr bwMode="auto">
          <a:xfrm rot="5400000">
            <a:off x="6265242" y="4459208"/>
            <a:ext cx="1440000" cy="107818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Routes </a:t>
            </a: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Vertical Governance</a:t>
            </a:r>
            <a:endParaRPr lang="en-GB" dirty="0">
              <a:solidFill>
                <a:schemeClr val="bg1"/>
              </a:solidFill>
              <a:latin typeface="Arial" panose="020B0604020202020204" pitchFamily="34" charset="0"/>
            </a:endParaRPr>
          </a:p>
          <a:p>
            <a:pPr algn="ctr" eaLnBrk="1" hangingPunct="1">
              <a:spcBef>
                <a:spcPct val="50000"/>
              </a:spcBef>
            </a:pPr>
            <a:r>
              <a:rPr lang="en-GB" i="1" dirty="0" smtClean="0">
                <a:solidFill>
                  <a:schemeClr val="accent6"/>
                </a:solidFill>
                <a:latin typeface="Arial" panose="020B0604020202020204" pitchFamily="34" charset="0"/>
              </a:rPr>
              <a:t>PBR</a:t>
            </a:r>
            <a:endParaRPr lang="en-GB" i="1" dirty="0">
              <a:solidFill>
                <a:schemeClr val="accent6"/>
              </a:solidFill>
              <a:latin typeface="Arial" panose="020B0604020202020204" pitchFamily="34" charset="0"/>
            </a:endParaRPr>
          </a:p>
        </p:txBody>
      </p:sp>
      <p:sp>
        <p:nvSpPr>
          <p:cNvPr id="105" name="Rounded Rectangle 104"/>
          <p:cNvSpPr/>
          <p:nvPr/>
        </p:nvSpPr>
        <p:spPr bwMode="auto">
          <a:xfrm>
            <a:off x="4100729" y="3428946"/>
            <a:ext cx="1080000" cy="360000"/>
          </a:xfrm>
          <a:prstGeom prst="roundRect">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Route Services (</a:t>
            </a:r>
            <a:r>
              <a:rPr lang="en-GB" sz="900" b="1" dirty="0" smtClean="0">
                <a:solidFill>
                  <a:schemeClr val="bg1"/>
                </a:solidFill>
                <a:latin typeface="Arial" panose="020B0604020202020204" pitchFamily="34" charset="0"/>
              </a:rPr>
              <a:t>NRT &amp; HRSS)</a:t>
            </a:r>
            <a:endParaRPr kumimoji="0" lang="en-GB" sz="900" b="1" i="0" u="none" strike="noStrike" cap="none" normalizeH="0" baseline="0" dirty="0" smtClean="0">
              <a:ln>
                <a:noFill/>
              </a:ln>
              <a:solidFill>
                <a:schemeClr val="bg1"/>
              </a:solidFill>
              <a:effectLst/>
              <a:latin typeface="Arial" panose="020B0604020202020204" pitchFamily="34" charset="0"/>
            </a:endParaRPr>
          </a:p>
        </p:txBody>
      </p:sp>
      <p:cxnSp>
        <p:nvCxnSpPr>
          <p:cNvPr id="106" name="Straight Connector 105"/>
          <p:cNvCxnSpPr/>
          <p:nvPr/>
        </p:nvCxnSpPr>
        <p:spPr bwMode="auto">
          <a:xfrm>
            <a:off x="7020277" y="3198800"/>
            <a:ext cx="3611" cy="242833"/>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4" name="Rounded Rectangle 43"/>
          <p:cNvSpPr/>
          <p:nvPr/>
        </p:nvSpPr>
        <p:spPr bwMode="auto">
          <a:xfrm>
            <a:off x="7614815" y="3424651"/>
            <a:ext cx="1080000" cy="360000"/>
          </a:xfrm>
          <a:prstGeom prst="roundRect">
            <a:avLst/>
          </a:prstGeom>
          <a:solidFill>
            <a:schemeClr val="accent1"/>
          </a:solid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ct val="0"/>
              </a:spcAft>
              <a:buClrTx/>
              <a:buSzTx/>
              <a:buFontTx/>
              <a:buNone/>
              <a:tabLst/>
            </a:pPr>
            <a:r>
              <a:rPr kumimoji="0" lang="en-GB" b="1" i="0" u="none" strike="noStrike" cap="none" normalizeH="0" baseline="0" dirty="0" smtClean="0">
                <a:ln>
                  <a:noFill/>
                </a:ln>
                <a:solidFill>
                  <a:schemeClr val="bg1"/>
                </a:solidFill>
                <a:effectLst/>
                <a:latin typeface="Arial" panose="020B0604020202020204" pitchFamily="34" charset="0"/>
              </a:rPr>
              <a:t>Digital</a:t>
            </a:r>
          </a:p>
          <a:p>
            <a:pPr marL="0" marR="0" indent="0" algn="ctr" defTabSz="914400" rtl="0" eaLnBrk="1" fontAlgn="base" latinLnBrk="0" hangingPunct="1">
              <a:lnSpc>
                <a:spcPct val="100000"/>
              </a:lnSpc>
              <a:spcBef>
                <a:spcPts val="0"/>
              </a:spcBef>
              <a:spcAft>
                <a:spcPct val="0"/>
              </a:spcAft>
              <a:buClrTx/>
              <a:buSzTx/>
              <a:buFontTx/>
              <a:buNone/>
              <a:tabLst/>
            </a:pPr>
            <a:r>
              <a:rPr lang="en-GB" b="1" dirty="0" smtClean="0">
                <a:solidFill>
                  <a:schemeClr val="bg1"/>
                </a:solidFill>
                <a:latin typeface="Arial" panose="020B0604020202020204" pitchFamily="34" charset="0"/>
              </a:rPr>
              <a:t>Railway</a:t>
            </a:r>
            <a:endParaRPr kumimoji="0" lang="en-GB" b="1" i="0" u="none" strike="noStrike" cap="none" normalizeH="0" baseline="0" dirty="0" smtClean="0">
              <a:ln>
                <a:noFill/>
              </a:ln>
              <a:solidFill>
                <a:schemeClr val="bg1"/>
              </a:solidFill>
              <a:effectLst/>
              <a:latin typeface="Arial" panose="020B0604020202020204" pitchFamily="34" charset="0"/>
            </a:endParaRPr>
          </a:p>
        </p:txBody>
      </p:sp>
      <p:sp>
        <p:nvSpPr>
          <p:cNvPr id="45" name="Flowchart: Alternate Process 44"/>
          <p:cNvSpPr/>
          <p:nvPr/>
        </p:nvSpPr>
        <p:spPr bwMode="auto">
          <a:xfrm>
            <a:off x="7614815" y="3886727"/>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sz="800" b="1" dirty="0" smtClean="0">
                <a:solidFill>
                  <a:schemeClr val="tx1"/>
                </a:solidFill>
                <a:latin typeface="Arial" panose="020B0604020202020204" pitchFamily="34" charset="0"/>
              </a:rPr>
              <a:t>David </a:t>
            </a:r>
            <a:r>
              <a:rPr lang="en-GB" sz="800" b="1" dirty="0" err="1" smtClean="0">
                <a:solidFill>
                  <a:schemeClr val="tx1"/>
                </a:solidFill>
                <a:latin typeface="Arial" panose="020B0604020202020204" pitchFamily="34" charset="0"/>
              </a:rPr>
              <a:t>Waboso</a:t>
            </a:r>
            <a:endParaRPr kumimoji="0" lang="en-GB" sz="800" b="1" i="0" u="none" strike="noStrike" cap="none" normalizeH="0" baseline="0" dirty="0" smtClean="0">
              <a:ln>
                <a:noFill/>
              </a:ln>
              <a:solidFill>
                <a:schemeClr val="tx1"/>
              </a:solidFill>
              <a:effectLst/>
              <a:latin typeface="Arial" panose="020B0604020202020204" pitchFamily="34" charset="0"/>
            </a:endParaRPr>
          </a:p>
        </p:txBody>
      </p:sp>
      <p:sp>
        <p:nvSpPr>
          <p:cNvPr id="51" name="Flowchart: Alternate Process 50"/>
          <p:cNvSpPr/>
          <p:nvPr/>
        </p:nvSpPr>
        <p:spPr bwMode="auto">
          <a:xfrm>
            <a:off x="7614811" y="4074865"/>
            <a:ext cx="1080000" cy="136208"/>
          </a:xfrm>
          <a:prstGeom prst="flowChartAlternateProcess">
            <a:avLst/>
          </a:prstGeom>
          <a:noFill/>
          <a:ln w="19050">
            <a:solidFill>
              <a:schemeClr val="accent6"/>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sz="800" b="1" dirty="0" smtClean="0">
                <a:solidFill>
                  <a:schemeClr val="tx1"/>
                </a:solidFill>
                <a:latin typeface="Arial" panose="020B0604020202020204" pitchFamily="34" charset="0"/>
              </a:rPr>
              <a:t>DR Change Leads</a:t>
            </a:r>
            <a:endParaRPr lang="en-GB" sz="800" b="1" dirty="0">
              <a:solidFill>
                <a:schemeClr val="tx1"/>
              </a:solidFill>
              <a:latin typeface="Arial" panose="020B0604020202020204" pitchFamily="34" charset="0"/>
            </a:endParaRPr>
          </a:p>
        </p:txBody>
      </p:sp>
      <p:sp>
        <p:nvSpPr>
          <p:cNvPr id="52" name="Pentagon 51"/>
          <p:cNvSpPr/>
          <p:nvPr/>
        </p:nvSpPr>
        <p:spPr bwMode="auto">
          <a:xfrm rot="5400000">
            <a:off x="7472672" y="4454912"/>
            <a:ext cx="1366331" cy="107818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DR </a:t>
            </a:r>
          </a:p>
          <a:p>
            <a:pPr marL="0" marR="0" indent="0" algn="ctr" defTabSz="914400" rtl="0" eaLnBrk="1" fontAlgn="base" latinLnBrk="0" hangingPunct="1">
              <a:lnSpc>
                <a:spcPct val="100000"/>
              </a:lnSpc>
              <a:spcBef>
                <a:spcPct val="50000"/>
              </a:spcBef>
              <a:spcAft>
                <a:spcPct val="0"/>
              </a:spcAft>
              <a:buClrTx/>
              <a:buSzTx/>
              <a:buFontTx/>
              <a:buNone/>
              <a:tabLst/>
            </a:pPr>
            <a:r>
              <a:rPr lang="en-GB" dirty="0" smtClean="0">
                <a:solidFill>
                  <a:schemeClr val="bg1"/>
                </a:solidFill>
                <a:latin typeface="Arial" panose="020B0604020202020204" pitchFamily="34" charset="0"/>
              </a:rPr>
              <a:t>Vertical Governance</a:t>
            </a:r>
            <a:endParaRPr lang="en-GB" dirty="0">
              <a:solidFill>
                <a:schemeClr val="bg1"/>
              </a:solidFill>
              <a:latin typeface="Arial" panose="020B0604020202020204" pitchFamily="34" charset="0"/>
            </a:endParaRPr>
          </a:p>
          <a:p>
            <a:pPr algn="ctr" eaLnBrk="1" hangingPunct="1">
              <a:spcBef>
                <a:spcPct val="50000"/>
              </a:spcBef>
            </a:pPr>
            <a:endParaRPr lang="en-GB" i="1" dirty="0">
              <a:solidFill>
                <a:schemeClr val="accent6"/>
              </a:solidFill>
              <a:latin typeface="Arial" panose="020B0604020202020204" pitchFamily="34" charset="0"/>
            </a:endParaRPr>
          </a:p>
        </p:txBody>
      </p:sp>
      <p:cxnSp>
        <p:nvCxnSpPr>
          <p:cNvPr id="53" name="Straight Connector 52"/>
          <p:cNvCxnSpPr/>
          <p:nvPr/>
        </p:nvCxnSpPr>
        <p:spPr bwMode="auto">
          <a:xfrm>
            <a:off x="8190873" y="3194504"/>
            <a:ext cx="3611" cy="242833"/>
          </a:xfrm>
          <a:prstGeom prst="line">
            <a:avLst/>
          </a:prstGeom>
          <a:noFill/>
          <a:ln w="254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55" name="Group 54"/>
          <p:cNvGrpSpPr/>
          <p:nvPr/>
        </p:nvGrpSpPr>
        <p:grpSpPr>
          <a:xfrm>
            <a:off x="6690406" y="408355"/>
            <a:ext cx="1154771" cy="526035"/>
            <a:chOff x="2195736" y="5195328"/>
            <a:chExt cx="1154771" cy="526035"/>
          </a:xfrm>
        </p:grpSpPr>
        <p:pic>
          <p:nvPicPr>
            <p:cNvPr id="58" name="Picture 5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63" name="TextBox 62"/>
          <p:cNvSpPr txBox="1"/>
          <p:nvPr/>
        </p:nvSpPr>
        <p:spPr>
          <a:xfrm>
            <a:off x="3770179" y="2277271"/>
            <a:ext cx="304891" cy="246221"/>
          </a:xfrm>
          <a:prstGeom prst="rect">
            <a:avLst/>
          </a:prstGeom>
          <a:noFill/>
        </p:spPr>
        <p:txBody>
          <a:bodyPr wrap="none" rtlCol="0" anchor="ctr">
            <a:spAutoFit/>
          </a:bodyPr>
          <a:lstStyle/>
          <a:p>
            <a:pPr algn="ctr"/>
            <a:r>
              <a:rPr lang="en-GB" sz="1000" dirty="0" smtClean="0">
                <a:solidFill>
                  <a:schemeClr val="bg1"/>
                </a:solidFill>
              </a:rPr>
              <a:t>IP</a:t>
            </a:r>
          </a:p>
        </p:txBody>
      </p:sp>
      <p:sp>
        <p:nvSpPr>
          <p:cNvPr id="70" name="TextBox 69"/>
          <p:cNvSpPr txBox="1"/>
          <p:nvPr/>
        </p:nvSpPr>
        <p:spPr>
          <a:xfrm>
            <a:off x="2555776" y="2191725"/>
            <a:ext cx="633507" cy="400110"/>
          </a:xfrm>
          <a:prstGeom prst="rect">
            <a:avLst/>
          </a:prstGeom>
          <a:noFill/>
        </p:spPr>
        <p:txBody>
          <a:bodyPr wrap="none" rtlCol="0" anchor="ctr">
            <a:spAutoFit/>
          </a:bodyPr>
          <a:lstStyle/>
          <a:p>
            <a:pPr algn="ctr"/>
            <a:r>
              <a:rPr lang="en-GB" sz="1000" dirty="0" smtClean="0">
                <a:solidFill>
                  <a:schemeClr val="bg1"/>
                </a:solidFill>
              </a:rPr>
              <a:t>Digital</a:t>
            </a:r>
          </a:p>
          <a:p>
            <a:pPr algn="ctr"/>
            <a:r>
              <a:rPr lang="en-GB" sz="1000" dirty="0" smtClean="0">
                <a:solidFill>
                  <a:schemeClr val="bg1"/>
                </a:solidFill>
              </a:rPr>
              <a:t>Railway</a:t>
            </a:r>
          </a:p>
        </p:txBody>
      </p:sp>
      <p:sp>
        <p:nvSpPr>
          <p:cNvPr id="81" name="TextBox 80"/>
          <p:cNvSpPr txBox="1"/>
          <p:nvPr/>
        </p:nvSpPr>
        <p:spPr>
          <a:xfrm>
            <a:off x="3177413" y="2274742"/>
            <a:ext cx="638315" cy="246221"/>
          </a:xfrm>
          <a:prstGeom prst="rect">
            <a:avLst/>
          </a:prstGeom>
          <a:noFill/>
        </p:spPr>
        <p:txBody>
          <a:bodyPr wrap="none" rtlCol="0" anchor="ctr">
            <a:spAutoFit/>
          </a:bodyPr>
          <a:lstStyle/>
          <a:p>
            <a:pPr algn="ctr"/>
            <a:r>
              <a:rPr lang="en-GB" sz="1000" dirty="0" smtClean="0">
                <a:solidFill>
                  <a:schemeClr val="bg1"/>
                </a:solidFill>
              </a:rPr>
              <a:t>Finance</a:t>
            </a:r>
          </a:p>
        </p:txBody>
      </p:sp>
      <p:sp>
        <p:nvSpPr>
          <p:cNvPr id="84" name="TextBox 83"/>
          <p:cNvSpPr txBox="1"/>
          <p:nvPr/>
        </p:nvSpPr>
        <p:spPr>
          <a:xfrm>
            <a:off x="4005981" y="2165701"/>
            <a:ext cx="752129" cy="400110"/>
          </a:xfrm>
          <a:prstGeom prst="rect">
            <a:avLst/>
          </a:prstGeom>
          <a:noFill/>
        </p:spPr>
        <p:txBody>
          <a:bodyPr wrap="none" rtlCol="0" anchor="ctr">
            <a:spAutoFit/>
          </a:bodyPr>
          <a:lstStyle/>
          <a:p>
            <a:pPr algn="ctr"/>
            <a:r>
              <a:rPr lang="en-GB" sz="1000" dirty="0" smtClean="0">
                <a:solidFill>
                  <a:schemeClr val="bg1"/>
                </a:solidFill>
              </a:rPr>
              <a:t>Corporate</a:t>
            </a:r>
          </a:p>
          <a:p>
            <a:pPr algn="ctr"/>
            <a:r>
              <a:rPr lang="en-GB" sz="1000" dirty="0" err="1" smtClean="0">
                <a:solidFill>
                  <a:schemeClr val="bg1"/>
                </a:solidFill>
              </a:rPr>
              <a:t>Comms</a:t>
            </a:r>
            <a:endParaRPr lang="en-GB" sz="1000" dirty="0" smtClean="0">
              <a:solidFill>
                <a:schemeClr val="bg1"/>
              </a:solidFill>
            </a:endParaRPr>
          </a:p>
        </p:txBody>
      </p:sp>
      <p:sp>
        <p:nvSpPr>
          <p:cNvPr id="85" name="TextBox 84"/>
          <p:cNvSpPr txBox="1"/>
          <p:nvPr/>
        </p:nvSpPr>
        <p:spPr>
          <a:xfrm>
            <a:off x="4687489" y="2269936"/>
            <a:ext cx="433131" cy="246221"/>
          </a:xfrm>
          <a:prstGeom prst="rect">
            <a:avLst/>
          </a:prstGeom>
          <a:noFill/>
        </p:spPr>
        <p:txBody>
          <a:bodyPr wrap="none" rtlCol="0" anchor="ctr">
            <a:spAutoFit/>
          </a:bodyPr>
          <a:lstStyle/>
          <a:p>
            <a:pPr algn="ctr"/>
            <a:r>
              <a:rPr lang="en-GB" sz="1000" dirty="0" smtClean="0">
                <a:solidFill>
                  <a:schemeClr val="bg1"/>
                </a:solidFill>
              </a:rPr>
              <a:t>STE</a:t>
            </a:r>
          </a:p>
        </p:txBody>
      </p:sp>
      <p:sp>
        <p:nvSpPr>
          <p:cNvPr id="86" name="TextBox 85"/>
          <p:cNvSpPr txBox="1"/>
          <p:nvPr/>
        </p:nvSpPr>
        <p:spPr>
          <a:xfrm>
            <a:off x="5099630" y="2165700"/>
            <a:ext cx="688009" cy="400110"/>
          </a:xfrm>
          <a:prstGeom prst="rect">
            <a:avLst/>
          </a:prstGeom>
          <a:noFill/>
        </p:spPr>
        <p:txBody>
          <a:bodyPr wrap="none" rtlCol="0" anchor="ctr">
            <a:spAutoFit/>
          </a:bodyPr>
          <a:lstStyle/>
          <a:p>
            <a:pPr algn="ctr"/>
            <a:r>
              <a:rPr lang="en-GB" sz="1000" dirty="0" smtClean="0">
                <a:solidFill>
                  <a:schemeClr val="bg1"/>
                </a:solidFill>
              </a:rPr>
              <a:t>System</a:t>
            </a:r>
          </a:p>
          <a:p>
            <a:pPr algn="ctr"/>
            <a:r>
              <a:rPr lang="en-GB" sz="1000" dirty="0" smtClean="0">
                <a:solidFill>
                  <a:schemeClr val="bg1"/>
                </a:solidFill>
              </a:rPr>
              <a:t>Operator</a:t>
            </a:r>
          </a:p>
        </p:txBody>
      </p:sp>
      <p:sp>
        <p:nvSpPr>
          <p:cNvPr id="87" name="TextBox 86"/>
          <p:cNvSpPr txBox="1"/>
          <p:nvPr/>
        </p:nvSpPr>
        <p:spPr>
          <a:xfrm>
            <a:off x="5710820" y="2227255"/>
            <a:ext cx="526106" cy="276999"/>
          </a:xfrm>
          <a:prstGeom prst="rect">
            <a:avLst/>
          </a:prstGeom>
          <a:noFill/>
        </p:spPr>
        <p:txBody>
          <a:bodyPr wrap="none" rtlCol="0" anchor="ctr">
            <a:spAutoFit/>
          </a:bodyPr>
          <a:lstStyle/>
          <a:p>
            <a:pPr algn="ctr"/>
            <a:r>
              <a:rPr lang="en-GB" sz="1000" dirty="0" smtClean="0">
                <a:solidFill>
                  <a:schemeClr val="bg1"/>
                </a:solidFill>
              </a:rPr>
              <a:t>Lega</a:t>
            </a:r>
            <a:r>
              <a:rPr lang="en-GB" sz="1200" b="1" dirty="0" smtClean="0">
                <a:solidFill>
                  <a:schemeClr val="bg1"/>
                </a:solidFill>
              </a:rPr>
              <a:t>l</a:t>
            </a:r>
          </a:p>
        </p:txBody>
      </p:sp>
      <p:sp>
        <p:nvSpPr>
          <p:cNvPr id="88" name="TextBox 87"/>
          <p:cNvSpPr txBox="1"/>
          <p:nvPr/>
        </p:nvSpPr>
        <p:spPr>
          <a:xfrm>
            <a:off x="6175976" y="2255343"/>
            <a:ext cx="370614" cy="246221"/>
          </a:xfrm>
          <a:prstGeom prst="rect">
            <a:avLst/>
          </a:prstGeom>
          <a:noFill/>
        </p:spPr>
        <p:txBody>
          <a:bodyPr wrap="none" rtlCol="0" anchor="ctr">
            <a:spAutoFit/>
          </a:bodyPr>
          <a:lstStyle/>
          <a:p>
            <a:pPr algn="ctr"/>
            <a:r>
              <a:rPr lang="en-GB" sz="1000" dirty="0" smtClean="0">
                <a:solidFill>
                  <a:schemeClr val="bg1"/>
                </a:solidFill>
              </a:rPr>
              <a:t>HR</a:t>
            </a:r>
          </a:p>
        </p:txBody>
      </p:sp>
      <p:sp>
        <p:nvSpPr>
          <p:cNvPr id="89" name="TextBox 88"/>
          <p:cNvSpPr txBox="1"/>
          <p:nvPr/>
        </p:nvSpPr>
        <p:spPr>
          <a:xfrm>
            <a:off x="6443977" y="2143371"/>
            <a:ext cx="837089" cy="400110"/>
          </a:xfrm>
          <a:prstGeom prst="rect">
            <a:avLst/>
          </a:prstGeom>
          <a:noFill/>
        </p:spPr>
        <p:txBody>
          <a:bodyPr wrap="none" rtlCol="0" anchor="ctr">
            <a:spAutoFit/>
          </a:bodyPr>
          <a:lstStyle/>
          <a:p>
            <a:pPr algn="ctr"/>
            <a:r>
              <a:rPr lang="en-GB" sz="1000" dirty="0" smtClean="0">
                <a:solidFill>
                  <a:schemeClr val="bg1"/>
                </a:solidFill>
              </a:rPr>
              <a:t>Route</a:t>
            </a:r>
          </a:p>
          <a:p>
            <a:pPr algn="ctr"/>
            <a:r>
              <a:rPr lang="en-GB" sz="1000" dirty="0" smtClean="0">
                <a:solidFill>
                  <a:schemeClr val="bg1"/>
                </a:solidFill>
              </a:rPr>
              <a:t>Businesses</a:t>
            </a:r>
          </a:p>
        </p:txBody>
      </p:sp>
      <p:sp>
        <p:nvSpPr>
          <p:cNvPr id="90" name="TextBox 89"/>
          <p:cNvSpPr txBox="1"/>
          <p:nvPr/>
        </p:nvSpPr>
        <p:spPr>
          <a:xfrm>
            <a:off x="7165917" y="2146716"/>
            <a:ext cx="675185" cy="400110"/>
          </a:xfrm>
          <a:prstGeom prst="rect">
            <a:avLst/>
          </a:prstGeom>
          <a:noFill/>
        </p:spPr>
        <p:txBody>
          <a:bodyPr wrap="none" rtlCol="0" anchor="ctr">
            <a:spAutoFit/>
          </a:bodyPr>
          <a:lstStyle/>
          <a:p>
            <a:pPr algn="ctr"/>
            <a:r>
              <a:rPr lang="en-GB" sz="1000" dirty="0" smtClean="0">
                <a:solidFill>
                  <a:schemeClr val="bg1"/>
                </a:solidFill>
              </a:rPr>
              <a:t>Route</a:t>
            </a:r>
          </a:p>
          <a:p>
            <a:pPr algn="ctr"/>
            <a:r>
              <a:rPr lang="en-GB" sz="1000" dirty="0" smtClean="0">
                <a:solidFill>
                  <a:schemeClr val="bg1"/>
                </a:solidFill>
              </a:rPr>
              <a:t>Services</a:t>
            </a:r>
          </a:p>
        </p:txBody>
      </p:sp>
      <p:cxnSp>
        <p:nvCxnSpPr>
          <p:cNvPr id="3" name="Straight Connector 2"/>
          <p:cNvCxnSpPr/>
          <p:nvPr/>
        </p:nvCxnSpPr>
        <p:spPr bwMode="auto">
          <a:xfrm>
            <a:off x="2872529" y="2042783"/>
            <a:ext cx="4630980" cy="3106"/>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1" name="Straight Connector 90"/>
          <p:cNvCxnSpPr/>
          <p:nvPr/>
        </p:nvCxnSpPr>
        <p:spPr bwMode="auto">
          <a:xfrm flipV="1">
            <a:off x="2889201" y="2042783"/>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 name="Straight Connector 91"/>
          <p:cNvCxnSpPr/>
          <p:nvPr/>
        </p:nvCxnSpPr>
        <p:spPr bwMode="auto">
          <a:xfrm flipV="1">
            <a:off x="3496570" y="2045889"/>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Straight Connector 92"/>
          <p:cNvCxnSpPr/>
          <p:nvPr/>
        </p:nvCxnSpPr>
        <p:spPr bwMode="auto">
          <a:xfrm flipV="1">
            <a:off x="3920171" y="2045889"/>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4" name="Straight Connector 93"/>
          <p:cNvCxnSpPr/>
          <p:nvPr/>
        </p:nvCxnSpPr>
        <p:spPr bwMode="auto">
          <a:xfrm flipV="1">
            <a:off x="4415640" y="2042783"/>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7" name="Straight Connector 106"/>
          <p:cNvCxnSpPr/>
          <p:nvPr/>
        </p:nvCxnSpPr>
        <p:spPr bwMode="auto">
          <a:xfrm flipV="1">
            <a:off x="4924473" y="2042783"/>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8" name="Straight Connector 107"/>
          <p:cNvCxnSpPr/>
          <p:nvPr/>
        </p:nvCxnSpPr>
        <p:spPr bwMode="auto">
          <a:xfrm flipV="1">
            <a:off x="6004593" y="2058389"/>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9" name="Straight Connector 108"/>
          <p:cNvCxnSpPr/>
          <p:nvPr/>
        </p:nvCxnSpPr>
        <p:spPr bwMode="auto">
          <a:xfrm flipV="1">
            <a:off x="5500537" y="2036394"/>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0" name="Straight Connector 109"/>
          <p:cNvCxnSpPr/>
          <p:nvPr/>
        </p:nvCxnSpPr>
        <p:spPr bwMode="auto">
          <a:xfrm flipV="1">
            <a:off x="5140497" y="1883994"/>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1" name="Straight Connector 110"/>
          <p:cNvCxnSpPr/>
          <p:nvPr/>
        </p:nvCxnSpPr>
        <p:spPr bwMode="auto">
          <a:xfrm flipV="1">
            <a:off x="6364309" y="2039325"/>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 name="Straight Connector 111"/>
          <p:cNvCxnSpPr/>
          <p:nvPr/>
        </p:nvCxnSpPr>
        <p:spPr bwMode="auto">
          <a:xfrm flipV="1">
            <a:off x="6868694" y="2039325"/>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 name="Straight Connector 112"/>
          <p:cNvCxnSpPr/>
          <p:nvPr/>
        </p:nvCxnSpPr>
        <p:spPr bwMode="auto">
          <a:xfrm flipV="1">
            <a:off x="7497010" y="2045889"/>
            <a:ext cx="0" cy="152400"/>
          </a:xfrm>
          <a:prstGeom prst="line">
            <a:avLst/>
          </a:prstGeom>
          <a:noFill/>
          <a:ln w="25400" cap="flat" cmpd="sng" algn="ctr">
            <a:solidFill>
              <a:schemeClr val="bg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4" name="Flowchart: Alternate Process 113"/>
          <p:cNvSpPr/>
          <p:nvPr/>
        </p:nvSpPr>
        <p:spPr bwMode="auto">
          <a:xfrm>
            <a:off x="2529338" y="2808497"/>
            <a:ext cx="5400000" cy="187285"/>
          </a:xfrm>
          <a:prstGeom prst="flowChartAlternateProcess">
            <a:avLst/>
          </a:prstGeom>
          <a:solidFill>
            <a:schemeClr val="accent6"/>
          </a:solidFill>
          <a:ln w="19050">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GB" b="1" dirty="0" smtClean="0">
                <a:solidFill>
                  <a:schemeClr val="bg1"/>
                </a:solidFill>
                <a:latin typeface="Arial" panose="020B0604020202020204" pitchFamily="34" charset="0"/>
              </a:rPr>
              <a:t>Fatigue Improvement Programme Steering Group</a:t>
            </a:r>
            <a:endParaRPr kumimoji="0" lang="en-GB" sz="1100" b="1" i="0" u="none" strike="noStrike" cap="none" normalizeH="0" baseline="0" dirty="0" smtClean="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1516649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pPr>
                <a:defRPr/>
              </a:pPr>
              <a:t>11</a:t>
            </a:fld>
            <a:endParaRPr lang="en-GB" altLang="en-US"/>
          </a:p>
        </p:txBody>
      </p:sp>
      <p:sp>
        <p:nvSpPr>
          <p:cNvPr id="7" name="Title 1"/>
          <p:cNvSpPr>
            <a:spLocks noGrp="1"/>
          </p:cNvSpPr>
          <p:nvPr>
            <p:ph type="title"/>
          </p:nvPr>
        </p:nvSpPr>
        <p:spPr>
          <a:xfrm>
            <a:off x="179512" y="152257"/>
            <a:ext cx="8064698" cy="431800"/>
          </a:xfrm>
        </p:spPr>
        <p:txBody>
          <a:bodyPr/>
          <a:lstStyle/>
          <a:p>
            <a:r>
              <a:rPr lang="en-GB" sz="1800" dirty="0" smtClean="0"/>
              <a:t>Fatigue Improvement Programme – Implement and Embed Approach</a:t>
            </a:r>
            <a:endParaRPr lang="en-GB" sz="1800" dirty="0"/>
          </a:p>
        </p:txBody>
      </p:sp>
      <p:grpSp>
        <p:nvGrpSpPr>
          <p:cNvPr id="8" name="Group 7"/>
          <p:cNvGrpSpPr/>
          <p:nvPr/>
        </p:nvGrpSpPr>
        <p:grpSpPr>
          <a:xfrm>
            <a:off x="6690406" y="408355"/>
            <a:ext cx="1154771" cy="526035"/>
            <a:chOff x="2195736" y="5195328"/>
            <a:chExt cx="1154771" cy="526035"/>
          </a:xfrm>
        </p:grpSpPr>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0" name="Group 39"/>
          <p:cNvGrpSpPr/>
          <p:nvPr/>
        </p:nvGrpSpPr>
        <p:grpSpPr>
          <a:xfrm>
            <a:off x="1417400" y="980728"/>
            <a:ext cx="5962914" cy="5328592"/>
            <a:chOff x="1417400" y="980728"/>
            <a:chExt cx="5962914" cy="5328592"/>
          </a:xfrm>
        </p:grpSpPr>
        <p:sp>
          <p:nvSpPr>
            <p:cNvPr id="2" name="Rectangle 1"/>
            <p:cNvSpPr/>
            <p:nvPr/>
          </p:nvSpPr>
          <p:spPr bwMode="auto">
            <a:xfrm>
              <a:off x="1422708" y="983435"/>
              <a:ext cx="2986988" cy="2661589"/>
            </a:xfrm>
            <a:prstGeom prst="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nvGrpSpPr>
            <p:cNvPr id="39" name="Group 38"/>
            <p:cNvGrpSpPr/>
            <p:nvPr/>
          </p:nvGrpSpPr>
          <p:grpSpPr>
            <a:xfrm>
              <a:off x="1417400" y="980728"/>
              <a:ext cx="5962914" cy="5328592"/>
              <a:chOff x="1345627" y="934390"/>
              <a:chExt cx="5962914" cy="5328592"/>
            </a:xfrm>
          </p:grpSpPr>
          <p:sp>
            <p:nvSpPr>
              <p:cNvPr id="28" name="Rectangle 27"/>
              <p:cNvSpPr/>
              <p:nvPr/>
            </p:nvSpPr>
            <p:spPr bwMode="auto">
              <a:xfrm>
                <a:off x="4321550" y="3600851"/>
                <a:ext cx="2986988" cy="2661589"/>
              </a:xfrm>
              <a:prstGeom prst="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1" name="Rectangle 20"/>
              <p:cNvSpPr/>
              <p:nvPr/>
            </p:nvSpPr>
            <p:spPr bwMode="auto">
              <a:xfrm>
                <a:off x="1350163" y="3601392"/>
                <a:ext cx="2986987" cy="2661589"/>
              </a:xfrm>
              <a:prstGeom prst="rect">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nvGrpSpPr>
              <p:cNvPr id="26" name="Group 25"/>
              <p:cNvGrpSpPr/>
              <p:nvPr/>
            </p:nvGrpSpPr>
            <p:grpSpPr>
              <a:xfrm>
                <a:off x="4321553" y="943534"/>
                <a:ext cx="2986988" cy="3519088"/>
                <a:chOff x="5306920" y="984664"/>
                <a:chExt cx="3168352" cy="3713095"/>
              </a:xfrm>
            </p:grpSpPr>
            <p:sp>
              <p:nvSpPr>
                <p:cNvPr id="18" name="Rectangle 17"/>
                <p:cNvSpPr/>
                <p:nvPr/>
              </p:nvSpPr>
              <p:spPr bwMode="auto">
                <a:xfrm rot="10800000">
                  <a:off x="5306920" y="984664"/>
                  <a:ext cx="3168352" cy="2808312"/>
                </a:xfrm>
                <a:prstGeom prst="rect">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5" name="Down Arrow 24"/>
                <p:cNvSpPr/>
                <p:nvPr/>
              </p:nvSpPr>
              <p:spPr bwMode="auto">
                <a:xfrm>
                  <a:off x="7406032" y="3178372"/>
                  <a:ext cx="763717" cy="1519387"/>
                </a:xfrm>
                <a:prstGeom prst="downArrow">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sp>
            <p:nvSpPr>
              <p:cNvPr id="15" name="Right Arrow 14"/>
              <p:cNvSpPr/>
              <p:nvPr/>
            </p:nvSpPr>
            <p:spPr bwMode="auto">
              <a:xfrm>
                <a:off x="3852315" y="1150494"/>
                <a:ext cx="1440000" cy="720000"/>
              </a:xfrm>
              <a:prstGeom prst="rightArrow">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31" name="TextBox 30"/>
              <p:cNvSpPr txBox="1"/>
              <p:nvPr/>
            </p:nvSpPr>
            <p:spPr>
              <a:xfrm>
                <a:off x="1345627" y="937097"/>
                <a:ext cx="2002472" cy="523220"/>
              </a:xfrm>
              <a:prstGeom prst="rect">
                <a:avLst/>
              </a:prstGeom>
              <a:noFill/>
            </p:spPr>
            <p:txBody>
              <a:bodyPr wrap="none" rtlCol="0">
                <a:spAutoFit/>
              </a:bodyPr>
              <a:lstStyle/>
              <a:p>
                <a:pPr algn="ctr"/>
                <a:r>
                  <a:rPr lang="en-GB" sz="2800" b="1" dirty="0" smtClean="0">
                    <a:solidFill>
                      <a:schemeClr val="bg1"/>
                    </a:solidFill>
                  </a:rPr>
                  <a:t>Contribute</a:t>
                </a:r>
                <a:endParaRPr lang="en-GB" sz="2800" b="1" dirty="0">
                  <a:solidFill>
                    <a:schemeClr val="bg1"/>
                  </a:solidFill>
                </a:endParaRPr>
              </a:p>
            </p:txBody>
          </p:sp>
          <p:sp>
            <p:nvSpPr>
              <p:cNvPr id="32" name="TextBox 31"/>
              <p:cNvSpPr txBox="1"/>
              <p:nvPr/>
            </p:nvSpPr>
            <p:spPr>
              <a:xfrm>
                <a:off x="5326906" y="934390"/>
                <a:ext cx="1981633" cy="523220"/>
              </a:xfrm>
              <a:prstGeom prst="rect">
                <a:avLst/>
              </a:prstGeom>
              <a:noFill/>
            </p:spPr>
            <p:txBody>
              <a:bodyPr wrap="none" rtlCol="0">
                <a:spAutoFit/>
              </a:bodyPr>
              <a:lstStyle/>
              <a:p>
                <a:pPr algn="ctr"/>
                <a:r>
                  <a:rPr lang="en-GB" sz="2800" b="1" dirty="0" smtClean="0">
                    <a:solidFill>
                      <a:schemeClr val="bg1"/>
                    </a:solidFill>
                  </a:rPr>
                  <a:t>Implement</a:t>
                </a:r>
                <a:endParaRPr lang="en-GB" sz="2800" b="1" dirty="0">
                  <a:solidFill>
                    <a:schemeClr val="bg1"/>
                  </a:solidFill>
                </a:endParaRPr>
              </a:p>
            </p:txBody>
          </p:sp>
          <p:sp>
            <p:nvSpPr>
              <p:cNvPr id="33" name="TextBox 32"/>
              <p:cNvSpPr txBox="1"/>
              <p:nvPr/>
            </p:nvSpPr>
            <p:spPr>
              <a:xfrm>
                <a:off x="5926429" y="5733256"/>
                <a:ext cx="1382110" cy="523220"/>
              </a:xfrm>
              <a:prstGeom prst="rect">
                <a:avLst/>
              </a:prstGeom>
              <a:noFill/>
            </p:spPr>
            <p:txBody>
              <a:bodyPr wrap="none" rtlCol="0">
                <a:spAutoFit/>
              </a:bodyPr>
              <a:lstStyle/>
              <a:p>
                <a:pPr algn="ctr"/>
                <a:r>
                  <a:rPr lang="en-GB" sz="2800" b="1" dirty="0" smtClean="0">
                    <a:solidFill>
                      <a:schemeClr val="bg1"/>
                    </a:solidFill>
                  </a:rPr>
                  <a:t>Embed</a:t>
                </a:r>
                <a:endParaRPr lang="en-GB" sz="2800" b="1" dirty="0">
                  <a:solidFill>
                    <a:schemeClr val="bg1"/>
                  </a:solidFill>
                </a:endParaRPr>
              </a:p>
            </p:txBody>
          </p:sp>
          <p:sp>
            <p:nvSpPr>
              <p:cNvPr id="34" name="TextBox 33"/>
              <p:cNvSpPr txBox="1"/>
              <p:nvPr/>
            </p:nvSpPr>
            <p:spPr>
              <a:xfrm>
                <a:off x="1378831" y="5739762"/>
                <a:ext cx="1321196" cy="523220"/>
              </a:xfrm>
              <a:prstGeom prst="rect">
                <a:avLst/>
              </a:prstGeom>
              <a:noFill/>
            </p:spPr>
            <p:txBody>
              <a:bodyPr wrap="none" rtlCol="0">
                <a:spAutoFit/>
              </a:bodyPr>
              <a:lstStyle/>
              <a:p>
                <a:pPr algn="ctr"/>
                <a:r>
                  <a:rPr lang="en-GB" sz="2800" b="1" dirty="0" smtClean="0">
                    <a:solidFill>
                      <a:schemeClr val="bg1"/>
                    </a:solidFill>
                  </a:rPr>
                  <a:t>Follow</a:t>
                </a:r>
                <a:endParaRPr lang="en-GB" sz="2800" b="1" dirty="0">
                  <a:solidFill>
                    <a:schemeClr val="bg1"/>
                  </a:solidFill>
                </a:endParaRPr>
              </a:p>
            </p:txBody>
          </p:sp>
          <p:sp>
            <p:nvSpPr>
              <p:cNvPr id="36" name="Left Arrow 35"/>
              <p:cNvSpPr/>
              <p:nvPr/>
            </p:nvSpPr>
            <p:spPr bwMode="auto">
              <a:xfrm>
                <a:off x="3492115" y="5326878"/>
                <a:ext cx="1440000" cy="720000"/>
              </a:xfrm>
              <a:prstGeom prst="leftArrow">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grpSp>
      <p:sp>
        <p:nvSpPr>
          <p:cNvPr id="41" name="TextBox 40"/>
          <p:cNvSpPr txBox="1"/>
          <p:nvPr/>
        </p:nvSpPr>
        <p:spPr>
          <a:xfrm>
            <a:off x="1403648" y="1844824"/>
            <a:ext cx="3039615" cy="1615827"/>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Participate in workshops / meetings etc.</a:t>
            </a:r>
          </a:p>
          <a:p>
            <a:pPr marL="171450" indent="-171450">
              <a:buFont typeface="Arial" panose="020B0604020202020204" pitchFamily="34" charset="0"/>
              <a:buChar char="•"/>
            </a:pPr>
            <a:r>
              <a:rPr lang="en-GB" b="1" dirty="0" smtClean="0">
                <a:solidFill>
                  <a:schemeClr val="bg1"/>
                </a:solidFill>
              </a:rPr>
              <a:t>Review and feedback cycles.</a:t>
            </a:r>
          </a:p>
          <a:p>
            <a:pPr marL="171450" indent="-171450">
              <a:buFont typeface="Arial" panose="020B0604020202020204" pitchFamily="34" charset="0"/>
              <a:buChar char="•"/>
            </a:pPr>
            <a:r>
              <a:rPr lang="en-GB" b="1" dirty="0" smtClean="0">
                <a:solidFill>
                  <a:schemeClr val="bg1"/>
                </a:solidFill>
              </a:rPr>
              <a:t>Management and delivery of functional</a:t>
            </a:r>
          </a:p>
          <a:p>
            <a:pPr marL="176213"/>
            <a:r>
              <a:rPr lang="en-GB" b="1" dirty="0" smtClean="0">
                <a:solidFill>
                  <a:schemeClr val="bg1"/>
                </a:solidFill>
              </a:rPr>
              <a:t>briefings and CIA activities.</a:t>
            </a:r>
          </a:p>
          <a:p>
            <a:pPr marL="171450" indent="-171450">
              <a:buFont typeface="Arial" panose="020B0604020202020204" pitchFamily="34" charset="0"/>
              <a:buChar char="•"/>
            </a:pPr>
            <a:r>
              <a:rPr lang="en-GB" b="1" dirty="0" smtClean="0">
                <a:solidFill>
                  <a:schemeClr val="bg1"/>
                </a:solidFill>
              </a:rPr>
              <a:t>Participate in potential trials.</a:t>
            </a:r>
          </a:p>
          <a:p>
            <a:pPr marL="171450" indent="-171450">
              <a:buFont typeface="Arial" panose="020B0604020202020204" pitchFamily="34" charset="0"/>
              <a:buChar char="•"/>
            </a:pPr>
            <a:r>
              <a:rPr lang="en-GB" b="1" dirty="0" smtClean="0">
                <a:solidFill>
                  <a:schemeClr val="bg1"/>
                </a:solidFill>
              </a:rPr>
              <a:t>Support and participate in stakeholder</a:t>
            </a:r>
          </a:p>
          <a:p>
            <a:pPr marL="176213">
              <a:tabLst>
                <a:tab pos="176213" algn="l"/>
              </a:tabLst>
            </a:pPr>
            <a:r>
              <a:rPr lang="en-GB" b="1" dirty="0" smtClean="0">
                <a:solidFill>
                  <a:schemeClr val="bg1"/>
                </a:solidFill>
              </a:rPr>
              <a:t>management.</a:t>
            </a:r>
          </a:p>
          <a:p>
            <a:pPr marL="171450" indent="-171450">
              <a:buFont typeface="Arial" panose="020B0604020202020204" pitchFamily="34" charset="0"/>
              <a:buChar char="•"/>
            </a:pPr>
            <a:endParaRPr lang="en-GB" b="1" dirty="0" smtClean="0">
              <a:solidFill>
                <a:schemeClr val="bg1"/>
              </a:solidFill>
            </a:endParaRPr>
          </a:p>
          <a:p>
            <a:pPr marL="171450" indent="-171450">
              <a:buFont typeface="Arial" panose="020B0604020202020204" pitchFamily="34" charset="0"/>
              <a:buChar char="•"/>
            </a:pPr>
            <a:endParaRPr lang="en-GB" b="1" dirty="0" smtClean="0">
              <a:solidFill>
                <a:schemeClr val="bg1"/>
              </a:solidFill>
            </a:endParaRPr>
          </a:p>
        </p:txBody>
      </p:sp>
      <p:sp>
        <p:nvSpPr>
          <p:cNvPr id="42" name="TextBox 41"/>
          <p:cNvSpPr txBox="1"/>
          <p:nvPr/>
        </p:nvSpPr>
        <p:spPr>
          <a:xfrm>
            <a:off x="4499992" y="1844824"/>
            <a:ext cx="2803973" cy="1615827"/>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Management of the Standard </a:t>
            </a:r>
          </a:p>
          <a:p>
            <a:pPr marL="176213"/>
            <a:r>
              <a:rPr lang="en-GB" b="1" dirty="0">
                <a:solidFill>
                  <a:schemeClr val="bg1"/>
                </a:solidFill>
              </a:rPr>
              <a:t>i</a:t>
            </a:r>
            <a:r>
              <a:rPr lang="en-GB" b="1" dirty="0" smtClean="0">
                <a:solidFill>
                  <a:schemeClr val="bg1"/>
                </a:solidFill>
              </a:rPr>
              <a:t>mplementation in the function.</a:t>
            </a:r>
          </a:p>
          <a:p>
            <a:pPr marL="171450" indent="-171450">
              <a:buFont typeface="Arial" panose="020B0604020202020204" pitchFamily="34" charset="0"/>
              <a:buChar char="•"/>
            </a:pPr>
            <a:r>
              <a:rPr lang="en-GB" b="1" dirty="0" smtClean="0">
                <a:solidFill>
                  <a:schemeClr val="bg1"/>
                </a:solidFill>
              </a:rPr>
              <a:t>Management of vacancy gaps.</a:t>
            </a:r>
          </a:p>
          <a:p>
            <a:pPr marL="171450" indent="-171450">
              <a:buFont typeface="Arial" panose="020B0604020202020204" pitchFamily="34" charset="0"/>
              <a:buChar char="•"/>
            </a:pPr>
            <a:r>
              <a:rPr lang="en-GB" b="1" dirty="0" smtClean="0">
                <a:solidFill>
                  <a:schemeClr val="bg1"/>
                </a:solidFill>
              </a:rPr>
              <a:t>Management of recruitment.</a:t>
            </a:r>
          </a:p>
          <a:p>
            <a:pPr marL="171450" indent="-171450">
              <a:buFont typeface="Arial" panose="020B0604020202020204" pitchFamily="34" charset="0"/>
              <a:buChar char="•"/>
            </a:pPr>
            <a:r>
              <a:rPr lang="en-GB" b="1" dirty="0" smtClean="0">
                <a:solidFill>
                  <a:schemeClr val="bg1"/>
                </a:solidFill>
              </a:rPr>
              <a:t>Provision of periodic progress </a:t>
            </a:r>
          </a:p>
          <a:p>
            <a:pPr marL="176213"/>
            <a:r>
              <a:rPr lang="en-GB" b="1" dirty="0" smtClean="0">
                <a:solidFill>
                  <a:schemeClr val="bg1"/>
                </a:solidFill>
              </a:rPr>
              <a:t>reporting.</a:t>
            </a:r>
          </a:p>
          <a:p>
            <a:pPr marL="171450" indent="-171450">
              <a:buFont typeface="Arial" panose="020B0604020202020204" pitchFamily="34" charset="0"/>
              <a:buChar char="•"/>
            </a:pPr>
            <a:r>
              <a:rPr lang="en-GB" b="1" dirty="0" smtClean="0">
                <a:solidFill>
                  <a:schemeClr val="bg1"/>
                </a:solidFill>
              </a:rPr>
              <a:t>Local stakeholder management.</a:t>
            </a:r>
          </a:p>
          <a:p>
            <a:pPr marL="171450" indent="-171450">
              <a:buFont typeface="Arial" panose="020B0604020202020204" pitchFamily="34" charset="0"/>
              <a:buChar char="•"/>
            </a:pPr>
            <a:r>
              <a:rPr lang="en-GB" b="1" dirty="0" smtClean="0">
                <a:solidFill>
                  <a:schemeClr val="bg1"/>
                </a:solidFill>
              </a:rPr>
              <a:t>Determine local enablers to facilitate</a:t>
            </a:r>
          </a:p>
          <a:p>
            <a:pPr marL="176213"/>
            <a:r>
              <a:rPr lang="en-GB" b="1" dirty="0">
                <a:solidFill>
                  <a:schemeClr val="bg1"/>
                </a:solidFill>
              </a:rPr>
              <a:t>e</a:t>
            </a:r>
            <a:r>
              <a:rPr lang="en-GB" b="1" dirty="0" smtClean="0">
                <a:solidFill>
                  <a:schemeClr val="bg1"/>
                </a:solidFill>
              </a:rPr>
              <a:t>mbedment.</a:t>
            </a:r>
          </a:p>
        </p:txBody>
      </p:sp>
      <p:sp>
        <p:nvSpPr>
          <p:cNvPr id="43" name="TextBox 42"/>
          <p:cNvSpPr txBox="1"/>
          <p:nvPr/>
        </p:nvSpPr>
        <p:spPr>
          <a:xfrm>
            <a:off x="4741448" y="4437112"/>
            <a:ext cx="2509020" cy="1446550"/>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Management of the change </a:t>
            </a:r>
          </a:p>
          <a:p>
            <a:pPr marL="176213"/>
            <a:r>
              <a:rPr lang="en-GB" b="1" dirty="0" smtClean="0">
                <a:solidFill>
                  <a:schemeClr val="bg1"/>
                </a:solidFill>
              </a:rPr>
              <a:t>within the function.</a:t>
            </a:r>
          </a:p>
          <a:p>
            <a:pPr marL="171450" indent="-171450">
              <a:buFont typeface="Arial" panose="020B0604020202020204" pitchFamily="34" charset="0"/>
              <a:buChar char="•"/>
            </a:pPr>
            <a:r>
              <a:rPr lang="en-GB" b="1" dirty="0" smtClean="0">
                <a:solidFill>
                  <a:schemeClr val="bg1"/>
                </a:solidFill>
              </a:rPr>
              <a:t>Participation in and provision of</a:t>
            </a:r>
          </a:p>
          <a:p>
            <a:pPr marL="176213"/>
            <a:r>
              <a:rPr lang="en-GB" b="1" dirty="0">
                <a:solidFill>
                  <a:schemeClr val="bg1"/>
                </a:solidFill>
              </a:rPr>
              <a:t>r</a:t>
            </a:r>
            <a:r>
              <a:rPr lang="en-GB" b="1" dirty="0" smtClean="0">
                <a:solidFill>
                  <a:schemeClr val="bg1"/>
                </a:solidFill>
              </a:rPr>
              <a:t>eadiness reporting.</a:t>
            </a:r>
          </a:p>
          <a:p>
            <a:pPr marL="171450" indent="-171450">
              <a:buFont typeface="Arial" panose="020B0604020202020204" pitchFamily="34" charset="0"/>
              <a:buChar char="•"/>
            </a:pPr>
            <a:r>
              <a:rPr lang="en-GB" b="1" dirty="0" smtClean="0">
                <a:solidFill>
                  <a:schemeClr val="bg1"/>
                </a:solidFill>
              </a:rPr>
              <a:t>Long term cultural and </a:t>
            </a:r>
          </a:p>
          <a:p>
            <a:pPr marL="176213"/>
            <a:r>
              <a:rPr lang="en-GB" b="1" dirty="0">
                <a:solidFill>
                  <a:schemeClr val="bg1"/>
                </a:solidFill>
              </a:rPr>
              <a:t>b</a:t>
            </a:r>
            <a:r>
              <a:rPr lang="en-GB" b="1" dirty="0" smtClean="0">
                <a:solidFill>
                  <a:schemeClr val="bg1"/>
                </a:solidFill>
              </a:rPr>
              <a:t>ehavioural change</a:t>
            </a:r>
          </a:p>
          <a:p>
            <a:pPr marL="171450" indent="-171450">
              <a:buFont typeface="Arial" panose="020B0604020202020204" pitchFamily="34" charset="0"/>
              <a:buChar char="•"/>
            </a:pPr>
            <a:r>
              <a:rPr lang="en-GB" b="1" dirty="0" smtClean="0">
                <a:solidFill>
                  <a:schemeClr val="bg1"/>
                </a:solidFill>
              </a:rPr>
              <a:t>Lead </a:t>
            </a:r>
            <a:r>
              <a:rPr lang="en-GB" b="1" dirty="0">
                <a:solidFill>
                  <a:schemeClr val="bg1"/>
                </a:solidFill>
              </a:rPr>
              <a:t>by example.</a:t>
            </a:r>
          </a:p>
          <a:p>
            <a:pPr marL="176213"/>
            <a:endParaRPr lang="en-GB" b="1" dirty="0" smtClean="0">
              <a:solidFill>
                <a:schemeClr val="bg1"/>
              </a:solidFill>
            </a:endParaRPr>
          </a:p>
        </p:txBody>
      </p:sp>
      <p:sp>
        <p:nvSpPr>
          <p:cNvPr id="44" name="TextBox 43"/>
          <p:cNvSpPr txBox="1"/>
          <p:nvPr/>
        </p:nvSpPr>
        <p:spPr>
          <a:xfrm>
            <a:off x="1419716" y="4437112"/>
            <a:ext cx="3044423" cy="1107996"/>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Work to the standard.</a:t>
            </a:r>
          </a:p>
          <a:p>
            <a:pPr marL="171450" indent="-171450">
              <a:buFont typeface="Arial" panose="020B0604020202020204" pitchFamily="34" charset="0"/>
              <a:buChar char="•"/>
            </a:pPr>
            <a:r>
              <a:rPr lang="en-GB" b="1" dirty="0" smtClean="0">
                <a:solidFill>
                  <a:schemeClr val="bg1"/>
                </a:solidFill>
              </a:rPr>
              <a:t>Participation in and provision of </a:t>
            </a:r>
          </a:p>
          <a:p>
            <a:pPr marL="176213"/>
            <a:r>
              <a:rPr lang="en-GB" b="1" dirty="0" smtClean="0">
                <a:solidFill>
                  <a:schemeClr val="bg1"/>
                </a:solidFill>
              </a:rPr>
              <a:t>compliance and assurance activities.</a:t>
            </a:r>
          </a:p>
          <a:p>
            <a:pPr marL="171450" indent="-171450">
              <a:buFont typeface="Arial" panose="020B0604020202020204" pitchFamily="34" charset="0"/>
              <a:buChar char="•"/>
            </a:pPr>
            <a:r>
              <a:rPr lang="en-GB" b="1" dirty="0" smtClean="0">
                <a:solidFill>
                  <a:schemeClr val="bg1"/>
                </a:solidFill>
              </a:rPr>
              <a:t>Participate in PIR and Lessons Learned.</a:t>
            </a:r>
          </a:p>
          <a:p>
            <a:pPr marL="171450" indent="-171450">
              <a:buFont typeface="Arial" panose="020B0604020202020204" pitchFamily="34" charset="0"/>
              <a:buChar char="•"/>
            </a:pPr>
            <a:r>
              <a:rPr lang="en-GB" b="1" dirty="0" smtClean="0">
                <a:solidFill>
                  <a:schemeClr val="bg1"/>
                </a:solidFill>
              </a:rPr>
              <a:t>Lead by example.</a:t>
            </a:r>
          </a:p>
          <a:p>
            <a:pPr marL="171450" indent="-171450">
              <a:buFont typeface="Arial" panose="020B0604020202020204" pitchFamily="34" charset="0"/>
              <a:buChar char="•"/>
            </a:pPr>
            <a:endParaRPr lang="en-GB" b="1" dirty="0" smtClean="0">
              <a:solidFill>
                <a:schemeClr val="bg1"/>
              </a:solidFill>
            </a:endParaRPr>
          </a:p>
        </p:txBody>
      </p:sp>
    </p:spTree>
    <p:extLst>
      <p:ext uri="{BB962C8B-B14F-4D97-AF65-F5344CB8AC3E}">
        <p14:creationId xmlns:p14="http://schemas.microsoft.com/office/powerpoint/2010/main" val="39491418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ounded Rectangle 126"/>
          <p:cNvSpPr/>
          <p:nvPr/>
        </p:nvSpPr>
        <p:spPr bwMode="auto">
          <a:xfrm>
            <a:off x="4176440" y="2025312"/>
            <a:ext cx="3096000" cy="4212000"/>
          </a:xfrm>
          <a:prstGeom prst="roundRect">
            <a:avLst/>
          </a:prstGeom>
          <a:solidFill>
            <a:schemeClr val="tx2">
              <a:lumMod val="20000"/>
              <a:lumOff val="80000"/>
            </a:schemeClr>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11" name="Rounded Rectangle 10"/>
          <p:cNvSpPr/>
          <p:nvPr/>
        </p:nvSpPr>
        <p:spPr bwMode="auto">
          <a:xfrm>
            <a:off x="191488" y="2025312"/>
            <a:ext cx="3912040" cy="4212000"/>
          </a:xfrm>
          <a:prstGeom prst="roundRect">
            <a:avLst/>
          </a:prstGeom>
          <a:solidFill>
            <a:schemeClr val="tx2">
              <a:lumMod val="20000"/>
              <a:lumOff val="80000"/>
            </a:schemeClr>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39" name="Title 1"/>
          <p:cNvSpPr txBox="1">
            <a:spLocks/>
          </p:cNvSpPr>
          <p:nvPr/>
        </p:nvSpPr>
        <p:spPr bwMode="auto">
          <a:xfrm>
            <a:off x="191488" y="188640"/>
            <a:ext cx="8412959"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a:lstStyle>
          <a:p>
            <a:r>
              <a:rPr lang="en-GB" sz="1800" i="0" dirty="0" smtClean="0"/>
              <a:t>Fatigue Improvement Programme – Delivery Streams and Scope </a:t>
            </a:r>
            <a:endParaRPr lang="en-GB" sz="1400" i="0" dirty="0">
              <a:solidFill>
                <a:srgbClr val="FF0000"/>
              </a:solidFill>
            </a:endParaRPr>
          </a:p>
        </p:txBody>
      </p:sp>
      <p:sp>
        <p:nvSpPr>
          <p:cNvPr id="40" name="Flowchart: Alternate Process 39"/>
          <p:cNvSpPr/>
          <p:nvPr/>
        </p:nvSpPr>
        <p:spPr bwMode="auto">
          <a:xfrm rot="16200000">
            <a:off x="-94508" y="2730795"/>
            <a:ext cx="936000" cy="180000"/>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1100" b="1" i="0" u="none" strike="noStrike" cap="none" normalizeH="0" baseline="0" dirty="0" smtClean="0">
                <a:ln>
                  <a:noFill/>
                </a:ln>
                <a:solidFill>
                  <a:schemeClr val="bg1"/>
                </a:solidFill>
                <a:effectLst/>
                <a:latin typeface="Arial" panose="020B0604020202020204" pitchFamily="34" charset="0"/>
              </a:rPr>
              <a:t>Standard</a:t>
            </a:r>
          </a:p>
        </p:txBody>
      </p:sp>
      <p:sp>
        <p:nvSpPr>
          <p:cNvPr id="55" name="Rounded Rectangle 54"/>
          <p:cNvSpPr/>
          <p:nvPr/>
        </p:nvSpPr>
        <p:spPr bwMode="auto">
          <a:xfrm rot="16200000">
            <a:off x="115370" y="3563929"/>
            <a:ext cx="504000" cy="180000"/>
          </a:xfrm>
          <a:prstGeom prst="roundRect">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b="1" dirty="0">
                <a:solidFill>
                  <a:schemeClr val="bg1"/>
                </a:solidFill>
                <a:latin typeface="Arial" panose="020B0604020202020204" pitchFamily="34" charset="0"/>
              </a:rPr>
              <a:t>IR</a:t>
            </a:r>
          </a:p>
        </p:txBody>
      </p:sp>
      <p:sp>
        <p:nvSpPr>
          <p:cNvPr id="80" name="Flowchart: Alternate Process 79"/>
          <p:cNvSpPr/>
          <p:nvPr/>
        </p:nvSpPr>
        <p:spPr bwMode="auto">
          <a:xfrm rot="16200000">
            <a:off x="-567841" y="4827519"/>
            <a:ext cx="1872000" cy="180000"/>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b="1" dirty="0">
                <a:solidFill>
                  <a:schemeClr val="bg1"/>
                </a:solidFill>
                <a:latin typeface="Arial" panose="020B0604020202020204" pitchFamily="34" charset="0"/>
              </a:rPr>
              <a:t>People</a:t>
            </a:r>
          </a:p>
        </p:txBody>
      </p:sp>
      <p:sp>
        <p:nvSpPr>
          <p:cNvPr id="105" name="Rounded Rectangle 104"/>
          <p:cNvSpPr/>
          <p:nvPr/>
        </p:nvSpPr>
        <p:spPr bwMode="auto">
          <a:xfrm>
            <a:off x="1161930" y="2293394"/>
            <a:ext cx="2808000" cy="1008000"/>
          </a:xfrm>
          <a:prstGeom prst="roundRect">
            <a:avLst/>
          </a:prstGeom>
          <a:solidFill>
            <a:schemeClr val="accent6"/>
          </a:solidFill>
          <a:ln w="1905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bg1"/>
              </a:solidFill>
              <a:effectLst/>
              <a:latin typeface="Arial" panose="020B0604020202020204" pitchFamily="34" charset="0"/>
            </a:endParaRPr>
          </a:p>
        </p:txBody>
      </p:sp>
      <p:sp>
        <p:nvSpPr>
          <p:cNvPr id="106" name="Rounded Rectangle 105"/>
          <p:cNvSpPr/>
          <p:nvPr/>
        </p:nvSpPr>
        <p:spPr bwMode="auto">
          <a:xfrm>
            <a:off x="1161929" y="3942050"/>
            <a:ext cx="2808000" cy="1044000"/>
          </a:xfrm>
          <a:prstGeom prst="roundRect">
            <a:avLst/>
          </a:prstGeom>
          <a:solidFill>
            <a:schemeClr val="accent6"/>
          </a:solidFill>
          <a:ln w="1905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bg1"/>
              </a:solidFill>
              <a:effectLst/>
              <a:latin typeface="Arial" panose="020B0604020202020204" pitchFamily="34" charset="0"/>
            </a:endParaRPr>
          </a:p>
        </p:txBody>
      </p:sp>
      <p:sp>
        <p:nvSpPr>
          <p:cNvPr id="107" name="Rounded Rectangle 106"/>
          <p:cNvSpPr/>
          <p:nvPr/>
        </p:nvSpPr>
        <p:spPr bwMode="auto">
          <a:xfrm>
            <a:off x="1158549" y="3365930"/>
            <a:ext cx="2808000" cy="540000"/>
          </a:xfrm>
          <a:prstGeom prst="roundRect">
            <a:avLst/>
          </a:prstGeom>
          <a:solidFill>
            <a:schemeClr val="accent6"/>
          </a:solidFill>
          <a:ln w="1905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bg1"/>
              </a:solidFill>
              <a:effectLst/>
              <a:latin typeface="Arial" panose="020B0604020202020204" pitchFamily="34" charset="0"/>
            </a:endParaRPr>
          </a:p>
        </p:txBody>
      </p:sp>
      <p:sp>
        <p:nvSpPr>
          <p:cNvPr id="108" name="Rounded Rectangle 107"/>
          <p:cNvSpPr/>
          <p:nvPr/>
        </p:nvSpPr>
        <p:spPr bwMode="auto">
          <a:xfrm rot="5400000">
            <a:off x="4248000" y="3013501"/>
            <a:ext cx="3132000" cy="2484000"/>
          </a:xfrm>
          <a:prstGeom prst="roundRect">
            <a:avLst/>
          </a:prstGeom>
          <a:solidFill>
            <a:schemeClr val="accent6"/>
          </a:solidFill>
          <a:ln w="19050">
            <a:solidFill>
              <a:schemeClr val="accent1"/>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GB" dirty="0" smtClean="0">
              <a:solidFill>
                <a:schemeClr val="bg1"/>
              </a:solidFill>
              <a:latin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bg1"/>
              </a:solidFill>
              <a:effectLst/>
              <a:latin typeface="Arial" panose="020B0604020202020204" pitchFamily="34" charset="0"/>
            </a:endParaRPr>
          </a:p>
        </p:txBody>
      </p:sp>
      <p:sp>
        <p:nvSpPr>
          <p:cNvPr id="12" name="TextBox 11"/>
          <p:cNvSpPr txBox="1"/>
          <p:nvPr/>
        </p:nvSpPr>
        <p:spPr>
          <a:xfrm>
            <a:off x="645975" y="1992205"/>
            <a:ext cx="2989921" cy="307777"/>
          </a:xfrm>
          <a:prstGeom prst="rect">
            <a:avLst/>
          </a:prstGeom>
          <a:noFill/>
        </p:spPr>
        <p:txBody>
          <a:bodyPr wrap="none" rtlCol="0">
            <a:spAutoFit/>
          </a:bodyPr>
          <a:lstStyle/>
          <a:p>
            <a:r>
              <a:rPr lang="en-GB" sz="1400" b="1" i="1" dirty="0" smtClean="0">
                <a:solidFill>
                  <a:srgbClr val="FF0000"/>
                </a:solidFill>
              </a:rPr>
              <a:t>Delivery and Change </a:t>
            </a:r>
            <a:r>
              <a:rPr lang="en-GB" b="1" i="1" dirty="0" smtClean="0">
                <a:solidFill>
                  <a:srgbClr val="FF0000"/>
                </a:solidFill>
              </a:rPr>
              <a:t>(Central Team)</a:t>
            </a:r>
            <a:endParaRPr lang="en-GB" b="1" i="1" dirty="0">
              <a:solidFill>
                <a:srgbClr val="FF0000"/>
              </a:solidFill>
            </a:endParaRPr>
          </a:p>
        </p:txBody>
      </p:sp>
      <p:sp>
        <p:nvSpPr>
          <p:cNvPr id="128" name="TextBox 127"/>
          <p:cNvSpPr txBox="1"/>
          <p:nvPr/>
        </p:nvSpPr>
        <p:spPr>
          <a:xfrm>
            <a:off x="4317421" y="2013977"/>
            <a:ext cx="2866490" cy="307777"/>
          </a:xfrm>
          <a:prstGeom prst="rect">
            <a:avLst/>
          </a:prstGeom>
          <a:noFill/>
        </p:spPr>
        <p:txBody>
          <a:bodyPr wrap="none" rtlCol="0">
            <a:spAutoFit/>
          </a:bodyPr>
          <a:lstStyle/>
          <a:p>
            <a:r>
              <a:rPr lang="en-GB" sz="1400" b="1" i="1" dirty="0" smtClean="0">
                <a:solidFill>
                  <a:srgbClr val="FF0000"/>
                </a:solidFill>
              </a:rPr>
              <a:t>Implement and Embed </a:t>
            </a:r>
            <a:r>
              <a:rPr lang="en-GB" b="1" i="1" dirty="0" smtClean="0">
                <a:solidFill>
                  <a:srgbClr val="FF0000"/>
                </a:solidFill>
              </a:rPr>
              <a:t>(Business)</a:t>
            </a:r>
            <a:endParaRPr lang="en-GB" b="1" i="1" dirty="0">
              <a:solidFill>
                <a:srgbClr val="FF0000"/>
              </a:solidFill>
            </a:endParaRPr>
          </a:p>
        </p:txBody>
      </p:sp>
      <p:sp>
        <p:nvSpPr>
          <p:cNvPr id="2" name="TextBox 1"/>
          <p:cNvSpPr txBox="1"/>
          <p:nvPr/>
        </p:nvSpPr>
        <p:spPr>
          <a:xfrm>
            <a:off x="1225405" y="2293282"/>
            <a:ext cx="2613216" cy="1015663"/>
          </a:xfrm>
          <a:prstGeom prst="rect">
            <a:avLst/>
          </a:prstGeom>
          <a:noFill/>
        </p:spPr>
        <p:txBody>
          <a:bodyPr wrap="none" rtlCol="0">
            <a:spAutoFit/>
          </a:bodyPr>
          <a:lstStyle/>
          <a:p>
            <a:pPr marL="171450" indent="-171450">
              <a:buFont typeface="Arial" panose="020B0604020202020204" pitchFamily="34" charset="0"/>
              <a:buChar char="•"/>
            </a:pPr>
            <a:r>
              <a:rPr lang="en-GB" sz="1000" b="1" dirty="0" smtClean="0">
                <a:solidFill>
                  <a:schemeClr val="bg1"/>
                </a:solidFill>
              </a:rPr>
              <a:t>Standard and Supporting documents</a:t>
            </a:r>
          </a:p>
          <a:p>
            <a:pPr marL="171450" indent="-171450">
              <a:buFont typeface="Arial" panose="020B0604020202020204" pitchFamily="34" charset="0"/>
              <a:buChar char="•"/>
            </a:pPr>
            <a:r>
              <a:rPr lang="en-GB" sz="1000" b="1" dirty="0" smtClean="0">
                <a:solidFill>
                  <a:schemeClr val="bg1"/>
                </a:solidFill>
              </a:rPr>
              <a:t>Briefing and Training Materials</a:t>
            </a:r>
          </a:p>
          <a:p>
            <a:pPr marL="171450" indent="-171450">
              <a:buFont typeface="Arial" panose="020B0604020202020204" pitchFamily="34" charset="0"/>
              <a:buChar char="•"/>
            </a:pPr>
            <a:r>
              <a:rPr lang="en-GB" sz="1000" b="1" dirty="0" smtClean="0">
                <a:solidFill>
                  <a:schemeClr val="bg1"/>
                </a:solidFill>
              </a:rPr>
              <a:t>Business change strategy and </a:t>
            </a:r>
          </a:p>
          <a:p>
            <a:pPr marL="177800"/>
            <a:r>
              <a:rPr lang="en-GB" sz="1000" b="1" dirty="0" smtClean="0">
                <a:solidFill>
                  <a:schemeClr val="bg1"/>
                </a:solidFill>
              </a:rPr>
              <a:t>Facilitation</a:t>
            </a:r>
          </a:p>
          <a:p>
            <a:pPr marL="177800"/>
            <a:r>
              <a:rPr lang="en-GB" sz="1000" b="1" dirty="0" smtClean="0">
                <a:solidFill>
                  <a:schemeClr val="bg1"/>
                </a:solidFill>
              </a:rPr>
              <a:t>Compliance and Assurance strategy</a:t>
            </a:r>
          </a:p>
          <a:p>
            <a:pPr marL="177800"/>
            <a:r>
              <a:rPr lang="en-GB" sz="1000" b="1" dirty="0" smtClean="0">
                <a:solidFill>
                  <a:schemeClr val="bg1"/>
                </a:solidFill>
              </a:rPr>
              <a:t>And tools.</a:t>
            </a:r>
          </a:p>
        </p:txBody>
      </p:sp>
      <p:sp>
        <p:nvSpPr>
          <p:cNvPr id="26" name="TextBox 25"/>
          <p:cNvSpPr txBox="1"/>
          <p:nvPr/>
        </p:nvSpPr>
        <p:spPr>
          <a:xfrm>
            <a:off x="1203024" y="3942050"/>
            <a:ext cx="2611612" cy="1044000"/>
          </a:xfrm>
          <a:prstGeom prst="rect">
            <a:avLst/>
          </a:prstGeom>
          <a:noFill/>
        </p:spPr>
        <p:txBody>
          <a:bodyPr wrap="none" rtlCol="0">
            <a:spAutoFit/>
          </a:bodyPr>
          <a:lstStyle/>
          <a:p>
            <a:pPr marL="171450" indent="-171450">
              <a:buFont typeface="Arial" panose="020B0604020202020204" pitchFamily="34" charset="0"/>
              <a:buChar char="•"/>
            </a:pPr>
            <a:r>
              <a:rPr lang="en-GB" sz="1000" b="1" dirty="0" smtClean="0">
                <a:solidFill>
                  <a:schemeClr val="bg1"/>
                </a:solidFill>
              </a:rPr>
              <a:t>Amend and publish PTR&amp;R</a:t>
            </a:r>
          </a:p>
          <a:p>
            <a:pPr marL="171450" indent="-171450">
              <a:buFont typeface="Arial" panose="020B0604020202020204" pitchFamily="34" charset="0"/>
              <a:buChar char="•"/>
            </a:pPr>
            <a:r>
              <a:rPr lang="en-GB" sz="1000" b="1" dirty="0" smtClean="0">
                <a:solidFill>
                  <a:schemeClr val="bg1"/>
                </a:solidFill>
              </a:rPr>
              <a:t>Amend and publish phase 2b</a:t>
            </a:r>
          </a:p>
          <a:p>
            <a:pPr marL="171450" indent="-171450">
              <a:buFont typeface="Arial" panose="020B0604020202020204" pitchFamily="34" charset="0"/>
              <a:buChar char="•"/>
            </a:pPr>
            <a:r>
              <a:rPr lang="en-GB" sz="1000" b="1" dirty="0" smtClean="0">
                <a:solidFill>
                  <a:schemeClr val="bg1"/>
                </a:solidFill>
              </a:rPr>
              <a:t>Amend and publish NRP</a:t>
            </a:r>
          </a:p>
          <a:p>
            <a:pPr marL="171450" indent="-171450">
              <a:buFont typeface="Arial" panose="020B0604020202020204" pitchFamily="34" charset="0"/>
              <a:buChar char="•"/>
            </a:pPr>
            <a:r>
              <a:rPr lang="en-GB" sz="1000" b="1" dirty="0" smtClean="0">
                <a:solidFill>
                  <a:schemeClr val="bg1"/>
                </a:solidFill>
              </a:rPr>
              <a:t>Introduction of ECO roster principles</a:t>
            </a:r>
          </a:p>
          <a:p>
            <a:pPr marL="171450" indent="-171450">
              <a:buFont typeface="Arial" panose="020B0604020202020204" pitchFamily="34" charset="0"/>
              <a:buChar char="•"/>
            </a:pPr>
            <a:r>
              <a:rPr lang="en-GB" sz="1000" b="1" dirty="0" smtClean="0">
                <a:solidFill>
                  <a:schemeClr val="bg1"/>
                </a:solidFill>
              </a:rPr>
              <a:t>Introduction of Management </a:t>
            </a:r>
          </a:p>
          <a:p>
            <a:pPr marL="177800"/>
            <a:r>
              <a:rPr lang="en-GB" sz="1000" b="1" dirty="0" smtClean="0">
                <a:solidFill>
                  <a:schemeClr val="bg1"/>
                </a:solidFill>
              </a:rPr>
              <a:t>rostering and on call arrangements</a:t>
            </a:r>
          </a:p>
          <a:p>
            <a:pPr marL="171450" indent="-171450">
              <a:buFont typeface="Arial" panose="020B0604020202020204" pitchFamily="34" charset="0"/>
              <a:buChar char="•"/>
            </a:pPr>
            <a:endParaRPr lang="en-GB" sz="900" b="1" dirty="0">
              <a:solidFill>
                <a:schemeClr val="bg1"/>
              </a:solidFill>
            </a:endParaRPr>
          </a:p>
        </p:txBody>
      </p:sp>
      <p:sp>
        <p:nvSpPr>
          <p:cNvPr id="27" name="TextBox 26"/>
          <p:cNvSpPr txBox="1"/>
          <p:nvPr/>
        </p:nvSpPr>
        <p:spPr>
          <a:xfrm>
            <a:off x="1236499" y="3433812"/>
            <a:ext cx="2778325" cy="400110"/>
          </a:xfrm>
          <a:prstGeom prst="rect">
            <a:avLst/>
          </a:prstGeom>
          <a:noFill/>
        </p:spPr>
        <p:txBody>
          <a:bodyPr wrap="none" rtlCol="0">
            <a:spAutoFit/>
          </a:bodyPr>
          <a:lstStyle/>
          <a:p>
            <a:pPr marL="171450" indent="-171450">
              <a:buFont typeface="Arial" panose="020B0604020202020204" pitchFamily="34" charset="0"/>
              <a:buChar char="•"/>
            </a:pPr>
            <a:r>
              <a:rPr lang="en-GB" sz="1000" b="1" dirty="0" smtClean="0">
                <a:solidFill>
                  <a:schemeClr val="bg1"/>
                </a:solidFill>
              </a:rPr>
              <a:t>Trade Union engagement strategy </a:t>
            </a:r>
          </a:p>
          <a:p>
            <a:pPr marL="177800"/>
            <a:r>
              <a:rPr lang="en-GB" sz="1000" b="1" dirty="0" smtClean="0">
                <a:solidFill>
                  <a:schemeClr val="bg1"/>
                </a:solidFill>
              </a:rPr>
              <a:t>and representation at council meetings.</a:t>
            </a:r>
          </a:p>
        </p:txBody>
      </p:sp>
      <p:sp>
        <p:nvSpPr>
          <p:cNvPr id="28" name="TextBox 27"/>
          <p:cNvSpPr txBox="1"/>
          <p:nvPr/>
        </p:nvSpPr>
        <p:spPr>
          <a:xfrm>
            <a:off x="4687582" y="3248977"/>
            <a:ext cx="2332690" cy="1908215"/>
          </a:xfrm>
          <a:prstGeom prst="rect">
            <a:avLst/>
          </a:prstGeom>
          <a:noFill/>
        </p:spPr>
        <p:txBody>
          <a:bodyPr wrap="none" rtlCol="0">
            <a:spAutoFit/>
          </a:bodyPr>
          <a:lstStyle/>
          <a:p>
            <a:pPr marL="171450" indent="-171450">
              <a:buFont typeface="Arial" panose="020B0604020202020204" pitchFamily="34" charset="0"/>
              <a:buChar char="•"/>
            </a:pPr>
            <a:r>
              <a:rPr lang="en-GB" sz="1000" b="1" dirty="0" smtClean="0">
                <a:solidFill>
                  <a:schemeClr val="bg1"/>
                </a:solidFill>
              </a:rPr>
              <a:t>Management of the standard </a:t>
            </a:r>
          </a:p>
          <a:p>
            <a:pPr marL="174625"/>
            <a:r>
              <a:rPr lang="en-GB" sz="1000" b="1" dirty="0" smtClean="0">
                <a:solidFill>
                  <a:schemeClr val="bg1"/>
                </a:solidFill>
              </a:rPr>
              <a:t>implementation.</a:t>
            </a:r>
          </a:p>
          <a:p>
            <a:pPr marL="171450" indent="-171450">
              <a:buFont typeface="Arial" panose="020B0604020202020204" pitchFamily="34" charset="0"/>
              <a:buChar char="•"/>
            </a:pPr>
            <a:endParaRPr lang="en-GB" sz="1000" b="1" dirty="0" smtClean="0">
              <a:solidFill>
                <a:schemeClr val="bg1"/>
              </a:solidFill>
            </a:endParaRPr>
          </a:p>
          <a:p>
            <a:pPr marL="171450" indent="-171450">
              <a:buFont typeface="Arial" panose="020B0604020202020204" pitchFamily="34" charset="0"/>
              <a:buChar char="•"/>
            </a:pPr>
            <a:r>
              <a:rPr lang="en-GB" sz="1000" b="1" dirty="0" smtClean="0">
                <a:solidFill>
                  <a:schemeClr val="bg1"/>
                </a:solidFill>
              </a:rPr>
              <a:t>Management of the change.</a:t>
            </a:r>
          </a:p>
          <a:p>
            <a:pPr marL="171450" indent="-171450">
              <a:buFont typeface="Arial" panose="020B0604020202020204" pitchFamily="34" charset="0"/>
              <a:buChar char="•"/>
            </a:pPr>
            <a:endParaRPr lang="en-GB" sz="1000" b="1" dirty="0" smtClean="0">
              <a:solidFill>
                <a:schemeClr val="bg1"/>
              </a:solidFill>
            </a:endParaRPr>
          </a:p>
          <a:p>
            <a:pPr marL="171450" indent="-171450">
              <a:buFont typeface="Arial" panose="020B0604020202020204" pitchFamily="34" charset="0"/>
              <a:buChar char="•"/>
            </a:pPr>
            <a:r>
              <a:rPr lang="en-GB" sz="1000" b="1" dirty="0" smtClean="0">
                <a:solidFill>
                  <a:schemeClr val="bg1"/>
                </a:solidFill>
              </a:rPr>
              <a:t>Management of the recruitment.</a:t>
            </a:r>
          </a:p>
          <a:p>
            <a:pPr marL="171450" indent="-171450">
              <a:buFont typeface="Arial" panose="020B0604020202020204" pitchFamily="34" charset="0"/>
              <a:buChar char="•"/>
            </a:pPr>
            <a:endParaRPr lang="en-GB" sz="1000" b="1" dirty="0">
              <a:solidFill>
                <a:schemeClr val="bg1"/>
              </a:solidFill>
            </a:endParaRPr>
          </a:p>
          <a:p>
            <a:pPr marL="171450" indent="-171450">
              <a:buFont typeface="Arial" panose="020B0604020202020204" pitchFamily="34" charset="0"/>
              <a:buChar char="•"/>
            </a:pPr>
            <a:r>
              <a:rPr lang="en-GB" sz="1000" b="1" dirty="0" smtClean="0">
                <a:solidFill>
                  <a:schemeClr val="bg1"/>
                </a:solidFill>
              </a:rPr>
              <a:t>Management  of compliance and</a:t>
            </a:r>
          </a:p>
          <a:p>
            <a:pPr marL="174625"/>
            <a:r>
              <a:rPr lang="en-GB" sz="1000" b="1" dirty="0" smtClean="0">
                <a:solidFill>
                  <a:schemeClr val="bg1"/>
                </a:solidFill>
              </a:rPr>
              <a:t>assurance</a:t>
            </a:r>
          </a:p>
          <a:p>
            <a:pPr marL="171450" indent="-171450">
              <a:buFont typeface="Arial" panose="020B0604020202020204" pitchFamily="34" charset="0"/>
              <a:buChar char="•"/>
            </a:pPr>
            <a:endParaRPr lang="en-GB" sz="1000" b="1" dirty="0">
              <a:solidFill>
                <a:schemeClr val="bg1"/>
              </a:solidFill>
            </a:endParaRPr>
          </a:p>
          <a:p>
            <a:pPr marL="171450" indent="-171450">
              <a:buFont typeface="Arial" panose="020B0604020202020204" pitchFamily="34" charset="0"/>
              <a:buChar char="•"/>
            </a:pPr>
            <a:r>
              <a:rPr lang="en-GB" sz="1000" b="1" dirty="0" smtClean="0">
                <a:solidFill>
                  <a:schemeClr val="bg1"/>
                </a:solidFill>
              </a:rPr>
              <a:t>Provision of reporting</a:t>
            </a:r>
          </a:p>
          <a:p>
            <a:pPr marL="171450" indent="-171450">
              <a:buFont typeface="Arial" panose="020B0604020202020204" pitchFamily="34" charset="0"/>
              <a:buChar char="•"/>
            </a:pPr>
            <a:endParaRPr lang="en-GB" sz="800" b="1" dirty="0" smtClean="0">
              <a:solidFill>
                <a:schemeClr val="bg1"/>
              </a:solidFill>
            </a:endParaRPr>
          </a:p>
        </p:txBody>
      </p:sp>
      <p:sp>
        <p:nvSpPr>
          <p:cNvPr id="29" name="Flowchart: Alternate Process 28"/>
          <p:cNvSpPr/>
          <p:nvPr/>
        </p:nvSpPr>
        <p:spPr bwMode="auto">
          <a:xfrm rot="16200000">
            <a:off x="333502" y="2534403"/>
            <a:ext cx="936000" cy="576000"/>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b="1" dirty="0">
                <a:solidFill>
                  <a:schemeClr val="bg1"/>
                </a:solidFill>
                <a:latin typeface="Arial" panose="020B0604020202020204" pitchFamily="34" charset="0"/>
              </a:rPr>
              <a:t>STE</a:t>
            </a:r>
          </a:p>
        </p:txBody>
      </p:sp>
      <p:sp>
        <p:nvSpPr>
          <p:cNvPr id="31" name="Flowchart: Alternate Process 30"/>
          <p:cNvSpPr/>
          <p:nvPr/>
        </p:nvSpPr>
        <p:spPr bwMode="auto">
          <a:xfrm rot="16200000">
            <a:off x="440148" y="5201533"/>
            <a:ext cx="720000" cy="576000"/>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sz="1000" b="1" dirty="0">
                <a:solidFill>
                  <a:schemeClr val="bg1"/>
                </a:solidFill>
                <a:latin typeface="Arial" panose="020B0604020202020204" pitchFamily="34" charset="0"/>
              </a:rPr>
              <a:t>Route Services NRT &amp; HRSS</a:t>
            </a:r>
          </a:p>
        </p:txBody>
      </p:sp>
      <p:sp>
        <p:nvSpPr>
          <p:cNvPr id="32" name="Flowchart: Alternate Process 31"/>
          <p:cNvSpPr/>
          <p:nvPr/>
        </p:nvSpPr>
        <p:spPr bwMode="auto">
          <a:xfrm rot="16200000">
            <a:off x="-26561" y="3929472"/>
            <a:ext cx="1656000" cy="576000"/>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b="1" dirty="0">
                <a:solidFill>
                  <a:schemeClr val="bg1"/>
                </a:solidFill>
                <a:latin typeface="Arial" panose="020B0604020202020204" pitchFamily="34" charset="0"/>
              </a:rPr>
              <a:t>Group / Route HR</a:t>
            </a:r>
          </a:p>
        </p:txBody>
      </p:sp>
      <p:sp>
        <p:nvSpPr>
          <p:cNvPr id="33" name="Rounded Rectangle 32"/>
          <p:cNvSpPr/>
          <p:nvPr/>
        </p:nvSpPr>
        <p:spPr bwMode="auto">
          <a:xfrm>
            <a:off x="1182611" y="5112767"/>
            <a:ext cx="2808000" cy="720000"/>
          </a:xfrm>
          <a:prstGeom prst="roundRect">
            <a:avLst/>
          </a:prstGeom>
          <a:solidFill>
            <a:schemeClr val="accent6"/>
          </a:solidFill>
          <a:ln w="1905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bg1"/>
              </a:solidFill>
              <a:effectLst/>
              <a:latin typeface="Arial" panose="020B0604020202020204" pitchFamily="34" charset="0"/>
            </a:endParaRPr>
          </a:p>
        </p:txBody>
      </p:sp>
      <p:sp>
        <p:nvSpPr>
          <p:cNvPr id="34" name="TextBox 33"/>
          <p:cNvSpPr txBox="1"/>
          <p:nvPr/>
        </p:nvSpPr>
        <p:spPr>
          <a:xfrm>
            <a:off x="1179139" y="5184775"/>
            <a:ext cx="2529860" cy="692497"/>
          </a:xfrm>
          <a:prstGeom prst="rect">
            <a:avLst/>
          </a:prstGeom>
          <a:noFill/>
        </p:spPr>
        <p:txBody>
          <a:bodyPr wrap="none" rtlCol="0">
            <a:spAutoFit/>
          </a:bodyPr>
          <a:lstStyle/>
          <a:p>
            <a:pPr marL="171450" indent="-171450">
              <a:buFont typeface="Arial" panose="020B0604020202020204" pitchFamily="34" charset="0"/>
              <a:buChar char="•"/>
            </a:pPr>
            <a:r>
              <a:rPr lang="en-GB" sz="1000" b="1" dirty="0" smtClean="0">
                <a:solidFill>
                  <a:schemeClr val="bg1"/>
                </a:solidFill>
              </a:rPr>
              <a:t>Training materials for new Recruits.</a:t>
            </a:r>
          </a:p>
          <a:p>
            <a:pPr marL="171450" indent="-171450">
              <a:buFont typeface="Arial" panose="020B0604020202020204" pitchFamily="34" charset="0"/>
              <a:buChar char="•"/>
            </a:pPr>
            <a:r>
              <a:rPr lang="en-GB" sz="1000" b="1" dirty="0" smtClean="0">
                <a:solidFill>
                  <a:schemeClr val="bg1"/>
                </a:solidFill>
              </a:rPr>
              <a:t>Recruitment on boarding </a:t>
            </a:r>
          </a:p>
          <a:p>
            <a:pPr marL="171450" indent="-171450">
              <a:buFont typeface="Arial" panose="020B0604020202020204" pitchFamily="34" charset="0"/>
              <a:buChar char="•"/>
            </a:pPr>
            <a:r>
              <a:rPr lang="en-GB" sz="1000" b="1" dirty="0" smtClean="0">
                <a:solidFill>
                  <a:schemeClr val="bg1"/>
                </a:solidFill>
              </a:rPr>
              <a:t>Amend employee T&amp;Cs</a:t>
            </a:r>
          </a:p>
          <a:p>
            <a:pPr marL="171450" indent="-171450">
              <a:buFont typeface="Arial" panose="020B0604020202020204" pitchFamily="34" charset="0"/>
              <a:buChar char="•"/>
            </a:pPr>
            <a:endParaRPr lang="en-GB" sz="900" b="1" dirty="0">
              <a:solidFill>
                <a:schemeClr val="bg1"/>
              </a:solidFill>
            </a:endParaRPr>
          </a:p>
        </p:txBody>
      </p:sp>
      <p:sp>
        <p:nvSpPr>
          <p:cNvPr id="3" name="Rectangle 2"/>
          <p:cNvSpPr/>
          <p:nvPr/>
        </p:nvSpPr>
        <p:spPr>
          <a:xfrm>
            <a:off x="7974847" y="5910215"/>
            <a:ext cx="840295" cy="523220"/>
          </a:xfrm>
          <a:prstGeom prst="rect">
            <a:avLst/>
          </a:prstGeom>
        </p:spPr>
        <p:txBody>
          <a:bodyPr wrap="none">
            <a:spAutoFit/>
          </a:bodyPr>
          <a:lstStyle/>
          <a:p>
            <a:pPr algn="ctr"/>
            <a:r>
              <a:rPr lang="en-GB" sz="1400" b="1" i="1" dirty="0" smtClean="0">
                <a:solidFill>
                  <a:srgbClr val="FF0000"/>
                </a:solidFill>
              </a:rPr>
              <a:t>Realise</a:t>
            </a:r>
          </a:p>
          <a:p>
            <a:pPr algn="ctr"/>
            <a:r>
              <a:rPr lang="en-GB" sz="1400" b="1" i="1" dirty="0" smtClean="0">
                <a:solidFill>
                  <a:srgbClr val="FF0000"/>
                </a:solidFill>
              </a:rPr>
              <a:t>Benefit</a:t>
            </a:r>
            <a:endParaRPr lang="en-GB" sz="1400" b="1" i="1" dirty="0">
              <a:solidFill>
                <a:srgbClr val="FF0000"/>
              </a:solidFill>
            </a:endParaRPr>
          </a:p>
        </p:txBody>
      </p:sp>
      <p:sp>
        <p:nvSpPr>
          <p:cNvPr id="36" name="Pentagon 35"/>
          <p:cNvSpPr/>
          <p:nvPr/>
        </p:nvSpPr>
        <p:spPr bwMode="auto">
          <a:xfrm>
            <a:off x="4200141" y="2322226"/>
            <a:ext cx="324000" cy="349200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1" u="none" strike="noStrike" cap="none" normalizeH="0" baseline="0" dirty="0" smtClean="0">
              <a:ln>
                <a:noFill/>
              </a:ln>
              <a:solidFill>
                <a:schemeClr val="accent6"/>
              </a:solidFill>
              <a:effectLst/>
              <a:latin typeface="Arial" panose="020B0604020202020204" pitchFamily="34" charset="0"/>
            </a:endParaRPr>
          </a:p>
        </p:txBody>
      </p:sp>
      <p:sp>
        <p:nvSpPr>
          <p:cNvPr id="37" name="Pentagon 36"/>
          <p:cNvSpPr/>
          <p:nvPr/>
        </p:nvSpPr>
        <p:spPr bwMode="auto">
          <a:xfrm>
            <a:off x="7333193" y="2321754"/>
            <a:ext cx="324000" cy="349200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1" u="none" strike="noStrike" cap="none" normalizeH="0" baseline="0" dirty="0" smtClean="0">
              <a:ln>
                <a:noFill/>
              </a:ln>
              <a:solidFill>
                <a:schemeClr val="accent6"/>
              </a:solidFill>
              <a:effectLst/>
              <a:latin typeface="Arial" panose="020B0604020202020204" pitchFamily="34" charset="0"/>
            </a:endParaRPr>
          </a:p>
        </p:txBody>
      </p:sp>
      <p:sp>
        <p:nvSpPr>
          <p:cNvPr id="41" name="TextBox 40"/>
          <p:cNvSpPr txBox="1"/>
          <p:nvPr/>
        </p:nvSpPr>
        <p:spPr>
          <a:xfrm>
            <a:off x="7701941" y="2420888"/>
            <a:ext cx="1296000" cy="3204000"/>
          </a:xfrm>
          <a:prstGeom prst="roundRect">
            <a:avLst/>
          </a:prstGeom>
          <a:solidFill>
            <a:schemeClr val="accent6"/>
          </a:solidFill>
          <a:ln w="19050">
            <a:solidFill>
              <a:schemeClr val="accent1"/>
            </a:solidFill>
          </a:ln>
          <a:effectLst/>
        </p:spPr>
        <p:txBody>
          <a:bodyPr vert="horz" wrap="square" lIns="0" tIns="0" rIns="0" bIns="0" numCol="1" rtlCol="0" anchor="ctr" anchorCtr="0" compatLnSpc="1">
            <a:prstTxWarp prst="textNoShape">
              <a:avLst/>
            </a:prstTxWarp>
            <a:spAutoFit/>
          </a:bodyPr>
          <a:lstStyle>
            <a:defPPr>
              <a:defRPr lang="en-GB"/>
            </a:defPPr>
            <a:lvl1pPr marL="0" marR="0" indent="0" algn="ctr" defTabSz="914400" eaLnBrk="1" latinLnBrk="0" hangingPunct="1">
              <a:lnSpc>
                <a:spcPct val="100000"/>
              </a:lnSpc>
              <a:spcBef>
                <a:spcPct val="50000"/>
              </a:spcBef>
              <a:buClrTx/>
              <a:buSzTx/>
              <a:buFontTx/>
              <a:buNone/>
              <a:tabLst/>
              <a:defRPr b="1">
                <a:solidFill>
                  <a:schemeClr val="bg1"/>
                </a:solidFill>
                <a:latin typeface="Arial" panose="020B0604020202020204" pitchFamily="34" charset="0"/>
              </a:defRPr>
            </a:lvl1pPr>
          </a:lstStyle>
          <a:p>
            <a:pPr>
              <a:spcBef>
                <a:spcPts val="0"/>
              </a:spcBef>
            </a:pPr>
            <a:r>
              <a:rPr lang="en-GB" dirty="0" smtClean="0"/>
              <a:t>OUTCOMES</a:t>
            </a:r>
          </a:p>
          <a:p>
            <a:pPr>
              <a:spcBef>
                <a:spcPts val="0"/>
              </a:spcBef>
            </a:pPr>
            <a:r>
              <a:rPr lang="en-GB" dirty="0" smtClean="0"/>
              <a:t>14 Hours D2D</a:t>
            </a:r>
          </a:p>
          <a:p>
            <a:pPr>
              <a:spcBef>
                <a:spcPts val="0"/>
              </a:spcBef>
            </a:pPr>
            <a:r>
              <a:rPr lang="en-GB" dirty="0" smtClean="0"/>
              <a:t>12 Hours Breaks</a:t>
            </a:r>
          </a:p>
          <a:p>
            <a:pPr>
              <a:spcBef>
                <a:spcPts val="0"/>
              </a:spcBef>
            </a:pPr>
            <a:r>
              <a:rPr lang="en-GB" dirty="0" smtClean="0"/>
              <a:t>Max 60 Hour Week</a:t>
            </a:r>
          </a:p>
          <a:p>
            <a:pPr>
              <a:spcBef>
                <a:spcPts val="0"/>
              </a:spcBef>
            </a:pPr>
            <a:r>
              <a:rPr lang="en-GB" dirty="0" smtClean="0"/>
              <a:t>FRI = 40.</a:t>
            </a:r>
            <a:endParaRPr lang="en-GB" dirty="0"/>
          </a:p>
        </p:txBody>
      </p:sp>
      <p:pic>
        <p:nvPicPr>
          <p:cNvPr id="38"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5287" y="692695"/>
            <a:ext cx="1466702" cy="122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3398" y="695602"/>
            <a:ext cx="1391221" cy="1244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Pentagon 42"/>
          <p:cNvSpPr/>
          <p:nvPr/>
        </p:nvSpPr>
        <p:spPr bwMode="auto">
          <a:xfrm rot="5400000">
            <a:off x="8283974" y="5336956"/>
            <a:ext cx="216000" cy="936000"/>
          </a:xfrm>
          <a:prstGeom prst="homePlate">
            <a:avLst/>
          </a:prstGeom>
          <a:solidFill>
            <a:schemeClr val="accent1"/>
          </a:solidFill>
          <a:ln w="19050">
            <a:solidFill>
              <a:schemeClr val="accent6"/>
            </a:solidFill>
          </a:ln>
          <a:effectLst/>
          <a:extLst/>
        </p:spPr>
        <p:txBody>
          <a:bodyPr vert="vert270" wrap="square" lIns="0" tIns="0" rIns="0" bIns="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GB" sz="1100" b="0" i="1" u="none" strike="noStrike" cap="none" normalizeH="0" baseline="0" dirty="0" smtClean="0">
              <a:ln>
                <a:noFill/>
              </a:ln>
              <a:solidFill>
                <a:schemeClr val="accent6"/>
              </a:solidFill>
              <a:effectLst/>
              <a:latin typeface="Arial" panose="020B0604020202020204" pitchFamily="34" charset="0"/>
            </a:endParaRPr>
          </a:p>
        </p:txBody>
      </p:sp>
      <p:sp>
        <p:nvSpPr>
          <p:cNvPr id="44" name="Flowchart: Alternate Process 43"/>
          <p:cNvSpPr/>
          <p:nvPr/>
        </p:nvSpPr>
        <p:spPr bwMode="auto">
          <a:xfrm>
            <a:off x="4572000" y="2348880"/>
            <a:ext cx="2412000" cy="187285"/>
          </a:xfrm>
          <a:prstGeom prst="flowChartAlternateProcess">
            <a:avLst/>
          </a:prstGeom>
          <a:solidFill>
            <a:srgbClr val="054B6B"/>
          </a:solidFill>
          <a:ln w="19050">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ct val="50000"/>
              </a:spcBef>
            </a:pPr>
            <a:r>
              <a:rPr lang="en-GB" b="1" dirty="0" smtClean="0">
                <a:solidFill>
                  <a:schemeClr val="bg1"/>
                </a:solidFill>
                <a:latin typeface="Arial" panose="020B0604020202020204" pitchFamily="34" charset="0"/>
              </a:rPr>
              <a:t>Functional Business Areas</a:t>
            </a:r>
            <a:endParaRPr lang="en-GB" b="1" dirty="0">
              <a:solidFill>
                <a:schemeClr val="bg1"/>
              </a:solidFill>
              <a:latin typeface="Arial" panose="020B0604020202020204" pitchFamily="34" charset="0"/>
            </a:endParaRPr>
          </a:p>
        </p:txBody>
      </p:sp>
    </p:spTree>
    <p:extLst>
      <p:ext uri="{BB962C8B-B14F-4D97-AF65-F5344CB8AC3E}">
        <p14:creationId xmlns:p14="http://schemas.microsoft.com/office/powerpoint/2010/main" val="3720136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89" y="260648"/>
            <a:ext cx="7868240" cy="288032"/>
          </a:xfrm>
        </p:spPr>
        <p:txBody>
          <a:bodyPr/>
          <a:lstStyle/>
          <a:p>
            <a:r>
              <a:rPr lang="en-GB" sz="1800" i="0" dirty="0" smtClean="0"/>
              <a:t>Fatigue Improvement Programme  </a:t>
            </a:r>
            <a:endParaRPr lang="en-GB" sz="1800" i="0" dirty="0"/>
          </a:p>
        </p:txBody>
      </p:sp>
      <p:sp>
        <p:nvSpPr>
          <p:cNvPr id="3" name="TextBox 2"/>
          <p:cNvSpPr txBox="1"/>
          <p:nvPr/>
        </p:nvSpPr>
        <p:spPr>
          <a:xfrm>
            <a:off x="2013413" y="3429000"/>
            <a:ext cx="4911922" cy="830997"/>
          </a:xfrm>
          <a:prstGeom prst="rect">
            <a:avLst/>
          </a:prstGeom>
          <a:noFill/>
        </p:spPr>
        <p:txBody>
          <a:bodyPr wrap="none" rtlCol="0">
            <a:spAutoFit/>
          </a:bodyPr>
          <a:lstStyle/>
          <a:p>
            <a:r>
              <a:rPr lang="en-GB" sz="4800" b="1" dirty="0" smtClean="0">
                <a:solidFill>
                  <a:schemeClr val="accent1"/>
                </a:solidFill>
              </a:rPr>
              <a:t>Any Questions?</a:t>
            </a:r>
            <a:endParaRPr lang="en-GB" sz="4800" b="1" dirty="0">
              <a:solidFill>
                <a:schemeClr val="accent1"/>
              </a:solidFill>
            </a:endParaRPr>
          </a:p>
        </p:txBody>
      </p:sp>
      <p:sp>
        <p:nvSpPr>
          <p:cNvPr id="4" name="TextBox 3"/>
          <p:cNvSpPr txBox="1"/>
          <p:nvPr/>
        </p:nvSpPr>
        <p:spPr>
          <a:xfrm>
            <a:off x="2280313" y="1573312"/>
            <a:ext cx="4378122" cy="523220"/>
          </a:xfrm>
          <a:prstGeom prst="rect">
            <a:avLst/>
          </a:prstGeom>
          <a:noFill/>
        </p:spPr>
        <p:txBody>
          <a:bodyPr wrap="none" rtlCol="0">
            <a:spAutoFit/>
          </a:bodyPr>
          <a:lstStyle/>
          <a:p>
            <a:r>
              <a:rPr lang="en-GB" sz="2800" b="1" dirty="0" smtClean="0">
                <a:solidFill>
                  <a:schemeClr val="accent1"/>
                </a:solidFill>
              </a:rPr>
              <a:t>Thank you for your time.</a:t>
            </a:r>
            <a:endParaRPr lang="en-GB" sz="2800" b="1" dirty="0">
              <a:solidFill>
                <a:schemeClr val="accent1"/>
              </a:solidFill>
            </a:endParaRPr>
          </a:p>
        </p:txBody>
      </p:sp>
      <p:grpSp>
        <p:nvGrpSpPr>
          <p:cNvPr id="8" name="Group 7"/>
          <p:cNvGrpSpPr/>
          <p:nvPr/>
        </p:nvGrpSpPr>
        <p:grpSpPr>
          <a:xfrm>
            <a:off x="6690406" y="408355"/>
            <a:ext cx="1154771" cy="526035"/>
            <a:chOff x="2195736" y="5195328"/>
            <a:chExt cx="1154771" cy="526035"/>
          </a:xfrm>
        </p:grpSpPr>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543531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6632"/>
            <a:ext cx="7269163" cy="431800"/>
          </a:xfrm>
        </p:spPr>
        <p:txBody>
          <a:bodyPr/>
          <a:lstStyle/>
          <a:p>
            <a:r>
              <a:rPr lang="en-GB" dirty="0" smtClean="0"/>
              <a:t>What are we doing?</a:t>
            </a:r>
            <a:endParaRPr lang="en-GB" dirty="0"/>
          </a:p>
        </p:txBody>
      </p:sp>
      <p:sp>
        <p:nvSpPr>
          <p:cNvPr id="3" name="Content Placeholder 2"/>
          <p:cNvSpPr>
            <a:spLocks noGrp="1"/>
          </p:cNvSpPr>
          <p:nvPr>
            <p:ph idx="1"/>
          </p:nvPr>
        </p:nvSpPr>
        <p:spPr>
          <a:xfrm>
            <a:off x="5309478" y="1484784"/>
            <a:ext cx="3312368" cy="4391025"/>
          </a:xfrm>
        </p:spPr>
        <p:txBody>
          <a:bodyPr/>
          <a:lstStyle/>
          <a:p>
            <a:pPr eaLnBrk="0" hangingPunct="0">
              <a:spcBef>
                <a:spcPts val="600"/>
              </a:spcBef>
            </a:pPr>
            <a:r>
              <a:rPr lang="en-GB" dirty="0" smtClean="0">
                <a:solidFill>
                  <a:schemeClr val="accent1"/>
                </a:solidFill>
              </a:rPr>
              <a:t>The previous standard (v5) only covered safety critical workers, the new standard (v6) a</a:t>
            </a:r>
            <a:r>
              <a:rPr lang="en-GB" dirty="0" smtClean="0">
                <a:solidFill>
                  <a:srgbClr val="054B6B"/>
                </a:solidFill>
              </a:rPr>
              <a:t>pplies </a:t>
            </a:r>
            <a:r>
              <a:rPr lang="en-GB" dirty="0">
                <a:solidFill>
                  <a:srgbClr val="054B6B"/>
                </a:solidFill>
              </a:rPr>
              <a:t>to everyone </a:t>
            </a:r>
            <a:r>
              <a:rPr lang="en-GB" dirty="0" smtClean="0">
                <a:solidFill>
                  <a:srgbClr val="054B6B"/>
                </a:solidFill>
              </a:rPr>
              <a:t>within Network </a:t>
            </a:r>
            <a:r>
              <a:rPr lang="en-GB" dirty="0">
                <a:solidFill>
                  <a:srgbClr val="054B6B"/>
                </a:solidFill>
              </a:rPr>
              <a:t>Rail and those working on Network Rail infrastructure.</a:t>
            </a:r>
          </a:p>
          <a:p>
            <a:endParaRPr lang="en-GB" dirty="0">
              <a:solidFill>
                <a:schemeClr val="accent1"/>
              </a:solidFill>
            </a:endParaRPr>
          </a:p>
          <a:p>
            <a:r>
              <a:rPr lang="en-GB" dirty="0" smtClean="0">
                <a:solidFill>
                  <a:schemeClr val="accent1"/>
                </a:solidFill>
              </a:rPr>
              <a:t>The </a:t>
            </a:r>
            <a:r>
              <a:rPr lang="en-GB" dirty="0">
                <a:solidFill>
                  <a:schemeClr val="accent1"/>
                </a:solidFill>
              </a:rPr>
              <a:t>new standard does </a:t>
            </a:r>
            <a:r>
              <a:rPr lang="en-GB" b="1" dirty="0">
                <a:solidFill>
                  <a:schemeClr val="accent1"/>
                </a:solidFill>
              </a:rPr>
              <a:t>not</a:t>
            </a:r>
            <a:r>
              <a:rPr lang="en-GB" dirty="0">
                <a:solidFill>
                  <a:schemeClr val="accent1"/>
                </a:solidFill>
              </a:rPr>
              <a:t> impose limits on what people can work but instead introduces four ‘trigger points’ where mitigating actions are required.</a:t>
            </a:r>
          </a:p>
          <a:p>
            <a:endParaRPr lang="en-GB" dirty="0">
              <a:solidFill>
                <a:schemeClr val="accent1"/>
              </a:solidFill>
            </a:endParaRPr>
          </a:p>
        </p:txBody>
      </p:sp>
      <p:sp>
        <p:nvSpPr>
          <p:cNvPr id="4" name="Date Placeholder 3"/>
          <p:cNvSpPr>
            <a:spLocks noGrp="1"/>
          </p:cNvSpPr>
          <p:nvPr>
            <p:ph type="dt" sz="half" idx="10"/>
          </p:nvPr>
        </p:nvSpPr>
        <p:spPr/>
        <p:txBody>
          <a:bodyPr/>
          <a:lstStyle/>
          <a:p>
            <a:pPr>
              <a:defRPr/>
            </a:pPr>
            <a:fld id="{5F7394B0-5BC6-49DB-80EF-4D4A3E51364A}" type="datetime5">
              <a:rPr lang="en-GB" altLang="en-US" smtClean="0">
                <a:solidFill>
                  <a:srgbClr val="054B6B"/>
                </a:solidFill>
              </a:rPr>
              <a:pPr>
                <a:defRPr/>
              </a:pPr>
              <a:t>25-Jun-18</a:t>
            </a:fld>
            <a:endParaRPr lang="en-GB" altLang="en-US">
              <a:solidFill>
                <a:srgbClr val="054B6B"/>
              </a:solidFill>
            </a:endParaRPr>
          </a:p>
        </p:txBody>
      </p:sp>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solidFill>
                  <a:srgbClr val="054B6B"/>
                </a:solidFill>
              </a:rPr>
              <a:pPr>
                <a:defRPr/>
              </a:pPr>
              <a:t>2</a:t>
            </a:fld>
            <a:endParaRPr lang="en-GB" altLang="en-US">
              <a:solidFill>
                <a:srgbClr val="054B6B"/>
              </a:solidFill>
            </a:endParaRPr>
          </a:p>
        </p:txBody>
      </p:sp>
      <p:grpSp>
        <p:nvGrpSpPr>
          <p:cNvPr id="7" name="Group 6"/>
          <p:cNvGrpSpPr/>
          <p:nvPr/>
        </p:nvGrpSpPr>
        <p:grpSpPr>
          <a:xfrm>
            <a:off x="6690406" y="340621"/>
            <a:ext cx="1154771" cy="526035"/>
            <a:chOff x="2195736" y="5195328"/>
            <a:chExt cx="1154771" cy="526035"/>
          </a:xfrm>
        </p:grpSpPr>
        <p:pic>
          <p:nvPicPr>
            <p:cNvPr id="8"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4" y="1196752"/>
            <a:ext cx="3271317" cy="464837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6040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5F7394B0-5BC6-49DB-80EF-4D4A3E51364A}" type="datetime5">
              <a:rPr lang="en-GB" altLang="en-US" smtClean="0"/>
              <a:pPr>
                <a:defRPr/>
              </a:pPr>
              <a:t>25-Jun-18</a:t>
            </a:fld>
            <a:endParaRPr lang="en-GB" altLang="en-US"/>
          </a:p>
        </p:txBody>
      </p:sp>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pPr>
                <a:defRPr/>
              </a:pPr>
              <a:t>3</a:t>
            </a:fld>
            <a:endParaRPr lang="en-GB" altLang="en-US"/>
          </a:p>
        </p:txBody>
      </p:sp>
      <p:sp>
        <p:nvSpPr>
          <p:cNvPr id="7" name="Title 1"/>
          <p:cNvSpPr>
            <a:spLocks noGrp="1"/>
          </p:cNvSpPr>
          <p:nvPr>
            <p:ph type="title"/>
          </p:nvPr>
        </p:nvSpPr>
        <p:spPr>
          <a:xfrm>
            <a:off x="539750" y="188640"/>
            <a:ext cx="7269163" cy="431800"/>
          </a:xfrm>
        </p:spPr>
        <p:txBody>
          <a:bodyPr/>
          <a:lstStyle/>
          <a:p>
            <a:r>
              <a:rPr lang="en-GB" sz="1800" dirty="0" smtClean="0"/>
              <a:t>Fatigue Improvement Programme – Four Perspectives </a:t>
            </a:r>
            <a:endParaRPr lang="en-GB" sz="1800" dirty="0"/>
          </a:p>
        </p:txBody>
      </p:sp>
      <p:pic>
        <p:nvPicPr>
          <p:cNvPr id="8" name="Picture 2" descr="Image result for benefits of work life balanc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96" y="3194540"/>
            <a:ext cx="1577707" cy="900820"/>
          </a:xfrm>
          <a:prstGeom prst="rect">
            <a:avLst/>
          </a:prstGeom>
          <a:noFill/>
          <a:ln w="15875">
            <a:solidFill>
              <a:schemeClr val="accent2"/>
            </a:solidFill>
          </a:ln>
          <a:extLst>
            <a:ext uri="{909E8E84-426E-40DD-AFC4-6F175D3DCCD1}">
              <a14:hiddenFill xmlns:a14="http://schemas.microsoft.com/office/drawing/2010/main">
                <a:solidFill>
                  <a:srgbClr val="FFFFFF"/>
                </a:solidFill>
              </a14:hiddenFill>
            </a:ext>
          </a:extLst>
        </p:spPr>
      </p:pic>
      <p:sp>
        <p:nvSpPr>
          <p:cNvPr id="9" name="Hexagon 8"/>
          <p:cNvSpPr/>
          <p:nvPr/>
        </p:nvSpPr>
        <p:spPr bwMode="auto">
          <a:xfrm>
            <a:off x="755576" y="918144"/>
            <a:ext cx="3600000" cy="2520000"/>
          </a:xfrm>
          <a:prstGeom prst="hexagon">
            <a:avLst/>
          </a:prstGeom>
          <a:solidFill>
            <a:schemeClr val="tx2"/>
          </a:solidFill>
          <a:ln w="15875">
            <a:solidFill>
              <a:schemeClr val="accent2"/>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10" name="Hexagon 9"/>
          <p:cNvSpPr/>
          <p:nvPr/>
        </p:nvSpPr>
        <p:spPr bwMode="auto">
          <a:xfrm>
            <a:off x="755576" y="3700168"/>
            <a:ext cx="3600000" cy="2520000"/>
          </a:xfrm>
          <a:prstGeom prst="hexagon">
            <a:avLst/>
          </a:prstGeom>
          <a:solidFill>
            <a:schemeClr val="tx2"/>
          </a:solidFill>
          <a:ln w="15875">
            <a:solidFill>
              <a:schemeClr val="accent2"/>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11" name="Hexagon 10"/>
          <p:cNvSpPr/>
          <p:nvPr/>
        </p:nvSpPr>
        <p:spPr bwMode="auto">
          <a:xfrm>
            <a:off x="4499992" y="909000"/>
            <a:ext cx="3600000" cy="2520000"/>
          </a:xfrm>
          <a:prstGeom prst="hexagon">
            <a:avLst/>
          </a:prstGeom>
          <a:solidFill>
            <a:schemeClr val="tx2"/>
          </a:solidFill>
          <a:ln w="15875">
            <a:solidFill>
              <a:schemeClr val="accent2"/>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12" name="Hexagon 11"/>
          <p:cNvSpPr/>
          <p:nvPr/>
        </p:nvSpPr>
        <p:spPr bwMode="auto">
          <a:xfrm>
            <a:off x="4499992" y="3691888"/>
            <a:ext cx="3600000" cy="2520000"/>
          </a:xfrm>
          <a:prstGeom prst="hexagon">
            <a:avLst/>
          </a:prstGeom>
          <a:solidFill>
            <a:schemeClr val="tx2"/>
          </a:solidFill>
          <a:ln w="15875">
            <a:solidFill>
              <a:schemeClr val="accent2"/>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13" name="TextBox 12"/>
          <p:cNvSpPr txBox="1"/>
          <p:nvPr/>
        </p:nvSpPr>
        <p:spPr>
          <a:xfrm>
            <a:off x="1482205" y="916243"/>
            <a:ext cx="2146742" cy="369332"/>
          </a:xfrm>
          <a:prstGeom prst="rect">
            <a:avLst/>
          </a:prstGeom>
          <a:noFill/>
        </p:spPr>
        <p:txBody>
          <a:bodyPr wrap="none" rtlCol="0">
            <a:spAutoFit/>
          </a:bodyPr>
          <a:lstStyle/>
          <a:p>
            <a:pPr algn="ctr"/>
            <a:r>
              <a:rPr lang="en-GB" sz="1800" b="1" dirty="0" smtClean="0">
                <a:solidFill>
                  <a:schemeClr val="bg1"/>
                </a:solidFill>
              </a:rPr>
              <a:t>Legal Perspective</a:t>
            </a:r>
            <a:endParaRPr lang="en-GB" sz="1800" b="1" dirty="0">
              <a:solidFill>
                <a:schemeClr val="bg1"/>
              </a:solidFill>
            </a:endParaRPr>
          </a:p>
        </p:txBody>
      </p:sp>
      <p:sp>
        <p:nvSpPr>
          <p:cNvPr id="14" name="TextBox 13"/>
          <p:cNvSpPr txBox="1"/>
          <p:nvPr/>
        </p:nvSpPr>
        <p:spPr>
          <a:xfrm>
            <a:off x="1238548" y="3779748"/>
            <a:ext cx="2634055" cy="369332"/>
          </a:xfrm>
          <a:prstGeom prst="rect">
            <a:avLst/>
          </a:prstGeom>
          <a:noFill/>
        </p:spPr>
        <p:txBody>
          <a:bodyPr wrap="none" rtlCol="0">
            <a:spAutoFit/>
          </a:bodyPr>
          <a:lstStyle/>
          <a:p>
            <a:pPr algn="ctr"/>
            <a:r>
              <a:rPr lang="en-GB" sz="1800" b="1" dirty="0" smtClean="0">
                <a:solidFill>
                  <a:schemeClr val="bg1"/>
                </a:solidFill>
              </a:rPr>
              <a:t>Statistical Perspective</a:t>
            </a:r>
            <a:endParaRPr lang="en-GB" sz="1800" b="1" dirty="0">
              <a:solidFill>
                <a:schemeClr val="bg1"/>
              </a:solidFill>
            </a:endParaRPr>
          </a:p>
        </p:txBody>
      </p:sp>
      <p:sp>
        <p:nvSpPr>
          <p:cNvPr id="15" name="TextBox 14"/>
          <p:cNvSpPr txBox="1"/>
          <p:nvPr/>
        </p:nvSpPr>
        <p:spPr>
          <a:xfrm>
            <a:off x="5220072" y="909000"/>
            <a:ext cx="2159567" cy="369332"/>
          </a:xfrm>
          <a:prstGeom prst="rect">
            <a:avLst/>
          </a:prstGeom>
          <a:noFill/>
        </p:spPr>
        <p:txBody>
          <a:bodyPr wrap="none" rtlCol="0">
            <a:spAutoFit/>
          </a:bodyPr>
          <a:lstStyle/>
          <a:p>
            <a:pPr algn="ctr"/>
            <a:r>
              <a:rPr lang="en-GB" sz="1800" b="1" dirty="0" smtClean="0">
                <a:solidFill>
                  <a:schemeClr val="bg1"/>
                </a:solidFill>
              </a:rPr>
              <a:t>Moral Perspective</a:t>
            </a:r>
            <a:endParaRPr lang="en-GB" sz="1800" b="1" dirty="0">
              <a:solidFill>
                <a:schemeClr val="bg1"/>
              </a:solidFill>
            </a:endParaRPr>
          </a:p>
        </p:txBody>
      </p:sp>
      <p:sp>
        <p:nvSpPr>
          <p:cNvPr id="16" name="TextBox 15"/>
          <p:cNvSpPr txBox="1"/>
          <p:nvPr/>
        </p:nvSpPr>
        <p:spPr>
          <a:xfrm>
            <a:off x="5076056" y="3681600"/>
            <a:ext cx="2351926" cy="369332"/>
          </a:xfrm>
          <a:prstGeom prst="rect">
            <a:avLst/>
          </a:prstGeom>
          <a:noFill/>
        </p:spPr>
        <p:txBody>
          <a:bodyPr wrap="none" rtlCol="0">
            <a:spAutoFit/>
          </a:bodyPr>
          <a:lstStyle/>
          <a:p>
            <a:pPr algn="ctr"/>
            <a:r>
              <a:rPr lang="en-GB" sz="1800" b="1" dirty="0" smtClean="0">
                <a:solidFill>
                  <a:schemeClr val="bg1"/>
                </a:solidFill>
              </a:rPr>
              <a:t>Factual Perspective</a:t>
            </a:r>
            <a:endParaRPr lang="en-GB" sz="1800" b="1" dirty="0">
              <a:solidFill>
                <a:schemeClr val="bg1"/>
              </a:solidFill>
            </a:endParaRPr>
          </a:p>
        </p:txBody>
      </p:sp>
      <p:sp>
        <p:nvSpPr>
          <p:cNvPr id="17" name="TextBox 16"/>
          <p:cNvSpPr txBox="1"/>
          <p:nvPr/>
        </p:nvSpPr>
        <p:spPr>
          <a:xfrm>
            <a:off x="1259632" y="1322184"/>
            <a:ext cx="2592288" cy="738664"/>
          </a:xfrm>
          <a:prstGeom prst="rect">
            <a:avLst/>
          </a:prstGeom>
          <a:noFill/>
        </p:spPr>
        <p:txBody>
          <a:bodyPr wrap="square" rtlCol="0">
            <a:spAutoFit/>
          </a:bodyPr>
          <a:lstStyle/>
          <a:p>
            <a:pPr algn="ctr"/>
            <a:r>
              <a:rPr lang="en-GB" sz="1400" b="1" dirty="0" smtClean="0">
                <a:solidFill>
                  <a:schemeClr val="accent2"/>
                </a:solidFill>
              </a:rPr>
              <a:t>We need to become legally compliant and satisfy our Regulator </a:t>
            </a:r>
            <a:endParaRPr lang="en-GB" sz="1400" b="1" dirty="0">
              <a:solidFill>
                <a:schemeClr val="accent2"/>
              </a:solidFill>
            </a:endParaRPr>
          </a:p>
        </p:txBody>
      </p:sp>
      <p:sp>
        <p:nvSpPr>
          <p:cNvPr id="18" name="TextBox 17"/>
          <p:cNvSpPr txBox="1"/>
          <p:nvPr/>
        </p:nvSpPr>
        <p:spPr>
          <a:xfrm>
            <a:off x="1521430" y="2211393"/>
            <a:ext cx="2135521" cy="938719"/>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HSAW Act</a:t>
            </a:r>
          </a:p>
          <a:p>
            <a:pPr marL="171450" indent="-171450">
              <a:buFont typeface="Arial" panose="020B0604020202020204" pitchFamily="34" charset="0"/>
              <a:buChar char="•"/>
            </a:pPr>
            <a:r>
              <a:rPr lang="en-GB" b="1" dirty="0" smtClean="0">
                <a:solidFill>
                  <a:schemeClr val="bg1"/>
                </a:solidFill>
              </a:rPr>
              <a:t>ROGS</a:t>
            </a:r>
          </a:p>
          <a:p>
            <a:pPr marL="171450" indent="-171450">
              <a:buFont typeface="Arial" panose="020B0604020202020204" pitchFamily="34" charset="0"/>
              <a:buChar char="•"/>
            </a:pPr>
            <a:r>
              <a:rPr lang="en-GB" b="1" dirty="0" smtClean="0">
                <a:solidFill>
                  <a:schemeClr val="bg1"/>
                </a:solidFill>
              </a:rPr>
              <a:t>Working Time Regulations</a:t>
            </a:r>
          </a:p>
          <a:p>
            <a:pPr marL="171450" indent="-171450">
              <a:buFont typeface="Arial" panose="020B0604020202020204" pitchFamily="34" charset="0"/>
              <a:buChar char="•"/>
            </a:pPr>
            <a:r>
              <a:rPr lang="en-GB" b="1" dirty="0" smtClean="0">
                <a:solidFill>
                  <a:schemeClr val="bg1"/>
                </a:solidFill>
              </a:rPr>
              <a:t>Mgt of HSAW </a:t>
            </a:r>
            <a:r>
              <a:rPr lang="en-GB" b="1" dirty="0" err="1" smtClean="0">
                <a:solidFill>
                  <a:schemeClr val="bg1"/>
                </a:solidFill>
              </a:rPr>
              <a:t>Regs</a:t>
            </a:r>
            <a:endParaRPr lang="en-GB" b="1" dirty="0" smtClean="0">
              <a:solidFill>
                <a:schemeClr val="bg1"/>
              </a:solidFill>
            </a:endParaRPr>
          </a:p>
          <a:p>
            <a:pPr marL="171450" indent="-171450">
              <a:buFont typeface="Arial" panose="020B0604020202020204" pitchFamily="34" charset="0"/>
              <a:buChar char="•"/>
            </a:pPr>
            <a:r>
              <a:rPr lang="en-GB" b="1" dirty="0" smtClean="0">
                <a:solidFill>
                  <a:schemeClr val="bg1"/>
                </a:solidFill>
              </a:rPr>
              <a:t>Recommendations</a:t>
            </a:r>
          </a:p>
        </p:txBody>
      </p:sp>
      <p:sp>
        <p:nvSpPr>
          <p:cNvPr id="19" name="TextBox 18"/>
          <p:cNvSpPr txBox="1"/>
          <p:nvPr/>
        </p:nvSpPr>
        <p:spPr>
          <a:xfrm>
            <a:off x="4932040" y="1315344"/>
            <a:ext cx="2736304" cy="738664"/>
          </a:xfrm>
          <a:prstGeom prst="rect">
            <a:avLst/>
          </a:prstGeom>
          <a:noFill/>
        </p:spPr>
        <p:txBody>
          <a:bodyPr wrap="square" rtlCol="0">
            <a:spAutoFit/>
          </a:bodyPr>
          <a:lstStyle/>
          <a:p>
            <a:pPr algn="ctr"/>
            <a:r>
              <a:rPr lang="en-GB" sz="1400" b="1" dirty="0" smtClean="0">
                <a:solidFill>
                  <a:schemeClr val="accent2"/>
                </a:solidFill>
              </a:rPr>
              <a:t>We need Policy &amp; Process that encompasses our</a:t>
            </a:r>
          </a:p>
          <a:p>
            <a:pPr algn="ctr"/>
            <a:r>
              <a:rPr lang="en-GB" sz="1400" b="1" dirty="0" smtClean="0">
                <a:solidFill>
                  <a:schemeClr val="accent2"/>
                </a:solidFill>
              </a:rPr>
              <a:t>Safety Vision </a:t>
            </a:r>
            <a:endParaRPr lang="en-GB" sz="1400" b="1" dirty="0">
              <a:solidFill>
                <a:schemeClr val="accent2"/>
              </a:solidFill>
            </a:endParaRPr>
          </a:p>
        </p:txBody>
      </p:sp>
      <p:sp>
        <p:nvSpPr>
          <p:cNvPr id="20" name="TextBox 19"/>
          <p:cNvSpPr txBox="1"/>
          <p:nvPr/>
        </p:nvSpPr>
        <p:spPr>
          <a:xfrm>
            <a:off x="5315787" y="2211393"/>
            <a:ext cx="1968809" cy="938719"/>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Everyone Home Safe </a:t>
            </a:r>
          </a:p>
          <a:p>
            <a:pPr marL="171450" indent="-171450">
              <a:buFont typeface="Arial" panose="020B0604020202020204" pitchFamily="34" charset="0"/>
              <a:buChar char="•"/>
            </a:pPr>
            <a:r>
              <a:rPr lang="en-GB" b="1" dirty="0" smtClean="0">
                <a:solidFill>
                  <a:schemeClr val="bg1"/>
                </a:solidFill>
              </a:rPr>
              <a:t>Safety &amp; Performance </a:t>
            </a:r>
          </a:p>
          <a:p>
            <a:pPr marL="171450" indent="-171450">
              <a:buFont typeface="Arial" panose="020B0604020202020204" pitchFamily="34" charset="0"/>
              <a:buChar char="•"/>
            </a:pPr>
            <a:r>
              <a:rPr lang="en-GB" b="1" dirty="0" smtClean="0">
                <a:solidFill>
                  <a:schemeClr val="bg1"/>
                </a:solidFill>
              </a:rPr>
              <a:t>Duty of Care</a:t>
            </a:r>
          </a:p>
          <a:p>
            <a:pPr marL="171450" indent="-171450">
              <a:buFont typeface="Arial" panose="020B0604020202020204" pitchFamily="34" charset="0"/>
              <a:buChar char="•"/>
            </a:pPr>
            <a:r>
              <a:rPr lang="en-GB" b="1" dirty="0" smtClean="0">
                <a:solidFill>
                  <a:schemeClr val="bg1"/>
                </a:solidFill>
              </a:rPr>
              <a:t>It’s the “Right thing”</a:t>
            </a:r>
          </a:p>
          <a:p>
            <a:pPr marL="171450" indent="-171450">
              <a:buFont typeface="Arial" panose="020B0604020202020204" pitchFamily="34" charset="0"/>
              <a:buChar char="•"/>
            </a:pPr>
            <a:r>
              <a:rPr lang="en-GB" b="1" dirty="0" smtClean="0">
                <a:solidFill>
                  <a:schemeClr val="bg1"/>
                </a:solidFill>
              </a:rPr>
              <a:t>All have responsibilities</a:t>
            </a:r>
          </a:p>
        </p:txBody>
      </p:sp>
      <p:sp>
        <p:nvSpPr>
          <p:cNvPr id="21" name="TextBox 20"/>
          <p:cNvSpPr txBox="1"/>
          <p:nvPr/>
        </p:nvSpPr>
        <p:spPr>
          <a:xfrm>
            <a:off x="1016176" y="4201924"/>
            <a:ext cx="3096344" cy="523220"/>
          </a:xfrm>
          <a:prstGeom prst="rect">
            <a:avLst/>
          </a:prstGeom>
          <a:noFill/>
        </p:spPr>
        <p:txBody>
          <a:bodyPr wrap="square" rtlCol="0">
            <a:spAutoFit/>
          </a:bodyPr>
          <a:lstStyle/>
          <a:p>
            <a:pPr algn="ctr"/>
            <a:r>
              <a:rPr lang="en-GB" sz="1400" b="1" dirty="0" smtClean="0">
                <a:solidFill>
                  <a:schemeClr val="accent2"/>
                </a:solidFill>
              </a:rPr>
              <a:t>We need to provide Fatigue education to raise awareness  </a:t>
            </a:r>
            <a:endParaRPr lang="en-GB" sz="1400" b="1" dirty="0">
              <a:solidFill>
                <a:schemeClr val="accent2"/>
              </a:solidFill>
            </a:endParaRPr>
          </a:p>
        </p:txBody>
      </p:sp>
      <p:sp>
        <p:nvSpPr>
          <p:cNvPr id="22" name="TextBox 21"/>
          <p:cNvSpPr txBox="1"/>
          <p:nvPr/>
        </p:nvSpPr>
        <p:spPr>
          <a:xfrm>
            <a:off x="1187624" y="5010561"/>
            <a:ext cx="2736304" cy="938719"/>
          </a:xfrm>
          <a:prstGeom prst="rect">
            <a:avLst/>
          </a:prstGeom>
          <a:noFill/>
        </p:spPr>
        <p:txBody>
          <a:bodyPr wrap="square" rtlCol="0">
            <a:spAutoFit/>
          </a:bodyPr>
          <a:lstStyle/>
          <a:p>
            <a:pPr marL="171450" indent="-171450">
              <a:buFont typeface="Arial" panose="020B0604020202020204" pitchFamily="34" charset="0"/>
              <a:buChar char="•"/>
            </a:pPr>
            <a:r>
              <a:rPr lang="en-GB" b="1" dirty="0" smtClean="0">
                <a:solidFill>
                  <a:schemeClr val="bg1"/>
                </a:solidFill>
              </a:rPr>
              <a:t>Similar physical impairment to alcohol</a:t>
            </a:r>
          </a:p>
          <a:p>
            <a:pPr marL="171450" indent="-171450">
              <a:buFont typeface="Arial" panose="020B0604020202020204" pitchFamily="34" charset="0"/>
              <a:buChar char="•"/>
            </a:pPr>
            <a:r>
              <a:rPr lang="en-GB" b="1" dirty="0" smtClean="0">
                <a:solidFill>
                  <a:schemeClr val="bg1"/>
                </a:solidFill>
              </a:rPr>
              <a:t>Performance impairment</a:t>
            </a:r>
          </a:p>
          <a:p>
            <a:pPr marL="171450" indent="-171450">
              <a:buFont typeface="Arial" panose="020B0604020202020204" pitchFamily="34" charset="0"/>
              <a:buChar char="•"/>
            </a:pPr>
            <a:r>
              <a:rPr lang="en-GB" b="1" dirty="0" smtClean="0">
                <a:solidFill>
                  <a:schemeClr val="bg1"/>
                </a:solidFill>
              </a:rPr>
              <a:t>Higher injury rate</a:t>
            </a:r>
          </a:p>
          <a:p>
            <a:pPr marL="171450" indent="-171450">
              <a:buFont typeface="Arial" panose="020B0604020202020204" pitchFamily="34" charset="0"/>
              <a:buChar char="•"/>
            </a:pPr>
            <a:r>
              <a:rPr lang="en-GB" b="1" dirty="0" smtClean="0">
                <a:solidFill>
                  <a:schemeClr val="bg1"/>
                </a:solidFill>
              </a:rPr>
              <a:t>Ability to make sound judgements</a:t>
            </a:r>
          </a:p>
        </p:txBody>
      </p:sp>
      <p:sp>
        <p:nvSpPr>
          <p:cNvPr id="23" name="TextBox 22"/>
          <p:cNvSpPr txBox="1"/>
          <p:nvPr/>
        </p:nvSpPr>
        <p:spPr>
          <a:xfrm>
            <a:off x="4823456" y="4183636"/>
            <a:ext cx="2952328" cy="523220"/>
          </a:xfrm>
          <a:prstGeom prst="rect">
            <a:avLst/>
          </a:prstGeom>
          <a:noFill/>
        </p:spPr>
        <p:txBody>
          <a:bodyPr wrap="square" rtlCol="0">
            <a:spAutoFit/>
          </a:bodyPr>
          <a:lstStyle/>
          <a:p>
            <a:pPr algn="ctr"/>
            <a:r>
              <a:rPr lang="en-GB" sz="1400" b="1" dirty="0" smtClean="0">
                <a:solidFill>
                  <a:schemeClr val="accent2"/>
                </a:solidFill>
              </a:rPr>
              <a:t>We need corporate memory to avoid the recurrence of the past</a:t>
            </a:r>
            <a:r>
              <a:rPr lang="en-GB" sz="1400" b="1" dirty="0" smtClean="0">
                <a:solidFill>
                  <a:srgbClr val="FF0000"/>
                </a:solidFill>
              </a:rPr>
              <a:t> </a:t>
            </a:r>
            <a:endParaRPr lang="en-GB" sz="1400" b="1" dirty="0">
              <a:solidFill>
                <a:srgbClr val="FF0000"/>
              </a:solidFill>
            </a:endParaRPr>
          </a:p>
        </p:txBody>
      </p:sp>
      <p:sp>
        <p:nvSpPr>
          <p:cNvPr id="24" name="TextBox 23"/>
          <p:cNvSpPr txBox="1"/>
          <p:nvPr/>
        </p:nvSpPr>
        <p:spPr>
          <a:xfrm>
            <a:off x="5096814" y="5010561"/>
            <a:ext cx="2499522" cy="938719"/>
          </a:xfrm>
          <a:prstGeom prst="rect">
            <a:avLst/>
          </a:prstGeom>
          <a:noFill/>
        </p:spPr>
        <p:txBody>
          <a:bodyPr wrap="square" rtlCol="0">
            <a:spAutoFit/>
          </a:bodyPr>
          <a:lstStyle/>
          <a:p>
            <a:pPr marL="171450" indent="-171450">
              <a:buFont typeface="Arial" panose="020B0604020202020204" pitchFamily="34" charset="0"/>
              <a:buChar char="•"/>
            </a:pPr>
            <a:r>
              <a:rPr lang="en-GB" b="1" dirty="0" smtClean="0">
                <a:solidFill>
                  <a:schemeClr val="bg1"/>
                </a:solidFill>
              </a:rPr>
              <a:t>74 Industry Accidents Clapham </a:t>
            </a:r>
          </a:p>
          <a:p>
            <a:pPr marL="171450" indent="-171450">
              <a:buFont typeface="Arial" panose="020B0604020202020204" pitchFamily="34" charset="0"/>
              <a:buChar char="•"/>
            </a:pPr>
            <a:r>
              <a:rPr lang="en-GB" b="1" dirty="0" smtClean="0">
                <a:solidFill>
                  <a:schemeClr val="bg1"/>
                </a:solidFill>
              </a:rPr>
              <a:t>East Somerset Junction</a:t>
            </a:r>
          </a:p>
          <a:p>
            <a:pPr marL="171450" indent="-171450">
              <a:buFont typeface="Arial" panose="020B0604020202020204" pitchFamily="34" charset="0"/>
              <a:buChar char="•"/>
            </a:pPr>
            <a:r>
              <a:rPr lang="en-GB" b="1" dirty="0" smtClean="0">
                <a:solidFill>
                  <a:schemeClr val="bg1"/>
                </a:solidFill>
              </a:rPr>
              <a:t>Reading RTA</a:t>
            </a:r>
          </a:p>
          <a:p>
            <a:pPr marL="171450" indent="-171450">
              <a:buFont typeface="Arial" panose="020B0604020202020204" pitchFamily="34" charset="0"/>
              <a:buChar char="•"/>
            </a:pPr>
            <a:r>
              <a:rPr lang="en-GB" b="1" dirty="0" smtClean="0">
                <a:solidFill>
                  <a:schemeClr val="bg1"/>
                </a:solidFill>
              </a:rPr>
              <a:t>Scotland RTA</a:t>
            </a:r>
          </a:p>
          <a:p>
            <a:pPr marL="171450" indent="-171450">
              <a:buFont typeface="Arial" panose="020B0604020202020204" pitchFamily="34" charset="0"/>
              <a:buChar char="•"/>
            </a:pPr>
            <a:r>
              <a:rPr lang="en-GB" b="1" dirty="0" smtClean="0">
                <a:solidFill>
                  <a:schemeClr val="bg1"/>
                </a:solidFill>
              </a:rPr>
              <a:t>6000+ exceedances per period</a:t>
            </a:r>
          </a:p>
        </p:txBody>
      </p:sp>
      <p:grpSp>
        <p:nvGrpSpPr>
          <p:cNvPr id="25" name="Group 24"/>
          <p:cNvGrpSpPr/>
          <p:nvPr/>
        </p:nvGrpSpPr>
        <p:grpSpPr>
          <a:xfrm>
            <a:off x="6690406" y="408355"/>
            <a:ext cx="1154771" cy="526035"/>
            <a:chOff x="2195736" y="5195328"/>
            <a:chExt cx="1154771" cy="526035"/>
          </a:xfrm>
        </p:grpSpPr>
        <p:pic>
          <p:nvPicPr>
            <p:cNvPr id="26" name="Picture 2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0641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 name="Picture 8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6725" y="4410060"/>
            <a:ext cx="1982318" cy="196004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912" y="4375738"/>
            <a:ext cx="1982318" cy="1960045"/>
          </a:xfrm>
          <a:prstGeom prst="rect">
            <a:avLst/>
          </a:prstGeom>
        </p:spPr>
      </p:pic>
      <p:cxnSp>
        <p:nvCxnSpPr>
          <p:cNvPr id="8" name="Straight Arrow Connector 7"/>
          <p:cNvCxnSpPr/>
          <p:nvPr/>
        </p:nvCxnSpPr>
        <p:spPr bwMode="auto">
          <a:xfrm>
            <a:off x="323528" y="4151510"/>
            <a:ext cx="8820472" cy="0"/>
          </a:xfrm>
          <a:prstGeom prst="straightConnector1">
            <a:avLst/>
          </a:prstGeom>
          <a:noFill/>
          <a:ln w="215900" cap="flat" cmpd="sng" algn="ctr">
            <a:solidFill>
              <a:schemeClr val="accent2"/>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7" name="Rounded Rectangle 66"/>
          <p:cNvSpPr/>
          <p:nvPr/>
        </p:nvSpPr>
        <p:spPr bwMode="auto">
          <a:xfrm>
            <a:off x="4848120" y="4283784"/>
            <a:ext cx="3801646" cy="2052000"/>
          </a:xfrm>
          <a:prstGeom prst="roundRect">
            <a:avLst/>
          </a:prstGeom>
          <a:solidFill>
            <a:schemeClr val="tx2"/>
          </a:solidFill>
          <a:ln>
            <a:noFill/>
          </a:ln>
          <a:effectLst/>
          <a:extLst/>
        </p:spPr>
        <p:txBody>
          <a:bodyPr vert="horz" wrap="square" lIns="0" tIns="0" rIns="0" bIns="0" numCol="1" rtlCol="0" anchor="t" anchorCtr="0" compatLnSpc="1">
            <a:prstTxWarp prst="textNoShape">
              <a:avLst/>
            </a:prstTxWarp>
            <a:sp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37" name="Rounded Rectangle 36"/>
          <p:cNvSpPr/>
          <p:nvPr/>
        </p:nvSpPr>
        <p:spPr bwMode="auto">
          <a:xfrm>
            <a:off x="179512" y="911150"/>
            <a:ext cx="8676454" cy="3096344"/>
          </a:xfrm>
          <a:prstGeom prst="roundRect">
            <a:avLst/>
          </a:prstGeom>
          <a:solidFill>
            <a:schemeClr val="tx2"/>
          </a:solidFill>
          <a:ln>
            <a:noFill/>
          </a:ln>
          <a:effectLst/>
          <a:extLst/>
        </p:spPr>
        <p:txBody>
          <a:bodyPr vert="horz" wrap="square" lIns="0" tIns="0" rIns="0" bIns="0" numCol="1" rtlCol="0" anchor="t" anchorCtr="0" compatLnSpc="1">
            <a:prstTxWarp prst="textNoShape">
              <a:avLst/>
            </a:prstTxWarp>
            <a:sp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2" name="Title 1"/>
          <p:cNvSpPr>
            <a:spLocks noGrp="1"/>
          </p:cNvSpPr>
          <p:nvPr>
            <p:ph type="title"/>
          </p:nvPr>
        </p:nvSpPr>
        <p:spPr>
          <a:xfrm>
            <a:off x="251520" y="188640"/>
            <a:ext cx="7269163" cy="431800"/>
          </a:xfrm>
        </p:spPr>
        <p:txBody>
          <a:bodyPr/>
          <a:lstStyle/>
          <a:p>
            <a:r>
              <a:rPr lang="en-GB" sz="1800" dirty="0" smtClean="0"/>
              <a:t>Fatigue Improvement Programme – The Factual Perspective</a:t>
            </a:r>
            <a:endParaRPr lang="en-GB" sz="1800" dirty="0"/>
          </a:p>
        </p:txBody>
      </p:sp>
      <p:sp>
        <p:nvSpPr>
          <p:cNvPr id="4" name="Date Placeholder 3"/>
          <p:cNvSpPr>
            <a:spLocks noGrp="1"/>
          </p:cNvSpPr>
          <p:nvPr>
            <p:ph type="dt" sz="half" idx="10"/>
          </p:nvPr>
        </p:nvSpPr>
        <p:spPr>
          <a:xfrm>
            <a:off x="6488113" y="6778004"/>
            <a:ext cx="2133600" cy="179388"/>
          </a:xfrm>
        </p:spPr>
        <p:txBody>
          <a:bodyPr/>
          <a:lstStyle/>
          <a:p>
            <a:pPr>
              <a:defRPr/>
            </a:pPr>
            <a:fld id="{5F7394B0-5BC6-49DB-80EF-4D4A3E51364A}" type="datetime5">
              <a:rPr lang="en-GB" altLang="en-US" smtClean="0">
                <a:solidFill>
                  <a:srgbClr val="054B6B"/>
                </a:solidFill>
              </a:rPr>
              <a:pPr>
                <a:defRPr/>
              </a:pPr>
              <a:t>25-Jun-18</a:t>
            </a:fld>
            <a:endParaRPr lang="en-GB" altLang="en-US">
              <a:solidFill>
                <a:srgbClr val="054B6B"/>
              </a:solidFill>
            </a:endParaRPr>
          </a:p>
        </p:txBody>
      </p:sp>
      <p:sp>
        <p:nvSpPr>
          <p:cNvPr id="6" name="Slide Number Placeholder 5"/>
          <p:cNvSpPr>
            <a:spLocks noGrp="1"/>
          </p:cNvSpPr>
          <p:nvPr>
            <p:ph type="sldNum" sz="quarter" idx="12"/>
          </p:nvPr>
        </p:nvSpPr>
        <p:spPr>
          <a:xfrm>
            <a:off x="8701088" y="6778004"/>
            <a:ext cx="144462" cy="179388"/>
          </a:xfrm>
        </p:spPr>
        <p:txBody>
          <a:bodyPr/>
          <a:lstStyle/>
          <a:p>
            <a:pPr>
              <a:defRPr/>
            </a:pPr>
            <a:fld id="{CD494ACB-FD81-436E-AF07-CE2BDF1368FB}" type="slidenum">
              <a:rPr lang="en-GB" altLang="en-US" smtClean="0">
                <a:solidFill>
                  <a:srgbClr val="054B6B"/>
                </a:solidFill>
              </a:rPr>
              <a:pPr>
                <a:defRPr/>
              </a:pPr>
              <a:t>4</a:t>
            </a:fld>
            <a:endParaRPr lang="en-GB" altLang="en-US">
              <a:solidFill>
                <a:srgbClr val="054B6B"/>
              </a:solidFill>
            </a:endParaRPr>
          </a:p>
        </p:txBody>
      </p:sp>
      <p:sp>
        <p:nvSpPr>
          <p:cNvPr id="11" name="TextBox 10"/>
          <p:cNvSpPr txBox="1"/>
          <p:nvPr/>
        </p:nvSpPr>
        <p:spPr>
          <a:xfrm>
            <a:off x="306636" y="4033916"/>
            <a:ext cx="498855" cy="261610"/>
          </a:xfrm>
          <a:prstGeom prst="rect">
            <a:avLst/>
          </a:prstGeom>
          <a:noFill/>
        </p:spPr>
        <p:txBody>
          <a:bodyPr wrap="none" rtlCol="0">
            <a:spAutoFit/>
          </a:bodyPr>
          <a:lstStyle/>
          <a:p>
            <a:r>
              <a:rPr lang="en-GB" b="1" dirty="0" smtClean="0">
                <a:solidFill>
                  <a:srgbClr val="FFFFFF"/>
                </a:solidFill>
              </a:rPr>
              <a:t>1980</a:t>
            </a:r>
            <a:endParaRPr lang="en-GB" b="1" dirty="0">
              <a:solidFill>
                <a:srgbClr val="FFFFFF"/>
              </a:solidFill>
            </a:endParaRPr>
          </a:p>
        </p:txBody>
      </p:sp>
      <p:sp>
        <p:nvSpPr>
          <p:cNvPr id="12" name="TextBox 11"/>
          <p:cNvSpPr txBox="1"/>
          <p:nvPr/>
        </p:nvSpPr>
        <p:spPr>
          <a:xfrm>
            <a:off x="1979712" y="4033405"/>
            <a:ext cx="498855" cy="261610"/>
          </a:xfrm>
          <a:prstGeom prst="rect">
            <a:avLst/>
          </a:prstGeom>
          <a:noFill/>
        </p:spPr>
        <p:txBody>
          <a:bodyPr wrap="none" rtlCol="0">
            <a:spAutoFit/>
          </a:bodyPr>
          <a:lstStyle/>
          <a:p>
            <a:r>
              <a:rPr lang="en-GB" b="1" dirty="0" smtClean="0">
                <a:solidFill>
                  <a:srgbClr val="FFFFFF"/>
                </a:solidFill>
              </a:rPr>
              <a:t>1990</a:t>
            </a:r>
            <a:endParaRPr lang="en-GB" b="1" dirty="0">
              <a:solidFill>
                <a:srgbClr val="FFFFFF"/>
              </a:solidFill>
            </a:endParaRPr>
          </a:p>
        </p:txBody>
      </p:sp>
      <p:sp>
        <p:nvSpPr>
          <p:cNvPr id="13" name="TextBox 12"/>
          <p:cNvSpPr txBox="1"/>
          <p:nvPr/>
        </p:nvSpPr>
        <p:spPr>
          <a:xfrm>
            <a:off x="2921017" y="4033916"/>
            <a:ext cx="498855" cy="261610"/>
          </a:xfrm>
          <a:prstGeom prst="rect">
            <a:avLst/>
          </a:prstGeom>
          <a:noFill/>
        </p:spPr>
        <p:txBody>
          <a:bodyPr wrap="none" rtlCol="0">
            <a:spAutoFit/>
          </a:bodyPr>
          <a:lstStyle/>
          <a:p>
            <a:r>
              <a:rPr lang="en-GB" b="1" dirty="0" smtClean="0">
                <a:solidFill>
                  <a:srgbClr val="FFFFFF"/>
                </a:solidFill>
              </a:rPr>
              <a:t>2000</a:t>
            </a:r>
            <a:endParaRPr lang="en-GB" b="1" dirty="0">
              <a:solidFill>
                <a:srgbClr val="FFFFFF"/>
              </a:solidFill>
            </a:endParaRPr>
          </a:p>
        </p:txBody>
      </p:sp>
      <p:sp>
        <p:nvSpPr>
          <p:cNvPr id="15" name="TextBox 14"/>
          <p:cNvSpPr txBox="1"/>
          <p:nvPr/>
        </p:nvSpPr>
        <p:spPr>
          <a:xfrm>
            <a:off x="8393625" y="4033405"/>
            <a:ext cx="498855" cy="261610"/>
          </a:xfrm>
          <a:prstGeom prst="rect">
            <a:avLst/>
          </a:prstGeom>
          <a:noFill/>
        </p:spPr>
        <p:txBody>
          <a:bodyPr wrap="none" rtlCol="0">
            <a:spAutoFit/>
          </a:bodyPr>
          <a:lstStyle/>
          <a:p>
            <a:r>
              <a:rPr lang="en-GB" b="1" dirty="0" smtClean="0">
                <a:solidFill>
                  <a:srgbClr val="FFFFFF"/>
                </a:solidFill>
              </a:rPr>
              <a:t>2020</a:t>
            </a:r>
            <a:endParaRPr lang="en-GB" b="1" dirty="0">
              <a:solidFill>
                <a:srgbClr val="FFFFFF"/>
              </a:solidFill>
            </a:endParaRPr>
          </a:p>
        </p:txBody>
      </p:sp>
      <p:cxnSp>
        <p:nvCxnSpPr>
          <p:cNvPr id="18" name="Straight Connector 17"/>
          <p:cNvCxnSpPr/>
          <p:nvPr/>
        </p:nvCxnSpPr>
        <p:spPr bwMode="auto">
          <a:xfrm>
            <a:off x="1475656" y="3261573"/>
            <a:ext cx="0" cy="745921"/>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Connector 21"/>
          <p:cNvCxnSpPr>
            <a:stCxn id="21" idx="2"/>
          </p:cNvCxnSpPr>
          <p:nvPr/>
        </p:nvCxnSpPr>
        <p:spPr bwMode="auto">
          <a:xfrm>
            <a:off x="2226188" y="2599030"/>
            <a:ext cx="2952" cy="1410050"/>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a:stCxn id="26" idx="2"/>
          </p:cNvCxnSpPr>
          <p:nvPr/>
        </p:nvCxnSpPr>
        <p:spPr bwMode="auto">
          <a:xfrm>
            <a:off x="3357361" y="3215406"/>
            <a:ext cx="0" cy="792088"/>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Connector 33"/>
          <p:cNvCxnSpPr/>
          <p:nvPr/>
        </p:nvCxnSpPr>
        <p:spPr bwMode="auto">
          <a:xfrm flipH="1" flipV="1">
            <a:off x="6853049" y="3837566"/>
            <a:ext cx="2" cy="169928"/>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TextBox 37"/>
          <p:cNvSpPr txBox="1"/>
          <p:nvPr/>
        </p:nvSpPr>
        <p:spPr>
          <a:xfrm>
            <a:off x="460839" y="1009580"/>
            <a:ext cx="1806905" cy="261610"/>
          </a:xfrm>
          <a:prstGeom prst="rect">
            <a:avLst/>
          </a:prstGeom>
          <a:noFill/>
        </p:spPr>
        <p:txBody>
          <a:bodyPr wrap="none" rtlCol="0">
            <a:spAutoFit/>
          </a:bodyPr>
          <a:lstStyle/>
          <a:p>
            <a:r>
              <a:rPr lang="en-GB" b="1" dirty="0" smtClean="0">
                <a:solidFill>
                  <a:srgbClr val="FFFFFF"/>
                </a:solidFill>
              </a:rPr>
              <a:t>Accidents and Incidents</a:t>
            </a:r>
            <a:endParaRPr lang="en-GB" b="1" dirty="0">
              <a:solidFill>
                <a:srgbClr val="FFFFFF"/>
              </a:solidFill>
            </a:endParaRPr>
          </a:p>
        </p:txBody>
      </p:sp>
      <p:sp>
        <p:nvSpPr>
          <p:cNvPr id="40" name="TextBox 39"/>
          <p:cNvSpPr txBox="1"/>
          <p:nvPr/>
        </p:nvSpPr>
        <p:spPr>
          <a:xfrm>
            <a:off x="5604196" y="6021288"/>
            <a:ext cx="2496196" cy="261610"/>
          </a:xfrm>
          <a:prstGeom prst="rect">
            <a:avLst/>
          </a:prstGeom>
          <a:noFill/>
        </p:spPr>
        <p:txBody>
          <a:bodyPr wrap="none" rtlCol="0">
            <a:spAutoFit/>
          </a:bodyPr>
          <a:lstStyle/>
          <a:p>
            <a:r>
              <a:rPr lang="en-GB" b="1" dirty="0" smtClean="0">
                <a:solidFill>
                  <a:schemeClr val="bg1"/>
                </a:solidFill>
              </a:rPr>
              <a:t>Recommendations from Incidents</a:t>
            </a:r>
            <a:endParaRPr lang="en-GB" b="1" dirty="0">
              <a:solidFill>
                <a:schemeClr val="bg1"/>
              </a:solidFill>
            </a:endParaRPr>
          </a:p>
        </p:txBody>
      </p:sp>
      <p:sp>
        <p:nvSpPr>
          <p:cNvPr id="42" name="TextBox 41"/>
          <p:cNvSpPr txBox="1"/>
          <p:nvPr/>
        </p:nvSpPr>
        <p:spPr>
          <a:xfrm rot="516891">
            <a:off x="2658723" y="4915061"/>
            <a:ext cx="1510350" cy="1107996"/>
          </a:xfrm>
          <a:prstGeom prst="rect">
            <a:avLst/>
          </a:prstGeom>
          <a:noFill/>
        </p:spPr>
        <p:txBody>
          <a:bodyPr wrap="none" rtlCol="0">
            <a:spAutoFit/>
          </a:bodyPr>
          <a:lstStyle/>
          <a:p>
            <a:r>
              <a:rPr lang="en-GB" b="1" dirty="0" smtClean="0">
                <a:solidFill>
                  <a:srgbClr val="054B6B"/>
                </a:solidFill>
                <a:latin typeface="Segoe Script" panose="020B0504020000000003" pitchFamily="34" charset="0"/>
              </a:rPr>
              <a:t>Plus we are </a:t>
            </a:r>
          </a:p>
          <a:p>
            <a:r>
              <a:rPr lang="en-GB" b="1" dirty="0" smtClean="0">
                <a:solidFill>
                  <a:srgbClr val="054B6B"/>
                </a:solidFill>
                <a:latin typeface="Segoe Script" panose="020B0504020000000003" pitchFamily="34" charset="0"/>
              </a:rPr>
              <a:t>Seeing more than</a:t>
            </a:r>
          </a:p>
          <a:p>
            <a:r>
              <a:rPr lang="en-GB" b="1" dirty="0" smtClean="0">
                <a:solidFill>
                  <a:srgbClr val="FF0000"/>
                </a:solidFill>
                <a:latin typeface="Segoe Script" panose="020B0504020000000003" pitchFamily="34" charset="0"/>
              </a:rPr>
              <a:t>6000</a:t>
            </a:r>
            <a:r>
              <a:rPr lang="en-GB" b="1" dirty="0" smtClean="0">
                <a:solidFill>
                  <a:srgbClr val="054B6B"/>
                </a:solidFill>
                <a:latin typeface="Segoe Script" panose="020B0504020000000003" pitchFamily="34" charset="0"/>
              </a:rPr>
              <a:t> breaches of</a:t>
            </a:r>
          </a:p>
          <a:p>
            <a:r>
              <a:rPr lang="en-GB" b="1" dirty="0" smtClean="0">
                <a:solidFill>
                  <a:srgbClr val="054B6B"/>
                </a:solidFill>
                <a:latin typeface="Segoe Script" panose="020B0504020000000003" pitchFamily="34" charset="0"/>
              </a:rPr>
              <a:t>the max 60 </a:t>
            </a:r>
          </a:p>
          <a:p>
            <a:r>
              <a:rPr lang="en-GB" b="1" dirty="0" smtClean="0">
                <a:solidFill>
                  <a:srgbClr val="054B6B"/>
                </a:solidFill>
                <a:latin typeface="Segoe Script" panose="020B0504020000000003" pitchFamily="34" charset="0"/>
              </a:rPr>
              <a:t>hour week per</a:t>
            </a:r>
          </a:p>
          <a:p>
            <a:r>
              <a:rPr lang="en-GB" b="1" dirty="0" smtClean="0">
                <a:solidFill>
                  <a:srgbClr val="054B6B"/>
                </a:solidFill>
                <a:latin typeface="Segoe Script" panose="020B0504020000000003" pitchFamily="34" charset="0"/>
              </a:rPr>
              <a:t> period! </a:t>
            </a:r>
            <a:endParaRPr lang="en-GB" b="1" dirty="0">
              <a:solidFill>
                <a:srgbClr val="054B6B"/>
              </a:solidFill>
              <a:latin typeface="Segoe Script" panose="020B0504020000000003" pitchFamily="34" charset="0"/>
            </a:endParaRPr>
          </a:p>
        </p:txBody>
      </p:sp>
      <p:cxnSp>
        <p:nvCxnSpPr>
          <p:cNvPr id="45" name="Straight Connector 44"/>
          <p:cNvCxnSpPr/>
          <p:nvPr/>
        </p:nvCxnSpPr>
        <p:spPr bwMode="auto">
          <a:xfrm>
            <a:off x="7524328" y="2628852"/>
            <a:ext cx="0" cy="1378642"/>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Connector 31"/>
          <p:cNvCxnSpPr/>
          <p:nvPr/>
        </p:nvCxnSpPr>
        <p:spPr bwMode="auto">
          <a:xfrm flipH="1">
            <a:off x="6804247" y="1487214"/>
            <a:ext cx="1" cy="161583"/>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Straight Connector 46"/>
          <p:cNvCxnSpPr/>
          <p:nvPr/>
        </p:nvCxnSpPr>
        <p:spPr bwMode="auto">
          <a:xfrm>
            <a:off x="5868144" y="2417464"/>
            <a:ext cx="0" cy="437902"/>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Straight Connector 47"/>
          <p:cNvCxnSpPr/>
          <p:nvPr/>
        </p:nvCxnSpPr>
        <p:spPr bwMode="auto">
          <a:xfrm>
            <a:off x="7524328" y="1703238"/>
            <a:ext cx="0" cy="229746"/>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Connector 48"/>
          <p:cNvCxnSpPr/>
          <p:nvPr/>
        </p:nvCxnSpPr>
        <p:spPr bwMode="auto">
          <a:xfrm>
            <a:off x="6876256" y="3049223"/>
            <a:ext cx="0" cy="166183"/>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Connector 56"/>
          <p:cNvCxnSpPr/>
          <p:nvPr/>
        </p:nvCxnSpPr>
        <p:spPr bwMode="auto">
          <a:xfrm>
            <a:off x="6863957" y="2351310"/>
            <a:ext cx="0" cy="146943"/>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Straight Connector 57"/>
          <p:cNvCxnSpPr/>
          <p:nvPr/>
        </p:nvCxnSpPr>
        <p:spPr bwMode="auto">
          <a:xfrm flipH="1">
            <a:off x="4410102" y="2822860"/>
            <a:ext cx="17882" cy="1184634"/>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Straight Connector 59"/>
          <p:cNvCxnSpPr>
            <a:stCxn id="33" idx="2"/>
          </p:cNvCxnSpPr>
          <p:nvPr/>
        </p:nvCxnSpPr>
        <p:spPr bwMode="auto">
          <a:xfrm>
            <a:off x="5866935" y="3321030"/>
            <a:ext cx="27486" cy="688050"/>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 name="TextBox 65"/>
          <p:cNvSpPr txBox="1"/>
          <p:nvPr/>
        </p:nvSpPr>
        <p:spPr>
          <a:xfrm rot="477498">
            <a:off x="331963" y="4806587"/>
            <a:ext cx="1816026" cy="1277273"/>
          </a:xfrm>
          <a:prstGeom prst="rect">
            <a:avLst/>
          </a:prstGeom>
          <a:noFill/>
        </p:spPr>
        <p:txBody>
          <a:bodyPr wrap="square" rtlCol="0">
            <a:spAutoFit/>
          </a:bodyPr>
          <a:lstStyle/>
          <a:p>
            <a:r>
              <a:rPr lang="en-GB" b="1" dirty="0" smtClean="0">
                <a:solidFill>
                  <a:srgbClr val="054B6B"/>
                </a:solidFill>
                <a:latin typeface="Segoe Script" panose="020B0504020000000003" pitchFamily="34" charset="0"/>
              </a:rPr>
              <a:t>Network Rail’s management of fatigue risk for signallers does not reflect current good practice.</a:t>
            </a:r>
          </a:p>
          <a:p>
            <a:r>
              <a:rPr lang="en-GB" b="1" dirty="0" smtClean="0">
                <a:solidFill>
                  <a:srgbClr val="054B6B"/>
                </a:solidFill>
                <a:latin typeface="Segoe Script" panose="020B0504020000000003" pitchFamily="34" charset="0"/>
              </a:rPr>
              <a:t>RAIB 11/17</a:t>
            </a:r>
            <a:endParaRPr lang="en-GB" b="1" dirty="0">
              <a:solidFill>
                <a:srgbClr val="054B6B"/>
              </a:solidFill>
              <a:latin typeface="Segoe Script" panose="020B0504020000000003" pitchFamily="34" charset="0"/>
            </a:endParaRPr>
          </a:p>
        </p:txBody>
      </p:sp>
      <p:sp>
        <p:nvSpPr>
          <p:cNvPr id="9" name="TextBox 8"/>
          <p:cNvSpPr txBox="1"/>
          <p:nvPr/>
        </p:nvSpPr>
        <p:spPr>
          <a:xfrm>
            <a:off x="5724128" y="5445224"/>
            <a:ext cx="1080120" cy="769441"/>
          </a:xfrm>
          <a:prstGeom prst="rect">
            <a:avLst/>
          </a:prstGeom>
          <a:noFill/>
        </p:spPr>
        <p:txBody>
          <a:bodyPr wrap="square" rtlCol="0">
            <a:spAutoFit/>
          </a:bodyPr>
          <a:lstStyle/>
          <a:p>
            <a:r>
              <a:rPr lang="en-GB" dirty="0" smtClean="0">
                <a:solidFill>
                  <a:schemeClr val="bg1"/>
                </a:solidFill>
              </a:rPr>
              <a:t>Leighton </a:t>
            </a:r>
            <a:r>
              <a:rPr lang="en-GB" dirty="0">
                <a:solidFill>
                  <a:schemeClr val="bg1"/>
                </a:solidFill>
              </a:rPr>
              <a:t>Buzzard RTA 23/07/13 A6.1</a:t>
            </a:r>
          </a:p>
          <a:p>
            <a:endParaRPr lang="en-GB" dirty="0">
              <a:solidFill>
                <a:schemeClr val="bg1"/>
              </a:solidFill>
            </a:endParaRPr>
          </a:p>
        </p:txBody>
      </p:sp>
      <p:sp>
        <p:nvSpPr>
          <p:cNvPr id="10" name="TextBox 9"/>
          <p:cNvSpPr txBox="1"/>
          <p:nvPr/>
        </p:nvSpPr>
        <p:spPr>
          <a:xfrm>
            <a:off x="5796136" y="4365104"/>
            <a:ext cx="958668" cy="1107996"/>
          </a:xfrm>
          <a:prstGeom prst="rect">
            <a:avLst/>
          </a:prstGeom>
          <a:noFill/>
        </p:spPr>
        <p:txBody>
          <a:bodyPr wrap="square" rtlCol="0">
            <a:spAutoFit/>
          </a:bodyPr>
          <a:lstStyle/>
          <a:p>
            <a:r>
              <a:rPr lang="en-GB" dirty="0" smtClean="0">
                <a:solidFill>
                  <a:schemeClr val="bg1"/>
                </a:solidFill>
              </a:rPr>
              <a:t>Newark </a:t>
            </a:r>
            <a:r>
              <a:rPr lang="en-GB" dirty="0">
                <a:solidFill>
                  <a:schemeClr val="bg1"/>
                </a:solidFill>
              </a:rPr>
              <a:t>RTA 19/06/2013 - Rec </a:t>
            </a:r>
            <a:r>
              <a:rPr lang="en-GB" dirty="0" smtClean="0">
                <a:solidFill>
                  <a:schemeClr val="bg1"/>
                </a:solidFill>
              </a:rPr>
              <a:t>A6.1, A6.2, A6.3</a:t>
            </a:r>
            <a:endParaRPr lang="en-GB" dirty="0">
              <a:solidFill>
                <a:schemeClr val="bg1"/>
              </a:solidFill>
            </a:endParaRPr>
          </a:p>
          <a:p>
            <a:endParaRPr lang="en-GB" dirty="0">
              <a:solidFill>
                <a:schemeClr val="bg1"/>
              </a:solidFill>
            </a:endParaRPr>
          </a:p>
        </p:txBody>
      </p:sp>
      <p:sp>
        <p:nvSpPr>
          <p:cNvPr id="17" name="TextBox 16"/>
          <p:cNvSpPr txBox="1"/>
          <p:nvPr/>
        </p:nvSpPr>
        <p:spPr>
          <a:xfrm>
            <a:off x="5004048" y="4437112"/>
            <a:ext cx="979216" cy="769441"/>
          </a:xfrm>
          <a:prstGeom prst="rect">
            <a:avLst/>
          </a:prstGeom>
          <a:noFill/>
        </p:spPr>
        <p:txBody>
          <a:bodyPr wrap="square" rtlCol="0">
            <a:spAutoFit/>
          </a:bodyPr>
          <a:lstStyle/>
          <a:p>
            <a:r>
              <a:rPr lang="en-GB" dirty="0" smtClean="0">
                <a:solidFill>
                  <a:schemeClr val="bg1"/>
                </a:solidFill>
              </a:rPr>
              <a:t>Manchester </a:t>
            </a:r>
            <a:r>
              <a:rPr lang="en-GB" dirty="0">
                <a:solidFill>
                  <a:schemeClr val="bg1"/>
                </a:solidFill>
              </a:rPr>
              <a:t>Piccadilly 13/04/2012 - Rec </a:t>
            </a:r>
            <a:r>
              <a:rPr lang="en-GB" dirty="0" smtClean="0">
                <a:solidFill>
                  <a:schemeClr val="bg1"/>
                </a:solidFill>
              </a:rPr>
              <a:t>A5.2</a:t>
            </a:r>
            <a:endParaRPr lang="en-GB" dirty="0">
              <a:solidFill>
                <a:schemeClr val="bg1"/>
              </a:solidFill>
            </a:endParaRPr>
          </a:p>
        </p:txBody>
      </p:sp>
      <p:sp>
        <p:nvSpPr>
          <p:cNvPr id="19" name="TextBox 18"/>
          <p:cNvSpPr txBox="1"/>
          <p:nvPr/>
        </p:nvSpPr>
        <p:spPr>
          <a:xfrm>
            <a:off x="6660232" y="5301208"/>
            <a:ext cx="960397" cy="938719"/>
          </a:xfrm>
          <a:prstGeom prst="rect">
            <a:avLst/>
          </a:prstGeom>
          <a:noFill/>
        </p:spPr>
        <p:txBody>
          <a:bodyPr wrap="square" rtlCol="0">
            <a:spAutoFit/>
          </a:bodyPr>
          <a:lstStyle/>
          <a:p>
            <a:r>
              <a:rPr lang="en-GB" dirty="0" err="1" smtClean="0">
                <a:solidFill>
                  <a:schemeClr val="bg1"/>
                </a:solidFill>
              </a:rPr>
              <a:t>Imberhorne</a:t>
            </a:r>
            <a:r>
              <a:rPr lang="en-GB" dirty="0" smtClean="0">
                <a:solidFill>
                  <a:schemeClr val="bg1"/>
                </a:solidFill>
              </a:rPr>
              <a:t> </a:t>
            </a:r>
            <a:r>
              <a:rPr lang="en-GB" dirty="0">
                <a:solidFill>
                  <a:schemeClr val="bg1"/>
                </a:solidFill>
              </a:rPr>
              <a:t>Bridge 07/09/14 Rec A7.1</a:t>
            </a:r>
          </a:p>
          <a:p>
            <a:endParaRPr lang="en-GB" dirty="0">
              <a:solidFill>
                <a:schemeClr val="bg1"/>
              </a:solidFill>
            </a:endParaRPr>
          </a:p>
        </p:txBody>
      </p:sp>
      <p:sp>
        <p:nvSpPr>
          <p:cNvPr id="20" name="TextBox 19"/>
          <p:cNvSpPr txBox="1"/>
          <p:nvPr/>
        </p:nvSpPr>
        <p:spPr>
          <a:xfrm>
            <a:off x="6588224" y="4437112"/>
            <a:ext cx="1478111" cy="938719"/>
          </a:xfrm>
          <a:prstGeom prst="rect">
            <a:avLst/>
          </a:prstGeom>
          <a:noFill/>
        </p:spPr>
        <p:txBody>
          <a:bodyPr wrap="square" rtlCol="0">
            <a:spAutoFit/>
          </a:bodyPr>
          <a:lstStyle/>
          <a:p>
            <a:r>
              <a:rPr lang="en-GB" dirty="0" smtClean="0">
                <a:solidFill>
                  <a:schemeClr val="bg1"/>
                </a:solidFill>
              </a:rPr>
              <a:t>Newark </a:t>
            </a:r>
            <a:r>
              <a:rPr lang="en-GB" dirty="0">
                <a:solidFill>
                  <a:schemeClr val="bg1"/>
                </a:solidFill>
              </a:rPr>
              <a:t>Northgate Lookout fatality - 22/01/2014 - Rec A6.4</a:t>
            </a:r>
          </a:p>
          <a:p>
            <a:endParaRPr lang="en-GB" dirty="0">
              <a:solidFill>
                <a:schemeClr val="bg1"/>
              </a:solidFill>
            </a:endParaRPr>
          </a:p>
        </p:txBody>
      </p:sp>
      <p:cxnSp>
        <p:nvCxnSpPr>
          <p:cNvPr id="69" name="Straight Connector 68"/>
          <p:cNvCxnSpPr/>
          <p:nvPr/>
        </p:nvCxnSpPr>
        <p:spPr bwMode="auto">
          <a:xfrm>
            <a:off x="5364088" y="1773233"/>
            <a:ext cx="0" cy="2234261"/>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1" name="TextBox 70"/>
          <p:cNvSpPr txBox="1"/>
          <p:nvPr/>
        </p:nvSpPr>
        <p:spPr>
          <a:xfrm>
            <a:off x="6948264" y="4033405"/>
            <a:ext cx="498855" cy="261610"/>
          </a:xfrm>
          <a:prstGeom prst="rect">
            <a:avLst/>
          </a:prstGeom>
          <a:noFill/>
        </p:spPr>
        <p:txBody>
          <a:bodyPr wrap="none" rtlCol="0">
            <a:spAutoFit/>
          </a:bodyPr>
          <a:lstStyle/>
          <a:p>
            <a:r>
              <a:rPr lang="en-GB" b="1" dirty="0" smtClean="0">
                <a:solidFill>
                  <a:srgbClr val="FFFFFF"/>
                </a:solidFill>
              </a:rPr>
              <a:t>2015</a:t>
            </a:r>
            <a:endParaRPr lang="en-GB" b="1" dirty="0">
              <a:solidFill>
                <a:srgbClr val="FFFFFF"/>
              </a:solidFill>
            </a:endParaRPr>
          </a:p>
        </p:txBody>
      </p:sp>
      <p:sp>
        <p:nvSpPr>
          <p:cNvPr id="72" name="TextBox 71"/>
          <p:cNvSpPr txBox="1"/>
          <p:nvPr/>
        </p:nvSpPr>
        <p:spPr>
          <a:xfrm>
            <a:off x="4793225" y="4020194"/>
            <a:ext cx="498855" cy="261610"/>
          </a:xfrm>
          <a:prstGeom prst="rect">
            <a:avLst/>
          </a:prstGeom>
          <a:noFill/>
        </p:spPr>
        <p:txBody>
          <a:bodyPr wrap="none" rtlCol="0">
            <a:spAutoFit/>
          </a:bodyPr>
          <a:lstStyle/>
          <a:p>
            <a:r>
              <a:rPr lang="en-GB" b="1" dirty="0" smtClean="0">
                <a:solidFill>
                  <a:srgbClr val="FFFFFF"/>
                </a:solidFill>
              </a:rPr>
              <a:t>2010</a:t>
            </a:r>
            <a:endParaRPr lang="en-GB" b="1" dirty="0">
              <a:solidFill>
                <a:srgbClr val="FFFFFF"/>
              </a:solidFill>
            </a:endParaRPr>
          </a:p>
        </p:txBody>
      </p:sp>
      <p:sp>
        <p:nvSpPr>
          <p:cNvPr id="73" name="TextBox 72"/>
          <p:cNvSpPr txBox="1"/>
          <p:nvPr/>
        </p:nvSpPr>
        <p:spPr>
          <a:xfrm>
            <a:off x="3794600" y="4009080"/>
            <a:ext cx="498855" cy="261610"/>
          </a:xfrm>
          <a:prstGeom prst="rect">
            <a:avLst/>
          </a:prstGeom>
          <a:noFill/>
        </p:spPr>
        <p:txBody>
          <a:bodyPr wrap="none" rtlCol="0">
            <a:spAutoFit/>
          </a:bodyPr>
          <a:lstStyle/>
          <a:p>
            <a:r>
              <a:rPr lang="en-GB" b="1" dirty="0" smtClean="0">
                <a:solidFill>
                  <a:srgbClr val="FFFFFF"/>
                </a:solidFill>
              </a:rPr>
              <a:t>2005</a:t>
            </a:r>
            <a:endParaRPr lang="en-GB" b="1" dirty="0">
              <a:solidFill>
                <a:srgbClr val="FFFFFF"/>
              </a:solidFill>
            </a:endParaRPr>
          </a:p>
        </p:txBody>
      </p:sp>
      <p:sp>
        <p:nvSpPr>
          <p:cNvPr id="74" name="TextBox 73"/>
          <p:cNvSpPr txBox="1"/>
          <p:nvPr/>
        </p:nvSpPr>
        <p:spPr>
          <a:xfrm>
            <a:off x="976801" y="4033916"/>
            <a:ext cx="498855" cy="261610"/>
          </a:xfrm>
          <a:prstGeom prst="rect">
            <a:avLst/>
          </a:prstGeom>
          <a:noFill/>
        </p:spPr>
        <p:txBody>
          <a:bodyPr wrap="none" rtlCol="0">
            <a:spAutoFit/>
          </a:bodyPr>
          <a:lstStyle/>
          <a:p>
            <a:r>
              <a:rPr lang="en-GB" b="1" dirty="0" smtClean="0">
                <a:solidFill>
                  <a:srgbClr val="FFFFFF"/>
                </a:solidFill>
              </a:rPr>
              <a:t>1985</a:t>
            </a:r>
            <a:endParaRPr lang="en-GB" b="1" dirty="0">
              <a:solidFill>
                <a:srgbClr val="FFFFFF"/>
              </a:solidFill>
            </a:endParaRPr>
          </a:p>
        </p:txBody>
      </p:sp>
      <p:cxnSp>
        <p:nvCxnSpPr>
          <p:cNvPr id="75" name="Straight Connector 74"/>
          <p:cNvCxnSpPr/>
          <p:nvPr/>
        </p:nvCxnSpPr>
        <p:spPr bwMode="auto">
          <a:xfrm>
            <a:off x="5383390" y="4295526"/>
            <a:ext cx="0" cy="173789"/>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4" name="Straight Connector 83"/>
          <p:cNvCxnSpPr/>
          <p:nvPr/>
        </p:nvCxnSpPr>
        <p:spPr bwMode="auto">
          <a:xfrm>
            <a:off x="6036453" y="4281804"/>
            <a:ext cx="0" cy="155308"/>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5" name="Straight Connector 84"/>
          <p:cNvCxnSpPr/>
          <p:nvPr/>
        </p:nvCxnSpPr>
        <p:spPr bwMode="auto">
          <a:xfrm>
            <a:off x="6852294" y="5157192"/>
            <a:ext cx="0" cy="225070"/>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6" name="Straight Connector 85"/>
          <p:cNvCxnSpPr/>
          <p:nvPr/>
        </p:nvCxnSpPr>
        <p:spPr bwMode="auto">
          <a:xfrm>
            <a:off x="6091010" y="5301208"/>
            <a:ext cx="0" cy="167851"/>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7" name="Straight Connector 86"/>
          <p:cNvCxnSpPr/>
          <p:nvPr/>
        </p:nvCxnSpPr>
        <p:spPr bwMode="auto">
          <a:xfrm flipH="1">
            <a:off x="6804247" y="4256290"/>
            <a:ext cx="2" cy="227384"/>
          </a:xfrm>
          <a:prstGeom prst="line">
            <a:avLst/>
          </a:prstGeom>
          <a:noFill/>
          <a:ln w="12700" cap="flat" cmpd="sng" algn="ctr">
            <a:solidFill>
              <a:schemeClr val="bg1">
                <a:lumMod val="9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7" name="Straight Connector 76"/>
          <p:cNvCxnSpPr/>
          <p:nvPr/>
        </p:nvCxnSpPr>
        <p:spPr bwMode="auto">
          <a:xfrm>
            <a:off x="8171191" y="3116764"/>
            <a:ext cx="1209" cy="890730"/>
          </a:xfrm>
          <a:prstGeom prst="line">
            <a:avLst/>
          </a:prstGeom>
          <a:noFill/>
          <a:ln w="12700" cap="flat" cmpd="sng" algn="ctr">
            <a:solidFill>
              <a:schemeClr val="bg1"/>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3" name="Oval 62"/>
          <p:cNvSpPr/>
          <p:nvPr/>
        </p:nvSpPr>
        <p:spPr bwMode="auto">
          <a:xfrm>
            <a:off x="5042652" y="1036315"/>
            <a:ext cx="681476" cy="603698"/>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78" name="Oval 77"/>
          <p:cNvSpPr/>
          <p:nvPr/>
        </p:nvSpPr>
        <p:spPr bwMode="auto">
          <a:xfrm>
            <a:off x="3888164" y="1140385"/>
            <a:ext cx="683836" cy="749734"/>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79" name="Oval 78"/>
          <p:cNvSpPr/>
          <p:nvPr/>
        </p:nvSpPr>
        <p:spPr bwMode="auto">
          <a:xfrm>
            <a:off x="976801" y="1720805"/>
            <a:ext cx="786887" cy="704254"/>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1" name="TextBox 20"/>
          <p:cNvSpPr txBox="1"/>
          <p:nvPr/>
        </p:nvSpPr>
        <p:spPr>
          <a:xfrm>
            <a:off x="1835696" y="1952699"/>
            <a:ext cx="780983" cy="646331"/>
          </a:xfrm>
          <a:prstGeom prst="rect">
            <a:avLst/>
          </a:prstGeom>
          <a:noFill/>
        </p:spPr>
        <p:txBody>
          <a:bodyPr wrap="none" rtlCol="0">
            <a:spAutoFit/>
          </a:bodyPr>
          <a:lstStyle/>
          <a:p>
            <a:pPr algn="ctr"/>
            <a:r>
              <a:rPr lang="en-GB" sz="900" b="1" dirty="0" smtClean="0">
                <a:solidFill>
                  <a:srgbClr val="FFFFFF"/>
                </a:solidFill>
              </a:rPr>
              <a:t>Stafford</a:t>
            </a:r>
          </a:p>
          <a:p>
            <a:pPr algn="ctr"/>
            <a:r>
              <a:rPr lang="en-GB" sz="900" b="1" dirty="0">
                <a:solidFill>
                  <a:srgbClr val="FFFFFF"/>
                </a:solidFill>
              </a:rPr>
              <a:t>1</a:t>
            </a:r>
            <a:r>
              <a:rPr lang="en-GB" sz="900" b="1" dirty="0" smtClean="0">
                <a:solidFill>
                  <a:srgbClr val="FFFFFF"/>
                </a:solidFill>
              </a:rPr>
              <a:t> Fatalities</a:t>
            </a:r>
          </a:p>
          <a:p>
            <a:pPr algn="ctr"/>
            <a:r>
              <a:rPr lang="en-GB" sz="900" b="1" dirty="0" smtClean="0">
                <a:solidFill>
                  <a:srgbClr val="FFFFFF"/>
                </a:solidFill>
              </a:rPr>
              <a:t>36 Injured</a:t>
            </a:r>
          </a:p>
          <a:p>
            <a:pPr algn="ctr"/>
            <a:r>
              <a:rPr lang="en-GB" sz="900" b="1" dirty="0" smtClean="0">
                <a:solidFill>
                  <a:srgbClr val="FFFFFF"/>
                </a:solidFill>
              </a:rPr>
              <a:t>1990</a:t>
            </a:r>
            <a:endParaRPr lang="en-GB" sz="900" b="1" dirty="0">
              <a:solidFill>
                <a:srgbClr val="FFFFFF"/>
              </a:solidFill>
            </a:endParaRPr>
          </a:p>
        </p:txBody>
      </p:sp>
      <p:sp>
        <p:nvSpPr>
          <p:cNvPr id="52" name="TextBox 51"/>
          <p:cNvSpPr txBox="1"/>
          <p:nvPr/>
        </p:nvSpPr>
        <p:spPr>
          <a:xfrm>
            <a:off x="3888164" y="2137027"/>
            <a:ext cx="1043876" cy="646331"/>
          </a:xfrm>
          <a:prstGeom prst="rect">
            <a:avLst/>
          </a:prstGeom>
          <a:noFill/>
        </p:spPr>
        <p:txBody>
          <a:bodyPr wrap="none" rtlCol="0">
            <a:spAutoFit/>
          </a:bodyPr>
          <a:lstStyle/>
          <a:p>
            <a:pPr algn="ctr"/>
            <a:r>
              <a:rPr lang="en-GB" sz="900" b="1" dirty="0" smtClean="0">
                <a:solidFill>
                  <a:srgbClr val="FFFFFF"/>
                </a:solidFill>
              </a:rPr>
              <a:t>East Somerset</a:t>
            </a:r>
          </a:p>
          <a:p>
            <a:pPr algn="ctr"/>
            <a:r>
              <a:rPr lang="en-GB" sz="900" b="1" dirty="0" smtClean="0">
                <a:solidFill>
                  <a:srgbClr val="FFFFFF"/>
                </a:solidFill>
              </a:rPr>
              <a:t>Derailment two </a:t>
            </a:r>
          </a:p>
          <a:p>
            <a:pPr algn="ctr"/>
            <a:r>
              <a:rPr lang="en-GB" sz="900" b="1" dirty="0" smtClean="0">
                <a:solidFill>
                  <a:srgbClr val="FFFFFF"/>
                </a:solidFill>
              </a:rPr>
              <a:t>locomotives</a:t>
            </a:r>
          </a:p>
          <a:p>
            <a:pPr algn="ctr"/>
            <a:r>
              <a:rPr lang="en-GB" sz="900" b="1" dirty="0" smtClean="0">
                <a:solidFill>
                  <a:srgbClr val="FFFFFF"/>
                </a:solidFill>
              </a:rPr>
              <a:t>2008</a:t>
            </a:r>
            <a:endParaRPr lang="en-GB" sz="900" b="1" dirty="0">
              <a:solidFill>
                <a:srgbClr val="FFFFFF"/>
              </a:solidFill>
            </a:endParaRPr>
          </a:p>
        </p:txBody>
      </p:sp>
      <p:sp>
        <p:nvSpPr>
          <p:cNvPr id="33" name="TextBox 32"/>
          <p:cNvSpPr txBox="1"/>
          <p:nvPr/>
        </p:nvSpPr>
        <p:spPr>
          <a:xfrm>
            <a:off x="5436096" y="2813199"/>
            <a:ext cx="861677" cy="507831"/>
          </a:xfrm>
          <a:prstGeom prst="rect">
            <a:avLst/>
          </a:prstGeom>
          <a:noFill/>
        </p:spPr>
        <p:txBody>
          <a:bodyPr wrap="square" rtlCol="0">
            <a:spAutoFit/>
          </a:bodyPr>
          <a:lstStyle/>
          <a:p>
            <a:pPr algn="ctr"/>
            <a:r>
              <a:rPr lang="en-GB" sz="900" b="1" dirty="0" smtClean="0">
                <a:solidFill>
                  <a:srgbClr val="FFFFFF"/>
                </a:solidFill>
              </a:rPr>
              <a:t>Newark RTA </a:t>
            </a:r>
          </a:p>
          <a:p>
            <a:pPr algn="ctr"/>
            <a:r>
              <a:rPr lang="en-GB" sz="900" b="1" dirty="0" smtClean="0">
                <a:solidFill>
                  <a:srgbClr val="FFFFFF"/>
                </a:solidFill>
              </a:rPr>
              <a:t>2 Fatalities</a:t>
            </a:r>
          </a:p>
          <a:p>
            <a:pPr algn="ctr"/>
            <a:r>
              <a:rPr lang="en-GB" sz="900" b="1" dirty="0" smtClean="0">
                <a:solidFill>
                  <a:srgbClr val="FFFFFF"/>
                </a:solidFill>
              </a:rPr>
              <a:t>2013</a:t>
            </a:r>
            <a:endParaRPr lang="en-GB" sz="900" b="1" dirty="0">
              <a:solidFill>
                <a:srgbClr val="FFFFFF"/>
              </a:solidFill>
            </a:endParaRPr>
          </a:p>
        </p:txBody>
      </p:sp>
      <p:sp>
        <p:nvSpPr>
          <p:cNvPr id="46" name="TextBox 45"/>
          <p:cNvSpPr txBox="1"/>
          <p:nvPr/>
        </p:nvSpPr>
        <p:spPr>
          <a:xfrm>
            <a:off x="6413794" y="3289155"/>
            <a:ext cx="1254550" cy="646331"/>
          </a:xfrm>
          <a:prstGeom prst="rect">
            <a:avLst/>
          </a:prstGeom>
          <a:noFill/>
        </p:spPr>
        <p:txBody>
          <a:bodyPr wrap="square" rtlCol="0">
            <a:spAutoFit/>
          </a:bodyPr>
          <a:lstStyle/>
          <a:p>
            <a:pPr algn="ctr"/>
            <a:r>
              <a:rPr lang="en-GB" sz="900" b="1" dirty="0" smtClean="0">
                <a:solidFill>
                  <a:srgbClr val="FFFFFF"/>
                </a:solidFill>
              </a:rPr>
              <a:t>Reading RTA </a:t>
            </a:r>
          </a:p>
          <a:p>
            <a:pPr algn="ctr"/>
            <a:r>
              <a:rPr lang="en-GB" sz="900" b="1" dirty="0" smtClean="0">
                <a:solidFill>
                  <a:srgbClr val="FFFFFF"/>
                </a:solidFill>
              </a:rPr>
              <a:t>3 Fatalities</a:t>
            </a:r>
          </a:p>
          <a:p>
            <a:pPr algn="ctr"/>
            <a:r>
              <a:rPr lang="en-GB" sz="900" b="1" dirty="0" smtClean="0">
                <a:solidFill>
                  <a:srgbClr val="FFFFFF"/>
                </a:solidFill>
              </a:rPr>
              <a:t>2 Injured  </a:t>
            </a:r>
          </a:p>
          <a:p>
            <a:pPr algn="ctr"/>
            <a:r>
              <a:rPr lang="en-GB" sz="900" b="1" dirty="0" smtClean="0">
                <a:solidFill>
                  <a:srgbClr val="FFFFFF"/>
                </a:solidFill>
              </a:rPr>
              <a:t>2014</a:t>
            </a:r>
            <a:endParaRPr lang="en-GB" sz="900" b="1" dirty="0">
              <a:solidFill>
                <a:srgbClr val="FFFFFF"/>
              </a:solidFill>
            </a:endParaRPr>
          </a:p>
        </p:txBody>
      </p:sp>
      <p:sp>
        <p:nvSpPr>
          <p:cNvPr id="35" name="TextBox 34"/>
          <p:cNvSpPr txBox="1"/>
          <p:nvPr/>
        </p:nvSpPr>
        <p:spPr>
          <a:xfrm>
            <a:off x="6172982" y="2495326"/>
            <a:ext cx="919298" cy="646331"/>
          </a:xfrm>
          <a:prstGeom prst="rect">
            <a:avLst/>
          </a:prstGeom>
          <a:noFill/>
          <a:ln>
            <a:noFill/>
          </a:ln>
        </p:spPr>
        <p:txBody>
          <a:bodyPr wrap="square" rtlCol="0">
            <a:spAutoFit/>
          </a:bodyPr>
          <a:lstStyle/>
          <a:p>
            <a:pPr algn="ctr"/>
            <a:r>
              <a:rPr lang="en-GB" sz="900" b="1" dirty="0" smtClean="0">
                <a:solidFill>
                  <a:srgbClr val="FFFFFF"/>
                </a:solidFill>
              </a:rPr>
              <a:t>Scotland RTA</a:t>
            </a:r>
          </a:p>
          <a:p>
            <a:pPr algn="ctr"/>
            <a:r>
              <a:rPr lang="en-GB" sz="900" b="1" dirty="0" smtClean="0">
                <a:solidFill>
                  <a:srgbClr val="FFFFFF"/>
                </a:solidFill>
              </a:rPr>
              <a:t>1 Injured   2014</a:t>
            </a:r>
            <a:endParaRPr lang="en-GB" sz="900" b="1" dirty="0">
              <a:solidFill>
                <a:srgbClr val="FFFFFF"/>
              </a:solidFill>
            </a:endParaRPr>
          </a:p>
        </p:txBody>
      </p:sp>
      <p:sp>
        <p:nvSpPr>
          <p:cNvPr id="76" name="TextBox 75"/>
          <p:cNvSpPr txBox="1"/>
          <p:nvPr/>
        </p:nvSpPr>
        <p:spPr>
          <a:xfrm>
            <a:off x="6355442" y="1703238"/>
            <a:ext cx="952862" cy="646331"/>
          </a:xfrm>
          <a:prstGeom prst="rect">
            <a:avLst/>
          </a:prstGeom>
          <a:noFill/>
          <a:ln>
            <a:noFill/>
          </a:ln>
        </p:spPr>
        <p:txBody>
          <a:bodyPr wrap="square" rtlCol="0">
            <a:spAutoFit/>
          </a:bodyPr>
          <a:lstStyle/>
          <a:p>
            <a:pPr algn="ctr"/>
            <a:r>
              <a:rPr lang="en-GB" sz="900" b="1" dirty="0" err="1" smtClean="0">
                <a:solidFill>
                  <a:srgbClr val="FFFFFF"/>
                </a:solidFill>
              </a:rPr>
              <a:t>Imberhorne</a:t>
            </a:r>
            <a:r>
              <a:rPr lang="en-GB" sz="900" b="1" dirty="0" smtClean="0">
                <a:solidFill>
                  <a:srgbClr val="FFFFFF"/>
                </a:solidFill>
              </a:rPr>
              <a:t> Bridge  </a:t>
            </a:r>
          </a:p>
          <a:p>
            <a:pPr algn="ctr"/>
            <a:r>
              <a:rPr lang="en-GB" sz="900" b="1" dirty="0" smtClean="0">
                <a:solidFill>
                  <a:srgbClr val="FFFFFF"/>
                </a:solidFill>
              </a:rPr>
              <a:t>1 Injured</a:t>
            </a:r>
            <a:r>
              <a:rPr lang="en-GB" sz="900" b="1" dirty="0">
                <a:solidFill>
                  <a:srgbClr val="FFFFFF"/>
                </a:solidFill>
              </a:rPr>
              <a:t> </a:t>
            </a:r>
            <a:r>
              <a:rPr lang="en-GB" sz="900" b="1" dirty="0" smtClean="0">
                <a:solidFill>
                  <a:srgbClr val="FFFFFF"/>
                </a:solidFill>
              </a:rPr>
              <a:t> </a:t>
            </a:r>
          </a:p>
          <a:p>
            <a:pPr algn="ctr"/>
            <a:r>
              <a:rPr lang="en-GB" sz="900" b="1" dirty="0" smtClean="0">
                <a:solidFill>
                  <a:srgbClr val="FFFFFF"/>
                </a:solidFill>
              </a:rPr>
              <a:t>2014</a:t>
            </a:r>
            <a:endParaRPr lang="en-GB" sz="900" b="1" dirty="0">
              <a:solidFill>
                <a:srgbClr val="FFFFFF"/>
              </a:solidFill>
            </a:endParaRPr>
          </a:p>
        </p:txBody>
      </p:sp>
      <p:sp>
        <p:nvSpPr>
          <p:cNvPr id="31" name="TextBox 30"/>
          <p:cNvSpPr txBox="1"/>
          <p:nvPr/>
        </p:nvSpPr>
        <p:spPr>
          <a:xfrm>
            <a:off x="6180469" y="984899"/>
            <a:ext cx="767795" cy="646331"/>
          </a:xfrm>
          <a:prstGeom prst="rect">
            <a:avLst/>
          </a:prstGeom>
          <a:noFill/>
          <a:ln>
            <a:noFill/>
          </a:ln>
        </p:spPr>
        <p:txBody>
          <a:bodyPr wrap="square" rtlCol="0">
            <a:spAutoFit/>
          </a:bodyPr>
          <a:lstStyle/>
          <a:p>
            <a:pPr algn="ctr"/>
            <a:r>
              <a:rPr lang="en-GB" sz="900" b="1" dirty="0" smtClean="0">
                <a:solidFill>
                  <a:srgbClr val="FFFFFF"/>
                </a:solidFill>
              </a:rPr>
              <a:t>Newark Northgate</a:t>
            </a:r>
          </a:p>
          <a:p>
            <a:pPr algn="ctr"/>
            <a:r>
              <a:rPr lang="en-GB" sz="900" b="1" dirty="0" smtClean="0">
                <a:solidFill>
                  <a:srgbClr val="FFFFFF"/>
                </a:solidFill>
              </a:rPr>
              <a:t>1Fatality</a:t>
            </a:r>
          </a:p>
          <a:p>
            <a:pPr algn="ctr"/>
            <a:r>
              <a:rPr lang="en-GB" sz="900" b="1" dirty="0" smtClean="0">
                <a:solidFill>
                  <a:srgbClr val="FFFFFF"/>
                </a:solidFill>
              </a:rPr>
              <a:t>2014</a:t>
            </a:r>
            <a:endParaRPr lang="en-GB" sz="900" b="1" dirty="0">
              <a:solidFill>
                <a:srgbClr val="FFFFFF"/>
              </a:solidFill>
            </a:endParaRPr>
          </a:p>
        </p:txBody>
      </p:sp>
      <p:sp>
        <p:nvSpPr>
          <p:cNvPr id="55" name="TextBox 54"/>
          <p:cNvSpPr txBox="1"/>
          <p:nvPr/>
        </p:nvSpPr>
        <p:spPr>
          <a:xfrm>
            <a:off x="5436096" y="1813861"/>
            <a:ext cx="861677" cy="646331"/>
          </a:xfrm>
          <a:prstGeom prst="rect">
            <a:avLst/>
          </a:prstGeom>
          <a:noFill/>
        </p:spPr>
        <p:txBody>
          <a:bodyPr wrap="square" rtlCol="0">
            <a:spAutoFit/>
          </a:bodyPr>
          <a:lstStyle/>
          <a:p>
            <a:pPr algn="ctr"/>
            <a:r>
              <a:rPr lang="en-GB" sz="900" b="1" dirty="0" smtClean="0">
                <a:solidFill>
                  <a:srgbClr val="FFFFFF"/>
                </a:solidFill>
              </a:rPr>
              <a:t>Leighton Buzzard</a:t>
            </a:r>
          </a:p>
          <a:p>
            <a:pPr algn="ctr"/>
            <a:r>
              <a:rPr lang="en-GB" sz="900" b="1" dirty="0" smtClean="0">
                <a:solidFill>
                  <a:srgbClr val="FFFFFF"/>
                </a:solidFill>
              </a:rPr>
              <a:t>Slip/ Lapse</a:t>
            </a:r>
          </a:p>
          <a:p>
            <a:pPr algn="ctr"/>
            <a:r>
              <a:rPr lang="en-GB" sz="900" b="1" dirty="0" smtClean="0">
                <a:solidFill>
                  <a:srgbClr val="FFFFFF"/>
                </a:solidFill>
              </a:rPr>
              <a:t>2013</a:t>
            </a:r>
            <a:endParaRPr lang="en-GB" sz="900" b="1" dirty="0">
              <a:solidFill>
                <a:srgbClr val="FFFFFF"/>
              </a:solidFill>
            </a:endParaRPr>
          </a:p>
        </p:txBody>
      </p:sp>
      <p:sp>
        <p:nvSpPr>
          <p:cNvPr id="68" name="Oval 67"/>
          <p:cNvSpPr/>
          <p:nvPr/>
        </p:nvSpPr>
        <p:spPr bwMode="auto">
          <a:xfrm>
            <a:off x="4958317" y="1071219"/>
            <a:ext cx="936104" cy="571204"/>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53" name="TextBox 52"/>
          <p:cNvSpPr txBox="1"/>
          <p:nvPr/>
        </p:nvSpPr>
        <p:spPr>
          <a:xfrm>
            <a:off x="4971249" y="1074550"/>
            <a:ext cx="824281" cy="646331"/>
          </a:xfrm>
          <a:prstGeom prst="rect">
            <a:avLst/>
          </a:prstGeom>
          <a:noFill/>
        </p:spPr>
        <p:txBody>
          <a:bodyPr wrap="square" rtlCol="0">
            <a:spAutoFit/>
          </a:bodyPr>
          <a:lstStyle/>
          <a:p>
            <a:pPr algn="ctr"/>
            <a:r>
              <a:rPr lang="en-GB" sz="900" b="1" dirty="0" smtClean="0">
                <a:solidFill>
                  <a:srgbClr val="FFFFFF"/>
                </a:solidFill>
              </a:rPr>
              <a:t>Manchester Pic RTA </a:t>
            </a:r>
          </a:p>
          <a:p>
            <a:pPr algn="ctr"/>
            <a:r>
              <a:rPr lang="en-GB" sz="900" b="1" dirty="0" smtClean="0">
                <a:solidFill>
                  <a:srgbClr val="FFFFFF"/>
                </a:solidFill>
              </a:rPr>
              <a:t>Near Miss</a:t>
            </a:r>
          </a:p>
          <a:p>
            <a:pPr algn="ctr"/>
            <a:r>
              <a:rPr lang="en-GB" sz="900" b="1" dirty="0" smtClean="0">
                <a:solidFill>
                  <a:srgbClr val="FFFFFF"/>
                </a:solidFill>
              </a:rPr>
              <a:t>2012</a:t>
            </a:r>
            <a:endParaRPr lang="en-GB" sz="900" b="1" dirty="0">
              <a:solidFill>
                <a:srgbClr val="FFFFFF"/>
              </a:solidFill>
            </a:endParaRPr>
          </a:p>
        </p:txBody>
      </p:sp>
      <p:sp>
        <p:nvSpPr>
          <p:cNvPr id="44" name="TextBox 43"/>
          <p:cNvSpPr txBox="1"/>
          <p:nvPr/>
        </p:nvSpPr>
        <p:spPr>
          <a:xfrm>
            <a:off x="7236296" y="1056907"/>
            <a:ext cx="736099" cy="646331"/>
          </a:xfrm>
          <a:prstGeom prst="rect">
            <a:avLst/>
          </a:prstGeom>
          <a:noFill/>
        </p:spPr>
        <p:txBody>
          <a:bodyPr wrap="none" rtlCol="0">
            <a:spAutoFit/>
          </a:bodyPr>
          <a:lstStyle/>
          <a:p>
            <a:pPr algn="ctr"/>
            <a:r>
              <a:rPr lang="en-GB" sz="900" b="1" dirty="0" err="1" smtClean="0">
                <a:solidFill>
                  <a:srgbClr val="FFFFFF"/>
                </a:solidFill>
              </a:rPr>
              <a:t>Hockham</a:t>
            </a:r>
            <a:r>
              <a:rPr lang="en-GB" sz="900" b="1" dirty="0" smtClean="0">
                <a:solidFill>
                  <a:srgbClr val="FFFFFF"/>
                </a:solidFill>
              </a:rPr>
              <a:t> </a:t>
            </a:r>
          </a:p>
          <a:p>
            <a:pPr algn="ctr"/>
            <a:r>
              <a:rPr lang="en-GB" sz="900" b="1" dirty="0" smtClean="0">
                <a:solidFill>
                  <a:srgbClr val="FFFFFF"/>
                </a:solidFill>
              </a:rPr>
              <a:t>Rd UWC</a:t>
            </a:r>
          </a:p>
          <a:p>
            <a:pPr algn="ctr"/>
            <a:r>
              <a:rPr lang="en-GB" sz="900" b="1" dirty="0" smtClean="0">
                <a:solidFill>
                  <a:srgbClr val="FFFFFF"/>
                </a:solidFill>
              </a:rPr>
              <a:t>6 Injured</a:t>
            </a:r>
          </a:p>
          <a:p>
            <a:pPr algn="ctr"/>
            <a:r>
              <a:rPr lang="en-GB" sz="900" b="1" dirty="0" smtClean="0">
                <a:solidFill>
                  <a:srgbClr val="FFFFFF"/>
                </a:solidFill>
              </a:rPr>
              <a:t>2016</a:t>
            </a:r>
            <a:endParaRPr lang="en-GB" sz="900" b="1" dirty="0">
              <a:solidFill>
                <a:srgbClr val="FFFFFF"/>
              </a:solidFill>
            </a:endParaRPr>
          </a:p>
        </p:txBody>
      </p:sp>
      <p:sp>
        <p:nvSpPr>
          <p:cNvPr id="50" name="TextBox 49"/>
          <p:cNvSpPr txBox="1"/>
          <p:nvPr/>
        </p:nvSpPr>
        <p:spPr>
          <a:xfrm>
            <a:off x="7139995" y="2073225"/>
            <a:ext cx="816381" cy="507831"/>
          </a:xfrm>
          <a:prstGeom prst="rect">
            <a:avLst/>
          </a:prstGeom>
          <a:noFill/>
        </p:spPr>
        <p:txBody>
          <a:bodyPr wrap="square" rtlCol="0">
            <a:spAutoFit/>
          </a:bodyPr>
          <a:lstStyle/>
          <a:p>
            <a:pPr algn="ctr"/>
            <a:r>
              <a:rPr lang="en-GB" sz="900" b="1" dirty="0" smtClean="0">
                <a:solidFill>
                  <a:srgbClr val="FFFFFF"/>
                </a:solidFill>
              </a:rPr>
              <a:t>Cardiff_  Near miss</a:t>
            </a:r>
          </a:p>
          <a:p>
            <a:pPr algn="ctr"/>
            <a:r>
              <a:rPr lang="en-GB" sz="900" b="1" dirty="0" smtClean="0">
                <a:solidFill>
                  <a:srgbClr val="FFFFFF"/>
                </a:solidFill>
              </a:rPr>
              <a:t>2016</a:t>
            </a:r>
            <a:endParaRPr lang="en-GB" sz="900" b="1" dirty="0">
              <a:solidFill>
                <a:srgbClr val="FFFFFF"/>
              </a:solidFill>
            </a:endParaRPr>
          </a:p>
        </p:txBody>
      </p:sp>
      <p:sp>
        <p:nvSpPr>
          <p:cNvPr id="51" name="TextBox 50"/>
          <p:cNvSpPr txBox="1"/>
          <p:nvPr/>
        </p:nvSpPr>
        <p:spPr>
          <a:xfrm>
            <a:off x="7788067" y="2484293"/>
            <a:ext cx="816381" cy="646331"/>
          </a:xfrm>
          <a:prstGeom prst="rect">
            <a:avLst/>
          </a:prstGeom>
          <a:noFill/>
        </p:spPr>
        <p:txBody>
          <a:bodyPr wrap="square" rtlCol="0">
            <a:spAutoFit/>
          </a:bodyPr>
          <a:lstStyle/>
          <a:p>
            <a:pPr algn="ctr"/>
            <a:r>
              <a:rPr lang="en-GB" sz="900" b="1" dirty="0" smtClean="0">
                <a:solidFill>
                  <a:srgbClr val="FFFFFF"/>
                </a:solidFill>
              </a:rPr>
              <a:t>Camden </a:t>
            </a:r>
            <a:r>
              <a:rPr lang="en-GB" sz="900" b="1" dirty="0" err="1" smtClean="0">
                <a:solidFill>
                  <a:srgbClr val="FFFFFF"/>
                </a:solidFill>
              </a:rPr>
              <a:t>Jnc</a:t>
            </a:r>
            <a:r>
              <a:rPr lang="en-GB" sz="900" b="1" dirty="0" smtClean="0">
                <a:solidFill>
                  <a:srgbClr val="FFFFFF"/>
                </a:solidFill>
              </a:rPr>
              <a:t>_  Near miss</a:t>
            </a:r>
          </a:p>
          <a:p>
            <a:pPr algn="ctr"/>
            <a:r>
              <a:rPr lang="en-GB" sz="900" b="1" dirty="0" smtClean="0">
                <a:solidFill>
                  <a:srgbClr val="FFFFFF"/>
                </a:solidFill>
              </a:rPr>
              <a:t>2017</a:t>
            </a:r>
            <a:endParaRPr lang="en-GB" sz="900" b="1" dirty="0">
              <a:solidFill>
                <a:srgbClr val="FFFFFF"/>
              </a:solidFill>
            </a:endParaRPr>
          </a:p>
        </p:txBody>
      </p:sp>
      <p:sp>
        <p:nvSpPr>
          <p:cNvPr id="26" name="TextBox 25"/>
          <p:cNvSpPr txBox="1"/>
          <p:nvPr/>
        </p:nvSpPr>
        <p:spPr>
          <a:xfrm>
            <a:off x="2934809" y="2569075"/>
            <a:ext cx="845103" cy="646331"/>
          </a:xfrm>
          <a:prstGeom prst="rect">
            <a:avLst/>
          </a:prstGeom>
          <a:noFill/>
        </p:spPr>
        <p:txBody>
          <a:bodyPr wrap="none" rtlCol="0">
            <a:spAutoFit/>
          </a:bodyPr>
          <a:lstStyle/>
          <a:p>
            <a:pPr algn="ctr"/>
            <a:r>
              <a:rPr lang="en-GB" sz="900" b="1" dirty="0" smtClean="0">
                <a:solidFill>
                  <a:srgbClr val="FFFFFF"/>
                </a:solidFill>
              </a:rPr>
              <a:t>Great Heck</a:t>
            </a:r>
          </a:p>
          <a:p>
            <a:pPr algn="ctr"/>
            <a:r>
              <a:rPr lang="en-GB" sz="900" b="1" dirty="0" smtClean="0">
                <a:solidFill>
                  <a:srgbClr val="FFFFFF"/>
                </a:solidFill>
              </a:rPr>
              <a:t>10 Fatalities</a:t>
            </a:r>
          </a:p>
          <a:p>
            <a:pPr algn="ctr"/>
            <a:r>
              <a:rPr lang="en-GB" sz="900" b="1" dirty="0" smtClean="0">
                <a:solidFill>
                  <a:srgbClr val="FFFFFF"/>
                </a:solidFill>
              </a:rPr>
              <a:t>82 Injured</a:t>
            </a:r>
          </a:p>
          <a:p>
            <a:pPr algn="ctr"/>
            <a:r>
              <a:rPr lang="en-GB" sz="900" b="1" dirty="0" smtClean="0">
                <a:solidFill>
                  <a:srgbClr val="FFFFFF"/>
                </a:solidFill>
              </a:rPr>
              <a:t>2001</a:t>
            </a:r>
            <a:endParaRPr lang="en-GB" sz="900" b="1" dirty="0">
              <a:solidFill>
                <a:srgbClr val="FFFFFF"/>
              </a:solidFill>
            </a:endParaRPr>
          </a:p>
        </p:txBody>
      </p:sp>
      <p:sp>
        <p:nvSpPr>
          <p:cNvPr id="16" name="TextBox 15"/>
          <p:cNvSpPr txBox="1"/>
          <p:nvPr/>
        </p:nvSpPr>
        <p:spPr>
          <a:xfrm>
            <a:off x="1043608" y="2615242"/>
            <a:ext cx="845103" cy="646331"/>
          </a:xfrm>
          <a:prstGeom prst="rect">
            <a:avLst/>
          </a:prstGeom>
          <a:noFill/>
        </p:spPr>
        <p:txBody>
          <a:bodyPr wrap="none" rtlCol="0">
            <a:spAutoFit/>
          </a:bodyPr>
          <a:lstStyle/>
          <a:p>
            <a:pPr algn="ctr"/>
            <a:r>
              <a:rPr lang="en-GB" sz="900" b="1" dirty="0" smtClean="0">
                <a:solidFill>
                  <a:srgbClr val="FFFFFF"/>
                </a:solidFill>
              </a:rPr>
              <a:t>Clapham</a:t>
            </a:r>
          </a:p>
          <a:p>
            <a:pPr algn="ctr"/>
            <a:r>
              <a:rPr lang="en-GB" sz="900" b="1" dirty="0" smtClean="0">
                <a:solidFill>
                  <a:srgbClr val="FFFFFF"/>
                </a:solidFill>
              </a:rPr>
              <a:t>35 Fatalities</a:t>
            </a:r>
          </a:p>
          <a:p>
            <a:pPr algn="ctr"/>
            <a:r>
              <a:rPr lang="en-GB" sz="900" b="1" dirty="0" smtClean="0">
                <a:solidFill>
                  <a:srgbClr val="FFFFFF"/>
                </a:solidFill>
              </a:rPr>
              <a:t>484 Injured</a:t>
            </a:r>
          </a:p>
          <a:p>
            <a:pPr algn="ctr"/>
            <a:r>
              <a:rPr lang="en-GB" sz="900" b="1" dirty="0" smtClean="0">
                <a:solidFill>
                  <a:srgbClr val="FFFFFF"/>
                </a:solidFill>
              </a:rPr>
              <a:t>1988</a:t>
            </a:r>
            <a:endParaRPr lang="en-GB" sz="900" b="1" dirty="0">
              <a:solidFill>
                <a:srgbClr val="FFFFFF"/>
              </a:solidFill>
            </a:endParaRPr>
          </a:p>
        </p:txBody>
      </p:sp>
      <p:grpSp>
        <p:nvGrpSpPr>
          <p:cNvPr id="70" name="Group 69"/>
          <p:cNvGrpSpPr/>
          <p:nvPr/>
        </p:nvGrpSpPr>
        <p:grpSpPr>
          <a:xfrm>
            <a:off x="6690406" y="408355"/>
            <a:ext cx="1154771" cy="526035"/>
            <a:chOff x="2195736" y="5195328"/>
            <a:chExt cx="1154771" cy="526035"/>
          </a:xfrm>
        </p:grpSpPr>
        <p:pic>
          <p:nvPicPr>
            <p:cNvPr id="80" name="Picture 7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 name="Donut 2"/>
          <p:cNvSpPr/>
          <p:nvPr/>
        </p:nvSpPr>
        <p:spPr bwMode="auto">
          <a:xfrm>
            <a:off x="2386360" y="908720"/>
            <a:ext cx="1224000" cy="1224000"/>
          </a:xfrm>
          <a:prstGeom prst="donut">
            <a:avLst/>
          </a:prstGeom>
          <a:solidFill>
            <a:srgbClr val="FF0000"/>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82" name="Donut 81"/>
          <p:cNvSpPr/>
          <p:nvPr/>
        </p:nvSpPr>
        <p:spPr bwMode="auto">
          <a:xfrm>
            <a:off x="3707904" y="908720"/>
            <a:ext cx="1224000" cy="1224000"/>
          </a:xfrm>
          <a:prstGeom prst="donut">
            <a:avLst/>
          </a:prstGeom>
          <a:solidFill>
            <a:srgbClr val="FF0000"/>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7" name="TextBox 6"/>
          <p:cNvSpPr txBox="1"/>
          <p:nvPr/>
        </p:nvSpPr>
        <p:spPr>
          <a:xfrm>
            <a:off x="2724347" y="1268760"/>
            <a:ext cx="585417" cy="523220"/>
          </a:xfrm>
          <a:prstGeom prst="rect">
            <a:avLst/>
          </a:prstGeom>
          <a:noFill/>
        </p:spPr>
        <p:txBody>
          <a:bodyPr wrap="none" rtlCol="0">
            <a:spAutoFit/>
          </a:bodyPr>
          <a:lstStyle/>
          <a:p>
            <a:r>
              <a:rPr lang="en-GB" sz="2800" b="1" dirty="0" smtClean="0">
                <a:solidFill>
                  <a:schemeClr val="bg1"/>
                </a:solidFill>
              </a:rPr>
              <a:t>52</a:t>
            </a:r>
            <a:endParaRPr lang="en-GB" sz="2800" b="1" dirty="0">
              <a:solidFill>
                <a:schemeClr val="bg1"/>
              </a:solidFill>
            </a:endParaRPr>
          </a:p>
        </p:txBody>
      </p:sp>
      <p:sp>
        <p:nvSpPr>
          <p:cNvPr id="83" name="TextBox 82"/>
          <p:cNvSpPr txBox="1"/>
          <p:nvPr/>
        </p:nvSpPr>
        <p:spPr>
          <a:xfrm>
            <a:off x="3911228" y="1268760"/>
            <a:ext cx="785793" cy="523220"/>
          </a:xfrm>
          <a:prstGeom prst="rect">
            <a:avLst/>
          </a:prstGeom>
          <a:noFill/>
        </p:spPr>
        <p:txBody>
          <a:bodyPr wrap="none" rtlCol="0">
            <a:spAutoFit/>
          </a:bodyPr>
          <a:lstStyle/>
          <a:p>
            <a:r>
              <a:rPr lang="en-GB" sz="2800" b="1" dirty="0" smtClean="0">
                <a:solidFill>
                  <a:schemeClr val="bg1"/>
                </a:solidFill>
              </a:rPr>
              <a:t>612</a:t>
            </a:r>
            <a:endParaRPr lang="en-GB" sz="2800" b="1" dirty="0">
              <a:solidFill>
                <a:schemeClr val="bg1"/>
              </a:solidFill>
            </a:endParaRPr>
          </a:p>
        </p:txBody>
      </p:sp>
    </p:spTree>
    <p:extLst>
      <p:ext uri="{BB962C8B-B14F-4D97-AF65-F5344CB8AC3E}">
        <p14:creationId xmlns:p14="http://schemas.microsoft.com/office/powerpoint/2010/main" val="3889667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bwMode="auto">
          <a:xfrm>
            <a:off x="2422586" y="1009238"/>
            <a:ext cx="6037846" cy="1620000"/>
          </a:xfrm>
          <a:prstGeom prst="roundRect">
            <a:avLst/>
          </a:prstGeom>
          <a:solidFill>
            <a:schemeClr val="tx2">
              <a:lumMod val="20000"/>
              <a:lumOff val="80000"/>
            </a:schemeClr>
          </a:solidFill>
          <a:ln>
            <a:noFill/>
          </a:ln>
          <a:effectLst>
            <a:glow rad="101600">
              <a:schemeClr val="accent1">
                <a:satMod val="175000"/>
                <a:alpha val="40000"/>
              </a:schemeClr>
            </a:glow>
          </a:effectLst>
          <a:scene3d>
            <a:camera prst="orthographicFront"/>
            <a:lightRig rig="threePt" dir="t"/>
          </a:scene3d>
          <a:sp3d>
            <a:bevelT/>
          </a:sp3d>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40" name="Rounded Rectangle 39"/>
          <p:cNvSpPr/>
          <p:nvPr/>
        </p:nvSpPr>
        <p:spPr bwMode="auto">
          <a:xfrm>
            <a:off x="216464" y="2828987"/>
            <a:ext cx="8532000" cy="1620000"/>
          </a:xfrm>
          <a:prstGeom prst="roundRect">
            <a:avLst/>
          </a:prstGeom>
          <a:solidFill>
            <a:schemeClr val="tx2">
              <a:lumMod val="20000"/>
              <a:lumOff val="80000"/>
            </a:schemeClr>
          </a:solidFill>
          <a:ln>
            <a:noFill/>
          </a:ln>
          <a:effectLst>
            <a:glow rad="101600">
              <a:schemeClr val="accent1">
                <a:satMod val="175000"/>
                <a:alpha val="40000"/>
              </a:schemeClr>
            </a:glow>
          </a:effectLst>
          <a:scene3d>
            <a:camera prst="orthographicFront"/>
            <a:lightRig rig="threePt" dir="t"/>
          </a:scene3d>
          <a:sp3d>
            <a:bevelT/>
          </a:sp3d>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39" name="Rounded Rectangle 38"/>
          <p:cNvSpPr/>
          <p:nvPr/>
        </p:nvSpPr>
        <p:spPr bwMode="auto">
          <a:xfrm>
            <a:off x="1123986" y="4666850"/>
            <a:ext cx="4960182" cy="1620000"/>
          </a:xfrm>
          <a:prstGeom prst="roundRect">
            <a:avLst/>
          </a:prstGeom>
          <a:solidFill>
            <a:schemeClr val="tx2">
              <a:lumMod val="20000"/>
              <a:lumOff val="80000"/>
            </a:schemeClr>
          </a:solidFill>
          <a:ln>
            <a:noFill/>
          </a:ln>
          <a:effectLst>
            <a:glow rad="101600">
              <a:schemeClr val="accent1">
                <a:satMod val="175000"/>
                <a:alpha val="40000"/>
              </a:schemeClr>
            </a:glow>
          </a:effectLst>
          <a:scene3d>
            <a:camera prst="orthographicFront"/>
            <a:lightRig rig="threePt" dir="t"/>
          </a:scene3d>
          <a:sp3d>
            <a:bevelT/>
          </a:sp3d>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 name="Title 1"/>
          <p:cNvSpPr>
            <a:spLocks noGrp="1"/>
          </p:cNvSpPr>
          <p:nvPr>
            <p:ph type="title"/>
          </p:nvPr>
        </p:nvSpPr>
        <p:spPr>
          <a:xfrm>
            <a:off x="539750" y="188640"/>
            <a:ext cx="7269163" cy="431800"/>
          </a:xfrm>
        </p:spPr>
        <p:txBody>
          <a:bodyPr/>
          <a:lstStyle/>
          <a:p>
            <a:r>
              <a:rPr lang="en-GB" sz="1800" dirty="0" smtClean="0"/>
              <a:t>Fatigue Improvement Programme – Outcomes</a:t>
            </a:r>
            <a:endParaRPr lang="en-GB" sz="1800" dirty="0"/>
          </a:p>
        </p:txBody>
      </p:sp>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pPr>
                <a:defRPr/>
              </a:pPr>
              <a:t>5</a:t>
            </a:fld>
            <a:endParaRPr lang="en-GB" altLang="en-US"/>
          </a:p>
        </p:txBody>
      </p:sp>
      <p:grpSp>
        <p:nvGrpSpPr>
          <p:cNvPr id="18" name="Group 17"/>
          <p:cNvGrpSpPr/>
          <p:nvPr/>
        </p:nvGrpSpPr>
        <p:grpSpPr>
          <a:xfrm>
            <a:off x="6690406" y="408355"/>
            <a:ext cx="1154771" cy="526035"/>
            <a:chOff x="2195736" y="5195328"/>
            <a:chExt cx="1154771" cy="526035"/>
          </a:xfrm>
        </p:grpSpPr>
        <p:pic>
          <p:nvPicPr>
            <p:cNvPr id="21" name="Picture 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5" name="Oval 4"/>
          <p:cNvSpPr/>
          <p:nvPr/>
        </p:nvSpPr>
        <p:spPr bwMode="auto">
          <a:xfrm>
            <a:off x="2970967" y="4833296"/>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Change</a:t>
            </a:r>
          </a:p>
          <a:p>
            <a:pPr algn="ctr" eaLnBrk="1" hangingPunct="1">
              <a:spcBef>
                <a:spcPts val="0"/>
              </a:spcBef>
            </a:pPr>
            <a:r>
              <a:rPr lang="en-GB" b="1" dirty="0" smtClean="0">
                <a:solidFill>
                  <a:schemeClr val="bg1"/>
                </a:solidFill>
                <a:latin typeface="Arial" panose="020B0604020202020204" pitchFamily="34" charset="0"/>
              </a:rPr>
              <a:t>Behaviours and</a:t>
            </a:r>
          </a:p>
          <a:p>
            <a:pPr algn="ctr" eaLnBrk="1" hangingPunct="1">
              <a:spcBef>
                <a:spcPts val="0"/>
              </a:spcBef>
            </a:pPr>
            <a:r>
              <a:rPr lang="en-GB" b="1" dirty="0" smtClean="0">
                <a:solidFill>
                  <a:schemeClr val="bg1"/>
                </a:solidFill>
                <a:latin typeface="Arial" panose="020B0604020202020204" pitchFamily="34" charset="0"/>
              </a:rPr>
              <a:t>Strengthened Fatigue</a:t>
            </a:r>
          </a:p>
          <a:p>
            <a:pPr algn="ctr" eaLnBrk="1" hangingPunct="1">
              <a:spcBef>
                <a:spcPts val="0"/>
              </a:spcBef>
            </a:pPr>
            <a:r>
              <a:rPr lang="en-GB" b="1" dirty="0" err="1" smtClean="0">
                <a:solidFill>
                  <a:schemeClr val="bg1"/>
                </a:solidFill>
                <a:latin typeface="Arial" panose="020B0604020202020204" pitchFamily="34" charset="0"/>
              </a:rPr>
              <a:t>Laedership</a:t>
            </a:r>
            <a:endParaRPr lang="en-GB" b="1" dirty="0">
              <a:solidFill>
                <a:schemeClr val="bg1"/>
              </a:solidFill>
              <a:latin typeface="Arial" panose="020B0604020202020204" pitchFamily="34" charset="0"/>
            </a:endParaRPr>
          </a:p>
        </p:txBody>
      </p:sp>
      <p:sp>
        <p:nvSpPr>
          <p:cNvPr id="32" name="Oval 31"/>
          <p:cNvSpPr/>
          <p:nvPr/>
        </p:nvSpPr>
        <p:spPr bwMode="auto">
          <a:xfrm>
            <a:off x="6053481" y="1124744"/>
            <a:ext cx="1656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anose="020B0604020202020204" pitchFamily="34" charset="0"/>
              </a:rPr>
              <a:t>Increased Awareness of risk and increased Interventions &amp;</a:t>
            </a:r>
            <a:r>
              <a:rPr kumimoji="0" lang="en-GB" sz="1000" b="1" i="0" u="none" strike="noStrike" cap="none" normalizeH="0" dirty="0" smtClean="0">
                <a:ln>
                  <a:noFill/>
                </a:ln>
                <a:solidFill>
                  <a:schemeClr val="bg1"/>
                </a:solidFill>
                <a:effectLst/>
                <a:latin typeface="Arial" panose="020B0604020202020204" pitchFamily="34" charset="0"/>
              </a:rPr>
              <a:t> close Calls</a:t>
            </a:r>
            <a:endParaRPr kumimoji="0" lang="en-GB" sz="1000" b="1" i="0" u="none" strike="noStrike" cap="none" normalizeH="0" baseline="0" dirty="0" smtClean="0">
              <a:ln>
                <a:noFill/>
              </a:ln>
              <a:solidFill>
                <a:schemeClr val="bg1"/>
              </a:solidFill>
              <a:effectLst/>
              <a:latin typeface="Arial" panose="020B0604020202020204" pitchFamily="34" charset="0"/>
            </a:endParaRPr>
          </a:p>
        </p:txBody>
      </p:sp>
      <p:sp>
        <p:nvSpPr>
          <p:cNvPr id="34" name="Oval 33"/>
          <p:cNvSpPr/>
          <p:nvPr/>
        </p:nvSpPr>
        <p:spPr bwMode="auto">
          <a:xfrm>
            <a:off x="7068445" y="4941168"/>
            <a:ext cx="1620000" cy="1260000"/>
          </a:xfrm>
          <a:prstGeom prst="ellipse">
            <a:avLst/>
          </a:prstGeom>
          <a:solidFill>
            <a:srgbClr val="D8681B"/>
          </a:solidFill>
          <a:ln w="15875">
            <a:solidFill>
              <a:schemeClr val="accent1"/>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spcAft>
                <a:spcPts val="0"/>
              </a:spcAft>
            </a:pPr>
            <a:r>
              <a:rPr lang="en-GB" b="1" dirty="0">
                <a:solidFill>
                  <a:schemeClr val="bg1"/>
                </a:solidFill>
                <a:latin typeface="Arial" panose="020B0604020202020204" pitchFamily="34" charset="0"/>
              </a:rPr>
              <a:t>Consistent </a:t>
            </a:r>
          </a:p>
          <a:p>
            <a:pPr algn="ctr" eaLnBrk="1" hangingPunct="1">
              <a:spcBef>
                <a:spcPts val="0"/>
              </a:spcBef>
              <a:spcAft>
                <a:spcPts val="0"/>
              </a:spcAft>
            </a:pPr>
            <a:r>
              <a:rPr lang="en-GB" b="1" dirty="0">
                <a:solidFill>
                  <a:schemeClr val="bg1"/>
                </a:solidFill>
                <a:latin typeface="Arial" panose="020B0604020202020204" pitchFamily="34" charset="0"/>
              </a:rPr>
              <a:t>Approach across</a:t>
            </a:r>
          </a:p>
          <a:p>
            <a:pPr algn="ctr" eaLnBrk="1" hangingPunct="1">
              <a:spcBef>
                <a:spcPts val="0"/>
              </a:spcBef>
              <a:spcAft>
                <a:spcPts val="0"/>
              </a:spcAft>
            </a:pPr>
            <a:r>
              <a:rPr lang="en-GB" b="1" dirty="0">
                <a:solidFill>
                  <a:schemeClr val="bg1"/>
                </a:solidFill>
                <a:latin typeface="Arial" panose="020B0604020202020204" pitchFamily="34" charset="0"/>
              </a:rPr>
              <a:t>NR &amp; Supply</a:t>
            </a:r>
          </a:p>
          <a:p>
            <a:pPr algn="ctr" eaLnBrk="1" hangingPunct="1">
              <a:spcBef>
                <a:spcPts val="0"/>
              </a:spcBef>
              <a:spcAft>
                <a:spcPts val="0"/>
              </a:spcAft>
            </a:pPr>
            <a:r>
              <a:rPr lang="en-GB" b="1" dirty="0">
                <a:solidFill>
                  <a:schemeClr val="bg1"/>
                </a:solidFill>
                <a:latin typeface="Arial" panose="020B0604020202020204" pitchFamily="34" charset="0"/>
              </a:rPr>
              <a:t>Chain</a:t>
            </a:r>
          </a:p>
        </p:txBody>
      </p:sp>
      <p:sp>
        <p:nvSpPr>
          <p:cNvPr id="35" name="Oval 34"/>
          <p:cNvSpPr/>
          <p:nvPr/>
        </p:nvSpPr>
        <p:spPr bwMode="auto">
          <a:xfrm>
            <a:off x="2675849" y="1124744"/>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Legislative</a:t>
            </a:r>
          </a:p>
          <a:p>
            <a:pPr algn="ctr" eaLnBrk="1" hangingPunct="1">
              <a:spcBef>
                <a:spcPts val="0"/>
              </a:spcBef>
            </a:pPr>
            <a:r>
              <a:rPr lang="en-GB" b="1" dirty="0" smtClean="0">
                <a:solidFill>
                  <a:schemeClr val="bg1"/>
                </a:solidFill>
                <a:latin typeface="Arial" panose="020B0604020202020204" pitchFamily="34" charset="0"/>
              </a:rPr>
              <a:t>Compliance</a:t>
            </a:r>
            <a:endParaRPr lang="en-GB" b="1" dirty="0">
              <a:solidFill>
                <a:schemeClr val="bg1"/>
              </a:solidFill>
              <a:latin typeface="Arial" panose="020B0604020202020204" pitchFamily="34" charset="0"/>
            </a:endParaRPr>
          </a:p>
        </p:txBody>
      </p:sp>
      <p:sp>
        <p:nvSpPr>
          <p:cNvPr id="36" name="Oval 35"/>
          <p:cNvSpPr/>
          <p:nvPr/>
        </p:nvSpPr>
        <p:spPr bwMode="auto">
          <a:xfrm>
            <a:off x="4342791" y="1124744"/>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Improved</a:t>
            </a:r>
          </a:p>
          <a:p>
            <a:pPr algn="ctr" eaLnBrk="1" hangingPunct="1">
              <a:spcBef>
                <a:spcPts val="0"/>
              </a:spcBef>
            </a:pPr>
            <a:r>
              <a:rPr lang="en-GB" b="1" dirty="0" smtClean="0">
                <a:solidFill>
                  <a:schemeClr val="bg1"/>
                </a:solidFill>
                <a:latin typeface="Arial" panose="020B0604020202020204" pitchFamily="34" charset="0"/>
              </a:rPr>
              <a:t>Investigation</a:t>
            </a:r>
          </a:p>
          <a:p>
            <a:pPr algn="ctr" eaLnBrk="1" hangingPunct="1">
              <a:spcBef>
                <a:spcPts val="0"/>
              </a:spcBef>
            </a:pPr>
            <a:r>
              <a:rPr lang="en-GB" b="1" dirty="0" smtClean="0">
                <a:solidFill>
                  <a:schemeClr val="bg1"/>
                </a:solidFill>
                <a:latin typeface="Arial" panose="020B0604020202020204" pitchFamily="34" charset="0"/>
              </a:rPr>
              <a:t>Protocols</a:t>
            </a:r>
            <a:endParaRPr lang="en-GB" b="1" dirty="0">
              <a:solidFill>
                <a:schemeClr val="bg1"/>
              </a:solidFill>
              <a:latin typeface="Arial" panose="020B0604020202020204" pitchFamily="34" charset="0"/>
            </a:endParaRPr>
          </a:p>
        </p:txBody>
      </p:sp>
      <p:sp>
        <p:nvSpPr>
          <p:cNvPr id="14" name="Oval 13"/>
          <p:cNvSpPr/>
          <p:nvPr/>
        </p:nvSpPr>
        <p:spPr bwMode="auto">
          <a:xfrm>
            <a:off x="5880653" y="2984050"/>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sz="1000" b="1" dirty="0" smtClean="0">
                <a:solidFill>
                  <a:schemeClr val="bg1"/>
                </a:solidFill>
                <a:latin typeface="Arial" panose="020B0604020202020204" pitchFamily="34" charset="0"/>
              </a:rPr>
              <a:t>Ability to </a:t>
            </a:r>
          </a:p>
          <a:p>
            <a:pPr algn="ctr" eaLnBrk="1" hangingPunct="1">
              <a:spcBef>
                <a:spcPts val="0"/>
              </a:spcBef>
            </a:pPr>
            <a:r>
              <a:rPr lang="en-GB" sz="1000" b="1" dirty="0" smtClean="0">
                <a:solidFill>
                  <a:schemeClr val="bg1"/>
                </a:solidFill>
                <a:latin typeface="Arial" panose="020B0604020202020204" pitchFamily="34" charset="0"/>
              </a:rPr>
              <a:t>Identify &amp; Address Triggers and Implementation of Risk Mitigation Measures</a:t>
            </a:r>
            <a:endParaRPr lang="en-GB" sz="1000" b="1" dirty="0">
              <a:solidFill>
                <a:schemeClr val="bg1"/>
              </a:solidFill>
              <a:latin typeface="Arial" panose="020B0604020202020204" pitchFamily="34" charset="0"/>
            </a:endParaRPr>
          </a:p>
        </p:txBody>
      </p:sp>
      <p:grpSp>
        <p:nvGrpSpPr>
          <p:cNvPr id="3" name="Group 2"/>
          <p:cNvGrpSpPr/>
          <p:nvPr/>
        </p:nvGrpSpPr>
        <p:grpSpPr>
          <a:xfrm>
            <a:off x="179712" y="754610"/>
            <a:ext cx="1800000" cy="1352476"/>
            <a:chOff x="3548916" y="2725580"/>
            <a:chExt cx="1800000" cy="1352476"/>
          </a:xfrm>
        </p:grpSpPr>
        <p:sp>
          <p:nvSpPr>
            <p:cNvPr id="15" name="Oval 14"/>
            <p:cNvSpPr/>
            <p:nvPr/>
          </p:nvSpPr>
          <p:spPr bwMode="auto">
            <a:xfrm>
              <a:off x="3548916" y="2725580"/>
              <a:ext cx="1800000" cy="1352476"/>
            </a:xfrm>
            <a:prstGeom prst="ellipse">
              <a:avLst/>
            </a:prstGeom>
            <a:solidFill>
              <a:srgbClr val="D8681B"/>
            </a:solidFill>
            <a:ln w="15875">
              <a:solidFill>
                <a:schemeClr val="accent1"/>
              </a:solidFill>
            </a:ln>
            <a:effectLst/>
            <a:ex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en-GB" b="1" dirty="0" smtClean="0">
                  <a:solidFill>
                    <a:schemeClr val="bg1"/>
                  </a:solidFill>
                  <a:latin typeface="Arial" panose="020B0604020202020204" pitchFamily="34" charset="0"/>
                </a:rPr>
                <a:t>Accidents</a:t>
              </a:r>
            </a:p>
            <a:p>
              <a:pPr marL="0" marR="0" indent="0" algn="ctr" defTabSz="914400" rtl="0" eaLnBrk="1" fontAlgn="base" latinLnBrk="0" hangingPunct="1">
                <a:lnSpc>
                  <a:spcPct val="100000"/>
                </a:lnSpc>
                <a:spcBef>
                  <a:spcPts val="0"/>
                </a:spcBef>
                <a:spcAft>
                  <a:spcPts val="300"/>
                </a:spcAft>
                <a:buClrTx/>
                <a:buSzTx/>
                <a:buFontTx/>
                <a:buNone/>
                <a:tabLst/>
              </a:pPr>
              <a:r>
                <a:rPr lang="en-GB" b="1" dirty="0" smtClean="0">
                  <a:solidFill>
                    <a:schemeClr val="bg1"/>
                  </a:solidFill>
                  <a:latin typeface="Arial" panose="020B0604020202020204" pitchFamily="34" charset="0"/>
                </a:rPr>
                <a:t>Regulatory</a:t>
              </a:r>
              <a:r>
                <a:rPr lang="en-GB" b="1" dirty="0" smtClean="0">
                  <a:latin typeface="Arial" panose="020B0604020202020204" pitchFamily="34" charset="0"/>
                </a:rPr>
                <a:t> </a:t>
              </a:r>
              <a:r>
                <a:rPr lang="en-GB" b="1" dirty="0" smtClean="0">
                  <a:solidFill>
                    <a:schemeClr val="bg1"/>
                  </a:solidFill>
                  <a:latin typeface="Arial" panose="020B0604020202020204" pitchFamily="34" charset="0"/>
                </a:rPr>
                <a:t>Compliance</a:t>
              </a:r>
            </a:p>
            <a:p>
              <a:pPr marL="0" marR="0" indent="0" algn="ctr" defTabSz="914400" rtl="0" eaLnBrk="1" fontAlgn="base" latinLnBrk="0" hangingPunct="1">
                <a:lnSpc>
                  <a:spcPct val="100000"/>
                </a:lnSpc>
                <a:spcBef>
                  <a:spcPts val="0"/>
                </a:spcBef>
                <a:spcAft>
                  <a:spcPts val="300"/>
                </a:spcAft>
                <a:buClrTx/>
                <a:buSzTx/>
                <a:buFontTx/>
                <a:buNone/>
                <a:tabLst/>
              </a:pPr>
              <a:r>
                <a:rPr lang="en-GB" b="1" dirty="0" smtClean="0">
                  <a:solidFill>
                    <a:schemeClr val="bg1"/>
                  </a:solidFill>
                  <a:latin typeface="Arial" panose="020B0604020202020204" pitchFamily="34" charset="0"/>
                </a:rPr>
                <a:t>Work Life Balance</a:t>
              </a:r>
            </a:p>
            <a:p>
              <a:pPr marL="0" marR="0" indent="0" algn="ctr" defTabSz="914400" rtl="0" eaLnBrk="1" fontAlgn="base" latinLnBrk="0" hangingPunct="1">
                <a:lnSpc>
                  <a:spcPct val="100000"/>
                </a:lnSpc>
                <a:spcBef>
                  <a:spcPts val="0"/>
                </a:spcBef>
                <a:spcAft>
                  <a:spcPts val="300"/>
                </a:spcAft>
                <a:buClrTx/>
                <a:buSzTx/>
                <a:buFontTx/>
                <a:buNone/>
                <a:tabLst/>
              </a:pPr>
              <a:r>
                <a:rPr lang="en-GB" b="1" dirty="0" smtClean="0">
                  <a:solidFill>
                    <a:schemeClr val="bg1"/>
                  </a:solidFill>
                  <a:latin typeface="Arial" panose="020B0604020202020204" pitchFamily="34" charset="0"/>
                </a:rPr>
                <a:t>Fatigue</a:t>
              </a:r>
            </a:p>
          </p:txBody>
        </p:sp>
        <p:sp>
          <p:nvSpPr>
            <p:cNvPr id="4" name="Down Arrow 3"/>
            <p:cNvSpPr/>
            <p:nvPr/>
          </p:nvSpPr>
          <p:spPr bwMode="auto">
            <a:xfrm>
              <a:off x="4809647" y="2998876"/>
              <a:ext cx="144016" cy="144016"/>
            </a:xfrm>
            <a:prstGeom prst="downArrow">
              <a:avLst/>
            </a:prstGeom>
            <a:solidFill>
              <a:srgbClr val="00B050"/>
            </a:solidFill>
            <a:ln>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0" name="Down Arrow 19"/>
            <p:cNvSpPr/>
            <p:nvPr/>
          </p:nvSpPr>
          <p:spPr bwMode="auto">
            <a:xfrm rot="10800000">
              <a:off x="4848146" y="3272491"/>
              <a:ext cx="144016" cy="144016"/>
            </a:xfrm>
            <a:prstGeom prst="downArrow">
              <a:avLst/>
            </a:prstGeom>
            <a:solidFill>
              <a:srgbClr val="00B050"/>
            </a:solidFill>
            <a:ln>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3" name="Down Arrow 22"/>
            <p:cNvSpPr/>
            <p:nvPr/>
          </p:nvSpPr>
          <p:spPr bwMode="auto">
            <a:xfrm>
              <a:off x="4716830" y="3779188"/>
              <a:ext cx="144016" cy="144016"/>
            </a:xfrm>
            <a:prstGeom prst="downArrow">
              <a:avLst/>
            </a:prstGeom>
            <a:solidFill>
              <a:srgbClr val="00B050"/>
            </a:solidFill>
            <a:ln>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4" name="Down Arrow 23"/>
            <p:cNvSpPr/>
            <p:nvPr/>
          </p:nvSpPr>
          <p:spPr bwMode="auto">
            <a:xfrm rot="10800000">
              <a:off x="5065386" y="3546391"/>
              <a:ext cx="144016" cy="144016"/>
            </a:xfrm>
            <a:prstGeom prst="downArrow">
              <a:avLst/>
            </a:prstGeom>
            <a:solidFill>
              <a:srgbClr val="00B050"/>
            </a:solidFill>
            <a:ln>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sp>
        <p:nvSpPr>
          <p:cNvPr id="25" name="Oval 24"/>
          <p:cNvSpPr/>
          <p:nvPr/>
        </p:nvSpPr>
        <p:spPr bwMode="auto">
          <a:xfrm>
            <a:off x="1262917" y="4822081"/>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Safe</a:t>
            </a:r>
          </a:p>
          <a:p>
            <a:pPr algn="ctr" eaLnBrk="1" hangingPunct="1">
              <a:spcBef>
                <a:spcPts val="0"/>
              </a:spcBef>
            </a:pPr>
            <a:r>
              <a:rPr lang="en-GB" b="1" dirty="0" smtClean="0">
                <a:solidFill>
                  <a:schemeClr val="bg1"/>
                </a:solidFill>
                <a:latin typeface="Arial" panose="020B0604020202020204" pitchFamily="34" charset="0"/>
              </a:rPr>
              <a:t>Environment to</a:t>
            </a:r>
          </a:p>
          <a:p>
            <a:pPr algn="ctr" eaLnBrk="1" hangingPunct="1">
              <a:spcBef>
                <a:spcPts val="0"/>
              </a:spcBef>
            </a:pPr>
            <a:r>
              <a:rPr lang="en-GB" b="1" dirty="0" smtClean="0">
                <a:solidFill>
                  <a:schemeClr val="bg1"/>
                </a:solidFill>
                <a:latin typeface="Arial" panose="020B0604020202020204" pitchFamily="34" charset="0"/>
              </a:rPr>
              <a:t>Declare Fatigue</a:t>
            </a:r>
            <a:endParaRPr lang="en-GB" b="1" dirty="0">
              <a:solidFill>
                <a:schemeClr val="bg1"/>
              </a:solidFill>
              <a:latin typeface="Arial" panose="020B0604020202020204" pitchFamily="34" charset="0"/>
            </a:endParaRPr>
          </a:p>
        </p:txBody>
      </p:sp>
      <p:sp>
        <p:nvSpPr>
          <p:cNvPr id="26" name="Oval 25"/>
          <p:cNvSpPr/>
          <p:nvPr/>
        </p:nvSpPr>
        <p:spPr bwMode="auto">
          <a:xfrm>
            <a:off x="480053" y="2984050"/>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Improved Mental Health for Employees</a:t>
            </a:r>
            <a:endParaRPr lang="en-GB" b="1" dirty="0">
              <a:solidFill>
                <a:schemeClr val="bg1"/>
              </a:solidFill>
              <a:latin typeface="Arial" panose="020B0604020202020204" pitchFamily="34" charset="0"/>
            </a:endParaRPr>
          </a:p>
        </p:txBody>
      </p:sp>
      <p:sp>
        <p:nvSpPr>
          <p:cNvPr id="30" name="Rectangle 29"/>
          <p:cNvSpPr/>
          <p:nvPr/>
        </p:nvSpPr>
        <p:spPr>
          <a:xfrm>
            <a:off x="7620137" y="2128972"/>
            <a:ext cx="840295" cy="307777"/>
          </a:xfrm>
          <a:prstGeom prst="rect">
            <a:avLst/>
          </a:prstGeom>
        </p:spPr>
        <p:txBody>
          <a:bodyPr wrap="none">
            <a:spAutoFit/>
          </a:bodyPr>
          <a:lstStyle/>
          <a:p>
            <a:r>
              <a:rPr lang="en-GB" sz="1400" b="1" i="1" dirty="0" smtClean="0">
                <a:solidFill>
                  <a:srgbClr val="FF0000"/>
                </a:solidFill>
              </a:rPr>
              <a:t>Actions</a:t>
            </a:r>
          </a:p>
        </p:txBody>
      </p:sp>
      <p:sp>
        <p:nvSpPr>
          <p:cNvPr id="37" name="Rectangle 36"/>
          <p:cNvSpPr/>
          <p:nvPr/>
        </p:nvSpPr>
        <p:spPr>
          <a:xfrm>
            <a:off x="4768274" y="5702795"/>
            <a:ext cx="1159292" cy="307777"/>
          </a:xfrm>
          <a:prstGeom prst="rect">
            <a:avLst/>
          </a:prstGeom>
        </p:spPr>
        <p:txBody>
          <a:bodyPr wrap="none">
            <a:spAutoFit/>
          </a:bodyPr>
          <a:lstStyle/>
          <a:p>
            <a:r>
              <a:rPr lang="en-GB" sz="1400" b="1" i="1" dirty="0" smtClean="0">
                <a:solidFill>
                  <a:srgbClr val="FF0000"/>
                </a:solidFill>
              </a:rPr>
              <a:t>Behaviours</a:t>
            </a:r>
          </a:p>
        </p:txBody>
      </p:sp>
      <p:sp>
        <p:nvSpPr>
          <p:cNvPr id="38" name="Rectangle 37"/>
          <p:cNvSpPr/>
          <p:nvPr/>
        </p:nvSpPr>
        <p:spPr>
          <a:xfrm>
            <a:off x="7500653" y="3848146"/>
            <a:ext cx="1026178" cy="523220"/>
          </a:xfrm>
          <a:prstGeom prst="rect">
            <a:avLst/>
          </a:prstGeom>
        </p:spPr>
        <p:txBody>
          <a:bodyPr wrap="none">
            <a:spAutoFit/>
          </a:bodyPr>
          <a:lstStyle/>
          <a:p>
            <a:r>
              <a:rPr lang="en-GB" sz="1400" b="1" i="1" dirty="0" smtClean="0">
                <a:solidFill>
                  <a:srgbClr val="FF0000"/>
                </a:solidFill>
              </a:rPr>
              <a:t>Health &amp;</a:t>
            </a:r>
          </a:p>
          <a:p>
            <a:r>
              <a:rPr lang="en-GB" sz="1400" b="1" i="1" dirty="0" smtClean="0">
                <a:solidFill>
                  <a:srgbClr val="FF0000"/>
                </a:solidFill>
              </a:rPr>
              <a:t>Wellbeing</a:t>
            </a:r>
          </a:p>
        </p:txBody>
      </p:sp>
      <p:sp>
        <p:nvSpPr>
          <p:cNvPr id="42" name="Oval 41"/>
          <p:cNvSpPr/>
          <p:nvPr/>
        </p:nvSpPr>
        <p:spPr bwMode="auto">
          <a:xfrm>
            <a:off x="2316077" y="2984050"/>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Improved Work Force Morale</a:t>
            </a:r>
            <a:endParaRPr lang="en-GB" b="1" dirty="0">
              <a:solidFill>
                <a:schemeClr val="bg1"/>
              </a:solidFill>
              <a:latin typeface="Arial" panose="020B0604020202020204" pitchFamily="34" charset="0"/>
            </a:endParaRPr>
          </a:p>
        </p:txBody>
      </p:sp>
      <p:sp>
        <p:nvSpPr>
          <p:cNvPr id="43" name="Oval 42"/>
          <p:cNvSpPr/>
          <p:nvPr/>
        </p:nvSpPr>
        <p:spPr bwMode="auto">
          <a:xfrm>
            <a:off x="4116277" y="2984050"/>
            <a:ext cx="1620000" cy="1260000"/>
          </a:xfrm>
          <a:prstGeom prst="ellipse">
            <a:avLst/>
          </a:prstGeom>
          <a:solidFill>
            <a:schemeClr val="tx2"/>
          </a:solidFill>
          <a:ln w="15875">
            <a:solidFill>
              <a:srgbClr val="D8681B"/>
            </a:solidFill>
          </a:ln>
          <a:effectLst/>
          <a:extLst/>
        </p:spPr>
        <p:txBody>
          <a:bodyPr vert="horz" wrap="square" lIns="0" tIns="0" rIns="0" bIns="0" numCol="1" rtlCol="0" anchor="ctr" anchorCtr="0" compatLnSpc="1">
            <a:prstTxWarp prst="textNoShape">
              <a:avLst/>
            </a:prstTxWarp>
            <a:spAutoFit/>
          </a:bodyPr>
          <a:lstStyle/>
          <a:p>
            <a:pPr algn="ctr" eaLnBrk="1" hangingPunct="1">
              <a:spcBef>
                <a:spcPts val="0"/>
              </a:spcBef>
            </a:pPr>
            <a:r>
              <a:rPr lang="en-GB" b="1" dirty="0" smtClean="0">
                <a:solidFill>
                  <a:schemeClr val="bg1"/>
                </a:solidFill>
                <a:latin typeface="Arial" panose="020B0604020202020204" pitchFamily="34" charset="0"/>
              </a:rPr>
              <a:t>Improved Work Force</a:t>
            </a:r>
          </a:p>
          <a:p>
            <a:pPr algn="ctr" eaLnBrk="1" hangingPunct="1">
              <a:spcBef>
                <a:spcPts val="0"/>
              </a:spcBef>
            </a:pPr>
            <a:r>
              <a:rPr lang="en-GB" b="1" dirty="0" smtClean="0">
                <a:solidFill>
                  <a:schemeClr val="bg1"/>
                </a:solidFill>
                <a:latin typeface="Arial" panose="020B0604020202020204" pitchFamily="34" charset="0"/>
              </a:rPr>
              <a:t>Fatigue Resilience</a:t>
            </a:r>
            <a:endParaRPr lang="en-GB" b="1" dirty="0">
              <a:solidFill>
                <a:schemeClr val="bg1"/>
              </a:solidFill>
              <a:latin typeface="Arial" panose="020B0604020202020204" pitchFamily="34" charset="0"/>
            </a:endParaRPr>
          </a:p>
        </p:txBody>
      </p:sp>
    </p:spTree>
    <p:extLst>
      <p:ext uri="{BB962C8B-B14F-4D97-AF65-F5344CB8AC3E}">
        <p14:creationId xmlns:p14="http://schemas.microsoft.com/office/powerpoint/2010/main" val="1984955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pPr>
                <a:defRPr/>
              </a:pPr>
              <a:t>6</a:t>
            </a:fld>
            <a:endParaRPr lang="en-GB" altLang="en-US"/>
          </a:p>
        </p:txBody>
      </p:sp>
      <p:sp>
        <p:nvSpPr>
          <p:cNvPr id="7" name="Title 1"/>
          <p:cNvSpPr>
            <a:spLocks noGrp="1"/>
          </p:cNvSpPr>
          <p:nvPr>
            <p:ph type="title"/>
          </p:nvPr>
        </p:nvSpPr>
        <p:spPr>
          <a:xfrm>
            <a:off x="179512" y="188640"/>
            <a:ext cx="7920682" cy="431800"/>
          </a:xfrm>
        </p:spPr>
        <p:txBody>
          <a:bodyPr/>
          <a:lstStyle/>
          <a:p>
            <a:r>
              <a:rPr lang="en-GB" sz="1800" dirty="0" smtClean="0"/>
              <a:t>Fatigue Improvement Programme – Delivery and Change Approach</a:t>
            </a:r>
            <a:endParaRPr lang="en-GB" sz="1800" dirty="0"/>
          </a:p>
        </p:txBody>
      </p:sp>
      <p:grpSp>
        <p:nvGrpSpPr>
          <p:cNvPr id="8" name="Group 7"/>
          <p:cNvGrpSpPr/>
          <p:nvPr/>
        </p:nvGrpSpPr>
        <p:grpSpPr>
          <a:xfrm>
            <a:off x="6690406" y="408355"/>
            <a:ext cx="1154771" cy="526035"/>
            <a:chOff x="2195736" y="5195328"/>
            <a:chExt cx="1154771" cy="526035"/>
          </a:xfrm>
        </p:grpSpPr>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0" name="Group 39"/>
          <p:cNvGrpSpPr/>
          <p:nvPr/>
        </p:nvGrpSpPr>
        <p:grpSpPr>
          <a:xfrm>
            <a:off x="1403981" y="980728"/>
            <a:ext cx="5976333" cy="5328592"/>
            <a:chOff x="1403981" y="980728"/>
            <a:chExt cx="5976333" cy="5328592"/>
          </a:xfrm>
        </p:grpSpPr>
        <p:sp>
          <p:nvSpPr>
            <p:cNvPr id="2" name="Rectangle 1"/>
            <p:cNvSpPr/>
            <p:nvPr/>
          </p:nvSpPr>
          <p:spPr bwMode="auto">
            <a:xfrm>
              <a:off x="1422708" y="983435"/>
              <a:ext cx="2986988" cy="2661589"/>
            </a:xfrm>
            <a:prstGeom prst="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nvGrpSpPr>
            <p:cNvPr id="39" name="Group 38"/>
            <p:cNvGrpSpPr/>
            <p:nvPr/>
          </p:nvGrpSpPr>
          <p:grpSpPr>
            <a:xfrm>
              <a:off x="1403981" y="980728"/>
              <a:ext cx="5976333" cy="5328592"/>
              <a:chOff x="1332208" y="934390"/>
              <a:chExt cx="5976333" cy="5328592"/>
            </a:xfrm>
          </p:grpSpPr>
          <p:sp>
            <p:nvSpPr>
              <p:cNvPr id="28" name="Rectangle 27"/>
              <p:cNvSpPr/>
              <p:nvPr/>
            </p:nvSpPr>
            <p:spPr bwMode="auto">
              <a:xfrm>
                <a:off x="4321550" y="3600851"/>
                <a:ext cx="2986988" cy="2661589"/>
              </a:xfrm>
              <a:prstGeom prst="rect">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1" name="Rectangle 20"/>
              <p:cNvSpPr/>
              <p:nvPr/>
            </p:nvSpPr>
            <p:spPr bwMode="auto">
              <a:xfrm>
                <a:off x="1350163" y="3601392"/>
                <a:ext cx="2986987" cy="2661589"/>
              </a:xfrm>
              <a:prstGeom prst="rect">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nvGrpSpPr>
              <p:cNvPr id="26" name="Group 25"/>
              <p:cNvGrpSpPr/>
              <p:nvPr/>
            </p:nvGrpSpPr>
            <p:grpSpPr>
              <a:xfrm>
                <a:off x="4321553" y="943534"/>
                <a:ext cx="2986988" cy="3519088"/>
                <a:chOff x="5306920" y="984664"/>
                <a:chExt cx="3168352" cy="3713095"/>
              </a:xfrm>
            </p:grpSpPr>
            <p:sp>
              <p:nvSpPr>
                <p:cNvPr id="18" name="Rectangle 17"/>
                <p:cNvSpPr/>
                <p:nvPr/>
              </p:nvSpPr>
              <p:spPr bwMode="auto">
                <a:xfrm rot="10800000">
                  <a:off x="5306920" y="984664"/>
                  <a:ext cx="3168352" cy="2808312"/>
                </a:xfrm>
                <a:prstGeom prst="rect">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25" name="Down Arrow 24"/>
                <p:cNvSpPr/>
                <p:nvPr/>
              </p:nvSpPr>
              <p:spPr bwMode="auto">
                <a:xfrm>
                  <a:off x="7406032" y="3178372"/>
                  <a:ext cx="763717" cy="1519387"/>
                </a:xfrm>
                <a:prstGeom prst="downArrow">
                  <a:avLst/>
                </a:prstGeom>
                <a:solidFill>
                  <a:schemeClr val="accent2"/>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sp>
            <p:nvSpPr>
              <p:cNvPr id="15" name="Right Arrow 14"/>
              <p:cNvSpPr/>
              <p:nvPr/>
            </p:nvSpPr>
            <p:spPr bwMode="auto">
              <a:xfrm>
                <a:off x="3852315" y="1150494"/>
                <a:ext cx="1440000" cy="720000"/>
              </a:xfrm>
              <a:prstGeom prst="rightArrow">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31" name="TextBox 30"/>
              <p:cNvSpPr txBox="1"/>
              <p:nvPr/>
            </p:nvSpPr>
            <p:spPr>
              <a:xfrm>
                <a:off x="1332208" y="937097"/>
                <a:ext cx="2382383" cy="523220"/>
              </a:xfrm>
              <a:prstGeom prst="rect">
                <a:avLst/>
              </a:prstGeom>
              <a:noFill/>
            </p:spPr>
            <p:txBody>
              <a:bodyPr wrap="none" rtlCol="0">
                <a:spAutoFit/>
              </a:bodyPr>
              <a:lstStyle/>
              <a:p>
                <a:pPr algn="ctr"/>
                <a:r>
                  <a:rPr lang="en-GB" sz="2800" b="1" dirty="0" smtClean="0">
                    <a:solidFill>
                      <a:schemeClr val="bg1"/>
                    </a:solidFill>
                  </a:rPr>
                  <a:t>Requirement</a:t>
                </a:r>
                <a:endParaRPr lang="en-GB" sz="2800" b="1" dirty="0">
                  <a:solidFill>
                    <a:schemeClr val="bg1"/>
                  </a:solidFill>
                </a:endParaRPr>
              </a:p>
            </p:txBody>
          </p:sp>
          <p:sp>
            <p:nvSpPr>
              <p:cNvPr id="32" name="TextBox 31"/>
              <p:cNvSpPr txBox="1"/>
              <p:nvPr/>
            </p:nvSpPr>
            <p:spPr>
              <a:xfrm>
                <a:off x="5604666" y="934390"/>
                <a:ext cx="1702710" cy="523220"/>
              </a:xfrm>
              <a:prstGeom prst="rect">
                <a:avLst/>
              </a:prstGeom>
              <a:noFill/>
            </p:spPr>
            <p:txBody>
              <a:bodyPr wrap="none" rtlCol="0">
                <a:spAutoFit/>
              </a:bodyPr>
              <a:lstStyle/>
              <a:p>
                <a:pPr algn="ctr"/>
                <a:r>
                  <a:rPr lang="en-GB" sz="2800" b="1" dirty="0" smtClean="0">
                    <a:solidFill>
                      <a:schemeClr val="bg1"/>
                    </a:solidFill>
                  </a:rPr>
                  <a:t>Enablers</a:t>
                </a:r>
                <a:endParaRPr lang="en-GB" sz="2800" b="1" dirty="0">
                  <a:solidFill>
                    <a:schemeClr val="bg1"/>
                  </a:solidFill>
                </a:endParaRPr>
              </a:p>
            </p:txBody>
          </p:sp>
          <p:sp>
            <p:nvSpPr>
              <p:cNvPr id="33" name="TextBox 32"/>
              <p:cNvSpPr txBox="1"/>
              <p:nvPr/>
            </p:nvSpPr>
            <p:spPr>
              <a:xfrm>
                <a:off x="5386218" y="5733256"/>
                <a:ext cx="1922321" cy="523220"/>
              </a:xfrm>
              <a:prstGeom prst="rect">
                <a:avLst/>
              </a:prstGeom>
              <a:noFill/>
            </p:spPr>
            <p:txBody>
              <a:bodyPr wrap="none" rtlCol="0">
                <a:spAutoFit/>
              </a:bodyPr>
              <a:lstStyle/>
              <a:p>
                <a:pPr algn="ctr"/>
                <a:r>
                  <a:rPr lang="en-GB" sz="2800" b="1" dirty="0" smtClean="0">
                    <a:solidFill>
                      <a:schemeClr val="bg1"/>
                    </a:solidFill>
                  </a:rPr>
                  <a:t>Education</a:t>
                </a:r>
                <a:endParaRPr lang="en-GB" sz="2800" b="1" dirty="0">
                  <a:solidFill>
                    <a:schemeClr val="bg1"/>
                  </a:solidFill>
                </a:endParaRPr>
              </a:p>
            </p:txBody>
          </p:sp>
          <p:sp>
            <p:nvSpPr>
              <p:cNvPr id="34" name="TextBox 33"/>
              <p:cNvSpPr txBox="1"/>
              <p:nvPr/>
            </p:nvSpPr>
            <p:spPr>
              <a:xfrm>
                <a:off x="1345483" y="5739762"/>
                <a:ext cx="2040944" cy="523220"/>
              </a:xfrm>
              <a:prstGeom prst="rect">
                <a:avLst/>
              </a:prstGeom>
              <a:noFill/>
            </p:spPr>
            <p:txBody>
              <a:bodyPr wrap="none" rtlCol="0">
                <a:spAutoFit/>
              </a:bodyPr>
              <a:lstStyle/>
              <a:p>
                <a:pPr algn="ctr"/>
                <a:r>
                  <a:rPr lang="en-GB" sz="2800" b="1" dirty="0" smtClean="0">
                    <a:solidFill>
                      <a:schemeClr val="bg1"/>
                    </a:solidFill>
                  </a:rPr>
                  <a:t>Monitoring</a:t>
                </a:r>
                <a:endParaRPr lang="en-GB" sz="2800" b="1" dirty="0">
                  <a:solidFill>
                    <a:schemeClr val="bg1"/>
                  </a:solidFill>
                </a:endParaRPr>
              </a:p>
            </p:txBody>
          </p:sp>
          <p:sp>
            <p:nvSpPr>
              <p:cNvPr id="36" name="Left Arrow 35"/>
              <p:cNvSpPr/>
              <p:nvPr/>
            </p:nvSpPr>
            <p:spPr bwMode="auto">
              <a:xfrm>
                <a:off x="3492115" y="5326878"/>
                <a:ext cx="1440000" cy="720000"/>
              </a:xfrm>
              <a:prstGeom prst="leftArrow">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grpSp>
      </p:grpSp>
      <p:sp>
        <p:nvSpPr>
          <p:cNvPr id="41" name="TextBox 40"/>
          <p:cNvSpPr txBox="1"/>
          <p:nvPr/>
        </p:nvSpPr>
        <p:spPr>
          <a:xfrm>
            <a:off x="1403648" y="1844824"/>
            <a:ext cx="2945037" cy="1107996"/>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Fatigue Risk Management Principles</a:t>
            </a:r>
          </a:p>
          <a:p>
            <a:pPr marL="171450" indent="-171450">
              <a:buFont typeface="Arial" panose="020B0604020202020204" pitchFamily="34" charset="0"/>
              <a:buChar char="•"/>
            </a:pPr>
            <a:r>
              <a:rPr lang="en-GB" b="1" dirty="0" smtClean="0">
                <a:solidFill>
                  <a:schemeClr val="bg1"/>
                </a:solidFill>
              </a:rPr>
              <a:t>Fatigue Risk Index Module </a:t>
            </a:r>
          </a:p>
          <a:p>
            <a:pPr marL="171450" indent="-171450">
              <a:buFont typeface="Arial" panose="020B0604020202020204" pitchFamily="34" charset="0"/>
              <a:buChar char="•"/>
            </a:pPr>
            <a:r>
              <a:rPr lang="en-GB" b="1" dirty="0" smtClean="0">
                <a:solidFill>
                  <a:schemeClr val="bg1"/>
                </a:solidFill>
              </a:rPr>
              <a:t>Fatigue Risk Assessment Module</a:t>
            </a:r>
          </a:p>
          <a:p>
            <a:pPr marL="171450" indent="-171450">
              <a:buFont typeface="Arial" panose="020B0604020202020204" pitchFamily="34" charset="0"/>
              <a:buChar char="•"/>
            </a:pPr>
            <a:r>
              <a:rPr lang="en-GB" b="1" dirty="0" smtClean="0">
                <a:solidFill>
                  <a:schemeClr val="bg1"/>
                </a:solidFill>
              </a:rPr>
              <a:t>Exceedance Management Module</a:t>
            </a:r>
          </a:p>
          <a:p>
            <a:pPr marL="171450" indent="-171450">
              <a:buFont typeface="Arial" panose="020B0604020202020204" pitchFamily="34" charset="0"/>
              <a:buChar char="•"/>
            </a:pPr>
            <a:r>
              <a:rPr lang="en-GB" b="1" dirty="0" smtClean="0">
                <a:solidFill>
                  <a:schemeClr val="bg1"/>
                </a:solidFill>
              </a:rPr>
              <a:t>Roster Design Module</a:t>
            </a:r>
          </a:p>
          <a:p>
            <a:pPr marL="171450" indent="-171450">
              <a:buFont typeface="Arial" panose="020B0604020202020204" pitchFamily="34" charset="0"/>
              <a:buChar char="•"/>
            </a:pPr>
            <a:r>
              <a:rPr lang="en-GB" b="1" dirty="0" smtClean="0">
                <a:solidFill>
                  <a:schemeClr val="bg1"/>
                </a:solidFill>
              </a:rPr>
              <a:t>Working Time </a:t>
            </a:r>
            <a:r>
              <a:rPr lang="en-GB" b="1" dirty="0">
                <a:solidFill>
                  <a:schemeClr val="bg1"/>
                </a:solidFill>
              </a:rPr>
              <a:t>L</a:t>
            </a:r>
            <a:r>
              <a:rPr lang="en-GB" b="1" dirty="0" smtClean="0">
                <a:solidFill>
                  <a:schemeClr val="bg1"/>
                </a:solidFill>
              </a:rPr>
              <a:t>imits &amp; On Call Module</a:t>
            </a:r>
          </a:p>
        </p:txBody>
      </p:sp>
      <p:sp>
        <p:nvSpPr>
          <p:cNvPr id="42" name="TextBox 41"/>
          <p:cNvSpPr txBox="1"/>
          <p:nvPr/>
        </p:nvSpPr>
        <p:spPr>
          <a:xfrm>
            <a:off x="4499992" y="1844824"/>
            <a:ext cx="2658100" cy="1107996"/>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Recruitment to required </a:t>
            </a:r>
            <a:r>
              <a:rPr lang="en-GB" b="1" dirty="0">
                <a:solidFill>
                  <a:schemeClr val="bg1"/>
                </a:solidFill>
              </a:rPr>
              <a:t>l</a:t>
            </a:r>
            <a:r>
              <a:rPr lang="en-GB" b="1" dirty="0" smtClean="0">
                <a:solidFill>
                  <a:schemeClr val="bg1"/>
                </a:solidFill>
              </a:rPr>
              <a:t>evels</a:t>
            </a:r>
          </a:p>
          <a:p>
            <a:pPr marL="171450" indent="-171450">
              <a:buFont typeface="Arial" panose="020B0604020202020204" pitchFamily="34" charset="0"/>
              <a:buChar char="•"/>
            </a:pPr>
            <a:r>
              <a:rPr lang="en-GB" b="1" dirty="0" smtClean="0">
                <a:solidFill>
                  <a:schemeClr val="bg1"/>
                </a:solidFill>
              </a:rPr>
              <a:t>Business Support Framework </a:t>
            </a:r>
          </a:p>
          <a:p>
            <a:pPr marL="171450" indent="-171450">
              <a:buFont typeface="Arial" panose="020B0604020202020204" pitchFamily="34" charset="0"/>
              <a:buChar char="•"/>
            </a:pPr>
            <a:r>
              <a:rPr lang="en-GB" b="1" dirty="0" smtClean="0">
                <a:solidFill>
                  <a:schemeClr val="bg1"/>
                </a:solidFill>
              </a:rPr>
              <a:t>Support Documentation</a:t>
            </a:r>
          </a:p>
          <a:p>
            <a:pPr marL="171450" indent="-171450">
              <a:buFont typeface="Arial" panose="020B0604020202020204" pitchFamily="34" charset="0"/>
              <a:buChar char="•"/>
            </a:pPr>
            <a:r>
              <a:rPr lang="en-GB" b="1" dirty="0" smtClean="0">
                <a:solidFill>
                  <a:schemeClr val="bg1"/>
                </a:solidFill>
              </a:rPr>
              <a:t>Process Change (Capturing time)</a:t>
            </a:r>
          </a:p>
          <a:p>
            <a:pPr marL="171450" indent="-171450">
              <a:buFont typeface="Arial" panose="020B0604020202020204" pitchFamily="34" charset="0"/>
              <a:buChar char="•"/>
            </a:pPr>
            <a:r>
              <a:rPr lang="en-GB" b="1" dirty="0" smtClean="0">
                <a:solidFill>
                  <a:schemeClr val="bg1"/>
                </a:solidFill>
              </a:rPr>
              <a:t>Change Impact Assessment</a:t>
            </a:r>
          </a:p>
          <a:p>
            <a:pPr marL="171450" indent="-171450">
              <a:buFont typeface="Arial" panose="020B0604020202020204" pitchFamily="34" charset="0"/>
              <a:buChar char="•"/>
            </a:pPr>
            <a:r>
              <a:rPr lang="en-GB" b="1" dirty="0" smtClean="0">
                <a:solidFill>
                  <a:schemeClr val="bg1"/>
                </a:solidFill>
              </a:rPr>
              <a:t>Stakeholder Engagement</a:t>
            </a:r>
          </a:p>
        </p:txBody>
      </p:sp>
      <p:sp>
        <p:nvSpPr>
          <p:cNvPr id="43" name="TextBox 42"/>
          <p:cNvSpPr txBox="1"/>
          <p:nvPr/>
        </p:nvSpPr>
        <p:spPr>
          <a:xfrm>
            <a:off x="4644008" y="4449991"/>
            <a:ext cx="2675732" cy="938719"/>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Policy and Frameworks (Standard)</a:t>
            </a:r>
          </a:p>
          <a:p>
            <a:pPr marL="171450" indent="-171450">
              <a:buFont typeface="Arial" panose="020B0604020202020204" pitchFamily="34" charset="0"/>
              <a:buChar char="•"/>
            </a:pPr>
            <a:r>
              <a:rPr lang="en-GB" b="1" dirty="0" smtClean="0">
                <a:solidFill>
                  <a:schemeClr val="bg1"/>
                </a:solidFill>
              </a:rPr>
              <a:t>Line Management fatigue </a:t>
            </a:r>
          </a:p>
          <a:p>
            <a:pPr marL="180975"/>
            <a:r>
              <a:rPr lang="en-GB" b="1" dirty="0" smtClean="0">
                <a:solidFill>
                  <a:schemeClr val="bg1"/>
                </a:solidFill>
              </a:rPr>
              <a:t>Considerations.</a:t>
            </a:r>
            <a:endParaRPr lang="en-GB" b="1" dirty="0">
              <a:solidFill>
                <a:schemeClr val="bg1"/>
              </a:solidFill>
            </a:endParaRPr>
          </a:p>
          <a:p>
            <a:pPr marL="171450" indent="-171450">
              <a:buFont typeface="Arial" panose="020B0604020202020204" pitchFamily="34" charset="0"/>
              <a:buChar char="•"/>
            </a:pPr>
            <a:r>
              <a:rPr lang="en-GB" b="1" dirty="0" smtClean="0">
                <a:solidFill>
                  <a:schemeClr val="bg1"/>
                </a:solidFill>
              </a:rPr>
              <a:t>Personal fatigue management</a:t>
            </a:r>
          </a:p>
          <a:p>
            <a:pPr marL="180975"/>
            <a:r>
              <a:rPr lang="en-GB" b="1" dirty="0" smtClean="0">
                <a:solidFill>
                  <a:schemeClr val="bg1"/>
                </a:solidFill>
              </a:rPr>
              <a:t>(Health and Wellbeing)</a:t>
            </a:r>
          </a:p>
        </p:txBody>
      </p:sp>
      <p:sp>
        <p:nvSpPr>
          <p:cNvPr id="44" name="TextBox 43"/>
          <p:cNvSpPr txBox="1"/>
          <p:nvPr/>
        </p:nvSpPr>
        <p:spPr>
          <a:xfrm>
            <a:off x="1419716" y="4437112"/>
            <a:ext cx="2504212" cy="938719"/>
          </a:xfrm>
          <a:prstGeom prst="rect">
            <a:avLst/>
          </a:prstGeom>
          <a:noFill/>
        </p:spPr>
        <p:txBody>
          <a:bodyPr wrap="none" rtlCol="0">
            <a:spAutoFit/>
          </a:bodyPr>
          <a:lstStyle/>
          <a:p>
            <a:pPr marL="171450" indent="-171450">
              <a:buFont typeface="Arial" panose="020B0604020202020204" pitchFamily="34" charset="0"/>
              <a:buChar char="•"/>
            </a:pPr>
            <a:r>
              <a:rPr lang="en-GB" b="1" dirty="0" smtClean="0">
                <a:solidFill>
                  <a:schemeClr val="bg1"/>
                </a:solidFill>
              </a:rPr>
              <a:t>Management Information Suite</a:t>
            </a:r>
          </a:p>
          <a:p>
            <a:pPr marL="171450" indent="-171450">
              <a:buFont typeface="Arial" panose="020B0604020202020204" pitchFamily="34" charset="0"/>
              <a:buChar char="•"/>
            </a:pPr>
            <a:r>
              <a:rPr lang="en-GB" b="1" dirty="0" smtClean="0">
                <a:solidFill>
                  <a:schemeClr val="bg1"/>
                </a:solidFill>
              </a:rPr>
              <a:t>KPIs (Lead and Lag Indicators)</a:t>
            </a:r>
          </a:p>
          <a:p>
            <a:pPr marL="171450" indent="-171450">
              <a:buFont typeface="Arial" panose="020B0604020202020204" pitchFamily="34" charset="0"/>
              <a:buChar char="•"/>
            </a:pPr>
            <a:r>
              <a:rPr lang="en-GB" b="1" dirty="0" smtClean="0">
                <a:solidFill>
                  <a:schemeClr val="bg1"/>
                </a:solidFill>
              </a:rPr>
              <a:t>Strengthened Self - Assurance</a:t>
            </a:r>
          </a:p>
          <a:p>
            <a:pPr marL="171450" indent="-171450">
              <a:buFont typeface="Arial" panose="020B0604020202020204" pitchFamily="34" charset="0"/>
              <a:buChar char="•"/>
            </a:pPr>
            <a:r>
              <a:rPr lang="en-GB" b="1" dirty="0" smtClean="0">
                <a:solidFill>
                  <a:schemeClr val="bg1"/>
                </a:solidFill>
              </a:rPr>
              <a:t>Compliance Monitoring</a:t>
            </a:r>
          </a:p>
          <a:p>
            <a:pPr marL="171450" indent="-171450">
              <a:buFont typeface="Arial" panose="020B0604020202020204" pitchFamily="34" charset="0"/>
              <a:buChar char="•"/>
            </a:pPr>
            <a:r>
              <a:rPr lang="en-GB" b="1" dirty="0" smtClean="0">
                <a:solidFill>
                  <a:schemeClr val="bg1"/>
                </a:solidFill>
              </a:rPr>
              <a:t>Investigation Protocols</a:t>
            </a:r>
          </a:p>
        </p:txBody>
      </p:sp>
    </p:spTree>
    <p:extLst>
      <p:ext uri="{BB962C8B-B14F-4D97-AF65-F5344CB8AC3E}">
        <p14:creationId xmlns:p14="http://schemas.microsoft.com/office/powerpoint/2010/main" val="702939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105343"/>
            <a:ext cx="7717364" cy="431800"/>
          </a:xfrm>
        </p:spPr>
        <p:txBody>
          <a:bodyPr/>
          <a:lstStyle/>
          <a:p>
            <a:r>
              <a:rPr lang="en-GB" sz="1800" dirty="0" smtClean="0"/>
              <a:t>Fatigue Improvement Programme – Core Principles and Trigger Points</a:t>
            </a:r>
            <a:endParaRPr lang="en-GB" sz="1800" dirty="0"/>
          </a:p>
        </p:txBody>
      </p:sp>
      <p:sp>
        <p:nvSpPr>
          <p:cNvPr id="4" name="Date Placeholder 3"/>
          <p:cNvSpPr>
            <a:spLocks noGrp="1"/>
          </p:cNvSpPr>
          <p:nvPr>
            <p:ph type="dt" sz="half" idx="10"/>
          </p:nvPr>
        </p:nvSpPr>
        <p:spPr/>
        <p:txBody>
          <a:bodyPr/>
          <a:lstStyle/>
          <a:p>
            <a:pPr>
              <a:defRPr/>
            </a:pPr>
            <a:fld id="{5F7394B0-5BC6-49DB-80EF-4D4A3E51364A}" type="datetime5">
              <a:rPr lang="en-GB" altLang="en-US" smtClean="0"/>
              <a:pPr>
                <a:defRPr/>
              </a:pPr>
              <a:t>25-Jun-18</a:t>
            </a:fld>
            <a:endParaRPr lang="en-GB" altLang="en-US"/>
          </a:p>
        </p:txBody>
      </p:sp>
      <p:sp>
        <p:nvSpPr>
          <p:cNvPr id="6" name="Slide Number Placeholder 5"/>
          <p:cNvSpPr>
            <a:spLocks noGrp="1"/>
          </p:cNvSpPr>
          <p:nvPr>
            <p:ph type="sldNum" sz="quarter" idx="12"/>
          </p:nvPr>
        </p:nvSpPr>
        <p:spPr/>
        <p:txBody>
          <a:bodyPr/>
          <a:lstStyle/>
          <a:p>
            <a:pPr>
              <a:defRPr/>
            </a:pPr>
            <a:fld id="{CD494ACB-FD81-436E-AF07-CE2BDF1368FB}" type="slidenum">
              <a:rPr lang="en-GB" altLang="en-US" smtClean="0"/>
              <a:pPr>
                <a:defRPr/>
              </a:pPr>
              <a:t>7</a:t>
            </a:fld>
            <a:endParaRPr lang="en-GB" altLang="en-US"/>
          </a:p>
        </p:txBody>
      </p:sp>
      <p:grpSp>
        <p:nvGrpSpPr>
          <p:cNvPr id="7" name="Group 6"/>
          <p:cNvGrpSpPr/>
          <p:nvPr/>
        </p:nvGrpSpPr>
        <p:grpSpPr>
          <a:xfrm>
            <a:off x="586176" y="907556"/>
            <a:ext cx="8102986" cy="5545780"/>
            <a:chOff x="2195736" y="1772816"/>
            <a:chExt cx="3457014" cy="3759287"/>
          </a:xfrm>
        </p:grpSpPr>
        <p:sp>
          <p:nvSpPr>
            <p:cNvPr id="8" name="Action Button: Custom 7">
              <a:hlinkClick r:id="" action="ppaction://noaction" highlightClick="1"/>
            </p:cNvPr>
            <p:cNvSpPr/>
            <p:nvPr/>
          </p:nvSpPr>
          <p:spPr bwMode="auto">
            <a:xfrm>
              <a:off x="2195736" y="1772816"/>
              <a:ext cx="3457014" cy="3672408"/>
            </a:xfrm>
            <a:prstGeom prst="actionButtonBlank">
              <a:avLst/>
            </a:prstGeom>
            <a:solidFill>
              <a:schemeClr val="accent1"/>
            </a:solidFill>
            <a:ln>
              <a:no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dirty="0" smtClean="0">
                <a:ln>
                  <a:noFill/>
                </a:ln>
                <a:solidFill>
                  <a:schemeClr val="tx2"/>
                </a:solidFill>
                <a:effectLst/>
                <a:latin typeface="Arial" panose="020B0604020202020204" pitchFamily="34" charset="0"/>
              </a:endParaRPr>
            </a:p>
          </p:txBody>
        </p:sp>
        <p:sp>
          <p:nvSpPr>
            <p:cNvPr id="9" name="TextBox 8"/>
            <p:cNvSpPr txBox="1"/>
            <p:nvPr/>
          </p:nvSpPr>
          <p:spPr>
            <a:xfrm>
              <a:off x="2488476" y="1777146"/>
              <a:ext cx="907163" cy="1314374"/>
            </a:xfrm>
            <a:prstGeom prst="rect">
              <a:avLst/>
            </a:prstGeom>
            <a:noFill/>
          </p:spPr>
          <p:txBody>
            <a:bodyPr wrap="square" rtlCol="0">
              <a:spAutoFit/>
            </a:bodyPr>
            <a:lstStyle/>
            <a:p>
              <a:r>
                <a:rPr lang="en-GB" sz="12000" b="1" dirty="0" smtClean="0">
                  <a:ln>
                    <a:solidFill>
                      <a:schemeClr val="accent2"/>
                    </a:solidFill>
                  </a:ln>
                  <a:solidFill>
                    <a:schemeClr val="bg1"/>
                  </a:solidFill>
                </a:rPr>
                <a:t>14</a:t>
              </a:r>
              <a:endParaRPr lang="en-GB" sz="12000" b="1" dirty="0">
                <a:ln>
                  <a:solidFill>
                    <a:schemeClr val="accent2"/>
                  </a:solidFill>
                </a:ln>
                <a:solidFill>
                  <a:schemeClr val="bg1"/>
                </a:solidFill>
              </a:endParaRPr>
            </a:p>
          </p:txBody>
        </p:sp>
        <p:sp>
          <p:nvSpPr>
            <p:cNvPr id="10" name="TextBox 9"/>
            <p:cNvSpPr txBox="1"/>
            <p:nvPr/>
          </p:nvSpPr>
          <p:spPr>
            <a:xfrm>
              <a:off x="4516069" y="1777009"/>
              <a:ext cx="952354" cy="1314374"/>
            </a:xfrm>
            <a:prstGeom prst="rect">
              <a:avLst/>
            </a:prstGeom>
            <a:noFill/>
          </p:spPr>
          <p:txBody>
            <a:bodyPr wrap="square" rtlCol="0">
              <a:spAutoFit/>
            </a:bodyPr>
            <a:lstStyle/>
            <a:p>
              <a:pPr algn="ctr"/>
              <a:r>
                <a:rPr lang="en-GB" sz="12000" b="1" dirty="0" smtClean="0">
                  <a:ln>
                    <a:solidFill>
                      <a:schemeClr val="accent2"/>
                    </a:solidFill>
                  </a:ln>
                  <a:solidFill>
                    <a:schemeClr val="bg1"/>
                  </a:solidFill>
                </a:rPr>
                <a:t>12</a:t>
              </a:r>
              <a:endParaRPr lang="en-GB" sz="12000" b="1" dirty="0">
                <a:ln>
                  <a:solidFill>
                    <a:schemeClr val="accent2"/>
                  </a:solidFill>
                </a:ln>
                <a:solidFill>
                  <a:schemeClr val="bg1"/>
                </a:solidFill>
              </a:endParaRPr>
            </a:p>
          </p:txBody>
        </p:sp>
        <p:sp>
          <p:nvSpPr>
            <p:cNvPr id="11" name="TextBox 10"/>
            <p:cNvSpPr txBox="1"/>
            <p:nvPr/>
          </p:nvSpPr>
          <p:spPr>
            <a:xfrm>
              <a:off x="2410785" y="4168918"/>
              <a:ext cx="1030046" cy="1314374"/>
            </a:xfrm>
            <a:prstGeom prst="rect">
              <a:avLst/>
            </a:prstGeom>
            <a:noFill/>
          </p:spPr>
          <p:txBody>
            <a:bodyPr wrap="square" rtlCol="0">
              <a:spAutoFit/>
            </a:bodyPr>
            <a:lstStyle/>
            <a:p>
              <a:pPr algn="ctr"/>
              <a:r>
                <a:rPr lang="en-GB" sz="12000" b="1" dirty="0" smtClean="0">
                  <a:ln>
                    <a:solidFill>
                      <a:schemeClr val="accent2"/>
                    </a:solidFill>
                  </a:ln>
                  <a:solidFill>
                    <a:schemeClr val="bg1"/>
                  </a:solidFill>
                </a:rPr>
                <a:t>40</a:t>
              </a:r>
              <a:endParaRPr lang="en-GB" sz="12000" b="1" dirty="0">
                <a:ln>
                  <a:solidFill>
                    <a:schemeClr val="accent2"/>
                  </a:solidFill>
                </a:ln>
                <a:solidFill>
                  <a:schemeClr val="bg1"/>
                </a:solidFill>
              </a:endParaRPr>
            </a:p>
          </p:txBody>
        </p:sp>
        <p:sp>
          <p:nvSpPr>
            <p:cNvPr id="12" name="TextBox 11"/>
            <p:cNvSpPr txBox="1"/>
            <p:nvPr/>
          </p:nvSpPr>
          <p:spPr>
            <a:xfrm>
              <a:off x="4393185" y="4217729"/>
              <a:ext cx="1198122" cy="1314374"/>
            </a:xfrm>
            <a:prstGeom prst="rect">
              <a:avLst/>
            </a:prstGeom>
            <a:noFill/>
          </p:spPr>
          <p:txBody>
            <a:bodyPr wrap="square" rtlCol="0">
              <a:spAutoFit/>
            </a:bodyPr>
            <a:lstStyle/>
            <a:p>
              <a:pPr algn="ctr"/>
              <a:r>
                <a:rPr lang="en-GB" sz="12000" b="1" dirty="0" smtClean="0">
                  <a:ln>
                    <a:solidFill>
                      <a:schemeClr val="accent2"/>
                    </a:solidFill>
                  </a:ln>
                  <a:solidFill>
                    <a:schemeClr val="bg1"/>
                  </a:solidFill>
                </a:rPr>
                <a:t>60</a:t>
              </a:r>
              <a:endParaRPr lang="en-GB" sz="12000" b="1" dirty="0">
                <a:ln>
                  <a:solidFill>
                    <a:schemeClr val="accent2"/>
                  </a:solidFill>
                </a:ln>
                <a:solidFill>
                  <a:schemeClr val="bg1"/>
                </a:solidFill>
              </a:endParaRPr>
            </a:p>
          </p:txBody>
        </p:sp>
      </p:grpSp>
      <p:sp>
        <p:nvSpPr>
          <p:cNvPr id="14" name="TextBox 13"/>
          <p:cNvSpPr txBox="1"/>
          <p:nvPr/>
        </p:nvSpPr>
        <p:spPr>
          <a:xfrm>
            <a:off x="974718" y="2526576"/>
            <a:ext cx="2589170" cy="1107996"/>
          </a:xfrm>
          <a:prstGeom prst="rect">
            <a:avLst/>
          </a:prstGeom>
          <a:noFill/>
        </p:spPr>
        <p:txBody>
          <a:bodyPr wrap="none" rtlCol="0">
            <a:spAutoFit/>
          </a:bodyPr>
          <a:lstStyle/>
          <a:p>
            <a:pPr marL="12700" algn="ctr"/>
            <a:r>
              <a:rPr lang="en-GB" sz="2400" b="1" dirty="0" smtClean="0">
                <a:ln>
                  <a:solidFill>
                    <a:schemeClr val="accent3">
                      <a:lumMod val="50000"/>
                    </a:schemeClr>
                  </a:solidFill>
                </a:ln>
                <a:solidFill>
                  <a:schemeClr val="bg1"/>
                </a:solidFill>
              </a:rPr>
              <a:t>Door to Door </a:t>
            </a:r>
          </a:p>
          <a:p>
            <a:pPr marL="12700" algn="ctr"/>
            <a:r>
              <a:rPr lang="en-GB" sz="1400" b="1" dirty="0" smtClean="0">
                <a:solidFill>
                  <a:schemeClr val="accent2"/>
                </a:solidFill>
              </a:rPr>
              <a:t>&lt;12 hrs – End of CP6 Vision</a:t>
            </a:r>
          </a:p>
          <a:p>
            <a:pPr marL="12700" algn="ctr"/>
            <a:r>
              <a:rPr lang="en-GB" sz="1400" b="1" dirty="0" smtClean="0">
                <a:solidFill>
                  <a:schemeClr val="accent2"/>
                </a:solidFill>
              </a:rPr>
              <a:t>12-14hrs – Group </a:t>
            </a:r>
            <a:r>
              <a:rPr lang="en-GB" sz="1400" b="1" dirty="0">
                <a:solidFill>
                  <a:schemeClr val="accent2"/>
                </a:solidFill>
              </a:rPr>
              <a:t>M</a:t>
            </a:r>
            <a:r>
              <a:rPr lang="en-GB" sz="1400" b="1" dirty="0" smtClean="0">
                <a:solidFill>
                  <a:schemeClr val="accent2"/>
                </a:solidFill>
              </a:rPr>
              <a:t>gt </a:t>
            </a:r>
            <a:r>
              <a:rPr lang="en-GB" sz="1400" b="1" dirty="0">
                <a:solidFill>
                  <a:schemeClr val="accent2"/>
                </a:solidFill>
              </a:rPr>
              <a:t>P</a:t>
            </a:r>
            <a:r>
              <a:rPr lang="en-GB" sz="1400" b="1" dirty="0" smtClean="0">
                <a:solidFill>
                  <a:schemeClr val="accent2"/>
                </a:solidFill>
              </a:rPr>
              <a:t>lan</a:t>
            </a:r>
          </a:p>
          <a:p>
            <a:pPr marL="12700" algn="ctr"/>
            <a:r>
              <a:rPr lang="en-GB" sz="1400" b="1" dirty="0" smtClean="0">
                <a:solidFill>
                  <a:schemeClr val="accent2"/>
                </a:solidFill>
              </a:rPr>
              <a:t>&gt;14hr – Individual </a:t>
            </a:r>
            <a:r>
              <a:rPr lang="en-GB" sz="1400" b="1" dirty="0">
                <a:solidFill>
                  <a:schemeClr val="accent2"/>
                </a:solidFill>
              </a:rPr>
              <a:t>M</a:t>
            </a:r>
            <a:r>
              <a:rPr lang="en-GB" sz="1400" b="1" dirty="0" smtClean="0">
                <a:solidFill>
                  <a:schemeClr val="accent2"/>
                </a:solidFill>
              </a:rPr>
              <a:t>gt </a:t>
            </a:r>
            <a:r>
              <a:rPr lang="en-GB" sz="1400" b="1" dirty="0">
                <a:solidFill>
                  <a:schemeClr val="accent2"/>
                </a:solidFill>
              </a:rPr>
              <a:t>P</a:t>
            </a:r>
            <a:r>
              <a:rPr lang="en-GB" sz="1400" b="1" dirty="0" smtClean="0">
                <a:solidFill>
                  <a:schemeClr val="accent2"/>
                </a:solidFill>
              </a:rPr>
              <a:t>lan</a:t>
            </a:r>
            <a:endParaRPr lang="en-GB" sz="1400" b="1" dirty="0">
              <a:solidFill>
                <a:schemeClr val="accent2"/>
              </a:solidFill>
            </a:endParaRPr>
          </a:p>
        </p:txBody>
      </p:sp>
      <p:sp>
        <p:nvSpPr>
          <p:cNvPr id="15" name="TextBox 14"/>
          <p:cNvSpPr txBox="1"/>
          <p:nvPr/>
        </p:nvSpPr>
        <p:spPr>
          <a:xfrm>
            <a:off x="5220072" y="2564904"/>
            <a:ext cx="3644564" cy="677108"/>
          </a:xfrm>
          <a:prstGeom prst="rect">
            <a:avLst/>
          </a:prstGeom>
          <a:noFill/>
        </p:spPr>
        <p:txBody>
          <a:bodyPr wrap="square" rtlCol="0">
            <a:spAutoFit/>
          </a:bodyPr>
          <a:lstStyle/>
          <a:p>
            <a:pPr marL="12700" algn="ctr"/>
            <a:r>
              <a:rPr lang="en-GB" sz="2400" b="1" dirty="0" smtClean="0">
                <a:ln>
                  <a:solidFill>
                    <a:schemeClr val="accent3">
                      <a:lumMod val="50000"/>
                    </a:schemeClr>
                  </a:solidFill>
                </a:ln>
                <a:solidFill>
                  <a:schemeClr val="bg1"/>
                </a:solidFill>
              </a:rPr>
              <a:t>between </a:t>
            </a:r>
            <a:r>
              <a:rPr lang="en-GB" sz="2400" b="1" dirty="0">
                <a:ln>
                  <a:solidFill>
                    <a:schemeClr val="accent3">
                      <a:lumMod val="50000"/>
                    </a:schemeClr>
                  </a:solidFill>
                </a:ln>
                <a:solidFill>
                  <a:schemeClr val="bg1"/>
                </a:solidFill>
              </a:rPr>
              <a:t>shifts</a:t>
            </a:r>
          </a:p>
          <a:p>
            <a:pPr algn="ctr"/>
            <a:endParaRPr lang="en-GB" sz="1400" b="1" dirty="0">
              <a:solidFill>
                <a:schemeClr val="accent2"/>
              </a:solidFill>
            </a:endParaRPr>
          </a:p>
        </p:txBody>
      </p:sp>
      <p:sp>
        <p:nvSpPr>
          <p:cNvPr id="16" name="TextBox 15"/>
          <p:cNvSpPr txBox="1"/>
          <p:nvPr/>
        </p:nvSpPr>
        <p:spPr>
          <a:xfrm>
            <a:off x="5866452" y="4221088"/>
            <a:ext cx="2593980" cy="677108"/>
          </a:xfrm>
          <a:prstGeom prst="rect">
            <a:avLst/>
          </a:prstGeom>
          <a:noFill/>
        </p:spPr>
        <p:txBody>
          <a:bodyPr wrap="none" rtlCol="0">
            <a:spAutoFit/>
          </a:bodyPr>
          <a:lstStyle/>
          <a:p>
            <a:pPr marL="12700" algn="ctr"/>
            <a:r>
              <a:rPr lang="en-GB" sz="2400" b="1" dirty="0">
                <a:ln>
                  <a:solidFill>
                    <a:schemeClr val="accent3">
                      <a:lumMod val="50000"/>
                    </a:schemeClr>
                  </a:solidFill>
                </a:ln>
                <a:solidFill>
                  <a:schemeClr val="bg1"/>
                </a:solidFill>
              </a:rPr>
              <a:t>Working week</a:t>
            </a:r>
          </a:p>
          <a:p>
            <a:pPr algn="ctr"/>
            <a:r>
              <a:rPr lang="en-GB" sz="1400" b="1" dirty="0">
                <a:solidFill>
                  <a:schemeClr val="accent2"/>
                </a:solidFill>
              </a:rPr>
              <a:t>&gt;</a:t>
            </a:r>
            <a:r>
              <a:rPr lang="en-GB" sz="1400" b="1" dirty="0" smtClean="0">
                <a:solidFill>
                  <a:schemeClr val="accent2"/>
                </a:solidFill>
              </a:rPr>
              <a:t>60hrs – Individual </a:t>
            </a:r>
            <a:r>
              <a:rPr lang="en-GB" sz="1400" b="1" dirty="0" err="1" smtClean="0">
                <a:solidFill>
                  <a:schemeClr val="accent2"/>
                </a:solidFill>
              </a:rPr>
              <a:t>mgt</a:t>
            </a:r>
            <a:r>
              <a:rPr lang="en-GB" sz="1400" b="1" dirty="0" smtClean="0">
                <a:solidFill>
                  <a:schemeClr val="accent2"/>
                </a:solidFill>
              </a:rPr>
              <a:t> plan</a:t>
            </a:r>
            <a:endParaRPr lang="en-GB" sz="1400" b="1" dirty="0">
              <a:solidFill>
                <a:schemeClr val="accent2"/>
              </a:solidFill>
            </a:endParaRPr>
          </a:p>
        </p:txBody>
      </p:sp>
      <p:sp>
        <p:nvSpPr>
          <p:cNvPr id="17" name="TextBox 16"/>
          <p:cNvSpPr txBox="1"/>
          <p:nvPr/>
        </p:nvSpPr>
        <p:spPr>
          <a:xfrm>
            <a:off x="815650" y="4221088"/>
            <a:ext cx="2964262" cy="461665"/>
          </a:xfrm>
          <a:prstGeom prst="rect">
            <a:avLst/>
          </a:prstGeom>
          <a:noFill/>
        </p:spPr>
        <p:txBody>
          <a:bodyPr wrap="square" rtlCol="0">
            <a:spAutoFit/>
          </a:bodyPr>
          <a:lstStyle/>
          <a:p>
            <a:pPr marL="12700" algn="ctr"/>
            <a:r>
              <a:rPr lang="en-GB" sz="2400" b="1" dirty="0">
                <a:ln>
                  <a:solidFill>
                    <a:schemeClr val="accent3">
                      <a:lumMod val="50000"/>
                    </a:schemeClr>
                  </a:solidFill>
                </a:ln>
                <a:solidFill>
                  <a:schemeClr val="bg1"/>
                </a:solidFill>
              </a:rPr>
              <a:t>Fatigue Risk Index</a:t>
            </a:r>
          </a:p>
        </p:txBody>
      </p:sp>
      <p:grpSp>
        <p:nvGrpSpPr>
          <p:cNvPr id="18" name="Group 17"/>
          <p:cNvGrpSpPr/>
          <p:nvPr/>
        </p:nvGrpSpPr>
        <p:grpSpPr>
          <a:xfrm>
            <a:off x="6690406" y="408355"/>
            <a:ext cx="1154771" cy="526035"/>
            <a:chOff x="2195736" y="5195328"/>
            <a:chExt cx="1154771" cy="526035"/>
          </a:xfrm>
        </p:grpSpPr>
        <p:pic>
          <p:nvPicPr>
            <p:cNvPr id="21" name="Picture 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898893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1"/>
          </p:nvPr>
        </p:nvSpPr>
        <p:spPr/>
        <p:txBody>
          <a:bodyPr/>
          <a:lstStyle/>
          <a:p>
            <a:pPr>
              <a:defRPr/>
            </a:pPr>
            <a:fld id="{DD237AFF-F9C4-4C94-A334-5E84EC60E1EA}" type="datetime5">
              <a:rPr lang="en-GB" altLang="en-US" smtClean="0"/>
              <a:pPr>
                <a:defRPr/>
              </a:pPr>
              <a:t>25-Jun-18</a:t>
            </a:fld>
            <a:endParaRPr lang="en-GB" altLang="en-US"/>
          </a:p>
        </p:txBody>
      </p:sp>
      <p:sp>
        <p:nvSpPr>
          <p:cNvPr id="6" name="Slide Number Placeholder 5"/>
          <p:cNvSpPr>
            <a:spLocks noGrp="1"/>
          </p:cNvSpPr>
          <p:nvPr>
            <p:ph type="sldNum" sz="quarter" idx="12"/>
          </p:nvPr>
        </p:nvSpPr>
        <p:spPr/>
        <p:txBody>
          <a:bodyPr/>
          <a:lstStyle/>
          <a:p>
            <a:pPr>
              <a:defRPr/>
            </a:pPr>
            <a:fld id="{B2ADF47B-D057-4F29-9445-3FAD54A28DBE}" type="slidenum">
              <a:rPr lang="en-GB" altLang="en-US" smtClean="0"/>
              <a:pPr>
                <a:defRPr/>
              </a:pPr>
              <a:t>8</a:t>
            </a:fld>
            <a:endParaRPr lang="en-GB" altLang="en-US"/>
          </a:p>
        </p:txBody>
      </p:sp>
      <p:sp>
        <p:nvSpPr>
          <p:cNvPr id="7" name="Title 1"/>
          <p:cNvSpPr txBox="1">
            <a:spLocks/>
          </p:cNvSpPr>
          <p:nvPr/>
        </p:nvSpPr>
        <p:spPr bwMode="auto">
          <a:xfrm>
            <a:off x="191489" y="332904"/>
            <a:ext cx="786824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fontAlgn="base">
              <a:spcBef>
                <a:spcPct val="0"/>
              </a:spcBef>
              <a:spcAft>
                <a:spcPct val="0"/>
              </a:spcAft>
              <a:defRPr sz="3600" b="1" i="1">
                <a:solidFill>
                  <a:schemeClr val="tx2"/>
                </a:solidFill>
                <a:latin typeface="Arial" panose="020B0604020202020204" pitchFamily="34" charset="0"/>
              </a:defRPr>
            </a:lvl6pPr>
            <a:lvl7pPr marL="914400" algn="l" rtl="0" fontAlgn="base">
              <a:spcBef>
                <a:spcPct val="0"/>
              </a:spcBef>
              <a:spcAft>
                <a:spcPct val="0"/>
              </a:spcAft>
              <a:defRPr sz="3600" b="1" i="1">
                <a:solidFill>
                  <a:schemeClr val="tx2"/>
                </a:solidFill>
                <a:latin typeface="Arial" panose="020B0604020202020204" pitchFamily="34" charset="0"/>
              </a:defRPr>
            </a:lvl7pPr>
            <a:lvl8pPr marL="1371600" algn="l" rtl="0" fontAlgn="base">
              <a:spcBef>
                <a:spcPct val="0"/>
              </a:spcBef>
              <a:spcAft>
                <a:spcPct val="0"/>
              </a:spcAft>
              <a:defRPr sz="3600" b="1" i="1">
                <a:solidFill>
                  <a:schemeClr val="tx2"/>
                </a:solidFill>
                <a:latin typeface="Arial" panose="020B0604020202020204" pitchFamily="34" charset="0"/>
              </a:defRPr>
            </a:lvl8pPr>
            <a:lvl9pPr marL="1828800" algn="l" rtl="0" fontAlgn="base">
              <a:spcBef>
                <a:spcPct val="0"/>
              </a:spcBef>
              <a:spcAft>
                <a:spcPct val="0"/>
              </a:spcAft>
              <a:defRPr sz="3600" b="1" i="1">
                <a:solidFill>
                  <a:schemeClr val="tx2"/>
                </a:solidFill>
                <a:latin typeface="Arial" panose="020B0604020202020204" pitchFamily="34" charset="0"/>
              </a:defRPr>
            </a:lvl9pPr>
          </a:lstStyle>
          <a:p>
            <a:r>
              <a:rPr lang="en-GB" sz="1800" i="0" dirty="0" smtClean="0"/>
              <a:t>Fatigue Improvement Programme Work Streams</a:t>
            </a:r>
            <a:endParaRPr lang="en-GB" sz="1800" i="0" dirty="0"/>
          </a:p>
        </p:txBody>
      </p:sp>
      <p:graphicFrame>
        <p:nvGraphicFramePr>
          <p:cNvPr id="8" name="Table 7"/>
          <p:cNvGraphicFramePr>
            <a:graphicFrameLocks noGrp="1"/>
          </p:cNvGraphicFramePr>
          <p:nvPr>
            <p:extLst>
              <p:ext uri="{D42A27DB-BD31-4B8C-83A1-F6EECF244321}">
                <p14:modId xmlns:p14="http://schemas.microsoft.com/office/powerpoint/2010/main" val="1096018868"/>
              </p:ext>
            </p:extLst>
          </p:nvPr>
        </p:nvGraphicFramePr>
        <p:xfrm>
          <a:off x="107504" y="801217"/>
          <a:ext cx="8712968" cy="5583539"/>
        </p:xfrm>
        <a:graphic>
          <a:graphicData uri="http://schemas.openxmlformats.org/drawingml/2006/table">
            <a:tbl>
              <a:tblPr firstRow="1" bandRow="1">
                <a:tableStyleId>{5C22544A-7EE6-4342-B048-85BDC9FD1C3A}</a:tableStyleId>
              </a:tblPr>
              <a:tblGrid>
                <a:gridCol w="2520280"/>
                <a:gridCol w="4176464"/>
                <a:gridCol w="2016224"/>
              </a:tblGrid>
              <a:tr h="325739">
                <a:tc>
                  <a:txBody>
                    <a:bodyPr/>
                    <a:lstStyle/>
                    <a:p>
                      <a:pPr algn="ctr"/>
                      <a:r>
                        <a:rPr lang="en-GB" sz="1400" dirty="0" smtClean="0"/>
                        <a:t>Work Stream</a:t>
                      </a:r>
                      <a:endParaRPr lang="en-GB" sz="1400" dirty="0"/>
                    </a:p>
                  </a:txBody>
                  <a:tcPr anchor="ctr"/>
                </a:tc>
                <a:tc>
                  <a:txBody>
                    <a:bodyPr/>
                    <a:lstStyle/>
                    <a:p>
                      <a:pPr algn="ctr"/>
                      <a:r>
                        <a:rPr lang="en-GB" sz="1400" dirty="0" smtClean="0"/>
                        <a:t>Description</a:t>
                      </a:r>
                      <a:endParaRPr lang="en-GB" sz="1400" dirty="0"/>
                    </a:p>
                  </a:txBody>
                  <a:tcPr anchor="ctr"/>
                </a:tc>
                <a:tc>
                  <a:txBody>
                    <a:bodyPr/>
                    <a:lstStyle/>
                    <a:p>
                      <a:pPr algn="ctr"/>
                      <a:r>
                        <a:rPr lang="en-GB" sz="1400" dirty="0" smtClean="0"/>
                        <a:t>Work Stream Lead</a:t>
                      </a:r>
                      <a:endParaRPr lang="en-GB" sz="1400" dirty="0"/>
                    </a:p>
                  </a:txBody>
                  <a:tcPr anchor="ctr"/>
                </a:tc>
              </a:tr>
              <a:tr h="576064">
                <a:tc>
                  <a:txBody>
                    <a:bodyPr/>
                    <a:lstStyle/>
                    <a:p>
                      <a:r>
                        <a:rPr lang="en-GB" sz="1050" b="1" dirty="0" smtClean="0">
                          <a:solidFill>
                            <a:schemeClr val="accent1"/>
                          </a:solidFill>
                        </a:rPr>
                        <a:t>Fatigue</a:t>
                      </a:r>
                      <a:r>
                        <a:rPr lang="en-GB" sz="1050" b="1" baseline="0" dirty="0" smtClean="0">
                          <a:solidFill>
                            <a:schemeClr val="accent1"/>
                          </a:solidFill>
                        </a:rPr>
                        <a:t> Risk Management (FRM) Standard </a:t>
                      </a:r>
                      <a:endParaRPr lang="en-GB" sz="1050" b="1" dirty="0">
                        <a:solidFill>
                          <a:schemeClr val="accent1"/>
                        </a:solidFill>
                      </a:endParaRPr>
                    </a:p>
                  </a:txBody>
                  <a:tcPr anchor="ctr"/>
                </a:tc>
                <a:tc>
                  <a:txBody>
                    <a:bodyPr/>
                    <a:lstStyle/>
                    <a:p>
                      <a:r>
                        <a:rPr lang="en-GB" sz="1050" dirty="0" smtClean="0">
                          <a:solidFill>
                            <a:schemeClr val="accent1"/>
                          </a:solidFill>
                        </a:rPr>
                        <a:t>Publish</a:t>
                      </a:r>
                      <a:r>
                        <a:rPr lang="en-GB" sz="1050" baseline="0" dirty="0" smtClean="0">
                          <a:solidFill>
                            <a:schemeClr val="accent1"/>
                          </a:solidFill>
                        </a:rPr>
                        <a:t> a </a:t>
                      </a:r>
                      <a:r>
                        <a:rPr lang="en-GB" sz="1050" dirty="0" smtClean="0">
                          <a:solidFill>
                            <a:schemeClr val="accent1"/>
                          </a:solidFill>
                        </a:rPr>
                        <a:t>Fatigue Risk Management standard, the </a:t>
                      </a:r>
                      <a:r>
                        <a:rPr lang="en-GB" sz="1050" baseline="0" dirty="0" smtClean="0">
                          <a:solidFill>
                            <a:schemeClr val="accent1"/>
                          </a:solidFill>
                        </a:rPr>
                        <a:t>c</a:t>
                      </a:r>
                      <a:r>
                        <a:rPr lang="en-GB" sz="1050" dirty="0" smtClean="0">
                          <a:solidFill>
                            <a:schemeClr val="accent1"/>
                          </a:solidFill>
                        </a:rPr>
                        <a:t>ore module will contain the principles with 5</a:t>
                      </a:r>
                      <a:r>
                        <a:rPr lang="en-GB" sz="1050" baseline="0" dirty="0" smtClean="0">
                          <a:solidFill>
                            <a:schemeClr val="accent1"/>
                          </a:solidFill>
                        </a:rPr>
                        <a:t> subsequent</a:t>
                      </a:r>
                      <a:r>
                        <a:rPr lang="en-GB" sz="1050" dirty="0" smtClean="0">
                          <a:solidFill>
                            <a:schemeClr val="accent1"/>
                          </a:solidFill>
                        </a:rPr>
                        <a:t> modules detailing the requirements of the</a:t>
                      </a:r>
                      <a:r>
                        <a:rPr lang="en-GB" sz="1050" baseline="0" dirty="0" smtClean="0">
                          <a:solidFill>
                            <a:schemeClr val="accent1"/>
                          </a:solidFill>
                        </a:rPr>
                        <a:t> standard. The  modules will be published through a phased approach from </a:t>
                      </a:r>
                      <a:r>
                        <a:rPr lang="en-GB" sz="1050" dirty="0" smtClean="0">
                          <a:solidFill>
                            <a:schemeClr val="accent1"/>
                          </a:solidFill>
                        </a:rPr>
                        <a:t>Jun 2018 to Dec 2019. Following publication the work stream will provide business support and strengthening of the assurance and investigation protocols.</a:t>
                      </a:r>
                    </a:p>
                    <a:p>
                      <a:endParaRPr lang="en-GB" sz="1050" dirty="0">
                        <a:solidFill>
                          <a:schemeClr val="accent1"/>
                        </a:solidFill>
                      </a:endParaRPr>
                    </a:p>
                  </a:txBody>
                  <a:tcPr/>
                </a:tc>
                <a:tc>
                  <a:txBody>
                    <a:bodyPr/>
                    <a:lstStyle/>
                    <a:p>
                      <a:pPr algn="l"/>
                      <a:r>
                        <a:rPr lang="en-GB" sz="1050" dirty="0" smtClean="0">
                          <a:solidFill>
                            <a:schemeClr val="accent1"/>
                          </a:solidFill>
                        </a:rPr>
                        <a:t>STE – David Burgess</a:t>
                      </a:r>
                    </a:p>
                    <a:p>
                      <a:pPr algn="l"/>
                      <a:r>
                        <a:rPr lang="en-GB" sz="1050" dirty="0" smtClean="0">
                          <a:solidFill>
                            <a:schemeClr val="accent1"/>
                          </a:solidFill>
                        </a:rPr>
                        <a:t>Nick Livesey (SME)</a:t>
                      </a:r>
                      <a:endParaRPr lang="en-GB" sz="1050" dirty="0">
                        <a:solidFill>
                          <a:schemeClr val="accent1"/>
                        </a:solidFill>
                      </a:endParaRPr>
                    </a:p>
                  </a:txBody>
                  <a:tcPr anchor="ctr"/>
                </a:tc>
              </a:tr>
              <a:tr h="572555">
                <a:tc>
                  <a:txBody>
                    <a:bodyPr/>
                    <a:lstStyle/>
                    <a:p>
                      <a:r>
                        <a:rPr lang="en-GB" sz="1050" b="1" baseline="0" dirty="0" smtClean="0">
                          <a:solidFill>
                            <a:schemeClr val="accent1"/>
                          </a:solidFill>
                        </a:rPr>
                        <a:t>Engagement &amp; Consultation with Trades Unions</a:t>
                      </a:r>
                      <a:endParaRPr lang="en-GB" sz="1050" b="1" dirty="0">
                        <a:solidFill>
                          <a:schemeClr val="accent1"/>
                        </a:solidFill>
                      </a:endParaRPr>
                    </a:p>
                  </a:txBody>
                  <a:tcPr anchor="ctr"/>
                </a:tc>
                <a:tc>
                  <a:txBody>
                    <a:bodyPr/>
                    <a:lstStyle/>
                    <a:p>
                      <a:r>
                        <a:rPr lang="en-GB" sz="1050" dirty="0" smtClean="0">
                          <a:solidFill>
                            <a:schemeClr val="accent1"/>
                          </a:solidFill>
                        </a:rPr>
                        <a:t>IR to engage and</a:t>
                      </a:r>
                      <a:r>
                        <a:rPr lang="en-GB" sz="1050" baseline="0" dirty="0" smtClean="0">
                          <a:solidFill>
                            <a:schemeClr val="accent1"/>
                          </a:solidFill>
                        </a:rPr>
                        <a:t> consult with TU colleagues on the principles and requirements of the revised FRM Standard. This adopts a novel framework for the publication of the modular standard approach.</a:t>
                      </a:r>
                    </a:p>
                    <a:p>
                      <a:endParaRPr lang="en-GB" sz="1050" baseline="0" dirty="0" smtClean="0">
                        <a:solidFill>
                          <a:schemeClr val="accent1"/>
                        </a:solidFill>
                      </a:endParaRPr>
                    </a:p>
                  </a:txBody>
                  <a:tcPr/>
                </a:tc>
                <a:tc>
                  <a:txBody>
                    <a:bodyPr/>
                    <a:lstStyle/>
                    <a:p>
                      <a:pPr algn="l"/>
                      <a:r>
                        <a:rPr lang="en-GB" sz="1050" dirty="0" smtClean="0">
                          <a:solidFill>
                            <a:schemeClr val="accent1"/>
                          </a:solidFill>
                        </a:rPr>
                        <a:t>IR</a:t>
                      </a:r>
                      <a:r>
                        <a:rPr lang="en-GB" sz="1050" baseline="0" dirty="0" smtClean="0">
                          <a:solidFill>
                            <a:schemeClr val="accent1"/>
                          </a:solidFill>
                        </a:rPr>
                        <a:t> </a:t>
                      </a:r>
                      <a:r>
                        <a:rPr lang="en-GB" sz="1050" dirty="0" smtClean="0">
                          <a:solidFill>
                            <a:schemeClr val="accent1"/>
                          </a:solidFill>
                        </a:rPr>
                        <a:t>–</a:t>
                      </a:r>
                      <a:r>
                        <a:rPr lang="en-GB" sz="1050" baseline="0" dirty="0" smtClean="0">
                          <a:solidFill>
                            <a:schemeClr val="accent1"/>
                          </a:solidFill>
                        </a:rPr>
                        <a:t> Joanne Gill</a:t>
                      </a:r>
                      <a:endParaRPr lang="en-GB" sz="1050" dirty="0">
                        <a:solidFill>
                          <a:schemeClr val="accent1"/>
                        </a:solidFill>
                      </a:endParaRPr>
                    </a:p>
                  </a:txBody>
                  <a:tcPr anchor="ctr"/>
                </a:tc>
              </a:tr>
              <a:tr h="5725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b="1" dirty="0" smtClean="0">
                          <a:solidFill>
                            <a:schemeClr val="accent1"/>
                          </a:solidFill>
                        </a:rPr>
                        <a:t>Business Change</a:t>
                      </a:r>
                    </a:p>
                    <a:p>
                      <a:r>
                        <a:rPr lang="en-GB" sz="1050" b="1" dirty="0" smtClean="0">
                          <a:solidFill>
                            <a:schemeClr val="accent1"/>
                          </a:solidFill>
                        </a:rPr>
                        <a:t>(Aiding embedment)</a:t>
                      </a:r>
                      <a:endParaRPr lang="en-GB" sz="1050" b="1" dirty="0">
                        <a:solidFill>
                          <a:schemeClr val="accent1"/>
                        </a:solidFill>
                      </a:endParaRPr>
                    </a:p>
                  </a:txBody>
                  <a:tcPr anchor="ctr"/>
                </a:tc>
                <a:tc>
                  <a:txBody>
                    <a:bodyPr/>
                    <a:lstStyle/>
                    <a:p>
                      <a:pPr marL="0" indent="0" eaLnBrk="1" hangingPunct="1">
                        <a:spcBef>
                          <a:spcPts val="0"/>
                        </a:spcBef>
                        <a:buFont typeface="Arial" panose="020B0604020202020204" pitchFamily="34" charset="0"/>
                        <a:buNone/>
                      </a:pPr>
                      <a:r>
                        <a:rPr lang="en-GB" sz="1050" dirty="0" smtClean="0">
                          <a:solidFill>
                            <a:schemeClr val="accent1"/>
                          </a:solidFill>
                          <a:latin typeface="Arial" panose="020B0604020202020204" pitchFamily="34" charset="0"/>
                        </a:rPr>
                        <a:t>Define</a:t>
                      </a:r>
                      <a:r>
                        <a:rPr lang="en-GB" sz="1050" baseline="0" dirty="0" smtClean="0">
                          <a:solidFill>
                            <a:schemeClr val="accent1"/>
                          </a:solidFill>
                          <a:latin typeface="Arial" panose="020B0604020202020204" pitchFamily="34" charset="0"/>
                        </a:rPr>
                        <a:t> the business change strategy and plan to support embedment of the FRM standard. Lead and assist in MSP4NR business change deliverables, such as change impact assessment, benefits matrix and mapping, and activities such as facilitating b</a:t>
                      </a:r>
                      <a:r>
                        <a:rPr lang="en-GB" sz="1050" dirty="0" smtClean="0">
                          <a:solidFill>
                            <a:schemeClr val="accent1"/>
                          </a:solidFill>
                          <a:latin typeface="Arial" panose="020B0604020202020204" pitchFamily="34" charset="0"/>
                        </a:rPr>
                        <a:t>rief the briefer. Support the business with</a:t>
                      </a:r>
                      <a:r>
                        <a:rPr lang="en-GB" sz="1050" baseline="0" dirty="0" smtClean="0">
                          <a:solidFill>
                            <a:schemeClr val="accent1"/>
                          </a:solidFill>
                          <a:latin typeface="Arial" panose="020B0604020202020204" pitchFamily="34" charset="0"/>
                        </a:rPr>
                        <a:t> i</a:t>
                      </a:r>
                      <a:r>
                        <a:rPr lang="en-GB" sz="1050" dirty="0" smtClean="0">
                          <a:solidFill>
                            <a:schemeClr val="accent1"/>
                          </a:solidFill>
                          <a:latin typeface="Arial" panose="020B0604020202020204" pitchFamily="34" charset="0"/>
                        </a:rPr>
                        <a:t>mplementation and action plans. Support</a:t>
                      </a:r>
                      <a:r>
                        <a:rPr lang="en-GB" sz="1050" baseline="0" dirty="0" smtClean="0">
                          <a:solidFill>
                            <a:schemeClr val="accent1"/>
                          </a:solidFill>
                          <a:latin typeface="Arial" panose="020B0604020202020204" pitchFamily="34" charset="0"/>
                        </a:rPr>
                        <a:t> the programme with monitoring of progress against plans. </a:t>
                      </a:r>
                      <a:r>
                        <a:rPr lang="en-GB" sz="1050" dirty="0" smtClean="0">
                          <a:solidFill>
                            <a:schemeClr val="accent1"/>
                          </a:solidFill>
                          <a:latin typeface="Arial" panose="020B0604020202020204" pitchFamily="34" charset="0"/>
                        </a:rPr>
                        <a:t>Support interface with</a:t>
                      </a:r>
                      <a:r>
                        <a:rPr lang="en-GB" sz="1050" baseline="0" dirty="0" smtClean="0">
                          <a:solidFill>
                            <a:schemeClr val="accent1"/>
                          </a:solidFill>
                          <a:latin typeface="Arial" panose="020B0604020202020204" pitchFamily="34" charset="0"/>
                        </a:rPr>
                        <a:t> dependant programmes.</a:t>
                      </a:r>
                    </a:p>
                    <a:p>
                      <a:pPr marL="0" indent="0" eaLnBrk="1" hangingPunct="1">
                        <a:spcBef>
                          <a:spcPts val="0"/>
                        </a:spcBef>
                        <a:buFont typeface="Arial" panose="020B0604020202020204" pitchFamily="34" charset="0"/>
                        <a:buNone/>
                      </a:pPr>
                      <a:endParaRPr lang="en-GB" sz="1050" dirty="0" smtClean="0">
                        <a:solidFill>
                          <a:schemeClr val="accent1"/>
                        </a:solidFill>
                        <a:latin typeface="Arial" panose="020B0604020202020204" pitchFamily="34" charset="0"/>
                      </a:endParaRPr>
                    </a:p>
                  </a:txBody>
                  <a:tcPr/>
                </a:tc>
                <a:tc>
                  <a:txBody>
                    <a:bodyPr/>
                    <a:lstStyle/>
                    <a:p>
                      <a:pPr algn="l"/>
                      <a:r>
                        <a:rPr lang="en-GB" sz="1050" dirty="0" smtClean="0">
                          <a:solidFill>
                            <a:schemeClr val="accent1"/>
                          </a:solidFill>
                        </a:rPr>
                        <a:t>STE – Andy Labrum</a:t>
                      </a:r>
                    </a:p>
                    <a:p>
                      <a:pPr algn="l"/>
                      <a:r>
                        <a:rPr lang="en-GB" sz="1050" dirty="0" smtClean="0">
                          <a:solidFill>
                            <a:schemeClr val="accent1"/>
                          </a:solidFill>
                        </a:rPr>
                        <a:t>Richard Whitfield</a:t>
                      </a:r>
                    </a:p>
                    <a:p>
                      <a:pPr algn="l"/>
                      <a:endParaRPr lang="en-GB" sz="1050" dirty="0">
                        <a:solidFill>
                          <a:schemeClr val="accent1"/>
                        </a:solidFill>
                      </a:endParaRPr>
                    </a:p>
                  </a:txBody>
                  <a:tcPr anchor="ctr"/>
                </a:tc>
              </a:tr>
              <a:tr h="572555">
                <a:tc>
                  <a:txBody>
                    <a:bodyPr/>
                    <a:lstStyle/>
                    <a:p>
                      <a:r>
                        <a:rPr lang="en-GB" sz="1050" b="1" dirty="0" smtClean="0">
                          <a:solidFill>
                            <a:schemeClr val="accent1"/>
                          </a:solidFill>
                        </a:rPr>
                        <a:t>People (National</a:t>
                      </a:r>
                      <a:r>
                        <a:rPr lang="en-GB" sz="1050" b="1" baseline="0" dirty="0" smtClean="0">
                          <a:solidFill>
                            <a:schemeClr val="accent1"/>
                          </a:solidFill>
                        </a:rPr>
                        <a:t> Recruitment &amp; Training)</a:t>
                      </a:r>
                      <a:endParaRPr lang="en-GB" sz="1050" b="1" dirty="0">
                        <a:solidFill>
                          <a:schemeClr val="accent1"/>
                        </a:solidFill>
                      </a:endParaRPr>
                    </a:p>
                  </a:txBody>
                  <a:tcPr anchor="ctr"/>
                </a:tc>
                <a:tc>
                  <a:txBody>
                    <a:bodyPr/>
                    <a:lstStyle/>
                    <a:p>
                      <a:r>
                        <a:rPr lang="en-GB" sz="1050" dirty="0" smtClean="0">
                          <a:solidFill>
                            <a:schemeClr val="accent1"/>
                          </a:solidFill>
                        </a:rPr>
                        <a:t>Lead the ‘vacancy gap’ analysis for</a:t>
                      </a:r>
                      <a:r>
                        <a:rPr lang="en-GB" sz="1050" baseline="0" dirty="0" smtClean="0">
                          <a:solidFill>
                            <a:schemeClr val="accent1"/>
                          </a:solidFill>
                        </a:rPr>
                        <a:t> the business and define a recruitment and training strategy and plan to enable the principles and requirements of the FRM standard to be embedded and complied with. Support and monitor recruitment and training KPIs to provide confidence that the establishment can accept the change to ways of working.</a:t>
                      </a:r>
                    </a:p>
                    <a:p>
                      <a:endParaRPr lang="en-GB" sz="1050" dirty="0">
                        <a:solidFill>
                          <a:schemeClr val="accent1"/>
                        </a:solidFill>
                      </a:endParaRPr>
                    </a:p>
                  </a:txBody>
                  <a:tcPr/>
                </a:tc>
                <a:tc>
                  <a:txBody>
                    <a:bodyPr/>
                    <a:lstStyle/>
                    <a:p>
                      <a:pPr algn="l"/>
                      <a:r>
                        <a:rPr lang="en-GB" sz="1050" dirty="0" smtClean="0">
                          <a:solidFill>
                            <a:schemeClr val="accent1"/>
                          </a:solidFill>
                        </a:rPr>
                        <a:t>HR – Dee Balderson</a:t>
                      </a:r>
                      <a:endParaRPr lang="en-GB" sz="1050" dirty="0">
                        <a:solidFill>
                          <a:schemeClr val="accent1"/>
                        </a:solidFill>
                      </a:endParaRPr>
                    </a:p>
                  </a:txBody>
                  <a:tcPr anchor="ctr"/>
                </a:tc>
              </a:tr>
              <a:tr h="572555">
                <a:tc>
                  <a:txBody>
                    <a:bodyPr/>
                    <a:lstStyle/>
                    <a:p>
                      <a:r>
                        <a:rPr lang="en-GB" sz="1050" b="1" dirty="0" smtClean="0">
                          <a:solidFill>
                            <a:schemeClr val="accent1"/>
                          </a:solidFill>
                        </a:rPr>
                        <a:t>Education</a:t>
                      </a:r>
                      <a:endParaRPr lang="en-GB" sz="1050" b="1" dirty="0">
                        <a:solidFill>
                          <a:schemeClr val="accent1"/>
                        </a:solidFill>
                      </a:endParaRPr>
                    </a:p>
                  </a:txBody>
                  <a:tcPr anchor="ctr"/>
                </a:tc>
                <a:tc>
                  <a:txBody>
                    <a:bodyPr/>
                    <a:lstStyle/>
                    <a:p>
                      <a:r>
                        <a:rPr lang="en-GB" sz="1050" dirty="0" smtClean="0">
                          <a:solidFill>
                            <a:schemeClr val="accent1"/>
                          </a:solidFill>
                        </a:rPr>
                        <a:t>Manage and develop educational material to facilitate</a:t>
                      </a:r>
                      <a:r>
                        <a:rPr lang="en-GB" sz="1050" baseline="0" dirty="0" smtClean="0">
                          <a:solidFill>
                            <a:schemeClr val="accent1"/>
                          </a:solidFill>
                        </a:rPr>
                        <a:t> the behavioural change and support the health and wellbeing outcomes of the programme. </a:t>
                      </a:r>
                    </a:p>
                    <a:p>
                      <a:endParaRPr lang="en-GB" sz="1050" dirty="0">
                        <a:solidFill>
                          <a:schemeClr val="accent1"/>
                        </a:solidFill>
                      </a:endParaRPr>
                    </a:p>
                  </a:txBody>
                  <a:tcPr/>
                </a:tc>
                <a:tc>
                  <a:txBody>
                    <a:bodyPr/>
                    <a:lstStyle/>
                    <a:p>
                      <a:pPr algn="l"/>
                      <a:r>
                        <a:rPr lang="en-GB" sz="1050" dirty="0" smtClean="0">
                          <a:solidFill>
                            <a:schemeClr val="accent1"/>
                          </a:solidFill>
                        </a:rPr>
                        <a:t>STE – Amanda Webster</a:t>
                      </a:r>
                      <a:endParaRPr lang="en-GB" sz="1050" dirty="0">
                        <a:solidFill>
                          <a:schemeClr val="accent1"/>
                        </a:solidFill>
                      </a:endParaRPr>
                    </a:p>
                  </a:txBody>
                  <a:tcPr anchor="ctr"/>
                </a:tc>
              </a:tr>
            </a:tbl>
          </a:graphicData>
        </a:graphic>
      </p:graphicFrame>
      <p:grpSp>
        <p:nvGrpSpPr>
          <p:cNvPr id="12" name="Group 11"/>
          <p:cNvGrpSpPr/>
          <p:nvPr/>
        </p:nvGrpSpPr>
        <p:grpSpPr>
          <a:xfrm>
            <a:off x="6690406" y="340621"/>
            <a:ext cx="1154771" cy="526035"/>
            <a:chOff x="2195736" y="5195328"/>
            <a:chExt cx="1154771" cy="526035"/>
          </a:xfrm>
        </p:grpSpPr>
        <p:pic>
          <p:nvPicPr>
            <p:cNvPr id="13"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415301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a:stCxn id="53" idx="1"/>
            <a:endCxn id="57" idx="3"/>
          </p:cNvCxnSpPr>
          <p:nvPr/>
        </p:nvCxnSpPr>
        <p:spPr bwMode="auto">
          <a:xfrm flipH="1" flipV="1">
            <a:off x="1497595" y="4467625"/>
            <a:ext cx="4330275" cy="19301"/>
          </a:xfrm>
          <a:prstGeom prst="line">
            <a:avLst/>
          </a:prstGeom>
          <a:noFill/>
          <a:ln w="1270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4" name="Straight Connector 63"/>
          <p:cNvCxnSpPr>
            <a:stCxn id="10" idx="6"/>
            <a:endCxn id="27" idx="2"/>
          </p:cNvCxnSpPr>
          <p:nvPr/>
        </p:nvCxnSpPr>
        <p:spPr bwMode="auto">
          <a:xfrm>
            <a:off x="1073903" y="2821774"/>
            <a:ext cx="7128844" cy="0"/>
          </a:xfrm>
          <a:prstGeom prst="line">
            <a:avLst/>
          </a:prstGeom>
          <a:noFill/>
          <a:ln w="82550"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Date Placeholder 4"/>
          <p:cNvSpPr>
            <a:spLocks noGrp="1"/>
          </p:cNvSpPr>
          <p:nvPr>
            <p:ph type="dt" sz="half" idx="11"/>
          </p:nvPr>
        </p:nvSpPr>
        <p:spPr/>
        <p:txBody>
          <a:bodyPr/>
          <a:lstStyle/>
          <a:p>
            <a:pPr>
              <a:defRPr/>
            </a:pPr>
            <a:fld id="{48D96D24-A426-49D3-B1AF-A483B7F1ECF4}" type="datetime5">
              <a:rPr lang="en-GB" altLang="en-US" smtClean="0"/>
              <a:pPr>
                <a:defRPr/>
              </a:pPr>
              <a:t>25-Jun-18</a:t>
            </a:fld>
            <a:endParaRPr lang="en-GB" altLang="en-US"/>
          </a:p>
        </p:txBody>
      </p:sp>
      <p:sp>
        <p:nvSpPr>
          <p:cNvPr id="6" name="Slide Number Placeholder 5"/>
          <p:cNvSpPr>
            <a:spLocks noGrp="1"/>
          </p:cNvSpPr>
          <p:nvPr>
            <p:ph type="sldNum" sz="quarter" idx="12"/>
          </p:nvPr>
        </p:nvSpPr>
        <p:spPr/>
        <p:txBody>
          <a:bodyPr/>
          <a:lstStyle/>
          <a:p>
            <a:pPr>
              <a:defRPr/>
            </a:pPr>
            <a:fld id="{C396F280-9B32-4034-8303-F88EB52764A8}" type="slidenum">
              <a:rPr lang="en-GB" altLang="en-US" smtClean="0"/>
              <a:pPr>
                <a:defRPr/>
              </a:pPr>
              <a:t>9</a:t>
            </a:fld>
            <a:endParaRPr lang="en-GB" altLang="en-US"/>
          </a:p>
        </p:txBody>
      </p:sp>
      <p:sp>
        <p:nvSpPr>
          <p:cNvPr id="7" name="Rectangle 2"/>
          <p:cNvSpPr txBox="1">
            <a:spLocks noChangeArrowheads="1"/>
          </p:cNvSpPr>
          <p:nvPr/>
        </p:nvSpPr>
        <p:spPr bwMode="auto">
          <a:xfrm>
            <a:off x="251520" y="188640"/>
            <a:ext cx="7269163"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3600" b="1" i="1" kern="1200">
                <a:solidFill>
                  <a:schemeClr val="tx2"/>
                </a:solidFill>
                <a:latin typeface="+mj-lt"/>
                <a:ea typeface="+mj-ea"/>
                <a:cs typeface="+mj-cs"/>
              </a:defRPr>
            </a:lvl1pPr>
            <a:lvl2pPr algn="l" rtl="0" eaLnBrk="1" fontAlgn="base" hangingPunct="1">
              <a:spcBef>
                <a:spcPct val="0"/>
              </a:spcBef>
              <a:spcAft>
                <a:spcPct val="0"/>
              </a:spcAft>
              <a:defRPr sz="2800" b="1" i="1">
                <a:solidFill>
                  <a:schemeClr val="tx2"/>
                </a:solidFill>
                <a:latin typeface="Arial" panose="020B0604020202020204" pitchFamily="34" charset="0"/>
              </a:defRPr>
            </a:lvl2pPr>
            <a:lvl3pPr algn="l" rtl="0" eaLnBrk="1" fontAlgn="base" hangingPunct="1">
              <a:spcBef>
                <a:spcPct val="0"/>
              </a:spcBef>
              <a:spcAft>
                <a:spcPct val="0"/>
              </a:spcAft>
              <a:defRPr sz="2800" b="1" i="1">
                <a:solidFill>
                  <a:schemeClr val="tx2"/>
                </a:solidFill>
                <a:latin typeface="Arial" panose="020B0604020202020204" pitchFamily="34" charset="0"/>
              </a:defRPr>
            </a:lvl3pPr>
            <a:lvl4pPr algn="l" rtl="0" eaLnBrk="1" fontAlgn="base" hangingPunct="1">
              <a:spcBef>
                <a:spcPct val="0"/>
              </a:spcBef>
              <a:spcAft>
                <a:spcPct val="0"/>
              </a:spcAft>
              <a:defRPr sz="2800" b="1" i="1">
                <a:solidFill>
                  <a:schemeClr val="tx2"/>
                </a:solidFill>
                <a:latin typeface="Arial" panose="020B0604020202020204" pitchFamily="34" charset="0"/>
              </a:defRPr>
            </a:lvl4pPr>
            <a:lvl5pPr algn="l" rtl="0" eaLnBrk="1" fontAlgn="base" hangingPunct="1">
              <a:spcBef>
                <a:spcPct val="0"/>
              </a:spcBef>
              <a:spcAft>
                <a:spcPct val="0"/>
              </a:spcAft>
              <a:defRPr sz="2800" b="1" i="1">
                <a:solidFill>
                  <a:schemeClr val="tx2"/>
                </a:solidFill>
                <a:latin typeface="Arial" panose="020B0604020202020204" pitchFamily="34" charset="0"/>
              </a:defRPr>
            </a:lvl5pPr>
            <a:lvl6pPr marL="457200" algn="l" rtl="0" eaLnBrk="1" fontAlgn="base" hangingPunct="1">
              <a:spcBef>
                <a:spcPct val="0"/>
              </a:spcBef>
              <a:spcAft>
                <a:spcPct val="0"/>
              </a:spcAft>
              <a:defRPr sz="2800" b="1" i="1">
                <a:solidFill>
                  <a:schemeClr val="tx2"/>
                </a:solidFill>
                <a:latin typeface="Arial" panose="020B0604020202020204" pitchFamily="34" charset="0"/>
              </a:defRPr>
            </a:lvl6pPr>
            <a:lvl7pPr marL="914400" algn="l" rtl="0" eaLnBrk="1" fontAlgn="base" hangingPunct="1">
              <a:spcBef>
                <a:spcPct val="0"/>
              </a:spcBef>
              <a:spcAft>
                <a:spcPct val="0"/>
              </a:spcAft>
              <a:defRPr sz="2800" b="1" i="1">
                <a:solidFill>
                  <a:schemeClr val="tx2"/>
                </a:solidFill>
                <a:latin typeface="Arial" panose="020B0604020202020204" pitchFamily="34" charset="0"/>
              </a:defRPr>
            </a:lvl7pPr>
            <a:lvl8pPr marL="1371600" algn="l" rtl="0" eaLnBrk="1" fontAlgn="base" hangingPunct="1">
              <a:spcBef>
                <a:spcPct val="0"/>
              </a:spcBef>
              <a:spcAft>
                <a:spcPct val="0"/>
              </a:spcAft>
              <a:defRPr sz="2800" b="1" i="1">
                <a:solidFill>
                  <a:schemeClr val="tx2"/>
                </a:solidFill>
                <a:latin typeface="Arial" panose="020B0604020202020204" pitchFamily="34" charset="0"/>
              </a:defRPr>
            </a:lvl8pPr>
            <a:lvl9pPr marL="1828800" algn="l" rtl="0" eaLnBrk="1" fontAlgn="base" hangingPunct="1">
              <a:spcBef>
                <a:spcPct val="0"/>
              </a:spcBef>
              <a:spcAft>
                <a:spcPct val="0"/>
              </a:spcAft>
              <a:defRPr sz="2800" b="1" i="1">
                <a:solidFill>
                  <a:schemeClr val="tx2"/>
                </a:solidFill>
                <a:latin typeface="Arial" panose="020B0604020202020204" pitchFamily="34" charset="0"/>
              </a:defRPr>
            </a:lvl9pPr>
          </a:lstStyle>
          <a:p>
            <a:r>
              <a:rPr lang="en-GB" sz="1800" i="0" dirty="0" smtClean="0"/>
              <a:t>Fatigue Risk Management Standard Approach</a:t>
            </a:r>
            <a:endParaRPr lang="en-GB" altLang="en-US" sz="1800" i="0" dirty="0" smtClean="0"/>
          </a:p>
        </p:txBody>
      </p:sp>
      <p:sp>
        <p:nvSpPr>
          <p:cNvPr id="9" name="TextBox 8"/>
          <p:cNvSpPr txBox="1"/>
          <p:nvPr/>
        </p:nvSpPr>
        <p:spPr>
          <a:xfrm>
            <a:off x="503548" y="2348880"/>
            <a:ext cx="684076" cy="261610"/>
          </a:xfrm>
          <a:prstGeom prst="rect">
            <a:avLst/>
          </a:prstGeom>
          <a:noFill/>
          <a:ln>
            <a:noFill/>
          </a:ln>
        </p:spPr>
        <p:txBody>
          <a:bodyPr wrap="square" rtlCol="0">
            <a:spAutoFit/>
          </a:bodyPr>
          <a:lstStyle/>
          <a:p>
            <a:r>
              <a:rPr lang="en-GB" b="1" dirty="0" smtClean="0"/>
              <a:t>Jun 18</a:t>
            </a:r>
            <a:endParaRPr lang="en-GB" b="1" dirty="0"/>
          </a:p>
        </p:txBody>
      </p:sp>
      <p:sp>
        <p:nvSpPr>
          <p:cNvPr id="10" name="Oval 9"/>
          <p:cNvSpPr/>
          <p:nvPr/>
        </p:nvSpPr>
        <p:spPr bwMode="auto">
          <a:xfrm>
            <a:off x="605903" y="2587774"/>
            <a:ext cx="468000" cy="468000"/>
          </a:xfrm>
          <a:prstGeom prst="ellipse">
            <a:avLst/>
          </a:prstGeom>
          <a:solidFill>
            <a:schemeClr val="accent2"/>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11" name="Oval 10"/>
          <p:cNvSpPr>
            <a:spLocks noChangeAspect="1"/>
          </p:cNvSpPr>
          <p:nvPr/>
        </p:nvSpPr>
        <p:spPr bwMode="auto">
          <a:xfrm>
            <a:off x="711896" y="2693767"/>
            <a:ext cx="252000" cy="252000"/>
          </a:xfrm>
          <a:prstGeom prst="ellipse">
            <a:avLst/>
          </a:prstGeom>
          <a:solidFill>
            <a:schemeClr val="bg1"/>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grpSp>
        <p:nvGrpSpPr>
          <p:cNvPr id="15" name="Group 14"/>
          <p:cNvGrpSpPr/>
          <p:nvPr/>
        </p:nvGrpSpPr>
        <p:grpSpPr>
          <a:xfrm>
            <a:off x="2520916" y="2600960"/>
            <a:ext cx="468000" cy="468000"/>
            <a:chOff x="2051720" y="2600960"/>
            <a:chExt cx="468000" cy="468000"/>
          </a:xfrm>
        </p:grpSpPr>
        <p:sp>
          <p:nvSpPr>
            <p:cNvPr id="16" name="Oval 15"/>
            <p:cNvSpPr/>
            <p:nvPr/>
          </p:nvSpPr>
          <p:spPr bwMode="auto">
            <a:xfrm>
              <a:off x="2051720" y="2600960"/>
              <a:ext cx="468000" cy="468000"/>
            </a:xfrm>
            <a:prstGeom prst="ellipse">
              <a:avLst/>
            </a:prstGeom>
            <a:solidFill>
              <a:schemeClr val="tx2"/>
            </a:solidFill>
            <a:ln>
              <a:no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17" name="Oval 16"/>
            <p:cNvSpPr>
              <a:spLocks noChangeAspect="1"/>
            </p:cNvSpPr>
            <p:nvPr/>
          </p:nvSpPr>
          <p:spPr bwMode="auto">
            <a:xfrm>
              <a:off x="2157713" y="2706953"/>
              <a:ext cx="252000" cy="252000"/>
            </a:xfrm>
            <a:prstGeom prst="ellipse">
              <a:avLst/>
            </a:prstGeom>
            <a:solidFill>
              <a:schemeClr val="bg1"/>
            </a:solidFill>
            <a:ln>
              <a:no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grpSp>
      <p:grpSp>
        <p:nvGrpSpPr>
          <p:cNvPr id="18" name="Group 17"/>
          <p:cNvGrpSpPr/>
          <p:nvPr/>
        </p:nvGrpSpPr>
        <p:grpSpPr>
          <a:xfrm>
            <a:off x="4517136" y="2590299"/>
            <a:ext cx="468000" cy="468000"/>
            <a:chOff x="2051720" y="2600960"/>
            <a:chExt cx="468000" cy="468000"/>
          </a:xfrm>
        </p:grpSpPr>
        <p:sp>
          <p:nvSpPr>
            <p:cNvPr id="19" name="Oval 18"/>
            <p:cNvSpPr/>
            <p:nvPr/>
          </p:nvSpPr>
          <p:spPr bwMode="auto">
            <a:xfrm>
              <a:off x="2051720" y="2600960"/>
              <a:ext cx="468000" cy="468000"/>
            </a:xfrm>
            <a:prstGeom prst="ellipse">
              <a:avLst/>
            </a:prstGeom>
            <a:solidFill>
              <a:schemeClr val="tx2"/>
            </a:solidFill>
            <a:ln>
              <a:no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20" name="Oval 19"/>
            <p:cNvSpPr>
              <a:spLocks noChangeAspect="1"/>
            </p:cNvSpPr>
            <p:nvPr/>
          </p:nvSpPr>
          <p:spPr bwMode="auto">
            <a:xfrm>
              <a:off x="2157713" y="2706953"/>
              <a:ext cx="252000" cy="252000"/>
            </a:xfrm>
            <a:prstGeom prst="ellipse">
              <a:avLst/>
            </a:prstGeom>
            <a:solidFill>
              <a:schemeClr val="bg1"/>
            </a:solidFill>
            <a:ln>
              <a:no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grpSp>
      <p:grpSp>
        <p:nvGrpSpPr>
          <p:cNvPr id="21" name="Group 20"/>
          <p:cNvGrpSpPr/>
          <p:nvPr/>
        </p:nvGrpSpPr>
        <p:grpSpPr>
          <a:xfrm>
            <a:off x="6120172" y="2340320"/>
            <a:ext cx="684076" cy="706894"/>
            <a:chOff x="395536" y="2348880"/>
            <a:chExt cx="684076" cy="706894"/>
          </a:xfrm>
        </p:grpSpPr>
        <p:sp>
          <p:nvSpPr>
            <p:cNvPr id="22" name="TextBox 21"/>
            <p:cNvSpPr txBox="1"/>
            <p:nvPr/>
          </p:nvSpPr>
          <p:spPr>
            <a:xfrm>
              <a:off x="395536" y="2348880"/>
              <a:ext cx="684076" cy="261610"/>
            </a:xfrm>
            <a:prstGeom prst="rect">
              <a:avLst/>
            </a:prstGeom>
            <a:noFill/>
          </p:spPr>
          <p:txBody>
            <a:bodyPr wrap="square" rtlCol="0">
              <a:spAutoFit/>
            </a:bodyPr>
            <a:lstStyle/>
            <a:p>
              <a:r>
                <a:rPr lang="en-GB" b="1" dirty="0" smtClean="0"/>
                <a:t>Dec 19</a:t>
              </a:r>
              <a:endParaRPr lang="en-GB" b="1" dirty="0"/>
            </a:p>
          </p:txBody>
        </p:sp>
        <p:sp>
          <p:nvSpPr>
            <p:cNvPr id="23" name="Oval 22"/>
            <p:cNvSpPr/>
            <p:nvPr/>
          </p:nvSpPr>
          <p:spPr bwMode="auto">
            <a:xfrm>
              <a:off x="497891" y="2587774"/>
              <a:ext cx="468000" cy="468000"/>
            </a:xfrm>
            <a:prstGeom prst="ellipse">
              <a:avLst/>
            </a:prstGeom>
            <a:solidFill>
              <a:schemeClr val="accent2"/>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24" name="Oval 23"/>
            <p:cNvSpPr>
              <a:spLocks noChangeAspect="1"/>
            </p:cNvSpPr>
            <p:nvPr/>
          </p:nvSpPr>
          <p:spPr bwMode="auto">
            <a:xfrm>
              <a:off x="603884" y="2693767"/>
              <a:ext cx="252000" cy="252000"/>
            </a:xfrm>
            <a:prstGeom prst="ellipse">
              <a:avLst/>
            </a:prstGeom>
            <a:solidFill>
              <a:schemeClr val="bg1"/>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grpSp>
      <p:grpSp>
        <p:nvGrpSpPr>
          <p:cNvPr id="25" name="Group 24"/>
          <p:cNvGrpSpPr/>
          <p:nvPr/>
        </p:nvGrpSpPr>
        <p:grpSpPr>
          <a:xfrm>
            <a:off x="8100392" y="2348880"/>
            <a:ext cx="684076" cy="706894"/>
            <a:chOff x="395536" y="2348880"/>
            <a:chExt cx="684076" cy="706894"/>
          </a:xfrm>
        </p:grpSpPr>
        <p:sp>
          <p:nvSpPr>
            <p:cNvPr id="26" name="TextBox 25"/>
            <p:cNvSpPr txBox="1"/>
            <p:nvPr/>
          </p:nvSpPr>
          <p:spPr>
            <a:xfrm>
              <a:off x="395536" y="2348880"/>
              <a:ext cx="684076" cy="261610"/>
            </a:xfrm>
            <a:prstGeom prst="rect">
              <a:avLst/>
            </a:prstGeom>
            <a:noFill/>
          </p:spPr>
          <p:txBody>
            <a:bodyPr wrap="square" rtlCol="0">
              <a:spAutoFit/>
            </a:bodyPr>
            <a:lstStyle/>
            <a:p>
              <a:r>
                <a:rPr lang="en-GB" b="1" dirty="0" smtClean="0"/>
                <a:t>Oct 22</a:t>
              </a:r>
              <a:endParaRPr lang="en-GB" b="1" dirty="0"/>
            </a:p>
          </p:txBody>
        </p:sp>
        <p:sp>
          <p:nvSpPr>
            <p:cNvPr id="27" name="Oval 26"/>
            <p:cNvSpPr/>
            <p:nvPr/>
          </p:nvSpPr>
          <p:spPr bwMode="auto">
            <a:xfrm>
              <a:off x="497891" y="2587774"/>
              <a:ext cx="468000" cy="468000"/>
            </a:xfrm>
            <a:prstGeom prst="ellipse">
              <a:avLst/>
            </a:prstGeom>
            <a:solidFill>
              <a:schemeClr val="accent2"/>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sp>
          <p:nvSpPr>
            <p:cNvPr id="28" name="Oval 27"/>
            <p:cNvSpPr>
              <a:spLocks noChangeAspect="1"/>
            </p:cNvSpPr>
            <p:nvPr/>
          </p:nvSpPr>
          <p:spPr bwMode="auto">
            <a:xfrm>
              <a:off x="603884" y="2693767"/>
              <a:ext cx="252000" cy="252000"/>
            </a:xfrm>
            <a:prstGeom prst="ellipse">
              <a:avLst/>
            </a:prstGeom>
            <a:solidFill>
              <a:schemeClr val="bg1"/>
            </a:solidFill>
            <a:ln>
              <a:solidFill>
                <a:schemeClr val="accent1"/>
              </a:solidFill>
            </a:ln>
            <a:effectLst/>
            <a:extLst/>
          </p:spPr>
          <p:txBody>
            <a:bodyPr vert="horz" wrap="square" lIns="0" tIns="0" rIns="0" bIns="0" numCol="1" rtlCol="0" anchor="t" anchorCtr="0" compatLnSpc="1">
              <a:prstTxWarp prst="textNoShape">
                <a:avLst/>
              </a:prstTxWarp>
              <a:noAutofit/>
            </a:bodyPr>
            <a:lstStyle/>
            <a:p>
              <a:pPr eaLnBrk="1" hangingPunct="1">
                <a:spcBef>
                  <a:spcPct val="50000"/>
                </a:spcBef>
              </a:pPr>
              <a:endParaRPr lang="en-GB" dirty="0" smtClean="0">
                <a:solidFill>
                  <a:srgbClr val="054B6B"/>
                </a:solidFill>
                <a:latin typeface="Arial" panose="020B0604020202020204" pitchFamily="34" charset="0"/>
              </a:endParaRPr>
            </a:p>
          </p:txBody>
        </p:sp>
      </p:grpSp>
      <p:sp>
        <p:nvSpPr>
          <p:cNvPr id="57" name="Rounded Rectangle 56"/>
          <p:cNvSpPr/>
          <p:nvPr/>
        </p:nvSpPr>
        <p:spPr>
          <a:xfrm>
            <a:off x="179512" y="4138104"/>
            <a:ext cx="1318083" cy="659041"/>
          </a:xfrm>
          <a:prstGeom prst="roundRect">
            <a:avLst>
              <a:gd name="adj" fmla="val 10000"/>
            </a:avLst>
          </a:prstGeom>
          <a:solidFill>
            <a:schemeClr val="accent6"/>
          </a:solidFill>
          <a:ln>
            <a:solidFill>
              <a:schemeClr val="accent1"/>
            </a:solidFill>
          </a:ln>
        </p:spPr>
        <p:style>
          <a:lnRef idx="3">
            <a:scrgbClr r="0" g="0" b="0"/>
          </a:lnRef>
          <a:fillRef idx="1">
            <a:scrgbClr r="0" g="0" b="0"/>
          </a:fillRef>
          <a:effectRef idx="1">
            <a:schemeClr val="accent1">
              <a:hueOff val="0"/>
              <a:satOff val="0"/>
              <a:lumOff val="0"/>
              <a:alphaOff val="0"/>
            </a:schemeClr>
          </a:effectRef>
          <a:fontRef idx="minor">
            <a:schemeClr val="lt1"/>
          </a:fontRef>
        </p:style>
      </p:sp>
      <p:sp>
        <p:nvSpPr>
          <p:cNvPr id="58" name="Rounded Rectangle 4"/>
          <p:cNvSpPr/>
          <p:nvPr/>
        </p:nvSpPr>
        <p:spPr>
          <a:xfrm>
            <a:off x="198815" y="4157407"/>
            <a:ext cx="1279477" cy="620435"/>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Fatigue Risk Index Module</a:t>
            </a:r>
            <a:endParaRPr lang="en-GB" sz="1100" kern="1200" dirty="0">
              <a:solidFill>
                <a:schemeClr val="bg1"/>
              </a:solidFill>
            </a:endParaRPr>
          </a:p>
        </p:txBody>
      </p:sp>
      <p:sp>
        <p:nvSpPr>
          <p:cNvPr id="53" name="Rounded Rectangle 52"/>
          <p:cNvSpPr/>
          <p:nvPr/>
        </p:nvSpPr>
        <p:spPr>
          <a:xfrm>
            <a:off x="5827870" y="4157405"/>
            <a:ext cx="1318083" cy="659041"/>
          </a:xfrm>
          <a:prstGeom prst="roundRect">
            <a:avLst>
              <a:gd name="adj" fmla="val 10000"/>
            </a:avLst>
          </a:prstGeom>
          <a:solidFill>
            <a:schemeClr val="accent6"/>
          </a:solidFill>
          <a:ln>
            <a:solidFill>
              <a:schemeClr val="accent1"/>
            </a:solidFill>
          </a:ln>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54" name="Rounded Rectangle 8"/>
          <p:cNvSpPr/>
          <p:nvPr/>
        </p:nvSpPr>
        <p:spPr>
          <a:xfrm>
            <a:off x="5847173" y="4176708"/>
            <a:ext cx="1279477" cy="620435"/>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Working time limits &amp; On-call Module </a:t>
            </a:r>
            <a:endParaRPr lang="en-GB" sz="1100" kern="1200" dirty="0">
              <a:solidFill>
                <a:schemeClr val="bg1"/>
              </a:solidFill>
            </a:endParaRPr>
          </a:p>
        </p:txBody>
      </p:sp>
      <p:grpSp>
        <p:nvGrpSpPr>
          <p:cNvPr id="2" name="Group 1"/>
          <p:cNvGrpSpPr/>
          <p:nvPr/>
        </p:nvGrpSpPr>
        <p:grpSpPr>
          <a:xfrm>
            <a:off x="2029781" y="4141641"/>
            <a:ext cx="1318083" cy="659041"/>
            <a:chOff x="4396916" y="4150263"/>
            <a:chExt cx="1318083" cy="659041"/>
          </a:xfrm>
        </p:grpSpPr>
        <p:sp>
          <p:nvSpPr>
            <p:cNvPr id="49" name="Rounded Rectangle 48"/>
            <p:cNvSpPr/>
            <p:nvPr/>
          </p:nvSpPr>
          <p:spPr>
            <a:xfrm>
              <a:off x="4396916" y="4150263"/>
              <a:ext cx="1318083" cy="659041"/>
            </a:xfrm>
            <a:prstGeom prst="roundRect">
              <a:avLst>
                <a:gd name="adj" fmla="val 10000"/>
              </a:avLst>
            </a:prstGeom>
            <a:solidFill>
              <a:schemeClr val="accent6"/>
            </a:solidFill>
            <a:ln>
              <a:solidFill>
                <a:schemeClr val="accent1"/>
              </a:solidFill>
            </a:ln>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50" name="Rounded Rectangle 12"/>
            <p:cNvSpPr/>
            <p:nvPr/>
          </p:nvSpPr>
          <p:spPr>
            <a:xfrm>
              <a:off x="4416219" y="4176709"/>
              <a:ext cx="1279477" cy="620435"/>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Roster Design Module </a:t>
              </a:r>
              <a:endParaRPr lang="en-GB" sz="1100" kern="1200" dirty="0">
                <a:solidFill>
                  <a:schemeClr val="bg1"/>
                </a:solidFill>
              </a:endParaRPr>
            </a:p>
          </p:txBody>
        </p:sp>
      </p:grpSp>
      <p:grpSp>
        <p:nvGrpSpPr>
          <p:cNvPr id="4" name="Group 3"/>
          <p:cNvGrpSpPr/>
          <p:nvPr/>
        </p:nvGrpSpPr>
        <p:grpSpPr>
          <a:xfrm>
            <a:off x="3901989" y="4147245"/>
            <a:ext cx="1318083" cy="659041"/>
            <a:chOff x="3656843" y="4138101"/>
            <a:chExt cx="1318083" cy="659041"/>
          </a:xfrm>
        </p:grpSpPr>
        <p:sp>
          <p:nvSpPr>
            <p:cNvPr id="45" name="Rounded Rectangle 44"/>
            <p:cNvSpPr/>
            <p:nvPr/>
          </p:nvSpPr>
          <p:spPr>
            <a:xfrm>
              <a:off x="3656843" y="4138101"/>
              <a:ext cx="1318083" cy="659041"/>
            </a:xfrm>
            <a:prstGeom prst="roundRect">
              <a:avLst>
                <a:gd name="adj" fmla="val 10000"/>
              </a:avLst>
            </a:prstGeom>
            <a:solidFill>
              <a:schemeClr val="accent6"/>
            </a:solidFill>
            <a:ln>
              <a:solidFill>
                <a:schemeClr val="accent1"/>
              </a:solidFill>
            </a:ln>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46" name="Rounded Rectangle 16"/>
            <p:cNvSpPr/>
            <p:nvPr/>
          </p:nvSpPr>
          <p:spPr>
            <a:xfrm>
              <a:off x="3689139" y="4157405"/>
              <a:ext cx="1279477" cy="620435"/>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Exceedance Mgt. Module </a:t>
              </a:r>
              <a:endParaRPr lang="en-GB" sz="1100" kern="1200" dirty="0">
                <a:solidFill>
                  <a:schemeClr val="bg1"/>
                </a:solidFill>
              </a:endParaRPr>
            </a:p>
          </p:txBody>
        </p:sp>
      </p:grpSp>
      <p:sp>
        <p:nvSpPr>
          <p:cNvPr id="41" name="Rounded Rectangle 40"/>
          <p:cNvSpPr/>
          <p:nvPr/>
        </p:nvSpPr>
        <p:spPr>
          <a:xfrm>
            <a:off x="5818773" y="3418031"/>
            <a:ext cx="1318083" cy="659041"/>
          </a:xfrm>
          <a:prstGeom prst="roundRect">
            <a:avLst>
              <a:gd name="adj" fmla="val 10000"/>
            </a:avLst>
          </a:prstGeom>
          <a:solidFill>
            <a:schemeClr val="accent6"/>
          </a:solidFill>
          <a:ln>
            <a:solidFill>
              <a:schemeClr val="accent1"/>
            </a:solidFill>
          </a:ln>
        </p:spPr>
        <p:style>
          <a:lnRef idx="3">
            <a:schemeClr val="lt1">
              <a:hueOff val="0"/>
              <a:satOff val="0"/>
              <a:lumOff val="0"/>
              <a:alphaOff val="0"/>
            </a:schemeClr>
          </a:lnRef>
          <a:fillRef idx="1">
            <a:scrgbClr r="0" g="0" b="0"/>
          </a:fillRef>
          <a:effectRef idx="1">
            <a:schemeClr val="accent1">
              <a:hueOff val="0"/>
              <a:satOff val="0"/>
              <a:lumOff val="0"/>
              <a:alphaOff val="0"/>
            </a:schemeClr>
          </a:effectRef>
          <a:fontRef idx="minor">
            <a:schemeClr val="lt1"/>
          </a:fontRef>
        </p:style>
      </p:sp>
      <p:sp>
        <p:nvSpPr>
          <p:cNvPr id="42" name="Rounded Rectangle 20"/>
          <p:cNvSpPr/>
          <p:nvPr/>
        </p:nvSpPr>
        <p:spPr>
          <a:xfrm>
            <a:off x="5838075" y="3425075"/>
            <a:ext cx="1279477" cy="620435"/>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Fatigue Risk Assessment Module</a:t>
            </a:r>
            <a:endParaRPr lang="en-GB" sz="1100" kern="1200" dirty="0">
              <a:solidFill>
                <a:schemeClr val="bg1"/>
              </a:solidFill>
            </a:endParaRPr>
          </a:p>
        </p:txBody>
      </p:sp>
      <p:grpSp>
        <p:nvGrpSpPr>
          <p:cNvPr id="38" name="Group 37"/>
          <p:cNvGrpSpPr/>
          <p:nvPr/>
        </p:nvGrpSpPr>
        <p:grpSpPr>
          <a:xfrm>
            <a:off x="186827" y="3346015"/>
            <a:ext cx="1318083" cy="659041"/>
            <a:chOff x="14122" y="2573376"/>
            <a:chExt cx="1318083" cy="659041"/>
          </a:xfrm>
        </p:grpSpPr>
        <p:sp>
          <p:nvSpPr>
            <p:cNvPr id="39" name="Rounded Rectangle 38"/>
            <p:cNvSpPr/>
            <p:nvPr/>
          </p:nvSpPr>
          <p:spPr>
            <a:xfrm>
              <a:off x="14122" y="2573376"/>
              <a:ext cx="1318083" cy="659041"/>
            </a:xfrm>
            <a:prstGeom prst="roundRect">
              <a:avLst>
                <a:gd name="adj" fmla="val 10000"/>
              </a:avLst>
            </a:prstGeom>
            <a:solidFill>
              <a:schemeClr val="tx2"/>
            </a:solidFill>
            <a:ln>
              <a:solidFill>
                <a:schemeClr val="accent6"/>
              </a:solidFill>
            </a:ln>
          </p:spPr>
          <p:style>
            <a:lnRef idx="3">
              <a:scrgbClr r="0" g="0" b="0"/>
            </a:lnRef>
            <a:fillRef idx="1">
              <a:scrgbClr r="0" g="0" b="0"/>
            </a:fillRef>
            <a:effectRef idx="1">
              <a:schemeClr val="accent1">
                <a:hueOff val="0"/>
                <a:satOff val="0"/>
                <a:lumOff val="0"/>
                <a:alphaOff val="0"/>
              </a:schemeClr>
            </a:effectRef>
            <a:fontRef idx="minor">
              <a:schemeClr val="lt1"/>
            </a:fontRef>
          </p:style>
        </p:sp>
        <p:sp>
          <p:nvSpPr>
            <p:cNvPr id="40" name="Rounded Rectangle 22"/>
            <p:cNvSpPr/>
            <p:nvPr/>
          </p:nvSpPr>
          <p:spPr>
            <a:xfrm>
              <a:off x="33425" y="2592679"/>
              <a:ext cx="1279477" cy="6204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Fatigue Risk Management Principles Core Std.</a:t>
              </a:r>
              <a:endParaRPr lang="en-GB" sz="1100" kern="1200" dirty="0">
                <a:solidFill>
                  <a:schemeClr val="bg1"/>
                </a:solidFill>
              </a:endParaRPr>
            </a:p>
          </p:txBody>
        </p:sp>
      </p:grpSp>
      <p:grpSp>
        <p:nvGrpSpPr>
          <p:cNvPr id="59" name="Group 58"/>
          <p:cNvGrpSpPr/>
          <p:nvPr/>
        </p:nvGrpSpPr>
        <p:grpSpPr>
          <a:xfrm>
            <a:off x="107504" y="4869160"/>
            <a:ext cx="6390940" cy="504056"/>
            <a:chOff x="107504" y="4725144"/>
            <a:chExt cx="6816716" cy="504056"/>
          </a:xfrm>
        </p:grpSpPr>
        <p:sp>
          <p:nvSpPr>
            <p:cNvPr id="60" name="Right Arrow 59"/>
            <p:cNvSpPr/>
            <p:nvPr/>
          </p:nvSpPr>
          <p:spPr bwMode="auto">
            <a:xfrm>
              <a:off x="107504" y="4725144"/>
              <a:ext cx="6816716" cy="504056"/>
            </a:xfrm>
            <a:prstGeom prst="rightArrow">
              <a:avLst/>
            </a:prstGeom>
            <a:solidFill>
              <a:schemeClr val="accent6"/>
            </a:solidFill>
            <a:ln w="1270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61" name="TextBox 60"/>
            <p:cNvSpPr txBox="1"/>
            <p:nvPr/>
          </p:nvSpPr>
          <p:spPr>
            <a:xfrm>
              <a:off x="497506" y="4869160"/>
              <a:ext cx="6120680" cy="230832"/>
            </a:xfrm>
            <a:prstGeom prst="rect">
              <a:avLst/>
            </a:prstGeom>
            <a:noFill/>
          </p:spPr>
          <p:txBody>
            <a:bodyPr wrap="square" rtlCol="0">
              <a:spAutoFit/>
            </a:bodyPr>
            <a:lstStyle/>
            <a:p>
              <a:r>
                <a:rPr lang="en-GB" sz="900" b="1" dirty="0" smtClean="0">
                  <a:solidFill>
                    <a:schemeClr val="bg1"/>
                  </a:solidFill>
                </a:rPr>
                <a:t>Publish modules in a staggered approach to allow for trial &amp; IR outcomes to be incorporated</a:t>
              </a:r>
              <a:endParaRPr lang="en-GB" sz="900" b="1" dirty="0">
                <a:solidFill>
                  <a:schemeClr val="bg1"/>
                </a:solidFill>
              </a:endParaRPr>
            </a:p>
          </p:txBody>
        </p:sp>
      </p:grpSp>
      <p:sp>
        <p:nvSpPr>
          <p:cNvPr id="62" name="TextBox 61"/>
          <p:cNvSpPr txBox="1"/>
          <p:nvPr/>
        </p:nvSpPr>
        <p:spPr>
          <a:xfrm>
            <a:off x="467544" y="962144"/>
            <a:ext cx="7920880" cy="738664"/>
          </a:xfrm>
          <a:prstGeom prst="rect">
            <a:avLst/>
          </a:prstGeom>
          <a:noFill/>
        </p:spPr>
        <p:txBody>
          <a:bodyPr wrap="square" rtlCol="0">
            <a:spAutoFit/>
          </a:bodyPr>
          <a:lstStyle/>
          <a:p>
            <a:r>
              <a:rPr lang="en-GB" sz="1400" dirty="0" smtClean="0"/>
              <a:t>The Core Fatigue Risk Management (FRM) Principles, and Fatigue Risk Index (FRI) module will be published in June 18. Subsequent modules to be published by Dec 2019. Compliance will be a phased approach taking into consideration the challenges the business face.</a:t>
            </a:r>
            <a:endParaRPr lang="en-GB" sz="1400" dirty="0"/>
          </a:p>
        </p:txBody>
      </p:sp>
      <p:sp>
        <p:nvSpPr>
          <p:cNvPr id="66" name="TextBox 65"/>
          <p:cNvSpPr txBox="1"/>
          <p:nvPr/>
        </p:nvSpPr>
        <p:spPr>
          <a:xfrm>
            <a:off x="2411760" y="3095382"/>
            <a:ext cx="684076" cy="261610"/>
          </a:xfrm>
          <a:prstGeom prst="rect">
            <a:avLst/>
          </a:prstGeom>
          <a:noFill/>
        </p:spPr>
        <p:txBody>
          <a:bodyPr wrap="square" rtlCol="0">
            <a:spAutoFit/>
          </a:bodyPr>
          <a:lstStyle/>
          <a:p>
            <a:r>
              <a:rPr lang="en-GB" b="1" dirty="0" smtClean="0">
                <a:solidFill>
                  <a:schemeClr val="accent1"/>
                </a:solidFill>
              </a:rPr>
              <a:t>Dec 18</a:t>
            </a:r>
            <a:endParaRPr lang="en-GB" b="1" dirty="0">
              <a:solidFill>
                <a:schemeClr val="accent1"/>
              </a:solidFill>
            </a:endParaRPr>
          </a:p>
        </p:txBody>
      </p:sp>
      <p:sp>
        <p:nvSpPr>
          <p:cNvPr id="67" name="TextBox 66"/>
          <p:cNvSpPr txBox="1"/>
          <p:nvPr/>
        </p:nvSpPr>
        <p:spPr>
          <a:xfrm>
            <a:off x="4408552" y="3093100"/>
            <a:ext cx="684076" cy="261610"/>
          </a:xfrm>
          <a:prstGeom prst="rect">
            <a:avLst/>
          </a:prstGeom>
          <a:noFill/>
        </p:spPr>
        <p:txBody>
          <a:bodyPr wrap="square" rtlCol="0">
            <a:spAutoFit/>
          </a:bodyPr>
          <a:lstStyle/>
          <a:p>
            <a:r>
              <a:rPr lang="en-GB" b="1" dirty="0" smtClean="0">
                <a:solidFill>
                  <a:schemeClr val="accent1"/>
                </a:solidFill>
              </a:rPr>
              <a:t>Mar 19</a:t>
            </a:r>
            <a:endParaRPr lang="en-GB" b="1" dirty="0">
              <a:solidFill>
                <a:schemeClr val="accent1"/>
              </a:solidFill>
            </a:endParaRPr>
          </a:p>
        </p:txBody>
      </p:sp>
      <p:sp>
        <p:nvSpPr>
          <p:cNvPr id="68" name="TextBox 67"/>
          <p:cNvSpPr txBox="1"/>
          <p:nvPr/>
        </p:nvSpPr>
        <p:spPr>
          <a:xfrm>
            <a:off x="395536" y="5589240"/>
            <a:ext cx="8784976" cy="600164"/>
          </a:xfrm>
          <a:prstGeom prst="rect">
            <a:avLst/>
          </a:prstGeom>
          <a:noFill/>
        </p:spPr>
        <p:txBody>
          <a:bodyPr wrap="square" rtlCol="0">
            <a:spAutoFit/>
          </a:bodyPr>
          <a:lstStyle/>
          <a:p>
            <a:r>
              <a:rPr lang="en-GB" b="1" i="1" dirty="0" smtClean="0"/>
              <a:t>*</a:t>
            </a:r>
            <a:r>
              <a:rPr lang="en-GB" i="1" dirty="0" smtClean="0"/>
              <a:t> These four modules require TU </a:t>
            </a:r>
            <a:r>
              <a:rPr lang="en-GB" i="1" dirty="0"/>
              <a:t>negotiation </a:t>
            </a:r>
            <a:r>
              <a:rPr lang="en-GB" i="1" dirty="0" smtClean="0"/>
              <a:t>and should include outcomes from any Fatigue Risk Management trials. The order of publication of the modules maybe subject to change dependant upon TU outcomes. However, the final Dec 2019 date is the baseline forecast for publication.   </a:t>
            </a:r>
            <a:endParaRPr lang="en-GB" i="1" dirty="0"/>
          </a:p>
        </p:txBody>
      </p:sp>
      <p:grpSp>
        <p:nvGrpSpPr>
          <p:cNvPr id="69" name="Group 68"/>
          <p:cNvGrpSpPr/>
          <p:nvPr/>
        </p:nvGrpSpPr>
        <p:grpSpPr>
          <a:xfrm>
            <a:off x="7775698" y="3284984"/>
            <a:ext cx="1318083" cy="205060"/>
            <a:chOff x="7385361" y="2459236"/>
            <a:chExt cx="1318083" cy="205060"/>
          </a:xfrm>
        </p:grpSpPr>
        <p:sp>
          <p:nvSpPr>
            <p:cNvPr id="70" name="Rounded Rectangle 69"/>
            <p:cNvSpPr/>
            <p:nvPr/>
          </p:nvSpPr>
          <p:spPr>
            <a:xfrm>
              <a:off x="7385361" y="2459236"/>
              <a:ext cx="1318083" cy="205060"/>
            </a:xfrm>
            <a:prstGeom prst="roundRect">
              <a:avLst>
                <a:gd name="adj" fmla="val 10000"/>
              </a:avLst>
            </a:prstGeom>
            <a:solidFill>
              <a:schemeClr val="tx2"/>
            </a:solidFill>
            <a:ln>
              <a:solidFill>
                <a:schemeClr val="accent6"/>
              </a:solidFill>
            </a:ln>
          </p:spPr>
          <p:style>
            <a:lnRef idx="3">
              <a:scrgbClr r="0" g="0" b="0"/>
            </a:lnRef>
            <a:fillRef idx="1">
              <a:scrgbClr r="0" g="0" b="0"/>
            </a:fillRef>
            <a:effectRef idx="1">
              <a:schemeClr val="accent1">
                <a:hueOff val="0"/>
                <a:satOff val="0"/>
                <a:lumOff val="0"/>
                <a:alphaOff val="0"/>
              </a:schemeClr>
            </a:effectRef>
            <a:fontRef idx="minor">
              <a:schemeClr val="lt1"/>
            </a:fontRef>
          </p:style>
        </p:sp>
        <p:sp>
          <p:nvSpPr>
            <p:cNvPr id="71" name="Rounded Rectangle 4"/>
            <p:cNvSpPr/>
            <p:nvPr/>
          </p:nvSpPr>
          <p:spPr>
            <a:xfrm>
              <a:off x="7391367" y="2465242"/>
              <a:ext cx="1306071" cy="193048"/>
            </a:xfrm>
            <a:prstGeom prst="rect">
              <a:avLst/>
            </a:prstGeom>
            <a:solidFill>
              <a:schemeClr val="tx2"/>
            </a:solidFill>
            <a:ln>
              <a:solidFill>
                <a:schemeClr val="accent6"/>
              </a:solidFill>
            </a:ln>
          </p:spPr>
          <p:style>
            <a:lnRef idx="3">
              <a:scrgbClr r="0" g="0" b="0"/>
            </a:lnRef>
            <a:fillRef idx="1">
              <a:scrgbClr r="0" g="0" b="0"/>
            </a:fillRef>
            <a:effectRef idx="1">
              <a:schemeClr val="accent1">
                <a:hueOff val="0"/>
                <a:satOff val="0"/>
                <a:lumOff val="0"/>
                <a:alphaOff val="0"/>
              </a:schemeClr>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GB" sz="1100" kern="1200" dirty="0" smtClean="0">
                  <a:solidFill>
                    <a:schemeClr val="bg1"/>
                  </a:solidFill>
                </a:rPr>
                <a:t>Compliance Date</a:t>
              </a:r>
              <a:endParaRPr lang="en-GB" sz="1100" kern="1200" dirty="0">
                <a:solidFill>
                  <a:schemeClr val="bg1"/>
                </a:solidFill>
              </a:endParaRPr>
            </a:p>
          </p:txBody>
        </p:sp>
      </p:grpSp>
      <p:grpSp>
        <p:nvGrpSpPr>
          <p:cNvPr id="72" name="Group 71"/>
          <p:cNvGrpSpPr/>
          <p:nvPr/>
        </p:nvGrpSpPr>
        <p:grpSpPr>
          <a:xfrm>
            <a:off x="6467616" y="4869160"/>
            <a:ext cx="2018956" cy="504056"/>
            <a:chOff x="107504" y="4725144"/>
            <a:chExt cx="6816716" cy="504056"/>
          </a:xfrm>
          <a:solidFill>
            <a:schemeClr val="accent1"/>
          </a:solidFill>
        </p:grpSpPr>
        <p:sp>
          <p:nvSpPr>
            <p:cNvPr id="73" name="Right Arrow 72"/>
            <p:cNvSpPr/>
            <p:nvPr/>
          </p:nvSpPr>
          <p:spPr bwMode="auto">
            <a:xfrm>
              <a:off x="107504" y="4725144"/>
              <a:ext cx="6816716" cy="504056"/>
            </a:xfrm>
            <a:prstGeom prst="rightArrow">
              <a:avLst/>
            </a:prstGeom>
            <a:grpFill/>
            <a:ln w="12700">
              <a:solidFill>
                <a:schemeClr val="accent1"/>
              </a:solidFill>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100" b="0" i="0" u="none" strike="noStrike" cap="none" normalizeH="0" baseline="0" smtClean="0">
                <a:ln>
                  <a:noFill/>
                </a:ln>
                <a:solidFill>
                  <a:schemeClr val="tx2"/>
                </a:solidFill>
                <a:effectLst/>
                <a:latin typeface="Arial" panose="020B0604020202020204" pitchFamily="34" charset="0"/>
              </a:endParaRPr>
            </a:p>
          </p:txBody>
        </p:sp>
        <p:sp>
          <p:nvSpPr>
            <p:cNvPr id="74" name="TextBox 73"/>
            <p:cNvSpPr txBox="1"/>
            <p:nvPr/>
          </p:nvSpPr>
          <p:spPr>
            <a:xfrm>
              <a:off x="1593790" y="4869160"/>
              <a:ext cx="4026549" cy="230832"/>
            </a:xfrm>
            <a:prstGeom prst="rect">
              <a:avLst/>
            </a:prstGeom>
            <a:grpFill/>
          </p:spPr>
          <p:txBody>
            <a:bodyPr wrap="square" rtlCol="0">
              <a:spAutoFit/>
            </a:bodyPr>
            <a:lstStyle/>
            <a:p>
              <a:r>
                <a:rPr lang="en-GB" sz="900" b="1" dirty="0" smtClean="0">
                  <a:solidFill>
                    <a:schemeClr val="bg1"/>
                  </a:solidFill>
                </a:rPr>
                <a:t>Transition Period</a:t>
              </a:r>
              <a:endParaRPr lang="en-GB" sz="900" b="1" dirty="0">
                <a:solidFill>
                  <a:schemeClr val="bg1"/>
                </a:solidFill>
              </a:endParaRPr>
            </a:p>
          </p:txBody>
        </p:sp>
      </p:grpSp>
      <p:sp>
        <p:nvSpPr>
          <p:cNvPr id="63" name="Rectangle 62"/>
          <p:cNvSpPr/>
          <p:nvPr/>
        </p:nvSpPr>
        <p:spPr>
          <a:xfrm>
            <a:off x="5095592" y="3959478"/>
            <a:ext cx="277640" cy="261610"/>
          </a:xfrm>
          <a:prstGeom prst="rect">
            <a:avLst/>
          </a:prstGeom>
        </p:spPr>
        <p:txBody>
          <a:bodyPr wrap="none">
            <a:spAutoFit/>
          </a:bodyPr>
          <a:lstStyle/>
          <a:p>
            <a:r>
              <a:rPr lang="en-GB" b="1" i="1" dirty="0"/>
              <a:t>*</a:t>
            </a:r>
            <a:r>
              <a:rPr lang="en-GB" i="1" dirty="0"/>
              <a:t> </a:t>
            </a:r>
            <a:endParaRPr lang="en-GB" dirty="0"/>
          </a:p>
        </p:txBody>
      </p:sp>
      <p:sp>
        <p:nvSpPr>
          <p:cNvPr id="75" name="Rectangle 74"/>
          <p:cNvSpPr/>
          <p:nvPr/>
        </p:nvSpPr>
        <p:spPr>
          <a:xfrm>
            <a:off x="6997020" y="3239398"/>
            <a:ext cx="277640" cy="261610"/>
          </a:xfrm>
          <a:prstGeom prst="rect">
            <a:avLst/>
          </a:prstGeom>
        </p:spPr>
        <p:txBody>
          <a:bodyPr wrap="none">
            <a:spAutoFit/>
          </a:bodyPr>
          <a:lstStyle/>
          <a:p>
            <a:r>
              <a:rPr lang="en-GB" b="1" i="1" dirty="0"/>
              <a:t>*</a:t>
            </a:r>
            <a:r>
              <a:rPr lang="en-GB" i="1" dirty="0"/>
              <a:t> </a:t>
            </a:r>
            <a:endParaRPr lang="en-GB" dirty="0"/>
          </a:p>
        </p:txBody>
      </p:sp>
      <p:sp>
        <p:nvSpPr>
          <p:cNvPr id="76" name="Rectangle 75"/>
          <p:cNvSpPr/>
          <p:nvPr/>
        </p:nvSpPr>
        <p:spPr>
          <a:xfrm>
            <a:off x="7025329" y="4022342"/>
            <a:ext cx="277640" cy="261610"/>
          </a:xfrm>
          <a:prstGeom prst="rect">
            <a:avLst/>
          </a:prstGeom>
        </p:spPr>
        <p:txBody>
          <a:bodyPr wrap="none">
            <a:spAutoFit/>
          </a:bodyPr>
          <a:lstStyle/>
          <a:p>
            <a:r>
              <a:rPr lang="en-GB" b="1" i="1" dirty="0"/>
              <a:t>*</a:t>
            </a:r>
            <a:r>
              <a:rPr lang="en-GB" i="1" dirty="0"/>
              <a:t> </a:t>
            </a:r>
            <a:endParaRPr lang="en-GB" dirty="0"/>
          </a:p>
        </p:txBody>
      </p:sp>
      <p:sp>
        <p:nvSpPr>
          <p:cNvPr id="77" name="Rectangle 76"/>
          <p:cNvSpPr/>
          <p:nvPr/>
        </p:nvSpPr>
        <p:spPr>
          <a:xfrm>
            <a:off x="3206240" y="3959478"/>
            <a:ext cx="277640" cy="261610"/>
          </a:xfrm>
          <a:prstGeom prst="rect">
            <a:avLst/>
          </a:prstGeom>
        </p:spPr>
        <p:txBody>
          <a:bodyPr wrap="none">
            <a:spAutoFit/>
          </a:bodyPr>
          <a:lstStyle/>
          <a:p>
            <a:r>
              <a:rPr lang="en-GB" b="1" i="1" dirty="0"/>
              <a:t>*</a:t>
            </a:r>
            <a:r>
              <a:rPr lang="en-GB" i="1" dirty="0"/>
              <a:t> </a:t>
            </a:r>
            <a:endParaRPr lang="en-GB" dirty="0"/>
          </a:p>
        </p:txBody>
      </p:sp>
      <p:grpSp>
        <p:nvGrpSpPr>
          <p:cNvPr id="78" name="Group 77"/>
          <p:cNvGrpSpPr/>
          <p:nvPr/>
        </p:nvGrpSpPr>
        <p:grpSpPr>
          <a:xfrm>
            <a:off x="6690406" y="340621"/>
            <a:ext cx="1154771" cy="526035"/>
            <a:chOff x="2195736" y="5195328"/>
            <a:chExt cx="1154771" cy="526035"/>
          </a:xfrm>
        </p:grpSpPr>
        <p:pic>
          <p:nvPicPr>
            <p:cNvPr id="79" name="Picture 7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5736" y="5229195"/>
              <a:ext cx="550512" cy="423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23013" y="5195328"/>
              <a:ext cx="527494" cy="526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276477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Default 14">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13">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Default 14">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gle Column">
  <a:themeElements>
    <a:clrScheme name="Single Column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Single Colum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Single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ingle Colum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ingle Colum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ingle Colum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ingle Colum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ingle Colum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ingle Colum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ingle Colum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ingle Colum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ingle Colum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ingle Colum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ingle Colum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ingle Column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Single Column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Single Column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artner Logo">
  <a:themeElements>
    <a:clrScheme name="Partner Logo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Partner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Partner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artner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artner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artner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artner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artner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artner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artner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artner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artner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artner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artner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artner Logo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Partner Logo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Partner Logo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hart Layout">
  <a:themeElements>
    <a:clrScheme name="Chart Layout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Chart Lay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Chart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rt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rt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rt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rt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rt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rt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rt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rt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rt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rt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rt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hart Layout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Chart Layout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Chart Layout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Divider Slide">
  <a:themeElements>
    <a:clrScheme name="Divider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Divid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Divid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vid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vid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vid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vid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vid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vid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vid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vid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vid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vid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vider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Divider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Divider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losing Slide">
  <a:themeElements>
    <a:clrScheme name="Closing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Closing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Closing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losing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Closing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Closing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Image Slide">
  <a:themeElements>
    <a:clrScheme name="Image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fontScheme name="Image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altLang="en-US" sz="1100" b="0" i="0" u="none" strike="noStrike" cap="none" normalizeH="0" baseline="0" smtClean="0">
            <a:ln>
              <a:noFill/>
            </a:ln>
            <a:solidFill>
              <a:schemeClr val="tx2"/>
            </a:solidFill>
            <a:effectLst/>
            <a:latin typeface="Arial" panose="020B0604020202020204" pitchFamily="34" charset="0"/>
          </a:defRPr>
        </a:defPPr>
      </a:lstStyle>
    </a:lnDef>
  </a:objectDefaults>
  <a:extraClrSchemeLst>
    <a:extraClrScheme>
      <a:clrScheme name="Imag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mage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mage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mage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mage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mage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mage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mage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mage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mage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mage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mage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mage Slide 13">
        <a:dk1>
          <a:srgbClr val="545454"/>
        </a:dk1>
        <a:lt1>
          <a:srgbClr val="FFFFFF"/>
        </a:lt1>
        <a:dk2>
          <a:srgbClr val="006083"/>
        </a:dk2>
        <a:lt2>
          <a:srgbClr val="545454"/>
        </a:lt2>
        <a:accent1>
          <a:srgbClr val="006083"/>
        </a:accent1>
        <a:accent2>
          <a:srgbClr val="F38921"/>
        </a:accent2>
        <a:accent3>
          <a:srgbClr val="FFFFFF"/>
        </a:accent3>
        <a:accent4>
          <a:srgbClr val="464646"/>
        </a:accent4>
        <a:accent5>
          <a:srgbClr val="AAB6C1"/>
        </a:accent5>
        <a:accent6>
          <a:srgbClr val="DC7C1D"/>
        </a:accent6>
        <a:hlink>
          <a:srgbClr val="B6B927"/>
        </a:hlink>
        <a:folHlink>
          <a:srgbClr val="B2D1DB"/>
        </a:folHlink>
      </a:clrScheme>
      <a:clrMap bg1="lt1" tx1="dk1" bg2="lt2" tx2="dk2" accent1="accent1" accent2="accent2" accent3="accent3" accent4="accent4" accent5="accent5" accent6="accent6" hlink="hlink" folHlink="folHlink"/>
    </a:extraClrScheme>
    <a:extraClrScheme>
      <a:clrScheme name="Image Slide 14">
        <a:dk1>
          <a:srgbClr val="4C4C4C"/>
        </a:dk1>
        <a:lt1>
          <a:srgbClr val="FFFFFF"/>
        </a:lt1>
        <a:dk2>
          <a:srgbClr val="054B6B"/>
        </a:dk2>
        <a:lt2>
          <a:srgbClr val="4C4C4C"/>
        </a:lt2>
        <a:accent1>
          <a:srgbClr val="054B6B"/>
        </a:accent1>
        <a:accent2>
          <a:srgbClr val="EE731F"/>
        </a:accent2>
        <a:accent3>
          <a:srgbClr val="FFFFFF"/>
        </a:accent3>
        <a:accent4>
          <a:srgbClr val="404040"/>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
      <a:clrScheme name="Image Slide 15">
        <a:dk1>
          <a:srgbClr val="292929"/>
        </a:dk1>
        <a:lt1>
          <a:srgbClr val="FFFFFF"/>
        </a:lt1>
        <a:dk2>
          <a:srgbClr val="054B6B"/>
        </a:dk2>
        <a:lt2>
          <a:srgbClr val="292929"/>
        </a:lt2>
        <a:accent1>
          <a:srgbClr val="054B6B"/>
        </a:accent1>
        <a:accent2>
          <a:srgbClr val="EE731F"/>
        </a:accent2>
        <a:accent3>
          <a:srgbClr val="FFFFFF"/>
        </a:accent3>
        <a:accent4>
          <a:srgbClr val="212121"/>
        </a:accent4>
        <a:accent5>
          <a:srgbClr val="AAB1BA"/>
        </a:accent5>
        <a:accent6>
          <a:srgbClr val="D8681B"/>
        </a:accent6>
        <a:hlink>
          <a:srgbClr val="9DB126"/>
        </a:hlink>
        <a:folHlink>
          <a:srgbClr val="A5CDD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8921</TotalTime>
  <Words>5527</Words>
  <Application>Microsoft Office PowerPoint</Application>
  <PresentationFormat>On-screen Show (4:3)</PresentationFormat>
  <Paragraphs>568</Paragraphs>
  <Slides>13</Slides>
  <Notes>13</Notes>
  <HiddenSlides>0</HiddenSlides>
  <MMClips>0</MMClips>
  <ScaleCrop>false</ScaleCrop>
  <HeadingPairs>
    <vt:vector size="4" baseType="variant">
      <vt:variant>
        <vt:lpstr>Theme</vt:lpstr>
      </vt:variant>
      <vt:variant>
        <vt:i4>7</vt:i4>
      </vt:variant>
      <vt:variant>
        <vt:lpstr>Slide Titles</vt:lpstr>
      </vt:variant>
      <vt:variant>
        <vt:i4>13</vt:i4>
      </vt:variant>
    </vt:vector>
  </HeadingPairs>
  <TitlesOfParts>
    <vt:vector size="20" baseType="lpstr">
      <vt:lpstr>Blank</vt:lpstr>
      <vt:lpstr>Single Column</vt:lpstr>
      <vt:lpstr>Partner Logo</vt:lpstr>
      <vt:lpstr>Chart Layout</vt:lpstr>
      <vt:lpstr>Divider Slide</vt:lpstr>
      <vt:lpstr>Closing Slide</vt:lpstr>
      <vt:lpstr>Image Slide</vt:lpstr>
      <vt:lpstr>Fatigue Improvement Programme</vt:lpstr>
      <vt:lpstr>What are we doing?</vt:lpstr>
      <vt:lpstr>Fatigue Improvement Programme – Four Perspectives </vt:lpstr>
      <vt:lpstr>Fatigue Improvement Programme – The Factual Perspective</vt:lpstr>
      <vt:lpstr>Fatigue Improvement Programme – Outcomes</vt:lpstr>
      <vt:lpstr>Fatigue Improvement Programme – Delivery and Change Approach</vt:lpstr>
      <vt:lpstr>Fatigue Improvement Programme – Core Principles and Trigger Points</vt:lpstr>
      <vt:lpstr>PowerPoint Presentation</vt:lpstr>
      <vt:lpstr>PowerPoint Presentation</vt:lpstr>
      <vt:lpstr>PowerPoint Presentation</vt:lpstr>
      <vt:lpstr>Fatigue Improvement Programme – Implement and Embed Approach</vt:lpstr>
      <vt:lpstr>PowerPoint Presentation</vt:lpstr>
      <vt:lpstr>Fatigue Improvement Programme  </vt:lpstr>
    </vt:vector>
  </TitlesOfParts>
  <Company>Network Rail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Beer Claire</dc:creator>
  <dc:description>built by www.mediasterling.com</dc:description>
  <cp:lastModifiedBy>Capstick Tracey</cp:lastModifiedBy>
  <cp:revision>245</cp:revision>
  <cp:lastPrinted>2018-06-22T15:26:46Z</cp:lastPrinted>
  <dcterms:created xsi:type="dcterms:W3CDTF">2017-11-16T16:18:40Z</dcterms:created>
  <dcterms:modified xsi:type="dcterms:W3CDTF">2018-06-25T18:02:20Z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_Version">
    <vt:lpwstr>1.0.1</vt:lpwstr>
  </property>
</Properties>
</file>