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 id="2147483658" r:id="rId4"/>
    <p:sldMasterId id="2147483660" r:id="rId5"/>
    <p:sldMasterId id="2147483661" r:id="rId6"/>
    <p:sldMasterId id="2147483659" r:id="rId7"/>
  </p:sldMasterIdLst>
  <p:notesMasterIdLst>
    <p:notesMasterId r:id="rId18"/>
  </p:notesMasterIdLst>
  <p:handoutMasterIdLst>
    <p:handoutMasterId r:id="rId19"/>
  </p:handoutMasterIdLst>
  <p:sldIdLst>
    <p:sldId id="256" r:id="rId8"/>
    <p:sldId id="306" r:id="rId9"/>
    <p:sldId id="311" r:id="rId10"/>
    <p:sldId id="295" r:id="rId11"/>
    <p:sldId id="298" r:id="rId12"/>
    <p:sldId id="305" r:id="rId13"/>
    <p:sldId id="308" r:id="rId14"/>
    <p:sldId id="309" r:id="rId15"/>
    <p:sldId id="310" r:id="rId16"/>
    <p:sldId id="304" r:id="rId17"/>
  </p:sldIdLst>
  <p:sldSz cx="9144000" cy="6858000" type="screen4x3"/>
  <p:notesSz cx="6738938" cy="9869488"/>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1" autoAdjust="0"/>
    <p:restoredTop sz="95777" autoAdjust="0"/>
  </p:normalViewPr>
  <p:slideViewPr>
    <p:cSldViewPr>
      <p:cViewPr varScale="1">
        <p:scale>
          <a:sx n="88" d="100"/>
          <a:sy n="88" d="100"/>
        </p:scale>
        <p:origin x="-1506" y="-10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20206" cy="49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3" name="Rectangle 3"/>
          <p:cNvSpPr>
            <a:spLocks noGrp="1" noChangeArrowheads="1"/>
          </p:cNvSpPr>
          <p:nvPr>
            <p:ph type="dt" sz="quarter" idx="1"/>
          </p:nvPr>
        </p:nvSpPr>
        <p:spPr bwMode="auto">
          <a:xfrm>
            <a:off x="3817172" y="0"/>
            <a:ext cx="2920206" cy="49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4" name="Rectangle 4"/>
          <p:cNvSpPr>
            <a:spLocks noGrp="1" noChangeArrowheads="1"/>
          </p:cNvSpPr>
          <p:nvPr>
            <p:ph type="ftr" sz="quarter" idx="2"/>
          </p:nvPr>
        </p:nvSpPr>
        <p:spPr bwMode="auto">
          <a:xfrm>
            <a:off x="0" y="9374301"/>
            <a:ext cx="2920206" cy="49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5" name="Rectangle 5"/>
          <p:cNvSpPr>
            <a:spLocks noGrp="1" noChangeArrowheads="1"/>
          </p:cNvSpPr>
          <p:nvPr>
            <p:ph type="sldNum" sz="quarter" idx="3"/>
          </p:nvPr>
        </p:nvSpPr>
        <p:spPr bwMode="auto">
          <a:xfrm>
            <a:off x="3817172" y="9374301"/>
            <a:ext cx="2920206" cy="49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20206" cy="49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099" name="Rectangle 3"/>
          <p:cNvSpPr>
            <a:spLocks noGrp="1" noChangeArrowheads="1"/>
          </p:cNvSpPr>
          <p:nvPr>
            <p:ph type="dt" idx="1"/>
          </p:nvPr>
        </p:nvSpPr>
        <p:spPr bwMode="auto">
          <a:xfrm>
            <a:off x="3817172" y="0"/>
            <a:ext cx="2920206" cy="49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8436" name="Rectangle 4"/>
          <p:cNvSpPr>
            <a:spLocks noGrp="1" noRot="1" noChangeAspect="1" noChangeArrowheads="1" noTextEdit="1"/>
          </p:cNvSpPr>
          <p:nvPr>
            <p:ph type="sldImg" idx="2"/>
          </p:nvPr>
        </p:nvSpPr>
        <p:spPr bwMode="auto">
          <a:xfrm>
            <a:off x="903288" y="739775"/>
            <a:ext cx="4933950"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3894" y="4688007"/>
            <a:ext cx="5391150" cy="444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4102" name="Rectangle 6"/>
          <p:cNvSpPr>
            <a:spLocks noGrp="1" noChangeArrowheads="1"/>
          </p:cNvSpPr>
          <p:nvPr>
            <p:ph type="ftr" sz="quarter" idx="4"/>
          </p:nvPr>
        </p:nvSpPr>
        <p:spPr bwMode="auto">
          <a:xfrm>
            <a:off x="0" y="9374301"/>
            <a:ext cx="2920206" cy="49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103" name="Rectangle 7"/>
          <p:cNvSpPr>
            <a:spLocks noGrp="1" noChangeArrowheads="1"/>
          </p:cNvSpPr>
          <p:nvPr>
            <p:ph type="sldNum" sz="quarter" idx="5"/>
          </p:nvPr>
        </p:nvSpPr>
        <p:spPr bwMode="auto">
          <a:xfrm>
            <a:off x="3817172" y="9374301"/>
            <a:ext cx="2920206" cy="49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a:t>
            </a:fld>
            <a:endParaRPr lang="en-GB" altLang="en-US"/>
          </a:p>
        </p:txBody>
      </p:sp>
    </p:spTree>
    <p:extLst>
      <p:ext uri="{BB962C8B-B14F-4D97-AF65-F5344CB8AC3E}">
        <p14:creationId xmlns:p14="http://schemas.microsoft.com/office/powerpoint/2010/main" val="11956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10</a:t>
            </a:fld>
            <a:endParaRPr lang="en-GB" altLang="en-US"/>
          </a:p>
        </p:txBody>
      </p:sp>
    </p:spTree>
    <p:extLst>
      <p:ext uri="{BB962C8B-B14F-4D97-AF65-F5344CB8AC3E}">
        <p14:creationId xmlns:p14="http://schemas.microsoft.com/office/powerpoint/2010/main" val="3211397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
        <p:nvSpPr>
          <p:cNvPr id="8194" name="Rectangle 2"/>
          <p:cNvSpPr>
            <a:spLocks noGrp="1" noChangeArrowheads="1"/>
          </p:cNvSpPr>
          <p:nvPr>
            <p:ph type="ctrTitle"/>
          </p:nvPr>
        </p:nvSpPr>
        <p:spPr>
          <a:xfrm>
            <a:off x="539750" y="2565400"/>
            <a:ext cx="7269163" cy="1042988"/>
          </a:xfrm>
        </p:spPr>
        <p:txBody>
          <a:bodyPr/>
          <a:lstStyle>
            <a:lvl1pPr>
              <a:defRPr sz="3600"/>
            </a:lvl1pPr>
          </a:lstStyle>
          <a:p>
            <a:pPr lvl="0"/>
            <a:r>
              <a:rPr lang="en-US" altLang="en-US" noProof="0" smtClean="0"/>
              <a:t>Click to edit Master title style</a:t>
            </a:r>
            <a:endParaRPr lang="en-GB" altLang="en-US" noProof="0" smtClean="0"/>
          </a:p>
        </p:txBody>
      </p:sp>
      <p:sp>
        <p:nvSpPr>
          <p:cNvPr id="8195" name="Rectangle 3"/>
          <p:cNvSpPr>
            <a:spLocks noGrp="1" noChangeArrowheads="1"/>
          </p:cNvSpPr>
          <p:nvPr>
            <p:ph type="subTitle" idx="1"/>
          </p:nvPr>
        </p:nvSpPr>
        <p:spPr>
          <a:xfrm>
            <a:off x="539750" y="3644900"/>
            <a:ext cx="7269163" cy="719138"/>
          </a:xfrm>
        </p:spPr>
        <p:txBody>
          <a:bodyPr/>
          <a:lstStyle>
            <a:lvl1pPr>
              <a:defRPr sz="2800"/>
            </a:lvl1pPr>
          </a:lstStyle>
          <a:p>
            <a:pPr lvl="0"/>
            <a:r>
              <a:rPr lang="en-US" altLang="en-US" noProof="0" smtClean="0"/>
              <a:t>Click to edit Master subtitle style</a:t>
            </a:r>
            <a:endParaRPr lang="en-GB" altLang="en-US" noProof="0" smtClean="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pPr>
                <a:defRPr/>
              </a:pPr>
              <a:t>25-Jun-18</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140959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pPr>
                <a:defRPr/>
              </a:pPr>
              <a:t>25-Jun-18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a:p>
        </p:txBody>
      </p:sp>
    </p:spTree>
    <p:extLst>
      <p:ext uri="{BB962C8B-B14F-4D97-AF65-F5344CB8AC3E}">
        <p14:creationId xmlns:p14="http://schemas.microsoft.com/office/powerpoint/2010/main" val="325877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pPr>
                <a:defRPr/>
              </a:pPr>
              <a:t>25-Jun-18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a:p>
        </p:txBody>
      </p:sp>
    </p:spTree>
    <p:extLst>
      <p:ext uri="{BB962C8B-B14F-4D97-AF65-F5344CB8AC3E}">
        <p14:creationId xmlns:p14="http://schemas.microsoft.com/office/powerpoint/2010/main" val="341226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36CC5C2-711D-4584-8283-4D9512C406FC}" type="datetime5">
              <a:rPr lang="en-GB" altLang="en-US"/>
              <a:pPr>
                <a:defRPr/>
              </a:pPr>
              <a:t>25-Jun-18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81F161E1-5481-40C7-BC98-0F62A5EE9484}" type="slidenum">
              <a:rPr lang="en-GB" altLang="en-US"/>
              <a:pPr>
                <a:defRPr/>
              </a:pPr>
              <a:t>‹#›</a:t>
            </a:fld>
            <a:endParaRPr lang="en-GB" altLang="en-US"/>
          </a:p>
        </p:txBody>
      </p:sp>
    </p:spTree>
    <p:extLst>
      <p:ext uri="{BB962C8B-B14F-4D97-AF65-F5344CB8AC3E}">
        <p14:creationId xmlns:p14="http://schemas.microsoft.com/office/powerpoint/2010/main" val="1181998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2A2E51F-A3A1-495A-9F32-93FD65C4E171}" type="datetime5">
              <a:rPr lang="en-GB" altLang="en-US"/>
              <a:pPr>
                <a:defRPr/>
              </a:pPr>
              <a:t>25-Jun-18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021B38-16D4-401D-A844-7AEEF02E13A3}" type="slidenum">
              <a:rPr lang="en-GB" altLang="en-US"/>
              <a:pPr>
                <a:defRPr/>
              </a:pPr>
              <a:t>‹#›</a:t>
            </a:fld>
            <a:endParaRPr lang="en-GB" altLang="en-US"/>
          </a:p>
        </p:txBody>
      </p:sp>
    </p:spTree>
    <p:extLst>
      <p:ext uri="{BB962C8B-B14F-4D97-AF65-F5344CB8AC3E}">
        <p14:creationId xmlns:p14="http://schemas.microsoft.com/office/powerpoint/2010/main" val="3094108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6D247-3BC3-4F51-BE2B-1AF33513C62F}" type="datetime5">
              <a:rPr lang="en-GB" altLang="en-US"/>
              <a:pPr>
                <a:defRPr/>
              </a:pPr>
              <a:t>25-Jun-18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3653B90-0B96-42B8-AA58-6EFA474C1A0B}" type="slidenum">
              <a:rPr lang="en-GB" altLang="en-US"/>
              <a:pPr>
                <a:defRPr/>
              </a:pPr>
              <a:t>‹#›</a:t>
            </a:fld>
            <a:endParaRPr lang="en-GB" altLang="en-US"/>
          </a:p>
        </p:txBody>
      </p:sp>
    </p:spTree>
    <p:extLst>
      <p:ext uri="{BB962C8B-B14F-4D97-AF65-F5344CB8AC3E}">
        <p14:creationId xmlns:p14="http://schemas.microsoft.com/office/powerpoint/2010/main" val="1623093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2D7E9D4-7E9B-44B3-970E-1ACA7898BB17}" type="datetime5">
              <a:rPr lang="en-GB" altLang="en-US"/>
              <a:pPr>
                <a:defRPr/>
              </a:pPr>
              <a:t>25-Jun-18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E9283652-46E1-4FDA-8E4E-735E6A0FC7B1}" type="slidenum">
              <a:rPr lang="en-GB" altLang="en-US"/>
              <a:pPr>
                <a:defRPr/>
              </a:pPr>
              <a:t>‹#›</a:t>
            </a:fld>
            <a:endParaRPr lang="en-GB" altLang="en-US"/>
          </a:p>
        </p:txBody>
      </p:sp>
    </p:spTree>
    <p:extLst>
      <p:ext uri="{BB962C8B-B14F-4D97-AF65-F5344CB8AC3E}">
        <p14:creationId xmlns:p14="http://schemas.microsoft.com/office/powerpoint/2010/main" val="321151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558862C-69BC-4178-85A7-FDAA73F1F0CE}" type="datetime5">
              <a:rPr lang="en-GB" altLang="en-US"/>
              <a:pPr>
                <a:defRPr/>
              </a:pPr>
              <a:t>25-Jun-18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D9AAE7DF-5AA6-4285-A7BA-E2DD1093DC2F}" type="slidenum">
              <a:rPr lang="en-GB" altLang="en-US"/>
              <a:pPr>
                <a:defRPr/>
              </a:pPr>
              <a:t>‹#›</a:t>
            </a:fld>
            <a:endParaRPr lang="en-GB" altLang="en-US"/>
          </a:p>
        </p:txBody>
      </p:sp>
    </p:spTree>
    <p:extLst>
      <p:ext uri="{BB962C8B-B14F-4D97-AF65-F5344CB8AC3E}">
        <p14:creationId xmlns:p14="http://schemas.microsoft.com/office/powerpoint/2010/main" val="1221978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8835FF5D-36B8-49AF-B3E7-4C341A040ECD}" type="datetime5">
              <a:rPr lang="en-GB" altLang="en-US"/>
              <a:pPr>
                <a:defRPr/>
              </a:pPr>
              <a:t>25-Jun-18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A4160757-191A-40DB-958B-EE193E66FCC1}" type="slidenum">
              <a:rPr lang="en-GB" altLang="en-US"/>
              <a:pPr>
                <a:defRPr/>
              </a:pPr>
              <a:t>‹#›</a:t>
            </a:fld>
            <a:endParaRPr lang="en-GB" altLang="en-US"/>
          </a:p>
        </p:txBody>
      </p:sp>
    </p:spTree>
    <p:extLst>
      <p:ext uri="{BB962C8B-B14F-4D97-AF65-F5344CB8AC3E}">
        <p14:creationId xmlns:p14="http://schemas.microsoft.com/office/powerpoint/2010/main" val="2766103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16E7110-AA74-44DA-B186-B6742BE782FF}" type="datetime5">
              <a:rPr lang="en-GB" altLang="en-US"/>
              <a:pPr>
                <a:defRPr/>
              </a:pPr>
              <a:t>25-Jun-18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487355C8-947F-4542-A26D-82D1483339D9}" type="slidenum">
              <a:rPr lang="en-GB" altLang="en-US"/>
              <a:pPr>
                <a:defRPr/>
              </a:pPr>
              <a:t>‹#›</a:t>
            </a:fld>
            <a:endParaRPr lang="en-GB" altLang="en-US"/>
          </a:p>
        </p:txBody>
      </p:sp>
    </p:spTree>
    <p:extLst>
      <p:ext uri="{BB962C8B-B14F-4D97-AF65-F5344CB8AC3E}">
        <p14:creationId xmlns:p14="http://schemas.microsoft.com/office/powerpoint/2010/main" val="403245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9C2235-8347-4560-98AA-3A5D6D9CECCB}" type="datetime5">
              <a:rPr lang="en-GB" altLang="en-US"/>
              <a:pPr>
                <a:defRPr/>
              </a:pPr>
              <a:t>25-Jun-18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238CC7BC-24AB-4D7C-96D0-A77883225069}" type="slidenum">
              <a:rPr lang="en-GB" altLang="en-US"/>
              <a:pPr>
                <a:defRPr/>
              </a:pPr>
              <a:t>‹#›</a:t>
            </a:fld>
            <a:endParaRPr lang="en-GB" altLang="en-US"/>
          </a:p>
        </p:txBody>
      </p:sp>
    </p:spTree>
    <p:extLst>
      <p:ext uri="{BB962C8B-B14F-4D97-AF65-F5344CB8AC3E}">
        <p14:creationId xmlns:p14="http://schemas.microsoft.com/office/powerpoint/2010/main" val="291733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pPr>
                <a:defRPr/>
              </a:pPr>
              <a:t>25-Jun-18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a:p>
        </p:txBody>
      </p:sp>
    </p:spTree>
    <p:extLst>
      <p:ext uri="{BB962C8B-B14F-4D97-AF65-F5344CB8AC3E}">
        <p14:creationId xmlns:p14="http://schemas.microsoft.com/office/powerpoint/2010/main" val="2551334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17AEB0BB-394D-45BC-B175-BEDFB693F1CC}" type="datetime5">
              <a:rPr lang="en-GB" altLang="en-US"/>
              <a:pPr>
                <a:defRPr/>
              </a:pPr>
              <a:t>25-Jun-18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F3413DF-07FD-41E5-91DD-58163E0D2B70}" type="slidenum">
              <a:rPr lang="en-GB" altLang="en-US"/>
              <a:pPr>
                <a:defRPr/>
              </a:pPr>
              <a:t>‹#›</a:t>
            </a:fld>
            <a:endParaRPr lang="en-GB" altLang="en-US"/>
          </a:p>
        </p:txBody>
      </p:sp>
    </p:spTree>
    <p:extLst>
      <p:ext uri="{BB962C8B-B14F-4D97-AF65-F5344CB8AC3E}">
        <p14:creationId xmlns:p14="http://schemas.microsoft.com/office/powerpoint/2010/main" val="1067555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2BC1239-647F-47D9-8F9F-D8B057BD9E74}" type="datetime5">
              <a:rPr lang="en-GB" altLang="en-US"/>
              <a:pPr>
                <a:defRPr/>
              </a:pPr>
              <a:t>25-Jun-18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7991AC-C46B-4D69-B679-B8F8DF608475}" type="slidenum">
              <a:rPr lang="en-GB" altLang="en-US"/>
              <a:pPr>
                <a:defRPr/>
              </a:pPr>
              <a:t>‹#›</a:t>
            </a:fld>
            <a:endParaRPr lang="en-GB" altLang="en-US"/>
          </a:p>
        </p:txBody>
      </p:sp>
    </p:spTree>
    <p:extLst>
      <p:ext uri="{BB962C8B-B14F-4D97-AF65-F5344CB8AC3E}">
        <p14:creationId xmlns:p14="http://schemas.microsoft.com/office/powerpoint/2010/main" val="110255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0A8EA97-EC81-4C78-90BD-5FAF69C7D9D6}" type="datetime5">
              <a:rPr lang="en-GB" altLang="en-US"/>
              <a:pPr>
                <a:defRPr/>
              </a:pPr>
              <a:t>25-Jun-18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70CB5D6-900C-467D-9494-2C6EF2DB116B}" type="slidenum">
              <a:rPr lang="en-GB" altLang="en-US"/>
              <a:pPr>
                <a:defRPr/>
              </a:pPr>
              <a:t>‹#›</a:t>
            </a:fld>
            <a:endParaRPr lang="en-GB" altLang="en-US"/>
          </a:p>
        </p:txBody>
      </p:sp>
    </p:spTree>
    <p:extLst>
      <p:ext uri="{BB962C8B-B14F-4D97-AF65-F5344CB8AC3E}">
        <p14:creationId xmlns:p14="http://schemas.microsoft.com/office/powerpoint/2010/main" val="413482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57632ABC-4BC1-4674-85A6-FDB28F824C3F}" type="datetime5">
              <a:rPr lang="en-GB" altLang="en-US"/>
              <a:pPr>
                <a:defRPr/>
              </a:pPr>
              <a:t>25-Jun-18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2D50DF9-B095-4C16-980C-E9DA62D699FE}" type="slidenum">
              <a:rPr lang="en-GB" altLang="en-US"/>
              <a:pPr>
                <a:defRPr/>
              </a:pPr>
              <a:t>‹#›</a:t>
            </a:fld>
            <a:endParaRPr lang="en-GB" altLang="en-US"/>
          </a:p>
        </p:txBody>
      </p:sp>
    </p:spTree>
    <p:extLst>
      <p:ext uri="{BB962C8B-B14F-4D97-AF65-F5344CB8AC3E}">
        <p14:creationId xmlns:p14="http://schemas.microsoft.com/office/powerpoint/2010/main" val="3775665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7451E934-10C1-4F71-9BAF-84438ECA8714}" type="datetime5">
              <a:rPr lang="en-GB" altLang="en-US"/>
              <a:pPr>
                <a:defRPr/>
              </a:pPr>
              <a:t>25-Jun-18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E3C873A-6BE3-405C-9460-B0C1D5212037}" type="slidenum">
              <a:rPr lang="en-GB" altLang="en-US"/>
              <a:pPr>
                <a:defRPr/>
              </a:pPr>
              <a:t>‹#›</a:t>
            </a:fld>
            <a:endParaRPr lang="en-GB" altLang="en-US"/>
          </a:p>
        </p:txBody>
      </p:sp>
    </p:spTree>
    <p:extLst>
      <p:ext uri="{BB962C8B-B14F-4D97-AF65-F5344CB8AC3E}">
        <p14:creationId xmlns:p14="http://schemas.microsoft.com/office/powerpoint/2010/main" val="3200943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C9BDCA0E-34B7-4F96-BF25-3C5FF080C52E}" type="datetime5">
              <a:rPr lang="en-GB" altLang="en-US"/>
              <a:pPr>
                <a:defRPr/>
              </a:pPr>
              <a:t>25-Jun-18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91676119-02B7-4809-BC04-42A0C0611973}" type="slidenum">
              <a:rPr lang="en-GB" altLang="en-US"/>
              <a:pPr>
                <a:defRPr/>
              </a:pPr>
              <a:t>‹#›</a:t>
            </a:fld>
            <a:endParaRPr lang="en-GB" altLang="en-US"/>
          </a:p>
        </p:txBody>
      </p:sp>
    </p:spTree>
    <p:extLst>
      <p:ext uri="{BB962C8B-B14F-4D97-AF65-F5344CB8AC3E}">
        <p14:creationId xmlns:p14="http://schemas.microsoft.com/office/powerpoint/2010/main" val="64732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1273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819525" y="1841500"/>
            <a:ext cx="31289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66AB9715-6BE6-4934-A58E-ADD4ABB52029}" type="datetime5">
              <a:rPr lang="en-GB" altLang="en-US"/>
              <a:pPr>
                <a:defRPr/>
              </a:pPr>
              <a:t>25-Jun-18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FF6E2BF1-CED9-4F4E-9750-FF71340F2D79}" type="slidenum">
              <a:rPr lang="en-GB" altLang="en-US"/>
              <a:pPr>
                <a:defRPr/>
              </a:pPr>
              <a:t>‹#›</a:t>
            </a:fld>
            <a:endParaRPr lang="en-GB" altLang="en-US"/>
          </a:p>
        </p:txBody>
      </p:sp>
    </p:spTree>
    <p:extLst>
      <p:ext uri="{BB962C8B-B14F-4D97-AF65-F5344CB8AC3E}">
        <p14:creationId xmlns:p14="http://schemas.microsoft.com/office/powerpoint/2010/main" val="2268261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10"/>
          <p:cNvSpPr>
            <a:spLocks noGrp="1" noChangeArrowheads="1"/>
          </p:cNvSpPr>
          <p:nvPr>
            <p:ph type="dt" sz="half" idx="11"/>
          </p:nvPr>
        </p:nvSpPr>
        <p:spPr>
          <a:ln/>
        </p:spPr>
        <p:txBody>
          <a:bodyPr/>
          <a:lstStyle>
            <a:lvl1pPr>
              <a:defRPr/>
            </a:lvl1pPr>
          </a:lstStyle>
          <a:p>
            <a:pPr>
              <a:defRPr/>
            </a:pPr>
            <a:fld id="{5EE293C4-7761-46FB-84ED-619FC1FA705F}" type="datetime5">
              <a:rPr lang="en-GB" altLang="en-US"/>
              <a:pPr>
                <a:defRPr/>
              </a:pPr>
              <a:t>25-Jun-18</a:t>
            </a:fld>
            <a:endParaRPr lang="en-GB" altLang="en-US"/>
          </a:p>
        </p:txBody>
      </p:sp>
      <p:sp>
        <p:nvSpPr>
          <p:cNvPr id="9" name="Rectangle 11"/>
          <p:cNvSpPr>
            <a:spLocks noGrp="1" noChangeArrowheads="1"/>
          </p:cNvSpPr>
          <p:nvPr>
            <p:ph type="sldNum" sz="quarter" idx="12"/>
          </p:nvPr>
        </p:nvSpPr>
        <p:spPr>
          <a:ln/>
        </p:spPr>
        <p:txBody>
          <a:bodyPr/>
          <a:lstStyle>
            <a:lvl1pPr>
              <a:defRPr/>
            </a:lvl1pPr>
          </a:lstStyle>
          <a:p>
            <a:pPr>
              <a:defRPr/>
            </a:pPr>
            <a:fld id="{619E59D7-98D3-415C-9C69-3A859E467534}" type="slidenum">
              <a:rPr lang="en-GB" altLang="en-US"/>
              <a:pPr>
                <a:defRPr/>
              </a:pPr>
              <a:t>‹#›</a:t>
            </a:fld>
            <a:endParaRPr lang="en-GB" altLang="en-US"/>
          </a:p>
        </p:txBody>
      </p:sp>
    </p:spTree>
    <p:extLst>
      <p:ext uri="{BB962C8B-B14F-4D97-AF65-F5344CB8AC3E}">
        <p14:creationId xmlns:p14="http://schemas.microsoft.com/office/powerpoint/2010/main" val="1638007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10"/>
          <p:cNvSpPr>
            <a:spLocks noGrp="1" noChangeArrowheads="1"/>
          </p:cNvSpPr>
          <p:nvPr>
            <p:ph type="dt" sz="half" idx="11"/>
          </p:nvPr>
        </p:nvSpPr>
        <p:spPr>
          <a:ln/>
        </p:spPr>
        <p:txBody>
          <a:bodyPr/>
          <a:lstStyle>
            <a:lvl1pPr>
              <a:defRPr/>
            </a:lvl1pPr>
          </a:lstStyle>
          <a:p>
            <a:pPr>
              <a:defRPr/>
            </a:pPr>
            <a:fld id="{F7184A0E-414A-4CF0-BB3B-CB5A71FF429A}" type="datetime5">
              <a:rPr lang="en-GB" altLang="en-US"/>
              <a:pPr>
                <a:defRPr/>
              </a:pPr>
              <a:t>25-Jun-18</a:t>
            </a:fld>
            <a:endParaRPr lang="en-GB" altLang="en-US"/>
          </a:p>
        </p:txBody>
      </p:sp>
      <p:sp>
        <p:nvSpPr>
          <p:cNvPr id="5" name="Rectangle 11"/>
          <p:cNvSpPr>
            <a:spLocks noGrp="1" noChangeArrowheads="1"/>
          </p:cNvSpPr>
          <p:nvPr>
            <p:ph type="sldNum" sz="quarter" idx="12"/>
          </p:nvPr>
        </p:nvSpPr>
        <p:spPr>
          <a:ln/>
        </p:spPr>
        <p:txBody>
          <a:bodyPr/>
          <a:lstStyle>
            <a:lvl1pPr>
              <a:defRPr/>
            </a:lvl1pPr>
          </a:lstStyle>
          <a:p>
            <a:pPr>
              <a:defRPr/>
            </a:pPr>
            <a:fld id="{8912DE0F-04A6-4042-895C-538390474D8F}" type="slidenum">
              <a:rPr lang="en-GB" altLang="en-US"/>
              <a:pPr>
                <a:defRPr/>
              </a:pPr>
              <a:t>‹#›</a:t>
            </a:fld>
            <a:endParaRPr lang="en-GB" altLang="en-US"/>
          </a:p>
        </p:txBody>
      </p:sp>
    </p:spTree>
    <p:extLst>
      <p:ext uri="{BB962C8B-B14F-4D97-AF65-F5344CB8AC3E}">
        <p14:creationId xmlns:p14="http://schemas.microsoft.com/office/powerpoint/2010/main" val="1217841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10"/>
          <p:cNvSpPr>
            <a:spLocks noGrp="1" noChangeArrowheads="1"/>
          </p:cNvSpPr>
          <p:nvPr>
            <p:ph type="dt" sz="half" idx="11"/>
          </p:nvPr>
        </p:nvSpPr>
        <p:spPr>
          <a:ln/>
        </p:spPr>
        <p:txBody>
          <a:bodyPr/>
          <a:lstStyle>
            <a:lvl1pPr>
              <a:defRPr/>
            </a:lvl1pPr>
          </a:lstStyle>
          <a:p>
            <a:pPr>
              <a:defRPr/>
            </a:pPr>
            <a:fld id="{AD691D1D-B0F1-4008-A8C2-180FEA5169B1}" type="datetime5">
              <a:rPr lang="en-GB" altLang="en-US"/>
              <a:pPr>
                <a:defRPr/>
              </a:pPr>
              <a:t>25-Jun-18</a:t>
            </a:fld>
            <a:endParaRPr lang="en-GB" altLang="en-US"/>
          </a:p>
        </p:txBody>
      </p:sp>
      <p:sp>
        <p:nvSpPr>
          <p:cNvPr id="4" name="Rectangle 11"/>
          <p:cNvSpPr>
            <a:spLocks noGrp="1" noChangeArrowheads="1"/>
          </p:cNvSpPr>
          <p:nvPr>
            <p:ph type="sldNum" sz="quarter" idx="12"/>
          </p:nvPr>
        </p:nvSpPr>
        <p:spPr>
          <a:ln/>
        </p:spPr>
        <p:txBody>
          <a:bodyPr/>
          <a:lstStyle>
            <a:lvl1pPr>
              <a:defRPr/>
            </a:lvl1pPr>
          </a:lstStyle>
          <a:p>
            <a:pPr>
              <a:defRPr/>
            </a:pPr>
            <a:fld id="{691A3E47-A47F-424E-AE91-5F48D46406E8}" type="slidenum">
              <a:rPr lang="en-GB" altLang="en-US"/>
              <a:pPr>
                <a:defRPr/>
              </a:pPr>
              <a:t>‹#›</a:t>
            </a:fld>
            <a:endParaRPr lang="en-GB" altLang="en-US"/>
          </a:p>
        </p:txBody>
      </p:sp>
    </p:spTree>
    <p:extLst>
      <p:ext uri="{BB962C8B-B14F-4D97-AF65-F5344CB8AC3E}">
        <p14:creationId xmlns:p14="http://schemas.microsoft.com/office/powerpoint/2010/main" val="375987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pPr>
                <a:defRPr/>
              </a:pPr>
              <a:t>25-Jun-18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a:p>
        </p:txBody>
      </p:sp>
    </p:spTree>
    <p:extLst>
      <p:ext uri="{BB962C8B-B14F-4D97-AF65-F5344CB8AC3E}">
        <p14:creationId xmlns:p14="http://schemas.microsoft.com/office/powerpoint/2010/main" val="884121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6219CE30-8124-474A-965C-B3E2A5290071}" type="datetime5">
              <a:rPr lang="en-GB" altLang="en-US"/>
              <a:pPr>
                <a:defRPr/>
              </a:pPr>
              <a:t>25-Jun-18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63695322-CDF1-4CB4-940B-CA4E6CCE9C85}" type="slidenum">
              <a:rPr lang="en-GB" altLang="en-US"/>
              <a:pPr>
                <a:defRPr/>
              </a:pPr>
              <a:t>‹#›</a:t>
            </a:fld>
            <a:endParaRPr lang="en-GB" altLang="en-US"/>
          </a:p>
        </p:txBody>
      </p:sp>
    </p:spTree>
    <p:extLst>
      <p:ext uri="{BB962C8B-B14F-4D97-AF65-F5344CB8AC3E}">
        <p14:creationId xmlns:p14="http://schemas.microsoft.com/office/powerpoint/2010/main" val="3791645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A48B3558-8AED-400B-9825-51DA1B5BB9BF}" type="datetime5">
              <a:rPr lang="en-GB" altLang="en-US"/>
              <a:pPr>
                <a:defRPr/>
              </a:pPr>
              <a:t>25-Jun-18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48D664CA-4395-475F-BB02-0AB06F527198}" type="slidenum">
              <a:rPr lang="en-GB" altLang="en-US"/>
              <a:pPr>
                <a:defRPr/>
              </a:pPr>
              <a:t>‹#›</a:t>
            </a:fld>
            <a:endParaRPr lang="en-GB" altLang="en-US"/>
          </a:p>
        </p:txBody>
      </p:sp>
    </p:spTree>
    <p:extLst>
      <p:ext uri="{BB962C8B-B14F-4D97-AF65-F5344CB8AC3E}">
        <p14:creationId xmlns:p14="http://schemas.microsoft.com/office/powerpoint/2010/main" val="77608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2477D1FE-5EB0-417E-B90C-0F8026FAB1CA}" type="datetime5">
              <a:rPr lang="en-GB" altLang="en-US"/>
              <a:pPr>
                <a:defRPr/>
              </a:pPr>
              <a:t>25-Jun-18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47E4FF4-107E-440D-B6BB-B31D6ECB5B58}" type="slidenum">
              <a:rPr lang="en-GB" altLang="en-US"/>
              <a:pPr>
                <a:defRPr/>
              </a:pPr>
              <a:t>‹#›</a:t>
            </a:fld>
            <a:endParaRPr lang="en-GB" altLang="en-US"/>
          </a:p>
        </p:txBody>
      </p:sp>
    </p:spTree>
    <p:extLst>
      <p:ext uri="{BB962C8B-B14F-4D97-AF65-F5344CB8AC3E}">
        <p14:creationId xmlns:p14="http://schemas.microsoft.com/office/powerpoint/2010/main" val="2774004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81F7115C-7A33-4709-AB6F-D8E38FEC1606}" type="datetime5">
              <a:rPr lang="en-GB" altLang="en-US"/>
              <a:pPr>
                <a:defRPr/>
              </a:pPr>
              <a:t>25-Jun-18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6F10C30A-9262-407B-A721-B1914684E911}" type="slidenum">
              <a:rPr lang="en-GB" altLang="en-US"/>
              <a:pPr>
                <a:defRPr/>
              </a:pPr>
              <a:t>‹#›</a:t>
            </a:fld>
            <a:endParaRPr lang="en-GB" altLang="en-US"/>
          </a:p>
        </p:txBody>
      </p:sp>
    </p:spTree>
    <p:extLst>
      <p:ext uri="{BB962C8B-B14F-4D97-AF65-F5344CB8AC3E}">
        <p14:creationId xmlns:p14="http://schemas.microsoft.com/office/powerpoint/2010/main" val="1742686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1F62C65-39E1-4B27-BACA-4E439B28D2AC}" type="datetime5">
              <a:rPr lang="en-GB" altLang="en-US"/>
              <a:pPr>
                <a:defRPr/>
              </a:pPr>
              <a:t>25-Jun-18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643967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44CE64D-B130-4269-8E89-1642E10BD61E}" type="datetime5">
              <a:rPr lang="en-GB" altLang="en-US"/>
              <a:pPr>
                <a:defRPr/>
              </a:pPr>
              <a:t>25-Jun-18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96924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7E611864-3D1F-4ACF-B341-E926F5DCCABE}" type="datetime5">
              <a:rPr lang="en-GB" altLang="en-US"/>
              <a:pPr>
                <a:defRPr/>
              </a:pPr>
              <a:t>25-Jun-18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4107366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9544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854ECB8A-B64D-405F-BD9E-54DFCDC0A62F}" type="datetime5">
              <a:rPr lang="en-GB" altLang="en-US"/>
              <a:pPr>
                <a:defRPr/>
              </a:pPr>
              <a:t>25-Jun-18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024911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519B21C7-90D4-4109-9D59-34CE8B53061D}" type="datetime5">
              <a:rPr lang="en-GB" altLang="en-US"/>
              <a:pPr>
                <a:defRPr/>
              </a:pPr>
              <a:t>25-Jun-18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3286452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12507D62-2E0F-4659-9223-078400D8DB24}" type="datetime5">
              <a:rPr lang="en-GB" altLang="en-US"/>
              <a:pPr>
                <a:defRPr/>
              </a:pPr>
              <a:t>25-Jun-18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392929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pPr>
                <a:defRPr/>
              </a:pPr>
              <a:t>25-Jun-18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a:p>
        </p:txBody>
      </p:sp>
    </p:spTree>
    <p:extLst>
      <p:ext uri="{BB962C8B-B14F-4D97-AF65-F5344CB8AC3E}">
        <p14:creationId xmlns:p14="http://schemas.microsoft.com/office/powerpoint/2010/main" val="312749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16ACBF07-76A7-42DD-B419-0B89F19E17C6}" type="datetime5">
              <a:rPr lang="en-GB" altLang="en-US"/>
              <a:pPr>
                <a:defRPr/>
              </a:pPr>
              <a:t>25-Jun-18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233312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45722E38-8FAC-4D14-961C-4C066D372BA9}" type="datetime5">
              <a:rPr lang="en-GB" altLang="en-US"/>
              <a:pPr>
                <a:defRPr/>
              </a:pPr>
              <a:t>25-Jun-18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608608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69A62C-6728-4026-BF62-C3CF0E69D8F8}" type="datetime5">
              <a:rPr lang="en-GB" altLang="en-US"/>
              <a:pPr>
                <a:defRPr/>
              </a:pPr>
              <a:t>25-Jun-18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168427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623C61F-2824-4F4D-BDD4-86F82BFFC9EA}" type="datetime5">
              <a:rPr lang="en-GB" altLang="en-US"/>
              <a:pPr>
                <a:defRPr/>
              </a:pPr>
              <a:t>25-Jun-18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2507596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827088"/>
            <a:ext cx="2014537"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894388"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C383FD9-BE42-4524-BC44-43BA0B21D95C}" type="datetime5">
              <a:rPr lang="en-GB" altLang="en-US"/>
              <a:pPr>
                <a:defRPr/>
              </a:pPr>
              <a:t>25-Jun-18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930201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pPr>
                <a:defRPr/>
              </a:pPr>
              <a:t>25-Jun-18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088046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pPr>
                <a:defRPr/>
              </a:pPr>
              <a:t>25-Jun-18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1241425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pPr>
                <a:defRPr/>
              </a:pPr>
              <a:t>25-Jun-18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3108943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pPr>
                <a:defRPr/>
              </a:pPr>
              <a:t>25-Jun-18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3798675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pPr>
                <a:defRPr/>
              </a:pPr>
              <a:t>25-Jun-18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03636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pPr>
                <a:defRPr/>
              </a:pPr>
              <a:t>25-Jun-18</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a:p>
        </p:txBody>
      </p:sp>
    </p:spTree>
    <p:extLst>
      <p:ext uri="{BB962C8B-B14F-4D97-AF65-F5344CB8AC3E}">
        <p14:creationId xmlns:p14="http://schemas.microsoft.com/office/powerpoint/2010/main" val="819161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pPr>
                <a:defRPr/>
              </a:pPr>
              <a:t>25-Jun-18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27467752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pPr>
                <a:defRPr/>
              </a:pPr>
              <a:t>25-Jun-18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2735864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pPr>
                <a:defRPr/>
              </a:pPr>
              <a:t>25-Jun-18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2197830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pPr>
                <a:defRPr/>
              </a:pPr>
              <a:t>25-Jun-18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6685254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pPr>
                <a:defRPr/>
              </a:pPr>
              <a:t>25-Jun-18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761580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pPr>
                <a:defRPr/>
              </a:pPr>
              <a:t>25-Jun-18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5246766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pPr>
                <a:defRPr/>
              </a:pPr>
              <a:t>25-Jun-18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30120001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26BB37D1-B526-4A12-B522-9ACF850D66D3}" type="datetime5">
              <a:rPr lang="en-GB" altLang="en-US"/>
              <a:pPr>
                <a:defRPr/>
              </a:pPr>
              <a:t>25-Jun-18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946149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BF94E182-0736-4C90-B644-72F50D7AD7EA}" type="datetime5">
              <a:rPr lang="en-GB" altLang="en-US"/>
              <a:pPr>
                <a:defRPr/>
              </a:pPr>
              <a:t>25-Jun-18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1015324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97E5E44-892B-4624-9162-AA4ABE1B5D45}" type="datetime5">
              <a:rPr lang="en-GB" altLang="en-US"/>
              <a:pPr>
                <a:defRPr/>
              </a:pPr>
              <a:t>25-Jun-18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35111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pPr>
                <a:defRPr/>
              </a:pPr>
              <a:t>25-Jun-18</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a:p>
        </p:txBody>
      </p:sp>
    </p:spTree>
    <p:extLst>
      <p:ext uri="{BB962C8B-B14F-4D97-AF65-F5344CB8AC3E}">
        <p14:creationId xmlns:p14="http://schemas.microsoft.com/office/powerpoint/2010/main" val="31445630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4318000"/>
            <a:ext cx="3557588"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4318000"/>
            <a:ext cx="3559175"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14DED269-531F-46EF-ADF5-668B538D50ED}" type="datetime5">
              <a:rPr lang="en-GB" altLang="en-US"/>
              <a:pPr>
                <a:defRPr/>
              </a:pPr>
              <a:t>25-Jun-18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3799618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9"/>
          <p:cNvSpPr>
            <a:spLocks noGrp="1" noChangeArrowheads="1"/>
          </p:cNvSpPr>
          <p:nvPr>
            <p:ph type="dt" sz="half" idx="11"/>
          </p:nvPr>
        </p:nvSpPr>
        <p:spPr>
          <a:ln/>
        </p:spPr>
        <p:txBody>
          <a:bodyPr/>
          <a:lstStyle>
            <a:lvl1pPr>
              <a:defRPr/>
            </a:lvl1pPr>
          </a:lstStyle>
          <a:p>
            <a:pPr>
              <a:defRPr/>
            </a:pPr>
            <a:fld id="{239B6EC9-FFB2-4844-B405-8661D25A9B02}" type="datetime5">
              <a:rPr lang="en-GB" altLang="en-US"/>
              <a:pPr>
                <a:defRPr/>
              </a:pPr>
              <a:t>25-Jun-18</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80963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9"/>
          <p:cNvSpPr>
            <a:spLocks noGrp="1" noChangeArrowheads="1"/>
          </p:cNvSpPr>
          <p:nvPr>
            <p:ph type="dt" sz="half" idx="11"/>
          </p:nvPr>
        </p:nvSpPr>
        <p:spPr>
          <a:ln/>
        </p:spPr>
        <p:txBody>
          <a:bodyPr/>
          <a:lstStyle>
            <a:lvl1pPr>
              <a:defRPr/>
            </a:lvl1pPr>
          </a:lstStyle>
          <a:p>
            <a:pPr>
              <a:defRPr/>
            </a:pPr>
            <a:fld id="{C412CDD2-7795-41F7-BED0-896539BC2D16}" type="datetime5">
              <a:rPr lang="en-GB" altLang="en-US"/>
              <a:pPr>
                <a:defRPr/>
              </a:pPr>
              <a:t>25-Jun-18</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13437808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9"/>
          <p:cNvSpPr>
            <a:spLocks noGrp="1" noChangeArrowheads="1"/>
          </p:cNvSpPr>
          <p:nvPr>
            <p:ph type="dt" sz="half" idx="11"/>
          </p:nvPr>
        </p:nvSpPr>
        <p:spPr>
          <a:ln/>
        </p:spPr>
        <p:txBody>
          <a:bodyPr/>
          <a:lstStyle>
            <a:lvl1pPr>
              <a:defRPr/>
            </a:lvl1pPr>
          </a:lstStyle>
          <a:p>
            <a:pPr>
              <a:defRPr/>
            </a:pPr>
            <a:fld id="{85049B07-8CE6-4BB9-A676-AE2DFF8DFEB5}" type="datetime5">
              <a:rPr lang="en-GB" altLang="en-US"/>
              <a:pPr>
                <a:defRPr/>
              </a:pPr>
              <a:t>25-Jun-18</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30212326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DF0A53BC-E0BB-4024-B340-836D966FBE42}" type="datetime5">
              <a:rPr lang="en-GB" altLang="en-US"/>
              <a:pPr>
                <a:defRPr/>
              </a:pPr>
              <a:t>25-Jun-18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21550495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3C52A133-B09F-47AC-ABA3-320928569CEE}" type="datetime5">
              <a:rPr lang="en-GB" altLang="en-US"/>
              <a:pPr>
                <a:defRPr/>
              </a:pPr>
              <a:t>25-Jun-18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228185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A3D9A31-1E3F-42E0-8958-0635136613F4}" type="datetime5">
              <a:rPr lang="en-GB" altLang="en-US"/>
              <a:pPr>
                <a:defRPr/>
              </a:pPr>
              <a:t>25-Jun-18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910875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6100" cy="2760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0AD457B-D2F6-47D7-8146-3EBDE15E78A9}" type="datetime5">
              <a:rPr lang="en-GB" altLang="en-US"/>
              <a:pPr>
                <a:defRPr/>
              </a:pPr>
              <a:t>25-Jun-18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2786036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5642BF9-EF45-4F94-80D8-337D733C46F1}" type="datetime5">
              <a:rPr lang="en-GB" altLang="en-US"/>
              <a:pPr>
                <a:defRPr/>
              </a:pPr>
              <a:t>25-Jun-18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D03E7D24-AD2C-4824-8260-52629B296B0C}" type="slidenum">
              <a:rPr lang="en-GB" altLang="en-US"/>
              <a:pPr>
                <a:defRPr/>
              </a:pPr>
              <a:t>‹#›</a:t>
            </a:fld>
            <a:endParaRPr lang="en-GB" altLang="en-US"/>
          </a:p>
        </p:txBody>
      </p:sp>
    </p:spTree>
    <p:extLst>
      <p:ext uri="{BB962C8B-B14F-4D97-AF65-F5344CB8AC3E}">
        <p14:creationId xmlns:p14="http://schemas.microsoft.com/office/powerpoint/2010/main" val="8456778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4038CDC-5F08-4FF4-B498-F31AA3D07ADE}" type="datetime5">
              <a:rPr lang="en-GB" altLang="en-US"/>
              <a:pPr>
                <a:defRPr/>
              </a:pPr>
              <a:t>25-Jun-18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3EF77B97-E6AC-423A-BE00-125CAE84394A}" type="slidenum">
              <a:rPr lang="en-GB" altLang="en-US"/>
              <a:pPr>
                <a:defRPr/>
              </a:pPr>
              <a:t>‹#›</a:t>
            </a:fld>
            <a:endParaRPr lang="en-GB" altLang="en-US"/>
          </a:p>
        </p:txBody>
      </p:sp>
    </p:spTree>
    <p:extLst>
      <p:ext uri="{BB962C8B-B14F-4D97-AF65-F5344CB8AC3E}">
        <p14:creationId xmlns:p14="http://schemas.microsoft.com/office/powerpoint/2010/main" val="357637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pPr>
                <a:defRPr/>
              </a:pPr>
              <a:t>25-Jun-18</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a:p>
        </p:txBody>
      </p:sp>
    </p:spTree>
    <p:extLst>
      <p:ext uri="{BB962C8B-B14F-4D97-AF65-F5344CB8AC3E}">
        <p14:creationId xmlns:p14="http://schemas.microsoft.com/office/powerpoint/2010/main" val="3262761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21067-4549-434A-A978-B278FE3B256D}" type="datetime5">
              <a:rPr lang="en-GB" altLang="en-US"/>
              <a:pPr>
                <a:defRPr/>
              </a:pPr>
              <a:t>25-Jun-18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17811B3-8EA7-448F-AD12-0E917CDBF3F1}" type="slidenum">
              <a:rPr lang="en-GB" altLang="en-US"/>
              <a:pPr>
                <a:defRPr/>
              </a:pPr>
              <a:t>‹#›</a:t>
            </a:fld>
            <a:endParaRPr lang="en-GB" altLang="en-US"/>
          </a:p>
        </p:txBody>
      </p:sp>
    </p:spTree>
    <p:extLst>
      <p:ext uri="{BB962C8B-B14F-4D97-AF65-F5344CB8AC3E}">
        <p14:creationId xmlns:p14="http://schemas.microsoft.com/office/powerpoint/2010/main" val="1370674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43100" y="2057400"/>
            <a:ext cx="2551113" cy="349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2057400"/>
            <a:ext cx="2551112" cy="349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B7D64593-0A44-46C6-9A30-3D47A0A38224}" type="datetime5">
              <a:rPr lang="en-GB" altLang="en-US"/>
              <a:pPr>
                <a:defRPr/>
              </a:pPr>
              <a:t>25-Jun-18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3EDDEC26-1A98-4FFE-8C28-99A572129ED3}" type="slidenum">
              <a:rPr lang="en-GB" altLang="en-US"/>
              <a:pPr>
                <a:defRPr/>
              </a:pPr>
              <a:t>‹#›</a:t>
            </a:fld>
            <a:endParaRPr lang="en-GB" altLang="en-US"/>
          </a:p>
        </p:txBody>
      </p:sp>
    </p:spTree>
    <p:extLst>
      <p:ext uri="{BB962C8B-B14F-4D97-AF65-F5344CB8AC3E}">
        <p14:creationId xmlns:p14="http://schemas.microsoft.com/office/powerpoint/2010/main" val="36435716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3630170-6813-463D-B465-75206392DE68}" type="datetime5">
              <a:rPr lang="en-GB" altLang="en-US"/>
              <a:pPr>
                <a:defRPr/>
              </a:pPr>
              <a:t>25-Jun-18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690BC58C-0D29-499A-BCED-F21BE88E6854}" type="slidenum">
              <a:rPr lang="en-GB" altLang="en-US"/>
              <a:pPr>
                <a:defRPr/>
              </a:pPr>
              <a:t>‹#›</a:t>
            </a:fld>
            <a:endParaRPr lang="en-GB" altLang="en-US"/>
          </a:p>
        </p:txBody>
      </p:sp>
    </p:spTree>
    <p:extLst>
      <p:ext uri="{BB962C8B-B14F-4D97-AF65-F5344CB8AC3E}">
        <p14:creationId xmlns:p14="http://schemas.microsoft.com/office/powerpoint/2010/main" val="8087089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C07D3AAD-838C-4A9E-83B2-E8FF4C6B63E0}" type="datetime5">
              <a:rPr lang="en-GB" altLang="en-US"/>
              <a:pPr>
                <a:defRPr/>
              </a:pPr>
              <a:t>25-Jun-18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550C96DB-610E-412F-90C5-8A6673F8928E}" type="slidenum">
              <a:rPr lang="en-GB" altLang="en-US"/>
              <a:pPr>
                <a:defRPr/>
              </a:pPr>
              <a:t>‹#›</a:t>
            </a:fld>
            <a:endParaRPr lang="en-GB" altLang="en-US"/>
          </a:p>
        </p:txBody>
      </p:sp>
    </p:spTree>
    <p:extLst>
      <p:ext uri="{BB962C8B-B14F-4D97-AF65-F5344CB8AC3E}">
        <p14:creationId xmlns:p14="http://schemas.microsoft.com/office/powerpoint/2010/main" val="2558089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51763B6-5D2F-46F3-8E57-A1029057BE43}" type="datetime5">
              <a:rPr lang="en-GB" altLang="en-US"/>
              <a:pPr>
                <a:defRPr/>
              </a:pPr>
              <a:t>25-Jun-18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ECD93A14-8399-4E19-B73A-AECA849BE1C5}" type="slidenum">
              <a:rPr lang="en-GB" altLang="en-US"/>
              <a:pPr>
                <a:defRPr/>
              </a:pPr>
              <a:t>‹#›</a:t>
            </a:fld>
            <a:endParaRPr lang="en-GB" altLang="en-US"/>
          </a:p>
        </p:txBody>
      </p:sp>
    </p:spTree>
    <p:extLst>
      <p:ext uri="{BB962C8B-B14F-4D97-AF65-F5344CB8AC3E}">
        <p14:creationId xmlns:p14="http://schemas.microsoft.com/office/powerpoint/2010/main" val="23513053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E76C83E-DA52-4F1C-99FC-DE7C46BB09E5}" type="datetime5">
              <a:rPr lang="en-GB" altLang="en-US"/>
              <a:pPr>
                <a:defRPr/>
              </a:pPr>
              <a:t>25-Jun-18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099E62F-B62B-4018-80CF-FB3A1E17DDA9}" type="slidenum">
              <a:rPr lang="en-GB" altLang="en-US"/>
              <a:pPr>
                <a:defRPr/>
              </a:pPr>
              <a:t>‹#›</a:t>
            </a:fld>
            <a:endParaRPr lang="en-GB" altLang="en-US"/>
          </a:p>
        </p:txBody>
      </p:sp>
    </p:spTree>
    <p:extLst>
      <p:ext uri="{BB962C8B-B14F-4D97-AF65-F5344CB8AC3E}">
        <p14:creationId xmlns:p14="http://schemas.microsoft.com/office/powerpoint/2010/main" val="38886456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81ACE0D-E926-4AA4-9777-D08FE153E80F}" type="datetime5">
              <a:rPr lang="en-GB" altLang="en-US"/>
              <a:pPr>
                <a:defRPr/>
              </a:pPr>
              <a:t>25-Jun-18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7F9676EE-4A47-471A-B405-168A73061661}" type="slidenum">
              <a:rPr lang="en-GB" altLang="en-US"/>
              <a:pPr>
                <a:defRPr/>
              </a:pPr>
              <a:t>‹#›</a:t>
            </a:fld>
            <a:endParaRPr lang="en-GB" altLang="en-US"/>
          </a:p>
        </p:txBody>
      </p:sp>
    </p:spTree>
    <p:extLst>
      <p:ext uri="{BB962C8B-B14F-4D97-AF65-F5344CB8AC3E}">
        <p14:creationId xmlns:p14="http://schemas.microsoft.com/office/powerpoint/2010/main" val="18025233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1D7ECC5-0AAD-47C0-B574-40BA8D8FAF3F}" type="datetime5">
              <a:rPr lang="en-GB" altLang="en-US"/>
              <a:pPr>
                <a:defRPr/>
              </a:pPr>
              <a:t>25-Jun-18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F89F1A-D99E-4224-931B-D701798D77FC}" type="slidenum">
              <a:rPr lang="en-GB" altLang="en-US"/>
              <a:pPr>
                <a:defRPr/>
              </a:pPr>
              <a:t>‹#›</a:t>
            </a:fld>
            <a:endParaRPr lang="en-GB" altLang="en-US"/>
          </a:p>
        </p:txBody>
      </p:sp>
    </p:spTree>
    <p:extLst>
      <p:ext uri="{BB962C8B-B14F-4D97-AF65-F5344CB8AC3E}">
        <p14:creationId xmlns:p14="http://schemas.microsoft.com/office/powerpoint/2010/main" val="26755573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4721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472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40138AB-641C-4941-B617-37AA1106D9A6}" type="datetime5">
              <a:rPr lang="en-GB" altLang="en-US"/>
              <a:pPr>
                <a:defRPr/>
              </a:pPr>
              <a:t>25-Jun-18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63D8F11-EAFE-40BA-A61A-4C4D3352518F}" type="slidenum">
              <a:rPr lang="en-GB" altLang="en-US"/>
              <a:pPr>
                <a:defRPr/>
              </a:pPr>
              <a:t>‹#›</a:t>
            </a:fld>
            <a:endParaRPr lang="en-GB" altLang="en-US"/>
          </a:p>
        </p:txBody>
      </p:sp>
    </p:spTree>
    <p:extLst>
      <p:ext uri="{BB962C8B-B14F-4D97-AF65-F5344CB8AC3E}">
        <p14:creationId xmlns:p14="http://schemas.microsoft.com/office/powerpoint/2010/main" val="283651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pPr>
                <a:defRPr/>
              </a:pPr>
              <a:t>25-Jun-18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a:p>
        </p:txBody>
      </p:sp>
    </p:spTree>
    <p:extLst>
      <p:ext uri="{BB962C8B-B14F-4D97-AF65-F5344CB8AC3E}">
        <p14:creationId xmlns:p14="http://schemas.microsoft.com/office/powerpoint/2010/main" val="304710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pPr>
                <a:defRPr/>
              </a:pPr>
              <a:t>25-Jun-18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a:p>
        </p:txBody>
      </p:sp>
    </p:spTree>
    <p:extLst>
      <p:ext uri="{BB962C8B-B14F-4D97-AF65-F5344CB8AC3E}">
        <p14:creationId xmlns:p14="http://schemas.microsoft.com/office/powerpoint/2010/main" val="312395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pPr>
                <a:defRPr/>
              </a:pPr>
              <a:t>25-Jun-18</a:t>
            </a:fld>
            <a:endParaRPr lang="en-GB" altLang="en-US"/>
          </a:p>
        </p:txBody>
      </p:sp>
      <p:sp>
        <p:nvSpPr>
          <p:cNvPr id="102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30" name="Rectangle 6"/>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a:p>
        </p:txBody>
      </p:sp>
      <p:sp>
        <p:nvSpPr>
          <p:cNvPr id="1031" name="Text Box 8"/>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76"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26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272"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D0AC29F-DC23-40A4-90C3-B79A2E2E468C}" type="datetime5">
              <a:rPr lang="en-GB" altLang="en-US"/>
              <a:pPr>
                <a:defRPr/>
              </a:pPr>
              <a:t>25-Jun-18</a:t>
            </a:fld>
            <a:endParaRPr lang="en-GB" altLang="en-US"/>
          </a:p>
        </p:txBody>
      </p:sp>
      <p:sp>
        <p:nvSpPr>
          <p:cNvPr id="11273"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A52176FC-3097-4065-ABE4-7E9C5A3F3358}" type="slidenum">
              <a:rPr lang="en-GB" altLang="en-US"/>
              <a:pPr>
                <a:defRPr/>
              </a:pPr>
              <a:t>‹#›</a:t>
            </a:fld>
            <a:endParaRPr lang="en-GB" altLang="en-US"/>
          </a:p>
        </p:txBody>
      </p:sp>
      <p:sp>
        <p:nvSpPr>
          <p:cNvPr id="205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539750" y="1841500"/>
            <a:ext cx="64087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7101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71018" name="Rectangle 10"/>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8C6AFE03-16A8-4EF7-8B37-F7AE41C4B8B9}" type="datetime5">
              <a:rPr lang="en-GB" altLang="en-US"/>
              <a:pPr>
                <a:defRPr/>
              </a:pPr>
              <a:t>25-Jun-18</a:t>
            </a:fld>
            <a:endParaRPr lang="en-GB" altLang="en-US"/>
          </a:p>
        </p:txBody>
      </p:sp>
      <p:sp>
        <p:nvSpPr>
          <p:cNvPr id="171019" name="Rectangle 11"/>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259CCB0D-91DD-4E81-A949-18D0264AF758}" type="slidenum">
              <a:rPr lang="en-GB" altLang="en-US"/>
              <a:pPr>
                <a:defRPr/>
              </a:pPr>
              <a:t>‹#›</a:t>
            </a:fld>
            <a:endParaRPr lang="en-GB" altLang="en-US"/>
          </a:p>
        </p:txBody>
      </p:sp>
      <p:sp>
        <p:nvSpPr>
          <p:cNvPr id="3079" name="Text Box 12"/>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4099" name="Rectangle 3"/>
          <p:cNvSpPr>
            <a:spLocks noGrp="1" noChangeArrowheads="1"/>
          </p:cNvSpPr>
          <p:nvPr>
            <p:ph type="body" idx="1"/>
          </p:nvPr>
        </p:nvSpPr>
        <p:spPr bwMode="auto">
          <a:xfrm>
            <a:off x="539750" y="1841500"/>
            <a:ext cx="80613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445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4456"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AAFAC7BC-B357-488D-B8E0-02023C08D04B}" type="datetime5">
              <a:rPr lang="en-GB" altLang="en-US"/>
              <a:pPr>
                <a:defRPr/>
              </a:pPr>
              <a:t>25-Jun-18</a:t>
            </a:fld>
            <a:endParaRPr lang="en-GB" altLang="en-US"/>
          </a:p>
        </p:txBody>
      </p:sp>
      <p:sp>
        <p:nvSpPr>
          <p:cNvPr id="104457"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pPr>
                <a:defRPr/>
              </a:pPr>
              <a:t>25-Jun-18</a:t>
            </a:fld>
            <a:endParaRPr lang="en-GB" altLang="en-US"/>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161797"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6148" name="Rectangle 8"/>
          <p:cNvSpPr>
            <a:spLocks noGrp="1" noChangeArrowheads="1"/>
          </p:cNvSpPr>
          <p:nvPr>
            <p:ph type="body" idx="1"/>
          </p:nvPr>
        </p:nvSpPr>
        <p:spPr bwMode="auto">
          <a:xfrm>
            <a:off x="539750" y="4318000"/>
            <a:ext cx="726916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61801" name="Rectangle 9"/>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60C7A9B-FC7E-45EF-A686-1CFE27CFC76E}" type="datetime5">
              <a:rPr lang="en-GB" altLang="en-US"/>
              <a:pPr>
                <a:defRPr/>
              </a:pPr>
              <a:t>25-Jun-18</a:t>
            </a:fld>
            <a:endParaRPr lang="en-GB" altLang="en-US"/>
          </a:p>
        </p:txBody>
      </p:sp>
      <p:sp>
        <p:nvSpPr>
          <p:cNvPr id="161802" name="Rectangle 10"/>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7171" name="Rectangle 3"/>
          <p:cNvSpPr>
            <a:spLocks noGrp="1" noChangeArrowheads="1"/>
          </p:cNvSpPr>
          <p:nvPr>
            <p:ph type="body" idx="1"/>
          </p:nvPr>
        </p:nvSpPr>
        <p:spPr bwMode="auto">
          <a:xfrm>
            <a:off x="1943100" y="2057400"/>
            <a:ext cx="5254625"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674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674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9510023-8EB6-443B-9411-515B4B37CB65}" type="datetime5">
              <a:rPr lang="en-GB" altLang="en-US"/>
              <a:pPr>
                <a:defRPr/>
              </a:pPr>
              <a:t>25-Jun-18</a:t>
            </a:fld>
            <a:endParaRPr lang="en-GB" altLang="en-US"/>
          </a:p>
        </p:txBody>
      </p:sp>
      <p:sp>
        <p:nvSpPr>
          <p:cNvPr id="11674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56923F04-6AF8-4746-B5A4-FDFBC3E4FA1F}" type="slidenum">
              <a:rPr lang="en-GB" altLang="en-US"/>
              <a:pPr>
                <a:defRPr/>
              </a:pPr>
              <a:t>‹#›</a:t>
            </a:fld>
            <a:endParaRPr lang="en-GB" altLang="en-US"/>
          </a:p>
        </p:txBody>
      </p:sp>
      <p:sp>
        <p:nvSpPr>
          <p:cNvPr id="717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FatigueImprovementProgramme@networkrail.co.uk" TargetMode="External"/><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9" name="Rectangle 7"/>
          <p:cNvSpPr>
            <a:spLocks noGrp="1" noChangeArrowheads="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FD179F84-FB6E-499B-814D-C990EBDB1B8C}" type="datetime5">
              <a:rPr lang="en-GB" altLang="en-US" sz="800" smtClean="0"/>
              <a:pPr/>
              <a:t>25-Jun-18</a:t>
            </a:fld>
            <a:endParaRPr lang="en-GB" altLang="en-US" sz="800" smtClean="0"/>
          </a:p>
        </p:txBody>
      </p:sp>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1</a:t>
            </a:fld>
            <a:endParaRPr lang="en-GB" altLang="en-US" sz="800"/>
          </a:p>
        </p:txBody>
      </p:sp>
      <p:sp>
        <p:nvSpPr>
          <p:cNvPr id="9221" name="Rectangle 2"/>
          <p:cNvSpPr>
            <a:spLocks noGrp="1" noChangeArrowheads="1"/>
          </p:cNvSpPr>
          <p:nvPr>
            <p:ph type="ctrTitle"/>
          </p:nvPr>
        </p:nvSpPr>
        <p:spPr>
          <a:xfrm>
            <a:off x="539552" y="2564904"/>
            <a:ext cx="7992888" cy="1042988"/>
          </a:xfrm>
        </p:spPr>
        <p:txBody>
          <a:bodyPr/>
          <a:lstStyle/>
          <a:p>
            <a:pPr eaLnBrk="1" hangingPunct="1"/>
            <a:r>
              <a:rPr lang="en-GB" altLang="en-US" sz="2800" i="0" dirty="0" smtClean="0"/>
              <a:t>NR/L2/OHS/003 - Management of Fatigue Risk</a:t>
            </a:r>
            <a:br>
              <a:rPr lang="en-GB" altLang="en-US" sz="2800" i="0" dirty="0" smtClean="0"/>
            </a:br>
            <a:r>
              <a:rPr lang="en-GB" altLang="en-US" sz="2800" i="0" dirty="0" smtClean="0"/>
              <a:t>Standard </a:t>
            </a:r>
            <a:r>
              <a:rPr lang="en-GB" altLang="en-US" sz="2800" i="0" dirty="0"/>
              <a:t>U</a:t>
            </a:r>
            <a:r>
              <a:rPr lang="en-GB" altLang="en-US" sz="2800" i="0" dirty="0" smtClean="0"/>
              <a:t>pdate Briefing</a:t>
            </a:r>
          </a:p>
        </p:txBody>
      </p:sp>
      <p:sp>
        <p:nvSpPr>
          <p:cNvPr id="9222" name="Rectangle 3"/>
          <p:cNvSpPr>
            <a:spLocks noGrp="1" noChangeArrowheads="1"/>
          </p:cNvSpPr>
          <p:nvPr>
            <p:ph type="subTitle" idx="1"/>
          </p:nvPr>
        </p:nvSpPr>
        <p:spPr/>
        <p:txBody>
          <a:bodyPr/>
          <a:lstStyle/>
          <a:p>
            <a:pPr eaLnBrk="1" hangingPunct="1"/>
            <a:r>
              <a:rPr lang="en-GB" altLang="en-US" sz="1600" dirty="0" smtClean="0"/>
              <a:t>V1 – June 2018</a:t>
            </a: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2223" y="4725144"/>
            <a:ext cx="1860447" cy="143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9784" y="4488988"/>
            <a:ext cx="1944216" cy="193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184" y="188640"/>
            <a:ext cx="7868240" cy="288032"/>
          </a:xfrm>
        </p:spPr>
        <p:txBody>
          <a:bodyPr/>
          <a:lstStyle/>
          <a:p>
            <a:r>
              <a:rPr lang="en-GB" sz="1800" dirty="0" smtClean="0"/>
              <a:t>Fatigue Improvement Programme  </a:t>
            </a:r>
            <a:endParaRPr lang="en-GB" sz="1800" dirty="0"/>
          </a:p>
        </p:txBody>
      </p:sp>
      <p:sp>
        <p:nvSpPr>
          <p:cNvPr id="3" name="TextBox 2"/>
          <p:cNvSpPr txBox="1"/>
          <p:nvPr/>
        </p:nvSpPr>
        <p:spPr>
          <a:xfrm>
            <a:off x="706936" y="4510561"/>
            <a:ext cx="8084329" cy="1661993"/>
          </a:xfrm>
          <a:prstGeom prst="rect">
            <a:avLst/>
          </a:prstGeom>
          <a:noFill/>
        </p:spPr>
        <p:txBody>
          <a:bodyPr wrap="none" rtlCol="0">
            <a:spAutoFit/>
          </a:bodyPr>
          <a:lstStyle/>
          <a:p>
            <a:pPr algn="ctr"/>
            <a:r>
              <a:rPr lang="en-GB" sz="4800" b="1" dirty="0" smtClean="0">
                <a:solidFill>
                  <a:schemeClr val="accent1"/>
                </a:solidFill>
              </a:rPr>
              <a:t>Any Questions?</a:t>
            </a:r>
          </a:p>
          <a:p>
            <a:pPr algn="ctr"/>
            <a:r>
              <a:rPr lang="en-GB" sz="1800" b="1" dirty="0" smtClean="0">
                <a:solidFill>
                  <a:schemeClr val="accent1"/>
                </a:solidFill>
              </a:rPr>
              <a:t>If you have any questions or need</a:t>
            </a:r>
          </a:p>
          <a:p>
            <a:pPr algn="ctr"/>
            <a:r>
              <a:rPr lang="en-GB" sz="1800" b="1" dirty="0" smtClean="0">
                <a:solidFill>
                  <a:schemeClr val="accent1"/>
                </a:solidFill>
              </a:rPr>
              <a:t>further assistance please contact your Workforce HSE Advisor or email:</a:t>
            </a:r>
          </a:p>
          <a:p>
            <a:pPr algn="ctr"/>
            <a:r>
              <a:rPr lang="en-GB" sz="1800" u="sng" dirty="0">
                <a:hlinkClick r:id="rId3"/>
              </a:rPr>
              <a:t>FatigueImprovementProgramme@networkrail.co.uk</a:t>
            </a:r>
            <a:endParaRPr lang="en-GB" sz="1800" b="1" dirty="0">
              <a:solidFill>
                <a:schemeClr val="accent1"/>
              </a:solidFill>
            </a:endParaRPr>
          </a:p>
        </p:txBody>
      </p:sp>
      <p:grpSp>
        <p:nvGrpSpPr>
          <p:cNvPr id="8" name="Group 7"/>
          <p:cNvGrpSpPr/>
          <p:nvPr/>
        </p:nvGrpSpPr>
        <p:grpSpPr>
          <a:xfrm>
            <a:off x="6690406" y="408355"/>
            <a:ext cx="1154771" cy="526035"/>
            <a:chOff x="2195736" y="5195328"/>
            <a:chExt cx="1154771" cy="526035"/>
          </a:xfrm>
        </p:grpSpPr>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5229195"/>
              <a:ext cx="550512" cy="42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3013" y="5195328"/>
              <a:ext cx="527494" cy="52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3848" y="2780928"/>
            <a:ext cx="2686707" cy="1801601"/>
          </a:xfrm>
          <a:prstGeom prst="rect">
            <a:avLst/>
          </a:prstGeom>
        </p:spPr>
      </p:pic>
      <p:sp>
        <p:nvSpPr>
          <p:cNvPr id="12" name="Rectangle 11"/>
          <p:cNvSpPr/>
          <p:nvPr/>
        </p:nvSpPr>
        <p:spPr>
          <a:xfrm>
            <a:off x="765820" y="1124744"/>
            <a:ext cx="7562761" cy="1477328"/>
          </a:xfrm>
          <a:prstGeom prst="rect">
            <a:avLst/>
          </a:prstGeom>
        </p:spPr>
        <p:txBody>
          <a:bodyPr wrap="square">
            <a:spAutoFit/>
          </a:bodyPr>
          <a:lstStyle/>
          <a:p>
            <a:pPr lvl="0" algn="ctr"/>
            <a:r>
              <a:rPr lang="en-GB" sz="1800" b="1" dirty="0" smtClean="0">
                <a:solidFill>
                  <a:srgbClr val="054B6B"/>
                </a:solidFill>
              </a:rPr>
              <a:t>This brief will be updated as future modules are published and the standard itself updated</a:t>
            </a:r>
          </a:p>
          <a:p>
            <a:pPr lvl="0" algn="ctr"/>
            <a:endParaRPr lang="en-GB" sz="1800" b="1" dirty="0" smtClean="0">
              <a:solidFill>
                <a:srgbClr val="054B6B"/>
              </a:solidFill>
            </a:endParaRPr>
          </a:p>
          <a:p>
            <a:pPr lvl="0" algn="ctr"/>
            <a:r>
              <a:rPr lang="en-GB" sz="1800" b="1" dirty="0" smtClean="0">
                <a:solidFill>
                  <a:srgbClr val="054B6B"/>
                </a:solidFill>
              </a:rPr>
              <a:t>The standard will also be supported by good practice guidance that will offer practical means to achieve compliance</a:t>
            </a:r>
            <a:endParaRPr lang="en-GB" sz="1800" b="1" dirty="0">
              <a:solidFill>
                <a:srgbClr val="054B6B"/>
              </a:solidFill>
            </a:endParaRPr>
          </a:p>
        </p:txBody>
      </p:sp>
    </p:spTree>
    <p:extLst>
      <p:ext uri="{BB962C8B-B14F-4D97-AF65-F5344CB8AC3E}">
        <p14:creationId xmlns:p14="http://schemas.microsoft.com/office/powerpoint/2010/main" val="4069481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690406" y="340621"/>
            <a:ext cx="1154771" cy="526035"/>
            <a:chOff x="2195736" y="5195328"/>
            <a:chExt cx="1154771" cy="526035"/>
          </a:xfrm>
        </p:grpSpPr>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5229195"/>
              <a:ext cx="550512" cy="42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3013" y="5195328"/>
              <a:ext cx="527494" cy="52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3491880" y="866656"/>
            <a:ext cx="5400533" cy="5514672"/>
            <a:chOff x="4211960" y="1486800"/>
            <a:chExt cx="4536504" cy="4802470"/>
          </a:xfrm>
        </p:grpSpPr>
        <p:sp>
          <p:nvSpPr>
            <p:cNvPr id="11" name="Text Box 5"/>
            <p:cNvSpPr txBox="1">
              <a:spLocks noChangeArrowheads="1"/>
            </p:cNvSpPr>
            <p:nvPr/>
          </p:nvSpPr>
          <p:spPr bwMode="auto">
            <a:xfrm>
              <a:off x="4525309" y="1927345"/>
              <a:ext cx="4012933"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defRPr/>
              </a:pPr>
              <a:endParaRPr lang="en-GB" altLang="en-US" i="1" kern="0" dirty="0">
                <a:solidFill>
                  <a:srgbClr val="FFFFFF">
                    <a:lumMod val="50000"/>
                  </a:srgbClr>
                </a:solidFill>
              </a:endParaRPr>
            </a:p>
          </p:txBody>
        </p:sp>
        <p:sp>
          <p:nvSpPr>
            <p:cNvPr id="12" name="Rounded Rectangular Callout 11"/>
            <p:cNvSpPr/>
            <p:nvPr/>
          </p:nvSpPr>
          <p:spPr bwMode="auto">
            <a:xfrm>
              <a:off x="4211960" y="1486800"/>
              <a:ext cx="4536504" cy="4802470"/>
            </a:xfrm>
            <a:prstGeom prst="wedgeRoundRectCallout">
              <a:avLst>
                <a:gd name="adj1" fmla="val -69823"/>
                <a:gd name="adj2" fmla="val -28869"/>
                <a:gd name="adj3" fmla="val 16667"/>
              </a:avLst>
            </a:prstGeom>
            <a:noFill/>
            <a:ln w="34925" cap="flat" cmpd="sng" algn="ctr">
              <a:solidFill>
                <a:schemeClr val="accent2"/>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fontAlgn="base">
                <a:spcBef>
                  <a:spcPct val="0"/>
                </a:spcBef>
                <a:spcAft>
                  <a:spcPct val="0"/>
                </a:spcAft>
              </a:pPr>
              <a:endParaRPr lang="en-GB" b="1" dirty="0" smtClean="0">
                <a:solidFill>
                  <a:srgbClr val="4D4D4D"/>
                </a:solidFill>
              </a:endParaRPr>
            </a:p>
          </p:txBody>
        </p:sp>
      </p:grpSp>
      <p:sp>
        <p:nvSpPr>
          <p:cNvPr id="5" name="Rectangle 4"/>
          <p:cNvSpPr/>
          <p:nvPr/>
        </p:nvSpPr>
        <p:spPr>
          <a:xfrm>
            <a:off x="3719535" y="1062228"/>
            <a:ext cx="5184575" cy="4949047"/>
          </a:xfrm>
          <a:prstGeom prst="rect">
            <a:avLst/>
          </a:prstGeom>
        </p:spPr>
        <p:txBody>
          <a:bodyPr wrap="square">
            <a:spAutoFit/>
          </a:bodyPr>
          <a:lstStyle/>
          <a:p>
            <a:pPr lvl="0">
              <a:spcBef>
                <a:spcPts val="600"/>
              </a:spcBef>
            </a:pPr>
            <a:r>
              <a:rPr lang="en-GB" sz="1670" dirty="0">
                <a:solidFill>
                  <a:srgbClr val="054B6B"/>
                </a:solidFill>
                <a:latin typeface="+mj-lt"/>
              </a:rPr>
              <a:t>Our driving ambition at Network Rail is to ensure we get Everyone Home Safe Everyday through proactive and </a:t>
            </a:r>
            <a:r>
              <a:rPr lang="en-GB" sz="1670" dirty="0" smtClean="0">
                <a:solidFill>
                  <a:srgbClr val="054B6B"/>
                </a:solidFill>
                <a:latin typeface="+mj-lt"/>
              </a:rPr>
              <a:t>effective risk management.</a:t>
            </a:r>
            <a:endParaRPr lang="en-GB" sz="1670" dirty="0">
              <a:solidFill>
                <a:srgbClr val="054B6B"/>
              </a:solidFill>
              <a:latin typeface="+mj-lt"/>
            </a:endParaRPr>
          </a:p>
          <a:p>
            <a:pPr lvl="0">
              <a:spcBef>
                <a:spcPts val="600"/>
              </a:spcBef>
            </a:pPr>
            <a:r>
              <a:rPr lang="en-GB" sz="1670" dirty="0">
                <a:solidFill>
                  <a:srgbClr val="054B6B"/>
                </a:solidFill>
                <a:latin typeface="+mj-lt"/>
              </a:rPr>
              <a:t>Fatigue presents one of the most complex risks to manage and it can affect everyone within our industry, regardless of role. Up to </a:t>
            </a:r>
            <a:r>
              <a:rPr lang="en-GB" sz="1670" dirty="0" smtClean="0">
                <a:solidFill>
                  <a:srgbClr val="054B6B"/>
                </a:solidFill>
                <a:latin typeface="+mj-lt"/>
              </a:rPr>
              <a:t>now our </a:t>
            </a:r>
            <a:r>
              <a:rPr lang="en-GB" sz="1670" dirty="0">
                <a:solidFill>
                  <a:srgbClr val="054B6B"/>
                </a:solidFill>
                <a:latin typeface="+mj-lt"/>
              </a:rPr>
              <a:t>management of fatigue risk has been directed by the requirements introduced after the Clapham Rail disaster in 1988, with the focus being on those safety critical workers within the </a:t>
            </a:r>
            <a:r>
              <a:rPr lang="en-GB" sz="1670" dirty="0" smtClean="0">
                <a:solidFill>
                  <a:srgbClr val="054B6B"/>
                </a:solidFill>
                <a:latin typeface="+mj-lt"/>
              </a:rPr>
              <a:t>industry.</a:t>
            </a:r>
          </a:p>
          <a:p>
            <a:pPr lvl="0">
              <a:spcBef>
                <a:spcPts val="600"/>
              </a:spcBef>
            </a:pPr>
            <a:r>
              <a:rPr lang="en-GB" sz="1670" dirty="0" smtClean="0">
                <a:solidFill>
                  <a:srgbClr val="054B6B"/>
                </a:solidFill>
                <a:latin typeface="+mj-lt"/>
              </a:rPr>
              <a:t>However</a:t>
            </a:r>
            <a:r>
              <a:rPr lang="en-GB" sz="1670" dirty="0">
                <a:solidFill>
                  <a:srgbClr val="054B6B"/>
                </a:solidFill>
                <a:latin typeface="+mj-lt"/>
              </a:rPr>
              <a:t>, with the launch of the </a:t>
            </a:r>
            <a:r>
              <a:rPr lang="en-GB" sz="1670" dirty="0" smtClean="0">
                <a:solidFill>
                  <a:srgbClr val="054B6B"/>
                </a:solidFill>
                <a:latin typeface="+mj-lt"/>
              </a:rPr>
              <a:t>Fatigue Improvement Programme </a:t>
            </a:r>
            <a:r>
              <a:rPr lang="en-GB" sz="1670" dirty="0">
                <a:solidFill>
                  <a:srgbClr val="054B6B"/>
                </a:solidFill>
                <a:latin typeface="+mj-lt"/>
              </a:rPr>
              <a:t>we are now looking to expand our commitment to managing fatigue risk to all of those who work for or on behalf of Network Rail.</a:t>
            </a:r>
          </a:p>
          <a:p>
            <a:pPr lvl="0">
              <a:spcBef>
                <a:spcPts val="600"/>
              </a:spcBef>
            </a:pPr>
            <a:r>
              <a:rPr lang="en-GB" sz="1670" dirty="0">
                <a:solidFill>
                  <a:srgbClr val="054B6B"/>
                </a:solidFill>
                <a:latin typeface="+mj-lt"/>
              </a:rPr>
              <a:t>This represents a significant step change in risk management and will be supported through the introduction of the revised Network Rail standard ‘NR/L2/OHS/003 – Fatigue Risk </a:t>
            </a:r>
            <a:r>
              <a:rPr lang="en-GB" sz="1670" dirty="0" smtClean="0">
                <a:solidFill>
                  <a:srgbClr val="054B6B"/>
                </a:solidFill>
                <a:latin typeface="+mj-lt"/>
              </a:rPr>
              <a:t>Management’.</a:t>
            </a:r>
          </a:p>
        </p:txBody>
      </p:sp>
      <p:sp>
        <p:nvSpPr>
          <p:cNvPr id="13" name="Rectangle 12"/>
          <p:cNvSpPr/>
          <p:nvPr/>
        </p:nvSpPr>
        <p:spPr>
          <a:xfrm>
            <a:off x="218121" y="3356992"/>
            <a:ext cx="3220281" cy="1169551"/>
          </a:xfrm>
          <a:prstGeom prst="rect">
            <a:avLst/>
          </a:prstGeom>
        </p:spPr>
        <p:txBody>
          <a:bodyPr wrap="square">
            <a:spAutoFit/>
          </a:bodyPr>
          <a:lstStyle/>
          <a:p>
            <a:pPr lvl="0"/>
            <a:r>
              <a:rPr lang="en-GB" sz="1400" b="1" dirty="0">
                <a:solidFill>
                  <a:srgbClr val="054B6B"/>
                </a:solidFill>
                <a:latin typeface="+mj-lt"/>
              </a:rPr>
              <a:t>Graham Hopkins</a:t>
            </a:r>
            <a:endParaRPr lang="en-GB" sz="1400" b="1" dirty="0">
              <a:solidFill>
                <a:schemeClr val="bg1">
                  <a:lumMod val="50000"/>
                </a:schemeClr>
              </a:solidFill>
              <a:latin typeface="+mj-lt"/>
            </a:endParaRPr>
          </a:p>
          <a:p>
            <a:r>
              <a:rPr lang="en-GB" sz="1400" b="1" dirty="0" smtClean="0">
                <a:latin typeface="+mj-lt"/>
              </a:rPr>
              <a:t>Group </a:t>
            </a:r>
            <a:r>
              <a:rPr lang="en-GB" sz="1400" b="1" dirty="0">
                <a:latin typeface="+mj-lt"/>
              </a:rPr>
              <a:t>Safety, Technical &amp; Engineering </a:t>
            </a:r>
            <a:r>
              <a:rPr lang="en-GB" sz="1400" b="1" dirty="0" smtClean="0">
                <a:latin typeface="+mj-lt"/>
              </a:rPr>
              <a:t>Director</a:t>
            </a:r>
          </a:p>
          <a:p>
            <a:r>
              <a:rPr lang="en-GB" sz="1400" b="1" dirty="0">
                <a:latin typeface="+mj-lt"/>
              </a:rPr>
              <a:t>Safety, Technical &amp; Engineering (STE)</a:t>
            </a: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121" y="934957"/>
            <a:ext cx="2121631" cy="2325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017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2ADF47B-D057-4F29-9445-3FAD54A28DBE}" type="slidenum">
              <a:rPr lang="en-GB" altLang="en-US" smtClean="0"/>
              <a:pPr>
                <a:defRPr/>
              </a:pPr>
              <a:t>3</a:t>
            </a:fld>
            <a:endParaRPr lang="en-GB" altLang="en-US"/>
          </a:p>
        </p:txBody>
      </p:sp>
      <p:grpSp>
        <p:nvGrpSpPr>
          <p:cNvPr id="4" name="Group 3"/>
          <p:cNvGrpSpPr/>
          <p:nvPr/>
        </p:nvGrpSpPr>
        <p:grpSpPr>
          <a:xfrm>
            <a:off x="6690406" y="340621"/>
            <a:ext cx="1154771" cy="526035"/>
            <a:chOff x="2195736" y="5195328"/>
            <a:chExt cx="1154771" cy="526035"/>
          </a:xfrm>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5229195"/>
              <a:ext cx="550512" cy="42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3013" y="5195328"/>
              <a:ext cx="527494" cy="52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2"/>
          <p:cNvSpPr txBox="1">
            <a:spLocks noChangeArrowheads="1"/>
          </p:cNvSpPr>
          <p:nvPr/>
        </p:nvSpPr>
        <p:spPr bwMode="auto">
          <a:xfrm>
            <a:off x="251400" y="124721"/>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a:lstStyle>
          <a:p>
            <a:r>
              <a:rPr lang="en-GB" altLang="en-US" sz="1800" dirty="0" smtClean="0"/>
              <a:t>What is Fatigue Risk?</a:t>
            </a:r>
          </a:p>
        </p:txBody>
      </p:sp>
      <p:sp>
        <p:nvSpPr>
          <p:cNvPr id="10" name="TextBox 9"/>
          <p:cNvSpPr txBox="1"/>
          <p:nvPr/>
        </p:nvSpPr>
        <p:spPr>
          <a:xfrm>
            <a:off x="251400" y="783277"/>
            <a:ext cx="5760760" cy="5586145"/>
          </a:xfrm>
          <a:prstGeom prst="rect">
            <a:avLst/>
          </a:prstGeom>
          <a:noFill/>
        </p:spPr>
        <p:txBody>
          <a:bodyPr wrap="square" rtlCol="0">
            <a:spAutoFit/>
          </a:bodyPr>
          <a:lstStyle/>
          <a:p>
            <a:pPr marL="285750" indent="-285750" eaLnBrk="1" fontAlgn="auto" hangingPunct="1">
              <a:spcBef>
                <a:spcPts val="0"/>
              </a:spcBef>
              <a:spcAft>
                <a:spcPts val="600"/>
              </a:spcAft>
              <a:buFont typeface="Arial" panose="020B0604020202020204" pitchFamily="34" charset="0"/>
              <a:buChar char="•"/>
            </a:pPr>
            <a:r>
              <a:rPr lang="en-GB" sz="1800" dirty="0" smtClean="0">
                <a:solidFill>
                  <a:srgbClr val="005172"/>
                </a:solidFill>
                <a:latin typeface="Arial"/>
                <a:cs typeface="Arial"/>
              </a:rPr>
              <a:t>Fatigue is generally considered to be a </a:t>
            </a:r>
            <a:r>
              <a:rPr lang="en-GB" sz="1800" dirty="0">
                <a:solidFill>
                  <a:srgbClr val="005172"/>
                </a:solidFill>
                <a:latin typeface="Arial"/>
                <a:cs typeface="Arial"/>
              </a:rPr>
              <a:t>state of perceived weariness resulting from physical or mental exhaustion that can result from prolonged working, heavy workload, insufficient rest and/or inadequate </a:t>
            </a:r>
            <a:r>
              <a:rPr lang="en-GB" sz="1800" dirty="0" smtClean="0">
                <a:solidFill>
                  <a:srgbClr val="005172"/>
                </a:solidFill>
                <a:latin typeface="Arial"/>
                <a:cs typeface="Arial"/>
              </a:rPr>
              <a:t>sleep</a:t>
            </a:r>
          </a:p>
          <a:p>
            <a:pPr marL="285750" indent="-285750" eaLnBrk="1" fontAlgn="auto" hangingPunct="1">
              <a:spcBef>
                <a:spcPts val="0"/>
              </a:spcBef>
              <a:spcAft>
                <a:spcPts val="600"/>
              </a:spcAft>
              <a:buFont typeface="Arial" panose="020B0604020202020204" pitchFamily="34" charset="0"/>
              <a:buChar char="•"/>
            </a:pPr>
            <a:r>
              <a:rPr lang="en-GB" sz="1800" dirty="0" smtClean="0">
                <a:solidFill>
                  <a:srgbClr val="005172"/>
                </a:solidFill>
                <a:latin typeface="Arial"/>
                <a:cs typeface="Arial"/>
              </a:rPr>
              <a:t>Fatigue has been at the heart of many well known disasters, including the Chernobyl reactor meltdown; the Challenger shuttle explosion; and the capsizing of the Herald of Free Enterprise in </a:t>
            </a:r>
            <a:r>
              <a:rPr lang="en-GB" sz="1800" dirty="0" err="1" smtClean="0">
                <a:solidFill>
                  <a:srgbClr val="005172"/>
                </a:solidFill>
                <a:latin typeface="Arial"/>
                <a:cs typeface="Arial"/>
              </a:rPr>
              <a:t>Zeebrugge</a:t>
            </a:r>
            <a:r>
              <a:rPr lang="en-GB" sz="1800" dirty="0" smtClean="0">
                <a:solidFill>
                  <a:srgbClr val="005172"/>
                </a:solidFill>
                <a:latin typeface="Arial"/>
                <a:cs typeface="Arial"/>
              </a:rPr>
              <a:t> Harbour</a:t>
            </a:r>
          </a:p>
          <a:p>
            <a:pPr marL="285750" indent="-285750" eaLnBrk="1" fontAlgn="auto" hangingPunct="1">
              <a:spcBef>
                <a:spcPts val="0"/>
              </a:spcBef>
              <a:spcAft>
                <a:spcPts val="600"/>
              </a:spcAft>
              <a:buFont typeface="Arial" panose="020B0604020202020204" pitchFamily="34" charset="0"/>
              <a:buChar char="•"/>
            </a:pPr>
            <a:r>
              <a:rPr lang="en-GB" sz="1800" dirty="0" smtClean="0">
                <a:solidFill>
                  <a:srgbClr val="005172"/>
                </a:solidFill>
                <a:latin typeface="Arial"/>
                <a:cs typeface="Arial"/>
              </a:rPr>
              <a:t>However, whilst those were major events it’s important for us to understand that fatigue can affect us all, causing us to make decisions and mistakes that can result in injury to ourselves and/or others</a:t>
            </a:r>
          </a:p>
          <a:p>
            <a:pPr marL="285750" indent="-285750" eaLnBrk="1" fontAlgn="auto" hangingPunct="1">
              <a:spcBef>
                <a:spcPts val="0"/>
              </a:spcBef>
              <a:spcAft>
                <a:spcPts val="600"/>
              </a:spcAft>
              <a:buFont typeface="Arial" panose="020B0604020202020204" pitchFamily="34" charset="0"/>
              <a:buChar char="•"/>
            </a:pPr>
            <a:r>
              <a:rPr lang="en-GB" sz="1800" dirty="0" smtClean="0">
                <a:solidFill>
                  <a:srgbClr val="005172"/>
                </a:solidFill>
                <a:latin typeface="Arial"/>
                <a:cs typeface="Arial"/>
              </a:rPr>
              <a:t>The standard referred to in this briefing represents the beginning of an improved approach to fatigue risk management, detailing what is expected of managers and those who are managed alike</a:t>
            </a:r>
          </a:p>
        </p:txBody>
      </p:sp>
      <p:pic>
        <p:nvPicPr>
          <p:cNvPr id="2052" name="Picture 4" descr="Image result for chernoby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0186" y="980728"/>
            <a:ext cx="1823573" cy="2356303"/>
          </a:xfrm>
          <a:prstGeom prst="rect">
            <a:avLst/>
          </a:prstGeom>
          <a:noFill/>
          <a:effectLst>
            <a:outerShdw blurRad="50800" dist="38100" dir="2700000" algn="tl" rotWithShape="0">
              <a:schemeClr val="bg1">
                <a:lumMod val="95000"/>
                <a:alpha val="40000"/>
              </a:schemeClr>
            </a:outerShdw>
          </a:effectLst>
          <a:extLst>
            <a:ext uri="{909E8E84-426E-40DD-AFC4-6F175D3DCCD1}">
              <a14:hiddenFill xmlns:a14="http://schemas.microsoft.com/office/drawing/2010/main">
                <a:solidFill>
                  <a:srgbClr val="FFFFFF"/>
                </a:solidFill>
              </a14:hiddenFill>
            </a:ext>
          </a:extLst>
        </p:spPr>
      </p:pic>
      <p:pic>
        <p:nvPicPr>
          <p:cNvPr id="2054" name="Picture 6" descr="Image result for challenger disas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5232" y="2798181"/>
            <a:ext cx="2439889" cy="18299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zeebrugge ferry dis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4663" y="4509120"/>
            <a:ext cx="2771800" cy="1559138"/>
          </a:xfrm>
          <a:prstGeom prst="rect">
            <a:avLst/>
          </a:prstGeom>
          <a:noFill/>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047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1"/>
          </p:nvPr>
        </p:nvSpPr>
        <p:spPr/>
        <p:txBody>
          <a:bodyPr/>
          <a:lstStyle/>
          <a:p>
            <a:pPr>
              <a:defRPr/>
            </a:pPr>
            <a:fld id="{DD237AFF-F9C4-4C94-A334-5E84EC60E1EA}" type="datetime5">
              <a:rPr lang="en-GB" altLang="en-US" smtClean="0"/>
              <a:pPr>
                <a:defRPr/>
              </a:pPr>
              <a:t>25-Jun-18</a:t>
            </a:fld>
            <a:endParaRPr lang="en-GB" altLang="en-US"/>
          </a:p>
        </p:txBody>
      </p:sp>
      <p:sp>
        <p:nvSpPr>
          <p:cNvPr id="6" name="Slide Number Placeholder 5"/>
          <p:cNvSpPr>
            <a:spLocks noGrp="1"/>
          </p:cNvSpPr>
          <p:nvPr>
            <p:ph type="sldNum" sz="quarter" idx="12"/>
          </p:nvPr>
        </p:nvSpPr>
        <p:spPr/>
        <p:txBody>
          <a:bodyPr/>
          <a:lstStyle/>
          <a:p>
            <a:pPr>
              <a:defRPr/>
            </a:pPr>
            <a:fld id="{B2ADF47B-D057-4F29-9445-3FAD54A28DBE}" type="slidenum">
              <a:rPr lang="en-GB" altLang="en-US" smtClean="0"/>
              <a:pPr>
                <a:defRPr/>
              </a:pPr>
              <a:t>4</a:t>
            </a:fld>
            <a:endParaRPr lang="en-GB" altLang="en-US"/>
          </a:p>
        </p:txBody>
      </p:sp>
      <p:grpSp>
        <p:nvGrpSpPr>
          <p:cNvPr id="4" name="Group 3"/>
          <p:cNvGrpSpPr/>
          <p:nvPr/>
        </p:nvGrpSpPr>
        <p:grpSpPr>
          <a:xfrm>
            <a:off x="6690406" y="340621"/>
            <a:ext cx="1154771" cy="526035"/>
            <a:chOff x="2195736" y="5195328"/>
            <a:chExt cx="1154771" cy="526035"/>
          </a:xfrm>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5229195"/>
              <a:ext cx="550512" cy="42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3013" y="5195328"/>
              <a:ext cx="527494" cy="52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2"/>
          <p:cNvSpPr txBox="1">
            <a:spLocks noChangeArrowheads="1"/>
          </p:cNvSpPr>
          <p:nvPr/>
        </p:nvSpPr>
        <p:spPr bwMode="auto">
          <a:xfrm>
            <a:off x="251520" y="188640"/>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a:lstStyle>
          <a:p>
            <a:r>
              <a:rPr lang="en-GB" altLang="en-US" sz="1800" dirty="0" smtClean="0"/>
              <a:t>Background</a:t>
            </a:r>
          </a:p>
        </p:txBody>
      </p:sp>
      <p:sp>
        <p:nvSpPr>
          <p:cNvPr id="10" name="TextBox 9"/>
          <p:cNvSpPr txBox="1"/>
          <p:nvPr/>
        </p:nvSpPr>
        <p:spPr>
          <a:xfrm>
            <a:off x="209506" y="867482"/>
            <a:ext cx="6480900" cy="5293757"/>
          </a:xfrm>
          <a:prstGeom prst="rect">
            <a:avLst/>
          </a:prstGeom>
          <a:noFill/>
        </p:spPr>
        <p:txBody>
          <a:bodyPr wrap="square" rtlCol="0">
            <a:spAutoFit/>
          </a:bodyPr>
          <a:lstStyle/>
          <a:p>
            <a:pPr marL="285750" indent="-285750" eaLnBrk="1" fontAlgn="auto" hangingPunct="1">
              <a:spcBef>
                <a:spcPts val="0"/>
              </a:spcBef>
              <a:spcAft>
                <a:spcPts val="600"/>
              </a:spcAft>
              <a:buFont typeface="Arial" panose="020B0604020202020204" pitchFamily="34" charset="0"/>
              <a:buChar char="•"/>
            </a:pPr>
            <a:r>
              <a:rPr lang="en-GB" sz="1800" dirty="0" smtClean="0">
                <a:solidFill>
                  <a:srgbClr val="005172"/>
                </a:solidFill>
                <a:latin typeface="Arial"/>
                <a:cs typeface="Arial"/>
              </a:rPr>
              <a:t>In railway terms fatigue has been an important issue since 1988, where it was identified as a potential factor in the Clapham rail disaster</a:t>
            </a:r>
          </a:p>
          <a:p>
            <a:pPr marL="285750" indent="-285750" eaLnBrk="1" fontAlgn="auto" hangingPunct="1">
              <a:spcBef>
                <a:spcPts val="0"/>
              </a:spcBef>
              <a:spcAft>
                <a:spcPts val="600"/>
              </a:spcAft>
              <a:buFont typeface="Arial" panose="020B0604020202020204" pitchFamily="34" charset="0"/>
              <a:buChar char="•"/>
            </a:pPr>
            <a:r>
              <a:rPr lang="en-GB" sz="1800" dirty="0" smtClean="0">
                <a:solidFill>
                  <a:srgbClr val="005172"/>
                </a:solidFill>
                <a:latin typeface="Arial"/>
                <a:cs typeface="Arial"/>
              </a:rPr>
              <a:t>The subsequent investigation report (commonly known as the ‘Hidden’ report) recommended that British Rail needed to control the fatigue from excessive working hours</a:t>
            </a:r>
          </a:p>
          <a:p>
            <a:pPr marL="285750" indent="-285750" eaLnBrk="1" fontAlgn="auto" hangingPunct="1">
              <a:spcBef>
                <a:spcPts val="0"/>
              </a:spcBef>
              <a:spcAft>
                <a:spcPts val="600"/>
              </a:spcAft>
              <a:buFont typeface="Arial" panose="020B0604020202020204" pitchFamily="34" charset="0"/>
              <a:buChar char="•"/>
            </a:pPr>
            <a:r>
              <a:rPr lang="en-GB" sz="1800" dirty="0" smtClean="0">
                <a:solidFill>
                  <a:srgbClr val="005172"/>
                </a:solidFill>
                <a:latin typeface="Arial"/>
                <a:cs typeface="Arial"/>
              </a:rPr>
              <a:t>‘Hidden’ working time limits were a response to that recommendation, introducing limits for track workers:</a:t>
            </a:r>
          </a:p>
          <a:p>
            <a:pPr marL="742950" lvl="1" indent="-285750" eaLnBrk="1" fontAlgn="auto" hangingPunct="1">
              <a:spcBef>
                <a:spcPts val="0"/>
              </a:spcBef>
              <a:spcAft>
                <a:spcPts val="600"/>
              </a:spcAft>
              <a:buFont typeface="Wingdings" panose="05000000000000000000" pitchFamily="2" charset="2"/>
              <a:buChar char="Ø"/>
            </a:pPr>
            <a:r>
              <a:rPr lang="en-GB" sz="1600" dirty="0" smtClean="0">
                <a:solidFill>
                  <a:srgbClr val="005172"/>
                </a:solidFill>
                <a:latin typeface="Arial"/>
                <a:cs typeface="Arial"/>
              </a:rPr>
              <a:t>maximum rostered 12hr shift;</a:t>
            </a:r>
          </a:p>
          <a:p>
            <a:pPr marL="742950" lvl="1" indent="-285750" eaLnBrk="1" fontAlgn="auto" hangingPunct="1">
              <a:spcBef>
                <a:spcPts val="0"/>
              </a:spcBef>
              <a:spcAft>
                <a:spcPts val="600"/>
              </a:spcAft>
              <a:buFont typeface="Wingdings" panose="05000000000000000000" pitchFamily="2" charset="2"/>
              <a:buChar char="Ø"/>
            </a:pPr>
            <a:r>
              <a:rPr lang="en-GB" sz="1600" dirty="0" smtClean="0">
                <a:solidFill>
                  <a:srgbClr val="005172"/>
                </a:solidFill>
                <a:latin typeface="Arial"/>
                <a:cs typeface="Arial"/>
              </a:rPr>
              <a:t>minimum 12hr rest between shifts;</a:t>
            </a:r>
          </a:p>
          <a:p>
            <a:pPr marL="742950" lvl="1" indent="-285750" eaLnBrk="1" fontAlgn="auto" hangingPunct="1">
              <a:spcBef>
                <a:spcPts val="0"/>
              </a:spcBef>
              <a:spcAft>
                <a:spcPts val="600"/>
              </a:spcAft>
              <a:buFont typeface="Wingdings" panose="05000000000000000000" pitchFamily="2" charset="2"/>
              <a:buChar char="Ø"/>
            </a:pPr>
            <a:r>
              <a:rPr lang="en-GB" sz="1600" dirty="0" smtClean="0">
                <a:solidFill>
                  <a:srgbClr val="005172"/>
                </a:solidFill>
                <a:latin typeface="Arial"/>
                <a:cs typeface="Arial"/>
              </a:rPr>
              <a:t>no more than 13 shifts in 14 consecutive days;</a:t>
            </a:r>
          </a:p>
          <a:p>
            <a:pPr marL="742950" lvl="1" indent="-285750" eaLnBrk="1" fontAlgn="auto" hangingPunct="1">
              <a:spcBef>
                <a:spcPts val="0"/>
              </a:spcBef>
              <a:spcAft>
                <a:spcPts val="600"/>
              </a:spcAft>
              <a:buFont typeface="Wingdings" panose="05000000000000000000" pitchFamily="2" charset="2"/>
              <a:buChar char="Ø"/>
            </a:pPr>
            <a:r>
              <a:rPr lang="en-GB" sz="1600" dirty="0" smtClean="0">
                <a:solidFill>
                  <a:srgbClr val="005172"/>
                </a:solidFill>
                <a:latin typeface="Arial"/>
                <a:cs typeface="Arial"/>
              </a:rPr>
              <a:t>maximum 72hr working week.</a:t>
            </a:r>
          </a:p>
          <a:p>
            <a:pPr marL="285750" indent="-285750" eaLnBrk="1" fontAlgn="auto" hangingPunct="1">
              <a:spcBef>
                <a:spcPts val="0"/>
              </a:spcBef>
              <a:spcAft>
                <a:spcPts val="600"/>
              </a:spcAft>
              <a:buFont typeface="Arial" panose="020B0604020202020204" pitchFamily="34" charset="0"/>
              <a:buChar char="•"/>
            </a:pPr>
            <a:r>
              <a:rPr lang="en-GB" sz="1800" dirty="0" smtClean="0">
                <a:solidFill>
                  <a:srgbClr val="005172"/>
                </a:solidFill>
                <a:latin typeface="Arial"/>
                <a:cs typeface="Arial"/>
              </a:rPr>
              <a:t>Then in 1998 the Working Time Regulations introduced additional legal requirements for limiting working hours</a:t>
            </a:r>
          </a:p>
          <a:p>
            <a:pPr marL="285750" indent="-285750" eaLnBrk="1" fontAlgn="auto" hangingPunct="1">
              <a:spcBef>
                <a:spcPts val="0"/>
              </a:spcBef>
              <a:spcAft>
                <a:spcPts val="0"/>
              </a:spcAft>
              <a:buFont typeface="Arial" panose="020B0604020202020204" pitchFamily="34" charset="0"/>
              <a:buChar char="•"/>
            </a:pPr>
            <a:r>
              <a:rPr lang="en-GB" sz="1800" dirty="0" smtClean="0">
                <a:solidFill>
                  <a:srgbClr val="005172"/>
                </a:solidFill>
                <a:latin typeface="Arial"/>
                <a:cs typeface="Arial"/>
              </a:rPr>
              <a:t>Introduction of The </a:t>
            </a:r>
            <a:r>
              <a:rPr lang="en-GB" sz="1800" dirty="0">
                <a:solidFill>
                  <a:srgbClr val="005172"/>
                </a:solidFill>
                <a:latin typeface="Arial"/>
                <a:cs typeface="Arial"/>
              </a:rPr>
              <a:t>Railways and Other Guided Transport Systems (Safety) Regulations 2006 (ROGS</a:t>
            </a:r>
            <a:r>
              <a:rPr lang="en-GB" sz="1800" dirty="0" smtClean="0">
                <a:solidFill>
                  <a:srgbClr val="005172"/>
                </a:solidFill>
                <a:latin typeface="Arial"/>
                <a:cs typeface="Arial"/>
              </a:rPr>
              <a:t>) mandated fatigue management for Safety Critical Workers</a:t>
            </a:r>
            <a:endParaRPr lang="en-GB" sz="1800" dirty="0">
              <a:solidFill>
                <a:srgbClr val="005172"/>
              </a:solidFill>
              <a:latin typeface="Arial"/>
              <a:cs typeface="Arial"/>
            </a:endParaRPr>
          </a:p>
        </p:txBody>
      </p:sp>
      <p:pic>
        <p:nvPicPr>
          <p:cNvPr id="1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1739" y="3658351"/>
            <a:ext cx="1728240" cy="233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0406" y="1326321"/>
            <a:ext cx="2104361" cy="1618226"/>
          </a:xfrm>
          <a:prstGeom prst="rect">
            <a:avLst/>
          </a:prstGeom>
          <a:noFill/>
          <a:ln w="9525">
            <a:solidFill>
              <a:srgbClr val="005172"/>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2586" y="2811918"/>
            <a:ext cx="1319472" cy="1746092"/>
          </a:xfrm>
          <a:prstGeom prst="rect">
            <a:avLst/>
          </a:prstGeom>
          <a:noFill/>
          <a:ln w="9525">
            <a:solidFill>
              <a:srgbClr val="FFFFF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0164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1"/>
          </p:nvPr>
        </p:nvSpPr>
        <p:spPr/>
        <p:txBody>
          <a:bodyPr/>
          <a:lstStyle/>
          <a:p>
            <a:pPr>
              <a:defRPr/>
            </a:pPr>
            <a:fld id="{DD237AFF-F9C4-4C94-A334-5E84EC60E1EA}" type="datetime5">
              <a:rPr lang="en-GB" altLang="en-US" smtClean="0"/>
              <a:pPr>
                <a:defRPr/>
              </a:pPr>
              <a:t>25-Jun-18</a:t>
            </a:fld>
            <a:endParaRPr lang="en-GB" altLang="en-US"/>
          </a:p>
        </p:txBody>
      </p:sp>
      <p:sp>
        <p:nvSpPr>
          <p:cNvPr id="6" name="Slide Number Placeholder 5"/>
          <p:cNvSpPr>
            <a:spLocks noGrp="1"/>
          </p:cNvSpPr>
          <p:nvPr>
            <p:ph type="sldNum" sz="quarter" idx="12"/>
          </p:nvPr>
        </p:nvSpPr>
        <p:spPr/>
        <p:txBody>
          <a:bodyPr/>
          <a:lstStyle/>
          <a:p>
            <a:pPr>
              <a:defRPr/>
            </a:pPr>
            <a:fld id="{B2ADF47B-D057-4F29-9445-3FAD54A28DBE}" type="slidenum">
              <a:rPr lang="en-GB" altLang="en-US" smtClean="0"/>
              <a:pPr>
                <a:defRPr/>
              </a:pPr>
              <a:t>5</a:t>
            </a:fld>
            <a:endParaRPr lang="en-GB" altLang="en-US"/>
          </a:p>
        </p:txBody>
      </p:sp>
      <p:grpSp>
        <p:nvGrpSpPr>
          <p:cNvPr id="4" name="Group 3"/>
          <p:cNvGrpSpPr/>
          <p:nvPr/>
        </p:nvGrpSpPr>
        <p:grpSpPr>
          <a:xfrm>
            <a:off x="6690406" y="340621"/>
            <a:ext cx="1154771" cy="526035"/>
            <a:chOff x="2195736" y="5195328"/>
            <a:chExt cx="1154771" cy="526035"/>
          </a:xfrm>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5229195"/>
              <a:ext cx="550512" cy="42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3013" y="5195328"/>
              <a:ext cx="527494" cy="52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2"/>
          <p:cNvSpPr txBox="1">
            <a:spLocks noChangeArrowheads="1"/>
          </p:cNvSpPr>
          <p:nvPr/>
        </p:nvSpPr>
        <p:spPr bwMode="auto">
          <a:xfrm>
            <a:off x="251520" y="188640"/>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a:lstStyle>
          <a:p>
            <a:r>
              <a:rPr lang="en-GB" sz="1800" dirty="0" smtClean="0"/>
              <a:t>Current Limitations</a:t>
            </a:r>
            <a:endParaRPr lang="en-GB" altLang="en-US" sz="1800" dirty="0" smtClean="0"/>
          </a:p>
        </p:txBody>
      </p:sp>
      <p:sp>
        <p:nvSpPr>
          <p:cNvPr id="11" name="TextBox 10"/>
          <p:cNvSpPr txBox="1"/>
          <p:nvPr/>
        </p:nvSpPr>
        <p:spPr>
          <a:xfrm>
            <a:off x="395536" y="881037"/>
            <a:ext cx="8137024" cy="5447645"/>
          </a:xfrm>
          <a:prstGeom prst="rect">
            <a:avLst/>
          </a:prstGeom>
          <a:noFill/>
        </p:spPr>
        <p:txBody>
          <a:bodyPr wrap="square" rtlCol="0">
            <a:spAutoFit/>
          </a:bodyPr>
          <a:lstStyle/>
          <a:p>
            <a:pPr marL="285750" indent="-285750" eaLnBrk="1" fontAlgn="auto" hangingPunct="1">
              <a:spcBef>
                <a:spcPts val="0"/>
              </a:spcBef>
              <a:spcAft>
                <a:spcPts val="1200"/>
              </a:spcAft>
              <a:buFont typeface="Arial" panose="020B0604020202020204" pitchFamily="34" charset="0"/>
              <a:buChar char="•"/>
            </a:pPr>
            <a:r>
              <a:rPr lang="en-GB" sz="1800" dirty="0" smtClean="0">
                <a:solidFill>
                  <a:srgbClr val="005172"/>
                </a:solidFill>
                <a:latin typeface="Arial"/>
                <a:cs typeface="Arial"/>
              </a:rPr>
              <a:t>Whilst the rail industry has worked to these ‘Hidden’ limits and the working time regulations, there have been limitations to their effectiveness. These Include;</a:t>
            </a:r>
          </a:p>
          <a:p>
            <a:pPr marL="742950" lvl="1" indent="-285750" eaLnBrk="1" fontAlgn="auto" hangingPunct="1">
              <a:spcBef>
                <a:spcPts val="0"/>
              </a:spcBef>
              <a:spcAft>
                <a:spcPts val="1200"/>
              </a:spcAft>
              <a:buFont typeface="Arial" panose="020B0604020202020204" pitchFamily="34" charset="0"/>
              <a:buChar char="•"/>
            </a:pPr>
            <a:r>
              <a:rPr lang="en-GB" sz="1800" dirty="0" smtClean="0">
                <a:solidFill>
                  <a:srgbClr val="005172"/>
                </a:solidFill>
                <a:latin typeface="Arial"/>
                <a:cs typeface="Arial"/>
              </a:rPr>
              <a:t>Current working time limits and fatigue risk management requirements only focus on safety critical workers</a:t>
            </a:r>
          </a:p>
          <a:p>
            <a:pPr marL="742950" lvl="1" indent="-285750" eaLnBrk="1" fontAlgn="auto" hangingPunct="1">
              <a:spcBef>
                <a:spcPts val="0"/>
              </a:spcBef>
              <a:spcAft>
                <a:spcPts val="1200"/>
              </a:spcAft>
              <a:buFont typeface="Arial" panose="020B0604020202020204" pitchFamily="34" charset="0"/>
              <a:buChar char="•"/>
            </a:pPr>
            <a:r>
              <a:rPr lang="en-GB" sz="1800" dirty="0" smtClean="0">
                <a:solidFill>
                  <a:srgbClr val="005172"/>
                </a:solidFill>
                <a:latin typeface="Arial"/>
                <a:cs typeface="Arial"/>
              </a:rPr>
              <a:t>Hidden working time limits and working time regulations are not considered adequate fatigue risk controls on their own</a:t>
            </a:r>
          </a:p>
          <a:p>
            <a:pPr marL="742950" lvl="1" indent="-285750" eaLnBrk="1" fontAlgn="auto" hangingPunct="1">
              <a:spcBef>
                <a:spcPts val="0"/>
              </a:spcBef>
              <a:spcAft>
                <a:spcPts val="1200"/>
              </a:spcAft>
              <a:buFont typeface="Arial" panose="020B0604020202020204" pitchFamily="34" charset="0"/>
              <a:buChar char="•"/>
            </a:pPr>
            <a:r>
              <a:rPr lang="en-GB" sz="1800" dirty="0" smtClean="0">
                <a:solidFill>
                  <a:srgbClr val="005172"/>
                </a:solidFill>
                <a:latin typeface="Arial"/>
                <a:cs typeface="Arial"/>
              </a:rPr>
              <a:t>There are no requirements to consider fatigue risk from commuting or other potential personal issues that may adversely affect that risk</a:t>
            </a:r>
          </a:p>
          <a:p>
            <a:pPr marL="742950" lvl="1" indent="-285750" eaLnBrk="1" fontAlgn="auto" hangingPunct="1">
              <a:spcBef>
                <a:spcPts val="0"/>
              </a:spcBef>
              <a:spcAft>
                <a:spcPts val="1200"/>
              </a:spcAft>
              <a:buFont typeface="Arial" panose="020B0604020202020204" pitchFamily="34" charset="0"/>
              <a:buChar char="•"/>
            </a:pPr>
            <a:r>
              <a:rPr lang="en-GB" sz="1800" dirty="0" smtClean="0">
                <a:solidFill>
                  <a:srgbClr val="005172"/>
                </a:solidFill>
                <a:latin typeface="Arial"/>
                <a:cs typeface="Arial"/>
              </a:rPr>
              <a:t>Grey areas exist in relation to definitions of ‘work’ within current standards (e.g. definition of on call)</a:t>
            </a:r>
          </a:p>
          <a:p>
            <a:pPr marL="742950" lvl="1" indent="-285750" eaLnBrk="1" fontAlgn="auto" hangingPunct="1">
              <a:spcBef>
                <a:spcPts val="0"/>
              </a:spcBef>
              <a:spcAft>
                <a:spcPts val="1200"/>
              </a:spcAft>
              <a:buFont typeface="Arial" panose="020B0604020202020204" pitchFamily="34" charset="0"/>
              <a:buChar char="•"/>
            </a:pPr>
            <a:r>
              <a:rPr lang="en-GB" sz="1800" dirty="0" smtClean="0">
                <a:solidFill>
                  <a:srgbClr val="005172"/>
                </a:solidFill>
                <a:latin typeface="Arial"/>
                <a:cs typeface="Arial"/>
              </a:rPr>
              <a:t>Existing risk management measures generally reactive, rather than proactive</a:t>
            </a:r>
          </a:p>
          <a:p>
            <a:pPr marL="742950" lvl="1" indent="-285750" eaLnBrk="1" fontAlgn="auto" hangingPunct="1">
              <a:spcBef>
                <a:spcPts val="0"/>
              </a:spcBef>
              <a:spcAft>
                <a:spcPts val="1200"/>
              </a:spcAft>
              <a:buFont typeface="Arial" panose="020B0604020202020204" pitchFamily="34" charset="0"/>
              <a:buChar char="•"/>
            </a:pPr>
            <a:r>
              <a:rPr lang="en-GB" sz="1800" dirty="0" smtClean="0">
                <a:solidFill>
                  <a:srgbClr val="005172"/>
                </a:solidFill>
                <a:latin typeface="Arial"/>
                <a:cs typeface="Arial"/>
              </a:rPr>
              <a:t>Fatigue risk and controls not well understood and well supported, especially in parts of the organisation that do not have safety critical workers. </a:t>
            </a:r>
          </a:p>
        </p:txBody>
      </p:sp>
    </p:spTree>
    <p:extLst>
      <p:ext uri="{BB962C8B-B14F-4D97-AF65-F5344CB8AC3E}">
        <p14:creationId xmlns:p14="http://schemas.microsoft.com/office/powerpoint/2010/main" val="3781371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1"/>
          </p:nvPr>
        </p:nvSpPr>
        <p:spPr/>
        <p:txBody>
          <a:bodyPr/>
          <a:lstStyle/>
          <a:p>
            <a:pPr>
              <a:defRPr/>
            </a:pPr>
            <a:fld id="{DD237AFF-F9C4-4C94-A334-5E84EC60E1EA}" type="datetime5">
              <a:rPr lang="en-GB" altLang="en-US" smtClean="0"/>
              <a:pPr>
                <a:defRPr/>
              </a:pPr>
              <a:t>25-Jun-18</a:t>
            </a:fld>
            <a:endParaRPr lang="en-GB" altLang="en-US"/>
          </a:p>
        </p:txBody>
      </p:sp>
      <p:sp>
        <p:nvSpPr>
          <p:cNvPr id="6" name="Slide Number Placeholder 5"/>
          <p:cNvSpPr>
            <a:spLocks noGrp="1"/>
          </p:cNvSpPr>
          <p:nvPr>
            <p:ph type="sldNum" sz="quarter" idx="12"/>
          </p:nvPr>
        </p:nvSpPr>
        <p:spPr/>
        <p:txBody>
          <a:bodyPr/>
          <a:lstStyle/>
          <a:p>
            <a:pPr>
              <a:defRPr/>
            </a:pPr>
            <a:fld id="{B2ADF47B-D057-4F29-9445-3FAD54A28DBE}" type="slidenum">
              <a:rPr lang="en-GB" altLang="en-US" smtClean="0"/>
              <a:pPr>
                <a:defRPr/>
              </a:pPr>
              <a:t>6</a:t>
            </a:fld>
            <a:endParaRPr lang="en-GB" altLang="en-US"/>
          </a:p>
        </p:txBody>
      </p:sp>
      <p:grpSp>
        <p:nvGrpSpPr>
          <p:cNvPr id="4" name="Group 3"/>
          <p:cNvGrpSpPr/>
          <p:nvPr/>
        </p:nvGrpSpPr>
        <p:grpSpPr>
          <a:xfrm>
            <a:off x="6690406" y="340621"/>
            <a:ext cx="1154771" cy="526035"/>
            <a:chOff x="2195736" y="5195328"/>
            <a:chExt cx="1154771" cy="526035"/>
          </a:xfrm>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5229195"/>
              <a:ext cx="550512" cy="42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3013" y="5195328"/>
              <a:ext cx="527494" cy="52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2"/>
          <p:cNvSpPr txBox="1">
            <a:spLocks noChangeArrowheads="1"/>
          </p:cNvSpPr>
          <p:nvPr/>
        </p:nvSpPr>
        <p:spPr bwMode="auto">
          <a:xfrm>
            <a:off x="251520" y="188640"/>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a:lstStyle>
          <a:p>
            <a:r>
              <a:rPr lang="en-GB" sz="1800" dirty="0" smtClean="0"/>
              <a:t>NR/L2/OHS/003 – Fatigue Risk Management – What’s new?</a:t>
            </a:r>
            <a:endParaRPr lang="en-GB" altLang="en-US" sz="1800" dirty="0" smtClean="0"/>
          </a:p>
        </p:txBody>
      </p:sp>
      <p:sp>
        <p:nvSpPr>
          <p:cNvPr id="2" name="TextBox 1"/>
          <p:cNvSpPr txBox="1"/>
          <p:nvPr/>
        </p:nvSpPr>
        <p:spPr>
          <a:xfrm>
            <a:off x="259024" y="824634"/>
            <a:ext cx="8705463" cy="3093154"/>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GB" sz="1800" dirty="0" smtClean="0"/>
              <a:t> NR/L2/OHS/003 </a:t>
            </a:r>
            <a:r>
              <a:rPr lang="en-GB" sz="1800" dirty="0"/>
              <a:t>– Fatigue Risk </a:t>
            </a:r>
            <a:r>
              <a:rPr lang="en-GB" sz="1800" dirty="0" smtClean="0"/>
              <a:t>Management (combined standard and modules) will provide clearer requirements for managing fatigue risk for Network Rail staff and those working on behalf of Network Rail</a:t>
            </a:r>
            <a:endParaRPr lang="en-GB" sz="1800" dirty="0"/>
          </a:p>
          <a:p>
            <a:pPr marL="171450" indent="-171450">
              <a:spcAft>
                <a:spcPts val="600"/>
              </a:spcAft>
              <a:buFont typeface="Arial" panose="020B0604020202020204" pitchFamily="34" charset="0"/>
              <a:buChar char="•"/>
            </a:pPr>
            <a:r>
              <a:rPr lang="en-GB" sz="1800" dirty="0" smtClean="0"/>
              <a:t>The standard adopts a modular approach, focussing on the key areas for effective fatigue risk management in a concise, user friendly format</a:t>
            </a:r>
          </a:p>
          <a:p>
            <a:pPr marL="171450" indent="-171450">
              <a:spcAft>
                <a:spcPts val="600"/>
              </a:spcAft>
              <a:buFont typeface="Arial" panose="020B0604020202020204" pitchFamily="34" charset="0"/>
              <a:buChar char="•"/>
            </a:pPr>
            <a:r>
              <a:rPr lang="en-GB" sz="1800" dirty="0" smtClean="0"/>
              <a:t>The standard will be developed over 2 years, with the final module being published in December 2019</a:t>
            </a:r>
          </a:p>
          <a:p>
            <a:pPr marL="171450" indent="-171450">
              <a:spcAft>
                <a:spcPts val="600"/>
              </a:spcAft>
              <a:buFont typeface="Arial" panose="020B0604020202020204" pitchFamily="34" charset="0"/>
              <a:buChar char="•"/>
            </a:pPr>
            <a:r>
              <a:rPr lang="en-GB" sz="1800" dirty="0" smtClean="0"/>
              <a:t>However, final compliance date is October 2022. This reflects the understanding that these standard changes may also require system changes and will need a change in business behaviours</a:t>
            </a:r>
          </a:p>
        </p:txBody>
      </p:sp>
      <p:grpSp>
        <p:nvGrpSpPr>
          <p:cNvPr id="10" name="Group 9"/>
          <p:cNvGrpSpPr/>
          <p:nvPr/>
        </p:nvGrpSpPr>
        <p:grpSpPr>
          <a:xfrm>
            <a:off x="300889" y="3855678"/>
            <a:ext cx="8770253" cy="2484387"/>
            <a:chOff x="323528" y="1166555"/>
            <a:chExt cx="8770253" cy="2484387"/>
          </a:xfrm>
        </p:grpSpPr>
        <p:cxnSp>
          <p:nvCxnSpPr>
            <p:cNvPr id="11" name="Straight Connector 10"/>
            <p:cNvCxnSpPr>
              <a:stCxn id="22" idx="1"/>
              <a:endCxn id="20" idx="3"/>
            </p:cNvCxnSpPr>
            <p:nvPr/>
          </p:nvCxnSpPr>
          <p:spPr bwMode="auto">
            <a:xfrm flipH="1" flipV="1">
              <a:off x="1547544" y="3288339"/>
              <a:ext cx="4604934" cy="19301"/>
            </a:xfrm>
            <a:prstGeom prst="line">
              <a:avLst/>
            </a:prstGeom>
            <a:noFill/>
            <a:ln w="127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a:stCxn id="14" idx="6"/>
              <a:endCxn id="40" idx="2"/>
            </p:cNvCxnSpPr>
            <p:nvPr/>
          </p:nvCxnSpPr>
          <p:spPr bwMode="auto">
            <a:xfrm>
              <a:off x="1073903" y="1648009"/>
              <a:ext cx="7128844" cy="0"/>
            </a:xfrm>
            <a:prstGeom prst="line">
              <a:avLst/>
            </a:prstGeom>
            <a:noFill/>
            <a:ln w="825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503548" y="1175115"/>
              <a:ext cx="684076" cy="261610"/>
            </a:xfrm>
            <a:prstGeom prst="rect">
              <a:avLst/>
            </a:prstGeom>
            <a:noFill/>
            <a:ln>
              <a:noFill/>
            </a:ln>
          </p:spPr>
          <p:txBody>
            <a:bodyPr wrap="square" rtlCol="0">
              <a:spAutoFit/>
            </a:bodyPr>
            <a:lstStyle/>
            <a:p>
              <a:r>
                <a:rPr lang="en-GB" b="1" dirty="0" smtClean="0"/>
                <a:t>Jun 18</a:t>
              </a:r>
              <a:endParaRPr lang="en-GB" b="1" dirty="0"/>
            </a:p>
          </p:txBody>
        </p:sp>
        <p:sp>
          <p:nvSpPr>
            <p:cNvPr id="14" name="Oval 13"/>
            <p:cNvSpPr/>
            <p:nvPr/>
          </p:nvSpPr>
          <p:spPr bwMode="auto">
            <a:xfrm>
              <a:off x="605903" y="1414009"/>
              <a:ext cx="468000" cy="468000"/>
            </a:xfrm>
            <a:prstGeom prst="ellipse">
              <a:avLst/>
            </a:prstGeom>
            <a:solidFill>
              <a:schemeClr val="accent2"/>
            </a:solidFill>
            <a:ln>
              <a:solidFill>
                <a:schemeClr val="accent1"/>
              </a:solidFill>
            </a:ln>
            <a:effectLst/>
            <a:extLst/>
          </p:spPr>
          <p:txBody>
            <a:bodyPr vert="horz" wrap="square" lIns="0" tIns="0" rIns="0" bIns="0" numCol="1" rtlCol="0" anchor="t" anchorCtr="0" compatLnSpc="1">
              <a:prstTxWarp prst="textNoShape">
                <a:avLst/>
              </a:prstTxWarp>
              <a:noAutofit/>
            </a:bodyPr>
            <a:lstStyle/>
            <a:p>
              <a:pPr eaLnBrk="1" hangingPunct="1">
                <a:spcBef>
                  <a:spcPct val="50000"/>
                </a:spcBef>
              </a:pPr>
              <a:endParaRPr lang="en-GB" dirty="0" smtClean="0">
                <a:solidFill>
                  <a:srgbClr val="054B6B"/>
                </a:solidFill>
                <a:latin typeface="Arial" panose="020B0604020202020204" pitchFamily="34" charset="0"/>
              </a:endParaRPr>
            </a:p>
          </p:txBody>
        </p:sp>
        <p:sp>
          <p:nvSpPr>
            <p:cNvPr id="15" name="Oval 14"/>
            <p:cNvSpPr>
              <a:spLocks noChangeAspect="1"/>
            </p:cNvSpPr>
            <p:nvPr/>
          </p:nvSpPr>
          <p:spPr bwMode="auto">
            <a:xfrm>
              <a:off x="711896" y="1520002"/>
              <a:ext cx="252000" cy="252000"/>
            </a:xfrm>
            <a:prstGeom prst="ellipse">
              <a:avLst/>
            </a:prstGeom>
            <a:solidFill>
              <a:schemeClr val="bg1"/>
            </a:solidFill>
            <a:ln>
              <a:solidFill>
                <a:schemeClr val="accent1"/>
              </a:solidFill>
            </a:ln>
            <a:effectLst/>
            <a:extLst/>
          </p:spPr>
          <p:txBody>
            <a:bodyPr vert="horz" wrap="square" lIns="0" tIns="0" rIns="0" bIns="0" numCol="1" rtlCol="0" anchor="t" anchorCtr="0" compatLnSpc="1">
              <a:prstTxWarp prst="textNoShape">
                <a:avLst/>
              </a:prstTxWarp>
              <a:noAutofit/>
            </a:bodyPr>
            <a:lstStyle/>
            <a:p>
              <a:pPr eaLnBrk="1" hangingPunct="1">
                <a:spcBef>
                  <a:spcPct val="50000"/>
                </a:spcBef>
              </a:pPr>
              <a:endParaRPr lang="en-GB" dirty="0" smtClean="0">
                <a:solidFill>
                  <a:srgbClr val="054B6B"/>
                </a:solidFill>
                <a:latin typeface="Arial" panose="020B0604020202020204" pitchFamily="34" charset="0"/>
              </a:endParaRPr>
            </a:p>
          </p:txBody>
        </p:sp>
        <p:grpSp>
          <p:nvGrpSpPr>
            <p:cNvPr id="16" name="Group 15"/>
            <p:cNvGrpSpPr/>
            <p:nvPr/>
          </p:nvGrpSpPr>
          <p:grpSpPr>
            <a:xfrm>
              <a:off x="2911314" y="1427195"/>
              <a:ext cx="468000" cy="468000"/>
              <a:chOff x="2051720" y="2600960"/>
              <a:chExt cx="468000" cy="468000"/>
            </a:xfrm>
          </p:grpSpPr>
          <p:sp>
            <p:nvSpPr>
              <p:cNvPr id="47" name="Oval 46"/>
              <p:cNvSpPr/>
              <p:nvPr/>
            </p:nvSpPr>
            <p:spPr bwMode="auto">
              <a:xfrm>
                <a:off x="2051720" y="2600960"/>
                <a:ext cx="468000" cy="468000"/>
              </a:xfrm>
              <a:prstGeom prst="ellipse">
                <a:avLst/>
              </a:prstGeom>
              <a:solidFill>
                <a:schemeClr val="tx2"/>
              </a:solidFill>
              <a:ln>
                <a:noFill/>
              </a:ln>
              <a:effectLst/>
              <a:extLst/>
            </p:spPr>
            <p:txBody>
              <a:bodyPr vert="horz" wrap="square" lIns="0" tIns="0" rIns="0" bIns="0" numCol="1" rtlCol="0" anchor="t" anchorCtr="0" compatLnSpc="1">
                <a:prstTxWarp prst="textNoShape">
                  <a:avLst/>
                </a:prstTxWarp>
                <a:noAutofit/>
              </a:bodyPr>
              <a:lstStyle/>
              <a:p>
                <a:pPr eaLnBrk="1" hangingPunct="1">
                  <a:spcBef>
                    <a:spcPct val="50000"/>
                  </a:spcBef>
                </a:pPr>
                <a:endParaRPr lang="en-GB" dirty="0" smtClean="0">
                  <a:solidFill>
                    <a:srgbClr val="054B6B"/>
                  </a:solidFill>
                  <a:latin typeface="Arial" panose="020B0604020202020204" pitchFamily="34" charset="0"/>
                </a:endParaRPr>
              </a:p>
            </p:txBody>
          </p:sp>
          <p:sp>
            <p:nvSpPr>
              <p:cNvPr id="48" name="Oval 47"/>
              <p:cNvSpPr>
                <a:spLocks noChangeAspect="1"/>
              </p:cNvSpPr>
              <p:nvPr/>
            </p:nvSpPr>
            <p:spPr bwMode="auto">
              <a:xfrm>
                <a:off x="2157713" y="2706953"/>
                <a:ext cx="252000" cy="252000"/>
              </a:xfrm>
              <a:prstGeom prst="ellipse">
                <a:avLst/>
              </a:prstGeom>
              <a:solidFill>
                <a:schemeClr val="bg1"/>
              </a:solidFill>
              <a:ln>
                <a:noFill/>
              </a:ln>
              <a:effectLst/>
              <a:extLst/>
            </p:spPr>
            <p:txBody>
              <a:bodyPr vert="horz" wrap="square" lIns="0" tIns="0" rIns="0" bIns="0" numCol="1" rtlCol="0" anchor="t" anchorCtr="0" compatLnSpc="1">
                <a:prstTxWarp prst="textNoShape">
                  <a:avLst/>
                </a:prstTxWarp>
                <a:noAutofit/>
              </a:bodyPr>
              <a:lstStyle/>
              <a:p>
                <a:pPr eaLnBrk="1" hangingPunct="1">
                  <a:spcBef>
                    <a:spcPct val="50000"/>
                  </a:spcBef>
                </a:pPr>
                <a:endParaRPr lang="en-GB" dirty="0" smtClean="0">
                  <a:solidFill>
                    <a:srgbClr val="054B6B"/>
                  </a:solidFill>
                  <a:latin typeface="Arial" panose="020B0604020202020204" pitchFamily="34" charset="0"/>
                </a:endParaRPr>
              </a:p>
            </p:txBody>
          </p:sp>
        </p:grpSp>
        <p:grpSp>
          <p:nvGrpSpPr>
            <p:cNvPr id="17" name="Group 16"/>
            <p:cNvGrpSpPr/>
            <p:nvPr/>
          </p:nvGrpSpPr>
          <p:grpSpPr>
            <a:xfrm>
              <a:off x="4762093" y="1416534"/>
              <a:ext cx="468000" cy="468000"/>
              <a:chOff x="2051720" y="2600960"/>
              <a:chExt cx="468000" cy="468000"/>
            </a:xfrm>
          </p:grpSpPr>
          <p:sp>
            <p:nvSpPr>
              <p:cNvPr id="45" name="Oval 44"/>
              <p:cNvSpPr/>
              <p:nvPr/>
            </p:nvSpPr>
            <p:spPr bwMode="auto">
              <a:xfrm>
                <a:off x="2051720" y="2600960"/>
                <a:ext cx="468000" cy="468000"/>
              </a:xfrm>
              <a:prstGeom prst="ellipse">
                <a:avLst/>
              </a:prstGeom>
              <a:solidFill>
                <a:schemeClr val="tx2"/>
              </a:solidFill>
              <a:ln>
                <a:noFill/>
              </a:ln>
              <a:effectLst/>
              <a:extLst/>
            </p:spPr>
            <p:txBody>
              <a:bodyPr vert="horz" wrap="square" lIns="0" tIns="0" rIns="0" bIns="0" numCol="1" rtlCol="0" anchor="t" anchorCtr="0" compatLnSpc="1">
                <a:prstTxWarp prst="textNoShape">
                  <a:avLst/>
                </a:prstTxWarp>
                <a:noAutofit/>
              </a:bodyPr>
              <a:lstStyle/>
              <a:p>
                <a:pPr eaLnBrk="1" hangingPunct="1">
                  <a:spcBef>
                    <a:spcPct val="50000"/>
                  </a:spcBef>
                </a:pPr>
                <a:endParaRPr lang="en-GB" dirty="0" smtClean="0">
                  <a:solidFill>
                    <a:srgbClr val="054B6B"/>
                  </a:solidFill>
                  <a:latin typeface="Arial" panose="020B0604020202020204" pitchFamily="34" charset="0"/>
                </a:endParaRPr>
              </a:p>
            </p:txBody>
          </p:sp>
          <p:sp>
            <p:nvSpPr>
              <p:cNvPr id="46" name="Oval 45"/>
              <p:cNvSpPr>
                <a:spLocks noChangeAspect="1"/>
              </p:cNvSpPr>
              <p:nvPr/>
            </p:nvSpPr>
            <p:spPr bwMode="auto">
              <a:xfrm>
                <a:off x="2157713" y="2706953"/>
                <a:ext cx="252000" cy="252000"/>
              </a:xfrm>
              <a:prstGeom prst="ellipse">
                <a:avLst/>
              </a:prstGeom>
              <a:solidFill>
                <a:schemeClr val="bg1"/>
              </a:solidFill>
              <a:ln>
                <a:noFill/>
              </a:ln>
              <a:effectLst/>
              <a:extLst/>
            </p:spPr>
            <p:txBody>
              <a:bodyPr vert="horz" wrap="square" lIns="0" tIns="0" rIns="0" bIns="0" numCol="1" rtlCol="0" anchor="t" anchorCtr="0" compatLnSpc="1">
                <a:prstTxWarp prst="textNoShape">
                  <a:avLst/>
                </a:prstTxWarp>
                <a:noAutofit/>
              </a:bodyPr>
              <a:lstStyle/>
              <a:p>
                <a:pPr eaLnBrk="1" hangingPunct="1">
                  <a:spcBef>
                    <a:spcPct val="50000"/>
                  </a:spcBef>
                </a:pPr>
                <a:endParaRPr lang="en-GB" dirty="0" smtClean="0">
                  <a:solidFill>
                    <a:srgbClr val="054B6B"/>
                  </a:solidFill>
                  <a:latin typeface="Arial" panose="020B0604020202020204" pitchFamily="34" charset="0"/>
                </a:endParaRPr>
              </a:p>
            </p:txBody>
          </p:sp>
        </p:grpSp>
        <p:grpSp>
          <p:nvGrpSpPr>
            <p:cNvPr id="18" name="Group 17"/>
            <p:cNvGrpSpPr/>
            <p:nvPr/>
          </p:nvGrpSpPr>
          <p:grpSpPr>
            <a:xfrm>
              <a:off x="6372200" y="1166555"/>
              <a:ext cx="684076" cy="706894"/>
              <a:chOff x="395536" y="2348880"/>
              <a:chExt cx="684076" cy="706894"/>
            </a:xfrm>
          </p:grpSpPr>
          <p:sp>
            <p:nvSpPr>
              <p:cNvPr id="42" name="TextBox 41"/>
              <p:cNvSpPr txBox="1"/>
              <p:nvPr/>
            </p:nvSpPr>
            <p:spPr>
              <a:xfrm>
                <a:off x="395536" y="2348880"/>
                <a:ext cx="684076" cy="261610"/>
              </a:xfrm>
              <a:prstGeom prst="rect">
                <a:avLst/>
              </a:prstGeom>
              <a:noFill/>
            </p:spPr>
            <p:txBody>
              <a:bodyPr wrap="square" rtlCol="0">
                <a:spAutoFit/>
              </a:bodyPr>
              <a:lstStyle/>
              <a:p>
                <a:r>
                  <a:rPr lang="en-GB" b="1" dirty="0" smtClean="0"/>
                  <a:t>Dec 19</a:t>
                </a:r>
                <a:endParaRPr lang="en-GB" b="1" dirty="0"/>
              </a:p>
            </p:txBody>
          </p:sp>
          <p:sp>
            <p:nvSpPr>
              <p:cNvPr id="43" name="Oval 42"/>
              <p:cNvSpPr/>
              <p:nvPr/>
            </p:nvSpPr>
            <p:spPr bwMode="auto">
              <a:xfrm>
                <a:off x="497891" y="2587774"/>
                <a:ext cx="468000" cy="468000"/>
              </a:xfrm>
              <a:prstGeom prst="ellipse">
                <a:avLst/>
              </a:prstGeom>
              <a:solidFill>
                <a:schemeClr val="accent2"/>
              </a:solidFill>
              <a:ln>
                <a:solidFill>
                  <a:schemeClr val="accent1"/>
                </a:solidFill>
              </a:ln>
              <a:effectLst/>
              <a:extLst/>
            </p:spPr>
            <p:txBody>
              <a:bodyPr vert="horz" wrap="square" lIns="0" tIns="0" rIns="0" bIns="0" numCol="1" rtlCol="0" anchor="t" anchorCtr="0" compatLnSpc="1">
                <a:prstTxWarp prst="textNoShape">
                  <a:avLst/>
                </a:prstTxWarp>
                <a:noAutofit/>
              </a:bodyPr>
              <a:lstStyle/>
              <a:p>
                <a:pPr eaLnBrk="1" hangingPunct="1">
                  <a:spcBef>
                    <a:spcPct val="50000"/>
                  </a:spcBef>
                </a:pPr>
                <a:endParaRPr lang="en-GB" dirty="0" smtClean="0">
                  <a:solidFill>
                    <a:srgbClr val="054B6B"/>
                  </a:solidFill>
                  <a:latin typeface="Arial" panose="020B0604020202020204" pitchFamily="34" charset="0"/>
                </a:endParaRPr>
              </a:p>
            </p:txBody>
          </p:sp>
          <p:sp>
            <p:nvSpPr>
              <p:cNvPr id="44" name="Oval 43"/>
              <p:cNvSpPr>
                <a:spLocks noChangeAspect="1"/>
              </p:cNvSpPr>
              <p:nvPr/>
            </p:nvSpPr>
            <p:spPr bwMode="auto">
              <a:xfrm>
                <a:off x="603884" y="2693767"/>
                <a:ext cx="252000" cy="252000"/>
              </a:xfrm>
              <a:prstGeom prst="ellipse">
                <a:avLst/>
              </a:prstGeom>
              <a:solidFill>
                <a:schemeClr val="bg1"/>
              </a:solidFill>
              <a:ln>
                <a:solidFill>
                  <a:schemeClr val="accent1"/>
                </a:solidFill>
              </a:ln>
              <a:effectLst/>
              <a:extLst/>
            </p:spPr>
            <p:txBody>
              <a:bodyPr vert="horz" wrap="square" lIns="0" tIns="0" rIns="0" bIns="0" numCol="1" rtlCol="0" anchor="t" anchorCtr="0" compatLnSpc="1">
                <a:prstTxWarp prst="textNoShape">
                  <a:avLst/>
                </a:prstTxWarp>
                <a:noAutofit/>
              </a:bodyPr>
              <a:lstStyle/>
              <a:p>
                <a:pPr eaLnBrk="1" hangingPunct="1">
                  <a:spcBef>
                    <a:spcPct val="50000"/>
                  </a:spcBef>
                </a:pPr>
                <a:endParaRPr lang="en-GB" dirty="0" smtClean="0">
                  <a:solidFill>
                    <a:srgbClr val="054B6B"/>
                  </a:solidFill>
                  <a:latin typeface="Arial" panose="020B0604020202020204" pitchFamily="34" charset="0"/>
                </a:endParaRPr>
              </a:p>
            </p:txBody>
          </p:sp>
        </p:grpSp>
        <p:grpSp>
          <p:nvGrpSpPr>
            <p:cNvPr id="19" name="Group 18"/>
            <p:cNvGrpSpPr/>
            <p:nvPr/>
          </p:nvGrpSpPr>
          <p:grpSpPr>
            <a:xfrm>
              <a:off x="8100392" y="1175115"/>
              <a:ext cx="684076" cy="706894"/>
              <a:chOff x="395536" y="2348880"/>
              <a:chExt cx="684076" cy="706894"/>
            </a:xfrm>
          </p:grpSpPr>
          <p:sp>
            <p:nvSpPr>
              <p:cNvPr id="39" name="TextBox 38"/>
              <p:cNvSpPr txBox="1"/>
              <p:nvPr/>
            </p:nvSpPr>
            <p:spPr>
              <a:xfrm>
                <a:off x="395536" y="2348880"/>
                <a:ext cx="684076" cy="261610"/>
              </a:xfrm>
              <a:prstGeom prst="rect">
                <a:avLst/>
              </a:prstGeom>
              <a:noFill/>
            </p:spPr>
            <p:txBody>
              <a:bodyPr wrap="square" rtlCol="0">
                <a:spAutoFit/>
              </a:bodyPr>
              <a:lstStyle/>
              <a:p>
                <a:r>
                  <a:rPr lang="en-GB" b="1" dirty="0" smtClean="0"/>
                  <a:t>Oct 22</a:t>
                </a:r>
                <a:endParaRPr lang="en-GB" b="1" dirty="0"/>
              </a:p>
            </p:txBody>
          </p:sp>
          <p:sp>
            <p:nvSpPr>
              <p:cNvPr id="40" name="Oval 39"/>
              <p:cNvSpPr/>
              <p:nvPr/>
            </p:nvSpPr>
            <p:spPr bwMode="auto">
              <a:xfrm>
                <a:off x="497891" y="2587774"/>
                <a:ext cx="468000" cy="468000"/>
              </a:xfrm>
              <a:prstGeom prst="ellipse">
                <a:avLst/>
              </a:prstGeom>
              <a:solidFill>
                <a:schemeClr val="accent2"/>
              </a:solidFill>
              <a:ln>
                <a:solidFill>
                  <a:schemeClr val="accent1"/>
                </a:solidFill>
              </a:ln>
              <a:effectLst/>
              <a:extLst/>
            </p:spPr>
            <p:txBody>
              <a:bodyPr vert="horz" wrap="square" lIns="0" tIns="0" rIns="0" bIns="0" numCol="1" rtlCol="0" anchor="t" anchorCtr="0" compatLnSpc="1">
                <a:prstTxWarp prst="textNoShape">
                  <a:avLst/>
                </a:prstTxWarp>
                <a:noAutofit/>
              </a:bodyPr>
              <a:lstStyle/>
              <a:p>
                <a:pPr eaLnBrk="1" hangingPunct="1">
                  <a:spcBef>
                    <a:spcPct val="50000"/>
                  </a:spcBef>
                </a:pPr>
                <a:endParaRPr lang="en-GB" dirty="0" smtClean="0">
                  <a:solidFill>
                    <a:srgbClr val="054B6B"/>
                  </a:solidFill>
                  <a:latin typeface="Arial" panose="020B0604020202020204" pitchFamily="34" charset="0"/>
                </a:endParaRPr>
              </a:p>
            </p:txBody>
          </p:sp>
          <p:sp>
            <p:nvSpPr>
              <p:cNvPr id="41" name="Oval 40"/>
              <p:cNvSpPr>
                <a:spLocks noChangeAspect="1"/>
              </p:cNvSpPr>
              <p:nvPr/>
            </p:nvSpPr>
            <p:spPr bwMode="auto">
              <a:xfrm>
                <a:off x="603884" y="2693767"/>
                <a:ext cx="252000" cy="252000"/>
              </a:xfrm>
              <a:prstGeom prst="ellipse">
                <a:avLst/>
              </a:prstGeom>
              <a:solidFill>
                <a:schemeClr val="bg1"/>
              </a:solidFill>
              <a:ln>
                <a:solidFill>
                  <a:schemeClr val="accent1"/>
                </a:solidFill>
              </a:ln>
              <a:effectLst/>
              <a:extLst/>
            </p:spPr>
            <p:txBody>
              <a:bodyPr vert="horz" wrap="square" lIns="0" tIns="0" rIns="0" bIns="0" numCol="1" rtlCol="0" anchor="t" anchorCtr="0" compatLnSpc="1">
                <a:prstTxWarp prst="textNoShape">
                  <a:avLst/>
                </a:prstTxWarp>
                <a:noAutofit/>
              </a:bodyPr>
              <a:lstStyle/>
              <a:p>
                <a:pPr eaLnBrk="1" hangingPunct="1">
                  <a:spcBef>
                    <a:spcPct val="50000"/>
                  </a:spcBef>
                </a:pPr>
                <a:endParaRPr lang="en-GB" dirty="0" smtClean="0">
                  <a:solidFill>
                    <a:srgbClr val="054B6B"/>
                  </a:solidFill>
                  <a:latin typeface="Arial" panose="020B0604020202020204" pitchFamily="34" charset="0"/>
                </a:endParaRPr>
              </a:p>
            </p:txBody>
          </p:sp>
        </p:grpSp>
        <p:sp>
          <p:nvSpPr>
            <p:cNvPr id="20" name="Rounded Rectangle 19"/>
            <p:cNvSpPr/>
            <p:nvPr/>
          </p:nvSpPr>
          <p:spPr>
            <a:xfrm>
              <a:off x="467544" y="2964339"/>
              <a:ext cx="1080000" cy="648000"/>
            </a:xfrm>
            <a:prstGeom prst="roundRect">
              <a:avLst>
                <a:gd name="adj" fmla="val 10000"/>
              </a:avLst>
            </a:prstGeom>
            <a:solidFill>
              <a:schemeClr val="accent6"/>
            </a:solidFill>
            <a:ln>
              <a:solidFill>
                <a:schemeClr val="accent1"/>
              </a:solidFill>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21" name="Rounded Rectangle 4"/>
            <p:cNvSpPr/>
            <p:nvPr/>
          </p:nvSpPr>
          <p:spPr>
            <a:xfrm>
              <a:off x="486847" y="2983642"/>
              <a:ext cx="988809" cy="620435"/>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chemeClr val="bg1"/>
                  </a:solidFill>
                </a:rPr>
                <a:t>Fatigue Risk Index Module</a:t>
              </a:r>
              <a:endParaRPr lang="en-GB" sz="1100" kern="1200" dirty="0">
                <a:solidFill>
                  <a:schemeClr val="bg1"/>
                </a:solidFill>
              </a:endParaRPr>
            </a:p>
          </p:txBody>
        </p:sp>
        <p:sp>
          <p:nvSpPr>
            <p:cNvPr id="22" name="Rounded Rectangle 21"/>
            <p:cNvSpPr/>
            <p:nvPr/>
          </p:nvSpPr>
          <p:spPr>
            <a:xfrm>
              <a:off x="6152478" y="2983640"/>
              <a:ext cx="1080000" cy="648000"/>
            </a:xfrm>
            <a:prstGeom prst="roundRect">
              <a:avLst>
                <a:gd name="adj" fmla="val 10000"/>
              </a:avLst>
            </a:prstGeom>
            <a:solidFill>
              <a:schemeClr val="accent6"/>
            </a:solidFill>
            <a:ln>
              <a:solidFill>
                <a:schemeClr val="accent1"/>
              </a:solidFill>
            </a:ln>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23" name="Rounded Rectangle 8"/>
            <p:cNvSpPr/>
            <p:nvPr/>
          </p:nvSpPr>
          <p:spPr>
            <a:xfrm>
              <a:off x="6171781" y="3002942"/>
              <a:ext cx="1080000" cy="64800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chemeClr val="bg1"/>
                  </a:solidFill>
                </a:rPr>
                <a:t>Working time &amp; On-call Module </a:t>
              </a:r>
              <a:endParaRPr lang="en-GB" sz="1100" kern="1200" dirty="0">
                <a:solidFill>
                  <a:schemeClr val="bg1"/>
                </a:solidFill>
              </a:endParaRPr>
            </a:p>
          </p:txBody>
        </p:sp>
        <p:sp>
          <p:nvSpPr>
            <p:cNvPr id="24" name="Rounded Rectangle 23"/>
            <p:cNvSpPr/>
            <p:nvPr/>
          </p:nvSpPr>
          <p:spPr>
            <a:xfrm>
              <a:off x="4505116" y="2970553"/>
              <a:ext cx="1080000" cy="648000"/>
            </a:xfrm>
            <a:prstGeom prst="roundRect">
              <a:avLst>
                <a:gd name="adj" fmla="val 10000"/>
              </a:avLst>
            </a:prstGeom>
            <a:solidFill>
              <a:schemeClr val="accent6"/>
            </a:solidFill>
            <a:ln>
              <a:solidFill>
                <a:schemeClr val="accent1"/>
              </a:solidFill>
            </a:ln>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25" name="Rounded Rectangle 16"/>
            <p:cNvSpPr/>
            <p:nvPr/>
          </p:nvSpPr>
          <p:spPr>
            <a:xfrm>
              <a:off x="4510133" y="2987880"/>
              <a:ext cx="1080000" cy="64800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chemeClr val="bg1"/>
                  </a:solidFill>
                </a:rPr>
                <a:t>Exceedance Mgt. Module </a:t>
              </a:r>
              <a:endParaRPr lang="en-GB" sz="1100" kern="1200" dirty="0">
                <a:solidFill>
                  <a:schemeClr val="bg1"/>
                </a:solidFill>
              </a:endParaRPr>
            </a:p>
          </p:txBody>
        </p:sp>
        <p:sp>
          <p:nvSpPr>
            <p:cNvPr id="26" name="Rounded Rectangle 25"/>
            <p:cNvSpPr/>
            <p:nvPr/>
          </p:nvSpPr>
          <p:spPr>
            <a:xfrm>
              <a:off x="2573187" y="2965791"/>
              <a:ext cx="1080000" cy="648000"/>
            </a:xfrm>
            <a:prstGeom prst="roundRect">
              <a:avLst>
                <a:gd name="adj" fmla="val 10000"/>
              </a:avLst>
            </a:prstGeom>
            <a:solidFill>
              <a:schemeClr val="accent6"/>
            </a:solidFill>
            <a:ln>
              <a:solidFill>
                <a:schemeClr val="accent1"/>
              </a:solidFill>
            </a:ln>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grpSp>
          <p:nvGrpSpPr>
            <p:cNvPr id="27" name="Group 26"/>
            <p:cNvGrpSpPr/>
            <p:nvPr/>
          </p:nvGrpSpPr>
          <p:grpSpPr>
            <a:xfrm>
              <a:off x="6143516" y="2233440"/>
              <a:ext cx="1092780" cy="655144"/>
              <a:chOff x="4684948" y="2976498"/>
              <a:chExt cx="1092780" cy="655144"/>
            </a:xfrm>
          </p:grpSpPr>
          <p:sp>
            <p:nvSpPr>
              <p:cNvPr id="37" name="Rounded Rectangle 36"/>
              <p:cNvSpPr/>
              <p:nvPr/>
            </p:nvSpPr>
            <p:spPr>
              <a:xfrm>
                <a:off x="4684948" y="2976498"/>
                <a:ext cx="1080000" cy="648000"/>
              </a:xfrm>
              <a:prstGeom prst="roundRect">
                <a:avLst>
                  <a:gd name="adj" fmla="val 10000"/>
                </a:avLst>
              </a:prstGeom>
              <a:solidFill>
                <a:schemeClr val="accent6"/>
              </a:solidFill>
              <a:ln>
                <a:solidFill>
                  <a:schemeClr val="accent1"/>
                </a:solidFill>
              </a:ln>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38" name="Rounded Rectangle 20"/>
              <p:cNvSpPr/>
              <p:nvPr/>
            </p:nvSpPr>
            <p:spPr>
              <a:xfrm>
                <a:off x="4697728" y="2983642"/>
                <a:ext cx="1080000" cy="64800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chemeClr val="bg1"/>
                    </a:solidFill>
                  </a:rPr>
                  <a:t>Fatigue Risk Assessment Module</a:t>
                </a:r>
                <a:endParaRPr lang="en-GB" sz="1100" kern="1200" dirty="0">
                  <a:solidFill>
                    <a:schemeClr val="bg1"/>
                  </a:solidFill>
                </a:endParaRPr>
              </a:p>
            </p:txBody>
          </p:sp>
        </p:grpSp>
        <p:grpSp>
          <p:nvGrpSpPr>
            <p:cNvPr id="28" name="Group 27"/>
            <p:cNvGrpSpPr/>
            <p:nvPr/>
          </p:nvGrpSpPr>
          <p:grpSpPr>
            <a:xfrm>
              <a:off x="323528" y="2172250"/>
              <a:ext cx="1318083" cy="659041"/>
              <a:chOff x="14122" y="2573376"/>
              <a:chExt cx="1318083" cy="659041"/>
            </a:xfrm>
          </p:grpSpPr>
          <p:sp>
            <p:nvSpPr>
              <p:cNvPr id="35" name="Rounded Rectangle 34"/>
              <p:cNvSpPr/>
              <p:nvPr/>
            </p:nvSpPr>
            <p:spPr>
              <a:xfrm>
                <a:off x="14122" y="2573376"/>
                <a:ext cx="1318083" cy="659041"/>
              </a:xfrm>
              <a:prstGeom prst="roundRect">
                <a:avLst>
                  <a:gd name="adj" fmla="val 10000"/>
                </a:avLst>
              </a:prstGeom>
              <a:solidFill>
                <a:schemeClr val="tx2"/>
              </a:solidFill>
              <a:ln>
                <a:solidFill>
                  <a:schemeClr val="accent6"/>
                </a:solidFill>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36" name="Rounded Rectangle 22"/>
              <p:cNvSpPr/>
              <p:nvPr/>
            </p:nvSpPr>
            <p:spPr>
              <a:xfrm>
                <a:off x="33425" y="2592679"/>
                <a:ext cx="1279477" cy="6204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chemeClr val="bg1"/>
                    </a:solidFill>
                  </a:rPr>
                  <a:t>Fatigue Risk Management Principles Core Std.</a:t>
                </a:r>
                <a:endParaRPr lang="en-GB" sz="1100" kern="1200" dirty="0">
                  <a:solidFill>
                    <a:schemeClr val="bg1"/>
                  </a:solidFill>
                </a:endParaRPr>
              </a:p>
            </p:txBody>
          </p:sp>
        </p:grpSp>
        <p:sp>
          <p:nvSpPr>
            <p:cNvPr id="29" name="TextBox 28"/>
            <p:cNvSpPr txBox="1"/>
            <p:nvPr/>
          </p:nvSpPr>
          <p:spPr>
            <a:xfrm>
              <a:off x="2808826" y="1921617"/>
              <a:ext cx="684076" cy="261610"/>
            </a:xfrm>
            <a:prstGeom prst="rect">
              <a:avLst/>
            </a:prstGeom>
            <a:noFill/>
          </p:spPr>
          <p:txBody>
            <a:bodyPr wrap="square" rtlCol="0">
              <a:spAutoFit/>
            </a:bodyPr>
            <a:lstStyle/>
            <a:p>
              <a:r>
                <a:rPr lang="en-GB" b="1" dirty="0" smtClean="0">
                  <a:solidFill>
                    <a:schemeClr val="accent1"/>
                  </a:solidFill>
                </a:rPr>
                <a:t>Dec 18</a:t>
              </a:r>
              <a:endParaRPr lang="en-GB" b="1" dirty="0">
                <a:solidFill>
                  <a:schemeClr val="accent1"/>
                </a:solidFill>
              </a:endParaRPr>
            </a:p>
          </p:txBody>
        </p:sp>
        <p:sp>
          <p:nvSpPr>
            <p:cNvPr id="30" name="TextBox 29"/>
            <p:cNvSpPr txBox="1"/>
            <p:nvPr/>
          </p:nvSpPr>
          <p:spPr>
            <a:xfrm>
              <a:off x="4654029" y="1919335"/>
              <a:ext cx="684076" cy="261610"/>
            </a:xfrm>
            <a:prstGeom prst="rect">
              <a:avLst/>
            </a:prstGeom>
            <a:noFill/>
          </p:spPr>
          <p:txBody>
            <a:bodyPr wrap="square" rtlCol="0">
              <a:spAutoFit/>
            </a:bodyPr>
            <a:lstStyle/>
            <a:p>
              <a:r>
                <a:rPr lang="en-GB" b="1" dirty="0" smtClean="0">
                  <a:solidFill>
                    <a:schemeClr val="accent1"/>
                  </a:solidFill>
                </a:rPr>
                <a:t>Mar 19</a:t>
              </a:r>
              <a:endParaRPr lang="en-GB" b="1" dirty="0">
                <a:solidFill>
                  <a:schemeClr val="accent1"/>
                </a:solidFill>
              </a:endParaRPr>
            </a:p>
          </p:txBody>
        </p:sp>
        <p:grpSp>
          <p:nvGrpSpPr>
            <p:cNvPr id="31" name="Group 30"/>
            <p:cNvGrpSpPr/>
            <p:nvPr/>
          </p:nvGrpSpPr>
          <p:grpSpPr>
            <a:xfrm>
              <a:off x="7775698" y="2174667"/>
              <a:ext cx="1318083" cy="205060"/>
              <a:chOff x="7385361" y="2459236"/>
              <a:chExt cx="1318083" cy="205060"/>
            </a:xfrm>
          </p:grpSpPr>
          <p:sp>
            <p:nvSpPr>
              <p:cNvPr id="33" name="Rounded Rectangle 32"/>
              <p:cNvSpPr/>
              <p:nvPr/>
            </p:nvSpPr>
            <p:spPr>
              <a:xfrm>
                <a:off x="7385361" y="2459236"/>
                <a:ext cx="1318083" cy="205060"/>
              </a:xfrm>
              <a:prstGeom prst="roundRect">
                <a:avLst>
                  <a:gd name="adj" fmla="val 10000"/>
                </a:avLst>
              </a:prstGeom>
              <a:solidFill>
                <a:schemeClr val="tx2"/>
              </a:solidFill>
              <a:ln>
                <a:solidFill>
                  <a:schemeClr val="accent6"/>
                </a:solidFill>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34" name="Rounded Rectangle 4"/>
              <p:cNvSpPr/>
              <p:nvPr/>
            </p:nvSpPr>
            <p:spPr>
              <a:xfrm>
                <a:off x="7391367" y="2465242"/>
                <a:ext cx="1306071" cy="193048"/>
              </a:xfrm>
              <a:prstGeom prst="rect">
                <a:avLst/>
              </a:prstGeom>
              <a:solidFill>
                <a:schemeClr val="tx2"/>
              </a:solidFill>
              <a:ln>
                <a:solidFill>
                  <a:schemeClr val="accent6"/>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chemeClr val="bg1"/>
                    </a:solidFill>
                  </a:rPr>
                  <a:t>Compliance Date</a:t>
                </a:r>
                <a:endParaRPr lang="en-GB" sz="1100" kern="1200" dirty="0">
                  <a:solidFill>
                    <a:schemeClr val="bg1"/>
                  </a:solidFill>
                </a:endParaRPr>
              </a:p>
            </p:txBody>
          </p:sp>
        </p:grpSp>
        <p:sp>
          <p:nvSpPr>
            <p:cNvPr id="32" name="Rounded Rectangle 12"/>
            <p:cNvSpPr/>
            <p:nvPr/>
          </p:nvSpPr>
          <p:spPr>
            <a:xfrm>
              <a:off x="2573187" y="2956077"/>
              <a:ext cx="1080000" cy="64800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chemeClr val="bg1"/>
                  </a:solidFill>
                </a:rPr>
                <a:t>Roster Design Module </a:t>
              </a:r>
              <a:endParaRPr lang="en-GB" sz="1100" kern="1200" dirty="0">
                <a:solidFill>
                  <a:schemeClr val="bg1"/>
                </a:solidFill>
              </a:endParaRPr>
            </a:p>
          </p:txBody>
        </p:sp>
      </p:grpSp>
    </p:spTree>
    <p:extLst>
      <p:ext uri="{BB962C8B-B14F-4D97-AF65-F5344CB8AC3E}">
        <p14:creationId xmlns:p14="http://schemas.microsoft.com/office/powerpoint/2010/main" val="829463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1"/>
          </p:nvPr>
        </p:nvSpPr>
        <p:spPr/>
        <p:txBody>
          <a:bodyPr/>
          <a:lstStyle/>
          <a:p>
            <a:pPr>
              <a:defRPr/>
            </a:pPr>
            <a:fld id="{DD237AFF-F9C4-4C94-A334-5E84EC60E1EA}" type="datetime5">
              <a:rPr lang="en-GB" altLang="en-US" smtClean="0"/>
              <a:pPr>
                <a:defRPr/>
              </a:pPr>
              <a:t>25-Jun-18</a:t>
            </a:fld>
            <a:endParaRPr lang="en-GB" altLang="en-US"/>
          </a:p>
        </p:txBody>
      </p:sp>
      <p:sp>
        <p:nvSpPr>
          <p:cNvPr id="6" name="Slide Number Placeholder 5"/>
          <p:cNvSpPr>
            <a:spLocks noGrp="1"/>
          </p:cNvSpPr>
          <p:nvPr>
            <p:ph type="sldNum" sz="quarter" idx="12"/>
          </p:nvPr>
        </p:nvSpPr>
        <p:spPr/>
        <p:txBody>
          <a:bodyPr/>
          <a:lstStyle/>
          <a:p>
            <a:pPr>
              <a:defRPr/>
            </a:pPr>
            <a:fld id="{B2ADF47B-D057-4F29-9445-3FAD54A28DBE}" type="slidenum">
              <a:rPr lang="en-GB" altLang="en-US" smtClean="0"/>
              <a:pPr>
                <a:defRPr/>
              </a:pPr>
              <a:t>7</a:t>
            </a:fld>
            <a:endParaRPr lang="en-GB" altLang="en-US"/>
          </a:p>
        </p:txBody>
      </p:sp>
      <p:grpSp>
        <p:nvGrpSpPr>
          <p:cNvPr id="4" name="Group 3"/>
          <p:cNvGrpSpPr/>
          <p:nvPr/>
        </p:nvGrpSpPr>
        <p:grpSpPr>
          <a:xfrm>
            <a:off x="6690406" y="340621"/>
            <a:ext cx="1154771" cy="526035"/>
            <a:chOff x="2195736" y="5195328"/>
            <a:chExt cx="1154771" cy="526035"/>
          </a:xfrm>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5229195"/>
              <a:ext cx="550512" cy="42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3013" y="5195328"/>
              <a:ext cx="527494" cy="52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2"/>
          <p:cNvSpPr txBox="1">
            <a:spLocks noChangeArrowheads="1"/>
          </p:cNvSpPr>
          <p:nvPr/>
        </p:nvSpPr>
        <p:spPr bwMode="auto">
          <a:xfrm>
            <a:off x="251520" y="188640"/>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a:lstStyle>
          <a:p>
            <a:r>
              <a:rPr lang="en-GB" sz="1800" dirty="0"/>
              <a:t> What’s </a:t>
            </a:r>
            <a:r>
              <a:rPr lang="en-GB" sz="1800" dirty="0" smtClean="0"/>
              <a:t>new? - NR/L2/OHS/003: Fatigue Risk Management  </a:t>
            </a:r>
            <a:endParaRPr lang="en-GB" altLang="en-US" sz="1800" dirty="0" smtClean="0"/>
          </a:p>
        </p:txBody>
      </p:sp>
      <p:sp>
        <p:nvSpPr>
          <p:cNvPr id="2" name="TextBox 1"/>
          <p:cNvSpPr txBox="1"/>
          <p:nvPr/>
        </p:nvSpPr>
        <p:spPr>
          <a:xfrm>
            <a:off x="7505" y="866656"/>
            <a:ext cx="6085078" cy="5186035"/>
          </a:xfrm>
          <a:prstGeom prst="rect">
            <a:avLst/>
          </a:prstGeom>
          <a:noFill/>
        </p:spPr>
        <p:txBody>
          <a:bodyPr wrap="square" rtlCol="0">
            <a:spAutoFit/>
          </a:bodyPr>
          <a:lstStyle/>
          <a:p>
            <a:pPr marL="628650" lvl="1" indent="-171450">
              <a:spcAft>
                <a:spcPts val="600"/>
              </a:spcAft>
              <a:buFont typeface="Arial" panose="020B0604020202020204" pitchFamily="34" charset="0"/>
              <a:buChar char="•"/>
            </a:pPr>
            <a:r>
              <a:rPr lang="en-GB" sz="1800" dirty="0" smtClean="0"/>
              <a:t>NR/L2/OHS/003 - Fatigue Risk Management: Core standard, provides definitions and principles that are consistent across all of the subsequent modules</a:t>
            </a:r>
          </a:p>
          <a:p>
            <a:pPr marL="628650" lvl="1" indent="-171450">
              <a:spcAft>
                <a:spcPts val="600"/>
              </a:spcAft>
              <a:buFont typeface="Arial" panose="020B0604020202020204" pitchFamily="34" charset="0"/>
              <a:buChar char="•"/>
            </a:pPr>
            <a:r>
              <a:rPr lang="en-GB" sz="1800" dirty="0" smtClean="0"/>
              <a:t>Standard to be developed and published in modular format, final module to be released December 2019</a:t>
            </a:r>
          </a:p>
          <a:p>
            <a:pPr marL="628650" lvl="1" indent="-171450">
              <a:spcAft>
                <a:spcPts val="600"/>
              </a:spcAft>
              <a:buFont typeface="Arial" panose="020B0604020202020204" pitchFamily="34" charset="0"/>
              <a:buChar char="•"/>
            </a:pPr>
            <a:r>
              <a:rPr lang="en-GB" sz="1800" dirty="0" smtClean="0"/>
              <a:t>Revised </a:t>
            </a:r>
            <a:r>
              <a:rPr lang="en-GB" sz="1800" dirty="0"/>
              <a:t>standard applies to </a:t>
            </a:r>
            <a:r>
              <a:rPr lang="en-GB" sz="1800" b="1" u="sng" dirty="0"/>
              <a:t>everyone</a:t>
            </a:r>
            <a:r>
              <a:rPr lang="en-GB" sz="1800" dirty="0"/>
              <a:t> </a:t>
            </a:r>
            <a:r>
              <a:rPr lang="en-GB" sz="1800" dirty="0" smtClean="0"/>
              <a:t>working for </a:t>
            </a:r>
            <a:r>
              <a:rPr lang="en-GB" sz="1800" dirty="0"/>
              <a:t>or on behalf of Network Rail, no longer limited to only safety critical </a:t>
            </a:r>
            <a:r>
              <a:rPr lang="en-GB" sz="1800" dirty="0" smtClean="0"/>
              <a:t>workers</a:t>
            </a:r>
          </a:p>
          <a:p>
            <a:pPr marL="628650" lvl="1" indent="-171450">
              <a:spcAft>
                <a:spcPts val="600"/>
              </a:spcAft>
              <a:buFont typeface="Arial" panose="020B0604020202020204" pitchFamily="34" charset="0"/>
              <a:buChar char="•"/>
            </a:pPr>
            <a:r>
              <a:rPr lang="en-GB" sz="1800" dirty="0" smtClean="0"/>
              <a:t>Maintains the existing ‘hidden’ working hours limits (work no longer than 12hrs; 12hrs rest between shifts; no more than 13 shifts in 14 consecutive days; no more than 72hrs in a single working week)</a:t>
            </a:r>
          </a:p>
          <a:p>
            <a:pPr marL="628650" lvl="1" indent="-171450">
              <a:spcAft>
                <a:spcPts val="600"/>
              </a:spcAft>
              <a:buFont typeface="Arial" panose="020B0604020202020204" pitchFamily="34" charset="0"/>
              <a:buChar char="•"/>
            </a:pPr>
            <a:r>
              <a:rPr lang="en-GB" sz="1800" dirty="0" smtClean="0"/>
              <a:t>Lays foundation for proactive fatigue risk management and defines responsibilities for managers and individuals</a:t>
            </a:r>
          </a:p>
          <a:p>
            <a:pPr marL="628650" lvl="1" indent="-171450">
              <a:spcAft>
                <a:spcPts val="600"/>
              </a:spcAft>
              <a:buFont typeface="Arial" panose="020B0604020202020204" pitchFamily="34" charset="0"/>
              <a:buChar char="•"/>
            </a:pPr>
            <a:r>
              <a:rPr lang="en-GB" sz="1800" dirty="0" smtClean="0"/>
              <a:t>Details assurance requirements for managers with responsibilities for managing staff fatigue.</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992" y="1772816"/>
            <a:ext cx="2577382" cy="36950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2787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1"/>
          </p:nvPr>
        </p:nvSpPr>
        <p:spPr/>
        <p:txBody>
          <a:bodyPr/>
          <a:lstStyle/>
          <a:p>
            <a:pPr>
              <a:defRPr/>
            </a:pPr>
            <a:fld id="{DD237AFF-F9C4-4C94-A334-5E84EC60E1EA}" type="datetime5">
              <a:rPr lang="en-GB" altLang="en-US" smtClean="0"/>
              <a:pPr>
                <a:defRPr/>
              </a:pPr>
              <a:t>25-Jun-18</a:t>
            </a:fld>
            <a:endParaRPr lang="en-GB" altLang="en-US"/>
          </a:p>
        </p:txBody>
      </p:sp>
      <p:sp>
        <p:nvSpPr>
          <p:cNvPr id="6" name="Slide Number Placeholder 5"/>
          <p:cNvSpPr>
            <a:spLocks noGrp="1"/>
          </p:cNvSpPr>
          <p:nvPr>
            <p:ph type="sldNum" sz="quarter" idx="12"/>
          </p:nvPr>
        </p:nvSpPr>
        <p:spPr/>
        <p:txBody>
          <a:bodyPr/>
          <a:lstStyle/>
          <a:p>
            <a:pPr>
              <a:defRPr/>
            </a:pPr>
            <a:fld id="{B2ADF47B-D057-4F29-9445-3FAD54A28DBE}" type="slidenum">
              <a:rPr lang="en-GB" altLang="en-US" smtClean="0"/>
              <a:pPr>
                <a:defRPr/>
              </a:pPr>
              <a:t>8</a:t>
            </a:fld>
            <a:endParaRPr lang="en-GB" altLang="en-US"/>
          </a:p>
        </p:txBody>
      </p:sp>
      <p:grpSp>
        <p:nvGrpSpPr>
          <p:cNvPr id="4" name="Group 3"/>
          <p:cNvGrpSpPr/>
          <p:nvPr/>
        </p:nvGrpSpPr>
        <p:grpSpPr>
          <a:xfrm>
            <a:off x="6690406" y="340621"/>
            <a:ext cx="1154771" cy="526035"/>
            <a:chOff x="2195736" y="5195328"/>
            <a:chExt cx="1154771" cy="526035"/>
          </a:xfrm>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5229195"/>
              <a:ext cx="550512" cy="42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3013" y="5195328"/>
              <a:ext cx="527494" cy="52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2"/>
          <p:cNvSpPr txBox="1">
            <a:spLocks noChangeArrowheads="1"/>
          </p:cNvSpPr>
          <p:nvPr/>
        </p:nvSpPr>
        <p:spPr bwMode="auto">
          <a:xfrm>
            <a:off x="251520" y="188640"/>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a:lstStyle>
          <a:p>
            <a:r>
              <a:rPr lang="en-GB" sz="1800" dirty="0"/>
              <a:t>What’s </a:t>
            </a:r>
            <a:r>
              <a:rPr lang="en-GB" sz="1800" dirty="0" smtClean="0"/>
              <a:t>new? - Module 1: Fatigue Risk Index Principles</a:t>
            </a:r>
            <a:endParaRPr lang="en-GB" altLang="en-US" sz="1800" dirty="0" smtClean="0"/>
          </a:p>
        </p:txBody>
      </p:sp>
      <p:sp>
        <p:nvSpPr>
          <p:cNvPr id="2" name="TextBox 1"/>
          <p:cNvSpPr txBox="1"/>
          <p:nvPr/>
        </p:nvSpPr>
        <p:spPr>
          <a:xfrm>
            <a:off x="107504" y="980728"/>
            <a:ext cx="8088762" cy="5463034"/>
          </a:xfrm>
          <a:prstGeom prst="rect">
            <a:avLst/>
          </a:prstGeom>
          <a:noFill/>
        </p:spPr>
        <p:txBody>
          <a:bodyPr wrap="square" rtlCol="0">
            <a:spAutoFit/>
          </a:bodyPr>
          <a:lstStyle/>
          <a:p>
            <a:pPr marL="628650" lvl="1" indent="-171450">
              <a:spcAft>
                <a:spcPts val="600"/>
              </a:spcAft>
              <a:buFont typeface="Arial" panose="020B0604020202020204" pitchFamily="34" charset="0"/>
              <a:buChar char="•"/>
            </a:pPr>
            <a:r>
              <a:rPr lang="en-GB" sz="1800" dirty="0" smtClean="0"/>
              <a:t>The first module to accompany the standard (same publication date) is NR/L2/OHS/003/Mod1 - Fatigue Risk Index Principles. This identifies new requirements, such as;</a:t>
            </a:r>
          </a:p>
          <a:p>
            <a:pPr marL="1200150" lvl="2" indent="-285750">
              <a:spcAft>
                <a:spcPts val="600"/>
              </a:spcAft>
              <a:buFont typeface="Courier New" panose="02070309020205020404" pitchFamily="49" charset="0"/>
              <a:buChar char="o"/>
            </a:pPr>
            <a:r>
              <a:rPr lang="en-GB" sz="1800" dirty="0" smtClean="0"/>
              <a:t>Identifies Health &amp; Safety Executive’s Fatigue Risk Index (FRI) as the consistent method for measuring fatigue risk within an organisation</a:t>
            </a:r>
          </a:p>
          <a:p>
            <a:pPr marL="1200150" lvl="2" indent="-285750">
              <a:spcAft>
                <a:spcPts val="600"/>
              </a:spcAft>
              <a:buFont typeface="Courier New" panose="02070309020205020404" pitchFamily="49" charset="0"/>
              <a:buChar char="o"/>
            </a:pPr>
            <a:r>
              <a:rPr lang="en-GB" sz="1800" dirty="0" smtClean="0"/>
              <a:t>Defines when an FRI assessment is required to be completed</a:t>
            </a:r>
          </a:p>
          <a:p>
            <a:pPr marL="1200150" lvl="2" indent="-285750">
              <a:spcAft>
                <a:spcPts val="600"/>
              </a:spcAft>
              <a:buFont typeface="Courier New" panose="02070309020205020404" pitchFamily="49" charset="0"/>
              <a:buChar char="o"/>
            </a:pPr>
            <a:r>
              <a:rPr lang="en-GB" sz="1800" dirty="0" smtClean="0"/>
              <a:t>Establishes what data is needed to achieve accurate measurement, taking into account information such as commuting times, workload, attention requirements and periods &amp; duration of rest within shifts</a:t>
            </a:r>
          </a:p>
          <a:p>
            <a:pPr marL="1200150" lvl="2" indent="-285750">
              <a:spcAft>
                <a:spcPts val="600"/>
              </a:spcAft>
              <a:buFont typeface="Courier New" panose="02070309020205020404" pitchFamily="49" charset="0"/>
              <a:buChar char="o"/>
            </a:pPr>
            <a:r>
              <a:rPr lang="en-GB" sz="1800" dirty="0" smtClean="0"/>
              <a:t>Provides the framework for how to interpret the FRI output; when a score identifies a potential fatigue risk to be present; and what action should be undertaken when this risk is identified</a:t>
            </a:r>
          </a:p>
          <a:p>
            <a:pPr marL="1200150" lvl="2" indent="-285750">
              <a:spcAft>
                <a:spcPts val="600"/>
              </a:spcAft>
              <a:buFont typeface="Courier New" panose="02070309020205020404" pitchFamily="49" charset="0"/>
              <a:buChar char="o"/>
            </a:pPr>
            <a:r>
              <a:rPr lang="en-GB" sz="1800" dirty="0" smtClean="0"/>
              <a:t>Determines what follow up is required when a roster is identified to have fatigue risk issues and identify potential means to mitigate the risk if the FRI score cannot be reduced by redesigning the roster</a:t>
            </a:r>
          </a:p>
        </p:txBody>
      </p:sp>
    </p:spTree>
    <p:extLst>
      <p:ext uri="{BB962C8B-B14F-4D97-AF65-F5344CB8AC3E}">
        <p14:creationId xmlns:p14="http://schemas.microsoft.com/office/powerpoint/2010/main" val="2902609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1"/>
          </p:nvPr>
        </p:nvSpPr>
        <p:spPr/>
        <p:txBody>
          <a:bodyPr/>
          <a:lstStyle/>
          <a:p>
            <a:pPr>
              <a:defRPr/>
            </a:pPr>
            <a:fld id="{DD237AFF-F9C4-4C94-A334-5E84EC60E1EA}" type="datetime5">
              <a:rPr lang="en-GB" altLang="en-US" smtClean="0"/>
              <a:pPr>
                <a:defRPr/>
              </a:pPr>
              <a:t>25-Jun-18</a:t>
            </a:fld>
            <a:endParaRPr lang="en-GB" altLang="en-US"/>
          </a:p>
        </p:txBody>
      </p:sp>
      <p:sp>
        <p:nvSpPr>
          <p:cNvPr id="6" name="Slide Number Placeholder 5"/>
          <p:cNvSpPr>
            <a:spLocks noGrp="1"/>
          </p:cNvSpPr>
          <p:nvPr>
            <p:ph type="sldNum" sz="quarter" idx="12"/>
          </p:nvPr>
        </p:nvSpPr>
        <p:spPr/>
        <p:txBody>
          <a:bodyPr/>
          <a:lstStyle/>
          <a:p>
            <a:pPr>
              <a:defRPr/>
            </a:pPr>
            <a:fld id="{B2ADF47B-D057-4F29-9445-3FAD54A28DBE}" type="slidenum">
              <a:rPr lang="en-GB" altLang="en-US" smtClean="0"/>
              <a:pPr>
                <a:defRPr/>
              </a:pPr>
              <a:t>9</a:t>
            </a:fld>
            <a:endParaRPr lang="en-GB" altLang="en-US"/>
          </a:p>
        </p:txBody>
      </p:sp>
      <p:grpSp>
        <p:nvGrpSpPr>
          <p:cNvPr id="4" name="Group 3"/>
          <p:cNvGrpSpPr/>
          <p:nvPr/>
        </p:nvGrpSpPr>
        <p:grpSpPr>
          <a:xfrm>
            <a:off x="6690406" y="340621"/>
            <a:ext cx="1154771" cy="526035"/>
            <a:chOff x="2195736" y="5195328"/>
            <a:chExt cx="1154771" cy="526035"/>
          </a:xfrm>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5229195"/>
              <a:ext cx="550512" cy="42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3013" y="5195328"/>
              <a:ext cx="527494" cy="52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2"/>
          <p:cNvSpPr txBox="1">
            <a:spLocks noChangeArrowheads="1"/>
          </p:cNvSpPr>
          <p:nvPr/>
        </p:nvSpPr>
        <p:spPr bwMode="auto">
          <a:xfrm>
            <a:off x="251520" y="188640"/>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a:lstStyle>
          <a:p>
            <a:r>
              <a:rPr lang="en-GB" altLang="en-US" sz="1800" dirty="0" smtClean="0"/>
              <a:t>Fatigue Risk Management – Manager’s Responsibilities </a:t>
            </a:r>
          </a:p>
        </p:txBody>
      </p:sp>
      <p:sp>
        <p:nvSpPr>
          <p:cNvPr id="2" name="TextBox 1"/>
          <p:cNvSpPr txBox="1"/>
          <p:nvPr/>
        </p:nvSpPr>
        <p:spPr>
          <a:xfrm>
            <a:off x="94928" y="980728"/>
            <a:ext cx="8424936" cy="5447645"/>
          </a:xfrm>
          <a:prstGeom prst="rect">
            <a:avLst/>
          </a:prstGeom>
          <a:noFill/>
        </p:spPr>
        <p:txBody>
          <a:bodyPr wrap="square" rtlCol="0">
            <a:spAutoFit/>
          </a:bodyPr>
          <a:lstStyle/>
          <a:p>
            <a:pPr marL="628650" lvl="1" indent="-171450">
              <a:spcAft>
                <a:spcPts val="1200"/>
              </a:spcAft>
              <a:buFont typeface="Arial" panose="020B0604020202020204" pitchFamily="34" charset="0"/>
              <a:buChar char="•"/>
            </a:pPr>
            <a:r>
              <a:rPr lang="en-GB" sz="1800" dirty="0" smtClean="0"/>
              <a:t>The revised standard highlights the need for Managers to understand potential fatigue risks associated with their staff</a:t>
            </a:r>
          </a:p>
          <a:p>
            <a:pPr marL="628650" lvl="1" indent="-171450">
              <a:spcAft>
                <a:spcPts val="1200"/>
              </a:spcAft>
              <a:buFont typeface="Arial" panose="020B0604020202020204" pitchFamily="34" charset="0"/>
              <a:buChar char="•"/>
            </a:pPr>
            <a:r>
              <a:rPr lang="en-GB" sz="1800" dirty="0" smtClean="0"/>
              <a:t>Intent is that a better understanding of the people that work within the organisation will enable more effective fatigue risk management</a:t>
            </a:r>
          </a:p>
          <a:p>
            <a:pPr marL="628650" lvl="1" indent="-171450">
              <a:spcAft>
                <a:spcPts val="1200"/>
              </a:spcAft>
              <a:buFont typeface="Arial" panose="020B0604020202020204" pitchFamily="34" charset="0"/>
              <a:buChar char="•"/>
            </a:pPr>
            <a:r>
              <a:rPr lang="en-GB" sz="1800" dirty="0" smtClean="0"/>
              <a:t>Standard requires that Managers will confirm rosters will have had a FRI assessment completed and the output maintained with the roster</a:t>
            </a:r>
          </a:p>
          <a:p>
            <a:pPr marL="628650" lvl="1" indent="-171450">
              <a:spcAft>
                <a:spcPts val="1200"/>
              </a:spcAft>
              <a:buFont typeface="Arial" panose="020B0604020202020204" pitchFamily="34" charset="0"/>
              <a:buChar char="•"/>
            </a:pPr>
            <a:r>
              <a:rPr lang="en-GB" sz="1800" dirty="0" smtClean="0"/>
              <a:t>Line Managers are required to monitor working hours of their staff against identified working time limits/triggers identified within the standard</a:t>
            </a:r>
          </a:p>
          <a:p>
            <a:pPr marL="628650" lvl="1" indent="-171450">
              <a:spcAft>
                <a:spcPts val="1200"/>
              </a:spcAft>
              <a:buFont typeface="Arial" panose="020B0604020202020204" pitchFamily="34" charset="0"/>
              <a:buChar char="•"/>
            </a:pPr>
            <a:r>
              <a:rPr lang="en-GB" sz="1800" dirty="0" smtClean="0"/>
              <a:t>Any exceedences need to be reported by the Line Manager in line with the Functional Head’s reporting mechanism (e.g. Through control room/visualisation meetings)</a:t>
            </a:r>
          </a:p>
          <a:p>
            <a:pPr marL="628650" lvl="1" indent="-171450">
              <a:spcAft>
                <a:spcPts val="1200"/>
              </a:spcAft>
              <a:buFont typeface="Arial" panose="020B0604020202020204" pitchFamily="34" charset="0"/>
              <a:buChar char="•"/>
            </a:pPr>
            <a:r>
              <a:rPr lang="en-GB" sz="1800" dirty="0" smtClean="0"/>
              <a:t>Where exceedences occur then the Line Manager is required to maintain a record for auditable purposes</a:t>
            </a:r>
          </a:p>
          <a:p>
            <a:pPr marL="628650" lvl="1" indent="-171450">
              <a:spcAft>
                <a:spcPts val="1200"/>
              </a:spcAft>
              <a:buFont typeface="Arial" panose="020B0604020202020204" pitchFamily="34" charset="0"/>
              <a:buChar char="•"/>
            </a:pPr>
            <a:r>
              <a:rPr lang="en-GB" sz="1800" dirty="0" smtClean="0"/>
              <a:t>As additional Modules are released further details of Manager’s responsibilities will be detailed and support systems and materials will be developed to reduce business impact</a:t>
            </a:r>
          </a:p>
        </p:txBody>
      </p:sp>
    </p:spTree>
    <p:extLst>
      <p:ext uri="{BB962C8B-B14F-4D97-AF65-F5344CB8AC3E}">
        <p14:creationId xmlns:p14="http://schemas.microsoft.com/office/powerpoint/2010/main" val="1810103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gle Column">
  <a:themeElements>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Single Colum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Sing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g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g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g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g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g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g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g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g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g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g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g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ngle Column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Single Column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rtner Logo">
  <a:themeElements>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Partner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artner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tner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tner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tner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tner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tner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tner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tner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tner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tner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tner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tner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tner Logo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Partner Logo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Image Slide">
  <a:themeElements>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Imag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Imag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ag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ag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ag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ag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ag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ag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ag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ag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ag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ag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ag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age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Image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54337</TotalTime>
  <Words>1279</Words>
  <Application>Microsoft Office PowerPoint</Application>
  <PresentationFormat>On-screen Show (4:3)</PresentationFormat>
  <Paragraphs>96</Paragraphs>
  <Slides>10</Slides>
  <Notes>2</Notes>
  <HiddenSlides>0</HiddenSlides>
  <MMClips>0</MMClips>
  <ScaleCrop>false</ScaleCrop>
  <HeadingPairs>
    <vt:vector size="4" baseType="variant">
      <vt:variant>
        <vt:lpstr>Theme</vt:lpstr>
      </vt:variant>
      <vt:variant>
        <vt:i4>7</vt:i4>
      </vt:variant>
      <vt:variant>
        <vt:lpstr>Slide Titles</vt:lpstr>
      </vt:variant>
      <vt:variant>
        <vt:i4>10</vt:i4>
      </vt:variant>
    </vt:vector>
  </HeadingPairs>
  <TitlesOfParts>
    <vt:vector size="17" baseType="lpstr">
      <vt:lpstr>Blank</vt:lpstr>
      <vt:lpstr>Single Column</vt:lpstr>
      <vt:lpstr>Partner Logo</vt:lpstr>
      <vt:lpstr>Chart Layout</vt:lpstr>
      <vt:lpstr>Divider Slide</vt:lpstr>
      <vt:lpstr>Closing Slide</vt:lpstr>
      <vt:lpstr>Image Slide</vt:lpstr>
      <vt:lpstr>NR/L2/OHS/003 - Management of Fatigue Risk Standard Update Briefing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Fatigue Improvement Programme  </vt:lpstr>
    </vt:vector>
  </TitlesOfParts>
  <Company>Network Rail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Beer Claire</dc:creator>
  <dc:description>built by www.mediasterling.com</dc:description>
  <cp:lastModifiedBy>Capstick Tracey</cp:lastModifiedBy>
  <cp:revision>253</cp:revision>
  <cp:lastPrinted>2018-04-20T10:20:24Z</cp:lastPrinted>
  <dcterms:created xsi:type="dcterms:W3CDTF">2017-11-16T16:18:40Z</dcterms:created>
  <dcterms:modified xsi:type="dcterms:W3CDTF">2018-06-25T18:08:15Z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ies>
</file>