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58" r:id="rId2"/>
    <p:sldMasterId id="2147483660" r:id="rId3"/>
    <p:sldMasterId id="2147483661" r:id="rId4"/>
    <p:sldMasterId id="2147483659" r:id="rId5"/>
    <p:sldMasterId id="2147483990" r:id="rId6"/>
    <p:sldMasterId id="2147484099" r:id="rId7"/>
    <p:sldMasterId id="2147484195" r:id="rId8"/>
  </p:sldMasterIdLst>
  <p:notesMasterIdLst>
    <p:notesMasterId r:id="rId26"/>
  </p:notesMasterIdLst>
  <p:handoutMasterIdLst>
    <p:handoutMasterId r:id="rId27"/>
  </p:handoutMasterIdLst>
  <p:sldIdLst>
    <p:sldId id="385" r:id="rId9"/>
    <p:sldId id="316" r:id="rId10"/>
    <p:sldId id="485" r:id="rId11"/>
    <p:sldId id="486" r:id="rId12"/>
    <p:sldId id="487" r:id="rId13"/>
    <p:sldId id="496" r:id="rId14"/>
    <p:sldId id="494" r:id="rId15"/>
    <p:sldId id="484" r:id="rId16"/>
    <p:sldId id="497" r:id="rId17"/>
    <p:sldId id="498" r:id="rId18"/>
    <p:sldId id="483" r:id="rId19"/>
    <p:sldId id="479" r:id="rId20"/>
    <p:sldId id="499" r:id="rId21"/>
    <p:sldId id="481" r:id="rId22"/>
    <p:sldId id="493" r:id="rId23"/>
    <p:sldId id="477" r:id="rId24"/>
    <p:sldId id="488" r:id="rId25"/>
  </p:sldIdLst>
  <p:sldSz cx="9144000" cy="6858000" type="screen4x3"/>
  <p:notesSz cx="6858000" cy="9144000"/>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5172"/>
    <a:srgbClr val="ECB314"/>
    <a:srgbClr val="FFCC00"/>
    <a:srgbClr val="FF7C80"/>
    <a:srgbClr val="054B6B"/>
    <a:srgbClr val="89094C"/>
    <a:srgbClr val="FF3399"/>
    <a:srgbClr val="00FFFF"/>
    <a:srgbClr val="FEE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7410" autoAdjust="0"/>
  </p:normalViewPr>
  <p:slideViewPr>
    <p:cSldViewPr>
      <p:cViewPr>
        <p:scale>
          <a:sx n="100" d="100"/>
          <a:sy n="100" d="100"/>
        </p:scale>
        <p:origin x="-1230" y="36"/>
      </p:cViewPr>
      <p:guideLst>
        <p:guide orient="horz" pos="2160"/>
        <p:guide pos="2880"/>
      </p:guideLst>
    </p:cSldViewPr>
  </p:slideViewPr>
  <p:outlineViewPr>
    <p:cViewPr>
      <p:scale>
        <a:sx n="33" d="100"/>
        <a:sy n="33" d="100"/>
      </p:scale>
      <p:origin x="0" y="442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062DE474-6668-4364-BE24-61A167C8330F}" type="datetime5">
              <a:rPr lang="en-GB" altLang="en-US" smtClean="0"/>
              <a:t>9-Jul-18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2D50DF9-B095-4C16-980C-E9DA62D699FE}" type="slidenum">
              <a:rPr lang="en-GB" altLang="en-US"/>
              <a:pPr>
                <a:defRPr/>
              </a:pPr>
              <a:t>‹#›</a:t>
            </a:fld>
            <a:endParaRPr lang="en-GB" altLang="en-US"/>
          </a:p>
        </p:txBody>
      </p:sp>
    </p:spTree>
    <p:extLst>
      <p:ext uri="{BB962C8B-B14F-4D97-AF65-F5344CB8AC3E}">
        <p14:creationId xmlns:p14="http://schemas.microsoft.com/office/powerpoint/2010/main" val="377566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6A28B883-A2BF-4E20-8BA1-A65836EDC746}" type="datetime5">
              <a:rPr lang="en-GB" altLang="en-US" smtClean="0"/>
              <a:t>9-Jul-18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47E4FF4-107E-440D-B6BB-B31D6ECB5B58}" type="slidenum">
              <a:rPr lang="en-GB" altLang="en-US"/>
              <a:pPr>
                <a:defRPr/>
              </a:pPr>
              <a:t>‹#›</a:t>
            </a:fld>
            <a:endParaRPr lang="en-GB" altLang="en-US"/>
          </a:p>
        </p:txBody>
      </p:sp>
    </p:spTree>
    <p:extLst>
      <p:ext uri="{BB962C8B-B14F-4D97-AF65-F5344CB8AC3E}">
        <p14:creationId xmlns:p14="http://schemas.microsoft.com/office/powerpoint/2010/main" val="277400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4C445463-0EAE-44CB-8624-05211265B327}" type="datetime5">
              <a:rPr lang="en-GB" altLang="en-US" smtClean="0"/>
              <a:t>9-Jul-18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6F10C30A-9262-407B-A721-B1914684E911}" type="slidenum">
              <a:rPr lang="en-GB" altLang="en-US"/>
              <a:pPr>
                <a:defRPr/>
              </a:pPr>
              <a:t>‹#›</a:t>
            </a:fld>
            <a:endParaRPr lang="en-GB" altLang="en-US"/>
          </a:p>
        </p:txBody>
      </p:sp>
    </p:spTree>
    <p:extLst>
      <p:ext uri="{BB962C8B-B14F-4D97-AF65-F5344CB8AC3E}">
        <p14:creationId xmlns:p14="http://schemas.microsoft.com/office/powerpoint/2010/main" val="1742686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4D51C35-8D0F-4087-9844-3C3E8CE10026}" type="datetime5">
              <a:rPr lang="en-GB" altLang="en-US" smtClean="0"/>
              <a:t>9-Jul-18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643967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8A34F02-6F76-46AC-AC17-0683C45774B8}" type="datetime5">
              <a:rPr lang="en-GB" altLang="en-US" smtClean="0"/>
              <a:t>9-Jul-18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96924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790F6AA-2512-4FE6-8E5D-838A476A5862}" type="datetime5">
              <a:rPr lang="en-GB" altLang="en-US" smtClean="0"/>
              <a:t>9-Jul-18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410736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9544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C111F282-70C9-4383-905A-EBB4AE86CB9D}" type="datetime5">
              <a:rPr lang="en-GB" altLang="en-US" smtClean="0"/>
              <a:t>9-Jul-18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024911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01688890-F510-4118-A04C-86B5BCD1F45F}" type="datetime5">
              <a:rPr lang="en-GB" altLang="en-US" smtClean="0"/>
              <a:t>9-Jul-18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3286452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ABDDBC54-9DA3-4137-84FC-E938DFD966B9}" type="datetime5">
              <a:rPr lang="en-GB" altLang="en-US" smtClean="0"/>
              <a:t>9-Jul-18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392929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A1AF8DBB-98F8-401C-BD15-1367FFA493EC}" type="datetime5">
              <a:rPr lang="en-GB" altLang="en-US" smtClean="0"/>
              <a:t>9-Jul-18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233312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A4D22AE4-4509-48BE-A06A-CC27A64708BB}" type="datetime5">
              <a:rPr lang="en-GB" altLang="en-US" smtClean="0"/>
              <a:t>9-Jul-18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60860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DD379760-7AF3-40DE-9C20-1BBE3C30F262}" type="datetime5">
              <a:rPr lang="en-GB" altLang="en-US" smtClean="0"/>
              <a:t>9-Jul-18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E3C873A-6BE3-405C-9460-B0C1D5212037}" type="slidenum">
              <a:rPr lang="en-GB" altLang="en-US"/>
              <a:pPr>
                <a:defRPr/>
              </a:pPr>
              <a:t>‹#›</a:t>
            </a:fld>
            <a:endParaRPr lang="en-GB" altLang="en-US"/>
          </a:p>
        </p:txBody>
      </p:sp>
    </p:spTree>
    <p:extLst>
      <p:ext uri="{BB962C8B-B14F-4D97-AF65-F5344CB8AC3E}">
        <p14:creationId xmlns:p14="http://schemas.microsoft.com/office/powerpoint/2010/main" val="3200943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86FF883-F8F8-4E42-8CD4-6CEC8B0264AF}" type="datetime5">
              <a:rPr lang="en-GB" altLang="en-US" smtClean="0"/>
              <a:t>9-Jul-18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168427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2D0A7E5-01A3-4E23-B395-E54696627893}" type="datetime5">
              <a:rPr lang="en-GB" altLang="en-US" smtClean="0"/>
              <a:t>9-Jul-18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250759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827088"/>
            <a:ext cx="2014537"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894388"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2A69E36-F512-4D19-BF5C-5E3A357AE4D5}" type="datetime5">
              <a:rPr lang="en-GB" altLang="en-US" smtClean="0"/>
              <a:t>9-Jul-18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930201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CFBCD29C-CFCA-454E-A928-5141DD33D6D9}" type="datetime5">
              <a:rPr lang="en-GB" altLang="en-US" smtClean="0"/>
              <a:t>9-Jul-18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088046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50E21F7-0E8C-47F1-889A-98AF7BEEA577}" type="datetime5">
              <a:rPr lang="en-GB" altLang="en-US" smtClean="0"/>
              <a:t>9-Jul-18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1241425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31F01BB-E1D5-4C3A-987C-2C1F6CDA8036}" type="datetime5">
              <a:rPr lang="en-GB" altLang="en-US" smtClean="0"/>
              <a:t>9-Jul-18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3108943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234E6A0-5B4D-4C5A-9D6A-E331269D3C72}" type="datetime5">
              <a:rPr lang="en-GB" altLang="en-US" smtClean="0"/>
              <a:t>9-Jul-18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3798675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29E3F9DC-366F-4224-BAFC-00DB1B01D54B}" type="datetime5">
              <a:rPr lang="en-GB" altLang="en-US" smtClean="0"/>
              <a:t>9-Jul-18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036366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7B9404D2-28F3-40D6-8851-0ED7E501D254}" type="datetime5">
              <a:rPr lang="en-GB" altLang="en-US" smtClean="0"/>
              <a:t>9-Jul-18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2746775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E55203A-D97A-4123-907A-06280C2488B0}" type="datetime5">
              <a:rPr lang="en-GB" altLang="en-US" smtClean="0"/>
              <a:t>9-Jul-18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273586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B65E1801-C4ED-4D63-A939-FECE8EF4E36D}" type="datetime5">
              <a:rPr lang="en-GB" altLang="en-US" smtClean="0"/>
              <a:t>9-Jul-18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91676119-02B7-4809-BC04-42A0C0611973}" type="slidenum">
              <a:rPr lang="en-GB" altLang="en-US"/>
              <a:pPr>
                <a:defRPr/>
              </a:pPr>
              <a:t>‹#›</a:t>
            </a:fld>
            <a:endParaRPr lang="en-GB" altLang="en-US"/>
          </a:p>
        </p:txBody>
      </p:sp>
    </p:spTree>
    <p:extLst>
      <p:ext uri="{BB962C8B-B14F-4D97-AF65-F5344CB8AC3E}">
        <p14:creationId xmlns:p14="http://schemas.microsoft.com/office/powerpoint/2010/main" val="647324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2D9F3102-0BB3-47E5-9E30-4D78571C6F18}" type="datetime5">
              <a:rPr lang="en-GB" altLang="en-US" smtClean="0"/>
              <a:t>9-Jul-18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2197830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3F9499-36BB-43C1-AF57-402B776AF6F7}" type="datetime5">
              <a:rPr lang="en-GB" altLang="en-US" smtClean="0"/>
              <a:t>9-Jul-18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668525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2AB8D9B-FBC4-45C1-9568-67B08D37F955}" type="datetime5">
              <a:rPr lang="en-GB" altLang="en-US" smtClean="0"/>
              <a:t>9-Jul-18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761580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8B2249C1-A388-4074-AE71-D5DD62D0652A}" type="datetime5">
              <a:rPr lang="en-GB" altLang="en-US" smtClean="0"/>
              <a:t>9-Jul-18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524676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4D4934B-6C72-4CDB-ABC0-320256E3F31C}" type="datetime5">
              <a:rPr lang="en-GB" altLang="en-US" smtClean="0"/>
              <a:t>9-Jul-18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3012000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FDACFF18-2F5E-46C4-AD0E-D85EFC34BF4D}" type="datetime5">
              <a:rPr lang="en-GB" altLang="en-US" smtClean="0"/>
              <a:t>9-Jul-18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946149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3E720055-3868-450F-A24B-EE40CD3F9B2E}" type="datetime5">
              <a:rPr lang="en-GB" altLang="en-US" smtClean="0"/>
              <a:t>9-Jul-18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1015324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0A6F46B7-A829-4C03-83CD-9CECFD3D11C2}" type="datetime5">
              <a:rPr lang="en-GB" altLang="en-US" smtClean="0"/>
              <a:t>9-Jul-18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351111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4318000"/>
            <a:ext cx="3557588"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4318000"/>
            <a:ext cx="3559175"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657FBCEC-2DEB-4228-B343-E7305FAEA4DE}" type="datetime5">
              <a:rPr lang="en-GB" altLang="en-US" smtClean="0"/>
              <a:t>9-Jul-18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3799618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2D30D899-9FD5-4F05-BBE5-45382F5EA6CF}" type="datetime5">
              <a:rPr lang="en-GB" altLang="en-US" smtClean="0"/>
              <a:t>9-Jul-18</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8096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1273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819525" y="1841500"/>
            <a:ext cx="31289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255A4715-8D05-4A0F-B68D-1118D3F2DD61}" type="datetime5">
              <a:rPr lang="en-GB" altLang="en-US" smtClean="0"/>
              <a:t>9-Jul-18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FF6E2BF1-CED9-4F4E-9750-FF71340F2D79}" type="slidenum">
              <a:rPr lang="en-GB" altLang="en-US"/>
              <a:pPr>
                <a:defRPr/>
              </a:pPr>
              <a:t>‹#›</a:t>
            </a:fld>
            <a:endParaRPr lang="en-GB" altLang="en-US"/>
          </a:p>
        </p:txBody>
      </p:sp>
    </p:spTree>
    <p:extLst>
      <p:ext uri="{BB962C8B-B14F-4D97-AF65-F5344CB8AC3E}">
        <p14:creationId xmlns:p14="http://schemas.microsoft.com/office/powerpoint/2010/main" val="22682612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687703E5-D491-445C-87F4-1649748C9003}" type="datetime5">
              <a:rPr lang="en-GB" altLang="en-US" smtClean="0"/>
              <a:t>9-Jul-18</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1343780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5FF0F172-4223-409A-80C9-46CF3E21AF52}" type="datetime5">
              <a:rPr lang="en-GB" altLang="en-US" smtClean="0"/>
              <a:t>9-Jul-18</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3021232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2E522DBF-636D-439F-A139-563606877A98}" type="datetime5">
              <a:rPr lang="en-GB" altLang="en-US" smtClean="0"/>
              <a:t>9-Jul-18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2155049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9ED9F227-1C7F-4393-95CF-867C4168ADF4}" type="datetime5">
              <a:rPr lang="en-GB" altLang="en-US" smtClean="0"/>
              <a:t>9-Jul-18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228185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BFC06EB1-202D-4E76-B6A2-8F71B8B4D3BC}" type="datetime5">
              <a:rPr lang="en-GB" altLang="en-US" smtClean="0"/>
              <a:t>9-Jul-18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910875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6100" cy="2760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CE3C9B4-F048-4B7A-AB0C-A577AC905D3D}" type="datetime5">
              <a:rPr lang="en-GB" altLang="en-US" smtClean="0"/>
              <a:t>9-Jul-18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278603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517DB41-1682-4A91-ACA1-DC5CB2664C22}" type="datetime5">
              <a:rPr lang="en-GB" altLang="en-US" smtClean="0"/>
              <a:t>9-Jul-18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D03E7D24-AD2C-4824-8260-52629B296B0C}" type="slidenum">
              <a:rPr lang="en-GB" altLang="en-US"/>
              <a:pPr>
                <a:defRPr/>
              </a:pPr>
              <a:t>‹#›</a:t>
            </a:fld>
            <a:endParaRPr lang="en-GB" altLang="en-US"/>
          </a:p>
        </p:txBody>
      </p:sp>
    </p:spTree>
    <p:extLst>
      <p:ext uri="{BB962C8B-B14F-4D97-AF65-F5344CB8AC3E}">
        <p14:creationId xmlns:p14="http://schemas.microsoft.com/office/powerpoint/2010/main" val="8456778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A9E9CBC-FA3E-4A5A-933D-60D5D5F2A231}" type="datetime5">
              <a:rPr lang="en-GB" altLang="en-US" smtClean="0"/>
              <a:t>9-Jul-18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3EF77B97-E6AC-423A-BE00-125CAE84394A}" type="slidenum">
              <a:rPr lang="en-GB" altLang="en-US"/>
              <a:pPr>
                <a:defRPr/>
              </a:pPr>
              <a:t>‹#›</a:t>
            </a:fld>
            <a:endParaRPr lang="en-GB" altLang="en-US"/>
          </a:p>
        </p:txBody>
      </p:sp>
    </p:spTree>
    <p:extLst>
      <p:ext uri="{BB962C8B-B14F-4D97-AF65-F5344CB8AC3E}">
        <p14:creationId xmlns:p14="http://schemas.microsoft.com/office/powerpoint/2010/main" val="3576376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9FFAB74-EA86-40BC-B410-E1F4E7D0E925}" type="datetime5">
              <a:rPr lang="en-GB" altLang="en-US" smtClean="0"/>
              <a:t>9-Jul-18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17811B3-8EA7-448F-AD12-0E917CDBF3F1}" type="slidenum">
              <a:rPr lang="en-GB" altLang="en-US"/>
              <a:pPr>
                <a:defRPr/>
              </a:pPr>
              <a:t>‹#›</a:t>
            </a:fld>
            <a:endParaRPr lang="en-GB" altLang="en-US"/>
          </a:p>
        </p:txBody>
      </p:sp>
    </p:spTree>
    <p:extLst>
      <p:ext uri="{BB962C8B-B14F-4D97-AF65-F5344CB8AC3E}">
        <p14:creationId xmlns:p14="http://schemas.microsoft.com/office/powerpoint/2010/main" val="13706746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43100" y="2057400"/>
            <a:ext cx="2551113" cy="349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2057400"/>
            <a:ext cx="2551112" cy="349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F8E77FB8-AD3E-43B8-B67A-805A5C7210C2}" type="datetime5">
              <a:rPr lang="en-GB" altLang="en-US" smtClean="0"/>
              <a:t>9-Jul-18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3EDDEC26-1A98-4FFE-8C28-99A572129ED3}" type="slidenum">
              <a:rPr lang="en-GB" altLang="en-US"/>
              <a:pPr>
                <a:defRPr/>
              </a:pPr>
              <a:t>‹#›</a:t>
            </a:fld>
            <a:endParaRPr lang="en-GB" altLang="en-US"/>
          </a:p>
        </p:txBody>
      </p:sp>
    </p:spTree>
    <p:extLst>
      <p:ext uri="{BB962C8B-B14F-4D97-AF65-F5344CB8AC3E}">
        <p14:creationId xmlns:p14="http://schemas.microsoft.com/office/powerpoint/2010/main" val="364357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10"/>
          <p:cNvSpPr>
            <a:spLocks noGrp="1" noChangeArrowheads="1"/>
          </p:cNvSpPr>
          <p:nvPr>
            <p:ph type="dt" sz="half" idx="11"/>
          </p:nvPr>
        </p:nvSpPr>
        <p:spPr>
          <a:ln/>
        </p:spPr>
        <p:txBody>
          <a:bodyPr/>
          <a:lstStyle>
            <a:lvl1pPr>
              <a:defRPr/>
            </a:lvl1pPr>
          </a:lstStyle>
          <a:p>
            <a:pPr>
              <a:defRPr/>
            </a:pPr>
            <a:fld id="{B9291534-9C1A-4536-B68A-C418CE13884C}" type="datetime5">
              <a:rPr lang="en-GB" altLang="en-US" smtClean="0"/>
              <a:t>9-Jul-18</a:t>
            </a:fld>
            <a:endParaRPr lang="en-GB" altLang="en-US"/>
          </a:p>
        </p:txBody>
      </p:sp>
      <p:sp>
        <p:nvSpPr>
          <p:cNvPr id="9" name="Rectangle 11"/>
          <p:cNvSpPr>
            <a:spLocks noGrp="1" noChangeArrowheads="1"/>
          </p:cNvSpPr>
          <p:nvPr>
            <p:ph type="sldNum" sz="quarter" idx="12"/>
          </p:nvPr>
        </p:nvSpPr>
        <p:spPr>
          <a:ln/>
        </p:spPr>
        <p:txBody>
          <a:bodyPr/>
          <a:lstStyle>
            <a:lvl1pPr>
              <a:defRPr/>
            </a:lvl1pPr>
          </a:lstStyle>
          <a:p>
            <a:pPr>
              <a:defRPr/>
            </a:pPr>
            <a:fld id="{619E59D7-98D3-415C-9C69-3A859E467534}" type="slidenum">
              <a:rPr lang="en-GB" altLang="en-US"/>
              <a:pPr>
                <a:defRPr/>
              </a:pPr>
              <a:t>‹#›</a:t>
            </a:fld>
            <a:endParaRPr lang="en-GB" altLang="en-US"/>
          </a:p>
        </p:txBody>
      </p:sp>
    </p:spTree>
    <p:extLst>
      <p:ext uri="{BB962C8B-B14F-4D97-AF65-F5344CB8AC3E}">
        <p14:creationId xmlns:p14="http://schemas.microsoft.com/office/powerpoint/2010/main" val="16380079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3BC4A922-0B55-4819-84D9-2A784E760CC7}" type="datetime5">
              <a:rPr lang="en-GB" altLang="en-US" smtClean="0"/>
              <a:t>9-Jul-18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690BC58C-0D29-499A-BCED-F21BE88E6854}" type="slidenum">
              <a:rPr lang="en-GB" altLang="en-US"/>
              <a:pPr>
                <a:defRPr/>
              </a:pPr>
              <a:t>‹#›</a:t>
            </a:fld>
            <a:endParaRPr lang="en-GB" altLang="en-US"/>
          </a:p>
        </p:txBody>
      </p:sp>
    </p:spTree>
    <p:extLst>
      <p:ext uri="{BB962C8B-B14F-4D97-AF65-F5344CB8AC3E}">
        <p14:creationId xmlns:p14="http://schemas.microsoft.com/office/powerpoint/2010/main" val="8087089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DA23C1F-EFE9-4D5F-8C7F-8E3DDFB10A4C}" type="datetime5">
              <a:rPr lang="en-GB" altLang="en-US" smtClean="0"/>
              <a:t>9-Jul-18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550C96DB-610E-412F-90C5-8A6673F8928E}" type="slidenum">
              <a:rPr lang="en-GB" altLang="en-US"/>
              <a:pPr>
                <a:defRPr/>
              </a:pPr>
              <a:t>‹#›</a:t>
            </a:fld>
            <a:endParaRPr lang="en-GB" altLang="en-US"/>
          </a:p>
        </p:txBody>
      </p:sp>
    </p:spTree>
    <p:extLst>
      <p:ext uri="{BB962C8B-B14F-4D97-AF65-F5344CB8AC3E}">
        <p14:creationId xmlns:p14="http://schemas.microsoft.com/office/powerpoint/2010/main" val="25580899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D2448C27-2E40-46C8-B3DB-98C3A99BB4F8}" type="datetime5">
              <a:rPr lang="en-GB" altLang="en-US" smtClean="0"/>
              <a:t>9-Jul-18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ECD93A14-8399-4E19-B73A-AECA849BE1C5}" type="slidenum">
              <a:rPr lang="en-GB" altLang="en-US"/>
              <a:pPr>
                <a:defRPr/>
              </a:pPr>
              <a:t>‹#›</a:t>
            </a:fld>
            <a:endParaRPr lang="en-GB" altLang="en-US"/>
          </a:p>
        </p:txBody>
      </p:sp>
    </p:spTree>
    <p:extLst>
      <p:ext uri="{BB962C8B-B14F-4D97-AF65-F5344CB8AC3E}">
        <p14:creationId xmlns:p14="http://schemas.microsoft.com/office/powerpoint/2010/main" val="2351305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F9F68BDF-3605-4134-9A58-D8720ECE23A3}" type="datetime5">
              <a:rPr lang="en-GB" altLang="en-US" smtClean="0"/>
              <a:t>9-Jul-18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099E62F-B62B-4018-80CF-FB3A1E17DDA9}" type="slidenum">
              <a:rPr lang="en-GB" altLang="en-US"/>
              <a:pPr>
                <a:defRPr/>
              </a:pPr>
              <a:t>‹#›</a:t>
            </a:fld>
            <a:endParaRPr lang="en-GB" altLang="en-US"/>
          </a:p>
        </p:txBody>
      </p:sp>
    </p:spTree>
    <p:extLst>
      <p:ext uri="{BB962C8B-B14F-4D97-AF65-F5344CB8AC3E}">
        <p14:creationId xmlns:p14="http://schemas.microsoft.com/office/powerpoint/2010/main" val="38886456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648E1BCA-34DE-4FA9-A177-5005E01A5F6C}" type="datetime5">
              <a:rPr lang="en-GB" altLang="en-US" smtClean="0"/>
              <a:t>9-Jul-18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7F9676EE-4A47-471A-B405-168A73061661}" type="slidenum">
              <a:rPr lang="en-GB" altLang="en-US"/>
              <a:pPr>
                <a:defRPr/>
              </a:pPr>
              <a:t>‹#›</a:t>
            </a:fld>
            <a:endParaRPr lang="en-GB" altLang="en-US"/>
          </a:p>
        </p:txBody>
      </p:sp>
    </p:spTree>
    <p:extLst>
      <p:ext uri="{BB962C8B-B14F-4D97-AF65-F5344CB8AC3E}">
        <p14:creationId xmlns:p14="http://schemas.microsoft.com/office/powerpoint/2010/main" val="18025233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F5BA61C-6A3A-45E8-951A-1D1A0C0F1625}" type="datetime5">
              <a:rPr lang="en-GB" altLang="en-US" smtClean="0"/>
              <a:t>9-Jul-18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F89F1A-D99E-4224-931B-D701798D77FC}" type="slidenum">
              <a:rPr lang="en-GB" altLang="en-US"/>
              <a:pPr>
                <a:defRPr/>
              </a:pPr>
              <a:t>‹#›</a:t>
            </a:fld>
            <a:endParaRPr lang="en-GB" altLang="en-US"/>
          </a:p>
        </p:txBody>
      </p:sp>
    </p:spTree>
    <p:extLst>
      <p:ext uri="{BB962C8B-B14F-4D97-AF65-F5344CB8AC3E}">
        <p14:creationId xmlns:p14="http://schemas.microsoft.com/office/powerpoint/2010/main" val="2675557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4721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472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356A6EF-90D6-43DA-AD26-6AA7CA4B0650}" type="datetime5">
              <a:rPr lang="en-GB" altLang="en-US" smtClean="0"/>
              <a:t>9-Jul-18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63D8F11-EAFE-40BA-A61A-4C4D3352518F}" type="slidenum">
              <a:rPr lang="en-GB" altLang="en-US"/>
              <a:pPr>
                <a:defRPr/>
              </a:pPr>
              <a:t>‹#›</a:t>
            </a:fld>
            <a:endParaRPr lang="en-GB" altLang="en-US"/>
          </a:p>
        </p:txBody>
      </p:sp>
    </p:spTree>
    <p:extLst>
      <p:ext uri="{BB962C8B-B14F-4D97-AF65-F5344CB8AC3E}">
        <p14:creationId xmlns:p14="http://schemas.microsoft.com/office/powerpoint/2010/main" val="28365160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DF6D07-AE0D-48AD-85B5-8C2CB24F7CB7}" type="datetime5">
              <a:rPr lang="en-GB" smtClean="0"/>
              <a:t>9-Jul-18</a:t>
            </a:fld>
            <a:endParaRPr lang="en-GB"/>
          </a:p>
        </p:txBody>
      </p:sp>
      <p:sp>
        <p:nvSpPr>
          <p:cNvPr id="5" name="Footer Placeholder 4"/>
          <p:cNvSpPr>
            <a:spLocks noGrp="1"/>
          </p:cNvSpPr>
          <p:nvPr>
            <p:ph type="ftr" sz="quarter" idx="11"/>
          </p:nvPr>
        </p:nvSpPr>
        <p:spPr/>
        <p:txBody>
          <a:bodyPr/>
          <a:lstStyle/>
          <a:p>
            <a:r>
              <a:rPr lang="en-GB" smtClean="0"/>
              <a:t>Presentation Title: View &gt; Header &amp; Footer</a:t>
            </a:r>
            <a:endParaRPr lang="en-GB"/>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14322139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3F21E5-DE34-4FFB-8CE3-1B6A542C7EB7}" type="datetime5">
              <a:rPr lang="en-GB" smtClean="0"/>
              <a:t>9-Jul-18</a:t>
            </a:fld>
            <a:endParaRPr lang="en-GB"/>
          </a:p>
        </p:txBody>
      </p:sp>
      <p:sp>
        <p:nvSpPr>
          <p:cNvPr id="5" name="Footer Placeholder 4"/>
          <p:cNvSpPr>
            <a:spLocks noGrp="1"/>
          </p:cNvSpPr>
          <p:nvPr>
            <p:ph type="ftr" sz="quarter" idx="11"/>
          </p:nvPr>
        </p:nvSpPr>
        <p:spPr/>
        <p:txBody>
          <a:bodyPr/>
          <a:lstStyle/>
          <a:p>
            <a:r>
              <a:rPr lang="en-GB" smtClean="0"/>
              <a:t>Presentation Title: View &gt; Header &amp; Footer</a:t>
            </a:r>
            <a:endParaRPr lang="en-GB"/>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20954703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F79A95-3398-4C90-9F77-FBE17DDC2C1C}" type="datetime5">
              <a:rPr lang="en-GB" smtClean="0"/>
              <a:t>9-Jul-18</a:t>
            </a:fld>
            <a:endParaRPr lang="en-GB"/>
          </a:p>
        </p:txBody>
      </p:sp>
      <p:sp>
        <p:nvSpPr>
          <p:cNvPr id="5" name="Footer Placeholder 4"/>
          <p:cNvSpPr>
            <a:spLocks noGrp="1"/>
          </p:cNvSpPr>
          <p:nvPr>
            <p:ph type="ftr" sz="quarter" idx="11"/>
          </p:nvPr>
        </p:nvSpPr>
        <p:spPr/>
        <p:txBody>
          <a:bodyPr/>
          <a:lstStyle/>
          <a:p>
            <a:r>
              <a:rPr lang="en-GB" smtClean="0"/>
              <a:t>Presentation Title: View &gt; Header &amp; Footer</a:t>
            </a:r>
            <a:endParaRPr lang="en-GB"/>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10184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10"/>
          <p:cNvSpPr>
            <a:spLocks noGrp="1" noChangeArrowheads="1"/>
          </p:cNvSpPr>
          <p:nvPr>
            <p:ph type="dt" sz="half" idx="11"/>
          </p:nvPr>
        </p:nvSpPr>
        <p:spPr>
          <a:ln/>
        </p:spPr>
        <p:txBody>
          <a:bodyPr/>
          <a:lstStyle>
            <a:lvl1pPr>
              <a:defRPr/>
            </a:lvl1pPr>
          </a:lstStyle>
          <a:p>
            <a:pPr>
              <a:defRPr/>
            </a:pPr>
            <a:fld id="{C40A6C43-A33D-4BDA-8E44-3855EE084811}" type="datetime5">
              <a:rPr lang="en-GB" altLang="en-US" smtClean="0"/>
              <a:t>9-Jul-18</a:t>
            </a:fld>
            <a:endParaRPr lang="en-GB" altLang="en-US"/>
          </a:p>
        </p:txBody>
      </p:sp>
      <p:sp>
        <p:nvSpPr>
          <p:cNvPr id="5" name="Rectangle 11"/>
          <p:cNvSpPr>
            <a:spLocks noGrp="1" noChangeArrowheads="1"/>
          </p:cNvSpPr>
          <p:nvPr>
            <p:ph type="sldNum" sz="quarter" idx="12"/>
          </p:nvPr>
        </p:nvSpPr>
        <p:spPr>
          <a:ln/>
        </p:spPr>
        <p:txBody>
          <a:bodyPr/>
          <a:lstStyle>
            <a:lvl1pPr>
              <a:defRPr/>
            </a:lvl1pPr>
          </a:lstStyle>
          <a:p>
            <a:pPr>
              <a:defRPr/>
            </a:pPr>
            <a:fld id="{8912DE0F-04A6-4042-895C-538390474D8F}" type="slidenum">
              <a:rPr lang="en-GB" altLang="en-US"/>
              <a:pPr>
                <a:defRPr/>
              </a:pPr>
              <a:t>‹#›</a:t>
            </a:fld>
            <a:endParaRPr lang="en-GB" altLang="en-US"/>
          </a:p>
        </p:txBody>
      </p:sp>
    </p:spTree>
    <p:extLst>
      <p:ext uri="{BB962C8B-B14F-4D97-AF65-F5344CB8AC3E}">
        <p14:creationId xmlns:p14="http://schemas.microsoft.com/office/powerpoint/2010/main" val="12178418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C52F256-88D3-452F-8FBC-8DCA50B179D1}" type="datetime5">
              <a:rPr lang="en-GB" smtClean="0"/>
              <a:t>9-Jul-18</a:t>
            </a:fld>
            <a:endParaRPr lang="en-GB"/>
          </a:p>
        </p:txBody>
      </p:sp>
      <p:sp>
        <p:nvSpPr>
          <p:cNvPr id="6" name="Footer Placeholder 5"/>
          <p:cNvSpPr>
            <a:spLocks noGrp="1"/>
          </p:cNvSpPr>
          <p:nvPr>
            <p:ph type="ftr" sz="quarter" idx="11"/>
          </p:nvPr>
        </p:nvSpPr>
        <p:spPr/>
        <p:txBody>
          <a:bodyPr/>
          <a:lstStyle/>
          <a:p>
            <a:r>
              <a:rPr lang="en-GB" smtClean="0"/>
              <a:t>Presentation Title: View &gt; Header &amp; Footer</a:t>
            </a:r>
            <a:endParaRPr lang="en-GB"/>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2296433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1EE5E0C-567D-4E06-A297-7603604042D5}" type="datetime5">
              <a:rPr lang="en-GB" smtClean="0"/>
              <a:t>9-Jul-18</a:t>
            </a:fld>
            <a:endParaRPr lang="en-GB"/>
          </a:p>
        </p:txBody>
      </p:sp>
      <p:sp>
        <p:nvSpPr>
          <p:cNvPr id="8" name="Footer Placeholder 7"/>
          <p:cNvSpPr>
            <a:spLocks noGrp="1"/>
          </p:cNvSpPr>
          <p:nvPr>
            <p:ph type="ftr" sz="quarter" idx="11"/>
          </p:nvPr>
        </p:nvSpPr>
        <p:spPr/>
        <p:txBody>
          <a:bodyPr/>
          <a:lstStyle/>
          <a:p>
            <a:r>
              <a:rPr lang="en-GB" smtClean="0"/>
              <a:t>Presentation Title: View &gt; Header &amp; Footer</a:t>
            </a:r>
            <a:endParaRPr lang="en-GB"/>
          </a:p>
        </p:txBody>
      </p:sp>
      <p:sp>
        <p:nvSpPr>
          <p:cNvPr id="9" name="Slide Number Placeholder 8"/>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467875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DD148BA-E431-4E1A-9470-FD7F69E6265B}" type="datetime5">
              <a:rPr lang="en-GB" smtClean="0"/>
              <a:t>9-Jul-18</a:t>
            </a:fld>
            <a:endParaRPr lang="en-GB"/>
          </a:p>
        </p:txBody>
      </p:sp>
      <p:sp>
        <p:nvSpPr>
          <p:cNvPr id="4" name="Footer Placeholder 3"/>
          <p:cNvSpPr>
            <a:spLocks noGrp="1"/>
          </p:cNvSpPr>
          <p:nvPr>
            <p:ph type="ftr" sz="quarter" idx="11"/>
          </p:nvPr>
        </p:nvSpPr>
        <p:spPr/>
        <p:txBody>
          <a:bodyPr/>
          <a:lstStyle/>
          <a:p>
            <a:r>
              <a:rPr lang="en-GB" smtClean="0"/>
              <a:t>Presentation Title: View &gt; Header &amp; Footer</a:t>
            </a:r>
            <a:endParaRPr lang="en-GB"/>
          </a:p>
        </p:txBody>
      </p:sp>
      <p:sp>
        <p:nvSpPr>
          <p:cNvPr id="5" name="Slide Number Placeholder 4"/>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22869250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6374-5B24-4ADD-B40A-73DD0649EC39}" type="datetime5">
              <a:rPr lang="en-GB" smtClean="0"/>
              <a:t>9-Jul-18</a:t>
            </a:fld>
            <a:endParaRPr lang="en-GB"/>
          </a:p>
        </p:txBody>
      </p:sp>
      <p:sp>
        <p:nvSpPr>
          <p:cNvPr id="3" name="Footer Placeholder 2"/>
          <p:cNvSpPr>
            <a:spLocks noGrp="1"/>
          </p:cNvSpPr>
          <p:nvPr>
            <p:ph type="ftr" sz="quarter" idx="11"/>
          </p:nvPr>
        </p:nvSpPr>
        <p:spPr/>
        <p:txBody>
          <a:bodyPr/>
          <a:lstStyle/>
          <a:p>
            <a:r>
              <a:rPr lang="en-GB" smtClean="0"/>
              <a:t>Presentation Title: View &gt; Header &amp; Footer</a:t>
            </a:r>
            <a:endParaRPr lang="en-GB"/>
          </a:p>
        </p:txBody>
      </p:sp>
      <p:sp>
        <p:nvSpPr>
          <p:cNvPr id="4" name="Slide Number Placeholder 3"/>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8475118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A8E99D-FE73-4B03-A9DC-33A8F3483EE4}" type="datetime5">
              <a:rPr lang="en-GB" smtClean="0"/>
              <a:t>9-Jul-18</a:t>
            </a:fld>
            <a:endParaRPr lang="en-GB"/>
          </a:p>
        </p:txBody>
      </p:sp>
      <p:sp>
        <p:nvSpPr>
          <p:cNvPr id="6" name="Footer Placeholder 5"/>
          <p:cNvSpPr>
            <a:spLocks noGrp="1"/>
          </p:cNvSpPr>
          <p:nvPr>
            <p:ph type="ftr" sz="quarter" idx="11"/>
          </p:nvPr>
        </p:nvSpPr>
        <p:spPr/>
        <p:txBody>
          <a:bodyPr/>
          <a:lstStyle/>
          <a:p>
            <a:r>
              <a:rPr lang="en-GB" smtClean="0"/>
              <a:t>Presentation Title: View &gt; Header &amp; Footer</a:t>
            </a:r>
            <a:endParaRPr lang="en-GB"/>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750365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763FAD-9FC7-4ED8-8463-067BF8AB3C45}" type="datetime5">
              <a:rPr lang="en-GB" smtClean="0"/>
              <a:t>9-Jul-18</a:t>
            </a:fld>
            <a:endParaRPr lang="en-GB"/>
          </a:p>
        </p:txBody>
      </p:sp>
      <p:sp>
        <p:nvSpPr>
          <p:cNvPr id="6" name="Footer Placeholder 5"/>
          <p:cNvSpPr>
            <a:spLocks noGrp="1"/>
          </p:cNvSpPr>
          <p:nvPr>
            <p:ph type="ftr" sz="quarter" idx="11"/>
          </p:nvPr>
        </p:nvSpPr>
        <p:spPr/>
        <p:txBody>
          <a:bodyPr/>
          <a:lstStyle/>
          <a:p>
            <a:r>
              <a:rPr lang="en-GB" smtClean="0"/>
              <a:t>Presentation Title: View &gt; Header &amp; Footer</a:t>
            </a:r>
            <a:endParaRPr lang="en-GB"/>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4099744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29F15D-5F97-4FF4-8AEC-6C5D3F470C36}" type="datetime5">
              <a:rPr lang="en-GB" smtClean="0"/>
              <a:t>9-Jul-18</a:t>
            </a:fld>
            <a:endParaRPr lang="en-GB"/>
          </a:p>
        </p:txBody>
      </p:sp>
      <p:sp>
        <p:nvSpPr>
          <p:cNvPr id="5" name="Footer Placeholder 4"/>
          <p:cNvSpPr>
            <a:spLocks noGrp="1"/>
          </p:cNvSpPr>
          <p:nvPr>
            <p:ph type="ftr" sz="quarter" idx="11"/>
          </p:nvPr>
        </p:nvSpPr>
        <p:spPr/>
        <p:txBody>
          <a:bodyPr/>
          <a:lstStyle/>
          <a:p>
            <a:r>
              <a:rPr lang="en-GB" smtClean="0"/>
              <a:t>Presentation Title: View &gt; Header &amp; Footer</a:t>
            </a:r>
            <a:endParaRPr lang="en-GB"/>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2384339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72A1E06-75F0-43B4-A5B7-2A2BE905F55D}" type="datetime5">
              <a:rPr lang="en-GB" smtClean="0"/>
              <a:t>9-Jul-18</a:t>
            </a:fld>
            <a:endParaRPr lang="en-GB"/>
          </a:p>
        </p:txBody>
      </p:sp>
      <p:sp>
        <p:nvSpPr>
          <p:cNvPr id="5" name="Footer Placeholder 4"/>
          <p:cNvSpPr>
            <a:spLocks noGrp="1"/>
          </p:cNvSpPr>
          <p:nvPr>
            <p:ph type="ftr" sz="quarter" idx="11"/>
          </p:nvPr>
        </p:nvSpPr>
        <p:spPr/>
        <p:txBody>
          <a:bodyPr/>
          <a:lstStyle/>
          <a:p>
            <a:r>
              <a:rPr lang="en-GB" smtClean="0"/>
              <a:t>Presentation Title: View &gt; Header &amp; Footer</a:t>
            </a:r>
            <a:endParaRPr lang="en-GB"/>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4701407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3F1D8533-68A3-488E-86B7-0FB8CF66B24A}" type="datetime5">
              <a:rPr lang="en-GB" smtClean="0"/>
              <a:t>9-Jul-18</a:t>
            </a:fld>
            <a:endParaRPr lang="en-GB"/>
          </a:p>
        </p:txBody>
      </p:sp>
      <p:sp>
        <p:nvSpPr>
          <p:cNvPr id="4" name="Footer Placeholder 3"/>
          <p:cNvSpPr>
            <a:spLocks noGrp="1"/>
          </p:cNvSpPr>
          <p:nvPr>
            <p:ph type="ftr" sz="quarter" idx="11"/>
          </p:nvPr>
        </p:nvSpPr>
        <p:spPr/>
        <p:txBody>
          <a:bodyPr/>
          <a:lstStyle/>
          <a:p>
            <a:r>
              <a:rPr lang="en-GB" smtClean="0"/>
              <a:t>Presentation Title: View &gt; Header &amp; Footer</a:t>
            </a:r>
            <a:endParaRPr lang="en-GB"/>
          </a:p>
        </p:txBody>
      </p:sp>
      <p:sp>
        <p:nvSpPr>
          <p:cNvPr id="5" name="Slide Number Placeholder 4"/>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6496131"/>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BB6435B3-C423-4DCE-BC81-2645D5C588DF}" type="datetime5">
              <a:rPr lang="en-GB" altLang="en-US" smtClean="0"/>
              <a:t>9-Jul-18</a:t>
            </a:fld>
            <a:endParaRPr lang="en-GB" altLang="en-US"/>
          </a:p>
        </p:txBody>
      </p:sp>
      <p:sp>
        <p:nvSpPr>
          <p:cNvPr id="4" name="Footer Placeholder 3"/>
          <p:cNvSpPr>
            <a:spLocks noGrp="1"/>
          </p:cNvSpPr>
          <p:nvPr>
            <p:ph type="ftr" sz="quarter" idx="11"/>
          </p:nvPr>
        </p:nvSpPr>
        <p:spPr/>
        <p:txBody>
          <a:bodyPr/>
          <a:lstStyle/>
          <a:p>
            <a:pPr>
              <a:defRPr/>
            </a:pPr>
            <a:r>
              <a:rPr lang="en-GB" altLang="en-US" smtClean="0"/>
              <a:t>Presentation Title: View &gt; Header &amp; Footer</a:t>
            </a:r>
            <a:endParaRPr lang="en-GB" altLang="en-US"/>
          </a:p>
        </p:txBody>
      </p:sp>
      <p:sp>
        <p:nvSpPr>
          <p:cNvPr id="5" name="Slide Number Placeholder 4"/>
          <p:cNvSpPr>
            <a:spLocks noGrp="1"/>
          </p:cNvSpPr>
          <p:nvPr>
            <p:ph type="sldNum" sz="quarter" idx="12"/>
          </p:nvPr>
        </p:nvSpPr>
        <p:spPr/>
        <p:txBody>
          <a:bodyPr/>
          <a:lstStyle/>
          <a:p>
            <a:pPr>
              <a:defRPr/>
            </a:pPr>
            <a:fld id="{DCDC8A0F-7C7B-4207-93A6-07D6CD475C82}" type="slidenum">
              <a:rPr lang="en-GB" altLang="en-US" smtClean="0"/>
              <a:pPr>
                <a:defRPr/>
              </a:pPr>
              <a:t>‹#›</a:t>
            </a:fld>
            <a:endParaRPr lang="en-GB" altLang="en-US"/>
          </a:p>
        </p:txBody>
      </p:sp>
    </p:spTree>
    <p:extLst>
      <p:ext uri="{BB962C8B-B14F-4D97-AF65-F5344CB8AC3E}">
        <p14:creationId xmlns:p14="http://schemas.microsoft.com/office/powerpoint/2010/main" val="261222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10"/>
          <p:cNvSpPr>
            <a:spLocks noGrp="1" noChangeArrowheads="1"/>
          </p:cNvSpPr>
          <p:nvPr>
            <p:ph type="dt" sz="half" idx="11"/>
          </p:nvPr>
        </p:nvSpPr>
        <p:spPr>
          <a:ln/>
        </p:spPr>
        <p:txBody>
          <a:bodyPr/>
          <a:lstStyle>
            <a:lvl1pPr>
              <a:defRPr/>
            </a:lvl1pPr>
          </a:lstStyle>
          <a:p>
            <a:pPr>
              <a:defRPr/>
            </a:pPr>
            <a:fld id="{CF2B7169-030D-4B56-9CEF-2FE0540B9247}" type="datetime5">
              <a:rPr lang="en-GB" altLang="en-US" smtClean="0"/>
              <a:t>9-Jul-18</a:t>
            </a:fld>
            <a:endParaRPr lang="en-GB" altLang="en-US"/>
          </a:p>
        </p:txBody>
      </p:sp>
      <p:sp>
        <p:nvSpPr>
          <p:cNvPr id="4" name="Rectangle 11"/>
          <p:cNvSpPr>
            <a:spLocks noGrp="1" noChangeArrowheads="1"/>
          </p:cNvSpPr>
          <p:nvPr>
            <p:ph type="sldNum" sz="quarter" idx="12"/>
          </p:nvPr>
        </p:nvSpPr>
        <p:spPr>
          <a:ln/>
        </p:spPr>
        <p:txBody>
          <a:bodyPr/>
          <a:lstStyle>
            <a:lvl1pPr>
              <a:defRPr/>
            </a:lvl1pPr>
          </a:lstStyle>
          <a:p>
            <a:pPr>
              <a:defRPr/>
            </a:pPr>
            <a:fld id="{691A3E47-A47F-424E-AE91-5F48D46406E8}" type="slidenum">
              <a:rPr lang="en-GB" altLang="en-US"/>
              <a:pPr>
                <a:defRPr/>
              </a:pPr>
              <a:t>‹#›</a:t>
            </a:fld>
            <a:endParaRPr lang="en-GB" altLang="en-US"/>
          </a:p>
        </p:txBody>
      </p:sp>
    </p:spTree>
    <p:extLst>
      <p:ext uri="{BB962C8B-B14F-4D97-AF65-F5344CB8AC3E}">
        <p14:creationId xmlns:p14="http://schemas.microsoft.com/office/powerpoint/2010/main" val="37598704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solidFill>
                  <a:srgbClr val="054B6B"/>
                </a:solidFill>
              </a:rPr>
              <a:pPr>
                <a:defRPr/>
              </a:pPr>
              <a:t>9-Jul-18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6916806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solidFill>
                  <a:srgbClr val="054B6B"/>
                </a:solidFill>
              </a:rPr>
              <a:pPr>
                <a:defRPr/>
              </a:pPr>
              <a:t>9-Jul-18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0379464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solidFill>
                  <a:srgbClr val="054B6B"/>
                </a:solidFill>
              </a:rPr>
              <a:pPr>
                <a:defRPr/>
              </a:pPr>
              <a:t>9-Jul-18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8016385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solidFill>
                  <a:srgbClr val="054B6B"/>
                </a:solidFill>
              </a:rPr>
              <a:pPr>
                <a:defRPr/>
              </a:pPr>
              <a:t>9-Jul-18</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7439339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solidFill>
                  <a:srgbClr val="054B6B"/>
                </a:solidFill>
              </a:rPr>
              <a:pPr>
                <a:defRPr/>
              </a:pPr>
              <a:t>9-Jul-18</a:t>
            </a:fld>
            <a:endParaRPr lang="en-GB" altLang="en-US">
              <a:solidFill>
                <a:srgbClr val="054B6B"/>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9829312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solidFill>
                  <a:srgbClr val="054B6B"/>
                </a:solidFill>
              </a:rPr>
              <a:pPr>
                <a:defRPr/>
              </a:pPr>
              <a:t>9-Jul-18</a:t>
            </a:fld>
            <a:endParaRPr lang="en-GB" altLang="en-US">
              <a:solidFill>
                <a:srgbClr val="054B6B"/>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0483196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solidFill>
                  <a:srgbClr val="054B6B"/>
                </a:solidFill>
              </a:rPr>
              <a:pPr>
                <a:defRPr/>
              </a:pPr>
              <a:t>9-Jul-18</a:t>
            </a:fld>
            <a:endParaRPr lang="en-GB" altLang="en-US">
              <a:solidFill>
                <a:srgbClr val="054B6B"/>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623668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solidFill>
                  <a:srgbClr val="054B6B"/>
                </a:solidFill>
              </a:rPr>
              <a:pPr>
                <a:defRPr/>
              </a:pPr>
              <a:t>9-Jul-18</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8110440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solidFill>
                  <a:srgbClr val="054B6B"/>
                </a:solidFill>
              </a:rPr>
              <a:pPr>
                <a:defRPr/>
              </a:pPr>
              <a:t>9-Jul-18</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1318228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solidFill>
                  <a:srgbClr val="054B6B"/>
                </a:solidFill>
              </a:rPr>
              <a:pPr>
                <a:defRPr/>
              </a:pPr>
              <a:t>9-Jul-18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07087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770CAD63-CFA4-4F77-9B9A-B33388F216BE}" type="datetime5">
              <a:rPr lang="en-GB" altLang="en-US" smtClean="0"/>
              <a:t>9-Jul-18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63695322-CDF1-4CB4-940B-CA4E6CCE9C85}" type="slidenum">
              <a:rPr lang="en-GB" altLang="en-US"/>
              <a:pPr>
                <a:defRPr/>
              </a:pPr>
              <a:t>‹#›</a:t>
            </a:fld>
            <a:endParaRPr lang="en-GB" altLang="en-US"/>
          </a:p>
        </p:txBody>
      </p:sp>
    </p:spTree>
    <p:extLst>
      <p:ext uri="{BB962C8B-B14F-4D97-AF65-F5344CB8AC3E}">
        <p14:creationId xmlns:p14="http://schemas.microsoft.com/office/powerpoint/2010/main" val="37916456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solidFill>
                  <a:srgbClr val="054B6B"/>
                </a:solidFill>
              </a:rPr>
              <a:pPr>
                <a:defRPr/>
              </a:pPr>
              <a:t>9-Jul-18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129765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3604BD40-7939-4097-965B-CBF02EEF68BB}" type="datetime5">
              <a:rPr lang="en-GB" altLang="en-US" smtClean="0"/>
              <a:t>9-Jul-18</a:t>
            </a:fld>
            <a:endParaRPr lang="en-GB" altLang="en-US"/>
          </a:p>
        </p:txBody>
      </p:sp>
      <p:sp>
        <p:nvSpPr>
          <p:cNvPr id="19" name="Footer Placeholder 18"/>
          <p:cNvSpPr>
            <a:spLocks noGrp="1"/>
          </p:cNvSpPr>
          <p:nvPr>
            <p:ph type="ftr" sz="quarter" idx="11"/>
          </p:nvPr>
        </p:nvSpPr>
        <p:spPr/>
        <p:txBody>
          <a:bodyPr/>
          <a:lstStyle/>
          <a:p>
            <a:pPr>
              <a:defRPr/>
            </a:pPr>
            <a:r>
              <a:rPr lang="en-GB" altLang="en-US" smtClean="0"/>
              <a:t>Presentation Title: View &gt; Header &amp; Footer</a:t>
            </a:r>
            <a:endParaRPr lang="en-GB" altLang="en-US"/>
          </a:p>
        </p:txBody>
      </p:sp>
      <p:sp>
        <p:nvSpPr>
          <p:cNvPr id="27" name="Slide Number Placeholder 26"/>
          <p:cNvSpPr>
            <a:spLocks noGrp="1"/>
          </p:cNvSpPr>
          <p:nvPr>
            <p:ph type="sldNum" sz="quarter" idx="12"/>
          </p:nvPr>
        </p:nvSpPr>
        <p:spPr/>
        <p:txBody>
          <a:bodyPr/>
          <a:lstStyle/>
          <a:p>
            <a:pPr>
              <a:defRPr/>
            </a:pPr>
            <a:fld id="{1683C167-7FFE-4F44-A8D7-9F4B01FAD421}" type="slidenum">
              <a:rPr lang="en-GB" altLang="en-US" smtClean="0"/>
              <a:pPr>
                <a:defRPr/>
              </a:pPr>
              <a:t>‹#›</a:t>
            </a:fld>
            <a:endParaRPr lang="en-GB"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4496927-2A9A-4229-B102-B280E970ABCE}" type="datetime5">
              <a:rPr lang="en-GB" altLang="en-US" smtClean="0"/>
              <a:t>9-Jul-18</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Presentation Title: View &gt; Header &amp; Footer</a:t>
            </a:r>
            <a:endParaRPr lang="en-GB" altLang="en-US"/>
          </a:p>
        </p:txBody>
      </p:sp>
      <p:sp>
        <p:nvSpPr>
          <p:cNvPr id="6" name="Slide Number Placeholder 5"/>
          <p:cNvSpPr>
            <a:spLocks noGrp="1"/>
          </p:cNvSpPr>
          <p:nvPr>
            <p:ph type="sldNum" sz="quarter" idx="12"/>
          </p:nvPr>
        </p:nvSpPr>
        <p:spPr/>
        <p:txBody>
          <a:bodyPr/>
          <a:lstStyle/>
          <a:p>
            <a:pPr>
              <a:defRPr/>
            </a:pPr>
            <a:fld id="{B59C5A7D-3FD6-48AB-9EA1-2620497A3144}" type="slidenum">
              <a:rPr lang="en-GB" altLang="en-US" smtClean="0"/>
              <a:pPr>
                <a:defRPr/>
              </a:pPr>
              <a:t>‹#›</a:t>
            </a:fld>
            <a:endParaRPr lang="en-GB"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758DB67A-6F49-4D7D-81F1-122A2D717C40}" type="datetime5">
              <a:rPr lang="en-GB" altLang="en-US" smtClean="0"/>
              <a:t>9-Jul-18</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Presentation Title: View &gt; Header &amp; Footer</a:t>
            </a:r>
            <a:endParaRPr lang="en-GB" altLang="en-US"/>
          </a:p>
        </p:txBody>
      </p:sp>
      <p:sp>
        <p:nvSpPr>
          <p:cNvPr id="6" name="Slide Number Placeholder 5"/>
          <p:cNvSpPr>
            <a:spLocks noGrp="1"/>
          </p:cNvSpPr>
          <p:nvPr>
            <p:ph type="sldNum" sz="quarter" idx="12"/>
          </p:nvPr>
        </p:nvSpPr>
        <p:spPr/>
        <p:txBody>
          <a:bodyPr/>
          <a:lstStyle/>
          <a:p>
            <a:pPr>
              <a:defRPr/>
            </a:pPr>
            <a:fld id="{E249E655-BD39-4C9D-804F-E4CFABA123FB}" type="slidenum">
              <a:rPr lang="en-GB" altLang="en-US" smtClean="0"/>
              <a:pPr>
                <a:defRPr/>
              </a:pPr>
              <a:t>‹#›</a:t>
            </a:fld>
            <a:endParaRPr lang="en-GB"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9-Jul-18</a:t>
            </a:fld>
            <a:endParaRPr lang="en-GB" altLang="en-US"/>
          </a:p>
        </p:txBody>
      </p:sp>
      <p:sp>
        <p:nvSpPr>
          <p:cNvPr id="6" name="Footer Placeholder 5"/>
          <p:cNvSpPr>
            <a:spLocks noGrp="1"/>
          </p:cNvSpPr>
          <p:nvPr>
            <p:ph type="ftr" sz="quarter" idx="11"/>
          </p:nvPr>
        </p:nvSpPr>
        <p:spPr/>
        <p:txBody>
          <a:bodyPr/>
          <a:lstStyle/>
          <a:p>
            <a:pPr>
              <a:defRPr/>
            </a:pPr>
            <a:r>
              <a:rPr lang="en-GB" altLang="en-US" smtClean="0"/>
              <a:t>Presentation Title: View &gt; Header &amp; Footer</a:t>
            </a:r>
            <a:endParaRPr lang="en-GB" altLang="en-US"/>
          </a:p>
        </p:txBody>
      </p:sp>
      <p:sp>
        <p:nvSpPr>
          <p:cNvPr id="7" name="Slide Number Placeholder 6"/>
          <p:cNvSpPr>
            <a:spLocks noGrp="1"/>
          </p:cNvSpPr>
          <p:nvPr>
            <p:ph type="sldNum" sz="quarter" idx="12"/>
          </p:nvPr>
        </p:nvSpPr>
        <p:spPr/>
        <p:txBody>
          <a:bodyPr/>
          <a:lstStyle/>
          <a:p>
            <a:pPr>
              <a:defRPr/>
            </a:pPr>
            <a:fld id="{6E4066BB-E1B6-4D6A-8219-D5F00293222E}" type="slidenum">
              <a:rPr lang="en-GB" altLang="en-US" smtClean="0"/>
              <a:pPr>
                <a:defRPr/>
              </a:pPr>
              <a:t>‹#›</a:t>
            </a:fld>
            <a:endParaRPr lang="en-GB"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87E3A226-A551-4B0C-A355-A71B965FC58E}" type="datetime5">
              <a:rPr lang="en-GB" altLang="en-US" smtClean="0"/>
              <a:t>9-Jul-18</a:t>
            </a:fld>
            <a:endParaRPr lang="en-GB" altLang="en-US"/>
          </a:p>
        </p:txBody>
      </p:sp>
      <p:sp>
        <p:nvSpPr>
          <p:cNvPr id="8" name="Footer Placeholder 7"/>
          <p:cNvSpPr>
            <a:spLocks noGrp="1"/>
          </p:cNvSpPr>
          <p:nvPr>
            <p:ph type="ftr" sz="quarter" idx="11"/>
          </p:nvPr>
        </p:nvSpPr>
        <p:spPr/>
        <p:txBody>
          <a:bodyPr/>
          <a:lstStyle/>
          <a:p>
            <a:pPr>
              <a:defRPr/>
            </a:pPr>
            <a:r>
              <a:rPr lang="en-GB" altLang="en-US" smtClean="0"/>
              <a:t>Presentation Title: View &gt; Header &amp; Footer</a:t>
            </a:r>
            <a:endParaRPr lang="en-GB" altLang="en-US"/>
          </a:p>
        </p:txBody>
      </p:sp>
      <p:sp>
        <p:nvSpPr>
          <p:cNvPr id="9" name="Slide Number Placeholder 8"/>
          <p:cNvSpPr>
            <a:spLocks noGrp="1"/>
          </p:cNvSpPr>
          <p:nvPr>
            <p:ph type="sldNum" sz="quarter" idx="12"/>
          </p:nvPr>
        </p:nvSpPr>
        <p:spPr/>
        <p:txBody>
          <a:bodyPr/>
          <a:lstStyle/>
          <a:p>
            <a:pPr>
              <a:defRPr/>
            </a:pPr>
            <a:fld id="{1BD4F2E6-4DA9-4B81-87C0-6CFE1B3E7703}" type="slidenum">
              <a:rPr lang="en-GB" altLang="en-US" smtClean="0"/>
              <a:pPr>
                <a:defRPr/>
              </a:pPr>
              <a:t>‹#›</a:t>
            </a:fld>
            <a:endParaRPr lang="en-GB"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67E6B1D4-D786-4027-B856-CC7D15527BCF}" type="datetime5">
              <a:rPr lang="en-GB" altLang="en-US" smtClean="0"/>
              <a:t>9-Jul-18</a:t>
            </a:fld>
            <a:endParaRPr lang="en-GB" altLang="en-US"/>
          </a:p>
        </p:txBody>
      </p:sp>
      <p:sp>
        <p:nvSpPr>
          <p:cNvPr id="4" name="Footer Placeholder 3"/>
          <p:cNvSpPr>
            <a:spLocks noGrp="1"/>
          </p:cNvSpPr>
          <p:nvPr>
            <p:ph type="ftr" sz="quarter" idx="11"/>
          </p:nvPr>
        </p:nvSpPr>
        <p:spPr/>
        <p:txBody>
          <a:bodyPr/>
          <a:lstStyle/>
          <a:p>
            <a:pPr>
              <a:defRPr/>
            </a:pPr>
            <a:r>
              <a:rPr lang="en-GB" altLang="en-US" smtClean="0"/>
              <a:t>Presentation Title: View &gt; Header &amp; Footer</a:t>
            </a:r>
            <a:endParaRPr lang="en-GB" altLang="en-US"/>
          </a:p>
        </p:txBody>
      </p:sp>
      <p:sp>
        <p:nvSpPr>
          <p:cNvPr id="5" name="Slide Number Placeholder 4"/>
          <p:cNvSpPr>
            <a:spLocks noGrp="1"/>
          </p:cNvSpPr>
          <p:nvPr>
            <p:ph type="sldNum" sz="quarter" idx="12"/>
          </p:nvPr>
        </p:nvSpPr>
        <p:spPr/>
        <p:txBody>
          <a:bodyPr/>
          <a:lstStyle/>
          <a:p>
            <a:pPr>
              <a:defRPr/>
            </a:pPr>
            <a:fld id="{707EC915-3581-4E6C-9FEF-412F7F5F0524}" type="slidenum">
              <a:rPr lang="en-GB" altLang="en-US" smtClean="0"/>
              <a:pPr>
                <a:defRPr/>
              </a:pPr>
              <a:t>‹#›</a:t>
            </a:fld>
            <a:endParaRPr lang="en-GB"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573AE3C-677A-4196-A87E-AED39F0D33E4}" type="datetime5">
              <a:rPr lang="en-GB" altLang="en-US" smtClean="0"/>
              <a:t>9-Jul-18</a:t>
            </a:fld>
            <a:endParaRPr lang="en-GB" altLang="en-US"/>
          </a:p>
        </p:txBody>
      </p:sp>
      <p:sp>
        <p:nvSpPr>
          <p:cNvPr id="3" name="Footer Placeholder 2"/>
          <p:cNvSpPr>
            <a:spLocks noGrp="1"/>
          </p:cNvSpPr>
          <p:nvPr>
            <p:ph type="ftr" sz="quarter" idx="11"/>
          </p:nvPr>
        </p:nvSpPr>
        <p:spPr/>
        <p:txBody>
          <a:bodyPr/>
          <a:lstStyle/>
          <a:p>
            <a:pPr>
              <a:defRPr/>
            </a:pPr>
            <a:r>
              <a:rPr lang="en-GB" altLang="en-US" smtClean="0"/>
              <a:t>Presentation Title: View &gt; Header &amp; Footer</a:t>
            </a:r>
            <a:endParaRPr lang="en-GB" altLang="en-US"/>
          </a:p>
        </p:txBody>
      </p:sp>
      <p:sp>
        <p:nvSpPr>
          <p:cNvPr id="4" name="Slide Number Placeholder 3"/>
          <p:cNvSpPr>
            <a:spLocks noGrp="1"/>
          </p:cNvSpPr>
          <p:nvPr>
            <p:ph type="sldNum" sz="quarter" idx="12"/>
          </p:nvPr>
        </p:nvSpPr>
        <p:spPr/>
        <p:txBody>
          <a:bodyPr/>
          <a:lstStyle/>
          <a:p>
            <a:pPr>
              <a:defRPr/>
            </a:pPr>
            <a:fld id="{47579FAB-2793-47B6-AED6-0BBED39DB0B2}" type="slidenum">
              <a:rPr lang="en-GB" altLang="en-US" smtClean="0"/>
              <a:pPr>
                <a:defRPr/>
              </a:pPr>
              <a:t>‹#›</a:t>
            </a:fld>
            <a:endParaRPr lang="en-GB"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A57E8A0D-86F2-48ED-A0CC-FB58B94FA52F}" type="datetime5">
              <a:rPr lang="en-GB" altLang="en-US" smtClean="0"/>
              <a:t>9-Jul-18</a:t>
            </a:fld>
            <a:endParaRPr lang="en-GB" altLang="en-US"/>
          </a:p>
        </p:txBody>
      </p:sp>
      <p:sp>
        <p:nvSpPr>
          <p:cNvPr id="6" name="Footer Placeholder 5"/>
          <p:cNvSpPr>
            <a:spLocks noGrp="1"/>
          </p:cNvSpPr>
          <p:nvPr>
            <p:ph type="ftr" sz="quarter" idx="11"/>
          </p:nvPr>
        </p:nvSpPr>
        <p:spPr/>
        <p:txBody>
          <a:bodyPr/>
          <a:lstStyle/>
          <a:p>
            <a:pPr>
              <a:defRPr/>
            </a:pPr>
            <a:r>
              <a:rPr lang="en-GB" altLang="en-US" smtClean="0"/>
              <a:t>Presentation Title: View &gt; Header &amp; Footer</a:t>
            </a:r>
            <a:endParaRPr lang="en-GB" altLang="en-US"/>
          </a:p>
        </p:txBody>
      </p:sp>
      <p:sp>
        <p:nvSpPr>
          <p:cNvPr id="7" name="Slide Number Placeholder 6"/>
          <p:cNvSpPr>
            <a:spLocks noGrp="1"/>
          </p:cNvSpPr>
          <p:nvPr>
            <p:ph type="sldNum" sz="quarter" idx="12"/>
          </p:nvPr>
        </p:nvSpPr>
        <p:spPr/>
        <p:txBody>
          <a:bodyPr/>
          <a:lstStyle/>
          <a:p>
            <a:pPr>
              <a:defRPr/>
            </a:pPr>
            <a:fld id="{6B3FCEF5-9C56-429C-BD03-F3EEC52B50F4}" type="slidenum">
              <a:rPr lang="en-GB" altLang="en-US" smtClean="0"/>
              <a:pPr>
                <a:defRPr/>
              </a:pPr>
              <a:t>‹#›</a:t>
            </a:fld>
            <a:endParaRPr lang="en-GB"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D99F905A-3596-44EB-8A0F-AF0C5119105C}" type="datetime5">
              <a:rPr lang="en-GB" altLang="en-US" smtClean="0"/>
              <a:t>9-Jul-18</a:t>
            </a:fld>
            <a:endParaRPr lang="en-GB" altLang="en-US"/>
          </a:p>
        </p:txBody>
      </p:sp>
      <p:sp>
        <p:nvSpPr>
          <p:cNvPr id="6" name="Footer Placeholder 5"/>
          <p:cNvSpPr>
            <a:spLocks noGrp="1"/>
          </p:cNvSpPr>
          <p:nvPr>
            <p:ph type="ftr" sz="quarter" idx="11"/>
          </p:nvPr>
        </p:nvSpPr>
        <p:spPr/>
        <p:txBody>
          <a:bodyPr/>
          <a:lstStyle/>
          <a:p>
            <a:pPr>
              <a:defRPr/>
            </a:pPr>
            <a:r>
              <a:rPr lang="en-GB" altLang="en-US" smtClean="0"/>
              <a:t>Presentation Title: View &gt; Header &amp; Footer</a:t>
            </a:r>
            <a:endParaRPr lang="en-GB" alt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54528C68-700B-40D8-961F-CE2497BFC2C6}" type="slidenum">
              <a:rPr lang="en-GB" altLang="en-US" smtClean="0"/>
              <a:pPr>
                <a:defRPr/>
              </a:pPr>
              <a:t>‹#›</a:t>
            </a:fld>
            <a:endParaRPr lang="en-GB"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96ACA521-630A-4F4A-AE43-277A0BF75F48}" type="datetime5">
              <a:rPr lang="en-GB" altLang="en-US" smtClean="0"/>
              <a:t>9-Jul-18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48D664CA-4395-475F-BB02-0AB06F527198}" type="slidenum">
              <a:rPr lang="en-GB" altLang="en-US"/>
              <a:pPr>
                <a:defRPr/>
              </a:pPr>
              <a:t>‹#›</a:t>
            </a:fld>
            <a:endParaRPr lang="en-GB" altLang="en-US"/>
          </a:p>
        </p:txBody>
      </p:sp>
    </p:spTree>
    <p:extLst>
      <p:ext uri="{BB962C8B-B14F-4D97-AF65-F5344CB8AC3E}">
        <p14:creationId xmlns:p14="http://schemas.microsoft.com/office/powerpoint/2010/main" val="776082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73C9F9D-893E-4CCF-95C5-EC4DB3CCAA24}" type="datetime5">
              <a:rPr lang="en-GB" altLang="en-US" smtClean="0"/>
              <a:t>9-Jul-18</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Presentation Title: View &gt; Header &amp; Footer</a:t>
            </a:r>
            <a:endParaRPr lang="en-GB" altLang="en-US"/>
          </a:p>
        </p:txBody>
      </p:sp>
      <p:sp>
        <p:nvSpPr>
          <p:cNvPr id="6" name="Slide Number Placeholder 5"/>
          <p:cNvSpPr>
            <a:spLocks noGrp="1"/>
          </p:cNvSpPr>
          <p:nvPr>
            <p:ph type="sldNum" sz="quarter" idx="12"/>
          </p:nvPr>
        </p:nvSpPr>
        <p:spPr/>
        <p:txBody>
          <a:bodyPr/>
          <a:lstStyle/>
          <a:p>
            <a:pPr>
              <a:defRPr/>
            </a:pPr>
            <a:fld id="{70E6CF69-E1FC-49CB-B0BB-932CE0E7234C}" type="slidenum">
              <a:rPr lang="en-GB" altLang="en-US" smtClean="0"/>
              <a:pPr>
                <a:defRPr/>
              </a:pPr>
              <a:t>‹#›</a:t>
            </a:fld>
            <a:endParaRPr lang="en-GB"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92784F6-7FE5-4441-BCAD-BB9EDFFD5413}" type="datetime5">
              <a:rPr lang="en-GB" altLang="en-US" smtClean="0"/>
              <a:t>9-Jul-18</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Presentation Title: View &gt; Header &amp; Footer</a:t>
            </a:r>
            <a:endParaRPr lang="en-GB" altLang="en-US"/>
          </a:p>
        </p:txBody>
      </p:sp>
      <p:sp>
        <p:nvSpPr>
          <p:cNvPr id="6" name="Slide Number Placeholder 5"/>
          <p:cNvSpPr>
            <a:spLocks noGrp="1"/>
          </p:cNvSpPr>
          <p:nvPr>
            <p:ph type="sldNum" sz="quarter" idx="12"/>
          </p:nvPr>
        </p:nvSpPr>
        <p:spPr/>
        <p:txBody>
          <a:bodyPr/>
          <a:lstStyle/>
          <a:p>
            <a:pPr>
              <a:defRPr/>
            </a:pPr>
            <a:fld id="{AEB86DF0-7A67-4A91-85D6-0A2A95F12949}" type="slidenum">
              <a:rPr lang="en-GB" altLang="en-US" smtClean="0"/>
              <a:pPr>
                <a:defRPr/>
              </a:pPr>
              <a:t>‹#›</a:t>
            </a:fld>
            <a:endParaRPr lang="en-GB"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grpSp>
        <p:nvGrpSpPr>
          <p:cNvPr id="5" name="Group 10"/>
          <p:cNvGrpSpPr>
            <a:grpSpLocks/>
          </p:cNvGrpSpPr>
          <p:nvPr/>
        </p:nvGrpSpPr>
        <p:grpSpPr bwMode="auto">
          <a:xfrm>
            <a:off x="379413" y="379413"/>
            <a:ext cx="8374062" cy="5864225"/>
            <a:chOff x="239" y="239"/>
            <a:chExt cx="5275" cy="3694"/>
          </a:xfrm>
        </p:grpSpPr>
        <p:sp>
          <p:nvSpPr>
            <p:cNvPr id="6" name="AutoShape 6"/>
            <p:cNvSpPr>
              <a:spLocks noChangeArrowheads="1"/>
            </p:cNvSpPr>
            <p:nvPr userDrawn="1"/>
          </p:nvSpPr>
          <p:spPr bwMode="auto">
            <a:xfrm>
              <a:off x="239" y="239"/>
              <a:ext cx="5275" cy="3519"/>
            </a:xfrm>
            <a:prstGeom prst="roundRect">
              <a:avLst>
                <a:gd name="adj" fmla="val 3866"/>
              </a:avLst>
            </a:prstGeom>
            <a:noFill/>
            <a:ln w="28575">
              <a:solidFill>
                <a:srgbClr val="F4971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smtClean="0"/>
            </a:p>
          </p:txBody>
        </p:sp>
        <p:sp>
          <p:nvSpPr>
            <p:cNvPr id="7" name="AutoShape 7"/>
            <p:cNvSpPr>
              <a:spLocks noChangeArrowheads="1"/>
            </p:cNvSpPr>
            <p:nvPr userDrawn="1"/>
          </p:nvSpPr>
          <p:spPr bwMode="auto">
            <a:xfrm rot="10800000">
              <a:off x="4805" y="3758"/>
              <a:ext cx="197" cy="175"/>
            </a:xfrm>
            <a:prstGeom prst="rtTriangle">
              <a:avLst/>
            </a:prstGeom>
            <a:noFill/>
            <a:ln w="28575">
              <a:solidFill>
                <a:srgbClr val="F4971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smtClean="0"/>
            </a:p>
          </p:txBody>
        </p:sp>
        <p:sp>
          <p:nvSpPr>
            <p:cNvPr id="8" name="Line 8"/>
            <p:cNvSpPr>
              <a:spLocks noChangeShapeType="1"/>
            </p:cNvSpPr>
            <p:nvPr userDrawn="1"/>
          </p:nvSpPr>
          <p:spPr bwMode="auto">
            <a:xfrm>
              <a:off x="4833" y="3758"/>
              <a:ext cx="162" cy="0"/>
            </a:xfrm>
            <a:prstGeom prst="line">
              <a:avLst/>
            </a:prstGeom>
            <a:noFill/>
            <a:ln w="38100">
              <a:solidFill>
                <a:schemeClr val="bg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Line 9"/>
            <p:cNvSpPr>
              <a:spLocks noChangeShapeType="1"/>
            </p:cNvSpPr>
            <p:nvPr userDrawn="1"/>
          </p:nvSpPr>
          <p:spPr bwMode="auto">
            <a:xfrm>
              <a:off x="4778" y="3706"/>
              <a:ext cx="165" cy="144"/>
            </a:xfrm>
            <a:prstGeom prst="line">
              <a:avLst/>
            </a:prstGeom>
            <a:noFill/>
            <a:ln w="38100">
              <a:solidFill>
                <a:schemeClr val="bg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10" name="Picture 11" descr="SWR-Logo-Dark-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6448425"/>
            <a:ext cx="2933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SWR-Logo-Dark-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525" y="6446838"/>
            <a:ext cx="2933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p:cNvSpPr txBox="1">
            <a:spLocks noChangeArrowheads="1"/>
          </p:cNvSpPr>
          <p:nvPr/>
        </p:nvSpPr>
        <p:spPr bwMode="auto">
          <a:xfrm>
            <a:off x="333375" y="6448425"/>
            <a:ext cx="561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eaLnBrk="0" hangingPunct="0">
              <a:defRPr sz="2400">
                <a:solidFill>
                  <a:schemeClr val="tx1"/>
                </a:solidFill>
                <a:latin typeface="Calibri" pitchFamily="34" charset="0"/>
                <a:ea typeface="ＭＳ Ｐゴシック" pitchFamily="34" charset="-128"/>
              </a:defRPr>
            </a:lvl2pPr>
            <a:lvl3pPr eaLnBrk="0" hangingPunct="0">
              <a:defRPr sz="2400">
                <a:solidFill>
                  <a:schemeClr val="tx1"/>
                </a:solidFill>
                <a:latin typeface="Calibri" pitchFamily="34" charset="0"/>
                <a:ea typeface="ＭＳ Ｐゴシック" pitchFamily="34" charset="-128"/>
              </a:defRPr>
            </a:lvl3pPr>
            <a:lvl4pPr eaLnBrk="0" hangingPunct="0">
              <a:defRPr sz="2400">
                <a:solidFill>
                  <a:schemeClr val="tx1"/>
                </a:solidFill>
                <a:latin typeface="Calibri" pitchFamily="34" charset="0"/>
                <a:ea typeface="ＭＳ Ｐゴシック" pitchFamily="34" charset="-128"/>
              </a:defRPr>
            </a:lvl4pPr>
            <a:lvl5pPr eaLnBrk="0" hangingPunct="0">
              <a:defRPr sz="2400">
                <a:solidFill>
                  <a:schemeClr val="tx1"/>
                </a:solidFill>
                <a:latin typeface="Calibri" pitchFamily="34" charset="0"/>
                <a:ea typeface="ＭＳ Ｐゴシック" pitchFamily="34" charset="-128"/>
              </a:defRPr>
            </a:lvl5pPr>
            <a:lvl6pP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defTabSz="914400" eaLnBrk="1" hangingPunct="1">
              <a:spcBef>
                <a:spcPct val="50000"/>
              </a:spcBef>
              <a:defRPr/>
            </a:pPr>
            <a:fld id="{5DC482DC-1621-4361-AF2F-1D5C19C0EF57}" type="slidenum">
              <a:rPr lang="en-GB" altLang="en-US" sz="1200" smtClean="0"/>
              <a:pPr defTabSz="914400" eaLnBrk="1" hangingPunct="1">
                <a:spcBef>
                  <a:spcPct val="50000"/>
                </a:spcBef>
                <a:defRPr/>
              </a:pPr>
              <a:t>‹#›</a:t>
            </a:fld>
            <a:endParaRPr lang="en-GB" altLang="en-US" sz="120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4" name="Text Placeholder 3"/>
          <p:cNvSpPr>
            <a:spLocks noGrp="1"/>
          </p:cNvSpPr>
          <p:nvPr>
            <p:ph type="body" sz="quarter" idx="10"/>
          </p:nvPr>
        </p:nvSpPr>
        <p:spPr>
          <a:xfrm>
            <a:off x="714375" y="1431925"/>
            <a:ext cx="7705163" cy="4202756"/>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02965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539750" y="1841500"/>
            <a:ext cx="64087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7101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71018" name="Rectangle 10"/>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AFD1F83-D836-4B8F-9F58-B300A3E071AE}" type="datetime5">
              <a:rPr lang="en-GB" altLang="en-US" smtClean="0"/>
              <a:t>9-Jul-18</a:t>
            </a:fld>
            <a:endParaRPr lang="en-GB" altLang="en-US"/>
          </a:p>
        </p:txBody>
      </p:sp>
      <p:sp>
        <p:nvSpPr>
          <p:cNvPr id="171019" name="Rectangle 11"/>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259CCB0D-91DD-4E81-A949-18D0264AF758}" type="slidenum">
              <a:rPr lang="en-GB" altLang="en-US"/>
              <a:pPr>
                <a:defRPr/>
              </a:pPr>
              <a:t>‹#›</a:t>
            </a:fld>
            <a:endParaRPr lang="en-GB" altLang="en-US"/>
          </a:p>
        </p:txBody>
      </p:sp>
      <p:sp>
        <p:nvSpPr>
          <p:cNvPr id="3079" name="Text Box 12"/>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4099" name="Rectangle 3"/>
          <p:cNvSpPr>
            <a:spLocks noGrp="1" noChangeArrowheads="1"/>
          </p:cNvSpPr>
          <p:nvPr>
            <p:ph type="body" idx="1"/>
          </p:nvPr>
        </p:nvSpPr>
        <p:spPr bwMode="auto">
          <a:xfrm>
            <a:off x="539750" y="1841500"/>
            <a:ext cx="80613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445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86D36407-677A-4224-A353-A544CAFB8A40}" type="datetime5">
              <a:rPr lang="en-GB" altLang="en-US" smtClean="0"/>
              <a:t>9-Jul-18</a:t>
            </a:fld>
            <a:endParaRPr lang="en-GB" altLang="en-US"/>
          </a:p>
        </p:txBody>
      </p:sp>
      <p:sp>
        <p:nvSpPr>
          <p:cNvPr id="104457"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1C519D6-0832-4EFB-ADC5-E8986C7FC138}" type="datetime5">
              <a:rPr lang="en-GB" altLang="en-US" smtClean="0"/>
              <a:t>9-Jul-18</a:t>
            </a:fld>
            <a:endParaRPr lang="en-GB" altLang="en-US"/>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ft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61797"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6148" name="Rectangle 8"/>
          <p:cNvSpPr>
            <a:spLocks noGrp="1" noChangeArrowheads="1"/>
          </p:cNvSpPr>
          <p:nvPr>
            <p:ph type="body" idx="1"/>
          </p:nvPr>
        </p:nvSpPr>
        <p:spPr bwMode="auto">
          <a:xfrm>
            <a:off x="539750" y="4318000"/>
            <a:ext cx="72691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61801" name="Rectangle 9"/>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35F1D008-5B0B-4EB1-9799-8D5A1ACFF2DC}" type="datetime5">
              <a:rPr lang="en-GB" altLang="en-US" smtClean="0"/>
              <a:t>9-Jul-18</a:t>
            </a:fld>
            <a:endParaRPr lang="en-GB" altLang="en-US"/>
          </a:p>
        </p:txBody>
      </p:sp>
      <p:sp>
        <p:nvSpPr>
          <p:cNvPr id="161802" name="Rectangle 10"/>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ft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7171" name="Rectangle 3"/>
          <p:cNvSpPr>
            <a:spLocks noGrp="1" noChangeArrowheads="1"/>
          </p:cNvSpPr>
          <p:nvPr>
            <p:ph type="body" idx="1"/>
          </p:nvPr>
        </p:nvSpPr>
        <p:spPr bwMode="auto">
          <a:xfrm>
            <a:off x="1943100" y="2057400"/>
            <a:ext cx="525462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674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674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7867868B-1D16-409F-965F-FE71A38694AF}" type="datetime5">
              <a:rPr lang="en-GB" altLang="en-US" smtClean="0"/>
              <a:t>9-Jul-18</a:t>
            </a:fld>
            <a:endParaRPr lang="en-GB" altLang="en-US"/>
          </a:p>
        </p:txBody>
      </p:sp>
      <p:sp>
        <p:nvSpPr>
          <p:cNvPr id="11674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56923F04-6AF8-4746-B5A4-FDFBC3E4FA1F}" type="slidenum">
              <a:rPr lang="en-GB" altLang="en-US"/>
              <a:pPr>
                <a:defRPr/>
              </a:pPr>
              <a:t>‹#›</a:t>
            </a:fld>
            <a:endParaRPr lang="en-GB" altLang="en-US"/>
          </a:p>
        </p:txBody>
      </p:sp>
      <p:sp>
        <p:nvSpPr>
          <p:cNvPr id="717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401EC-1C2C-47CD-B01D-AFFB6EE66942}" type="datetime5">
              <a:rPr lang="en-GB" smtClean="0"/>
              <a:t>9-Jul-18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Presentation Title: View &gt; Header &amp; Footer</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97748-A3A3-48AE-A658-7C5F62694BEF}" type="slidenum">
              <a:rPr lang="en-GB" smtClean="0"/>
              <a:t>‹#›</a:t>
            </a:fld>
            <a:endParaRPr lang="en-GB"/>
          </a:p>
        </p:txBody>
      </p:sp>
    </p:spTree>
    <p:extLst>
      <p:ext uri="{BB962C8B-B14F-4D97-AF65-F5344CB8AC3E}">
        <p14:creationId xmlns:p14="http://schemas.microsoft.com/office/powerpoint/2010/main" val="3271074742"/>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3989"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solidFill>
                  <a:srgbClr val="054B6B"/>
                </a:solidFill>
              </a:rPr>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solidFill>
                  <a:srgbClr val="054B6B"/>
                </a:solidFill>
              </a:rPr>
              <a:pPr>
                <a:defRPr/>
              </a:pPr>
              <a:t>9-Jul-18</a:t>
            </a:fld>
            <a:endParaRPr lang="en-GB" altLang="en-US">
              <a:solidFill>
                <a:srgbClr val="054B6B"/>
              </a:solidFill>
            </a:endParaRPr>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solidFill>
                  <a:srgbClr val="054B6B"/>
                </a:solidFill>
              </a:rPr>
              <a:pPr>
                <a:defRPr/>
              </a:pPr>
              <a:t>‹#›</a:t>
            </a:fld>
            <a:endParaRPr lang="en-GB" altLang="en-US">
              <a:solidFill>
                <a:srgbClr val="054B6B"/>
              </a:solidFill>
            </a:endParaRPr>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solidFill>
                  <a:srgbClr val="054B6B"/>
                </a:solidFill>
              </a:rPr>
              <a:t>/</a:t>
            </a:r>
          </a:p>
        </p:txBody>
      </p:sp>
    </p:spTree>
    <p:extLst>
      <p:ext uri="{BB962C8B-B14F-4D97-AF65-F5344CB8AC3E}">
        <p14:creationId xmlns:p14="http://schemas.microsoft.com/office/powerpoint/2010/main" val="1067230386"/>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6AFD1F83-D836-4B8F-9F58-B300A3E071AE}" type="datetime5">
              <a:rPr lang="en-GB" altLang="en-US" smtClean="0"/>
              <a:t>9-Jul-18</a:t>
            </a:fld>
            <a:endParaRPr lang="en-GB"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GB" altLang="en-US" smtClean="0"/>
              <a:t>Presentation Title: View &gt; Header &amp; Footer</a:t>
            </a:r>
            <a:endParaRPr lang="en-GB"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59CCB0D-91DD-4E81-A949-18D0264AF758}" type="slidenum">
              <a:rPr lang="en-GB" altLang="en-US" smtClean="0"/>
              <a:pPr>
                <a:defRPr/>
              </a:pPr>
              <a:t>‹#›</a:t>
            </a:fld>
            <a:endParaRPr lang="en-GB"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jpg@01D40DFB.70446570" TargetMode="External"/><Relationship Id="rId2" Type="http://schemas.openxmlformats.org/officeDocument/2006/relationships/image" Target="../media/image4.jpeg"/><Relationship Id="rId1" Type="http://schemas.openxmlformats.org/officeDocument/2006/relationships/slideLayout" Target="../slideLayouts/slideLayout8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84.xml"/><Relationship Id="rId6" Type="http://schemas.openxmlformats.org/officeDocument/2006/relationships/hyperlink" Target="hsg33.pdf" TargetMode="External"/><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4.xml"/><Relationship Id="rId6" Type="http://schemas.openxmlformats.org/officeDocument/2006/relationships/hyperlink" Target="Wessex%20Route%20LLC%20Electrical%20Shock%20Location%20Cabinet%20June%2018.pdf"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hyperlink" Target="NR-OPS-017%20Line%20Blockage%20Irregularirty%20Highbury%20and%20Islington%20Station.pdf" TargetMode="External"/><Relationship Id="rId3" Type="http://schemas.openxmlformats.org/officeDocument/2006/relationships/hyperlink" Target="NR-OPS-025%20Cropredy%20HABD%20Failure.doc" TargetMode="External"/><Relationship Id="rId7" Type="http://schemas.openxmlformats.org/officeDocument/2006/relationships/hyperlink" Target="TLP-091-Shared-Learning-Work-at-Height.pdf" TargetMode="External"/><Relationship Id="rId2" Type="http://schemas.openxmlformats.org/officeDocument/2006/relationships/hyperlink" Target="NR-OPS-024%20Bridge%20Strike%20Management.pdf" TargetMode="External"/><Relationship Id="rId1" Type="http://schemas.openxmlformats.org/officeDocument/2006/relationships/slideLayout" Target="../slideLayouts/slideLayout82.xml"/><Relationship Id="rId6" Type="http://schemas.openxmlformats.org/officeDocument/2006/relationships/hyperlink" Target="TLP-090-Shared-Learning-Farrigndon-Possession-Irregularity.pdf" TargetMode="External"/><Relationship Id="rId5" Type="http://schemas.openxmlformats.org/officeDocument/2006/relationships/hyperlink" Target="NR-OPS-028%20Line%20Blockage%20Irregularity%20Eastfield.pdf" TargetMode="External"/><Relationship Id="rId4" Type="http://schemas.openxmlformats.org/officeDocument/2006/relationships/hyperlink" Target="NR-OPS-026%20Points%20Run%20Through%20Evesham.pdf" TargetMode="External"/><Relationship Id="rId9" Type="http://schemas.openxmlformats.org/officeDocument/2006/relationships/hyperlink" Target="NR-OPS-020%20Foley%20Signaller%20assault.pdf"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8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3" Type="http://schemas.openxmlformats.org/officeDocument/2006/relationships/hyperlink" Target="Wessex%20Route%20LLC%20%20Impact%20Wrench%2010-06-18.pdf" TargetMode="External"/><Relationship Id="rId2" Type="http://schemas.openxmlformats.org/officeDocument/2006/relationships/image" Target="../media/image7.png"/><Relationship Id="rId1" Type="http://schemas.openxmlformats.org/officeDocument/2006/relationships/slideLayout" Target="../slideLayouts/slideLayout84.xml"/><Relationship Id="rId5" Type="http://schemas.openxmlformats.org/officeDocument/2006/relationships/hyperlink" Target="Wessex%20Route%20LLC%20Wimbledon%20slip%20trip%20and%20fall%20June%2018.pdf" TargetMode="External"/><Relationship Id="rId4" Type="http://schemas.openxmlformats.org/officeDocument/2006/relationships/hyperlink" Target="Wessex%20Route%20LLC%20STF%20June%2018.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hyperlink" Target="Wessex%20Route%20LLC%20Access%20Closed%20due%20to%20Asbestos%20Contamination..pdf" TargetMode="External"/><Relationship Id="rId2" Type="http://schemas.openxmlformats.org/officeDocument/2006/relationships/image" Target="../media/image8.png"/><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hyperlink" Target="https://safety.networkrail.co.uk/safety/asbestos-awareness/asbestos-guidance-notes/" TargetMode="External"/><Relationship Id="rId2" Type="http://schemas.openxmlformats.org/officeDocument/2006/relationships/image" Target="../media/image11.png"/><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keith.penn@networkrail.co./" TargetMode="External"/><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id:image001.jpg@01D40DFB.7044657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05068" y="908720"/>
            <a:ext cx="8117840" cy="4953000"/>
          </a:xfrm>
          <a:prstGeom prst="rect">
            <a:avLst/>
          </a:prstGeom>
          <a:noFill/>
          <a:ln>
            <a:noFill/>
          </a:ln>
        </p:spPr>
      </p:pic>
      <p:sp>
        <p:nvSpPr>
          <p:cNvPr id="3" name="Date Placeholder 2"/>
          <p:cNvSpPr>
            <a:spLocks noGrp="1"/>
          </p:cNvSpPr>
          <p:nvPr>
            <p:ph type="dt" sz="half" idx="10"/>
          </p:nvPr>
        </p:nvSpPr>
        <p:spPr/>
        <p:txBody>
          <a:bodyPr/>
          <a:lstStyle/>
          <a:p>
            <a:pPr>
              <a:defRPr/>
            </a:pPr>
            <a:fld id="{34496927-2A9A-4229-B102-B280E970ABCE}" type="datetime5">
              <a:rPr lang="en-GB" altLang="en-US" smtClean="0"/>
              <a:t>9-Jul-18</a:t>
            </a:fld>
            <a:endParaRPr lang="en-GB" altLang="en-US"/>
          </a:p>
        </p:txBody>
      </p:sp>
      <p:sp>
        <p:nvSpPr>
          <p:cNvPr id="4" name="Slide Number Placeholder 3"/>
          <p:cNvSpPr>
            <a:spLocks noGrp="1"/>
          </p:cNvSpPr>
          <p:nvPr>
            <p:ph type="sldNum" sz="quarter" idx="12"/>
          </p:nvPr>
        </p:nvSpPr>
        <p:spPr/>
        <p:txBody>
          <a:bodyPr/>
          <a:lstStyle/>
          <a:p>
            <a:pPr>
              <a:defRPr/>
            </a:pPr>
            <a:fld id="{B59C5A7D-3FD6-48AB-9EA1-2620497A3144}" type="slidenum">
              <a:rPr lang="en-GB" altLang="en-US" smtClean="0"/>
              <a:pPr>
                <a:defRPr/>
              </a:pPr>
              <a:t>1</a:t>
            </a:fld>
            <a:endParaRPr lang="en-GB" altLang="en-US"/>
          </a:p>
        </p:txBody>
      </p:sp>
      <p:sp>
        <p:nvSpPr>
          <p:cNvPr id="9" name="TextBox 8"/>
          <p:cNvSpPr txBox="1"/>
          <p:nvPr/>
        </p:nvSpPr>
        <p:spPr>
          <a:xfrm>
            <a:off x="251520" y="6381328"/>
            <a:ext cx="8424936" cy="338554"/>
          </a:xfrm>
          <a:prstGeom prst="rect">
            <a:avLst/>
          </a:prstGeom>
          <a:solidFill>
            <a:srgbClr val="E35100"/>
          </a:solidFill>
        </p:spPr>
        <p:txBody>
          <a:bodyPr wrap="square" rtlCol="0">
            <a:spAutoFit/>
          </a:bodyPr>
          <a:lstStyle/>
          <a:p>
            <a:pPr algn="ctr"/>
            <a:r>
              <a:rPr lang="en-GB" sz="1600" dirty="0" smtClean="0"/>
              <a:t>Health, Safety and Environment Period Cascade for P3.  2018/19</a:t>
            </a:r>
            <a:endParaRPr lang="en-GB" sz="1600" dirty="0"/>
          </a:p>
        </p:txBody>
      </p:sp>
      <p:sp>
        <p:nvSpPr>
          <p:cNvPr id="2" name="Rectangle 1"/>
          <p:cNvSpPr/>
          <p:nvPr/>
        </p:nvSpPr>
        <p:spPr>
          <a:xfrm>
            <a:off x="179512" y="128245"/>
            <a:ext cx="2749792" cy="1754326"/>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Wessex</a:t>
            </a:r>
          </a:p>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Route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5401394" y="235967"/>
            <a:ext cx="3603871" cy="769441"/>
          </a:xfrm>
          <a:prstGeom prst="rect">
            <a:avLst/>
          </a:prstGeom>
          <a:noFill/>
        </p:spPr>
        <p:txBody>
          <a:bodyPr wrap="none" lIns="91440" tIns="45720" rIns="91440" bIns="45720">
            <a:spAutoFit/>
          </a:bodyPr>
          <a:lstStyle/>
          <a:p>
            <a:pPr algn="ctr"/>
            <a:r>
              <a:rPr lang="en-US" sz="4400" b="1" i="1" cap="none" spc="0" dirty="0" smtClean="0">
                <a:ln w="10541" cmpd="sng">
                  <a:solidFill>
                    <a:schemeClr val="accent1">
                      <a:shade val="88000"/>
                      <a:satMod val="110000"/>
                    </a:schemeClr>
                  </a:solidFill>
                  <a:prstDash val="solid"/>
                </a:ln>
                <a:solidFill>
                  <a:srgbClr val="0070C0"/>
                </a:solidFill>
                <a:effectLst>
                  <a:outerShdw blurRad="50800" dist="38100" dir="2700000" algn="tl" rotWithShape="0">
                    <a:prstClr val="black">
                      <a:alpha val="40000"/>
                    </a:prstClr>
                  </a:outerShdw>
                </a:effectLst>
              </a:rPr>
              <a:t>Network Rail</a:t>
            </a:r>
            <a:endParaRPr lang="en-US" sz="4400" b="1" i="1" cap="none" spc="0" dirty="0">
              <a:ln w="10541" cmpd="sng">
                <a:solidFill>
                  <a:schemeClr val="accent1">
                    <a:shade val="88000"/>
                    <a:satMod val="110000"/>
                  </a:schemeClr>
                </a:solidFill>
                <a:prstDash val="solid"/>
              </a:ln>
              <a:solidFill>
                <a:srgbClr val="0070C0"/>
              </a:solidFill>
              <a:effectLst>
                <a:outerShdw blurRad="50800" dist="38100" dir="2700000" algn="tl" rotWithShape="0">
                  <a:prstClr val="black">
                    <a:alpha val="40000"/>
                  </a:prstClr>
                </a:outerShdw>
              </a:effectLst>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9663" y="4558924"/>
            <a:ext cx="1305602" cy="1822404"/>
          </a:xfrm>
          <a:prstGeom prst="rect">
            <a:avLst/>
          </a:prstGeom>
        </p:spPr>
      </p:pic>
    </p:spTree>
    <p:extLst>
      <p:ext uri="{BB962C8B-B14F-4D97-AF65-F5344CB8AC3E}">
        <p14:creationId xmlns:p14="http://schemas.microsoft.com/office/powerpoint/2010/main" val="3288354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8229600" cy="1143000"/>
          </a:xfrm>
        </p:spPr>
        <p:txBody>
          <a:bodyPr anchor="t">
            <a:normAutofit fontScale="90000"/>
          </a:bodyPr>
          <a:lstStyle/>
          <a:p>
            <a:pPr algn="r"/>
            <a:r>
              <a:rPr lang="en-GB" sz="4800" dirty="0" smtClean="0">
                <a:solidFill>
                  <a:schemeClr val="tx1"/>
                </a:solidFill>
              </a:rPr>
              <a:t>Workforce Safety</a:t>
            </a:r>
            <a:r>
              <a:rPr lang="en-GB" sz="2800" dirty="0" smtClean="0">
                <a:solidFill>
                  <a:srgbClr val="FF0000"/>
                </a:solidFill>
              </a:rPr>
              <a:t/>
            </a:r>
            <a:br>
              <a:rPr lang="en-GB" sz="2800" dirty="0" smtClean="0">
                <a:solidFill>
                  <a:srgbClr val="FF0000"/>
                </a:solidFill>
              </a:rPr>
            </a:br>
            <a:r>
              <a:rPr lang="en-GB" sz="2800" dirty="0" smtClean="0">
                <a:solidFill>
                  <a:srgbClr val="FF0000"/>
                </a:solidFill>
              </a:rPr>
              <a:t>Sentinel App improvements</a:t>
            </a:r>
            <a:endParaRPr lang="en-GB" sz="2800" dirty="0">
              <a:solidFill>
                <a:srgbClr val="FF0000"/>
              </a:solidFill>
            </a:endParaRPr>
          </a:p>
        </p:txBody>
      </p:sp>
      <p:sp>
        <p:nvSpPr>
          <p:cNvPr id="3" name="Content Placeholder 2"/>
          <p:cNvSpPr>
            <a:spLocks noGrp="1"/>
          </p:cNvSpPr>
          <p:nvPr>
            <p:ph sz="half" idx="1"/>
          </p:nvPr>
        </p:nvSpPr>
        <p:spPr>
          <a:xfrm>
            <a:off x="827584" y="2060848"/>
            <a:ext cx="7920880" cy="4392488"/>
          </a:xfrm>
          <a:solidFill>
            <a:schemeClr val="accent1">
              <a:lumMod val="40000"/>
              <a:lumOff val="60000"/>
            </a:schemeClr>
          </a:solidFill>
        </p:spPr>
        <p:txBody>
          <a:bodyPr>
            <a:normAutofit fontScale="25000" lnSpcReduction="20000"/>
          </a:bodyPr>
          <a:lstStyle/>
          <a:p>
            <a:pPr marL="0" indent="0">
              <a:buNone/>
            </a:pPr>
            <a:r>
              <a:rPr lang="en-GB" dirty="0" smtClean="0"/>
              <a:t> </a:t>
            </a:r>
            <a:endParaRPr lang="en-GB" dirty="0"/>
          </a:p>
          <a:p>
            <a:pPr marL="0" indent="0">
              <a:buNone/>
            </a:pPr>
            <a:r>
              <a:rPr lang="en-GB" sz="7200" b="1" u="sng" dirty="0">
                <a:solidFill>
                  <a:srgbClr val="FF0000"/>
                </a:solidFill>
                <a:latin typeface="+mj-lt"/>
              </a:rPr>
              <a:t>Swipe Out reminders on Mobile apps </a:t>
            </a:r>
          </a:p>
          <a:p>
            <a:pPr marL="0" indent="0">
              <a:buNone/>
            </a:pPr>
            <a:r>
              <a:rPr lang="en-GB" sz="5600" dirty="0">
                <a:latin typeface="+mj-lt"/>
              </a:rPr>
              <a:t>To provide card checkers with the ability to set swipe out reminders for themselves and/or their team members. This will initially be defaulted to 15 minutes prior to swipe out however extra fields will be added to enable you to set your own reminders. </a:t>
            </a:r>
          </a:p>
          <a:p>
            <a:pPr marL="0" indent="0">
              <a:buNone/>
            </a:pPr>
            <a:endParaRPr lang="en-GB" sz="5600" dirty="0">
              <a:latin typeface="+mj-lt"/>
            </a:endParaRPr>
          </a:p>
          <a:p>
            <a:pPr marL="0" indent="0">
              <a:buNone/>
            </a:pPr>
            <a:r>
              <a:rPr lang="en-GB" sz="7200" b="1" u="sng" dirty="0">
                <a:solidFill>
                  <a:srgbClr val="FF0000"/>
                </a:solidFill>
                <a:latin typeface="+mj-lt"/>
              </a:rPr>
              <a:t>Surfacing Medical Expiry when checking a card </a:t>
            </a:r>
          </a:p>
          <a:p>
            <a:pPr marL="0" indent="0">
              <a:buNone/>
            </a:pPr>
            <a:r>
              <a:rPr lang="en-GB" sz="5600" dirty="0">
                <a:latin typeface="+mj-lt"/>
              </a:rPr>
              <a:t>The most recent medical date will be displayed underneath the medical restrictions section on the swipe in/check a card and show own card pages of the app and the PC Card reader. </a:t>
            </a:r>
          </a:p>
          <a:p>
            <a:pPr marL="0" indent="0">
              <a:buNone/>
            </a:pPr>
            <a:endParaRPr lang="en-GB" sz="5600" dirty="0">
              <a:latin typeface="+mj-lt"/>
            </a:endParaRPr>
          </a:p>
          <a:p>
            <a:pPr marL="0" indent="0">
              <a:buNone/>
            </a:pPr>
            <a:r>
              <a:rPr lang="en-GB" sz="7200" b="1" u="sng" dirty="0">
                <a:solidFill>
                  <a:srgbClr val="FF0000"/>
                </a:solidFill>
                <a:latin typeface="+mj-lt"/>
              </a:rPr>
              <a:t>Show reasons for 'No Core Competence' and update existing ATW denial reasons </a:t>
            </a:r>
          </a:p>
          <a:p>
            <a:pPr marL="0" indent="0">
              <a:buNone/>
            </a:pPr>
            <a:r>
              <a:rPr lang="en-GB" sz="5600" dirty="0">
                <a:latin typeface="+mj-lt"/>
              </a:rPr>
              <a:t>In order to make it clearer why people are being denied access to site we will be changing some of the alerts to, Check Core Competence, Check Primary Sponsor, Check Medical and Check D &amp; A. </a:t>
            </a:r>
            <a:endParaRPr lang="en-GB" sz="5600" dirty="0" smtClean="0">
              <a:latin typeface="+mj-lt"/>
            </a:endParaRPr>
          </a:p>
          <a:p>
            <a:pPr marL="0" indent="0">
              <a:buNone/>
            </a:pPr>
            <a:r>
              <a:rPr lang="en-GB" sz="5600" dirty="0" smtClean="0">
                <a:latin typeface="+mj-lt"/>
              </a:rPr>
              <a:t>Alerts </a:t>
            </a:r>
            <a:r>
              <a:rPr lang="en-GB" sz="5600" dirty="0">
                <a:latin typeface="+mj-lt"/>
              </a:rPr>
              <a:t>that will stay the same are, Cardholder Suspended, Card Cancelled, No Sponsor (in relation to a sub sponsor) and Pending Sponsor Risk Assessment. </a:t>
            </a:r>
          </a:p>
          <a:p>
            <a:pPr marL="0" indent="0">
              <a:buNone/>
            </a:pPr>
            <a:endParaRPr lang="en-GB" sz="5600" dirty="0">
              <a:latin typeface="+mj-lt"/>
            </a:endParaRPr>
          </a:p>
          <a:p>
            <a:pPr marL="0" indent="0">
              <a:buNone/>
            </a:pPr>
            <a:r>
              <a:rPr lang="en-GB" sz="7200" b="1" u="sng" dirty="0">
                <a:solidFill>
                  <a:srgbClr val="FF0000"/>
                </a:solidFill>
                <a:latin typeface="+mj-lt"/>
              </a:rPr>
              <a:t>Display 'Valid Until' Date in </a:t>
            </a:r>
            <a:r>
              <a:rPr lang="en-GB" sz="7200" b="1" u="sng" dirty="0" err="1">
                <a:solidFill>
                  <a:srgbClr val="FF0000"/>
                </a:solidFill>
                <a:latin typeface="+mj-lt"/>
              </a:rPr>
              <a:t>MySentinel</a:t>
            </a:r>
            <a:r>
              <a:rPr lang="en-GB" sz="7200" b="1" u="sng" dirty="0">
                <a:solidFill>
                  <a:srgbClr val="FF0000"/>
                </a:solidFill>
                <a:latin typeface="+mj-lt"/>
              </a:rPr>
              <a:t> </a:t>
            </a:r>
          </a:p>
          <a:p>
            <a:pPr marL="0" indent="0">
              <a:buNone/>
            </a:pPr>
            <a:r>
              <a:rPr lang="en-GB" sz="5600" dirty="0">
                <a:latin typeface="+mj-lt"/>
              </a:rPr>
              <a:t>This will provide visibility of the 'Valid Until date' for competences held by an individual in addition to the Expiry Date for each competence. This will help the individual identify when their competences will become invalid as this may be sooner than the Expiry Date, for example, post-mentorship or interim assessments are required to maintain the competence validity. </a:t>
            </a:r>
          </a:p>
          <a:p>
            <a:pPr marL="0" indent="0">
              <a:buNone/>
            </a:pPr>
            <a:endParaRPr lang="en-GB" sz="5600" dirty="0"/>
          </a:p>
          <a:p>
            <a:pPr marL="0" indent="0">
              <a:buNone/>
            </a:pPr>
            <a:r>
              <a:rPr lang="en-GB" sz="5600" dirty="0" smtClean="0"/>
              <a:t> </a:t>
            </a:r>
            <a:endParaRPr lang="en-GB" sz="5600" dirty="0"/>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9-Jul-18</a:t>
            </a:fld>
            <a:endParaRPr lang="en-GB" altLang="en-US"/>
          </a:p>
        </p:txBody>
      </p:sp>
      <p:sp>
        <p:nvSpPr>
          <p:cNvPr id="6" name="Slide Number Placeholder 5"/>
          <p:cNvSpPr>
            <a:spLocks noGrp="1"/>
          </p:cNvSpPr>
          <p:nvPr>
            <p:ph type="sldNum" sz="quarter" idx="12"/>
          </p:nvPr>
        </p:nvSpPr>
        <p:spPr/>
        <p:txBody>
          <a:bodyPr/>
          <a:lstStyle/>
          <a:p>
            <a:pPr>
              <a:defRPr/>
            </a:pPr>
            <a:fld id="{6E4066BB-E1B6-4D6A-8219-D5F00293222E}" type="slidenum">
              <a:rPr lang="en-GB" altLang="en-US" smtClean="0"/>
              <a:pPr>
                <a:defRPr/>
              </a:pPr>
              <a:t>10</a:t>
            </a:fld>
            <a:endParaRPr lang="en-GB" altLang="en-US"/>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859" y="260648"/>
            <a:ext cx="2876600" cy="1294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0768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79" y="1607150"/>
            <a:ext cx="7436321" cy="47301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9-Jul-18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11</a:t>
            </a:fld>
            <a:endParaRPr lang="en-GB" altLang="en-US" sz="800"/>
          </a:p>
        </p:txBody>
      </p:sp>
      <p:sp>
        <p:nvSpPr>
          <p:cNvPr id="2" name="TextBox 1"/>
          <p:cNvSpPr txBox="1"/>
          <p:nvPr/>
        </p:nvSpPr>
        <p:spPr>
          <a:xfrm>
            <a:off x="7651526" y="1636891"/>
            <a:ext cx="1277416" cy="2031325"/>
          </a:xfrm>
          <a:prstGeom prst="rect">
            <a:avLst/>
          </a:prstGeom>
          <a:solidFill>
            <a:schemeClr val="accent1">
              <a:lumMod val="40000"/>
              <a:lumOff val="60000"/>
            </a:schemeClr>
          </a:solidFill>
        </p:spPr>
        <p:txBody>
          <a:bodyPr wrap="square" rtlCol="0">
            <a:spAutoFit/>
          </a:bodyPr>
          <a:lstStyle/>
          <a:p>
            <a:r>
              <a:rPr lang="en-GB" sz="1400" dirty="0" smtClean="0"/>
              <a:t>The full introductory </a:t>
            </a:r>
            <a:r>
              <a:rPr lang="en-GB" sz="1400" dirty="0" err="1" smtClean="0"/>
              <a:t>ppt</a:t>
            </a:r>
            <a:r>
              <a:rPr lang="en-GB" sz="1400" dirty="0" smtClean="0"/>
              <a:t> is attached to this cascade for those who want more information early.</a:t>
            </a:r>
            <a:endParaRPr lang="en-GB" sz="1400" dirty="0"/>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 name="Picture 4" descr="helth and wellbe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9687" y="5997481"/>
            <a:ext cx="2031928" cy="71238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755576" y="548680"/>
            <a:ext cx="8229600" cy="936104"/>
          </a:xfrm>
        </p:spPr>
        <p:txBody>
          <a:bodyPr>
            <a:normAutofit fontScale="90000"/>
          </a:bodyPr>
          <a:lstStyle/>
          <a:p>
            <a:pPr algn="r"/>
            <a:r>
              <a:rPr lang="en-GB" dirty="0" smtClean="0">
                <a:solidFill>
                  <a:schemeClr val="tx1"/>
                </a:solidFill>
              </a:rPr>
              <a:t>Health and Wellbeing</a:t>
            </a:r>
            <a:r>
              <a:rPr lang="en-GB" sz="2800" dirty="0" smtClean="0">
                <a:solidFill>
                  <a:srgbClr val="FF0000"/>
                </a:solidFill>
              </a:rPr>
              <a:t/>
            </a:r>
            <a:br>
              <a:rPr lang="en-GB" sz="2800" dirty="0" smtClean="0">
                <a:solidFill>
                  <a:srgbClr val="FF0000"/>
                </a:solidFill>
              </a:rPr>
            </a:br>
            <a:r>
              <a:rPr lang="en-GB" sz="2800" dirty="0" smtClean="0">
                <a:solidFill>
                  <a:srgbClr val="FF0000"/>
                </a:solidFill>
              </a:rPr>
              <a:t>NR/L2/OHS/033 Management of Fatigue Risk </a:t>
            </a:r>
            <a:r>
              <a:rPr lang="en-GB" dirty="0" smtClean="0"/>
              <a:t/>
            </a:r>
            <a:br>
              <a:rPr lang="en-GB" dirty="0" smtClean="0"/>
            </a:br>
            <a:endParaRPr lang="en-GB" sz="3100" dirty="0">
              <a:solidFill>
                <a:srgbClr val="FF0000"/>
              </a:solidFill>
            </a:endParaRP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78566"/>
            <a:ext cx="1827312" cy="1298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51526" y="3933056"/>
            <a:ext cx="1384970" cy="1785104"/>
          </a:xfrm>
          <a:prstGeom prst="rect">
            <a:avLst/>
          </a:prstGeom>
          <a:solidFill>
            <a:schemeClr val="accent1">
              <a:lumMod val="40000"/>
              <a:lumOff val="60000"/>
            </a:schemeClr>
          </a:solidFill>
        </p:spPr>
        <p:txBody>
          <a:bodyPr wrap="square" rtlCol="0">
            <a:spAutoFit/>
          </a:bodyPr>
          <a:lstStyle/>
          <a:p>
            <a:r>
              <a:rPr lang="en-GB" b="1" dirty="0" smtClean="0">
                <a:solidFill>
                  <a:srgbClr val="FF0000"/>
                </a:solidFill>
              </a:rPr>
              <a:t>This will affect all staff not just those who are safety critical.</a:t>
            </a:r>
          </a:p>
          <a:p>
            <a:r>
              <a:rPr lang="en-GB" b="1" dirty="0" smtClean="0">
                <a:solidFill>
                  <a:srgbClr val="FF0000"/>
                </a:solidFill>
              </a:rPr>
              <a:t>We will being conducting a series of Impact workshops over the next few weeks.</a:t>
            </a:r>
            <a:endParaRPr lang="en-GB" b="1" dirty="0">
              <a:solidFill>
                <a:srgbClr val="FF0000"/>
              </a:solidFill>
            </a:endParaRPr>
          </a:p>
        </p:txBody>
      </p:sp>
    </p:spTree>
    <p:extLst>
      <p:ext uri="{BB962C8B-B14F-4D97-AF65-F5344CB8AC3E}">
        <p14:creationId xmlns:p14="http://schemas.microsoft.com/office/powerpoint/2010/main" val="1413979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229600" cy="1143000"/>
          </a:xfrm>
        </p:spPr>
        <p:txBody>
          <a:bodyPr anchor="t">
            <a:normAutofit fontScale="90000"/>
          </a:bodyPr>
          <a:lstStyle/>
          <a:p>
            <a:pPr algn="r"/>
            <a:r>
              <a:rPr lang="en-GB" dirty="0" smtClean="0"/>
              <a:t>Safety Alerts</a:t>
            </a:r>
            <a:r>
              <a:rPr lang="en-GB" sz="2800" dirty="0" smtClean="0"/>
              <a:t/>
            </a:r>
            <a:br>
              <a:rPr lang="en-GB" sz="2800" dirty="0" smtClean="0"/>
            </a:br>
            <a:r>
              <a:rPr lang="en-GB" sz="2800" dirty="0" smtClean="0">
                <a:solidFill>
                  <a:srgbClr val="FF0000"/>
                </a:solidFill>
              </a:rPr>
              <a:t>Bitumen Boilers sealing Longitudinal timbers</a:t>
            </a:r>
            <a:r>
              <a:rPr lang="en-GB" dirty="0" smtClean="0"/>
              <a:t/>
            </a:r>
            <a:br>
              <a:rPr lang="en-GB" dirty="0" smtClean="0"/>
            </a:br>
            <a:endParaRPr lang="en-GB" sz="3100" dirty="0">
              <a:solidFill>
                <a:srgbClr val="FF0000"/>
              </a:solidFill>
            </a:endParaRPr>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9-Jul-18</a:t>
            </a:fld>
            <a:endParaRPr lang="en-GB" altLang="en-US"/>
          </a:p>
        </p:txBody>
      </p:sp>
      <p:sp>
        <p:nvSpPr>
          <p:cNvPr id="6" name="Slide Number Placeholder 5"/>
          <p:cNvSpPr>
            <a:spLocks noGrp="1"/>
          </p:cNvSpPr>
          <p:nvPr>
            <p:ph type="sldNum" sz="quarter" idx="12"/>
          </p:nvPr>
        </p:nvSpPr>
        <p:spPr/>
        <p:txBody>
          <a:bodyPr/>
          <a:lstStyle/>
          <a:p>
            <a:pPr>
              <a:defRPr/>
            </a:pPr>
            <a:fld id="{6E4066BB-E1B6-4D6A-8219-D5F00293222E}" type="slidenum">
              <a:rPr lang="en-GB" altLang="en-US" smtClean="0"/>
              <a:pPr>
                <a:defRPr/>
              </a:pPr>
              <a:t>12</a:t>
            </a:fld>
            <a:endParaRPr lang="en-GB" alt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21" y="1556792"/>
            <a:ext cx="5627582" cy="17853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780" y="3414102"/>
            <a:ext cx="4961070" cy="32552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421" y="3342094"/>
            <a:ext cx="3869536" cy="25351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084168" y="1700808"/>
            <a:ext cx="2448272" cy="584775"/>
          </a:xfrm>
          <a:prstGeom prst="rect">
            <a:avLst/>
          </a:prstGeom>
          <a:blipFill>
            <a:blip r:embed="rId5"/>
            <a:tile tx="0" ty="0" sx="100000" sy="100000" flip="none" algn="tl"/>
          </a:blipFill>
        </p:spPr>
        <p:txBody>
          <a:bodyPr wrap="square" rtlCol="0">
            <a:spAutoFit/>
          </a:bodyPr>
          <a:lstStyle/>
          <a:p>
            <a:r>
              <a:rPr lang="en-GB" sz="3200" dirty="0" smtClean="0">
                <a:hlinkClick r:id="rId6" action="ppaction://hlinkfile"/>
              </a:rPr>
              <a:t>hsg33.pdf</a:t>
            </a:r>
            <a:endParaRPr lang="en-GB" sz="3200" dirty="0"/>
          </a:p>
        </p:txBody>
      </p:sp>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02" y="116632"/>
            <a:ext cx="4315629" cy="753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1248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229600" cy="1143000"/>
          </a:xfrm>
        </p:spPr>
        <p:txBody>
          <a:bodyPr anchor="t">
            <a:normAutofit fontScale="90000"/>
          </a:bodyPr>
          <a:lstStyle/>
          <a:p>
            <a:pPr algn="r"/>
            <a:r>
              <a:rPr lang="en-GB" dirty="0" smtClean="0"/>
              <a:t>Safety Alerts</a:t>
            </a:r>
            <a:r>
              <a:rPr lang="en-GB" sz="2800" dirty="0" smtClean="0"/>
              <a:t/>
            </a:r>
            <a:br>
              <a:rPr lang="en-GB" sz="2800" dirty="0" smtClean="0"/>
            </a:br>
            <a:r>
              <a:rPr lang="en-GB" sz="2800" dirty="0" smtClean="0">
                <a:solidFill>
                  <a:srgbClr val="FF0000"/>
                </a:solidFill>
              </a:rPr>
              <a:t>Wessex Staff accident update</a:t>
            </a:r>
            <a:endParaRPr lang="en-GB" dirty="0"/>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9-Jul-18</a:t>
            </a:fld>
            <a:endParaRPr lang="en-GB" altLang="en-US"/>
          </a:p>
        </p:txBody>
      </p:sp>
      <p:sp>
        <p:nvSpPr>
          <p:cNvPr id="6" name="Slide Number Placeholder 5"/>
          <p:cNvSpPr>
            <a:spLocks noGrp="1"/>
          </p:cNvSpPr>
          <p:nvPr>
            <p:ph type="sldNum" sz="quarter" idx="12"/>
          </p:nvPr>
        </p:nvSpPr>
        <p:spPr/>
        <p:txBody>
          <a:bodyPr/>
          <a:lstStyle/>
          <a:p>
            <a:pPr>
              <a:defRPr/>
            </a:pPr>
            <a:fld id="{6E4066BB-E1B6-4D6A-8219-D5F00293222E}" type="slidenum">
              <a:rPr lang="en-GB" altLang="en-US" smtClean="0"/>
              <a:pPr>
                <a:defRPr/>
              </a:pPr>
              <a:t>13</a:t>
            </a:fld>
            <a:endParaRPr lang="en-GB" altLang="en-US"/>
          </a:p>
        </p:txBody>
      </p:sp>
      <p:pic>
        <p:nvPicPr>
          <p:cNvPr id="2053"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52120" y="2708920"/>
            <a:ext cx="3362077" cy="40119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14" y="274918"/>
            <a:ext cx="4057178" cy="124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539552" y="1628800"/>
            <a:ext cx="2387342" cy="48827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887" y="3284984"/>
            <a:ext cx="2524125" cy="2381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3361841" y="1844824"/>
            <a:ext cx="1944216" cy="1077218"/>
          </a:xfrm>
          <a:prstGeom prst="rect">
            <a:avLst/>
          </a:prstGeom>
          <a:noFill/>
          <a:ln>
            <a:solidFill>
              <a:schemeClr val="tx1"/>
            </a:solidFill>
          </a:ln>
        </p:spPr>
        <p:txBody>
          <a:bodyPr wrap="square" rtlCol="0">
            <a:spAutoFit/>
          </a:bodyPr>
          <a:lstStyle/>
          <a:p>
            <a:r>
              <a:rPr lang="en-GB" sz="1600" dirty="0" smtClean="0">
                <a:hlinkClick r:id="rId6" action="ppaction://hlinkfile"/>
              </a:rPr>
              <a:t>Wessex Route LLC Electrical Shock Location Cabinet June 18.pdf</a:t>
            </a:r>
            <a:endParaRPr lang="en-GB" sz="1600" dirty="0"/>
          </a:p>
        </p:txBody>
      </p:sp>
    </p:spTree>
    <p:extLst>
      <p:ext uri="{BB962C8B-B14F-4D97-AF65-F5344CB8AC3E}">
        <p14:creationId xmlns:p14="http://schemas.microsoft.com/office/powerpoint/2010/main" val="603194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8229600" cy="1143000"/>
          </a:xfrm>
        </p:spPr>
        <p:txBody>
          <a:bodyPr anchor="t">
            <a:normAutofit fontScale="90000"/>
          </a:bodyPr>
          <a:lstStyle/>
          <a:p>
            <a:pPr algn="r"/>
            <a:r>
              <a:rPr lang="en-GB" dirty="0" smtClean="0"/>
              <a:t>Operational Notices</a:t>
            </a:r>
            <a:br>
              <a:rPr lang="en-GB" dirty="0" smtClean="0"/>
            </a:br>
            <a:r>
              <a:rPr lang="en-GB" sz="3100" i="1" dirty="0" smtClean="0">
                <a:solidFill>
                  <a:srgbClr val="FF0000"/>
                </a:solidFill>
              </a:rPr>
              <a:t>Connect the links before brief, important information for all are contained in these Notices. </a:t>
            </a:r>
            <a:r>
              <a:rPr lang="en-GB" dirty="0" smtClean="0"/>
              <a:t/>
            </a:r>
            <a:br>
              <a:rPr lang="en-GB" dirty="0" smtClean="0"/>
            </a:br>
            <a:endParaRPr lang="en-GB" dirty="0"/>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9-Jul-18</a:t>
            </a:fld>
            <a:endParaRPr lang="en-GB" altLang="en-US"/>
          </a:p>
        </p:txBody>
      </p:sp>
      <p:sp>
        <p:nvSpPr>
          <p:cNvPr id="6" name="Slide Number Placeholder 5"/>
          <p:cNvSpPr>
            <a:spLocks noGrp="1"/>
          </p:cNvSpPr>
          <p:nvPr>
            <p:ph type="sldNum" sz="quarter" idx="12"/>
          </p:nvPr>
        </p:nvSpPr>
        <p:spPr/>
        <p:txBody>
          <a:bodyPr/>
          <a:lstStyle/>
          <a:p>
            <a:pPr>
              <a:defRPr/>
            </a:pPr>
            <a:fld id="{6E4066BB-E1B6-4D6A-8219-D5F00293222E}" type="slidenum">
              <a:rPr lang="en-GB" altLang="en-US" smtClean="0"/>
              <a:pPr>
                <a:defRPr/>
              </a:pPr>
              <a:t>14</a:t>
            </a:fld>
            <a:endParaRPr lang="en-GB" altLang="en-US"/>
          </a:p>
        </p:txBody>
      </p:sp>
      <p:sp>
        <p:nvSpPr>
          <p:cNvPr id="4" name="Content Placeholder 3"/>
          <p:cNvSpPr>
            <a:spLocks noGrp="1"/>
          </p:cNvSpPr>
          <p:nvPr>
            <p:ph idx="1"/>
          </p:nvPr>
        </p:nvSpPr>
        <p:spPr/>
        <p:txBody>
          <a:bodyPr>
            <a:normAutofit/>
          </a:bodyPr>
          <a:lstStyle/>
          <a:p>
            <a:r>
              <a:rPr lang="en-GB" dirty="0" smtClean="0">
                <a:hlinkClick r:id="rId2" action="ppaction://hlinkfile"/>
              </a:rPr>
              <a:t>NR-OPS-024 Bridge Strike Management.pdf</a:t>
            </a:r>
            <a:endParaRPr lang="en-GB" dirty="0" smtClean="0"/>
          </a:p>
          <a:p>
            <a:pPr marL="0" indent="0">
              <a:buNone/>
            </a:pPr>
            <a:endParaRPr lang="en-GB" sz="1100" dirty="0" smtClean="0"/>
          </a:p>
          <a:p>
            <a:r>
              <a:rPr lang="en-GB" dirty="0" smtClean="0">
                <a:hlinkClick r:id="rId3" action="ppaction://hlinkfile"/>
              </a:rPr>
              <a:t>NR-OPS-025 </a:t>
            </a:r>
            <a:r>
              <a:rPr lang="en-GB" dirty="0" err="1" smtClean="0">
                <a:hlinkClick r:id="rId3" action="ppaction://hlinkfile"/>
              </a:rPr>
              <a:t>Cropredy</a:t>
            </a:r>
            <a:r>
              <a:rPr lang="en-GB" dirty="0" smtClean="0">
                <a:hlinkClick r:id="rId3" action="ppaction://hlinkfile"/>
              </a:rPr>
              <a:t> HABD Failure.doc</a:t>
            </a:r>
            <a:endParaRPr lang="en-GB" dirty="0" smtClean="0"/>
          </a:p>
          <a:p>
            <a:endParaRPr lang="en-GB" sz="1200" dirty="0" smtClean="0"/>
          </a:p>
          <a:p>
            <a:r>
              <a:rPr lang="en-GB" dirty="0" smtClean="0">
                <a:hlinkClick r:id="rId4" action="ppaction://hlinkfile"/>
              </a:rPr>
              <a:t>NR-OPS-026 Points Run Through Evesham.pdf</a:t>
            </a:r>
            <a:endParaRPr lang="en-GB" dirty="0" smtClean="0"/>
          </a:p>
          <a:p>
            <a:endParaRPr lang="en-GB" sz="1200" dirty="0" smtClean="0"/>
          </a:p>
          <a:p>
            <a:r>
              <a:rPr lang="en-GB" dirty="0" smtClean="0">
                <a:hlinkClick r:id="rId5" action="ppaction://hlinkfile"/>
              </a:rPr>
              <a:t>NR-OPS-028 Line Blockage Irregularity Eastfield.pdf</a:t>
            </a:r>
            <a:endParaRPr lang="en-GB" dirty="0" smtClean="0"/>
          </a:p>
          <a:p>
            <a:endParaRPr lang="en-GB" sz="1050" dirty="0" smtClean="0"/>
          </a:p>
          <a:p>
            <a:r>
              <a:rPr lang="en-GB" dirty="0" smtClean="0">
                <a:hlinkClick r:id="rId6" action="ppaction://hlinkfile"/>
              </a:rPr>
              <a:t>TLP-090-Shared-Learning-Farrigndon-Possession-Irregularity.pdf</a:t>
            </a:r>
            <a:endParaRPr lang="en-GB" dirty="0" smtClean="0"/>
          </a:p>
          <a:p>
            <a:endParaRPr lang="en-GB" sz="1600" dirty="0" smtClean="0"/>
          </a:p>
          <a:p>
            <a:r>
              <a:rPr lang="en-GB" dirty="0" smtClean="0">
                <a:hlinkClick r:id="rId7" action="ppaction://hlinkfile"/>
              </a:rPr>
              <a:t>TLP-091-Shared-Learning-Work-at-Height.pdf</a:t>
            </a:r>
            <a:endParaRPr lang="en-GB" dirty="0" smtClean="0">
              <a:hlinkClick r:id="rId8" action="ppaction://hlinkfile"/>
            </a:endParaRPr>
          </a:p>
          <a:p>
            <a:endParaRPr lang="en-GB" dirty="0" smtClean="0">
              <a:hlinkClick r:id="rId9" action="ppaction://hlinkfile"/>
            </a:endParaRPr>
          </a:p>
          <a:p>
            <a:endParaRPr lang="en-GB" dirty="0"/>
          </a:p>
        </p:txBody>
      </p:sp>
    </p:spTree>
    <p:extLst>
      <p:ext uri="{BB962C8B-B14F-4D97-AF65-F5344CB8AC3E}">
        <p14:creationId xmlns:p14="http://schemas.microsoft.com/office/powerpoint/2010/main" val="2967416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899592" y="620688"/>
            <a:ext cx="288032" cy="45719"/>
          </a:xfrm>
          <a:prstGeom prst="rect">
            <a:avLst/>
          </a:prstGeom>
          <a:solidFill>
            <a:schemeClr val="bg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smtClean="0">
              <a:ln>
                <a:noFill/>
              </a:ln>
              <a:solidFill>
                <a:schemeClr val="tx2"/>
              </a:solidFill>
              <a:effectLst/>
              <a:latin typeface="Arial" panose="020B0604020202020204" pitchFamily="34" charset="0"/>
            </a:endParaRPr>
          </a:p>
        </p:txBody>
      </p:sp>
      <p:sp>
        <p:nvSpPr>
          <p:cNvPr id="2" name="Title 1"/>
          <p:cNvSpPr>
            <a:spLocks noGrp="1"/>
          </p:cNvSpPr>
          <p:nvPr>
            <p:ph type="title"/>
          </p:nvPr>
        </p:nvSpPr>
        <p:spPr>
          <a:xfrm>
            <a:off x="1625426" y="476672"/>
            <a:ext cx="7267054" cy="864097"/>
          </a:xfrm>
        </p:spPr>
        <p:txBody>
          <a:bodyPr>
            <a:noAutofit/>
          </a:bodyPr>
          <a:lstStyle/>
          <a:p>
            <a:pPr algn="r"/>
            <a:r>
              <a:rPr lang="en-GB" sz="5400" i="0" dirty="0" smtClean="0"/>
              <a:t/>
            </a:r>
            <a:br>
              <a:rPr lang="en-GB" sz="5400" i="0" dirty="0" smtClean="0"/>
            </a:br>
            <a:r>
              <a:rPr lang="en-GB" sz="5400" i="0" dirty="0" smtClean="0"/>
              <a:t>Close Calls</a:t>
            </a:r>
            <a:br>
              <a:rPr lang="en-GB" sz="5400" i="0" dirty="0" smtClean="0"/>
            </a:br>
            <a:r>
              <a:rPr lang="en-GB" sz="2800" b="1" i="0" dirty="0" smtClean="0">
                <a:solidFill>
                  <a:srgbClr val="FF0000"/>
                </a:solidFill>
              </a:rPr>
              <a:t>Call it in to prevent future accidents</a:t>
            </a:r>
            <a:endParaRPr lang="en-GB" sz="2800" b="1" i="0" dirty="0">
              <a:solidFill>
                <a:srgbClr val="FF0000"/>
              </a:solidFill>
            </a:endParaRPr>
          </a:p>
        </p:txBody>
      </p:sp>
      <p:sp>
        <p:nvSpPr>
          <p:cNvPr id="3" name="Content Placeholder 2"/>
          <p:cNvSpPr>
            <a:spLocks noGrp="1"/>
          </p:cNvSpPr>
          <p:nvPr>
            <p:ph idx="1"/>
          </p:nvPr>
        </p:nvSpPr>
        <p:spPr>
          <a:xfrm>
            <a:off x="202512" y="1556792"/>
            <a:ext cx="8689967" cy="4675733"/>
          </a:xfrm>
          <a:solidFill>
            <a:srgbClr val="054B6B">
              <a:alpha val="14902"/>
            </a:srgbClr>
          </a:solidFill>
        </p:spPr>
        <p:txBody>
          <a:bodyPr>
            <a:normAutofit fontScale="70000" lnSpcReduction="20000"/>
          </a:bodyPr>
          <a:lstStyle/>
          <a:p>
            <a:pPr marL="627063" lvl="2" indent="0">
              <a:buNone/>
            </a:pPr>
            <a:r>
              <a:rPr lang="en-GB" b="1" dirty="0" smtClean="0"/>
              <a:t>Seen something that doesn’t look or feel right? Call it in</a:t>
            </a:r>
          </a:p>
          <a:p>
            <a:pPr marL="627063" lvl="2" indent="0">
              <a:buNone/>
            </a:pPr>
            <a:r>
              <a:rPr lang="en-GB" dirty="0" smtClean="0"/>
              <a:t>By calling in an incident that has the potential to cause damage or injury, you can help prevent it occurring in the future </a:t>
            </a:r>
          </a:p>
          <a:p>
            <a:pPr marL="627063" lvl="2" indent="0">
              <a:buNone/>
            </a:pPr>
            <a:endParaRPr lang="en-GB" sz="800" dirty="0"/>
          </a:p>
          <a:p>
            <a:pPr marL="627063" lvl="2" indent="0">
              <a:buNone/>
            </a:pPr>
            <a:r>
              <a:rPr lang="en-GB" sz="2300" dirty="0" smtClean="0">
                <a:solidFill>
                  <a:srgbClr val="0070C0"/>
                </a:solidFill>
              </a:rPr>
              <a:t>Apparently if everyone can find two a week we </a:t>
            </a:r>
            <a:r>
              <a:rPr lang="en-GB" sz="2300" dirty="0">
                <a:solidFill>
                  <a:srgbClr val="0070C0"/>
                </a:solidFill>
              </a:rPr>
              <a:t>will reach our Corporate Scorecard target</a:t>
            </a:r>
            <a:r>
              <a:rPr lang="en-GB" sz="2300" dirty="0" smtClean="0">
                <a:solidFill>
                  <a:srgbClr val="0070C0"/>
                </a:solidFill>
              </a:rPr>
              <a:t>... </a:t>
            </a:r>
            <a:r>
              <a:rPr lang="en-GB" sz="2300" u="sng" dirty="0" smtClean="0">
                <a:solidFill>
                  <a:srgbClr val="0070C0"/>
                </a:solidFill>
              </a:rPr>
              <a:t>Please make them meaningful</a:t>
            </a:r>
            <a:r>
              <a:rPr lang="en-GB" sz="2300" dirty="0" smtClean="0">
                <a:solidFill>
                  <a:srgbClr val="0070C0"/>
                </a:solidFill>
              </a:rPr>
              <a:t>. </a:t>
            </a:r>
            <a:endParaRPr lang="en-GB" sz="1800" dirty="0">
              <a:solidFill>
                <a:srgbClr val="0070C0"/>
              </a:solidFill>
            </a:endParaRPr>
          </a:p>
          <a:p>
            <a:pPr marL="627063" lvl="2" indent="0">
              <a:buNone/>
            </a:pPr>
            <a:endParaRPr lang="en-GB" sz="2600" dirty="0" smtClean="0">
              <a:solidFill>
                <a:srgbClr val="00B050"/>
              </a:solidFill>
            </a:endParaRPr>
          </a:p>
          <a:p>
            <a:pPr marL="627063" lvl="2" indent="0">
              <a:buNone/>
            </a:pPr>
            <a:r>
              <a:rPr lang="en-GB" sz="2600" dirty="0" smtClean="0">
                <a:solidFill>
                  <a:srgbClr val="00B050"/>
                </a:solidFill>
              </a:rPr>
              <a:t>Interesting Close call of the period… reported by the lovely Dave Preece</a:t>
            </a:r>
          </a:p>
          <a:p>
            <a:pPr marL="627063" lvl="2" indent="0">
              <a:buNone/>
            </a:pPr>
            <a:endParaRPr lang="en-GB" dirty="0" smtClean="0"/>
          </a:p>
          <a:p>
            <a:pPr marL="627063" lvl="2" indent="0">
              <a:buNone/>
            </a:pPr>
            <a:r>
              <a:rPr lang="en-GB" sz="1900" dirty="0"/>
              <a:t>Incident Location</a:t>
            </a:r>
            <a:r>
              <a:rPr lang="en-GB" sz="1900" dirty="0" smtClean="0"/>
              <a:t>:</a:t>
            </a:r>
          </a:p>
          <a:p>
            <a:pPr marL="627063" lvl="2" indent="0">
              <a:buNone/>
            </a:pPr>
            <a:r>
              <a:rPr lang="en-GB" sz="1900" dirty="0" smtClean="0">
                <a:solidFill>
                  <a:srgbClr val="002060"/>
                </a:solidFill>
              </a:rPr>
              <a:t>Vauxhall-ELR-BML1- DMS 17 </a:t>
            </a:r>
            <a:r>
              <a:rPr lang="en-GB" sz="1900" dirty="0">
                <a:solidFill>
                  <a:srgbClr val="002060"/>
                </a:solidFill>
              </a:rPr>
              <a:t>chain-on the approach to 1600A points.</a:t>
            </a:r>
          </a:p>
          <a:p>
            <a:pPr marL="627063" lvl="2" indent="0">
              <a:buNone/>
            </a:pPr>
            <a:endParaRPr lang="en-GB" sz="1900" dirty="0" smtClean="0"/>
          </a:p>
          <a:p>
            <a:pPr marL="627063" lvl="2" indent="0">
              <a:buNone/>
            </a:pPr>
            <a:r>
              <a:rPr lang="en-GB" sz="1900" dirty="0" smtClean="0"/>
              <a:t>Incident </a:t>
            </a:r>
            <a:r>
              <a:rPr lang="en-GB" sz="1900" dirty="0"/>
              <a:t>Description</a:t>
            </a:r>
            <a:r>
              <a:rPr lang="en-GB" sz="1900" dirty="0" smtClean="0"/>
              <a:t>:</a:t>
            </a:r>
          </a:p>
          <a:p>
            <a:pPr marL="627063" lvl="2" indent="0">
              <a:buNone/>
            </a:pPr>
            <a:r>
              <a:rPr lang="en-GB" sz="1900" dirty="0" smtClean="0">
                <a:solidFill>
                  <a:srgbClr val="002060"/>
                </a:solidFill>
              </a:rPr>
              <a:t>Drivers </a:t>
            </a:r>
            <a:r>
              <a:rPr lang="en-GB" sz="1900" dirty="0">
                <a:solidFill>
                  <a:srgbClr val="002060"/>
                </a:solidFill>
              </a:rPr>
              <a:t>15MPH Speed indicator </a:t>
            </a:r>
            <a:r>
              <a:rPr lang="en-GB" sz="1900" dirty="0" smtClean="0">
                <a:solidFill>
                  <a:srgbClr val="002060"/>
                </a:solidFill>
              </a:rPr>
              <a:t>heavily </a:t>
            </a:r>
            <a:r>
              <a:rPr lang="en-GB" sz="1900" dirty="0">
                <a:solidFill>
                  <a:srgbClr val="002060"/>
                </a:solidFill>
              </a:rPr>
              <a:t>covered in graffiti</a:t>
            </a:r>
            <a:r>
              <a:rPr lang="en-GB" sz="1900" dirty="0"/>
              <a:t>. </a:t>
            </a:r>
            <a:br>
              <a:rPr lang="en-GB" sz="1900" dirty="0"/>
            </a:br>
            <a:endParaRPr lang="en-GB" sz="1900" dirty="0" smtClean="0"/>
          </a:p>
          <a:p>
            <a:pPr marL="627063" lvl="2" indent="0">
              <a:buNone/>
            </a:pPr>
            <a:r>
              <a:rPr lang="en-GB" sz="1900" dirty="0" smtClean="0"/>
              <a:t>What </a:t>
            </a:r>
            <a:r>
              <a:rPr lang="en-GB" sz="1900" dirty="0"/>
              <a:t>event could have resulted from this unsafe act/condition</a:t>
            </a:r>
            <a:r>
              <a:rPr lang="en-GB" sz="1900" dirty="0" smtClean="0"/>
              <a:t>:</a:t>
            </a:r>
          </a:p>
          <a:p>
            <a:pPr marL="627063" lvl="2" indent="0">
              <a:buNone/>
            </a:pPr>
            <a:r>
              <a:rPr lang="en-GB" sz="1900" dirty="0" smtClean="0">
                <a:solidFill>
                  <a:srgbClr val="002060"/>
                </a:solidFill>
              </a:rPr>
              <a:t>Excessive train speed &amp; potential derailment</a:t>
            </a:r>
            <a:r>
              <a:rPr lang="en-GB" sz="1900" dirty="0" smtClean="0"/>
              <a:t>.</a:t>
            </a:r>
            <a:r>
              <a:rPr lang="en-GB" sz="1900" dirty="0"/>
              <a:t/>
            </a:r>
            <a:br>
              <a:rPr lang="en-GB" sz="1900" dirty="0"/>
            </a:br>
            <a:endParaRPr lang="en-GB" sz="1900" dirty="0" smtClean="0"/>
          </a:p>
          <a:p>
            <a:pPr marL="627063" lvl="2" indent="0">
              <a:buNone/>
            </a:pPr>
            <a:r>
              <a:rPr lang="en-GB" sz="1900" dirty="0" smtClean="0"/>
              <a:t>Has </a:t>
            </a:r>
            <a:r>
              <a:rPr lang="en-GB" sz="1900" dirty="0"/>
              <a:t>the risk been removed</a:t>
            </a:r>
            <a:r>
              <a:rPr lang="en-GB" sz="1900" dirty="0" smtClean="0"/>
              <a:t>?</a:t>
            </a:r>
          </a:p>
          <a:p>
            <a:pPr marL="627063" lvl="2" indent="0">
              <a:buNone/>
            </a:pPr>
            <a:r>
              <a:rPr lang="en-GB" sz="1900" dirty="0" smtClean="0">
                <a:solidFill>
                  <a:srgbClr val="002060"/>
                </a:solidFill>
              </a:rPr>
              <a:t>Cleaned by P-way staff.</a:t>
            </a:r>
          </a:p>
          <a:p>
            <a:pPr marL="627063" lvl="2" indent="0">
              <a:buNone/>
            </a:pPr>
            <a:r>
              <a:rPr lang="en-GB" sz="1900" dirty="0"/>
              <a:t/>
            </a:r>
            <a:br>
              <a:rPr lang="en-GB" sz="1900" dirty="0"/>
            </a:br>
            <a:endParaRPr lang="en-GB" sz="1900" dirty="0"/>
          </a:p>
          <a:p>
            <a:pPr marL="627063" lvl="2" indent="0">
              <a:buNone/>
            </a:pPr>
            <a:endParaRPr lang="en-GB" u="sng" dirty="0"/>
          </a:p>
          <a:p>
            <a:pPr marL="627063" lvl="2" indent="0">
              <a:buNone/>
            </a:pPr>
            <a:endParaRPr lang="en-GB" dirty="0" smtClean="0"/>
          </a:p>
          <a:p>
            <a:pPr marL="627063" lvl="2" indent="0">
              <a:buNone/>
            </a:pPr>
            <a:endParaRPr lang="en-GB" b="1" dirty="0"/>
          </a:p>
          <a:p>
            <a:pPr marL="627063" lvl="2" indent="0">
              <a:buNone/>
            </a:pPr>
            <a:endParaRPr lang="en-GB" dirty="0" smtClean="0"/>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15</a:t>
            </a:fld>
            <a:endParaRPr lang="en-GB" altLang="en-US"/>
          </a:p>
        </p:txBody>
      </p:sp>
      <p:pic>
        <p:nvPicPr>
          <p:cNvPr id="8" name="Picture 2"/>
          <p:cNvPicPr>
            <a:picLocks noChangeAspect="1" noChangeArrowheads="1"/>
          </p:cNvPicPr>
          <p:nvPr/>
        </p:nvPicPr>
        <p:blipFill>
          <a:blip r:embed="rId2">
            <a:clrChange>
              <a:clrFrom>
                <a:srgbClr val="FCFAFA"/>
              </a:clrFrom>
              <a:clrTo>
                <a:srgbClr val="FCFAFA">
                  <a:alpha val="0"/>
                </a:srgbClr>
              </a:clrTo>
            </a:clrChange>
            <a:extLst>
              <a:ext uri="{BEBA8EAE-BF5A-486C-A8C5-ECC9F3942E4B}">
                <a14:imgProps xmlns:a14="http://schemas.microsoft.com/office/drawing/2010/main">
                  <a14:imgLayer r:embed="rId3">
                    <a14:imgEffect>
                      <a14:backgroundRemoval t="0" b="100000" l="0" r="100000">
                        <a14:foregroundMark x1="11194" y1="80625" x2="91791" y2="80625"/>
                        <a14:foregroundMark x1="78358" y1="88125" x2="82836" y2="18750"/>
                        <a14:foregroundMark x1="57463" y1="94375" x2="64925" y2="15000"/>
                        <a14:foregroundMark x1="44030" y1="95000" x2="50746" y2="3750"/>
                        <a14:foregroundMark x1="31343" y1="94375" x2="34328" y2="16875"/>
                        <a14:foregroundMark x1="14925" y1="88125" x2="14925" y2="20000"/>
                        <a14:foregroundMark x1="18657" y1="20625" x2="45522" y2="13750"/>
                        <a14:foregroundMark x1="25373" y1="16875" x2="25373" y2="16875"/>
                        <a14:foregroundMark x1="20149" y1="18125" x2="38806" y2="13125"/>
                        <a14:foregroundMark x1="84328" y1="85000" x2="20149" y2="85000"/>
                        <a14:foregroundMark x1="26119" y1="56875" x2="28358" y2="28125"/>
                        <a14:foregroundMark x1="35821" y1="71875" x2="53731" y2="34375"/>
                        <a14:foregroundMark x1="68657" y1="31875" x2="31343" y2="16875"/>
                        <a14:foregroundMark x1="40299" y1="16250" x2="63433" y2="38125"/>
                        <a14:foregroundMark x1="67910" y1="23750" x2="22388" y2="51875"/>
                      </a14:backgroundRemoval>
                    </a14:imgEffect>
                  </a14:imgLayer>
                </a14:imgProps>
              </a:ext>
              <a:ext uri="{28A0092B-C50C-407E-A947-70E740481C1C}">
                <a14:useLocalDpi xmlns:a14="http://schemas.microsoft.com/office/drawing/2010/main" val="0"/>
              </a:ext>
            </a:extLst>
          </a:blip>
          <a:srcRect/>
          <a:stretch>
            <a:fillRect/>
          </a:stretch>
        </p:blipFill>
        <p:spPr bwMode="auto">
          <a:xfrm>
            <a:off x="323528" y="188641"/>
            <a:ext cx="1008112" cy="119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3284984"/>
            <a:ext cx="1274266" cy="95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413646" y="4740214"/>
            <a:ext cx="1466088" cy="110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976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8229600" cy="1143000"/>
          </a:xfrm>
        </p:spPr>
        <p:txBody>
          <a:bodyPr anchor="t">
            <a:normAutofit fontScale="90000"/>
          </a:bodyPr>
          <a:lstStyle/>
          <a:p>
            <a:pPr algn="r"/>
            <a:r>
              <a:rPr lang="en-GB" dirty="0" smtClean="0"/>
              <a:t>Environment</a:t>
            </a:r>
            <a:r>
              <a:rPr lang="en-GB" sz="2800" dirty="0" smtClean="0">
                <a:solidFill>
                  <a:srgbClr val="FF0000"/>
                </a:solidFill>
              </a:rPr>
              <a:t/>
            </a:r>
            <a:br>
              <a:rPr lang="en-GB" sz="2800" dirty="0" smtClean="0">
                <a:solidFill>
                  <a:srgbClr val="FF0000"/>
                </a:solidFill>
              </a:rPr>
            </a:br>
            <a:r>
              <a:rPr lang="en-GB" sz="2800" dirty="0" smtClean="0">
                <a:solidFill>
                  <a:srgbClr val="FF0000"/>
                </a:solidFill>
              </a:rPr>
              <a:t>It’s a way of life……</a:t>
            </a:r>
            <a:r>
              <a:rPr lang="en-GB" dirty="0" smtClean="0"/>
              <a:t/>
            </a:r>
            <a:br>
              <a:rPr lang="en-GB" dirty="0" smtClean="0"/>
            </a:br>
            <a:endParaRPr lang="en-GB" dirty="0"/>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9-Jul-18</a:t>
            </a:fld>
            <a:endParaRPr lang="en-GB" altLang="en-US"/>
          </a:p>
        </p:txBody>
      </p:sp>
      <p:sp>
        <p:nvSpPr>
          <p:cNvPr id="6" name="Slide Number Placeholder 5"/>
          <p:cNvSpPr>
            <a:spLocks noGrp="1"/>
          </p:cNvSpPr>
          <p:nvPr>
            <p:ph type="sldNum" sz="quarter" idx="12"/>
          </p:nvPr>
        </p:nvSpPr>
        <p:spPr/>
        <p:txBody>
          <a:bodyPr/>
          <a:lstStyle/>
          <a:p>
            <a:pPr>
              <a:defRPr/>
            </a:pPr>
            <a:fld id="{6E4066BB-E1B6-4D6A-8219-D5F00293222E}" type="slidenum">
              <a:rPr lang="en-GB" altLang="en-US" smtClean="0"/>
              <a:pPr>
                <a:defRPr/>
              </a:pPr>
              <a:t>16</a:t>
            </a:fld>
            <a:endParaRPr lang="en-GB"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01857"/>
            <a:ext cx="8064896" cy="555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88641"/>
            <a:ext cx="1008112"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1355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1143000"/>
          </a:xfrm>
        </p:spPr>
        <p:txBody>
          <a:bodyPr anchor="t"/>
          <a:lstStyle/>
          <a:p>
            <a:pPr algn="r"/>
            <a:r>
              <a:rPr lang="en-GB" dirty="0" smtClean="0"/>
              <a:t>Appreciation to……</a:t>
            </a:r>
            <a:endParaRPr lang="en-GB" dirty="0"/>
          </a:p>
        </p:txBody>
      </p:sp>
      <p:sp>
        <p:nvSpPr>
          <p:cNvPr id="4" name="Date Placeholder 3"/>
          <p:cNvSpPr>
            <a:spLocks noGrp="1"/>
          </p:cNvSpPr>
          <p:nvPr>
            <p:ph type="dt" sz="half" idx="10"/>
          </p:nvPr>
        </p:nvSpPr>
        <p:spPr/>
        <p:txBody>
          <a:bodyPr/>
          <a:lstStyle/>
          <a:p>
            <a:pPr>
              <a:defRPr/>
            </a:pPr>
            <a:fld id="{34496927-2A9A-4229-B102-B280E970ABCE}" type="datetime5">
              <a:rPr lang="en-GB" altLang="en-US" smtClean="0"/>
              <a:t>9-Jul-18</a:t>
            </a:fld>
            <a:endParaRPr lang="en-GB" altLang="en-US"/>
          </a:p>
        </p:txBody>
      </p:sp>
      <p:sp>
        <p:nvSpPr>
          <p:cNvPr id="5" name="Slide Number Placeholder 4"/>
          <p:cNvSpPr>
            <a:spLocks noGrp="1"/>
          </p:cNvSpPr>
          <p:nvPr>
            <p:ph type="sldNum" sz="quarter" idx="12"/>
          </p:nvPr>
        </p:nvSpPr>
        <p:spPr/>
        <p:txBody>
          <a:bodyPr/>
          <a:lstStyle/>
          <a:p>
            <a:pPr>
              <a:defRPr/>
            </a:pPr>
            <a:fld id="{B59C5A7D-3FD6-48AB-9EA1-2620497A3144}" type="slidenum">
              <a:rPr lang="en-GB" altLang="en-US" smtClean="0"/>
              <a:pPr>
                <a:defRPr/>
              </a:pPr>
              <a:t>17</a:t>
            </a:fld>
            <a:endParaRPr lang="en-GB" altLang="en-US"/>
          </a:p>
        </p:txBody>
      </p:sp>
      <p:sp>
        <p:nvSpPr>
          <p:cNvPr id="3" name="Oval 2"/>
          <p:cNvSpPr/>
          <p:nvPr/>
        </p:nvSpPr>
        <p:spPr>
          <a:xfrm>
            <a:off x="323528" y="1484784"/>
            <a:ext cx="5544616" cy="3888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Two members of Woking </a:t>
            </a:r>
            <a:r>
              <a:rPr lang="en-GB" sz="1400" dirty="0" smtClean="0"/>
              <a:t>P-way </a:t>
            </a:r>
            <a:r>
              <a:rPr lang="en-GB" sz="1400" dirty="0"/>
              <a:t>(Perry Fielder and Jason Gilliland) were on their way to site when an RTA occurred between the car in front of them and an oncoming car, causing significant damage to both vehicles involved. Both vehicles had families with children inside. Perry and Jason assisted to get both families </a:t>
            </a:r>
            <a:r>
              <a:rPr lang="en-GB" sz="1400" dirty="0" smtClean="0"/>
              <a:t>out </a:t>
            </a:r>
            <a:r>
              <a:rPr lang="en-GB" sz="1400" dirty="0"/>
              <a:t>of the cars as quickly as possible and ensured that they were not hurt. They then directed traffic around the collision until the police arrived at which point they assisted the police until the situation could be resolved.</a:t>
            </a:r>
          </a:p>
        </p:txBody>
      </p:sp>
      <p:sp>
        <p:nvSpPr>
          <p:cNvPr id="6" name="Rectangular Callout 5"/>
          <p:cNvSpPr/>
          <p:nvPr/>
        </p:nvSpPr>
        <p:spPr>
          <a:xfrm>
            <a:off x="5652120" y="4365104"/>
            <a:ext cx="2376264" cy="1512168"/>
          </a:xfrm>
          <a:prstGeom prst="wedgeRectCallout">
            <a:avLst>
              <a:gd name="adj1" fmla="val -86570"/>
              <a:gd name="adj2" fmla="val -80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Then days later they assisted in </a:t>
            </a:r>
            <a:r>
              <a:rPr lang="en-GB" dirty="0"/>
              <a:t>the Surbiton train </a:t>
            </a:r>
            <a:r>
              <a:rPr lang="en-GB" dirty="0" smtClean="0"/>
              <a:t>evacuation.</a:t>
            </a:r>
            <a:endParaRPr lang="en-GB" dirty="0"/>
          </a:p>
        </p:txBody>
      </p:sp>
    </p:spTree>
    <p:extLst>
      <p:ext uri="{BB962C8B-B14F-4D97-AF65-F5344CB8AC3E}">
        <p14:creationId xmlns:p14="http://schemas.microsoft.com/office/powerpoint/2010/main" val="4132834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404664"/>
            <a:ext cx="8229600" cy="1143000"/>
          </a:xfrm>
        </p:spPr>
        <p:txBody>
          <a:bodyPr anchor="t">
            <a:normAutofit/>
          </a:bodyPr>
          <a:lstStyle/>
          <a:p>
            <a:pPr algn="l"/>
            <a:r>
              <a:rPr lang="en-GB" sz="5400" dirty="0" smtClean="0"/>
              <a:t>Welcome</a:t>
            </a:r>
            <a:endParaRPr lang="en-GB" sz="5400" dirty="0"/>
          </a:p>
        </p:txBody>
      </p:sp>
      <p:sp>
        <p:nvSpPr>
          <p:cNvPr id="9" name="Content Placeholder 8"/>
          <p:cNvSpPr>
            <a:spLocks noGrp="1"/>
          </p:cNvSpPr>
          <p:nvPr>
            <p:ph idx="1"/>
          </p:nvPr>
        </p:nvSpPr>
        <p:spPr>
          <a:xfrm>
            <a:off x="323528" y="2060848"/>
            <a:ext cx="8568951" cy="4065315"/>
          </a:xfrm>
          <a:ln>
            <a:solidFill>
              <a:schemeClr val="accent1"/>
            </a:solidFill>
          </a:ln>
        </p:spPr>
        <p:txBody>
          <a:bodyPr>
            <a:normAutofit/>
          </a:bodyPr>
          <a:lstStyle/>
          <a:p>
            <a:pPr marL="0" indent="0">
              <a:buNone/>
            </a:pPr>
            <a:r>
              <a:rPr lang="en-GB" sz="1400" b="1" dirty="0"/>
              <a:t>Welcome to your Health, Safety and Environment </a:t>
            </a:r>
            <a:r>
              <a:rPr lang="en-GB" sz="1400" b="1" dirty="0" smtClean="0"/>
              <a:t>Cascade </a:t>
            </a:r>
            <a:r>
              <a:rPr lang="en-GB" sz="1400" b="1" dirty="0"/>
              <a:t>for Period </a:t>
            </a:r>
            <a:r>
              <a:rPr lang="en-GB" sz="1400" b="1" dirty="0" smtClean="0"/>
              <a:t>3 2018/19.  </a:t>
            </a:r>
            <a:endParaRPr lang="en-GB" sz="1400" dirty="0" smtClean="0"/>
          </a:p>
          <a:p>
            <a:pPr marL="0" indent="0">
              <a:buNone/>
            </a:pPr>
            <a:r>
              <a:rPr lang="en-GB" sz="1400" b="1" dirty="0" smtClean="0">
                <a:solidFill>
                  <a:schemeClr val="bg2">
                    <a:lumMod val="50000"/>
                  </a:schemeClr>
                </a:solidFill>
              </a:rPr>
              <a:t>In this cascade;</a:t>
            </a:r>
          </a:p>
          <a:p>
            <a:r>
              <a:rPr lang="en-GB" sz="1400" b="1" dirty="0" smtClean="0">
                <a:solidFill>
                  <a:schemeClr val="bg2">
                    <a:lumMod val="75000"/>
                  </a:schemeClr>
                </a:solidFill>
              </a:rPr>
              <a:t>Workforce Accidents</a:t>
            </a:r>
          </a:p>
          <a:p>
            <a:r>
              <a:rPr lang="en-GB" sz="1400" b="1" u="sng" dirty="0" smtClean="0">
                <a:solidFill>
                  <a:schemeClr val="bg2">
                    <a:lumMod val="75000"/>
                  </a:schemeClr>
                </a:solidFill>
              </a:rPr>
              <a:t>Safety Stand-down  </a:t>
            </a:r>
          </a:p>
          <a:p>
            <a:r>
              <a:rPr lang="en-GB" sz="1400" b="1" dirty="0" smtClean="0">
                <a:solidFill>
                  <a:schemeClr val="bg2">
                    <a:lumMod val="75000"/>
                  </a:schemeClr>
                </a:solidFill>
              </a:rPr>
              <a:t>Asbestos</a:t>
            </a:r>
          </a:p>
          <a:p>
            <a:r>
              <a:rPr lang="en-GB" sz="1400" b="1" dirty="0" smtClean="0">
                <a:solidFill>
                  <a:schemeClr val="bg2">
                    <a:lumMod val="75000"/>
                  </a:schemeClr>
                </a:solidFill>
              </a:rPr>
              <a:t>Risk of RRV runaway </a:t>
            </a:r>
          </a:p>
          <a:p>
            <a:pPr lvl="1"/>
            <a:r>
              <a:rPr lang="en-GB" sz="1200" b="1" dirty="0" smtClean="0">
                <a:solidFill>
                  <a:schemeClr val="bg2">
                    <a:lumMod val="75000"/>
                  </a:schemeClr>
                </a:solidFill>
              </a:rPr>
              <a:t>Safety alert </a:t>
            </a:r>
          </a:p>
          <a:p>
            <a:pPr lvl="1"/>
            <a:r>
              <a:rPr lang="en-GB" sz="1200" b="1" dirty="0" smtClean="0">
                <a:solidFill>
                  <a:schemeClr val="bg2">
                    <a:lumMod val="75000"/>
                  </a:schemeClr>
                </a:solidFill>
              </a:rPr>
              <a:t>MC &amp; POS briefing</a:t>
            </a:r>
          </a:p>
          <a:p>
            <a:r>
              <a:rPr lang="en-GB" sz="1400" b="1" dirty="0" smtClean="0">
                <a:solidFill>
                  <a:schemeClr val="bg2">
                    <a:lumMod val="75000"/>
                  </a:schemeClr>
                </a:solidFill>
              </a:rPr>
              <a:t>Sentinel App Improvements</a:t>
            </a:r>
          </a:p>
          <a:p>
            <a:r>
              <a:rPr lang="en-GB" sz="1400" b="1" dirty="0" smtClean="0">
                <a:solidFill>
                  <a:schemeClr val="bg2">
                    <a:lumMod val="75000"/>
                  </a:schemeClr>
                </a:solidFill>
              </a:rPr>
              <a:t>Health and Wellbeing</a:t>
            </a:r>
          </a:p>
          <a:p>
            <a:pPr lvl="1"/>
            <a:r>
              <a:rPr lang="en-GB" sz="1200" b="1" dirty="0" smtClean="0">
                <a:solidFill>
                  <a:schemeClr val="bg2">
                    <a:lumMod val="75000"/>
                  </a:schemeClr>
                </a:solidFill>
              </a:rPr>
              <a:t>New Management of Fatigue Standard</a:t>
            </a:r>
            <a:endParaRPr lang="en-GB" sz="1400" b="1" dirty="0" smtClean="0">
              <a:solidFill>
                <a:schemeClr val="bg2">
                  <a:lumMod val="75000"/>
                </a:schemeClr>
              </a:solidFill>
            </a:endParaRPr>
          </a:p>
          <a:p>
            <a:r>
              <a:rPr lang="en-GB" sz="1400" b="1" dirty="0" smtClean="0">
                <a:solidFill>
                  <a:schemeClr val="bg2">
                    <a:lumMod val="75000"/>
                  </a:schemeClr>
                </a:solidFill>
              </a:rPr>
              <a:t>Safety Alerts</a:t>
            </a:r>
          </a:p>
          <a:p>
            <a:r>
              <a:rPr lang="en-GB" sz="1400" b="1" dirty="0">
                <a:solidFill>
                  <a:schemeClr val="bg2">
                    <a:lumMod val="75000"/>
                  </a:schemeClr>
                </a:solidFill>
              </a:rPr>
              <a:t>Operational </a:t>
            </a:r>
            <a:r>
              <a:rPr lang="en-GB" sz="1400" b="1" dirty="0" smtClean="0">
                <a:solidFill>
                  <a:schemeClr val="bg2">
                    <a:lumMod val="75000"/>
                  </a:schemeClr>
                </a:solidFill>
              </a:rPr>
              <a:t>Notices</a:t>
            </a:r>
          </a:p>
          <a:p>
            <a:r>
              <a:rPr lang="en-GB" sz="1400" b="1" dirty="0" smtClean="0">
                <a:solidFill>
                  <a:schemeClr val="bg2">
                    <a:lumMod val="75000"/>
                  </a:schemeClr>
                </a:solidFill>
              </a:rPr>
              <a:t>Close </a:t>
            </a:r>
            <a:r>
              <a:rPr lang="en-GB" sz="1400" b="1" dirty="0">
                <a:solidFill>
                  <a:schemeClr val="bg2">
                    <a:lumMod val="75000"/>
                  </a:schemeClr>
                </a:solidFill>
              </a:rPr>
              <a:t>Calls</a:t>
            </a:r>
          </a:p>
          <a:p>
            <a:r>
              <a:rPr lang="en-GB" sz="1400" b="1" dirty="0" smtClean="0">
                <a:solidFill>
                  <a:schemeClr val="bg2">
                    <a:lumMod val="75000"/>
                  </a:schemeClr>
                </a:solidFill>
              </a:rPr>
              <a:t>Environmental</a:t>
            </a:r>
          </a:p>
          <a:p>
            <a:r>
              <a:rPr lang="en-GB" sz="1400" b="1" dirty="0" smtClean="0">
                <a:solidFill>
                  <a:schemeClr val="bg2">
                    <a:lumMod val="75000"/>
                  </a:schemeClr>
                </a:solidFill>
              </a:rPr>
              <a:t>Appreciation</a:t>
            </a:r>
            <a:endParaRPr lang="en-GB" sz="1400" b="1" dirty="0">
              <a:solidFill>
                <a:schemeClr val="bg2">
                  <a:lumMod val="75000"/>
                </a:schemeClr>
              </a:solidFill>
            </a:endParaRPr>
          </a:p>
          <a:p>
            <a:endParaRPr lang="en-GB" sz="1400" b="1" dirty="0" smtClean="0">
              <a:solidFill>
                <a:srgbClr val="FFC000"/>
              </a:solidFill>
            </a:endParaRPr>
          </a:p>
          <a:p>
            <a:endParaRPr lang="en-GB" sz="1400" b="1" i="1" dirty="0" smtClean="0"/>
          </a:p>
          <a:p>
            <a:endParaRPr lang="en-GB" sz="1400" b="1" dirty="0" smtClean="0"/>
          </a:p>
          <a:p>
            <a:pPr marL="0" indent="0">
              <a:buNone/>
            </a:pPr>
            <a:endParaRPr lang="en-GB" sz="1400" b="1" dirty="0" smtClean="0"/>
          </a:p>
          <a:p>
            <a:pPr marL="0" indent="0">
              <a:buNone/>
            </a:pPr>
            <a:endParaRPr lang="en-GB" sz="1400" b="1" dirty="0"/>
          </a:p>
        </p:txBody>
      </p:sp>
      <p:sp>
        <p:nvSpPr>
          <p:cNvPr id="3" name="Date Placeholder 2"/>
          <p:cNvSpPr>
            <a:spLocks noGrp="1"/>
          </p:cNvSpPr>
          <p:nvPr>
            <p:ph type="dt" sz="half" idx="10"/>
          </p:nvPr>
        </p:nvSpPr>
        <p:spPr/>
        <p:txBody>
          <a:bodyPr/>
          <a:lstStyle/>
          <a:p>
            <a:pPr>
              <a:defRPr/>
            </a:pPr>
            <a:fld id="{3A229BB8-76E0-47EA-A652-FAECB5F3574E}" type="datetime5">
              <a:rPr lang="en-GB" altLang="en-US" smtClean="0"/>
              <a:t>9-Jul-18</a:t>
            </a:fld>
            <a:endParaRPr lang="en-GB" altLang="en-US" dirty="0"/>
          </a:p>
        </p:txBody>
      </p:sp>
      <p:sp>
        <p:nvSpPr>
          <p:cNvPr id="5" name="Slide Number Placeholder 4"/>
          <p:cNvSpPr>
            <a:spLocks noGrp="1"/>
          </p:cNvSpPr>
          <p:nvPr>
            <p:ph type="sldNum" sz="quarter" idx="12"/>
          </p:nvPr>
        </p:nvSpPr>
        <p:spPr/>
        <p:txBody>
          <a:bodyPr/>
          <a:lstStyle/>
          <a:p>
            <a:pPr>
              <a:defRPr/>
            </a:pPr>
            <a:fld id="{B59C5A7D-3FD6-48AB-9EA1-2620497A3144}" type="slidenum">
              <a:rPr lang="en-GB" altLang="en-US" smtClean="0"/>
              <a:pPr>
                <a:defRPr/>
              </a:pPr>
              <a:t>2</a:t>
            </a:fld>
            <a:endParaRPr lang="en-GB"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55600">
            <a:off x="6276974" y="3429000"/>
            <a:ext cx="17049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628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321" y="249010"/>
            <a:ext cx="8229600" cy="1143000"/>
          </a:xfrm>
        </p:spPr>
        <p:txBody>
          <a:bodyPr>
            <a:noAutofit/>
          </a:bodyPr>
          <a:lstStyle/>
          <a:p>
            <a:pPr algn="r"/>
            <a:r>
              <a:rPr lang="en-GB" sz="5400" i="0" dirty="0" smtClean="0"/>
              <a:t/>
            </a:r>
            <a:br>
              <a:rPr lang="en-GB" sz="5400" i="0" dirty="0" smtClean="0"/>
            </a:br>
            <a:r>
              <a:rPr lang="en-GB" sz="5400" i="0" dirty="0" smtClean="0"/>
              <a:t>Workforce Safety</a:t>
            </a:r>
            <a:br>
              <a:rPr lang="en-GB" sz="5400" i="0" dirty="0" smtClean="0"/>
            </a:br>
            <a:r>
              <a:rPr lang="en-GB" sz="2800" i="0" dirty="0" smtClean="0">
                <a:solidFill>
                  <a:srgbClr val="FF0000"/>
                </a:solidFill>
              </a:rPr>
              <a:t>Lost time injuries</a:t>
            </a:r>
            <a:endParaRPr lang="en-GB" sz="2800" i="0" dirty="0">
              <a:solidFill>
                <a:srgbClr val="FF0000"/>
              </a:solidFill>
            </a:endParaRPr>
          </a:p>
        </p:txBody>
      </p:sp>
      <p:pic>
        <p:nvPicPr>
          <p:cNvPr id="9"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210304" y="106944"/>
            <a:ext cx="1075733" cy="17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Content Placeholder 2"/>
          <p:cNvGraphicFramePr>
            <a:graphicFrameLocks noGrp="1"/>
          </p:cNvGraphicFramePr>
          <p:nvPr>
            <p:ph sz="half" idx="2"/>
            <p:extLst>
              <p:ext uri="{D42A27DB-BD31-4B8C-83A1-F6EECF244321}">
                <p14:modId xmlns:p14="http://schemas.microsoft.com/office/powerpoint/2010/main" val="2817541280"/>
              </p:ext>
            </p:extLst>
          </p:nvPr>
        </p:nvGraphicFramePr>
        <p:xfrm>
          <a:off x="107504" y="1396575"/>
          <a:ext cx="8805484" cy="5273569"/>
        </p:xfrm>
        <a:graphic>
          <a:graphicData uri="http://schemas.openxmlformats.org/drawingml/2006/table">
            <a:tbl>
              <a:tblPr firstRow="1" bandRow="1">
                <a:tableStyleId>{5C22544A-7EE6-4342-B048-85BDC9FD1C3A}</a:tableStyleId>
              </a:tblPr>
              <a:tblGrid>
                <a:gridCol w="951704"/>
                <a:gridCol w="1264349"/>
                <a:gridCol w="1116127"/>
                <a:gridCol w="2952328"/>
                <a:gridCol w="2520976"/>
              </a:tblGrid>
              <a:tr h="504824">
                <a:tc>
                  <a:txBody>
                    <a:bodyPr/>
                    <a:lstStyle/>
                    <a:p>
                      <a:r>
                        <a:rPr lang="en-GB" sz="1400" dirty="0" smtClean="0"/>
                        <a:t>Location</a:t>
                      </a:r>
                      <a:endParaRPr lang="en-GB" sz="1400" dirty="0"/>
                    </a:p>
                  </a:txBody>
                  <a:tcPr/>
                </a:tc>
                <a:tc>
                  <a:txBody>
                    <a:bodyPr/>
                    <a:lstStyle/>
                    <a:p>
                      <a:r>
                        <a:rPr lang="en-GB" sz="1400" dirty="0" smtClean="0"/>
                        <a:t>Department</a:t>
                      </a:r>
                      <a:endParaRPr lang="en-GB" sz="1400" dirty="0"/>
                    </a:p>
                  </a:txBody>
                  <a:tcPr/>
                </a:tc>
                <a:tc>
                  <a:txBody>
                    <a:bodyPr/>
                    <a:lstStyle/>
                    <a:p>
                      <a:r>
                        <a:rPr lang="en-GB" sz="1400" dirty="0" smtClean="0"/>
                        <a:t>Injury</a:t>
                      </a:r>
                      <a:endParaRPr lang="en-GB" sz="1400" dirty="0"/>
                    </a:p>
                  </a:txBody>
                  <a:tcPr/>
                </a:tc>
                <a:tc>
                  <a:txBody>
                    <a:bodyPr/>
                    <a:lstStyle/>
                    <a:p>
                      <a:r>
                        <a:rPr lang="en-GB" sz="1400" dirty="0" smtClean="0"/>
                        <a:t>Circumstances</a:t>
                      </a:r>
                      <a:endParaRPr lang="en-GB" sz="1400" dirty="0"/>
                    </a:p>
                  </a:txBody>
                  <a:tcPr/>
                </a:tc>
                <a:tc>
                  <a:txBody>
                    <a:bodyPr/>
                    <a:lstStyle/>
                    <a:p>
                      <a:r>
                        <a:rPr lang="en-GB" sz="1400" dirty="0" smtClean="0"/>
                        <a:t>Lessons Learnt/Discussion </a:t>
                      </a:r>
                      <a:endParaRPr lang="en-GB" sz="1400" dirty="0"/>
                    </a:p>
                  </a:txBody>
                  <a:tcPr/>
                </a:tc>
              </a:tr>
              <a:tr h="1133337">
                <a:tc>
                  <a:txBody>
                    <a:bodyPr/>
                    <a:lstStyle/>
                    <a:p>
                      <a:pPr algn="l" fontAlgn="t"/>
                      <a:r>
                        <a:rPr lang="en-GB" sz="1400" b="0" i="0" u="none" strike="noStrike" dirty="0" smtClean="0">
                          <a:effectLst/>
                          <a:latin typeface="+mj-lt"/>
                        </a:rPr>
                        <a:t>Level Crossing</a:t>
                      </a:r>
                    </a:p>
                  </a:txBody>
                  <a:tcPr marL="9525" marR="9525" marT="9525" marB="0"/>
                </a:tc>
                <a:tc>
                  <a:txBody>
                    <a:bodyPr/>
                    <a:lstStyle/>
                    <a:p>
                      <a:pPr algn="l" fontAlgn="t"/>
                      <a:r>
                        <a:rPr lang="en-GB" sz="1400" b="0" i="0" u="none" strike="noStrike" dirty="0" smtClean="0">
                          <a:effectLst/>
                          <a:latin typeface="+mj-lt"/>
                        </a:rPr>
                        <a:t>OM Outer</a:t>
                      </a:r>
                    </a:p>
                  </a:txBody>
                  <a:tcPr marL="9525" marR="9525" marT="9525" marB="0"/>
                </a:tc>
                <a:tc>
                  <a:txBody>
                    <a:bodyPr/>
                    <a:lstStyle/>
                    <a:p>
                      <a:pPr algn="l" fontAlgn="t"/>
                      <a:r>
                        <a:rPr lang="en-GB" sz="1400" b="0" i="0" u="none" strike="noStrike" dirty="0" smtClean="0">
                          <a:effectLst/>
                          <a:latin typeface="+mj-lt"/>
                        </a:rPr>
                        <a:t>Pain to lower back and hip</a:t>
                      </a:r>
                    </a:p>
                  </a:txBody>
                  <a:tcPr marL="9525" marR="9525" marT="9525" marB="0"/>
                </a:tc>
                <a:tc>
                  <a:txBody>
                    <a:bodyPr/>
                    <a:lstStyle/>
                    <a:p>
                      <a:pPr algn="l" fontAlgn="ctr"/>
                      <a:r>
                        <a:rPr lang="en-GB" sz="1400" b="0" i="0" u="none" strike="noStrike" dirty="0" smtClean="0">
                          <a:effectLst/>
                          <a:latin typeface="+mj-lt"/>
                        </a:rPr>
                        <a:t>Whilst removing a cow from the lineside, IP was required move quickly to avoid the animals movements and in doing so twisted his back and hips, suffering discomfort.</a:t>
                      </a:r>
                      <a:endParaRPr lang="en-GB" sz="1400" b="0" i="0" u="none" strike="noStrike" dirty="0">
                        <a:effectLst/>
                        <a:latin typeface="+mj-lt"/>
                      </a:endParaRPr>
                    </a:p>
                  </a:txBody>
                  <a:tcPr marL="9525" marR="9525" marT="9525" marB="0"/>
                </a:tc>
                <a:tc>
                  <a:txBody>
                    <a:bodyPr/>
                    <a:lstStyle/>
                    <a:p>
                      <a:endParaRPr lang="en-GB" sz="1400" dirty="0">
                        <a:latin typeface="+mj-lt"/>
                      </a:endParaRPr>
                    </a:p>
                  </a:txBody>
                  <a:tcPr/>
                </a:tc>
              </a:tr>
              <a:tr h="908676">
                <a:tc>
                  <a:txBody>
                    <a:bodyPr/>
                    <a:lstStyle/>
                    <a:p>
                      <a:pPr algn="l" fontAlgn="t"/>
                      <a:r>
                        <a:rPr lang="en-GB" sz="1400" b="0" i="0" u="none" strike="noStrike" dirty="0" smtClean="0">
                          <a:effectLst/>
                          <a:latin typeface="+mj-lt"/>
                        </a:rPr>
                        <a:t>Trackside</a:t>
                      </a:r>
                    </a:p>
                  </a:txBody>
                  <a:tcPr marL="9525" marR="9525" marT="9525" marB="0"/>
                </a:tc>
                <a:tc>
                  <a:txBody>
                    <a:bodyPr/>
                    <a:lstStyle/>
                    <a:p>
                      <a:pPr algn="l" fontAlgn="t"/>
                      <a:r>
                        <a:rPr lang="en-GB" sz="1400" b="0" i="0" u="none" strike="noStrike" dirty="0" smtClean="0">
                          <a:effectLst/>
                          <a:latin typeface="+mj-lt"/>
                        </a:rPr>
                        <a:t>TSM Wimbledon</a:t>
                      </a:r>
                    </a:p>
                    <a:p>
                      <a:pPr algn="l" fontAlgn="t"/>
                      <a:r>
                        <a:rPr lang="en-GB" sz="1400" b="0" i="0" u="none" strike="noStrike" dirty="0" smtClean="0">
                          <a:effectLst/>
                          <a:latin typeface="+mj-lt"/>
                        </a:rPr>
                        <a:t>Inner DU</a:t>
                      </a:r>
                    </a:p>
                  </a:txBody>
                  <a:tcPr marL="9525" marR="9525" marT="9525" marB="0"/>
                </a:tc>
                <a:tc>
                  <a:txBody>
                    <a:bodyPr/>
                    <a:lstStyle/>
                    <a:p>
                      <a:pPr algn="l" fontAlgn="t"/>
                      <a:r>
                        <a:rPr lang="en-GB" sz="1400" b="0" i="0" u="none" strike="noStrike" dirty="0" smtClean="0">
                          <a:effectLst/>
                          <a:latin typeface="+mj-lt"/>
                        </a:rPr>
                        <a:t>Muscle tear</a:t>
                      </a:r>
                    </a:p>
                  </a:txBody>
                  <a:tcPr marL="9525" marR="9525" marT="9525" marB="0"/>
                </a:tc>
                <a:tc>
                  <a:txBody>
                    <a:bodyPr/>
                    <a:lstStyle/>
                    <a:p>
                      <a:pPr algn="l" fontAlgn="t"/>
                      <a:r>
                        <a:rPr lang="en-GB" sz="1400" b="0" i="0" u="none" strike="noStrike" dirty="0" smtClean="0">
                          <a:effectLst/>
                          <a:latin typeface="+mj-lt"/>
                        </a:rPr>
                        <a:t>Whilst using an impact wrench, IP suffered pain to back</a:t>
                      </a:r>
                      <a:r>
                        <a:rPr lang="en-GB" sz="1400" b="0" i="0" u="none" strike="noStrike" baseline="0" dirty="0" smtClean="0">
                          <a:effectLst/>
                          <a:latin typeface="+mj-lt"/>
                        </a:rPr>
                        <a:t> and numbness in legs. </a:t>
                      </a:r>
                      <a:endParaRPr lang="en-GB" sz="1400" b="0" i="0" u="none" strike="noStrike" dirty="0">
                        <a:effectLst/>
                        <a:latin typeface="+mj-lt"/>
                      </a:endParaRPr>
                    </a:p>
                  </a:txBody>
                  <a:tcPr marL="9525" marR="9525" marT="9525" marB="0"/>
                </a:tc>
                <a:tc>
                  <a:txBody>
                    <a:bodyPr/>
                    <a:lstStyle/>
                    <a:p>
                      <a:r>
                        <a:rPr lang="en-GB" sz="1400" dirty="0" smtClean="0">
                          <a:latin typeface="+mj-lt"/>
                        </a:rPr>
                        <a:t>Manual handling and  rotation of labour.  See </a:t>
                      </a:r>
                      <a:r>
                        <a:rPr lang="en-GB" sz="1400" i="1" baseline="0" dirty="0" smtClean="0">
                          <a:latin typeface="+mj-lt"/>
                          <a:hlinkClick r:id="rId3" action="ppaction://hlinkfile"/>
                        </a:rPr>
                        <a:t>Wessex Route LLC  Impact Wrench 10-06-18.pdf</a:t>
                      </a:r>
                      <a:endParaRPr lang="en-GB" sz="1400" i="1" baseline="0" dirty="0" smtClean="0">
                        <a:latin typeface="+mj-lt"/>
                      </a:endParaRPr>
                    </a:p>
                  </a:txBody>
                  <a:tcPr marL="9525" marR="9525" marT="9525" marB="0"/>
                </a:tc>
              </a:tr>
              <a:tr h="1141772">
                <a:tc>
                  <a:txBody>
                    <a:bodyPr/>
                    <a:lstStyle/>
                    <a:p>
                      <a:pPr algn="l" fontAlgn="t"/>
                      <a:r>
                        <a:rPr lang="en-GB" sz="1400" b="0" i="0" u="none" strike="noStrike" dirty="0" smtClean="0">
                          <a:effectLst/>
                          <a:latin typeface="+mj-lt"/>
                        </a:rPr>
                        <a:t>Trackside</a:t>
                      </a:r>
                    </a:p>
                  </a:txBody>
                  <a:tcPr marL="9525" marR="9525" marT="9525" marB="0"/>
                </a:tc>
                <a:tc>
                  <a:txBody>
                    <a:bodyPr/>
                    <a:lstStyle/>
                    <a:p>
                      <a:pPr algn="l" fontAlgn="t"/>
                      <a:r>
                        <a:rPr lang="en-GB" sz="1400" b="0" i="0" u="none" strike="noStrike" dirty="0" smtClean="0">
                          <a:effectLst/>
                          <a:latin typeface="+mj-lt"/>
                        </a:rPr>
                        <a:t>TSM Woking</a:t>
                      </a:r>
                    </a:p>
                    <a:p>
                      <a:pPr algn="l" fontAlgn="t"/>
                      <a:r>
                        <a:rPr lang="en-GB" sz="1400" b="0" i="0" u="none" strike="noStrike" dirty="0" smtClean="0">
                          <a:effectLst/>
                          <a:latin typeface="+mj-lt"/>
                        </a:rPr>
                        <a:t>Inner DU</a:t>
                      </a:r>
                    </a:p>
                    <a:p>
                      <a:pPr algn="l" fontAlgn="t"/>
                      <a:endParaRPr lang="en-GB" sz="1400" b="0" i="0" u="none" strike="noStrike" dirty="0" smtClean="0">
                        <a:effectLst/>
                        <a:latin typeface="+mj-lt"/>
                      </a:endParaRPr>
                    </a:p>
                  </a:txBody>
                  <a:tcPr marL="9525" marR="9525" marT="9525" marB="0"/>
                </a:tc>
                <a:tc>
                  <a:txBody>
                    <a:bodyPr/>
                    <a:lstStyle/>
                    <a:p>
                      <a:pPr algn="l" fontAlgn="t"/>
                      <a:r>
                        <a:rPr lang="en-GB" sz="1400" b="0" i="0" u="none" strike="noStrike" dirty="0" smtClean="0">
                          <a:effectLst/>
                          <a:latin typeface="+mj-lt"/>
                        </a:rPr>
                        <a:t>Cuts, bruises and</a:t>
                      </a:r>
                    </a:p>
                    <a:p>
                      <a:pPr algn="l" fontAlgn="t"/>
                      <a:r>
                        <a:rPr lang="en-GB" sz="1400" b="0" i="0" u="none" strike="noStrike" dirty="0" smtClean="0">
                          <a:effectLst/>
                          <a:latin typeface="+mj-lt"/>
                        </a:rPr>
                        <a:t>damage to a bone in his shoulder.</a:t>
                      </a:r>
                    </a:p>
                  </a:txBody>
                  <a:tcPr marL="9525" marR="9525" marT="9525" marB="0"/>
                </a:tc>
                <a:tc>
                  <a:txBody>
                    <a:bodyPr/>
                    <a:lstStyle/>
                    <a:p>
                      <a:pPr algn="l" fontAlgn="t"/>
                      <a:r>
                        <a:rPr lang="en-GB" sz="1400" b="0" i="0" u="none" strike="noStrike" dirty="0" smtClean="0">
                          <a:effectLst/>
                          <a:latin typeface="+mj-lt"/>
                        </a:rPr>
                        <a:t>Whilst walking on</a:t>
                      </a:r>
                      <a:r>
                        <a:rPr lang="en-GB" sz="1400" b="0" i="0" u="none" strike="noStrike" baseline="0" dirty="0" smtClean="0">
                          <a:effectLst/>
                          <a:latin typeface="+mj-lt"/>
                        </a:rPr>
                        <a:t> the infrastructure IP sustained face, arm and shoulder injuries when he fell after tripping on a wooden edging panel.</a:t>
                      </a:r>
                      <a:endParaRPr lang="en-GB" sz="1400" b="0" i="0" u="none" strike="noStrike" dirty="0">
                        <a:effectLst/>
                        <a:latin typeface="+mj-lt"/>
                      </a:endParaRPr>
                    </a:p>
                  </a:txBody>
                  <a:tcPr marL="9525" marR="9525" marT="9525" marB="0"/>
                </a:tc>
                <a:tc>
                  <a:txBody>
                    <a:bodyPr/>
                    <a:lstStyle/>
                    <a:p>
                      <a:r>
                        <a:rPr lang="en-GB" sz="1400" dirty="0" smtClean="0">
                          <a:latin typeface="+mj-lt"/>
                        </a:rPr>
                        <a:t>The number of slip, trip and fall accidents are on the increase. See </a:t>
                      </a:r>
                      <a:r>
                        <a:rPr lang="en-GB" sz="1400" dirty="0" smtClean="0">
                          <a:latin typeface="+mj-lt"/>
                          <a:hlinkClick r:id="rId4" action="ppaction://hlinkfile"/>
                        </a:rPr>
                        <a:t>Wessex Route LLC STF June 18.pdf</a:t>
                      </a:r>
                      <a:endParaRPr lang="en-GB" sz="1400" dirty="0" smtClean="0">
                        <a:latin typeface="+mj-lt"/>
                      </a:endParaRPr>
                    </a:p>
                  </a:txBody>
                  <a:tcPr/>
                </a:tc>
              </a:tr>
              <a:tr h="1582660">
                <a:tc>
                  <a:txBody>
                    <a:bodyPr/>
                    <a:lstStyle/>
                    <a:p>
                      <a:pPr algn="l" fontAlgn="t"/>
                      <a:r>
                        <a:rPr lang="en-GB" sz="1400" b="0" i="0" u="none" strike="noStrike" dirty="0" smtClean="0">
                          <a:effectLst/>
                          <a:latin typeface="+mj-lt"/>
                        </a:rPr>
                        <a:t>Platform</a:t>
                      </a:r>
                      <a:endParaRPr lang="en-GB" sz="1400" b="0" i="0" u="none" strike="noStrike" dirty="0">
                        <a:effectLst/>
                        <a:latin typeface="+mj-lt"/>
                      </a:endParaRPr>
                    </a:p>
                  </a:txBody>
                  <a:tcPr marL="9525" marR="9525" marT="9525" marB="0"/>
                </a:tc>
                <a:tc>
                  <a:txBody>
                    <a:bodyPr/>
                    <a:lstStyle/>
                    <a:p>
                      <a:pPr algn="l" fontAlgn="t"/>
                      <a:r>
                        <a:rPr lang="en-GB" sz="1400" b="0" i="0" u="none" strike="noStrike" dirty="0" smtClean="0">
                          <a:effectLst/>
                          <a:latin typeface="+mj-lt"/>
                        </a:rPr>
                        <a:t>TSM Wimbledon</a:t>
                      </a:r>
                    </a:p>
                    <a:p>
                      <a:pPr algn="l" fontAlgn="t"/>
                      <a:r>
                        <a:rPr lang="en-GB" sz="1400" b="0" i="0" u="none" strike="noStrike" dirty="0" smtClean="0">
                          <a:effectLst/>
                          <a:latin typeface="+mj-lt"/>
                        </a:rPr>
                        <a:t>Inner DU</a:t>
                      </a:r>
                      <a:endParaRPr lang="en-GB" sz="1400" b="0" i="0" u="none" strike="noStrike" dirty="0">
                        <a:effectLst/>
                        <a:latin typeface="+mj-lt"/>
                      </a:endParaRPr>
                    </a:p>
                  </a:txBody>
                  <a:tcPr marL="9525" marR="9525" marT="9525" marB="0"/>
                </a:tc>
                <a:tc>
                  <a:txBody>
                    <a:bodyPr/>
                    <a:lstStyle/>
                    <a:p>
                      <a:pPr algn="l" fontAlgn="t"/>
                      <a:r>
                        <a:rPr lang="en-GB" sz="1400" b="0" i="0" u="none" strike="noStrike" dirty="0" smtClean="0">
                          <a:effectLst/>
                          <a:latin typeface="+mj-lt"/>
                        </a:rPr>
                        <a:t>1 ½ cut on head.</a:t>
                      </a:r>
                      <a:endParaRPr lang="en-GB" sz="1400" b="0" i="0" u="none" strike="noStrike" dirty="0">
                        <a:effectLst/>
                        <a:latin typeface="+mj-lt"/>
                      </a:endParaRPr>
                    </a:p>
                  </a:txBody>
                  <a:tcPr marL="9525" marR="9525" marT="9525" marB="0"/>
                </a:tc>
                <a:tc>
                  <a:txBody>
                    <a:bodyPr/>
                    <a:lstStyle/>
                    <a:p>
                      <a:pPr algn="l" fontAlgn="t"/>
                      <a:r>
                        <a:rPr lang="en-GB" sz="1400" b="0" i="0" u="none" strike="noStrike" dirty="0" smtClean="0">
                          <a:effectLst/>
                          <a:latin typeface="+mj-lt"/>
                        </a:rPr>
                        <a:t>Whist handling an iron man from platform to the track, IP </a:t>
                      </a:r>
                      <a:r>
                        <a:rPr lang="en-GB" sz="1400" b="0" i="0" u="none" strike="noStrike" baseline="0" dirty="0" smtClean="0">
                          <a:effectLst/>
                          <a:latin typeface="+mj-lt"/>
                        </a:rPr>
                        <a:t>was pulled forward ; fell from the platform striking his head on a rail sustaining a 1 ½ inch cut to his head.  Potentially a serious injury , an MRI scan for the injury was clear. </a:t>
                      </a:r>
                      <a:endParaRPr lang="en-GB" sz="1400" b="0" i="0" u="none" strike="noStrike" dirty="0">
                        <a:effectLst/>
                        <a:latin typeface="+mj-lt"/>
                      </a:endParaRPr>
                    </a:p>
                  </a:txBody>
                  <a:tcPr marL="9525" marR="9525" marT="9525" marB="0"/>
                </a:tc>
                <a:tc>
                  <a:txBody>
                    <a:bodyPr/>
                    <a:lstStyle/>
                    <a:p>
                      <a:r>
                        <a:rPr lang="en-GB" sz="1400" dirty="0" smtClean="0">
                          <a:latin typeface="+mj-lt"/>
                        </a:rPr>
                        <a:t>Manual Handling</a:t>
                      </a:r>
                      <a:r>
                        <a:rPr lang="en-GB" sz="1400" baseline="0" dirty="0" smtClean="0">
                          <a:latin typeface="+mj-lt"/>
                        </a:rPr>
                        <a:t> of </a:t>
                      </a:r>
                      <a:r>
                        <a:rPr lang="en-GB" sz="1400" dirty="0" smtClean="0">
                          <a:latin typeface="+mj-lt"/>
                        </a:rPr>
                        <a:t>equipment to site and communication between team members.</a:t>
                      </a:r>
                    </a:p>
                    <a:p>
                      <a:endParaRPr lang="en-GB" sz="1400" dirty="0" smtClean="0">
                        <a:latin typeface="+mj-lt"/>
                      </a:endParaRPr>
                    </a:p>
                    <a:p>
                      <a:r>
                        <a:rPr lang="en-GB" sz="1400" i="0" dirty="0" smtClean="0">
                          <a:latin typeface="+mj-lt"/>
                        </a:rPr>
                        <a:t>See  </a:t>
                      </a:r>
                      <a:r>
                        <a:rPr lang="en-GB" sz="1400" i="0" dirty="0" smtClean="0">
                          <a:latin typeface="+mj-lt"/>
                          <a:hlinkClick r:id="rId5" action="ppaction://hlinkfile"/>
                        </a:rPr>
                        <a:t>Wessex Route LLC Wimbledon slip trip and fall June 18.pdf</a:t>
                      </a:r>
                      <a:endParaRPr lang="en-GB" sz="1400" i="0" dirty="0">
                        <a:latin typeface="+mj-lt"/>
                      </a:endParaRPr>
                    </a:p>
                  </a:txBody>
                  <a:tcPr/>
                </a:tc>
              </a:tr>
            </a:tbl>
          </a:graphicData>
        </a:graphic>
      </p:graphicFrame>
      <p:sp>
        <p:nvSpPr>
          <p:cNvPr id="4" name="Date Placeholder 3"/>
          <p:cNvSpPr>
            <a:spLocks noGrp="1"/>
          </p:cNvSpPr>
          <p:nvPr>
            <p:ph type="dt" sz="half" idx="10"/>
          </p:nvPr>
        </p:nvSpPr>
        <p:spPr/>
        <p:txBody>
          <a:bodyPr/>
          <a:lstStyle/>
          <a:p>
            <a:pPr>
              <a:defRPr/>
            </a:pPr>
            <a:fld id="{9EB95853-0538-4C31-9C7C-ED3AD421B6D6}" type="datetime5">
              <a:rPr lang="en-GB" altLang="en-US" smtClean="0"/>
              <a:t>9-Jul-18</a:t>
            </a:fld>
            <a:endParaRPr lang="en-GB" altLang="en-US"/>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3</a:t>
            </a:fld>
            <a:endParaRPr lang="en-GB" altLang="en-US"/>
          </a:p>
        </p:txBody>
      </p:sp>
      <p:sp>
        <p:nvSpPr>
          <p:cNvPr id="19" name="AutoShape 22"/>
          <p:cNvSpPr>
            <a:spLocks noChangeArrowheads="1"/>
          </p:cNvSpPr>
          <p:nvPr/>
        </p:nvSpPr>
        <p:spPr bwMode="auto">
          <a:xfrm flipH="1">
            <a:off x="498883" y="1396575"/>
            <a:ext cx="195625"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0" name="AutoShape 22"/>
          <p:cNvSpPr>
            <a:spLocks noChangeArrowheads="1"/>
          </p:cNvSpPr>
          <p:nvPr/>
        </p:nvSpPr>
        <p:spPr bwMode="auto">
          <a:xfrm flipH="1">
            <a:off x="651394" y="952583"/>
            <a:ext cx="238738"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1" name="AutoShape 22"/>
          <p:cNvSpPr>
            <a:spLocks noChangeArrowheads="1"/>
          </p:cNvSpPr>
          <p:nvPr/>
        </p:nvSpPr>
        <p:spPr bwMode="auto">
          <a:xfrm flipH="1">
            <a:off x="684353" y="824768"/>
            <a:ext cx="172821"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2" name="AutoShape 22"/>
          <p:cNvSpPr>
            <a:spLocks noChangeArrowheads="1"/>
          </p:cNvSpPr>
          <p:nvPr/>
        </p:nvSpPr>
        <p:spPr bwMode="auto">
          <a:xfrm flipH="1">
            <a:off x="827096" y="404664"/>
            <a:ext cx="195625"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3" name="AutoShape 22"/>
          <p:cNvSpPr>
            <a:spLocks noChangeArrowheads="1"/>
          </p:cNvSpPr>
          <p:nvPr/>
        </p:nvSpPr>
        <p:spPr bwMode="auto">
          <a:xfrm flipH="1">
            <a:off x="661549" y="0"/>
            <a:ext cx="195625"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Tree>
    <p:extLst>
      <p:ext uri="{BB962C8B-B14F-4D97-AF65-F5344CB8AC3E}">
        <p14:creationId xmlns:p14="http://schemas.microsoft.com/office/powerpoint/2010/main" val="2201577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321" y="249010"/>
            <a:ext cx="8229600" cy="1143000"/>
          </a:xfrm>
        </p:spPr>
        <p:txBody>
          <a:bodyPr>
            <a:noAutofit/>
          </a:bodyPr>
          <a:lstStyle/>
          <a:p>
            <a:pPr algn="r"/>
            <a:r>
              <a:rPr lang="en-GB" sz="5400" i="0" dirty="0" smtClean="0"/>
              <a:t/>
            </a:r>
            <a:br>
              <a:rPr lang="en-GB" sz="5400" i="0" dirty="0" smtClean="0"/>
            </a:br>
            <a:r>
              <a:rPr lang="en-GB" sz="5400" i="0" dirty="0" smtClean="0"/>
              <a:t>Workforce Safety</a:t>
            </a:r>
            <a:r>
              <a:rPr lang="en-GB" sz="5400" dirty="0"/>
              <a:t/>
            </a:r>
            <a:br>
              <a:rPr lang="en-GB" sz="5400" dirty="0"/>
            </a:br>
            <a:r>
              <a:rPr lang="en-GB" sz="2800" dirty="0" smtClean="0">
                <a:solidFill>
                  <a:srgbClr val="FF0000"/>
                </a:solidFill>
              </a:rPr>
              <a:t>No lost</a:t>
            </a:r>
            <a:r>
              <a:rPr lang="en-GB" sz="2800" i="0" dirty="0" smtClean="0">
                <a:solidFill>
                  <a:srgbClr val="FF0000"/>
                </a:solidFill>
              </a:rPr>
              <a:t> time injuries</a:t>
            </a:r>
            <a:endParaRPr lang="en-GB" sz="2800" i="0" dirty="0">
              <a:solidFill>
                <a:srgbClr val="FF0000"/>
              </a:solidFill>
            </a:endParaRPr>
          </a:p>
        </p:txBody>
      </p:sp>
      <p:pic>
        <p:nvPicPr>
          <p:cNvPr id="9"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210304" y="106944"/>
            <a:ext cx="1075733" cy="17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Content Placeholder 2"/>
          <p:cNvGraphicFramePr>
            <a:graphicFrameLocks noGrp="1"/>
          </p:cNvGraphicFramePr>
          <p:nvPr>
            <p:ph sz="half" idx="2"/>
            <p:extLst>
              <p:ext uri="{D42A27DB-BD31-4B8C-83A1-F6EECF244321}">
                <p14:modId xmlns:p14="http://schemas.microsoft.com/office/powerpoint/2010/main" val="4252620008"/>
              </p:ext>
            </p:extLst>
          </p:nvPr>
        </p:nvGraphicFramePr>
        <p:xfrm>
          <a:off x="251521" y="1557338"/>
          <a:ext cx="8568951" cy="5103790"/>
        </p:xfrm>
        <a:graphic>
          <a:graphicData uri="http://schemas.openxmlformats.org/drawingml/2006/table">
            <a:tbl>
              <a:tblPr firstRow="1" bandRow="1">
                <a:tableStyleId>{5C22544A-7EE6-4342-B048-85BDC9FD1C3A}</a:tableStyleId>
              </a:tblPr>
              <a:tblGrid>
                <a:gridCol w="1008031"/>
                <a:gridCol w="1080033"/>
                <a:gridCol w="1008279"/>
                <a:gridCol w="2736304"/>
                <a:gridCol w="2736304"/>
              </a:tblGrid>
              <a:tr h="433065">
                <a:tc>
                  <a:txBody>
                    <a:bodyPr/>
                    <a:lstStyle/>
                    <a:p>
                      <a:r>
                        <a:rPr lang="en-GB" sz="1400" dirty="0" smtClean="0"/>
                        <a:t>Location</a:t>
                      </a:r>
                      <a:endParaRPr lang="en-GB" sz="1400" dirty="0"/>
                    </a:p>
                  </a:txBody>
                  <a:tcPr/>
                </a:tc>
                <a:tc>
                  <a:txBody>
                    <a:bodyPr/>
                    <a:lstStyle/>
                    <a:p>
                      <a:r>
                        <a:rPr lang="en-GB" sz="1200" dirty="0" smtClean="0"/>
                        <a:t>Department</a:t>
                      </a:r>
                      <a:endParaRPr lang="en-GB" sz="1200" dirty="0"/>
                    </a:p>
                  </a:txBody>
                  <a:tcPr/>
                </a:tc>
                <a:tc>
                  <a:txBody>
                    <a:bodyPr/>
                    <a:lstStyle/>
                    <a:p>
                      <a:r>
                        <a:rPr lang="en-GB" sz="1400" dirty="0" smtClean="0"/>
                        <a:t>Injury</a:t>
                      </a:r>
                      <a:endParaRPr lang="en-GB" sz="1400" dirty="0"/>
                    </a:p>
                  </a:txBody>
                  <a:tcPr/>
                </a:tc>
                <a:tc>
                  <a:txBody>
                    <a:bodyPr/>
                    <a:lstStyle/>
                    <a:p>
                      <a:r>
                        <a:rPr lang="en-GB" sz="1400" dirty="0" smtClean="0"/>
                        <a:t>Circumstances</a:t>
                      </a:r>
                      <a:endParaRPr lang="en-GB" sz="1400" dirty="0"/>
                    </a:p>
                  </a:txBody>
                  <a:tcPr/>
                </a:tc>
                <a:tc>
                  <a:txBody>
                    <a:bodyPr/>
                    <a:lstStyle/>
                    <a:p>
                      <a:r>
                        <a:rPr lang="en-GB" sz="1400" dirty="0" smtClean="0"/>
                        <a:t>Lessons Learnt/discussion</a:t>
                      </a:r>
                      <a:endParaRPr lang="en-GB" sz="1400" dirty="0"/>
                    </a:p>
                  </a:txBody>
                  <a:tcPr/>
                </a:tc>
              </a:tr>
              <a:tr h="734169">
                <a:tc>
                  <a:txBody>
                    <a:bodyPr/>
                    <a:lstStyle/>
                    <a:p>
                      <a:pPr algn="l" fontAlgn="t"/>
                      <a:r>
                        <a:rPr lang="en-GB" sz="1400" b="0" i="0" u="none" strike="noStrike" dirty="0" smtClean="0">
                          <a:effectLst/>
                          <a:latin typeface="+mj-lt"/>
                        </a:rPr>
                        <a:t>Trackside</a:t>
                      </a:r>
                    </a:p>
                  </a:txBody>
                  <a:tcPr marL="0" marR="0" marT="0" marB="0"/>
                </a:tc>
                <a:tc>
                  <a:txBody>
                    <a:bodyPr/>
                    <a:lstStyle/>
                    <a:p>
                      <a:pPr algn="l" fontAlgn="t"/>
                      <a:r>
                        <a:rPr lang="en-GB" sz="1400" b="0" i="0" u="none" strike="noStrike" dirty="0" smtClean="0">
                          <a:effectLst/>
                          <a:latin typeface="+mj-lt"/>
                        </a:rPr>
                        <a:t>TSM Bournemouth</a:t>
                      </a:r>
                    </a:p>
                    <a:p>
                      <a:pPr algn="l" fontAlgn="t"/>
                      <a:r>
                        <a:rPr lang="en-GB" sz="1400" b="0" i="0" u="none" strike="noStrike" dirty="0" smtClean="0">
                          <a:effectLst/>
                          <a:latin typeface="+mj-lt"/>
                        </a:rPr>
                        <a:t>Outer DU</a:t>
                      </a:r>
                    </a:p>
                  </a:txBody>
                  <a:tcPr marL="0" marR="0" marT="0" marB="0"/>
                </a:tc>
                <a:tc>
                  <a:txBody>
                    <a:bodyPr/>
                    <a:lstStyle/>
                    <a:p>
                      <a:pPr algn="l" fontAlgn="t"/>
                      <a:r>
                        <a:rPr lang="en-GB" sz="1400" b="0" i="0" u="none" strike="noStrike" dirty="0" smtClean="0">
                          <a:effectLst/>
                          <a:latin typeface="+mj-lt"/>
                        </a:rPr>
                        <a:t>Torn finger</a:t>
                      </a:r>
                      <a:r>
                        <a:rPr lang="en-GB" sz="1400" b="0" i="0" u="none" strike="noStrike" baseline="0" dirty="0" smtClean="0">
                          <a:effectLst/>
                          <a:latin typeface="+mj-lt"/>
                        </a:rPr>
                        <a:t> </a:t>
                      </a:r>
                      <a:r>
                        <a:rPr lang="en-GB" sz="1400" b="0" i="0" u="none" strike="noStrike" dirty="0" smtClean="0">
                          <a:effectLst/>
                          <a:latin typeface="+mj-lt"/>
                        </a:rPr>
                        <a:t>nail</a:t>
                      </a:r>
                    </a:p>
                  </a:txBody>
                  <a:tcPr marL="0" marR="0" marT="0" marB="0"/>
                </a:tc>
                <a:tc>
                  <a:txBody>
                    <a:bodyPr/>
                    <a:lstStyle/>
                    <a:p>
                      <a:pPr algn="l" fontAlgn="t"/>
                      <a:r>
                        <a:rPr lang="en-GB" sz="1400" b="0" i="0" u="none" strike="noStrike" dirty="0" smtClean="0">
                          <a:effectLst/>
                          <a:latin typeface="+mj-lt"/>
                        </a:rPr>
                        <a:t>Whilst putting a magnet out for an ESR the IP caught his finger nail on a mechanism.</a:t>
                      </a:r>
                      <a:endParaRPr lang="en-GB" sz="1400" b="0" i="0" u="none" strike="noStrike" dirty="0">
                        <a:effectLst/>
                        <a:latin typeface="+mj-lt"/>
                      </a:endParaRPr>
                    </a:p>
                  </a:txBody>
                  <a:tcPr marL="0" marR="0" marT="0" marB="0"/>
                </a:tc>
                <a:tc>
                  <a:txBody>
                    <a:bodyPr/>
                    <a:lstStyle/>
                    <a:p>
                      <a:r>
                        <a:rPr lang="en-GB" sz="1400" dirty="0" smtClean="0">
                          <a:latin typeface="+mj-lt"/>
                        </a:rPr>
                        <a:t>Would use of different gloves prevent this? </a:t>
                      </a:r>
                      <a:endParaRPr lang="en-GB" sz="1400" dirty="0">
                        <a:latin typeface="+mj-lt"/>
                      </a:endParaRPr>
                    </a:p>
                  </a:txBody>
                  <a:tcPr/>
                </a:tc>
              </a:tr>
              <a:tr h="917711">
                <a:tc>
                  <a:txBody>
                    <a:bodyPr/>
                    <a:lstStyle/>
                    <a:p>
                      <a:pPr algn="l" fontAlgn="t"/>
                      <a:r>
                        <a:rPr lang="en-GB" sz="1400" b="0" i="0" u="none" strike="noStrike" dirty="0" smtClean="0">
                          <a:effectLst/>
                          <a:latin typeface="+mj-lt"/>
                        </a:rPr>
                        <a:t>Access point</a:t>
                      </a:r>
                    </a:p>
                  </a:txBody>
                  <a:tcPr marL="0" marR="0" marT="0" marB="0"/>
                </a:tc>
                <a:tc>
                  <a:txBody>
                    <a:bodyPr/>
                    <a:lstStyle/>
                    <a:p>
                      <a:pPr algn="l" fontAlgn="t"/>
                      <a:r>
                        <a:rPr lang="en-GB" sz="1400" b="0" i="0" u="none" strike="noStrike" dirty="0" smtClean="0">
                          <a:effectLst/>
                          <a:latin typeface="+mj-lt"/>
                        </a:rPr>
                        <a:t>TSM Woking</a:t>
                      </a:r>
                    </a:p>
                    <a:p>
                      <a:pPr algn="l" fontAlgn="t"/>
                      <a:r>
                        <a:rPr lang="en-GB" sz="1400" b="0" i="0" u="none" strike="noStrike" dirty="0" smtClean="0">
                          <a:effectLst/>
                          <a:latin typeface="+mj-lt"/>
                        </a:rPr>
                        <a:t>Inner DU</a:t>
                      </a:r>
                    </a:p>
                  </a:txBody>
                  <a:tcPr marL="0" marR="0" marT="0" marB="0"/>
                </a:tc>
                <a:tc>
                  <a:txBody>
                    <a:bodyPr/>
                    <a:lstStyle/>
                    <a:p>
                      <a:pPr algn="l" fontAlgn="t"/>
                      <a:r>
                        <a:rPr lang="en-GB" sz="1400" b="0" i="0" u="none" strike="noStrike" dirty="0" smtClean="0">
                          <a:effectLst/>
                          <a:latin typeface="+mj-lt"/>
                        </a:rPr>
                        <a:t>Sprained</a:t>
                      </a:r>
                      <a:r>
                        <a:rPr lang="en-GB" sz="1400" b="0" i="0" u="none" strike="noStrike" baseline="0" dirty="0" smtClean="0">
                          <a:effectLst/>
                          <a:latin typeface="+mj-lt"/>
                        </a:rPr>
                        <a:t> ankle</a:t>
                      </a:r>
                      <a:endParaRPr lang="en-GB" sz="1400" b="0" i="0" u="none" strike="noStrike" dirty="0">
                        <a:effectLst/>
                        <a:latin typeface="+mj-lt"/>
                      </a:endParaRPr>
                    </a:p>
                  </a:txBody>
                  <a:tcPr marL="0" marR="0" marT="0" marB="0"/>
                </a:tc>
                <a:tc>
                  <a:txBody>
                    <a:bodyPr/>
                    <a:lstStyle/>
                    <a:p>
                      <a:pPr algn="l" fontAlgn="ctr"/>
                      <a:r>
                        <a:rPr lang="en-GB" sz="1400" b="0" i="0" u="none" strike="noStrike" dirty="0" smtClean="0">
                          <a:effectLst/>
                          <a:latin typeface="+mj-lt"/>
                        </a:rPr>
                        <a:t>Whilst accessing the track during inclement weather, the IP slipped on steel plating screwed  onto the walkway a</a:t>
                      </a:r>
                      <a:r>
                        <a:rPr lang="en-GB" sz="1400" b="0" i="0" u="none" strike="noStrike" baseline="0" dirty="0" smtClean="0">
                          <a:effectLst/>
                          <a:latin typeface="+mj-lt"/>
                        </a:rPr>
                        <a:t>nd slipped over.</a:t>
                      </a:r>
                      <a:endParaRPr lang="en-GB" sz="1400" b="0" i="0" u="none" strike="noStrike" dirty="0">
                        <a:effectLst/>
                        <a:latin typeface="+mj-lt"/>
                      </a:endParaRPr>
                    </a:p>
                  </a:txBody>
                  <a:tcPr marL="0" marR="0" marT="0" marB="0" anchor="ctr"/>
                </a:tc>
                <a:tc>
                  <a:txBody>
                    <a:bodyPr/>
                    <a:lstStyle/>
                    <a:p>
                      <a:r>
                        <a:rPr lang="en-GB" sz="1400" dirty="0" smtClean="0">
                          <a:latin typeface="+mj-lt"/>
                        </a:rPr>
                        <a:t>As preceding LLC.</a:t>
                      </a:r>
                    </a:p>
                    <a:p>
                      <a:r>
                        <a:rPr lang="en-GB" sz="1400" dirty="0" smtClean="0">
                          <a:latin typeface="+mj-lt"/>
                        </a:rPr>
                        <a:t>Slips, trips and falls.</a:t>
                      </a:r>
                    </a:p>
                    <a:p>
                      <a:endParaRPr lang="en-GB" sz="1400" dirty="0" smtClean="0">
                        <a:latin typeface="+mj-lt"/>
                      </a:endParaRPr>
                    </a:p>
                    <a:p>
                      <a:endParaRPr lang="en-GB" sz="1400" dirty="0" smtClean="0">
                        <a:latin typeface="+mj-lt"/>
                      </a:endParaRPr>
                    </a:p>
                  </a:txBody>
                  <a:tcPr/>
                </a:tc>
              </a:tr>
              <a:tr h="734169">
                <a:tc>
                  <a:txBody>
                    <a:bodyPr/>
                    <a:lstStyle/>
                    <a:p>
                      <a:pPr algn="l" fontAlgn="t"/>
                      <a:r>
                        <a:rPr lang="en-GB" sz="1400" b="0" i="0" u="none" strike="noStrike" dirty="0" smtClean="0">
                          <a:effectLst/>
                          <a:latin typeface="+mj-lt"/>
                        </a:rPr>
                        <a:t>Trackside</a:t>
                      </a:r>
                    </a:p>
                  </a:txBody>
                  <a:tcPr marL="0" marR="0" marT="0" marB="0"/>
                </a:tc>
                <a:tc>
                  <a:txBody>
                    <a:bodyPr/>
                    <a:lstStyle/>
                    <a:p>
                      <a:pPr algn="l" fontAlgn="t"/>
                      <a:r>
                        <a:rPr lang="en-GB" sz="1400" b="0" i="0" u="none" strike="noStrike" dirty="0" smtClean="0">
                          <a:effectLst/>
                          <a:latin typeface="+mj-lt"/>
                        </a:rPr>
                        <a:t>Telecoms</a:t>
                      </a:r>
                    </a:p>
                  </a:txBody>
                  <a:tcPr marL="0" marR="0" marT="0" marB="0"/>
                </a:tc>
                <a:tc>
                  <a:txBody>
                    <a:bodyPr/>
                    <a:lstStyle/>
                    <a:p>
                      <a:pPr algn="l" fontAlgn="t"/>
                      <a:r>
                        <a:rPr lang="en-GB" sz="1400" b="0" i="0" u="none" strike="noStrike" dirty="0" smtClean="0">
                          <a:effectLst/>
                          <a:latin typeface="+mj-lt"/>
                        </a:rPr>
                        <a:t>Cut to and twisted wrist and sprained ankle.</a:t>
                      </a:r>
                    </a:p>
                  </a:txBody>
                  <a:tcPr marL="0" marR="0" marT="0" marB="0"/>
                </a:tc>
                <a:tc>
                  <a:txBody>
                    <a:bodyPr/>
                    <a:lstStyle/>
                    <a:p>
                      <a:pPr algn="l" fontAlgn="ctr"/>
                      <a:r>
                        <a:rPr lang="en-GB" sz="1400" b="0" i="0" u="none" strike="noStrike" dirty="0" smtClean="0">
                          <a:effectLst/>
                          <a:latin typeface="+mj-lt"/>
                        </a:rPr>
                        <a:t>Whilst</a:t>
                      </a:r>
                      <a:r>
                        <a:rPr lang="en-GB" sz="1400" b="0" i="0" u="none" strike="noStrike" baseline="0" dirty="0" smtClean="0">
                          <a:effectLst/>
                          <a:latin typeface="+mj-lt"/>
                        </a:rPr>
                        <a:t> </a:t>
                      </a:r>
                      <a:r>
                        <a:rPr lang="en-GB" sz="1400" b="0" i="0" u="none" strike="noStrike" dirty="0" smtClean="0">
                          <a:effectLst/>
                          <a:latin typeface="+mj-lt"/>
                        </a:rPr>
                        <a:t>walking up access steps at Northam Sub Station holding the hand rail, the fixings </a:t>
                      </a:r>
                      <a:r>
                        <a:rPr lang="en-GB" sz="1400" b="0" i="0" u="none" strike="noStrike" baseline="0" dirty="0" smtClean="0">
                          <a:effectLst/>
                          <a:latin typeface="+mj-lt"/>
                        </a:rPr>
                        <a:t>gave way causing the </a:t>
                      </a:r>
                      <a:r>
                        <a:rPr lang="en-GB" sz="1400" b="0" i="0" u="none" strike="noStrike" dirty="0" smtClean="0">
                          <a:effectLst/>
                          <a:latin typeface="+mj-lt"/>
                        </a:rPr>
                        <a:t>IP to fall backwards down  the steps. He also hit the back of his head luckily this was protected by his hard hat.</a:t>
                      </a:r>
                    </a:p>
                    <a:p>
                      <a:pPr algn="l" fontAlgn="ctr"/>
                      <a:endParaRPr lang="en-GB" sz="1400" b="0" i="0" u="none" strike="noStrike" dirty="0">
                        <a:effectLst/>
                        <a:latin typeface="+mj-lt"/>
                      </a:endParaRPr>
                    </a:p>
                  </a:txBody>
                  <a:tcPr marL="0" marR="0" marT="0" marB="0" anchor="ctr"/>
                </a:tc>
                <a:tc>
                  <a:txBody>
                    <a:bodyPr/>
                    <a:lstStyle/>
                    <a:p>
                      <a:r>
                        <a:rPr lang="en-GB" sz="1400" dirty="0" smtClean="0">
                          <a:latin typeface="+mj-lt"/>
                        </a:rPr>
                        <a:t>Please…Close</a:t>
                      </a:r>
                      <a:r>
                        <a:rPr lang="en-GB" sz="1400" baseline="0" dirty="0" smtClean="0">
                          <a:latin typeface="+mj-lt"/>
                        </a:rPr>
                        <a:t> call all loose access step handrails before they deteriorate to this state.</a:t>
                      </a:r>
                      <a:endParaRPr lang="en-GB" sz="1400" dirty="0">
                        <a:latin typeface="+mj-lt"/>
                      </a:endParaRPr>
                    </a:p>
                  </a:txBody>
                  <a:tcPr/>
                </a:tc>
              </a:tr>
              <a:tr h="1284796">
                <a:tc>
                  <a:txBody>
                    <a:bodyPr/>
                    <a:lstStyle/>
                    <a:p>
                      <a:pPr algn="l" fontAlgn="t"/>
                      <a:r>
                        <a:rPr lang="en-GB" sz="1400" b="0" i="0" u="none" strike="noStrike" dirty="0" smtClean="0">
                          <a:effectLst/>
                          <a:latin typeface="+mj-lt"/>
                        </a:rPr>
                        <a:t>Trackside</a:t>
                      </a:r>
                      <a:endParaRPr lang="en-GB" sz="1400" b="0" i="0" u="none" strike="noStrike" dirty="0">
                        <a:effectLst/>
                        <a:latin typeface="+mj-lt"/>
                      </a:endParaRPr>
                    </a:p>
                  </a:txBody>
                  <a:tcPr marL="0" marR="0" marT="0" marB="0"/>
                </a:tc>
                <a:tc>
                  <a:txBody>
                    <a:bodyPr/>
                    <a:lstStyle/>
                    <a:p>
                      <a:pPr algn="l" fontAlgn="t"/>
                      <a:r>
                        <a:rPr lang="en-GB" sz="1400" b="0" i="0" u="none" strike="noStrike" dirty="0" smtClean="0">
                          <a:effectLst/>
                          <a:latin typeface="+mj-lt"/>
                        </a:rPr>
                        <a:t>TSM Havant</a:t>
                      </a:r>
                    </a:p>
                    <a:p>
                      <a:pPr algn="l" fontAlgn="t"/>
                      <a:r>
                        <a:rPr lang="en-GB" sz="1400" b="0" i="0" u="none" strike="noStrike" dirty="0" smtClean="0">
                          <a:effectLst/>
                          <a:latin typeface="+mj-lt"/>
                        </a:rPr>
                        <a:t>Outer DU</a:t>
                      </a:r>
                      <a:endParaRPr lang="en-GB" sz="1400" b="0" i="0" u="none" strike="noStrike" dirty="0">
                        <a:effectLst/>
                        <a:latin typeface="+mj-lt"/>
                      </a:endParaRPr>
                    </a:p>
                  </a:txBody>
                  <a:tcPr marL="0" marR="0" marT="0" marB="0"/>
                </a:tc>
                <a:tc>
                  <a:txBody>
                    <a:bodyPr/>
                    <a:lstStyle/>
                    <a:p>
                      <a:pPr algn="l" fontAlgn="t"/>
                      <a:r>
                        <a:rPr lang="en-GB" sz="1400" b="0" i="0" u="none" strike="noStrike" dirty="0" smtClean="0">
                          <a:effectLst/>
                          <a:latin typeface="+mj-lt"/>
                        </a:rPr>
                        <a:t>Sore thumb</a:t>
                      </a:r>
                      <a:endParaRPr lang="en-GB" sz="1400" b="0" i="0" u="none" strike="noStrike" dirty="0">
                        <a:effectLst/>
                        <a:latin typeface="+mj-lt"/>
                      </a:endParaRPr>
                    </a:p>
                  </a:txBody>
                  <a:tcPr marL="0" marR="0" marT="0" marB="0"/>
                </a:tc>
                <a:tc>
                  <a:txBody>
                    <a:bodyPr/>
                    <a:lstStyle/>
                    <a:p>
                      <a:pPr algn="l" fontAlgn="t"/>
                      <a:r>
                        <a:rPr lang="en-GB" sz="1400" b="0" i="0" u="none" strike="noStrike" dirty="0" smtClean="0">
                          <a:effectLst/>
                          <a:latin typeface="+mj-lt"/>
                        </a:rPr>
                        <a:t>Whilst using a rail cutter, the blade pinched in the rail pulling the disc cutter forward, this yanked on the IP's hand pulling on his right .</a:t>
                      </a:r>
                      <a:endParaRPr lang="en-GB" sz="1400" b="0" i="0" u="none" strike="noStrike" dirty="0">
                        <a:effectLst/>
                        <a:latin typeface="+mj-lt"/>
                      </a:endParaRPr>
                    </a:p>
                  </a:txBody>
                  <a:tcPr marL="0" marR="0" marT="0" marB="0"/>
                </a:tc>
                <a:tc>
                  <a:txBody>
                    <a:bodyPr/>
                    <a:lstStyle/>
                    <a:p>
                      <a:r>
                        <a:rPr lang="en-GB" sz="1400" dirty="0" smtClean="0">
                          <a:latin typeface="+mj-lt"/>
                        </a:rPr>
                        <a:t>General top tips for</a:t>
                      </a:r>
                      <a:r>
                        <a:rPr lang="en-GB" sz="1400" baseline="0" dirty="0" smtClean="0">
                          <a:latin typeface="+mj-lt"/>
                        </a:rPr>
                        <a:t> using a rail saw; s</a:t>
                      </a:r>
                      <a:r>
                        <a:rPr lang="en-GB" sz="1400" dirty="0" smtClean="0">
                          <a:latin typeface="+mj-lt"/>
                        </a:rPr>
                        <a:t>upported rail, clamp tightly, check the disc</a:t>
                      </a:r>
                      <a:r>
                        <a:rPr lang="en-GB" sz="1400" baseline="0" dirty="0" smtClean="0">
                          <a:latin typeface="+mj-lt"/>
                        </a:rPr>
                        <a:t> before use.</a:t>
                      </a:r>
                      <a:endParaRPr lang="en-GB" sz="1400" dirty="0">
                        <a:latin typeface="+mj-lt"/>
                      </a:endParaRPr>
                    </a:p>
                  </a:txBody>
                  <a:tcPr/>
                </a:tc>
              </a:tr>
            </a:tbl>
          </a:graphicData>
        </a:graphic>
      </p:graphicFrame>
      <p:sp>
        <p:nvSpPr>
          <p:cNvPr id="4" name="Date Placeholder 3"/>
          <p:cNvSpPr>
            <a:spLocks noGrp="1"/>
          </p:cNvSpPr>
          <p:nvPr>
            <p:ph type="dt" sz="half" idx="10"/>
          </p:nvPr>
        </p:nvSpPr>
        <p:spPr/>
        <p:txBody>
          <a:bodyPr/>
          <a:lstStyle/>
          <a:p>
            <a:pPr>
              <a:defRPr/>
            </a:pPr>
            <a:fld id="{9EB95853-0538-4C31-9C7C-ED3AD421B6D6}" type="datetime5">
              <a:rPr lang="en-GB" altLang="en-US" smtClean="0"/>
              <a:t>9-Jul-18</a:t>
            </a:fld>
            <a:endParaRPr lang="en-GB" altLang="en-US"/>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4</a:t>
            </a:fld>
            <a:endParaRPr lang="en-GB" altLang="en-US"/>
          </a:p>
        </p:txBody>
      </p:sp>
    </p:spTree>
    <p:extLst>
      <p:ext uri="{BB962C8B-B14F-4D97-AF65-F5344CB8AC3E}">
        <p14:creationId xmlns:p14="http://schemas.microsoft.com/office/powerpoint/2010/main" val="1421853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321" y="249010"/>
            <a:ext cx="8229600" cy="1143000"/>
          </a:xfrm>
        </p:spPr>
        <p:txBody>
          <a:bodyPr>
            <a:noAutofit/>
          </a:bodyPr>
          <a:lstStyle/>
          <a:p>
            <a:pPr algn="r"/>
            <a:r>
              <a:rPr lang="en-GB" sz="5400" i="0" dirty="0" smtClean="0"/>
              <a:t/>
            </a:r>
            <a:br>
              <a:rPr lang="en-GB" sz="5400" i="0" dirty="0" smtClean="0"/>
            </a:br>
            <a:r>
              <a:rPr lang="en-GB" sz="5400" i="0" dirty="0" smtClean="0"/>
              <a:t>Workforce Safety</a:t>
            </a:r>
            <a:r>
              <a:rPr lang="en-GB" sz="5400" dirty="0"/>
              <a:t/>
            </a:r>
            <a:br>
              <a:rPr lang="en-GB" sz="5400" dirty="0"/>
            </a:br>
            <a:r>
              <a:rPr lang="en-GB" sz="2800" dirty="0" smtClean="0">
                <a:solidFill>
                  <a:srgbClr val="FF0000"/>
                </a:solidFill>
              </a:rPr>
              <a:t>No lost</a:t>
            </a:r>
            <a:r>
              <a:rPr lang="en-GB" sz="2800" i="0" dirty="0" smtClean="0">
                <a:solidFill>
                  <a:srgbClr val="FF0000"/>
                </a:solidFill>
              </a:rPr>
              <a:t> time injuries</a:t>
            </a:r>
            <a:endParaRPr lang="en-GB" sz="2800" i="0" dirty="0">
              <a:solidFill>
                <a:srgbClr val="FF0000"/>
              </a:solidFill>
            </a:endParaRPr>
          </a:p>
        </p:txBody>
      </p:sp>
      <p:pic>
        <p:nvPicPr>
          <p:cNvPr id="9"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79512" y="44624"/>
            <a:ext cx="890501" cy="148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Content Placeholder 2"/>
          <p:cNvGraphicFramePr>
            <a:graphicFrameLocks noGrp="1"/>
          </p:cNvGraphicFramePr>
          <p:nvPr>
            <p:ph sz="half" idx="2"/>
            <p:extLst>
              <p:ext uri="{D42A27DB-BD31-4B8C-83A1-F6EECF244321}">
                <p14:modId xmlns:p14="http://schemas.microsoft.com/office/powerpoint/2010/main" val="3072570190"/>
              </p:ext>
            </p:extLst>
          </p:nvPr>
        </p:nvGraphicFramePr>
        <p:xfrm>
          <a:off x="323528" y="1628800"/>
          <a:ext cx="8569647" cy="4790142"/>
        </p:xfrm>
        <a:graphic>
          <a:graphicData uri="http://schemas.openxmlformats.org/drawingml/2006/table">
            <a:tbl>
              <a:tblPr firstRow="1" bandRow="1">
                <a:tableStyleId>{5C22544A-7EE6-4342-B048-85BDC9FD1C3A}</a:tableStyleId>
              </a:tblPr>
              <a:tblGrid>
                <a:gridCol w="936104"/>
                <a:gridCol w="1080120"/>
                <a:gridCol w="1080120"/>
                <a:gridCol w="2880320"/>
                <a:gridCol w="2592983"/>
              </a:tblGrid>
              <a:tr h="431502">
                <a:tc>
                  <a:txBody>
                    <a:bodyPr/>
                    <a:lstStyle/>
                    <a:p>
                      <a:r>
                        <a:rPr lang="en-GB" sz="1400" dirty="0" smtClean="0"/>
                        <a:t>Location</a:t>
                      </a:r>
                      <a:endParaRPr lang="en-GB" sz="1400" dirty="0"/>
                    </a:p>
                  </a:txBody>
                  <a:tcPr/>
                </a:tc>
                <a:tc>
                  <a:txBody>
                    <a:bodyPr/>
                    <a:lstStyle/>
                    <a:p>
                      <a:r>
                        <a:rPr lang="en-GB" sz="1200" dirty="0" smtClean="0"/>
                        <a:t>Department</a:t>
                      </a:r>
                      <a:endParaRPr lang="en-GB" sz="1200" dirty="0"/>
                    </a:p>
                  </a:txBody>
                  <a:tcPr/>
                </a:tc>
                <a:tc>
                  <a:txBody>
                    <a:bodyPr/>
                    <a:lstStyle/>
                    <a:p>
                      <a:r>
                        <a:rPr lang="en-GB" sz="1400" dirty="0" smtClean="0"/>
                        <a:t>Injury</a:t>
                      </a:r>
                      <a:endParaRPr lang="en-GB" sz="1400" dirty="0"/>
                    </a:p>
                  </a:txBody>
                  <a:tcPr/>
                </a:tc>
                <a:tc>
                  <a:txBody>
                    <a:bodyPr/>
                    <a:lstStyle/>
                    <a:p>
                      <a:r>
                        <a:rPr lang="en-GB" sz="1400" dirty="0" smtClean="0"/>
                        <a:t>Circumstances</a:t>
                      </a:r>
                      <a:endParaRPr lang="en-GB" sz="1400" dirty="0"/>
                    </a:p>
                  </a:txBody>
                  <a:tcPr/>
                </a:tc>
                <a:tc>
                  <a:txBody>
                    <a:bodyPr/>
                    <a:lstStyle/>
                    <a:p>
                      <a:r>
                        <a:rPr lang="en-GB" sz="1400" dirty="0" smtClean="0"/>
                        <a:t>Lessons Learnt/discussion</a:t>
                      </a:r>
                      <a:endParaRPr lang="en-GB" sz="1400" dirty="0"/>
                    </a:p>
                  </a:txBody>
                  <a:tcPr/>
                </a:tc>
              </a:tr>
              <a:tr h="431502">
                <a:tc>
                  <a:txBody>
                    <a:bodyPr/>
                    <a:lstStyle/>
                    <a:p>
                      <a:pPr algn="l" fontAlgn="ctr"/>
                      <a:r>
                        <a:rPr lang="en-GB" sz="1400" b="0" i="0" u="none" strike="noStrike" dirty="0" smtClean="0">
                          <a:effectLst/>
                          <a:latin typeface="+mj-lt"/>
                        </a:rPr>
                        <a:t>Access point</a:t>
                      </a:r>
                    </a:p>
                  </a:txBody>
                  <a:tcPr marL="0" marR="0" marT="0" marB="0"/>
                </a:tc>
                <a:tc>
                  <a:txBody>
                    <a:bodyPr/>
                    <a:lstStyle/>
                    <a:p>
                      <a:pPr algn="l" fontAlgn="ctr"/>
                      <a:r>
                        <a:rPr lang="en-GB" sz="1400" b="0" i="0" u="none" strike="noStrike" dirty="0" smtClean="0">
                          <a:effectLst/>
                          <a:latin typeface="+mj-lt"/>
                        </a:rPr>
                        <a:t>TSM Woking</a:t>
                      </a:r>
                    </a:p>
                    <a:p>
                      <a:pPr algn="l" fontAlgn="ctr"/>
                      <a:r>
                        <a:rPr lang="en-GB" sz="1400" b="0" i="0" u="none" strike="noStrike" dirty="0" smtClean="0">
                          <a:effectLst/>
                          <a:latin typeface="+mj-lt"/>
                        </a:rPr>
                        <a:t>Inner DU</a:t>
                      </a:r>
                    </a:p>
                  </a:txBody>
                  <a:tcPr marL="0" marR="0" marT="0" marB="0"/>
                </a:tc>
                <a:tc>
                  <a:txBody>
                    <a:bodyPr/>
                    <a:lstStyle/>
                    <a:p>
                      <a:pPr algn="l" fontAlgn="ctr"/>
                      <a:r>
                        <a:rPr lang="en-GB" sz="1400" b="0" i="0" u="none" strike="noStrike" dirty="0" smtClean="0">
                          <a:effectLst/>
                          <a:latin typeface="+mj-lt"/>
                        </a:rPr>
                        <a:t>Wrist</a:t>
                      </a:r>
                    </a:p>
                    <a:p>
                      <a:pPr algn="l" fontAlgn="ctr"/>
                      <a:r>
                        <a:rPr lang="en-GB" sz="1400" b="0" i="0" u="none" strike="noStrike" dirty="0" smtClean="0">
                          <a:effectLst/>
                          <a:latin typeface="+mj-lt"/>
                        </a:rPr>
                        <a:t>Left hand</a:t>
                      </a:r>
                      <a:endParaRPr lang="en-GB" sz="1400" b="0" i="0" u="none" strike="noStrike" dirty="0">
                        <a:effectLst/>
                        <a:latin typeface="+mj-lt"/>
                      </a:endParaRPr>
                    </a:p>
                  </a:txBody>
                  <a:tcPr marL="0" marR="0" marT="0" marB="0"/>
                </a:tc>
                <a:tc>
                  <a:txBody>
                    <a:bodyPr/>
                    <a:lstStyle/>
                    <a:p>
                      <a:pPr algn="l" fontAlgn="ctr"/>
                      <a:r>
                        <a:rPr lang="en-GB" sz="1400" b="0" i="0" u="none" strike="noStrike" dirty="0" smtClean="0">
                          <a:effectLst/>
                          <a:latin typeface="+mj-lt"/>
                        </a:rPr>
                        <a:t>Whilst removing a speed board magnet from the rear of a van, the IP was struck on the wrist by a </a:t>
                      </a:r>
                      <a:r>
                        <a:rPr lang="en-GB" sz="1400" b="0" i="0" u="none" strike="noStrike" dirty="0" err="1" smtClean="0">
                          <a:effectLst/>
                          <a:latin typeface="+mj-lt"/>
                        </a:rPr>
                        <a:t>pandrol</a:t>
                      </a:r>
                      <a:r>
                        <a:rPr lang="en-GB" sz="1400" b="0" i="0" u="none" strike="noStrike" dirty="0" smtClean="0">
                          <a:effectLst/>
                          <a:latin typeface="+mj-lt"/>
                        </a:rPr>
                        <a:t> clip that had become attached to the magnet and had fallen from his grip once he had prised it away from the magnet.</a:t>
                      </a:r>
                    </a:p>
                    <a:p>
                      <a:pPr algn="l" fontAlgn="ctr"/>
                      <a:endParaRPr lang="en-GB" sz="1400" b="0" i="0" u="none" strike="noStrike" dirty="0">
                        <a:effectLst/>
                        <a:latin typeface="+mj-lt"/>
                      </a:endParaRPr>
                    </a:p>
                  </a:txBody>
                  <a:tcPr marL="0" marR="0" marT="0" marB="0" anchor="ctr"/>
                </a:tc>
                <a:tc>
                  <a:txBody>
                    <a:bodyPr/>
                    <a:lstStyle/>
                    <a:p>
                      <a:r>
                        <a:rPr lang="en-GB" sz="1400" dirty="0" smtClean="0">
                          <a:latin typeface="+mj-lt"/>
                        </a:rPr>
                        <a:t>Magnetic units</a:t>
                      </a:r>
                      <a:r>
                        <a:rPr lang="en-GB" sz="1400" baseline="0" dirty="0" smtClean="0">
                          <a:latin typeface="+mj-lt"/>
                        </a:rPr>
                        <a:t> should be transported in the boxes provided to avoid collecting other metal objects.</a:t>
                      </a:r>
                      <a:endParaRPr lang="en-GB" sz="1400" dirty="0">
                        <a:latin typeface="+mj-lt"/>
                      </a:endParaRPr>
                    </a:p>
                  </a:txBody>
                  <a:tcPr/>
                </a:tc>
              </a:tr>
              <a:tr h="370840">
                <a:tc>
                  <a:txBody>
                    <a:bodyPr/>
                    <a:lstStyle/>
                    <a:p>
                      <a:pPr algn="l" fontAlgn="t"/>
                      <a:r>
                        <a:rPr lang="en-GB" sz="1400" b="0" i="0" u="none" strike="noStrike" dirty="0" smtClean="0">
                          <a:effectLst/>
                          <a:latin typeface="+mj-lt"/>
                        </a:rPr>
                        <a:t>Trackside</a:t>
                      </a:r>
                      <a:endParaRPr lang="en-GB" sz="1400" b="0" i="0" u="none" strike="noStrike" dirty="0">
                        <a:effectLst/>
                        <a:latin typeface="+mj-lt"/>
                      </a:endParaRPr>
                    </a:p>
                  </a:txBody>
                  <a:tcPr marL="0" marR="0" marT="0" marB="0"/>
                </a:tc>
                <a:tc>
                  <a:txBody>
                    <a:bodyPr/>
                    <a:lstStyle/>
                    <a:p>
                      <a:pPr algn="l" fontAlgn="t"/>
                      <a:r>
                        <a:rPr lang="en-GB" sz="1400" b="0" i="0" u="none" strike="noStrike" dirty="0" smtClean="0">
                          <a:effectLst/>
                          <a:latin typeface="+mj-lt"/>
                        </a:rPr>
                        <a:t>TSM </a:t>
                      </a:r>
                    </a:p>
                    <a:p>
                      <a:pPr algn="l" fontAlgn="t"/>
                      <a:r>
                        <a:rPr lang="en-GB" sz="1400" b="0" i="0" u="none" strike="noStrike" dirty="0" smtClean="0">
                          <a:effectLst/>
                          <a:latin typeface="+mj-lt"/>
                        </a:rPr>
                        <a:t>Eastleigh</a:t>
                      </a:r>
                    </a:p>
                    <a:p>
                      <a:pPr algn="l" fontAlgn="t"/>
                      <a:r>
                        <a:rPr lang="en-GB" sz="1400" b="0" i="0" u="none" strike="noStrike" dirty="0" smtClean="0">
                          <a:effectLst/>
                          <a:latin typeface="+mj-lt"/>
                        </a:rPr>
                        <a:t>Outer DU</a:t>
                      </a:r>
                      <a:endParaRPr lang="en-GB" sz="1400" b="0" i="0" u="none" strike="noStrike" dirty="0">
                        <a:effectLst/>
                        <a:latin typeface="+mj-lt"/>
                      </a:endParaRPr>
                    </a:p>
                  </a:txBody>
                  <a:tcPr marL="0" marR="0" marT="0" marB="0"/>
                </a:tc>
                <a:tc>
                  <a:txBody>
                    <a:bodyPr/>
                    <a:lstStyle/>
                    <a:p>
                      <a:pPr algn="l" fontAlgn="t"/>
                      <a:r>
                        <a:rPr lang="en-GB" sz="1400" b="0" i="0" u="none" strike="noStrike" dirty="0" smtClean="0">
                          <a:effectLst/>
                          <a:latin typeface="+mj-lt"/>
                        </a:rPr>
                        <a:t>Wrist</a:t>
                      </a:r>
                    </a:p>
                    <a:p>
                      <a:pPr algn="l" fontAlgn="t"/>
                      <a:r>
                        <a:rPr lang="en-GB" sz="1400" b="0" i="0" u="none" strike="noStrike" dirty="0" smtClean="0">
                          <a:effectLst/>
                          <a:latin typeface="+mj-lt"/>
                        </a:rPr>
                        <a:t>Left hand</a:t>
                      </a:r>
                      <a:endParaRPr lang="en-GB" sz="1400" b="0" i="0" u="none" strike="noStrike" dirty="0">
                        <a:effectLst/>
                        <a:latin typeface="+mj-lt"/>
                      </a:endParaRPr>
                    </a:p>
                  </a:txBody>
                  <a:tcPr marL="0" marR="0" marT="0" marB="0"/>
                </a:tc>
                <a:tc>
                  <a:txBody>
                    <a:bodyPr/>
                    <a:lstStyle/>
                    <a:p>
                      <a:pPr algn="l" fontAlgn="t"/>
                      <a:r>
                        <a:rPr lang="en-GB" sz="1400" b="0" i="0" u="none" strike="noStrike" dirty="0" smtClean="0">
                          <a:effectLst/>
                          <a:latin typeface="+mj-lt"/>
                        </a:rPr>
                        <a:t>Whilst</a:t>
                      </a:r>
                      <a:r>
                        <a:rPr lang="en-GB" sz="1400" b="0" i="0" u="none" strike="noStrike" baseline="0" dirty="0" smtClean="0">
                          <a:effectLst/>
                          <a:latin typeface="+mj-lt"/>
                        </a:rPr>
                        <a:t> walking in the cess, the IP was stung by an insect.  Initially there was </a:t>
                      </a:r>
                      <a:r>
                        <a:rPr lang="en-GB" sz="1400" b="0" i="0" u="none" strike="noStrike" dirty="0" smtClean="0">
                          <a:effectLst/>
                          <a:latin typeface="+mj-lt"/>
                        </a:rPr>
                        <a:t>a burning sensation this escalated to swelling to the hand. He was treated at A&amp;E</a:t>
                      </a:r>
                      <a:r>
                        <a:rPr lang="en-GB" sz="1400" b="0" i="0" u="none" strike="noStrike" baseline="0" dirty="0" smtClean="0">
                          <a:effectLst/>
                          <a:latin typeface="+mj-lt"/>
                        </a:rPr>
                        <a:t> with a ‘anti-histamine’ injection.</a:t>
                      </a:r>
                      <a:endParaRPr lang="en-GB" sz="1400" b="0" i="0" u="none" strike="noStrike" dirty="0">
                        <a:effectLst/>
                        <a:latin typeface="+mj-lt"/>
                      </a:endParaRPr>
                    </a:p>
                  </a:txBody>
                  <a:tcPr marL="0" marR="0" marT="0" marB="0"/>
                </a:tc>
                <a:tc>
                  <a:txBody>
                    <a:bodyPr/>
                    <a:lstStyle/>
                    <a:p>
                      <a:r>
                        <a:rPr lang="en-GB" sz="1400" baseline="0" dirty="0" smtClean="0">
                          <a:latin typeface="+mj-lt"/>
                        </a:rPr>
                        <a:t>Insect season is upon </a:t>
                      </a:r>
                      <a:r>
                        <a:rPr lang="en-GB" sz="1400" baseline="0" dirty="0" err="1" smtClean="0">
                          <a:latin typeface="+mj-lt"/>
                        </a:rPr>
                        <a:t>us..if</a:t>
                      </a:r>
                      <a:r>
                        <a:rPr lang="en-GB" sz="1400" baseline="0" dirty="0" smtClean="0">
                          <a:latin typeface="+mj-lt"/>
                        </a:rPr>
                        <a:t> possible; cover up your body parts, avoid perfumed lotions &amp; body sprays  and avoid nests.</a:t>
                      </a:r>
                      <a:endParaRPr lang="en-GB" sz="1400" dirty="0">
                        <a:latin typeface="+mj-lt"/>
                      </a:endParaRPr>
                    </a:p>
                  </a:txBody>
                  <a:tcPr/>
                </a:tc>
              </a:tr>
              <a:tr h="370840">
                <a:tc>
                  <a:txBody>
                    <a:bodyPr/>
                    <a:lstStyle/>
                    <a:p>
                      <a:pPr algn="l" fontAlgn="t"/>
                      <a:r>
                        <a:rPr lang="en-GB" sz="1400" b="0" i="0" u="none" strike="noStrike" dirty="0" smtClean="0">
                          <a:effectLst/>
                          <a:latin typeface="+mj-lt"/>
                        </a:rPr>
                        <a:t>Access gate and third</a:t>
                      </a:r>
                      <a:r>
                        <a:rPr lang="en-GB" sz="1400" b="0" i="0" u="none" strike="noStrike" baseline="0" dirty="0" smtClean="0">
                          <a:effectLst/>
                          <a:latin typeface="+mj-lt"/>
                        </a:rPr>
                        <a:t> party land,</a:t>
                      </a:r>
                    </a:p>
                    <a:p>
                      <a:pPr algn="l" fontAlgn="t"/>
                      <a:r>
                        <a:rPr lang="en-GB" sz="1400" b="0" i="0" u="none" strike="noStrike" baseline="0" dirty="0" smtClean="0">
                          <a:effectLst/>
                          <a:latin typeface="+mj-lt"/>
                        </a:rPr>
                        <a:t>Campbell Road.</a:t>
                      </a:r>
                      <a:endParaRPr lang="en-GB" sz="1400" b="0" i="0" u="none" strike="noStrike" dirty="0">
                        <a:effectLst/>
                        <a:latin typeface="+mj-lt"/>
                      </a:endParaRPr>
                    </a:p>
                  </a:txBody>
                  <a:tcPr marL="0" marR="0" marT="0" marB="0"/>
                </a:tc>
                <a:tc>
                  <a:txBody>
                    <a:bodyPr/>
                    <a:lstStyle/>
                    <a:p>
                      <a:pPr algn="l" fontAlgn="t"/>
                      <a:r>
                        <a:rPr lang="en-GB" sz="1400" b="0" i="0" u="none" strike="noStrike" dirty="0" smtClean="0">
                          <a:effectLst/>
                          <a:latin typeface="+mj-lt"/>
                        </a:rPr>
                        <a:t>TSM Eastleigh</a:t>
                      </a:r>
                    </a:p>
                    <a:p>
                      <a:pPr algn="l" fontAlgn="t"/>
                      <a:r>
                        <a:rPr lang="en-GB" sz="1400" b="0" i="0" u="none" strike="noStrike" dirty="0" smtClean="0">
                          <a:effectLst/>
                          <a:latin typeface="+mj-lt"/>
                        </a:rPr>
                        <a:t>Outer DU</a:t>
                      </a:r>
                      <a:endParaRPr lang="en-GB" sz="1400" b="0" i="0" u="none" strike="noStrike" dirty="0">
                        <a:effectLst/>
                        <a:latin typeface="+mj-lt"/>
                      </a:endParaRPr>
                    </a:p>
                  </a:txBody>
                  <a:tcPr marL="0" marR="0" marT="0" marB="0"/>
                </a:tc>
                <a:tc>
                  <a:txBody>
                    <a:bodyPr/>
                    <a:lstStyle/>
                    <a:p>
                      <a:pPr algn="l" fontAlgn="t"/>
                      <a:r>
                        <a:rPr lang="en-GB" sz="1400" b="0" i="0" u="none" strike="noStrike" dirty="0" smtClean="0">
                          <a:effectLst/>
                          <a:latin typeface="+mj-lt"/>
                        </a:rPr>
                        <a:t>Potential</a:t>
                      </a:r>
                      <a:r>
                        <a:rPr lang="en-GB" sz="1400" b="0" i="0" u="none" strike="noStrike" baseline="0" dirty="0" smtClean="0">
                          <a:effectLst/>
                          <a:latin typeface="+mj-lt"/>
                        </a:rPr>
                        <a:t> Asbestos dust exposure</a:t>
                      </a:r>
                      <a:endParaRPr lang="en-GB" sz="1400" b="0" i="0" u="none" strike="noStrike" dirty="0">
                        <a:effectLst/>
                        <a:latin typeface="+mj-lt"/>
                      </a:endParaRPr>
                    </a:p>
                  </a:txBody>
                  <a:tcPr marL="0" marR="0" marT="0" marB="0"/>
                </a:tc>
                <a:tc>
                  <a:txBody>
                    <a:bodyPr/>
                    <a:lstStyle/>
                    <a:p>
                      <a:pPr algn="l" fontAlgn="t"/>
                      <a:r>
                        <a:rPr lang="en-GB" sz="1400" b="0" i="0" u="none" strike="noStrike" dirty="0" smtClean="0">
                          <a:effectLst/>
                          <a:latin typeface="+mj-lt"/>
                        </a:rPr>
                        <a:t>Two members of staff returned to a NR vehicle to find the area and the vehicle covered with dust.  A barrier</a:t>
                      </a:r>
                      <a:r>
                        <a:rPr lang="en-GB" sz="1400" b="0" i="0" u="none" strike="noStrike" baseline="0" dirty="0" smtClean="0">
                          <a:effectLst/>
                          <a:latin typeface="+mj-lt"/>
                        </a:rPr>
                        <a:t> had been placed in the vicinity and they were subsequently told work on third party land included demolition of structure with asbestos; therefore some dust may contain asbestos.</a:t>
                      </a:r>
                      <a:endParaRPr lang="en-GB" sz="1400" b="0" i="0" u="none" strike="noStrike" dirty="0">
                        <a:effectLst/>
                        <a:latin typeface="+mj-lt"/>
                      </a:endParaRPr>
                    </a:p>
                  </a:txBody>
                  <a:tcPr marL="0" marR="0" marT="0" marB="0"/>
                </a:tc>
                <a:tc>
                  <a:txBody>
                    <a:bodyPr/>
                    <a:lstStyle/>
                    <a:p>
                      <a:r>
                        <a:rPr lang="en-GB" sz="1400" dirty="0" smtClean="0">
                          <a:latin typeface="+mj-lt"/>
                        </a:rPr>
                        <a:t>Use of the access gate has been temporarily</a:t>
                      </a:r>
                      <a:r>
                        <a:rPr lang="en-GB" sz="1400" baseline="0" dirty="0" smtClean="0">
                          <a:latin typeface="+mj-lt"/>
                        </a:rPr>
                        <a:t> suspended whilst we investigate the incident.  </a:t>
                      </a:r>
                    </a:p>
                    <a:p>
                      <a:r>
                        <a:rPr lang="en-GB" sz="1400" baseline="0" dirty="0" smtClean="0">
                          <a:latin typeface="+mj-lt"/>
                        </a:rPr>
                        <a:t>See later slide for reporting exposure</a:t>
                      </a:r>
                    </a:p>
                    <a:p>
                      <a:r>
                        <a:rPr lang="en-GB" sz="1400" dirty="0" smtClean="0">
                          <a:latin typeface="+mj-lt"/>
                          <a:hlinkClick r:id="rId3" action="ppaction://hlinkfile"/>
                        </a:rPr>
                        <a:t>Wessex Route LLC Access Closed due to Asbestos </a:t>
                      </a:r>
                      <a:r>
                        <a:rPr lang="en-GB" sz="1400" dirty="0" err="1" smtClean="0">
                          <a:latin typeface="+mj-lt"/>
                          <a:hlinkClick r:id="rId3" action="ppaction://hlinkfile"/>
                        </a:rPr>
                        <a:t>Contamination..pdf</a:t>
                      </a:r>
                      <a:endParaRPr lang="en-GB" sz="1400" dirty="0">
                        <a:latin typeface="+mj-lt"/>
                      </a:endParaRPr>
                    </a:p>
                  </a:txBody>
                  <a:tcPr/>
                </a:tc>
              </a:tr>
            </a:tbl>
          </a:graphicData>
        </a:graphic>
      </p:graphicFrame>
      <p:sp>
        <p:nvSpPr>
          <p:cNvPr id="4" name="Date Placeholder 3"/>
          <p:cNvSpPr>
            <a:spLocks noGrp="1"/>
          </p:cNvSpPr>
          <p:nvPr>
            <p:ph type="dt" sz="half" idx="10"/>
          </p:nvPr>
        </p:nvSpPr>
        <p:spPr/>
        <p:txBody>
          <a:bodyPr/>
          <a:lstStyle/>
          <a:p>
            <a:pPr>
              <a:defRPr/>
            </a:pPr>
            <a:fld id="{9EB95853-0538-4C31-9C7C-ED3AD421B6D6}" type="datetime5">
              <a:rPr lang="en-GB" altLang="en-US" smtClean="0"/>
              <a:t>9-Jul-18</a:t>
            </a:fld>
            <a:endParaRPr lang="en-GB" altLang="en-US"/>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5</a:t>
            </a:fld>
            <a:endParaRPr lang="en-GB" altLang="en-US"/>
          </a:p>
        </p:txBody>
      </p:sp>
    </p:spTree>
    <p:extLst>
      <p:ext uri="{BB962C8B-B14F-4D97-AF65-F5344CB8AC3E}">
        <p14:creationId xmlns:p14="http://schemas.microsoft.com/office/powerpoint/2010/main" val="1376972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7944"/>
            <a:ext cx="8229600" cy="1143000"/>
          </a:xfrm>
        </p:spPr>
        <p:txBody>
          <a:bodyPr anchor="t"/>
          <a:lstStyle/>
          <a:p>
            <a:pPr algn="r"/>
            <a:r>
              <a:rPr lang="en-GB" dirty="0" smtClean="0"/>
              <a:t>Safety Stand-down</a:t>
            </a:r>
            <a:endParaRPr lang="en-GB" dirty="0"/>
          </a:p>
        </p:txBody>
      </p:sp>
      <p:sp>
        <p:nvSpPr>
          <p:cNvPr id="3" name="Content Placeholder 2"/>
          <p:cNvSpPr>
            <a:spLocks noGrp="1"/>
          </p:cNvSpPr>
          <p:nvPr>
            <p:ph sz="half" idx="1"/>
          </p:nvPr>
        </p:nvSpPr>
        <p:spPr>
          <a:xfrm>
            <a:off x="282428" y="1501535"/>
            <a:ext cx="4464496" cy="4434840"/>
          </a:xfrm>
          <a:solidFill>
            <a:srgbClr val="FFC000">
              <a:alpha val="52000"/>
            </a:srgbClr>
          </a:solidFill>
        </p:spPr>
        <p:txBody>
          <a:bodyPr>
            <a:normAutofit lnSpcReduction="10000"/>
          </a:bodyPr>
          <a:lstStyle/>
          <a:p>
            <a:r>
              <a:rPr lang="en-GB" dirty="0" smtClean="0"/>
              <a:t>During the month of July there will be an industry Safety Stand-down following the death of the young man in Scotland on the 5</a:t>
            </a:r>
            <a:r>
              <a:rPr lang="en-GB" baseline="30000" dirty="0" smtClean="0"/>
              <a:t>th</a:t>
            </a:r>
            <a:r>
              <a:rPr lang="en-GB" dirty="0" smtClean="0"/>
              <a:t> June.</a:t>
            </a:r>
          </a:p>
          <a:p>
            <a:r>
              <a:rPr lang="en-GB" dirty="0" smtClean="0"/>
              <a:t>All materials will be supplied from STE, promoted by the CEO and cascaded throughout the organisation.</a:t>
            </a:r>
            <a:endParaRPr lang="en-GB" dirty="0"/>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9-Jul-18</a:t>
            </a:fld>
            <a:endParaRPr lang="en-GB" altLang="en-US"/>
          </a:p>
        </p:txBody>
      </p:sp>
      <p:sp>
        <p:nvSpPr>
          <p:cNvPr id="6" name="Slide Number Placeholder 5"/>
          <p:cNvSpPr>
            <a:spLocks noGrp="1"/>
          </p:cNvSpPr>
          <p:nvPr>
            <p:ph type="sldNum" sz="quarter" idx="12"/>
          </p:nvPr>
        </p:nvSpPr>
        <p:spPr/>
        <p:txBody>
          <a:bodyPr/>
          <a:lstStyle/>
          <a:p>
            <a:pPr>
              <a:defRPr/>
            </a:pPr>
            <a:fld id="{6E4066BB-E1B6-4D6A-8219-D5F00293222E}" type="slidenum">
              <a:rPr lang="en-GB" altLang="en-US" smtClean="0"/>
              <a:pPr>
                <a:defRPr/>
              </a:pPr>
              <a:t>6</a:t>
            </a:fld>
            <a:endParaRPr lang="en-GB"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5" y="910480"/>
            <a:ext cx="4104456" cy="5616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116633"/>
            <a:ext cx="792087" cy="1105622"/>
          </a:xfrm>
          <a:prstGeom prst="rect">
            <a:avLst/>
          </a:prstGeom>
        </p:spPr>
      </p:pic>
    </p:spTree>
    <p:extLst>
      <p:ext uri="{BB962C8B-B14F-4D97-AF65-F5344CB8AC3E}">
        <p14:creationId xmlns:p14="http://schemas.microsoft.com/office/powerpoint/2010/main" val="3888980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33656" cy="1296144"/>
          </a:xfrm>
        </p:spPr>
        <p:txBody>
          <a:bodyPr anchor="t">
            <a:normAutofit fontScale="90000"/>
          </a:bodyPr>
          <a:lstStyle/>
          <a:p>
            <a:pPr algn="r"/>
            <a:r>
              <a:rPr lang="en-GB" sz="5300" dirty="0" smtClean="0"/>
              <a:t>Asbestos</a:t>
            </a:r>
            <a:r>
              <a:rPr lang="en-GB" sz="2800" dirty="0" smtClean="0"/>
              <a:t/>
            </a:r>
            <a:br>
              <a:rPr lang="en-GB" sz="2800" dirty="0" smtClean="0"/>
            </a:br>
            <a:r>
              <a:rPr lang="en-GB" sz="2800" dirty="0" smtClean="0">
                <a:solidFill>
                  <a:srgbClr val="FF0000"/>
                </a:solidFill>
              </a:rPr>
              <a:t>What you need to know</a:t>
            </a:r>
            <a:r>
              <a:rPr lang="en-GB" dirty="0" smtClean="0"/>
              <a:t/>
            </a:r>
            <a:br>
              <a:rPr lang="en-GB" dirty="0" smtClean="0"/>
            </a:br>
            <a:endParaRPr lang="en-GB" sz="3100" dirty="0">
              <a:solidFill>
                <a:srgbClr val="FF0000"/>
              </a:solidFill>
            </a:endParaRPr>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9-Jul-18</a:t>
            </a:fld>
            <a:endParaRPr lang="en-GB" altLang="en-US"/>
          </a:p>
        </p:txBody>
      </p:sp>
      <p:sp>
        <p:nvSpPr>
          <p:cNvPr id="6" name="Slide Number Placeholder 5"/>
          <p:cNvSpPr>
            <a:spLocks noGrp="1"/>
          </p:cNvSpPr>
          <p:nvPr>
            <p:ph type="sldNum" sz="quarter" idx="12"/>
          </p:nvPr>
        </p:nvSpPr>
        <p:spPr/>
        <p:txBody>
          <a:bodyPr/>
          <a:lstStyle/>
          <a:p>
            <a:pPr>
              <a:defRPr/>
            </a:pPr>
            <a:fld id="{6E4066BB-E1B6-4D6A-8219-D5F00293222E}" type="slidenum">
              <a:rPr lang="en-GB" altLang="en-US" smtClean="0"/>
              <a:pPr>
                <a:defRPr/>
              </a:pPr>
              <a:t>7</a:t>
            </a:fld>
            <a:endParaRPr lang="en-GB" altLang="en-US"/>
          </a:p>
        </p:txBody>
      </p:sp>
      <p:pic>
        <p:nvPicPr>
          <p:cNvPr id="307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9552" y="1917213"/>
            <a:ext cx="3960440" cy="4704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4932040" y="2420888"/>
            <a:ext cx="3960440" cy="4201150"/>
          </a:xfrm>
          <a:prstGeom prst="rect">
            <a:avLst/>
          </a:prstGeom>
          <a:noFill/>
          <a:ln>
            <a:solidFill>
              <a:schemeClr val="tx1"/>
            </a:solidFill>
          </a:ln>
        </p:spPr>
        <p:txBody>
          <a:bodyPr wrap="square" rtlCol="0">
            <a:spAutoFit/>
          </a:bodyPr>
          <a:lstStyle/>
          <a:p>
            <a:r>
              <a:rPr lang="en-GB" dirty="0" smtClean="0"/>
              <a:t>Network Rails asbestos </a:t>
            </a:r>
            <a:r>
              <a:rPr lang="en-GB" dirty="0"/>
              <a:t>management system is </a:t>
            </a:r>
            <a:r>
              <a:rPr lang="en-GB" dirty="0" smtClean="0"/>
              <a:t>called </a:t>
            </a:r>
            <a:r>
              <a:rPr lang="en-GB" sz="1400" dirty="0" smtClean="0"/>
              <a:t>ARMS </a:t>
            </a:r>
            <a:r>
              <a:rPr lang="en-GB" sz="1400" dirty="0"/>
              <a:t>- Asbestos Risk Management System </a:t>
            </a:r>
            <a:endParaRPr lang="en-GB" dirty="0"/>
          </a:p>
          <a:p>
            <a:endParaRPr lang="en-GB" dirty="0"/>
          </a:p>
          <a:p>
            <a:r>
              <a:rPr lang="en-GB" dirty="0" smtClean="0"/>
              <a:t>It </a:t>
            </a:r>
            <a:r>
              <a:rPr lang="en-GB" dirty="0"/>
              <a:t>is a web-based application and is accessed using the internet in a secure manner</a:t>
            </a:r>
            <a:r>
              <a:rPr lang="en-GB" dirty="0" smtClean="0"/>
              <a:t>.: https</a:t>
            </a:r>
            <a:r>
              <a:rPr lang="en-GB" dirty="0"/>
              <a:t>://arms.networkrail.co.uk </a:t>
            </a:r>
          </a:p>
          <a:p>
            <a:endParaRPr lang="en-GB" dirty="0"/>
          </a:p>
          <a:p>
            <a:r>
              <a:rPr lang="en-GB" u="sng" dirty="0"/>
              <a:t>How it Works </a:t>
            </a:r>
          </a:p>
          <a:p>
            <a:r>
              <a:rPr lang="en-GB" dirty="0" smtClean="0"/>
              <a:t>Data </a:t>
            </a:r>
            <a:r>
              <a:rPr lang="en-GB" dirty="0"/>
              <a:t>collected from site using Survey </a:t>
            </a:r>
            <a:r>
              <a:rPr lang="en-GB" dirty="0" smtClean="0"/>
              <a:t>Template. </a:t>
            </a:r>
            <a:endParaRPr lang="en-GB" dirty="0"/>
          </a:p>
          <a:p>
            <a:r>
              <a:rPr lang="en-GB" dirty="0"/>
              <a:t>Survey data inputted into ARMS </a:t>
            </a:r>
          </a:p>
          <a:p>
            <a:r>
              <a:rPr lang="en-GB" dirty="0"/>
              <a:t>NR management of data (prioritisation, allocation &amp; management of resources &amp; monitoring of remaining ACMs) </a:t>
            </a:r>
          </a:p>
          <a:p>
            <a:endParaRPr lang="en-GB" u="sng" dirty="0" smtClean="0"/>
          </a:p>
          <a:p>
            <a:r>
              <a:rPr lang="en-GB" u="sng" dirty="0" smtClean="0"/>
              <a:t>Who </a:t>
            </a:r>
            <a:r>
              <a:rPr lang="en-GB" u="sng" dirty="0"/>
              <a:t>needs to know about it? </a:t>
            </a:r>
          </a:p>
          <a:p>
            <a:r>
              <a:rPr lang="en-GB" dirty="0" smtClean="0"/>
              <a:t>Anyone </a:t>
            </a:r>
            <a:r>
              <a:rPr lang="en-GB" dirty="0"/>
              <a:t>who could come into contact with asbestos or is in charge of people who could come into contact with asbestos when working on our properties, which basically means anyone who carries out maintenance or renewals. </a:t>
            </a:r>
          </a:p>
          <a:p>
            <a:r>
              <a:rPr lang="en-GB" dirty="0" smtClean="0"/>
              <a:t>The </a:t>
            </a:r>
            <a:r>
              <a:rPr lang="en-GB" dirty="0"/>
              <a:t>most appropriate users are people who schedule work. </a:t>
            </a:r>
          </a:p>
          <a:p>
            <a:endParaRPr lang="en-GB" dirty="0"/>
          </a:p>
          <a:p>
            <a:r>
              <a:rPr lang="en-GB" u="sng" dirty="0" smtClean="0"/>
              <a:t>How </a:t>
            </a:r>
            <a:r>
              <a:rPr lang="en-GB" u="sng" dirty="0"/>
              <a:t>do we get access to it? </a:t>
            </a:r>
          </a:p>
          <a:p>
            <a:r>
              <a:rPr lang="en-GB" dirty="0" smtClean="0"/>
              <a:t>Access </a:t>
            </a:r>
            <a:r>
              <a:rPr lang="en-GB" dirty="0"/>
              <a:t>can be given to anyone who requires it by completing the Read Only Request Form and returning to Asset Systems Business Support . </a:t>
            </a:r>
          </a:p>
          <a:p>
            <a:endParaRPr lang="en-GB" dirty="0"/>
          </a:p>
        </p:txBody>
      </p:sp>
      <p:sp>
        <p:nvSpPr>
          <p:cNvPr id="11" name="TextBox 10"/>
          <p:cNvSpPr txBox="1"/>
          <p:nvPr/>
        </p:nvSpPr>
        <p:spPr>
          <a:xfrm>
            <a:off x="4932040" y="1772816"/>
            <a:ext cx="396044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GB" sz="1800" dirty="0">
                <a:solidFill>
                  <a:srgbClr val="FF0000"/>
                </a:solidFill>
              </a:rPr>
              <a:t>Check ARMs when scheduling work to minimise potential exposure</a:t>
            </a:r>
          </a:p>
        </p:txBody>
      </p:sp>
      <p:sp>
        <p:nvSpPr>
          <p:cNvPr id="12" name="TextBox 11"/>
          <p:cNvSpPr txBox="1"/>
          <p:nvPr/>
        </p:nvSpPr>
        <p:spPr>
          <a:xfrm>
            <a:off x="323528" y="929665"/>
            <a:ext cx="4392488" cy="8309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GB" sz="1600" dirty="0" smtClean="0"/>
              <a:t>There are a number of Asbestos Guidance Notes available on the intranet at this link…. </a:t>
            </a:r>
          </a:p>
          <a:p>
            <a:r>
              <a:rPr lang="en-GB" sz="1600" dirty="0" smtClean="0">
                <a:hlinkClick r:id="rId3"/>
              </a:rPr>
              <a:t>Asbestos Guidance Notes | Safety Central</a:t>
            </a:r>
            <a:endParaRPr lang="en-GB" sz="1600" dirty="0"/>
          </a:p>
        </p:txBody>
      </p:sp>
    </p:spTree>
    <p:extLst>
      <p:ext uri="{BB962C8B-B14F-4D97-AF65-F5344CB8AC3E}">
        <p14:creationId xmlns:p14="http://schemas.microsoft.com/office/powerpoint/2010/main" val="3213222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99" y="44624"/>
            <a:ext cx="8229600" cy="1143000"/>
          </a:xfrm>
        </p:spPr>
        <p:txBody>
          <a:bodyPr anchor="t">
            <a:normAutofit fontScale="90000"/>
          </a:bodyPr>
          <a:lstStyle/>
          <a:p>
            <a:pPr algn="r"/>
            <a:r>
              <a:rPr lang="en-GB" dirty="0" smtClean="0"/>
              <a:t>Risk of RRV Runaway</a:t>
            </a:r>
            <a:br>
              <a:rPr lang="en-GB" dirty="0" smtClean="0"/>
            </a:br>
            <a:r>
              <a:rPr lang="en-GB" sz="2800" b="1" u="sng" dirty="0" smtClean="0">
                <a:solidFill>
                  <a:srgbClr val="FF0000"/>
                </a:solidFill>
              </a:rPr>
              <a:t>Briefing requirement following this incident</a:t>
            </a:r>
            <a:r>
              <a:rPr lang="en-GB" sz="2800" dirty="0" smtClean="0">
                <a:solidFill>
                  <a:srgbClr val="FF0000"/>
                </a:solidFill>
              </a:rPr>
              <a:t>..</a:t>
            </a:r>
            <a:endParaRPr lang="en-GB" dirty="0"/>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9-Jul-18</a:t>
            </a:fld>
            <a:endParaRPr lang="en-GB" altLang="en-US"/>
          </a:p>
        </p:txBody>
      </p:sp>
      <p:sp>
        <p:nvSpPr>
          <p:cNvPr id="6" name="Slide Number Placeholder 5"/>
          <p:cNvSpPr>
            <a:spLocks noGrp="1"/>
          </p:cNvSpPr>
          <p:nvPr>
            <p:ph type="sldNum" sz="quarter" idx="12"/>
          </p:nvPr>
        </p:nvSpPr>
        <p:spPr/>
        <p:txBody>
          <a:bodyPr/>
          <a:lstStyle/>
          <a:p>
            <a:pPr>
              <a:defRPr/>
            </a:pPr>
            <a:fld id="{6E4066BB-E1B6-4D6A-8219-D5F00293222E}" type="slidenum">
              <a:rPr lang="en-GB" altLang="en-US" smtClean="0"/>
              <a:pPr>
                <a:defRPr/>
              </a:pPr>
              <a:t>8</a:t>
            </a:fld>
            <a:endParaRPr lang="en-GB" altLang="en-US"/>
          </a:p>
        </p:txBody>
      </p:sp>
      <p:pic>
        <p:nvPicPr>
          <p:cNvPr id="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504" y="1319693"/>
            <a:ext cx="4320480" cy="37935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758" y="3140968"/>
            <a:ext cx="4612641" cy="2831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83568" y="5266655"/>
            <a:ext cx="3240360" cy="1077218"/>
          </a:xfrm>
          <a:prstGeom prst="rect">
            <a:avLst/>
          </a:prstGeom>
          <a:noFill/>
        </p:spPr>
        <p:txBody>
          <a:bodyPr wrap="square" rtlCol="0">
            <a:spAutoFit/>
          </a:bodyPr>
          <a:lstStyle/>
          <a:p>
            <a:r>
              <a:rPr lang="en-GB" sz="1600" dirty="0" smtClean="0"/>
              <a:t>Please see next slide for the briefing required by the immediate actions section of this Safety Advice.</a:t>
            </a:r>
            <a:endParaRPr lang="en-GB" sz="1600" dirty="0"/>
          </a:p>
        </p:txBody>
      </p:sp>
      <p:cxnSp>
        <p:nvCxnSpPr>
          <p:cNvPr id="9" name="Straight Arrow Connector 8"/>
          <p:cNvCxnSpPr/>
          <p:nvPr/>
        </p:nvCxnSpPr>
        <p:spPr>
          <a:xfrm flipV="1">
            <a:off x="3563888" y="5417766"/>
            <a:ext cx="1222922" cy="3874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563888" y="4221088"/>
            <a:ext cx="4104456"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352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55662" y="6381328"/>
            <a:ext cx="2133600" cy="365125"/>
          </a:xfrm>
        </p:spPr>
        <p:txBody>
          <a:bodyPr/>
          <a:lstStyle/>
          <a:p>
            <a:pPr>
              <a:defRPr/>
            </a:pPr>
            <a:r>
              <a:rPr lang="en-GB" altLang="en-US" dirty="0" smtClean="0"/>
              <a:t>31- Jul-17</a:t>
            </a:r>
            <a:endParaRPr lang="en-GB" altLang="en-US" dirty="0"/>
          </a:p>
        </p:txBody>
      </p:sp>
      <p:sp>
        <p:nvSpPr>
          <p:cNvPr id="5" name="Slide Number Placeholder 4"/>
          <p:cNvSpPr>
            <a:spLocks noGrp="1"/>
          </p:cNvSpPr>
          <p:nvPr>
            <p:ph type="sldNum" sz="quarter" idx="12"/>
          </p:nvPr>
        </p:nvSpPr>
        <p:spPr/>
        <p:txBody>
          <a:bodyPr/>
          <a:lstStyle/>
          <a:p>
            <a:pPr>
              <a:defRPr/>
            </a:pPr>
            <a:fld id="{B59C5A7D-3FD6-48AB-9EA1-2620497A3144}" type="slidenum">
              <a:rPr lang="en-GB" altLang="en-US" smtClean="0"/>
              <a:pPr>
                <a:defRPr/>
              </a:pPr>
              <a:t>9</a:t>
            </a:fld>
            <a:endParaRPr lang="en-GB" altLang="en-US"/>
          </a:p>
        </p:txBody>
      </p:sp>
      <p:sp>
        <p:nvSpPr>
          <p:cNvPr id="6" name="Title 1"/>
          <p:cNvSpPr>
            <a:spLocks noGrp="1"/>
          </p:cNvSpPr>
          <p:nvPr>
            <p:ph type="title"/>
          </p:nvPr>
        </p:nvSpPr>
        <p:spPr>
          <a:xfrm>
            <a:off x="827584" y="333475"/>
            <a:ext cx="8229600" cy="1143000"/>
          </a:xfrm>
        </p:spPr>
        <p:txBody>
          <a:bodyPr>
            <a:noAutofit/>
          </a:bodyPr>
          <a:lstStyle/>
          <a:p>
            <a:pPr algn="r"/>
            <a:r>
              <a:rPr lang="en-GB" sz="5400" i="0" dirty="0" smtClean="0"/>
              <a:t/>
            </a:r>
            <a:br>
              <a:rPr lang="en-GB" sz="5400" i="0" dirty="0" smtClean="0"/>
            </a:br>
            <a:r>
              <a:rPr lang="en-GB" sz="5400" i="0" dirty="0" smtClean="0"/>
              <a:t/>
            </a:r>
            <a:br>
              <a:rPr lang="en-GB" sz="5400" i="0" dirty="0" smtClean="0"/>
            </a:br>
            <a:r>
              <a:rPr lang="en-GB" sz="5400" dirty="0" smtClean="0"/>
              <a:t/>
            </a:r>
            <a:br>
              <a:rPr lang="en-GB" sz="5400" dirty="0" smtClean="0"/>
            </a:br>
            <a:r>
              <a:rPr lang="en-GB" sz="5400" dirty="0" smtClean="0"/>
              <a:t/>
            </a:r>
            <a:br>
              <a:rPr lang="en-GB" sz="5400" dirty="0" smtClean="0"/>
            </a:br>
            <a:r>
              <a:rPr lang="en-GB" sz="5400" dirty="0" smtClean="0"/>
              <a:t/>
            </a:r>
            <a:br>
              <a:rPr lang="en-GB" sz="5400" dirty="0" smtClean="0"/>
            </a:br>
            <a:r>
              <a:rPr lang="en-GB" sz="5400" dirty="0" smtClean="0"/>
              <a:t/>
            </a:r>
            <a:br>
              <a:rPr lang="en-GB" sz="5400" dirty="0" smtClean="0"/>
            </a:br>
            <a:r>
              <a:rPr lang="en-GB" sz="5400" dirty="0" smtClean="0"/>
              <a:t/>
            </a:r>
            <a:br>
              <a:rPr lang="en-GB" sz="5400" dirty="0" smtClean="0"/>
            </a:br>
            <a:r>
              <a:rPr lang="en-GB" sz="5400" dirty="0" smtClean="0"/>
              <a:t/>
            </a:r>
            <a:br>
              <a:rPr lang="en-GB" sz="5400" dirty="0" smtClean="0"/>
            </a:br>
            <a:r>
              <a:rPr lang="en-GB" sz="5400" dirty="0" smtClean="0"/>
              <a:t/>
            </a:r>
            <a:br>
              <a:rPr lang="en-GB" sz="5400" dirty="0" smtClean="0"/>
            </a:br>
            <a:r>
              <a:rPr lang="en-GB" sz="5400" dirty="0"/>
              <a:t/>
            </a:r>
            <a:br>
              <a:rPr lang="en-GB" sz="5400" dirty="0"/>
            </a:br>
            <a:r>
              <a:rPr lang="en-GB" sz="5400" dirty="0" smtClean="0"/>
              <a:t/>
            </a:r>
            <a:br>
              <a:rPr lang="en-GB" sz="5400" dirty="0" smtClean="0"/>
            </a:br>
            <a:r>
              <a:rPr lang="en-GB" sz="4400" dirty="0" smtClean="0"/>
              <a:t>Risk of RRV Runaway</a:t>
            </a:r>
            <a:r>
              <a:rPr lang="en-GB" sz="5400" dirty="0" smtClean="0"/>
              <a:t/>
            </a:r>
            <a:br>
              <a:rPr lang="en-GB" sz="5400" dirty="0" smtClean="0"/>
            </a:br>
            <a:r>
              <a:rPr lang="en-GB" sz="2800" u="sng" dirty="0" smtClean="0">
                <a:solidFill>
                  <a:srgbClr val="FF0000"/>
                </a:solidFill>
              </a:rPr>
              <a:t>Briefing to all Machine Controllers and POSs</a:t>
            </a:r>
            <a:r>
              <a:rPr lang="en-GB" sz="1600" i="0" dirty="0" smtClean="0"/>
              <a:t/>
            </a:r>
            <a:br>
              <a:rPr lang="en-GB" sz="1600" i="0" dirty="0" smtClean="0"/>
            </a:br>
            <a:endParaRPr lang="en-GB" sz="1600" i="0" dirty="0">
              <a:solidFill>
                <a:srgbClr val="FF0000"/>
              </a:solidFill>
            </a:endParaRPr>
          </a:p>
        </p:txBody>
      </p:sp>
      <p:sp>
        <p:nvSpPr>
          <p:cNvPr id="3" name="TextBox 2"/>
          <p:cNvSpPr txBox="1"/>
          <p:nvPr/>
        </p:nvSpPr>
        <p:spPr>
          <a:xfrm flipH="1">
            <a:off x="349125" y="1628800"/>
            <a:ext cx="8471346" cy="4832092"/>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GB" sz="1800" dirty="0" smtClean="0">
                <a:solidFill>
                  <a:srgbClr val="002060"/>
                </a:solidFill>
              </a:rPr>
              <a:t>All </a:t>
            </a:r>
            <a:r>
              <a:rPr lang="en-GB" sz="1800" dirty="0">
                <a:solidFill>
                  <a:srgbClr val="002060"/>
                </a:solidFill>
              </a:rPr>
              <a:t>OTP shall be checked prior to use by the Machine Operator and </a:t>
            </a:r>
            <a:r>
              <a:rPr lang="en-GB" sz="1800" dirty="0" smtClean="0">
                <a:solidFill>
                  <a:srgbClr val="002060"/>
                </a:solidFill>
              </a:rPr>
              <a:t>Machine/Crane Controller as appropriate and complete the machine controller checklist.</a:t>
            </a:r>
          </a:p>
          <a:p>
            <a:pPr marL="285750" indent="-285750">
              <a:buFont typeface="Arial" panose="020B0604020202020204" pitchFamily="34" charset="0"/>
              <a:buChar char="•"/>
            </a:pPr>
            <a:r>
              <a:rPr lang="en-GB" sz="1800" dirty="0" smtClean="0">
                <a:solidFill>
                  <a:srgbClr val="0070C0"/>
                </a:solidFill>
              </a:rPr>
              <a:t>Only </a:t>
            </a:r>
            <a:r>
              <a:rPr lang="en-GB" sz="1800" dirty="0">
                <a:solidFill>
                  <a:srgbClr val="0070C0"/>
                </a:solidFill>
              </a:rPr>
              <a:t>place OTP on or </a:t>
            </a:r>
            <a:r>
              <a:rPr lang="en-GB" sz="1800" dirty="0" smtClean="0">
                <a:solidFill>
                  <a:srgbClr val="0070C0"/>
                </a:solidFill>
              </a:rPr>
              <a:t>off the </a:t>
            </a:r>
            <a:r>
              <a:rPr lang="en-GB" sz="1800" dirty="0">
                <a:solidFill>
                  <a:srgbClr val="0070C0"/>
                </a:solidFill>
              </a:rPr>
              <a:t>track:</a:t>
            </a:r>
          </a:p>
          <a:p>
            <a:r>
              <a:rPr lang="en-GB" sz="1800" dirty="0" smtClean="0">
                <a:solidFill>
                  <a:srgbClr val="0070C0"/>
                </a:solidFill>
              </a:rPr>
              <a:t>	a</a:t>
            </a:r>
            <a:r>
              <a:rPr lang="en-GB" sz="1800" dirty="0">
                <a:solidFill>
                  <a:srgbClr val="0070C0"/>
                </a:solidFill>
              </a:rPr>
              <a:t>) at approved road rail access </a:t>
            </a:r>
            <a:r>
              <a:rPr lang="en-GB" sz="1800" dirty="0" smtClean="0">
                <a:solidFill>
                  <a:srgbClr val="0070C0"/>
                </a:solidFill>
              </a:rPr>
              <a:t>points or using temporary access 	ramps that are identified in </a:t>
            </a:r>
            <a:r>
              <a:rPr lang="en-GB" sz="1800" dirty="0">
                <a:solidFill>
                  <a:srgbClr val="0070C0"/>
                </a:solidFill>
              </a:rPr>
              <a:t>the safe system of work; and</a:t>
            </a:r>
          </a:p>
          <a:p>
            <a:r>
              <a:rPr lang="en-GB" sz="1800" dirty="0" smtClean="0">
                <a:solidFill>
                  <a:srgbClr val="0070C0"/>
                </a:solidFill>
              </a:rPr>
              <a:t>	b</a:t>
            </a:r>
            <a:r>
              <a:rPr lang="en-GB" sz="1800" dirty="0">
                <a:solidFill>
                  <a:srgbClr val="0070C0"/>
                </a:solidFill>
              </a:rPr>
              <a:t>) in accordance with the operating instructions and Certificate of </a:t>
            </a:r>
            <a:r>
              <a:rPr lang="en-GB" sz="1800" dirty="0" smtClean="0">
                <a:solidFill>
                  <a:srgbClr val="0070C0"/>
                </a:solidFill>
              </a:rPr>
              <a:t>	Engineering Acceptance </a:t>
            </a:r>
            <a:r>
              <a:rPr lang="en-GB" sz="1800" dirty="0">
                <a:solidFill>
                  <a:srgbClr val="0070C0"/>
                </a:solidFill>
              </a:rPr>
              <a:t>(ECC) for the OTP.</a:t>
            </a:r>
            <a:endParaRPr lang="en-GB" sz="1800" dirty="0" smtClean="0">
              <a:solidFill>
                <a:srgbClr val="0070C0"/>
              </a:solidFill>
            </a:endParaRPr>
          </a:p>
          <a:p>
            <a:pPr marL="285750" indent="-285750">
              <a:buFont typeface="Arial" panose="020B0604020202020204" pitchFamily="34" charset="0"/>
              <a:buChar char="•"/>
            </a:pPr>
            <a:r>
              <a:rPr lang="en-GB" sz="1800" dirty="0" smtClean="0">
                <a:solidFill>
                  <a:srgbClr val="002060"/>
                </a:solidFill>
              </a:rPr>
              <a:t>Machine </a:t>
            </a:r>
            <a:r>
              <a:rPr lang="en-GB" sz="1800" dirty="0">
                <a:solidFill>
                  <a:srgbClr val="002060"/>
                </a:solidFill>
              </a:rPr>
              <a:t>operators shall </a:t>
            </a:r>
            <a:r>
              <a:rPr lang="en-GB" sz="1800" dirty="0" smtClean="0">
                <a:solidFill>
                  <a:srgbClr val="002060"/>
                </a:solidFill>
              </a:rPr>
              <a:t>check </a:t>
            </a:r>
            <a:r>
              <a:rPr lang="en-GB" sz="1800" dirty="0">
                <a:solidFill>
                  <a:srgbClr val="002060"/>
                </a:solidFill>
              </a:rPr>
              <a:t>OTP for suitability and correct </a:t>
            </a:r>
            <a:r>
              <a:rPr lang="en-GB" sz="1800" dirty="0" smtClean="0">
                <a:solidFill>
                  <a:srgbClr val="002060"/>
                </a:solidFill>
              </a:rPr>
              <a:t>functionality immediately after placing </a:t>
            </a:r>
            <a:r>
              <a:rPr lang="en-GB" sz="1800" dirty="0">
                <a:solidFill>
                  <a:srgbClr val="002060"/>
                </a:solidFill>
              </a:rPr>
              <a:t>on </a:t>
            </a:r>
            <a:r>
              <a:rPr lang="en-GB" sz="1800" dirty="0" smtClean="0">
                <a:solidFill>
                  <a:srgbClr val="002060"/>
                </a:solidFill>
              </a:rPr>
              <a:t>track ensuring that the rolling brake test has been completed for all OTP , including trailers and braked attachments. </a:t>
            </a:r>
          </a:p>
          <a:p>
            <a:pPr marL="285750" indent="-285750">
              <a:buFont typeface="Arial" panose="020B0604020202020204" pitchFamily="34" charset="0"/>
              <a:buChar char="•"/>
            </a:pPr>
            <a:r>
              <a:rPr lang="en-GB" sz="1800" dirty="0" smtClean="0">
                <a:solidFill>
                  <a:srgbClr val="0070C0"/>
                </a:solidFill>
              </a:rPr>
              <a:t>Results </a:t>
            </a:r>
            <a:r>
              <a:rPr lang="en-GB" sz="1800" dirty="0">
                <a:solidFill>
                  <a:srgbClr val="0070C0"/>
                </a:solidFill>
              </a:rPr>
              <a:t>of these checks are to be recorded </a:t>
            </a:r>
            <a:r>
              <a:rPr lang="en-GB" sz="1800" dirty="0" smtClean="0">
                <a:solidFill>
                  <a:srgbClr val="0070C0"/>
                </a:solidFill>
              </a:rPr>
              <a:t>using NR/L2/RMVP/0200_F027 by the machine/crane controller and retained. </a:t>
            </a:r>
          </a:p>
          <a:p>
            <a:pPr marL="285750" indent="-285750">
              <a:buFont typeface="Arial" panose="020B0604020202020204" pitchFamily="34" charset="0"/>
              <a:buChar char="•"/>
            </a:pPr>
            <a:r>
              <a:rPr lang="en-GB" sz="1800" dirty="0" smtClean="0">
                <a:solidFill>
                  <a:srgbClr val="7030A0"/>
                </a:solidFill>
              </a:rPr>
              <a:t>POS reps must also complete the POS rep checklist OTP/POS/REP/02</a:t>
            </a:r>
          </a:p>
          <a:p>
            <a:endParaRPr lang="en-GB" sz="1400" dirty="0" smtClean="0">
              <a:solidFill>
                <a:srgbClr val="FF0000"/>
              </a:solidFill>
              <a:latin typeface="+mn-lt"/>
            </a:endParaRPr>
          </a:p>
          <a:p>
            <a:endParaRPr lang="en-GB" sz="1400" dirty="0">
              <a:solidFill>
                <a:srgbClr val="FF0000"/>
              </a:solidFill>
              <a:latin typeface="+mn-lt"/>
            </a:endParaRPr>
          </a:p>
          <a:p>
            <a:r>
              <a:rPr lang="en-GB" sz="1400" dirty="0" smtClean="0">
                <a:solidFill>
                  <a:srgbClr val="FF0000"/>
                </a:solidFill>
                <a:latin typeface="+mn-lt"/>
              </a:rPr>
              <a:t>For any further information then contact: Keith Penn: Rail Plant support Engineer: </a:t>
            </a:r>
            <a:r>
              <a:rPr lang="en-GB" sz="1400" dirty="0" smtClean="0">
                <a:solidFill>
                  <a:srgbClr val="FF0000"/>
                </a:solidFill>
                <a:latin typeface="+mn-lt"/>
                <a:hlinkClick r:id="rId2"/>
              </a:rPr>
              <a:t>keith.penn@networktrail.co.uk</a:t>
            </a:r>
            <a:endParaRPr lang="en-GB" sz="1400" dirty="0" smtClean="0">
              <a:solidFill>
                <a:srgbClr val="FF0000"/>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9633"/>
            <a:ext cx="1821532" cy="1216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960653"/>
      </p:ext>
    </p:extLst>
  </p:cSld>
  <p:clrMapOvr>
    <a:masterClrMapping/>
  </p:clrMapOvr>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artner Logo">
  <a:themeElements>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Partner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artner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tner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tner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tner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tner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tner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tner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tner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tner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tner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tner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tner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tner Logo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Partner Logo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Image Slide">
  <a:themeElements>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Imag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Image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Custom Desig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Flow">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21422</TotalTime>
  <Words>1621</Words>
  <Application>Microsoft Office PowerPoint</Application>
  <PresentationFormat>On-screen Show (4:3)</PresentationFormat>
  <Paragraphs>243</Paragraphs>
  <Slides>17</Slides>
  <Notes>0</Notes>
  <HiddenSlides>0</HiddenSlides>
  <MMClips>0</MMClips>
  <ScaleCrop>false</ScaleCrop>
  <HeadingPairs>
    <vt:vector size="4" baseType="variant">
      <vt:variant>
        <vt:lpstr>Theme</vt:lpstr>
      </vt:variant>
      <vt:variant>
        <vt:i4>8</vt:i4>
      </vt:variant>
      <vt:variant>
        <vt:lpstr>Slide Titles</vt:lpstr>
      </vt:variant>
      <vt:variant>
        <vt:i4>17</vt:i4>
      </vt:variant>
    </vt:vector>
  </HeadingPairs>
  <TitlesOfParts>
    <vt:vector size="25" baseType="lpstr">
      <vt:lpstr>Partner Logo</vt:lpstr>
      <vt:lpstr>Chart Layout</vt:lpstr>
      <vt:lpstr>Divider Slide</vt:lpstr>
      <vt:lpstr>Closing Slide</vt:lpstr>
      <vt:lpstr>Image Slide</vt:lpstr>
      <vt:lpstr>Custom Design</vt:lpstr>
      <vt:lpstr>1_Divider Slide</vt:lpstr>
      <vt:lpstr>Flow</vt:lpstr>
      <vt:lpstr>PowerPoint Presentation</vt:lpstr>
      <vt:lpstr>Welcome</vt:lpstr>
      <vt:lpstr> Workforce Safety Lost time injuries</vt:lpstr>
      <vt:lpstr> Workforce Safety No lost time injuries</vt:lpstr>
      <vt:lpstr> Workforce Safety No lost time injuries</vt:lpstr>
      <vt:lpstr>Safety Stand-down</vt:lpstr>
      <vt:lpstr>Asbestos What you need to know </vt:lpstr>
      <vt:lpstr>Risk of RRV Runaway Briefing requirement following this incident..</vt:lpstr>
      <vt:lpstr>           Risk of RRV Runaway Briefing to all Machine Controllers and POSs </vt:lpstr>
      <vt:lpstr>Workforce Safety Sentinel App improvements</vt:lpstr>
      <vt:lpstr>Health and Wellbeing NR/L2/OHS/033 Management of Fatigue Risk  </vt:lpstr>
      <vt:lpstr>Safety Alerts Bitumen Boilers sealing Longitudinal timbers </vt:lpstr>
      <vt:lpstr>Safety Alerts Wessex Staff accident update</vt:lpstr>
      <vt:lpstr>Operational Notices Connect the links before brief, important information for all are contained in these Notices.  </vt:lpstr>
      <vt:lpstr> Close Calls Call it in to prevent future accidents</vt:lpstr>
      <vt:lpstr>Environment It’s a way of life…… </vt:lpstr>
      <vt:lpstr>Appreciation to……</vt:lpstr>
    </vt:vector>
  </TitlesOfParts>
  <Company>Network Rail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Wessex HSE Bulletin</dc:title>
  <dc:creator>Maughan John</dc:creator>
  <dc:description>built by www.mediasterling.com</dc:description>
  <cp:lastModifiedBy>Capstick Tracey</cp:lastModifiedBy>
  <cp:revision>1050</cp:revision>
  <dcterms:created xsi:type="dcterms:W3CDTF">2016-05-25T09:53:53Z</dcterms:created>
  <dcterms:modified xsi:type="dcterms:W3CDTF">2018-07-09T07:34:36Z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ies>
</file>