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62" r:id="rId3"/>
    <p:sldMasterId id="2147483658" r:id="rId4"/>
    <p:sldMasterId id="2147483660" r:id="rId5"/>
    <p:sldMasterId id="2147483661" r:id="rId6"/>
    <p:sldMasterId id="2147483659" r:id="rId7"/>
    <p:sldMasterId id="2147484001" r:id="rId8"/>
    <p:sldMasterId id="2147484013" r:id="rId9"/>
  </p:sldMasterIdLst>
  <p:notesMasterIdLst>
    <p:notesMasterId r:id="rId36"/>
  </p:notesMasterIdLst>
  <p:handoutMasterIdLst>
    <p:handoutMasterId r:id="rId37"/>
  </p:handoutMasterIdLst>
  <p:sldIdLst>
    <p:sldId id="256" r:id="rId10"/>
    <p:sldId id="261" r:id="rId11"/>
    <p:sldId id="281" r:id="rId12"/>
    <p:sldId id="260" r:id="rId13"/>
    <p:sldId id="262" r:id="rId14"/>
    <p:sldId id="287" r:id="rId15"/>
    <p:sldId id="305" r:id="rId16"/>
    <p:sldId id="267" r:id="rId17"/>
    <p:sldId id="302" r:id="rId18"/>
    <p:sldId id="303" r:id="rId19"/>
    <p:sldId id="304" r:id="rId20"/>
    <p:sldId id="295" r:id="rId21"/>
    <p:sldId id="296" r:id="rId22"/>
    <p:sldId id="270" r:id="rId23"/>
    <p:sldId id="293" r:id="rId24"/>
    <p:sldId id="269" r:id="rId25"/>
    <p:sldId id="288" r:id="rId26"/>
    <p:sldId id="294" r:id="rId27"/>
    <p:sldId id="292" r:id="rId28"/>
    <p:sldId id="291" r:id="rId29"/>
    <p:sldId id="271" r:id="rId30"/>
    <p:sldId id="276" r:id="rId31"/>
    <p:sldId id="300" r:id="rId32"/>
    <p:sldId id="301" r:id="rId33"/>
    <p:sldId id="298" r:id="rId34"/>
    <p:sldId id="285" r:id="rId35"/>
  </p:sldIdLst>
  <p:sldSz cx="9144000" cy="6858000" type="screen4x3"/>
  <p:notesSz cx="6858000" cy="9144000"/>
  <p:defaultTex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3300"/>
    <a:srgbClr val="CC3399"/>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802F90-BDB1-4C80-A54D-7D87BBF82005}" v="608" dt="2018-04-27T09:38:20.266"/>
    <p1510:client id="{065985E9-A0C2-46A1-93AD-F26A6C4F3F1F}" v="11" dt="2018-04-27T09:55:37.7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834" y="1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8F497DC9-7F23-4C9F-9312-F610CE64912C}" type="slidenum">
              <a:rPr lang="en-GB" altLang="en-US"/>
              <a:pPr>
                <a:defRPr/>
              </a:pPr>
              <a:t>‹#›</a:t>
            </a:fld>
            <a:endParaRPr lang="en-GB" altLang="en-US"/>
          </a:p>
        </p:txBody>
      </p:sp>
    </p:spTree>
    <p:extLst>
      <p:ext uri="{BB962C8B-B14F-4D97-AF65-F5344CB8AC3E}">
        <p14:creationId xmlns:p14="http://schemas.microsoft.com/office/powerpoint/2010/main" val="278933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B82A1433-23A6-45BE-BD22-9DD5141FC581}" type="slidenum">
              <a:rPr lang="en-GB" altLang="en-US"/>
              <a:pPr>
                <a:defRPr/>
              </a:pPr>
              <a:t>‹#›</a:t>
            </a:fld>
            <a:endParaRPr lang="en-GB" altLang="en-US"/>
          </a:p>
        </p:txBody>
      </p:sp>
    </p:spTree>
    <p:extLst>
      <p:ext uri="{BB962C8B-B14F-4D97-AF65-F5344CB8AC3E}">
        <p14:creationId xmlns:p14="http://schemas.microsoft.com/office/powerpoint/2010/main" val="2196960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8194" name="Rectangle 2"/>
          <p:cNvSpPr>
            <a:spLocks noGrp="1" noChangeArrowheads="1"/>
          </p:cNvSpPr>
          <p:nvPr>
            <p:ph type="ctrTitle"/>
          </p:nvPr>
        </p:nvSpPr>
        <p:spPr>
          <a:xfrm>
            <a:off x="539750" y="2565400"/>
            <a:ext cx="7269163"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539750" y="3644900"/>
            <a:ext cx="7269163"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pPr>
                <a:defRPr/>
              </a:pPr>
              <a:t>30-Jul-18</a:t>
            </a:fld>
            <a:endParaRPr lang="en-GB" altLang="en-US"/>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a:p>
        </p:txBody>
      </p:sp>
    </p:spTree>
    <p:extLst>
      <p:ext uri="{BB962C8B-B14F-4D97-AF65-F5344CB8AC3E}">
        <p14:creationId xmlns:p14="http://schemas.microsoft.com/office/powerpoint/2010/main" val="140959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74B8F1E-7378-4ACC-81D1-BAE3B70766D1}" type="datetime5">
              <a:rPr lang="en-GB" altLang="en-US"/>
              <a:pPr>
                <a:defRPr/>
              </a:pPr>
              <a:t>30-Jul-18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a:p>
        </p:txBody>
      </p:sp>
    </p:spTree>
    <p:extLst>
      <p:ext uri="{BB962C8B-B14F-4D97-AF65-F5344CB8AC3E}">
        <p14:creationId xmlns:p14="http://schemas.microsoft.com/office/powerpoint/2010/main" val="32587797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9596178-B2C4-46A8-B012-1FF90291DCB6}" type="datetime5">
              <a:rPr lang="en-GB" altLang="en-US"/>
              <a:pPr>
                <a:defRPr/>
              </a:pPr>
              <a:t>30-Jul-18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pPr>
                <a:defRPr/>
              </a:pPr>
              <a:t>‹#›</a:t>
            </a:fld>
            <a:endParaRPr lang="en-GB" altLang="en-US"/>
          </a:p>
        </p:txBody>
      </p:sp>
    </p:spTree>
    <p:extLst>
      <p:ext uri="{BB962C8B-B14F-4D97-AF65-F5344CB8AC3E}">
        <p14:creationId xmlns:p14="http://schemas.microsoft.com/office/powerpoint/2010/main" val="3012000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A26192-CDC8-4398-8E50-39C3FEC3000B}" type="datetime5">
              <a:rPr lang="en-GB" altLang="en-US"/>
              <a:pPr>
                <a:defRPr/>
              </a:pPr>
              <a:t>30-Jul-18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a:p>
        </p:txBody>
      </p:sp>
    </p:spTree>
    <p:extLst>
      <p:ext uri="{BB962C8B-B14F-4D97-AF65-F5344CB8AC3E}">
        <p14:creationId xmlns:p14="http://schemas.microsoft.com/office/powerpoint/2010/main" val="3412260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36CC5C2-711D-4584-8283-4D9512C406FC}" type="datetime5">
              <a:rPr lang="en-GB" altLang="en-US"/>
              <a:pPr>
                <a:defRPr/>
              </a:pPr>
              <a:t>30-Jul-18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81F161E1-5481-40C7-BC98-0F62A5EE9484}" type="slidenum">
              <a:rPr lang="en-GB" altLang="en-US"/>
              <a:pPr>
                <a:defRPr/>
              </a:pPr>
              <a:t>‹#›</a:t>
            </a:fld>
            <a:endParaRPr lang="en-GB" altLang="en-US"/>
          </a:p>
        </p:txBody>
      </p:sp>
    </p:spTree>
    <p:extLst>
      <p:ext uri="{BB962C8B-B14F-4D97-AF65-F5344CB8AC3E}">
        <p14:creationId xmlns:p14="http://schemas.microsoft.com/office/powerpoint/2010/main" val="1181998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2A2E51F-A3A1-495A-9F32-93FD65C4E171}" type="datetime5">
              <a:rPr lang="en-GB" altLang="en-US"/>
              <a:pPr>
                <a:defRPr/>
              </a:pPr>
              <a:t>30-Jul-18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021B38-16D4-401D-A844-7AEEF02E13A3}" type="slidenum">
              <a:rPr lang="en-GB" altLang="en-US"/>
              <a:pPr>
                <a:defRPr/>
              </a:pPr>
              <a:t>‹#›</a:t>
            </a:fld>
            <a:endParaRPr lang="en-GB" altLang="en-US"/>
          </a:p>
        </p:txBody>
      </p:sp>
    </p:spTree>
    <p:extLst>
      <p:ext uri="{BB962C8B-B14F-4D97-AF65-F5344CB8AC3E}">
        <p14:creationId xmlns:p14="http://schemas.microsoft.com/office/powerpoint/2010/main" val="3094108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C86D247-3BC3-4F51-BE2B-1AF33513C62F}" type="datetime5">
              <a:rPr lang="en-GB" altLang="en-US"/>
              <a:pPr>
                <a:defRPr/>
              </a:pPr>
              <a:t>30-Jul-18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3653B90-0B96-42B8-AA58-6EFA474C1A0B}" type="slidenum">
              <a:rPr lang="en-GB" altLang="en-US"/>
              <a:pPr>
                <a:defRPr/>
              </a:pPr>
              <a:t>‹#›</a:t>
            </a:fld>
            <a:endParaRPr lang="en-GB" altLang="en-US"/>
          </a:p>
        </p:txBody>
      </p:sp>
    </p:spTree>
    <p:extLst>
      <p:ext uri="{BB962C8B-B14F-4D97-AF65-F5344CB8AC3E}">
        <p14:creationId xmlns:p14="http://schemas.microsoft.com/office/powerpoint/2010/main" val="1623093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2D7E9D4-7E9B-44B3-970E-1ACA7898BB17}" type="datetime5">
              <a:rPr lang="en-GB" altLang="en-US"/>
              <a:pPr>
                <a:defRPr/>
              </a:pPr>
              <a:t>30-Jul-18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E9283652-46E1-4FDA-8E4E-735E6A0FC7B1}" type="slidenum">
              <a:rPr lang="en-GB" altLang="en-US"/>
              <a:pPr>
                <a:defRPr/>
              </a:pPr>
              <a:t>‹#›</a:t>
            </a:fld>
            <a:endParaRPr lang="en-GB" altLang="en-US"/>
          </a:p>
        </p:txBody>
      </p:sp>
    </p:spTree>
    <p:extLst>
      <p:ext uri="{BB962C8B-B14F-4D97-AF65-F5344CB8AC3E}">
        <p14:creationId xmlns:p14="http://schemas.microsoft.com/office/powerpoint/2010/main" val="321151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558862C-69BC-4178-85A7-FDAA73F1F0CE}" type="datetime5">
              <a:rPr lang="en-GB" altLang="en-US"/>
              <a:pPr>
                <a:defRPr/>
              </a:pPr>
              <a:t>30-Jul-18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D9AAE7DF-5AA6-4285-A7BA-E2DD1093DC2F}" type="slidenum">
              <a:rPr lang="en-GB" altLang="en-US"/>
              <a:pPr>
                <a:defRPr/>
              </a:pPr>
              <a:t>‹#›</a:t>
            </a:fld>
            <a:endParaRPr lang="en-GB" altLang="en-US"/>
          </a:p>
        </p:txBody>
      </p:sp>
    </p:spTree>
    <p:extLst>
      <p:ext uri="{BB962C8B-B14F-4D97-AF65-F5344CB8AC3E}">
        <p14:creationId xmlns:p14="http://schemas.microsoft.com/office/powerpoint/2010/main" val="1221978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8835FF5D-36B8-49AF-B3E7-4C341A040ECD}" type="datetime5">
              <a:rPr lang="en-GB" altLang="en-US"/>
              <a:pPr>
                <a:defRPr/>
              </a:pPr>
              <a:t>30-Jul-18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A4160757-191A-40DB-958B-EE193E66FCC1}" type="slidenum">
              <a:rPr lang="en-GB" altLang="en-US"/>
              <a:pPr>
                <a:defRPr/>
              </a:pPr>
              <a:t>‹#›</a:t>
            </a:fld>
            <a:endParaRPr lang="en-GB" altLang="en-US"/>
          </a:p>
        </p:txBody>
      </p:sp>
    </p:spTree>
    <p:extLst>
      <p:ext uri="{BB962C8B-B14F-4D97-AF65-F5344CB8AC3E}">
        <p14:creationId xmlns:p14="http://schemas.microsoft.com/office/powerpoint/2010/main" val="2766103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016E7110-AA74-44DA-B186-B6742BE782FF}" type="datetime5">
              <a:rPr lang="en-GB" altLang="en-US"/>
              <a:pPr>
                <a:defRPr/>
              </a:pPr>
              <a:t>30-Jul-18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487355C8-947F-4542-A26D-82D1483339D9}" type="slidenum">
              <a:rPr lang="en-GB" altLang="en-US"/>
              <a:pPr>
                <a:defRPr/>
              </a:pPr>
              <a:t>‹#›</a:t>
            </a:fld>
            <a:endParaRPr lang="en-GB" altLang="en-US"/>
          </a:p>
        </p:txBody>
      </p:sp>
    </p:spTree>
    <p:extLst>
      <p:ext uri="{BB962C8B-B14F-4D97-AF65-F5344CB8AC3E}">
        <p14:creationId xmlns:p14="http://schemas.microsoft.com/office/powerpoint/2010/main" val="4032455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C9C2235-8347-4560-98AA-3A5D6D9CECCB}" type="datetime5">
              <a:rPr lang="en-GB" altLang="en-US"/>
              <a:pPr>
                <a:defRPr/>
              </a:pPr>
              <a:t>30-Jul-18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238CC7BC-24AB-4D7C-96D0-A77883225069}" type="slidenum">
              <a:rPr lang="en-GB" altLang="en-US"/>
              <a:pPr>
                <a:defRPr/>
              </a:pPr>
              <a:t>‹#›</a:t>
            </a:fld>
            <a:endParaRPr lang="en-GB" altLang="en-US"/>
          </a:p>
        </p:txBody>
      </p:sp>
    </p:spTree>
    <p:extLst>
      <p:ext uri="{BB962C8B-B14F-4D97-AF65-F5344CB8AC3E}">
        <p14:creationId xmlns:p14="http://schemas.microsoft.com/office/powerpoint/2010/main" val="2917333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7394B0-5BC6-49DB-80EF-4D4A3E51364A}" type="datetime5">
              <a:rPr lang="en-GB" altLang="en-US"/>
              <a:pPr>
                <a:defRPr/>
              </a:pPr>
              <a:t>30-Jul-18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a:p>
        </p:txBody>
      </p:sp>
    </p:spTree>
    <p:extLst>
      <p:ext uri="{BB962C8B-B14F-4D97-AF65-F5344CB8AC3E}">
        <p14:creationId xmlns:p14="http://schemas.microsoft.com/office/powerpoint/2010/main" val="25513345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17AEB0BB-394D-45BC-B175-BEDFB693F1CC}" type="datetime5">
              <a:rPr lang="en-GB" altLang="en-US"/>
              <a:pPr>
                <a:defRPr/>
              </a:pPr>
              <a:t>30-Jul-18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F3413DF-07FD-41E5-91DD-58163E0D2B70}" type="slidenum">
              <a:rPr lang="en-GB" altLang="en-US"/>
              <a:pPr>
                <a:defRPr/>
              </a:pPr>
              <a:t>‹#›</a:t>
            </a:fld>
            <a:endParaRPr lang="en-GB" altLang="en-US"/>
          </a:p>
        </p:txBody>
      </p:sp>
    </p:spTree>
    <p:extLst>
      <p:ext uri="{BB962C8B-B14F-4D97-AF65-F5344CB8AC3E}">
        <p14:creationId xmlns:p14="http://schemas.microsoft.com/office/powerpoint/2010/main" val="1067555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2BC1239-647F-47D9-8F9F-D8B057BD9E74}" type="datetime5">
              <a:rPr lang="en-GB" altLang="en-US"/>
              <a:pPr>
                <a:defRPr/>
              </a:pPr>
              <a:t>30-Jul-18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7991AC-C46B-4D69-B679-B8F8DF608475}" type="slidenum">
              <a:rPr lang="en-GB" altLang="en-US"/>
              <a:pPr>
                <a:defRPr/>
              </a:pPr>
              <a:t>‹#›</a:t>
            </a:fld>
            <a:endParaRPr lang="en-GB" altLang="en-US"/>
          </a:p>
        </p:txBody>
      </p:sp>
    </p:spTree>
    <p:extLst>
      <p:ext uri="{BB962C8B-B14F-4D97-AF65-F5344CB8AC3E}">
        <p14:creationId xmlns:p14="http://schemas.microsoft.com/office/powerpoint/2010/main" val="1102550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B0A8EA97-EC81-4C78-90BD-5FAF69C7D9D6}" type="datetime5">
              <a:rPr lang="en-GB" altLang="en-US"/>
              <a:pPr>
                <a:defRPr/>
              </a:pPr>
              <a:t>30-Jul-18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70CB5D6-900C-467D-9494-2C6EF2DB116B}" type="slidenum">
              <a:rPr lang="en-GB" altLang="en-US"/>
              <a:pPr>
                <a:defRPr/>
              </a:pPr>
              <a:t>‹#›</a:t>
            </a:fld>
            <a:endParaRPr lang="en-GB" altLang="en-US"/>
          </a:p>
        </p:txBody>
      </p:sp>
    </p:spTree>
    <p:extLst>
      <p:ext uri="{BB962C8B-B14F-4D97-AF65-F5344CB8AC3E}">
        <p14:creationId xmlns:p14="http://schemas.microsoft.com/office/powerpoint/2010/main" val="413482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57632ABC-4BC1-4674-85A6-FDB28F824C3F}" type="datetime5">
              <a:rPr lang="en-GB" altLang="en-US"/>
              <a:pPr>
                <a:defRPr/>
              </a:pPr>
              <a:t>30-Jul-18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22D50DF9-B095-4C16-980C-E9DA62D699FE}" type="slidenum">
              <a:rPr lang="en-GB" altLang="en-US"/>
              <a:pPr>
                <a:defRPr/>
              </a:pPr>
              <a:t>‹#›</a:t>
            </a:fld>
            <a:endParaRPr lang="en-GB" altLang="en-US"/>
          </a:p>
        </p:txBody>
      </p:sp>
    </p:spTree>
    <p:extLst>
      <p:ext uri="{BB962C8B-B14F-4D97-AF65-F5344CB8AC3E}">
        <p14:creationId xmlns:p14="http://schemas.microsoft.com/office/powerpoint/2010/main" val="3775665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7451E934-10C1-4F71-9BAF-84438ECA8714}" type="datetime5">
              <a:rPr lang="en-GB" altLang="en-US"/>
              <a:pPr>
                <a:defRPr/>
              </a:pPr>
              <a:t>30-Jul-18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5E3C873A-6BE3-405C-9460-B0C1D5212037}" type="slidenum">
              <a:rPr lang="en-GB" altLang="en-US"/>
              <a:pPr>
                <a:defRPr/>
              </a:pPr>
              <a:t>‹#›</a:t>
            </a:fld>
            <a:endParaRPr lang="en-GB" altLang="en-US"/>
          </a:p>
        </p:txBody>
      </p:sp>
    </p:spTree>
    <p:extLst>
      <p:ext uri="{BB962C8B-B14F-4D97-AF65-F5344CB8AC3E}">
        <p14:creationId xmlns:p14="http://schemas.microsoft.com/office/powerpoint/2010/main" val="3200943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C9BDCA0E-34B7-4F96-BF25-3C5FF080C52E}" type="datetime5">
              <a:rPr lang="en-GB" altLang="en-US"/>
              <a:pPr>
                <a:defRPr/>
              </a:pPr>
              <a:t>30-Jul-18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91676119-02B7-4809-BC04-42A0C0611973}" type="slidenum">
              <a:rPr lang="en-GB" altLang="en-US"/>
              <a:pPr>
                <a:defRPr/>
              </a:pPr>
              <a:t>‹#›</a:t>
            </a:fld>
            <a:endParaRPr lang="en-GB" altLang="en-US"/>
          </a:p>
        </p:txBody>
      </p:sp>
    </p:spTree>
    <p:extLst>
      <p:ext uri="{BB962C8B-B14F-4D97-AF65-F5344CB8AC3E}">
        <p14:creationId xmlns:p14="http://schemas.microsoft.com/office/powerpoint/2010/main" val="647324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127375"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819525" y="1841500"/>
            <a:ext cx="31289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66AB9715-6BE6-4934-A58E-ADD4ABB52029}" type="datetime5">
              <a:rPr lang="en-GB" altLang="en-US"/>
              <a:pPr>
                <a:defRPr/>
              </a:pPr>
              <a:t>30-Jul-18</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FF6E2BF1-CED9-4F4E-9750-FF71340F2D79}" type="slidenum">
              <a:rPr lang="en-GB" altLang="en-US"/>
              <a:pPr>
                <a:defRPr/>
              </a:pPr>
              <a:t>‹#›</a:t>
            </a:fld>
            <a:endParaRPr lang="en-GB" altLang="en-US"/>
          </a:p>
        </p:txBody>
      </p:sp>
    </p:spTree>
    <p:extLst>
      <p:ext uri="{BB962C8B-B14F-4D97-AF65-F5344CB8AC3E}">
        <p14:creationId xmlns:p14="http://schemas.microsoft.com/office/powerpoint/2010/main" val="2268261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10"/>
          <p:cNvSpPr>
            <a:spLocks noGrp="1" noChangeArrowheads="1"/>
          </p:cNvSpPr>
          <p:nvPr>
            <p:ph type="dt" sz="half" idx="11"/>
          </p:nvPr>
        </p:nvSpPr>
        <p:spPr>
          <a:ln/>
        </p:spPr>
        <p:txBody>
          <a:bodyPr/>
          <a:lstStyle>
            <a:lvl1pPr>
              <a:defRPr/>
            </a:lvl1pPr>
          </a:lstStyle>
          <a:p>
            <a:pPr>
              <a:defRPr/>
            </a:pPr>
            <a:fld id="{5EE293C4-7761-46FB-84ED-619FC1FA705F}" type="datetime5">
              <a:rPr lang="en-GB" altLang="en-US"/>
              <a:pPr>
                <a:defRPr/>
              </a:pPr>
              <a:t>30-Jul-18</a:t>
            </a:fld>
            <a:endParaRPr lang="en-GB" altLang="en-US"/>
          </a:p>
        </p:txBody>
      </p:sp>
      <p:sp>
        <p:nvSpPr>
          <p:cNvPr id="9" name="Rectangle 11"/>
          <p:cNvSpPr>
            <a:spLocks noGrp="1" noChangeArrowheads="1"/>
          </p:cNvSpPr>
          <p:nvPr>
            <p:ph type="sldNum" sz="quarter" idx="12"/>
          </p:nvPr>
        </p:nvSpPr>
        <p:spPr>
          <a:ln/>
        </p:spPr>
        <p:txBody>
          <a:bodyPr/>
          <a:lstStyle>
            <a:lvl1pPr>
              <a:defRPr/>
            </a:lvl1pPr>
          </a:lstStyle>
          <a:p>
            <a:pPr>
              <a:defRPr/>
            </a:pPr>
            <a:fld id="{619E59D7-98D3-415C-9C69-3A859E467534}" type="slidenum">
              <a:rPr lang="en-GB" altLang="en-US"/>
              <a:pPr>
                <a:defRPr/>
              </a:pPr>
              <a:t>‹#›</a:t>
            </a:fld>
            <a:endParaRPr lang="en-GB" altLang="en-US"/>
          </a:p>
        </p:txBody>
      </p:sp>
    </p:spTree>
    <p:extLst>
      <p:ext uri="{BB962C8B-B14F-4D97-AF65-F5344CB8AC3E}">
        <p14:creationId xmlns:p14="http://schemas.microsoft.com/office/powerpoint/2010/main" val="1638007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10"/>
          <p:cNvSpPr>
            <a:spLocks noGrp="1" noChangeArrowheads="1"/>
          </p:cNvSpPr>
          <p:nvPr>
            <p:ph type="dt" sz="half" idx="11"/>
          </p:nvPr>
        </p:nvSpPr>
        <p:spPr>
          <a:ln/>
        </p:spPr>
        <p:txBody>
          <a:bodyPr/>
          <a:lstStyle>
            <a:lvl1pPr>
              <a:defRPr/>
            </a:lvl1pPr>
          </a:lstStyle>
          <a:p>
            <a:pPr>
              <a:defRPr/>
            </a:pPr>
            <a:fld id="{F7184A0E-414A-4CF0-BB3B-CB5A71FF429A}" type="datetime5">
              <a:rPr lang="en-GB" altLang="en-US"/>
              <a:pPr>
                <a:defRPr/>
              </a:pPr>
              <a:t>30-Jul-18</a:t>
            </a:fld>
            <a:endParaRPr lang="en-GB" altLang="en-US"/>
          </a:p>
        </p:txBody>
      </p:sp>
      <p:sp>
        <p:nvSpPr>
          <p:cNvPr id="5" name="Rectangle 11"/>
          <p:cNvSpPr>
            <a:spLocks noGrp="1" noChangeArrowheads="1"/>
          </p:cNvSpPr>
          <p:nvPr>
            <p:ph type="sldNum" sz="quarter" idx="12"/>
          </p:nvPr>
        </p:nvSpPr>
        <p:spPr>
          <a:ln/>
        </p:spPr>
        <p:txBody>
          <a:bodyPr/>
          <a:lstStyle>
            <a:lvl1pPr>
              <a:defRPr/>
            </a:lvl1pPr>
          </a:lstStyle>
          <a:p>
            <a:pPr>
              <a:defRPr/>
            </a:pPr>
            <a:fld id="{8912DE0F-04A6-4042-895C-538390474D8F}" type="slidenum">
              <a:rPr lang="en-GB" altLang="en-US"/>
              <a:pPr>
                <a:defRPr/>
              </a:pPr>
              <a:t>‹#›</a:t>
            </a:fld>
            <a:endParaRPr lang="en-GB" altLang="en-US"/>
          </a:p>
        </p:txBody>
      </p:sp>
    </p:spTree>
    <p:extLst>
      <p:ext uri="{BB962C8B-B14F-4D97-AF65-F5344CB8AC3E}">
        <p14:creationId xmlns:p14="http://schemas.microsoft.com/office/powerpoint/2010/main" val="1217841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10"/>
          <p:cNvSpPr>
            <a:spLocks noGrp="1" noChangeArrowheads="1"/>
          </p:cNvSpPr>
          <p:nvPr>
            <p:ph type="dt" sz="half" idx="11"/>
          </p:nvPr>
        </p:nvSpPr>
        <p:spPr>
          <a:ln/>
        </p:spPr>
        <p:txBody>
          <a:bodyPr/>
          <a:lstStyle>
            <a:lvl1pPr>
              <a:defRPr/>
            </a:lvl1pPr>
          </a:lstStyle>
          <a:p>
            <a:pPr>
              <a:defRPr/>
            </a:pPr>
            <a:fld id="{AD691D1D-B0F1-4008-A8C2-180FEA5169B1}" type="datetime5">
              <a:rPr lang="en-GB" altLang="en-US"/>
              <a:pPr>
                <a:defRPr/>
              </a:pPr>
              <a:t>30-Jul-18</a:t>
            </a:fld>
            <a:endParaRPr lang="en-GB" altLang="en-US"/>
          </a:p>
        </p:txBody>
      </p:sp>
      <p:sp>
        <p:nvSpPr>
          <p:cNvPr id="4" name="Rectangle 11"/>
          <p:cNvSpPr>
            <a:spLocks noGrp="1" noChangeArrowheads="1"/>
          </p:cNvSpPr>
          <p:nvPr>
            <p:ph type="sldNum" sz="quarter" idx="12"/>
          </p:nvPr>
        </p:nvSpPr>
        <p:spPr>
          <a:ln/>
        </p:spPr>
        <p:txBody>
          <a:bodyPr/>
          <a:lstStyle>
            <a:lvl1pPr>
              <a:defRPr/>
            </a:lvl1pPr>
          </a:lstStyle>
          <a:p>
            <a:pPr>
              <a:defRPr/>
            </a:pPr>
            <a:fld id="{691A3E47-A47F-424E-AE91-5F48D46406E8}" type="slidenum">
              <a:rPr lang="en-GB" altLang="en-US"/>
              <a:pPr>
                <a:defRPr/>
              </a:pPr>
              <a:t>‹#›</a:t>
            </a:fld>
            <a:endParaRPr lang="en-GB" altLang="en-US"/>
          </a:p>
        </p:txBody>
      </p:sp>
    </p:spTree>
    <p:extLst>
      <p:ext uri="{BB962C8B-B14F-4D97-AF65-F5344CB8AC3E}">
        <p14:creationId xmlns:p14="http://schemas.microsoft.com/office/powerpoint/2010/main" val="3759870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89AAB4-909D-4E84-AD71-EB2A3EBAFF9A}" type="datetime5">
              <a:rPr lang="en-GB" altLang="en-US"/>
              <a:pPr>
                <a:defRPr/>
              </a:pPr>
              <a:t>30-Jul-18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a:p>
        </p:txBody>
      </p:sp>
    </p:spTree>
    <p:extLst>
      <p:ext uri="{BB962C8B-B14F-4D97-AF65-F5344CB8AC3E}">
        <p14:creationId xmlns:p14="http://schemas.microsoft.com/office/powerpoint/2010/main" val="8841219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6219CE30-8124-474A-965C-B3E2A5290071}" type="datetime5">
              <a:rPr lang="en-GB" altLang="en-US"/>
              <a:pPr>
                <a:defRPr/>
              </a:pPr>
              <a:t>30-Jul-18</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63695322-CDF1-4CB4-940B-CA4E6CCE9C85}" type="slidenum">
              <a:rPr lang="en-GB" altLang="en-US"/>
              <a:pPr>
                <a:defRPr/>
              </a:pPr>
              <a:t>‹#›</a:t>
            </a:fld>
            <a:endParaRPr lang="en-GB" altLang="en-US"/>
          </a:p>
        </p:txBody>
      </p:sp>
    </p:spTree>
    <p:extLst>
      <p:ext uri="{BB962C8B-B14F-4D97-AF65-F5344CB8AC3E}">
        <p14:creationId xmlns:p14="http://schemas.microsoft.com/office/powerpoint/2010/main" val="3791645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A48B3558-8AED-400B-9825-51DA1B5BB9BF}" type="datetime5">
              <a:rPr lang="en-GB" altLang="en-US"/>
              <a:pPr>
                <a:defRPr/>
              </a:pPr>
              <a:t>30-Jul-18</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48D664CA-4395-475F-BB02-0AB06F527198}" type="slidenum">
              <a:rPr lang="en-GB" altLang="en-US"/>
              <a:pPr>
                <a:defRPr/>
              </a:pPr>
              <a:t>‹#›</a:t>
            </a:fld>
            <a:endParaRPr lang="en-GB" altLang="en-US"/>
          </a:p>
        </p:txBody>
      </p:sp>
    </p:spTree>
    <p:extLst>
      <p:ext uri="{BB962C8B-B14F-4D97-AF65-F5344CB8AC3E}">
        <p14:creationId xmlns:p14="http://schemas.microsoft.com/office/powerpoint/2010/main" val="776082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2477D1FE-5EB0-417E-B90C-0F8026FAB1CA}" type="datetime5">
              <a:rPr lang="en-GB" altLang="en-US"/>
              <a:pPr>
                <a:defRPr/>
              </a:pPr>
              <a:t>30-Jul-18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147E4FF4-107E-440D-B6BB-B31D6ECB5B58}" type="slidenum">
              <a:rPr lang="en-GB" altLang="en-US"/>
              <a:pPr>
                <a:defRPr/>
              </a:pPr>
              <a:t>‹#›</a:t>
            </a:fld>
            <a:endParaRPr lang="en-GB" altLang="en-US"/>
          </a:p>
        </p:txBody>
      </p:sp>
    </p:spTree>
    <p:extLst>
      <p:ext uri="{BB962C8B-B14F-4D97-AF65-F5344CB8AC3E}">
        <p14:creationId xmlns:p14="http://schemas.microsoft.com/office/powerpoint/2010/main" val="2774004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81F7115C-7A33-4709-AB6F-D8E38FEC1606}" type="datetime5">
              <a:rPr lang="en-GB" altLang="en-US"/>
              <a:pPr>
                <a:defRPr/>
              </a:pPr>
              <a:t>30-Jul-18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6F10C30A-9262-407B-A721-B1914684E911}" type="slidenum">
              <a:rPr lang="en-GB" altLang="en-US"/>
              <a:pPr>
                <a:defRPr/>
              </a:pPr>
              <a:t>‹#›</a:t>
            </a:fld>
            <a:endParaRPr lang="en-GB" altLang="en-US"/>
          </a:p>
        </p:txBody>
      </p:sp>
    </p:spTree>
    <p:extLst>
      <p:ext uri="{BB962C8B-B14F-4D97-AF65-F5344CB8AC3E}">
        <p14:creationId xmlns:p14="http://schemas.microsoft.com/office/powerpoint/2010/main" val="1742686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E1F62C65-39E1-4B27-BACA-4E439B28D2AC}" type="datetime5">
              <a:rPr lang="en-GB" altLang="en-US"/>
              <a:pPr>
                <a:defRPr/>
              </a:pPr>
              <a:t>30-Jul-18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53F2663E-6468-4715-B1B2-4E1F9F40CC49}" type="slidenum">
              <a:rPr lang="en-GB" altLang="en-US"/>
              <a:pPr>
                <a:defRPr/>
              </a:pPr>
              <a:t>‹#›</a:t>
            </a:fld>
            <a:endParaRPr lang="en-GB" altLang="en-US"/>
          </a:p>
        </p:txBody>
      </p:sp>
    </p:spTree>
    <p:extLst>
      <p:ext uri="{BB962C8B-B14F-4D97-AF65-F5344CB8AC3E}">
        <p14:creationId xmlns:p14="http://schemas.microsoft.com/office/powerpoint/2010/main" val="643967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F44CE64D-B130-4269-8E89-1642E10BD61E}" type="datetime5">
              <a:rPr lang="en-GB" altLang="en-US"/>
              <a:pPr>
                <a:defRPr/>
              </a:pPr>
              <a:t>30-Jul-18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ED98AE0-6E7F-4A34-BEF8-FB262245CC50}" type="slidenum">
              <a:rPr lang="en-GB" altLang="en-US"/>
              <a:pPr>
                <a:defRPr/>
              </a:pPr>
              <a:t>‹#›</a:t>
            </a:fld>
            <a:endParaRPr lang="en-GB" altLang="en-US"/>
          </a:p>
        </p:txBody>
      </p:sp>
    </p:spTree>
    <p:extLst>
      <p:ext uri="{BB962C8B-B14F-4D97-AF65-F5344CB8AC3E}">
        <p14:creationId xmlns:p14="http://schemas.microsoft.com/office/powerpoint/2010/main" val="96924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7E611864-3D1F-4ACF-B341-E926F5DCCABE}" type="datetime5">
              <a:rPr lang="en-GB" altLang="en-US"/>
              <a:pPr>
                <a:defRPr/>
              </a:pPr>
              <a:t>30-Jul-18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825FE0-C564-4C64-86CC-3E244CB59DEB}" type="slidenum">
              <a:rPr lang="en-GB" altLang="en-US"/>
              <a:pPr>
                <a:defRPr/>
              </a:pPr>
              <a:t>‹#›</a:t>
            </a:fld>
            <a:endParaRPr lang="en-GB" altLang="en-US"/>
          </a:p>
        </p:txBody>
      </p:sp>
    </p:spTree>
    <p:extLst>
      <p:ext uri="{BB962C8B-B14F-4D97-AF65-F5344CB8AC3E}">
        <p14:creationId xmlns:p14="http://schemas.microsoft.com/office/powerpoint/2010/main" val="4107366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854ECB8A-B64D-405F-BD9E-54DFCDC0A62F}" type="datetime5">
              <a:rPr lang="en-GB" altLang="en-US"/>
              <a:pPr>
                <a:defRPr/>
              </a:pPr>
              <a:t>30-Jul-18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2AB3F83-EE5F-46DC-9569-A3E0B38C387B}" type="slidenum">
              <a:rPr lang="en-GB" altLang="en-US"/>
              <a:pPr>
                <a:defRPr/>
              </a:pPr>
              <a:t>‹#›</a:t>
            </a:fld>
            <a:endParaRPr lang="en-GB" altLang="en-US"/>
          </a:p>
        </p:txBody>
      </p:sp>
    </p:spTree>
    <p:extLst>
      <p:ext uri="{BB962C8B-B14F-4D97-AF65-F5344CB8AC3E}">
        <p14:creationId xmlns:p14="http://schemas.microsoft.com/office/powerpoint/2010/main" val="3024911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519B21C7-90D4-4109-9D59-34CE8B53061D}" type="datetime5">
              <a:rPr lang="en-GB" altLang="en-US"/>
              <a:pPr>
                <a:defRPr/>
              </a:pPr>
              <a:t>30-Jul-18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26C9690A-30A9-40CD-972B-FAD40D846936}" type="slidenum">
              <a:rPr lang="en-GB" altLang="en-US"/>
              <a:pPr>
                <a:defRPr/>
              </a:pPr>
              <a:t>‹#›</a:t>
            </a:fld>
            <a:endParaRPr lang="en-GB" altLang="en-US"/>
          </a:p>
        </p:txBody>
      </p:sp>
    </p:spTree>
    <p:extLst>
      <p:ext uri="{BB962C8B-B14F-4D97-AF65-F5344CB8AC3E}">
        <p14:creationId xmlns:p14="http://schemas.microsoft.com/office/powerpoint/2010/main" val="3286452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12507D62-2E0F-4659-9223-078400D8DB24}" type="datetime5">
              <a:rPr lang="en-GB" altLang="en-US"/>
              <a:pPr>
                <a:defRPr/>
              </a:pPr>
              <a:t>30-Jul-18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0AB20EE9-6B88-4E34-88DE-B9B20BBF592F}" type="slidenum">
              <a:rPr lang="en-GB" altLang="en-US"/>
              <a:pPr>
                <a:defRPr/>
              </a:pPr>
              <a:t>‹#›</a:t>
            </a:fld>
            <a:endParaRPr lang="en-GB" altLang="en-US"/>
          </a:p>
        </p:txBody>
      </p:sp>
    </p:spTree>
    <p:extLst>
      <p:ext uri="{BB962C8B-B14F-4D97-AF65-F5344CB8AC3E}">
        <p14:creationId xmlns:p14="http://schemas.microsoft.com/office/powerpoint/2010/main" val="392929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60406B-C2AE-4243-B308-D9E9BD51AE8E}" type="datetime5">
              <a:rPr lang="en-GB" altLang="en-US"/>
              <a:pPr>
                <a:defRPr/>
              </a:pPr>
              <a:t>30-Jul-18</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a:p>
        </p:txBody>
      </p:sp>
    </p:spTree>
    <p:extLst>
      <p:ext uri="{BB962C8B-B14F-4D97-AF65-F5344CB8AC3E}">
        <p14:creationId xmlns:p14="http://schemas.microsoft.com/office/powerpoint/2010/main" val="3127490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16ACBF07-76A7-42DD-B419-0B89F19E17C6}" type="datetime5">
              <a:rPr lang="en-GB" altLang="en-US"/>
              <a:pPr>
                <a:defRPr/>
              </a:pPr>
              <a:t>30-Jul-18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906DAB1A-97F7-4041-A0D7-63B864020A5E}" type="slidenum">
              <a:rPr lang="en-GB" altLang="en-US"/>
              <a:pPr>
                <a:defRPr/>
              </a:pPr>
              <a:t>‹#›</a:t>
            </a:fld>
            <a:endParaRPr lang="en-GB" altLang="en-US"/>
          </a:p>
        </p:txBody>
      </p:sp>
    </p:spTree>
    <p:extLst>
      <p:ext uri="{BB962C8B-B14F-4D97-AF65-F5344CB8AC3E}">
        <p14:creationId xmlns:p14="http://schemas.microsoft.com/office/powerpoint/2010/main" val="2333129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45722E38-8FAC-4D14-961C-4C066D372BA9}" type="datetime5">
              <a:rPr lang="en-GB" altLang="en-US"/>
              <a:pPr>
                <a:defRPr/>
              </a:pPr>
              <a:t>30-Jul-18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31116BB-F9F0-43DD-B96F-6430E1ABA23A}" type="slidenum">
              <a:rPr lang="en-GB" altLang="en-US"/>
              <a:pPr>
                <a:defRPr/>
              </a:pPr>
              <a:t>‹#›</a:t>
            </a:fld>
            <a:endParaRPr lang="en-GB" altLang="en-US"/>
          </a:p>
        </p:txBody>
      </p:sp>
    </p:spTree>
    <p:extLst>
      <p:ext uri="{BB962C8B-B14F-4D97-AF65-F5344CB8AC3E}">
        <p14:creationId xmlns:p14="http://schemas.microsoft.com/office/powerpoint/2010/main" val="26086083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69A62C-6728-4026-BF62-C3CF0E69D8F8}" type="datetime5">
              <a:rPr lang="en-GB" altLang="en-US"/>
              <a:pPr>
                <a:defRPr/>
              </a:pPr>
              <a:t>30-Jul-18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DB4C5EE-F944-45E3-AE44-D940CB5C7349}" type="slidenum">
              <a:rPr lang="en-GB" altLang="en-US"/>
              <a:pPr>
                <a:defRPr/>
              </a:pPr>
              <a:t>‹#›</a:t>
            </a:fld>
            <a:endParaRPr lang="en-GB" altLang="en-US"/>
          </a:p>
        </p:txBody>
      </p:sp>
    </p:spTree>
    <p:extLst>
      <p:ext uri="{BB962C8B-B14F-4D97-AF65-F5344CB8AC3E}">
        <p14:creationId xmlns:p14="http://schemas.microsoft.com/office/powerpoint/2010/main" val="41684270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623C61F-2824-4F4D-BDD4-86F82BFFC9EA}" type="datetime5">
              <a:rPr lang="en-GB" altLang="en-US"/>
              <a:pPr>
                <a:defRPr/>
              </a:pPr>
              <a:t>30-Jul-18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32F0553-2E37-453A-9E50-F90B466FCB89}" type="slidenum">
              <a:rPr lang="en-GB" altLang="en-US"/>
              <a:pPr>
                <a:defRPr/>
              </a:pPr>
              <a:t>‹#›</a:t>
            </a:fld>
            <a:endParaRPr lang="en-GB" altLang="en-US"/>
          </a:p>
        </p:txBody>
      </p:sp>
    </p:spTree>
    <p:extLst>
      <p:ext uri="{BB962C8B-B14F-4D97-AF65-F5344CB8AC3E}">
        <p14:creationId xmlns:p14="http://schemas.microsoft.com/office/powerpoint/2010/main" val="2507596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827088"/>
            <a:ext cx="201453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894388"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C383FD9-BE42-4524-BC44-43BA0B21D95C}" type="datetime5">
              <a:rPr lang="en-GB" altLang="en-US"/>
              <a:pPr>
                <a:defRPr/>
              </a:pPr>
              <a:t>30-Jul-18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06FC77C-BDCF-42E1-96B8-536268603950}" type="slidenum">
              <a:rPr lang="en-GB" altLang="en-US"/>
              <a:pPr>
                <a:defRPr/>
              </a:pPr>
              <a:t>‹#›</a:t>
            </a:fld>
            <a:endParaRPr lang="en-GB" altLang="en-US"/>
          </a:p>
        </p:txBody>
      </p:sp>
    </p:spTree>
    <p:extLst>
      <p:ext uri="{BB962C8B-B14F-4D97-AF65-F5344CB8AC3E}">
        <p14:creationId xmlns:p14="http://schemas.microsoft.com/office/powerpoint/2010/main" val="930201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74ED03FF-270B-45C8-93BF-38F005306BFA}" type="datetime5">
              <a:rPr lang="en-GB" altLang="en-US"/>
              <a:pPr>
                <a:defRPr/>
              </a:pPr>
              <a:t>30-Jul-18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pPr>
                <a:defRPr/>
              </a:pPr>
              <a:t>‹#›</a:t>
            </a:fld>
            <a:endParaRPr lang="en-GB" altLang="en-US"/>
          </a:p>
        </p:txBody>
      </p:sp>
    </p:spTree>
    <p:extLst>
      <p:ext uri="{BB962C8B-B14F-4D97-AF65-F5344CB8AC3E}">
        <p14:creationId xmlns:p14="http://schemas.microsoft.com/office/powerpoint/2010/main" val="30880463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A040541-D64B-429A-A2D7-51DC9C937265}" type="datetime5">
              <a:rPr lang="en-GB" altLang="en-US"/>
              <a:pPr>
                <a:defRPr/>
              </a:pPr>
              <a:t>30-Jul-18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pPr>
                <a:defRPr/>
              </a:pPr>
              <a:t>‹#›</a:t>
            </a:fld>
            <a:endParaRPr lang="en-GB" altLang="en-US"/>
          </a:p>
        </p:txBody>
      </p:sp>
    </p:spTree>
    <p:extLst>
      <p:ext uri="{BB962C8B-B14F-4D97-AF65-F5344CB8AC3E}">
        <p14:creationId xmlns:p14="http://schemas.microsoft.com/office/powerpoint/2010/main" val="12414257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DD237AFF-F9C4-4C94-A334-5E84EC60E1EA}" type="datetime5">
              <a:rPr lang="en-GB" altLang="en-US"/>
              <a:pPr>
                <a:defRPr/>
              </a:pPr>
              <a:t>30-Jul-18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pPr>
                <a:defRPr/>
              </a:pPr>
              <a:t>‹#›</a:t>
            </a:fld>
            <a:endParaRPr lang="en-GB" altLang="en-US"/>
          </a:p>
        </p:txBody>
      </p:sp>
    </p:spTree>
    <p:extLst>
      <p:ext uri="{BB962C8B-B14F-4D97-AF65-F5344CB8AC3E}">
        <p14:creationId xmlns:p14="http://schemas.microsoft.com/office/powerpoint/2010/main" val="31089430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38C26D0-617D-4637-8F99-8720245A9979}" type="datetime5">
              <a:rPr lang="en-GB" altLang="en-US"/>
              <a:pPr>
                <a:defRPr/>
              </a:pPr>
              <a:t>30-Jul-18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pPr>
                <a:defRPr/>
              </a:pPr>
              <a:t>‹#›</a:t>
            </a:fld>
            <a:endParaRPr lang="en-GB" altLang="en-US"/>
          </a:p>
        </p:txBody>
      </p:sp>
    </p:spTree>
    <p:extLst>
      <p:ext uri="{BB962C8B-B14F-4D97-AF65-F5344CB8AC3E}">
        <p14:creationId xmlns:p14="http://schemas.microsoft.com/office/powerpoint/2010/main" val="37986759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5884B5B-BEB2-43E3-8888-F5838227050E}" type="datetime5">
              <a:rPr lang="en-GB" altLang="en-US"/>
              <a:pPr>
                <a:defRPr/>
              </a:pPr>
              <a:t>30-Jul-18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pPr>
                <a:defRPr/>
              </a:pPr>
              <a:t>‹#›</a:t>
            </a:fld>
            <a:endParaRPr lang="en-GB" altLang="en-US"/>
          </a:p>
        </p:txBody>
      </p:sp>
    </p:spTree>
    <p:extLst>
      <p:ext uri="{BB962C8B-B14F-4D97-AF65-F5344CB8AC3E}">
        <p14:creationId xmlns:p14="http://schemas.microsoft.com/office/powerpoint/2010/main" val="303636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0FE1BF-30AF-40D8-9ED2-949B1E82E6D7}" type="datetime5">
              <a:rPr lang="en-GB" altLang="en-US"/>
              <a:pPr>
                <a:defRPr/>
              </a:pPr>
              <a:t>30-Jul-18</a:t>
            </a:fld>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a:p>
        </p:txBody>
      </p:sp>
    </p:spTree>
    <p:extLst>
      <p:ext uri="{BB962C8B-B14F-4D97-AF65-F5344CB8AC3E}">
        <p14:creationId xmlns:p14="http://schemas.microsoft.com/office/powerpoint/2010/main" val="819161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E157D01-9593-41DB-8839-4B46CB8B5653}" type="datetime5">
              <a:rPr lang="en-GB" altLang="en-US"/>
              <a:pPr>
                <a:defRPr/>
              </a:pPr>
              <a:t>30-Jul-18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pPr>
                <a:defRPr/>
              </a:pPr>
              <a:t>‹#›</a:t>
            </a:fld>
            <a:endParaRPr lang="en-GB" altLang="en-US"/>
          </a:p>
        </p:txBody>
      </p:sp>
    </p:spTree>
    <p:extLst>
      <p:ext uri="{BB962C8B-B14F-4D97-AF65-F5344CB8AC3E}">
        <p14:creationId xmlns:p14="http://schemas.microsoft.com/office/powerpoint/2010/main" val="27467752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95E4F34-0A71-47D3-A00C-34B9CA317EFD}" type="datetime5">
              <a:rPr lang="en-GB" altLang="en-US"/>
              <a:pPr>
                <a:defRPr/>
              </a:pPr>
              <a:t>30-Jul-18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pPr>
                <a:defRPr/>
              </a:pPr>
              <a:t>‹#›</a:t>
            </a:fld>
            <a:endParaRPr lang="en-GB" altLang="en-US"/>
          </a:p>
        </p:txBody>
      </p:sp>
    </p:spTree>
    <p:extLst>
      <p:ext uri="{BB962C8B-B14F-4D97-AF65-F5344CB8AC3E}">
        <p14:creationId xmlns:p14="http://schemas.microsoft.com/office/powerpoint/2010/main" val="2735864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BF28064B-8430-4BD5-8631-719A2BE7EDA6}" type="datetime5">
              <a:rPr lang="en-GB" altLang="en-US"/>
              <a:pPr>
                <a:defRPr/>
              </a:pPr>
              <a:t>30-Jul-18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pPr>
                <a:defRPr/>
              </a:pPr>
              <a:t>‹#›</a:t>
            </a:fld>
            <a:endParaRPr lang="en-GB" altLang="en-US"/>
          </a:p>
        </p:txBody>
      </p:sp>
    </p:spTree>
    <p:extLst>
      <p:ext uri="{BB962C8B-B14F-4D97-AF65-F5344CB8AC3E}">
        <p14:creationId xmlns:p14="http://schemas.microsoft.com/office/powerpoint/2010/main" val="21978307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9AB680DF-782E-4E0D-9C2A-2C4D04A0F416}" type="datetime5">
              <a:rPr lang="en-GB" altLang="en-US"/>
              <a:pPr>
                <a:defRPr/>
              </a:pPr>
              <a:t>30-Jul-18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pPr>
                <a:defRPr/>
              </a:pPr>
              <a:t>‹#›</a:t>
            </a:fld>
            <a:endParaRPr lang="en-GB" altLang="en-US"/>
          </a:p>
        </p:txBody>
      </p:sp>
    </p:spTree>
    <p:extLst>
      <p:ext uri="{BB962C8B-B14F-4D97-AF65-F5344CB8AC3E}">
        <p14:creationId xmlns:p14="http://schemas.microsoft.com/office/powerpoint/2010/main" val="6685254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A406B0-4301-4271-8CBA-3E8B5C0F02A2}" type="datetime5">
              <a:rPr lang="en-GB" altLang="en-US"/>
              <a:pPr>
                <a:defRPr/>
              </a:pPr>
              <a:t>30-Jul-18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pPr>
                <a:defRPr/>
              </a:pPr>
              <a:t>‹#›</a:t>
            </a:fld>
            <a:endParaRPr lang="en-GB" altLang="en-US"/>
          </a:p>
        </p:txBody>
      </p:sp>
    </p:spTree>
    <p:extLst>
      <p:ext uri="{BB962C8B-B14F-4D97-AF65-F5344CB8AC3E}">
        <p14:creationId xmlns:p14="http://schemas.microsoft.com/office/powerpoint/2010/main" val="7615806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090B6CF-95CC-493E-9767-635AA34C5A68}" type="datetime5">
              <a:rPr lang="en-GB" altLang="en-US"/>
              <a:pPr>
                <a:defRPr/>
              </a:pPr>
              <a:t>30-Jul-18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pPr>
                <a:defRPr/>
              </a:pPr>
              <a:t>‹#›</a:t>
            </a:fld>
            <a:endParaRPr lang="en-GB" altLang="en-US"/>
          </a:p>
        </p:txBody>
      </p:sp>
    </p:spTree>
    <p:extLst>
      <p:ext uri="{BB962C8B-B14F-4D97-AF65-F5344CB8AC3E}">
        <p14:creationId xmlns:p14="http://schemas.microsoft.com/office/powerpoint/2010/main" val="5246766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9596178-B2C4-46A8-B012-1FF90291DCB6}" type="datetime5">
              <a:rPr lang="en-GB" altLang="en-US"/>
              <a:pPr>
                <a:defRPr/>
              </a:pPr>
              <a:t>30-Jul-18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pPr>
                <a:defRPr/>
              </a:pPr>
              <a:t>‹#›</a:t>
            </a:fld>
            <a:endParaRPr lang="en-GB" altLang="en-US"/>
          </a:p>
        </p:txBody>
      </p:sp>
    </p:spTree>
    <p:extLst>
      <p:ext uri="{BB962C8B-B14F-4D97-AF65-F5344CB8AC3E}">
        <p14:creationId xmlns:p14="http://schemas.microsoft.com/office/powerpoint/2010/main" val="30120001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26BB37D1-B526-4A12-B522-9ACF850D66D3}" type="datetime5">
              <a:rPr lang="en-GB" altLang="en-US"/>
              <a:pPr>
                <a:defRPr/>
              </a:pPr>
              <a:t>30-Jul-18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1683C167-7FFE-4F44-A8D7-9F4B01FAD421}" type="slidenum">
              <a:rPr lang="en-GB" altLang="en-US"/>
              <a:pPr>
                <a:defRPr/>
              </a:pPr>
              <a:t>‹#›</a:t>
            </a:fld>
            <a:endParaRPr lang="en-GB" altLang="en-US"/>
          </a:p>
        </p:txBody>
      </p:sp>
    </p:spTree>
    <p:extLst>
      <p:ext uri="{BB962C8B-B14F-4D97-AF65-F5344CB8AC3E}">
        <p14:creationId xmlns:p14="http://schemas.microsoft.com/office/powerpoint/2010/main" val="9461492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BF94E182-0736-4C90-B644-72F50D7AD7EA}" type="datetime5">
              <a:rPr lang="en-GB" altLang="en-US"/>
              <a:pPr>
                <a:defRPr/>
              </a:pPr>
              <a:t>30-Jul-18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B59C5A7D-3FD6-48AB-9EA1-2620497A3144}" type="slidenum">
              <a:rPr lang="en-GB" altLang="en-US"/>
              <a:pPr>
                <a:defRPr/>
              </a:pPr>
              <a:t>‹#›</a:t>
            </a:fld>
            <a:endParaRPr lang="en-GB" altLang="en-US"/>
          </a:p>
        </p:txBody>
      </p:sp>
    </p:spTree>
    <p:extLst>
      <p:ext uri="{BB962C8B-B14F-4D97-AF65-F5344CB8AC3E}">
        <p14:creationId xmlns:p14="http://schemas.microsoft.com/office/powerpoint/2010/main" val="10153249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97E5E44-892B-4624-9162-AA4ABE1B5D45}" type="datetime5">
              <a:rPr lang="en-GB" altLang="en-US"/>
              <a:pPr>
                <a:defRPr/>
              </a:pPr>
              <a:t>30-Jul-18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E249E655-BD39-4C9D-804F-E4CFABA123FB}" type="slidenum">
              <a:rPr lang="en-GB" altLang="en-US"/>
              <a:pPr>
                <a:defRPr/>
              </a:pPr>
              <a:t>‹#›</a:t>
            </a:fld>
            <a:endParaRPr lang="en-GB" altLang="en-US"/>
          </a:p>
        </p:txBody>
      </p:sp>
    </p:spTree>
    <p:extLst>
      <p:ext uri="{BB962C8B-B14F-4D97-AF65-F5344CB8AC3E}">
        <p14:creationId xmlns:p14="http://schemas.microsoft.com/office/powerpoint/2010/main" val="135111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522AF9-5BA0-41D7-BEA7-2573FC502734}" type="datetime5">
              <a:rPr lang="en-GB" altLang="en-US"/>
              <a:pPr>
                <a:defRPr/>
              </a:pPr>
              <a:t>30-Jul-18</a:t>
            </a:fld>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a:p>
        </p:txBody>
      </p:sp>
    </p:spTree>
    <p:extLst>
      <p:ext uri="{BB962C8B-B14F-4D97-AF65-F5344CB8AC3E}">
        <p14:creationId xmlns:p14="http://schemas.microsoft.com/office/powerpoint/2010/main" val="31445630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4318000"/>
            <a:ext cx="3557588"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49738"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14DED269-531F-46EF-ADF5-668B538D50ED}" type="datetime5">
              <a:rPr lang="en-GB" altLang="en-US"/>
              <a:pPr>
                <a:defRPr/>
              </a:pPr>
              <a:t>30-Jul-18</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E4066BB-E1B6-4D6A-8219-D5F00293222E}" type="slidenum">
              <a:rPr lang="en-GB" altLang="en-US"/>
              <a:pPr>
                <a:defRPr/>
              </a:pPr>
              <a:t>‹#›</a:t>
            </a:fld>
            <a:endParaRPr lang="en-GB" altLang="en-US"/>
          </a:p>
        </p:txBody>
      </p:sp>
    </p:spTree>
    <p:extLst>
      <p:ext uri="{BB962C8B-B14F-4D97-AF65-F5344CB8AC3E}">
        <p14:creationId xmlns:p14="http://schemas.microsoft.com/office/powerpoint/2010/main" val="37996187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9"/>
          <p:cNvSpPr>
            <a:spLocks noGrp="1" noChangeArrowheads="1"/>
          </p:cNvSpPr>
          <p:nvPr>
            <p:ph type="dt" sz="half" idx="11"/>
          </p:nvPr>
        </p:nvSpPr>
        <p:spPr>
          <a:ln/>
        </p:spPr>
        <p:txBody>
          <a:bodyPr/>
          <a:lstStyle>
            <a:lvl1pPr>
              <a:defRPr/>
            </a:lvl1pPr>
          </a:lstStyle>
          <a:p>
            <a:pPr>
              <a:defRPr/>
            </a:pPr>
            <a:fld id="{239B6EC9-FFB2-4844-B405-8661D25A9B02}" type="datetime5">
              <a:rPr lang="en-GB" altLang="en-US"/>
              <a:pPr>
                <a:defRPr/>
              </a:pPr>
              <a:t>30-Jul-18</a:t>
            </a:fld>
            <a:endParaRPr lang="en-GB" altLang="en-US"/>
          </a:p>
        </p:txBody>
      </p:sp>
      <p:sp>
        <p:nvSpPr>
          <p:cNvPr id="9" name="Rectangle 10"/>
          <p:cNvSpPr>
            <a:spLocks noGrp="1" noChangeArrowheads="1"/>
          </p:cNvSpPr>
          <p:nvPr>
            <p:ph type="sldNum" sz="quarter" idx="12"/>
          </p:nvPr>
        </p:nvSpPr>
        <p:spPr>
          <a:ln/>
        </p:spPr>
        <p:txBody>
          <a:bodyPr/>
          <a:lstStyle>
            <a:lvl1pPr>
              <a:defRPr/>
            </a:lvl1pPr>
          </a:lstStyle>
          <a:p>
            <a:pPr>
              <a:defRPr/>
            </a:pPr>
            <a:fld id="{1BD4F2E6-4DA9-4B81-87C0-6CFE1B3E7703}" type="slidenum">
              <a:rPr lang="en-GB" altLang="en-US"/>
              <a:pPr>
                <a:defRPr/>
              </a:pPr>
              <a:t>‹#›</a:t>
            </a:fld>
            <a:endParaRPr lang="en-GB" altLang="en-US"/>
          </a:p>
        </p:txBody>
      </p:sp>
    </p:spTree>
    <p:extLst>
      <p:ext uri="{BB962C8B-B14F-4D97-AF65-F5344CB8AC3E}">
        <p14:creationId xmlns:p14="http://schemas.microsoft.com/office/powerpoint/2010/main" val="26809633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9"/>
          <p:cNvSpPr>
            <a:spLocks noGrp="1" noChangeArrowheads="1"/>
          </p:cNvSpPr>
          <p:nvPr>
            <p:ph type="dt" sz="half" idx="11"/>
          </p:nvPr>
        </p:nvSpPr>
        <p:spPr>
          <a:ln/>
        </p:spPr>
        <p:txBody>
          <a:bodyPr/>
          <a:lstStyle>
            <a:lvl1pPr>
              <a:defRPr/>
            </a:lvl1pPr>
          </a:lstStyle>
          <a:p>
            <a:pPr>
              <a:defRPr/>
            </a:pPr>
            <a:fld id="{C412CDD2-7795-41F7-BED0-896539BC2D16}" type="datetime5">
              <a:rPr lang="en-GB" altLang="en-US"/>
              <a:pPr>
                <a:defRPr/>
              </a:pPr>
              <a:t>30-Jul-18</a:t>
            </a:fld>
            <a:endParaRPr lang="en-GB" altLang="en-US"/>
          </a:p>
        </p:txBody>
      </p:sp>
      <p:sp>
        <p:nvSpPr>
          <p:cNvPr id="5" name="Rectangle 10"/>
          <p:cNvSpPr>
            <a:spLocks noGrp="1" noChangeArrowheads="1"/>
          </p:cNvSpPr>
          <p:nvPr>
            <p:ph type="sldNum" sz="quarter" idx="12"/>
          </p:nvPr>
        </p:nvSpPr>
        <p:spPr>
          <a:ln/>
        </p:spPr>
        <p:txBody>
          <a:bodyPr/>
          <a:lstStyle>
            <a:lvl1pPr>
              <a:defRPr/>
            </a:lvl1pPr>
          </a:lstStyle>
          <a:p>
            <a:pPr>
              <a:defRPr/>
            </a:pPr>
            <a:fld id="{707EC915-3581-4E6C-9FEF-412F7F5F0524}" type="slidenum">
              <a:rPr lang="en-GB" altLang="en-US"/>
              <a:pPr>
                <a:defRPr/>
              </a:pPr>
              <a:t>‹#›</a:t>
            </a:fld>
            <a:endParaRPr lang="en-GB" altLang="en-US"/>
          </a:p>
        </p:txBody>
      </p:sp>
    </p:spTree>
    <p:extLst>
      <p:ext uri="{BB962C8B-B14F-4D97-AF65-F5344CB8AC3E}">
        <p14:creationId xmlns:p14="http://schemas.microsoft.com/office/powerpoint/2010/main" val="13437808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9"/>
          <p:cNvSpPr>
            <a:spLocks noGrp="1" noChangeArrowheads="1"/>
          </p:cNvSpPr>
          <p:nvPr>
            <p:ph type="dt" sz="half" idx="11"/>
          </p:nvPr>
        </p:nvSpPr>
        <p:spPr>
          <a:ln/>
        </p:spPr>
        <p:txBody>
          <a:bodyPr/>
          <a:lstStyle>
            <a:lvl1pPr>
              <a:defRPr/>
            </a:lvl1pPr>
          </a:lstStyle>
          <a:p>
            <a:pPr>
              <a:defRPr/>
            </a:pPr>
            <a:fld id="{85049B07-8CE6-4BB9-A676-AE2DFF8DFEB5}" type="datetime5">
              <a:rPr lang="en-GB" altLang="en-US"/>
              <a:pPr>
                <a:defRPr/>
              </a:pPr>
              <a:t>30-Jul-18</a:t>
            </a:fld>
            <a:endParaRPr lang="en-GB" altLang="en-US"/>
          </a:p>
        </p:txBody>
      </p:sp>
      <p:sp>
        <p:nvSpPr>
          <p:cNvPr id="4" name="Rectangle 10"/>
          <p:cNvSpPr>
            <a:spLocks noGrp="1" noChangeArrowheads="1"/>
          </p:cNvSpPr>
          <p:nvPr>
            <p:ph type="sldNum" sz="quarter" idx="12"/>
          </p:nvPr>
        </p:nvSpPr>
        <p:spPr>
          <a:ln/>
        </p:spPr>
        <p:txBody>
          <a:bodyPr/>
          <a:lstStyle>
            <a:lvl1pPr>
              <a:defRPr/>
            </a:lvl1pPr>
          </a:lstStyle>
          <a:p>
            <a:pPr>
              <a:defRPr/>
            </a:pPr>
            <a:fld id="{47579FAB-2793-47B6-AED6-0BBED39DB0B2}" type="slidenum">
              <a:rPr lang="en-GB" altLang="en-US"/>
              <a:pPr>
                <a:defRPr/>
              </a:pPr>
              <a:t>‹#›</a:t>
            </a:fld>
            <a:endParaRPr lang="en-GB" altLang="en-US"/>
          </a:p>
        </p:txBody>
      </p:sp>
    </p:spTree>
    <p:extLst>
      <p:ext uri="{BB962C8B-B14F-4D97-AF65-F5344CB8AC3E}">
        <p14:creationId xmlns:p14="http://schemas.microsoft.com/office/powerpoint/2010/main" val="30212326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DF0A53BC-E0BB-4024-B340-836D966FBE42}" type="datetime5">
              <a:rPr lang="en-GB" altLang="en-US"/>
              <a:pPr>
                <a:defRPr/>
              </a:pPr>
              <a:t>30-Jul-18</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B3FCEF5-9C56-429C-BD03-F3EEC52B50F4}" type="slidenum">
              <a:rPr lang="en-GB" altLang="en-US"/>
              <a:pPr>
                <a:defRPr/>
              </a:pPr>
              <a:t>‹#›</a:t>
            </a:fld>
            <a:endParaRPr lang="en-GB" altLang="en-US"/>
          </a:p>
        </p:txBody>
      </p:sp>
    </p:spTree>
    <p:extLst>
      <p:ext uri="{BB962C8B-B14F-4D97-AF65-F5344CB8AC3E}">
        <p14:creationId xmlns:p14="http://schemas.microsoft.com/office/powerpoint/2010/main" val="21550495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3C52A133-B09F-47AC-ABA3-320928569CEE}" type="datetime5">
              <a:rPr lang="en-GB" altLang="en-US"/>
              <a:pPr>
                <a:defRPr/>
              </a:pPr>
              <a:t>30-Jul-18</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54528C68-700B-40D8-961F-CE2497BFC2C6}" type="slidenum">
              <a:rPr lang="en-GB" altLang="en-US"/>
              <a:pPr>
                <a:defRPr/>
              </a:pPr>
              <a:t>‹#›</a:t>
            </a:fld>
            <a:endParaRPr lang="en-GB" altLang="en-US"/>
          </a:p>
        </p:txBody>
      </p:sp>
    </p:spTree>
    <p:extLst>
      <p:ext uri="{BB962C8B-B14F-4D97-AF65-F5344CB8AC3E}">
        <p14:creationId xmlns:p14="http://schemas.microsoft.com/office/powerpoint/2010/main" val="12281855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A3D9A31-1E3F-42E0-8958-0635136613F4}" type="datetime5">
              <a:rPr lang="en-GB" altLang="en-US"/>
              <a:pPr>
                <a:defRPr/>
              </a:pPr>
              <a:t>30-Jul-18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70E6CF69-E1FC-49CB-B0BB-932CE0E7234C}" type="slidenum">
              <a:rPr lang="en-GB" altLang="en-US"/>
              <a:pPr>
                <a:defRPr/>
              </a:pPr>
              <a:t>‹#›</a:t>
            </a:fld>
            <a:endParaRPr lang="en-GB" altLang="en-US"/>
          </a:p>
        </p:txBody>
      </p:sp>
    </p:spTree>
    <p:extLst>
      <p:ext uri="{BB962C8B-B14F-4D97-AF65-F5344CB8AC3E}">
        <p14:creationId xmlns:p14="http://schemas.microsoft.com/office/powerpoint/2010/main" val="19108755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6100"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0AD457B-D2F6-47D7-8146-3EBDE15E78A9}" type="datetime5">
              <a:rPr lang="en-GB" altLang="en-US"/>
              <a:pPr>
                <a:defRPr/>
              </a:pPr>
              <a:t>30-Jul-18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AEB86DF0-7A67-4A91-85D6-0A2A95F12949}" type="slidenum">
              <a:rPr lang="en-GB" altLang="en-US"/>
              <a:pPr>
                <a:defRPr/>
              </a:pPr>
              <a:t>‹#›</a:t>
            </a:fld>
            <a:endParaRPr lang="en-GB" altLang="en-US"/>
          </a:p>
        </p:txBody>
      </p:sp>
    </p:spTree>
    <p:extLst>
      <p:ext uri="{BB962C8B-B14F-4D97-AF65-F5344CB8AC3E}">
        <p14:creationId xmlns:p14="http://schemas.microsoft.com/office/powerpoint/2010/main" val="2786036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5642BF9-EF45-4F94-80D8-337D733C46F1}" type="datetime5">
              <a:rPr lang="en-GB" altLang="en-US"/>
              <a:pPr>
                <a:defRPr/>
              </a:pPr>
              <a:t>30-Jul-18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D03E7D24-AD2C-4824-8260-52629B296B0C}" type="slidenum">
              <a:rPr lang="en-GB" altLang="en-US"/>
              <a:pPr>
                <a:defRPr/>
              </a:pPr>
              <a:t>‹#›</a:t>
            </a:fld>
            <a:endParaRPr lang="en-GB" altLang="en-US"/>
          </a:p>
        </p:txBody>
      </p:sp>
    </p:spTree>
    <p:extLst>
      <p:ext uri="{BB962C8B-B14F-4D97-AF65-F5344CB8AC3E}">
        <p14:creationId xmlns:p14="http://schemas.microsoft.com/office/powerpoint/2010/main" val="8456778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4038CDC-5F08-4FF4-B498-F31AA3D07ADE}" type="datetime5">
              <a:rPr lang="en-GB" altLang="en-US"/>
              <a:pPr>
                <a:defRPr/>
              </a:pPr>
              <a:t>30-Jul-18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3EF77B97-E6AC-423A-BE00-125CAE84394A}" type="slidenum">
              <a:rPr lang="en-GB" altLang="en-US"/>
              <a:pPr>
                <a:defRPr/>
              </a:pPr>
              <a:t>‹#›</a:t>
            </a:fld>
            <a:endParaRPr lang="en-GB" altLang="en-US"/>
          </a:p>
        </p:txBody>
      </p:sp>
    </p:spTree>
    <p:extLst>
      <p:ext uri="{BB962C8B-B14F-4D97-AF65-F5344CB8AC3E}">
        <p14:creationId xmlns:p14="http://schemas.microsoft.com/office/powerpoint/2010/main" val="3576376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556673-0412-4A51-9388-CA2F101A8CF1}" type="datetime5">
              <a:rPr lang="en-GB" altLang="en-US"/>
              <a:pPr>
                <a:defRPr/>
              </a:pPr>
              <a:t>30-Jul-18</a:t>
            </a:fld>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a:p>
        </p:txBody>
      </p:sp>
    </p:spTree>
    <p:extLst>
      <p:ext uri="{BB962C8B-B14F-4D97-AF65-F5344CB8AC3E}">
        <p14:creationId xmlns:p14="http://schemas.microsoft.com/office/powerpoint/2010/main" val="3262761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C821067-4549-434A-A978-B278FE3B256D}" type="datetime5">
              <a:rPr lang="en-GB" altLang="en-US"/>
              <a:pPr>
                <a:defRPr/>
              </a:pPr>
              <a:t>30-Jul-18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17811B3-8EA7-448F-AD12-0E917CDBF3F1}" type="slidenum">
              <a:rPr lang="en-GB" altLang="en-US"/>
              <a:pPr>
                <a:defRPr/>
              </a:pPr>
              <a:t>‹#›</a:t>
            </a:fld>
            <a:endParaRPr lang="en-GB" altLang="en-US"/>
          </a:p>
        </p:txBody>
      </p:sp>
    </p:spTree>
    <p:extLst>
      <p:ext uri="{BB962C8B-B14F-4D97-AF65-F5344CB8AC3E}">
        <p14:creationId xmlns:p14="http://schemas.microsoft.com/office/powerpoint/2010/main" val="13706746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943100" y="2057400"/>
            <a:ext cx="2551113" cy="349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2057400"/>
            <a:ext cx="2551112" cy="349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B7D64593-0A44-46C6-9A30-3D47A0A38224}" type="datetime5">
              <a:rPr lang="en-GB" altLang="en-US"/>
              <a:pPr>
                <a:defRPr/>
              </a:pPr>
              <a:t>30-Jul-18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3EDDEC26-1A98-4FFE-8C28-99A572129ED3}" type="slidenum">
              <a:rPr lang="en-GB" altLang="en-US"/>
              <a:pPr>
                <a:defRPr/>
              </a:pPr>
              <a:t>‹#›</a:t>
            </a:fld>
            <a:endParaRPr lang="en-GB" altLang="en-US"/>
          </a:p>
        </p:txBody>
      </p:sp>
    </p:spTree>
    <p:extLst>
      <p:ext uri="{BB962C8B-B14F-4D97-AF65-F5344CB8AC3E}">
        <p14:creationId xmlns:p14="http://schemas.microsoft.com/office/powerpoint/2010/main" val="36435716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3630170-6813-463D-B465-75206392DE68}" type="datetime5">
              <a:rPr lang="en-GB" altLang="en-US"/>
              <a:pPr>
                <a:defRPr/>
              </a:pPr>
              <a:t>30-Jul-18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690BC58C-0D29-499A-BCED-F21BE88E6854}" type="slidenum">
              <a:rPr lang="en-GB" altLang="en-US"/>
              <a:pPr>
                <a:defRPr/>
              </a:pPr>
              <a:t>‹#›</a:t>
            </a:fld>
            <a:endParaRPr lang="en-GB" altLang="en-US"/>
          </a:p>
        </p:txBody>
      </p:sp>
    </p:spTree>
    <p:extLst>
      <p:ext uri="{BB962C8B-B14F-4D97-AF65-F5344CB8AC3E}">
        <p14:creationId xmlns:p14="http://schemas.microsoft.com/office/powerpoint/2010/main" val="8087089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C07D3AAD-838C-4A9E-83B2-E8FF4C6B63E0}" type="datetime5">
              <a:rPr lang="en-GB" altLang="en-US"/>
              <a:pPr>
                <a:defRPr/>
              </a:pPr>
              <a:t>30-Jul-18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550C96DB-610E-412F-90C5-8A6673F8928E}" type="slidenum">
              <a:rPr lang="en-GB" altLang="en-US"/>
              <a:pPr>
                <a:defRPr/>
              </a:pPr>
              <a:t>‹#›</a:t>
            </a:fld>
            <a:endParaRPr lang="en-GB" altLang="en-US"/>
          </a:p>
        </p:txBody>
      </p:sp>
    </p:spTree>
    <p:extLst>
      <p:ext uri="{BB962C8B-B14F-4D97-AF65-F5344CB8AC3E}">
        <p14:creationId xmlns:p14="http://schemas.microsoft.com/office/powerpoint/2010/main" val="25580899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051763B6-5D2F-46F3-8E57-A1029057BE43}" type="datetime5">
              <a:rPr lang="en-GB" altLang="en-US"/>
              <a:pPr>
                <a:defRPr/>
              </a:pPr>
              <a:t>30-Jul-18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ECD93A14-8399-4E19-B73A-AECA849BE1C5}" type="slidenum">
              <a:rPr lang="en-GB" altLang="en-US"/>
              <a:pPr>
                <a:defRPr/>
              </a:pPr>
              <a:t>‹#›</a:t>
            </a:fld>
            <a:endParaRPr lang="en-GB" altLang="en-US"/>
          </a:p>
        </p:txBody>
      </p:sp>
    </p:spTree>
    <p:extLst>
      <p:ext uri="{BB962C8B-B14F-4D97-AF65-F5344CB8AC3E}">
        <p14:creationId xmlns:p14="http://schemas.microsoft.com/office/powerpoint/2010/main" val="23513053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E76C83E-DA52-4F1C-99FC-DE7C46BB09E5}" type="datetime5">
              <a:rPr lang="en-GB" altLang="en-US"/>
              <a:pPr>
                <a:defRPr/>
              </a:pPr>
              <a:t>30-Jul-18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099E62F-B62B-4018-80CF-FB3A1E17DDA9}" type="slidenum">
              <a:rPr lang="en-GB" altLang="en-US"/>
              <a:pPr>
                <a:defRPr/>
              </a:pPr>
              <a:t>‹#›</a:t>
            </a:fld>
            <a:endParaRPr lang="en-GB" altLang="en-US"/>
          </a:p>
        </p:txBody>
      </p:sp>
    </p:spTree>
    <p:extLst>
      <p:ext uri="{BB962C8B-B14F-4D97-AF65-F5344CB8AC3E}">
        <p14:creationId xmlns:p14="http://schemas.microsoft.com/office/powerpoint/2010/main" val="38886456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81ACE0D-E926-4AA4-9777-D08FE153E80F}" type="datetime5">
              <a:rPr lang="en-GB" altLang="en-US"/>
              <a:pPr>
                <a:defRPr/>
              </a:pPr>
              <a:t>30-Jul-18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7F9676EE-4A47-471A-B405-168A73061661}" type="slidenum">
              <a:rPr lang="en-GB" altLang="en-US"/>
              <a:pPr>
                <a:defRPr/>
              </a:pPr>
              <a:t>‹#›</a:t>
            </a:fld>
            <a:endParaRPr lang="en-GB" altLang="en-US"/>
          </a:p>
        </p:txBody>
      </p:sp>
    </p:spTree>
    <p:extLst>
      <p:ext uri="{BB962C8B-B14F-4D97-AF65-F5344CB8AC3E}">
        <p14:creationId xmlns:p14="http://schemas.microsoft.com/office/powerpoint/2010/main" val="18025233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01D7ECC5-0AAD-47C0-B574-40BA8D8FAF3F}" type="datetime5">
              <a:rPr lang="en-GB" altLang="en-US"/>
              <a:pPr>
                <a:defRPr/>
              </a:pPr>
              <a:t>30-Jul-18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F89F1A-D99E-4224-931B-D701798D77FC}" type="slidenum">
              <a:rPr lang="en-GB" altLang="en-US"/>
              <a:pPr>
                <a:defRPr/>
              </a:pPr>
              <a:t>‹#›</a:t>
            </a:fld>
            <a:endParaRPr lang="en-GB" altLang="en-US"/>
          </a:p>
        </p:txBody>
      </p:sp>
    </p:spTree>
    <p:extLst>
      <p:ext uri="{BB962C8B-B14F-4D97-AF65-F5344CB8AC3E}">
        <p14:creationId xmlns:p14="http://schemas.microsoft.com/office/powerpoint/2010/main" val="26755573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47212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4721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40138AB-641C-4941-B617-37AA1106D9A6}" type="datetime5">
              <a:rPr lang="en-GB" altLang="en-US"/>
              <a:pPr>
                <a:defRPr/>
              </a:pPr>
              <a:t>30-Jul-18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63D8F11-EAFE-40BA-A61A-4C4D3352518F}" type="slidenum">
              <a:rPr lang="en-GB" altLang="en-US"/>
              <a:pPr>
                <a:defRPr/>
              </a:pPr>
              <a:t>‹#›</a:t>
            </a:fld>
            <a:endParaRPr lang="en-GB" altLang="en-US"/>
          </a:p>
        </p:txBody>
      </p:sp>
    </p:spTree>
    <p:extLst>
      <p:ext uri="{BB962C8B-B14F-4D97-AF65-F5344CB8AC3E}">
        <p14:creationId xmlns:p14="http://schemas.microsoft.com/office/powerpoint/2010/main" val="28365160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
        <p:nvSpPr>
          <p:cNvPr id="8194" name="Rectangle 2"/>
          <p:cNvSpPr>
            <a:spLocks noGrp="1" noChangeArrowheads="1"/>
          </p:cNvSpPr>
          <p:nvPr>
            <p:ph type="ctrTitle"/>
          </p:nvPr>
        </p:nvSpPr>
        <p:spPr>
          <a:xfrm>
            <a:off x="539750" y="2565400"/>
            <a:ext cx="7269163" cy="1042988"/>
          </a:xfrm>
        </p:spPr>
        <p:txBody>
          <a:bodyPr/>
          <a:lstStyle>
            <a:lvl1pPr>
              <a:defRPr sz="3600"/>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539750" y="3644900"/>
            <a:ext cx="7269163" cy="719138"/>
          </a:xfrm>
        </p:spPr>
        <p:txBody>
          <a:bodyPr/>
          <a:lstStyle>
            <a:lvl1pPr>
              <a:defRPr sz="2800"/>
            </a:lvl1pPr>
          </a:lstStyle>
          <a:p>
            <a:pPr lvl="0"/>
            <a:r>
              <a:rPr lang="en-US" altLang="en-US" noProof="0"/>
              <a:t>Click to edit Master subtitle style</a:t>
            </a:r>
            <a:endParaRPr lang="en-GB" altLang="en-US" noProof="0"/>
          </a:p>
        </p:txBody>
      </p:sp>
      <p:sp>
        <p:nvSpPr>
          <p:cNvPr id="5" name="Rectangle 5"/>
          <p:cNvSpPr>
            <a:spLocks noGrp="1" noChangeArrowheads="1"/>
          </p:cNvSpPr>
          <p:nvPr>
            <p:ph type="ftr" sz="quarter" idx="10"/>
          </p:nvPr>
        </p:nvSpPr>
        <p:spPr/>
        <p:txBody>
          <a:bodyPr/>
          <a:lstStyle>
            <a:lvl1pPr>
              <a:defRPr/>
            </a:lvl1pPr>
          </a:lstStyle>
          <a:p>
            <a:pPr>
              <a:defRPr/>
            </a:pPr>
            <a:r>
              <a:rPr lang="en-GB" altLang="en-US"/>
              <a:t>Presentation Title: View &gt; Header &amp; Footer</a:t>
            </a:r>
          </a:p>
        </p:txBody>
      </p:sp>
      <p:sp>
        <p:nvSpPr>
          <p:cNvPr id="6" name="Rectangle 7"/>
          <p:cNvSpPr>
            <a:spLocks noGrp="1" noChangeArrowheads="1"/>
          </p:cNvSpPr>
          <p:nvPr>
            <p:ph type="dt" sz="half" idx="11"/>
          </p:nvPr>
        </p:nvSpPr>
        <p:spPr/>
        <p:txBody>
          <a:bodyPr/>
          <a:lstStyle>
            <a:lvl1pPr>
              <a:defRPr/>
            </a:lvl1pPr>
          </a:lstStyle>
          <a:p>
            <a:pPr>
              <a:defRPr/>
            </a:pPr>
            <a:fld id="{48D96D24-A426-49D3-B1AF-A483B7F1ECF4}" type="datetime5">
              <a:rPr lang="en-GB" altLang="en-US"/>
              <a:pPr>
                <a:defRPr/>
              </a:pPr>
              <a:t>30-Jul-18</a:t>
            </a:fld>
            <a:endParaRPr lang="en-GB" altLang="en-US"/>
          </a:p>
        </p:txBody>
      </p:sp>
      <p:sp>
        <p:nvSpPr>
          <p:cNvPr id="7" name="Rectangle 8"/>
          <p:cNvSpPr>
            <a:spLocks noGrp="1" noChangeArrowheads="1"/>
          </p:cNvSpPr>
          <p:nvPr>
            <p:ph type="sldNum" sz="quarter" idx="12"/>
          </p:nvPr>
        </p:nvSpPr>
        <p:spPr/>
        <p:txBody>
          <a:bodyPr/>
          <a:lstStyle>
            <a:lvl1pPr>
              <a:defRPr smtClean="0"/>
            </a:lvl1pPr>
          </a:lstStyle>
          <a:p>
            <a:pPr>
              <a:defRPr/>
            </a:pPr>
            <a:fld id="{C396F280-9B32-4034-8303-F88EB52764A8}" type="slidenum">
              <a:rPr lang="en-GB" altLang="en-US"/>
              <a:pPr>
                <a:defRPr/>
              </a:pPr>
              <a:t>‹#›</a:t>
            </a:fld>
            <a:endParaRPr lang="en-GB" altLang="en-US"/>
          </a:p>
        </p:txBody>
      </p:sp>
    </p:spTree>
    <p:extLst>
      <p:ext uri="{BB962C8B-B14F-4D97-AF65-F5344CB8AC3E}">
        <p14:creationId xmlns:p14="http://schemas.microsoft.com/office/powerpoint/2010/main" val="140959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596B4-413C-4D42-861B-4EF11F69D2E3}" type="datetime5">
              <a:rPr lang="en-GB" altLang="en-US"/>
              <a:pPr>
                <a:defRPr/>
              </a:pPr>
              <a:t>30-Jul-18</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a:p>
        </p:txBody>
      </p:sp>
    </p:spTree>
    <p:extLst>
      <p:ext uri="{BB962C8B-B14F-4D97-AF65-F5344CB8AC3E}">
        <p14:creationId xmlns:p14="http://schemas.microsoft.com/office/powerpoint/2010/main" val="30471054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7394B0-5BC6-49DB-80EF-4D4A3E51364A}" type="datetime5">
              <a:rPr lang="en-GB" altLang="en-US"/>
              <a:pPr>
                <a:defRPr/>
              </a:pPr>
              <a:t>30-Jul-18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CD494ACB-FD81-436E-AF07-CE2BDF1368FB}" type="slidenum">
              <a:rPr lang="en-GB" altLang="en-US"/>
              <a:pPr>
                <a:defRPr/>
              </a:pPr>
              <a:t>‹#›</a:t>
            </a:fld>
            <a:endParaRPr lang="en-GB" altLang="en-US"/>
          </a:p>
        </p:txBody>
      </p:sp>
    </p:spTree>
    <p:extLst>
      <p:ext uri="{BB962C8B-B14F-4D97-AF65-F5344CB8AC3E}">
        <p14:creationId xmlns:p14="http://schemas.microsoft.com/office/powerpoint/2010/main" val="25513345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989AAB4-909D-4E84-AD71-EB2A3EBAFF9A}" type="datetime5">
              <a:rPr lang="en-GB" altLang="en-US"/>
              <a:pPr>
                <a:defRPr/>
              </a:pPr>
              <a:t>30-Jul-18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3ED9780F-0A0E-481F-A30D-B9E89A4F937A}" type="slidenum">
              <a:rPr lang="en-GB" altLang="en-US"/>
              <a:pPr>
                <a:defRPr/>
              </a:pPr>
              <a:t>‹#›</a:t>
            </a:fld>
            <a:endParaRPr lang="en-GB" altLang="en-US"/>
          </a:p>
        </p:txBody>
      </p:sp>
    </p:spTree>
    <p:extLst>
      <p:ext uri="{BB962C8B-B14F-4D97-AF65-F5344CB8AC3E}">
        <p14:creationId xmlns:p14="http://schemas.microsoft.com/office/powerpoint/2010/main" val="8841219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557588"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49738" y="1841500"/>
            <a:ext cx="3559175"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D60406B-C2AE-4243-B308-D9E9BD51AE8E}" type="datetime5">
              <a:rPr lang="en-GB" altLang="en-US"/>
              <a:pPr>
                <a:defRPr/>
              </a:pPr>
              <a:t>30-Jul-18</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8B1D86DA-34AB-477A-A514-65F95FA39552}" type="slidenum">
              <a:rPr lang="en-GB" altLang="en-US"/>
              <a:pPr>
                <a:defRPr/>
              </a:pPr>
              <a:t>‹#›</a:t>
            </a:fld>
            <a:endParaRPr lang="en-GB" altLang="en-US"/>
          </a:p>
        </p:txBody>
      </p:sp>
    </p:spTree>
    <p:extLst>
      <p:ext uri="{BB962C8B-B14F-4D97-AF65-F5344CB8AC3E}">
        <p14:creationId xmlns:p14="http://schemas.microsoft.com/office/powerpoint/2010/main" val="3127490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E0FE1BF-30AF-40D8-9ED2-949B1E82E6D7}" type="datetime5">
              <a:rPr lang="en-GB" altLang="en-US"/>
              <a:pPr>
                <a:defRPr/>
              </a:pPr>
              <a:t>30-Jul-18</a:t>
            </a:fld>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9" name="Rectangle 6"/>
          <p:cNvSpPr>
            <a:spLocks noGrp="1" noChangeArrowheads="1"/>
          </p:cNvSpPr>
          <p:nvPr>
            <p:ph type="sldNum" sz="quarter" idx="12"/>
          </p:nvPr>
        </p:nvSpPr>
        <p:spPr>
          <a:ln/>
        </p:spPr>
        <p:txBody>
          <a:bodyPr/>
          <a:lstStyle>
            <a:lvl1pPr>
              <a:defRPr/>
            </a:lvl1pPr>
          </a:lstStyle>
          <a:p>
            <a:pPr>
              <a:defRPr/>
            </a:pPr>
            <a:fld id="{ACEE4085-ACED-4763-9792-A125F031DB71}" type="slidenum">
              <a:rPr lang="en-GB" altLang="en-US"/>
              <a:pPr>
                <a:defRPr/>
              </a:pPr>
              <a:t>‹#›</a:t>
            </a:fld>
            <a:endParaRPr lang="en-GB" altLang="en-US"/>
          </a:p>
        </p:txBody>
      </p:sp>
    </p:spTree>
    <p:extLst>
      <p:ext uri="{BB962C8B-B14F-4D97-AF65-F5344CB8AC3E}">
        <p14:creationId xmlns:p14="http://schemas.microsoft.com/office/powerpoint/2010/main" val="8191614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A7522AF9-5BA0-41D7-BEA7-2573FC502734}" type="datetime5">
              <a:rPr lang="en-GB" altLang="en-US"/>
              <a:pPr>
                <a:defRPr/>
              </a:pPr>
              <a:t>30-Jul-18</a:t>
            </a:fld>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5" name="Rectangle 6"/>
          <p:cNvSpPr>
            <a:spLocks noGrp="1" noChangeArrowheads="1"/>
          </p:cNvSpPr>
          <p:nvPr>
            <p:ph type="sldNum" sz="quarter" idx="12"/>
          </p:nvPr>
        </p:nvSpPr>
        <p:spPr>
          <a:ln/>
        </p:spPr>
        <p:txBody>
          <a:bodyPr/>
          <a:lstStyle>
            <a:lvl1pPr>
              <a:defRPr/>
            </a:lvl1pPr>
          </a:lstStyle>
          <a:p>
            <a:pPr>
              <a:defRPr/>
            </a:pPr>
            <a:fld id="{A5A6E903-73B4-4D28-AD15-971C8F595890}" type="slidenum">
              <a:rPr lang="en-GB" altLang="en-US"/>
              <a:pPr>
                <a:defRPr/>
              </a:pPr>
              <a:t>‹#›</a:t>
            </a:fld>
            <a:endParaRPr lang="en-GB" altLang="en-US"/>
          </a:p>
        </p:txBody>
      </p:sp>
    </p:spTree>
    <p:extLst>
      <p:ext uri="{BB962C8B-B14F-4D97-AF65-F5344CB8AC3E}">
        <p14:creationId xmlns:p14="http://schemas.microsoft.com/office/powerpoint/2010/main" val="31445630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E556673-0412-4A51-9388-CA2F101A8CF1}" type="datetime5">
              <a:rPr lang="en-GB" altLang="en-US"/>
              <a:pPr>
                <a:defRPr/>
              </a:pPr>
              <a:t>30-Jul-18</a:t>
            </a:fld>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4" name="Rectangle 6"/>
          <p:cNvSpPr>
            <a:spLocks noGrp="1" noChangeArrowheads="1"/>
          </p:cNvSpPr>
          <p:nvPr>
            <p:ph type="sldNum" sz="quarter" idx="12"/>
          </p:nvPr>
        </p:nvSpPr>
        <p:spPr>
          <a:ln/>
        </p:spPr>
        <p:txBody>
          <a:bodyPr/>
          <a:lstStyle>
            <a:lvl1pPr>
              <a:defRPr/>
            </a:lvl1pPr>
          </a:lstStyle>
          <a:p>
            <a:pPr>
              <a:defRPr/>
            </a:pPr>
            <a:fld id="{AE45A995-AE52-4C81-87C3-5576BD41038A}" type="slidenum">
              <a:rPr lang="en-GB" altLang="en-US"/>
              <a:pPr>
                <a:defRPr/>
              </a:pPr>
              <a:t>‹#›</a:t>
            </a:fld>
            <a:endParaRPr lang="en-GB" altLang="en-US"/>
          </a:p>
        </p:txBody>
      </p:sp>
    </p:spTree>
    <p:extLst>
      <p:ext uri="{BB962C8B-B14F-4D97-AF65-F5344CB8AC3E}">
        <p14:creationId xmlns:p14="http://schemas.microsoft.com/office/powerpoint/2010/main" val="3262761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41596B4-413C-4D42-861B-4EF11F69D2E3}" type="datetime5">
              <a:rPr lang="en-GB" altLang="en-US"/>
              <a:pPr>
                <a:defRPr/>
              </a:pPr>
              <a:t>30-Jul-18</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274C0E19-6EF6-4E70-8A7F-E8AC727FF49F}" type="slidenum">
              <a:rPr lang="en-GB" altLang="en-US"/>
              <a:pPr>
                <a:defRPr/>
              </a:pPr>
              <a:t>‹#›</a:t>
            </a:fld>
            <a:endParaRPr lang="en-GB" altLang="en-US"/>
          </a:p>
        </p:txBody>
      </p:sp>
    </p:spTree>
    <p:extLst>
      <p:ext uri="{BB962C8B-B14F-4D97-AF65-F5344CB8AC3E}">
        <p14:creationId xmlns:p14="http://schemas.microsoft.com/office/powerpoint/2010/main" val="30471054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1883C-DE0D-4B90-90B5-DE25D2EABF2C}" type="datetime5">
              <a:rPr lang="en-GB" altLang="en-US"/>
              <a:pPr>
                <a:defRPr/>
              </a:pPr>
              <a:t>30-Jul-18</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a:p>
        </p:txBody>
      </p:sp>
    </p:spTree>
    <p:extLst>
      <p:ext uri="{BB962C8B-B14F-4D97-AF65-F5344CB8AC3E}">
        <p14:creationId xmlns:p14="http://schemas.microsoft.com/office/powerpoint/2010/main" val="31239565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74B8F1E-7378-4ACC-81D1-BAE3B70766D1}" type="datetime5">
              <a:rPr lang="en-GB" altLang="en-US"/>
              <a:pPr>
                <a:defRPr/>
              </a:pPr>
              <a:t>30-Jul-18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E3F9DECF-A4B8-4159-82EE-467E865423A7}" type="slidenum">
              <a:rPr lang="en-GB" altLang="en-US"/>
              <a:pPr>
                <a:defRPr/>
              </a:pPr>
              <a:t>‹#›</a:t>
            </a:fld>
            <a:endParaRPr lang="en-GB" altLang="en-US"/>
          </a:p>
        </p:txBody>
      </p:sp>
    </p:spTree>
    <p:extLst>
      <p:ext uri="{BB962C8B-B14F-4D97-AF65-F5344CB8AC3E}">
        <p14:creationId xmlns:p14="http://schemas.microsoft.com/office/powerpoint/2010/main" val="32587797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6A26192-CDC8-4398-8E50-39C3FEC3000B}" type="datetime5">
              <a:rPr lang="en-GB" altLang="en-US"/>
              <a:pPr>
                <a:defRPr/>
              </a:pPr>
              <a:t>30-Jul-18</a:t>
            </a:fld>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6" name="Rectangle 6"/>
          <p:cNvSpPr>
            <a:spLocks noGrp="1" noChangeArrowheads="1"/>
          </p:cNvSpPr>
          <p:nvPr>
            <p:ph type="sldNum" sz="quarter" idx="12"/>
          </p:nvPr>
        </p:nvSpPr>
        <p:spPr>
          <a:ln/>
        </p:spPr>
        <p:txBody>
          <a:bodyPr/>
          <a:lstStyle>
            <a:lvl1pPr>
              <a:defRPr/>
            </a:lvl1pPr>
          </a:lstStyle>
          <a:p>
            <a:pPr>
              <a:defRPr/>
            </a:pPr>
            <a:fld id="{BC5D13DF-8778-4CEC-9B71-17CBB790E7DE}" type="slidenum">
              <a:rPr lang="en-GB" altLang="en-US"/>
              <a:pPr>
                <a:defRPr/>
              </a:pPr>
              <a:t>‹#›</a:t>
            </a:fld>
            <a:endParaRPr lang="en-GB" altLang="en-US"/>
          </a:p>
        </p:txBody>
      </p:sp>
    </p:spTree>
    <p:extLst>
      <p:ext uri="{BB962C8B-B14F-4D97-AF65-F5344CB8AC3E}">
        <p14:creationId xmlns:p14="http://schemas.microsoft.com/office/powerpoint/2010/main" val="3412260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8F1883C-DE0D-4B90-90B5-DE25D2EABF2C}" type="datetime5">
              <a:rPr lang="en-GB" altLang="en-US"/>
              <a:pPr>
                <a:defRPr/>
              </a:pPr>
              <a:t>30-Jul-18</a:t>
            </a:fld>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Presentation Title: View &gt; Header &amp; Footer</a:t>
            </a:r>
          </a:p>
        </p:txBody>
      </p:sp>
      <p:sp>
        <p:nvSpPr>
          <p:cNvPr id="7" name="Rectangle 6"/>
          <p:cNvSpPr>
            <a:spLocks noGrp="1" noChangeArrowheads="1"/>
          </p:cNvSpPr>
          <p:nvPr>
            <p:ph type="sldNum" sz="quarter" idx="12"/>
          </p:nvPr>
        </p:nvSpPr>
        <p:spPr>
          <a:ln/>
        </p:spPr>
        <p:txBody>
          <a:bodyPr/>
          <a:lstStyle>
            <a:lvl1pPr>
              <a:defRPr/>
            </a:lvl1pPr>
          </a:lstStyle>
          <a:p>
            <a:pPr>
              <a:defRPr/>
            </a:pPr>
            <a:fld id="{7BA3BBCD-52B5-4906-9844-5F2C2A815D6C}" type="slidenum">
              <a:rPr lang="en-GB" altLang="en-US"/>
              <a:pPr>
                <a:defRPr/>
              </a:pPr>
              <a:t>‹#›</a:t>
            </a:fld>
            <a:endParaRPr lang="en-GB" altLang="en-US"/>
          </a:p>
        </p:txBody>
      </p:sp>
    </p:spTree>
    <p:extLst>
      <p:ext uri="{BB962C8B-B14F-4D97-AF65-F5344CB8AC3E}">
        <p14:creationId xmlns:p14="http://schemas.microsoft.com/office/powerpoint/2010/main" val="31239565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A040541-D64B-429A-A2D7-51DC9C937265}" type="datetime5">
              <a:rPr lang="en-GB" altLang="en-US"/>
              <a:pPr>
                <a:defRPr/>
              </a:pPr>
              <a:t>30-Jul-18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pPr>
                <a:defRPr/>
              </a:pPr>
              <a:t>‹#›</a:t>
            </a:fld>
            <a:endParaRPr lang="en-GB" altLang="en-US"/>
          </a:p>
        </p:txBody>
      </p:sp>
    </p:spTree>
    <p:extLst>
      <p:ext uri="{BB962C8B-B14F-4D97-AF65-F5344CB8AC3E}">
        <p14:creationId xmlns:p14="http://schemas.microsoft.com/office/powerpoint/2010/main" val="12414257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DD237AFF-F9C4-4C94-A334-5E84EC60E1EA}" type="datetime5">
              <a:rPr lang="en-GB" altLang="en-US"/>
              <a:pPr>
                <a:defRPr/>
              </a:pPr>
              <a:t>30-Jul-18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pPr>
                <a:defRPr/>
              </a:pPr>
              <a:t>‹#›</a:t>
            </a:fld>
            <a:endParaRPr lang="en-GB" altLang="en-US"/>
          </a:p>
        </p:txBody>
      </p:sp>
    </p:spTree>
    <p:extLst>
      <p:ext uri="{BB962C8B-B14F-4D97-AF65-F5344CB8AC3E}">
        <p14:creationId xmlns:p14="http://schemas.microsoft.com/office/powerpoint/2010/main" val="31089430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38C26D0-617D-4637-8F99-8720245A9979}" type="datetime5">
              <a:rPr lang="en-GB" altLang="en-US"/>
              <a:pPr>
                <a:defRPr/>
              </a:pPr>
              <a:t>30-Jul-18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pPr>
                <a:defRPr/>
              </a:pPr>
              <a:t>‹#›</a:t>
            </a:fld>
            <a:endParaRPr lang="en-GB" altLang="en-US"/>
          </a:p>
        </p:txBody>
      </p:sp>
    </p:spTree>
    <p:extLst>
      <p:ext uri="{BB962C8B-B14F-4D97-AF65-F5344CB8AC3E}">
        <p14:creationId xmlns:p14="http://schemas.microsoft.com/office/powerpoint/2010/main" val="37986759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5884B5B-BEB2-43E3-8888-F5838227050E}" type="datetime5">
              <a:rPr lang="en-GB" altLang="en-US"/>
              <a:pPr>
                <a:defRPr/>
              </a:pPr>
              <a:t>30-Jul-18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pPr>
                <a:defRPr/>
              </a:pPr>
              <a:t>‹#›</a:t>
            </a:fld>
            <a:endParaRPr lang="en-GB" altLang="en-US"/>
          </a:p>
        </p:txBody>
      </p:sp>
    </p:spTree>
    <p:extLst>
      <p:ext uri="{BB962C8B-B14F-4D97-AF65-F5344CB8AC3E}">
        <p14:creationId xmlns:p14="http://schemas.microsoft.com/office/powerpoint/2010/main" val="30363660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E157D01-9593-41DB-8839-4B46CB8B5653}" type="datetime5">
              <a:rPr lang="en-GB" altLang="en-US"/>
              <a:pPr>
                <a:defRPr/>
              </a:pPr>
              <a:t>30-Jul-18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pPr>
                <a:defRPr/>
              </a:pPr>
              <a:t>‹#›</a:t>
            </a:fld>
            <a:endParaRPr lang="en-GB" altLang="en-US"/>
          </a:p>
        </p:txBody>
      </p:sp>
    </p:spTree>
    <p:extLst>
      <p:ext uri="{BB962C8B-B14F-4D97-AF65-F5344CB8AC3E}">
        <p14:creationId xmlns:p14="http://schemas.microsoft.com/office/powerpoint/2010/main" val="27467752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95E4F34-0A71-47D3-A00C-34B9CA317EFD}" type="datetime5">
              <a:rPr lang="en-GB" altLang="en-US"/>
              <a:pPr>
                <a:defRPr/>
              </a:pPr>
              <a:t>30-Jul-18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pPr>
                <a:defRPr/>
              </a:pPr>
              <a:t>‹#›</a:t>
            </a:fld>
            <a:endParaRPr lang="en-GB" altLang="en-US"/>
          </a:p>
        </p:txBody>
      </p:sp>
    </p:spTree>
    <p:extLst>
      <p:ext uri="{BB962C8B-B14F-4D97-AF65-F5344CB8AC3E}">
        <p14:creationId xmlns:p14="http://schemas.microsoft.com/office/powerpoint/2010/main" val="27358641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BF28064B-8430-4BD5-8631-719A2BE7EDA6}" type="datetime5">
              <a:rPr lang="en-GB" altLang="en-US"/>
              <a:pPr>
                <a:defRPr/>
              </a:pPr>
              <a:t>30-Jul-18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pPr>
                <a:defRPr/>
              </a:pPr>
              <a:t>‹#›</a:t>
            </a:fld>
            <a:endParaRPr lang="en-GB" altLang="en-US"/>
          </a:p>
        </p:txBody>
      </p:sp>
    </p:spTree>
    <p:extLst>
      <p:ext uri="{BB962C8B-B14F-4D97-AF65-F5344CB8AC3E}">
        <p14:creationId xmlns:p14="http://schemas.microsoft.com/office/powerpoint/2010/main" val="21978307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9AB680DF-782E-4E0D-9C2A-2C4D04A0F416}" type="datetime5">
              <a:rPr lang="en-GB" altLang="en-US"/>
              <a:pPr>
                <a:defRPr/>
              </a:pPr>
              <a:t>30-Jul-18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pPr>
                <a:defRPr/>
              </a:pPr>
              <a:t>‹#›</a:t>
            </a:fld>
            <a:endParaRPr lang="en-GB" altLang="en-US"/>
          </a:p>
        </p:txBody>
      </p:sp>
    </p:spTree>
    <p:extLst>
      <p:ext uri="{BB962C8B-B14F-4D97-AF65-F5344CB8AC3E}">
        <p14:creationId xmlns:p14="http://schemas.microsoft.com/office/powerpoint/2010/main" val="6685254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A406B0-4301-4271-8CBA-3E8B5C0F02A2}" type="datetime5">
              <a:rPr lang="en-GB" altLang="en-US"/>
              <a:pPr>
                <a:defRPr/>
              </a:pPr>
              <a:t>30-Jul-18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pPr>
                <a:defRPr/>
              </a:pPr>
              <a:t>‹#›</a:t>
            </a:fld>
            <a:endParaRPr lang="en-GB" altLang="en-US"/>
          </a:p>
        </p:txBody>
      </p:sp>
    </p:spTree>
    <p:extLst>
      <p:ext uri="{BB962C8B-B14F-4D97-AF65-F5344CB8AC3E}">
        <p14:creationId xmlns:p14="http://schemas.microsoft.com/office/powerpoint/2010/main" val="76158060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090B6CF-95CC-493E-9767-635AA34C5A68}" type="datetime5">
              <a:rPr lang="en-GB" altLang="en-US"/>
              <a:pPr>
                <a:defRPr/>
              </a:pPr>
              <a:t>30-Jul-18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pPr>
                <a:defRPr/>
              </a:pPr>
              <a:t>‹#›</a:t>
            </a:fld>
            <a:endParaRPr lang="en-GB" altLang="en-US"/>
          </a:p>
        </p:txBody>
      </p:sp>
    </p:spTree>
    <p:extLst>
      <p:ext uri="{BB962C8B-B14F-4D97-AF65-F5344CB8AC3E}">
        <p14:creationId xmlns:p14="http://schemas.microsoft.com/office/powerpoint/2010/main" val="52467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64ABE2D-DA44-40D6-B0D8-65644769090D}" type="datetime5">
              <a:rPr lang="en-GB" altLang="en-US"/>
              <a:pPr>
                <a:defRPr/>
              </a:pPr>
              <a:t>30-Jul-18</a:t>
            </a:fld>
            <a:endParaRPr lang="en-GB" altLang="en-US"/>
          </a:p>
        </p:txBody>
      </p:sp>
      <p:sp>
        <p:nvSpPr>
          <p:cNvPr id="102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30" name="Rectangle 6"/>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a:p>
        </p:txBody>
      </p:sp>
      <p:sp>
        <p:nvSpPr>
          <p:cNvPr id="1031" name="Text Box 8"/>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76"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26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272"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D0AC29F-DC23-40A4-90C3-B79A2E2E468C}" type="datetime5">
              <a:rPr lang="en-GB" altLang="en-US"/>
              <a:pPr>
                <a:defRPr/>
              </a:pPr>
              <a:t>30-Jul-18</a:t>
            </a:fld>
            <a:endParaRPr lang="en-GB" altLang="en-US"/>
          </a:p>
        </p:txBody>
      </p:sp>
      <p:sp>
        <p:nvSpPr>
          <p:cNvPr id="11273"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A52176FC-3097-4065-ABE4-7E9C5A3F3358}" type="slidenum">
              <a:rPr lang="en-GB" altLang="en-US"/>
              <a:pPr>
                <a:defRPr/>
              </a:pPr>
              <a:t>‹#›</a:t>
            </a:fld>
            <a:endParaRPr lang="en-GB" altLang="en-US"/>
          </a:p>
        </p:txBody>
      </p:sp>
      <p:sp>
        <p:nvSpPr>
          <p:cNvPr id="205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3075" name="Rectangle 3"/>
          <p:cNvSpPr>
            <a:spLocks noGrp="1" noChangeArrowheads="1"/>
          </p:cNvSpPr>
          <p:nvPr>
            <p:ph type="body" idx="1"/>
          </p:nvPr>
        </p:nvSpPr>
        <p:spPr bwMode="auto">
          <a:xfrm>
            <a:off x="539750" y="1841500"/>
            <a:ext cx="640873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7101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71018" name="Rectangle 10"/>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8C6AFE03-16A8-4EF7-8B37-F7AE41C4B8B9}" type="datetime5">
              <a:rPr lang="en-GB" altLang="en-US"/>
              <a:pPr>
                <a:defRPr/>
              </a:pPr>
              <a:t>30-Jul-18</a:t>
            </a:fld>
            <a:endParaRPr lang="en-GB" altLang="en-US"/>
          </a:p>
        </p:txBody>
      </p:sp>
      <p:sp>
        <p:nvSpPr>
          <p:cNvPr id="171019" name="Rectangle 11"/>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259CCB0D-91DD-4E81-A949-18D0264AF758}" type="slidenum">
              <a:rPr lang="en-GB" altLang="en-US"/>
              <a:pPr>
                <a:defRPr/>
              </a:pPr>
              <a:t>‹#›</a:t>
            </a:fld>
            <a:endParaRPr lang="en-GB" altLang="en-US"/>
          </a:p>
        </p:txBody>
      </p:sp>
      <p:sp>
        <p:nvSpPr>
          <p:cNvPr id="3079" name="Text Box 12"/>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4099" name="Rectangle 3"/>
          <p:cNvSpPr>
            <a:spLocks noGrp="1" noChangeArrowheads="1"/>
          </p:cNvSpPr>
          <p:nvPr>
            <p:ph type="body" idx="1"/>
          </p:nvPr>
        </p:nvSpPr>
        <p:spPr bwMode="auto">
          <a:xfrm>
            <a:off x="539750" y="1841500"/>
            <a:ext cx="806132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445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4456"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AAFAC7BC-B357-488D-B8E0-02023C08D04B}" type="datetime5">
              <a:rPr lang="en-GB" altLang="en-US"/>
              <a:pPr>
                <a:defRPr/>
              </a:pPr>
              <a:t>30-Jul-18</a:t>
            </a:fld>
            <a:endParaRPr lang="en-GB" altLang="en-US"/>
          </a:p>
        </p:txBody>
      </p:sp>
      <p:sp>
        <p:nvSpPr>
          <p:cNvPr id="104457"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7290BCF5-E4B1-482C-93D3-7263EF202AB3}" type="slidenum">
              <a:rPr lang="en-GB" altLang="en-US"/>
              <a:pPr>
                <a:defRPr/>
              </a:pPr>
              <a:t>‹#›</a:t>
            </a:fld>
            <a:endParaRPr lang="en-GB" altLang="en-US"/>
          </a:p>
        </p:txBody>
      </p:sp>
      <p:sp>
        <p:nvSpPr>
          <p:cNvPr id="4103"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90975E3-B947-4D4C-8767-63CB4AF6B413}" type="datetime5">
              <a:rPr lang="en-GB" altLang="en-US"/>
              <a:pPr>
                <a:defRPr/>
              </a:pPr>
              <a:t>30-Jul-18</a:t>
            </a:fld>
            <a:endParaRPr lang="en-GB" altLang="en-US"/>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pPr>
                <a:defRPr/>
              </a:pPr>
              <a:t>‹#›</a:t>
            </a:fld>
            <a:endParaRPr lang="en-GB" altLang="en-US"/>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61797"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6148" name="Rectangle 8"/>
          <p:cNvSpPr>
            <a:spLocks noGrp="1" noChangeArrowheads="1"/>
          </p:cNvSpPr>
          <p:nvPr>
            <p:ph type="body" idx="1"/>
          </p:nvPr>
        </p:nvSpPr>
        <p:spPr bwMode="auto">
          <a:xfrm>
            <a:off x="539750" y="4318000"/>
            <a:ext cx="7269163"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61801" name="Rectangle 9"/>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B60C7A9B-FC7E-45EF-A686-1CFE27CFC76E}" type="datetime5">
              <a:rPr lang="en-GB" altLang="en-US"/>
              <a:pPr>
                <a:defRPr/>
              </a:pPr>
              <a:t>30-Jul-18</a:t>
            </a:fld>
            <a:endParaRPr lang="en-GB" altLang="en-US"/>
          </a:p>
        </p:txBody>
      </p:sp>
      <p:sp>
        <p:nvSpPr>
          <p:cNvPr id="161802" name="Rectangle 10"/>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546C526-E12A-4C63-A52D-3CF97691BAD3}" type="slidenum">
              <a:rPr lang="en-GB" altLang="en-US"/>
              <a:pPr>
                <a:defRPr/>
              </a:pPr>
              <a:t>‹#›</a:t>
            </a:fld>
            <a:endParaRPr lang="en-GB" altLang="en-US"/>
          </a:p>
        </p:txBody>
      </p:sp>
      <p:sp>
        <p:nvSpPr>
          <p:cNvPr id="6151" name="Text Box 11"/>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7171" name="Rectangle 3"/>
          <p:cNvSpPr>
            <a:spLocks noGrp="1" noChangeArrowheads="1"/>
          </p:cNvSpPr>
          <p:nvPr>
            <p:ph type="body" idx="1"/>
          </p:nvPr>
        </p:nvSpPr>
        <p:spPr bwMode="auto">
          <a:xfrm>
            <a:off x="1943100" y="2057400"/>
            <a:ext cx="5254625" cy="349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674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674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9510023-8EB6-443B-9411-515B4B37CB65}" type="datetime5">
              <a:rPr lang="en-GB" altLang="en-US"/>
              <a:pPr>
                <a:defRPr/>
              </a:pPr>
              <a:t>30-Jul-18</a:t>
            </a:fld>
            <a:endParaRPr lang="en-GB" altLang="en-US"/>
          </a:p>
        </p:txBody>
      </p:sp>
      <p:sp>
        <p:nvSpPr>
          <p:cNvPr id="11674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56923F04-6AF8-4746-B5A4-FDFBC3E4FA1F}" type="slidenum">
              <a:rPr lang="en-GB" altLang="en-US"/>
              <a:pPr>
                <a:defRPr/>
              </a:pPr>
              <a:t>‹#›</a:t>
            </a:fld>
            <a:endParaRPr lang="en-GB" altLang="en-US"/>
          </a:p>
        </p:txBody>
      </p:sp>
      <p:sp>
        <p:nvSpPr>
          <p:cNvPr id="717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hf hd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539750" y="1841500"/>
            <a:ext cx="726916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64ABE2D-DA44-40D6-B0D8-65644769090D}" type="datetime5">
              <a:rPr lang="en-GB" altLang="en-US"/>
              <a:pPr>
                <a:defRPr/>
              </a:pPr>
              <a:t>30-Jul-18</a:t>
            </a:fld>
            <a:endParaRPr lang="en-GB" altLang="en-US"/>
          </a:p>
        </p:txBody>
      </p:sp>
      <p:sp>
        <p:nvSpPr>
          <p:cNvPr id="1029"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30" name="Rectangle 6"/>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CDC8A0F-7C7B-4207-93A6-07D6CD475C82}" type="slidenum">
              <a:rPr lang="en-GB" altLang="en-US"/>
              <a:pPr>
                <a:defRPr/>
              </a:pPr>
              <a:t>‹#›</a:t>
            </a:fld>
            <a:endParaRPr lang="en-GB" altLang="en-US"/>
          </a:p>
        </p:txBody>
      </p:sp>
      <p:sp>
        <p:nvSpPr>
          <p:cNvPr id="1031" name="Text Box 8"/>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hf hdr="0"/>
  <p:txStyles>
    <p:titleStyle>
      <a:lvl1pPr algn="l" rtl="0" eaLnBrk="1" fontAlgn="base" hangingPunct="1">
        <a:spcBef>
          <a:spcPct val="0"/>
        </a:spcBef>
        <a:spcAft>
          <a:spcPct val="0"/>
        </a:spcAft>
        <a:defRPr sz="28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8038" indent="-180975" algn="l" rtl="0" eaLnBrk="1" fontAlgn="base" hangingPunct="1">
        <a:spcBef>
          <a:spcPct val="20000"/>
        </a:spcBef>
        <a:spcAft>
          <a:spcPct val="0"/>
        </a:spcAft>
        <a:buClr>
          <a:schemeClr val="folHlink"/>
        </a:buClr>
        <a:buChar char="•"/>
        <a:defRPr kern="1200">
          <a:solidFill>
            <a:schemeClr val="tx1"/>
          </a:solidFill>
          <a:latin typeface="+mn-lt"/>
          <a:ea typeface="+mn-ea"/>
          <a:cs typeface="+mn-cs"/>
        </a:defRPr>
      </a:lvl3pPr>
      <a:lvl4pPr marL="1255713" indent="-179388" algn="l" rtl="0" eaLnBrk="1" fontAlgn="base" hangingPunct="1">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1" fontAlgn="base" hangingPunct="1">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90975E3-B947-4D4C-8767-63CB4AF6B413}" type="datetime5">
              <a:rPr lang="en-GB" altLang="en-US"/>
              <a:pPr>
                <a:defRPr/>
              </a:pPr>
              <a:t>30-Jul-18</a:t>
            </a:fld>
            <a:endParaRPr lang="en-GB" altLang="en-US"/>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pPr>
                <a:defRPr/>
              </a:pPr>
              <a:t>‹#›</a:t>
            </a:fld>
            <a:endParaRPr lang="en-GB" altLang="en-US"/>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91.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91.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9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9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1.xml"/><Relationship Id="rId5" Type="http://schemas.openxmlformats.org/officeDocument/2006/relationships/image" Target="../media/image2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9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9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91.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9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91.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91.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91.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91.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91.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91.xml"/><Relationship Id="rId5" Type="http://schemas.openxmlformats.org/officeDocument/2006/relationships/image" Target="../media/image33.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1.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9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9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9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91.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7.png"/><Relationship Id="rId7"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Layout" Target="../slideLayouts/slideLayout91.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91.xml"/><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91.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7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0" name="Rectangle 8"/>
          <p:cNvSpPr>
            <a:spLocks noGrp="1" noChangeArrowheads="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r>
              <a:rPr lang="en-GB" altLang="en-US" sz="800" dirty="0"/>
              <a:t>1</a:t>
            </a:r>
          </a:p>
        </p:txBody>
      </p:sp>
      <p:sp>
        <p:nvSpPr>
          <p:cNvPr id="9221" name="Rectangle 2"/>
          <p:cNvSpPr>
            <a:spLocks noGrp="1" noChangeArrowheads="1"/>
          </p:cNvSpPr>
          <p:nvPr>
            <p:ph type="ctrTitle"/>
          </p:nvPr>
        </p:nvSpPr>
        <p:spPr>
          <a:xfrm>
            <a:off x="2530475" y="660400"/>
            <a:ext cx="7269163" cy="1042988"/>
          </a:xfrm>
        </p:spPr>
        <p:txBody>
          <a:bodyPr/>
          <a:lstStyle/>
          <a:p>
            <a:pPr eaLnBrk="1" hangingPunct="1"/>
            <a:r>
              <a:rPr lang="en-GB" altLang="en-US" i="0" dirty="0">
                <a:solidFill>
                  <a:srgbClr val="FF0000"/>
                </a:solidFill>
              </a:rPr>
              <a:t>Period 4 </a:t>
            </a:r>
            <a:r>
              <a:rPr lang="en-GB" altLang="en-US" i="0" dirty="0">
                <a:solidFill>
                  <a:srgbClr val="FF0000"/>
                </a:solidFill>
                <a:cs typeface="Arial"/>
              </a:rPr>
              <a:t>Safety Cascade</a:t>
            </a:r>
            <a:endParaRPr lang="en-GB" altLang="en-US" i="0" dirty="0">
              <a:solidFill>
                <a:srgbClr val="FF0000"/>
              </a:solidFill>
            </a:endParaRPr>
          </a:p>
        </p:txBody>
      </p:sp>
      <p:sp>
        <p:nvSpPr>
          <p:cNvPr id="8" name="Rectangle 2"/>
          <p:cNvSpPr txBox="1">
            <a:spLocks noChangeArrowheads="1"/>
          </p:cNvSpPr>
          <p:nvPr/>
        </p:nvSpPr>
        <p:spPr bwMode="auto">
          <a:xfrm>
            <a:off x="4572000" y="5838495"/>
            <a:ext cx="4167962" cy="637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36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200" algn="l" rtl="0" eaLnBrk="1" fontAlgn="base" hangingPunct="1">
              <a:spcBef>
                <a:spcPct val="0"/>
              </a:spcBef>
              <a:spcAft>
                <a:spcPct val="0"/>
              </a:spcAft>
              <a:defRPr sz="2800" b="1" i="1">
                <a:solidFill>
                  <a:schemeClr val="tx2"/>
                </a:solidFill>
                <a:latin typeface="Arial" panose="020B0604020202020204" pitchFamily="34" charset="0"/>
              </a:defRPr>
            </a:lvl6pPr>
            <a:lvl7pPr marL="914400" algn="l" rtl="0" eaLnBrk="1" fontAlgn="base" hangingPunct="1">
              <a:spcBef>
                <a:spcPct val="0"/>
              </a:spcBef>
              <a:spcAft>
                <a:spcPct val="0"/>
              </a:spcAft>
              <a:defRPr sz="2800" b="1" i="1">
                <a:solidFill>
                  <a:schemeClr val="tx2"/>
                </a:solidFill>
                <a:latin typeface="Arial" panose="020B0604020202020204" pitchFamily="34" charset="0"/>
              </a:defRPr>
            </a:lvl7pPr>
            <a:lvl8pPr marL="1371600" algn="l" rtl="0" eaLnBrk="1" fontAlgn="base" hangingPunct="1">
              <a:spcBef>
                <a:spcPct val="0"/>
              </a:spcBef>
              <a:spcAft>
                <a:spcPct val="0"/>
              </a:spcAft>
              <a:defRPr sz="2800" b="1" i="1">
                <a:solidFill>
                  <a:schemeClr val="tx2"/>
                </a:solidFill>
                <a:latin typeface="Arial" panose="020B0604020202020204" pitchFamily="34" charset="0"/>
              </a:defRPr>
            </a:lvl8pPr>
            <a:lvl9pPr marL="1828800" algn="l" rtl="0" eaLnBrk="1" fontAlgn="base" hangingPunct="1">
              <a:spcBef>
                <a:spcPct val="0"/>
              </a:spcBef>
              <a:spcAft>
                <a:spcPct val="0"/>
              </a:spcAft>
              <a:defRPr sz="2800" b="1" i="1">
                <a:solidFill>
                  <a:schemeClr val="tx2"/>
                </a:solidFill>
                <a:latin typeface="Arial" panose="020B0604020202020204" pitchFamily="34" charset="0"/>
              </a:defRPr>
            </a:lvl9pPr>
          </a:lstStyle>
          <a:p>
            <a:r>
              <a:rPr lang="en-GB" altLang="en-US" sz="1400" i="0" dirty="0">
                <a:solidFill>
                  <a:srgbClr val="FF0000"/>
                </a:solidFill>
              </a:rPr>
              <a:t>Picture of Waterloo Station in 1902 – Waterloo Station celebrated its 170</a:t>
            </a:r>
            <a:r>
              <a:rPr lang="en-GB" altLang="en-US" sz="1400" i="0" baseline="30000" dirty="0">
                <a:solidFill>
                  <a:srgbClr val="FF0000"/>
                </a:solidFill>
              </a:rPr>
              <a:t>th</a:t>
            </a:r>
            <a:r>
              <a:rPr lang="en-GB" altLang="en-US" sz="1400" i="0" dirty="0">
                <a:solidFill>
                  <a:srgbClr val="FF0000"/>
                </a:solidFill>
              </a:rPr>
              <a:t> Birthday this Period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8"/>
          <p:cNvSpPr>
            <a:spLocks noGrp="1"/>
          </p:cNvSpPr>
          <p:nvPr>
            <p:ph type="ftr" sz="quarter" idx="10"/>
          </p:nvPr>
        </p:nvSpPr>
        <p:spPr/>
        <p:txBody>
          <a:bodyPr/>
          <a:lstStyle/>
          <a:p>
            <a:pPr>
              <a:defRPr/>
            </a:pPr>
            <a:r>
              <a:rPr lang="en-GB" altLang="en-US"/>
              <a:t>Presentation Title: View &gt; Header &amp; Footer</a:t>
            </a:r>
          </a:p>
        </p:txBody>
      </p:sp>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pPr>
                <a:defRPr/>
              </a:pPr>
              <a:t>30-Jul-18</a:t>
            </a:fld>
            <a:endParaRPr lang="en-GB" altLang="en-US"/>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10</a:t>
            </a:fld>
            <a:endParaRPr lang="en-GB" altLang="en-US" sz="80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0726" y="5607048"/>
            <a:ext cx="1013271" cy="125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45704" y="764704"/>
            <a:ext cx="6794648" cy="720080"/>
          </a:xfrm>
          <a:prstGeom prst="rect">
            <a:avLst/>
          </a:prstGeom>
        </p:spPr>
        <p:txBody>
          <a:bodyPr wrap="square" anchor="ctr">
            <a:noAutofit/>
          </a:bodyPr>
          <a:lstStyle/>
          <a:p>
            <a:r>
              <a:rPr lang="en-GB" sz="3200" b="1" dirty="0">
                <a:solidFill>
                  <a:srgbClr val="FF0000"/>
                </a:solidFill>
              </a:rPr>
              <a:t>Workforce Safety</a:t>
            </a:r>
            <a:endParaRPr lang="en-GB" sz="3200" dirty="0">
              <a:solidFill>
                <a:srgbClr val="FF0000"/>
              </a:solidFill>
            </a:endParaRPr>
          </a:p>
        </p:txBody>
      </p:sp>
      <p:sp>
        <p:nvSpPr>
          <p:cNvPr id="3" name="AutoShape 4" descr="Image result for green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4" name="Straight Connector 3"/>
          <p:cNvCxnSpPr/>
          <p:nvPr/>
        </p:nvCxnSpPr>
        <p:spPr bwMode="auto">
          <a:xfrm>
            <a:off x="0" y="1530896"/>
            <a:ext cx="8820472"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8158"/>
            <a:ext cx="866481" cy="89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a:extLst>
              <a:ext uri="{FF2B5EF4-FFF2-40B4-BE49-F238E27FC236}">
                <a16:creationId xmlns:a16="http://schemas.microsoft.com/office/drawing/2014/main" id="{7A652377-8241-4901-9808-C1412F22EC4D}"/>
              </a:ext>
            </a:extLst>
          </p:cNvPr>
          <p:cNvSpPr txBox="1"/>
          <p:nvPr/>
        </p:nvSpPr>
        <p:spPr>
          <a:xfrm>
            <a:off x="4605867" y="999412"/>
            <a:ext cx="4341283"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dirty="0">
                <a:solidFill>
                  <a:schemeClr val="tx2">
                    <a:lumMod val="60000"/>
                    <a:lumOff val="40000"/>
                  </a:schemeClr>
                </a:solidFill>
              </a:rPr>
              <a:t>Third rail…Risk Level 2</a:t>
            </a:r>
          </a:p>
        </p:txBody>
      </p:sp>
      <p:sp>
        <p:nvSpPr>
          <p:cNvPr id="19" name="Rectangle 18"/>
          <p:cNvSpPr/>
          <p:nvPr/>
        </p:nvSpPr>
        <p:spPr>
          <a:xfrm>
            <a:off x="0" y="0"/>
            <a:ext cx="7848872" cy="665312"/>
          </a:xfrm>
          <a:prstGeom prst="rect">
            <a:avLst/>
          </a:prstGeom>
          <a:gradFill>
            <a:gsLst>
              <a:gs pos="89000">
                <a:schemeClr val="bg1"/>
              </a:gs>
              <a:gs pos="11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r>
              <a:rPr lang="en-GB" b="1" dirty="0"/>
              <a:t>SAFETY</a:t>
            </a:r>
          </a:p>
        </p:txBody>
      </p:sp>
      <p:sp>
        <p:nvSpPr>
          <p:cNvPr id="9" name="TextBox 8">
            <a:extLst>
              <a:ext uri="{FF2B5EF4-FFF2-40B4-BE49-F238E27FC236}">
                <a16:creationId xmlns:a16="http://schemas.microsoft.com/office/drawing/2014/main" id="{AE767415-179D-41C8-B302-536ECD91A3FE}"/>
              </a:ext>
            </a:extLst>
          </p:cNvPr>
          <p:cNvSpPr txBox="1"/>
          <p:nvPr/>
        </p:nvSpPr>
        <p:spPr>
          <a:xfrm>
            <a:off x="304800" y="1670756"/>
            <a:ext cx="8332561" cy="369332"/>
          </a:xfrm>
          <a:prstGeom prst="rect">
            <a:avLst/>
          </a:prstGeom>
          <a:noFill/>
        </p:spPr>
        <p:txBody>
          <a:bodyPr wrap="square" rtlCol="0">
            <a:spAutoFit/>
          </a:bodyPr>
          <a:lstStyle/>
          <a:p>
            <a:r>
              <a:rPr lang="en-GB" sz="1800" dirty="0"/>
              <a:t>Controls for working at Risk Level 2 (&lt;300mm from a Live conductor Rail)</a:t>
            </a:r>
          </a:p>
        </p:txBody>
      </p:sp>
      <p:pic>
        <p:nvPicPr>
          <p:cNvPr id="8" name="Picture 7">
            <a:extLst>
              <a:ext uri="{FF2B5EF4-FFF2-40B4-BE49-F238E27FC236}">
                <a16:creationId xmlns:a16="http://schemas.microsoft.com/office/drawing/2014/main" id="{D76AE433-ED54-4130-B05C-5227E804B475}"/>
              </a:ext>
            </a:extLst>
          </p:cNvPr>
          <p:cNvPicPr>
            <a:picLocks noChangeAspect="1"/>
          </p:cNvPicPr>
          <p:nvPr/>
        </p:nvPicPr>
        <p:blipFill>
          <a:blip r:embed="rId4"/>
          <a:stretch>
            <a:fillRect/>
          </a:stretch>
        </p:blipFill>
        <p:spPr>
          <a:xfrm>
            <a:off x="539750" y="2395383"/>
            <a:ext cx="6084711" cy="4045105"/>
          </a:xfrm>
          <a:prstGeom prst="rect">
            <a:avLst/>
          </a:prstGeom>
        </p:spPr>
      </p:pic>
      <p:sp>
        <p:nvSpPr>
          <p:cNvPr id="10" name="Speech Bubble: Rectangle 9">
            <a:extLst>
              <a:ext uri="{FF2B5EF4-FFF2-40B4-BE49-F238E27FC236}">
                <a16:creationId xmlns:a16="http://schemas.microsoft.com/office/drawing/2014/main" id="{D226FCF8-A190-41EA-BC1E-F2737B2F7EC8}"/>
              </a:ext>
            </a:extLst>
          </p:cNvPr>
          <p:cNvSpPr/>
          <p:nvPr/>
        </p:nvSpPr>
        <p:spPr bwMode="auto">
          <a:xfrm>
            <a:off x="7405511" y="2765778"/>
            <a:ext cx="914400" cy="612648"/>
          </a:xfrm>
          <a:prstGeom prst="wedgeRectCallout">
            <a:avLst>
              <a:gd name="adj1" fmla="val -55401"/>
              <a:gd name="adj2" fmla="val 394175"/>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
        <p:nvSpPr>
          <p:cNvPr id="11" name="Speech Bubble: Rectangle 10">
            <a:extLst>
              <a:ext uri="{FF2B5EF4-FFF2-40B4-BE49-F238E27FC236}">
                <a16:creationId xmlns:a16="http://schemas.microsoft.com/office/drawing/2014/main" id="{A0FBF82C-1127-46A3-A1B1-AD9264C496D2}"/>
              </a:ext>
            </a:extLst>
          </p:cNvPr>
          <p:cNvSpPr/>
          <p:nvPr/>
        </p:nvSpPr>
        <p:spPr bwMode="auto">
          <a:xfrm>
            <a:off x="6684964" y="2834537"/>
            <a:ext cx="1936749" cy="2539157"/>
          </a:xfrm>
          <a:prstGeom prst="wedgeRectCallout">
            <a:avLst>
              <a:gd name="adj1" fmla="val -37590"/>
              <a:gd name="adj2" fmla="val 39261"/>
            </a:avLst>
          </a:prstGeom>
          <a:solidFill>
            <a:schemeClr val="accent1">
              <a:lumMod val="20000"/>
              <a:lumOff val="80000"/>
            </a:schemeClr>
          </a:solidFill>
          <a:ln>
            <a:noFill/>
          </a:ln>
          <a:effectLst/>
          <a:extLst/>
        </p:spPr>
        <p:txBody>
          <a:bodyPr vert="horz" wrap="square" lIns="0" tIns="0" rIns="0" bIns="0" numCol="1" rtlCol="0" anchor="t" anchorCtr="0" compatLnSpc="1">
            <a:prstTxWarp prst="textNoShape">
              <a:avLst/>
            </a:prstTxWarp>
            <a:spAutoFit/>
          </a:bodyPr>
          <a:lstStyle/>
          <a:p>
            <a:pPr marR="0" algn="ctr" defTabSz="914400" rtl="0" eaLnBrk="1" fontAlgn="base" latinLnBrk="0" hangingPunct="1">
              <a:lnSpc>
                <a:spcPct val="100000"/>
              </a:lnSpc>
              <a:spcBef>
                <a:spcPct val="50000"/>
              </a:spcBef>
              <a:spcAft>
                <a:spcPct val="0"/>
              </a:spcAft>
              <a:buClrTx/>
              <a:buSzTx/>
              <a:tabLst/>
            </a:pPr>
            <a:r>
              <a:rPr lang="en-GB" sz="2400" u="sng" dirty="0">
                <a:latin typeface="Arial" panose="020B0604020202020204" pitchFamily="34" charset="0"/>
              </a:rPr>
              <a:t>Reminder</a:t>
            </a:r>
            <a:endParaRPr kumimoji="0" lang="en-GB" sz="2400" b="0" i="0" u="sng" strike="noStrike" cap="none" normalizeH="0" baseline="0" dirty="0">
              <a:ln>
                <a:noFill/>
              </a:ln>
              <a:solidFill>
                <a:schemeClr val="tx2"/>
              </a:solidFill>
              <a:effectLst/>
              <a:latin typeface="Arial" panose="020B0604020202020204" pitchFamily="34" charset="0"/>
            </a:endParaRPr>
          </a:p>
          <a:p>
            <a:pPr marL="457200" marR="0" indent="-457200" algn="l" defTabSz="914400" rtl="0" eaLnBrk="1" fontAlgn="base" latinLnBrk="0" hangingPunct="1">
              <a:lnSpc>
                <a:spcPct val="100000"/>
              </a:lnSpc>
              <a:spcBef>
                <a:spcPct val="50000"/>
              </a:spcBef>
              <a:spcAft>
                <a:spcPct val="0"/>
              </a:spcAft>
              <a:buClrTx/>
              <a:buSzTx/>
              <a:buFont typeface="Wingdings" panose="05000000000000000000" pitchFamily="2" charset="2"/>
              <a:buChar char="Ø"/>
              <a:tabLst/>
            </a:pPr>
            <a:r>
              <a:rPr kumimoji="0" lang="en-GB" sz="2400" b="0" i="0" u="none" strike="noStrike" cap="none" normalizeH="0" baseline="0" dirty="0">
                <a:ln>
                  <a:noFill/>
                </a:ln>
                <a:solidFill>
                  <a:schemeClr val="tx2"/>
                </a:solidFill>
                <a:effectLst/>
                <a:latin typeface="Arial" panose="020B0604020202020204" pitchFamily="34" charset="0"/>
              </a:rPr>
              <a:t>Tools</a:t>
            </a:r>
          </a:p>
          <a:p>
            <a:pPr marL="457200" marR="0" indent="-457200" algn="l" defTabSz="914400" rtl="0" eaLnBrk="1" fontAlgn="base" latinLnBrk="0" hangingPunct="1">
              <a:lnSpc>
                <a:spcPct val="100000"/>
              </a:lnSpc>
              <a:spcBef>
                <a:spcPct val="50000"/>
              </a:spcBef>
              <a:spcAft>
                <a:spcPct val="0"/>
              </a:spcAft>
              <a:buClrTx/>
              <a:buSzTx/>
              <a:buFont typeface="Wingdings" panose="05000000000000000000" pitchFamily="2" charset="2"/>
              <a:buChar char="Ø"/>
              <a:tabLst/>
            </a:pPr>
            <a:r>
              <a:rPr lang="en-GB" sz="2400" dirty="0">
                <a:latin typeface="Arial" panose="020B0604020202020204" pitchFamily="34" charset="0"/>
              </a:rPr>
              <a:t>Shields</a:t>
            </a:r>
          </a:p>
          <a:p>
            <a:pPr marL="457200" marR="0" indent="-457200" algn="l" defTabSz="914400" rtl="0" eaLnBrk="1" fontAlgn="base" latinLnBrk="0" hangingPunct="1">
              <a:lnSpc>
                <a:spcPct val="100000"/>
              </a:lnSpc>
              <a:spcBef>
                <a:spcPct val="50000"/>
              </a:spcBef>
              <a:spcAft>
                <a:spcPct val="0"/>
              </a:spcAft>
              <a:buClrTx/>
              <a:buSzTx/>
              <a:buFont typeface="Wingdings" panose="05000000000000000000" pitchFamily="2" charset="2"/>
              <a:buChar char="Ø"/>
              <a:tabLst/>
            </a:pPr>
            <a:r>
              <a:rPr lang="en-GB" sz="2400" dirty="0">
                <a:latin typeface="Arial" panose="020B0604020202020204" pitchFamily="34" charset="0"/>
              </a:rPr>
              <a:t>Clothing</a:t>
            </a:r>
          </a:p>
          <a:p>
            <a:pPr marL="0" marR="0" indent="0" algn="l" defTabSz="914400" rtl="0" eaLnBrk="1" fontAlgn="base" latinLnBrk="0" hangingPunct="1">
              <a:lnSpc>
                <a:spcPct val="100000"/>
              </a:lnSpc>
              <a:spcBef>
                <a:spcPct val="50000"/>
              </a:spcBef>
              <a:spcAft>
                <a:spcPct val="0"/>
              </a:spcAft>
              <a:buClrTx/>
              <a:buSzTx/>
              <a:buFontTx/>
              <a:buNone/>
              <a:tabLst/>
            </a:pPr>
            <a:endParaRPr lang="en-GB" dirty="0">
              <a:latin typeface="Arial" panose="020B0604020202020204" pitchFamily="34" charset="0"/>
            </a:endParaRPr>
          </a:p>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dirty="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3556352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8"/>
          <p:cNvSpPr>
            <a:spLocks noGrp="1"/>
          </p:cNvSpPr>
          <p:nvPr>
            <p:ph type="ftr" sz="quarter" idx="10"/>
          </p:nvPr>
        </p:nvSpPr>
        <p:spPr/>
        <p:txBody>
          <a:bodyPr/>
          <a:lstStyle/>
          <a:p>
            <a:pPr>
              <a:defRPr/>
            </a:pPr>
            <a:r>
              <a:rPr lang="en-GB" altLang="en-US"/>
              <a:t>Presentation Title: View &gt; Header &amp; Footer</a:t>
            </a:r>
          </a:p>
        </p:txBody>
      </p:sp>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pPr>
                <a:defRPr/>
              </a:pPr>
              <a:t>30-Jul-18</a:t>
            </a:fld>
            <a:endParaRPr lang="en-GB" altLang="en-US"/>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11</a:t>
            </a:fld>
            <a:endParaRPr lang="en-GB" altLang="en-US" sz="80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0726" y="5607048"/>
            <a:ext cx="1013271" cy="125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45704" y="764704"/>
            <a:ext cx="6794648" cy="720080"/>
          </a:xfrm>
          <a:prstGeom prst="rect">
            <a:avLst/>
          </a:prstGeom>
        </p:spPr>
        <p:txBody>
          <a:bodyPr wrap="square" anchor="ctr">
            <a:noAutofit/>
          </a:bodyPr>
          <a:lstStyle/>
          <a:p>
            <a:r>
              <a:rPr lang="en-GB" sz="3200" b="1" dirty="0">
                <a:solidFill>
                  <a:srgbClr val="FF0000"/>
                </a:solidFill>
              </a:rPr>
              <a:t>Workforce Safety</a:t>
            </a:r>
            <a:endParaRPr lang="en-GB" sz="3200" dirty="0">
              <a:solidFill>
                <a:srgbClr val="FF0000"/>
              </a:solidFill>
            </a:endParaRPr>
          </a:p>
        </p:txBody>
      </p:sp>
      <p:sp>
        <p:nvSpPr>
          <p:cNvPr id="3" name="AutoShape 4" descr="Image result for green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4" name="Straight Connector 3"/>
          <p:cNvCxnSpPr/>
          <p:nvPr/>
        </p:nvCxnSpPr>
        <p:spPr bwMode="auto">
          <a:xfrm>
            <a:off x="0" y="1530896"/>
            <a:ext cx="8820472"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8158"/>
            <a:ext cx="866481" cy="89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a:extLst>
              <a:ext uri="{FF2B5EF4-FFF2-40B4-BE49-F238E27FC236}">
                <a16:creationId xmlns:a16="http://schemas.microsoft.com/office/drawing/2014/main" id="{7A652377-8241-4901-9808-C1412F22EC4D}"/>
              </a:ext>
            </a:extLst>
          </p:cNvPr>
          <p:cNvSpPr txBox="1"/>
          <p:nvPr/>
        </p:nvSpPr>
        <p:spPr>
          <a:xfrm>
            <a:off x="4605867" y="999412"/>
            <a:ext cx="4341283"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dirty="0">
                <a:solidFill>
                  <a:schemeClr val="tx2">
                    <a:lumMod val="60000"/>
                    <a:lumOff val="40000"/>
                  </a:schemeClr>
                </a:solidFill>
              </a:rPr>
              <a:t>Third rail…Risk Level 3.</a:t>
            </a:r>
          </a:p>
        </p:txBody>
      </p:sp>
      <p:sp>
        <p:nvSpPr>
          <p:cNvPr id="19" name="Rectangle 18"/>
          <p:cNvSpPr/>
          <p:nvPr/>
        </p:nvSpPr>
        <p:spPr>
          <a:xfrm>
            <a:off x="0" y="0"/>
            <a:ext cx="7848872" cy="665312"/>
          </a:xfrm>
          <a:prstGeom prst="rect">
            <a:avLst/>
          </a:prstGeom>
          <a:gradFill>
            <a:gsLst>
              <a:gs pos="89000">
                <a:schemeClr val="bg1"/>
              </a:gs>
              <a:gs pos="11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r>
              <a:rPr lang="en-GB" b="1" dirty="0"/>
              <a:t>SAFETY</a:t>
            </a:r>
          </a:p>
        </p:txBody>
      </p:sp>
      <p:sp>
        <p:nvSpPr>
          <p:cNvPr id="9" name="TextBox 8">
            <a:extLst>
              <a:ext uri="{FF2B5EF4-FFF2-40B4-BE49-F238E27FC236}">
                <a16:creationId xmlns:a16="http://schemas.microsoft.com/office/drawing/2014/main" id="{AE767415-179D-41C8-B302-536ECD91A3FE}"/>
              </a:ext>
            </a:extLst>
          </p:cNvPr>
          <p:cNvSpPr txBox="1"/>
          <p:nvPr/>
        </p:nvSpPr>
        <p:spPr>
          <a:xfrm>
            <a:off x="304800" y="1670756"/>
            <a:ext cx="8332561" cy="369332"/>
          </a:xfrm>
          <a:prstGeom prst="rect">
            <a:avLst/>
          </a:prstGeom>
          <a:noFill/>
        </p:spPr>
        <p:txBody>
          <a:bodyPr wrap="square" rtlCol="0">
            <a:spAutoFit/>
          </a:bodyPr>
          <a:lstStyle/>
          <a:p>
            <a:r>
              <a:rPr lang="en-GB" sz="1800" dirty="0"/>
              <a:t>Risk Level 3 working more than 300mm from a live conductor rail.</a:t>
            </a:r>
          </a:p>
        </p:txBody>
      </p:sp>
      <p:pic>
        <p:nvPicPr>
          <p:cNvPr id="2" name="Picture 1">
            <a:extLst>
              <a:ext uri="{FF2B5EF4-FFF2-40B4-BE49-F238E27FC236}">
                <a16:creationId xmlns:a16="http://schemas.microsoft.com/office/drawing/2014/main" id="{E01FA582-5B0E-4BF0-8972-4F8A842340C2}"/>
              </a:ext>
            </a:extLst>
          </p:cNvPr>
          <p:cNvPicPr>
            <a:picLocks noChangeAspect="1"/>
          </p:cNvPicPr>
          <p:nvPr/>
        </p:nvPicPr>
        <p:blipFill>
          <a:blip r:embed="rId4"/>
          <a:stretch>
            <a:fillRect/>
          </a:stretch>
        </p:blipFill>
        <p:spPr>
          <a:xfrm>
            <a:off x="304801" y="2599156"/>
            <a:ext cx="6267234" cy="3168009"/>
          </a:xfrm>
          <a:prstGeom prst="rect">
            <a:avLst/>
          </a:prstGeom>
        </p:spPr>
      </p:pic>
      <p:sp>
        <p:nvSpPr>
          <p:cNvPr id="16" name="Speech Bubble: Rectangle 15">
            <a:extLst>
              <a:ext uri="{FF2B5EF4-FFF2-40B4-BE49-F238E27FC236}">
                <a16:creationId xmlns:a16="http://schemas.microsoft.com/office/drawing/2014/main" id="{DF4B5842-ECD3-4F46-BC1F-D6C193537C28}"/>
              </a:ext>
            </a:extLst>
          </p:cNvPr>
          <p:cNvSpPr/>
          <p:nvPr/>
        </p:nvSpPr>
        <p:spPr bwMode="auto">
          <a:xfrm>
            <a:off x="6684964" y="2834537"/>
            <a:ext cx="1936749" cy="2539157"/>
          </a:xfrm>
          <a:prstGeom prst="wedgeRectCallout">
            <a:avLst>
              <a:gd name="adj1" fmla="val -37590"/>
              <a:gd name="adj2" fmla="val 39261"/>
            </a:avLst>
          </a:prstGeom>
          <a:solidFill>
            <a:schemeClr val="accent1">
              <a:lumMod val="20000"/>
              <a:lumOff val="80000"/>
            </a:schemeClr>
          </a:solidFill>
          <a:ln>
            <a:noFill/>
          </a:ln>
          <a:effectLst/>
          <a:extLst/>
        </p:spPr>
        <p:txBody>
          <a:bodyPr vert="horz" wrap="square" lIns="0" tIns="0" rIns="0" bIns="0" numCol="1" rtlCol="0" anchor="t" anchorCtr="0" compatLnSpc="1">
            <a:prstTxWarp prst="textNoShape">
              <a:avLst/>
            </a:prstTxWarp>
            <a:spAutoFit/>
          </a:bodyPr>
          <a:lstStyle/>
          <a:p>
            <a:pPr marR="0" algn="ctr" defTabSz="914400" rtl="0" eaLnBrk="1" fontAlgn="base" latinLnBrk="0" hangingPunct="1">
              <a:lnSpc>
                <a:spcPct val="100000"/>
              </a:lnSpc>
              <a:spcBef>
                <a:spcPct val="50000"/>
              </a:spcBef>
              <a:spcAft>
                <a:spcPct val="0"/>
              </a:spcAft>
              <a:buClrTx/>
              <a:buSzTx/>
              <a:tabLst/>
            </a:pPr>
            <a:r>
              <a:rPr lang="en-GB" sz="2400" u="sng" dirty="0">
                <a:latin typeface="Arial" panose="020B0604020202020204" pitchFamily="34" charset="0"/>
              </a:rPr>
              <a:t>Reminder</a:t>
            </a:r>
            <a:endParaRPr kumimoji="0" lang="en-GB" sz="2400" b="0" i="0" u="sng" strike="noStrike" cap="none" normalizeH="0" baseline="0" dirty="0">
              <a:ln>
                <a:noFill/>
              </a:ln>
              <a:solidFill>
                <a:schemeClr val="tx2"/>
              </a:solidFill>
              <a:effectLst/>
              <a:latin typeface="Arial" panose="020B0604020202020204" pitchFamily="34" charset="0"/>
            </a:endParaRPr>
          </a:p>
          <a:p>
            <a:pPr marL="457200" marR="0" indent="-457200" algn="l" defTabSz="914400" rtl="0" eaLnBrk="1" fontAlgn="base" latinLnBrk="0" hangingPunct="1">
              <a:lnSpc>
                <a:spcPct val="100000"/>
              </a:lnSpc>
              <a:spcBef>
                <a:spcPct val="50000"/>
              </a:spcBef>
              <a:spcAft>
                <a:spcPct val="0"/>
              </a:spcAft>
              <a:buClrTx/>
              <a:buSzTx/>
              <a:buFont typeface="Wingdings" panose="05000000000000000000" pitchFamily="2" charset="2"/>
              <a:buChar char="Ø"/>
              <a:tabLst/>
            </a:pPr>
            <a:r>
              <a:rPr kumimoji="0" lang="en-GB" sz="2400" b="0" i="0" u="none" strike="noStrike" cap="none" normalizeH="0" baseline="0" dirty="0">
                <a:ln>
                  <a:noFill/>
                </a:ln>
                <a:solidFill>
                  <a:schemeClr val="tx2"/>
                </a:solidFill>
                <a:effectLst/>
                <a:latin typeface="Arial" panose="020B0604020202020204" pitchFamily="34" charset="0"/>
              </a:rPr>
              <a:t>Tools</a:t>
            </a:r>
          </a:p>
          <a:p>
            <a:pPr marL="457200" marR="0" indent="-457200" algn="l" defTabSz="914400" rtl="0" eaLnBrk="1" fontAlgn="base" latinLnBrk="0" hangingPunct="1">
              <a:lnSpc>
                <a:spcPct val="100000"/>
              </a:lnSpc>
              <a:spcBef>
                <a:spcPct val="50000"/>
              </a:spcBef>
              <a:spcAft>
                <a:spcPct val="0"/>
              </a:spcAft>
              <a:buClrTx/>
              <a:buSzTx/>
              <a:buFont typeface="Wingdings" panose="05000000000000000000" pitchFamily="2" charset="2"/>
              <a:buChar char="Ø"/>
              <a:tabLst/>
            </a:pPr>
            <a:r>
              <a:rPr lang="en-GB" sz="2400" dirty="0">
                <a:latin typeface="Arial" panose="020B0604020202020204" pitchFamily="34" charset="0"/>
              </a:rPr>
              <a:t>Shields</a:t>
            </a:r>
          </a:p>
          <a:p>
            <a:pPr marL="457200" marR="0" indent="-457200" algn="l" defTabSz="914400" rtl="0" eaLnBrk="1" fontAlgn="base" latinLnBrk="0" hangingPunct="1">
              <a:lnSpc>
                <a:spcPct val="100000"/>
              </a:lnSpc>
              <a:spcBef>
                <a:spcPct val="50000"/>
              </a:spcBef>
              <a:spcAft>
                <a:spcPct val="0"/>
              </a:spcAft>
              <a:buClrTx/>
              <a:buSzTx/>
              <a:buFont typeface="Wingdings" panose="05000000000000000000" pitchFamily="2" charset="2"/>
              <a:buChar char="Ø"/>
              <a:tabLst/>
            </a:pPr>
            <a:r>
              <a:rPr lang="en-GB" sz="2400" dirty="0">
                <a:latin typeface="Arial" panose="020B0604020202020204" pitchFamily="34" charset="0"/>
              </a:rPr>
              <a:t>Clothing</a:t>
            </a:r>
          </a:p>
          <a:p>
            <a:pPr marL="0" marR="0" indent="0" algn="l" defTabSz="914400" rtl="0" eaLnBrk="1" fontAlgn="base" latinLnBrk="0" hangingPunct="1">
              <a:lnSpc>
                <a:spcPct val="100000"/>
              </a:lnSpc>
              <a:spcBef>
                <a:spcPct val="50000"/>
              </a:spcBef>
              <a:spcAft>
                <a:spcPct val="0"/>
              </a:spcAft>
              <a:buClrTx/>
              <a:buSzTx/>
              <a:buFontTx/>
              <a:buNone/>
              <a:tabLst/>
            </a:pPr>
            <a:endParaRPr lang="en-GB" dirty="0">
              <a:latin typeface="Arial" panose="020B0604020202020204" pitchFamily="34" charset="0"/>
            </a:endParaRPr>
          </a:p>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dirty="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2752784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0"/>
          </p:nvPr>
        </p:nvSpPr>
        <p:spPr/>
        <p:txBody>
          <a:bodyPr/>
          <a:lstStyle/>
          <a:p>
            <a:pPr>
              <a:defRPr/>
            </a:pPr>
            <a:r>
              <a:rPr lang="en-GB" altLang="en-US">
                <a:solidFill>
                  <a:srgbClr val="054B6B"/>
                </a:solidFill>
              </a:rPr>
              <a:t>Presentation Title: View &gt; Header &amp; Footer</a:t>
            </a:r>
          </a:p>
        </p:txBody>
      </p:sp>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solidFill>
                  <a:srgbClr val="054B6B"/>
                </a:solidFill>
              </a:rPr>
              <a:pPr>
                <a:defRPr/>
              </a:pPr>
              <a:t>30-Jul-18</a:t>
            </a:fld>
            <a:endParaRPr lang="en-GB" altLang="en-US">
              <a:solidFill>
                <a:srgbClr val="054B6B"/>
              </a:solidFill>
            </a:endParaRPr>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solidFill>
                  <a:srgbClr val="054B6B"/>
                </a:solidFill>
              </a:rPr>
              <a:pPr/>
              <a:t>12</a:t>
            </a:fld>
            <a:endParaRPr lang="en-GB" altLang="en-US" sz="800">
              <a:solidFill>
                <a:srgbClr val="054B6B"/>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0726" y="5607048"/>
            <a:ext cx="1013271" cy="125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45704" y="764704"/>
            <a:ext cx="6794648" cy="720080"/>
          </a:xfrm>
          <a:prstGeom prst="rect">
            <a:avLst/>
          </a:prstGeom>
        </p:spPr>
        <p:txBody>
          <a:bodyPr wrap="square" anchor="ctr">
            <a:noAutofit/>
          </a:bodyPr>
          <a:lstStyle/>
          <a:p>
            <a:r>
              <a:rPr lang="en-GB" sz="3200" b="1" dirty="0"/>
              <a:t>Workforce Safety</a:t>
            </a:r>
            <a:endParaRPr lang="en-GB" sz="3200" dirty="0"/>
          </a:p>
        </p:txBody>
      </p:sp>
      <p:sp>
        <p:nvSpPr>
          <p:cNvPr id="3" name="AutoShape 4" descr="Image result for green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54B6B"/>
              </a:solidFill>
            </a:endParaRPr>
          </a:p>
        </p:txBody>
      </p:sp>
      <p:cxnSp>
        <p:nvCxnSpPr>
          <p:cNvPr id="4" name="Straight Connector 3"/>
          <p:cNvCxnSpPr/>
          <p:nvPr/>
        </p:nvCxnSpPr>
        <p:spPr bwMode="auto">
          <a:xfrm>
            <a:off x="0" y="1530896"/>
            <a:ext cx="8820472"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tangle 15"/>
          <p:cNvSpPr/>
          <p:nvPr/>
        </p:nvSpPr>
        <p:spPr>
          <a:xfrm>
            <a:off x="0" y="0"/>
            <a:ext cx="7848872" cy="665312"/>
          </a:xfrm>
          <a:prstGeom prst="rect">
            <a:avLst/>
          </a:prstGeom>
          <a:gradFill>
            <a:gsLst>
              <a:gs pos="89000">
                <a:schemeClr val="bg1"/>
              </a:gs>
              <a:gs pos="11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FFFF"/>
                </a:solidFill>
              </a:rPr>
              <a:t>  </a:t>
            </a:r>
            <a:r>
              <a:rPr lang="en-GB" b="1" dirty="0">
                <a:solidFill>
                  <a:srgbClr val="FFFFFF"/>
                </a:solidFill>
              </a:rPr>
              <a:t>SAFETY</a:t>
            </a:r>
          </a:p>
        </p:txBody>
      </p:sp>
      <p:sp>
        <p:nvSpPr>
          <p:cNvPr id="5" name="Rectangle 4"/>
          <p:cNvSpPr/>
          <p:nvPr/>
        </p:nvSpPr>
        <p:spPr>
          <a:xfrm>
            <a:off x="6505944" y="1140355"/>
            <a:ext cx="2131417" cy="276999"/>
          </a:xfrm>
          <a:prstGeom prst="rect">
            <a:avLst/>
          </a:prstGeom>
        </p:spPr>
        <p:txBody>
          <a:bodyPr wrap="none">
            <a:spAutoFit/>
          </a:bodyPr>
          <a:lstStyle/>
          <a:p>
            <a:r>
              <a:rPr lang="en-GB" sz="1200" b="1" i="1" dirty="0"/>
              <a:t>Dynamic Risk Assessment</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91" y="681847"/>
            <a:ext cx="811213"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04800" y="1684839"/>
            <a:ext cx="7776864" cy="369332"/>
          </a:xfrm>
          <a:prstGeom prst="rect">
            <a:avLst/>
          </a:prstGeom>
          <a:noFill/>
        </p:spPr>
        <p:txBody>
          <a:bodyPr wrap="square" rtlCol="0">
            <a:spAutoFit/>
          </a:bodyPr>
          <a:lstStyle/>
          <a:p>
            <a:pPr algn="ctr"/>
            <a:r>
              <a:rPr lang="en-GB" sz="1800" dirty="0"/>
              <a:t>What is Dynamic Risk Assessment?</a:t>
            </a:r>
          </a:p>
        </p:txBody>
      </p:sp>
      <p:sp>
        <p:nvSpPr>
          <p:cNvPr id="2" name="Rectangle 1"/>
          <p:cNvSpPr/>
          <p:nvPr/>
        </p:nvSpPr>
        <p:spPr>
          <a:xfrm>
            <a:off x="668866" y="2119855"/>
            <a:ext cx="7581999" cy="3323987"/>
          </a:xfrm>
          <a:prstGeom prst="rect">
            <a:avLst/>
          </a:prstGeom>
        </p:spPr>
        <p:txBody>
          <a:bodyPr wrap="square">
            <a:spAutoFit/>
          </a:bodyPr>
          <a:lstStyle/>
          <a:p>
            <a:pPr marL="285750" indent="-285750">
              <a:buFont typeface="Wingdings" panose="05000000000000000000" pitchFamily="2" charset="2"/>
              <a:buChar char="Ø"/>
            </a:pPr>
            <a:r>
              <a:rPr lang="en-GB" sz="1600" dirty="0">
                <a:latin typeface="+mn-lt"/>
              </a:rPr>
              <a:t>Is the practice of </a:t>
            </a:r>
            <a:r>
              <a:rPr lang="en-GB" sz="1600" u="sng" dirty="0">
                <a:latin typeface="+mn-lt"/>
              </a:rPr>
              <a:t>mentally observing, assessing and analysing an environment </a:t>
            </a:r>
            <a:r>
              <a:rPr lang="en-GB" sz="1600" dirty="0">
                <a:latin typeface="+mn-lt"/>
              </a:rPr>
              <a:t>while we work, to identify and remove risk. </a:t>
            </a:r>
          </a:p>
          <a:p>
            <a:pPr marL="285750" indent="-285750">
              <a:buFont typeface="Wingdings" panose="05000000000000000000" pitchFamily="2" charset="2"/>
              <a:buChar char="Ø"/>
            </a:pPr>
            <a:r>
              <a:rPr lang="en-GB" sz="1600" dirty="0">
                <a:latin typeface="+mn-lt"/>
              </a:rPr>
              <a:t>The process allows individuals to identify a hazard on the </a:t>
            </a:r>
            <a:r>
              <a:rPr lang="en-GB" sz="1600" u="sng" dirty="0">
                <a:latin typeface="+mn-lt"/>
              </a:rPr>
              <a:t>spot and make quick decisions </a:t>
            </a:r>
            <a:r>
              <a:rPr lang="en-GB" sz="1600" dirty="0">
                <a:latin typeface="+mn-lt"/>
              </a:rPr>
              <a:t>in regards to their own safety.</a:t>
            </a:r>
          </a:p>
          <a:p>
            <a:pPr marL="285750" indent="-285750">
              <a:buFont typeface="Wingdings" panose="05000000000000000000" pitchFamily="2" charset="2"/>
              <a:buChar char="Ø"/>
            </a:pPr>
            <a:r>
              <a:rPr lang="en-GB" sz="1600" dirty="0">
                <a:latin typeface="+mn-lt"/>
              </a:rPr>
              <a:t>While steps can be taken to reduce and eliminate workplace hazards, there are some risks that are unpredictable and difficult to control. For example, leaving a tool in a daft position in a work site for someone to trip over.</a:t>
            </a:r>
          </a:p>
          <a:p>
            <a:pPr marL="285750" indent="-285750">
              <a:buFont typeface="Wingdings" panose="05000000000000000000" pitchFamily="2" charset="2"/>
              <a:buChar char="Ø"/>
            </a:pPr>
            <a:endParaRPr lang="en-GB" sz="1600" dirty="0">
              <a:latin typeface="+mn-lt"/>
            </a:endParaRPr>
          </a:p>
          <a:p>
            <a:pPr marL="0" indent="0">
              <a:buNone/>
            </a:pPr>
            <a:r>
              <a:rPr lang="en-GB" sz="1600" dirty="0">
                <a:latin typeface="+mn-lt"/>
              </a:rPr>
              <a:t>The ability to carry out a dynamic risk assessment allows someone to identify a potentially dangerous environment or situation and take the appropriate steps to leave the environment or remove the risk before it causes an accident or incident.</a:t>
            </a:r>
          </a:p>
          <a:p>
            <a:pPr marL="0" indent="0">
              <a:buNone/>
            </a:pPr>
            <a:endParaRPr lang="en-GB" sz="1600" dirty="0">
              <a:latin typeface="+mn-lt"/>
            </a:endParaRPr>
          </a:p>
          <a:p>
            <a:pPr marL="0" indent="0" algn="ctr">
              <a:buNone/>
            </a:pPr>
            <a:r>
              <a:rPr lang="en-GB" sz="1800" dirty="0">
                <a:solidFill>
                  <a:srgbClr val="FF0000"/>
                </a:solidFill>
                <a:latin typeface="+mn-lt"/>
              </a:rPr>
              <a:t>The best tool for identifying risk is ‘honing your basic survival </a:t>
            </a:r>
            <a:r>
              <a:rPr lang="en-GB" sz="1800" u="sng" dirty="0">
                <a:solidFill>
                  <a:srgbClr val="FF0000"/>
                </a:solidFill>
                <a:latin typeface="+mn-lt"/>
              </a:rPr>
              <a:t>instinct’</a:t>
            </a:r>
            <a:r>
              <a:rPr lang="en-GB" sz="1400" dirty="0">
                <a:latin typeface="+mn-lt"/>
              </a:rPr>
              <a:t>.</a:t>
            </a:r>
          </a:p>
        </p:txBody>
      </p:sp>
    </p:spTree>
    <p:extLst>
      <p:ext uri="{BB962C8B-B14F-4D97-AF65-F5344CB8AC3E}">
        <p14:creationId xmlns:p14="http://schemas.microsoft.com/office/powerpoint/2010/main" val="4003705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0"/>
          </p:nvPr>
        </p:nvSpPr>
        <p:spPr/>
        <p:txBody>
          <a:bodyPr/>
          <a:lstStyle/>
          <a:p>
            <a:pPr>
              <a:defRPr/>
            </a:pPr>
            <a:r>
              <a:rPr lang="en-GB" altLang="en-US">
                <a:solidFill>
                  <a:srgbClr val="054B6B"/>
                </a:solidFill>
              </a:rPr>
              <a:t>Presentation Title: View &gt; Header &amp; Footer</a:t>
            </a:r>
          </a:p>
        </p:txBody>
      </p:sp>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solidFill>
                  <a:srgbClr val="054B6B"/>
                </a:solidFill>
              </a:rPr>
              <a:pPr>
                <a:defRPr/>
              </a:pPr>
              <a:t>30-Jul-18</a:t>
            </a:fld>
            <a:endParaRPr lang="en-GB" altLang="en-US">
              <a:solidFill>
                <a:srgbClr val="054B6B"/>
              </a:solidFill>
            </a:endParaRPr>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solidFill>
                  <a:srgbClr val="054B6B"/>
                </a:solidFill>
              </a:rPr>
              <a:pPr/>
              <a:t>13</a:t>
            </a:fld>
            <a:endParaRPr lang="en-GB" altLang="en-US" sz="800">
              <a:solidFill>
                <a:srgbClr val="054B6B"/>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0726" y="5607048"/>
            <a:ext cx="1013271" cy="125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45704" y="764704"/>
            <a:ext cx="6794648" cy="720080"/>
          </a:xfrm>
          <a:prstGeom prst="rect">
            <a:avLst/>
          </a:prstGeom>
        </p:spPr>
        <p:txBody>
          <a:bodyPr wrap="square" anchor="ctr">
            <a:noAutofit/>
          </a:bodyPr>
          <a:lstStyle/>
          <a:p>
            <a:r>
              <a:rPr lang="en-GB" sz="3200" b="1" dirty="0"/>
              <a:t>Workforce Safety</a:t>
            </a:r>
            <a:endParaRPr lang="en-GB" sz="3200" dirty="0"/>
          </a:p>
        </p:txBody>
      </p:sp>
      <p:sp>
        <p:nvSpPr>
          <p:cNvPr id="3" name="AutoShape 4" descr="Image result for green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54B6B"/>
              </a:solidFill>
            </a:endParaRPr>
          </a:p>
        </p:txBody>
      </p:sp>
      <p:cxnSp>
        <p:nvCxnSpPr>
          <p:cNvPr id="4" name="Straight Connector 3"/>
          <p:cNvCxnSpPr/>
          <p:nvPr/>
        </p:nvCxnSpPr>
        <p:spPr bwMode="auto">
          <a:xfrm>
            <a:off x="0" y="1530896"/>
            <a:ext cx="8820472"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tangle 15"/>
          <p:cNvSpPr/>
          <p:nvPr/>
        </p:nvSpPr>
        <p:spPr>
          <a:xfrm>
            <a:off x="0" y="0"/>
            <a:ext cx="7848872" cy="665312"/>
          </a:xfrm>
          <a:prstGeom prst="rect">
            <a:avLst/>
          </a:prstGeom>
          <a:gradFill>
            <a:gsLst>
              <a:gs pos="89000">
                <a:schemeClr val="bg1"/>
              </a:gs>
              <a:gs pos="11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FFFF"/>
                </a:solidFill>
              </a:rPr>
              <a:t>  </a:t>
            </a:r>
            <a:r>
              <a:rPr lang="en-GB" b="1" dirty="0">
                <a:solidFill>
                  <a:srgbClr val="FFFFFF"/>
                </a:solidFill>
              </a:rPr>
              <a:t>SAFETY</a:t>
            </a:r>
          </a:p>
        </p:txBody>
      </p:sp>
      <p:sp>
        <p:nvSpPr>
          <p:cNvPr id="5" name="Rectangle 4"/>
          <p:cNvSpPr/>
          <p:nvPr/>
        </p:nvSpPr>
        <p:spPr>
          <a:xfrm>
            <a:off x="6505944" y="1140355"/>
            <a:ext cx="2131417" cy="276999"/>
          </a:xfrm>
          <a:prstGeom prst="rect">
            <a:avLst/>
          </a:prstGeom>
        </p:spPr>
        <p:txBody>
          <a:bodyPr wrap="none">
            <a:spAutoFit/>
          </a:bodyPr>
          <a:lstStyle/>
          <a:p>
            <a:r>
              <a:rPr lang="en-GB" sz="1200" b="1" i="1" dirty="0"/>
              <a:t>Dynamic Risk Assessment</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91" y="681847"/>
            <a:ext cx="811213"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705" y="1918072"/>
            <a:ext cx="7038362" cy="428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343958" y="1575713"/>
            <a:ext cx="2728632" cy="338554"/>
          </a:xfrm>
          <a:prstGeom prst="rect">
            <a:avLst/>
          </a:prstGeom>
        </p:spPr>
        <p:txBody>
          <a:bodyPr wrap="none">
            <a:spAutoFit/>
          </a:bodyPr>
          <a:lstStyle/>
          <a:p>
            <a:r>
              <a:rPr lang="en-GB" sz="1600" b="1" dirty="0">
                <a:solidFill>
                  <a:srgbClr val="FF0000"/>
                </a:solidFill>
              </a:rPr>
              <a:t>What risks can you spot? </a:t>
            </a:r>
          </a:p>
        </p:txBody>
      </p:sp>
    </p:spTree>
    <p:extLst>
      <p:ext uri="{BB962C8B-B14F-4D97-AF65-F5344CB8AC3E}">
        <p14:creationId xmlns:p14="http://schemas.microsoft.com/office/powerpoint/2010/main" val="2910839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918" y="4335101"/>
            <a:ext cx="3412636" cy="2013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882" y="4025019"/>
            <a:ext cx="1409690" cy="140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4"/>
          <p:cNvSpPr>
            <a:spLocks noGrp="1"/>
          </p:cNvSpPr>
          <p:nvPr>
            <p:ph type="ftr" sz="quarter" idx="10"/>
          </p:nvPr>
        </p:nvSpPr>
        <p:spPr/>
        <p:txBody>
          <a:bodyPr/>
          <a:lstStyle/>
          <a:p>
            <a:pPr>
              <a:defRPr/>
            </a:pPr>
            <a:r>
              <a:rPr lang="en-GB" altLang="en-US"/>
              <a:t>Presentation Title: View &gt; Header &amp; Footer</a:t>
            </a:r>
          </a:p>
        </p:txBody>
      </p:sp>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pPr>
                <a:defRPr/>
              </a:pPr>
              <a:t>30-Jul-18</a:t>
            </a:fld>
            <a:endParaRPr lang="en-GB" altLang="en-US"/>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14</a:t>
            </a:fld>
            <a:endParaRPr lang="en-GB" altLang="en-US" sz="800"/>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0726" y="5607048"/>
            <a:ext cx="1013271" cy="125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45704" y="764704"/>
            <a:ext cx="6794648" cy="720080"/>
          </a:xfrm>
          <a:prstGeom prst="rect">
            <a:avLst/>
          </a:prstGeom>
          <a:ln>
            <a:noFill/>
          </a:ln>
        </p:spPr>
        <p:txBody>
          <a:bodyPr wrap="square" anchor="ctr">
            <a:noAutofit/>
          </a:bodyPr>
          <a:lstStyle/>
          <a:p>
            <a:r>
              <a:rPr lang="en-GB" sz="3200" b="1" dirty="0"/>
              <a:t>Driving news</a:t>
            </a:r>
            <a:endParaRPr lang="en-GB" sz="3200" dirty="0"/>
          </a:p>
        </p:txBody>
      </p:sp>
      <p:sp>
        <p:nvSpPr>
          <p:cNvPr id="2" name="TextBox 1"/>
          <p:cNvSpPr txBox="1"/>
          <p:nvPr/>
        </p:nvSpPr>
        <p:spPr>
          <a:xfrm>
            <a:off x="4025549" y="892850"/>
            <a:ext cx="4611812" cy="584775"/>
          </a:xfrm>
          <a:prstGeom prst="rect">
            <a:avLst/>
          </a:prstGeom>
          <a:noFill/>
        </p:spPr>
        <p:txBody>
          <a:bodyPr wrap="square" rtlCol="0">
            <a:spAutoFit/>
          </a:bodyPr>
          <a:lstStyle/>
          <a:p>
            <a:pPr algn="r"/>
            <a:r>
              <a:rPr lang="en-GB" sz="1600" b="1" dirty="0">
                <a:solidFill>
                  <a:srgbClr val="0066FF"/>
                </a:solidFill>
              </a:rPr>
              <a:t>Does Your New Diesel Vehicle Use Ad Blue?</a:t>
            </a:r>
            <a:br>
              <a:rPr lang="en-GB" sz="1600" b="1" dirty="0">
                <a:solidFill>
                  <a:srgbClr val="0066FF"/>
                </a:solidFill>
              </a:rPr>
            </a:br>
            <a:r>
              <a:rPr lang="en-GB" sz="1600" b="1" dirty="0">
                <a:solidFill>
                  <a:srgbClr val="0066FF"/>
                </a:solidFill>
              </a:rPr>
              <a:t>What is Ad Blue? </a:t>
            </a:r>
          </a:p>
        </p:txBody>
      </p:sp>
      <p:sp>
        <p:nvSpPr>
          <p:cNvPr id="13" name="Title 1"/>
          <p:cNvSpPr>
            <a:spLocks noGrp="1"/>
          </p:cNvSpPr>
          <p:nvPr>
            <p:ph type="title"/>
          </p:nvPr>
        </p:nvSpPr>
        <p:spPr>
          <a:xfrm>
            <a:off x="122903" y="1659042"/>
            <a:ext cx="3971496" cy="2095248"/>
          </a:xfrm>
        </p:spPr>
        <p:txBody>
          <a:bodyPr/>
          <a:lstStyle/>
          <a:p>
            <a:r>
              <a:rPr lang="en-GB" sz="1400" b="0" i="0" dirty="0">
                <a:latin typeface="+mn-lt"/>
              </a:rPr>
              <a:t>When the fuel is burned by the engine, Ad Blue is injected into the SCR catalyst in order to convert the NOx into a less harmful mixture of nitrogen and water vapour. The solution is stored in its own tank separate from the diesel, and is injected into the outgoing exhaust gas before the SCR catalytic converter, the urea present becomes ammonia when heated, reacting with the NOx in the emissions to convert the pollutants into nitrogen, water, and a small amount of carbon dioxide, elements that are already natural to the air that we breathe.</a:t>
            </a:r>
            <a:br>
              <a:rPr lang="en-GB" sz="1100" b="0" i="0" dirty="0">
                <a:solidFill>
                  <a:schemeClr val="tx1"/>
                </a:solidFill>
                <a:latin typeface="+mn-lt"/>
              </a:rPr>
            </a:br>
            <a:endParaRPr lang="en-GB" sz="1100" b="0" i="0" dirty="0">
              <a:solidFill>
                <a:schemeClr val="tx1"/>
              </a:solidFill>
              <a:latin typeface="+mn-lt"/>
            </a:endParaRPr>
          </a:p>
        </p:txBody>
      </p:sp>
      <p:sp>
        <p:nvSpPr>
          <p:cNvPr id="3" name="AutoShape 4" descr="Image result for green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4" name="Straight Connector 3"/>
          <p:cNvCxnSpPr/>
          <p:nvPr/>
        </p:nvCxnSpPr>
        <p:spPr bwMode="auto">
          <a:xfrm>
            <a:off x="0" y="1530896"/>
            <a:ext cx="8820472" cy="0"/>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p:cNvSpPr/>
          <p:nvPr/>
        </p:nvSpPr>
        <p:spPr>
          <a:xfrm>
            <a:off x="0" y="0"/>
            <a:ext cx="7848872" cy="665312"/>
          </a:xfrm>
          <a:prstGeom prst="rect">
            <a:avLst/>
          </a:prstGeom>
          <a:gradFill>
            <a:gsLst>
              <a:gs pos="89000">
                <a:schemeClr val="bg1"/>
              </a:gs>
              <a:gs pos="11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r>
              <a:rPr lang="en-GB" b="1" dirty="0"/>
              <a:t>SAFETY</a:t>
            </a:r>
          </a:p>
        </p:txBody>
      </p:sp>
      <p:sp>
        <p:nvSpPr>
          <p:cNvPr id="5" name="Rectangle 4"/>
          <p:cNvSpPr/>
          <p:nvPr/>
        </p:nvSpPr>
        <p:spPr>
          <a:xfrm>
            <a:off x="4481689" y="1904496"/>
            <a:ext cx="4474808" cy="3754874"/>
          </a:xfrm>
          <a:prstGeom prst="rect">
            <a:avLst/>
          </a:prstGeom>
          <a:solidFill>
            <a:schemeClr val="tx2">
              <a:lumMod val="20000"/>
              <a:lumOff val="80000"/>
            </a:schemeClr>
          </a:solidFill>
        </p:spPr>
        <p:txBody>
          <a:bodyPr wrap="square">
            <a:spAutoFit/>
          </a:bodyPr>
          <a:lstStyle/>
          <a:p>
            <a:pPr marL="171450" lvl="0" indent="-171450">
              <a:buFont typeface="Arial" panose="020B0604020202020204" pitchFamily="34" charset="0"/>
              <a:buChar char="•"/>
            </a:pPr>
            <a:r>
              <a:rPr lang="en-GB" sz="1400" dirty="0">
                <a:latin typeface="+mn-lt"/>
              </a:rPr>
              <a:t>Ad Blue </a:t>
            </a:r>
          </a:p>
          <a:p>
            <a:pPr marL="171450" lvl="0" indent="-171450">
              <a:buFont typeface="Arial" panose="020B0604020202020204" pitchFamily="34" charset="0"/>
              <a:buChar char="•"/>
            </a:pPr>
            <a:r>
              <a:rPr lang="en-GB" sz="1400" dirty="0">
                <a:latin typeface="+mn-lt"/>
              </a:rPr>
              <a:t>is </a:t>
            </a:r>
            <a:r>
              <a:rPr lang="en-GB" sz="1400" b="1" dirty="0">
                <a:latin typeface="+mn-lt"/>
              </a:rPr>
              <a:t>NOT </a:t>
            </a:r>
            <a:r>
              <a:rPr lang="en-GB" sz="1400" dirty="0">
                <a:latin typeface="+mn-lt"/>
              </a:rPr>
              <a:t>a fuel or even a </a:t>
            </a:r>
            <a:r>
              <a:rPr lang="en-GB" sz="1400" b="1" dirty="0">
                <a:latin typeface="+mn-lt"/>
              </a:rPr>
              <a:t>fuel additive </a:t>
            </a:r>
            <a:r>
              <a:rPr lang="en-GB" sz="1400" dirty="0">
                <a:latin typeface="+mn-lt"/>
              </a:rPr>
              <a:t>therefore has its own tank </a:t>
            </a:r>
          </a:p>
          <a:p>
            <a:pPr marL="171450" lvl="0" indent="-171450">
              <a:buFont typeface="Arial" panose="020B0604020202020204" pitchFamily="34" charset="0"/>
              <a:buChar char="•"/>
            </a:pPr>
            <a:r>
              <a:rPr lang="en-GB" sz="1400" dirty="0">
                <a:latin typeface="+mn-lt"/>
              </a:rPr>
              <a:t>A warning light will illuminate on the dash when less than 300 miles supply is left. </a:t>
            </a:r>
          </a:p>
          <a:p>
            <a:pPr marL="171450" lvl="0" indent="-171450">
              <a:buFont typeface="Arial" panose="020B0604020202020204" pitchFamily="34" charset="0"/>
              <a:buChar char="•"/>
            </a:pPr>
            <a:r>
              <a:rPr lang="en-GB" sz="1400" dirty="0">
                <a:latin typeface="+mn-lt"/>
              </a:rPr>
              <a:t>If it runs out the engine </a:t>
            </a:r>
            <a:r>
              <a:rPr lang="en-GB" sz="1400" b="1" dirty="0">
                <a:latin typeface="+mn-lt"/>
              </a:rPr>
              <a:t>will not </a:t>
            </a:r>
            <a:r>
              <a:rPr lang="en-GB" sz="1400" dirty="0">
                <a:latin typeface="+mn-lt"/>
              </a:rPr>
              <a:t>restart. </a:t>
            </a:r>
          </a:p>
          <a:p>
            <a:pPr marL="171450" lvl="0" indent="-171450">
              <a:buFont typeface="Arial" panose="020B0604020202020204" pitchFamily="34" charset="0"/>
              <a:buChar char="•"/>
            </a:pPr>
            <a:r>
              <a:rPr lang="en-GB" sz="1400" dirty="0">
                <a:latin typeface="+mn-lt"/>
              </a:rPr>
              <a:t>A Ford Transit tank for it will hold around 20 litres. </a:t>
            </a:r>
          </a:p>
          <a:p>
            <a:pPr marL="171450" lvl="0" indent="-171450">
              <a:buFont typeface="Arial" panose="020B0604020202020204" pitchFamily="34" charset="0"/>
              <a:buChar char="•"/>
            </a:pPr>
            <a:r>
              <a:rPr lang="en-GB" sz="1400" dirty="0">
                <a:latin typeface="+mn-lt"/>
              </a:rPr>
              <a:t>A tank of it will last about 5000 miles. </a:t>
            </a:r>
          </a:p>
          <a:p>
            <a:pPr marL="171450" lvl="0" indent="-171450">
              <a:buFont typeface="Arial" panose="020B0604020202020204" pitchFamily="34" charset="0"/>
              <a:buChar char="•"/>
            </a:pPr>
            <a:r>
              <a:rPr lang="en-GB" sz="1400" dirty="0">
                <a:latin typeface="+mn-lt"/>
              </a:rPr>
              <a:t>It can be purchased on the normal fuel card as a fuel related product </a:t>
            </a:r>
          </a:p>
          <a:p>
            <a:pPr marL="171450" lvl="0" indent="-171450">
              <a:buFont typeface="Arial" panose="020B0604020202020204" pitchFamily="34" charset="0"/>
              <a:buChar char="•"/>
            </a:pPr>
            <a:r>
              <a:rPr lang="en-GB" sz="1400" dirty="0">
                <a:latin typeface="+mn-lt"/>
              </a:rPr>
              <a:t>It can also be purchased in bulk from I-proc. </a:t>
            </a:r>
          </a:p>
          <a:p>
            <a:pPr marL="171450" lvl="0" indent="-171450">
              <a:buFont typeface="Arial" panose="020B0604020202020204" pitchFamily="34" charset="0"/>
              <a:buChar char="•"/>
            </a:pPr>
            <a:r>
              <a:rPr lang="en-GB" sz="1400" dirty="0">
                <a:latin typeface="+mn-lt"/>
              </a:rPr>
              <a:t>Care should be taken when refilling the tank in order to prevent dirt and contamination entering the vehicle’s system. </a:t>
            </a:r>
          </a:p>
          <a:p>
            <a:pPr marL="171450" lvl="0" indent="-171450">
              <a:buFont typeface="Arial" panose="020B0604020202020204" pitchFamily="34" charset="0"/>
              <a:buChar char="•"/>
            </a:pPr>
            <a:r>
              <a:rPr lang="en-GB" sz="1400" dirty="0">
                <a:latin typeface="+mn-lt"/>
              </a:rPr>
              <a:t>Running diesel engines without it or allowing contamination to enter the system will cause expensive damage.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1429"/>
            <a:ext cx="793304" cy="849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069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0"/>
          </p:nvPr>
        </p:nvSpPr>
        <p:spPr/>
        <p:txBody>
          <a:bodyPr/>
          <a:lstStyle/>
          <a:p>
            <a:pPr>
              <a:defRPr/>
            </a:pPr>
            <a:r>
              <a:rPr lang="en-GB" altLang="en-US"/>
              <a:t>Presentation Title: View &gt; Header &amp; Footer</a:t>
            </a:r>
          </a:p>
        </p:txBody>
      </p:sp>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pPr>
                <a:defRPr/>
              </a:pPr>
              <a:t>30-Jul-18</a:t>
            </a:fld>
            <a:endParaRPr lang="en-GB" altLang="en-US"/>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15</a:t>
            </a:fld>
            <a:endParaRPr lang="en-GB" altLang="en-US" sz="80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0726" y="5607048"/>
            <a:ext cx="1013271" cy="125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45704" y="764704"/>
            <a:ext cx="6794648" cy="720080"/>
          </a:xfrm>
          <a:prstGeom prst="rect">
            <a:avLst/>
          </a:prstGeom>
          <a:ln>
            <a:noFill/>
          </a:ln>
        </p:spPr>
        <p:txBody>
          <a:bodyPr wrap="square" anchor="ctr">
            <a:noAutofit/>
          </a:bodyPr>
          <a:lstStyle/>
          <a:p>
            <a:r>
              <a:rPr lang="en-GB" sz="3200" b="1" dirty="0"/>
              <a:t>Driving news</a:t>
            </a:r>
            <a:endParaRPr lang="en-GB" sz="3200" dirty="0"/>
          </a:p>
        </p:txBody>
      </p:sp>
      <p:sp>
        <p:nvSpPr>
          <p:cNvPr id="3" name="AutoShape 4" descr="Image result for green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4" name="Straight Connector 3"/>
          <p:cNvCxnSpPr/>
          <p:nvPr/>
        </p:nvCxnSpPr>
        <p:spPr bwMode="auto">
          <a:xfrm>
            <a:off x="0" y="1530896"/>
            <a:ext cx="8820472" cy="0"/>
          </a:xfrm>
          <a:prstGeom prst="line">
            <a:avLst/>
          </a:prstGeom>
          <a:noFill/>
          <a:ln w="9525"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p:cNvSpPr/>
          <p:nvPr/>
        </p:nvSpPr>
        <p:spPr>
          <a:xfrm>
            <a:off x="0" y="0"/>
            <a:ext cx="7848872" cy="665312"/>
          </a:xfrm>
          <a:prstGeom prst="rect">
            <a:avLst/>
          </a:prstGeom>
          <a:gradFill>
            <a:gsLst>
              <a:gs pos="89000">
                <a:schemeClr val="bg1"/>
              </a:gs>
              <a:gs pos="11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r>
              <a:rPr lang="en-GB" b="1" dirty="0"/>
              <a:t>SAFETY</a:t>
            </a:r>
          </a:p>
        </p:txBody>
      </p:sp>
      <p:sp>
        <p:nvSpPr>
          <p:cNvPr id="6" name="Rectangle 5"/>
          <p:cNvSpPr/>
          <p:nvPr/>
        </p:nvSpPr>
        <p:spPr>
          <a:xfrm>
            <a:off x="254807" y="1806007"/>
            <a:ext cx="4536145" cy="3801041"/>
          </a:xfrm>
          <a:prstGeom prst="rect">
            <a:avLst/>
          </a:prstGeom>
        </p:spPr>
        <p:txBody>
          <a:bodyPr wrap="square">
            <a:spAutoFit/>
          </a:bodyPr>
          <a:lstStyle/>
          <a:p>
            <a:r>
              <a:rPr lang="en-GB" sz="1400" b="1" dirty="0"/>
              <a:t>What are the risks associated with the change in driving conditions when we have rain following a dry spell?</a:t>
            </a:r>
          </a:p>
          <a:p>
            <a:endParaRPr lang="en-GB" b="1" dirty="0"/>
          </a:p>
          <a:p>
            <a:r>
              <a:rPr lang="en-GB" sz="1200" dirty="0"/>
              <a:t>There is scientific data available that concludes that driving in wet conditions immediately following a dry spell has increased risk of an Road Traffic Collison (RTC). The Police acknowledge that there is an increase in RTCs due to the change in stopping distances which catch people out.</a:t>
            </a:r>
          </a:p>
          <a:p>
            <a:endParaRPr lang="en-GB" sz="1200" dirty="0"/>
          </a:p>
          <a:p>
            <a:r>
              <a:rPr lang="en-GB" sz="1200" dirty="0"/>
              <a:t>As well as peoples behaviour and driving styles that can cause an increase in RTCs, the vehicle itself will need attention such as:</a:t>
            </a:r>
          </a:p>
          <a:p>
            <a:endParaRPr lang="en-GB" sz="1200" dirty="0"/>
          </a:p>
          <a:p>
            <a:pPr marL="171450" indent="-171450">
              <a:buFont typeface="Arial" panose="020B0604020202020204" pitchFamily="34" charset="0"/>
              <a:buChar char="•"/>
            </a:pPr>
            <a:r>
              <a:rPr lang="en-GB" sz="1200" dirty="0"/>
              <a:t>Windscreen wipers (can become deteriorated in hot weather)</a:t>
            </a:r>
          </a:p>
          <a:p>
            <a:pPr marL="171450" indent="-171450">
              <a:buFont typeface="Arial" panose="020B0604020202020204" pitchFamily="34" charset="0"/>
              <a:buChar char="•"/>
            </a:pPr>
            <a:r>
              <a:rPr lang="en-GB" sz="1200" dirty="0"/>
              <a:t>Tyres</a:t>
            </a:r>
          </a:p>
          <a:p>
            <a:pPr marL="171450" indent="-171450">
              <a:buFont typeface="Arial" panose="020B0604020202020204" pitchFamily="34" charset="0"/>
              <a:buChar char="•"/>
            </a:pPr>
            <a:r>
              <a:rPr lang="en-GB" sz="1200" dirty="0"/>
              <a:t>Grease and fluid top ups</a:t>
            </a:r>
          </a:p>
          <a:p>
            <a:r>
              <a:rPr lang="en-GB" dirty="0"/>
              <a:t> </a:t>
            </a:r>
          </a:p>
          <a:p>
            <a:endParaRPr lang="en-GB" dirty="0"/>
          </a:p>
          <a:p>
            <a:endParaRPr lang="en-GB" dirty="0"/>
          </a:p>
        </p:txBody>
      </p:sp>
      <p:sp>
        <p:nvSpPr>
          <p:cNvPr id="10" name="TextBox 9"/>
          <p:cNvSpPr txBox="1"/>
          <p:nvPr/>
        </p:nvSpPr>
        <p:spPr>
          <a:xfrm>
            <a:off x="3996267" y="976378"/>
            <a:ext cx="4546443" cy="369332"/>
          </a:xfrm>
          <a:prstGeom prst="rect">
            <a:avLst/>
          </a:prstGeom>
          <a:noFill/>
        </p:spPr>
        <p:txBody>
          <a:bodyPr wrap="square" rtlCol="0">
            <a:spAutoFit/>
          </a:bodyPr>
          <a:lstStyle/>
          <a:p>
            <a:r>
              <a:rPr lang="en-GB" sz="1800" b="1" dirty="0">
                <a:solidFill>
                  <a:srgbClr val="FF0000"/>
                </a:solidFill>
              </a:rPr>
              <a:t>Driving Conditions following a dry spell</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2637" y="2079438"/>
            <a:ext cx="3071501" cy="1999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52400" y="5450750"/>
            <a:ext cx="4740961" cy="938719"/>
          </a:xfrm>
          <a:prstGeom prst="rect">
            <a:avLst/>
          </a:prstGeom>
          <a:solidFill>
            <a:schemeClr val="tx1">
              <a:lumMod val="25000"/>
              <a:lumOff val="75000"/>
            </a:schemeClr>
          </a:solidFill>
        </p:spPr>
        <p:txBody>
          <a:bodyPr wrap="square">
            <a:spAutoFit/>
          </a:bodyPr>
          <a:lstStyle/>
          <a:p>
            <a:r>
              <a:rPr lang="en-GB" b="1" dirty="0"/>
              <a:t>Discussion Points:</a:t>
            </a:r>
          </a:p>
          <a:p>
            <a:endParaRPr lang="en-GB" b="1" dirty="0"/>
          </a:p>
          <a:p>
            <a:pPr marL="171450" indent="-171450">
              <a:buFont typeface="Arial" panose="020B0604020202020204" pitchFamily="34" charset="0"/>
              <a:buChar char="•"/>
            </a:pPr>
            <a:r>
              <a:rPr lang="en-GB" dirty="0"/>
              <a:t>Are your vehicles ready for heavy rain?</a:t>
            </a:r>
          </a:p>
          <a:p>
            <a:pPr marL="171450" indent="-171450">
              <a:buFont typeface="Arial" panose="020B0604020202020204" pitchFamily="34" charset="0"/>
              <a:buChar char="•"/>
            </a:pPr>
            <a:r>
              <a:rPr lang="en-GB" dirty="0"/>
              <a:t>How do you change your driving style in different conditions?</a:t>
            </a:r>
          </a:p>
          <a:p>
            <a:pPr marL="171450" indent="-171450">
              <a:buFont typeface="Arial" panose="020B0604020202020204" pitchFamily="34" charset="0"/>
              <a:buChar char="•"/>
            </a:pPr>
            <a:endParaRPr lang="en-GB" dirty="0"/>
          </a:p>
        </p:txBody>
      </p:sp>
      <p:sp>
        <p:nvSpPr>
          <p:cNvPr id="12" name="Rectangle 11"/>
          <p:cNvSpPr/>
          <p:nvPr/>
        </p:nvSpPr>
        <p:spPr>
          <a:xfrm>
            <a:off x="5741580" y="4647249"/>
            <a:ext cx="2972557" cy="600164"/>
          </a:xfrm>
          <a:prstGeom prst="rect">
            <a:avLst/>
          </a:prstGeom>
        </p:spPr>
        <p:txBody>
          <a:bodyPr wrap="square">
            <a:spAutoFit/>
          </a:bodyPr>
          <a:lstStyle/>
          <a:p>
            <a:r>
              <a:rPr lang="en-GB" dirty="0"/>
              <a:t>Note: All drivers are reminded that there a requirement to still complete the  log book as well as logging into VSWS.</a:t>
            </a:r>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81429"/>
            <a:ext cx="793304" cy="849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0985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0"/>
          </p:nvPr>
        </p:nvSpPr>
        <p:spPr/>
        <p:txBody>
          <a:bodyPr/>
          <a:lstStyle/>
          <a:p>
            <a:pPr>
              <a:defRPr/>
            </a:pPr>
            <a:r>
              <a:rPr lang="en-GB" altLang="en-US"/>
              <a:t>Presentation Title: View &gt; Header &amp; Footer</a:t>
            </a:r>
          </a:p>
        </p:txBody>
      </p:sp>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pPr>
                <a:defRPr/>
              </a:pPr>
              <a:t>30-Jul-18</a:t>
            </a:fld>
            <a:endParaRPr lang="en-GB" altLang="en-US"/>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16</a:t>
            </a:fld>
            <a:endParaRPr lang="en-GB" altLang="en-US" sz="80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0726" y="5607048"/>
            <a:ext cx="1013271" cy="125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45704" y="764704"/>
            <a:ext cx="6794648" cy="720080"/>
          </a:xfrm>
          <a:prstGeom prst="rect">
            <a:avLst/>
          </a:prstGeom>
        </p:spPr>
        <p:txBody>
          <a:bodyPr wrap="square" anchor="ctr">
            <a:noAutofit/>
          </a:bodyPr>
          <a:lstStyle/>
          <a:p>
            <a:r>
              <a:rPr lang="en-GB" sz="3200" b="1" dirty="0">
                <a:solidFill>
                  <a:srgbClr val="FF0000"/>
                </a:solidFill>
              </a:rPr>
              <a:t>Safety bulletin</a:t>
            </a:r>
            <a:endParaRPr lang="en-GB" sz="3200" dirty="0">
              <a:solidFill>
                <a:srgbClr val="FF0000"/>
              </a:solidFill>
            </a:endParaRPr>
          </a:p>
        </p:txBody>
      </p:sp>
      <p:sp>
        <p:nvSpPr>
          <p:cNvPr id="2" name="TextBox 1"/>
          <p:cNvSpPr txBox="1"/>
          <p:nvPr/>
        </p:nvSpPr>
        <p:spPr>
          <a:xfrm>
            <a:off x="179512" y="1772816"/>
            <a:ext cx="8640960" cy="261610"/>
          </a:xfrm>
          <a:prstGeom prst="rect">
            <a:avLst/>
          </a:prstGeom>
          <a:noFill/>
        </p:spPr>
        <p:txBody>
          <a:bodyPr wrap="square" rtlCol="0">
            <a:spAutoFit/>
          </a:bodyPr>
          <a:lstStyle/>
          <a:p>
            <a:endParaRPr lang="en-GB"/>
          </a:p>
        </p:txBody>
      </p:sp>
      <p:sp>
        <p:nvSpPr>
          <p:cNvPr id="3" name="AutoShape 4" descr="Image result for green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4" name="Straight Connector 3"/>
          <p:cNvCxnSpPr/>
          <p:nvPr/>
        </p:nvCxnSpPr>
        <p:spPr bwMode="auto">
          <a:xfrm>
            <a:off x="0" y="1530896"/>
            <a:ext cx="8820472"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8158"/>
            <a:ext cx="866481" cy="89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7">
            <a:extLst>
              <a:ext uri="{FF2B5EF4-FFF2-40B4-BE49-F238E27FC236}">
                <a16:creationId xmlns:a16="http://schemas.microsoft.com/office/drawing/2014/main" id="{0636BC09-AFCB-4B6D-BA0A-053DBDD49ABF}"/>
              </a:ext>
            </a:extLst>
          </p:cNvPr>
          <p:cNvSpPr txBox="1"/>
          <p:nvPr/>
        </p:nvSpPr>
        <p:spPr>
          <a:xfrm>
            <a:off x="5901267" y="1160767"/>
            <a:ext cx="3059029" cy="27699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i="1" dirty="0">
                <a:solidFill>
                  <a:srgbClr val="014F6F"/>
                </a:solidFill>
                <a:cs typeface="Arial"/>
              </a:rPr>
              <a:t>Manual handling of steel sleepers</a:t>
            </a:r>
            <a:endParaRPr lang="en-US" sz="1200" b="1" i="1" dirty="0">
              <a:solidFill>
                <a:srgbClr val="014F6F"/>
              </a:solidFill>
              <a:cs typeface="Arial"/>
            </a:endParaRPr>
          </a:p>
        </p:txBody>
      </p:sp>
      <p:sp>
        <p:nvSpPr>
          <p:cNvPr id="16" name="Rectangle 15"/>
          <p:cNvSpPr/>
          <p:nvPr/>
        </p:nvSpPr>
        <p:spPr>
          <a:xfrm>
            <a:off x="0" y="0"/>
            <a:ext cx="7848872" cy="665312"/>
          </a:xfrm>
          <a:prstGeom prst="rect">
            <a:avLst/>
          </a:prstGeom>
          <a:gradFill>
            <a:gsLst>
              <a:gs pos="89000">
                <a:schemeClr val="bg1"/>
              </a:gs>
              <a:gs pos="11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r>
              <a:rPr lang="en-GB" b="1" dirty="0"/>
              <a:t>SAFETY</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866" y="4220470"/>
            <a:ext cx="2807231" cy="210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1620308"/>
            <a:ext cx="4644005" cy="4708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20307"/>
            <a:ext cx="4499992" cy="2707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3280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0"/>
          </p:nvPr>
        </p:nvSpPr>
        <p:spPr/>
        <p:txBody>
          <a:bodyPr/>
          <a:lstStyle/>
          <a:p>
            <a:pPr>
              <a:defRPr/>
            </a:pPr>
            <a:r>
              <a:rPr lang="en-GB" altLang="en-US">
                <a:solidFill>
                  <a:srgbClr val="054B6B"/>
                </a:solidFill>
              </a:rPr>
              <a:t>Presentation Title: View &gt; Header &amp; Footer</a:t>
            </a:r>
          </a:p>
        </p:txBody>
      </p:sp>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solidFill>
                  <a:srgbClr val="054B6B"/>
                </a:solidFill>
              </a:rPr>
              <a:pPr>
                <a:defRPr/>
              </a:pPr>
              <a:t>30-Jul-18</a:t>
            </a:fld>
            <a:endParaRPr lang="en-GB" altLang="en-US">
              <a:solidFill>
                <a:srgbClr val="054B6B"/>
              </a:solidFill>
            </a:endParaRPr>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solidFill>
                  <a:srgbClr val="054B6B"/>
                </a:solidFill>
              </a:rPr>
              <a:pPr/>
              <a:t>17</a:t>
            </a:fld>
            <a:endParaRPr lang="en-GB" altLang="en-US" sz="800">
              <a:solidFill>
                <a:srgbClr val="054B6B"/>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0726" y="5607048"/>
            <a:ext cx="1013271" cy="125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45704" y="764704"/>
            <a:ext cx="6794648" cy="720080"/>
          </a:xfrm>
          <a:prstGeom prst="rect">
            <a:avLst/>
          </a:prstGeom>
        </p:spPr>
        <p:txBody>
          <a:bodyPr wrap="square" anchor="ctr">
            <a:noAutofit/>
          </a:bodyPr>
          <a:lstStyle/>
          <a:p>
            <a:r>
              <a:rPr lang="en-GB" sz="3200" b="1" dirty="0">
                <a:solidFill>
                  <a:srgbClr val="FF0000"/>
                </a:solidFill>
              </a:rPr>
              <a:t>Safety notice</a:t>
            </a:r>
            <a:endParaRPr lang="en-GB" sz="3200" dirty="0">
              <a:solidFill>
                <a:srgbClr val="FF0000"/>
              </a:solidFill>
            </a:endParaRPr>
          </a:p>
        </p:txBody>
      </p:sp>
      <p:sp>
        <p:nvSpPr>
          <p:cNvPr id="2" name="TextBox 1"/>
          <p:cNvSpPr txBox="1"/>
          <p:nvPr/>
        </p:nvSpPr>
        <p:spPr>
          <a:xfrm>
            <a:off x="3774558" y="4586175"/>
            <a:ext cx="4139981" cy="1600438"/>
          </a:xfrm>
          <a:prstGeom prst="rect">
            <a:avLst/>
          </a:prstGeom>
          <a:noFill/>
        </p:spPr>
        <p:txBody>
          <a:bodyPr wrap="square" rtlCol="0">
            <a:spAutoFit/>
          </a:bodyPr>
          <a:lstStyle/>
          <a:p>
            <a:r>
              <a:rPr lang="en-GB" sz="1400" b="1" i="1" dirty="0">
                <a:solidFill>
                  <a:srgbClr val="054B6B"/>
                </a:solidFill>
              </a:rPr>
              <a:t>Immediate Actions- Subject to investigation</a:t>
            </a:r>
          </a:p>
          <a:p>
            <a:endParaRPr lang="en-GB" sz="1400" dirty="0">
              <a:solidFill>
                <a:srgbClr val="054B6B"/>
              </a:solidFill>
            </a:endParaRPr>
          </a:p>
          <a:p>
            <a:r>
              <a:rPr lang="en-GB" sz="1400" dirty="0">
                <a:solidFill>
                  <a:srgbClr val="054B6B"/>
                </a:solidFill>
              </a:rPr>
              <a:t>Re-brief track inspection staff that where we have long sections of CWR in the 4ft or on the ballast shoulder we must spray the rail ends to be able to monitor how much the rails are creeping during the summer months. </a:t>
            </a:r>
          </a:p>
        </p:txBody>
      </p:sp>
      <p:sp>
        <p:nvSpPr>
          <p:cNvPr id="3" name="AutoShape 4" descr="Image result for green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54B6B"/>
              </a:solidFill>
            </a:endParaRPr>
          </a:p>
        </p:txBody>
      </p:sp>
      <p:cxnSp>
        <p:nvCxnSpPr>
          <p:cNvPr id="4" name="Straight Connector 3"/>
          <p:cNvCxnSpPr/>
          <p:nvPr/>
        </p:nvCxnSpPr>
        <p:spPr bwMode="auto">
          <a:xfrm>
            <a:off x="0" y="1530896"/>
            <a:ext cx="8820472"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8158"/>
            <a:ext cx="866481" cy="89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0" y="0"/>
            <a:ext cx="7848872" cy="665312"/>
          </a:xfrm>
          <a:prstGeom prst="rect">
            <a:avLst/>
          </a:prstGeom>
          <a:gradFill>
            <a:gsLst>
              <a:gs pos="89000">
                <a:schemeClr val="bg1"/>
              </a:gs>
              <a:gs pos="11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FFFF"/>
                </a:solidFill>
              </a:rPr>
              <a:t>  </a:t>
            </a:r>
            <a:r>
              <a:rPr lang="en-GB" b="1" dirty="0">
                <a:solidFill>
                  <a:srgbClr val="FFFFFF"/>
                </a:solidFill>
              </a:rPr>
              <a:t>SAFETY</a:t>
            </a:r>
          </a:p>
        </p:txBody>
      </p:sp>
      <p:sp>
        <p:nvSpPr>
          <p:cNvPr id="5" name="Rectangle 4"/>
          <p:cNvSpPr/>
          <p:nvPr/>
        </p:nvSpPr>
        <p:spPr>
          <a:xfrm>
            <a:off x="6172294" y="1202436"/>
            <a:ext cx="2669320" cy="261610"/>
          </a:xfrm>
          <a:prstGeom prst="rect">
            <a:avLst/>
          </a:prstGeom>
        </p:spPr>
        <p:txBody>
          <a:bodyPr wrap="none">
            <a:spAutoFit/>
          </a:bodyPr>
          <a:lstStyle/>
          <a:p>
            <a:r>
              <a:rPr lang="en-GB" b="1" i="1" dirty="0"/>
              <a:t>WESSEX OUTER DU – Live scrap rail</a:t>
            </a:r>
          </a:p>
        </p:txBody>
      </p:sp>
      <p:sp>
        <p:nvSpPr>
          <p:cNvPr id="8" name="Rectangle 7"/>
          <p:cNvSpPr/>
          <p:nvPr/>
        </p:nvSpPr>
        <p:spPr>
          <a:xfrm>
            <a:off x="179512" y="1672052"/>
            <a:ext cx="4163516" cy="2400657"/>
          </a:xfrm>
          <a:prstGeom prst="rect">
            <a:avLst/>
          </a:prstGeom>
        </p:spPr>
        <p:txBody>
          <a:bodyPr wrap="square">
            <a:spAutoFit/>
          </a:bodyPr>
          <a:lstStyle/>
          <a:p>
            <a:r>
              <a:rPr lang="en-GB" sz="1200" b="1" i="1" dirty="0"/>
              <a:t>Overview</a:t>
            </a:r>
          </a:p>
          <a:p>
            <a:endParaRPr lang="en-GB" sz="1200" b="1" i="1" dirty="0"/>
          </a:p>
          <a:p>
            <a:r>
              <a:rPr lang="en-GB" sz="1400" dirty="0"/>
              <a:t>At 10:13 on 19</a:t>
            </a:r>
            <a:r>
              <a:rPr lang="en-GB" sz="1400" baseline="30000" dirty="0"/>
              <a:t>th</a:t>
            </a:r>
            <a:r>
              <a:rPr lang="en-GB" sz="1400" dirty="0"/>
              <a:t> July, the team leader of Inspection staff at Havant P-way escalated a safety issue that had been identified following a track patrol where a scrap piece of rail had crept in the warm weather and had eroded away the insulation of a 750v cable causing the rail to become live. Temporary work to make the rail safe was carried at the same day and full repair completed for the damaged cable the same night.</a:t>
            </a:r>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5705" y="4357511"/>
            <a:ext cx="1629462" cy="187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3431" y="1647645"/>
            <a:ext cx="2765882" cy="196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114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0"/>
          </p:nvPr>
        </p:nvSpPr>
        <p:spPr/>
        <p:txBody>
          <a:bodyPr/>
          <a:lstStyle/>
          <a:p>
            <a:pPr>
              <a:defRPr/>
            </a:pPr>
            <a:r>
              <a:rPr lang="en-GB" altLang="en-US">
                <a:solidFill>
                  <a:srgbClr val="054B6B"/>
                </a:solidFill>
              </a:rPr>
              <a:t>Presentation Title: View &gt; Header &amp; Footer</a:t>
            </a:r>
          </a:p>
        </p:txBody>
      </p:sp>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solidFill>
                  <a:srgbClr val="054B6B"/>
                </a:solidFill>
              </a:rPr>
              <a:pPr>
                <a:defRPr/>
              </a:pPr>
              <a:t>30-Jul-18</a:t>
            </a:fld>
            <a:endParaRPr lang="en-GB" altLang="en-US">
              <a:solidFill>
                <a:srgbClr val="054B6B"/>
              </a:solidFill>
            </a:endParaRPr>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solidFill>
                  <a:srgbClr val="054B6B"/>
                </a:solidFill>
              </a:rPr>
              <a:pPr/>
              <a:t>18</a:t>
            </a:fld>
            <a:endParaRPr lang="en-GB" altLang="en-US" sz="800">
              <a:solidFill>
                <a:srgbClr val="054B6B"/>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0726" y="5607048"/>
            <a:ext cx="1013271" cy="125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45704" y="764704"/>
            <a:ext cx="6794648" cy="720080"/>
          </a:xfrm>
          <a:prstGeom prst="rect">
            <a:avLst/>
          </a:prstGeom>
        </p:spPr>
        <p:txBody>
          <a:bodyPr wrap="square" anchor="ctr">
            <a:noAutofit/>
          </a:bodyPr>
          <a:lstStyle/>
          <a:p>
            <a:r>
              <a:rPr lang="en-GB" sz="3200" b="1" dirty="0">
                <a:solidFill>
                  <a:srgbClr val="FF0000"/>
                </a:solidFill>
              </a:rPr>
              <a:t>Safety notice</a:t>
            </a:r>
            <a:endParaRPr lang="en-GB" sz="3200" dirty="0">
              <a:solidFill>
                <a:srgbClr val="FF0000"/>
              </a:solidFill>
            </a:endParaRPr>
          </a:p>
        </p:txBody>
      </p:sp>
      <p:sp>
        <p:nvSpPr>
          <p:cNvPr id="3" name="AutoShape 4" descr="Image result for green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54B6B"/>
              </a:solidFill>
            </a:endParaRPr>
          </a:p>
        </p:txBody>
      </p:sp>
      <p:cxnSp>
        <p:nvCxnSpPr>
          <p:cNvPr id="4" name="Straight Connector 3"/>
          <p:cNvCxnSpPr/>
          <p:nvPr/>
        </p:nvCxnSpPr>
        <p:spPr bwMode="auto">
          <a:xfrm>
            <a:off x="0" y="1530896"/>
            <a:ext cx="8820472"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8158"/>
            <a:ext cx="866481" cy="89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0" y="0"/>
            <a:ext cx="7848872" cy="665312"/>
          </a:xfrm>
          <a:prstGeom prst="rect">
            <a:avLst/>
          </a:prstGeom>
          <a:gradFill>
            <a:gsLst>
              <a:gs pos="89000">
                <a:schemeClr val="bg1"/>
              </a:gs>
              <a:gs pos="11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FFFF"/>
                </a:solidFill>
              </a:rPr>
              <a:t>  </a:t>
            </a:r>
            <a:r>
              <a:rPr lang="en-GB" b="1" dirty="0">
                <a:solidFill>
                  <a:srgbClr val="FFFFFF"/>
                </a:solidFill>
              </a:rPr>
              <a:t>SAFETY</a:t>
            </a:r>
          </a:p>
        </p:txBody>
      </p:sp>
      <p:sp>
        <p:nvSpPr>
          <p:cNvPr id="5" name="Rectangle 4"/>
          <p:cNvSpPr/>
          <p:nvPr/>
        </p:nvSpPr>
        <p:spPr>
          <a:xfrm>
            <a:off x="3996267" y="780502"/>
            <a:ext cx="4704821" cy="646331"/>
          </a:xfrm>
          <a:prstGeom prst="rect">
            <a:avLst/>
          </a:prstGeom>
        </p:spPr>
        <p:txBody>
          <a:bodyPr wrap="square">
            <a:spAutoFit/>
          </a:bodyPr>
          <a:lstStyle/>
          <a:p>
            <a:pPr algn="ctr"/>
            <a:r>
              <a:rPr lang="en-GB" sz="1800" b="1" i="1" dirty="0"/>
              <a:t>WEED SPRAYING TRAINS </a:t>
            </a:r>
          </a:p>
          <a:p>
            <a:pPr algn="ctr"/>
            <a:r>
              <a:rPr lang="en-GB" sz="1800" b="1" i="1" dirty="0"/>
              <a:t>ARE IN OPERATION</a:t>
            </a:r>
          </a:p>
        </p:txBody>
      </p:sp>
      <p:sp>
        <p:nvSpPr>
          <p:cNvPr id="6" name="Rectangle 5"/>
          <p:cNvSpPr/>
          <p:nvPr/>
        </p:nvSpPr>
        <p:spPr>
          <a:xfrm>
            <a:off x="3" y="1584176"/>
            <a:ext cx="9143997" cy="5293757"/>
          </a:xfrm>
          <a:prstGeom prst="rect">
            <a:avLst/>
          </a:prstGeom>
        </p:spPr>
        <p:txBody>
          <a:bodyPr wrap="square">
            <a:spAutoFit/>
          </a:bodyPr>
          <a:lstStyle/>
          <a:p>
            <a:endParaRPr lang="en-GB" dirty="0"/>
          </a:p>
          <a:p>
            <a:r>
              <a:rPr lang="en-GB" sz="1400" dirty="0"/>
              <a:t>Staff on or near the line when a Weed Control Train approaches should take the following action:</a:t>
            </a:r>
          </a:p>
          <a:p>
            <a:endParaRPr lang="en-GB" dirty="0"/>
          </a:p>
          <a:p>
            <a:pPr marL="628650" lvl="1" indent="-171450">
              <a:buFont typeface="Wingdings" panose="05000000000000000000" pitchFamily="2" charset="2"/>
              <a:buChar char="Ø"/>
            </a:pPr>
            <a:r>
              <a:rPr lang="en-GB" sz="1400" dirty="0"/>
              <a:t>Acknowledge and  move to a position of safety</a:t>
            </a:r>
          </a:p>
          <a:p>
            <a:pPr marL="628650" lvl="1" indent="-171450">
              <a:buFont typeface="Wingdings" panose="05000000000000000000" pitchFamily="2" charset="2"/>
              <a:buChar char="Ø"/>
            </a:pPr>
            <a:endParaRPr lang="en-GB" sz="1400" dirty="0"/>
          </a:p>
          <a:p>
            <a:pPr marL="628650" lvl="1" indent="-171450">
              <a:buFont typeface="Wingdings" panose="05000000000000000000" pitchFamily="2" charset="2"/>
              <a:buChar char="Ø"/>
            </a:pPr>
            <a:r>
              <a:rPr lang="en-GB" sz="1400" dirty="0"/>
              <a:t>Remain in the </a:t>
            </a:r>
            <a:r>
              <a:rPr lang="en-GB" sz="1400" dirty="0" err="1"/>
              <a:t>PoS</a:t>
            </a:r>
            <a:r>
              <a:rPr lang="en-GB" sz="1400" dirty="0"/>
              <a:t>; make yourself visible to the Driver who will suspend spraying as the train passes.. 	</a:t>
            </a:r>
          </a:p>
          <a:p>
            <a:pPr marL="628650" lvl="1" indent="-171450">
              <a:buFont typeface="Wingdings" panose="05000000000000000000" pitchFamily="2" charset="2"/>
              <a:buChar char="Ø"/>
            </a:pPr>
            <a:r>
              <a:rPr lang="en-GB" sz="1400" dirty="0"/>
              <a:t>Do not ‘hide’ behind bushes in an attempt to avoid being sprayed, the spray jets are specifically designed to penetrate bushes.</a:t>
            </a:r>
          </a:p>
          <a:p>
            <a:endParaRPr lang="en-GB" sz="1400" dirty="0"/>
          </a:p>
          <a:p>
            <a:r>
              <a:rPr lang="en-GB" sz="1400" dirty="0"/>
              <a:t>The herbicides deployed by the Weed Control Train are biodegradable, non irritant and non harmful at the low concentrations used. In the unlikely event that staff are sprayed accidentally it is recommended that they take the following actions:</a:t>
            </a:r>
          </a:p>
          <a:p>
            <a:endParaRPr lang="en-GB" dirty="0"/>
          </a:p>
          <a:p>
            <a:pPr lvl="2"/>
            <a:r>
              <a:rPr lang="en-GB" sz="1200" dirty="0"/>
              <a:t>• If the eyes have been sprayed, rinse immediately with clean, water for 15 minutes and obtain medical aid if any discomfort is felt thereafter.</a:t>
            </a:r>
          </a:p>
          <a:p>
            <a:r>
              <a:rPr lang="en-GB" sz="1200" dirty="0"/>
              <a:t>	• </a:t>
            </a:r>
            <a:r>
              <a:rPr lang="en-GB" sz="1200" dirty="0">
                <a:solidFill>
                  <a:srgbClr val="FF0000"/>
                </a:solidFill>
              </a:rPr>
              <a:t>Rinse any exposed skin with clean water and wash with soap and water afterwards</a:t>
            </a:r>
            <a:r>
              <a:rPr lang="en-GB" sz="1200" dirty="0"/>
              <a:t>.</a:t>
            </a:r>
          </a:p>
          <a:p>
            <a:pPr lvl="1"/>
            <a:r>
              <a:rPr lang="en-GB" sz="1200" dirty="0"/>
              <a:t>	• Avoid eating, drinking, or smoking until this procedure has been carried out.</a:t>
            </a:r>
          </a:p>
          <a:p>
            <a:pPr lvl="1"/>
            <a:r>
              <a:rPr lang="en-GB" sz="1200" dirty="0"/>
              <a:t>	• </a:t>
            </a:r>
            <a:r>
              <a:rPr lang="en-GB" sz="1200" dirty="0">
                <a:solidFill>
                  <a:srgbClr val="FF0000"/>
                </a:solidFill>
              </a:rPr>
              <a:t>Change any sprayed clothing at the earliest convenient time and retain in a plastic bag for collection.</a:t>
            </a:r>
          </a:p>
          <a:p>
            <a:pPr lvl="1"/>
            <a:r>
              <a:rPr lang="en-GB" sz="1200" dirty="0"/>
              <a:t>	• Report the incident to the Route Operations Control.</a:t>
            </a:r>
          </a:p>
          <a:p>
            <a:pPr lvl="1"/>
            <a:r>
              <a:rPr lang="en-GB" sz="1200" dirty="0"/>
              <a:t>	• </a:t>
            </a:r>
            <a:r>
              <a:rPr lang="en-GB" sz="1200" dirty="0">
                <a:solidFill>
                  <a:srgbClr val="FF0000"/>
                </a:solidFill>
              </a:rPr>
              <a:t>Should any member of staff be sprayed they may obtain advice from SCO 24:7 Seasonal Controller    </a:t>
            </a:r>
          </a:p>
          <a:p>
            <a:pPr lvl="1"/>
            <a:r>
              <a:rPr lang="en-GB" sz="1200" dirty="0">
                <a:solidFill>
                  <a:srgbClr val="FF0000"/>
                </a:solidFill>
              </a:rPr>
              <a:t>		01908 723500    (Option 8)</a:t>
            </a:r>
          </a:p>
          <a:p>
            <a:endParaRPr lang="en-GB" dirty="0"/>
          </a:p>
          <a:p>
            <a:pPr algn="ctr"/>
            <a:r>
              <a:rPr lang="en-GB" b="1" dirty="0"/>
              <a:t>Should any member of staff require any further information or advice please contact:</a:t>
            </a:r>
          </a:p>
          <a:p>
            <a:pPr algn="ctr"/>
            <a:r>
              <a:rPr lang="en-GB" b="1" dirty="0"/>
              <a:t>	</a:t>
            </a:r>
          </a:p>
          <a:p>
            <a:pPr algn="ctr"/>
            <a:r>
              <a:rPr lang="en-GB" b="1" dirty="0"/>
              <a:t>    SCO 24:7 Seasonal Controller    01908 723500 (Option 8)</a:t>
            </a:r>
          </a:p>
        </p:txBody>
      </p:sp>
    </p:spTree>
    <p:extLst>
      <p:ext uri="{BB962C8B-B14F-4D97-AF65-F5344CB8AC3E}">
        <p14:creationId xmlns:p14="http://schemas.microsoft.com/office/powerpoint/2010/main" val="1203191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0"/>
          </p:nvPr>
        </p:nvSpPr>
        <p:spPr/>
        <p:txBody>
          <a:bodyPr/>
          <a:lstStyle/>
          <a:p>
            <a:pPr>
              <a:defRPr/>
            </a:pPr>
            <a:r>
              <a:rPr lang="en-GB" altLang="en-US"/>
              <a:t>Presentation Title: View &gt; Header &amp; Footer</a:t>
            </a:r>
          </a:p>
        </p:txBody>
      </p:sp>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pPr>
                <a:defRPr/>
              </a:pPr>
              <a:t>30-Jul-18</a:t>
            </a:fld>
            <a:endParaRPr lang="en-GB" altLang="en-US"/>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19</a:t>
            </a:fld>
            <a:endParaRPr lang="en-GB" altLang="en-US" sz="80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0726" y="5607048"/>
            <a:ext cx="1013271" cy="125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45704" y="764704"/>
            <a:ext cx="6794648" cy="720080"/>
          </a:xfrm>
          <a:prstGeom prst="rect">
            <a:avLst/>
          </a:prstGeom>
          <a:ln>
            <a:noFill/>
          </a:ln>
        </p:spPr>
        <p:txBody>
          <a:bodyPr wrap="square" anchor="ctr">
            <a:noAutofit/>
          </a:bodyPr>
          <a:lstStyle/>
          <a:p>
            <a:endParaRPr lang="en-GB" sz="3200" dirty="0">
              <a:solidFill>
                <a:srgbClr val="0070C0"/>
              </a:solidFill>
            </a:endParaRPr>
          </a:p>
        </p:txBody>
      </p:sp>
      <p:sp>
        <p:nvSpPr>
          <p:cNvPr id="3" name="AutoShape 4" descr="Image result for green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4" name="Straight Connector 3"/>
          <p:cNvCxnSpPr/>
          <p:nvPr/>
        </p:nvCxnSpPr>
        <p:spPr bwMode="auto">
          <a:xfrm>
            <a:off x="0" y="1530896"/>
            <a:ext cx="8820472" cy="0"/>
          </a:xfrm>
          <a:prstGeom prst="line">
            <a:avLst/>
          </a:prstGeom>
          <a:noFill/>
          <a:ln w="9525"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p:cNvSpPr/>
          <p:nvPr/>
        </p:nvSpPr>
        <p:spPr>
          <a:xfrm>
            <a:off x="0" y="0"/>
            <a:ext cx="7848872" cy="665312"/>
          </a:xfrm>
          <a:prstGeom prst="rect">
            <a:avLst/>
          </a:prstGeom>
          <a:gradFill>
            <a:gsLst>
              <a:gs pos="89000">
                <a:schemeClr val="bg1"/>
              </a:gs>
              <a:gs pos="11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r>
              <a:rPr lang="en-GB" b="1" dirty="0"/>
              <a:t>SAFETY</a:t>
            </a:r>
          </a:p>
        </p:txBody>
      </p:sp>
      <p:sp>
        <p:nvSpPr>
          <p:cNvPr id="6" name="Rectangle 5"/>
          <p:cNvSpPr/>
          <p:nvPr/>
        </p:nvSpPr>
        <p:spPr>
          <a:xfrm>
            <a:off x="957444" y="539968"/>
            <a:ext cx="3850734" cy="584775"/>
          </a:xfrm>
          <a:prstGeom prst="rect">
            <a:avLst/>
          </a:prstGeom>
        </p:spPr>
        <p:txBody>
          <a:bodyPr wrap="none">
            <a:spAutoFit/>
          </a:bodyPr>
          <a:lstStyle/>
          <a:p>
            <a:r>
              <a:rPr lang="en-GB" sz="3200" b="1" dirty="0">
                <a:solidFill>
                  <a:srgbClr val="FFC000"/>
                </a:solidFill>
              </a:rPr>
              <a:t>Community safety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5312"/>
            <a:ext cx="952500" cy="865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47" y="1667792"/>
            <a:ext cx="2341034" cy="2816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56758" y="1693008"/>
            <a:ext cx="3572540" cy="1877437"/>
          </a:xfrm>
          <a:prstGeom prst="rect">
            <a:avLst/>
          </a:prstGeom>
        </p:spPr>
        <p:txBody>
          <a:bodyPr wrap="square">
            <a:spAutoFit/>
          </a:bodyPr>
          <a:lstStyle/>
          <a:p>
            <a:r>
              <a:rPr lang="en-GB" altLang="en-US" sz="1400" dirty="0"/>
              <a:t>Basingstoke Campus was opened to 70,11-12 year olds for our first rail safety community event we have ran in our own facilities. The event included a theatre show, level crossing awareness, BTP introduction and the children designed their own safety campaign</a:t>
            </a:r>
            <a:r>
              <a:rPr lang="en-GB" altLang="en-US" sz="1600" dirty="0"/>
              <a:t>. </a:t>
            </a:r>
            <a:br>
              <a:rPr lang="en-GB" altLang="en-US" sz="1600" dirty="0"/>
            </a:br>
            <a:endParaRPr lang="en-GB" sz="1600" dirty="0"/>
          </a:p>
        </p:txBody>
      </p:sp>
      <p:sp>
        <p:nvSpPr>
          <p:cNvPr id="5" name="Rectangle 4"/>
          <p:cNvSpPr/>
          <p:nvPr/>
        </p:nvSpPr>
        <p:spPr>
          <a:xfrm>
            <a:off x="957444" y="1126850"/>
            <a:ext cx="8098231" cy="307777"/>
          </a:xfrm>
          <a:prstGeom prst="rect">
            <a:avLst/>
          </a:prstGeom>
        </p:spPr>
        <p:txBody>
          <a:bodyPr wrap="square" anchor="ctr">
            <a:spAutoFit/>
          </a:bodyPr>
          <a:lstStyle/>
          <a:p>
            <a:r>
              <a:rPr lang="en-GB" sz="1400" b="1" dirty="0"/>
              <a:t>Rail Safety sessions have now been delivered to over 20,000 children and adults on Wessex</a:t>
            </a:r>
            <a:endParaRPr lang="en-GB" dirty="0"/>
          </a:p>
        </p:txBody>
      </p:sp>
      <p:sp>
        <p:nvSpPr>
          <p:cNvPr id="9" name="Rectangle 8"/>
          <p:cNvSpPr/>
          <p:nvPr/>
        </p:nvSpPr>
        <p:spPr>
          <a:xfrm>
            <a:off x="74094" y="4510465"/>
            <a:ext cx="2395795" cy="1384995"/>
          </a:xfrm>
          <a:prstGeom prst="rect">
            <a:avLst/>
          </a:prstGeom>
        </p:spPr>
        <p:txBody>
          <a:bodyPr wrap="square">
            <a:spAutoFit/>
          </a:bodyPr>
          <a:lstStyle/>
          <a:p>
            <a:r>
              <a:rPr lang="en-GB" sz="1200" dirty="0"/>
              <a:t>Children from Thomson House School designed their interpretation of ‘Waterloo station for the future’ for the 170th anniversary of Waterloo. The children also met Mark Carne and Becky Lumlock.</a:t>
            </a:r>
          </a:p>
        </p:txBody>
      </p:sp>
      <p:sp>
        <p:nvSpPr>
          <p:cNvPr id="13" name="Rectangle 12"/>
          <p:cNvSpPr/>
          <p:nvPr/>
        </p:nvSpPr>
        <p:spPr>
          <a:xfrm>
            <a:off x="6432698" y="3796360"/>
            <a:ext cx="2711299" cy="1384995"/>
          </a:xfrm>
          <a:prstGeom prst="rect">
            <a:avLst/>
          </a:prstGeom>
        </p:spPr>
        <p:txBody>
          <a:bodyPr wrap="square">
            <a:spAutoFit/>
          </a:bodyPr>
          <a:lstStyle/>
          <a:p>
            <a:r>
              <a:rPr lang="en-GB" sz="1400" dirty="0"/>
              <a:t>A group of Beavers followed their rail safety session with a train trip from Basingstoke Station and a visit to the Signallers – thank you to all those who supported!</a:t>
            </a:r>
          </a:p>
        </p:txBody>
      </p:sp>
      <p:sp>
        <p:nvSpPr>
          <p:cNvPr id="21" name="Rectangle 20"/>
          <p:cNvSpPr/>
          <p:nvPr/>
        </p:nvSpPr>
        <p:spPr>
          <a:xfrm>
            <a:off x="74094" y="6017080"/>
            <a:ext cx="7978326" cy="430887"/>
          </a:xfrm>
          <a:prstGeom prst="rect">
            <a:avLst/>
          </a:prstGeom>
        </p:spPr>
        <p:txBody>
          <a:bodyPr wrap="square">
            <a:spAutoFit/>
          </a:bodyPr>
          <a:lstStyle/>
          <a:p>
            <a:r>
              <a:rPr lang="en-GB" dirty="0">
                <a:solidFill>
                  <a:schemeClr val="tx1"/>
                </a:solidFill>
              </a:rPr>
              <a:t>For more information or if you would like to become a volunteer please contact our Community Safety Manager‐ Marcia.Burnett@networkrail.co.uk</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7749" y="3709690"/>
            <a:ext cx="3210557" cy="127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18637" y="1611936"/>
            <a:ext cx="2825360" cy="2119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0221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p>
            <a:pPr>
              <a:defRPr/>
            </a:pPr>
            <a:r>
              <a:rPr lang="en-GB" altLang="en-US"/>
              <a:t>Presentation Title: View &gt; Header &amp; Footer</a:t>
            </a:r>
          </a:p>
        </p:txBody>
      </p:sp>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pPr>
                <a:defRPr/>
              </a:pPr>
              <a:t>30-Jul-18</a:t>
            </a:fld>
            <a:endParaRPr lang="en-GB" altLang="en-US"/>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2</a:t>
            </a:fld>
            <a:endParaRPr lang="en-GB" altLang="en-US" sz="800"/>
          </a:p>
        </p:txBody>
      </p:sp>
      <p:sp>
        <p:nvSpPr>
          <p:cNvPr id="2" name="Title 1"/>
          <p:cNvSpPr>
            <a:spLocks noGrp="1"/>
          </p:cNvSpPr>
          <p:nvPr>
            <p:ph type="title"/>
          </p:nvPr>
        </p:nvSpPr>
        <p:spPr>
          <a:xfrm>
            <a:off x="179512" y="1581335"/>
            <a:ext cx="8712968" cy="4176464"/>
          </a:xfrm>
        </p:spPr>
        <p:txBody>
          <a:bodyPr/>
          <a:lstStyle/>
          <a:p>
            <a:r>
              <a:rPr lang="en-GB" sz="1400" i="0" dirty="0">
                <a:solidFill>
                  <a:schemeClr val="tx1"/>
                </a:solidFill>
              </a:rPr>
              <a:t>Welcome to the Wessex Route Health Safety and Environment (HSE) Communications for Period 4, </a:t>
            </a:r>
            <a:br>
              <a:rPr lang="en-GB" sz="1400" i="0" dirty="0">
                <a:solidFill>
                  <a:schemeClr val="tx1"/>
                </a:solidFill>
              </a:rPr>
            </a:br>
            <a:br>
              <a:rPr lang="en-GB" sz="1400" b="0" i="0" dirty="0"/>
            </a:br>
            <a:r>
              <a:rPr lang="en-GB" sz="1400" i="0" dirty="0">
                <a:solidFill>
                  <a:srgbClr val="FFC000"/>
                </a:solidFill>
              </a:rPr>
              <a:t>Included in this issue:</a:t>
            </a:r>
            <a:endParaRPr lang="en-GB" sz="14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0726" y="5607048"/>
            <a:ext cx="1013271" cy="125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92696"/>
            <a:ext cx="8382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bwMode="auto">
          <a:xfrm>
            <a:off x="0" y="1530896"/>
            <a:ext cx="8820472" cy="0"/>
          </a:xfrm>
          <a:prstGeom prst="line">
            <a:avLst/>
          </a:prstGeom>
          <a:noFill/>
          <a:ln w="9525" cap="flat" cmpd="sng" algn="ctr">
            <a:solidFill>
              <a:srgbClr val="0066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p:cNvSpPr/>
          <p:nvPr/>
        </p:nvSpPr>
        <p:spPr>
          <a:xfrm>
            <a:off x="945704" y="692696"/>
            <a:ext cx="6794648" cy="720080"/>
          </a:xfrm>
          <a:prstGeom prst="rect">
            <a:avLst/>
          </a:prstGeom>
        </p:spPr>
        <p:txBody>
          <a:bodyPr wrap="square" anchor="ctr">
            <a:noAutofit/>
          </a:bodyPr>
          <a:lstStyle/>
          <a:p>
            <a:r>
              <a:rPr lang="en-GB" sz="3200" b="1"/>
              <a:t>Welcome</a:t>
            </a:r>
            <a:endParaRPr lang="en-GB" sz="3200"/>
          </a:p>
        </p:txBody>
      </p:sp>
      <p:sp>
        <p:nvSpPr>
          <p:cNvPr id="15" name="Title 1"/>
          <p:cNvSpPr txBox="1">
            <a:spLocks/>
          </p:cNvSpPr>
          <p:nvPr/>
        </p:nvSpPr>
        <p:spPr bwMode="auto">
          <a:xfrm>
            <a:off x="415287" y="2376700"/>
            <a:ext cx="3994949" cy="2890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a:lstStyle>
          <a:p>
            <a:pPr marL="285750" indent="-285750">
              <a:buFont typeface="Arial" panose="020B0604020202020204" pitchFamily="34" charset="0"/>
              <a:buChar char="•"/>
            </a:pPr>
            <a:r>
              <a:rPr lang="en-GB" sz="1400" i="0" dirty="0">
                <a:solidFill>
                  <a:schemeClr val="tx1"/>
                </a:solidFill>
              </a:rPr>
              <a:t>Workforce safety – Safety calendar</a:t>
            </a:r>
          </a:p>
          <a:p>
            <a:pPr marL="285750" indent="-285750">
              <a:buFont typeface="Arial" panose="020B0604020202020204" pitchFamily="34" charset="0"/>
              <a:buChar char="•"/>
            </a:pPr>
            <a:r>
              <a:rPr lang="en-GB" sz="1400" i="0" dirty="0">
                <a:solidFill>
                  <a:schemeClr val="tx1"/>
                </a:solidFill>
              </a:rPr>
              <a:t>Workforce accidents – 1 lost time injury </a:t>
            </a:r>
          </a:p>
          <a:p>
            <a:pPr marL="285750" indent="-285750">
              <a:buFont typeface="Arial" panose="020B0604020202020204" pitchFamily="34" charset="0"/>
              <a:buChar char="•"/>
            </a:pPr>
            <a:r>
              <a:rPr lang="en-GB" sz="1400" i="0" dirty="0">
                <a:solidFill>
                  <a:schemeClr val="tx1"/>
                </a:solidFill>
              </a:rPr>
              <a:t>Workforce accidents – 7 non- lost time injuries </a:t>
            </a:r>
          </a:p>
          <a:p>
            <a:pPr marL="285750" indent="-285750">
              <a:buFont typeface="Arial" panose="020B0604020202020204" pitchFamily="34" charset="0"/>
              <a:buChar char="•"/>
            </a:pPr>
            <a:r>
              <a:rPr lang="en-GB" sz="1400" i="0" dirty="0">
                <a:solidFill>
                  <a:schemeClr val="tx1"/>
                </a:solidFill>
              </a:rPr>
              <a:t>Workforce Safety</a:t>
            </a:r>
          </a:p>
          <a:p>
            <a:pPr marL="742950" lvl="1" indent="-285750">
              <a:buFont typeface="Arial" panose="020B0604020202020204" pitchFamily="34" charset="0"/>
              <a:buChar char="•"/>
            </a:pPr>
            <a:r>
              <a:rPr lang="en-GB" sz="1400" i="0" dirty="0">
                <a:solidFill>
                  <a:schemeClr val="tx1"/>
                </a:solidFill>
              </a:rPr>
              <a:t>Working with the Live Conductor rail</a:t>
            </a:r>
          </a:p>
          <a:p>
            <a:pPr marL="742950" lvl="1" indent="-285750">
              <a:buFont typeface="Arial" panose="020B0604020202020204" pitchFamily="34" charset="0"/>
              <a:buChar char="•"/>
            </a:pPr>
            <a:r>
              <a:rPr lang="en-GB" sz="1400" i="0" dirty="0">
                <a:solidFill>
                  <a:schemeClr val="tx1"/>
                </a:solidFill>
              </a:rPr>
              <a:t>Dynamic risk Assessment</a:t>
            </a:r>
          </a:p>
          <a:p>
            <a:pPr marL="285750" indent="-285750">
              <a:buFont typeface="Arial" panose="020B0604020202020204" pitchFamily="34" charset="0"/>
              <a:buChar char="•"/>
            </a:pPr>
            <a:r>
              <a:rPr lang="en-GB" sz="1400" i="0" dirty="0">
                <a:solidFill>
                  <a:schemeClr val="tx1"/>
                </a:solidFill>
              </a:rPr>
              <a:t>Driving News</a:t>
            </a:r>
          </a:p>
          <a:p>
            <a:pPr marL="742950" lvl="1" indent="-285750">
              <a:buFont typeface="Arial" panose="020B0604020202020204" pitchFamily="34" charset="0"/>
              <a:buChar char="•"/>
            </a:pPr>
            <a:r>
              <a:rPr lang="en-GB" sz="1400" i="0" dirty="0">
                <a:solidFill>
                  <a:schemeClr val="tx1"/>
                </a:solidFill>
              </a:rPr>
              <a:t>Ad Blue</a:t>
            </a:r>
          </a:p>
          <a:p>
            <a:pPr marL="742950" lvl="1" indent="-285750">
              <a:buFont typeface="Arial" panose="020B0604020202020204" pitchFamily="34" charset="0"/>
              <a:buChar char="•"/>
            </a:pPr>
            <a:r>
              <a:rPr lang="en-GB" sz="1400" i="0" dirty="0">
                <a:solidFill>
                  <a:schemeClr val="tx1"/>
                </a:solidFill>
              </a:rPr>
              <a:t>Enhanced Driving risk ‘Dry to Wet’</a:t>
            </a:r>
          </a:p>
          <a:p>
            <a:pPr marL="285750" indent="-285750">
              <a:buFont typeface="Arial" panose="020B0604020202020204" pitchFamily="34" charset="0"/>
              <a:buChar char="•"/>
            </a:pPr>
            <a:r>
              <a:rPr lang="en-GB" sz="1400" i="0" dirty="0">
                <a:solidFill>
                  <a:schemeClr val="tx1"/>
                </a:solidFill>
              </a:rPr>
              <a:t>Safety Bulletins</a:t>
            </a:r>
          </a:p>
          <a:p>
            <a:pPr marL="285750" indent="-285750">
              <a:buFont typeface="Arial" panose="020B0604020202020204" pitchFamily="34" charset="0"/>
              <a:buChar char="•"/>
            </a:pPr>
            <a:r>
              <a:rPr lang="en-GB" sz="1400" i="0" dirty="0">
                <a:solidFill>
                  <a:schemeClr val="tx1"/>
                </a:solidFill>
              </a:rPr>
              <a:t>Safety Notices: Weed Train. </a:t>
            </a:r>
          </a:p>
          <a:p>
            <a:pPr marL="285750" indent="-285750">
              <a:buFont typeface="Arial" panose="020B0604020202020204" pitchFamily="34" charset="0"/>
              <a:buChar char="•"/>
            </a:pPr>
            <a:r>
              <a:rPr lang="en-GB" sz="1400" i="0" dirty="0">
                <a:solidFill>
                  <a:schemeClr val="tx1"/>
                </a:solidFill>
              </a:rPr>
              <a:t>Community Safety Update</a:t>
            </a:r>
          </a:p>
          <a:p>
            <a:pPr marL="285750" indent="-285750">
              <a:buFont typeface="Arial" panose="020B0604020202020204" pitchFamily="34" charset="0"/>
              <a:buChar char="•"/>
            </a:pPr>
            <a:r>
              <a:rPr lang="en-GB" sz="1400" i="0" dirty="0">
                <a:solidFill>
                  <a:schemeClr val="tx1"/>
                </a:solidFill>
              </a:rPr>
              <a:t>Health and wellbeing</a:t>
            </a:r>
          </a:p>
          <a:p>
            <a:pPr marL="742950" lvl="1" indent="-285750">
              <a:buFont typeface="Arial" panose="020B0604020202020204" pitchFamily="34" charset="0"/>
              <a:buChar char="•"/>
            </a:pPr>
            <a:r>
              <a:rPr lang="en-GB" sz="1400" i="0" dirty="0">
                <a:solidFill>
                  <a:schemeClr val="tx1"/>
                </a:solidFill>
              </a:rPr>
              <a:t>Mental Health</a:t>
            </a:r>
          </a:p>
          <a:p>
            <a:pPr marL="742950" lvl="1" indent="-285750">
              <a:buFont typeface="Arial" panose="020B0604020202020204" pitchFamily="34" charset="0"/>
              <a:buChar char="•"/>
            </a:pPr>
            <a:r>
              <a:rPr lang="en-GB" sz="1400" i="0" dirty="0">
                <a:solidFill>
                  <a:schemeClr val="tx1"/>
                </a:solidFill>
              </a:rPr>
              <a:t>Respiratory update</a:t>
            </a:r>
          </a:p>
          <a:p>
            <a:pPr marL="285750" indent="-285750">
              <a:buFont typeface="Arial" panose="020B0604020202020204" pitchFamily="34" charset="0"/>
              <a:buChar char="•"/>
            </a:pPr>
            <a:r>
              <a:rPr lang="en-GB" sz="1400" i="0" dirty="0">
                <a:solidFill>
                  <a:schemeClr val="tx1"/>
                </a:solidFill>
              </a:rPr>
              <a:t>Close call of the period</a:t>
            </a:r>
          </a:p>
          <a:p>
            <a:pPr marL="285750" indent="-285750">
              <a:buFont typeface="Arial" panose="020B0604020202020204" pitchFamily="34" charset="0"/>
              <a:buChar char="•"/>
            </a:pPr>
            <a:r>
              <a:rPr lang="en-GB" sz="1400" i="0" dirty="0">
                <a:solidFill>
                  <a:schemeClr val="tx1"/>
                </a:solidFill>
              </a:rPr>
              <a:t>Appreciation.</a:t>
            </a:r>
          </a:p>
          <a:p>
            <a:pPr marL="285750" indent="-285750">
              <a:buFont typeface="Arial" panose="020B0604020202020204" pitchFamily="34" charset="0"/>
              <a:buChar char="•"/>
            </a:pPr>
            <a:endParaRPr lang="en-GB" sz="1400" i="0" dirty="0">
              <a:solidFill>
                <a:schemeClr val="tx1"/>
              </a:solidFill>
            </a:endParaRPr>
          </a:p>
          <a:p>
            <a:pPr marL="285750" indent="-285750">
              <a:buFont typeface="Arial" panose="020B0604020202020204" pitchFamily="34" charset="0"/>
              <a:buChar char="•"/>
            </a:pPr>
            <a:endParaRPr lang="en-GB" sz="1400" dirty="0">
              <a:solidFill>
                <a:schemeClr val="tx1"/>
              </a:solidFill>
            </a:endParaRPr>
          </a:p>
        </p:txBody>
      </p:sp>
      <p:sp>
        <p:nvSpPr>
          <p:cNvPr id="11" name="Rectangle 10"/>
          <p:cNvSpPr/>
          <p:nvPr/>
        </p:nvSpPr>
        <p:spPr>
          <a:xfrm>
            <a:off x="0" y="0"/>
            <a:ext cx="7848872" cy="665312"/>
          </a:xfrm>
          <a:prstGeom prst="rect">
            <a:avLst/>
          </a:prstGeom>
          <a:gradFill>
            <a:gsLst>
              <a:gs pos="89000">
                <a:schemeClr val="bg1"/>
              </a:gs>
              <a:gs pos="11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r>
              <a:rPr lang="en-GB" b="1" dirty="0"/>
              <a:t>SAFETY</a:t>
            </a:r>
          </a:p>
        </p:txBody>
      </p:sp>
    </p:spTree>
    <p:extLst>
      <p:ext uri="{BB962C8B-B14F-4D97-AF65-F5344CB8AC3E}">
        <p14:creationId xmlns:p14="http://schemas.microsoft.com/office/powerpoint/2010/main" val="1005614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0"/>
          </p:nvPr>
        </p:nvSpPr>
        <p:spPr/>
        <p:txBody>
          <a:bodyPr/>
          <a:lstStyle/>
          <a:p>
            <a:pPr>
              <a:defRPr/>
            </a:pPr>
            <a:r>
              <a:rPr lang="en-GB" altLang="en-US"/>
              <a:t>Presentation Title: View &gt; Header &amp; Footer</a:t>
            </a:r>
          </a:p>
        </p:txBody>
      </p:sp>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pPr>
                <a:defRPr/>
              </a:pPr>
              <a:t>30-Jul-18</a:t>
            </a:fld>
            <a:endParaRPr lang="en-GB" altLang="en-US"/>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20</a:t>
            </a:fld>
            <a:endParaRPr lang="en-GB" altLang="en-US" sz="80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0726" y="5607048"/>
            <a:ext cx="1013271" cy="125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45704" y="764704"/>
            <a:ext cx="6794648" cy="720080"/>
          </a:xfrm>
          <a:prstGeom prst="rect">
            <a:avLst/>
          </a:prstGeom>
          <a:ln>
            <a:noFill/>
          </a:ln>
        </p:spPr>
        <p:txBody>
          <a:bodyPr wrap="square" anchor="ctr">
            <a:noAutofit/>
          </a:bodyPr>
          <a:lstStyle/>
          <a:p>
            <a:endParaRPr lang="en-GB" sz="3200" dirty="0">
              <a:solidFill>
                <a:srgbClr val="0070C0"/>
              </a:solidFill>
            </a:endParaRPr>
          </a:p>
        </p:txBody>
      </p:sp>
      <p:sp>
        <p:nvSpPr>
          <p:cNvPr id="3" name="AutoShape 4" descr="Image result for green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4" name="Straight Connector 3"/>
          <p:cNvCxnSpPr/>
          <p:nvPr/>
        </p:nvCxnSpPr>
        <p:spPr bwMode="auto">
          <a:xfrm>
            <a:off x="0" y="1530896"/>
            <a:ext cx="8820472" cy="0"/>
          </a:xfrm>
          <a:prstGeom prst="line">
            <a:avLst/>
          </a:prstGeom>
          <a:noFill/>
          <a:ln w="9525"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13"/>
          <p:cNvSpPr/>
          <p:nvPr/>
        </p:nvSpPr>
        <p:spPr>
          <a:xfrm>
            <a:off x="0" y="0"/>
            <a:ext cx="7848872" cy="665312"/>
          </a:xfrm>
          <a:prstGeom prst="rect">
            <a:avLst/>
          </a:prstGeom>
          <a:gradFill>
            <a:gsLst>
              <a:gs pos="89000">
                <a:schemeClr val="bg1"/>
              </a:gs>
              <a:gs pos="11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r>
              <a:rPr lang="en-GB" b="1" dirty="0"/>
              <a:t>SAFETY</a:t>
            </a:r>
          </a:p>
        </p:txBody>
      </p:sp>
      <p:sp>
        <p:nvSpPr>
          <p:cNvPr id="6" name="Rectangle 5"/>
          <p:cNvSpPr/>
          <p:nvPr/>
        </p:nvSpPr>
        <p:spPr>
          <a:xfrm>
            <a:off x="1137519" y="832356"/>
            <a:ext cx="3850734" cy="584775"/>
          </a:xfrm>
          <a:prstGeom prst="rect">
            <a:avLst/>
          </a:prstGeom>
        </p:spPr>
        <p:txBody>
          <a:bodyPr wrap="none">
            <a:spAutoFit/>
          </a:bodyPr>
          <a:lstStyle/>
          <a:p>
            <a:r>
              <a:rPr lang="en-GB" sz="3200" b="1" dirty="0">
                <a:solidFill>
                  <a:srgbClr val="FFC000"/>
                </a:solidFill>
              </a:rPr>
              <a:t>Community safety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5312"/>
            <a:ext cx="952500" cy="865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152400" y="1617780"/>
            <a:ext cx="8420986" cy="3062377"/>
          </a:xfrm>
          <a:prstGeom prst="rect">
            <a:avLst/>
          </a:prstGeom>
        </p:spPr>
        <p:txBody>
          <a:bodyPr wrap="square">
            <a:spAutoFit/>
          </a:bodyPr>
          <a:lstStyle/>
          <a:p>
            <a:pPr eaLnBrk="1" hangingPunct="1"/>
            <a:r>
              <a:rPr lang="en-GB" altLang="en-US" sz="1400" dirty="0"/>
              <a:t>A thank you to: </a:t>
            </a:r>
          </a:p>
          <a:p>
            <a:pPr eaLnBrk="1" hangingPunct="1"/>
            <a:r>
              <a:rPr lang="en-GB" altLang="en-US" sz="1400" dirty="0"/>
              <a:t>Southampton P-Way team who noticed a children’s camp near tracks and reported the risk, identifying name of the school.  We contacted the school and delivered safety sessions to  over 700 students. The school have asked us to return each year to deliver the safety message to the incoming year 7 students. </a:t>
            </a:r>
          </a:p>
          <a:p>
            <a:pPr eaLnBrk="1" hangingPunct="1"/>
            <a:endParaRPr lang="en-GB" altLang="en-US" sz="1400" dirty="0"/>
          </a:p>
          <a:p>
            <a:pPr eaLnBrk="1" hangingPunct="1"/>
            <a:r>
              <a:rPr lang="en-GB" altLang="en-US" sz="1400" dirty="0"/>
              <a:t>A primary school teacher contacted us to ask for a rail safety assembly, as she previously taught in a school where a child died, she commented;. </a:t>
            </a:r>
          </a:p>
          <a:p>
            <a:pPr eaLnBrk="1" hangingPunct="1"/>
            <a:endParaRPr lang="en-GB" altLang="en-US" sz="1400" dirty="0"/>
          </a:p>
          <a:p>
            <a:pPr eaLnBrk="1" hangingPunct="1"/>
            <a:r>
              <a:rPr lang="en-GB" sz="1400" i="1" dirty="0"/>
              <a:t>“breaking the news to a class of 8 and 9 year olds that one of their school friends would never be coming back. The sadness was overwhelming, she was just a child, with what should have been her whole life ahead of her.  She was 10 years old and had been playing conkers down by the track in Staines with her twin brother and another friend the night before, she had accidentally stepped on a live rail track and been electrocuted. Breaking the news was horrendous”</a:t>
            </a:r>
          </a:p>
          <a:p>
            <a:pPr eaLnBrk="1" hangingPunct="1"/>
            <a:endParaRPr lang="en-GB" i="1" dirty="0"/>
          </a:p>
        </p:txBody>
      </p:sp>
      <p:sp>
        <p:nvSpPr>
          <p:cNvPr id="15" name="Rectangle 14"/>
          <p:cNvSpPr/>
          <p:nvPr/>
        </p:nvSpPr>
        <p:spPr>
          <a:xfrm>
            <a:off x="152400" y="4541560"/>
            <a:ext cx="8077097" cy="1554272"/>
          </a:xfrm>
          <a:prstGeom prst="rect">
            <a:avLst/>
          </a:prstGeom>
        </p:spPr>
        <p:txBody>
          <a:bodyPr wrap="square">
            <a:spAutoFit/>
          </a:bodyPr>
          <a:lstStyle/>
          <a:p>
            <a:r>
              <a:rPr lang="en-GB" sz="1400" dirty="0"/>
              <a:t>Following the sessions she wrote:</a:t>
            </a:r>
          </a:p>
          <a:p>
            <a:endParaRPr lang="en-GB" dirty="0"/>
          </a:p>
          <a:p>
            <a:r>
              <a:rPr lang="en-GB" sz="1400" i="1" dirty="0"/>
              <a:t>“Thank you so much for coming and delivering such engaging and valuable workshops to year 5. The response has been overwhelming, speaking to parents the children went straight home and engaged in discussions with them about how to stay safe and making the right choices. We would really appreciate it if we could make you coming in a regular event in the academic year. The impact you’ve had on promoting discussions inside and outside the classroom has been invaluable.”</a:t>
            </a:r>
          </a:p>
        </p:txBody>
      </p:sp>
      <p:sp>
        <p:nvSpPr>
          <p:cNvPr id="16" name="Rectangle 15"/>
          <p:cNvSpPr/>
          <p:nvPr/>
        </p:nvSpPr>
        <p:spPr>
          <a:xfrm>
            <a:off x="152400" y="6095832"/>
            <a:ext cx="7978326" cy="430887"/>
          </a:xfrm>
          <a:prstGeom prst="rect">
            <a:avLst/>
          </a:prstGeom>
        </p:spPr>
        <p:txBody>
          <a:bodyPr wrap="square">
            <a:spAutoFit/>
          </a:bodyPr>
          <a:lstStyle/>
          <a:p>
            <a:r>
              <a:rPr lang="en-GB" dirty="0">
                <a:solidFill>
                  <a:schemeClr val="tx1"/>
                </a:solidFill>
              </a:rPr>
              <a:t>For more information or if you would like to become a volunteer please contact our Community Safety Manager‐ Marcia.Burnett@networkrail.co.uk</a:t>
            </a:r>
          </a:p>
        </p:txBody>
      </p:sp>
    </p:spTree>
    <p:extLst>
      <p:ext uri="{BB962C8B-B14F-4D97-AF65-F5344CB8AC3E}">
        <p14:creationId xmlns:p14="http://schemas.microsoft.com/office/powerpoint/2010/main" val="2686066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GB" altLang="en-US"/>
              <a:t>Presentation Title: View &gt; Header &amp; Footer</a:t>
            </a:r>
          </a:p>
        </p:txBody>
      </p:sp>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pPr>
                <a:defRPr/>
              </a:pPr>
              <a:t>30-Jul-18</a:t>
            </a:fld>
            <a:endParaRPr lang="en-GB" altLang="en-US"/>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21</a:t>
            </a:fld>
            <a:endParaRPr lang="en-GB" altLang="en-US" sz="80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0726" y="5607048"/>
            <a:ext cx="1013271" cy="125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45704" y="764704"/>
            <a:ext cx="6794648" cy="720080"/>
          </a:xfrm>
          <a:prstGeom prst="rect">
            <a:avLst/>
          </a:prstGeom>
        </p:spPr>
        <p:txBody>
          <a:bodyPr wrap="square" anchor="ctr">
            <a:noAutofit/>
          </a:bodyPr>
          <a:lstStyle/>
          <a:p>
            <a:r>
              <a:rPr lang="en-GB" sz="3200" b="1" dirty="0">
                <a:solidFill>
                  <a:srgbClr val="CC3399"/>
                </a:solidFill>
              </a:rPr>
              <a:t> Health News - Mental Health</a:t>
            </a:r>
            <a:endParaRPr lang="en-GB" sz="3200" dirty="0">
              <a:solidFill>
                <a:srgbClr val="CC3399"/>
              </a:solidFill>
            </a:endParaRPr>
          </a:p>
        </p:txBody>
      </p:sp>
      <p:sp>
        <p:nvSpPr>
          <p:cNvPr id="2" name="TextBox 1"/>
          <p:cNvSpPr txBox="1"/>
          <p:nvPr/>
        </p:nvSpPr>
        <p:spPr>
          <a:xfrm>
            <a:off x="179512" y="1772816"/>
            <a:ext cx="8640960" cy="261610"/>
          </a:xfrm>
          <a:prstGeom prst="rect">
            <a:avLst/>
          </a:prstGeom>
          <a:noFill/>
        </p:spPr>
        <p:txBody>
          <a:bodyPr wrap="square" rtlCol="0">
            <a:spAutoFit/>
          </a:bodyPr>
          <a:lstStyle/>
          <a:p>
            <a:endParaRPr lang="en-GB"/>
          </a:p>
        </p:txBody>
      </p:sp>
      <p:sp>
        <p:nvSpPr>
          <p:cNvPr id="3" name="AutoShape 4" descr="Image result for green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4" name="Straight Connector 3"/>
          <p:cNvCxnSpPr/>
          <p:nvPr/>
        </p:nvCxnSpPr>
        <p:spPr bwMode="auto">
          <a:xfrm>
            <a:off x="0" y="1530896"/>
            <a:ext cx="8820472"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1" descr="A picture containing clipart&#10;&#10;Description generated with very high confidence">
            <a:extLst>
              <a:ext uri="{FF2B5EF4-FFF2-40B4-BE49-F238E27FC236}">
                <a16:creationId xmlns:a16="http://schemas.microsoft.com/office/drawing/2014/main" id="{EA9D777A-AC04-417D-B222-D0F544F11E1D}"/>
              </a:ext>
            </a:extLst>
          </p:cNvPr>
          <p:cNvPicPr>
            <a:picLocks noChangeAspect="1"/>
          </p:cNvPicPr>
          <p:nvPr/>
        </p:nvPicPr>
        <p:blipFill>
          <a:blip r:embed="rId3"/>
          <a:stretch>
            <a:fillRect/>
          </a:stretch>
        </p:blipFill>
        <p:spPr>
          <a:xfrm>
            <a:off x="71078" y="729471"/>
            <a:ext cx="878637" cy="755171"/>
          </a:xfrm>
          <a:prstGeom prst="rect">
            <a:avLst/>
          </a:prstGeom>
        </p:spPr>
      </p:pic>
      <p:sp>
        <p:nvSpPr>
          <p:cNvPr id="14" name="Rectangle 13"/>
          <p:cNvSpPr/>
          <p:nvPr/>
        </p:nvSpPr>
        <p:spPr>
          <a:xfrm>
            <a:off x="0" y="0"/>
            <a:ext cx="7848872" cy="665312"/>
          </a:xfrm>
          <a:prstGeom prst="rect">
            <a:avLst/>
          </a:prstGeom>
          <a:gradFill>
            <a:gsLst>
              <a:gs pos="89000">
                <a:schemeClr val="bg1"/>
              </a:gs>
              <a:gs pos="11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r>
              <a:rPr lang="en-GB" b="1" dirty="0"/>
              <a:t>SAFETY</a:t>
            </a:r>
          </a:p>
        </p:txBody>
      </p:sp>
      <p:sp>
        <p:nvSpPr>
          <p:cNvPr id="15" name="Rectangle 14"/>
          <p:cNvSpPr/>
          <p:nvPr/>
        </p:nvSpPr>
        <p:spPr>
          <a:xfrm>
            <a:off x="152400" y="6159640"/>
            <a:ext cx="7978326" cy="261610"/>
          </a:xfrm>
          <a:prstGeom prst="rect">
            <a:avLst/>
          </a:prstGeom>
        </p:spPr>
        <p:txBody>
          <a:bodyPr wrap="square">
            <a:spAutoFit/>
          </a:bodyPr>
          <a:lstStyle/>
          <a:p>
            <a:r>
              <a:rPr lang="en-GB" dirty="0">
                <a:solidFill>
                  <a:schemeClr val="tx1"/>
                </a:solidFill>
              </a:rPr>
              <a:t>For more information, please contact our Occupational Health and Wellbeing Manager‐ Grazia.Elsehimy@networkrail.co.uk</a:t>
            </a: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76" y="1625600"/>
            <a:ext cx="4912591"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3267" y="1625600"/>
            <a:ext cx="3606800" cy="453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046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pPr>
              <a:defRPr/>
            </a:pPr>
            <a:r>
              <a:rPr lang="en-GB" altLang="en-US"/>
              <a:t>Presentation Title: View &gt; Header &amp; Footer</a:t>
            </a:r>
          </a:p>
        </p:txBody>
      </p:sp>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pPr>
                <a:defRPr/>
              </a:pPr>
              <a:t>30-Jul-18</a:t>
            </a:fld>
            <a:endParaRPr lang="en-GB" altLang="en-US"/>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22</a:t>
            </a:fld>
            <a:endParaRPr lang="en-GB" altLang="en-US" sz="80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0726" y="5607048"/>
            <a:ext cx="1013271" cy="125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45704" y="764704"/>
            <a:ext cx="6794648" cy="720080"/>
          </a:xfrm>
          <a:prstGeom prst="rect">
            <a:avLst/>
          </a:prstGeom>
        </p:spPr>
        <p:txBody>
          <a:bodyPr wrap="square" anchor="ctr">
            <a:noAutofit/>
          </a:bodyPr>
          <a:lstStyle/>
          <a:p>
            <a:r>
              <a:rPr lang="en-GB" sz="3200" b="1" dirty="0">
                <a:solidFill>
                  <a:srgbClr val="CC3399"/>
                </a:solidFill>
              </a:rPr>
              <a:t>Health News - Mental Health</a:t>
            </a:r>
            <a:endParaRPr lang="en-GB" sz="3200" dirty="0">
              <a:solidFill>
                <a:srgbClr val="CC3399"/>
              </a:solidFill>
            </a:endParaRPr>
          </a:p>
        </p:txBody>
      </p:sp>
      <p:sp>
        <p:nvSpPr>
          <p:cNvPr id="2" name="TextBox 1"/>
          <p:cNvSpPr txBox="1"/>
          <p:nvPr/>
        </p:nvSpPr>
        <p:spPr>
          <a:xfrm>
            <a:off x="179512" y="1772816"/>
            <a:ext cx="8640960" cy="261610"/>
          </a:xfrm>
          <a:prstGeom prst="rect">
            <a:avLst/>
          </a:prstGeom>
          <a:noFill/>
        </p:spPr>
        <p:txBody>
          <a:bodyPr wrap="square" rtlCol="0">
            <a:spAutoFit/>
          </a:bodyPr>
          <a:lstStyle/>
          <a:p>
            <a:endParaRPr lang="en-GB"/>
          </a:p>
        </p:txBody>
      </p:sp>
      <p:sp>
        <p:nvSpPr>
          <p:cNvPr id="3" name="AutoShape 4" descr="Image result for green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4" name="Straight Connector 3"/>
          <p:cNvCxnSpPr/>
          <p:nvPr/>
        </p:nvCxnSpPr>
        <p:spPr bwMode="auto">
          <a:xfrm>
            <a:off x="0" y="1530896"/>
            <a:ext cx="8820472"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p:nvSpPr>
        <p:spPr>
          <a:xfrm>
            <a:off x="152400" y="6159640"/>
            <a:ext cx="7978326" cy="261610"/>
          </a:xfrm>
          <a:prstGeom prst="rect">
            <a:avLst/>
          </a:prstGeom>
        </p:spPr>
        <p:txBody>
          <a:bodyPr wrap="square">
            <a:spAutoFit/>
          </a:bodyPr>
          <a:lstStyle/>
          <a:p>
            <a:r>
              <a:rPr lang="en-GB" dirty="0">
                <a:solidFill>
                  <a:schemeClr val="tx1"/>
                </a:solidFill>
              </a:rPr>
              <a:t>For more information, please contact our Occupational Health and Wellbeing Manager‐ Grazia.Elsehimy@networkrail.co.uk</a:t>
            </a:r>
          </a:p>
        </p:txBody>
      </p:sp>
      <p:pic>
        <p:nvPicPr>
          <p:cNvPr id="8" name="Picture 11" descr="A picture containing clipart&#10;&#10;Description generated with very high confidence">
            <a:extLst>
              <a:ext uri="{FF2B5EF4-FFF2-40B4-BE49-F238E27FC236}">
                <a16:creationId xmlns:a16="http://schemas.microsoft.com/office/drawing/2014/main" id="{C31BAD36-8854-4856-BF18-E2640654ED42}"/>
              </a:ext>
            </a:extLst>
          </p:cNvPr>
          <p:cNvPicPr>
            <a:picLocks noChangeAspect="1"/>
          </p:cNvPicPr>
          <p:nvPr/>
        </p:nvPicPr>
        <p:blipFill>
          <a:blip r:embed="rId3"/>
          <a:stretch>
            <a:fillRect/>
          </a:stretch>
        </p:blipFill>
        <p:spPr>
          <a:xfrm>
            <a:off x="71078" y="729471"/>
            <a:ext cx="878637" cy="755171"/>
          </a:xfrm>
          <a:prstGeom prst="rect">
            <a:avLst/>
          </a:prstGeom>
        </p:spPr>
      </p:pic>
      <p:sp>
        <p:nvSpPr>
          <p:cNvPr id="16" name="Rectangle 15"/>
          <p:cNvSpPr/>
          <p:nvPr/>
        </p:nvSpPr>
        <p:spPr>
          <a:xfrm>
            <a:off x="0" y="0"/>
            <a:ext cx="7848872" cy="665312"/>
          </a:xfrm>
          <a:prstGeom prst="rect">
            <a:avLst/>
          </a:prstGeom>
          <a:gradFill>
            <a:gsLst>
              <a:gs pos="89000">
                <a:schemeClr val="bg1"/>
              </a:gs>
              <a:gs pos="11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r>
              <a:rPr lang="en-GB" b="1" dirty="0"/>
              <a:t>SAFETY</a:t>
            </a:r>
          </a:p>
        </p:txBody>
      </p:sp>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5675" y="2156056"/>
            <a:ext cx="4499614" cy="3192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766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pPr>
              <a:defRPr/>
            </a:pPr>
            <a:r>
              <a:rPr lang="en-GB" altLang="en-US"/>
              <a:t>Presentation Title: View &gt; Header &amp; Footer</a:t>
            </a:r>
          </a:p>
        </p:txBody>
      </p:sp>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pPr>
                <a:defRPr/>
              </a:pPr>
              <a:t>30-Jul-18</a:t>
            </a:fld>
            <a:endParaRPr lang="en-GB" altLang="en-US"/>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23</a:t>
            </a:fld>
            <a:endParaRPr lang="en-GB" altLang="en-US" sz="80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0726" y="5607048"/>
            <a:ext cx="1013271" cy="125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3141" y="700906"/>
            <a:ext cx="8559206" cy="720080"/>
          </a:xfrm>
          <a:prstGeom prst="rect">
            <a:avLst/>
          </a:prstGeom>
        </p:spPr>
        <p:txBody>
          <a:bodyPr wrap="square" anchor="ctr">
            <a:noAutofit/>
          </a:bodyPr>
          <a:lstStyle/>
          <a:p>
            <a:endParaRPr lang="en-GB" sz="3200" dirty="0">
              <a:solidFill>
                <a:srgbClr val="002C50"/>
              </a:solidFill>
            </a:endParaRPr>
          </a:p>
        </p:txBody>
      </p:sp>
      <p:sp>
        <p:nvSpPr>
          <p:cNvPr id="2" name="TextBox 1"/>
          <p:cNvSpPr txBox="1"/>
          <p:nvPr/>
        </p:nvSpPr>
        <p:spPr>
          <a:xfrm>
            <a:off x="179512" y="1772816"/>
            <a:ext cx="8640960" cy="261610"/>
          </a:xfrm>
          <a:prstGeom prst="rect">
            <a:avLst/>
          </a:prstGeom>
          <a:noFill/>
        </p:spPr>
        <p:txBody>
          <a:bodyPr wrap="square" rtlCol="0">
            <a:spAutoFit/>
          </a:bodyPr>
          <a:lstStyle/>
          <a:p>
            <a:endParaRPr lang="en-GB"/>
          </a:p>
        </p:txBody>
      </p:sp>
      <p:sp>
        <p:nvSpPr>
          <p:cNvPr id="3" name="AutoShape 4" descr="Image result for green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4" name="Straight Connector 3"/>
          <p:cNvCxnSpPr/>
          <p:nvPr/>
        </p:nvCxnSpPr>
        <p:spPr bwMode="auto">
          <a:xfrm>
            <a:off x="0" y="1530896"/>
            <a:ext cx="8820472"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tangle 15"/>
          <p:cNvSpPr/>
          <p:nvPr/>
        </p:nvSpPr>
        <p:spPr>
          <a:xfrm>
            <a:off x="0" y="0"/>
            <a:ext cx="7848872" cy="665312"/>
          </a:xfrm>
          <a:prstGeom prst="rect">
            <a:avLst/>
          </a:prstGeom>
          <a:gradFill>
            <a:gsLst>
              <a:gs pos="89000">
                <a:schemeClr val="bg1"/>
              </a:gs>
              <a:gs pos="11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p>
          <a:p>
            <a:r>
              <a:rPr lang="en-GB" dirty="0"/>
              <a:t> </a:t>
            </a:r>
            <a:r>
              <a:rPr lang="en-GB" b="1" dirty="0"/>
              <a:t>Health and Wellbeing</a:t>
            </a:r>
          </a:p>
          <a:p>
            <a:endParaRPr lang="en-GB" b="1" dirty="0"/>
          </a:p>
        </p:txBody>
      </p:sp>
      <p:sp>
        <p:nvSpPr>
          <p:cNvPr id="20" name="Rectangle 19"/>
          <p:cNvSpPr/>
          <p:nvPr/>
        </p:nvSpPr>
        <p:spPr>
          <a:xfrm>
            <a:off x="945704" y="764704"/>
            <a:ext cx="6794648" cy="720080"/>
          </a:xfrm>
          <a:prstGeom prst="rect">
            <a:avLst/>
          </a:prstGeom>
        </p:spPr>
        <p:txBody>
          <a:bodyPr wrap="square" anchor="ctr">
            <a:noAutofit/>
          </a:bodyPr>
          <a:lstStyle/>
          <a:p>
            <a:r>
              <a:rPr lang="en-GB" sz="3200" b="1" dirty="0">
                <a:solidFill>
                  <a:srgbClr val="CC3399"/>
                </a:solidFill>
              </a:rPr>
              <a:t>Health News - Respiratory</a:t>
            </a:r>
            <a:endParaRPr lang="en-GB" sz="3200" dirty="0">
              <a:solidFill>
                <a:srgbClr val="CC3399"/>
              </a:solidFill>
            </a:endParaRPr>
          </a:p>
        </p:txBody>
      </p:sp>
      <p:pic>
        <p:nvPicPr>
          <p:cNvPr id="21" name="Picture 11" descr="A picture containing clipart&#10;&#10;Description generated with very high confidence">
            <a:extLst>
              <a:ext uri="{FF2B5EF4-FFF2-40B4-BE49-F238E27FC236}">
                <a16:creationId xmlns:a16="http://schemas.microsoft.com/office/drawing/2014/main" id="{C31BAD36-8854-4856-BF18-E2640654ED42}"/>
              </a:ext>
            </a:extLst>
          </p:cNvPr>
          <p:cNvPicPr>
            <a:picLocks noChangeAspect="1"/>
          </p:cNvPicPr>
          <p:nvPr/>
        </p:nvPicPr>
        <p:blipFill>
          <a:blip r:embed="rId3"/>
          <a:stretch>
            <a:fillRect/>
          </a:stretch>
        </p:blipFill>
        <p:spPr>
          <a:xfrm>
            <a:off x="71078" y="729471"/>
            <a:ext cx="878637" cy="755171"/>
          </a:xfrm>
          <a:prstGeom prst="rect">
            <a:avLst/>
          </a:prstGeom>
        </p:spPr>
      </p:pic>
      <p:sp>
        <p:nvSpPr>
          <p:cNvPr id="6" name="Rectangle 4"/>
          <p:cNvSpPr>
            <a:spLocks noChangeArrowheads="1"/>
          </p:cNvSpPr>
          <p:nvPr/>
        </p:nvSpPr>
        <p:spPr bwMode="auto">
          <a:xfrm>
            <a:off x="-8213" y="1491370"/>
            <a:ext cx="9016409" cy="206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1F497D"/>
                </a:solidFill>
                <a:effectLst/>
                <a:latin typeface="Arial" pitchFamily="34" charset="0"/>
                <a:ea typeface="Calibri" pitchFamily="34" charset="0"/>
                <a:cs typeface="Times New Roman" pitchFamily="18" charset="0"/>
              </a:rPr>
              <a:t>On Oracle there are 3 core respiratory</a:t>
            </a:r>
            <a:r>
              <a:rPr kumimoji="0" lang="en-GB" altLang="en-US" sz="1600" b="0" i="0" u="none" strike="noStrike" cap="none" normalizeH="0" dirty="0">
                <a:ln>
                  <a:noFill/>
                </a:ln>
                <a:solidFill>
                  <a:srgbClr val="1F497D"/>
                </a:solidFill>
                <a:effectLst/>
                <a:latin typeface="Arial" pitchFamily="34" charset="0"/>
                <a:ea typeface="Calibri" pitchFamily="34" charset="0"/>
                <a:cs typeface="Times New Roman" pitchFamily="18" charset="0"/>
              </a:rPr>
              <a:t> modules </a:t>
            </a:r>
            <a:r>
              <a:rPr lang="en-GB" altLang="en-US" sz="1600" dirty="0">
                <a:solidFill>
                  <a:srgbClr val="1F497D"/>
                </a:solidFill>
                <a:latin typeface="Arial" pitchFamily="34" charset="0"/>
                <a:ea typeface="Calibri" pitchFamily="34" charset="0"/>
                <a:cs typeface="Times New Roman" pitchFamily="18" charset="0"/>
              </a:rPr>
              <a:t>which depending on your work activity must be completed.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1F497D"/>
                </a:solidFill>
                <a:effectLst/>
                <a:latin typeface="Arial" pitchFamily="34" charset="0"/>
                <a:ea typeface="Calibri" pitchFamily="34" charset="0"/>
                <a:cs typeface="Times New Roman" pitchFamily="18" charset="0"/>
              </a:rPr>
              <a:t> </a:t>
            </a:r>
            <a:endParaRPr kumimoji="0" lang="en-GB"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sng" strike="noStrike" cap="none" normalizeH="0" baseline="0" dirty="0">
                <a:ln>
                  <a:noFill/>
                </a:ln>
                <a:solidFill>
                  <a:srgbClr val="1F497D"/>
                </a:solidFill>
                <a:effectLst/>
                <a:latin typeface="Arial" pitchFamily="34" charset="0"/>
                <a:ea typeface="Calibri" pitchFamily="34" charset="0"/>
                <a:cs typeface="Times New Roman" pitchFamily="18" charset="0"/>
              </a:rPr>
              <a:t>Module 1: Awareness of Respiratory Hazards</a:t>
            </a:r>
            <a:r>
              <a:rPr kumimoji="0" lang="en-GB" altLang="en-US" sz="1200" b="1" i="0" u="none" strike="noStrike" cap="none" normalizeH="0" baseline="0" dirty="0">
                <a:ln>
                  <a:noFill/>
                </a:ln>
                <a:solidFill>
                  <a:srgbClr val="1F497D"/>
                </a:solidFill>
                <a:effectLst/>
                <a:latin typeface="Arial" pitchFamily="34" charset="0"/>
                <a:ea typeface="Calibri" pitchFamily="34" charset="0"/>
                <a:cs typeface="Times New Roman" pitchFamily="18" charset="0"/>
              </a:rPr>
              <a:t>:   </a:t>
            </a:r>
            <a:r>
              <a:rPr kumimoji="0" lang="en-GB" altLang="en-US" sz="1200" b="0" i="0" u="none" strike="noStrike" cap="none" normalizeH="0" baseline="0" dirty="0">
                <a:ln>
                  <a:noFill/>
                </a:ln>
                <a:solidFill>
                  <a:srgbClr val="1F497D"/>
                </a:solidFill>
                <a:effectLst/>
                <a:latin typeface="Arial" pitchFamily="34" charset="0"/>
                <a:ea typeface="Calibri" pitchFamily="34" charset="0"/>
                <a:cs typeface="Times New Roman" pitchFamily="18" charset="0"/>
              </a:rPr>
              <a:t>All Wessex PTS holders need to complete this brief, to increase their awareness of the respiratory hazards (i.e. diesel  fumes; ballast dust; chemical fumes etc.) in the working environment</a:t>
            </a:r>
            <a:endParaRPr kumimoji="0" lang="en-GB"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1F497D"/>
                </a:solidFill>
                <a:effectLst/>
                <a:latin typeface="Arial" pitchFamily="34" charset="0"/>
                <a:ea typeface="Calibri" pitchFamily="34" charset="0"/>
                <a:cs typeface="Times New Roman" pitchFamily="18" charset="0"/>
              </a:rPr>
              <a:t> </a:t>
            </a:r>
            <a:endParaRPr kumimoji="0" lang="en-GB"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sng" strike="noStrike" cap="none" normalizeH="0" baseline="0" dirty="0">
                <a:ln>
                  <a:noFill/>
                </a:ln>
                <a:solidFill>
                  <a:srgbClr val="1F497D"/>
                </a:solidFill>
                <a:effectLst/>
                <a:latin typeface="Arial" pitchFamily="34" charset="0"/>
                <a:ea typeface="Calibri" pitchFamily="34" charset="0"/>
                <a:cs typeface="Times New Roman" pitchFamily="18" charset="0"/>
              </a:rPr>
              <a:t>Module 2: Face fit requirements and Fit Check:</a:t>
            </a:r>
            <a:r>
              <a:rPr kumimoji="0" lang="en-GB" altLang="en-US" sz="1200" b="1" i="0" u="none" strike="noStrike" cap="none" normalizeH="0" baseline="0" dirty="0">
                <a:ln>
                  <a:noFill/>
                </a:ln>
                <a:solidFill>
                  <a:srgbClr val="1F497D"/>
                </a:solidFill>
                <a:effectLst/>
                <a:latin typeface="Arial" pitchFamily="34" charset="0"/>
                <a:ea typeface="Calibri" pitchFamily="34" charset="0"/>
                <a:cs typeface="Times New Roman" pitchFamily="18" charset="0"/>
              </a:rPr>
              <a:t>  </a:t>
            </a:r>
            <a:r>
              <a:rPr kumimoji="0" lang="en-GB" altLang="en-US" sz="1200" b="0" i="0" u="none" strike="noStrike" cap="none" normalizeH="0" baseline="0" dirty="0">
                <a:ln>
                  <a:noFill/>
                </a:ln>
                <a:solidFill>
                  <a:srgbClr val="1F497D"/>
                </a:solidFill>
                <a:effectLst/>
                <a:latin typeface="Arial" pitchFamily="34" charset="0"/>
                <a:ea typeface="Calibri" pitchFamily="34" charset="0"/>
                <a:cs typeface="Times New Roman" pitchFamily="18" charset="0"/>
              </a:rPr>
              <a:t>Everyone issued with tight fitting Respiratory Protective Equipment (RPE) like the below ALSO need to complete this brief in addition to the one above</a:t>
            </a:r>
            <a:endParaRPr kumimoji="0" lang="en-GB"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50" b="0" i="0" u="none" strike="noStrike" cap="none" normalizeH="0" baseline="0" dirty="0">
                <a:ln>
                  <a:noFill/>
                </a:ln>
                <a:solidFill>
                  <a:srgbClr val="1F497D"/>
                </a:solidFill>
                <a:effectLst/>
                <a:latin typeface="Arial" pitchFamily="34" charset="0"/>
                <a:ea typeface="Calibri" pitchFamily="34" charset="0"/>
                <a:cs typeface="Times New Roman" pitchFamily="18" charset="0"/>
              </a:rPr>
              <a:t> </a:t>
            </a:r>
            <a:endParaRPr kumimoji="0" lang="en-GB" alt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sng" strike="noStrike" cap="none" normalizeH="0" baseline="0" dirty="0">
                <a:ln>
                  <a:noFill/>
                </a:ln>
                <a:solidFill>
                  <a:srgbClr val="1F497D"/>
                </a:solidFill>
                <a:effectLst/>
                <a:latin typeface="Arial" pitchFamily="34" charset="0"/>
                <a:ea typeface="Calibri" pitchFamily="34" charset="0"/>
                <a:cs typeface="Times New Roman" pitchFamily="18" charset="0"/>
              </a:rPr>
              <a:t>Module 3: Face testing:</a:t>
            </a:r>
            <a:r>
              <a:rPr kumimoji="0" lang="en-GB" altLang="en-US" sz="1200" b="1" i="0" u="none" strike="noStrike" cap="none" normalizeH="0" baseline="0" dirty="0">
                <a:ln>
                  <a:noFill/>
                </a:ln>
                <a:solidFill>
                  <a:srgbClr val="1F497D"/>
                </a:solidFill>
                <a:effectLst/>
                <a:latin typeface="Arial" pitchFamily="34" charset="0"/>
                <a:ea typeface="Calibri" pitchFamily="34" charset="0"/>
                <a:cs typeface="Times New Roman" pitchFamily="18" charset="0"/>
              </a:rPr>
              <a:t>  </a:t>
            </a:r>
            <a:r>
              <a:rPr kumimoji="0" lang="en-GB" altLang="en-US" sz="1200" b="0" i="0" u="none" strike="noStrike" cap="none" normalizeH="0" baseline="0" dirty="0">
                <a:ln>
                  <a:noFill/>
                </a:ln>
                <a:solidFill>
                  <a:srgbClr val="1F497D"/>
                </a:solidFill>
                <a:effectLst/>
                <a:latin typeface="Arial" pitchFamily="34" charset="0"/>
                <a:ea typeface="Calibri" pitchFamily="34" charset="0"/>
                <a:cs typeface="Times New Roman" pitchFamily="18" charset="0"/>
              </a:rPr>
              <a:t>Employees that want to train to become face-fit-testers need to complete this module as well</a:t>
            </a:r>
            <a:r>
              <a:rPr kumimoji="0" lang="en-GB" altLang="en-US" sz="1400" b="0" i="0" u="none" strike="noStrike" cap="none" normalizeH="0" baseline="0" dirty="0">
                <a:ln>
                  <a:noFill/>
                </a:ln>
                <a:solidFill>
                  <a:srgbClr val="1F497D"/>
                </a:solidFill>
                <a:effectLst/>
                <a:latin typeface="Arial" pitchFamily="34" charset="0"/>
                <a:ea typeface="Calibri" pitchFamily="34" charset="0"/>
                <a:cs typeface="Times New Roman" pitchFamily="18" charset="0"/>
              </a:rPr>
              <a:t>.</a:t>
            </a:r>
            <a:endParaRPr kumimoji="0" lang="en-GB"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612550"/>
            <a:ext cx="8364342" cy="2619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575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4600"/>
            <a:ext cx="5317511" cy="1419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4881" y="2008532"/>
            <a:ext cx="197236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Footer Placeholder 4"/>
          <p:cNvSpPr>
            <a:spLocks noGrp="1"/>
          </p:cNvSpPr>
          <p:nvPr>
            <p:ph type="ftr" sz="quarter" idx="10"/>
          </p:nvPr>
        </p:nvSpPr>
        <p:spPr/>
        <p:txBody>
          <a:bodyPr/>
          <a:lstStyle/>
          <a:p>
            <a:pPr>
              <a:defRPr/>
            </a:pPr>
            <a:r>
              <a:rPr lang="en-GB" altLang="en-US"/>
              <a:t>Presentation Title: View &gt; Header &amp; Footer</a:t>
            </a:r>
          </a:p>
        </p:txBody>
      </p:sp>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pPr>
                <a:defRPr/>
              </a:pPr>
              <a:t>30-Jul-18</a:t>
            </a:fld>
            <a:endParaRPr lang="en-GB" altLang="en-US"/>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24</a:t>
            </a:fld>
            <a:endParaRPr lang="en-GB" altLang="en-US" sz="800"/>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0726" y="5607048"/>
            <a:ext cx="1013271" cy="125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3141" y="700906"/>
            <a:ext cx="8559206" cy="720080"/>
          </a:xfrm>
          <a:prstGeom prst="rect">
            <a:avLst/>
          </a:prstGeom>
        </p:spPr>
        <p:txBody>
          <a:bodyPr wrap="square" anchor="ctr">
            <a:noAutofit/>
          </a:bodyPr>
          <a:lstStyle/>
          <a:p>
            <a:endParaRPr lang="en-GB" sz="3200" dirty="0">
              <a:solidFill>
                <a:srgbClr val="002C50"/>
              </a:solidFill>
            </a:endParaRPr>
          </a:p>
        </p:txBody>
      </p:sp>
      <p:sp>
        <p:nvSpPr>
          <p:cNvPr id="2" name="TextBox 1"/>
          <p:cNvSpPr txBox="1"/>
          <p:nvPr/>
        </p:nvSpPr>
        <p:spPr>
          <a:xfrm>
            <a:off x="179512" y="1772816"/>
            <a:ext cx="8640960" cy="261610"/>
          </a:xfrm>
          <a:prstGeom prst="rect">
            <a:avLst/>
          </a:prstGeom>
          <a:noFill/>
        </p:spPr>
        <p:txBody>
          <a:bodyPr wrap="square" rtlCol="0">
            <a:spAutoFit/>
          </a:bodyPr>
          <a:lstStyle/>
          <a:p>
            <a:endParaRPr lang="en-GB"/>
          </a:p>
        </p:txBody>
      </p:sp>
      <p:sp>
        <p:nvSpPr>
          <p:cNvPr id="3" name="AutoShape 4" descr="Image result for green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4" name="Straight Connector 3"/>
          <p:cNvCxnSpPr/>
          <p:nvPr/>
        </p:nvCxnSpPr>
        <p:spPr bwMode="auto">
          <a:xfrm>
            <a:off x="0" y="1530896"/>
            <a:ext cx="8820472"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tangle 15"/>
          <p:cNvSpPr/>
          <p:nvPr/>
        </p:nvSpPr>
        <p:spPr>
          <a:xfrm>
            <a:off x="0" y="0"/>
            <a:ext cx="7848872" cy="665312"/>
          </a:xfrm>
          <a:prstGeom prst="rect">
            <a:avLst/>
          </a:prstGeom>
          <a:gradFill>
            <a:gsLst>
              <a:gs pos="89000">
                <a:schemeClr val="bg1"/>
              </a:gs>
              <a:gs pos="11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p>
          <a:p>
            <a:r>
              <a:rPr lang="en-GB" dirty="0"/>
              <a:t> </a:t>
            </a:r>
            <a:r>
              <a:rPr lang="en-GB" b="1" dirty="0"/>
              <a:t>Health and Wellbeing</a:t>
            </a:r>
          </a:p>
          <a:p>
            <a:endParaRPr lang="en-GB" b="1" dirty="0"/>
          </a:p>
        </p:txBody>
      </p:sp>
      <p:sp>
        <p:nvSpPr>
          <p:cNvPr id="5" name="TextBox 4"/>
          <p:cNvSpPr txBox="1"/>
          <p:nvPr/>
        </p:nvSpPr>
        <p:spPr>
          <a:xfrm>
            <a:off x="6197539" y="1159376"/>
            <a:ext cx="3657126" cy="261610"/>
          </a:xfrm>
          <a:prstGeom prst="rect">
            <a:avLst/>
          </a:prstGeom>
          <a:noFill/>
        </p:spPr>
        <p:txBody>
          <a:bodyPr wrap="square" rtlCol="0">
            <a:spAutoFit/>
          </a:bodyPr>
          <a:lstStyle/>
          <a:p>
            <a:r>
              <a:rPr lang="en-GB" b="1" dirty="0">
                <a:solidFill>
                  <a:schemeClr val="tx1"/>
                </a:solidFill>
              </a:rPr>
              <a:t>Respiratory Protective Equipment (RPE)</a:t>
            </a:r>
            <a:endParaRPr lang="en-GB" sz="2000" b="1" dirty="0">
              <a:solidFill>
                <a:schemeClr val="tx1"/>
              </a:solidFill>
            </a:endParaRPr>
          </a:p>
        </p:txBody>
      </p:sp>
      <p:sp>
        <p:nvSpPr>
          <p:cNvPr id="25" name="TextBox 24"/>
          <p:cNvSpPr txBox="1"/>
          <p:nvPr/>
        </p:nvSpPr>
        <p:spPr>
          <a:xfrm>
            <a:off x="5430056" y="2006555"/>
            <a:ext cx="2700670" cy="338554"/>
          </a:xfrm>
          <a:prstGeom prst="rect">
            <a:avLst/>
          </a:prstGeom>
          <a:noFill/>
        </p:spPr>
        <p:txBody>
          <a:bodyPr wrap="square" rtlCol="0">
            <a:spAutoFit/>
          </a:bodyPr>
          <a:lstStyle/>
          <a:p>
            <a:r>
              <a:rPr lang="en-GB" sz="1600" b="1" dirty="0">
                <a:solidFill>
                  <a:schemeClr val="tx1"/>
                </a:solidFill>
              </a:rPr>
              <a:t>Loose Fitting Face Pieces</a:t>
            </a:r>
          </a:p>
        </p:txBody>
      </p:sp>
      <p:sp>
        <p:nvSpPr>
          <p:cNvPr id="18" name="TextBox 17"/>
          <p:cNvSpPr txBox="1"/>
          <p:nvPr/>
        </p:nvSpPr>
        <p:spPr>
          <a:xfrm>
            <a:off x="4986671" y="4368977"/>
            <a:ext cx="3144056" cy="1600438"/>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rgbClr val="FF0000"/>
                </a:solidFill>
              </a:rPr>
              <a:t>Relies on enough clean being provided to the wearer to prevent contaminant leaking in.</a:t>
            </a:r>
          </a:p>
          <a:p>
            <a:pPr marL="285750" indent="-285750">
              <a:buFont typeface="Arial" panose="020B0604020202020204" pitchFamily="34" charset="0"/>
              <a:buChar char="•"/>
            </a:pPr>
            <a:r>
              <a:rPr lang="en-GB" sz="1400" dirty="0">
                <a:solidFill>
                  <a:schemeClr val="tx1"/>
                </a:solidFill>
              </a:rPr>
              <a:t>Facial hair has no impact on the effectiveness of this respirator..</a:t>
            </a:r>
          </a:p>
          <a:p>
            <a:pPr marL="285750" indent="-285750">
              <a:buFont typeface="Arial" panose="020B0604020202020204" pitchFamily="34" charset="0"/>
              <a:buChar char="•"/>
            </a:pPr>
            <a:r>
              <a:rPr lang="en-GB" sz="1400" dirty="0">
                <a:solidFill>
                  <a:srgbClr val="FF0000"/>
                </a:solidFill>
              </a:rPr>
              <a:t>No requirement for face-fit-testing.</a:t>
            </a:r>
            <a:endParaRPr lang="en-GB" sz="1400" b="1" dirty="0">
              <a:solidFill>
                <a:srgbClr val="FF0000"/>
              </a:solidFill>
            </a:endParaRPr>
          </a:p>
        </p:txBody>
      </p:sp>
      <p:sp>
        <p:nvSpPr>
          <p:cNvPr id="20" name="TextBox 19"/>
          <p:cNvSpPr txBox="1"/>
          <p:nvPr/>
        </p:nvSpPr>
        <p:spPr>
          <a:xfrm>
            <a:off x="609271" y="3661091"/>
            <a:ext cx="3800965" cy="1415772"/>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rgbClr val="FF0000"/>
                </a:solidFill>
              </a:rPr>
              <a:t>Relies on a tight seal around the face</a:t>
            </a:r>
          </a:p>
          <a:p>
            <a:pPr marL="285750" indent="-285750">
              <a:buFont typeface="Arial" panose="020B0604020202020204" pitchFamily="34" charset="0"/>
              <a:buChar char="•"/>
            </a:pPr>
            <a:r>
              <a:rPr lang="en-GB" sz="1400" dirty="0">
                <a:solidFill>
                  <a:schemeClr val="tx1"/>
                </a:solidFill>
              </a:rPr>
              <a:t>This means no facial hair as this would compromise the effectiveness of the seal and subsequently the protection.</a:t>
            </a:r>
          </a:p>
          <a:p>
            <a:pPr marL="285750" indent="-285750">
              <a:buFont typeface="Arial" panose="020B0604020202020204" pitchFamily="34" charset="0"/>
              <a:buChar char="•"/>
            </a:pPr>
            <a:r>
              <a:rPr lang="en-GB" sz="1400" dirty="0">
                <a:solidFill>
                  <a:schemeClr val="tx1"/>
                </a:solidFill>
              </a:rPr>
              <a:t>Anyone issued with tight fitting RPE, </a:t>
            </a:r>
            <a:r>
              <a:rPr lang="en-GB" sz="1400" b="1" dirty="0">
                <a:solidFill>
                  <a:srgbClr val="FF0000"/>
                </a:solidFill>
              </a:rPr>
              <a:t>must be </a:t>
            </a:r>
            <a:r>
              <a:rPr lang="en-GB" sz="1600" b="1" dirty="0">
                <a:solidFill>
                  <a:srgbClr val="FF0000"/>
                </a:solidFill>
              </a:rPr>
              <a:t>face-fit-tested.</a:t>
            </a:r>
          </a:p>
        </p:txBody>
      </p:sp>
      <p:sp>
        <p:nvSpPr>
          <p:cNvPr id="21" name="TextBox 20"/>
          <p:cNvSpPr txBox="1"/>
          <p:nvPr/>
        </p:nvSpPr>
        <p:spPr>
          <a:xfrm>
            <a:off x="750543" y="1588150"/>
            <a:ext cx="3816424" cy="369332"/>
          </a:xfrm>
          <a:prstGeom prst="rect">
            <a:avLst/>
          </a:prstGeom>
          <a:noFill/>
        </p:spPr>
        <p:txBody>
          <a:bodyPr wrap="square" rtlCol="0">
            <a:spAutoFit/>
          </a:bodyPr>
          <a:lstStyle/>
          <a:p>
            <a:pPr algn="ctr"/>
            <a:r>
              <a:rPr lang="en-GB" sz="1800" b="1" dirty="0">
                <a:solidFill>
                  <a:schemeClr val="tx1"/>
                </a:solidFill>
              </a:rPr>
              <a:t>Tight Fitting Face Pieces</a:t>
            </a:r>
          </a:p>
        </p:txBody>
      </p:sp>
      <p:sp>
        <p:nvSpPr>
          <p:cNvPr id="22" name="Rectangle 21"/>
          <p:cNvSpPr/>
          <p:nvPr/>
        </p:nvSpPr>
        <p:spPr>
          <a:xfrm>
            <a:off x="945704" y="764704"/>
            <a:ext cx="6794648" cy="720080"/>
          </a:xfrm>
          <a:prstGeom prst="rect">
            <a:avLst/>
          </a:prstGeom>
        </p:spPr>
        <p:txBody>
          <a:bodyPr wrap="square" anchor="ctr">
            <a:noAutofit/>
          </a:bodyPr>
          <a:lstStyle/>
          <a:p>
            <a:r>
              <a:rPr lang="en-GB" sz="3200" b="1" dirty="0">
                <a:solidFill>
                  <a:srgbClr val="CC3399"/>
                </a:solidFill>
              </a:rPr>
              <a:t>Health News - Respiratory</a:t>
            </a:r>
            <a:endParaRPr lang="en-GB" sz="3200" dirty="0">
              <a:solidFill>
                <a:srgbClr val="CC3399"/>
              </a:solidFill>
            </a:endParaRPr>
          </a:p>
        </p:txBody>
      </p:sp>
      <p:pic>
        <p:nvPicPr>
          <p:cNvPr id="23" name="Picture 11" descr="A picture containing clipart&#10;&#10;Description generated with very high confidence">
            <a:extLst>
              <a:ext uri="{FF2B5EF4-FFF2-40B4-BE49-F238E27FC236}">
                <a16:creationId xmlns:a16="http://schemas.microsoft.com/office/drawing/2014/main" id="{C31BAD36-8854-4856-BF18-E2640654ED42}"/>
              </a:ext>
            </a:extLst>
          </p:cNvPr>
          <p:cNvPicPr>
            <a:picLocks noChangeAspect="1"/>
          </p:cNvPicPr>
          <p:nvPr/>
        </p:nvPicPr>
        <p:blipFill>
          <a:blip r:embed="rId5"/>
          <a:stretch>
            <a:fillRect/>
          </a:stretch>
        </p:blipFill>
        <p:spPr>
          <a:xfrm>
            <a:off x="71078" y="729471"/>
            <a:ext cx="878637" cy="755171"/>
          </a:xfrm>
          <a:prstGeom prst="rect">
            <a:avLst/>
          </a:prstGeom>
        </p:spPr>
      </p:pic>
    </p:spTree>
    <p:extLst>
      <p:ext uri="{BB962C8B-B14F-4D97-AF65-F5344CB8AC3E}">
        <p14:creationId xmlns:p14="http://schemas.microsoft.com/office/powerpoint/2010/main" val="2603644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pPr>
              <a:defRPr/>
            </a:pPr>
            <a:r>
              <a:rPr lang="en-GB" altLang="en-US"/>
              <a:t>Presentation Title: View &gt; Header &amp; Footer</a:t>
            </a:r>
          </a:p>
        </p:txBody>
      </p:sp>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pPr>
                <a:defRPr/>
              </a:pPr>
              <a:t>30-Jul-18</a:t>
            </a:fld>
            <a:endParaRPr lang="en-GB" altLang="en-US"/>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25</a:t>
            </a:fld>
            <a:endParaRPr lang="en-GB" altLang="en-US" sz="800"/>
          </a:p>
        </p:txBody>
      </p:sp>
      <p:sp>
        <p:nvSpPr>
          <p:cNvPr id="3" name="AutoShape 4" descr="Image result for green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4" name="Straight Connector 3"/>
          <p:cNvCxnSpPr/>
          <p:nvPr/>
        </p:nvCxnSpPr>
        <p:spPr bwMode="auto">
          <a:xfrm>
            <a:off x="0" y="1530896"/>
            <a:ext cx="8820472" cy="0"/>
          </a:xfrm>
          <a:prstGeom prst="line">
            <a:avLst/>
          </a:prstGeom>
          <a:noFill/>
          <a:ln w="9525"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16"/>
          <p:cNvSpPr/>
          <p:nvPr/>
        </p:nvSpPr>
        <p:spPr>
          <a:xfrm>
            <a:off x="0" y="0"/>
            <a:ext cx="7848872" cy="665312"/>
          </a:xfrm>
          <a:prstGeom prst="rect">
            <a:avLst/>
          </a:prstGeom>
          <a:gradFill>
            <a:gsLst>
              <a:gs pos="89000">
                <a:schemeClr val="bg1"/>
              </a:gs>
              <a:gs pos="11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r>
              <a:rPr lang="en-GB" b="1" dirty="0"/>
              <a:t>SAFETY</a:t>
            </a: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4205" y="1640963"/>
            <a:ext cx="2026267" cy="2420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571856" y="768815"/>
            <a:ext cx="5352717" cy="584775"/>
          </a:xfrm>
          <a:prstGeom prst="rect">
            <a:avLst/>
          </a:prstGeom>
        </p:spPr>
        <p:txBody>
          <a:bodyPr wrap="square">
            <a:spAutoFit/>
          </a:bodyPr>
          <a:ls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a:lstStyle>
          <a:p>
            <a:r>
              <a:rPr lang="en-GB" sz="3200" b="1" i="1" dirty="0">
                <a:solidFill>
                  <a:srgbClr val="054B6B"/>
                </a:solidFill>
                <a:latin typeface="Arial"/>
                <a:ea typeface="+mj-ea"/>
                <a:cs typeface="+mj-cs"/>
              </a:rPr>
              <a:t>   </a:t>
            </a:r>
            <a:r>
              <a:rPr lang="en-GB" sz="3200" b="1" dirty="0">
                <a:solidFill>
                  <a:srgbClr val="FF0000"/>
                </a:solidFill>
              </a:rPr>
              <a:t>Close Call of the period</a:t>
            </a:r>
          </a:p>
        </p:txBody>
      </p:sp>
      <p:sp>
        <p:nvSpPr>
          <p:cNvPr id="14" name="Rectangle 13"/>
          <p:cNvSpPr/>
          <p:nvPr/>
        </p:nvSpPr>
        <p:spPr>
          <a:xfrm>
            <a:off x="2027301" y="1294604"/>
            <a:ext cx="8626756" cy="276999"/>
          </a:xfrm>
          <a:prstGeom prst="rect">
            <a:avLst/>
          </a:prstGeom>
        </p:spPr>
        <p:txBody>
          <a:bodyPr wrap="square">
            <a:spAutoFit/>
          </a:bodyPr>
          <a:ls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a:lstStyle>
          <a:p>
            <a:r>
              <a:rPr lang="en-GB" sz="1200" i="1" dirty="0"/>
              <a:t>While it's a fact close calls remain a centrally set target, Wessex will </a:t>
            </a:r>
            <a:r>
              <a:rPr lang="en-GB" sz="1200" b="1" i="1" dirty="0"/>
              <a:t>not</a:t>
            </a:r>
            <a:r>
              <a:rPr lang="en-GB" sz="1200" i="1" dirty="0"/>
              <a:t> treat them as a numbers game</a:t>
            </a:r>
          </a:p>
        </p:txBody>
      </p:sp>
      <p:pic>
        <p:nvPicPr>
          <p:cNvPr id="1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60789"/>
            <a:ext cx="808074" cy="808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 y="1479566"/>
            <a:ext cx="6645348" cy="3416320"/>
          </a:xfrm>
          <a:prstGeom prst="rect">
            <a:avLst/>
          </a:prstGeom>
          <a:noFill/>
        </p:spPr>
        <p:txBody>
          <a:bodyPr wrap="square" rtlCol="0">
            <a:spAutoFit/>
          </a:bodyPr>
          <a:lstStyle/>
          <a:p>
            <a:r>
              <a:rPr lang="en-GB" sz="1200" b="1" dirty="0"/>
              <a:t>On 2</a:t>
            </a:r>
            <a:r>
              <a:rPr lang="en-GB" sz="1200" b="1" baseline="30000" dirty="0"/>
              <a:t>nd</a:t>
            </a:r>
            <a:r>
              <a:rPr lang="en-GB" sz="1200" b="1" dirty="0"/>
              <a:t> July the a Reporter raised:</a:t>
            </a:r>
          </a:p>
          <a:p>
            <a:endParaRPr lang="en-GB" sz="1200" b="1" dirty="0"/>
          </a:p>
          <a:p>
            <a:r>
              <a:rPr lang="en-GB" sz="1200" b="1" dirty="0"/>
              <a:t>Description</a:t>
            </a:r>
            <a:r>
              <a:rPr lang="en-GB" sz="1200" dirty="0"/>
              <a:t>: </a:t>
            </a:r>
          </a:p>
          <a:p>
            <a:r>
              <a:rPr lang="en-GB" sz="1200" dirty="0"/>
              <a:t>MPV discharging liquid indiscriminately in close proximity to  Salisbury S&amp;T office / mess room </a:t>
            </a:r>
          </a:p>
          <a:p>
            <a:r>
              <a:rPr lang="en-GB" sz="1200" b="1" dirty="0"/>
              <a:t>What could have happened</a:t>
            </a:r>
            <a:r>
              <a:rPr lang="en-GB" sz="1200" dirty="0"/>
              <a:t>: </a:t>
            </a:r>
          </a:p>
          <a:p>
            <a:r>
              <a:rPr lang="en-GB" sz="1200" dirty="0"/>
              <a:t>Contaminated water discharge and spray onto persons walking past on walking route to and from depot. </a:t>
            </a:r>
          </a:p>
          <a:p>
            <a:r>
              <a:rPr lang="en-GB" sz="1200" b="1" dirty="0"/>
              <a:t>Actions Required</a:t>
            </a:r>
            <a:r>
              <a:rPr lang="en-GB" sz="1200" dirty="0"/>
              <a:t>:</a:t>
            </a:r>
            <a:r>
              <a:rPr lang="en-GB" sz="1200" b="1" dirty="0"/>
              <a:t> </a:t>
            </a:r>
            <a:r>
              <a:rPr lang="en-GB" sz="1200" dirty="0"/>
              <a:t>Review of the maintenance activities and location of these activities for the MPV Responsible Manager.</a:t>
            </a:r>
          </a:p>
          <a:p>
            <a:endParaRPr lang="en-GB" sz="1200" b="1" dirty="0"/>
          </a:p>
          <a:p>
            <a:r>
              <a:rPr lang="en-GB" sz="1200" b="1" dirty="0"/>
              <a:t>On 13</a:t>
            </a:r>
            <a:r>
              <a:rPr lang="en-GB" sz="1200" b="1" baseline="30000" dirty="0"/>
              <a:t>th</a:t>
            </a:r>
            <a:r>
              <a:rPr lang="en-GB" sz="1200" b="1" dirty="0"/>
              <a:t> July, the Responsible manager provided the following feedback:</a:t>
            </a:r>
          </a:p>
          <a:p>
            <a:r>
              <a:rPr lang="en-GB" sz="1200" dirty="0"/>
              <a:t>JSD have interviewed there operator and investigated what has happened. Below is a summary of the report: </a:t>
            </a:r>
          </a:p>
          <a:p>
            <a:pPr marL="171450" lvl="0" indent="-171450">
              <a:buFont typeface="Arial" panose="020B0604020202020204" pitchFamily="34" charset="0"/>
              <a:buChar char="•"/>
            </a:pPr>
            <a:r>
              <a:rPr lang="en-GB" sz="1200" dirty="0"/>
              <a:t>The operator stated that when testing the system prior to departure only fresh water from the water tank was used, also it is unlikely that any particles from the tank would have been emitted from the spray head due to the filtering system, which would not allow any foreign particles to be emitted from the spray head. </a:t>
            </a:r>
          </a:p>
          <a:p>
            <a:pPr marL="171450" indent="-171450">
              <a:buFont typeface="Arial" panose="020B0604020202020204" pitchFamily="34" charset="0"/>
              <a:buChar char="•"/>
            </a:pPr>
            <a:endParaRPr lang="en-GB" sz="1200" b="1" dirty="0"/>
          </a:p>
        </p:txBody>
      </p:sp>
      <p:sp>
        <p:nvSpPr>
          <p:cNvPr id="6" name="Rectangle 5"/>
          <p:cNvSpPr/>
          <p:nvPr/>
        </p:nvSpPr>
        <p:spPr>
          <a:xfrm>
            <a:off x="-5316" y="4702778"/>
            <a:ext cx="9144000" cy="1754326"/>
          </a:xfrm>
          <a:prstGeom prst="rect">
            <a:avLst/>
          </a:prstGeom>
        </p:spPr>
        <p:txBody>
          <a:bodyPr wrap="square">
            <a:spAutoFit/>
          </a:bodyPr>
          <a:lstStyle/>
          <a:p>
            <a:pPr marL="171450" indent="-171450">
              <a:buFont typeface="Arial" panose="020B0604020202020204" pitchFamily="34" charset="0"/>
              <a:buChar char="•"/>
            </a:pPr>
            <a:r>
              <a:rPr lang="en-GB" sz="1200" dirty="0"/>
              <a:t>The “Fresh” water would have only been present in the tank for up to 24hrs prior to the testing of the spay heads and therefore it is highly unlikely that anything other than fresh water would have been emitted. </a:t>
            </a:r>
          </a:p>
          <a:p>
            <a:pPr marL="171450" indent="-171450">
              <a:buFont typeface="Arial" panose="020B0604020202020204" pitchFamily="34" charset="0"/>
              <a:buChar char="•"/>
            </a:pPr>
            <a:r>
              <a:rPr lang="en-GB" sz="1200" dirty="0"/>
              <a:t>It is possible that as the jets of water were emitted from the spray head, they hit the ground throwing up particles from the ground.</a:t>
            </a:r>
          </a:p>
          <a:p>
            <a:pPr marL="171450" indent="-171450">
              <a:buFont typeface="Arial" panose="020B0604020202020204" pitchFamily="34" charset="0"/>
              <a:buChar char="•"/>
            </a:pPr>
            <a:r>
              <a:rPr lang="en-GB" sz="1200" dirty="0"/>
              <a:t>All operators have been instructed to ensure that testing of the jetting system take place away from any offices, and they have been advised that they should test the system at the furthest point from the road way “Just after entry into the depot” and not alongside the </a:t>
            </a:r>
            <a:r>
              <a:rPr lang="en-GB" sz="1200" dirty="0" err="1"/>
              <a:t>portacabins</a:t>
            </a:r>
            <a:r>
              <a:rPr lang="en-GB" sz="1200" dirty="0"/>
              <a:t>/offices. This will ensure that testing in an area where persons could be present is do not occur. </a:t>
            </a:r>
          </a:p>
          <a:p>
            <a:pPr marL="171450" indent="-171450">
              <a:buFont typeface="Arial" panose="020B0604020202020204" pitchFamily="34" charset="0"/>
              <a:buChar char="•"/>
            </a:pPr>
            <a:endParaRPr lang="en-GB" sz="1200" dirty="0"/>
          </a:p>
          <a:p>
            <a:r>
              <a:rPr lang="en-GB" sz="1200" dirty="0"/>
              <a:t>JSD have apologised to me for the concerns and issues this incident have caused to people working in the depot and they have committed to ensure that they are more aware of the surroundings when carrying out testing.</a:t>
            </a:r>
          </a:p>
        </p:txBody>
      </p:sp>
    </p:spTree>
    <p:extLst>
      <p:ext uri="{BB962C8B-B14F-4D97-AF65-F5344CB8AC3E}">
        <p14:creationId xmlns:p14="http://schemas.microsoft.com/office/powerpoint/2010/main" val="1879002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bwMode="auto">
          <a:xfrm>
            <a:off x="1964267" y="1998133"/>
            <a:ext cx="5494867" cy="3625848"/>
          </a:xfrm>
          <a:prstGeom prst="wedgeRoundRectCallout">
            <a:avLst/>
          </a:prstGeom>
          <a:gradFill>
            <a:gsLst>
              <a:gs pos="9000">
                <a:srgbClr val="FFFF00"/>
              </a:gs>
              <a:gs pos="100000">
                <a:schemeClr val="accent1">
                  <a:tint val="44500"/>
                  <a:satMod val="160000"/>
                </a:schemeClr>
              </a:gs>
              <a:gs pos="100000">
                <a:schemeClr val="accent1">
                  <a:tint val="23500"/>
                  <a:satMod val="160000"/>
                </a:schemeClr>
              </a:gs>
            </a:gsLst>
            <a:lin ang="5400000" scaled="0"/>
          </a:gradFill>
          <a:ln>
            <a:noFill/>
          </a:ln>
          <a:effectLs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
        <p:nvSpPr>
          <p:cNvPr id="12" name="Footer Placeholder 4"/>
          <p:cNvSpPr>
            <a:spLocks noGrp="1"/>
          </p:cNvSpPr>
          <p:nvPr>
            <p:ph type="ftr" sz="quarter" idx="10"/>
          </p:nvPr>
        </p:nvSpPr>
        <p:spPr/>
        <p:txBody>
          <a:bodyPr/>
          <a:lstStyle/>
          <a:p>
            <a:pPr>
              <a:defRPr/>
            </a:pPr>
            <a:r>
              <a:rPr lang="en-GB" altLang="en-US"/>
              <a:t>Presentation Title: View &gt; Header &amp; Footer</a:t>
            </a:r>
          </a:p>
        </p:txBody>
      </p:sp>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pPr>
                <a:defRPr/>
              </a:pPr>
              <a:t>30-Jul-18</a:t>
            </a:fld>
            <a:endParaRPr lang="en-GB" altLang="en-US"/>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26</a:t>
            </a:fld>
            <a:endParaRPr lang="en-GB" altLang="en-US" sz="80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0726" y="5607048"/>
            <a:ext cx="1013271" cy="125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45704" y="764704"/>
            <a:ext cx="6794648" cy="720080"/>
          </a:xfrm>
          <a:prstGeom prst="rect">
            <a:avLst/>
          </a:prstGeom>
        </p:spPr>
        <p:txBody>
          <a:bodyPr wrap="square" anchor="ctr">
            <a:noAutofit/>
          </a:bodyPr>
          <a:lstStyle/>
          <a:p>
            <a:r>
              <a:rPr lang="en-GB" sz="3200" b="1" dirty="0">
                <a:solidFill>
                  <a:srgbClr val="FF0000"/>
                </a:solidFill>
              </a:rPr>
              <a:t>Thank you</a:t>
            </a:r>
            <a:endParaRPr lang="en-GB" sz="3200" dirty="0">
              <a:solidFill>
                <a:srgbClr val="FF0000"/>
              </a:solidFill>
            </a:endParaRPr>
          </a:p>
        </p:txBody>
      </p:sp>
      <p:sp>
        <p:nvSpPr>
          <p:cNvPr id="13" name="Title 1"/>
          <p:cNvSpPr>
            <a:spLocks noGrp="1"/>
          </p:cNvSpPr>
          <p:nvPr>
            <p:ph type="title"/>
          </p:nvPr>
        </p:nvSpPr>
        <p:spPr>
          <a:xfrm>
            <a:off x="2239432" y="2269067"/>
            <a:ext cx="5003800" cy="3081867"/>
          </a:xfrm>
          <a:noFill/>
        </p:spPr>
        <p:txBody>
          <a:bodyPr/>
          <a:lstStyle/>
          <a:p>
            <a:pPr algn="ctr"/>
            <a:r>
              <a:rPr lang="en-GB" sz="1600" i="0" dirty="0"/>
              <a:t>Lewis Smith Team Leader</a:t>
            </a:r>
            <a:br>
              <a:rPr lang="en-GB" sz="1600" i="0" dirty="0"/>
            </a:br>
            <a:r>
              <a:rPr lang="en-GB" sz="1600" i="0" dirty="0"/>
              <a:t>Pete Avison Patroller</a:t>
            </a:r>
            <a:br>
              <a:rPr lang="en-GB" sz="1600" i="0" dirty="0"/>
            </a:br>
            <a:r>
              <a:rPr lang="en-GB" sz="1600" i="0" dirty="0"/>
              <a:t>Wesley Hubbard</a:t>
            </a:r>
            <a:br>
              <a:rPr lang="en-GB" sz="1600" i="0" dirty="0"/>
            </a:br>
            <a:r>
              <a:rPr lang="en-GB" sz="1600" i="0" dirty="0"/>
              <a:t>Paul McGrath</a:t>
            </a:r>
            <a:br>
              <a:rPr lang="en-GB" sz="1600" i="0" dirty="0"/>
            </a:br>
            <a:r>
              <a:rPr lang="en-GB" sz="1600" i="0" dirty="0"/>
              <a:t>Robert </a:t>
            </a:r>
            <a:r>
              <a:rPr lang="en-GB" sz="1600" i="0" dirty="0" err="1"/>
              <a:t>Chivers</a:t>
            </a:r>
            <a:br>
              <a:rPr lang="en-GB" sz="1600" i="0" dirty="0"/>
            </a:br>
            <a:r>
              <a:rPr lang="en-GB" sz="1600" i="0" dirty="0"/>
              <a:t>from Havant P-way for staying on site when a piece of scrap rail became live after making contact with a 750v cable. They stayed on site to make sure no one was exposed to the ‘live rail’ until it could be made safe.</a:t>
            </a:r>
            <a:br>
              <a:rPr lang="en-GB" sz="1600" i="0" dirty="0"/>
            </a:br>
            <a:br>
              <a:rPr lang="en-GB" sz="1600" b="0" i="0" dirty="0">
                <a:solidFill>
                  <a:schemeClr val="tx1"/>
                </a:solidFill>
              </a:rPr>
            </a:br>
            <a:br>
              <a:rPr lang="en-GB" sz="1600" b="0" i="0" dirty="0">
                <a:solidFill>
                  <a:schemeClr val="tx1"/>
                </a:solidFill>
              </a:rPr>
            </a:br>
            <a:endParaRPr lang="en-GB" sz="1600" b="0" i="0" dirty="0">
              <a:solidFill>
                <a:schemeClr val="tx1"/>
              </a:solidFill>
            </a:endParaRPr>
          </a:p>
        </p:txBody>
      </p:sp>
      <p:sp>
        <p:nvSpPr>
          <p:cNvPr id="3" name="AutoShape 4" descr="Image result for green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4" name="Straight Connector 3"/>
          <p:cNvCxnSpPr/>
          <p:nvPr/>
        </p:nvCxnSpPr>
        <p:spPr bwMode="auto">
          <a:xfrm>
            <a:off x="0" y="1530896"/>
            <a:ext cx="8820472" cy="0"/>
          </a:xfrm>
          <a:prstGeom prst="line">
            <a:avLst/>
          </a:prstGeom>
          <a:noFill/>
          <a:ln w="9525" cap="flat" cmpd="sng" algn="ctr">
            <a:solidFill>
              <a:srgbClr val="7030A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16"/>
          <p:cNvSpPr/>
          <p:nvPr/>
        </p:nvSpPr>
        <p:spPr>
          <a:xfrm>
            <a:off x="0" y="0"/>
            <a:ext cx="7848872" cy="665312"/>
          </a:xfrm>
          <a:prstGeom prst="rect">
            <a:avLst/>
          </a:prstGeom>
          <a:gradFill>
            <a:gsLst>
              <a:gs pos="89000">
                <a:schemeClr val="bg1"/>
              </a:gs>
              <a:gs pos="11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r>
              <a:rPr lang="en-GB" b="1" dirty="0"/>
              <a:t>SAFETY</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83747"/>
            <a:ext cx="945704" cy="837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6-Point Star 4"/>
          <p:cNvSpPr/>
          <p:nvPr/>
        </p:nvSpPr>
        <p:spPr bwMode="auto">
          <a:xfrm>
            <a:off x="1109133" y="1693333"/>
            <a:ext cx="5342467" cy="3913715"/>
          </a:xfrm>
          <a:prstGeom prst="star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1378421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a:spLocks noGrp="1"/>
          </p:cNvSpPr>
          <p:nvPr>
            <p:ph type="ftr" sz="quarter" idx="10"/>
          </p:nvPr>
        </p:nvSpPr>
        <p:spPr/>
        <p:txBody>
          <a:bodyPr/>
          <a:lstStyle/>
          <a:p>
            <a:pPr>
              <a:defRPr/>
            </a:pPr>
            <a:r>
              <a:rPr lang="en-GB" altLang="en-US"/>
              <a:t>Presentation Title: View &gt; Header &amp; Footer</a:t>
            </a:r>
          </a:p>
        </p:txBody>
      </p:sp>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pPr>
                <a:defRPr/>
              </a:pPr>
              <a:t>30-Jul-18</a:t>
            </a:fld>
            <a:endParaRPr lang="en-GB" altLang="en-US"/>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3</a:t>
            </a:fld>
            <a:endParaRPr lang="en-GB" altLang="en-US" sz="800"/>
          </a:p>
        </p:txBody>
      </p:sp>
      <p:cxnSp>
        <p:nvCxnSpPr>
          <p:cNvPr id="4" name="Straight Connector 3"/>
          <p:cNvCxnSpPr/>
          <p:nvPr/>
        </p:nvCxnSpPr>
        <p:spPr bwMode="auto">
          <a:xfrm>
            <a:off x="0" y="1530896"/>
            <a:ext cx="8820472" cy="0"/>
          </a:xfrm>
          <a:prstGeom prst="line">
            <a:avLst/>
          </a:prstGeom>
          <a:noFill/>
          <a:ln w="952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p:cNvSpPr/>
          <p:nvPr/>
        </p:nvSpPr>
        <p:spPr>
          <a:xfrm>
            <a:off x="945704" y="764704"/>
            <a:ext cx="6794648" cy="720080"/>
          </a:xfrm>
          <a:prstGeom prst="rect">
            <a:avLst/>
          </a:prstGeom>
        </p:spPr>
        <p:txBody>
          <a:bodyPr wrap="square" anchor="ctr">
            <a:noAutofit/>
          </a:bodyPr>
          <a:lstStyle/>
          <a:p>
            <a:r>
              <a:rPr lang="en-GB" sz="3200" b="1" dirty="0"/>
              <a:t>Workforce safety – safety calendar</a:t>
            </a:r>
            <a:endParaRPr lang="en-GB" sz="3200" dirty="0"/>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59532"/>
            <a:ext cx="792088" cy="871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0726" y="5661248"/>
            <a:ext cx="1013271" cy="119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0" y="0"/>
            <a:ext cx="7848872" cy="665312"/>
          </a:xfrm>
          <a:prstGeom prst="rect">
            <a:avLst/>
          </a:prstGeom>
          <a:gradFill>
            <a:gsLst>
              <a:gs pos="89000">
                <a:schemeClr val="bg1"/>
              </a:gs>
              <a:gs pos="11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r>
              <a:rPr lang="en-GB" b="1" dirty="0"/>
              <a:t>SAFETY</a:t>
            </a:r>
          </a:p>
        </p:txBody>
      </p:sp>
      <p:sp>
        <p:nvSpPr>
          <p:cNvPr id="14" name="Rectangle 13"/>
          <p:cNvSpPr/>
          <p:nvPr/>
        </p:nvSpPr>
        <p:spPr>
          <a:xfrm>
            <a:off x="152400" y="6159640"/>
            <a:ext cx="7978326" cy="261610"/>
          </a:xfrm>
          <a:prstGeom prst="rect">
            <a:avLst/>
          </a:prstGeom>
        </p:spPr>
        <p:txBody>
          <a:bodyPr wrap="square" anchor="t">
            <a:spAutoFit/>
          </a:bodyPr>
          <a:lstStyle/>
          <a:p>
            <a:r>
              <a:rPr lang="en-GB" dirty="0">
                <a:solidFill>
                  <a:schemeClr val="tx1"/>
                </a:solidFill>
              </a:rPr>
              <a:t>For more information, please contact your local WHSEA</a:t>
            </a:r>
            <a:endParaRPr lang="en-GB" altLang="en-US" dirty="0">
              <a:solidFill>
                <a:schemeClr val="tx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033058"/>
            <a:ext cx="79248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9667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1"/>
          <p:cNvSpPr>
            <a:spLocks noGrp="1"/>
          </p:cNvSpPr>
          <p:nvPr>
            <p:ph type="ftr" sz="quarter" idx="10"/>
          </p:nvPr>
        </p:nvSpPr>
        <p:spPr/>
        <p:txBody>
          <a:bodyPr/>
          <a:lstStyle/>
          <a:p>
            <a:pPr>
              <a:defRPr/>
            </a:pPr>
            <a:r>
              <a:rPr lang="en-GB" altLang="en-US"/>
              <a:t>Presentation Title: View &gt; Header &amp; Footer</a:t>
            </a:r>
          </a:p>
        </p:txBody>
      </p:sp>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pPr>
                <a:defRPr/>
              </a:pPr>
              <a:t>30-Jul-18</a:t>
            </a:fld>
            <a:endParaRPr lang="en-GB" altLang="en-US"/>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4</a:t>
            </a:fld>
            <a:endParaRPr lang="en-GB" altLang="en-US" sz="800"/>
          </a:p>
        </p:txBody>
      </p:sp>
      <p:cxnSp>
        <p:nvCxnSpPr>
          <p:cNvPr id="4" name="Straight Connector 3"/>
          <p:cNvCxnSpPr/>
          <p:nvPr/>
        </p:nvCxnSpPr>
        <p:spPr bwMode="auto">
          <a:xfrm>
            <a:off x="0" y="1530896"/>
            <a:ext cx="8820472" cy="0"/>
          </a:xfrm>
          <a:prstGeom prst="line">
            <a:avLst/>
          </a:prstGeom>
          <a:noFill/>
          <a:ln w="952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p:cNvSpPr/>
          <p:nvPr/>
        </p:nvSpPr>
        <p:spPr>
          <a:xfrm>
            <a:off x="945704" y="764704"/>
            <a:ext cx="6794648" cy="720080"/>
          </a:xfrm>
          <a:prstGeom prst="rect">
            <a:avLst/>
          </a:prstGeom>
        </p:spPr>
        <p:txBody>
          <a:bodyPr wrap="square" anchor="ctr">
            <a:noAutofit/>
          </a:bodyPr>
          <a:lstStyle/>
          <a:p>
            <a:r>
              <a:rPr lang="en-GB" sz="3200" b="1"/>
              <a:t>Workforce accidents</a:t>
            </a:r>
            <a:endParaRPr lang="en-GB" sz="3200"/>
          </a:p>
        </p:txBody>
      </p:sp>
      <p:graphicFrame>
        <p:nvGraphicFramePr>
          <p:cNvPr id="16" name="Table 15"/>
          <p:cNvGraphicFramePr>
            <a:graphicFrameLocks noGrp="1"/>
          </p:cNvGraphicFramePr>
          <p:nvPr>
            <p:extLst>
              <p:ext uri="{D42A27DB-BD31-4B8C-83A1-F6EECF244321}">
                <p14:modId xmlns:p14="http://schemas.microsoft.com/office/powerpoint/2010/main" val="2172505109"/>
              </p:ext>
            </p:extLst>
          </p:nvPr>
        </p:nvGraphicFramePr>
        <p:xfrm>
          <a:off x="179512" y="1907822"/>
          <a:ext cx="8640960" cy="1720377"/>
        </p:xfrm>
        <a:graphic>
          <a:graphicData uri="http://schemas.openxmlformats.org/drawingml/2006/table">
            <a:tbl>
              <a:tblPr firstRow="1" bandRow="1">
                <a:tableStyleId>{7DF18680-E054-41AD-8BC1-D1AEF772440D}</a:tableStyleId>
              </a:tblPr>
              <a:tblGrid>
                <a:gridCol w="1582613">
                  <a:extLst>
                    <a:ext uri="{9D8B030D-6E8A-4147-A177-3AD203B41FA5}">
                      <a16:colId xmlns:a16="http://schemas.microsoft.com/office/drawing/2014/main" val="20000"/>
                    </a:ext>
                  </a:extLst>
                </a:gridCol>
                <a:gridCol w="7058347">
                  <a:extLst>
                    <a:ext uri="{9D8B030D-6E8A-4147-A177-3AD203B41FA5}">
                      <a16:colId xmlns:a16="http://schemas.microsoft.com/office/drawing/2014/main" val="20001"/>
                    </a:ext>
                  </a:extLst>
                </a:gridCol>
              </a:tblGrid>
              <a:tr h="49671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baseline="0" dirty="0">
                          <a:latin typeface="Calibri" panose="020F0502020204030204" pitchFamily="34" charset="0"/>
                        </a:rPr>
                        <a:t>Accident –  Lost Time Injury (1)</a:t>
                      </a:r>
                      <a:endParaRPr lang="en-GB" sz="1400" b="1" dirty="0">
                        <a:latin typeface="Calibri" panose="020F0502020204030204" pitchFamily="34" charset="0"/>
                      </a:endParaRPr>
                    </a:p>
                  </a:txBody>
                  <a:tcPr/>
                </a:tc>
                <a:tc hMerge="1">
                  <a:txBody>
                    <a:bodyPr/>
                    <a:lstStyle/>
                    <a:p>
                      <a:endParaRPr lang="en-GB"/>
                    </a:p>
                  </a:txBody>
                  <a:tcPr/>
                </a:tc>
                <a:extLst>
                  <a:ext uri="{0D108BD9-81ED-4DB2-BD59-A6C34878D82A}">
                    <a16:rowId xmlns:a16="http://schemas.microsoft.com/office/drawing/2014/main" val="10000"/>
                  </a:ext>
                </a:extLst>
              </a:tr>
              <a:tr h="1223666">
                <a:tc>
                  <a:txBody>
                    <a:bodyPr/>
                    <a:lstStyle/>
                    <a:p>
                      <a:pPr marL="0" algn="l" defTabSz="914400" rtl="0" eaLnBrk="1" latinLnBrk="0" hangingPunct="1">
                        <a:lnSpc>
                          <a:spcPct val="100000"/>
                        </a:lnSpc>
                      </a:pPr>
                      <a:endParaRPr lang="en-GB" sz="1100" b="1" i="1" kern="1200" dirty="0">
                        <a:solidFill>
                          <a:schemeClr val="tx1"/>
                        </a:solidFill>
                        <a:latin typeface="+mn-lt"/>
                        <a:ea typeface="+mn-ea"/>
                        <a:cs typeface="+mn-cs"/>
                      </a:endParaRPr>
                    </a:p>
                    <a:p>
                      <a:pPr marL="0" algn="l" defTabSz="914400" rtl="0" eaLnBrk="1" latinLnBrk="0" hangingPunct="1">
                        <a:lnSpc>
                          <a:spcPct val="100000"/>
                        </a:lnSpc>
                      </a:pPr>
                      <a:r>
                        <a:rPr lang="en-GB" sz="1100" b="1" i="1" kern="1200" dirty="0">
                          <a:solidFill>
                            <a:schemeClr val="tx1"/>
                          </a:solidFill>
                          <a:latin typeface="+mn-lt"/>
                          <a:ea typeface="+mn-ea"/>
                          <a:cs typeface="+mn-cs"/>
                        </a:rPr>
                        <a:t>OUTER DU – Basingstoke S&amp;T</a:t>
                      </a:r>
                    </a:p>
                    <a:p>
                      <a:pPr marL="0" algn="l" defTabSz="914400" rtl="0" eaLnBrk="1" latinLnBrk="0" hangingPunct="1">
                        <a:lnSpc>
                          <a:spcPct val="100000"/>
                        </a:lnSpc>
                      </a:pPr>
                      <a:r>
                        <a:rPr lang="en-GB" sz="1100" b="1" i="1" kern="1200" baseline="0" dirty="0">
                          <a:solidFill>
                            <a:schemeClr val="tx1"/>
                          </a:solidFill>
                          <a:latin typeface="+mn-lt"/>
                          <a:ea typeface="+mn-ea"/>
                          <a:cs typeface="+mn-cs"/>
                        </a:rPr>
                        <a:t>25</a:t>
                      </a:r>
                      <a:r>
                        <a:rPr lang="en-GB" sz="1100" b="1" i="1" kern="1200" baseline="30000" dirty="0">
                          <a:solidFill>
                            <a:schemeClr val="tx1"/>
                          </a:solidFill>
                          <a:latin typeface="+mn-lt"/>
                          <a:ea typeface="+mn-ea"/>
                          <a:cs typeface="+mn-cs"/>
                        </a:rPr>
                        <a:t>th</a:t>
                      </a:r>
                      <a:r>
                        <a:rPr lang="en-GB" sz="1100" b="1" i="1" kern="1200" baseline="0" dirty="0">
                          <a:solidFill>
                            <a:schemeClr val="tx1"/>
                          </a:solidFill>
                          <a:latin typeface="+mn-lt"/>
                          <a:ea typeface="+mn-ea"/>
                          <a:cs typeface="+mn-cs"/>
                        </a:rPr>
                        <a:t> June</a:t>
                      </a:r>
                      <a:endParaRPr lang="en-GB" sz="1100" b="1" i="1" kern="1200" dirty="0">
                        <a:solidFill>
                          <a:schemeClr val="tx1"/>
                        </a:solidFill>
                        <a:latin typeface="+mn-lt"/>
                        <a:ea typeface="+mn-ea"/>
                        <a:cs typeface="+mn-cs"/>
                      </a:endParaRPr>
                    </a:p>
                  </a:txBody>
                  <a:tcPr/>
                </a:tc>
                <a:tc>
                  <a:txBody>
                    <a:bodyPr/>
                    <a:lstStyle/>
                    <a:p>
                      <a:pPr algn="l">
                        <a:lnSpc>
                          <a:spcPct val="100000"/>
                        </a:lnSpc>
                        <a:buFont typeface="Wingdings" panose="05000000000000000000" pitchFamily="2" charset="2"/>
                        <a:buNone/>
                      </a:pPr>
                      <a:endParaRPr lang="en-GB" sz="1200" b="0" i="0" u="none" strike="noStrike" kern="1200" baseline="0" dirty="0">
                        <a:solidFill>
                          <a:schemeClr val="tx1"/>
                        </a:solidFill>
                        <a:latin typeface="Calibri" panose="020F0502020204030204" pitchFamily="34" charset="0"/>
                        <a:ea typeface="+mn-ea"/>
                        <a:cs typeface="+mn-cs"/>
                      </a:endParaRPr>
                    </a:p>
                    <a:p>
                      <a:pPr algn="l">
                        <a:lnSpc>
                          <a:spcPct val="100000"/>
                        </a:lnSpc>
                        <a:buFont typeface="Wingdings" panose="05000000000000000000" pitchFamily="2" charset="2"/>
                        <a:buNone/>
                      </a:pPr>
                      <a:r>
                        <a:rPr lang="en-GB" sz="1200" b="0" i="0" u="none" strike="noStrike" kern="1200" baseline="0" dirty="0">
                          <a:solidFill>
                            <a:schemeClr val="tx1"/>
                          </a:solidFill>
                          <a:latin typeface="Calibri" panose="020F0502020204030204" pitchFamily="34" charset="0"/>
                          <a:ea typeface="+mn-ea"/>
                          <a:cs typeface="+mn-cs"/>
                        </a:rPr>
                        <a:t>Whilst standing in the Up Cess in a position of safety, a member of an S&amp;T team felt a sharp pain in his ankle as a SWR train passed on the Up Slow.  This is subject to further investigation but it would appear an object fell off the train and struck the IP on the ankle. </a:t>
                      </a:r>
                    </a:p>
                    <a:p>
                      <a:pPr algn="l">
                        <a:lnSpc>
                          <a:spcPct val="100000"/>
                        </a:lnSpc>
                        <a:buFont typeface="Wingdings" panose="05000000000000000000" pitchFamily="2" charset="2"/>
                        <a:buNone/>
                      </a:pPr>
                      <a:endParaRPr lang="en-GB" sz="1200" b="0" i="1" u="none" strike="noStrike" kern="1200" baseline="0" dirty="0">
                        <a:solidFill>
                          <a:srgbClr val="FF0000"/>
                        </a:solidFill>
                        <a:latin typeface="Calibri" panose="020F0502020204030204" pitchFamily="34" charset="0"/>
                        <a:ea typeface="+mn-ea"/>
                        <a:cs typeface="+mn-cs"/>
                      </a:endParaRPr>
                    </a:p>
                    <a:p>
                      <a:pPr algn="l">
                        <a:lnSpc>
                          <a:spcPct val="100000"/>
                        </a:lnSpc>
                        <a:buFont typeface="Wingdings" panose="05000000000000000000" pitchFamily="2" charset="2"/>
                        <a:buNone/>
                      </a:pPr>
                      <a:r>
                        <a:rPr lang="en-GB" sz="1200" b="0" i="1" u="none" strike="noStrike" kern="1200" baseline="0" dirty="0">
                          <a:solidFill>
                            <a:srgbClr val="FF0000"/>
                          </a:solidFill>
                          <a:latin typeface="Calibri" panose="020F0502020204030204" pitchFamily="34" charset="0"/>
                          <a:ea typeface="+mn-ea"/>
                          <a:cs typeface="+mn-cs"/>
                        </a:rPr>
                        <a:t>Accident classification: Struck by Falling/Flying Objects</a:t>
                      </a:r>
                    </a:p>
                  </a:txBody>
                  <a:tcPr/>
                </a:tc>
                <a:extLst>
                  <a:ext uri="{0D108BD9-81ED-4DB2-BD59-A6C34878D82A}">
                    <a16:rowId xmlns:a16="http://schemas.microsoft.com/office/drawing/2014/main" val="10001"/>
                  </a:ext>
                </a:extLst>
              </a:tr>
            </a:tbl>
          </a:graphicData>
        </a:graphic>
      </p:graphicFrame>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59532"/>
            <a:ext cx="792088" cy="871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0726" y="5661248"/>
            <a:ext cx="1013271" cy="119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0" y="0"/>
            <a:ext cx="7848872" cy="665312"/>
          </a:xfrm>
          <a:prstGeom prst="rect">
            <a:avLst/>
          </a:prstGeom>
          <a:gradFill>
            <a:gsLst>
              <a:gs pos="89000">
                <a:schemeClr val="bg1"/>
              </a:gs>
              <a:gs pos="11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r>
              <a:rPr lang="en-GB" b="1" dirty="0"/>
              <a:t>SAFETY</a:t>
            </a:r>
          </a:p>
        </p:txBody>
      </p:sp>
      <p:sp>
        <p:nvSpPr>
          <p:cNvPr id="13" name="Rectangle 12"/>
          <p:cNvSpPr/>
          <p:nvPr/>
        </p:nvSpPr>
        <p:spPr>
          <a:xfrm>
            <a:off x="152400" y="6159640"/>
            <a:ext cx="7978326" cy="261610"/>
          </a:xfrm>
          <a:prstGeom prst="rect">
            <a:avLst/>
          </a:prstGeom>
        </p:spPr>
        <p:txBody>
          <a:bodyPr wrap="square" anchor="t">
            <a:spAutoFit/>
          </a:bodyPr>
          <a:lstStyle/>
          <a:p>
            <a:r>
              <a:rPr lang="en-GB" dirty="0">
                <a:solidFill>
                  <a:schemeClr val="tx1"/>
                </a:solidFill>
              </a:rPr>
              <a:t>For more information, please contact your local WHSEA</a:t>
            </a:r>
            <a:endParaRPr lang="en-GB" altLang="en-US"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0"/>
          </p:nvPr>
        </p:nvSpPr>
        <p:spPr/>
        <p:txBody>
          <a:bodyPr/>
          <a:lstStyle/>
          <a:p>
            <a:pPr>
              <a:defRPr/>
            </a:pPr>
            <a:r>
              <a:rPr lang="en-GB" altLang="en-US"/>
              <a:t>Presentation Title: View &gt; Header &amp; Footer</a:t>
            </a:r>
          </a:p>
        </p:txBody>
      </p:sp>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pPr>
                <a:defRPr/>
              </a:pPr>
              <a:t>30-Jul-18</a:t>
            </a:fld>
            <a:endParaRPr lang="en-GB" altLang="en-US"/>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5</a:t>
            </a:fld>
            <a:endParaRPr lang="en-GB" altLang="en-US" sz="800"/>
          </a:p>
        </p:txBody>
      </p:sp>
      <p:cxnSp>
        <p:nvCxnSpPr>
          <p:cNvPr id="4" name="Straight Connector 3"/>
          <p:cNvCxnSpPr/>
          <p:nvPr/>
        </p:nvCxnSpPr>
        <p:spPr bwMode="auto">
          <a:xfrm>
            <a:off x="0" y="1530896"/>
            <a:ext cx="8820472" cy="0"/>
          </a:xfrm>
          <a:prstGeom prst="line">
            <a:avLst/>
          </a:prstGeom>
          <a:noFill/>
          <a:ln w="952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p:cNvSpPr/>
          <p:nvPr/>
        </p:nvSpPr>
        <p:spPr>
          <a:xfrm>
            <a:off x="945704" y="764704"/>
            <a:ext cx="6794648" cy="720080"/>
          </a:xfrm>
          <a:prstGeom prst="rect">
            <a:avLst/>
          </a:prstGeom>
        </p:spPr>
        <p:txBody>
          <a:bodyPr wrap="square" anchor="ctr">
            <a:noAutofit/>
          </a:bodyPr>
          <a:lstStyle/>
          <a:p>
            <a:r>
              <a:rPr lang="en-GB" sz="3200" b="1"/>
              <a:t>Workforce accidents</a:t>
            </a:r>
            <a:endParaRPr lang="en-GB" sz="3200"/>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59532"/>
            <a:ext cx="792088" cy="871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10"/>
          <p:cNvGraphicFramePr>
            <a:graphicFrameLocks noGrp="1"/>
          </p:cNvGraphicFramePr>
          <p:nvPr>
            <p:extLst>
              <p:ext uri="{D42A27DB-BD31-4B8C-83A1-F6EECF244321}">
                <p14:modId xmlns:p14="http://schemas.microsoft.com/office/powerpoint/2010/main" val="3751125667"/>
              </p:ext>
            </p:extLst>
          </p:nvPr>
        </p:nvGraphicFramePr>
        <p:xfrm>
          <a:off x="158770" y="1554954"/>
          <a:ext cx="8640960" cy="4602480"/>
        </p:xfrm>
        <a:graphic>
          <a:graphicData uri="http://schemas.openxmlformats.org/drawingml/2006/table">
            <a:tbl>
              <a:tblPr firstRow="1" bandRow="1">
                <a:tableStyleId>{7DF18680-E054-41AD-8BC1-D1AEF772440D}</a:tableStyleId>
              </a:tblPr>
              <a:tblGrid>
                <a:gridCol w="2152630">
                  <a:extLst>
                    <a:ext uri="{9D8B030D-6E8A-4147-A177-3AD203B41FA5}">
                      <a16:colId xmlns:a16="http://schemas.microsoft.com/office/drawing/2014/main" val="20000"/>
                    </a:ext>
                  </a:extLst>
                </a:gridCol>
                <a:gridCol w="6488330">
                  <a:extLst>
                    <a:ext uri="{9D8B030D-6E8A-4147-A177-3AD203B41FA5}">
                      <a16:colId xmlns:a16="http://schemas.microsoft.com/office/drawing/2014/main" val="20001"/>
                    </a:ext>
                  </a:extLst>
                </a:gridCol>
              </a:tblGrid>
              <a:tr h="299909">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Calibri" panose="020F0502020204030204" pitchFamily="34" charset="0"/>
                        </a:rPr>
                        <a:t>Minor accident –  Non Lost Time Injury (7)</a:t>
                      </a:r>
                      <a:endParaRPr lang="en-GB" sz="1400" dirty="0">
                        <a:latin typeface="Calibri" panose="020F0502020204030204" pitchFamily="34" charset="0"/>
                      </a:endParaRPr>
                    </a:p>
                  </a:txBody>
                  <a:tcPr/>
                </a:tc>
                <a:tc hMerge="1">
                  <a:txBody>
                    <a:bodyPr/>
                    <a:lstStyle/>
                    <a:p>
                      <a:endParaRPr lang="en-GB"/>
                    </a:p>
                  </a:txBody>
                  <a:tcPr/>
                </a:tc>
                <a:extLst>
                  <a:ext uri="{0D108BD9-81ED-4DB2-BD59-A6C34878D82A}">
                    <a16:rowId xmlns:a16="http://schemas.microsoft.com/office/drawing/2014/main" val="10000"/>
                  </a:ext>
                </a:extLst>
              </a:tr>
              <a:tr h="449864">
                <a:tc>
                  <a:txBody>
                    <a:bodyPr/>
                    <a:lstStyle/>
                    <a:p>
                      <a:r>
                        <a:rPr lang="en-GB" sz="1100" b="1" i="1" dirty="0"/>
                        <a:t>OUTER DU – Salisbury</a:t>
                      </a:r>
                      <a:r>
                        <a:rPr lang="en-GB" sz="1100" b="1" i="1" baseline="0" dirty="0"/>
                        <a:t> </a:t>
                      </a:r>
                      <a:r>
                        <a:rPr lang="en-GB" sz="1100" b="1" i="1" dirty="0"/>
                        <a:t>P-way</a:t>
                      </a:r>
                    </a:p>
                    <a:p>
                      <a:r>
                        <a:rPr lang="en-GB" sz="1100" b="1" i="1" dirty="0"/>
                        <a:t>26</a:t>
                      </a:r>
                      <a:r>
                        <a:rPr lang="en-GB" sz="1100" b="1" i="1" baseline="30000" dirty="0"/>
                        <a:t>th</a:t>
                      </a:r>
                      <a:r>
                        <a:rPr lang="en-GB" sz="1100" b="1" i="1" dirty="0"/>
                        <a:t> June </a:t>
                      </a:r>
                    </a:p>
                  </a:txBody>
                  <a:tcPr/>
                </a:tc>
                <a:tc>
                  <a:txBody>
                    <a:bodyPr/>
                    <a:lstStyle/>
                    <a:p>
                      <a:pPr marL="0" algn="l" defTabSz="914400" rtl="0" eaLnBrk="1" latinLnBrk="0" hangingPunct="1">
                        <a:buFont typeface="Wingdings" panose="05000000000000000000" pitchFamily="2" charset="2"/>
                        <a:buNone/>
                      </a:pPr>
                      <a:r>
                        <a:rPr lang="en-GB" sz="1200" b="0" i="0" u="none" strike="noStrike" kern="1200" baseline="0" dirty="0">
                          <a:solidFill>
                            <a:schemeClr val="dk1"/>
                          </a:solidFill>
                          <a:latin typeface="Calibri" panose="020F0502020204030204" pitchFamily="34" charset="0"/>
                          <a:ea typeface="+mn-ea"/>
                          <a:cs typeface="+mn-cs"/>
                        </a:rPr>
                        <a:t>The IP was walking in the cess over uneven ground when an ankle gave way , causing the IP to stumble forward, falling onto ballast.    </a:t>
                      </a:r>
                      <a:r>
                        <a:rPr lang="en-GB" sz="1200" b="0" i="1" u="none" strike="noStrike" kern="1200" baseline="0" dirty="0">
                          <a:solidFill>
                            <a:srgbClr val="FF0000"/>
                          </a:solidFill>
                          <a:latin typeface="Calibri" panose="020F0502020204030204" pitchFamily="34" charset="0"/>
                          <a:ea typeface="+mn-ea"/>
                          <a:cs typeface="+mn-cs"/>
                        </a:rPr>
                        <a:t>Slip Trip and fall: ballast.</a:t>
                      </a:r>
                    </a:p>
                  </a:txBody>
                  <a:tcPr/>
                </a:tc>
                <a:extLst>
                  <a:ext uri="{0D108BD9-81ED-4DB2-BD59-A6C34878D82A}">
                    <a16:rowId xmlns:a16="http://schemas.microsoft.com/office/drawing/2014/main" val="10001"/>
                  </a:ext>
                </a:extLst>
              </a:tr>
              <a:tr h="449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i="1" dirty="0"/>
                        <a:t>OUTER DU- Havant</a:t>
                      </a:r>
                      <a:r>
                        <a:rPr lang="en-GB" sz="1100" b="1" i="1" baseline="0" dirty="0"/>
                        <a:t> P-way</a:t>
                      </a:r>
                      <a:r>
                        <a:rPr lang="en-GB" sz="1100" b="1" i="1" dirty="0"/>
                        <a:t> Station 29</a:t>
                      </a:r>
                      <a:r>
                        <a:rPr lang="en-GB" sz="1100" b="1" i="1" baseline="30000" dirty="0"/>
                        <a:t>th</a:t>
                      </a:r>
                      <a:r>
                        <a:rPr lang="en-GB" sz="1100" b="1" i="1" dirty="0"/>
                        <a:t> June </a:t>
                      </a:r>
                    </a:p>
                    <a:p>
                      <a:endParaRPr lang="en-GB" sz="1100" b="1" i="1"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0" i="0" u="none" strike="noStrike" kern="1200" baseline="0" dirty="0">
                          <a:solidFill>
                            <a:schemeClr val="dk1"/>
                          </a:solidFill>
                          <a:latin typeface="Calibri" panose="020F0502020204030204" pitchFamily="34" charset="0"/>
                          <a:ea typeface="+mn-ea"/>
                          <a:cs typeface="+mn-cs"/>
                        </a:rPr>
                        <a:t>Whilst using an iron man, the IP released the ratchet, this caused it to spin around and catching the lower part of his right arm..</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0" i="1" u="none" strike="noStrike" kern="1200" baseline="0" dirty="0">
                          <a:solidFill>
                            <a:srgbClr val="FF0000"/>
                          </a:solidFill>
                          <a:latin typeface="Calibri" panose="020F0502020204030204" pitchFamily="34" charset="0"/>
                          <a:ea typeface="+mn-ea"/>
                          <a:cs typeface="+mn-cs"/>
                        </a:rPr>
                        <a:t>Use of tools and equipment: this should be completed in a controlled manner.</a:t>
                      </a:r>
                    </a:p>
                  </a:txBody>
                  <a:tcPr/>
                </a:tc>
                <a:extLst>
                  <a:ext uri="{0D108BD9-81ED-4DB2-BD59-A6C34878D82A}">
                    <a16:rowId xmlns:a16="http://schemas.microsoft.com/office/drawing/2014/main" val="10003"/>
                  </a:ext>
                </a:extLst>
              </a:tr>
              <a:tr h="629810">
                <a:tc>
                  <a:txBody>
                    <a:bodyPr/>
                    <a:lstStyle/>
                    <a:p>
                      <a:r>
                        <a:rPr lang="en-GB" sz="1100" b="1" i="1" dirty="0"/>
                        <a:t>INNER</a:t>
                      </a:r>
                      <a:r>
                        <a:rPr lang="en-GB" sz="1100" b="1" i="1" baseline="0" dirty="0"/>
                        <a:t> DU – Guildford P-way 29</a:t>
                      </a:r>
                      <a:r>
                        <a:rPr lang="en-GB" sz="1100" b="1" i="1" baseline="30000" dirty="0"/>
                        <a:t>th</a:t>
                      </a:r>
                      <a:r>
                        <a:rPr lang="en-GB" sz="1100" b="1" i="1" baseline="0" dirty="0"/>
                        <a:t> June</a:t>
                      </a:r>
                      <a:endParaRPr lang="en-GB" sz="1100" b="1" i="1" dirty="0"/>
                    </a:p>
                  </a:txBody>
                  <a:tcPr/>
                </a:tc>
                <a:tc>
                  <a:txBody>
                    <a:bodyPr/>
                    <a:lstStyle/>
                    <a:p>
                      <a:pPr marL="0" indent="0" algn="l" defTabSz="914400" rtl="0" eaLnBrk="1" latinLnBrk="0" hangingPunct="1">
                        <a:buFont typeface="Wingdings" panose="05000000000000000000" pitchFamily="2" charset="2"/>
                        <a:buNone/>
                      </a:pPr>
                      <a:r>
                        <a:rPr lang="en-GB" sz="1200" b="0" i="0" u="none" strike="noStrike" kern="1200" baseline="0" dirty="0">
                          <a:solidFill>
                            <a:schemeClr val="dk1"/>
                          </a:solidFill>
                          <a:latin typeface="Calibri" panose="020F0502020204030204" pitchFamily="34" charset="0"/>
                          <a:ea typeface="+mn-ea"/>
                          <a:cs typeface="+mn-cs"/>
                        </a:rPr>
                        <a:t>A contractor from Ganymede was undertaking lookout duties for the maintenance team when ballast gave way underfoot causing the IP to fall, grazing the IP’s left lower shin and the side of his leg. </a:t>
                      </a:r>
                    </a:p>
                    <a:p>
                      <a:pPr marL="0" indent="0" algn="l" defTabSz="914400" rtl="0" eaLnBrk="1" latinLnBrk="0" hangingPunct="1">
                        <a:buFont typeface="Wingdings" panose="05000000000000000000" pitchFamily="2" charset="2"/>
                        <a:buNone/>
                      </a:pPr>
                      <a:r>
                        <a:rPr lang="en-GB" sz="1200" b="0" i="1" u="none" strike="noStrike" kern="1200" baseline="0" dirty="0">
                          <a:solidFill>
                            <a:srgbClr val="FF0000"/>
                          </a:solidFill>
                          <a:latin typeface="Calibri" panose="020F0502020204030204" pitchFamily="34" charset="0"/>
                          <a:ea typeface="+mn-ea"/>
                          <a:cs typeface="+mn-cs"/>
                        </a:rPr>
                        <a:t>Slip, Trip or fall: ballast.</a:t>
                      </a:r>
                    </a:p>
                  </a:txBody>
                  <a:tcPr/>
                </a:tc>
                <a:extLst>
                  <a:ext uri="{0D108BD9-81ED-4DB2-BD59-A6C34878D82A}">
                    <a16:rowId xmlns:a16="http://schemas.microsoft.com/office/drawing/2014/main" val="10004"/>
                  </a:ext>
                </a:extLst>
              </a:tr>
              <a:tr h="449864">
                <a:tc>
                  <a:txBody>
                    <a:bodyPr/>
                    <a:lstStyle/>
                    <a:p>
                      <a:r>
                        <a:rPr lang="en-GB" sz="1100" b="1" i="1" dirty="0"/>
                        <a:t>Outer DU –</a:t>
                      </a:r>
                    </a:p>
                    <a:p>
                      <a:r>
                        <a:rPr lang="en-GB" sz="1100" b="1" i="1" dirty="0"/>
                        <a:t>5</a:t>
                      </a:r>
                      <a:r>
                        <a:rPr lang="en-GB" sz="1100" b="1" i="1" baseline="30000" dirty="0"/>
                        <a:t>th</a:t>
                      </a:r>
                      <a:r>
                        <a:rPr lang="en-GB" sz="1100" b="1" i="1" dirty="0"/>
                        <a:t> July</a:t>
                      </a:r>
                    </a:p>
                  </a:txBody>
                  <a:tcPr/>
                </a:tc>
                <a:tc>
                  <a:txBody>
                    <a:bodyPr/>
                    <a:lstStyle/>
                    <a:p>
                      <a:pPr marL="0" algn="l" defTabSz="914400" rtl="0" eaLnBrk="1" latinLnBrk="0" hangingPunct="1">
                        <a:buFont typeface="Wingdings" panose="05000000000000000000" pitchFamily="2" charset="2"/>
                        <a:buNone/>
                      </a:pPr>
                      <a:r>
                        <a:rPr lang="en-GB" sz="1200" b="0" i="0" u="none" strike="noStrike" kern="1200" baseline="0" dirty="0">
                          <a:solidFill>
                            <a:schemeClr val="dk1"/>
                          </a:solidFill>
                          <a:latin typeface="Calibri" panose="020F0502020204030204" pitchFamily="34" charset="0"/>
                          <a:ea typeface="+mn-ea"/>
                          <a:cs typeface="+mn-cs"/>
                        </a:rPr>
                        <a:t>Whilst cycling to Winchester station a car pulled out in front of  the IP on the approach to the station. IP had insufficient to time to stop or avoid car,  he came into contact with the car and was knocked from the pedal cycle. </a:t>
                      </a:r>
                    </a:p>
                  </a:txBody>
                  <a:tcPr/>
                </a:tc>
                <a:extLst>
                  <a:ext uri="{0D108BD9-81ED-4DB2-BD59-A6C34878D82A}">
                    <a16:rowId xmlns:a16="http://schemas.microsoft.com/office/drawing/2014/main" val="10005"/>
                  </a:ext>
                </a:extLst>
              </a:tr>
              <a:tr h="449864">
                <a:tc>
                  <a:txBody>
                    <a:bodyPr/>
                    <a:lstStyle/>
                    <a:p>
                      <a:r>
                        <a:rPr lang="en-GB" sz="1100" b="1" i="1" dirty="0"/>
                        <a:t>INNER DU – Feltham</a:t>
                      </a:r>
                      <a:r>
                        <a:rPr lang="en-GB" sz="1100" b="1" i="1" baseline="0" dirty="0"/>
                        <a:t> S&amp;T</a:t>
                      </a:r>
                    </a:p>
                    <a:p>
                      <a:r>
                        <a:rPr lang="en-GB" sz="1100" b="1" i="1" dirty="0"/>
                        <a:t>10</a:t>
                      </a:r>
                      <a:r>
                        <a:rPr lang="en-GB" sz="1100" b="1" i="1" baseline="30000" dirty="0"/>
                        <a:t>th</a:t>
                      </a:r>
                      <a:r>
                        <a:rPr lang="en-GB" sz="1100" b="1" i="1" dirty="0"/>
                        <a:t> July </a:t>
                      </a:r>
                    </a:p>
                  </a:txBody>
                  <a:tcPr/>
                </a:tc>
                <a:tc>
                  <a:txBody>
                    <a:bodyPr/>
                    <a:lstStyle/>
                    <a:p>
                      <a:pPr marL="0" algn="l" defTabSz="914400" rtl="0" eaLnBrk="1" latinLnBrk="0" hangingPunct="1">
                        <a:buFont typeface="Wingdings" panose="05000000000000000000" pitchFamily="2" charset="2"/>
                        <a:buNone/>
                      </a:pPr>
                      <a:r>
                        <a:rPr lang="en-GB" sz="1200" b="0" i="0" u="none" strike="noStrike" kern="1200" baseline="0" dirty="0">
                          <a:solidFill>
                            <a:schemeClr val="dk1"/>
                          </a:solidFill>
                          <a:latin typeface="Calibri" panose="020F0502020204030204" pitchFamily="34" charset="0"/>
                          <a:ea typeface="+mn-ea"/>
                          <a:cs typeface="+mn-cs"/>
                        </a:rPr>
                        <a:t>The IP was unloading small tools and meters from the back of the van to place in the storage unit. Whilst doing so he caught his finger on an object and grazed his middle finger causing it to bleed.</a:t>
                      </a:r>
                    </a:p>
                    <a:p>
                      <a:pPr marL="0" algn="l" defTabSz="914400" rtl="0" eaLnBrk="1" latinLnBrk="0" hangingPunct="1">
                        <a:buFont typeface="Wingdings" panose="05000000000000000000" pitchFamily="2" charset="2"/>
                        <a:buNone/>
                      </a:pPr>
                      <a:r>
                        <a:rPr lang="en-GB" sz="1200" b="0" i="1" u="none" strike="noStrike" kern="1200" baseline="0" dirty="0">
                          <a:solidFill>
                            <a:srgbClr val="FF0000"/>
                          </a:solidFill>
                          <a:latin typeface="Calibri" panose="020F0502020204030204" pitchFamily="34" charset="0"/>
                          <a:ea typeface="+mn-ea"/>
                          <a:cs typeface="+mn-cs"/>
                        </a:rPr>
                        <a:t>Consider the use of gloves at all times</a:t>
                      </a:r>
                      <a:r>
                        <a:rPr lang="en-GB" sz="1200" b="0" i="0" u="none" strike="noStrike" kern="1200" baseline="0" dirty="0">
                          <a:solidFill>
                            <a:schemeClr val="dk1"/>
                          </a:solidFill>
                          <a:latin typeface="Calibri" panose="020F0502020204030204" pitchFamily="34" charset="0"/>
                          <a:ea typeface="+mn-ea"/>
                          <a:cs typeface="+mn-cs"/>
                        </a:rPr>
                        <a:t>.</a:t>
                      </a:r>
                    </a:p>
                  </a:txBody>
                  <a:tcPr/>
                </a:tc>
                <a:extLst>
                  <a:ext uri="{0D108BD9-81ED-4DB2-BD59-A6C34878D82A}">
                    <a16:rowId xmlns:a16="http://schemas.microsoft.com/office/drawing/2014/main" val="10006"/>
                  </a:ext>
                </a:extLst>
              </a:tr>
              <a:tr h="449864">
                <a:tc>
                  <a:txBody>
                    <a:bodyPr/>
                    <a:lstStyle/>
                    <a:p>
                      <a:r>
                        <a:rPr lang="en-GB" sz="1100" b="1" i="1" dirty="0"/>
                        <a:t>INNER DU – CRE</a:t>
                      </a:r>
                    </a:p>
                    <a:p>
                      <a:r>
                        <a:rPr lang="en-GB" sz="1100" b="1" i="1" dirty="0"/>
                        <a:t>11</a:t>
                      </a:r>
                      <a:r>
                        <a:rPr lang="en-GB" sz="1100" b="1" i="1" baseline="30000" dirty="0"/>
                        <a:t>th</a:t>
                      </a:r>
                      <a:r>
                        <a:rPr lang="en-GB" sz="1100" b="1" i="1" dirty="0"/>
                        <a:t> July </a:t>
                      </a:r>
                    </a:p>
                  </a:txBody>
                  <a:tcPr/>
                </a:tc>
                <a:tc>
                  <a:txBody>
                    <a:bodyPr/>
                    <a:lstStyle/>
                    <a:p>
                      <a:pPr marL="0" indent="0" algn="l" defTabSz="914400" rtl="0" eaLnBrk="1" latinLnBrk="0" hangingPunct="1">
                        <a:buFont typeface="Wingdings" panose="05000000000000000000" pitchFamily="2" charset="2"/>
                        <a:buNone/>
                      </a:pPr>
                      <a:r>
                        <a:rPr lang="en-GB" sz="1200" b="0" i="0" u="none" strike="noStrike" kern="1200" baseline="0" dirty="0">
                          <a:solidFill>
                            <a:schemeClr val="dk1"/>
                          </a:solidFill>
                          <a:latin typeface="Calibri" panose="020F0502020204030204" pitchFamily="34" charset="0"/>
                          <a:ea typeface="+mn-ea"/>
                          <a:cs typeface="+mn-cs"/>
                        </a:rPr>
                        <a:t>The IP was working in the depot; Wimbledon store. He was stung by a wasp on the lip. </a:t>
                      </a:r>
                    </a:p>
                    <a:p>
                      <a:pPr marL="0" indent="0" algn="l" defTabSz="914400" rtl="0" eaLnBrk="1" latinLnBrk="0" hangingPunct="1">
                        <a:buFont typeface="Wingdings" panose="05000000000000000000" pitchFamily="2" charset="2"/>
                        <a:buNone/>
                      </a:pPr>
                      <a:endParaRPr lang="en-GB" sz="1200" b="0" i="0" u="none" strike="noStrike" kern="1200" baseline="0" dirty="0">
                        <a:solidFill>
                          <a:schemeClr val="dk1"/>
                        </a:solidFill>
                        <a:latin typeface="Calibri" panose="020F0502020204030204" pitchFamily="34" charset="0"/>
                        <a:ea typeface="+mn-ea"/>
                        <a:cs typeface="+mn-cs"/>
                      </a:endParaRPr>
                    </a:p>
                  </a:txBody>
                  <a:tcPr/>
                </a:tc>
                <a:extLst>
                  <a:ext uri="{0D108BD9-81ED-4DB2-BD59-A6C34878D82A}">
                    <a16:rowId xmlns:a16="http://schemas.microsoft.com/office/drawing/2014/main" val="10008"/>
                  </a:ext>
                </a:extLst>
              </a:tr>
              <a:tr h="449864">
                <a:tc>
                  <a:txBody>
                    <a:bodyPr/>
                    <a:lstStyle/>
                    <a:p>
                      <a:r>
                        <a:rPr lang="en-GB" sz="1100" b="1" i="1" dirty="0"/>
                        <a:t>INNER DU- Woking S&amp;T</a:t>
                      </a:r>
                    </a:p>
                    <a:p>
                      <a:r>
                        <a:rPr lang="en-GB" sz="1100" b="1" i="1" dirty="0"/>
                        <a:t>12</a:t>
                      </a:r>
                      <a:r>
                        <a:rPr lang="en-GB" sz="1100" b="1" i="1" baseline="30000" dirty="0"/>
                        <a:t>th</a:t>
                      </a:r>
                      <a:r>
                        <a:rPr lang="en-GB" sz="1100" b="1" i="1" dirty="0"/>
                        <a:t> July </a:t>
                      </a:r>
                    </a:p>
                  </a:txBody>
                  <a:tcPr/>
                </a:tc>
                <a:tc>
                  <a:txBody>
                    <a:bodyPr/>
                    <a:lstStyle/>
                    <a:p>
                      <a:pPr marL="0" indent="0" algn="l" defTabSz="914400" rtl="0" eaLnBrk="1" latinLnBrk="0" hangingPunct="1">
                        <a:buFont typeface="Wingdings" panose="05000000000000000000" pitchFamily="2" charset="2"/>
                        <a:buNone/>
                      </a:pPr>
                      <a:r>
                        <a:rPr lang="en-GB" sz="1200" b="0" i="0" u="none" strike="noStrike" kern="1200" baseline="0" dirty="0">
                          <a:solidFill>
                            <a:schemeClr val="dk1"/>
                          </a:solidFill>
                          <a:latin typeface="Calibri" panose="020F0502020204030204" pitchFamily="34" charset="0"/>
                          <a:ea typeface="+mn-ea"/>
                          <a:cs typeface="+mn-cs"/>
                        </a:rPr>
                        <a:t>The IP was attending a first aid course and was participating in rolling the ‘casualty’ over, he felt a slight tweak in his back, which became more uncomfortable later that night.  This was reported the following Monday.</a:t>
                      </a:r>
                    </a:p>
                    <a:p>
                      <a:pPr marL="0" indent="0" algn="l" defTabSz="914400" rtl="0" eaLnBrk="1" latinLnBrk="0" hangingPunct="1">
                        <a:buFont typeface="Wingdings" panose="05000000000000000000" pitchFamily="2" charset="2"/>
                        <a:buNone/>
                      </a:pPr>
                      <a:r>
                        <a:rPr lang="en-GB" sz="1200" b="0" i="1" u="none" strike="noStrike" kern="1200" baseline="0" dirty="0">
                          <a:solidFill>
                            <a:srgbClr val="FF0000"/>
                          </a:solidFill>
                          <a:latin typeface="Calibri" panose="020F0502020204030204" pitchFamily="34" charset="0"/>
                          <a:ea typeface="+mn-ea"/>
                          <a:cs typeface="+mn-cs"/>
                        </a:rPr>
                        <a:t>Please report accidents at the time, however small they seem.</a:t>
                      </a:r>
                    </a:p>
                  </a:txBody>
                  <a:tcPr/>
                </a:tc>
                <a:extLst>
                  <a:ext uri="{0D108BD9-81ED-4DB2-BD59-A6C34878D82A}">
                    <a16:rowId xmlns:a16="http://schemas.microsoft.com/office/drawing/2014/main" val="10009"/>
                  </a:ext>
                </a:extLst>
              </a:tr>
            </a:tbl>
          </a:graphicData>
        </a:graphic>
      </p:graphicFrame>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0726" y="5805264"/>
            <a:ext cx="1013271" cy="1052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0" y="0"/>
            <a:ext cx="7848872" cy="665312"/>
          </a:xfrm>
          <a:prstGeom prst="rect">
            <a:avLst/>
          </a:prstGeom>
          <a:gradFill>
            <a:gsLst>
              <a:gs pos="89000">
                <a:schemeClr val="bg1"/>
              </a:gs>
              <a:gs pos="11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r>
              <a:rPr lang="en-GB" b="1" dirty="0"/>
              <a:t>SAFETY</a:t>
            </a:r>
          </a:p>
        </p:txBody>
      </p:sp>
      <p:sp>
        <p:nvSpPr>
          <p:cNvPr id="12" name="Rectangle 11"/>
          <p:cNvSpPr/>
          <p:nvPr/>
        </p:nvSpPr>
        <p:spPr>
          <a:xfrm>
            <a:off x="152400" y="6159640"/>
            <a:ext cx="7978326" cy="261610"/>
          </a:xfrm>
          <a:prstGeom prst="rect">
            <a:avLst/>
          </a:prstGeom>
        </p:spPr>
        <p:txBody>
          <a:bodyPr wrap="square" anchor="t">
            <a:spAutoFit/>
          </a:bodyPr>
          <a:lstStyle/>
          <a:p>
            <a:r>
              <a:rPr lang="en-GB" dirty="0">
                <a:solidFill>
                  <a:schemeClr val="tx1"/>
                </a:solidFill>
              </a:rPr>
              <a:t>For more information, please contact your local WHSEA</a:t>
            </a:r>
            <a:endParaRPr lang="en-GB" alt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813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0"/>
          </p:nvPr>
        </p:nvSpPr>
        <p:spPr/>
        <p:txBody>
          <a:bodyPr/>
          <a:lstStyle/>
          <a:p>
            <a:pPr>
              <a:defRPr/>
            </a:pPr>
            <a:r>
              <a:rPr lang="en-GB" altLang="en-US">
                <a:solidFill>
                  <a:srgbClr val="054B6B"/>
                </a:solidFill>
              </a:rPr>
              <a:t>Presentation Title: View &gt; Header &amp; Footer</a:t>
            </a:r>
          </a:p>
        </p:txBody>
      </p:sp>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solidFill>
                  <a:srgbClr val="054B6B"/>
                </a:solidFill>
              </a:rPr>
              <a:pPr>
                <a:defRPr/>
              </a:pPr>
              <a:t>30-Jul-18</a:t>
            </a:fld>
            <a:endParaRPr lang="en-GB" altLang="en-US">
              <a:solidFill>
                <a:srgbClr val="054B6B"/>
              </a:solidFill>
            </a:endParaRPr>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solidFill>
                  <a:srgbClr val="054B6B"/>
                </a:solidFill>
              </a:rPr>
              <a:pPr/>
              <a:t>6</a:t>
            </a:fld>
            <a:endParaRPr lang="en-GB" altLang="en-US" sz="800">
              <a:solidFill>
                <a:srgbClr val="054B6B"/>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0726" y="5607048"/>
            <a:ext cx="1013271" cy="125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45704" y="764704"/>
            <a:ext cx="6794648" cy="720080"/>
          </a:xfrm>
          <a:prstGeom prst="rect">
            <a:avLst/>
          </a:prstGeom>
        </p:spPr>
        <p:txBody>
          <a:bodyPr wrap="square" anchor="ctr">
            <a:noAutofit/>
          </a:bodyPr>
          <a:lstStyle/>
          <a:p>
            <a:r>
              <a:rPr lang="en-GB" sz="3200" b="1" dirty="0">
                <a:solidFill>
                  <a:srgbClr val="FF0000"/>
                </a:solidFill>
              </a:rPr>
              <a:t>Safety bulletin</a:t>
            </a:r>
            <a:endParaRPr lang="en-GB" sz="3200" dirty="0">
              <a:solidFill>
                <a:srgbClr val="FF0000"/>
              </a:solidFill>
            </a:endParaRPr>
          </a:p>
        </p:txBody>
      </p:sp>
      <p:sp>
        <p:nvSpPr>
          <p:cNvPr id="2" name="TextBox 1"/>
          <p:cNvSpPr txBox="1"/>
          <p:nvPr/>
        </p:nvSpPr>
        <p:spPr>
          <a:xfrm>
            <a:off x="179512" y="1772816"/>
            <a:ext cx="8640960" cy="261610"/>
          </a:xfrm>
          <a:prstGeom prst="rect">
            <a:avLst/>
          </a:prstGeom>
          <a:noFill/>
        </p:spPr>
        <p:txBody>
          <a:bodyPr wrap="square" rtlCol="0">
            <a:spAutoFit/>
          </a:bodyPr>
          <a:lstStyle/>
          <a:p>
            <a:endParaRPr lang="en-GB">
              <a:solidFill>
                <a:srgbClr val="054B6B"/>
              </a:solidFill>
            </a:endParaRPr>
          </a:p>
        </p:txBody>
      </p:sp>
      <p:sp>
        <p:nvSpPr>
          <p:cNvPr id="3" name="AutoShape 4" descr="Image result for green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54B6B"/>
              </a:solidFill>
            </a:endParaRPr>
          </a:p>
        </p:txBody>
      </p:sp>
      <p:cxnSp>
        <p:nvCxnSpPr>
          <p:cNvPr id="4" name="Straight Connector 3"/>
          <p:cNvCxnSpPr/>
          <p:nvPr/>
        </p:nvCxnSpPr>
        <p:spPr bwMode="auto">
          <a:xfrm>
            <a:off x="0" y="1530896"/>
            <a:ext cx="8820472"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8158"/>
            <a:ext cx="866481" cy="89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0" y="0"/>
            <a:ext cx="7848872" cy="665312"/>
          </a:xfrm>
          <a:prstGeom prst="rect">
            <a:avLst/>
          </a:prstGeom>
          <a:gradFill>
            <a:gsLst>
              <a:gs pos="89000">
                <a:schemeClr val="bg1"/>
              </a:gs>
              <a:gs pos="11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FFFF"/>
                </a:solidFill>
              </a:rPr>
              <a:t>  </a:t>
            </a:r>
            <a:r>
              <a:rPr lang="en-GB" b="1" dirty="0">
                <a:solidFill>
                  <a:srgbClr val="FFFFFF"/>
                </a:solidFill>
              </a:rPr>
              <a:t>SAFETY</a:t>
            </a:r>
          </a:p>
        </p:txBody>
      </p:sp>
      <p:sp>
        <p:nvSpPr>
          <p:cNvPr id="5" name="Rectangle 4"/>
          <p:cNvSpPr/>
          <p:nvPr/>
        </p:nvSpPr>
        <p:spPr>
          <a:xfrm>
            <a:off x="5610057" y="1206462"/>
            <a:ext cx="3219856" cy="276999"/>
          </a:xfrm>
          <a:prstGeom prst="rect">
            <a:avLst/>
          </a:prstGeom>
        </p:spPr>
        <p:txBody>
          <a:bodyPr wrap="none">
            <a:spAutoFit/>
          </a:bodyPr>
          <a:lstStyle/>
          <a:p>
            <a:r>
              <a:rPr lang="en-GB" sz="1200" b="1" i="1" dirty="0"/>
              <a:t>Significant Accident on South East Route</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681" y="1720705"/>
            <a:ext cx="3636187" cy="2015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2422" y="1530896"/>
            <a:ext cx="5404260" cy="2523768"/>
          </a:xfrm>
          <a:prstGeom prst="rect">
            <a:avLst/>
          </a:prstGeom>
        </p:spPr>
        <p:txBody>
          <a:bodyPr wrap="square">
            <a:spAutoFit/>
          </a:bodyPr>
          <a:lstStyle/>
          <a:p>
            <a:r>
              <a:rPr lang="en-GB" sz="1400" b="1" i="1" dirty="0">
                <a:latin typeface="Arial"/>
              </a:rPr>
              <a:t>Overview </a:t>
            </a:r>
          </a:p>
          <a:p>
            <a:r>
              <a:rPr lang="en-GB" sz="1200" dirty="0">
                <a:latin typeface="Arial"/>
              </a:rPr>
              <a:t>On 12</a:t>
            </a:r>
            <a:r>
              <a:rPr lang="en-GB" sz="1200" baseline="30000" dirty="0">
                <a:latin typeface="Arial"/>
              </a:rPr>
              <a:t>th</a:t>
            </a:r>
            <a:r>
              <a:rPr lang="en-GB" sz="1200" dirty="0">
                <a:latin typeface="Arial"/>
              </a:rPr>
              <a:t> July a Maintenance contractor team were tasked with clearing ballast from the foot of the rail to allow for a PLPR inspection.</a:t>
            </a:r>
          </a:p>
          <a:p>
            <a:r>
              <a:rPr lang="en-GB" sz="1200" dirty="0">
                <a:latin typeface="Arial"/>
              </a:rPr>
              <a:t>The Safe System of Work was open line with lookout protection. </a:t>
            </a:r>
          </a:p>
          <a:p>
            <a:r>
              <a:rPr lang="en-GB" sz="1200" dirty="0">
                <a:latin typeface="Arial"/>
              </a:rPr>
              <a:t>At approximately 1030hrs, upon the approach of a train, the gang were called out to a position of safety. </a:t>
            </a:r>
          </a:p>
          <a:p>
            <a:r>
              <a:rPr lang="en-GB" sz="1200" dirty="0">
                <a:latin typeface="Arial"/>
              </a:rPr>
              <a:t>As the train passed the IP was struck by a piece of ballast which broke his safety glasses and resulted in a large laceration above his right eye needing in 8 stitches. </a:t>
            </a:r>
          </a:p>
          <a:p>
            <a:r>
              <a:rPr lang="en-GB" sz="1200" dirty="0">
                <a:latin typeface="Arial"/>
              </a:rPr>
              <a:t>It is clear that the injury could have been significantly more serious had the IP not been wearing his safety glasses. </a:t>
            </a:r>
          </a:p>
          <a:p>
            <a:r>
              <a:rPr lang="en-GB" sz="1200" dirty="0">
                <a:latin typeface="Arial"/>
              </a:rPr>
              <a:t>An internal investigation is currently underway, but it is likely that the incident was caused by the train’s shoe gear hitting a high ballast profile. </a:t>
            </a:r>
            <a:endParaRPr lang="en-GB" sz="1200" dirty="0"/>
          </a:p>
        </p:txBody>
      </p:sp>
      <p:sp>
        <p:nvSpPr>
          <p:cNvPr id="9" name="Rectangle 8"/>
          <p:cNvSpPr/>
          <p:nvPr/>
        </p:nvSpPr>
        <p:spPr>
          <a:xfrm>
            <a:off x="152400" y="4106775"/>
            <a:ext cx="8201378" cy="1969770"/>
          </a:xfrm>
          <a:prstGeom prst="rect">
            <a:avLst/>
          </a:prstGeom>
          <a:solidFill>
            <a:schemeClr val="tx2">
              <a:lumMod val="20000"/>
              <a:lumOff val="80000"/>
            </a:schemeClr>
          </a:solidFill>
        </p:spPr>
        <p:txBody>
          <a:bodyPr wrap="square">
            <a:spAutoFit/>
          </a:bodyPr>
          <a:lstStyle/>
          <a:p>
            <a:r>
              <a:rPr lang="en-GB" sz="1600" b="1" dirty="0">
                <a:latin typeface="Arial"/>
              </a:rPr>
              <a:t>Immediate Actions </a:t>
            </a:r>
          </a:p>
          <a:p>
            <a:endParaRPr lang="en-GB" dirty="0">
              <a:latin typeface="Arial"/>
            </a:endParaRPr>
          </a:p>
          <a:p>
            <a:pPr marL="171450" indent="-171450">
              <a:buFont typeface="Arial" panose="020B0604020202020204" pitchFamily="34" charset="0"/>
              <a:buChar char="•"/>
            </a:pPr>
            <a:r>
              <a:rPr lang="en-GB" sz="1200" dirty="0">
                <a:latin typeface="Arial"/>
              </a:rPr>
              <a:t>Please ensure that you have been issued with the correct eye protection for the task and that they are in good condition, and that they are </a:t>
            </a:r>
            <a:r>
              <a:rPr lang="en-GB" sz="1200" b="1" dirty="0">
                <a:latin typeface="Arial"/>
              </a:rPr>
              <a:t>worn at all times </a:t>
            </a:r>
            <a:r>
              <a:rPr lang="en-GB" sz="1200" dirty="0">
                <a:latin typeface="Arial"/>
              </a:rPr>
              <a:t>(if you are unsure </a:t>
            </a:r>
            <a:r>
              <a:rPr lang="en-GB" sz="1200" b="1" dirty="0">
                <a:latin typeface="Arial"/>
              </a:rPr>
              <a:t>ASK </a:t>
            </a:r>
            <a:r>
              <a:rPr lang="en-GB" sz="1200" dirty="0">
                <a:latin typeface="Arial"/>
              </a:rPr>
              <a:t>your Manager) </a:t>
            </a:r>
          </a:p>
          <a:p>
            <a:pPr marL="171450" indent="-171450">
              <a:buFont typeface="Arial" panose="020B0604020202020204" pitchFamily="34" charset="0"/>
              <a:buChar char="•"/>
            </a:pPr>
            <a:r>
              <a:rPr lang="en-GB" sz="1200" dirty="0">
                <a:latin typeface="Arial"/>
              </a:rPr>
              <a:t>Do not hesitate to </a:t>
            </a:r>
            <a:r>
              <a:rPr lang="en-GB" sz="1200" b="1" dirty="0">
                <a:latin typeface="Arial"/>
              </a:rPr>
              <a:t>challenge </a:t>
            </a:r>
            <a:r>
              <a:rPr lang="en-GB" sz="1200" dirty="0">
                <a:latin typeface="Arial"/>
              </a:rPr>
              <a:t>any individual who is not wearing their safety glasses (or full and correct PPE) </a:t>
            </a:r>
          </a:p>
          <a:p>
            <a:pPr marL="171450" indent="-171450">
              <a:buFont typeface="Arial" panose="020B0604020202020204" pitchFamily="34" charset="0"/>
              <a:buChar char="•"/>
            </a:pPr>
            <a:r>
              <a:rPr lang="en-GB" sz="1200" dirty="0">
                <a:latin typeface="Arial"/>
              </a:rPr>
              <a:t>Your </a:t>
            </a:r>
            <a:r>
              <a:rPr lang="en-GB" sz="1200" b="1" dirty="0">
                <a:latin typeface="Arial"/>
              </a:rPr>
              <a:t>Safe Work Pack </a:t>
            </a:r>
            <a:r>
              <a:rPr lang="en-GB" sz="1200" dirty="0">
                <a:latin typeface="Arial"/>
              </a:rPr>
              <a:t>must contain the task, location and operational risks and control measures. Ensure you are briefed on these prior to starting work </a:t>
            </a:r>
          </a:p>
          <a:p>
            <a:pPr marL="171450" indent="-171450">
              <a:buFont typeface="Arial" panose="020B0604020202020204" pitchFamily="34" charset="0"/>
              <a:buChar char="•"/>
            </a:pPr>
            <a:r>
              <a:rPr lang="en-GB" sz="1200" dirty="0">
                <a:latin typeface="Arial"/>
              </a:rPr>
              <a:t>When carrying out similar tasks please be reminded of the importance of maintaining a ballast profile which is </a:t>
            </a:r>
            <a:r>
              <a:rPr lang="en-GB" sz="1200" b="1" dirty="0">
                <a:latin typeface="Arial"/>
              </a:rPr>
              <a:t>clear of the conductor rail and of the collector shoes</a:t>
            </a:r>
            <a:r>
              <a:rPr lang="en-GB" sz="1200" dirty="0">
                <a:latin typeface="Arial"/>
              </a:rPr>
              <a:t>. </a:t>
            </a:r>
          </a:p>
          <a:p>
            <a:pPr marL="171450" indent="-171450">
              <a:buFont typeface="Arial" panose="020B0604020202020204" pitchFamily="34" charset="0"/>
              <a:buChar char="•"/>
            </a:pPr>
            <a:r>
              <a:rPr lang="en-GB" sz="1200" dirty="0">
                <a:latin typeface="Arial"/>
              </a:rPr>
              <a:t>Remember </a:t>
            </a:r>
            <a:r>
              <a:rPr lang="en-GB" sz="1200" b="1" dirty="0">
                <a:latin typeface="Arial"/>
              </a:rPr>
              <a:t>Take 5 for safety! </a:t>
            </a:r>
            <a:r>
              <a:rPr lang="en-GB" sz="1200" dirty="0">
                <a:latin typeface="Arial"/>
              </a:rPr>
              <a:t>Think about the risk before, during and at the end of the task </a:t>
            </a:r>
          </a:p>
        </p:txBody>
      </p:sp>
    </p:spTree>
    <p:extLst>
      <p:ext uri="{BB962C8B-B14F-4D97-AF65-F5344CB8AC3E}">
        <p14:creationId xmlns:p14="http://schemas.microsoft.com/office/powerpoint/2010/main" val="2405670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0"/>
          </p:nvPr>
        </p:nvSpPr>
        <p:spPr/>
        <p:txBody>
          <a:bodyPr/>
          <a:lstStyle/>
          <a:p>
            <a:pPr>
              <a:defRPr/>
            </a:pPr>
            <a:r>
              <a:rPr lang="en-GB" altLang="en-US">
                <a:solidFill>
                  <a:srgbClr val="054B6B"/>
                </a:solidFill>
              </a:rPr>
              <a:t>Presentation Title: View &gt; Header &amp; Footer</a:t>
            </a:r>
          </a:p>
        </p:txBody>
      </p:sp>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solidFill>
                  <a:srgbClr val="054B6B"/>
                </a:solidFill>
              </a:rPr>
              <a:pPr>
                <a:defRPr/>
              </a:pPr>
              <a:t>30-Jul-18</a:t>
            </a:fld>
            <a:endParaRPr lang="en-GB" altLang="en-US">
              <a:solidFill>
                <a:srgbClr val="054B6B"/>
              </a:solidFill>
            </a:endParaRPr>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solidFill>
                  <a:srgbClr val="054B6B"/>
                </a:solidFill>
              </a:rPr>
              <a:pPr/>
              <a:t>7</a:t>
            </a:fld>
            <a:endParaRPr lang="en-GB" altLang="en-US" sz="800">
              <a:solidFill>
                <a:srgbClr val="054B6B"/>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0726" y="5607048"/>
            <a:ext cx="1013271" cy="125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45704" y="764704"/>
            <a:ext cx="6794648" cy="720080"/>
          </a:xfrm>
          <a:prstGeom prst="rect">
            <a:avLst/>
          </a:prstGeom>
        </p:spPr>
        <p:txBody>
          <a:bodyPr wrap="square" anchor="ctr">
            <a:noAutofit/>
          </a:bodyPr>
          <a:lstStyle/>
          <a:p>
            <a:r>
              <a:rPr lang="en-GB" sz="3200" b="1" dirty="0">
                <a:solidFill>
                  <a:srgbClr val="FF0000"/>
                </a:solidFill>
              </a:rPr>
              <a:t>Safety Advice</a:t>
            </a:r>
            <a:endParaRPr lang="en-GB" sz="3200" dirty="0">
              <a:solidFill>
                <a:srgbClr val="FF0000"/>
              </a:solidFill>
            </a:endParaRPr>
          </a:p>
        </p:txBody>
      </p:sp>
      <p:sp>
        <p:nvSpPr>
          <p:cNvPr id="3" name="AutoShape 4" descr="Image result for green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054B6B"/>
              </a:solidFill>
            </a:endParaRPr>
          </a:p>
        </p:txBody>
      </p:sp>
      <p:cxnSp>
        <p:nvCxnSpPr>
          <p:cNvPr id="4" name="Straight Connector 3"/>
          <p:cNvCxnSpPr/>
          <p:nvPr/>
        </p:nvCxnSpPr>
        <p:spPr bwMode="auto">
          <a:xfrm>
            <a:off x="0" y="1530896"/>
            <a:ext cx="8820472"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8158"/>
            <a:ext cx="866481" cy="89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0" y="0"/>
            <a:ext cx="7848872" cy="665312"/>
          </a:xfrm>
          <a:prstGeom prst="rect">
            <a:avLst/>
          </a:prstGeom>
          <a:gradFill>
            <a:gsLst>
              <a:gs pos="89000">
                <a:schemeClr val="bg1"/>
              </a:gs>
              <a:gs pos="11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FFFF"/>
                </a:solidFill>
              </a:rPr>
              <a:t>  </a:t>
            </a:r>
            <a:r>
              <a:rPr lang="en-GB" b="1" dirty="0">
                <a:solidFill>
                  <a:srgbClr val="FFFFFF"/>
                </a:solidFill>
              </a:rPr>
              <a:t>SAFETY</a:t>
            </a:r>
          </a:p>
        </p:txBody>
      </p:sp>
      <p:sp>
        <p:nvSpPr>
          <p:cNvPr id="5" name="Rectangle 4"/>
          <p:cNvSpPr/>
          <p:nvPr/>
        </p:nvSpPr>
        <p:spPr>
          <a:xfrm>
            <a:off x="5283498" y="1070328"/>
            <a:ext cx="3125850" cy="307777"/>
          </a:xfrm>
          <a:prstGeom prst="rect">
            <a:avLst/>
          </a:prstGeom>
        </p:spPr>
        <p:txBody>
          <a:bodyPr wrap="square">
            <a:spAutoFit/>
          </a:bodyPr>
          <a:lstStyle/>
          <a:p>
            <a:r>
              <a:rPr lang="en-GB" sz="1400" b="1" i="1" dirty="0"/>
              <a:t>Use of speed board equipment.</a:t>
            </a:r>
          </a:p>
        </p:txBody>
      </p:sp>
      <p:pic>
        <p:nvPicPr>
          <p:cNvPr id="6" name="Picture 5">
            <a:extLst>
              <a:ext uri="{FF2B5EF4-FFF2-40B4-BE49-F238E27FC236}">
                <a16:creationId xmlns:a16="http://schemas.microsoft.com/office/drawing/2014/main" id="{30BC843F-0012-4428-9FB2-2BEB142E43AC}"/>
              </a:ext>
            </a:extLst>
          </p:cNvPr>
          <p:cNvPicPr>
            <a:picLocks noChangeAspect="1"/>
          </p:cNvPicPr>
          <p:nvPr/>
        </p:nvPicPr>
        <p:blipFill>
          <a:blip r:embed="rId4"/>
          <a:stretch>
            <a:fillRect/>
          </a:stretch>
        </p:blipFill>
        <p:spPr>
          <a:xfrm>
            <a:off x="107504" y="5332135"/>
            <a:ext cx="725630" cy="1057418"/>
          </a:xfrm>
          <a:prstGeom prst="rect">
            <a:avLst/>
          </a:prstGeom>
          <a:ln>
            <a:solidFill>
              <a:srgbClr val="FF0000"/>
            </a:solidFill>
          </a:ln>
        </p:spPr>
      </p:pic>
      <p:sp>
        <p:nvSpPr>
          <p:cNvPr id="11" name="TextBox 10">
            <a:extLst>
              <a:ext uri="{FF2B5EF4-FFF2-40B4-BE49-F238E27FC236}">
                <a16:creationId xmlns:a16="http://schemas.microsoft.com/office/drawing/2014/main" id="{0DA4A78D-3F42-423E-834D-D985982061CD}"/>
              </a:ext>
            </a:extLst>
          </p:cNvPr>
          <p:cNvSpPr txBox="1"/>
          <p:nvPr/>
        </p:nvSpPr>
        <p:spPr>
          <a:xfrm>
            <a:off x="3935240" y="1630219"/>
            <a:ext cx="4474108" cy="430887"/>
          </a:xfrm>
          <a:prstGeom prst="rect">
            <a:avLst/>
          </a:prstGeom>
          <a:noFill/>
        </p:spPr>
        <p:txBody>
          <a:bodyPr wrap="square" rtlCol="0">
            <a:spAutoFit/>
          </a:bodyPr>
          <a:lstStyle/>
          <a:p>
            <a:endParaRPr lang="en-GB" dirty="0"/>
          </a:p>
          <a:p>
            <a:endParaRPr lang="en-GB" dirty="0"/>
          </a:p>
        </p:txBody>
      </p:sp>
      <p:pic>
        <p:nvPicPr>
          <p:cNvPr id="8" name="Picture 7">
            <a:extLst>
              <a:ext uri="{FF2B5EF4-FFF2-40B4-BE49-F238E27FC236}">
                <a16:creationId xmlns:a16="http://schemas.microsoft.com/office/drawing/2014/main" id="{ADED37D8-B82D-4E0F-8EEB-1D766B0D17E7}"/>
              </a:ext>
            </a:extLst>
          </p:cNvPr>
          <p:cNvPicPr>
            <a:picLocks noChangeAspect="1"/>
          </p:cNvPicPr>
          <p:nvPr/>
        </p:nvPicPr>
        <p:blipFill>
          <a:blip r:embed="rId5"/>
          <a:stretch>
            <a:fillRect/>
          </a:stretch>
        </p:blipFill>
        <p:spPr>
          <a:xfrm>
            <a:off x="5363007" y="1603846"/>
            <a:ext cx="3730632" cy="1022507"/>
          </a:xfrm>
          <a:prstGeom prst="rect">
            <a:avLst/>
          </a:prstGeom>
        </p:spPr>
      </p:pic>
      <p:pic>
        <p:nvPicPr>
          <p:cNvPr id="12" name="Picture 11">
            <a:extLst>
              <a:ext uri="{FF2B5EF4-FFF2-40B4-BE49-F238E27FC236}">
                <a16:creationId xmlns:a16="http://schemas.microsoft.com/office/drawing/2014/main" id="{2EBB4A0C-000C-44A2-8EC3-D2FA09CD830F}"/>
              </a:ext>
            </a:extLst>
          </p:cNvPr>
          <p:cNvPicPr>
            <a:picLocks noChangeAspect="1"/>
          </p:cNvPicPr>
          <p:nvPr/>
        </p:nvPicPr>
        <p:blipFill>
          <a:blip r:embed="rId6"/>
          <a:stretch>
            <a:fillRect/>
          </a:stretch>
        </p:blipFill>
        <p:spPr>
          <a:xfrm>
            <a:off x="2745043" y="1536836"/>
            <a:ext cx="2617964" cy="4852717"/>
          </a:xfrm>
          <a:prstGeom prst="rect">
            <a:avLst/>
          </a:prstGeom>
          <a:ln w="15875">
            <a:solidFill>
              <a:srgbClr val="FF0000"/>
            </a:solidFill>
          </a:ln>
        </p:spPr>
      </p:pic>
      <p:pic>
        <p:nvPicPr>
          <p:cNvPr id="13" name="Picture 12">
            <a:extLst>
              <a:ext uri="{FF2B5EF4-FFF2-40B4-BE49-F238E27FC236}">
                <a16:creationId xmlns:a16="http://schemas.microsoft.com/office/drawing/2014/main" id="{61E71FD9-ADF5-4C15-AF9F-7A798B689FEE}"/>
              </a:ext>
            </a:extLst>
          </p:cNvPr>
          <p:cNvPicPr>
            <a:picLocks noChangeAspect="1"/>
          </p:cNvPicPr>
          <p:nvPr/>
        </p:nvPicPr>
        <p:blipFill>
          <a:blip r:embed="rId7"/>
          <a:stretch>
            <a:fillRect/>
          </a:stretch>
        </p:blipFill>
        <p:spPr>
          <a:xfrm>
            <a:off x="43283" y="1603846"/>
            <a:ext cx="2637539" cy="3533845"/>
          </a:xfrm>
          <a:prstGeom prst="rect">
            <a:avLst/>
          </a:prstGeom>
          <a:ln>
            <a:solidFill>
              <a:schemeClr val="accent1"/>
            </a:solidFill>
          </a:ln>
        </p:spPr>
      </p:pic>
      <p:pic>
        <p:nvPicPr>
          <p:cNvPr id="14" name="Picture 13">
            <a:extLst>
              <a:ext uri="{FF2B5EF4-FFF2-40B4-BE49-F238E27FC236}">
                <a16:creationId xmlns:a16="http://schemas.microsoft.com/office/drawing/2014/main" id="{B80E40DA-E6F7-4783-B7A2-9B464A07201B}"/>
              </a:ext>
            </a:extLst>
          </p:cNvPr>
          <p:cNvPicPr>
            <a:picLocks noChangeAspect="1"/>
          </p:cNvPicPr>
          <p:nvPr/>
        </p:nvPicPr>
        <p:blipFill>
          <a:blip r:embed="rId8"/>
          <a:stretch>
            <a:fillRect/>
          </a:stretch>
        </p:blipFill>
        <p:spPr>
          <a:xfrm>
            <a:off x="5491449" y="2666282"/>
            <a:ext cx="3354101" cy="2821704"/>
          </a:xfrm>
          <a:prstGeom prst="rect">
            <a:avLst/>
          </a:prstGeom>
          <a:ln>
            <a:solidFill>
              <a:schemeClr val="accent1"/>
            </a:solidFill>
          </a:ln>
        </p:spPr>
      </p:pic>
    </p:spTree>
    <p:extLst>
      <p:ext uri="{BB962C8B-B14F-4D97-AF65-F5344CB8AC3E}">
        <p14:creationId xmlns:p14="http://schemas.microsoft.com/office/powerpoint/2010/main" val="3495288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8"/>
          <p:cNvSpPr>
            <a:spLocks noGrp="1"/>
          </p:cNvSpPr>
          <p:nvPr>
            <p:ph type="ftr" sz="quarter" idx="10"/>
          </p:nvPr>
        </p:nvSpPr>
        <p:spPr/>
        <p:txBody>
          <a:bodyPr/>
          <a:lstStyle/>
          <a:p>
            <a:pPr>
              <a:defRPr/>
            </a:pPr>
            <a:r>
              <a:rPr lang="en-GB" altLang="en-US"/>
              <a:t>Presentation Title: View &gt; Header &amp; Footer</a:t>
            </a:r>
          </a:p>
        </p:txBody>
      </p:sp>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pPr>
                <a:defRPr/>
              </a:pPr>
              <a:t>30-Jul-18</a:t>
            </a:fld>
            <a:endParaRPr lang="en-GB" altLang="en-US"/>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8</a:t>
            </a:fld>
            <a:endParaRPr lang="en-GB" altLang="en-US" sz="80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0726" y="5607048"/>
            <a:ext cx="1013271" cy="125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45704" y="764704"/>
            <a:ext cx="6794648" cy="720080"/>
          </a:xfrm>
          <a:prstGeom prst="rect">
            <a:avLst/>
          </a:prstGeom>
        </p:spPr>
        <p:txBody>
          <a:bodyPr wrap="square" anchor="ctr">
            <a:noAutofit/>
          </a:bodyPr>
          <a:lstStyle/>
          <a:p>
            <a:r>
              <a:rPr lang="en-GB" sz="3200" b="1" dirty="0">
                <a:solidFill>
                  <a:srgbClr val="FF0000"/>
                </a:solidFill>
              </a:rPr>
              <a:t>Workforce Safety</a:t>
            </a:r>
            <a:endParaRPr lang="en-GB" sz="3200" dirty="0">
              <a:solidFill>
                <a:srgbClr val="FF0000"/>
              </a:solidFill>
            </a:endParaRPr>
          </a:p>
        </p:txBody>
      </p:sp>
      <p:sp>
        <p:nvSpPr>
          <p:cNvPr id="3" name="AutoShape 4" descr="Image result for green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4" name="Straight Connector 3"/>
          <p:cNvCxnSpPr/>
          <p:nvPr/>
        </p:nvCxnSpPr>
        <p:spPr bwMode="auto">
          <a:xfrm>
            <a:off x="0" y="1530896"/>
            <a:ext cx="8820472"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8158"/>
            <a:ext cx="866481" cy="89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a:extLst>
              <a:ext uri="{FF2B5EF4-FFF2-40B4-BE49-F238E27FC236}">
                <a16:creationId xmlns:a16="http://schemas.microsoft.com/office/drawing/2014/main" id="{7A652377-8241-4901-9808-C1412F22EC4D}"/>
              </a:ext>
            </a:extLst>
          </p:cNvPr>
          <p:cNvSpPr txBox="1"/>
          <p:nvPr/>
        </p:nvSpPr>
        <p:spPr>
          <a:xfrm>
            <a:off x="4605867" y="999412"/>
            <a:ext cx="4341283"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dirty="0">
                <a:solidFill>
                  <a:schemeClr val="tx2">
                    <a:lumMod val="60000"/>
                    <a:lumOff val="40000"/>
                  </a:schemeClr>
                </a:solidFill>
              </a:rPr>
              <a:t>Third rail…Risk Level 1, 2 or 3?</a:t>
            </a:r>
          </a:p>
        </p:txBody>
      </p:sp>
      <p:sp>
        <p:nvSpPr>
          <p:cNvPr id="19" name="Rectangle 18"/>
          <p:cNvSpPr/>
          <p:nvPr/>
        </p:nvSpPr>
        <p:spPr>
          <a:xfrm>
            <a:off x="0" y="0"/>
            <a:ext cx="7848872" cy="665312"/>
          </a:xfrm>
          <a:prstGeom prst="rect">
            <a:avLst/>
          </a:prstGeom>
          <a:gradFill>
            <a:gsLst>
              <a:gs pos="89000">
                <a:schemeClr val="bg1"/>
              </a:gs>
              <a:gs pos="11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r>
              <a:rPr lang="en-GB" b="1" dirty="0"/>
              <a:t>SAFETY</a:t>
            </a:r>
          </a:p>
        </p:txBody>
      </p:sp>
      <p:pic>
        <p:nvPicPr>
          <p:cNvPr id="5" name="Picture 4">
            <a:extLst>
              <a:ext uri="{FF2B5EF4-FFF2-40B4-BE49-F238E27FC236}">
                <a16:creationId xmlns:a16="http://schemas.microsoft.com/office/drawing/2014/main" id="{6AD59982-6241-485D-9552-888A9BE75D38}"/>
              </a:ext>
            </a:extLst>
          </p:cNvPr>
          <p:cNvPicPr>
            <a:picLocks noChangeAspect="1"/>
          </p:cNvPicPr>
          <p:nvPr/>
        </p:nvPicPr>
        <p:blipFill>
          <a:blip r:embed="rId4"/>
          <a:stretch>
            <a:fillRect/>
          </a:stretch>
        </p:blipFill>
        <p:spPr>
          <a:xfrm>
            <a:off x="156177" y="3090798"/>
            <a:ext cx="4314903" cy="2658287"/>
          </a:xfrm>
          <a:prstGeom prst="rect">
            <a:avLst/>
          </a:prstGeom>
          <a:ln>
            <a:solidFill>
              <a:srgbClr val="FF0000"/>
            </a:solidFill>
          </a:ln>
        </p:spPr>
      </p:pic>
      <p:sp>
        <p:nvSpPr>
          <p:cNvPr id="9" name="TextBox 8">
            <a:extLst>
              <a:ext uri="{FF2B5EF4-FFF2-40B4-BE49-F238E27FC236}">
                <a16:creationId xmlns:a16="http://schemas.microsoft.com/office/drawing/2014/main" id="{AE767415-179D-41C8-B302-536ECD91A3FE}"/>
              </a:ext>
            </a:extLst>
          </p:cNvPr>
          <p:cNvSpPr txBox="1"/>
          <p:nvPr/>
        </p:nvSpPr>
        <p:spPr>
          <a:xfrm>
            <a:off x="304800" y="1670756"/>
            <a:ext cx="8332561" cy="923330"/>
          </a:xfrm>
          <a:prstGeom prst="rect">
            <a:avLst/>
          </a:prstGeom>
          <a:noFill/>
        </p:spPr>
        <p:txBody>
          <a:bodyPr wrap="square" rtlCol="0">
            <a:spAutoFit/>
          </a:bodyPr>
          <a:lstStyle/>
          <a:p>
            <a:r>
              <a:rPr lang="en-GB" sz="1800" dirty="0"/>
              <a:t>A couple of incidents and accidents across the 3</a:t>
            </a:r>
            <a:r>
              <a:rPr lang="en-GB" sz="1800" baseline="30000" dirty="0"/>
              <a:t>rd</a:t>
            </a:r>
            <a:r>
              <a:rPr lang="en-GB" sz="1800" dirty="0"/>
              <a:t> rail areas recently suggest it’s about time we re-visited what the minimum Risk Levels are and what controls should be in place.  See attached TRCS for full details.  </a:t>
            </a:r>
          </a:p>
        </p:txBody>
      </p:sp>
      <p:sp>
        <p:nvSpPr>
          <p:cNvPr id="10" name="Rectangle 9">
            <a:extLst>
              <a:ext uri="{FF2B5EF4-FFF2-40B4-BE49-F238E27FC236}">
                <a16:creationId xmlns:a16="http://schemas.microsoft.com/office/drawing/2014/main" id="{66CABEA3-C5E2-4D89-B667-A1AC83536E2B}"/>
              </a:ext>
            </a:extLst>
          </p:cNvPr>
          <p:cNvSpPr/>
          <p:nvPr/>
        </p:nvSpPr>
        <p:spPr>
          <a:xfrm>
            <a:off x="4617590" y="3198126"/>
            <a:ext cx="4018491" cy="2246769"/>
          </a:xfrm>
          <a:prstGeom prst="rect">
            <a:avLst/>
          </a:prstGeom>
          <a:solidFill>
            <a:schemeClr val="accent1">
              <a:lumMod val="20000"/>
              <a:lumOff val="80000"/>
            </a:schemeClr>
          </a:solidFill>
        </p:spPr>
        <p:txBody>
          <a:bodyPr wrap="square">
            <a:spAutoFit/>
          </a:bodyPr>
          <a:lstStyle/>
          <a:p>
            <a:r>
              <a:rPr lang="en-GB" sz="2000" dirty="0"/>
              <a:t>What are the increased risk factors for all levels?</a:t>
            </a:r>
          </a:p>
          <a:p>
            <a:pPr marL="342900" indent="-342900">
              <a:buFont typeface="Wingdings" panose="05000000000000000000" pitchFamily="2" charset="2"/>
              <a:buChar char="Ø"/>
            </a:pPr>
            <a:r>
              <a:rPr lang="en-GB" sz="2000" dirty="0"/>
              <a:t>Hot weather</a:t>
            </a:r>
          </a:p>
          <a:p>
            <a:pPr marL="342900" indent="-342900">
              <a:buFont typeface="Wingdings" panose="05000000000000000000" pitchFamily="2" charset="2"/>
              <a:buChar char="Ø"/>
            </a:pPr>
            <a:r>
              <a:rPr lang="en-GB" sz="2000" dirty="0"/>
              <a:t>Damp/wet conditions</a:t>
            </a:r>
          </a:p>
          <a:p>
            <a:pPr marL="342900" indent="-342900">
              <a:buFont typeface="Wingdings" panose="05000000000000000000" pitchFamily="2" charset="2"/>
              <a:buChar char="Ø"/>
            </a:pPr>
            <a:r>
              <a:rPr lang="en-GB" sz="2000" dirty="0"/>
              <a:t>Darkness</a:t>
            </a:r>
          </a:p>
          <a:p>
            <a:pPr marL="342900" indent="-342900">
              <a:buFont typeface="Wingdings" panose="05000000000000000000" pitchFamily="2" charset="2"/>
              <a:buChar char="Ø"/>
            </a:pPr>
            <a:r>
              <a:rPr lang="en-GB" sz="2000" dirty="0"/>
              <a:t>Continued crossing of the live rail</a:t>
            </a:r>
          </a:p>
        </p:txBody>
      </p:sp>
    </p:spTree>
    <p:extLst>
      <p:ext uri="{BB962C8B-B14F-4D97-AF65-F5344CB8AC3E}">
        <p14:creationId xmlns:p14="http://schemas.microsoft.com/office/powerpoint/2010/main" val="3249204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8"/>
          <p:cNvSpPr>
            <a:spLocks noGrp="1"/>
          </p:cNvSpPr>
          <p:nvPr>
            <p:ph type="ftr" sz="quarter" idx="10"/>
          </p:nvPr>
        </p:nvSpPr>
        <p:spPr/>
        <p:txBody>
          <a:bodyPr/>
          <a:lstStyle/>
          <a:p>
            <a:pPr>
              <a:defRPr/>
            </a:pPr>
            <a:r>
              <a:rPr lang="en-GB" altLang="en-US"/>
              <a:t>Presentation Title: View &gt; Header &amp; Footer</a:t>
            </a:r>
          </a:p>
        </p:txBody>
      </p:sp>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pPr>
                <a:defRPr/>
              </a:pPr>
              <a:t>30-Jul-18</a:t>
            </a:fld>
            <a:endParaRPr lang="en-GB" altLang="en-US"/>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9</a:t>
            </a:fld>
            <a:endParaRPr lang="en-GB" altLang="en-US" sz="80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0726" y="5607048"/>
            <a:ext cx="1013271" cy="125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945704" y="764704"/>
            <a:ext cx="6794648" cy="720080"/>
          </a:xfrm>
          <a:prstGeom prst="rect">
            <a:avLst/>
          </a:prstGeom>
        </p:spPr>
        <p:txBody>
          <a:bodyPr wrap="square" anchor="ctr">
            <a:noAutofit/>
          </a:bodyPr>
          <a:lstStyle/>
          <a:p>
            <a:r>
              <a:rPr lang="en-GB" sz="3200" b="1" dirty="0">
                <a:solidFill>
                  <a:srgbClr val="FF0000"/>
                </a:solidFill>
              </a:rPr>
              <a:t>Workforce Safety</a:t>
            </a:r>
            <a:endParaRPr lang="en-GB" sz="3200" dirty="0">
              <a:solidFill>
                <a:srgbClr val="FF0000"/>
              </a:solidFill>
            </a:endParaRPr>
          </a:p>
        </p:txBody>
      </p:sp>
      <p:sp>
        <p:nvSpPr>
          <p:cNvPr id="3" name="AutoShape 4" descr="Image result for green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4" name="Straight Connector 3"/>
          <p:cNvCxnSpPr/>
          <p:nvPr/>
        </p:nvCxnSpPr>
        <p:spPr bwMode="auto">
          <a:xfrm>
            <a:off x="0" y="1530896"/>
            <a:ext cx="8820472"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38158"/>
            <a:ext cx="866481" cy="89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a:extLst>
              <a:ext uri="{FF2B5EF4-FFF2-40B4-BE49-F238E27FC236}">
                <a16:creationId xmlns:a16="http://schemas.microsoft.com/office/drawing/2014/main" id="{7A652377-8241-4901-9808-C1412F22EC4D}"/>
              </a:ext>
            </a:extLst>
          </p:cNvPr>
          <p:cNvSpPr txBox="1"/>
          <p:nvPr/>
        </p:nvSpPr>
        <p:spPr>
          <a:xfrm>
            <a:off x="4605867" y="999412"/>
            <a:ext cx="4341283"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dirty="0">
                <a:solidFill>
                  <a:schemeClr val="tx2">
                    <a:lumMod val="60000"/>
                    <a:lumOff val="40000"/>
                  </a:schemeClr>
                </a:solidFill>
              </a:rPr>
              <a:t>Third rail…Risk Level 1.</a:t>
            </a:r>
          </a:p>
        </p:txBody>
      </p:sp>
      <p:sp>
        <p:nvSpPr>
          <p:cNvPr id="19" name="Rectangle 18"/>
          <p:cNvSpPr/>
          <p:nvPr/>
        </p:nvSpPr>
        <p:spPr>
          <a:xfrm>
            <a:off x="0" y="0"/>
            <a:ext cx="7848872" cy="665312"/>
          </a:xfrm>
          <a:prstGeom prst="rect">
            <a:avLst/>
          </a:prstGeom>
          <a:gradFill>
            <a:gsLst>
              <a:gs pos="89000">
                <a:schemeClr val="bg1"/>
              </a:gs>
              <a:gs pos="11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a:t>
            </a:r>
            <a:r>
              <a:rPr lang="en-GB" b="1" dirty="0"/>
              <a:t>SAFETY</a:t>
            </a:r>
          </a:p>
        </p:txBody>
      </p:sp>
      <p:sp>
        <p:nvSpPr>
          <p:cNvPr id="9" name="TextBox 8">
            <a:extLst>
              <a:ext uri="{FF2B5EF4-FFF2-40B4-BE49-F238E27FC236}">
                <a16:creationId xmlns:a16="http://schemas.microsoft.com/office/drawing/2014/main" id="{AE767415-179D-41C8-B302-536ECD91A3FE}"/>
              </a:ext>
            </a:extLst>
          </p:cNvPr>
          <p:cNvSpPr txBox="1"/>
          <p:nvPr/>
        </p:nvSpPr>
        <p:spPr>
          <a:xfrm>
            <a:off x="304800" y="1670756"/>
            <a:ext cx="8332561" cy="369332"/>
          </a:xfrm>
          <a:prstGeom prst="rect">
            <a:avLst/>
          </a:prstGeom>
          <a:noFill/>
        </p:spPr>
        <p:txBody>
          <a:bodyPr wrap="square" rtlCol="0">
            <a:spAutoFit/>
          </a:bodyPr>
          <a:lstStyle/>
          <a:p>
            <a:r>
              <a:rPr lang="en-GB" sz="1800" dirty="0"/>
              <a:t>Working on the Conductor rail is an ISOLATION</a:t>
            </a:r>
          </a:p>
        </p:txBody>
      </p:sp>
      <p:pic>
        <p:nvPicPr>
          <p:cNvPr id="10" name="Picture 9">
            <a:extLst>
              <a:ext uri="{FF2B5EF4-FFF2-40B4-BE49-F238E27FC236}">
                <a16:creationId xmlns:a16="http://schemas.microsoft.com/office/drawing/2014/main" id="{66425005-2044-4597-917A-CF85C6F852C7}"/>
              </a:ext>
            </a:extLst>
          </p:cNvPr>
          <p:cNvPicPr>
            <a:picLocks noChangeAspect="1"/>
          </p:cNvPicPr>
          <p:nvPr/>
        </p:nvPicPr>
        <p:blipFill>
          <a:blip r:embed="rId4"/>
          <a:stretch>
            <a:fillRect/>
          </a:stretch>
        </p:blipFill>
        <p:spPr>
          <a:xfrm>
            <a:off x="152400" y="2350368"/>
            <a:ext cx="5484346" cy="3238468"/>
          </a:xfrm>
          <a:prstGeom prst="rect">
            <a:avLst/>
          </a:prstGeom>
        </p:spPr>
      </p:pic>
      <p:sp>
        <p:nvSpPr>
          <p:cNvPr id="18" name="Speech Bubble: Rectangle 17">
            <a:extLst>
              <a:ext uri="{FF2B5EF4-FFF2-40B4-BE49-F238E27FC236}">
                <a16:creationId xmlns:a16="http://schemas.microsoft.com/office/drawing/2014/main" id="{BCD5B986-F649-4652-B01A-55696F50BF88}"/>
              </a:ext>
            </a:extLst>
          </p:cNvPr>
          <p:cNvSpPr/>
          <p:nvPr/>
        </p:nvSpPr>
        <p:spPr bwMode="auto">
          <a:xfrm>
            <a:off x="6130250" y="2605656"/>
            <a:ext cx="2507111" cy="2562240"/>
          </a:xfrm>
          <a:prstGeom prst="wedgeRectCallout">
            <a:avLst>
              <a:gd name="adj1" fmla="val -43419"/>
              <a:gd name="adj2" fmla="val 45859"/>
            </a:avLst>
          </a:prstGeom>
          <a:solidFill>
            <a:schemeClr val="accent1">
              <a:lumMod val="20000"/>
              <a:lumOff val="80000"/>
            </a:schemeClr>
          </a:solidFill>
          <a:ln>
            <a:noFill/>
          </a:ln>
          <a:effectLst/>
          <a:extLst/>
        </p:spPr>
        <p:txBody>
          <a:bodyPr vert="horz" wrap="square" lIns="0" tIns="0" rIns="0" bIns="0" numCol="1" rtlCol="0" anchor="t" anchorCtr="0" compatLnSpc="1">
            <a:prstTxWarp prst="textNoShape">
              <a:avLst/>
            </a:prstTxWarp>
            <a:spAutoFit/>
          </a:bodyPr>
          <a:lstStyle/>
          <a:p>
            <a:pPr marR="0" algn="ctr" defTabSz="914400" rtl="0" eaLnBrk="1" fontAlgn="base" latinLnBrk="0" hangingPunct="1">
              <a:lnSpc>
                <a:spcPct val="100000"/>
              </a:lnSpc>
              <a:spcBef>
                <a:spcPct val="50000"/>
              </a:spcBef>
              <a:spcAft>
                <a:spcPct val="0"/>
              </a:spcAft>
              <a:buClrTx/>
              <a:buSzTx/>
              <a:tabLst/>
            </a:pPr>
            <a:r>
              <a:rPr kumimoji="0" lang="en-GB" sz="2000" b="0" i="0" u="sng" strike="noStrike" cap="none" normalizeH="0" baseline="0" dirty="0">
                <a:ln>
                  <a:noFill/>
                </a:ln>
                <a:solidFill>
                  <a:schemeClr val="tx2"/>
                </a:solidFill>
                <a:effectLst/>
                <a:latin typeface="Arial" panose="020B0604020202020204" pitchFamily="34" charset="0"/>
              </a:rPr>
              <a:t>Reminder</a:t>
            </a:r>
          </a:p>
          <a:p>
            <a:pPr marL="457200" marR="0" indent="-457200" algn="l" defTabSz="914400" rtl="0" eaLnBrk="1" fontAlgn="base" latinLnBrk="0" hangingPunct="1">
              <a:lnSpc>
                <a:spcPct val="100000"/>
              </a:lnSpc>
              <a:spcBef>
                <a:spcPct val="50000"/>
              </a:spcBef>
              <a:spcAft>
                <a:spcPct val="0"/>
              </a:spcAft>
              <a:buClrTx/>
              <a:buSzTx/>
              <a:buFont typeface="Wingdings" panose="05000000000000000000" pitchFamily="2" charset="2"/>
              <a:buChar char="Ø"/>
              <a:tabLst/>
            </a:pPr>
            <a:r>
              <a:rPr kumimoji="0" lang="en-GB" sz="2000" b="0" i="0" u="none" strike="noStrike" cap="none" normalizeH="0" baseline="0" dirty="0">
                <a:ln>
                  <a:noFill/>
                </a:ln>
                <a:solidFill>
                  <a:schemeClr val="tx2"/>
                </a:solidFill>
                <a:effectLst/>
                <a:latin typeface="Arial" panose="020B0604020202020204" pitchFamily="34" charset="0"/>
              </a:rPr>
              <a:t>Permits</a:t>
            </a:r>
          </a:p>
          <a:p>
            <a:pPr marL="457200" marR="0" indent="-457200" algn="l" defTabSz="914400" rtl="0" eaLnBrk="1" fontAlgn="base" latinLnBrk="0" hangingPunct="1">
              <a:lnSpc>
                <a:spcPct val="100000"/>
              </a:lnSpc>
              <a:spcBef>
                <a:spcPct val="50000"/>
              </a:spcBef>
              <a:spcAft>
                <a:spcPct val="0"/>
              </a:spcAft>
              <a:buClrTx/>
              <a:buSzTx/>
              <a:buFont typeface="Wingdings" panose="05000000000000000000" pitchFamily="2" charset="2"/>
              <a:buChar char="Ø"/>
              <a:tabLst/>
            </a:pPr>
            <a:r>
              <a:rPr lang="en-GB" sz="2000" dirty="0">
                <a:latin typeface="Arial" panose="020B0604020202020204" pitchFamily="34" charset="0"/>
              </a:rPr>
              <a:t>Testing</a:t>
            </a:r>
          </a:p>
          <a:p>
            <a:pPr marL="457200" marR="0" indent="-457200" algn="l" defTabSz="914400" rtl="0" eaLnBrk="1" fontAlgn="base" latinLnBrk="0" hangingPunct="1">
              <a:lnSpc>
                <a:spcPct val="100000"/>
              </a:lnSpc>
              <a:spcBef>
                <a:spcPct val="50000"/>
              </a:spcBef>
              <a:spcAft>
                <a:spcPct val="0"/>
              </a:spcAft>
              <a:buClrTx/>
              <a:buSzTx/>
              <a:buFont typeface="Wingdings" panose="05000000000000000000" pitchFamily="2" charset="2"/>
              <a:buChar char="Ø"/>
              <a:tabLst/>
            </a:pPr>
            <a:r>
              <a:rPr lang="en-GB" sz="2000" dirty="0">
                <a:latin typeface="Arial" panose="020B0604020202020204" pitchFamily="34" charset="0"/>
              </a:rPr>
              <a:t>Conformation for a Temporary Isolation</a:t>
            </a:r>
          </a:p>
          <a:p>
            <a:pPr marL="0" marR="0" indent="0" algn="l" defTabSz="914400" rtl="0" eaLnBrk="1" fontAlgn="base" latinLnBrk="0" hangingPunct="1">
              <a:lnSpc>
                <a:spcPct val="100000"/>
              </a:lnSpc>
              <a:spcBef>
                <a:spcPct val="50000"/>
              </a:spcBef>
              <a:spcAft>
                <a:spcPct val="0"/>
              </a:spcAft>
              <a:buClrTx/>
              <a:buSzTx/>
              <a:buFontTx/>
              <a:buNone/>
              <a:tabLst/>
            </a:pPr>
            <a:endParaRPr kumimoji="0" lang="en-GB" sz="1100" b="0" i="0" u="none" strike="noStrike" cap="none" normalizeH="0" baseline="0" dirty="0">
              <a:ln>
                <a:noFill/>
              </a:ln>
              <a:solidFill>
                <a:schemeClr val="tx2"/>
              </a:solidFill>
              <a:effectLst/>
              <a:latin typeface="Arial" panose="020B0604020202020204" pitchFamily="34" charset="0"/>
            </a:endParaRPr>
          </a:p>
        </p:txBody>
      </p:sp>
    </p:spTree>
    <p:extLst>
      <p:ext uri="{BB962C8B-B14F-4D97-AF65-F5344CB8AC3E}">
        <p14:creationId xmlns:p14="http://schemas.microsoft.com/office/powerpoint/2010/main" val="610800027"/>
      </p:ext>
    </p:extLst>
  </p:cSld>
  <p:clrMapOvr>
    <a:masterClrMapping/>
  </p:clrMapOvr>
</p:sld>
</file>

<file path=ppt/theme/theme1.xml><?xml version="1.0" encoding="utf-8"?>
<a:theme xmlns:a="http://schemas.openxmlformats.org/drawingml/2006/main" name="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ngle Column">
  <a:themeElements>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Single Colum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Single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ngle Colum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ngle Colum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ngle Colum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ngle Colum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ngle Colum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ngle Colum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ngle Colum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ngle Colum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ngle Colum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ngle Colum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ngle Colum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ingle Column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Single Column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Single Column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artner Logo">
  <a:themeElements>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Partner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Partner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tner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tner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tner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tner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tner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tner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tner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tner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tner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tner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tner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artner Logo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Partner Logo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hart Layout">
  <a:themeElements>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hart Lay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hart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rt Layo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rt Layo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rt Layo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rt Layo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rt Layo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rt Layo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rt Layo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rt Layo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rt Layo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rt Layo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rt Layo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art Layout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hart Layout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losing Slide">
  <a:themeElements>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losing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losing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losing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Image Slide">
  <a:themeElements>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Imag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Imag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ag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ag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ag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ag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ag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ag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ag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ag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ag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ag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ag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mage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Image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7889</TotalTime>
  <Words>2947</Words>
  <Application>Microsoft Office PowerPoint</Application>
  <PresentationFormat>On-screen Show (4:3)</PresentationFormat>
  <Paragraphs>345</Paragraphs>
  <Slides>26</Slides>
  <Notes>0</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26</vt:i4>
      </vt:variant>
    </vt:vector>
  </HeadingPairs>
  <TitlesOfParts>
    <vt:vector size="39" baseType="lpstr">
      <vt:lpstr>Arial</vt:lpstr>
      <vt:lpstr>Calibri</vt:lpstr>
      <vt:lpstr>Times New Roman</vt:lpstr>
      <vt:lpstr>Wingdings</vt:lpstr>
      <vt:lpstr>Blank</vt:lpstr>
      <vt:lpstr>Single Column</vt:lpstr>
      <vt:lpstr>Partner Logo</vt:lpstr>
      <vt:lpstr>Chart Layout</vt:lpstr>
      <vt:lpstr>Divider Slide</vt:lpstr>
      <vt:lpstr>Closing Slide</vt:lpstr>
      <vt:lpstr>Image Slide</vt:lpstr>
      <vt:lpstr>2_Blank</vt:lpstr>
      <vt:lpstr>2_Divider Slide</vt:lpstr>
      <vt:lpstr>Period 4 Safety Cascade</vt:lpstr>
      <vt:lpstr>Welcome to the Wessex Route Health Safety and Environment (HSE) Communications for Period 4,   Included in this issue: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the fuel is burned by the engine, Ad Blue is injected into the SCR catalyst in order to convert the NOx into a less harmful mixture of nitrogen and water vapour. The solution is stored in its own tank separate from the diesel, and is injected into the outgoing exhaust gas before the SCR catalytic converter, the urea present becomes ammonia when heated, reacting with the NOx in the emissions to convert the pollutants into nitrogen, water, and a small amount of carbon dioxide, elements that are already natural to the air that we breathe.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Lewis Smith Team Leader Pete Avison Patroller Wesley Hubbard Paul McGrath Robert Chivers from Havant P-way for staying on site when a piece of scrap rail became live after making contact with a 750v cable. They stayed on site to make sure no one was exposed to the ‘live rail’ until it could be made safe.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 1 Safety Cascade</dc:title>
  <dc:creator>Smith David</dc:creator>
  <cp:lastModifiedBy>Capstick Tracey</cp:lastModifiedBy>
  <cp:revision>111</cp:revision>
  <dcterms:modified xsi:type="dcterms:W3CDTF">2018-07-30T21:31:28Z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ies>
</file>