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9"/>
  </p:notesMasterIdLst>
  <p:sldIdLst>
    <p:sldId id="257" r:id="rId6"/>
    <p:sldId id="335" r:id="rId7"/>
    <p:sldId id="336" r:id="rId8"/>
    <p:sldId id="258" r:id="rId9"/>
    <p:sldId id="260" r:id="rId10"/>
    <p:sldId id="261" r:id="rId11"/>
    <p:sldId id="262" r:id="rId12"/>
    <p:sldId id="275" r:id="rId13"/>
    <p:sldId id="263" r:id="rId14"/>
    <p:sldId id="274" r:id="rId15"/>
    <p:sldId id="264" r:id="rId16"/>
    <p:sldId id="265" r:id="rId17"/>
    <p:sldId id="266" r:id="rId18"/>
    <p:sldId id="276" r:id="rId19"/>
    <p:sldId id="267" r:id="rId20"/>
    <p:sldId id="278" r:id="rId21"/>
    <p:sldId id="328" r:id="rId22"/>
    <p:sldId id="268" r:id="rId23"/>
    <p:sldId id="269" r:id="rId24"/>
    <p:sldId id="270" r:id="rId25"/>
    <p:sldId id="271" r:id="rId26"/>
    <p:sldId id="272" r:id="rId27"/>
    <p:sldId id="284" r:id="rId28"/>
    <p:sldId id="285" r:id="rId29"/>
    <p:sldId id="337" r:id="rId30"/>
    <p:sldId id="287" r:id="rId31"/>
    <p:sldId id="286" r:id="rId32"/>
    <p:sldId id="288" r:id="rId33"/>
    <p:sldId id="289" r:id="rId34"/>
    <p:sldId id="294" r:id="rId35"/>
    <p:sldId id="290" r:id="rId36"/>
    <p:sldId id="291" r:id="rId37"/>
    <p:sldId id="343" r:id="rId38"/>
    <p:sldId id="292" r:id="rId39"/>
    <p:sldId id="293" r:id="rId40"/>
    <p:sldId id="295" r:id="rId41"/>
    <p:sldId id="297" r:id="rId42"/>
    <p:sldId id="298" r:id="rId43"/>
    <p:sldId id="296" r:id="rId44"/>
    <p:sldId id="299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4" r:id="rId54"/>
    <p:sldId id="315" r:id="rId55"/>
    <p:sldId id="313" r:id="rId56"/>
    <p:sldId id="316" r:id="rId57"/>
    <p:sldId id="317" r:id="rId58"/>
    <p:sldId id="339" r:id="rId59"/>
    <p:sldId id="319" r:id="rId60"/>
    <p:sldId id="320" r:id="rId61"/>
    <p:sldId id="321" r:id="rId62"/>
    <p:sldId id="322" r:id="rId63"/>
    <p:sldId id="323" r:id="rId64"/>
    <p:sldId id="342" r:id="rId65"/>
    <p:sldId id="338" r:id="rId66"/>
    <p:sldId id="324" r:id="rId67"/>
    <p:sldId id="329" r:id="rId68"/>
    <p:sldId id="330" r:id="rId69"/>
    <p:sldId id="331" r:id="rId70"/>
    <p:sldId id="332" r:id="rId71"/>
    <p:sldId id="333" r:id="rId72"/>
    <p:sldId id="334" r:id="rId73"/>
    <p:sldId id="325" r:id="rId74"/>
    <p:sldId id="327" r:id="rId75"/>
    <p:sldId id="311" r:id="rId76"/>
    <p:sldId id="312" r:id="rId77"/>
    <p:sldId id="310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6" autoAdjust="0"/>
    <p:restoredTop sz="90705"/>
  </p:normalViewPr>
  <p:slideViewPr>
    <p:cSldViewPr snapToGrid="0" snapToObjects="1" showGuides="1">
      <p:cViewPr varScale="1">
        <p:scale>
          <a:sx n="82" d="100"/>
          <a:sy n="82" d="100"/>
        </p:scale>
        <p:origin x="1164" y="60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71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2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6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3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6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3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01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287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20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Learning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4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448822"/>
            <a:ext cx="9144000" cy="1409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2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1" r:id="rId3"/>
    <p:sldLayoutId id="2147483682" r:id="rId4"/>
    <p:sldLayoutId id="2147483679" r:id="rId5"/>
    <p:sldLayoutId id="2147483678" r:id="rId6"/>
    <p:sldLayoutId id="2147483676" r:id="rId7"/>
    <p:sldLayoutId id="2147483674" r:id="rId8"/>
    <p:sldLayoutId id="2147483675" r:id="rId9"/>
    <p:sldLayoutId id="2147483671" r:id="rId10"/>
    <p:sldLayoutId id="2147483673" r:id="rId11"/>
    <p:sldLayoutId id="2147483680" r:id="rId12"/>
    <p:sldLayoutId id="2147483670" r:id="rId13"/>
    <p:sldLayoutId id="2147483669" r:id="rId14"/>
    <p:sldLayoutId id="2147483683" r:id="rId15"/>
    <p:sldLayoutId id="2147483684" r:id="rId16"/>
    <p:sldLayoutId id="2147483677" r:id="rId17"/>
    <p:sldLayoutId id="2147483685" r:id="rId18"/>
    <p:sldLayoutId id="2147483667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0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1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0.pn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4.mp3"/><Relationship Id="rId7" Type="http://schemas.openxmlformats.org/officeDocument/2006/relationships/image" Target="../media/image23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4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10.png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9.mp3"/><Relationship Id="rId7" Type="http://schemas.openxmlformats.org/officeDocument/2006/relationships/image" Target="../media/image26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9.mp3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10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31.mp3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10.png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5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5" Type="http://schemas.microsoft.com/office/2007/relationships/media" Target="../media/media36.mp3"/><Relationship Id="rId4" Type="http://schemas.openxmlformats.org/officeDocument/2006/relationships/audio" Target="../media/media35.mp3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10.png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10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45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0.mp3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10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10.png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48.mp3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media49.mp3"/><Relationship Id="rId11" Type="http://schemas.openxmlformats.org/officeDocument/2006/relationships/image" Target="../media/image23.png"/><Relationship Id="rId5" Type="http://schemas.microsoft.com/office/2007/relationships/media" Target="../media/media49.mp3"/><Relationship Id="rId10" Type="http://schemas.openxmlformats.org/officeDocument/2006/relationships/image" Target="../media/image10.png"/><Relationship Id="rId4" Type="http://schemas.openxmlformats.org/officeDocument/2006/relationships/audio" Target="../media/media48.mp3"/><Relationship Id="rId9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51.mp3"/><Relationship Id="rId7" Type="http://schemas.openxmlformats.org/officeDocument/2006/relationships/image" Target="../media/image10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51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10.png"/><Relationship Id="rId4" Type="http://schemas.openxmlformats.org/officeDocument/2006/relationships/image" Target="../media/image5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5" Type="http://schemas.openxmlformats.org/officeDocument/2006/relationships/image" Target="../media/image23.png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0.png"/><Relationship Id="rId4" Type="http://schemas.openxmlformats.org/officeDocument/2006/relationships/image" Target="../media/image4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3" Type="http://schemas.microsoft.com/office/2007/relationships/media" Target="../media/media59.mp3"/><Relationship Id="rId7" Type="http://schemas.microsoft.com/office/2007/relationships/media" Target="../media/media61.mp3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10.png"/><Relationship Id="rId5" Type="http://schemas.microsoft.com/office/2007/relationships/media" Target="../media/media60.mp3"/><Relationship Id="rId10" Type="http://schemas.openxmlformats.org/officeDocument/2006/relationships/image" Target="../media/image50.png"/><Relationship Id="rId4" Type="http://schemas.openxmlformats.org/officeDocument/2006/relationships/audio" Target="../media/media59.mp3"/><Relationship Id="rId9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6.png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5" Type="http://schemas.openxmlformats.org/officeDocument/2006/relationships/image" Target="../media/image10.png"/><Relationship Id="rId4" Type="http://schemas.openxmlformats.org/officeDocument/2006/relationships/image" Target="../media/image5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5" Type="http://schemas.openxmlformats.org/officeDocument/2006/relationships/image" Target="../media/image10.png"/><Relationship Id="rId4" Type="http://schemas.openxmlformats.org/officeDocument/2006/relationships/image" Target="../media/image5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5" Type="http://schemas.openxmlformats.org/officeDocument/2006/relationships/image" Target="../media/image60.jp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0.mp3"/><Relationship Id="rId7" Type="http://schemas.openxmlformats.org/officeDocument/2006/relationships/image" Target="../media/image10.png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70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0856" y="2751356"/>
            <a:ext cx="5014733" cy="13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en-US" sz="4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0856" y="4069089"/>
            <a:ext cx="528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spc="300" dirty="0">
                <a:solidFill>
                  <a:schemeClr val="accent1"/>
                </a:solidFill>
                <a:latin typeface="Calibri Light" panose="020F0302020204030204"/>
                <a:ea typeface="PT Sans Caption" charset="-52"/>
                <a:cs typeface="PT Sans Caption" charset="-52"/>
              </a:rPr>
              <a:t>MODULE: FOUNDATION</a:t>
            </a:r>
          </a:p>
        </p:txBody>
      </p: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900" y="6047236"/>
            <a:ext cx="8386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Analysis done as part of this training shows that communications mistakes occur across the rail industry and are not the fault of one group of workers.</a:t>
            </a:r>
            <a:r>
              <a:rPr lang="en-US" sz="16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0136"/>
          </a:xfrm>
          <a:prstGeom prst="rect">
            <a:avLst/>
          </a:prstGeom>
        </p:spPr>
      </p:pic>
      <p:pic>
        <p:nvPicPr>
          <p:cNvPr id="3" name="VO 1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14" y="-863602"/>
            <a:ext cx="778476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B51EA-8FF5-468D-A6E6-5C0B8F56CEA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563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to do?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106" y="6341162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300" y="393700"/>
            <a:ext cx="6985000" cy="6464300"/>
            <a:chOff x="1003300" y="393700"/>
            <a:chExt cx="6985000" cy="6464300"/>
          </a:xfrm>
        </p:grpSpPr>
        <p:sp>
          <p:nvSpPr>
            <p:cNvPr id="8" name="Cloud Callout 7"/>
            <p:cNvSpPr/>
            <p:nvPr/>
          </p:nvSpPr>
          <p:spPr>
            <a:xfrm>
              <a:off x="3759200" y="393700"/>
              <a:ext cx="4229100" cy="2400300"/>
            </a:xfrm>
            <a:prstGeom prst="cloudCallout">
              <a:avLst>
                <a:gd name="adj1" fmla="val -72687"/>
                <a:gd name="adj2" fmla="val 32478"/>
              </a:avLst>
            </a:prstGeom>
            <a:noFill/>
            <a:ln>
              <a:solidFill>
                <a:srgbClr val="7FC24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003300" y="929871"/>
              <a:ext cx="6755245" cy="5928129"/>
              <a:chOff x="1003300" y="929871"/>
              <a:chExt cx="6755245" cy="592812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481"/>
              <a:stretch/>
            </p:blipFill>
            <p:spPr>
              <a:xfrm>
                <a:off x="1003300" y="1155700"/>
                <a:ext cx="2328297" cy="57023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4193098" y="929871"/>
                <a:ext cx="356544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>
                  <a:spcBef>
                    <a:spcPts val="600"/>
                  </a:spcBef>
                </a:pPr>
                <a:r>
                  <a:rPr lang="en-GB" sz="3000" b="1" dirty="0">
                    <a:solidFill>
                      <a:srgbClr val="253048"/>
                    </a:solidFill>
                  </a:rPr>
                  <a:t>a = alpha, b = bravo, c = </a:t>
                </a:r>
                <a:r>
                  <a:rPr lang="en-GB" sz="3000" b="1" dirty="0" err="1">
                    <a:solidFill>
                      <a:srgbClr val="253048"/>
                    </a:solidFill>
                  </a:rPr>
                  <a:t>charlie</a:t>
                </a:r>
                <a:r>
                  <a:rPr lang="en-GB" sz="3000" b="1" dirty="0">
                    <a:solidFill>
                      <a:srgbClr val="253048"/>
                    </a:solidFill>
                  </a:rPr>
                  <a:t>… </a:t>
                </a:r>
                <a:endParaRPr lang="en-US" sz="3000" b="1" dirty="0">
                  <a:solidFill>
                    <a:srgbClr val="253048"/>
                  </a:solidFill>
                </a:endParaRPr>
              </a:p>
            </p:txBody>
          </p:sp>
        </p:grpSp>
      </p:grpSp>
      <p:pic>
        <p:nvPicPr>
          <p:cNvPr id="7" name="VO 11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94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63DA4-B0C7-423C-93A2-C1B44F11EB5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953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698500" y="1580744"/>
            <a:ext cx="2755900" cy="52772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21100" y="780644"/>
            <a:ext cx="4508500" cy="1975256"/>
            <a:chOff x="3721100" y="780644"/>
            <a:chExt cx="4508500" cy="197525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721100" y="780644"/>
              <a:ext cx="4508500" cy="1975256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18000" y="983442"/>
              <a:ext cx="33147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spcBef>
                  <a:spcPts val="600"/>
                </a:spcBef>
              </a:pPr>
              <a:r>
                <a:rPr lang="en-GB" sz="3200" b="1" dirty="0">
                  <a:solidFill>
                    <a:srgbClr val="FFFFFF"/>
                  </a:solidFill>
                </a:rPr>
                <a:t>“repeat back… repeat back… repeat back…”</a:t>
              </a:r>
              <a:endParaRPr lang="en-US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4C64D0-961D-4BD6-A797-ABBC9191220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953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348" y="212280"/>
            <a:ext cx="10154653" cy="6285730"/>
          </a:xfrm>
          <a:prstGeom prst="rect">
            <a:avLst/>
          </a:prstGeom>
        </p:spPr>
      </p:pic>
      <p:pic>
        <p:nvPicPr>
          <p:cNvPr id="3" name="VO 11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387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CB94C-859D-40FC-B4CD-94096EA46F8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107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93751" y="319341"/>
            <a:ext cx="6051892" cy="1060449"/>
            <a:chOff x="793751" y="319341"/>
            <a:chExt cx="6051892" cy="1060449"/>
          </a:xfrm>
        </p:grpSpPr>
        <p:sp>
          <p:nvSpPr>
            <p:cNvPr id="3" name="Rectangle 2"/>
            <p:cNvSpPr/>
            <p:nvPr/>
          </p:nvSpPr>
          <p:spPr>
            <a:xfrm>
              <a:off x="2081657" y="434066"/>
              <a:ext cx="47639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Understand what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is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93751" y="319341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3751" y="1605728"/>
            <a:ext cx="5038638" cy="1060449"/>
            <a:chOff x="793751" y="1605728"/>
            <a:chExt cx="5038638" cy="1060449"/>
          </a:xfrm>
        </p:grpSpPr>
        <p:sp>
          <p:nvSpPr>
            <p:cNvPr id="4" name="Rectangle 3"/>
            <p:cNvSpPr/>
            <p:nvPr/>
          </p:nvSpPr>
          <p:spPr>
            <a:xfrm>
              <a:off x="2081657" y="1719205"/>
              <a:ext cx="37507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Learn and use the </a:t>
              </a:r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agreed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protocols </a:t>
              </a:r>
              <a:endParaRPr lang="en-US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93751" y="1605728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3751" y="2892115"/>
            <a:ext cx="5607048" cy="1060449"/>
            <a:chOff x="793751" y="2892115"/>
            <a:chExt cx="5607048" cy="1060449"/>
          </a:xfrm>
        </p:grpSpPr>
        <p:sp>
          <p:nvSpPr>
            <p:cNvPr id="10" name="Rectangle 9"/>
            <p:cNvSpPr/>
            <p:nvPr/>
          </p:nvSpPr>
          <p:spPr>
            <a:xfrm>
              <a:off x="2081657" y="3006841"/>
              <a:ext cx="43191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Structure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conversations </a:t>
              </a:r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correctly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93751" y="2892115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93751" y="4178502"/>
            <a:ext cx="5038638" cy="1060449"/>
            <a:chOff x="793751" y="4178502"/>
            <a:chExt cx="5038638" cy="1060449"/>
          </a:xfrm>
        </p:grpSpPr>
        <p:sp>
          <p:nvSpPr>
            <p:cNvPr id="11" name="Rectangle 10"/>
            <p:cNvSpPr/>
            <p:nvPr/>
          </p:nvSpPr>
          <p:spPr>
            <a:xfrm>
              <a:off x="2081657" y="4293227"/>
              <a:ext cx="37507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Improve our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thinking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and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people skills</a:t>
              </a:r>
              <a:endParaRPr lang="en-US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3751" y="4178502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3751" y="5464889"/>
            <a:ext cx="6993379" cy="1060449"/>
            <a:chOff x="793751" y="5464889"/>
            <a:chExt cx="6993379" cy="1060449"/>
          </a:xfrm>
        </p:grpSpPr>
        <p:sp>
          <p:nvSpPr>
            <p:cNvPr id="12" name="Rectangle 11"/>
            <p:cNvSpPr/>
            <p:nvPr/>
          </p:nvSpPr>
          <p:spPr>
            <a:xfrm>
              <a:off x="2081657" y="5579614"/>
              <a:ext cx="570547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400" b="1" dirty="0">
                  <a:latin typeface="PT Sans Caption" charset="-52"/>
                  <a:ea typeface="PT Sans Caption" charset="-52"/>
                  <a:cs typeface="PT Sans Caption" charset="-52"/>
                </a:rPr>
                <a:t>Stay on the case 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– refreshing our </a:t>
              </a:r>
              <a:r>
                <a:rPr lang="en-GB" sz="2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knowledge</a:t>
              </a:r>
              <a:r>
                <a:rPr lang="en-GB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and honing our skills</a:t>
              </a:r>
              <a:r>
                <a:rPr lang="en-US" sz="2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93751" y="5464889"/>
              <a:ext cx="1060449" cy="1060449"/>
            </a:xfrm>
            <a:prstGeom prst="ellipse">
              <a:avLst/>
            </a:prstGeom>
            <a:solidFill>
              <a:srgbClr val="7FC24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6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05</a:t>
              </a:r>
            </a:p>
          </p:txBody>
        </p:sp>
      </p:grpSp>
      <p:pic>
        <p:nvPicPr>
          <p:cNvPr id="14" name="VO 11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97058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D71C0D-E216-4EAF-B97B-1906ACC94F0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286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O 11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41" y="-912813"/>
            <a:ext cx="812800" cy="812800"/>
          </a:xfrm>
          <a:prstGeom prst="rect">
            <a:avLst/>
          </a:prstGeom>
        </p:spPr>
      </p:pic>
      <p:pic>
        <p:nvPicPr>
          <p:cNvPr id="8" name="VO 11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53" y="-936151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54CC3-80DE-4D3A-A9F0-7DFF3D63CCB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1439" y="2644170"/>
            <a:ext cx="4900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deliver a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at the end of this module.</a:t>
            </a:r>
          </a:p>
        </p:txBody>
      </p:sp>
      <p:pic>
        <p:nvPicPr>
          <p:cNvPr id="6" name="VO 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7" name="VO 115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449" y="-812801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BD4247-BAC7-47AD-9F6C-90635804B65A}"/>
              </a:ext>
            </a:extLst>
          </p:cNvPr>
          <p:cNvSpPr txBox="1"/>
          <p:nvPr/>
        </p:nvSpPr>
        <p:spPr>
          <a:xfrm>
            <a:off x="-6623" y="651344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3885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982749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is Safety Critical Communication?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63" y="6341162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07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95318" y="2425700"/>
            <a:ext cx="4439082" cy="2063592"/>
            <a:chOff x="4095318" y="2425700"/>
            <a:chExt cx="4439082" cy="2063592"/>
          </a:xfrm>
        </p:grpSpPr>
        <p:sp>
          <p:nvSpPr>
            <p:cNvPr id="4" name="Rectangle 3"/>
            <p:cNvSpPr/>
            <p:nvPr/>
          </p:nvSpPr>
          <p:spPr>
            <a:xfrm>
              <a:off x="4152612" y="3288963"/>
              <a:ext cx="43817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6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Communication?</a:t>
              </a:r>
              <a:endParaRPr lang="en-US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95318" y="2425700"/>
              <a:ext cx="352808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60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WHAT IS </a:t>
              </a:r>
              <a:endParaRPr lang="en-US" sz="6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2" name="VO 11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1" y="-6096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776" y="6253348"/>
            <a:ext cx="477628" cy="477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081B57-8487-45C9-95AC-72EA12DB165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8955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4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Foundation module for rail industry communications.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This module introduces key concepts for successful communications in the rail industry: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The importance of communication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Understanding what Safety Critical Communications is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The Contract-Communications concept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Personal responsibility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Safety and performance pressure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 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2" name="VO 1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11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427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EAF311-5CBF-4DF1-AB1A-BDAD2D4AEB4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operational and front line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451A09-B56D-4A64-9628-51D37703FC9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9092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93850" y="516549"/>
            <a:ext cx="5956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GB" sz="32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can take place in a number of ways</a:t>
            </a:r>
            <a:endParaRPr lang="en-US" sz="3200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49800"/>
            <a:ext cx="9144000" cy="1358900"/>
            <a:chOff x="0" y="4749800"/>
            <a:chExt cx="9144000" cy="1358900"/>
          </a:xfrm>
        </p:grpSpPr>
        <p:sp>
          <p:nvSpPr>
            <p:cNvPr id="20" name="Rectangle 19"/>
            <p:cNvSpPr/>
            <p:nvPr/>
          </p:nvSpPr>
          <p:spPr>
            <a:xfrm>
              <a:off x="0" y="4749800"/>
              <a:ext cx="9144000" cy="1358900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750" y="4921418"/>
              <a:ext cx="90805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0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In this course we’re focusing on </a:t>
              </a:r>
              <a:r>
                <a:rPr lang="en-GB" sz="30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verbal communications, </a:t>
              </a:r>
              <a:r>
                <a:rPr lang="en-GB" sz="30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many of which take place </a:t>
              </a:r>
              <a:r>
                <a:rPr lang="en-GB" sz="30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over the telephone.</a:t>
              </a:r>
              <a:endParaRPr lang="en-US" sz="3000" b="1" dirty="0">
                <a:solidFill>
                  <a:srgbClr val="FFFFFF"/>
                </a:solidFill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95400" y="1911723"/>
            <a:ext cx="1600200" cy="2215321"/>
            <a:chOff x="1295400" y="1911723"/>
            <a:chExt cx="1600200" cy="2215321"/>
          </a:xfrm>
        </p:grpSpPr>
        <p:grpSp>
          <p:nvGrpSpPr>
            <p:cNvPr id="13" name="Group 12"/>
            <p:cNvGrpSpPr/>
            <p:nvPr/>
          </p:nvGrpSpPr>
          <p:grpSpPr>
            <a:xfrm>
              <a:off x="1295400" y="2526844"/>
              <a:ext cx="1600200" cy="1600200"/>
              <a:chOff x="1295400" y="2793544"/>
              <a:chExt cx="1600200" cy="16002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5600" y="3142794"/>
                <a:ext cx="927100" cy="92710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1348853" y="1911723"/>
              <a:ext cx="14932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Written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771900" y="1911723"/>
            <a:ext cx="1600200" cy="2215321"/>
            <a:chOff x="3771900" y="1911723"/>
            <a:chExt cx="1600200" cy="2215321"/>
          </a:xfrm>
        </p:grpSpPr>
        <p:grpSp>
          <p:nvGrpSpPr>
            <p:cNvPr id="14" name="Group 13"/>
            <p:cNvGrpSpPr/>
            <p:nvPr/>
          </p:nvGrpSpPr>
          <p:grpSpPr>
            <a:xfrm>
              <a:off x="3771900" y="2526844"/>
              <a:ext cx="1600200" cy="1600200"/>
              <a:chOff x="1295400" y="2793544"/>
              <a:chExt cx="1600200" cy="16002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955" y="2924091"/>
                <a:ext cx="1270000" cy="127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3939455" y="1911723"/>
              <a:ext cx="12650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Visual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48400" y="1911723"/>
            <a:ext cx="1600200" cy="2215321"/>
            <a:chOff x="6248400" y="1911723"/>
            <a:chExt cx="1600200" cy="2215321"/>
          </a:xfrm>
        </p:grpSpPr>
        <p:grpSp>
          <p:nvGrpSpPr>
            <p:cNvPr id="17" name="Group 16"/>
            <p:cNvGrpSpPr/>
            <p:nvPr/>
          </p:nvGrpSpPr>
          <p:grpSpPr>
            <a:xfrm>
              <a:off x="6248400" y="2526844"/>
              <a:ext cx="1600200" cy="1600200"/>
              <a:chOff x="1295400" y="2793544"/>
              <a:chExt cx="1600200" cy="16002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295400" y="2793544"/>
                <a:ext cx="1600200" cy="1600200"/>
              </a:xfrm>
              <a:prstGeom prst="ellipse">
                <a:avLst/>
              </a:prstGeom>
              <a:solidFill>
                <a:srgbClr val="2F888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1000" y="3098344"/>
                <a:ext cx="971550" cy="97155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6398451" y="1911723"/>
              <a:ext cx="13000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GB" sz="28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Verbal</a:t>
              </a:r>
              <a:endParaRPr lang="en-US" sz="2800" dirty="0">
                <a:solidFill>
                  <a:srgbClr val="2238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6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Shunter Example</a:t>
            </a:r>
            <a:endParaRPr lang="en-US" sz="48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289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6752" y="2828835"/>
            <a:ext cx="438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safety-critical 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communication?</a:t>
            </a:r>
          </a:p>
        </p:txBody>
      </p:sp>
      <p:pic>
        <p:nvPicPr>
          <p:cNvPr id="5" name="VO 11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-86339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7B50F-56DF-4AC0-A652-F84217754BA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677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5687" y="2712473"/>
            <a:ext cx="7727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Conversation takes place</a:t>
            </a:r>
            <a:r>
              <a:rPr lang="en-US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face-to-face </a:t>
            </a:r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in a large freight yard.</a:t>
            </a:r>
          </a:p>
        </p:txBody>
      </p:sp>
    </p:spTree>
    <p:extLst>
      <p:ext uri="{BB962C8B-B14F-4D97-AF65-F5344CB8AC3E}">
        <p14:creationId xmlns:p14="http://schemas.microsoft.com/office/powerpoint/2010/main" val="6458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703944" y="615923"/>
            <a:ext cx="6194330" cy="384721"/>
            <a:chOff x="703944" y="615923"/>
            <a:chExt cx="6194330" cy="384721"/>
          </a:xfrm>
        </p:grpSpPr>
        <p:sp>
          <p:nvSpPr>
            <p:cNvPr id="8" name="Rectangle 7"/>
            <p:cNvSpPr/>
            <p:nvPr/>
          </p:nvSpPr>
          <p:spPr>
            <a:xfrm>
              <a:off x="3107721" y="615923"/>
              <a:ext cx="3790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/>
                <a:t>MORNING. GOOD JOURNEY IN?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3944" y="615923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3944" y="1095442"/>
            <a:ext cx="7587821" cy="677108"/>
            <a:chOff x="703944" y="1095442"/>
            <a:chExt cx="7587821" cy="677108"/>
          </a:xfrm>
        </p:grpSpPr>
        <p:sp>
          <p:nvSpPr>
            <p:cNvPr id="11" name="Rectangle 10"/>
            <p:cNvSpPr/>
            <p:nvPr/>
          </p:nvSpPr>
          <p:spPr>
            <a:xfrm>
              <a:off x="3107720" y="1095442"/>
              <a:ext cx="518404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NAH. TRAFFIC UP AT FAWSLEY AGAIN. GONNA NEED TRY TO FIND A DIFFERENT ROUTE.</a:t>
              </a:r>
              <a:endParaRPr lang="en-US" sz="19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3944" y="1095442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3944" y="1882737"/>
            <a:ext cx="6194330" cy="384721"/>
            <a:chOff x="703944" y="1882737"/>
            <a:chExt cx="6194330" cy="384721"/>
          </a:xfrm>
        </p:grpSpPr>
        <p:sp>
          <p:nvSpPr>
            <p:cNvPr id="13" name="Rectangle 12"/>
            <p:cNvSpPr/>
            <p:nvPr/>
          </p:nvSpPr>
          <p:spPr>
            <a:xfrm>
              <a:off x="3107721" y="1882737"/>
              <a:ext cx="3790553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YEAH. ME TOO. DIRE.</a:t>
              </a:r>
              <a:endParaRPr lang="en-US" sz="19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3944" y="1882737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3944" y="2386024"/>
            <a:ext cx="7587821" cy="384721"/>
            <a:chOff x="703944" y="2386024"/>
            <a:chExt cx="7587821" cy="384721"/>
          </a:xfrm>
        </p:grpSpPr>
        <p:sp>
          <p:nvSpPr>
            <p:cNvPr id="15" name="Rectangle 14"/>
            <p:cNvSpPr/>
            <p:nvPr/>
          </p:nvSpPr>
          <p:spPr>
            <a:xfrm>
              <a:off x="3107720" y="2386024"/>
              <a:ext cx="5184045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WHAT’S UP FIRST THEN. THE USUAL?</a:t>
              </a:r>
              <a:endParaRPr lang="en-US" sz="19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3944" y="2386024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3943" y="2901550"/>
            <a:ext cx="7945784" cy="677108"/>
            <a:chOff x="703943" y="2901550"/>
            <a:chExt cx="7945784" cy="677108"/>
          </a:xfrm>
        </p:grpSpPr>
        <p:sp>
          <p:nvSpPr>
            <p:cNvPr id="17" name="Rectangle 16"/>
            <p:cNvSpPr/>
            <p:nvPr/>
          </p:nvSpPr>
          <p:spPr>
            <a:xfrm>
              <a:off x="3107721" y="2901550"/>
              <a:ext cx="554200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900" dirty="0"/>
                <a:t>YEP. HE’S COMMIN’ IN LATE THOUGH. HOLD HIM IN FIVE SO THAT WE CAN BRING THE BALLAST TRAIN IN.</a:t>
              </a:r>
              <a:endParaRPr lang="en-US" sz="1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3943" y="2925393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3944" y="3813058"/>
            <a:ext cx="7587821" cy="707886"/>
            <a:chOff x="703944" y="3813058"/>
            <a:chExt cx="7587821" cy="707886"/>
          </a:xfrm>
        </p:grpSpPr>
        <p:sp>
          <p:nvSpPr>
            <p:cNvPr id="19" name="Rectangle 18"/>
            <p:cNvSpPr/>
            <p:nvPr/>
          </p:nvSpPr>
          <p:spPr>
            <a:xfrm>
              <a:off x="3107720" y="3813058"/>
              <a:ext cx="518404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SURE, BUT I THINK IT’LL TAKE MORE THAN FIVE MINUTES FOR THAT BALLAST TO COME PAST.</a:t>
              </a:r>
              <a:endParaRPr lang="en-US" sz="19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3944" y="3813058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943" y="4755344"/>
            <a:ext cx="7945783" cy="1015663"/>
            <a:chOff x="703943" y="4755344"/>
            <a:chExt cx="7945783" cy="1015663"/>
          </a:xfrm>
        </p:grpSpPr>
        <p:sp>
          <p:nvSpPr>
            <p:cNvPr id="21" name="Rectangle 20"/>
            <p:cNvSpPr/>
            <p:nvPr/>
          </p:nvSpPr>
          <p:spPr>
            <a:xfrm>
              <a:off x="3107720" y="4755344"/>
              <a:ext cx="55420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NO, YOU PLONKER. HOLD HIM ON FIVE ROAD, WHILE WE GET THE BALLAST TRAIN INTO THREE ROAD AND THEN MOVE HIM DOWN. YEAH?</a:t>
              </a:r>
              <a:r>
                <a:rPr lang="en-US" sz="2000" dirty="0"/>
                <a:t> </a:t>
              </a:r>
              <a:endParaRPr lang="en-US" sz="19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3943" y="4755344"/>
              <a:ext cx="20842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YARD SUPERVISOR: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03944" y="5876079"/>
            <a:ext cx="7587821" cy="400110"/>
            <a:chOff x="703944" y="5876079"/>
            <a:chExt cx="7587821" cy="400110"/>
          </a:xfrm>
        </p:grpSpPr>
        <p:sp>
          <p:nvSpPr>
            <p:cNvPr id="23" name="Rectangle 22"/>
            <p:cNvSpPr/>
            <p:nvPr/>
          </p:nvSpPr>
          <p:spPr>
            <a:xfrm>
              <a:off x="3107720" y="5876079"/>
              <a:ext cx="51840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OH, RIGHT. YEAH.</a:t>
              </a:r>
              <a:r>
                <a:rPr lang="en-US" sz="2000" dirty="0"/>
                <a:t> </a:t>
              </a:r>
              <a:endParaRPr lang="en-US" sz="19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3944" y="5876079"/>
              <a:ext cx="12153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SHUNTER</a:t>
              </a:r>
              <a:r>
                <a:rPr lang="en-US" b="1" dirty="0"/>
                <a:t>: </a:t>
              </a:r>
            </a:p>
          </p:txBody>
        </p:sp>
      </p:grpSp>
      <p:pic>
        <p:nvPicPr>
          <p:cNvPr id="27" name="Shunter_02 VO11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71577"/>
            <a:ext cx="812800" cy="812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284" y="6246722"/>
            <a:ext cx="477628" cy="477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A2BD39-E9C0-4FEC-AE72-5C1055701EF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8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354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3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Shunter Example - Analysis</a:t>
            </a:r>
          </a:p>
        </p:txBody>
      </p:sp>
      <p:pic>
        <p:nvPicPr>
          <p:cNvPr id="2" name="VO 11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01605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BDA9EF39-3D11-49F9-B4CD-79C854913FF5}"/>
              </a:ext>
            </a:extLst>
          </p:cNvPr>
          <p:cNvSpPr txBox="1"/>
          <p:nvPr/>
        </p:nvSpPr>
        <p:spPr>
          <a:xfrm>
            <a:off x="8963" y="6525434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82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442" y="2958239"/>
            <a:ext cx="7934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>
                <a:latin typeface="PT Sans Caption" charset="-52"/>
                <a:ea typeface="PT Sans Caption" charset="-52"/>
                <a:cs typeface="PT Sans Caption" charset="-52"/>
              </a:rPr>
              <a:t>smalltalk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to </a:t>
            </a:r>
            <a:r>
              <a:rPr lang="en-GB" sz="6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WORK TALK</a:t>
            </a:r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US" sz="4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11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8810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433FB-BECF-4521-9A12-A8D238BC9F3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205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26757" y="1142842"/>
            <a:ext cx="6749709" cy="1254369"/>
            <a:chOff x="926757" y="1142842"/>
            <a:chExt cx="6749709" cy="1254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1142842"/>
              <a:ext cx="1322172" cy="125436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9135" y="1477638"/>
              <a:ext cx="52373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Information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poorly given</a:t>
              </a:r>
              <a:endParaRPr lang="en-US" sz="3200" b="1" dirty="0">
                <a:solidFill>
                  <a:schemeClr val="accent5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6757" y="2815123"/>
            <a:ext cx="7272288" cy="1254369"/>
            <a:chOff x="926757" y="2815123"/>
            <a:chExt cx="7272288" cy="12543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2815123"/>
              <a:ext cx="1322172" cy="125436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9135" y="3149919"/>
              <a:ext cx="57599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Information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misunderstood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6757" y="4503991"/>
            <a:ext cx="5252504" cy="1254369"/>
            <a:chOff x="926757" y="4503991"/>
            <a:chExt cx="5252504" cy="12543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6" t="20324" r="19190" b="19675"/>
            <a:stretch/>
          </p:blipFill>
          <p:spPr>
            <a:xfrm>
              <a:off x="926757" y="4503991"/>
              <a:ext cx="1322172" cy="125436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39135" y="4838787"/>
              <a:ext cx="374012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Actions </a:t>
              </a:r>
              <a:r>
                <a:rPr lang="en-GB" sz="3200" b="1" dirty="0">
                  <a:solidFill>
                    <a:schemeClr val="accent5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imprecise</a:t>
              </a:r>
            </a:p>
          </p:txBody>
        </p:sp>
      </p:grpSp>
      <p:pic>
        <p:nvPicPr>
          <p:cNvPr id="8" name="VO 1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82F9F2-0360-4B4F-A226-C56B43C83A0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68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54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 dirty="0"/>
          </a:p>
          <a:p>
            <a:pPr lvl="0" hangingPunct="0"/>
            <a:endParaRPr lang="en-US" sz="900" dirty="0"/>
          </a:p>
          <a:p>
            <a:pPr hangingPunct="0"/>
            <a:r>
              <a:rPr lang="en-GB" sz="2400" b="1" dirty="0"/>
              <a:t>*</a:t>
            </a:r>
            <a:r>
              <a:rPr lang="en-GB" sz="24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4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</a:t>
            </a:r>
            <a:r>
              <a:rPr lang="en-GB" sz="2400" dirty="0"/>
              <a:t>.</a:t>
            </a:r>
            <a:endParaRPr lang="en-GB" sz="1050" dirty="0"/>
          </a:p>
          <a:p>
            <a:pPr hangingPunct="0"/>
            <a:endParaRPr lang="en-US" sz="1050" dirty="0"/>
          </a:p>
          <a:p>
            <a:pPr hangingPunct="0"/>
            <a:r>
              <a:rPr lang="en-GB" dirty="0"/>
              <a:t> </a:t>
            </a:r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-1"/>
          <a:stretch/>
        </p:blipFill>
        <p:spPr>
          <a:xfrm>
            <a:off x="0" y="576208"/>
            <a:ext cx="4547286" cy="6294149"/>
          </a:xfrm>
          <a:prstGeom prst="rect">
            <a:avLst/>
          </a:prstGeom>
        </p:spPr>
      </p:pic>
      <p:pic>
        <p:nvPicPr>
          <p:cNvPr id="3" name="VO 11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497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2E27E6-5B0F-435C-8A8A-27424966A68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7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1439" y="2644170"/>
            <a:ext cx="49000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Recognise when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critical communication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is happening.</a:t>
            </a:r>
          </a:p>
        </p:txBody>
      </p:sp>
      <p:pic>
        <p:nvPicPr>
          <p:cNvPr id="5" name="VO 11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51032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E3EA6-2F43-4B4E-8975-915A1B2AD0C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183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6583" y="2494064"/>
            <a:ext cx="4040662" cy="1869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All operational communication </a:t>
            </a:r>
            <a:r>
              <a:rPr lang="en-GB" sz="32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by front line staff is safety critical.</a:t>
            </a:r>
          </a:p>
        </p:txBody>
      </p:sp>
      <p:pic>
        <p:nvPicPr>
          <p:cNvPr id="6" name="VO 11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8" name="VO 11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50" y="-711200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0324" y="2389699"/>
            <a:ext cx="1599205" cy="1599205"/>
            <a:chOff x="740446" y="2102619"/>
            <a:chExt cx="2652762" cy="2652762"/>
          </a:xfrm>
        </p:grpSpPr>
        <p:sp>
          <p:nvSpPr>
            <p:cNvPr id="12" name="Rectangle 11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050" y="2466145"/>
              <a:ext cx="1922504" cy="1922504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04EC1C-773F-46D7-96CA-696302AA298F}"/>
              </a:ext>
            </a:extLst>
          </p:cNvPr>
          <p:cNvSpPr txBox="1"/>
          <p:nvPr/>
        </p:nvSpPr>
        <p:spPr>
          <a:xfrm>
            <a:off x="-6623" y="651344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5840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1862" y="814788"/>
            <a:ext cx="725810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Optional Exercise: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Re-script the shunter’s conversation to manage the change from casual to safety critical.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Here’s our model answer:</a:t>
            </a: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7" y="2958715"/>
            <a:ext cx="1252623" cy="1252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pic>
        <p:nvPicPr>
          <p:cNvPr id="3" name="Shunter Example Model 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208" y="2975529"/>
            <a:ext cx="1167598" cy="11675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4262" y="5048864"/>
            <a:ext cx="7258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solidFill>
                <a:schemeClr val="accent3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07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  <p:pic>
        <p:nvPicPr>
          <p:cNvPr id="2" name="VO 1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888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CF140-989C-4E47-9399-D724AC8C340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387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563" r="8243" b="3123"/>
          <a:stretch/>
        </p:blipFill>
        <p:spPr>
          <a:xfrm>
            <a:off x="814913" y="803189"/>
            <a:ext cx="7562973" cy="52763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91213" y="2468599"/>
            <a:ext cx="4985660" cy="1978866"/>
            <a:chOff x="423050" y="2164084"/>
            <a:chExt cx="4985660" cy="1978866"/>
          </a:xfrm>
        </p:grpSpPr>
        <p:sp>
          <p:nvSpPr>
            <p:cNvPr id="2" name="Rectangle 1"/>
            <p:cNvSpPr/>
            <p:nvPr/>
          </p:nvSpPr>
          <p:spPr>
            <a:xfrm>
              <a:off x="839941" y="2164084"/>
              <a:ext cx="41277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b="1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Agreeing a</a:t>
              </a:r>
              <a:endParaRPr lang="en-US" sz="5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23050" y="2942621"/>
              <a:ext cx="4985660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72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CONTRACT</a:t>
              </a:r>
              <a:endParaRPr lang="en-US" sz="7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9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For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example: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39679" y="3206579"/>
            <a:ext cx="1879600" cy="2338114"/>
            <a:chOff x="1339679" y="3206579"/>
            <a:chExt cx="1879600" cy="2338114"/>
          </a:xfrm>
        </p:grpSpPr>
        <p:sp>
          <p:nvSpPr>
            <p:cNvPr id="3" name="Rectangle 2"/>
            <p:cNvSpPr/>
            <p:nvPr/>
          </p:nvSpPr>
          <p:spPr>
            <a:xfrm>
              <a:off x="1339679" y="5021473"/>
              <a:ext cx="187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Car Loan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433" y="3206579"/>
              <a:ext cx="1250092" cy="125009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632200" y="3206579"/>
            <a:ext cx="1879600" cy="2338114"/>
            <a:chOff x="3632200" y="3206579"/>
            <a:chExt cx="1879600" cy="2338114"/>
          </a:xfrm>
        </p:grpSpPr>
        <p:sp>
          <p:nvSpPr>
            <p:cNvPr id="4" name="Rectangle 3"/>
            <p:cNvSpPr/>
            <p:nvPr/>
          </p:nvSpPr>
          <p:spPr>
            <a:xfrm>
              <a:off x="3632200" y="5021473"/>
              <a:ext cx="1879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Flat Rental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954" y="3206579"/>
              <a:ext cx="1250092" cy="125009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714654" y="3294448"/>
            <a:ext cx="2280165" cy="2681132"/>
            <a:chOff x="5714654" y="3294448"/>
            <a:chExt cx="2280165" cy="2681132"/>
          </a:xfrm>
        </p:grpSpPr>
        <p:sp>
          <p:nvSpPr>
            <p:cNvPr id="5" name="Rectangle 4"/>
            <p:cNvSpPr/>
            <p:nvPr/>
          </p:nvSpPr>
          <p:spPr>
            <a:xfrm>
              <a:off x="5714654" y="5021473"/>
              <a:ext cx="228016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8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Employment Contracts</a:t>
              </a:r>
              <a:endParaRPr lang="en-US" sz="28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615" y="3294448"/>
              <a:ext cx="1075725" cy="1075725"/>
            </a:xfrm>
            <a:prstGeom prst="rect">
              <a:avLst/>
            </a:prstGeom>
          </p:spPr>
        </p:pic>
      </p:grpSp>
      <p:pic>
        <p:nvPicPr>
          <p:cNvPr id="9" name="VO 12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3889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C4AB22-5FC6-4104-9C20-F4544ACA4D8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70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51472" y="1233193"/>
            <a:ext cx="7475834" cy="951471"/>
            <a:chOff x="951472" y="1233193"/>
            <a:chExt cx="7475834" cy="951471"/>
          </a:xfrm>
        </p:grpSpPr>
        <p:sp>
          <p:nvSpPr>
            <p:cNvPr id="7" name="Oval 6"/>
            <p:cNvSpPr/>
            <p:nvPr/>
          </p:nvSpPr>
          <p:spPr>
            <a:xfrm>
              <a:off x="951472" y="1233193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191399" y="1444683"/>
              <a:ext cx="7235907" cy="523220"/>
              <a:chOff x="1191399" y="1444683"/>
              <a:chExt cx="7235907" cy="52322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304077" y="1444683"/>
                <a:ext cx="61232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/>
                <a:r>
                  <a:rPr lang="en-GB" sz="28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Identify the </a:t>
                </a:r>
                <a:r>
                  <a:rPr lang="en-GB" sz="2800" b="1" dirty="0">
                    <a:solidFill>
                      <a:schemeClr val="accent1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parties involved</a:t>
                </a: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399" y="1470485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951472" y="2341124"/>
            <a:ext cx="7475834" cy="954107"/>
            <a:chOff x="951472" y="2341124"/>
            <a:chExt cx="7475834" cy="954107"/>
          </a:xfrm>
        </p:grpSpPr>
        <p:sp>
          <p:nvSpPr>
            <p:cNvPr id="3" name="Rectangle 2"/>
            <p:cNvSpPr/>
            <p:nvPr/>
          </p:nvSpPr>
          <p:spPr>
            <a:xfrm>
              <a:off x="2304077" y="2341124"/>
              <a:ext cx="612322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Provide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about the situation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2343760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582369"/>
              <a:ext cx="471616" cy="4716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51472" y="3454327"/>
            <a:ext cx="7475835" cy="951471"/>
            <a:chOff x="951472" y="3454327"/>
            <a:chExt cx="7475835" cy="951471"/>
          </a:xfrm>
        </p:grpSpPr>
        <p:sp>
          <p:nvSpPr>
            <p:cNvPr id="4" name="Rectangle 3"/>
            <p:cNvSpPr/>
            <p:nvPr/>
          </p:nvSpPr>
          <p:spPr>
            <a:xfrm>
              <a:off x="2304078" y="3668452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Agree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 to be taken 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3454327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694253"/>
              <a:ext cx="471616" cy="47161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51472" y="4564894"/>
            <a:ext cx="7475836" cy="951471"/>
            <a:chOff x="951472" y="4564894"/>
            <a:chExt cx="7475836" cy="951471"/>
          </a:xfrm>
        </p:grpSpPr>
        <p:sp>
          <p:nvSpPr>
            <p:cNvPr id="5" name="Rectangle 4"/>
            <p:cNvSpPr/>
            <p:nvPr/>
          </p:nvSpPr>
          <p:spPr>
            <a:xfrm>
              <a:off x="2304079" y="4779019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agreement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951472" y="4564894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806137"/>
              <a:ext cx="471616" cy="471616"/>
            </a:xfrm>
            <a:prstGeom prst="rect">
              <a:avLst/>
            </a:prstGeom>
          </p:spPr>
        </p:pic>
      </p:grpSp>
      <p:pic>
        <p:nvPicPr>
          <p:cNvPr id="6" name="VO 1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88102"/>
            <a:ext cx="812800" cy="812800"/>
          </a:xfrm>
          <a:prstGeom prst="rect">
            <a:avLst/>
          </a:prstGeom>
        </p:spPr>
      </p:pic>
      <p:pic>
        <p:nvPicPr>
          <p:cNvPr id="20" name="VO 12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15" y="-888102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A018CA-72A0-4ECC-85E5-C468E1115E0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458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2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4" name="VO 1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74813"/>
            <a:ext cx="812800" cy="812800"/>
          </a:xfrm>
          <a:prstGeom prst="rect">
            <a:avLst/>
          </a:prstGeom>
        </p:spPr>
      </p:pic>
      <p:pic>
        <p:nvPicPr>
          <p:cNvPr id="5" name="VO 12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674" y="-105951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1105E-958A-4239-857C-C52F8D88745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71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862" y="6089374"/>
            <a:ext cx="363605" cy="3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687743"/>
            <a:ext cx="578296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Play</a:t>
            </a: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 the recording and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answer the questions</a:t>
            </a:r>
          </a:p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(</a:t>
            </a: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next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page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5" name="Contract2_SELECT_with_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35" y="2504179"/>
            <a:ext cx="1332594" cy="1332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1" y="1177068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might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signaller be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so poor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with his communication?</a:t>
            </a:r>
            <a:endParaRPr lang="en-US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1" y="2941226"/>
            <a:ext cx="3954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Did the driver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contract?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43201" y="448994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driver have done?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02046" y="1233194"/>
            <a:ext cx="1272744" cy="1272744"/>
            <a:chOff x="902046" y="1233194"/>
            <a:chExt cx="1272744" cy="1272744"/>
          </a:xfrm>
        </p:grpSpPr>
        <p:sp>
          <p:nvSpPr>
            <p:cNvPr id="2" name="Oval 1"/>
            <p:cNvSpPr/>
            <p:nvPr/>
          </p:nvSpPr>
          <p:spPr>
            <a:xfrm>
              <a:off x="902046" y="1233194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1374265"/>
              <a:ext cx="990600" cy="9906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02046" y="2781908"/>
            <a:ext cx="1272744" cy="1272744"/>
            <a:chOff x="902046" y="2781908"/>
            <a:chExt cx="1272744" cy="1272744"/>
          </a:xfrm>
        </p:grpSpPr>
        <p:sp>
          <p:nvSpPr>
            <p:cNvPr id="3" name="Oval 2"/>
            <p:cNvSpPr/>
            <p:nvPr/>
          </p:nvSpPr>
          <p:spPr>
            <a:xfrm>
              <a:off x="902046" y="2781908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2922979"/>
              <a:ext cx="990600" cy="990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02046" y="4330622"/>
            <a:ext cx="1272744" cy="1272744"/>
            <a:chOff x="902046" y="4330622"/>
            <a:chExt cx="1272744" cy="1272744"/>
          </a:xfrm>
        </p:grpSpPr>
        <p:sp>
          <p:nvSpPr>
            <p:cNvPr id="4" name="Oval 3"/>
            <p:cNvSpPr/>
            <p:nvPr/>
          </p:nvSpPr>
          <p:spPr>
            <a:xfrm>
              <a:off x="902046" y="4330622"/>
              <a:ext cx="1272744" cy="127274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18" y="4471693"/>
              <a:ext cx="990600" cy="99060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2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Contract Communications</a:t>
            </a:r>
          </a:p>
        </p:txBody>
      </p:sp>
      <p:pic>
        <p:nvPicPr>
          <p:cNvPr id="2" name="VO 1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386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C5A0B-7303-424A-839B-BAA8B398233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55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6154" y="1904848"/>
            <a:ext cx="4986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Every time we hold an operational conversation,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we are agreeing a verbal contract</a:t>
            </a:r>
          </a:p>
        </p:txBody>
      </p:sp>
      <p:sp>
        <p:nvSpPr>
          <p:cNvPr id="5" name="Rectangle 4"/>
          <p:cNvSpPr/>
          <p:nvPr/>
        </p:nvSpPr>
        <p:spPr>
          <a:xfrm>
            <a:off x="3836154" y="3985396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(even if the contract is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unclear and dangerous!</a:t>
            </a:r>
            <a:r>
              <a:rPr lang="en-GB" sz="2800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)</a:t>
            </a:r>
          </a:p>
        </p:txBody>
      </p:sp>
      <p:pic>
        <p:nvPicPr>
          <p:cNvPr id="6" name="VO 12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-851033"/>
            <a:ext cx="812800" cy="812800"/>
          </a:xfrm>
          <a:prstGeom prst="rect">
            <a:avLst/>
          </a:prstGeom>
        </p:spPr>
      </p:pic>
      <p:pic>
        <p:nvPicPr>
          <p:cNvPr id="7" name="VO 12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8982" y="-851033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0" y="3985396"/>
            <a:ext cx="34666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2800" dirty="0"/>
              <a:t>we need to keep our </a:t>
            </a:r>
            <a:r>
              <a:rPr lang="en-GB" sz="2800" b="1" dirty="0"/>
              <a:t>contracts tight.</a:t>
            </a: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9" name="VO 12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6376" y="-851033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153" y="6260121"/>
            <a:ext cx="477628" cy="477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0C041-3439-46C3-A8E3-C61D83853BE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49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48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48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4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5800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32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8" grpId="0"/>
      <p:bldP spid="8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Responsibility</a:t>
            </a:r>
          </a:p>
        </p:txBody>
      </p:sp>
      <p:pic>
        <p:nvPicPr>
          <p:cNvPr id="2" name="VO 1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0067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CC430-5B78-436A-8D94-13EFF0B0887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346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7898" y="2828835"/>
            <a:ext cx="4381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Where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does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responsibility lie?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1284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59636" y="2811851"/>
            <a:ext cx="6466776" cy="17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0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Lead </a:t>
            </a:r>
            <a:r>
              <a:rPr lang="en-GB" sz="60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Responsibility?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23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81" y="1720256"/>
            <a:ext cx="3810000" cy="3810000"/>
          </a:xfrm>
          <a:prstGeom prst="rect">
            <a:avLst/>
          </a:prstGeom>
        </p:spPr>
      </p:pic>
      <p:pic>
        <p:nvPicPr>
          <p:cNvPr id="4" name="VO 1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826317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B7DDA-6C82-4141-B26F-9FEFD0BD7B71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56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621" y="5700738"/>
            <a:ext cx="7784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Don’t worry if you are unfamiliar with PICOP and ES. </a:t>
            </a: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They are simply example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trackworker</a:t>
            </a: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 roles.</a:t>
            </a:r>
            <a:endParaRPr lang="en-US" sz="24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1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38674"/>
            <a:ext cx="812800" cy="812800"/>
          </a:xfrm>
          <a:prstGeom prst="rect">
            <a:avLst/>
          </a:prstGeom>
        </p:spPr>
      </p:pic>
      <p:pic>
        <p:nvPicPr>
          <p:cNvPr id="5" name="VO 1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58" y="-83867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B6E76-1845-4725-B7E2-0DEB363164D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3192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88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51" y="671797"/>
            <a:ext cx="5064896" cy="5514406"/>
          </a:xfrm>
          <a:prstGeom prst="rect">
            <a:avLst/>
          </a:prstGeom>
        </p:spPr>
      </p:pic>
      <p:pic>
        <p:nvPicPr>
          <p:cNvPr id="3" name="VO 1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45340"/>
            <a:ext cx="812800" cy="812800"/>
          </a:xfrm>
          <a:prstGeom prst="rect">
            <a:avLst/>
          </a:prstGeom>
        </p:spPr>
      </p:pic>
      <p:pic>
        <p:nvPicPr>
          <p:cNvPr id="4" name="VO 13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430" y="-84534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C84AE-23BB-4CD7-BC0D-C33D55DB9CE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595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pic>
        <p:nvPicPr>
          <p:cNvPr id="2" name="VO 1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703" y="-886942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46171"/>
            <a:ext cx="9164605" cy="926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  <p:pic>
        <p:nvPicPr>
          <p:cNvPr id="2" name="VO 13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3602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0763"/>
          <a:stretch/>
        </p:blipFill>
        <p:spPr>
          <a:xfrm>
            <a:off x="49633" y="1494971"/>
            <a:ext cx="9050795" cy="326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EBB63-07DF-4833-B466-2256D431672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495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605629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module 3 of the course is Structure and Lead Responsibility</a:t>
            </a:r>
            <a:endParaRPr lang="en-US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53997" y="206760"/>
            <a:ext cx="6236003" cy="596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Rail Industry Professionals</a:t>
            </a:r>
          </a:p>
        </p:txBody>
      </p:sp>
      <p:pic>
        <p:nvPicPr>
          <p:cNvPr id="2" name="VO 1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3725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20763"/>
          <a:stretch/>
        </p:blipFill>
        <p:spPr>
          <a:xfrm>
            <a:off x="49633" y="1494971"/>
            <a:ext cx="9050795" cy="3265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9FFDE-B839-4036-934D-EA2617CBDD0A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4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96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Responsibility and Professionalism</a:t>
            </a:r>
          </a:p>
        </p:txBody>
      </p:sp>
      <p:pic>
        <p:nvPicPr>
          <p:cNvPr id="2" name="VO 1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" y="-916599"/>
            <a:ext cx="894080" cy="894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751F-EB94-4AA7-9582-3FCDBA147D2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39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13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-81396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2734" y="58992"/>
            <a:ext cx="10215019" cy="7221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535AA-2234-4B85-9823-CADDE921376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494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51472" y="562538"/>
            <a:ext cx="7475834" cy="951471"/>
            <a:chOff x="951472" y="813058"/>
            <a:chExt cx="7475834" cy="951471"/>
          </a:xfrm>
        </p:grpSpPr>
        <p:sp>
          <p:nvSpPr>
            <p:cNvPr id="2" name="Rectangle 1"/>
            <p:cNvSpPr/>
            <p:nvPr/>
          </p:nvSpPr>
          <p:spPr>
            <a:xfrm>
              <a:off x="2304077" y="1024548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Use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protocols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951472" y="813058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99" y="1050350"/>
              <a:ext cx="471616" cy="47161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51472" y="1855182"/>
            <a:ext cx="7475833" cy="951471"/>
            <a:chOff x="951472" y="1923625"/>
            <a:chExt cx="7475833" cy="951471"/>
          </a:xfrm>
        </p:grpSpPr>
        <p:sp>
          <p:nvSpPr>
            <p:cNvPr id="3" name="Rectangle 2"/>
            <p:cNvSpPr/>
            <p:nvPr/>
          </p:nvSpPr>
          <p:spPr>
            <a:xfrm>
              <a:off x="2304076" y="2137750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Structure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our conversations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1923625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162234"/>
              <a:ext cx="471616" cy="47161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937335" y="3217582"/>
            <a:ext cx="7475835" cy="951471"/>
            <a:chOff x="951472" y="3034192"/>
            <a:chExt cx="7475835" cy="951471"/>
          </a:xfrm>
        </p:grpSpPr>
        <p:sp>
          <p:nvSpPr>
            <p:cNvPr id="4" name="Rectangle 3"/>
            <p:cNvSpPr/>
            <p:nvPr/>
          </p:nvSpPr>
          <p:spPr>
            <a:xfrm>
              <a:off x="2304078" y="3248317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Listen </a:t>
              </a: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correctly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3034192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274118"/>
              <a:ext cx="471616" cy="47161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37334" y="4555654"/>
            <a:ext cx="7475836" cy="951471"/>
            <a:chOff x="951472" y="4144759"/>
            <a:chExt cx="7475836" cy="951471"/>
          </a:xfrm>
        </p:grpSpPr>
        <p:sp>
          <p:nvSpPr>
            <p:cNvPr id="5" name="Rectangle 4"/>
            <p:cNvSpPr/>
            <p:nvPr/>
          </p:nvSpPr>
          <p:spPr>
            <a:xfrm>
              <a:off x="2304079" y="4358884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</a:t>
              </a:r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understanding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951472" y="4144759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386002"/>
              <a:ext cx="471616" cy="47161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994992" y="5599029"/>
            <a:ext cx="3833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These are covered in </a:t>
            </a:r>
            <a:endParaRPr lang="en-US" sz="24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7" name="VO 13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30" y="-863177"/>
            <a:ext cx="812800" cy="812800"/>
          </a:xfrm>
          <a:prstGeom prst="rect">
            <a:avLst/>
          </a:prstGeom>
        </p:spPr>
      </p:pic>
      <p:pic>
        <p:nvPicPr>
          <p:cNvPr id="22" name="VO 135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5958" y="-863177"/>
            <a:ext cx="812800" cy="812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5945174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These are covered in detail in later modules</a:t>
            </a:r>
            <a:endParaRPr lang="en-US" dirty="0"/>
          </a:p>
        </p:txBody>
      </p:sp>
      <p:pic>
        <p:nvPicPr>
          <p:cNvPr id="15" name="VO 13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2117" y="-761577"/>
            <a:ext cx="609600" cy="609600"/>
          </a:xfrm>
          <a:prstGeom prst="rect">
            <a:avLst/>
          </a:prstGeom>
        </p:spPr>
      </p:pic>
      <p:pic>
        <p:nvPicPr>
          <p:cNvPr id="16" name="VO 13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4312" y="-719283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6AE06A-8051-43D2-A5E5-CE8754B75B4D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954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4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72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r="39416" b="8109"/>
          <a:stretch/>
        </p:blipFill>
        <p:spPr>
          <a:xfrm>
            <a:off x="702277" y="1235676"/>
            <a:ext cx="2914112" cy="56223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64885" y="580768"/>
            <a:ext cx="5069426" cy="2286000"/>
            <a:chOff x="3264885" y="580768"/>
            <a:chExt cx="5069426" cy="228600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264885" y="580768"/>
              <a:ext cx="5069426" cy="2286000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45565" y="754272"/>
              <a:ext cx="430806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“… and this is the third time this week it’s happened. Ridiculous. Why doesn’t someone do something? It’s making all our lives a misery…”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VO 13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52617"/>
            <a:ext cx="812800" cy="812800"/>
          </a:xfrm>
          <a:prstGeom prst="rect">
            <a:avLst/>
          </a:prstGeom>
        </p:spPr>
      </p:pic>
      <p:pic>
        <p:nvPicPr>
          <p:cNvPr id="6" name="VO 13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716" y="-852617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57F833-3AED-4CB5-884A-58661082DF16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7386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6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7"/>
          <a:stretch/>
        </p:blipFill>
        <p:spPr>
          <a:xfrm>
            <a:off x="2587466" y="469556"/>
            <a:ext cx="3969068" cy="6388444"/>
          </a:xfrm>
          <a:prstGeom prst="rect">
            <a:avLst/>
          </a:prstGeom>
        </p:spPr>
      </p:pic>
      <p:pic>
        <p:nvPicPr>
          <p:cNvPr id="4" name="VO 13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881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598C1-34DC-411A-9864-F2F85991A4E2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ABDBA-6E42-4302-A93A-AC1265B71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1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8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Challenging Poor Communications</a:t>
            </a:r>
          </a:p>
        </p:txBody>
      </p:sp>
      <p:pic>
        <p:nvPicPr>
          <p:cNvPr id="2" name="VO 13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-875746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224928-3A10-44E0-B294-AF8525602BA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078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6390" y="1348063"/>
            <a:ext cx="5399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Play</a:t>
            </a: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 the recording and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66" y="3232880"/>
            <a:ext cx="1252623" cy="1252623"/>
          </a:xfrm>
          <a:prstGeom prst="rect">
            <a:avLst/>
          </a:prstGeom>
        </p:spPr>
      </p:pic>
      <p:pic>
        <p:nvPicPr>
          <p:cNvPr id="7" name="Contract2_SELECT_with_SF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2" y="3192894"/>
            <a:ext cx="1332594" cy="1332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88543" y="2036383"/>
            <a:ext cx="1272744" cy="1272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8543" y="3585097"/>
            <a:ext cx="1272744" cy="12727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29698" y="2213947"/>
            <a:ext cx="5815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driver have done?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9697" y="3744415"/>
            <a:ext cx="5029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/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does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he need to be careful of?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15" y="2177454"/>
            <a:ext cx="9906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15" y="3726168"/>
            <a:ext cx="9906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100" y="2663735"/>
            <a:ext cx="642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Yeah – we all know the </a:t>
            </a: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Phonetic Alphabet…</a:t>
            </a:r>
          </a:p>
        </p:txBody>
      </p:sp>
    </p:spTree>
    <p:extLst>
      <p:ext uri="{BB962C8B-B14F-4D97-AF65-F5344CB8AC3E}">
        <p14:creationId xmlns:p14="http://schemas.microsoft.com/office/powerpoint/2010/main" val="18082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Personal Responsibility</a:t>
            </a:r>
          </a:p>
        </p:txBody>
      </p:sp>
      <p:pic>
        <p:nvPicPr>
          <p:cNvPr id="2" name="VO 13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25" y="-72590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724AE-D71F-4CF5-B079-B45B41D5808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49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3797" y="2951946"/>
            <a:ext cx="4986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As professionals,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all take responsibility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for safety critical communications.</a:t>
            </a:r>
          </a:p>
        </p:txBody>
      </p:sp>
      <p:pic>
        <p:nvPicPr>
          <p:cNvPr id="6" name="VO 13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ADECE-B780-44FC-9EEE-E0D4A1C725C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856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625" y="3795092"/>
            <a:ext cx="4650851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is the Priority</a:t>
            </a:r>
          </a:p>
        </p:txBody>
      </p:sp>
      <p:pic>
        <p:nvPicPr>
          <p:cNvPr id="2" name="VO 1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96383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CA0B8-D899-4580-8D2E-DE70A12624C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90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6237" y="2228728"/>
            <a:ext cx="6683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always takes priority </a:t>
            </a:r>
            <a:r>
              <a:rPr lang="en-GB" sz="4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over operational performance.</a:t>
            </a:r>
          </a:p>
        </p:txBody>
      </p:sp>
      <p:pic>
        <p:nvPicPr>
          <p:cNvPr id="5" name="VO 1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51246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E9C6D9-35B9-4319-855F-B575C752CBD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72433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r="39416" b="8109"/>
          <a:stretch/>
        </p:blipFill>
        <p:spPr>
          <a:xfrm>
            <a:off x="702277" y="1235676"/>
            <a:ext cx="2914112" cy="5622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64885" y="766118"/>
            <a:ext cx="5069426" cy="1717589"/>
            <a:chOff x="3264885" y="766118"/>
            <a:chExt cx="5069426" cy="1717589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264885" y="766118"/>
              <a:ext cx="5069426" cy="1717589"/>
            </a:xfrm>
            <a:prstGeom prst="wedgeRoundRectCallout">
              <a:avLst>
                <a:gd name="adj1" fmla="val -46467"/>
                <a:gd name="adj2" fmla="val 74073"/>
                <a:gd name="adj3" fmla="val 16667"/>
              </a:avLst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16389" y="1024747"/>
              <a:ext cx="43080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“OK, me again. Granting you a blockage now, as we did last time. Need it back in twenty.”</a:t>
              </a:r>
            </a:p>
          </p:txBody>
        </p:sp>
      </p:grpSp>
      <p:pic>
        <p:nvPicPr>
          <p:cNvPr id="2" name="VO 1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892181"/>
            <a:ext cx="812800" cy="812800"/>
          </a:xfrm>
          <a:prstGeom prst="rect">
            <a:avLst/>
          </a:prstGeom>
        </p:spPr>
      </p:pic>
      <p:pic>
        <p:nvPicPr>
          <p:cNvPr id="7" name="VO 1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157" y="-892181"/>
            <a:ext cx="812800" cy="812800"/>
          </a:xfrm>
          <a:prstGeom prst="rect">
            <a:avLst/>
          </a:prstGeom>
        </p:spPr>
      </p:pic>
      <p:pic>
        <p:nvPicPr>
          <p:cNvPr id="8" name="VO 1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84314" y="-892181"/>
            <a:ext cx="812800" cy="812800"/>
          </a:xfrm>
          <a:prstGeom prst="rect">
            <a:avLst/>
          </a:prstGeom>
        </p:spPr>
      </p:pic>
      <p:pic>
        <p:nvPicPr>
          <p:cNvPr id="9" name="VO 143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6471" y="-892181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1520" y="-1564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2029F-7C44-4575-B6C5-656AEB68B84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087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53755" y="1860186"/>
            <a:ext cx="43817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the above communication look like?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would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standards slip like this?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Hint: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this isn’t the first time the Signaller has made this call.</a:t>
            </a:r>
          </a:p>
        </p:txBody>
      </p:sp>
      <p:pic>
        <p:nvPicPr>
          <p:cNvPr id="5" name="VO 1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-852622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8649" y="45112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i="1" dirty="0"/>
              <a:t>“OK, me again. Granting you a blockage now, as we did last time. Need it back in twenty.”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1A701-3791-4A09-BBB5-18D847B1EE67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36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0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96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Under Pressure</a:t>
            </a:r>
          </a:p>
        </p:txBody>
      </p:sp>
      <p:pic>
        <p:nvPicPr>
          <p:cNvPr id="2" name="VO 1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-88969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2E76D-3486-4C2A-8F6D-0192FEEB5D3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04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pressure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situations: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61086" y="3251578"/>
            <a:ext cx="1871019" cy="2670745"/>
            <a:chOff x="661086" y="3251578"/>
            <a:chExt cx="1871019" cy="2670745"/>
          </a:xfrm>
        </p:grpSpPr>
        <p:sp>
          <p:nvSpPr>
            <p:cNvPr id="3" name="Rectangle 2"/>
            <p:cNvSpPr/>
            <p:nvPr/>
          </p:nvSpPr>
          <p:spPr>
            <a:xfrm>
              <a:off x="661086" y="4998993"/>
              <a:ext cx="187101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Think about what we need to say</a:t>
              </a:r>
              <a:endParaRPr lang="en-US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32" y="3251578"/>
              <a:ext cx="1140725" cy="11407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700981" y="3251578"/>
            <a:ext cx="1871019" cy="2532245"/>
            <a:chOff x="2700981" y="3251578"/>
            <a:chExt cx="1871019" cy="2532245"/>
          </a:xfrm>
        </p:grpSpPr>
        <p:sp>
          <p:nvSpPr>
            <p:cNvPr id="5" name="Rectangle 4"/>
            <p:cNvSpPr/>
            <p:nvPr/>
          </p:nvSpPr>
          <p:spPr>
            <a:xfrm>
              <a:off x="2700981" y="5137492"/>
              <a:ext cx="18710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Speak slowly and clearly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837" y="3251578"/>
              <a:ext cx="1154373" cy="115437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727228" y="3261814"/>
            <a:ext cx="1871019" cy="2525446"/>
            <a:chOff x="4727228" y="3261814"/>
            <a:chExt cx="1871019" cy="2525446"/>
          </a:xfrm>
        </p:grpSpPr>
        <p:sp>
          <p:nvSpPr>
            <p:cNvPr id="6" name="Rectangle 5"/>
            <p:cNvSpPr/>
            <p:nvPr/>
          </p:nvSpPr>
          <p:spPr>
            <a:xfrm>
              <a:off x="4727228" y="5140929"/>
              <a:ext cx="18710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latin typeface="PT Sans Caption" charset="-52"/>
                  <a:ea typeface="PT Sans Caption" charset="-52"/>
                  <a:cs typeface="PT Sans Caption" charset="-52"/>
                </a:rPr>
                <a:t>Use the protocols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442" y="3261814"/>
              <a:ext cx="1144137" cy="114413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698883" y="3289105"/>
            <a:ext cx="1928930" cy="2494717"/>
            <a:chOff x="6698883" y="3289105"/>
            <a:chExt cx="1928930" cy="2494717"/>
          </a:xfrm>
        </p:grpSpPr>
        <p:sp>
          <p:nvSpPr>
            <p:cNvPr id="7" name="Rectangle 6"/>
            <p:cNvSpPr/>
            <p:nvPr/>
          </p:nvSpPr>
          <p:spPr>
            <a:xfrm>
              <a:off x="6698883" y="5137491"/>
              <a:ext cx="19289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>
                  <a:latin typeface="PT Sans Caption" charset="-52"/>
                  <a:ea typeface="PT Sans Caption" charset="-52"/>
                  <a:cs typeface="PT Sans Caption" charset="-52"/>
                </a:rPr>
                <a:t>Confirm understanding</a:t>
              </a:r>
              <a:endParaRPr lang="en-US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2755" y="3289105"/>
              <a:ext cx="1089550" cy="1089550"/>
            </a:xfrm>
            <a:prstGeom prst="rect">
              <a:avLst/>
            </a:prstGeom>
          </p:spPr>
        </p:pic>
      </p:grpSp>
      <p:pic>
        <p:nvPicPr>
          <p:cNvPr id="4" name="VO 1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5" y="-889690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7D9FFF-BF0D-4A92-A02A-07F7DAF2F9E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44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49656" y="2736501"/>
            <a:ext cx="4986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We must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take time to communicate well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– no matter what </a:t>
            </a:r>
            <a:r>
              <a:rPr lang="en-GB" sz="2800" b="1" dirty="0">
                <a:ea typeface="PT Sans Caption" charset="-52"/>
                <a:cs typeface="PT Sans Caption" charset="-52"/>
              </a:rPr>
              <a:t>the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 situation. </a:t>
            </a:r>
          </a:p>
        </p:txBody>
      </p:sp>
      <p:pic>
        <p:nvPicPr>
          <p:cNvPr id="5" name="VO 1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87575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D6877-99C7-4906-AD3D-B9263B748A5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61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848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2" name="VO 15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6360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7A3DA5-12AD-424F-8D3F-916D890F68B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32225" y="1988146"/>
            <a:ext cx="4873431" cy="2220972"/>
            <a:chOff x="3832225" y="1988146"/>
            <a:chExt cx="4873431" cy="2220972"/>
          </a:xfrm>
        </p:grpSpPr>
        <p:sp>
          <p:nvSpPr>
            <p:cNvPr id="6" name="Rectangle 5"/>
            <p:cNvSpPr/>
            <p:nvPr/>
          </p:nvSpPr>
          <p:spPr>
            <a:xfrm>
              <a:off x="3832225" y="1988146"/>
              <a:ext cx="3822700" cy="1436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9600" b="1" kern="3800" spc="-800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1 in 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32225" y="3070345"/>
              <a:ext cx="487343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GB" sz="3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accidents involves a communication </a:t>
              </a:r>
              <a:r>
                <a:rPr lang="en-GB" sz="34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error.</a:t>
              </a:r>
              <a:r>
                <a:rPr lang="en-US" sz="34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4488" r="12279" b="14841"/>
          <a:stretch/>
        </p:blipFill>
        <p:spPr>
          <a:xfrm>
            <a:off x="800100" y="1730674"/>
            <a:ext cx="2705100" cy="2540000"/>
          </a:xfrm>
          <a:prstGeom prst="rect">
            <a:avLst/>
          </a:prstGeom>
        </p:spPr>
      </p:pic>
      <p:pic>
        <p:nvPicPr>
          <p:cNvPr id="8" name="VO 1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8A8E2E-F379-4C41-8923-E0A182D560B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081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1055642"/>
            <a:ext cx="5214550" cy="1200329"/>
            <a:chOff x="3595814" y="1055642"/>
            <a:chExt cx="5214550" cy="1200329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1" y="1055642"/>
              <a:ext cx="410244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b="1" dirty="0">
                  <a:ea typeface="PT Sans Caption" charset="-52"/>
                  <a:cs typeface="PT Sans Caption" charset="-52"/>
                </a:rPr>
                <a:t>Recognise when safety critical communication is happening </a:t>
              </a:r>
              <a:r>
                <a:rPr lang="en-GB" dirty="0">
                  <a:ea typeface="PT Sans Caption" charset="-52"/>
                  <a:cs typeface="PT Sans Caption" charset="-52"/>
                </a:rPr>
                <a:t>(all operational communication by front line staff is safety critical).</a:t>
              </a:r>
              <a:endParaRPr lang="en-US" dirty="0">
                <a:effectLst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814" y="2384510"/>
            <a:ext cx="4819135" cy="923330"/>
            <a:chOff x="3595814" y="2384510"/>
            <a:chExt cx="4819135" cy="923330"/>
          </a:xfrm>
        </p:grpSpPr>
        <p:sp>
          <p:nvSpPr>
            <p:cNvPr id="7" name="Oval 6"/>
            <p:cNvSpPr/>
            <p:nvPr/>
          </p:nvSpPr>
          <p:spPr>
            <a:xfrm>
              <a:off x="3595814" y="241368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07920" y="2384510"/>
              <a:ext cx="3707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Every time we hold an operational conversation, we are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agreeing a contract.</a:t>
              </a:r>
              <a:endParaRPr lang="en-US" b="1" dirty="0"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5814" y="3574878"/>
            <a:ext cx="4819135" cy="923330"/>
            <a:chOff x="3595814" y="3574878"/>
            <a:chExt cx="4819135" cy="923330"/>
          </a:xfrm>
        </p:grpSpPr>
        <p:sp>
          <p:nvSpPr>
            <p:cNvPr id="8" name="Oval 7"/>
            <p:cNvSpPr/>
            <p:nvPr/>
          </p:nvSpPr>
          <p:spPr>
            <a:xfrm>
              <a:off x="3595814" y="360405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7920" y="3574878"/>
              <a:ext cx="370702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As professionals, we must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all take responsibility </a:t>
              </a:r>
              <a:r>
                <a:rPr lang="en-GB" dirty="0">
                  <a:ea typeface="PT Sans Caption" charset="-52"/>
                  <a:cs typeface="PT Sans Caption" charset="-52"/>
                </a:rPr>
                <a:t>for safety critical communications.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95814" y="4765246"/>
            <a:ext cx="4312509" cy="923330"/>
            <a:chOff x="3595814" y="4765246"/>
            <a:chExt cx="4312509" cy="923330"/>
          </a:xfrm>
        </p:grpSpPr>
        <p:sp>
          <p:nvSpPr>
            <p:cNvPr id="9" name="Oval 8"/>
            <p:cNvSpPr/>
            <p:nvPr/>
          </p:nvSpPr>
          <p:spPr>
            <a:xfrm>
              <a:off x="3595814" y="479442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07920" y="4765246"/>
              <a:ext cx="32004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dirty="0">
                  <a:ea typeface="PT Sans Caption" charset="-52"/>
                  <a:cs typeface="PT Sans Caption" charset="-52"/>
                </a:rPr>
                <a:t>We must </a:t>
              </a:r>
              <a:r>
                <a:rPr lang="en-GB" b="1" dirty="0">
                  <a:ea typeface="PT Sans Caption" charset="-52"/>
                  <a:cs typeface="PT Sans Caption" charset="-52"/>
                </a:rPr>
                <a:t>take time to communicate well </a:t>
              </a:r>
              <a:r>
                <a:rPr lang="en-GB" dirty="0">
                  <a:ea typeface="PT Sans Caption" charset="-52"/>
                  <a:cs typeface="PT Sans Caption" charset="-52"/>
                </a:rPr>
                <a:t>– no matter what the situation.</a:t>
              </a:r>
              <a:endParaRPr lang="en-US" dirty="0"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4" name="VO 1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88101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153" y="6253348"/>
            <a:ext cx="477628" cy="4776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6F2382-A992-426A-A944-1A21FB48FD7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3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1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40262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9D690-0F76-4522-A5DC-F210D7001D6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1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9116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0E1A1-A51D-4C4D-A3E1-B12F02AD7FE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5" name="VO1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" y="-875745"/>
            <a:ext cx="812800" cy="812800"/>
          </a:xfrm>
          <a:prstGeom prst="rect">
            <a:avLst/>
          </a:prstGeom>
        </p:spPr>
      </p:pic>
      <p:pic>
        <p:nvPicPr>
          <p:cNvPr id="7" name="VO16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187" y="-875745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636000-630F-4297-BE89-0B782E1E286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28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7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8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1" y="879838"/>
            <a:ext cx="7032171" cy="5098324"/>
          </a:xfrm>
          <a:prstGeom prst="rect">
            <a:avLst/>
          </a:prstGeom>
        </p:spPr>
      </p:pic>
      <p:pic>
        <p:nvPicPr>
          <p:cNvPr id="4" name="VO 1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2A700E-372F-4B5D-A958-EA7350621BFD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424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228635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Errors</a:t>
            </a:r>
            <a:r>
              <a:rPr lang="en-GB" sz="4000" b="1" dirty="0">
                <a:solidFill>
                  <a:srgbClr val="253048"/>
                </a:solidFill>
                <a:latin typeface="PT Sans Caption" charset="-52"/>
                <a:ea typeface="PT Sans Caption" charset="-52"/>
                <a:cs typeface="PT Sans Caption" charset="-52"/>
              </a:rPr>
              <a:t> include:</a:t>
            </a:r>
            <a:endParaRPr lang="en-GB" sz="40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47700" y="3143250"/>
            <a:ext cx="1879600" cy="2450414"/>
            <a:chOff x="647700" y="3143250"/>
            <a:chExt cx="1879600" cy="2450414"/>
          </a:xfrm>
        </p:grpSpPr>
        <p:sp>
          <p:nvSpPr>
            <p:cNvPr id="10" name="Rectangle 9"/>
            <p:cNvSpPr/>
            <p:nvPr/>
          </p:nvSpPr>
          <p:spPr>
            <a:xfrm>
              <a:off x="647700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Leaving out important details</a:t>
              </a:r>
              <a:endParaRPr lang="en-US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50" y="3143250"/>
              <a:ext cx="1384300" cy="13843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667000" y="3143250"/>
            <a:ext cx="1879600" cy="2450414"/>
            <a:chOff x="2667000" y="3143250"/>
            <a:chExt cx="1879600" cy="2450414"/>
          </a:xfrm>
        </p:grpSpPr>
        <p:sp>
          <p:nvSpPr>
            <p:cNvPr id="11" name="Rectangle 10"/>
            <p:cNvSpPr/>
            <p:nvPr/>
          </p:nvSpPr>
          <p:spPr>
            <a:xfrm>
              <a:off x="2667000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Saying something vague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077" y="3143250"/>
              <a:ext cx="1295400" cy="1295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689475" y="3311525"/>
            <a:ext cx="1879600" cy="2420638"/>
            <a:chOff x="4689475" y="3311525"/>
            <a:chExt cx="1879600" cy="2420638"/>
          </a:xfrm>
        </p:grpSpPr>
        <p:sp>
          <p:nvSpPr>
            <p:cNvPr id="12" name="Rectangle 11"/>
            <p:cNvSpPr/>
            <p:nvPr/>
          </p:nvSpPr>
          <p:spPr>
            <a:xfrm>
              <a:off x="4689475" y="4808833"/>
              <a:ext cx="1879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Not communicating when you should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225" y="3311525"/>
              <a:ext cx="1047750" cy="104775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705599" y="3311525"/>
            <a:ext cx="1879600" cy="2282139"/>
            <a:chOff x="6705599" y="3311525"/>
            <a:chExt cx="1879600" cy="2282139"/>
          </a:xfrm>
        </p:grpSpPr>
        <p:sp>
          <p:nvSpPr>
            <p:cNvPr id="13" name="Rectangle 12"/>
            <p:cNvSpPr/>
            <p:nvPr/>
          </p:nvSpPr>
          <p:spPr>
            <a:xfrm>
              <a:off x="6705599" y="4947333"/>
              <a:ext cx="1879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/>
              <a:r>
                <a:rPr lang="en-GB" b="1" dirty="0">
                  <a:solidFill>
                    <a:srgbClr val="22383A"/>
                  </a:solidFill>
                </a:rPr>
                <a:t>Not following basic protocols</a:t>
              </a:r>
              <a:endParaRPr lang="en-US" b="1" dirty="0">
                <a:solidFill>
                  <a:srgbClr val="22383A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837" y="3311525"/>
              <a:ext cx="1127125" cy="1127125"/>
            </a:xfrm>
            <a:prstGeom prst="rect">
              <a:avLst/>
            </a:prstGeom>
          </p:spPr>
        </p:pic>
      </p:grpSp>
      <p:pic>
        <p:nvPicPr>
          <p:cNvPr id="3" name="VO 1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98" y="-892566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D738E6-9E10-4383-83DE-203F39F482F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9494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116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75NEMTS3ZVHP-10-2602</_dlc_DocId>
    <_dlc_DocIdUrl xmlns="6e9dc5df-26dc-4cdc-bc9e-1872ac93cb1a">
      <Url>http://author.sparkrail.org/_layouts/15/DocIdRedir.aspx?ID=75NEMTS3ZVHP-10-2602</Url>
      <Description>75NEMTS3ZVHP-10-2602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8C454D-51EA-4450-A764-5A41523EF247}">
  <ds:schemaRefs>
    <ds:schemaRef ds:uri="http://schemas.openxmlformats.org/package/2006/metadata/core-properties"/>
    <ds:schemaRef ds:uri="http://purl.org/dc/elements/1.1/"/>
    <ds:schemaRef ds:uri="http://www.w3.org/XML/1998/namespace"/>
    <ds:schemaRef ds:uri="6e9dc5df-26dc-4cdc-bc9e-1872ac93cb1a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890441-5056-457D-9EA1-59CF417D318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D889A7E-8611-495F-B101-9E33D6716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573763-FF4A-4F05-8E34-5CAC29FD9A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3930</TotalTime>
  <Words>1051</Words>
  <Application>Microsoft Office PowerPoint</Application>
  <PresentationFormat>On-screen Show (4:3)</PresentationFormat>
  <Paragraphs>236</Paragraphs>
  <Slides>73</Slides>
  <Notes>11</Notes>
  <HiddenSlides>2</HiddenSlides>
  <MMClips>73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Maiandra GD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144</cp:revision>
  <cp:lastPrinted>2017-01-04T09:54:21Z</cp:lastPrinted>
  <dcterms:created xsi:type="dcterms:W3CDTF">2016-11-25T18:02:59Z</dcterms:created>
  <dcterms:modified xsi:type="dcterms:W3CDTF">2018-08-02T16:02:53Z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fac5dfab-3468-463d-b1e7-af61c00de815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RSSB-SCC-Module-1-Foundation.pptx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