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Lst>
  <p:notesMasterIdLst>
    <p:notesMasterId r:id="rId25"/>
  </p:notesMasterIdLst>
  <p:handoutMasterIdLst>
    <p:handoutMasterId r:id="rId26"/>
  </p:handoutMasterIdLst>
  <p:sldIdLst>
    <p:sldId id="385" r:id="rId9"/>
    <p:sldId id="316" r:id="rId10"/>
    <p:sldId id="501" r:id="rId11"/>
    <p:sldId id="503" r:id="rId12"/>
    <p:sldId id="485" r:id="rId13"/>
    <p:sldId id="500" r:id="rId14"/>
    <p:sldId id="494" r:id="rId15"/>
    <p:sldId id="506" r:id="rId16"/>
    <p:sldId id="505" r:id="rId17"/>
    <p:sldId id="507" r:id="rId18"/>
    <p:sldId id="486" r:id="rId19"/>
    <p:sldId id="504" r:id="rId20"/>
    <p:sldId id="479" r:id="rId21"/>
    <p:sldId id="499" r:id="rId22"/>
    <p:sldId id="508" r:id="rId23"/>
    <p:sldId id="488" r:id="rId24"/>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005172"/>
    <a:srgbClr val="ECB314"/>
    <a:srgbClr val="FF7C80"/>
    <a:srgbClr val="054B6B"/>
    <a:srgbClr val="89094C"/>
    <a:srgbClr val="FF3399"/>
    <a:srgbClr val="00FFFF"/>
    <a:srgbClr val="FEE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8" d="100"/>
          <a:sy n="88" d="100"/>
        </p:scale>
        <p:origin x="1590" y="84"/>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p:scale>
        <a:sx n="100" d="100"/>
        <a:sy n="100" d="100"/>
      </p:scale>
      <p:origin x="0" y="-24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4:55.372"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30-Aug-18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30-Aug-18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30-Aug-18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30-Aug-18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30-Aug-18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30-Aug-18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30-Aug-18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30-Aug-18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30-Aug-18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30-Aug-18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30-Aug-18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30-Aug-18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30-Aug-18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30-Aug-18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30-Aug-18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30-Aug-18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30-Aug-18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30-Aug-18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30-Aug-18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30-Aug-18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30-Aug-18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30-Aug-18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30-Aug-18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30-Aug-18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30-Aug-18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30-Aug-18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30-Aug-18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30-Aug-18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30-Aug-18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30-Aug-18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30-Aug-18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30-Aug-18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30-Aug-18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30-Aug-18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30-Aug-18</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30-Aug-18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30-Aug-18</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30-Aug-18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30-Aug-18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30-Aug-18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30-Aug-18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30-Aug-18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30-Aug-18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30-Aug-18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30-Aug-18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30-Aug-18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30-Aug-18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30-Aug-18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30-Aug-18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30-Aug-18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30-Aug-18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30-Aug-18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30-Aug-18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30-Aug-18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30-Aug-18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30-Aug-18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30-Aug-18</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30-Aug-18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30-Aug-18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30-Aug-18</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30-Aug-18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30-Aug-18</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30-Aug-18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30-Aug-18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30-Aug-18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30-Aug-18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30-Aug-18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30-Aug-18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30-Aug-18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30-Aug-18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30-Aug-18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30-Aug-18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30-Aug-18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30-Aug-18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30-Aug-18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82.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84.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4.xml"/><Relationship Id="rId5" Type="http://schemas.openxmlformats.org/officeDocument/2006/relationships/image" Target="../media/image35.emf"/><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84.xm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Egmanton-risk-awareness-team-briefing.pptx" TargetMode="Externa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R112018_180809_Egmanton.pdf" TargetMode="External"/><Relationship Id="rId1" Type="http://schemas.openxmlformats.org/officeDocument/2006/relationships/slideLayout" Target="../slideLayouts/slideLayout8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hyperlink" Target="RSSB-SCC-Module-1-Foundation.pptx" TargetMode="External"/><Relationship Id="rId2" Type="http://schemas.openxmlformats.org/officeDocument/2006/relationships/image" Target="../media/image14.png"/><Relationship Id="rId1" Type="http://schemas.openxmlformats.org/officeDocument/2006/relationships/slideLayout" Target="../slideLayouts/slideLayout84.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84.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84.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77F7A3E-EE2B-4E8C-921E-AAAC58DC0087}"/>
              </a:ext>
            </a:extLst>
          </p:cNvPr>
          <p:cNvPicPr>
            <a:picLocks noChangeAspect="1"/>
          </p:cNvPicPr>
          <p:nvPr/>
        </p:nvPicPr>
        <p:blipFill>
          <a:blip r:embed="rId2"/>
          <a:stretch>
            <a:fillRect/>
          </a:stretch>
        </p:blipFill>
        <p:spPr>
          <a:xfrm>
            <a:off x="-80120" y="1"/>
            <a:ext cx="9224120" cy="6805888"/>
          </a:xfrm>
          <a:prstGeom prst="rect">
            <a:avLst/>
          </a:prstGeom>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30-Aug-18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61864" y="6467335"/>
            <a:ext cx="8424936" cy="338554"/>
          </a:xfrm>
          <a:prstGeom prst="rect">
            <a:avLst/>
          </a:prstGeom>
          <a:solidFill>
            <a:srgbClr val="E35100"/>
          </a:solidFill>
        </p:spPr>
        <p:txBody>
          <a:bodyPr wrap="square" rtlCol="0">
            <a:spAutoFit/>
          </a:bodyPr>
          <a:lstStyle/>
          <a:p>
            <a:pPr algn="ctr"/>
            <a:r>
              <a:rPr lang="en-GB" sz="1600" dirty="0"/>
              <a:t>Health, Safety and Environment Period Cascade for P5.  2018/19</a:t>
            </a:r>
          </a:p>
        </p:txBody>
      </p:sp>
      <p:sp>
        <p:nvSpPr>
          <p:cNvPr id="2" name="Rectangle 1"/>
          <p:cNvSpPr/>
          <p:nvPr/>
        </p:nvSpPr>
        <p:spPr>
          <a:xfrm>
            <a:off x="0" y="1772816"/>
            <a:ext cx="2749792" cy="1754326"/>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sp>
        <p:nvSpPr>
          <p:cNvPr id="5" name="Rectangle 4"/>
          <p:cNvSpPr/>
          <p:nvPr/>
        </p:nvSpPr>
        <p:spPr>
          <a:xfrm>
            <a:off x="5292080" y="2265258"/>
            <a:ext cx="3603871" cy="769441"/>
          </a:xfrm>
          <a:prstGeom prst="rect">
            <a:avLst/>
          </a:prstGeom>
          <a:noFill/>
        </p:spPr>
        <p:txBody>
          <a:bodyPr wrap="none" lIns="91440" tIns="45720" rIns="91440" bIns="45720">
            <a:spAutoFit/>
          </a:bodyPr>
          <a:lstStyle/>
          <a:p>
            <a:pPr algn="ctr"/>
            <a:r>
              <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p>
        </p:txBody>
      </p:sp>
      <p:sp>
        <p:nvSpPr>
          <p:cNvPr id="8" name="Speech Bubble: Rectangle 7">
            <a:extLst>
              <a:ext uri="{FF2B5EF4-FFF2-40B4-BE49-F238E27FC236}">
                <a16:creationId xmlns:a16="http://schemas.microsoft.com/office/drawing/2014/main" xmlns="" id="{D57ECD76-4CB0-41AB-8271-43D0984EC5DA}"/>
              </a:ext>
            </a:extLst>
          </p:cNvPr>
          <p:cNvSpPr/>
          <p:nvPr/>
        </p:nvSpPr>
        <p:spPr>
          <a:xfrm>
            <a:off x="6732240" y="3933056"/>
            <a:ext cx="1728192" cy="612648"/>
          </a:xfrm>
          <a:prstGeom prst="wedgeRectCallout">
            <a:avLst>
              <a:gd name="adj1" fmla="val -56199"/>
              <a:gd name="adj2" fmla="val 164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years must read report…</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75715B-3F7C-4A6B-AE58-752C7AEB3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440160" cy="1772505"/>
          </a:xfrm>
          <a:prstGeom prst="rect">
            <a:avLst/>
          </a:prstGeom>
        </p:spPr>
      </p:pic>
      <p:sp>
        <p:nvSpPr>
          <p:cNvPr id="2" name="Title 1">
            <a:extLst>
              <a:ext uri="{FF2B5EF4-FFF2-40B4-BE49-F238E27FC236}">
                <a16:creationId xmlns:a16="http://schemas.microsoft.com/office/drawing/2014/main" xmlns="" id="{E24F1F40-CCE5-4EF3-8EF1-9F87E10719DD}"/>
              </a:ext>
            </a:extLst>
          </p:cNvPr>
          <p:cNvSpPr>
            <a:spLocks noGrp="1"/>
          </p:cNvSpPr>
          <p:nvPr>
            <p:ph type="title"/>
          </p:nvPr>
        </p:nvSpPr>
        <p:spPr>
          <a:xfrm>
            <a:off x="683568" y="204873"/>
            <a:ext cx="8229600" cy="1143000"/>
          </a:xfrm>
        </p:spPr>
        <p:txBody>
          <a:bodyPr>
            <a:normAutofit fontScale="90000"/>
          </a:bodyPr>
          <a:lstStyle/>
          <a:p>
            <a:pPr algn="r"/>
            <a:r>
              <a:rPr lang="en-GB" dirty="0"/>
              <a:t>Electrical Safety</a:t>
            </a:r>
            <a:br>
              <a:rPr lang="en-GB" dirty="0"/>
            </a:br>
            <a:r>
              <a:rPr lang="en-GB" sz="3100" dirty="0">
                <a:solidFill>
                  <a:srgbClr val="FF0000"/>
                </a:solidFill>
              </a:rPr>
              <a:t>Focused</a:t>
            </a:r>
            <a:r>
              <a:rPr lang="en-GB" dirty="0"/>
              <a:t> </a:t>
            </a:r>
            <a:r>
              <a:rPr lang="en-GB" sz="3100" dirty="0">
                <a:solidFill>
                  <a:srgbClr val="FF0000"/>
                </a:solidFill>
              </a:rPr>
              <a:t>Close Call reporting </a:t>
            </a:r>
          </a:p>
        </p:txBody>
      </p:sp>
      <p:sp>
        <p:nvSpPr>
          <p:cNvPr id="3" name="Content Placeholder 2">
            <a:extLst>
              <a:ext uri="{FF2B5EF4-FFF2-40B4-BE49-F238E27FC236}">
                <a16:creationId xmlns:a16="http://schemas.microsoft.com/office/drawing/2014/main" xmlns="" id="{06A2649C-8E84-4F2E-A24B-EAEED0B53FFD}"/>
              </a:ext>
            </a:extLst>
          </p:cNvPr>
          <p:cNvSpPr>
            <a:spLocks noGrp="1"/>
          </p:cNvSpPr>
          <p:nvPr>
            <p:ph sz="half" idx="1"/>
          </p:nvPr>
        </p:nvSpPr>
        <p:spPr>
          <a:xfrm>
            <a:off x="457200" y="1666967"/>
            <a:ext cx="7931224" cy="4434840"/>
          </a:xfrm>
          <a:solidFill>
            <a:srgbClr val="FFFF00"/>
          </a:solidFill>
        </p:spPr>
        <p:txBody>
          <a:bodyPr>
            <a:normAutofit fontScale="92500" lnSpcReduction="20000"/>
          </a:bodyPr>
          <a:lstStyle/>
          <a:p>
            <a:r>
              <a:rPr lang="en-GB" dirty="0"/>
              <a:t>In recent months there has been a number of incidents where injury has occurred or the potential of serious injury from unexpected sources of electricity has been found, for example:</a:t>
            </a:r>
          </a:p>
          <a:p>
            <a:pPr lvl="1"/>
            <a:r>
              <a:rPr lang="en-GB" dirty="0"/>
              <a:t>S &amp; T staff working in </a:t>
            </a:r>
            <a:r>
              <a:rPr lang="en-GB" dirty="0" err="1"/>
              <a:t>Loc</a:t>
            </a:r>
            <a:r>
              <a:rPr lang="en-GB" dirty="0"/>
              <a:t> </a:t>
            </a:r>
            <a:r>
              <a:rPr lang="en-GB"/>
              <a:t>case (</a:t>
            </a:r>
            <a:r>
              <a:rPr lang="en-GB" dirty="0"/>
              <a:t>P3)</a:t>
            </a:r>
          </a:p>
          <a:p>
            <a:pPr lvl="1"/>
            <a:r>
              <a:rPr lang="en-GB" dirty="0"/>
              <a:t>Scrap rail found live at 750v dc (P4)</a:t>
            </a:r>
          </a:p>
          <a:p>
            <a:pPr lvl="1"/>
            <a:r>
              <a:rPr lang="en-GB" dirty="0"/>
              <a:t>D&amp;P staff with TCR (P5)</a:t>
            </a:r>
          </a:p>
          <a:p>
            <a:pPr lvl="1"/>
            <a:endParaRPr lang="en-GB" sz="1500" dirty="0"/>
          </a:p>
          <a:p>
            <a:r>
              <a:rPr lang="en-GB" dirty="0"/>
              <a:t>I want everyone to report in the Close Call system any situations where they think there may be uncontrolled exposure to electrical risk using the words </a:t>
            </a:r>
            <a:r>
              <a:rPr lang="en-GB" u="sng" dirty="0"/>
              <a:t>ELECTRICAL HAZARD</a:t>
            </a:r>
            <a:r>
              <a:rPr lang="en-GB" dirty="0"/>
              <a:t> to the responsible manager </a:t>
            </a:r>
            <a:r>
              <a:rPr lang="en-GB" u="sng" dirty="0"/>
              <a:t>Route WHSEA </a:t>
            </a:r>
            <a:r>
              <a:rPr lang="en-GB" dirty="0"/>
              <a:t>so I can evaluate any so far unforeseen risks.  </a:t>
            </a:r>
          </a:p>
          <a:p>
            <a:r>
              <a:rPr lang="en-GB" i="1" dirty="0"/>
              <a:t>Thank you….T.M. Capstick</a:t>
            </a:r>
            <a:r>
              <a:rPr lang="en-GB" dirty="0"/>
              <a:t>. RWHSEA.</a:t>
            </a:r>
          </a:p>
          <a:p>
            <a:endParaRPr lang="en-GB" dirty="0"/>
          </a:p>
          <a:p>
            <a:endParaRPr lang="en-GB" dirty="0"/>
          </a:p>
        </p:txBody>
      </p:sp>
      <p:sp>
        <p:nvSpPr>
          <p:cNvPr id="5" name="Date Placeholder 4">
            <a:extLst>
              <a:ext uri="{FF2B5EF4-FFF2-40B4-BE49-F238E27FC236}">
                <a16:creationId xmlns:a16="http://schemas.microsoft.com/office/drawing/2014/main" xmlns="" id="{F2AEAEB4-457C-4372-871F-5E22858CE116}"/>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367BFDED-DFCE-4487-9F91-01AE659B566B}"/>
              </a:ext>
            </a:extLst>
          </p:cNvPr>
          <p:cNvSpPr>
            <a:spLocks noGrp="1"/>
          </p:cNvSpPr>
          <p:nvPr>
            <p:ph type="sldNum" sz="quarter" idx="12"/>
          </p:nvPr>
        </p:nvSpPr>
        <p:spPr/>
        <p:txBody>
          <a:bodyPr/>
          <a:lstStyle/>
          <a:p>
            <a:pPr>
              <a:defRPr/>
            </a:pPr>
            <a:fld id="{6E4066BB-E1B6-4D6A-8219-D5F00293222E}" type="slidenum">
              <a:rPr lang="en-GB" altLang="en-US" smtClean="0"/>
              <a:pPr>
                <a:defRPr/>
              </a:pPr>
              <a:t>10</a:t>
            </a:fld>
            <a:endParaRPr lang="en-GB" altLang="en-US"/>
          </a:p>
        </p:txBody>
      </p:sp>
    </p:spTree>
    <p:extLst>
      <p:ext uri="{BB962C8B-B14F-4D97-AF65-F5344CB8AC3E}">
        <p14:creationId xmlns:p14="http://schemas.microsoft.com/office/powerpoint/2010/main" val="324874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 y="249010"/>
            <a:ext cx="8229600" cy="1143000"/>
          </a:xfrm>
        </p:spPr>
        <p:txBody>
          <a:bodyPr>
            <a:noAutofit/>
          </a:bodyPr>
          <a:lstStyle/>
          <a:p>
            <a:pPr algn="r"/>
            <a:r>
              <a:rPr lang="en-GB" sz="5400" i="0" dirty="0"/>
              <a:t/>
            </a:r>
            <a:br>
              <a:rPr lang="en-GB" sz="5400" i="0" dirty="0"/>
            </a:br>
            <a:r>
              <a:rPr lang="en-GB" sz="5400" i="0" dirty="0"/>
              <a:t>Workforce Safety</a:t>
            </a:r>
            <a:r>
              <a:rPr lang="en-GB" sz="5400" dirty="0"/>
              <a:t/>
            </a:r>
            <a:br>
              <a:rPr lang="en-GB" sz="5400" dirty="0"/>
            </a:br>
            <a:r>
              <a:rPr lang="en-GB" sz="1800" b="1" dirty="0">
                <a:solidFill>
                  <a:srgbClr val="FF0000"/>
                </a:solidFill>
              </a:rPr>
              <a:t>These incidents were reported as accidents but are also good Close Call Reports</a:t>
            </a:r>
            <a:endParaRPr lang="en-GB" sz="2400" b="1" i="0" dirty="0">
              <a:solidFill>
                <a:srgbClr val="FF0000"/>
              </a:solidFill>
            </a:endParaRPr>
          </a:p>
        </p:txBody>
      </p:sp>
      <p:sp>
        <p:nvSpPr>
          <p:cNvPr id="4" name="Date Placeholder 3"/>
          <p:cNvSpPr>
            <a:spLocks noGrp="1"/>
          </p:cNvSpPr>
          <p:nvPr>
            <p:ph type="dt" sz="half" idx="10"/>
          </p:nvPr>
        </p:nvSpPr>
        <p:spPr/>
        <p:txBody>
          <a:bodyPr/>
          <a:lstStyle/>
          <a:p>
            <a:pPr>
              <a:defRPr/>
            </a:pPr>
            <a:fld id="{9EB95853-0538-4C31-9C7C-ED3AD421B6D6}"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11</a:t>
            </a:fld>
            <a:endParaRPr lang="en-GB" altLang="en-US"/>
          </a:p>
        </p:txBody>
      </p:sp>
      <p:graphicFrame>
        <p:nvGraphicFramePr>
          <p:cNvPr id="10" name="Content Placeholder 9">
            <a:extLst>
              <a:ext uri="{FF2B5EF4-FFF2-40B4-BE49-F238E27FC236}">
                <a16:creationId xmlns:a16="http://schemas.microsoft.com/office/drawing/2014/main" xmlns="" id="{F84DDFCD-3EFE-4813-ABC4-5736EC7B8EED}"/>
              </a:ext>
            </a:extLst>
          </p:cNvPr>
          <p:cNvGraphicFramePr>
            <a:graphicFrameLocks noGrp="1"/>
          </p:cNvGraphicFramePr>
          <p:nvPr>
            <p:ph sz="half" idx="2"/>
            <p:extLst>
              <p:ext uri="{D42A27DB-BD31-4B8C-83A1-F6EECF244321}">
                <p14:modId xmlns:p14="http://schemas.microsoft.com/office/powerpoint/2010/main" val="3258946301"/>
              </p:ext>
            </p:extLst>
          </p:nvPr>
        </p:nvGraphicFramePr>
        <p:xfrm>
          <a:off x="316094" y="2535010"/>
          <a:ext cx="8472645" cy="4206779"/>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1271700821"/>
                    </a:ext>
                  </a:extLst>
                </a:gridCol>
                <a:gridCol w="1381802">
                  <a:extLst>
                    <a:ext uri="{9D8B030D-6E8A-4147-A177-3AD203B41FA5}">
                      <a16:colId xmlns:a16="http://schemas.microsoft.com/office/drawing/2014/main" xmlns="" val="3294598647"/>
                    </a:ext>
                  </a:extLst>
                </a:gridCol>
                <a:gridCol w="4091468">
                  <a:extLst>
                    <a:ext uri="{9D8B030D-6E8A-4147-A177-3AD203B41FA5}">
                      <a16:colId xmlns:a16="http://schemas.microsoft.com/office/drawing/2014/main" xmlns="" val="3220083433"/>
                    </a:ext>
                  </a:extLst>
                </a:gridCol>
                <a:gridCol w="2207287">
                  <a:extLst>
                    <a:ext uri="{9D8B030D-6E8A-4147-A177-3AD203B41FA5}">
                      <a16:colId xmlns:a16="http://schemas.microsoft.com/office/drawing/2014/main" xmlns="" val="354471803"/>
                    </a:ext>
                  </a:extLst>
                </a:gridCol>
              </a:tblGrid>
              <a:tr h="385240">
                <a:tc>
                  <a:txBody>
                    <a:bodyPr/>
                    <a:lstStyle/>
                    <a:p>
                      <a:r>
                        <a:rPr lang="en-GB" dirty="0" err="1"/>
                        <a:t>Dept</a:t>
                      </a:r>
                      <a:endParaRPr lang="en-GB" dirty="0"/>
                    </a:p>
                  </a:txBody>
                  <a:tcPr/>
                </a:tc>
                <a:tc>
                  <a:txBody>
                    <a:bodyPr/>
                    <a:lstStyle/>
                    <a:p>
                      <a:r>
                        <a:rPr lang="en-GB" sz="1400" dirty="0"/>
                        <a:t>Date/location</a:t>
                      </a:r>
                    </a:p>
                  </a:txBody>
                  <a:tcPr/>
                </a:tc>
                <a:tc>
                  <a:txBody>
                    <a:bodyPr/>
                    <a:lstStyle/>
                    <a:p>
                      <a:r>
                        <a:rPr lang="en-GB" dirty="0"/>
                        <a:t>Description</a:t>
                      </a:r>
                    </a:p>
                  </a:txBody>
                  <a:tcPr/>
                </a:tc>
                <a:tc>
                  <a:txBody>
                    <a:bodyPr/>
                    <a:lstStyle/>
                    <a:p>
                      <a:r>
                        <a:rPr lang="en-GB" dirty="0"/>
                        <a:t>Solution</a:t>
                      </a:r>
                    </a:p>
                  </a:txBody>
                  <a:tcPr/>
                </a:tc>
                <a:extLst>
                  <a:ext uri="{0D108BD9-81ED-4DB2-BD59-A6C34878D82A}">
                    <a16:rowId xmlns:a16="http://schemas.microsoft.com/office/drawing/2014/main" xmlns="" val="1853880989"/>
                  </a:ext>
                </a:extLst>
              </a:tr>
              <a:tr h="1337773">
                <a:tc>
                  <a:txBody>
                    <a:bodyPr/>
                    <a:lstStyle/>
                    <a:p>
                      <a:pPr algn="l" fontAlgn="t"/>
                      <a:r>
                        <a:rPr lang="en-GB" sz="1200" b="0" i="0" u="none" strike="noStrike">
                          <a:effectLst/>
                          <a:latin typeface="Arial" panose="020B0604020202020204" pitchFamily="34" charset="0"/>
                        </a:rPr>
                        <a:t>D&amp;P Inner</a:t>
                      </a:r>
                    </a:p>
                  </a:txBody>
                  <a:tcPr marL="9525" marR="9525" marT="9525" marB="0"/>
                </a:tc>
                <a:tc>
                  <a:txBody>
                    <a:bodyPr/>
                    <a:lstStyle/>
                    <a:p>
                      <a:pPr algn="l" fontAlgn="t"/>
                      <a:r>
                        <a:rPr lang="en-GB" sz="1200" b="0" i="0" u="none" strike="noStrike" dirty="0">
                          <a:effectLst/>
                          <a:latin typeface="Arial" panose="020B0604020202020204" pitchFamily="34" charset="0"/>
                        </a:rPr>
                        <a:t>07/08/2018</a:t>
                      </a:r>
                      <a:br>
                        <a:rPr lang="en-GB" sz="1200" b="0" i="0" u="none" strike="noStrike" dirty="0">
                          <a:effectLst/>
                          <a:latin typeface="Arial" panose="020B0604020202020204" pitchFamily="34" charset="0"/>
                        </a:rPr>
                      </a:br>
                      <a:r>
                        <a:rPr lang="en-GB" sz="1200" b="0" i="0" u="none" strike="noStrike" dirty="0">
                          <a:effectLst/>
                          <a:latin typeface="Arial" panose="020B0604020202020204" pitchFamily="34" charset="0"/>
                        </a:rPr>
                        <a:t>Epsom</a:t>
                      </a:r>
                    </a:p>
                  </a:txBody>
                  <a:tcPr marL="9525" marR="9525" marT="9525" marB="0"/>
                </a:tc>
                <a:tc>
                  <a:txBody>
                    <a:bodyPr/>
                    <a:lstStyle/>
                    <a:p>
                      <a:pPr algn="l" fontAlgn="t"/>
                      <a:r>
                        <a:rPr lang="en-GB" sz="1200" b="0" i="0" u="none" strike="noStrike" dirty="0">
                          <a:effectLst/>
                          <a:latin typeface="Arial" panose="020B0604020202020204" pitchFamily="34" charset="0"/>
                        </a:rPr>
                        <a:t>Whilst walking over a wheel timber bridge (West Street bridge), </a:t>
                      </a:r>
                      <a:r>
                        <a:rPr lang="en-GB" sz="1200" b="0" i="0" u="sng" strike="noStrike" dirty="0">
                          <a:effectLst/>
                          <a:latin typeface="Arial" panose="020B0604020202020204" pitchFamily="34" charset="0"/>
                        </a:rPr>
                        <a:t>a contractors foot went partially through rotten  decking, </a:t>
                      </a:r>
                      <a:r>
                        <a:rPr lang="en-GB" sz="1200" b="0" i="0" u="none" strike="noStrike" dirty="0">
                          <a:effectLst/>
                          <a:latin typeface="Arial" panose="020B0604020202020204" pitchFamily="34" charset="0"/>
                        </a:rPr>
                        <a:t>he tripped landing on his leg and arm, no injury was sustained. </a:t>
                      </a:r>
                    </a:p>
                    <a:p>
                      <a:pPr algn="l" fontAlgn="t"/>
                      <a:endParaRPr lang="en-GB" sz="1200" b="0" i="0" u="none" strike="noStrike" dirty="0">
                        <a:effectLst/>
                        <a:latin typeface="Arial" panose="020B0604020202020204" pitchFamily="34" charset="0"/>
                      </a:endParaRPr>
                    </a:p>
                    <a:p>
                      <a:pPr algn="l" fontAlgn="t"/>
                      <a:endParaRPr lang="en-GB" sz="1200" b="0" i="0" u="none" strike="noStrike" dirty="0">
                        <a:effectLst/>
                        <a:latin typeface="Arial" panose="020B0604020202020204" pitchFamily="34" charset="0"/>
                      </a:endParaRPr>
                    </a:p>
                    <a:p>
                      <a:pPr algn="l" fontAlgn="t"/>
                      <a:endParaRPr lang="en-GB" sz="1200" b="0" i="0" u="none" strike="noStrike" dirty="0">
                        <a:effectLst/>
                        <a:latin typeface="Arial" panose="020B0604020202020204" pitchFamily="34" charset="0"/>
                      </a:endParaRPr>
                    </a:p>
                    <a:p>
                      <a:pPr algn="l" fontAlgn="t"/>
                      <a:endParaRPr lang="en-GB" sz="1200" b="0" i="0" u="none" strike="noStrike" dirty="0">
                        <a:effectLst/>
                        <a:latin typeface="Arial" panose="020B0604020202020204" pitchFamily="34" charset="0"/>
                      </a:endParaRPr>
                    </a:p>
                    <a:p>
                      <a:pPr algn="l" fontAlgn="t"/>
                      <a:endParaRPr lang="en-GB" sz="1200" b="0" i="0" u="none" strike="noStrike" dirty="0">
                        <a:effectLst/>
                        <a:latin typeface="Arial" panose="020B0604020202020204" pitchFamily="34" charset="0"/>
                      </a:endParaRPr>
                    </a:p>
                  </a:txBody>
                  <a:tcPr marL="9525" marR="9525" marT="9525" marB="0"/>
                </a:tc>
                <a:tc>
                  <a:txBody>
                    <a:bodyPr/>
                    <a:lstStyle/>
                    <a:p>
                      <a:pPr algn="l" fontAlgn="t"/>
                      <a:r>
                        <a:rPr lang="en-GB" sz="1200" b="0" i="0" u="none" strike="noStrike" dirty="0">
                          <a:effectLst/>
                          <a:latin typeface="Arial" panose="020B0604020202020204" pitchFamily="34" charset="0"/>
                        </a:rPr>
                        <a:t>The rotten decking has been removed and replaced.  </a:t>
                      </a:r>
                    </a:p>
                  </a:txBody>
                  <a:tcPr marL="9525" marR="9525" marT="9525" marB="0"/>
                </a:tc>
                <a:extLst>
                  <a:ext uri="{0D108BD9-81ED-4DB2-BD59-A6C34878D82A}">
                    <a16:rowId xmlns:a16="http://schemas.microsoft.com/office/drawing/2014/main" xmlns="" val="801134008"/>
                  </a:ext>
                </a:extLst>
              </a:tr>
              <a:tr h="2166094">
                <a:tc>
                  <a:txBody>
                    <a:bodyPr/>
                    <a:lstStyle/>
                    <a:p>
                      <a:pPr algn="l" fontAlgn="t"/>
                      <a:r>
                        <a:rPr lang="en-GB" sz="1200" b="0" i="0" u="none" strike="noStrike">
                          <a:effectLst/>
                          <a:latin typeface="Arial" panose="020B0604020202020204" pitchFamily="34" charset="0"/>
                        </a:rPr>
                        <a:t>Wimbledon P-Way</a:t>
                      </a:r>
                    </a:p>
                  </a:txBody>
                  <a:tcPr marL="9525" marR="9525" marT="9525" marB="0"/>
                </a:tc>
                <a:tc>
                  <a:txBody>
                    <a:bodyPr/>
                    <a:lstStyle/>
                    <a:p>
                      <a:pPr algn="l" fontAlgn="t"/>
                      <a:r>
                        <a:rPr lang="en-GB" sz="1200" b="0" i="0" u="none" strike="noStrike" dirty="0">
                          <a:effectLst/>
                          <a:latin typeface="Arial" panose="020B0604020202020204" pitchFamily="34" charset="0"/>
                        </a:rPr>
                        <a:t>12/08/2018</a:t>
                      </a:r>
                    </a:p>
                    <a:p>
                      <a:pPr algn="l" fontAlgn="t"/>
                      <a:r>
                        <a:rPr lang="en-GB" sz="1200" b="0" i="0" u="none" strike="noStrike" dirty="0">
                          <a:effectLst/>
                          <a:latin typeface="Arial" panose="020B0604020202020204" pitchFamily="34" charset="0"/>
                        </a:rPr>
                        <a:t>Raynes Park</a:t>
                      </a:r>
                    </a:p>
                  </a:txBody>
                  <a:tcPr marL="9525" marR="9525" marT="9525" marB="0"/>
                </a:tc>
                <a:tc>
                  <a:txBody>
                    <a:bodyPr/>
                    <a:lstStyle/>
                    <a:p>
                      <a:pPr algn="l" fontAlgn="t"/>
                      <a:r>
                        <a:rPr lang="en-GB" sz="1200" b="0" i="0" u="none" strike="noStrike" dirty="0">
                          <a:effectLst/>
                          <a:latin typeface="Arial" panose="020B0604020202020204" pitchFamily="34" charset="0"/>
                        </a:rPr>
                        <a:t>Whilst carrying out preparation works for wheel timber renewals at Raynes Park (Bridge 13/A, 8m51, Up RPE), a member of contract staff, working on NR's behalf </a:t>
                      </a:r>
                      <a:r>
                        <a:rPr lang="en-GB" sz="1200" b="0" i="0" u="sng" strike="noStrike" dirty="0">
                          <a:effectLst/>
                          <a:latin typeface="Arial" panose="020B0604020202020204" pitchFamily="34" charset="0"/>
                        </a:rPr>
                        <a:t>fell through the 'Crash decking' </a:t>
                      </a:r>
                      <a:r>
                        <a:rPr lang="en-GB" sz="1200" b="0" i="0" u="none" strike="noStrike" dirty="0">
                          <a:effectLst/>
                          <a:latin typeface="Arial" panose="020B0604020202020204" pitchFamily="34" charset="0"/>
                        </a:rPr>
                        <a:t>as they were stripping out a wheel timber, no injury was sustained.  There was a potential to fall approximately 15ft.</a:t>
                      </a:r>
                    </a:p>
                    <a:p>
                      <a:pPr algn="l" fontAlgn="t"/>
                      <a:endParaRPr lang="en-GB" sz="1200" b="0" i="0" u="none" strike="noStrike" dirty="0">
                        <a:effectLst/>
                        <a:latin typeface="Arial" panose="020B0604020202020204" pitchFamily="34" charset="0"/>
                      </a:endParaRPr>
                    </a:p>
                    <a:p>
                      <a:pPr algn="ctr" fontAlgn="t"/>
                      <a:endParaRPr lang="en-GB" sz="1200" b="0" i="0" u="none" strike="noStrike" dirty="0">
                        <a:effectLst/>
                        <a:latin typeface="Arial" panose="020B0604020202020204" pitchFamily="34" charset="0"/>
                      </a:endParaRPr>
                    </a:p>
                  </a:txBody>
                  <a:tcPr marL="9525" marR="9525" marT="9525" marB="0"/>
                </a:tc>
                <a:tc>
                  <a:txBody>
                    <a:bodyPr/>
                    <a:lstStyle/>
                    <a:p>
                      <a:pPr algn="l" fontAlgn="t"/>
                      <a:r>
                        <a:rPr lang="en-GB" sz="1200" b="0" i="0" u="none" strike="noStrike" dirty="0">
                          <a:effectLst/>
                          <a:latin typeface="Arial" panose="020B0604020202020204" pitchFamily="34" charset="0"/>
                        </a:rPr>
                        <a:t>Consider how to manage the risk of a fall from height when scoping work.  </a:t>
                      </a:r>
                    </a:p>
                    <a:p>
                      <a:pPr algn="l" fontAlgn="t"/>
                      <a:endParaRPr lang="en-GB" sz="1200" b="0" i="0" u="none" strike="noStrike" dirty="0">
                        <a:effectLst/>
                        <a:latin typeface="Arial" panose="020B0604020202020204" pitchFamily="34" charset="0"/>
                      </a:endParaRPr>
                    </a:p>
                    <a:p>
                      <a:pPr algn="l" fontAlgn="t"/>
                      <a:r>
                        <a:rPr lang="en-GB" sz="1200" b="0" i="0" u="none" strike="noStrike" dirty="0">
                          <a:effectLst/>
                          <a:latin typeface="Arial" panose="020B0604020202020204" pitchFamily="34" charset="0"/>
                        </a:rPr>
                        <a:t>Are parapets or crash decking associated with bridges designed to prevention of falls from height? Check with the Buildings and Civils RAM when planning.</a:t>
                      </a:r>
                    </a:p>
                  </a:txBody>
                  <a:tcPr marL="9525" marR="9525" marT="9525" marB="0"/>
                </a:tc>
                <a:extLst>
                  <a:ext uri="{0D108BD9-81ED-4DB2-BD59-A6C34878D82A}">
                    <a16:rowId xmlns:a16="http://schemas.microsoft.com/office/drawing/2014/main" xmlns="" val="3168424665"/>
                  </a:ext>
                </a:extLst>
              </a:tr>
            </a:tbl>
          </a:graphicData>
        </a:graphic>
      </p:graphicFrame>
      <p:sp>
        <p:nvSpPr>
          <p:cNvPr id="13" name="TextBox 12">
            <a:extLst>
              <a:ext uri="{FF2B5EF4-FFF2-40B4-BE49-F238E27FC236}">
                <a16:creationId xmlns:a16="http://schemas.microsoft.com/office/drawing/2014/main" xmlns="" id="{153D334B-EA00-4B99-A1AE-A2F39A2A9F28}"/>
              </a:ext>
            </a:extLst>
          </p:cNvPr>
          <p:cNvSpPr txBox="1"/>
          <p:nvPr/>
        </p:nvSpPr>
        <p:spPr>
          <a:xfrm>
            <a:off x="316094" y="1392010"/>
            <a:ext cx="8568952" cy="923330"/>
          </a:xfrm>
          <a:prstGeom prst="rect">
            <a:avLst/>
          </a:prstGeom>
          <a:noFill/>
          <a:ln>
            <a:solidFill>
              <a:schemeClr val="accent1"/>
            </a:solidFill>
          </a:ln>
        </p:spPr>
        <p:txBody>
          <a:bodyPr wrap="square" rtlCol="0">
            <a:spAutoFit/>
          </a:bodyPr>
          <a:lstStyle/>
          <a:p>
            <a:r>
              <a:rPr lang="en-GB" sz="1800" i="1" dirty="0"/>
              <a:t>Consider what a good Close Call really is - there is no safety benefit in reporting nonsense, but there are opportunities to be identified and reported every day, it is just realising it.   Consider the following examples… </a:t>
            </a:r>
            <a:r>
              <a:rPr lang="en-GB" i="1" dirty="0"/>
              <a:t>  </a:t>
            </a:r>
          </a:p>
        </p:txBody>
      </p:sp>
      <p:pic>
        <p:nvPicPr>
          <p:cNvPr id="3" name="Picture 2">
            <a:extLst>
              <a:ext uri="{FF2B5EF4-FFF2-40B4-BE49-F238E27FC236}">
                <a16:creationId xmlns:a16="http://schemas.microsoft.com/office/drawing/2014/main" xmlns="" id="{EC750EB3-1128-487E-8C84-BBE7A46BFA38}"/>
              </a:ext>
            </a:extLst>
          </p:cNvPr>
          <p:cNvPicPr>
            <a:picLocks noChangeAspect="1"/>
          </p:cNvPicPr>
          <p:nvPr/>
        </p:nvPicPr>
        <p:blipFill>
          <a:blip r:embed="rId2"/>
          <a:stretch>
            <a:fillRect/>
          </a:stretch>
        </p:blipFill>
        <p:spPr>
          <a:xfrm rot="16200000">
            <a:off x="5216011" y="5674808"/>
            <a:ext cx="1188323" cy="892168"/>
          </a:xfrm>
          <a:prstGeom prst="rect">
            <a:avLst/>
          </a:prstGeom>
        </p:spPr>
      </p:pic>
      <p:pic>
        <p:nvPicPr>
          <p:cNvPr id="7" name="Picture 6">
            <a:extLst>
              <a:ext uri="{FF2B5EF4-FFF2-40B4-BE49-F238E27FC236}">
                <a16:creationId xmlns:a16="http://schemas.microsoft.com/office/drawing/2014/main" xmlns="" id="{5A01FE13-82D6-4CD6-9F59-2F9B61615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83804" y="3394844"/>
            <a:ext cx="1052735" cy="1275605"/>
          </a:xfrm>
          <a:prstGeom prst="rect">
            <a:avLst/>
          </a:prstGeom>
        </p:spPr>
      </p:pic>
    </p:spTree>
    <p:extLst>
      <p:ext uri="{BB962C8B-B14F-4D97-AF65-F5344CB8AC3E}">
        <p14:creationId xmlns:p14="http://schemas.microsoft.com/office/powerpoint/2010/main" val="142185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A90DDC8-FF0D-4186-8008-17A51D11CAC0}"/>
              </a:ext>
            </a:extLst>
          </p:cNvPr>
          <p:cNvPicPr>
            <a:picLocks noChangeAspect="1"/>
          </p:cNvPicPr>
          <p:nvPr/>
        </p:nvPicPr>
        <p:blipFill>
          <a:blip r:embed="rId2"/>
          <a:stretch>
            <a:fillRect/>
          </a:stretch>
        </p:blipFill>
        <p:spPr>
          <a:xfrm>
            <a:off x="277045" y="1783191"/>
            <a:ext cx="7248365" cy="4809687"/>
          </a:xfrm>
          <a:prstGeom prst="rect">
            <a:avLst/>
          </a:prstGeom>
          <a:ln>
            <a:solidFill>
              <a:schemeClr val="accent1"/>
            </a:solidFill>
          </a:ln>
        </p:spPr>
      </p:pic>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30-Aug-18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12</a:t>
            </a:fld>
            <a:endParaRPr lang="en-GB" altLang="en-US" sz="80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4" descr="helth and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687" y="5997481"/>
            <a:ext cx="2031928" cy="71238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755576" y="548680"/>
            <a:ext cx="8229600" cy="936104"/>
          </a:xfrm>
        </p:spPr>
        <p:txBody>
          <a:bodyPr>
            <a:normAutofit fontScale="90000"/>
          </a:bodyPr>
          <a:lstStyle/>
          <a:p>
            <a:pPr algn="r"/>
            <a:r>
              <a:rPr lang="en-GB" dirty="0">
                <a:solidFill>
                  <a:schemeClr val="tx1"/>
                </a:solidFill>
              </a:rPr>
              <a:t>Health and Wellbeing</a:t>
            </a:r>
            <a:r>
              <a:rPr lang="en-GB" sz="2800" dirty="0">
                <a:solidFill>
                  <a:srgbClr val="FF0000"/>
                </a:solidFill>
              </a:rPr>
              <a:t/>
            </a:r>
            <a:br>
              <a:rPr lang="en-GB" sz="2800" dirty="0">
                <a:solidFill>
                  <a:srgbClr val="FF0000"/>
                </a:solidFill>
              </a:rPr>
            </a:br>
            <a:r>
              <a:rPr lang="en-GB" sz="2800" dirty="0">
                <a:solidFill>
                  <a:srgbClr val="FF0000"/>
                </a:solidFill>
              </a:rPr>
              <a:t>Sleep debt… who knew?</a:t>
            </a:r>
            <a:r>
              <a:rPr lang="en-GB" dirty="0"/>
              <a:t/>
            </a:r>
            <a:br>
              <a:rPr lang="en-GB" dirty="0"/>
            </a:br>
            <a:endParaRPr lang="en-GB" sz="3100" dirty="0">
              <a:solidFill>
                <a:srgbClr val="FF0000"/>
              </a:solidFill>
            </a:endParaRPr>
          </a:p>
        </p:txBody>
      </p:sp>
      <p:sp>
        <p:nvSpPr>
          <p:cNvPr id="2" name="TextBox 1">
            <a:extLst>
              <a:ext uri="{FF2B5EF4-FFF2-40B4-BE49-F238E27FC236}">
                <a16:creationId xmlns:a16="http://schemas.microsoft.com/office/drawing/2014/main" xmlns="" id="{786FE83E-6D3E-4E9D-B518-8E1FC5793307}"/>
              </a:ext>
            </a:extLst>
          </p:cNvPr>
          <p:cNvSpPr txBox="1"/>
          <p:nvPr/>
        </p:nvSpPr>
        <p:spPr>
          <a:xfrm>
            <a:off x="7535526" y="1916832"/>
            <a:ext cx="1454257" cy="2308324"/>
          </a:xfrm>
          <a:prstGeom prst="rect">
            <a:avLst/>
          </a:prstGeom>
          <a:noFill/>
        </p:spPr>
        <p:txBody>
          <a:bodyPr wrap="square" rtlCol="0">
            <a:spAutoFit/>
          </a:bodyPr>
          <a:lstStyle/>
          <a:p>
            <a:r>
              <a:rPr lang="en-GB" sz="1600" i="1" dirty="0">
                <a:solidFill>
                  <a:srgbClr val="002060"/>
                </a:solidFill>
              </a:rPr>
              <a:t>Join the Yammer group </a:t>
            </a:r>
            <a:r>
              <a:rPr lang="en-GB" sz="1600" i="1" dirty="0">
                <a:solidFill>
                  <a:srgbClr val="002060"/>
                </a:solidFill>
                <a:highlight>
                  <a:srgbClr val="FFCC00"/>
                </a:highlight>
              </a:rPr>
              <a:t>‘Fatigue Improvement Programme’ </a:t>
            </a:r>
            <a:r>
              <a:rPr lang="en-GB" sz="1600" i="1" dirty="0">
                <a:solidFill>
                  <a:srgbClr val="002060"/>
                </a:solidFill>
              </a:rPr>
              <a:t>for daily fatigue related facts</a:t>
            </a:r>
            <a:r>
              <a:rPr lang="en-GB" sz="1400" dirty="0"/>
              <a:t>..</a:t>
            </a:r>
          </a:p>
        </p:txBody>
      </p:sp>
      <p:pic>
        <p:nvPicPr>
          <p:cNvPr id="4" name="Picture 3">
            <a:extLst>
              <a:ext uri="{FF2B5EF4-FFF2-40B4-BE49-F238E27FC236}">
                <a16:creationId xmlns:a16="http://schemas.microsoft.com/office/drawing/2014/main" xmlns="" id="{F076FE61-78EE-40EF-AF16-964A77200157}"/>
              </a:ext>
            </a:extLst>
          </p:cNvPr>
          <p:cNvPicPr>
            <a:picLocks noChangeAspect="1"/>
          </p:cNvPicPr>
          <p:nvPr/>
        </p:nvPicPr>
        <p:blipFill>
          <a:blip r:embed="rId4"/>
          <a:stretch>
            <a:fillRect/>
          </a:stretch>
        </p:blipFill>
        <p:spPr>
          <a:xfrm>
            <a:off x="152400" y="250272"/>
            <a:ext cx="3597348" cy="967024"/>
          </a:xfrm>
          <a:prstGeom prst="rect">
            <a:avLst/>
          </a:prstGeom>
        </p:spPr>
      </p:pic>
    </p:spTree>
    <p:extLst>
      <p:ext uri="{BB962C8B-B14F-4D97-AF65-F5344CB8AC3E}">
        <p14:creationId xmlns:p14="http://schemas.microsoft.com/office/powerpoint/2010/main" val="141397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9120"/>
            <a:ext cx="8229600" cy="1143000"/>
          </a:xfrm>
        </p:spPr>
        <p:txBody>
          <a:bodyPr anchor="t">
            <a:normAutofit fontScale="90000"/>
          </a:bodyPr>
          <a:lstStyle/>
          <a:p>
            <a:pPr algn="r"/>
            <a:r>
              <a:rPr lang="en-GB" dirty="0"/>
              <a:t>Safety Bulletin</a:t>
            </a:r>
            <a:br>
              <a:rPr lang="en-GB" dirty="0"/>
            </a:br>
            <a:r>
              <a:rPr lang="en-GB" sz="3100" dirty="0">
                <a:solidFill>
                  <a:srgbClr val="FF0000"/>
                </a:solidFill>
              </a:rPr>
              <a:t>Unauthorised staff giving advice </a:t>
            </a:r>
            <a:br>
              <a:rPr lang="en-GB" sz="3100" dirty="0">
                <a:solidFill>
                  <a:srgbClr val="FF0000"/>
                </a:solidFill>
              </a:rPr>
            </a:br>
            <a:r>
              <a:rPr lang="en-GB" sz="3100" dirty="0">
                <a:solidFill>
                  <a:srgbClr val="FF0000"/>
                </a:solidFill>
              </a:rPr>
              <a:t>to level crossing users</a:t>
            </a:r>
            <a:r>
              <a:rPr lang="en-GB" sz="2800" dirty="0"/>
              <a:t/>
            </a:r>
            <a:br>
              <a:rPr lang="en-GB" sz="2800" dirty="0"/>
            </a:br>
            <a:r>
              <a:rPr lang="en-GB" sz="2800" dirty="0"/>
              <a:t>.</a:t>
            </a:r>
            <a:r>
              <a:rPr lang="en-GB" dirty="0"/>
              <a:t/>
            </a:r>
            <a:br>
              <a:rPr lang="en-GB" dirty="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13</a:t>
            </a:fld>
            <a:endParaRPr lang="en-GB" altLang="en-US"/>
          </a:p>
        </p:txBody>
      </p:sp>
      <p:pic>
        <p:nvPicPr>
          <p:cNvPr id="3" name="Picture 2">
            <a:extLst>
              <a:ext uri="{FF2B5EF4-FFF2-40B4-BE49-F238E27FC236}">
                <a16:creationId xmlns:a16="http://schemas.microsoft.com/office/drawing/2014/main" xmlns="" id="{92C47C96-8B1E-476C-B51D-D20BDAA6203D}"/>
              </a:ext>
            </a:extLst>
          </p:cNvPr>
          <p:cNvPicPr>
            <a:picLocks noChangeAspect="1"/>
          </p:cNvPicPr>
          <p:nvPr/>
        </p:nvPicPr>
        <p:blipFill>
          <a:blip r:embed="rId2"/>
          <a:stretch>
            <a:fillRect/>
          </a:stretch>
        </p:blipFill>
        <p:spPr>
          <a:xfrm>
            <a:off x="107504" y="266905"/>
            <a:ext cx="4139824" cy="1736646"/>
          </a:xfrm>
          <a:prstGeom prst="rect">
            <a:avLst/>
          </a:prstGeom>
        </p:spPr>
      </p:pic>
      <p:pic>
        <p:nvPicPr>
          <p:cNvPr id="8" name="Picture 7">
            <a:extLst>
              <a:ext uri="{FF2B5EF4-FFF2-40B4-BE49-F238E27FC236}">
                <a16:creationId xmlns:a16="http://schemas.microsoft.com/office/drawing/2014/main" xmlns="" id="{93E4FBD1-564C-459E-821C-2331B29C525E}"/>
              </a:ext>
            </a:extLst>
          </p:cNvPr>
          <p:cNvPicPr>
            <a:picLocks noChangeAspect="1"/>
          </p:cNvPicPr>
          <p:nvPr/>
        </p:nvPicPr>
        <p:blipFill>
          <a:blip r:embed="rId3"/>
          <a:stretch>
            <a:fillRect/>
          </a:stretch>
        </p:blipFill>
        <p:spPr>
          <a:xfrm>
            <a:off x="107504" y="4472421"/>
            <a:ext cx="6096000" cy="2318362"/>
          </a:xfrm>
          <a:prstGeom prst="rect">
            <a:avLst/>
          </a:prstGeom>
          <a:ln>
            <a:solidFill>
              <a:schemeClr val="accent1"/>
            </a:solidFill>
          </a:ln>
        </p:spPr>
      </p:pic>
      <p:pic>
        <p:nvPicPr>
          <p:cNvPr id="7" name="Picture 6">
            <a:extLst>
              <a:ext uri="{FF2B5EF4-FFF2-40B4-BE49-F238E27FC236}">
                <a16:creationId xmlns:a16="http://schemas.microsoft.com/office/drawing/2014/main" xmlns="" id="{F97F5097-7CEB-4CFC-A987-8A0390843DBD}"/>
              </a:ext>
            </a:extLst>
          </p:cNvPr>
          <p:cNvPicPr>
            <a:picLocks noChangeAspect="1"/>
          </p:cNvPicPr>
          <p:nvPr/>
        </p:nvPicPr>
        <p:blipFill>
          <a:blip r:embed="rId4"/>
          <a:stretch>
            <a:fillRect/>
          </a:stretch>
        </p:blipFill>
        <p:spPr>
          <a:xfrm>
            <a:off x="2803547" y="2287883"/>
            <a:ext cx="6181629" cy="2481921"/>
          </a:xfrm>
          <a:prstGeom prst="rect">
            <a:avLst/>
          </a:prstGeom>
          <a:ln>
            <a:solidFill>
              <a:schemeClr val="accent1"/>
            </a:solidFill>
          </a:ln>
        </p:spPr>
      </p:pic>
    </p:spTree>
    <p:extLst>
      <p:ext uri="{BB962C8B-B14F-4D97-AF65-F5344CB8AC3E}">
        <p14:creationId xmlns:p14="http://schemas.microsoft.com/office/powerpoint/2010/main" val="94124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nchor="t">
            <a:normAutofit fontScale="90000"/>
          </a:bodyPr>
          <a:lstStyle/>
          <a:p>
            <a:pPr algn="r"/>
            <a:r>
              <a:rPr lang="en-GB" dirty="0"/>
              <a:t>Safety Bulletin</a:t>
            </a:r>
            <a:r>
              <a:rPr lang="en-GB" sz="2800" dirty="0"/>
              <a:t/>
            </a:r>
            <a:br>
              <a:rPr lang="en-GB" sz="2800" dirty="0"/>
            </a:br>
            <a:r>
              <a:rPr lang="en-GB" sz="2800" dirty="0">
                <a:solidFill>
                  <a:srgbClr val="FF0000"/>
                </a:solidFill>
              </a:rPr>
              <a:t>Engineering moves and level crossings</a:t>
            </a: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14</a:t>
            </a:fld>
            <a:endParaRPr lang="en-GB" altLang="en-US"/>
          </a:p>
        </p:txBody>
      </p:sp>
      <p:pic>
        <p:nvPicPr>
          <p:cNvPr id="4" name="Picture 3">
            <a:extLst>
              <a:ext uri="{FF2B5EF4-FFF2-40B4-BE49-F238E27FC236}">
                <a16:creationId xmlns:a16="http://schemas.microsoft.com/office/drawing/2014/main" xmlns="" id="{8E36DD6D-AFFD-4073-8412-1A9F6B755391}"/>
              </a:ext>
            </a:extLst>
          </p:cNvPr>
          <p:cNvPicPr>
            <a:picLocks noChangeAspect="1"/>
          </p:cNvPicPr>
          <p:nvPr/>
        </p:nvPicPr>
        <p:blipFill>
          <a:blip r:embed="rId2"/>
          <a:stretch>
            <a:fillRect/>
          </a:stretch>
        </p:blipFill>
        <p:spPr>
          <a:xfrm>
            <a:off x="179512" y="1548802"/>
            <a:ext cx="6107413" cy="2742368"/>
          </a:xfrm>
          <a:prstGeom prst="rect">
            <a:avLst/>
          </a:prstGeom>
          <a:ln>
            <a:solidFill>
              <a:schemeClr val="accent1"/>
            </a:solidFill>
          </a:ln>
        </p:spPr>
      </p:pic>
      <p:pic>
        <p:nvPicPr>
          <p:cNvPr id="7" name="Picture 6">
            <a:extLst>
              <a:ext uri="{FF2B5EF4-FFF2-40B4-BE49-F238E27FC236}">
                <a16:creationId xmlns:a16="http://schemas.microsoft.com/office/drawing/2014/main" xmlns="" id="{283590D6-1A77-462D-ADB2-6F4C463F60A5}"/>
              </a:ext>
            </a:extLst>
          </p:cNvPr>
          <p:cNvPicPr>
            <a:picLocks noChangeAspect="1"/>
          </p:cNvPicPr>
          <p:nvPr/>
        </p:nvPicPr>
        <p:blipFill>
          <a:blip r:embed="rId3"/>
          <a:stretch>
            <a:fillRect/>
          </a:stretch>
        </p:blipFill>
        <p:spPr>
          <a:xfrm>
            <a:off x="3388857" y="4506951"/>
            <a:ext cx="5652120" cy="2332071"/>
          </a:xfrm>
          <a:prstGeom prst="rect">
            <a:avLst/>
          </a:prstGeom>
        </p:spPr>
      </p:pic>
      <p:pic>
        <p:nvPicPr>
          <p:cNvPr id="9" name="Picture 8">
            <a:extLst>
              <a:ext uri="{FF2B5EF4-FFF2-40B4-BE49-F238E27FC236}">
                <a16:creationId xmlns:a16="http://schemas.microsoft.com/office/drawing/2014/main" xmlns="" id="{88E2661E-78D7-4B8E-8262-DF29B5638AD0}"/>
              </a:ext>
            </a:extLst>
          </p:cNvPr>
          <p:cNvPicPr>
            <a:picLocks noChangeAspect="1"/>
          </p:cNvPicPr>
          <p:nvPr/>
        </p:nvPicPr>
        <p:blipFill>
          <a:blip r:embed="rId4"/>
          <a:stretch>
            <a:fillRect/>
          </a:stretch>
        </p:blipFill>
        <p:spPr>
          <a:xfrm>
            <a:off x="58701" y="4556255"/>
            <a:ext cx="3338353" cy="2233461"/>
          </a:xfrm>
          <a:prstGeom prst="rect">
            <a:avLst/>
          </a:prstGeom>
        </p:spPr>
      </p:pic>
      <p:pic>
        <p:nvPicPr>
          <p:cNvPr id="10" name="Picture 9">
            <a:extLst>
              <a:ext uri="{FF2B5EF4-FFF2-40B4-BE49-F238E27FC236}">
                <a16:creationId xmlns:a16="http://schemas.microsoft.com/office/drawing/2014/main" xmlns="" id="{E091956A-4276-416C-B304-67322CE81AB4}"/>
              </a:ext>
            </a:extLst>
          </p:cNvPr>
          <p:cNvPicPr>
            <a:picLocks noChangeAspect="1"/>
          </p:cNvPicPr>
          <p:nvPr/>
        </p:nvPicPr>
        <p:blipFill>
          <a:blip r:embed="rId5"/>
          <a:stretch>
            <a:fillRect/>
          </a:stretch>
        </p:blipFill>
        <p:spPr>
          <a:xfrm>
            <a:off x="6480093" y="1431278"/>
            <a:ext cx="2409224" cy="3068960"/>
          </a:xfrm>
          <a:prstGeom prst="rect">
            <a:avLst/>
          </a:prstGeom>
        </p:spPr>
      </p:pic>
    </p:spTree>
    <p:extLst>
      <p:ext uri="{BB962C8B-B14F-4D97-AF65-F5344CB8AC3E}">
        <p14:creationId xmlns:p14="http://schemas.microsoft.com/office/powerpoint/2010/main" val="60319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21CC2-9141-4BAF-91C2-F5AC7C870EBB}"/>
              </a:ext>
            </a:extLst>
          </p:cNvPr>
          <p:cNvSpPr>
            <a:spLocks noGrp="1"/>
          </p:cNvSpPr>
          <p:nvPr>
            <p:ph type="title"/>
          </p:nvPr>
        </p:nvSpPr>
        <p:spPr>
          <a:xfrm>
            <a:off x="465150" y="493043"/>
            <a:ext cx="8229600" cy="1143000"/>
          </a:xfrm>
        </p:spPr>
        <p:txBody>
          <a:bodyPr>
            <a:normAutofit fontScale="90000"/>
          </a:bodyPr>
          <a:lstStyle/>
          <a:p>
            <a:pPr algn="ctr"/>
            <a:r>
              <a:rPr lang="en-GB" dirty="0">
                <a:solidFill>
                  <a:srgbClr val="0070C0"/>
                </a:solidFill>
              </a:rPr>
              <a:t>Front Line Safety Challenge 2018</a:t>
            </a:r>
            <a:br>
              <a:rPr lang="en-GB" dirty="0">
                <a:solidFill>
                  <a:srgbClr val="0070C0"/>
                </a:solidFill>
              </a:rPr>
            </a:br>
            <a:r>
              <a:rPr lang="en-GB" dirty="0">
                <a:solidFill>
                  <a:srgbClr val="0070C0"/>
                </a:solidFill>
              </a:rPr>
              <a:t>Slip, trip and falls </a:t>
            </a:r>
          </a:p>
        </p:txBody>
      </p:sp>
      <p:pic>
        <p:nvPicPr>
          <p:cNvPr id="7" name="Content Placeholder 6">
            <a:extLst>
              <a:ext uri="{FF2B5EF4-FFF2-40B4-BE49-F238E27FC236}">
                <a16:creationId xmlns:a16="http://schemas.microsoft.com/office/drawing/2014/main" xmlns="" id="{83EE8BED-19F8-4D5D-BAEC-890CBB31219C}"/>
              </a:ext>
            </a:extLst>
          </p:cNvPr>
          <p:cNvPicPr>
            <a:picLocks noGrp="1" noChangeAspect="1"/>
          </p:cNvPicPr>
          <p:nvPr>
            <p:ph sz="half" idx="1"/>
          </p:nvPr>
        </p:nvPicPr>
        <p:blipFill>
          <a:blip r:embed="rId2"/>
          <a:stretch>
            <a:fillRect/>
          </a:stretch>
        </p:blipFill>
        <p:spPr>
          <a:xfrm>
            <a:off x="179512" y="1916832"/>
            <a:ext cx="2664034" cy="2372487"/>
          </a:xfrm>
          <a:prstGeom prst="rect">
            <a:avLst/>
          </a:prstGeom>
          <a:ln>
            <a:solidFill>
              <a:schemeClr val="accent1"/>
            </a:solidFill>
          </a:ln>
        </p:spPr>
      </p:pic>
      <p:sp>
        <p:nvSpPr>
          <p:cNvPr id="5" name="Date Placeholder 4">
            <a:extLst>
              <a:ext uri="{FF2B5EF4-FFF2-40B4-BE49-F238E27FC236}">
                <a16:creationId xmlns:a16="http://schemas.microsoft.com/office/drawing/2014/main" xmlns="" id="{F12EF984-CCB5-4974-BF82-3FAEC9F9B039}"/>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A5C550AA-C746-4651-B464-CBB7B373FA05}"/>
              </a:ext>
            </a:extLst>
          </p:cNvPr>
          <p:cNvSpPr>
            <a:spLocks noGrp="1"/>
          </p:cNvSpPr>
          <p:nvPr>
            <p:ph type="sldNum" sz="quarter" idx="12"/>
          </p:nvPr>
        </p:nvSpPr>
        <p:spPr/>
        <p:txBody>
          <a:bodyPr/>
          <a:lstStyle/>
          <a:p>
            <a:pPr>
              <a:defRPr/>
            </a:pPr>
            <a:fld id="{6E4066BB-E1B6-4D6A-8219-D5F00293222E}" type="slidenum">
              <a:rPr lang="en-GB" altLang="en-US" smtClean="0"/>
              <a:pPr>
                <a:defRPr/>
              </a:pPr>
              <a:t>15</a:t>
            </a:fld>
            <a:endParaRPr lang="en-GB" altLang="en-US"/>
          </a:p>
        </p:txBody>
      </p:sp>
      <p:pic>
        <p:nvPicPr>
          <p:cNvPr id="12" name="Picture 11">
            <a:extLst>
              <a:ext uri="{FF2B5EF4-FFF2-40B4-BE49-F238E27FC236}">
                <a16:creationId xmlns:a16="http://schemas.microsoft.com/office/drawing/2014/main" xmlns="" id="{9883A77D-A62E-49E2-BF22-67BFF010F1B6}"/>
              </a:ext>
            </a:extLst>
          </p:cNvPr>
          <p:cNvPicPr>
            <a:picLocks noChangeAspect="1"/>
          </p:cNvPicPr>
          <p:nvPr/>
        </p:nvPicPr>
        <p:blipFill>
          <a:blip r:embed="rId3"/>
          <a:stretch>
            <a:fillRect/>
          </a:stretch>
        </p:blipFill>
        <p:spPr>
          <a:xfrm>
            <a:off x="7236296" y="4288597"/>
            <a:ext cx="1795812" cy="2555941"/>
          </a:xfrm>
          <a:prstGeom prst="rect">
            <a:avLst/>
          </a:prstGeom>
        </p:spPr>
      </p:pic>
      <p:pic>
        <p:nvPicPr>
          <p:cNvPr id="9" name="Picture 8">
            <a:extLst>
              <a:ext uri="{FF2B5EF4-FFF2-40B4-BE49-F238E27FC236}">
                <a16:creationId xmlns:a16="http://schemas.microsoft.com/office/drawing/2014/main" xmlns="" id="{7BAA14D2-84F2-4BE9-9C0F-24AA4BFA9F86}"/>
              </a:ext>
            </a:extLst>
          </p:cNvPr>
          <p:cNvPicPr>
            <a:picLocks noChangeAspect="1"/>
          </p:cNvPicPr>
          <p:nvPr/>
        </p:nvPicPr>
        <p:blipFill>
          <a:blip r:embed="rId4"/>
          <a:stretch>
            <a:fillRect/>
          </a:stretch>
        </p:blipFill>
        <p:spPr>
          <a:xfrm>
            <a:off x="1845866" y="3284984"/>
            <a:ext cx="5468167" cy="2934760"/>
          </a:xfrm>
          <a:prstGeom prst="rect">
            <a:avLst/>
          </a:prstGeom>
          <a:ln>
            <a:solidFill>
              <a:schemeClr val="accent1"/>
            </a:solidFill>
          </a:ln>
        </p:spPr>
      </p:pic>
    </p:spTree>
    <p:extLst>
      <p:ext uri="{BB962C8B-B14F-4D97-AF65-F5344CB8AC3E}">
        <p14:creationId xmlns:p14="http://schemas.microsoft.com/office/powerpoint/2010/main" val="81938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chor="t"/>
          <a:lstStyle/>
          <a:p>
            <a:pPr algn="r"/>
            <a:r>
              <a:rPr lang="en-GB" dirty="0"/>
              <a:t>Appreciation to……</a:t>
            </a:r>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30-Aug-18</a:t>
            </a:fld>
            <a:endParaRPr lang="en-GB" altLang="en-US"/>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16</a:t>
            </a:fld>
            <a:endParaRPr lang="en-GB" altLang="en-US"/>
          </a:p>
        </p:txBody>
      </p:sp>
      <p:sp>
        <p:nvSpPr>
          <p:cNvPr id="3" name="Oval 2">
            <a:extLst>
              <a:ext uri="{FF2B5EF4-FFF2-40B4-BE49-F238E27FC236}">
                <a16:creationId xmlns:a16="http://schemas.microsoft.com/office/drawing/2014/main" xmlns="" id="{09CBF7F5-6E88-4D81-A836-AAB802974E6A}"/>
              </a:ext>
            </a:extLst>
          </p:cNvPr>
          <p:cNvSpPr/>
          <p:nvPr/>
        </p:nvSpPr>
        <p:spPr>
          <a:xfrm>
            <a:off x="1331640" y="1556792"/>
            <a:ext cx="4464496"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To Nick Carter TSM Eastleigh for supporting those affected by the recent sad and unexpected  loss of a member of staff</a:t>
            </a:r>
            <a:r>
              <a:rPr lang="en-GB" dirty="0"/>
              <a:t>.</a:t>
            </a:r>
          </a:p>
        </p:txBody>
      </p:sp>
      <p:sp>
        <p:nvSpPr>
          <p:cNvPr id="6" name="Rectangle: Rounded Corners 5">
            <a:extLst>
              <a:ext uri="{FF2B5EF4-FFF2-40B4-BE49-F238E27FC236}">
                <a16:creationId xmlns:a16="http://schemas.microsoft.com/office/drawing/2014/main" xmlns="" id="{60F894B6-5DC5-4281-8234-67D988361A72}"/>
              </a:ext>
            </a:extLst>
          </p:cNvPr>
          <p:cNvSpPr/>
          <p:nvPr/>
        </p:nvSpPr>
        <p:spPr>
          <a:xfrm>
            <a:off x="4211960" y="3798168"/>
            <a:ext cx="3816424" cy="2151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All those ‘stars’  involved in the recent BBC  and ITV Media series</a:t>
            </a:r>
          </a:p>
        </p:txBody>
      </p:sp>
    </p:spTree>
    <p:extLst>
      <p:ext uri="{BB962C8B-B14F-4D97-AF65-F5344CB8AC3E}">
        <p14:creationId xmlns:p14="http://schemas.microsoft.com/office/powerpoint/2010/main" val="413283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404664"/>
            <a:ext cx="8229600" cy="1143000"/>
          </a:xfrm>
        </p:spPr>
        <p:txBody>
          <a:bodyPr anchor="t">
            <a:normAutofit/>
          </a:bodyPr>
          <a:lstStyle/>
          <a:p>
            <a:pPr algn="l"/>
            <a:r>
              <a:rPr lang="en-GB" sz="5400" dirty="0"/>
              <a:t>Welcome</a:t>
            </a:r>
          </a:p>
        </p:txBody>
      </p:sp>
      <p:sp>
        <p:nvSpPr>
          <p:cNvPr id="9" name="Content Placeholder 8"/>
          <p:cNvSpPr>
            <a:spLocks noGrp="1"/>
          </p:cNvSpPr>
          <p:nvPr>
            <p:ph idx="1"/>
          </p:nvPr>
        </p:nvSpPr>
        <p:spPr>
          <a:xfrm>
            <a:off x="323528" y="2060848"/>
            <a:ext cx="8568951" cy="4065315"/>
          </a:xfrm>
          <a:ln>
            <a:solidFill>
              <a:schemeClr val="accent1"/>
            </a:solidFill>
          </a:ln>
        </p:spPr>
        <p:txBody>
          <a:bodyPr>
            <a:normAutofit/>
          </a:bodyPr>
          <a:lstStyle/>
          <a:p>
            <a:pPr marL="0" indent="0">
              <a:buNone/>
            </a:pPr>
            <a:r>
              <a:rPr lang="en-GB" sz="1400" b="1" dirty="0"/>
              <a:t>Welcome to your Health, Safety and Environment Cascade for Period 5 2018/19.  </a:t>
            </a:r>
            <a:endParaRPr lang="en-GB" sz="1400" dirty="0"/>
          </a:p>
          <a:p>
            <a:pPr marL="0" indent="0">
              <a:buNone/>
            </a:pPr>
            <a:r>
              <a:rPr lang="en-GB" sz="1400" b="1" dirty="0">
                <a:solidFill>
                  <a:schemeClr val="bg2">
                    <a:lumMod val="50000"/>
                  </a:schemeClr>
                </a:solidFill>
              </a:rPr>
              <a:t>In this cascade;</a:t>
            </a:r>
          </a:p>
          <a:p>
            <a:r>
              <a:rPr lang="en-GB" sz="1400" b="1" dirty="0" err="1">
                <a:solidFill>
                  <a:schemeClr val="bg2">
                    <a:lumMod val="75000"/>
                  </a:schemeClr>
                </a:solidFill>
              </a:rPr>
              <a:t>Egmanton</a:t>
            </a:r>
            <a:r>
              <a:rPr lang="en-GB" sz="1400" b="1" dirty="0">
                <a:solidFill>
                  <a:schemeClr val="bg2">
                    <a:lumMod val="75000"/>
                  </a:schemeClr>
                </a:solidFill>
              </a:rPr>
              <a:t> Near Miss</a:t>
            </a:r>
          </a:p>
          <a:p>
            <a:r>
              <a:rPr lang="en-GB" sz="1400" b="1" dirty="0">
                <a:solidFill>
                  <a:schemeClr val="bg2">
                    <a:lumMod val="75000"/>
                  </a:schemeClr>
                </a:solidFill>
              </a:rPr>
              <a:t>Workforce accidents</a:t>
            </a:r>
          </a:p>
          <a:p>
            <a:r>
              <a:rPr lang="en-GB" sz="1400" b="1" dirty="0">
                <a:solidFill>
                  <a:schemeClr val="bg2">
                    <a:lumMod val="75000"/>
                  </a:schemeClr>
                </a:solidFill>
              </a:rPr>
              <a:t>Line Blockage Irregularity</a:t>
            </a:r>
          </a:p>
          <a:p>
            <a:r>
              <a:rPr lang="en-GB" sz="1400" b="1" dirty="0">
                <a:solidFill>
                  <a:schemeClr val="bg2">
                    <a:lumMod val="75000"/>
                  </a:schemeClr>
                </a:solidFill>
              </a:rPr>
              <a:t>Safety Critical Communications</a:t>
            </a:r>
          </a:p>
          <a:p>
            <a:r>
              <a:rPr lang="en-GB" sz="1400" b="1" dirty="0">
                <a:solidFill>
                  <a:schemeClr val="bg2">
                    <a:lumMod val="75000"/>
                  </a:schemeClr>
                </a:solidFill>
              </a:rPr>
              <a:t>Electrical Safety</a:t>
            </a:r>
          </a:p>
          <a:p>
            <a:pPr lvl="1"/>
            <a:r>
              <a:rPr lang="en-GB" sz="1200" b="1" dirty="0">
                <a:solidFill>
                  <a:schemeClr val="bg2">
                    <a:lumMod val="75000"/>
                  </a:schemeClr>
                </a:solidFill>
              </a:rPr>
              <a:t>Live TCR</a:t>
            </a:r>
          </a:p>
          <a:p>
            <a:pPr lvl="1"/>
            <a:r>
              <a:rPr lang="en-GB" sz="1200" b="1" dirty="0">
                <a:solidFill>
                  <a:schemeClr val="bg2">
                    <a:lumMod val="75000"/>
                  </a:schemeClr>
                </a:solidFill>
              </a:rPr>
              <a:t>Hot works </a:t>
            </a:r>
          </a:p>
          <a:p>
            <a:r>
              <a:rPr lang="en-GB" sz="1400" b="1" dirty="0">
                <a:solidFill>
                  <a:schemeClr val="bg2">
                    <a:lumMod val="75000"/>
                  </a:schemeClr>
                </a:solidFill>
              </a:rPr>
              <a:t>Close Calls</a:t>
            </a:r>
          </a:p>
          <a:p>
            <a:r>
              <a:rPr lang="en-GB" sz="1400" b="1" dirty="0">
                <a:solidFill>
                  <a:schemeClr val="bg2">
                    <a:lumMod val="75000"/>
                  </a:schemeClr>
                </a:solidFill>
              </a:rPr>
              <a:t>Health and Wellbeing</a:t>
            </a:r>
          </a:p>
          <a:p>
            <a:pPr lvl="1"/>
            <a:r>
              <a:rPr lang="en-GB" sz="1200" b="1" dirty="0">
                <a:solidFill>
                  <a:schemeClr val="bg2">
                    <a:lumMod val="75000"/>
                  </a:schemeClr>
                </a:solidFill>
              </a:rPr>
              <a:t>Sleep </a:t>
            </a:r>
            <a:r>
              <a:rPr lang="en-GB" sz="1200" b="1" dirty="0" err="1">
                <a:solidFill>
                  <a:schemeClr val="bg2">
                    <a:lumMod val="75000"/>
                  </a:schemeClr>
                </a:solidFill>
              </a:rPr>
              <a:t>dept</a:t>
            </a:r>
            <a:endParaRPr lang="en-GB" sz="1400" b="1" dirty="0">
              <a:solidFill>
                <a:schemeClr val="bg2">
                  <a:lumMod val="75000"/>
                </a:schemeClr>
              </a:solidFill>
            </a:endParaRPr>
          </a:p>
          <a:p>
            <a:r>
              <a:rPr lang="en-GB" sz="1400" b="1" dirty="0">
                <a:solidFill>
                  <a:schemeClr val="bg2">
                    <a:lumMod val="75000"/>
                  </a:schemeClr>
                </a:solidFill>
              </a:rPr>
              <a:t>Safety Bulletins</a:t>
            </a:r>
          </a:p>
          <a:p>
            <a:r>
              <a:rPr lang="en-GB" sz="1400" b="1" dirty="0">
                <a:solidFill>
                  <a:schemeClr val="bg2">
                    <a:lumMod val="75000"/>
                  </a:schemeClr>
                </a:solidFill>
              </a:rPr>
              <a:t>Appreciation</a:t>
            </a:r>
          </a:p>
          <a:p>
            <a:endParaRPr lang="en-GB" sz="1400" b="1" dirty="0">
              <a:solidFill>
                <a:srgbClr val="FFC000"/>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30-Aug-18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pic>
        <p:nvPicPr>
          <p:cNvPr id="2" name="Picture 1">
            <a:extLst>
              <a:ext uri="{FF2B5EF4-FFF2-40B4-BE49-F238E27FC236}">
                <a16:creationId xmlns:a16="http://schemas.microsoft.com/office/drawing/2014/main" xmlns="" id="{4AED3236-A2B0-4B65-8FF3-2A22DAB1DFA9}"/>
              </a:ext>
            </a:extLst>
          </p:cNvPr>
          <p:cNvPicPr>
            <a:picLocks noChangeAspect="1"/>
          </p:cNvPicPr>
          <p:nvPr/>
        </p:nvPicPr>
        <p:blipFill>
          <a:blip r:embed="rId2"/>
          <a:stretch>
            <a:fillRect/>
          </a:stretch>
        </p:blipFill>
        <p:spPr>
          <a:xfrm rot="20627492">
            <a:off x="4860032" y="3284984"/>
            <a:ext cx="2411760" cy="1808820"/>
          </a:xfrm>
          <a:prstGeom prst="rect">
            <a:avLst/>
          </a:prstGeom>
        </p:spPr>
      </p:pic>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0184A-6E84-4E8B-ADB7-0CF79344B0A7}"/>
              </a:ext>
            </a:extLst>
          </p:cNvPr>
          <p:cNvSpPr>
            <a:spLocks noGrp="1"/>
          </p:cNvSpPr>
          <p:nvPr>
            <p:ph type="title"/>
          </p:nvPr>
        </p:nvSpPr>
        <p:spPr>
          <a:xfrm>
            <a:off x="755576" y="206193"/>
            <a:ext cx="8229600" cy="1143000"/>
          </a:xfrm>
        </p:spPr>
        <p:txBody>
          <a:bodyPr>
            <a:normAutofit fontScale="90000"/>
          </a:bodyPr>
          <a:lstStyle/>
          <a:p>
            <a:pPr algn="r"/>
            <a:r>
              <a:rPr lang="en-GB" dirty="0"/>
              <a:t>Track Worker Safety</a:t>
            </a:r>
            <a:br>
              <a:rPr lang="en-GB" dirty="0"/>
            </a:br>
            <a:r>
              <a:rPr lang="en-GB" sz="3100" dirty="0" err="1">
                <a:solidFill>
                  <a:srgbClr val="FF0000"/>
                </a:solidFill>
              </a:rPr>
              <a:t>Egmanton</a:t>
            </a:r>
            <a:r>
              <a:rPr lang="en-GB" sz="3100" dirty="0">
                <a:solidFill>
                  <a:srgbClr val="FF0000"/>
                </a:solidFill>
              </a:rPr>
              <a:t> Near Miss</a:t>
            </a:r>
          </a:p>
        </p:txBody>
      </p:sp>
      <p:sp>
        <p:nvSpPr>
          <p:cNvPr id="4" name="Content Placeholder 3">
            <a:extLst>
              <a:ext uri="{FF2B5EF4-FFF2-40B4-BE49-F238E27FC236}">
                <a16:creationId xmlns:a16="http://schemas.microsoft.com/office/drawing/2014/main" xmlns="" id="{FA0431ED-9C8A-4E8F-A65B-14EF1BB3D1C3}"/>
              </a:ext>
            </a:extLst>
          </p:cNvPr>
          <p:cNvSpPr>
            <a:spLocks noGrp="1"/>
          </p:cNvSpPr>
          <p:nvPr>
            <p:ph sz="half" idx="2"/>
          </p:nvPr>
        </p:nvSpPr>
        <p:spPr>
          <a:xfrm>
            <a:off x="611560" y="5867747"/>
            <a:ext cx="8215064" cy="670690"/>
          </a:xfrm>
        </p:spPr>
        <p:txBody>
          <a:bodyPr/>
          <a:lstStyle/>
          <a:p>
            <a:r>
              <a:rPr lang="en-GB" dirty="0">
                <a:solidFill>
                  <a:srgbClr val="FF0000"/>
                </a:solidFill>
                <a:hlinkClick r:id="rId2" action="ppaction://hlinkpres?slideindex=1&amp;slidetitle="/>
              </a:rPr>
              <a:t>Egmanton-risk-awareness-team-briefing.pptx</a:t>
            </a:r>
            <a:endParaRPr lang="en-GB" dirty="0">
              <a:solidFill>
                <a:srgbClr val="FF0000"/>
              </a:solidFill>
            </a:endParaRPr>
          </a:p>
        </p:txBody>
      </p:sp>
      <p:sp>
        <p:nvSpPr>
          <p:cNvPr id="5" name="Date Placeholder 4">
            <a:extLst>
              <a:ext uri="{FF2B5EF4-FFF2-40B4-BE49-F238E27FC236}">
                <a16:creationId xmlns:a16="http://schemas.microsoft.com/office/drawing/2014/main" xmlns="" id="{5BF97E09-333E-4F2A-BA96-60F961222F35}"/>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68BEEB11-C46C-47F1-BBB3-BB4E15B4F8F0}"/>
              </a:ext>
            </a:extLst>
          </p:cNvPr>
          <p:cNvSpPr>
            <a:spLocks noGrp="1"/>
          </p:cNvSpPr>
          <p:nvPr>
            <p:ph type="sldNum" sz="quarter" idx="12"/>
          </p:nvPr>
        </p:nvSpPr>
        <p:spPr/>
        <p:txBody>
          <a:bodyPr/>
          <a:lstStyle/>
          <a:p>
            <a:pPr>
              <a:defRPr/>
            </a:pPr>
            <a:fld id="{6E4066BB-E1B6-4D6A-8219-D5F00293222E}" type="slidenum">
              <a:rPr lang="en-GB" altLang="en-US" smtClean="0"/>
              <a:pPr>
                <a:defRPr/>
              </a:pPr>
              <a:t>3</a:t>
            </a:fld>
            <a:endParaRPr lang="en-GB" altLang="en-US"/>
          </a:p>
        </p:txBody>
      </p:sp>
      <p:pic>
        <p:nvPicPr>
          <p:cNvPr id="12" name="Picture 11">
            <a:extLst>
              <a:ext uri="{FF2B5EF4-FFF2-40B4-BE49-F238E27FC236}">
                <a16:creationId xmlns:a16="http://schemas.microsoft.com/office/drawing/2014/main" xmlns="" id="{35E82E41-347C-4F6F-AA02-2117CCF99DA9}"/>
              </a:ext>
            </a:extLst>
          </p:cNvPr>
          <p:cNvPicPr>
            <a:picLocks noChangeAspect="1"/>
          </p:cNvPicPr>
          <p:nvPr/>
        </p:nvPicPr>
        <p:blipFill>
          <a:blip r:embed="rId3"/>
          <a:stretch>
            <a:fillRect/>
          </a:stretch>
        </p:blipFill>
        <p:spPr>
          <a:xfrm>
            <a:off x="179512" y="206193"/>
            <a:ext cx="2521901" cy="1860173"/>
          </a:xfrm>
          <a:prstGeom prst="rect">
            <a:avLst/>
          </a:prstGeom>
        </p:spPr>
      </p:pic>
      <p:sp>
        <p:nvSpPr>
          <p:cNvPr id="13" name="TextBox 12">
            <a:extLst>
              <a:ext uri="{FF2B5EF4-FFF2-40B4-BE49-F238E27FC236}">
                <a16:creationId xmlns:a16="http://schemas.microsoft.com/office/drawing/2014/main" xmlns="" id="{436DBC39-81B8-4CF6-8844-EABBF348727D}"/>
              </a:ext>
            </a:extLst>
          </p:cNvPr>
          <p:cNvSpPr txBox="1"/>
          <p:nvPr/>
        </p:nvSpPr>
        <p:spPr>
          <a:xfrm>
            <a:off x="971600" y="2467888"/>
            <a:ext cx="7128792" cy="3046988"/>
          </a:xfrm>
          <a:prstGeom prst="rect">
            <a:avLst/>
          </a:prstGeom>
          <a:noFill/>
        </p:spPr>
        <p:txBody>
          <a:bodyPr wrap="square" rtlCol="0">
            <a:spAutoFit/>
          </a:bodyPr>
          <a:lstStyle/>
          <a:p>
            <a:r>
              <a:rPr lang="en-GB" sz="2400" dirty="0"/>
              <a:t>At 1122 hrs on 5</a:t>
            </a:r>
            <a:r>
              <a:rPr lang="en-GB" sz="2400" baseline="30000" dirty="0"/>
              <a:t>th</a:t>
            </a:r>
            <a:r>
              <a:rPr lang="en-GB" sz="2400" dirty="0"/>
              <a:t> October 2017, a group of trackworkers narrowly missed being struck by a train moving at 124mph.  (&lt;1 second)</a:t>
            </a:r>
          </a:p>
          <a:p>
            <a:r>
              <a:rPr lang="en-GB" sz="2400" dirty="0"/>
              <a:t>The NR </a:t>
            </a:r>
            <a:r>
              <a:rPr lang="en-GB" sz="2400" dirty="0" err="1"/>
              <a:t>PiC</a:t>
            </a:r>
            <a:r>
              <a:rPr lang="en-GB" sz="2400" dirty="0"/>
              <a:t> had 23 </a:t>
            </a:r>
            <a:r>
              <a:rPr lang="en-GB" sz="2400" dirty="0" err="1"/>
              <a:t>yrs</a:t>
            </a:r>
            <a:r>
              <a:rPr lang="en-GB" sz="2400" dirty="0"/>
              <a:t> service, the others were supplied by a contractor - 50% of them had between 4 &amp; 12 months experience.  </a:t>
            </a:r>
          </a:p>
          <a:p>
            <a:r>
              <a:rPr lang="en-GB" sz="2400" dirty="0"/>
              <a:t>This is the story…please discuss during the briefing section.</a:t>
            </a:r>
          </a:p>
        </p:txBody>
      </p:sp>
    </p:spTree>
    <p:extLst>
      <p:ext uri="{BB962C8B-B14F-4D97-AF65-F5344CB8AC3E}">
        <p14:creationId xmlns:p14="http://schemas.microsoft.com/office/powerpoint/2010/main" val="196389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518F0-B591-47F3-9714-2550E0DA6A13}"/>
              </a:ext>
            </a:extLst>
          </p:cNvPr>
          <p:cNvSpPr>
            <a:spLocks noGrp="1"/>
          </p:cNvSpPr>
          <p:nvPr>
            <p:ph type="title"/>
          </p:nvPr>
        </p:nvSpPr>
        <p:spPr>
          <a:xfrm>
            <a:off x="669032" y="311224"/>
            <a:ext cx="8229600" cy="1143000"/>
          </a:xfrm>
        </p:spPr>
        <p:txBody>
          <a:bodyPr>
            <a:normAutofit fontScale="90000"/>
          </a:bodyPr>
          <a:lstStyle/>
          <a:p>
            <a:pPr algn="r"/>
            <a:r>
              <a:rPr lang="en-GB" dirty="0"/>
              <a:t>Track Worker Safety</a:t>
            </a:r>
            <a:br>
              <a:rPr lang="en-GB" dirty="0"/>
            </a:br>
            <a:r>
              <a:rPr lang="en-GB" sz="3100" dirty="0" err="1">
                <a:solidFill>
                  <a:srgbClr val="FF0000"/>
                </a:solidFill>
              </a:rPr>
              <a:t>Egmanton</a:t>
            </a:r>
            <a:r>
              <a:rPr lang="en-GB" sz="3100" dirty="0">
                <a:solidFill>
                  <a:srgbClr val="FF0000"/>
                </a:solidFill>
              </a:rPr>
              <a:t> Near Miss</a:t>
            </a:r>
            <a:endParaRPr lang="en-GB" dirty="0"/>
          </a:p>
        </p:txBody>
      </p:sp>
      <p:sp>
        <p:nvSpPr>
          <p:cNvPr id="4" name="Content Placeholder 3">
            <a:extLst>
              <a:ext uri="{FF2B5EF4-FFF2-40B4-BE49-F238E27FC236}">
                <a16:creationId xmlns:a16="http://schemas.microsoft.com/office/drawing/2014/main" xmlns="" id="{2FAA9D6B-2283-4CB5-A052-B66FC0D891D7}"/>
              </a:ext>
            </a:extLst>
          </p:cNvPr>
          <p:cNvSpPr>
            <a:spLocks noGrp="1"/>
          </p:cNvSpPr>
          <p:nvPr>
            <p:ph sz="half" idx="2"/>
          </p:nvPr>
        </p:nvSpPr>
        <p:spPr>
          <a:xfrm>
            <a:off x="457200" y="5996445"/>
            <a:ext cx="7639000" cy="844203"/>
          </a:xfrm>
        </p:spPr>
        <p:txBody>
          <a:bodyPr>
            <a:normAutofit/>
          </a:bodyPr>
          <a:lstStyle/>
          <a:p>
            <a:r>
              <a:rPr lang="en-GB" dirty="0">
                <a:hlinkClick r:id="rId2" action="ppaction://hlinkfile"/>
              </a:rPr>
              <a:t>Full RAIB Report </a:t>
            </a:r>
            <a:r>
              <a:rPr lang="en-GB" dirty="0" smtClean="0">
                <a:hlinkClick r:id="rId2" action="ppaction://hlinkfile"/>
              </a:rPr>
              <a:t>Egmanton.pdf</a:t>
            </a:r>
            <a:endParaRPr lang="en-GB" dirty="0"/>
          </a:p>
        </p:txBody>
      </p:sp>
      <p:sp>
        <p:nvSpPr>
          <p:cNvPr id="5" name="Date Placeholder 4">
            <a:extLst>
              <a:ext uri="{FF2B5EF4-FFF2-40B4-BE49-F238E27FC236}">
                <a16:creationId xmlns:a16="http://schemas.microsoft.com/office/drawing/2014/main" xmlns="" id="{BF003F0B-0982-4887-AABF-FE0A99BFEDEB}"/>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292D09C5-11C0-4591-B7DB-3D734E221214}"/>
              </a:ext>
            </a:extLst>
          </p:cNvPr>
          <p:cNvSpPr>
            <a:spLocks noGrp="1"/>
          </p:cNvSpPr>
          <p:nvPr>
            <p:ph type="sldNum" sz="quarter" idx="12"/>
          </p:nvPr>
        </p:nvSpPr>
        <p:spPr/>
        <p:txBody>
          <a:bodyPr/>
          <a:lstStyle/>
          <a:p>
            <a:pPr>
              <a:defRPr/>
            </a:pPr>
            <a:fld id="{6E4066BB-E1B6-4D6A-8219-D5F00293222E}" type="slidenum">
              <a:rPr lang="en-GB" altLang="en-US" smtClean="0"/>
              <a:pPr>
                <a:defRPr/>
              </a:pPr>
              <a:t>4</a:t>
            </a:fld>
            <a:endParaRPr lang="en-GB" altLang="en-US"/>
          </a:p>
        </p:txBody>
      </p:sp>
      <p:pic>
        <p:nvPicPr>
          <p:cNvPr id="8" name="Picture 7">
            <a:extLst>
              <a:ext uri="{FF2B5EF4-FFF2-40B4-BE49-F238E27FC236}">
                <a16:creationId xmlns:a16="http://schemas.microsoft.com/office/drawing/2014/main" xmlns="" id="{82D2024A-61AB-4C80-85D8-50FF82529F14}"/>
              </a:ext>
            </a:extLst>
          </p:cNvPr>
          <p:cNvPicPr>
            <a:picLocks noChangeAspect="1"/>
          </p:cNvPicPr>
          <p:nvPr/>
        </p:nvPicPr>
        <p:blipFill>
          <a:blip r:embed="rId3"/>
          <a:stretch>
            <a:fillRect/>
          </a:stretch>
        </p:blipFill>
        <p:spPr>
          <a:xfrm>
            <a:off x="161764" y="188641"/>
            <a:ext cx="2033972" cy="1500273"/>
          </a:xfrm>
          <a:prstGeom prst="rect">
            <a:avLst/>
          </a:prstGeom>
        </p:spPr>
      </p:pic>
      <p:sp>
        <p:nvSpPr>
          <p:cNvPr id="12" name="TextBox 11">
            <a:extLst>
              <a:ext uri="{FF2B5EF4-FFF2-40B4-BE49-F238E27FC236}">
                <a16:creationId xmlns:a16="http://schemas.microsoft.com/office/drawing/2014/main" xmlns="" id="{2CABB922-84C7-4EF0-81FA-B749284007AC}"/>
              </a:ext>
            </a:extLst>
          </p:cNvPr>
          <p:cNvSpPr txBox="1"/>
          <p:nvPr/>
        </p:nvSpPr>
        <p:spPr>
          <a:xfrm>
            <a:off x="5391081" y="1762145"/>
            <a:ext cx="3579559" cy="3939540"/>
          </a:xfrm>
          <a:prstGeom prst="rect">
            <a:avLst/>
          </a:prstGeom>
          <a:noFill/>
          <a:ln>
            <a:solidFill>
              <a:schemeClr val="accent1"/>
            </a:solidFill>
          </a:ln>
        </p:spPr>
        <p:txBody>
          <a:bodyPr wrap="square" rtlCol="0">
            <a:spAutoFit/>
          </a:bodyPr>
          <a:lstStyle/>
          <a:p>
            <a:r>
              <a:rPr lang="en-GB" sz="1600" dirty="0"/>
              <a:t>The RAIB report into this event is a ‘must read’ document for everyone who works in the railway.</a:t>
            </a:r>
          </a:p>
          <a:p>
            <a:endParaRPr lang="en-GB" sz="1000" dirty="0"/>
          </a:p>
          <a:p>
            <a:r>
              <a:rPr lang="en-GB" sz="1600" dirty="0"/>
              <a:t>Here is shown the reports comments on </a:t>
            </a:r>
            <a:r>
              <a:rPr lang="en-GB" sz="1600" i="1" dirty="0">
                <a:solidFill>
                  <a:srgbClr val="005172"/>
                </a:solidFill>
              </a:rPr>
              <a:t>Safety Leadership on site, </a:t>
            </a:r>
            <a:r>
              <a:rPr lang="en-GB" sz="1600" dirty="0"/>
              <a:t>the report also sights concerns on: </a:t>
            </a:r>
          </a:p>
          <a:p>
            <a:pPr marL="285750" indent="-285750">
              <a:buFont typeface="Arial" panose="020B0604020202020204" pitchFamily="34" charset="0"/>
              <a:buChar char="•"/>
            </a:pPr>
            <a:r>
              <a:rPr lang="en-GB" sz="1600" dirty="0"/>
              <a:t>Others in the group not challenging safety concerns, </a:t>
            </a:r>
          </a:p>
          <a:p>
            <a:pPr marL="285750" indent="-285750">
              <a:buFont typeface="Arial" panose="020B0604020202020204" pitchFamily="34" charset="0"/>
              <a:buChar char="•"/>
            </a:pPr>
            <a:r>
              <a:rPr lang="en-GB" sz="1600" dirty="0"/>
              <a:t>The vulnerability contractors feel working for NR if they raise concerns,</a:t>
            </a:r>
          </a:p>
          <a:p>
            <a:pPr marL="285750" indent="-285750">
              <a:buFont typeface="Arial" panose="020B0604020202020204" pitchFamily="34" charset="0"/>
              <a:buChar char="•"/>
            </a:pPr>
            <a:r>
              <a:rPr lang="en-GB" sz="1600" dirty="0"/>
              <a:t>Looking after inexperienced people,</a:t>
            </a:r>
          </a:p>
          <a:p>
            <a:pPr marL="285750" indent="-285750">
              <a:buFont typeface="Arial" panose="020B0604020202020204" pitchFamily="34" charset="0"/>
              <a:buChar char="•"/>
            </a:pPr>
            <a:r>
              <a:rPr lang="en-GB" sz="1600" dirty="0"/>
              <a:t>NRs training and management of  competence regime. </a:t>
            </a:r>
          </a:p>
        </p:txBody>
      </p:sp>
      <p:sp>
        <p:nvSpPr>
          <p:cNvPr id="13" name="TextBox 12">
            <a:extLst>
              <a:ext uri="{FF2B5EF4-FFF2-40B4-BE49-F238E27FC236}">
                <a16:creationId xmlns:a16="http://schemas.microsoft.com/office/drawing/2014/main" xmlns="" id="{126032E1-5037-4D4D-8B66-B4065407320B}"/>
              </a:ext>
            </a:extLst>
          </p:cNvPr>
          <p:cNvSpPr txBox="1"/>
          <p:nvPr/>
        </p:nvSpPr>
        <p:spPr>
          <a:xfrm>
            <a:off x="161764" y="2348880"/>
            <a:ext cx="5229317" cy="1954381"/>
          </a:xfrm>
          <a:prstGeom prst="rect">
            <a:avLst/>
          </a:prstGeom>
          <a:noFill/>
        </p:spPr>
        <p:txBody>
          <a:bodyPr wrap="none" rtlCol="0">
            <a:spAutoFit/>
          </a:bodyPr>
          <a:lstStyle/>
          <a:p>
            <a:r>
              <a:rPr lang="en-GB" dirty="0"/>
              <a:t>The </a:t>
            </a:r>
            <a:r>
              <a:rPr lang="en-GB" dirty="0" err="1"/>
              <a:t>PiC</a:t>
            </a:r>
            <a:r>
              <a:rPr lang="en-GB" dirty="0"/>
              <a:t>/COSS set up a system of work that was neither safe or compliant.</a:t>
            </a:r>
          </a:p>
          <a:p>
            <a:r>
              <a:rPr lang="en-GB" dirty="0"/>
              <a:t>He use</a:t>
            </a:r>
          </a:p>
          <a:p>
            <a:endParaRPr lang="en-GB" dirty="0"/>
          </a:p>
          <a:p>
            <a:endParaRPr lang="en-GB" dirty="0"/>
          </a:p>
          <a:p>
            <a:endParaRPr lang="en-GB" dirty="0"/>
          </a:p>
          <a:p>
            <a:endParaRPr lang="en-GB" dirty="0"/>
          </a:p>
          <a:p>
            <a:endParaRPr lang="en-GB" dirty="0"/>
          </a:p>
          <a:p>
            <a:endParaRPr lang="en-GB" dirty="0"/>
          </a:p>
          <a:p>
            <a:endParaRPr lang="en-GB" dirty="0"/>
          </a:p>
          <a:p>
            <a:r>
              <a:rPr lang="en-GB" dirty="0"/>
              <a:t>None of the members of the group effectively challenged the safe system of work</a:t>
            </a:r>
          </a:p>
          <a:p>
            <a:endParaRPr lang="en-GB" dirty="0"/>
          </a:p>
        </p:txBody>
      </p:sp>
      <p:pic>
        <p:nvPicPr>
          <p:cNvPr id="14" name="Picture 13">
            <a:extLst>
              <a:ext uri="{FF2B5EF4-FFF2-40B4-BE49-F238E27FC236}">
                <a16:creationId xmlns:a16="http://schemas.microsoft.com/office/drawing/2014/main" xmlns="" id="{145FCC6B-72C9-452E-912F-0ED596545876}"/>
              </a:ext>
            </a:extLst>
          </p:cNvPr>
          <p:cNvPicPr>
            <a:picLocks noChangeAspect="1"/>
          </p:cNvPicPr>
          <p:nvPr/>
        </p:nvPicPr>
        <p:blipFill>
          <a:blip r:embed="rId4"/>
          <a:stretch>
            <a:fillRect/>
          </a:stretch>
        </p:blipFill>
        <p:spPr>
          <a:xfrm>
            <a:off x="161764" y="1966345"/>
            <a:ext cx="5229318" cy="3517979"/>
          </a:xfrm>
          <a:prstGeom prst="rect">
            <a:avLst/>
          </a:prstGeom>
          <a:ln>
            <a:solidFill>
              <a:schemeClr val="accent1"/>
            </a:solidFill>
          </a:ln>
        </p:spPr>
      </p:pic>
      <p:cxnSp>
        <p:nvCxnSpPr>
          <p:cNvPr id="7" name="Straight Connector 6">
            <a:extLst>
              <a:ext uri="{FF2B5EF4-FFF2-40B4-BE49-F238E27FC236}">
                <a16:creationId xmlns:a16="http://schemas.microsoft.com/office/drawing/2014/main" xmlns="" id="{E4C889ED-EE09-4D65-A4C5-715B210E2A3C}"/>
              </a:ext>
            </a:extLst>
          </p:cNvPr>
          <p:cNvCxnSpPr/>
          <p:nvPr/>
        </p:nvCxnSpPr>
        <p:spPr>
          <a:xfrm>
            <a:off x="1835696" y="2420888"/>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B3AABDD-E19F-4980-801B-EB59A9AB9125}"/>
              </a:ext>
            </a:extLst>
          </p:cNvPr>
          <p:cNvCxnSpPr/>
          <p:nvPr/>
        </p:nvCxnSpPr>
        <p:spPr>
          <a:xfrm>
            <a:off x="669032" y="3140968"/>
            <a:ext cx="4335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A331E14-1F47-4721-8463-CD2DA3E8671C}"/>
              </a:ext>
            </a:extLst>
          </p:cNvPr>
          <p:cNvCxnSpPr/>
          <p:nvPr/>
        </p:nvCxnSpPr>
        <p:spPr>
          <a:xfrm>
            <a:off x="669032" y="3645024"/>
            <a:ext cx="11666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AD0FE534-CCB5-4EBF-8EF0-0973D933355B}"/>
              </a:ext>
            </a:extLst>
          </p:cNvPr>
          <p:cNvCxnSpPr/>
          <p:nvPr/>
        </p:nvCxnSpPr>
        <p:spPr>
          <a:xfrm>
            <a:off x="755576" y="4077072"/>
            <a:ext cx="23042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255F7F3-5971-4715-951B-DF0CA5E66CF1}"/>
              </a:ext>
            </a:extLst>
          </p:cNvPr>
          <p:cNvCxnSpPr/>
          <p:nvPr/>
        </p:nvCxnSpPr>
        <p:spPr>
          <a:xfrm>
            <a:off x="669032" y="4797152"/>
            <a:ext cx="21747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5647841-0129-456A-A1A5-2884E8DCC3F5}"/>
              </a:ext>
            </a:extLst>
          </p:cNvPr>
          <p:cNvCxnSpPr/>
          <p:nvPr/>
        </p:nvCxnSpPr>
        <p:spPr>
          <a:xfrm>
            <a:off x="669032" y="5229200"/>
            <a:ext cx="31108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93C66EC-2D1E-4410-8C6A-CE97DF912C51}"/>
              </a:ext>
            </a:extLst>
          </p:cNvPr>
          <p:cNvCxnSpPr/>
          <p:nvPr/>
        </p:nvCxnSpPr>
        <p:spPr>
          <a:xfrm>
            <a:off x="2195736" y="2924944"/>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32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92" y="516791"/>
            <a:ext cx="8229600" cy="1143000"/>
          </a:xfrm>
        </p:spPr>
        <p:txBody>
          <a:bodyPr>
            <a:noAutofit/>
          </a:bodyPr>
          <a:lstStyle/>
          <a:p>
            <a:pPr algn="r"/>
            <a:r>
              <a:rPr lang="en-GB" sz="5400" i="0" dirty="0"/>
              <a:t/>
            </a:r>
            <a:br>
              <a:rPr lang="en-GB" sz="5400" i="0" dirty="0"/>
            </a:br>
            <a:r>
              <a:rPr lang="en-GB" sz="5400" i="0" dirty="0"/>
              <a:t>Workforce Safety</a:t>
            </a:r>
            <a:br>
              <a:rPr lang="en-GB" sz="5400" i="0" dirty="0"/>
            </a:br>
            <a:r>
              <a:rPr lang="en-GB" sz="2400" i="0" dirty="0">
                <a:solidFill>
                  <a:srgbClr val="FF0000"/>
                </a:solidFill>
              </a:rPr>
              <a:t>Significant </a:t>
            </a:r>
            <a:r>
              <a:rPr lang="en-GB" sz="2400" dirty="0">
                <a:solidFill>
                  <a:srgbClr val="FF0000"/>
                </a:solidFill>
              </a:rPr>
              <a:t>no lost time </a:t>
            </a:r>
            <a:r>
              <a:rPr lang="en-GB" sz="2400" i="0" dirty="0">
                <a:solidFill>
                  <a:srgbClr val="FF0000"/>
                </a:solidFill>
              </a:rPr>
              <a:t>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5</a:t>
            </a:fld>
            <a:endParaRPr lang="en-GB" altLang="en-US"/>
          </a:p>
        </p:txBody>
      </p:sp>
      <p:sp>
        <p:nvSpPr>
          <p:cNvPr id="19" name="AutoShape 22"/>
          <p:cNvSpPr>
            <a:spLocks noChangeArrowheads="1"/>
          </p:cNvSpPr>
          <p:nvPr/>
        </p:nvSpPr>
        <p:spPr bwMode="auto">
          <a:xfrm flipH="1">
            <a:off x="508822" y="1447678"/>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575066" y="917057"/>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2" name="AutoShape 22"/>
          <p:cNvSpPr>
            <a:spLocks noChangeArrowheads="1"/>
          </p:cNvSpPr>
          <p:nvPr/>
        </p:nvSpPr>
        <p:spPr bwMode="auto">
          <a:xfrm flipH="1">
            <a:off x="1009079" y="934115"/>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graphicFrame>
        <p:nvGraphicFramePr>
          <p:cNvPr id="15" name="Table 14">
            <a:extLst>
              <a:ext uri="{FF2B5EF4-FFF2-40B4-BE49-F238E27FC236}">
                <a16:creationId xmlns:a16="http://schemas.microsoft.com/office/drawing/2014/main" xmlns="" id="{E39B1A0E-FBCA-4621-8403-0701D78DF711}"/>
              </a:ext>
            </a:extLst>
          </p:cNvPr>
          <p:cNvGraphicFramePr>
            <a:graphicFrameLocks noGrp="1"/>
          </p:cNvGraphicFramePr>
          <p:nvPr>
            <p:extLst>
              <p:ext uri="{D42A27DB-BD31-4B8C-83A1-F6EECF244321}">
                <p14:modId xmlns:p14="http://schemas.microsoft.com/office/powerpoint/2010/main" val="189257897"/>
              </p:ext>
            </p:extLst>
          </p:nvPr>
        </p:nvGraphicFramePr>
        <p:xfrm>
          <a:off x="210305" y="1659791"/>
          <a:ext cx="8822787" cy="5047539"/>
        </p:xfrm>
        <a:graphic>
          <a:graphicData uri="http://schemas.openxmlformats.org/drawingml/2006/table">
            <a:tbl>
              <a:tblPr firstRow="1" bandRow="1">
                <a:tableStyleId>{5C22544A-7EE6-4342-B048-85BDC9FD1C3A}</a:tableStyleId>
              </a:tblPr>
              <a:tblGrid>
                <a:gridCol w="1553384">
                  <a:extLst>
                    <a:ext uri="{9D8B030D-6E8A-4147-A177-3AD203B41FA5}">
                      <a16:colId xmlns:a16="http://schemas.microsoft.com/office/drawing/2014/main" xmlns="" val="3457464816"/>
                    </a:ext>
                  </a:extLst>
                </a:gridCol>
                <a:gridCol w="2088231">
                  <a:extLst>
                    <a:ext uri="{9D8B030D-6E8A-4147-A177-3AD203B41FA5}">
                      <a16:colId xmlns:a16="http://schemas.microsoft.com/office/drawing/2014/main" xmlns="" val="2062474692"/>
                    </a:ext>
                  </a:extLst>
                </a:gridCol>
                <a:gridCol w="5181172">
                  <a:extLst>
                    <a:ext uri="{9D8B030D-6E8A-4147-A177-3AD203B41FA5}">
                      <a16:colId xmlns:a16="http://schemas.microsoft.com/office/drawing/2014/main" xmlns="" val="2734398825"/>
                    </a:ext>
                  </a:extLst>
                </a:gridCol>
              </a:tblGrid>
              <a:tr h="443464">
                <a:tc>
                  <a:txBody>
                    <a:bodyPr/>
                    <a:lstStyle/>
                    <a:p>
                      <a:pPr algn="l" fontAlgn="t"/>
                      <a:r>
                        <a:rPr lang="en-GB" sz="1800" b="0" i="0" u="none" strike="noStrike" dirty="0" err="1">
                          <a:effectLst/>
                          <a:latin typeface="Arial" panose="020B0604020202020204" pitchFamily="34" charset="0"/>
                        </a:rPr>
                        <a:t>Dept</a:t>
                      </a:r>
                      <a:endParaRPr lang="en-GB" sz="1800" b="0" i="0" u="none" strike="noStrike" dirty="0">
                        <a:effectLst/>
                        <a:latin typeface="Arial" panose="020B0604020202020204" pitchFamily="34" charset="0"/>
                      </a:endParaRPr>
                    </a:p>
                  </a:txBody>
                  <a:tcPr marL="5939" marR="5939" marT="5939" marB="0"/>
                </a:tc>
                <a:tc>
                  <a:txBody>
                    <a:bodyPr/>
                    <a:lstStyle/>
                    <a:p>
                      <a:pPr algn="l" fontAlgn="t"/>
                      <a:r>
                        <a:rPr lang="en-GB" sz="1800" b="0" i="0" u="none" strike="noStrike" dirty="0">
                          <a:effectLst/>
                          <a:latin typeface="Arial" panose="020B0604020202020204" pitchFamily="34" charset="0"/>
                        </a:rPr>
                        <a:t>Date Location</a:t>
                      </a:r>
                    </a:p>
                  </a:txBody>
                  <a:tcPr marL="5939" marR="5939" marT="5939" marB="0"/>
                </a:tc>
                <a:tc>
                  <a:txBody>
                    <a:bodyPr/>
                    <a:lstStyle/>
                    <a:p>
                      <a:pPr algn="l" fontAlgn="t"/>
                      <a:r>
                        <a:rPr lang="en-GB" sz="1800" b="0" i="0" u="none" strike="noStrike" dirty="0">
                          <a:effectLst/>
                          <a:latin typeface="Arial" panose="020B0604020202020204" pitchFamily="34" charset="0"/>
                        </a:rPr>
                        <a:t>Detail</a:t>
                      </a:r>
                    </a:p>
                  </a:txBody>
                  <a:tcPr marL="5939" marR="5939" marT="5939" marB="0"/>
                </a:tc>
                <a:extLst>
                  <a:ext uri="{0D108BD9-81ED-4DB2-BD59-A6C34878D82A}">
                    <a16:rowId xmlns:a16="http://schemas.microsoft.com/office/drawing/2014/main" xmlns="" val="896382900"/>
                  </a:ext>
                </a:extLst>
              </a:tr>
              <a:tr h="385073">
                <a:tc>
                  <a:txBody>
                    <a:bodyPr/>
                    <a:lstStyle/>
                    <a:p>
                      <a:pPr algn="l" fontAlgn="t"/>
                      <a:r>
                        <a:rPr lang="en-GB" sz="1200" b="0" i="0" u="none" strike="noStrike" dirty="0">
                          <a:effectLst/>
                          <a:latin typeface="Arial" panose="020B0604020202020204" pitchFamily="34" charset="0"/>
                        </a:rPr>
                        <a:t>Outer E&amp;P</a:t>
                      </a:r>
                    </a:p>
                  </a:txBody>
                  <a:tcPr marL="5939" marR="5939" marT="5939" marB="0"/>
                </a:tc>
                <a:tc>
                  <a:txBody>
                    <a:bodyPr/>
                    <a:lstStyle/>
                    <a:p>
                      <a:pPr algn="l" fontAlgn="t"/>
                      <a:r>
                        <a:rPr lang="en-GB" sz="1200" b="0" i="0" u="none" strike="noStrike" dirty="0">
                          <a:effectLst/>
                          <a:latin typeface="Arial" panose="020B0604020202020204" pitchFamily="34" charset="0"/>
                        </a:rPr>
                        <a:t>25/07/2018</a:t>
                      </a:r>
                      <a:br>
                        <a:rPr lang="en-GB" sz="1200" b="0" i="0" u="none" strike="noStrike" dirty="0">
                          <a:effectLst/>
                          <a:latin typeface="Arial" panose="020B0604020202020204" pitchFamily="34" charset="0"/>
                        </a:rPr>
                      </a:br>
                      <a:r>
                        <a:rPr lang="en-GB" sz="1200" b="0" i="0" u="none" strike="noStrike" dirty="0" err="1">
                          <a:effectLst/>
                          <a:latin typeface="Arial" panose="020B0604020202020204" pitchFamily="34" charset="0"/>
                        </a:rPr>
                        <a:t>Worting</a:t>
                      </a:r>
                      <a:r>
                        <a:rPr lang="en-GB" sz="1200" b="0" i="0" u="none" strike="noStrike" dirty="0">
                          <a:effectLst/>
                          <a:latin typeface="Arial" panose="020B0604020202020204" pitchFamily="34" charset="0"/>
                        </a:rPr>
                        <a:t> Junction sub-station</a:t>
                      </a:r>
                    </a:p>
                  </a:txBody>
                  <a:tcPr marL="5939" marR="5939" marT="5939" marB="0"/>
                </a:tc>
                <a:tc>
                  <a:txBody>
                    <a:bodyPr/>
                    <a:lstStyle/>
                    <a:p>
                      <a:pPr algn="l" fontAlgn="t"/>
                      <a:r>
                        <a:rPr lang="en-GB" sz="1200" b="0" i="0" u="none" strike="noStrike" dirty="0">
                          <a:effectLst/>
                          <a:latin typeface="Arial" panose="020B0604020202020204" pitchFamily="34" charset="0"/>
                        </a:rPr>
                        <a:t>Whilst crimping up earthing cables IP caught his finger in the handles of the crimper and crushed it breaking a finger nail. </a:t>
                      </a:r>
                    </a:p>
                    <a:p>
                      <a:pPr algn="l" fontAlgn="t"/>
                      <a:r>
                        <a:rPr lang="en-GB" sz="1200" b="0" i="1" u="none" strike="noStrike" dirty="0">
                          <a:solidFill>
                            <a:srgbClr val="FF0000"/>
                          </a:solidFill>
                          <a:effectLst/>
                          <a:latin typeface="Arial" panose="020B0604020202020204" pitchFamily="34" charset="0"/>
                        </a:rPr>
                        <a:t>Classification: Use of tools and equipment.</a:t>
                      </a:r>
                    </a:p>
                  </a:txBody>
                  <a:tcPr marL="5939" marR="5939" marT="5939" marB="0"/>
                </a:tc>
                <a:extLst>
                  <a:ext uri="{0D108BD9-81ED-4DB2-BD59-A6C34878D82A}">
                    <a16:rowId xmlns:a16="http://schemas.microsoft.com/office/drawing/2014/main" xmlns="" val="1440752319"/>
                  </a:ext>
                </a:extLst>
              </a:tr>
              <a:tr h="545081">
                <a:tc>
                  <a:txBody>
                    <a:bodyPr/>
                    <a:lstStyle/>
                    <a:p>
                      <a:pPr algn="l" fontAlgn="t"/>
                      <a:r>
                        <a:rPr lang="en-GB" sz="1200" b="0" i="0" u="none" strike="noStrike" dirty="0">
                          <a:effectLst/>
                          <a:latin typeface="Arial" panose="020B0604020202020204" pitchFamily="34" charset="0"/>
                        </a:rPr>
                        <a:t>Inner RT&amp;L</a:t>
                      </a:r>
                    </a:p>
                  </a:txBody>
                  <a:tcPr marL="5939" marR="5939" marT="5939" marB="0"/>
                </a:tc>
                <a:tc>
                  <a:txBody>
                    <a:bodyPr/>
                    <a:lstStyle/>
                    <a:p>
                      <a:pPr algn="l" fontAlgn="t"/>
                      <a:r>
                        <a:rPr lang="en-GB" sz="1200" b="0" i="0" u="none" strike="noStrike" dirty="0">
                          <a:effectLst/>
                          <a:latin typeface="Arial" panose="020B0604020202020204" pitchFamily="34" charset="0"/>
                        </a:rPr>
                        <a:t>25/07/2018  </a:t>
                      </a:r>
                      <a:br>
                        <a:rPr lang="en-GB" sz="1200" b="0" i="0" u="none" strike="noStrike" dirty="0">
                          <a:effectLst/>
                          <a:latin typeface="Arial" panose="020B0604020202020204" pitchFamily="34" charset="0"/>
                        </a:rPr>
                      </a:br>
                      <a:r>
                        <a:rPr lang="en-GB" sz="1200" b="0" i="0" u="none" strike="noStrike" dirty="0">
                          <a:effectLst/>
                          <a:latin typeface="Arial" panose="020B0604020202020204" pitchFamily="34" charset="0"/>
                        </a:rPr>
                        <a:t>Wimbledon Depot</a:t>
                      </a:r>
                    </a:p>
                  </a:txBody>
                  <a:tcPr marL="5939" marR="5939" marT="5939" marB="0"/>
                </a:tc>
                <a:tc>
                  <a:txBody>
                    <a:bodyPr/>
                    <a:lstStyle/>
                    <a:p>
                      <a:pPr algn="l" fontAlgn="t"/>
                      <a:r>
                        <a:rPr lang="en-GB" sz="1200" b="0" i="0" u="none" strike="noStrike" dirty="0">
                          <a:effectLst/>
                          <a:latin typeface="Arial" panose="020B0604020202020204" pitchFamily="34" charset="0"/>
                        </a:rPr>
                        <a:t>IP caught his face &amp; neck on over hanging branches, whilst walking down a poorly lit alley at the rear of a building causing small cuts to the ear &amp; neck.</a:t>
                      </a:r>
                    </a:p>
                    <a:p>
                      <a:pPr algn="l" fontAlgn="t"/>
                      <a:r>
                        <a:rPr lang="en-GB" sz="1200" b="0" i="1" u="none" strike="noStrike" dirty="0">
                          <a:solidFill>
                            <a:srgbClr val="FF0000"/>
                          </a:solidFill>
                          <a:effectLst/>
                          <a:latin typeface="Arial" panose="020B0604020202020204" pitchFamily="34" charset="0"/>
                        </a:rPr>
                        <a:t>Use of authorised walking route with lighting after dark</a:t>
                      </a:r>
                      <a:r>
                        <a:rPr lang="en-GB" sz="1200" b="0" i="1" u="none" strike="noStrike" dirty="0">
                          <a:effectLst/>
                          <a:latin typeface="Arial" panose="020B0604020202020204" pitchFamily="34" charset="0"/>
                        </a:rPr>
                        <a:t>.</a:t>
                      </a:r>
                    </a:p>
                  </a:txBody>
                  <a:tcPr marL="5939" marR="5939" marT="5939" marB="0"/>
                </a:tc>
                <a:extLst>
                  <a:ext uri="{0D108BD9-81ED-4DB2-BD59-A6C34878D82A}">
                    <a16:rowId xmlns:a16="http://schemas.microsoft.com/office/drawing/2014/main" xmlns="" val="666809655"/>
                  </a:ext>
                </a:extLst>
              </a:tr>
              <a:tr h="773299">
                <a:tc>
                  <a:txBody>
                    <a:bodyPr/>
                    <a:lstStyle/>
                    <a:p>
                      <a:pPr algn="l" fontAlgn="t"/>
                      <a:r>
                        <a:rPr lang="en-GB" sz="1200" b="0" i="0" u="none" strike="noStrike" dirty="0">
                          <a:effectLst/>
                          <a:latin typeface="Arial" panose="020B0604020202020204" pitchFamily="34" charset="0"/>
                        </a:rPr>
                        <a:t>Inner </a:t>
                      </a:r>
                    </a:p>
                    <a:p>
                      <a:pPr algn="l" fontAlgn="t"/>
                      <a:r>
                        <a:rPr lang="en-GB" sz="1200" b="0" i="0" u="none" strike="noStrike" dirty="0">
                          <a:effectLst/>
                          <a:latin typeface="Arial" panose="020B0604020202020204" pitchFamily="34" charset="0"/>
                        </a:rPr>
                        <a:t>Operations</a:t>
                      </a:r>
                    </a:p>
                  </a:txBody>
                  <a:tcPr marL="5939" marR="5939" marT="5939" marB="0"/>
                </a:tc>
                <a:tc>
                  <a:txBody>
                    <a:bodyPr/>
                    <a:lstStyle/>
                    <a:p>
                      <a:pPr algn="l" fontAlgn="t"/>
                      <a:r>
                        <a:rPr lang="en-GB" sz="1200" b="0" i="0" u="none" strike="noStrike" dirty="0">
                          <a:effectLst/>
                          <a:latin typeface="Arial" panose="020B0604020202020204" pitchFamily="34" charset="0"/>
                        </a:rPr>
                        <a:t>26/07/2018</a:t>
                      </a:r>
                      <a:br>
                        <a:rPr lang="en-GB" sz="1200" b="0" i="0" u="none" strike="noStrike" dirty="0">
                          <a:effectLst/>
                          <a:latin typeface="Arial" panose="020B0604020202020204" pitchFamily="34" charset="0"/>
                        </a:rPr>
                      </a:br>
                      <a:r>
                        <a:rPr lang="en-GB" sz="1200" b="0" i="0" u="none" strike="noStrike" dirty="0">
                          <a:effectLst/>
                          <a:latin typeface="Arial" panose="020B0604020202020204" pitchFamily="34" charset="0"/>
                        </a:rPr>
                        <a:t>Bentley</a:t>
                      </a:r>
                    </a:p>
                  </a:txBody>
                  <a:tcPr marL="5939" marR="5939" marT="5939" marB="0"/>
                </a:tc>
                <a:tc>
                  <a:txBody>
                    <a:bodyPr/>
                    <a:lstStyle/>
                    <a:p>
                      <a:pPr algn="l" fontAlgn="t"/>
                      <a:r>
                        <a:rPr lang="en-GB" sz="1200" b="0" i="0" u="none" strike="noStrike" dirty="0">
                          <a:effectLst/>
                          <a:latin typeface="Arial" panose="020B0604020202020204" pitchFamily="34" charset="0"/>
                        </a:rPr>
                        <a:t>While stepping over a running rail to the Cess, the IP sustained bruising and discomfort to her left arm and right hip as a result falling down a drainage channel because the lid had not been replaced.</a:t>
                      </a:r>
                    </a:p>
                    <a:p>
                      <a:pPr algn="l" fontAlgn="t"/>
                      <a:r>
                        <a:rPr lang="en-GB" sz="1200" b="0" i="1" u="none" strike="noStrike" dirty="0">
                          <a:solidFill>
                            <a:srgbClr val="FF0000"/>
                          </a:solidFill>
                          <a:effectLst/>
                          <a:latin typeface="Arial" panose="020B0604020202020204" pitchFamily="34" charset="0"/>
                        </a:rPr>
                        <a:t>If you see a lid missing report and replace to avoid this happening to another.</a:t>
                      </a:r>
                    </a:p>
                  </a:txBody>
                  <a:tcPr marL="5939" marR="5939" marT="5939" marB="0"/>
                </a:tc>
                <a:extLst>
                  <a:ext uri="{0D108BD9-81ED-4DB2-BD59-A6C34878D82A}">
                    <a16:rowId xmlns:a16="http://schemas.microsoft.com/office/drawing/2014/main" xmlns="" val="692798328"/>
                  </a:ext>
                </a:extLst>
              </a:tr>
              <a:tr h="545081">
                <a:tc>
                  <a:txBody>
                    <a:bodyPr/>
                    <a:lstStyle/>
                    <a:p>
                      <a:pPr algn="l" fontAlgn="t"/>
                      <a:r>
                        <a:rPr lang="en-GB" sz="1200" b="0" i="0" u="none" strike="noStrike">
                          <a:effectLst/>
                          <a:latin typeface="Arial" panose="020B0604020202020204" pitchFamily="34" charset="0"/>
                        </a:rPr>
                        <a:t>Works Delivery Track Outer</a:t>
                      </a:r>
                    </a:p>
                  </a:txBody>
                  <a:tcPr marL="5939" marR="5939" marT="5939" marB="0"/>
                </a:tc>
                <a:tc>
                  <a:txBody>
                    <a:bodyPr/>
                    <a:lstStyle/>
                    <a:p>
                      <a:pPr algn="l" fontAlgn="t"/>
                      <a:r>
                        <a:rPr lang="en-GB" sz="1200" b="0" i="0" u="none" strike="noStrike">
                          <a:effectLst/>
                          <a:latin typeface="Arial" panose="020B0604020202020204" pitchFamily="34" charset="0"/>
                        </a:rPr>
                        <a:t>23/07/2018</a:t>
                      </a:r>
                      <a:br>
                        <a:rPr lang="en-GB" sz="1200" b="0" i="0" u="none" strike="noStrike">
                          <a:effectLst/>
                          <a:latin typeface="Arial" panose="020B0604020202020204" pitchFamily="34" charset="0"/>
                        </a:rPr>
                      </a:br>
                      <a:r>
                        <a:rPr lang="en-GB" sz="1200" b="0" i="0" u="none" strike="noStrike">
                          <a:effectLst/>
                          <a:latin typeface="Arial" panose="020B0604020202020204" pitchFamily="34" charset="0"/>
                        </a:rPr>
                        <a:t>Luggershaw</a:t>
                      </a:r>
                    </a:p>
                  </a:txBody>
                  <a:tcPr marL="5939" marR="5939" marT="5939" marB="0"/>
                </a:tc>
                <a:tc>
                  <a:txBody>
                    <a:bodyPr/>
                    <a:lstStyle/>
                    <a:p>
                      <a:pPr algn="l" fontAlgn="t"/>
                      <a:r>
                        <a:rPr lang="en-GB" sz="1200" b="0" i="0" u="none" strike="noStrike" dirty="0">
                          <a:effectLst/>
                          <a:latin typeface="Arial" panose="020B0604020202020204" pitchFamily="34" charset="0"/>
                        </a:rPr>
                        <a:t>IP sustained contact slight dermatitis on his arms and neck when his skin came into contact with wood preservative imbued in wooden sleepers.</a:t>
                      </a:r>
                    </a:p>
                    <a:p>
                      <a:pPr algn="l" fontAlgn="t"/>
                      <a:r>
                        <a:rPr lang="en-GB" sz="1200" b="0" i="1" u="none" strike="noStrike" dirty="0">
                          <a:solidFill>
                            <a:srgbClr val="FF0000"/>
                          </a:solidFill>
                          <a:effectLst/>
                          <a:latin typeface="Arial" panose="020B0604020202020204" pitchFamily="34" charset="0"/>
                        </a:rPr>
                        <a:t>Use of gloves and tools to protect the skin</a:t>
                      </a:r>
                      <a:r>
                        <a:rPr lang="en-GB" sz="1200" b="0" i="0" u="none" strike="noStrike" dirty="0">
                          <a:solidFill>
                            <a:srgbClr val="FF0000"/>
                          </a:solidFill>
                          <a:effectLst/>
                          <a:latin typeface="Arial" panose="020B0604020202020204" pitchFamily="34" charset="0"/>
                        </a:rPr>
                        <a:t>.</a:t>
                      </a:r>
                    </a:p>
                  </a:txBody>
                  <a:tcPr marL="5939" marR="5939" marT="5939" marB="0"/>
                </a:tc>
                <a:extLst>
                  <a:ext uri="{0D108BD9-81ED-4DB2-BD59-A6C34878D82A}">
                    <a16:rowId xmlns:a16="http://schemas.microsoft.com/office/drawing/2014/main" xmlns="" val="1369011546"/>
                  </a:ext>
                </a:extLst>
              </a:tr>
              <a:tr h="723465">
                <a:tc>
                  <a:txBody>
                    <a:bodyPr/>
                    <a:lstStyle/>
                    <a:p>
                      <a:pPr algn="l" fontAlgn="t"/>
                      <a:r>
                        <a:rPr lang="en-GB" sz="1200" b="0" i="0" u="none" strike="noStrike">
                          <a:effectLst/>
                          <a:latin typeface="Arial" panose="020B0604020202020204" pitchFamily="34" charset="0"/>
                        </a:rPr>
                        <a:t>Woking P-Way</a:t>
                      </a:r>
                    </a:p>
                  </a:txBody>
                  <a:tcPr marL="5939" marR="5939" marT="5939" marB="0"/>
                </a:tc>
                <a:tc>
                  <a:txBody>
                    <a:bodyPr/>
                    <a:lstStyle/>
                    <a:p>
                      <a:pPr algn="l" fontAlgn="t"/>
                      <a:r>
                        <a:rPr lang="en-GB" sz="1200" b="0" i="0" u="none" strike="noStrike">
                          <a:effectLst/>
                          <a:latin typeface="Arial" panose="020B0604020202020204" pitchFamily="34" charset="0"/>
                        </a:rPr>
                        <a:t>30/07/2018</a:t>
                      </a:r>
                      <a:br>
                        <a:rPr lang="en-GB" sz="1200" b="0" i="0" u="none" strike="noStrike">
                          <a:effectLst/>
                          <a:latin typeface="Arial" panose="020B0604020202020204" pitchFamily="34" charset="0"/>
                        </a:rPr>
                      </a:br>
                      <a:r>
                        <a:rPr lang="en-GB" sz="1200" b="0" i="0" u="none" strike="noStrike">
                          <a:effectLst/>
                          <a:latin typeface="Arial" panose="020B0604020202020204" pitchFamily="34" charset="0"/>
                        </a:rPr>
                        <a:t>Woking Depot</a:t>
                      </a:r>
                    </a:p>
                  </a:txBody>
                  <a:tcPr marL="5939" marR="5939" marT="5939" marB="0"/>
                </a:tc>
                <a:tc>
                  <a:txBody>
                    <a:bodyPr/>
                    <a:lstStyle/>
                    <a:p>
                      <a:pPr algn="l" fontAlgn="t"/>
                      <a:r>
                        <a:rPr lang="en-GB" sz="1200" b="0" i="0" u="none" strike="noStrike" dirty="0">
                          <a:effectLst/>
                          <a:latin typeface="Arial" panose="020B0604020202020204" pitchFamily="34" charset="0"/>
                        </a:rPr>
                        <a:t>Whilst using a 'clamp shell' style hole punch the IP sustained damage to her forefinger when she was ably assisted by another who inadvertently pushed the punch down whilst her finger was in the equipment.</a:t>
                      </a:r>
                    </a:p>
                    <a:p>
                      <a:pPr algn="l" fontAlgn="t"/>
                      <a:endParaRPr lang="en-GB" sz="1200" b="0" i="0" u="none" strike="noStrike" dirty="0">
                        <a:effectLst/>
                        <a:latin typeface="Arial" panose="020B0604020202020204" pitchFamily="34" charset="0"/>
                      </a:endParaRPr>
                    </a:p>
                  </a:txBody>
                  <a:tcPr marL="5939" marR="5939" marT="5939" marB="0"/>
                </a:tc>
                <a:extLst>
                  <a:ext uri="{0D108BD9-81ED-4DB2-BD59-A6C34878D82A}">
                    <a16:rowId xmlns:a16="http://schemas.microsoft.com/office/drawing/2014/main" xmlns="" val="957358483"/>
                  </a:ext>
                </a:extLst>
              </a:tr>
              <a:tr h="545081">
                <a:tc>
                  <a:txBody>
                    <a:bodyPr/>
                    <a:lstStyle/>
                    <a:p>
                      <a:pPr algn="l" fontAlgn="t"/>
                      <a:r>
                        <a:rPr lang="en-GB" sz="1200" b="0" i="0" u="none" strike="noStrike" dirty="0">
                          <a:effectLst/>
                          <a:latin typeface="Arial" panose="020B0604020202020204" pitchFamily="34" charset="0"/>
                        </a:rPr>
                        <a:t>Havant P-Way</a:t>
                      </a:r>
                    </a:p>
                  </a:txBody>
                  <a:tcPr marL="5939" marR="5939" marT="5939" marB="0"/>
                </a:tc>
                <a:tc>
                  <a:txBody>
                    <a:bodyPr/>
                    <a:lstStyle/>
                    <a:p>
                      <a:pPr algn="l" fontAlgn="t"/>
                      <a:r>
                        <a:rPr lang="en-GB" sz="1200" b="0" i="0" u="none" strike="noStrike" dirty="0">
                          <a:effectLst/>
                          <a:latin typeface="Arial" panose="020B0604020202020204" pitchFamily="34" charset="0"/>
                        </a:rPr>
                        <a:t>29/07/2018</a:t>
                      </a:r>
                      <a:br>
                        <a:rPr lang="en-GB" sz="1200" b="0" i="0" u="none" strike="noStrike" dirty="0">
                          <a:effectLst/>
                          <a:latin typeface="Arial" panose="020B0604020202020204" pitchFamily="34" charset="0"/>
                        </a:rPr>
                      </a:br>
                      <a:r>
                        <a:rPr lang="en-GB" sz="1200" b="0" i="0" u="none" strike="noStrike" dirty="0">
                          <a:effectLst/>
                          <a:latin typeface="Arial" panose="020B0604020202020204" pitchFamily="34" charset="0"/>
                        </a:rPr>
                        <a:t>Portsmouth Harbour</a:t>
                      </a:r>
                    </a:p>
                  </a:txBody>
                  <a:tcPr marL="5939" marR="5939" marT="5939" marB="0"/>
                </a:tc>
                <a:tc>
                  <a:txBody>
                    <a:bodyPr/>
                    <a:lstStyle/>
                    <a:p>
                      <a:pPr algn="l" fontAlgn="t"/>
                      <a:r>
                        <a:rPr lang="en-GB" sz="1200" b="0" i="0" u="none" strike="noStrike" dirty="0">
                          <a:effectLst/>
                          <a:latin typeface="Arial" panose="020B0604020202020204" pitchFamily="34" charset="0"/>
                        </a:rPr>
                        <a:t>IP advised he rolled his ankle walking on ballast whilst carrying out a track patrol in the 4 foot at Vernon Bridge (Portsmouth Harbour).  IP advises his ankle is sore, but can be walked on.</a:t>
                      </a:r>
                    </a:p>
                    <a:p>
                      <a:pPr algn="l" fontAlgn="t"/>
                      <a:r>
                        <a:rPr lang="en-GB" sz="1200" b="0" i="1" u="none" strike="noStrike" dirty="0">
                          <a:solidFill>
                            <a:srgbClr val="FF0000"/>
                          </a:solidFill>
                          <a:effectLst/>
                          <a:latin typeface="Arial" panose="020B0604020202020204" pitchFamily="34" charset="0"/>
                        </a:rPr>
                        <a:t>Classification; Slip, trip, fall.</a:t>
                      </a:r>
                    </a:p>
                  </a:txBody>
                  <a:tcPr marL="5939" marR="5939" marT="5939" marB="0"/>
                </a:tc>
                <a:extLst>
                  <a:ext uri="{0D108BD9-81ED-4DB2-BD59-A6C34878D82A}">
                    <a16:rowId xmlns:a16="http://schemas.microsoft.com/office/drawing/2014/main" xmlns="" val="25706380"/>
                  </a:ext>
                </a:extLst>
              </a:tr>
              <a:tr h="545081">
                <a:tc>
                  <a:txBody>
                    <a:bodyPr/>
                    <a:lstStyle/>
                    <a:p>
                      <a:pPr algn="l" fontAlgn="t"/>
                      <a:r>
                        <a:rPr lang="en-GB" sz="1200" b="0" i="0" u="none" strike="noStrike" dirty="0">
                          <a:effectLst/>
                          <a:latin typeface="Arial" panose="020B0604020202020204" pitchFamily="34" charset="0"/>
                        </a:rPr>
                        <a:t>Outer D&amp;P</a:t>
                      </a:r>
                    </a:p>
                  </a:txBody>
                  <a:tcPr marL="5939" marR="5939" marT="5939" marB="0"/>
                </a:tc>
                <a:tc>
                  <a:txBody>
                    <a:bodyPr/>
                    <a:lstStyle/>
                    <a:p>
                      <a:pPr algn="l" fontAlgn="t"/>
                      <a:r>
                        <a:rPr lang="en-GB" sz="1200" b="0" i="0" u="none" strike="noStrike" dirty="0">
                          <a:effectLst/>
                          <a:latin typeface="Arial" panose="020B0604020202020204" pitchFamily="34" charset="0"/>
                        </a:rPr>
                        <a:t>15/08/2018</a:t>
                      </a:r>
                    </a:p>
                    <a:p>
                      <a:pPr algn="l" fontAlgn="t"/>
                      <a:r>
                        <a:rPr lang="en-GB" sz="1200" b="0" i="0" u="none" strike="noStrike" dirty="0">
                          <a:effectLst/>
                          <a:latin typeface="Arial" panose="020B0604020202020204" pitchFamily="34" charset="0"/>
                        </a:rPr>
                        <a:t>Brockenhurst</a:t>
                      </a:r>
                    </a:p>
                  </a:txBody>
                  <a:tcPr marL="5939" marR="5939" marT="5939" marB="0"/>
                </a:tc>
                <a:tc>
                  <a:txBody>
                    <a:bodyPr/>
                    <a:lstStyle/>
                    <a:p>
                      <a:pPr algn="l" fontAlgn="t"/>
                      <a:r>
                        <a:rPr lang="en-GB" sz="1200" b="0" i="1" u="none" strike="noStrike" dirty="0">
                          <a:solidFill>
                            <a:srgbClr val="FF0000"/>
                          </a:solidFill>
                          <a:effectLst/>
                          <a:latin typeface="Arial" panose="020B0604020202020204" pitchFamily="34" charset="0"/>
                        </a:rPr>
                        <a:t>IP received an electric shock whilst maintaining a TCR.  See slide 8.</a:t>
                      </a:r>
                    </a:p>
                  </a:txBody>
                  <a:tcPr marL="5939" marR="5939" marT="5939" marB="0"/>
                </a:tc>
                <a:extLst>
                  <a:ext uri="{0D108BD9-81ED-4DB2-BD59-A6C34878D82A}">
                    <a16:rowId xmlns:a16="http://schemas.microsoft.com/office/drawing/2014/main" xmlns="" val="2780480895"/>
                  </a:ext>
                </a:extLst>
              </a:tr>
            </a:tbl>
          </a:graphicData>
        </a:graphic>
      </p:graphicFrame>
    </p:spTree>
    <p:extLst>
      <p:ext uri="{BB962C8B-B14F-4D97-AF65-F5344CB8AC3E}">
        <p14:creationId xmlns:p14="http://schemas.microsoft.com/office/powerpoint/2010/main" val="220157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14E1C2F-9962-4B3F-A8E3-27403E271C4C}"/>
              </a:ext>
            </a:extLst>
          </p:cNvPr>
          <p:cNvPicPr>
            <a:picLocks noChangeAspect="1"/>
          </p:cNvPicPr>
          <p:nvPr/>
        </p:nvPicPr>
        <p:blipFill>
          <a:blip r:embed="rId2"/>
          <a:stretch>
            <a:fillRect/>
          </a:stretch>
        </p:blipFill>
        <p:spPr>
          <a:xfrm>
            <a:off x="101352" y="116632"/>
            <a:ext cx="2182680" cy="1411920"/>
          </a:xfrm>
          <a:prstGeom prst="rect">
            <a:avLst/>
          </a:prstGeom>
        </p:spPr>
      </p:pic>
      <p:sp>
        <p:nvSpPr>
          <p:cNvPr id="2" name="Title 1">
            <a:extLst>
              <a:ext uri="{FF2B5EF4-FFF2-40B4-BE49-F238E27FC236}">
                <a16:creationId xmlns:a16="http://schemas.microsoft.com/office/drawing/2014/main" xmlns="" id="{5D81A806-504E-4117-8C32-0087AE2E21D4}"/>
              </a:ext>
            </a:extLst>
          </p:cNvPr>
          <p:cNvSpPr>
            <a:spLocks noGrp="1"/>
          </p:cNvSpPr>
          <p:nvPr>
            <p:ph type="title"/>
          </p:nvPr>
        </p:nvSpPr>
        <p:spPr>
          <a:xfrm>
            <a:off x="683568" y="116632"/>
            <a:ext cx="8229600" cy="1442424"/>
          </a:xfrm>
        </p:spPr>
        <p:txBody>
          <a:bodyPr anchor="t">
            <a:normAutofit fontScale="90000"/>
          </a:bodyPr>
          <a:lstStyle/>
          <a:p>
            <a:pPr algn="r"/>
            <a:r>
              <a:rPr lang="en-GB" dirty="0"/>
              <a:t>Workforce Safety</a:t>
            </a:r>
            <a:br>
              <a:rPr lang="en-GB" dirty="0"/>
            </a:br>
            <a:r>
              <a:rPr lang="en-GB" sz="3100" dirty="0">
                <a:solidFill>
                  <a:srgbClr val="FF0000"/>
                </a:solidFill>
              </a:rPr>
              <a:t>Petersfield</a:t>
            </a:r>
            <a:r>
              <a:rPr lang="en-GB" dirty="0"/>
              <a:t> </a:t>
            </a:r>
            <a:r>
              <a:rPr lang="en-GB" sz="3100" dirty="0">
                <a:solidFill>
                  <a:srgbClr val="FF0000"/>
                </a:solidFill>
              </a:rPr>
              <a:t>Line Blockage Irregularity</a:t>
            </a:r>
          </a:p>
        </p:txBody>
      </p:sp>
      <p:pic>
        <p:nvPicPr>
          <p:cNvPr id="8" name="Content Placeholder 7">
            <a:extLst>
              <a:ext uri="{FF2B5EF4-FFF2-40B4-BE49-F238E27FC236}">
                <a16:creationId xmlns:a16="http://schemas.microsoft.com/office/drawing/2014/main" xmlns="" id="{786FE145-7A1C-460C-93F2-208343855F4C}"/>
              </a:ext>
            </a:extLst>
          </p:cNvPr>
          <p:cNvPicPr>
            <a:picLocks noGrp="1" noChangeAspect="1"/>
          </p:cNvPicPr>
          <p:nvPr>
            <p:ph sz="half" idx="1"/>
          </p:nvPr>
        </p:nvPicPr>
        <p:blipFill>
          <a:blip r:embed="rId3"/>
          <a:stretch>
            <a:fillRect/>
          </a:stretch>
        </p:blipFill>
        <p:spPr>
          <a:xfrm>
            <a:off x="5076056" y="1485762"/>
            <a:ext cx="3336268" cy="5235714"/>
          </a:xfrm>
          <a:prstGeom prst="rect">
            <a:avLst/>
          </a:prstGeom>
        </p:spPr>
      </p:pic>
      <p:sp>
        <p:nvSpPr>
          <p:cNvPr id="5" name="Date Placeholder 4">
            <a:extLst>
              <a:ext uri="{FF2B5EF4-FFF2-40B4-BE49-F238E27FC236}">
                <a16:creationId xmlns:a16="http://schemas.microsoft.com/office/drawing/2014/main" xmlns="" id="{6C5B2B02-0774-495E-AEFC-76C1C8DEB980}"/>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74CE6ACA-1ED6-4E9D-8644-72923AF245E7}"/>
              </a:ext>
            </a:extLst>
          </p:cNvPr>
          <p:cNvSpPr>
            <a:spLocks noGrp="1"/>
          </p:cNvSpPr>
          <p:nvPr>
            <p:ph type="sldNum" sz="quarter" idx="12"/>
          </p:nvPr>
        </p:nvSpPr>
        <p:spPr/>
        <p:txBody>
          <a:bodyPr/>
          <a:lstStyle/>
          <a:p>
            <a:pPr>
              <a:defRPr/>
            </a:pPr>
            <a:fld id="{6E4066BB-E1B6-4D6A-8219-D5F00293222E}" type="slidenum">
              <a:rPr lang="en-GB" altLang="en-US" smtClean="0"/>
              <a:pPr>
                <a:defRPr/>
              </a:pPr>
              <a:t>6</a:t>
            </a:fld>
            <a:endParaRPr lang="en-GB" altLang="en-US"/>
          </a:p>
        </p:txBody>
      </p:sp>
      <p:pic>
        <p:nvPicPr>
          <p:cNvPr id="11" name="Content Placeholder 10">
            <a:extLst>
              <a:ext uri="{FF2B5EF4-FFF2-40B4-BE49-F238E27FC236}">
                <a16:creationId xmlns:a16="http://schemas.microsoft.com/office/drawing/2014/main" xmlns="" id="{9823BB3D-3370-41BA-B930-5BEEF131B885}"/>
              </a:ext>
            </a:extLst>
          </p:cNvPr>
          <p:cNvPicPr>
            <a:picLocks noGrp="1" noChangeAspect="1"/>
          </p:cNvPicPr>
          <p:nvPr>
            <p:ph sz="half" idx="2"/>
          </p:nvPr>
        </p:nvPicPr>
        <p:blipFill>
          <a:blip r:embed="rId4"/>
          <a:stretch>
            <a:fillRect/>
          </a:stretch>
        </p:blipFill>
        <p:spPr>
          <a:xfrm>
            <a:off x="86894" y="3231871"/>
            <a:ext cx="4197073" cy="2155435"/>
          </a:xfrm>
          <a:prstGeom prst="rect">
            <a:avLst/>
          </a:prstGeom>
        </p:spPr>
      </p:pic>
      <p:pic>
        <p:nvPicPr>
          <p:cNvPr id="12" name="Picture 11">
            <a:extLst>
              <a:ext uri="{FF2B5EF4-FFF2-40B4-BE49-F238E27FC236}">
                <a16:creationId xmlns:a16="http://schemas.microsoft.com/office/drawing/2014/main" xmlns="" id="{B703A98C-DB96-4F6C-8D51-3D74D1410AE1}"/>
              </a:ext>
            </a:extLst>
          </p:cNvPr>
          <p:cNvPicPr>
            <a:picLocks noChangeAspect="1"/>
          </p:cNvPicPr>
          <p:nvPr/>
        </p:nvPicPr>
        <p:blipFill>
          <a:blip r:embed="rId5"/>
          <a:stretch>
            <a:fillRect/>
          </a:stretch>
        </p:blipFill>
        <p:spPr>
          <a:xfrm>
            <a:off x="248423" y="1619544"/>
            <a:ext cx="3431621" cy="1664027"/>
          </a:xfrm>
          <a:prstGeom prst="rect">
            <a:avLst/>
          </a:prstGeom>
        </p:spPr>
      </p:pic>
      <p:pic>
        <p:nvPicPr>
          <p:cNvPr id="14" name="Picture 13">
            <a:extLst>
              <a:ext uri="{FF2B5EF4-FFF2-40B4-BE49-F238E27FC236}">
                <a16:creationId xmlns:a16="http://schemas.microsoft.com/office/drawing/2014/main" xmlns="" id="{00983DA1-E228-4F54-A1BF-068337BBA729}"/>
              </a:ext>
            </a:extLst>
          </p:cNvPr>
          <p:cNvPicPr>
            <a:picLocks noChangeAspect="1"/>
          </p:cNvPicPr>
          <p:nvPr/>
        </p:nvPicPr>
        <p:blipFill>
          <a:blip r:embed="rId6"/>
          <a:stretch>
            <a:fillRect/>
          </a:stretch>
        </p:blipFill>
        <p:spPr>
          <a:xfrm>
            <a:off x="158159" y="5387306"/>
            <a:ext cx="3959281" cy="1424640"/>
          </a:xfrm>
          <a:prstGeom prst="rect">
            <a:avLst/>
          </a:prstGeom>
        </p:spPr>
      </p:pic>
    </p:spTree>
    <p:extLst>
      <p:ext uri="{BB962C8B-B14F-4D97-AF65-F5344CB8AC3E}">
        <p14:creationId xmlns:p14="http://schemas.microsoft.com/office/powerpoint/2010/main" val="27811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9" y="219493"/>
            <a:ext cx="8229600" cy="1143000"/>
          </a:xfrm>
        </p:spPr>
        <p:txBody>
          <a:bodyPr anchor="t">
            <a:normAutofit fontScale="90000"/>
          </a:bodyPr>
          <a:lstStyle/>
          <a:p>
            <a:pPr algn="r"/>
            <a:r>
              <a:rPr lang="en-GB" sz="3600" dirty="0"/>
              <a:t>Monitoring of Safety Critical Communications</a:t>
            </a:r>
            <a:r>
              <a:rPr lang="en-GB" sz="2800" dirty="0"/>
              <a:t/>
            </a:r>
            <a:br>
              <a:rPr lang="en-GB" sz="2800" dirty="0"/>
            </a:br>
            <a:r>
              <a:rPr lang="en-GB" sz="2800" dirty="0">
                <a:solidFill>
                  <a:srgbClr val="FF0000"/>
                </a:solidFill>
              </a:rPr>
              <a:t>NR/L3/MTC/MG0173 Comp Date 01/09/18</a:t>
            </a:r>
            <a:endParaRPr lang="en-GB" sz="3100" dirty="0">
              <a:solidFill>
                <a:srgbClr val="FF0000"/>
              </a:solidFill>
            </a:endParaRPr>
          </a:p>
        </p:txBody>
      </p:sp>
      <p:sp>
        <p:nvSpPr>
          <p:cNvPr id="3" name="Content Placeholder 2">
            <a:extLst>
              <a:ext uri="{FF2B5EF4-FFF2-40B4-BE49-F238E27FC236}">
                <a16:creationId xmlns:a16="http://schemas.microsoft.com/office/drawing/2014/main" xmlns="" id="{CACEA904-0983-4343-8F2A-5313E6210F13}"/>
              </a:ext>
            </a:extLst>
          </p:cNvPr>
          <p:cNvSpPr>
            <a:spLocks noGrp="1"/>
          </p:cNvSpPr>
          <p:nvPr>
            <p:ph sz="half" idx="1"/>
          </p:nvPr>
        </p:nvSpPr>
        <p:spPr>
          <a:xfrm>
            <a:off x="457200" y="2735759"/>
            <a:ext cx="4038600" cy="2594513"/>
          </a:xfrm>
        </p:spPr>
        <p:txBody>
          <a:bodyPr>
            <a:normAutofit fontScale="92500" lnSpcReduction="10000"/>
          </a:bodyPr>
          <a:lstStyle/>
          <a:p>
            <a:pPr marL="0" indent="0">
              <a:buNone/>
            </a:pPr>
            <a:r>
              <a:rPr lang="en-GB" sz="2000" dirty="0"/>
              <a:t>Effects;</a:t>
            </a:r>
          </a:p>
          <a:p>
            <a:pPr>
              <a:buFont typeface="Wingdings" panose="05000000000000000000" pitchFamily="2" charset="2"/>
              <a:buChar char="Ø"/>
            </a:pPr>
            <a:r>
              <a:rPr lang="en-GB" sz="1800" dirty="0"/>
              <a:t>All staff carrying out SCC including PICOP/ES/COSS/IWA/PC.</a:t>
            </a:r>
          </a:p>
          <a:p>
            <a:pPr>
              <a:buFont typeface="Wingdings" panose="05000000000000000000" pitchFamily="2" charset="2"/>
              <a:buChar char="Ø"/>
            </a:pPr>
            <a:r>
              <a:rPr lang="en-GB" sz="1800" dirty="0"/>
              <a:t>By Line Manager.</a:t>
            </a:r>
          </a:p>
          <a:p>
            <a:pPr>
              <a:buFont typeface="Wingdings" panose="05000000000000000000" pitchFamily="2" charset="2"/>
              <a:buChar char="Ø"/>
            </a:pPr>
            <a:r>
              <a:rPr lang="en-GB" sz="1800" dirty="0"/>
              <a:t>Annually (3 conversations &amp; Emergency call)</a:t>
            </a:r>
          </a:p>
          <a:p>
            <a:pPr>
              <a:buFont typeface="Wingdings" panose="05000000000000000000" pitchFamily="2" charset="2"/>
              <a:buChar char="Ø"/>
            </a:pPr>
            <a:r>
              <a:rPr lang="en-GB" sz="1800" dirty="0"/>
              <a:t>Recorded on SMF/MG/467</a:t>
            </a:r>
          </a:p>
          <a:p>
            <a:pPr>
              <a:buFont typeface="Wingdings" panose="05000000000000000000" pitchFamily="2" charset="2"/>
              <a:buChar char="Ø"/>
            </a:pPr>
            <a:r>
              <a:rPr lang="en-GB" sz="1800" dirty="0"/>
              <a:t>Results viewed by WHSEAs &amp; IMDM or equivalent in PDRs</a:t>
            </a:r>
          </a:p>
        </p:txBody>
      </p:sp>
      <p:sp>
        <p:nvSpPr>
          <p:cNvPr id="7" name="Content Placeholder 6">
            <a:extLst>
              <a:ext uri="{FF2B5EF4-FFF2-40B4-BE49-F238E27FC236}">
                <a16:creationId xmlns:a16="http://schemas.microsoft.com/office/drawing/2014/main" xmlns="" id="{B0C04A3A-8BBF-4B62-82C4-E899B39C8F33}"/>
              </a:ext>
            </a:extLst>
          </p:cNvPr>
          <p:cNvSpPr>
            <a:spLocks noGrp="1"/>
          </p:cNvSpPr>
          <p:nvPr>
            <p:ph sz="half" idx="2"/>
          </p:nvPr>
        </p:nvSpPr>
        <p:spPr>
          <a:xfrm>
            <a:off x="4648200" y="2852936"/>
            <a:ext cx="4073624" cy="2179975"/>
          </a:xfrm>
        </p:spPr>
        <p:txBody>
          <a:bodyPr>
            <a:noAutofit/>
          </a:bodyPr>
          <a:lstStyle/>
          <a:p>
            <a:pPr marL="0" indent="0">
              <a:buNone/>
            </a:pPr>
            <a:r>
              <a:rPr lang="en-GB" sz="2000" dirty="0"/>
              <a:t>Methods;</a:t>
            </a:r>
          </a:p>
          <a:p>
            <a:pPr>
              <a:buFont typeface="Wingdings" panose="05000000000000000000" pitchFamily="2" charset="2"/>
              <a:buChar char="Ø"/>
            </a:pPr>
            <a:r>
              <a:rPr lang="en-GB" sz="2000" dirty="0"/>
              <a:t>Voice recordings</a:t>
            </a:r>
          </a:p>
          <a:p>
            <a:pPr>
              <a:buFont typeface="Wingdings" panose="05000000000000000000" pitchFamily="2" charset="2"/>
              <a:buChar char="Ø"/>
            </a:pPr>
            <a:r>
              <a:rPr lang="en-GB" sz="2000" dirty="0"/>
              <a:t>CRG attendance</a:t>
            </a:r>
          </a:p>
          <a:p>
            <a:pPr>
              <a:buFont typeface="Wingdings" panose="05000000000000000000" pitchFamily="2" charset="2"/>
              <a:buChar char="Ø"/>
            </a:pPr>
            <a:r>
              <a:rPr lang="en-GB" sz="2000" dirty="0"/>
              <a:t>Post accident/incident tapes</a:t>
            </a:r>
          </a:p>
          <a:p>
            <a:pPr>
              <a:buFont typeface="Wingdings" panose="05000000000000000000" pitchFamily="2" charset="2"/>
              <a:buChar char="Ø"/>
            </a:pPr>
            <a:r>
              <a:rPr lang="en-GB" sz="2000" dirty="0"/>
              <a:t>PGSI/observation </a:t>
            </a:r>
          </a:p>
          <a:p>
            <a:pPr>
              <a:buFont typeface="Wingdings" panose="05000000000000000000" pitchFamily="2" charset="2"/>
              <a:buChar char="Ø"/>
            </a:pPr>
            <a:r>
              <a:rPr lang="en-GB" sz="2000" dirty="0"/>
              <a:t>Simulated conversations </a:t>
            </a: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7</a:t>
            </a:fld>
            <a:endParaRPr lang="en-GB" altLang="en-US"/>
          </a:p>
        </p:txBody>
      </p:sp>
      <p:pic>
        <p:nvPicPr>
          <p:cNvPr id="8" name="Picture 7">
            <a:extLst>
              <a:ext uri="{FF2B5EF4-FFF2-40B4-BE49-F238E27FC236}">
                <a16:creationId xmlns:a16="http://schemas.microsoft.com/office/drawing/2014/main" xmlns="" id="{998AFC85-F761-4F85-81BC-49ACE084417F}"/>
              </a:ext>
            </a:extLst>
          </p:cNvPr>
          <p:cNvPicPr>
            <a:picLocks noChangeAspect="1"/>
          </p:cNvPicPr>
          <p:nvPr/>
        </p:nvPicPr>
        <p:blipFill>
          <a:blip r:embed="rId2"/>
          <a:stretch>
            <a:fillRect/>
          </a:stretch>
        </p:blipFill>
        <p:spPr>
          <a:xfrm>
            <a:off x="154379" y="145531"/>
            <a:ext cx="1202393" cy="779205"/>
          </a:xfrm>
          <a:prstGeom prst="rect">
            <a:avLst/>
          </a:prstGeom>
        </p:spPr>
      </p:pic>
      <p:sp>
        <p:nvSpPr>
          <p:cNvPr id="9" name="TextBox 8">
            <a:extLst>
              <a:ext uri="{FF2B5EF4-FFF2-40B4-BE49-F238E27FC236}">
                <a16:creationId xmlns:a16="http://schemas.microsoft.com/office/drawing/2014/main" xmlns="" id="{C753F97A-F4A3-4B24-810C-FB2FD035F82E}"/>
              </a:ext>
            </a:extLst>
          </p:cNvPr>
          <p:cNvSpPr txBox="1"/>
          <p:nvPr/>
        </p:nvSpPr>
        <p:spPr>
          <a:xfrm>
            <a:off x="574576" y="1436455"/>
            <a:ext cx="8147248" cy="1200329"/>
          </a:xfrm>
          <a:prstGeom prst="rect">
            <a:avLst/>
          </a:prstGeom>
          <a:noFill/>
        </p:spPr>
        <p:txBody>
          <a:bodyPr wrap="square" rtlCol="0">
            <a:spAutoFit/>
          </a:bodyPr>
          <a:lstStyle/>
          <a:p>
            <a:r>
              <a:rPr lang="en-GB" sz="1800" i="1" dirty="0">
                <a:solidFill>
                  <a:srgbClr val="FF0000"/>
                </a:solidFill>
              </a:rPr>
              <a:t>Why;</a:t>
            </a:r>
          </a:p>
          <a:p>
            <a:r>
              <a:rPr lang="en-GB" sz="1800" i="1" dirty="0">
                <a:solidFill>
                  <a:srgbClr val="FF0000"/>
                </a:solidFill>
              </a:rPr>
              <a:t>The industry minimum standard for acceptable Safety Critical Conversations is raising the bar.  We know that poor communication is a factor in almost all safety incidents.  Its not just about knowing the phonetic alphabet</a:t>
            </a:r>
            <a:r>
              <a:rPr lang="en-GB" sz="1800" dirty="0">
                <a:solidFill>
                  <a:srgbClr val="FF0000"/>
                </a:solidFill>
              </a:rPr>
              <a:t>.</a:t>
            </a:r>
          </a:p>
        </p:txBody>
      </p:sp>
      <p:sp>
        <p:nvSpPr>
          <p:cNvPr id="10" name="TextBox 9">
            <a:extLst>
              <a:ext uri="{FF2B5EF4-FFF2-40B4-BE49-F238E27FC236}">
                <a16:creationId xmlns:a16="http://schemas.microsoft.com/office/drawing/2014/main" xmlns="" id="{CDF82AC2-978E-4125-97D3-84BCE4093E06}"/>
              </a:ext>
            </a:extLst>
          </p:cNvPr>
          <p:cNvSpPr txBox="1"/>
          <p:nvPr/>
        </p:nvSpPr>
        <p:spPr>
          <a:xfrm>
            <a:off x="475247" y="5279132"/>
            <a:ext cx="7848600" cy="830997"/>
          </a:xfrm>
          <a:prstGeom prst="rect">
            <a:avLst/>
          </a:prstGeom>
          <a:noFill/>
        </p:spPr>
        <p:txBody>
          <a:bodyPr wrap="square" rtlCol="0">
            <a:spAutoFit/>
          </a:bodyPr>
          <a:lstStyle/>
          <a:p>
            <a:r>
              <a:rPr lang="en-GB" sz="1600" dirty="0"/>
              <a:t>There are 6 training modules </a:t>
            </a:r>
            <a:r>
              <a:rPr lang="en-GB" sz="1600" u="sng" dirty="0"/>
              <a:t>everyone </a:t>
            </a:r>
            <a:r>
              <a:rPr lang="en-GB" sz="1600" dirty="0"/>
              <a:t>must  go through, each is about 30-40 minutes long. </a:t>
            </a:r>
            <a:r>
              <a:rPr lang="en-GB" sz="1600" u="sng" dirty="0">
                <a:solidFill>
                  <a:srgbClr val="FF0000"/>
                </a:solidFill>
              </a:rPr>
              <a:t>This will be done as a safety hour each period – records to be kept.</a:t>
            </a:r>
          </a:p>
          <a:p>
            <a:r>
              <a:rPr lang="en-GB" sz="1600" dirty="0"/>
              <a:t>Read the accompanying instruction sheet prior to running a session with your teams;. </a:t>
            </a:r>
          </a:p>
        </p:txBody>
      </p:sp>
      <p:sp>
        <p:nvSpPr>
          <p:cNvPr id="11" name="TextBox 10">
            <a:extLst>
              <a:ext uri="{FF2B5EF4-FFF2-40B4-BE49-F238E27FC236}">
                <a16:creationId xmlns:a16="http://schemas.microsoft.com/office/drawing/2014/main" xmlns="" id="{1D04B658-6E8A-4CE8-BBBE-B94CD0A8107E}"/>
              </a:ext>
            </a:extLst>
          </p:cNvPr>
          <p:cNvSpPr txBox="1"/>
          <p:nvPr/>
        </p:nvSpPr>
        <p:spPr>
          <a:xfrm>
            <a:off x="1547664" y="6407490"/>
            <a:ext cx="5544616" cy="369332"/>
          </a:xfrm>
          <a:prstGeom prst="rect">
            <a:avLst/>
          </a:prstGeom>
          <a:noFill/>
        </p:spPr>
        <p:txBody>
          <a:bodyPr wrap="square" rtlCol="0">
            <a:spAutoFit/>
          </a:bodyPr>
          <a:lstStyle/>
          <a:p>
            <a:r>
              <a:rPr lang="en-GB" sz="1800" dirty="0">
                <a:hlinkClick r:id="rId3" action="ppaction://hlinkpres?slideindex=1&amp;slidetitle="/>
              </a:rPr>
              <a:t>RSSB-SCC-Module-1-Foundation.pptx</a:t>
            </a:r>
            <a:endParaRPr lang="en-GB" sz="1800" dirty="0"/>
          </a:p>
        </p:txBody>
      </p:sp>
      <p:sp>
        <p:nvSpPr>
          <p:cNvPr id="12" name="Speech Bubble: Rectangle 11">
            <a:extLst>
              <a:ext uri="{FF2B5EF4-FFF2-40B4-BE49-F238E27FC236}">
                <a16:creationId xmlns:a16="http://schemas.microsoft.com/office/drawing/2014/main" xmlns="" id="{B488196A-A6A4-4445-92AC-6A9AEF080AFA}"/>
              </a:ext>
            </a:extLst>
          </p:cNvPr>
          <p:cNvSpPr/>
          <p:nvPr/>
        </p:nvSpPr>
        <p:spPr>
          <a:xfrm>
            <a:off x="6822531" y="6110129"/>
            <a:ext cx="1917576" cy="700187"/>
          </a:xfrm>
          <a:prstGeom prst="wedgeRectCallout">
            <a:avLst>
              <a:gd name="adj1" fmla="val -93906"/>
              <a:gd name="adj2" fmla="val 259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This is the link to Module 1 Foundation.</a:t>
            </a:r>
          </a:p>
        </p:txBody>
      </p:sp>
    </p:spTree>
    <p:extLst>
      <p:ext uri="{BB962C8B-B14F-4D97-AF65-F5344CB8AC3E}">
        <p14:creationId xmlns:p14="http://schemas.microsoft.com/office/powerpoint/2010/main" val="321322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4C7B0B6-4669-4440-98EC-0FA6828D8F08}"/>
              </a:ext>
            </a:extLst>
          </p:cNvPr>
          <p:cNvPicPr>
            <a:picLocks noChangeAspect="1"/>
          </p:cNvPicPr>
          <p:nvPr/>
        </p:nvPicPr>
        <p:blipFill>
          <a:blip r:embed="rId2"/>
          <a:stretch>
            <a:fillRect/>
          </a:stretch>
        </p:blipFill>
        <p:spPr>
          <a:xfrm>
            <a:off x="3923928" y="1484784"/>
            <a:ext cx="2628143" cy="2167856"/>
          </a:xfrm>
          <a:prstGeom prst="rect">
            <a:avLst/>
          </a:prstGeom>
        </p:spPr>
      </p:pic>
      <p:sp>
        <p:nvSpPr>
          <p:cNvPr id="2" name="Title 1">
            <a:extLst>
              <a:ext uri="{FF2B5EF4-FFF2-40B4-BE49-F238E27FC236}">
                <a16:creationId xmlns:a16="http://schemas.microsoft.com/office/drawing/2014/main" xmlns="" id="{2AE08F7E-B05D-42E0-842C-C0B196CD4F2F}"/>
              </a:ext>
            </a:extLst>
          </p:cNvPr>
          <p:cNvSpPr>
            <a:spLocks noGrp="1"/>
          </p:cNvSpPr>
          <p:nvPr>
            <p:ph type="title"/>
          </p:nvPr>
        </p:nvSpPr>
        <p:spPr>
          <a:xfrm>
            <a:off x="632209" y="204873"/>
            <a:ext cx="8229600" cy="1143000"/>
          </a:xfrm>
        </p:spPr>
        <p:txBody>
          <a:bodyPr>
            <a:normAutofit fontScale="90000"/>
          </a:bodyPr>
          <a:lstStyle/>
          <a:p>
            <a:pPr algn="r"/>
            <a:r>
              <a:rPr lang="en-GB" dirty="0"/>
              <a:t>Electrical Safety</a:t>
            </a:r>
            <a:br>
              <a:rPr lang="en-GB" dirty="0"/>
            </a:br>
            <a:r>
              <a:rPr lang="en-GB" sz="3100" dirty="0">
                <a:solidFill>
                  <a:srgbClr val="FF0000"/>
                </a:solidFill>
              </a:rPr>
              <a:t>Staff electric shock from Live TCR case </a:t>
            </a:r>
          </a:p>
        </p:txBody>
      </p:sp>
      <p:sp>
        <p:nvSpPr>
          <p:cNvPr id="5" name="Date Placeholder 4">
            <a:extLst>
              <a:ext uri="{FF2B5EF4-FFF2-40B4-BE49-F238E27FC236}">
                <a16:creationId xmlns:a16="http://schemas.microsoft.com/office/drawing/2014/main" xmlns="" id="{E3976682-770D-43F0-9074-A525BC830DE6}"/>
              </a:ext>
            </a:extLst>
          </p:cNvPr>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a:extLst>
              <a:ext uri="{FF2B5EF4-FFF2-40B4-BE49-F238E27FC236}">
                <a16:creationId xmlns:a16="http://schemas.microsoft.com/office/drawing/2014/main" xmlns="" id="{BE6ADFE5-D495-43B6-B6C8-75ED9B2C4227}"/>
              </a:ext>
            </a:extLst>
          </p:cNvPr>
          <p:cNvSpPr>
            <a:spLocks noGrp="1"/>
          </p:cNvSpPr>
          <p:nvPr>
            <p:ph type="sldNum" sz="quarter" idx="12"/>
          </p:nvPr>
        </p:nvSpPr>
        <p:spPr/>
        <p:txBody>
          <a:bodyPr/>
          <a:lstStyle/>
          <a:p>
            <a:pPr>
              <a:defRPr/>
            </a:pPr>
            <a:fld id="{6E4066BB-E1B6-4D6A-8219-D5F00293222E}" type="slidenum">
              <a:rPr lang="en-GB" altLang="en-US" smtClean="0"/>
              <a:pPr>
                <a:defRPr/>
              </a:pPr>
              <a:t>8</a:t>
            </a:fld>
            <a:endParaRPr lang="en-GB" altLang="en-US"/>
          </a:p>
        </p:txBody>
      </p:sp>
      <p:pic>
        <p:nvPicPr>
          <p:cNvPr id="11" name="Picture 10">
            <a:extLst>
              <a:ext uri="{FF2B5EF4-FFF2-40B4-BE49-F238E27FC236}">
                <a16:creationId xmlns:a16="http://schemas.microsoft.com/office/drawing/2014/main" xmlns="" id="{7DAB2A12-5224-4AA0-8391-BD44B5669706}"/>
              </a:ext>
            </a:extLst>
          </p:cNvPr>
          <p:cNvPicPr>
            <a:picLocks noChangeAspect="1"/>
          </p:cNvPicPr>
          <p:nvPr/>
        </p:nvPicPr>
        <p:blipFill>
          <a:blip r:embed="rId3"/>
          <a:stretch>
            <a:fillRect/>
          </a:stretch>
        </p:blipFill>
        <p:spPr>
          <a:xfrm>
            <a:off x="144492" y="192296"/>
            <a:ext cx="3131364" cy="804309"/>
          </a:xfrm>
          <a:prstGeom prst="rect">
            <a:avLst/>
          </a:prstGeom>
        </p:spPr>
      </p:pic>
      <p:pic>
        <p:nvPicPr>
          <p:cNvPr id="16" name="Picture 15">
            <a:extLst>
              <a:ext uri="{FF2B5EF4-FFF2-40B4-BE49-F238E27FC236}">
                <a16:creationId xmlns:a16="http://schemas.microsoft.com/office/drawing/2014/main" xmlns="" id="{190A729C-44D2-4A62-918F-AB115FD4725E}"/>
              </a:ext>
            </a:extLst>
          </p:cNvPr>
          <p:cNvPicPr>
            <a:picLocks noChangeAspect="1"/>
          </p:cNvPicPr>
          <p:nvPr/>
        </p:nvPicPr>
        <p:blipFill>
          <a:blip r:embed="rId4"/>
          <a:stretch>
            <a:fillRect/>
          </a:stretch>
        </p:blipFill>
        <p:spPr>
          <a:xfrm>
            <a:off x="144492" y="1361874"/>
            <a:ext cx="3779436" cy="4994475"/>
          </a:xfrm>
          <a:prstGeom prst="rect">
            <a:avLst/>
          </a:prstGeom>
        </p:spPr>
      </p:pic>
      <p:pic>
        <p:nvPicPr>
          <p:cNvPr id="19" name="Picture 18">
            <a:extLst>
              <a:ext uri="{FF2B5EF4-FFF2-40B4-BE49-F238E27FC236}">
                <a16:creationId xmlns:a16="http://schemas.microsoft.com/office/drawing/2014/main" xmlns="" id="{EBA575A1-18C9-4691-A340-32474D16B54D}"/>
              </a:ext>
            </a:extLst>
          </p:cNvPr>
          <p:cNvPicPr>
            <a:picLocks noChangeAspect="1"/>
          </p:cNvPicPr>
          <p:nvPr/>
        </p:nvPicPr>
        <p:blipFill>
          <a:blip r:embed="rId5"/>
          <a:stretch>
            <a:fillRect/>
          </a:stretch>
        </p:blipFill>
        <p:spPr>
          <a:xfrm>
            <a:off x="6035100" y="3183130"/>
            <a:ext cx="3029653" cy="3674870"/>
          </a:xfrm>
          <a:prstGeom prst="rect">
            <a:avLst/>
          </a:prstGeom>
        </p:spPr>
      </p:pic>
      <p:sp>
        <p:nvSpPr>
          <p:cNvPr id="3" name="TextBox 2">
            <a:extLst>
              <a:ext uri="{FF2B5EF4-FFF2-40B4-BE49-F238E27FC236}">
                <a16:creationId xmlns:a16="http://schemas.microsoft.com/office/drawing/2014/main" xmlns="" id="{77F0A488-2E45-432C-9169-B2DC0D01BBB7}"/>
              </a:ext>
            </a:extLst>
          </p:cNvPr>
          <p:cNvSpPr txBox="1"/>
          <p:nvPr/>
        </p:nvSpPr>
        <p:spPr>
          <a:xfrm>
            <a:off x="3851920" y="4437112"/>
            <a:ext cx="1800200" cy="1446550"/>
          </a:xfrm>
          <a:prstGeom prst="rect">
            <a:avLst/>
          </a:prstGeom>
          <a:solidFill>
            <a:srgbClr val="FFFFCC"/>
          </a:solidFill>
          <a:ln>
            <a:solidFill>
              <a:schemeClr val="accent1"/>
            </a:solidFill>
          </a:ln>
        </p:spPr>
        <p:txBody>
          <a:bodyPr wrap="square" rtlCol="0">
            <a:spAutoFit/>
          </a:bodyPr>
          <a:lstStyle/>
          <a:p>
            <a:r>
              <a:rPr lang="en-GB" b="1" u="sng" dirty="0">
                <a:solidFill>
                  <a:srgbClr val="FF0000"/>
                </a:solidFill>
              </a:rPr>
              <a:t>Route Policy.</a:t>
            </a:r>
          </a:p>
          <a:p>
            <a:r>
              <a:rPr lang="en-GB" dirty="0"/>
              <a:t>If any staff member receives an electric shock they will either;</a:t>
            </a:r>
          </a:p>
          <a:p>
            <a:r>
              <a:rPr lang="en-GB" dirty="0"/>
              <a:t>attend hospital or call an ambulance to the scene for a medical assessment.</a:t>
            </a:r>
          </a:p>
        </p:txBody>
      </p:sp>
    </p:spTree>
    <p:extLst>
      <p:ext uri="{BB962C8B-B14F-4D97-AF65-F5344CB8AC3E}">
        <p14:creationId xmlns:p14="http://schemas.microsoft.com/office/powerpoint/2010/main" val="104393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1A80C28-A48B-4486-8A10-0D16C988A3DE}"/>
              </a:ext>
            </a:extLst>
          </p:cNvPr>
          <p:cNvPicPr>
            <a:picLocks noChangeAspect="1"/>
          </p:cNvPicPr>
          <p:nvPr/>
        </p:nvPicPr>
        <p:blipFill>
          <a:blip r:embed="rId2"/>
          <a:stretch>
            <a:fillRect/>
          </a:stretch>
        </p:blipFill>
        <p:spPr>
          <a:xfrm>
            <a:off x="611561" y="1124675"/>
            <a:ext cx="4176463" cy="5397318"/>
          </a:xfrm>
          <a:prstGeom prst="rect">
            <a:avLst/>
          </a:prstGeom>
          <a:ln>
            <a:solidFill>
              <a:schemeClr val="accent1"/>
            </a:solidFill>
          </a:ln>
        </p:spPr>
      </p:pic>
      <p:sp>
        <p:nvSpPr>
          <p:cNvPr id="2" name="Title 1"/>
          <p:cNvSpPr>
            <a:spLocks noGrp="1"/>
          </p:cNvSpPr>
          <p:nvPr>
            <p:ph type="title"/>
          </p:nvPr>
        </p:nvSpPr>
        <p:spPr>
          <a:xfrm>
            <a:off x="827584" y="97944"/>
            <a:ext cx="8229600" cy="1143000"/>
          </a:xfrm>
        </p:spPr>
        <p:txBody>
          <a:bodyPr anchor="t">
            <a:normAutofit fontScale="90000"/>
          </a:bodyPr>
          <a:lstStyle/>
          <a:p>
            <a:pPr algn="r"/>
            <a:r>
              <a:rPr lang="en-GB" dirty="0"/>
              <a:t>Electrical Safety</a:t>
            </a:r>
            <a:br>
              <a:rPr lang="en-GB" dirty="0"/>
            </a:br>
            <a:r>
              <a:rPr lang="en-GB" sz="2700" dirty="0">
                <a:solidFill>
                  <a:srgbClr val="FF0000"/>
                </a:solidFill>
              </a:rPr>
              <a:t>Cable theft = potential ‘</a:t>
            </a:r>
            <a:r>
              <a:rPr lang="en-GB" sz="3100" dirty="0">
                <a:solidFill>
                  <a:srgbClr val="FF0000"/>
                </a:solidFill>
              </a:rPr>
              <a:t>Hot Sites’</a:t>
            </a: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30-Aug-18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9</a:t>
            </a:fld>
            <a:endParaRPr lang="en-GB" altLang="en-US"/>
          </a:p>
        </p:txBody>
      </p:sp>
      <p:pic>
        <p:nvPicPr>
          <p:cNvPr id="3" name="Content Placeholder 2">
            <a:extLst>
              <a:ext uri="{FF2B5EF4-FFF2-40B4-BE49-F238E27FC236}">
                <a16:creationId xmlns:a16="http://schemas.microsoft.com/office/drawing/2014/main" xmlns="" id="{F4001166-F48B-4F40-9C57-0C2515DD99E4}"/>
              </a:ext>
            </a:extLst>
          </p:cNvPr>
          <p:cNvPicPr>
            <a:picLocks noGrp="1" noChangeAspect="1"/>
          </p:cNvPicPr>
          <p:nvPr>
            <p:ph sz="half" idx="1"/>
          </p:nvPr>
        </p:nvPicPr>
        <p:blipFill>
          <a:blip r:embed="rId3"/>
          <a:stretch>
            <a:fillRect/>
          </a:stretch>
        </p:blipFill>
        <p:spPr>
          <a:xfrm>
            <a:off x="5926306" y="1278604"/>
            <a:ext cx="2592288" cy="1735243"/>
          </a:xfrm>
          <a:prstGeom prst="rect">
            <a:avLst/>
          </a:prstGeom>
        </p:spPr>
      </p:pic>
      <p:pic>
        <p:nvPicPr>
          <p:cNvPr id="4" name="Picture 3">
            <a:extLst>
              <a:ext uri="{FF2B5EF4-FFF2-40B4-BE49-F238E27FC236}">
                <a16:creationId xmlns:a16="http://schemas.microsoft.com/office/drawing/2014/main" xmlns="" id="{45A904F1-2D2F-4D7F-B4BF-0A7907B22A74}"/>
              </a:ext>
            </a:extLst>
          </p:cNvPr>
          <p:cNvPicPr>
            <a:picLocks noChangeAspect="1"/>
          </p:cNvPicPr>
          <p:nvPr/>
        </p:nvPicPr>
        <p:blipFill>
          <a:blip r:embed="rId4"/>
          <a:stretch>
            <a:fillRect/>
          </a:stretch>
        </p:blipFill>
        <p:spPr>
          <a:xfrm>
            <a:off x="5580112" y="4237630"/>
            <a:ext cx="3284677" cy="2284363"/>
          </a:xfrm>
          <a:prstGeom prst="rect">
            <a:avLst/>
          </a:prstGeom>
        </p:spPr>
      </p:pic>
      <p:cxnSp>
        <p:nvCxnSpPr>
          <p:cNvPr id="12" name="Straight Arrow Connector 11">
            <a:extLst>
              <a:ext uri="{FF2B5EF4-FFF2-40B4-BE49-F238E27FC236}">
                <a16:creationId xmlns:a16="http://schemas.microsoft.com/office/drawing/2014/main" xmlns="" id="{19E9AD7B-D0AA-4DD3-8E14-0D7553BE01FB}"/>
              </a:ext>
            </a:extLst>
          </p:cNvPr>
          <p:cNvCxnSpPr>
            <a:cxnSpLocks/>
          </p:cNvCxnSpPr>
          <p:nvPr/>
        </p:nvCxnSpPr>
        <p:spPr>
          <a:xfrm flipV="1">
            <a:off x="4572000" y="2564904"/>
            <a:ext cx="1440160" cy="16727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8056147B-2F73-4DA3-AA30-5AEA00C15247}"/>
              </a:ext>
            </a:extLst>
          </p:cNvPr>
          <p:cNvPicPr>
            <a:picLocks noChangeAspect="1"/>
          </p:cNvPicPr>
          <p:nvPr/>
        </p:nvPicPr>
        <p:blipFill>
          <a:blip r:embed="rId5"/>
          <a:stretch>
            <a:fillRect/>
          </a:stretch>
        </p:blipFill>
        <p:spPr>
          <a:xfrm>
            <a:off x="107505" y="97944"/>
            <a:ext cx="3240360" cy="812005"/>
          </a:xfrm>
          <a:prstGeom prst="rect">
            <a:avLst/>
          </a:prstGeom>
        </p:spPr>
      </p:pic>
      <p:sp>
        <p:nvSpPr>
          <p:cNvPr id="9" name="TextBox 8">
            <a:extLst>
              <a:ext uri="{FF2B5EF4-FFF2-40B4-BE49-F238E27FC236}">
                <a16:creationId xmlns:a16="http://schemas.microsoft.com/office/drawing/2014/main" xmlns="" id="{9FFA3048-189F-4CC9-B724-0B12BA999636}"/>
              </a:ext>
            </a:extLst>
          </p:cNvPr>
          <p:cNvSpPr txBox="1"/>
          <p:nvPr/>
        </p:nvSpPr>
        <p:spPr>
          <a:xfrm>
            <a:off x="5652121" y="3051507"/>
            <a:ext cx="3212668" cy="1169551"/>
          </a:xfrm>
          <a:prstGeom prst="rect">
            <a:avLst/>
          </a:prstGeom>
          <a:solidFill>
            <a:srgbClr val="FF0000"/>
          </a:solidFill>
        </p:spPr>
        <p:txBody>
          <a:bodyPr wrap="square" rtlCol="0">
            <a:spAutoFit/>
          </a:bodyPr>
          <a:lstStyle/>
          <a:p>
            <a:r>
              <a:rPr lang="en-GB" sz="1400" dirty="0"/>
              <a:t>Do not touch or come into contact with buildings or fencing of a suspected or known Hot Site: there is a risk of danger from high voltage currents.  See full instruction attached. </a:t>
            </a:r>
          </a:p>
        </p:txBody>
      </p:sp>
    </p:spTree>
    <p:extLst>
      <p:ext uri="{BB962C8B-B14F-4D97-AF65-F5344CB8AC3E}">
        <p14:creationId xmlns:p14="http://schemas.microsoft.com/office/powerpoint/2010/main" val="879657386"/>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23276</TotalTime>
  <Words>1167</Words>
  <Application>Microsoft Office PowerPoint</Application>
  <PresentationFormat>On-screen Show (4:3)</PresentationFormat>
  <Paragraphs>173</Paragraphs>
  <Slides>16</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ＭＳ Ｐゴシック</vt:lpstr>
      <vt:lpstr>Arial</vt:lpstr>
      <vt:lpstr>Calibri</vt:lpstr>
      <vt:lpstr>Constantia</vt:lpstr>
      <vt:lpstr>Wingdings</vt:lpstr>
      <vt:lpstr>Wingdings 2</vt:lpstr>
      <vt:lpstr>Partner Logo</vt:lpstr>
      <vt:lpstr>Chart Layout</vt:lpstr>
      <vt:lpstr>Divider Slide</vt:lpstr>
      <vt:lpstr>Closing Slide</vt:lpstr>
      <vt:lpstr>Image Slide</vt:lpstr>
      <vt:lpstr>Custom Design</vt:lpstr>
      <vt:lpstr>1_Divider Slide</vt:lpstr>
      <vt:lpstr>Flow</vt:lpstr>
      <vt:lpstr>PowerPoint Presentation</vt:lpstr>
      <vt:lpstr>Welcome</vt:lpstr>
      <vt:lpstr>Track Worker Safety Egmanton Near Miss</vt:lpstr>
      <vt:lpstr>Track Worker Safety Egmanton Near Miss</vt:lpstr>
      <vt:lpstr> Workforce Safety Significant no lost time injuries</vt:lpstr>
      <vt:lpstr>Workforce Safety Petersfield Line Blockage Irregularity</vt:lpstr>
      <vt:lpstr>Monitoring of Safety Critical Communications NR/L3/MTC/MG0173 Comp Date 01/09/18</vt:lpstr>
      <vt:lpstr>Electrical Safety Staff electric shock from Live TCR case </vt:lpstr>
      <vt:lpstr>Electrical Safety Cable theft = potential ‘Hot Sites’</vt:lpstr>
      <vt:lpstr>Electrical Safety Focused Close Call reporting </vt:lpstr>
      <vt:lpstr> Workforce Safety These incidents were reported as accidents but are also good Close Call Reports</vt:lpstr>
      <vt:lpstr>Health and Wellbeing Sleep debt… who knew? </vt:lpstr>
      <vt:lpstr>Safety Bulletin Unauthorised staff giving advice  to level crossing users . </vt:lpstr>
      <vt:lpstr>Safety Bulletin Engineering moves and level crossings</vt:lpstr>
      <vt:lpstr>Front Line Safety Challenge 2018 Slip, trip and falls </vt:lpstr>
      <vt:lpstr>Appreciation to……</vt:lpstr>
    </vt:vector>
  </TitlesOfParts>
  <Company>Network Rail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Stewardson Adam</cp:lastModifiedBy>
  <cp:revision>1107</cp:revision>
  <dcterms:created xsi:type="dcterms:W3CDTF">2016-05-25T09:53:53Z</dcterms:created>
  <dcterms:modified xsi:type="dcterms:W3CDTF">2018-08-30T14:19:26Z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