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58" r:id="rId2"/>
    <p:sldMasterId id="2147483660" r:id="rId3"/>
    <p:sldMasterId id="2147483661" r:id="rId4"/>
    <p:sldMasterId id="2147483659" r:id="rId5"/>
    <p:sldMasterId id="2147483990" r:id="rId6"/>
    <p:sldMasterId id="2147484099" r:id="rId7"/>
    <p:sldMasterId id="2147484195" r:id="rId8"/>
    <p:sldMasterId id="2147484208" r:id="rId9"/>
  </p:sldMasterIdLst>
  <p:notesMasterIdLst>
    <p:notesMasterId r:id="rId27"/>
  </p:notesMasterIdLst>
  <p:handoutMasterIdLst>
    <p:handoutMasterId r:id="rId28"/>
  </p:handoutMasterIdLst>
  <p:sldIdLst>
    <p:sldId id="385" r:id="rId10"/>
    <p:sldId id="316" r:id="rId11"/>
    <p:sldId id="485" r:id="rId12"/>
    <p:sldId id="515" r:id="rId13"/>
    <p:sldId id="522" r:id="rId14"/>
    <p:sldId id="519" r:id="rId15"/>
    <p:sldId id="484" r:id="rId16"/>
    <p:sldId id="556" r:id="rId17"/>
    <p:sldId id="480" r:id="rId18"/>
    <p:sldId id="520" r:id="rId19"/>
    <p:sldId id="268" r:id="rId20"/>
    <p:sldId id="523" r:id="rId21"/>
    <p:sldId id="256" r:id="rId22"/>
    <p:sldId id="507" r:id="rId23"/>
    <p:sldId id="479" r:id="rId24"/>
    <p:sldId id="521" r:id="rId25"/>
    <p:sldId id="488" r:id="rId26"/>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stick Tracey" initials="C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ECB314"/>
    <a:srgbClr val="FEEFBA"/>
    <a:srgbClr val="FF7C80"/>
    <a:srgbClr val="FFFFCC"/>
    <a:srgbClr val="FFCC00"/>
    <a:srgbClr val="005172"/>
    <a:srgbClr val="054B6B"/>
    <a:srgbClr val="89094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7410" autoAdjust="0"/>
  </p:normalViewPr>
  <p:slideViewPr>
    <p:cSldViewPr>
      <p:cViewPr varScale="1">
        <p:scale>
          <a:sx n="86" d="100"/>
          <a:sy n="86" d="100"/>
        </p:scale>
        <p:origin x="1650" y="90"/>
      </p:cViewPr>
      <p:guideLst>
        <p:guide orient="horz" pos="2160"/>
        <p:guide pos="2880"/>
      </p:guideLst>
    </p:cSldViewPr>
  </p:slideViewPr>
  <p:outlineViewPr>
    <p:cViewPr>
      <p:scale>
        <a:sx n="33" d="100"/>
        <a:sy n="33" d="100"/>
      </p:scale>
      <p:origin x="0" y="442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062DE474-6668-4364-BE24-61A167C8330F}" type="datetime5">
              <a:rPr lang="en-GB" altLang="en-US" smtClean="0"/>
              <a:t>31-Oct-18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6A28B883-A2BF-4E20-8BA1-A65836EDC746}" type="datetime5">
              <a:rPr lang="en-GB" altLang="en-US" smtClean="0"/>
              <a:t>31-Oct-18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31-Oct-18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02422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31-Oct-18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14337338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31-Oct-18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20513401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31-Oct-18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416641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4C445463-0EAE-44CB-8624-05211265B327}" type="datetime5">
              <a:rPr lang="en-GB" altLang="en-US" smtClean="0"/>
              <a:t>31-Oct-18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4D51C35-8D0F-4087-9844-3C3E8CE10026}"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8A34F02-6F76-46AC-AC17-0683C45774B8}"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790F6AA-2512-4FE6-8E5D-838A476A5862}"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111F282-70C9-4383-905A-EBB4AE86CB9D}" type="datetime5">
              <a:rPr lang="en-GB" altLang="en-US" smtClean="0"/>
              <a:t>31-Oct-18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01688890-F510-4118-A04C-86B5BCD1F45F}" type="datetime5">
              <a:rPr lang="en-GB" altLang="en-US" smtClean="0"/>
              <a:t>31-Oct-18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ABDDBC54-9DA3-4137-84FC-E938DFD966B9}" type="datetime5">
              <a:rPr lang="en-GB" altLang="en-US" smtClean="0"/>
              <a:t>31-Oct-18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A1AF8DBB-98F8-401C-BD15-1367FFA493EC}" type="datetime5">
              <a:rPr lang="en-GB" altLang="en-US" smtClean="0"/>
              <a:t>31-Oct-18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A4D22AE4-4509-48BE-A06A-CC27A64708BB}" type="datetime5">
              <a:rPr lang="en-GB" altLang="en-US" smtClean="0"/>
              <a:t>31-Oct-18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DD379760-7AF3-40DE-9C20-1BBE3C30F262}" type="datetime5">
              <a:rPr lang="en-GB" altLang="en-US" smtClean="0"/>
              <a:t>31-Oct-18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86FF883-F8F8-4E42-8CD4-6CEC8B0264AF}" type="datetime5">
              <a:rPr lang="en-GB" altLang="en-US" smtClean="0"/>
              <a:t>31-Oct-18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2D0A7E5-01A3-4E23-B395-E54696627893}"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2A69E36-F512-4D19-BF5C-5E3A357AE4D5}"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FBCD29C-CFCA-454E-A928-5141DD33D6D9}" type="datetime5">
              <a:rPr lang="en-GB" altLang="en-US" smtClean="0"/>
              <a:t>31-Oct-18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50E21F7-0E8C-47F1-889A-98AF7BEEA577}"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31F01BB-E1D5-4C3A-987C-2C1F6CDA8036}"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234E6A0-5B4D-4C5A-9D6A-E331269D3C72}"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29E3F9DC-366F-4224-BAFC-00DB1B01D54B}" type="datetime5">
              <a:rPr lang="en-GB" altLang="en-US" smtClean="0"/>
              <a:t>31-Oct-18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7B9404D2-28F3-40D6-8851-0ED7E501D254}" type="datetime5">
              <a:rPr lang="en-GB" altLang="en-US" smtClean="0"/>
              <a:t>31-Oct-18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E55203A-D97A-4123-907A-06280C2488B0}" type="datetime5">
              <a:rPr lang="en-GB" altLang="en-US" smtClean="0"/>
              <a:t>31-Oct-18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B65E1801-C4ED-4D63-A939-FECE8EF4E36D}" type="datetime5">
              <a:rPr lang="en-GB" altLang="en-US" smtClean="0"/>
              <a:t>31-Oct-18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2D9F3102-0BB3-47E5-9E30-4D78571C6F18}" type="datetime5">
              <a:rPr lang="en-GB" altLang="en-US" smtClean="0"/>
              <a:t>31-Oct-18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3F9499-36BB-43C1-AF57-402B776AF6F7}" type="datetime5">
              <a:rPr lang="en-GB" altLang="en-US" smtClean="0"/>
              <a:t>31-Oct-18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2AB8D9B-FBC4-45C1-9568-67B08D37F955}" type="datetime5">
              <a:rPr lang="en-GB" altLang="en-US" smtClean="0"/>
              <a:t>31-Oct-18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8B2249C1-A388-4074-AE71-D5DD62D0652A}"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4D4934B-6C72-4CDB-ABC0-320256E3F31C}"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FDACFF18-2F5E-46C4-AD0E-D85EFC34BF4D}" type="datetime5">
              <a:rPr lang="en-GB" altLang="en-US" smtClean="0"/>
              <a:t>31-Oct-18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3E720055-3868-450F-A24B-EE40CD3F9B2E}" type="datetime5">
              <a:rPr lang="en-GB" altLang="en-US" smtClean="0"/>
              <a:t>31-Oct-18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0A6F46B7-A829-4C03-83CD-9CECFD3D11C2}" type="datetime5">
              <a:rPr lang="en-GB" altLang="en-US" smtClean="0"/>
              <a:t>31-Oct-18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657FBCEC-2DEB-4228-B343-E7305FAEA4DE}" type="datetime5">
              <a:rPr lang="en-GB" altLang="en-US" smtClean="0"/>
              <a:t>31-Oct-18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D30D899-9FD5-4F05-BBE5-45382F5EA6CF}" type="datetime5">
              <a:rPr lang="en-GB" altLang="en-US" smtClean="0"/>
              <a:t>31-Oct-18</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255A4715-8D05-4A0F-B68D-1118D3F2DD61}" type="datetime5">
              <a:rPr lang="en-GB" altLang="en-US" smtClean="0"/>
              <a:t>31-Oct-18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687703E5-D491-445C-87F4-1649748C9003}" type="datetime5">
              <a:rPr lang="en-GB" altLang="en-US" smtClean="0"/>
              <a:t>31-Oct-18</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5FF0F172-4223-409A-80C9-46CF3E21AF52}" type="datetime5">
              <a:rPr lang="en-GB" altLang="en-US" smtClean="0"/>
              <a:t>31-Oct-18</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2E522DBF-636D-439F-A139-563606877A98}" type="datetime5">
              <a:rPr lang="en-GB" altLang="en-US" smtClean="0"/>
              <a:t>31-Oct-18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9ED9F227-1C7F-4393-95CF-867C4168ADF4}" type="datetime5">
              <a:rPr lang="en-GB" altLang="en-US" smtClean="0"/>
              <a:t>31-Oct-18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C06EB1-202D-4E76-B6A2-8F71B8B4D3BC}" type="datetime5">
              <a:rPr lang="en-GB" altLang="en-US" smtClean="0"/>
              <a:t>31-Oct-18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CE3C9B4-F048-4B7A-AB0C-A577AC905D3D}" type="datetime5">
              <a:rPr lang="en-GB" altLang="en-US" smtClean="0"/>
              <a:t>31-Oct-18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517DB41-1682-4A91-ACA1-DC5CB2664C22}"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A9E9CBC-FA3E-4A5A-933D-60D5D5F2A231}"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9FFAB74-EA86-40BC-B410-E1F4E7D0E925}"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8E77FB8-AD3E-43B8-B67A-805A5C7210C2}" type="datetime5">
              <a:rPr lang="en-GB" altLang="en-US" smtClean="0"/>
              <a:t>31-Oct-18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B9291534-9C1A-4536-B68A-C418CE13884C}" type="datetime5">
              <a:rPr lang="en-GB" altLang="en-US" smtClean="0"/>
              <a:t>31-Oct-18</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3BC4A922-0B55-4819-84D9-2A784E760CC7}" type="datetime5">
              <a:rPr lang="en-GB" altLang="en-US" smtClean="0"/>
              <a:t>31-Oct-18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DA23C1F-EFE9-4D5F-8C7F-8E3DDFB10A4C}" type="datetime5">
              <a:rPr lang="en-GB" altLang="en-US" smtClean="0"/>
              <a:t>31-Oct-18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D2448C27-2E40-46C8-B3DB-98C3A99BB4F8}" type="datetime5">
              <a:rPr lang="en-GB" altLang="en-US" smtClean="0"/>
              <a:t>31-Oct-18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9F68BDF-3605-4134-9A58-D8720ECE23A3}" type="datetime5">
              <a:rPr lang="en-GB" altLang="en-US" smtClean="0"/>
              <a:t>31-Oct-18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648E1BCA-34DE-4FA9-A177-5005E01A5F6C}" type="datetime5">
              <a:rPr lang="en-GB" altLang="en-US" smtClean="0"/>
              <a:t>31-Oct-18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F5BA61C-6A3A-45E8-951A-1D1A0C0F1625}"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356A6EF-90D6-43DA-AD26-6AA7CA4B0650}" type="datetime5">
              <a:rPr lang="en-GB" altLang="en-US" smtClean="0"/>
              <a:t>31-Oct-18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DF6D07-AE0D-48AD-85B5-8C2CB24F7CB7}" type="datetime5">
              <a:rPr lang="en-GB" smtClean="0"/>
              <a:t>31-Oct-18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1432213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3F21E5-DE34-4FFB-8CE3-1B6A542C7EB7}" type="datetime5">
              <a:rPr lang="en-GB" smtClean="0"/>
              <a:t>31-Oct-18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095470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79A95-3398-4C90-9F77-FBE17DDC2C1C}" type="datetime5">
              <a:rPr lang="en-GB" smtClean="0"/>
              <a:t>31-Oct-18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10184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C40A6C43-A33D-4BDA-8E44-3855EE084811}" type="datetime5">
              <a:rPr lang="en-GB" altLang="en-US" smtClean="0"/>
              <a:t>31-Oct-18</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52F256-88D3-452F-8FBC-8DCA50B179D1}" type="datetime5">
              <a:rPr lang="en-GB" smtClean="0"/>
              <a:t>31-Oct-18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29643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EE5E0C-567D-4E06-A297-7603604042D5}" type="datetime5">
              <a:rPr lang="en-GB" smtClean="0"/>
              <a:t>31-Oct-18</a:t>
            </a:fld>
            <a:endParaRPr lang="en-GB"/>
          </a:p>
        </p:txBody>
      </p:sp>
      <p:sp>
        <p:nvSpPr>
          <p:cNvPr id="8" name="Footer Placeholder 7"/>
          <p:cNvSpPr>
            <a:spLocks noGrp="1"/>
          </p:cNvSpPr>
          <p:nvPr>
            <p:ph type="ftr" sz="quarter" idx="11"/>
          </p:nvPr>
        </p:nvSpPr>
        <p:spPr/>
        <p:txBody>
          <a:bodyPr/>
          <a:lstStyle/>
          <a:p>
            <a:r>
              <a:rPr lang="en-GB"/>
              <a:t>Presentation Title: View &gt; Header &amp; Footer</a:t>
            </a:r>
          </a:p>
        </p:txBody>
      </p:sp>
      <p:sp>
        <p:nvSpPr>
          <p:cNvPr id="9" name="Slide Number Placeholder 8"/>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46787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D148BA-E431-4E1A-9470-FD7F69E6265B}" type="datetime5">
              <a:rPr lang="en-GB" smtClean="0"/>
              <a:t>31-Oct-18</a:t>
            </a:fld>
            <a:endParaRPr lang="en-GB"/>
          </a:p>
        </p:txBody>
      </p:sp>
      <p:sp>
        <p:nvSpPr>
          <p:cNvPr id="4" name="Footer Placeholder 3"/>
          <p:cNvSpPr>
            <a:spLocks noGrp="1"/>
          </p:cNvSpPr>
          <p:nvPr>
            <p:ph type="ftr" sz="quarter" idx="11"/>
          </p:nvPr>
        </p:nvSpPr>
        <p:spPr/>
        <p:txBody>
          <a:bodyPr/>
          <a:lstStyle/>
          <a:p>
            <a:r>
              <a:rPr lang="en-GB"/>
              <a:t>Presentation Title: View &gt; Header &amp; Footer</a:t>
            </a:r>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286925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6374-5B24-4ADD-B40A-73DD0649EC39}" type="datetime5">
              <a:rPr lang="en-GB" smtClean="0"/>
              <a:t>31-Oct-18</a:t>
            </a:fld>
            <a:endParaRPr lang="en-GB"/>
          </a:p>
        </p:txBody>
      </p:sp>
      <p:sp>
        <p:nvSpPr>
          <p:cNvPr id="3" name="Footer Placeholder 2"/>
          <p:cNvSpPr>
            <a:spLocks noGrp="1"/>
          </p:cNvSpPr>
          <p:nvPr>
            <p:ph type="ftr" sz="quarter" idx="11"/>
          </p:nvPr>
        </p:nvSpPr>
        <p:spPr/>
        <p:txBody>
          <a:bodyPr/>
          <a:lstStyle/>
          <a:p>
            <a:r>
              <a:rPr lang="en-GB"/>
              <a:t>Presentation Title: View &gt; Header &amp; Footer</a:t>
            </a:r>
          </a:p>
        </p:txBody>
      </p:sp>
      <p:sp>
        <p:nvSpPr>
          <p:cNvPr id="4" name="Slide Number Placeholder 3"/>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847511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A8E99D-FE73-4B03-A9DC-33A8F3483EE4}" type="datetime5">
              <a:rPr lang="en-GB" smtClean="0"/>
              <a:t>31-Oct-18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75036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763FAD-9FC7-4ED8-8463-067BF8AB3C45}" type="datetime5">
              <a:rPr lang="en-GB" smtClean="0"/>
              <a:t>31-Oct-18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4099744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29F15D-5F97-4FF4-8AEC-6C5D3F470C36}" type="datetime5">
              <a:rPr lang="en-GB" smtClean="0"/>
              <a:t>31-Oct-18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38433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2A1E06-75F0-43B4-A5B7-2A2BE905F55D}" type="datetime5">
              <a:rPr lang="en-GB" smtClean="0"/>
              <a:t>31-Oct-18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470140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3F1D8533-68A3-488E-86B7-0FB8CF66B24A}" type="datetime5">
              <a:rPr lang="en-GB" smtClean="0"/>
              <a:t>31-Oct-18</a:t>
            </a:fld>
            <a:endParaRPr lang="en-GB"/>
          </a:p>
        </p:txBody>
      </p:sp>
      <p:sp>
        <p:nvSpPr>
          <p:cNvPr id="4" name="Footer Placeholder 3"/>
          <p:cNvSpPr>
            <a:spLocks noGrp="1"/>
          </p:cNvSpPr>
          <p:nvPr>
            <p:ph type="ftr" sz="quarter" idx="11"/>
          </p:nvPr>
        </p:nvSpPr>
        <p:spPr/>
        <p:txBody>
          <a:bodyPr/>
          <a:lstStyle/>
          <a:p>
            <a:r>
              <a:rPr lang="en-GB"/>
              <a:t>Presentation Title: View &gt; Header &amp; Footer</a:t>
            </a:r>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649613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BB6435B3-C423-4DCE-BC81-2645D5C588DF}" type="datetime5">
              <a:rPr lang="en-GB" altLang="en-US" smtClean="0"/>
              <a:t>31-Oct-18</a:t>
            </a:fld>
            <a:endParaRPr lang="en-GB" altLang="en-US"/>
          </a:p>
        </p:txBody>
      </p:sp>
      <p:sp>
        <p:nvSpPr>
          <p:cNvPr id="4" name="Footer Placeholder 3"/>
          <p:cNvSpPr>
            <a:spLocks noGrp="1"/>
          </p:cNvSpPr>
          <p:nvPr>
            <p:ph type="ftr" sz="quarter" idx="11"/>
          </p:nvPr>
        </p:nvSpPr>
        <p:spPr/>
        <p:txBody>
          <a:bodyPr/>
          <a:lstStyle/>
          <a:p>
            <a:pPr>
              <a:defRPr/>
            </a:pPr>
            <a:r>
              <a:rPr lang="en-GB" altLang="en-US"/>
              <a:t>Presentation Title: View &gt; Header &amp; Footer</a:t>
            </a:r>
          </a:p>
        </p:txBody>
      </p:sp>
      <p:sp>
        <p:nvSpPr>
          <p:cNvPr id="5" name="Slide Number Placeholder 4"/>
          <p:cNvSpPr>
            <a:spLocks noGrp="1"/>
          </p:cNvSpPr>
          <p:nvPr>
            <p:ph type="sldNum" sz="quarter" idx="12"/>
          </p:nvPr>
        </p:nvSpPr>
        <p:spPr/>
        <p:txBody>
          <a:bodyPr/>
          <a:lstStyle/>
          <a:p>
            <a:pPr>
              <a:defRPr/>
            </a:pPr>
            <a:fld id="{DCDC8A0F-7C7B-4207-93A6-07D6CD475C82}" type="slidenum">
              <a:rPr lang="en-GB" altLang="en-US" smtClean="0"/>
              <a:pPr>
                <a:defRPr/>
              </a:pPr>
              <a:t>‹#›</a:t>
            </a:fld>
            <a:endParaRPr lang="en-GB" altLang="en-US"/>
          </a:p>
        </p:txBody>
      </p:sp>
    </p:spTree>
    <p:extLst>
      <p:ext uri="{BB962C8B-B14F-4D97-AF65-F5344CB8AC3E}">
        <p14:creationId xmlns:p14="http://schemas.microsoft.com/office/powerpoint/2010/main" val="261222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CF2B7169-030D-4B56-9CEF-2FE0540B9247}" type="datetime5">
              <a:rPr lang="en-GB" altLang="en-US" smtClean="0"/>
              <a:t>31-Oct-18</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solidFill>
                  <a:srgbClr val="054B6B"/>
                </a:solidFill>
              </a:rPr>
              <a:pPr>
                <a:defRPr/>
              </a:pPr>
              <a:t>31-Oct-18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691680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solidFill>
                  <a:srgbClr val="054B6B"/>
                </a:solidFill>
              </a:rPr>
              <a:pPr>
                <a:defRPr/>
              </a:pPr>
              <a:t>31-Oct-18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37946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solidFill>
                  <a:srgbClr val="054B6B"/>
                </a:solidFill>
              </a:rPr>
              <a:pPr>
                <a:defRPr/>
              </a:pPr>
              <a:t>31-Oct-18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801638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solidFill>
                  <a:srgbClr val="054B6B"/>
                </a:solidFill>
              </a:rPr>
              <a:pPr>
                <a:defRPr/>
              </a:pPr>
              <a:t>31-Oct-18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7439339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solidFill>
                  <a:srgbClr val="054B6B"/>
                </a:solidFill>
              </a:rPr>
              <a:pPr>
                <a:defRPr/>
              </a:pPr>
              <a:t>31-Oct-18</a:t>
            </a:fld>
            <a:endParaRPr lang="en-GB" altLang="en-US">
              <a:solidFill>
                <a:srgbClr val="054B6B"/>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982931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solidFill>
                  <a:srgbClr val="054B6B"/>
                </a:solidFill>
              </a:rPr>
              <a:pPr>
                <a:defRPr/>
              </a:pPr>
              <a:t>31-Oct-18</a:t>
            </a:fld>
            <a:endParaRPr lang="en-GB" altLang="en-US">
              <a:solidFill>
                <a:srgbClr val="054B6B"/>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483196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solidFill>
                  <a:srgbClr val="054B6B"/>
                </a:solidFill>
              </a:rPr>
              <a:pPr>
                <a:defRPr/>
              </a:pPr>
              <a:t>31-Oct-18</a:t>
            </a:fld>
            <a:endParaRPr lang="en-GB" altLang="en-US">
              <a:solidFill>
                <a:srgbClr val="054B6B"/>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23668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solidFill>
                  <a:srgbClr val="054B6B"/>
                </a:solidFill>
              </a:rPr>
              <a:pPr>
                <a:defRPr/>
              </a:pPr>
              <a:t>31-Oct-18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110440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solidFill>
                  <a:srgbClr val="054B6B"/>
                </a:solidFill>
              </a:rPr>
              <a:pPr>
                <a:defRPr/>
              </a:pPr>
              <a:t>31-Oct-18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1318228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solidFill>
                  <a:srgbClr val="054B6B"/>
                </a:solidFill>
              </a:rPr>
              <a:pPr>
                <a:defRPr/>
              </a:pPr>
              <a:t>31-Oct-18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7087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770CAD63-CFA4-4F77-9B9A-B33388F216BE}" type="datetime5">
              <a:rPr lang="en-GB" altLang="en-US" smtClean="0"/>
              <a:t>31-Oct-18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solidFill>
                  <a:srgbClr val="054B6B"/>
                </a:solidFill>
              </a:rPr>
              <a:pPr>
                <a:defRPr/>
              </a:pPr>
              <a:t>31-Oct-18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129765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3604BD40-7939-4097-965B-CBF02EEF68BB}" type="datetime5">
              <a:rPr lang="en-GB" altLang="en-US" smtClean="0"/>
              <a:t>31-Oct-18</a:t>
            </a:fld>
            <a:endParaRPr lang="en-GB" altLang="en-US"/>
          </a:p>
        </p:txBody>
      </p:sp>
      <p:sp>
        <p:nvSpPr>
          <p:cNvPr id="19" name="Footer Placeholder 18"/>
          <p:cNvSpPr>
            <a:spLocks noGrp="1"/>
          </p:cNvSpPr>
          <p:nvPr>
            <p:ph type="ftr" sz="quarter" idx="11"/>
          </p:nvPr>
        </p:nvSpPr>
        <p:spPr/>
        <p:txBody>
          <a:bodyPr/>
          <a:lstStyle/>
          <a:p>
            <a:pPr>
              <a:defRPr/>
            </a:pPr>
            <a:r>
              <a:rPr lang="en-GB" altLang="en-US"/>
              <a:t>Presentation Title: View &gt; Header &amp; Footer</a:t>
            </a:r>
          </a:p>
        </p:txBody>
      </p:sp>
      <p:sp>
        <p:nvSpPr>
          <p:cNvPr id="27" name="Slide Number Placeholder 26"/>
          <p:cNvSpPr>
            <a:spLocks noGrp="1"/>
          </p:cNvSpPr>
          <p:nvPr>
            <p:ph type="sldNum" sz="quarter" idx="12"/>
          </p:nvPr>
        </p:nvSpPr>
        <p:spPr/>
        <p:txBody>
          <a:bodyPr/>
          <a:lstStyle/>
          <a:p>
            <a:pPr>
              <a:defRPr/>
            </a:pPr>
            <a:fld id="{1683C167-7FFE-4F44-A8D7-9F4B01FAD421}"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34496927-2A9A-4229-B102-B280E970ABCE}" type="datetime5">
              <a:rPr lang="en-GB" altLang="en-US" smtClean="0"/>
              <a:t>31-Oct-18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B59C5A7D-3FD6-48AB-9EA1-2620497A3144}" type="slidenum">
              <a:rPr lang="en-GB" altLang="en-US" smtClean="0"/>
              <a:pPr>
                <a:defRPr/>
              </a:pPr>
              <a:t>‹#›</a:t>
            </a:fld>
            <a:endParaRPr lang="en-GB"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758DB67A-6F49-4D7D-81F1-122A2D717C40}" type="datetime5">
              <a:rPr lang="en-GB" altLang="en-US" smtClean="0"/>
              <a:t>31-Oct-18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E249E655-BD39-4C9D-804F-E4CFABA123FB}"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31-Oct-18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7E3A226-A551-4B0C-A355-A71B965FC58E}" type="datetime5">
              <a:rPr lang="en-GB" altLang="en-US" smtClean="0"/>
              <a:t>31-Oct-18</a:t>
            </a:fld>
            <a:endParaRPr lang="en-GB" altLang="en-US"/>
          </a:p>
        </p:txBody>
      </p:sp>
      <p:sp>
        <p:nvSpPr>
          <p:cNvPr id="8" name="Footer Placeholder 7"/>
          <p:cNvSpPr>
            <a:spLocks noGrp="1"/>
          </p:cNvSpPr>
          <p:nvPr>
            <p:ph type="ftr" sz="quarter" idx="11"/>
          </p:nvPr>
        </p:nvSpPr>
        <p:spPr/>
        <p:txBody>
          <a:bodyPr/>
          <a:lstStyle/>
          <a:p>
            <a:pPr>
              <a:defRPr/>
            </a:pPr>
            <a:r>
              <a:rPr lang="en-GB" altLang="en-US"/>
              <a:t>Presentation Title: View &gt; Header &amp; Footer</a:t>
            </a:r>
          </a:p>
        </p:txBody>
      </p:sp>
      <p:sp>
        <p:nvSpPr>
          <p:cNvPr id="9" name="Slide Number Placeholder 8"/>
          <p:cNvSpPr>
            <a:spLocks noGrp="1"/>
          </p:cNvSpPr>
          <p:nvPr>
            <p:ph type="sldNum" sz="quarter" idx="12"/>
          </p:nvPr>
        </p:nvSpPr>
        <p:spPr/>
        <p:txBody>
          <a:bodyPr/>
          <a:lstStyle/>
          <a:p>
            <a:pPr>
              <a:defRPr/>
            </a:pPr>
            <a:fld id="{1BD4F2E6-4DA9-4B81-87C0-6CFE1B3E7703}" type="slidenum">
              <a:rPr lang="en-GB" altLang="en-US" smtClean="0"/>
              <a:pPr>
                <a:defRPr/>
              </a:pPr>
              <a:t>‹#›</a:t>
            </a:fld>
            <a:endParaRPr lang="en-GB"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67E6B1D4-D786-4027-B856-CC7D15527BCF}" type="datetime5">
              <a:rPr lang="en-GB" altLang="en-US" smtClean="0"/>
              <a:t>31-Oct-18</a:t>
            </a:fld>
            <a:endParaRPr lang="en-GB" altLang="en-US"/>
          </a:p>
        </p:txBody>
      </p:sp>
      <p:sp>
        <p:nvSpPr>
          <p:cNvPr id="4" name="Footer Placeholder 3"/>
          <p:cNvSpPr>
            <a:spLocks noGrp="1"/>
          </p:cNvSpPr>
          <p:nvPr>
            <p:ph type="ftr" sz="quarter" idx="11"/>
          </p:nvPr>
        </p:nvSpPr>
        <p:spPr/>
        <p:txBody>
          <a:bodyPr/>
          <a:lstStyle/>
          <a:p>
            <a:pPr>
              <a:defRPr/>
            </a:pPr>
            <a:r>
              <a:rPr lang="en-GB" altLang="en-US"/>
              <a:t>Presentation Title: View &gt; Header &amp; Footer</a:t>
            </a:r>
          </a:p>
        </p:txBody>
      </p:sp>
      <p:sp>
        <p:nvSpPr>
          <p:cNvPr id="5" name="Slide Number Placeholder 4"/>
          <p:cNvSpPr>
            <a:spLocks noGrp="1"/>
          </p:cNvSpPr>
          <p:nvPr>
            <p:ph type="sldNum" sz="quarter" idx="12"/>
          </p:nvPr>
        </p:nvSpPr>
        <p:spPr/>
        <p:txBody>
          <a:bodyPr/>
          <a:lstStyle/>
          <a:p>
            <a:pPr>
              <a:defRPr/>
            </a:pPr>
            <a:fld id="{707EC915-3581-4E6C-9FEF-412F7F5F0524}" type="slidenum">
              <a:rPr lang="en-GB" altLang="en-US" smtClean="0"/>
              <a:pPr>
                <a:defRPr/>
              </a:pPr>
              <a:t>‹#›</a:t>
            </a:fld>
            <a:endParaRPr lang="en-GB"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73AE3C-677A-4196-A87E-AED39F0D33E4}" type="datetime5">
              <a:rPr lang="en-GB" altLang="en-US" smtClean="0"/>
              <a:t>31-Oct-18</a:t>
            </a:fld>
            <a:endParaRPr lang="en-GB" altLang="en-US"/>
          </a:p>
        </p:txBody>
      </p:sp>
      <p:sp>
        <p:nvSpPr>
          <p:cNvPr id="3" name="Footer Placeholder 2"/>
          <p:cNvSpPr>
            <a:spLocks noGrp="1"/>
          </p:cNvSpPr>
          <p:nvPr>
            <p:ph type="ftr" sz="quarter" idx="11"/>
          </p:nvPr>
        </p:nvSpPr>
        <p:spPr/>
        <p:txBody>
          <a:bodyPr/>
          <a:lstStyle/>
          <a:p>
            <a:pPr>
              <a:defRPr/>
            </a:pPr>
            <a:r>
              <a:rPr lang="en-GB" altLang="en-US"/>
              <a:t>Presentation Title: View &gt; Header &amp; Footer</a:t>
            </a:r>
          </a:p>
        </p:txBody>
      </p:sp>
      <p:sp>
        <p:nvSpPr>
          <p:cNvPr id="4" name="Slide Number Placeholder 3"/>
          <p:cNvSpPr>
            <a:spLocks noGrp="1"/>
          </p:cNvSpPr>
          <p:nvPr>
            <p:ph type="sldNum" sz="quarter" idx="12"/>
          </p:nvPr>
        </p:nvSpPr>
        <p:spPr/>
        <p:txBody>
          <a:bodyPr/>
          <a:lstStyle/>
          <a:p>
            <a:pPr>
              <a:defRPr/>
            </a:pPr>
            <a:fld id="{47579FAB-2793-47B6-AED6-0BBED39DB0B2}" type="slidenum">
              <a:rPr lang="en-GB" altLang="en-US" smtClean="0"/>
              <a:pPr>
                <a:defRPr/>
              </a:pPr>
              <a:t>‹#›</a:t>
            </a:fld>
            <a:endParaRPr lang="en-GB"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A57E8A0D-86F2-48ED-A0CC-FB58B94FA52F}" type="datetime5">
              <a:rPr lang="en-GB" altLang="en-US" smtClean="0"/>
              <a:t>31-Oct-18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p:txBody>
          <a:bodyPr/>
          <a:lstStyle/>
          <a:p>
            <a:pPr>
              <a:defRPr/>
            </a:pPr>
            <a:fld id="{6B3FCEF5-9C56-429C-BD03-F3EEC52B50F4}" type="slidenum">
              <a:rPr lang="en-GB" altLang="en-US" smtClean="0"/>
              <a:pPr>
                <a:defRPr/>
              </a:pPr>
              <a:t>‹#›</a:t>
            </a:fld>
            <a:endParaRPr lang="en-GB"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D99F905A-3596-44EB-8A0F-AF0C5119105C}" type="datetime5">
              <a:rPr lang="en-GB" altLang="en-US" smtClean="0"/>
              <a:t>31-Oct-18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4528C68-700B-40D8-961F-CE2497BFC2C6}" type="slidenum">
              <a:rPr lang="en-GB" altLang="en-US" smtClean="0"/>
              <a:pPr>
                <a:defRPr/>
              </a:pPr>
              <a:t>‹#›</a:t>
            </a:fld>
            <a:endParaRPr lang="en-GB"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96ACA521-630A-4F4A-AE43-277A0BF75F48}" type="datetime5">
              <a:rPr lang="en-GB" altLang="en-US" smtClean="0"/>
              <a:t>31-Oct-18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73C9F9D-893E-4CCF-95C5-EC4DB3CCAA24}" type="datetime5">
              <a:rPr lang="en-GB" altLang="en-US" smtClean="0"/>
              <a:t>31-Oct-18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70E6CF69-E1FC-49CB-B0BB-932CE0E7234C}" type="slidenum">
              <a:rPr lang="en-GB" altLang="en-US" smtClean="0"/>
              <a:pPr>
                <a:defRPr/>
              </a:pPr>
              <a:t>‹#›</a:t>
            </a:fld>
            <a:endParaRPr lang="en-GB"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E92784F6-7FE5-4441-BCAD-BB9EDFFD5413}" type="datetime5">
              <a:rPr lang="en-GB" altLang="en-US" smtClean="0"/>
              <a:t>31-Oct-18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AEB86DF0-7A67-4A91-85D6-0A2A95F12949}" type="slidenum">
              <a:rPr lang="en-GB" altLang="en-US" smtClean="0"/>
              <a:pPr>
                <a:defRPr/>
              </a:pPr>
              <a:t>‹#›</a:t>
            </a:fld>
            <a:endParaRPr lang="en-GB"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grpSp>
        <p:nvGrpSpPr>
          <p:cNvPr id="5" name="Group 10"/>
          <p:cNvGrpSpPr>
            <a:grpSpLocks/>
          </p:cNvGrpSpPr>
          <p:nvPr/>
        </p:nvGrpSpPr>
        <p:grpSpPr bwMode="auto">
          <a:xfrm>
            <a:off x="379413" y="379413"/>
            <a:ext cx="8374062" cy="5864225"/>
            <a:chOff x="239" y="239"/>
            <a:chExt cx="5275" cy="3694"/>
          </a:xfrm>
        </p:grpSpPr>
        <p:sp>
          <p:nvSpPr>
            <p:cNvPr id="6" name="AutoShape 6"/>
            <p:cNvSpPr>
              <a:spLocks noChangeArrowheads="1"/>
            </p:cNvSpPr>
            <p:nvPr userDrawn="1"/>
          </p:nvSpPr>
          <p:spPr bwMode="auto">
            <a:xfrm>
              <a:off x="239" y="239"/>
              <a:ext cx="5275" cy="3519"/>
            </a:xfrm>
            <a:prstGeom prst="roundRect">
              <a:avLst>
                <a:gd name="adj" fmla="val 3866"/>
              </a:avLst>
            </a:prstGeom>
            <a:noFill/>
            <a:ln w="28575">
              <a:solidFill>
                <a:srgbClr val="F4971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a:p>
          </p:txBody>
        </p:sp>
        <p:sp>
          <p:nvSpPr>
            <p:cNvPr id="7" name="AutoShape 7"/>
            <p:cNvSpPr>
              <a:spLocks noChangeArrowheads="1"/>
            </p:cNvSpPr>
            <p:nvPr userDrawn="1"/>
          </p:nvSpPr>
          <p:spPr bwMode="auto">
            <a:xfrm rot="10800000">
              <a:off x="4805" y="3758"/>
              <a:ext cx="197" cy="175"/>
            </a:xfrm>
            <a:prstGeom prst="rtTriangle">
              <a:avLst/>
            </a:prstGeom>
            <a:noFill/>
            <a:ln w="28575">
              <a:solidFill>
                <a:srgbClr val="F4971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a:p>
          </p:txBody>
        </p:sp>
        <p:sp>
          <p:nvSpPr>
            <p:cNvPr id="8" name="Line 8"/>
            <p:cNvSpPr>
              <a:spLocks noChangeShapeType="1"/>
            </p:cNvSpPr>
            <p:nvPr userDrawn="1"/>
          </p:nvSpPr>
          <p:spPr bwMode="auto">
            <a:xfrm>
              <a:off x="4833" y="3758"/>
              <a:ext cx="162" cy="0"/>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9"/>
            <p:cNvSpPr>
              <a:spLocks noChangeShapeType="1"/>
            </p:cNvSpPr>
            <p:nvPr userDrawn="1"/>
          </p:nvSpPr>
          <p:spPr bwMode="auto">
            <a:xfrm>
              <a:off x="4778" y="3706"/>
              <a:ext cx="165" cy="144"/>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10" name="Picture 11"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6448425"/>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525" y="6446838"/>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333375" y="6448425"/>
            <a:ext cx="561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eaLnBrk="0" hangingPunct="0">
              <a:defRPr sz="2400">
                <a:solidFill>
                  <a:schemeClr val="tx1"/>
                </a:solidFill>
                <a:latin typeface="Calibri" pitchFamily="34" charset="0"/>
                <a:ea typeface="ＭＳ Ｐゴシック" pitchFamily="34" charset="-128"/>
              </a:defRPr>
            </a:lvl2pPr>
            <a:lvl3pPr eaLnBrk="0" hangingPunct="0">
              <a:defRPr sz="2400">
                <a:solidFill>
                  <a:schemeClr val="tx1"/>
                </a:solidFill>
                <a:latin typeface="Calibri" pitchFamily="34" charset="0"/>
                <a:ea typeface="ＭＳ Ｐゴシック" pitchFamily="34" charset="-128"/>
              </a:defRPr>
            </a:lvl3pPr>
            <a:lvl4pPr eaLnBrk="0" hangingPunct="0">
              <a:defRPr sz="2400">
                <a:solidFill>
                  <a:schemeClr val="tx1"/>
                </a:solidFill>
                <a:latin typeface="Calibri" pitchFamily="34" charset="0"/>
                <a:ea typeface="ＭＳ Ｐゴシック" pitchFamily="34" charset="-128"/>
              </a:defRPr>
            </a:lvl4pPr>
            <a:lvl5pPr eaLnBrk="0" hangingPunct="0">
              <a:defRPr sz="2400">
                <a:solidFill>
                  <a:schemeClr val="tx1"/>
                </a:solidFill>
                <a:latin typeface="Calibri" pitchFamily="34" charset="0"/>
                <a:ea typeface="ＭＳ Ｐゴシック" pitchFamily="34" charset="-128"/>
              </a:defRPr>
            </a:lvl5pPr>
            <a:lvl6pP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defTabSz="914400" eaLnBrk="1" hangingPunct="1">
              <a:spcBef>
                <a:spcPct val="50000"/>
              </a:spcBef>
              <a:defRPr/>
            </a:pPr>
            <a:fld id="{5DC482DC-1621-4361-AF2F-1D5C19C0EF57}" type="slidenum">
              <a:rPr lang="en-GB" altLang="en-US" sz="1200" smtClean="0"/>
              <a:pPr defTabSz="914400" eaLnBrk="1" hangingPunct="1">
                <a:spcBef>
                  <a:spcPct val="50000"/>
                </a:spcBef>
                <a:defRPr/>
              </a:pPr>
              <a:t>‹#›</a:t>
            </a:fld>
            <a:endParaRPr lang="en-GB" altLang="en-US" sz="1200"/>
          </a:p>
        </p:txBody>
      </p:sp>
      <p:sp>
        <p:nvSpPr>
          <p:cNvPr id="2" name="Title 1"/>
          <p:cNvSpPr>
            <a:spLocks noGrp="1"/>
          </p:cNvSpPr>
          <p:nvPr>
            <p:ph type="title"/>
          </p:nvPr>
        </p:nvSpPr>
        <p:spPr/>
        <p:txBody>
          <a:bodyPr/>
          <a:lstStyle/>
          <a:p>
            <a:r>
              <a:rPr lang="en-GB"/>
              <a:t>Click to edit Master title style</a:t>
            </a:r>
            <a:endParaRPr lang="en-US"/>
          </a:p>
        </p:txBody>
      </p:sp>
      <p:sp>
        <p:nvSpPr>
          <p:cNvPr id="4" name="Text Placeholder 3"/>
          <p:cNvSpPr>
            <a:spLocks noGrp="1"/>
          </p:cNvSpPr>
          <p:nvPr>
            <p:ph type="body" sz="quarter" idx="10"/>
          </p:nvPr>
        </p:nvSpPr>
        <p:spPr>
          <a:xfrm>
            <a:off x="714375" y="1431925"/>
            <a:ext cx="7705163" cy="42027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296572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31-Oct-18</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32703109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31-Oct-18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6954835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31-Oct-18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41416874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31-Oct-18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24515806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31-Oct-18</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17402528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31-Oct-18</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8339086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31-Oct-18</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207322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AFD1F83-D836-4B8F-9F58-B300A3E071AE}" type="datetime5">
              <a:rPr lang="en-GB" altLang="en-US" smtClean="0"/>
              <a:t>31-Oct-18</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6D36407-677A-4224-A353-A544CAFB8A40}" type="datetime5">
              <a:rPr lang="en-GB" altLang="en-US" smtClean="0"/>
              <a:t>31-Oct-18</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1C519D6-0832-4EFB-ADC5-E8986C7FC138}" type="datetime5">
              <a:rPr lang="en-GB" altLang="en-US" smtClean="0"/>
              <a:t>31-Oct-18</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35F1D008-5B0B-4EB1-9799-8D5A1ACFF2DC}" type="datetime5">
              <a:rPr lang="en-GB" altLang="en-US" smtClean="0"/>
              <a:t>31-Oct-18</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7867868B-1D16-409F-965F-FE71A38694AF}" type="datetime5">
              <a:rPr lang="en-GB" altLang="en-US" smtClean="0"/>
              <a:t>31-Oct-18</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401EC-1C2C-47CD-B01D-AFFB6EE66942}" type="datetime5">
              <a:rPr lang="en-GB" smtClean="0"/>
              <a:t>31-Oct-18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Title: View &gt; Header &amp; 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97748-A3A3-48AE-A658-7C5F62694BEF}" type="slidenum">
              <a:rPr lang="en-GB" smtClean="0"/>
              <a:t>‹#›</a:t>
            </a:fld>
            <a:endParaRPr lang="en-GB"/>
          </a:p>
        </p:txBody>
      </p:sp>
    </p:spTree>
    <p:extLst>
      <p:ext uri="{BB962C8B-B14F-4D97-AF65-F5344CB8AC3E}">
        <p14:creationId xmlns:p14="http://schemas.microsoft.com/office/powerpoint/2010/main" val="327107474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3989"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solidFill>
                  <a:srgbClr val="054B6B"/>
                </a:solidFill>
              </a:rPr>
              <a:pPr>
                <a:defRPr/>
              </a:pPr>
              <a:t>31-Oct-18</a:t>
            </a:fld>
            <a:endParaRPr lang="en-GB" altLang="en-US">
              <a:solidFill>
                <a:srgbClr val="054B6B"/>
              </a:solidFill>
            </a:endParaRPr>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solidFill>
                  <a:srgbClr val="054B6B"/>
                </a:solidFill>
              </a:rPr>
              <a:pPr>
                <a:defRPr/>
              </a:pPr>
              <a:t>‹#›</a:t>
            </a:fld>
            <a:endParaRPr lang="en-GB" altLang="en-US">
              <a:solidFill>
                <a:srgbClr val="054B6B"/>
              </a:solidFill>
            </a:endParaRPr>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1067230386"/>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AFD1F83-D836-4B8F-9F58-B300A3E071AE}" type="datetime5">
              <a:rPr lang="en-GB" altLang="en-US" smtClean="0"/>
              <a:t>31-Oct-18</a:t>
            </a:fld>
            <a:endParaRPr lang="en-GB"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GB" altLang="en-US"/>
              <a:t>Presentation Title: View &gt; Header &amp; Footer</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59CCB0D-91DD-4E81-A949-18D0264AF758}" type="slidenum">
              <a:rPr lang="en-GB" altLang="en-US" smtClean="0"/>
              <a:pPr>
                <a:defRPr/>
              </a:pPr>
              <a:t>‹#›</a:t>
            </a:fld>
            <a:endParaRPr lang="en-GB"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31-Oct-18</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2747307308"/>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82.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4.xml"/><Relationship Id="rId4" Type="http://schemas.openxmlformats.org/officeDocument/2006/relationships/hyperlink" Target="RSSB-SCC-Module-2-Protocols-1.ppt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82.xml"/><Relationship Id="rId5" Type="http://schemas.openxmlformats.org/officeDocument/2006/relationships/image" Target="../media/image22.emf"/><Relationship Id="rId4" Type="http://schemas.openxmlformats.org/officeDocument/2006/relationships/hyperlink" Target="Menopause-Slide-Deck-October-2018.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emf"/><Relationship Id="rId1" Type="http://schemas.openxmlformats.org/officeDocument/2006/relationships/slideLayout" Target="../slideLayouts/slideLayout8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84.xml"/><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hyperlink" Target="https://safety.networkrail.co.uk/wp-content/uploads/2018/09/Think_RISK_Process_Glasgow_Subtitled.wmv" TargetMode="External"/><Relationship Id="rId2" Type="http://schemas.openxmlformats.org/officeDocument/2006/relationships/image" Target="../media/image12.emf"/><Relationship Id="rId1" Type="http://schemas.openxmlformats.org/officeDocument/2006/relationships/slideLayout" Target="../slideLayouts/slideLayout85.xml"/><Relationship Id="rId4" Type="http://schemas.openxmlformats.org/officeDocument/2006/relationships/hyperlink" Target="https://safety.networkrail.co.uk/wp-content/uploads/2018/09/Think_RISK_Process_Glasgow_Subtitled.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hyperlink" Target="Winter-Safety-Brief.pdf" TargetMode="External"/><Relationship Id="rId2" Type="http://schemas.openxmlformats.org/officeDocument/2006/relationships/image" Target="../media/image15.png"/><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856198-0EFA-48B2-82BC-9ACA46815409}"/>
              </a:ext>
            </a:extLst>
          </p:cNvPr>
          <p:cNvPicPr>
            <a:picLocks noChangeAspect="1"/>
          </p:cNvPicPr>
          <p:nvPr/>
        </p:nvPicPr>
        <p:blipFill>
          <a:blip r:embed="rId2"/>
          <a:stretch>
            <a:fillRect/>
          </a:stretch>
        </p:blipFill>
        <p:spPr>
          <a:xfrm>
            <a:off x="2931789" y="2942038"/>
            <a:ext cx="1640211" cy="2360744"/>
          </a:xfrm>
          <a:prstGeom prst="rect">
            <a:avLst/>
          </a:prstGeom>
        </p:spPr>
      </p:pic>
      <p:pic>
        <p:nvPicPr>
          <p:cNvPr id="11" name="Picture 10">
            <a:extLst>
              <a:ext uri="{FF2B5EF4-FFF2-40B4-BE49-F238E27FC236}">
                <a16:creationId xmlns:a16="http://schemas.microsoft.com/office/drawing/2014/main" id="{DF5F69BC-4728-4293-99A0-D47C21B3301A}"/>
              </a:ext>
            </a:extLst>
          </p:cNvPr>
          <p:cNvPicPr>
            <a:picLocks noChangeAspect="1"/>
          </p:cNvPicPr>
          <p:nvPr/>
        </p:nvPicPr>
        <p:blipFill>
          <a:blip r:embed="rId3"/>
          <a:stretch>
            <a:fillRect/>
          </a:stretch>
        </p:blipFill>
        <p:spPr>
          <a:xfrm>
            <a:off x="4572000" y="2375951"/>
            <a:ext cx="1624780" cy="2317654"/>
          </a:xfrm>
          <a:prstGeom prst="rect">
            <a:avLst/>
          </a:prstGeom>
        </p:spPr>
      </p:pic>
      <p:pic>
        <p:nvPicPr>
          <p:cNvPr id="8" name="Picture 7">
            <a:extLst>
              <a:ext uri="{FF2B5EF4-FFF2-40B4-BE49-F238E27FC236}">
                <a16:creationId xmlns:a16="http://schemas.microsoft.com/office/drawing/2014/main" id="{69728C1A-86B7-4E2E-B7DD-B455072C3B8B}"/>
              </a:ext>
            </a:extLst>
          </p:cNvPr>
          <p:cNvPicPr>
            <a:picLocks noChangeAspect="1"/>
          </p:cNvPicPr>
          <p:nvPr/>
        </p:nvPicPr>
        <p:blipFill>
          <a:blip r:embed="rId4"/>
          <a:stretch>
            <a:fillRect/>
          </a:stretch>
        </p:blipFill>
        <p:spPr>
          <a:xfrm>
            <a:off x="6396346" y="1181100"/>
            <a:ext cx="2485790" cy="3521875"/>
          </a:xfrm>
          <a:prstGeom prst="rect">
            <a:avLst/>
          </a:prstGeom>
        </p:spPr>
      </p:pic>
      <p:pic>
        <p:nvPicPr>
          <p:cNvPr id="7" name="Picture 6">
            <a:extLst>
              <a:ext uri="{FF2B5EF4-FFF2-40B4-BE49-F238E27FC236}">
                <a16:creationId xmlns:a16="http://schemas.microsoft.com/office/drawing/2014/main" id="{5938FCDF-CFE9-416A-A346-5727613B9442}"/>
              </a:ext>
            </a:extLst>
          </p:cNvPr>
          <p:cNvPicPr>
            <a:picLocks noChangeAspect="1"/>
          </p:cNvPicPr>
          <p:nvPr/>
        </p:nvPicPr>
        <p:blipFill>
          <a:blip r:embed="rId5"/>
          <a:stretch>
            <a:fillRect/>
          </a:stretch>
        </p:blipFill>
        <p:spPr>
          <a:xfrm>
            <a:off x="261864" y="2622938"/>
            <a:ext cx="2770137" cy="3915974"/>
          </a:xfrm>
          <a:prstGeom prst="rect">
            <a:avLst/>
          </a:prstGeom>
        </p:spPr>
      </p:pic>
      <p:sp>
        <p:nvSpPr>
          <p:cNvPr id="3" name="Date Placeholder 2"/>
          <p:cNvSpPr>
            <a:spLocks noGrp="1"/>
          </p:cNvSpPr>
          <p:nvPr>
            <p:ph type="dt" sz="half" idx="10"/>
          </p:nvPr>
        </p:nvSpPr>
        <p:spPr/>
        <p:txBody>
          <a:bodyPr/>
          <a:lstStyle/>
          <a:p>
            <a:pPr>
              <a:defRPr/>
            </a:pPr>
            <a:fld id="{34496927-2A9A-4229-B102-B280E970ABCE}" type="datetime5">
              <a:rPr lang="en-GB" altLang="en-US" smtClean="0"/>
              <a:t>31-Oct-18</a:t>
            </a:fld>
            <a:endParaRPr lang="en-GB" altLang="en-US"/>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1</a:t>
            </a:fld>
            <a:endParaRPr lang="en-GB" altLang="en-US"/>
          </a:p>
        </p:txBody>
      </p:sp>
      <p:sp>
        <p:nvSpPr>
          <p:cNvPr id="9" name="TextBox 8"/>
          <p:cNvSpPr txBox="1"/>
          <p:nvPr/>
        </p:nvSpPr>
        <p:spPr>
          <a:xfrm>
            <a:off x="261864" y="6467335"/>
            <a:ext cx="8424936" cy="338554"/>
          </a:xfrm>
          <a:prstGeom prst="rect">
            <a:avLst/>
          </a:prstGeom>
          <a:solidFill>
            <a:srgbClr val="E35100"/>
          </a:solidFill>
        </p:spPr>
        <p:txBody>
          <a:bodyPr wrap="square" rtlCol="0">
            <a:spAutoFit/>
          </a:bodyPr>
          <a:lstStyle/>
          <a:p>
            <a:pPr algn="ctr"/>
            <a:r>
              <a:rPr lang="en-GB" sz="1600" dirty="0"/>
              <a:t>Health, Safety and Environment Period Cascade for P7.  2018/19</a:t>
            </a:r>
          </a:p>
        </p:txBody>
      </p:sp>
      <p:sp>
        <p:nvSpPr>
          <p:cNvPr id="2" name="Rectangle 1"/>
          <p:cNvSpPr/>
          <p:nvPr/>
        </p:nvSpPr>
        <p:spPr>
          <a:xfrm>
            <a:off x="100294" y="65973"/>
            <a:ext cx="4471706" cy="1754326"/>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Wessex</a:t>
            </a:r>
          </a:p>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Route</a:t>
            </a:r>
          </a:p>
        </p:txBody>
      </p:sp>
      <p:sp>
        <p:nvSpPr>
          <p:cNvPr id="5" name="Rectangle 4"/>
          <p:cNvSpPr/>
          <p:nvPr/>
        </p:nvSpPr>
        <p:spPr>
          <a:xfrm>
            <a:off x="5349548" y="136525"/>
            <a:ext cx="3603871" cy="769441"/>
          </a:xfrm>
          <a:prstGeom prst="rect">
            <a:avLst/>
          </a:prstGeom>
          <a:noFill/>
        </p:spPr>
        <p:txBody>
          <a:bodyPr wrap="none" lIns="91440" tIns="45720" rIns="91440" bIns="45720">
            <a:spAutoFit/>
          </a:bodyPr>
          <a:lstStyle/>
          <a:p>
            <a:pPr algn="ctr"/>
            <a:r>
              <a:rPr lang="en-US" sz="4400" b="1" i="1" cap="none" spc="0" dirty="0">
                <a:ln w="10541" cmpd="sng">
                  <a:solidFill>
                    <a:schemeClr val="accent1">
                      <a:shade val="88000"/>
                      <a:satMod val="110000"/>
                    </a:schemeClr>
                  </a:solidFill>
                  <a:prstDash val="solid"/>
                </a:ln>
                <a:solidFill>
                  <a:srgbClr val="0070C0"/>
                </a:solidFill>
                <a:effectLst>
                  <a:outerShdw blurRad="50800" dist="38100" dir="2700000" algn="tl" rotWithShape="0">
                    <a:prstClr val="black">
                      <a:alpha val="40000"/>
                    </a:prstClr>
                  </a:outerShdw>
                </a:effectLst>
              </a:rPr>
              <a:t>Network Rail</a:t>
            </a:r>
          </a:p>
        </p:txBody>
      </p:sp>
      <p:sp>
        <p:nvSpPr>
          <p:cNvPr id="12" name="Rectangle 11">
            <a:extLst>
              <a:ext uri="{FF2B5EF4-FFF2-40B4-BE49-F238E27FC236}">
                <a16:creationId xmlns:a16="http://schemas.microsoft.com/office/drawing/2014/main" id="{25F7F156-0428-4C4F-A691-28CB292336C1}"/>
              </a:ext>
            </a:extLst>
          </p:cNvPr>
          <p:cNvSpPr/>
          <p:nvPr/>
        </p:nvSpPr>
        <p:spPr>
          <a:xfrm>
            <a:off x="3491880" y="5462320"/>
            <a:ext cx="5194920" cy="523220"/>
          </a:xfrm>
          <a:prstGeom prst="rect">
            <a:avLst/>
          </a:prstGeom>
          <a:ln>
            <a:solidFill>
              <a:srgbClr val="FFC000"/>
            </a:solidFill>
          </a:ln>
        </p:spPr>
        <p:txBody>
          <a:bodyPr wrap="square">
            <a:spAutoFit/>
          </a:bodyPr>
          <a:lstStyle/>
          <a:p>
            <a:r>
              <a:rPr lang="en-GB" sz="1400" b="1" i="1" dirty="0">
                <a:solidFill>
                  <a:srgbClr val="FFC000"/>
                </a:solidFill>
              </a:rPr>
              <a:t>These RISK posters are attached to this presentation…please print and add to safety notice boards.</a:t>
            </a:r>
          </a:p>
        </p:txBody>
      </p:sp>
    </p:spTree>
    <p:extLst>
      <p:ext uri="{BB962C8B-B14F-4D97-AF65-F5344CB8AC3E}">
        <p14:creationId xmlns:p14="http://schemas.microsoft.com/office/powerpoint/2010/main" val="328835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E337-14DF-4E52-B3C0-FCBFEA48B672}"/>
              </a:ext>
            </a:extLst>
          </p:cNvPr>
          <p:cNvSpPr>
            <a:spLocks noGrp="1"/>
          </p:cNvSpPr>
          <p:nvPr>
            <p:ph type="title"/>
          </p:nvPr>
        </p:nvSpPr>
        <p:spPr>
          <a:xfrm>
            <a:off x="683568" y="136525"/>
            <a:ext cx="8229600" cy="1143000"/>
          </a:xfrm>
        </p:spPr>
        <p:txBody>
          <a:bodyPr anchor="t">
            <a:normAutofit fontScale="90000"/>
          </a:bodyPr>
          <a:lstStyle/>
          <a:p>
            <a:pPr algn="r"/>
            <a:r>
              <a:rPr lang="en-GB" dirty="0"/>
              <a:t>Safety Critical Communications</a:t>
            </a:r>
            <a:br>
              <a:rPr lang="en-GB" dirty="0"/>
            </a:br>
            <a:r>
              <a:rPr lang="en-GB" sz="3100" dirty="0">
                <a:solidFill>
                  <a:srgbClr val="FF0000"/>
                </a:solidFill>
              </a:rPr>
              <a:t>Module 2  PROTOCOLS</a:t>
            </a:r>
            <a:endParaRPr lang="en-GB" dirty="0">
              <a:solidFill>
                <a:srgbClr val="FF0000"/>
              </a:solidFill>
            </a:endParaRPr>
          </a:p>
        </p:txBody>
      </p:sp>
      <p:pic>
        <p:nvPicPr>
          <p:cNvPr id="7" name="Content Placeholder 6">
            <a:extLst>
              <a:ext uri="{FF2B5EF4-FFF2-40B4-BE49-F238E27FC236}">
                <a16:creationId xmlns:a16="http://schemas.microsoft.com/office/drawing/2014/main" id="{779943BB-604A-4E8A-85B9-F5B395AD0AE5}"/>
              </a:ext>
            </a:extLst>
          </p:cNvPr>
          <p:cNvPicPr>
            <a:picLocks noGrp="1" noChangeAspect="1"/>
          </p:cNvPicPr>
          <p:nvPr>
            <p:ph sz="half" idx="1"/>
          </p:nvPr>
        </p:nvPicPr>
        <p:blipFill>
          <a:blip r:embed="rId2"/>
          <a:stretch>
            <a:fillRect/>
          </a:stretch>
        </p:blipFill>
        <p:spPr>
          <a:xfrm>
            <a:off x="179512" y="3068960"/>
            <a:ext cx="4038600" cy="3028950"/>
          </a:xfrm>
          <a:prstGeom prst="rect">
            <a:avLst/>
          </a:prstGeom>
          <a:blipFill>
            <a:blip r:embed="rId3"/>
            <a:tile tx="0" ty="0" sx="100000" sy="100000" flip="none" algn="tl"/>
          </a:blipFill>
          <a:ln>
            <a:solidFill>
              <a:schemeClr val="tx1"/>
            </a:solidFill>
          </a:ln>
        </p:spPr>
      </p:pic>
      <p:sp>
        <p:nvSpPr>
          <p:cNvPr id="4" name="Content Placeholder 3">
            <a:extLst>
              <a:ext uri="{FF2B5EF4-FFF2-40B4-BE49-F238E27FC236}">
                <a16:creationId xmlns:a16="http://schemas.microsoft.com/office/drawing/2014/main" id="{9101FC27-BB73-4176-A957-CBE06EFCC1DE}"/>
              </a:ext>
            </a:extLst>
          </p:cNvPr>
          <p:cNvSpPr>
            <a:spLocks noGrp="1"/>
          </p:cNvSpPr>
          <p:nvPr>
            <p:ph sz="half" idx="2"/>
          </p:nvPr>
        </p:nvSpPr>
        <p:spPr/>
        <p:txBody>
          <a:bodyPr>
            <a:normAutofit fontScale="92500"/>
          </a:bodyPr>
          <a:lstStyle/>
          <a:p>
            <a:pPr marL="0" indent="0">
              <a:buNone/>
            </a:pPr>
            <a:r>
              <a:rPr lang="en-GB" b="1" u="sng" dirty="0">
                <a:solidFill>
                  <a:srgbClr val="002060"/>
                </a:solidFill>
              </a:rPr>
              <a:t>Are your SCC ABC-P?</a:t>
            </a:r>
          </a:p>
          <a:p>
            <a:r>
              <a:rPr lang="en-GB" dirty="0"/>
              <a:t>Accurate</a:t>
            </a:r>
          </a:p>
          <a:p>
            <a:r>
              <a:rPr lang="en-GB" dirty="0"/>
              <a:t>Brief </a:t>
            </a:r>
          </a:p>
          <a:p>
            <a:r>
              <a:rPr lang="en-GB" dirty="0"/>
              <a:t>Clear  &amp;</a:t>
            </a:r>
          </a:p>
          <a:p>
            <a:r>
              <a:rPr lang="en-GB" dirty="0"/>
              <a:t>Professional </a:t>
            </a:r>
          </a:p>
          <a:p>
            <a:endParaRPr lang="en-GB" dirty="0"/>
          </a:p>
          <a:p>
            <a:pPr marL="0" indent="0">
              <a:buNone/>
            </a:pPr>
            <a:r>
              <a:rPr lang="en-GB" dirty="0">
                <a:solidFill>
                  <a:srgbClr val="002060"/>
                </a:solidFill>
              </a:rPr>
              <a:t>Follow this line to the second training session on SCC</a:t>
            </a:r>
          </a:p>
          <a:p>
            <a:r>
              <a:rPr lang="en-GB" dirty="0">
                <a:hlinkClick r:id="rId4" action="ppaction://hlinkpres?slideindex=1&amp;slidetitle="/>
              </a:rPr>
              <a:t>RSSB-SCC-Module-2-Protocols-1.pptx</a:t>
            </a:r>
            <a:endParaRPr lang="en-GB" dirty="0"/>
          </a:p>
          <a:p>
            <a:endParaRPr lang="en-GB" dirty="0"/>
          </a:p>
          <a:p>
            <a:endParaRPr lang="en-GB" dirty="0"/>
          </a:p>
        </p:txBody>
      </p:sp>
      <p:sp>
        <p:nvSpPr>
          <p:cNvPr id="5" name="Date Placeholder 4">
            <a:extLst>
              <a:ext uri="{FF2B5EF4-FFF2-40B4-BE49-F238E27FC236}">
                <a16:creationId xmlns:a16="http://schemas.microsoft.com/office/drawing/2014/main" id="{A405D512-8AA3-4EC8-8992-8E4685AE587D}"/>
              </a:ext>
            </a:extLst>
          </p:cNvPr>
          <p:cNvSpPr>
            <a:spLocks noGrp="1"/>
          </p:cNvSpPr>
          <p:nvPr>
            <p:ph type="dt" sz="half" idx="10"/>
          </p:nvPr>
        </p:nvSpPr>
        <p:spPr/>
        <p:txBody>
          <a:bodyPr/>
          <a:lstStyle/>
          <a:p>
            <a:pPr>
              <a:defRPr/>
            </a:pPr>
            <a:fld id="{6A90D1EC-622F-4A7F-A9A8-1DD8FE056E69}" type="datetime5">
              <a:rPr lang="en-GB" altLang="en-US" smtClean="0"/>
              <a:t>31-Oct-18</a:t>
            </a:fld>
            <a:endParaRPr lang="en-GB" altLang="en-US"/>
          </a:p>
        </p:txBody>
      </p:sp>
      <p:sp>
        <p:nvSpPr>
          <p:cNvPr id="6" name="Slide Number Placeholder 5">
            <a:extLst>
              <a:ext uri="{FF2B5EF4-FFF2-40B4-BE49-F238E27FC236}">
                <a16:creationId xmlns:a16="http://schemas.microsoft.com/office/drawing/2014/main" id="{078FD7B1-8690-4BEF-9B9D-DC4A4BBF1353}"/>
              </a:ext>
            </a:extLst>
          </p:cNvPr>
          <p:cNvSpPr>
            <a:spLocks noGrp="1"/>
          </p:cNvSpPr>
          <p:nvPr>
            <p:ph type="sldNum" sz="quarter" idx="12"/>
          </p:nvPr>
        </p:nvSpPr>
        <p:spPr/>
        <p:txBody>
          <a:bodyPr/>
          <a:lstStyle/>
          <a:p>
            <a:pPr>
              <a:defRPr/>
            </a:pPr>
            <a:fld id="{6E4066BB-E1B6-4D6A-8219-D5F00293222E}" type="slidenum">
              <a:rPr lang="en-GB" altLang="en-US" smtClean="0"/>
              <a:pPr>
                <a:defRPr/>
              </a:pPr>
              <a:t>10</a:t>
            </a:fld>
            <a:endParaRPr lang="en-GB" altLang="en-US"/>
          </a:p>
        </p:txBody>
      </p:sp>
      <p:sp>
        <p:nvSpPr>
          <p:cNvPr id="8" name="TextBox 7">
            <a:extLst>
              <a:ext uri="{FF2B5EF4-FFF2-40B4-BE49-F238E27FC236}">
                <a16:creationId xmlns:a16="http://schemas.microsoft.com/office/drawing/2014/main" id="{E154CEE8-39F9-4CBA-AD2A-5BF800D46E6A}"/>
              </a:ext>
            </a:extLst>
          </p:cNvPr>
          <p:cNvSpPr txBox="1"/>
          <p:nvPr/>
        </p:nvSpPr>
        <p:spPr>
          <a:xfrm>
            <a:off x="611560" y="1279525"/>
            <a:ext cx="2376264" cy="1615827"/>
          </a:xfrm>
          <a:prstGeom prst="rect">
            <a:avLst/>
          </a:prstGeom>
          <a:noFill/>
        </p:spPr>
        <p:txBody>
          <a:bodyPr wrap="square" rtlCol="0">
            <a:spAutoFit/>
          </a:bodyPr>
          <a:lstStyle/>
          <a:p>
            <a:r>
              <a:rPr lang="en-GB" dirty="0"/>
              <a:t>The compliance date of the new Monitoring of SCC standard has been pushed back, that is a temporary delay.</a:t>
            </a:r>
          </a:p>
          <a:p>
            <a:endParaRPr lang="en-GB" dirty="0"/>
          </a:p>
          <a:p>
            <a:r>
              <a:rPr lang="en-GB" dirty="0"/>
              <a:t>Those with COSS/PC/ES/IWA/PICOP competencies need to meet the minimum SCC standard. </a:t>
            </a:r>
          </a:p>
        </p:txBody>
      </p:sp>
    </p:spTree>
    <p:extLst>
      <p:ext uri="{BB962C8B-B14F-4D97-AF65-F5344CB8AC3E}">
        <p14:creationId xmlns:p14="http://schemas.microsoft.com/office/powerpoint/2010/main" val="1515584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31-Oct-18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11</a:t>
            </a:fld>
            <a:endParaRPr lang="en-GB" altLang="en-US" sz="800"/>
          </a:p>
        </p:txBody>
      </p:sp>
      <p:sp>
        <p:nvSpPr>
          <p:cNvPr id="7" name="Rectangle 6"/>
          <p:cNvSpPr/>
          <p:nvPr/>
        </p:nvSpPr>
        <p:spPr>
          <a:xfrm>
            <a:off x="53141" y="700906"/>
            <a:ext cx="8559206" cy="720080"/>
          </a:xfrm>
          <a:prstGeom prst="rect">
            <a:avLst/>
          </a:prstGeom>
        </p:spPr>
        <p:txBody>
          <a:bodyPr wrap="square" anchor="ctr">
            <a:noAutofit/>
          </a:bodyPr>
          <a:lstStyle/>
          <a:p>
            <a:endParaRPr lang="en-GB" sz="3200" dirty="0">
              <a:solidFill>
                <a:srgbClr val="002C50"/>
              </a:solidFill>
            </a:endParaRPr>
          </a:p>
        </p:txBody>
      </p:sp>
      <p:sp>
        <p:nvSpPr>
          <p:cNvPr id="2" name="TextBox 1"/>
          <p:cNvSpPr txBox="1"/>
          <p:nvPr/>
        </p:nvSpPr>
        <p:spPr>
          <a:xfrm>
            <a:off x="179512" y="1772816"/>
            <a:ext cx="8640960" cy="261610"/>
          </a:xfrm>
          <a:prstGeom prst="rect">
            <a:avLst/>
          </a:prstGeom>
          <a:noFill/>
        </p:spPr>
        <p:txBody>
          <a:bodyPr wrap="square" rtlCol="0">
            <a:spAutoFit/>
          </a:bodyPr>
          <a:lstStyle/>
          <a:p>
            <a:endParaRPr lang="en-GB"/>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4" descr="helth and wellbe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21" y="402257"/>
            <a:ext cx="1716382" cy="60175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22F1534-D7CF-4D92-B73D-E29A31FBEE92}"/>
              </a:ext>
            </a:extLst>
          </p:cNvPr>
          <p:cNvSpPr txBox="1"/>
          <p:nvPr/>
        </p:nvSpPr>
        <p:spPr>
          <a:xfrm>
            <a:off x="1079512" y="122751"/>
            <a:ext cx="7951213" cy="1200329"/>
          </a:xfrm>
          <a:prstGeom prst="rect">
            <a:avLst/>
          </a:prstGeom>
          <a:noFill/>
        </p:spPr>
        <p:txBody>
          <a:bodyPr wrap="square" rtlCol="0">
            <a:spAutoFit/>
          </a:bodyPr>
          <a:lstStyle/>
          <a:p>
            <a:pPr algn="r"/>
            <a:r>
              <a:rPr lang="en-GB" sz="4400" b="1" dirty="0">
                <a:solidFill>
                  <a:srgbClr val="002060"/>
                </a:solidFill>
                <a:latin typeface="+mj-lt"/>
              </a:rPr>
              <a:t>Health and Wellbeing </a:t>
            </a:r>
          </a:p>
          <a:p>
            <a:pPr algn="r"/>
            <a:r>
              <a:rPr lang="en-GB" sz="2800" b="1" dirty="0">
                <a:solidFill>
                  <a:srgbClr val="FF0000"/>
                </a:solidFill>
                <a:latin typeface="+mj-lt"/>
              </a:rPr>
              <a:t>THE MENOPAUSE</a:t>
            </a:r>
            <a:endParaRPr lang="en-GB" sz="2800" dirty="0">
              <a:solidFill>
                <a:srgbClr val="FF0000"/>
              </a:solidFill>
              <a:latin typeface="+mj-lt"/>
            </a:endParaRPr>
          </a:p>
        </p:txBody>
      </p:sp>
      <p:pic>
        <p:nvPicPr>
          <p:cNvPr id="5" name="Picture 4">
            <a:extLst>
              <a:ext uri="{FF2B5EF4-FFF2-40B4-BE49-F238E27FC236}">
                <a16:creationId xmlns:a16="http://schemas.microsoft.com/office/drawing/2014/main" id="{793319CA-E8D6-4021-A974-B4446CE4EF7D}"/>
              </a:ext>
            </a:extLst>
          </p:cNvPr>
          <p:cNvPicPr>
            <a:picLocks noChangeAspect="1"/>
          </p:cNvPicPr>
          <p:nvPr/>
        </p:nvPicPr>
        <p:blipFill>
          <a:blip r:embed="rId3"/>
          <a:stretch>
            <a:fillRect/>
          </a:stretch>
        </p:blipFill>
        <p:spPr>
          <a:xfrm>
            <a:off x="81950" y="1667016"/>
            <a:ext cx="5170099" cy="2456038"/>
          </a:xfrm>
          <a:prstGeom prst="rect">
            <a:avLst/>
          </a:prstGeom>
          <a:ln>
            <a:solidFill>
              <a:srgbClr val="00B0F0"/>
            </a:solidFill>
          </a:ln>
        </p:spPr>
      </p:pic>
      <p:sp>
        <p:nvSpPr>
          <p:cNvPr id="8" name="TextBox 7">
            <a:extLst>
              <a:ext uri="{FF2B5EF4-FFF2-40B4-BE49-F238E27FC236}">
                <a16:creationId xmlns:a16="http://schemas.microsoft.com/office/drawing/2014/main" id="{ED71FC44-109D-4C1C-A2A3-3A040F1EDF52}"/>
              </a:ext>
            </a:extLst>
          </p:cNvPr>
          <p:cNvSpPr txBox="1"/>
          <p:nvPr/>
        </p:nvSpPr>
        <p:spPr>
          <a:xfrm>
            <a:off x="539552" y="4791983"/>
            <a:ext cx="3059832" cy="600164"/>
          </a:xfrm>
          <a:prstGeom prst="rect">
            <a:avLst/>
          </a:prstGeom>
          <a:gradFill>
            <a:gsLst>
              <a:gs pos="0">
                <a:srgbClr val="ECB314"/>
              </a:gs>
              <a:gs pos="26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p:spPr>
        <p:txBody>
          <a:bodyPr wrap="square" rtlCol="0">
            <a:spAutoFit/>
          </a:bodyPr>
          <a:lstStyle/>
          <a:p>
            <a:r>
              <a:rPr lang="en-GB" dirty="0"/>
              <a:t>Menopause… Health and wellbeing.</a:t>
            </a:r>
          </a:p>
          <a:p>
            <a:r>
              <a:rPr lang="en-GB" dirty="0"/>
              <a:t>See attached ppt for more information.</a:t>
            </a:r>
          </a:p>
          <a:p>
            <a:r>
              <a:rPr lang="en-GB" dirty="0">
                <a:hlinkClick r:id="rId4" action="ppaction://hlinkfile"/>
              </a:rPr>
              <a:t>Menopause-Slide-Deck-October-2018.pdf</a:t>
            </a:r>
            <a:endParaRPr lang="en-GB" dirty="0"/>
          </a:p>
        </p:txBody>
      </p:sp>
      <p:pic>
        <p:nvPicPr>
          <p:cNvPr id="9" name="Picture 8">
            <a:extLst>
              <a:ext uri="{FF2B5EF4-FFF2-40B4-BE49-F238E27FC236}">
                <a16:creationId xmlns:a16="http://schemas.microsoft.com/office/drawing/2014/main" id="{F00EABC9-4D81-4203-9270-37052AAAD073}"/>
              </a:ext>
            </a:extLst>
          </p:cNvPr>
          <p:cNvPicPr>
            <a:picLocks noChangeAspect="1"/>
          </p:cNvPicPr>
          <p:nvPr/>
        </p:nvPicPr>
        <p:blipFill>
          <a:blip r:embed="rId5"/>
          <a:stretch>
            <a:fillRect/>
          </a:stretch>
        </p:blipFill>
        <p:spPr>
          <a:xfrm>
            <a:off x="4067944" y="4188237"/>
            <a:ext cx="4771256" cy="2350676"/>
          </a:xfrm>
          <a:prstGeom prst="rect">
            <a:avLst/>
          </a:prstGeom>
          <a:ln w="34925" cmpd="sng">
            <a:solidFill>
              <a:srgbClr val="00B0F0"/>
            </a:solidFill>
          </a:ln>
        </p:spPr>
      </p:pic>
    </p:spTree>
    <p:extLst>
      <p:ext uri="{BB962C8B-B14F-4D97-AF65-F5344CB8AC3E}">
        <p14:creationId xmlns:p14="http://schemas.microsoft.com/office/powerpoint/2010/main" val="212070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DFA874-9391-400E-9F3B-27C58BC4319A}"/>
              </a:ext>
            </a:extLst>
          </p:cNvPr>
          <p:cNvPicPr>
            <a:picLocks noChangeAspect="1"/>
          </p:cNvPicPr>
          <p:nvPr/>
        </p:nvPicPr>
        <p:blipFill>
          <a:blip r:embed="rId2"/>
          <a:stretch>
            <a:fillRect/>
          </a:stretch>
        </p:blipFill>
        <p:spPr>
          <a:xfrm>
            <a:off x="17930" y="7937"/>
            <a:ext cx="1619174" cy="2307706"/>
          </a:xfrm>
          <a:prstGeom prst="rect">
            <a:avLst/>
          </a:prstGeom>
        </p:spPr>
      </p:pic>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31-Oct-18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12</a:t>
            </a:fld>
            <a:endParaRPr lang="en-GB" altLang="en-US" sz="800"/>
          </a:p>
        </p:txBody>
      </p:sp>
      <p:sp>
        <p:nvSpPr>
          <p:cNvPr id="7" name="Rectangle 6"/>
          <p:cNvSpPr/>
          <p:nvPr/>
        </p:nvSpPr>
        <p:spPr>
          <a:xfrm>
            <a:off x="53141" y="700906"/>
            <a:ext cx="8559206" cy="720080"/>
          </a:xfrm>
          <a:prstGeom prst="rect">
            <a:avLst/>
          </a:prstGeom>
        </p:spPr>
        <p:txBody>
          <a:bodyPr wrap="square" anchor="ctr">
            <a:noAutofit/>
          </a:bodyPr>
          <a:lstStyle/>
          <a:p>
            <a:endParaRPr lang="en-GB" sz="3200" dirty="0">
              <a:solidFill>
                <a:srgbClr val="002C50"/>
              </a:solidFill>
            </a:endParaRPr>
          </a:p>
        </p:txBody>
      </p:sp>
      <p:sp>
        <p:nvSpPr>
          <p:cNvPr id="2" name="TextBox 1"/>
          <p:cNvSpPr txBox="1"/>
          <p:nvPr/>
        </p:nvSpPr>
        <p:spPr>
          <a:xfrm>
            <a:off x="179512" y="1772816"/>
            <a:ext cx="8640960" cy="261610"/>
          </a:xfrm>
          <a:prstGeom prst="rect">
            <a:avLst/>
          </a:prstGeom>
          <a:noFill/>
        </p:spPr>
        <p:txBody>
          <a:bodyPr wrap="square" rtlCol="0">
            <a:spAutoFit/>
          </a:bodyPr>
          <a:lstStyle/>
          <a:p>
            <a:endParaRPr lang="en-GB"/>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4" descr="helth and wellbe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834949"/>
            <a:ext cx="1716382" cy="60175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22F1534-D7CF-4D92-B73D-E29A31FBEE92}"/>
              </a:ext>
            </a:extLst>
          </p:cNvPr>
          <p:cNvSpPr txBox="1"/>
          <p:nvPr/>
        </p:nvSpPr>
        <p:spPr>
          <a:xfrm>
            <a:off x="1053553" y="66396"/>
            <a:ext cx="7951213" cy="1200329"/>
          </a:xfrm>
          <a:prstGeom prst="rect">
            <a:avLst/>
          </a:prstGeom>
          <a:noFill/>
        </p:spPr>
        <p:txBody>
          <a:bodyPr wrap="square" rtlCol="0">
            <a:spAutoFit/>
          </a:bodyPr>
          <a:lstStyle/>
          <a:p>
            <a:pPr algn="r"/>
            <a:r>
              <a:rPr lang="en-GB" sz="4400" b="1" dirty="0">
                <a:solidFill>
                  <a:srgbClr val="002060"/>
                </a:solidFill>
                <a:latin typeface="+mj-lt"/>
              </a:rPr>
              <a:t>Health and Wellbeing </a:t>
            </a:r>
          </a:p>
          <a:p>
            <a:pPr algn="r"/>
            <a:r>
              <a:rPr lang="en-GB" sz="2800" b="1" dirty="0">
                <a:solidFill>
                  <a:srgbClr val="FF0000"/>
                </a:solidFill>
                <a:latin typeface="+mj-lt"/>
              </a:rPr>
              <a:t>THE FLU JAB</a:t>
            </a:r>
            <a:endParaRPr lang="en-GB" sz="2800" dirty="0">
              <a:solidFill>
                <a:srgbClr val="FF0000"/>
              </a:solidFill>
              <a:latin typeface="+mj-lt"/>
            </a:endParaRPr>
          </a:p>
        </p:txBody>
      </p:sp>
      <p:pic>
        <p:nvPicPr>
          <p:cNvPr id="10" name="Picture 9">
            <a:extLst>
              <a:ext uri="{FF2B5EF4-FFF2-40B4-BE49-F238E27FC236}">
                <a16:creationId xmlns:a16="http://schemas.microsoft.com/office/drawing/2014/main" id="{DFFEC794-6406-4432-8092-420A8259E70A}"/>
              </a:ext>
            </a:extLst>
          </p:cNvPr>
          <p:cNvPicPr>
            <a:picLocks noChangeAspect="1"/>
          </p:cNvPicPr>
          <p:nvPr/>
        </p:nvPicPr>
        <p:blipFill>
          <a:blip r:embed="rId4"/>
          <a:stretch>
            <a:fillRect/>
          </a:stretch>
        </p:blipFill>
        <p:spPr>
          <a:xfrm>
            <a:off x="1040996" y="1523678"/>
            <a:ext cx="2953025" cy="2243275"/>
          </a:xfrm>
          <a:prstGeom prst="rect">
            <a:avLst/>
          </a:prstGeom>
        </p:spPr>
      </p:pic>
      <p:pic>
        <p:nvPicPr>
          <p:cNvPr id="11" name="Picture 10">
            <a:extLst>
              <a:ext uri="{FF2B5EF4-FFF2-40B4-BE49-F238E27FC236}">
                <a16:creationId xmlns:a16="http://schemas.microsoft.com/office/drawing/2014/main" id="{67397453-5BAA-4602-B51B-603C07271865}"/>
              </a:ext>
            </a:extLst>
          </p:cNvPr>
          <p:cNvPicPr>
            <a:picLocks noChangeAspect="1"/>
          </p:cNvPicPr>
          <p:nvPr/>
        </p:nvPicPr>
        <p:blipFill>
          <a:blip r:embed="rId5"/>
          <a:stretch>
            <a:fillRect/>
          </a:stretch>
        </p:blipFill>
        <p:spPr>
          <a:xfrm>
            <a:off x="4762034" y="1523678"/>
            <a:ext cx="3162766" cy="2243271"/>
          </a:xfrm>
          <a:prstGeom prst="rect">
            <a:avLst/>
          </a:prstGeom>
        </p:spPr>
      </p:pic>
      <p:pic>
        <p:nvPicPr>
          <p:cNvPr id="12" name="Picture 11">
            <a:extLst>
              <a:ext uri="{FF2B5EF4-FFF2-40B4-BE49-F238E27FC236}">
                <a16:creationId xmlns:a16="http://schemas.microsoft.com/office/drawing/2014/main" id="{949D53C0-C330-4AA5-9266-A0F2A2668882}"/>
              </a:ext>
            </a:extLst>
          </p:cNvPr>
          <p:cNvPicPr>
            <a:picLocks noChangeAspect="1"/>
          </p:cNvPicPr>
          <p:nvPr/>
        </p:nvPicPr>
        <p:blipFill>
          <a:blip r:embed="rId6"/>
          <a:stretch>
            <a:fillRect/>
          </a:stretch>
        </p:blipFill>
        <p:spPr>
          <a:xfrm>
            <a:off x="726405" y="3701262"/>
            <a:ext cx="7367662" cy="3137526"/>
          </a:xfrm>
          <a:prstGeom prst="rect">
            <a:avLst/>
          </a:prstGeom>
        </p:spPr>
      </p:pic>
    </p:spTree>
    <p:extLst>
      <p:ext uri="{BB962C8B-B14F-4D97-AF65-F5344CB8AC3E}">
        <p14:creationId xmlns:p14="http://schemas.microsoft.com/office/powerpoint/2010/main" val="233979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9"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74" y="5008018"/>
            <a:ext cx="1672948" cy="108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CBD833F0-94C7-478E-8E56-A4451ADE63D5}"/>
              </a:ext>
            </a:extLst>
          </p:cNvPr>
          <p:cNvSpPr>
            <a:spLocks noGrp="1"/>
          </p:cNvSpPr>
          <p:nvPr>
            <p:ph type="title"/>
          </p:nvPr>
        </p:nvSpPr>
        <p:spPr>
          <a:xfrm>
            <a:off x="755568" y="90559"/>
            <a:ext cx="8305800" cy="1143000"/>
          </a:xfrm>
        </p:spPr>
        <p:txBody>
          <a:bodyPr anchor="t">
            <a:normAutofit/>
          </a:bodyPr>
          <a:lstStyle/>
          <a:p>
            <a:pPr algn="r"/>
            <a:r>
              <a:rPr lang="en-GB" dirty="0">
                <a:solidFill>
                  <a:srgbClr val="00B050"/>
                </a:solidFill>
              </a:rPr>
              <a:t>Environmental Close Calls</a:t>
            </a:r>
            <a:endParaRPr lang="en-GB" dirty="0"/>
          </a:p>
        </p:txBody>
      </p:sp>
      <p:sp>
        <p:nvSpPr>
          <p:cNvPr id="9219" name="Rectangle 7"/>
          <p:cNvSpPr>
            <a:spLocks noGrp="1" noChangeArrowheads="1"/>
          </p:cNvSpPr>
          <p:nvPr>
            <p:ph type="dt" sz="half" idx="10"/>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31-Oct-18</a:t>
            </a:fld>
            <a:endParaRPr lang="en-GB" altLang="en-US" sz="80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13</a:t>
            </a:fld>
            <a:endParaRPr lang="en-GB" altLang="en-US" sz="800"/>
          </a:p>
        </p:txBody>
      </p:sp>
      <p:cxnSp>
        <p:nvCxnSpPr>
          <p:cNvPr id="10" name="Straight Connector 9"/>
          <p:cNvCxnSpPr/>
          <p:nvPr/>
        </p:nvCxnSpPr>
        <p:spPr bwMode="auto">
          <a:xfrm>
            <a:off x="2160180" y="908720"/>
            <a:ext cx="6840760" cy="0"/>
          </a:xfrm>
          <a:prstGeom prst="line">
            <a:avLst/>
          </a:prstGeom>
          <a:noFill/>
          <a:ln w="28575"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37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1537" y="6133760"/>
            <a:ext cx="711941" cy="63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878131" y="2115661"/>
            <a:ext cx="7785576" cy="584775"/>
          </a:xfrm>
          <a:prstGeom prst="rect">
            <a:avLst/>
          </a:prstGeom>
          <a:noFill/>
        </p:spPr>
        <p:txBody>
          <a:bodyPr wrap="square" rtlCol="0">
            <a:spAutoFit/>
          </a:bodyPr>
          <a:lstStyle/>
          <a:p>
            <a:r>
              <a:rPr lang="en-GB" sz="1600" b="1" dirty="0">
                <a:solidFill>
                  <a:srgbClr val="92D050"/>
                </a:solidFill>
              </a:rPr>
              <a:t>An environmental Close call is a situation that </a:t>
            </a:r>
            <a:r>
              <a:rPr lang="en-GB" sz="1600" b="1" u="sng" dirty="0">
                <a:solidFill>
                  <a:srgbClr val="92D050"/>
                </a:solidFill>
              </a:rPr>
              <a:t>could</a:t>
            </a:r>
            <a:r>
              <a:rPr lang="en-GB" sz="1600" b="1" dirty="0">
                <a:solidFill>
                  <a:srgbClr val="92D050"/>
                </a:solidFill>
              </a:rPr>
              <a:t> cause environmental damage, impact or nuisance</a:t>
            </a:r>
          </a:p>
        </p:txBody>
      </p:sp>
      <p:sp>
        <p:nvSpPr>
          <p:cNvPr id="14" name="Rectangle 13"/>
          <p:cNvSpPr/>
          <p:nvPr/>
        </p:nvSpPr>
        <p:spPr bwMode="auto">
          <a:xfrm>
            <a:off x="537904" y="2091905"/>
            <a:ext cx="239266" cy="540000"/>
          </a:xfrm>
          <a:prstGeom prst="rect">
            <a:avLst/>
          </a:prstGeom>
          <a:solidFill>
            <a:srgbClr val="92D050"/>
          </a:solidFill>
          <a:ln w="9525" cap="flat" cmpd="sng" algn="ctr">
            <a:solidFill>
              <a:srgbClr val="92D05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29" name="TextBox 28"/>
          <p:cNvSpPr txBox="1"/>
          <p:nvPr/>
        </p:nvSpPr>
        <p:spPr>
          <a:xfrm>
            <a:off x="878131" y="2736215"/>
            <a:ext cx="7706502" cy="584775"/>
          </a:xfrm>
          <a:prstGeom prst="rect">
            <a:avLst/>
          </a:prstGeom>
          <a:noFill/>
        </p:spPr>
        <p:txBody>
          <a:bodyPr wrap="square" rtlCol="0">
            <a:spAutoFit/>
          </a:bodyPr>
          <a:lstStyle/>
          <a:p>
            <a:r>
              <a:rPr lang="en-GB" sz="1600" b="1" dirty="0">
                <a:solidFill>
                  <a:srgbClr val="FFC000"/>
                </a:solidFill>
              </a:rPr>
              <a:t>An environmental incident is an event that </a:t>
            </a:r>
            <a:r>
              <a:rPr lang="en-GB" sz="1600" b="1" u="sng" dirty="0">
                <a:solidFill>
                  <a:srgbClr val="FFC000"/>
                </a:solidFill>
              </a:rPr>
              <a:t>has</a:t>
            </a:r>
            <a:r>
              <a:rPr lang="en-GB" sz="1600" b="1" dirty="0">
                <a:solidFill>
                  <a:srgbClr val="FFC000"/>
                </a:solidFill>
              </a:rPr>
              <a:t> caused environmental damage, impact or nuisance</a:t>
            </a:r>
          </a:p>
        </p:txBody>
      </p:sp>
      <p:sp>
        <p:nvSpPr>
          <p:cNvPr id="30" name="Rectangle 29"/>
          <p:cNvSpPr/>
          <p:nvPr/>
        </p:nvSpPr>
        <p:spPr bwMode="auto">
          <a:xfrm>
            <a:off x="536705" y="2736215"/>
            <a:ext cx="239266" cy="523220"/>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5" name="TextBox 14"/>
          <p:cNvSpPr txBox="1"/>
          <p:nvPr/>
        </p:nvSpPr>
        <p:spPr>
          <a:xfrm>
            <a:off x="423448" y="1270719"/>
            <a:ext cx="8453622" cy="754053"/>
          </a:xfrm>
          <a:prstGeom prst="rect">
            <a:avLst/>
          </a:prstGeom>
          <a:noFill/>
        </p:spPr>
        <p:txBody>
          <a:bodyPr wrap="square" rtlCol="0">
            <a:spAutoFit/>
          </a:bodyPr>
          <a:lstStyle/>
          <a:p>
            <a:pPr algn="ctr"/>
            <a:r>
              <a:rPr lang="en-GB" sz="1600" dirty="0">
                <a:solidFill>
                  <a:schemeClr val="tx1"/>
                </a:solidFill>
              </a:rPr>
              <a:t>The Close Call system allows for the reporting of anything that has the potential to cause harm or damage, which includes impacts to the environment or protected species. </a:t>
            </a:r>
          </a:p>
          <a:p>
            <a:pPr algn="ctr"/>
            <a:endParaRPr lang="en-GB" dirty="0"/>
          </a:p>
        </p:txBody>
      </p:sp>
      <p:sp>
        <p:nvSpPr>
          <p:cNvPr id="33" name="TextBox 32"/>
          <p:cNvSpPr txBox="1"/>
          <p:nvPr/>
        </p:nvSpPr>
        <p:spPr>
          <a:xfrm>
            <a:off x="423448" y="3448831"/>
            <a:ext cx="7445510" cy="307777"/>
          </a:xfrm>
          <a:prstGeom prst="rect">
            <a:avLst/>
          </a:prstGeom>
          <a:noFill/>
        </p:spPr>
        <p:txBody>
          <a:bodyPr wrap="square" rtlCol="0">
            <a:spAutoFit/>
          </a:bodyPr>
          <a:lstStyle/>
          <a:p>
            <a:r>
              <a:rPr lang="en-GB" sz="1400" dirty="0">
                <a:solidFill>
                  <a:schemeClr val="tx1"/>
                </a:solidFill>
              </a:rPr>
              <a:t>Close Call Examples</a:t>
            </a:r>
          </a:p>
        </p:txBody>
      </p:sp>
      <p:sp>
        <p:nvSpPr>
          <p:cNvPr id="34" name="TextBox 33"/>
          <p:cNvSpPr txBox="1"/>
          <p:nvPr/>
        </p:nvSpPr>
        <p:spPr>
          <a:xfrm>
            <a:off x="4824476" y="5248542"/>
            <a:ext cx="3857645" cy="523220"/>
          </a:xfrm>
          <a:prstGeom prst="rect">
            <a:avLst/>
          </a:prstGeom>
          <a:noFill/>
        </p:spPr>
        <p:txBody>
          <a:bodyPr wrap="square" rtlCol="0">
            <a:spAutoFit/>
          </a:bodyPr>
          <a:lstStyle/>
          <a:p>
            <a:r>
              <a:rPr lang="en-GB" sz="1400" dirty="0">
                <a:solidFill>
                  <a:schemeClr val="tx1"/>
                </a:solidFill>
              </a:rPr>
              <a:t>To report a close call use the </a:t>
            </a:r>
            <a:r>
              <a:rPr lang="en-GB" sz="1400" b="1" dirty="0">
                <a:solidFill>
                  <a:schemeClr val="tx1"/>
                </a:solidFill>
              </a:rPr>
              <a:t>App </a:t>
            </a:r>
            <a:r>
              <a:rPr lang="en-GB" sz="1400" dirty="0">
                <a:solidFill>
                  <a:schemeClr val="tx1"/>
                </a:solidFill>
              </a:rPr>
              <a:t>or call </a:t>
            </a:r>
            <a:r>
              <a:rPr lang="en-GB" sz="1400" b="1" dirty="0">
                <a:solidFill>
                  <a:schemeClr val="tx1"/>
                </a:solidFill>
              </a:rPr>
              <a:t>01908 723 500</a:t>
            </a:r>
            <a:endParaRPr lang="en-GB" sz="1400" dirty="0">
              <a:solidFill>
                <a:schemeClr val="tx1"/>
              </a:solidFill>
            </a:endParaRPr>
          </a:p>
        </p:txBody>
      </p:sp>
      <p:pic>
        <p:nvPicPr>
          <p:cNvPr id="15377"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l="1778" r="3246"/>
          <a:stretch/>
        </p:blipFill>
        <p:spPr bwMode="auto">
          <a:xfrm>
            <a:off x="630874" y="3783889"/>
            <a:ext cx="1651185" cy="1095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2345990" y="3916471"/>
            <a:ext cx="2430016" cy="830997"/>
          </a:xfrm>
          <a:prstGeom prst="rect">
            <a:avLst/>
          </a:prstGeom>
          <a:noFill/>
        </p:spPr>
        <p:txBody>
          <a:bodyPr wrap="square" rtlCol="0">
            <a:spAutoFit/>
          </a:bodyPr>
          <a:lstStyle/>
          <a:p>
            <a:r>
              <a:rPr lang="en-GB" sz="1200" dirty="0">
                <a:solidFill>
                  <a:schemeClr val="tx1"/>
                </a:solidFill>
              </a:rPr>
              <a:t>Confirmed identification of protected species or invasive plants without causing disturbance</a:t>
            </a:r>
            <a:endParaRPr lang="en-GB" sz="1200" b="1" dirty="0">
              <a:solidFill>
                <a:schemeClr val="tx1"/>
              </a:solidFill>
            </a:endParaRPr>
          </a:p>
        </p:txBody>
      </p:sp>
      <p:pic>
        <p:nvPicPr>
          <p:cNvPr id="15378" name="Picture 18"/>
          <p:cNvPicPr>
            <a:picLocks noChangeAspect="1" noChangeArrowheads="1"/>
          </p:cNvPicPr>
          <p:nvPr/>
        </p:nvPicPr>
        <p:blipFill rotWithShape="1">
          <a:blip r:embed="rId5">
            <a:extLst>
              <a:ext uri="{28A0092B-C50C-407E-A947-70E740481C1C}">
                <a14:useLocalDpi xmlns:a14="http://schemas.microsoft.com/office/drawing/2010/main" val="0"/>
              </a:ext>
            </a:extLst>
          </a:blip>
          <a:srcRect r="2671"/>
          <a:stretch/>
        </p:blipFill>
        <p:spPr bwMode="auto">
          <a:xfrm>
            <a:off x="4627644" y="3787482"/>
            <a:ext cx="1661965" cy="108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351573" y="4101137"/>
            <a:ext cx="2141984" cy="461665"/>
          </a:xfrm>
          <a:prstGeom prst="rect">
            <a:avLst/>
          </a:prstGeom>
        </p:spPr>
        <p:txBody>
          <a:bodyPr wrap="square">
            <a:spAutoFit/>
          </a:bodyPr>
          <a:lstStyle/>
          <a:p>
            <a:r>
              <a:rPr lang="en-GB" sz="1200" dirty="0">
                <a:solidFill>
                  <a:schemeClr val="tx1"/>
                </a:solidFill>
              </a:rPr>
              <a:t>Spills contained in a bund or lack of bund or drip tray</a:t>
            </a:r>
          </a:p>
        </p:txBody>
      </p:sp>
      <p:sp>
        <p:nvSpPr>
          <p:cNvPr id="24" name="Rectangle 23"/>
          <p:cNvSpPr/>
          <p:nvPr/>
        </p:nvSpPr>
        <p:spPr bwMode="auto">
          <a:xfrm>
            <a:off x="4644008" y="3787140"/>
            <a:ext cx="3829011" cy="1089660"/>
          </a:xfrm>
          <a:prstGeom prst="rect">
            <a:avLst/>
          </a:prstGeom>
          <a:noFill/>
          <a:ln w="12700" cap="flat" cmpd="sng" algn="ctr">
            <a:solidFill>
              <a:srgbClr val="92D05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51" name="Rectangle 50"/>
          <p:cNvSpPr/>
          <p:nvPr/>
        </p:nvSpPr>
        <p:spPr bwMode="auto">
          <a:xfrm>
            <a:off x="637739" y="3787140"/>
            <a:ext cx="3829011" cy="1089660"/>
          </a:xfrm>
          <a:prstGeom prst="rect">
            <a:avLst/>
          </a:prstGeom>
          <a:noFill/>
          <a:ln w="12700" cap="flat" cmpd="sng" algn="ctr">
            <a:solidFill>
              <a:srgbClr val="92D05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53" name="TextBox 52"/>
          <p:cNvSpPr txBox="1"/>
          <p:nvPr/>
        </p:nvSpPr>
        <p:spPr>
          <a:xfrm>
            <a:off x="2362580" y="5311993"/>
            <a:ext cx="2430016" cy="461665"/>
          </a:xfrm>
          <a:prstGeom prst="rect">
            <a:avLst/>
          </a:prstGeom>
          <a:noFill/>
        </p:spPr>
        <p:txBody>
          <a:bodyPr wrap="square" rtlCol="0">
            <a:spAutoFit/>
          </a:bodyPr>
          <a:lstStyle/>
          <a:p>
            <a:r>
              <a:rPr lang="en-GB" sz="1200" dirty="0">
                <a:solidFill>
                  <a:schemeClr val="tx1"/>
                </a:solidFill>
              </a:rPr>
              <a:t>Poor waste storage and</a:t>
            </a:r>
          </a:p>
          <a:p>
            <a:r>
              <a:rPr lang="en-GB" sz="1200" dirty="0">
                <a:solidFill>
                  <a:schemeClr val="tx1"/>
                </a:solidFill>
              </a:rPr>
              <a:t>segregation</a:t>
            </a:r>
            <a:endParaRPr lang="en-GB" sz="1200" b="1" dirty="0">
              <a:solidFill>
                <a:schemeClr val="tx1"/>
              </a:solidFill>
            </a:endParaRPr>
          </a:p>
        </p:txBody>
      </p:sp>
      <p:sp>
        <p:nvSpPr>
          <p:cNvPr id="57" name="Rectangle 56"/>
          <p:cNvSpPr/>
          <p:nvPr/>
        </p:nvSpPr>
        <p:spPr bwMode="auto">
          <a:xfrm>
            <a:off x="621745" y="5008018"/>
            <a:ext cx="3829011" cy="1089660"/>
          </a:xfrm>
          <a:prstGeom prst="rect">
            <a:avLst/>
          </a:prstGeom>
          <a:noFill/>
          <a:ln w="12700" cap="flat" cmpd="sng" algn="ctr">
            <a:solidFill>
              <a:srgbClr val="92D05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60" name="Rectangle 59"/>
          <p:cNvSpPr/>
          <p:nvPr/>
        </p:nvSpPr>
        <p:spPr bwMode="auto">
          <a:xfrm>
            <a:off x="4628711" y="4997995"/>
            <a:ext cx="3858797" cy="1089660"/>
          </a:xfrm>
          <a:prstGeom prst="rect">
            <a:avLst/>
          </a:prstGeom>
          <a:noFill/>
          <a:ln w="12700" cap="flat" cmpd="sng" algn="ctr">
            <a:solidFill>
              <a:srgbClr val="92D05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pic>
        <p:nvPicPr>
          <p:cNvPr id="3" name="Picture 2">
            <a:extLst>
              <a:ext uri="{FF2B5EF4-FFF2-40B4-BE49-F238E27FC236}">
                <a16:creationId xmlns:a16="http://schemas.microsoft.com/office/drawing/2014/main" id="{7AAEFF17-9F09-48DB-A6BD-0F92C98053F4}"/>
              </a:ext>
            </a:extLst>
          </p:cNvPr>
          <p:cNvPicPr>
            <a:picLocks noChangeAspect="1"/>
          </p:cNvPicPr>
          <p:nvPr/>
        </p:nvPicPr>
        <p:blipFill>
          <a:blip r:embed="rId6"/>
          <a:stretch>
            <a:fillRect/>
          </a:stretch>
        </p:blipFill>
        <p:spPr>
          <a:xfrm>
            <a:off x="174419" y="150730"/>
            <a:ext cx="894651" cy="1060489"/>
          </a:xfrm>
          <a:prstGeom prst="rect">
            <a:avLst/>
          </a:prstGeom>
        </p:spPr>
      </p:pic>
    </p:spTree>
    <p:extLst>
      <p:ext uri="{BB962C8B-B14F-4D97-AF65-F5344CB8AC3E}">
        <p14:creationId xmlns:p14="http://schemas.microsoft.com/office/powerpoint/2010/main" val="512690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75715B-3F7C-4A6B-AE58-752C7AEB3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76" y="197586"/>
            <a:ext cx="1090464" cy="1342110"/>
          </a:xfrm>
          <a:prstGeom prst="rect">
            <a:avLst/>
          </a:prstGeom>
        </p:spPr>
      </p:pic>
      <p:sp>
        <p:nvSpPr>
          <p:cNvPr id="2" name="Title 1">
            <a:extLst>
              <a:ext uri="{FF2B5EF4-FFF2-40B4-BE49-F238E27FC236}">
                <a16:creationId xmlns:a16="http://schemas.microsoft.com/office/drawing/2014/main" id="{E24F1F40-CCE5-4EF3-8EF1-9F87E10719DD}"/>
              </a:ext>
            </a:extLst>
          </p:cNvPr>
          <p:cNvSpPr>
            <a:spLocks noGrp="1"/>
          </p:cNvSpPr>
          <p:nvPr>
            <p:ph type="title"/>
          </p:nvPr>
        </p:nvSpPr>
        <p:spPr>
          <a:xfrm>
            <a:off x="683568" y="204873"/>
            <a:ext cx="8229600" cy="1143000"/>
          </a:xfrm>
        </p:spPr>
        <p:txBody>
          <a:bodyPr>
            <a:normAutofit fontScale="90000"/>
          </a:bodyPr>
          <a:lstStyle/>
          <a:p>
            <a:pPr algn="r"/>
            <a:r>
              <a:rPr lang="en-GB" dirty="0"/>
              <a:t>Electrical Safety</a:t>
            </a:r>
            <a:br>
              <a:rPr lang="en-GB" dirty="0"/>
            </a:br>
            <a:r>
              <a:rPr lang="en-GB" sz="3100" dirty="0">
                <a:solidFill>
                  <a:srgbClr val="FF0000"/>
                </a:solidFill>
              </a:rPr>
              <a:t>Focused</a:t>
            </a:r>
            <a:r>
              <a:rPr lang="en-GB" dirty="0"/>
              <a:t> </a:t>
            </a:r>
            <a:r>
              <a:rPr lang="en-GB" sz="3100" dirty="0">
                <a:solidFill>
                  <a:srgbClr val="FF0000"/>
                </a:solidFill>
              </a:rPr>
              <a:t>Close Call reporting </a:t>
            </a:r>
          </a:p>
        </p:txBody>
      </p:sp>
      <p:sp>
        <p:nvSpPr>
          <p:cNvPr id="3" name="Content Placeholder 2">
            <a:extLst>
              <a:ext uri="{FF2B5EF4-FFF2-40B4-BE49-F238E27FC236}">
                <a16:creationId xmlns:a16="http://schemas.microsoft.com/office/drawing/2014/main" id="{06A2649C-8E84-4F2E-A24B-EAEED0B53FFD}"/>
              </a:ext>
            </a:extLst>
          </p:cNvPr>
          <p:cNvSpPr>
            <a:spLocks noGrp="1"/>
          </p:cNvSpPr>
          <p:nvPr>
            <p:ph sz="half" idx="1"/>
          </p:nvPr>
        </p:nvSpPr>
        <p:spPr>
          <a:xfrm>
            <a:off x="457200" y="1666967"/>
            <a:ext cx="7931224" cy="4434840"/>
          </a:xfrm>
          <a:solidFill>
            <a:srgbClr val="FFFF00"/>
          </a:solidFill>
        </p:spPr>
        <p:txBody>
          <a:bodyPr>
            <a:normAutofit fontScale="92500" lnSpcReduction="20000"/>
          </a:bodyPr>
          <a:lstStyle/>
          <a:p>
            <a:r>
              <a:rPr lang="en-GB" dirty="0"/>
              <a:t>In recent months there has been a number of incidents where injury has occurred or the potential of serious injury from unexpected sources of electricity has been found, for example:</a:t>
            </a:r>
          </a:p>
          <a:p>
            <a:pPr lvl="1"/>
            <a:r>
              <a:rPr lang="en-GB" dirty="0"/>
              <a:t>S &amp; T staff working in </a:t>
            </a:r>
            <a:r>
              <a:rPr lang="en-GB" dirty="0" err="1"/>
              <a:t>Loc</a:t>
            </a:r>
            <a:r>
              <a:rPr lang="en-GB" dirty="0"/>
              <a:t> case (P3)</a:t>
            </a:r>
          </a:p>
          <a:p>
            <a:pPr lvl="1"/>
            <a:r>
              <a:rPr lang="en-GB" dirty="0"/>
              <a:t>Scrap rail found live at 750v dc (P4)</a:t>
            </a:r>
          </a:p>
          <a:p>
            <a:pPr lvl="1"/>
            <a:r>
              <a:rPr lang="en-GB" dirty="0"/>
              <a:t>D&amp;P staff with Traction Current Relay (P5)**</a:t>
            </a:r>
          </a:p>
          <a:p>
            <a:pPr lvl="1"/>
            <a:endParaRPr lang="en-GB" sz="1500" dirty="0"/>
          </a:p>
          <a:p>
            <a:r>
              <a:rPr lang="en-GB" dirty="0"/>
              <a:t>I want everyone to report in the Close Call system any situations where they think there may be uncontrolled exposure to electrical risk using the words </a:t>
            </a:r>
            <a:r>
              <a:rPr lang="en-GB" u="sng" dirty="0"/>
              <a:t>ELECTRICAL HAZARD</a:t>
            </a:r>
            <a:r>
              <a:rPr lang="en-GB" dirty="0"/>
              <a:t> to the responsible manager </a:t>
            </a:r>
            <a:r>
              <a:rPr lang="en-GB" u="sng" dirty="0"/>
              <a:t>Route WHSEA </a:t>
            </a:r>
            <a:r>
              <a:rPr lang="en-GB" dirty="0"/>
              <a:t>so I can evaluate any so far unforeseen risks.  </a:t>
            </a:r>
          </a:p>
          <a:p>
            <a:r>
              <a:rPr lang="en-GB" i="1" dirty="0"/>
              <a:t>Thank you….T.M. Capstick</a:t>
            </a:r>
            <a:r>
              <a:rPr lang="en-GB" dirty="0"/>
              <a:t>. RWHSEA.</a:t>
            </a:r>
          </a:p>
          <a:p>
            <a:endParaRPr lang="en-GB" dirty="0"/>
          </a:p>
          <a:p>
            <a:endParaRPr lang="en-GB" dirty="0"/>
          </a:p>
        </p:txBody>
      </p:sp>
      <p:sp>
        <p:nvSpPr>
          <p:cNvPr id="5" name="Date Placeholder 4">
            <a:extLst>
              <a:ext uri="{FF2B5EF4-FFF2-40B4-BE49-F238E27FC236}">
                <a16:creationId xmlns:a16="http://schemas.microsoft.com/office/drawing/2014/main" id="{F2AEAEB4-457C-4372-871F-5E22858CE116}"/>
              </a:ext>
            </a:extLst>
          </p:cNvPr>
          <p:cNvSpPr>
            <a:spLocks noGrp="1"/>
          </p:cNvSpPr>
          <p:nvPr>
            <p:ph type="dt" sz="half" idx="10"/>
          </p:nvPr>
        </p:nvSpPr>
        <p:spPr/>
        <p:txBody>
          <a:bodyPr/>
          <a:lstStyle/>
          <a:p>
            <a:pPr>
              <a:defRPr/>
            </a:pPr>
            <a:fld id="{6A90D1EC-622F-4A7F-A9A8-1DD8FE056E69}" type="datetime5">
              <a:rPr lang="en-GB" altLang="en-US" smtClean="0"/>
              <a:t>31-Oct-18</a:t>
            </a:fld>
            <a:endParaRPr lang="en-GB" altLang="en-US"/>
          </a:p>
        </p:txBody>
      </p:sp>
      <p:sp>
        <p:nvSpPr>
          <p:cNvPr id="6" name="Slide Number Placeholder 5">
            <a:extLst>
              <a:ext uri="{FF2B5EF4-FFF2-40B4-BE49-F238E27FC236}">
                <a16:creationId xmlns:a16="http://schemas.microsoft.com/office/drawing/2014/main" id="{367BFDED-DFCE-4487-9F91-01AE659B566B}"/>
              </a:ext>
            </a:extLst>
          </p:cNvPr>
          <p:cNvSpPr>
            <a:spLocks noGrp="1"/>
          </p:cNvSpPr>
          <p:nvPr>
            <p:ph type="sldNum" sz="quarter" idx="12"/>
          </p:nvPr>
        </p:nvSpPr>
        <p:spPr/>
        <p:txBody>
          <a:bodyPr/>
          <a:lstStyle/>
          <a:p>
            <a:pPr>
              <a:defRPr/>
            </a:pPr>
            <a:fld id="{6E4066BB-E1B6-4D6A-8219-D5F00293222E}" type="slidenum">
              <a:rPr lang="en-GB" altLang="en-US" smtClean="0"/>
              <a:pPr>
                <a:defRPr/>
              </a:pPr>
              <a:t>14</a:t>
            </a:fld>
            <a:endParaRPr lang="en-GB" altLang="en-US"/>
          </a:p>
        </p:txBody>
      </p:sp>
      <p:sp>
        <p:nvSpPr>
          <p:cNvPr id="4" name="TextBox 3">
            <a:extLst>
              <a:ext uri="{FF2B5EF4-FFF2-40B4-BE49-F238E27FC236}">
                <a16:creationId xmlns:a16="http://schemas.microsoft.com/office/drawing/2014/main" id="{A3359D00-DC81-4F9D-91C9-CE5BA2A9E485}"/>
              </a:ext>
            </a:extLst>
          </p:cNvPr>
          <p:cNvSpPr txBox="1"/>
          <p:nvPr/>
        </p:nvSpPr>
        <p:spPr>
          <a:xfrm rot="20159708">
            <a:off x="2051720" y="737902"/>
            <a:ext cx="1728192" cy="338554"/>
          </a:xfrm>
          <a:prstGeom prst="rect">
            <a:avLst/>
          </a:prstGeom>
          <a:solidFill>
            <a:schemeClr val="bg1">
              <a:lumMod val="75000"/>
            </a:schemeClr>
          </a:solidFill>
        </p:spPr>
        <p:txBody>
          <a:bodyPr wrap="square" rtlCol="0">
            <a:spAutoFit/>
          </a:bodyPr>
          <a:lstStyle/>
          <a:p>
            <a:r>
              <a:rPr lang="en-GB" sz="1600" dirty="0"/>
              <a:t>REPEATED</a:t>
            </a:r>
            <a:r>
              <a:rPr lang="en-GB" dirty="0"/>
              <a:t> SLIDE</a:t>
            </a:r>
          </a:p>
        </p:txBody>
      </p:sp>
    </p:spTree>
    <p:extLst>
      <p:ext uri="{BB962C8B-B14F-4D97-AF65-F5344CB8AC3E}">
        <p14:creationId xmlns:p14="http://schemas.microsoft.com/office/powerpoint/2010/main" val="324874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70" y="199120"/>
            <a:ext cx="8807706" cy="1143000"/>
          </a:xfrm>
        </p:spPr>
        <p:txBody>
          <a:bodyPr anchor="t">
            <a:normAutofit fontScale="90000"/>
          </a:bodyPr>
          <a:lstStyle/>
          <a:p>
            <a:pPr algn="r"/>
            <a:r>
              <a:rPr lang="en-GB" dirty="0"/>
              <a:t>Safety Bulletin</a:t>
            </a:r>
            <a:br>
              <a:rPr lang="en-GB" dirty="0"/>
            </a:br>
            <a:r>
              <a:rPr lang="en-GB" sz="3100" dirty="0">
                <a:solidFill>
                  <a:srgbClr val="FF0000"/>
                </a:solidFill>
              </a:rPr>
              <a:t>Overturned Excavator</a:t>
            </a:r>
            <a:br>
              <a:rPr lang="en-GB" sz="2800" dirty="0"/>
            </a:br>
            <a:r>
              <a:rPr lang="en-GB" sz="2800" dirty="0"/>
              <a:t>.</a:t>
            </a:r>
            <a:br>
              <a:rPr lang="en-GB" dirty="0"/>
            </a:br>
            <a:endParaRPr lang="en-GB" sz="3100" dirty="0">
              <a:solidFill>
                <a:srgbClr val="FF0000"/>
              </a:solidFill>
            </a:endParaRPr>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31-Oct-18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15</a:t>
            </a:fld>
            <a:endParaRPr lang="en-GB" altLang="en-US"/>
          </a:p>
        </p:txBody>
      </p:sp>
      <p:pic>
        <p:nvPicPr>
          <p:cNvPr id="3" name="Picture 2">
            <a:extLst>
              <a:ext uri="{FF2B5EF4-FFF2-40B4-BE49-F238E27FC236}">
                <a16:creationId xmlns:a16="http://schemas.microsoft.com/office/drawing/2014/main" id="{48140F51-26C7-4669-8932-8DD6FC1D8C18}"/>
              </a:ext>
            </a:extLst>
          </p:cNvPr>
          <p:cNvPicPr>
            <a:picLocks noChangeAspect="1"/>
          </p:cNvPicPr>
          <p:nvPr/>
        </p:nvPicPr>
        <p:blipFill>
          <a:blip r:embed="rId2"/>
          <a:stretch>
            <a:fillRect/>
          </a:stretch>
        </p:blipFill>
        <p:spPr>
          <a:xfrm>
            <a:off x="4283968" y="1484784"/>
            <a:ext cx="4213081" cy="2912881"/>
          </a:xfrm>
          <a:prstGeom prst="rect">
            <a:avLst/>
          </a:prstGeom>
        </p:spPr>
      </p:pic>
      <p:pic>
        <p:nvPicPr>
          <p:cNvPr id="4" name="Picture 3">
            <a:extLst>
              <a:ext uri="{FF2B5EF4-FFF2-40B4-BE49-F238E27FC236}">
                <a16:creationId xmlns:a16="http://schemas.microsoft.com/office/drawing/2014/main" id="{6087C3FE-5698-4284-A0A6-9C1953BA906A}"/>
              </a:ext>
            </a:extLst>
          </p:cNvPr>
          <p:cNvPicPr>
            <a:picLocks noChangeAspect="1"/>
          </p:cNvPicPr>
          <p:nvPr/>
        </p:nvPicPr>
        <p:blipFill>
          <a:blip r:embed="rId3"/>
          <a:stretch>
            <a:fillRect/>
          </a:stretch>
        </p:blipFill>
        <p:spPr>
          <a:xfrm>
            <a:off x="1282702" y="4655597"/>
            <a:ext cx="6578596" cy="2035777"/>
          </a:xfrm>
          <a:prstGeom prst="rect">
            <a:avLst/>
          </a:prstGeom>
          <a:ln w="12700">
            <a:solidFill>
              <a:srgbClr val="FF0000"/>
            </a:solidFill>
          </a:ln>
        </p:spPr>
      </p:pic>
      <p:pic>
        <p:nvPicPr>
          <p:cNvPr id="7" name="Picture 6">
            <a:extLst>
              <a:ext uri="{FF2B5EF4-FFF2-40B4-BE49-F238E27FC236}">
                <a16:creationId xmlns:a16="http://schemas.microsoft.com/office/drawing/2014/main" id="{AB077949-4BDC-44A7-BC18-E69160598841}"/>
              </a:ext>
            </a:extLst>
          </p:cNvPr>
          <p:cNvPicPr>
            <a:picLocks noChangeAspect="1"/>
          </p:cNvPicPr>
          <p:nvPr/>
        </p:nvPicPr>
        <p:blipFill>
          <a:blip r:embed="rId4"/>
          <a:stretch>
            <a:fillRect/>
          </a:stretch>
        </p:blipFill>
        <p:spPr>
          <a:xfrm>
            <a:off x="154320" y="220592"/>
            <a:ext cx="2436480" cy="941280"/>
          </a:xfrm>
          <a:prstGeom prst="rect">
            <a:avLst/>
          </a:prstGeom>
        </p:spPr>
      </p:pic>
      <p:sp>
        <p:nvSpPr>
          <p:cNvPr id="8" name="TextBox 7">
            <a:extLst>
              <a:ext uri="{FF2B5EF4-FFF2-40B4-BE49-F238E27FC236}">
                <a16:creationId xmlns:a16="http://schemas.microsoft.com/office/drawing/2014/main" id="{7BB9431E-2B6E-4B98-8AFF-D8C5E96603E6}"/>
              </a:ext>
            </a:extLst>
          </p:cNvPr>
          <p:cNvSpPr txBox="1"/>
          <p:nvPr/>
        </p:nvSpPr>
        <p:spPr>
          <a:xfrm>
            <a:off x="305760" y="1556792"/>
            <a:ext cx="3618168" cy="289310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r>
              <a:rPr lang="en-GB" sz="1400" dirty="0"/>
              <a:t>Not on the Railway but lessons would apply..</a:t>
            </a:r>
          </a:p>
          <a:p>
            <a:endParaRPr lang="en-GB" sz="1400" dirty="0"/>
          </a:p>
          <a:p>
            <a:r>
              <a:rPr lang="en-GB" sz="1400" dirty="0"/>
              <a:t>On 26</a:t>
            </a:r>
            <a:r>
              <a:rPr lang="en-GB" sz="1400" baseline="30000" dirty="0"/>
              <a:t>th</a:t>
            </a:r>
            <a:r>
              <a:rPr lang="en-GB" sz="1400" dirty="0"/>
              <a:t> September at a construction site in Feltham an excavator partially overturned during a lifting (slewing) operation because it had exceeded its safe working load.</a:t>
            </a:r>
          </a:p>
          <a:p>
            <a:endParaRPr lang="en-GB" sz="1400" dirty="0"/>
          </a:p>
          <a:p>
            <a:r>
              <a:rPr lang="en-GB" sz="1400" dirty="0"/>
              <a:t>Initial investigations have found the lifting operation was undertaken as an additional unplanned action and was not subjected to the normal safety controls and planning that must be undertaken.</a:t>
            </a:r>
          </a:p>
        </p:txBody>
      </p:sp>
    </p:spTree>
    <p:extLst>
      <p:ext uri="{BB962C8B-B14F-4D97-AF65-F5344CB8AC3E}">
        <p14:creationId xmlns:p14="http://schemas.microsoft.com/office/powerpoint/2010/main" val="1952795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40E73E-40D7-4E0E-8C2B-4FF39AFFDFDA}"/>
              </a:ext>
            </a:extLst>
          </p:cNvPr>
          <p:cNvPicPr>
            <a:picLocks noGrp="1" noChangeAspect="1"/>
          </p:cNvPicPr>
          <p:nvPr>
            <p:ph sz="half" idx="1"/>
          </p:nvPr>
        </p:nvPicPr>
        <p:blipFill rotWithShape="1">
          <a:blip r:embed="rId2"/>
          <a:srcRect l="16837" t="12236" r="13821" b="6755"/>
          <a:stretch/>
        </p:blipFill>
        <p:spPr>
          <a:xfrm>
            <a:off x="47983" y="450800"/>
            <a:ext cx="4038600" cy="2653935"/>
          </a:xfrm>
          <a:prstGeom prst="rect">
            <a:avLst/>
          </a:prstGeom>
          <a:ln w="12700">
            <a:solidFill>
              <a:srgbClr val="FF0000"/>
            </a:solidFill>
          </a:ln>
        </p:spPr>
      </p:pic>
      <p:sp>
        <p:nvSpPr>
          <p:cNvPr id="2" name="Title 1">
            <a:extLst>
              <a:ext uri="{FF2B5EF4-FFF2-40B4-BE49-F238E27FC236}">
                <a16:creationId xmlns:a16="http://schemas.microsoft.com/office/drawing/2014/main" id="{9B386F5E-0394-4636-B6BB-69C5670742C6}"/>
              </a:ext>
            </a:extLst>
          </p:cNvPr>
          <p:cNvSpPr>
            <a:spLocks noGrp="1"/>
          </p:cNvSpPr>
          <p:nvPr>
            <p:ph type="title"/>
          </p:nvPr>
        </p:nvSpPr>
        <p:spPr>
          <a:xfrm>
            <a:off x="683568" y="148997"/>
            <a:ext cx="8229600" cy="1143000"/>
          </a:xfrm>
        </p:spPr>
        <p:txBody>
          <a:bodyPr>
            <a:normAutofit fontScale="90000"/>
          </a:bodyPr>
          <a:lstStyle/>
          <a:p>
            <a:pPr algn="r"/>
            <a:r>
              <a:rPr lang="en-GB" dirty="0"/>
              <a:t>Safety Bulletin</a:t>
            </a:r>
            <a:br>
              <a:rPr lang="en-GB" dirty="0"/>
            </a:br>
            <a:r>
              <a:rPr lang="en-GB" sz="3100" dirty="0">
                <a:solidFill>
                  <a:srgbClr val="FF0000"/>
                </a:solidFill>
              </a:rPr>
              <a:t>Burns injury to Assistant welder</a:t>
            </a:r>
            <a:endParaRPr lang="en-GB" dirty="0">
              <a:solidFill>
                <a:srgbClr val="FF0000"/>
              </a:solidFill>
            </a:endParaRPr>
          </a:p>
        </p:txBody>
      </p:sp>
      <p:pic>
        <p:nvPicPr>
          <p:cNvPr id="8" name="Content Placeholder 7">
            <a:extLst>
              <a:ext uri="{FF2B5EF4-FFF2-40B4-BE49-F238E27FC236}">
                <a16:creationId xmlns:a16="http://schemas.microsoft.com/office/drawing/2014/main" id="{5DB131B7-DABB-4F79-A727-4C26AB366AB7}"/>
              </a:ext>
            </a:extLst>
          </p:cNvPr>
          <p:cNvPicPr>
            <a:picLocks noGrp="1" noChangeAspect="1"/>
          </p:cNvPicPr>
          <p:nvPr>
            <p:ph sz="half" idx="2"/>
          </p:nvPr>
        </p:nvPicPr>
        <p:blipFill>
          <a:blip r:embed="rId3"/>
          <a:stretch>
            <a:fillRect/>
          </a:stretch>
        </p:blipFill>
        <p:spPr>
          <a:xfrm>
            <a:off x="4086583" y="2302196"/>
            <a:ext cx="4933237" cy="4419279"/>
          </a:xfrm>
          <a:prstGeom prst="rect">
            <a:avLst/>
          </a:prstGeom>
          <a:ln w="12700">
            <a:solidFill>
              <a:srgbClr val="FF0000"/>
            </a:solidFill>
          </a:ln>
        </p:spPr>
      </p:pic>
      <p:sp>
        <p:nvSpPr>
          <p:cNvPr id="5" name="Date Placeholder 4">
            <a:extLst>
              <a:ext uri="{FF2B5EF4-FFF2-40B4-BE49-F238E27FC236}">
                <a16:creationId xmlns:a16="http://schemas.microsoft.com/office/drawing/2014/main" id="{F7226C29-DA55-4A9A-AF60-8DC90A1DFF24}"/>
              </a:ext>
            </a:extLst>
          </p:cNvPr>
          <p:cNvSpPr>
            <a:spLocks noGrp="1"/>
          </p:cNvSpPr>
          <p:nvPr>
            <p:ph type="dt" sz="half" idx="10"/>
          </p:nvPr>
        </p:nvSpPr>
        <p:spPr/>
        <p:txBody>
          <a:bodyPr/>
          <a:lstStyle/>
          <a:p>
            <a:pPr>
              <a:defRPr/>
            </a:pPr>
            <a:fld id="{6A90D1EC-622F-4A7F-A9A8-1DD8FE056E69}" type="datetime5">
              <a:rPr lang="en-GB" altLang="en-US" smtClean="0"/>
              <a:t>31-Oct-18</a:t>
            </a:fld>
            <a:endParaRPr lang="en-GB" altLang="en-US"/>
          </a:p>
        </p:txBody>
      </p:sp>
      <p:sp>
        <p:nvSpPr>
          <p:cNvPr id="6" name="Slide Number Placeholder 5">
            <a:extLst>
              <a:ext uri="{FF2B5EF4-FFF2-40B4-BE49-F238E27FC236}">
                <a16:creationId xmlns:a16="http://schemas.microsoft.com/office/drawing/2014/main" id="{857E3493-A484-4DD2-9F68-46198254C267}"/>
              </a:ext>
            </a:extLst>
          </p:cNvPr>
          <p:cNvSpPr>
            <a:spLocks noGrp="1"/>
          </p:cNvSpPr>
          <p:nvPr>
            <p:ph type="sldNum" sz="quarter" idx="12"/>
          </p:nvPr>
        </p:nvSpPr>
        <p:spPr/>
        <p:txBody>
          <a:bodyPr/>
          <a:lstStyle/>
          <a:p>
            <a:pPr>
              <a:defRPr/>
            </a:pPr>
            <a:fld id="{6E4066BB-E1B6-4D6A-8219-D5F00293222E}" type="slidenum">
              <a:rPr lang="en-GB" altLang="en-US" smtClean="0"/>
              <a:pPr>
                <a:defRPr/>
              </a:pPr>
              <a:t>16</a:t>
            </a:fld>
            <a:endParaRPr lang="en-GB" altLang="en-US"/>
          </a:p>
        </p:txBody>
      </p:sp>
      <p:sp>
        <p:nvSpPr>
          <p:cNvPr id="9" name="TextBox 8">
            <a:extLst>
              <a:ext uri="{FF2B5EF4-FFF2-40B4-BE49-F238E27FC236}">
                <a16:creationId xmlns:a16="http://schemas.microsoft.com/office/drawing/2014/main" id="{A3D11258-077C-4378-ADCF-6C1952FB0B06}"/>
              </a:ext>
            </a:extLst>
          </p:cNvPr>
          <p:cNvSpPr txBox="1"/>
          <p:nvPr/>
        </p:nvSpPr>
        <p:spPr>
          <a:xfrm>
            <a:off x="457200" y="3357356"/>
            <a:ext cx="2808312" cy="2893100"/>
          </a:xfrm>
          <a:prstGeom prst="rect">
            <a:avLst/>
          </a:prstGeom>
          <a:solidFill>
            <a:srgbClr val="FFC000"/>
          </a:solidFill>
        </p:spPr>
        <p:txBody>
          <a:bodyPr wrap="square" rtlCol="0">
            <a:spAutoFit/>
          </a:bodyPr>
          <a:lstStyle/>
          <a:p>
            <a:r>
              <a:rPr lang="en-GB" sz="1800" dirty="0"/>
              <a:t>Reminder to our Welders to :</a:t>
            </a:r>
          </a:p>
          <a:p>
            <a:endParaRPr lang="en-GB" sz="1800" dirty="0"/>
          </a:p>
          <a:p>
            <a:pPr marL="171450" indent="-171450">
              <a:buFont typeface="Wingdings" panose="05000000000000000000" pitchFamily="2" charset="2"/>
              <a:buChar char="ü"/>
            </a:pPr>
            <a:r>
              <a:rPr lang="en-GB" sz="1600" dirty="0"/>
              <a:t>Use the right tool for the job </a:t>
            </a:r>
          </a:p>
          <a:p>
            <a:pPr marL="171450" indent="-171450">
              <a:buFont typeface="Wingdings" panose="05000000000000000000" pitchFamily="2" charset="2"/>
              <a:buChar char="ü"/>
            </a:pPr>
            <a:r>
              <a:rPr lang="en-GB" sz="1600" dirty="0"/>
              <a:t>Wear correct PPE</a:t>
            </a:r>
          </a:p>
          <a:p>
            <a:pPr marL="171450" indent="-171450">
              <a:buFont typeface="Wingdings" panose="05000000000000000000" pitchFamily="2" charset="2"/>
              <a:buChar char="ü"/>
            </a:pPr>
            <a:r>
              <a:rPr lang="en-GB" sz="1600" dirty="0"/>
              <a:t>If we have new or inexperienced assistant welders they will need additional supervision and/or reminding. </a:t>
            </a:r>
          </a:p>
        </p:txBody>
      </p:sp>
    </p:spTree>
    <p:extLst>
      <p:ext uri="{BB962C8B-B14F-4D97-AF65-F5344CB8AC3E}">
        <p14:creationId xmlns:p14="http://schemas.microsoft.com/office/powerpoint/2010/main" val="305378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805664" cy="1143000"/>
          </a:xfrm>
        </p:spPr>
        <p:txBody>
          <a:bodyPr anchor="t">
            <a:normAutofit fontScale="90000"/>
          </a:bodyPr>
          <a:lstStyle/>
          <a:p>
            <a:pPr algn="r"/>
            <a:r>
              <a:rPr lang="en-GB" sz="4800" dirty="0"/>
              <a:t>Appreciation</a:t>
            </a:r>
            <a:br>
              <a:rPr lang="en-GB" sz="3200" b="1" dirty="0"/>
            </a:br>
            <a:endParaRPr lang="en-GB" sz="3100" dirty="0">
              <a:solidFill>
                <a:srgbClr val="FF0000"/>
              </a:solidFill>
            </a:endParaRPr>
          </a:p>
        </p:txBody>
      </p:sp>
      <p:sp>
        <p:nvSpPr>
          <p:cNvPr id="4" name="Date Placeholder 3"/>
          <p:cNvSpPr>
            <a:spLocks noGrp="1"/>
          </p:cNvSpPr>
          <p:nvPr>
            <p:ph type="dt" sz="half" idx="10"/>
          </p:nvPr>
        </p:nvSpPr>
        <p:spPr/>
        <p:txBody>
          <a:bodyPr/>
          <a:lstStyle/>
          <a:p>
            <a:pPr>
              <a:defRPr/>
            </a:pPr>
            <a:fld id="{34496927-2A9A-4229-B102-B280E970ABCE}" type="datetime5">
              <a:rPr lang="en-GB" altLang="en-US" smtClean="0"/>
              <a:t>31-Oct-18</a:t>
            </a:fld>
            <a:endParaRPr lang="en-GB" altLang="en-US"/>
          </a:p>
        </p:txBody>
      </p:sp>
      <p:sp>
        <p:nvSpPr>
          <p:cNvPr id="5" name="Slide Number Placeholder 4"/>
          <p:cNvSpPr>
            <a:spLocks noGrp="1"/>
          </p:cNvSpPr>
          <p:nvPr>
            <p:ph type="sldNum" sz="quarter" idx="12"/>
          </p:nvPr>
        </p:nvSpPr>
        <p:spPr/>
        <p:txBody>
          <a:bodyPr/>
          <a:lstStyle/>
          <a:p>
            <a:pPr>
              <a:defRPr/>
            </a:pPr>
            <a:fld id="{B59C5A7D-3FD6-48AB-9EA1-2620497A3144}" type="slidenum">
              <a:rPr lang="en-GB" altLang="en-US" smtClean="0"/>
              <a:pPr>
                <a:defRPr/>
              </a:pPr>
              <a:t>17</a:t>
            </a:fld>
            <a:endParaRPr lang="en-GB" altLang="en-US"/>
          </a:p>
        </p:txBody>
      </p:sp>
      <p:sp>
        <p:nvSpPr>
          <p:cNvPr id="3" name="Rectangle: Rounded Corners 2">
            <a:extLst>
              <a:ext uri="{FF2B5EF4-FFF2-40B4-BE49-F238E27FC236}">
                <a16:creationId xmlns:a16="http://schemas.microsoft.com/office/drawing/2014/main" id="{7878A072-D388-4FC7-AC6B-D114A6CB5256}"/>
              </a:ext>
            </a:extLst>
          </p:cNvPr>
          <p:cNvSpPr/>
          <p:nvPr/>
        </p:nvSpPr>
        <p:spPr>
          <a:xfrm>
            <a:off x="1907704" y="2583855"/>
            <a:ext cx="4114800"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Add some pertinent to </a:t>
            </a:r>
            <a:r>
              <a:rPr lang="en-GB" sz="1800">
                <a:solidFill>
                  <a:schemeClr val="tx1"/>
                </a:solidFill>
              </a:rPr>
              <a:t>your teams…</a:t>
            </a:r>
            <a:endParaRPr lang="en-GB" sz="1800" dirty="0">
              <a:solidFill>
                <a:schemeClr val="tx1"/>
              </a:solidFill>
            </a:endParaRPr>
          </a:p>
        </p:txBody>
      </p:sp>
    </p:spTree>
    <p:extLst>
      <p:ext uri="{BB962C8B-B14F-4D97-AF65-F5344CB8AC3E}">
        <p14:creationId xmlns:p14="http://schemas.microsoft.com/office/powerpoint/2010/main" val="413283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404664"/>
            <a:ext cx="8229600" cy="1143000"/>
          </a:xfrm>
        </p:spPr>
        <p:txBody>
          <a:bodyPr anchor="t">
            <a:normAutofit/>
          </a:bodyPr>
          <a:lstStyle/>
          <a:p>
            <a:pPr algn="l"/>
            <a:r>
              <a:rPr lang="en-GB" sz="5400" dirty="0"/>
              <a:t>Welcome</a:t>
            </a:r>
          </a:p>
        </p:txBody>
      </p:sp>
      <p:sp>
        <p:nvSpPr>
          <p:cNvPr id="9" name="Content Placeholder 8"/>
          <p:cNvSpPr>
            <a:spLocks noGrp="1"/>
          </p:cNvSpPr>
          <p:nvPr>
            <p:ph idx="1"/>
          </p:nvPr>
        </p:nvSpPr>
        <p:spPr>
          <a:xfrm>
            <a:off x="323528" y="1547664"/>
            <a:ext cx="8568951" cy="4578499"/>
          </a:xfrm>
          <a:ln>
            <a:solidFill>
              <a:schemeClr val="accent1"/>
            </a:solidFill>
          </a:ln>
        </p:spPr>
        <p:txBody>
          <a:bodyPr>
            <a:normAutofit lnSpcReduction="10000"/>
          </a:bodyPr>
          <a:lstStyle/>
          <a:p>
            <a:pPr marL="0" indent="0">
              <a:buNone/>
            </a:pPr>
            <a:r>
              <a:rPr lang="en-GB" sz="1400" b="1" dirty="0"/>
              <a:t>Welcome to the Health, Safety and Environment Cascade for Period 7 2018/19.  </a:t>
            </a:r>
            <a:endParaRPr lang="en-GB" sz="1400" dirty="0"/>
          </a:p>
          <a:p>
            <a:pPr marL="0" indent="0">
              <a:buNone/>
            </a:pPr>
            <a:r>
              <a:rPr lang="en-GB" sz="1400" b="1" dirty="0">
                <a:solidFill>
                  <a:schemeClr val="bg2">
                    <a:lumMod val="50000"/>
                  </a:schemeClr>
                </a:solidFill>
              </a:rPr>
              <a:t>In this cascade;</a:t>
            </a:r>
          </a:p>
          <a:p>
            <a:r>
              <a:rPr lang="en-GB" sz="1400" b="1" dirty="0">
                <a:solidFill>
                  <a:schemeClr val="bg2">
                    <a:lumMod val="75000"/>
                  </a:schemeClr>
                </a:solidFill>
              </a:rPr>
              <a:t>Workforce Accidents</a:t>
            </a:r>
          </a:p>
          <a:p>
            <a:r>
              <a:rPr lang="en-GB" sz="1400" b="1" dirty="0">
                <a:solidFill>
                  <a:schemeClr val="bg2">
                    <a:lumMod val="75000"/>
                  </a:schemeClr>
                </a:solidFill>
              </a:rPr>
              <a:t>Line Blockage Irregularity</a:t>
            </a:r>
          </a:p>
          <a:p>
            <a:r>
              <a:rPr lang="en-GB" sz="1400" b="1" dirty="0">
                <a:solidFill>
                  <a:schemeClr val="bg2">
                    <a:lumMod val="75000"/>
                  </a:schemeClr>
                </a:solidFill>
              </a:rPr>
              <a:t>Near Miss at Waterloo - update</a:t>
            </a:r>
          </a:p>
          <a:p>
            <a:r>
              <a:rPr lang="en-GB" sz="2000" b="1" dirty="0">
                <a:solidFill>
                  <a:schemeClr val="bg2">
                    <a:lumMod val="75000"/>
                  </a:schemeClr>
                </a:solidFill>
              </a:rPr>
              <a:t>Think RISK 2 – two new videos</a:t>
            </a:r>
          </a:p>
          <a:p>
            <a:r>
              <a:rPr lang="en-GB" sz="1400" b="1" dirty="0">
                <a:solidFill>
                  <a:schemeClr val="bg2">
                    <a:lumMod val="75000"/>
                  </a:schemeClr>
                </a:solidFill>
              </a:rPr>
              <a:t>Driver Handbook </a:t>
            </a:r>
          </a:p>
          <a:p>
            <a:pPr lvl="1"/>
            <a:r>
              <a:rPr lang="en-GB" sz="1200" b="1" dirty="0">
                <a:solidFill>
                  <a:schemeClr val="bg2">
                    <a:lumMod val="75000"/>
                  </a:schemeClr>
                </a:solidFill>
              </a:rPr>
              <a:t>Reverse Parking Policy</a:t>
            </a:r>
          </a:p>
          <a:p>
            <a:pPr lvl="1"/>
            <a:r>
              <a:rPr lang="en-GB" sz="1200" b="1" dirty="0">
                <a:solidFill>
                  <a:schemeClr val="bg2">
                    <a:lumMod val="75000"/>
                  </a:schemeClr>
                </a:solidFill>
              </a:rPr>
              <a:t>Drivers Code </a:t>
            </a:r>
          </a:p>
          <a:p>
            <a:r>
              <a:rPr lang="en-GB" sz="1400" b="1" dirty="0">
                <a:solidFill>
                  <a:schemeClr val="bg2">
                    <a:lumMod val="75000"/>
                  </a:schemeClr>
                </a:solidFill>
              </a:rPr>
              <a:t>Winter Safety .. Look out for each other.</a:t>
            </a:r>
            <a:endParaRPr lang="en-GB" sz="1200" b="1" dirty="0">
              <a:solidFill>
                <a:schemeClr val="bg2">
                  <a:lumMod val="75000"/>
                </a:schemeClr>
              </a:solidFill>
            </a:endParaRPr>
          </a:p>
          <a:p>
            <a:r>
              <a:rPr lang="en-GB" sz="1400" b="1" dirty="0">
                <a:solidFill>
                  <a:schemeClr val="bg2">
                    <a:lumMod val="75000"/>
                  </a:schemeClr>
                </a:solidFill>
              </a:rPr>
              <a:t>Rule Book Change</a:t>
            </a:r>
          </a:p>
          <a:p>
            <a:r>
              <a:rPr lang="en-GB" sz="1400" b="1" dirty="0">
                <a:solidFill>
                  <a:schemeClr val="bg2">
                    <a:lumMod val="75000"/>
                  </a:schemeClr>
                </a:solidFill>
              </a:rPr>
              <a:t>Safety Critical Communications: Module 2. ABC-P</a:t>
            </a:r>
          </a:p>
          <a:p>
            <a:r>
              <a:rPr lang="en-GB" sz="1400" b="1" dirty="0">
                <a:solidFill>
                  <a:schemeClr val="bg2">
                    <a:lumMod val="75000"/>
                  </a:schemeClr>
                </a:solidFill>
              </a:rPr>
              <a:t>Health and Wellbeing</a:t>
            </a:r>
          </a:p>
          <a:p>
            <a:pPr lvl="1"/>
            <a:r>
              <a:rPr lang="en-GB" sz="1200" b="1" dirty="0">
                <a:solidFill>
                  <a:schemeClr val="bg2">
                    <a:lumMod val="75000"/>
                  </a:schemeClr>
                </a:solidFill>
              </a:rPr>
              <a:t>The Menopause.</a:t>
            </a:r>
          </a:p>
          <a:p>
            <a:pPr lvl="1"/>
            <a:r>
              <a:rPr lang="en-GB" sz="1200" b="1" dirty="0">
                <a:solidFill>
                  <a:schemeClr val="bg2">
                    <a:lumMod val="75000"/>
                  </a:schemeClr>
                </a:solidFill>
              </a:rPr>
              <a:t>The Flu Vaccine  </a:t>
            </a:r>
          </a:p>
          <a:p>
            <a:r>
              <a:rPr lang="en-GB" sz="1600" b="1" dirty="0">
                <a:solidFill>
                  <a:schemeClr val="bg2">
                    <a:lumMod val="75000"/>
                  </a:schemeClr>
                </a:solidFill>
              </a:rPr>
              <a:t>Environmental Close Calls</a:t>
            </a:r>
          </a:p>
          <a:p>
            <a:r>
              <a:rPr lang="en-GB" sz="1600" b="1" dirty="0">
                <a:solidFill>
                  <a:schemeClr val="bg2">
                    <a:lumMod val="75000"/>
                  </a:schemeClr>
                </a:solidFill>
              </a:rPr>
              <a:t>Electrical Risk; Close Calls please</a:t>
            </a:r>
          </a:p>
          <a:p>
            <a:r>
              <a:rPr lang="en-GB" sz="1400" b="1" dirty="0">
                <a:solidFill>
                  <a:schemeClr val="bg2">
                    <a:lumMod val="75000"/>
                  </a:schemeClr>
                </a:solidFill>
              </a:rPr>
              <a:t>Safety Bulletins</a:t>
            </a:r>
          </a:p>
          <a:p>
            <a:r>
              <a:rPr lang="en-GB" sz="1400" b="1" dirty="0">
                <a:solidFill>
                  <a:schemeClr val="bg2">
                    <a:lumMod val="75000"/>
                  </a:schemeClr>
                </a:solidFill>
              </a:rPr>
              <a:t>Appreciation</a:t>
            </a:r>
          </a:p>
          <a:p>
            <a:endParaRPr lang="en-GB" sz="1400" b="1" dirty="0">
              <a:solidFill>
                <a:srgbClr val="FFC000"/>
              </a:solidFill>
            </a:endParaRPr>
          </a:p>
          <a:p>
            <a:endParaRPr lang="en-GB" sz="1400" b="1" i="1" dirty="0"/>
          </a:p>
          <a:p>
            <a:endParaRPr lang="en-GB" sz="1400" b="1" dirty="0"/>
          </a:p>
          <a:p>
            <a:pPr marL="0" indent="0">
              <a:buNone/>
            </a:pPr>
            <a:endParaRPr lang="en-GB" sz="1400" b="1" dirty="0"/>
          </a:p>
          <a:p>
            <a:pPr marL="0" indent="0">
              <a:buNone/>
            </a:pPr>
            <a:endParaRPr lang="en-GB" sz="1400" b="1" dirty="0"/>
          </a:p>
        </p:txBody>
      </p:sp>
      <p:sp>
        <p:nvSpPr>
          <p:cNvPr id="3" name="Date Placeholder 2"/>
          <p:cNvSpPr>
            <a:spLocks noGrp="1"/>
          </p:cNvSpPr>
          <p:nvPr>
            <p:ph type="dt" sz="half" idx="10"/>
          </p:nvPr>
        </p:nvSpPr>
        <p:spPr/>
        <p:txBody>
          <a:bodyPr/>
          <a:lstStyle/>
          <a:p>
            <a:pPr>
              <a:defRPr/>
            </a:pPr>
            <a:fld id="{3A229BB8-76E0-47EA-A652-FAECB5F3574E}" type="datetime5">
              <a:rPr lang="en-GB" altLang="en-US" smtClean="0"/>
              <a:t>31-Oct-18</a:t>
            </a:fld>
            <a:endParaRPr lang="en-GB" altLang="en-US" dirty="0"/>
          </a:p>
        </p:txBody>
      </p:sp>
      <p:sp>
        <p:nvSpPr>
          <p:cNvPr id="5" name="Slide Number Placeholder 4"/>
          <p:cNvSpPr>
            <a:spLocks noGrp="1"/>
          </p:cNvSpPr>
          <p:nvPr>
            <p:ph type="sldNum" sz="quarter" idx="12"/>
          </p:nvPr>
        </p:nvSpPr>
        <p:spPr/>
        <p:txBody>
          <a:bodyPr/>
          <a:lstStyle/>
          <a:p>
            <a:pPr>
              <a:defRPr/>
            </a:pPr>
            <a:fld id="{B59C5A7D-3FD6-48AB-9EA1-2620497A3144}" type="slidenum">
              <a:rPr lang="en-GB" altLang="en-US" smtClean="0"/>
              <a:pPr>
                <a:defRPr/>
              </a:pPr>
              <a:t>2</a:t>
            </a:fld>
            <a:endParaRPr lang="en-GB" altLang="en-US"/>
          </a:p>
        </p:txBody>
      </p:sp>
    </p:spTree>
    <p:extLst>
      <p:ext uri="{BB962C8B-B14F-4D97-AF65-F5344CB8AC3E}">
        <p14:creationId xmlns:p14="http://schemas.microsoft.com/office/powerpoint/2010/main" val="368362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alpha val="93000"/>
                <a:lumMod val="35000"/>
              </a:srgbClr>
            </a:gs>
            <a:gs pos="20000">
              <a:schemeClr val="accent2">
                <a:lumMod val="0"/>
                <a:lumOff val="100000"/>
              </a:schemeClr>
            </a:gs>
            <a:gs pos="0">
              <a:schemeClr val="accent2">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492" y="516791"/>
            <a:ext cx="8229600" cy="1143000"/>
          </a:xfrm>
        </p:spPr>
        <p:txBody>
          <a:bodyPr>
            <a:noAutofit/>
          </a:bodyPr>
          <a:lstStyle/>
          <a:p>
            <a:pPr algn="r"/>
            <a:br>
              <a:rPr lang="en-GB" sz="5400" i="0" dirty="0"/>
            </a:br>
            <a:r>
              <a:rPr lang="en-GB" sz="5400" i="0" dirty="0"/>
              <a:t>Workforce Safety</a:t>
            </a:r>
            <a:br>
              <a:rPr lang="en-GB" sz="5400" i="0" dirty="0"/>
            </a:br>
            <a:r>
              <a:rPr lang="en-GB" sz="2400" i="0" dirty="0">
                <a:solidFill>
                  <a:srgbClr val="FF0000"/>
                </a:solidFill>
              </a:rPr>
              <a:t>Significant injuries</a:t>
            </a:r>
            <a:endParaRPr lang="en-GB" sz="2800" i="0" dirty="0">
              <a:solidFill>
                <a:srgbClr val="FF0000"/>
              </a:solidFill>
            </a:endParaRPr>
          </a:p>
        </p:txBody>
      </p:sp>
      <p:pic>
        <p:nvPicPr>
          <p:cNvPr id="9"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10304" y="106944"/>
            <a:ext cx="1075733" cy="17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fld id="{9EB95853-0538-4C31-9C7C-ED3AD421B6D6}" type="datetime5">
              <a:rPr lang="en-GB" altLang="en-US" smtClean="0"/>
              <a:t>31-Oct-18</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3</a:t>
            </a:fld>
            <a:endParaRPr lang="en-GB" altLang="en-US"/>
          </a:p>
        </p:txBody>
      </p:sp>
      <p:sp>
        <p:nvSpPr>
          <p:cNvPr id="19" name="AutoShape 22"/>
          <p:cNvSpPr>
            <a:spLocks noChangeArrowheads="1"/>
          </p:cNvSpPr>
          <p:nvPr/>
        </p:nvSpPr>
        <p:spPr bwMode="auto">
          <a:xfrm flipH="1">
            <a:off x="508822" y="1447678"/>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0" name="AutoShape 22"/>
          <p:cNvSpPr>
            <a:spLocks noChangeArrowheads="1"/>
          </p:cNvSpPr>
          <p:nvPr/>
        </p:nvSpPr>
        <p:spPr bwMode="auto">
          <a:xfrm flipH="1">
            <a:off x="750801" y="1452199"/>
            <a:ext cx="238738"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1" name="AutoShape 22"/>
          <p:cNvSpPr>
            <a:spLocks noChangeArrowheads="1"/>
          </p:cNvSpPr>
          <p:nvPr/>
        </p:nvSpPr>
        <p:spPr bwMode="auto">
          <a:xfrm flipH="1">
            <a:off x="498883" y="373190"/>
            <a:ext cx="172821"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3" name="AutoShape 22"/>
          <p:cNvSpPr>
            <a:spLocks noChangeArrowheads="1"/>
          </p:cNvSpPr>
          <p:nvPr/>
        </p:nvSpPr>
        <p:spPr bwMode="auto">
          <a:xfrm flipH="1">
            <a:off x="299146" y="934791"/>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graphicFrame>
        <p:nvGraphicFramePr>
          <p:cNvPr id="14" name="Table 13">
            <a:extLst>
              <a:ext uri="{FF2B5EF4-FFF2-40B4-BE49-F238E27FC236}">
                <a16:creationId xmlns:a16="http://schemas.microsoft.com/office/drawing/2014/main" id="{239673DE-4A2E-48E2-B76C-8500B0C3C2E6}"/>
              </a:ext>
            </a:extLst>
          </p:cNvPr>
          <p:cNvGraphicFramePr>
            <a:graphicFrameLocks noGrp="1"/>
          </p:cNvGraphicFramePr>
          <p:nvPr>
            <p:extLst>
              <p:ext uri="{D42A27DB-BD31-4B8C-83A1-F6EECF244321}">
                <p14:modId xmlns:p14="http://schemas.microsoft.com/office/powerpoint/2010/main" val="3957646261"/>
              </p:ext>
            </p:extLst>
          </p:nvPr>
        </p:nvGraphicFramePr>
        <p:xfrm>
          <a:off x="585293" y="1719750"/>
          <a:ext cx="8186284" cy="4978760"/>
        </p:xfrm>
        <a:graphic>
          <a:graphicData uri="http://schemas.openxmlformats.org/drawingml/2006/table">
            <a:tbl>
              <a:tblPr/>
              <a:tblGrid>
                <a:gridCol w="1140814">
                  <a:extLst>
                    <a:ext uri="{9D8B030D-6E8A-4147-A177-3AD203B41FA5}">
                      <a16:colId xmlns:a16="http://schemas.microsoft.com/office/drawing/2014/main" val="2930974865"/>
                    </a:ext>
                  </a:extLst>
                </a:gridCol>
                <a:gridCol w="834132">
                  <a:extLst>
                    <a:ext uri="{9D8B030D-6E8A-4147-A177-3AD203B41FA5}">
                      <a16:colId xmlns:a16="http://schemas.microsoft.com/office/drawing/2014/main" val="880107387"/>
                    </a:ext>
                  </a:extLst>
                </a:gridCol>
                <a:gridCol w="6211338">
                  <a:extLst>
                    <a:ext uri="{9D8B030D-6E8A-4147-A177-3AD203B41FA5}">
                      <a16:colId xmlns:a16="http://schemas.microsoft.com/office/drawing/2014/main" val="2181979529"/>
                    </a:ext>
                  </a:extLst>
                </a:gridCol>
              </a:tblGrid>
              <a:tr h="665779">
                <a:tc>
                  <a:txBody>
                    <a:bodyPr/>
                    <a:lstStyle/>
                    <a:p>
                      <a:pPr algn="l" fontAlgn="t"/>
                      <a:r>
                        <a:rPr lang="en-GB" sz="1200" b="0" i="0" u="none" strike="noStrike" dirty="0">
                          <a:effectLst/>
                          <a:latin typeface="Arial" panose="020B0604020202020204" pitchFamily="34" charset="0"/>
                        </a:rPr>
                        <a:t>Works Delivery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FFC000"/>
                      </a:fgClr>
                      <a:bgClr>
                        <a:schemeClr val="bg1"/>
                      </a:bgClr>
                    </a:pattFill>
                  </a:tcPr>
                </a:tc>
                <a:tc>
                  <a:txBody>
                    <a:bodyPr/>
                    <a:lstStyle/>
                    <a:p>
                      <a:pPr algn="l" fontAlgn="t"/>
                      <a:r>
                        <a:rPr lang="en-GB" sz="1100" b="0" i="0" u="none" strike="noStrike" dirty="0">
                          <a:effectLst/>
                          <a:latin typeface="Arial" panose="020B0604020202020204" pitchFamily="34" charset="0"/>
                        </a:rPr>
                        <a:t>18/09/2018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FFC000"/>
                      </a:fgClr>
                      <a:bgClr>
                        <a:schemeClr val="bg1"/>
                      </a:bgClr>
                    </a:pattFill>
                  </a:tcPr>
                </a:tc>
                <a:tc>
                  <a:txBody>
                    <a:bodyPr/>
                    <a:lstStyle/>
                    <a:p>
                      <a:pPr algn="l" fontAlgn="t"/>
                      <a:r>
                        <a:rPr lang="en-GB" sz="1200" b="0" i="0" u="none" strike="noStrike" dirty="0">
                          <a:solidFill>
                            <a:schemeClr val="tx1"/>
                          </a:solidFill>
                          <a:effectLst/>
                          <a:latin typeface="Arial" panose="020B0604020202020204" pitchFamily="34" charset="0"/>
                        </a:rPr>
                        <a:t>At </a:t>
                      </a:r>
                      <a:r>
                        <a:rPr lang="en-GB" sz="1200" b="0" i="0" u="none" strike="noStrike" dirty="0" err="1">
                          <a:solidFill>
                            <a:schemeClr val="tx1"/>
                          </a:solidFill>
                          <a:effectLst/>
                          <a:latin typeface="Arial" panose="020B0604020202020204" pitchFamily="34" charset="0"/>
                        </a:rPr>
                        <a:t>Whimple</a:t>
                      </a:r>
                      <a:r>
                        <a:rPr lang="en-GB" sz="1200" b="0" i="0" u="none" strike="noStrike" dirty="0">
                          <a:solidFill>
                            <a:schemeClr val="tx1"/>
                          </a:solidFill>
                          <a:effectLst/>
                          <a:latin typeface="Arial" panose="020B0604020202020204" pitchFamily="34" charset="0"/>
                        </a:rPr>
                        <a:t>,  the IP sustained a twisted ankle when he was carrying out manual handling activities, removing equipment from site at a location where the underfoot conditions were freshly laid, unconsolidated ballast, that caused him to loose secure footing and slip. </a:t>
                      </a:r>
                    </a:p>
                    <a:p>
                      <a:pPr algn="l" fontAlgn="t"/>
                      <a:r>
                        <a:rPr lang="en-GB" sz="1200" b="1" i="1" u="none" strike="noStrike" dirty="0">
                          <a:solidFill>
                            <a:schemeClr val="tx1"/>
                          </a:solidFill>
                          <a:effectLst/>
                          <a:latin typeface="Arial" panose="020B0604020202020204" pitchFamily="34" charset="0"/>
                        </a:rPr>
                        <a:t>Classification Slip, Trip, Fall/Manual Handling.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FFC000"/>
                      </a:fgClr>
                      <a:bgClr>
                        <a:schemeClr val="bg1"/>
                      </a:bgClr>
                    </a:pattFill>
                  </a:tcPr>
                </a:tc>
                <a:extLst>
                  <a:ext uri="{0D108BD9-81ED-4DB2-BD59-A6C34878D82A}">
                    <a16:rowId xmlns:a16="http://schemas.microsoft.com/office/drawing/2014/main" val="4123926385"/>
                  </a:ext>
                </a:extLst>
              </a:tr>
              <a:tr h="733100">
                <a:tc>
                  <a:txBody>
                    <a:bodyPr/>
                    <a:lstStyle/>
                    <a:p>
                      <a:pPr algn="l" fontAlgn="t"/>
                      <a:r>
                        <a:rPr lang="en-GB" sz="1200" b="0" i="0" u="none" strike="noStrike" dirty="0">
                          <a:effectLst/>
                          <a:latin typeface="Arial" panose="020B0604020202020204" pitchFamily="34" charset="0"/>
                        </a:rPr>
                        <a:t>Inner DU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FFC000"/>
                      </a:fgClr>
                      <a:bgClr>
                        <a:schemeClr val="bg1"/>
                      </a:bgClr>
                    </a:pattFill>
                  </a:tcPr>
                </a:tc>
                <a:tc>
                  <a:txBody>
                    <a:bodyPr/>
                    <a:lstStyle/>
                    <a:p>
                      <a:pPr algn="l" fontAlgn="t"/>
                      <a:r>
                        <a:rPr lang="en-GB" sz="1100" b="0" i="0" u="none" strike="noStrike" dirty="0">
                          <a:effectLst/>
                          <a:latin typeface="Arial" panose="020B0604020202020204" pitchFamily="34" charset="0"/>
                        </a:rPr>
                        <a:t>19/09/2018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FFC000"/>
                      </a:fgClr>
                      <a:bgClr>
                        <a:schemeClr val="bg1"/>
                      </a:bgClr>
                    </a:pattFill>
                  </a:tcPr>
                </a:tc>
                <a:tc>
                  <a:txBody>
                    <a:bodyPr/>
                    <a:lstStyle/>
                    <a:p>
                      <a:pPr algn="l" fontAlgn="t"/>
                      <a:r>
                        <a:rPr lang="en-GB" sz="1200" b="0" i="0" u="none" strike="noStrike" dirty="0">
                          <a:solidFill>
                            <a:schemeClr val="tx1"/>
                          </a:solidFill>
                          <a:effectLst/>
                          <a:latin typeface="Arial" panose="020B0604020202020204" pitchFamily="34" charset="0"/>
                        </a:rPr>
                        <a:t>At Point Pleasant, the IP sustained a cut to his elbow and swelling to his ankle when while undertaking wheel timber renewals, the individual temporarily forgot about a gap between the timbers, resulting in him misplacing his foot, slipping and falling over.</a:t>
                      </a:r>
                    </a:p>
                    <a:p>
                      <a:pPr algn="l" fontAlgn="t"/>
                      <a:r>
                        <a:rPr lang="en-GB" sz="1200" b="1" i="1" u="none" strike="noStrike" dirty="0">
                          <a:solidFill>
                            <a:schemeClr val="tx1"/>
                          </a:solidFill>
                          <a:effectLst/>
                          <a:latin typeface="Arial" panose="020B0604020202020204" pitchFamily="34" charset="0"/>
                        </a:rPr>
                        <a:t>Classification Slip, Trip, Fall.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FFC000"/>
                      </a:fgClr>
                      <a:bgClr>
                        <a:schemeClr val="bg1"/>
                      </a:bgClr>
                    </a:pattFill>
                  </a:tcPr>
                </a:tc>
                <a:extLst>
                  <a:ext uri="{0D108BD9-81ED-4DB2-BD59-A6C34878D82A}">
                    <a16:rowId xmlns:a16="http://schemas.microsoft.com/office/drawing/2014/main" val="3778259412"/>
                  </a:ext>
                </a:extLst>
              </a:tr>
              <a:tr h="626190">
                <a:tc>
                  <a:txBody>
                    <a:bodyPr/>
                    <a:lstStyle/>
                    <a:p>
                      <a:pPr algn="l" fontAlgn="t"/>
                      <a:r>
                        <a:rPr lang="en-GB" sz="1200" b="0" i="0" u="none" strike="noStrike" dirty="0">
                          <a:effectLst/>
                          <a:latin typeface="Arial" panose="020B0604020202020204" pitchFamily="34" charset="0"/>
                        </a:rPr>
                        <a:t>Works Delivery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FFC000"/>
                      </a:fgClr>
                      <a:bgClr>
                        <a:schemeClr val="bg1"/>
                      </a:bgClr>
                    </a:pattFill>
                  </a:tcPr>
                </a:tc>
                <a:tc>
                  <a:txBody>
                    <a:bodyPr/>
                    <a:lstStyle/>
                    <a:p>
                      <a:pPr algn="l" fontAlgn="t"/>
                      <a:r>
                        <a:rPr lang="en-GB" sz="1100" b="0" i="0" u="none" strike="noStrike" dirty="0">
                          <a:effectLst/>
                          <a:latin typeface="Arial" panose="020B0604020202020204" pitchFamily="34" charset="0"/>
                        </a:rPr>
                        <a:t>03/10/2018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FFC000"/>
                      </a:fgClr>
                      <a:bgClr>
                        <a:schemeClr val="bg1"/>
                      </a:bgClr>
                    </a:pattFill>
                  </a:tcPr>
                </a:tc>
                <a:tc>
                  <a:txBody>
                    <a:bodyPr/>
                    <a:lstStyle/>
                    <a:p>
                      <a:pPr algn="l" fontAlgn="t"/>
                      <a:r>
                        <a:rPr lang="en-GB" sz="1200" b="0" i="0" u="none" strike="noStrike" dirty="0">
                          <a:solidFill>
                            <a:schemeClr val="tx1"/>
                          </a:solidFill>
                          <a:effectLst/>
                          <a:latin typeface="Arial" panose="020B0604020202020204" pitchFamily="34" charset="0"/>
                        </a:rPr>
                        <a:t>At </a:t>
                      </a:r>
                      <a:r>
                        <a:rPr lang="en-GB" sz="1200" b="0" i="0" u="none" strike="noStrike" dirty="0" err="1">
                          <a:solidFill>
                            <a:schemeClr val="tx1"/>
                          </a:solidFill>
                          <a:effectLst/>
                          <a:latin typeface="Arial" panose="020B0604020202020204" pitchFamily="34" charset="0"/>
                        </a:rPr>
                        <a:t>Ludgershall</a:t>
                      </a:r>
                      <a:r>
                        <a:rPr lang="en-GB" sz="1200" b="0" i="0" u="none" strike="noStrike" dirty="0">
                          <a:solidFill>
                            <a:schemeClr val="tx1"/>
                          </a:solidFill>
                          <a:effectLst/>
                          <a:latin typeface="Arial" panose="020B0604020202020204" pitchFamily="34" charset="0"/>
                        </a:rPr>
                        <a:t>, the IP sustained bruising to his right hand when, whilst placing base plates between sleepers and rails during sleeper changing he slid the base plate under the rail and trapped his fingers momentarily.</a:t>
                      </a:r>
                    </a:p>
                    <a:p>
                      <a:pPr algn="l" fontAlgn="t"/>
                      <a:r>
                        <a:rPr lang="en-GB" sz="1200" b="1" i="1" u="none" strike="noStrike" dirty="0">
                          <a:solidFill>
                            <a:schemeClr val="tx1"/>
                          </a:solidFill>
                          <a:effectLst/>
                          <a:latin typeface="Arial" panose="020B0604020202020204" pitchFamily="34" charset="0"/>
                        </a:rPr>
                        <a:t>Classification: Contact</a:t>
                      </a:r>
                      <a:r>
                        <a:rPr lang="en-GB" sz="1200" b="0" i="1" u="none" strike="noStrike" dirty="0">
                          <a:solidFill>
                            <a:schemeClr val="tx1"/>
                          </a:solidFill>
                          <a:effectLst/>
                          <a:latin typeface="Arial" panose="020B060402020202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
                      <a:fgClr>
                        <a:srgbClr val="FFC000"/>
                      </a:fgClr>
                      <a:bgClr>
                        <a:schemeClr val="bg1"/>
                      </a:bgClr>
                    </a:pattFill>
                  </a:tcPr>
                </a:tc>
                <a:extLst>
                  <a:ext uri="{0D108BD9-81ED-4DB2-BD59-A6C34878D82A}">
                    <a16:rowId xmlns:a16="http://schemas.microsoft.com/office/drawing/2014/main" val="2293807600"/>
                  </a:ext>
                </a:extLst>
              </a:tr>
              <a:tr h="488733">
                <a:tc>
                  <a:txBody>
                    <a:bodyPr/>
                    <a:lstStyle/>
                    <a:p>
                      <a:pPr algn="l" fontAlgn="t"/>
                      <a:r>
                        <a:rPr lang="en-GB" sz="1200" b="0" i="0" u="none" strike="noStrike" dirty="0">
                          <a:effectLst/>
                          <a:latin typeface="Arial" panose="020B0604020202020204" pitchFamily="34" charset="0"/>
                        </a:rPr>
                        <a:t>Outer DU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0000"/>
                      </a:fgClr>
                      <a:bgClr>
                        <a:schemeClr val="bg1"/>
                      </a:bgClr>
                    </a:pattFill>
                  </a:tcPr>
                </a:tc>
                <a:tc>
                  <a:txBody>
                    <a:bodyPr/>
                    <a:lstStyle/>
                    <a:p>
                      <a:pPr algn="l" fontAlgn="t"/>
                      <a:r>
                        <a:rPr lang="en-GB" sz="1100" b="0" i="0" u="none" strike="noStrike" dirty="0">
                          <a:effectLst/>
                          <a:latin typeface="Arial" panose="020B0604020202020204" pitchFamily="34" charset="0"/>
                        </a:rPr>
                        <a:t>18/09/2018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0000"/>
                      </a:fgClr>
                      <a:bgClr>
                        <a:schemeClr val="bg1"/>
                      </a:bgClr>
                    </a:pattFill>
                  </a:tcPr>
                </a:tc>
                <a:tc>
                  <a:txBody>
                    <a:bodyPr/>
                    <a:lstStyle/>
                    <a:p>
                      <a:pPr algn="l" fontAlgn="t"/>
                      <a:r>
                        <a:rPr lang="en-GB" sz="1200" b="0" i="0" u="none" strike="noStrike" dirty="0">
                          <a:solidFill>
                            <a:schemeClr val="tx1"/>
                          </a:solidFill>
                          <a:effectLst/>
                          <a:latin typeface="Arial" panose="020B0604020202020204" pitchFamily="34" charset="0"/>
                        </a:rPr>
                        <a:t>At Cosham Junction, the IP was alighting from a NR van on private land at an access gate,  the ground was uneven, he twisted his ankle as he stepped into an unnoticed pothole causing soft tissue damage to his ankle.</a:t>
                      </a: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1" i="1" u="none" strike="noStrike" dirty="0">
                          <a:solidFill>
                            <a:schemeClr val="tx1"/>
                          </a:solidFill>
                          <a:effectLst/>
                          <a:latin typeface="Arial" panose="020B0604020202020204" pitchFamily="34" charset="0"/>
                        </a:rPr>
                        <a:t>Classification Slip, Trip, Fall.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0000"/>
                      </a:fgClr>
                      <a:bgClr>
                        <a:schemeClr val="bg1"/>
                      </a:bgClr>
                    </a:pattFill>
                  </a:tcPr>
                </a:tc>
                <a:extLst>
                  <a:ext uri="{0D108BD9-81ED-4DB2-BD59-A6C34878D82A}">
                    <a16:rowId xmlns:a16="http://schemas.microsoft.com/office/drawing/2014/main" val="2740714806"/>
                  </a:ext>
                </a:extLst>
              </a:tr>
              <a:tr h="558786">
                <a:tc>
                  <a:txBody>
                    <a:bodyPr/>
                    <a:lstStyle/>
                    <a:p>
                      <a:pPr algn="l" fontAlgn="t"/>
                      <a:r>
                        <a:rPr lang="en-GB" sz="1200" b="0" i="0" u="none" strike="noStrike" dirty="0">
                          <a:effectLst/>
                          <a:latin typeface="Arial" panose="020B0604020202020204" pitchFamily="34" charset="0"/>
                        </a:rPr>
                        <a:t>Outer DU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0000"/>
                      </a:fgClr>
                      <a:bgClr>
                        <a:schemeClr val="bg1"/>
                      </a:bgClr>
                    </a:pattFill>
                  </a:tcPr>
                </a:tc>
                <a:tc>
                  <a:txBody>
                    <a:bodyPr/>
                    <a:lstStyle/>
                    <a:p>
                      <a:pPr algn="l" fontAlgn="t"/>
                      <a:r>
                        <a:rPr lang="en-GB" sz="1100" b="0" i="0" u="none" strike="noStrike" dirty="0">
                          <a:effectLst/>
                          <a:latin typeface="Arial" panose="020B0604020202020204" pitchFamily="34" charset="0"/>
                        </a:rPr>
                        <a:t>02/10/2018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0000"/>
                      </a:fgClr>
                      <a:bgClr>
                        <a:schemeClr val="bg1"/>
                      </a:bgClr>
                    </a:pattFill>
                  </a:tcPr>
                </a:tc>
                <a:tc>
                  <a:txBody>
                    <a:bodyPr/>
                    <a:lstStyle/>
                    <a:p>
                      <a:pPr algn="l" fontAlgn="t"/>
                      <a:r>
                        <a:rPr lang="en-GB" sz="1200" b="0" i="0" u="none" strike="noStrike" dirty="0">
                          <a:solidFill>
                            <a:schemeClr val="tx1"/>
                          </a:solidFill>
                          <a:effectLst/>
                          <a:latin typeface="Arial" panose="020B0604020202020204" pitchFamily="34" charset="0"/>
                        </a:rPr>
                        <a:t>A30 near Popham, the IP was the driver of a NR Van when it was struck on the drivers side by another vehicle that had failed to stop at a red ATS.  She sustained shock and concussion with related stiffness to the body. </a:t>
                      </a:r>
                    </a:p>
                    <a:p>
                      <a:pPr algn="l" fontAlgn="t"/>
                      <a:r>
                        <a:rPr lang="en-GB" sz="1200" b="1" i="1" u="none" strike="noStrike" dirty="0">
                          <a:solidFill>
                            <a:schemeClr val="tx1"/>
                          </a:solidFill>
                          <a:effectLst/>
                          <a:latin typeface="Arial" panose="020B0604020202020204" pitchFamily="34" charset="0"/>
                        </a:rPr>
                        <a:t>Classification RTA.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0000"/>
                      </a:fgClr>
                      <a:bgClr>
                        <a:schemeClr val="bg1"/>
                      </a:bgClr>
                    </a:pattFill>
                  </a:tcPr>
                </a:tc>
                <a:extLst>
                  <a:ext uri="{0D108BD9-81ED-4DB2-BD59-A6C34878D82A}">
                    <a16:rowId xmlns:a16="http://schemas.microsoft.com/office/drawing/2014/main" val="1999897505"/>
                  </a:ext>
                </a:extLst>
              </a:tr>
              <a:tr h="1319580">
                <a:tc>
                  <a:txBody>
                    <a:bodyPr/>
                    <a:lstStyle/>
                    <a:p>
                      <a:pPr algn="l" fontAlgn="t"/>
                      <a:r>
                        <a:rPr lang="en-GB" sz="1200" b="0" i="0" u="none" strike="noStrike" dirty="0">
                          <a:effectLst/>
                          <a:latin typeface="Arial" panose="020B0604020202020204" pitchFamily="34" charset="0"/>
                        </a:rPr>
                        <a:t>Works Delivery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0000"/>
                      </a:fgClr>
                      <a:bgClr>
                        <a:schemeClr val="bg1"/>
                      </a:bgClr>
                    </a:pattFill>
                  </a:tcPr>
                </a:tc>
                <a:tc>
                  <a:txBody>
                    <a:bodyPr/>
                    <a:lstStyle/>
                    <a:p>
                      <a:pPr algn="l" fontAlgn="t"/>
                      <a:r>
                        <a:rPr lang="en-GB" sz="1100" b="0" i="0" u="none" strike="noStrike" dirty="0">
                          <a:effectLst/>
                          <a:latin typeface="Arial" panose="020B0604020202020204" pitchFamily="34" charset="0"/>
                        </a:rPr>
                        <a:t>07/10/2018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0000"/>
                      </a:fgClr>
                      <a:bgClr>
                        <a:schemeClr val="bg1"/>
                      </a:bgClr>
                    </a:pattFill>
                  </a:tcPr>
                </a:tc>
                <a:tc>
                  <a:txBody>
                    <a:bodyPr/>
                    <a:lstStyle/>
                    <a:p>
                      <a:pPr algn="l" fontAlgn="t"/>
                      <a:r>
                        <a:rPr lang="en-GB" sz="1200" b="0" i="0" u="none" strike="noStrike" dirty="0">
                          <a:solidFill>
                            <a:schemeClr val="tx1"/>
                          </a:solidFill>
                          <a:effectLst/>
                          <a:latin typeface="Arial" panose="020B0604020202020204" pitchFamily="34" charset="0"/>
                        </a:rPr>
                        <a:t>At Wilton Junction, during the installation of new timbers at a site where they had previously been removed, the IP was instructed to lay out materials ready for the installation, as he was walking ballast to ballast holding two bags of AS (Railway Chair) Screws, weighing approximately 15kg holding each by either side of his body, he stepped into a track bed without ballast and fell sustaining a dislocated thumb as he landed.</a:t>
                      </a:r>
                    </a:p>
                    <a:p>
                      <a:pPr algn="l" fontAlgn="t"/>
                      <a:r>
                        <a:rPr lang="en-GB" sz="1200" b="1" i="1" u="none" strike="noStrike" dirty="0">
                          <a:solidFill>
                            <a:schemeClr val="tx1"/>
                          </a:solidFill>
                          <a:effectLst/>
                          <a:latin typeface="Arial" panose="020B0604020202020204" pitchFamily="34" charset="0"/>
                        </a:rPr>
                        <a:t>Classification Slip, Trip, Fall./Manual handling</a:t>
                      </a:r>
                      <a:r>
                        <a:rPr lang="en-GB" sz="1200" b="0" i="1" u="none" strike="noStrike" dirty="0">
                          <a:solidFill>
                            <a:schemeClr val="tx1"/>
                          </a:solidFill>
                          <a:effectLst/>
                          <a:latin typeface="Arial" panose="020B060402020202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0000"/>
                      </a:fgClr>
                      <a:bgClr>
                        <a:schemeClr val="bg1"/>
                      </a:bgClr>
                    </a:pattFill>
                  </a:tcPr>
                </a:tc>
                <a:extLst>
                  <a:ext uri="{0D108BD9-81ED-4DB2-BD59-A6C34878D82A}">
                    <a16:rowId xmlns:a16="http://schemas.microsoft.com/office/drawing/2014/main" val="1752300656"/>
                  </a:ext>
                </a:extLst>
              </a:tr>
            </a:tbl>
          </a:graphicData>
        </a:graphic>
      </p:graphicFrame>
    </p:spTree>
    <p:extLst>
      <p:ext uri="{BB962C8B-B14F-4D97-AF65-F5344CB8AC3E}">
        <p14:creationId xmlns:p14="http://schemas.microsoft.com/office/powerpoint/2010/main" val="220157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300" y="423073"/>
            <a:ext cx="8229600" cy="1143000"/>
          </a:xfrm>
        </p:spPr>
        <p:txBody>
          <a:bodyPr>
            <a:noAutofit/>
          </a:bodyPr>
          <a:lstStyle/>
          <a:p>
            <a:pPr algn="r"/>
            <a:br>
              <a:rPr lang="en-GB" sz="5400" i="0" dirty="0"/>
            </a:br>
            <a:r>
              <a:rPr lang="en-GB" sz="5400" i="0" dirty="0"/>
              <a:t>Workforce Safety</a:t>
            </a:r>
            <a:br>
              <a:rPr lang="en-GB" sz="5400" i="0" dirty="0"/>
            </a:br>
            <a:r>
              <a:rPr lang="en-GB" sz="2800" i="0" dirty="0">
                <a:solidFill>
                  <a:srgbClr val="FF0000"/>
                </a:solidFill>
              </a:rPr>
              <a:t>Line Blockage Irregularity</a:t>
            </a:r>
            <a:br>
              <a:rPr lang="en-GB" sz="5400" i="0" dirty="0"/>
            </a:br>
            <a:r>
              <a:rPr lang="en-GB" sz="2400" i="0" dirty="0">
                <a:solidFill>
                  <a:srgbClr val="FF0000"/>
                </a:solidFill>
              </a:rPr>
              <a:t>.</a:t>
            </a:r>
            <a:endParaRPr lang="en-GB" sz="2800" i="0" dirty="0">
              <a:solidFill>
                <a:srgbClr val="FF0000"/>
              </a:solidFill>
            </a:endParaRPr>
          </a:p>
        </p:txBody>
      </p:sp>
      <p:sp>
        <p:nvSpPr>
          <p:cNvPr id="12" name="Content Placeholder 11">
            <a:extLst>
              <a:ext uri="{FF2B5EF4-FFF2-40B4-BE49-F238E27FC236}">
                <a16:creationId xmlns:a16="http://schemas.microsoft.com/office/drawing/2014/main" id="{6C3DEADD-3CB7-4098-803B-5EB35BB14783}"/>
              </a:ext>
            </a:extLst>
          </p:cNvPr>
          <p:cNvSpPr>
            <a:spLocks noGrp="1"/>
          </p:cNvSpPr>
          <p:nvPr>
            <p:ph sz="half" idx="1"/>
          </p:nvPr>
        </p:nvSpPr>
        <p:spPr>
          <a:xfrm>
            <a:off x="323528" y="1124744"/>
            <a:ext cx="4038600" cy="5230181"/>
          </a:xfrm>
          <a:ln>
            <a:solidFill>
              <a:srgbClr val="FF0000"/>
            </a:solidFill>
          </a:ln>
        </p:spPr>
        <p:txBody>
          <a:bodyPr>
            <a:normAutofit fontScale="85000" lnSpcReduction="20000"/>
          </a:bodyPr>
          <a:lstStyle/>
          <a:p>
            <a:pPr marL="0" indent="0">
              <a:buNone/>
            </a:pPr>
            <a:r>
              <a:rPr lang="en-GB" sz="1900" dirty="0"/>
              <a:t>On Tuesday 02/10/2018 at 0847 on the PAA1 at Aldershot tunnel. A Patrolling Team of three were involved in a near miss with an MPV inside a Line Blockage whilst taking the protection to patrol through the tunnel.  Points to note:</a:t>
            </a:r>
          </a:p>
          <a:p>
            <a:pPr marL="0" indent="0">
              <a:buNone/>
            </a:pPr>
            <a:endParaRPr lang="en-GB" sz="1200" dirty="0"/>
          </a:p>
          <a:p>
            <a:pPr>
              <a:buFont typeface="Wingdings" panose="05000000000000000000" pitchFamily="2" charset="2"/>
              <a:buChar char="Ø"/>
            </a:pPr>
            <a:r>
              <a:rPr lang="en-GB" sz="1900" dirty="0"/>
              <a:t>The SCC was formal between the COSS and Signaller, including the location of the team, the limits of the LB and all details were repeated back.</a:t>
            </a:r>
          </a:p>
          <a:p>
            <a:pPr>
              <a:buFont typeface="Wingdings" panose="05000000000000000000" pitchFamily="2" charset="2"/>
              <a:buChar char="Ø"/>
            </a:pPr>
            <a:r>
              <a:rPr lang="en-GB" sz="1900" dirty="0"/>
              <a:t>During the call it was stated that once a train had passed through the line blockage would be granted. </a:t>
            </a:r>
          </a:p>
          <a:p>
            <a:pPr>
              <a:buFont typeface="Wingdings" panose="05000000000000000000" pitchFamily="2" charset="2"/>
              <a:buChar char="Ø"/>
            </a:pPr>
            <a:r>
              <a:rPr lang="en-GB" sz="1900" dirty="0"/>
              <a:t>The call was terminated due a train going passed the Patrol Team and agreement was reached for COSS to contact Signaller once train had passed. </a:t>
            </a:r>
          </a:p>
          <a:p>
            <a:pPr>
              <a:buFont typeface="Wingdings" panose="05000000000000000000" pitchFamily="2" charset="2"/>
              <a:buChar char="Ø"/>
            </a:pPr>
            <a:r>
              <a:rPr lang="en-GB" sz="1900" dirty="0"/>
              <a:t>During this second call the line block was given, the authorising number was provided by signaller, whilst a second train within the protection limits. </a:t>
            </a:r>
          </a:p>
          <a:p>
            <a:pPr>
              <a:buFont typeface="Wingdings" panose="05000000000000000000" pitchFamily="2" charset="2"/>
              <a:buChar char="Ø"/>
            </a:pPr>
            <a:r>
              <a:rPr lang="en-GB" sz="1900" dirty="0"/>
              <a:t>The Signaller gave LB with MPV in section.</a:t>
            </a:r>
          </a:p>
          <a:p>
            <a:pPr>
              <a:buFont typeface="Wingdings" panose="05000000000000000000" pitchFamily="2" charset="2"/>
              <a:buChar char="Ø"/>
            </a:pPr>
            <a:endParaRPr lang="en-GB" sz="1600" dirty="0"/>
          </a:p>
        </p:txBody>
      </p:sp>
      <p:sp>
        <p:nvSpPr>
          <p:cNvPr id="4" name="Date Placeholder 3"/>
          <p:cNvSpPr>
            <a:spLocks noGrp="1"/>
          </p:cNvSpPr>
          <p:nvPr>
            <p:ph type="dt" sz="half" idx="10"/>
          </p:nvPr>
        </p:nvSpPr>
        <p:spPr/>
        <p:txBody>
          <a:bodyPr/>
          <a:lstStyle/>
          <a:p>
            <a:pPr>
              <a:defRPr/>
            </a:pPr>
            <a:fld id="{9EB95853-0538-4C31-9C7C-ED3AD421B6D6}" type="datetime5">
              <a:rPr lang="en-GB" altLang="en-US" smtClean="0"/>
              <a:t>31-Oct-18</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4</a:t>
            </a:fld>
            <a:endParaRPr lang="en-GB" altLang="en-US"/>
          </a:p>
        </p:txBody>
      </p:sp>
      <p:pic>
        <p:nvPicPr>
          <p:cNvPr id="18" name="Picture 17">
            <a:extLst>
              <a:ext uri="{FF2B5EF4-FFF2-40B4-BE49-F238E27FC236}">
                <a16:creationId xmlns:a16="http://schemas.microsoft.com/office/drawing/2014/main" id="{BCAE781F-00E8-458C-9FC5-DF7D77DF2490}"/>
              </a:ext>
            </a:extLst>
          </p:cNvPr>
          <p:cNvPicPr>
            <a:picLocks noChangeAspect="1"/>
          </p:cNvPicPr>
          <p:nvPr/>
        </p:nvPicPr>
        <p:blipFill>
          <a:blip r:embed="rId2"/>
          <a:stretch>
            <a:fillRect/>
          </a:stretch>
        </p:blipFill>
        <p:spPr>
          <a:xfrm>
            <a:off x="5148064" y="1340768"/>
            <a:ext cx="3140939" cy="1440776"/>
          </a:xfrm>
          <a:prstGeom prst="rect">
            <a:avLst/>
          </a:prstGeom>
          <a:ln>
            <a:solidFill>
              <a:srgbClr val="FF0000"/>
            </a:solidFill>
          </a:ln>
        </p:spPr>
      </p:pic>
      <p:sp>
        <p:nvSpPr>
          <p:cNvPr id="21" name="Content Placeholder 20">
            <a:extLst>
              <a:ext uri="{FF2B5EF4-FFF2-40B4-BE49-F238E27FC236}">
                <a16:creationId xmlns:a16="http://schemas.microsoft.com/office/drawing/2014/main" id="{283395E4-E988-45C7-8011-BCE4B23BDA77}"/>
              </a:ext>
            </a:extLst>
          </p:cNvPr>
          <p:cNvSpPr>
            <a:spLocks noGrp="1"/>
          </p:cNvSpPr>
          <p:nvPr>
            <p:ph sz="half" idx="2"/>
          </p:nvPr>
        </p:nvSpPr>
        <p:spPr>
          <a:xfrm>
            <a:off x="4699233" y="2925041"/>
            <a:ext cx="4038600" cy="3509886"/>
          </a:xfrm>
          <a:solidFill>
            <a:srgbClr val="FFC000">
              <a:alpha val="72000"/>
            </a:srgbClr>
          </a:solidFill>
          <a:ln>
            <a:solidFill>
              <a:srgbClr val="FF0000"/>
            </a:solidFill>
          </a:ln>
        </p:spPr>
        <p:txBody>
          <a:bodyPr>
            <a:normAutofit fontScale="85000" lnSpcReduction="20000"/>
          </a:bodyPr>
          <a:lstStyle/>
          <a:p>
            <a:pPr marL="0" indent="0">
              <a:buNone/>
            </a:pPr>
            <a:r>
              <a:rPr lang="en-GB" sz="1600" dirty="0"/>
              <a:t>Whilst this incident is under investigation, COSS’s to take the following actions;</a:t>
            </a:r>
          </a:p>
          <a:p>
            <a:pPr>
              <a:buFont typeface="Wingdings" panose="05000000000000000000" pitchFamily="2" charset="2"/>
              <a:buChar char="v"/>
            </a:pPr>
            <a:r>
              <a:rPr lang="en-GB" sz="2100" u="sng" dirty="0">
                <a:solidFill>
                  <a:srgbClr val="FF0000"/>
                </a:solidFill>
              </a:rPr>
              <a:t>Always confirm with the Signaller there is no train within the limits of a Line Blockage prior to accepting the Authority Number. </a:t>
            </a:r>
          </a:p>
          <a:p>
            <a:pPr marL="0" indent="0">
              <a:buNone/>
            </a:pPr>
            <a:r>
              <a:rPr lang="en-GB" sz="1600" dirty="0"/>
              <a:t>This is of paramount importance if there is anything in the conversation with the Signaller that suggests this might be the case.  This is to make sure you are clear about which train the signaller is referring to.</a:t>
            </a:r>
          </a:p>
          <a:p>
            <a:pPr>
              <a:buFont typeface="Wingdings" panose="05000000000000000000" pitchFamily="2" charset="2"/>
              <a:buChar char="v"/>
            </a:pPr>
            <a:r>
              <a:rPr lang="en-GB" sz="2100" dirty="0">
                <a:solidFill>
                  <a:srgbClr val="FF0000"/>
                </a:solidFill>
              </a:rPr>
              <a:t>Always stay in a place of safety and immediately report to the signaller any unexpected movement of trains in a Line Blockage</a:t>
            </a:r>
          </a:p>
        </p:txBody>
      </p:sp>
      <p:sp>
        <p:nvSpPr>
          <p:cNvPr id="22" name="Multiplication Sign 21">
            <a:extLst>
              <a:ext uri="{FF2B5EF4-FFF2-40B4-BE49-F238E27FC236}">
                <a16:creationId xmlns:a16="http://schemas.microsoft.com/office/drawing/2014/main" id="{35EEB1D0-01B4-4321-AC01-861C82266198}"/>
              </a:ext>
            </a:extLst>
          </p:cNvPr>
          <p:cNvSpPr/>
          <p:nvPr/>
        </p:nvSpPr>
        <p:spPr>
          <a:xfrm>
            <a:off x="6948264" y="2061156"/>
            <a:ext cx="554360" cy="374378"/>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471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F417-1B65-48EF-8F10-48D818CF509A}"/>
              </a:ext>
            </a:extLst>
          </p:cNvPr>
          <p:cNvSpPr>
            <a:spLocks noGrp="1"/>
          </p:cNvSpPr>
          <p:nvPr>
            <p:ph type="title"/>
          </p:nvPr>
        </p:nvSpPr>
        <p:spPr>
          <a:xfrm>
            <a:off x="755576" y="148997"/>
            <a:ext cx="8229600" cy="1143000"/>
          </a:xfrm>
        </p:spPr>
        <p:txBody>
          <a:bodyPr anchor="t">
            <a:normAutofit fontScale="90000"/>
          </a:bodyPr>
          <a:lstStyle/>
          <a:p>
            <a:pPr algn="r"/>
            <a:r>
              <a:rPr lang="en-GB" dirty="0"/>
              <a:t>Operational  Incident</a:t>
            </a:r>
            <a:br>
              <a:rPr lang="en-GB" dirty="0"/>
            </a:br>
            <a:r>
              <a:rPr lang="en-GB" sz="3100" dirty="0">
                <a:solidFill>
                  <a:srgbClr val="FF0000"/>
                </a:solidFill>
              </a:rPr>
              <a:t>Near Miss at London Waterloo</a:t>
            </a:r>
            <a:endParaRPr lang="en-GB" dirty="0"/>
          </a:p>
        </p:txBody>
      </p:sp>
      <p:pic>
        <p:nvPicPr>
          <p:cNvPr id="8" name="Content Placeholder 7">
            <a:extLst>
              <a:ext uri="{FF2B5EF4-FFF2-40B4-BE49-F238E27FC236}">
                <a16:creationId xmlns:a16="http://schemas.microsoft.com/office/drawing/2014/main" id="{F97338E4-5639-41BC-B638-9FB9BDB882F7}"/>
              </a:ext>
            </a:extLst>
          </p:cNvPr>
          <p:cNvPicPr>
            <a:picLocks noGrp="1" noChangeAspect="1"/>
          </p:cNvPicPr>
          <p:nvPr>
            <p:ph sz="half" idx="2"/>
          </p:nvPr>
        </p:nvPicPr>
        <p:blipFill>
          <a:blip r:embed="rId2"/>
          <a:stretch>
            <a:fillRect/>
          </a:stretch>
        </p:blipFill>
        <p:spPr>
          <a:xfrm>
            <a:off x="3164479" y="1307423"/>
            <a:ext cx="5820697" cy="3180257"/>
          </a:xfrm>
          <a:prstGeom prst="rect">
            <a:avLst/>
          </a:prstGeom>
          <a:ln w="15875">
            <a:solidFill>
              <a:srgbClr val="FF0000"/>
            </a:solidFill>
          </a:ln>
        </p:spPr>
      </p:pic>
      <p:sp>
        <p:nvSpPr>
          <p:cNvPr id="5" name="Date Placeholder 4">
            <a:extLst>
              <a:ext uri="{FF2B5EF4-FFF2-40B4-BE49-F238E27FC236}">
                <a16:creationId xmlns:a16="http://schemas.microsoft.com/office/drawing/2014/main" id="{E1CD920F-D3DF-41BA-BA9C-D570FF74AA4F}"/>
              </a:ext>
            </a:extLst>
          </p:cNvPr>
          <p:cNvSpPr>
            <a:spLocks noGrp="1"/>
          </p:cNvSpPr>
          <p:nvPr>
            <p:ph type="dt" sz="half" idx="10"/>
          </p:nvPr>
        </p:nvSpPr>
        <p:spPr/>
        <p:txBody>
          <a:bodyPr/>
          <a:lstStyle/>
          <a:p>
            <a:pPr>
              <a:defRPr/>
            </a:pPr>
            <a:fld id="{6A90D1EC-622F-4A7F-A9A8-1DD8FE056E69}" type="datetime5">
              <a:rPr lang="en-GB" altLang="en-US" smtClean="0"/>
              <a:t>31-Oct-18</a:t>
            </a:fld>
            <a:endParaRPr lang="en-GB" altLang="en-US"/>
          </a:p>
        </p:txBody>
      </p:sp>
      <p:sp>
        <p:nvSpPr>
          <p:cNvPr id="6" name="Slide Number Placeholder 5">
            <a:extLst>
              <a:ext uri="{FF2B5EF4-FFF2-40B4-BE49-F238E27FC236}">
                <a16:creationId xmlns:a16="http://schemas.microsoft.com/office/drawing/2014/main" id="{418BCB03-9B8F-4432-B3DD-1E8CD20BADCD}"/>
              </a:ext>
            </a:extLst>
          </p:cNvPr>
          <p:cNvSpPr>
            <a:spLocks noGrp="1"/>
          </p:cNvSpPr>
          <p:nvPr>
            <p:ph type="sldNum" sz="quarter" idx="12"/>
          </p:nvPr>
        </p:nvSpPr>
        <p:spPr/>
        <p:txBody>
          <a:bodyPr/>
          <a:lstStyle/>
          <a:p>
            <a:pPr>
              <a:defRPr/>
            </a:pPr>
            <a:fld id="{6E4066BB-E1B6-4D6A-8219-D5F00293222E}" type="slidenum">
              <a:rPr lang="en-GB" altLang="en-US" smtClean="0"/>
              <a:pPr>
                <a:defRPr/>
              </a:pPr>
              <a:t>5</a:t>
            </a:fld>
            <a:endParaRPr lang="en-GB" altLang="en-US"/>
          </a:p>
        </p:txBody>
      </p:sp>
      <p:sp>
        <p:nvSpPr>
          <p:cNvPr id="10" name="Content Placeholder 9">
            <a:extLst>
              <a:ext uri="{FF2B5EF4-FFF2-40B4-BE49-F238E27FC236}">
                <a16:creationId xmlns:a16="http://schemas.microsoft.com/office/drawing/2014/main" id="{A8F7198E-C448-4212-8195-43EE84F8657C}"/>
              </a:ext>
            </a:extLst>
          </p:cNvPr>
          <p:cNvSpPr>
            <a:spLocks noGrp="1"/>
          </p:cNvSpPr>
          <p:nvPr>
            <p:ph sz="half" idx="1"/>
          </p:nvPr>
        </p:nvSpPr>
        <p:spPr>
          <a:xfrm>
            <a:off x="251520" y="4503107"/>
            <a:ext cx="8733656" cy="2198270"/>
          </a:xfrm>
          <a:solidFill>
            <a:srgbClr val="FFC000"/>
          </a:solidFill>
        </p:spPr>
        <p:txBody>
          <a:bodyPr>
            <a:normAutofit fontScale="92500" lnSpcReduction="10000"/>
          </a:bodyPr>
          <a:lstStyle/>
          <a:p>
            <a:pPr marL="0" indent="0">
              <a:buNone/>
            </a:pPr>
            <a:r>
              <a:rPr lang="en-GB" sz="2400" dirty="0"/>
              <a:t>Discussion point:</a:t>
            </a:r>
          </a:p>
          <a:p>
            <a:r>
              <a:rPr lang="en-GB" sz="1800" dirty="0"/>
              <a:t>Is your Safe Work Pack suitable for the task and location you are working in?</a:t>
            </a:r>
          </a:p>
          <a:p>
            <a:r>
              <a:rPr lang="en-GB" sz="1800" dirty="0"/>
              <a:t>If you are going down the hierarchy of operational control or significantly change the task activity do you always seek authority with a number from a Responsible Manager?</a:t>
            </a:r>
          </a:p>
          <a:p>
            <a:r>
              <a:rPr lang="en-GB" sz="1800" dirty="0"/>
              <a:t>Do your teams understand the term ‘separated protection’ and use site wardens correctly</a:t>
            </a:r>
          </a:p>
          <a:p>
            <a:r>
              <a:rPr lang="en-GB" sz="1800" dirty="0"/>
              <a:t>When using Lookout warning, is the sighting distance required available?</a:t>
            </a:r>
          </a:p>
          <a:p>
            <a:r>
              <a:rPr lang="en-GB" sz="1800" dirty="0"/>
              <a:t>Do you always test the safe system of work before you use it</a:t>
            </a:r>
          </a:p>
          <a:p>
            <a:endParaRPr lang="en-GB" dirty="0"/>
          </a:p>
          <a:p>
            <a:endParaRPr lang="en-GB" dirty="0"/>
          </a:p>
        </p:txBody>
      </p:sp>
      <p:pic>
        <p:nvPicPr>
          <p:cNvPr id="12" name="Picture 11">
            <a:extLst>
              <a:ext uri="{FF2B5EF4-FFF2-40B4-BE49-F238E27FC236}">
                <a16:creationId xmlns:a16="http://schemas.microsoft.com/office/drawing/2014/main" id="{4F67B028-8FBE-4C19-B42F-A4FC6BBBF255}"/>
              </a:ext>
            </a:extLst>
          </p:cNvPr>
          <p:cNvPicPr>
            <a:picLocks noChangeAspect="1"/>
          </p:cNvPicPr>
          <p:nvPr/>
        </p:nvPicPr>
        <p:blipFill>
          <a:blip r:embed="rId3"/>
          <a:stretch>
            <a:fillRect/>
          </a:stretch>
        </p:blipFill>
        <p:spPr>
          <a:xfrm>
            <a:off x="158368" y="804760"/>
            <a:ext cx="2893321" cy="2340480"/>
          </a:xfrm>
          <a:prstGeom prst="rect">
            <a:avLst/>
          </a:prstGeom>
        </p:spPr>
      </p:pic>
    </p:spTree>
    <p:extLst>
      <p:ext uri="{BB962C8B-B14F-4D97-AF65-F5344CB8AC3E}">
        <p14:creationId xmlns:p14="http://schemas.microsoft.com/office/powerpoint/2010/main" val="329449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1BDE-8FFC-4C81-B534-8B567A4BCDF0}"/>
              </a:ext>
            </a:extLst>
          </p:cNvPr>
          <p:cNvSpPr>
            <a:spLocks noGrp="1"/>
          </p:cNvSpPr>
          <p:nvPr>
            <p:ph type="title"/>
          </p:nvPr>
        </p:nvSpPr>
        <p:spPr>
          <a:xfrm>
            <a:off x="529380" y="194460"/>
            <a:ext cx="8229600" cy="1143000"/>
          </a:xfrm>
        </p:spPr>
        <p:txBody>
          <a:bodyPr anchor="t">
            <a:normAutofit fontScale="90000"/>
          </a:bodyPr>
          <a:lstStyle/>
          <a:p>
            <a:pPr algn="r"/>
            <a:r>
              <a:rPr lang="en-GB" dirty="0"/>
              <a:t>Everyone Safety</a:t>
            </a:r>
            <a:br>
              <a:rPr lang="en-GB" dirty="0"/>
            </a:br>
            <a:r>
              <a:rPr lang="en-GB" sz="4000" dirty="0">
                <a:solidFill>
                  <a:srgbClr val="FF0000"/>
                </a:solidFill>
              </a:rPr>
              <a:t>Think </a:t>
            </a:r>
            <a:r>
              <a:rPr lang="en-GB" sz="4000" dirty="0">
                <a:solidFill>
                  <a:srgbClr val="ECB314"/>
                </a:solidFill>
              </a:rPr>
              <a:t>R</a:t>
            </a:r>
            <a:r>
              <a:rPr lang="en-GB" sz="4000" dirty="0">
                <a:solidFill>
                  <a:srgbClr val="00B050"/>
                </a:solidFill>
              </a:rPr>
              <a:t>I</a:t>
            </a:r>
            <a:r>
              <a:rPr lang="en-GB" sz="4000" dirty="0">
                <a:solidFill>
                  <a:srgbClr val="7030A0"/>
                </a:solidFill>
              </a:rPr>
              <a:t>S</a:t>
            </a:r>
            <a:r>
              <a:rPr lang="en-GB" sz="4000" dirty="0">
                <a:solidFill>
                  <a:srgbClr val="0070C0"/>
                </a:solidFill>
              </a:rPr>
              <a:t>K</a:t>
            </a:r>
            <a:r>
              <a:rPr lang="en-GB" sz="4000" dirty="0">
                <a:solidFill>
                  <a:srgbClr val="FF0000"/>
                </a:solidFill>
              </a:rPr>
              <a:t> </a:t>
            </a:r>
            <a:r>
              <a:rPr lang="en-GB" sz="3100" dirty="0">
                <a:solidFill>
                  <a:srgbClr val="FF0000"/>
                </a:solidFill>
              </a:rPr>
              <a:t>campaign… new videos.</a:t>
            </a:r>
            <a:endParaRPr lang="en-GB" dirty="0">
              <a:solidFill>
                <a:srgbClr val="FF0000"/>
              </a:solidFill>
            </a:endParaRPr>
          </a:p>
        </p:txBody>
      </p:sp>
      <p:sp>
        <p:nvSpPr>
          <p:cNvPr id="3" name="Text Placeholder 2">
            <a:extLst>
              <a:ext uri="{FF2B5EF4-FFF2-40B4-BE49-F238E27FC236}">
                <a16:creationId xmlns:a16="http://schemas.microsoft.com/office/drawing/2014/main" id="{04D6842B-BB39-442D-8A42-2EC01D178E47}"/>
              </a:ext>
            </a:extLst>
          </p:cNvPr>
          <p:cNvSpPr>
            <a:spLocks noGrp="1"/>
          </p:cNvSpPr>
          <p:nvPr>
            <p:ph type="body" idx="1"/>
          </p:nvPr>
        </p:nvSpPr>
        <p:spPr>
          <a:xfrm>
            <a:off x="155517" y="2163741"/>
            <a:ext cx="4278209" cy="4085988"/>
          </a:xfrm>
          <a:noFill/>
        </p:spPr>
        <p:txBody>
          <a:bodyPr/>
          <a:lstStyle/>
          <a:p>
            <a:r>
              <a:rPr lang="en-GB" dirty="0"/>
              <a:t>New materials for onward briefing are attached to this cascade.</a:t>
            </a:r>
          </a:p>
          <a:p>
            <a:pPr marL="342900" indent="-342900">
              <a:buFont typeface="Wingdings" panose="05000000000000000000" pitchFamily="2" charset="2"/>
              <a:buChar char="Ø"/>
            </a:pPr>
            <a:r>
              <a:rPr lang="en-GB" dirty="0"/>
              <a:t>Full Think RISK ppt </a:t>
            </a:r>
          </a:p>
          <a:p>
            <a:pPr marL="342900" indent="-342900">
              <a:buFont typeface="Wingdings" panose="05000000000000000000" pitchFamily="2" charset="2"/>
              <a:buChar char="Ø"/>
            </a:pPr>
            <a:r>
              <a:rPr lang="en-GB" dirty="0"/>
              <a:t>Facilitators Guidance Notes  </a:t>
            </a:r>
          </a:p>
          <a:p>
            <a:pPr marL="342900" indent="-342900">
              <a:buFont typeface="Wingdings" panose="05000000000000000000" pitchFamily="2" charset="2"/>
              <a:buChar char="Ø"/>
            </a:pPr>
            <a:r>
              <a:rPr lang="en-GB" dirty="0"/>
              <a:t>Two videos starring real railway folk. </a:t>
            </a:r>
          </a:p>
          <a:p>
            <a:pPr marL="342900" indent="-342900">
              <a:buFont typeface="Wingdings" panose="05000000000000000000" pitchFamily="2" charset="2"/>
              <a:buChar char="Ø"/>
            </a:pPr>
            <a:r>
              <a:rPr lang="en-GB" dirty="0"/>
              <a:t>Worthy of everyone's time</a:t>
            </a:r>
          </a:p>
        </p:txBody>
      </p:sp>
      <p:sp>
        <p:nvSpPr>
          <p:cNvPr id="4" name="Text Placeholder 3">
            <a:extLst>
              <a:ext uri="{FF2B5EF4-FFF2-40B4-BE49-F238E27FC236}">
                <a16:creationId xmlns:a16="http://schemas.microsoft.com/office/drawing/2014/main" id="{443F2D8E-231C-4D3F-8273-BEFE2AEF66BF}"/>
              </a:ext>
            </a:extLst>
          </p:cNvPr>
          <p:cNvSpPr>
            <a:spLocks noGrp="1"/>
          </p:cNvSpPr>
          <p:nvPr>
            <p:ph type="body" sz="half" idx="3"/>
          </p:nvPr>
        </p:nvSpPr>
        <p:spPr>
          <a:xfrm>
            <a:off x="4680269" y="1669459"/>
            <a:ext cx="3969595" cy="988564"/>
          </a:xfrm>
        </p:spPr>
        <p:txBody>
          <a:bodyPr>
            <a:normAutofit/>
          </a:bodyPr>
          <a:lstStyle/>
          <a:p>
            <a:r>
              <a:rPr lang="en-GB" sz="2000" dirty="0"/>
              <a:t>Two great videos should be available on these links;</a:t>
            </a:r>
          </a:p>
        </p:txBody>
      </p:sp>
      <p:pic>
        <p:nvPicPr>
          <p:cNvPr id="9" name="Content Placeholder 8">
            <a:extLst>
              <a:ext uri="{FF2B5EF4-FFF2-40B4-BE49-F238E27FC236}">
                <a16:creationId xmlns:a16="http://schemas.microsoft.com/office/drawing/2014/main" id="{5B421F3B-51D7-4C07-813B-3E9E515D34C3}"/>
              </a:ext>
            </a:extLst>
          </p:cNvPr>
          <p:cNvPicPr>
            <a:picLocks noGrp="1" noChangeAspect="1"/>
          </p:cNvPicPr>
          <p:nvPr>
            <p:ph sz="quarter" idx="2"/>
          </p:nvPr>
        </p:nvPicPr>
        <p:blipFill>
          <a:blip r:embed="rId2"/>
          <a:stretch>
            <a:fillRect/>
          </a:stretch>
        </p:blipFill>
        <p:spPr>
          <a:xfrm>
            <a:off x="77767" y="111966"/>
            <a:ext cx="1728192" cy="1225865"/>
          </a:xfrm>
          <a:prstGeom prst="rect">
            <a:avLst/>
          </a:prstGeom>
          <a:ln>
            <a:solidFill>
              <a:schemeClr val="accent1"/>
            </a:solidFill>
          </a:ln>
        </p:spPr>
      </p:pic>
      <p:sp>
        <p:nvSpPr>
          <p:cNvPr id="6" name="Content Placeholder 5">
            <a:extLst>
              <a:ext uri="{FF2B5EF4-FFF2-40B4-BE49-F238E27FC236}">
                <a16:creationId xmlns:a16="http://schemas.microsoft.com/office/drawing/2014/main" id="{38AA37B1-E27E-4719-813C-9F8A37268A74}"/>
              </a:ext>
            </a:extLst>
          </p:cNvPr>
          <p:cNvSpPr>
            <a:spLocks noGrp="1"/>
          </p:cNvSpPr>
          <p:nvPr>
            <p:ph sz="quarter" idx="4"/>
          </p:nvPr>
        </p:nvSpPr>
        <p:spPr>
          <a:xfrm>
            <a:off x="4652728" y="2497703"/>
            <a:ext cx="4041775" cy="3845720"/>
          </a:xfrm>
          <a:gradFill flip="none" rotWithShape="1">
            <a:gsLst>
              <a:gs pos="0">
                <a:srgbClr val="ECB314"/>
              </a:gs>
              <a:gs pos="26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p:spPr>
        <p:txBody>
          <a:bodyPr>
            <a:normAutofit fontScale="85000" lnSpcReduction="10000"/>
          </a:bodyPr>
          <a:lstStyle/>
          <a:p>
            <a:pPr marL="0" indent="0">
              <a:buNone/>
            </a:pPr>
            <a:endParaRPr lang="en-GB" u="sng" dirty="0">
              <a:hlinkClick r:id="rId3"/>
            </a:endParaRPr>
          </a:p>
          <a:p>
            <a:pPr marL="0" indent="0">
              <a:buNone/>
            </a:pPr>
            <a:r>
              <a:rPr lang="en-GB" u="sng" dirty="0">
                <a:hlinkClick r:id="rId3"/>
              </a:rPr>
              <a:t>https://safety.networkrail.co.uk/wp-content/uploads/2018/09/Think_RISK_Process_Glasgow_Subtitled.wmv</a:t>
            </a:r>
            <a:endParaRPr lang="en-GB" dirty="0"/>
          </a:p>
          <a:p>
            <a:pPr marL="0" indent="0">
              <a:buNone/>
            </a:pPr>
            <a:r>
              <a:rPr lang="en-GB" dirty="0"/>
              <a:t> </a:t>
            </a:r>
          </a:p>
          <a:p>
            <a:pPr marL="0" indent="0">
              <a:buNone/>
            </a:pPr>
            <a:r>
              <a:rPr lang="en-GB" u="sng" dirty="0">
                <a:hlinkClick r:id="rId4"/>
              </a:rPr>
              <a:t>https://safety.networkrail.co.uk/wp-content/uploads/2018/09/Think_RISK_Process_Glasgow_Subtitled.mp4</a:t>
            </a:r>
            <a:endParaRPr lang="en-GB" dirty="0"/>
          </a:p>
          <a:p>
            <a:pPr marL="0" indent="0">
              <a:buNone/>
            </a:pPr>
            <a:endParaRPr lang="en-GB" dirty="0"/>
          </a:p>
          <a:p>
            <a:pPr marL="0" indent="0">
              <a:buNone/>
            </a:pPr>
            <a:r>
              <a:rPr lang="en-GB" dirty="0"/>
              <a:t> https://safety.networkrail.co.uk/wp-content/uploads/2018/10/Think_RISK_People_Brighton_Subtitled.wmv</a:t>
            </a:r>
          </a:p>
          <a:p>
            <a:pPr marL="0" indent="0">
              <a:buNone/>
            </a:pPr>
            <a:r>
              <a:rPr lang="en-GB" dirty="0"/>
              <a:t>  </a:t>
            </a:r>
          </a:p>
          <a:p>
            <a:endParaRPr lang="en-GB" dirty="0"/>
          </a:p>
        </p:txBody>
      </p:sp>
      <p:sp>
        <p:nvSpPr>
          <p:cNvPr id="7" name="Date Placeholder 6">
            <a:extLst>
              <a:ext uri="{FF2B5EF4-FFF2-40B4-BE49-F238E27FC236}">
                <a16:creationId xmlns:a16="http://schemas.microsoft.com/office/drawing/2014/main" id="{55C2A555-4C05-4C44-9200-FACCC49CAFDF}"/>
              </a:ext>
            </a:extLst>
          </p:cNvPr>
          <p:cNvSpPr>
            <a:spLocks noGrp="1"/>
          </p:cNvSpPr>
          <p:nvPr>
            <p:ph type="dt" sz="half" idx="10"/>
          </p:nvPr>
        </p:nvSpPr>
        <p:spPr/>
        <p:txBody>
          <a:bodyPr/>
          <a:lstStyle/>
          <a:p>
            <a:pPr>
              <a:defRPr/>
            </a:pPr>
            <a:fld id="{87E3A226-A551-4B0C-A355-A71B965FC58E}" type="datetime5">
              <a:rPr lang="en-GB" altLang="en-US" smtClean="0"/>
              <a:t>31-Oct-18</a:t>
            </a:fld>
            <a:endParaRPr lang="en-GB" altLang="en-US" dirty="0"/>
          </a:p>
        </p:txBody>
      </p:sp>
      <p:sp>
        <p:nvSpPr>
          <p:cNvPr id="8" name="Slide Number Placeholder 7">
            <a:extLst>
              <a:ext uri="{FF2B5EF4-FFF2-40B4-BE49-F238E27FC236}">
                <a16:creationId xmlns:a16="http://schemas.microsoft.com/office/drawing/2014/main" id="{8101178B-FAB1-46C6-A0B0-1AC2F2FA4ED5}"/>
              </a:ext>
            </a:extLst>
          </p:cNvPr>
          <p:cNvSpPr>
            <a:spLocks noGrp="1"/>
          </p:cNvSpPr>
          <p:nvPr>
            <p:ph type="sldNum" sz="quarter" idx="12"/>
          </p:nvPr>
        </p:nvSpPr>
        <p:spPr/>
        <p:txBody>
          <a:bodyPr/>
          <a:lstStyle/>
          <a:p>
            <a:pPr>
              <a:defRPr/>
            </a:pPr>
            <a:fld id="{1BD4F2E6-4DA9-4B81-87C0-6CFE1B3E7703}" type="slidenum">
              <a:rPr lang="en-GB" altLang="en-US" smtClean="0"/>
              <a:pPr>
                <a:defRPr/>
              </a:pPr>
              <a:t>6</a:t>
            </a:fld>
            <a:endParaRPr lang="en-GB" altLang="en-US"/>
          </a:p>
        </p:txBody>
      </p:sp>
    </p:spTree>
    <p:extLst>
      <p:ext uri="{BB962C8B-B14F-4D97-AF65-F5344CB8AC3E}">
        <p14:creationId xmlns:p14="http://schemas.microsoft.com/office/powerpoint/2010/main" val="1246581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99" y="116741"/>
            <a:ext cx="8229600" cy="1143000"/>
          </a:xfrm>
        </p:spPr>
        <p:txBody>
          <a:bodyPr anchor="t">
            <a:normAutofit fontScale="90000"/>
          </a:bodyPr>
          <a:lstStyle/>
          <a:p>
            <a:pPr algn="r"/>
            <a:r>
              <a:rPr lang="en-GB" sz="4900" dirty="0"/>
              <a:t>Drivers Beware</a:t>
            </a:r>
            <a:br>
              <a:rPr lang="en-GB" dirty="0"/>
            </a:br>
            <a:r>
              <a:rPr lang="en-GB" sz="3100" dirty="0">
                <a:solidFill>
                  <a:srgbClr val="FF0000"/>
                </a:solidFill>
              </a:rPr>
              <a:t>Drivers Handbook: Drivers Code of Conduct.</a:t>
            </a:r>
            <a:endParaRPr lang="en-GB" dirty="0">
              <a:solidFill>
                <a:srgbClr val="FF0000"/>
              </a:solidFill>
            </a:endParaRPr>
          </a:p>
        </p:txBody>
      </p:sp>
      <p:pic>
        <p:nvPicPr>
          <p:cNvPr id="13" name="Content Placeholder 12">
            <a:extLst>
              <a:ext uri="{FF2B5EF4-FFF2-40B4-BE49-F238E27FC236}">
                <a16:creationId xmlns:a16="http://schemas.microsoft.com/office/drawing/2014/main" id="{735CB7A7-EA01-4205-B7C1-C826831C39EF}"/>
              </a:ext>
            </a:extLst>
          </p:cNvPr>
          <p:cNvPicPr>
            <a:picLocks noGrp="1" noChangeAspect="1"/>
          </p:cNvPicPr>
          <p:nvPr>
            <p:ph sz="half" idx="1"/>
          </p:nvPr>
        </p:nvPicPr>
        <p:blipFill>
          <a:blip r:embed="rId2"/>
          <a:stretch>
            <a:fillRect/>
          </a:stretch>
        </p:blipFill>
        <p:spPr>
          <a:xfrm>
            <a:off x="87692" y="66561"/>
            <a:ext cx="1790806" cy="2487313"/>
          </a:xfrm>
          <a:prstGeom prst="rect">
            <a:avLst/>
          </a:prstGeom>
        </p:spPr>
      </p:pic>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A90D1EC-622F-4A7F-A9A8-1DD8FE056E69}" type="datetime5">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31-Oct-18</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066BB-E1B6-4D6A-8219-D5F00293222E}" type="slidenum">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E8AB150F-43A8-4B42-BAE0-DC92D57E72B8}"/>
              </a:ext>
            </a:extLst>
          </p:cNvPr>
          <p:cNvSpPr/>
          <p:nvPr/>
        </p:nvSpPr>
        <p:spPr>
          <a:xfrm rot="21048863">
            <a:off x="440852" y="2703424"/>
            <a:ext cx="4263233" cy="3354765"/>
          </a:xfrm>
          <a:prstGeom prst="rect">
            <a:avLst/>
          </a:prstGeom>
          <a:solidFill>
            <a:schemeClr val="accent1">
              <a:lumMod val="40000"/>
              <a:lumOff val="60000"/>
            </a:schemeClr>
          </a:solidFill>
        </p:spPr>
        <p:txBody>
          <a:bodyPr wrap="square">
            <a:spAutoFit/>
          </a:bodyPr>
          <a:lstStyle/>
          <a:p>
            <a:r>
              <a:rPr lang="en-GB" sz="1200" i="1" dirty="0"/>
              <a:t>See Page 38……</a:t>
            </a:r>
          </a:p>
          <a:p>
            <a:r>
              <a:rPr lang="en-GB" sz="3200" i="1" u="sng" dirty="0"/>
              <a:t>Parking Vehicles </a:t>
            </a:r>
            <a:r>
              <a:rPr lang="en-GB" sz="3200" i="1" dirty="0"/>
              <a:t>	</a:t>
            </a:r>
          </a:p>
          <a:p>
            <a:r>
              <a:rPr lang="en-GB" sz="1800" i="1" dirty="0"/>
              <a:t>Drivers should adhere to the company policy of reverse parking at all NR locations unless exemption has been given for the location.</a:t>
            </a:r>
          </a:p>
          <a:p>
            <a:r>
              <a:rPr lang="en-GB" sz="1800" i="1" dirty="0"/>
              <a:t>Are there any exempt locations on Wessex?</a:t>
            </a:r>
          </a:p>
          <a:p>
            <a:r>
              <a:rPr lang="en-GB" sz="1800" i="1" dirty="0"/>
              <a:t>Have all parking locations displaying ‘Reverse Parking’ signs?</a:t>
            </a:r>
          </a:p>
          <a:p>
            <a:endParaRPr lang="en-GB" sz="1800" i="1" dirty="0"/>
          </a:p>
        </p:txBody>
      </p:sp>
      <p:sp>
        <p:nvSpPr>
          <p:cNvPr id="18" name="TextBox 17">
            <a:extLst>
              <a:ext uri="{FF2B5EF4-FFF2-40B4-BE49-F238E27FC236}">
                <a16:creationId xmlns:a16="http://schemas.microsoft.com/office/drawing/2014/main" id="{6EFCD460-324B-4E74-8845-3D3451253593}"/>
              </a:ext>
            </a:extLst>
          </p:cNvPr>
          <p:cNvSpPr txBox="1"/>
          <p:nvPr/>
        </p:nvSpPr>
        <p:spPr>
          <a:xfrm>
            <a:off x="2104723" y="6094740"/>
            <a:ext cx="5202443" cy="523220"/>
          </a:xfrm>
          <a:prstGeom prst="rect">
            <a:avLst/>
          </a:prstGeom>
          <a:noFill/>
        </p:spPr>
        <p:txBody>
          <a:bodyPr wrap="square" rtlCol="0">
            <a:spAutoFit/>
          </a:bodyPr>
          <a:lstStyle/>
          <a:p>
            <a:r>
              <a:rPr lang="en-GB" sz="1400" dirty="0"/>
              <a:t>A copy of the Drivers Handbook is attached to this Safety Cascade;  </a:t>
            </a:r>
          </a:p>
        </p:txBody>
      </p:sp>
      <p:pic>
        <p:nvPicPr>
          <p:cNvPr id="14" name="Content Placeholder 13">
            <a:extLst>
              <a:ext uri="{FF2B5EF4-FFF2-40B4-BE49-F238E27FC236}">
                <a16:creationId xmlns:a16="http://schemas.microsoft.com/office/drawing/2014/main" id="{DDE86EBD-8412-4514-B857-50B44F273A0D}"/>
              </a:ext>
            </a:extLst>
          </p:cNvPr>
          <p:cNvPicPr>
            <a:picLocks noGrp="1" noChangeAspect="1"/>
          </p:cNvPicPr>
          <p:nvPr>
            <p:ph sz="half" idx="2"/>
          </p:nvPr>
        </p:nvPicPr>
        <p:blipFill>
          <a:blip r:embed="rId3"/>
          <a:stretch>
            <a:fillRect/>
          </a:stretch>
        </p:blipFill>
        <p:spPr>
          <a:xfrm>
            <a:off x="7059662" y="4276130"/>
            <a:ext cx="1730276" cy="2400119"/>
          </a:xfrm>
          <a:prstGeom prst="rect">
            <a:avLst/>
          </a:prstGeom>
          <a:ln>
            <a:solidFill>
              <a:schemeClr val="accent1"/>
            </a:solidFill>
          </a:ln>
        </p:spPr>
      </p:pic>
      <p:sp>
        <p:nvSpPr>
          <p:cNvPr id="3" name="TextBox 2">
            <a:extLst>
              <a:ext uri="{FF2B5EF4-FFF2-40B4-BE49-F238E27FC236}">
                <a16:creationId xmlns:a16="http://schemas.microsoft.com/office/drawing/2014/main" id="{898655E1-93F5-4337-8F99-6CA658F8B3EB}"/>
              </a:ext>
            </a:extLst>
          </p:cNvPr>
          <p:cNvSpPr txBox="1"/>
          <p:nvPr/>
        </p:nvSpPr>
        <p:spPr>
          <a:xfrm>
            <a:off x="5148064" y="1586567"/>
            <a:ext cx="3538736" cy="2554545"/>
          </a:xfrm>
          <a:prstGeom prst="rect">
            <a:avLst/>
          </a:prstGeom>
          <a:noFill/>
          <a:ln cmpd="sng">
            <a:solidFill>
              <a:schemeClr val="accent1"/>
            </a:solidFill>
          </a:ln>
        </p:spPr>
        <p:txBody>
          <a:bodyPr wrap="square" rtlCol="0">
            <a:spAutoFit/>
          </a:bodyPr>
          <a:lstStyle/>
          <a:p>
            <a:r>
              <a:rPr lang="en-GB" sz="2000" dirty="0"/>
              <a:t>All authorised drivers must familiarise themselves with the contents of the Drivers Handbook. </a:t>
            </a:r>
          </a:p>
          <a:p>
            <a:r>
              <a:rPr lang="en-GB" sz="2000" dirty="0"/>
              <a:t> </a:t>
            </a:r>
          </a:p>
          <a:p>
            <a:r>
              <a:rPr lang="en-GB" sz="2000" dirty="0"/>
              <a:t>Check out</a:t>
            </a:r>
          </a:p>
          <a:p>
            <a:r>
              <a:rPr lang="en-GB" sz="2000" b="1" i="1" dirty="0"/>
              <a:t>Drivers Code of Conduct </a:t>
            </a:r>
            <a:r>
              <a:rPr lang="en-GB" sz="2000" dirty="0"/>
              <a:t>on Page 3.</a:t>
            </a:r>
          </a:p>
        </p:txBody>
      </p:sp>
    </p:spTree>
    <p:extLst>
      <p:ext uri="{BB962C8B-B14F-4D97-AF65-F5344CB8AC3E}">
        <p14:creationId xmlns:p14="http://schemas.microsoft.com/office/powerpoint/2010/main" val="226335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pPr algn="r"/>
            <a:br>
              <a:rPr lang="en-GB" dirty="0"/>
            </a:br>
            <a:br>
              <a:rPr lang="en-GB" dirty="0"/>
            </a:br>
            <a:br>
              <a:rPr lang="en-GB" dirty="0"/>
            </a:br>
            <a:br>
              <a:rPr lang="en-GB" dirty="0"/>
            </a:br>
            <a:br>
              <a:rPr lang="en-GB" dirty="0"/>
            </a:br>
            <a:br>
              <a:rPr lang="en-GB" dirty="0"/>
            </a:br>
            <a:br>
              <a:rPr lang="en-GB" dirty="0"/>
            </a:br>
            <a:endParaRPr lang="en-GB" sz="4400" dirty="0">
              <a:solidFill>
                <a:srgbClr val="FF0000"/>
              </a:solidFill>
            </a:endParaRPr>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31-Oct-18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8</a:t>
            </a:fld>
            <a:endParaRPr lang="en-GB" altLang="en-US" dirty="0"/>
          </a:p>
        </p:txBody>
      </p:sp>
      <p:pic>
        <p:nvPicPr>
          <p:cNvPr id="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028384" cy="5415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123728" y="6237312"/>
            <a:ext cx="5904656" cy="261610"/>
          </a:xfrm>
          <a:prstGeom prst="rect">
            <a:avLst/>
          </a:prstGeom>
          <a:noFill/>
        </p:spPr>
        <p:txBody>
          <a:bodyPr wrap="square" rtlCol="0">
            <a:spAutoFit/>
          </a:bodyPr>
          <a:lstStyle/>
          <a:p>
            <a:r>
              <a:rPr lang="en-GB" dirty="0"/>
              <a:t>Full winter brief attached here safety cascade…</a:t>
            </a:r>
            <a:r>
              <a:rPr lang="en-GB" dirty="0">
                <a:hlinkClick r:id="rId3" action="ppaction://hlinkfile"/>
              </a:rPr>
              <a:t>Winter-Safety-Brief.pdf</a:t>
            </a:r>
            <a:endParaRPr lang="en-GB" dirty="0"/>
          </a:p>
        </p:txBody>
      </p:sp>
    </p:spTree>
    <p:extLst>
      <p:ext uri="{BB962C8B-B14F-4D97-AF65-F5344CB8AC3E}">
        <p14:creationId xmlns:p14="http://schemas.microsoft.com/office/powerpoint/2010/main" val="181600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229600" cy="1143000"/>
          </a:xfrm>
        </p:spPr>
        <p:txBody>
          <a:bodyPr anchor="t">
            <a:normAutofit fontScale="90000"/>
          </a:bodyPr>
          <a:lstStyle/>
          <a:p>
            <a:pPr algn="r"/>
            <a:r>
              <a:rPr lang="en-GB" sz="5300" dirty="0"/>
              <a:t>Rule Book Change</a:t>
            </a:r>
            <a:br>
              <a:rPr lang="en-GB" sz="2800" dirty="0"/>
            </a:br>
            <a:r>
              <a:rPr lang="en-GB" sz="2800" dirty="0">
                <a:solidFill>
                  <a:srgbClr val="FF0000"/>
                </a:solidFill>
              </a:rPr>
              <a:t>From</a:t>
            </a:r>
            <a:r>
              <a:rPr lang="en-GB" sz="2800" dirty="0"/>
              <a:t> </a:t>
            </a:r>
            <a:r>
              <a:rPr lang="en-GB" sz="2800" dirty="0">
                <a:solidFill>
                  <a:srgbClr val="FF0000"/>
                </a:solidFill>
              </a:rPr>
              <a:t>1</a:t>
            </a:r>
            <a:r>
              <a:rPr lang="en-GB" sz="2800" baseline="30000" dirty="0">
                <a:solidFill>
                  <a:srgbClr val="FF0000"/>
                </a:solidFill>
              </a:rPr>
              <a:t>st</a:t>
            </a:r>
            <a:r>
              <a:rPr lang="en-GB" sz="2800" dirty="0">
                <a:solidFill>
                  <a:srgbClr val="FF0000"/>
                </a:solidFill>
              </a:rPr>
              <a:t> December </a:t>
            </a:r>
            <a:endParaRPr lang="en-GB" sz="2800" b="1" dirty="0">
              <a:solidFill>
                <a:srgbClr val="FF0000"/>
              </a:solidFill>
            </a:endParaRPr>
          </a:p>
        </p:txBody>
      </p:sp>
      <p:sp>
        <p:nvSpPr>
          <p:cNvPr id="3" name="Content Placeholder 2"/>
          <p:cNvSpPr>
            <a:spLocks noGrp="1"/>
          </p:cNvSpPr>
          <p:nvPr>
            <p:ph sz="half" idx="1"/>
          </p:nvPr>
        </p:nvSpPr>
        <p:spPr>
          <a:xfrm>
            <a:off x="467544" y="1268760"/>
            <a:ext cx="8075240" cy="4824536"/>
          </a:xfrm>
        </p:spPr>
        <p:txBody>
          <a:bodyPr>
            <a:normAutofit/>
          </a:bodyPr>
          <a:lstStyle/>
          <a:p>
            <a:pPr>
              <a:buFont typeface="Wingdings" panose="05000000000000000000" pitchFamily="2" charset="2"/>
              <a:buChar char="Ø"/>
            </a:pPr>
            <a:endParaRPr lang="en-GB" sz="7200" dirty="0"/>
          </a:p>
          <a:p>
            <a:pPr lvl="1"/>
            <a:endParaRPr lang="en-GB" dirty="0"/>
          </a:p>
          <a:p>
            <a:pPr marL="393192" lvl="1" indent="0">
              <a:buNone/>
            </a:pPr>
            <a:endParaRPr lang="en-GB" dirty="0"/>
          </a:p>
          <a:p>
            <a:endParaRPr lang="en-GB"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A90D1EC-622F-4A7F-A9A8-1DD8FE056E69}" type="datetime5">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31-Oct-18</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066BB-E1B6-4D6A-8219-D5F00293222E}" type="slidenum">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64E60332-04BC-43FC-A435-53D11834240A}"/>
              </a:ext>
            </a:extLst>
          </p:cNvPr>
          <p:cNvPicPr>
            <a:picLocks noChangeAspect="1"/>
          </p:cNvPicPr>
          <p:nvPr/>
        </p:nvPicPr>
        <p:blipFill>
          <a:blip r:embed="rId2"/>
          <a:stretch>
            <a:fillRect/>
          </a:stretch>
        </p:blipFill>
        <p:spPr>
          <a:xfrm>
            <a:off x="3208451" y="2092306"/>
            <a:ext cx="5628206" cy="3633027"/>
          </a:xfrm>
          <a:prstGeom prst="rect">
            <a:avLst/>
          </a:prstGeom>
          <a:ln cmpd="sng">
            <a:solidFill>
              <a:schemeClr val="accent1"/>
            </a:solidFill>
          </a:ln>
        </p:spPr>
      </p:pic>
      <p:pic>
        <p:nvPicPr>
          <p:cNvPr id="8" name="Picture 7">
            <a:extLst>
              <a:ext uri="{FF2B5EF4-FFF2-40B4-BE49-F238E27FC236}">
                <a16:creationId xmlns:a16="http://schemas.microsoft.com/office/drawing/2014/main" id="{DDF6C569-DDAD-4F08-8FF6-C5BB6279EFF1}"/>
              </a:ext>
            </a:extLst>
          </p:cNvPr>
          <p:cNvPicPr>
            <a:picLocks noChangeAspect="1"/>
          </p:cNvPicPr>
          <p:nvPr/>
        </p:nvPicPr>
        <p:blipFill>
          <a:blip r:embed="rId3"/>
          <a:stretch>
            <a:fillRect/>
          </a:stretch>
        </p:blipFill>
        <p:spPr>
          <a:xfrm>
            <a:off x="152318" y="197858"/>
            <a:ext cx="1179322" cy="1675843"/>
          </a:xfrm>
          <a:prstGeom prst="rect">
            <a:avLst/>
          </a:prstGeom>
        </p:spPr>
      </p:pic>
      <p:sp>
        <p:nvSpPr>
          <p:cNvPr id="4" name="TextBox 3">
            <a:extLst>
              <a:ext uri="{FF2B5EF4-FFF2-40B4-BE49-F238E27FC236}">
                <a16:creationId xmlns:a16="http://schemas.microsoft.com/office/drawing/2014/main" id="{362D7656-D4A4-4C3E-9724-FF55AD427364}"/>
              </a:ext>
            </a:extLst>
          </p:cNvPr>
          <p:cNvSpPr txBox="1"/>
          <p:nvPr/>
        </p:nvSpPr>
        <p:spPr>
          <a:xfrm>
            <a:off x="227856" y="2385326"/>
            <a:ext cx="2686722" cy="4524315"/>
          </a:xfrm>
          <a:prstGeom prst="rect">
            <a:avLst/>
          </a:prstGeom>
          <a:noFill/>
        </p:spPr>
        <p:txBody>
          <a:bodyPr wrap="square" rtlCol="0">
            <a:spAutoFit/>
          </a:bodyPr>
          <a:lstStyle/>
          <a:p>
            <a:r>
              <a:rPr lang="en-GB" sz="1600" dirty="0"/>
              <a:t>This is the change in wording in Handbook 8 of the Rule Book.</a:t>
            </a:r>
          </a:p>
          <a:p>
            <a:pPr marL="285750" indent="-285750">
              <a:buFont typeface="Wingdings" panose="05000000000000000000" pitchFamily="2" charset="2"/>
              <a:buChar char="Ø"/>
            </a:pPr>
            <a:r>
              <a:rPr lang="en-GB" sz="1600" dirty="0"/>
              <a:t>The term ‘Authorised’ should be taken to mean ‘Authorised by the Responsible Manager in the SWP as under 019’.</a:t>
            </a:r>
          </a:p>
          <a:p>
            <a:pPr marL="285750" indent="-285750">
              <a:buFont typeface="Wingdings" panose="05000000000000000000" pitchFamily="2" charset="2"/>
              <a:buChar char="Ø"/>
            </a:pPr>
            <a:r>
              <a:rPr lang="en-GB" sz="1600" dirty="0"/>
              <a:t>The term ‘always be used when it is possible to do so’ is the same as before.</a:t>
            </a:r>
          </a:p>
          <a:p>
            <a:pPr marL="285750" indent="-285750">
              <a:buFont typeface="Wingdings" panose="05000000000000000000" pitchFamily="2" charset="2"/>
              <a:buChar char="Ø"/>
            </a:pPr>
            <a:r>
              <a:rPr lang="en-GB" sz="1600" dirty="0"/>
              <a:t>Note: SSOWPS 2.5 should be upgraded to provide the NR3180 by the end of December.</a:t>
            </a:r>
          </a:p>
          <a:p>
            <a:endParaRPr lang="en-GB" sz="1600" dirty="0"/>
          </a:p>
          <a:p>
            <a:r>
              <a:rPr lang="en-GB" sz="1600" dirty="0"/>
              <a:t> </a:t>
            </a:r>
          </a:p>
        </p:txBody>
      </p:sp>
      <p:cxnSp>
        <p:nvCxnSpPr>
          <p:cNvPr id="11" name="Straight Arrow Connector 10">
            <a:extLst>
              <a:ext uri="{FF2B5EF4-FFF2-40B4-BE49-F238E27FC236}">
                <a16:creationId xmlns:a16="http://schemas.microsoft.com/office/drawing/2014/main" id="{C3A288C4-F023-450F-8E39-25EE00266C74}"/>
              </a:ext>
            </a:extLst>
          </p:cNvPr>
          <p:cNvCxnSpPr>
            <a:cxnSpLocks/>
          </p:cNvCxnSpPr>
          <p:nvPr/>
        </p:nvCxnSpPr>
        <p:spPr>
          <a:xfrm>
            <a:off x="2339752" y="3908819"/>
            <a:ext cx="3240360" cy="402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E926C68-D366-4754-A403-B9053DD65BE9}"/>
              </a:ext>
            </a:extLst>
          </p:cNvPr>
          <p:cNvCxnSpPr>
            <a:cxnSpLocks/>
          </p:cNvCxnSpPr>
          <p:nvPr/>
        </p:nvCxnSpPr>
        <p:spPr>
          <a:xfrm>
            <a:off x="2590800" y="4568672"/>
            <a:ext cx="3709392" cy="0"/>
          </a:xfrm>
          <a:prstGeom prst="straightConnector1">
            <a:avLst/>
          </a:prstGeom>
          <a:ln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49216"/>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low">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29496</TotalTime>
  <Words>1500</Words>
  <Application>Microsoft Office PowerPoint</Application>
  <PresentationFormat>On-screen Show (4:3)</PresentationFormat>
  <Paragraphs>194</Paragraphs>
  <Slides>17</Slides>
  <Notes>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17</vt:i4>
      </vt:variant>
    </vt:vector>
  </HeadingPairs>
  <TitlesOfParts>
    <vt:vector size="32" baseType="lpstr">
      <vt:lpstr>ＭＳ Ｐゴシック</vt:lpstr>
      <vt:lpstr>Arial</vt:lpstr>
      <vt:lpstr>Calibri</vt:lpstr>
      <vt:lpstr>Constantia</vt:lpstr>
      <vt:lpstr>Wingdings</vt:lpstr>
      <vt:lpstr>Wingdings 2</vt:lpstr>
      <vt:lpstr>Partner Logo</vt:lpstr>
      <vt:lpstr>Chart Layout</vt:lpstr>
      <vt:lpstr>Divider Slide</vt:lpstr>
      <vt:lpstr>Closing Slide</vt:lpstr>
      <vt:lpstr>Image Slide</vt:lpstr>
      <vt:lpstr>Custom Design</vt:lpstr>
      <vt:lpstr>1_Divider Slide</vt:lpstr>
      <vt:lpstr>Flow</vt:lpstr>
      <vt:lpstr>Blank</vt:lpstr>
      <vt:lpstr>PowerPoint Presentation</vt:lpstr>
      <vt:lpstr>Welcome</vt:lpstr>
      <vt:lpstr> Workforce Safety Significant injuries</vt:lpstr>
      <vt:lpstr> Workforce Safety Line Blockage Irregularity .</vt:lpstr>
      <vt:lpstr>Operational  Incident Near Miss at London Waterloo</vt:lpstr>
      <vt:lpstr>Everyone Safety Think RISK campaign… new videos.</vt:lpstr>
      <vt:lpstr>Drivers Beware Drivers Handbook: Drivers Code of Conduct.</vt:lpstr>
      <vt:lpstr>       </vt:lpstr>
      <vt:lpstr>Rule Book Change From 1st December </vt:lpstr>
      <vt:lpstr>Safety Critical Communications Module 2  PROTOCOLS</vt:lpstr>
      <vt:lpstr>PowerPoint Presentation</vt:lpstr>
      <vt:lpstr>PowerPoint Presentation</vt:lpstr>
      <vt:lpstr>Environmental Close Calls</vt:lpstr>
      <vt:lpstr>Electrical Safety Focused Close Call reporting </vt:lpstr>
      <vt:lpstr>Safety Bulletin Overturned Excavator . </vt:lpstr>
      <vt:lpstr>Safety Bulletin Burns injury to Assistant welder</vt:lpstr>
      <vt:lpstr>Appreciation </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Wessex HSE Bulletin</dc:title>
  <dc:creator>Maughan John</dc:creator>
  <dc:description>built by www.mediasterling.com</dc:description>
  <cp:lastModifiedBy>Capstick Tracey</cp:lastModifiedBy>
  <cp:revision>1206</cp:revision>
  <dcterms:created xsi:type="dcterms:W3CDTF">2016-05-25T09:53:53Z</dcterms:created>
  <dcterms:modified xsi:type="dcterms:W3CDTF">2018-10-31T20:22:09Z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