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58" r:id="rId2"/>
    <p:sldMasterId id="2147483660" r:id="rId3"/>
    <p:sldMasterId id="2147483661" r:id="rId4"/>
    <p:sldMasterId id="2147483659" r:id="rId5"/>
    <p:sldMasterId id="2147483990" r:id="rId6"/>
    <p:sldMasterId id="2147484099" r:id="rId7"/>
    <p:sldMasterId id="2147484195" r:id="rId8"/>
    <p:sldMasterId id="2147484208" r:id="rId9"/>
  </p:sldMasterIdLst>
  <p:notesMasterIdLst>
    <p:notesMasterId r:id="rId29"/>
  </p:notesMasterIdLst>
  <p:handoutMasterIdLst>
    <p:handoutMasterId r:id="rId30"/>
  </p:handoutMasterIdLst>
  <p:sldIdLst>
    <p:sldId id="385" r:id="rId10"/>
    <p:sldId id="316" r:id="rId11"/>
    <p:sldId id="485" r:id="rId12"/>
    <p:sldId id="586" r:id="rId13"/>
    <p:sldId id="590" r:id="rId14"/>
    <p:sldId id="588" r:id="rId15"/>
    <p:sldId id="591" r:id="rId16"/>
    <p:sldId id="589" r:id="rId17"/>
    <p:sldId id="587" r:id="rId18"/>
    <p:sldId id="559" r:id="rId19"/>
    <p:sldId id="519" r:id="rId20"/>
    <p:sldId id="523" r:id="rId21"/>
    <p:sldId id="522" r:id="rId22"/>
    <p:sldId id="592" r:id="rId23"/>
    <p:sldId id="593" r:id="rId24"/>
    <p:sldId id="584" r:id="rId25"/>
    <p:sldId id="585" r:id="rId26"/>
    <p:sldId id="595" r:id="rId27"/>
    <p:sldId id="596" r:id="rId28"/>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stick Tracey" initials="C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EFEFE"/>
    <a:srgbClr val="ECB314"/>
    <a:srgbClr val="FEEFBA"/>
    <a:srgbClr val="FFFFCC"/>
    <a:srgbClr val="FFCC00"/>
    <a:srgbClr val="005172"/>
    <a:srgbClr val="054B6B"/>
    <a:srgbClr val="89094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7410" autoAdjust="0"/>
  </p:normalViewPr>
  <p:slideViewPr>
    <p:cSldViewPr>
      <p:cViewPr varScale="1">
        <p:scale>
          <a:sx n="86" d="100"/>
          <a:sy n="86" d="100"/>
        </p:scale>
        <p:origin x="1650" y="90"/>
      </p:cViewPr>
      <p:guideLst>
        <p:guide orient="horz" pos="2160"/>
        <p:guide pos="2880"/>
      </p:guideLst>
    </p:cSldViewPr>
  </p:slideViewPr>
  <p:outlineViewPr>
    <p:cViewPr>
      <p:scale>
        <a:sx n="33" d="100"/>
        <a:sy n="33" d="100"/>
      </p:scale>
      <p:origin x="0" y="4428"/>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062DE474-6668-4364-BE24-61A167C8330F}" type="datetime5">
              <a:rPr lang="en-GB" altLang="en-US" smtClean="0"/>
              <a:t>12-Dec-18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6A28B883-A2BF-4E20-8BA1-A65836EDC746}" type="datetime5">
              <a:rPr lang="en-GB" altLang="en-US" smtClean="0"/>
              <a:t>12-Dec-18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12-Dec-18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02422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12-Dec-18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14337338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12-Dec-18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20513401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12-Dec-18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416641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4C445463-0EAE-44CB-8624-05211265B327}" type="datetime5">
              <a:rPr lang="en-GB" altLang="en-US" smtClean="0"/>
              <a:t>12-Dec-18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4D51C35-8D0F-4087-9844-3C3E8CE10026}"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8A34F02-6F76-46AC-AC17-0683C45774B8}"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790F6AA-2512-4FE6-8E5D-838A476A5862}"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111F282-70C9-4383-905A-EBB4AE86CB9D}" type="datetime5">
              <a:rPr lang="en-GB" altLang="en-US" smtClean="0"/>
              <a:t>12-Dec-18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01688890-F510-4118-A04C-86B5BCD1F45F}" type="datetime5">
              <a:rPr lang="en-GB" altLang="en-US" smtClean="0"/>
              <a:t>12-Dec-18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ABDDBC54-9DA3-4137-84FC-E938DFD966B9}" type="datetime5">
              <a:rPr lang="en-GB" altLang="en-US" smtClean="0"/>
              <a:t>12-Dec-18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A1AF8DBB-98F8-401C-BD15-1367FFA493EC}" type="datetime5">
              <a:rPr lang="en-GB" altLang="en-US" smtClean="0"/>
              <a:t>12-Dec-18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A4D22AE4-4509-48BE-A06A-CC27A64708BB}" type="datetime5">
              <a:rPr lang="en-GB" altLang="en-US" smtClean="0"/>
              <a:t>12-Dec-18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DD379760-7AF3-40DE-9C20-1BBE3C30F262}" type="datetime5">
              <a:rPr lang="en-GB" altLang="en-US" smtClean="0"/>
              <a:t>12-Dec-18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86FF883-F8F8-4E42-8CD4-6CEC8B0264AF}" type="datetime5">
              <a:rPr lang="en-GB" altLang="en-US" smtClean="0"/>
              <a:t>12-Dec-18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2D0A7E5-01A3-4E23-B395-E54696627893}"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2A69E36-F512-4D19-BF5C-5E3A357AE4D5}"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FBCD29C-CFCA-454E-A928-5141DD33D6D9}" type="datetime5">
              <a:rPr lang="en-GB" altLang="en-US" smtClean="0"/>
              <a:t>12-Dec-18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50E21F7-0E8C-47F1-889A-98AF7BEEA577}"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31F01BB-E1D5-4C3A-987C-2C1F6CDA8036}"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234E6A0-5B4D-4C5A-9D6A-E331269D3C72}"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29E3F9DC-366F-4224-BAFC-00DB1B01D54B}" type="datetime5">
              <a:rPr lang="en-GB" altLang="en-US" smtClean="0"/>
              <a:t>12-Dec-18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7B9404D2-28F3-40D6-8851-0ED7E501D254}" type="datetime5">
              <a:rPr lang="en-GB" altLang="en-US" smtClean="0"/>
              <a:t>12-Dec-18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E55203A-D97A-4123-907A-06280C2488B0}" type="datetime5">
              <a:rPr lang="en-GB" altLang="en-US" smtClean="0"/>
              <a:t>12-Dec-18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B65E1801-C4ED-4D63-A939-FECE8EF4E36D}" type="datetime5">
              <a:rPr lang="en-GB" altLang="en-US" smtClean="0"/>
              <a:t>12-Dec-18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2D9F3102-0BB3-47E5-9E30-4D78571C6F18}" type="datetime5">
              <a:rPr lang="en-GB" altLang="en-US" smtClean="0"/>
              <a:t>12-Dec-18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3F9499-36BB-43C1-AF57-402B776AF6F7}" type="datetime5">
              <a:rPr lang="en-GB" altLang="en-US" smtClean="0"/>
              <a:t>12-Dec-18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2AB8D9B-FBC4-45C1-9568-67B08D37F955}" type="datetime5">
              <a:rPr lang="en-GB" altLang="en-US" smtClean="0"/>
              <a:t>12-Dec-18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8B2249C1-A388-4074-AE71-D5DD62D0652A}"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4D4934B-6C72-4CDB-ABC0-320256E3F31C}"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FDACFF18-2F5E-46C4-AD0E-D85EFC34BF4D}" type="datetime5">
              <a:rPr lang="en-GB" altLang="en-US" smtClean="0"/>
              <a:t>12-Dec-18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3E720055-3868-450F-A24B-EE40CD3F9B2E}" type="datetime5">
              <a:rPr lang="en-GB" altLang="en-US" smtClean="0"/>
              <a:t>12-Dec-18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0A6F46B7-A829-4C03-83CD-9CECFD3D11C2}" type="datetime5">
              <a:rPr lang="en-GB" altLang="en-US" smtClean="0"/>
              <a:t>12-Dec-18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657FBCEC-2DEB-4228-B343-E7305FAEA4DE}" type="datetime5">
              <a:rPr lang="en-GB" altLang="en-US" smtClean="0"/>
              <a:t>12-Dec-18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D30D899-9FD5-4F05-BBE5-45382F5EA6CF}" type="datetime5">
              <a:rPr lang="en-GB" altLang="en-US" smtClean="0"/>
              <a:t>12-Dec-18</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255A4715-8D05-4A0F-B68D-1118D3F2DD61}" type="datetime5">
              <a:rPr lang="en-GB" altLang="en-US" smtClean="0"/>
              <a:t>12-Dec-18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687703E5-D491-445C-87F4-1649748C9003}" type="datetime5">
              <a:rPr lang="en-GB" altLang="en-US" smtClean="0"/>
              <a:t>12-Dec-18</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5FF0F172-4223-409A-80C9-46CF3E21AF52}" type="datetime5">
              <a:rPr lang="en-GB" altLang="en-US" smtClean="0"/>
              <a:t>12-Dec-18</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2E522DBF-636D-439F-A139-563606877A98}" type="datetime5">
              <a:rPr lang="en-GB" altLang="en-US" smtClean="0"/>
              <a:t>12-Dec-18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9ED9F227-1C7F-4393-95CF-867C4168ADF4}" type="datetime5">
              <a:rPr lang="en-GB" altLang="en-US" smtClean="0"/>
              <a:t>12-Dec-18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C06EB1-202D-4E76-B6A2-8F71B8B4D3BC}" type="datetime5">
              <a:rPr lang="en-GB" altLang="en-US" smtClean="0"/>
              <a:t>12-Dec-18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CE3C9B4-F048-4B7A-AB0C-A577AC905D3D}" type="datetime5">
              <a:rPr lang="en-GB" altLang="en-US" smtClean="0"/>
              <a:t>12-Dec-18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517DB41-1682-4A91-ACA1-DC5CB2664C22}"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A9E9CBC-FA3E-4A5A-933D-60D5D5F2A231}"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9FFAB74-EA86-40BC-B410-E1F4E7D0E925}"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8E77FB8-AD3E-43B8-B67A-805A5C7210C2}" type="datetime5">
              <a:rPr lang="en-GB" altLang="en-US" smtClean="0"/>
              <a:t>12-Dec-18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B9291534-9C1A-4536-B68A-C418CE13884C}" type="datetime5">
              <a:rPr lang="en-GB" altLang="en-US" smtClean="0"/>
              <a:t>12-Dec-18</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3BC4A922-0B55-4819-84D9-2A784E760CC7}" type="datetime5">
              <a:rPr lang="en-GB" altLang="en-US" smtClean="0"/>
              <a:t>12-Dec-18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DA23C1F-EFE9-4D5F-8C7F-8E3DDFB10A4C}" type="datetime5">
              <a:rPr lang="en-GB" altLang="en-US" smtClean="0"/>
              <a:t>12-Dec-18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D2448C27-2E40-46C8-B3DB-98C3A99BB4F8}" type="datetime5">
              <a:rPr lang="en-GB" altLang="en-US" smtClean="0"/>
              <a:t>12-Dec-18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9F68BDF-3605-4134-9A58-D8720ECE23A3}" type="datetime5">
              <a:rPr lang="en-GB" altLang="en-US" smtClean="0"/>
              <a:t>12-Dec-18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648E1BCA-34DE-4FA9-A177-5005E01A5F6C}" type="datetime5">
              <a:rPr lang="en-GB" altLang="en-US" smtClean="0"/>
              <a:t>12-Dec-18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F5BA61C-6A3A-45E8-951A-1D1A0C0F1625}"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356A6EF-90D6-43DA-AD26-6AA7CA4B0650}" type="datetime5">
              <a:rPr lang="en-GB" altLang="en-US" smtClean="0"/>
              <a:t>12-Dec-18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DF6D07-AE0D-48AD-85B5-8C2CB24F7CB7}" type="datetime5">
              <a:rPr lang="en-GB" smtClean="0"/>
              <a:t>12-Dec-18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1432213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3F21E5-DE34-4FFB-8CE3-1B6A542C7EB7}" type="datetime5">
              <a:rPr lang="en-GB" smtClean="0"/>
              <a:t>12-Dec-18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095470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79A95-3398-4C90-9F77-FBE17DDC2C1C}" type="datetime5">
              <a:rPr lang="en-GB" smtClean="0"/>
              <a:t>12-Dec-18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10184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C40A6C43-A33D-4BDA-8E44-3855EE084811}" type="datetime5">
              <a:rPr lang="en-GB" altLang="en-US" smtClean="0"/>
              <a:t>12-Dec-18</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52F256-88D3-452F-8FBC-8DCA50B179D1}" type="datetime5">
              <a:rPr lang="en-GB" smtClean="0"/>
              <a:t>12-Dec-18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29643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EE5E0C-567D-4E06-A297-7603604042D5}" type="datetime5">
              <a:rPr lang="en-GB" smtClean="0"/>
              <a:t>12-Dec-18</a:t>
            </a:fld>
            <a:endParaRPr lang="en-GB"/>
          </a:p>
        </p:txBody>
      </p:sp>
      <p:sp>
        <p:nvSpPr>
          <p:cNvPr id="8" name="Footer Placeholder 7"/>
          <p:cNvSpPr>
            <a:spLocks noGrp="1"/>
          </p:cNvSpPr>
          <p:nvPr>
            <p:ph type="ftr" sz="quarter" idx="11"/>
          </p:nvPr>
        </p:nvSpPr>
        <p:spPr/>
        <p:txBody>
          <a:bodyPr/>
          <a:lstStyle/>
          <a:p>
            <a:r>
              <a:rPr lang="en-GB"/>
              <a:t>Presentation Title: View &gt; Header &amp; Footer</a:t>
            </a:r>
          </a:p>
        </p:txBody>
      </p:sp>
      <p:sp>
        <p:nvSpPr>
          <p:cNvPr id="9" name="Slide Number Placeholder 8"/>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46787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D148BA-E431-4E1A-9470-FD7F69E6265B}" type="datetime5">
              <a:rPr lang="en-GB" smtClean="0"/>
              <a:t>12-Dec-18</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286925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6374-5B24-4ADD-B40A-73DD0649EC39}" type="datetime5">
              <a:rPr lang="en-GB" smtClean="0"/>
              <a:t>12-Dec-18</a:t>
            </a:fld>
            <a:endParaRPr lang="en-GB"/>
          </a:p>
        </p:txBody>
      </p:sp>
      <p:sp>
        <p:nvSpPr>
          <p:cNvPr id="3" name="Footer Placeholder 2"/>
          <p:cNvSpPr>
            <a:spLocks noGrp="1"/>
          </p:cNvSpPr>
          <p:nvPr>
            <p:ph type="ftr" sz="quarter" idx="11"/>
          </p:nvPr>
        </p:nvSpPr>
        <p:spPr/>
        <p:txBody>
          <a:bodyPr/>
          <a:lstStyle/>
          <a:p>
            <a:r>
              <a:rPr lang="en-GB"/>
              <a:t>Presentation Title: View &gt; Header &amp; Footer</a:t>
            </a:r>
          </a:p>
        </p:txBody>
      </p:sp>
      <p:sp>
        <p:nvSpPr>
          <p:cNvPr id="4" name="Slide Number Placeholder 3"/>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847511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8E99D-FE73-4B03-A9DC-33A8F3483EE4}" type="datetime5">
              <a:rPr lang="en-GB" smtClean="0"/>
              <a:t>12-Dec-18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75036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763FAD-9FC7-4ED8-8463-067BF8AB3C45}" type="datetime5">
              <a:rPr lang="en-GB" smtClean="0"/>
              <a:t>12-Dec-18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40997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29F15D-5F97-4FF4-8AEC-6C5D3F470C36}" type="datetime5">
              <a:rPr lang="en-GB" smtClean="0"/>
              <a:t>12-Dec-18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38433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2A1E06-75F0-43B4-A5B7-2A2BE905F55D}" type="datetime5">
              <a:rPr lang="en-GB" smtClean="0"/>
              <a:t>12-Dec-18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470140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F1D8533-68A3-488E-86B7-0FB8CF66B24A}" type="datetime5">
              <a:rPr lang="en-GB" smtClean="0"/>
              <a:t>12-Dec-18</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649613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BB6435B3-C423-4DCE-BC81-2645D5C588DF}" type="datetime5">
              <a:rPr lang="en-GB" altLang="en-US" smtClean="0"/>
              <a:t>12-Dec-18</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DCDC8A0F-7C7B-4207-93A6-07D6CD475C82}" type="slidenum">
              <a:rPr lang="en-GB" altLang="en-US" smtClean="0"/>
              <a:pPr>
                <a:defRPr/>
              </a:pPr>
              <a:t>‹#›</a:t>
            </a:fld>
            <a:endParaRPr lang="en-GB" altLang="en-US"/>
          </a:p>
        </p:txBody>
      </p:sp>
    </p:spTree>
    <p:extLst>
      <p:ext uri="{BB962C8B-B14F-4D97-AF65-F5344CB8AC3E}">
        <p14:creationId xmlns:p14="http://schemas.microsoft.com/office/powerpoint/2010/main" val="261222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CF2B7169-030D-4B56-9CEF-2FE0540B9247}" type="datetime5">
              <a:rPr lang="en-GB" altLang="en-US" smtClean="0"/>
              <a:t>12-Dec-18</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solidFill>
                  <a:srgbClr val="054B6B"/>
                </a:solidFill>
              </a:rPr>
              <a:pPr>
                <a:defRPr/>
              </a:pPr>
              <a:t>12-Dec-18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691680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solidFill>
                  <a:srgbClr val="054B6B"/>
                </a:solidFill>
              </a:rPr>
              <a:pPr>
                <a:defRPr/>
              </a:pPr>
              <a:t>12-Dec-18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37946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solidFill>
                  <a:srgbClr val="054B6B"/>
                </a:solidFill>
              </a:rPr>
              <a:pPr>
                <a:defRPr/>
              </a:pPr>
              <a:t>12-Dec-18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801638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solidFill>
                  <a:srgbClr val="054B6B"/>
                </a:solidFill>
              </a:rPr>
              <a:pPr>
                <a:defRPr/>
              </a:pPr>
              <a:t>12-Dec-18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7439339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solidFill>
                  <a:srgbClr val="054B6B"/>
                </a:solidFill>
              </a:rPr>
              <a:pPr>
                <a:defRPr/>
              </a:pPr>
              <a:t>12-Dec-18</a:t>
            </a:fld>
            <a:endParaRPr lang="en-GB" altLang="en-US">
              <a:solidFill>
                <a:srgbClr val="054B6B"/>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982931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solidFill>
                  <a:srgbClr val="054B6B"/>
                </a:solidFill>
              </a:rPr>
              <a:pPr>
                <a:defRPr/>
              </a:pPr>
              <a:t>12-Dec-18</a:t>
            </a:fld>
            <a:endParaRPr lang="en-GB" altLang="en-US">
              <a:solidFill>
                <a:srgbClr val="054B6B"/>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48319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solidFill>
                  <a:srgbClr val="054B6B"/>
                </a:solidFill>
              </a:rPr>
              <a:pPr>
                <a:defRPr/>
              </a:pPr>
              <a:t>12-Dec-18</a:t>
            </a:fld>
            <a:endParaRPr lang="en-GB" altLang="en-US">
              <a:solidFill>
                <a:srgbClr val="054B6B"/>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23668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solidFill>
                  <a:srgbClr val="054B6B"/>
                </a:solidFill>
              </a:rPr>
              <a:pPr>
                <a:defRPr/>
              </a:pPr>
              <a:t>12-Dec-18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110440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solidFill>
                  <a:srgbClr val="054B6B"/>
                </a:solidFill>
              </a:rPr>
              <a:pPr>
                <a:defRPr/>
              </a:pPr>
              <a:t>12-Dec-18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131822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solidFill>
                  <a:srgbClr val="054B6B"/>
                </a:solidFill>
              </a:rPr>
              <a:pPr>
                <a:defRPr/>
              </a:pPr>
              <a:t>12-Dec-18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7087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770CAD63-CFA4-4F77-9B9A-B33388F216BE}" type="datetime5">
              <a:rPr lang="en-GB" altLang="en-US" smtClean="0"/>
              <a:t>12-Dec-18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solidFill>
                  <a:srgbClr val="054B6B"/>
                </a:solidFill>
              </a:rPr>
              <a:pPr>
                <a:defRPr/>
              </a:pPr>
              <a:t>12-Dec-18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129765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604BD40-7939-4097-965B-CBF02EEF68BB}" type="datetime5">
              <a:rPr lang="en-GB" altLang="en-US" smtClean="0"/>
              <a:t>12-Dec-18</a:t>
            </a:fld>
            <a:endParaRPr lang="en-GB" altLang="en-US"/>
          </a:p>
        </p:txBody>
      </p:sp>
      <p:sp>
        <p:nvSpPr>
          <p:cNvPr id="19" name="Footer Placeholder 18"/>
          <p:cNvSpPr>
            <a:spLocks noGrp="1"/>
          </p:cNvSpPr>
          <p:nvPr>
            <p:ph type="ftr" sz="quarter" idx="11"/>
          </p:nvPr>
        </p:nvSpPr>
        <p:spPr/>
        <p:txBody>
          <a:bodyPr/>
          <a:lstStyle/>
          <a:p>
            <a:pPr>
              <a:defRPr/>
            </a:pPr>
            <a:r>
              <a:rPr lang="en-GB" altLang="en-US"/>
              <a:t>Presentation Title: View &gt; Header &amp; Footer</a:t>
            </a:r>
          </a:p>
        </p:txBody>
      </p:sp>
      <p:sp>
        <p:nvSpPr>
          <p:cNvPr id="27" name="Slide Number Placeholder 26"/>
          <p:cNvSpPr>
            <a:spLocks noGrp="1"/>
          </p:cNvSpPr>
          <p:nvPr>
            <p:ph type="sldNum" sz="quarter" idx="12"/>
          </p:nvPr>
        </p:nvSpPr>
        <p:spPr/>
        <p:txBody>
          <a:bodyPr/>
          <a:lstStyle/>
          <a:p>
            <a:pPr>
              <a:defRPr/>
            </a:pPr>
            <a:fld id="{1683C167-7FFE-4F44-A8D7-9F4B01FAD421}"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4496927-2A9A-4229-B102-B280E970ABCE}" type="datetime5">
              <a:rPr lang="en-GB" altLang="en-US" smtClean="0"/>
              <a:t>12-Dec-18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B59C5A7D-3FD6-48AB-9EA1-2620497A3144}" type="slidenum">
              <a:rPr lang="en-GB" altLang="en-US" smtClean="0"/>
              <a:pPr>
                <a:defRPr/>
              </a:pPr>
              <a:t>‹#›</a:t>
            </a:fld>
            <a:endParaRPr lang="en-GB"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758DB67A-6F49-4D7D-81F1-122A2D717C40}" type="datetime5">
              <a:rPr lang="en-GB" altLang="en-US" smtClean="0"/>
              <a:t>12-Dec-18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E249E655-BD39-4C9D-804F-E4CFABA123FB}"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7E3A226-A551-4B0C-A355-A71B965FC58E}" type="datetime5">
              <a:rPr lang="en-GB" altLang="en-US" smtClean="0"/>
              <a:t>12-Dec-18</a:t>
            </a:fld>
            <a:endParaRPr lang="en-GB" altLang="en-US"/>
          </a:p>
        </p:txBody>
      </p:sp>
      <p:sp>
        <p:nvSpPr>
          <p:cNvPr id="8" name="Footer Placeholder 7"/>
          <p:cNvSpPr>
            <a:spLocks noGrp="1"/>
          </p:cNvSpPr>
          <p:nvPr>
            <p:ph type="ftr" sz="quarter" idx="11"/>
          </p:nvPr>
        </p:nvSpPr>
        <p:spPr/>
        <p:txBody>
          <a:bodyPr/>
          <a:lstStyle/>
          <a:p>
            <a:pPr>
              <a:defRPr/>
            </a:pPr>
            <a:r>
              <a:rPr lang="en-GB" altLang="en-US"/>
              <a:t>Presentation Title: View &gt; Header &amp; Footer</a:t>
            </a:r>
          </a:p>
        </p:txBody>
      </p:sp>
      <p:sp>
        <p:nvSpPr>
          <p:cNvPr id="9" name="Slide Number Placeholder 8"/>
          <p:cNvSpPr>
            <a:spLocks noGrp="1"/>
          </p:cNvSpPr>
          <p:nvPr>
            <p:ph type="sldNum" sz="quarter" idx="12"/>
          </p:nvPr>
        </p:nvSpPr>
        <p:spPr/>
        <p:txBody>
          <a:bodyPr/>
          <a:lstStyle/>
          <a:p>
            <a:pPr>
              <a:defRPr/>
            </a:pPr>
            <a:fld id="{1BD4F2E6-4DA9-4B81-87C0-6CFE1B3E7703}" type="slidenum">
              <a:rPr lang="en-GB" altLang="en-US" smtClean="0"/>
              <a:pPr>
                <a:defRPr/>
              </a:pPr>
              <a:t>‹#›</a:t>
            </a:fld>
            <a:endParaRPr lang="en-GB"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67E6B1D4-D786-4027-B856-CC7D15527BCF}" type="datetime5">
              <a:rPr lang="en-GB" altLang="en-US" smtClean="0"/>
              <a:t>12-Dec-18</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707EC915-3581-4E6C-9FEF-412F7F5F0524}" type="slidenum">
              <a:rPr lang="en-GB" altLang="en-US" smtClean="0"/>
              <a:pPr>
                <a:defRPr/>
              </a:pPr>
              <a:t>‹#›</a:t>
            </a:fld>
            <a:endParaRPr lang="en-GB"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73AE3C-677A-4196-A87E-AED39F0D33E4}" type="datetime5">
              <a:rPr lang="en-GB" altLang="en-US" smtClean="0"/>
              <a:t>12-Dec-18</a:t>
            </a:fld>
            <a:endParaRPr lang="en-GB" altLang="en-US"/>
          </a:p>
        </p:txBody>
      </p:sp>
      <p:sp>
        <p:nvSpPr>
          <p:cNvPr id="3" name="Footer Placeholder 2"/>
          <p:cNvSpPr>
            <a:spLocks noGrp="1"/>
          </p:cNvSpPr>
          <p:nvPr>
            <p:ph type="ftr" sz="quarter" idx="11"/>
          </p:nvPr>
        </p:nvSpPr>
        <p:spPr/>
        <p:txBody>
          <a:bodyPr/>
          <a:lstStyle/>
          <a:p>
            <a:pPr>
              <a:defRPr/>
            </a:pPr>
            <a:r>
              <a:rPr lang="en-GB" altLang="en-US"/>
              <a:t>Presentation Title: View &gt; Header &amp; Footer</a:t>
            </a:r>
          </a:p>
        </p:txBody>
      </p:sp>
      <p:sp>
        <p:nvSpPr>
          <p:cNvPr id="4" name="Slide Number Placeholder 3"/>
          <p:cNvSpPr>
            <a:spLocks noGrp="1"/>
          </p:cNvSpPr>
          <p:nvPr>
            <p:ph type="sldNum" sz="quarter" idx="12"/>
          </p:nvPr>
        </p:nvSpPr>
        <p:spPr/>
        <p:txBody>
          <a:bodyPr/>
          <a:lstStyle/>
          <a:p>
            <a:pPr>
              <a:defRPr/>
            </a:pPr>
            <a:fld id="{47579FAB-2793-47B6-AED6-0BBED39DB0B2}" type="slidenum">
              <a:rPr lang="en-GB" altLang="en-US" smtClean="0"/>
              <a:pPr>
                <a:defRPr/>
              </a:pPr>
              <a:t>‹#›</a:t>
            </a:fld>
            <a:endParaRPr lang="en-GB"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A57E8A0D-86F2-48ED-A0CC-FB58B94FA52F}" type="datetime5">
              <a:rPr lang="en-GB" altLang="en-US" smtClean="0"/>
              <a:t>12-Dec-18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B3FCEF5-9C56-429C-BD03-F3EEC52B50F4}" type="slidenum">
              <a:rPr lang="en-GB" altLang="en-US" smtClean="0"/>
              <a:pPr>
                <a:defRPr/>
              </a:pPr>
              <a:t>‹#›</a:t>
            </a:fld>
            <a:endParaRPr lang="en-GB"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D99F905A-3596-44EB-8A0F-AF0C5119105C}" type="datetime5">
              <a:rPr lang="en-GB" altLang="en-US" smtClean="0"/>
              <a:t>12-Dec-18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4528C68-700B-40D8-961F-CE2497BFC2C6}" type="slidenum">
              <a:rPr lang="en-GB" altLang="en-US" smtClean="0"/>
              <a:pPr>
                <a:defRPr/>
              </a:pPr>
              <a:t>‹#›</a:t>
            </a:fld>
            <a:endParaRPr lang="en-GB"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96ACA521-630A-4F4A-AE43-277A0BF75F48}" type="datetime5">
              <a:rPr lang="en-GB" altLang="en-US" smtClean="0"/>
              <a:t>12-Dec-18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73C9F9D-893E-4CCF-95C5-EC4DB3CCAA24}" type="datetime5">
              <a:rPr lang="en-GB" altLang="en-US" smtClean="0"/>
              <a:t>12-Dec-18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70E6CF69-E1FC-49CB-B0BB-932CE0E7234C}" type="slidenum">
              <a:rPr lang="en-GB" altLang="en-US" smtClean="0"/>
              <a:pPr>
                <a:defRPr/>
              </a:pPr>
              <a:t>‹#›</a:t>
            </a:fld>
            <a:endParaRPr lang="en-GB"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E92784F6-7FE5-4441-BCAD-BB9EDFFD5413}" type="datetime5">
              <a:rPr lang="en-GB" altLang="en-US" smtClean="0"/>
              <a:t>12-Dec-18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AEB86DF0-7A67-4A91-85D6-0A2A95F12949}" type="slidenum">
              <a:rPr lang="en-GB" altLang="en-US" smtClean="0"/>
              <a:pPr>
                <a:defRPr/>
              </a:pPr>
              <a:t>‹#›</a:t>
            </a:fld>
            <a:endParaRPr lang="en-GB"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grpSp>
        <p:nvGrpSpPr>
          <p:cNvPr id="5" name="Group 10"/>
          <p:cNvGrpSpPr>
            <a:grpSpLocks/>
          </p:cNvGrpSpPr>
          <p:nvPr/>
        </p:nvGrpSpPr>
        <p:grpSpPr bwMode="auto">
          <a:xfrm>
            <a:off x="379413" y="379413"/>
            <a:ext cx="8374062" cy="5864225"/>
            <a:chOff x="239" y="239"/>
            <a:chExt cx="5275" cy="3694"/>
          </a:xfrm>
        </p:grpSpPr>
        <p:sp>
          <p:nvSpPr>
            <p:cNvPr id="6" name="AutoShape 6"/>
            <p:cNvSpPr>
              <a:spLocks noChangeArrowheads="1"/>
            </p:cNvSpPr>
            <p:nvPr userDrawn="1"/>
          </p:nvSpPr>
          <p:spPr bwMode="auto">
            <a:xfrm>
              <a:off x="239" y="239"/>
              <a:ext cx="5275" cy="3519"/>
            </a:xfrm>
            <a:prstGeom prst="roundRect">
              <a:avLst>
                <a:gd name="adj" fmla="val 3866"/>
              </a:avLst>
            </a:prstGeom>
            <a:noFill/>
            <a:ln w="28575">
              <a:solidFill>
                <a:srgbClr val="F4971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7" name="AutoShape 7"/>
            <p:cNvSpPr>
              <a:spLocks noChangeArrowheads="1"/>
            </p:cNvSpPr>
            <p:nvPr userDrawn="1"/>
          </p:nvSpPr>
          <p:spPr bwMode="auto">
            <a:xfrm rot="10800000">
              <a:off x="4805" y="3758"/>
              <a:ext cx="197" cy="175"/>
            </a:xfrm>
            <a:prstGeom prst="rtTriangle">
              <a:avLst/>
            </a:prstGeom>
            <a:noFill/>
            <a:ln w="28575">
              <a:solidFill>
                <a:srgbClr val="F4971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8" name="Line 8"/>
            <p:cNvSpPr>
              <a:spLocks noChangeShapeType="1"/>
            </p:cNvSpPr>
            <p:nvPr userDrawn="1"/>
          </p:nvSpPr>
          <p:spPr bwMode="auto">
            <a:xfrm>
              <a:off x="4833" y="3758"/>
              <a:ext cx="162" cy="0"/>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9"/>
            <p:cNvSpPr>
              <a:spLocks noChangeShapeType="1"/>
            </p:cNvSpPr>
            <p:nvPr userDrawn="1"/>
          </p:nvSpPr>
          <p:spPr bwMode="auto">
            <a:xfrm>
              <a:off x="4778" y="3706"/>
              <a:ext cx="165" cy="144"/>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0" name="Picture 11"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6448425"/>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6446838"/>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333375" y="6448425"/>
            <a:ext cx="561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eaLnBrk="0" hangingPunct="0">
              <a:defRPr sz="2400">
                <a:solidFill>
                  <a:schemeClr val="tx1"/>
                </a:solidFill>
                <a:latin typeface="Calibri" pitchFamily="34" charset="0"/>
                <a:ea typeface="ＭＳ Ｐゴシック" pitchFamily="34" charset="-128"/>
              </a:defRPr>
            </a:lvl2pPr>
            <a:lvl3pPr eaLnBrk="0" hangingPunct="0">
              <a:defRPr sz="2400">
                <a:solidFill>
                  <a:schemeClr val="tx1"/>
                </a:solidFill>
                <a:latin typeface="Calibri" pitchFamily="34" charset="0"/>
                <a:ea typeface="ＭＳ Ｐゴシック" pitchFamily="34" charset="-128"/>
              </a:defRPr>
            </a:lvl3pPr>
            <a:lvl4pPr eaLnBrk="0" hangingPunct="0">
              <a:defRPr sz="2400">
                <a:solidFill>
                  <a:schemeClr val="tx1"/>
                </a:solidFill>
                <a:latin typeface="Calibri" pitchFamily="34" charset="0"/>
                <a:ea typeface="ＭＳ Ｐゴシック" pitchFamily="34" charset="-128"/>
              </a:defRPr>
            </a:lvl4pPr>
            <a:lvl5pPr eaLnBrk="0" hangingPunct="0">
              <a:defRPr sz="2400">
                <a:solidFill>
                  <a:schemeClr val="tx1"/>
                </a:solidFill>
                <a:latin typeface="Calibri" pitchFamily="34" charset="0"/>
                <a:ea typeface="ＭＳ Ｐゴシック" pitchFamily="34" charset="-128"/>
              </a:defRPr>
            </a:lvl5pPr>
            <a:lvl6pP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defTabSz="914400" eaLnBrk="1" hangingPunct="1">
              <a:spcBef>
                <a:spcPct val="50000"/>
              </a:spcBef>
              <a:defRPr/>
            </a:pPr>
            <a:fld id="{5DC482DC-1621-4361-AF2F-1D5C19C0EF57}" type="slidenum">
              <a:rPr lang="en-GB" altLang="en-US" sz="1200" smtClean="0"/>
              <a:pPr defTabSz="914400" eaLnBrk="1" hangingPunct="1">
                <a:spcBef>
                  <a:spcPct val="50000"/>
                </a:spcBef>
                <a:defRPr/>
              </a:pPr>
              <a:t>‹#›</a:t>
            </a:fld>
            <a:endParaRPr lang="en-GB" altLang="en-US" sz="1200"/>
          </a:p>
        </p:txBody>
      </p:sp>
      <p:sp>
        <p:nvSpPr>
          <p:cNvPr id="2" name="Title 1"/>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714375" y="1431925"/>
            <a:ext cx="7705163" cy="42027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296572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12-Dec-18</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32703109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12-Dec-18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6954835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12-Dec-18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41416874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12-Dec-18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24515806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12-Dec-18</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17402528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12-Dec-18</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8339086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12-Dec-18</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207322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AFD1F83-D836-4B8F-9F58-B300A3E071AE}" type="datetime5">
              <a:rPr lang="en-GB" altLang="en-US" smtClean="0"/>
              <a:t>12-Dec-18</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6D36407-677A-4224-A353-A544CAFB8A40}" type="datetime5">
              <a:rPr lang="en-GB" altLang="en-US" smtClean="0"/>
              <a:t>12-Dec-18</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1C519D6-0832-4EFB-ADC5-E8986C7FC138}" type="datetime5">
              <a:rPr lang="en-GB" altLang="en-US" smtClean="0"/>
              <a:t>12-Dec-18</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35F1D008-5B0B-4EB1-9799-8D5A1ACFF2DC}" type="datetime5">
              <a:rPr lang="en-GB" altLang="en-US" smtClean="0"/>
              <a:t>12-Dec-18</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7867868B-1D16-409F-965F-FE71A38694AF}" type="datetime5">
              <a:rPr lang="en-GB" altLang="en-US" smtClean="0"/>
              <a:t>12-Dec-18</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01EC-1C2C-47CD-B01D-AFFB6EE66942}" type="datetime5">
              <a:rPr lang="en-GB" smtClean="0"/>
              <a:t>12-Dec-18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 View &gt; Header &amp; 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97748-A3A3-48AE-A658-7C5F62694BEF}" type="slidenum">
              <a:rPr lang="en-GB" smtClean="0"/>
              <a:t>‹#›</a:t>
            </a:fld>
            <a:endParaRPr lang="en-GB"/>
          </a:p>
        </p:txBody>
      </p:sp>
    </p:spTree>
    <p:extLst>
      <p:ext uri="{BB962C8B-B14F-4D97-AF65-F5344CB8AC3E}">
        <p14:creationId xmlns:p14="http://schemas.microsoft.com/office/powerpoint/2010/main" val="327107474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3989"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solidFill>
                  <a:srgbClr val="054B6B"/>
                </a:solidFill>
              </a:rPr>
              <a:pPr>
                <a:defRPr/>
              </a:pPr>
              <a:t>12-Dec-18</a:t>
            </a:fld>
            <a:endParaRPr lang="en-GB" altLang="en-US">
              <a:solidFill>
                <a:srgbClr val="054B6B"/>
              </a:solidFill>
            </a:endParaRPr>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solidFill>
                  <a:srgbClr val="054B6B"/>
                </a:solidFill>
              </a:rPr>
              <a:pPr>
                <a:defRPr/>
              </a:pPr>
              <a:t>‹#›</a:t>
            </a:fld>
            <a:endParaRPr lang="en-GB" altLang="en-US">
              <a:solidFill>
                <a:srgbClr val="054B6B"/>
              </a:solidFill>
            </a:endParaRPr>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106723038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AFD1F83-D836-4B8F-9F58-B300A3E071AE}" type="datetime5">
              <a:rPr lang="en-GB" altLang="en-US" smtClean="0"/>
              <a:t>12-Dec-18</a:t>
            </a:fld>
            <a:endParaRPr lang="en-GB"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GB" altLang="en-US"/>
              <a:t>Presentation Title: View &gt; Header &amp; Footer</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59CCB0D-91DD-4E81-A949-18D0264AF758}" type="slidenum">
              <a:rPr lang="en-GB" altLang="en-US" smtClean="0"/>
              <a:pPr>
                <a:defRPr/>
              </a:pPr>
              <a:t>‹#›</a:t>
            </a:fld>
            <a:endParaRPr lang="en-GB"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12-Dec-18</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2747307308"/>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Wessex%20Route%20Safety%20Alert.%20NR3180%20in%20SSOWPS.Nov%2018.pdf" TargetMode="External"/><Relationship Id="rId1" Type="http://schemas.openxmlformats.org/officeDocument/2006/relationships/slideLayout" Target="../slideLayouts/slideLayout84.xml"/><Relationship Id="rId5" Type="http://schemas.openxmlformats.org/officeDocument/2006/relationships/image" Target="../media/image19.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84.xml"/><Relationship Id="rId5" Type="http://schemas.openxmlformats.org/officeDocument/2006/relationships/hyperlink" Target="NR_L3_MTC_RCS0216_GH03.pdf" TargetMode="External"/><Relationship Id="rId4" Type="http://schemas.openxmlformats.org/officeDocument/2006/relationships/hyperlink" Target="NR_L3_MTC_RCS0216_GA20.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84.xml"/><Relationship Id="rId6" Type="http://schemas.openxmlformats.org/officeDocument/2006/relationships/hyperlink" Target="Safety-Bulletin-NRB-18_18-11kV-Depot-Cable-Strike.pdf" TargetMode="External"/><Relationship Id="rId5" Type="http://schemas.openxmlformats.org/officeDocument/2006/relationships/image" Target="../media/image27.emf"/><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84.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hyperlink" Target="Safety-Bulletin-NRB-18_17-RRV-passing-onto-Level-Crossing.pdf" TargetMode="External"/><Relationship Id="rId2" Type="http://schemas.openxmlformats.org/officeDocument/2006/relationships/image" Target="../media/image30.emf"/><Relationship Id="rId1" Type="http://schemas.openxmlformats.org/officeDocument/2006/relationships/slideLayout" Target="../slideLayouts/slideLayout8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84.xml"/><Relationship Id="rId5" Type="http://schemas.openxmlformats.org/officeDocument/2006/relationships/image" Target="../media/image40.emf"/><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4.xm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4.xml"/><Relationship Id="rId5" Type="http://schemas.openxmlformats.org/officeDocument/2006/relationships/image" Target="../media/image15.png"/><Relationship Id="rId4" Type="http://schemas.openxmlformats.org/officeDocument/2006/relationships/hyperlink" Target="Wessex%20Route%20LLC%20Use%20of%20Hand%20Trolleys%20Dec%2018.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Alleged%20near%20miss-%20lessons%20learnt%20final.pdf" TargetMode="External"/><Relationship Id="rId2" Type="http://schemas.openxmlformats.org/officeDocument/2006/relationships/image" Target="../media/image16.emf"/><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hyperlink" Target="Flower%20vehicle%20check.pdf" TargetMode="Externa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2D4675-215A-408B-BE75-749701358D9A}"/>
              </a:ext>
            </a:extLst>
          </p:cNvPr>
          <p:cNvPicPr>
            <a:picLocks noChangeAspect="1"/>
          </p:cNvPicPr>
          <p:nvPr/>
        </p:nvPicPr>
        <p:blipFill>
          <a:blip r:embed="rId2"/>
          <a:stretch>
            <a:fillRect/>
          </a:stretch>
        </p:blipFill>
        <p:spPr>
          <a:xfrm>
            <a:off x="0" y="5847"/>
            <a:ext cx="9144000" cy="6405995"/>
          </a:xfrm>
          <a:prstGeom prst="rect">
            <a:avLst/>
          </a:prstGeom>
        </p:spPr>
      </p:pic>
      <p:sp>
        <p:nvSpPr>
          <p:cNvPr id="3" name="Date Placeholder 2"/>
          <p:cNvSpPr>
            <a:spLocks noGrp="1"/>
          </p:cNvSpPr>
          <p:nvPr>
            <p:ph type="dt" sz="half" idx="10"/>
          </p:nvPr>
        </p:nvSpPr>
        <p:spPr/>
        <p:txBody>
          <a:bodyPr/>
          <a:lstStyle/>
          <a:p>
            <a:pPr>
              <a:defRPr/>
            </a:pPr>
            <a:fld id="{34496927-2A9A-4229-B102-B280E970ABCE}" type="datetime5">
              <a:rPr lang="en-GB" altLang="en-US" smtClean="0"/>
              <a:t>12-Dec-18</a:t>
            </a:fld>
            <a:endParaRPr lang="en-GB" altLang="en-US"/>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a:t>
            </a:fld>
            <a:endParaRPr lang="en-GB" altLang="en-US"/>
          </a:p>
        </p:txBody>
      </p:sp>
      <p:sp>
        <p:nvSpPr>
          <p:cNvPr id="9" name="TextBox 8"/>
          <p:cNvSpPr txBox="1"/>
          <p:nvPr/>
        </p:nvSpPr>
        <p:spPr>
          <a:xfrm>
            <a:off x="261864" y="6467335"/>
            <a:ext cx="8424936" cy="338554"/>
          </a:xfrm>
          <a:prstGeom prst="rect">
            <a:avLst/>
          </a:prstGeom>
          <a:solidFill>
            <a:srgbClr val="FF0000"/>
          </a:solidFill>
        </p:spPr>
        <p:txBody>
          <a:bodyPr wrap="square" rtlCol="0">
            <a:spAutoFit/>
          </a:bodyPr>
          <a:lstStyle/>
          <a:p>
            <a:pPr algn="ctr"/>
            <a:r>
              <a:rPr lang="en-GB" sz="1600" dirty="0">
                <a:solidFill>
                  <a:schemeClr val="bg1"/>
                </a:solidFill>
              </a:rPr>
              <a:t>Health, Safety and Environment Period Cascade for P9.  2018/19</a:t>
            </a:r>
          </a:p>
        </p:txBody>
      </p:sp>
      <p:sp>
        <p:nvSpPr>
          <p:cNvPr id="2" name="Rectangle 1"/>
          <p:cNvSpPr/>
          <p:nvPr/>
        </p:nvSpPr>
        <p:spPr>
          <a:xfrm>
            <a:off x="480699" y="840959"/>
            <a:ext cx="3312368" cy="1754326"/>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Wessex</a:t>
            </a:r>
          </a:p>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Route</a:t>
            </a:r>
          </a:p>
        </p:txBody>
      </p:sp>
      <p:sp>
        <p:nvSpPr>
          <p:cNvPr id="5" name="Rectangle 4"/>
          <p:cNvSpPr/>
          <p:nvPr/>
        </p:nvSpPr>
        <p:spPr>
          <a:xfrm>
            <a:off x="4776270" y="482322"/>
            <a:ext cx="3603871" cy="769441"/>
          </a:xfrm>
          <a:prstGeom prst="rect">
            <a:avLst/>
          </a:prstGeom>
          <a:noFill/>
        </p:spPr>
        <p:txBody>
          <a:bodyPr wrap="none" lIns="91440" tIns="45720" rIns="91440" bIns="45720">
            <a:spAutoFit/>
          </a:bodyPr>
          <a:lstStyle/>
          <a:p>
            <a:pPr algn="ctr"/>
            <a:r>
              <a:rPr lang="en-US" sz="4400" b="1" i="1" cap="none" spc="0" dirty="0">
                <a:ln w="10541" cmpd="sng">
                  <a:solidFill>
                    <a:schemeClr val="accent1">
                      <a:shade val="88000"/>
                      <a:satMod val="110000"/>
                    </a:schemeClr>
                  </a:solidFill>
                  <a:prstDash val="solid"/>
                </a:ln>
                <a:solidFill>
                  <a:srgbClr val="0070C0"/>
                </a:solidFill>
                <a:effectLst>
                  <a:outerShdw blurRad="50800" dist="38100" dir="2700000" algn="tl" rotWithShape="0">
                    <a:prstClr val="black">
                      <a:alpha val="40000"/>
                    </a:prstClr>
                  </a:outerShdw>
                </a:effectLst>
              </a:rPr>
              <a:t>Network Rail</a:t>
            </a:r>
          </a:p>
        </p:txBody>
      </p:sp>
    </p:spTree>
    <p:extLst>
      <p:ext uri="{BB962C8B-B14F-4D97-AF65-F5344CB8AC3E}">
        <p14:creationId xmlns:p14="http://schemas.microsoft.com/office/powerpoint/2010/main" val="328835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28014-5BB3-435E-BA1A-7F3D5D6725C1}"/>
              </a:ext>
            </a:extLst>
          </p:cNvPr>
          <p:cNvSpPr>
            <a:spLocks noGrp="1"/>
          </p:cNvSpPr>
          <p:nvPr>
            <p:ph type="title"/>
          </p:nvPr>
        </p:nvSpPr>
        <p:spPr>
          <a:xfrm>
            <a:off x="170677" y="204873"/>
            <a:ext cx="8742491" cy="1143000"/>
          </a:xfrm>
          <a:pattFill prst="pct90">
            <a:fgClr>
              <a:srgbClr val="FF0000"/>
            </a:fgClr>
            <a:bgClr>
              <a:schemeClr val="bg1"/>
            </a:bgClr>
          </a:pattFill>
        </p:spPr>
        <p:txBody>
          <a:bodyPr anchor="t">
            <a:normAutofit fontScale="90000"/>
          </a:bodyPr>
          <a:lstStyle/>
          <a:p>
            <a:pPr algn="r"/>
            <a:r>
              <a:rPr lang="en-GB" dirty="0">
                <a:solidFill>
                  <a:schemeClr val="bg1"/>
                </a:solidFill>
              </a:rPr>
              <a:t>Line Blockage Safety</a:t>
            </a:r>
            <a:br>
              <a:rPr lang="en-GB" dirty="0">
                <a:solidFill>
                  <a:schemeClr val="bg1"/>
                </a:solidFill>
              </a:rPr>
            </a:br>
            <a:r>
              <a:rPr lang="en-GB" sz="3100" dirty="0">
                <a:solidFill>
                  <a:schemeClr val="bg1"/>
                </a:solidFill>
              </a:rPr>
              <a:t>The new NR3180 </a:t>
            </a:r>
            <a:br>
              <a:rPr lang="en-GB" dirty="0">
                <a:solidFill>
                  <a:schemeClr val="bg1"/>
                </a:solidFill>
              </a:rPr>
            </a:br>
            <a:endParaRPr lang="en-GB" dirty="0">
              <a:solidFill>
                <a:schemeClr val="bg1"/>
              </a:solidFill>
            </a:endParaRPr>
          </a:p>
        </p:txBody>
      </p:sp>
      <p:sp>
        <p:nvSpPr>
          <p:cNvPr id="5" name="Date Placeholder 4">
            <a:extLst>
              <a:ext uri="{FF2B5EF4-FFF2-40B4-BE49-F238E27FC236}">
                <a16:creationId xmlns:a16="http://schemas.microsoft.com/office/drawing/2014/main" id="{F402DE9F-30FE-431F-BF48-83CBA1132D77}"/>
              </a:ext>
            </a:extLst>
          </p:cNvPr>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a:extLst>
              <a:ext uri="{FF2B5EF4-FFF2-40B4-BE49-F238E27FC236}">
                <a16:creationId xmlns:a16="http://schemas.microsoft.com/office/drawing/2014/main" id="{1AAD6339-9019-49F0-A217-D2D9CADF64E7}"/>
              </a:ext>
            </a:extLst>
          </p:cNvPr>
          <p:cNvSpPr>
            <a:spLocks noGrp="1"/>
          </p:cNvSpPr>
          <p:nvPr>
            <p:ph type="sldNum" sz="quarter" idx="12"/>
          </p:nvPr>
        </p:nvSpPr>
        <p:spPr/>
        <p:txBody>
          <a:bodyPr/>
          <a:lstStyle/>
          <a:p>
            <a:pPr>
              <a:defRPr/>
            </a:pPr>
            <a:fld id="{6E4066BB-E1B6-4D6A-8219-D5F00293222E}" type="slidenum">
              <a:rPr lang="en-GB" altLang="en-US" smtClean="0"/>
              <a:pPr>
                <a:defRPr/>
              </a:pPr>
              <a:t>10</a:t>
            </a:fld>
            <a:endParaRPr lang="en-GB" altLang="en-US"/>
          </a:p>
        </p:txBody>
      </p:sp>
      <p:sp>
        <p:nvSpPr>
          <p:cNvPr id="3" name="Content Placeholder 2">
            <a:extLst>
              <a:ext uri="{FF2B5EF4-FFF2-40B4-BE49-F238E27FC236}">
                <a16:creationId xmlns:a16="http://schemas.microsoft.com/office/drawing/2014/main" id="{9C4B87D3-0F00-4774-9482-73A4E725B5A4}"/>
              </a:ext>
            </a:extLst>
          </p:cNvPr>
          <p:cNvSpPr>
            <a:spLocks noGrp="1"/>
          </p:cNvSpPr>
          <p:nvPr>
            <p:ph sz="half" idx="1"/>
          </p:nvPr>
        </p:nvSpPr>
        <p:spPr>
          <a:xfrm>
            <a:off x="285137" y="1634691"/>
            <a:ext cx="4038600" cy="4434840"/>
          </a:xfrm>
        </p:spPr>
        <p:txBody>
          <a:bodyPr>
            <a:normAutofit lnSpcReduction="10000"/>
          </a:bodyPr>
          <a:lstStyle/>
          <a:p>
            <a:pPr marL="342900" indent="-342900">
              <a:buFont typeface="+mj-lt"/>
              <a:buAutoNum type="arabicPeriod"/>
            </a:pPr>
            <a:r>
              <a:rPr lang="en-GB" sz="1400" dirty="0"/>
              <a:t>We should all now be using the same form NR3180 when taking and granting a line blockage. This means both COSS/PC and Signaller will be working through the same form to assist clarity of understanding.</a:t>
            </a:r>
          </a:p>
          <a:p>
            <a:pPr marL="342900" indent="-342900">
              <a:buFont typeface="+mj-lt"/>
              <a:buAutoNum type="arabicPeriod"/>
            </a:pPr>
            <a:endParaRPr lang="en-GB" sz="1400" dirty="0"/>
          </a:p>
          <a:p>
            <a:pPr marL="342900" indent="-342900">
              <a:buFont typeface="+mj-lt"/>
              <a:buAutoNum type="arabicPeriod"/>
            </a:pPr>
            <a:r>
              <a:rPr lang="en-GB" sz="1400" dirty="0"/>
              <a:t>The SSOWPS and the GZAC system were upgraded recently both using the same templated form (Slightly different to the one on the RSSB website as v4), so please use the one sent out with the briefing if you need to use a second form, or you are using an IRP.</a:t>
            </a:r>
          </a:p>
          <a:p>
            <a:pPr marL="342900" indent="-342900">
              <a:buFont typeface="+mj-lt"/>
              <a:buAutoNum type="arabicPeriod"/>
            </a:pPr>
            <a:endParaRPr lang="en-GB" sz="1400" dirty="0"/>
          </a:p>
          <a:p>
            <a:pPr marL="342900" indent="-342900">
              <a:buFont typeface="+mj-lt"/>
              <a:buAutoNum type="arabicPeriod"/>
            </a:pPr>
            <a:r>
              <a:rPr lang="en-GB" sz="1400" dirty="0"/>
              <a:t>We are awaiting confirmation that the new IRP Books have been updated.</a:t>
            </a:r>
          </a:p>
          <a:p>
            <a:pPr marL="342900" indent="-342900">
              <a:buFont typeface="+mj-lt"/>
              <a:buAutoNum type="arabicPeriod"/>
            </a:pPr>
            <a:endParaRPr lang="en-GB" sz="1400" dirty="0"/>
          </a:p>
          <a:p>
            <a:pPr marL="342900" indent="-342900">
              <a:buFont typeface="+mj-lt"/>
              <a:buAutoNum type="arabicPeriod"/>
            </a:pPr>
            <a:r>
              <a:rPr lang="en-GB" sz="1400" dirty="0"/>
              <a:t>Please make sure you fully understand the Briefing sent out on the topic, linked below</a:t>
            </a:r>
          </a:p>
          <a:p>
            <a:pPr marL="342900" indent="-342900">
              <a:buFont typeface="+mj-lt"/>
              <a:buAutoNum type="arabicPeriod"/>
            </a:pPr>
            <a:r>
              <a:rPr lang="en-GB" sz="1400" dirty="0">
                <a:hlinkClick r:id="rId2" action="ppaction://hlinkfile"/>
              </a:rPr>
              <a:t>Wessex Route Safety Alert. NR3180 in </a:t>
            </a:r>
            <a:r>
              <a:rPr lang="en-GB" sz="1400" dirty="0" err="1">
                <a:hlinkClick r:id="rId2" action="ppaction://hlinkfile"/>
              </a:rPr>
              <a:t>SSOWPS.Nov</a:t>
            </a:r>
            <a:r>
              <a:rPr lang="en-GB" sz="1400" dirty="0">
                <a:hlinkClick r:id="rId2" action="ppaction://hlinkfile"/>
              </a:rPr>
              <a:t> 18.pdf</a:t>
            </a:r>
            <a:endParaRPr lang="en-GB" sz="1400" dirty="0"/>
          </a:p>
          <a:p>
            <a:pPr marL="0" indent="0">
              <a:buNone/>
            </a:pPr>
            <a:endParaRPr lang="en-GB" sz="1400" dirty="0"/>
          </a:p>
        </p:txBody>
      </p:sp>
      <p:pic>
        <p:nvPicPr>
          <p:cNvPr id="9" name="Content Placeholder 8">
            <a:extLst>
              <a:ext uri="{FF2B5EF4-FFF2-40B4-BE49-F238E27FC236}">
                <a16:creationId xmlns:a16="http://schemas.microsoft.com/office/drawing/2014/main" id="{624ABBAA-9C2A-4FD7-8E5C-5CABAA33974A}"/>
              </a:ext>
            </a:extLst>
          </p:cNvPr>
          <p:cNvPicPr>
            <a:picLocks noGrp="1" noChangeAspect="1"/>
          </p:cNvPicPr>
          <p:nvPr>
            <p:ph sz="half" idx="2"/>
          </p:nvPr>
        </p:nvPicPr>
        <p:blipFill>
          <a:blip r:embed="rId3"/>
          <a:stretch>
            <a:fillRect/>
          </a:stretch>
        </p:blipFill>
        <p:spPr>
          <a:xfrm>
            <a:off x="4607202" y="1406498"/>
            <a:ext cx="2211611" cy="3123728"/>
          </a:xfrm>
          <a:prstGeom prst="rect">
            <a:avLst/>
          </a:prstGeom>
        </p:spPr>
      </p:pic>
      <p:pic>
        <p:nvPicPr>
          <p:cNvPr id="13" name="Picture 12">
            <a:extLst>
              <a:ext uri="{FF2B5EF4-FFF2-40B4-BE49-F238E27FC236}">
                <a16:creationId xmlns:a16="http://schemas.microsoft.com/office/drawing/2014/main" id="{1959B033-1B22-4267-B59C-D62A8795E976}"/>
              </a:ext>
            </a:extLst>
          </p:cNvPr>
          <p:cNvPicPr>
            <a:picLocks noChangeAspect="1"/>
          </p:cNvPicPr>
          <p:nvPr/>
        </p:nvPicPr>
        <p:blipFill>
          <a:blip r:embed="rId4"/>
          <a:stretch>
            <a:fillRect/>
          </a:stretch>
        </p:blipFill>
        <p:spPr>
          <a:xfrm>
            <a:off x="6817930" y="1421676"/>
            <a:ext cx="2149760" cy="3046163"/>
          </a:xfrm>
          <a:prstGeom prst="rect">
            <a:avLst/>
          </a:prstGeom>
        </p:spPr>
      </p:pic>
      <p:pic>
        <p:nvPicPr>
          <p:cNvPr id="14" name="Picture 13">
            <a:extLst>
              <a:ext uri="{FF2B5EF4-FFF2-40B4-BE49-F238E27FC236}">
                <a16:creationId xmlns:a16="http://schemas.microsoft.com/office/drawing/2014/main" id="{415BF985-FEA4-4E75-81E6-2373580685F2}"/>
              </a:ext>
            </a:extLst>
          </p:cNvPr>
          <p:cNvPicPr>
            <a:picLocks noChangeAspect="1"/>
          </p:cNvPicPr>
          <p:nvPr/>
        </p:nvPicPr>
        <p:blipFill>
          <a:blip r:embed="rId5"/>
          <a:stretch>
            <a:fillRect/>
          </a:stretch>
        </p:blipFill>
        <p:spPr>
          <a:xfrm>
            <a:off x="5868144" y="4221088"/>
            <a:ext cx="1766589" cy="2500387"/>
          </a:xfrm>
          <a:prstGeom prst="rect">
            <a:avLst/>
          </a:prstGeom>
        </p:spPr>
      </p:pic>
    </p:spTree>
    <p:extLst>
      <p:ext uri="{BB962C8B-B14F-4D97-AF65-F5344CB8AC3E}">
        <p14:creationId xmlns:p14="http://schemas.microsoft.com/office/powerpoint/2010/main" val="267677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1BDE-8FFC-4C81-B534-8B567A4BCDF0}"/>
              </a:ext>
            </a:extLst>
          </p:cNvPr>
          <p:cNvSpPr>
            <a:spLocks noGrp="1"/>
          </p:cNvSpPr>
          <p:nvPr>
            <p:ph type="title"/>
          </p:nvPr>
        </p:nvSpPr>
        <p:spPr>
          <a:xfrm>
            <a:off x="323528" y="136525"/>
            <a:ext cx="8661648" cy="1143000"/>
          </a:xfrm>
          <a:pattFill prst="pct90">
            <a:fgClr>
              <a:srgbClr val="FF0000"/>
            </a:fgClr>
            <a:bgClr>
              <a:schemeClr val="bg1"/>
            </a:bgClr>
          </a:pattFill>
        </p:spPr>
        <p:txBody>
          <a:bodyPr anchor="t">
            <a:normAutofit fontScale="90000"/>
          </a:bodyPr>
          <a:lstStyle/>
          <a:p>
            <a:pPr algn="r"/>
            <a:r>
              <a:rPr lang="en-GB" dirty="0">
                <a:solidFill>
                  <a:schemeClr val="bg1"/>
                </a:solidFill>
              </a:rPr>
              <a:t>Trackworker Safety</a:t>
            </a:r>
            <a:br>
              <a:rPr lang="en-GB" dirty="0">
                <a:solidFill>
                  <a:schemeClr val="bg1"/>
                </a:solidFill>
              </a:rPr>
            </a:br>
            <a:r>
              <a:rPr lang="en-GB" sz="3600" dirty="0">
                <a:solidFill>
                  <a:schemeClr val="bg1"/>
                </a:solidFill>
              </a:rPr>
              <a:t>	TRCS REMINDERS</a:t>
            </a:r>
            <a:r>
              <a:rPr lang="en-GB" sz="3100" dirty="0">
                <a:solidFill>
                  <a:srgbClr val="FF0000"/>
                </a:solidFill>
              </a:rPr>
              <a:t>.</a:t>
            </a:r>
            <a:endParaRPr lang="en-GB" dirty="0">
              <a:solidFill>
                <a:srgbClr val="FF0000"/>
              </a:solidFill>
            </a:endParaRPr>
          </a:p>
        </p:txBody>
      </p:sp>
      <p:sp>
        <p:nvSpPr>
          <p:cNvPr id="7" name="Date Placeholder 6">
            <a:extLst>
              <a:ext uri="{FF2B5EF4-FFF2-40B4-BE49-F238E27FC236}">
                <a16:creationId xmlns:a16="http://schemas.microsoft.com/office/drawing/2014/main" id="{55C2A555-4C05-4C44-9200-FACCC49CAFDF}"/>
              </a:ext>
            </a:extLst>
          </p:cNvPr>
          <p:cNvSpPr>
            <a:spLocks noGrp="1"/>
          </p:cNvSpPr>
          <p:nvPr>
            <p:ph type="dt" sz="half" idx="10"/>
          </p:nvPr>
        </p:nvSpPr>
        <p:spPr/>
        <p:txBody>
          <a:bodyPr/>
          <a:lstStyle/>
          <a:p>
            <a:pPr>
              <a:defRPr/>
            </a:pPr>
            <a:fld id="{87E3A226-A551-4B0C-A355-A71B965FC58E}" type="datetime5">
              <a:rPr lang="en-GB" altLang="en-US" smtClean="0"/>
              <a:t>12-Dec-18</a:t>
            </a:fld>
            <a:endParaRPr lang="en-GB" altLang="en-US" dirty="0"/>
          </a:p>
        </p:txBody>
      </p:sp>
      <p:sp>
        <p:nvSpPr>
          <p:cNvPr id="8" name="Slide Number Placeholder 7">
            <a:extLst>
              <a:ext uri="{FF2B5EF4-FFF2-40B4-BE49-F238E27FC236}">
                <a16:creationId xmlns:a16="http://schemas.microsoft.com/office/drawing/2014/main" id="{8101178B-FAB1-46C6-A0B0-1AC2F2FA4ED5}"/>
              </a:ext>
            </a:extLst>
          </p:cNvPr>
          <p:cNvSpPr>
            <a:spLocks noGrp="1"/>
          </p:cNvSpPr>
          <p:nvPr>
            <p:ph type="sldNum" sz="quarter" idx="12"/>
          </p:nvPr>
        </p:nvSpPr>
        <p:spPr/>
        <p:txBody>
          <a:bodyPr/>
          <a:lstStyle/>
          <a:p>
            <a:pPr>
              <a:defRPr/>
            </a:pPr>
            <a:fld id="{1BD4F2E6-4DA9-4B81-87C0-6CFE1B3E7703}" type="slidenum">
              <a:rPr lang="en-GB" altLang="en-US" smtClean="0"/>
              <a:pPr>
                <a:defRPr/>
              </a:pPr>
              <a:t>11</a:t>
            </a:fld>
            <a:endParaRPr lang="en-GB" altLang="en-US"/>
          </a:p>
        </p:txBody>
      </p:sp>
      <p:pic>
        <p:nvPicPr>
          <p:cNvPr id="14" name="Content Placeholder 13">
            <a:extLst>
              <a:ext uri="{FF2B5EF4-FFF2-40B4-BE49-F238E27FC236}">
                <a16:creationId xmlns:a16="http://schemas.microsoft.com/office/drawing/2014/main" id="{99242A1E-15AB-41F0-863B-3D102013B1FC}"/>
              </a:ext>
            </a:extLst>
          </p:cNvPr>
          <p:cNvPicPr>
            <a:picLocks noGrp="1" noChangeAspect="1"/>
          </p:cNvPicPr>
          <p:nvPr>
            <p:ph sz="half" idx="2"/>
          </p:nvPr>
        </p:nvPicPr>
        <p:blipFill>
          <a:blip r:embed="rId2"/>
          <a:stretch>
            <a:fillRect/>
          </a:stretch>
        </p:blipFill>
        <p:spPr>
          <a:xfrm>
            <a:off x="273647" y="1556792"/>
            <a:ext cx="4038600" cy="2476474"/>
          </a:xfrm>
          <a:prstGeom prst="rect">
            <a:avLst/>
          </a:prstGeom>
        </p:spPr>
      </p:pic>
      <p:sp>
        <p:nvSpPr>
          <p:cNvPr id="17" name="Content Placeholder 16">
            <a:extLst>
              <a:ext uri="{FF2B5EF4-FFF2-40B4-BE49-F238E27FC236}">
                <a16:creationId xmlns:a16="http://schemas.microsoft.com/office/drawing/2014/main" id="{AED0811F-5435-4688-893A-8C932B3D60B0}"/>
              </a:ext>
            </a:extLst>
          </p:cNvPr>
          <p:cNvSpPr>
            <a:spLocks noGrp="1"/>
          </p:cNvSpPr>
          <p:nvPr>
            <p:ph sz="half" idx="1"/>
          </p:nvPr>
        </p:nvSpPr>
        <p:spPr>
          <a:xfrm>
            <a:off x="576910" y="4139307"/>
            <a:ext cx="3275010" cy="2187699"/>
          </a:xfrm>
          <a:ln>
            <a:solidFill>
              <a:srgbClr val="FFC000"/>
            </a:solidFill>
          </a:ln>
        </p:spPr>
        <p:txBody>
          <a:bodyPr>
            <a:normAutofit fontScale="32500" lnSpcReduction="20000"/>
          </a:bodyPr>
          <a:lstStyle/>
          <a:p>
            <a:pPr marL="0" indent="0" algn="ctr">
              <a:buNone/>
            </a:pPr>
            <a:r>
              <a:rPr lang="en-GB" sz="4000" b="1" u="sng" dirty="0"/>
              <a:t>Top Tips</a:t>
            </a:r>
          </a:p>
          <a:p>
            <a:r>
              <a:rPr lang="en-GB" sz="3400" b="1" dirty="0"/>
              <a:t>Check the insulation on all tools prior to use, </a:t>
            </a:r>
          </a:p>
          <a:p>
            <a:r>
              <a:rPr lang="en-GB" sz="3400" b="1" dirty="0"/>
              <a:t>Inspect the conductor rail shield with great  regularity, </a:t>
            </a:r>
          </a:p>
          <a:p>
            <a:endParaRPr lang="en-GB" sz="3800" b="1" dirty="0"/>
          </a:p>
          <a:p>
            <a:r>
              <a:rPr lang="en-GB" sz="3800" b="1" dirty="0"/>
              <a:t>Increased risk to staff if;</a:t>
            </a:r>
          </a:p>
          <a:p>
            <a:pPr lvl="1"/>
            <a:r>
              <a:rPr lang="en-GB" sz="3000" dirty="0"/>
              <a:t>Icy underfoot conditions</a:t>
            </a:r>
          </a:p>
          <a:p>
            <a:pPr lvl="1"/>
            <a:r>
              <a:rPr lang="en-GB" sz="3000" dirty="0"/>
              <a:t>Darkness</a:t>
            </a:r>
          </a:p>
          <a:p>
            <a:pPr lvl="1"/>
            <a:r>
              <a:rPr lang="en-GB" sz="3000" dirty="0"/>
              <a:t>Flood water</a:t>
            </a:r>
          </a:p>
          <a:p>
            <a:pPr lvl="1"/>
            <a:r>
              <a:rPr lang="en-GB" sz="3000" dirty="0"/>
              <a:t>Torrential rain – Risk Level 1 required.</a:t>
            </a:r>
            <a:r>
              <a:rPr lang="en-GB" sz="2000" dirty="0"/>
              <a:t>	</a:t>
            </a:r>
          </a:p>
        </p:txBody>
      </p:sp>
      <p:pic>
        <p:nvPicPr>
          <p:cNvPr id="18" name="Picture 17">
            <a:extLst>
              <a:ext uri="{FF2B5EF4-FFF2-40B4-BE49-F238E27FC236}">
                <a16:creationId xmlns:a16="http://schemas.microsoft.com/office/drawing/2014/main" id="{9BCB29AA-3CC2-47AA-99F1-0DDE60B39DBB}"/>
              </a:ext>
            </a:extLst>
          </p:cNvPr>
          <p:cNvPicPr>
            <a:picLocks noChangeAspect="1"/>
          </p:cNvPicPr>
          <p:nvPr/>
        </p:nvPicPr>
        <p:blipFill>
          <a:blip r:embed="rId3"/>
          <a:stretch>
            <a:fillRect/>
          </a:stretch>
        </p:blipFill>
        <p:spPr>
          <a:xfrm>
            <a:off x="4572000" y="1556792"/>
            <a:ext cx="4468258" cy="2254241"/>
          </a:xfrm>
          <a:prstGeom prst="rect">
            <a:avLst/>
          </a:prstGeom>
        </p:spPr>
      </p:pic>
      <p:sp>
        <p:nvSpPr>
          <p:cNvPr id="19" name="TextBox 18">
            <a:extLst>
              <a:ext uri="{FF2B5EF4-FFF2-40B4-BE49-F238E27FC236}">
                <a16:creationId xmlns:a16="http://schemas.microsoft.com/office/drawing/2014/main" id="{B7862216-03FE-42A3-B1B4-0F8D36FB62F9}"/>
              </a:ext>
            </a:extLst>
          </p:cNvPr>
          <p:cNvSpPr txBox="1"/>
          <p:nvPr/>
        </p:nvSpPr>
        <p:spPr>
          <a:xfrm>
            <a:off x="706993" y="6327006"/>
            <a:ext cx="3600400" cy="265718"/>
          </a:xfrm>
          <a:prstGeom prst="rect">
            <a:avLst/>
          </a:prstGeom>
          <a:noFill/>
        </p:spPr>
        <p:txBody>
          <a:bodyPr wrap="square" rtlCol="0">
            <a:spAutoFit/>
          </a:bodyPr>
          <a:lstStyle/>
          <a:p>
            <a:r>
              <a:rPr lang="nn-NO" dirty="0">
                <a:hlinkClick r:id="rId4" action="ppaction://hlinkfile"/>
              </a:rPr>
              <a:t>NR_L3_MTC_RCS0216_GA20.pdf</a:t>
            </a:r>
            <a:endParaRPr lang="en-GB" dirty="0"/>
          </a:p>
        </p:txBody>
      </p:sp>
      <p:sp>
        <p:nvSpPr>
          <p:cNvPr id="20" name="TextBox 19">
            <a:extLst>
              <a:ext uri="{FF2B5EF4-FFF2-40B4-BE49-F238E27FC236}">
                <a16:creationId xmlns:a16="http://schemas.microsoft.com/office/drawing/2014/main" id="{DFB1453D-94D9-4023-86F0-7F4E6AB1FEE0}"/>
              </a:ext>
            </a:extLst>
          </p:cNvPr>
          <p:cNvSpPr txBox="1"/>
          <p:nvPr/>
        </p:nvSpPr>
        <p:spPr>
          <a:xfrm>
            <a:off x="5636755" y="6459865"/>
            <a:ext cx="2664296" cy="261610"/>
          </a:xfrm>
          <a:prstGeom prst="rect">
            <a:avLst/>
          </a:prstGeom>
          <a:noFill/>
        </p:spPr>
        <p:txBody>
          <a:bodyPr wrap="square" rtlCol="0">
            <a:spAutoFit/>
          </a:bodyPr>
          <a:lstStyle/>
          <a:p>
            <a:r>
              <a:rPr lang="en-GB" dirty="0">
                <a:hlinkClick r:id="rId5" action="ppaction://hlinkfile"/>
              </a:rPr>
              <a:t>NR_L3_MTC_RCS0216_GH03.pdf</a:t>
            </a:r>
            <a:endParaRPr lang="en-GB" dirty="0"/>
          </a:p>
        </p:txBody>
      </p:sp>
      <p:sp>
        <p:nvSpPr>
          <p:cNvPr id="21" name="TextBox 20">
            <a:extLst>
              <a:ext uri="{FF2B5EF4-FFF2-40B4-BE49-F238E27FC236}">
                <a16:creationId xmlns:a16="http://schemas.microsoft.com/office/drawing/2014/main" id="{4CBC1035-A5A9-4454-9705-6ACE32C4AD48}"/>
              </a:ext>
            </a:extLst>
          </p:cNvPr>
          <p:cNvSpPr txBox="1"/>
          <p:nvPr/>
        </p:nvSpPr>
        <p:spPr>
          <a:xfrm>
            <a:off x="5388396" y="3811033"/>
            <a:ext cx="2936963" cy="2416046"/>
          </a:xfrm>
          <a:prstGeom prst="rect">
            <a:avLst/>
          </a:prstGeom>
          <a:noFill/>
          <a:ln w="12700">
            <a:solidFill>
              <a:srgbClr val="FFC000"/>
            </a:solidFill>
          </a:ln>
        </p:spPr>
        <p:txBody>
          <a:bodyPr wrap="square" rtlCol="0">
            <a:spAutoFit/>
          </a:bodyPr>
          <a:lstStyle/>
          <a:p>
            <a:pPr algn="ctr"/>
            <a:r>
              <a:rPr lang="en-GB" sz="2000" u="sng" dirty="0">
                <a:latin typeface="+mn-lt"/>
              </a:rPr>
              <a:t>Top Tips</a:t>
            </a:r>
          </a:p>
          <a:p>
            <a:r>
              <a:rPr lang="en-GB" sz="1600" b="1" dirty="0">
                <a:latin typeface="+mn-lt"/>
              </a:rPr>
              <a:t>Biological Hazards </a:t>
            </a:r>
          </a:p>
          <a:p>
            <a:pPr marL="171450" indent="-171450">
              <a:buFont typeface="Arial" panose="020B0604020202020204" pitchFamily="34" charset="0"/>
              <a:buChar char="•"/>
            </a:pPr>
            <a:r>
              <a:rPr lang="en-GB" dirty="0">
                <a:latin typeface="+mn-lt"/>
              </a:rPr>
              <a:t>Use PPE</a:t>
            </a:r>
          </a:p>
          <a:p>
            <a:pPr marL="171450" indent="-171450">
              <a:buFont typeface="Arial" panose="020B0604020202020204" pitchFamily="34" charset="0"/>
              <a:buChar char="•"/>
            </a:pPr>
            <a:r>
              <a:rPr lang="en-GB" dirty="0">
                <a:latin typeface="+mn-lt"/>
              </a:rPr>
              <a:t>Identify risks when scoping work</a:t>
            </a:r>
          </a:p>
          <a:p>
            <a:pPr marL="171450" indent="-171450">
              <a:buFont typeface="Arial" panose="020B0604020202020204" pitchFamily="34" charset="0"/>
              <a:buChar char="•"/>
            </a:pPr>
            <a:r>
              <a:rPr lang="en-GB" dirty="0">
                <a:latin typeface="+mn-lt"/>
              </a:rPr>
              <a:t>Report to ICC for Contractor attendance and removal</a:t>
            </a:r>
          </a:p>
          <a:p>
            <a:r>
              <a:rPr lang="en-GB" sz="1600" b="1" dirty="0">
                <a:latin typeface="+mn-lt"/>
              </a:rPr>
              <a:t>Chemical Hazards</a:t>
            </a:r>
          </a:p>
          <a:p>
            <a:pPr marL="171450" indent="-171450">
              <a:buFont typeface="Arial" panose="020B0604020202020204" pitchFamily="34" charset="0"/>
              <a:buChar char="•"/>
            </a:pPr>
            <a:r>
              <a:rPr lang="en-GB" dirty="0">
                <a:latin typeface="+mn-lt"/>
              </a:rPr>
              <a:t>Eliminate or reduce exposure</a:t>
            </a:r>
          </a:p>
          <a:p>
            <a:pPr marL="171450" indent="-171450">
              <a:buFont typeface="Arial" panose="020B0604020202020204" pitchFamily="34" charset="0"/>
              <a:buChar char="•"/>
            </a:pPr>
            <a:r>
              <a:rPr lang="en-GB" dirty="0">
                <a:latin typeface="+mn-lt"/>
              </a:rPr>
              <a:t>Use  PPE</a:t>
            </a:r>
          </a:p>
          <a:p>
            <a:pPr marL="171450" indent="-171450">
              <a:buFont typeface="Arial" panose="020B0604020202020204" pitchFamily="34" charset="0"/>
              <a:buChar char="•"/>
            </a:pPr>
            <a:r>
              <a:rPr lang="en-GB" dirty="0">
                <a:latin typeface="+mn-lt"/>
              </a:rPr>
              <a:t>See COSHH risk assessments and Safety Data Sheets for information.</a:t>
            </a:r>
          </a:p>
          <a:p>
            <a:endParaRPr lang="en-GB" dirty="0"/>
          </a:p>
        </p:txBody>
      </p:sp>
    </p:spTree>
    <p:extLst>
      <p:ext uri="{BB962C8B-B14F-4D97-AF65-F5344CB8AC3E}">
        <p14:creationId xmlns:p14="http://schemas.microsoft.com/office/powerpoint/2010/main" val="124658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half" idx="10"/>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12-Dec-18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12</a:t>
            </a:fld>
            <a:endParaRPr lang="en-GB" altLang="en-US" sz="800"/>
          </a:p>
        </p:txBody>
      </p:sp>
      <p:sp>
        <p:nvSpPr>
          <p:cNvPr id="7" name="Rectangle 6"/>
          <p:cNvSpPr/>
          <p:nvPr/>
        </p:nvSpPr>
        <p:spPr>
          <a:xfrm>
            <a:off x="53141" y="700906"/>
            <a:ext cx="8559206" cy="720080"/>
          </a:xfrm>
          <a:prstGeom prst="rect">
            <a:avLst/>
          </a:prstGeom>
        </p:spPr>
        <p:txBody>
          <a:bodyPr wrap="square" anchor="ctr">
            <a:noAutofit/>
          </a:bodyPr>
          <a:lstStyle/>
          <a:p>
            <a:endParaRPr lang="en-GB" sz="3200" dirty="0">
              <a:solidFill>
                <a:srgbClr val="002C50"/>
              </a:solidFill>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Box 20">
            <a:extLst>
              <a:ext uri="{FF2B5EF4-FFF2-40B4-BE49-F238E27FC236}">
                <a16:creationId xmlns:a16="http://schemas.microsoft.com/office/drawing/2014/main" id="{D22F1534-D7CF-4D92-B73D-E29A31FBEE92}"/>
              </a:ext>
            </a:extLst>
          </p:cNvPr>
          <p:cNvSpPr txBox="1"/>
          <p:nvPr/>
        </p:nvSpPr>
        <p:spPr>
          <a:xfrm>
            <a:off x="1139646" y="25874"/>
            <a:ext cx="7951213" cy="1200329"/>
          </a:xfrm>
          <a:prstGeom prst="rect">
            <a:avLst/>
          </a:prstGeom>
          <a:pattFill prst="pct90">
            <a:fgClr>
              <a:srgbClr val="FF0000"/>
            </a:fgClr>
            <a:bgClr>
              <a:schemeClr val="bg1"/>
            </a:bgClr>
          </a:pattFill>
        </p:spPr>
        <p:txBody>
          <a:bodyPr wrap="square" rtlCol="0">
            <a:spAutoFit/>
          </a:bodyPr>
          <a:lstStyle/>
          <a:p>
            <a:pPr algn="r"/>
            <a:r>
              <a:rPr lang="en-GB" sz="4400" b="1" dirty="0">
                <a:solidFill>
                  <a:schemeClr val="bg1"/>
                </a:solidFill>
                <a:latin typeface="+mj-lt"/>
              </a:rPr>
              <a:t>Health and Wellbeing </a:t>
            </a:r>
          </a:p>
          <a:p>
            <a:pPr algn="r"/>
            <a:r>
              <a:rPr lang="en-GB" sz="2800" b="1" dirty="0">
                <a:solidFill>
                  <a:schemeClr val="bg1"/>
                </a:solidFill>
                <a:latin typeface="+mj-lt"/>
              </a:rPr>
              <a:t>Live longer – be kind.  </a:t>
            </a:r>
            <a:endParaRPr lang="en-GB" sz="2800" dirty="0">
              <a:solidFill>
                <a:schemeClr val="bg1"/>
              </a:solidFill>
              <a:latin typeface="+mj-lt"/>
            </a:endParaRPr>
          </a:p>
        </p:txBody>
      </p:sp>
      <p:sp>
        <p:nvSpPr>
          <p:cNvPr id="11" name="Rectangle 10">
            <a:extLst>
              <a:ext uri="{FF2B5EF4-FFF2-40B4-BE49-F238E27FC236}">
                <a16:creationId xmlns:a16="http://schemas.microsoft.com/office/drawing/2014/main" id="{BCF5E5A4-20CF-40A2-B275-CFC7D23068A2}"/>
              </a:ext>
            </a:extLst>
          </p:cNvPr>
          <p:cNvSpPr/>
          <p:nvPr/>
        </p:nvSpPr>
        <p:spPr>
          <a:xfrm>
            <a:off x="61029" y="1555056"/>
            <a:ext cx="4293812" cy="4939814"/>
          </a:xfrm>
          <a:prstGeom prst="rect">
            <a:avLst/>
          </a:prstGeom>
          <a:ln>
            <a:solidFill>
              <a:srgbClr val="FF0000"/>
            </a:solidFill>
          </a:ln>
        </p:spPr>
        <p:txBody>
          <a:bodyPr wrap="square">
            <a:spAutoFit/>
          </a:bodyPr>
          <a:lstStyle/>
          <a:p>
            <a:r>
              <a:rPr lang="en-GB" sz="1800" dirty="0"/>
              <a:t>Kindness Increases</a:t>
            </a:r>
          </a:p>
          <a:p>
            <a:pPr marL="171450" indent="-171450">
              <a:buFont typeface="Wingdings" panose="05000000000000000000" pitchFamily="2" charset="2"/>
              <a:buChar char="Ø"/>
            </a:pPr>
            <a:r>
              <a:rPr lang="en-GB" dirty="0"/>
              <a:t>THE LOVE HORMONE</a:t>
            </a:r>
          </a:p>
          <a:p>
            <a:pPr marL="171450" indent="-171450">
              <a:buFont typeface="Wingdings" panose="05000000000000000000" pitchFamily="2" charset="2"/>
              <a:buChar char="Ø"/>
            </a:pPr>
            <a:r>
              <a:rPr lang="en-GB" dirty="0"/>
              <a:t>Witnessing acts of kindness produces oxytocin, (the ‘love hormone)’ which aids in lowering blood pressure, improves overall heart-health, increases self-esteem and optimism. </a:t>
            </a:r>
          </a:p>
          <a:p>
            <a:pPr marL="171450" indent="-171450">
              <a:buFont typeface="Wingdings" panose="05000000000000000000" pitchFamily="2" charset="2"/>
              <a:buChar char="Ø"/>
            </a:pPr>
            <a:endParaRPr lang="en-GB" dirty="0"/>
          </a:p>
          <a:p>
            <a:pPr marL="171450" indent="-171450">
              <a:buFont typeface="Wingdings" panose="05000000000000000000" pitchFamily="2" charset="2"/>
              <a:buChar char="Ø"/>
            </a:pPr>
            <a:r>
              <a:rPr lang="en-GB" dirty="0"/>
              <a:t>ENERGY</a:t>
            </a:r>
          </a:p>
          <a:p>
            <a:pPr marL="171450" indent="-171450">
              <a:buFont typeface="Wingdings" panose="05000000000000000000" pitchFamily="2" charset="2"/>
              <a:buChar char="Ø"/>
            </a:pPr>
            <a:r>
              <a:rPr lang="en-GB" dirty="0"/>
              <a:t>50%of participants in one study reported that they felt stronger and more energetic after helping others; many also reported feeling calmer and less depressed, with increased feelings of self-worth.</a:t>
            </a:r>
          </a:p>
          <a:p>
            <a:pPr marL="171450" indent="-171450">
              <a:buFont typeface="Wingdings" panose="05000000000000000000" pitchFamily="2" charset="2"/>
              <a:buChar char="Ø"/>
            </a:pPr>
            <a:endParaRPr lang="en-GB" dirty="0"/>
          </a:p>
          <a:p>
            <a:pPr marL="171450" indent="-171450">
              <a:buFont typeface="Wingdings" panose="05000000000000000000" pitchFamily="2" charset="2"/>
              <a:buChar char="Ø"/>
            </a:pPr>
            <a:r>
              <a:rPr lang="en-GB" dirty="0"/>
              <a:t>LIFESPAN</a:t>
            </a:r>
          </a:p>
          <a:p>
            <a:pPr marL="171450" indent="-171450">
              <a:buFont typeface="Wingdings" panose="05000000000000000000" pitchFamily="2" charset="2"/>
              <a:buChar char="Ø"/>
            </a:pPr>
            <a:r>
              <a:rPr lang="en-GB" dirty="0"/>
              <a:t>“People who volunteer tend to experience fewer aches and pains, . Giving help to others protects overall health twice as much as aspirin protects against heart disease. People 55 and older who volunteer for two or more organizations have an impressive 44% lower likelihood of dying early, and that’s after sifting out every other contributing factor.</a:t>
            </a:r>
          </a:p>
          <a:p>
            <a:pPr marL="171450" indent="-171450">
              <a:buFont typeface="Wingdings" panose="05000000000000000000" pitchFamily="2" charset="2"/>
              <a:buChar char="Ø"/>
            </a:pPr>
            <a:endParaRPr lang="en-GB" dirty="0"/>
          </a:p>
          <a:p>
            <a:pPr marL="171450" indent="-171450">
              <a:buFont typeface="Wingdings" panose="05000000000000000000" pitchFamily="2" charset="2"/>
              <a:buChar char="Ø"/>
            </a:pPr>
            <a:r>
              <a:rPr lang="en-GB" dirty="0"/>
              <a:t>PLEASURE</a:t>
            </a:r>
          </a:p>
          <a:p>
            <a:pPr marL="171450" indent="-171450">
              <a:buFont typeface="Wingdings" panose="05000000000000000000" pitchFamily="2" charset="2"/>
              <a:buChar char="Ø"/>
            </a:pPr>
            <a:r>
              <a:rPr lang="en-GB" dirty="0"/>
              <a:t>According to research when you are kind to another person, your brain’s pleasure and reward centres light up, as if you were the recipient of the good deed—not the giver. </a:t>
            </a:r>
          </a:p>
          <a:p>
            <a:pPr marL="171450" indent="-171450">
              <a:buFont typeface="Wingdings" panose="05000000000000000000" pitchFamily="2" charset="2"/>
              <a:buChar char="Ø"/>
            </a:pPr>
            <a:endParaRPr lang="en-GB" dirty="0"/>
          </a:p>
          <a:p>
            <a:pPr marL="171450" indent="-171450">
              <a:buFont typeface="Wingdings" panose="05000000000000000000" pitchFamily="2" charset="2"/>
              <a:buChar char="Ø"/>
            </a:pPr>
            <a:r>
              <a:rPr lang="en-GB" dirty="0"/>
              <a:t>SEROTONIN</a:t>
            </a:r>
          </a:p>
          <a:p>
            <a:pPr marL="171450" indent="-171450">
              <a:buFont typeface="Wingdings" panose="05000000000000000000" pitchFamily="2" charset="2"/>
              <a:buChar char="Ø"/>
            </a:pPr>
            <a:r>
              <a:rPr lang="en-GB" dirty="0"/>
              <a:t>Like most medical antidepressants, kindness stimulates the production of serotonin. </a:t>
            </a:r>
          </a:p>
        </p:txBody>
      </p:sp>
      <p:sp>
        <p:nvSpPr>
          <p:cNvPr id="12" name="Rectangle 11">
            <a:extLst>
              <a:ext uri="{FF2B5EF4-FFF2-40B4-BE49-F238E27FC236}">
                <a16:creationId xmlns:a16="http://schemas.microsoft.com/office/drawing/2014/main" id="{10F6010E-BD91-4347-9722-71EF6F1245F3}"/>
              </a:ext>
            </a:extLst>
          </p:cNvPr>
          <p:cNvSpPr/>
          <p:nvPr/>
        </p:nvSpPr>
        <p:spPr>
          <a:xfrm>
            <a:off x="4390299" y="1305061"/>
            <a:ext cx="4572000" cy="51090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2225">
            <a:solidFill>
              <a:srgbClr val="FF0000"/>
            </a:solidFill>
          </a:ln>
        </p:spPr>
        <p:txBody>
          <a:bodyPr>
            <a:spAutoFit/>
          </a:bodyPr>
          <a:lstStyle/>
          <a:p>
            <a:r>
              <a:rPr lang="en-GB" sz="1800" dirty="0"/>
              <a:t>Kindness Decreases</a:t>
            </a:r>
          </a:p>
          <a:p>
            <a:pPr marL="171450" indent="-171450">
              <a:buFont typeface="Wingdings" panose="05000000000000000000" pitchFamily="2" charset="2"/>
              <a:buChar char="Ø"/>
            </a:pPr>
            <a:r>
              <a:rPr lang="en-GB" dirty="0"/>
              <a:t>PAIN</a:t>
            </a:r>
          </a:p>
          <a:p>
            <a:r>
              <a:rPr lang="en-GB" dirty="0"/>
              <a:t>Engaging in acts of kindness produces endorphins—the brain’s natural painkiller!</a:t>
            </a:r>
          </a:p>
          <a:p>
            <a:endParaRPr lang="en-GB" dirty="0"/>
          </a:p>
          <a:p>
            <a:pPr marL="171450" indent="-171450">
              <a:buFont typeface="Wingdings" panose="05000000000000000000" pitchFamily="2" charset="2"/>
              <a:buChar char="Ø"/>
            </a:pPr>
            <a:r>
              <a:rPr lang="en-GB" dirty="0"/>
              <a:t>STRESS</a:t>
            </a:r>
          </a:p>
          <a:p>
            <a:r>
              <a:rPr lang="en-GB" dirty="0"/>
              <a:t>Perpetually kind people have 23% less cortisol (the stress hormone) and age slower than the average population!</a:t>
            </a:r>
          </a:p>
          <a:p>
            <a:endParaRPr lang="en-GB" dirty="0"/>
          </a:p>
          <a:p>
            <a:pPr marL="171450" indent="-171450">
              <a:buFont typeface="Wingdings" panose="05000000000000000000" pitchFamily="2" charset="2"/>
              <a:buChar char="Ø"/>
            </a:pPr>
            <a:r>
              <a:rPr lang="en-GB" dirty="0"/>
              <a:t>ANXIETY</a:t>
            </a:r>
          </a:p>
          <a:p>
            <a:r>
              <a:rPr lang="en-GB" dirty="0"/>
              <a:t>A group of highly anxious individuals performed at least six acts of kindness a week. After one month, there was a significant increase in positive moods, relationship satisfaction and a decrease in social avoidance in socially anxious individuals. University of British Columbia Study</a:t>
            </a:r>
          </a:p>
          <a:p>
            <a:endParaRPr lang="en-GB" dirty="0"/>
          </a:p>
          <a:p>
            <a:pPr marL="171450" indent="-171450">
              <a:buFont typeface="Wingdings" panose="05000000000000000000" pitchFamily="2" charset="2"/>
              <a:buChar char="Ø"/>
            </a:pPr>
            <a:r>
              <a:rPr lang="en-GB" dirty="0"/>
              <a:t>DEPRESSION</a:t>
            </a:r>
          </a:p>
          <a:p>
            <a:r>
              <a:rPr lang="en-GB" dirty="0"/>
              <a:t>A study at a University School of Medicine found that when we give of ourselves, everything from life satisfaction to self- realization and physical health is significantly improved. Mortality is delayed, depression is reduced, well-being and good fortune are increased.</a:t>
            </a:r>
          </a:p>
          <a:p>
            <a:endParaRPr lang="en-GB" dirty="0"/>
          </a:p>
          <a:p>
            <a:pPr marL="171450" indent="-171450">
              <a:buFont typeface="Wingdings" panose="05000000000000000000" pitchFamily="2" charset="2"/>
              <a:buChar char="Ø"/>
            </a:pPr>
            <a:r>
              <a:rPr lang="en-GB" dirty="0"/>
              <a:t>BLOOD PRESSURE</a:t>
            </a:r>
          </a:p>
          <a:p>
            <a:r>
              <a:rPr lang="en-GB" dirty="0"/>
              <a:t>Committing acts of kindness lowers blood pressure. Research has shown acts of kindness create emotional warmth, which releases a hormone known as oxytocin. Oxytocin causes the release of a chemical called nitric oxide, which dilates the blood vessels. This reduces blood pressure and protects the heart. </a:t>
            </a:r>
          </a:p>
        </p:txBody>
      </p:sp>
      <p:pic>
        <p:nvPicPr>
          <p:cNvPr id="13" name="Picture 12">
            <a:extLst>
              <a:ext uri="{FF2B5EF4-FFF2-40B4-BE49-F238E27FC236}">
                <a16:creationId xmlns:a16="http://schemas.microsoft.com/office/drawing/2014/main" id="{9CD2F194-B3D8-42A0-B93C-0070354BE373}"/>
              </a:ext>
            </a:extLst>
          </p:cNvPr>
          <p:cNvPicPr>
            <a:picLocks noChangeAspect="1"/>
          </p:cNvPicPr>
          <p:nvPr/>
        </p:nvPicPr>
        <p:blipFill>
          <a:blip r:embed="rId2"/>
          <a:stretch>
            <a:fillRect/>
          </a:stretch>
        </p:blipFill>
        <p:spPr>
          <a:xfrm>
            <a:off x="54936" y="31833"/>
            <a:ext cx="2952750" cy="1552575"/>
          </a:xfrm>
          <a:prstGeom prst="rect">
            <a:avLst/>
          </a:prstGeom>
        </p:spPr>
      </p:pic>
      <p:pic>
        <p:nvPicPr>
          <p:cNvPr id="17" name="Picture 4" descr="helth and wellbe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055473"/>
            <a:ext cx="1716382" cy="60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9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F417-1B65-48EF-8F10-48D818CF509A}"/>
              </a:ext>
            </a:extLst>
          </p:cNvPr>
          <p:cNvSpPr>
            <a:spLocks noGrp="1"/>
          </p:cNvSpPr>
          <p:nvPr>
            <p:ph type="title"/>
          </p:nvPr>
        </p:nvSpPr>
        <p:spPr>
          <a:xfrm>
            <a:off x="81858" y="101494"/>
            <a:ext cx="8733656" cy="1143000"/>
          </a:xfrm>
          <a:pattFill prst="pct90">
            <a:fgClr>
              <a:srgbClr val="FF0000"/>
            </a:fgClr>
            <a:bgClr>
              <a:schemeClr val="bg1"/>
            </a:bgClr>
          </a:pattFill>
        </p:spPr>
        <p:txBody>
          <a:bodyPr anchor="t">
            <a:normAutofit fontScale="90000"/>
          </a:bodyPr>
          <a:lstStyle/>
          <a:p>
            <a:pPr algn="r"/>
            <a:r>
              <a:rPr lang="en-GB" dirty="0">
                <a:solidFill>
                  <a:schemeClr val="bg1"/>
                </a:solidFill>
              </a:rPr>
              <a:t>Safety Bulletin </a:t>
            </a:r>
            <a:br>
              <a:rPr lang="en-GB" dirty="0">
                <a:solidFill>
                  <a:schemeClr val="bg1"/>
                </a:solidFill>
              </a:rPr>
            </a:br>
            <a:r>
              <a:rPr lang="en-GB" sz="3100" dirty="0">
                <a:solidFill>
                  <a:schemeClr val="bg1"/>
                </a:solidFill>
              </a:rPr>
              <a:t>11kV Depot Cable strike.</a:t>
            </a:r>
            <a:br>
              <a:rPr lang="en-GB" dirty="0">
                <a:solidFill>
                  <a:schemeClr val="bg1"/>
                </a:solidFill>
              </a:rPr>
            </a:br>
            <a:endParaRPr lang="en-GB" dirty="0">
              <a:solidFill>
                <a:schemeClr val="bg1"/>
              </a:solidFill>
            </a:endParaRPr>
          </a:p>
        </p:txBody>
      </p:sp>
      <p:sp>
        <p:nvSpPr>
          <p:cNvPr id="5" name="Date Placeholder 4">
            <a:extLst>
              <a:ext uri="{FF2B5EF4-FFF2-40B4-BE49-F238E27FC236}">
                <a16:creationId xmlns:a16="http://schemas.microsoft.com/office/drawing/2014/main" id="{E1CD920F-D3DF-41BA-BA9C-D570FF74AA4F}"/>
              </a:ext>
            </a:extLst>
          </p:cNvPr>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a:extLst>
              <a:ext uri="{FF2B5EF4-FFF2-40B4-BE49-F238E27FC236}">
                <a16:creationId xmlns:a16="http://schemas.microsoft.com/office/drawing/2014/main" id="{418BCB03-9B8F-4432-B3DD-1E8CD20BADCD}"/>
              </a:ext>
            </a:extLst>
          </p:cNvPr>
          <p:cNvSpPr>
            <a:spLocks noGrp="1"/>
          </p:cNvSpPr>
          <p:nvPr>
            <p:ph type="sldNum" sz="quarter" idx="12"/>
          </p:nvPr>
        </p:nvSpPr>
        <p:spPr/>
        <p:txBody>
          <a:bodyPr/>
          <a:lstStyle/>
          <a:p>
            <a:pPr>
              <a:defRPr/>
            </a:pPr>
            <a:fld id="{6E4066BB-E1B6-4D6A-8219-D5F00293222E}" type="slidenum">
              <a:rPr lang="en-GB" altLang="en-US" smtClean="0"/>
              <a:pPr>
                <a:defRPr/>
              </a:pPr>
              <a:t>13</a:t>
            </a:fld>
            <a:endParaRPr lang="en-GB" altLang="en-US"/>
          </a:p>
        </p:txBody>
      </p:sp>
      <p:pic>
        <p:nvPicPr>
          <p:cNvPr id="13" name="Picture 12">
            <a:extLst>
              <a:ext uri="{FF2B5EF4-FFF2-40B4-BE49-F238E27FC236}">
                <a16:creationId xmlns:a16="http://schemas.microsoft.com/office/drawing/2014/main" id="{FC5CEADA-B70E-4569-8C21-21C0FD8623F1}"/>
              </a:ext>
            </a:extLst>
          </p:cNvPr>
          <p:cNvPicPr>
            <a:picLocks noChangeAspect="1"/>
          </p:cNvPicPr>
          <p:nvPr/>
        </p:nvPicPr>
        <p:blipFill>
          <a:blip r:embed="rId2"/>
          <a:stretch>
            <a:fillRect/>
          </a:stretch>
        </p:blipFill>
        <p:spPr>
          <a:xfrm>
            <a:off x="4932040" y="1655389"/>
            <a:ext cx="3096361" cy="3040081"/>
          </a:xfrm>
          <a:prstGeom prst="rect">
            <a:avLst/>
          </a:prstGeom>
        </p:spPr>
      </p:pic>
      <p:pic>
        <p:nvPicPr>
          <p:cNvPr id="14" name="Picture 13">
            <a:extLst>
              <a:ext uri="{FF2B5EF4-FFF2-40B4-BE49-F238E27FC236}">
                <a16:creationId xmlns:a16="http://schemas.microsoft.com/office/drawing/2014/main" id="{25198DA2-4FBE-4CA3-B2C9-C97AF9E6618E}"/>
              </a:ext>
            </a:extLst>
          </p:cNvPr>
          <p:cNvPicPr>
            <a:picLocks noChangeAspect="1"/>
          </p:cNvPicPr>
          <p:nvPr/>
        </p:nvPicPr>
        <p:blipFill>
          <a:blip r:embed="rId3"/>
          <a:stretch>
            <a:fillRect/>
          </a:stretch>
        </p:blipFill>
        <p:spPr>
          <a:xfrm>
            <a:off x="119622" y="216579"/>
            <a:ext cx="3347959" cy="741588"/>
          </a:xfrm>
          <a:prstGeom prst="rect">
            <a:avLst/>
          </a:prstGeom>
        </p:spPr>
      </p:pic>
      <p:pic>
        <p:nvPicPr>
          <p:cNvPr id="20" name="Picture 19">
            <a:extLst>
              <a:ext uri="{FF2B5EF4-FFF2-40B4-BE49-F238E27FC236}">
                <a16:creationId xmlns:a16="http://schemas.microsoft.com/office/drawing/2014/main" id="{EB63E09E-2ADD-4812-BBAB-9A61BC4F31DB}"/>
              </a:ext>
            </a:extLst>
          </p:cNvPr>
          <p:cNvPicPr>
            <a:picLocks noChangeAspect="1"/>
          </p:cNvPicPr>
          <p:nvPr/>
        </p:nvPicPr>
        <p:blipFill>
          <a:blip r:embed="rId4"/>
          <a:stretch>
            <a:fillRect/>
          </a:stretch>
        </p:blipFill>
        <p:spPr>
          <a:xfrm>
            <a:off x="398141" y="4566254"/>
            <a:ext cx="7805178" cy="1999696"/>
          </a:xfrm>
          <a:prstGeom prst="rect">
            <a:avLst/>
          </a:prstGeom>
        </p:spPr>
      </p:pic>
      <p:pic>
        <p:nvPicPr>
          <p:cNvPr id="15" name="Picture 14">
            <a:extLst>
              <a:ext uri="{FF2B5EF4-FFF2-40B4-BE49-F238E27FC236}">
                <a16:creationId xmlns:a16="http://schemas.microsoft.com/office/drawing/2014/main" id="{294664EF-653C-4492-9E55-DCF418EFD5AF}"/>
              </a:ext>
            </a:extLst>
          </p:cNvPr>
          <p:cNvPicPr>
            <a:picLocks noChangeAspect="1"/>
          </p:cNvPicPr>
          <p:nvPr/>
        </p:nvPicPr>
        <p:blipFill>
          <a:blip r:embed="rId5"/>
          <a:stretch>
            <a:fillRect/>
          </a:stretch>
        </p:blipFill>
        <p:spPr>
          <a:xfrm>
            <a:off x="361256" y="1772816"/>
            <a:ext cx="3098869" cy="2375325"/>
          </a:xfrm>
          <a:prstGeom prst="rect">
            <a:avLst/>
          </a:prstGeom>
        </p:spPr>
      </p:pic>
      <p:sp>
        <p:nvSpPr>
          <p:cNvPr id="3" name="TextBox 2">
            <a:extLst>
              <a:ext uri="{FF2B5EF4-FFF2-40B4-BE49-F238E27FC236}">
                <a16:creationId xmlns:a16="http://schemas.microsoft.com/office/drawing/2014/main" id="{A1112DBC-9302-488B-B5FD-E0B572A4105F}"/>
              </a:ext>
            </a:extLst>
          </p:cNvPr>
          <p:cNvSpPr txBox="1"/>
          <p:nvPr/>
        </p:nvSpPr>
        <p:spPr>
          <a:xfrm>
            <a:off x="4427984" y="6453336"/>
            <a:ext cx="4258816" cy="261610"/>
          </a:xfrm>
          <a:prstGeom prst="rect">
            <a:avLst/>
          </a:prstGeom>
          <a:noFill/>
        </p:spPr>
        <p:txBody>
          <a:bodyPr wrap="square" rtlCol="0">
            <a:spAutoFit/>
          </a:bodyPr>
          <a:lstStyle/>
          <a:p>
            <a:r>
              <a:rPr lang="en-GB" dirty="0">
                <a:hlinkClick r:id="rId6" action="ppaction://hlinkfile"/>
              </a:rPr>
              <a:t>Safety-Bulletin-NRB-18_18-11kV-Depot-Cable-Strike.pdf</a:t>
            </a:r>
            <a:endParaRPr lang="en-GB" dirty="0"/>
          </a:p>
        </p:txBody>
      </p:sp>
    </p:spTree>
    <p:extLst>
      <p:ext uri="{BB962C8B-B14F-4D97-AF65-F5344CB8AC3E}">
        <p14:creationId xmlns:p14="http://schemas.microsoft.com/office/powerpoint/2010/main" val="329449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9F38D2-22AE-4A8A-A54C-FC28C850C913}"/>
              </a:ext>
            </a:extLst>
          </p:cNvPr>
          <p:cNvPicPr>
            <a:picLocks noChangeAspect="1"/>
          </p:cNvPicPr>
          <p:nvPr/>
        </p:nvPicPr>
        <p:blipFill>
          <a:blip r:embed="rId2"/>
          <a:stretch>
            <a:fillRect/>
          </a:stretch>
        </p:blipFill>
        <p:spPr>
          <a:xfrm>
            <a:off x="611560" y="1266920"/>
            <a:ext cx="5509551" cy="3393644"/>
          </a:xfrm>
          <a:prstGeom prst="rect">
            <a:avLst/>
          </a:prstGeom>
        </p:spPr>
      </p:pic>
      <p:sp>
        <p:nvSpPr>
          <p:cNvPr id="2" name="Title 1">
            <a:extLst>
              <a:ext uri="{FF2B5EF4-FFF2-40B4-BE49-F238E27FC236}">
                <a16:creationId xmlns:a16="http://schemas.microsoft.com/office/drawing/2014/main" id="{3C70F417-1B65-48EF-8F10-48D818CF509A}"/>
              </a:ext>
            </a:extLst>
          </p:cNvPr>
          <p:cNvSpPr>
            <a:spLocks noGrp="1"/>
          </p:cNvSpPr>
          <p:nvPr>
            <p:ph type="title"/>
          </p:nvPr>
        </p:nvSpPr>
        <p:spPr>
          <a:xfrm>
            <a:off x="81858" y="101494"/>
            <a:ext cx="8733656" cy="1143000"/>
          </a:xfrm>
          <a:pattFill prst="pct90">
            <a:fgClr>
              <a:srgbClr val="FF0000"/>
            </a:fgClr>
            <a:bgClr>
              <a:schemeClr val="bg1"/>
            </a:bgClr>
          </a:pattFill>
        </p:spPr>
        <p:txBody>
          <a:bodyPr anchor="t">
            <a:normAutofit fontScale="90000"/>
          </a:bodyPr>
          <a:lstStyle/>
          <a:p>
            <a:pPr algn="r"/>
            <a:r>
              <a:rPr lang="en-GB" dirty="0">
                <a:solidFill>
                  <a:schemeClr val="bg1"/>
                </a:solidFill>
              </a:rPr>
              <a:t>Safety Bulletin </a:t>
            </a:r>
            <a:br>
              <a:rPr lang="en-GB" dirty="0">
                <a:solidFill>
                  <a:schemeClr val="bg1"/>
                </a:solidFill>
              </a:rPr>
            </a:br>
            <a:r>
              <a:rPr lang="en-GB" sz="3100" dirty="0">
                <a:solidFill>
                  <a:schemeClr val="bg1"/>
                </a:solidFill>
              </a:rPr>
              <a:t>11kVDepot Cable Strike. </a:t>
            </a:r>
            <a:br>
              <a:rPr lang="en-GB" dirty="0">
                <a:solidFill>
                  <a:schemeClr val="bg1"/>
                </a:solidFill>
              </a:rPr>
            </a:br>
            <a:endParaRPr lang="en-GB" dirty="0">
              <a:solidFill>
                <a:schemeClr val="bg1"/>
              </a:solidFill>
            </a:endParaRPr>
          </a:p>
        </p:txBody>
      </p:sp>
      <p:sp>
        <p:nvSpPr>
          <p:cNvPr id="5" name="Date Placeholder 4">
            <a:extLst>
              <a:ext uri="{FF2B5EF4-FFF2-40B4-BE49-F238E27FC236}">
                <a16:creationId xmlns:a16="http://schemas.microsoft.com/office/drawing/2014/main" id="{E1CD920F-D3DF-41BA-BA9C-D570FF74AA4F}"/>
              </a:ext>
            </a:extLst>
          </p:cNvPr>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a:extLst>
              <a:ext uri="{FF2B5EF4-FFF2-40B4-BE49-F238E27FC236}">
                <a16:creationId xmlns:a16="http://schemas.microsoft.com/office/drawing/2014/main" id="{418BCB03-9B8F-4432-B3DD-1E8CD20BADCD}"/>
              </a:ext>
            </a:extLst>
          </p:cNvPr>
          <p:cNvSpPr>
            <a:spLocks noGrp="1"/>
          </p:cNvSpPr>
          <p:nvPr>
            <p:ph type="sldNum" sz="quarter" idx="12"/>
          </p:nvPr>
        </p:nvSpPr>
        <p:spPr/>
        <p:txBody>
          <a:bodyPr/>
          <a:lstStyle/>
          <a:p>
            <a:pPr>
              <a:defRPr/>
            </a:pPr>
            <a:fld id="{6E4066BB-E1B6-4D6A-8219-D5F00293222E}" type="slidenum">
              <a:rPr lang="en-GB" altLang="en-US" smtClean="0"/>
              <a:pPr>
                <a:defRPr/>
              </a:pPr>
              <a:t>14</a:t>
            </a:fld>
            <a:endParaRPr lang="en-GB" altLang="en-US"/>
          </a:p>
        </p:txBody>
      </p:sp>
      <p:sp>
        <p:nvSpPr>
          <p:cNvPr id="11" name="Content Placeholder 10">
            <a:extLst>
              <a:ext uri="{FF2B5EF4-FFF2-40B4-BE49-F238E27FC236}">
                <a16:creationId xmlns:a16="http://schemas.microsoft.com/office/drawing/2014/main" id="{64716DEE-DC5E-4AF2-9EC6-626607F832B4}"/>
              </a:ext>
            </a:extLst>
          </p:cNvPr>
          <p:cNvSpPr>
            <a:spLocks noGrp="1"/>
          </p:cNvSpPr>
          <p:nvPr>
            <p:ph sz="half" idx="2"/>
          </p:nvPr>
        </p:nvSpPr>
        <p:spPr>
          <a:xfrm>
            <a:off x="187174" y="4760852"/>
            <a:ext cx="8499626" cy="1805927"/>
          </a:xfrm>
          <a:ln w="22225">
            <a:solidFill>
              <a:srgbClr val="FFC000"/>
            </a:solidFill>
          </a:ln>
        </p:spPr>
        <p:txBody>
          <a:bodyPr>
            <a:normAutofit fontScale="70000" lnSpcReduction="20000"/>
          </a:bodyPr>
          <a:lstStyle/>
          <a:p>
            <a:pPr marL="0" indent="0">
              <a:buNone/>
            </a:pPr>
            <a:r>
              <a:rPr lang="en-GB" u="sng" dirty="0"/>
              <a:t>Addendum from Nigel Wheeler RAM E&amp;P</a:t>
            </a:r>
          </a:p>
          <a:p>
            <a:r>
              <a:rPr lang="en-GB" dirty="0"/>
              <a:t>Unless a cable has been positively identified (</a:t>
            </a:r>
            <a:r>
              <a:rPr lang="en-GB" dirty="0" err="1"/>
              <a:t>eg</a:t>
            </a:r>
            <a:r>
              <a:rPr lang="en-GB" dirty="0"/>
              <a:t> from an end) then any cable should be spiked (using a cable spiking device) before cutting. This spiking process provides a safely applied short circuit to the cable should it be live and therefore de-energises the cable</a:t>
            </a:r>
          </a:p>
          <a:p>
            <a:r>
              <a:rPr lang="en-GB" dirty="0"/>
              <a:t>Even where an isolation of cables is in place and a permit to work issued, if the positive identification has not been carried out then spiking is always required.</a:t>
            </a:r>
          </a:p>
          <a:p>
            <a:endParaRPr lang="en-GB" dirty="0"/>
          </a:p>
        </p:txBody>
      </p:sp>
      <p:pic>
        <p:nvPicPr>
          <p:cNvPr id="12" name="Picture 11">
            <a:extLst>
              <a:ext uri="{FF2B5EF4-FFF2-40B4-BE49-F238E27FC236}">
                <a16:creationId xmlns:a16="http://schemas.microsoft.com/office/drawing/2014/main" id="{5183DF7F-FDF9-43C5-BD9C-FD25FA2C49A9}"/>
              </a:ext>
            </a:extLst>
          </p:cNvPr>
          <p:cNvPicPr>
            <a:picLocks noChangeAspect="1"/>
          </p:cNvPicPr>
          <p:nvPr/>
        </p:nvPicPr>
        <p:blipFill>
          <a:blip r:embed="rId3"/>
          <a:stretch>
            <a:fillRect/>
          </a:stretch>
        </p:blipFill>
        <p:spPr>
          <a:xfrm>
            <a:off x="6228184" y="1814541"/>
            <a:ext cx="1803186" cy="2376264"/>
          </a:xfrm>
          <a:prstGeom prst="rect">
            <a:avLst/>
          </a:prstGeom>
          <a:ln>
            <a:solidFill>
              <a:schemeClr val="accent1">
                <a:lumMod val="20000"/>
                <a:lumOff val="80000"/>
              </a:schemeClr>
            </a:solidFill>
          </a:ln>
        </p:spPr>
      </p:pic>
      <p:pic>
        <p:nvPicPr>
          <p:cNvPr id="14" name="Picture 13">
            <a:extLst>
              <a:ext uri="{FF2B5EF4-FFF2-40B4-BE49-F238E27FC236}">
                <a16:creationId xmlns:a16="http://schemas.microsoft.com/office/drawing/2014/main" id="{25198DA2-4FBE-4CA3-B2C9-C97AF9E6618E}"/>
              </a:ext>
            </a:extLst>
          </p:cNvPr>
          <p:cNvPicPr>
            <a:picLocks noChangeAspect="1"/>
          </p:cNvPicPr>
          <p:nvPr/>
        </p:nvPicPr>
        <p:blipFill>
          <a:blip r:embed="rId4"/>
          <a:stretch>
            <a:fillRect/>
          </a:stretch>
        </p:blipFill>
        <p:spPr>
          <a:xfrm>
            <a:off x="119622" y="216579"/>
            <a:ext cx="3347959" cy="741588"/>
          </a:xfrm>
          <a:prstGeom prst="rect">
            <a:avLst/>
          </a:prstGeom>
        </p:spPr>
      </p:pic>
      <p:sp>
        <p:nvSpPr>
          <p:cNvPr id="4" name="Speech Bubble: Rectangle 3">
            <a:extLst>
              <a:ext uri="{FF2B5EF4-FFF2-40B4-BE49-F238E27FC236}">
                <a16:creationId xmlns:a16="http://schemas.microsoft.com/office/drawing/2014/main" id="{990B7098-996B-4870-B2B4-942DD4656AAE}"/>
              </a:ext>
            </a:extLst>
          </p:cNvPr>
          <p:cNvSpPr/>
          <p:nvPr/>
        </p:nvSpPr>
        <p:spPr>
          <a:xfrm>
            <a:off x="7948860" y="1484500"/>
            <a:ext cx="914400" cy="612648"/>
          </a:xfrm>
          <a:prstGeom prst="wedgeRectCallout">
            <a:avLst>
              <a:gd name="adj1" fmla="val -86687"/>
              <a:gd name="adj2" fmla="val 135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Cable spiking device</a:t>
            </a:r>
          </a:p>
        </p:txBody>
      </p:sp>
    </p:spTree>
    <p:extLst>
      <p:ext uri="{BB962C8B-B14F-4D97-AF65-F5344CB8AC3E}">
        <p14:creationId xmlns:p14="http://schemas.microsoft.com/office/powerpoint/2010/main" val="112590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DE36F2-0FDE-4F4F-B478-1314A9E05CA3}"/>
              </a:ext>
            </a:extLst>
          </p:cNvPr>
          <p:cNvPicPr>
            <a:picLocks noChangeAspect="1"/>
          </p:cNvPicPr>
          <p:nvPr/>
        </p:nvPicPr>
        <p:blipFill>
          <a:blip r:embed="rId2"/>
          <a:stretch>
            <a:fillRect/>
          </a:stretch>
        </p:blipFill>
        <p:spPr>
          <a:xfrm>
            <a:off x="211982" y="3061060"/>
            <a:ext cx="3179275" cy="3655437"/>
          </a:xfrm>
          <a:prstGeom prst="rect">
            <a:avLst/>
          </a:prstGeom>
          <a:ln w="25400">
            <a:solidFill>
              <a:srgbClr val="FFC000"/>
            </a:solidFill>
          </a:ln>
        </p:spPr>
      </p:pic>
      <p:sp>
        <p:nvSpPr>
          <p:cNvPr id="2" name="Title 1">
            <a:extLst>
              <a:ext uri="{FF2B5EF4-FFF2-40B4-BE49-F238E27FC236}">
                <a16:creationId xmlns:a16="http://schemas.microsoft.com/office/drawing/2014/main" id="{98B878D9-47B7-4E65-ACF1-0873F152A47F}"/>
              </a:ext>
            </a:extLst>
          </p:cNvPr>
          <p:cNvSpPr>
            <a:spLocks noGrp="1"/>
          </p:cNvSpPr>
          <p:nvPr>
            <p:ph type="title"/>
          </p:nvPr>
        </p:nvSpPr>
        <p:spPr>
          <a:xfrm>
            <a:off x="251520" y="206193"/>
            <a:ext cx="8589640" cy="1143000"/>
          </a:xfrm>
          <a:pattFill prst="pct90">
            <a:fgClr>
              <a:srgbClr val="FF0000"/>
            </a:fgClr>
            <a:bgClr>
              <a:schemeClr val="bg1"/>
            </a:bgClr>
          </a:pattFill>
        </p:spPr>
        <p:txBody>
          <a:bodyPr>
            <a:normAutofit fontScale="90000"/>
          </a:bodyPr>
          <a:lstStyle/>
          <a:p>
            <a:pPr algn="r"/>
            <a:r>
              <a:rPr lang="en-GB" dirty="0"/>
              <a:t>Safety Bulletin</a:t>
            </a:r>
            <a:br>
              <a:rPr lang="en-GB" dirty="0"/>
            </a:br>
            <a:r>
              <a:rPr lang="en-GB" sz="3100" dirty="0"/>
              <a:t>RRV passing onto Level Crossing</a:t>
            </a:r>
            <a:endParaRPr lang="en-GB" dirty="0"/>
          </a:p>
        </p:txBody>
      </p:sp>
      <p:pic>
        <p:nvPicPr>
          <p:cNvPr id="7" name="Content Placeholder 6">
            <a:extLst>
              <a:ext uri="{FF2B5EF4-FFF2-40B4-BE49-F238E27FC236}">
                <a16:creationId xmlns:a16="http://schemas.microsoft.com/office/drawing/2014/main" id="{099D5DA1-688F-4045-B161-B1ED1AB3B2BA}"/>
              </a:ext>
            </a:extLst>
          </p:cNvPr>
          <p:cNvPicPr>
            <a:picLocks noGrp="1" noChangeAspect="1"/>
          </p:cNvPicPr>
          <p:nvPr>
            <p:ph sz="half" idx="1"/>
          </p:nvPr>
        </p:nvPicPr>
        <p:blipFill>
          <a:blip r:embed="rId3"/>
          <a:stretch>
            <a:fillRect/>
          </a:stretch>
        </p:blipFill>
        <p:spPr>
          <a:xfrm>
            <a:off x="211982" y="273306"/>
            <a:ext cx="3783954" cy="745227"/>
          </a:xfrm>
          <a:prstGeom prst="rect">
            <a:avLst/>
          </a:prstGeom>
        </p:spPr>
      </p:pic>
      <p:sp>
        <p:nvSpPr>
          <p:cNvPr id="5" name="Date Placeholder 4">
            <a:extLst>
              <a:ext uri="{FF2B5EF4-FFF2-40B4-BE49-F238E27FC236}">
                <a16:creationId xmlns:a16="http://schemas.microsoft.com/office/drawing/2014/main" id="{42CF1875-732B-4ECE-8F70-4D48BADD01B5}"/>
              </a:ext>
            </a:extLst>
          </p:cNvPr>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a:extLst>
              <a:ext uri="{FF2B5EF4-FFF2-40B4-BE49-F238E27FC236}">
                <a16:creationId xmlns:a16="http://schemas.microsoft.com/office/drawing/2014/main" id="{79CF300C-52E1-402C-A75D-7BA8A84E1C7C}"/>
              </a:ext>
            </a:extLst>
          </p:cNvPr>
          <p:cNvSpPr>
            <a:spLocks noGrp="1"/>
          </p:cNvSpPr>
          <p:nvPr>
            <p:ph type="sldNum" sz="quarter" idx="12"/>
          </p:nvPr>
        </p:nvSpPr>
        <p:spPr/>
        <p:txBody>
          <a:bodyPr/>
          <a:lstStyle/>
          <a:p>
            <a:pPr>
              <a:defRPr/>
            </a:pPr>
            <a:fld id="{6E4066BB-E1B6-4D6A-8219-D5F00293222E}" type="slidenum">
              <a:rPr lang="en-GB" altLang="en-US" smtClean="0"/>
              <a:pPr>
                <a:defRPr/>
              </a:pPr>
              <a:t>15</a:t>
            </a:fld>
            <a:endParaRPr lang="en-GB" altLang="en-US"/>
          </a:p>
        </p:txBody>
      </p:sp>
      <p:pic>
        <p:nvPicPr>
          <p:cNvPr id="8" name="Picture 7">
            <a:extLst>
              <a:ext uri="{FF2B5EF4-FFF2-40B4-BE49-F238E27FC236}">
                <a16:creationId xmlns:a16="http://schemas.microsoft.com/office/drawing/2014/main" id="{E8BE2813-BD65-4457-AD7F-45D9D92F2BAD}"/>
              </a:ext>
            </a:extLst>
          </p:cNvPr>
          <p:cNvPicPr>
            <a:picLocks noChangeAspect="1"/>
          </p:cNvPicPr>
          <p:nvPr/>
        </p:nvPicPr>
        <p:blipFill>
          <a:blip r:embed="rId4"/>
          <a:stretch>
            <a:fillRect/>
          </a:stretch>
        </p:blipFill>
        <p:spPr>
          <a:xfrm>
            <a:off x="3878657" y="1924161"/>
            <a:ext cx="1652442" cy="1217903"/>
          </a:xfrm>
          <a:prstGeom prst="rect">
            <a:avLst/>
          </a:prstGeom>
          <a:ln>
            <a:solidFill>
              <a:schemeClr val="tx1"/>
            </a:solidFill>
          </a:ln>
        </p:spPr>
      </p:pic>
      <p:pic>
        <p:nvPicPr>
          <p:cNvPr id="10" name="Picture 9">
            <a:extLst>
              <a:ext uri="{FF2B5EF4-FFF2-40B4-BE49-F238E27FC236}">
                <a16:creationId xmlns:a16="http://schemas.microsoft.com/office/drawing/2014/main" id="{99802E62-8072-4EDA-9E61-4E592A8ED8E9}"/>
              </a:ext>
            </a:extLst>
          </p:cNvPr>
          <p:cNvPicPr>
            <a:picLocks noChangeAspect="1"/>
          </p:cNvPicPr>
          <p:nvPr/>
        </p:nvPicPr>
        <p:blipFill>
          <a:blip r:embed="rId5"/>
          <a:stretch>
            <a:fillRect/>
          </a:stretch>
        </p:blipFill>
        <p:spPr>
          <a:xfrm>
            <a:off x="5581857" y="1349193"/>
            <a:ext cx="3350161" cy="2582160"/>
          </a:xfrm>
          <a:prstGeom prst="rect">
            <a:avLst/>
          </a:prstGeom>
        </p:spPr>
      </p:pic>
      <p:pic>
        <p:nvPicPr>
          <p:cNvPr id="9" name="Content Placeholder 8">
            <a:extLst>
              <a:ext uri="{FF2B5EF4-FFF2-40B4-BE49-F238E27FC236}">
                <a16:creationId xmlns:a16="http://schemas.microsoft.com/office/drawing/2014/main" id="{3FE8CC78-BD97-4A8F-82A6-85D1E4559EFF}"/>
              </a:ext>
            </a:extLst>
          </p:cNvPr>
          <p:cNvPicPr>
            <a:picLocks noGrp="1" noChangeAspect="1"/>
          </p:cNvPicPr>
          <p:nvPr>
            <p:ph sz="half" idx="2"/>
          </p:nvPr>
        </p:nvPicPr>
        <p:blipFill>
          <a:blip r:embed="rId6"/>
          <a:stretch>
            <a:fillRect/>
          </a:stretch>
        </p:blipFill>
        <p:spPr>
          <a:xfrm>
            <a:off x="211982" y="1085646"/>
            <a:ext cx="3400921" cy="1920720"/>
          </a:xfrm>
          <a:prstGeom prst="rect">
            <a:avLst/>
          </a:prstGeom>
          <a:ln w="19050">
            <a:solidFill>
              <a:schemeClr val="tx1"/>
            </a:solidFill>
          </a:ln>
        </p:spPr>
      </p:pic>
      <p:sp>
        <p:nvSpPr>
          <p:cNvPr id="4" name="TextBox 3">
            <a:extLst>
              <a:ext uri="{FF2B5EF4-FFF2-40B4-BE49-F238E27FC236}">
                <a16:creationId xmlns:a16="http://schemas.microsoft.com/office/drawing/2014/main" id="{F9C18485-C194-4B7A-A9CF-375FC2FD6DA5}"/>
              </a:ext>
            </a:extLst>
          </p:cNvPr>
          <p:cNvSpPr txBox="1"/>
          <p:nvPr/>
        </p:nvSpPr>
        <p:spPr>
          <a:xfrm>
            <a:off x="3878657" y="3869010"/>
            <a:ext cx="4906888" cy="2985433"/>
          </a:xfrm>
          <a:prstGeom prst="rect">
            <a:avLst/>
          </a:prstGeom>
          <a:solidFill>
            <a:srgbClr val="FFC000"/>
          </a:solidFill>
        </p:spPr>
        <p:txBody>
          <a:bodyPr wrap="square" rtlCol="0">
            <a:spAutoFit/>
          </a:bodyPr>
          <a:lstStyle/>
          <a:p>
            <a:r>
              <a:rPr lang="en-GB" sz="1800" u="sng" dirty="0"/>
              <a:t>WESSEX Discussion Points</a:t>
            </a:r>
          </a:p>
          <a:p>
            <a:endParaRPr lang="en-GB" sz="800" u="sng" dirty="0"/>
          </a:p>
          <a:p>
            <a:r>
              <a:rPr lang="en-GB" sz="1600" dirty="0"/>
              <a:t>Work planning activities must include;</a:t>
            </a:r>
          </a:p>
          <a:p>
            <a:pPr marL="171450" indent="-171450">
              <a:buFont typeface="Wingdings" panose="05000000000000000000" pitchFamily="2" charset="2"/>
              <a:buChar char="Ø"/>
            </a:pPr>
            <a:r>
              <a:rPr lang="en-GB" sz="1200" dirty="0"/>
              <a:t>the identification of an ES with valid competencies,</a:t>
            </a:r>
          </a:p>
          <a:p>
            <a:pPr marL="171450" indent="-171450">
              <a:buFont typeface="Wingdings" panose="05000000000000000000" pitchFamily="2" charset="2"/>
              <a:buChar char="Ø"/>
            </a:pPr>
            <a:r>
              <a:rPr lang="en-GB" sz="1200" dirty="0"/>
              <a:t>the anticipated OTP movements within a worksite,</a:t>
            </a:r>
          </a:p>
          <a:p>
            <a:pPr marL="171450" indent="-171450">
              <a:buFont typeface="Wingdings" panose="05000000000000000000" pitchFamily="2" charset="2"/>
              <a:buChar char="Ø"/>
            </a:pPr>
            <a:r>
              <a:rPr lang="en-GB" sz="1200" dirty="0"/>
              <a:t>identification of the need for a Level Crossing Barrier Attendant.</a:t>
            </a:r>
          </a:p>
          <a:p>
            <a:endParaRPr lang="en-GB" dirty="0"/>
          </a:p>
          <a:p>
            <a:r>
              <a:rPr lang="en-GB" sz="1600" dirty="0"/>
              <a:t>Handbook 15 (Section 7.10) states;</a:t>
            </a:r>
          </a:p>
          <a:p>
            <a:pPr marL="171450" indent="-171450">
              <a:buFont typeface="Wingdings" panose="05000000000000000000" pitchFamily="2" charset="2"/>
              <a:buChar char="Ø"/>
            </a:pPr>
            <a:r>
              <a:rPr lang="en-GB" sz="1200" dirty="0"/>
              <a:t>The MC must authorised the OTP to pass over a level crossing only when permission has been given by the ES</a:t>
            </a:r>
          </a:p>
          <a:p>
            <a:pPr marL="171450" indent="-171450">
              <a:buFont typeface="Wingdings" panose="05000000000000000000" pitchFamily="2" charset="2"/>
              <a:buChar char="Ø"/>
            </a:pPr>
            <a:r>
              <a:rPr lang="en-GB" sz="1200" dirty="0"/>
              <a:t>The ES must give the MC specific instructions about what must be done at each level crossing. (</a:t>
            </a:r>
            <a:r>
              <a:rPr lang="en-GB" sz="1200" i="1" dirty="0"/>
              <a:t>It is necessary to reach a clear understanding regarding the location of the OTP.)</a:t>
            </a:r>
          </a:p>
          <a:p>
            <a:pPr marL="171450" indent="-171450">
              <a:buFont typeface="Wingdings" panose="05000000000000000000" pitchFamily="2" charset="2"/>
              <a:buChar char="Ø"/>
            </a:pPr>
            <a:r>
              <a:rPr lang="en-GB" sz="1200" dirty="0"/>
              <a:t>The MC must give these instructions to the OTP operator.</a:t>
            </a:r>
          </a:p>
          <a:p>
            <a:endParaRPr lang="en-GB" dirty="0"/>
          </a:p>
        </p:txBody>
      </p:sp>
      <p:sp>
        <p:nvSpPr>
          <p:cNvPr id="3" name="TextBox 2">
            <a:extLst>
              <a:ext uri="{FF2B5EF4-FFF2-40B4-BE49-F238E27FC236}">
                <a16:creationId xmlns:a16="http://schemas.microsoft.com/office/drawing/2014/main" id="{A6FA0639-549C-4B91-9BEB-A3A46727A405}"/>
              </a:ext>
            </a:extLst>
          </p:cNvPr>
          <p:cNvSpPr txBox="1"/>
          <p:nvPr/>
        </p:nvSpPr>
        <p:spPr>
          <a:xfrm>
            <a:off x="3437334" y="3263270"/>
            <a:ext cx="1900823" cy="600164"/>
          </a:xfrm>
          <a:prstGeom prst="rect">
            <a:avLst/>
          </a:prstGeom>
          <a:noFill/>
        </p:spPr>
        <p:txBody>
          <a:bodyPr wrap="square" rtlCol="0">
            <a:spAutoFit/>
          </a:bodyPr>
          <a:lstStyle/>
          <a:p>
            <a:r>
              <a:rPr lang="en-GB" dirty="0">
                <a:hlinkClick r:id="rId7" action="ppaction://hlinkfile"/>
              </a:rPr>
              <a:t>Safety-Bulletin-NRB-18_17-RRV-passing-onto-Level-Crossing.pdf</a:t>
            </a:r>
            <a:endParaRPr lang="en-GB" dirty="0"/>
          </a:p>
        </p:txBody>
      </p:sp>
    </p:spTree>
    <p:extLst>
      <p:ext uri="{BB962C8B-B14F-4D97-AF65-F5344CB8AC3E}">
        <p14:creationId xmlns:p14="http://schemas.microsoft.com/office/powerpoint/2010/main" val="303255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p:nvPr>
        </p:nvSpPr>
        <p:spPr>
          <a:xfrm>
            <a:off x="323528" y="212936"/>
            <a:ext cx="8692634" cy="600164"/>
          </a:xfrm>
          <a:prstGeom prst="rect">
            <a:avLst/>
          </a:prstGeom>
          <a:pattFill prst="pct90">
            <a:fgClr>
              <a:srgbClr val="FF0000"/>
            </a:fgClr>
            <a:bgClr>
              <a:schemeClr val="bg1"/>
            </a:bgClr>
          </a:pattFill>
        </p:spPr>
        <p:txBody>
          <a:bodyPr wrap="square" rtlCol="0">
            <a:spAutoFit/>
          </a:bodyPr>
          <a:lstStyle/>
          <a:p>
            <a:pPr algn="r"/>
            <a:r>
              <a:rPr lang="en-GB" sz="3600" dirty="0">
                <a:solidFill>
                  <a:schemeClr val="bg1"/>
                </a:solidFill>
              </a:rPr>
              <a:t>MAKE THE RIGHT CALL.</a:t>
            </a:r>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16</a:t>
            </a:fld>
            <a:endParaRPr lang="en-GB" altLang="en-US"/>
          </a:p>
        </p:txBody>
      </p:sp>
      <p:sp>
        <p:nvSpPr>
          <p:cNvPr id="4" name="Content Placeholder 3">
            <a:extLst>
              <a:ext uri="{FF2B5EF4-FFF2-40B4-BE49-F238E27FC236}">
                <a16:creationId xmlns:a16="http://schemas.microsoft.com/office/drawing/2014/main" id="{C08DB4AD-DA19-4290-A5E0-7A2E112D932A}"/>
              </a:ext>
            </a:extLst>
          </p:cNvPr>
          <p:cNvSpPr>
            <a:spLocks noGrp="1"/>
          </p:cNvSpPr>
          <p:nvPr>
            <p:ph sz="half" idx="1"/>
          </p:nvPr>
        </p:nvSpPr>
        <p:spPr/>
        <p:txBody>
          <a:bodyPr/>
          <a:lstStyle/>
          <a:p>
            <a:endParaRPr lang="en-GB"/>
          </a:p>
        </p:txBody>
      </p:sp>
      <p:pic>
        <p:nvPicPr>
          <p:cNvPr id="9" name="Picture 8">
            <a:extLst>
              <a:ext uri="{FF2B5EF4-FFF2-40B4-BE49-F238E27FC236}">
                <a16:creationId xmlns:a16="http://schemas.microsoft.com/office/drawing/2014/main" id="{974A9C43-96B9-4FF5-AAE8-DFB7477904B6}"/>
              </a:ext>
            </a:extLst>
          </p:cNvPr>
          <p:cNvPicPr>
            <a:picLocks noChangeAspect="1"/>
          </p:cNvPicPr>
          <p:nvPr/>
        </p:nvPicPr>
        <p:blipFill>
          <a:blip r:embed="rId2"/>
          <a:stretch>
            <a:fillRect/>
          </a:stretch>
        </p:blipFill>
        <p:spPr>
          <a:xfrm>
            <a:off x="323528" y="813100"/>
            <a:ext cx="8692634" cy="5972417"/>
          </a:xfrm>
          <a:prstGeom prst="rect">
            <a:avLst/>
          </a:prstGeom>
        </p:spPr>
      </p:pic>
    </p:spTree>
    <p:extLst>
      <p:ext uri="{BB962C8B-B14F-4D97-AF65-F5344CB8AC3E}">
        <p14:creationId xmlns:p14="http://schemas.microsoft.com/office/powerpoint/2010/main" val="751214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68EF-7265-473F-9C2E-3CB8E9EAA3D1}"/>
              </a:ext>
            </a:extLst>
          </p:cNvPr>
          <p:cNvSpPr>
            <a:spLocks noGrp="1"/>
          </p:cNvSpPr>
          <p:nvPr>
            <p:ph type="title"/>
          </p:nvPr>
        </p:nvSpPr>
        <p:spPr>
          <a:xfrm>
            <a:off x="457200" y="204873"/>
            <a:ext cx="8455968" cy="1143000"/>
          </a:xfrm>
          <a:pattFill prst="pct90">
            <a:fgClr>
              <a:srgbClr val="FF0000"/>
            </a:fgClr>
            <a:bgClr>
              <a:schemeClr val="bg1"/>
            </a:bgClr>
          </a:pattFill>
        </p:spPr>
        <p:txBody>
          <a:bodyPr anchor="ctr">
            <a:normAutofit/>
          </a:bodyPr>
          <a:lstStyle/>
          <a:p>
            <a:pPr algn="r"/>
            <a:r>
              <a:rPr lang="en-GB" sz="4000" dirty="0">
                <a:solidFill>
                  <a:schemeClr val="bg1"/>
                </a:solidFill>
              </a:rPr>
              <a:t>New WHSEA for Works Delivery</a:t>
            </a:r>
          </a:p>
        </p:txBody>
      </p:sp>
      <p:sp>
        <p:nvSpPr>
          <p:cNvPr id="5" name="Date Placeholder 4">
            <a:extLst>
              <a:ext uri="{FF2B5EF4-FFF2-40B4-BE49-F238E27FC236}">
                <a16:creationId xmlns:a16="http://schemas.microsoft.com/office/drawing/2014/main" id="{F3EE0F84-33D5-4946-B1B6-B5A687046F72}"/>
              </a:ext>
            </a:extLst>
          </p:cNvPr>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a:extLst>
              <a:ext uri="{FF2B5EF4-FFF2-40B4-BE49-F238E27FC236}">
                <a16:creationId xmlns:a16="http://schemas.microsoft.com/office/drawing/2014/main" id="{F8A0893C-ECC2-42C5-811F-5FA403EB184B}"/>
              </a:ext>
            </a:extLst>
          </p:cNvPr>
          <p:cNvSpPr>
            <a:spLocks noGrp="1"/>
          </p:cNvSpPr>
          <p:nvPr>
            <p:ph type="sldNum" sz="quarter" idx="12"/>
          </p:nvPr>
        </p:nvSpPr>
        <p:spPr/>
        <p:txBody>
          <a:bodyPr/>
          <a:lstStyle/>
          <a:p>
            <a:pPr>
              <a:defRPr/>
            </a:pPr>
            <a:fld id="{6E4066BB-E1B6-4D6A-8219-D5F00293222E}" type="slidenum">
              <a:rPr lang="en-GB" altLang="en-US" smtClean="0"/>
              <a:pPr>
                <a:defRPr/>
              </a:pPr>
              <a:t>17</a:t>
            </a:fld>
            <a:endParaRPr lang="en-GB" altLang="en-US"/>
          </a:p>
        </p:txBody>
      </p:sp>
      <p:sp>
        <p:nvSpPr>
          <p:cNvPr id="7" name="TextBox 6">
            <a:extLst>
              <a:ext uri="{FF2B5EF4-FFF2-40B4-BE49-F238E27FC236}">
                <a16:creationId xmlns:a16="http://schemas.microsoft.com/office/drawing/2014/main" id="{CC1597ED-7607-441D-B252-6CBBC6F4A5A0}"/>
              </a:ext>
            </a:extLst>
          </p:cNvPr>
          <p:cNvSpPr txBox="1"/>
          <p:nvPr/>
        </p:nvSpPr>
        <p:spPr>
          <a:xfrm>
            <a:off x="4021927" y="1759231"/>
            <a:ext cx="4840953" cy="4401205"/>
          </a:xfrm>
          <a:prstGeom prst="rect">
            <a:avLst/>
          </a:prstGeom>
          <a:noFill/>
        </p:spPr>
        <p:txBody>
          <a:bodyPr wrap="square" rtlCol="0">
            <a:spAutoFit/>
          </a:bodyPr>
          <a:lstStyle/>
          <a:p>
            <a:r>
              <a:rPr lang="en-GB" sz="1400" dirty="0"/>
              <a:t>Stuarts introductory statement;</a:t>
            </a:r>
          </a:p>
          <a:p>
            <a:endParaRPr lang="en-GB" sz="1400" dirty="0"/>
          </a:p>
          <a:p>
            <a:r>
              <a:rPr lang="en-GB" sz="1400" dirty="0"/>
              <a:t>I have spent the last 8 years as an HSE advisor/manager within the rail, highways and tunnelling industry sectors. </a:t>
            </a:r>
          </a:p>
          <a:p>
            <a:endParaRPr lang="en-GB" sz="1400" dirty="0"/>
          </a:p>
          <a:p>
            <a:r>
              <a:rPr lang="en-GB" sz="1400" dirty="0"/>
              <a:t>My rail experience is primarily with the station build and fit-out of Farringdon Station on the Thameslink upgrade but also with Crossrail West IP Paddington to Reading. I have also worked on National Grid Power Tunnels Stage 1 (Wandsworth the Hackney),  A38 Birmingham Tunnel Refurbishments &amp; Heathrow Tunnel Refurbishment.</a:t>
            </a:r>
          </a:p>
          <a:p>
            <a:endParaRPr lang="en-GB" sz="1400" dirty="0"/>
          </a:p>
          <a:p>
            <a:r>
              <a:rPr lang="en-GB" sz="1400" dirty="0"/>
              <a:t>Prior to becoming an HSE, I was a communications delivery/project manager with various companies contracted to Network Rail, London Underground &amp; Highways and a Project Engineer installing various fibre networks throughout the UK and Riyad, Saudi Arabia</a:t>
            </a:r>
          </a:p>
          <a:p>
            <a:endParaRPr lang="en-GB" sz="1400" dirty="0"/>
          </a:p>
          <a:p>
            <a:r>
              <a:rPr lang="en-GB" sz="1400" dirty="0"/>
              <a:t>I am a keen fair weather motorcyclist, Rescue Diver, and supporter of dreadful rugby teams.</a:t>
            </a:r>
          </a:p>
        </p:txBody>
      </p:sp>
      <p:sp>
        <p:nvSpPr>
          <p:cNvPr id="9" name="TextBox 8">
            <a:extLst>
              <a:ext uri="{FF2B5EF4-FFF2-40B4-BE49-F238E27FC236}">
                <a16:creationId xmlns:a16="http://schemas.microsoft.com/office/drawing/2014/main" id="{BB5F7972-7D7C-41BB-8E21-8EE28B620262}"/>
              </a:ext>
            </a:extLst>
          </p:cNvPr>
          <p:cNvSpPr txBox="1"/>
          <p:nvPr/>
        </p:nvSpPr>
        <p:spPr>
          <a:xfrm>
            <a:off x="320520" y="5437502"/>
            <a:ext cx="2970182" cy="584775"/>
          </a:xfrm>
          <a:prstGeom prst="rect">
            <a:avLst/>
          </a:prstGeom>
          <a:noFill/>
          <a:ln>
            <a:solidFill>
              <a:srgbClr val="FF0000"/>
            </a:solidFill>
          </a:ln>
        </p:spPr>
        <p:txBody>
          <a:bodyPr wrap="square" rtlCol="0">
            <a:spAutoFit/>
          </a:bodyPr>
          <a:lstStyle/>
          <a:p>
            <a:r>
              <a:rPr lang="en-GB" sz="1600" dirty="0"/>
              <a:t>Stuart Paul is the new </a:t>
            </a:r>
          </a:p>
          <a:p>
            <a:r>
              <a:rPr lang="en-GB" sz="1600" dirty="0"/>
              <a:t> WHSEA for Works Delivery.</a:t>
            </a:r>
          </a:p>
        </p:txBody>
      </p:sp>
      <p:pic>
        <p:nvPicPr>
          <p:cNvPr id="3" name="Picture 2">
            <a:extLst>
              <a:ext uri="{FF2B5EF4-FFF2-40B4-BE49-F238E27FC236}">
                <a16:creationId xmlns:a16="http://schemas.microsoft.com/office/drawing/2014/main" id="{0100F06E-9D05-4AC5-AD0D-03DF9452F90D}"/>
              </a:ext>
            </a:extLst>
          </p:cNvPr>
          <p:cNvPicPr>
            <a:picLocks noChangeAspect="1"/>
          </p:cNvPicPr>
          <p:nvPr/>
        </p:nvPicPr>
        <p:blipFill>
          <a:blip r:embed="rId2"/>
          <a:stretch>
            <a:fillRect/>
          </a:stretch>
        </p:blipFill>
        <p:spPr>
          <a:xfrm>
            <a:off x="320520" y="1770809"/>
            <a:ext cx="2970182" cy="3666693"/>
          </a:xfrm>
          <a:prstGeom prst="rect">
            <a:avLst/>
          </a:prstGeom>
        </p:spPr>
      </p:pic>
    </p:spTree>
    <p:extLst>
      <p:ext uri="{BB962C8B-B14F-4D97-AF65-F5344CB8AC3E}">
        <p14:creationId xmlns:p14="http://schemas.microsoft.com/office/powerpoint/2010/main" val="152855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F6FF-6D46-4287-93B9-3FD672A812F9}"/>
              </a:ext>
            </a:extLst>
          </p:cNvPr>
          <p:cNvSpPr>
            <a:spLocks noGrp="1"/>
          </p:cNvSpPr>
          <p:nvPr>
            <p:ph type="title"/>
          </p:nvPr>
        </p:nvSpPr>
        <p:spPr>
          <a:xfrm>
            <a:off x="323528" y="136525"/>
            <a:ext cx="8638358" cy="1143000"/>
          </a:xfrm>
          <a:pattFill prst="pct90">
            <a:fgClr>
              <a:srgbClr val="FF0000"/>
            </a:fgClr>
            <a:bgClr>
              <a:schemeClr val="bg1"/>
            </a:bgClr>
          </a:pattFill>
        </p:spPr>
        <p:txBody>
          <a:bodyPr anchor="t"/>
          <a:lstStyle/>
          <a:p>
            <a:pPr algn="r"/>
            <a:r>
              <a:rPr lang="en-GB" dirty="0" err="1"/>
              <a:t>Worksafe</a:t>
            </a:r>
            <a:r>
              <a:rPr lang="en-GB" dirty="0"/>
              <a:t> Procedure </a:t>
            </a:r>
          </a:p>
        </p:txBody>
      </p:sp>
      <p:pic>
        <p:nvPicPr>
          <p:cNvPr id="7" name="Content Placeholder 6">
            <a:extLst>
              <a:ext uri="{FF2B5EF4-FFF2-40B4-BE49-F238E27FC236}">
                <a16:creationId xmlns:a16="http://schemas.microsoft.com/office/drawing/2014/main" id="{8771070C-1EFF-494D-875E-68801BA438E5}"/>
              </a:ext>
            </a:extLst>
          </p:cNvPr>
          <p:cNvPicPr>
            <a:picLocks noGrp="1" noChangeAspect="1"/>
          </p:cNvPicPr>
          <p:nvPr>
            <p:ph sz="half" idx="1"/>
          </p:nvPr>
        </p:nvPicPr>
        <p:blipFill>
          <a:blip r:embed="rId2"/>
          <a:stretch>
            <a:fillRect/>
          </a:stretch>
        </p:blipFill>
        <p:spPr>
          <a:xfrm>
            <a:off x="182114" y="1127955"/>
            <a:ext cx="5440516" cy="3838890"/>
          </a:xfrm>
          <a:prstGeom prst="rect">
            <a:avLst/>
          </a:prstGeom>
        </p:spPr>
      </p:pic>
      <p:pic>
        <p:nvPicPr>
          <p:cNvPr id="9" name="Content Placeholder 8" descr="A screenshot of a cell phone&#10;&#10;Description generated with very high confidence">
            <a:extLst>
              <a:ext uri="{FF2B5EF4-FFF2-40B4-BE49-F238E27FC236}">
                <a16:creationId xmlns:a16="http://schemas.microsoft.com/office/drawing/2014/main" id="{4F1FAC8B-DBD0-4C1A-A50E-1E38566270F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472953" y="4966845"/>
            <a:ext cx="2339507" cy="1754630"/>
          </a:xfrm>
          <a:ln w="19050">
            <a:solidFill>
              <a:schemeClr val="tx1"/>
            </a:solidFill>
          </a:ln>
        </p:spPr>
      </p:pic>
      <p:sp>
        <p:nvSpPr>
          <p:cNvPr id="5" name="Date Placeholder 4">
            <a:extLst>
              <a:ext uri="{FF2B5EF4-FFF2-40B4-BE49-F238E27FC236}">
                <a16:creationId xmlns:a16="http://schemas.microsoft.com/office/drawing/2014/main" id="{18EE8E20-E856-4070-A5AF-001CF68DDD64}"/>
              </a:ext>
            </a:extLst>
          </p:cNvPr>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a:extLst>
              <a:ext uri="{FF2B5EF4-FFF2-40B4-BE49-F238E27FC236}">
                <a16:creationId xmlns:a16="http://schemas.microsoft.com/office/drawing/2014/main" id="{8D8B4C8F-1E88-47DF-A0A5-96728E080EC8}"/>
              </a:ext>
            </a:extLst>
          </p:cNvPr>
          <p:cNvSpPr>
            <a:spLocks noGrp="1"/>
          </p:cNvSpPr>
          <p:nvPr>
            <p:ph type="sldNum" sz="quarter" idx="12"/>
          </p:nvPr>
        </p:nvSpPr>
        <p:spPr/>
        <p:txBody>
          <a:bodyPr/>
          <a:lstStyle/>
          <a:p>
            <a:pPr>
              <a:defRPr/>
            </a:pPr>
            <a:fld id="{6E4066BB-E1B6-4D6A-8219-D5F00293222E}" type="slidenum">
              <a:rPr lang="en-GB" altLang="en-US" smtClean="0"/>
              <a:pPr>
                <a:defRPr/>
              </a:pPr>
              <a:t>18</a:t>
            </a:fld>
            <a:endParaRPr lang="en-GB" altLang="en-US"/>
          </a:p>
        </p:txBody>
      </p:sp>
      <p:pic>
        <p:nvPicPr>
          <p:cNvPr id="14" name="Picture 13">
            <a:extLst>
              <a:ext uri="{FF2B5EF4-FFF2-40B4-BE49-F238E27FC236}">
                <a16:creationId xmlns:a16="http://schemas.microsoft.com/office/drawing/2014/main" id="{B2F38364-E79C-4184-844E-6FAA57729E4E}"/>
              </a:ext>
            </a:extLst>
          </p:cNvPr>
          <p:cNvPicPr>
            <a:picLocks noChangeAspect="1"/>
          </p:cNvPicPr>
          <p:nvPr/>
        </p:nvPicPr>
        <p:blipFill>
          <a:blip r:embed="rId4"/>
          <a:stretch>
            <a:fillRect/>
          </a:stretch>
        </p:blipFill>
        <p:spPr>
          <a:xfrm>
            <a:off x="182114" y="136525"/>
            <a:ext cx="1472040" cy="1450080"/>
          </a:xfrm>
          <a:prstGeom prst="rect">
            <a:avLst/>
          </a:prstGeom>
        </p:spPr>
      </p:pic>
      <p:sp>
        <p:nvSpPr>
          <p:cNvPr id="15" name="TextBox 14">
            <a:extLst>
              <a:ext uri="{FF2B5EF4-FFF2-40B4-BE49-F238E27FC236}">
                <a16:creationId xmlns:a16="http://schemas.microsoft.com/office/drawing/2014/main" id="{130198E8-1DA1-4F4B-93B2-53DDD37EAE71}"/>
              </a:ext>
            </a:extLst>
          </p:cNvPr>
          <p:cNvSpPr txBox="1"/>
          <p:nvPr/>
        </p:nvSpPr>
        <p:spPr>
          <a:xfrm>
            <a:off x="323528" y="5239960"/>
            <a:ext cx="3125834" cy="1015663"/>
          </a:xfrm>
          <a:prstGeom prst="rect">
            <a:avLst/>
          </a:prstGeom>
          <a:noFill/>
          <a:ln w="25400">
            <a:solidFill>
              <a:srgbClr val="FFC000"/>
            </a:solidFill>
          </a:ln>
        </p:spPr>
        <p:txBody>
          <a:bodyPr wrap="square" rtlCol="0">
            <a:spAutoFit/>
          </a:bodyPr>
          <a:lstStyle/>
          <a:p>
            <a:r>
              <a:rPr lang="en-GB" sz="2000" dirty="0"/>
              <a:t>The </a:t>
            </a:r>
            <a:r>
              <a:rPr lang="en-GB" sz="2000" dirty="0" err="1"/>
              <a:t>Worksafe</a:t>
            </a:r>
            <a:r>
              <a:rPr lang="en-GB" sz="2000" dirty="0"/>
              <a:t> Procedure Form can be found  on Wessex Apps.</a:t>
            </a:r>
          </a:p>
        </p:txBody>
      </p:sp>
      <p:pic>
        <p:nvPicPr>
          <p:cNvPr id="3" name="Picture 2">
            <a:extLst>
              <a:ext uri="{FF2B5EF4-FFF2-40B4-BE49-F238E27FC236}">
                <a16:creationId xmlns:a16="http://schemas.microsoft.com/office/drawing/2014/main" id="{E322D177-F8B7-4C20-ACF6-2CFDF8546B94}"/>
              </a:ext>
            </a:extLst>
          </p:cNvPr>
          <p:cNvPicPr>
            <a:picLocks noChangeAspect="1"/>
          </p:cNvPicPr>
          <p:nvPr/>
        </p:nvPicPr>
        <p:blipFill>
          <a:blip r:embed="rId5"/>
          <a:stretch>
            <a:fillRect/>
          </a:stretch>
        </p:blipFill>
        <p:spPr>
          <a:xfrm>
            <a:off x="6096250" y="2128418"/>
            <a:ext cx="2590550" cy="3468160"/>
          </a:xfrm>
          <a:prstGeom prst="rect">
            <a:avLst/>
          </a:prstGeom>
          <a:ln>
            <a:solidFill>
              <a:schemeClr val="tx1"/>
            </a:solidFill>
          </a:ln>
        </p:spPr>
      </p:pic>
    </p:spTree>
    <p:extLst>
      <p:ext uri="{BB962C8B-B14F-4D97-AF65-F5344CB8AC3E}">
        <p14:creationId xmlns:p14="http://schemas.microsoft.com/office/powerpoint/2010/main" val="3973321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52BF-0F63-47CC-9B26-8E35D463A792}"/>
              </a:ext>
            </a:extLst>
          </p:cNvPr>
          <p:cNvSpPr>
            <a:spLocks noGrp="1"/>
          </p:cNvSpPr>
          <p:nvPr>
            <p:ph type="title"/>
          </p:nvPr>
        </p:nvSpPr>
        <p:spPr>
          <a:xfrm>
            <a:off x="179512" y="332656"/>
            <a:ext cx="8661648" cy="1143000"/>
          </a:xfrm>
          <a:pattFill prst="pct90">
            <a:fgClr>
              <a:srgbClr val="FF0000"/>
            </a:fgClr>
            <a:bgClr>
              <a:schemeClr val="bg1"/>
            </a:bgClr>
          </a:pattFill>
        </p:spPr>
        <p:txBody>
          <a:bodyPr anchor="t"/>
          <a:lstStyle/>
          <a:p>
            <a:pPr algn="r"/>
            <a:r>
              <a:rPr lang="en-GB" dirty="0"/>
              <a:t>Wessex Apps Forms </a:t>
            </a:r>
          </a:p>
        </p:txBody>
      </p:sp>
      <p:pic>
        <p:nvPicPr>
          <p:cNvPr id="7" name="Content Placeholder 6">
            <a:extLst>
              <a:ext uri="{FF2B5EF4-FFF2-40B4-BE49-F238E27FC236}">
                <a16:creationId xmlns:a16="http://schemas.microsoft.com/office/drawing/2014/main" id="{B40CB4D6-99C4-4B65-94BC-0C810AAB5F86}"/>
              </a:ext>
            </a:extLst>
          </p:cNvPr>
          <p:cNvPicPr>
            <a:picLocks noGrp="1" noChangeAspect="1"/>
          </p:cNvPicPr>
          <p:nvPr>
            <p:ph sz="half" idx="2"/>
          </p:nvPr>
        </p:nvPicPr>
        <p:blipFill>
          <a:blip r:embed="rId2"/>
          <a:stretch>
            <a:fillRect/>
          </a:stretch>
        </p:blipFill>
        <p:spPr>
          <a:xfrm>
            <a:off x="4682814" y="2829004"/>
            <a:ext cx="4038600" cy="3028950"/>
          </a:xfrm>
          <a:prstGeom prst="rect">
            <a:avLst/>
          </a:prstGeom>
        </p:spPr>
      </p:pic>
      <p:sp>
        <p:nvSpPr>
          <p:cNvPr id="5" name="Date Placeholder 4">
            <a:extLst>
              <a:ext uri="{FF2B5EF4-FFF2-40B4-BE49-F238E27FC236}">
                <a16:creationId xmlns:a16="http://schemas.microsoft.com/office/drawing/2014/main" id="{75C59CD4-8978-46F0-9B6A-350A076A27F7}"/>
              </a:ext>
            </a:extLst>
          </p:cNvPr>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a:extLst>
              <a:ext uri="{FF2B5EF4-FFF2-40B4-BE49-F238E27FC236}">
                <a16:creationId xmlns:a16="http://schemas.microsoft.com/office/drawing/2014/main" id="{DEC81FF2-1D4F-47F9-A2F4-7B6B8774168E}"/>
              </a:ext>
            </a:extLst>
          </p:cNvPr>
          <p:cNvSpPr>
            <a:spLocks noGrp="1"/>
          </p:cNvSpPr>
          <p:nvPr>
            <p:ph type="sldNum" sz="quarter" idx="12"/>
          </p:nvPr>
        </p:nvSpPr>
        <p:spPr/>
        <p:txBody>
          <a:bodyPr/>
          <a:lstStyle/>
          <a:p>
            <a:pPr>
              <a:defRPr/>
            </a:pPr>
            <a:fld id="{6E4066BB-E1B6-4D6A-8219-D5F00293222E}" type="slidenum">
              <a:rPr lang="en-GB" altLang="en-US" smtClean="0"/>
              <a:pPr>
                <a:defRPr/>
              </a:pPr>
              <a:t>19</a:t>
            </a:fld>
            <a:endParaRPr lang="en-GB" altLang="en-US"/>
          </a:p>
        </p:txBody>
      </p:sp>
      <p:pic>
        <p:nvPicPr>
          <p:cNvPr id="8" name="Content Placeholder 7" descr="A screenshot of a social media post&#10;&#10;Description generated with very high confidence">
            <a:extLst>
              <a:ext uri="{FF2B5EF4-FFF2-40B4-BE49-F238E27FC236}">
                <a16:creationId xmlns:a16="http://schemas.microsoft.com/office/drawing/2014/main" id="{0A442697-D9E4-4A74-B825-E5E226CA45C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1995" y="2829004"/>
            <a:ext cx="4038600" cy="3028950"/>
          </a:xfrm>
          <a:prstGeom prst="rect">
            <a:avLst/>
          </a:prstGeom>
        </p:spPr>
      </p:pic>
      <p:pic>
        <p:nvPicPr>
          <p:cNvPr id="9" name="Picture 8">
            <a:extLst>
              <a:ext uri="{FF2B5EF4-FFF2-40B4-BE49-F238E27FC236}">
                <a16:creationId xmlns:a16="http://schemas.microsoft.com/office/drawing/2014/main" id="{53EF84F4-4F20-4CFF-83F5-C738B83EFCE4}"/>
              </a:ext>
            </a:extLst>
          </p:cNvPr>
          <p:cNvPicPr>
            <a:picLocks noChangeAspect="1"/>
          </p:cNvPicPr>
          <p:nvPr/>
        </p:nvPicPr>
        <p:blipFill>
          <a:blip r:embed="rId4"/>
          <a:stretch>
            <a:fillRect/>
          </a:stretch>
        </p:blipFill>
        <p:spPr>
          <a:xfrm>
            <a:off x="199108" y="179116"/>
            <a:ext cx="1472040" cy="1450080"/>
          </a:xfrm>
          <a:prstGeom prst="rect">
            <a:avLst/>
          </a:prstGeom>
        </p:spPr>
      </p:pic>
      <p:sp>
        <p:nvSpPr>
          <p:cNvPr id="10" name="TextBox 9">
            <a:extLst>
              <a:ext uri="{FF2B5EF4-FFF2-40B4-BE49-F238E27FC236}">
                <a16:creationId xmlns:a16="http://schemas.microsoft.com/office/drawing/2014/main" id="{1CC54B54-2D0F-4C73-8906-344AC30D805F}"/>
              </a:ext>
            </a:extLst>
          </p:cNvPr>
          <p:cNvSpPr txBox="1"/>
          <p:nvPr/>
        </p:nvSpPr>
        <p:spPr>
          <a:xfrm>
            <a:off x="683568" y="2322136"/>
            <a:ext cx="3168352" cy="430887"/>
          </a:xfrm>
          <a:prstGeom prst="rect">
            <a:avLst/>
          </a:prstGeom>
          <a:noFill/>
        </p:spPr>
        <p:txBody>
          <a:bodyPr wrap="square" rtlCol="0">
            <a:spAutoFit/>
          </a:bodyPr>
          <a:lstStyle/>
          <a:p>
            <a:r>
              <a:rPr lang="en-GB" dirty="0"/>
              <a:t>The Plant Pre-use check form covers many items of plant from Brush Cutters to Drills</a:t>
            </a:r>
          </a:p>
        </p:txBody>
      </p:sp>
      <p:sp>
        <p:nvSpPr>
          <p:cNvPr id="11" name="TextBox 10">
            <a:extLst>
              <a:ext uri="{FF2B5EF4-FFF2-40B4-BE49-F238E27FC236}">
                <a16:creationId xmlns:a16="http://schemas.microsoft.com/office/drawing/2014/main" id="{6CBF06B0-AC54-4D08-B438-EFD1368DBE7B}"/>
              </a:ext>
            </a:extLst>
          </p:cNvPr>
          <p:cNvSpPr txBox="1"/>
          <p:nvPr/>
        </p:nvSpPr>
        <p:spPr>
          <a:xfrm>
            <a:off x="4793902" y="1675805"/>
            <a:ext cx="3816424" cy="1077218"/>
          </a:xfrm>
          <a:prstGeom prst="rect">
            <a:avLst/>
          </a:prstGeom>
          <a:solidFill>
            <a:srgbClr val="FFC000"/>
          </a:solidFill>
        </p:spPr>
        <p:txBody>
          <a:bodyPr wrap="square" rtlCol="0">
            <a:spAutoFit/>
          </a:bodyPr>
          <a:lstStyle/>
          <a:p>
            <a:r>
              <a:rPr lang="en-GB" sz="1600" dirty="0"/>
              <a:t>Note: since 1</a:t>
            </a:r>
            <a:r>
              <a:rPr lang="en-GB" sz="1600" baseline="30000" dirty="0"/>
              <a:t>st</a:t>
            </a:r>
            <a:r>
              <a:rPr lang="en-GB" sz="1600" dirty="0"/>
              <a:t> November, all SWP ‘Authority Numbers must be registered on the 019 Authority Number form to generate an Authority.</a:t>
            </a:r>
          </a:p>
        </p:txBody>
      </p:sp>
    </p:spTree>
    <p:extLst>
      <p:ext uri="{BB962C8B-B14F-4D97-AF65-F5344CB8AC3E}">
        <p14:creationId xmlns:p14="http://schemas.microsoft.com/office/powerpoint/2010/main" val="196994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3203" y="179091"/>
            <a:ext cx="8229600" cy="1143000"/>
          </a:xfrm>
          <a:pattFill prst="pct90">
            <a:fgClr>
              <a:srgbClr val="FF0000"/>
            </a:fgClr>
            <a:bgClr>
              <a:schemeClr val="bg1"/>
            </a:bgClr>
          </a:pattFill>
        </p:spPr>
        <p:txBody>
          <a:bodyPr anchor="t">
            <a:normAutofit/>
          </a:bodyPr>
          <a:lstStyle/>
          <a:p>
            <a:pPr algn="l"/>
            <a:r>
              <a:rPr lang="en-GB" sz="5400" dirty="0">
                <a:solidFill>
                  <a:schemeClr val="bg1"/>
                </a:solidFill>
              </a:rPr>
              <a:t>Welcome</a:t>
            </a:r>
          </a:p>
        </p:txBody>
      </p:sp>
      <p:sp>
        <p:nvSpPr>
          <p:cNvPr id="9" name="Content Placeholder 8"/>
          <p:cNvSpPr>
            <a:spLocks noGrp="1"/>
          </p:cNvSpPr>
          <p:nvPr>
            <p:ph idx="1"/>
          </p:nvPr>
        </p:nvSpPr>
        <p:spPr>
          <a:xfrm>
            <a:off x="323528" y="1547664"/>
            <a:ext cx="8568951" cy="4808686"/>
          </a:xfrm>
          <a:ln>
            <a:solidFill>
              <a:schemeClr val="accent1"/>
            </a:solidFill>
          </a:ln>
        </p:spPr>
        <p:txBody>
          <a:bodyPr>
            <a:normAutofit lnSpcReduction="10000"/>
          </a:bodyPr>
          <a:lstStyle/>
          <a:p>
            <a:pPr marL="0" indent="0">
              <a:buNone/>
            </a:pPr>
            <a:r>
              <a:rPr lang="en-GB" sz="1400" b="1" dirty="0"/>
              <a:t>Welcome to the Health, Safety and Environment Cascade for Period 9 2018/19.  </a:t>
            </a:r>
            <a:endParaRPr lang="en-GB" sz="1400" dirty="0"/>
          </a:p>
          <a:p>
            <a:pPr marL="0" indent="0">
              <a:buNone/>
            </a:pPr>
            <a:r>
              <a:rPr lang="en-GB" sz="1400" b="1" dirty="0">
                <a:solidFill>
                  <a:schemeClr val="bg2">
                    <a:lumMod val="50000"/>
                  </a:schemeClr>
                </a:solidFill>
              </a:rPr>
              <a:t>In this cascade;</a:t>
            </a:r>
          </a:p>
          <a:p>
            <a:r>
              <a:rPr lang="en-GB" sz="1400" b="1" dirty="0">
                <a:solidFill>
                  <a:schemeClr val="bg2">
                    <a:lumMod val="75000"/>
                  </a:schemeClr>
                </a:solidFill>
              </a:rPr>
              <a:t>Workforce Accidents</a:t>
            </a:r>
          </a:p>
          <a:p>
            <a:pPr lvl="1"/>
            <a:r>
              <a:rPr lang="en-GB" sz="1200" b="1" dirty="0">
                <a:solidFill>
                  <a:schemeClr val="bg2">
                    <a:lumMod val="75000"/>
                  </a:schemeClr>
                </a:solidFill>
              </a:rPr>
              <a:t>NLT Accidents</a:t>
            </a:r>
          </a:p>
          <a:p>
            <a:pPr lvl="1"/>
            <a:r>
              <a:rPr lang="en-GB" sz="1200" b="1" dirty="0">
                <a:solidFill>
                  <a:schemeClr val="bg2">
                    <a:lumMod val="75000"/>
                  </a:schemeClr>
                </a:solidFill>
              </a:rPr>
              <a:t>Scrap causes live running rail and injury</a:t>
            </a:r>
          </a:p>
          <a:p>
            <a:pPr lvl="1"/>
            <a:r>
              <a:rPr lang="en-GB" sz="1200" b="1" dirty="0">
                <a:solidFill>
                  <a:schemeClr val="bg2">
                    <a:lumMod val="75000"/>
                  </a:schemeClr>
                </a:solidFill>
              </a:rPr>
              <a:t>Lymington Viaduct (STF)</a:t>
            </a:r>
          </a:p>
          <a:p>
            <a:pPr lvl="1"/>
            <a:r>
              <a:rPr lang="en-GB" sz="1200" b="1" dirty="0">
                <a:solidFill>
                  <a:schemeClr val="bg2">
                    <a:lumMod val="75000"/>
                  </a:schemeClr>
                </a:solidFill>
              </a:rPr>
              <a:t>Manual Handling injury</a:t>
            </a:r>
          </a:p>
          <a:p>
            <a:r>
              <a:rPr lang="en-GB" sz="1400" b="1" dirty="0">
                <a:solidFill>
                  <a:schemeClr val="bg2">
                    <a:lumMod val="75000"/>
                  </a:schemeClr>
                </a:solidFill>
              </a:rPr>
              <a:t>Trolley incident: Handbook 10</a:t>
            </a:r>
          </a:p>
          <a:p>
            <a:r>
              <a:rPr lang="en-GB" sz="1400" b="1" dirty="0">
                <a:solidFill>
                  <a:schemeClr val="bg2">
                    <a:lumMod val="75000"/>
                  </a:schemeClr>
                </a:solidFill>
              </a:rPr>
              <a:t>Operation Risk: best practise</a:t>
            </a:r>
          </a:p>
          <a:p>
            <a:r>
              <a:rPr lang="en-GB" sz="1400" b="1" dirty="0">
                <a:solidFill>
                  <a:schemeClr val="bg2">
                    <a:lumMod val="75000"/>
                  </a:schemeClr>
                </a:solidFill>
              </a:rPr>
              <a:t>Cold weather preparedness</a:t>
            </a:r>
          </a:p>
          <a:p>
            <a:r>
              <a:rPr lang="en-GB" sz="1400" b="1" dirty="0">
                <a:solidFill>
                  <a:schemeClr val="bg2">
                    <a:lumMod val="75000"/>
                  </a:schemeClr>
                </a:solidFill>
              </a:rPr>
              <a:t>NR3180 Briefing</a:t>
            </a:r>
          </a:p>
          <a:p>
            <a:r>
              <a:rPr lang="en-GB" sz="1400" b="1" dirty="0">
                <a:solidFill>
                  <a:schemeClr val="bg2">
                    <a:lumMod val="75000"/>
                  </a:schemeClr>
                </a:solidFill>
              </a:rPr>
              <a:t>TRCS- reminders</a:t>
            </a:r>
          </a:p>
          <a:p>
            <a:r>
              <a:rPr lang="en-GB" sz="1400" b="1" dirty="0">
                <a:solidFill>
                  <a:schemeClr val="bg2">
                    <a:lumMod val="75000"/>
                  </a:schemeClr>
                </a:solidFill>
              </a:rPr>
              <a:t>Health and Wellbeing</a:t>
            </a:r>
          </a:p>
          <a:p>
            <a:pPr lvl="1"/>
            <a:r>
              <a:rPr lang="en-GB" sz="1200" b="1" dirty="0">
                <a:solidFill>
                  <a:schemeClr val="bg2">
                    <a:lumMod val="75000"/>
                  </a:schemeClr>
                </a:solidFill>
              </a:rPr>
              <a:t>Random acts of kindness are good for you</a:t>
            </a:r>
          </a:p>
          <a:p>
            <a:r>
              <a:rPr lang="en-GB" sz="1400" b="1" dirty="0">
                <a:solidFill>
                  <a:schemeClr val="bg2">
                    <a:lumMod val="75000"/>
                  </a:schemeClr>
                </a:solidFill>
              </a:rPr>
              <a:t>Safety Bulletins</a:t>
            </a:r>
          </a:p>
          <a:p>
            <a:pPr lvl="1"/>
            <a:r>
              <a:rPr lang="en-GB" sz="1200" b="1" dirty="0">
                <a:solidFill>
                  <a:schemeClr val="bg2">
                    <a:lumMod val="75000"/>
                  </a:schemeClr>
                </a:solidFill>
              </a:rPr>
              <a:t>11kv depot cable strike</a:t>
            </a:r>
          </a:p>
          <a:p>
            <a:pPr lvl="1"/>
            <a:r>
              <a:rPr lang="en-GB" sz="1200" b="1" dirty="0">
                <a:solidFill>
                  <a:schemeClr val="bg2">
                    <a:lumMod val="75000"/>
                  </a:schemeClr>
                </a:solidFill>
              </a:rPr>
              <a:t>RRV over level crossing</a:t>
            </a:r>
          </a:p>
          <a:p>
            <a:r>
              <a:rPr lang="en-GB" sz="1400" b="1" dirty="0">
                <a:solidFill>
                  <a:schemeClr val="bg2">
                    <a:lumMod val="75000"/>
                  </a:schemeClr>
                </a:solidFill>
              </a:rPr>
              <a:t>Make the right call</a:t>
            </a:r>
          </a:p>
          <a:p>
            <a:r>
              <a:rPr lang="en-GB" sz="1400" b="1" dirty="0">
                <a:solidFill>
                  <a:schemeClr val="bg2">
                    <a:lumMod val="75000"/>
                  </a:schemeClr>
                </a:solidFill>
              </a:rPr>
              <a:t>Meet the new WHSEA</a:t>
            </a:r>
          </a:p>
          <a:p>
            <a:r>
              <a:rPr lang="en-GB" sz="1400" b="1" dirty="0" err="1">
                <a:solidFill>
                  <a:schemeClr val="bg2">
                    <a:lumMod val="75000"/>
                  </a:schemeClr>
                </a:solidFill>
              </a:rPr>
              <a:t>Worksafe</a:t>
            </a:r>
            <a:r>
              <a:rPr lang="en-GB" sz="1400" b="1" dirty="0">
                <a:solidFill>
                  <a:schemeClr val="bg2">
                    <a:lumMod val="75000"/>
                  </a:schemeClr>
                </a:solidFill>
              </a:rPr>
              <a:t> procedure</a:t>
            </a:r>
          </a:p>
          <a:p>
            <a:r>
              <a:rPr lang="en-GB" sz="1400" b="1" dirty="0">
                <a:solidFill>
                  <a:schemeClr val="bg2">
                    <a:lumMod val="75000"/>
                  </a:schemeClr>
                </a:solidFill>
              </a:rPr>
              <a:t>Wessex App forms reminders.</a:t>
            </a:r>
          </a:p>
          <a:p>
            <a:endParaRPr lang="en-GB" sz="1400" b="1" dirty="0">
              <a:solidFill>
                <a:schemeClr val="bg2">
                  <a:lumMod val="75000"/>
                </a:schemeClr>
              </a:solidFill>
            </a:endParaRPr>
          </a:p>
          <a:p>
            <a:pPr lvl="1"/>
            <a:endParaRPr lang="en-GB" sz="1200" b="1" dirty="0">
              <a:solidFill>
                <a:schemeClr val="bg2">
                  <a:lumMod val="75000"/>
                </a:schemeClr>
              </a:solidFill>
            </a:endParaRPr>
          </a:p>
          <a:p>
            <a:endParaRPr lang="en-GB" sz="1400" b="1" i="1" dirty="0"/>
          </a:p>
          <a:p>
            <a:endParaRPr lang="en-GB" sz="1400" b="1" dirty="0"/>
          </a:p>
          <a:p>
            <a:pPr marL="0" indent="0">
              <a:buNone/>
            </a:pPr>
            <a:endParaRPr lang="en-GB" sz="1400" b="1" dirty="0"/>
          </a:p>
          <a:p>
            <a:pPr marL="0" indent="0">
              <a:buNone/>
            </a:pPr>
            <a:endParaRPr lang="en-GB" sz="1400" b="1" dirty="0"/>
          </a:p>
        </p:txBody>
      </p:sp>
      <p:sp>
        <p:nvSpPr>
          <p:cNvPr id="3" name="Date Placeholder 2"/>
          <p:cNvSpPr>
            <a:spLocks noGrp="1"/>
          </p:cNvSpPr>
          <p:nvPr>
            <p:ph type="dt" sz="half" idx="10"/>
          </p:nvPr>
        </p:nvSpPr>
        <p:spPr/>
        <p:txBody>
          <a:bodyPr/>
          <a:lstStyle/>
          <a:p>
            <a:pPr>
              <a:defRPr/>
            </a:pPr>
            <a:fld id="{3A229BB8-76E0-47EA-A652-FAECB5F3574E}" type="datetime5">
              <a:rPr lang="en-GB" altLang="en-US" smtClean="0"/>
              <a:t>12-Dec-18</a:t>
            </a:fld>
            <a:endParaRPr lang="en-GB" altLang="en-US" dirty="0"/>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2</a:t>
            </a:fld>
            <a:endParaRPr lang="en-GB" altLang="en-US"/>
          </a:p>
        </p:txBody>
      </p:sp>
      <p:pic>
        <p:nvPicPr>
          <p:cNvPr id="7" name="Picture 6" descr="A blue and white sign&#10;&#10;Description generated with very high confidence">
            <a:extLst>
              <a:ext uri="{FF2B5EF4-FFF2-40B4-BE49-F238E27FC236}">
                <a16:creationId xmlns:a16="http://schemas.microsoft.com/office/drawing/2014/main" id="{C6C59D1C-1105-4B07-A7F7-2804A6964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18157">
            <a:off x="5252621" y="2443435"/>
            <a:ext cx="2458648" cy="3278197"/>
          </a:xfrm>
          <a:prstGeom prst="rect">
            <a:avLst/>
          </a:prstGeom>
        </p:spPr>
      </p:pic>
    </p:spTree>
    <p:extLst>
      <p:ext uri="{BB962C8B-B14F-4D97-AF65-F5344CB8AC3E}">
        <p14:creationId xmlns:p14="http://schemas.microsoft.com/office/powerpoint/2010/main" val="368362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846" y="189408"/>
            <a:ext cx="8229600" cy="1295375"/>
          </a:xfrm>
          <a:pattFill prst="pct90">
            <a:fgClr>
              <a:srgbClr val="FF0000"/>
            </a:fgClr>
            <a:bgClr>
              <a:schemeClr val="bg1"/>
            </a:bgClr>
          </a:pattFill>
        </p:spPr>
        <p:txBody>
          <a:bodyPr anchor="t">
            <a:noAutofit/>
          </a:bodyPr>
          <a:lstStyle/>
          <a:p>
            <a:pPr algn="r"/>
            <a:r>
              <a:rPr lang="en-GB" sz="5400" i="0" dirty="0">
                <a:solidFill>
                  <a:schemeClr val="bg1"/>
                </a:solidFill>
              </a:rPr>
              <a:t>Workforce Safety</a:t>
            </a:r>
            <a:br>
              <a:rPr lang="en-GB" sz="5400" i="0" dirty="0">
                <a:solidFill>
                  <a:schemeClr val="bg1"/>
                </a:solidFill>
              </a:rPr>
            </a:br>
            <a:r>
              <a:rPr lang="en-GB" sz="2800" i="0" dirty="0">
                <a:solidFill>
                  <a:schemeClr val="bg1"/>
                </a:solidFill>
              </a:rPr>
              <a:t>Notable NLT injuries</a:t>
            </a:r>
            <a:br>
              <a:rPr lang="en-GB" sz="5400" i="0" dirty="0"/>
            </a:br>
            <a:endParaRPr lang="en-GB" sz="2800" i="0" dirty="0">
              <a:solidFill>
                <a:srgbClr val="FF0000"/>
              </a:solidFill>
            </a:endParaRPr>
          </a:p>
        </p:txBody>
      </p:sp>
      <p:pic>
        <p:nvPicPr>
          <p:cNvPr id="9"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86194" y="-93655"/>
            <a:ext cx="1075733" cy="17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fld id="{9EB95853-0538-4C31-9C7C-ED3AD421B6D6}" type="datetime5">
              <a:rPr lang="en-GB" altLang="en-US" smtClean="0"/>
              <a:t>12-Dec-18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3</a:t>
            </a:fld>
            <a:endParaRPr lang="en-GB" altLang="en-US"/>
          </a:p>
        </p:txBody>
      </p:sp>
      <p:sp>
        <p:nvSpPr>
          <p:cNvPr id="19" name="AutoShape 22"/>
          <p:cNvSpPr>
            <a:spLocks noChangeArrowheads="1"/>
          </p:cNvSpPr>
          <p:nvPr/>
        </p:nvSpPr>
        <p:spPr bwMode="auto">
          <a:xfrm flipH="1">
            <a:off x="534221" y="1390043"/>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0" name="AutoShape 22"/>
          <p:cNvSpPr>
            <a:spLocks noChangeArrowheads="1"/>
          </p:cNvSpPr>
          <p:nvPr/>
        </p:nvSpPr>
        <p:spPr bwMode="auto">
          <a:xfrm flipH="1">
            <a:off x="323666" y="11952"/>
            <a:ext cx="238738"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1" name="AutoShape 22"/>
          <p:cNvSpPr>
            <a:spLocks noChangeArrowheads="1"/>
          </p:cNvSpPr>
          <p:nvPr/>
        </p:nvSpPr>
        <p:spPr bwMode="auto">
          <a:xfrm flipH="1">
            <a:off x="498883" y="373190"/>
            <a:ext cx="172821"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3" name="AutoShape 22"/>
          <p:cNvSpPr>
            <a:spLocks noChangeArrowheads="1"/>
          </p:cNvSpPr>
          <p:nvPr/>
        </p:nvSpPr>
        <p:spPr bwMode="auto">
          <a:xfrm flipH="1">
            <a:off x="299146" y="934791"/>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graphicFrame>
        <p:nvGraphicFramePr>
          <p:cNvPr id="8" name="Table 7">
            <a:extLst>
              <a:ext uri="{FF2B5EF4-FFF2-40B4-BE49-F238E27FC236}">
                <a16:creationId xmlns:a16="http://schemas.microsoft.com/office/drawing/2014/main" id="{73562B04-4B0A-4606-AC07-75CED71035D3}"/>
              </a:ext>
            </a:extLst>
          </p:cNvPr>
          <p:cNvGraphicFramePr>
            <a:graphicFrameLocks noGrp="1"/>
          </p:cNvGraphicFramePr>
          <p:nvPr>
            <p:extLst>
              <p:ext uri="{D42A27DB-BD31-4B8C-83A1-F6EECF244321}">
                <p14:modId xmlns:p14="http://schemas.microsoft.com/office/powerpoint/2010/main" val="49867209"/>
              </p:ext>
            </p:extLst>
          </p:nvPr>
        </p:nvGraphicFramePr>
        <p:xfrm>
          <a:off x="457201" y="1836644"/>
          <a:ext cx="8416323" cy="5120640"/>
        </p:xfrm>
        <a:graphic>
          <a:graphicData uri="http://schemas.openxmlformats.org/drawingml/2006/table">
            <a:tbl>
              <a:tblPr/>
              <a:tblGrid>
                <a:gridCol w="802431">
                  <a:extLst>
                    <a:ext uri="{9D8B030D-6E8A-4147-A177-3AD203B41FA5}">
                      <a16:colId xmlns:a16="http://schemas.microsoft.com/office/drawing/2014/main" val="3019980721"/>
                    </a:ext>
                  </a:extLst>
                </a:gridCol>
                <a:gridCol w="773299">
                  <a:extLst>
                    <a:ext uri="{9D8B030D-6E8A-4147-A177-3AD203B41FA5}">
                      <a16:colId xmlns:a16="http://schemas.microsoft.com/office/drawing/2014/main" val="1998520809"/>
                    </a:ext>
                  </a:extLst>
                </a:gridCol>
                <a:gridCol w="6840593">
                  <a:extLst>
                    <a:ext uri="{9D8B030D-6E8A-4147-A177-3AD203B41FA5}">
                      <a16:colId xmlns:a16="http://schemas.microsoft.com/office/drawing/2014/main" val="1276226725"/>
                    </a:ext>
                  </a:extLst>
                </a:gridCol>
              </a:tblGrid>
              <a:tr h="872276">
                <a:tc>
                  <a:txBody>
                    <a:bodyPr/>
                    <a:lstStyle/>
                    <a:p>
                      <a:pPr algn="l" fontAlgn="t"/>
                      <a:r>
                        <a:rPr lang="en-GB" sz="1200" b="0" i="0" u="none" strike="noStrike" dirty="0">
                          <a:effectLst/>
                          <a:latin typeface="Arial" panose="020B0604020202020204" pitchFamily="34" charset="0"/>
                        </a:rPr>
                        <a:t>Inner</a:t>
                      </a:r>
                    </a:p>
                    <a:p>
                      <a:pPr algn="l" fontAlgn="t"/>
                      <a:r>
                        <a:rPr lang="en-GB" sz="1200" b="0" i="0" u="none" strike="noStrike" dirty="0">
                          <a:effectLst/>
                          <a:latin typeface="Arial" panose="020B0604020202020204" pitchFamily="34" charset="0"/>
                        </a:rPr>
                        <a:t>DU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t"/>
                      <a:r>
                        <a:rPr lang="en-GB" sz="1200" b="0" i="0" u="none" strike="noStrike" dirty="0">
                          <a:effectLst/>
                          <a:latin typeface="Arial" panose="020B0604020202020204" pitchFamily="34" charset="0"/>
                        </a:rPr>
                        <a:t>14/11/18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t"/>
                      <a:r>
                        <a:rPr lang="en-GB" sz="1200" b="0" i="0" u="none" strike="noStrike" dirty="0">
                          <a:effectLst/>
                          <a:latin typeface="Arial" panose="020B0604020202020204" pitchFamily="34" charset="0"/>
                        </a:rPr>
                        <a:t>At Leatherhead a CRE Team were threatened by a member of the public following a complaint about noise. The Team Leader contacted the WICC and after a conversation between ICC and the complainant, he walked away.</a:t>
                      </a:r>
                    </a:p>
                    <a:p>
                      <a:pPr algn="l" fontAlgn="t"/>
                      <a:endParaRPr lang="en-GB" sz="1200" b="0" i="0" u="none" strike="noStrike" dirty="0">
                        <a:solidFill>
                          <a:srgbClr val="FF0000"/>
                        </a:solidFill>
                        <a:effectLst/>
                        <a:latin typeface="Arial" panose="020B0604020202020204" pitchFamily="34" charset="0"/>
                      </a:endParaRPr>
                    </a:p>
                    <a:p>
                      <a:pPr algn="l" fontAlgn="t"/>
                      <a:r>
                        <a:rPr lang="en-GB" sz="1200" b="0" i="0" u="none" strike="noStrike" dirty="0">
                          <a:solidFill>
                            <a:srgbClr val="FF0000"/>
                          </a:solidFill>
                          <a:effectLst/>
                          <a:latin typeface="Arial" panose="020B0604020202020204" pitchFamily="34" charset="0"/>
                        </a:rPr>
                        <a:t>Discussion: Always report threats or assaults to ICC for action, escalate to the BTP if necessary.</a:t>
                      </a:r>
                      <a:r>
                        <a:rPr lang="en-GB" sz="1200" b="0" i="0" u="none" strike="noStrike" dirty="0">
                          <a:effectLst/>
                          <a:latin typeface="Arial" panose="020B060402020202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1002351667"/>
                  </a:ext>
                </a:extLst>
              </a:tr>
              <a:tr h="864096">
                <a:tc>
                  <a:txBody>
                    <a:bodyPr/>
                    <a:lstStyle/>
                    <a:p>
                      <a:pPr algn="l" fontAlgn="t"/>
                      <a:r>
                        <a:rPr lang="en-GB" sz="1200" b="0" i="0" u="none" strike="noStrike" dirty="0">
                          <a:effectLst/>
                          <a:latin typeface="Arial" panose="020B0604020202020204" pitchFamily="34" charset="0"/>
                        </a:rPr>
                        <a:t>Inner</a:t>
                      </a:r>
                    </a:p>
                    <a:p>
                      <a:pPr algn="l" fontAlgn="t"/>
                      <a:r>
                        <a:rPr lang="en-GB" sz="1200" b="0" i="0" u="none" strike="noStrike" dirty="0">
                          <a:effectLst/>
                          <a:latin typeface="Arial" panose="020B0604020202020204" pitchFamily="34" charset="0"/>
                        </a:rPr>
                        <a:t>DU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t"/>
                      <a:r>
                        <a:rPr lang="en-GB" sz="1200" b="0" i="0" u="none" strike="noStrike" dirty="0">
                          <a:effectLst/>
                          <a:latin typeface="Arial" panose="020B0604020202020204" pitchFamily="34" charset="0"/>
                        </a:rPr>
                        <a:t>19/11/18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t"/>
                      <a:r>
                        <a:rPr lang="en-GB" sz="1200" b="0" i="0" u="none" strike="noStrike" dirty="0">
                          <a:effectLst/>
                          <a:latin typeface="Arial" panose="020B0604020202020204" pitchFamily="34" charset="0"/>
                        </a:rPr>
                        <a:t>The IP based at Wimbledon P-Way depot,  lifted a wheelie bin lid in order to place the rubbish in it, as he was placing the rubbish into the bin, there was a large gust of wind that caught the lid pushing it onto his head: he sustained minor bruising.  </a:t>
                      </a:r>
                      <a:br>
                        <a:rPr lang="en-GB" sz="1200" b="0" i="0" u="none" strike="noStrike" dirty="0">
                          <a:effectLst/>
                          <a:latin typeface="Arial" panose="020B0604020202020204" pitchFamily="34" charset="0"/>
                        </a:rPr>
                      </a:br>
                      <a:endParaRPr lang="en-GB" sz="1200" b="0" i="0" u="none" strike="noStrike" dirty="0">
                        <a:effectLst/>
                        <a:latin typeface="Arial" panose="020B0604020202020204" pitchFamily="34" charset="0"/>
                      </a:endParaRPr>
                    </a:p>
                    <a:p>
                      <a:pPr algn="l" fontAlgn="t"/>
                      <a:r>
                        <a:rPr lang="en-GB" sz="1200" b="0" i="0" u="none" strike="noStrike" dirty="0">
                          <a:solidFill>
                            <a:srgbClr val="FF0000"/>
                          </a:solidFill>
                          <a:effectLst/>
                          <a:latin typeface="Arial" panose="020B0604020202020204" pitchFamily="34" charset="0"/>
                        </a:rPr>
                        <a:t>Discussion: Hazards are not just confined to the track.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1948965491"/>
                  </a:ext>
                </a:extLst>
              </a:tr>
              <a:tr h="1224136">
                <a:tc>
                  <a:txBody>
                    <a:bodyPr/>
                    <a:lstStyle/>
                    <a:p>
                      <a:pPr algn="l" fontAlgn="t"/>
                      <a:r>
                        <a:rPr lang="en-GB" sz="1200" b="0" i="0" u="none" strike="noStrike" dirty="0">
                          <a:effectLst/>
                          <a:latin typeface="Arial" panose="020B0604020202020204" pitchFamily="34" charset="0"/>
                        </a:rPr>
                        <a:t>Outer</a:t>
                      </a:r>
                    </a:p>
                    <a:p>
                      <a:pPr algn="l" fontAlgn="t"/>
                      <a:r>
                        <a:rPr lang="en-GB" sz="1200" b="0" i="0" u="none" strike="noStrike" dirty="0">
                          <a:effectLst/>
                          <a:latin typeface="Arial" panose="020B0604020202020204" pitchFamily="34" charset="0"/>
                        </a:rPr>
                        <a:t>DU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t"/>
                      <a:r>
                        <a:rPr lang="en-GB" sz="1200" b="0" i="0" u="none" strike="noStrike" dirty="0">
                          <a:effectLst/>
                          <a:latin typeface="Arial" panose="020B0604020202020204" pitchFamily="34" charset="0"/>
                        </a:rPr>
                        <a:t>22/11/18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t"/>
                      <a:r>
                        <a:rPr lang="en-GB" sz="1200" b="0" i="0" u="none" strike="noStrike" dirty="0">
                          <a:effectLst/>
                          <a:latin typeface="Arial" panose="020B0604020202020204" pitchFamily="34" charset="0"/>
                        </a:rPr>
                        <a:t>S&amp;T at Millbrook were conducting routine points maintenance. The IP slipped and fell, knocking a bucket of degreaser over causing a small amount to splash on to his face. Believing his eye to be contaminated he immediately washed it with eyewash and had a colleague check for any detritus. Upon returning to the depot later he rinsed his eye with eyewash again. The IP was wearing Stealth 9000 safety glasses at the time of the incident.</a:t>
                      </a:r>
                    </a:p>
                    <a:p>
                      <a:pPr algn="l" fontAlgn="t"/>
                      <a:endParaRPr lang="en-GB" sz="1200" b="0" i="0" u="none" strike="noStrike" dirty="0">
                        <a:solidFill>
                          <a:srgbClr val="FF0000"/>
                        </a:solidFill>
                        <a:effectLst/>
                        <a:latin typeface="Arial" panose="020B0604020202020204" pitchFamily="34" charset="0"/>
                      </a:endParaRPr>
                    </a:p>
                    <a:p>
                      <a:pPr algn="l" fontAlgn="t"/>
                      <a:r>
                        <a:rPr lang="en-GB" sz="1200" b="0" i="0" u="none" strike="noStrike" dirty="0">
                          <a:solidFill>
                            <a:srgbClr val="FF0000"/>
                          </a:solidFill>
                          <a:effectLst/>
                          <a:latin typeface="Arial" panose="020B0604020202020204" pitchFamily="34" charset="0"/>
                        </a:rPr>
                        <a:t>Discussion: This is a reminder to check the eye wash is in the First Aid kit and is in date.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2960315164"/>
                  </a:ext>
                </a:extLst>
              </a:tr>
              <a:tr h="825608">
                <a:tc>
                  <a:txBody>
                    <a:bodyPr/>
                    <a:lstStyle/>
                    <a:p>
                      <a:pPr algn="l" fontAlgn="t"/>
                      <a:r>
                        <a:rPr lang="en-GB" sz="1200" b="0" i="0" u="none" strike="noStrike" dirty="0">
                          <a:effectLst/>
                          <a:latin typeface="Arial" panose="020B0604020202020204" pitchFamily="34" charset="0"/>
                        </a:rPr>
                        <a:t>Inner</a:t>
                      </a:r>
                    </a:p>
                    <a:p>
                      <a:pPr algn="l" fontAlgn="t"/>
                      <a:r>
                        <a:rPr lang="en-GB" sz="1200" b="0" i="0" u="none" strike="noStrike" dirty="0">
                          <a:effectLst/>
                          <a:latin typeface="Arial" panose="020B0604020202020204" pitchFamily="34" charset="0"/>
                        </a:rPr>
                        <a:t>DU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t"/>
                      <a:r>
                        <a:rPr lang="en-GB" sz="1200" b="0" i="0" u="none" strike="noStrike" dirty="0">
                          <a:effectLst/>
                          <a:latin typeface="Arial" panose="020B0604020202020204" pitchFamily="34" charset="0"/>
                        </a:rPr>
                        <a:t>Various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t"/>
                      <a:r>
                        <a:rPr lang="en-GB" sz="1200" b="0" i="0" u="none" strike="noStrike" dirty="0">
                          <a:effectLst/>
                          <a:latin typeface="Arial" panose="020B0604020202020204" pitchFamily="34" charset="0"/>
                        </a:rPr>
                        <a:t>On 3 separate occasions uneven underfoot conditions of the ballast on the infrastructure caused IPs to slips trips and fall causing injuries to both knees and ankles.</a:t>
                      </a:r>
                    </a:p>
                    <a:p>
                      <a:pPr algn="l" fontAlgn="t"/>
                      <a:endParaRPr lang="en-GB" sz="1200" b="0" i="0" u="none" strike="noStrike" dirty="0">
                        <a:solidFill>
                          <a:srgbClr val="FF0000"/>
                        </a:solidFill>
                        <a:effectLst/>
                        <a:latin typeface="Arial" panose="020B0604020202020204" pitchFamily="34" charset="0"/>
                      </a:endParaRPr>
                    </a:p>
                    <a:p>
                      <a:pPr algn="l" fontAlgn="t"/>
                      <a:r>
                        <a:rPr lang="en-GB" sz="1200" b="0" i="0" u="none" strike="noStrike" dirty="0">
                          <a:solidFill>
                            <a:srgbClr val="FF0000"/>
                          </a:solidFill>
                          <a:effectLst/>
                          <a:latin typeface="Arial" panose="020B0604020202020204" pitchFamily="34" charset="0"/>
                        </a:rPr>
                        <a:t>Discussion: Additional concentration is needed during wet and icy conditions because of the increase in the likelihood of these types of accidents.  Make sure you have sufficient lighting, and good condition footwear particularly the depth of tread and length and strength of laces, </a:t>
                      </a:r>
                    </a:p>
                    <a:p>
                      <a:pPr algn="l" fontAlgn="t"/>
                      <a:r>
                        <a:rPr lang="en-GB" sz="1200" b="0" i="0" u="none" strike="noStrike" dirty="0">
                          <a:solidFill>
                            <a:srgbClr val="FF0000"/>
                          </a:solidFill>
                          <a:effectLst/>
                          <a:latin typeface="Arial" panose="020B0604020202020204" pitchFamily="34" charset="0"/>
                        </a:rPr>
                        <a:t>NOTE: Immediate first aid to minimise damage…</a:t>
                      </a:r>
                      <a:r>
                        <a:rPr lang="en-GB" sz="1200" b="1" i="0" u="none" strike="noStrike" dirty="0">
                          <a:solidFill>
                            <a:srgbClr val="FF0000"/>
                          </a:solidFill>
                          <a:effectLst/>
                          <a:latin typeface="Arial" panose="020B0604020202020204" pitchFamily="34" charset="0"/>
                        </a:rPr>
                        <a:t>REST – ICE – COMPRESS - ELEVATE</a:t>
                      </a:r>
                      <a:endParaRPr lang="en-GB" sz="1200" b="1" i="0" u="none" strike="noStrike" dirty="0">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2028097247"/>
                  </a:ext>
                </a:extLst>
              </a:tr>
              <a:tr h="462459">
                <a:tc>
                  <a:txBody>
                    <a:bodyPr/>
                    <a:lstStyle/>
                    <a:p>
                      <a:pPr algn="l" fontAlgn="t"/>
                      <a:r>
                        <a:rPr lang="en-GB" sz="1200" b="0" i="0" u="none" strike="noStrike" dirty="0">
                          <a:effectLst/>
                          <a:latin typeface="Arial" panose="020B0604020202020204" pitchFamily="34" charset="0"/>
                        </a:rPr>
                        <a:t>Inner</a:t>
                      </a:r>
                    </a:p>
                    <a:p>
                      <a:pPr algn="l" fontAlgn="t"/>
                      <a:r>
                        <a:rPr lang="en-GB" sz="1200" b="0" i="0" u="none" strike="noStrike" dirty="0">
                          <a:effectLst/>
                          <a:latin typeface="Arial" panose="020B0604020202020204" pitchFamily="34" charset="0"/>
                        </a:rPr>
                        <a:t>DU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t"/>
                      <a:r>
                        <a:rPr lang="en-GB" sz="1200" b="0" i="0" u="none" strike="noStrike" dirty="0">
                          <a:effectLst/>
                          <a:latin typeface="Arial" panose="020B0604020202020204" pitchFamily="34" charset="0"/>
                        </a:rPr>
                        <a:t>02/12/18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t"/>
                      <a:r>
                        <a:rPr lang="en-GB" sz="1200" b="0" i="0" u="none" strike="noStrike" dirty="0">
                          <a:effectLst/>
                          <a:latin typeface="Arial" panose="020B0604020202020204" pitchFamily="34" charset="0"/>
                        </a:rPr>
                        <a:t>A contract welder suffered minor muscle pain in his back whilst manually unloading a trolley from the back of his van at the beginning of his shift at Woking Junction Access point.</a:t>
                      </a:r>
                    </a:p>
                    <a:p>
                      <a:pPr algn="l" fontAlgn="t"/>
                      <a:endParaRPr lang="en-GB" sz="1200" b="0" i="0" u="none" strike="noStrike" dirty="0">
                        <a:effectLst/>
                        <a:latin typeface="Arial" panose="020B0604020202020204" pitchFamily="34" charset="0"/>
                      </a:endParaRPr>
                    </a:p>
                    <a:p>
                      <a:pPr algn="l" fontAlgn="t"/>
                      <a:r>
                        <a:rPr lang="en-GB" sz="1200" b="0" i="0" u="none" strike="noStrike" dirty="0">
                          <a:solidFill>
                            <a:srgbClr val="FF0000"/>
                          </a:solidFill>
                          <a:effectLst/>
                          <a:latin typeface="Arial" panose="020B0604020202020204" pitchFamily="34" charset="0"/>
                        </a:rPr>
                        <a:t>Discussion point: Warm up and always assess the load, seek assistance with a difficult load.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3041310379"/>
                  </a:ext>
                </a:extLst>
              </a:tr>
            </a:tbl>
          </a:graphicData>
        </a:graphic>
      </p:graphicFrame>
    </p:spTree>
    <p:extLst>
      <p:ext uri="{BB962C8B-B14F-4D97-AF65-F5344CB8AC3E}">
        <p14:creationId xmlns:p14="http://schemas.microsoft.com/office/powerpoint/2010/main" val="220157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E9D175-329A-4A0F-AB9F-E436F951E6A2}"/>
              </a:ext>
            </a:extLst>
          </p:cNvPr>
          <p:cNvSpPr>
            <a:spLocks noGrp="1"/>
          </p:cNvSpPr>
          <p:nvPr>
            <p:ph type="title"/>
          </p:nvPr>
        </p:nvSpPr>
        <p:spPr>
          <a:xfrm>
            <a:off x="323528" y="180689"/>
            <a:ext cx="8651304" cy="1143000"/>
          </a:xfrm>
          <a:pattFill prst="pct90">
            <a:fgClr>
              <a:srgbClr val="FF0000"/>
            </a:fgClr>
            <a:bgClr>
              <a:schemeClr val="bg1"/>
            </a:bgClr>
          </a:pattFill>
        </p:spPr>
        <p:txBody>
          <a:bodyPr>
            <a:noAutofit/>
          </a:bodyPr>
          <a:lstStyle/>
          <a:p>
            <a:pPr algn="r"/>
            <a:r>
              <a:rPr lang="en-GB" sz="5400" dirty="0"/>
              <a:t>Workforce Safety</a:t>
            </a:r>
            <a:br>
              <a:rPr lang="en-GB" sz="2800" dirty="0"/>
            </a:br>
            <a:r>
              <a:rPr lang="en-GB" sz="2800" dirty="0">
                <a:solidFill>
                  <a:schemeClr val="bg1"/>
                </a:solidFill>
              </a:rPr>
              <a:t>Electrified running rail causes electric shock/burn injury</a:t>
            </a:r>
            <a:r>
              <a:rPr lang="en-GB" sz="2800" dirty="0"/>
              <a:t>.</a:t>
            </a:r>
          </a:p>
        </p:txBody>
      </p:sp>
      <p:sp>
        <p:nvSpPr>
          <p:cNvPr id="3" name="Content Placeholder 2">
            <a:extLst>
              <a:ext uri="{FF2B5EF4-FFF2-40B4-BE49-F238E27FC236}">
                <a16:creationId xmlns:a16="http://schemas.microsoft.com/office/drawing/2014/main" id="{C3821CC1-C904-4319-9FC1-13680C566AA0}"/>
              </a:ext>
            </a:extLst>
          </p:cNvPr>
          <p:cNvSpPr>
            <a:spLocks noGrp="1"/>
          </p:cNvSpPr>
          <p:nvPr>
            <p:ph sz="half" idx="1"/>
          </p:nvPr>
        </p:nvSpPr>
        <p:spPr>
          <a:xfrm>
            <a:off x="109456" y="1636438"/>
            <a:ext cx="4690864" cy="5353622"/>
          </a:xfrm>
        </p:spPr>
        <p:txBody>
          <a:bodyPr>
            <a:normAutofit fontScale="25000" lnSpcReduction="20000"/>
          </a:bodyPr>
          <a:lstStyle/>
          <a:p>
            <a:pPr marL="27432" indent="0">
              <a:buNone/>
            </a:pPr>
            <a:r>
              <a:rPr lang="en-GB" sz="7800" dirty="0"/>
              <a:t>The incident</a:t>
            </a:r>
            <a:r>
              <a:rPr lang="en-GB" sz="4200" dirty="0"/>
              <a:t>.</a:t>
            </a:r>
          </a:p>
          <a:p>
            <a:pPr marL="27432" indent="0">
              <a:buNone/>
            </a:pPr>
            <a:r>
              <a:rPr lang="en-GB" sz="5600" dirty="0"/>
              <a:t>19/11/18 on the DMS BML1 at approximately 7m 54ch, an S&amp;T Technician was investigating a 'BC’ track circuit failure connected to 755B points.</a:t>
            </a:r>
          </a:p>
          <a:p>
            <a:pPr marL="27432" indent="0">
              <a:buNone/>
            </a:pPr>
            <a:endParaRPr lang="en-GB" sz="2400" dirty="0"/>
          </a:p>
          <a:p>
            <a:pPr marL="27432" indent="0">
              <a:buNone/>
            </a:pPr>
            <a:r>
              <a:rPr lang="en-GB" sz="5600" dirty="0"/>
              <a:t>He was carrying out tests using a voltage meter reader to establish the voltage going through the track circuit when an electrical arc occurred, he received an electric shock and a 2mm (approximate) burn to the tip of his left index finger.</a:t>
            </a:r>
          </a:p>
          <a:p>
            <a:pPr marL="27432" indent="0">
              <a:buNone/>
            </a:pPr>
            <a:endParaRPr lang="en-GB" sz="3200" dirty="0"/>
          </a:p>
          <a:p>
            <a:pPr marL="27432" indent="0">
              <a:buNone/>
            </a:pPr>
            <a:r>
              <a:rPr lang="en-GB" sz="5600" dirty="0"/>
              <a:t>It was established a piece of scrap wire was in contact with both the live conductor rail and the adjacent S&amp;T running rail. This caused the running rail to become electrified to 750 volts resulting in the incident. </a:t>
            </a:r>
          </a:p>
          <a:p>
            <a:pPr marL="27432" indent="0">
              <a:buNone/>
            </a:pPr>
            <a:endParaRPr lang="en-GB" sz="2800" dirty="0"/>
          </a:p>
          <a:p>
            <a:pPr marL="27432" indent="0">
              <a:buNone/>
            </a:pPr>
            <a:r>
              <a:rPr lang="en-GB" sz="5600" dirty="0"/>
              <a:t>The scrap wire had not been noticed by the team prior to carrying out the tests and there is no way of knowing how it got into this position.  When a current reading was taken from within the location case, the fuses of the meter were blown which suggested a very high voltage and current in the track. The IP then applied the meter to test the rails, which is when the arc and injury occurred.  </a:t>
            </a:r>
          </a:p>
          <a:p>
            <a:pPr marL="27432" indent="0">
              <a:buNone/>
            </a:pPr>
            <a:endParaRPr lang="en-GB" sz="2800" dirty="0"/>
          </a:p>
          <a:p>
            <a:pPr marL="27432" indent="0">
              <a:buNone/>
            </a:pPr>
            <a:r>
              <a:rPr lang="en-GB" sz="5600" dirty="0"/>
              <a:t>The IP was immediately taken to the local Hospital A&amp;E department for tests as per the route instruction.  An ECG (Electrocardiogram) determined his wellbeing and fortunately he was able to return to work.</a:t>
            </a:r>
          </a:p>
          <a:p>
            <a:pPr lvl="2"/>
            <a:endParaRPr lang="en-GB" dirty="0"/>
          </a:p>
          <a:p>
            <a:pPr lvl="2"/>
            <a:endParaRPr lang="en-GB" dirty="0"/>
          </a:p>
          <a:p>
            <a:endParaRPr lang="en-GB" dirty="0"/>
          </a:p>
          <a:p>
            <a:endParaRPr lang="en-GB" dirty="0"/>
          </a:p>
        </p:txBody>
      </p:sp>
      <p:sp>
        <p:nvSpPr>
          <p:cNvPr id="7" name="Content Placeholder 6">
            <a:extLst>
              <a:ext uri="{FF2B5EF4-FFF2-40B4-BE49-F238E27FC236}">
                <a16:creationId xmlns:a16="http://schemas.microsoft.com/office/drawing/2014/main" id="{C009F761-0F7A-4C94-8BF7-84A250D0F7D9}"/>
              </a:ext>
            </a:extLst>
          </p:cNvPr>
          <p:cNvSpPr>
            <a:spLocks noGrp="1"/>
          </p:cNvSpPr>
          <p:nvPr>
            <p:ph sz="half" idx="2"/>
          </p:nvPr>
        </p:nvSpPr>
        <p:spPr>
          <a:xfrm>
            <a:off x="4718141" y="3463878"/>
            <a:ext cx="4256691" cy="3061466"/>
          </a:xfrm>
        </p:spPr>
        <p:txBody>
          <a:bodyPr>
            <a:normAutofit fontScale="25000" lnSpcReduction="20000"/>
          </a:bodyPr>
          <a:lstStyle/>
          <a:p>
            <a:pPr marL="0" indent="0" eaLnBrk="0" fontAlgn="base" hangingPunct="0">
              <a:spcAft>
                <a:spcPts val="0"/>
              </a:spcAft>
              <a:buNone/>
            </a:pPr>
            <a:r>
              <a:rPr lang="en-GB" sz="6400" b="1" u="sng" dirty="0">
                <a:solidFill>
                  <a:srgbClr val="1F497D"/>
                </a:solidFill>
                <a:ea typeface="Times New Roman" panose="02020603050405020304" pitchFamily="18" charset="0"/>
                <a:cs typeface="Times New Roman" panose="02020603050405020304" pitchFamily="18" charset="0"/>
              </a:rPr>
              <a:t>Lessons learnt.</a:t>
            </a:r>
          </a:p>
          <a:p>
            <a:pPr lvl="0" eaLnBrk="0" fontAlgn="base" hangingPunct="0">
              <a:spcAft>
                <a:spcPts val="0"/>
              </a:spcAft>
              <a:buFont typeface="Wingdings" panose="05000000000000000000" pitchFamily="2" charset="2"/>
              <a:buChar char="Ø"/>
            </a:pPr>
            <a:r>
              <a:rPr lang="en-GB" sz="5600" dirty="0">
                <a:solidFill>
                  <a:srgbClr val="FF0000"/>
                </a:solidFill>
                <a:ea typeface="Times New Roman" panose="02020603050405020304" pitchFamily="18" charset="0"/>
                <a:cs typeface="Times New Roman" panose="02020603050405020304" pitchFamily="18" charset="0"/>
              </a:rPr>
              <a:t>Beware the unexpected hazard - Take 5.</a:t>
            </a:r>
            <a:endParaRPr lang="en-GB" sz="5600" dirty="0">
              <a:ea typeface="Times New Roman" panose="02020603050405020304" pitchFamily="18" charset="0"/>
            </a:endParaRPr>
          </a:p>
          <a:p>
            <a:pPr lvl="0" eaLnBrk="0" fontAlgn="base" hangingPunct="0">
              <a:spcAft>
                <a:spcPts val="0"/>
              </a:spcAft>
              <a:buFont typeface="Wingdings" panose="05000000000000000000" pitchFamily="2" charset="2"/>
              <a:buChar char="Ø"/>
              <a:tabLst>
                <a:tab pos="228600" algn="l"/>
              </a:tabLst>
            </a:pPr>
            <a:r>
              <a:rPr lang="en-GB" sz="5600" dirty="0">
                <a:solidFill>
                  <a:srgbClr val="FF0000"/>
                </a:solidFill>
                <a:ea typeface="Times New Roman" panose="02020603050405020304" pitchFamily="18" charset="0"/>
                <a:cs typeface="Times New Roman" panose="02020603050405020304" pitchFamily="18" charset="0"/>
              </a:rPr>
              <a:t>Use type 00 electrical insulating rubber gauntlets (which are available on I-Proc: PPE), when carrying out any work where ‘there is unexplained circumstances surrounding equipment not operating as expected’ and there is potential to come into contact with live electrical equipment</a:t>
            </a:r>
            <a:r>
              <a:rPr lang="en-GB" sz="4800" dirty="0">
                <a:solidFill>
                  <a:srgbClr val="FF0000"/>
                </a:solidFill>
                <a:ea typeface="Times New Roman" panose="02020603050405020304" pitchFamily="18" charset="0"/>
                <a:cs typeface="Times New Roman" panose="02020603050405020304" pitchFamily="18" charset="0"/>
              </a:rPr>
              <a:t>.</a:t>
            </a:r>
            <a:endParaRPr lang="en-GB" sz="4800" dirty="0">
              <a:ea typeface="Times New Roman" panose="02020603050405020304" pitchFamily="18" charset="0"/>
            </a:endParaRPr>
          </a:p>
          <a:p>
            <a:pPr lvl="0" eaLnBrk="0" fontAlgn="base" hangingPunct="0">
              <a:spcAft>
                <a:spcPts val="0"/>
              </a:spcAft>
              <a:buFont typeface="Wingdings" panose="05000000000000000000" pitchFamily="2" charset="2"/>
              <a:buChar char="Ø"/>
              <a:tabLst>
                <a:tab pos="228600" algn="l"/>
              </a:tabLst>
            </a:pPr>
            <a:r>
              <a:rPr lang="en-GB" sz="5600" dirty="0">
                <a:solidFill>
                  <a:srgbClr val="FF0000"/>
                </a:solidFill>
                <a:ea typeface="Times New Roman" panose="02020603050405020304" pitchFamily="18" charset="0"/>
                <a:cs typeface="Times New Roman" panose="02020603050405020304" pitchFamily="18" charset="0"/>
              </a:rPr>
              <a:t>Type 00 gauntlets </a:t>
            </a:r>
            <a:endParaRPr lang="en-GB" sz="5600" dirty="0">
              <a:ea typeface="Times New Roman" panose="02020603050405020304" pitchFamily="18" charset="0"/>
            </a:endParaRPr>
          </a:p>
          <a:p>
            <a:pPr marL="354330" indent="-171450">
              <a:spcAft>
                <a:spcPts val="0"/>
              </a:spcAft>
              <a:buFont typeface="Wingdings" panose="05000000000000000000" pitchFamily="2" charset="2"/>
              <a:buChar char="Ø"/>
            </a:pPr>
            <a:endParaRPr lang="en-GB" sz="400" dirty="0">
              <a:ea typeface="Times New Roman" panose="02020603050405020304" pitchFamily="18" charset="0"/>
            </a:endParaRPr>
          </a:p>
          <a:p>
            <a:pPr marL="777240" indent="-685800" eaLnBrk="0" fontAlgn="base" hangingPunct="0">
              <a:buFont typeface="Arial" panose="020B0604020202020204" pitchFamily="34" charset="0"/>
              <a:buChar char="•"/>
              <a:tabLst>
                <a:tab pos="696595" algn="l"/>
              </a:tabLst>
            </a:pPr>
            <a:r>
              <a:rPr lang="en-GB" sz="5000" dirty="0">
                <a:solidFill>
                  <a:srgbClr val="FF0000"/>
                </a:solidFill>
                <a:ea typeface="Times New Roman" panose="02020603050405020304" pitchFamily="18" charset="0"/>
                <a:cs typeface="Times New Roman" panose="02020603050405020304" pitchFamily="18" charset="0"/>
              </a:rPr>
              <a:t>are guaranteed up to 500V but are tested up to 750V.</a:t>
            </a:r>
            <a:endParaRPr lang="en-GB" sz="5000" dirty="0">
              <a:ea typeface="Times New Roman" panose="02020603050405020304" pitchFamily="18" charset="0"/>
            </a:endParaRPr>
          </a:p>
          <a:p>
            <a:pPr marL="171450" indent="-171450" eaLnBrk="0" fontAlgn="base" hangingPunct="0">
              <a:buFont typeface="Arial" panose="020B0604020202020204" pitchFamily="34" charset="0"/>
              <a:buChar char="•"/>
            </a:pPr>
            <a:endParaRPr lang="en-GB" sz="400" dirty="0">
              <a:ea typeface="Times New Roman" panose="02020603050405020304" pitchFamily="18" charset="0"/>
            </a:endParaRPr>
          </a:p>
          <a:p>
            <a:pPr marL="777240" indent="-685800" eaLnBrk="0" fontAlgn="base" hangingPunct="0">
              <a:buFont typeface="Arial" panose="020B0604020202020204" pitchFamily="34" charset="0"/>
              <a:buChar char="•"/>
              <a:tabLst>
                <a:tab pos="696595" algn="l"/>
              </a:tabLst>
            </a:pPr>
            <a:r>
              <a:rPr lang="en-GB" sz="5000" dirty="0">
                <a:solidFill>
                  <a:srgbClr val="FF0000"/>
                </a:solidFill>
                <a:ea typeface="Times New Roman" panose="02020603050405020304" pitchFamily="18" charset="0"/>
                <a:cs typeface="Times New Roman" panose="02020603050405020304" pitchFamily="18" charset="0"/>
              </a:rPr>
              <a:t>provide better dexterity than type 0 gauntlets.</a:t>
            </a:r>
            <a:endParaRPr lang="en-GB" sz="5000" dirty="0">
              <a:ea typeface="Times New Roman" panose="02020603050405020304" pitchFamily="18" charset="0"/>
            </a:endParaRPr>
          </a:p>
          <a:p>
            <a:pPr lvl="0" eaLnBrk="0" fontAlgn="base" hangingPunct="0">
              <a:spcAft>
                <a:spcPts val="0"/>
              </a:spcAft>
              <a:buFont typeface="Wingdings" panose="05000000000000000000" pitchFamily="2" charset="2"/>
              <a:buChar char="Ø"/>
              <a:tabLst>
                <a:tab pos="228600" algn="l"/>
              </a:tabLst>
            </a:pPr>
            <a:r>
              <a:rPr lang="en-GB" sz="5600" dirty="0">
                <a:solidFill>
                  <a:srgbClr val="FF0000"/>
                </a:solidFill>
                <a:ea typeface="Times New Roman" panose="02020603050405020304" pitchFamily="18" charset="0"/>
              </a:rPr>
              <a:t>If you are working on the infrastructure, make sure you remove any item of equipment or materials that could cause this situation.</a:t>
            </a:r>
            <a:endParaRPr lang="en-GB" sz="5600" dirty="0">
              <a:ea typeface="Times New Roman" panose="02020603050405020304" pitchFamily="18" charset="0"/>
            </a:endParaRPr>
          </a:p>
          <a:p>
            <a:endParaRPr lang="en-GB" dirty="0"/>
          </a:p>
        </p:txBody>
      </p:sp>
      <p:sp>
        <p:nvSpPr>
          <p:cNvPr id="5" name="Date Placeholder 4">
            <a:extLst>
              <a:ext uri="{FF2B5EF4-FFF2-40B4-BE49-F238E27FC236}">
                <a16:creationId xmlns:a16="http://schemas.microsoft.com/office/drawing/2014/main" id="{14903981-851D-4DFE-B54B-23B169C52646}"/>
              </a:ext>
            </a:extLst>
          </p:cNvPr>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a:extLst>
              <a:ext uri="{FF2B5EF4-FFF2-40B4-BE49-F238E27FC236}">
                <a16:creationId xmlns:a16="http://schemas.microsoft.com/office/drawing/2014/main" id="{B4C1CBD1-171C-49CC-8EBD-509F2DCC6EF7}"/>
              </a:ext>
            </a:extLst>
          </p:cNvPr>
          <p:cNvSpPr>
            <a:spLocks noGrp="1"/>
          </p:cNvSpPr>
          <p:nvPr>
            <p:ph type="sldNum" sz="quarter" idx="12"/>
          </p:nvPr>
        </p:nvSpPr>
        <p:spPr/>
        <p:txBody>
          <a:bodyPr/>
          <a:lstStyle/>
          <a:p>
            <a:pPr>
              <a:defRPr/>
            </a:pPr>
            <a:fld id="{6E4066BB-E1B6-4D6A-8219-D5F00293222E}" type="slidenum">
              <a:rPr lang="en-GB" altLang="en-US" smtClean="0"/>
              <a:pPr>
                <a:defRPr/>
              </a:pPr>
              <a:t>4</a:t>
            </a:fld>
            <a:endParaRPr lang="en-GB" altLang="en-US"/>
          </a:p>
        </p:txBody>
      </p:sp>
      <p:pic>
        <p:nvPicPr>
          <p:cNvPr id="9" name="Picture 8">
            <a:extLst>
              <a:ext uri="{FF2B5EF4-FFF2-40B4-BE49-F238E27FC236}">
                <a16:creationId xmlns:a16="http://schemas.microsoft.com/office/drawing/2014/main" id="{81A78066-B916-4CE8-88C2-27E41290586C}"/>
              </a:ext>
            </a:extLst>
          </p:cNvPr>
          <p:cNvPicPr>
            <a:picLocks noChangeAspect="1"/>
          </p:cNvPicPr>
          <p:nvPr/>
        </p:nvPicPr>
        <p:blipFill>
          <a:blip r:embed="rId2"/>
          <a:stretch>
            <a:fillRect/>
          </a:stretch>
        </p:blipFill>
        <p:spPr>
          <a:xfrm>
            <a:off x="6670344" y="1340143"/>
            <a:ext cx="2304488" cy="2066723"/>
          </a:xfrm>
          <a:prstGeom prst="rect">
            <a:avLst/>
          </a:prstGeom>
        </p:spPr>
      </p:pic>
      <p:sp>
        <p:nvSpPr>
          <p:cNvPr id="11" name="Speech Bubble: Rectangle 10">
            <a:extLst>
              <a:ext uri="{FF2B5EF4-FFF2-40B4-BE49-F238E27FC236}">
                <a16:creationId xmlns:a16="http://schemas.microsoft.com/office/drawing/2014/main" id="{5C11C763-EEC4-4C95-ADA9-286EB3A8E3E8}"/>
              </a:ext>
            </a:extLst>
          </p:cNvPr>
          <p:cNvSpPr/>
          <p:nvPr/>
        </p:nvSpPr>
        <p:spPr>
          <a:xfrm>
            <a:off x="5278132" y="2577634"/>
            <a:ext cx="914400" cy="612140"/>
          </a:xfrm>
          <a:prstGeom prst="wedgeRectCallout">
            <a:avLst>
              <a:gd name="adj1" fmla="val 185501"/>
              <a:gd name="adj2" fmla="val -7895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900">
                <a:effectLst/>
                <a:latin typeface="Times New Roman" panose="02020603050405020304" pitchFamily="18" charset="0"/>
                <a:ea typeface="Times New Roman" panose="02020603050405020304" pitchFamily="18" charset="0"/>
              </a:rPr>
              <a:t>The offending piece of scrap rail </a:t>
            </a:r>
            <a:endParaRPr lang="en-GB" sz="120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6F3B9E86-91AA-4224-99FD-1981174EAF28}"/>
              </a:ext>
            </a:extLst>
          </p:cNvPr>
          <p:cNvPicPr>
            <a:picLocks noChangeAspect="1"/>
          </p:cNvPicPr>
          <p:nvPr/>
        </p:nvPicPr>
        <p:blipFill>
          <a:blip r:embed="rId3"/>
          <a:stretch>
            <a:fillRect/>
          </a:stretch>
        </p:blipFill>
        <p:spPr>
          <a:xfrm>
            <a:off x="4768519" y="1323689"/>
            <a:ext cx="1845282" cy="925101"/>
          </a:xfrm>
          <a:prstGeom prst="rect">
            <a:avLst/>
          </a:prstGeom>
        </p:spPr>
      </p:pic>
      <p:sp>
        <p:nvSpPr>
          <p:cNvPr id="13" name="Oval 12">
            <a:extLst>
              <a:ext uri="{FF2B5EF4-FFF2-40B4-BE49-F238E27FC236}">
                <a16:creationId xmlns:a16="http://schemas.microsoft.com/office/drawing/2014/main" id="{A692323B-D560-426C-B1AA-EEEE17E21380}"/>
              </a:ext>
            </a:extLst>
          </p:cNvPr>
          <p:cNvSpPr/>
          <p:nvPr/>
        </p:nvSpPr>
        <p:spPr>
          <a:xfrm>
            <a:off x="5437232" y="1650739"/>
            <a:ext cx="463550" cy="149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09484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E9D175-329A-4A0F-AB9F-E436F951E6A2}"/>
              </a:ext>
            </a:extLst>
          </p:cNvPr>
          <p:cNvSpPr>
            <a:spLocks noGrp="1"/>
          </p:cNvSpPr>
          <p:nvPr>
            <p:ph type="title"/>
          </p:nvPr>
        </p:nvSpPr>
        <p:spPr>
          <a:xfrm>
            <a:off x="109456" y="180689"/>
            <a:ext cx="8865376" cy="1143000"/>
          </a:xfrm>
          <a:pattFill prst="pct90">
            <a:fgClr>
              <a:srgbClr val="FF0000"/>
            </a:fgClr>
            <a:bgClr>
              <a:schemeClr val="bg1"/>
            </a:bgClr>
          </a:pattFill>
        </p:spPr>
        <p:txBody>
          <a:bodyPr>
            <a:noAutofit/>
          </a:bodyPr>
          <a:lstStyle/>
          <a:p>
            <a:pPr algn="r"/>
            <a:r>
              <a:rPr lang="en-GB" sz="5400" dirty="0"/>
              <a:t>Workforce Safety</a:t>
            </a:r>
            <a:br>
              <a:rPr lang="en-GB" sz="2800" dirty="0"/>
            </a:br>
            <a:r>
              <a:rPr lang="en-GB" sz="2800" dirty="0">
                <a:solidFill>
                  <a:schemeClr val="bg1"/>
                </a:solidFill>
              </a:rPr>
              <a:t>Second injury on Lymington Viaduct</a:t>
            </a:r>
            <a:r>
              <a:rPr lang="en-GB" sz="2800" dirty="0"/>
              <a:t>.</a:t>
            </a:r>
          </a:p>
        </p:txBody>
      </p:sp>
      <p:sp>
        <p:nvSpPr>
          <p:cNvPr id="3" name="Content Placeholder 2">
            <a:extLst>
              <a:ext uri="{FF2B5EF4-FFF2-40B4-BE49-F238E27FC236}">
                <a16:creationId xmlns:a16="http://schemas.microsoft.com/office/drawing/2014/main" id="{C3821CC1-C904-4319-9FC1-13680C566AA0}"/>
              </a:ext>
            </a:extLst>
          </p:cNvPr>
          <p:cNvSpPr>
            <a:spLocks noGrp="1"/>
          </p:cNvSpPr>
          <p:nvPr>
            <p:ph sz="half" idx="1"/>
          </p:nvPr>
        </p:nvSpPr>
        <p:spPr>
          <a:xfrm>
            <a:off x="109456" y="1367853"/>
            <a:ext cx="4690864" cy="5353622"/>
          </a:xfrm>
        </p:spPr>
        <p:txBody>
          <a:bodyPr>
            <a:normAutofit/>
          </a:bodyPr>
          <a:lstStyle/>
          <a:p>
            <a:pPr marL="0" indent="0">
              <a:buNone/>
            </a:pPr>
            <a:r>
              <a:rPr lang="en-GB" sz="1800" dirty="0"/>
              <a:t>Accident.</a:t>
            </a:r>
          </a:p>
          <a:p>
            <a:pPr marL="0" indent="0">
              <a:buNone/>
            </a:pPr>
            <a:r>
              <a:rPr lang="en-GB" sz="1600" dirty="0"/>
              <a:t>On Thursday  20</a:t>
            </a:r>
            <a:r>
              <a:rPr lang="en-GB" sz="1600" baseline="30000" dirty="0"/>
              <a:t>th</a:t>
            </a:r>
            <a:r>
              <a:rPr lang="en-GB" sz="1600" dirty="0"/>
              <a:t> Nov, whilst undertaking a track inspection to see completed work on Lymington Viaduct, a Section Supervisor attended site with a patrolman. Whilst walking across the bridge a walk board gave way unexpectedly under him, this resulted in the IP falling through up to his hip causing bruising and injury to his left knee when it struck a metal cross brace. </a:t>
            </a:r>
          </a:p>
          <a:p>
            <a:pPr marL="0" indent="0">
              <a:buNone/>
            </a:pPr>
            <a:endParaRPr lang="en-GB" sz="600" dirty="0"/>
          </a:p>
          <a:p>
            <a:pPr marL="0" indent="0">
              <a:buNone/>
            </a:pPr>
            <a:r>
              <a:rPr lang="en-GB" sz="1600" dirty="0"/>
              <a:t>History.</a:t>
            </a:r>
          </a:p>
          <a:p>
            <a:pPr marL="0" indent="0">
              <a:buNone/>
            </a:pPr>
            <a:r>
              <a:rPr lang="en-GB" sz="1400" u="sng" dirty="0"/>
              <a:t>The structure had recently been re-opened following remedial work. However, it is clear the wooden walking route is not in a safe condition to be walked upon</a:t>
            </a:r>
            <a:r>
              <a:rPr lang="en-GB" sz="1600" u="sng" dirty="0"/>
              <a:t>. </a:t>
            </a:r>
            <a:r>
              <a:rPr lang="en-GB" sz="1400" u="sng" dirty="0"/>
              <a:t>This type of damage is not clearly visible</a:t>
            </a:r>
          </a:p>
          <a:p>
            <a:pPr marL="0" indent="0">
              <a:buNone/>
            </a:pPr>
            <a:r>
              <a:rPr lang="en-GB" sz="1800" u="sng" dirty="0"/>
              <a:t>Action.</a:t>
            </a:r>
          </a:p>
          <a:p>
            <a:pPr marL="0" indent="0">
              <a:buNone/>
            </a:pPr>
            <a:r>
              <a:rPr lang="en-GB" sz="1600" dirty="0"/>
              <a:t>The inspection regime for this and similar structures are being examined. In the interim, please report similar wooden structures with any suspected damage to ICC immediately and Close Call for the attention of the WHSEA.</a:t>
            </a:r>
            <a:endParaRPr lang="en-GB" sz="2400" dirty="0"/>
          </a:p>
        </p:txBody>
      </p:sp>
      <p:pic>
        <p:nvPicPr>
          <p:cNvPr id="2" name="Content Placeholder 1">
            <a:extLst>
              <a:ext uri="{FF2B5EF4-FFF2-40B4-BE49-F238E27FC236}">
                <a16:creationId xmlns:a16="http://schemas.microsoft.com/office/drawing/2014/main" id="{1FBD2BAF-DF26-4ADD-8EC4-1E9B46B77EDB}"/>
              </a:ext>
            </a:extLst>
          </p:cNvPr>
          <p:cNvPicPr>
            <a:picLocks noGrp="1" noChangeAspect="1"/>
          </p:cNvPicPr>
          <p:nvPr>
            <p:ph sz="half" idx="2"/>
          </p:nvPr>
        </p:nvPicPr>
        <p:blipFill>
          <a:blip r:embed="rId2"/>
          <a:stretch>
            <a:fillRect/>
          </a:stretch>
        </p:blipFill>
        <p:spPr>
          <a:xfrm>
            <a:off x="5021811" y="1916279"/>
            <a:ext cx="3789642" cy="4956393"/>
          </a:xfrm>
          <a:prstGeom prst="rect">
            <a:avLst/>
          </a:prstGeom>
        </p:spPr>
      </p:pic>
      <p:sp>
        <p:nvSpPr>
          <p:cNvPr id="5" name="Date Placeholder 4">
            <a:extLst>
              <a:ext uri="{FF2B5EF4-FFF2-40B4-BE49-F238E27FC236}">
                <a16:creationId xmlns:a16="http://schemas.microsoft.com/office/drawing/2014/main" id="{14903981-851D-4DFE-B54B-23B169C52646}"/>
              </a:ext>
            </a:extLst>
          </p:cNvPr>
          <p:cNvSpPr>
            <a:spLocks noGrp="1"/>
          </p:cNvSpPr>
          <p:nvPr>
            <p:ph type="dt" sz="half" idx="10"/>
          </p:nvPr>
        </p:nvSpPr>
        <p:spPr>
          <a:xfrm>
            <a:off x="2666720" y="6389959"/>
            <a:ext cx="2133600" cy="365125"/>
          </a:xfrm>
        </p:spPr>
        <p:txBody>
          <a:bodyPr/>
          <a:lstStyle/>
          <a:p>
            <a:pPr>
              <a:defRPr/>
            </a:pPr>
            <a:fld id="{6A90D1EC-622F-4A7F-A9A8-1DD8FE056E69}" type="datetime5">
              <a:rPr lang="en-GB" altLang="en-US" smtClean="0"/>
              <a:t>12-Dec-18</a:t>
            </a:fld>
            <a:endParaRPr lang="en-GB" altLang="en-US" dirty="0"/>
          </a:p>
        </p:txBody>
      </p:sp>
      <p:sp>
        <p:nvSpPr>
          <p:cNvPr id="6" name="Slide Number Placeholder 5">
            <a:extLst>
              <a:ext uri="{FF2B5EF4-FFF2-40B4-BE49-F238E27FC236}">
                <a16:creationId xmlns:a16="http://schemas.microsoft.com/office/drawing/2014/main" id="{B4C1CBD1-171C-49CC-8EBD-509F2DCC6EF7}"/>
              </a:ext>
            </a:extLst>
          </p:cNvPr>
          <p:cNvSpPr>
            <a:spLocks noGrp="1"/>
          </p:cNvSpPr>
          <p:nvPr>
            <p:ph type="sldNum" sz="quarter" idx="12"/>
          </p:nvPr>
        </p:nvSpPr>
        <p:spPr/>
        <p:txBody>
          <a:bodyPr/>
          <a:lstStyle/>
          <a:p>
            <a:pPr>
              <a:defRPr/>
            </a:pPr>
            <a:fld id="{6E4066BB-E1B6-4D6A-8219-D5F00293222E}" type="slidenum">
              <a:rPr lang="en-GB" altLang="en-US" smtClean="0"/>
              <a:pPr>
                <a:defRPr/>
              </a:pPr>
              <a:t>5</a:t>
            </a:fld>
            <a:endParaRPr lang="en-GB" altLang="en-US"/>
          </a:p>
        </p:txBody>
      </p:sp>
      <p:sp>
        <p:nvSpPr>
          <p:cNvPr id="10" name="TextBox 9">
            <a:extLst>
              <a:ext uri="{FF2B5EF4-FFF2-40B4-BE49-F238E27FC236}">
                <a16:creationId xmlns:a16="http://schemas.microsoft.com/office/drawing/2014/main" id="{8A44CB7B-01F1-4C55-8C16-39977E22D3D8}"/>
              </a:ext>
            </a:extLst>
          </p:cNvPr>
          <p:cNvSpPr txBox="1"/>
          <p:nvPr/>
        </p:nvSpPr>
        <p:spPr>
          <a:xfrm>
            <a:off x="4800320" y="1358374"/>
            <a:ext cx="4174512" cy="523220"/>
          </a:xfrm>
          <a:prstGeom prst="rect">
            <a:avLst/>
          </a:prstGeom>
          <a:solidFill>
            <a:srgbClr val="FFC000"/>
          </a:solidFill>
        </p:spPr>
        <p:txBody>
          <a:bodyPr wrap="square" rtlCol="0">
            <a:spAutoFit/>
          </a:bodyPr>
          <a:lstStyle/>
          <a:p>
            <a:pPr algn="ctr"/>
            <a:r>
              <a:rPr lang="en-GB" sz="1400" b="1" dirty="0">
                <a:solidFill>
                  <a:srgbClr val="FF0000"/>
                </a:solidFill>
              </a:rPr>
              <a:t>This walking route only across </a:t>
            </a:r>
          </a:p>
          <a:p>
            <a:pPr algn="ctr"/>
            <a:r>
              <a:rPr lang="en-GB" sz="1400" b="1" dirty="0">
                <a:solidFill>
                  <a:srgbClr val="FF0000"/>
                </a:solidFill>
              </a:rPr>
              <a:t>Lymington Viaduct.</a:t>
            </a:r>
          </a:p>
        </p:txBody>
      </p:sp>
    </p:spTree>
    <p:extLst>
      <p:ext uri="{BB962C8B-B14F-4D97-AF65-F5344CB8AC3E}">
        <p14:creationId xmlns:p14="http://schemas.microsoft.com/office/powerpoint/2010/main" val="180886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1E20-8160-4858-9DB3-D0202268CBBD}"/>
              </a:ext>
            </a:extLst>
          </p:cNvPr>
          <p:cNvSpPr>
            <a:spLocks noGrp="1"/>
          </p:cNvSpPr>
          <p:nvPr>
            <p:ph type="title"/>
          </p:nvPr>
        </p:nvSpPr>
        <p:spPr>
          <a:xfrm>
            <a:off x="107504" y="204873"/>
            <a:ext cx="8877672" cy="1143000"/>
          </a:xfrm>
          <a:pattFill prst="pct90">
            <a:fgClr>
              <a:srgbClr val="FF0000"/>
            </a:fgClr>
            <a:bgClr>
              <a:schemeClr val="bg1"/>
            </a:bgClr>
          </a:pattFill>
        </p:spPr>
        <p:txBody>
          <a:bodyPr anchor="t">
            <a:normAutofit fontScale="90000"/>
          </a:bodyPr>
          <a:lstStyle/>
          <a:p>
            <a:pPr algn="r"/>
            <a:r>
              <a:rPr lang="en-GB" dirty="0">
                <a:solidFill>
                  <a:schemeClr val="bg1"/>
                </a:solidFill>
              </a:rPr>
              <a:t>Track Worker Safety</a:t>
            </a:r>
            <a:br>
              <a:rPr lang="en-GB" dirty="0">
                <a:solidFill>
                  <a:schemeClr val="bg1"/>
                </a:solidFill>
              </a:rPr>
            </a:br>
            <a:r>
              <a:rPr lang="en-GB" sz="3100" dirty="0">
                <a:solidFill>
                  <a:schemeClr val="bg1"/>
                </a:solidFill>
              </a:rPr>
              <a:t>Manual Handling Options </a:t>
            </a:r>
            <a:endParaRPr lang="en-GB" dirty="0">
              <a:solidFill>
                <a:schemeClr val="bg1"/>
              </a:solidFill>
            </a:endParaRPr>
          </a:p>
        </p:txBody>
      </p:sp>
      <p:sp>
        <p:nvSpPr>
          <p:cNvPr id="5" name="Date Placeholder 4">
            <a:extLst>
              <a:ext uri="{FF2B5EF4-FFF2-40B4-BE49-F238E27FC236}">
                <a16:creationId xmlns:a16="http://schemas.microsoft.com/office/drawing/2014/main" id="{AB5F87F9-34FD-4722-9184-99489F821C5E}"/>
              </a:ext>
            </a:extLst>
          </p:cNvPr>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a:extLst>
              <a:ext uri="{FF2B5EF4-FFF2-40B4-BE49-F238E27FC236}">
                <a16:creationId xmlns:a16="http://schemas.microsoft.com/office/drawing/2014/main" id="{3EC3A40B-BF46-4828-86B7-BE28A93E4D6B}"/>
              </a:ext>
            </a:extLst>
          </p:cNvPr>
          <p:cNvSpPr>
            <a:spLocks noGrp="1"/>
          </p:cNvSpPr>
          <p:nvPr>
            <p:ph type="sldNum" sz="quarter" idx="12"/>
          </p:nvPr>
        </p:nvSpPr>
        <p:spPr/>
        <p:txBody>
          <a:bodyPr/>
          <a:lstStyle/>
          <a:p>
            <a:pPr>
              <a:defRPr/>
            </a:pPr>
            <a:fld id="{6E4066BB-E1B6-4D6A-8219-D5F00293222E}" type="slidenum">
              <a:rPr lang="en-GB" altLang="en-US" smtClean="0"/>
              <a:pPr>
                <a:defRPr/>
              </a:pPr>
              <a:t>6</a:t>
            </a:fld>
            <a:endParaRPr lang="en-GB" altLang="en-US"/>
          </a:p>
        </p:txBody>
      </p:sp>
      <p:sp>
        <p:nvSpPr>
          <p:cNvPr id="8" name="Content Placeholder 7">
            <a:extLst>
              <a:ext uri="{FF2B5EF4-FFF2-40B4-BE49-F238E27FC236}">
                <a16:creationId xmlns:a16="http://schemas.microsoft.com/office/drawing/2014/main" id="{3C97294D-8A02-40C0-A188-CB926C788C49}"/>
              </a:ext>
            </a:extLst>
          </p:cNvPr>
          <p:cNvSpPr>
            <a:spLocks noGrp="1"/>
          </p:cNvSpPr>
          <p:nvPr>
            <p:ph sz="half" idx="1"/>
          </p:nvPr>
        </p:nvSpPr>
        <p:spPr>
          <a:xfrm>
            <a:off x="346676" y="1347873"/>
            <a:ext cx="5071058" cy="3881327"/>
          </a:xfrm>
        </p:spPr>
        <p:txBody>
          <a:bodyPr>
            <a:normAutofit fontScale="55000" lnSpcReduction="20000"/>
          </a:bodyPr>
          <a:lstStyle/>
          <a:p>
            <a:pPr marL="0" indent="0">
              <a:buNone/>
            </a:pPr>
            <a:r>
              <a:rPr lang="en-GB" sz="3300" dirty="0"/>
              <a:t>Incident.</a:t>
            </a:r>
          </a:p>
          <a:p>
            <a:endParaRPr lang="en-GB" sz="1400" dirty="0"/>
          </a:p>
          <a:p>
            <a:pPr>
              <a:buFont typeface="Wingdings" panose="05000000000000000000" pitchFamily="2" charset="2"/>
              <a:buChar char="§"/>
            </a:pPr>
            <a:r>
              <a:rPr lang="en-GB" dirty="0"/>
              <a:t>Works Delivery S&amp;T Outer were renewing Points machines at Pirbright Junction. 2 new point machines were taken to site on the back of a flat bed fitted with a Hiab, they were lifted onto the trolley at the RRV access and pushed out to the point ends for renewal. </a:t>
            </a:r>
          </a:p>
          <a:p>
            <a:pPr>
              <a:buFont typeface="Wingdings" panose="05000000000000000000" pitchFamily="2" charset="2"/>
              <a:buChar char="§"/>
            </a:pPr>
            <a:r>
              <a:rPr lang="en-GB" dirty="0"/>
              <a:t>Whilst on site all point machines (circa 225kgs) were disconnected or reconnected and moved using scissor tools, carried out with a 4-person lift using 2 scissor lifters.  </a:t>
            </a:r>
          </a:p>
          <a:p>
            <a:pPr>
              <a:buFont typeface="Wingdings" panose="05000000000000000000" pitchFamily="2" charset="2"/>
              <a:buChar char="§"/>
            </a:pPr>
            <a:r>
              <a:rPr lang="en-GB" dirty="0"/>
              <a:t>The IP was one of 4 people lifting a point machine with scissors. When the lift leader called the lift and the team started to lift the unit the IP’s opposite number on the other end of the </a:t>
            </a:r>
            <a:r>
              <a:rPr lang="en-GB" dirty="0" err="1"/>
              <a:t>sissors</a:t>
            </a:r>
            <a:r>
              <a:rPr lang="en-GB" dirty="0"/>
              <a:t> slipped and stumbled, this meant the load became unbalanced.</a:t>
            </a:r>
          </a:p>
          <a:p>
            <a:pPr>
              <a:buFont typeface="Wingdings" panose="05000000000000000000" pitchFamily="2" charset="2"/>
              <a:buChar char="§"/>
            </a:pPr>
            <a:r>
              <a:rPr lang="en-GB" dirty="0"/>
              <a:t>The IPs shoulder was injured as a result of the sudden jolt and increase in weight distribution.</a:t>
            </a:r>
          </a:p>
          <a:p>
            <a:pPr>
              <a:buFont typeface="Wingdings" panose="05000000000000000000" pitchFamily="2" charset="2"/>
              <a:buChar char="§"/>
            </a:pPr>
            <a:endParaRPr lang="en-GB" dirty="0"/>
          </a:p>
          <a:p>
            <a:endParaRPr lang="en-GB" dirty="0"/>
          </a:p>
        </p:txBody>
      </p:sp>
      <p:pic>
        <p:nvPicPr>
          <p:cNvPr id="3" name="Content Placeholder 2">
            <a:extLst>
              <a:ext uri="{FF2B5EF4-FFF2-40B4-BE49-F238E27FC236}">
                <a16:creationId xmlns:a16="http://schemas.microsoft.com/office/drawing/2014/main" id="{00A1FC3B-C295-480A-ADB9-77DE1D7A22BF}"/>
              </a:ext>
            </a:extLst>
          </p:cNvPr>
          <p:cNvPicPr>
            <a:picLocks noGrp="1" noChangeAspect="1"/>
          </p:cNvPicPr>
          <p:nvPr>
            <p:ph sz="half" idx="2"/>
          </p:nvPr>
        </p:nvPicPr>
        <p:blipFill>
          <a:blip r:embed="rId2"/>
          <a:stretch>
            <a:fillRect/>
          </a:stretch>
        </p:blipFill>
        <p:spPr>
          <a:xfrm>
            <a:off x="1729263" y="5024931"/>
            <a:ext cx="2570044" cy="1628196"/>
          </a:xfrm>
          <a:prstGeom prst="rect">
            <a:avLst/>
          </a:prstGeom>
        </p:spPr>
      </p:pic>
      <p:pic>
        <p:nvPicPr>
          <p:cNvPr id="7" name="Picture 6">
            <a:extLst>
              <a:ext uri="{FF2B5EF4-FFF2-40B4-BE49-F238E27FC236}">
                <a16:creationId xmlns:a16="http://schemas.microsoft.com/office/drawing/2014/main" id="{C5190B3D-54CC-4C1E-99FD-B9DFEF100144}"/>
              </a:ext>
            </a:extLst>
          </p:cNvPr>
          <p:cNvPicPr>
            <a:picLocks noChangeAspect="1"/>
          </p:cNvPicPr>
          <p:nvPr/>
        </p:nvPicPr>
        <p:blipFill>
          <a:blip r:embed="rId3"/>
          <a:stretch>
            <a:fillRect/>
          </a:stretch>
        </p:blipFill>
        <p:spPr>
          <a:xfrm>
            <a:off x="5884219" y="1628800"/>
            <a:ext cx="2901061" cy="3024336"/>
          </a:xfrm>
          <a:prstGeom prst="rect">
            <a:avLst/>
          </a:prstGeom>
        </p:spPr>
      </p:pic>
      <p:pic>
        <p:nvPicPr>
          <p:cNvPr id="9" name="Picture 8">
            <a:extLst>
              <a:ext uri="{FF2B5EF4-FFF2-40B4-BE49-F238E27FC236}">
                <a16:creationId xmlns:a16="http://schemas.microsoft.com/office/drawing/2014/main" id="{F1FA32FE-3E70-4D33-91D8-171A613A99BA}"/>
              </a:ext>
            </a:extLst>
          </p:cNvPr>
          <p:cNvPicPr>
            <a:picLocks noChangeAspect="1"/>
          </p:cNvPicPr>
          <p:nvPr/>
        </p:nvPicPr>
        <p:blipFill>
          <a:blip r:embed="rId4"/>
          <a:stretch>
            <a:fillRect/>
          </a:stretch>
        </p:blipFill>
        <p:spPr>
          <a:xfrm>
            <a:off x="5931090" y="5630196"/>
            <a:ext cx="2780017" cy="1091279"/>
          </a:xfrm>
          <a:prstGeom prst="rect">
            <a:avLst/>
          </a:prstGeom>
        </p:spPr>
      </p:pic>
      <p:sp>
        <p:nvSpPr>
          <p:cNvPr id="11" name="TextBox 10">
            <a:extLst>
              <a:ext uri="{FF2B5EF4-FFF2-40B4-BE49-F238E27FC236}">
                <a16:creationId xmlns:a16="http://schemas.microsoft.com/office/drawing/2014/main" id="{7D8DA9D8-4B23-49E5-B97C-B29011476A3A}"/>
              </a:ext>
            </a:extLst>
          </p:cNvPr>
          <p:cNvSpPr txBox="1"/>
          <p:nvPr/>
        </p:nvSpPr>
        <p:spPr>
          <a:xfrm>
            <a:off x="5681894" y="4552978"/>
            <a:ext cx="3234252" cy="1077218"/>
          </a:xfrm>
          <a:prstGeom prst="rect">
            <a:avLst/>
          </a:prstGeom>
          <a:noFill/>
          <a:ln w="15875">
            <a:solidFill>
              <a:srgbClr val="FF0000"/>
            </a:solidFill>
          </a:ln>
        </p:spPr>
        <p:txBody>
          <a:bodyPr wrap="square" rtlCol="0">
            <a:spAutoFit/>
          </a:bodyPr>
          <a:lstStyle/>
          <a:p>
            <a:r>
              <a:rPr lang="en-GB" sz="1600" dirty="0">
                <a:solidFill>
                  <a:srgbClr val="FF0000"/>
                </a:solidFill>
              </a:rPr>
              <a:t>For all heavy lifting these </a:t>
            </a:r>
            <a:r>
              <a:rPr lang="en-GB" sz="1600" dirty="0" err="1">
                <a:solidFill>
                  <a:srgbClr val="FF0000"/>
                </a:solidFill>
              </a:rPr>
              <a:t>permaquip</a:t>
            </a:r>
            <a:r>
              <a:rPr lang="en-GB" sz="1600" dirty="0">
                <a:solidFill>
                  <a:srgbClr val="FF0000"/>
                </a:solidFill>
              </a:rPr>
              <a:t> trolleys are available with lifting gear tested for up to 420kgs loads.</a:t>
            </a:r>
          </a:p>
        </p:txBody>
      </p:sp>
    </p:spTree>
    <p:extLst>
      <p:ext uri="{BB962C8B-B14F-4D97-AF65-F5344CB8AC3E}">
        <p14:creationId xmlns:p14="http://schemas.microsoft.com/office/powerpoint/2010/main" val="66768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3607C5-50A5-40F3-A3DE-8254F6BF641B}"/>
              </a:ext>
            </a:extLst>
          </p:cNvPr>
          <p:cNvPicPr>
            <a:picLocks noChangeAspect="1"/>
          </p:cNvPicPr>
          <p:nvPr/>
        </p:nvPicPr>
        <p:blipFill>
          <a:blip r:embed="rId2"/>
          <a:stretch>
            <a:fillRect/>
          </a:stretch>
        </p:blipFill>
        <p:spPr>
          <a:xfrm>
            <a:off x="301272" y="5402541"/>
            <a:ext cx="1368347" cy="1318934"/>
          </a:xfrm>
          <a:prstGeom prst="rect">
            <a:avLst/>
          </a:prstGeom>
        </p:spPr>
      </p:pic>
      <p:sp>
        <p:nvSpPr>
          <p:cNvPr id="4" name="Title 3">
            <a:extLst>
              <a:ext uri="{FF2B5EF4-FFF2-40B4-BE49-F238E27FC236}">
                <a16:creationId xmlns:a16="http://schemas.microsoft.com/office/drawing/2014/main" id="{CBE9D175-329A-4A0F-AB9F-E436F951E6A2}"/>
              </a:ext>
            </a:extLst>
          </p:cNvPr>
          <p:cNvSpPr>
            <a:spLocks noGrp="1"/>
          </p:cNvSpPr>
          <p:nvPr>
            <p:ph type="title"/>
          </p:nvPr>
        </p:nvSpPr>
        <p:spPr>
          <a:xfrm>
            <a:off x="231017" y="136525"/>
            <a:ext cx="8651304" cy="1143000"/>
          </a:xfrm>
          <a:pattFill prst="pct90">
            <a:fgClr>
              <a:srgbClr val="FF0000"/>
            </a:fgClr>
            <a:bgClr>
              <a:schemeClr val="bg1"/>
            </a:bgClr>
          </a:pattFill>
        </p:spPr>
        <p:txBody>
          <a:bodyPr>
            <a:noAutofit/>
          </a:bodyPr>
          <a:lstStyle/>
          <a:p>
            <a:pPr algn="r"/>
            <a:r>
              <a:rPr lang="en-GB" sz="5400" dirty="0"/>
              <a:t>Workforce Safety</a:t>
            </a:r>
            <a:br>
              <a:rPr lang="en-GB" sz="2800" dirty="0"/>
            </a:br>
            <a:r>
              <a:rPr lang="en-GB" sz="2800" dirty="0"/>
              <a:t>.</a:t>
            </a:r>
          </a:p>
        </p:txBody>
      </p:sp>
      <p:sp>
        <p:nvSpPr>
          <p:cNvPr id="3" name="Content Placeholder 2">
            <a:extLst>
              <a:ext uri="{FF2B5EF4-FFF2-40B4-BE49-F238E27FC236}">
                <a16:creationId xmlns:a16="http://schemas.microsoft.com/office/drawing/2014/main" id="{C3821CC1-C904-4319-9FC1-13680C566AA0}"/>
              </a:ext>
            </a:extLst>
          </p:cNvPr>
          <p:cNvSpPr>
            <a:spLocks noGrp="1"/>
          </p:cNvSpPr>
          <p:nvPr>
            <p:ph sz="half" idx="1"/>
          </p:nvPr>
        </p:nvSpPr>
        <p:spPr>
          <a:xfrm>
            <a:off x="140135" y="1278310"/>
            <a:ext cx="4690864" cy="4124678"/>
          </a:xfrm>
        </p:spPr>
        <p:txBody>
          <a:bodyPr>
            <a:normAutofit fontScale="62500" lnSpcReduction="20000"/>
          </a:bodyPr>
          <a:lstStyle/>
          <a:p>
            <a:pPr marL="0" indent="0">
              <a:buNone/>
            </a:pPr>
            <a:r>
              <a:rPr lang="en-GB" dirty="0"/>
              <a:t>Incident</a:t>
            </a:r>
          </a:p>
          <a:p>
            <a:pPr marL="0" indent="0">
              <a:buNone/>
            </a:pPr>
            <a:r>
              <a:rPr lang="en-GB" dirty="0"/>
              <a:t>On 26th November a PICOP attempted to handback Possession WON Item 38 with a track circuit failure. It transpired a hand trolley had been left on site by a Works Delivery team at 11m 11ch on the Up Main Slow, the BML1. </a:t>
            </a:r>
          </a:p>
          <a:p>
            <a:pPr marL="0" indent="0">
              <a:buNone/>
            </a:pPr>
            <a:endParaRPr lang="en-GB" sz="1800" dirty="0"/>
          </a:p>
          <a:p>
            <a:pPr marL="0" indent="0">
              <a:buNone/>
            </a:pPr>
            <a:r>
              <a:rPr lang="en-GB" sz="3200" dirty="0"/>
              <a:t>Points to note:</a:t>
            </a:r>
          </a:p>
          <a:p>
            <a:r>
              <a:rPr lang="en-GB" dirty="0"/>
              <a:t>During the ES briefing it was not made clear to the ES a hand trolley was in use. </a:t>
            </a:r>
          </a:p>
          <a:p>
            <a:r>
              <a:rPr lang="en-GB" dirty="0"/>
              <a:t>During handover of the work activity shift to the subsequent </a:t>
            </a:r>
            <a:r>
              <a:rPr lang="en-GB" dirty="0" err="1"/>
              <a:t>PiC</a:t>
            </a:r>
            <a:r>
              <a:rPr lang="en-GB" dirty="0"/>
              <a:t>/COSS, the presence of the hand trolley was not passed on.</a:t>
            </a:r>
          </a:p>
          <a:p>
            <a:r>
              <a:rPr lang="en-GB" dirty="0"/>
              <a:t>The hand trolley was not displaying a red flag or a red light visible in both directions, consequently it was not visible to any other parties who were in the vicinity and may have noted the existence of the hand trolley before the worksite had been given up.</a:t>
            </a:r>
          </a:p>
          <a:p>
            <a:endParaRPr lang="en-GB" dirty="0"/>
          </a:p>
          <a:p>
            <a:endParaRPr lang="en-GB" dirty="0"/>
          </a:p>
        </p:txBody>
      </p:sp>
      <p:pic>
        <p:nvPicPr>
          <p:cNvPr id="10" name="Content Placeholder 9">
            <a:extLst>
              <a:ext uri="{FF2B5EF4-FFF2-40B4-BE49-F238E27FC236}">
                <a16:creationId xmlns:a16="http://schemas.microsoft.com/office/drawing/2014/main" id="{B80C9913-421D-4BCA-99DD-C77122CB59D2}"/>
              </a:ext>
            </a:extLst>
          </p:cNvPr>
          <p:cNvPicPr>
            <a:picLocks noGrp="1" noChangeAspect="1"/>
          </p:cNvPicPr>
          <p:nvPr>
            <p:ph sz="half" idx="2"/>
          </p:nvPr>
        </p:nvPicPr>
        <p:blipFill>
          <a:blip r:embed="rId3"/>
          <a:stretch>
            <a:fillRect/>
          </a:stretch>
        </p:blipFill>
        <p:spPr>
          <a:xfrm>
            <a:off x="5459712" y="3198389"/>
            <a:ext cx="3227088" cy="3523086"/>
          </a:xfrm>
          <a:prstGeom prst="rect">
            <a:avLst/>
          </a:prstGeom>
        </p:spPr>
      </p:pic>
      <p:sp>
        <p:nvSpPr>
          <p:cNvPr id="5" name="Date Placeholder 4">
            <a:extLst>
              <a:ext uri="{FF2B5EF4-FFF2-40B4-BE49-F238E27FC236}">
                <a16:creationId xmlns:a16="http://schemas.microsoft.com/office/drawing/2014/main" id="{14903981-851D-4DFE-B54B-23B169C52646}"/>
              </a:ext>
            </a:extLst>
          </p:cNvPr>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a:extLst>
              <a:ext uri="{FF2B5EF4-FFF2-40B4-BE49-F238E27FC236}">
                <a16:creationId xmlns:a16="http://schemas.microsoft.com/office/drawing/2014/main" id="{B4C1CBD1-171C-49CC-8EBD-509F2DCC6EF7}"/>
              </a:ext>
            </a:extLst>
          </p:cNvPr>
          <p:cNvSpPr>
            <a:spLocks noGrp="1"/>
          </p:cNvSpPr>
          <p:nvPr>
            <p:ph type="sldNum" sz="quarter" idx="12"/>
          </p:nvPr>
        </p:nvSpPr>
        <p:spPr/>
        <p:txBody>
          <a:bodyPr/>
          <a:lstStyle/>
          <a:p>
            <a:pPr>
              <a:defRPr/>
            </a:pPr>
            <a:fld id="{6E4066BB-E1B6-4D6A-8219-D5F00293222E}" type="slidenum">
              <a:rPr lang="en-GB" altLang="en-US" smtClean="0"/>
              <a:pPr>
                <a:defRPr/>
              </a:pPr>
              <a:t>7</a:t>
            </a:fld>
            <a:endParaRPr lang="en-GB" altLang="en-US"/>
          </a:p>
        </p:txBody>
      </p:sp>
      <p:sp>
        <p:nvSpPr>
          <p:cNvPr id="8" name="Rectangle 7">
            <a:extLst>
              <a:ext uri="{FF2B5EF4-FFF2-40B4-BE49-F238E27FC236}">
                <a16:creationId xmlns:a16="http://schemas.microsoft.com/office/drawing/2014/main" id="{D5677440-C5F9-4BC0-AE1A-55196CEDE9AC}"/>
              </a:ext>
            </a:extLst>
          </p:cNvPr>
          <p:cNvSpPr/>
          <p:nvPr/>
        </p:nvSpPr>
        <p:spPr>
          <a:xfrm>
            <a:off x="1825547" y="5581219"/>
            <a:ext cx="3005452" cy="1015663"/>
          </a:xfrm>
          <a:prstGeom prst="rect">
            <a:avLst/>
          </a:prstGeom>
          <a:ln>
            <a:solidFill>
              <a:srgbClr val="FF0000"/>
            </a:solidFill>
          </a:ln>
        </p:spPr>
        <p:txBody>
          <a:bodyPr wrap="square">
            <a:spAutoFit/>
          </a:bodyPr>
          <a:lstStyle/>
          <a:p>
            <a:r>
              <a:rPr lang="en-GB" sz="1200" b="1" dirty="0">
                <a:solidFill>
                  <a:srgbClr val="FF0000"/>
                </a:solidFill>
              </a:rPr>
              <a:t>Hand trolley without red flag </a:t>
            </a:r>
          </a:p>
          <a:p>
            <a:r>
              <a:rPr lang="en-GB" sz="1200" b="1" dirty="0">
                <a:solidFill>
                  <a:srgbClr val="FF0000"/>
                </a:solidFill>
              </a:rPr>
              <a:t>or light; is not acceptable.</a:t>
            </a:r>
          </a:p>
          <a:p>
            <a:endParaRPr lang="en-GB" sz="1200" b="1" dirty="0">
              <a:solidFill>
                <a:srgbClr val="FF0000"/>
              </a:solidFill>
            </a:endParaRPr>
          </a:p>
          <a:p>
            <a:r>
              <a:rPr lang="en-GB" sz="1200" b="1" dirty="0">
                <a:solidFill>
                  <a:srgbClr val="FF0000"/>
                </a:solidFill>
                <a:hlinkClick r:id="rId4" action="ppaction://hlinkfile"/>
              </a:rPr>
              <a:t>Wessex Route LLC Use of Hand Trolleys Dec 18.pdf</a:t>
            </a:r>
            <a:endParaRPr lang="en-GB" sz="1200" b="1" dirty="0">
              <a:solidFill>
                <a:srgbClr val="FF0000"/>
              </a:solidFill>
            </a:endParaRPr>
          </a:p>
        </p:txBody>
      </p:sp>
      <p:pic>
        <p:nvPicPr>
          <p:cNvPr id="15" name="Picture 14">
            <a:extLst>
              <a:ext uri="{FF2B5EF4-FFF2-40B4-BE49-F238E27FC236}">
                <a16:creationId xmlns:a16="http://schemas.microsoft.com/office/drawing/2014/main" id="{4CEAC87B-FCD2-444A-92CD-B1E99124D2A4}"/>
              </a:ext>
            </a:extLst>
          </p:cNvPr>
          <p:cNvPicPr>
            <a:picLocks noChangeAspect="1"/>
          </p:cNvPicPr>
          <p:nvPr/>
        </p:nvPicPr>
        <p:blipFill>
          <a:blip r:embed="rId5"/>
          <a:stretch>
            <a:fillRect/>
          </a:stretch>
        </p:blipFill>
        <p:spPr>
          <a:xfrm>
            <a:off x="460450" y="253833"/>
            <a:ext cx="2005758" cy="908383"/>
          </a:xfrm>
          <a:prstGeom prst="rect">
            <a:avLst/>
          </a:prstGeom>
        </p:spPr>
      </p:pic>
      <p:sp>
        <p:nvSpPr>
          <p:cNvPr id="16" name="Rectangle 15">
            <a:extLst>
              <a:ext uri="{FF2B5EF4-FFF2-40B4-BE49-F238E27FC236}">
                <a16:creationId xmlns:a16="http://schemas.microsoft.com/office/drawing/2014/main" id="{221603B3-A351-4AD8-80F8-01C09A350B73}"/>
              </a:ext>
            </a:extLst>
          </p:cNvPr>
          <p:cNvSpPr/>
          <p:nvPr/>
        </p:nvSpPr>
        <p:spPr>
          <a:xfrm>
            <a:off x="5433962" y="1382507"/>
            <a:ext cx="3252838" cy="1631216"/>
          </a:xfrm>
          <a:prstGeom prst="rect">
            <a:avLst/>
          </a:prstGeom>
          <a:solidFill>
            <a:srgbClr val="FFC000"/>
          </a:solidFill>
        </p:spPr>
        <p:txBody>
          <a:bodyPr wrap="square">
            <a:spAutoFit/>
          </a:bodyPr>
          <a:lstStyle/>
          <a:p>
            <a:r>
              <a:rPr lang="en-GB" sz="1600" b="1" u="sng" dirty="0"/>
              <a:t>Action to be taken</a:t>
            </a:r>
          </a:p>
          <a:p>
            <a:r>
              <a:rPr lang="en-GB" sz="1400" dirty="0"/>
              <a:t>Below is a complete reminder of the full ‘duties of the person in charge of the trolley’. </a:t>
            </a:r>
          </a:p>
          <a:p>
            <a:r>
              <a:rPr lang="en-GB" sz="1400" dirty="0"/>
              <a:t>Please discuss and understand that failure to comply with any of these duties would constitute an unsafe act.  </a:t>
            </a:r>
          </a:p>
        </p:txBody>
      </p:sp>
    </p:spTree>
    <p:extLst>
      <p:ext uri="{BB962C8B-B14F-4D97-AF65-F5344CB8AC3E}">
        <p14:creationId xmlns:p14="http://schemas.microsoft.com/office/powerpoint/2010/main" val="313541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81FC-2AD8-46A8-A56E-D4091DC82965}"/>
              </a:ext>
            </a:extLst>
          </p:cNvPr>
          <p:cNvSpPr>
            <a:spLocks noGrp="1"/>
          </p:cNvSpPr>
          <p:nvPr>
            <p:ph type="title"/>
          </p:nvPr>
        </p:nvSpPr>
        <p:spPr>
          <a:xfrm>
            <a:off x="179512" y="204873"/>
            <a:ext cx="8877672" cy="1143000"/>
          </a:xfrm>
          <a:pattFill prst="pct90">
            <a:fgClr>
              <a:srgbClr val="FF0000"/>
            </a:fgClr>
            <a:bgClr>
              <a:schemeClr val="bg1"/>
            </a:bgClr>
          </a:pattFill>
        </p:spPr>
        <p:txBody>
          <a:bodyPr>
            <a:normAutofit fontScale="90000"/>
          </a:bodyPr>
          <a:lstStyle/>
          <a:p>
            <a:pPr algn="r"/>
            <a:r>
              <a:rPr lang="en-GB" dirty="0"/>
              <a:t>Operational safe system of work </a:t>
            </a:r>
            <a:br>
              <a:rPr lang="en-GB" dirty="0"/>
            </a:br>
            <a:r>
              <a:rPr lang="en-GB" sz="3100" dirty="0"/>
              <a:t>Best practise</a:t>
            </a:r>
            <a:endParaRPr lang="en-GB" dirty="0"/>
          </a:p>
        </p:txBody>
      </p:sp>
      <p:sp>
        <p:nvSpPr>
          <p:cNvPr id="3" name="Content Placeholder 2">
            <a:extLst>
              <a:ext uri="{FF2B5EF4-FFF2-40B4-BE49-F238E27FC236}">
                <a16:creationId xmlns:a16="http://schemas.microsoft.com/office/drawing/2014/main" id="{0567A710-1F06-416A-86EF-A9AAF5291AE1}"/>
              </a:ext>
            </a:extLst>
          </p:cNvPr>
          <p:cNvSpPr>
            <a:spLocks noGrp="1"/>
          </p:cNvSpPr>
          <p:nvPr>
            <p:ph sz="half" idx="1"/>
          </p:nvPr>
        </p:nvSpPr>
        <p:spPr>
          <a:xfrm>
            <a:off x="179512" y="1556792"/>
            <a:ext cx="4554680" cy="3024336"/>
          </a:xfrm>
        </p:spPr>
        <p:txBody>
          <a:bodyPr>
            <a:normAutofit fontScale="25000" lnSpcReduction="20000"/>
          </a:bodyPr>
          <a:lstStyle/>
          <a:p>
            <a:pPr marL="0" indent="0">
              <a:buNone/>
            </a:pPr>
            <a:r>
              <a:rPr lang="en-GB" sz="5000" b="1" u="sng" dirty="0"/>
              <a:t>Incident</a:t>
            </a:r>
          </a:p>
          <a:p>
            <a:pPr marL="0" indent="0">
              <a:buNone/>
            </a:pPr>
            <a:r>
              <a:rPr lang="en-GB" sz="4300" dirty="0"/>
              <a:t>Following the report of a near miss involving S&amp;T staff at Clapham that, once investigated was found to be an optical illusion by a train driver,  some important lessons learnt associated with the operational safe system of work in use can be highlighted.</a:t>
            </a:r>
          </a:p>
          <a:p>
            <a:endParaRPr lang="en-GB" sz="3400" dirty="0"/>
          </a:p>
          <a:p>
            <a:r>
              <a:rPr lang="en-GB" sz="4800" dirty="0"/>
              <a:t>The S&amp;T team were responding to a track failure on the points and were working, with a line blockage in place on the DWF (Down Windsor Fast) and under a separated (Site Warden) protection arrangement.</a:t>
            </a:r>
          </a:p>
          <a:p>
            <a:endParaRPr lang="en-GB" sz="4800" dirty="0"/>
          </a:p>
          <a:p>
            <a:r>
              <a:rPr lang="en-GB" sz="4800" dirty="0"/>
              <a:t>The Person in Charge (</a:t>
            </a:r>
            <a:r>
              <a:rPr lang="en-GB" sz="4800" dirty="0" err="1"/>
              <a:t>PiC</a:t>
            </a:r>
            <a:r>
              <a:rPr lang="en-GB" sz="4800" dirty="0"/>
              <a:t>) was also acting as the COSS </a:t>
            </a:r>
            <a:r>
              <a:rPr lang="en-GB" sz="4800" u="sng" dirty="0"/>
              <a:t>and </a:t>
            </a:r>
            <a:r>
              <a:rPr lang="en-GB" sz="4800" dirty="0"/>
              <a:t>as the appointed Site Warden for the separated protection limits. </a:t>
            </a:r>
          </a:p>
          <a:p>
            <a:endParaRPr lang="en-GB" sz="4800" dirty="0"/>
          </a:p>
          <a:p>
            <a:r>
              <a:rPr lang="en-GB" sz="4800" dirty="0"/>
              <a:t>However, the incident has raised the importance of identifying sites where adjacent lines are open and identifying both the limits of the protection and the instructions to Site Wardens. </a:t>
            </a:r>
          </a:p>
          <a:p>
            <a:endParaRPr lang="en-GB" dirty="0"/>
          </a:p>
        </p:txBody>
      </p:sp>
      <p:sp>
        <p:nvSpPr>
          <p:cNvPr id="4" name="Content Placeholder 3">
            <a:extLst>
              <a:ext uri="{FF2B5EF4-FFF2-40B4-BE49-F238E27FC236}">
                <a16:creationId xmlns:a16="http://schemas.microsoft.com/office/drawing/2014/main" id="{8E521294-6DCA-4093-A734-35B044F69847}"/>
              </a:ext>
            </a:extLst>
          </p:cNvPr>
          <p:cNvSpPr>
            <a:spLocks noGrp="1"/>
          </p:cNvSpPr>
          <p:nvPr>
            <p:ph sz="half" idx="2"/>
          </p:nvPr>
        </p:nvSpPr>
        <p:spPr>
          <a:xfrm>
            <a:off x="230322" y="4497244"/>
            <a:ext cx="8683356" cy="1783967"/>
          </a:xfrm>
          <a:solidFill>
            <a:srgbClr val="FFC000"/>
          </a:solidFill>
        </p:spPr>
        <p:txBody>
          <a:bodyPr>
            <a:normAutofit fontScale="25000" lnSpcReduction="20000"/>
          </a:bodyPr>
          <a:lstStyle/>
          <a:p>
            <a:pPr marL="0" indent="0">
              <a:buNone/>
            </a:pPr>
            <a:r>
              <a:rPr lang="en-GB" sz="6400" b="1" u="sng" dirty="0"/>
              <a:t>Lessons Learnt.</a:t>
            </a:r>
          </a:p>
          <a:p>
            <a:pPr marL="0" indent="0">
              <a:buNone/>
            </a:pPr>
            <a:endParaRPr lang="en-GB" sz="3600" b="1" dirty="0"/>
          </a:p>
          <a:p>
            <a:pPr>
              <a:buFont typeface="Wingdings" panose="05000000000000000000" pitchFamily="2" charset="2"/>
              <a:buChar char="Ø"/>
            </a:pPr>
            <a:r>
              <a:rPr lang="en-GB" sz="5600" dirty="0"/>
              <a:t>KNOW THE LIMITS: Separated protection limits are paramount for team safety, know what those limits are and stay within the limits of the protection at all times.</a:t>
            </a:r>
          </a:p>
          <a:p>
            <a:pPr>
              <a:buFont typeface="Wingdings" panose="05000000000000000000" pitchFamily="2" charset="2"/>
              <a:buChar char="Ø"/>
            </a:pPr>
            <a:r>
              <a:rPr lang="en-GB" sz="5600" u="sng" dirty="0"/>
              <a:t>TAKE THE LINE BLOCKAGES YOU NEED</a:t>
            </a:r>
            <a:r>
              <a:rPr lang="en-GB" sz="5600" dirty="0"/>
              <a:t>.  Where work is taking place within complex S&amp;C, such as the location above, line blockages should be taken on adjacent lines where the work activity may take you.</a:t>
            </a:r>
          </a:p>
          <a:p>
            <a:pPr>
              <a:buFont typeface="Wingdings" panose="05000000000000000000" pitchFamily="2" charset="2"/>
              <a:buChar char="Ø"/>
            </a:pPr>
            <a:r>
              <a:rPr lang="en-GB" sz="5600" u="sng" dirty="0"/>
              <a:t>DELEGATE SOME ROLES</a:t>
            </a:r>
            <a:r>
              <a:rPr lang="en-GB" sz="5600" dirty="0"/>
              <a:t>.  Team Leaders; delegate the duties wherever possible. Do not let one person take responsibility for all the roles and tasks for an activity.</a:t>
            </a:r>
          </a:p>
          <a:p>
            <a:endParaRPr lang="en-GB" dirty="0"/>
          </a:p>
        </p:txBody>
      </p:sp>
      <p:sp>
        <p:nvSpPr>
          <p:cNvPr id="5" name="Date Placeholder 4">
            <a:extLst>
              <a:ext uri="{FF2B5EF4-FFF2-40B4-BE49-F238E27FC236}">
                <a16:creationId xmlns:a16="http://schemas.microsoft.com/office/drawing/2014/main" id="{D64C3D49-3C31-4EFB-87F2-3DF28803CC86}"/>
              </a:ext>
            </a:extLst>
          </p:cNvPr>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a:extLst>
              <a:ext uri="{FF2B5EF4-FFF2-40B4-BE49-F238E27FC236}">
                <a16:creationId xmlns:a16="http://schemas.microsoft.com/office/drawing/2014/main" id="{DB2314BC-5461-4D6E-8EB0-AEA30CAB1F43}"/>
              </a:ext>
            </a:extLst>
          </p:cNvPr>
          <p:cNvSpPr>
            <a:spLocks noGrp="1"/>
          </p:cNvSpPr>
          <p:nvPr>
            <p:ph type="sldNum" sz="quarter" idx="12"/>
          </p:nvPr>
        </p:nvSpPr>
        <p:spPr/>
        <p:txBody>
          <a:bodyPr/>
          <a:lstStyle/>
          <a:p>
            <a:pPr>
              <a:defRPr/>
            </a:pPr>
            <a:fld id="{6E4066BB-E1B6-4D6A-8219-D5F00293222E}" type="slidenum">
              <a:rPr lang="en-GB" altLang="en-US" smtClean="0"/>
              <a:pPr>
                <a:defRPr/>
              </a:pPr>
              <a:t>8</a:t>
            </a:fld>
            <a:endParaRPr lang="en-GB" altLang="en-US"/>
          </a:p>
        </p:txBody>
      </p:sp>
      <p:pic>
        <p:nvPicPr>
          <p:cNvPr id="9" name="Picture 8">
            <a:extLst>
              <a:ext uri="{FF2B5EF4-FFF2-40B4-BE49-F238E27FC236}">
                <a16:creationId xmlns:a16="http://schemas.microsoft.com/office/drawing/2014/main" id="{E9525826-93DC-4E51-87B5-E99523CE3073}"/>
              </a:ext>
            </a:extLst>
          </p:cNvPr>
          <p:cNvPicPr>
            <a:picLocks noChangeAspect="1"/>
          </p:cNvPicPr>
          <p:nvPr/>
        </p:nvPicPr>
        <p:blipFill>
          <a:blip r:embed="rId2"/>
          <a:stretch>
            <a:fillRect/>
          </a:stretch>
        </p:blipFill>
        <p:spPr>
          <a:xfrm>
            <a:off x="4734192" y="1719024"/>
            <a:ext cx="4200684" cy="2688625"/>
          </a:xfrm>
          <a:prstGeom prst="rect">
            <a:avLst/>
          </a:prstGeom>
          <a:ln>
            <a:solidFill>
              <a:schemeClr val="accent1">
                <a:lumMod val="20000"/>
                <a:lumOff val="80000"/>
              </a:schemeClr>
            </a:solidFill>
          </a:ln>
        </p:spPr>
      </p:pic>
      <p:sp>
        <p:nvSpPr>
          <p:cNvPr id="7" name="TextBox 6">
            <a:extLst>
              <a:ext uri="{FF2B5EF4-FFF2-40B4-BE49-F238E27FC236}">
                <a16:creationId xmlns:a16="http://schemas.microsoft.com/office/drawing/2014/main" id="{C5134160-A193-431D-A837-B60F7E3D9B46}"/>
              </a:ext>
            </a:extLst>
          </p:cNvPr>
          <p:cNvSpPr txBox="1"/>
          <p:nvPr/>
        </p:nvSpPr>
        <p:spPr>
          <a:xfrm>
            <a:off x="2456852" y="6529829"/>
            <a:ext cx="4347396" cy="261610"/>
          </a:xfrm>
          <a:prstGeom prst="rect">
            <a:avLst/>
          </a:prstGeom>
          <a:noFill/>
        </p:spPr>
        <p:txBody>
          <a:bodyPr wrap="square" rtlCol="0">
            <a:spAutoFit/>
          </a:bodyPr>
          <a:lstStyle/>
          <a:p>
            <a:r>
              <a:rPr lang="en-GB" dirty="0">
                <a:hlinkClick r:id="rId3" action="ppaction://hlinkfile"/>
              </a:rPr>
              <a:t>Alleged near miss- lessons learnt final.pdf</a:t>
            </a:r>
            <a:endParaRPr lang="en-GB" dirty="0"/>
          </a:p>
        </p:txBody>
      </p:sp>
    </p:spTree>
    <p:extLst>
      <p:ext uri="{BB962C8B-B14F-4D97-AF65-F5344CB8AC3E}">
        <p14:creationId xmlns:p14="http://schemas.microsoft.com/office/powerpoint/2010/main" val="181667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244A-96F1-4FE4-9221-4C39DDF5E251}"/>
              </a:ext>
            </a:extLst>
          </p:cNvPr>
          <p:cNvSpPr>
            <a:spLocks noGrp="1"/>
          </p:cNvSpPr>
          <p:nvPr>
            <p:ph type="title"/>
          </p:nvPr>
        </p:nvSpPr>
        <p:spPr>
          <a:xfrm>
            <a:off x="457200" y="136524"/>
            <a:ext cx="8455968" cy="1348259"/>
          </a:xfrm>
          <a:pattFill prst="pct90">
            <a:fgClr>
              <a:srgbClr val="FF0000"/>
            </a:fgClr>
            <a:bgClr>
              <a:schemeClr val="bg1"/>
            </a:bgClr>
          </a:pattFill>
        </p:spPr>
        <p:txBody>
          <a:bodyPr anchor="t">
            <a:normAutofit fontScale="90000"/>
          </a:bodyPr>
          <a:lstStyle/>
          <a:p>
            <a:pPr algn="r"/>
            <a:r>
              <a:rPr lang="en-GB" sz="6000" dirty="0">
                <a:solidFill>
                  <a:schemeClr val="bg1"/>
                </a:solidFill>
              </a:rPr>
              <a:t>Workforce safety</a:t>
            </a:r>
            <a:br>
              <a:rPr lang="en-GB" sz="6000" dirty="0">
                <a:solidFill>
                  <a:schemeClr val="bg1"/>
                </a:solidFill>
              </a:rPr>
            </a:br>
            <a:r>
              <a:rPr lang="en-GB" sz="3100" dirty="0">
                <a:solidFill>
                  <a:schemeClr val="bg1"/>
                </a:solidFill>
              </a:rPr>
              <a:t>Cold weather preparedness</a:t>
            </a:r>
            <a:br>
              <a:rPr lang="en-GB" sz="2800" dirty="0">
                <a:solidFill>
                  <a:schemeClr val="bg1"/>
                </a:solidFill>
              </a:rPr>
            </a:br>
            <a:endParaRPr lang="en-GB" sz="2800" dirty="0">
              <a:solidFill>
                <a:srgbClr val="FF0000"/>
              </a:solidFill>
            </a:endParaRPr>
          </a:p>
        </p:txBody>
      </p:sp>
      <p:sp>
        <p:nvSpPr>
          <p:cNvPr id="3" name="Content Placeholder 2">
            <a:extLst>
              <a:ext uri="{FF2B5EF4-FFF2-40B4-BE49-F238E27FC236}">
                <a16:creationId xmlns:a16="http://schemas.microsoft.com/office/drawing/2014/main" id="{92702901-8312-4FB9-B86C-A72B2DB76C0C}"/>
              </a:ext>
            </a:extLst>
          </p:cNvPr>
          <p:cNvSpPr>
            <a:spLocks noGrp="1"/>
          </p:cNvSpPr>
          <p:nvPr>
            <p:ph sz="half" idx="1"/>
          </p:nvPr>
        </p:nvSpPr>
        <p:spPr>
          <a:xfrm>
            <a:off x="457200" y="1484782"/>
            <a:ext cx="8455968" cy="5040561"/>
          </a:xfrm>
        </p:spPr>
        <p:txBody>
          <a:bodyPr>
            <a:normAutofit fontScale="40000" lnSpcReduction="20000"/>
          </a:bodyPr>
          <a:lstStyle/>
          <a:p>
            <a:pPr marL="0" indent="0">
              <a:buNone/>
            </a:pPr>
            <a:r>
              <a:rPr lang="en-GB" sz="3800" dirty="0"/>
              <a:t>Winter is upon us, and we all have seen the temperatures drop, particularly overnight. </a:t>
            </a:r>
          </a:p>
          <a:p>
            <a:pPr marL="0" indent="0">
              <a:buNone/>
            </a:pPr>
            <a:r>
              <a:rPr lang="en-GB" sz="3800" dirty="0"/>
              <a:t>There are some key things you can do to minimise the risk to you and your teams’ health and wellbeing.</a:t>
            </a:r>
          </a:p>
          <a:p>
            <a:pPr marL="0" indent="0">
              <a:buNone/>
            </a:pPr>
            <a:endParaRPr lang="en-GB" sz="1900" dirty="0"/>
          </a:p>
          <a:p>
            <a:pPr marL="0" indent="0">
              <a:buNone/>
            </a:pPr>
            <a:r>
              <a:rPr lang="en-GB" sz="4500" u="sng" dirty="0">
                <a:solidFill>
                  <a:srgbClr val="FF0000"/>
                </a:solidFill>
              </a:rPr>
              <a:t>Vehicles: </a:t>
            </a:r>
          </a:p>
          <a:p>
            <a:pPr marL="0" indent="0">
              <a:buNone/>
            </a:pPr>
            <a:r>
              <a:rPr lang="en-GB" sz="3500" dirty="0"/>
              <a:t>Do you have the right tyres on your vehicle? Do they have adequate tread? Are snow chains at the ready?</a:t>
            </a:r>
          </a:p>
          <a:p>
            <a:pPr marL="0" indent="0">
              <a:buNone/>
            </a:pPr>
            <a:r>
              <a:rPr lang="en-GB" sz="3500" dirty="0"/>
              <a:t>Use the FLOWER technique to check the vehicle prior to use. (Fuel, Lights, Oil, Water, Electrics, Rubber) When parking a vehicle;  is the area safe and the under foot conditions solid, </a:t>
            </a:r>
          </a:p>
          <a:p>
            <a:pPr marL="0" indent="0">
              <a:buNone/>
            </a:pPr>
            <a:r>
              <a:rPr lang="en-GB" sz="3500" dirty="0"/>
              <a:t>Avoid parking on bends where other road users will not see the vehicle. </a:t>
            </a:r>
          </a:p>
          <a:p>
            <a:pPr marL="0" indent="0">
              <a:buNone/>
            </a:pPr>
            <a:endParaRPr lang="en-GB" sz="1300" dirty="0"/>
          </a:p>
          <a:p>
            <a:pPr marL="0" indent="0">
              <a:buNone/>
            </a:pPr>
            <a:r>
              <a:rPr lang="en-GB" sz="4500" u="sng" dirty="0">
                <a:solidFill>
                  <a:srgbClr val="FF0000"/>
                </a:solidFill>
              </a:rPr>
              <a:t>Lighting:</a:t>
            </a:r>
          </a:p>
          <a:p>
            <a:pPr marL="0" indent="0">
              <a:buNone/>
            </a:pPr>
            <a:r>
              <a:rPr lang="en-GB" sz="3500" dirty="0"/>
              <a:t>Do you have sufficient lighting both on your head and for the site ? Are you able to see the hazards where you are walking/working.</a:t>
            </a:r>
          </a:p>
          <a:p>
            <a:pPr marL="0" indent="0">
              <a:buNone/>
            </a:pPr>
            <a:endParaRPr lang="en-GB" sz="1800" dirty="0"/>
          </a:p>
          <a:p>
            <a:pPr marL="0" indent="0">
              <a:buNone/>
            </a:pPr>
            <a:r>
              <a:rPr lang="en-GB" sz="4500" u="sng" dirty="0">
                <a:solidFill>
                  <a:srgbClr val="FF0000"/>
                </a:solidFill>
              </a:rPr>
              <a:t>Keep a body warm:</a:t>
            </a:r>
          </a:p>
          <a:p>
            <a:pPr marL="0" indent="0">
              <a:buNone/>
            </a:pPr>
            <a:r>
              <a:rPr lang="en-GB" sz="3500" dirty="0"/>
              <a:t>Layer up to keep warm.</a:t>
            </a:r>
          </a:p>
          <a:p>
            <a:pPr marL="0" indent="0">
              <a:buNone/>
            </a:pPr>
            <a:r>
              <a:rPr lang="en-GB" sz="3500" dirty="0"/>
              <a:t>You are most at risk of injury when your body is cold and muscles have been set in one position for a prolonged period; you are a track athlete ..keep moving and/or limber up to warm your muscles prior to a physical activity.</a:t>
            </a:r>
          </a:p>
          <a:p>
            <a:pPr marL="0" indent="0">
              <a:buNone/>
            </a:pPr>
            <a:r>
              <a:rPr lang="en-GB" sz="3500" dirty="0"/>
              <a:t>Take regular food and drink breaks to keep fuel in your tank. </a:t>
            </a:r>
          </a:p>
          <a:p>
            <a:pPr marL="0" indent="0">
              <a:buNone/>
            </a:pPr>
            <a:endParaRPr lang="en-GB" sz="2000" dirty="0"/>
          </a:p>
          <a:p>
            <a:pPr marL="0" indent="0">
              <a:buNone/>
            </a:pPr>
            <a:r>
              <a:rPr lang="en-GB" sz="4500" u="sng" dirty="0">
                <a:solidFill>
                  <a:srgbClr val="FF0000"/>
                </a:solidFill>
              </a:rPr>
              <a:t>Depots &amp; access points:</a:t>
            </a:r>
          </a:p>
          <a:p>
            <a:pPr marL="0" indent="0">
              <a:buNone/>
            </a:pPr>
            <a:r>
              <a:rPr lang="en-GB" sz="3500" dirty="0"/>
              <a:t>Make sure that every depot and access gate has adequate salt/grit supplies, </a:t>
            </a:r>
          </a:p>
          <a:p>
            <a:pPr marL="0" indent="0">
              <a:buNone/>
            </a:pPr>
            <a:r>
              <a:rPr lang="en-GB" sz="3500" dirty="0"/>
              <a:t>Use it on potentially slippery surfaces before walking over them, particularly steps and stairs.</a:t>
            </a:r>
            <a:endParaRPr lang="en-GB" dirty="0"/>
          </a:p>
          <a:p>
            <a:endParaRPr lang="en-GB" dirty="0"/>
          </a:p>
          <a:p>
            <a:endParaRPr lang="en-GB" dirty="0"/>
          </a:p>
        </p:txBody>
      </p:sp>
      <p:sp>
        <p:nvSpPr>
          <p:cNvPr id="5" name="Date Placeholder 4">
            <a:extLst>
              <a:ext uri="{FF2B5EF4-FFF2-40B4-BE49-F238E27FC236}">
                <a16:creationId xmlns:a16="http://schemas.microsoft.com/office/drawing/2014/main" id="{C1E230AB-3CD2-42A4-AD06-7E780CC66333}"/>
              </a:ext>
            </a:extLst>
          </p:cNvPr>
          <p:cNvSpPr>
            <a:spLocks noGrp="1"/>
          </p:cNvSpPr>
          <p:nvPr>
            <p:ph type="dt" sz="half" idx="10"/>
          </p:nvPr>
        </p:nvSpPr>
        <p:spPr/>
        <p:txBody>
          <a:bodyPr/>
          <a:lstStyle/>
          <a:p>
            <a:pPr>
              <a:defRPr/>
            </a:pPr>
            <a:fld id="{6A90D1EC-622F-4A7F-A9A8-1DD8FE056E69}" type="datetime5">
              <a:rPr lang="en-GB" altLang="en-US" smtClean="0"/>
              <a:t>12-Dec-18</a:t>
            </a:fld>
            <a:endParaRPr lang="en-GB" altLang="en-US"/>
          </a:p>
        </p:txBody>
      </p:sp>
      <p:sp>
        <p:nvSpPr>
          <p:cNvPr id="6" name="Slide Number Placeholder 5">
            <a:extLst>
              <a:ext uri="{FF2B5EF4-FFF2-40B4-BE49-F238E27FC236}">
                <a16:creationId xmlns:a16="http://schemas.microsoft.com/office/drawing/2014/main" id="{22D7A300-E544-4E30-978C-18B63B027322}"/>
              </a:ext>
            </a:extLst>
          </p:cNvPr>
          <p:cNvSpPr>
            <a:spLocks noGrp="1"/>
          </p:cNvSpPr>
          <p:nvPr>
            <p:ph type="sldNum" sz="quarter" idx="12"/>
          </p:nvPr>
        </p:nvSpPr>
        <p:spPr/>
        <p:txBody>
          <a:bodyPr/>
          <a:lstStyle/>
          <a:p>
            <a:pPr>
              <a:defRPr/>
            </a:pPr>
            <a:fld id="{6E4066BB-E1B6-4D6A-8219-D5F00293222E}" type="slidenum">
              <a:rPr lang="en-GB" altLang="en-US" smtClean="0"/>
              <a:pPr>
                <a:defRPr/>
              </a:pPr>
              <a:t>9</a:t>
            </a:fld>
            <a:endParaRPr lang="en-GB" altLang="en-US"/>
          </a:p>
        </p:txBody>
      </p:sp>
      <p:sp>
        <p:nvSpPr>
          <p:cNvPr id="4" name="TextBox 3">
            <a:extLst>
              <a:ext uri="{FF2B5EF4-FFF2-40B4-BE49-F238E27FC236}">
                <a16:creationId xmlns:a16="http://schemas.microsoft.com/office/drawing/2014/main" id="{95999743-B350-4373-9557-3F7EA438FFE1}"/>
              </a:ext>
            </a:extLst>
          </p:cNvPr>
          <p:cNvSpPr txBox="1"/>
          <p:nvPr/>
        </p:nvSpPr>
        <p:spPr>
          <a:xfrm>
            <a:off x="6012160" y="6356350"/>
            <a:ext cx="2674640" cy="261610"/>
          </a:xfrm>
          <a:prstGeom prst="rect">
            <a:avLst/>
          </a:prstGeom>
          <a:noFill/>
        </p:spPr>
        <p:txBody>
          <a:bodyPr wrap="square" rtlCol="0">
            <a:spAutoFit/>
          </a:bodyPr>
          <a:lstStyle/>
          <a:p>
            <a:r>
              <a:rPr lang="en-GB" dirty="0">
                <a:hlinkClick r:id="rId2" action="ppaction://hlinkfile"/>
              </a:rPr>
              <a:t>Flower vehicle check.pdf</a:t>
            </a:r>
            <a:endParaRPr lang="en-GB" dirty="0"/>
          </a:p>
        </p:txBody>
      </p:sp>
    </p:spTree>
    <p:extLst>
      <p:ext uri="{BB962C8B-B14F-4D97-AF65-F5344CB8AC3E}">
        <p14:creationId xmlns:p14="http://schemas.microsoft.com/office/powerpoint/2010/main" val="3478507956"/>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low">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31076</TotalTime>
  <Words>3000</Words>
  <Application>Microsoft Office PowerPoint</Application>
  <PresentationFormat>On-screen Show (4:3)</PresentationFormat>
  <Paragraphs>291</Paragraphs>
  <Slides>19</Slides>
  <Notes>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19</vt:i4>
      </vt:variant>
    </vt:vector>
  </HeadingPairs>
  <TitlesOfParts>
    <vt:vector size="35" baseType="lpstr">
      <vt:lpstr>ＭＳ Ｐゴシック</vt:lpstr>
      <vt:lpstr>Arial</vt:lpstr>
      <vt:lpstr>Calibri</vt:lpstr>
      <vt:lpstr>Constantia</vt:lpstr>
      <vt:lpstr>Times New Roman</vt:lpstr>
      <vt:lpstr>Wingdings</vt:lpstr>
      <vt:lpstr>Wingdings 2</vt:lpstr>
      <vt:lpstr>Partner Logo</vt:lpstr>
      <vt:lpstr>Chart Layout</vt:lpstr>
      <vt:lpstr>Divider Slide</vt:lpstr>
      <vt:lpstr>Closing Slide</vt:lpstr>
      <vt:lpstr>Image Slide</vt:lpstr>
      <vt:lpstr>Custom Design</vt:lpstr>
      <vt:lpstr>1_Divider Slide</vt:lpstr>
      <vt:lpstr>Flow</vt:lpstr>
      <vt:lpstr>Blank</vt:lpstr>
      <vt:lpstr>PowerPoint Presentation</vt:lpstr>
      <vt:lpstr>Welcome</vt:lpstr>
      <vt:lpstr>Workforce Safety Notable NLT injuries </vt:lpstr>
      <vt:lpstr>Workforce Safety Electrified running rail causes electric shock/burn injury.</vt:lpstr>
      <vt:lpstr>Workforce Safety Second injury on Lymington Viaduct.</vt:lpstr>
      <vt:lpstr>Track Worker Safety Manual Handling Options </vt:lpstr>
      <vt:lpstr>Workforce Safety .</vt:lpstr>
      <vt:lpstr>Operational safe system of work  Best practise</vt:lpstr>
      <vt:lpstr>Workforce safety Cold weather preparedness </vt:lpstr>
      <vt:lpstr>Line Blockage Safety The new NR3180  </vt:lpstr>
      <vt:lpstr>Trackworker Safety  TRCS REMINDERS.</vt:lpstr>
      <vt:lpstr>PowerPoint Presentation</vt:lpstr>
      <vt:lpstr>Safety Bulletin  11kV Depot Cable strike. </vt:lpstr>
      <vt:lpstr>Safety Bulletin  11kVDepot Cable Strike.  </vt:lpstr>
      <vt:lpstr>Safety Bulletin RRV passing onto Level Crossing</vt:lpstr>
      <vt:lpstr>MAKE THE RIGHT CALL.</vt:lpstr>
      <vt:lpstr>New WHSEA for Works Delivery</vt:lpstr>
      <vt:lpstr>Worksafe Procedure </vt:lpstr>
      <vt:lpstr>Wessex Apps Forms </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Wessex HSE Bulletin</dc:title>
  <dc:creator>Maughan John</dc:creator>
  <dc:description>built by www.mediasterling.com</dc:description>
  <cp:lastModifiedBy>Capstick Tracey</cp:lastModifiedBy>
  <cp:revision>1330</cp:revision>
  <dcterms:created xsi:type="dcterms:W3CDTF">2016-05-25T09:53:53Z</dcterms:created>
  <dcterms:modified xsi:type="dcterms:W3CDTF">2018-12-12T15:26:12Z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