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601200" cy="12801600" type="A3"/>
  <p:notesSz cx="6738938"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1BF"/>
    <a:srgbClr val="00B6BD"/>
    <a:srgbClr val="BFE5E8"/>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83" autoAdjust="0"/>
    <p:restoredTop sz="94660"/>
  </p:normalViewPr>
  <p:slideViewPr>
    <p:cSldViewPr snapToGrid="0">
      <p:cViewPr varScale="1">
        <p:scale>
          <a:sx n="49" d="100"/>
          <a:sy n="49" d="100"/>
        </p:scale>
        <p:origin x="274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7BF07A-9950-48D3-AF53-7E99FCF9BD8A}" type="datetimeFigureOut">
              <a:rPr lang="en-GB" smtClean="0"/>
              <a:t>04/02/2019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2328C5-9966-4C83-952F-60EA3B4B3F0E}" type="slidenum">
              <a:rPr lang="en-GB" smtClean="0"/>
              <a:t>‹#›</a:t>
            </a:fld>
            <a:endParaRPr lang="en-GB"/>
          </a:p>
        </p:txBody>
      </p:sp>
    </p:spTree>
    <p:extLst>
      <p:ext uri="{BB962C8B-B14F-4D97-AF65-F5344CB8AC3E}">
        <p14:creationId xmlns:p14="http://schemas.microsoft.com/office/powerpoint/2010/main" val="336103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7BF07A-9950-48D3-AF53-7E99FCF9BD8A}" type="datetimeFigureOut">
              <a:rPr lang="en-GB" smtClean="0"/>
              <a:t>04/02/2019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2328C5-9966-4C83-952F-60EA3B4B3F0E}" type="slidenum">
              <a:rPr lang="en-GB" smtClean="0"/>
              <a:t>‹#›</a:t>
            </a:fld>
            <a:endParaRPr lang="en-GB"/>
          </a:p>
        </p:txBody>
      </p:sp>
    </p:spTree>
    <p:extLst>
      <p:ext uri="{BB962C8B-B14F-4D97-AF65-F5344CB8AC3E}">
        <p14:creationId xmlns:p14="http://schemas.microsoft.com/office/powerpoint/2010/main" val="1353876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7BF07A-9950-48D3-AF53-7E99FCF9BD8A}" type="datetimeFigureOut">
              <a:rPr lang="en-GB" smtClean="0"/>
              <a:t>04/02/2019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2328C5-9966-4C83-952F-60EA3B4B3F0E}" type="slidenum">
              <a:rPr lang="en-GB" smtClean="0"/>
              <a:t>‹#›</a:t>
            </a:fld>
            <a:endParaRPr lang="en-GB"/>
          </a:p>
        </p:txBody>
      </p:sp>
    </p:spTree>
    <p:extLst>
      <p:ext uri="{BB962C8B-B14F-4D97-AF65-F5344CB8AC3E}">
        <p14:creationId xmlns:p14="http://schemas.microsoft.com/office/powerpoint/2010/main" val="520245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7BF07A-9950-48D3-AF53-7E99FCF9BD8A}" type="datetimeFigureOut">
              <a:rPr lang="en-GB" smtClean="0"/>
              <a:t>04/02/2019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2328C5-9966-4C83-952F-60EA3B4B3F0E}" type="slidenum">
              <a:rPr lang="en-GB" smtClean="0"/>
              <a:t>‹#›</a:t>
            </a:fld>
            <a:endParaRPr lang="en-GB"/>
          </a:p>
        </p:txBody>
      </p:sp>
    </p:spTree>
    <p:extLst>
      <p:ext uri="{BB962C8B-B14F-4D97-AF65-F5344CB8AC3E}">
        <p14:creationId xmlns:p14="http://schemas.microsoft.com/office/powerpoint/2010/main" val="2621968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67BF07A-9950-48D3-AF53-7E99FCF9BD8A}" type="datetimeFigureOut">
              <a:rPr lang="en-GB" smtClean="0"/>
              <a:t>04/02/2019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2328C5-9966-4C83-952F-60EA3B4B3F0E}" type="slidenum">
              <a:rPr lang="en-GB" smtClean="0"/>
              <a:t>‹#›</a:t>
            </a:fld>
            <a:endParaRPr lang="en-GB"/>
          </a:p>
        </p:txBody>
      </p:sp>
    </p:spTree>
    <p:extLst>
      <p:ext uri="{BB962C8B-B14F-4D97-AF65-F5344CB8AC3E}">
        <p14:creationId xmlns:p14="http://schemas.microsoft.com/office/powerpoint/2010/main" val="1852347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7BF07A-9950-48D3-AF53-7E99FCF9BD8A}" type="datetimeFigureOut">
              <a:rPr lang="en-GB" smtClean="0"/>
              <a:t>04/02/2019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2328C5-9966-4C83-952F-60EA3B4B3F0E}" type="slidenum">
              <a:rPr lang="en-GB" smtClean="0"/>
              <a:t>‹#›</a:t>
            </a:fld>
            <a:endParaRPr lang="en-GB"/>
          </a:p>
        </p:txBody>
      </p:sp>
    </p:spTree>
    <p:extLst>
      <p:ext uri="{BB962C8B-B14F-4D97-AF65-F5344CB8AC3E}">
        <p14:creationId xmlns:p14="http://schemas.microsoft.com/office/powerpoint/2010/main" val="311562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7BF07A-9950-48D3-AF53-7E99FCF9BD8A}" type="datetimeFigureOut">
              <a:rPr lang="en-GB" smtClean="0"/>
              <a:t>04/02/2019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E2328C5-9966-4C83-952F-60EA3B4B3F0E}" type="slidenum">
              <a:rPr lang="en-GB" smtClean="0"/>
              <a:t>‹#›</a:t>
            </a:fld>
            <a:endParaRPr lang="en-GB"/>
          </a:p>
        </p:txBody>
      </p:sp>
    </p:spTree>
    <p:extLst>
      <p:ext uri="{BB962C8B-B14F-4D97-AF65-F5344CB8AC3E}">
        <p14:creationId xmlns:p14="http://schemas.microsoft.com/office/powerpoint/2010/main" val="267451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7BF07A-9950-48D3-AF53-7E99FCF9BD8A}" type="datetimeFigureOut">
              <a:rPr lang="en-GB" smtClean="0"/>
              <a:t>04/02/2019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E2328C5-9966-4C83-952F-60EA3B4B3F0E}" type="slidenum">
              <a:rPr lang="en-GB" smtClean="0"/>
              <a:t>‹#›</a:t>
            </a:fld>
            <a:endParaRPr lang="en-GB"/>
          </a:p>
        </p:txBody>
      </p:sp>
    </p:spTree>
    <p:extLst>
      <p:ext uri="{BB962C8B-B14F-4D97-AF65-F5344CB8AC3E}">
        <p14:creationId xmlns:p14="http://schemas.microsoft.com/office/powerpoint/2010/main" val="3192265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7BF07A-9950-48D3-AF53-7E99FCF9BD8A}" type="datetimeFigureOut">
              <a:rPr lang="en-GB" smtClean="0"/>
              <a:t>04/02/2019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E2328C5-9966-4C83-952F-60EA3B4B3F0E}" type="slidenum">
              <a:rPr lang="en-GB" smtClean="0"/>
              <a:t>‹#›</a:t>
            </a:fld>
            <a:endParaRPr lang="en-GB"/>
          </a:p>
        </p:txBody>
      </p:sp>
    </p:spTree>
    <p:extLst>
      <p:ext uri="{BB962C8B-B14F-4D97-AF65-F5344CB8AC3E}">
        <p14:creationId xmlns:p14="http://schemas.microsoft.com/office/powerpoint/2010/main" val="60180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A67BF07A-9950-48D3-AF53-7E99FCF9BD8A}" type="datetimeFigureOut">
              <a:rPr lang="en-GB" smtClean="0"/>
              <a:t>04/02/2019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2328C5-9966-4C83-952F-60EA3B4B3F0E}" type="slidenum">
              <a:rPr lang="en-GB" smtClean="0"/>
              <a:t>‹#›</a:t>
            </a:fld>
            <a:endParaRPr lang="en-GB"/>
          </a:p>
        </p:txBody>
      </p:sp>
    </p:spTree>
    <p:extLst>
      <p:ext uri="{BB962C8B-B14F-4D97-AF65-F5344CB8AC3E}">
        <p14:creationId xmlns:p14="http://schemas.microsoft.com/office/powerpoint/2010/main" val="426229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A67BF07A-9950-48D3-AF53-7E99FCF9BD8A}" type="datetimeFigureOut">
              <a:rPr lang="en-GB" smtClean="0"/>
              <a:t>04/02/2019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2328C5-9966-4C83-952F-60EA3B4B3F0E}" type="slidenum">
              <a:rPr lang="en-GB" smtClean="0"/>
              <a:t>‹#›</a:t>
            </a:fld>
            <a:endParaRPr lang="en-GB"/>
          </a:p>
        </p:txBody>
      </p:sp>
    </p:spTree>
    <p:extLst>
      <p:ext uri="{BB962C8B-B14F-4D97-AF65-F5344CB8AC3E}">
        <p14:creationId xmlns:p14="http://schemas.microsoft.com/office/powerpoint/2010/main" val="3116726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A67BF07A-9950-48D3-AF53-7E99FCF9BD8A}" type="datetimeFigureOut">
              <a:rPr lang="en-GB" smtClean="0"/>
              <a:t>04/02/2019</a:t>
            </a:fld>
            <a:endParaRPr lang="en-GB"/>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FE2328C5-9966-4C83-952F-60EA3B4B3F0E}" type="slidenum">
              <a:rPr lang="en-GB" smtClean="0"/>
              <a:t>‹#›</a:t>
            </a:fld>
            <a:endParaRPr lang="en-GB"/>
          </a:p>
        </p:txBody>
      </p:sp>
    </p:spTree>
    <p:extLst>
      <p:ext uri="{BB962C8B-B14F-4D97-AF65-F5344CB8AC3E}">
        <p14:creationId xmlns:p14="http://schemas.microsoft.com/office/powerpoint/2010/main" val="30124961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cid:image001.png@01D48CA3.60502510"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media/image2.png"/><Relationship Id="rId7" Type="http://schemas.openxmlformats.org/officeDocument/2006/relationships/image" Target="../media/image4.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yammer.com/networkrail.co.uk/" TargetMode="External"/><Relationship Id="rId5" Type="http://schemas.openxmlformats.org/officeDocument/2006/relationships/hyperlink" Target="mailto:ThinkRISK@networkrail.co.uk" TargetMode="External"/><Relationship Id="rId4" Type="http://schemas.openxmlformats.org/officeDocument/2006/relationships/hyperlink" Target="https://safety.networkrail.co.uk/tools-resources/safety-stand-down-materials/it-wont-happen-he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5997CC4-6812-4209-8AC4-2708F91A7701}"/>
              </a:ext>
            </a:extLst>
          </p:cNvPr>
          <p:cNvPicPr>
            <a:picLocks noChangeAspect="1"/>
          </p:cNvPicPr>
          <p:nvPr/>
        </p:nvPicPr>
        <p:blipFill>
          <a:blip r:embed="rId2"/>
          <a:stretch>
            <a:fillRect/>
          </a:stretch>
        </p:blipFill>
        <p:spPr>
          <a:xfrm>
            <a:off x="88898" y="1520171"/>
            <a:ext cx="9423401" cy="10825803"/>
          </a:xfrm>
          <a:prstGeom prst="rect">
            <a:avLst/>
          </a:prstGeom>
        </p:spPr>
      </p:pic>
      <p:pic>
        <p:nvPicPr>
          <p:cNvPr id="5" name="Picture 4">
            <a:extLst>
              <a:ext uri="{FF2B5EF4-FFF2-40B4-BE49-F238E27FC236}">
                <a16:creationId xmlns:a16="http://schemas.microsoft.com/office/drawing/2014/main" id="{F68A8DC2-6DA4-4095-B9B1-69BC800052D9}"/>
              </a:ext>
            </a:extLst>
          </p:cNvPr>
          <p:cNvPicPr>
            <a:picLocks noChangeAspect="1"/>
          </p:cNvPicPr>
          <p:nvPr/>
        </p:nvPicPr>
        <p:blipFill rotWithShape="1">
          <a:blip r:embed="rId3">
            <a:extLst>
              <a:ext uri="{28A0092B-C50C-407E-A947-70E740481C1C}">
                <a14:useLocalDpi xmlns:a14="http://schemas.microsoft.com/office/drawing/2010/main" val="0"/>
              </a:ext>
            </a:extLst>
          </a:blip>
          <a:srcRect l="347" b="66997"/>
          <a:stretch/>
        </p:blipFill>
        <p:spPr>
          <a:xfrm>
            <a:off x="88898" y="22321"/>
            <a:ext cx="9512301" cy="1669052"/>
          </a:xfrm>
          <a:prstGeom prst="rect">
            <a:avLst/>
          </a:prstGeom>
        </p:spPr>
      </p:pic>
      <p:sp>
        <p:nvSpPr>
          <p:cNvPr id="6" name="TextBox 5">
            <a:extLst>
              <a:ext uri="{FF2B5EF4-FFF2-40B4-BE49-F238E27FC236}">
                <a16:creationId xmlns:a16="http://schemas.microsoft.com/office/drawing/2014/main" id="{008AEEF4-D295-4C1C-AE06-FEF408D1C5BE}"/>
              </a:ext>
            </a:extLst>
          </p:cNvPr>
          <p:cNvSpPr txBox="1"/>
          <p:nvPr/>
        </p:nvSpPr>
        <p:spPr>
          <a:xfrm>
            <a:off x="433136" y="692372"/>
            <a:ext cx="7503529" cy="646331"/>
          </a:xfrm>
          <a:prstGeom prst="rect">
            <a:avLst/>
          </a:prstGeom>
          <a:noFill/>
        </p:spPr>
        <p:txBody>
          <a:bodyPr wrap="none" rtlCol="0">
            <a:spAutoFit/>
          </a:bodyPr>
          <a:lstStyle/>
          <a:p>
            <a:r>
              <a:rPr lang="en-GB" sz="3600" dirty="0">
                <a:solidFill>
                  <a:schemeClr val="bg1"/>
                </a:solidFill>
                <a:latin typeface="Network Rail Sans" panose="02000000040000020004" pitchFamily="2" charset="0"/>
              </a:rPr>
              <a:t>Briefing note: Near misses safety hour</a:t>
            </a:r>
          </a:p>
        </p:txBody>
      </p:sp>
      <p:pic>
        <p:nvPicPr>
          <p:cNvPr id="8" name="Picture 7">
            <a:extLst>
              <a:ext uri="{FF2B5EF4-FFF2-40B4-BE49-F238E27FC236}">
                <a16:creationId xmlns:a16="http://schemas.microsoft.com/office/drawing/2014/main" id="{8BB4C6DB-52C8-485B-8770-B3D63F0C6ADA}"/>
              </a:ext>
            </a:extLst>
          </p:cNvPr>
          <p:cNvPicPr>
            <a:picLocks noChangeAspect="1"/>
          </p:cNvPicPr>
          <p:nvPr/>
        </p:nvPicPr>
        <p:blipFill rotWithShape="1">
          <a:blip r:embed="rId3">
            <a:extLst>
              <a:ext uri="{28A0092B-C50C-407E-A947-70E740481C1C}">
                <a14:useLocalDpi xmlns:a14="http://schemas.microsoft.com/office/drawing/2010/main" val="0"/>
              </a:ext>
            </a:extLst>
          </a:blip>
          <a:srcRect l="109" t="22437" r="893" b="67905"/>
          <a:stretch/>
        </p:blipFill>
        <p:spPr>
          <a:xfrm>
            <a:off x="88898" y="12345974"/>
            <a:ext cx="9423401" cy="469107"/>
          </a:xfrm>
          <a:prstGeom prst="rect">
            <a:avLst/>
          </a:prstGeom>
        </p:spPr>
      </p:pic>
      <p:sp>
        <p:nvSpPr>
          <p:cNvPr id="11" name="TextBox 10">
            <a:extLst>
              <a:ext uri="{FF2B5EF4-FFF2-40B4-BE49-F238E27FC236}">
                <a16:creationId xmlns:a16="http://schemas.microsoft.com/office/drawing/2014/main" id="{80E87173-FC2A-4063-9245-B613C1FED4F1}"/>
              </a:ext>
            </a:extLst>
          </p:cNvPr>
          <p:cNvSpPr txBox="1"/>
          <p:nvPr/>
        </p:nvSpPr>
        <p:spPr>
          <a:xfrm>
            <a:off x="433136" y="1719976"/>
            <a:ext cx="707245" cy="369332"/>
          </a:xfrm>
          <a:prstGeom prst="rect">
            <a:avLst/>
          </a:prstGeom>
          <a:noFill/>
        </p:spPr>
        <p:txBody>
          <a:bodyPr wrap="none" rtlCol="0">
            <a:spAutoFit/>
          </a:bodyPr>
          <a:lstStyle/>
          <a:p>
            <a:r>
              <a:rPr lang="en-GB" dirty="0">
                <a:solidFill>
                  <a:srgbClr val="00B6BD"/>
                </a:solidFill>
                <a:latin typeface="Network Rail Sans" panose="02000000040000020004" pitchFamily="50" charset="0"/>
              </a:rPr>
              <a:t>Date:</a:t>
            </a:r>
          </a:p>
        </p:txBody>
      </p:sp>
      <p:sp>
        <p:nvSpPr>
          <p:cNvPr id="13" name="TextBox 12">
            <a:extLst>
              <a:ext uri="{FF2B5EF4-FFF2-40B4-BE49-F238E27FC236}">
                <a16:creationId xmlns:a16="http://schemas.microsoft.com/office/drawing/2014/main" id="{D64DE7F5-467B-418C-9CEA-FADBCE31EE5F}"/>
              </a:ext>
            </a:extLst>
          </p:cNvPr>
          <p:cNvSpPr txBox="1"/>
          <p:nvPr/>
        </p:nvSpPr>
        <p:spPr>
          <a:xfrm>
            <a:off x="433136" y="2223824"/>
            <a:ext cx="952505" cy="369332"/>
          </a:xfrm>
          <a:prstGeom prst="rect">
            <a:avLst/>
          </a:prstGeom>
          <a:noFill/>
        </p:spPr>
        <p:txBody>
          <a:bodyPr wrap="none" rtlCol="0">
            <a:spAutoFit/>
          </a:bodyPr>
          <a:lstStyle/>
          <a:p>
            <a:r>
              <a:rPr lang="en-GB" dirty="0">
                <a:solidFill>
                  <a:srgbClr val="00B6BD"/>
                </a:solidFill>
                <a:latin typeface="Network Rail Sans" panose="02000000040000020004" pitchFamily="50" charset="0"/>
              </a:rPr>
              <a:t>Subject:</a:t>
            </a:r>
          </a:p>
        </p:txBody>
      </p:sp>
      <p:cxnSp>
        <p:nvCxnSpPr>
          <p:cNvPr id="15" name="Straight Connector 14">
            <a:extLst>
              <a:ext uri="{FF2B5EF4-FFF2-40B4-BE49-F238E27FC236}">
                <a16:creationId xmlns:a16="http://schemas.microsoft.com/office/drawing/2014/main" id="{C525096F-7E9E-4313-AAEB-1133228AB756}"/>
              </a:ext>
            </a:extLst>
          </p:cNvPr>
          <p:cNvCxnSpPr>
            <a:cxnSpLocks/>
          </p:cNvCxnSpPr>
          <p:nvPr/>
        </p:nvCxnSpPr>
        <p:spPr>
          <a:xfrm>
            <a:off x="524452" y="2158784"/>
            <a:ext cx="8507253" cy="0"/>
          </a:xfrm>
          <a:prstGeom prst="line">
            <a:avLst/>
          </a:prstGeom>
          <a:ln w="28575">
            <a:solidFill>
              <a:srgbClr val="00B1BF"/>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D460DFA-0F4C-4A6C-9A53-4362E282C427}"/>
              </a:ext>
            </a:extLst>
          </p:cNvPr>
          <p:cNvSpPr txBox="1"/>
          <p:nvPr/>
        </p:nvSpPr>
        <p:spPr>
          <a:xfrm>
            <a:off x="1076213" y="1724413"/>
            <a:ext cx="1300356" cy="369332"/>
          </a:xfrm>
          <a:prstGeom prst="rect">
            <a:avLst/>
          </a:prstGeom>
          <a:noFill/>
        </p:spPr>
        <p:txBody>
          <a:bodyPr wrap="none" rtlCol="0">
            <a:spAutoFit/>
          </a:bodyPr>
          <a:lstStyle/>
          <a:p>
            <a:r>
              <a:rPr lang="en-GB" dirty="0">
                <a:latin typeface="Network Rail Sans" panose="02000000040000020004" pitchFamily="50" charset="0"/>
              </a:rPr>
              <a:t>01/02/2019</a:t>
            </a:r>
          </a:p>
        </p:txBody>
      </p:sp>
      <p:sp>
        <p:nvSpPr>
          <p:cNvPr id="18" name="TextBox 17">
            <a:extLst>
              <a:ext uri="{FF2B5EF4-FFF2-40B4-BE49-F238E27FC236}">
                <a16:creationId xmlns:a16="http://schemas.microsoft.com/office/drawing/2014/main" id="{909526C8-86C3-476D-8870-B53B84B4DFE5}"/>
              </a:ext>
            </a:extLst>
          </p:cNvPr>
          <p:cNvSpPr txBox="1"/>
          <p:nvPr/>
        </p:nvSpPr>
        <p:spPr>
          <a:xfrm>
            <a:off x="1337515" y="2214325"/>
            <a:ext cx="3491149" cy="369332"/>
          </a:xfrm>
          <a:prstGeom prst="rect">
            <a:avLst/>
          </a:prstGeom>
          <a:noFill/>
        </p:spPr>
        <p:txBody>
          <a:bodyPr wrap="none" rtlCol="0">
            <a:spAutoFit/>
          </a:bodyPr>
          <a:lstStyle/>
          <a:p>
            <a:r>
              <a:rPr lang="en-GB" dirty="0">
                <a:latin typeface="Network Rail Sans" panose="02000000040000020004" pitchFamily="50" charset="0"/>
              </a:rPr>
              <a:t>Near misses: It won’t happen here</a:t>
            </a:r>
          </a:p>
        </p:txBody>
      </p:sp>
      <p:sp>
        <p:nvSpPr>
          <p:cNvPr id="19" name="Rectangle 18">
            <a:extLst>
              <a:ext uri="{FF2B5EF4-FFF2-40B4-BE49-F238E27FC236}">
                <a16:creationId xmlns:a16="http://schemas.microsoft.com/office/drawing/2014/main" id="{BC4BDC9F-35F0-4A46-AB80-0A00C3C618A9}"/>
              </a:ext>
            </a:extLst>
          </p:cNvPr>
          <p:cNvSpPr/>
          <p:nvPr/>
        </p:nvSpPr>
        <p:spPr>
          <a:xfrm>
            <a:off x="478793" y="3037092"/>
            <a:ext cx="8507253" cy="202297"/>
          </a:xfrm>
          <a:prstGeom prst="rect">
            <a:avLst/>
          </a:prstGeom>
          <a:solidFill>
            <a:srgbClr val="BFE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0115963-43F8-433A-B0F8-E024F039FD84}"/>
              </a:ext>
            </a:extLst>
          </p:cNvPr>
          <p:cNvSpPr txBox="1"/>
          <p:nvPr/>
        </p:nvSpPr>
        <p:spPr>
          <a:xfrm>
            <a:off x="433136" y="3210880"/>
            <a:ext cx="8598569" cy="3662541"/>
          </a:xfrm>
          <a:prstGeom prst="rect">
            <a:avLst/>
          </a:prstGeom>
          <a:noFill/>
        </p:spPr>
        <p:txBody>
          <a:bodyPr wrap="square" rtlCol="0">
            <a:spAutoFit/>
          </a:bodyPr>
          <a:lstStyle/>
          <a:p>
            <a:pPr fontAlgn="base"/>
            <a:r>
              <a:rPr lang="en-GB" dirty="0">
                <a:latin typeface="Network Rail Sans" panose="02000000040000020004" pitchFamily="2" charset="0"/>
              </a:rPr>
              <a:t>06 November 2018, Network Rail heard the shocking news that whilst carrying out possession support duties, a member of Southeast’s route possession delivery team was struck by a train at Stoats Nest Junction and was killed.</a:t>
            </a:r>
          </a:p>
          <a:p>
            <a:pPr fontAlgn="base"/>
            <a:endParaRPr lang="en-GB" dirty="0">
              <a:latin typeface="Network Rail Sans" panose="02000000040000020004" pitchFamily="2" charset="0"/>
            </a:endParaRPr>
          </a:p>
          <a:p>
            <a:pPr fontAlgn="base"/>
            <a:r>
              <a:rPr lang="en-GB" dirty="0">
                <a:latin typeface="Network Rail Sans" panose="02000000040000020004" pitchFamily="2" charset="0"/>
              </a:rPr>
              <a:t>This incident is still under formal investigation, and the findings will be released in due course.</a:t>
            </a:r>
          </a:p>
          <a:p>
            <a:br>
              <a:rPr lang="en-GB" sz="1600" dirty="0">
                <a:latin typeface="Network Rail Sans" panose="02000000040000020004" pitchFamily="2" charset="0"/>
              </a:rPr>
            </a:br>
            <a:r>
              <a:rPr lang="en-GB" dirty="0">
                <a:latin typeface="Network Rail Sans" panose="02000000040000020004" pitchFamily="2" charset="0"/>
              </a:rPr>
              <a:t>However, it is now time to take a stance, to take action and to focus on the alarming rise in the number of ‘near misses’ across the infrastructure. A near miss is specifically defined in railway terminology as an incident involving a </a:t>
            </a:r>
            <a:r>
              <a:rPr lang="en-GB" b="1" dirty="0">
                <a:latin typeface="Network Rail Sans" panose="02000000040000020004" pitchFamily="2" charset="0"/>
              </a:rPr>
              <a:t>train</a:t>
            </a:r>
            <a:r>
              <a:rPr lang="en-GB" dirty="0">
                <a:latin typeface="Network Rail Sans" panose="02000000040000020004" pitchFamily="2" charset="0"/>
              </a:rPr>
              <a:t> or </a:t>
            </a:r>
            <a:r>
              <a:rPr lang="en-GB" b="1" dirty="0">
                <a:latin typeface="Network Rail Sans" panose="02000000040000020004" pitchFamily="2" charset="0"/>
              </a:rPr>
              <a:t>rail</a:t>
            </a:r>
            <a:r>
              <a:rPr lang="en-GB" dirty="0">
                <a:latin typeface="Network Rail Sans" panose="02000000040000020004" pitchFamily="2" charset="0"/>
              </a:rPr>
              <a:t> mounted plant that has occurred due to an unsafe condition or act which in other circumstances could have resulted in personal injury.</a:t>
            </a:r>
          </a:p>
          <a:p>
            <a:endParaRPr lang="en-GB" dirty="0"/>
          </a:p>
        </p:txBody>
      </p:sp>
      <p:sp>
        <p:nvSpPr>
          <p:cNvPr id="22" name="Rectangle 21" title="N">
            <a:extLst>
              <a:ext uri="{FF2B5EF4-FFF2-40B4-BE49-F238E27FC236}">
                <a16:creationId xmlns:a16="http://schemas.microsoft.com/office/drawing/2014/main" id="{6B22042F-D783-461C-A6A0-C9E118307F62}"/>
              </a:ext>
            </a:extLst>
          </p:cNvPr>
          <p:cNvSpPr/>
          <p:nvPr/>
        </p:nvSpPr>
        <p:spPr>
          <a:xfrm>
            <a:off x="433136" y="8856863"/>
            <a:ext cx="8507253" cy="387038"/>
          </a:xfrm>
          <a:prstGeom prst="rect">
            <a:avLst/>
          </a:prstGeom>
          <a:solidFill>
            <a:srgbClr val="BFE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Network Rail Sans" panose="02000000040000020004" pitchFamily="50" charset="0"/>
              </a:rPr>
              <a:t>Near misses: It wont happen here pack</a:t>
            </a:r>
          </a:p>
        </p:txBody>
      </p:sp>
      <p:sp>
        <p:nvSpPr>
          <p:cNvPr id="24" name="Rectangle 23">
            <a:extLst>
              <a:ext uri="{FF2B5EF4-FFF2-40B4-BE49-F238E27FC236}">
                <a16:creationId xmlns:a16="http://schemas.microsoft.com/office/drawing/2014/main" id="{D76DB24E-D195-49C1-B840-AF30A6DB404D}"/>
              </a:ext>
            </a:extLst>
          </p:cNvPr>
          <p:cNvSpPr/>
          <p:nvPr/>
        </p:nvSpPr>
        <p:spPr>
          <a:xfrm>
            <a:off x="465219" y="9397694"/>
            <a:ext cx="8598568" cy="3354765"/>
          </a:xfrm>
          <a:prstGeom prst="rect">
            <a:avLst/>
          </a:prstGeom>
        </p:spPr>
        <p:txBody>
          <a:bodyPr wrap="square">
            <a:spAutoFit/>
          </a:bodyPr>
          <a:lstStyle/>
          <a:p>
            <a:pPr fontAlgn="base"/>
            <a:r>
              <a:rPr lang="en-GB" dirty="0">
                <a:latin typeface="Network Rail Sans" panose="02000000040000020004" pitchFamily="50" charset="0"/>
              </a:rPr>
              <a:t>STE’s QHSE department has created a safety hour, which includes a message from Lisbeth Fromling, chief QHSE officer, a montage of recent near miss CCTV footage, and prompts to aid discussions.</a:t>
            </a:r>
          </a:p>
          <a:p>
            <a:pPr fontAlgn="base"/>
            <a:r>
              <a:rPr lang="en-GB" dirty="0">
                <a:latin typeface="Network Rail Sans" panose="02000000040000020004" pitchFamily="50" charset="0"/>
              </a:rPr>
              <a:t>The pack is delivered as a PowerPoint, with two films that can be either embedded or played at source. This open access does allow the flexibility for local leaders to add a local message.</a:t>
            </a:r>
          </a:p>
          <a:p>
            <a:pPr fontAlgn="base"/>
            <a:r>
              <a:rPr lang="en-GB" dirty="0">
                <a:latin typeface="Network Rail Sans" panose="02000000040000020004" pitchFamily="50" charset="0"/>
              </a:rPr>
              <a:t>Although the materials feature frontline staff, they should be made available to all levels in order to discuss their role in stopping near misses happening, as the end result of the clips is a person leaping out the way of a train, in most cases a much larger failure that can be traced back has occurred.</a:t>
            </a:r>
          </a:p>
          <a:p>
            <a:pPr fontAlgn="base"/>
            <a:endParaRPr lang="en-GB" sz="1600" dirty="0">
              <a:latin typeface="Network Rail Sans" panose="02000000040000020004" pitchFamily="50" charset="0"/>
            </a:endParaRPr>
          </a:p>
          <a:p>
            <a:pPr fontAlgn="base"/>
            <a:endParaRPr lang="en-GB" sz="1600" dirty="0">
              <a:latin typeface="Network Rail Sans" panose="02000000040000020004" pitchFamily="50" charset="0"/>
            </a:endParaRPr>
          </a:p>
        </p:txBody>
      </p:sp>
      <p:pic>
        <p:nvPicPr>
          <p:cNvPr id="16" name="Chart 1" descr="cid:image001.png@01D48CA3.60502510">
            <a:extLst>
              <a:ext uri="{FF2B5EF4-FFF2-40B4-BE49-F238E27FC236}">
                <a16:creationId xmlns:a16="http://schemas.microsoft.com/office/drawing/2014/main" id="{4F269BEA-F591-4189-8D07-03969DA2CEE9}"/>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433136" y="6553200"/>
            <a:ext cx="5404361" cy="2256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D3766263-B8CA-4477-850F-CD05196F0F18}"/>
              </a:ext>
            </a:extLst>
          </p:cNvPr>
          <p:cNvSpPr txBox="1"/>
          <p:nvPr/>
        </p:nvSpPr>
        <p:spPr>
          <a:xfrm>
            <a:off x="5837497" y="6691833"/>
            <a:ext cx="3194208" cy="1768818"/>
          </a:xfrm>
          <a:prstGeom prst="rect">
            <a:avLst/>
          </a:prstGeom>
          <a:noFill/>
        </p:spPr>
        <p:txBody>
          <a:bodyPr wrap="square" rtlCol="0">
            <a:spAutoFit/>
          </a:bodyPr>
          <a:lstStyle/>
          <a:p>
            <a:pPr defTabSz="468307">
              <a:lnSpc>
                <a:spcPts val="2155"/>
              </a:lnSpc>
              <a:spcBef>
                <a:spcPts val="539"/>
              </a:spcBef>
              <a:spcAft>
                <a:spcPts val="539"/>
              </a:spcAft>
              <a:buSzPct val="130000"/>
            </a:pPr>
            <a:r>
              <a:rPr lang="en-GB" dirty="0">
                <a:latin typeface="Network Rail Sans" panose="02000000040000020004" pitchFamily="2" charset="0"/>
              </a:rPr>
              <a:t>Over the last year we have seen a significant increase in near misses involving trackworkers who move out of the way of passing trains with just seconds remaining.</a:t>
            </a:r>
          </a:p>
        </p:txBody>
      </p:sp>
      <p:sp>
        <p:nvSpPr>
          <p:cNvPr id="20" name="Oval 19">
            <a:extLst>
              <a:ext uri="{FF2B5EF4-FFF2-40B4-BE49-F238E27FC236}">
                <a16:creationId xmlns:a16="http://schemas.microsoft.com/office/drawing/2014/main" id="{6D713518-51A1-4854-9287-AAE44DC7E21A}"/>
              </a:ext>
            </a:extLst>
          </p:cNvPr>
          <p:cNvSpPr/>
          <p:nvPr/>
        </p:nvSpPr>
        <p:spPr>
          <a:xfrm>
            <a:off x="4096383" y="7308308"/>
            <a:ext cx="1497330" cy="453228"/>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Aft>
                <a:spcPts val="600"/>
              </a:spcAft>
            </a:pPr>
            <a:endParaRPr lang="en-GB" sz="1200" dirty="0" err="1"/>
          </a:p>
        </p:txBody>
      </p:sp>
      <p:sp>
        <p:nvSpPr>
          <p:cNvPr id="23" name="TextBox 22">
            <a:extLst>
              <a:ext uri="{FF2B5EF4-FFF2-40B4-BE49-F238E27FC236}">
                <a16:creationId xmlns:a16="http://schemas.microsoft.com/office/drawing/2014/main" id="{AF7E72EB-B60D-4709-B98B-71812DA3F540}"/>
              </a:ext>
            </a:extLst>
          </p:cNvPr>
          <p:cNvSpPr txBox="1"/>
          <p:nvPr/>
        </p:nvSpPr>
        <p:spPr>
          <a:xfrm>
            <a:off x="460011" y="2619858"/>
            <a:ext cx="460639" cy="369332"/>
          </a:xfrm>
          <a:prstGeom prst="rect">
            <a:avLst/>
          </a:prstGeom>
          <a:noFill/>
        </p:spPr>
        <p:txBody>
          <a:bodyPr wrap="none" rtlCol="0">
            <a:spAutoFit/>
          </a:bodyPr>
          <a:lstStyle/>
          <a:p>
            <a:r>
              <a:rPr lang="en-GB" dirty="0">
                <a:solidFill>
                  <a:srgbClr val="00B6BD"/>
                </a:solidFill>
                <a:latin typeface="Network Rail Sans" panose="02000000040000020004" pitchFamily="50" charset="0"/>
              </a:rPr>
              <a:t>To:</a:t>
            </a:r>
          </a:p>
        </p:txBody>
      </p:sp>
      <p:sp>
        <p:nvSpPr>
          <p:cNvPr id="25" name="TextBox 24">
            <a:extLst>
              <a:ext uri="{FF2B5EF4-FFF2-40B4-BE49-F238E27FC236}">
                <a16:creationId xmlns:a16="http://schemas.microsoft.com/office/drawing/2014/main" id="{5AF70EAA-E244-4E3A-810C-4B38892693CE}"/>
              </a:ext>
            </a:extLst>
          </p:cNvPr>
          <p:cNvSpPr txBox="1"/>
          <p:nvPr/>
        </p:nvSpPr>
        <p:spPr>
          <a:xfrm>
            <a:off x="1337515" y="2596868"/>
            <a:ext cx="4936993" cy="369332"/>
          </a:xfrm>
          <a:prstGeom prst="rect">
            <a:avLst/>
          </a:prstGeom>
          <a:noFill/>
        </p:spPr>
        <p:txBody>
          <a:bodyPr wrap="none" rtlCol="0">
            <a:spAutoFit/>
          </a:bodyPr>
          <a:lstStyle/>
          <a:p>
            <a:r>
              <a:rPr lang="en-GB" dirty="0">
                <a:latin typeface="Network Rail Sans" panose="02000000040000020004" pitchFamily="50" charset="0"/>
              </a:rPr>
              <a:t>To Heads of Safety and Internal Communications</a:t>
            </a:r>
          </a:p>
        </p:txBody>
      </p:sp>
    </p:spTree>
    <p:extLst>
      <p:ext uri="{BB962C8B-B14F-4D97-AF65-F5344CB8AC3E}">
        <p14:creationId xmlns:p14="http://schemas.microsoft.com/office/powerpoint/2010/main" val="504366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5997CC4-6812-4209-8AC4-2708F91A7701}"/>
              </a:ext>
            </a:extLst>
          </p:cNvPr>
          <p:cNvPicPr>
            <a:picLocks noChangeAspect="1"/>
          </p:cNvPicPr>
          <p:nvPr/>
        </p:nvPicPr>
        <p:blipFill>
          <a:blip r:embed="rId2"/>
          <a:stretch>
            <a:fillRect/>
          </a:stretch>
        </p:blipFill>
        <p:spPr>
          <a:xfrm>
            <a:off x="0" y="440354"/>
            <a:ext cx="9601200" cy="11827735"/>
          </a:xfrm>
          <a:prstGeom prst="rect">
            <a:avLst/>
          </a:prstGeom>
        </p:spPr>
      </p:pic>
      <p:pic>
        <p:nvPicPr>
          <p:cNvPr id="8" name="Picture 7">
            <a:extLst>
              <a:ext uri="{FF2B5EF4-FFF2-40B4-BE49-F238E27FC236}">
                <a16:creationId xmlns:a16="http://schemas.microsoft.com/office/drawing/2014/main" id="{8BB4C6DB-52C8-485B-8770-B3D63F0C6ADA}"/>
              </a:ext>
            </a:extLst>
          </p:cNvPr>
          <p:cNvPicPr>
            <a:picLocks noChangeAspect="1"/>
          </p:cNvPicPr>
          <p:nvPr/>
        </p:nvPicPr>
        <p:blipFill rotWithShape="1">
          <a:blip r:embed="rId3">
            <a:extLst>
              <a:ext uri="{28A0092B-C50C-407E-A947-70E740481C1C}">
                <a14:useLocalDpi xmlns:a14="http://schemas.microsoft.com/office/drawing/2010/main" val="0"/>
              </a:ext>
            </a:extLst>
          </a:blip>
          <a:srcRect l="109" t="22437" r="893" b="67905"/>
          <a:stretch/>
        </p:blipFill>
        <p:spPr>
          <a:xfrm>
            <a:off x="-66675" y="12247345"/>
            <a:ext cx="9772649" cy="469107"/>
          </a:xfrm>
          <a:prstGeom prst="rect">
            <a:avLst/>
          </a:prstGeom>
        </p:spPr>
      </p:pic>
      <p:pic>
        <p:nvPicPr>
          <p:cNvPr id="14" name="Picture 13">
            <a:extLst>
              <a:ext uri="{FF2B5EF4-FFF2-40B4-BE49-F238E27FC236}">
                <a16:creationId xmlns:a16="http://schemas.microsoft.com/office/drawing/2014/main" id="{25B7776A-0C9D-4167-BA7F-0BE0DAA5753B}"/>
              </a:ext>
            </a:extLst>
          </p:cNvPr>
          <p:cNvPicPr>
            <a:picLocks noChangeAspect="1"/>
          </p:cNvPicPr>
          <p:nvPr/>
        </p:nvPicPr>
        <p:blipFill rotWithShape="1">
          <a:blip r:embed="rId3">
            <a:extLst>
              <a:ext uri="{28A0092B-C50C-407E-A947-70E740481C1C}">
                <a14:useLocalDpi xmlns:a14="http://schemas.microsoft.com/office/drawing/2010/main" val="0"/>
              </a:ext>
            </a:extLst>
          </a:blip>
          <a:srcRect l="109" t="22437" r="893" b="67905"/>
          <a:stretch/>
        </p:blipFill>
        <p:spPr>
          <a:xfrm>
            <a:off x="1" y="87755"/>
            <a:ext cx="9601200" cy="469107"/>
          </a:xfrm>
          <a:prstGeom prst="rect">
            <a:avLst/>
          </a:prstGeom>
        </p:spPr>
      </p:pic>
      <p:sp>
        <p:nvSpPr>
          <p:cNvPr id="12" name="Rectangle 11">
            <a:extLst>
              <a:ext uri="{FF2B5EF4-FFF2-40B4-BE49-F238E27FC236}">
                <a16:creationId xmlns:a16="http://schemas.microsoft.com/office/drawing/2014/main" id="{ED392183-9AB5-48C4-93AA-2A7A3D130C71}"/>
              </a:ext>
            </a:extLst>
          </p:cNvPr>
          <p:cNvSpPr/>
          <p:nvPr/>
        </p:nvSpPr>
        <p:spPr>
          <a:xfrm>
            <a:off x="520365" y="1449457"/>
            <a:ext cx="8598568" cy="2585323"/>
          </a:xfrm>
          <a:prstGeom prst="rect">
            <a:avLst/>
          </a:prstGeom>
        </p:spPr>
        <p:txBody>
          <a:bodyPr wrap="square">
            <a:spAutoFit/>
          </a:bodyPr>
          <a:lstStyle/>
          <a:p>
            <a:pPr marL="285750" indent="-285750" fontAlgn="base">
              <a:buFont typeface="Arial" panose="020B0604020202020204" pitchFamily="34" charset="0"/>
              <a:buChar char="•"/>
            </a:pPr>
            <a:r>
              <a:rPr lang="en-GB" dirty="0">
                <a:latin typeface="Network Rail Sans" panose="02000000040000020004" pitchFamily="2" charset="0"/>
              </a:rPr>
              <a:t>Please work closely with colleagues in Internal Communications, the Safety profession, known facilitators and local union safety reps, to spread the packs.</a:t>
            </a:r>
          </a:p>
          <a:p>
            <a:pPr marL="285750" indent="-285750" fontAlgn="base">
              <a:buFont typeface="Arial" panose="020B0604020202020204" pitchFamily="34" charset="0"/>
              <a:buChar char="•"/>
            </a:pPr>
            <a:r>
              <a:rPr lang="en-GB" dirty="0">
                <a:latin typeface="Network Rail Sans" panose="02000000040000020004" pitchFamily="2" charset="0"/>
              </a:rPr>
              <a:t>Pass on any outcomes, actions or good practice to the heads of safety in your business so they can report back to STE at their professional head meeting.</a:t>
            </a:r>
          </a:p>
          <a:p>
            <a:pPr marL="285750" indent="-285750" fontAlgn="base">
              <a:buFont typeface="Arial" panose="020B0604020202020204" pitchFamily="34" charset="0"/>
              <a:buChar char="•"/>
            </a:pPr>
            <a:r>
              <a:rPr lang="en-GB" dirty="0">
                <a:latin typeface="Network Rail Sans" panose="02000000040000020004" pitchFamily="2" charset="0"/>
              </a:rPr>
              <a:t>Create local </a:t>
            </a:r>
            <a:r>
              <a:rPr lang="en-GB" dirty="0" err="1">
                <a:latin typeface="Network Rail Sans" panose="02000000040000020004" pitchFamily="2" charset="0"/>
              </a:rPr>
              <a:t>MyConnect</a:t>
            </a:r>
            <a:r>
              <a:rPr lang="en-GB" dirty="0">
                <a:latin typeface="Network Rail Sans" panose="02000000040000020004" pitchFamily="2" charset="0"/>
              </a:rPr>
              <a:t> stories or Yammer discussions to drive engagement.</a:t>
            </a:r>
          </a:p>
          <a:p>
            <a:pPr marL="285750" indent="-285750" fontAlgn="base">
              <a:buFont typeface="Arial" panose="020B0604020202020204" pitchFamily="34" charset="0"/>
              <a:buChar char="•"/>
            </a:pPr>
            <a:r>
              <a:rPr lang="en-GB" dirty="0">
                <a:latin typeface="Network Rail Sans" panose="02000000040000020004" pitchFamily="2" charset="0"/>
              </a:rPr>
              <a:t>Encourage leadership whilst on safety tours to hold conversations on this alarming subject matter.</a:t>
            </a:r>
          </a:p>
          <a:p>
            <a:pPr fontAlgn="base"/>
            <a:r>
              <a:rPr lang="en-GB" dirty="0"/>
              <a:t> </a:t>
            </a:r>
          </a:p>
          <a:p>
            <a:pPr fontAlgn="base"/>
            <a:endParaRPr lang="en-GB" dirty="0">
              <a:latin typeface="Network Rail Sans" panose="02000000040000020004" pitchFamily="50" charset="0"/>
            </a:endParaRPr>
          </a:p>
        </p:txBody>
      </p:sp>
      <p:sp>
        <p:nvSpPr>
          <p:cNvPr id="17" name="Rectangle 16" title="N">
            <a:extLst>
              <a:ext uri="{FF2B5EF4-FFF2-40B4-BE49-F238E27FC236}">
                <a16:creationId xmlns:a16="http://schemas.microsoft.com/office/drawing/2014/main" id="{4D1C5CA4-0DC0-43C3-8826-DD59A15C1DB5}"/>
              </a:ext>
            </a:extLst>
          </p:cNvPr>
          <p:cNvSpPr/>
          <p:nvPr/>
        </p:nvSpPr>
        <p:spPr>
          <a:xfrm>
            <a:off x="518699" y="4138225"/>
            <a:ext cx="8507253" cy="387038"/>
          </a:xfrm>
          <a:prstGeom prst="rect">
            <a:avLst/>
          </a:prstGeom>
          <a:solidFill>
            <a:srgbClr val="BFE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Network Rail Sans" panose="02000000040000020004" pitchFamily="50" charset="0"/>
              </a:rPr>
              <a:t>Materials available</a:t>
            </a:r>
          </a:p>
        </p:txBody>
      </p:sp>
      <p:sp>
        <p:nvSpPr>
          <p:cNvPr id="5" name="TextBox 4">
            <a:extLst>
              <a:ext uri="{FF2B5EF4-FFF2-40B4-BE49-F238E27FC236}">
                <a16:creationId xmlns:a16="http://schemas.microsoft.com/office/drawing/2014/main" id="{121F865C-4758-4ABA-AD61-555FCB826A4E}"/>
              </a:ext>
            </a:extLst>
          </p:cNvPr>
          <p:cNvSpPr txBox="1"/>
          <p:nvPr/>
        </p:nvSpPr>
        <p:spPr>
          <a:xfrm>
            <a:off x="702946" y="4893870"/>
            <a:ext cx="8016240" cy="5078313"/>
          </a:xfrm>
          <a:prstGeom prst="rect">
            <a:avLst/>
          </a:prstGeom>
          <a:noFill/>
        </p:spPr>
        <p:txBody>
          <a:bodyPr wrap="square" rtlCol="0">
            <a:spAutoFit/>
          </a:bodyPr>
          <a:lstStyle/>
          <a:p>
            <a:r>
              <a:rPr lang="en-GB" dirty="0">
                <a:latin typeface="Network Rail Sans" panose="02000000040000020004" pitchFamily="2" charset="0"/>
              </a:rPr>
              <a:t>The information is available on Safety Central</a:t>
            </a:r>
          </a:p>
          <a:p>
            <a:r>
              <a:rPr lang="en-GB" dirty="0">
                <a:latin typeface="Network Rail Sans" panose="02000000040000020004" pitchFamily="2" charset="0"/>
                <a:hlinkClick r:id="rId4"/>
              </a:rPr>
              <a:t>https://safety.networkrail.co.uk/tools-resources/safety-stand-down-materials/it-wont-happen-here/</a:t>
            </a:r>
            <a:r>
              <a:rPr lang="en-GB" dirty="0">
                <a:latin typeface="Network Rail Sans" panose="02000000040000020004" pitchFamily="2" charset="0"/>
              </a:rPr>
              <a:t> </a:t>
            </a:r>
          </a:p>
          <a:p>
            <a:endParaRPr lang="en-GB" dirty="0">
              <a:latin typeface="Network Rail Sans" panose="02000000040000020004" pitchFamily="2" charset="0"/>
            </a:endParaRPr>
          </a:p>
          <a:p>
            <a:r>
              <a:rPr lang="en-GB" dirty="0">
                <a:latin typeface="Network Rail Sans" panose="02000000040000020004" pitchFamily="2" charset="0"/>
              </a:rPr>
              <a:t>Containing:</a:t>
            </a:r>
          </a:p>
          <a:p>
            <a:pPr marL="285750" indent="-285750">
              <a:buFont typeface="Arial" panose="020B0604020202020204" pitchFamily="34" charset="0"/>
              <a:buChar char="•"/>
            </a:pPr>
            <a:r>
              <a:rPr lang="en-GB" dirty="0">
                <a:latin typeface="Network Rail Sans" panose="02000000040000020004" pitchFamily="2" charset="0"/>
              </a:rPr>
              <a:t>Safety Hour Pack</a:t>
            </a:r>
          </a:p>
          <a:p>
            <a:pPr marL="285750" indent="-285750">
              <a:buFont typeface="Arial" panose="020B0604020202020204" pitchFamily="34" charset="0"/>
              <a:buChar char="•"/>
            </a:pPr>
            <a:r>
              <a:rPr lang="en-GB" dirty="0">
                <a:latin typeface="Network Rail Sans" panose="02000000040000020004" pitchFamily="2" charset="0"/>
              </a:rPr>
              <a:t>Near miss compilation </a:t>
            </a:r>
          </a:p>
          <a:p>
            <a:pPr marL="285750" indent="-285750">
              <a:buFont typeface="Arial" panose="020B0604020202020204" pitchFamily="34" charset="0"/>
              <a:buChar char="•"/>
            </a:pPr>
            <a:r>
              <a:rPr lang="en-GB" dirty="0">
                <a:latin typeface="Network Rail Sans" panose="02000000040000020004" pitchFamily="2" charset="0"/>
              </a:rPr>
              <a:t>Facilitators guide</a:t>
            </a:r>
          </a:p>
          <a:p>
            <a:pPr marL="285750" indent="-285750">
              <a:buFont typeface="Arial" panose="020B0604020202020204" pitchFamily="34" charset="0"/>
              <a:buChar char="•"/>
            </a:pPr>
            <a:r>
              <a:rPr lang="en-GB" dirty="0">
                <a:latin typeface="Network Rail Sans" panose="02000000040000020004" pitchFamily="2" charset="0"/>
              </a:rPr>
              <a:t>Think RISK - People</a:t>
            </a:r>
          </a:p>
          <a:p>
            <a:pPr marL="285750" indent="-285750">
              <a:buFont typeface="Arial" panose="020B0604020202020204" pitchFamily="34" charset="0"/>
              <a:buChar char="•"/>
            </a:pPr>
            <a:r>
              <a:rPr lang="en-GB" dirty="0">
                <a:latin typeface="Network Rail Sans" panose="02000000040000020004" pitchFamily="2" charset="0"/>
              </a:rPr>
              <a:t>Stoats Nest Junction Safety Bulletin</a:t>
            </a:r>
          </a:p>
          <a:p>
            <a:pPr marL="285750" indent="-285750">
              <a:buFont typeface="Arial" panose="020B0604020202020204" pitchFamily="34" charset="0"/>
              <a:buChar char="•"/>
            </a:pPr>
            <a:r>
              <a:rPr lang="en-GB" dirty="0">
                <a:latin typeface="Network Rail Sans" panose="02000000040000020004" pitchFamily="2" charset="0"/>
              </a:rPr>
              <a:t>2013 Incidents film</a:t>
            </a:r>
          </a:p>
          <a:p>
            <a:endParaRPr lang="en-GB" dirty="0">
              <a:latin typeface="Network Rail Sans" panose="02000000040000020004" pitchFamily="2" charset="0"/>
            </a:endParaRPr>
          </a:p>
          <a:p>
            <a:r>
              <a:rPr lang="en-GB" dirty="0">
                <a:latin typeface="Network Rail Sans" panose="02000000040000020004" pitchFamily="2" charset="0"/>
              </a:rPr>
              <a:t>We are encouraging feedback or comments to</a:t>
            </a:r>
          </a:p>
          <a:p>
            <a:r>
              <a:rPr lang="en-GB" dirty="0">
                <a:latin typeface="Network Rail Sans" panose="02000000040000020004" pitchFamily="2" charset="0"/>
              </a:rPr>
              <a:t>Local safety professions</a:t>
            </a:r>
          </a:p>
          <a:p>
            <a:r>
              <a:rPr lang="en-GB" u="sng" dirty="0">
                <a:latin typeface="Network Rail Sans" panose="02000000040000020004" pitchFamily="2" charset="0"/>
                <a:hlinkClick r:id="rId5"/>
              </a:rPr>
              <a:t>ThinkRISK@networkrail.co.uk</a:t>
            </a:r>
            <a:r>
              <a:rPr lang="en-GB" dirty="0">
                <a:latin typeface="Network Rail Sans" panose="02000000040000020004" pitchFamily="2" charset="0"/>
              </a:rPr>
              <a:t> or feed back via the </a:t>
            </a:r>
            <a:r>
              <a:rPr lang="en-GB" u="sng" dirty="0">
                <a:latin typeface="Network Rail Sans" panose="02000000040000020004" pitchFamily="2" charset="0"/>
                <a:hlinkClick r:id="rId6"/>
              </a:rPr>
              <a:t>Think RISK Yammer page</a:t>
            </a:r>
            <a:endParaRPr lang="en-GB" dirty="0">
              <a:latin typeface="Network Rail Sans" panose="02000000040000020004" pitchFamily="2" charset="0"/>
            </a:endParaRPr>
          </a:p>
          <a:p>
            <a:endParaRPr lang="en-GB" dirty="0">
              <a:latin typeface="Network Rail Sans" panose="02000000040000020004" pitchFamily="2" charset="0"/>
            </a:endParaRPr>
          </a:p>
          <a:p>
            <a:endParaRPr lang="en-GB" dirty="0">
              <a:latin typeface="Network Rail Sans" panose="02000000040000020004" pitchFamily="2" charset="0"/>
            </a:endParaRPr>
          </a:p>
          <a:p>
            <a:endParaRPr lang="en-GB" dirty="0"/>
          </a:p>
        </p:txBody>
      </p:sp>
      <p:pic>
        <p:nvPicPr>
          <p:cNvPr id="15" name="Picture 14">
            <a:extLst>
              <a:ext uri="{FF2B5EF4-FFF2-40B4-BE49-F238E27FC236}">
                <a16:creationId xmlns:a16="http://schemas.microsoft.com/office/drawing/2014/main" id="{1D4D3BC0-EBC8-4137-BE04-F220766B073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02946" y="10193105"/>
            <a:ext cx="3876675" cy="1990725"/>
          </a:xfrm>
          <a:prstGeom prst="rect">
            <a:avLst/>
          </a:prstGeom>
        </p:spPr>
      </p:pic>
      <p:pic>
        <p:nvPicPr>
          <p:cNvPr id="19" name="Picture 18">
            <a:extLst>
              <a:ext uri="{FF2B5EF4-FFF2-40B4-BE49-F238E27FC236}">
                <a16:creationId xmlns:a16="http://schemas.microsoft.com/office/drawing/2014/main" id="{0F0A5DE4-7D85-41E7-8094-B3CD0236AE86}"/>
              </a:ext>
            </a:extLst>
          </p:cNvPr>
          <p:cNvPicPr>
            <a:picLocks noChangeAspect="1"/>
          </p:cNvPicPr>
          <p:nvPr/>
        </p:nvPicPr>
        <p:blipFill rotWithShape="1">
          <a:blip r:embed="rId8">
            <a:extLst>
              <a:ext uri="{28A0092B-C50C-407E-A947-70E740481C1C}">
                <a14:useLocalDpi xmlns:a14="http://schemas.microsoft.com/office/drawing/2010/main" val="0"/>
              </a:ext>
            </a:extLst>
          </a:blip>
          <a:srcRect b="5222"/>
          <a:stretch/>
        </p:blipFill>
        <p:spPr>
          <a:xfrm>
            <a:off x="4841986" y="10223461"/>
            <a:ext cx="3877200" cy="1990724"/>
          </a:xfrm>
          <a:prstGeom prst="rect">
            <a:avLst/>
          </a:prstGeom>
        </p:spPr>
      </p:pic>
      <p:sp>
        <p:nvSpPr>
          <p:cNvPr id="28" name="Rectangle 27" title="N">
            <a:extLst>
              <a:ext uri="{FF2B5EF4-FFF2-40B4-BE49-F238E27FC236}">
                <a16:creationId xmlns:a16="http://schemas.microsoft.com/office/drawing/2014/main" id="{D9A19093-5CA0-426A-94B7-E953862EEF76}"/>
              </a:ext>
            </a:extLst>
          </p:cNvPr>
          <p:cNvSpPr/>
          <p:nvPr/>
        </p:nvSpPr>
        <p:spPr>
          <a:xfrm>
            <a:off x="518698" y="1006345"/>
            <a:ext cx="8507253" cy="387038"/>
          </a:xfrm>
          <a:prstGeom prst="rect">
            <a:avLst/>
          </a:prstGeom>
          <a:solidFill>
            <a:srgbClr val="BFE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Network Rail Sans" panose="02000000040000020004" pitchFamily="50" charset="0"/>
              </a:rPr>
              <a:t>Next steps</a:t>
            </a:r>
          </a:p>
        </p:txBody>
      </p:sp>
    </p:spTree>
    <p:extLst>
      <p:ext uri="{BB962C8B-B14F-4D97-AF65-F5344CB8AC3E}">
        <p14:creationId xmlns:p14="http://schemas.microsoft.com/office/powerpoint/2010/main" val="24361474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577</TotalTime>
  <Words>413</Words>
  <Application>Microsoft Office PowerPoint</Application>
  <PresentationFormat>A3 Paper (297x420 mm)</PresentationFormat>
  <Paragraphs>38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Network Rail Sans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Davies Emma</dc:creator>
  <cp:lastModifiedBy>Capstick Tracey</cp:lastModifiedBy>
  <cp:revision>27</cp:revision>
  <cp:lastPrinted>2019-01-15T10:51:31Z</cp:lastPrinted>
  <dcterms:created xsi:type="dcterms:W3CDTF">2019-01-15T08:08:38Z</dcterms:created>
  <dcterms:modified xsi:type="dcterms:W3CDTF">2019-02-04T12:31:32Z</dcterms:modified>
</cp:coreProperties>
</file>