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83" r:id="rId4"/>
    <p:sldId id="265" r:id="rId5"/>
    <p:sldId id="284" r:id="rId6"/>
    <p:sldId id="294" r:id="rId7"/>
    <p:sldId id="285" r:id="rId8"/>
    <p:sldId id="304" r:id="rId9"/>
    <p:sldId id="286" r:id="rId10"/>
    <p:sldId id="290" r:id="rId11"/>
    <p:sldId id="288" r:id="rId12"/>
    <p:sldId id="268" r:id="rId13"/>
    <p:sldId id="307" r:id="rId14"/>
    <p:sldId id="308" r:id="rId15"/>
    <p:sldId id="291" r:id="rId16"/>
    <p:sldId id="309" r:id="rId17"/>
    <p:sldId id="292" r:id="rId18"/>
    <p:sldId id="295" r:id="rId19"/>
    <p:sldId id="296" r:id="rId20"/>
    <p:sldId id="297" r:id="rId21"/>
    <p:sldId id="289" r:id="rId22"/>
    <p:sldId id="298" r:id="rId23"/>
    <p:sldId id="299" r:id="rId24"/>
    <p:sldId id="300" r:id="rId25"/>
    <p:sldId id="271" r:id="rId26"/>
    <p:sldId id="302" r:id="rId27"/>
    <p:sldId id="303" r:id="rId28"/>
    <p:sldId id="282" r:id="rId29"/>
    <p:sldId id="305" r:id="rId30"/>
    <p:sldId id="306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92718" autoAdjust="0"/>
  </p:normalViewPr>
  <p:slideViewPr>
    <p:cSldViewPr showGuides="1">
      <p:cViewPr varScale="1">
        <p:scale>
          <a:sx n="85" d="100"/>
          <a:sy n="85" d="100"/>
        </p:scale>
        <p:origin x="-1662" y="-90"/>
      </p:cViewPr>
      <p:guideLst>
        <p:guide orient="horz" pos="572"/>
        <p:guide orient="horz" pos="3929"/>
        <p:guide pos="5420"/>
        <p:guide pos="340"/>
        <p:guide pos="2880"/>
        <p:guide pos="274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7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– Professional</a:t>
            </a:r>
            <a:r>
              <a:rPr lang="en-GB" baseline="0" dirty="0" smtClean="0"/>
              <a:t> Heads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6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– Professional</a:t>
            </a:r>
            <a:r>
              <a:rPr lang="en-GB" baseline="0" dirty="0" smtClean="0"/>
              <a:t> Heads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6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1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r>
              <a:rPr lang="en-GB" baseline="0" dirty="0" smtClean="0"/>
              <a:t> 3: Risk Ranking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4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r>
              <a:rPr lang="en-GB" baseline="0" dirty="0" smtClean="0"/>
              <a:t> 3: Risk Ranking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4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r>
              <a:rPr lang="en-GB" baseline="0" dirty="0" smtClean="0"/>
              <a:t> 3: Risk Ranking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4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– Professional</a:t>
            </a:r>
            <a:r>
              <a:rPr lang="en-GB" baseline="0" dirty="0" smtClean="0"/>
              <a:t> Heads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D536-AD77-4BDD-8719-A79823A4F8A3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944688" y="2057400"/>
            <a:ext cx="5254625" cy="3492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46800"/>
            <a:ext cx="7272000" cy="4392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7272000" cy="439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234000"/>
            <a:ext cx="432000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561368"/>
            <a:ext cx="1715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488869" y="6562800"/>
            <a:ext cx="2133600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663975" y="6592590"/>
            <a:ext cx="581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cory@networkrail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docs/NetworkRail/Documents/Assurance/SafetyAndCompliance/AccidentInvestigation/InvestigatorsHandbook/AGuideToThe10IncidentFactorsv2.1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afety.networkrail.co.uk/tools-resources/fair-culture-investigation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cory@networkrail.co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WessexSafetyReporting@networkrail.co.u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tworkrail.sharepoint.com/sites/myconnect/ste/Pages/Accident-and-incident-reporting.aspx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Level 1 Investigation Workshop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Getting the best out of a Level 1 investigation and why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234000"/>
            <a:ext cx="4320000" cy="458696"/>
          </a:xfrm>
        </p:spPr>
        <p:txBody>
          <a:bodyPr/>
          <a:lstStyle/>
          <a:p>
            <a:r>
              <a:rPr lang="en-GB" dirty="0" smtClean="0"/>
              <a:t>Prepared by Steven Cory – Wessex Route Accident and Assurance Investigator (RAAI)</a:t>
            </a:r>
          </a:p>
          <a:p>
            <a:r>
              <a:rPr lang="en-GB" dirty="0" smtClean="0">
                <a:hlinkClick r:id="rId3"/>
              </a:rPr>
              <a:t>Steve.cory@networkrail.co.uk</a:t>
            </a:r>
            <a:endParaRPr lang="en-GB" dirty="0" smtClean="0"/>
          </a:p>
          <a:p>
            <a:r>
              <a:rPr lang="en-GB" dirty="0" smtClean="0"/>
              <a:t>07766695845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7FCD-59A3-4C90-B1AA-C14D1138EDF9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72000" cy="432000"/>
          </a:xfrm>
        </p:spPr>
        <p:txBody>
          <a:bodyPr/>
          <a:lstStyle/>
          <a:p>
            <a:r>
              <a:rPr lang="en-GB" dirty="0" smtClean="0"/>
              <a:t>Event detail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96889" y="3212976"/>
            <a:ext cx="8386358" cy="25202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Date of the Event </a:t>
            </a:r>
            <a:r>
              <a:rPr lang="en-GB" sz="1400" dirty="0"/>
              <a:t>– </a:t>
            </a:r>
            <a:r>
              <a:rPr lang="en-GB" sz="1400" dirty="0" smtClean="0"/>
              <a:t>(The </a:t>
            </a:r>
            <a:r>
              <a:rPr lang="en-GB" sz="1400" dirty="0"/>
              <a:t>date it took </a:t>
            </a:r>
            <a:r>
              <a:rPr lang="en-GB" sz="1400" dirty="0" smtClean="0"/>
              <a:t>place).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Time – The time the event took place. (Do not type in approximately)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Tick the next two boxes unless they are </a:t>
            </a:r>
            <a:r>
              <a:rPr lang="en-GB" sz="1400" u="sng" dirty="0" smtClean="0"/>
              <a:t>not</a:t>
            </a:r>
            <a:r>
              <a:rPr lang="en-GB" sz="1400" dirty="0" smtClean="0"/>
              <a:t> relevant.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Description of the event </a:t>
            </a:r>
            <a:r>
              <a:rPr lang="en-GB" sz="1400" dirty="0"/>
              <a:t>– </a:t>
            </a:r>
            <a:r>
              <a:rPr lang="en-GB" sz="1400" dirty="0" smtClean="0"/>
              <a:t>(Expand on the detail in this section so that </a:t>
            </a:r>
            <a:r>
              <a:rPr lang="en-GB" sz="1400" b="1" u="sng" dirty="0" smtClean="0"/>
              <a:t>anyone</a:t>
            </a:r>
            <a:r>
              <a:rPr lang="en-GB" sz="1400" dirty="0" smtClean="0"/>
              <a:t> can understand it).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When did the incident occur and 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Who were involved? (Job / Role titles. </a:t>
            </a:r>
            <a:r>
              <a:rPr lang="en-GB" sz="1400" b="1" u="sng" dirty="0" smtClean="0"/>
              <a:t>Not names</a:t>
            </a:r>
            <a:r>
              <a:rPr lang="en-GB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What was the planned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What were the conditions and were there environmental factors involved?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Build a time line picture of the steps that occurred prior to incident, then detail the incident / accident , how it occurred, what / who else was involved / what was the outcome, how the area was made safe / contained, what follow up actions and chain of care took place, how the incident was concluded, summarise the event. (Best practise: List the evidence used / Factors discussed).</a:t>
            </a:r>
            <a:endParaRPr lang="en-GB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4" y="1052737"/>
            <a:ext cx="6696578" cy="207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and activity details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4351"/>
            <a:ext cx="6480720" cy="34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2240" y="1052736"/>
            <a:ext cx="22782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Use both drop downs and select.</a:t>
            </a:r>
          </a:p>
          <a:p>
            <a:r>
              <a:rPr lang="en-GB" sz="1400" dirty="0" smtClean="0"/>
              <a:t>Ref. Project, this is the department of the person/s implicated or injured.</a:t>
            </a:r>
          </a:p>
          <a:p>
            <a:endParaRPr lang="en-GB" sz="1400" dirty="0" smtClean="0"/>
          </a:p>
          <a:p>
            <a:r>
              <a:rPr lang="en-GB" sz="1400" dirty="0" smtClean="0"/>
              <a:t>Nearest location, mileage and ELR.</a:t>
            </a:r>
          </a:p>
          <a:p>
            <a:r>
              <a:rPr lang="en-GB" sz="1400" dirty="0" smtClean="0"/>
              <a:t>Tick </a:t>
            </a:r>
            <a:r>
              <a:rPr lang="en-GB" sz="1400" dirty="0"/>
              <a:t>the </a:t>
            </a:r>
            <a:r>
              <a:rPr lang="en-GB" sz="1400" dirty="0" smtClean="0"/>
              <a:t>boxes </a:t>
            </a:r>
            <a:r>
              <a:rPr lang="en-GB" sz="1400" dirty="0"/>
              <a:t>that are relevant</a:t>
            </a:r>
            <a:r>
              <a:rPr lang="en-GB" sz="1400" dirty="0" smtClean="0"/>
              <a:t>. (If in doubt, find out).</a:t>
            </a:r>
          </a:p>
          <a:p>
            <a:endParaRPr lang="en-GB" sz="1400" dirty="0" smtClean="0"/>
          </a:p>
          <a:p>
            <a:r>
              <a:rPr lang="en-GB" sz="1400" dirty="0" smtClean="0"/>
              <a:t>Use </a:t>
            </a:r>
            <a:r>
              <a:rPr lang="en-GB" sz="1400" dirty="0"/>
              <a:t>drop down and </a:t>
            </a:r>
            <a:r>
              <a:rPr lang="en-GB" sz="1400" dirty="0" smtClean="0"/>
              <a:t>select if a possession was involved.</a:t>
            </a:r>
          </a:p>
          <a:p>
            <a:r>
              <a:rPr lang="en-GB" sz="1400" dirty="0" smtClean="0"/>
              <a:t>Tick the boxes relevant and complete additional detail as required</a:t>
            </a:r>
          </a:p>
        </p:txBody>
      </p:sp>
    </p:spTree>
    <p:extLst>
      <p:ext uri="{BB962C8B-B14F-4D97-AF65-F5344CB8AC3E}">
        <p14:creationId xmlns:p14="http://schemas.microsoft.com/office/powerpoint/2010/main" val="354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Ranking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9" y="1340768"/>
            <a:ext cx="6556691" cy="29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588" y="4221088"/>
            <a:ext cx="84249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To record your ‘Credible worst outcome’ and ‘Closeness to happening’; use this example below;</a:t>
            </a:r>
          </a:p>
          <a:p>
            <a:r>
              <a:rPr lang="en-GB" sz="1600" dirty="0" smtClean="0"/>
              <a:t>H = More than one member of staff were at risk from xxx</a:t>
            </a:r>
          </a:p>
          <a:p>
            <a:r>
              <a:rPr lang="en-GB" sz="1600" dirty="0" smtClean="0"/>
              <a:t>J = Staff had yet to be authorised to carry out the activity which significantly reduced the incident from escalating.</a:t>
            </a:r>
          </a:p>
          <a:p>
            <a:endParaRPr lang="en-GB" sz="1600" dirty="0" smtClean="0"/>
          </a:p>
          <a:p>
            <a:r>
              <a:rPr lang="en-GB" sz="1600" dirty="0" smtClean="0"/>
              <a:t>For </a:t>
            </a:r>
            <a:r>
              <a:rPr lang="en-GB" sz="1600" dirty="0"/>
              <a:t>guidance on this section, you can click on the guidance link in blue on the Level 1 form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(The next 2 slides shows what you will see).</a:t>
            </a:r>
          </a:p>
        </p:txBody>
      </p:sp>
    </p:spTree>
    <p:extLst>
      <p:ext uri="{BB962C8B-B14F-4D97-AF65-F5344CB8AC3E}">
        <p14:creationId xmlns:p14="http://schemas.microsoft.com/office/powerpoint/2010/main" val="28604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Ranking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890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Ranking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1412776"/>
            <a:ext cx="9032417" cy="32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1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Details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6017" y="3717032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Only add in those members of staff who were involved or injured in the event.</a:t>
            </a:r>
          </a:p>
          <a:p>
            <a:r>
              <a:rPr lang="en-GB" sz="1600" dirty="0" smtClean="0"/>
              <a:t>If there is more than one person, click the ‘Add Person’ box and complete the detail as required.</a:t>
            </a:r>
          </a:p>
          <a:p>
            <a:endParaRPr lang="en-GB" sz="1600" dirty="0" smtClean="0"/>
          </a:p>
          <a:p>
            <a:r>
              <a:rPr lang="en-GB" sz="1600" dirty="0" smtClean="0"/>
              <a:t>If it is a Network Rail staff member, leave the address blank.</a:t>
            </a:r>
          </a:p>
          <a:p>
            <a:endParaRPr lang="en-GB" sz="1600" dirty="0" smtClean="0"/>
          </a:p>
          <a:p>
            <a:r>
              <a:rPr lang="en-GB" sz="1600" dirty="0" smtClean="0"/>
              <a:t>For Contractors, record the full address. </a:t>
            </a:r>
          </a:p>
          <a:p>
            <a:r>
              <a:rPr lang="en-GB" sz="1600" dirty="0" smtClean="0"/>
              <a:t>(Note: The Contractor  may just offer their employers address, but make this clear within the address section).</a:t>
            </a:r>
          </a:p>
          <a:p>
            <a:endParaRPr lang="en-GB" sz="1600" dirty="0"/>
          </a:p>
          <a:p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175"/>
            <a:ext cx="84105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Details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3501008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This section can only be collated by questioning the person/s involved or requesting it from their line manager.</a:t>
            </a:r>
          </a:p>
          <a:p>
            <a:endParaRPr lang="en-GB" sz="1600" dirty="0"/>
          </a:p>
          <a:p>
            <a:r>
              <a:rPr lang="en-GB" sz="1600" dirty="0" smtClean="0"/>
              <a:t>Date entered current duties = the activity they are performing.</a:t>
            </a:r>
          </a:p>
          <a:p>
            <a:r>
              <a:rPr lang="en-GB" sz="1600" dirty="0" smtClean="0"/>
              <a:t>Date entered current grade = the role and grade they are in.</a:t>
            </a:r>
          </a:p>
          <a:p>
            <a:r>
              <a:rPr lang="en-GB" sz="1600" dirty="0" smtClean="0"/>
              <a:t>Date entered service = when they began on the railway.</a:t>
            </a:r>
          </a:p>
          <a:p>
            <a:endParaRPr lang="en-GB" sz="1600" dirty="0"/>
          </a:p>
          <a:p>
            <a:r>
              <a:rPr lang="en-GB" sz="1600" dirty="0" smtClean="0"/>
              <a:t> </a:t>
            </a:r>
          </a:p>
          <a:p>
            <a:endParaRPr lang="en-GB" sz="1600" dirty="0"/>
          </a:p>
          <a:p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724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 smtClean="0"/>
              <a:t>Injury Details</a:t>
            </a:r>
            <a:endParaRPr lang="en-GB" i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7662" y="271195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If the incident was </a:t>
            </a:r>
            <a:r>
              <a:rPr lang="en-GB" sz="1600" b="1" u="sng" dirty="0" smtClean="0"/>
              <a:t>NOT</a:t>
            </a:r>
            <a:r>
              <a:rPr lang="en-GB" sz="1600" dirty="0" smtClean="0"/>
              <a:t> an accident or an assault </a:t>
            </a:r>
            <a:r>
              <a:rPr lang="en-GB" sz="1600" b="1" u="sng" dirty="0" smtClean="0"/>
              <a:t>DO NOT</a:t>
            </a:r>
            <a:r>
              <a:rPr lang="en-GB" sz="1600" b="1" dirty="0" smtClean="0"/>
              <a:t> </a:t>
            </a:r>
            <a:r>
              <a:rPr lang="en-GB" sz="1600" dirty="0" smtClean="0"/>
              <a:t>complete the top section.</a:t>
            </a:r>
          </a:p>
          <a:p>
            <a:r>
              <a:rPr lang="en-GB" sz="1600" dirty="0" smtClean="0"/>
              <a:t> </a:t>
            </a:r>
          </a:p>
          <a:p>
            <a:r>
              <a:rPr lang="en-GB" sz="1600" dirty="0" smtClean="0"/>
              <a:t>Tick what’s relevant if ‘For Cause’ screening was carried out and complete the relevant detail required in the boxes that then appear.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340768"/>
            <a:ext cx="84486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0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72000" cy="432000"/>
          </a:xfrm>
        </p:spPr>
        <p:txBody>
          <a:bodyPr/>
          <a:lstStyle/>
          <a:p>
            <a:r>
              <a:rPr lang="en-GB" i="0" dirty="0" smtClean="0"/>
              <a:t>Injury Details</a:t>
            </a:r>
            <a:endParaRPr lang="en-GB" i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36296" y="1196752"/>
            <a:ext cx="19193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For injuries, click the box relevant 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/>
              <a:t>Use the drop downs to record the injury details.</a:t>
            </a:r>
            <a:endParaRPr lang="en-GB" sz="1600" dirty="0"/>
          </a:p>
          <a:p>
            <a:r>
              <a:rPr lang="en-GB" sz="1600" dirty="0" smtClean="0"/>
              <a:t>If more than one part of the body is injured, click on +.</a:t>
            </a:r>
          </a:p>
          <a:p>
            <a:endParaRPr lang="en-GB" sz="1600" dirty="0" smtClean="0"/>
          </a:p>
          <a:p>
            <a:r>
              <a:rPr lang="en-GB" sz="1600" dirty="0" smtClean="0"/>
              <a:t>Tick the boxes relevant and add in the required detail if other boxes appear.</a:t>
            </a:r>
            <a:endParaRPr lang="en-GB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97531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72000" cy="432000"/>
          </a:xfrm>
        </p:spPr>
        <p:txBody>
          <a:bodyPr/>
          <a:lstStyle/>
          <a:p>
            <a:r>
              <a:rPr lang="en-GB" i="0" dirty="0" smtClean="0"/>
              <a:t>Assault Details</a:t>
            </a:r>
            <a:endParaRPr lang="en-GB" i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36296" y="1268760"/>
            <a:ext cx="1584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Leave blank and only complete these sections if an assault has taken place.</a:t>
            </a:r>
          </a:p>
          <a:p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Tick the boxes relevant and add in the required detail if other boxes appear.</a:t>
            </a:r>
            <a:endParaRPr lang="en-GB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" y="1268760"/>
            <a:ext cx="6865808" cy="29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" y="4509120"/>
            <a:ext cx="6865808" cy="142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1 Investigation </a:t>
            </a:r>
            <a:r>
              <a:rPr lang="en-GB" dirty="0" smtClean="0"/>
              <a:t>Workshop - Agenda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39552" y="1700808"/>
            <a:ext cx="7272000" cy="4392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Levels of investigation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When a Level 1 is required and why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What types of evidence is required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Completing a level 1 and who to involve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Required content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Risk ranking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What is an immediate cause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What is an </a:t>
            </a:r>
            <a:r>
              <a:rPr lang="en-GB" dirty="0">
                <a:solidFill>
                  <a:schemeClr val="accent1"/>
                </a:solidFill>
              </a:rPr>
              <a:t>underlying cause </a:t>
            </a:r>
            <a:r>
              <a:rPr lang="en-GB" dirty="0" smtClean="0">
                <a:solidFill>
                  <a:schemeClr val="accent1"/>
                </a:solidFill>
              </a:rPr>
              <a:t>(using </a:t>
            </a:r>
            <a:r>
              <a:rPr lang="en-GB" dirty="0">
                <a:solidFill>
                  <a:schemeClr val="accent1"/>
                </a:solidFill>
              </a:rPr>
              <a:t>the 10 Incident </a:t>
            </a:r>
            <a:r>
              <a:rPr lang="en-GB" dirty="0" smtClean="0">
                <a:solidFill>
                  <a:schemeClr val="accent1"/>
                </a:solidFill>
              </a:rPr>
              <a:t>Factors)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Applying Fair Culture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Actions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What then happens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365454" y="6561368"/>
            <a:ext cx="1511970" cy="180000"/>
          </a:xfrm>
        </p:spPr>
        <p:txBody>
          <a:bodyPr/>
          <a:lstStyle/>
          <a:p>
            <a:fld id="{72B4E084-70D5-4C53-8A39-B95869D3D30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2974ED-B28B-4A52-9488-E5E8C9532893}" type="datetime5">
              <a:rPr lang="en-GB" smtClean="0"/>
              <a:t>8-Jan-19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Immediate and Underlying Causes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8307" y="2325886"/>
            <a:ext cx="8348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What happened </a:t>
            </a:r>
            <a:r>
              <a:rPr lang="en-GB" sz="1600" b="1" u="sng" dirty="0" smtClean="0"/>
              <a:t>immediately</a:t>
            </a:r>
            <a:r>
              <a:rPr lang="en-GB" sz="1600" b="1" dirty="0" smtClean="0"/>
              <a:t> before the incident resulting in the event. </a:t>
            </a:r>
          </a:p>
          <a:p>
            <a:r>
              <a:rPr lang="en-GB" sz="1600" b="1" dirty="0" smtClean="0"/>
              <a:t>(Keep this brief).</a:t>
            </a:r>
          </a:p>
          <a:p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340768"/>
            <a:ext cx="8372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024" y="4639444"/>
            <a:ext cx="841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What allowed the immediate cause to happen. </a:t>
            </a:r>
          </a:p>
          <a:p>
            <a:r>
              <a:rPr lang="en-GB" sz="1600" dirty="0" smtClean="0"/>
              <a:t>(Consider using Why / Because until you have exhausted all possibilities and make use of the Underlying cause drop downs to assist you).</a:t>
            </a:r>
          </a:p>
          <a:p>
            <a:r>
              <a:rPr lang="en-GB" sz="1600" dirty="0" smtClean="0"/>
              <a:t>For more than one cause, click on ‘Add Cause’.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GB" sz="1600" dirty="0" smtClean="0">
                <a:solidFill>
                  <a:srgbClr val="FF0000"/>
                </a:solidFill>
                <a:hlinkClick r:id="rId3"/>
              </a:rPr>
              <a:t>connectdocs/NetworkRail/Documents/Assurance/SafetyAndCompliance/AccidentInvestigation/InvestigatorsHandbook/AGuideToThe10IncidentFactorsv2.1.pdf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24944"/>
            <a:ext cx="84105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44" y="980728"/>
            <a:ext cx="7272000" cy="432000"/>
          </a:xfrm>
        </p:spPr>
        <p:txBody>
          <a:bodyPr/>
          <a:lstStyle/>
          <a:p>
            <a:r>
              <a:rPr lang="en-GB" dirty="0" smtClean="0"/>
              <a:t>Underlying causes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49263" y="1781175"/>
            <a:ext cx="8243887" cy="44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01700" rtl="0" eaLnBrk="1" latinLnBrk="0" hangingPunct="1">
              <a:spcBef>
                <a:spcPts val="336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1" dirty="0">
              <a:solidFill>
                <a:schemeClr val="accent1"/>
              </a:solidFill>
            </a:endParaRPr>
          </a:p>
          <a:p>
            <a:endParaRPr lang="en-GB" altLang="en-US" b="1" dirty="0" smtClean="0">
              <a:solidFill>
                <a:schemeClr val="accent1"/>
              </a:solidFill>
            </a:endParaRPr>
          </a:p>
          <a:p>
            <a:endParaRPr lang="en-GB" altLang="en-US" b="1" dirty="0">
              <a:solidFill>
                <a:schemeClr val="accent1"/>
              </a:solidFill>
            </a:endParaRPr>
          </a:p>
          <a:p>
            <a:endParaRPr lang="en-GB" altLang="en-US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412776"/>
            <a:ext cx="7184749" cy="486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Remedial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281997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Each underlying cause will require a remedial action.</a:t>
            </a:r>
          </a:p>
          <a:p>
            <a:endParaRPr lang="en-GB" sz="1600" dirty="0" smtClean="0"/>
          </a:p>
          <a:p>
            <a:r>
              <a:rPr lang="en-GB" sz="1600" i="1" dirty="0" smtClean="0"/>
              <a:t>Chain of care was carried out and an immediate de-brief of the event took place.</a:t>
            </a:r>
          </a:p>
          <a:p>
            <a:r>
              <a:rPr lang="en-GB" sz="1600" i="1" dirty="0" smtClean="0"/>
              <a:t>The area was made safe and the following mitigation measures / actions were carried out. </a:t>
            </a:r>
          </a:p>
          <a:p>
            <a:r>
              <a:rPr lang="en-GB" sz="1600" i="1" dirty="0" smtClean="0"/>
              <a:t>Xx</a:t>
            </a:r>
          </a:p>
          <a:p>
            <a:r>
              <a:rPr lang="en-GB" sz="1600" i="1" dirty="0" smtClean="0"/>
              <a:t>Xx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/>
              <a:t>By Whom – This is the person that is responsible for the action and not person involved or injured.</a:t>
            </a:r>
          </a:p>
          <a:p>
            <a:endParaRPr lang="en-GB" sz="1600" dirty="0" smtClean="0"/>
          </a:p>
          <a:p>
            <a:r>
              <a:rPr lang="en-GB" sz="1600" dirty="0" smtClean="0"/>
              <a:t>Consider how you can immediately close out the action prior to the Level 1 being signed off as complete.</a:t>
            </a:r>
            <a:endParaRPr lang="en-GB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915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 Cause and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7668" y="292494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Unsafe Acts are the performance </a:t>
            </a:r>
            <a:r>
              <a:rPr lang="en-GB" sz="1600" dirty="0"/>
              <a:t>of a task or other activity that is conducted in a manner that may threaten </a:t>
            </a:r>
            <a:r>
              <a:rPr lang="en-GB" sz="1600" dirty="0" smtClean="0"/>
              <a:t>health </a:t>
            </a:r>
            <a:r>
              <a:rPr lang="en-GB" sz="1600" dirty="0"/>
              <a:t>and/or </a:t>
            </a:r>
            <a:r>
              <a:rPr lang="en-GB" sz="1600" dirty="0" smtClean="0"/>
              <a:t>safety by;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Not following a set down rule, instruction or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88957" cy="130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 Cause and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285293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Answer the Yes / No boxes with a tick and explain your rationale behind that selection.</a:t>
            </a:r>
          </a:p>
          <a:p>
            <a:endParaRPr lang="en-GB" sz="1600" dirty="0" smtClean="0"/>
          </a:p>
          <a:p>
            <a:r>
              <a:rPr lang="en-GB" sz="1600" dirty="0" smtClean="0"/>
              <a:t>This section should be carried out with the H&amp;S TU rep (should one have been appointed).</a:t>
            </a:r>
          </a:p>
          <a:p>
            <a:r>
              <a:rPr lang="en-GB" sz="1600" b="1" dirty="0" smtClean="0"/>
              <a:t>Remember</a:t>
            </a:r>
            <a:r>
              <a:rPr lang="en-GB" sz="1600" dirty="0" smtClean="0"/>
              <a:t> – Where a LSR has been breached, this is mandatory.</a:t>
            </a:r>
          </a:p>
          <a:p>
            <a:endParaRPr lang="en-GB" sz="1600" dirty="0"/>
          </a:p>
          <a:p>
            <a:r>
              <a:rPr lang="en-GB" sz="1600" dirty="0" smtClean="0"/>
              <a:t>The behavioural causes may conclude that a Contravention or Reckless Contravention has occurred. This shall then be subject to an Independent Review Panel review.</a:t>
            </a:r>
          </a:p>
          <a:p>
            <a:r>
              <a:rPr lang="en-GB" sz="1600" i="1" dirty="0" smtClean="0"/>
              <a:t>(Note: Other reports may be reviewed as part of a 20% check. (See IRP slide)). </a:t>
            </a:r>
          </a:p>
          <a:p>
            <a:endParaRPr lang="en-GB" sz="1600" dirty="0"/>
          </a:p>
          <a:p>
            <a:r>
              <a:rPr lang="en-GB" sz="1600" dirty="0" smtClean="0"/>
              <a:t>Use this </a:t>
            </a:r>
            <a:r>
              <a:rPr lang="en-GB" sz="1600" dirty="0" smtClean="0"/>
              <a:t>link to </a:t>
            </a:r>
            <a:r>
              <a:rPr lang="en-GB" sz="1600" dirty="0" smtClean="0"/>
              <a:t>assist you;</a:t>
            </a:r>
          </a:p>
          <a:p>
            <a:r>
              <a:rPr lang="en-GB" sz="1600" dirty="0">
                <a:hlinkClick r:id="rId2"/>
              </a:rPr>
              <a:t>https://safety.networkrail.co.uk/tools-resources/fair-culture-investigations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For more than one unsafe act, click on ‘Add Cause’.</a:t>
            </a:r>
          </a:p>
          <a:p>
            <a:r>
              <a:rPr lang="en-GB" sz="1600" dirty="0" smtClean="0"/>
              <a:t>-</a:t>
            </a:r>
            <a:endParaRPr lang="en-GB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8" y="1400175"/>
            <a:ext cx="8401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44" y="980728"/>
            <a:ext cx="7272000" cy="432000"/>
          </a:xfrm>
        </p:spPr>
        <p:txBody>
          <a:bodyPr/>
          <a:lstStyle/>
          <a:p>
            <a:r>
              <a:rPr lang="en-GB" dirty="0"/>
              <a:t>Applying Fair </a:t>
            </a:r>
            <a:r>
              <a:rPr lang="en-GB" dirty="0" smtClean="0"/>
              <a:t>Culture (Discussion slide)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9261" y="1585867"/>
            <a:ext cx="8243887" cy="44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01700" rtl="0" eaLnBrk="1" latinLnBrk="0" hangingPunct="1">
              <a:spcBef>
                <a:spcPts val="336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1" y="1636047"/>
            <a:ext cx="77787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 Cause and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758746" y="6650578"/>
            <a:ext cx="171574" cy="180000"/>
          </a:xfrm>
        </p:spPr>
        <p:txBody>
          <a:bodyPr/>
          <a:lstStyle/>
          <a:p>
            <a:fld id="{72B4E084-70D5-4C53-8A39-B95869D3D307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2113" y="261747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Action for individual directly involved;</a:t>
            </a:r>
          </a:p>
          <a:p>
            <a:r>
              <a:rPr lang="en-GB" sz="1600" dirty="0" smtClean="0"/>
              <a:t>The person involved in this event has been re-briefed and has been placed on an action plan which includes the following (</a:t>
            </a:r>
            <a:r>
              <a:rPr lang="en-GB" sz="1600" dirty="0" err="1" smtClean="0"/>
              <a:t>eg</a:t>
            </a:r>
            <a:r>
              <a:rPr lang="en-GB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assessment module associated with xxx will be retaken.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activity they carried out shall be simulated and assessed.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They will be mentored for a total of xxx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Voice coms will be reviewed for a period of xxx.</a:t>
            </a:r>
          </a:p>
          <a:p>
            <a:endParaRPr lang="en-GB" sz="1600" dirty="0"/>
          </a:p>
          <a:p>
            <a:r>
              <a:rPr lang="en-GB" sz="1600" b="1" dirty="0"/>
              <a:t>By </a:t>
            </a:r>
            <a:r>
              <a:rPr lang="en-GB" sz="1600" b="1" dirty="0" smtClean="0"/>
              <a:t>Whom</a:t>
            </a:r>
          </a:p>
          <a:p>
            <a:r>
              <a:rPr lang="en-GB" sz="1600" dirty="0" smtClean="0"/>
              <a:t>This </a:t>
            </a:r>
            <a:r>
              <a:rPr lang="en-GB" sz="1600" dirty="0"/>
              <a:t>is the person that </a:t>
            </a:r>
            <a:r>
              <a:rPr lang="en-GB" sz="1600" dirty="0" smtClean="0"/>
              <a:t>is responsible for the action.</a:t>
            </a:r>
            <a:endParaRPr lang="en-GB" sz="1600" dirty="0"/>
          </a:p>
          <a:p>
            <a:endParaRPr lang="en-GB" sz="1600" b="1" dirty="0" smtClean="0"/>
          </a:p>
          <a:p>
            <a:r>
              <a:rPr lang="en-GB" sz="1600" b="1" dirty="0" smtClean="0"/>
              <a:t>Date Completed / To Be Completed</a:t>
            </a:r>
          </a:p>
          <a:p>
            <a:r>
              <a:rPr lang="en-GB" sz="1600" dirty="0"/>
              <a:t>Consider how you can immediately close out the action prior to the Level 1 being signed off as complete.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Note: ALL open actions should be tracked locally until closed.</a:t>
            </a:r>
            <a:endParaRPr lang="en-GB" sz="1600" dirty="0">
              <a:solidFill>
                <a:srgbClr val="FF0000"/>
              </a:solidFill>
            </a:endParaRP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3" y="1268760"/>
            <a:ext cx="7734263" cy="13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for the manager of individual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758746" y="6650578"/>
            <a:ext cx="171574" cy="180000"/>
          </a:xfrm>
        </p:spPr>
        <p:txBody>
          <a:bodyPr/>
          <a:lstStyle/>
          <a:p>
            <a:fld id="{72B4E084-70D5-4C53-8A39-B95869D3D30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2113" y="262550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Action for manager of </a:t>
            </a:r>
            <a:r>
              <a:rPr lang="en-GB" sz="1600" b="1" dirty="0" smtClean="0"/>
              <a:t>individual </a:t>
            </a:r>
            <a:r>
              <a:rPr lang="en-GB" sz="1600" b="1" dirty="0" err="1" smtClean="0"/>
              <a:t>eg</a:t>
            </a:r>
            <a:r>
              <a:rPr lang="en-GB" sz="1600" b="1" dirty="0" smtClean="0"/>
              <a:t>;</a:t>
            </a:r>
            <a:endParaRPr lang="en-GB" sz="1600" b="1" dirty="0" smtClean="0"/>
          </a:p>
          <a:p>
            <a:r>
              <a:rPr lang="en-GB" sz="1600" dirty="0" smtClean="0"/>
              <a:t>The team shall be briefed on this event to mitigate against future accidents / incidents. </a:t>
            </a:r>
          </a:p>
          <a:p>
            <a:r>
              <a:rPr lang="en-GB" sz="1600" dirty="0" smtClean="0"/>
              <a:t>The brief shall consist of;</a:t>
            </a:r>
          </a:p>
          <a:p>
            <a:r>
              <a:rPr lang="en-GB" sz="1600" dirty="0" smtClean="0"/>
              <a:t>Xx</a:t>
            </a:r>
          </a:p>
          <a:p>
            <a:r>
              <a:rPr lang="en-GB" sz="1600" dirty="0" smtClean="0"/>
              <a:t>Xx</a:t>
            </a:r>
          </a:p>
          <a:p>
            <a:r>
              <a:rPr lang="en-GB" sz="1600" dirty="0" smtClean="0"/>
              <a:t>This shall also be shared with the Workforce Health Safety and Environment Advisor with the view of potentially being placed within Pulse, on the Safety Cascade or via a Bulletin.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pPr lvl="0"/>
            <a:r>
              <a:rPr lang="en-GB" sz="1600" b="1" dirty="0">
                <a:solidFill>
                  <a:srgbClr val="292929"/>
                </a:solidFill>
              </a:rPr>
              <a:t>By Whom</a:t>
            </a:r>
          </a:p>
          <a:p>
            <a:pPr lvl="0"/>
            <a:r>
              <a:rPr lang="en-GB" sz="1600" dirty="0">
                <a:solidFill>
                  <a:srgbClr val="292929"/>
                </a:solidFill>
              </a:rPr>
              <a:t>This is the </a:t>
            </a:r>
            <a:r>
              <a:rPr lang="en-GB" sz="1600" dirty="0" smtClean="0">
                <a:solidFill>
                  <a:srgbClr val="292929"/>
                </a:solidFill>
              </a:rPr>
              <a:t>person responsible for this action.</a:t>
            </a:r>
            <a:endParaRPr lang="en-GB" sz="1600" dirty="0">
              <a:solidFill>
                <a:srgbClr val="292929"/>
              </a:solidFill>
            </a:endParaRPr>
          </a:p>
          <a:p>
            <a:pPr lvl="0"/>
            <a:endParaRPr lang="en-GB" sz="1600" b="1" dirty="0">
              <a:solidFill>
                <a:srgbClr val="292929"/>
              </a:solidFill>
            </a:endParaRPr>
          </a:p>
          <a:p>
            <a:pPr lvl="0"/>
            <a:r>
              <a:rPr lang="en-GB" sz="1600" b="1" dirty="0">
                <a:solidFill>
                  <a:srgbClr val="292929"/>
                </a:solidFill>
              </a:rPr>
              <a:t>Date Completed / To Be Completed</a:t>
            </a:r>
          </a:p>
          <a:p>
            <a:pPr lvl="0"/>
            <a:r>
              <a:rPr lang="en-GB" sz="1600" dirty="0">
                <a:solidFill>
                  <a:srgbClr val="292929"/>
                </a:solidFill>
              </a:rPr>
              <a:t>Consider how you can immediately close out the action prior to the Level 1 being signed off as complete.</a:t>
            </a:r>
          </a:p>
          <a:p>
            <a:pPr lvl="0"/>
            <a:r>
              <a:rPr lang="en-GB" sz="1600" dirty="0" smtClean="0">
                <a:solidFill>
                  <a:srgbClr val="FF0000"/>
                </a:solidFill>
              </a:rPr>
              <a:t>Note</a:t>
            </a:r>
            <a:r>
              <a:rPr lang="en-GB" sz="1600" dirty="0">
                <a:solidFill>
                  <a:srgbClr val="FF0000"/>
                </a:solidFill>
              </a:rPr>
              <a:t>: ALL open actions should be tracked locally until closed.</a:t>
            </a:r>
          </a:p>
          <a:p>
            <a:pPr lvl="0"/>
            <a:endParaRPr lang="en-GB" sz="1600" dirty="0">
              <a:solidFill>
                <a:srgbClr val="29292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3" y="1196752"/>
            <a:ext cx="8372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90" y="692696"/>
            <a:ext cx="7272000" cy="432000"/>
          </a:xfrm>
        </p:spPr>
        <p:txBody>
          <a:bodyPr/>
          <a:lstStyle/>
          <a:p>
            <a:r>
              <a:rPr lang="en-GB" dirty="0" smtClean="0"/>
              <a:t>What happens next once complete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590" y="1124744"/>
            <a:ext cx="8416998" cy="44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01700" rtl="0" eaLnBrk="1" latinLnBrk="0" hangingPunct="1">
              <a:spcBef>
                <a:spcPts val="336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400" dirty="0" smtClean="0">
                <a:solidFill>
                  <a:schemeClr val="tx2"/>
                </a:solidFill>
              </a:rPr>
              <a:t>Once the Draft is complete, ensure you have saved your report to file with a title </a:t>
            </a:r>
            <a:r>
              <a:rPr lang="en-GB" altLang="en-US" sz="1400" dirty="0" err="1" smtClean="0">
                <a:solidFill>
                  <a:schemeClr val="tx2"/>
                </a:solidFill>
              </a:rPr>
              <a:t>eg</a:t>
            </a:r>
            <a:r>
              <a:rPr lang="en-GB" altLang="en-US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P06 1819 2018-09-01 Guildford – Inner </a:t>
            </a:r>
            <a:r>
              <a:rPr lang="en-GB" altLang="en-US" sz="1400" dirty="0" err="1" smtClean="0">
                <a:solidFill>
                  <a:schemeClr val="tx2"/>
                </a:solidFill>
              </a:rPr>
              <a:t>Mnt</a:t>
            </a:r>
            <a:r>
              <a:rPr lang="en-GB" altLang="en-US" sz="1400" dirty="0" smtClean="0">
                <a:solidFill>
                  <a:schemeClr val="tx2"/>
                </a:solidFill>
              </a:rPr>
              <a:t> </a:t>
            </a:r>
            <a:r>
              <a:rPr lang="en-GB" altLang="en-US" sz="1400" dirty="0" err="1" smtClean="0">
                <a:solidFill>
                  <a:schemeClr val="tx2"/>
                </a:solidFill>
              </a:rPr>
              <a:t>Coss</a:t>
            </a:r>
            <a:r>
              <a:rPr lang="en-GB" altLang="en-US" sz="1400" dirty="0" smtClean="0">
                <a:solidFill>
                  <a:schemeClr val="tx2"/>
                </a:solidFill>
              </a:rPr>
              <a:t> LB </a:t>
            </a:r>
            <a:r>
              <a:rPr lang="en-GB" altLang="en-US" sz="1400" dirty="0" err="1" smtClean="0">
                <a:solidFill>
                  <a:schemeClr val="tx2"/>
                </a:solidFill>
              </a:rPr>
              <a:t>irreg</a:t>
            </a:r>
            <a:r>
              <a:rPr lang="en-GB" altLang="en-US" sz="1400" dirty="0" smtClean="0">
                <a:solidFill>
                  <a:schemeClr val="tx2"/>
                </a:solidFill>
              </a:rPr>
              <a:t> GZAC 77853 – L1.v1 Draft</a:t>
            </a: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Send this 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2"/>
                </a:solidFill>
              </a:rPr>
              <a:t>For </a:t>
            </a:r>
            <a:r>
              <a:rPr lang="en-GB" altLang="en-US" sz="1400" dirty="0">
                <a:solidFill>
                  <a:schemeClr val="tx2"/>
                </a:solidFill>
              </a:rPr>
              <a:t>Maintenance and Works </a:t>
            </a:r>
            <a:r>
              <a:rPr lang="en-GB" altLang="en-US" sz="1400" dirty="0" smtClean="0">
                <a:solidFill>
                  <a:schemeClr val="tx2"/>
                </a:solidFill>
              </a:rPr>
              <a:t>Delivery – Your Designated Competent Person (DCP) and WHSEA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2"/>
                </a:solidFill>
              </a:rPr>
              <a:t>For Operations –  Your Operations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2"/>
                </a:solidFill>
              </a:rPr>
              <a:t>For Ops Planning – Your DCP, </a:t>
            </a:r>
            <a:r>
              <a:rPr lang="en-GB" altLang="en-US" sz="1400" dirty="0">
                <a:solidFill>
                  <a:schemeClr val="tx2"/>
                </a:solidFill>
              </a:rPr>
              <a:t>Akinkunle </a:t>
            </a:r>
            <a:r>
              <a:rPr lang="en-GB" altLang="en-US" sz="1400" dirty="0" smtClean="0">
                <a:solidFill>
                  <a:schemeClr val="tx2"/>
                </a:solidFill>
              </a:rPr>
              <a:t>Akindele and Bernard Toska</a:t>
            </a:r>
          </a:p>
          <a:p>
            <a:endParaRPr lang="en-GB" altLang="en-US" sz="1400" dirty="0" smtClean="0">
              <a:solidFill>
                <a:schemeClr val="tx2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Copy in;</a:t>
            </a:r>
          </a:p>
          <a:p>
            <a:r>
              <a:rPr lang="en-GB" altLang="en-US" sz="1400" dirty="0" smtClean="0">
                <a:solidFill>
                  <a:schemeClr val="tx2"/>
                </a:solidFill>
                <a:hlinkClick r:id="rId3"/>
              </a:rPr>
              <a:t>Steve.cory@networkrail.co.uk</a:t>
            </a:r>
            <a:endParaRPr lang="en-GB" altLang="en-US" sz="1400" dirty="0" smtClean="0">
              <a:solidFill>
                <a:schemeClr val="tx2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  <a:hlinkClick r:id="rId4"/>
              </a:rPr>
              <a:t>WessexSafetyReporting@networkrail.co.uk</a:t>
            </a:r>
            <a:r>
              <a:rPr lang="en-GB" altLang="en-US" sz="1400" dirty="0" smtClean="0">
                <a:solidFill>
                  <a:schemeClr val="tx2"/>
                </a:solidFill>
              </a:rPr>
              <a:t> </a:t>
            </a: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Once signed off by DCP, they are responsible to re-title the report as FINAL and forward the Level 1 to</a:t>
            </a:r>
            <a:endParaRPr lang="en-GB" altLang="en-US" sz="1400" dirty="0">
              <a:solidFill>
                <a:srgbClr val="054B6B"/>
              </a:solidFill>
            </a:endParaRPr>
          </a:p>
          <a:p>
            <a:pPr>
              <a:spcBef>
                <a:spcPts val="0"/>
              </a:spcBef>
              <a:buClrTx/>
              <a:buSzTx/>
            </a:pPr>
            <a:r>
              <a:rPr lang="en-GB" altLang="en-US" sz="1400" dirty="0" smtClean="0">
                <a:solidFill>
                  <a:srgbClr val="054B6B"/>
                </a:solidFill>
                <a:hlinkClick r:id="rId4"/>
              </a:rPr>
              <a:t>WessexSafetyReporting@networkrail.co.uk</a:t>
            </a:r>
            <a:r>
              <a:rPr lang="en-GB" altLang="en-US" sz="1400" dirty="0" smtClean="0">
                <a:solidFill>
                  <a:srgbClr val="054B6B"/>
                </a:solidFill>
              </a:rPr>
              <a:t> or via </a:t>
            </a:r>
            <a:r>
              <a:rPr lang="en-GB" altLang="en-US" sz="1400" dirty="0" smtClean="0">
                <a:solidFill>
                  <a:schemeClr val="tx2"/>
                </a:solidFill>
                <a:hlinkClick r:id="rId3"/>
              </a:rPr>
              <a:t>Steve.cory@networkrail.co.uk</a:t>
            </a:r>
            <a:endParaRPr lang="en-GB" altLang="en-US" sz="1400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en-GB" altLang="en-US" sz="1400" dirty="0">
              <a:solidFill>
                <a:srgbClr val="054B6B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The event will then be closed down within the incident trackers and SMIS unless the report requires revisiting or escalating to the next level of investigation.</a:t>
            </a: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Reports that have Contravention or Reckless Contraventions outcomes are then submitted to IRP as mandatory.</a:t>
            </a:r>
          </a:p>
          <a:p>
            <a:r>
              <a:rPr lang="en-GB" altLang="en-US" sz="1400" dirty="0" smtClean="0">
                <a:solidFill>
                  <a:schemeClr val="tx2"/>
                </a:solidFill>
              </a:rPr>
              <a:t>LSR breaches also form part of a 20% selection.  </a:t>
            </a:r>
          </a:p>
          <a:p>
            <a:endParaRPr lang="en-GB" altLang="en-US" sz="1400" dirty="0">
              <a:solidFill>
                <a:schemeClr val="tx2"/>
              </a:solidFill>
            </a:endParaRPr>
          </a:p>
          <a:p>
            <a:endParaRPr lang="en-GB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000" cy="432000"/>
          </a:xfrm>
        </p:spPr>
        <p:txBody>
          <a:bodyPr/>
          <a:lstStyle/>
          <a:p>
            <a:r>
              <a:rPr lang="en-GB" dirty="0" smtClean="0"/>
              <a:t>Independent Review Panel (IRP)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052736"/>
            <a:ext cx="8416998" cy="44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01700" rtl="0" eaLnBrk="1" latinLnBrk="0" hangingPunct="1">
              <a:spcBef>
                <a:spcPts val="336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1600" dirty="0">
                <a:solidFill>
                  <a:schemeClr val="tx2"/>
                </a:solidFill>
              </a:rPr>
              <a:t>Independent Review Panels (IRPs) have been established to check that the fair </a:t>
            </a:r>
            <a:r>
              <a:rPr lang="en-GB" altLang="en-US" sz="1600" dirty="0" smtClean="0">
                <a:solidFill>
                  <a:schemeClr val="tx2"/>
                </a:solidFill>
              </a:rPr>
              <a:t>culture principles </a:t>
            </a:r>
            <a:r>
              <a:rPr lang="en-GB" altLang="en-US" sz="1600" dirty="0">
                <a:solidFill>
                  <a:schemeClr val="tx2"/>
                </a:solidFill>
              </a:rPr>
              <a:t>have been followed during the safety investigation, that the fair culture </a:t>
            </a:r>
            <a:r>
              <a:rPr lang="en-GB" altLang="en-US" sz="1600" dirty="0" smtClean="0">
                <a:solidFill>
                  <a:schemeClr val="tx2"/>
                </a:solidFill>
              </a:rPr>
              <a:t>flowchart has </a:t>
            </a:r>
            <a:r>
              <a:rPr lang="en-GB" altLang="en-US" sz="1600" dirty="0">
                <a:solidFill>
                  <a:schemeClr val="tx2"/>
                </a:solidFill>
              </a:rPr>
              <a:t>been applied correctly and that the report provides sufficient description </a:t>
            </a:r>
            <a:r>
              <a:rPr lang="en-GB" altLang="en-US" sz="1600" dirty="0" smtClean="0">
                <a:solidFill>
                  <a:schemeClr val="tx2"/>
                </a:solidFill>
              </a:rPr>
              <a:t>to substantiate </a:t>
            </a:r>
            <a:r>
              <a:rPr lang="en-GB" altLang="en-US" sz="1600" dirty="0">
                <a:solidFill>
                  <a:schemeClr val="tx2"/>
                </a:solidFill>
              </a:rPr>
              <a:t>the identified behavioural cause</a:t>
            </a:r>
            <a:r>
              <a:rPr lang="en-GB" altLang="en-US" sz="1600" dirty="0" smtClean="0">
                <a:solidFill>
                  <a:schemeClr val="tx2"/>
                </a:solidFill>
              </a:rPr>
              <a:t>.</a:t>
            </a:r>
          </a:p>
          <a:p>
            <a:pPr marL="0" lvl="1" indent="0">
              <a:buNone/>
            </a:pPr>
            <a:r>
              <a:rPr lang="en-GB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Mandated to attend are;</a:t>
            </a: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Independent Manager – Derek Crisp</a:t>
            </a: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Head </a:t>
            </a:r>
            <a:r>
              <a:rPr lang="en-GB" altLang="en-US" sz="1600" dirty="0">
                <a:solidFill>
                  <a:schemeClr val="accent1">
                    <a:lumMod val="75000"/>
                  </a:schemeClr>
                </a:solidFill>
              </a:rPr>
              <a:t>of Safety (</a:t>
            </a:r>
            <a:r>
              <a:rPr lang="en-GB" altLang="en-US" sz="1600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GB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1600" dirty="0" err="1">
                <a:solidFill>
                  <a:schemeClr val="accent1">
                    <a:lumMod val="75000"/>
                  </a:schemeClr>
                </a:solidFill>
              </a:rPr>
              <a:t>HoRSHE</a:t>
            </a:r>
            <a:r>
              <a:rPr lang="en-GB" altLang="en-US" sz="1600" dirty="0">
                <a:solidFill>
                  <a:schemeClr val="accent1">
                    <a:lumMod val="75000"/>
                  </a:schemeClr>
                </a:solidFill>
              </a:rPr>
              <a:t>, Head of S&amp;SD</a:t>
            </a:r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) – David Smith</a:t>
            </a:r>
            <a:endParaRPr lang="en-GB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en-US" sz="1600" dirty="0">
                <a:solidFill>
                  <a:schemeClr val="accent1">
                    <a:lumMod val="75000"/>
                  </a:schemeClr>
                </a:solidFill>
              </a:rPr>
              <a:t>Lead HR Business </a:t>
            </a:r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Partner – Sandra Lloyd</a:t>
            </a:r>
            <a:endParaRPr lang="en-GB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en-US" sz="1600" dirty="0">
                <a:solidFill>
                  <a:schemeClr val="accent1">
                    <a:lumMod val="75000"/>
                  </a:schemeClr>
                </a:solidFill>
              </a:rPr>
              <a:t>Lead Trade Union Health and Safety </a:t>
            </a:r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Rep – Adrian Yates (RMT) and Ron Gayler (TSSA)</a:t>
            </a:r>
          </a:p>
          <a:p>
            <a:pPr marL="0" lvl="1" indent="0">
              <a:buNone/>
            </a:pPr>
            <a:r>
              <a:rPr lang="en-GB" altLang="en-US" sz="1600" dirty="0" smtClean="0">
                <a:solidFill>
                  <a:srgbClr val="FF0000"/>
                </a:solidFill>
              </a:rPr>
              <a:t>(Note: If any of the above cannot attend, there are deputy arrangements available</a:t>
            </a:r>
            <a:r>
              <a:rPr lang="en-GB" altLang="en-US" sz="1600" dirty="0" smtClean="0">
                <a:solidFill>
                  <a:srgbClr val="FF0000"/>
                </a:solidFill>
              </a:rPr>
              <a:t>).</a:t>
            </a:r>
          </a:p>
          <a:p>
            <a:pPr marL="0" lvl="1" indent="0">
              <a:buNone/>
            </a:pPr>
            <a:endParaRPr lang="en-GB" alt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The Panel review the content and conclude whether the outcome is correct or incorrect, but the DCP has the final say.</a:t>
            </a: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All outcomes are fed back to the DCP and Lead Investigator, should be shared with the person involved and the appropriate corrective actions put in place.</a:t>
            </a: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Where the Panel and DCP are not in agreement, the Central National Safety Team carry out a </a:t>
            </a:r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review and make the decision on behalf of the route.</a:t>
            </a:r>
            <a:endParaRPr lang="en-GB" alt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Reckless </a:t>
            </a:r>
            <a:r>
              <a:rPr lang="en-GB" altLang="en-US" sz="1600" dirty="0" smtClean="0">
                <a:solidFill>
                  <a:schemeClr val="accent1">
                    <a:lumMod val="75000"/>
                  </a:schemeClr>
                </a:solidFill>
              </a:rPr>
              <a:t>Contravention outcomes may lead to disciplinary action and a further disciplinary investigation will then be instigated outside this process.</a:t>
            </a:r>
          </a:p>
          <a:p>
            <a:pPr lvl="1"/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Level 1and why is it required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7544" y="1340768"/>
            <a:ext cx="8136904" cy="4392000"/>
          </a:xfrm>
        </p:spPr>
        <p:txBody>
          <a:bodyPr>
            <a:normAutofit/>
          </a:bodyPr>
          <a:lstStyle/>
          <a:p>
            <a:r>
              <a:rPr lang="en-GB" dirty="0"/>
              <a:t>In January 2015 Network Rail saw the replacement of the numerous accident and incident report forms with a single ‘intelligent' form which guides staff completing it. </a:t>
            </a:r>
          </a:p>
          <a:p>
            <a:r>
              <a:rPr lang="en-GB" dirty="0"/>
              <a:t>The form also includes identifying whether the event involves a lifesaving rule breach and an indication of the behavioural cause. The process is known as a preliminary report and investigation or level 1 investigation. </a:t>
            </a:r>
          </a:p>
          <a:p>
            <a:endParaRPr lang="en-GB" dirty="0"/>
          </a:p>
          <a:p>
            <a:r>
              <a:rPr lang="en-GB" dirty="0"/>
              <a:t>Preliminary investigations will provide us with better information about accidents and incidents that are not subject to a local or formal investigation and allow us to put corrective actions and mitigations in place.</a:t>
            </a:r>
          </a:p>
          <a:p>
            <a:endParaRPr lang="en-GB" dirty="0"/>
          </a:p>
          <a:p>
            <a:r>
              <a:rPr lang="en-GB" dirty="0"/>
              <a:t>Local investigations known as level 2 and formal investigations as level 3.</a:t>
            </a:r>
          </a:p>
          <a:p>
            <a:r>
              <a:rPr lang="en-GB" dirty="0"/>
              <a:t>These are based on the Level 1 depending on the severity of the incident and level of risk that was exposed. </a:t>
            </a:r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 smtClean="0"/>
              <a:t>Any Questions?</a:t>
            </a:r>
            <a:endParaRPr lang="en-GB" sz="8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Level 1 investigation best practise advice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84783"/>
            <a:ext cx="8416998" cy="4492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Arial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01700" rtl="0" eaLnBrk="1" latinLnBrk="0" hangingPunct="1">
              <a:spcBef>
                <a:spcPts val="336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80000" algn="l" defTabSz="901700" rtl="0" eaLnBrk="1" latinLnBrk="0" hangingPunct="1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Investigation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A5161-5F9F-496D-9408-C1F8271E490B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01763"/>
            <a:ext cx="5184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4508500"/>
            <a:ext cx="8064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5pPr>
            <a:lvl6pPr marL="21605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6pPr>
            <a:lvl7pPr marL="26177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7pPr>
            <a:lvl8pPr marL="30749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8pPr>
            <a:lvl9pPr marL="35321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altLang="en-US" sz="1800" b="1" dirty="0" smtClean="0">
                <a:solidFill>
                  <a:schemeClr val="tx2"/>
                </a:solidFill>
              </a:rPr>
              <a:t>A Level 1 or preliminary investigation is the simplest investigation </a:t>
            </a:r>
          </a:p>
          <a:p>
            <a:pPr eaLnBrk="1" hangingPunct="1">
              <a:defRPr/>
            </a:pPr>
            <a:endParaRPr lang="en-GB" altLang="en-US" sz="18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chemeClr val="tx2"/>
                </a:solidFill>
              </a:rPr>
              <a:t>A Level 2 (or ‘Local’) investigation is slightly more in-depth</a:t>
            </a:r>
          </a:p>
          <a:p>
            <a:pPr eaLnBrk="1" hangingPunct="1">
              <a:defRPr/>
            </a:pPr>
            <a:endParaRPr lang="en-GB" altLang="en-US" sz="18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chemeClr val="tx2"/>
                </a:solidFill>
              </a:rPr>
              <a:t>A Level 3 (or ‘Formal’) investigation is usually held into complex and high risk events</a:t>
            </a:r>
            <a:endParaRPr lang="en-GB" altLang="en-US" sz="18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altLang="en-US" sz="18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altLang="en-US" sz="18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1863" y="1460500"/>
            <a:ext cx="273685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2pPr>
            <a:lvl3pPr marL="8064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703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5pPr>
            <a:lvl6pPr marL="21605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6pPr>
            <a:lvl7pPr marL="26177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7pPr>
            <a:lvl8pPr marL="30749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8pPr>
            <a:lvl9pPr marL="3532188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GB" altLang="en-US" sz="18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GB" altLang="en-US" sz="18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chemeClr val="tx2"/>
                </a:solidFill>
              </a:rPr>
              <a:t>Within Network Rail we structure our investigations according to the potential risk of the type of event.</a:t>
            </a:r>
          </a:p>
          <a:p>
            <a:pPr eaLnBrk="1" hangingPunct="1">
              <a:defRPr/>
            </a:pPr>
            <a:endParaRPr lang="en-GB" altLang="en-US" sz="1800" kern="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164013" y="2420938"/>
            <a:ext cx="847725" cy="276999"/>
          </a:xfrm>
          <a:prstGeom prst="rect">
            <a:avLst/>
          </a:prstGeom>
          <a:solidFill>
            <a:schemeClr val="tx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200" b="1" i="1" kern="0" dirty="0"/>
              <a:t>Level  3</a:t>
            </a:r>
            <a:endParaRPr lang="en-GB" sz="12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836404" y="3877974"/>
            <a:ext cx="847725" cy="276999"/>
          </a:xfrm>
          <a:prstGeom prst="rect">
            <a:avLst/>
          </a:prstGeom>
          <a:solidFill>
            <a:schemeClr val="tx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200" b="1" i="1" kern="0" dirty="0"/>
              <a:t>Level  </a:t>
            </a:r>
            <a:r>
              <a:rPr lang="en-GB" altLang="en-US" sz="1200" b="1" i="1" kern="0" dirty="0" smtClean="0"/>
              <a:t>1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29949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types of evidence is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56552820"/>
              </p:ext>
            </p:extLst>
          </p:nvPr>
        </p:nvGraphicFramePr>
        <p:xfrm>
          <a:off x="467544" y="1412778"/>
          <a:ext cx="8280919" cy="4646406"/>
        </p:xfrm>
        <a:graphic>
          <a:graphicData uri="http://schemas.openxmlformats.org/drawingml/2006/table">
            <a:tbl>
              <a:tblPr/>
              <a:tblGrid>
                <a:gridCol w="8280919"/>
              </a:tblGrid>
              <a:tr h="851954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accident/incident happened:</a:t>
                      </a:r>
                      <a:b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Brief description of facts of the event.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 of injured party of those involved/department &amp; line manager 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On-site lead and Responsible manager for Golden Hour.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First Aider in attendance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Note- severity of injury and hospital attended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accompanied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serious: Next of kin arrangements (details &amp; whom to inform if required)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2" marR="4482" marT="4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15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Photographs of; 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Site, plant, equipment and materials in situ - without moving.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 up of damage to plant, equipment, materials,  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Injuries, both relative to body and close up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2" marR="4482" marT="4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5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Factual initial statements from;</a:t>
                      </a:r>
                      <a:b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Involved individuals: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 of any and all witnesses on site; even negative statements.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include any notes or diagrams made at the time.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2" marR="4482" marT="4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72000" cy="432000"/>
          </a:xfrm>
        </p:spPr>
        <p:txBody>
          <a:bodyPr/>
          <a:lstStyle/>
          <a:p>
            <a:r>
              <a:rPr lang="en-GB" dirty="0"/>
              <a:t>What types of evidence is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72915804"/>
              </p:ext>
            </p:extLst>
          </p:nvPr>
        </p:nvGraphicFramePr>
        <p:xfrm>
          <a:off x="395536" y="1231752"/>
          <a:ext cx="8280919" cy="5138568"/>
        </p:xfrm>
        <a:graphic>
          <a:graphicData uri="http://schemas.openxmlformats.org/drawingml/2006/table">
            <a:tbl>
              <a:tblPr/>
              <a:tblGrid>
                <a:gridCol w="8280919"/>
              </a:tblGrid>
              <a:tr h="49245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Descriptions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Site, lighting, weather, site relative to other locations or ELR &amp; Mileage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Whether location or incident involves or impacts third parties work, land and contact details of third party.</a:t>
                      </a:r>
                    </a:p>
                  </a:txBody>
                  <a:tcPr marL="4482" marR="4482" marT="4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6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 facing CCTV from SWR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Voice recordings; including COSS ES PICOP, Signaller,  ECRO and ICC if relevant.</a:t>
                      </a:r>
                    </a:p>
                  </a:txBody>
                  <a:tcPr marL="4482" marR="4482" marT="4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934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Instruct: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Those involved to suitable  location.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Evidence collation contact (normally line manager or person nominated by DCP or Initial Investigator if known ) of photographs, statements, initial evidence, including CCTV and voice recordings. 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Evidence (plant/equipment)to be removed and stored in suitable agreed location.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Investigator to consider Drugs &amp;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Alcolhol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testing.</a:t>
                      </a:r>
                    </a:p>
                  </a:txBody>
                  <a:tcPr marL="4482" marR="4482" marT="4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41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Paperwork collated and delivered to Line Manager or DCP: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SWPs/IRPs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Permits to work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Possession/PICOP pack 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RT3181 or NR3180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 Box Log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Orders or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similar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82" marR="4482" marT="4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a level 1 and who to involve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552" y="1484784"/>
            <a:ext cx="7992440" cy="4392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 Lead Investigator (If </a:t>
            </a:r>
            <a:r>
              <a:rPr lang="en-GB" dirty="0"/>
              <a:t>a Life Saving </a:t>
            </a:r>
            <a:r>
              <a:rPr lang="en-GB" dirty="0" smtClean="0"/>
              <a:t>Rule (LSR</a:t>
            </a:r>
            <a:r>
              <a:rPr lang="en-GB" dirty="0"/>
              <a:t>) </a:t>
            </a:r>
            <a:r>
              <a:rPr lang="en-GB" dirty="0" smtClean="0"/>
              <a:t>has been breached, the Lead Investigator needs to be independent).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 person/s involved and any witnesses.</a:t>
            </a:r>
          </a:p>
          <a:p>
            <a:endParaRPr lang="en-GB" dirty="0" smtClean="0"/>
          </a:p>
          <a:p>
            <a:r>
              <a:rPr lang="en-GB" dirty="0" smtClean="0"/>
              <a:t>Health and Safety Rep participation (Appointed by the Lead Investigator)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H&amp;S TU reps must be appointed for all LSR breaches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H&amp;S TU </a:t>
            </a:r>
            <a:r>
              <a:rPr lang="en-GB" dirty="0" smtClean="0"/>
              <a:t>reps are also encouraged to be part of the process where an incident may or has had significant consequences.</a:t>
            </a:r>
          </a:p>
          <a:p>
            <a:endParaRPr lang="en-GB" dirty="0"/>
          </a:p>
          <a:p>
            <a:r>
              <a:rPr lang="en-GB" dirty="0" smtClean="0"/>
              <a:t>Note:</a:t>
            </a:r>
          </a:p>
          <a:p>
            <a:r>
              <a:rPr lang="en-GB" dirty="0" smtClean="0"/>
              <a:t>An Industrial TU rep is not required to be present as this part of the process is fact finding only and not a disciplinary.</a:t>
            </a:r>
          </a:p>
          <a:p>
            <a:r>
              <a:rPr lang="en-GB" dirty="0" smtClean="0"/>
              <a:t>Should an individual request one to support them, they are to arrange this themselves but they should not influence proceedings.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0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the most recent Level 1 template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8712968" cy="374392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important to download and use the most recent Level 1 template every time you carry out a new investigation.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you have access to Connect within Network Rail, you will find it within this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networkrail.sharepoint.com/sites/myconnect/ste/Pages/Accident-and-incident-reporting.aspx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should then consider titling your report similar to this example </a:t>
            </a:r>
            <a:r>
              <a:rPr lang="en-GB" dirty="0" smtClean="0"/>
              <a:t>below for easy referencing and searching;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P06 </a:t>
            </a:r>
            <a:r>
              <a:rPr lang="en-GB" dirty="0"/>
              <a:t>1819 2018-09-01 Guildford – Inner </a:t>
            </a:r>
            <a:r>
              <a:rPr lang="en-GB" dirty="0" err="1"/>
              <a:t>Mnt</a:t>
            </a:r>
            <a:r>
              <a:rPr lang="en-GB" dirty="0"/>
              <a:t> </a:t>
            </a:r>
            <a:r>
              <a:rPr lang="en-GB" dirty="0" err="1"/>
              <a:t>Coss</a:t>
            </a:r>
            <a:r>
              <a:rPr lang="en-GB" dirty="0"/>
              <a:t> LB </a:t>
            </a:r>
            <a:r>
              <a:rPr lang="en-GB" dirty="0" err="1"/>
              <a:t>irreg</a:t>
            </a:r>
            <a:r>
              <a:rPr lang="en-GB" dirty="0"/>
              <a:t> GZAC 77853 </a:t>
            </a:r>
            <a:r>
              <a:rPr lang="en-GB" dirty="0" smtClean="0"/>
              <a:t>– L1.v1 Draft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33960"/>
              </p:ext>
            </p:extLst>
          </p:nvPr>
        </p:nvGraphicFramePr>
        <p:xfrm>
          <a:off x="395536" y="4365104"/>
          <a:ext cx="850843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0768"/>
                <a:gridCol w="1416368"/>
                <a:gridCol w="862330"/>
                <a:gridCol w="1070293"/>
                <a:gridCol w="555943"/>
                <a:gridCol w="2018729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Period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Period Year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Date (in reverse)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Location</a:t>
                      </a:r>
                    </a:p>
                    <a:p>
                      <a:r>
                        <a:rPr lang="en-GB" sz="1200" dirty="0" smtClean="0"/>
                        <a:t>Of incident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Department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Role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Incident / Accident detail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Version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8-Jan-19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999" y="4695800"/>
            <a:ext cx="7488385" cy="1542999"/>
          </a:xfrm>
        </p:spPr>
        <p:txBody>
          <a:bodyPr>
            <a:normAutofit/>
          </a:bodyPr>
          <a:lstStyle/>
          <a:p>
            <a:r>
              <a:rPr lang="en-GB" dirty="0"/>
              <a:t>Local reference – </a:t>
            </a:r>
            <a:r>
              <a:rPr lang="en-GB" dirty="0" smtClean="0"/>
              <a:t>This number is local to you or your department</a:t>
            </a:r>
          </a:p>
          <a:p>
            <a:r>
              <a:rPr lang="en-GB" dirty="0" smtClean="0"/>
              <a:t>Type </a:t>
            </a:r>
            <a:r>
              <a:rPr lang="en-GB" dirty="0"/>
              <a:t>of incident – Tick what is relevant to the event. This will then generate other required data to be completed.</a:t>
            </a:r>
          </a:p>
          <a:p>
            <a:r>
              <a:rPr lang="en-GB" dirty="0"/>
              <a:t>Submission type  - Drop down and select ‘New’</a:t>
            </a:r>
          </a:p>
          <a:p>
            <a:r>
              <a:rPr lang="en-GB" dirty="0"/>
              <a:t>Date submitted – Use the drop down to select the date. Do not type it in. 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" y="1196752"/>
            <a:ext cx="7728150" cy="34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1188</TotalTime>
  <Words>2522</Words>
  <Application>Microsoft Office PowerPoint</Application>
  <PresentationFormat>On-screen Show (4:3)</PresentationFormat>
  <Paragraphs>366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Level 1 Investigation Workshop</vt:lpstr>
      <vt:lpstr>Level 1 Investigation Workshop - Agenda</vt:lpstr>
      <vt:lpstr>What is a Level 1and why is it required</vt:lpstr>
      <vt:lpstr>Levels of Investigation</vt:lpstr>
      <vt:lpstr>What types of evidence is required</vt:lpstr>
      <vt:lpstr>What types of evidence is required</vt:lpstr>
      <vt:lpstr>Completing a level 1 and who to involve</vt:lpstr>
      <vt:lpstr>Where to find the most recent Level 1 template</vt:lpstr>
      <vt:lpstr>Required content</vt:lpstr>
      <vt:lpstr>Event detail</vt:lpstr>
      <vt:lpstr>Location and activity details</vt:lpstr>
      <vt:lpstr>Risk Ranking</vt:lpstr>
      <vt:lpstr>Risk Ranking</vt:lpstr>
      <vt:lpstr>Risk Ranking</vt:lpstr>
      <vt:lpstr>Person Details</vt:lpstr>
      <vt:lpstr>Person Details</vt:lpstr>
      <vt:lpstr>Injury Details</vt:lpstr>
      <vt:lpstr>Injury Details</vt:lpstr>
      <vt:lpstr>Assault Details</vt:lpstr>
      <vt:lpstr>Immediate and Underlying Causes</vt:lpstr>
      <vt:lpstr>Underlying causes</vt:lpstr>
      <vt:lpstr>Remedial actions</vt:lpstr>
      <vt:lpstr>Behavioural Cause and Actions</vt:lpstr>
      <vt:lpstr>Behavioural Cause and Actions</vt:lpstr>
      <vt:lpstr>Applying Fair Culture (Discussion slide)  </vt:lpstr>
      <vt:lpstr>Behavioural Cause and Actions</vt:lpstr>
      <vt:lpstr>Action for the manager of individual</vt:lpstr>
      <vt:lpstr>What happens next once complete</vt:lpstr>
      <vt:lpstr>Independent Review Panel (IRP)</vt:lpstr>
      <vt:lpstr> Any Questions?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Roger Long</dc:creator>
  <dc:description>built by www.mediasterling.com</dc:description>
  <cp:lastModifiedBy>Cory Steve</cp:lastModifiedBy>
  <cp:revision>80</cp:revision>
  <cp:lastPrinted>2015-05-11T11:49:09Z</cp:lastPrinted>
  <dcterms:created xsi:type="dcterms:W3CDTF">2015-04-24T11:32:44Z</dcterms:created>
  <dcterms:modified xsi:type="dcterms:W3CDTF">2019-01-08T16:09:41Z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