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58" r:id="rId2"/>
    <p:sldMasterId id="2147483660" r:id="rId3"/>
    <p:sldMasterId id="2147483661" r:id="rId4"/>
    <p:sldMasterId id="2147483659" r:id="rId5"/>
    <p:sldMasterId id="2147483990" r:id="rId6"/>
    <p:sldMasterId id="2147484099" r:id="rId7"/>
    <p:sldMasterId id="2147484195" r:id="rId8"/>
    <p:sldMasterId id="2147484208" r:id="rId9"/>
    <p:sldMasterId id="2147484233" r:id="rId10"/>
  </p:sldMasterIdLst>
  <p:notesMasterIdLst>
    <p:notesMasterId r:id="rId29"/>
  </p:notesMasterIdLst>
  <p:handoutMasterIdLst>
    <p:handoutMasterId r:id="rId30"/>
  </p:handoutMasterIdLst>
  <p:sldIdLst>
    <p:sldId id="385" r:id="rId11"/>
    <p:sldId id="316" r:id="rId12"/>
    <p:sldId id="599" r:id="rId13"/>
    <p:sldId id="613" r:id="rId14"/>
    <p:sldId id="604" r:id="rId15"/>
    <p:sldId id="603" r:id="rId16"/>
    <p:sldId id="598" r:id="rId17"/>
    <p:sldId id="612" r:id="rId18"/>
    <p:sldId id="606" r:id="rId19"/>
    <p:sldId id="614" r:id="rId20"/>
    <p:sldId id="597" r:id="rId21"/>
    <p:sldId id="256" r:id="rId22"/>
    <p:sldId id="602" r:id="rId23"/>
    <p:sldId id="608" r:id="rId24"/>
    <p:sldId id="605" r:id="rId25"/>
    <p:sldId id="610" r:id="rId26"/>
    <p:sldId id="609" r:id="rId27"/>
    <p:sldId id="615" r:id="rId28"/>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stick Tracey" initials="CT" lastIdx="25" clrIdx="0">
    <p:extLst/>
  </p:cmAuthor>
  <p:cmAuthor id="2" name="De La Mothe Andrea" initials="DLMA" lastIdx="0" clrIdx="1">
    <p:extLst>
      <p:ext uri="{19B8F6BF-5375-455C-9EA6-DF929625EA0E}">
        <p15:presenceInfo xmlns:p15="http://schemas.microsoft.com/office/powerpoint/2012/main" userId="S-1-5-21-902708941-4082285366-676173334-430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FFCC00"/>
    <a:srgbClr val="ECB314"/>
    <a:srgbClr val="FF7C80"/>
    <a:srgbClr val="FEEFBA"/>
    <a:srgbClr val="FFFFCC"/>
    <a:srgbClr val="005172"/>
    <a:srgbClr val="054B6B"/>
    <a:srgbClr val="89094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7410" autoAdjust="0"/>
  </p:normalViewPr>
  <p:slideViewPr>
    <p:cSldViewPr>
      <p:cViewPr varScale="1">
        <p:scale>
          <a:sx n="86" d="100"/>
          <a:sy n="86" d="100"/>
        </p:scale>
        <p:origin x="1650" y="90"/>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15</a:t>
            </a:fld>
            <a:endParaRPr lang="en-GB" altLang="en-US"/>
          </a:p>
        </p:txBody>
      </p:sp>
    </p:spTree>
    <p:extLst>
      <p:ext uri="{BB962C8B-B14F-4D97-AF65-F5344CB8AC3E}">
        <p14:creationId xmlns:p14="http://schemas.microsoft.com/office/powerpoint/2010/main" val="70715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160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760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62DE474-6668-4364-BE24-61A167C8330F}" type="datetime5">
              <a:rPr lang="en-GB" altLang="en-US" smtClean="0"/>
              <a:t>11-Mar-19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6A28B883-A2BF-4E20-8BA1-A65836EDC746}" type="datetime5">
              <a:rPr lang="en-GB" altLang="en-US" smtClean="0"/>
              <a:t>11-Mar-19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11-Mar-19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0242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11-Mar-19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14337338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11-Mar-19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20513401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11-Mar-19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41664126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41720057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29160985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3920854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1122955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11-Mar-19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33315301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11-Mar-19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90428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4C445463-0EAE-44CB-8624-05211265B327}" type="datetime5">
              <a:rPr lang="en-GB" altLang="en-US" smtClean="0"/>
              <a:t>11-Mar-19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11-Mar-19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565821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42740764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337746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15259853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726012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4D51C35-8D0F-4087-9844-3C3E8CE10026}"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8A34F02-6F76-46AC-AC17-0683C45774B8}"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790F6AA-2512-4FE6-8E5D-838A476A5862}"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111F282-70C9-4383-905A-EBB4AE86CB9D}"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01688890-F510-4118-A04C-86B5BCD1F45F}" type="datetime5">
              <a:rPr lang="en-GB" altLang="en-US" smtClean="0"/>
              <a:t>11-Mar-19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ABDDBC54-9DA3-4137-84FC-E938DFD966B9}" type="datetime5">
              <a:rPr lang="en-GB" altLang="en-US" smtClean="0"/>
              <a:t>11-Mar-19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A1AF8DBB-98F8-401C-BD15-1367FFA493EC}" type="datetime5">
              <a:rPr lang="en-GB" altLang="en-US" smtClean="0"/>
              <a:t>11-Mar-19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4D22AE4-4509-48BE-A06A-CC27A64708BB}"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DD379760-7AF3-40DE-9C20-1BBE3C30F262}" type="datetime5">
              <a:rPr lang="en-GB" altLang="en-US" smtClean="0"/>
              <a:t>11-Mar-19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86FF883-F8F8-4E42-8CD4-6CEC8B0264AF}"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2D0A7E5-01A3-4E23-B395-E54696627893}"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2A69E36-F512-4D19-BF5C-5E3A357AE4D5}"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FBCD29C-CFCA-454E-A928-5141DD33D6D9}"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50E21F7-0E8C-47F1-889A-98AF7BEEA577}"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1F01BB-E1D5-4C3A-987C-2C1F6CDA8036}"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234E6A0-5B4D-4C5A-9D6A-E331269D3C72}"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9E3F9DC-366F-4224-BAFC-00DB1B01D54B}"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7B9404D2-28F3-40D6-8851-0ED7E501D254}" type="datetime5">
              <a:rPr lang="en-GB" altLang="en-US" smtClean="0"/>
              <a:t>11-Mar-19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E55203A-D97A-4123-907A-06280C2488B0}" type="datetime5">
              <a:rPr lang="en-GB" altLang="en-US" smtClean="0"/>
              <a:t>11-Mar-19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B65E1801-C4ED-4D63-A939-FECE8EF4E36D}" type="datetime5">
              <a:rPr lang="en-GB" altLang="en-US" smtClean="0"/>
              <a:t>11-Mar-19</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2D9F3102-0BB3-47E5-9E30-4D78571C6F18}" type="datetime5">
              <a:rPr lang="en-GB" altLang="en-US" smtClean="0"/>
              <a:t>11-Mar-19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3F9499-36BB-43C1-AF57-402B776AF6F7}"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2AB8D9B-FBC4-45C1-9568-67B08D37F955}"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8B2249C1-A388-4074-AE71-D5DD62D0652A}"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4D4934B-6C72-4CDB-ABC0-320256E3F31C}"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FDACFF18-2F5E-46C4-AD0E-D85EFC34BF4D}" type="datetime5">
              <a:rPr lang="en-GB" altLang="en-US" smtClean="0"/>
              <a:t>11-Mar-19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3E720055-3868-450F-A24B-EE40CD3F9B2E}" type="datetime5">
              <a:rPr lang="en-GB" altLang="en-US" smtClean="0"/>
              <a:t>11-Mar-19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A6F46B7-A829-4C03-83CD-9CECFD3D11C2}" type="datetime5">
              <a:rPr lang="en-GB" altLang="en-US" smtClean="0"/>
              <a:t>11-Mar-19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657FBCEC-2DEB-4228-B343-E7305FAEA4DE}" type="datetime5">
              <a:rPr lang="en-GB" altLang="en-US" smtClean="0"/>
              <a:t>11-Mar-19</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D30D899-9FD5-4F05-BBE5-45382F5EA6CF}" type="datetime5">
              <a:rPr lang="en-GB" altLang="en-US" smtClean="0"/>
              <a:t>11-Mar-19</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255A4715-8D05-4A0F-B68D-1118D3F2DD61}" type="datetime5">
              <a:rPr lang="en-GB" altLang="en-US" smtClean="0"/>
              <a:t>11-Mar-19</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687703E5-D491-445C-87F4-1649748C9003}" type="datetime5">
              <a:rPr lang="en-GB" altLang="en-US" smtClean="0"/>
              <a:t>11-Mar-19</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5FF0F172-4223-409A-80C9-46CF3E21AF52}" type="datetime5">
              <a:rPr lang="en-GB" altLang="en-US" smtClean="0"/>
              <a:t>11-Mar-19</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2E522DBF-636D-439F-A139-563606877A98}" type="datetime5">
              <a:rPr lang="en-GB" altLang="en-US" smtClean="0"/>
              <a:t>11-Mar-19</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9ED9F227-1C7F-4393-95CF-867C4168ADF4}" type="datetime5">
              <a:rPr lang="en-GB" altLang="en-US" smtClean="0"/>
              <a:t>11-Mar-19</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C06EB1-202D-4E76-B6A2-8F71B8B4D3BC}" type="datetime5">
              <a:rPr lang="en-GB" altLang="en-US" smtClean="0"/>
              <a:t>11-Mar-19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CE3C9B4-F048-4B7A-AB0C-A577AC905D3D}" type="datetime5">
              <a:rPr lang="en-GB" altLang="en-US" smtClean="0"/>
              <a:t>11-Mar-19</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517DB41-1682-4A91-ACA1-DC5CB2664C22}"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A9E9CBC-FA3E-4A5A-933D-60D5D5F2A231}"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9FFAB74-EA86-40BC-B410-E1F4E7D0E925}"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8E77FB8-AD3E-43B8-B67A-805A5C7210C2}"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B9291534-9C1A-4536-B68A-C418CE13884C}" type="datetime5">
              <a:rPr lang="en-GB" altLang="en-US" smtClean="0"/>
              <a:t>11-Mar-19</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3BC4A922-0B55-4819-84D9-2A784E760CC7}" type="datetime5">
              <a:rPr lang="en-GB" altLang="en-US" smtClean="0"/>
              <a:t>11-Mar-19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DA23C1F-EFE9-4D5F-8C7F-8E3DDFB10A4C}" type="datetime5">
              <a:rPr lang="en-GB" altLang="en-US" smtClean="0"/>
              <a:t>11-Mar-19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2448C27-2E40-46C8-B3DB-98C3A99BB4F8}" type="datetime5">
              <a:rPr lang="en-GB" altLang="en-US" smtClean="0"/>
              <a:t>11-Mar-19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9F68BDF-3605-4134-9A58-D8720ECE23A3}"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48E1BCA-34DE-4FA9-A177-5005E01A5F6C}" type="datetime5">
              <a:rPr lang="en-GB" altLang="en-US" smtClean="0"/>
              <a:t>11-Mar-19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F5BA61C-6A3A-45E8-951A-1D1A0C0F1625}"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356A6EF-90D6-43DA-AD26-6AA7CA4B0650}" type="datetime5">
              <a:rPr lang="en-GB" altLang="en-US" smtClean="0"/>
              <a:t>11-Mar-19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F6D07-AE0D-48AD-85B5-8C2CB24F7CB7}" type="datetime5">
              <a:rPr lang="en-GB" smtClean="0"/>
              <a:t>11-Mar-19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1432213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F21E5-DE34-4FFB-8CE3-1B6A542C7EB7}" type="datetime5">
              <a:rPr lang="en-GB" smtClean="0"/>
              <a:t>11-Mar-19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0954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79A95-3398-4C90-9F77-FBE17DDC2C1C}" type="datetime5">
              <a:rPr lang="en-GB" smtClean="0"/>
              <a:t>11-Mar-19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1018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C40A6C43-A33D-4BDA-8E44-3855EE084811}" type="datetime5">
              <a:rPr lang="en-GB" altLang="en-US" smtClean="0"/>
              <a:t>11-Mar-19</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2F256-88D3-452F-8FBC-8DCA50B179D1}" type="datetime5">
              <a:rPr lang="en-GB" smtClean="0"/>
              <a:t>11-Mar-19</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2964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EE5E0C-567D-4E06-A297-7603604042D5}" type="datetime5">
              <a:rPr lang="en-GB" smtClean="0"/>
              <a:t>11-Mar-19</a:t>
            </a:fld>
            <a:endParaRPr lang="en-GB"/>
          </a:p>
        </p:txBody>
      </p:sp>
      <p:sp>
        <p:nvSpPr>
          <p:cNvPr id="8" name="Footer Placeholder 7"/>
          <p:cNvSpPr>
            <a:spLocks noGrp="1"/>
          </p:cNvSpPr>
          <p:nvPr>
            <p:ph type="ftr" sz="quarter" idx="11"/>
          </p:nvPr>
        </p:nvSpPr>
        <p:spPr/>
        <p:txBody>
          <a:bodyPr/>
          <a:lstStyle/>
          <a:p>
            <a:r>
              <a:rPr lang="en-GB"/>
              <a:t>Presentation Title: View &gt; Header &amp; Footer</a:t>
            </a:r>
          </a:p>
        </p:txBody>
      </p:sp>
      <p:sp>
        <p:nvSpPr>
          <p:cNvPr id="9" name="Slide Number Placeholder 8"/>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46787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D148BA-E431-4E1A-9470-FD7F69E6265B}" type="datetime5">
              <a:rPr lang="en-GB" smtClean="0"/>
              <a:t>11-Mar-19</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28692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6374-5B24-4ADD-B40A-73DD0649EC39}" type="datetime5">
              <a:rPr lang="en-GB" smtClean="0"/>
              <a:t>11-Mar-19</a:t>
            </a:fld>
            <a:endParaRPr lang="en-GB"/>
          </a:p>
        </p:txBody>
      </p:sp>
      <p:sp>
        <p:nvSpPr>
          <p:cNvPr id="3" name="Footer Placeholder 2"/>
          <p:cNvSpPr>
            <a:spLocks noGrp="1"/>
          </p:cNvSpPr>
          <p:nvPr>
            <p:ph type="ftr" sz="quarter" idx="11"/>
          </p:nvPr>
        </p:nvSpPr>
        <p:spPr/>
        <p:txBody>
          <a:bodyPr/>
          <a:lstStyle/>
          <a:p>
            <a:r>
              <a:rPr lang="en-GB"/>
              <a:t>Presentation Title: View &gt; Header &amp; Footer</a:t>
            </a:r>
          </a:p>
        </p:txBody>
      </p:sp>
      <p:sp>
        <p:nvSpPr>
          <p:cNvPr id="4" name="Slide Number Placeholder 3"/>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84751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8E99D-FE73-4B03-A9DC-33A8F3483EE4}" type="datetime5">
              <a:rPr lang="en-GB" smtClean="0"/>
              <a:t>11-Mar-19</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7503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63FAD-9FC7-4ED8-8463-067BF8AB3C45}" type="datetime5">
              <a:rPr lang="en-GB" smtClean="0"/>
              <a:t>11-Mar-19</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40997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9F15D-5F97-4FF4-8AEC-6C5D3F470C36}" type="datetime5">
              <a:rPr lang="en-GB" smtClean="0"/>
              <a:t>11-Mar-19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3843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1E06-75F0-43B4-A5B7-2A2BE905F55D}" type="datetime5">
              <a:rPr lang="en-GB" smtClean="0"/>
              <a:t>11-Mar-19</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470140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F1D8533-68A3-488E-86B7-0FB8CF66B24A}" type="datetime5">
              <a:rPr lang="en-GB" smtClean="0"/>
              <a:t>11-Mar-19</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64961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BB6435B3-C423-4DCE-BC81-2645D5C588DF}" type="datetime5">
              <a:rPr lang="en-GB" altLang="en-US" smtClean="0"/>
              <a:t>11-Mar-19</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DCDC8A0F-7C7B-4207-93A6-07D6CD475C82}" type="slidenum">
              <a:rPr lang="en-GB" altLang="en-US" smtClean="0"/>
              <a:pPr>
                <a:defRPr/>
              </a:pPr>
              <a:t>‹#›</a:t>
            </a:fld>
            <a:endParaRPr lang="en-GB" altLang="en-US"/>
          </a:p>
        </p:txBody>
      </p:sp>
    </p:spTree>
    <p:extLst>
      <p:ext uri="{BB962C8B-B14F-4D97-AF65-F5344CB8AC3E}">
        <p14:creationId xmlns:p14="http://schemas.microsoft.com/office/powerpoint/2010/main" val="26122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CF2B7169-030D-4B56-9CEF-2FE0540B9247}" type="datetime5">
              <a:rPr lang="en-GB" altLang="en-US" smtClean="0"/>
              <a:t>11-Mar-19</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11-Mar-19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69168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11-Mar-19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37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11-Mar-19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80163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11-Mar-19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4393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11-Mar-19</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982931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11-Mar-19</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48319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11-Mar-19</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2366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11-Mar-19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11044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11-Mar-19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131822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11-Mar-19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7087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770CAD63-CFA4-4F77-9B9A-B33388F216BE}" type="datetime5">
              <a:rPr lang="en-GB" altLang="en-US" smtClean="0"/>
              <a:t>11-Mar-19</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11-Mar-19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12976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604BD40-7939-4097-965B-CBF02EEF68BB}" type="datetime5">
              <a:rPr lang="en-GB" altLang="en-US" smtClean="0"/>
              <a:t>11-Mar-19</a:t>
            </a:fld>
            <a:endParaRPr lang="en-GB" altLang="en-US"/>
          </a:p>
        </p:txBody>
      </p:sp>
      <p:sp>
        <p:nvSpPr>
          <p:cNvPr id="19" name="Footer Placeholder 18"/>
          <p:cNvSpPr>
            <a:spLocks noGrp="1"/>
          </p:cNvSpPr>
          <p:nvPr>
            <p:ph type="ftr" sz="quarter" idx="11"/>
          </p:nvPr>
        </p:nvSpPr>
        <p:spPr/>
        <p:txBody>
          <a:bodyPr/>
          <a:lstStyle/>
          <a:p>
            <a:pPr>
              <a:defRPr/>
            </a:pPr>
            <a:r>
              <a:rPr lang="en-GB" altLang="en-US"/>
              <a:t>Presentation Title: View &gt; Header &amp; Footer</a:t>
            </a:r>
          </a:p>
        </p:txBody>
      </p:sp>
      <p:sp>
        <p:nvSpPr>
          <p:cNvPr id="27" name="Slide Number Placeholder 26"/>
          <p:cNvSpPr>
            <a:spLocks noGrp="1"/>
          </p:cNvSpPr>
          <p:nvPr>
            <p:ph type="sldNum" sz="quarter" idx="12"/>
          </p:nvPr>
        </p:nvSpPr>
        <p:spPr/>
        <p:txBody>
          <a:bodyPr/>
          <a:lstStyle/>
          <a:p>
            <a:pPr>
              <a:defRPr/>
            </a:pPr>
            <a:fld id="{1683C167-7FFE-4F44-A8D7-9F4B01FAD421}"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11-Mar-19</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B59C5A7D-3FD6-48AB-9EA1-2620497A3144}" type="slidenum">
              <a:rPr lang="en-GB" altLang="en-US" smtClean="0"/>
              <a:pPr>
                <a:defRPr/>
              </a:pPr>
              <a:t>‹#›</a:t>
            </a:fld>
            <a:endParaRPr lang="en-GB"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58DB67A-6F49-4D7D-81F1-122A2D717C40}" type="datetime5">
              <a:rPr lang="en-GB" altLang="en-US" smtClean="0"/>
              <a:t>11-Mar-19</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E249E655-BD39-4C9D-804F-E4CFABA123FB}"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11-Mar-19</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7E3A226-A551-4B0C-A355-A71B965FC58E}" type="datetime5">
              <a:rPr lang="en-GB" altLang="en-US" smtClean="0"/>
              <a:t>11-Mar-19</a:t>
            </a:fld>
            <a:endParaRPr lang="en-GB" altLang="en-US"/>
          </a:p>
        </p:txBody>
      </p:sp>
      <p:sp>
        <p:nvSpPr>
          <p:cNvPr id="8" name="Footer Placeholder 7"/>
          <p:cNvSpPr>
            <a:spLocks noGrp="1"/>
          </p:cNvSpPr>
          <p:nvPr>
            <p:ph type="ftr" sz="quarter" idx="11"/>
          </p:nvPr>
        </p:nvSpPr>
        <p:spPr/>
        <p:txBody>
          <a:bodyPr/>
          <a:lstStyle/>
          <a:p>
            <a:pPr>
              <a:defRPr/>
            </a:pPr>
            <a:r>
              <a:rPr lang="en-GB" altLang="en-US"/>
              <a:t>Presentation Title: View &gt; Header &amp; Footer</a:t>
            </a:r>
          </a:p>
        </p:txBody>
      </p:sp>
      <p:sp>
        <p:nvSpPr>
          <p:cNvPr id="9" name="Slide Number Placeholder 8"/>
          <p:cNvSpPr>
            <a:spLocks noGrp="1"/>
          </p:cNvSpPr>
          <p:nvPr>
            <p:ph type="sldNum" sz="quarter" idx="12"/>
          </p:nvPr>
        </p:nvSpPr>
        <p:spPr/>
        <p:txBody>
          <a:bodyPr/>
          <a:lstStyle/>
          <a:p>
            <a:pPr>
              <a:defRPr/>
            </a:pPr>
            <a:fld id="{1BD4F2E6-4DA9-4B81-87C0-6CFE1B3E7703}" type="slidenum">
              <a:rPr lang="en-GB" altLang="en-US" smtClean="0"/>
              <a:pPr>
                <a:defRPr/>
              </a:pPr>
              <a:t>‹#›</a:t>
            </a:fld>
            <a:endParaRPr lang="en-GB"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67E6B1D4-D786-4027-B856-CC7D15527BCF}" type="datetime5">
              <a:rPr lang="en-GB" altLang="en-US" smtClean="0"/>
              <a:t>11-Mar-19</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707EC915-3581-4E6C-9FEF-412F7F5F0524}" type="slidenum">
              <a:rPr lang="en-GB" altLang="en-US" smtClean="0"/>
              <a:pPr>
                <a:defRPr/>
              </a:pPr>
              <a:t>‹#›</a:t>
            </a:fld>
            <a:endParaRPr lang="en-GB"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3AE3C-677A-4196-A87E-AED39F0D33E4}" type="datetime5">
              <a:rPr lang="en-GB" altLang="en-US" smtClean="0"/>
              <a:t>11-Mar-19</a:t>
            </a:fld>
            <a:endParaRPr lang="en-GB" altLang="en-US"/>
          </a:p>
        </p:txBody>
      </p:sp>
      <p:sp>
        <p:nvSpPr>
          <p:cNvPr id="3" name="Footer Placeholder 2"/>
          <p:cNvSpPr>
            <a:spLocks noGrp="1"/>
          </p:cNvSpPr>
          <p:nvPr>
            <p:ph type="ftr" sz="quarter" idx="11"/>
          </p:nvPr>
        </p:nvSpPr>
        <p:spPr/>
        <p:txBody>
          <a:bodyPr/>
          <a:lstStyle/>
          <a:p>
            <a:pPr>
              <a:defRPr/>
            </a:pPr>
            <a:r>
              <a:rPr lang="en-GB" altLang="en-US"/>
              <a:t>Presentation Title: View &gt; Header &amp; Footer</a:t>
            </a:r>
          </a:p>
        </p:txBody>
      </p:sp>
      <p:sp>
        <p:nvSpPr>
          <p:cNvPr id="4" name="Slide Number Placeholder 3"/>
          <p:cNvSpPr>
            <a:spLocks noGrp="1"/>
          </p:cNvSpPr>
          <p:nvPr>
            <p:ph type="sldNum" sz="quarter" idx="12"/>
          </p:nvPr>
        </p:nvSpPr>
        <p:spPr/>
        <p:txBody>
          <a:bodyPr/>
          <a:lstStyle/>
          <a:p>
            <a:pPr>
              <a:defRPr/>
            </a:pPr>
            <a:fld id="{47579FAB-2793-47B6-AED6-0BBED39DB0B2}" type="slidenum">
              <a:rPr lang="en-GB" altLang="en-US" smtClean="0"/>
              <a:pPr>
                <a:defRPr/>
              </a:pPr>
              <a:t>‹#›</a:t>
            </a:fld>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57E8A0D-86F2-48ED-A0CC-FB58B94FA52F}" type="datetime5">
              <a:rPr lang="en-GB" altLang="en-US" smtClean="0"/>
              <a:t>11-Mar-19</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B3FCEF5-9C56-429C-BD03-F3EEC52B50F4}" type="slidenum">
              <a:rPr lang="en-GB" altLang="en-US" smtClean="0"/>
              <a:pPr>
                <a:defRPr/>
              </a:pPr>
              <a:t>‹#›</a:t>
            </a:fld>
            <a:endParaRPr lang="en-GB"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99F905A-3596-44EB-8A0F-AF0C5119105C}" type="datetime5">
              <a:rPr lang="en-GB" altLang="en-US" smtClean="0"/>
              <a:t>11-Mar-19</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4528C68-700B-40D8-961F-CE2497BFC2C6}" type="slidenum">
              <a:rPr lang="en-GB" altLang="en-US" smtClean="0"/>
              <a:pPr>
                <a:defRPr/>
              </a:pPr>
              <a:t>‹#›</a:t>
            </a:fld>
            <a:endParaRPr lang="en-GB"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96ACA521-630A-4F4A-AE43-277A0BF75F48}" type="datetime5">
              <a:rPr lang="en-GB" altLang="en-US" smtClean="0"/>
              <a:t>11-Mar-19</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73C9F9D-893E-4CCF-95C5-EC4DB3CCAA24}" type="datetime5">
              <a:rPr lang="en-GB" altLang="en-US" smtClean="0"/>
              <a:t>11-Mar-19</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70E6CF69-E1FC-49CB-B0BB-932CE0E7234C}" type="slidenum">
              <a:rPr lang="en-GB" altLang="en-US" smtClean="0"/>
              <a:pPr>
                <a:defRPr/>
              </a:pPr>
              <a:t>‹#›</a:t>
            </a:fld>
            <a:endParaRPr lang="en-GB"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92784F6-7FE5-4441-BCAD-BB9EDFFD5413}" type="datetime5">
              <a:rPr lang="en-GB" altLang="en-US" smtClean="0"/>
              <a:t>11-Mar-19</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AEB86DF0-7A67-4A91-85D6-0A2A95F12949}" type="slidenum">
              <a:rPr lang="en-GB" altLang="en-US" smtClean="0"/>
              <a:pPr>
                <a:defRPr/>
              </a:pPr>
              <a:t>‹#›</a:t>
            </a:fld>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379413" y="379413"/>
            <a:ext cx="8374062" cy="5864225"/>
            <a:chOff x="239" y="239"/>
            <a:chExt cx="5275" cy="3694"/>
          </a:xfrm>
        </p:grpSpPr>
        <p:sp>
          <p:nvSpPr>
            <p:cNvPr id="6" name="AutoShape 6"/>
            <p:cNvSpPr>
              <a:spLocks noChangeArrowheads="1"/>
            </p:cNvSpPr>
            <p:nvPr userDrawn="1"/>
          </p:nvSpPr>
          <p:spPr bwMode="auto">
            <a:xfrm>
              <a:off x="239" y="239"/>
              <a:ext cx="5275" cy="3519"/>
            </a:xfrm>
            <a:prstGeom prst="roundRect">
              <a:avLst>
                <a:gd name="adj" fmla="val 3866"/>
              </a:avLst>
            </a:prstGeom>
            <a:noFill/>
            <a:ln w="28575">
              <a:solidFill>
                <a:srgbClr val="F4971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7" name="AutoShape 7"/>
            <p:cNvSpPr>
              <a:spLocks noChangeArrowheads="1"/>
            </p:cNvSpPr>
            <p:nvPr userDrawn="1"/>
          </p:nvSpPr>
          <p:spPr bwMode="auto">
            <a:xfrm rot="10800000">
              <a:off x="4805" y="3758"/>
              <a:ext cx="197" cy="175"/>
            </a:xfrm>
            <a:prstGeom prst="rtTriangle">
              <a:avLst/>
            </a:prstGeom>
            <a:noFill/>
            <a:ln w="28575">
              <a:solidFill>
                <a:srgbClr val="F49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8" name="Line 8"/>
            <p:cNvSpPr>
              <a:spLocks noChangeShapeType="1"/>
            </p:cNvSpPr>
            <p:nvPr userDrawn="1"/>
          </p:nvSpPr>
          <p:spPr bwMode="auto">
            <a:xfrm>
              <a:off x="4833" y="3758"/>
              <a:ext cx="162" cy="0"/>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userDrawn="1"/>
          </p:nvSpPr>
          <p:spPr bwMode="auto">
            <a:xfrm>
              <a:off x="4778" y="3706"/>
              <a:ext cx="165" cy="144"/>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0" name="Picture 11"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6448425"/>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6446838"/>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33375" y="6448425"/>
            <a:ext cx="56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eaLnBrk="0" hangingPunct="0">
              <a:defRPr sz="2400">
                <a:solidFill>
                  <a:schemeClr val="tx1"/>
                </a:solidFill>
                <a:latin typeface="Calibri" pitchFamily="34" charset="0"/>
                <a:ea typeface="ＭＳ Ｐゴシック" pitchFamily="34" charset="-128"/>
              </a:defRPr>
            </a:lvl3pPr>
            <a:lvl4pPr eaLnBrk="0" hangingPunct="0">
              <a:defRPr sz="2400">
                <a:solidFill>
                  <a:schemeClr val="tx1"/>
                </a:solidFill>
                <a:latin typeface="Calibri" pitchFamily="34" charset="0"/>
                <a:ea typeface="ＭＳ Ｐゴシック" pitchFamily="34" charset="-128"/>
              </a:defRPr>
            </a:lvl4pPr>
            <a:lvl5pPr eaLnBrk="0" hangingPunct="0">
              <a:defRPr sz="2400">
                <a:solidFill>
                  <a:schemeClr val="tx1"/>
                </a:solidFill>
                <a:latin typeface="Calibri" pitchFamily="34" charset="0"/>
                <a:ea typeface="ＭＳ Ｐゴシック" pitchFamily="34" charset="-128"/>
              </a:defRPr>
            </a:lvl5pPr>
            <a:lvl6pP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914400" eaLnBrk="1" hangingPunct="1">
              <a:spcBef>
                <a:spcPct val="50000"/>
              </a:spcBef>
              <a:defRPr/>
            </a:pPr>
            <a:fld id="{5DC482DC-1621-4361-AF2F-1D5C19C0EF57}" type="slidenum">
              <a:rPr lang="en-GB" altLang="en-US" sz="1200" smtClean="0"/>
              <a:pPr defTabSz="914400" eaLnBrk="1" hangingPunct="1">
                <a:spcBef>
                  <a:spcPct val="50000"/>
                </a:spcBef>
                <a:defRPr/>
              </a:pPr>
              <a:t>‹#›</a:t>
            </a:fld>
            <a:endParaRPr lang="en-GB" altLang="en-US" sz="1200"/>
          </a:p>
        </p:txBody>
      </p:sp>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714375" y="1431925"/>
            <a:ext cx="7705163" cy="420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9657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11-Mar-19</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3270310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11-Mar-19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695483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11-Mar-19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4141687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11-Mar-19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2451580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11-Mar-19</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1740252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11-Mar-19</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833908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11-Mar-19</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207322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AFD1F83-D836-4B8F-9F58-B300A3E071AE}" type="datetime5">
              <a:rPr lang="en-GB" altLang="en-US" smtClean="0"/>
              <a:t>11-Mar-19</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11-Mar-19</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731669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6D36407-677A-4224-A353-A544CAFB8A40}" type="datetime5">
              <a:rPr lang="en-GB" altLang="en-US" smtClean="0"/>
              <a:t>11-Mar-19</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1C519D6-0832-4EFB-ADC5-E8986C7FC138}" type="datetime5">
              <a:rPr lang="en-GB" altLang="en-US" smtClean="0"/>
              <a:t>11-Mar-19</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35F1D008-5B0B-4EB1-9799-8D5A1ACFF2DC}" type="datetime5">
              <a:rPr lang="en-GB" altLang="en-US" smtClean="0"/>
              <a:t>11-Mar-19</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7867868B-1D16-409F-965F-FE71A38694AF}" type="datetime5">
              <a:rPr lang="en-GB" altLang="en-US" smtClean="0"/>
              <a:t>11-Mar-19</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1EC-1C2C-47CD-B01D-AFFB6EE66942}" type="datetime5">
              <a:rPr lang="en-GB" smtClean="0"/>
              <a:t>11-Mar-19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 View &gt;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7748-A3A3-48AE-A658-7C5F62694BEF}" type="slidenum">
              <a:rPr lang="en-GB" smtClean="0"/>
              <a:t>‹#›</a:t>
            </a:fld>
            <a:endParaRPr lang="en-GB"/>
          </a:p>
        </p:txBody>
      </p:sp>
    </p:spTree>
    <p:extLst>
      <p:ext uri="{BB962C8B-B14F-4D97-AF65-F5344CB8AC3E}">
        <p14:creationId xmlns:p14="http://schemas.microsoft.com/office/powerpoint/2010/main" val="327107474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98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11-Mar-19</a:t>
            </a:fld>
            <a:endParaRPr lang="en-GB" altLang="en-US">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rPr>
              <a:pPr>
                <a:defRPr/>
              </a:pPr>
              <a:t>‹#›</a:t>
            </a:fld>
            <a:endParaRPr lang="en-GB" altLang="en-US">
              <a:solidFill>
                <a:srgbClr val="054B6B"/>
              </a:solidFil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106723038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FD1F83-D836-4B8F-9F58-B300A3E071AE}" type="datetime5">
              <a:rPr lang="en-GB" altLang="en-US" smtClean="0"/>
              <a:t>11-Mar-19</a:t>
            </a:fld>
            <a:endParaRPr lang="en-GB"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ltLang="en-US"/>
              <a:t>Presentation Title: View &gt; Header &amp;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9CCB0D-91DD-4E81-A949-18D0264AF758}" type="slidenum">
              <a:rPr lang="en-GB" altLang="en-US" smtClean="0"/>
              <a:pPr>
                <a:defRPr/>
              </a:pPr>
              <a:t>‹#›</a:t>
            </a:fld>
            <a:endParaRPr lang="en-GB"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11-Mar-19</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747307308"/>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hyperlink" Target="file:///\\UKRDC3SDC43013\DFSRoot$\SZ\WMAGroups\01%20-%20Route%20IM%20Director%20-%20Wessex\02%20-%20Route%20Safety%20Hour%20Reporting\02%20-%20Route%20Safety%20Hour%20Reporting\Safety%20Cascades%2018-19\P12%201819\Best%20practise%20evidence%20gathering%20for%20IO%20and%20Investigators.v2.xlsx" TargetMode="External"/><Relationship Id="rId2" Type="http://schemas.openxmlformats.org/officeDocument/2006/relationships/hyperlink" Target="file:///\\CORP\DFSROOT$\SZ\WMAGroups\01%20-%20Route%20IM%20Director%20-%20Wessex\02%20-%20Route%20Safety%20Hour%20Reporting\02%20-%20Route%20Safety%20Hour%20Reporting\Safety%20Cascades%2018-19\P12%201819\P10%201819%20S.Cory%20RAAI%20Level%201%20Investigation%20Best%20Practise%20Workshop%20slides.pptx" TargetMode="External"/><Relationship Id="rId1" Type="http://schemas.openxmlformats.org/officeDocument/2006/relationships/slideLayout" Target="../slideLayouts/slideLayout82.xml"/><Relationship Id="rId4" Type="http://schemas.openxmlformats.org/officeDocument/2006/relationships/hyperlink" Target="mailto:steve.cory@networkrail.co.u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file:///\\UKRDC3SDC43013\DFSRoot$\SZ\WMAGroups\01%20-%20Route%20IM%20Director%20-%20Wessex\02%20-%20Route%20Safety%20Hour%20Reporting\02%20-%20Route%20Safety%20Hour%20Reporting\Safety%20Cascades%2018-19\P12%201819\Shared-Learning-NRL19-04-RIDDOR-Dangerous-Occurrence-Signalling-wrong-side-failure.pdf" TargetMode="External"/><Relationship Id="rId3" Type="http://schemas.openxmlformats.org/officeDocument/2006/relationships/hyperlink" Target="file:///\\UKRDC3SDC43013\DFSRoot$\SZ\WMAGroups\01%20-%20Route%20IM%20Director%20-%20Wessex\02%20-%20Route%20Safety%20Hour%20Reporting\02%20-%20Route%20Safety%20Hour%20Reporting\Safety%20Cascades%2018-19\P12%201819\Train%20Striking%20Welding%20Kit.pdf" TargetMode="External"/><Relationship Id="rId7" Type="http://schemas.openxmlformats.org/officeDocument/2006/relationships/hyperlink" Target="file:///\\UKRDC3SDC43013\DFSRoot$\SZ\WMAGroups\01%20-%20Route%20IM%20Director%20-%20Wessex\02%20-%20Route%20Safety%20Hour%20Reporting\02%20-%20Route%20Safety%20Hour%20Reporting\Safety%20Cascades%2018-19\P12%201819\Shared-Learning-NRL19-02-OTP-exclusion-zone-lighting-systems.pdf" TargetMode="External"/><Relationship Id="rId2" Type="http://schemas.openxmlformats.org/officeDocument/2006/relationships/hyperlink" Target="file:///\\UKRDC3SDC43013\DFSRoot$\SZ\WMAGroups\01%20-%20Route%20IM%20Director%20-%20Wessex\02%20-%20Route%20Safety%20Hour%20Reporting\02%20-%20Route%20Safety%20Hour%20Reporting\Safety%20Cascades%2018-19\P12%201819\Lessons%20Learnt%20-%20Near%20Miss%20at%20Feltham%2010-02-2019.pdf" TargetMode="External"/><Relationship Id="rId1" Type="http://schemas.openxmlformats.org/officeDocument/2006/relationships/slideLayout" Target="../slideLayouts/slideLayout82.xml"/><Relationship Id="rId6" Type="http://schemas.openxmlformats.org/officeDocument/2006/relationships/hyperlink" Target="file:///\\UKRDC3SDC43013\DFSRoot$\SZ\WMAGroups\01%20-%20Route%20IM%20Director%20-%20Wessex\02%20-%20Route%20Safety%20Hour%20Reporting\02%20-%20Route%20Safety%20Hour%20Reporting\Safety%20Cascades%2018-19\P12%201819\Shared-Learning-NRL19-01-RIDDOR-Burn-Injury-&#8211;-Use-of-hedge-trimmer.pdf" TargetMode="External"/><Relationship Id="rId5" Type="http://schemas.openxmlformats.org/officeDocument/2006/relationships/hyperlink" Target="file:///\\UKRDC3SDC43013\DFSRoot$\SZ\WMAGroups\01%20-%20Route%20IM%20Director%20-%20Wessex\02%20-%20Route%20Safety%20Hour%20Reporting\02%20-%20Route%20Safety%20Hour%20Reporting\Safety%20Cascades%2018-19\P12%201819\Safety-Bulletin-NRB19-03-Person-struck-by-falling-over-head-wire.pdf" TargetMode="External"/><Relationship Id="rId4" Type="http://schemas.openxmlformats.org/officeDocument/2006/relationships/hyperlink" Target="file:///\\UKRDC3SDC43013\DFSRoot$\SZ\WMAGroups\01%20-%20Route%20IM%20Director%20-%20Wessex\02%20-%20Route%20Safety%20Hour%20Reporting\02%20-%20Route%20Safety%20Hour%20Reporting\Safety%20Cascades%2018-19\P12%201819\Safety-Advice-NRA19-02-Long-Portable-Earths.pdf" TargetMode="External"/><Relationship Id="rId9" Type="http://schemas.openxmlformats.org/officeDocument/2006/relationships/hyperlink" Target="file:///\\UKRDC3SDC43013\DFSRoot$\SZ\WMAGroups\01%20-%20Route%20IM%20Director%20-%20Wessex\02%20-%20Route%20Safety%20Hour%20Reporting\02%20-%20Route%20Safety%20Hour%20Reporting\Safety%20Cascades%2018-19\P12%201819\NR_L3_OPS_047_F3.27A%20Maxey%20CCTV%20LC%2022.12.2018.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xplant.hub.networkrail.co.uk/Pages/NRHome.aspx" TargetMode="External"/><Relationship Id="rId2" Type="http://schemas.openxmlformats.org/officeDocument/2006/relationships/hyperlink" Target="mailto:keith.penn@networkrail.co.uk" TargetMode="Externa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afety.networkrail.co.uk/home-2/environment-and-sustainable-development/environment/ecology-biodiversity/" TargetMode="External"/><Relationship Id="rId1" Type="http://schemas.openxmlformats.org/officeDocument/2006/relationships/slideLayout" Target="../slideLayouts/slideLayout8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2.xml"/><Relationship Id="rId5" Type="http://schemas.openxmlformats.org/officeDocument/2006/relationships/hyperlink" Target="mailto:FatigueImprovementProgramme@networkrail.co.uk"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82.xml"/><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3" Type="http://schemas.openxmlformats.org/officeDocument/2006/relationships/hyperlink" Target="file:///\\UKRDC3SDC43013\DFSRoot$\SZ\WMAGroups\01%20-%20Route%20IM%20Director%20-%20Wessex\02%20-%20Route%20Safety%20Hour%20Reporting\02%20-%20Route%20Safety%20Hour%20Reporting\Safety%20Cascades%2018-19\P12%201819\NR_L3_MTC_SE0220_04.pdf" TargetMode="External"/><Relationship Id="rId2" Type="http://schemas.openxmlformats.org/officeDocument/2006/relationships/hyperlink" Target="file:///\\CORP\DFSROOT$\SZ\WMAGroups\01%20-%20Route%20IM%20Director%20-%20Wessex\02%20-%20Route%20Safety%20Hour%20Reporting\02%20-%20Route%20Safety%20Hour%20Reporting\Safety%20Cascades%2018-19\P12%201819\Front%20Line%20Focus%20Episode%2083%20-%20January%202019.mp4" TargetMode="External"/><Relationship Id="rId1" Type="http://schemas.openxmlformats.org/officeDocument/2006/relationships/slideLayout" Target="../slideLayouts/slideLayout8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file:///\\UKRDC3SDC43013\DFSRoot$\SZ\WMAGroups\01%20-%20Route%20IM%20Director%20-%20Wessex\02%20-%20Route%20Safety%20Hour%20Reporting\02%20-%20Route%20Safety%20Hour%20Reporting\Safety%20Cascades%2018-19\P12%201819\NR_L2_OHS_022.pdf" TargetMode="External"/><Relationship Id="rId1" Type="http://schemas.openxmlformats.org/officeDocument/2006/relationships/slideLayout" Target="../slideLayouts/slideLayout84.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4496927-2A9A-4229-B102-B280E970ABCE}" type="datetime5">
              <a:rPr lang="en-GB" altLang="en-US" smtClean="0"/>
              <a:t>11-Mar-19</a:t>
            </a:fld>
            <a:endParaRPr lang="en-GB" altLang="en-US"/>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a:t>
            </a:fld>
            <a:endParaRPr lang="en-GB" altLang="en-US"/>
          </a:p>
        </p:txBody>
      </p:sp>
      <p:sp>
        <p:nvSpPr>
          <p:cNvPr id="9" name="TextBox 8"/>
          <p:cNvSpPr txBox="1"/>
          <p:nvPr/>
        </p:nvSpPr>
        <p:spPr>
          <a:xfrm>
            <a:off x="125293" y="6467335"/>
            <a:ext cx="8877404" cy="338554"/>
          </a:xfrm>
          <a:prstGeom prst="rect">
            <a:avLst/>
          </a:prstGeom>
          <a:solidFill>
            <a:srgbClr val="FFC000"/>
          </a:solidFill>
        </p:spPr>
        <p:txBody>
          <a:bodyPr wrap="square" rtlCol="0">
            <a:spAutoFit/>
          </a:bodyPr>
          <a:lstStyle/>
          <a:p>
            <a:pPr algn="ctr"/>
            <a:r>
              <a:rPr lang="en-GB" sz="1600" dirty="0">
                <a:solidFill>
                  <a:schemeClr val="bg1"/>
                </a:solidFill>
              </a:rPr>
              <a:t>Health, Safety and Environment Period Cascade for P12.  2018/19</a:t>
            </a:r>
          </a:p>
        </p:txBody>
      </p:sp>
      <p:sp>
        <p:nvSpPr>
          <p:cNvPr id="2" name="Rectangle 1"/>
          <p:cNvSpPr/>
          <p:nvPr/>
        </p:nvSpPr>
        <p:spPr>
          <a:xfrm>
            <a:off x="5114365" y="475079"/>
            <a:ext cx="3888332" cy="707886"/>
          </a:xfrm>
          <a:prstGeom prst="rect">
            <a:avLst/>
          </a:prstGeom>
          <a:noFill/>
        </p:spPr>
        <p:txBody>
          <a:bodyPr wrap="square" lIns="91440" tIns="45720" rIns="91440" bIns="45720">
            <a:spAutoFit/>
          </a:bodyPr>
          <a:lstStyle/>
          <a:p>
            <a:pPr algn="ctr"/>
            <a: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Wessex Route</a:t>
            </a:r>
          </a:p>
        </p:txBody>
      </p:sp>
      <p:pic>
        <p:nvPicPr>
          <p:cNvPr id="8" name="Picture 7" descr="A picture containing snow, sky, track, wall&#10;&#10;Description generated with very high confidence">
            <a:extLst>
              <a:ext uri="{FF2B5EF4-FFF2-40B4-BE49-F238E27FC236}">
                <a16:creationId xmlns:a16="http://schemas.microsoft.com/office/drawing/2014/main" id="{D9F7A128-E84C-4560-8B92-4A16925E8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93" y="1377447"/>
            <a:ext cx="8851384" cy="4978903"/>
          </a:xfrm>
          <a:prstGeom prst="rect">
            <a:avLst/>
          </a:prstGeom>
          <a:ln w="19050">
            <a:solidFill>
              <a:schemeClr val="tx2"/>
            </a:solidFill>
          </a:ln>
        </p:spPr>
      </p:pic>
      <p:sp>
        <p:nvSpPr>
          <p:cNvPr id="5" name="Rectangle 4">
            <a:extLst>
              <a:ext uri="{FF2B5EF4-FFF2-40B4-BE49-F238E27FC236}">
                <a16:creationId xmlns:a16="http://schemas.microsoft.com/office/drawing/2014/main" id="{3FD66AEF-0E11-4363-8F69-C6E80AF52B0B}"/>
              </a:ext>
            </a:extLst>
          </p:cNvPr>
          <p:cNvSpPr/>
          <p:nvPr/>
        </p:nvSpPr>
        <p:spPr>
          <a:xfrm>
            <a:off x="1401374" y="5745662"/>
            <a:ext cx="3240360" cy="61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effectLst>
                  <a:outerShdw blurRad="38100" dist="38100" dir="2700000" algn="tl">
                    <a:srgbClr val="000000">
                      <a:alpha val="43137"/>
                    </a:srgbClr>
                  </a:outerShdw>
                </a:effectLst>
              </a:rPr>
              <a:t>What a Period, from this </a:t>
            </a:r>
          </a:p>
        </p:txBody>
      </p:sp>
      <p:sp>
        <p:nvSpPr>
          <p:cNvPr id="6" name="Rectangle 5">
            <a:extLst>
              <a:ext uri="{FF2B5EF4-FFF2-40B4-BE49-F238E27FC236}">
                <a16:creationId xmlns:a16="http://schemas.microsoft.com/office/drawing/2014/main" id="{6950739C-8414-4A43-8CB0-E43E94BB155B}"/>
              </a:ext>
            </a:extLst>
          </p:cNvPr>
          <p:cNvSpPr/>
          <p:nvPr/>
        </p:nvSpPr>
        <p:spPr>
          <a:xfrm>
            <a:off x="6773416" y="5745662"/>
            <a:ext cx="3064768" cy="61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effectLst>
                  <a:outerShdw blurRad="38100" dist="38100" dir="2700000" algn="tl">
                    <a:srgbClr val="000000">
                      <a:alpha val="43137"/>
                    </a:srgbClr>
                  </a:outerShdw>
                </a:effectLst>
              </a:rPr>
              <a:t>to this…</a:t>
            </a:r>
          </a:p>
        </p:txBody>
      </p:sp>
    </p:spTree>
    <p:extLst>
      <p:ext uri="{BB962C8B-B14F-4D97-AF65-F5344CB8AC3E}">
        <p14:creationId xmlns:p14="http://schemas.microsoft.com/office/powerpoint/2010/main" val="328835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xfrm>
            <a:off x="406677" y="6393962"/>
            <a:ext cx="33528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1200" b="0" i="0" u="none" strike="noStrike" kern="1200" cap="none" spc="0" normalizeH="0" baseline="0" noProof="0" smtClean="0">
                <a:ln>
                  <a:noFill/>
                </a:ln>
                <a:solidFill>
                  <a:srgbClr val="1F21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xfrm>
            <a:off x="7975323" y="6393961"/>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1200" b="0" i="0" u="none" strike="noStrike" kern="1200" cap="none" spc="0" normalizeH="0" baseline="0" noProof="0">
                <a:ln>
                  <a:noFill/>
                </a:ln>
                <a:solidFill>
                  <a:srgbClr val="1F2123"/>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5" name="Rectangle 4"/>
          <p:cNvSpPr>
            <a:spLocks noGrp="1" noChangeArrowheads="1"/>
          </p:cNvSpPr>
          <p:nvPr>
            <p:ph type="title"/>
          </p:nvPr>
        </p:nvSpPr>
        <p:spPr>
          <a:xfrm>
            <a:off x="539553" y="30558"/>
            <a:ext cx="8197770" cy="780278"/>
          </a:xfrm>
          <a:noFill/>
        </p:spPr>
        <p:txBody>
          <a:bodyPr>
            <a:noAutofit/>
          </a:bodyPr>
          <a:lstStyle/>
          <a:p>
            <a:pPr eaLnBrk="1" hangingPunct="1"/>
            <a:r>
              <a:rPr lang="en-GB" altLang="en-US" sz="4000" i="0" dirty="0">
                <a:solidFill>
                  <a:schemeClr val="bg2">
                    <a:lumMod val="50000"/>
                  </a:schemeClr>
                </a:solidFill>
              </a:rPr>
              <a:t>Level 1 Investigations – Best Practice</a:t>
            </a:r>
          </a:p>
        </p:txBody>
      </p:sp>
      <p:sp>
        <p:nvSpPr>
          <p:cNvPr id="6" name="Content Placeholder 5">
            <a:extLst>
              <a:ext uri="{FF2B5EF4-FFF2-40B4-BE49-F238E27FC236}">
                <a16:creationId xmlns:a16="http://schemas.microsoft.com/office/drawing/2014/main" id="{ACCC1681-8917-4D09-BF98-10DCC5C58E5B}"/>
              </a:ext>
            </a:extLst>
          </p:cNvPr>
          <p:cNvSpPr>
            <a:spLocks noGrp="1"/>
          </p:cNvSpPr>
          <p:nvPr>
            <p:ph idx="1"/>
          </p:nvPr>
        </p:nvSpPr>
        <p:spPr>
          <a:xfrm>
            <a:off x="179512" y="1203291"/>
            <a:ext cx="8784976" cy="5190669"/>
          </a:xfrm>
        </p:spPr>
        <p:txBody>
          <a:bodyPr>
            <a:normAutofit fontScale="92500" lnSpcReduction="20000"/>
          </a:bodyPr>
          <a:lstStyle/>
          <a:p>
            <a:pPr>
              <a:buFont typeface="Wingdings" panose="05000000000000000000" pitchFamily="2" charset="2"/>
              <a:buChar char="Ø"/>
            </a:pPr>
            <a:r>
              <a:rPr lang="en-GB" sz="1800" dirty="0"/>
              <a:t>The new Level 1 Investigation Report was introduced in January 2015 and replaced the previous numerous reports. This simplified the process and the report itself is an intelligent form that guides the investigating manager through the completion.</a:t>
            </a:r>
          </a:p>
          <a:p>
            <a:pPr>
              <a:buFont typeface="Wingdings" panose="05000000000000000000" pitchFamily="2" charset="2"/>
              <a:buChar char="Ø"/>
            </a:pPr>
            <a:r>
              <a:rPr lang="en-GB" sz="1800" dirty="0"/>
              <a:t>A good Preliminary investigation should provide us with better information about accidents and incidents, identifying any route causes and allowing us to put corrective actions and mitigations in place in order to avoid any re-occurrence.</a:t>
            </a:r>
          </a:p>
          <a:p>
            <a:pPr>
              <a:buFont typeface="Wingdings" panose="05000000000000000000" pitchFamily="2" charset="2"/>
              <a:buChar char="Ø"/>
            </a:pPr>
            <a:r>
              <a:rPr lang="en-GB" sz="1800" dirty="0"/>
              <a:t>The Level 1 will also identify whether the event involves a lifesaving rule breach and an indication of the behavioural cause. </a:t>
            </a:r>
          </a:p>
          <a:p>
            <a:pPr>
              <a:buFont typeface="Wingdings" panose="05000000000000000000" pitchFamily="2" charset="2"/>
              <a:buChar char="Ø"/>
            </a:pPr>
            <a:endParaRPr lang="en-GB" sz="1100" dirty="0"/>
          </a:p>
          <a:p>
            <a:pPr>
              <a:buFont typeface="Wingdings" panose="05000000000000000000" pitchFamily="2" charset="2"/>
              <a:buChar char="Ø"/>
            </a:pPr>
            <a:r>
              <a:rPr lang="en-GB" sz="1800" dirty="0"/>
              <a:t>At the end of last year a few workshops were run offering an advice and guidance to the managers who complete the Level 1 investigations.</a:t>
            </a:r>
          </a:p>
          <a:p>
            <a:pPr marL="0" indent="0">
              <a:buNone/>
            </a:pPr>
            <a:endParaRPr lang="en-GB" sz="1100" dirty="0"/>
          </a:p>
          <a:p>
            <a:pPr>
              <a:buFont typeface="Wingdings" panose="05000000000000000000" pitchFamily="2" charset="2"/>
              <a:buChar char="Ø"/>
            </a:pPr>
            <a:r>
              <a:rPr lang="en-GB" sz="1800" dirty="0"/>
              <a:t>A “Best Practice” Guide that was used during these workshops can be found on the following link: </a:t>
            </a:r>
          </a:p>
          <a:p>
            <a:pPr marL="0" indent="0">
              <a:buNone/>
            </a:pPr>
            <a:r>
              <a:rPr lang="en-GB" sz="1800" dirty="0">
                <a:solidFill>
                  <a:schemeClr val="accent2">
                    <a:lumMod val="50000"/>
                  </a:schemeClr>
                </a:solidFill>
                <a:hlinkClick r:id="rId2" action="ppaction://hlinkpres?slideindex=1&amp;slidetitle=">
                  <a:extLst>
                    <a:ext uri="{A12FA001-AC4F-418D-AE19-62706E023703}">
                      <ahyp:hlinkClr xmlns:ahyp="http://schemas.microsoft.com/office/drawing/2018/hyperlinkcolor" val="tx"/>
                    </a:ext>
                  </a:extLst>
                </a:hlinkClick>
              </a:rPr>
              <a:t>Level 1 Investigation Best Practise Guide.pptx</a:t>
            </a:r>
            <a:endParaRPr lang="en-GB" sz="1800" dirty="0">
              <a:solidFill>
                <a:schemeClr val="accent2">
                  <a:lumMod val="50000"/>
                </a:schemeClr>
              </a:solidFill>
            </a:endParaRPr>
          </a:p>
          <a:p>
            <a:pPr marL="0" indent="0">
              <a:buNone/>
            </a:pPr>
            <a:endParaRPr lang="en-GB" sz="1800" dirty="0">
              <a:solidFill>
                <a:schemeClr val="accent2">
                  <a:lumMod val="50000"/>
                </a:schemeClr>
              </a:solidFill>
            </a:endParaRPr>
          </a:p>
          <a:p>
            <a:pPr>
              <a:buFont typeface="Wingdings" panose="05000000000000000000" pitchFamily="2" charset="2"/>
              <a:buChar char="Ø"/>
            </a:pPr>
            <a:r>
              <a:rPr lang="en-GB" sz="1800" dirty="0"/>
              <a:t>We also have a “Best Practice Guide for evidence gathering for IO’s and Investigators, please see the link below:</a:t>
            </a:r>
          </a:p>
          <a:p>
            <a:pPr marL="0" indent="0">
              <a:buNone/>
            </a:pPr>
            <a:r>
              <a:rPr lang="en-GB" sz="1800" dirty="0">
                <a:solidFill>
                  <a:schemeClr val="accent2">
                    <a:lumMod val="50000"/>
                  </a:schemeClr>
                </a:solidFill>
                <a:hlinkClick r:id="rId3" action="ppaction://hlinkfile">
                  <a:extLst>
                    <a:ext uri="{A12FA001-AC4F-418D-AE19-62706E023703}">
                      <ahyp:hlinkClr xmlns:ahyp="http://schemas.microsoft.com/office/drawing/2018/hyperlinkcolor" val="tx"/>
                    </a:ext>
                  </a:extLst>
                </a:hlinkClick>
              </a:rPr>
              <a:t>Best practise evidence gathering for IO and Investigators.v2.xlsx</a:t>
            </a:r>
            <a:endParaRPr lang="en-GB" sz="1800" dirty="0">
              <a:solidFill>
                <a:schemeClr val="accent2">
                  <a:lumMod val="50000"/>
                </a:schemeClr>
              </a:solidFill>
            </a:endParaRPr>
          </a:p>
          <a:p>
            <a:pPr marL="0" indent="0">
              <a:buNone/>
            </a:pPr>
            <a:endParaRPr lang="en-GB" sz="1100" dirty="0">
              <a:solidFill>
                <a:schemeClr val="accent2">
                  <a:lumMod val="50000"/>
                </a:schemeClr>
              </a:solidFill>
            </a:endParaRPr>
          </a:p>
          <a:p>
            <a:pPr marL="0" indent="0">
              <a:buNone/>
            </a:pPr>
            <a:r>
              <a:rPr lang="en-GB" sz="1800" dirty="0"/>
              <a:t>If there is a further need for more workshops to be delivered please let Steve Cory know </a:t>
            </a:r>
            <a:r>
              <a:rPr lang="en-GB" sz="1800" dirty="0">
                <a:solidFill>
                  <a:schemeClr val="accent2">
                    <a:lumMod val="50000"/>
                  </a:schemeClr>
                </a:solidFill>
              </a:rPr>
              <a:t>– </a:t>
            </a:r>
            <a:r>
              <a:rPr lang="en-GB" sz="1800" dirty="0">
                <a:solidFill>
                  <a:schemeClr val="accent2">
                    <a:lumMod val="50000"/>
                  </a:schemeClr>
                </a:solidFill>
                <a:hlinkClick r:id="rId4"/>
              </a:rPr>
              <a:t>steve.cory@networkrail.co.uk</a:t>
            </a:r>
            <a:endParaRPr lang="en-GB" sz="1800" dirty="0">
              <a:solidFill>
                <a:schemeClr val="accent2">
                  <a:lumMod val="50000"/>
                </a:schemeClr>
              </a:solidFill>
            </a:endParaRPr>
          </a:p>
          <a:p>
            <a:pPr marL="0" indent="0">
              <a:buNone/>
            </a:pPr>
            <a:endParaRPr lang="en-GB" sz="1800" dirty="0">
              <a:solidFill>
                <a:schemeClr val="accent2">
                  <a:lumMod val="50000"/>
                </a:schemeClr>
              </a:solidFill>
            </a:endParaRPr>
          </a:p>
          <a:p>
            <a:pPr marL="0" indent="0">
              <a:buNone/>
            </a:pPr>
            <a:endParaRPr lang="en-GB" sz="1800" dirty="0">
              <a:solidFill>
                <a:schemeClr val="accent2">
                  <a:lumMod val="50000"/>
                </a:schemeClr>
              </a:solidFill>
            </a:endParaRPr>
          </a:p>
          <a:p>
            <a:pPr marL="0" indent="0">
              <a:buNone/>
            </a:pPr>
            <a:endParaRPr lang="en-GB" sz="1800" dirty="0">
              <a:solidFill>
                <a:schemeClr val="accent2">
                  <a:lumMod val="50000"/>
                </a:schemeClr>
              </a:solidFill>
            </a:endParaRPr>
          </a:p>
          <a:p>
            <a:endParaRPr lang="en-GB" dirty="0"/>
          </a:p>
        </p:txBody>
      </p:sp>
      <p:sp>
        <p:nvSpPr>
          <p:cNvPr id="7" name="Freeform 30">
            <a:extLst>
              <a:ext uri="{FF2B5EF4-FFF2-40B4-BE49-F238E27FC236}">
                <a16:creationId xmlns:a16="http://schemas.microsoft.com/office/drawing/2014/main" id="{5909B148-9C98-4857-9115-12D2B5BFFF0F}"/>
              </a:ext>
            </a:extLst>
          </p:cNvPr>
          <p:cNvSpPr>
            <a:spLocks noChangeAspect="1" noEditPoints="1"/>
          </p:cNvSpPr>
          <p:nvPr/>
        </p:nvSpPr>
        <p:spPr bwMode="auto">
          <a:xfrm>
            <a:off x="8449291" y="288463"/>
            <a:ext cx="576064" cy="656924"/>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0 w 3426"/>
              <a:gd name="T21" fmla="*/ 2147483647 h 4763"/>
              <a:gd name="T22" fmla="*/ 0 w 3426"/>
              <a:gd name="T23" fmla="*/ 0 h 4763"/>
              <a:gd name="T24" fmla="*/ 2147483647 w 3426"/>
              <a:gd name="T25" fmla="*/ 0 h 4763"/>
              <a:gd name="T26" fmla="*/ 2147483647 w 3426"/>
              <a:gd name="T27" fmla="*/ 2147483647 h 4763"/>
              <a:gd name="T28" fmla="*/ 2147483647 w 3426"/>
              <a:gd name="T29" fmla="*/ 2147483647 h 4763"/>
              <a:gd name="T30" fmla="*/ 2147483647 w 3426"/>
              <a:gd name="T31" fmla="*/ 2147483647 h 4763"/>
              <a:gd name="T32" fmla="*/ 2147483647 w 3426"/>
              <a:gd name="T33" fmla="*/ 2147483647 h 4763"/>
              <a:gd name="T34" fmla="*/ 2147483647 w 3426"/>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6"/>
              <a:gd name="T55" fmla="*/ 0 h 4763"/>
              <a:gd name="T56" fmla="*/ 3426 w 3426"/>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6" h="4763">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path>
            </a:pathLst>
          </a:custGeom>
          <a:solidFill>
            <a:srgbClr val="000000"/>
          </a:solidFill>
          <a:ln w="9525">
            <a:solidFill>
              <a:schemeClr val="accent2">
                <a:lumMod val="50000"/>
              </a:schemeClr>
            </a:solidFill>
            <a:round/>
            <a:headEnd/>
            <a:tailEnd/>
          </a:ln>
        </p:spPr>
        <p:txBody>
          <a:bodyPr lIns="80147" tIns="40074" rIns="80147" bIns="40074"/>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CC8E60">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CC8E60">
                    <a:lumMod val="50000"/>
                  </a:srgbClr>
                </a:solidFill>
                <a:effectLst/>
                <a:uLnTx/>
                <a:uFillTx/>
                <a:latin typeface="Calibri"/>
                <a:ea typeface="+mn-ea"/>
                <a:cs typeface="+mn-cs"/>
              </a:rPr>
              <a:t>Level 1</a:t>
            </a:r>
          </a:p>
        </p:txBody>
      </p:sp>
    </p:spTree>
    <p:extLst>
      <p:ext uri="{BB962C8B-B14F-4D97-AF65-F5344CB8AC3E}">
        <p14:creationId xmlns:p14="http://schemas.microsoft.com/office/powerpoint/2010/main" val="310830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3504-814C-4FED-A914-E33FC435DD6E}"/>
              </a:ext>
            </a:extLst>
          </p:cNvPr>
          <p:cNvSpPr>
            <a:spLocks noGrp="1"/>
          </p:cNvSpPr>
          <p:nvPr>
            <p:ph type="title"/>
          </p:nvPr>
        </p:nvSpPr>
        <p:spPr>
          <a:xfrm>
            <a:off x="2590800" y="332656"/>
            <a:ext cx="6433594" cy="700187"/>
          </a:xfrm>
          <a:noFill/>
        </p:spPr>
        <p:txBody>
          <a:bodyPr anchor="t">
            <a:noAutofit/>
          </a:bodyPr>
          <a:lstStyle/>
          <a:p>
            <a:pPr algn="r"/>
            <a:r>
              <a:rPr lang="en-GB" sz="4000" dirty="0">
                <a:solidFill>
                  <a:schemeClr val="bg2">
                    <a:lumMod val="50000"/>
                  </a:schemeClr>
                </a:solidFill>
              </a:rPr>
              <a:t>Safety Bulletins, Alerts, Advice</a:t>
            </a:r>
          </a:p>
        </p:txBody>
      </p:sp>
      <p:sp>
        <p:nvSpPr>
          <p:cNvPr id="3" name="Content Placeholder 2">
            <a:extLst>
              <a:ext uri="{FF2B5EF4-FFF2-40B4-BE49-F238E27FC236}">
                <a16:creationId xmlns:a16="http://schemas.microsoft.com/office/drawing/2014/main" id="{5635600B-5F91-4203-BF26-BFA8E3C30DA9}"/>
              </a:ext>
            </a:extLst>
          </p:cNvPr>
          <p:cNvSpPr>
            <a:spLocks noGrp="1"/>
          </p:cNvSpPr>
          <p:nvPr>
            <p:ph idx="1"/>
          </p:nvPr>
        </p:nvSpPr>
        <p:spPr>
          <a:xfrm>
            <a:off x="107504" y="1772816"/>
            <a:ext cx="8928992" cy="5519637"/>
          </a:xfrm>
        </p:spPr>
        <p:txBody>
          <a:bodyPr>
            <a:normAutofit/>
          </a:bodyPr>
          <a:lstStyle/>
          <a:p>
            <a:pPr>
              <a:buFont typeface="Wingdings" panose="05000000000000000000" pitchFamily="2" charset="2"/>
              <a:buChar char="Ø"/>
            </a:pPr>
            <a:r>
              <a:rPr lang="en-GB" sz="1800" dirty="0">
                <a:hlinkClick r:id="rId2" action="ppaction://hlinkfile"/>
              </a:rPr>
              <a:t>Lessons Learnt - Near Miss Feltham 10-02-2019.pdf</a:t>
            </a:r>
            <a:endParaRPr lang="en-GB" sz="1800" dirty="0"/>
          </a:p>
          <a:p>
            <a:pPr>
              <a:buFont typeface="Wingdings" panose="05000000000000000000" pitchFamily="2" charset="2"/>
              <a:buChar char="Ø"/>
            </a:pPr>
            <a:r>
              <a:rPr lang="en-GB" sz="1800" dirty="0">
                <a:hlinkClick r:id="rId3" action="ppaction://hlinkfile"/>
              </a:rPr>
              <a:t>Train Striking Welding Kit at Overton.pdf</a:t>
            </a:r>
            <a:endParaRPr lang="en-GB" sz="1800" dirty="0"/>
          </a:p>
          <a:p>
            <a:pPr>
              <a:buFont typeface="Wingdings" panose="05000000000000000000" pitchFamily="2" charset="2"/>
              <a:buChar char="Ø"/>
            </a:pPr>
            <a:r>
              <a:rPr lang="en-GB" sz="1800" dirty="0">
                <a:hlinkClick r:id="rId4" action="ppaction://hlinkfile"/>
              </a:rPr>
              <a:t>Safety-Advice-NRA19-02-Long-Portable-Earths.pdf</a:t>
            </a:r>
            <a:endParaRPr lang="en-GB" sz="1800" dirty="0"/>
          </a:p>
          <a:p>
            <a:pPr>
              <a:buFont typeface="Wingdings" panose="05000000000000000000" pitchFamily="2" charset="2"/>
              <a:buChar char="Ø"/>
            </a:pPr>
            <a:r>
              <a:rPr lang="en-GB" sz="1800" dirty="0">
                <a:hlinkClick r:id="rId5" action="ppaction://hlinkfile"/>
              </a:rPr>
              <a:t>Safety-Bulletin-NRB19-03-Person-struck-by-falling-over-head-wire.pdf</a:t>
            </a:r>
            <a:endParaRPr lang="en-GB" sz="1800" dirty="0"/>
          </a:p>
          <a:p>
            <a:pPr>
              <a:buFont typeface="Wingdings" panose="05000000000000000000" pitchFamily="2" charset="2"/>
              <a:buChar char="Ø"/>
            </a:pPr>
            <a:r>
              <a:rPr lang="en-GB" sz="1800" dirty="0">
                <a:hlinkClick r:id="rId6" action="ppaction://hlinkfile"/>
              </a:rPr>
              <a:t>Shared-Learning-NRL19-01-RIDDOR-Burn-Injury-Use-of-hedge-trimmer.pdf</a:t>
            </a:r>
            <a:endParaRPr lang="en-GB" sz="1800" dirty="0"/>
          </a:p>
          <a:p>
            <a:pPr>
              <a:buFont typeface="Wingdings" panose="05000000000000000000" pitchFamily="2" charset="2"/>
              <a:buChar char="Ø"/>
            </a:pPr>
            <a:r>
              <a:rPr lang="en-GB" sz="1800" dirty="0">
                <a:hlinkClick r:id="rId7" action="ppaction://hlinkfile"/>
              </a:rPr>
              <a:t>Shared-Learning-NRL19-02-OTP-exclusion-zone-lighting-systems.pdf</a:t>
            </a:r>
            <a:endParaRPr lang="en-GB" sz="1800" dirty="0"/>
          </a:p>
          <a:p>
            <a:pPr>
              <a:buFont typeface="Wingdings" panose="05000000000000000000" pitchFamily="2" charset="2"/>
              <a:buChar char="Ø"/>
            </a:pPr>
            <a:r>
              <a:rPr lang="en-GB" sz="1800" dirty="0">
                <a:hlinkClick r:id="rId8" action="ppaction://hlinkfile"/>
              </a:rPr>
              <a:t>Shared-Learning-NRL19-04-RIDDOR-Dangerous-Occurrence-Signalling-wrong-side-failure.pdf</a:t>
            </a:r>
            <a:endParaRPr lang="en-GB" sz="1800" dirty="0"/>
          </a:p>
          <a:p>
            <a:pPr>
              <a:buFont typeface="Wingdings" panose="05000000000000000000" pitchFamily="2" charset="2"/>
              <a:buChar char="Ø"/>
            </a:pPr>
            <a:r>
              <a:rPr lang="en-GB" sz="1800" dirty="0">
                <a:hlinkClick r:id="rId9" action="ppaction://hlinkfile"/>
              </a:rPr>
              <a:t>NR_L3_OPS_047_F3.27A Maxey CCTV LC 22.12.2018.pdf</a:t>
            </a:r>
            <a:endParaRPr lang="en-GB" sz="1800" dirty="0"/>
          </a:p>
        </p:txBody>
      </p:sp>
      <p:sp>
        <p:nvSpPr>
          <p:cNvPr id="4" name="Date Placeholder 3">
            <a:extLst>
              <a:ext uri="{FF2B5EF4-FFF2-40B4-BE49-F238E27FC236}">
                <a16:creationId xmlns:a16="http://schemas.microsoft.com/office/drawing/2014/main" id="{2F6DE922-0921-4E89-A3CA-01B5657F024B}"/>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4496927-2A9A-4229-B102-B280E970ABCE}"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B0770742-BD84-4E10-8415-F6E8203919A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Tree>
    <p:extLst>
      <p:ext uri="{BB962C8B-B14F-4D97-AF65-F5344CB8AC3E}">
        <p14:creationId xmlns:p14="http://schemas.microsoft.com/office/powerpoint/2010/main" val="382395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38000">
              <a:schemeClr val="tx2"/>
            </a:gs>
            <a:gs pos="100000">
              <a:schemeClr val="tx1"/>
            </a:gs>
          </a:gsLst>
          <a:path path="circle">
            <a:fillToRect l="10000" t="110000" r="10000" b="100000"/>
          </a:path>
        </a:gradFill>
        <a:effectLst/>
      </p:bgPr>
    </p:bg>
    <p:spTree>
      <p:nvGrpSpPr>
        <p:cNvPr id="1" name=""/>
        <p:cNvGrpSpPr/>
        <p:nvPr/>
      </p:nvGrpSpPr>
      <p:grpSpPr>
        <a:xfrm>
          <a:off x="0" y="0"/>
          <a:ext cx="0" cy="0"/>
          <a:chOff x="0" y="0"/>
          <a:chExt cx="0" cy="0"/>
        </a:xfrm>
      </p:grpSpPr>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F32109-7BE5-4098-8320-7DA8E0C32D8F}" type="slidenum">
              <a:rPr kumimoji="0" lang="en-GB" altLang="en-US" sz="800" b="0" i="0" u="none" strike="noStrike" kern="1200" cap="none" spc="0" normalizeH="0" baseline="0" noProof="0">
                <a:ln>
                  <a:noFill/>
                </a:ln>
                <a:solidFill>
                  <a:srgbClr val="DC9E1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800" b="0" i="0" u="none" strike="noStrike" kern="1200" cap="none" spc="0" normalizeH="0" baseline="0" noProof="0">
              <a:ln>
                <a:noFill/>
              </a:ln>
              <a:solidFill>
                <a:srgbClr val="DC9E1F"/>
              </a:solidFill>
              <a:effectLst/>
              <a:uLnTx/>
              <a:uFillTx/>
              <a:latin typeface="Arial" charset="0"/>
              <a:ea typeface="+mn-ea"/>
              <a:cs typeface="+mn-cs"/>
            </a:endParaRPr>
          </a:p>
        </p:txBody>
      </p:sp>
      <p:sp>
        <p:nvSpPr>
          <p:cNvPr id="9221" name="Rectangle 2"/>
          <p:cNvSpPr>
            <a:spLocks noGrp="1" noChangeArrowheads="1"/>
          </p:cNvSpPr>
          <p:nvPr>
            <p:ph type="ctrTitle"/>
          </p:nvPr>
        </p:nvSpPr>
        <p:spPr>
          <a:xfrm>
            <a:off x="1172431" y="0"/>
            <a:ext cx="7488634" cy="857259"/>
          </a:xfrm>
          <a:noFill/>
        </p:spPr>
        <p:txBody>
          <a:bodyPr>
            <a:noAutofit/>
          </a:bodyPr>
          <a:lstStyle/>
          <a:p>
            <a:r>
              <a:rPr lang="en-GB" altLang="en-US" sz="2800" i="0" dirty="0">
                <a:solidFill>
                  <a:schemeClr val="accent2">
                    <a:lumMod val="50000"/>
                  </a:schemeClr>
                </a:solidFill>
                <a:effectLst/>
              </a:rPr>
              <a:t>Infrastructure Plant Manual </a:t>
            </a:r>
            <a:br>
              <a:rPr lang="en-GB" altLang="en-US" sz="2800" i="0" dirty="0">
                <a:solidFill>
                  <a:schemeClr val="accent2">
                    <a:lumMod val="50000"/>
                  </a:schemeClr>
                </a:solidFill>
                <a:effectLst/>
              </a:rPr>
            </a:br>
            <a:r>
              <a:rPr lang="en-GB" altLang="en-US" sz="2800" i="0" dirty="0">
                <a:solidFill>
                  <a:schemeClr val="accent2">
                    <a:lumMod val="50000"/>
                  </a:schemeClr>
                </a:solidFill>
                <a:effectLst/>
              </a:rPr>
              <a:t>NR/L2/RMVP/0200 Issue 10</a:t>
            </a:r>
          </a:p>
        </p:txBody>
      </p:sp>
      <p:sp>
        <p:nvSpPr>
          <p:cNvPr id="9222" name="Rectangle 3"/>
          <p:cNvSpPr>
            <a:spLocks noGrp="1" noChangeArrowheads="1"/>
          </p:cNvSpPr>
          <p:nvPr>
            <p:ph type="subTitle" idx="1"/>
          </p:nvPr>
        </p:nvSpPr>
        <p:spPr>
          <a:xfrm>
            <a:off x="251520" y="1236187"/>
            <a:ext cx="4464495" cy="5120163"/>
          </a:xfrm>
        </p:spPr>
        <p:txBody>
          <a:bodyPr>
            <a:normAutofit/>
          </a:bodyPr>
          <a:lstStyle/>
          <a:p>
            <a:pPr algn="l"/>
            <a:r>
              <a:rPr lang="en-GB" altLang="en-US" sz="2000" u="sng" dirty="0">
                <a:solidFill>
                  <a:schemeClr val="bg1">
                    <a:lumMod val="95000"/>
                    <a:lumOff val="5000"/>
                  </a:schemeClr>
                </a:solidFill>
              </a:rPr>
              <a:t>The Compliance date is 2</a:t>
            </a:r>
            <a:r>
              <a:rPr lang="en-GB" altLang="en-US" sz="2000" u="sng" baseline="30000" dirty="0">
                <a:solidFill>
                  <a:schemeClr val="bg1">
                    <a:lumMod val="95000"/>
                    <a:lumOff val="5000"/>
                  </a:schemeClr>
                </a:solidFill>
              </a:rPr>
              <a:t>nd</a:t>
            </a:r>
            <a:r>
              <a:rPr lang="en-GB" altLang="en-US" sz="2000" u="sng" dirty="0">
                <a:solidFill>
                  <a:schemeClr val="bg1">
                    <a:lumMod val="95000"/>
                    <a:lumOff val="5000"/>
                  </a:schemeClr>
                </a:solidFill>
              </a:rPr>
              <a:t> March 2019</a:t>
            </a:r>
            <a:r>
              <a:rPr lang="en-GB" altLang="en-US" sz="2000" dirty="0">
                <a:solidFill>
                  <a:schemeClr val="bg1">
                    <a:lumMod val="95000"/>
                    <a:lumOff val="5000"/>
                  </a:schemeClr>
                </a:solidFill>
              </a:rPr>
              <a:t>.</a:t>
            </a:r>
          </a:p>
          <a:p>
            <a:pPr algn="l"/>
            <a:endParaRPr lang="en-GB" altLang="en-US" sz="1900" dirty="0">
              <a:solidFill>
                <a:schemeClr val="bg1">
                  <a:lumMod val="95000"/>
                  <a:lumOff val="5000"/>
                </a:schemeClr>
              </a:solidFill>
            </a:endParaRPr>
          </a:p>
          <a:p>
            <a:pPr algn="l"/>
            <a:r>
              <a:rPr lang="en-GB" altLang="en-US" sz="1800" dirty="0">
                <a:solidFill>
                  <a:srgbClr val="002060"/>
                </a:solidFill>
              </a:rPr>
              <a:t>If you or your team Plan, Operate or Control OTP, you need a briefing on the Infrastructure Plant Manual updates. </a:t>
            </a:r>
          </a:p>
          <a:p>
            <a:pPr algn="l"/>
            <a:r>
              <a:rPr lang="en-GB" altLang="en-US" sz="1800" dirty="0">
                <a:solidFill>
                  <a:srgbClr val="002060"/>
                </a:solidFill>
              </a:rPr>
              <a:t>Contact Keith Penn, RPSE</a:t>
            </a:r>
          </a:p>
          <a:p>
            <a:pPr algn="l"/>
            <a:r>
              <a:rPr lang="en-GB" altLang="en-US" sz="1800" dirty="0">
                <a:solidFill>
                  <a:srgbClr val="002060"/>
                </a:solidFill>
              </a:rPr>
              <a:t>for more information.</a:t>
            </a:r>
          </a:p>
          <a:p>
            <a:pPr algn="l"/>
            <a:r>
              <a:rPr lang="en-GB" altLang="en-US" sz="1600" dirty="0">
                <a:hlinkClick r:id="rId2"/>
              </a:rPr>
              <a:t>mailto:keith.penn@networkrail.co.uk</a:t>
            </a:r>
            <a:r>
              <a:rPr lang="en-GB" altLang="en-US" sz="1600" dirty="0"/>
              <a:t> </a:t>
            </a:r>
          </a:p>
          <a:p>
            <a:pPr algn="l"/>
            <a:endParaRPr lang="en-GB" altLang="en-US" sz="1600" dirty="0"/>
          </a:p>
          <a:p>
            <a:pPr algn="l"/>
            <a:r>
              <a:rPr lang="en-GB" sz="1800" b="1" i="1" dirty="0">
                <a:solidFill>
                  <a:srgbClr val="FF0000"/>
                </a:solidFill>
              </a:rPr>
              <a:t>Wessex On Track Plant HUB Site is now available, follow this link:</a:t>
            </a:r>
          </a:p>
          <a:p>
            <a:pPr algn="l"/>
            <a:r>
              <a:rPr lang="en-GB" sz="1800" b="1" dirty="0">
                <a:solidFill>
                  <a:schemeClr val="bg1"/>
                </a:solidFill>
                <a:hlinkClick r:id="rId3"/>
              </a:rPr>
              <a:t>Wessex On Track Plant Home</a:t>
            </a:r>
            <a:endParaRPr lang="en-GB" sz="1800" b="1" dirty="0">
              <a:solidFill>
                <a:schemeClr val="bg1"/>
              </a:solidFill>
            </a:endParaRPr>
          </a:p>
          <a:p>
            <a:pPr algn="l"/>
            <a:endParaRPr lang="en-GB" sz="1800" b="1" dirty="0">
              <a:solidFill>
                <a:schemeClr val="bg1"/>
              </a:solidFill>
            </a:endParaRPr>
          </a:p>
          <a:p>
            <a:pPr algn="l"/>
            <a:r>
              <a:rPr lang="en-GB" sz="1800" b="1" i="1" dirty="0">
                <a:solidFill>
                  <a:srgbClr val="FF0000"/>
                </a:solidFill>
              </a:rPr>
              <a:t>All Plant information including Standards Updates, Training, POS and Competencies.</a:t>
            </a:r>
            <a:endParaRPr lang="en-GB" altLang="en-US" sz="1800" dirty="0">
              <a:solidFill>
                <a:srgbClr val="002060"/>
              </a:solidFill>
            </a:endParaRPr>
          </a:p>
          <a:p>
            <a:pPr marL="285750" lvl="0" indent="-285750" algn="l">
              <a:buClr>
                <a:srgbClr val="A5CDDC"/>
              </a:buClr>
              <a:buFont typeface="Arial" panose="020B0604020202020204" pitchFamily="34" charset="0"/>
              <a:buChar char="•"/>
            </a:pPr>
            <a:endParaRPr lang="en-GB" sz="1600" dirty="0">
              <a:solidFill>
                <a:srgbClr val="292929"/>
              </a:solidFill>
            </a:endParaRPr>
          </a:p>
        </p:txBody>
      </p:sp>
      <p:sp>
        <p:nvSpPr>
          <p:cNvPr id="5" name="TextBox 4">
            <a:extLst>
              <a:ext uri="{FF2B5EF4-FFF2-40B4-BE49-F238E27FC236}">
                <a16:creationId xmlns:a16="http://schemas.microsoft.com/office/drawing/2014/main" id="{C68BBE8E-5085-4901-94A9-EA276856CDB0}"/>
              </a:ext>
            </a:extLst>
          </p:cNvPr>
          <p:cNvSpPr txBox="1"/>
          <p:nvPr/>
        </p:nvSpPr>
        <p:spPr>
          <a:xfrm>
            <a:off x="5188922" y="3741249"/>
            <a:ext cx="3703558" cy="25853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0000"/>
                </a:solidFill>
                <a:effectLst/>
                <a:uLnTx/>
                <a:uFillTx/>
                <a:latin typeface="Arial" charset="0"/>
                <a:ea typeface="+mn-ea"/>
                <a:cs typeface="+mn-cs"/>
              </a:rPr>
              <a:t>Key Changes to OTP CORE Competence</a:t>
            </a:r>
            <a:r>
              <a:rPr kumimoji="0" lang="en-GB" altLang="en-US" sz="1800" b="0" i="0" u="none" strike="noStrike" kern="1200" cap="none" spc="0" normalizeH="0" baseline="0" noProof="0" dirty="0">
                <a:ln>
                  <a:noFill/>
                </a:ln>
                <a:solidFill>
                  <a:srgbClr val="FF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FF0000"/>
                </a:solidFill>
                <a:effectLst/>
                <a:uLnTx/>
                <a:uFillTx/>
                <a:latin typeface="Arial" charset="0"/>
                <a:ea typeface="+mn-ea"/>
                <a:cs typeface="+mn-cs"/>
              </a:rPr>
              <a:t>This competence </a:t>
            </a:r>
            <a:r>
              <a:rPr kumimoji="0" lang="en-GB" altLang="en-US" sz="1800" b="1" i="0" u="none" strike="noStrike" kern="1200" cap="none" spc="0" normalizeH="0" baseline="0" noProof="0" dirty="0">
                <a:ln>
                  <a:noFill/>
                </a:ln>
                <a:solidFill>
                  <a:srgbClr val="FF0000"/>
                </a:solidFill>
                <a:effectLst/>
                <a:uLnTx/>
                <a:uFillTx/>
                <a:latin typeface="Arial" charset="0"/>
                <a:ea typeface="+mn-ea"/>
                <a:cs typeface="+mn-cs"/>
              </a:rPr>
              <a:t>Now</a:t>
            </a:r>
            <a:r>
              <a:rPr kumimoji="0" lang="en-GB" altLang="en-US" sz="1800" b="0" i="0" u="none" strike="noStrike" kern="1200" cap="none" spc="0" normalizeH="0" baseline="0" noProof="0" dirty="0">
                <a:ln>
                  <a:noFill/>
                </a:ln>
                <a:solidFill>
                  <a:srgbClr val="FF0000"/>
                </a:solidFill>
                <a:effectLst/>
                <a:uLnTx/>
                <a:uFillTx/>
                <a:latin typeface="Arial" charset="0"/>
                <a:ea typeface="+mn-ea"/>
                <a:cs typeface="+mn-cs"/>
              </a:rPr>
              <a:t> has a 5 year validity period, previously a 50 year competence, so check your expiry date!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FF0000"/>
                </a:solidFill>
                <a:effectLst/>
                <a:uLnTx/>
                <a:uFillTx/>
                <a:latin typeface="Arial" charset="0"/>
                <a:ea typeface="+mn-ea"/>
                <a:cs typeface="+mn-cs"/>
              </a:rPr>
              <a:t>This is the primary OTP Competence.</a:t>
            </a:r>
          </a:p>
        </p:txBody>
      </p:sp>
    </p:spTree>
    <p:extLst>
      <p:ext uri="{BB962C8B-B14F-4D97-AF65-F5344CB8AC3E}">
        <p14:creationId xmlns:p14="http://schemas.microsoft.com/office/powerpoint/2010/main" val="291843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xfrm>
            <a:off x="406677" y="6393962"/>
            <a:ext cx="33528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1200" b="0" i="0" u="none" strike="noStrike" kern="1200" cap="none" spc="0" normalizeH="0" baseline="0" noProof="0" smtClean="0">
                <a:ln>
                  <a:noFill/>
                </a:ln>
                <a:solidFill>
                  <a:srgbClr val="1F21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xfrm>
            <a:off x="7975323" y="6393961"/>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1200" b="0" i="0" u="none" strike="noStrike" kern="1200" cap="none" spc="0" normalizeH="0" baseline="0" noProof="0">
                <a:ln>
                  <a:noFill/>
                </a:ln>
                <a:solidFill>
                  <a:srgbClr val="1F2123"/>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5" name="Rectangle 4"/>
          <p:cNvSpPr>
            <a:spLocks noGrp="1" noChangeArrowheads="1"/>
          </p:cNvSpPr>
          <p:nvPr>
            <p:ph type="title"/>
          </p:nvPr>
        </p:nvSpPr>
        <p:spPr>
          <a:xfrm>
            <a:off x="3131840" y="138620"/>
            <a:ext cx="5647226" cy="780278"/>
          </a:xfrm>
          <a:noFill/>
        </p:spPr>
        <p:txBody>
          <a:bodyPr>
            <a:normAutofit/>
          </a:bodyPr>
          <a:lstStyle/>
          <a:p>
            <a:r>
              <a:rPr lang="en-GB" altLang="en-US" sz="4000" dirty="0">
                <a:solidFill>
                  <a:schemeClr val="bg2">
                    <a:lumMod val="50000"/>
                  </a:schemeClr>
                </a:solidFill>
              </a:rPr>
              <a:t>Breeding Bird Season</a:t>
            </a:r>
          </a:p>
        </p:txBody>
      </p:sp>
      <p:sp>
        <p:nvSpPr>
          <p:cNvPr id="7" name="Rectangle 6">
            <a:extLst>
              <a:ext uri="{FF2B5EF4-FFF2-40B4-BE49-F238E27FC236}">
                <a16:creationId xmlns:a16="http://schemas.microsoft.com/office/drawing/2014/main" id="{6A3ADDAE-FB50-4569-89D4-EAA25520DDF5}"/>
              </a:ext>
            </a:extLst>
          </p:cNvPr>
          <p:cNvSpPr/>
          <p:nvPr/>
        </p:nvSpPr>
        <p:spPr>
          <a:xfrm>
            <a:off x="98747" y="1160284"/>
            <a:ext cx="8608463" cy="738664"/>
          </a:xfrm>
          <a:prstGeom prst="rect">
            <a:avLst/>
          </a:prstGeom>
        </p:spPr>
        <p:txBody>
          <a:bodyPr wrap="square">
            <a:spAutoFit/>
          </a:bodyPr>
          <a:lstStyle/>
          <a:p>
            <a:pPr>
              <a:spcBef>
                <a:spcPts val="0"/>
              </a:spcBef>
              <a:spcAft>
                <a:spcPts val="600"/>
              </a:spcAft>
            </a:pPr>
            <a:r>
              <a:rPr lang="en-GB" sz="1400" kern="1400" dirty="0">
                <a:solidFill>
                  <a:srgbClr val="000000"/>
                </a:solidFill>
                <a:latin typeface="Arial"/>
              </a:rPr>
              <a:t>Bird breeding season runs from March until September.  During this period Network Rail restricts its vegetation management operations and conducts thorough bird nesting checks prior to works. </a:t>
            </a:r>
            <a:r>
              <a:rPr lang="en-GB" sz="1400" b="1" kern="1400" dirty="0">
                <a:solidFill>
                  <a:srgbClr val="000000"/>
                </a:solidFill>
                <a:latin typeface="Arial"/>
              </a:rPr>
              <a:t>You can view relevant inspection forms and the full 2019 Breeding Bird Check briefing on </a:t>
            </a:r>
            <a:r>
              <a:rPr lang="en-GB" sz="1400" b="1" u="sng" kern="1400" dirty="0">
                <a:solidFill>
                  <a:srgbClr val="0000FF"/>
                </a:solidFill>
                <a:latin typeface="Arial"/>
                <a:hlinkClick r:id="rId2"/>
              </a:rPr>
              <a:t>Safety Central</a:t>
            </a:r>
            <a:r>
              <a:rPr lang="en-GB" sz="1400" kern="1400" dirty="0">
                <a:solidFill>
                  <a:srgbClr val="000000"/>
                </a:solidFill>
                <a:latin typeface="Arial"/>
              </a:rPr>
              <a:t> .</a:t>
            </a:r>
          </a:p>
        </p:txBody>
      </p:sp>
      <p:sp>
        <p:nvSpPr>
          <p:cNvPr id="8" name="Text Box 4">
            <a:extLst>
              <a:ext uri="{FF2B5EF4-FFF2-40B4-BE49-F238E27FC236}">
                <a16:creationId xmlns:a16="http://schemas.microsoft.com/office/drawing/2014/main" id="{488401DD-DB88-4A1D-BDE8-4794C90E255C}"/>
              </a:ext>
            </a:extLst>
          </p:cNvPr>
          <p:cNvSpPr txBox="1">
            <a:spLocks noChangeArrowheads="1"/>
          </p:cNvSpPr>
          <p:nvPr/>
        </p:nvSpPr>
        <p:spPr bwMode="auto">
          <a:xfrm>
            <a:off x="172400" y="2105640"/>
            <a:ext cx="4431999"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85725" indent="-85725"/>
            <a:r>
              <a:rPr lang="en-GB" altLang="en-US" sz="1400" b="1" dirty="0">
                <a:solidFill>
                  <a:srgbClr val="587D2F"/>
                </a:solidFill>
                <a:latin typeface="Arial"/>
              </a:rPr>
              <a:t>  Conducting a nesting bird check (survey)</a:t>
            </a:r>
          </a:p>
          <a:p>
            <a:pPr marL="85725" indent="-85725"/>
            <a:endParaRPr lang="en-GB" altLang="en-US" sz="900" b="1" dirty="0">
              <a:solidFill>
                <a:srgbClr val="587D2F"/>
              </a:solidFill>
              <a:latin typeface="Arial"/>
            </a:endParaRPr>
          </a:p>
          <a:p>
            <a:pPr marL="185738" indent="-100013">
              <a:buSzPts val="1000"/>
              <a:buFont typeface="Symbol" panose="05050102010706020507" pitchFamily="18" charset="2"/>
              <a:buChar char="·"/>
            </a:pPr>
            <a:r>
              <a:rPr lang="en-GB" altLang="en-US" sz="1200" b="1" dirty="0">
                <a:solidFill>
                  <a:srgbClr val="000000"/>
                </a:solidFill>
                <a:latin typeface="Arial"/>
              </a:rPr>
              <a:t>Firstly, does your work need doing?  </a:t>
            </a:r>
          </a:p>
          <a:p>
            <a:pPr marL="185738">
              <a:buSzPts val="1000"/>
            </a:pPr>
            <a:r>
              <a:rPr lang="en-GB" altLang="en-US" dirty="0">
                <a:solidFill>
                  <a:srgbClr val="000000"/>
                </a:solidFill>
                <a:latin typeface="Arial"/>
              </a:rPr>
              <a:t>Central guidance providing more detail on restrictions will be released in due course.</a:t>
            </a:r>
          </a:p>
          <a:p>
            <a:pPr marL="185738" indent="-100013">
              <a:buSzPts val="1000"/>
            </a:pPr>
            <a:endParaRPr lang="en-GB" altLang="en-US" sz="900" dirty="0">
              <a:solidFill>
                <a:srgbClr val="000000"/>
              </a:solidFill>
              <a:latin typeface="Arial"/>
            </a:endParaRPr>
          </a:p>
          <a:p>
            <a:pPr marL="185738" indent="-100013">
              <a:buSzPts val="1000"/>
              <a:buFont typeface="Symbol" panose="05050102010706020507" pitchFamily="18" charset="2"/>
              <a:buChar char="·"/>
            </a:pPr>
            <a:r>
              <a:rPr lang="en-GB" altLang="en-US" sz="1200" b="1" dirty="0">
                <a:solidFill>
                  <a:srgbClr val="000000"/>
                </a:solidFill>
                <a:latin typeface="Arial"/>
              </a:rPr>
              <a:t>If yes, then you will need to conduct a site check up to a week prior to works starting.</a:t>
            </a:r>
          </a:p>
          <a:p>
            <a:pPr marL="185738" indent="-100013">
              <a:buSzPts val="1000"/>
              <a:buFont typeface="Symbol" panose="05050102010706020507" pitchFamily="18" charset="2"/>
              <a:buChar char="·"/>
            </a:pPr>
            <a:endParaRPr lang="en-GB" altLang="en-US" sz="900" dirty="0">
              <a:solidFill>
                <a:srgbClr val="000000"/>
              </a:solidFill>
              <a:latin typeface="Arial"/>
            </a:endParaRPr>
          </a:p>
          <a:p>
            <a:pPr marL="185738" indent="-100013">
              <a:buSzPts val="1000"/>
              <a:buFont typeface="Symbol" panose="05050102010706020507" pitchFamily="18" charset="2"/>
              <a:buChar char="·"/>
            </a:pPr>
            <a:r>
              <a:rPr lang="en-GB" altLang="en-US" sz="1200" b="1" dirty="0">
                <a:solidFill>
                  <a:srgbClr val="000000"/>
                </a:solidFill>
                <a:latin typeface="Arial"/>
              </a:rPr>
              <a:t>The best time to do a survey is between dawn and 08:00, up to one week before works, and during clear weather, if possible. The new process is to stop regularly and observe bird activity.</a:t>
            </a:r>
          </a:p>
          <a:p>
            <a:pPr marL="185738" indent="-100013">
              <a:buSzPts val="1000"/>
            </a:pPr>
            <a:endParaRPr lang="en-GB" altLang="en-US" sz="900" dirty="0">
              <a:solidFill>
                <a:srgbClr val="000000"/>
              </a:solidFill>
              <a:latin typeface="Arial"/>
            </a:endParaRPr>
          </a:p>
          <a:p>
            <a:pPr marL="185738" indent="-100013">
              <a:buSzPts val="1000"/>
              <a:buFont typeface="Symbol" panose="05050102010706020507" pitchFamily="18" charset="2"/>
              <a:buChar char="·"/>
            </a:pPr>
            <a:r>
              <a:rPr lang="en-GB" altLang="en-US" sz="1200" b="1" dirty="0">
                <a:solidFill>
                  <a:srgbClr val="000000"/>
                </a:solidFill>
                <a:latin typeface="Arial"/>
              </a:rPr>
              <a:t>Use the survey form to log your checks and retain for future reference. Take photos so that you can share the information effectively</a:t>
            </a:r>
          </a:p>
          <a:p>
            <a:pPr marL="185738" indent="-100013">
              <a:buSzPts val="1000"/>
              <a:buFont typeface="Symbol" panose="05050102010706020507" pitchFamily="18" charset="2"/>
              <a:buChar char="·"/>
            </a:pPr>
            <a:endParaRPr lang="en-GB" altLang="en-US" sz="900" b="1" dirty="0">
              <a:solidFill>
                <a:srgbClr val="000000"/>
              </a:solidFill>
              <a:latin typeface="Arial"/>
            </a:endParaRPr>
          </a:p>
          <a:p>
            <a:pPr marL="185738" indent="-100013">
              <a:buSzPts val="1000"/>
              <a:buFont typeface="Symbol" panose="05050102010706020507" pitchFamily="18" charset="2"/>
              <a:buChar char="·"/>
            </a:pPr>
            <a:r>
              <a:rPr lang="en-GB" altLang="en-US" sz="1200" b="1" dirty="0">
                <a:solidFill>
                  <a:srgbClr val="000000"/>
                </a:solidFill>
                <a:latin typeface="Arial"/>
              </a:rPr>
              <a:t>Mark out your exclusion zones around bird nest when applicable. </a:t>
            </a:r>
          </a:p>
          <a:p>
            <a:pPr marL="185738" indent="-100013">
              <a:buSzPts val="1000"/>
              <a:buFont typeface="Symbol" panose="05050102010706020507" pitchFamily="18" charset="2"/>
              <a:buChar char="·"/>
            </a:pPr>
            <a:endParaRPr lang="en-GB" altLang="en-US" sz="900" b="1" dirty="0">
              <a:solidFill>
                <a:srgbClr val="000000"/>
              </a:solidFill>
              <a:latin typeface="Arial"/>
            </a:endParaRPr>
          </a:p>
          <a:p>
            <a:pPr marL="185738" indent="-100013">
              <a:buSzPts val="1000"/>
              <a:buFont typeface="Symbol" panose="05050102010706020507" pitchFamily="18" charset="2"/>
              <a:buChar char="·"/>
            </a:pPr>
            <a:r>
              <a:rPr lang="en-GB" altLang="en-US" sz="1200" b="1" dirty="0">
                <a:solidFill>
                  <a:srgbClr val="000000"/>
                </a:solidFill>
                <a:latin typeface="Arial"/>
              </a:rPr>
              <a:t>SSSI’s might have specific restrictions, so check Site Management Statements for more detail</a:t>
            </a:r>
          </a:p>
          <a:p>
            <a:endParaRPr lang="en-US" altLang="en-US" sz="1800" dirty="0">
              <a:solidFill>
                <a:srgbClr val="292929"/>
              </a:solidFill>
              <a:latin typeface="Arial" panose="020B0604020202020204" pitchFamily="34" charset="0"/>
            </a:endParaRPr>
          </a:p>
        </p:txBody>
      </p:sp>
      <p:sp>
        <p:nvSpPr>
          <p:cNvPr id="9" name="Text Box 2">
            <a:extLst>
              <a:ext uri="{FF2B5EF4-FFF2-40B4-BE49-F238E27FC236}">
                <a16:creationId xmlns:a16="http://schemas.microsoft.com/office/drawing/2014/main" id="{E7E53E0D-4F82-4D79-B847-F5B7112776F1}"/>
              </a:ext>
            </a:extLst>
          </p:cNvPr>
          <p:cNvSpPr txBox="1">
            <a:spLocks noChangeArrowheads="1"/>
          </p:cNvSpPr>
          <p:nvPr/>
        </p:nvSpPr>
        <p:spPr bwMode="auto">
          <a:xfrm>
            <a:off x="4893830" y="2104794"/>
            <a:ext cx="3912392" cy="2437347"/>
          </a:xfrm>
          <a:prstGeom prst="rect">
            <a:avLst/>
          </a:prstGeom>
          <a:solidFill>
            <a:srgbClr val="BAE18F"/>
          </a:solidFill>
          <a:ln w="38100" algn="ctr">
            <a:solidFill>
              <a:srgbClr val="F3F3F3"/>
            </a:solidFill>
            <a:miter lim="800000"/>
            <a:headEnd/>
            <a:tailEnd/>
          </a:ln>
          <a:effectLst>
            <a:outerShdw dist="28398" dir="3806097"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pPr marL="85725"/>
            <a:r>
              <a:rPr lang="en-GB" altLang="en-US" sz="1400" b="1" dirty="0">
                <a:solidFill>
                  <a:srgbClr val="587D2F"/>
                </a:solidFill>
                <a:latin typeface="Arial" panose="020B0604020202020204" pitchFamily="34" charset="0"/>
              </a:rPr>
              <a:t>It is an offence to;</a:t>
            </a:r>
          </a:p>
          <a:p>
            <a:pPr marL="185738" indent="-100013"/>
            <a:endParaRPr lang="en-GB" altLang="en-US" b="1" dirty="0">
              <a:solidFill>
                <a:srgbClr val="587D2F"/>
              </a:solidFill>
              <a:latin typeface="Arial" panose="020B0604020202020204" pitchFamily="34" charset="0"/>
            </a:endParaRPr>
          </a:p>
          <a:p>
            <a:pPr marL="185738" indent="-100013">
              <a:buSzPts val="1200"/>
              <a:buFont typeface="Symbol" panose="05050102010706020507" pitchFamily="18" charset="2"/>
              <a:buChar char="·"/>
            </a:pPr>
            <a:r>
              <a:rPr lang="en-GB" altLang="en-US" b="1" dirty="0">
                <a:solidFill>
                  <a:srgbClr val="000000"/>
                </a:solidFill>
                <a:latin typeface="Arial" panose="020B0604020202020204" pitchFamily="34" charset="0"/>
              </a:rPr>
              <a:t>Kill, injure or take any wild bird</a:t>
            </a:r>
            <a:endParaRPr lang="en-GB" altLang="en-US" dirty="0">
              <a:solidFill>
                <a:srgbClr val="000000"/>
              </a:solidFill>
              <a:latin typeface="Arial" panose="020B0604020202020204" pitchFamily="34" charset="0"/>
            </a:endParaRPr>
          </a:p>
          <a:p>
            <a:pPr marL="185738" indent="-100013">
              <a:buSzPts val="1200"/>
              <a:buFont typeface="Symbol" panose="05050102010706020507" pitchFamily="18" charset="2"/>
              <a:buChar char="·"/>
            </a:pPr>
            <a:r>
              <a:rPr lang="en-GB" altLang="en-US" b="1" dirty="0">
                <a:solidFill>
                  <a:srgbClr val="000000"/>
                </a:solidFill>
                <a:latin typeface="Arial" panose="020B0604020202020204" pitchFamily="34" charset="0"/>
              </a:rPr>
              <a:t>Intentionally take, damage or destroy the nest of any</a:t>
            </a:r>
          </a:p>
          <a:p>
            <a:pPr marL="85725">
              <a:buSzPts val="1200"/>
            </a:pPr>
            <a:r>
              <a:rPr lang="en-GB" altLang="en-US" b="1" dirty="0">
                <a:solidFill>
                  <a:srgbClr val="000000"/>
                </a:solidFill>
                <a:latin typeface="Arial" panose="020B0604020202020204" pitchFamily="34" charset="0"/>
              </a:rPr>
              <a:t>   wild bird whilst it is in use or being built</a:t>
            </a:r>
            <a:endParaRPr lang="en-GB" altLang="en-US" dirty="0">
              <a:solidFill>
                <a:srgbClr val="000000"/>
              </a:solidFill>
              <a:latin typeface="Arial" panose="020B0604020202020204" pitchFamily="34" charset="0"/>
            </a:endParaRPr>
          </a:p>
          <a:p>
            <a:pPr marL="185738" indent="-100013">
              <a:buSzPts val="1000"/>
              <a:buFont typeface="Symbol" panose="05050102010706020507" pitchFamily="18" charset="2"/>
              <a:buChar char="·"/>
            </a:pPr>
            <a:r>
              <a:rPr lang="en-GB" altLang="en-US" b="1" dirty="0">
                <a:solidFill>
                  <a:srgbClr val="000000"/>
                </a:solidFill>
                <a:latin typeface="Arial" panose="020B0604020202020204" pitchFamily="34" charset="0"/>
              </a:rPr>
              <a:t>Intentionally take or destroy the egg of any wild bird</a:t>
            </a:r>
          </a:p>
          <a:p>
            <a:pPr marL="185738" indent="-100013">
              <a:buSzPts val="1000"/>
            </a:pPr>
            <a:endParaRPr lang="en-GB" altLang="en-US" dirty="0">
              <a:solidFill>
                <a:srgbClr val="000000"/>
              </a:solidFill>
              <a:latin typeface="Arial" panose="020B0604020202020204" pitchFamily="34" charset="0"/>
            </a:endParaRPr>
          </a:p>
          <a:p>
            <a:pPr marL="185738" indent="-100013">
              <a:tabLst>
                <a:tab pos="4930775" algn="l"/>
              </a:tabLst>
            </a:pPr>
            <a:r>
              <a:rPr lang="en-GB" altLang="en-US" sz="1400" b="1" dirty="0">
                <a:solidFill>
                  <a:srgbClr val="587D2F"/>
                </a:solidFill>
                <a:latin typeface="Arial" panose="020B0604020202020204" pitchFamily="34" charset="0"/>
              </a:rPr>
              <a:t>It is an offence to;</a:t>
            </a:r>
          </a:p>
          <a:p>
            <a:pPr marL="185738" indent="-100013">
              <a:tabLst>
                <a:tab pos="4930775" algn="l"/>
              </a:tabLst>
            </a:pPr>
            <a:endParaRPr lang="en-GB" altLang="en-US" b="1" dirty="0">
              <a:solidFill>
                <a:srgbClr val="587D2F"/>
              </a:solidFill>
              <a:latin typeface="Arial" panose="020B0604020202020204" pitchFamily="34" charset="0"/>
            </a:endParaRPr>
          </a:p>
          <a:p>
            <a:pPr marL="185738" indent="-100013">
              <a:buSzPts val="1200"/>
              <a:buFont typeface="Symbol" panose="05050102010706020507" pitchFamily="18" charset="2"/>
              <a:buChar char="·"/>
            </a:pPr>
            <a:r>
              <a:rPr lang="en-GB" altLang="en-US" b="1" dirty="0">
                <a:solidFill>
                  <a:srgbClr val="000000"/>
                </a:solidFill>
                <a:latin typeface="Arial" panose="020B0604020202020204" pitchFamily="34" charset="0"/>
              </a:rPr>
              <a:t>Intentionally or recklessly disturb any wild bird listed on Schedule 1 while it’s nest building, or at a nest containing eggs or young, or disturb the dependent young of such a bird</a:t>
            </a:r>
            <a:endParaRPr lang="en-US" altLang="en-US" sz="1800" dirty="0">
              <a:solidFill>
                <a:srgbClr val="292929"/>
              </a:solidFill>
              <a:latin typeface="Arial" panose="020B0604020202020204" pitchFamily="34" charset="0"/>
            </a:endParaRPr>
          </a:p>
        </p:txBody>
      </p:sp>
      <p:sp>
        <p:nvSpPr>
          <p:cNvPr id="10" name="Rectangle 9">
            <a:extLst>
              <a:ext uri="{FF2B5EF4-FFF2-40B4-BE49-F238E27FC236}">
                <a16:creationId xmlns:a16="http://schemas.microsoft.com/office/drawing/2014/main" id="{83A1E877-BC6F-4716-A3E8-A9386B9F097C}"/>
              </a:ext>
            </a:extLst>
          </p:cNvPr>
          <p:cNvSpPr/>
          <p:nvPr/>
        </p:nvSpPr>
        <p:spPr>
          <a:xfrm>
            <a:off x="4879231" y="4747987"/>
            <a:ext cx="3221161" cy="1441292"/>
          </a:xfrm>
          <a:prstGeom prst="rect">
            <a:avLst/>
          </a:prstGeom>
        </p:spPr>
        <p:txBody>
          <a:bodyPr wrap="square">
            <a:spAutoFit/>
          </a:bodyPr>
          <a:lstStyle/>
          <a:p>
            <a:pPr>
              <a:lnSpc>
                <a:spcPct val="119000"/>
              </a:lnSpc>
              <a:spcBef>
                <a:spcPts val="0"/>
              </a:spcBef>
              <a:spcAft>
                <a:spcPts val="600"/>
              </a:spcAft>
            </a:pPr>
            <a:r>
              <a:rPr lang="en-GB" sz="1400" b="1" kern="1400" dirty="0">
                <a:solidFill>
                  <a:srgbClr val="587D2F"/>
                </a:solidFill>
                <a:latin typeface="Arial"/>
              </a:rPr>
              <a:t>Further information</a:t>
            </a:r>
            <a:endParaRPr lang="en-GB" sz="1400" kern="1400" dirty="0">
              <a:solidFill>
                <a:srgbClr val="000000"/>
              </a:solidFill>
              <a:latin typeface="Arial"/>
            </a:endParaRPr>
          </a:p>
          <a:p>
            <a:pPr>
              <a:spcBef>
                <a:spcPts val="0"/>
              </a:spcBef>
              <a:spcAft>
                <a:spcPts val="600"/>
              </a:spcAft>
            </a:pPr>
            <a:r>
              <a:rPr lang="en-GB" kern="1400" dirty="0">
                <a:solidFill>
                  <a:srgbClr val="000000"/>
                </a:solidFill>
                <a:latin typeface="Arial"/>
              </a:rPr>
              <a:t>Contact your Environment Specialist (Becky Jones), Senior Asset Engineer - Lineside (Sue Warner), STE Environment lead (Dr Neil Strong)  or Framework Ecologists for further information. You can view relevant inspection forms and full briefing on </a:t>
            </a:r>
            <a:r>
              <a:rPr lang="en-GB" u="sng" kern="1400" dirty="0">
                <a:solidFill>
                  <a:srgbClr val="0000FF"/>
                </a:solidFill>
                <a:latin typeface="Arial"/>
                <a:hlinkClick r:id="rId2"/>
              </a:rPr>
              <a:t>Safety Central</a:t>
            </a:r>
            <a:r>
              <a:rPr lang="en-GB" kern="1400" dirty="0">
                <a:solidFill>
                  <a:srgbClr val="000000"/>
                </a:solidFill>
                <a:latin typeface="Arial"/>
              </a:rPr>
              <a:t> .</a:t>
            </a:r>
          </a:p>
        </p:txBody>
      </p:sp>
      <p:pic>
        <p:nvPicPr>
          <p:cNvPr id="12" name="Picture 3" descr="Vegetation">
            <a:extLst>
              <a:ext uri="{FF2B5EF4-FFF2-40B4-BE49-F238E27FC236}">
                <a16:creationId xmlns:a16="http://schemas.microsoft.com/office/drawing/2014/main" id="{C1C59B01-B694-4E36-85CB-84E0D668DD9F}"/>
              </a:ext>
            </a:extLst>
          </p:cNvPr>
          <p:cNvPicPr>
            <a:picLocks noChangeAspect="1" noChangeArrowheads="1"/>
          </p:cNvPicPr>
          <p:nvPr/>
        </p:nvPicPr>
        <p:blipFill>
          <a:blip r:embed="rId3" cstate="print">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8096215" y="5010564"/>
            <a:ext cx="798946" cy="123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 name="Picture 14">
            <a:extLst>
              <a:ext uri="{FF2B5EF4-FFF2-40B4-BE49-F238E27FC236}">
                <a16:creationId xmlns:a16="http://schemas.microsoft.com/office/drawing/2014/main" id="{6D074DB2-C6BD-40A5-BDC9-5B331E408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220" y="223330"/>
            <a:ext cx="711941" cy="639635"/>
          </a:xfrm>
          <a:prstGeom prst="roundRect">
            <a:avLst>
              <a:gd name="adj" fmla="val 4167"/>
            </a:avLst>
          </a:prstGeom>
          <a:solidFill>
            <a:srgbClr val="FFFFFF"/>
          </a:solidFill>
          <a:ln w="57150">
            <a:solidFill>
              <a:schemeClr val="accent2">
                <a:lumMod val="50000"/>
              </a:schemeClr>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42859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xfrm>
            <a:off x="406677" y="6393962"/>
            <a:ext cx="33528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1200" b="0" i="0" u="none" strike="noStrike" kern="1200" cap="none" spc="0" normalizeH="0" baseline="0" noProof="0" smtClean="0">
                <a:ln>
                  <a:noFill/>
                </a:ln>
                <a:solidFill>
                  <a:srgbClr val="1F21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xfrm>
            <a:off x="7975323" y="6393961"/>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1200" b="0" i="0" u="none" strike="noStrike" kern="1200" cap="none" spc="0" normalizeH="0" baseline="0" noProof="0">
                <a:ln>
                  <a:noFill/>
                </a:ln>
                <a:solidFill>
                  <a:srgbClr val="1F2123"/>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5" name="Rectangle 4"/>
          <p:cNvSpPr>
            <a:spLocks noGrp="1" noChangeArrowheads="1"/>
          </p:cNvSpPr>
          <p:nvPr>
            <p:ph type="title"/>
          </p:nvPr>
        </p:nvSpPr>
        <p:spPr>
          <a:xfrm>
            <a:off x="2339752" y="138620"/>
            <a:ext cx="6439314" cy="780278"/>
          </a:xfrm>
          <a:noFill/>
        </p:spPr>
        <p:txBody>
          <a:bodyPr>
            <a:normAutofit/>
          </a:bodyPr>
          <a:lstStyle/>
          <a:p>
            <a:r>
              <a:rPr lang="en-GB" altLang="en-US" sz="4000" dirty="0">
                <a:solidFill>
                  <a:schemeClr val="bg2">
                    <a:lumMod val="50000"/>
                  </a:schemeClr>
                </a:solidFill>
              </a:rPr>
              <a:t>Route Energy Management</a:t>
            </a:r>
          </a:p>
        </p:txBody>
      </p:sp>
      <p:pic>
        <p:nvPicPr>
          <p:cNvPr id="7" name="Picture 14">
            <a:extLst>
              <a:ext uri="{FF2B5EF4-FFF2-40B4-BE49-F238E27FC236}">
                <a16:creationId xmlns:a16="http://schemas.microsoft.com/office/drawing/2014/main" id="{6BEDE584-2E26-4237-B998-871FDD493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408" y="208941"/>
            <a:ext cx="711941" cy="639635"/>
          </a:xfrm>
          <a:prstGeom prst="roundRect">
            <a:avLst>
              <a:gd name="adj" fmla="val 4167"/>
            </a:avLst>
          </a:prstGeom>
          <a:solidFill>
            <a:srgbClr val="FFFFFF"/>
          </a:solidFill>
          <a:ln w="57150">
            <a:solidFill>
              <a:schemeClr val="accent2">
                <a:lumMod val="50000"/>
              </a:schemeClr>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graphicFrame>
        <p:nvGraphicFramePr>
          <p:cNvPr id="8" name="Table 7">
            <a:extLst>
              <a:ext uri="{FF2B5EF4-FFF2-40B4-BE49-F238E27FC236}">
                <a16:creationId xmlns:a16="http://schemas.microsoft.com/office/drawing/2014/main" id="{4089F427-1567-4FB7-9D6A-B27DC3F80350}"/>
              </a:ext>
            </a:extLst>
          </p:cNvPr>
          <p:cNvGraphicFramePr>
            <a:graphicFrameLocks noGrp="1"/>
          </p:cNvGraphicFramePr>
          <p:nvPr>
            <p:extLst>
              <p:ext uri="{D42A27DB-BD31-4B8C-83A1-F6EECF244321}">
                <p14:modId xmlns:p14="http://schemas.microsoft.com/office/powerpoint/2010/main" val="3296878793"/>
              </p:ext>
            </p:extLst>
          </p:nvPr>
        </p:nvGraphicFramePr>
        <p:xfrm>
          <a:off x="323528" y="1268760"/>
          <a:ext cx="3923117" cy="3794293"/>
        </p:xfrm>
        <a:graphic>
          <a:graphicData uri="http://schemas.openxmlformats.org/drawingml/2006/table">
            <a:tbl>
              <a:tblPr/>
              <a:tblGrid>
                <a:gridCol w="754866">
                  <a:extLst>
                    <a:ext uri="{9D8B030D-6E8A-4147-A177-3AD203B41FA5}">
                      <a16:colId xmlns:a16="http://schemas.microsoft.com/office/drawing/2014/main" val="4083437496"/>
                    </a:ext>
                  </a:extLst>
                </a:gridCol>
                <a:gridCol w="57456">
                  <a:extLst>
                    <a:ext uri="{9D8B030D-6E8A-4147-A177-3AD203B41FA5}">
                      <a16:colId xmlns:a16="http://schemas.microsoft.com/office/drawing/2014/main" val="455357587"/>
                    </a:ext>
                  </a:extLst>
                </a:gridCol>
                <a:gridCol w="829545">
                  <a:extLst>
                    <a:ext uri="{9D8B030D-6E8A-4147-A177-3AD203B41FA5}">
                      <a16:colId xmlns:a16="http://schemas.microsoft.com/office/drawing/2014/main" val="2591180243"/>
                    </a:ext>
                  </a:extLst>
                </a:gridCol>
                <a:gridCol w="1244318">
                  <a:extLst>
                    <a:ext uri="{9D8B030D-6E8A-4147-A177-3AD203B41FA5}">
                      <a16:colId xmlns:a16="http://schemas.microsoft.com/office/drawing/2014/main" val="818613408"/>
                    </a:ext>
                  </a:extLst>
                </a:gridCol>
                <a:gridCol w="1036932">
                  <a:extLst>
                    <a:ext uri="{9D8B030D-6E8A-4147-A177-3AD203B41FA5}">
                      <a16:colId xmlns:a16="http://schemas.microsoft.com/office/drawing/2014/main" val="1526472590"/>
                    </a:ext>
                  </a:extLst>
                </a:gridCol>
              </a:tblGrid>
              <a:tr h="120519">
                <a:tc gridSpan="5">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t"/>
                      <a:r>
                        <a:rPr lang="en-GB" sz="1900" b="1" i="0" u="none" strike="noStrike" dirty="0">
                          <a:solidFill>
                            <a:schemeClr val="tx1"/>
                          </a:solidFill>
                          <a:effectLst/>
                          <a:latin typeface="Calibri" panose="020F0502020204030204" pitchFamily="34" charset="0"/>
                        </a:rPr>
                        <a:t>League Table P11 2018/2019</a:t>
                      </a:r>
                    </a:p>
                    <a:p>
                      <a:pPr algn="r" fontAlgn="b"/>
                      <a:r>
                        <a:rPr lang="en-GB" sz="800" b="0" i="0" u="none" strike="noStrike" dirty="0">
                          <a:solidFill>
                            <a:srgbClr val="FFFFFF"/>
                          </a:solidFill>
                          <a:effectLst/>
                          <a:latin typeface="Calibri" panose="020F050202020403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mpd="sng">
                      <a:noFill/>
                      <a:prstDash val="solid"/>
                    </a:lnL>
                  </a:tcPr>
                </a:tc>
                <a:extLst>
                  <a:ext uri="{0D108BD9-81ED-4DB2-BD59-A6C34878D82A}">
                    <a16:rowId xmlns:a16="http://schemas.microsoft.com/office/drawing/2014/main" val="3014712880"/>
                  </a:ext>
                </a:extLst>
              </a:tr>
              <a:tr h="29356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t"/>
                      <a:endParaRPr lang="en-GB" sz="1900" b="1" i="0" u="none" strike="noStrike" dirty="0">
                        <a:solidFill>
                          <a:srgbClr val="1F497D"/>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t"/>
                      <a:endParaRPr lang="en-GB" sz="1900" b="1" i="0" u="none" strike="noStrike" dirty="0">
                        <a:solidFill>
                          <a:srgbClr val="1F497D"/>
                        </a:solidFill>
                        <a:effectLst/>
                        <a:latin typeface="Calibri" panose="020F050202020403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t"/>
                      <a:endParaRPr lang="en-GB" sz="1900" b="1" i="0" u="none" strike="noStrike" dirty="0">
                        <a:solidFill>
                          <a:srgbClr val="1F497D"/>
                        </a:solidFill>
                        <a:effectLst/>
                        <a:latin typeface="Calibri" panose="020F0502020204030204" pitchFamily="34" charset="0"/>
                      </a:endParaRPr>
                    </a:p>
                  </a:txBody>
                  <a:tcPr marL="0" marR="0" marT="0" marB="0">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ctr"/>
                      <a:r>
                        <a:rPr lang="en-GB" sz="1200" b="1" i="0" u="none" strike="noStrike" dirty="0">
                          <a:solidFill>
                            <a:schemeClr val="tx1"/>
                          </a:solidFill>
                          <a:effectLst/>
                          <a:latin typeface="Calibri" panose="020F0502020204030204" pitchFamily="34" charset="0"/>
                        </a:rPr>
                        <a:t>YTD Energy Reduction against baseline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ctr"/>
                      <a:r>
                        <a:rPr lang="en-GB" sz="1200" b="1" i="0" u="none" strike="noStrike" dirty="0">
                          <a:solidFill>
                            <a:schemeClr val="tx1"/>
                          </a:solidFill>
                          <a:effectLst/>
                          <a:latin typeface="Calibri" panose="020F0502020204030204" pitchFamily="34" charset="0"/>
                        </a:rPr>
                        <a:t>Energy Performance movement</a:t>
                      </a:r>
                    </a:p>
                    <a:p>
                      <a:pPr algn="ctr" fontAlgn="ctr"/>
                      <a:r>
                        <a:rPr lang="en-GB" sz="1200" b="1" i="0" u="none" strike="noStrike" dirty="0">
                          <a:solidFill>
                            <a:schemeClr val="tx1"/>
                          </a:solidFill>
                          <a:effectLst/>
                          <a:latin typeface="Calibri" panose="020F0502020204030204" pitchFamily="34" charset="0"/>
                        </a:rPr>
                        <a:t> from last period</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5467575"/>
                  </a:ext>
                </a:extLst>
              </a:tr>
              <a:tr h="57008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ctr"/>
                      <a:endParaRPr lang="en-GB" sz="1200" b="0" i="0" u="none" strike="noStrike" dirty="0">
                        <a:solidFill>
                          <a:srgbClr val="1F497D"/>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ctr"/>
                      <a:endParaRPr lang="en-GB" sz="1200" b="0" i="0" u="none" strike="noStrike" dirty="0">
                        <a:solidFill>
                          <a:srgbClr val="1F497D"/>
                        </a:solidFill>
                        <a:effectLst/>
                        <a:latin typeface="Calibri" panose="020F050202020403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ctr"/>
                      <a:endParaRPr lang="en-GB" sz="1200" b="0" i="0" u="none" strike="noStrike" dirty="0">
                        <a:solidFill>
                          <a:srgbClr val="1F497D"/>
                        </a:solidFill>
                        <a:effectLst/>
                        <a:latin typeface="Calibri" panose="020F0502020204030204" pitchFamily="34" charset="0"/>
                      </a:endParaRPr>
                    </a:p>
                  </a:txBody>
                  <a:tcPr marL="0" marR="0" marT="0"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31129416"/>
                  </a:ext>
                </a:extLst>
              </a:tr>
              <a:tr h="54190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b"/>
                      <a:r>
                        <a:rPr lang="en-GB" sz="1400" b="0" i="0" u="none" strike="noStrike" dirty="0">
                          <a:solidFill>
                            <a:srgbClr val="000000"/>
                          </a:solidFill>
                          <a:effectLst/>
                          <a:latin typeface="Calibri" panose="020F0502020204030204" pitchFamily="34" charset="0"/>
                        </a:rPr>
                        <a:t>Scotland</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dirty="0">
                          <a:solidFill>
                            <a:srgbClr val="00B050"/>
                          </a:solidFill>
                          <a:effectLst/>
                          <a:latin typeface="Calibri" panose="020F0502020204030204" pitchFamily="34" charset="0"/>
                        </a:rPr>
                        <a:t>-15.4%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200" b="0" i="0" u="none" strike="noStrike" dirty="0">
                          <a:solidFill>
                            <a:schemeClr val="tx1"/>
                          </a:solidFill>
                          <a:effectLst/>
                          <a:latin typeface="Calibri" panose="020F0502020204030204" pitchFamily="34" charset="0"/>
                        </a:rPr>
                        <a:t>-1.3%</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521648"/>
                  </a:ext>
                </a:extLst>
              </a:tr>
              <a:tr h="27521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2</a:t>
                      </a: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FCA7D"/>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b"/>
                      <a:r>
                        <a:rPr lang="en-GB" sz="1400" b="0" i="0" u="none" strike="noStrike">
                          <a:solidFill>
                            <a:srgbClr val="000000"/>
                          </a:solidFill>
                          <a:effectLst/>
                          <a:latin typeface="Calibri" panose="020F0502020204030204" pitchFamily="34" charset="0"/>
                        </a:rPr>
                        <a:t>LNE &amp; EM</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B050"/>
                          </a:solidFill>
                          <a:effectLst/>
                          <a:latin typeface="Calibri" panose="020F0502020204030204" pitchFamily="34" charset="0"/>
                        </a:rPr>
                        <a:t>-11.1%</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200" b="0" i="0" u="none" strike="noStrike" dirty="0">
                          <a:solidFill>
                            <a:schemeClr val="tx1"/>
                          </a:solidFill>
                          <a:effectLst/>
                          <a:latin typeface="Calibri" panose="020F0502020204030204" pitchFamily="34" charset="0"/>
                        </a:rPr>
                        <a:t>-0.1%</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8280241"/>
                  </a:ext>
                </a:extLst>
              </a:tr>
              <a:tr h="27521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3</a:t>
                      </a: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CD78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b"/>
                      <a:r>
                        <a:rPr lang="en-GB" sz="1400" b="0" i="0" u="none" strike="noStrike">
                          <a:solidFill>
                            <a:srgbClr val="000000"/>
                          </a:solidFill>
                          <a:effectLst/>
                          <a:latin typeface="Calibri" panose="020F0502020204030204" pitchFamily="34" charset="0"/>
                        </a:rPr>
                        <a:t>South East</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B050"/>
                          </a:solidFill>
                          <a:effectLst/>
                          <a:latin typeface="Calibri" panose="020F0502020204030204" pitchFamily="34" charset="0"/>
                        </a:rPr>
                        <a:t>-10.6%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200" b="0" i="0" u="none" strike="noStrike" dirty="0">
                          <a:solidFill>
                            <a:schemeClr val="tx1"/>
                          </a:solidFill>
                          <a:effectLst/>
                          <a:latin typeface="Calibri" panose="020F0502020204030204" pitchFamily="34" charset="0"/>
                        </a:rPr>
                        <a:t>-1.5%</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7003914"/>
                  </a:ext>
                </a:extLst>
              </a:tr>
              <a:tr h="27521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4</a:t>
                      </a: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48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b"/>
                      <a:r>
                        <a:rPr lang="en-GB" sz="1400" b="0" i="0" u="none" strike="noStrike">
                          <a:solidFill>
                            <a:srgbClr val="000000"/>
                          </a:solidFill>
                          <a:effectLst/>
                          <a:latin typeface="Calibri" panose="020F0502020204030204" pitchFamily="34" charset="0"/>
                        </a:rPr>
                        <a:t>Anglia</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E26B0A"/>
                          </a:solidFill>
                          <a:effectLst/>
                          <a:latin typeface="Calibri" panose="020F0502020204030204" pitchFamily="34" charset="0"/>
                        </a:rPr>
                        <a:t>-5.1%</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200" b="0" i="0" u="none" strike="noStrike" dirty="0">
                          <a:solidFill>
                            <a:schemeClr val="tx1"/>
                          </a:solidFill>
                          <a:effectLst/>
                          <a:latin typeface="Calibri" panose="020F0502020204030204" pitchFamily="34" charset="0"/>
                        </a:rPr>
                        <a:t>0.6%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29006"/>
                  </a:ext>
                </a:extLst>
              </a:tr>
              <a:tr h="27521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5</a:t>
                      </a: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81"/>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b"/>
                      <a:r>
                        <a:rPr lang="en-GB" sz="1400" b="0" i="0" u="none" strike="noStrike">
                          <a:solidFill>
                            <a:srgbClr val="000000"/>
                          </a:solidFill>
                          <a:effectLst/>
                          <a:latin typeface="Calibri" panose="020F0502020204030204" pitchFamily="34" charset="0"/>
                        </a:rPr>
                        <a:t>Wales</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E26B0A"/>
                          </a:solidFill>
                          <a:effectLst/>
                          <a:latin typeface="Calibri" panose="020F0502020204030204" pitchFamily="34" charset="0"/>
                        </a:rPr>
                        <a:t>-0.2%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200" b="0" i="0" u="none" strike="noStrike" dirty="0">
                          <a:solidFill>
                            <a:schemeClr val="tx1"/>
                          </a:solidFill>
                          <a:effectLst/>
                          <a:latin typeface="Calibri" panose="020F0502020204030204" pitchFamily="34" charset="0"/>
                        </a:rPr>
                        <a:t>-0.4%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391545"/>
                  </a:ext>
                </a:extLst>
              </a:tr>
              <a:tr h="27521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6</a:t>
                      </a: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CB47A"/>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dirty="0">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b"/>
                      <a:r>
                        <a:rPr lang="en-GB" sz="1400" b="0" i="0" u="none" strike="noStrike">
                          <a:solidFill>
                            <a:srgbClr val="000000"/>
                          </a:solidFill>
                          <a:effectLst/>
                          <a:latin typeface="Calibri" panose="020F0502020204030204" pitchFamily="34" charset="0"/>
                        </a:rPr>
                        <a:t>Western</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FF0000"/>
                          </a:solidFill>
                          <a:effectLst/>
                          <a:latin typeface="Calibri" panose="020F0502020204030204" pitchFamily="34" charset="0"/>
                        </a:rPr>
                        <a:t>0.2%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200" b="0" i="0" u="none" strike="noStrike" dirty="0">
                          <a:solidFill>
                            <a:schemeClr val="tx1"/>
                          </a:solidFill>
                          <a:effectLst/>
                          <a:latin typeface="Calibri" panose="020F0502020204030204" pitchFamily="34" charset="0"/>
                        </a:rPr>
                        <a:t>0.2%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812004"/>
                  </a:ext>
                </a:extLst>
              </a:tr>
              <a:tr h="27521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7</a:t>
                      </a: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8F73"/>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b"/>
                      <a:r>
                        <a:rPr lang="en-GB" sz="1400" b="0" i="0" u="none" strike="noStrike">
                          <a:solidFill>
                            <a:srgbClr val="000000"/>
                          </a:solidFill>
                          <a:effectLst/>
                          <a:latin typeface="Calibri" panose="020F0502020204030204" pitchFamily="34" charset="0"/>
                        </a:rPr>
                        <a:t>LNW</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FF0000"/>
                          </a:solidFill>
                          <a:effectLst/>
                          <a:latin typeface="Calibri" panose="020F0502020204030204" pitchFamily="34" charset="0"/>
                        </a:rPr>
                        <a:t>4.6%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200" b="0" i="0" u="none" strike="noStrike" dirty="0">
                          <a:solidFill>
                            <a:schemeClr val="tx1"/>
                          </a:solidFill>
                          <a:effectLst/>
                          <a:latin typeface="Calibri" panose="020F0502020204030204" pitchFamily="34" charset="0"/>
                        </a:rPr>
                        <a:t>0.6%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43918"/>
                  </a:ext>
                </a:extLst>
              </a:tr>
              <a:tr h="27521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8</a:t>
                      </a: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l" fontAlgn="b"/>
                      <a:r>
                        <a:rPr lang="en-GB" sz="1400" b="0" i="0" u="none" strike="noStrike">
                          <a:solidFill>
                            <a:srgbClr val="000000"/>
                          </a:solidFill>
                          <a:effectLst/>
                          <a:latin typeface="Calibri" panose="020F0502020204030204" pitchFamily="34" charset="0"/>
                        </a:rPr>
                        <a:t>Wessex</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400" b="0" i="0" u="none" strike="noStrike">
                          <a:solidFill>
                            <a:srgbClr val="FF0000"/>
                          </a:solidFill>
                          <a:effectLst/>
                          <a:latin typeface="Calibri" panose="020F0502020204030204" pitchFamily="34" charset="0"/>
                        </a:rPr>
                        <a:t>5.3%</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fontAlgn="b"/>
                      <a:r>
                        <a:rPr lang="en-GB" sz="1200" b="0" i="0" u="none" strike="noStrike" dirty="0">
                          <a:solidFill>
                            <a:schemeClr val="tx1"/>
                          </a:solidFill>
                          <a:effectLst/>
                          <a:latin typeface="Calibri" panose="020F0502020204030204" pitchFamily="34" charset="0"/>
                        </a:rPr>
                        <a:t>-1.0%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3931648"/>
                  </a:ext>
                </a:extLst>
              </a:tr>
            </a:tbl>
          </a:graphicData>
        </a:graphic>
      </p:graphicFrame>
      <p:sp>
        <p:nvSpPr>
          <p:cNvPr id="9" name="Rectangle 8">
            <a:extLst>
              <a:ext uri="{FF2B5EF4-FFF2-40B4-BE49-F238E27FC236}">
                <a16:creationId xmlns:a16="http://schemas.microsoft.com/office/drawing/2014/main" id="{86676104-DBFE-4FB0-94D5-27E64D6FD6D9}"/>
              </a:ext>
            </a:extLst>
          </p:cNvPr>
          <p:cNvSpPr/>
          <p:nvPr/>
        </p:nvSpPr>
        <p:spPr>
          <a:xfrm>
            <a:off x="307566" y="5567988"/>
            <a:ext cx="393908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rPr>
              <a:t>(Routes are ranked based on their Control Period to Date energy reductions against the CP4 exit baseline combined with their energy management maturity score)</a:t>
            </a:r>
            <a:endParaRPr kumimoji="0" lang="en-GB" sz="1200" b="0" i="0" u="none" strike="noStrike" kern="0" cap="none" spc="0" normalizeH="0" baseline="0" noProof="0" dirty="0">
              <a:ln>
                <a:noFill/>
              </a:ln>
              <a:solidFill>
                <a:srgbClr val="054B6B"/>
              </a:solidFill>
              <a:effectLst/>
              <a:uLnTx/>
              <a:uFillTx/>
            </a:endParaRPr>
          </a:p>
        </p:txBody>
      </p:sp>
      <p:sp>
        <p:nvSpPr>
          <p:cNvPr id="10" name="TextBox 9">
            <a:extLst>
              <a:ext uri="{FF2B5EF4-FFF2-40B4-BE49-F238E27FC236}">
                <a16:creationId xmlns:a16="http://schemas.microsoft.com/office/drawing/2014/main" id="{606DFC09-B8C4-4911-8EC9-AD54CEF0B4DA}"/>
              </a:ext>
            </a:extLst>
          </p:cNvPr>
          <p:cNvSpPr txBox="1"/>
          <p:nvPr/>
        </p:nvSpPr>
        <p:spPr>
          <a:xfrm>
            <a:off x="4324081" y="1095997"/>
            <a:ext cx="4413242" cy="566308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92929"/>
                </a:solidFill>
                <a:effectLst/>
                <a:uLnTx/>
                <a:uFillTx/>
              </a:rPr>
              <a:t>Energy consumption (non traction electricity and gas) within Wessex Route has increased by 5.3% from the CP4 exit baseline to P11 18/19.</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92929"/>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92929"/>
                </a:solidFill>
                <a:effectLst/>
                <a:uLnTx/>
                <a:uFillTx/>
              </a:rPr>
              <a:t>Financial year to date Wessex Route has spent 4.4 million on energy, which is 1.9 million over budget.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92929"/>
                </a:solidFill>
                <a:effectLst/>
                <a:uLnTx/>
                <a:uFillTx/>
              </a:rPr>
              <a:t>Significant environmental benefits and financial savings can be made through identification and implementation of energy saving opportunities (both technical &amp; behavioural); therefore an action plan is under development.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292929"/>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0" strike="noStrike" kern="0" cap="none" spc="0" normalizeH="0" baseline="0" noProof="0" dirty="0">
                <a:ln>
                  <a:noFill/>
                </a:ln>
                <a:solidFill>
                  <a:schemeClr val="tx1"/>
                </a:solidFill>
                <a:effectLst/>
                <a:uLnTx/>
                <a:uFillTx/>
              </a:rPr>
              <a:t>Behavioural change alone can yield savings of up to 5%. What changes could you and your team make to save energy?</a:t>
            </a:r>
          </a:p>
          <a:p>
            <a:pPr marL="0" marR="0" lvl="0" indent="0" algn="just" defTabSz="914400" eaLnBrk="1" fontAlgn="auto" latinLnBrk="0" hangingPunct="1">
              <a:lnSpc>
                <a:spcPct val="100000"/>
              </a:lnSpc>
              <a:spcBef>
                <a:spcPts val="0"/>
              </a:spcBef>
              <a:spcAft>
                <a:spcPts val="0"/>
              </a:spcAft>
              <a:buClrTx/>
              <a:buSzTx/>
              <a:buFontTx/>
              <a:buNone/>
              <a:tabLst/>
              <a:defRPr/>
            </a:pPr>
            <a:endParaRPr lang="en-GB" sz="1400" b="1" u="sng" kern="0" dirty="0">
              <a:solidFill>
                <a:srgbClr val="00B05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sng" strike="noStrike" kern="0" cap="none" spc="0" normalizeH="0" baseline="0" noProof="0" dirty="0">
                <a:ln>
                  <a:noFill/>
                </a:ln>
                <a:solidFill>
                  <a:srgbClr val="00B050"/>
                </a:solidFill>
                <a:effectLst/>
                <a:uLnTx/>
                <a:uFillTx/>
              </a:rPr>
              <a:t>Help Inform the recovery plan….</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600" b="1" i="0" u="sng" strike="noStrike" kern="0" cap="none" spc="0" normalizeH="0" baseline="0" noProof="0" dirty="0">
              <a:ln>
                <a:noFill/>
              </a:ln>
              <a:solidFill>
                <a:srgbClr val="00B05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sng" strike="noStrike" kern="0" cap="none" spc="0" normalizeH="0" baseline="0" noProof="0" dirty="0">
                <a:ln>
                  <a:noFill/>
                </a:ln>
                <a:solidFill>
                  <a:srgbClr val="00B050"/>
                </a:solidFill>
                <a:effectLst/>
                <a:uLnTx/>
                <a:uFillTx/>
              </a:rPr>
              <a:t>If you have any suggestions to help Wessex Route reduce its energy consumption please email: WessexCI@networkrail.co.uk</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292929"/>
              </a:solidFill>
              <a:effectLst/>
              <a:uLnTx/>
              <a:uFillTx/>
            </a:endParaRPr>
          </a:p>
        </p:txBody>
      </p:sp>
    </p:spTree>
    <p:extLst>
      <p:ext uri="{BB962C8B-B14F-4D97-AF65-F5344CB8AC3E}">
        <p14:creationId xmlns:p14="http://schemas.microsoft.com/office/powerpoint/2010/main" val="34293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half"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BDB5B5B-223A-46BE-A6F1-4D43CFDEA1F9}" type="datetime5">
              <a:rPr kumimoji="0" lang="en-GB" altLang="en-US" sz="800" b="0" i="0" u="none" strike="noStrike" kern="1200" cap="none" spc="0" normalizeH="0" baseline="0" noProof="0" smtClean="0">
                <a:ln>
                  <a:noFill/>
                </a:ln>
                <a:solidFill>
                  <a:srgbClr val="1F21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100" b="0" i="0" u="none" strike="noStrike" kern="1200" cap="none" spc="0" normalizeH="0" baseline="0" noProof="0">
              <a:ln>
                <a:noFill/>
              </a:ln>
              <a:solidFill>
                <a:srgbClr val="1F2123"/>
              </a:solidFill>
              <a:effectLst/>
              <a:uLnTx/>
              <a:uFillTx/>
              <a:latin typeface="Arial" charset="0"/>
              <a:ea typeface="+mn-ea"/>
              <a:cs typeface="+mn-cs"/>
            </a:endParaRPr>
          </a:p>
        </p:txBody>
      </p:sp>
      <p:sp>
        <p:nvSpPr>
          <p:cNvPr id="10244" name="Slide Number Placeholder 5"/>
          <p:cNvSpPr>
            <a:spLocks noGrp="1"/>
          </p:cNvSpPr>
          <p:nvPr>
            <p:ph type="sldNum" sz="quarter" idx="12"/>
          </p:nvPr>
        </p:nvSpPr>
        <p:spPr>
          <a:xfrm>
            <a:off x="8112319" y="6394873"/>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4D62D-8754-4839-A298-1BE668B8ED85}" type="slidenum">
              <a:rPr kumimoji="0" lang="en-GB" altLang="en-US" sz="1200" b="0" i="0" u="none" strike="noStrike" kern="1200" cap="none" spc="0" normalizeH="0" baseline="0" noProof="0">
                <a:ln>
                  <a:noFill/>
                </a:ln>
                <a:solidFill>
                  <a:srgbClr val="1F2123"/>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1F2123"/>
              </a:solidFill>
              <a:effectLst/>
              <a:uLnTx/>
              <a:uFillTx/>
              <a:latin typeface="Arial" charset="0"/>
              <a:ea typeface="+mn-ea"/>
              <a:cs typeface="+mn-cs"/>
            </a:endParaRPr>
          </a:p>
        </p:txBody>
      </p:sp>
      <p:sp>
        <p:nvSpPr>
          <p:cNvPr id="7" name="Rectangle 6"/>
          <p:cNvSpPr/>
          <p:nvPr/>
        </p:nvSpPr>
        <p:spPr>
          <a:xfrm>
            <a:off x="152400" y="829552"/>
            <a:ext cx="8755005" cy="5695792"/>
          </a:xfrm>
          <a:prstGeom prst="rect">
            <a:avLst/>
          </a:prstGeom>
        </p:spPr>
        <p:txBody>
          <a:bodyPr wrap="square" anchor="t">
            <a:noAutofit/>
          </a:bodyPr>
          <a:lstStyle/>
          <a:p>
            <a:pPr lvl="0">
              <a:defRPr/>
            </a:pPr>
            <a:r>
              <a:rPr lang="en-GB" sz="1400" b="1" dirty="0">
                <a:solidFill>
                  <a:schemeClr val="tx1"/>
                </a:solidFill>
                <a:latin typeface="+mn-lt"/>
              </a:rPr>
              <a:t>World Sleep Day is March 15, 2019</a:t>
            </a:r>
          </a:p>
          <a:p>
            <a:pPr lvl="0">
              <a:defRPr/>
            </a:pPr>
            <a:endParaRPr lang="en-GB" sz="800" dirty="0">
              <a:solidFill>
                <a:schemeClr val="tx1"/>
              </a:solidFill>
              <a:latin typeface="+mn-lt"/>
            </a:endParaRPr>
          </a:p>
          <a:p>
            <a:pPr lvl="0">
              <a:defRPr/>
            </a:pPr>
            <a:r>
              <a:rPr lang="en-GB" sz="1400" dirty="0">
                <a:solidFill>
                  <a:schemeClr val="tx1"/>
                </a:solidFill>
                <a:latin typeface="+mn-lt"/>
              </a:rPr>
              <a:t>World Sleep Day is designed to raise awareness of sleep as a human privilege that is often compromised by the habits of modern life.</a:t>
            </a:r>
          </a:p>
          <a:p>
            <a:pPr lvl="0">
              <a:defRPr/>
            </a:pPr>
            <a:endParaRPr lang="en-GB" sz="1400" dirty="0">
              <a:solidFill>
                <a:schemeClr val="tx1"/>
              </a:solidFill>
              <a:latin typeface="+mn-lt"/>
            </a:endParaRPr>
          </a:p>
          <a:p>
            <a:pPr lvl="0">
              <a:defRPr/>
            </a:pPr>
            <a:r>
              <a:rPr lang="en-GB" sz="1400" dirty="0">
                <a:solidFill>
                  <a:schemeClr val="tx1"/>
                </a:solidFill>
                <a:latin typeface="+mn-lt"/>
              </a:rPr>
              <a:t>Why do we  need sleep:</a:t>
            </a: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endParaRPr lang="en-GB" sz="1400" dirty="0">
              <a:solidFill>
                <a:schemeClr val="tx1"/>
              </a:solidFill>
              <a:latin typeface="+mn-lt"/>
            </a:endParaRPr>
          </a:p>
          <a:p>
            <a:pPr lvl="0">
              <a:defRPr/>
            </a:pPr>
            <a:r>
              <a:rPr lang="en-GB" sz="1400" b="1" dirty="0">
                <a:solidFill>
                  <a:schemeClr val="tx1"/>
                </a:solidFill>
                <a:latin typeface="+mn-lt"/>
              </a:rPr>
              <a:t>Discussion Points:</a:t>
            </a:r>
          </a:p>
          <a:p>
            <a:pPr lvl="0">
              <a:defRPr/>
            </a:pPr>
            <a:r>
              <a:rPr lang="en-GB" sz="1400" b="1" dirty="0">
                <a:solidFill>
                  <a:schemeClr val="tx1"/>
                </a:solidFill>
                <a:latin typeface="+mn-lt"/>
              </a:rPr>
              <a:t>Are you struggling to sleep?</a:t>
            </a:r>
          </a:p>
          <a:p>
            <a:pPr lvl="0">
              <a:defRPr/>
            </a:pPr>
            <a:r>
              <a:rPr lang="en-GB" sz="1400" b="1" dirty="0">
                <a:solidFill>
                  <a:schemeClr val="tx1"/>
                </a:solidFill>
                <a:latin typeface="+mn-lt"/>
              </a:rPr>
              <a:t>Can you create a better sleeping environment?</a:t>
            </a:r>
          </a:p>
          <a:p>
            <a:pPr lvl="0">
              <a:defRPr/>
            </a:pPr>
            <a:r>
              <a:rPr lang="en-GB" sz="1400" b="1" dirty="0">
                <a:solidFill>
                  <a:schemeClr val="tx1"/>
                </a:solidFill>
                <a:latin typeface="+mn-lt"/>
              </a:rPr>
              <a:t>Can you develop a sleep routine?</a:t>
            </a: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2123"/>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D22F1534-D7CF-4D92-B73D-E29A31FBEE92}"/>
              </a:ext>
            </a:extLst>
          </p:cNvPr>
          <p:cNvSpPr txBox="1"/>
          <p:nvPr/>
        </p:nvSpPr>
        <p:spPr>
          <a:xfrm>
            <a:off x="1907704" y="160338"/>
            <a:ext cx="7116982"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DC9E1F">
                    <a:lumMod val="50000"/>
                  </a:srgbClr>
                </a:solidFill>
                <a:effectLst/>
                <a:uLnTx/>
                <a:uFillTx/>
                <a:latin typeface="Calibri"/>
                <a:ea typeface="+mn-ea"/>
                <a:cs typeface="+mn-cs"/>
              </a:rPr>
              <a:t>Fatigue – World Sleep Day</a:t>
            </a:r>
            <a:r>
              <a:rPr kumimoji="0" lang="en-GB" sz="2800" b="0" i="0" u="none" strike="noStrike" kern="1200" cap="none" spc="0" normalizeH="0" baseline="0" noProof="0" dirty="0">
                <a:ln>
                  <a:noFill/>
                </a:ln>
                <a:solidFill>
                  <a:srgbClr val="FFFFFF"/>
                </a:solidFill>
                <a:effectLst/>
                <a:uLnTx/>
                <a:uFillTx/>
                <a:latin typeface="Calibri"/>
                <a:ea typeface="+mn-ea"/>
                <a:cs typeface="+mn-cs"/>
              </a:rPr>
              <a:t>  </a:t>
            </a:r>
          </a:p>
        </p:txBody>
      </p:sp>
      <p:pic>
        <p:nvPicPr>
          <p:cNvPr id="2" name="Picture 1">
            <a:extLst>
              <a:ext uri="{FF2B5EF4-FFF2-40B4-BE49-F238E27FC236}">
                <a16:creationId xmlns:a16="http://schemas.microsoft.com/office/drawing/2014/main" id="{4908FF63-7DB2-44B2-AD7F-E0B8F0FEA4D3}"/>
              </a:ext>
            </a:extLst>
          </p:cNvPr>
          <p:cNvPicPr>
            <a:picLocks noChangeAspect="1"/>
          </p:cNvPicPr>
          <p:nvPr/>
        </p:nvPicPr>
        <p:blipFill>
          <a:blip r:embed="rId3"/>
          <a:stretch>
            <a:fillRect/>
          </a:stretch>
        </p:blipFill>
        <p:spPr>
          <a:xfrm>
            <a:off x="7746865" y="76874"/>
            <a:ext cx="1127454" cy="874814"/>
          </a:xfrm>
          <a:prstGeom prst="roundRect">
            <a:avLst>
              <a:gd name="adj" fmla="val 4167"/>
            </a:avLst>
          </a:prstGeom>
          <a:solidFill>
            <a:srgbClr val="FFFFFF"/>
          </a:solidFill>
          <a:ln w="57150" cap="sq">
            <a:solidFill>
              <a:schemeClr val="accent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a:extLst>
              <a:ext uri="{FF2B5EF4-FFF2-40B4-BE49-F238E27FC236}">
                <a16:creationId xmlns:a16="http://schemas.microsoft.com/office/drawing/2014/main" id="{E412C7B3-5224-4679-B9D1-66A2754D030D}"/>
              </a:ext>
            </a:extLst>
          </p:cNvPr>
          <p:cNvPicPr>
            <a:picLocks noChangeAspect="1"/>
          </p:cNvPicPr>
          <p:nvPr/>
        </p:nvPicPr>
        <p:blipFill>
          <a:blip r:embed="rId4"/>
          <a:stretch>
            <a:fillRect/>
          </a:stretch>
        </p:blipFill>
        <p:spPr>
          <a:xfrm>
            <a:off x="3793620" y="2798005"/>
            <a:ext cx="1463281" cy="1507432"/>
          </a:xfrm>
          <a:prstGeom prst="rect">
            <a:avLst/>
          </a:prstGeom>
        </p:spPr>
      </p:pic>
      <p:sp>
        <p:nvSpPr>
          <p:cNvPr id="12" name="Rectangle 11">
            <a:extLst>
              <a:ext uri="{FF2B5EF4-FFF2-40B4-BE49-F238E27FC236}">
                <a16:creationId xmlns:a16="http://schemas.microsoft.com/office/drawing/2014/main" id="{9BA37A96-80EE-4310-9BBE-E809449C4272}"/>
              </a:ext>
            </a:extLst>
          </p:cNvPr>
          <p:cNvSpPr/>
          <p:nvPr/>
        </p:nvSpPr>
        <p:spPr>
          <a:xfrm>
            <a:off x="2981702" y="1860508"/>
            <a:ext cx="2831689" cy="738664"/>
          </a:xfrm>
          <a:prstGeom prst="rect">
            <a:avLst/>
          </a:prstGeom>
          <a:ln>
            <a:solidFill>
              <a:schemeClr val="tx1"/>
            </a:solidFill>
          </a:ln>
        </p:spPr>
        <p:txBody>
          <a:bodyPr wrap="square">
            <a:spAutoFit/>
          </a:bodyPr>
          <a:lstStyle/>
          <a:p>
            <a:pPr algn="ctr">
              <a:defRPr/>
            </a:pPr>
            <a:r>
              <a:rPr lang="en-GB" sz="1400" dirty="0">
                <a:solidFill>
                  <a:schemeClr val="tx1"/>
                </a:solidFill>
                <a:latin typeface="+mn-lt"/>
              </a:rPr>
              <a:t>Locks in Information -</a:t>
            </a:r>
          </a:p>
          <a:p>
            <a:pPr algn="ctr">
              <a:defRPr/>
            </a:pPr>
            <a:r>
              <a:rPr lang="en-GB" sz="1400" dirty="0">
                <a:solidFill>
                  <a:schemeClr val="tx1"/>
                </a:solidFill>
                <a:latin typeface="+mn-lt"/>
              </a:rPr>
              <a:t>Restores information that wasn’t ingrained during the day</a:t>
            </a:r>
          </a:p>
        </p:txBody>
      </p:sp>
      <p:sp>
        <p:nvSpPr>
          <p:cNvPr id="13" name="Content Placeholder 2">
            <a:extLst>
              <a:ext uri="{FF2B5EF4-FFF2-40B4-BE49-F238E27FC236}">
                <a16:creationId xmlns:a16="http://schemas.microsoft.com/office/drawing/2014/main" id="{517A2F44-FD22-41BB-B58A-B6DA51EF9687}"/>
              </a:ext>
            </a:extLst>
          </p:cNvPr>
          <p:cNvSpPr txBox="1">
            <a:spLocks/>
          </p:cNvSpPr>
          <p:nvPr/>
        </p:nvSpPr>
        <p:spPr bwMode="auto">
          <a:xfrm>
            <a:off x="480376" y="2362924"/>
            <a:ext cx="2110424"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ctr">
              <a:buClr>
                <a:srgbClr val="A5CDDC"/>
              </a:buClr>
              <a:buFont typeface="Arial" panose="020B0604020202020204" pitchFamily="34" charset="0"/>
              <a:buChar char="•"/>
              <a:defRPr/>
            </a:pPr>
            <a:r>
              <a:rPr lang="en-GB" sz="1400" dirty="0"/>
              <a:t>Provides time for memory building and brain cleaning </a:t>
            </a:r>
            <a:r>
              <a:rPr lang="en-GB" sz="1400" i="1" dirty="0"/>
              <a:t>(Toxic waste removal)</a:t>
            </a:r>
          </a:p>
          <a:p>
            <a:pPr algn="ctr">
              <a:buClr>
                <a:srgbClr val="A5CDDC"/>
              </a:buClr>
              <a:defRPr/>
            </a:pPr>
            <a:r>
              <a:rPr lang="en-GB" sz="1400" dirty="0"/>
              <a:t> </a:t>
            </a:r>
          </a:p>
        </p:txBody>
      </p:sp>
      <p:sp>
        <p:nvSpPr>
          <p:cNvPr id="14" name="Content Placeholder 2">
            <a:extLst>
              <a:ext uri="{FF2B5EF4-FFF2-40B4-BE49-F238E27FC236}">
                <a16:creationId xmlns:a16="http://schemas.microsoft.com/office/drawing/2014/main" id="{05C624CE-F5B1-4B05-BA4A-6D1DB269599D}"/>
              </a:ext>
            </a:extLst>
          </p:cNvPr>
          <p:cNvSpPr txBox="1">
            <a:spLocks/>
          </p:cNvSpPr>
          <p:nvPr/>
        </p:nvSpPr>
        <p:spPr bwMode="auto">
          <a:xfrm>
            <a:off x="493186" y="3384649"/>
            <a:ext cx="2520652" cy="898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A5CDDC"/>
              </a:buClr>
              <a:defRPr/>
            </a:pPr>
            <a:r>
              <a:rPr lang="en-GB" sz="1400" dirty="0"/>
              <a:t>Cerebral spinal fluid whisks away waste products, such as toxic proteins that can lead to </a:t>
            </a:r>
            <a:r>
              <a:rPr lang="en-GB" sz="1400" dirty="0" err="1"/>
              <a:t>Alzheimers</a:t>
            </a:r>
            <a:r>
              <a:rPr lang="en-GB" sz="1400" dirty="0"/>
              <a:t> and dementia.</a:t>
            </a:r>
          </a:p>
        </p:txBody>
      </p:sp>
      <p:sp>
        <p:nvSpPr>
          <p:cNvPr id="15" name="Rectangle 14">
            <a:extLst>
              <a:ext uri="{FF2B5EF4-FFF2-40B4-BE49-F238E27FC236}">
                <a16:creationId xmlns:a16="http://schemas.microsoft.com/office/drawing/2014/main" id="{9744411B-AC9D-4F1B-8B48-C9377F971FCD}"/>
              </a:ext>
            </a:extLst>
          </p:cNvPr>
          <p:cNvSpPr/>
          <p:nvPr/>
        </p:nvSpPr>
        <p:spPr>
          <a:xfrm>
            <a:off x="6204293" y="1919848"/>
            <a:ext cx="2496468" cy="738664"/>
          </a:xfrm>
          <a:prstGeom prst="rect">
            <a:avLst/>
          </a:prstGeom>
          <a:ln>
            <a:solidFill>
              <a:schemeClr val="tx1"/>
            </a:solidFill>
          </a:ln>
        </p:spPr>
        <p:txBody>
          <a:bodyPr wrap="square">
            <a:spAutoFit/>
          </a:bodyPr>
          <a:lstStyle/>
          <a:p>
            <a:pPr algn="ctr">
              <a:defRPr/>
            </a:pPr>
            <a:r>
              <a:rPr lang="en-GB" sz="1400" dirty="0">
                <a:solidFill>
                  <a:schemeClr val="tx1"/>
                </a:solidFill>
                <a:latin typeface="+mn-lt"/>
              </a:rPr>
              <a:t>Preserves important memories and ditches those of less importance</a:t>
            </a:r>
          </a:p>
        </p:txBody>
      </p:sp>
      <p:sp>
        <p:nvSpPr>
          <p:cNvPr id="16" name="Rectangle 15">
            <a:extLst>
              <a:ext uri="{FF2B5EF4-FFF2-40B4-BE49-F238E27FC236}">
                <a16:creationId xmlns:a16="http://schemas.microsoft.com/office/drawing/2014/main" id="{706755D8-F9E8-43AC-A950-EEA0BFAEE5DC}"/>
              </a:ext>
            </a:extLst>
          </p:cNvPr>
          <p:cNvSpPr/>
          <p:nvPr/>
        </p:nvSpPr>
        <p:spPr>
          <a:xfrm>
            <a:off x="5502393" y="2972157"/>
            <a:ext cx="3216252" cy="1384995"/>
          </a:xfrm>
          <a:prstGeom prst="rect">
            <a:avLst/>
          </a:prstGeom>
          <a:ln>
            <a:solidFill>
              <a:schemeClr val="tx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tx1"/>
                </a:solidFill>
                <a:effectLst/>
                <a:uLnTx/>
                <a:uFillTx/>
                <a:latin typeface="+mn-lt"/>
              </a:rPr>
              <a:t>Sleep makes remote associations between pieces of information that our conscious daytime brains see as separate. In fact, people were 33% more likely to make creative connections after quality sleep.</a:t>
            </a:r>
          </a:p>
        </p:txBody>
      </p:sp>
      <p:sp>
        <p:nvSpPr>
          <p:cNvPr id="17" name="Content Placeholder 2">
            <a:extLst>
              <a:ext uri="{FF2B5EF4-FFF2-40B4-BE49-F238E27FC236}">
                <a16:creationId xmlns:a16="http://schemas.microsoft.com/office/drawing/2014/main" id="{B6479D0B-EDD8-461A-99DF-7F7223B107F8}"/>
              </a:ext>
            </a:extLst>
          </p:cNvPr>
          <p:cNvSpPr txBox="1">
            <a:spLocks/>
          </p:cNvSpPr>
          <p:nvPr/>
        </p:nvSpPr>
        <p:spPr bwMode="auto">
          <a:xfrm>
            <a:off x="269682" y="4703105"/>
            <a:ext cx="8507388" cy="60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A5CDDC"/>
              </a:buClr>
              <a:buSzPct val="50000"/>
              <a:buFont typeface="Arial" charset="0"/>
              <a:buNone/>
              <a:tabLst/>
              <a:defRPr/>
            </a:pPr>
            <a:r>
              <a:rPr kumimoji="0" lang="en-GB" sz="1400" b="1" i="1" u="none" strike="noStrike" kern="1200" cap="none" spc="0" normalizeH="0" baseline="0" noProof="0" dirty="0">
                <a:ln>
                  <a:noFill/>
                </a:ln>
                <a:solidFill>
                  <a:srgbClr val="FF0000"/>
                </a:solidFill>
                <a:effectLst/>
                <a:uLnTx/>
                <a:uFillTx/>
                <a:ea typeface="+mn-ea"/>
                <a:cs typeface="+mn-cs"/>
              </a:rPr>
              <a:t>Did you know: </a:t>
            </a:r>
            <a:r>
              <a:rPr kumimoji="0" lang="en-GB" sz="1400" b="0" i="0" u="none" strike="noStrike" kern="1200" cap="none" spc="0" normalizeH="0" baseline="0" noProof="0" dirty="0">
                <a:ln>
                  <a:noFill/>
                </a:ln>
                <a:solidFill>
                  <a:srgbClr val="D8681B"/>
                </a:solidFill>
                <a:effectLst/>
                <a:uLnTx/>
                <a:uFillTx/>
                <a:ea typeface="+mn-ea"/>
                <a:cs typeface="+mn-cs"/>
              </a:rPr>
              <a:t>In the deepest stage of sleep, the part of your brain that’s responsible for relaying nerve impulses throughout the spinal cord sends a message to turn off motor neurons, causing temporary paralysis.</a:t>
            </a:r>
          </a:p>
        </p:txBody>
      </p:sp>
      <p:sp>
        <p:nvSpPr>
          <p:cNvPr id="6" name="Rectangle 5">
            <a:extLst>
              <a:ext uri="{FF2B5EF4-FFF2-40B4-BE49-F238E27FC236}">
                <a16:creationId xmlns:a16="http://schemas.microsoft.com/office/drawing/2014/main" id="{7A9E4B16-549C-4EF5-A9FA-8C215CD08572}"/>
              </a:ext>
            </a:extLst>
          </p:cNvPr>
          <p:cNvSpPr/>
          <p:nvPr/>
        </p:nvSpPr>
        <p:spPr>
          <a:xfrm>
            <a:off x="152400" y="1700808"/>
            <a:ext cx="8872286" cy="352839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4D2A65C-7589-4028-A075-16D75E2CAE90}"/>
              </a:ext>
            </a:extLst>
          </p:cNvPr>
          <p:cNvSpPr/>
          <p:nvPr/>
        </p:nvSpPr>
        <p:spPr>
          <a:xfrm>
            <a:off x="4229844" y="5502551"/>
            <a:ext cx="4761756" cy="97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a:t>If you want to find out more about Fatigue and Sleep, please contact:</a:t>
            </a:r>
          </a:p>
          <a:p>
            <a:pPr algn="ctr"/>
            <a:r>
              <a:rPr lang="en-GB" sz="1400" b="1" dirty="0">
                <a:solidFill>
                  <a:srgbClr val="FEFEFE"/>
                </a:solidFill>
                <a:hlinkClick r:id="rId5">
                  <a:extLst>
                    <a:ext uri="{A12FA001-AC4F-418D-AE19-62706E023703}">
                      <ahyp:hlinkClr xmlns:ahyp="http://schemas.microsoft.com/office/drawing/2018/hyperlinkcolor" val="tx"/>
                    </a:ext>
                  </a:extLst>
                </a:hlinkClick>
              </a:rPr>
              <a:t>FatigueImprovementProgramme@networkrail.co.uk</a:t>
            </a:r>
            <a:endParaRPr lang="en-GB" sz="1400" b="1" dirty="0">
              <a:solidFill>
                <a:srgbClr val="FEFEFE"/>
              </a:solidFill>
            </a:endParaRPr>
          </a:p>
        </p:txBody>
      </p:sp>
    </p:spTree>
    <p:extLst>
      <p:ext uri="{BB962C8B-B14F-4D97-AF65-F5344CB8AC3E}">
        <p14:creationId xmlns:p14="http://schemas.microsoft.com/office/powerpoint/2010/main" val="8760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3504-814C-4FED-A914-E33FC435DD6E}"/>
              </a:ext>
            </a:extLst>
          </p:cNvPr>
          <p:cNvSpPr>
            <a:spLocks noGrp="1"/>
          </p:cNvSpPr>
          <p:nvPr>
            <p:ph type="title"/>
          </p:nvPr>
        </p:nvSpPr>
        <p:spPr>
          <a:xfrm>
            <a:off x="4427984" y="162997"/>
            <a:ext cx="4210494" cy="700187"/>
          </a:xfrm>
          <a:noFill/>
        </p:spPr>
        <p:txBody>
          <a:bodyPr anchor="t">
            <a:noAutofit/>
          </a:bodyPr>
          <a:lstStyle/>
          <a:p>
            <a:pPr algn="r"/>
            <a:r>
              <a:rPr lang="en-GB" sz="4000" dirty="0">
                <a:solidFill>
                  <a:schemeClr val="bg2">
                    <a:lumMod val="50000"/>
                  </a:schemeClr>
                </a:solidFill>
              </a:rPr>
              <a:t>Time to be mindful</a:t>
            </a:r>
          </a:p>
        </p:txBody>
      </p:sp>
      <p:pic>
        <p:nvPicPr>
          <p:cNvPr id="6" name="Content Placeholder 5">
            <a:extLst>
              <a:ext uri="{FF2B5EF4-FFF2-40B4-BE49-F238E27FC236}">
                <a16:creationId xmlns:a16="http://schemas.microsoft.com/office/drawing/2014/main" id="{2F3146D7-363D-43DA-89AE-666F2D2225B6}"/>
              </a:ext>
            </a:extLst>
          </p:cNvPr>
          <p:cNvPicPr>
            <a:picLocks noGrp="1" noChangeAspect="1"/>
          </p:cNvPicPr>
          <p:nvPr>
            <p:ph idx="1"/>
          </p:nvPr>
        </p:nvPicPr>
        <p:blipFill>
          <a:blip r:embed="rId2"/>
          <a:stretch>
            <a:fillRect/>
          </a:stretch>
        </p:blipFill>
        <p:spPr>
          <a:xfrm>
            <a:off x="899592" y="1052736"/>
            <a:ext cx="7488832" cy="5374964"/>
          </a:xfrm>
          <a:prstGeom prst="rect">
            <a:avLst/>
          </a:prstGeom>
        </p:spPr>
      </p:pic>
      <p:sp>
        <p:nvSpPr>
          <p:cNvPr id="4" name="Date Placeholder 3">
            <a:extLst>
              <a:ext uri="{FF2B5EF4-FFF2-40B4-BE49-F238E27FC236}">
                <a16:creationId xmlns:a16="http://schemas.microsoft.com/office/drawing/2014/main" id="{2F6DE922-0921-4E89-A3CA-01B5657F024B}"/>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4496927-2A9A-4229-B102-B280E970ABCE}"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B0770742-BD84-4E10-8415-F6E8203919A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Tree>
    <p:extLst>
      <p:ext uri="{BB962C8B-B14F-4D97-AF65-F5344CB8AC3E}">
        <p14:creationId xmlns:p14="http://schemas.microsoft.com/office/powerpoint/2010/main" val="55312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xfrm>
            <a:off x="406677" y="6393962"/>
            <a:ext cx="33528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1200" b="0" i="0" u="none" strike="noStrike" kern="1200" cap="none" spc="0" normalizeH="0" baseline="0" noProof="0" smtClean="0">
                <a:ln>
                  <a:noFill/>
                </a:ln>
                <a:solidFill>
                  <a:srgbClr val="1F21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xfrm>
            <a:off x="7975323" y="6393961"/>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1200" b="0" i="0" u="none" strike="noStrike" kern="1200" cap="none" spc="0" normalizeH="0" baseline="0" noProof="0">
                <a:ln>
                  <a:noFill/>
                </a:ln>
                <a:solidFill>
                  <a:srgbClr val="1F2123"/>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5" name="Rectangle 4"/>
          <p:cNvSpPr>
            <a:spLocks noGrp="1" noChangeArrowheads="1"/>
          </p:cNvSpPr>
          <p:nvPr>
            <p:ph type="title"/>
          </p:nvPr>
        </p:nvSpPr>
        <p:spPr>
          <a:xfrm>
            <a:off x="2625453" y="179016"/>
            <a:ext cx="4965775" cy="780278"/>
          </a:xfrm>
          <a:noFill/>
        </p:spPr>
        <p:txBody>
          <a:bodyPr>
            <a:normAutofit/>
          </a:bodyPr>
          <a:lstStyle/>
          <a:p>
            <a:pPr eaLnBrk="1" hangingPunct="1"/>
            <a:r>
              <a:rPr lang="en-GB" altLang="en-US" sz="4000" i="0" dirty="0">
                <a:solidFill>
                  <a:schemeClr val="bg2">
                    <a:lumMod val="50000"/>
                  </a:schemeClr>
                </a:solidFill>
              </a:rPr>
              <a:t>NR Wessex Apps </a:t>
            </a:r>
          </a:p>
        </p:txBody>
      </p:sp>
      <p:sp>
        <p:nvSpPr>
          <p:cNvPr id="6" name="Content Placeholder 5">
            <a:extLst>
              <a:ext uri="{FF2B5EF4-FFF2-40B4-BE49-F238E27FC236}">
                <a16:creationId xmlns:a16="http://schemas.microsoft.com/office/drawing/2014/main" id="{ACCC1681-8917-4D09-BF98-10DCC5C58E5B}"/>
              </a:ext>
            </a:extLst>
          </p:cNvPr>
          <p:cNvSpPr>
            <a:spLocks noGrp="1"/>
          </p:cNvSpPr>
          <p:nvPr>
            <p:ph idx="1"/>
          </p:nvPr>
        </p:nvSpPr>
        <p:spPr>
          <a:xfrm>
            <a:off x="143508" y="1419813"/>
            <a:ext cx="8856984" cy="5156710"/>
          </a:xfrm>
        </p:spPr>
        <p:txBody>
          <a:bodyPr/>
          <a:lstStyle/>
          <a:p>
            <a:pPr marL="0" indent="0">
              <a:buNone/>
            </a:pPr>
            <a:r>
              <a:rPr lang="en-GB" sz="1800" dirty="0"/>
              <a:t>The NR Wessex App is found on the Apple App store, not on a NR specific App.</a:t>
            </a:r>
          </a:p>
          <a:p>
            <a:pPr marL="0" indent="0">
              <a:buNone/>
            </a:pPr>
            <a:endParaRPr lang="en-GB" dirty="0"/>
          </a:p>
        </p:txBody>
      </p:sp>
      <p:sp>
        <p:nvSpPr>
          <p:cNvPr id="9" name="TextBox 8">
            <a:extLst>
              <a:ext uri="{FF2B5EF4-FFF2-40B4-BE49-F238E27FC236}">
                <a16:creationId xmlns:a16="http://schemas.microsoft.com/office/drawing/2014/main" id="{7A6785FA-FD24-4A6A-B7B2-CD84488CCD04}"/>
              </a:ext>
            </a:extLst>
          </p:cNvPr>
          <p:cNvSpPr txBox="1"/>
          <p:nvPr/>
        </p:nvSpPr>
        <p:spPr>
          <a:xfrm>
            <a:off x="232960" y="2037101"/>
            <a:ext cx="216024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onstantia"/>
                <a:ea typeface="+mn-ea"/>
                <a:cs typeface="+mn-cs"/>
              </a:rPr>
              <a:t>Once downloaded, it will appear on your home screen and you can add apps contained within directly on to your          I-device.</a:t>
            </a:r>
          </a:p>
        </p:txBody>
      </p:sp>
      <p:pic>
        <p:nvPicPr>
          <p:cNvPr id="10" name="Picture 9" descr="A screenshot of a cell phone&#10;&#10;Description generated with very high confidence">
            <a:extLst>
              <a:ext uri="{FF2B5EF4-FFF2-40B4-BE49-F238E27FC236}">
                <a16:creationId xmlns:a16="http://schemas.microsoft.com/office/drawing/2014/main" id="{DA661564-CE2B-47CC-B70F-CD05409121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56" t="15379"/>
          <a:stretch/>
        </p:blipFill>
        <p:spPr>
          <a:xfrm>
            <a:off x="232960" y="3897989"/>
            <a:ext cx="2160240" cy="2495077"/>
          </a:xfrm>
          <a:prstGeom prst="rect">
            <a:avLst/>
          </a:prstGeom>
          <a:ln w="12700">
            <a:solidFill>
              <a:schemeClr val="tx1"/>
            </a:solidFill>
          </a:ln>
        </p:spPr>
      </p:pic>
      <p:sp>
        <p:nvSpPr>
          <p:cNvPr id="11" name="TextBox 10">
            <a:extLst>
              <a:ext uri="{FF2B5EF4-FFF2-40B4-BE49-F238E27FC236}">
                <a16:creationId xmlns:a16="http://schemas.microsoft.com/office/drawing/2014/main" id="{EDCA30E9-8875-4D9A-9FF0-4C45C6A3D2FE}"/>
              </a:ext>
            </a:extLst>
          </p:cNvPr>
          <p:cNvSpPr txBox="1"/>
          <p:nvPr/>
        </p:nvSpPr>
        <p:spPr>
          <a:xfrm>
            <a:off x="2625453" y="2677288"/>
            <a:ext cx="33528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onstantia"/>
                <a:ea typeface="+mn-ea"/>
                <a:cs typeface="+mn-cs"/>
              </a:rPr>
              <a:t>Apps available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onstanti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0" cap="none" spc="0" normalizeH="0" baseline="0" noProof="0" dirty="0">
                <a:ln>
                  <a:noFill/>
                </a:ln>
                <a:solidFill>
                  <a:srgbClr val="000000"/>
                </a:solidFill>
                <a:effectLst/>
                <a:uLnTx/>
                <a:uFillTx/>
                <a:latin typeface="Constantia"/>
                <a:ea typeface="+mn-ea"/>
                <a:cs typeface="+mn-cs"/>
              </a:rPr>
              <a:t>Pocket Guides </a:t>
            </a:r>
            <a:r>
              <a:rPr kumimoji="0" lang="en-GB" sz="1400" b="0" i="0" u="none" strike="noStrike" kern="0" cap="none" spc="0" normalizeH="0" baseline="0" noProof="0" dirty="0">
                <a:ln>
                  <a:noFill/>
                </a:ln>
                <a:solidFill>
                  <a:srgbClr val="000000"/>
                </a:solidFill>
                <a:effectLst/>
                <a:uLnTx/>
                <a:uFillTx/>
                <a:latin typeface="Constantia"/>
                <a:ea typeface="+mn-ea"/>
                <a:cs typeface="+mn-cs"/>
              </a:rPr>
              <a:t>- providing a reference to some common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0" cap="none" spc="0" normalizeH="0" baseline="0" noProof="0" dirty="0">
                <a:ln>
                  <a:noFill/>
                </a:ln>
                <a:solidFill>
                  <a:srgbClr val="000000"/>
                </a:solidFill>
                <a:effectLst/>
                <a:uLnTx/>
                <a:uFillTx/>
                <a:latin typeface="Constantia"/>
                <a:ea typeface="+mn-ea"/>
                <a:cs typeface="+mn-cs"/>
              </a:rPr>
              <a:t>Great British Public Toilets </a:t>
            </a:r>
            <a:r>
              <a:rPr kumimoji="0" lang="en-GB" sz="1400" b="0" i="0" u="none" strike="noStrike" kern="0" cap="none" spc="0" normalizeH="0" baseline="0" noProof="0" dirty="0">
                <a:ln>
                  <a:noFill/>
                </a:ln>
                <a:solidFill>
                  <a:srgbClr val="000000"/>
                </a:solidFill>
                <a:effectLst/>
                <a:uLnTx/>
                <a:uFillTx/>
                <a:latin typeface="Constantia"/>
                <a:ea typeface="+mn-ea"/>
                <a:cs typeface="+mn-cs"/>
              </a:rPr>
              <a:t>- providing information on the nearest public toilet.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0" cap="none" spc="0" normalizeH="0" baseline="0" noProof="0" dirty="0">
                <a:ln>
                  <a:noFill/>
                </a:ln>
                <a:solidFill>
                  <a:srgbClr val="000000"/>
                </a:solidFill>
                <a:effectLst/>
                <a:uLnTx/>
                <a:uFillTx/>
                <a:latin typeface="Constantia"/>
                <a:ea typeface="+mn-ea"/>
                <a:cs typeface="+mn-cs"/>
              </a:rPr>
              <a:t>Forms</a:t>
            </a:r>
            <a:r>
              <a:rPr kumimoji="0" lang="en-GB" sz="1400" b="0" i="0" u="none" strike="noStrike" kern="0" cap="none" spc="0" normalizeH="0" baseline="0" noProof="0" dirty="0">
                <a:ln>
                  <a:noFill/>
                </a:ln>
                <a:solidFill>
                  <a:srgbClr val="000000"/>
                </a:solidFill>
                <a:effectLst/>
                <a:uLnTx/>
                <a:uFillTx/>
                <a:latin typeface="Constantia"/>
                <a:ea typeface="+mn-ea"/>
                <a:cs typeface="+mn-cs"/>
              </a:rPr>
              <a:t> – please see of the available forms on the right and there are many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0" cap="none" spc="0" normalizeH="0" baseline="0" noProof="0" dirty="0">
                <a:ln>
                  <a:noFill/>
                </a:ln>
                <a:solidFill>
                  <a:srgbClr val="000000"/>
                </a:solidFill>
                <a:effectLst/>
                <a:uLnTx/>
                <a:uFillTx/>
                <a:latin typeface="Constantia"/>
                <a:ea typeface="+mn-ea"/>
                <a:cs typeface="+mn-cs"/>
              </a:rPr>
              <a:t>Safety Hour capture </a:t>
            </a:r>
            <a:r>
              <a:rPr kumimoji="0" lang="en-GB" sz="1400" b="0" i="0" u="none" strike="noStrike" kern="0" cap="none" spc="0" normalizeH="0" baseline="0" noProof="0" dirty="0">
                <a:ln>
                  <a:noFill/>
                </a:ln>
                <a:solidFill>
                  <a:srgbClr val="000000"/>
                </a:solidFill>
                <a:effectLst/>
                <a:uLnTx/>
                <a:uFillTx/>
                <a:latin typeface="Constantia"/>
                <a:ea typeface="+mn-ea"/>
                <a:cs typeface="+mn-cs"/>
              </a:rPr>
              <a:t>– does what it says on the tin.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0" cap="none" spc="0" normalizeH="0" baseline="0" noProof="0" dirty="0">
                <a:ln>
                  <a:noFill/>
                </a:ln>
                <a:solidFill>
                  <a:srgbClr val="000000"/>
                </a:solidFill>
                <a:effectLst/>
                <a:uLnTx/>
                <a:uFillTx/>
                <a:latin typeface="Constantia"/>
                <a:ea typeface="+mn-ea"/>
                <a:cs typeface="+mn-cs"/>
              </a:rPr>
              <a:t>Petrol Prices </a:t>
            </a:r>
            <a:r>
              <a:rPr kumimoji="0" lang="en-GB" sz="1400" b="0" i="0" u="none" strike="noStrike" kern="0" cap="none" spc="0" normalizeH="0" baseline="0" noProof="0" dirty="0">
                <a:ln>
                  <a:noFill/>
                </a:ln>
                <a:solidFill>
                  <a:srgbClr val="000000"/>
                </a:solidFill>
                <a:effectLst/>
                <a:uLnTx/>
                <a:uFillTx/>
                <a:latin typeface="Constantia"/>
                <a:ea typeface="+mn-ea"/>
                <a:cs typeface="+mn-cs"/>
              </a:rPr>
              <a:t>– the nearest petrol stations and the best prices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0" cap="none" spc="0" normalizeH="0" baseline="0" noProof="0" dirty="0">
                <a:ln>
                  <a:noFill/>
                </a:ln>
                <a:solidFill>
                  <a:srgbClr val="000000"/>
                </a:solidFill>
                <a:effectLst/>
                <a:uLnTx/>
                <a:uFillTx/>
                <a:latin typeface="Constantia"/>
                <a:ea typeface="+mn-ea"/>
                <a:cs typeface="+mn-cs"/>
              </a:rPr>
              <a:t>Railway Dictionary </a:t>
            </a:r>
            <a:r>
              <a:rPr kumimoji="0" lang="en-GB" sz="1400" b="0" i="0" u="none" strike="noStrike" kern="0" cap="none" spc="0" normalizeH="0" baseline="0" noProof="0" dirty="0">
                <a:ln>
                  <a:noFill/>
                </a:ln>
                <a:solidFill>
                  <a:srgbClr val="000000"/>
                </a:solidFill>
                <a:effectLst/>
                <a:uLnTx/>
                <a:uFillTx/>
                <a:latin typeface="Constantia"/>
                <a:ea typeface="+mn-ea"/>
                <a:cs typeface="+mn-cs"/>
              </a:rPr>
              <a:t>– containing frequently used words and acronyms.</a:t>
            </a:r>
            <a:endParaRPr kumimoji="0" lang="en-GB" sz="1800" b="0" i="0" u="none" strike="noStrike" kern="0" cap="none" spc="0" normalizeH="0" baseline="0" noProof="0" dirty="0">
              <a:ln>
                <a:noFill/>
              </a:ln>
              <a:solidFill>
                <a:srgbClr val="054B6B"/>
              </a:solidFill>
              <a:effectLst/>
              <a:uLnTx/>
              <a:uFillTx/>
              <a:latin typeface="Arial" charset="0"/>
              <a:ea typeface="+mn-ea"/>
              <a:cs typeface="+mn-cs"/>
            </a:endParaRPr>
          </a:p>
        </p:txBody>
      </p:sp>
      <p:pic>
        <p:nvPicPr>
          <p:cNvPr id="4" name="Picture 3">
            <a:extLst>
              <a:ext uri="{FF2B5EF4-FFF2-40B4-BE49-F238E27FC236}">
                <a16:creationId xmlns:a16="http://schemas.microsoft.com/office/drawing/2014/main" id="{0AFA427A-BEA9-425C-BF4A-9D75AA7ED2AA}"/>
              </a:ext>
            </a:extLst>
          </p:cNvPr>
          <p:cNvPicPr>
            <a:picLocks noChangeAspect="1"/>
          </p:cNvPicPr>
          <p:nvPr/>
        </p:nvPicPr>
        <p:blipFill>
          <a:blip r:embed="rId4"/>
          <a:stretch>
            <a:fillRect/>
          </a:stretch>
        </p:blipFill>
        <p:spPr>
          <a:xfrm>
            <a:off x="6666806" y="90434"/>
            <a:ext cx="2359356" cy="914479"/>
          </a:xfrm>
          <a:prstGeom prst="roundRect">
            <a:avLst>
              <a:gd name="adj" fmla="val 4167"/>
            </a:avLst>
          </a:prstGeom>
          <a:solidFill>
            <a:srgbClr val="FFFFFF"/>
          </a:solidFill>
          <a:ln w="76200" cap="sq">
            <a:solidFill>
              <a:schemeClr val="accent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descr="A screenshot of a cell phone&#10;&#10;Description generated with very high confidence">
            <a:extLst>
              <a:ext uri="{FF2B5EF4-FFF2-40B4-BE49-F238E27FC236}">
                <a16:creationId xmlns:a16="http://schemas.microsoft.com/office/drawing/2014/main" id="{FEBDE9CF-3B66-4029-8C46-F89C44785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1045" y="2481926"/>
            <a:ext cx="2839447" cy="3911140"/>
          </a:xfrm>
          <a:prstGeom prst="rect">
            <a:avLst/>
          </a:prstGeom>
          <a:ln w="12700">
            <a:solidFill>
              <a:schemeClr val="tx1"/>
            </a:solidFill>
          </a:ln>
        </p:spPr>
      </p:pic>
    </p:spTree>
    <p:extLst>
      <p:ext uri="{BB962C8B-B14F-4D97-AF65-F5344CB8AC3E}">
        <p14:creationId xmlns:p14="http://schemas.microsoft.com/office/powerpoint/2010/main" val="110709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xfrm>
            <a:off x="406677" y="6393962"/>
            <a:ext cx="33528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1200" b="0" i="0" u="none" strike="noStrike" kern="1200" cap="none" spc="0" normalizeH="0" baseline="0" noProof="0" smtClean="0">
                <a:ln>
                  <a:noFill/>
                </a:ln>
                <a:solidFill>
                  <a:srgbClr val="1F21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xfrm>
            <a:off x="7975323" y="6393961"/>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1200" b="0" i="0" u="none" strike="noStrike" kern="1200" cap="none" spc="0" normalizeH="0" baseline="0" noProof="0">
                <a:ln>
                  <a:noFill/>
                </a:ln>
                <a:solidFill>
                  <a:srgbClr val="1F2123"/>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6" name="Content Placeholder 5">
            <a:extLst>
              <a:ext uri="{FF2B5EF4-FFF2-40B4-BE49-F238E27FC236}">
                <a16:creationId xmlns:a16="http://schemas.microsoft.com/office/drawing/2014/main" id="{ACCC1681-8917-4D09-BF98-10DCC5C58E5B}"/>
              </a:ext>
            </a:extLst>
          </p:cNvPr>
          <p:cNvSpPr>
            <a:spLocks noGrp="1"/>
          </p:cNvSpPr>
          <p:nvPr>
            <p:ph idx="1"/>
          </p:nvPr>
        </p:nvSpPr>
        <p:spPr>
          <a:xfrm>
            <a:off x="143508" y="1419813"/>
            <a:ext cx="8856984" cy="5156710"/>
          </a:xfrm>
        </p:spPr>
        <p:txBody>
          <a:bodyPr anchor="ctr">
            <a:normAutofit/>
          </a:bodyPr>
          <a:lstStyle/>
          <a:p>
            <a:pPr marL="0" indent="0" algn="ctr">
              <a:buNone/>
            </a:pPr>
            <a:r>
              <a:rPr lang="en-GB" sz="6600" dirty="0">
                <a:solidFill>
                  <a:schemeClr val="accent2">
                    <a:lumMod val="50000"/>
                  </a:schemeClr>
                </a:solidFill>
              </a:rPr>
              <a:t>Thank you and keep safe</a:t>
            </a:r>
          </a:p>
        </p:txBody>
      </p:sp>
    </p:spTree>
    <p:extLst>
      <p:ext uri="{BB962C8B-B14F-4D97-AF65-F5344CB8AC3E}">
        <p14:creationId xmlns:p14="http://schemas.microsoft.com/office/powerpoint/2010/main" val="254441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36525"/>
            <a:ext cx="8435279" cy="700187"/>
          </a:xfrm>
          <a:noFill/>
        </p:spPr>
        <p:txBody>
          <a:bodyPr anchor="t">
            <a:normAutofit/>
          </a:bodyPr>
          <a:lstStyle/>
          <a:p>
            <a:pPr algn="r"/>
            <a:r>
              <a:rPr lang="en-GB" sz="4000" dirty="0">
                <a:solidFill>
                  <a:schemeClr val="bg2">
                    <a:lumMod val="50000"/>
                  </a:schemeClr>
                </a:solidFill>
              </a:rPr>
              <a:t>Welcome</a:t>
            </a:r>
          </a:p>
        </p:txBody>
      </p:sp>
      <p:sp>
        <p:nvSpPr>
          <p:cNvPr id="9" name="Content Placeholder 8"/>
          <p:cNvSpPr>
            <a:spLocks noGrp="1"/>
          </p:cNvSpPr>
          <p:nvPr>
            <p:ph idx="1"/>
          </p:nvPr>
        </p:nvSpPr>
        <p:spPr>
          <a:xfrm>
            <a:off x="328029" y="930684"/>
            <a:ext cx="8568951" cy="5594660"/>
          </a:xfrm>
          <a:ln>
            <a:solidFill>
              <a:schemeClr val="accent1"/>
            </a:solidFill>
          </a:ln>
        </p:spPr>
        <p:txBody>
          <a:bodyPr>
            <a:normAutofit fontScale="92500" lnSpcReduction="10000"/>
          </a:bodyPr>
          <a:lstStyle/>
          <a:p>
            <a:pPr marL="0" indent="0">
              <a:buNone/>
            </a:pPr>
            <a:r>
              <a:rPr lang="en-GB" sz="1400" b="1" dirty="0">
                <a:solidFill>
                  <a:schemeClr val="bg2">
                    <a:lumMod val="50000"/>
                  </a:schemeClr>
                </a:solidFill>
              </a:rPr>
              <a:t>Welcome to the Health, Safety and Environment Cascade for Period 12 2018/19.  </a:t>
            </a:r>
            <a:endParaRPr lang="en-GB" sz="1400" dirty="0">
              <a:solidFill>
                <a:schemeClr val="bg2">
                  <a:lumMod val="50000"/>
                </a:schemeClr>
              </a:solidFill>
            </a:endParaRPr>
          </a:p>
          <a:p>
            <a:pPr marL="0" indent="0">
              <a:buNone/>
            </a:pPr>
            <a:r>
              <a:rPr lang="en-GB" sz="1400" b="1" dirty="0">
                <a:solidFill>
                  <a:schemeClr val="bg2">
                    <a:lumMod val="50000"/>
                  </a:schemeClr>
                </a:solidFill>
              </a:rPr>
              <a:t>In this cascade;</a:t>
            </a:r>
          </a:p>
          <a:p>
            <a:pPr>
              <a:buFont typeface="Wingdings" panose="05000000000000000000" pitchFamily="2" charset="2"/>
              <a:buChar char="Ø"/>
            </a:pPr>
            <a:r>
              <a:rPr lang="en-GB" sz="1400" b="1" dirty="0">
                <a:solidFill>
                  <a:schemeClr val="bg2">
                    <a:lumMod val="75000"/>
                  </a:schemeClr>
                </a:solidFill>
              </a:rPr>
              <a:t>Significant workforce events</a:t>
            </a:r>
          </a:p>
          <a:p>
            <a:pPr>
              <a:buFont typeface="Wingdings" panose="05000000000000000000" pitchFamily="2" charset="2"/>
              <a:buChar char="Ø"/>
            </a:pPr>
            <a:r>
              <a:rPr lang="en-GB" sz="1400" b="1" dirty="0">
                <a:solidFill>
                  <a:schemeClr val="bg2">
                    <a:lumMod val="75000"/>
                  </a:schemeClr>
                </a:solidFill>
              </a:rPr>
              <a:t>Near Miss at Richmond</a:t>
            </a:r>
          </a:p>
          <a:p>
            <a:pPr>
              <a:buFont typeface="Wingdings" panose="05000000000000000000" pitchFamily="2" charset="2"/>
              <a:buChar char="Ø"/>
            </a:pPr>
            <a:r>
              <a:rPr lang="en-GB" sz="1400" b="1" dirty="0">
                <a:solidFill>
                  <a:schemeClr val="bg2">
                    <a:lumMod val="75000"/>
                  </a:schemeClr>
                </a:solidFill>
              </a:rPr>
              <a:t>Train striking an object at Overton</a:t>
            </a:r>
          </a:p>
          <a:p>
            <a:pPr>
              <a:buFont typeface="Wingdings" panose="05000000000000000000" pitchFamily="2" charset="2"/>
              <a:buChar char="Ø"/>
            </a:pPr>
            <a:r>
              <a:rPr lang="en-GB" sz="1400" b="1" dirty="0">
                <a:solidFill>
                  <a:schemeClr val="bg2">
                    <a:lumMod val="75000"/>
                  </a:schemeClr>
                </a:solidFill>
              </a:rPr>
              <a:t>GE/RT/8000 HB8 – IWA, COSS or PC Blocking the Line</a:t>
            </a:r>
          </a:p>
          <a:p>
            <a:pPr>
              <a:buFont typeface="Wingdings" panose="05000000000000000000" pitchFamily="2" charset="2"/>
              <a:buChar char="Ø"/>
            </a:pPr>
            <a:r>
              <a:rPr lang="en-GB" sz="1400" b="1" dirty="0">
                <a:solidFill>
                  <a:schemeClr val="bg2">
                    <a:lumMod val="75000"/>
                  </a:schemeClr>
                </a:solidFill>
              </a:rPr>
              <a:t>Front Line Focus Episode 83 and Working at Height</a:t>
            </a:r>
          </a:p>
          <a:p>
            <a:pPr>
              <a:buFont typeface="Wingdings" panose="05000000000000000000" pitchFamily="2" charset="2"/>
              <a:buChar char="Ø"/>
            </a:pPr>
            <a:r>
              <a:rPr lang="en-GB" sz="1400" b="1" dirty="0">
                <a:solidFill>
                  <a:schemeClr val="bg2">
                    <a:lumMod val="75000"/>
                  </a:schemeClr>
                </a:solidFill>
              </a:rPr>
              <a:t>Golden Hour and Evidence Gathering</a:t>
            </a:r>
          </a:p>
          <a:p>
            <a:pPr>
              <a:buFont typeface="Wingdings" panose="05000000000000000000" pitchFamily="2" charset="2"/>
              <a:buChar char="Ø"/>
            </a:pPr>
            <a:r>
              <a:rPr lang="en-GB" sz="1400" b="1" dirty="0">
                <a:solidFill>
                  <a:schemeClr val="bg2">
                    <a:lumMod val="75000"/>
                  </a:schemeClr>
                </a:solidFill>
              </a:rPr>
              <a:t>Level 1 Investigations – Best Practice</a:t>
            </a:r>
          </a:p>
          <a:p>
            <a:pPr>
              <a:buFont typeface="Wingdings" panose="05000000000000000000" pitchFamily="2" charset="2"/>
              <a:buChar char="Ø"/>
            </a:pPr>
            <a:r>
              <a:rPr lang="en-GB" sz="1400" b="1" dirty="0">
                <a:solidFill>
                  <a:schemeClr val="bg2">
                    <a:lumMod val="75000"/>
                  </a:schemeClr>
                </a:solidFill>
              </a:rPr>
              <a:t>Safety Bulletins, Alerts and Advice </a:t>
            </a:r>
          </a:p>
          <a:p>
            <a:pPr lvl="1"/>
            <a:r>
              <a:rPr lang="en-GB" sz="1300" b="1" dirty="0">
                <a:solidFill>
                  <a:schemeClr val="bg2">
                    <a:lumMod val="75000"/>
                  </a:schemeClr>
                </a:solidFill>
              </a:rPr>
              <a:t>Lessons Learnt - Near Miss Feltham 10-02-2019</a:t>
            </a:r>
          </a:p>
          <a:p>
            <a:pPr lvl="1"/>
            <a:r>
              <a:rPr lang="en-GB" sz="1300" b="1" dirty="0">
                <a:solidFill>
                  <a:schemeClr val="bg2">
                    <a:lumMod val="75000"/>
                  </a:schemeClr>
                </a:solidFill>
              </a:rPr>
              <a:t>Train Striking Welding Kit at Overton</a:t>
            </a:r>
          </a:p>
          <a:p>
            <a:pPr lvl="1"/>
            <a:r>
              <a:rPr lang="en-GB" sz="1300" b="1" dirty="0">
                <a:solidFill>
                  <a:schemeClr val="bg2">
                    <a:lumMod val="75000"/>
                  </a:schemeClr>
                </a:solidFill>
              </a:rPr>
              <a:t>Safety-Advice-NRA19-02-Long-Portable-Earths</a:t>
            </a:r>
          </a:p>
          <a:p>
            <a:pPr lvl="1"/>
            <a:r>
              <a:rPr lang="en-GB" sz="1300" b="1" dirty="0">
                <a:solidFill>
                  <a:schemeClr val="bg2">
                    <a:lumMod val="75000"/>
                  </a:schemeClr>
                </a:solidFill>
              </a:rPr>
              <a:t>Safety-Bulletin-NRB19-03-Person-struck-by-falling-over-head-wire</a:t>
            </a:r>
          </a:p>
          <a:p>
            <a:pPr lvl="1"/>
            <a:r>
              <a:rPr lang="en-GB" sz="1300" b="1" dirty="0">
                <a:solidFill>
                  <a:schemeClr val="bg2">
                    <a:lumMod val="75000"/>
                  </a:schemeClr>
                </a:solidFill>
              </a:rPr>
              <a:t>Shared-Learning-NRL19-01-RIDDOR-Burn-Injury-Use-of-hedge-trimmer</a:t>
            </a:r>
          </a:p>
          <a:p>
            <a:pPr lvl="1"/>
            <a:r>
              <a:rPr lang="en-GB" sz="1300" b="1" dirty="0">
                <a:solidFill>
                  <a:schemeClr val="bg2">
                    <a:lumMod val="75000"/>
                  </a:schemeClr>
                </a:solidFill>
              </a:rPr>
              <a:t>Shared-Learning-NRL19-02-OTP-exclusion-zone-lighting-systems.pdf</a:t>
            </a:r>
          </a:p>
          <a:p>
            <a:pPr lvl="1"/>
            <a:r>
              <a:rPr lang="en-GB" sz="1300" b="1" dirty="0">
                <a:solidFill>
                  <a:schemeClr val="bg2">
                    <a:lumMod val="75000"/>
                  </a:schemeClr>
                </a:solidFill>
              </a:rPr>
              <a:t>Shared-Learning-NRL19-04-RIDDOR-Dangerous-Occurrence-Signalling-wrong-side-failure</a:t>
            </a:r>
          </a:p>
          <a:p>
            <a:pPr lvl="1"/>
            <a:r>
              <a:rPr lang="en-GB" sz="1300" b="1" dirty="0">
                <a:solidFill>
                  <a:schemeClr val="bg2">
                    <a:lumMod val="75000"/>
                  </a:schemeClr>
                </a:solidFill>
              </a:rPr>
              <a:t>NR_L3_OPS_047_F3.27A Maxey CCTV LC 22.12.2018</a:t>
            </a:r>
          </a:p>
          <a:p>
            <a:pPr>
              <a:buFont typeface="Wingdings" panose="05000000000000000000" pitchFamily="2" charset="2"/>
              <a:buChar char="Ø"/>
            </a:pPr>
            <a:r>
              <a:rPr lang="en-GB" sz="1400" b="1" dirty="0">
                <a:solidFill>
                  <a:schemeClr val="bg2">
                    <a:lumMod val="75000"/>
                  </a:schemeClr>
                </a:solidFill>
              </a:rPr>
              <a:t>Infrastructure Plant Manual NR/L2/RMVP/0200 Issue 10 - </a:t>
            </a:r>
            <a:r>
              <a:rPr lang="en-GB" altLang="en-US" sz="1400" b="1" dirty="0">
                <a:solidFill>
                  <a:schemeClr val="bg2">
                    <a:lumMod val="75000"/>
                  </a:schemeClr>
                </a:solidFill>
              </a:rPr>
              <a:t>Key Changes to OTP CORE Competence</a:t>
            </a:r>
          </a:p>
          <a:p>
            <a:pPr>
              <a:buFont typeface="Wingdings" panose="05000000000000000000" pitchFamily="2" charset="2"/>
              <a:buChar char="Ø"/>
            </a:pPr>
            <a:r>
              <a:rPr lang="en-GB" sz="1400" b="1" dirty="0">
                <a:solidFill>
                  <a:schemeClr val="bg2">
                    <a:lumMod val="75000"/>
                  </a:schemeClr>
                </a:solidFill>
              </a:rPr>
              <a:t>Environmental Update</a:t>
            </a:r>
          </a:p>
          <a:p>
            <a:pPr>
              <a:buFont typeface="Wingdings" panose="05000000000000000000" pitchFamily="2" charset="2"/>
              <a:buChar char="Ø"/>
            </a:pPr>
            <a:r>
              <a:rPr lang="en-GB" sz="1400" b="1" dirty="0">
                <a:solidFill>
                  <a:schemeClr val="bg2">
                    <a:lumMod val="75000"/>
                  </a:schemeClr>
                </a:solidFill>
              </a:rPr>
              <a:t>Fatigue – World Sleep Day</a:t>
            </a:r>
          </a:p>
          <a:p>
            <a:pPr>
              <a:buFont typeface="Wingdings" panose="05000000000000000000" pitchFamily="2" charset="2"/>
              <a:buChar char="Ø"/>
            </a:pPr>
            <a:r>
              <a:rPr lang="en-GB" sz="1400" b="1" dirty="0">
                <a:solidFill>
                  <a:schemeClr val="bg2">
                    <a:lumMod val="75000"/>
                  </a:schemeClr>
                </a:solidFill>
              </a:rPr>
              <a:t>Health and Wellbeing</a:t>
            </a:r>
          </a:p>
          <a:p>
            <a:pPr>
              <a:buFont typeface="Wingdings" panose="05000000000000000000" pitchFamily="2" charset="2"/>
              <a:buChar char="Ø"/>
            </a:pPr>
            <a:r>
              <a:rPr lang="en-GB" sz="1400" b="1" dirty="0">
                <a:solidFill>
                  <a:schemeClr val="bg2">
                    <a:lumMod val="75000"/>
                  </a:schemeClr>
                </a:solidFill>
              </a:rPr>
              <a:t>Mindful March</a:t>
            </a:r>
          </a:p>
          <a:p>
            <a:pPr>
              <a:buFont typeface="Wingdings" panose="05000000000000000000" pitchFamily="2" charset="2"/>
              <a:buChar char="Ø"/>
            </a:pPr>
            <a:r>
              <a:rPr lang="en-GB" sz="1400" b="1" dirty="0">
                <a:solidFill>
                  <a:schemeClr val="bg2">
                    <a:lumMod val="75000"/>
                  </a:schemeClr>
                </a:solidFill>
              </a:rPr>
              <a:t>Wessex Apps </a:t>
            </a:r>
          </a:p>
          <a:p>
            <a:endParaRPr lang="en-GB" sz="1200" b="1" dirty="0">
              <a:solidFill>
                <a:schemeClr val="bg2">
                  <a:lumMod val="75000"/>
                </a:schemeClr>
              </a:solidFill>
            </a:endParaRPr>
          </a:p>
          <a:p>
            <a:endParaRPr lang="en-GB" sz="1400" b="1" dirty="0">
              <a:solidFill>
                <a:schemeClr val="bg2">
                  <a:lumMod val="75000"/>
                </a:schemeClr>
              </a:solidFill>
            </a:endParaRPr>
          </a:p>
          <a:p>
            <a:pPr marL="0" indent="0">
              <a:buNone/>
            </a:pPr>
            <a:endParaRPr lang="en-GB" sz="1400" b="1" dirty="0">
              <a:solidFill>
                <a:schemeClr val="bg2">
                  <a:lumMod val="75000"/>
                </a:schemeClr>
              </a:solidFill>
            </a:endParaRPr>
          </a:p>
          <a:p>
            <a:endParaRPr lang="en-GB" sz="1400" b="1" dirty="0">
              <a:solidFill>
                <a:schemeClr val="bg2">
                  <a:lumMod val="75000"/>
                </a:schemeClr>
              </a:solidFill>
            </a:endParaRPr>
          </a:p>
          <a:p>
            <a:pPr lvl="1"/>
            <a:endParaRPr lang="en-GB" sz="1200" b="1" dirty="0">
              <a:solidFill>
                <a:schemeClr val="bg2">
                  <a:lumMod val="75000"/>
                </a:schemeClr>
              </a:solidFill>
            </a:endParaRPr>
          </a:p>
          <a:p>
            <a:endParaRPr lang="en-GB" sz="1400" b="1" i="1" dirty="0"/>
          </a:p>
          <a:p>
            <a:endParaRPr lang="en-GB" sz="1400" b="1" dirty="0"/>
          </a:p>
          <a:p>
            <a:pPr marL="0" indent="0">
              <a:buNone/>
            </a:pPr>
            <a:endParaRPr lang="en-GB" sz="1400" b="1" dirty="0"/>
          </a:p>
          <a:p>
            <a:pPr marL="0" indent="0">
              <a:buNone/>
            </a:pPr>
            <a:endParaRPr lang="en-GB" sz="1400" b="1" dirty="0"/>
          </a:p>
        </p:txBody>
      </p:sp>
      <p:sp>
        <p:nvSpPr>
          <p:cNvPr id="3" name="Date Placeholder 2"/>
          <p:cNvSpPr>
            <a:spLocks noGrp="1"/>
          </p:cNvSpPr>
          <p:nvPr>
            <p:ph type="dt" sz="half" idx="10"/>
          </p:nvPr>
        </p:nvSpPr>
        <p:spPr/>
        <p:txBody>
          <a:bodyPr/>
          <a:lstStyle/>
          <a:p>
            <a:pPr>
              <a:defRPr/>
            </a:pPr>
            <a:fld id="{3A229BB8-76E0-47EA-A652-FAECB5F3574E}" type="datetime5">
              <a:rPr lang="en-GB" altLang="en-US" smtClean="0"/>
              <a:t>11-Mar-19</a:t>
            </a:fld>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2</a:t>
            </a:fld>
            <a:endParaRPr lang="en-GB" altLang="en-US"/>
          </a:p>
        </p:txBody>
      </p:sp>
    </p:spTree>
    <p:extLst>
      <p:ext uri="{BB962C8B-B14F-4D97-AF65-F5344CB8AC3E}">
        <p14:creationId xmlns:p14="http://schemas.microsoft.com/office/powerpoint/2010/main" val="368362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1B25-AB12-4D26-815A-0341E3A62E21}"/>
              </a:ext>
            </a:extLst>
          </p:cNvPr>
          <p:cNvSpPr>
            <a:spLocks noGrp="1"/>
          </p:cNvSpPr>
          <p:nvPr>
            <p:ph type="title"/>
          </p:nvPr>
        </p:nvSpPr>
        <p:spPr>
          <a:xfrm>
            <a:off x="611560" y="136525"/>
            <a:ext cx="8424936" cy="1143000"/>
          </a:xfrm>
          <a:noFill/>
        </p:spPr>
        <p:txBody>
          <a:bodyPr anchor="t">
            <a:normAutofit/>
          </a:bodyPr>
          <a:lstStyle/>
          <a:p>
            <a:pPr algn="r"/>
            <a:r>
              <a:rPr lang="en-GB" sz="4000" dirty="0">
                <a:solidFill>
                  <a:schemeClr val="bg2">
                    <a:lumMod val="50000"/>
                  </a:schemeClr>
                </a:solidFill>
              </a:rPr>
              <a:t>Significant workforce events</a:t>
            </a:r>
          </a:p>
        </p:txBody>
      </p:sp>
      <p:sp>
        <p:nvSpPr>
          <p:cNvPr id="4" name="Date Placeholder 3">
            <a:extLst>
              <a:ext uri="{FF2B5EF4-FFF2-40B4-BE49-F238E27FC236}">
                <a16:creationId xmlns:a16="http://schemas.microsoft.com/office/drawing/2014/main" id="{1F241C18-B994-41C2-9945-AA9A4F89E839}"/>
              </a:ext>
            </a:extLst>
          </p:cNvPr>
          <p:cNvSpPr>
            <a:spLocks noGrp="1"/>
          </p:cNvSpPr>
          <p:nvPr>
            <p:ph type="dt" sz="half" idx="10"/>
          </p:nvPr>
        </p:nvSpPr>
        <p:spPr/>
        <p:txBody>
          <a:bodyPr/>
          <a:lstStyle/>
          <a:p>
            <a:pPr>
              <a:defRPr/>
            </a:pPr>
            <a:fld id="{34496927-2A9A-4229-B102-B280E970ABCE}" type="datetime5">
              <a:rPr lang="en-GB" altLang="en-US" smtClean="0"/>
              <a:t>11-Mar-19</a:t>
            </a:fld>
            <a:endParaRPr lang="en-GB" altLang="en-US"/>
          </a:p>
        </p:txBody>
      </p:sp>
      <p:sp>
        <p:nvSpPr>
          <p:cNvPr id="5" name="Slide Number Placeholder 4">
            <a:extLst>
              <a:ext uri="{FF2B5EF4-FFF2-40B4-BE49-F238E27FC236}">
                <a16:creationId xmlns:a16="http://schemas.microsoft.com/office/drawing/2014/main" id="{90BFAD8E-824F-4DCB-9437-EBBDC0E6CA78}"/>
              </a:ext>
            </a:extLst>
          </p:cNvPr>
          <p:cNvSpPr>
            <a:spLocks noGrp="1"/>
          </p:cNvSpPr>
          <p:nvPr>
            <p:ph type="sldNum" sz="quarter" idx="12"/>
          </p:nvPr>
        </p:nvSpPr>
        <p:spPr/>
        <p:txBody>
          <a:bodyPr/>
          <a:lstStyle/>
          <a:p>
            <a:pPr>
              <a:defRPr/>
            </a:pPr>
            <a:fld id="{B59C5A7D-3FD6-48AB-9EA1-2620497A3144}" type="slidenum">
              <a:rPr lang="en-GB" altLang="en-US" smtClean="0"/>
              <a:pPr>
                <a:defRPr/>
              </a:pPr>
              <a:t>3</a:t>
            </a:fld>
            <a:endParaRPr lang="en-GB" altLang="en-US"/>
          </a:p>
        </p:txBody>
      </p:sp>
      <p:pic>
        <p:nvPicPr>
          <p:cNvPr id="6" name="Picture 5">
            <a:extLst>
              <a:ext uri="{FF2B5EF4-FFF2-40B4-BE49-F238E27FC236}">
                <a16:creationId xmlns:a16="http://schemas.microsoft.com/office/drawing/2014/main" id="{32CC65FE-F8BA-430B-BEB2-BBB3AA2975D1}"/>
              </a:ext>
            </a:extLst>
          </p:cNvPr>
          <p:cNvPicPr>
            <a:picLocks noChangeAspect="1"/>
          </p:cNvPicPr>
          <p:nvPr/>
        </p:nvPicPr>
        <p:blipFill>
          <a:blip r:embed="rId2"/>
          <a:stretch>
            <a:fillRect/>
          </a:stretch>
        </p:blipFill>
        <p:spPr>
          <a:xfrm>
            <a:off x="457199" y="627172"/>
            <a:ext cx="8413945" cy="5729177"/>
          </a:xfrm>
          <a:prstGeom prst="rect">
            <a:avLst/>
          </a:prstGeom>
        </p:spPr>
      </p:pic>
    </p:spTree>
    <p:extLst>
      <p:ext uri="{BB962C8B-B14F-4D97-AF65-F5344CB8AC3E}">
        <p14:creationId xmlns:p14="http://schemas.microsoft.com/office/powerpoint/2010/main" val="256251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FBB8-7F09-428B-B90B-A93ED683D2EA}"/>
              </a:ext>
            </a:extLst>
          </p:cNvPr>
          <p:cNvSpPr>
            <a:spLocks noGrp="1"/>
          </p:cNvSpPr>
          <p:nvPr>
            <p:ph type="title"/>
          </p:nvPr>
        </p:nvSpPr>
        <p:spPr>
          <a:xfrm>
            <a:off x="5436096" y="136525"/>
            <a:ext cx="3250704" cy="740554"/>
          </a:xfrm>
          <a:noFill/>
        </p:spPr>
        <p:txBody>
          <a:bodyPr anchor="t">
            <a:noAutofit/>
          </a:bodyPr>
          <a:lstStyle/>
          <a:p>
            <a:r>
              <a:rPr lang="en-GB" sz="4000" dirty="0">
                <a:solidFill>
                  <a:schemeClr val="bg2">
                    <a:lumMod val="50000"/>
                  </a:schemeClr>
                </a:solidFill>
              </a:rPr>
              <a:t>Near Miss</a:t>
            </a:r>
          </a:p>
        </p:txBody>
      </p:sp>
      <p:sp>
        <p:nvSpPr>
          <p:cNvPr id="4" name="Date Placeholder 3">
            <a:extLst>
              <a:ext uri="{FF2B5EF4-FFF2-40B4-BE49-F238E27FC236}">
                <a16:creationId xmlns:a16="http://schemas.microsoft.com/office/drawing/2014/main" id="{E1F1F822-3FC6-4CA4-BD2D-97943347E6D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4496927-2A9A-4229-B102-B280E970ABCE}"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hade val="90000"/>
                </a:srgbClr>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80D5CD76-777F-4902-B095-A9857C28142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1F2123">
                  <a:shade val="90000"/>
                </a:srgbClr>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22030B38-5BC9-453C-854B-EAC6B3AE7CB8}"/>
              </a:ext>
            </a:extLst>
          </p:cNvPr>
          <p:cNvPicPr>
            <a:picLocks noChangeAspect="1"/>
          </p:cNvPicPr>
          <p:nvPr/>
        </p:nvPicPr>
        <p:blipFill>
          <a:blip r:embed="rId2"/>
          <a:stretch>
            <a:fillRect/>
          </a:stretch>
        </p:blipFill>
        <p:spPr>
          <a:xfrm>
            <a:off x="7924736" y="49606"/>
            <a:ext cx="931122" cy="1003130"/>
          </a:xfrm>
          <a:prstGeom prst="roundRect">
            <a:avLst>
              <a:gd name="adj" fmla="val 4167"/>
            </a:avLst>
          </a:prstGeom>
          <a:solidFill>
            <a:srgbClr val="FFFFFF"/>
          </a:solidFill>
          <a:ln w="5715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2" name="Picture 11">
            <a:extLst>
              <a:ext uri="{FF2B5EF4-FFF2-40B4-BE49-F238E27FC236}">
                <a16:creationId xmlns:a16="http://schemas.microsoft.com/office/drawing/2014/main" id="{D833DABF-D07F-436D-9426-78F76306CC42}"/>
              </a:ext>
            </a:extLst>
          </p:cNvPr>
          <p:cNvPicPr>
            <a:picLocks noChangeAspect="1"/>
          </p:cNvPicPr>
          <p:nvPr/>
        </p:nvPicPr>
        <p:blipFill>
          <a:blip r:embed="rId3"/>
          <a:stretch>
            <a:fillRect/>
          </a:stretch>
        </p:blipFill>
        <p:spPr>
          <a:xfrm>
            <a:off x="5921490" y="1412776"/>
            <a:ext cx="2765310" cy="2064743"/>
          </a:xfrm>
          <a:prstGeom prst="rect">
            <a:avLst/>
          </a:prstGeom>
          <a:ln w="19050">
            <a:solidFill>
              <a:schemeClr val="tx1"/>
            </a:solidFill>
          </a:ln>
        </p:spPr>
      </p:pic>
      <p:sp>
        <p:nvSpPr>
          <p:cNvPr id="6" name="Content Placeholder 5">
            <a:extLst>
              <a:ext uri="{FF2B5EF4-FFF2-40B4-BE49-F238E27FC236}">
                <a16:creationId xmlns:a16="http://schemas.microsoft.com/office/drawing/2014/main" id="{B80581E5-E032-4BB8-984A-553D0AE550A3}"/>
              </a:ext>
            </a:extLst>
          </p:cNvPr>
          <p:cNvSpPr>
            <a:spLocks noGrp="1"/>
          </p:cNvSpPr>
          <p:nvPr>
            <p:ph idx="1"/>
          </p:nvPr>
        </p:nvSpPr>
        <p:spPr>
          <a:xfrm>
            <a:off x="154036" y="1158725"/>
            <a:ext cx="5147954" cy="5184945"/>
          </a:xfrm>
        </p:spPr>
        <p:txBody>
          <a:bodyPr>
            <a:normAutofit fontScale="92500"/>
          </a:bodyPr>
          <a:lstStyle/>
          <a:p>
            <a:pPr marL="0" indent="0">
              <a:buNone/>
            </a:pPr>
            <a:r>
              <a:rPr lang="en-GB" sz="1600" dirty="0"/>
              <a:t>2 staff from Feltham P-way were carrying out a basic visual track inspection (track patrol) between Whitton and North Sheen on the Up and Down Richmond Line (RDG). One member of staff was acting as the PIC/COSS and carrying out the Patrol, whilst his colleague was carrying out the duties of a Site Lookout. After completing the patrol, the PIC/COSS crossed from the Down line to the Up line to walk back toward Richmond Station to maintain 598 points. </a:t>
            </a:r>
          </a:p>
          <a:p>
            <a:pPr marL="0" indent="0">
              <a:buNone/>
            </a:pPr>
            <a:endParaRPr lang="en-GB" sz="800" dirty="0"/>
          </a:p>
          <a:p>
            <a:pPr marL="0" indent="0">
              <a:buNone/>
            </a:pPr>
            <a:r>
              <a:rPr lang="en-GB" sz="1600" dirty="0"/>
              <a:t>The team proceeded 20yds toward Richmond Station, where their sighting distance had been reduced to approximately </a:t>
            </a:r>
            <a:r>
              <a:rPr lang="en-GB" sz="1600" dirty="0">
                <a:solidFill>
                  <a:srgbClr val="FF0000"/>
                </a:solidFill>
              </a:rPr>
              <a:t>175yds</a:t>
            </a:r>
            <a:r>
              <a:rPr lang="en-GB" sz="1600" dirty="0"/>
              <a:t>. The minimum sighting distance to set up a Safe System of Work in this location is </a:t>
            </a:r>
            <a:r>
              <a:rPr lang="en-GB" sz="1600" dirty="0">
                <a:solidFill>
                  <a:srgbClr val="FF0000"/>
                </a:solidFill>
              </a:rPr>
              <a:t>450yds</a:t>
            </a:r>
            <a:r>
              <a:rPr lang="en-GB" sz="1600" dirty="0"/>
              <a:t>. The team were about to cross from the Up cess to the Down cess when the Lookout noticed the lights of 5Z07 (an empty coaching stock) approaching through Richmond Station on the Up line and both stepped back out into the Up cess. </a:t>
            </a:r>
          </a:p>
          <a:p>
            <a:pPr marL="0" indent="0">
              <a:buNone/>
            </a:pPr>
            <a:endParaRPr lang="en-GB" sz="800" dirty="0"/>
          </a:p>
          <a:p>
            <a:pPr marL="0" indent="0">
              <a:buNone/>
            </a:pPr>
            <a:r>
              <a:rPr lang="en-GB" sz="1600" dirty="0"/>
              <a:t>As the sighting distance was not sufficient, the team were not in a Position of Safety (POS) for 10 seconds before the train passed them, therefore this was a Near Miss.</a:t>
            </a:r>
          </a:p>
          <a:p>
            <a:endParaRPr lang="en-GB" dirty="0"/>
          </a:p>
        </p:txBody>
      </p:sp>
      <p:sp>
        <p:nvSpPr>
          <p:cNvPr id="7" name="Rectangle 6">
            <a:extLst>
              <a:ext uri="{FF2B5EF4-FFF2-40B4-BE49-F238E27FC236}">
                <a16:creationId xmlns:a16="http://schemas.microsoft.com/office/drawing/2014/main" id="{36101B3B-28EE-4171-9DF4-43F9170C3653}"/>
              </a:ext>
            </a:extLst>
          </p:cNvPr>
          <p:cNvSpPr/>
          <p:nvPr/>
        </p:nvSpPr>
        <p:spPr>
          <a:xfrm>
            <a:off x="5508104" y="3955208"/>
            <a:ext cx="3528392" cy="2031325"/>
          </a:xfrm>
          <a:prstGeom prst="rect">
            <a:avLst/>
          </a:prstGeom>
          <a:solidFill>
            <a:srgbClr val="FFCC00"/>
          </a:solidFill>
          <a:ln>
            <a:solidFill>
              <a:schemeClr val="tx2"/>
            </a:solidFill>
          </a:ln>
        </p:spPr>
        <p:txBody>
          <a:bodyPr wrap="square">
            <a:spAutoFit/>
          </a:bodyPr>
          <a:lstStyle/>
          <a:p>
            <a:r>
              <a:rPr lang="en-GB" sz="1400" b="1" u="sng" dirty="0">
                <a:latin typeface="+mn-lt"/>
              </a:rPr>
              <a:t>Take 5 for Safety</a:t>
            </a:r>
          </a:p>
          <a:p>
            <a:pPr marL="285750" indent="-285750">
              <a:buFont typeface="Arial" panose="020B0604020202020204" pitchFamily="34" charset="0"/>
              <a:buChar char="•"/>
            </a:pPr>
            <a:r>
              <a:rPr lang="en-GB" sz="1400" dirty="0">
                <a:solidFill>
                  <a:srgbClr val="FF0000"/>
                </a:solidFill>
                <a:latin typeface="+mn-lt"/>
              </a:rPr>
              <a:t>Don’t cross the lines if you don’t have to!</a:t>
            </a:r>
          </a:p>
          <a:p>
            <a:pPr marL="285750" indent="-285750">
              <a:buFont typeface="Arial" panose="020B0604020202020204" pitchFamily="34" charset="0"/>
              <a:buChar char="•"/>
            </a:pPr>
            <a:r>
              <a:rPr lang="en-GB" sz="1400" dirty="0">
                <a:solidFill>
                  <a:schemeClr val="tx1"/>
                </a:solidFill>
                <a:latin typeface="+mn-lt"/>
              </a:rPr>
              <a:t>Do you </a:t>
            </a:r>
            <a:r>
              <a:rPr lang="en-GB" sz="1400" dirty="0">
                <a:latin typeface="+mn-lt"/>
              </a:rPr>
              <a:t>set up, test and continually maintain your safe system of work?</a:t>
            </a:r>
          </a:p>
          <a:p>
            <a:pPr marL="285750" indent="-285750">
              <a:buFont typeface="Arial" panose="020B0604020202020204" pitchFamily="34" charset="0"/>
              <a:buChar char="•"/>
            </a:pPr>
            <a:r>
              <a:rPr lang="en-GB" sz="1400" dirty="0">
                <a:latin typeface="+mn-lt"/>
              </a:rPr>
              <a:t>Do the Track Patrols, the associated diagrams and the Safe System of Work used all align?</a:t>
            </a:r>
          </a:p>
          <a:p>
            <a:pPr marL="285750" indent="-285750">
              <a:buFont typeface="Arial" panose="020B0604020202020204" pitchFamily="34" charset="0"/>
              <a:buChar char="•"/>
            </a:pPr>
            <a:endParaRPr lang="en-GB" sz="1400" dirty="0">
              <a:solidFill>
                <a:schemeClr val="tx1"/>
              </a:solidFill>
              <a:latin typeface="+mn-lt"/>
            </a:endParaRPr>
          </a:p>
        </p:txBody>
      </p:sp>
    </p:spTree>
    <p:extLst>
      <p:ext uri="{BB962C8B-B14F-4D97-AF65-F5344CB8AC3E}">
        <p14:creationId xmlns:p14="http://schemas.microsoft.com/office/powerpoint/2010/main" val="182904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FBB8-7F09-428B-B90B-A93ED683D2EA}"/>
              </a:ext>
            </a:extLst>
          </p:cNvPr>
          <p:cNvSpPr>
            <a:spLocks noGrp="1"/>
          </p:cNvSpPr>
          <p:nvPr>
            <p:ph type="title"/>
          </p:nvPr>
        </p:nvSpPr>
        <p:spPr>
          <a:xfrm>
            <a:off x="1691681" y="136525"/>
            <a:ext cx="6995120" cy="740554"/>
          </a:xfrm>
          <a:noFill/>
        </p:spPr>
        <p:txBody>
          <a:bodyPr anchor="t">
            <a:noAutofit/>
          </a:bodyPr>
          <a:lstStyle/>
          <a:p>
            <a:r>
              <a:rPr lang="en-GB" sz="4000" dirty="0">
                <a:solidFill>
                  <a:schemeClr val="bg2">
                    <a:lumMod val="50000"/>
                  </a:schemeClr>
                </a:solidFill>
              </a:rPr>
              <a:t>OCC – Train striking an object</a:t>
            </a:r>
          </a:p>
        </p:txBody>
      </p:sp>
      <p:sp>
        <p:nvSpPr>
          <p:cNvPr id="4" name="Date Placeholder 3">
            <a:extLst>
              <a:ext uri="{FF2B5EF4-FFF2-40B4-BE49-F238E27FC236}">
                <a16:creationId xmlns:a16="http://schemas.microsoft.com/office/drawing/2014/main" id="{E1F1F822-3FC6-4CA4-BD2D-97943347E6D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4496927-2A9A-4229-B102-B280E970ABCE}"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hade val="90000"/>
                </a:srgbClr>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80D5CD76-777F-4902-B095-A9857C28142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1F2123">
                  <a:shade val="90000"/>
                </a:srgbClr>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49ECE813-BBCB-4132-BC88-F596043FB19C}"/>
              </a:ext>
            </a:extLst>
          </p:cNvPr>
          <p:cNvPicPr>
            <a:picLocks noChangeAspect="1"/>
          </p:cNvPicPr>
          <p:nvPr/>
        </p:nvPicPr>
        <p:blipFill>
          <a:blip r:embed="rId2"/>
          <a:stretch>
            <a:fillRect/>
          </a:stretch>
        </p:blipFill>
        <p:spPr>
          <a:xfrm>
            <a:off x="7924800" y="0"/>
            <a:ext cx="1018120" cy="1091279"/>
          </a:xfrm>
          <a:prstGeom prst="rect">
            <a:avLst/>
          </a:prstGeom>
        </p:spPr>
      </p:pic>
      <p:pic>
        <p:nvPicPr>
          <p:cNvPr id="8" name="Picture 7">
            <a:extLst>
              <a:ext uri="{FF2B5EF4-FFF2-40B4-BE49-F238E27FC236}">
                <a16:creationId xmlns:a16="http://schemas.microsoft.com/office/drawing/2014/main" id="{DB42B637-D799-4540-8CE7-CEF50833996F}"/>
              </a:ext>
            </a:extLst>
          </p:cNvPr>
          <p:cNvPicPr>
            <a:picLocks noChangeAspect="1"/>
          </p:cNvPicPr>
          <p:nvPr/>
        </p:nvPicPr>
        <p:blipFill>
          <a:blip r:embed="rId3"/>
          <a:stretch>
            <a:fillRect/>
          </a:stretch>
        </p:blipFill>
        <p:spPr>
          <a:xfrm>
            <a:off x="5267787" y="841297"/>
            <a:ext cx="2093810" cy="2731719"/>
          </a:xfrm>
          <a:prstGeom prst="rect">
            <a:avLst/>
          </a:prstGeom>
          <a:ln w="19050">
            <a:solidFill>
              <a:schemeClr val="tx1"/>
            </a:solidFill>
          </a:ln>
        </p:spPr>
      </p:pic>
      <p:pic>
        <p:nvPicPr>
          <p:cNvPr id="11" name="Picture 10">
            <a:extLst>
              <a:ext uri="{FF2B5EF4-FFF2-40B4-BE49-F238E27FC236}">
                <a16:creationId xmlns:a16="http://schemas.microsoft.com/office/drawing/2014/main" id="{564AB2ED-58A5-4988-83E9-105FE5B23754}"/>
              </a:ext>
            </a:extLst>
          </p:cNvPr>
          <p:cNvPicPr>
            <a:picLocks noChangeAspect="1"/>
          </p:cNvPicPr>
          <p:nvPr/>
        </p:nvPicPr>
        <p:blipFill>
          <a:blip r:embed="rId4"/>
          <a:stretch>
            <a:fillRect/>
          </a:stretch>
        </p:blipFill>
        <p:spPr>
          <a:xfrm>
            <a:off x="314101" y="841297"/>
            <a:ext cx="3809083" cy="5697615"/>
          </a:xfrm>
          <a:prstGeom prst="rect">
            <a:avLst/>
          </a:prstGeom>
          <a:ln w="12700">
            <a:solidFill>
              <a:schemeClr val="tx1"/>
            </a:solidFill>
          </a:ln>
        </p:spPr>
      </p:pic>
      <p:pic>
        <p:nvPicPr>
          <p:cNvPr id="12" name="Picture 11">
            <a:extLst>
              <a:ext uri="{FF2B5EF4-FFF2-40B4-BE49-F238E27FC236}">
                <a16:creationId xmlns:a16="http://schemas.microsoft.com/office/drawing/2014/main" id="{E4A8D625-22F7-45DF-B242-4C83CFE62813}"/>
              </a:ext>
            </a:extLst>
          </p:cNvPr>
          <p:cNvPicPr>
            <a:picLocks noChangeAspect="1"/>
          </p:cNvPicPr>
          <p:nvPr/>
        </p:nvPicPr>
        <p:blipFill>
          <a:blip r:embed="rId5"/>
          <a:stretch>
            <a:fillRect/>
          </a:stretch>
        </p:blipFill>
        <p:spPr>
          <a:xfrm>
            <a:off x="5211648" y="3718694"/>
            <a:ext cx="2934017" cy="2806160"/>
          </a:xfrm>
          <a:prstGeom prst="rect">
            <a:avLst/>
          </a:prstGeom>
          <a:ln w="12700">
            <a:solidFill>
              <a:schemeClr val="tx1"/>
            </a:solidFill>
          </a:ln>
        </p:spPr>
      </p:pic>
    </p:spTree>
    <p:extLst>
      <p:ext uri="{BB962C8B-B14F-4D97-AF65-F5344CB8AC3E}">
        <p14:creationId xmlns:p14="http://schemas.microsoft.com/office/powerpoint/2010/main" val="331489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FBB8-7F09-428B-B90B-A93ED683D2EA}"/>
              </a:ext>
            </a:extLst>
          </p:cNvPr>
          <p:cNvSpPr>
            <a:spLocks noGrp="1"/>
          </p:cNvSpPr>
          <p:nvPr>
            <p:ph type="title"/>
          </p:nvPr>
        </p:nvSpPr>
        <p:spPr>
          <a:xfrm>
            <a:off x="5292080" y="65749"/>
            <a:ext cx="3350520" cy="740554"/>
          </a:xfrm>
          <a:noFill/>
        </p:spPr>
        <p:txBody>
          <a:bodyPr anchor="t">
            <a:noAutofit/>
          </a:bodyPr>
          <a:lstStyle/>
          <a:p>
            <a:r>
              <a:rPr lang="en-GB" sz="3600" dirty="0">
                <a:solidFill>
                  <a:schemeClr val="bg2">
                    <a:lumMod val="50000"/>
                  </a:schemeClr>
                </a:solidFill>
              </a:rPr>
              <a:t>GE/RT/8000 HB8</a:t>
            </a:r>
          </a:p>
        </p:txBody>
      </p:sp>
      <p:sp>
        <p:nvSpPr>
          <p:cNvPr id="4" name="Date Placeholder 3">
            <a:extLst>
              <a:ext uri="{FF2B5EF4-FFF2-40B4-BE49-F238E27FC236}">
                <a16:creationId xmlns:a16="http://schemas.microsoft.com/office/drawing/2014/main" id="{E1F1F822-3FC6-4CA4-BD2D-97943347E6D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4496927-2A9A-4229-B102-B280E970ABCE}"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hade val="90000"/>
                </a:srgbClr>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80D5CD76-777F-4902-B095-A9857C28142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1F2123">
                  <a:shade val="90000"/>
                </a:srgbClr>
              </a:solidFill>
              <a:effectLst/>
              <a:uLnTx/>
              <a:uFillTx/>
              <a:latin typeface="Arial" charset="0"/>
              <a:ea typeface="+mn-ea"/>
              <a:cs typeface="+mn-cs"/>
            </a:endParaRPr>
          </a:p>
        </p:txBody>
      </p:sp>
      <p:sp>
        <p:nvSpPr>
          <p:cNvPr id="7" name="Content Placeholder 6">
            <a:extLst>
              <a:ext uri="{FF2B5EF4-FFF2-40B4-BE49-F238E27FC236}">
                <a16:creationId xmlns:a16="http://schemas.microsoft.com/office/drawing/2014/main" id="{A20D5477-1B8A-4CC9-A69B-3B5AB4C4DEFC}"/>
              </a:ext>
            </a:extLst>
          </p:cNvPr>
          <p:cNvSpPr>
            <a:spLocks noGrp="1"/>
          </p:cNvSpPr>
          <p:nvPr>
            <p:ph idx="1"/>
          </p:nvPr>
        </p:nvSpPr>
        <p:spPr>
          <a:xfrm>
            <a:off x="457200" y="1422154"/>
            <a:ext cx="8229600" cy="5031182"/>
          </a:xfrm>
        </p:spPr>
        <p:txBody>
          <a:bodyPr>
            <a:normAutofit fontScale="77500" lnSpcReduction="20000"/>
          </a:bodyPr>
          <a:lstStyle/>
          <a:p>
            <a:pPr>
              <a:buFont typeface="Wingdings" panose="05000000000000000000" pitchFamily="2" charset="2"/>
              <a:buChar char="Ø"/>
            </a:pPr>
            <a:r>
              <a:rPr lang="en-GB" dirty="0"/>
              <a:t>Change to Extract HB 8 - IWA, COSS or PC Blocking the Line – additional protection should be used where possible. (1</a:t>
            </a:r>
            <a:r>
              <a:rPr lang="en-GB" baseline="30000" dirty="0"/>
              <a:t>st</a:t>
            </a:r>
            <a:r>
              <a:rPr lang="en-GB" dirty="0"/>
              <a:t> December 2018)</a:t>
            </a:r>
          </a:p>
          <a:p>
            <a:pPr>
              <a:buFont typeface="Wingdings" panose="05000000000000000000" pitchFamily="2" charset="2"/>
              <a:buChar char="Ø"/>
            </a:pPr>
            <a:r>
              <a:rPr lang="en-GB" dirty="0"/>
              <a:t>This includes detonator protection and track circuit operating devices.</a:t>
            </a:r>
          </a:p>
          <a:p>
            <a:pPr>
              <a:buFont typeface="Wingdings" panose="05000000000000000000" pitchFamily="2" charset="2"/>
              <a:buChar char="Ø"/>
            </a:pPr>
            <a:r>
              <a:rPr lang="en-GB" dirty="0"/>
              <a:t>Line Blockage (LB) arrangements should be reviewed to ascertain if an additional protection can be used. (Near Miss and LB Irregularity Reduction Plan)</a:t>
            </a:r>
          </a:p>
          <a:p>
            <a:pPr>
              <a:buFont typeface="Wingdings" panose="05000000000000000000" pitchFamily="2" charset="2"/>
              <a:buChar char="Ø"/>
            </a:pPr>
            <a:endParaRPr lang="en-GB" dirty="0"/>
          </a:p>
          <a:p>
            <a:pPr marL="0" indent="0">
              <a:buNone/>
            </a:pPr>
            <a:r>
              <a:rPr lang="en-GB" dirty="0"/>
              <a:t>The signaller will not grant the LB to you until the portion of line concerned is clear of all trains unless one of the following applies:</a:t>
            </a:r>
          </a:p>
          <a:p>
            <a:r>
              <a:rPr lang="en-GB" dirty="0"/>
              <a:t>Where authorised, you and the signaller can be sure that all trains have passed beyond your site of work.</a:t>
            </a:r>
          </a:p>
          <a:p>
            <a:r>
              <a:rPr lang="en-GB" dirty="0"/>
              <a:t>A train has become disabled, or is at a stand, and will make no further movements until the LB is given up.</a:t>
            </a:r>
          </a:p>
          <a:p>
            <a:pPr marL="0" indent="0">
              <a:buNone/>
            </a:pPr>
            <a:r>
              <a:rPr lang="en-GB" dirty="0"/>
              <a:t>When you are both sure that the details on your LB form are correct and all your arrangements have been carried out, the signaller will give you an authority number that you must record on your NR3180 form. You may now treat the LB as granted.</a:t>
            </a:r>
          </a:p>
        </p:txBody>
      </p:sp>
    </p:spTree>
    <p:extLst>
      <p:ext uri="{BB962C8B-B14F-4D97-AF65-F5344CB8AC3E}">
        <p14:creationId xmlns:p14="http://schemas.microsoft.com/office/powerpoint/2010/main" val="142418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AD2E-E01C-46E4-AC82-C61AC25319E6}"/>
              </a:ext>
            </a:extLst>
          </p:cNvPr>
          <p:cNvSpPr>
            <a:spLocks noGrp="1"/>
          </p:cNvSpPr>
          <p:nvPr>
            <p:ph type="title"/>
          </p:nvPr>
        </p:nvSpPr>
        <p:spPr>
          <a:xfrm>
            <a:off x="251520" y="136525"/>
            <a:ext cx="8640960" cy="590306"/>
          </a:xfrm>
        </p:spPr>
        <p:txBody>
          <a:bodyPr anchor="t">
            <a:noAutofit/>
          </a:bodyPr>
          <a:lstStyle/>
          <a:p>
            <a:r>
              <a:rPr lang="en-GB" sz="4000" dirty="0">
                <a:solidFill>
                  <a:schemeClr val="bg2">
                    <a:lumMod val="50000"/>
                  </a:schemeClr>
                </a:solidFill>
              </a:rPr>
              <a:t>Front Line Focus / Working at Height  </a:t>
            </a:r>
            <a:br>
              <a:rPr lang="en-GB" sz="4000" dirty="0">
                <a:solidFill>
                  <a:schemeClr val="bg2">
                    <a:lumMod val="50000"/>
                  </a:schemeClr>
                </a:solidFill>
              </a:rPr>
            </a:br>
            <a:endParaRPr lang="en-GB" sz="4000" dirty="0">
              <a:solidFill>
                <a:schemeClr val="bg2">
                  <a:lumMod val="50000"/>
                </a:schemeClr>
              </a:solidFill>
            </a:endParaRPr>
          </a:p>
        </p:txBody>
      </p:sp>
      <p:sp>
        <p:nvSpPr>
          <p:cNvPr id="4" name="Date Placeholder 3">
            <a:extLst>
              <a:ext uri="{FF2B5EF4-FFF2-40B4-BE49-F238E27FC236}">
                <a16:creationId xmlns:a16="http://schemas.microsoft.com/office/drawing/2014/main" id="{0304E7BB-6098-433C-A3F7-8364AD7AF78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4496927-2A9A-4229-B102-B280E970ABCE}"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E74CA297-8A46-478E-ABD8-B55169906D4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6" name="Content Placeholder 5">
            <a:extLst>
              <a:ext uri="{FF2B5EF4-FFF2-40B4-BE49-F238E27FC236}">
                <a16:creationId xmlns:a16="http://schemas.microsoft.com/office/drawing/2014/main" id="{7A8BCC26-C210-45FA-A3EF-4CBF8535D01E}"/>
              </a:ext>
            </a:extLst>
          </p:cNvPr>
          <p:cNvSpPr>
            <a:spLocks noGrp="1"/>
          </p:cNvSpPr>
          <p:nvPr>
            <p:ph sz="half" idx="1"/>
          </p:nvPr>
        </p:nvSpPr>
        <p:spPr>
          <a:xfrm>
            <a:off x="107503" y="908720"/>
            <a:ext cx="8810257" cy="5616624"/>
          </a:xfrm>
        </p:spPr>
        <p:txBody>
          <a:bodyPr>
            <a:normAutofit fontScale="92500"/>
          </a:bodyPr>
          <a:lstStyle/>
          <a:p>
            <a:pPr marL="0" indent="0">
              <a:buNone/>
            </a:pPr>
            <a:r>
              <a:rPr lang="en-GB" sz="1800" dirty="0"/>
              <a:t>Please view the latest edition of the Front Line Focus on the below link:</a:t>
            </a:r>
          </a:p>
          <a:p>
            <a:pPr marL="0" indent="0">
              <a:buNone/>
            </a:pPr>
            <a:r>
              <a:rPr lang="en-GB" sz="1600" dirty="0"/>
              <a:t> </a:t>
            </a:r>
            <a:r>
              <a:rPr lang="en-GB" sz="1600" dirty="0">
                <a:solidFill>
                  <a:schemeClr val="accent2">
                    <a:lumMod val="50000"/>
                  </a:schemeClr>
                </a:solidFill>
                <a:hlinkClick r:id="rId2" action="ppaction://hlinkfile">
                  <a:extLst>
                    <a:ext uri="{A12FA001-AC4F-418D-AE19-62706E023703}">
                      <ahyp:hlinkClr xmlns:ahyp="http://schemas.microsoft.com/office/drawing/2018/hyperlinkcolor" val="tx"/>
                    </a:ext>
                  </a:extLst>
                </a:hlinkClick>
              </a:rPr>
              <a:t>Front Line Focus Episode 83 - January 2019.mp4</a:t>
            </a:r>
            <a:endParaRPr lang="en-GB" sz="1600" dirty="0">
              <a:solidFill>
                <a:schemeClr val="accent2">
                  <a:lumMod val="50000"/>
                </a:schemeClr>
              </a:solidFill>
            </a:endParaRPr>
          </a:p>
          <a:p>
            <a:pPr marL="0" indent="0">
              <a:buNone/>
            </a:pPr>
            <a:endParaRPr lang="en-GB" sz="1400" dirty="0"/>
          </a:p>
          <a:p>
            <a:pPr marL="0" lvl="0" indent="0">
              <a:buNone/>
            </a:pPr>
            <a:r>
              <a:rPr lang="en-GB" sz="1700" dirty="0">
                <a:solidFill>
                  <a:srgbClr val="FF0000"/>
                </a:solidFill>
              </a:rPr>
              <a:t>The Working at Height hierarchy</a:t>
            </a:r>
          </a:p>
          <a:p>
            <a:pPr lvl="1">
              <a:buFont typeface="Wingdings" panose="05000000000000000000" pitchFamily="2" charset="2"/>
              <a:buChar char="Ø"/>
            </a:pPr>
            <a:r>
              <a:rPr lang="en-GB" sz="1700" dirty="0">
                <a:solidFill>
                  <a:srgbClr val="FF0000"/>
                </a:solidFill>
              </a:rPr>
              <a:t>Avoid</a:t>
            </a:r>
            <a:r>
              <a:rPr lang="en-GB" sz="1700" dirty="0"/>
              <a:t>…if it is not necessary to work at height don’t. Design it out.</a:t>
            </a:r>
          </a:p>
          <a:p>
            <a:pPr lvl="1">
              <a:buFont typeface="Wingdings" panose="05000000000000000000" pitchFamily="2" charset="2"/>
              <a:buChar char="Ø"/>
            </a:pPr>
            <a:r>
              <a:rPr lang="en-GB" sz="1700" dirty="0">
                <a:solidFill>
                  <a:srgbClr val="FF0000"/>
                </a:solidFill>
              </a:rPr>
              <a:t>Prevent</a:t>
            </a:r>
            <a:r>
              <a:rPr lang="en-GB" sz="1700" dirty="0"/>
              <a:t>…use an existing place of work at height that does not involve the risk of falling. (a fixed structure like a gantry with fixed guard rails and a safe means of access)</a:t>
            </a:r>
          </a:p>
          <a:p>
            <a:pPr lvl="1">
              <a:buFont typeface="Wingdings" panose="05000000000000000000" pitchFamily="2" charset="2"/>
              <a:buChar char="Ø"/>
            </a:pPr>
            <a:r>
              <a:rPr lang="en-GB" sz="1700" dirty="0">
                <a:solidFill>
                  <a:srgbClr val="FF0000"/>
                </a:solidFill>
              </a:rPr>
              <a:t>Mitigate</a:t>
            </a:r>
            <a:r>
              <a:rPr lang="en-GB" sz="1700" dirty="0"/>
              <a:t>…minimise the distance and consequences of a fall</a:t>
            </a:r>
          </a:p>
          <a:p>
            <a:pPr lvl="1">
              <a:buFont typeface="Wingdings" panose="05000000000000000000" pitchFamily="2" charset="2"/>
              <a:buChar char="Ø"/>
            </a:pPr>
            <a:r>
              <a:rPr lang="en-GB" sz="1700" dirty="0">
                <a:solidFill>
                  <a:srgbClr val="FF0000"/>
                </a:solidFill>
              </a:rPr>
              <a:t>Give priority to </a:t>
            </a:r>
            <a:r>
              <a:rPr lang="en-GB" sz="1700" dirty="0"/>
              <a:t>collective protective measures…use of guard rails (910 - 950mm high and a toe board take priority)</a:t>
            </a:r>
          </a:p>
          <a:p>
            <a:pPr lvl="1">
              <a:buFont typeface="Wingdings" panose="05000000000000000000" pitchFamily="2" charset="2"/>
              <a:buChar char="Ø"/>
            </a:pPr>
            <a:r>
              <a:rPr lang="en-GB" sz="1700" dirty="0">
                <a:solidFill>
                  <a:srgbClr val="FF0000"/>
                </a:solidFill>
              </a:rPr>
              <a:t>Prevent the risk of falls by using personal protective measures</a:t>
            </a:r>
            <a:r>
              <a:rPr lang="en-GB" sz="1700" dirty="0"/>
              <a:t>….in this case harnesses, lanyards, work positioning belts and fall arrest equipment is last measure of protection.</a:t>
            </a:r>
          </a:p>
          <a:p>
            <a:pPr marL="0" indent="0">
              <a:buNone/>
            </a:pPr>
            <a:endParaRPr lang="en-GB" sz="1600" dirty="0"/>
          </a:p>
          <a:p>
            <a:pPr marL="285750" lvl="0" indent="-285750">
              <a:buFont typeface="Wingdings" panose="05000000000000000000" pitchFamily="2" charset="2"/>
              <a:buChar char="Ø"/>
            </a:pPr>
            <a:r>
              <a:rPr lang="en-GB" sz="1600" dirty="0">
                <a:solidFill>
                  <a:srgbClr val="FF0000"/>
                </a:solidFill>
              </a:rPr>
              <a:t>A decision was made across the Wessex Route in 2017 (by the Area Director, RWHSEA and the IMDMs) that our staff will not work at height using the ‘fall arrest  protection’ method. If the work cannot be accomplished under work positioning or fall restraint the staff should not take the risks associated with fall arrest.</a:t>
            </a:r>
          </a:p>
          <a:p>
            <a:pPr marL="285750" lvl="0" indent="-285750">
              <a:buFont typeface="Wingdings" panose="05000000000000000000" pitchFamily="2" charset="2"/>
              <a:buChar char="Ø"/>
            </a:pPr>
            <a:r>
              <a:rPr lang="en-GB" sz="1600" dirty="0"/>
              <a:t>As most of our signalling structures are of relatively similar build and construction,  it was agreed that  the standard assessment for ‘rescue’ within the L3, Appendix C </a:t>
            </a:r>
            <a:r>
              <a:rPr lang="nn-NO" sz="1600" dirty="0">
                <a:hlinkClick r:id="rId3" action="ppaction://hlinkfile"/>
              </a:rPr>
              <a:t>NR_L3_MTC_SE0220_04.pdf</a:t>
            </a:r>
            <a:r>
              <a:rPr lang="en-GB" sz="1600" dirty="0"/>
              <a:t> will be used. If there are additional risks associated with a specific site then this can be amended for that site if necessary.</a:t>
            </a:r>
          </a:p>
          <a:p>
            <a:pPr marL="0" indent="0">
              <a:buNone/>
            </a:pPr>
            <a:endParaRPr lang="en-GB" sz="1400" dirty="0"/>
          </a:p>
        </p:txBody>
      </p:sp>
      <p:sp>
        <p:nvSpPr>
          <p:cNvPr id="3" name="Rectangle 2">
            <a:extLst>
              <a:ext uri="{FF2B5EF4-FFF2-40B4-BE49-F238E27FC236}">
                <a16:creationId xmlns:a16="http://schemas.microsoft.com/office/drawing/2014/main" id="{0DE75CB9-EE26-4398-89D7-48399AFC9D9C}"/>
              </a:ext>
            </a:extLst>
          </p:cNvPr>
          <p:cNvSpPr/>
          <p:nvPr/>
        </p:nvSpPr>
        <p:spPr>
          <a:xfrm>
            <a:off x="4460431" y="3298195"/>
            <a:ext cx="223138" cy="261610"/>
          </a:xfrm>
          <a:prstGeom prst="rect">
            <a:avLst/>
          </a:prstGeom>
        </p:spPr>
        <p:txBody>
          <a:bodyPr wrap="none">
            <a:spAutoFit/>
          </a:bodyPr>
          <a:lstStyle/>
          <a:p>
            <a:r>
              <a:rPr lang="en-GB" dirty="0"/>
              <a:t> </a:t>
            </a:r>
          </a:p>
        </p:txBody>
      </p:sp>
      <p:pic>
        <p:nvPicPr>
          <p:cNvPr id="15" name="Picture 14">
            <a:extLst>
              <a:ext uri="{FF2B5EF4-FFF2-40B4-BE49-F238E27FC236}">
                <a16:creationId xmlns:a16="http://schemas.microsoft.com/office/drawing/2014/main" id="{9B1A34C0-C2C6-46A4-AC0E-F906EEC9CC81}"/>
              </a:ext>
            </a:extLst>
          </p:cNvPr>
          <p:cNvPicPr>
            <a:picLocks noChangeAspect="1"/>
          </p:cNvPicPr>
          <p:nvPr/>
        </p:nvPicPr>
        <p:blipFill>
          <a:blip r:embed="rId4"/>
          <a:stretch>
            <a:fillRect/>
          </a:stretch>
        </p:blipFill>
        <p:spPr>
          <a:xfrm>
            <a:off x="8028384" y="83066"/>
            <a:ext cx="933518" cy="1006799"/>
          </a:xfrm>
          <a:prstGeom prst="roundRect">
            <a:avLst>
              <a:gd name="adj" fmla="val 4167"/>
            </a:avLst>
          </a:prstGeom>
          <a:solidFill>
            <a:srgbClr val="FFFFFF"/>
          </a:solidFill>
          <a:ln w="57150" cap="sq">
            <a:solidFill>
              <a:schemeClr val="accent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5988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AD2E-E01C-46E4-AC82-C61AC25319E6}"/>
              </a:ext>
            </a:extLst>
          </p:cNvPr>
          <p:cNvSpPr>
            <a:spLocks noGrp="1"/>
          </p:cNvSpPr>
          <p:nvPr>
            <p:ph type="title"/>
          </p:nvPr>
        </p:nvSpPr>
        <p:spPr>
          <a:xfrm>
            <a:off x="2699792" y="136525"/>
            <a:ext cx="6192688" cy="590306"/>
          </a:xfrm>
        </p:spPr>
        <p:txBody>
          <a:bodyPr anchor="t">
            <a:noAutofit/>
          </a:bodyPr>
          <a:lstStyle/>
          <a:p>
            <a:r>
              <a:rPr lang="en-GB" sz="4000" dirty="0">
                <a:solidFill>
                  <a:schemeClr val="bg2">
                    <a:lumMod val="50000"/>
                  </a:schemeClr>
                </a:solidFill>
              </a:rPr>
              <a:t>Working at Height cont. </a:t>
            </a:r>
            <a:br>
              <a:rPr lang="en-GB" sz="4000" dirty="0">
                <a:solidFill>
                  <a:schemeClr val="bg2">
                    <a:lumMod val="50000"/>
                  </a:schemeClr>
                </a:solidFill>
              </a:rPr>
            </a:br>
            <a:endParaRPr lang="en-GB" sz="4000" dirty="0">
              <a:solidFill>
                <a:schemeClr val="bg2">
                  <a:lumMod val="50000"/>
                </a:schemeClr>
              </a:solidFill>
            </a:endParaRPr>
          </a:p>
        </p:txBody>
      </p:sp>
      <p:sp>
        <p:nvSpPr>
          <p:cNvPr id="4" name="Date Placeholder 3">
            <a:extLst>
              <a:ext uri="{FF2B5EF4-FFF2-40B4-BE49-F238E27FC236}">
                <a16:creationId xmlns:a16="http://schemas.microsoft.com/office/drawing/2014/main" id="{0304E7BB-6098-433C-A3F7-8364AD7AF78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4496927-2A9A-4229-B102-B280E970ABCE}"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E74CA297-8A46-478E-ABD8-B55169906D4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6" name="Content Placeholder 5">
            <a:extLst>
              <a:ext uri="{FF2B5EF4-FFF2-40B4-BE49-F238E27FC236}">
                <a16:creationId xmlns:a16="http://schemas.microsoft.com/office/drawing/2014/main" id="{7A8BCC26-C210-45FA-A3EF-4CBF8535D01E}"/>
              </a:ext>
            </a:extLst>
          </p:cNvPr>
          <p:cNvSpPr>
            <a:spLocks noGrp="1"/>
          </p:cNvSpPr>
          <p:nvPr>
            <p:ph sz="half" idx="1"/>
          </p:nvPr>
        </p:nvSpPr>
        <p:spPr>
          <a:xfrm>
            <a:off x="86502" y="785760"/>
            <a:ext cx="8810257" cy="5739583"/>
          </a:xfrm>
        </p:spPr>
        <p:txBody>
          <a:bodyPr>
            <a:normAutofit/>
          </a:bodyPr>
          <a:lstStyle/>
          <a:p>
            <a:pPr marL="0" indent="0">
              <a:buNone/>
            </a:pPr>
            <a:r>
              <a:rPr lang="en-GB" sz="1800" dirty="0"/>
              <a:t>Life Saving Rule:</a:t>
            </a:r>
          </a:p>
          <a:p>
            <a:pPr marL="0" indent="0">
              <a:buNone/>
            </a:pPr>
            <a:endParaRPr lang="en-GB" sz="1800" dirty="0"/>
          </a:p>
          <a:p>
            <a:pPr marL="0" indent="0">
              <a:buNone/>
            </a:pPr>
            <a:endParaRPr lang="en-GB" sz="1800" dirty="0"/>
          </a:p>
          <a:p>
            <a:pPr marL="0" indent="0">
              <a:buNone/>
            </a:pPr>
            <a:r>
              <a:rPr lang="en-GB" sz="1600" dirty="0"/>
              <a:t> </a:t>
            </a:r>
            <a:endParaRPr lang="en-GB" sz="800" dirty="0"/>
          </a:p>
          <a:p>
            <a:pPr marL="0" indent="0">
              <a:buNone/>
            </a:pPr>
            <a:endParaRPr lang="en-GB" sz="800" dirty="0">
              <a:solidFill>
                <a:srgbClr val="FF0000"/>
              </a:solidFill>
            </a:endParaRPr>
          </a:p>
          <a:p>
            <a:pPr marL="0" indent="0">
              <a:buNone/>
            </a:pPr>
            <a:r>
              <a:rPr lang="en-GB" sz="1400" b="1" dirty="0"/>
              <a:t>There have been emergency changes to the Work at Height Standard (compliance date 11/01/2019) </a:t>
            </a:r>
            <a:r>
              <a:rPr lang="en-GB" sz="1400" b="1" dirty="0">
                <a:solidFill>
                  <a:srgbClr val="002060"/>
                </a:solidFill>
                <a:hlinkClick r:id="rId2" action="ppaction://hlinkfile"/>
              </a:rPr>
              <a:t>NR/L2/OHS/022</a:t>
            </a:r>
            <a:endParaRPr lang="en-GB" sz="1400" b="1" dirty="0">
              <a:solidFill>
                <a:srgbClr val="002060"/>
              </a:solidFill>
            </a:endParaRPr>
          </a:p>
          <a:p>
            <a:pPr marL="0" indent="0">
              <a:buNone/>
            </a:pPr>
            <a:endParaRPr lang="en-GB" sz="1400" b="1" dirty="0">
              <a:solidFill>
                <a:srgbClr val="002060"/>
              </a:solidFill>
            </a:endParaRPr>
          </a:p>
          <a:p>
            <a:pPr marL="0" indent="0">
              <a:buNone/>
            </a:pPr>
            <a:r>
              <a:rPr lang="en-GB" sz="1400" dirty="0"/>
              <a:t>The changes affect section 14 of the standard and introduce controls on the category of ladder that can be used.</a:t>
            </a:r>
          </a:p>
          <a:p>
            <a:pPr>
              <a:buFont typeface="Wingdings" panose="05000000000000000000" pitchFamily="2" charset="2"/>
              <a:buChar char="Ø"/>
            </a:pPr>
            <a:r>
              <a:rPr lang="en-GB" sz="1400" dirty="0"/>
              <a:t>A portable ladder or a step ladder should be suitable and can only be used if  the activity is deemed a low risk and the duration is max of 30 min. </a:t>
            </a:r>
          </a:p>
          <a:p>
            <a:pPr>
              <a:buFont typeface="Wingdings" panose="05000000000000000000" pitchFamily="2" charset="2"/>
              <a:buChar char="Ø"/>
            </a:pPr>
            <a:r>
              <a:rPr lang="en-GB" sz="1400" dirty="0"/>
              <a:t>Any surface upon which a ladder or step ladder are positioned shall be fixed, stable, firm and in good condition to support the ladder. </a:t>
            </a:r>
          </a:p>
          <a:p>
            <a:pPr>
              <a:buFont typeface="Wingdings" panose="05000000000000000000" pitchFamily="2" charset="2"/>
              <a:buChar char="Ø"/>
            </a:pPr>
            <a:r>
              <a:rPr lang="en-GB" sz="1400" dirty="0"/>
              <a:t>Fixed ladders – whenever a fixed ladder is climbed the person climbing the ladder shall always carry out a visual check of the structure and ladder, particularly securing points, both prior to climbing and during the climb.</a:t>
            </a:r>
          </a:p>
          <a:p>
            <a:pPr>
              <a:buFont typeface="Wingdings" panose="05000000000000000000" pitchFamily="2" charset="2"/>
              <a:buChar char="Ø"/>
            </a:pPr>
            <a:endParaRPr lang="en-GB" sz="1400" dirty="0"/>
          </a:p>
          <a:p>
            <a:pPr marL="0" indent="0">
              <a:buNone/>
            </a:pPr>
            <a:r>
              <a:rPr lang="en-GB" sz="1400" dirty="0"/>
              <a:t>There are many podium style GRP ladders available that are ideal for working at fixed heights                                          and would provide a safer option for our staff.                                           </a:t>
            </a:r>
          </a:p>
        </p:txBody>
      </p:sp>
      <p:sp>
        <p:nvSpPr>
          <p:cNvPr id="3" name="Rectangle 2">
            <a:extLst>
              <a:ext uri="{FF2B5EF4-FFF2-40B4-BE49-F238E27FC236}">
                <a16:creationId xmlns:a16="http://schemas.microsoft.com/office/drawing/2014/main" id="{0DE75CB9-EE26-4398-89D7-48399AFC9D9C}"/>
              </a:ext>
            </a:extLst>
          </p:cNvPr>
          <p:cNvSpPr/>
          <p:nvPr/>
        </p:nvSpPr>
        <p:spPr>
          <a:xfrm>
            <a:off x="4460431" y="3298195"/>
            <a:ext cx="223138"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1F2123"/>
                </a:solidFill>
                <a:effectLst/>
                <a:uLnTx/>
                <a:uFillTx/>
                <a:latin typeface="Arial" charset="0"/>
                <a:ea typeface="+mn-ea"/>
                <a:cs typeface="+mn-cs"/>
              </a:rPr>
              <a:t> </a:t>
            </a:r>
          </a:p>
        </p:txBody>
      </p:sp>
      <p:pic>
        <p:nvPicPr>
          <p:cNvPr id="15" name="Picture 14">
            <a:extLst>
              <a:ext uri="{FF2B5EF4-FFF2-40B4-BE49-F238E27FC236}">
                <a16:creationId xmlns:a16="http://schemas.microsoft.com/office/drawing/2014/main" id="{9B1A34C0-C2C6-46A4-AC0E-F906EEC9CC81}"/>
              </a:ext>
            </a:extLst>
          </p:cNvPr>
          <p:cNvPicPr>
            <a:picLocks noChangeAspect="1"/>
          </p:cNvPicPr>
          <p:nvPr/>
        </p:nvPicPr>
        <p:blipFill>
          <a:blip r:embed="rId3"/>
          <a:stretch>
            <a:fillRect/>
          </a:stretch>
        </p:blipFill>
        <p:spPr>
          <a:xfrm>
            <a:off x="8028384" y="83066"/>
            <a:ext cx="933518" cy="1006799"/>
          </a:xfrm>
          <a:prstGeom prst="roundRect">
            <a:avLst>
              <a:gd name="adj" fmla="val 4167"/>
            </a:avLst>
          </a:prstGeom>
          <a:solidFill>
            <a:srgbClr val="FFFFFF"/>
          </a:solidFill>
          <a:ln w="57150" cap="sq">
            <a:solidFill>
              <a:schemeClr val="accent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2">
            <a:extLst>
              <a:ext uri="{FF2B5EF4-FFF2-40B4-BE49-F238E27FC236}">
                <a16:creationId xmlns:a16="http://schemas.microsoft.com/office/drawing/2014/main" id="{7CE75C64-FCAA-4F91-8701-8258F5C25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7" y="1125489"/>
            <a:ext cx="2857180" cy="88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45E294C8-9D33-4E46-8DD2-49BEED49C81E}"/>
              </a:ext>
            </a:extLst>
          </p:cNvPr>
          <p:cNvSpPr/>
          <p:nvPr/>
        </p:nvSpPr>
        <p:spPr>
          <a:xfrm>
            <a:off x="3203848" y="1149961"/>
            <a:ext cx="4572000" cy="769441"/>
          </a:xfrm>
          <a:prstGeom prst="rect">
            <a:avLst/>
          </a:prstGeom>
        </p:spPr>
        <p:txBody>
          <a:bodyPr>
            <a:spAutoFit/>
          </a:bodyPr>
          <a:lstStyle/>
          <a:p>
            <a:r>
              <a:rPr lang="en-GB" dirty="0">
                <a:solidFill>
                  <a:srgbClr val="FF0000"/>
                </a:solidFill>
              </a:rPr>
              <a:t>Other protection’ is also known as collective protection and includes :-</a:t>
            </a:r>
          </a:p>
          <a:p>
            <a:r>
              <a:rPr lang="en-GB" dirty="0">
                <a:solidFill>
                  <a:srgbClr val="FF0000"/>
                </a:solidFill>
              </a:rPr>
              <a:t>guard rails minimum 910 mm high on existing structures and minimum 950 mm for all new / replacement structures.</a:t>
            </a:r>
          </a:p>
          <a:p>
            <a:r>
              <a:rPr lang="en-GB" dirty="0">
                <a:solidFill>
                  <a:srgbClr val="FF0000"/>
                </a:solidFill>
              </a:rPr>
              <a:t>Scaffolding around structure</a:t>
            </a:r>
          </a:p>
        </p:txBody>
      </p:sp>
      <p:pic>
        <p:nvPicPr>
          <p:cNvPr id="10" name="Picture 9" descr="C:\Users\adelam\AppData\Local\Microsoft\Windows\Temporary Internet Files\Content.Outlook\7V7K0SQ7\IMG_0312 (003).JPG">
            <a:extLst>
              <a:ext uri="{FF2B5EF4-FFF2-40B4-BE49-F238E27FC236}">
                <a16:creationId xmlns:a16="http://schemas.microsoft.com/office/drawing/2014/main" id="{3F0684DA-3091-419D-BD1D-CE6F4BC7D3BB}"/>
              </a:ext>
            </a:extLst>
          </p:cNvPr>
          <p:cNvPicPr/>
          <p:nvPr/>
        </p:nvPicPr>
        <p:blipFill rotWithShape="1">
          <a:blip r:embed="rId5" cstate="print">
            <a:extLst>
              <a:ext uri="{28A0092B-C50C-407E-A947-70E740481C1C}">
                <a14:useLocalDpi xmlns:a14="http://schemas.microsoft.com/office/drawing/2010/main" val="0"/>
              </a:ext>
            </a:extLst>
          </a:blip>
          <a:srcRect l="5256" t="15297" b="22676"/>
          <a:stretch/>
        </p:blipFill>
        <p:spPr bwMode="auto">
          <a:xfrm rot="5400000">
            <a:off x="6927527" y="5099910"/>
            <a:ext cx="1994545" cy="11174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010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4"/>
          <p:cNvSpPr>
            <a:spLocks noGrp="1"/>
          </p:cNvSpPr>
          <p:nvPr>
            <p:ph type="dt" sz="quarter" idx="11"/>
          </p:nvPr>
        </p:nvSpPr>
        <p:spPr>
          <a:xfrm>
            <a:off x="406677" y="6393962"/>
            <a:ext cx="33528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301F5B8-21AF-4CB8-9BAE-D3417719F567}" type="datetime5">
              <a:rPr kumimoji="0" lang="en-GB" altLang="en-US" sz="1200" b="0" i="0" u="none" strike="noStrike" kern="1200" cap="none" spc="0" normalizeH="0" baseline="0" noProof="0" smtClean="0">
                <a:ln>
                  <a:noFill/>
                </a:ln>
                <a:solidFill>
                  <a:srgbClr val="1F21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11-Mar-19</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4" name="Slide Number Placeholder 5"/>
          <p:cNvSpPr>
            <a:spLocks noGrp="1"/>
          </p:cNvSpPr>
          <p:nvPr>
            <p:ph type="sldNum" sz="quarter" idx="12"/>
          </p:nvPr>
        </p:nvSpPr>
        <p:spPr>
          <a:xfrm>
            <a:off x="7975323" y="6393961"/>
            <a:ext cx="762000" cy="365125"/>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27620-8C9A-47C9-90E4-97D4F8CBD1FD}" type="slidenum">
              <a:rPr kumimoji="0" lang="en-GB" altLang="en-US" sz="1200" b="0" i="0" u="none" strike="noStrike" kern="1200" cap="none" spc="0" normalizeH="0" baseline="0" noProof="0">
                <a:ln>
                  <a:noFill/>
                </a:ln>
                <a:solidFill>
                  <a:srgbClr val="1F2123"/>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srgbClr val="1F2123"/>
              </a:solidFill>
              <a:effectLst/>
              <a:uLnTx/>
              <a:uFillTx/>
              <a:latin typeface="Arial" charset="0"/>
              <a:ea typeface="+mn-ea"/>
              <a:cs typeface="+mn-cs"/>
            </a:endParaRPr>
          </a:p>
        </p:txBody>
      </p:sp>
      <p:sp>
        <p:nvSpPr>
          <p:cNvPr id="15365" name="Rectangle 4"/>
          <p:cNvSpPr>
            <a:spLocks noGrp="1" noChangeArrowheads="1"/>
          </p:cNvSpPr>
          <p:nvPr>
            <p:ph type="title"/>
          </p:nvPr>
        </p:nvSpPr>
        <p:spPr>
          <a:xfrm>
            <a:off x="1166531" y="59601"/>
            <a:ext cx="7591442" cy="780278"/>
          </a:xfrm>
          <a:noFill/>
        </p:spPr>
        <p:txBody>
          <a:bodyPr>
            <a:normAutofit/>
          </a:bodyPr>
          <a:lstStyle/>
          <a:p>
            <a:pPr algn="r" eaLnBrk="1" hangingPunct="1"/>
            <a:r>
              <a:rPr lang="en-GB" altLang="en-US" sz="4000" i="0" dirty="0">
                <a:solidFill>
                  <a:schemeClr val="bg2">
                    <a:lumMod val="50000"/>
                  </a:schemeClr>
                </a:solidFill>
              </a:rPr>
              <a:t>Golden Hour / Evidence Gathering</a:t>
            </a:r>
          </a:p>
        </p:txBody>
      </p:sp>
      <p:sp>
        <p:nvSpPr>
          <p:cNvPr id="7" name="Rectangle 6">
            <a:extLst>
              <a:ext uri="{FF2B5EF4-FFF2-40B4-BE49-F238E27FC236}">
                <a16:creationId xmlns:a16="http://schemas.microsoft.com/office/drawing/2014/main" id="{195989C2-D570-44D3-94F8-1FE949A4FE5D}"/>
              </a:ext>
            </a:extLst>
          </p:cNvPr>
          <p:cNvSpPr/>
          <p:nvPr/>
        </p:nvSpPr>
        <p:spPr>
          <a:xfrm>
            <a:off x="4460431" y="3298195"/>
            <a:ext cx="223138"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1F2123"/>
                </a:solidFill>
                <a:effectLst/>
                <a:uLnTx/>
                <a:uFillTx/>
                <a:latin typeface="Arial" charset="0"/>
                <a:ea typeface="+mn-ea"/>
                <a:cs typeface="+mn-cs"/>
              </a:rPr>
              <a:t> </a:t>
            </a: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AmAB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vh38OdGvvht4VvE8D+Dbl7nQNPlaebSbJndmtoyzOZE3M5Ykkk85rfPws0ncFHgPwPnuP7E0/Of++K3PhDbxD4TeCDcSyIsvhvTiu2AP0to67FLG0XB+0Tk5Bz9kHb8KmljqNG8dHr11OPMMC8dUjNzlCyStB8q06vz7s8L1rwz4Js7m40+68P8AgKK5hbbNGdEsUZD6ZCZrwb9rDRtD0/Q/B99oekaHZR3c+oI8umW8UYm8sW2A3lgZ2lmxnpuPrX1n4q+FGga54i1DW5ry+jnvX3yKEbAOMelfN/7cHhqHwn4V+Hmj29w08SzarIrsCD832TjmpWPWIly8q+ROGyqOElzxrTl5Sd1+V/xPqb4Ju03ws8DWzWM4VfDGnkXOcJ/x6x8ZzXdLaRg/MGPHQTYx+tfO/wAPfirqGheC/CehyWcK2sXh/TEhkLbnkLWsXAXafWvdfE98fD3hHUPEjB7o21r55i2Ku7A6ZAodKi9XFHRGFVXfNfU05UtreMzSRvsBwf3u79BXyB/wUhkikg+HzwqQh/tIgH/t1r1TwV8erPxRrFnotx4Z1C3+1SqolilG1STwT8oNeOf8FBtTsNV07wHcaeLsRRz6rA32mJkfchtQeGAJHoaIU6K1gtS1CspXk/d/UXwl+034L0Pwh4c0j+w9WludM0m0s53ewhYGSKFEYo3nA7cqcZAPtW3J+1/4bkjMcmk6y6EYKtZoQR9PtNFFelSScFofM42rUjXklNr5v/Mrx/tZeDY3Dx+HNQjcdGXTogf0uK8l/ag+Mum/FqDw2tja38L6S12ZDcxKgYS+TtxiRyf9U2c46jrRRU1opQ0Rpl1WpLEJSk3vu2z/2Q==">
            <a:extLst>
              <a:ext uri="{FF2B5EF4-FFF2-40B4-BE49-F238E27FC236}">
                <a16:creationId xmlns:a16="http://schemas.microsoft.com/office/drawing/2014/main" id="{A882489A-465A-4F1E-BD5B-FD63806EF21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2123"/>
              </a:solidFill>
              <a:effectLst/>
              <a:uLnTx/>
              <a:uFillTx/>
              <a:latin typeface="Arial" charset="0"/>
              <a:ea typeface="+mn-ea"/>
              <a:cs typeface="+mn-cs"/>
            </a:endParaRPr>
          </a:p>
        </p:txBody>
      </p:sp>
      <p:sp>
        <p:nvSpPr>
          <p:cNvPr id="12" name="Oval 11">
            <a:extLst>
              <a:ext uri="{FF2B5EF4-FFF2-40B4-BE49-F238E27FC236}">
                <a16:creationId xmlns:a16="http://schemas.microsoft.com/office/drawing/2014/main" id="{131DC3E1-3232-4920-AC80-A5AE18D9AFD9}"/>
              </a:ext>
            </a:extLst>
          </p:cNvPr>
          <p:cNvSpPr/>
          <p:nvPr/>
        </p:nvSpPr>
        <p:spPr>
          <a:xfrm>
            <a:off x="3387913" y="2649281"/>
            <a:ext cx="2300846" cy="1904983"/>
          </a:xfrm>
          <a:prstGeom prst="ellipse">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Freeform 5">
            <a:extLst>
              <a:ext uri="{FF2B5EF4-FFF2-40B4-BE49-F238E27FC236}">
                <a16:creationId xmlns:a16="http://schemas.microsoft.com/office/drawing/2014/main" id="{BBCF8EAE-0926-4FA4-837D-CF95ADB2DF1E}"/>
              </a:ext>
            </a:extLst>
          </p:cNvPr>
          <p:cNvSpPr>
            <a:spLocks/>
          </p:cNvSpPr>
          <p:nvPr/>
        </p:nvSpPr>
        <p:spPr bwMode="auto">
          <a:xfrm>
            <a:off x="4755732" y="1425332"/>
            <a:ext cx="2488596" cy="2033331"/>
          </a:xfrm>
          <a:custGeom>
            <a:avLst/>
            <a:gdLst>
              <a:gd name="T0" fmla="*/ 206 w 643"/>
              <a:gd name="T1" fmla="*/ 552 h 646"/>
              <a:gd name="T2" fmla="*/ 444 w 643"/>
              <a:gd name="T3" fmla="*/ 645 h 646"/>
              <a:gd name="T4" fmla="*/ 642 w 643"/>
              <a:gd name="T5" fmla="*/ 477 h 646"/>
              <a:gd name="T6" fmla="*/ 587 w 643"/>
              <a:gd name="T7" fmla="*/ 487 h 646"/>
              <a:gd name="T8" fmla="*/ 571 w 643"/>
              <a:gd name="T9" fmla="*/ 440 h 646"/>
              <a:gd name="T10" fmla="*/ 552 w 643"/>
              <a:gd name="T11" fmla="*/ 394 h 646"/>
              <a:gd name="T12" fmla="*/ 531 w 643"/>
              <a:gd name="T13" fmla="*/ 351 h 646"/>
              <a:gd name="T14" fmla="*/ 506 w 643"/>
              <a:gd name="T15" fmla="*/ 309 h 646"/>
              <a:gd name="T16" fmla="*/ 479 w 643"/>
              <a:gd name="T17" fmla="*/ 269 h 646"/>
              <a:gd name="T18" fmla="*/ 449 w 643"/>
              <a:gd name="T19" fmla="*/ 232 h 646"/>
              <a:gd name="T20" fmla="*/ 416 w 643"/>
              <a:gd name="T21" fmla="*/ 196 h 646"/>
              <a:gd name="T22" fmla="*/ 381 w 643"/>
              <a:gd name="T23" fmla="*/ 162 h 646"/>
              <a:gd name="T24" fmla="*/ 343 w 643"/>
              <a:gd name="T25" fmla="*/ 132 h 646"/>
              <a:gd name="T26" fmla="*/ 304 w 643"/>
              <a:gd name="T27" fmla="*/ 104 h 646"/>
              <a:gd name="T28" fmla="*/ 263 w 643"/>
              <a:gd name="T29" fmla="*/ 78 h 646"/>
              <a:gd name="T30" fmla="*/ 220 w 643"/>
              <a:gd name="T31" fmla="*/ 56 h 646"/>
              <a:gd name="T32" fmla="*/ 175 w 643"/>
              <a:gd name="T33" fmla="*/ 37 h 646"/>
              <a:gd name="T34" fmla="*/ 128 w 643"/>
              <a:gd name="T35" fmla="*/ 21 h 646"/>
              <a:gd name="T36" fmla="*/ 80 w 643"/>
              <a:gd name="T37" fmla="*/ 9 h 646"/>
              <a:gd name="T38" fmla="*/ 31 w 643"/>
              <a:gd name="T39" fmla="*/ 0 h 646"/>
              <a:gd name="T40" fmla="*/ 110 w 643"/>
              <a:gd name="T41" fmla="*/ 196 h 646"/>
              <a:gd name="T42" fmla="*/ 0 w 643"/>
              <a:gd name="T43" fmla="*/ 329 h 646"/>
              <a:gd name="T44" fmla="*/ 44 w 643"/>
              <a:gd name="T45" fmla="*/ 340 h 646"/>
              <a:gd name="T46" fmla="*/ 84 w 643"/>
              <a:gd name="T47" fmla="*/ 357 h 646"/>
              <a:gd name="T48" fmla="*/ 122 w 643"/>
              <a:gd name="T49" fmla="*/ 378 h 646"/>
              <a:gd name="T50" fmla="*/ 157 w 643"/>
              <a:gd name="T51" fmla="*/ 405 h 646"/>
              <a:gd name="T52" fmla="*/ 174 w 643"/>
              <a:gd name="T53" fmla="*/ 419 h 646"/>
              <a:gd name="T54" fmla="*/ 189 w 643"/>
              <a:gd name="T55" fmla="*/ 434 h 646"/>
              <a:gd name="T56" fmla="*/ 216 w 643"/>
              <a:gd name="T57" fmla="*/ 468 h 646"/>
              <a:gd name="T58" fmla="*/ 240 w 643"/>
              <a:gd name="T59" fmla="*/ 504 h 646"/>
              <a:gd name="T60" fmla="*/ 258 w 643"/>
              <a:gd name="T61" fmla="*/ 543 h 646"/>
              <a:gd name="T62" fmla="*/ 206 w 643"/>
              <a:gd name="T63" fmla="*/ 55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3" h="646">
                <a:moveTo>
                  <a:pt x="206" y="552"/>
                </a:moveTo>
                <a:lnTo>
                  <a:pt x="444" y="645"/>
                </a:lnTo>
                <a:lnTo>
                  <a:pt x="642" y="477"/>
                </a:lnTo>
                <a:lnTo>
                  <a:pt x="587" y="487"/>
                </a:lnTo>
                <a:lnTo>
                  <a:pt x="571" y="440"/>
                </a:lnTo>
                <a:lnTo>
                  <a:pt x="552" y="394"/>
                </a:lnTo>
                <a:lnTo>
                  <a:pt x="531" y="351"/>
                </a:lnTo>
                <a:lnTo>
                  <a:pt x="506" y="309"/>
                </a:lnTo>
                <a:lnTo>
                  <a:pt x="479" y="269"/>
                </a:lnTo>
                <a:lnTo>
                  <a:pt x="449" y="232"/>
                </a:lnTo>
                <a:lnTo>
                  <a:pt x="416" y="196"/>
                </a:lnTo>
                <a:lnTo>
                  <a:pt x="381" y="162"/>
                </a:lnTo>
                <a:lnTo>
                  <a:pt x="343" y="132"/>
                </a:lnTo>
                <a:lnTo>
                  <a:pt x="304" y="104"/>
                </a:lnTo>
                <a:lnTo>
                  <a:pt x="263" y="78"/>
                </a:lnTo>
                <a:lnTo>
                  <a:pt x="220" y="56"/>
                </a:lnTo>
                <a:lnTo>
                  <a:pt x="175" y="37"/>
                </a:lnTo>
                <a:lnTo>
                  <a:pt x="128" y="21"/>
                </a:lnTo>
                <a:lnTo>
                  <a:pt x="80" y="9"/>
                </a:lnTo>
                <a:lnTo>
                  <a:pt x="31" y="0"/>
                </a:lnTo>
                <a:lnTo>
                  <a:pt x="110" y="196"/>
                </a:lnTo>
                <a:lnTo>
                  <a:pt x="0" y="329"/>
                </a:lnTo>
                <a:lnTo>
                  <a:pt x="44" y="340"/>
                </a:lnTo>
                <a:lnTo>
                  <a:pt x="84" y="357"/>
                </a:lnTo>
                <a:lnTo>
                  <a:pt x="122" y="378"/>
                </a:lnTo>
                <a:lnTo>
                  <a:pt x="157" y="405"/>
                </a:lnTo>
                <a:lnTo>
                  <a:pt x="174" y="419"/>
                </a:lnTo>
                <a:lnTo>
                  <a:pt x="189" y="434"/>
                </a:lnTo>
                <a:lnTo>
                  <a:pt x="216" y="468"/>
                </a:lnTo>
                <a:lnTo>
                  <a:pt x="240" y="504"/>
                </a:lnTo>
                <a:lnTo>
                  <a:pt x="258" y="543"/>
                </a:lnTo>
                <a:lnTo>
                  <a:pt x="206" y="552"/>
                </a:lnTo>
              </a:path>
            </a:pathLst>
          </a:custGeom>
          <a:solidFill>
            <a:srgbClr val="1F497D">
              <a:lumMod val="20000"/>
              <a:lumOff val="8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ndParaRPr>
          </a:p>
        </p:txBody>
      </p:sp>
      <p:sp>
        <p:nvSpPr>
          <p:cNvPr id="14" name="Freeform 6">
            <a:extLst>
              <a:ext uri="{FF2B5EF4-FFF2-40B4-BE49-F238E27FC236}">
                <a16:creationId xmlns:a16="http://schemas.microsoft.com/office/drawing/2014/main" id="{C7C1FB9F-D5B3-4B62-A71A-09392CDD1FB9}"/>
              </a:ext>
            </a:extLst>
          </p:cNvPr>
          <p:cNvSpPr>
            <a:spLocks/>
          </p:cNvSpPr>
          <p:nvPr/>
        </p:nvSpPr>
        <p:spPr bwMode="auto">
          <a:xfrm>
            <a:off x="5241021" y="3245085"/>
            <a:ext cx="1904912" cy="2297400"/>
          </a:xfrm>
          <a:custGeom>
            <a:avLst/>
            <a:gdLst>
              <a:gd name="T0" fmla="*/ 16 w 492"/>
              <a:gd name="T1" fmla="*/ 336 h 730"/>
              <a:gd name="T2" fmla="*/ 0 w 492"/>
              <a:gd name="T3" fmla="*/ 590 h 730"/>
              <a:gd name="T4" fmla="*/ 221 w 492"/>
              <a:gd name="T5" fmla="*/ 729 h 730"/>
              <a:gd name="T6" fmla="*/ 193 w 492"/>
              <a:gd name="T7" fmla="*/ 676 h 730"/>
              <a:gd name="T8" fmla="*/ 257 w 492"/>
              <a:gd name="T9" fmla="*/ 626 h 730"/>
              <a:gd name="T10" fmla="*/ 316 w 492"/>
              <a:gd name="T11" fmla="*/ 569 h 730"/>
              <a:gd name="T12" fmla="*/ 367 w 492"/>
              <a:gd name="T13" fmla="*/ 506 h 730"/>
              <a:gd name="T14" fmla="*/ 410 w 492"/>
              <a:gd name="T15" fmla="*/ 437 h 730"/>
              <a:gd name="T16" fmla="*/ 445 w 492"/>
              <a:gd name="T17" fmla="*/ 362 h 730"/>
              <a:gd name="T18" fmla="*/ 470 w 492"/>
              <a:gd name="T19" fmla="*/ 282 h 730"/>
              <a:gd name="T20" fmla="*/ 486 w 492"/>
              <a:gd name="T21" fmla="*/ 199 h 730"/>
              <a:gd name="T22" fmla="*/ 491 w 492"/>
              <a:gd name="T23" fmla="*/ 113 h 730"/>
              <a:gd name="T24" fmla="*/ 488 w 492"/>
              <a:gd name="T25" fmla="*/ 56 h 730"/>
              <a:gd name="T26" fmla="*/ 481 w 492"/>
              <a:gd name="T27" fmla="*/ 0 h 730"/>
              <a:gd name="T28" fmla="*/ 323 w 492"/>
              <a:gd name="T29" fmla="*/ 134 h 730"/>
              <a:gd name="T30" fmla="*/ 158 w 492"/>
              <a:gd name="T31" fmla="*/ 69 h 730"/>
              <a:gd name="T32" fmla="*/ 162 w 492"/>
              <a:gd name="T33" fmla="*/ 113 h 730"/>
              <a:gd name="T34" fmla="*/ 160 w 492"/>
              <a:gd name="T35" fmla="*/ 153 h 730"/>
              <a:gd name="T36" fmla="*/ 153 w 492"/>
              <a:gd name="T37" fmla="*/ 191 h 730"/>
              <a:gd name="T38" fmla="*/ 143 w 492"/>
              <a:gd name="T39" fmla="*/ 227 h 730"/>
              <a:gd name="T40" fmla="*/ 129 w 492"/>
              <a:gd name="T41" fmla="*/ 263 h 730"/>
              <a:gd name="T42" fmla="*/ 111 w 492"/>
              <a:gd name="T43" fmla="*/ 296 h 730"/>
              <a:gd name="T44" fmla="*/ 90 w 492"/>
              <a:gd name="T45" fmla="*/ 327 h 730"/>
              <a:gd name="T46" fmla="*/ 66 w 492"/>
              <a:gd name="T47" fmla="*/ 355 h 730"/>
              <a:gd name="T48" fmla="*/ 39 w 492"/>
              <a:gd name="T49" fmla="*/ 380 h 730"/>
              <a:gd name="T50" fmla="*/ 16 w 492"/>
              <a:gd name="T51" fmla="*/ 336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2" h="730">
                <a:moveTo>
                  <a:pt x="16" y="336"/>
                </a:moveTo>
                <a:lnTo>
                  <a:pt x="0" y="590"/>
                </a:lnTo>
                <a:lnTo>
                  <a:pt x="221" y="729"/>
                </a:lnTo>
                <a:lnTo>
                  <a:pt x="193" y="676"/>
                </a:lnTo>
                <a:lnTo>
                  <a:pt x="257" y="626"/>
                </a:lnTo>
                <a:lnTo>
                  <a:pt x="316" y="569"/>
                </a:lnTo>
                <a:lnTo>
                  <a:pt x="367" y="506"/>
                </a:lnTo>
                <a:lnTo>
                  <a:pt x="410" y="437"/>
                </a:lnTo>
                <a:lnTo>
                  <a:pt x="445" y="362"/>
                </a:lnTo>
                <a:lnTo>
                  <a:pt x="470" y="282"/>
                </a:lnTo>
                <a:lnTo>
                  <a:pt x="486" y="199"/>
                </a:lnTo>
                <a:lnTo>
                  <a:pt x="491" y="113"/>
                </a:lnTo>
                <a:lnTo>
                  <a:pt x="488" y="56"/>
                </a:lnTo>
                <a:lnTo>
                  <a:pt x="481" y="0"/>
                </a:lnTo>
                <a:lnTo>
                  <a:pt x="323" y="134"/>
                </a:lnTo>
                <a:lnTo>
                  <a:pt x="158" y="69"/>
                </a:lnTo>
                <a:lnTo>
                  <a:pt x="162" y="113"/>
                </a:lnTo>
                <a:lnTo>
                  <a:pt x="160" y="153"/>
                </a:lnTo>
                <a:lnTo>
                  <a:pt x="153" y="191"/>
                </a:lnTo>
                <a:lnTo>
                  <a:pt x="143" y="227"/>
                </a:lnTo>
                <a:lnTo>
                  <a:pt x="129" y="263"/>
                </a:lnTo>
                <a:lnTo>
                  <a:pt x="111" y="296"/>
                </a:lnTo>
                <a:lnTo>
                  <a:pt x="90" y="327"/>
                </a:lnTo>
                <a:lnTo>
                  <a:pt x="66" y="355"/>
                </a:lnTo>
                <a:lnTo>
                  <a:pt x="39" y="380"/>
                </a:lnTo>
                <a:lnTo>
                  <a:pt x="16" y="336"/>
                </a:lnTo>
              </a:path>
            </a:pathLst>
          </a:custGeom>
          <a:solidFill>
            <a:srgbClr val="C0504D">
              <a:lumMod val="20000"/>
              <a:lumOff val="8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ndParaRPr>
          </a:p>
        </p:txBody>
      </p:sp>
      <p:sp>
        <p:nvSpPr>
          <p:cNvPr id="15" name="Freeform 7">
            <a:extLst>
              <a:ext uri="{FF2B5EF4-FFF2-40B4-BE49-F238E27FC236}">
                <a16:creationId xmlns:a16="http://schemas.microsoft.com/office/drawing/2014/main" id="{95E20551-91DC-4283-BA46-11D12CFDAB91}"/>
              </a:ext>
            </a:extLst>
          </p:cNvPr>
          <p:cNvSpPr>
            <a:spLocks/>
          </p:cNvSpPr>
          <p:nvPr/>
        </p:nvSpPr>
        <p:spPr bwMode="auto">
          <a:xfrm>
            <a:off x="2779410" y="4450812"/>
            <a:ext cx="2986804" cy="1311543"/>
          </a:xfrm>
          <a:custGeom>
            <a:avLst/>
            <a:gdLst>
              <a:gd name="T0" fmla="*/ 309 w 772"/>
              <a:gd name="T1" fmla="*/ 0 h 417"/>
              <a:gd name="T2" fmla="*/ 63 w 772"/>
              <a:gd name="T3" fmla="*/ 64 h 417"/>
              <a:gd name="T4" fmla="*/ 0 w 772"/>
              <a:gd name="T5" fmla="*/ 317 h 417"/>
              <a:gd name="T6" fmla="*/ 40 w 772"/>
              <a:gd name="T7" fmla="*/ 276 h 417"/>
              <a:gd name="T8" fmla="*/ 84 w 772"/>
              <a:gd name="T9" fmla="*/ 307 h 417"/>
              <a:gd name="T10" fmla="*/ 131 w 772"/>
              <a:gd name="T11" fmla="*/ 335 h 417"/>
              <a:gd name="T12" fmla="*/ 180 w 772"/>
              <a:gd name="T13" fmla="*/ 360 h 417"/>
              <a:gd name="T14" fmla="*/ 232 w 772"/>
              <a:gd name="T15" fmla="*/ 381 h 417"/>
              <a:gd name="T16" fmla="*/ 285 w 772"/>
              <a:gd name="T17" fmla="*/ 397 h 417"/>
              <a:gd name="T18" fmla="*/ 339 w 772"/>
              <a:gd name="T19" fmla="*/ 408 h 417"/>
              <a:gd name="T20" fmla="*/ 396 w 772"/>
              <a:gd name="T21" fmla="*/ 415 h 417"/>
              <a:gd name="T22" fmla="*/ 454 w 772"/>
              <a:gd name="T23" fmla="*/ 416 h 417"/>
              <a:gd name="T24" fmla="*/ 539 w 772"/>
              <a:gd name="T25" fmla="*/ 412 h 417"/>
              <a:gd name="T26" fmla="*/ 620 w 772"/>
              <a:gd name="T27" fmla="*/ 398 h 417"/>
              <a:gd name="T28" fmla="*/ 660 w 772"/>
              <a:gd name="T29" fmla="*/ 386 h 417"/>
              <a:gd name="T30" fmla="*/ 697 w 772"/>
              <a:gd name="T31" fmla="*/ 372 h 417"/>
              <a:gd name="T32" fmla="*/ 771 w 772"/>
              <a:gd name="T33" fmla="*/ 339 h 417"/>
              <a:gd name="T34" fmla="*/ 596 w 772"/>
              <a:gd name="T35" fmla="*/ 230 h 417"/>
              <a:gd name="T36" fmla="*/ 606 w 772"/>
              <a:gd name="T37" fmla="*/ 53 h 417"/>
              <a:gd name="T38" fmla="*/ 571 w 772"/>
              <a:gd name="T39" fmla="*/ 68 h 417"/>
              <a:gd name="T40" fmla="*/ 533 w 772"/>
              <a:gd name="T41" fmla="*/ 80 h 417"/>
              <a:gd name="T42" fmla="*/ 495 w 772"/>
              <a:gd name="T43" fmla="*/ 86 h 417"/>
              <a:gd name="T44" fmla="*/ 454 w 772"/>
              <a:gd name="T45" fmla="*/ 88 h 417"/>
              <a:gd name="T46" fmla="*/ 405 w 772"/>
              <a:gd name="T47" fmla="*/ 85 h 417"/>
              <a:gd name="T48" fmla="*/ 358 w 772"/>
              <a:gd name="T49" fmla="*/ 74 h 417"/>
              <a:gd name="T50" fmla="*/ 313 w 772"/>
              <a:gd name="T51" fmla="*/ 59 h 417"/>
              <a:gd name="T52" fmla="*/ 272 w 772"/>
              <a:gd name="T53" fmla="*/ 38 h 417"/>
              <a:gd name="T54" fmla="*/ 309 w 772"/>
              <a:gd name="T5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2" h="417">
                <a:moveTo>
                  <a:pt x="309" y="0"/>
                </a:moveTo>
                <a:lnTo>
                  <a:pt x="63" y="64"/>
                </a:lnTo>
                <a:lnTo>
                  <a:pt x="0" y="317"/>
                </a:lnTo>
                <a:lnTo>
                  <a:pt x="40" y="276"/>
                </a:lnTo>
                <a:lnTo>
                  <a:pt x="84" y="307"/>
                </a:lnTo>
                <a:lnTo>
                  <a:pt x="131" y="335"/>
                </a:lnTo>
                <a:lnTo>
                  <a:pt x="180" y="360"/>
                </a:lnTo>
                <a:lnTo>
                  <a:pt x="232" y="381"/>
                </a:lnTo>
                <a:lnTo>
                  <a:pt x="285" y="397"/>
                </a:lnTo>
                <a:lnTo>
                  <a:pt x="339" y="408"/>
                </a:lnTo>
                <a:lnTo>
                  <a:pt x="396" y="415"/>
                </a:lnTo>
                <a:lnTo>
                  <a:pt x="454" y="416"/>
                </a:lnTo>
                <a:lnTo>
                  <a:pt x="539" y="412"/>
                </a:lnTo>
                <a:lnTo>
                  <a:pt x="620" y="398"/>
                </a:lnTo>
                <a:lnTo>
                  <a:pt x="660" y="386"/>
                </a:lnTo>
                <a:lnTo>
                  <a:pt x="697" y="372"/>
                </a:lnTo>
                <a:lnTo>
                  <a:pt x="771" y="339"/>
                </a:lnTo>
                <a:lnTo>
                  <a:pt x="596" y="230"/>
                </a:lnTo>
                <a:lnTo>
                  <a:pt x="606" y="53"/>
                </a:lnTo>
                <a:lnTo>
                  <a:pt x="571" y="68"/>
                </a:lnTo>
                <a:lnTo>
                  <a:pt x="533" y="80"/>
                </a:lnTo>
                <a:lnTo>
                  <a:pt x="495" y="86"/>
                </a:lnTo>
                <a:lnTo>
                  <a:pt x="454" y="88"/>
                </a:lnTo>
                <a:lnTo>
                  <a:pt x="405" y="85"/>
                </a:lnTo>
                <a:lnTo>
                  <a:pt x="358" y="74"/>
                </a:lnTo>
                <a:lnTo>
                  <a:pt x="313" y="59"/>
                </a:lnTo>
                <a:lnTo>
                  <a:pt x="272" y="38"/>
                </a:lnTo>
                <a:lnTo>
                  <a:pt x="309" y="0"/>
                </a:lnTo>
              </a:path>
            </a:pathLst>
          </a:custGeom>
          <a:solidFill>
            <a:srgbClr val="F79646">
              <a:lumMod val="60000"/>
              <a:lumOff val="4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ndParaRPr>
          </a:p>
        </p:txBody>
      </p:sp>
      <p:sp>
        <p:nvSpPr>
          <p:cNvPr id="16" name="Freeform 8">
            <a:extLst>
              <a:ext uri="{FF2B5EF4-FFF2-40B4-BE49-F238E27FC236}">
                <a16:creationId xmlns:a16="http://schemas.microsoft.com/office/drawing/2014/main" id="{596F55C3-41DA-4DF0-80CE-03FEC4225E81}"/>
              </a:ext>
            </a:extLst>
          </p:cNvPr>
          <p:cNvSpPr>
            <a:spLocks/>
          </p:cNvSpPr>
          <p:nvPr/>
        </p:nvSpPr>
        <p:spPr bwMode="auto">
          <a:xfrm>
            <a:off x="1880454" y="2761340"/>
            <a:ext cx="1682672" cy="2398627"/>
          </a:xfrm>
          <a:custGeom>
            <a:avLst/>
            <a:gdLst>
              <a:gd name="T0" fmla="*/ 396 w 435"/>
              <a:gd name="T1" fmla="*/ 214 h 762"/>
              <a:gd name="T2" fmla="*/ 260 w 435"/>
              <a:gd name="T3" fmla="*/ 0 h 762"/>
              <a:gd name="T4" fmla="*/ 0 w 435"/>
              <a:gd name="T5" fmla="*/ 18 h 762"/>
              <a:gd name="T6" fmla="*/ 47 w 435"/>
              <a:gd name="T7" fmla="*/ 42 h 762"/>
              <a:gd name="T8" fmla="*/ 32 w 435"/>
              <a:gd name="T9" fmla="*/ 89 h 762"/>
              <a:gd name="T10" fmla="*/ 21 w 435"/>
              <a:gd name="T11" fmla="*/ 137 h 762"/>
              <a:gd name="T12" fmla="*/ 14 w 435"/>
              <a:gd name="T13" fmla="*/ 185 h 762"/>
              <a:gd name="T14" fmla="*/ 10 w 435"/>
              <a:gd name="T15" fmla="*/ 233 h 762"/>
              <a:gd name="T16" fmla="*/ 9 w 435"/>
              <a:gd name="T17" fmla="*/ 281 h 762"/>
              <a:gd name="T18" fmla="*/ 11 w 435"/>
              <a:gd name="T19" fmla="*/ 330 h 762"/>
              <a:gd name="T20" fmla="*/ 17 w 435"/>
              <a:gd name="T21" fmla="*/ 378 h 762"/>
              <a:gd name="T22" fmla="*/ 25 w 435"/>
              <a:gd name="T23" fmla="*/ 425 h 762"/>
              <a:gd name="T24" fmla="*/ 39 w 435"/>
              <a:gd name="T25" fmla="*/ 473 h 762"/>
              <a:gd name="T26" fmla="*/ 54 w 435"/>
              <a:gd name="T27" fmla="*/ 517 h 762"/>
              <a:gd name="T28" fmla="*/ 74 w 435"/>
              <a:gd name="T29" fmla="*/ 562 h 762"/>
              <a:gd name="T30" fmla="*/ 95 w 435"/>
              <a:gd name="T31" fmla="*/ 606 h 762"/>
              <a:gd name="T32" fmla="*/ 121 w 435"/>
              <a:gd name="T33" fmla="*/ 647 h 762"/>
              <a:gd name="T34" fmla="*/ 150 w 435"/>
              <a:gd name="T35" fmla="*/ 686 h 762"/>
              <a:gd name="T36" fmla="*/ 182 w 435"/>
              <a:gd name="T37" fmla="*/ 725 h 762"/>
              <a:gd name="T38" fmla="*/ 216 w 435"/>
              <a:gd name="T39" fmla="*/ 761 h 762"/>
              <a:gd name="T40" fmla="*/ 266 w 435"/>
              <a:gd name="T41" fmla="*/ 558 h 762"/>
              <a:gd name="T42" fmla="*/ 434 w 435"/>
              <a:gd name="T43" fmla="*/ 515 h 762"/>
              <a:gd name="T44" fmla="*/ 406 w 435"/>
              <a:gd name="T45" fmla="*/ 480 h 762"/>
              <a:gd name="T46" fmla="*/ 382 w 435"/>
              <a:gd name="T47" fmla="*/ 444 h 762"/>
              <a:gd name="T48" fmla="*/ 363 w 435"/>
              <a:gd name="T49" fmla="*/ 404 h 762"/>
              <a:gd name="T50" fmla="*/ 349 w 435"/>
              <a:gd name="T51" fmla="*/ 363 h 762"/>
              <a:gd name="T52" fmla="*/ 340 w 435"/>
              <a:gd name="T53" fmla="*/ 319 h 762"/>
              <a:gd name="T54" fmla="*/ 337 w 435"/>
              <a:gd name="T55" fmla="*/ 275 h 762"/>
              <a:gd name="T56" fmla="*/ 339 w 435"/>
              <a:gd name="T57" fmla="*/ 231 h 762"/>
              <a:gd name="T58" fmla="*/ 342 w 435"/>
              <a:gd name="T59" fmla="*/ 210 h 762"/>
              <a:gd name="T60" fmla="*/ 347 w 435"/>
              <a:gd name="T61" fmla="*/ 188 h 762"/>
              <a:gd name="T62" fmla="*/ 396 w 435"/>
              <a:gd name="T63" fmla="*/ 21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762">
                <a:moveTo>
                  <a:pt x="396" y="214"/>
                </a:moveTo>
                <a:lnTo>
                  <a:pt x="260" y="0"/>
                </a:lnTo>
                <a:lnTo>
                  <a:pt x="0" y="18"/>
                </a:lnTo>
                <a:lnTo>
                  <a:pt x="47" y="42"/>
                </a:lnTo>
                <a:lnTo>
                  <a:pt x="32" y="89"/>
                </a:lnTo>
                <a:lnTo>
                  <a:pt x="21" y="137"/>
                </a:lnTo>
                <a:lnTo>
                  <a:pt x="14" y="185"/>
                </a:lnTo>
                <a:lnTo>
                  <a:pt x="10" y="233"/>
                </a:lnTo>
                <a:lnTo>
                  <a:pt x="9" y="281"/>
                </a:lnTo>
                <a:lnTo>
                  <a:pt x="11" y="330"/>
                </a:lnTo>
                <a:lnTo>
                  <a:pt x="17" y="378"/>
                </a:lnTo>
                <a:lnTo>
                  <a:pt x="25" y="425"/>
                </a:lnTo>
                <a:lnTo>
                  <a:pt x="39" y="473"/>
                </a:lnTo>
                <a:lnTo>
                  <a:pt x="54" y="517"/>
                </a:lnTo>
                <a:lnTo>
                  <a:pt x="74" y="562"/>
                </a:lnTo>
                <a:lnTo>
                  <a:pt x="95" y="606"/>
                </a:lnTo>
                <a:lnTo>
                  <a:pt x="121" y="647"/>
                </a:lnTo>
                <a:lnTo>
                  <a:pt x="150" y="686"/>
                </a:lnTo>
                <a:lnTo>
                  <a:pt x="182" y="725"/>
                </a:lnTo>
                <a:lnTo>
                  <a:pt x="216" y="761"/>
                </a:lnTo>
                <a:lnTo>
                  <a:pt x="266" y="558"/>
                </a:lnTo>
                <a:lnTo>
                  <a:pt x="434" y="515"/>
                </a:lnTo>
                <a:lnTo>
                  <a:pt x="406" y="480"/>
                </a:lnTo>
                <a:lnTo>
                  <a:pt x="382" y="444"/>
                </a:lnTo>
                <a:lnTo>
                  <a:pt x="363" y="404"/>
                </a:lnTo>
                <a:lnTo>
                  <a:pt x="349" y="363"/>
                </a:lnTo>
                <a:lnTo>
                  <a:pt x="340" y="319"/>
                </a:lnTo>
                <a:lnTo>
                  <a:pt x="337" y="275"/>
                </a:lnTo>
                <a:lnTo>
                  <a:pt x="339" y="231"/>
                </a:lnTo>
                <a:lnTo>
                  <a:pt x="342" y="210"/>
                </a:lnTo>
                <a:lnTo>
                  <a:pt x="347" y="188"/>
                </a:lnTo>
                <a:lnTo>
                  <a:pt x="396" y="214"/>
                </a:lnTo>
              </a:path>
            </a:pathLst>
          </a:custGeom>
          <a:solidFill>
            <a:srgbClr val="9BBB59">
              <a:lumMod val="60000"/>
              <a:lumOff val="4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ndParaRPr>
          </a:p>
        </p:txBody>
      </p:sp>
      <p:sp>
        <p:nvSpPr>
          <p:cNvPr id="17" name="Freeform 4">
            <a:extLst>
              <a:ext uri="{FF2B5EF4-FFF2-40B4-BE49-F238E27FC236}">
                <a16:creationId xmlns:a16="http://schemas.microsoft.com/office/drawing/2014/main" id="{A1F21339-620A-4A2D-A9EF-7FD027B66710}"/>
              </a:ext>
            </a:extLst>
          </p:cNvPr>
          <p:cNvSpPr>
            <a:spLocks/>
          </p:cNvSpPr>
          <p:nvPr/>
        </p:nvSpPr>
        <p:spPr bwMode="auto">
          <a:xfrm>
            <a:off x="2138145" y="1246358"/>
            <a:ext cx="2867136" cy="1780265"/>
          </a:xfrm>
          <a:custGeom>
            <a:avLst/>
            <a:gdLst>
              <a:gd name="T0" fmla="*/ 579 w 741"/>
              <a:gd name="T1" fmla="*/ 438 h 565"/>
              <a:gd name="T2" fmla="*/ 740 w 741"/>
              <a:gd name="T3" fmla="*/ 243 h 565"/>
              <a:gd name="T4" fmla="*/ 642 w 741"/>
              <a:gd name="T5" fmla="*/ 0 h 565"/>
              <a:gd name="T6" fmla="*/ 635 w 741"/>
              <a:gd name="T7" fmla="*/ 54 h 565"/>
              <a:gd name="T8" fmla="*/ 610 w 741"/>
              <a:gd name="T9" fmla="*/ 53 h 565"/>
              <a:gd name="T10" fmla="*/ 560 w 741"/>
              <a:gd name="T11" fmla="*/ 55 h 565"/>
              <a:gd name="T12" fmla="*/ 511 w 741"/>
              <a:gd name="T13" fmla="*/ 60 h 565"/>
              <a:gd name="T14" fmla="*/ 463 w 741"/>
              <a:gd name="T15" fmla="*/ 69 h 565"/>
              <a:gd name="T16" fmla="*/ 417 w 741"/>
              <a:gd name="T17" fmla="*/ 81 h 565"/>
              <a:gd name="T18" fmla="*/ 372 w 741"/>
              <a:gd name="T19" fmla="*/ 96 h 565"/>
              <a:gd name="T20" fmla="*/ 328 w 741"/>
              <a:gd name="T21" fmla="*/ 115 h 565"/>
              <a:gd name="T22" fmla="*/ 286 w 741"/>
              <a:gd name="T23" fmla="*/ 136 h 565"/>
              <a:gd name="T24" fmla="*/ 246 w 741"/>
              <a:gd name="T25" fmla="*/ 159 h 565"/>
              <a:gd name="T26" fmla="*/ 208 w 741"/>
              <a:gd name="T27" fmla="*/ 186 h 565"/>
              <a:gd name="T28" fmla="*/ 171 w 741"/>
              <a:gd name="T29" fmla="*/ 215 h 565"/>
              <a:gd name="T30" fmla="*/ 137 w 741"/>
              <a:gd name="T31" fmla="*/ 247 h 565"/>
              <a:gd name="T32" fmla="*/ 104 w 741"/>
              <a:gd name="T33" fmla="*/ 280 h 565"/>
              <a:gd name="T34" fmla="*/ 74 w 741"/>
              <a:gd name="T35" fmla="*/ 316 h 565"/>
              <a:gd name="T36" fmla="*/ 47 w 741"/>
              <a:gd name="T37" fmla="*/ 354 h 565"/>
              <a:gd name="T38" fmla="*/ 23 w 741"/>
              <a:gd name="T39" fmla="*/ 394 h 565"/>
              <a:gd name="T40" fmla="*/ 0 w 741"/>
              <a:gd name="T41" fmla="*/ 435 h 565"/>
              <a:gd name="T42" fmla="*/ 212 w 741"/>
              <a:gd name="T43" fmla="*/ 421 h 565"/>
              <a:gd name="T44" fmla="*/ 304 w 741"/>
              <a:gd name="T45" fmla="*/ 564 h 565"/>
              <a:gd name="T46" fmla="*/ 327 w 741"/>
              <a:gd name="T47" fmla="*/ 527 h 565"/>
              <a:gd name="T48" fmla="*/ 354 w 741"/>
              <a:gd name="T49" fmla="*/ 494 h 565"/>
              <a:gd name="T50" fmla="*/ 385 w 741"/>
              <a:gd name="T51" fmla="*/ 464 h 565"/>
              <a:gd name="T52" fmla="*/ 420 w 741"/>
              <a:gd name="T53" fmla="*/ 439 h 565"/>
              <a:gd name="T54" fmla="*/ 459 w 741"/>
              <a:gd name="T55" fmla="*/ 417 h 565"/>
              <a:gd name="T56" fmla="*/ 478 w 741"/>
              <a:gd name="T57" fmla="*/ 408 h 565"/>
              <a:gd name="T58" fmla="*/ 499 w 741"/>
              <a:gd name="T59" fmla="*/ 400 h 565"/>
              <a:gd name="T60" fmla="*/ 520 w 741"/>
              <a:gd name="T61" fmla="*/ 394 h 565"/>
              <a:gd name="T62" fmla="*/ 542 w 741"/>
              <a:gd name="T63" fmla="*/ 389 h 565"/>
              <a:gd name="T64" fmla="*/ 565 w 741"/>
              <a:gd name="T65" fmla="*/ 385 h 565"/>
              <a:gd name="T66" fmla="*/ 587 w 741"/>
              <a:gd name="T67" fmla="*/ 384 h 565"/>
              <a:gd name="T68" fmla="*/ 579 w 741"/>
              <a:gd name="T69" fmla="*/ 43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565">
                <a:moveTo>
                  <a:pt x="579" y="438"/>
                </a:moveTo>
                <a:lnTo>
                  <a:pt x="740" y="243"/>
                </a:lnTo>
                <a:lnTo>
                  <a:pt x="642" y="0"/>
                </a:lnTo>
                <a:lnTo>
                  <a:pt x="635" y="54"/>
                </a:lnTo>
                <a:lnTo>
                  <a:pt x="610" y="53"/>
                </a:lnTo>
                <a:lnTo>
                  <a:pt x="560" y="55"/>
                </a:lnTo>
                <a:lnTo>
                  <a:pt x="511" y="60"/>
                </a:lnTo>
                <a:lnTo>
                  <a:pt x="463" y="69"/>
                </a:lnTo>
                <a:lnTo>
                  <a:pt x="417" y="81"/>
                </a:lnTo>
                <a:lnTo>
                  <a:pt x="372" y="96"/>
                </a:lnTo>
                <a:lnTo>
                  <a:pt x="328" y="115"/>
                </a:lnTo>
                <a:lnTo>
                  <a:pt x="286" y="136"/>
                </a:lnTo>
                <a:lnTo>
                  <a:pt x="246" y="159"/>
                </a:lnTo>
                <a:lnTo>
                  <a:pt x="208" y="186"/>
                </a:lnTo>
                <a:lnTo>
                  <a:pt x="171" y="215"/>
                </a:lnTo>
                <a:lnTo>
                  <a:pt x="137" y="247"/>
                </a:lnTo>
                <a:lnTo>
                  <a:pt x="104" y="280"/>
                </a:lnTo>
                <a:lnTo>
                  <a:pt x="74" y="316"/>
                </a:lnTo>
                <a:lnTo>
                  <a:pt x="47" y="354"/>
                </a:lnTo>
                <a:lnTo>
                  <a:pt x="23" y="394"/>
                </a:lnTo>
                <a:lnTo>
                  <a:pt x="0" y="435"/>
                </a:lnTo>
                <a:lnTo>
                  <a:pt x="212" y="421"/>
                </a:lnTo>
                <a:lnTo>
                  <a:pt x="304" y="564"/>
                </a:lnTo>
                <a:lnTo>
                  <a:pt x="327" y="527"/>
                </a:lnTo>
                <a:lnTo>
                  <a:pt x="354" y="494"/>
                </a:lnTo>
                <a:lnTo>
                  <a:pt x="385" y="464"/>
                </a:lnTo>
                <a:lnTo>
                  <a:pt x="420" y="439"/>
                </a:lnTo>
                <a:lnTo>
                  <a:pt x="459" y="417"/>
                </a:lnTo>
                <a:lnTo>
                  <a:pt x="478" y="408"/>
                </a:lnTo>
                <a:lnTo>
                  <a:pt x="499" y="400"/>
                </a:lnTo>
                <a:lnTo>
                  <a:pt x="520" y="394"/>
                </a:lnTo>
                <a:lnTo>
                  <a:pt x="542" y="389"/>
                </a:lnTo>
                <a:lnTo>
                  <a:pt x="565" y="385"/>
                </a:lnTo>
                <a:lnTo>
                  <a:pt x="587" y="384"/>
                </a:lnTo>
                <a:lnTo>
                  <a:pt x="579" y="438"/>
                </a:lnTo>
              </a:path>
            </a:pathLst>
          </a:custGeom>
          <a:solidFill>
            <a:srgbClr val="C0504D">
              <a:lumMod val="60000"/>
              <a:lumOff val="4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ndParaRPr>
          </a:p>
        </p:txBody>
      </p:sp>
      <p:sp>
        <p:nvSpPr>
          <p:cNvPr id="18" name="TextBox 17">
            <a:extLst>
              <a:ext uri="{FF2B5EF4-FFF2-40B4-BE49-F238E27FC236}">
                <a16:creationId xmlns:a16="http://schemas.microsoft.com/office/drawing/2014/main" id="{C2FFA5BE-02A2-4AF6-A980-5C728F41E2C3}"/>
              </a:ext>
            </a:extLst>
          </p:cNvPr>
          <p:cNvSpPr txBox="1"/>
          <p:nvPr/>
        </p:nvSpPr>
        <p:spPr>
          <a:xfrm>
            <a:off x="3571713" y="3065685"/>
            <a:ext cx="2090719" cy="646331"/>
          </a:xfrm>
          <a:prstGeom prst="rect">
            <a:avLst/>
          </a:prstGeom>
          <a:noFill/>
        </p:spPr>
        <p:txBody>
          <a:bodyPr wrap="square" rtlCol="0">
            <a:spAutoFit/>
          </a:bodyPr>
          <a:lstStyle/>
          <a:p>
            <a:pPr eaLnBrk="1" fontAlgn="auto" hangingPunct="1">
              <a:spcBef>
                <a:spcPts val="0"/>
              </a:spcBef>
              <a:spcAft>
                <a:spcPts val="0"/>
              </a:spcAft>
              <a:defRPr/>
            </a:pPr>
            <a:r>
              <a:rPr lang="en-GB" sz="1800" dirty="0">
                <a:solidFill>
                  <a:prstClr val="black"/>
                </a:solidFill>
                <a:latin typeface="Calibri"/>
              </a:rPr>
              <a:t>Accident Reporting &amp; Investigation </a:t>
            </a:r>
          </a:p>
        </p:txBody>
      </p:sp>
      <p:pic>
        <p:nvPicPr>
          <p:cNvPr id="19" name="Picture 18">
            <a:extLst>
              <a:ext uri="{FF2B5EF4-FFF2-40B4-BE49-F238E27FC236}">
                <a16:creationId xmlns:a16="http://schemas.microsoft.com/office/drawing/2014/main" id="{CBA87433-885C-4F58-A61C-6D6D6AA947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49906" y="3699690"/>
            <a:ext cx="774100" cy="728716"/>
          </a:xfrm>
          <a:prstGeom prst="rect">
            <a:avLst/>
          </a:prstGeom>
        </p:spPr>
      </p:pic>
      <p:sp>
        <p:nvSpPr>
          <p:cNvPr id="20" name="Oval 19">
            <a:extLst>
              <a:ext uri="{FF2B5EF4-FFF2-40B4-BE49-F238E27FC236}">
                <a16:creationId xmlns:a16="http://schemas.microsoft.com/office/drawing/2014/main" id="{596D0793-7125-40E7-BA26-616CD5124B5F}"/>
              </a:ext>
            </a:extLst>
          </p:cNvPr>
          <p:cNvSpPr/>
          <p:nvPr/>
        </p:nvSpPr>
        <p:spPr>
          <a:xfrm>
            <a:off x="5241021" y="1745751"/>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1</a:t>
            </a:r>
          </a:p>
        </p:txBody>
      </p:sp>
      <p:sp>
        <p:nvSpPr>
          <p:cNvPr id="21" name="Text Box 11">
            <a:extLst>
              <a:ext uri="{FF2B5EF4-FFF2-40B4-BE49-F238E27FC236}">
                <a16:creationId xmlns:a16="http://schemas.microsoft.com/office/drawing/2014/main" id="{BAD4E651-2565-4D9F-9BAE-9F7ED7F94361}"/>
              </a:ext>
            </a:extLst>
          </p:cNvPr>
          <p:cNvSpPr txBox="1">
            <a:spLocks noChangeArrowheads="1"/>
          </p:cNvSpPr>
          <p:nvPr/>
        </p:nvSpPr>
        <p:spPr bwMode="auto">
          <a:xfrm>
            <a:off x="5224933" y="2114965"/>
            <a:ext cx="1404252" cy="6205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fontAlgn="auto">
              <a:spcBef>
                <a:spcPts val="0"/>
              </a:spcBef>
              <a:spcAft>
                <a:spcPts val="0"/>
              </a:spcAft>
              <a:defRPr/>
            </a:pPr>
            <a:r>
              <a:rPr lang="en-US" altLang="en-US" dirty="0">
                <a:solidFill>
                  <a:prstClr val="black"/>
                </a:solidFill>
                <a:latin typeface="Calibri"/>
              </a:rPr>
              <a:t>Report accidents/near miss events to the WICC</a:t>
            </a:r>
          </a:p>
        </p:txBody>
      </p:sp>
      <p:sp>
        <p:nvSpPr>
          <p:cNvPr id="22" name="Oval 21">
            <a:extLst>
              <a:ext uri="{FF2B5EF4-FFF2-40B4-BE49-F238E27FC236}">
                <a16:creationId xmlns:a16="http://schemas.microsoft.com/office/drawing/2014/main" id="{28F01B85-0DF1-4287-B445-E2758AB66171}"/>
              </a:ext>
            </a:extLst>
          </p:cNvPr>
          <p:cNvSpPr/>
          <p:nvPr/>
        </p:nvSpPr>
        <p:spPr>
          <a:xfrm>
            <a:off x="5909284" y="3812048"/>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2</a:t>
            </a:r>
          </a:p>
        </p:txBody>
      </p:sp>
      <p:sp>
        <p:nvSpPr>
          <p:cNvPr id="23" name="Text Box 11">
            <a:extLst>
              <a:ext uri="{FF2B5EF4-FFF2-40B4-BE49-F238E27FC236}">
                <a16:creationId xmlns:a16="http://schemas.microsoft.com/office/drawing/2014/main" id="{181C209E-5EE8-46E0-9295-E11E3C201C2C}"/>
              </a:ext>
            </a:extLst>
          </p:cNvPr>
          <p:cNvSpPr txBox="1">
            <a:spLocks noChangeArrowheads="1"/>
          </p:cNvSpPr>
          <p:nvPr/>
        </p:nvSpPr>
        <p:spPr bwMode="auto">
          <a:xfrm>
            <a:off x="5628186" y="4208719"/>
            <a:ext cx="1226452" cy="6233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fontAlgn="auto">
              <a:spcBef>
                <a:spcPts val="0"/>
              </a:spcBef>
              <a:spcAft>
                <a:spcPts val="0"/>
              </a:spcAft>
              <a:defRPr/>
            </a:pPr>
            <a:r>
              <a:rPr lang="en-US" altLang="en-US" dirty="0">
                <a:solidFill>
                  <a:prstClr val="black"/>
                </a:solidFill>
                <a:latin typeface="Calibri"/>
              </a:rPr>
              <a:t>Gather all available evidence incl photos from the site</a:t>
            </a:r>
          </a:p>
        </p:txBody>
      </p:sp>
      <p:sp>
        <p:nvSpPr>
          <p:cNvPr id="24" name="Oval 23">
            <a:extLst>
              <a:ext uri="{FF2B5EF4-FFF2-40B4-BE49-F238E27FC236}">
                <a16:creationId xmlns:a16="http://schemas.microsoft.com/office/drawing/2014/main" id="{4EA38447-34A6-4C2F-ADC2-E386A7189BAD}"/>
              </a:ext>
            </a:extLst>
          </p:cNvPr>
          <p:cNvSpPr/>
          <p:nvPr/>
        </p:nvSpPr>
        <p:spPr>
          <a:xfrm>
            <a:off x="3261913" y="4650998"/>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3</a:t>
            </a:r>
          </a:p>
        </p:txBody>
      </p:sp>
      <p:sp>
        <p:nvSpPr>
          <p:cNvPr id="25" name="Rectangle 24">
            <a:extLst>
              <a:ext uri="{FF2B5EF4-FFF2-40B4-BE49-F238E27FC236}">
                <a16:creationId xmlns:a16="http://schemas.microsoft.com/office/drawing/2014/main" id="{99445D07-D4A2-41FA-ACA5-45205B576CBE}"/>
              </a:ext>
            </a:extLst>
          </p:cNvPr>
          <p:cNvSpPr/>
          <p:nvPr/>
        </p:nvSpPr>
        <p:spPr>
          <a:xfrm>
            <a:off x="3291532" y="4935245"/>
            <a:ext cx="1962560" cy="430887"/>
          </a:xfrm>
          <a:prstGeom prst="rect">
            <a:avLst/>
          </a:prstGeom>
        </p:spPr>
        <p:txBody>
          <a:bodyPr wrap="square">
            <a:spAutoFit/>
          </a:bodyPr>
          <a:lstStyle/>
          <a:p>
            <a:r>
              <a:rPr lang="en-GB" dirty="0">
                <a:solidFill>
                  <a:prstClr val="black"/>
                </a:solidFill>
                <a:latin typeface="Calibri" panose="020F0502020204030204" pitchFamily="34" charset="0"/>
              </a:rPr>
              <a:t>Provide an update on the IP – duty of care (Golden Hour)</a:t>
            </a:r>
          </a:p>
        </p:txBody>
      </p:sp>
      <p:sp>
        <p:nvSpPr>
          <p:cNvPr id="26" name="Oval 25">
            <a:extLst>
              <a:ext uri="{FF2B5EF4-FFF2-40B4-BE49-F238E27FC236}">
                <a16:creationId xmlns:a16="http://schemas.microsoft.com/office/drawing/2014/main" id="{2936DD56-B2F0-43EA-B649-ECBDE73DA383}"/>
              </a:ext>
            </a:extLst>
          </p:cNvPr>
          <p:cNvSpPr/>
          <p:nvPr/>
        </p:nvSpPr>
        <p:spPr>
          <a:xfrm>
            <a:off x="2127777" y="2949817"/>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4</a:t>
            </a:r>
          </a:p>
        </p:txBody>
      </p:sp>
      <p:sp>
        <p:nvSpPr>
          <p:cNvPr id="27" name="Text Box 9">
            <a:extLst>
              <a:ext uri="{FF2B5EF4-FFF2-40B4-BE49-F238E27FC236}">
                <a16:creationId xmlns:a16="http://schemas.microsoft.com/office/drawing/2014/main" id="{92DA28D7-7A72-41AD-9801-980778977710}"/>
              </a:ext>
            </a:extLst>
          </p:cNvPr>
          <p:cNvSpPr txBox="1">
            <a:spLocks noChangeArrowheads="1"/>
          </p:cNvSpPr>
          <p:nvPr/>
        </p:nvSpPr>
        <p:spPr bwMode="auto">
          <a:xfrm>
            <a:off x="2068867" y="3538760"/>
            <a:ext cx="962225" cy="45331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lgn="ctr" fontAlgn="auto">
              <a:spcBef>
                <a:spcPts val="0"/>
              </a:spcBef>
              <a:spcAft>
                <a:spcPts val="0"/>
              </a:spcAft>
              <a:defRPr/>
            </a:pPr>
            <a:r>
              <a:rPr lang="en-US" altLang="en-US" dirty="0">
                <a:solidFill>
                  <a:prstClr val="black"/>
                </a:solidFill>
                <a:latin typeface="Calibri"/>
              </a:rPr>
              <a:t>Fully investigate the accident / incident / near miss</a:t>
            </a:r>
          </a:p>
        </p:txBody>
      </p:sp>
      <p:sp>
        <p:nvSpPr>
          <p:cNvPr id="28" name="Oval 27">
            <a:extLst>
              <a:ext uri="{FF2B5EF4-FFF2-40B4-BE49-F238E27FC236}">
                <a16:creationId xmlns:a16="http://schemas.microsoft.com/office/drawing/2014/main" id="{A9AA06DA-E857-4CC5-9623-5B657C10CDF2}"/>
              </a:ext>
            </a:extLst>
          </p:cNvPr>
          <p:cNvSpPr/>
          <p:nvPr/>
        </p:nvSpPr>
        <p:spPr>
          <a:xfrm>
            <a:off x="4472400" y="1529001"/>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5</a:t>
            </a:r>
          </a:p>
        </p:txBody>
      </p:sp>
      <p:sp>
        <p:nvSpPr>
          <p:cNvPr id="29" name="Text Box 12">
            <a:extLst>
              <a:ext uri="{FF2B5EF4-FFF2-40B4-BE49-F238E27FC236}">
                <a16:creationId xmlns:a16="http://schemas.microsoft.com/office/drawing/2014/main" id="{E548E7A4-CB46-441B-9A24-8DCA57832B57}"/>
              </a:ext>
            </a:extLst>
          </p:cNvPr>
          <p:cNvSpPr txBox="1">
            <a:spLocks noChangeArrowheads="1"/>
          </p:cNvSpPr>
          <p:nvPr/>
        </p:nvSpPr>
        <p:spPr bwMode="auto">
          <a:xfrm>
            <a:off x="3017780" y="1948313"/>
            <a:ext cx="1401820" cy="3542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fontAlgn="auto">
              <a:spcBef>
                <a:spcPts val="0"/>
              </a:spcBef>
              <a:spcAft>
                <a:spcPts val="0"/>
              </a:spcAft>
              <a:defRPr/>
            </a:pPr>
            <a:r>
              <a:rPr lang="en-US" altLang="en-US" dirty="0">
                <a:solidFill>
                  <a:prstClr val="black"/>
                </a:solidFill>
                <a:latin typeface="Calibri"/>
              </a:rPr>
              <a:t>Discuss in the Periodic Safety Cascade and implement improvements</a:t>
            </a:r>
          </a:p>
        </p:txBody>
      </p:sp>
      <p:sp>
        <p:nvSpPr>
          <p:cNvPr id="30" name="TextBox 29">
            <a:extLst>
              <a:ext uri="{FF2B5EF4-FFF2-40B4-BE49-F238E27FC236}">
                <a16:creationId xmlns:a16="http://schemas.microsoft.com/office/drawing/2014/main" id="{A921D0BF-8560-4C05-A4C8-0981AADD2A33}"/>
              </a:ext>
            </a:extLst>
          </p:cNvPr>
          <p:cNvSpPr txBox="1"/>
          <p:nvPr/>
        </p:nvSpPr>
        <p:spPr>
          <a:xfrm>
            <a:off x="56899" y="752484"/>
            <a:ext cx="1795002" cy="2706179"/>
          </a:xfrm>
          <a:prstGeom prst="rect">
            <a:avLst/>
          </a:prstGeom>
          <a:solidFill>
            <a:sysClr val="window" lastClr="FFFFFF">
              <a:lumMod val="85000"/>
            </a:sysClr>
          </a:solidFill>
          <a:ln>
            <a:solidFill>
              <a:sysClr val="windowText" lastClr="000000"/>
            </a:solidFill>
          </a:ln>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050" kern="0" dirty="0">
                <a:solidFill>
                  <a:prstClr val="black"/>
                </a:solidFill>
                <a:latin typeface="Arial" panose="020B0604020202020204" pitchFamily="34" charset="0"/>
                <a:cs typeface="Arial" panose="020B0604020202020204" pitchFamily="34" charset="0"/>
              </a:rPr>
              <a:t>DCP </a:t>
            </a: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consolidate findings from the investigation and to ensure Lessons Learned is  completed. To be send to </a:t>
            </a:r>
            <a:r>
              <a:rPr kumimoji="0" lang="en-GB" sz="105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t>
            </a:r>
            <a:r>
              <a:rPr lang="en-GB" sz="1050" kern="0" dirty="0">
                <a:solidFill>
                  <a:prstClr val="black"/>
                </a:solidFill>
                <a:latin typeface="Arial" panose="020B0604020202020204" pitchFamily="34" charset="0"/>
                <a:cs typeface="Arial" panose="020B0604020202020204" pitchFamily="34" charset="0"/>
              </a:rPr>
              <a:t>e Safety Team </a:t>
            </a: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inclusion in the Periodic Safety Cascade. Responsible manager to discuss with team at safety hour and implement any safety improvements recommended.</a:t>
            </a:r>
          </a:p>
        </p:txBody>
      </p:sp>
      <p:sp>
        <p:nvSpPr>
          <p:cNvPr id="31" name="TextBox 30">
            <a:extLst>
              <a:ext uri="{FF2B5EF4-FFF2-40B4-BE49-F238E27FC236}">
                <a16:creationId xmlns:a16="http://schemas.microsoft.com/office/drawing/2014/main" id="{3E3F2563-17E9-49D5-A4E0-FCD056622921}"/>
              </a:ext>
            </a:extLst>
          </p:cNvPr>
          <p:cNvSpPr txBox="1"/>
          <p:nvPr/>
        </p:nvSpPr>
        <p:spPr>
          <a:xfrm>
            <a:off x="74680" y="4167470"/>
            <a:ext cx="1728319" cy="2139649"/>
          </a:xfrm>
          <a:prstGeom prst="rect">
            <a:avLst/>
          </a:prstGeom>
          <a:solidFill>
            <a:sysClr val="window" lastClr="FFFFFF">
              <a:lumMod val="85000"/>
            </a:sysClr>
          </a:solidFill>
          <a:ln>
            <a:solidFill>
              <a:sysClr val="windowText" lastClr="000000"/>
            </a:solidFill>
          </a:ln>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Level 1 report to be completed and submitted to the DCP within 7 days. The DCP (Head of Department) will appoint a Lead Investigator if a further investigation is necessary. </a:t>
            </a:r>
          </a:p>
        </p:txBody>
      </p:sp>
      <p:sp>
        <p:nvSpPr>
          <p:cNvPr id="32" name="TextBox 31">
            <a:extLst>
              <a:ext uri="{FF2B5EF4-FFF2-40B4-BE49-F238E27FC236}">
                <a16:creationId xmlns:a16="http://schemas.microsoft.com/office/drawing/2014/main" id="{E99F3BA7-ED5D-4A02-BF1C-3BC9FD7250D4}"/>
              </a:ext>
            </a:extLst>
          </p:cNvPr>
          <p:cNvSpPr txBox="1"/>
          <p:nvPr/>
        </p:nvSpPr>
        <p:spPr>
          <a:xfrm>
            <a:off x="2355835" y="5820284"/>
            <a:ext cx="4092700" cy="944513"/>
          </a:xfrm>
          <a:prstGeom prst="rect">
            <a:avLst/>
          </a:prstGeom>
          <a:solidFill>
            <a:sysClr val="window" lastClr="FFFFFF">
              <a:lumMod val="85000"/>
            </a:sysClr>
          </a:solidFill>
          <a:ln>
            <a:solidFill>
              <a:sysClr val="windowText" lastClr="000000"/>
            </a:solidFill>
          </a:ln>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Responsible Manager to call control and provide both the 6hr and 24hr update on the accident.</a:t>
            </a:r>
          </a:p>
        </p:txBody>
      </p:sp>
      <p:sp>
        <p:nvSpPr>
          <p:cNvPr id="33" name="TextBox 32">
            <a:extLst>
              <a:ext uri="{FF2B5EF4-FFF2-40B4-BE49-F238E27FC236}">
                <a16:creationId xmlns:a16="http://schemas.microsoft.com/office/drawing/2014/main" id="{A5A29DFB-0BF7-465A-8410-9958472CF482}"/>
              </a:ext>
            </a:extLst>
          </p:cNvPr>
          <p:cNvSpPr txBox="1"/>
          <p:nvPr/>
        </p:nvSpPr>
        <p:spPr>
          <a:xfrm>
            <a:off x="7255562" y="830154"/>
            <a:ext cx="1838543" cy="1901693"/>
          </a:xfrm>
          <a:prstGeom prst="rect">
            <a:avLst/>
          </a:prstGeom>
          <a:solidFill>
            <a:sysClr val="window" lastClr="FFFFFF">
              <a:lumMod val="85000"/>
            </a:sysClr>
          </a:solidFill>
          <a:ln>
            <a:solidFill>
              <a:sysClr val="windowText" lastClr="000000"/>
            </a:solidFill>
          </a:ln>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accidents/</a:t>
            </a:r>
            <a:r>
              <a:rPr lang="en-GB" sz="1050" kern="0" dirty="0">
                <a:solidFill>
                  <a:prstClr val="black"/>
                </a:solidFill>
                <a:latin typeface="Arial" panose="020B0604020202020204" pitchFamily="34" charset="0"/>
                <a:cs typeface="Arial" panose="020B0604020202020204" pitchFamily="34" charset="0"/>
              </a:rPr>
              <a:t>near miss events</a:t>
            </a: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are </a:t>
            </a:r>
            <a:r>
              <a:rPr kumimoji="0" lang="en-GB" sz="10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immediately </a:t>
            </a: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as soon as it is practicable and safe to do so)</a:t>
            </a:r>
            <a:r>
              <a:rPr kumimoji="0" lang="en-GB" sz="10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reported </a:t>
            </a: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lang="en-GB" sz="1050" kern="0" dirty="0">
                <a:solidFill>
                  <a:prstClr val="black"/>
                </a:solidFill>
                <a:latin typeface="Arial" panose="020B0604020202020204" pitchFamily="34" charset="0"/>
                <a:cs typeface="Arial" panose="020B0604020202020204" pitchFamily="34" charset="0"/>
              </a:rPr>
              <a:t>the WICC </a:t>
            </a: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an initial accident form is completed by the ICC and the reporter.</a:t>
            </a:r>
          </a:p>
        </p:txBody>
      </p:sp>
      <p:sp>
        <p:nvSpPr>
          <p:cNvPr id="34" name="TextBox 33">
            <a:extLst>
              <a:ext uri="{FF2B5EF4-FFF2-40B4-BE49-F238E27FC236}">
                <a16:creationId xmlns:a16="http://schemas.microsoft.com/office/drawing/2014/main" id="{8CC8E119-5D3D-4C71-A2BE-BA9ACABAB3F7}"/>
              </a:ext>
            </a:extLst>
          </p:cNvPr>
          <p:cNvSpPr txBox="1"/>
          <p:nvPr/>
        </p:nvSpPr>
        <p:spPr>
          <a:xfrm>
            <a:off x="7274806" y="3116261"/>
            <a:ext cx="1800053" cy="3431555"/>
          </a:xfrm>
          <a:prstGeom prst="rect">
            <a:avLst/>
          </a:prstGeom>
          <a:solidFill>
            <a:sysClr val="window" lastClr="FFFFFF">
              <a:lumMod val="85000"/>
            </a:sysClr>
          </a:solidFill>
          <a:ln>
            <a:solidFill>
              <a:sysClr val="windowText" lastClr="000000"/>
            </a:solidFill>
          </a:ln>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It is vital to gather any available evidence as soon as it is practicable to do so. Take photos of the injury, of the location where </a:t>
            </a:r>
            <a:r>
              <a:rPr kumimoji="0" lang="en-GB" sz="105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t>
            </a:r>
            <a:r>
              <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 accident occurred, and of any tools/equipment that were used at the time and quarantine these so they can be used during the investigation. Remember we are trying to understand what happened so we can prevent reoccurrence!</a:t>
            </a:r>
          </a:p>
        </p:txBody>
      </p:sp>
      <p:sp>
        <p:nvSpPr>
          <p:cNvPr id="35" name="Oval 34">
            <a:extLst>
              <a:ext uri="{FF2B5EF4-FFF2-40B4-BE49-F238E27FC236}">
                <a16:creationId xmlns:a16="http://schemas.microsoft.com/office/drawing/2014/main" id="{339B8D29-1D7D-4148-B9F0-AADD4CCFEC85}"/>
              </a:ext>
            </a:extLst>
          </p:cNvPr>
          <p:cNvSpPr/>
          <p:nvPr/>
        </p:nvSpPr>
        <p:spPr>
          <a:xfrm>
            <a:off x="7380312" y="933977"/>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1</a:t>
            </a:r>
          </a:p>
        </p:txBody>
      </p:sp>
      <p:sp>
        <p:nvSpPr>
          <p:cNvPr id="36" name="Oval 35">
            <a:extLst>
              <a:ext uri="{FF2B5EF4-FFF2-40B4-BE49-F238E27FC236}">
                <a16:creationId xmlns:a16="http://schemas.microsoft.com/office/drawing/2014/main" id="{776F6450-1143-4183-8293-00D84224C57F}"/>
              </a:ext>
            </a:extLst>
          </p:cNvPr>
          <p:cNvSpPr/>
          <p:nvPr/>
        </p:nvSpPr>
        <p:spPr>
          <a:xfrm>
            <a:off x="7366654" y="3245085"/>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2</a:t>
            </a:r>
          </a:p>
        </p:txBody>
      </p:sp>
      <p:sp>
        <p:nvSpPr>
          <p:cNvPr id="37" name="Oval 36">
            <a:extLst>
              <a:ext uri="{FF2B5EF4-FFF2-40B4-BE49-F238E27FC236}">
                <a16:creationId xmlns:a16="http://schemas.microsoft.com/office/drawing/2014/main" id="{7143B394-98C5-49AA-A418-B4F03A0E5514}"/>
              </a:ext>
            </a:extLst>
          </p:cNvPr>
          <p:cNvSpPr/>
          <p:nvPr/>
        </p:nvSpPr>
        <p:spPr>
          <a:xfrm>
            <a:off x="2472447" y="5913031"/>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3</a:t>
            </a:r>
          </a:p>
        </p:txBody>
      </p:sp>
      <p:sp>
        <p:nvSpPr>
          <p:cNvPr id="38" name="Oval 37">
            <a:extLst>
              <a:ext uri="{FF2B5EF4-FFF2-40B4-BE49-F238E27FC236}">
                <a16:creationId xmlns:a16="http://schemas.microsoft.com/office/drawing/2014/main" id="{D2DE5F8E-36CE-4BA9-9539-C0BFBDF0FB3F}"/>
              </a:ext>
            </a:extLst>
          </p:cNvPr>
          <p:cNvSpPr/>
          <p:nvPr/>
        </p:nvSpPr>
        <p:spPr>
          <a:xfrm>
            <a:off x="172693" y="4264325"/>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4</a:t>
            </a:r>
          </a:p>
        </p:txBody>
      </p:sp>
      <p:sp>
        <p:nvSpPr>
          <p:cNvPr id="39" name="Oval 38">
            <a:extLst>
              <a:ext uri="{FF2B5EF4-FFF2-40B4-BE49-F238E27FC236}">
                <a16:creationId xmlns:a16="http://schemas.microsoft.com/office/drawing/2014/main" id="{2378640B-D2B6-4257-82C7-DB18EBCEBE39}"/>
              </a:ext>
            </a:extLst>
          </p:cNvPr>
          <p:cNvSpPr/>
          <p:nvPr/>
        </p:nvSpPr>
        <p:spPr>
          <a:xfrm>
            <a:off x="150960" y="933977"/>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5</a:t>
            </a:r>
          </a:p>
        </p:txBody>
      </p:sp>
      <p:pic>
        <p:nvPicPr>
          <p:cNvPr id="41" name="Picture 40">
            <a:extLst>
              <a:ext uri="{FF2B5EF4-FFF2-40B4-BE49-F238E27FC236}">
                <a16:creationId xmlns:a16="http://schemas.microsoft.com/office/drawing/2014/main" id="{07087912-40C3-4BF5-A8B8-9DB145A3D24D}"/>
              </a:ext>
            </a:extLst>
          </p:cNvPr>
          <p:cNvPicPr>
            <a:picLocks noChangeAspect="1"/>
          </p:cNvPicPr>
          <p:nvPr/>
        </p:nvPicPr>
        <p:blipFill>
          <a:blip r:embed="rId3"/>
          <a:stretch>
            <a:fillRect/>
          </a:stretch>
        </p:blipFill>
        <p:spPr>
          <a:xfrm>
            <a:off x="7736965" y="933977"/>
            <a:ext cx="396121" cy="391144"/>
          </a:xfrm>
          <a:prstGeom prst="ellipse">
            <a:avLst/>
          </a:prstGeom>
        </p:spPr>
      </p:pic>
      <p:sp>
        <p:nvSpPr>
          <p:cNvPr id="42" name="Text Box 11">
            <a:extLst>
              <a:ext uri="{FF2B5EF4-FFF2-40B4-BE49-F238E27FC236}">
                <a16:creationId xmlns:a16="http://schemas.microsoft.com/office/drawing/2014/main" id="{BFE352B8-C03E-4433-A253-A9EC46482313}"/>
              </a:ext>
            </a:extLst>
          </p:cNvPr>
          <p:cNvSpPr txBox="1">
            <a:spLocks noChangeArrowheads="1"/>
          </p:cNvSpPr>
          <p:nvPr/>
        </p:nvSpPr>
        <p:spPr bwMode="auto">
          <a:xfrm>
            <a:off x="7751086" y="933977"/>
            <a:ext cx="396121" cy="37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fontAlgn="auto">
              <a:spcBef>
                <a:spcPts val="0"/>
              </a:spcBef>
              <a:spcAft>
                <a:spcPts val="0"/>
              </a:spcAft>
              <a:defRPr/>
            </a:pPr>
            <a:r>
              <a:rPr lang="en-US" altLang="en-US" dirty="0">
                <a:solidFill>
                  <a:prstClr val="black"/>
                </a:solidFill>
                <a:latin typeface="Calibri"/>
              </a:rPr>
              <a:t>1hr</a:t>
            </a:r>
            <a:endParaRPr lang="en-US" altLang="en-US" sz="1050" dirty="0">
              <a:solidFill>
                <a:prstClr val="black"/>
              </a:solidFill>
              <a:latin typeface="Calibri"/>
            </a:endParaRPr>
          </a:p>
        </p:txBody>
      </p:sp>
      <p:pic>
        <p:nvPicPr>
          <p:cNvPr id="43" name="Picture 42">
            <a:extLst>
              <a:ext uri="{FF2B5EF4-FFF2-40B4-BE49-F238E27FC236}">
                <a16:creationId xmlns:a16="http://schemas.microsoft.com/office/drawing/2014/main" id="{7E7BC7F4-F476-44EA-BDCD-FFD509ABD7EE}"/>
              </a:ext>
            </a:extLst>
          </p:cNvPr>
          <p:cNvPicPr>
            <a:picLocks noChangeAspect="1"/>
          </p:cNvPicPr>
          <p:nvPr/>
        </p:nvPicPr>
        <p:blipFill>
          <a:blip r:embed="rId3"/>
          <a:stretch>
            <a:fillRect/>
          </a:stretch>
        </p:blipFill>
        <p:spPr>
          <a:xfrm>
            <a:off x="7760949" y="3250703"/>
            <a:ext cx="396121" cy="391144"/>
          </a:xfrm>
          <a:prstGeom prst="ellipse">
            <a:avLst/>
          </a:prstGeom>
        </p:spPr>
      </p:pic>
      <p:sp>
        <p:nvSpPr>
          <p:cNvPr id="44" name="Text Box 11">
            <a:extLst>
              <a:ext uri="{FF2B5EF4-FFF2-40B4-BE49-F238E27FC236}">
                <a16:creationId xmlns:a16="http://schemas.microsoft.com/office/drawing/2014/main" id="{F818B7ED-2FE8-43ED-A823-7A2E9242866F}"/>
              </a:ext>
            </a:extLst>
          </p:cNvPr>
          <p:cNvSpPr txBox="1">
            <a:spLocks noChangeArrowheads="1"/>
          </p:cNvSpPr>
          <p:nvPr/>
        </p:nvSpPr>
        <p:spPr bwMode="auto">
          <a:xfrm>
            <a:off x="7751086" y="3263847"/>
            <a:ext cx="396121" cy="37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fontAlgn="auto">
              <a:spcBef>
                <a:spcPts val="0"/>
              </a:spcBef>
              <a:spcAft>
                <a:spcPts val="0"/>
              </a:spcAft>
              <a:defRPr/>
            </a:pPr>
            <a:r>
              <a:rPr lang="en-US" altLang="en-US" dirty="0">
                <a:solidFill>
                  <a:prstClr val="black"/>
                </a:solidFill>
                <a:latin typeface="Calibri"/>
              </a:rPr>
              <a:t>1hr</a:t>
            </a:r>
            <a:endParaRPr lang="en-US" altLang="en-US" sz="1050" dirty="0">
              <a:solidFill>
                <a:prstClr val="black"/>
              </a:solidFill>
              <a:latin typeface="Calibri"/>
            </a:endParaRPr>
          </a:p>
        </p:txBody>
      </p:sp>
      <p:pic>
        <p:nvPicPr>
          <p:cNvPr id="45" name="Picture 44">
            <a:extLst>
              <a:ext uri="{FF2B5EF4-FFF2-40B4-BE49-F238E27FC236}">
                <a16:creationId xmlns:a16="http://schemas.microsoft.com/office/drawing/2014/main" id="{D8493AAA-4139-43E3-ACE8-7F3B8D408D20}"/>
              </a:ext>
            </a:extLst>
          </p:cNvPr>
          <p:cNvPicPr>
            <a:picLocks noChangeAspect="1"/>
          </p:cNvPicPr>
          <p:nvPr/>
        </p:nvPicPr>
        <p:blipFill>
          <a:blip r:embed="rId3"/>
          <a:stretch>
            <a:fillRect/>
          </a:stretch>
        </p:blipFill>
        <p:spPr>
          <a:xfrm>
            <a:off x="2853832" y="5905629"/>
            <a:ext cx="423451" cy="418131"/>
          </a:xfrm>
          <a:prstGeom prst="ellipse">
            <a:avLst/>
          </a:prstGeom>
        </p:spPr>
      </p:pic>
      <p:sp>
        <p:nvSpPr>
          <p:cNvPr id="46" name="Text Box 11">
            <a:extLst>
              <a:ext uri="{FF2B5EF4-FFF2-40B4-BE49-F238E27FC236}">
                <a16:creationId xmlns:a16="http://schemas.microsoft.com/office/drawing/2014/main" id="{5249077C-CFFE-4D2E-B0AE-CC11F57C8DA2}"/>
              </a:ext>
            </a:extLst>
          </p:cNvPr>
          <p:cNvSpPr txBox="1">
            <a:spLocks noChangeArrowheads="1"/>
          </p:cNvSpPr>
          <p:nvPr/>
        </p:nvSpPr>
        <p:spPr bwMode="auto">
          <a:xfrm>
            <a:off x="2882994" y="5929120"/>
            <a:ext cx="396121" cy="37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fontAlgn="auto">
              <a:spcBef>
                <a:spcPts val="0"/>
              </a:spcBef>
              <a:spcAft>
                <a:spcPts val="0"/>
              </a:spcAft>
              <a:defRPr/>
            </a:pPr>
            <a:r>
              <a:rPr lang="en-US" altLang="en-US" sz="1000" dirty="0">
                <a:solidFill>
                  <a:prstClr val="black"/>
                </a:solidFill>
                <a:latin typeface="Calibri"/>
              </a:rPr>
              <a:t>6hr &amp; 24hr</a:t>
            </a:r>
            <a:endParaRPr lang="en-US" altLang="en-US" sz="900" dirty="0">
              <a:solidFill>
                <a:prstClr val="black"/>
              </a:solidFill>
              <a:latin typeface="Calibri"/>
            </a:endParaRPr>
          </a:p>
        </p:txBody>
      </p:sp>
      <p:pic>
        <p:nvPicPr>
          <p:cNvPr id="47" name="Picture 46">
            <a:extLst>
              <a:ext uri="{FF2B5EF4-FFF2-40B4-BE49-F238E27FC236}">
                <a16:creationId xmlns:a16="http://schemas.microsoft.com/office/drawing/2014/main" id="{AF27FB49-A72D-46B2-B7DA-5D6A14A8CD31}"/>
              </a:ext>
            </a:extLst>
          </p:cNvPr>
          <p:cNvPicPr>
            <a:picLocks noChangeAspect="1"/>
          </p:cNvPicPr>
          <p:nvPr/>
        </p:nvPicPr>
        <p:blipFill>
          <a:blip r:embed="rId3"/>
          <a:stretch>
            <a:fillRect/>
          </a:stretch>
        </p:blipFill>
        <p:spPr>
          <a:xfrm>
            <a:off x="560000" y="4276906"/>
            <a:ext cx="396121" cy="391144"/>
          </a:xfrm>
          <a:prstGeom prst="ellipse">
            <a:avLst/>
          </a:prstGeom>
        </p:spPr>
      </p:pic>
      <p:sp>
        <p:nvSpPr>
          <p:cNvPr id="48" name="Text Box 11">
            <a:extLst>
              <a:ext uri="{FF2B5EF4-FFF2-40B4-BE49-F238E27FC236}">
                <a16:creationId xmlns:a16="http://schemas.microsoft.com/office/drawing/2014/main" id="{B7D1B139-91BE-490D-8FE1-15680653409C}"/>
              </a:ext>
            </a:extLst>
          </p:cNvPr>
          <p:cNvSpPr txBox="1">
            <a:spLocks noChangeArrowheads="1"/>
          </p:cNvSpPr>
          <p:nvPr/>
        </p:nvSpPr>
        <p:spPr bwMode="auto">
          <a:xfrm>
            <a:off x="564678" y="4290050"/>
            <a:ext cx="396121" cy="37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lgn="ctr" fontAlgn="auto">
              <a:spcBef>
                <a:spcPts val="0"/>
              </a:spcBef>
              <a:spcAft>
                <a:spcPts val="0"/>
              </a:spcAft>
              <a:defRPr/>
            </a:pPr>
            <a:r>
              <a:rPr lang="en-US" altLang="en-US" sz="1000" dirty="0">
                <a:solidFill>
                  <a:prstClr val="black"/>
                </a:solidFill>
                <a:latin typeface="Calibri"/>
              </a:rPr>
              <a:t>7 days</a:t>
            </a:r>
            <a:endParaRPr lang="en-US" altLang="en-US" sz="900" dirty="0">
              <a:solidFill>
                <a:prstClr val="black"/>
              </a:solidFill>
              <a:latin typeface="Calibri"/>
            </a:endParaRPr>
          </a:p>
        </p:txBody>
      </p:sp>
      <p:sp>
        <p:nvSpPr>
          <p:cNvPr id="49" name="Freeform 30">
            <a:extLst>
              <a:ext uri="{FF2B5EF4-FFF2-40B4-BE49-F238E27FC236}">
                <a16:creationId xmlns:a16="http://schemas.microsoft.com/office/drawing/2014/main" id="{C248BA4B-A513-4AAC-8237-92DA2AC9FAF1}"/>
              </a:ext>
            </a:extLst>
          </p:cNvPr>
          <p:cNvSpPr>
            <a:spLocks noChangeAspect="1" noEditPoints="1"/>
          </p:cNvSpPr>
          <p:nvPr/>
        </p:nvSpPr>
        <p:spPr bwMode="auto">
          <a:xfrm>
            <a:off x="1049772" y="4293613"/>
            <a:ext cx="328348" cy="374437"/>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0 w 3426"/>
              <a:gd name="T21" fmla="*/ 2147483647 h 4763"/>
              <a:gd name="T22" fmla="*/ 0 w 3426"/>
              <a:gd name="T23" fmla="*/ 0 h 4763"/>
              <a:gd name="T24" fmla="*/ 2147483647 w 3426"/>
              <a:gd name="T25" fmla="*/ 0 h 4763"/>
              <a:gd name="T26" fmla="*/ 2147483647 w 3426"/>
              <a:gd name="T27" fmla="*/ 2147483647 h 4763"/>
              <a:gd name="T28" fmla="*/ 2147483647 w 3426"/>
              <a:gd name="T29" fmla="*/ 2147483647 h 4763"/>
              <a:gd name="T30" fmla="*/ 2147483647 w 3426"/>
              <a:gd name="T31" fmla="*/ 2147483647 h 4763"/>
              <a:gd name="T32" fmla="*/ 2147483647 w 3426"/>
              <a:gd name="T33" fmla="*/ 2147483647 h 4763"/>
              <a:gd name="T34" fmla="*/ 2147483647 w 3426"/>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6"/>
              <a:gd name="T55" fmla="*/ 0 h 4763"/>
              <a:gd name="T56" fmla="*/ 3426 w 3426"/>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6" h="4763">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path>
            </a:pathLst>
          </a:custGeom>
          <a:solidFill>
            <a:srgbClr val="000000"/>
          </a:solidFill>
          <a:ln w="9525">
            <a:noFill/>
            <a:round/>
            <a:headEnd/>
            <a:tailEnd/>
          </a:ln>
        </p:spPr>
        <p:txBody>
          <a:bodyPr lIns="80147" tIns="40074" rIns="80147" bIns="40074"/>
          <a:lstStyle/>
          <a:p>
            <a:pPr eaLnBrk="1" fontAlgn="auto" hangingPunct="1">
              <a:spcBef>
                <a:spcPts val="0"/>
              </a:spcBef>
              <a:spcAft>
                <a:spcPts val="0"/>
              </a:spcAft>
              <a:defRPr/>
            </a:pPr>
            <a:endParaRPr lang="en-GB" sz="700" dirty="0">
              <a:solidFill>
                <a:prstClr val="black"/>
              </a:solidFill>
              <a:latin typeface="Calibri"/>
            </a:endParaRPr>
          </a:p>
          <a:p>
            <a:pPr eaLnBrk="1" fontAlgn="auto" hangingPunct="1">
              <a:spcBef>
                <a:spcPts val="0"/>
              </a:spcBef>
              <a:spcAft>
                <a:spcPts val="0"/>
              </a:spcAft>
              <a:defRPr/>
            </a:pPr>
            <a:r>
              <a:rPr lang="en-GB" sz="700" dirty="0">
                <a:solidFill>
                  <a:prstClr val="black"/>
                </a:solidFill>
                <a:latin typeface="Calibri"/>
              </a:rPr>
              <a:t>Lev1</a:t>
            </a:r>
          </a:p>
        </p:txBody>
      </p:sp>
      <p:pic>
        <p:nvPicPr>
          <p:cNvPr id="50" name="Picture 49">
            <a:extLst>
              <a:ext uri="{FF2B5EF4-FFF2-40B4-BE49-F238E27FC236}">
                <a16:creationId xmlns:a16="http://schemas.microsoft.com/office/drawing/2014/main" id="{F1C86042-FAFC-44B1-A712-3DFB091AA793}"/>
              </a:ext>
            </a:extLst>
          </p:cNvPr>
          <p:cNvPicPr>
            <a:picLocks noChangeAspect="1"/>
          </p:cNvPicPr>
          <p:nvPr/>
        </p:nvPicPr>
        <p:blipFill>
          <a:blip r:embed="rId3"/>
          <a:stretch>
            <a:fillRect/>
          </a:stretch>
        </p:blipFill>
        <p:spPr>
          <a:xfrm>
            <a:off x="559999" y="928729"/>
            <a:ext cx="396121" cy="391144"/>
          </a:xfrm>
          <a:prstGeom prst="ellipse">
            <a:avLst/>
          </a:prstGeom>
        </p:spPr>
      </p:pic>
      <p:sp>
        <p:nvSpPr>
          <p:cNvPr id="51" name="Text Box 11">
            <a:extLst>
              <a:ext uri="{FF2B5EF4-FFF2-40B4-BE49-F238E27FC236}">
                <a16:creationId xmlns:a16="http://schemas.microsoft.com/office/drawing/2014/main" id="{47267798-450F-4601-8D9E-5B2E06C9FF69}"/>
              </a:ext>
            </a:extLst>
          </p:cNvPr>
          <p:cNvSpPr txBox="1">
            <a:spLocks noChangeArrowheads="1"/>
          </p:cNvSpPr>
          <p:nvPr/>
        </p:nvSpPr>
        <p:spPr bwMode="auto">
          <a:xfrm>
            <a:off x="551597" y="910744"/>
            <a:ext cx="396121" cy="37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lgn="ctr" fontAlgn="auto">
              <a:spcBef>
                <a:spcPts val="0"/>
              </a:spcBef>
              <a:spcAft>
                <a:spcPts val="0"/>
              </a:spcAft>
              <a:defRPr/>
            </a:pPr>
            <a:r>
              <a:rPr lang="en-US" altLang="en-US" sz="1000" dirty="0">
                <a:solidFill>
                  <a:prstClr val="black"/>
                </a:solidFill>
                <a:latin typeface="Calibri"/>
              </a:rPr>
              <a:t>28 days</a:t>
            </a:r>
            <a:endParaRPr lang="en-US" altLang="en-US" sz="900" dirty="0">
              <a:solidFill>
                <a:prstClr val="black"/>
              </a:solidFill>
              <a:latin typeface="Calibri"/>
            </a:endParaRPr>
          </a:p>
        </p:txBody>
      </p:sp>
    </p:spTree>
    <p:extLst>
      <p:ext uri="{BB962C8B-B14F-4D97-AF65-F5344CB8AC3E}">
        <p14:creationId xmlns:p14="http://schemas.microsoft.com/office/powerpoint/2010/main" val="3247217336"/>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36091</TotalTime>
  <Words>2689</Words>
  <Application>Microsoft Office PowerPoint</Application>
  <PresentationFormat>On-screen Show (4:3)</PresentationFormat>
  <Paragraphs>350</Paragraphs>
  <Slides>18</Slides>
  <Notes>3</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18</vt:i4>
      </vt:variant>
    </vt:vector>
  </HeadingPairs>
  <TitlesOfParts>
    <vt:vector size="35" baseType="lpstr">
      <vt:lpstr>ＭＳ Ｐゴシック</vt:lpstr>
      <vt:lpstr>Arial</vt:lpstr>
      <vt:lpstr>Calibri</vt:lpstr>
      <vt:lpstr>Constantia</vt:lpstr>
      <vt:lpstr>Symbol</vt:lpstr>
      <vt:lpstr>Wingdings</vt:lpstr>
      <vt:lpstr>Wingdings 2</vt:lpstr>
      <vt:lpstr>Partner Logo</vt:lpstr>
      <vt:lpstr>Chart Layout</vt:lpstr>
      <vt:lpstr>Divider Slide</vt:lpstr>
      <vt:lpstr>Closing Slide</vt:lpstr>
      <vt:lpstr>Image Slide</vt:lpstr>
      <vt:lpstr>Custom Design</vt:lpstr>
      <vt:lpstr>1_Divider Slide</vt:lpstr>
      <vt:lpstr>Flow</vt:lpstr>
      <vt:lpstr>Blank</vt:lpstr>
      <vt:lpstr>2_Divider Slide</vt:lpstr>
      <vt:lpstr>PowerPoint Presentation</vt:lpstr>
      <vt:lpstr>Welcome</vt:lpstr>
      <vt:lpstr>Significant workforce events</vt:lpstr>
      <vt:lpstr>Near Miss</vt:lpstr>
      <vt:lpstr>OCC – Train striking an object</vt:lpstr>
      <vt:lpstr>GE/RT/8000 HB8</vt:lpstr>
      <vt:lpstr>Front Line Focus / Working at Height   </vt:lpstr>
      <vt:lpstr>Working at Height cont.  </vt:lpstr>
      <vt:lpstr>Golden Hour / Evidence Gathering</vt:lpstr>
      <vt:lpstr>Level 1 Investigations – Best Practice</vt:lpstr>
      <vt:lpstr>Safety Bulletins, Alerts, Advice</vt:lpstr>
      <vt:lpstr>Infrastructure Plant Manual  NR/L2/RMVP/0200 Issue 10</vt:lpstr>
      <vt:lpstr>Breeding Bird Season</vt:lpstr>
      <vt:lpstr>Route Energy Management</vt:lpstr>
      <vt:lpstr>PowerPoint Presentation</vt:lpstr>
      <vt:lpstr>Time to be mindful</vt:lpstr>
      <vt:lpstr>NR Wessex Apps </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HSE Bulletin</dc:title>
  <dc:creator>Maughan John</dc:creator>
  <dc:description>built by www.mediasterling.com</dc:description>
  <cp:lastModifiedBy>Capstick Tracey</cp:lastModifiedBy>
  <cp:revision>1467</cp:revision>
  <dcterms:created xsi:type="dcterms:W3CDTF">2016-05-25T09:53:53Z</dcterms:created>
  <dcterms:modified xsi:type="dcterms:W3CDTF">2019-03-11T09:04:04Z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