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7" r:id="rId2"/>
    <p:sldMasterId id="2147483729" r:id="rId3"/>
    <p:sldMasterId id="2147483742" r:id="rId4"/>
  </p:sldMasterIdLst>
  <p:notesMasterIdLst>
    <p:notesMasterId r:id="rId27"/>
  </p:notesMasterIdLst>
  <p:handoutMasterIdLst>
    <p:handoutMasterId r:id="rId28"/>
  </p:handoutMasterIdLst>
  <p:sldIdLst>
    <p:sldId id="530" r:id="rId5"/>
    <p:sldId id="275" r:id="rId6"/>
    <p:sldId id="276" r:id="rId7"/>
    <p:sldId id="293" r:id="rId8"/>
    <p:sldId id="609" r:id="rId9"/>
    <p:sldId id="608" r:id="rId10"/>
    <p:sldId id="531" r:id="rId11"/>
    <p:sldId id="535" r:id="rId12"/>
    <p:sldId id="292" r:id="rId13"/>
    <p:sldId id="281" r:id="rId14"/>
    <p:sldId id="282" r:id="rId15"/>
    <p:sldId id="606" r:id="rId16"/>
    <p:sldId id="607" r:id="rId17"/>
    <p:sldId id="284" r:id="rId18"/>
    <p:sldId id="280" r:id="rId19"/>
    <p:sldId id="534" r:id="rId20"/>
    <p:sldId id="291" r:id="rId21"/>
    <p:sldId id="288" r:id="rId22"/>
    <p:sldId id="533" r:id="rId23"/>
    <p:sldId id="289" r:id="rId24"/>
    <p:sldId id="278" r:id="rId25"/>
    <p:sldId id="290" r:id="rId2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530"/>
            <p14:sldId id="275"/>
            <p14:sldId id="276"/>
            <p14:sldId id="293"/>
            <p14:sldId id="609"/>
            <p14:sldId id="608"/>
            <p14:sldId id="531"/>
            <p14:sldId id="535"/>
            <p14:sldId id="292"/>
            <p14:sldId id="281"/>
            <p14:sldId id="282"/>
            <p14:sldId id="606"/>
            <p14:sldId id="607"/>
            <p14:sldId id="284"/>
            <p14:sldId id="280"/>
            <p14:sldId id="534"/>
            <p14:sldId id="291"/>
            <p14:sldId id="288"/>
            <p14:sldId id="533"/>
            <p14:sldId id="289"/>
            <p14:sldId id="278"/>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La Mothe Andrea" initials="DLMA" lastIdx="2" clrIdx="0">
    <p:extLst>
      <p:ext uri="{19B8F6BF-5375-455C-9EA6-DF929625EA0E}">
        <p15:presenceInfo xmlns:p15="http://schemas.microsoft.com/office/powerpoint/2012/main" userId="S-1-5-21-902708941-4082285366-676173334-43015" providerId="AD"/>
      </p:ext>
    </p:extLst>
  </p:cmAuthor>
  <p:cmAuthor id="2" name="Capstick Tracey" initials="CT" lastIdx="16" clrIdx="1">
    <p:extLst>
      <p:ext uri="{19B8F6BF-5375-455C-9EA6-DF929625EA0E}">
        <p15:presenceInfo xmlns:p15="http://schemas.microsoft.com/office/powerpoint/2012/main" userId="S-1-5-21-902708941-4082285366-676173334-240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A16"/>
    <a:srgbClr val="004D6F"/>
    <a:srgbClr val="898989"/>
    <a:srgbClr val="951B81"/>
    <a:srgbClr val="482683"/>
    <a:srgbClr val="007981"/>
    <a:srgbClr val="51ACB8"/>
    <a:srgbClr val="70B397"/>
    <a:srgbClr val="8B60A0"/>
    <a:srgbClr val="8DC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3282" autoAdjust="0"/>
  </p:normalViewPr>
  <p:slideViewPr>
    <p:cSldViewPr>
      <p:cViewPr varScale="1">
        <p:scale>
          <a:sx n="82" d="100"/>
          <a:sy n="82" d="100"/>
        </p:scale>
        <p:origin x="804" y="7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BCE95-563C-43C9-880B-1DB9765FEFA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05A57F94-156A-4707-801D-140515454C3C}" type="pres">
      <dgm:prSet presAssocID="{C99BCE95-563C-43C9-880B-1DB9765FEFA7}" presName="linear" presStyleCnt="0">
        <dgm:presLayoutVars>
          <dgm:dir/>
          <dgm:resizeHandles val="exact"/>
        </dgm:presLayoutVars>
      </dgm:prSet>
      <dgm:spPr/>
    </dgm:pt>
  </dgm:ptLst>
  <dgm:cxnLst>
    <dgm:cxn modelId="{4735AE13-D417-4CD6-92E4-211FABE946F3}" type="presOf" srcId="{C99BCE95-563C-43C9-880B-1DB9765FEFA7}" destId="{05A57F94-156A-4707-801D-140515454C3C}"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E932B5-8719-4CA7-95EE-09630DA22BD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B57D8B1D-93AE-486B-8224-9111EA957BAE}">
      <dgm:prSet phldrT="[Text]"/>
      <dgm:spPr>
        <a:solidFill>
          <a:srgbClr val="FFC000"/>
        </a:solidFill>
      </dgm:spPr>
      <dgm:t>
        <a:bodyPr/>
        <a:lstStyle/>
        <a:p>
          <a:r>
            <a:rPr lang="en-GB" b="1" dirty="0">
              <a:solidFill>
                <a:srgbClr val="FF0000"/>
              </a:solidFill>
            </a:rPr>
            <a:t>1Hour</a:t>
          </a:r>
        </a:p>
      </dgm:t>
    </dgm:pt>
    <dgm:pt modelId="{73520CAD-0634-4D0D-B545-68804664FD3C}" type="parTrans" cxnId="{315D37C1-2420-4384-A9BB-6E4C04799433}">
      <dgm:prSet/>
      <dgm:spPr/>
      <dgm:t>
        <a:bodyPr/>
        <a:lstStyle/>
        <a:p>
          <a:endParaRPr lang="en-GB"/>
        </a:p>
      </dgm:t>
    </dgm:pt>
    <dgm:pt modelId="{7FBEA89C-2E2F-4511-B101-8F117445F88B}" type="sibTrans" cxnId="{315D37C1-2420-4384-A9BB-6E4C04799433}">
      <dgm:prSet/>
      <dgm:spPr/>
      <dgm:t>
        <a:bodyPr/>
        <a:lstStyle/>
        <a:p>
          <a:endParaRPr lang="en-GB"/>
        </a:p>
      </dgm:t>
    </dgm:pt>
    <dgm:pt modelId="{D9D72DA8-C2BE-4E2B-A542-7298B75D0C23}">
      <dgm:prSet phldrT="[Text]" custT="1"/>
      <dgm:spPr/>
      <dgm:t>
        <a:bodyPr/>
        <a:lstStyle/>
        <a:p>
          <a:pPr marL="114300" indent="0" defTabSz="622300">
            <a:lnSpc>
              <a:spcPct val="90000"/>
            </a:lnSpc>
            <a:spcBef>
              <a:spcPct val="0"/>
            </a:spcBef>
            <a:spcAft>
              <a:spcPct val="15000"/>
            </a:spcAft>
            <a:buFont typeface="Wingdings" panose="05000000000000000000" pitchFamily="2" charset="2"/>
            <a:buChar char="Ø"/>
          </a:pPr>
          <a:r>
            <a:rPr lang="en-GB" sz="1400" dirty="0"/>
            <a:t>Workforce accident or near miss reported to Wessex ICC</a:t>
          </a:r>
        </a:p>
      </dgm:t>
    </dgm:pt>
    <dgm:pt modelId="{48868B7D-FCDE-44D8-A936-ECA69F23283C}" type="parTrans" cxnId="{4DFAA753-1011-47EC-A82D-C411EA082762}">
      <dgm:prSet/>
      <dgm:spPr/>
      <dgm:t>
        <a:bodyPr/>
        <a:lstStyle/>
        <a:p>
          <a:endParaRPr lang="en-GB"/>
        </a:p>
      </dgm:t>
    </dgm:pt>
    <dgm:pt modelId="{6CB19B3B-4CD8-44E7-931B-4BD79FEA38F7}" type="sibTrans" cxnId="{4DFAA753-1011-47EC-A82D-C411EA082762}">
      <dgm:prSet/>
      <dgm:spPr/>
      <dgm:t>
        <a:bodyPr/>
        <a:lstStyle/>
        <a:p>
          <a:endParaRPr lang="en-GB"/>
        </a:p>
      </dgm:t>
    </dgm:pt>
    <dgm:pt modelId="{28C94F91-190A-4404-ABB9-1A1415A6F5E7}">
      <dgm:prSet phldrT="[Text]"/>
      <dgm:spPr>
        <a:solidFill>
          <a:srgbClr val="FFC000"/>
        </a:solidFill>
      </dgm:spPr>
      <dgm:t>
        <a:bodyPr/>
        <a:lstStyle/>
        <a:p>
          <a:r>
            <a:rPr lang="en-GB" dirty="0">
              <a:solidFill>
                <a:schemeClr val="accent2"/>
              </a:solidFill>
            </a:rPr>
            <a:t>6 Hours</a:t>
          </a:r>
        </a:p>
      </dgm:t>
    </dgm:pt>
    <dgm:pt modelId="{89A3EA75-4256-47F8-9092-854CC2E6B7BD}" type="parTrans" cxnId="{915A8D13-6643-4BBF-81B7-45B5689ECB07}">
      <dgm:prSet/>
      <dgm:spPr/>
      <dgm:t>
        <a:bodyPr/>
        <a:lstStyle/>
        <a:p>
          <a:endParaRPr lang="en-GB"/>
        </a:p>
      </dgm:t>
    </dgm:pt>
    <dgm:pt modelId="{DF469280-5E4A-4C1F-9D52-2489AD00DD1C}" type="sibTrans" cxnId="{915A8D13-6643-4BBF-81B7-45B5689ECB07}">
      <dgm:prSet/>
      <dgm:spPr/>
      <dgm:t>
        <a:bodyPr/>
        <a:lstStyle/>
        <a:p>
          <a:endParaRPr lang="en-GB"/>
        </a:p>
      </dgm:t>
    </dgm:pt>
    <dgm:pt modelId="{9614ADEF-1A42-4667-B88F-468868BDB32E}">
      <dgm:prSet phldrT="[Text]"/>
      <dgm:spPr>
        <a:solidFill>
          <a:srgbClr val="FFC000"/>
        </a:solidFill>
      </dgm:spPr>
      <dgm:t>
        <a:bodyPr/>
        <a:lstStyle/>
        <a:p>
          <a:r>
            <a:rPr lang="en-GB" dirty="0">
              <a:solidFill>
                <a:srgbClr val="00B050"/>
              </a:solidFill>
            </a:rPr>
            <a:t>24 Hours</a:t>
          </a:r>
        </a:p>
      </dgm:t>
    </dgm:pt>
    <dgm:pt modelId="{454A8943-45F5-4033-BE35-6F185D88C108}" type="parTrans" cxnId="{654AB17B-48A3-4C94-BF02-B3FAAF20B4EC}">
      <dgm:prSet/>
      <dgm:spPr/>
      <dgm:t>
        <a:bodyPr/>
        <a:lstStyle/>
        <a:p>
          <a:endParaRPr lang="en-GB"/>
        </a:p>
      </dgm:t>
    </dgm:pt>
    <dgm:pt modelId="{C0A770E8-EF65-4084-862A-FD44396020DD}" type="sibTrans" cxnId="{654AB17B-48A3-4C94-BF02-B3FAAF20B4EC}">
      <dgm:prSet/>
      <dgm:spPr/>
      <dgm:t>
        <a:bodyPr/>
        <a:lstStyle/>
        <a:p>
          <a:endParaRPr lang="en-GB"/>
        </a:p>
      </dgm:t>
    </dgm:pt>
    <dgm:pt modelId="{C04396F1-27FD-4923-882E-19A09FEAD0A5}">
      <dgm:prSet phldrT="[Text]" custT="1"/>
      <dgm:spPr/>
      <dgm:t>
        <a:bodyPr/>
        <a:lstStyle/>
        <a:p>
          <a:pPr marL="114300" indent="0" defTabSz="622300">
            <a:lnSpc>
              <a:spcPct val="90000"/>
            </a:lnSpc>
            <a:spcBef>
              <a:spcPct val="0"/>
            </a:spcBef>
            <a:spcAft>
              <a:spcPct val="15000"/>
            </a:spcAft>
            <a:buFont typeface="Wingdings" panose="05000000000000000000" pitchFamily="2" charset="2"/>
            <a:buChar char="Ø"/>
          </a:pPr>
          <a:r>
            <a:rPr lang="en-GB" sz="1400" dirty="0"/>
            <a:t>Responsible Manager hands over duty of care &amp; care plan to Line Manager who:</a:t>
          </a:r>
        </a:p>
      </dgm:t>
    </dgm:pt>
    <dgm:pt modelId="{031F8BA1-4502-41F9-9818-6B586CAE33CE}" type="parTrans" cxnId="{E6C213C5-4AB4-42EC-80ED-1CFF63C28625}">
      <dgm:prSet/>
      <dgm:spPr/>
      <dgm:t>
        <a:bodyPr/>
        <a:lstStyle/>
        <a:p>
          <a:endParaRPr lang="en-GB"/>
        </a:p>
      </dgm:t>
    </dgm:pt>
    <dgm:pt modelId="{45DBB7D9-B030-43C1-ABC2-4B07E7A297DA}" type="sibTrans" cxnId="{E6C213C5-4AB4-42EC-80ED-1CFF63C28625}">
      <dgm:prSet/>
      <dgm:spPr/>
      <dgm:t>
        <a:bodyPr/>
        <a:lstStyle/>
        <a:p>
          <a:endParaRPr lang="en-GB"/>
        </a:p>
      </dgm:t>
    </dgm:pt>
    <dgm:pt modelId="{F03D92A5-F3CA-4A04-A27F-F3550FC763AF}">
      <dgm:prSet phldrT="[Text]" custT="1"/>
      <dgm:spPr/>
      <dgm:t>
        <a:bodyPr/>
        <a:lstStyle/>
        <a:p>
          <a:pPr>
            <a:buFont typeface="Wingdings" panose="05000000000000000000" pitchFamily="2" charset="2"/>
            <a:buChar char="Ø"/>
          </a:pPr>
          <a:r>
            <a:rPr lang="en-GB" sz="1400" dirty="0"/>
            <a:t>Wessex ICC issues control report form (NR2072R) at 6hrs</a:t>
          </a:r>
        </a:p>
      </dgm:t>
    </dgm:pt>
    <dgm:pt modelId="{9005B858-2719-46BE-99E9-1B53ABA4C941}" type="parTrans" cxnId="{D2983810-56E2-4913-A973-BD06C48E61C3}">
      <dgm:prSet/>
      <dgm:spPr/>
      <dgm:t>
        <a:bodyPr/>
        <a:lstStyle/>
        <a:p>
          <a:endParaRPr lang="en-GB"/>
        </a:p>
      </dgm:t>
    </dgm:pt>
    <dgm:pt modelId="{182E14BA-7133-450B-B9D8-19675B5D0C03}" type="sibTrans" cxnId="{D2983810-56E2-4913-A973-BD06C48E61C3}">
      <dgm:prSet/>
      <dgm:spPr/>
      <dgm:t>
        <a:bodyPr/>
        <a:lstStyle/>
        <a:p>
          <a:endParaRPr lang="en-GB"/>
        </a:p>
      </dgm:t>
    </dgm:pt>
    <dgm:pt modelId="{C20EEAF0-7C93-45AD-80E5-C46576720087}">
      <dgm:prSet phldrT="[Text]" custT="1"/>
      <dgm:spPr/>
      <dgm:t>
        <a:bodyPr/>
        <a:lstStyle/>
        <a:p>
          <a:pPr>
            <a:buFont typeface="Arial" panose="020B0604020202020204" pitchFamily="34" charset="0"/>
            <a:buChar char="•"/>
          </a:pPr>
          <a:r>
            <a:rPr lang="en-GB" sz="1400" dirty="0"/>
            <a:t>refines the care provided if necessary – consider both physical and mental wellbeing</a:t>
          </a:r>
          <a:endParaRPr lang="en-GB" sz="1400" dirty="0">
            <a:solidFill>
              <a:srgbClr val="FF0000"/>
            </a:solidFill>
          </a:endParaRPr>
        </a:p>
      </dgm:t>
    </dgm:pt>
    <dgm:pt modelId="{703B77D8-BEF8-42BB-AB31-37C1E74E126A}" type="parTrans" cxnId="{D067E281-C77E-4839-9DA0-E438D58B9682}">
      <dgm:prSet/>
      <dgm:spPr/>
      <dgm:t>
        <a:bodyPr/>
        <a:lstStyle/>
        <a:p>
          <a:endParaRPr lang="en-GB"/>
        </a:p>
      </dgm:t>
    </dgm:pt>
    <dgm:pt modelId="{7687D290-8D88-4137-8D15-E76791E11883}" type="sibTrans" cxnId="{D067E281-C77E-4839-9DA0-E438D58B9682}">
      <dgm:prSet/>
      <dgm:spPr/>
      <dgm:t>
        <a:bodyPr/>
        <a:lstStyle/>
        <a:p>
          <a:endParaRPr lang="en-GB"/>
        </a:p>
      </dgm:t>
    </dgm:pt>
    <dgm:pt modelId="{12D81C6F-B714-4D9C-933A-EA8FDA7D34CD}">
      <dgm:prSet phldrT="[Text]" custT="1"/>
      <dgm:spPr/>
      <dgm:t>
        <a:bodyPr/>
        <a:lstStyle/>
        <a:p>
          <a:pPr>
            <a:buFont typeface="Arial" panose="020B0604020202020204" pitchFamily="34" charset="0"/>
            <a:buChar char="•"/>
          </a:pPr>
          <a:r>
            <a:rPr lang="en-GB" sz="1400" dirty="0"/>
            <a:t>provides </a:t>
          </a:r>
          <a:r>
            <a:rPr lang="en-GB" sz="1400" u="none" dirty="0"/>
            <a:t>updated</a:t>
          </a:r>
          <a:r>
            <a:rPr lang="en-GB" sz="1400" dirty="0"/>
            <a:t> event and injury details to Wessex ICC</a:t>
          </a:r>
          <a:endParaRPr lang="en-GB" sz="1400" dirty="0">
            <a:solidFill>
              <a:srgbClr val="FF0000"/>
            </a:solidFill>
          </a:endParaRPr>
        </a:p>
      </dgm:t>
    </dgm:pt>
    <dgm:pt modelId="{0303A7A3-C794-41ED-81B5-2CA65B1C6AD8}" type="parTrans" cxnId="{FC823D36-D104-442B-A8FE-609E5F8D7533}">
      <dgm:prSet/>
      <dgm:spPr/>
      <dgm:t>
        <a:bodyPr/>
        <a:lstStyle/>
        <a:p>
          <a:endParaRPr lang="en-GB"/>
        </a:p>
      </dgm:t>
    </dgm:pt>
    <dgm:pt modelId="{0DF1FE2C-9100-45EC-BE55-8D3D0558DDA6}" type="sibTrans" cxnId="{FC823D36-D104-442B-A8FE-609E5F8D7533}">
      <dgm:prSet/>
      <dgm:spPr/>
      <dgm:t>
        <a:bodyPr/>
        <a:lstStyle/>
        <a:p>
          <a:endParaRPr lang="en-GB"/>
        </a:p>
      </dgm:t>
    </dgm:pt>
    <dgm:pt modelId="{F78EA43A-FB34-47ED-8FB8-C4B9E35DF4C1}">
      <dgm:prSet phldrT="[Text]" custT="1"/>
      <dgm:spPr/>
      <dgm:t>
        <a:bodyPr/>
        <a:lstStyle/>
        <a:p>
          <a:pPr marL="114300" indent="0" defTabSz="622300">
            <a:lnSpc>
              <a:spcPct val="90000"/>
            </a:lnSpc>
            <a:spcBef>
              <a:spcPct val="0"/>
            </a:spcBef>
            <a:spcAft>
              <a:spcPct val="15000"/>
            </a:spcAft>
            <a:buFont typeface="Wingdings" panose="05000000000000000000" pitchFamily="2" charset="2"/>
            <a:buChar char="Ø"/>
          </a:pPr>
          <a:r>
            <a:rPr lang="en-GB" sz="1400" dirty="0"/>
            <a:t>On site Person in Charge (</a:t>
          </a:r>
          <a:r>
            <a:rPr lang="en-GB" sz="1400" dirty="0" err="1"/>
            <a:t>PiC</a:t>
          </a:r>
          <a:r>
            <a:rPr lang="en-GB" sz="1400" dirty="0"/>
            <a:t>) identified and any immediate action undertaken</a:t>
          </a:r>
        </a:p>
      </dgm:t>
    </dgm:pt>
    <dgm:pt modelId="{B8A64029-1143-4CD0-B1E3-4786CFF84193}" type="parTrans" cxnId="{F5CA66E8-CB68-4C4D-9771-76704965F80F}">
      <dgm:prSet/>
      <dgm:spPr/>
      <dgm:t>
        <a:bodyPr/>
        <a:lstStyle/>
        <a:p>
          <a:endParaRPr lang="en-GB"/>
        </a:p>
      </dgm:t>
    </dgm:pt>
    <dgm:pt modelId="{7AAE6FB2-60F6-4EB0-A96C-57397E984313}" type="sibTrans" cxnId="{F5CA66E8-CB68-4C4D-9771-76704965F80F}">
      <dgm:prSet/>
      <dgm:spPr/>
      <dgm:t>
        <a:bodyPr/>
        <a:lstStyle/>
        <a:p>
          <a:endParaRPr lang="en-GB"/>
        </a:p>
      </dgm:t>
    </dgm:pt>
    <dgm:pt modelId="{C09B8B26-633E-40CD-954F-12E5DCCDF09C}">
      <dgm:prSet phldrT="[Text]" custT="1"/>
      <dgm:spPr/>
      <dgm:t>
        <a:bodyPr/>
        <a:lstStyle/>
        <a:p>
          <a:pPr marL="114300" indent="0" defTabSz="622300">
            <a:lnSpc>
              <a:spcPct val="90000"/>
            </a:lnSpc>
            <a:spcBef>
              <a:spcPct val="0"/>
            </a:spcBef>
            <a:spcAft>
              <a:spcPct val="15000"/>
            </a:spcAft>
            <a:buFont typeface="Wingdings" panose="05000000000000000000" pitchFamily="2" charset="2"/>
            <a:buChar char="Ø"/>
          </a:pPr>
          <a:r>
            <a:rPr lang="en-GB" sz="1400" dirty="0">
              <a:solidFill>
                <a:schemeClr val="tx1"/>
              </a:solidFill>
            </a:rPr>
            <a:t>Responsible Manager will gather initial facts and secure all evidence from witnesses. </a:t>
          </a:r>
          <a:endParaRPr lang="en-GB" sz="1400" dirty="0"/>
        </a:p>
      </dgm:t>
    </dgm:pt>
    <dgm:pt modelId="{028F7320-06CD-40E4-B98B-3AD0E3C3251D}" type="parTrans" cxnId="{2C0F3C4F-F584-4B8B-B7D5-930847DF73A0}">
      <dgm:prSet/>
      <dgm:spPr/>
      <dgm:t>
        <a:bodyPr/>
        <a:lstStyle/>
        <a:p>
          <a:endParaRPr lang="en-GB"/>
        </a:p>
      </dgm:t>
    </dgm:pt>
    <dgm:pt modelId="{03F24FCE-2DA7-418A-969F-673192A77068}" type="sibTrans" cxnId="{2C0F3C4F-F584-4B8B-B7D5-930847DF73A0}">
      <dgm:prSet/>
      <dgm:spPr/>
      <dgm:t>
        <a:bodyPr/>
        <a:lstStyle/>
        <a:p>
          <a:endParaRPr lang="en-GB"/>
        </a:p>
      </dgm:t>
    </dgm:pt>
    <dgm:pt modelId="{D5C66570-9D33-4B51-B604-A91B0D009B22}">
      <dgm:prSet phldrT="[Text]" custT="1"/>
      <dgm:spPr/>
      <dgm:t>
        <a:bodyPr/>
        <a:lstStyle/>
        <a:p>
          <a:pPr marL="114300" indent="0" defTabSz="622300">
            <a:lnSpc>
              <a:spcPct val="90000"/>
            </a:lnSpc>
            <a:spcBef>
              <a:spcPct val="0"/>
            </a:spcBef>
            <a:spcAft>
              <a:spcPct val="15000"/>
            </a:spcAft>
            <a:buFont typeface="Wingdings" panose="05000000000000000000" pitchFamily="2" charset="2"/>
            <a:buChar char="Ø"/>
          </a:pPr>
          <a:r>
            <a:rPr lang="en-GB" sz="1400" dirty="0"/>
            <a:t>Wessex ICC issues alert to </a:t>
          </a:r>
          <a:r>
            <a:rPr lang="en-GB" sz="1400" dirty="0">
              <a:solidFill>
                <a:schemeClr val="tx1"/>
              </a:solidFill>
            </a:rPr>
            <a:t>existing ‘Accident Forms’ distribution list</a:t>
          </a:r>
          <a:endParaRPr lang="en-GB" sz="1400" dirty="0"/>
        </a:p>
      </dgm:t>
    </dgm:pt>
    <dgm:pt modelId="{FFCEC6FF-3BEA-47EE-87E4-EC8804AC6D8B}" type="parTrans" cxnId="{68E9695F-6A7C-4406-A082-C0AE4B0B6B32}">
      <dgm:prSet/>
      <dgm:spPr/>
      <dgm:t>
        <a:bodyPr/>
        <a:lstStyle/>
        <a:p>
          <a:endParaRPr lang="en-GB"/>
        </a:p>
      </dgm:t>
    </dgm:pt>
    <dgm:pt modelId="{95C01578-B6F7-4069-918D-E301E989862B}" type="sibTrans" cxnId="{68E9695F-6A7C-4406-A082-C0AE4B0B6B32}">
      <dgm:prSet/>
      <dgm:spPr/>
      <dgm:t>
        <a:bodyPr/>
        <a:lstStyle/>
        <a:p>
          <a:endParaRPr lang="en-GB"/>
        </a:p>
      </dgm:t>
    </dgm:pt>
    <dgm:pt modelId="{BEB4F3BF-EE91-4011-BC81-216354B21FDE}">
      <dgm:prSet phldrT="[Text]" custT="1"/>
      <dgm:spPr/>
      <dgm:t>
        <a:bodyPr/>
        <a:lstStyle/>
        <a:p>
          <a:pPr>
            <a:buFont typeface="Wingdings" panose="05000000000000000000" pitchFamily="2" charset="2"/>
            <a:buChar char="Ø"/>
          </a:pPr>
          <a:r>
            <a:rPr lang="en-GB" sz="1400" dirty="0"/>
            <a:t>Responsible Manager;</a:t>
          </a:r>
          <a:endParaRPr lang="en-GB" sz="1400" dirty="0">
            <a:solidFill>
              <a:srgbClr val="FF0000"/>
            </a:solidFill>
          </a:endParaRPr>
        </a:p>
      </dgm:t>
    </dgm:pt>
    <dgm:pt modelId="{A8B4EC49-106D-4D4C-9249-DA9571C899E5}" type="parTrans" cxnId="{14704CC4-64FE-4B5C-9EB6-B49BB2C5CA5B}">
      <dgm:prSet/>
      <dgm:spPr/>
      <dgm:t>
        <a:bodyPr/>
        <a:lstStyle/>
        <a:p>
          <a:endParaRPr lang="en-GB"/>
        </a:p>
      </dgm:t>
    </dgm:pt>
    <dgm:pt modelId="{B47761F6-5876-48FD-9FEA-EBD79C833934}" type="sibTrans" cxnId="{14704CC4-64FE-4B5C-9EB6-B49BB2C5CA5B}">
      <dgm:prSet/>
      <dgm:spPr/>
      <dgm:t>
        <a:bodyPr/>
        <a:lstStyle/>
        <a:p>
          <a:endParaRPr lang="en-GB"/>
        </a:p>
      </dgm:t>
    </dgm:pt>
    <dgm:pt modelId="{CD45AEDF-1D90-4F75-94F3-926DDF4FB1B1}">
      <dgm:prSet phldrT="[Text]" custT="1"/>
      <dgm:spPr/>
      <dgm:t>
        <a:bodyPr/>
        <a:lstStyle/>
        <a:p>
          <a:pPr marL="114300" indent="0" defTabSz="622300">
            <a:lnSpc>
              <a:spcPct val="90000"/>
            </a:lnSpc>
            <a:spcBef>
              <a:spcPct val="0"/>
            </a:spcBef>
            <a:spcAft>
              <a:spcPct val="15000"/>
            </a:spcAft>
            <a:buFont typeface="Arial" panose="020B0604020202020204" pitchFamily="34" charset="0"/>
            <a:buChar char="•"/>
          </a:pPr>
          <a:r>
            <a:rPr lang="en-GB" sz="1400" dirty="0"/>
            <a:t>   undertakes medical referral / occupational support if necessary</a:t>
          </a:r>
        </a:p>
      </dgm:t>
    </dgm:pt>
    <dgm:pt modelId="{8AF692C3-A1F6-41DE-8033-9B1F9C28E621}" type="parTrans" cxnId="{E1BB18A3-BDA7-4034-BE76-7967DF8A66BF}">
      <dgm:prSet/>
      <dgm:spPr/>
      <dgm:t>
        <a:bodyPr/>
        <a:lstStyle/>
        <a:p>
          <a:endParaRPr lang="en-GB"/>
        </a:p>
      </dgm:t>
    </dgm:pt>
    <dgm:pt modelId="{808FB8AF-3006-46F7-BB6F-82D549226BE5}" type="sibTrans" cxnId="{E1BB18A3-BDA7-4034-BE76-7967DF8A66BF}">
      <dgm:prSet/>
      <dgm:spPr/>
      <dgm:t>
        <a:bodyPr/>
        <a:lstStyle/>
        <a:p>
          <a:endParaRPr lang="en-GB"/>
        </a:p>
      </dgm:t>
    </dgm:pt>
    <dgm:pt modelId="{0E98907B-5C97-4781-B517-A1DFB10DAF39}">
      <dgm:prSet phldrT="[Text]" custT="1"/>
      <dgm:spPr/>
      <dgm:t>
        <a:bodyPr/>
        <a:lstStyle/>
        <a:p>
          <a:pPr marL="114300" marR="0" indent="0" defTabSz="6223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GB" sz="1400" dirty="0"/>
            <a:t>   completes Investigation Form (Level 1)</a:t>
          </a:r>
        </a:p>
      </dgm:t>
    </dgm:pt>
    <dgm:pt modelId="{DB0AA45C-B97C-4820-86B5-350686639A81}" type="parTrans" cxnId="{9049D825-8683-43E1-99EB-3CD32390C2AA}">
      <dgm:prSet/>
      <dgm:spPr/>
      <dgm:t>
        <a:bodyPr/>
        <a:lstStyle/>
        <a:p>
          <a:endParaRPr lang="en-GB"/>
        </a:p>
      </dgm:t>
    </dgm:pt>
    <dgm:pt modelId="{86894262-9933-496B-8206-8DB427CEFEB7}" type="sibTrans" cxnId="{9049D825-8683-43E1-99EB-3CD32390C2AA}">
      <dgm:prSet/>
      <dgm:spPr/>
      <dgm:t>
        <a:bodyPr/>
        <a:lstStyle/>
        <a:p>
          <a:endParaRPr lang="en-GB"/>
        </a:p>
      </dgm:t>
    </dgm:pt>
    <dgm:pt modelId="{30121A36-CCE4-4636-8E8A-CC18163D99CB}">
      <dgm:prSet phldrT="[Text]" custT="1"/>
      <dgm:spPr/>
      <dgm:t>
        <a:bodyPr/>
        <a:lstStyle/>
        <a:p>
          <a:pPr marL="114300" marR="0" indent="0" defTabSz="622300" eaLnBrk="1" fontAlgn="auto" latinLnBrk="0" hangingPunct="1">
            <a:lnSpc>
              <a:spcPct val="90000"/>
            </a:lnSpc>
            <a:spcBef>
              <a:spcPct val="0"/>
            </a:spcBef>
            <a:spcAft>
              <a:spcPct val="15000"/>
            </a:spcAft>
            <a:buClrTx/>
            <a:buSzTx/>
            <a:buFont typeface="Wingdings" panose="05000000000000000000" pitchFamily="2" charset="2"/>
            <a:buChar char="Ø"/>
            <a:tabLst/>
            <a:defRPr/>
          </a:pPr>
          <a:r>
            <a:rPr lang="en-GB" sz="1400" dirty="0"/>
            <a:t>Line Manager &amp; WHSEA to attend Route Health and Safety Managers teleconference call to give full details and discuss progress in the 24hr update.  </a:t>
          </a:r>
        </a:p>
      </dgm:t>
    </dgm:pt>
    <dgm:pt modelId="{89B26F85-EB9A-42B3-9D71-7E42889DEF98}" type="parTrans" cxnId="{C7235742-7E20-4FAD-B5AD-F0D7A706CB6D}">
      <dgm:prSet/>
      <dgm:spPr/>
      <dgm:t>
        <a:bodyPr/>
        <a:lstStyle/>
        <a:p>
          <a:endParaRPr lang="en-GB"/>
        </a:p>
      </dgm:t>
    </dgm:pt>
    <dgm:pt modelId="{2E0AAC03-E1D3-405F-B389-73A28C35AFE4}" type="sibTrans" cxnId="{C7235742-7E20-4FAD-B5AD-F0D7A706CB6D}">
      <dgm:prSet/>
      <dgm:spPr/>
      <dgm:t>
        <a:bodyPr/>
        <a:lstStyle/>
        <a:p>
          <a:endParaRPr lang="en-GB"/>
        </a:p>
      </dgm:t>
    </dgm:pt>
    <dgm:pt modelId="{D38D7F8F-7C2B-44E6-B934-62484B091CCB}">
      <dgm:prSet phldrT="[Text]" custT="1"/>
      <dgm:spPr/>
      <dgm:t>
        <a:bodyPr/>
        <a:lstStyle/>
        <a:p>
          <a:pPr marL="114300" indent="0" defTabSz="622300">
            <a:lnSpc>
              <a:spcPct val="90000"/>
            </a:lnSpc>
            <a:spcBef>
              <a:spcPct val="0"/>
            </a:spcBef>
            <a:spcAft>
              <a:spcPct val="15000"/>
            </a:spcAft>
            <a:buFont typeface="Wingdings" panose="05000000000000000000" pitchFamily="2" charset="2"/>
            <a:buChar char="Ø"/>
          </a:pPr>
          <a:r>
            <a:rPr lang="en-GB" sz="1400" dirty="0"/>
            <a:t>Responsible Manager appointed by Wessex ICC; liaises with </a:t>
          </a:r>
          <a:r>
            <a:rPr lang="en-GB" sz="1400" dirty="0" err="1"/>
            <a:t>PiC</a:t>
          </a:r>
          <a:endParaRPr lang="en-GB" sz="1400" dirty="0"/>
        </a:p>
      </dgm:t>
    </dgm:pt>
    <dgm:pt modelId="{639A0339-AE8B-4C0D-B5DB-3A90D9DE1113}" type="parTrans" cxnId="{CF0D3941-69C4-401C-9643-EB11B62D340F}">
      <dgm:prSet/>
      <dgm:spPr/>
      <dgm:t>
        <a:bodyPr/>
        <a:lstStyle/>
        <a:p>
          <a:endParaRPr lang="en-GB"/>
        </a:p>
      </dgm:t>
    </dgm:pt>
    <dgm:pt modelId="{700964A2-6186-48B5-AC5D-F2D10678F1E3}" type="sibTrans" cxnId="{CF0D3941-69C4-401C-9643-EB11B62D340F}">
      <dgm:prSet/>
      <dgm:spPr/>
      <dgm:t>
        <a:bodyPr/>
        <a:lstStyle/>
        <a:p>
          <a:endParaRPr lang="en-GB"/>
        </a:p>
      </dgm:t>
    </dgm:pt>
    <dgm:pt modelId="{C2D2CA2A-9EDF-4F4A-B70B-A8555E8BAC52}">
      <dgm:prSet phldrT="[Text]" custT="1"/>
      <dgm:spPr/>
      <dgm:t>
        <a:bodyPr/>
        <a:lstStyle/>
        <a:p>
          <a:pPr marL="114300" indent="0" defTabSz="622300">
            <a:lnSpc>
              <a:spcPct val="90000"/>
            </a:lnSpc>
            <a:spcBef>
              <a:spcPct val="0"/>
            </a:spcBef>
            <a:spcAft>
              <a:spcPct val="15000"/>
            </a:spcAft>
            <a:buFont typeface="Wingdings" panose="05000000000000000000" pitchFamily="2" charset="2"/>
            <a:buChar char="Ø"/>
          </a:pPr>
          <a:r>
            <a:rPr lang="en-GB" sz="1400" dirty="0">
              <a:solidFill>
                <a:schemeClr val="tx1"/>
              </a:solidFill>
            </a:rPr>
            <a:t>Photographs of all injuries and site/plant involved will be taken.</a:t>
          </a:r>
          <a:endParaRPr lang="en-GB" sz="1400" dirty="0"/>
        </a:p>
      </dgm:t>
    </dgm:pt>
    <dgm:pt modelId="{838B4F08-BCE3-4309-9311-5967AAF2C155}" type="parTrans" cxnId="{867B18B7-DDC1-4FF0-BA29-16B60F1FEA14}">
      <dgm:prSet/>
      <dgm:spPr/>
      <dgm:t>
        <a:bodyPr/>
        <a:lstStyle/>
        <a:p>
          <a:endParaRPr lang="en-GB"/>
        </a:p>
      </dgm:t>
    </dgm:pt>
    <dgm:pt modelId="{4A1FED36-4102-4ED0-A6A7-AD62D26B4FA9}" type="sibTrans" cxnId="{867B18B7-DDC1-4FF0-BA29-16B60F1FEA14}">
      <dgm:prSet/>
      <dgm:spPr/>
      <dgm:t>
        <a:bodyPr/>
        <a:lstStyle/>
        <a:p>
          <a:endParaRPr lang="en-GB"/>
        </a:p>
      </dgm:t>
    </dgm:pt>
    <dgm:pt modelId="{AD4B9CE9-48A6-45AE-A170-0D9B77ADEB90}">
      <dgm:prSet phldrT="[Text]" custT="1"/>
      <dgm:spPr/>
      <dgm:t>
        <a:bodyPr/>
        <a:lstStyle/>
        <a:p>
          <a:pPr>
            <a:buFont typeface="Arial" panose="020B0604020202020204" pitchFamily="34" charset="0"/>
            <a:buChar char="•"/>
          </a:pPr>
          <a:r>
            <a:rPr lang="en-GB" sz="1400" dirty="0"/>
            <a:t>re-assesses of the injury severity</a:t>
          </a:r>
          <a:endParaRPr lang="en-GB" sz="1400" dirty="0">
            <a:solidFill>
              <a:srgbClr val="FF0000"/>
            </a:solidFill>
          </a:endParaRPr>
        </a:p>
      </dgm:t>
    </dgm:pt>
    <dgm:pt modelId="{7E751EC7-1205-4672-ACB8-9709C6E084E1}" type="parTrans" cxnId="{82886C66-77DF-4801-8BCF-4F7F6A62CAEE}">
      <dgm:prSet/>
      <dgm:spPr/>
      <dgm:t>
        <a:bodyPr/>
        <a:lstStyle/>
        <a:p>
          <a:endParaRPr lang="en-GB"/>
        </a:p>
      </dgm:t>
    </dgm:pt>
    <dgm:pt modelId="{3E722E39-D7E0-4761-AE2F-4AC2AF67F7A5}" type="sibTrans" cxnId="{82886C66-77DF-4801-8BCF-4F7F6A62CAEE}">
      <dgm:prSet/>
      <dgm:spPr/>
      <dgm:t>
        <a:bodyPr/>
        <a:lstStyle/>
        <a:p>
          <a:endParaRPr lang="en-GB"/>
        </a:p>
      </dgm:t>
    </dgm:pt>
    <dgm:pt modelId="{AACA3118-93C5-45E9-B17C-38F96E061B91}">
      <dgm:prSet phldrT="[Text]" custT="1"/>
      <dgm:spPr/>
      <dgm:t>
        <a:bodyPr/>
        <a:lstStyle/>
        <a:p>
          <a:pPr marL="114300" indent="0" defTabSz="622300">
            <a:lnSpc>
              <a:spcPct val="90000"/>
            </a:lnSpc>
            <a:spcBef>
              <a:spcPct val="0"/>
            </a:spcBef>
            <a:spcAft>
              <a:spcPct val="15000"/>
            </a:spcAft>
            <a:buFont typeface="Arial" panose="020B0604020202020204" pitchFamily="34" charset="0"/>
            <a:buChar char="•"/>
          </a:pPr>
          <a:r>
            <a:rPr lang="en-GB" sz="1400" dirty="0"/>
            <a:t>   owns duty of care and confirms injury severity</a:t>
          </a:r>
        </a:p>
      </dgm:t>
    </dgm:pt>
    <dgm:pt modelId="{E0766113-91A7-43CB-B0BB-213747496EE0}" type="parTrans" cxnId="{0A44231D-A1D8-4F77-969D-10FEB82B9C86}">
      <dgm:prSet/>
      <dgm:spPr/>
      <dgm:t>
        <a:bodyPr/>
        <a:lstStyle/>
        <a:p>
          <a:endParaRPr lang="en-GB"/>
        </a:p>
      </dgm:t>
    </dgm:pt>
    <dgm:pt modelId="{6D20D858-7AAE-4E39-AFD7-46207FF4B200}" type="sibTrans" cxnId="{0A44231D-A1D8-4F77-969D-10FEB82B9C86}">
      <dgm:prSet/>
      <dgm:spPr/>
      <dgm:t>
        <a:bodyPr/>
        <a:lstStyle/>
        <a:p>
          <a:endParaRPr lang="en-GB"/>
        </a:p>
      </dgm:t>
    </dgm:pt>
    <dgm:pt modelId="{622AEF3C-A272-4A4F-B65D-CFA6BC01D1BE}" type="pres">
      <dgm:prSet presAssocID="{D2E932B5-8719-4CA7-95EE-09630DA22BDB}" presName="linearFlow" presStyleCnt="0">
        <dgm:presLayoutVars>
          <dgm:dir/>
          <dgm:animLvl val="lvl"/>
          <dgm:resizeHandles val="exact"/>
        </dgm:presLayoutVars>
      </dgm:prSet>
      <dgm:spPr/>
    </dgm:pt>
    <dgm:pt modelId="{34BA4017-1952-49D7-A25B-1D9D74EC3075}" type="pres">
      <dgm:prSet presAssocID="{B57D8B1D-93AE-486B-8224-9111EA957BAE}" presName="composite" presStyleCnt="0"/>
      <dgm:spPr/>
    </dgm:pt>
    <dgm:pt modelId="{3FB2059D-0AF4-4DE9-8F38-E2CB84BEADF6}" type="pres">
      <dgm:prSet presAssocID="{B57D8B1D-93AE-486B-8224-9111EA957BAE}" presName="parentText" presStyleLbl="alignNode1" presStyleIdx="0" presStyleCnt="3" custScaleY="121160">
        <dgm:presLayoutVars>
          <dgm:chMax val="1"/>
          <dgm:bulletEnabled val="1"/>
        </dgm:presLayoutVars>
      </dgm:prSet>
      <dgm:spPr/>
    </dgm:pt>
    <dgm:pt modelId="{35F33B3C-72A8-489F-B524-D29406815AB2}" type="pres">
      <dgm:prSet presAssocID="{B57D8B1D-93AE-486B-8224-9111EA957BAE}" presName="descendantText" presStyleLbl="alignAcc1" presStyleIdx="0" presStyleCnt="3" custScaleY="144866" custLinFactNeighborX="0" custLinFactNeighborY="-1086">
        <dgm:presLayoutVars>
          <dgm:bulletEnabled val="1"/>
        </dgm:presLayoutVars>
      </dgm:prSet>
      <dgm:spPr/>
    </dgm:pt>
    <dgm:pt modelId="{C8AB653C-A703-48EC-BE81-BA114D925FD2}" type="pres">
      <dgm:prSet presAssocID="{7FBEA89C-2E2F-4511-B101-8F117445F88B}" presName="sp" presStyleCnt="0"/>
      <dgm:spPr/>
    </dgm:pt>
    <dgm:pt modelId="{DF6E6A8E-52AC-4040-84D2-0672163800DE}" type="pres">
      <dgm:prSet presAssocID="{28C94F91-190A-4404-ABB9-1A1415A6F5E7}" presName="composite" presStyleCnt="0"/>
      <dgm:spPr/>
    </dgm:pt>
    <dgm:pt modelId="{133B7EF1-82E6-4E57-A43D-7A85AF5C7CEE}" type="pres">
      <dgm:prSet presAssocID="{28C94F91-190A-4404-ABB9-1A1415A6F5E7}" presName="parentText" presStyleLbl="alignNode1" presStyleIdx="1" presStyleCnt="3" custScaleY="97339" custLinFactNeighborX="3334" custLinFactNeighborY="-5757">
        <dgm:presLayoutVars>
          <dgm:chMax val="1"/>
          <dgm:bulletEnabled val="1"/>
        </dgm:presLayoutVars>
      </dgm:prSet>
      <dgm:spPr/>
    </dgm:pt>
    <dgm:pt modelId="{5ACC166D-D632-4EF3-8BF1-5B80392C4215}" type="pres">
      <dgm:prSet presAssocID="{28C94F91-190A-4404-ABB9-1A1415A6F5E7}" presName="descendantText" presStyleLbl="alignAcc1" presStyleIdx="1" presStyleCnt="3" custScaleY="121351" custLinFactNeighborX="13146" custLinFactNeighborY="-1597">
        <dgm:presLayoutVars>
          <dgm:bulletEnabled val="1"/>
        </dgm:presLayoutVars>
      </dgm:prSet>
      <dgm:spPr/>
    </dgm:pt>
    <dgm:pt modelId="{17793CF9-4CDA-46B0-A012-CA4CEFFF7012}" type="pres">
      <dgm:prSet presAssocID="{DF469280-5E4A-4C1F-9D52-2489AD00DD1C}" presName="sp" presStyleCnt="0"/>
      <dgm:spPr/>
    </dgm:pt>
    <dgm:pt modelId="{E0C88B10-AEB9-4D91-B64B-685B21A17AC1}" type="pres">
      <dgm:prSet presAssocID="{9614ADEF-1A42-4667-B88F-468868BDB32E}" presName="composite" presStyleCnt="0"/>
      <dgm:spPr/>
    </dgm:pt>
    <dgm:pt modelId="{892FFD83-EDDB-4280-9C34-D209CF79EA47}" type="pres">
      <dgm:prSet presAssocID="{9614ADEF-1A42-4667-B88F-468868BDB32E}" presName="parentText" presStyleLbl="alignNode1" presStyleIdx="2" presStyleCnt="3" custLinFactNeighborX="3334" custLinFactNeighborY="-16845">
        <dgm:presLayoutVars>
          <dgm:chMax val="1"/>
          <dgm:bulletEnabled val="1"/>
        </dgm:presLayoutVars>
      </dgm:prSet>
      <dgm:spPr/>
    </dgm:pt>
    <dgm:pt modelId="{4C973454-E715-41D0-AC06-920248637CEA}" type="pres">
      <dgm:prSet presAssocID="{9614ADEF-1A42-4667-B88F-468868BDB32E}" presName="descendantText" presStyleLbl="alignAcc1" presStyleIdx="2" presStyleCnt="3" custScaleX="99788" custScaleY="147222">
        <dgm:presLayoutVars>
          <dgm:bulletEnabled val="1"/>
        </dgm:presLayoutVars>
      </dgm:prSet>
      <dgm:spPr/>
    </dgm:pt>
  </dgm:ptLst>
  <dgm:cxnLst>
    <dgm:cxn modelId="{8A6ADC01-0902-4AA8-8DC1-4B1F1F70B579}" type="presOf" srcId="{D9D72DA8-C2BE-4E2B-A542-7298B75D0C23}" destId="{35F33B3C-72A8-489F-B524-D29406815AB2}" srcOrd="0" destOrd="0" presId="urn:microsoft.com/office/officeart/2005/8/layout/chevron2"/>
    <dgm:cxn modelId="{19D5460B-DEDA-49E4-9786-EEDD0295E86D}" type="presOf" srcId="{C2D2CA2A-9EDF-4F4A-B70B-A8555E8BAC52}" destId="{35F33B3C-72A8-489F-B524-D29406815AB2}" srcOrd="0" destOrd="4" presId="urn:microsoft.com/office/officeart/2005/8/layout/chevron2"/>
    <dgm:cxn modelId="{D2983810-56E2-4913-A973-BD06C48E61C3}" srcId="{28C94F91-190A-4404-ABB9-1A1415A6F5E7}" destId="{F03D92A5-F3CA-4A04-A27F-F3550FC763AF}" srcOrd="1" destOrd="0" parTransId="{9005B858-2719-46BE-99E9-1B53ABA4C941}" sibTransId="{182E14BA-7133-450B-B9D8-19675B5D0C03}"/>
    <dgm:cxn modelId="{740FCA12-6614-4B10-8331-3E7D3F8F99BB}" type="presOf" srcId="{AD4B9CE9-48A6-45AE-A170-0D9B77ADEB90}" destId="{5ACC166D-D632-4EF3-8BF1-5B80392C4215}" srcOrd="0" destOrd="1" presId="urn:microsoft.com/office/officeart/2005/8/layout/chevron2"/>
    <dgm:cxn modelId="{915A8D13-6643-4BBF-81B7-45B5689ECB07}" srcId="{D2E932B5-8719-4CA7-95EE-09630DA22BDB}" destId="{28C94F91-190A-4404-ABB9-1A1415A6F5E7}" srcOrd="1" destOrd="0" parTransId="{89A3EA75-4256-47F8-9092-854CC2E6B7BD}" sibTransId="{DF469280-5E4A-4C1F-9D52-2489AD00DD1C}"/>
    <dgm:cxn modelId="{58B97718-9E70-4CC9-8BB0-67977FF026A1}" type="presOf" srcId="{D2E932B5-8719-4CA7-95EE-09630DA22BDB}" destId="{622AEF3C-A272-4A4F-B65D-CFA6BC01D1BE}" srcOrd="0" destOrd="0" presId="urn:microsoft.com/office/officeart/2005/8/layout/chevron2"/>
    <dgm:cxn modelId="{0A44231D-A1D8-4F77-969D-10FEB82B9C86}" srcId="{C04396F1-27FD-4923-882E-19A09FEAD0A5}" destId="{AACA3118-93C5-45E9-B17C-38F96E061B91}" srcOrd="0" destOrd="0" parTransId="{E0766113-91A7-43CB-B0BB-213747496EE0}" sibTransId="{6D20D858-7AAE-4E39-AFD7-46207FF4B200}"/>
    <dgm:cxn modelId="{9049D825-8683-43E1-99EB-3CD32390C2AA}" srcId="{CD45AEDF-1D90-4F75-94F3-926DDF4FB1B1}" destId="{0E98907B-5C97-4781-B517-A1DFB10DAF39}" srcOrd="0" destOrd="0" parTransId="{DB0AA45C-B97C-4820-86B5-350686639A81}" sibTransId="{86894262-9933-496B-8206-8DB427CEFEB7}"/>
    <dgm:cxn modelId="{B46A692C-BA08-4A01-8EA6-1D77253DCB03}" type="presOf" srcId="{C04396F1-27FD-4923-882E-19A09FEAD0A5}" destId="{4C973454-E715-41D0-AC06-920248637CEA}" srcOrd="0" destOrd="0" presId="urn:microsoft.com/office/officeart/2005/8/layout/chevron2"/>
    <dgm:cxn modelId="{FC823D36-D104-442B-A8FE-609E5F8D7533}" srcId="{BEB4F3BF-EE91-4011-BC81-216354B21FDE}" destId="{12D81C6F-B714-4D9C-933A-EA8FDA7D34CD}" srcOrd="2" destOrd="0" parTransId="{0303A7A3-C794-41ED-81B5-2CA65B1C6AD8}" sibTransId="{0DF1FE2C-9100-45EC-BE55-8D3D0558DDA6}"/>
    <dgm:cxn modelId="{68E9695F-6A7C-4406-A082-C0AE4B0B6B32}" srcId="{B57D8B1D-93AE-486B-8224-9111EA957BAE}" destId="{D5C66570-9D33-4B51-B604-A91B0D009B22}" srcOrd="5" destOrd="0" parTransId="{FFCEC6FF-3BEA-47EE-87E4-EC8804AC6D8B}" sibTransId="{95C01578-B6F7-4069-918D-E301E989862B}"/>
    <dgm:cxn modelId="{CF0D3941-69C4-401C-9643-EB11B62D340F}" srcId="{B57D8B1D-93AE-486B-8224-9111EA957BAE}" destId="{D38D7F8F-7C2B-44E6-B934-62484B091CCB}" srcOrd="2" destOrd="0" parTransId="{639A0339-AE8B-4C0D-B5DB-3A90D9DE1113}" sibTransId="{700964A2-6186-48B5-AC5D-F2D10678F1E3}"/>
    <dgm:cxn modelId="{C7235742-7E20-4FAD-B5AD-F0D7A706CB6D}" srcId="{9614ADEF-1A42-4667-B88F-468868BDB32E}" destId="{30121A36-CCE4-4636-8E8A-CC18163D99CB}" srcOrd="1" destOrd="0" parTransId="{89B26F85-EB9A-42B3-9D71-7E42889DEF98}" sibTransId="{2E0AAC03-E1D3-405F-B389-73A28C35AFE4}"/>
    <dgm:cxn modelId="{E20CE964-0787-49B2-89E4-67CC78C2F85A}" type="presOf" srcId="{BEB4F3BF-EE91-4011-BC81-216354B21FDE}" destId="{5ACC166D-D632-4EF3-8BF1-5B80392C4215}" srcOrd="0" destOrd="0" presId="urn:microsoft.com/office/officeart/2005/8/layout/chevron2"/>
    <dgm:cxn modelId="{82886C66-77DF-4801-8BCF-4F7F6A62CAEE}" srcId="{BEB4F3BF-EE91-4011-BC81-216354B21FDE}" destId="{AD4B9CE9-48A6-45AE-A170-0D9B77ADEB90}" srcOrd="0" destOrd="0" parTransId="{7E751EC7-1205-4672-ACB8-9709C6E084E1}" sibTransId="{3E722E39-D7E0-4761-AE2F-4AC2AF67F7A5}"/>
    <dgm:cxn modelId="{486A0E49-02FD-45C9-867B-78B2ABF3B888}" type="presOf" srcId="{CD45AEDF-1D90-4F75-94F3-926DDF4FB1B1}" destId="{4C973454-E715-41D0-AC06-920248637CEA}" srcOrd="0" destOrd="2" presId="urn:microsoft.com/office/officeart/2005/8/layout/chevron2"/>
    <dgm:cxn modelId="{FAD1B64B-B3F0-4BB2-8D60-026189E060BB}" type="presOf" srcId="{AACA3118-93C5-45E9-B17C-38F96E061B91}" destId="{4C973454-E715-41D0-AC06-920248637CEA}" srcOrd="0" destOrd="1" presId="urn:microsoft.com/office/officeart/2005/8/layout/chevron2"/>
    <dgm:cxn modelId="{2C0F3C4F-F584-4B8B-B7D5-930847DF73A0}" srcId="{B57D8B1D-93AE-486B-8224-9111EA957BAE}" destId="{C09B8B26-633E-40CD-954F-12E5DCCDF09C}" srcOrd="3" destOrd="0" parTransId="{028F7320-06CD-40E4-B98B-3AD0E3C3251D}" sibTransId="{03F24FCE-2DA7-418A-969F-673192A77068}"/>
    <dgm:cxn modelId="{2B3E1A73-BB97-4BA2-BAAE-6E71D8A7EE6C}" type="presOf" srcId="{0E98907B-5C97-4781-B517-A1DFB10DAF39}" destId="{4C973454-E715-41D0-AC06-920248637CEA}" srcOrd="0" destOrd="3" presId="urn:microsoft.com/office/officeart/2005/8/layout/chevron2"/>
    <dgm:cxn modelId="{4DFAA753-1011-47EC-A82D-C411EA082762}" srcId="{B57D8B1D-93AE-486B-8224-9111EA957BAE}" destId="{D9D72DA8-C2BE-4E2B-A542-7298B75D0C23}" srcOrd="0" destOrd="0" parTransId="{48868B7D-FCDE-44D8-A936-ECA69F23283C}" sibTransId="{6CB19B3B-4CD8-44E7-931B-4BD79FEA38F7}"/>
    <dgm:cxn modelId="{654AB17B-48A3-4C94-BF02-B3FAAF20B4EC}" srcId="{D2E932B5-8719-4CA7-95EE-09630DA22BDB}" destId="{9614ADEF-1A42-4667-B88F-468868BDB32E}" srcOrd="2" destOrd="0" parTransId="{454A8943-45F5-4033-BE35-6F185D88C108}" sibTransId="{C0A770E8-EF65-4084-862A-FD44396020DD}"/>
    <dgm:cxn modelId="{D067E281-C77E-4839-9DA0-E438D58B9682}" srcId="{BEB4F3BF-EE91-4011-BC81-216354B21FDE}" destId="{C20EEAF0-7C93-45AD-80E5-C46576720087}" srcOrd="1" destOrd="0" parTransId="{703B77D8-BEF8-42BB-AB31-37C1E74E126A}" sibTransId="{7687D290-8D88-4137-8D15-E76791E11883}"/>
    <dgm:cxn modelId="{BBF5D786-2B83-42C5-A57A-3FCB747E15F0}" type="presOf" srcId="{F78EA43A-FB34-47ED-8FB8-C4B9E35DF4C1}" destId="{35F33B3C-72A8-489F-B524-D29406815AB2}" srcOrd="0" destOrd="1" presId="urn:microsoft.com/office/officeart/2005/8/layout/chevron2"/>
    <dgm:cxn modelId="{0A016591-73EF-46C2-91C2-4E6FCC5AE2F0}" type="presOf" srcId="{F03D92A5-F3CA-4A04-A27F-F3550FC763AF}" destId="{5ACC166D-D632-4EF3-8BF1-5B80392C4215}" srcOrd="0" destOrd="4" presId="urn:microsoft.com/office/officeart/2005/8/layout/chevron2"/>
    <dgm:cxn modelId="{1160D898-E6B0-4765-A52B-C7441CBBB0E7}" type="presOf" srcId="{C20EEAF0-7C93-45AD-80E5-C46576720087}" destId="{5ACC166D-D632-4EF3-8BF1-5B80392C4215}" srcOrd="0" destOrd="2" presId="urn:microsoft.com/office/officeart/2005/8/layout/chevron2"/>
    <dgm:cxn modelId="{A65BCBA1-C7AD-4781-AE3E-FB32980665A0}" type="presOf" srcId="{12D81C6F-B714-4D9C-933A-EA8FDA7D34CD}" destId="{5ACC166D-D632-4EF3-8BF1-5B80392C4215}" srcOrd="0" destOrd="3" presId="urn:microsoft.com/office/officeart/2005/8/layout/chevron2"/>
    <dgm:cxn modelId="{E1BB18A3-BDA7-4034-BE76-7967DF8A66BF}" srcId="{AACA3118-93C5-45E9-B17C-38F96E061B91}" destId="{CD45AEDF-1D90-4F75-94F3-926DDF4FB1B1}" srcOrd="0" destOrd="0" parTransId="{8AF692C3-A1F6-41DE-8033-9B1F9C28E621}" sibTransId="{808FB8AF-3006-46F7-BB6F-82D549226BE5}"/>
    <dgm:cxn modelId="{2856B0A3-0C3A-47BC-AE3C-874F569A03F9}" type="presOf" srcId="{B57D8B1D-93AE-486B-8224-9111EA957BAE}" destId="{3FB2059D-0AF4-4DE9-8F38-E2CB84BEADF6}" srcOrd="0" destOrd="0" presId="urn:microsoft.com/office/officeart/2005/8/layout/chevron2"/>
    <dgm:cxn modelId="{8D75D1AD-5FAD-40BC-9508-FA67C8438EE4}" type="presOf" srcId="{D38D7F8F-7C2B-44E6-B934-62484B091CCB}" destId="{35F33B3C-72A8-489F-B524-D29406815AB2}" srcOrd="0" destOrd="2" presId="urn:microsoft.com/office/officeart/2005/8/layout/chevron2"/>
    <dgm:cxn modelId="{867B18B7-DDC1-4FF0-BA29-16B60F1FEA14}" srcId="{B57D8B1D-93AE-486B-8224-9111EA957BAE}" destId="{C2D2CA2A-9EDF-4F4A-B70B-A8555E8BAC52}" srcOrd="4" destOrd="0" parTransId="{838B4F08-BCE3-4309-9311-5967AAF2C155}" sibTransId="{4A1FED36-4102-4ED0-A6A7-AD62D26B4FA9}"/>
    <dgm:cxn modelId="{315D37C1-2420-4384-A9BB-6E4C04799433}" srcId="{D2E932B5-8719-4CA7-95EE-09630DA22BDB}" destId="{B57D8B1D-93AE-486B-8224-9111EA957BAE}" srcOrd="0" destOrd="0" parTransId="{73520CAD-0634-4D0D-B545-68804664FD3C}" sibTransId="{7FBEA89C-2E2F-4511-B101-8F117445F88B}"/>
    <dgm:cxn modelId="{14704CC4-64FE-4B5C-9EB6-B49BB2C5CA5B}" srcId="{28C94F91-190A-4404-ABB9-1A1415A6F5E7}" destId="{BEB4F3BF-EE91-4011-BC81-216354B21FDE}" srcOrd="0" destOrd="0" parTransId="{A8B4EC49-106D-4D4C-9249-DA9571C899E5}" sibTransId="{B47761F6-5876-48FD-9FEA-EBD79C833934}"/>
    <dgm:cxn modelId="{E6C213C5-4AB4-42EC-80ED-1CFF63C28625}" srcId="{9614ADEF-1A42-4667-B88F-468868BDB32E}" destId="{C04396F1-27FD-4923-882E-19A09FEAD0A5}" srcOrd="0" destOrd="0" parTransId="{031F8BA1-4502-41F9-9818-6B586CAE33CE}" sibTransId="{45DBB7D9-B030-43C1-ABC2-4B07E7A297DA}"/>
    <dgm:cxn modelId="{77DE50C6-DC47-4648-A8EE-51BA7D1A49E4}" type="presOf" srcId="{D5C66570-9D33-4B51-B604-A91B0D009B22}" destId="{35F33B3C-72A8-489F-B524-D29406815AB2}" srcOrd="0" destOrd="5" presId="urn:microsoft.com/office/officeart/2005/8/layout/chevron2"/>
    <dgm:cxn modelId="{5ACA00CA-62CA-4359-BC98-CAAA3C9D8691}" type="presOf" srcId="{28C94F91-190A-4404-ABB9-1A1415A6F5E7}" destId="{133B7EF1-82E6-4E57-A43D-7A85AF5C7CEE}" srcOrd="0" destOrd="0" presId="urn:microsoft.com/office/officeart/2005/8/layout/chevron2"/>
    <dgm:cxn modelId="{120F80D0-4950-46D5-A8EC-16D429BDFE49}" type="presOf" srcId="{9614ADEF-1A42-4667-B88F-468868BDB32E}" destId="{892FFD83-EDDB-4280-9C34-D209CF79EA47}" srcOrd="0" destOrd="0" presId="urn:microsoft.com/office/officeart/2005/8/layout/chevron2"/>
    <dgm:cxn modelId="{E79EF9D1-E79E-4263-AAF1-73103B40D34C}" type="presOf" srcId="{30121A36-CCE4-4636-8E8A-CC18163D99CB}" destId="{4C973454-E715-41D0-AC06-920248637CEA}" srcOrd="0" destOrd="4" presId="urn:microsoft.com/office/officeart/2005/8/layout/chevron2"/>
    <dgm:cxn modelId="{F5CA66E8-CB68-4C4D-9771-76704965F80F}" srcId="{B57D8B1D-93AE-486B-8224-9111EA957BAE}" destId="{F78EA43A-FB34-47ED-8FB8-C4B9E35DF4C1}" srcOrd="1" destOrd="0" parTransId="{B8A64029-1143-4CD0-B1E3-4786CFF84193}" sibTransId="{7AAE6FB2-60F6-4EB0-A96C-57397E984313}"/>
    <dgm:cxn modelId="{AC0D19EA-99E4-49E6-ACB7-5F940F090177}" type="presOf" srcId="{C09B8B26-633E-40CD-954F-12E5DCCDF09C}" destId="{35F33B3C-72A8-489F-B524-D29406815AB2}" srcOrd="0" destOrd="3" presId="urn:microsoft.com/office/officeart/2005/8/layout/chevron2"/>
    <dgm:cxn modelId="{1512899D-1B4A-4940-9066-A4D1FF7B4243}" type="presParOf" srcId="{622AEF3C-A272-4A4F-B65D-CFA6BC01D1BE}" destId="{34BA4017-1952-49D7-A25B-1D9D74EC3075}" srcOrd="0" destOrd="0" presId="urn:microsoft.com/office/officeart/2005/8/layout/chevron2"/>
    <dgm:cxn modelId="{B3B9CC1D-5E51-4DD6-AA54-E0B85631B3B1}" type="presParOf" srcId="{34BA4017-1952-49D7-A25B-1D9D74EC3075}" destId="{3FB2059D-0AF4-4DE9-8F38-E2CB84BEADF6}" srcOrd="0" destOrd="0" presId="urn:microsoft.com/office/officeart/2005/8/layout/chevron2"/>
    <dgm:cxn modelId="{6015E206-9E87-4E96-A4C1-98E99B74B92A}" type="presParOf" srcId="{34BA4017-1952-49D7-A25B-1D9D74EC3075}" destId="{35F33B3C-72A8-489F-B524-D29406815AB2}" srcOrd="1" destOrd="0" presId="urn:microsoft.com/office/officeart/2005/8/layout/chevron2"/>
    <dgm:cxn modelId="{DBBCD708-E46C-4C0F-ABF0-176B7C195954}" type="presParOf" srcId="{622AEF3C-A272-4A4F-B65D-CFA6BC01D1BE}" destId="{C8AB653C-A703-48EC-BE81-BA114D925FD2}" srcOrd="1" destOrd="0" presId="urn:microsoft.com/office/officeart/2005/8/layout/chevron2"/>
    <dgm:cxn modelId="{2FD44CAA-D29D-441C-9D7E-014BE793E672}" type="presParOf" srcId="{622AEF3C-A272-4A4F-B65D-CFA6BC01D1BE}" destId="{DF6E6A8E-52AC-4040-84D2-0672163800DE}" srcOrd="2" destOrd="0" presId="urn:microsoft.com/office/officeart/2005/8/layout/chevron2"/>
    <dgm:cxn modelId="{F076A41F-446E-4A09-8B93-79B9BEEAE36A}" type="presParOf" srcId="{DF6E6A8E-52AC-4040-84D2-0672163800DE}" destId="{133B7EF1-82E6-4E57-A43D-7A85AF5C7CEE}" srcOrd="0" destOrd="0" presId="urn:microsoft.com/office/officeart/2005/8/layout/chevron2"/>
    <dgm:cxn modelId="{6D300637-10EA-42D5-8A65-7C159729593E}" type="presParOf" srcId="{DF6E6A8E-52AC-4040-84D2-0672163800DE}" destId="{5ACC166D-D632-4EF3-8BF1-5B80392C4215}" srcOrd="1" destOrd="0" presId="urn:microsoft.com/office/officeart/2005/8/layout/chevron2"/>
    <dgm:cxn modelId="{A6079A2E-7CF7-433E-95F0-51B1C2FFB1E5}" type="presParOf" srcId="{622AEF3C-A272-4A4F-B65D-CFA6BC01D1BE}" destId="{17793CF9-4CDA-46B0-A012-CA4CEFFF7012}" srcOrd="3" destOrd="0" presId="urn:microsoft.com/office/officeart/2005/8/layout/chevron2"/>
    <dgm:cxn modelId="{F599CA00-2179-44F8-A0F2-A0834012A36D}" type="presParOf" srcId="{622AEF3C-A272-4A4F-B65D-CFA6BC01D1BE}" destId="{E0C88B10-AEB9-4D91-B64B-685B21A17AC1}" srcOrd="4" destOrd="0" presId="urn:microsoft.com/office/officeart/2005/8/layout/chevron2"/>
    <dgm:cxn modelId="{970C6AA0-4D53-4559-9730-46598865F8C5}" type="presParOf" srcId="{E0C88B10-AEB9-4D91-B64B-685B21A17AC1}" destId="{892FFD83-EDDB-4280-9C34-D209CF79EA47}" srcOrd="0" destOrd="0" presId="urn:microsoft.com/office/officeart/2005/8/layout/chevron2"/>
    <dgm:cxn modelId="{664F7144-6491-448E-9D2D-E4DBC450FDE6}" type="presParOf" srcId="{E0C88B10-AEB9-4D91-B64B-685B21A17AC1}" destId="{4C973454-E715-41D0-AC06-920248637CEA}"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2059D-0AF4-4DE9-8F38-E2CB84BEADF6}">
      <dsp:nvSpPr>
        <dsp:cNvPr id="0" name=""/>
        <dsp:cNvSpPr/>
      </dsp:nvSpPr>
      <dsp:spPr>
        <a:xfrm rot="5400000">
          <a:off x="-392482" y="625671"/>
          <a:ext cx="1858999" cy="1074034"/>
        </a:xfrm>
        <a:prstGeom prst="chevron">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FF0000"/>
              </a:solidFill>
            </a:rPr>
            <a:t>1Hour</a:t>
          </a:r>
        </a:p>
      </dsp:txBody>
      <dsp:txXfrm rot="-5400000">
        <a:off x="1" y="770205"/>
        <a:ext cx="1074034" cy="784965"/>
      </dsp:txXfrm>
    </dsp:sp>
    <dsp:sp modelId="{35F33B3C-72A8-489F-B524-D29406815AB2}">
      <dsp:nvSpPr>
        <dsp:cNvPr id="0" name=""/>
        <dsp:cNvSpPr/>
      </dsp:nvSpPr>
      <dsp:spPr>
        <a:xfrm rot="5400000">
          <a:off x="3960271" y="-2725275"/>
          <a:ext cx="1444773" cy="72172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0" algn="l" defTabSz="622300">
            <a:lnSpc>
              <a:spcPct val="90000"/>
            </a:lnSpc>
            <a:spcBef>
              <a:spcPct val="0"/>
            </a:spcBef>
            <a:spcAft>
              <a:spcPct val="15000"/>
            </a:spcAft>
            <a:buFont typeface="Wingdings" panose="05000000000000000000" pitchFamily="2" charset="2"/>
            <a:buChar char="Ø"/>
          </a:pPr>
          <a:r>
            <a:rPr lang="en-GB" sz="1400" kern="1200" dirty="0"/>
            <a:t>Workforce accident or near miss reported to Wessex ICC</a:t>
          </a:r>
        </a:p>
        <a:p>
          <a:pPr marL="114300" lvl="1" indent="0" algn="l" defTabSz="622300">
            <a:lnSpc>
              <a:spcPct val="90000"/>
            </a:lnSpc>
            <a:spcBef>
              <a:spcPct val="0"/>
            </a:spcBef>
            <a:spcAft>
              <a:spcPct val="15000"/>
            </a:spcAft>
            <a:buFont typeface="Wingdings" panose="05000000000000000000" pitchFamily="2" charset="2"/>
            <a:buChar char="Ø"/>
          </a:pPr>
          <a:r>
            <a:rPr lang="en-GB" sz="1400" kern="1200" dirty="0"/>
            <a:t>On site Person in Charge (</a:t>
          </a:r>
          <a:r>
            <a:rPr lang="en-GB" sz="1400" kern="1200" dirty="0" err="1"/>
            <a:t>PiC</a:t>
          </a:r>
          <a:r>
            <a:rPr lang="en-GB" sz="1400" kern="1200" dirty="0"/>
            <a:t>) identified and any immediate action undertaken</a:t>
          </a:r>
        </a:p>
        <a:p>
          <a:pPr marL="114300" lvl="1" indent="0" algn="l" defTabSz="622300">
            <a:lnSpc>
              <a:spcPct val="90000"/>
            </a:lnSpc>
            <a:spcBef>
              <a:spcPct val="0"/>
            </a:spcBef>
            <a:spcAft>
              <a:spcPct val="15000"/>
            </a:spcAft>
            <a:buFont typeface="Wingdings" panose="05000000000000000000" pitchFamily="2" charset="2"/>
            <a:buChar char="Ø"/>
          </a:pPr>
          <a:r>
            <a:rPr lang="en-GB" sz="1400" kern="1200" dirty="0"/>
            <a:t>Responsible Manager appointed by Wessex ICC; liaises with </a:t>
          </a:r>
          <a:r>
            <a:rPr lang="en-GB" sz="1400" kern="1200" dirty="0" err="1"/>
            <a:t>PiC</a:t>
          </a:r>
          <a:endParaRPr lang="en-GB" sz="1400" kern="1200" dirty="0"/>
        </a:p>
        <a:p>
          <a:pPr marL="114300" lvl="1" indent="0" algn="l" defTabSz="622300">
            <a:lnSpc>
              <a:spcPct val="90000"/>
            </a:lnSpc>
            <a:spcBef>
              <a:spcPct val="0"/>
            </a:spcBef>
            <a:spcAft>
              <a:spcPct val="15000"/>
            </a:spcAft>
            <a:buFont typeface="Wingdings" panose="05000000000000000000" pitchFamily="2" charset="2"/>
            <a:buChar char="Ø"/>
          </a:pPr>
          <a:r>
            <a:rPr lang="en-GB" sz="1400" kern="1200" dirty="0">
              <a:solidFill>
                <a:schemeClr val="tx1"/>
              </a:solidFill>
            </a:rPr>
            <a:t>Responsible Manager will gather initial facts and secure all evidence from witnesses. </a:t>
          </a:r>
          <a:endParaRPr lang="en-GB" sz="1400" kern="1200" dirty="0"/>
        </a:p>
        <a:p>
          <a:pPr marL="114300" lvl="1" indent="0" algn="l" defTabSz="622300">
            <a:lnSpc>
              <a:spcPct val="90000"/>
            </a:lnSpc>
            <a:spcBef>
              <a:spcPct val="0"/>
            </a:spcBef>
            <a:spcAft>
              <a:spcPct val="15000"/>
            </a:spcAft>
            <a:buFont typeface="Wingdings" panose="05000000000000000000" pitchFamily="2" charset="2"/>
            <a:buChar char="Ø"/>
          </a:pPr>
          <a:r>
            <a:rPr lang="en-GB" sz="1400" kern="1200" dirty="0">
              <a:solidFill>
                <a:schemeClr val="tx1"/>
              </a:solidFill>
            </a:rPr>
            <a:t>Photographs of all injuries and site/plant involved will be taken.</a:t>
          </a:r>
          <a:endParaRPr lang="en-GB" sz="1400" kern="1200" dirty="0"/>
        </a:p>
        <a:p>
          <a:pPr marL="114300" lvl="1" indent="0" algn="l" defTabSz="622300">
            <a:lnSpc>
              <a:spcPct val="90000"/>
            </a:lnSpc>
            <a:spcBef>
              <a:spcPct val="0"/>
            </a:spcBef>
            <a:spcAft>
              <a:spcPct val="15000"/>
            </a:spcAft>
            <a:buFont typeface="Wingdings" panose="05000000000000000000" pitchFamily="2" charset="2"/>
            <a:buChar char="Ø"/>
          </a:pPr>
          <a:r>
            <a:rPr lang="en-GB" sz="1400" kern="1200" dirty="0"/>
            <a:t>Wessex ICC issues alert to </a:t>
          </a:r>
          <a:r>
            <a:rPr lang="en-GB" sz="1400" kern="1200" dirty="0">
              <a:solidFill>
                <a:schemeClr val="tx1"/>
              </a:solidFill>
            </a:rPr>
            <a:t>existing ‘Accident Forms’ distribution list</a:t>
          </a:r>
          <a:endParaRPr lang="en-GB" sz="1400" kern="1200" dirty="0"/>
        </a:p>
      </dsp:txBody>
      <dsp:txXfrm rot="-5400000">
        <a:off x="1074034" y="231490"/>
        <a:ext cx="7146720" cy="1303717"/>
      </dsp:txXfrm>
    </dsp:sp>
    <dsp:sp modelId="{133B7EF1-82E6-4E57-A43D-7A85AF5C7CEE}">
      <dsp:nvSpPr>
        <dsp:cNvPr id="0" name=""/>
        <dsp:cNvSpPr/>
      </dsp:nvSpPr>
      <dsp:spPr>
        <a:xfrm rot="5400000">
          <a:off x="-173927" y="2177680"/>
          <a:ext cx="1493505" cy="1074034"/>
        </a:xfrm>
        <a:prstGeom prst="chevron">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accent2"/>
              </a:solidFill>
            </a:rPr>
            <a:t>6 Hours</a:t>
          </a:r>
        </a:p>
      </dsp:txBody>
      <dsp:txXfrm rot="-5400000">
        <a:off x="35809" y="2504961"/>
        <a:ext cx="1074034" cy="419471"/>
      </dsp:txXfrm>
    </dsp:sp>
    <dsp:sp modelId="{5ACC166D-D632-4EF3-8BF1-5B80392C4215}">
      <dsp:nvSpPr>
        <dsp:cNvPr id="0" name=""/>
        <dsp:cNvSpPr/>
      </dsp:nvSpPr>
      <dsp:spPr>
        <a:xfrm rot="5400000">
          <a:off x="4077531" y="-1090030"/>
          <a:ext cx="1210254" cy="72172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Wingdings" panose="05000000000000000000" pitchFamily="2" charset="2"/>
            <a:buChar char="Ø"/>
          </a:pPr>
          <a:r>
            <a:rPr lang="en-GB" sz="1400" kern="1200" dirty="0"/>
            <a:t>Responsible Manager;</a:t>
          </a:r>
          <a:endParaRPr lang="en-GB" sz="1400" kern="1200" dirty="0">
            <a:solidFill>
              <a:srgbClr val="FF0000"/>
            </a:solidFill>
          </a:endParaRPr>
        </a:p>
        <a:p>
          <a:pPr marL="228600" lvl="2" indent="-114300" algn="l" defTabSz="622300">
            <a:lnSpc>
              <a:spcPct val="90000"/>
            </a:lnSpc>
            <a:spcBef>
              <a:spcPct val="0"/>
            </a:spcBef>
            <a:spcAft>
              <a:spcPct val="15000"/>
            </a:spcAft>
            <a:buFont typeface="Arial" panose="020B0604020202020204" pitchFamily="34" charset="0"/>
            <a:buChar char="•"/>
          </a:pPr>
          <a:r>
            <a:rPr lang="en-GB" sz="1400" kern="1200" dirty="0"/>
            <a:t>re-assesses of the injury severity</a:t>
          </a:r>
          <a:endParaRPr lang="en-GB" sz="1400" kern="1200" dirty="0">
            <a:solidFill>
              <a:srgbClr val="FF0000"/>
            </a:solidFill>
          </a:endParaRPr>
        </a:p>
        <a:p>
          <a:pPr marL="228600" lvl="2" indent="-114300" algn="l" defTabSz="622300">
            <a:lnSpc>
              <a:spcPct val="90000"/>
            </a:lnSpc>
            <a:spcBef>
              <a:spcPct val="0"/>
            </a:spcBef>
            <a:spcAft>
              <a:spcPct val="15000"/>
            </a:spcAft>
            <a:buFont typeface="Arial" panose="020B0604020202020204" pitchFamily="34" charset="0"/>
            <a:buChar char="•"/>
          </a:pPr>
          <a:r>
            <a:rPr lang="en-GB" sz="1400" kern="1200" dirty="0"/>
            <a:t>refines the care provided if necessary – consider both physical and mental wellbeing</a:t>
          </a:r>
          <a:endParaRPr lang="en-GB" sz="1400" kern="1200" dirty="0">
            <a:solidFill>
              <a:srgbClr val="FF0000"/>
            </a:solidFill>
          </a:endParaRPr>
        </a:p>
        <a:p>
          <a:pPr marL="228600" lvl="2" indent="-114300" algn="l" defTabSz="622300">
            <a:lnSpc>
              <a:spcPct val="90000"/>
            </a:lnSpc>
            <a:spcBef>
              <a:spcPct val="0"/>
            </a:spcBef>
            <a:spcAft>
              <a:spcPct val="15000"/>
            </a:spcAft>
            <a:buFont typeface="Arial" panose="020B0604020202020204" pitchFamily="34" charset="0"/>
            <a:buChar char="•"/>
          </a:pPr>
          <a:r>
            <a:rPr lang="en-GB" sz="1400" kern="1200" dirty="0"/>
            <a:t>provides </a:t>
          </a:r>
          <a:r>
            <a:rPr lang="en-GB" sz="1400" u="none" kern="1200" dirty="0"/>
            <a:t>updated</a:t>
          </a:r>
          <a:r>
            <a:rPr lang="en-GB" sz="1400" kern="1200" dirty="0"/>
            <a:t> event and injury details to Wessex ICC</a:t>
          </a:r>
          <a:endParaRPr lang="en-GB" sz="1400" kern="1200" dirty="0">
            <a:solidFill>
              <a:srgbClr val="FF0000"/>
            </a:solidFill>
          </a:endParaRPr>
        </a:p>
        <a:p>
          <a:pPr marL="114300" lvl="1" indent="-114300" algn="l" defTabSz="622300">
            <a:lnSpc>
              <a:spcPct val="90000"/>
            </a:lnSpc>
            <a:spcBef>
              <a:spcPct val="0"/>
            </a:spcBef>
            <a:spcAft>
              <a:spcPct val="15000"/>
            </a:spcAft>
            <a:buFont typeface="Wingdings" panose="05000000000000000000" pitchFamily="2" charset="2"/>
            <a:buChar char="Ø"/>
          </a:pPr>
          <a:r>
            <a:rPr lang="en-GB" sz="1400" kern="1200" dirty="0"/>
            <a:t>Wessex ICC issues control report form (NR2072R) at 6hrs</a:t>
          </a:r>
        </a:p>
      </dsp:txBody>
      <dsp:txXfrm rot="-5400000">
        <a:off x="1074034" y="1972547"/>
        <a:ext cx="7158168" cy="1092094"/>
      </dsp:txXfrm>
    </dsp:sp>
    <dsp:sp modelId="{892FFD83-EDDB-4280-9C34-D209CF79EA47}">
      <dsp:nvSpPr>
        <dsp:cNvPr id="0" name=""/>
        <dsp:cNvSpPr/>
      </dsp:nvSpPr>
      <dsp:spPr>
        <a:xfrm rot="5400000">
          <a:off x="-194341" y="3594156"/>
          <a:ext cx="1534334" cy="1074034"/>
        </a:xfrm>
        <a:prstGeom prst="chevron">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B050"/>
              </a:solidFill>
            </a:rPr>
            <a:t>24 Hours</a:t>
          </a:r>
        </a:p>
      </dsp:txBody>
      <dsp:txXfrm rot="-5400000">
        <a:off x="35809" y="3901023"/>
        <a:ext cx="1074034" cy="460300"/>
      </dsp:txXfrm>
    </dsp:sp>
    <dsp:sp modelId="{4C973454-E715-41D0-AC06-920248637CEA}">
      <dsp:nvSpPr>
        <dsp:cNvPr id="0" name=""/>
        <dsp:cNvSpPr/>
      </dsp:nvSpPr>
      <dsp:spPr>
        <a:xfrm rot="5400000">
          <a:off x="3948523" y="520149"/>
          <a:ext cx="1468270" cy="72019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0" algn="l" defTabSz="622300">
            <a:lnSpc>
              <a:spcPct val="90000"/>
            </a:lnSpc>
            <a:spcBef>
              <a:spcPct val="0"/>
            </a:spcBef>
            <a:spcAft>
              <a:spcPct val="15000"/>
            </a:spcAft>
            <a:buFont typeface="Wingdings" panose="05000000000000000000" pitchFamily="2" charset="2"/>
            <a:buChar char="Ø"/>
          </a:pPr>
          <a:r>
            <a:rPr lang="en-GB" sz="1400" kern="1200" dirty="0"/>
            <a:t>Responsible Manager hands over duty of care &amp; care plan to Line Manager who:</a:t>
          </a:r>
        </a:p>
        <a:p>
          <a:pPr marL="114300" lvl="2" indent="0" algn="l" defTabSz="622300">
            <a:lnSpc>
              <a:spcPct val="90000"/>
            </a:lnSpc>
            <a:spcBef>
              <a:spcPct val="0"/>
            </a:spcBef>
            <a:spcAft>
              <a:spcPct val="15000"/>
            </a:spcAft>
            <a:buFont typeface="Arial" panose="020B0604020202020204" pitchFamily="34" charset="0"/>
            <a:buChar char="•"/>
          </a:pPr>
          <a:r>
            <a:rPr lang="en-GB" sz="1400" kern="1200" dirty="0"/>
            <a:t>   owns duty of care and confirms injury severity</a:t>
          </a:r>
        </a:p>
        <a:p>
          <a:pPr marL="114300" lvl="3" indent="0" algn="l" defTabSz="622300">
            <a:lnSpc>
              <a:spcPct val="90000"/>
            </a:lnSpc>
            <a:spcBef>
              <a:spcPct val="0"/>
            </a:spcBef>
            <a:spcAft>
              <a:spcPct val="15000"/>
            </a:spcAft>
            <a:buFont typeface="Arial" panose="020B0604020202020204" pitchFamily="34" charset="0"/>
            <a:buChar char="•"/>
          </a:pPr>
          <a:r>
            <a:rPr lang="en-GB" sz="1400" kern="1200" dirty="0"/>
            <a:t>   undertakes medical referral / occupational support if necessary</a:t>
          </a:r>
        </a:p>
        <a:p>
          <a:pPr marL="114300" marR="0" lvl="4" indent="0" algn="l" defTabSz="6223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GB" sz="1400" kern="1200" dirty="0"/>
            <a:t>   completes Investigation Form (Level 1)</a:t>
          </a:r>
        </a:p>
        <a:p>
          <a:pPr marL="114300" marR="0" lvl="1" indent="0" algn="l" defTabSz="622300" eaLnBrk="1" fontAlgn="auto" latinLnBrk="0" hangingPunct="1">
            <a:lnSpc>
              <a:spcPct val="90000"/>
            </a:lnSpc>
            <a:spcBef>
              <a:spcPct val="0"/>
            </a:spcBef>
            <a:spcAft>
              <a:spcPct val="15000"/>
            </a:spcAft>
            <a:buClrTx/>
            <a:buSzTx/>
            <a:buFont typeface="Wingdings" panose="05000000000000000000" pitchFamily="2" charset="2"/>
            <a:buChar char="Ø"/>
            <a:tabLst/>
            <a:defRPr/>
          </a:pPr>
          <a:r>
            <a:rPr lang="en-GB" sz="1400" kern="1200" dirty="0"/>
            <a:t>Line Manager &amp; WHSEA to attend Route Health and Safety Managers teleconference call to give full details and discuss progress in the 24hr update.  </a:t>
          </a:r>
        </a:p>
      </dsp:txBody>
      <dsp:txXfrm rot="-5400000">
        <a:off x="1081685" y="3458663"/>
        <a:ext cx="7130273" cy="132492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0747234-F741-423B-B336-1B8A9B2BAFB1}" type="datetimeFigureOut">
              <a:rPr lang="en-GB" smtClean="0"/>
              <a:t>02/05/2019</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B15424F-E449-4824-921F-55F0BB15E53D}" type="datetimeFigureOut">
              <a:rPr lang="en-GB" smtClean="0"/>
              <a:t>02/05/2019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2</a:t>
            </a:fld>
            <a:endParaRPr lang="en-GB"/>
          </a:p>
        </p:txBody>
      </p:sp>
    </p:spTree>
    <p:extLst>
      <p:ext uri="{BB962C8B-B14F-4D97-AF65-F5344CB8AC3E}">
        <p14:creationId xmlns:p14="http://schemas.microsoft.com/office/powerpoint/2010/main" val="4056218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640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When work is being planned, the responsible manager, person in charge and</a:t>
            </a:r>
          </a:p>
          <a:p>
            <a:r>
              <a:rPr lang="en-GB" sz="1200" b="0" i="0" u="none" strike="noStrike" kern="1200" baseline="0" dirty="0">
                <a:solidFill>
                  <a:schemeClr val="tx1"/>
                </a:solidFill>
                <a:latin typeface="+mn-lt"/>
                <a:ea typeface="+mn-ea"/>
                <a:cs typeface="+mn-cs"/>
              </a:rPr>
              <a:t>planner shall seek to eliminate the risk of a runaway before implementing mitigation</a:t>
            </a:r>
          </a:p>
          <a:p>
            <a:r>
              <a:rPr lang="en-GB" sz="1200" b="0" i="0" u="none" strike="noStrike" kern="1200" baseline="0" dirty="0">
                <a:solidFill>
                  <a:schemeClr val="tx1"/>
                </a:solidFill>
                <a:latin typeface="+mn-lt"/>
                <a:ea typeface="+mn-ea"/>
                <a:cs typeface="+mn-cs"/>
              </a:rPr>
              <a:t>measures.</a:t>
            </a:r>
          </a:p>
          <a:p>
            <a:r>
              <a:rPr lang="en-GB" sz="1200" b="0" i="0" u="none" strike="noStrike" kern="1200" baseline="0" dirty="0">
                <a:solidFill>
                  <a:schemeClr val="tx1"/>
                </a:solidFill>
                <a:latin typeface="+mn-lt"/>
                <a:ea typeface="+mn-ea"/>
                <a:cs typeface="+mn-cs"/>
              </a:rPr>
              <a:t>Where available controls to prevent a runaway event reaching a site of work are not</a:t>
            </a:r>
          </a:p>
          <a:p>
            <a:r>
              <a:rPr lang="en-GB" sz="1200" b="0" i="0" u="none" strike="noStrike" kern="1200" baseline="0" dirty="0">
                <a:solidFill>
                  <a:schemeClr val="tx1"/>
                </a:solidFill>
                <a:latin typeface="+mn-lt"/>
                <a:ea typeface="+mn-ea"/>
                <a:cs typeface="+mn-cs"/>
              </a:rPr>
              <a:t>achievable, a secondary warning system shall be deployed.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173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18</a:t>
            </a:fld>
            <a:endParaRPr lang="en-GB"/>
          </a:p>
        </p:txBody>
      </p:sp>
    </p:spTree>
    <p:extLst>
      <p:ext uri="{BB962C8B-B14F-4D97-AF65-F5344CB8AC3E}">
        <p14:creationId xmlns:p14="http://schemas.microsoft.com/office/powerpoint/2010/main" val="781752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21</a:t>
            </a:fld>
            <a:endParaRPr lang="en-GB"/>
          </a:p>
        </p:txBody>
      </p:sp>
    </p:spTree>
    <p:extLst>
      <p:ext uri="{BB962C8B-B14F-4D97-AF65-F5344CB8AC3E}">
        <p14:creationId xmlns:p14="http://schemas.microsoft.com/office/powerpoint/2010/main" val="289701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3</a:t>
            </a:fld>
            <a:endParaRPr lang="en-GB"/>
          </a:p>
        </p:txBody>
      </p:sp>
    </p:spTree>
    <p:extLst>
      <p:ext uri="{BB962C8B-B14F-4D97-AF65-F5344CB8AC3E}">
        <p14:creationId xmlns:p14="http://schemas.microsoft.com/office/powerpoint/2010/main" val="116605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64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15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64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08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211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574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guide to aid the process will be issues also.</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8260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5C74D00-CB23-4993-895F-5957E70C721C}" type="datetime5">
              <a:rPr lang="en-GB" altLang="en-US" smtClean="0"/>
              <a:t>2-May-19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dirty="0"/>
          </a:p>
        </p:txBody>
      </p:sp>
    </p:spTree>
    <p:extLst>
      <p:ext uri="{BB962C8B-B14F-4D97-AF65-F5344CB8AC3E}">
        <p14:creationId xmlns:p14="http://schemas.microsoft.com/office/powerpoint/2010/main" val="228654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A17AFD3-2D1A-4F80-811E-731407958CEC}" type="datetime5">
              <a:rPr lang="en-GB" altLang="en-US" smtClean="0"/>
              <a:t>2-May-19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dirty="0"/>
          </a:p>
        </p:txBody>
      </p:sp>
    </p:spTree>
    <p:extLst>
      <p:ext uri="{BB962C8B-B14F-4D97-AF65-F5344CB8AC3E}">
        <p14:creationId xmlns:p14="http://schemas.microsoft.com/office/powerpoint/2010/main" val="401656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4ADA3F7-18FA-4500-BB0B-547829B379B9}" type="datetime5">
              <a:rPr lang="en-GB" altLang="en-US" smtClean="0"/>
              <a:t>2-May-19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dirty="0"/>
          </a:p>
        </p:txBody>
      </p:sp>
    </p:spTree>
    <p:extLst>
      <p:ext uri="{BB962C8B-B14F-4D97-AF65-F5344CB8AC3E}">
        <p14:creationId xmlns:p14="http://schemas.microsoft.com/office/powerpoint/2010/main" val="4114824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EB2DB4B-1D3A-4E96-8CFF-873FFA9833E7}" type="datetime5">
              <a:rPr lang="en-GB" altLang="en-US" smtClean="0"/>
              <a:t>2-May-19</a:t>
            </a:fld>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dirty="0"/>
          </a:p>
        </p:txBody>
      </p:sp>
    </p:spTree>
    <p:extLst>
      <p:ext uri="{BB962C8B-B14F-4D97-AF65-F5344CB8AC3E}">
        <p14:creationId xmlns:p14="http://schemas.microsoft.com/office/powerpoint/2010/main" val="64840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312F059-9EB6-46DD-9F0A-BD169B252D02}" type="datetime5">
              <a:rPr lang="en-GB" altLang="en-US" smtClean="0"/>
              <a:t>2-May-19</a:t>
            </a:fld>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dirty="0"/>
          </a:p>
        </p:txBody>
      </p:sp>
    </p:spTree>
    <p:extLst>
      <p:ext uri="{BB962C8B-B14F-4D97-AF65-F5344CB8AC3E}">
        <p14:creationId xmlns:p14="http://schemas.microsoft.com/office/powerpoint/2010/main" val="292034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F47622E-FD73-4FC5-A638-02FBC1EA4A40}" type="datetime5">
              <a:rPr lang="en-GB" altLang="en-US" smtClean="0"/>
              <a:t>2-May-19</a:t>
            </a:fld>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dirty="0"/>
          </a:p>
        </p:txBody>
      </p:sp>
    </p:spTree>
    <p:extLst>
      <p:ext uri="{BB962C8B-B14F-4D97-AF65-F5344CB8AC3E}">
        <p14:creationId xmlns:p14="http://schemas.microsoft.com/office/powerpoint/2010/main" val="573013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1E5C4F-1C97-42B9-AE0F-261FB937E040}" type="datetime5">
              <a:rPr lang="en-GB" altLang="en-US" smtClean="0"/>
              <a:t>2-May-19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dirty="0"/>
          </a:p>
        </p:txBody>
      </p:sp>
    </p:spTree>
    <p:extLst>
      <p:ext uri="{BB962C8B-B14F-4D97-AF65-F5344CB8AC3E}">
        <p14:creationId xmlns:p14="http://schemas.microsoft.com/office/powerpoint/2010/main" val="10963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8E4863-2A29-4332-8DA7-2B35B9C96659}" type="datetime5">
              <a:rPr lang="en-GB" altLang="en-US" smtClean="0"/>
              <a:t>2-May-19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dirty="0"/>
          </a:p>
        </p:txBody>
      </p:sp>
    </p:spTree>
    <p:extLst>
      <p:ext uri="{BB962C8B-B14F-4D97-AF65-F5344CB8AC3E}">
        <p14:creationId xmlns:p14="http://schemas.microsoft.com/office/powerpoint/2010/main" val="2067951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8580E5A-967E-40A8-A073-B17548ACF2E8}" type="datetime5">
              <a:rPr lang="en-GB" altLang="en-US" smtClean="0"/>
              <a:t>2-May-19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dirty="0"/>
          </a:p>
        </p:txBody>
      </p:sp>
    </p:spTree>
    <p:extLst>
      <p:ext uri="{BB962C8B-B14F-4D97-AF65-F5344CB8AC3E}">
        <p14:creationId xmlns:p14="http://schemas.microsoft.com/office/powerpoint/2010/main" val="1976198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1D200C-2337-4AF9-957F-157D2E40BE46}" type="datetime5">
              <a:rPr lang="en-GB" altLang="en-US" smtClean="0"/>
              <a:t>2-May-19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dirty="0"/>
          </a:p>
        </p:txBody>
      </p:sp>
    </p:spTree>
    <p:extLst>
      <p:ext uri="{BB962C8B-B14F-4D97-AF65-F5344CB8AC3E}">
        <p14:creationId xmlns:p14="http://schemas.microsoft.com/office/powerpoint/2010/main" val="145926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
        <p:nvSpPr>
          <p:cNvPr id="8194" name="Rectangle 2"/>
          <p:cNvSpPr>
            <a:spLocks noGrp="1" noChangeArrowheads="1"/>
          </p:cNvSpPr>
          <p:nvPr>
            <p:ph type="ctrTitle"/>
          </p:nvPr>
        </p:nvSpPr>
        <p:spPr>
          <a:xfrm>
            <a:off x="719672"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72"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solidFill>
                  <a:srgbClr val="054B6B"/>
                </a:solidFill>
              </a:rPr>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solidFill>
                  <a:srgbClr val="054B6B"/>
                </a:solidFill>
              </a:rPr>
              <a:pPr>
                <a:defRPr/>
              </a:pPr>
              <a:t>2-May-19</a:t>
            </a:fld>
            <a:endParaRPr lang="en-GB" altLang="en-US">
              <a:solidFill>
                <a:srgbClr val="054B6B"/>
              </a:solidFill>
            </a:endParaRPr>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845376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solidFill>
                  <a:srgbClr val="054B6B"/>
                </a:solidFill>
              </a:rPr>
              <a:pPr>
                <a:defRPr/>
              </a:pPr>
              <a:t>2-May-19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4953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44"/>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3" y="4589469"/>
            <a:ext cx="10515600" cy="1500187"/>
          </a:xfrm>
        </p:spPr>
        <p:txBody>
          <a:bodyPr/>
          <a:lstStyle>
            <a:lvl1pPr marL="0" indent="0">
              <a:buNone/>
              <a:defRPr sz="2400"/>
            </a:lvl1pPr>
            <a:lvl2pPr marL="457035" indent="0">
              <a:buNone/>
              <a:defRPr sz="2000"/>
            </a:lvl2pPr>
            <a:lvl3pPr marL="914070" indent="0">
              <a:buNone/>
              <a:defRPr sz="1800"/>
            </a:lvl3pPr>
            <a:lvl4pPr marL="1371105" indent="0">
              <a:buNone/>
              <a:defRPr sz="1600"/>
            </a:lvl4pPr>
            <a:lvl5pPr marL="1828141" indent="0">
              <a:buNone/>
              <a:defRPr sz="1600"/>
            </a:lvl5pPr>
            <a:lvl6pPr marL="2285176" indent="0">
              <a:buNone/>
              <a:defRPr sz="1600"/>
            </a:lvl6pPr>
            <a:lvl7pPr marL="2742213" indent="0">
              <a:buNone/>
              <a:defRPr sz="1600"/>
            </a:lvl7pPr>
            <a:lvl8pPr marL="3199248" indent="0">
              <a:buNone/>
              <a:defRPr sz="1600"/>
            </a:lvl8pPr>
            <a:lvl9pPr marL="3656283"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solidFill>
                  <a:srgbClr val="054B6B"/>
                </a:solidFill>
              </a:rPr>
              <a:pPr>
                <a:defRPr/>
              </a:pPr>
              <a:t>2-May-19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72772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7"/>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25" y="1841507"/>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solidFill>
                  <a:srgbClr val="054B6B"/>
                </a:solidFill>
              </a:rPr>
              <a:pPr>
                <a:defRPr/>
              </a:pPr>
              <a:t>2-May-19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122968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20"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solidFill>
                  <a:srgbClr val="054B6B"/>
                </a:solidFill>
              </a:rPr>
              <a:pPr>
                <a:defRPr/>
              </a:pPr>
              <a:t>2-May-19</a:t>
            </a:fld>
            <a:endParaRPr lang="en-GB" altLang="en-US">
              <a:solidFill>
                <a:srgbClr val="054B6B"/>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28387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solidFill>
                  <a:srgbClr val="054B6B"/>
                </a:solidFill>
              </a:rPr>
              <a:pPr>
                <a:defRPr/>
              </a:pPr>
              <a:t>2-May-19</a:t>
            </a:fld>
            <a:endParaRPr lang="en-GB" altLang="en-US">
              <a:solidFill>
                <a:srgbClr val="054B6B"/>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31594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solidFill>
                  <a:srgbClr val="054B6B"/>
                </a:solidFill>
              </a:rPr>
              <a:pPr>
                <a:defRPr/>
              </a:pPr>
              <a:t>2-May-19</a:t>
            </a:fld>
            <a:endParaRPr lang="en-GB" altLang="en-US">
              <a:solidFill>
                <a:srgbClr val="054B6B"/>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59955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solidFill>
                  <a:srgbClr val="054B6B"/>
                </a:solidFill>
              </a:rPr>
              <a:pPr>
                <a:defRPr/>
              </a:pPr>
              <a:t>2-May-19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461184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32"/>
            <a:ext cx="6172200" cy="4873625"/>
          </a:xfrm>
        </p:spPr>
        <p:txBody>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solidFill>
                  <a:srgbClr val="054B6B"/>
                </a:solidFill>
              </a:rPr>
              <a:pPr>
                <a:defRPr/>
              </a:pPr>
              <a:t>2-May-19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49452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solidFill>
                  <a:srgbClr val="054B6B"/>
                </a:solidFill>
              </a:rPr>
              <a:pPr>
                <a:defRPr/>
              </a:pPr>
              <a:t>2-May-19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7469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71"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solidFill>
                  <a:srgbClr val="054B6B"/>
                </a:solidFill>
              </a:rPr>
              <a:pPr>
                <a:defRPr/>
              </a:pPr>
              <a:t>2-May-19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20930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72" y="827088"/>
            <a:ext cx="9692217"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719672" y="1841507"/>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7" y="1841507"/>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solidFill>
                  <a:srgbClr val="054B6B"/>
                </a:solidFill>
              </a:rPr>
              <a:pPr>
                <a:defRPr/>
              </a:pPr>
              <a:t>2-May-19</a:t>
            </a:fld>
            <a:endParaRPr lang="en-GB" altLang="en-US" dirty="0">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1558436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63724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779683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3376413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dirty="0"/>
              <a:t>Section Header 2</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2422607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63937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3109169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5919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51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a:t>Click to edit Master title style</a:t>
            </a:r>
            <a:endParaRPr lang="en-US" dirty="0"/>
          </a:p>
        </p:txBody>
      </p:sp>
    </p:spTree>
    <p:extLst>
      <p:ext uri="{BB962C8B-B14F-4D97-AF65-F5344CB8AC3E}">
        <p14:creationId xmlns:p14="http://schemas.microsoft.com/office/powerpoint/2010/main" val="1831792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2605630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90511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1462207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58275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tx1"/>
                </a:solidFill>
              </a:rPr>
              <a:pPr/>
              <a:t>‹#›</a:t>
            </a:fld>
            <a:endParaRPr lang="en-GB" b="1" dirty="0">
              <a:solidFill>
                <a:schemeClr val="tx1"/>
              </a:solidFill>
            </a:endParaRPr>
          </a:p>
        </p:txBody>
      </p:sp>
    </p:spTree>
    <p:extLst>
      <p:ext uri="{BB962C8B-B14F-4D97-AF65-F5344CB8AC3E}">
        <p14:creationId xmlns:p14="http://schemas.microsoft.com/office/powerpoint/2010/main" val="29577041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547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8839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3239295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9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a:t>Edit Master text styles</a:t>
            </a:r>
          </a:p>
          <a:p>
            <a:pPr lvl="1"/>
            <a:r>
              <a:rPr lang="en-US"/>
              <a:t>Second level</a:t>
            </a:r>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dirty="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40372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dirty="0"/>
              <a:t>Thank You</a:t>
            </a:r>
            <a:endParaRPr lang="en-GB" dirty="0"/>
          </a:p>
        </p:txBody>
      </p:sp>
    </p:spTree>
    <p:extLst>
      <p:ext uri="{BB962C8B-B14F-4D97-AF65-F5344CB8AC3E}">
        <p14:creationId xmlns:p14="http://schemas.microsoft.com/office/powerpoint/2010/main" val="282791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DF00151-5426-497B-B88E-C52908C28F4A}"/>
              </a:ext>
            </a:extLst>
          </p:cNvPr>
          <p:cNvSpPr>
            <a:spLocks noGrp="1"/>
          </p:cNvSpPr>
          <p:nvPr>
            <p:ph type="sldNum" sz="quarter" idx="12"/>
          </p:nvPr>
        </p:nvSpPr>
        <p:spPr/>
        <p:txBody>
          <a:bodyPr/>
          <a:lstStyle/>
          <a:p>
            <a:fld id="{6DF18008-7AA4-44CA-8056-37C7048047C9}" type="slidenum">
              <a:rPr lang="en-GB" smtClean="0"/>
              <a:t>‹#›</a:t>
            </a:fld>
            <a:endParaRPr lang="en-GB"/>
          </a:p>
        </p:txBody>
      </p:sp>
    </p:spTree>
    <p:extLst>
      <p:ext uri="{BB962C8B-B14F-4D97-AF65-F5344CB8AC3E}">
        <p14:creationId xmlns:p14="http://schemas.microsoft.com/office/powerpoint/2010/main" val="28743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pPr>
              <a:defRPr/>
            </a:pPr>
            <a:fld id="{6E4066BB-E1B6-4D6A-8219-D5F00293222E}" type="slidenum">
              <a:rPr lang="en-GB" altLang="en-US" smtClean="0"/>
              <a:pPr>
                <a:defRPr/>
              </a:pPr>
              <a:t>‹#›</a:t>
            </a:fld>
            <a:endParaRPr lang="en-GB" altLang="en-US"/>
          </a:p>
        </p:txBody>
      </p:sp>
    </p:spTree>
    <p:extLst>
      <p:ext uri="{BB962C8B-B14F-4D97-AF65-F5344CB8AC3E}">
        <p14:creationId xmlns:p14="http://schemas.microsoft.com/office/powerpoint/2010/main" val="166921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dirty="0"/>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8E693516-CEBD-4C3B-8DBB-421BED3F8769}" type="datetime5">
              <a:rPr lang="en-GB" altLang="en-US" smtClean="0"/>
              <a:t>2-May-19</a:t>
            </a:fld>
            <a:endParaRPr lang="en-GB" altLang="en-US" dirty="0"/>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dirty="0"/>
          </a:p>
        </p:txBody>
      </p:sp>
    </p:spTree>
    <p:extLst>
      <p:ext uri="{BB962C8B-B14F-4D97-AF65-F5344CB8AC3E}">
        <p14:creationId xmlns:p14="http://schemas.microsoft.com/office/powerpoint/2010/main" val="79958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2000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 id="2147483763" r:id="rId7"/>
    <p:sldLayoutId id="214748376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5056073F-EC5A-4D17-B0B4-750917E45228}" type="datetime5">
              <a:rPr lang="en-GB" altLang="en-US" smtClean="0"/>
              <a:t>2-May-19</a:t>
            </a:fld>
            <a:endParaRPr lang="en-GB" altLang="en-US" dirty="0"/>
          </a:p>
        </p:txBody>
      </p:sp>
      <p:sp>
        <p:nvSpPr>
          <p:cNvPr id="102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dirty="0"/>
          </a:p>
        </p:txBody>
      </p:sp>
      <p:sp>
        <p:nvSpPr>
          <p:cNvPr id="1031" name="Text Box 8"/>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extLst>
      <p:ext uri="{BB962C8B-B14F-4D97-AF65-F5344CB8AC3E}">
        <p14:creationId xmlns:p14="http://schemas.microsoft.com/office/powerpoint/2010/main" val="230282279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20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72"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72" y="1841507"/>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solidFill>
                  <a:srgbClr val="054B6B"/>
                </a:solidFill>
              </a:rPr>
              <a:pPr>
                <a:defRPr/>
              </a:pPr>
              <a:t>2-May-19</a:t>
            </a:fld>
            <a:endParaRPr lang="en-GB" altLang="en-US">
              <a:solidFill>
                <a:srgbClr val="054B6B"/>
              </a:solidFill>
            </a:endParaRPr>
          </a:p>
        </p:txBody>
      </p:sp>
      <p:sp>
        <p:nvSpPr>
          <p:cNvPr id="1029" name="Rectangle 5"/>
          <p:cNvSpPr>
            <a:spLocks noGrp="1" noChangeArrowheads="1"/>
          </p:cNvSpPr>
          <p:nvPr>
            <p:ph type="ftr" sz="quarter" idx="3"/>
          </p:nvPr>
        </p:nvSpPr>
        <p:spPr bwMode="auto">
          <a:xfrm>
            <a:off x="719667" y="233369"/>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solidFill>
                  <a:srgbClr val="054B6B"/>
                </a:solidFill>
              </a:rPr>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solidFill>
                  <a:srgbClr val="054B6B"/>
                </a:solidFill>
              </a:rPr>
              <a:pPr>
                <a:defRPr/>
              </a:pPr>
              <a:t>‹#›</a:t>
            </a:fld>
            <a:endParaRPr lang="en-GB" altLang="en-US">
              <a:solidFill>
                <a:srgbClr val="054B6B"/>
              </a:solidFill>
            </a:endParaRPr>
          </a:p>
        </p:txBody>
      </p:sp>
      <p:sp>
        <p:nvSpPr>
          <p:cNvPr id="1031" name="Text Box 8"/>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Tree>
    <p:extLst>
      <p:ext uri="{BB962C8B-B14F-4D97-AF65-F5344CB8AC3E}">
        <p14:creationId xmlns:p14="http://schemas.microsoft.com/office/powerpoint/2010/main" val="378241054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035" algn="l" rtl="0" eaLnBrk="1" fontAlgn="base" hangingPunct="1">
        <a:spcBef>
          <a:spcPct val="0"/>
        </a:spcBef>
        <a:spcAft>
          <a:spcPct val="0"/>
        </a:spcAft>
        <a:defRPr sz="2800" b="1" i="1">
          <a:solidFill>
            <a:schemeClr val="tx2"/>
          </a:solidFill>
          <a:latin typeface="Arial" panose="020B0604020202020204" pitchFamily="34" charset="0"/>
        </a:defRPr>
      </a:lvl6pPr>
      <a:lvl7pPr marL="914070" algn="l" rtl="0" eaLnBrk="1" fontAlgn="base" hangingPunct="1">
        <a:spcBef>
          <a:spcPct val="0"/>
        </a:spcBef>
        <a:spcAft>
          <a:spcPct val="0"/>
        </a:spcAft>
        <a:defRPr sz="2800" b="1" i="1">
          <a:solidFill>
            <a:schemeClr val="tx2"/>
          </a:solidFill>
          <a:latin typeface="Arial" panose="020B0604020202020204" pitchFamily="34" charset="0"/>
        </a:defRPr>
      </a:lvl7pPr>
      <a:lvl8pPr marL="1371105" algn="l" rtl="0" eaLnBrk="1" fontAlgn="base" hangingPunct="1">
        <a:spcBef>
          <a:spcPct val="0"/>
        </a:spcBef>
        <a:spcAft>
          <a:spcPct val="0"/>
        </a:spcAft>
        <a:defRPr sz="2800" b="1" i="1">
          <a:solidFill>
            <a:schemeClr val="tx2"/>
          </a:solidFill>
          <a:latin typeface="Arial" panose="020B0604020202020204" pitchFamily="34" charset="0"/>
        </a:defRPr>
      </a:lvl8pPr>
      <a:lvl9pPr marL="1828141"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821" indent="-180909"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7747" indent="-180909"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260" indent="-179323"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2773" indent="-179323"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3694"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29"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66"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02"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70" rtl="0" eaLnBrk="1" latinLnBrk="0" hangingPunct="1">
        <a:defRPr sz="1800" kern="1200">
          <a:solidFill>
            <a:schemeClr val="tx1"/>
          </a:solidFill>
          <a:latin typeface="+mn-lt"/>
          <a:ea typeface="+mn-ea"/>
          <a:cs typeface="+mn-cs"/>
        </a:defRPr>
      </a:lvl1pPr>
      <a:lvl2pPr marL="457035" algn="l" defTabSz="914070" rtl="0" eaLnBrk="1" latinLnBrk="0" hangingPunct="1">
        <a:defRPr sz="1800" kern="1200">
          <a:solidFill>
            <a:schemeClr val="tx1"/>
          </a:solidFill>
          <a:latin typeface="+mn-lt"/>
          <a:ea typeface="+mn-ea"/>
          <a:cs typeface="+mn-cs"/>
        </a:defRPr>
      </a:lvl2pPr>
      <a:lvl3pPr marL="914070" algn="l" defTabSz="914070" rtl="0" eaLnBrk="1" latinLnBrk="0" hangingPunct="1">
        <a:defRPr sz="1800" kern="1200">
          <a:solidFill>
            <a:schemeClr val="tx1"/>
          </a:solidFill>
          <a:latin typeface="+mn-lt"/>
          <a:ea typeface="+mn-ea"/>
          <a:cs typeface="+mn-cs"/>
        </a:defRPr>
      </a:lvl3pPr>
      <a:lvl4pPr marL="1371105" algn="l" defTabSz="914070" rtl="0" eaLnBrk="1" latinLnBrk="0" hangingPunct="1">
        <a:defRPr sz="1800" kern="1200">
          <a:solidFill>
            <a:schemeClr val="tx1"/>
          </a:solidFill>
          <a:latin typeface="+mn-lt"/>
          <a:ea typeface="+mn-ea"/>
          <a:cs typeface="+mn-cs"/>
        </a:defRPr>
      </a:lvl4pPr>
      <a:lvl5pPr marL="1828141" algn="l" defTabSz="914070" rtl="0" eaLnBrk="1" latinLnBrk="0" hangingPunct="1">
        <a:defRPr sz="1800" kern="1200">
          <a:solidFill>
            <a:schemeClr val="tx1"/>
          </a:solidFill>
          <a:latin typeface="+mn-lt"/>
          <a:ea typeface="+mn-ea"/>
          <a:cs typeface="+mn-cs"/>
        </a:defRPr>
      </a:lvl5pPr>
      <a:lvl6pPr marL="2285176" algn="l" defTabSz="914070" rtl="0" eaLnBrk="1" latinLnBrk="0" hangingPunct="1">
        <a:defRPr sz="1800" kern="1200">
          <a:solidFill>
            <a:schemeClr val="tx1"/>
          </a:solidFill>
          <a:latin typeface="+mn-lt"/>
          <a:ea typeface="+mn-ea"/>
          <a:cs typeface="+mn-cs"/>
        </a:defRPr>
      </a:lvl6pPr>
      <a:lvl7pPr marL="2742213" algn="l" defTabSz="914070" rtl="0" eaLnBrk="1" latinLnBrk="0" hangingPunct="1">
        <a:defRPr sz="1800" kern="1200">
          <a:solidFill>
            <a:schemeClr val="tx1"/>
          </a:solidFill>
          <a:latin typeface="+mn-lt"/>
          <a:ea typeface="+mn-ea"/>
          <a:cs typeface="+mn-cs"/>
        </a:defRPr>
      </a:lvl7pPr>
      <a:lvl8pPr marL="3199248" algn="l" defTabSz="914070" rtl="0" eaLnBrk="1" latinLnBrk="0" hangingPunct="1">
        <a:defRPr sz="1800" kern="1200">
          <a:solidFill>
            <a:schemeClr val="tx1"/>
          </a:solidFill>
          <a:latin typeface="+mn-lt"/>
          <a:ea typeface="+mn-ea"/>
          <a:cs typeface="+mn-cs"/>
        </a:defRPr>
      </a:lvl8pPr>
      <a:lvl9pPr marL="3656283" algn="l" defTabSz="91407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GB" dirty="0"/>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221375425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pos="7320">
          <p15:clr>
            <a:srgbClr val="F26B43"/>
          </p15:clr>
        </p15:guide>
        <p15:guide id="5" orient="horz" pos="360">
          <p15:clr>
            <a:srgbClr val="F26B43"/>
          </p15:clr>
        </p15:guide>
        <p15:guide id="6"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1.png"/><Relationship Id="rId2" Type="http://schemas.openxmlformats.org/officeDocument/2006/relationships/hyperlink" Target="file:///\\NC2V04FDC02\DFSRoot$\SZ\WMAGroups\01%20-%20Route%20IM%20Director%20-%20Wessex\02%20-%20Route%20Safety%20Hour%20Reporting\02%20-%20Route%20Safety%20Hour%20Reporting\Safety%20Cascades%2019-20\P1%201920\Lessons%20Learnt%20Ankle%20injury%20at%20Vaggs%20Lane%20%20110419.pdf" TargetMode="Externa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27.emf"/><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8" Type="http://schemas.openxmlformats.org/officeDocument/2006/relationships/hyperlink" Target="file:///\\NC2V04FDC02\DFSRoot$\SZ\WMAGroups\01%20-%20Route%20IM%20Director%20-%20Wessex\02%20-%20Route%20Safety%20Hour%20Reporting\02%20-%20Route%20Safety%20Hour%20Reporting\Safety%20Cascades%2019-20\P1%201920\ThinkRISK_Plant_Sandiacre.mp4" TargetMode="External"/><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5.jpeg"/><Relationship Id="rId4" Type="http://schemas.openxmlformats.org/officeDocument/2006/relationships/image" Target="../media/image31.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15.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43.emf"/><Relationship Id="rId5" Type="http://schemas.openxmlformats.org/officeDocument/2006/relationships/oleObject" Target="../embeddings/oleObject1.bin"/><Relationship Id="rId4" Type="http://schemas.openxmlformats.org/officeDocument/2006/relationships/image" Target="../media/image45.emf"/><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mailto:keith.penn@networkrail.co.uk" TargetMode="External"/><Relationship Id="rId5" Type="http://schemas.openxmlformats.org/officeDocument/2006/relationships/image" Target="../media/image48.jpg"/><Relationship Id="rId4" Type="http://schemas.openxmlformats.org/officeDocument/2006/relationships/image" Target="../media/image47.jpg"/></Relationships>
</file>

<file path=ppt/slides/_rels/slide17.xml.rels><?xml version="1.0" encoding="UTF-8" standalone="yes"?>
<Relationships xmlns="http://schemas.openxmlformats.org/package/2006/relationships"><Relationship Id="rId8" Type="http://schemas.openxmlformats.org/officeDocument/2006/relationships/hyperlink" Target="file:///\\NC2V04FDC02\DFSRoot$\SZ\WMAGroups\01%20-%20Route%20IM%20Director%20-%20Wessex\02%20-%20Route%20Safety%20Hour%20Reporting\02%20-%20Route%20Safety%20Hour%20Reporting\Safety%20Cascades%2019-20\P1%201920\Safety%20Alert%20%20Transferrable%20lessons%20ECRO%20error%20220319.pdf" TargetMode="External"/><Relationship Id="rId13" Type="http://schemas.openxmlformats.org/officeDocument/2006/relationships/hyperlink" Target="file:///\\NC2V04FDC02\DFSRoot$\SZ\WMAGroups\01%20-%20Route%20IM%20Director%20-%20Wessex\02%20-%20Route%20Safety%20Hour%20Reporting\02%20-%20Route%20Safety%20Hour%20Reporting\Safety%20Cascades%2019-20\P1%201920\CIRAS-Poster-2019.pdf" TargetMode="External"/><Relationship Id="rId3" Type="http://schemas.openxmlformats.org/officeDocument/2006/relationships/hyperlink" Target="file:///\\NC2V04FDC02\DFSRoot$\SZ\WMAGroups\01%20-%20Route%20IM%20Director%20-%20Wessex\02%20-%20Route%20Safety%20Hour%20Reporting\02%20-%20Route%20Safety%20Hour%20Reporting\Safety%20Cascades%2019-20\P1%201920\Shared-Learning-NRL19-06-Sundon-near-miss.pdf" TargetMode="External"/><Relationship Id="rId7" Type="http://schemas.openxmlformats.org/officeDocument/2006/relationships/hyperlink" Target="file:///\\NC2V04FDC02\DFSRoot$\SZ\WMAGroups\01%20-%20Route%20IM%20Director%20-%20Wessex\02%20-%20Route%20Safety%20Hour%20Reporting\02%20-%20Route%20Safety%20Hour%20Reporting\Safety%20Cascades%2019-20\P1%201920\Safety%20Bulletin%20Needle%20Stick%20Injury%20WNB1913.pdf" TargetMode="External"/><Relationship Id="rId12" Type="http://schemas.openxmlformats.org/officeDocument/2006/relationships/hyperlink" Target="file:///\\NC2V04FDC02\DFSRoot$\SZ\WMAGroups\01%20-%20Route%20IM%20Director%20-%20Wessex\02%20-%20Route%20Safety%20Hour%20Reporting\02%20-%20Route%20Safety%20Hour%20Reporting\Safety%20Cascades%2019-20\P1%201920\NR_L3_OPS_052_defective%20Signallers%20chair%20in%20TVSC.pdf" TargetMode="External"/><Relationship Id="rId2" Type="http://schemas.openxmlformats.org/officeDocument/2006/relationships/hyperlink" Target="file:///\\NC2V04FDC02\DFSRoot$\SZ\WMAGroups\01%20-%20Route%20IM%20Director%20-%20Wessex\02%20-%20Route%20Safety%20Hour%20Reporting\02%20-%20Route%20Safety%20Hour%20Reporting\Safety%20Cascades%2019-20\P1%201920\Lessons%20Learnt%20Near%20Miss%20at%20Woking%20Jn%20150419.pdf" TargetMode="External"/><Relationship Id="rId1" Type="http://schemas.openxmlformats.org/officeDocument/2006/relationships/slideLayout" Target="../slideLayouts/slideLayout2.xml"/><Relationship Id="rId6" Type="http://schemas.openxmlformats.org/officeDocument/2006/relationships/hyperlink" Target="file:///\\NC2V04FDC02\DFSRoot$\SZ\WMAGroups\01%20-%20Route%20IM%20Director%20-%20Wessex\02%20-%20Route%20Safety%20Hour%20Reporting\02%20-%20Route%20Safety%20Hour%20Reporting\Safety%20Cascades%2019-20\P1%201920\Lessons%20Learnt%20Late%20Reported%20Foot%20Injury%20020419.pdf" TargetMode="External"/><Relationship Id="rId11" Type="http://schemas.openxmlformats.org/officeDocument/2006/relationships/hyperlink" Target="file:///\\NC2V04FDC02\DFSRoot$\SZ\WMAGroups\01%20-%20Route%20IM%20Director%20-%20Wessex\02%20-%20Route%20Safety%20Hour%20Reporting\02%20-%20Route%20Safety%20Hour%20Reporting\Safety%20Cascades%2019-20\P1%201920\NR-OPS-053%20Ops%20Irregularity%20Henwick.pdf" TargetMode="External"/><Relationship Id="rId5" Type="http://schemas.openxmlformats.org/officeDocument/2006/relationships/hyperlink" Target="file:///\\NC2V04FDC02\DFSRoot$\SZ\WMAGroups\01%20-%20Route%20IM%20Director%20-%20Wessex\02%20-%20Route%20Safety%20Hour%20Reporting\02%20-%20Route%20Safety%20Hour%20Reporting\Safety%20Cascades%2019-20\P1%201920\Lessons%20Learnt%20Ankle%20injury%20at%20Vaggs%20Lane%20%20110419.pdf" TargetMode="External"/><Relationship Id="rId10" Type="http://schemas.openxmlformats.org/officeDocument/2006/relationships/hyperlink" Target="file:///\\NC2V04FDC02\DFSRoot$\SZ\WMAGroups\01%20-%20Route%20IM%20Director%20-%20Wessex\02%20-%20Route%20Safety%20Hour%20Reporting\02%20-%20Route%20Safety%20Hour%20Reporting\Safety%20Cascades%2019-20\P1%201920\Safety-Alert-NRX19-02-Railway-security-and-safety.pdf" TargetMode="External"/><Relationship Id="rId4" Type="http://schemas.openxmlformats.org/officeDocument/2006/relationships/hyperlink" Target="file:///\\NC2V04FDC02\DFSRoot$\SZ\WMAGroups\01%20-%20Route%20IM%20Director%20-%20Wessex\02%20-%20Route%20Safety%20Hour%20Reporting\02%20-%20Route%20Safety%20Hour%20Reporting\Safety%20Cascades%2019-20\P1%201920\Lessons%20Learnt%20Dislocated%20knee%20at%20%20Dunbridge%20040419.pdf" TargetMode="External"/><Relationship Id="rId9" Type="http://schemas.openxmlformats.org/officeDocument/2006/relationships/hyperlink" Target="file:///\\NC2V04FDC02\DFSRoot$\SZ\WMAGroups\01%20-%20Route%20IM%20Director%20-%20Wessex\02%20-%20Route%20Safety%20Hour%20Reporting\02%20-%20Route%20Safety%20Hour%20Reporting\Safety%20Cascades%2019-20\P1%201920\Wessex%20Route%20Cable%20Theft%20Bulletin%20-%20Update%2012APR19.pdf" TargetMode="External"/><Relationship Id="rId14" Type="http://schemas.openxmlformats.org/officeDocument/2006/relationships/image" Target="../media/image49.emf"/></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emf"/><Relationship Id="rId4" Type="http://schemas.openxmlformats.org/officeDocument/2006/relationships/image" Target="../media/image7.png"/><Relationship Id="rId9" Type="http://schemas.openxmlformats.org/officeDocument/2006/relationships/package" Target="../embeddings/Microsoft_Excel_Worksheet.xlsx"/></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emf"/><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file:///\\NC2V04FDC02\DFSRoot$\SZ\WMAGroups\01%20-%20Route%20IM%20Director%20-%20Wessex\02%20-%20Route%20Safety%20Hour%20Reporting\02%20-%20Route%20Safety%20Hour%20Reporting\Safety%20Cascades%2019-20\P1%201920\Lessons%20Learnt%20Dislocated%20knee%20at%20%20Dunbridge%20040419.pdf" TargetMode="External"/><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1.emf"/><Relationship Id="rId4" Type="http://schemas.openxmlformats.org/officeDocument/2006/relationships/image" Target="../media/image20.emf"/><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BF8833C-D907-D24E-949C-65190DF6299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07368" y="124953"/>
            <a:ext cx="11377264" cy="4372387"/>
          </a:xfrm>
        </p:spPr>
      </p:pic>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692266" y="4797152"/>
            <a:ext cx="11233777" cy="480131"/>
          </a:xfrm>
        </p:spPr>
        <p:txBody>
          <a:bodyPr/>
          <a:lstStyle/>
          <a:p>
            <a:r>
              <a:rPr lang="en-GB" sz="2800" b="0" spc="0" dirty="0">
                <a:solidFill>
                  <a:srgbClr val="005172"/>
                </a:solidFill>
                <a:latin typeface="Arial" panose="020B0604020202020204" pitchFamily="34" charset="0"/>
                <a:ea typeface="+mn-ea"/>
                <a:cs typeface="Arial" panose="020B0604020202020204" pitchFamily="34" charset="0"/>
              </a:rPr>
              <a:t>Health, Safety and Environment Period Cascade for P01 2019/20</a:t>
            </a:r>
            <a:endParaRPr lang="en-GB" sz="2800" dirty="0"/>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692266" y="5577095"/>
            <a:ext cx="9144000" cy="535531"/>
          </a:xfrm>
        </p:spPr>
        <p:txBody>
          <a:bodyPr/>
          <a:lstStyle/>
          <a:p>
            <a:r>
              <a:rPr lang="en-GB" sz="3200" dirty="0"/>
              <a:t>Wessex Route </a:t>
            </a:r>
          </a:p>
        </p:txBody>
      </p:sp>
    </p:spTree>
    <p:extLst>
      <p:ext uri="{BB962C8B-B14F-4D97-AF65-F5344CB8AC3E}">
        <p14:creationId xmlns:p14="http://schemas.microsoft.com/office/powerpoint/2010/main" val="383075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1B726BC5-347F-4D67-84D0-BBFB6B96059F}"/>
              </a:ext>
            </a:extLst>
          </p:cNvPr>
          <p:cNvSpPr/>
          <p:nvPr/>
        </p:nvSpPr>
        <p:spPr>
          <a:xfrm>
            <a:off x="317500" y="6211964"/>
            <a:ext cx="11693422" cy="825867"/>
          </a:xfrm>
          <a:prstGeom prst="rect">
            <a:avLst/>
          </a:prstGeom>
        </p:spPr>
        <p:txBody>
          <a:bodyPr wrap="square">
            <a:spAutoFit/>
          </a:bodyPr>
          <a:lstStyle/>
          <a:p>
            <a:pPr hangingPunct="0">
              <a:lnSpc>
                <a:spcPct val="150000"/>
              </a:lnSpc>
              <a:defRPr/>
            </a:pPr>
            <a:r>
              <a:rPr lang="en-GB" sz="1600" dirty="0">
                <a:solidFill>
                  <a:schemeClr val="tx2">
                    <a:lumMod val="50000"/>
                  </a:schemeClr>
                </a:solidFill>
              </a:rPr>
              <a:t>Please refer to the Lessons Learnt on the following link: </a:t>
            </a:r>
            <a:r>
              <a:rPr lang="en-GB" sz="1600" b="1" dirty="0">
                <a:solidFill>
                  <a:schemeClr val="accent2">
                    <a:lumMod val="75000"/>
                  </a:schemeClr>
                </a:solidFill>
                <a:hlinkClick r:id="rId2" action="ppaction://hlinkfile">
                  <a:extLst>
                    <a:ext uri="{A12FA001-AC4F-418D-AE19-62706E023703}">
                      <ahyp:hlinkClr xmlns:ahyp="http://schemas.microsoft.com/office/drawing/2018/hyperlinkcolor" val="tx"/>
                    </a:ext>
                  </a:extLst>
                </a:hlinkClick>
              </a:rPr>
              <a:t>Lessons Learnt Ankle injury at </a:t>
            </a:r>
            <a:r>
              <a:rPr lang="en-GB" sz="1600" b="1" dirty="0" err="1">
                <a:solidFill>
                  <a:schemeClr val="accent2">
                    <a:lumMod val="75000"/>
                  </a:schemeClr>
                </a:solidFill>
                <a:hlinkClick r:id="rId2" action="ppaction://hlinkfile">
                  <a:extLst>
                    <a:ext uri="{A12FA001-AC4F-418D-AE19-62706E023703}">
                      <ahyp:hlinkClr xmlns:ahyp="http://schemas.microsoft.com/office/drawing/2018/hyperlinkcolor" val="tx"/>
                    </a:ext>
                  </a:extLst>
                </a:hlinkClick>
              </a:rPr>
              <a:t>Vaggs</a:t>
            </a:r>
            <a:r>
              <a:rPr lang="en-GB" sz="1600" b="1" dirty="0">
                <a:solidFill>
                  <a:schemeClr val="accent2">
                    <a:lumMod val="75000"/>
                  </a:schemeClr>
                </a:solidFill>
                <a:hlinkClick r:id="rId2" action="ppaction://hlinkfile">
                  <a:extLst>
                    <a:ext uri="{A12FA001-AC4F-418D-AE19-62706E023703}">
                      <ahyp:hlinkClr xmlns:ahyp="http://schemas.microsoft.com/office/drawing/2018/hyperlinkcolor" val="tx"/>
                    </a:ext>
                  </a:extLst>
                </a:hlinkClick>
              </a:rPr>
              <a:t> Lane  110419.pdf</a:t>
            </a:r>
            <a:endParaRPr lang="en-GB" sz="1600" b="1" dirty="0">
              <a:solidFill>
                <a:schemeClr val="accent2">
                  <a:lumMod val="75000"/>
                </a:schemeClr>
              </a:solidFill>
            </a:endParaRPr>
          </a:p>
          <a:p>
            <a:pPr lvl="0" hangingPunct="0">
              <a:lnSpc>
                <a:spcPct val="150000"/>
              </a:lnSpc>
              <a:defRPr/>
            </a:pPr>
            <a:endParaRPr lang="en-GB" dirty="0">
              <a:solidFill>
                <a:srgbClr val="005172"/>
              </a:solidFill>
            </a:endParaRPr>
          </a:p>
        </p:txBody>
      </p:sp>
      <p:sp>
        <p:nvSpPr>
          <p:cNvPr id="5" name="Rectangle 4">
            <a:extLst>
              <a:ext uri="{FF2B5EF4-FFF2-40B4-BE49-F238E27FC236}">
                <a16:creationId xmlns:a16="http://schemas.microsoft.com/office/drawing/2014/main" id="{6AF86AF2-BBB3-40DB-9A3A-F800717578BD}"/>
              </a:ext>
            </a:extLst>
          </p:cNvPr>
          <p:cNvSpPr/>
          <p:nvPr/>
        </p:nvSpPr>
        <p:spPr>
          <a:xfrm>
            <a:off x="317500" y="116632"/>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Trackworker Safety – Manual Handling</a:t>
            </a:r>
          </a:p>
        </p:txBody>
      </p:sp>
      <p:sp>
        <p:nvSpPr>
          <p:cNvPr id="7" name="Rectangle 6">
            <a:extLst>
              <a:ext uri="{FF2B5EF4-FFF2-40B4-BE49-F238E27FC236}">
                <a16:creationId xmlns:a16="http://schemas.microsoft.com/office/drawing/2014/main" id="{46A44462-1F7A-46FB-A480-7502D2A1D298}"/>
              </a:ext>
            </a:extLst>
          </p:cNvPr>
          <p:cNvSpPr/>
          <p:nvPr/>
        </p:nvSpPr>
        <p:spPr>
          <a:xfrm>
            <a:off x="358724" y="836712"/>
            <a:ext cx="5472608" cy="484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lumMod val="50000"/>
                  </a:schemeClr>
                </a:solidFill>
              </a:rPr>
              <a:t>Lost Time Injury - Tissue Damage </a:t>
            </a:r>
          </a:p>
        </p:txBody>
      </p:sp>
      <p:pic>
        <p:nvPicPr>
          <p:cNvPr id="8" name="Picture 7">
            <a:extLst>
              <a:ext uri="{FF2B5EF4-FFF2-40B4-BE49-F238E27FC236}">
                <a16:creationId xmlns:a16="http://schemas.microsoft.com/office/drawing/2014/main" id="{2070ACEE-59AA-4939-A11D-1FC11F2AEBA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987411" y="1325307"/>
            <a:ext cx="2547604" cy="3644730"/>
          </a:xfrm>
          <a:prstGeom prst="rect">
            <a:avLst/>
          </a:prstGeom>
          <a:ln>
            <a:solidFill>
              <a:schemeClr val="tx2">
                <a:lumMod val="50000"/>
              </a:schemeClr>
            </a:solidFill>
          </a:ln>
        </p:spPr>
      </p:pic>
      <p:pic>
        <p:nvPicPr>
          <p:cNvPr id="9" name="Picture 8">
            <a:extLst>
              <a:ext uri="{FF2B5EF4-FFF2-40B4-BE49-F238E27FC236}">
                <a16:creationId xmlns:a16="http://schemas.microsoft.com/office/drawing/2014/main" id="{66038785-1643-4AD7-A49F-3D19030C14D9}"/>
              </a:ext>
            </a:extLst>
          </p:cNvPr>
          <p:cNvPicPr>
            <a:picLocks noChangeAspect="1"/>
          </p:cNvPicPr>
          <p:nvPr/>
        </p:nvPicPr>
        <p:blipFill>
          <a:blip r:embed="rId4"/>
          <a:stretch>
            <a:fillRect/>
          </a:stretch>
        </p:blipFill>
        <p:spPr>
          <a:xfrm>
            <a:off x="477198" y="1321530"/>
            <a:ext cx="3350161" cy="4795441"/>
          </a:xfrm>
          <a:prstGeom prst="rect">
            <a:avLst/>
          </a:prstGeom>
          <a:ln>
            <a:solidFill>
              <a:schemeClr val="tx2">
                <a:lumMod val="50000"/>
              </a:schemeClr>
            </a:solidFill>
          </a:ln>
        </p:spPr>
      </p:pic>
      <p:pic>
        <p:nvPicPr>
          <p:cNvPr id="10" name="Picture 9">
            <a:extLst>
              <a:ext uri="{FF2B5EF4-FFF2-40B4-BE49-F238E27FC236}">
                <a16:creationId xmlns:a16="http://schemas.microsoft.com/office/drawing/2014/main" id="{9781B7C3-5899-48DA-BCCE-70EDC4C4CFD6}"/>
              </a:ext>
            </a:extLst>
          </p:cNvPr>
          <p:cNvPicPr>
            <a:picLocks noChangeAspect="1"/>
          </p:cNvPicPr>
          <p:nvPr/>
        </p:nvPicPr>
        <p:blipFill>
          <a:blip r:embed="rId5"/>
          <a:stretch>
            <a:fillRect/>
          </a:stretch>
        </p:blipFill>
        <p:spPr>
          <a:xfrm>
            <a:off x="3966674" y="5175691"/>
            <a:ext cx="3045601" cy="941280"/>
          </a:xfrm>
          <a:prstGeom prst="rect">
            <a:avLst/>
          </a:prstGeom>
          <a:ln>
            <a:solidFill>
              <a:schemeClr val="tx2">
                <a:lumMod val="50000"/>
              </a:schemeClr>
            </a:solidFill>
          </a:ln>
        </p:spPr>
      </p:pic>
      <p:sp>
        <p:nvSpPr>
          <p:cNvPr id="13" name="Rectangle 12">
            <a:extLst>
              <a:ext uri="{FF2B5EF4-FFF2-40B4-BE49-F238E27FC236}">
                <a16:creationId xmlns:a16="http://schemas.microsoft.com/office/drawing/2014/main" id="{C4AA57B0-3118-4F96-A4D7-DB4D044DD996}"/>
              </a:ext>
            </a:extLst>
          </p:cNvPr>
          <p:cNvSpPr/>
          <p:nvPr/>
        </p:nvSpPr>
        <p:spPr>
          <a:xfrm>
            <a:off x="6935682" y="1340406"/>
            <a:ext cx="3531594" cy="3312730"/>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tx2">
                    <a:lumMod val="50000"/>
                  </a:schemeClr>
                </a:solidFill>
              </a:rPr>
              <a:t>Boa style boots are now available on I-proc and can be ordered for your staff. These boots come with fitted metatarsal protection and some of the other benefits are:</a:t>
            </a:r>
          </a:p>
          <a:p>
            <a:pPr marL="285750" indent="-285750">
              <a:buFont typeface="Wingdings" panose="05000000000000000000" pitchFamily="2" charset="2"/>
              <a:buChar char="Ø"/>
            </a:pPr>
            <a:r>
              <a:rPr lang="en-GB" sz="1600" dirty="0">
                <a:solidFill>
                  <a:schemeClr val="tx2">
                    <a:lumMod val="50000"/>
                  </a:schemeClr>
                </a:solidFill>
              </a:rPr>
              <a:t>No laces to trip over</a:t>
            </a:r>
          </a:p>
          <a:p>
            <a:pPr marL="285750" indent="-285750">
              <a:buFont typeface="Wingdings" panose="05000000000000000000" pitchFamily="2" charset="2"/>
              <a:buChar char="Ø"/>
            </a:pPr>
            <a:r>
              <a:rPr lang="en-GB" sz="1600" dirty="0">
                <a:solidFill>
                  <a:schemeClr val="tx2">
                    <a:lumMod val="50000"/>
                  </a:schemeClr>
                </a:solidFill>
              </a:rPr>
              <a:t>Time saved putting on and taking off the boot</a:t>
            </a:r>
          </a:p>
          <a:p>
            <a:pPr marL="285750" indent="-285750">
              <a:buFont typeface="Wingdings" panose="05000000000000000000" pitchFamily="2" charset="2"/>
              <a:buChar char="Ø"/>
            </a:pPr>
            <a:r>
              <a:rPr lang="en-GB" sz="1600" dirty="0">
                <a:solidFill>
                  <a:schemeClr val="tx2">
                    <a:lumMod val="50000"/>
                  </a:schemeClr>
                </a:solidFill>
              </a:rPr>
              <a:t>Even tightening</a:t>
            </a:r>
          </a:p>
          <a:p>
            <a:pPr marL="285750" indent="-285750">
              <a:buFont typeface="Wingdings" panose="05000000000000000000" pitchFamily="2" charset="2"/>
              <a:buChar char="Ø"/>
            </a:pPr>
            <a:r>
              <a:rPr lang="en-GB" sz="1600" dirty="0">
                <a:solidFill>
                  <a:schemeClr val="tx2">
                    <a:lumMod val="50000"/>
                  </a:schemeClr>
                </a:solidFill>
              </a:rPr>
              <a:t>Quick release if the boot gets stuck  </a:t>
            </a:r>
          </a:p>
          <a:p>
            <a:endParaRPr lang="en-GB" sz="1600" dirty="0">
              <a:solidFill>
                <a:schemeClr val="tx2"/>
              </a:solidFill>
            </a:endParaRPr>
          </a:p>
          <a:p>
            <a:r>
              <a:rPr lang="en-GB" sz="1600" b="1" dirty="0">
                <a:solidFill>
                  <a:schemeClr val="accent2">
                    <a:lumMod val="75000"/>
                  </a:schemeClr>
                </a:solidFill>
              </a:rPr>
              <a:t>Supplier Item NR10/5</a:t>
            </a:r>
          </a:p>
        </p:txBody>
      </p:sp>
      <p:pic>
        <p:nvPicPr>
          <p:cNvPr id="14" name="Picture 13">
            <a:extLst>
              <a:ext uri="{FF2B5EF4-FFF2-40B4-BE49-F238E27FC236}">
                <a16:creationId xmlns:a16="http://schemas.microsoft.com/office/drawing/2014/main" id="{7E4EC3B5-EF8A-4ECE-9A5D-1AC78CA1B1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4826" y="3968543"/>
            <a:ext cx="1524900" cy="2291916"/>
          </a:xfrm>
          <a:prstGeom prst="rect">
            <a:avLst/>
          </a:prstGeom>
          <a:ln>
            <a:solidFill>
              <a:schemeClr val="tx2">
                <a:lumMod val="50000"/>
              </a:schemeClr>
            </a:solidFill>
          </a:ln>
        </p:spPr>
      </p:pic>
      <p:pic>
        <p:nvPicPr>
          <p:cNvPr id="15" name="Picture 14">
            <a:extLst>
              <a:ext uri="{FF2B5EF4-FFF2-40B4-BE49-F238E27FC236}">
                <a16:creationId xmlns:a16="http://schemas.microsoft.com/office/drawing/2014/main" id="{413679D0-3B12-4507-8E2F-FF58A83CEC37}"/>
              </a:ext>
            </a:extLst>
          </p:cNvPr>
          <p:cNvPicPr>
            <a:picLocks noChangeAspect="1"/>
          </p:cNvPicPr>
          <p:nvPr/>
        </p:nvPicPr>
        <p:blipFill>
          <a:blip r:embed="rId7"/>
          <a:stretch>
            <a:fillRect/>
          </a:stretch>
        </p:blipFill>
        <p:spPr>
          <a:xfrm>
            <a:off x="6696809" y="75063"/>
            <a:ext cx="630932" cy="648458"/>
          </a:xfrm>
          <a:prstGeom prst="rect">
            <a:avLst/>
          </a:prstGeom>
        </p:spPr>
      </p:pic>
    </p:spTree>
    <p:extLst>
      <p:ext uri="{BB962C8B-B14F-4D97-AF65-F5344CB8AC3E}">
        <p14:creationId xmlns:p14="http://schemas.microsoft.com/office/powerpoint/2010/main" val="2010657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547702" y="151953"/>
            <a:ext cx="2286001" cy="559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5172"/>
                </a:solidFill>
                <a:effectLst/>
                <a:uLnTx/>
                <a:uFillTx/>
                <a:latin typeface="Arial" panose="020B0604020202020204"/>
                <a:ea typeface="+mn-ea"/>
                <a:cs typeface="+mn-cs"/>
              </a:rPr>
              <a:t>xxx</a:t>
            </a:r>
            <a:endParaRPr kumimoji="0" lang="en-GB" sz="2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AA736D1F-A1DC-4798-BDD5-129F5055C387}"/>
              </a:ext>
            </a:extLst>
          </p:cNvPr>
          <p:cNvSpPr/>
          <p:nvPr/>
        </p:nvSpPr>
        <p:spPr>
          <a:xfrm>
            <a:off x="132349" y="838936"/>
            <a:ext cx="699038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mn-cs"/>
              </a:rPr>
              <a:t>Why do we have so many manual handling accidents?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207DF097-613B-4C94-BC05-62501607627A}"/>
              </a:ext>
            </a:extLst>
          </p:cNvPr>
          <p:cNvSpPr/>
          <p:nvPr/>
        </p:nvSpPr>
        <p:spPr>
          <a:xfrm>
            <a:off x="317500" y="116632"/>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Workforce Safety – Manual Handling</a:t>
            </a:r>
          </a:p>
        </p:txBody>
      </p:sp>
      <p:pic>
        <p:nvPicPr>
          <p:cNvPr id="9" name="Picture 8">
            <a:extLst>
              <a:ext uri="{FF2B5EF4-FFF2-40B4-BE49-F238E27FC236}">
                <a16:creationId xmlns:a16="http://schemas.microsoft.com/office/drawing/2014/main" id="{988791A1-6396-4CB2-9FCE-5BAA58162FB8}"/>
              </a:ext>
            </a:extLst>
          </p:cNvPr>
          <p:cNvPicPr>
            <a:picLocks noChangeAspect="1"/>
          </p:cNvPicPr>
          <p:nvPr/>
        </p:nvPicPr>
        <p:blipFill>
          <a:blip r:embed="rId2"/>
          <a:stretch>
            <a:fillRect/>
          </a:stretch>
        </p:blipFill>
        <p:spPr>
          <a:xfrm>
            <a:off x="308522" y="1612535"/>
            <a:ext cx="1282514" cy="2941968"/>
          </a:xfrm>
          <a:prstGeom prst="rect">
            <a:avLst/>
          </a:prstGeom>
        </p:spPr>
      </p:pic>
      <p:pic>
        <p:nvPicPr>
          <p:cNvPr id="10" name="Picture 9">
            <a:extLst>
              <a:ext uri="{FF2B5EF4-FFF2-40B4-BE49-F238E27FC236}">
                <a16:creationId xmlns:a16="http://schemas.microsoft.com/office/drawing/2014/main" id="{0B67D2FB-C69D-43B9-837D-A931B56C95D1}"/>
              </a:ext>
            </a:extLst>
          </p:cNvPr>
          <p:cNvPicPr>
            <a:picLocks noChangeAspect="1"/>
          </p:cNvPicPr>
          <p:nvPr/>
        </p:nvPicPr>
        <p:blipFill>
          <a:blip r:embed="rId2"/>
          <a:stretch>
            <a:fillRect/>
          </a:stretch>
        </p:blipFill>
        <p:spPr>
          <a:xfrm>
            <a:off x="1690702" y="1612535"/>
            <a:ext cx="1282514" cy="2941968"/>
          </a:xfrm>
          <a:prstGeom prst="rect">
            <a:avLst/>
          </a:prstGeom>
        </p:spPr>
      </p:pic>
      <p:pic>
        <p:nvPicPr>
          <p:cNvPr id="11" name="Picture 10">
            <a:extLst>
              <a:ext uri="{FF2B5EF4-FFF2-40B4-BE49-F238E27FC236}">
                <a16:creationId xmlns:a16="http://schemas.microsoft.com/office/drawing/2014/main" id="{D193A0F1-3109-4A37-83B1-ACF1743615E9}"/>
              </a:ext>
            </a:extLst>
          </p:cNvPr>
          <p:cNvPicPr>
            <a:picLocks noChangeAspect="1"/>
          </p:cNvPicPr>
          <p:nvPr/>
        </p:nvPicPr>
        <p:blipFill>
          <a:blip r:embed="rId2"/>
          <a:stretch>
            <a:fillRect/>
          </a:stretch>
        </p:blipFill>
        <p:spPr>
          <a:xfrm>
            <a:off x="3072882" y="1612535"/>
            <a:ext cx="1282514" cy="2941968"/>
          </a:xfrm>
          <a:prstGeom prst="rect">
            <a:avLst/>
          </a:prstGeom>
        </p:spPr>
      </p:pic>
      <p:pic>
        <p:nvPicPr>
          <p:cNvPr id="12" name="Picture 11">
            <a:extLst>
              <a:ext uri="{FF2B5EF4-FFF2-40B4-BE49-F238E27FC236}">
                <a16:creationId xmlns:a16="http://schemas.microsoft.com/office/drawing/2014/main" id="{8ECB4CD8-F558-4EEC-A80D-941EB18C6A92}"/>
              </a:ext>
            </a:extLst>
          </p:cNvPr>
          <p:cNvPicPr>
            <a:picLocks noChangeAspect="1"/>
          </p:cNvPicPr>
          <p:nvPr/>
        </p:nvPicPr>
        <p:blipFill>
          <a:blip r:embed="rId2"/>
          <a:stretch>
            <a:fillRect/>
          </a:stretch>
        </p:blipFill>
        <p:spPr>
          <a:xfrm>
            <a:off x="4456550" y="1612535"/>
            <a:ext cx="1282514" cy="2941968"/>
          </a:xfrm>
          <a:prstGeom prst="rect">
            <a:avLst/>
          </a:prstGeom>
        </p:spPr>
      </p:pic>
      <p:pic>
        <p:nvPicPr>
          <p:cNvPr id="13" name="Picture 12">
            <a:extLst>
              <a:ext uri="{FF2B5EF4-FFF2-40B4-BE49-F238E27FC236}">
                <a16:creationId xmlns:a16="http://schemas.microsoft.com/office/drawing/2014/main" id="{655D796A-AD68-4960-AF1B-EC74AD933AE6}"/>
              </a:ext>
            </a:extLst>
          </p:cNvPr>
          <p:cNvPicPr>
            <a:picLocks noChangeAspect="1"/>
          </p:cNvPicPr>
          <p:nvPr/>
        </p:nvPicPr>
        <p:blipFill>
          <a:blip r:embed="rId2"/>
          <a:stretch>
            <a:fillRect/>
          </a:stretch>
        </p:blipFill>
        <p:spPr>
          <a:xfrm>
            <a:off x="5840218" y="1609084"/>
            <a:ext cx="1282514" cy="2941968"/>
          </a:xfrm>
          <a:prstGeom prst="rect">
            <a:avLst/>
          </a:prstGeom>
        </p:spPr>
      </p:pic>
      <p:pic>
        <p:nvPicPr>
          <p:cNvPr id="14" name="Picture 13">
            <a:extLst>
              <a:ext uri="{FF2B5EF4-FFF2-40B4-BE49-F238E27FC236}">
                <a16:creationId xmlns:a16="http://schemas.microsoft.com/office/drawing/2014/main" id="{417EED47-DF05-4843-B818-7ED3D41DF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68" y="2420888"/>
            <a:ext cx="982180" cy="1008112"/>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3CDC8B35-89A3-4B26-8349-7128E981F4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4642" y="2345572"/>
            <a:ext cx="908876" cy="115874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B13B3CF9-9D65-4751-ABB2-8B5E7243BA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110" y="2598047"/>
            <a:ext cx="1127230" cy="653793"/>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9C30D882-288F-48C8-9641-AF59FB9F7F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5840" y="2271037"/>
            <a:ext cx="813091" cy="1233279"/>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64374D12-B612-4131-B836-F3B009C398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999" y="2310794"/>
            <a:ext cx="747693" cy="1115960"/>
          </a:xfrm>
          <a:prstGeom prst="rect">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A3361FFD-BAC7-4F8D-886C-5F5D1E68766C}"/>
              </a:ext>
            </a:extLst>
          </p:cNvPr>
          <p:cNvSpPr txBox="1"/>
          <p:nvPr/>
        </p:nvSpPr>
        <p:spPr>
          <a:xfrm>
            <a:off x="317500" y="3789040"/>
            <a:ext cx="1272048" cy="646331"/>
          </a:xfrm>
          <a:prstGeom prst="rect">
            <a:avLst/>
          </a:prstGeom>
          <a:noFill/>
        </p:spPr>
        <p:txBody>
          <a:bodyPr wrap="square" rtlCol="0">
            <a:spAutoFit/>
          </a:bodyPr>
          <a:lstStyle/>
          <a:p>
            <a:pPr algn="ctr"/>
            <a:r>
              <a:rPr lang="en-GB" sz="1200" dirty="0">
                <a:solidFill>
                  <a:schemeClr val="accent1"/>
                </a:solidFill>
              </a:rPr>
              <a:t>Trackside Hazards</a:t>
            </a:r>
          </a:p>
          <a:p>
            <a:pPr algn="ctr"/>
            <a:r>
              <a:rPr lang="en-GB" sz="1200" dirty="0" err="1">
                <a:solidFill>
                  <a:schemeClr val="accent1"/>
                </a:solidFill>
              </a:rPr>
              <a:t>eg.</a:t>
            </a:r>
            <a:r>
              <a:rPr lang="en-GB" sz="1200" dirty="0">
                <a:solidFill>
                  <a:schemeClr val="accent1"/>
                </a:solidFill>
              </a:rPr>
              <a:t> vegetation</a:t>
            </a:r>
          </a:p>
        </p:txBody>
      </p:sp>
      <p:sp>
        <p:nvSpPr>
          <p:cNvPr id="20" name="TextBox 19">
            <a:extLst>
              <a:ext uri="{FF2B5EF4-FFF2-40B4-BE49-F238E27FC236}">
                <a16:creationId xmlns:a16="http://schemas.microsoft.com/office/drawing/2014/main" id="{37E9D348-9A02-41A7-9739-F7D412A4241E}"/>
              </a:ext>
            </a:extLst>
          </p:cNvPr>
          <p:cNvSpPr txBox="1"/>
          <p:nvPr/>
        </p:nvSpPr>
        <p:spPr>
          <a:xfrm>
            <a:off x="1689214" y="3720055"/>
            <a:ext cx="1282514" cy="830997"/>
          </a:xfrm>
          <a:prstGeom prst="rect">
            <a:avLst/>
          </a:prstGeom>
          <a:noFill/>
        </p:spPr>
        <p:txBody>
          <a:bodyPr wrap="square" rtlCol="0">
            <a:spAutoFit/>
          </a:bodyPr>
          <a:lstStyle/>
          <a:p>
            <a:pPr algn="ctr"/>
            <a:r>
              <a:rPr lang="en-GB" sz="1200" dirty="0">
                <a:solidFill>
                  <a:schemeClr val="accent1"/>
                </a:solidFill>
              </a:rPr>
              <a:t>Incorrect manual handling techniques</a:t>
            </a:r>
          </a:p>
        </p:txBody>
      </p:sp>
      <p:sp>
        <p:nvSpPr>
          <p:cNvPr id="21" name="TextBox 20">
            <a:extLst>
              <a:ext uri="{FF2B5EF4-FFF2-40B4-BE49-F238E27FC236}">
                <a16:creationId xmlns:a16="http://schemas.microsoft.com/office/drawing/2014/main" id="{9624BFE0-9CFB-49F5-9FFD-6CCDEC1F1DAA}"/>
              </a:ext>
            </a:extLst>
          </p:cNvPr>
          <p:cNvSpPr txBox="1"/>
          <p:nvPr/>
        </p:nvSpPr>
        <p:spPr>
          <a:xfrm>
            <a:off x="3117873" y="3973706"/>
            <a:ext cx="1192533" cy="461665"/>
          </a:xfrm>
          <a:prstGeom prst="rect">
            <a:avLst/>
          </a:prstGeom>
          <a:noFill/>
        </p:spPr>
        <p:txBody>
          <a:bodyPr wrap="square" rtlCol="0">
            <a:spAutoFit/>
          </a:bodyPr>
          <a:lstStyle/>
          <a:p>
            <a:pPr algn="ctr"/>
            <a:r>
              <a:rPr lang="en-GB" sz="1200" dirty="0">
                <a:solidFill>
                  <a:schemeClr val="accent1"/>
                </a:solidFill>
              </a:rPr>
              <a:t>Contents of the load</a:t>
            </a:r>
          </a:p>
        </p:txBody>
      </p:sp>
      <p:sp>
        <p:nvSpPr>
          <p:cNvPr id="22" name="TextBox 21">
            <a:extLst>
              <a:ext uri="{FF2B5EF4-FFF2-40B4-BE49-F238E27FC236}">
                <a16:creationId xmlns:a16="http://schemas.microsoft.com/office/drawing/2014/main" id="{2899E2A8-2B8B-457B-BF90-E784AD1B6FFA}"/>
              </a:ext>
            </a:extLst>
          </p:cNvPr>
          <p:cNvSpPr txBox="1"/>
          <p:nvPr/>
        </p:nvSpPr>
        <p:spPr>
          <a:xfrm>
            <a:off x="4456550" y="3973705"/>
            <a:ext cx="1282514" cy="461665"/>
          </a:xfrm>
          <a:prstGeom prst="rect">
            <a:avLst/>
          </a:prstGeom>
          <a:noFill/>
        </p:spPr>
        <p:txBody>
          <a:bodyPr wrap="square" rtlCol="0">
            <a:spAutoFit/>
          </a:bodyPr>
          <a:lstStyle/>
          <a:p>
            <a:pPr algn="ctr"/>
            <a:r>
              <a:rPr lang="en-GB" sz="1200" dirty="0">
                <a:solidFill>
                  <a:schemeClr val="accent1"/>
                </a:solidFill>
              </a:rPr>
              <a:t>Attitudes and behaviours</a:t>
            </a:r>
          </a:p>
        </p:txBody>
      </p:sp>
      <p:sp>
        <p:nvSpPr>
          <p:cNvPr id="23" name="TextBox 22">
            <a:extLst>
              <a:ext uri="{FF2B5EF4-FFF2-40B4-BE49-F238E27FC236}">
                <a16:creationId xmlns:a16="http://schemas.microsoft.com/office/drawing/2014/main" id="{932A38DB-9080-4899-831A-83169991D897}"/>
              </a:ext>
            </a:extLst>
          </p:cNvPr>
          <p:cNvSpPr txBox="1"/>
          <p:nvPr/>
        </p:nvSpPr>
        <p:spPr>
          <a:xfrm>
            <a:off x="5795228" y="3973705"/>
            <a:ext cx="1282514" cy="461665"/>
          </a:xfrm>
          <a:prstGeom prst="rect">
            <a:avLst/>
          </a:prstGeom>
          <a:noFill/>
        </p:spPr>
        <p:txBody>
          <a:bodyPr wrap="square" rtlCol="0">
            <a:spAutoFit/>
          </a:bodyPr>
          <a:lstStyle/>
          <a:p>
            <a:pPr algn="ctr"/>
            <a:r>
              <a:rPr lang="en-GB" sz="1200" dirty="0">
                <a:solidFill>
                  <a:schemeClr val="accent1"/>
                </a:solidFill>
              </a:rPr>
              <a:t>Untidy worksites</a:t>
            </a:r>
          </a:p>
        </p:txBody>
      </p:sp>
      <p:sp>
        <p:nvSpPr>
          <p:cNvPr id="24" name="Rectangle 23">
            <a:extLst>
              <a:ext uri="{FF2B5EF4-FFF2-40B4-BE49-F238E27FC236}">
                <a16:creationId xmlns:a16="http://schemas.microsoft.com/office/drawing/2014/main" id="{33DDF9E0-0E29-4E2D-BD1E-4A7473D3ECA5}"/>
              </a:ext>
            </a:extLst>
          </p:cNvPr>
          <p:cNvSpPr/>
          <p:nvPr/>
        </p:nvSpPr>
        <p:spPr>
          <a:xfrm>
            <a:off x="317500" y="4869160"/>
            <a:ext cx="6805232" cy="91876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Please watch the Manual Handling video that is part of the Think RISK campaign and discuss the content with your teams:  </a:t>
            </a:r>
          </a:p>
          <a:p>
            <a:r>
              <a:rPr lang="en-GB" b="1" dirty="0">
                <a:solidFill>
                  <a:schemeClr val="accent2">
                    <a:lumMod val="75000"/>
                  </a:schemeClr>
                </a:solidFill>
                <a:hlinkClick r:id="rId8" action="ppaction://hlinkfile">
                  <a:extLst>
                    <a:ext uri="{A12FA001-AC4F-418D-AE19-62706E023703}">
                      <ahyp:hlinkClr xmlns:ahyp="http://schemas.microsoft.com/office/drawing/2018/hyperlinkcolor" val="tx"/>
                    </a:ext>
                  </a:extLst>
                </a:hlinkClick>
              </a:rPr>
              <a:t>ThinkRISK_Plant_Sandiacre.mp4</a:t>
            </a:r>
            <a:endParaRPr lang="en-GB" b="1" dirty="0">
              <a:solidFill>
                <a:schemeClr val="accent2">
                  <a:lumMod val="75000"/>
                </a:schemeClr>
              </a:solidFill>
            </a:endParaRPr>
          </a:p>
        </p:txBody>
      </p:sp>
      <p:pic>
        <p:nvPicPr>
          <p:cNvPr id="25" name="Picture 24">
            <a:extLst>
              <a:ext uri="{FF2B5EF4-FFF2-40B4-BE49-F238E27FC236}">
                <a16:creationId xmlns:a16="http://schemas.microsoft.com/office/drawing/2014/main" id="{C751DEFE-80C5-49C3-BB34-8C41B2DD90C9}"/>
              </a:ext>
            </a:extLst>
          </p:cNvPr>
          <p:cNvPicPr>
            <a:picLocks noChangeAspect="1"/>
          </p:cNvPicPr>
          <p:nvPr/>
        </p:nvPicPr>
        <p:blipFill>
          <a:blip r:embed="rId9"/>
          <a:stretch>
            <a:fillRect/>
          </a:stretch>
        </p:blipFill>
        <p:spPr>
          <a:xfrm>
            <a:off x="6473554" y="90696"/>
            <a:ext cx="604188" cy="620971"/>
          </a:xfrm>
          <a:prstGeom prst="rect">
            <a:avLst/>
          </a:prstGeom>
        </p:spPr>
      </p:pic>
      <p:sp>
        <p:nvSpPr>
          <p:cNvPr id="26" name="Rectangle 25">
            <a:extLst>
              <a:ext uri="{FF2B5EF4-FFF2-40B4-BE49-F238E27FC236}">
                <a16:creationId xmlns:a16="http://schemas.microsoft.com/office/drawing/2014/main" id="{DAF77F2F-4F3D-422F-8F1A-2593DF064EED}"/>
              </a:ext>
            </a:extLst>
          </p:cNvPr>
          <p:cNvSpPr/>
          <p:nvPr/>
        </p:nvSpPr>
        <p:spPr>
          <a:xfrm>
            <a:off x="7401252" y="753400"/>
            <a:ext cx="3925672" cy="6104600"/>
          </a:xfrm>
          <a:prstGeom prst="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bg1"/>
                </a:solidFill>
              </a:rPr>
              <a:t>Did you know that a specialised backpack has been developed (with the assistance from our route) to assist the strapping teams to carry all the necessary equipment to site safely. It is designed to carry 2 shorting cables, 2 worksite marker boards (lightweight version) and all the PPE, testing kit and paperwork for the task.</a:t>
            </a:r>
          </a:p>
          <a:p>
            <a:r>
              <a:rPr lang="en-GB" sz="1200" dirty="0">
                <a:solidFill>
                  <a:schemeClr val="bg1"/>
                </a:solidFill>
              </a:rPr>
              <a:t> </a:t>
            </a:r>
          </a:p>
          <a:p>
            <a:r>
              <a:rPr lang="en-GB" sz="1200" dirty="0">
                <a:solidFill>
                  <a:schemeClr val="bg1"/>
                </a:solidFill>
              </a:rPr>
              <a:t>The backpack has a yoke to carry the shorting cables (preventing the need to carry them over the shoulder or roll them up in the bag).  The bag is attached to the frame by magnets, so can be pre-loaded and stored away from the frame.  Also, if the bag is snagged, it pulls off the frame to protect the user.  The harness includes waist and chest straps to spread the load on the spine.</a:t>
            </a:r>
          </a:p>
          <a:p>
            <a:endParaRPr lang="en-GB" sz="1200" dirty="0">
              <a:solidFill>
                <a:schemeClr val="bg1"/>
              </a:solidFill>
            </a:endParaRPr>
          </a:p>
          <a:p>
            <a:endParaRPr lang="en-GB" sz="1200" dirty="0">
              <a:solidFill>
                <a:schemeClr val="bg1"/>
              </a:solidFill>
            </a:endParaRPr>
          </a:p>
          <a:p>
            <a:endParaRPr lang="en-GB" sz="1200" dirty="0">
              <a:solidFill>
                <a:schemeClr val="bg1"/>
              </a:solidFill>
            </a:endParaRPr>
          </a:p>
          <a:p>
            <a:endParaRPr lang="en-GB" sz="1200" dirty="0">
              <a:solidFill>
                <a:schemeClr val="bg1"/>
              </a:solidFill>
            </a:endParaRPr>
          </a:p>
          <a:p>
            <a:endParaRPr lang="en-GB" sz="1200" dirty="0">
              <a:solidFill>
                <a:schemeClr val="bg1"/>
              </a:solidFill>
            </a:endParaRPr>
          </a:p>
          <a:p>
            <a:endParaRPr lang="en-GB" sz="1200" dirty="0">
              <a:solidFill>
                <a:schemeClr val="bg1"/>
              </a:solidFill>
            </a:endParaRPr>
          </a:p>
          <a:p>
            <a:endParaRPr lang="en-GB" sz="1200" dirty="0">
              <a:solidFill>
                <a:schemeClr val="bg1"/>
              </a:solidFill>
            </a:endParaRPr>
          </a:p>
          <a:p>
            <a:endParaRPr lang="en-GB" sz="1200" dirty="0">
              <a:solidFill>
                <a:schemeClr val="bg1"/>
              </a:solidFill>
            </a:endParaRPr>
          </a:p>
          <a:p>
            <a:endParaRPr lang="en-GB" sz="1200" dirty="0">
              <a:solidFill>
                <a:schemeClr val="bg1"/>
              </a:solidFill>
            </a:endParaRPr>
          </a:p>
          <a:p>
            <a:endParaRPr lang="en-GB" sz="1200" dirty="0">
              <a:solidFill>
                <a:schemeClr val="bg1"/>
              </a:solidFill>
            </a:endParaRPr>
          </a:p>
          <a:p>
            <a:endParaRPr lang="en-GB" sz="1200" dirty="0">
              <a:solidFill>
                <a:schemeClr val="bg1"/>
              </a:solidFill>
            </a:endParaRPr>
          </a:p>
          <a:p>
            <a:endParaRPr lang="en-GB" sz="1200" dirty="0">
              <a:solidFill>
                <a:schemeClr val="bg1"/>
              </a:solidFill>
            </a:endParaRPr>
          </a:p>
          <a:p>
            <a:endParaRPr lang="en-GB" sz="1200" dirty="0">
              <a:solidFill>
                <a:schemeClr val="bg1"/>
              </a:solidFill>
            </a:endParaRPr>
          </a:p>
          <a:p>
            <a:endParaRPr lang="en-GB" sz="1200" dirty="0">
              <a:solidFill>
                <a:schemeClr val="bg1"/>
              </a:solidFill>
            </a:endParaRPr>
          </a:p>
          <a:p>
            <a:r>
              <a:rPr lang="en-GB" sz="1400" b="1" dirty="0"/>
              <a:t>The backpack is available through </a:t>
            </a:r>
            <a:r>
              <a:rPr lang="en-GB" sz="1400" b="1" dirty="0" err="1"/>
              <a:t>iStore</a:t>
            </a:r>
            <a:r>
              <a:rPr lang="en-GB" sz="1400" b="1" dirty="0"/>
              <a:t> reference 0111/120776</a:t>
            </a:r>
            <a:endParaRPr lang="en-GB" sz="1400" b="1" dirty="0">
              <a:solidFill>
                <a:schemeClr val="bg1"/>
              </a:solidFill>
            </a:endParaRPr>
          </a:p>
        </p:txBody>
      </p:sp>
      <p:pic>
        <p:nvPicPr>
          <p:cNvPr id="5122" name="Picture 3" descr="cid:image002.jpg@01D4D853.11DE6620">
            <a:extLst>
              <a:ext uri="{FF2B5EF4-FFF2-40B4-BE49-F238E27FC236}">
                <a16:creationId xmlns:a16="http://schemas.microsoft.com/office/drawing/2014/main" id="{B97A692A-DDB7-4B89-9541-E461002773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67128" y="3680455"/>
            <a:ext cx="1790982" cy="23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29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defRPr/>
            </a:pPr>
            <a:fld id="{0B327620-8C9A-47C9-90E4-97D4F8CBD1FD}" type="slidenum">
              <a:rPr lang="en-GB" altLang="en-US" sz="1200">
                <a:solidFill>
                  <a:srgbClr val="1F2123"/>
                </a:solidFill>
              </a:rPr>
              <a:pPr fontAlgn="base">
                <a:spcBef>
                  <a:spcPct val="0"/>
                </a:spcBef>
                <a:spcAft>
                  <a:spcPct val="0"/>
                </a:spcAft>
                <a:defRPr/>
              </a:pPr>
              <a:t>12</a:t>
            </a:fld>
            <a:endParaRPr lang="en-GB" altLang="en-US" sz="1200" dirty="0">
              <a:solidFill>
                <a:srgbClr val="1F2123"/>
              </a:solidFill>
            </a:endParaRPr>
          </a:p>
        </p:txBody>
      </p:sp>
      <p:sp>
        <p:nvSpPr>
          <p:cNvPr id="7" name="Rectangle 6">
            <a:extLst>
              <a:ext uri="{FF2B5EF4-FFF2-40B4-BE49-F238E27FC236}">
                <a16:creationId xmlns:a16="http://schemas.microsoft.com/office/drawing/2014/main" id="{195989C2-D570-44D3-94F8-1FE949A4FE5D}"/>
              </a:ext>
            </a:extLst>
          </p:cNvPr>
          <p:cNvSpPr/>
          <p:nvPr/>
        </p:nvSpPr>
        <p:spPr>
          <a:xfrm>
            <a:off x="5984431" y="3298195"/>
            <a:ext cx="223138" cy="261610"/>
          </a:xfrm>
          <a:prstGeom prst="rect">
            <a:avLst/>
          </a:prstGeom>
        </p:spPr>
        <p:txBody>
          <a:bodyPr wrap="none">
            <a:spAutoFit/>
          </a:bodyPr>
          <a:lstStyle/>
          <a:p>
            <a:pPr eaLnBrk="0" fontAlgn="base" hangingPunct="0">
              <a:spcBef>
                <a:spcPct val="0"/>
              </a:spcBef>
              <a:spcAft>
                <a:spcPct val="0"/>
              </a:spcAft>
              <a:defRPr/>
            </a:pPr>
            <a:r>
              <a:rPr lang="en-GB" sz="1100" dirty="0">
                <a:solidFill>
                  <a:srgbClr val="1F2123"/>
                </a:solidFill>
                <a:latin typeface="Arial" charset="0"/>
              </a:rPr>
              <a:t> </a:t>
            </a:r>
          </a:p>
        </p:txBody>
      </p:sp>
      <p:sp>
        <p:nvSpPr>
          <p:cNvPr id="8" name="AutoShape 2" descr="data:image/jpg;base64,%20/9j/4AAQSkZJRgABAQEAYABgAAD/2wBDAAUDBAQEAwUEBAQFBQUGBwwIBwcHBw8LCwkMEQ8SEhEPERETFhwXExQaFRERGCEYGh0dHx8fExciJCIeJBweHx7/2wBDAQUFBQcGBw4ICA4eFBEUHh4eHh4eHh4eHh4eHh4eHh4eHh4eHh4eHh4eHh4eHh4eHh4eHh4eHh4eHh4eHh4eHh7/wAARCAAmAB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svh38OdGvvht4VvE8D+Dbl7nQNPlaebSbJndmtoyzOZE3M5Ykkk85rfPws0ncFHgPwPnuP7E0/Of++K3PhDbxD4TeCDcSyIsvhvTiu2AP0to67FLG0XB+0Tk5Bz9kHb8KmljqNG8dHr11OPMMC8dUjNzlCyStB8q06vz7s8L1rwz4Js7m40+68P8AgKK5hbbNGdEsUZD6ZCZrwb9rDRtD0/Q/B99oekaHZR3c+oI8umW8UYm8sW2A3lgZ2lmxnpuPrX1n4q+FGga54i1DW5ry+jnvX3yKEbAOMelfN/7cHhqHwn4V+Hmj29w08SzarIrsCD832TjmpWPWIly8q+ROGyqOElzxrTl5Sd1+V/xPqb4Ju03ws8DWzWM4VfDGnkXOcJ/x6x8ZzXdLaRg/MGPHQTYx+tfO/wAPfirqGheC/CehyWcK2sXh/TEhkLbnkLWsXAXafWvdfE98fD3hHUPEjB7o21r55i2Ku7A6ZAodKi9XFHRGFVXfNfU05UtreMzSRvsBwf3u79BXyB/wUhkikg+HzwqQh/tIgH/t1r1TwV8erPxRrFnotx4Z1C3+1SqolilG1STwT8oNeOf8FBtTsNV07wHcaeLsRRz6rA32mJkfchtQeGAJHoaIU6K1gtS1CspXk/d/UXwl+034L0Pwh4c0j+w9WludM0m0s53ewhYGSKFEYo3nA7cqcZAPtW3J+1/4bkjMcmk6y6EYKtZoQR9PtNFFelSScFofM42rUjXklNr5v/Mrx/tZeDY3Dx+HNQjcdGXTogf0uK8l/ag+Mum/FqDw2tja38L6S12ZDcxKgYS+TtxiRyf9U2c46jrRRU1opQ0Rpl1WpLEJSk3vu2z/2Q==">
            <a:extLst>
              <a:ext uri="{FF2B5EF4-FFF2-40B4-BE49-F238E27FC236}">
                <a16:creationId xmlns:a16="http://schemas.microsoft.com/office/drawing/2014/main" id="{A882489A-465A-4F1E-BD5B-FD63806EF2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defRPr/>
            </a:pPr>
            <a:endParaRPr lang="en-GB" sz="1100">
              <a:solidFill>
                <a:srgbClr val="1F2123"/>
              </a:solidFill>
              <a:latin typeface="Arial" charset="0"/>
            </a:endParaRPr>
          </a:p>
        </p:txBody>
      </p:sp>
      <p:sp>
        <p:nvSpPr>
          <p:cNvPr id="12" name="Oval 11">
            <a:extLst>
              <a:ext uri="{FF2B5EF4-FFF2-40B4-BE49-F238E27FC236}">
                <a16:creationId xmlns:a16="http://schemas.microsoft.com/office/drawing/2014/main" id="{131DC3E1-3232-4920-AC80-A5AE18D9AFD9}"/>
              </a:ext>
            </a:extLst>
          </p:cNvPr>
          <p:cNvSpPr/>
          <p:nvPr/>
        </p:nvSpPr>
        <p:spPr>
          <a:xfrm>
            <a:off x="4868509" y="2249325"/>
            <a:ext cx="2300846" cy="1904983"/>
          </a:xfrm>
          <a:prstGeom prst="ellipse">
            <a:avLst/>
          </a:prstGeom>
          <a:solidFill>
            <a:sysClr val="window" lastClr="FFFFFF">
              <a:lumMod val="85000"/>
            </a:sysClr>
          </a:solidFill>
          <a:ln w="25400" cap="flat" cmpd="sng" algn="ctr">
            <a:solidFill>
              <a:srgbClr val="4F81BD">
                <a:shade val="50000"/>
              </a:srgbClr>
            </a:solidFill>
            <a:prstDash val="solid"/>
          </a:ln>
          <a:effectLst/>
        </p:spPr>
        <p:txBody>
          <a:bodyPr rtlCol="0" anchor="ctr"/>
          <a:lstStyle/>
          <a:p>
            <a:pPr algn="ctr">
              <a:defRPr/>
            </a:pPr>
            <a:endParaRPr lang="en-GB" kern="0">
              <a:solidFill>
                <a:prstClr val="white"/>
              </a:solidFill>
              <a:latin typeface="Calibri"/>
            </a:endParaRPr>
          </a:p>
        </p:txBody>
      </p:sp>
      <p:sp>
        <p:nvSpPr>
          <p:cNvPr id="13" name="Freeform 5">
            <a:extLst>
              <a:ext uri="{FF2B5EF4-FFF2-40B4-BE49-F238E27FC236}">
                <a16:creationId xmlns:a16="http://schemas.microsoft.com/office/drawing/2014/main" id="{BBCF8EAE-0926-4FA4-837D-CF95ADB2DF1E}"/>
              </a:ext>
            </a:extLst>
          </p:cNvPr>
          <p:cNvSpPr>
            <a:spLocks/>
          </p:cNvSpPr>
          <p:nvPr/>
        </p:nvSpPr>
        <p:spPr bwMode="auto">
          <a:xfrm>
            <a:off x="6269905" y="817792"/>
            <a:ext cx="2488596" cy="2033331"/>
          </a:xfrm>
          <a:custGeom>
            <a:avLst/>
            <a:gdLst>
              <a:gd name="T0" fmla="*/ 206 w 643"/>
              <a:gd name="T1" fmla="*/ 552 h 646"/>
              <a:gd name="T2" fmla="*/ 444 w 643"/>
              <a:gd name="T3" fmla="*/ 645 h 646"/>
              <a:gd name="T4" fmla="*/ 642 w 643"/>
              <a:gd name="T5" fmla="*/ 477 h 646"/>
              <a:gd name="T6" fmla="*/ 587 w 643"/>
              <a:gd name="T7" fmla="*/ 487 h 646"/>
              <a:gd name="T8" fmla="*/ 571 w 643"/>
              <a:gd name="T9" fmla="*/ 440 h 646"/>
              <a:gd name="T10" fmla="*/ 552 w 643"/>
              <a:gd name="T11" fmla="*/ 394 h 646"/>
              <a:gd name="T12" fmla="*/ 531 w 643"/>
              <a:gd name="T13" fmla="*/ 351 h 646"/>
              <a:gd name="T14" fmla="*/ 506 w 643"/>
              <a:gd name="T15" fmla="*/ 309 h 646"/>
              <a:gd name="T16" fmla="*/ 479 w 643"/>
              <a:gd name="T17" fmla="*/ 269 h 646"/>
              <a:gd name="T18" fmla="*/ 449 w 643"/>
              <a:gd name="T19" fmla="*/ 232 h 646"/>
              <a:gd name="T20" fmla="*/ 416 w 643"/>
              <a:gd name="T21" fmla="*/ 196 h 646"/>
              <a:gd name="T22" fmla="*/ 381 w 643"/>
              <a:gd name="T23" fmla="*/ 162 h 646"/>
              <a:gd name="T24" fmla="*/ 343 w 643"/>
              <a:gd name="T25" fmla="*/ 132 h 646"/>
              <a:gd name="T26" fmla="*/ 304 w 643"/>
              <a:gd name="T27" fmla="*/ 104 h 646"/>
              <a:gd name="T28" fmla="*/ 263 w 643"/>
              <a:gd name="T29" fmla="*/ 78 h 646"/>
              <a:gd name="T30" fmla="*/ 220 w 643"/>
              <a:gd name="T31" fmla="*/ 56 h 646"/>
              <a:gd name="T32" fmla="*/ 175 w 643"/>
              <a:gd name="T33" fmla="*/ 37 h 646"/>
              <a:gd name="T34" fmla="*/ 128 w 643"/>
              <a:gd name="T35" fmla="*/ 21 h 646"/>
              <a:gd name="T36" fmla="*/ 80 w 643"/>
              <a:gd name="T37" fmla="*/ 9 h 646"/>
              <a:gd name="T38" fmla="*/ 31 w 643"/>
              <a:gd name="T39" fmla="*/ 0 h 646"/>
              <a:gd name="T40" fmla="*/ 110 w 643"/>
              <a:gd name="T41" fmla="*/ 196 h 646"/>
              <a:gd name="T42" fmla="*/ 0 w 643"/>
              <a:gd name="T43" fmla="*/ 329 h 646"/>
              <a:gd name="T44" fmla="*/ 44 w 643"/>
              <a:gd name="T45" fmla="*/ 340 h 646"/>
              <a:gd name="T46" fmla="*/ 84 w 643"/>
              <a:gd name="T47" fmla="*/ 357 h 646"/>
              <a:gd name="T48" fmla="*/ 122 w 643"/>
              <a:gd name="T49" fmla="*/ 378 h 646"/>
              <a:gd name="T50" fmla="*/ 157 w 643"/>
              <a:gd name="T51" fmla="*/ 405 h 646"/>
              <a:gd name="T52" fmla="*/ 174 w 643"/>
              <a:gd name="T53" fmla="*/ 419 h 646"/>
              <a:gd name="T54" fmla="*/ 189 w 643"/>
              <a:gd name="T55" fmla="*/ 434 h 646"/>
              <a:gd name="T56" fmla="*/ 216 w 643"/>
              <a:gd name="T57" fmla="*/ 468 h 646"/>
              <a:gd name="T58" fmla="*/ 240 w 643"/>
              <a:gd name="T59" fmla="*/ 504 h 646"/>
              <a:gd name="T60" fmla="*/ 258 w 643"/>
              <a:gd name="T61" fmla="*/ 543 h 646"/>
              <a:gd name="T62" fmla="*/ 206 w 643"/>
              <a:gd name="T63" fmla="*/ 552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3" h="646">
                <a:moveTo>
                  <a:pt x="206" y="552"/>
                </a:moveTo>
                <a:lnTo>
                  <a:pt x="444" y="645"/>
                </a:lnTo>
                <a:lnTo>
                  <a:pt x="642" y="477"/>
                </a:lnTo>
                <a:lnTo>
                  <a:pt x="587" y="487"/>
                </a:lnTo>
                <a:lnTo>
                  <a:pt x="571" y="440"/>
                </a:lnTo>
                <a:lnTo>
                  <a:pt x="552" y="394"/>
                </a:lnTo>
                <a:lnTo>
                  <a:pt x="531" y="351"/>
                </a:lnTo>
                <a:lnTo>
                  <a:pt x="506" y="309"/>
                </a:lnTo>
                <a:lnTo>
                  <a:pt x="479" y="269"/>
                </a:lnTo>
                <a:lnTo>
                  <a:pt x="449" y="232"/>
                </a:lnTo>
                <a:lnTo>
                  <a:pt x="416" y="196"/>
                </a:lnTo>
                <a:lnTo>
                  <a:pt x="381" y="162"/>
                </a:lnTo>
                <a:lnTo>
                  <a:pt x="343" y="132"/>
                </a:lnTo>
                <a:lnTo>
                  <a:pt x="304" y="104"/>
                </a:lnTo>
                <a:lnTo>
                  <a:pt x="263" y="78"/>
                </a:lnTo>
                <a:lnTo>
                  <a:pt x="220" y="56"/>
                </a:lnTo>
                <a:lnTo>
                  <a:pt x="175" y="37"/>
                </a:lnTo>
                <a:lnTo>
                  <a:pt x="128" y="21"/>
                </a:lnTo>
                <a:lnTo>
                  <a:pt x="80" y="9"/>
                </a:lnTo>
                <a:lnTo>
                  <a:pt x="31" y="0"/>
                </a:lnTo>
                <a:lnTo>
                  <a:pt x="110" y="196"/>
                </a:lnTo>
                <a:lnTo>
                  <a:pt x="0" y="329"/>
                </a:lnTo>
                <a:lnTo>
                  <a:pt x="44" y="340"/>
                </a:lnTo>
                <a:lnTo>
                  <a:pt x="84" y="357"/>
                </a:lnTo>
                <a:lnTo>
                  <a:pt x="122" y="378"/>
                </a:lnTo>
                <a:lnTo>
                  <a:pt x="157" y="405"/>
                </a:lnTo>
                <a:lnTo>
                  <a:pt x="174" y="419"/>
                </a:lnTo>
                <a:lnTo>
                  <a:pt x="189" y="434"/>
                </a:lnTo>
                <a:lnTo>
                  <a:pt x="216" y="468"/>
                </a:lnTo>
                <a:lnTo>
                  <a:pt x="240" y="504"/>
                </a:lnTo>
                <a:lnTo>
                  <a:pt x="258" y="543"/>
                </a:lnTo>
                <a:lnTo>
                  <a:pt x="206" y="552"/>
                </a:lnTo>
              </a:path>
            </a:pathLst>
          </a:custGeom>
          <a:solidFill>
            <a:srgbClr val="1F497D">
              <a:lumMod val="20000"/>
              <a:lumOff val="80000"/>
            </a:srgbClr>
          </a:solidFill>
          <a:ln w="6350" cap="rnd" cmpd="sng">
            <a:solidFill>
              <a:srgbClr val="8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prstClr val="black"/>
              </a:solidFill>
              <a:latin typeface="Calibri"/>
            </a:endParaRPr>
          </a:p>
        </p:txBody>
      </p:sp>
      <p:sp>
        <p:nvSpPr>
          <p:cNvPr id="14" name="Freeform 6">
            <a:extLst>
              <a:ext uri="{FF2B5EF4-FFF2-40B4-BE49-F238E27FC236}">
                <a16:creationId xmlns:a16="http://schemas.microsoft.com/office/drawing/2014/main" id="{C7C1FB9F-D5B3-4B62-A71A-09392CDD1FB9}"/>
              </a:ext>
            </a:extLst>
          </p:cNvPr>
          <p:cNvSpPr>
            <a:spLocks/>
          </p:cNvSpPr>
          <p:nvPr/>
        </p:nvSpPr>
        <p:spPr bwMode="auto">
          <a:xfrm>
            <a:off x="6921511" y="2641520"/>
            <a:ext cx="1904912" cy="2488892"/>
          </a:xfrm>
          <a:custGeom>
            <a:avLst/>
            <a:gdLst>
              <a:gd name="T0" fmla="*/ 16 w 492"/>
              <a:gd name="T1" fmla="*/ 336 h 730"/>
              <a:gd name="T2" fmla="*/ 0 w 492"/>
              <a:gd name="T3" fmla="*/ 590 h 730"/>
              <a:gd name="T4" fmla="*/ 221 w 492"/>
              <a:gd name="T5" fmla="*/ 729 h 730"/>
              <a:gd name="T6" fmla="*/ 193 w 492"/>
              <a:gd name="T7" fmla="*/ 676 h 730"/>
              <a:gd name="T8" fmla="*/ 257 w 492"/>
              <a:gd name="T9" fmla="*/ 626 h 730"/>
              <a:gd name="T10" fmla="*/ 316 w 492"/>
              <a:gd name="T11" fmla="*/ 569 h 730"/>
              <a:gd name="T12" fmla="*/ 367 w 492"/>
              <a:gd name="T13" fmla="*/ 506 h 730"/>
              <a:gd name="T14" fmla="*/ 410 w 492"/>
              <a:gd name="T15" fmla="*/ 437 h 730"/>
              <a:gd name="T16" fmla="*/ 445 w 492"/>
              <a:gd name="T17" fmla="*/ 362 h 730"/>
              <a:gd name="T18" fmla="*/ 470 w 492"/>
              <a:gd name="T19" fmla="*/ 282 h 730"/>
              <a:gd name="T20" fmla="*/ 486 w 492"/>
              <a:gd name="T21" fmla="*/ 199 h 730"/>
              <a:gd name="T22" fmla="*/ 491 w 492"/>
              <a:gd name="T23" fmla="*/ 113 h 730"/>
              <a:gd name="T24" fmla="*/ 488 w 492"/>
              <a:gd name="T25" fmla="*/ 56 h 730"/>
              <a:gd name="T26" fmla="*/ 481 w 492"/>
              <a:gd name="T27" fmla="*/ 0 h 730"/>
              <a:gd name="T28" fmla="*/ 323 w 492"/>
              <a:gd name="T29" fmla="*/ 134 h 730"/>
              <a:gd name="T30" fmla="*/ 158 w 492"/>
              <a:gd name="T31" fmla="*/ 69 h 730"/>
              <a:gd name="T32" fmla="*/ 162 w 492"/>
              <a:gd name="T33" fmla="*/ 113 h 730"/>
              <a:gd name="T34" fmla="*/ 160 w 492"/>
              <a:gd name="T35" fmla="*/ 153 h 730"/>
              <a:gd name="T36" fmla="*/ 153 w 492"/>
              <a:gd name="T37" fmla="*/ 191 h 730"/>
              <a:gd name="T38" fmla="*/ 143 w 492"/>
              <a:gd name="T39" fmla="*/ 227 h 730"/>
              <a:gd name="T40" fmla="*/ 129 w 492"/>
              <a:gd name="T41" fmla="*/ 263 h 730"/>
              <a:gd name="T42" fmla="*/ 111 w 492"/>
              <a:gd name="T43" fmla="*/ 296 h 730"/>
              <a:gd name="T44" fmla="*/ 90 w 492"/>
              <a:gd name="T45" fmla="*/ 327 h 730"/>
              <a:gd name="T46" fmla="*/ 66 w 492"/>
              <a:gd name="T47" fmla="*/ 355 h 730"/>
              <a:gd name="T48" fmla="*/ 39 w 492"/>
              <a:gd name="T49" fmla="*/ 380 h 730"/>
              <a:gd name="T50" fmla="*/ 16 w 492"/>
              <a:gd name="T51" fmla="*/ 336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2" h="730">
                <a:moveTo>
                  <a:pt x="16" y="336"/>
                </a:moveTo>
                <a:lnTo>
                  <a:pt x="0" y="590"/>
                </a:lnTo>
                <a:lnTo>
                  <a:pt x="221" y="729"/>
                </a:lnTo>
                <a:lnTo>
                  <a:pt x="193" y="676"/>
                </a:lnTo>
                <a:lnTo>
                  <a:pt x="257" y="626"/>
                </a:lnTo>
                <a:lnTo>
                  <a:pt x="316" y="569"/>
                </a:lnTo>
                <a:lnTo>
                  <a:pt x="367" y="506"/>
                </a:lnTo>
                <a:lnTo>
                  <a:pt x="410" y="437"/>
                </a:lnTo>
                <a:lnTo>
                  <a:pt x="445" y="362"/>
                </a:lnTo>
                <a:lnTo>
                  <a:pt x="470" y="282"/>
                </a:lnTo>
                <a:lnTo>
                  <a:pt x="486" y="199"/>
                </a:lnTo>
                <a:lnTo>
                  <a:pt x="491" y="113"/>
                </a:lnTo>
                <a:lnTo>
                  <a:pt x="488" y="56"/>
                </a:lnTo>
                <a:lnTo>
                  <a:pt x="481" y="0"/>
                </a:lnTo>
                <a:lnTo>
                  <a:pt x="323" y="134"/>
                </a:lnTo>
                <a:lnTo>
                  <a:pt x="158" y="69"/>
                </a:lnTo>
                <a:lnTo>
                  <a:pt x="162" y="113"/>
                </a:lnTo>
                <a:lnTo>
                  <a:pt x="160" y="153"/>
                </a:lnTo>
                <a:lnTo>
                  <a:pt x="153" y="191"/>
                </a:lnTo>
                <a:lnTo>
                  <a:pt x="143" y="227"/>
                </a:lnTo>
                <a:lnTo>
                  <a:pt x="129" y="263"/>
                </a:lnTo>
                <a:lnTo>
                  <a:pt x="111" y="296"/>
                </a:lnTo>
                <a:lnTo>
                  <a:pt x="90" y="327"/>
                </a:lnTo>
                <a:lnTo>
                  <a:pt x="66" y="355"/>
                </a:lnTo>
                <a:lnTo>
                  <a:pt x="39" y="380"/>
                </a:lnTo>
                <a:lnTo>
                  <a:pt x="16" y="336"/>
                </a:lnTo>
              </a:path>
            </a:pathLst>
          </a:custGeom>
          <a:solidFill>
            <a:srgbClr val="C0504D">
              <a:lumMod val="20000"/>
              <a:lumOff val="80000"/>
            </a:srgbClr>
          </a:solidFill>
          <a:ln w="6350" cap="rnd" cmpd="sng">
            <a:solidFill>
              <a:srgbClr val="8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prstClr val="black"/>
              </a:solidFill>
              <a:latin typeface="Calibri"/>
            </a:endParaRPr>
          </a:p>
        </p:txBody>
      </p:sp>
      <p:sp>
        <p:nvSpPr>
          <p:cNvPr id="15" name="Freeform 7">
            <a:extLst>
              <a:ext uri="{FF2B5EF4-FFF2-40B4-BE49-F238E27FC236}">
                <a16:creationId xmlns:a16="http://schemas.microsoft.com/office/drawing/2014/main" id="{95E20551-91DC-4283-BA46-11D12CFDAB91}"/>
              </a:ext>
            </a:extLst>
          </p:cNvPr>
          <p:cNvSpPr>
            <a:spLocks/>
          </p:cNvSpPr>
          <p:nvPr/>
        </p:nvSpPr>
        <p:spPr bwMode="auto">
          <a:xfrm>
            <a:off x="4230340" y="4122879"/>
            <a:ext cx="3202173" cy="1311543"/>
          </a:xfrm>
          <a:custGeom>
            <a:avLst/>
            <a:gdLst>
              <a:gd name="T0" fmla="*/ 309 w 772"/>
              <a:gd name="T1" fmla="*/ 0 h 417"/>
              <a:gd name="T2" fmla="*/ 63 w 772"/>
              <a:gd name="T3" fmla="*/ 64 h 417"/>
              <a:gd name="T4" fmla="*/ 0 w 772"/>
              <a:gd name="T5" fmla="*/ 317 h 417"/>
              <a:gd name="T6" fmla="*/ 40 w 772"/>
              <a:gd name="T7" fmla="*/ 276 h 417"/>
              <a:gd name="T8" fmla="*/ 84 w 772"/>
              <a:gd name="T9" fmla="*/ 307 h 417"/>
              <a:gd name="T10" fmla="*/ 131 w 772"/>
              <a:gd name="T11" fmla="*/ 335 h 417"/>
              <a:gd name="T12" fmla="*/ 180 w 772"/>
              <a:gd name="T13" fmla="*/ 360 h 417"/>
              <a:gd name="T14" fmla="*/ 232 w 772"/>
              <a:gd name="T15" fmla="*/ 381 h 417"/>
              <a:gd name="T16" fmla="*/ 285 w 772"/>
              <a:gd name="T17" fmla="*/ 397 h 417"/>
              <a:gd name="T18" fmla="*/ 339 w 772"/>
              <a:gd name="T19" fmla="*/ 408 h 417"/>
              <a:gd name="T20" fmla="*/ 396 w 772"/>
              <a:gd name="T21" fmla="*/ 415 h 417"/>
              <a:gd name="T22" fmla="*/ 454 w 772"/>
              <a:gd name="T23" fmla="*/ 416 h 417"/>
              <a:gd name="T24" fmla="*/ 539 w 772"/>
              <a:gd name="T25" fmla="*/ 412 h 417"/>
              <a:gd name="T26" fmla="*/ 620 w 772"/>
              <a:gd name="T27" fmla="*/ 398 h 417"/>
              <a:gd name="T28" fmla="*/ 660 w 772"/>
              <a:gd name="T29" fmla="*/ 386 h 417"/>
              <a:gd name="T30" fmla="*/ 697 w 772"/>
              <a:gd name="T31" fmla="*/ 372 h 417"/>
              <a:gd name="T32" fmla="*/ 771 w 772"/>
              <a:gd name="T33" fmla="*/ 339 h 417"/>
              <a:gd name="T34" fmla="*/ 596 w 772"/>
              <a:gd name="T35" fmla="*/ 230 h 417"/>
              <a:gd name="T36" fmla="*/ 606 w 772"/>
              <a:gd name="T37" fmla="*/ 53 h 417"/>
              <a:gd name="T38" fmla="*/ 571 w 772"/>
              <a:gd name="T39" fmla="*/ 68 h 417"/>
              <a:gd name="T40" fmla="*/ 533 w 772"/>
              <a:gd name="T41" fmla="*/ 80 h 417"/>
              <a:gd name="T42" fmla="*/ 495 w 772"/>
              <a:gd name="T43" fmla="*/ 86 h 417"/>
              <a:gd name="T44" fmla="*/ 454 w 772"/>
              <a:gd name="T45" fmla="*/ 88 h 417"/>
              <a:gd name="T46" fmla="*/ 405 w 772"/>
              <a:gd name="T47" fmla="*/ 85 h 417"/>
              <a:gd name="T48" fmla="*/ 358 w 772"/>
              <a:gd name="T49" fmla="*/ 74 h 417"/>
              <a:gd name="T50" fmla="*/ 313 w 772"/>
              <a:gd name="T51" fmla="*/ 59 h 417"/>
              <a:gd name="T52" fmla="*/ 272 w 772"/>
              <a:gd name="T53" fmla="*/ 38 h 417"/>
              <a:gd name="T54" fmla="*/ 309 w 772"/>
              <a:gd name="T5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2" h="417">
                <a:moveTo>
                  <a:pt x="309" y="0"/>
                </a:moveTo>
                <a:lnTo>
                  <a:pt x="63" y="64"/>
                </a:lnTo>
                <a:lnTo>
                  <a:pt x="0" y="317"/>
                </a:lnTo>
                <a:lnTo>
                  <a:pt x="40" y="276"/>
                </a:lnTo>
                <a:lnTo>
                  <a:pt x="84" y="307"/>
                </a:lnTo>
                <a:lnTo>
                  <a:pt x="131" y="335"/>
                </a:lnTo>
                <a:lnTo>
                  <a:pt x="180" y="360"/>
                </a:lnTo>
                <a:lnTo>
                  <a:pt x="232" y="381"/>
                </a:lnTo>
                <a:lnTo>
                  <a:pt x="285" y="397"/>
                </a:lnTo>
                <a:lnTo>
                  <a:pt x="339" y="408"/>
                </a:lnTo>
                <a:lnTo>
                  <a:pt x="396" y="415"/>
                </a:lnTo>
                <a:lnTo>
                  <a:pt x="454" y="416"/>
                </a:lnTo>
                <a:lnTo>
                  <a:pt x="539" y="412"/>
                </a:lnTo>
                <a:lnTo>
                  <a:pt x="620" y="398"/>
                </a:lnTo>
                <a:lnTo>
                  <a:pt x="660" y="386"/>
                </a:lnTo>
                <a:lnTo>
                  <a:pt x="697" y="372"/>
                </a:lnTo>
                <a:lnTo>
                  <a:pt x="771" y="339"/>
                </a:lnTo>
                <a:lnTo>
                  <a:pt x="596" y="230"/>
                </a:lnTo>
                <a:lnTo>
                  <a:pt x="606" y="53"/>
                </a:lnTo>
                <a:lnTo>
                  <a:pt x="571" y="68"/>
                </a:lnTo>
                <a:lnTo>
                  <a:pt x="533" y="80"/>
                </a:lnTo>
                <a:lnTo>
                  <a:pt x="495" y="86"/>
                </a:lnTo>
                <a:lnTo>
                  <a:pt x="454" y="88"/>
                </a:lnTo>
                <a:lnTo>
                  <a:pt x="405" y="85"/>
                </a:lnTo>
                <a:lnTo>
                  <a:pt x="358" y="74"/>
                </a:lnTo>
                <a:lnTo>
                  <a:pt x="313" y="59"/>
                </a:lnTo>
                <a:lnTo>
                  <a:pt x="272" y="38"/>
                </a:lnTo>
                <a:lnTo>
                  <a:pt x="309" y="0"/>
                </a:lnTo>
              </a:path>
            </a:pathLst>
          </a:custGeom>
          <a:solidFill>
            <a:srgbClr val="F79646">
              <a:lumMod val="60000"/>
              <a:lumOff val="40000"/>
            </a:srgbClr>
          </a:solidFill>
          <a:ln w="6350" cap="rnd" cmpd="sng">
            <a:solidFill>
              <a:srgbClr val="8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prstClr val="black"/>
              </a:solidFill>
              <a:latin typeface="Calibri"/>
            </a:endParaRPr>
          </a:p>
        </p:txBody>
      </p:sp>
      <p:sp>
        <p:nvSpPr>
          <p:cNvPr id="16" name="Freeform 8">
            <a:extLst>
              <a:ext uri="{FF2B5EF4-FFF2-40B4-BE49-F238E27FC236}">
                <a16:creationId xmlns:a16="http://schemas.microsoft.com/office/drawing/2014/main" id="{596F55C3-41DA-4DF0-80CE-03FEC4225E81}"/>
              </a:ext>
            </a:extLst>
          </p:cNvPr>
          <p:cNvSpPr>
            <a:spLocks/>
          </p:cNvSpPr>
          <p:nvPr/>
        </p:nvSpPr>
        <p:spPr bwMode="auto">
          <a:xfrm>
            <a:off x="3256899" y="2285857"/>
            <a:ext cx="1682672" cy="2398627"/>
          </a:xfrm>
          <a:custGeom>
            <a:avLst/>
            <a:gdLst>
              <a:gd name="T0" fmla="*/ 396 w 435"/>
              <a:gd name="T1" fmla="*/ 214 h 762"/>
              <a:gd name="T2" fmla="*/ 260 w 435"/>
              <a:gd name="T3" fmla="*/ 0 h 762"/>
              <a:gd name="T4" fmla="*/ 0 w 435"/>
              <a:gd name="T5" fmla="*/ 18 h 762"/>
              <a:gd name="T6" fmla="*/ 47 w 435"/>
              <a:gd name="T7" fmla="*/ 42 h 762"/>
              <a:gd name="T8" fmla="*/ 32 w 435"/>
              <a:gd name="T9" fmla="*/ 89 h 762"/>
              <a:gd name="T10" fmla="*/ 21 w 435"/>
              <a:gd name="T11" fmla="*/ 137 h 762"/>
              <a:gd name="T12" fmla="*/ 14 w 435"/>
              <a:gd name="T13" fmla="*/ 185 h 762"/>
              <a:gd name="T14" fmla="*/ 10 w 435"/>
              <a:gd name="T15" fmla="*/ 233 h 762"/>
              <a:gd name="T16" fmla="*/ 9 w 435"/>
              <a:gd name="T17" fmla="*/ 281 h 762"/>
              <a:gd name="T18" fmla="*/ 11 w 435"/>
              <a:gd name="T19" fmla="*/ 330 h 762"/>
              <a:gd name="T20" fmla="*/ 17 w 435"/>
              <a:gd name="T21" fmla="*/ 378 h 762"/>
              <a:gd name="T22" fmla="*/ 25 w 435"/>
              <a:gd name="T23" fmla="*/ 425 h 762"/>
              <a:gd name="T24" fmla="*/ 39 w 435"/>
              <a:gd name="T25" fmla="*/ 473 h 762"/>
              <a:gd name="T26" fmla="*/ 54 w 435"/>
              <a:gd name="T27" fmla="*/ 517 h 762"/>
              <a:gd name="T28" fmla="*/ 74 w 435"/>
              <a:gd name="T29" fmla="*/ 562 h 762"/>
              <a:gd name="T30" fmla="*/ 95 w 435"/>
              <a:gd name="T31" fmla="*/ 606 h 762"/>
              <a:gd name="T32" fmla="*/ 121 w 435"/>
              <a:gd name="T33" fmla="*/ 647 h 762"/>
              <a:gd name="T34" fmla="*/ 150 w 435"/>
              <a:gd name="T35" fmla="*/ 686 h 762"/>
              <a:gd name="T36" fmla="*/ 182 w 435"/>
              <a:gd name="T37" fmla="*/ 725 h 762"/>
              <a:gd name="T38" fmla="*/ 216 w 435"/>
              <a:gd name="T39" fmla="*/ 761 h 762"/>
              <a:gd name="T40" fmla="*/ 266 w 435"/>
              <a:gd name="T41" fmla="*/ 558 h 762"/>
              <a:gd name="T42" fmla="*/ 434 w 435"/>
              <a:gd name="T43" fmla="*/ 515 h 762"/>
              <a:gd name="T44" fmla="*/ 406 w 435"/>
              <a:gd name="T45" fmla="*/ 480 h 762"/>
              <a:gd name="T46" fmla="*/ 382 w 435"/>
              <a:gd name="T47" fmla="*/ 444 h 762"/>
              <a:gd name="T48" fmla="*/ 363 w 435"/>
              <a:gd name="T49" fmla="*/ 404 h 762"/>
              <a:gd name="T50" fmla="*/ 349 w 435"/>
              <a:gd name="T51" fmla="*/ 363 h 762"/>
              <a:gd name="T52" fmla="*/ 340 w 435"/>
              <a:gd name="T53" fmla="*/ 319 h 762"/>
              <a:gd name="T54" fmla="*/ 337 w 435"/>
              <a:gd name="T55" fmla="*/ 275 h 762"/>
              <a:gd name="T56" fmla="*/ 339 w 435"/>
              <a:gd name="T57" fmla="*/ 231 h 762"/>
              <a:gd name="T58" fmla="*/ 342 w 435"/>
              <a:gd name="T59" fmla="*/ 210 h 762"/>
              <a:gd name="T60" fmla="*/ 347 w 435"/>
              <a:gd name="T61" fmla="*/ 188 h 762"/>
              <a:gd name="T62" fmla="*/ 396 w 435"/>
              <a:gd name="T63" fmla="*/ 21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5" h="762">
                <a:moveTo>
                  <a:pt x="396" y="214"/>
                </a:moveTo>
                <a:lnTo>
                  <a:pt x="260" y="0"/>
                </a:lnTo>
                <a:lnTo>
                  <a:pt x="0" y="18"/>
                </a:lnTo>
                <a:lnTo>
                  <a:pt x="47" y="42"/>
                </a:lnTo>
                <a:lnTo>
                  <a:pt x="32" y="89"/>
                </a:lnTo>
                <a:lnTo>
                  <a:pt x="21" y="137"/>
                </a:lnTo>
                <a:lnTo>
                  <a:pt x="14" y="185"/>
                </a:lnTo>
                <a:lnTo>
                  <a:pt x="10" y="233"/>
                </a:lnTo>
                <a:lnTo>
                  <a:pt x="9" y="281"/>
                </a:lnTo>
                <a:lnTo>
                  <a:pt x="11" y="330"/>
                </a:lnTo>
                <a:lnTo>
                  <a:pt x="17" y="378"/>
                </a:lnTo>
                <a:lnTo>
                  <a:pt x="25" y="425"/>
                </a:lnTo>
                <a:lnTo>
                  <a:pt x="39" y="473"/>
                </a:lnTo>
                <a:lnTo>
                  <a:pt x="54" y="517"/>
                </a:lnTo>
                <a:lnTo>
                  <a:pt x="74" y="562"/>
                </a:lnTo>
                <a:lnTo>
                  <a:pt x="95" y="606"/>
                </a:lnTo>
                <a:lnTo>
                  <a:pt x="121" y="647"/>
                </a:lnTo>
                <a:lnTo>
                  <a:pt x="150" y="686"/>
                </a:lnTo>
                <a:lnTo>
                  <a:pt x="182" y="725"/>
                </a:lnTo>
                <a:lnTo>
                  <a:pt x="216" y="761"/>
                </a:lnTo>
                <a:lnTo>
                  <a:pt x="266" y="558"/>
                </a:lnTo>
                <a:lnTo>
                  <a:pt x="434" y="515"/>
                </a:lnTo>
                <a:lnTo>
                  <a:pt x="406" y="480"/>
                </a:lnTo>
                <a:lnTo>
                  <a:pt x="382" y="444"/>
                </a:lnTo>
                <a:lnTo>
                  <a:pt x="363" y="404"/>
                </a:lnTo>
                <a:lnTo>
                  <a:pt x="349" y="363"/>
                </a:lnTo>
                <a:lnTo>
                  <a:pt x="340" y="319"/>
                </a:lnTo>
                <a:lnTo>
                  <a:pt x="337" y="275"/>
                </a:lnTo>
                <a:lnTo>
                  <a:pt x="339" y="231"/>
                </a:lnTo>
                <a:lnTo>
                  <a:pt x="342" y="210"/>
                </a:lnTo>
                <a:lnTo>
                  <a:pt x="347" y="188"/>
                </a:lnTo>
                <a:lnTo>
                  <a:pt x="396" y="214"/>
                </a:lnTo>
              </a:path>
            </a:pathLst>
          </a:custGeom>
          <a:solidFill>
            <a:srgbClr val="9BBB59">
              <a:lumMod val="60000"/>
              <a:lumOff val="40000"/>
            </a:srgbClr>
          </a:solidFill>
          <a:ln w="6350" cap="rnd" cmpd="sng">
            <a:solidFill>
              <a:srgbClr val="8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prstClr val="black"/>
              </a:solidFill>
              <a:latin typeface="Calibri"/>
            </a:endParaRPr>
          </a:p>
        </p:txBody>
      </p:sp>
      <p:sp>
        <p:nvSpPr>
          <p:cNvPr id="17" name="Freeform 4">
            <a:extLst>
              <a:ext uri="{FF2B5EF4-FFF2-40B4-BE49-F238E27FC236}">
                <a16:creationId xmlns:a16="http://schemas.microsoft.com/office/drawing/2014/main" id="{A1F21339-620A-4A2D-A9EF-7FD027B66710}"/>
              </a:ext>
            </a:extLst>
          </p:cNvPr>
          <p:cNvSpPr>
            <a:spLocks/>
          </p:cNvSpPr>
          <p:nvPr/>
        </p:nvSpPr>
        <p:spPr bwMode="auto">
          <a:xfrm>
            <a:off x="3498711" y="742869"/>
            <a:ext cx="2867136" cy="1780265"/>
          </a:xfrm>
          <a:custGeom>
            <a:avLst/>
            <a:gdLst>
              <a:gd name="T0" fmla="*/ 579 w 741"/>
              <a:gd name="T1" fmla="*/ 438 h 565"/>
              <a:gd name="T2" fmla="*/ 740 w 741"/>
              <a:gd name="T3" fmla="*/ 243 h 565"/>
              <a:gd name="T4" fmla="*/ 642 w 741"/>
              <a:gd name="T5" fmla="*/ 0 h 565"/>
              <a:gd name="T6" fmla="*/ 635 w 741"/>
              <a:gd name="T7" fmla="*/ 54 h 565"/>
              <a:gd name="T8" fmla="*/ 610 w 741"/>
              <a:gd name="T9" fmla="*/ 53 h 565"/>
              <a:gd name="T10" fmla="*/ 560 w 741"/>
              <a:gd name="T11" fmla="*/ 55 h 565"/>
              <a:gd name="T12" fmla="*/ 511 w 741"/>
              <a:gd name="T13" fmla="*/ 60 h 565"/>
              <a:gd name="T14" fmla="*/ 463 w 741"/>
              <a:gd name="T15" fmla="*/ 69 h 565"/>
              <a:gd name="T16" fmla="*/ 417 w 741"/>
              <a:gd name="T17" fmla="*/ 81 h 565"/>
              <a:gd name="T18" fmla="*/ 372 w 741"/>
              <a:gd name="T19" fmla="*/ 96 h 565"/>
              <a:gd name="T20" fmla="*/ 328 w 741"/>
              <a:gd name="T21" fmla="*/ 115 h 565"/>
              <a:gd name="T22" fmla="*/ 286 w 741"/>
              <a:gd name="T23" fmla="*/ 136 h 565"/>
              <a:gd name="T24" fmla="*/ 246 w 741"/>
              <a:gd name="T25" fmla="*/ 159 h 565"/>
              <a:gd name="T26" fmla="*/ 208 w 741"/>
              <a:gd name="T27" fmla="*/ 186 h 565"/>
              <a:gd name="T28" fmla="*/ 171 w 741"/>
              <a:gd name="T29" fmla="*/ 215 h 565"/>
              <a:gd name="T30" fmla="*/ 137 w 741"/>
              <a:gd name="T31" fmla="*/ 247 h 565"/>
              <a:gd name="T32" fmla="*/ 104 w 741"/>
              <a:gd name="T33" fmla="*/ 280 h 565"/>
              <a:gd name="T34" fmla="*/ 74 w 741"/>
              <a:gd name="T35" fmla="*/ 316 h 565"/>
              <a:gd name="T36" fmla="*/ 47 w 741"/>
              <a:gd name="T37" fmla="*/ 354 h 565"/>
              <a:gd name="T38" fmla="*/ 23 w 741"/>
              <a:gd name="T39" fmla="*/ 394 h 565"/>
              <a:gd name="T40" fmla="*/ 0 w 741"/>
              <a:gd name="T41" fmla="*/ 435 h 565"/>
              <a:gd name="T42" fmla="*/ 212 w 741"/>
              <a:gd name="T43" fmla="*/ 421 h 565"/>
              <a:gd name="T44" fmla="*/ 304 w 741"/>
              <a:gd name="T45" fmla="*/ 564 h 565"/>
              <a:gd name="T46" fmla="*/ 327 w 741"/>
              <a:gd name="T47" fmla="*/ 527 h 565"/>
              <a:gd name="T48" fmla="*/ 354 w 741"/>
              <a:gd name="T49" fmla="*/ 494 h 565"/>
              <a:gd name="T50" fmla="*/ 385 w 741"/>
              <a:gd name="T51" fmla="*/ 464 h 565"/>
              <a:gd name="T52" fmla="*/ 420 w 741"/>
              <a:gd name="T53" fmla="*/ 439 h 565"/>
              <a:gd name="T54" fmla="*/ 459 w 741"/>
              <a:gd name="T55" fmla="*/ 417 h 565"/>
              <a:gd name="T56" fmla="*/ 478 w 741"/>
              <a:gd name="T57" fmla="*/ 408 h 565"/>
              <a:gd name="T58" fmla="*/ 499 w 741"/>
              <a:gd name="T59" fmla="*/ 400 h 565"/>
              <a:gd name="T60" fmla="*/ 520 w 741"/>
              <a:gd name="T61" fmla="*/ 394 h 565"/>
              <a:gd name="T62" fmla="*/ 542 w 741"/>
              <a:gd name="T63" fmla="*/ 389 h 565"/>
              <a:gd name="T64" fmla="*/ 565 w 741"/>
              <a:gd name="T65" fmla="*/ 385 h 565"/>
              <a:gd name="T66" fmla="*/ 587 w 741"/>
              <a:gd name="T67" fmla="*/ 384 h 565"/>
              <a:gd name="T68" fmla="*/ 579 w 741"/>
              <a:gd name="T69" fmla="*/ 438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1" h="565">
                <a:moveTo>
                  <a:pt x="579" y="438"/>
                </a:moveTo>
                <a:lnTo>
                  <a:pt x="740" y="243"/>
                </a:lnTo>
                <a:lnTo>
                  <a:pt x="642" y="0"/>
                </a:lnTo>
                <a:lnTo>
                  <a:pt x="635" y="54"/>
                </a:lnTo>
                <a:lnTo>
                  <a:pt x="610" y="53"/>
                </a:lnTo>
                <a:lnTo>
                  <a:pt x="560" y="55"/>
                </a:lnTo>
                <a:lnTo>
                  <a:pt x="511" y="60"/>
                </a:lnTo>
                <a:lnTo>
                  <a:pt x="463" y="69"/>
                </a:lnTo>
                <a:lnTo>
                  <a:pt x="417" y="81"/>
                </a:lnTo>
                <a:lnTo>
                  <a:pt x="372" y="96"/>
                </a:lnTo>
                <a:lnTo>
                  <a:pt x="328" y="115"/>
                </a:lnTo>
                <a:lnTo>
                  <a:pt x="286" y="136"/>
                </a:lnTo>
                <a:lnTo>
                  <a:pt x="246" y="159"/>
                </a:lnTo>
                <a:lnTo>
                  <a:pt x="208" y="186"/>
                </a:lnTo>
                <a:lnTo>
                  <a:pt x="171" y="215"/>
                </a:lnTo>
                <a:lnTo>
                  <a:pt x="137" y="247"/>
                </a:lnTo>
                <a:lnTo>
                  <a:pt x="104" y="280"/>
                </a:lnTo>
                <a:lnTo>
                  <a:pt x="74" y="316"/>
                </a:lnTo>
                <a:lnTo>
                  <a:pt x="47" y="354"/>
                </a:lnTo>
                <a:lnTo>
                  <a:pt x="23" y="394"/>
                </a:lnTo>
                <a:lnTo>
                  <a:pt x="0" y="435"/>
                </a:lnTo>
                <a:lnTo>
                  <a:pt x="212" y="421"/>
                </a:lnTo>
                <a:lnTo>
                  <a:pt x="304" y="564"/>
                </a:lnTo>
                <a:lnTo>
                  <a:pt x="327" y="527"/>
                </a:lnTo>
                <a:lnTo>
                  <a:pt x="354" y="494"/>
                </a:lnTo>
                <a:lnTo>
                  <a:pt x="385" y="464"/>
                </a:lnTo>
                <a:lnTo>
                  <a:pt x="420" y="439"/>
                </a:lnTo>
                <a:lnTo>
                  <a:pt x="459" y="417"/>
                </a:lnTo>
                <a:lnTo>
                  <a:pt x="478" y="408"/>
                </a:lnTo>
                <a:lnTo>
                  <a:pt x="499" y="400"/>
                </a:lnTo>
                <a:lnTo>
                  <a:pt x="520" y="394"/>
                </a:lnTo>
                <a:lnTo>
                  <a:pt x="542" y="389"/>
                </a:lnTo>
                <a:lnTo>
                  <a:pt x="565" y="385"/>
                </a:lnTo>
                <a:lnTo>
                  <a:pt x="587" y="384"/>
                </a:lnTo>
                <a:lnTo>
                  <a:pt x="579" y="438"/>
                </a:lnTo>
              </a:path>
            </a:pathLst>
          </a:custGeom>
          <a:solidFill>
            <a:srgbClr val="C0504D">
              <a:lumMod val="60000"/>
              <a:lumOff val="40000"/>
            </a:srgbClr>
          </a:solidFill>
          <a:ln w="6350" cap="rnd" cmpd="sng">
            <a:solidFill>
              <a:srgbClr val="8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prstClr val="black"/>
              </a:solidFill>
              <a:latin typeface="Calibri"/>
            </a:endParaRPr>
          </a:p>
        </p:txBody>
      </p:sp>
      <p:sp>
        <p:nvSpPr>
          <p:cNvPr id="18" name="TextBox 17">
            <a:extLst>
              <a:ext uri="{FF2B5EF4-FFF2-40B4-BE49-F238E27FC236}">
                <a16:creationId xmlns:a16="http://schemas.microsoft.com/office/drawing/2014/main" id="{C2FFA5BE-02A2-4AF6-A980-5C728F41E2C3}"/>
              </a:ext>
            </a:extLst>
          </p:cNvPr>
          <p:cNvSpPr txBox="1"/>
          <p:nvPr/>
        </p:nvSpPr>
        <p:spPr>
          <a:xfrm>
            <a:off x="5098442" y="2630269"/>
            <a:ext cx="2090719" cy="646331"/>
          </a:xfrm>
          <a:prstGeom prst="rect">
            <a:avLst/>
          </a:prstGeom>
          <a:noFill/>
        </p:spPr>
        <p:txBody>
          <a:bodyPr wrap="square" rtlCol="0">
            <a:spAutoFit/>
          </a:bodyPr>
          <a:lstStyle/>
          <a:p>
            <a:pPr>
              <a:defRPr/>
            </a:pPr>
            <a:r>
              <a:rPr lang="en-GB" dirty="0">
                <a:solidFill>
                  <a:prstClr val="black"/>
                </a:solidFill>
                <a:latin typeface="Calibri"/>
              </a:rPr>
              <a:t>Accident Reporting &amp; Investigation </a:t>
            </a:r>
          </a:p>
        </p:txBody>
      </p:sp>
      <p:pic>
        <p:nvPicPr>
          <p:cNvPr id="19" name="Picture 18">
            <a:extLst>
              <a:ext uri="{FF2B5EF4-FFF2-40B4-BE49-F238E27FC236}">
                <a16:creationId xmlns:a16="http://schemas.microsoft.com/office/drawing/2014/main" id="{CBA87433-885C-4F58-A61C-6D6D6AA9473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662466" y="3281809"/>
            <a:ext cx="774100" cy="728716"/>
          </a:xfrm>
          <a:prstGeom prst="rect">
            <a:avLst/>
          </a:prstGeom>
        </p:spPr>
      </p:pic>
      <p:sp>
        <p:nvSpPr>
          <p:cNvPr id="20" name="Oval 19">
            <a:extLst>
              <a:ext uri="{FF2B5EF4-FFF2-40B4-BE49-F238E27FC236}">
                <a16:creationId xmlns:a16="http://schemas.microsoft.com/office/drawing/2014/main" id="{596D0793-7125-40E7-BA26-616CD5124B5F}"/>
              </a:ext>
            </a:extLst>
          </p:cNvPr>
          <p:cNvSpPr/>
          <p:nvPr/>
        </p:nvSpPr>
        <p:spPr>
          <a:xfrm>
            <a:off x="7847831" y="2480002"/>
            <a:ext cx="252000" cy="2520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r>
              <a:rPr lang="en-GB" sz="1400" b="1" kern="0" dirty="0">
                <a:solidFill>
                  <a:prstClr val="black"/>
                </a:solidFill>
                <a:latin typeface="Calibri"/>
              </a:rPr>
              <a:t>1</a:t>
            </a:r>
          </a:p>
        </p:txBody>
      </p:sp>
      <p:sp>
        <p:nvSpPr>
          <p:cNvPr id="21" name="Text Box 11">
            <a:extLst>
              <a:ext uri="{FF2B5EF4-FFF2-40B4-BE49-F238E27FC236}">
                <a16:creationId xmlns:a16="http://schemas.microsoft.com/office/drawing/2014/main" id="{BAD4E651-2565-4D9F-9BAE-9F7ED7F94361}"/>
              </a:ext>
            </a:extLst>
          </p:cNvPr>
          <p:cNvSpPr txBox="1">
            <a:spLocks noChangeArrowheads="1"/>
          </p:cNvSpPr>
          <p:nvPr/>
        </p:nvSpPr>
        <p:spPr bwMode="auto">
          <a:xfrm>
            <a:off x="6884123" y="1405879"/>
            <a:ext cx="1404252" cy="62056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a:defRPr/>
            </a:pPr>
            <a:r>
              <a:rPr lang="en-US" altLang="en-US" sz="1600" b="1" dirty="0">
                <a:solidFill>
                  <a:prstClr val="black"/>
                </a:solidFill>
                <a:latin typeface="Calibri"/>
              </a:rPr>
              <a:t>Report accidents/near miss events to the WICC</a:t>
            </a:r>
          </a:p>
        </p:txBody>
      </p:sp>
      <p:sp>
        <p:nvSpPr>
          <p:cNvPr id="22" name="Oval 21">
            <a:extLst>
              <a:ext uri="{FF2B5EF4-FFF2-40B4-BE49-F238E27FC236}">
                <a16:creationId xmlns:a16="http://schemas.microsoft.com/office/drawing/2014/main" id="{28F01B85-0DF1-4287-B445-E2758AB66171}"/>
              </a:ext>
            </a:extLst>
          </p:cNvPr>
          <p:cNvSpPr/>
          <p:nvPr/>
        </p:nvSpPr>
        <p:spPr>
          <a:xfrm>
            <a:off x="7009756" y="4375382"/>
            <a:ext cx="252000" cy="2520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r>
              <a:rPr lang="en-GB" sz="1400" b="1" kern="0" dirty="0">
                <a:solidFill>
                  <a:prstClr val="black"/>
                </a:solidFill>
                <a:latin typeface="Calibri"/>
              </a:rPr>
              <a:t>2</a:t>
            </a:r>
          </a:p>
        </p:txBody>
      </p:sp>
      <p:sp>
        <p:nvSpPr>
          <p:cNvPr id="23" name="Text Box 11">
            <a:extLst>
              <a:ext uri="{FF2B5EF4-FFF2-40B4-BE49-F238E27FC236}">
                <a16:creationId xmlns:a16="http://schemas.microsoft.com/office/drawing/2014/main" id="{181C209E-5EE8-46E0-9295-E11E3C201C2C}"/>
              </a:ext>
            </a:extLst>
          </p:cNvPr>
          <p:cNvSpPr txBox="1">
            <a:spLocks noChangeArrowheads="1"/>
          </p:cNvSpPr>
          <p:nvPr/>
        </p:nvSpPr>
        <p:spPr bwMode="auto">
          <a:xfrm>
            <a:off x="7127336" y="3294113"/>
            <a:ext cx="1802398" cy="116027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a:defRPr/>
            </a:pPr>
            <a:r>
              <a:rPr lang="en-US" altLang="en-US" sz="1600" b="1" dirty="0">
                <a:solidFill>
                  <a:prstClr val="black"/>
                </a:solidFill>
                <a:latin typeface="Calibri"/>
              </a:rPr>
              <a:t>Gather all available evidence, photos</a:t>
            </a:r>
          </a:p>
          <a:p>
            <a:pPr>
              <a:defRPr/>
            </a:pPr>
            <a:r>
              <a:rPr lang="en-US" altLang="en-US" sz="1600" b="1" dirty="0">
                <a:solidFill>
                  <a:prstClr val="black"/>
                </a:solidFill>
                <a:latin typeface="Calibri"/>
              </a:rPr>
              <a:t>of injury &amp; site</a:t>
            </a:r>
          </a:p>
        </p:txBody>
      </p:sp>
      <p:sp>
        <p:nvSpPr>
          <p:cNvPr id="24" name="Oval 23">
            <a:extLst>
              <a:ext uri="{FF2B5EF4-FFF2-40B4-BE49-F238E27FC236}">
                <a16:creationId xmlns:a16="http://schemas.microsoft.com/office/drawing/2014/main" id="{4EA38447-34A6-4C2F-ADC2-E386A7189BAD}"/>
              </a:ext>
            </a:extLst>
          </p:cNvPr>
          <p:cNvSpPr/>
          <p:nvPr/>
        </p:nvSpPr>
        <p:spPr>
          <a:xfrm>
            <a:off x="4492092" y="4357993"/>
            <a:ext cx="252000" cy="2520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r>
              <a:rPr lang="en-GB" sz="1400" b="1" kern="0" dirty="0">
                <a:solidFill>
                  <a:prstClr val="black"/>
                </a:solidFill>
                <a:latin typeface="Calibri"/>
              </a:rPr>
              <a:t>3</a:t>
            </a:r>
          </a:p>
        </p:txBody>
      </p:sp>
      <p:sp>
        <p:nvSpPr>
          <p:cNvPr id="25" name="Rectangle 24">
            <a:extLst>
              <a:ext uri="{FF2B5EF4-FFF2-40B4-BE49-F238E27FC236}">
                <a16:creationId xmlns:a16="http://schemas.microsoft.com/office/drawing/2014/main" id="{99445D07-D4A2-41FA-ACA5-45205B576CBE}"/>
              </a:ext>
            </a:extLst>
          </p:cNvPr>
          <p:cNvSpPr/>
          <p:nvPr/>
        </p:nvSpPr>
        <p:spPr>
          <a:xfrm>
            <a:off x="4800858" y="4454383"/>
            <a:ext cx="2089174" cy="830997"/>
          </a:xfrm>
          <a:prstGeom prst="rect">
            <a:avLst/>
          </a:prstGeom>
        </p:spPr>
        <p:txBody>
          <a:bodyPr wrap="square">
            <a:spAutoFit/>
          </a:bodyPr>
          <a:lstStyle/>
          <a:p>
            <a:r>
              <a:rPr lang="en-GB" sz="1600" b="1" dirty="0">
                <a:solidFill>
                  <a:prstClr val="black"/>
                </a:solidFill>
                <a:latin typeface="Calibri" panose="020F0502020204030204" pitchFamily="34" charset="0"/>
              </a:rPr>
              <a:t>6hr ICC update &amp; 24 hr H&amp;S Manager telecon</a:t>
            </a:r>
            <a:endParaRPr lang="en-GB" dirty="0">
              <a:solidFill>
                <a:prstClr val="black"/>
              </a:solidFill>
              <a:latin typeface="Calibri" panose="020F0502020204030204" pitchFamily="34" charset="0"/>
            </a:endParaRPr>
          </a:p>
        </p:txBody>
      </p:sp>
      <p:sp>
        <p:nvSpPr>
          <p:cNvPr id="26" name="Oval 25">
            <a:extLst>
              <a:ext uri="{FF2B5EF4-FFF2-40B4-BE49-F238E27FC236}">
                <a16:creationId xmlns:a16="http://schemas.microsoft.com/office/drawing/2014/main" id="{2936DD56-B2F0-43EA-B649-ECBDE73DA383}"/>
              </a:ext>
            </a:extLst>
          </p:cNvPr>
          <p:cNvSpPr/>
          <p:nvPr/>
        </p:nvSpPr>
        <p:spPr>
          <a:xfrm>
            <a:off x="4004361" y="2354002"/>
            <a:ext cx="252000" cy="2520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r>
              <a:rPr lang="en-GB" sz="1400" b="1" kern="0" dirty="0">
                <a:solidFill>
                  <a:prstClr val="black"/>
                </a:solidFill>
                <a:latin typeface="Calibri"/>
              </a:rPr>
              <a:t>4</a:t>
            </a:r>
          </a:p>
        </p:txBody>
      </p:sp>
      <p:sp>
        <p:nvSpPr>
          <p:cNvPr id="27" name="Text Box 9">
            <a:extLst>
              <a:ext uri="{FF2B5EF4-FFF2-40B4-BE49-F238E27FC236}">
                <a16:creationId xmlns:a16="http://schemas.microsoft.com/office/drawing/2014/main" id="{92DA28D7-7A72-41AD-9801-980778977710}"/>
              </a:ext>
            </a:extLst>
          </p:cNvPr>
          <p:cNvSpPr txBox="1">
            <a:spLocks noChangeArrowheads="1"/>
          </p:cNvSpPr>
          <p:nvPr/>
        </p:nvSpPr>
        <p:spPr bwMode="auto">
          <a:xfrm>
            <a:off x="3392536" y="3115032"/>
            <a:ext cx="1106684" cy="45331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algn="ctr">
              <a:defRPr/>
            </a:pPr>
            <a:r>
              <a:rPr lang="en-US" altLang="en-US" sz="1600" b="1" dirty="0">
                <a:solidFill>
                  <a:prstClr val="black"/>
                </a:solidFill>
                <a:latin typeface="Calibri"/>
              </a:rPr>
              <a:t>Investigate the event</a:t>
            </a:r>
          </a:p>
        </p:txBody>
      </p:sp>
      <p:sp>
        <p:nvSpPr>
          <p:cNvPr id="28" name="Oval 27">
            <a:extLst>
              <a:ext uri="{FF2B5EF4-FFF2-40B4-BE49-F238E27FC236}">
                <a16:creationId xmlns:a16="http://schemas.microsoft.com/office/drawing/2014/main" id="{A9AA06DA-E857-4CC5-9623-5B657C10CDF2}"/>
              </a:ext>
            </a:extLst>
          </p:cNvPr>
          <p:cNvSpPr/>
          <p:nvPr/>
        </p:nvSpPr>
        <p:spPr>
          <a:xfrm>
            <a:off x="6017801" y="1317707"/>
            <a:ext cx="252000" cy="2520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r>
              <a:rPr lang="en-GB" sz="1400" b="1" kern="0" dirty="0">
                <a:solidFill>
                  <a:prstClr val="black"/>
                </a:solidFill>
                <a:latin typeface="Calibri"/>
              </a:rPr>
              <a:t>5</a:t>
            </a:r>
          </a:p>
        </p:txBody>
      </p:sp>
      <p:sp>
        <p:nvSpPr>
          <p:cNvPr id="29" name="Text Box 12">
            <a:extLst>
              <a:ext uri="{FF2B5EF4-FFF2-40B4-BE49-F238E27FC236}">
                <a16:creationId xmlns:a16="http://schemas.microsoft.com/office/drawing/2014/main" id="{E548E7A4-CB46-441B-9A24-8DCA57832B57}"/>
              </a:ext>
            </a:extLst>
          </p:cNvPr>
          <p:cNvSpPr txBox="1">
            <a:spLocks noChangeArrowheads="1"/>
          </p:cNvSpPr>
          <p:nvPr/>
        </p:nvSpPr>
        <p:spPr bwMode="auto">
          <a:xfrm>
            <a:off x="4146210" y="1533604"/>
            <a:ext cx="1830380" cy="35429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a:defRPr/>
            </a:pPr>
            <a:r>
              <a:rPr lang="en-US" altLang="en-US" sz="1400" b="1" dirty="0">
                <a:solidFill>
                  <a:prstClr val="black"/>
                </a:solidFill>
                <a:latin typeface="Calibri"/>
              </a:rPr>
              <a:t>Discuss in the Periodic Safety Cascade and implement improvements</a:t>
            </a:r>
          </a:p>
        </p:txBody>
      </p:sp>
      <p:sp>
        <p:nvSpPr>
          <p:cNvPr id="30" name="TextBox 29">
            <a:extLst>
              <a:ext uri="{FF2B5EF4-FFF2-40B4-BE49-F238E27FC236}">
                <a16:creationId xmlns:a16="http://schemas.microsoft.com/office/drawing/2014/main" id="{A921D0BF-8560-4C05-A4C8-0981AADD2A33}"/>
              </a:ext>
            </a:extLst>
          </p:cNvPr>
          <p:cNvSpPr txBox="1"/>
          <p:nvPr/>
        </p:nvSpPr>
        <p:spPr>
          <a:xfrm>
            <a:off x="315615" y="680245"/>
            <a:ext cx="2705274" cy="2879560"/>
          </a:xfrm>
          <a:prstGeom prst="rect">
            <a:avLst/>
          </a:prstGeom>
          <a:solidFill>
            <a:srgbClr val="FFC000"/>
          </a:solidFill>
          <a:ln>
            <a:solidFill>
              <a:sysClr val="windowText" lastClr="000000"/>
            </a:solidFill>
          </a:ln>
        </p:spPr>
        <p:txBody>
          <a:bodyPr wrap="square" rtlCol="0" anchor="t">
            <a:noAutofit/>
          </a:bodyPr>
          <a:lstStyle/>
          <a:p>
            <a:pPr>
              <a:defRPr/>
            </a:pPr>
            <a:endParaRPr lang="en-GB" sz="1200" kern="0" dirty="0">
              <a:solidFill>
                <a:prstClr val="black"/>
              </a:solidFill>
              <a:latin typeface="Arial" panose="020B0604020202020204" pitchFamily="34" charset="0"/>
              <a:cs typeface="Arial" panose="020B0604020202020204" pitchFamily="34" charset="0"/>
            </a:endParaRPr>
          </a:p>
          <a:p>
            <a:pPr>
              <a:defRPr/>
            </a:pPr>
            <a:endParaRPr lang="en-GB" sz="1200" kern="0" dirty="0">
              <a:solidFill>
                <a:prstClr val="black"/>
              </a:solidFill>
              <a:latin typeface="Arial" panose="020B0604020202020204" pitchFamily="34" charset="0"/>
              <a:cs typeface="Arial" panose="020B0604020202020204" pitchFamily="34" charset="0"/>
            </a:endParaRPr>
          </a:p>
          <a:p>
            <a:pPr>
              <a:defRPr/>
            </a:pPr>
            <a:r>
              <a:rPr lang="en-GB" sz="1400" kern="0" dirty="0">
                <a:solidFill>
                  <a:prstClr val="black"/>
                </a:solidFill>
                <a:latin typeface="Arial" panose="020B0604020202020204" pitchFamily="34" charset="0"/>
                <a:cs typeface="Arial" panose="020B0604020202020204" pitchFamily="34" charset="0"/>
              </a:rPr>
              <a:t>DCP to consolidate findings and ensure Lessons Learned document is completed; this will be submitted to the Safety Team for inclusion in the period safety cascade. Responsible manager to discuss with team at safety hour and implement any safety improvements recommended</a:t>
            </a:r>
            <a:r>
              <a:rPr lang="en-GB" sz="1050" kern="0" dirty="0">
                <a:solidFill>
                  <a:prstClr val="black"/>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3E3F2563-17E9-49D5-A4E0-FCD056622921}"/>
              </a:ext>
            </a:extLst>
          </p:cNvPr>
          <p:cNvSpPr txBox="1"/>
          <p:nvPr/>
        </p:nvSpPr>
        <p:spPr>
          <a:xfrm>
            <a:off x="315615" y="3773382"/>
            <a:ext cx="2705274" cy="2533738"/>
          </a:xfrm>
          <a:prstGeom prst="rect">
            <a:avLst/>
          </a:prstGeom>
          <a:solidFill>
            <a:srgbClr val="FFC000"/>
          </a:solidFill>
          <a:ln>
            <a:solidFill>
              <a:sysClr val="windowText" lastClr="000000"/>
            </a:solidFill>
          </a:ln>
        </p:spPr>
        <p:txBody>
          <a:bodyPr wrap="square" rtlCol="0" anchor="t">
            <a:noAutofit/>
          </a:bodyPr>
          <a:lstStyle/>
          <a:p>
            <a:pPr>
              <a:defRPr/>
            </a:pPr>
            <a:endParaRPr lang="en-GB" sz="1200" kern="0" dirty="0">
              <a:solidFill>
                <a:prstClr val="black"/>
              </a:solidFill>
              <a:latin typeface="Arial" panose="020B0604020202020204" pitchFamily="34" charset="0"/>
              <a:cs typeface="Arial" panose="020B0604020202020204" pitchFamily="34" charset="0"/>
            </a:endParaRPr>
          </a:p>
          <a:p>
            <a:pPr>
              <a:defRPr/>
            </a:pPr>
            <a:endParaRPr lang="en-GB" sz="1200" kern="0" dirty="0">
              <a:solidFill>
                <a:prstClr val="black"/>
              </a:solidFill>
              <a:latin typeface="Arial" panose="020B0604020202020204" pitchFamily="34" charset="0"/>
              <a:cs typeface="Arial" panose="020B0604020202020204" pitchFamily="34" charset="0"/>
            </a:endParaRPr>
          </a:p>
          <a:p>
            <a:pPr>
              <a:defRPr/>
            </a:pPr>
            <a:endParaRPr lang="en-GB" sz="1200" kern="0" dirty="0">
              <a:solidFill>
                <a:prstClr val="black"/>
              </a:solidFill>
              <a:latin typeface="Arial" panose="020B0604020202020204" pitchFamily="34" charset="0"/>
              <a:cs typeface="Arial" panose="020B0604020202020204" pitchFamily="34" charset="0"/>
            </a:endParaRPr>
          </a:p>
          <a:p>
            <a:pPr>
              <a:defRPr/>
            </a:pPr>
            <a:r>
              <a:rPr lang="en-GB" sz="1400" kern="0" dirty="0">
                <a:solidFill>
                  <a:prstClr val="black"/>
                </a:solidFill>
                <a:latin typeface="Arial" panose="020B0604020202020204" pitchFamily="34" charset="0"/>
                <a:cs typeface="Arial" panose="020B0604020202020204" pitchFamily="34" charset="0"/>
              </a:rPr>
              <a:t>Level 1 report to be completed and submitted to the DCP within 7 days. The DCP will appoint a Lead Investigator if a further investigation is necessary</a:t>
            </a:r>
            <a:r>
              <a:rPr lang="en-GB" sz="1050" kern="0" dirty="0">
                <a:solidFill>
                  <a:prstClr val="black"/>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E99F3BA7-ED5D-4A02-BF1C-3BC9FD7250D4}"/>
              </a:ext>
            </a:extLst>
          </p:cNvPr>
          <p:cNvSpPr txBox="1"/>
          <p:nvPr/>
        </p:nvSpPr>
        <p:spPr>
          <a:xfrm>
            <a:off x="3935835" y="5483692"/>
            <a:ext cx="4092700" cy="1311543"/>
          </a:xfrm>
          <a:prstGeom prst="rect">
            <a:avLst/>
          </a:prstGeom>
          <a:solidFill>
            <a:srgbClr val="FFC000"/>
          </a:solidFill>
          <a:ln>
            <a:solidFill>
              <a:sysClr val="windowText" lastClr="000000"/>
            </a:solidFill>
          </a:ln>
        </p:spPr>
        <p:txBody>
          <a:bodyPr wrap="square" rtlCol="0" anchor="t">
            <a:noAutofit/>
          </a:bodyPr>
          <a:lstStyle/>
          <a:p>
            <a:pPr>
              <a:defRPr/>
            </a:pPr>
            <a:endParaRPr lang="en-GB" sz="1200" kern="0" dirty="0">
              <a:solidFill>
                <a:prstClr val="black"/>
              </a:solidFill>
              <a:latin typeface="Arial" panose="020B0604020202020204" pitchFamily="34" charset="0"/>
              <a:cs typeface="Arial" panose="020B0604020202020204" pitchFamily="34" charset="0"/>
            </a:endParaRPr>
          </a:p>
          <a:p>
            <a:pPr>
              <a:defRPr/>
            </a:pPr>
            <a:endParaRPr lang="en-GB" sz="1200" kern="0" dirty="0">
              <a:solidFill>
                <a:prstClr val="black"/>
              </a:solidFill>
              <a:latin typeface="Arial" panose="020B0604020202020204" pitchFamily="34" charset="0"/>
              <a:cs typeface="Arial" panose="020B0604020202020204" pitchFamily="34" charset="0"/>
            </a:endParaRPr>
          </a:p>
          <a:p>
            <a:pPr>
              <a:defRPr/>
            </a:pPr>
            <a:r>
              <a:rPr lang="en-GB" sz="1400" kern="0" dirty="0">
                <a:solidFill>
                  <a:prstClr val="black"/>
                </a:solidFill>
                <a:latin typeface="Arial" panose="020B0604020202020204" pitchFamily="34" charset="0"/>
                <a:cs typeface="Arial" panose="020B0604020202020204" pitchFamily="34" charset="0"/>
              </a:rPr>
              <a:t>Responsible Manager to;</a:t>
            </a:r>
          </a:p>
          <a:p>
            <a:pPr marL="285750" indent="-285750">
              <a:buFont typeface="Arial" panose="020B0604020202020204" pitchFamily="34" charset="0"/>
              <a:buChar char="•"/>
              <a:defRPr/>
            </a:pPr>
            <a:r>
              <a:rPr lang="en-GB" sz="1400" kern="0" dirty="0">
                <a:solidFill>
                  <a:prstClr val="black"/>
                </a:solidFill>
                <a:latin typeface="Arial" panose="020B0604020202020204" pitchFamily="34" charset="0"/>
                <a:cs typeface="Arial" panose="020B0604020202020204" pitchFamily="34" charset="0"/>
              </a:rPr>
              <a:t>Call ICC and provide a 6hr update </a:t>
            </a:r>
          </a:p>
          <a:p>
            <a:pPr marL="285750" indent="-285750">
              <a:buFont typeface="Arial" panose="020B0604020202020204" pitchFamily="34" charset="0"/>
              <a:buChar char="•"/>
              <a:defRPr/>
            </a:pPr>
            <a:r>
              <a:rPr lang="en-GB" sz="1400" kern="0" dirty="0">
                <a:solidFill>
                  <a:srgbClr val="FF0000"/>
                </a:solidFill>
                <a:latin typeface="Arial" panose="020B0604020202020204" pitchFamily="34" charset="0"/>
                <a:cs typeface="Arial" panose="020B0604020202020204" pitchFamily="34" charset="0"/>
              </a:rPr>
              <a:t>Call into </a:t>
            </a:r>
            <a:r>
              <a:rPr lang="en-GB" sz="1400" u="sng" kern="0" dirty="0">
                <a:solidFill>
                  <a:srgbClr val="FF0000"/>
                </a:solidFill>
                <a:latin typeface="Arial" panose="020B0604020202020204" pitchFamily="34" charset="0"/>
                <a:cs typeface="Arial" panose="020B0604020202020204" pitchFamily="34" charset="0"/>
              </a:rPr>
              <a:t>24 hrs teleconference </a:t>
            </a:r>
            <a:r>
              <a:rPr lang="en-GB" sz="1400" kern="0" dirty="0">
                <a:solidFill>
                  <a:srgbClr val="FF0000"/>
                </a:solidFill>
                <a:latin typeface="Arial" panose="020B0604020202020204" pitchFamily="34" charset="0"/>
                <a:cs typeface="Arial" panose="020B0604020202020204" pitchFamily="34" charset="0"/>
              </a:rPr>
              <a:t>with the Health and Safety Manager</a:t>
            </a:r>
            <a:r>
              <a:rPr lang="en-GB" sz="1400" kern="0" dirty="0">
                <a:solidFill>
                  <a:prstClr val="black"/>
                </a:solidFill>
                <a:latin typeface="Arial" panose="020B0604020202020204" pitchFamily="34" charset="0"/>
                <a:cs typeface="Arial" panose="020B0604020202020204" pitchFamily="34" charset="0"/>
              </a:rPr>
              <a:t>..</a:t>
            </a:r>
          </a:p>
        </p:txBody>
      </p:sp>
      <p:sp>
        <p:nvSpPr>
          <p:cNvPr id="33" name="TextBox 32">
            <a:extLst>
              <a:ext uri="{FF2B5EF4-FFF2-40B4-BE49-F238E27FC236}">
                <a16:creationId xmlns:a16="http://schemas.microsoft.com/office/drawing/2014/main" id="{A5A29DFB-0BF7-465A-8410-9958472CF482}"/>
              </a:ext>
            </a:extLst>
          </p:cNvPr>
          <p:cNvSpPr txBox="1"/>
          <p:nvPr/>
        </p:nvSpPr>
        <p:spPr>
          <a:xfrm>
            <a:off x="9270034" y="870353"/>
            <a:ext cx="2606352" cy="2033331"/>
          </a:xfrm>
          <a:prstGeom prst="rect">
            <a:avLst/>
          </a:prstGeom>
          <a:solidFill>
            <a:srgbClr val="FFC000"/>
          </a:solidFill>
          <a:ln>
            <a:solidFill>
              <a:sysClr val="windowText" lastClr="000000"/>
            </a:solidFill>
          </a:ln>
        </p:spPr>
        <p:txBody>
          <a:bodyPr wrap="square" rtlCol="0" anchor="t">
            <a:noAutofit/>
          </a:bodyPr>
          <a:lstStyle/>
          <a:p>
            <a:pPr>
              <a:defRPr/>
            </a:pPr>
            <a:endParaRPr lang="en-GB" sz="1200" kern="0" dirty="0">
              <a:solidFill>
                <a:prstClr val="black"/>
              </a:solidFill>
              <a:latin typeface="Arial" panose="020B0604020202020204" pitchFamily="34" charset="0"/>
              <a:cs typeface="Arial" panose="020B0604020202020204" pitchFamily="34" charset="0"/>
            </a:endParaRPr>
          </a:p>
          <a:p>
            <a:pPr>
              <a:defRPr/>
            </a:pPr>
            <a:endParaRPr lang="en-GB" sz="1200" kern="0" dirty="0">
              <a:solidFill>
                <a:prstClr val="black"/>
              </a:solidFill>
              <a:latin typeface="Arial" panose="020B0604020202020204" pitchFamily="34" charset="0"/>
              <a:cs typeface="Arial" panose="020B0604020202020204" pitchFamily="34" charset="0"/>
            </a:endParaRPr>
          </a:p>
          <a:p>
            <a:pPr>
              <a:defRPr/>
            </a:pPr>
            <a:r>
              <a:rPr lang="en-GB" sz="1400" kern="0" dirty="0">
                <a:solidFill>
                  <a:prstClr val="black"/>
                </a:solidFill>
                <a:latin typeface="Arial" panose="020B0604020202020204" pitchFamily="34" charset="0"/>
                <a:cs typeface="Arial" panose="020B0604020202020204" pitchFamily="34" charset="0"/>
              </a:rPr>
              <a:t>All accidents/near miss events are reported </a:t>
            </a:r>
            <a:r>
              <a:rPr lang="en-GB" sz="1400" b="1" kern="0" dirty="0">
                <a:solidFill>
                  <a:prstClr val="black"/>
                </a:solidFill>
                <a:latin typeface="Arial" panose="020B0604020202020204" pitchFamily="34" charset="0"/>
                <a:cs typeface="Arial" panose="020B0604020202020204" pitchFamily="34" charset="0"/>
              </a:rPr>
              <a:t>immediately </a:t>
            </a:r>
            <a:r>
              <a:rPr lang="en-GB" sz="1400" kern="0" dirty="0">
                <a:solidFill>
                  <a:prstClr val="black"/>
                </a:solidFill>
                <a:latin typeface="Arial" panose="020B0604020202020204" pitchFamily="34" charset="0"/>
                <a:cs typeface="Arial" panose="020B0604020202020204" pitchFamily="34" charset="0"/>
              </a:rPr>
              <a:t>(or as soon as it is practicable and safe to do so)</a:t>
            </a:r>
            <a:r>
              <a:rPr lang="en-GB" sz="1400" b="1" kern="0" dirty="0">
                <a:solidFill>
                  <a:prstClr val="black"/>
                </a:solidFill>
                <a:latin typeface="Arial" panose="020B0604020202020204" pitchFamily="34" charset="0"/>
                <a:cs typeface="Arial" panose="020B0604020202020204" pitchFamily="34" charset="0"/>
              </a:rPr>
              <a:t> </a:t>
            </a:r>
            <a:r>
              <a:rPr lang="en-GB" sz="1400" kern="0" dirty="0">
                <a:solidFill>
                  <a:prstClr val="black"/>
                </a:solidFill>
                <a:latin typeface="Arial" panose="020B0604020202020204" pitchFamily="34" charset="0"/>
                <a:cs typeface="Arial" panose="020B0604020202020204" pitchFamily="34" charset="0"/>
              </a:rPr>
              <a:t>to the WICC and an initial accident form is completed by the ICC and the reporter</a:t>
            </a:r>
            <a:r>
              <a:rPr lang="en-GB" sz="1050" kern="0" dirty="0">
                <a:solidFill>
                  <a:prstClr val="black"/>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8CC8E119-5D3D-4C71-A2BE-BA9ACABAB3F7}"/>
              </a:ext>
            </a:extLst>
          </p:cNvPr>
          <p:cNvSpPr txBox="1"/>
          <p:nvPr/>
        </p:nvSpPr>
        <p:spPr>
          <a:xfrm>
            <a:off x="9155716" y="3213004"/>
            <a:ext cx="2816543" cy="3180957"/>
          </a:xfrm>
          <a:prstGeom prst="rect">
            <a:avLst/>
          </a:prstGeom>
          <a:solidFill>
            <a:srgbClr val="FFC000"/>
          </a:solidFill>
          <a:ln>
            <a:solidFill>
              <a:sysClr val="windowText" lastClr="000000"/>
            </a:solidFill>
          </a:ln>
        </p:spPr>
        <p:txBody>
          <a:bodyPr wrap="square" rtlCol="0" anchor="t">
            <a:noAutofit/>
          </a:bodyPr>
          <a:lstStyle/>
          <a:p>
            <a:pPr>
              <a:defRPr/>
            </a:pPr>
            <a:endParaRPr lang="en-GB" sz="1200" kern="0" dirty="0">
              <a:solidFill>
                <a:prstClr val="black"/>
              </a:solidFill>
              <a:latin typeface="Arial" panose="020B0604020202020204" pitchFamily="34" charset="0"/>
              <a:cs typeface="Arial" panose="020B0604020202020204" pitchFamily="34" charset="0"/>
            </a:endParaRPr>
          </a:p>
          <a:p>
            <a:pPr>
              <a:defRPr/>
            </a:pPr>
            <a:endParaRPr lang="en-GB" sz="1200" kern="0" dirty="0">
              <a:solidFill>
                <a:prstClr val="black"/>
              </a:solidFill>
              <a:latin typeface="Arial" panose="020B0604020202020204" pitchFamily="34" charset="0"/>
              <a:cs typeface="Arial" panose="020B0604020202020204" pitchFamily="34" charset="0"/>
            </a:endParaRPr>
          </a:p>
          <a:p>
            <a:pPr>
              <a:defRPr/>
            </a:pPr>
            <a:endParaRPr lang="en-GB" sz="1200" kern="0" dirty="0">
              <a:solidFill>
                <a:prstClr val="black"/>
              </a:solidFill>
              <a:latin typeface="Arial" panose="020B0604020202020204" pitchFamily="34" charset="0"/>
              <a:cs typeface="Arial" panose="020B0604020202020204" pitchFamily="34" charset="0"/>
            </a:endParaRPr>
          </a:p>
          <a:p>
            <a:pPr>
              <a:defRPr/>
            </a:pPr>
            <a:r>
              <a:rPr lang="en-GB" sz="1400" kern="0" dirty="0">
                <a:solidFill>
                  <a:prstClr val="black"/>
                </a:solidFill>
                <a:latin typeface="Arial" panose="020B0604020202020204" pitchFamily="34" charset="0"/>
                <a:cs typeface="Arial" panose="020B0604020202020204" pitchFamily="34" charset="0"/>
              </a:rPr>
              <a:t>It is vital </a:t>
            </a:r>
            <a:r>
              <a:rPr lang="en-GB" sz="1400" b="1" kern="0" dirty="0">
                <a:solidFill>
                  <a:prstClr val="black"/>
                </a:solidFill>
                <a:latin typeface="Arial" panose="020B0604020202020204" pitchFamily="34" charset="0"/>
                <a:cs typeface="Arial" panose="020B0604020202020204" pitchFamily="34" charset="0"/>
              </a:rPr>
              <a:t>to gather all available evidence </a:t>
            </a:r>
            <a:r>
              <a:rPr lang="en-GB" sz="1400" kern="0" dirty="0">
                <a:solidFill>
                  <a:prstClr val="black"/>
                </a:solidFill>
                <a:latin typeface="Arial" panose="020B0604020202020204" pitchFamily="34" charset="0"/>
                <a:cs typeface="Arial" panose="020B0604020202020204" pitchFamily="34" charset="0"/>
              </a:rPr>
              <a:t>as soon as it is practicable to do so. Take photos of the injury, the location where the accident occurred and of any tools/equipment that were used at the time and quarantine these so they can be examined during the investigation. Remember we are trying to understand what happened so we can prevent reoccurrence!</a:t>
            </a:r>
          </a:p>
        </p:txBody>
      </p:sp>
      <p:sp>
        <p:nvSpPr>
          <p:cNvPr id="35" name="Oval 34">
            <a:extLst>
              <a:ext uri="{FF2B5EF4-FFF2-40B4-BE49-F238E27FC236}">
                <a16:creationId xmlns:a16="http://schemas.microsoft.com/office/drawing/2014/main" id="{339B8D29-1D7D-4148-B9F0-AADD4CCFEC85}"/>
              </a:ext>
            </a:extLst>
          </p:cNvPr>
          <p:cNvSpPr/>
          <p:nvPr/>
        </p:nvSpPr>
        <p:spPr>
          <a:xfrm>
            <a:off x="9270034" y="870354"/>
            <a:ext cx="405594" cy="317996"/>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r>
              <a:rPr lang="en-GB" sz="1400" b="1" kern="0" dirty="0">
                <a:solidFill>
                  <a:prstClr val="black"/>
                </a:solidFill>
                <a:latin typeface="Calibri"/>
              </a:rPr>
              <a:t>1</a:t>
            </a:r>
          </a:p>
        </p:txBody>
      </p:sp>
      <p:sp>
        <p:nvSpPr>
          <p:cNvPr id="36" name="Oval 35">
            <a:extLst>
              <a:ext uri="{FF2B5EF4-FFF2-40B4-BE49-F238E27FC236}">
                <a16:creationId xmlns:a16="http://schemas.microsoft.com/office/drawing/2014/main" id="{776F6450-1143-4183-8293-00D84224C57F}"/>
              </a:ext>
            </a:extLst>
          </p:cNvPr>
          <p:cNvSpPr/>
          <p:nvPr/>
        </p:nvSpPr>
        <p:spPr>
          <a:xfrm>
            <a:off x="9383061" y="3331020"/>
            <a:ext cx="388260" cy="282866"/>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r>
              <a:rPr lang="en-GB" sz="1400" b="1" kern="0" dirty="0">
                <a:solidFill>
                  <a:prstClr val="black"/>
                </a:solidFill>
                <a:latin typeface="Calibri"/>
              </a:rPr>
              <a:t>2</a:t>
            </a:r>
          </a:p>
        </p:txBody>
      </p:sp>
      <p:sp>
        <p:nvSpPr>
          <p:cNvPr id="37" name="Oval 36">
            <a:extLst>
              <a:ext uri="{FF2B5EF4-FFF2-40B4-BE49-F238E27FC236}">
                <a16:creationId xmlns:a16="http://schemas.microsoft.com/office/drawing/2014/main" id="{7143B394-98C5-49AA-A418-B4F03A0E5514}"/>
              </a:ext>
            </a:extLst>
          </p:cNvPr>
          <p:cNvSpPr/>
          <p:nvPr/>
        </p:nvSpPr>
        <p:spPr>
          <a:xfrm>
            <a:off x="4020210" y="5535702"/>
            <a:ext cx="252000" cy="2520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r>
              <a:rPr lang="en-GB" sz="1400" b="1" kern="0" dirty="0">
                <a:solidFill>
                  <a:prstClr val="black"/>
                </a:solidFill>
                <a:latin typeface="Calibri"/>
              </a:rPr>
              <a:t>3</a:t>
            </a:r>
          </a:p>
        </p:txBody>
      </p:sp>
      <p:sp>
        <p:nvSpPr>
          <p:cNvPr id="38" name="Oval 37">
            <a:extLst>
              <a:ext uri="{FF2B5EF4-FFF2-40B4-BE49-F238E27FC236}">
                <a16:creationId xmlns:a16="http://schemas.microsoft.com/office/drawing/2014/main" id="{D2DE5F8E-36CE-4BA9-9539-C0BFBDF0FB3F}"/>
              </a:ext>
            </a:extLst>
          </p:cNvPr>
          <p:cNvSpPr/>
          <p:nvPr/>
        </p:nvSpPr>
        <p:spPr>
          <a:xfrm>
            <a:off x="418272" y="3900287"/>
            <a:ext cx="387814" cy="320812"/>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r>
              <a:rPr lang="en-GB" sz="1400" b="1" kern="0" dirty="0">
                <a:solidFill>
                  <a:prstClr val="black"/>
                </a:solidFill>
                <a:latin typeface="Calibri"/>
              </a:rPr>
              <a:t>4</a:t>
            </a:r>
          </a:p>
        </p:txBody>
      </p:sp>
      <p:sp>
        <p:nvSpPr>
          <p:cNvPr id="39" name="Oval 38">
            <a:extLst>
              <a:ext uri="{FF2B5EF4-FFF2-40B4-BE49-F238E27FC236}">
                <a16:creationId xmlns:a16="http://schemas.microsoft.com/office/drawing/2014/main" id="{2378640B-D2B6-4257-82C7-DB18EBCEBE39}"/>
              </a:ext>
            </a:extLst>
          </p:cNvPr>
          <p:cNvSpPr/>
          <p:nvPr/>
        </p:nvSpPr>
        <p:spPr>
          <a:xfrm>
            <a:off x="315614" y="719155"/>
            <a:ext cx="395394" cy="302396"/>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r>
              <a:rPr lang="en-GB" sz="1400" b="1" kern="0" dirty="0">
                <a:solidFill>
                  <a:prstClr val="black"/>
                </a:solidFill>
                <a:latin typeface="Calibri"/>
              </a:rPr>
              <a:t>5</a:t>
            </a:r>
          </a:p>
        </p:txBody>
      </p:sp>
      <p:sp>
        <p:nvSpPr>
          <p:cNvPr id="49" name="Freeform 30">
            <a:extLst>
              <a:ext uri="{FF2B5EF4-FFF2-40B4-BE49-F238E27FC236}">
                <a16:creationId xmlns:a16="http://schemas.microsoft.com/office/drawing/2014/main" id="{C248BA4B-A513-4AAC-8237-92DA2AC9FAF1}"/>
              </a:ext>
            </a:extLst>
          </p:cNvPr>
          <p:cNvSpPr>
            <a:spLocks noChangeAspect="1" noEditPoints="1"/>
          </p:cNvSpPr>
          <p:nvPr/>
        </p:nvSpPr>
        <p:spPr bwMode="auto">
          <a:xfrm>
            <a:off x="2466559" y="3846662"/>
            <a:ext cx="328348" cy="374437"/>
          </a:xfrm>
          <a:custGeom>
            <a:avLst/>
            <a:gdLst>
              <a:gd name="T0" fmla="*/ 2147483647 w 3426"/>
              <a:gd name="T1" fmla="*/ 2147483647 h 4763"/>
              <a:gd name="T2" fmla="*/ 2147483647 w 3426"/>
              <a:gd name="T3" fmla="*/ 2147483647 h 4763"/>
              <a:gd name="T4" fmla="*/ 2147483647 w 3426"/>
              <a:gd name="T5" fmla="*/ 2147483647 h 4763"/>
              <a:gd name="T6" fmla="*/ 2147483647 w 3426"/>
              <a:gd name="T7" fmla="*/ 2147483647 h 4763"/>
              <a:gd name="T8" fmla="*/ 2147483647 w 3426"/>
              <a:gd name="T9" fmla="*/ 2147483647 h 4763"/>
              <a:gd name="T10" fmla="*/ 2147483647 w 3426"/>
              <a:gd name="T11" fmla="*/ 2147483647 h 4763"/>
              <a:gd name="T12" fmla="*/ 2147483647 w 3426"/>
              <a:gd name="T13" fmla="*/ 2147483647 h 4763"/>
              <a:gd name="T14" fmla="*/ 2147483647 w 3426"/>
              <a:gd name="T15" fmla="*/ 2147483647 h 4763"/>
              <a:gd name="T16" fmla="*/ 2147483647 w 3426"/>
              <a:gd name="T17" fmla="*/ 2147483647 h 4763"/>
              <a:gd name="T18" fmla="*/ 2147483647 w 3426"/>
              <a:gd name="T19" fmla="*/ 2147483647 h 4763"/>
              <a:gd name="T20" fmla="*/ 0 w 3426"/>
              <a:gd name="T21" fmla="*/ 2147483647 h 4763"/>
              <a:gd name="T22" fmla="*/ 0 w 3426"/>
              <a:gd name="T23" fmla="*/ 0 h 4763"/>
              <a:gd name="T24" fmla="*/ 2147483647 w 3426"/>
              <a:gd name="T25" fmla="*/ 0 h 4763"/>
              <a:gd name="T26" fmla="*/ 2147483647 w 3426"/>
              <a:gd name="T27" fmla="*/ 2147483647 h 4763"/>
              <a:gd name="T28" fmla="*/ 2147483647 w 3426"/>
              <a:gd name="T29" fmla="*/ 2147483647 h 4763"/>
              <a:gd name="T30" fmla="*/ 2147483647 w 3426"/>
              <a:gd name="T31" fmla="*/ 2147483647 h 4763"/>
              <a:gd name="T32" fmla="*/ 2147483647 w 3426"/>
              <a:gd name="T33" fmla="*/ 2147483647 h 4763"/>
              <a:gd name="T34" fmla="*/ 2147483647 w 3426"/>
              <a:gd name="T35" fmla="*/ 2147483647 h 47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26"/>
              <a:gd name="T55" fmla="*/ 0 h 4763"/>
              <a:gd name="T56" fmla="*/ 3426 w 3426"/>
              <a:gd name="T57" fmla="*/ 4763 h 47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26" h="4763">
                <a:moveTo>
                  <a:pt x="3160" y="901"/>
                </a:moveTo>
                <a:lnTo>
                  <a:pt x="2532" y="272"/>
                </a:lnTo>
                <a:lnTo>
                  <a:pt x="2532" y="901"/>
                </a:lnTo>
                <a:lnTo>
                  <a:pt x="3160" y="901"/>
                </a:lnTo>
                <a:close/>
                <a:moveTo>
                  <a:pt x="193" y="193"/>
                </a:moveTo>
                <a:lnTo>
                  <a:pt x="193" y="4570"/>
                </a:lnTo>
                <a:lnTo>
                  <a:pt x="3232" y="4570"/>
                </a:lnTo>
                <a:lnTo>
                  <a:pt x="3233" y="1288"/>
                </a:lnTo>
                <a:lnTo>
                  <a:pt x="3426" y="1288"/>
                </a:lnTo>
                <a:lnTo>
                  <a:pt x="3425" y="4763"/>
                </a:lnTo>
                <a:lnTo>
                  <a:pt x="0" y="4763"/>
                </a:lnTo>
                <a:lnTo>
                  <a:pt x="0" y="0"/>
                </a:lnTo>
                <a:lnTo>
                  <a:pt x="2533" y="0"/>
                </a:lnTo>
                <a:lnTo>
                  <a:pt x="3426" y="894"/>
                </a:lnTo>
                <a:lnTo>
                  <a:pt x="3426" y="1095"/>
                </a:lnTo>
                <a:lnTo>
                  <a:pt x="2339" y="1095"/>
                </a:lnTo>
                <a:lnTo>
                  <a:pt x="2339" y="193"/>
                </a:lnTo>
                <a:lnTo>
                  <a:pt x="193" y="193"/>
                </a:lnTo>
                <a:close/>
              </a:path>
            </a:pathLst>
          </a:custGeom>
          <a:solidFill>
            <a:srgbClr val="000000"/>
          </a:solidFill>
          <a:ln w="9525">
            <a:noFill/>
            <a:round/>
            <a:headEnd/>
            <a:tailEnd/>
          </a:ln>
        </p:spPr>
        <p:txBody>
          <a:bodyPr lIns="80147" tIns="40074" rIns="80147" bIns="40074"/>
          <a:lstStyle/>
          <a:p>
            <a:pPr>
              <a:defRPr/>
            </a:pPr>
            <a:endParaRPr lang="en-GB" sz="700" dirty="0">
              <a:solidFill>
                <a:prstClr val="black"/>
              </a:solidFill>
              <a:latin typeface="Calibri"/>
            </a:endParaRPr>
          </a:p>
          <a:p>
            <a:pPr>
              <a:defRPr/>
            </a:pPr>
            <a:r>
              <a:rPr lang="en-GB" sz="700" dirty="0">
                <a:solidFill>
                  <a:prstClr val="black"/>
                </a:solidFill>
                <a:latin typeface="Calibri"/>
              </a:rPr>
              <a:t>Lev1</a:t>
            </a:r>
          </a:p>
        </p:txBody>
      </p:sp>
      <p:sp>
        <p:nvSpPr>
          <p:cNvPr id="52" name="TextBox 51">
            <a:extLst>
              <a:ext uri="{FF2B5EF4-FFF2-40B4-BE49-F238E27FC236}">
                <a16:creationId xmlns:a16="http://schemas.microsoft.com/office/drawing/2014/main" id="{53DC8A45-BECD-4CBD-9C85-B0A714589D6A}"/>
              </a:ext>
            </a:extLst>
          </p:cNvPr>
          <p:cNvSpPr txBox="1"/>
          <p:nvPr/>
        </p:nvSpPr>
        <p:spPr>
          <a:xfrm>
            <a:off x="1536644" y="116632"/>
            <a:ext cx="7871725" cy="523220"/>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0" scaled="0"/>
            <a:tileRect/>
          </a:gradFill>
        </p:spPr>
        <p:txBody>
          <a:bodyPr wrap="square" rtlCol="0">
            <a:spAutoFit/>
          </a:bodyPr>
          <a:lstStyle/>
          <a:p>
            <a:pPr lvl="1" eaLnBrk="0" fontAlgn="base" hangingPunct="0">
              <a:spcBef>
                <a:spcPct val="0"/>
              </a:spcBef>
              <a:spcAft>
                <a:spcPct val="0"/>
              </a:spcAft>
            </a:pPr>
            <a:r>
              <a:rPr lang="en-GB" sz="2800" b="1" dirty="0">
                <a:solidFill>
                  <a:srgbClr val="FFFFFF"/>
                </a:solidFill>
                <a:latin typeface="Arial" charset="0"/>
              </a:rPr>
              <a:t>WESSEX ROUTE - GOLDEN HOUR 2019</a:t>
            </a:r>
          </a:p>
        </p:txBody>
      </p:sp>
    </p:spTree>
    <p:extLst>
      <p:ext uri="{BB962C8B-B14F-4D97-AF65-F5344CB8AC3E}">
        <p14:creationId xmlns:p14="http://schemas.microsoft.com/office/powerpoint/2010/main" val="324721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pPr fontAlgn="base">
              <a:spcBef>
                <a:spcPct val="0"/>
              </a:spcBef>
              <a:spcAft>
                <a:spcPct val="0"/>
              </a:spcAft>
              <a:defRPr/>
            </a:pPr>
            <a:fld id="{CD494ACB-FD81-436E-AF07-CE2BDF1368FB}" type="slidenum">
              <a:rPr lang="en-GB" altLang="en-US">
                <a:solidFill>
                  <a:srgbClr val="054B6B"/>
                </a:solidFill>
                <a:latin typeface="Arial" charset="0"/>
              </a:rPr>
              <a:pPr fontAlgn="base">
                <a:spcBef>
                  <a:spcPct val="0"/>
                </a:spcBef>
                <a:spcAft>
                  <a:spcPct val="0"/>
                </a:spcAft>
                <a:defRPr/>
              </a:pPr>
              <a:t>13</a:t>
            </a:fld>
            <a:endParaRPr lang="en-GB" altLang="en-US">
              <a:solidFill>
                <a:srgbClr val="054B6B"/>
              </a:solidFill>
              <a:latin typeface="Arial" charset="0"/>
            </a:endParaRPr>
          </a:p>
        </p:txBody>
      </p:sp>
      <p:sp>
        <p:nvSpPr>
          <p:cNvPr id="4" name="Date Placeholder 3"/>
          <p:cNvSpPr>
            <a:spLocks noGrp="1"/>
          </p:cNvSpPr>
          <p:nvPr>
            <p:ph type="dt" sz="half" idx="4294967295"/>
          </p:nvPr>
        </p:nvSpPr>
        <p:spPr/>
        <p:txBody>
          <a:bodyPr/>
          <a:lstStyle/>
          <a:p>
            <a:pPr fontAlgn="base">
              <a:spcAft>
                <a:spcPct val="0"/>
              </a:spcAft>
              <a:defRPr/>
            </a:pPr>
            <a:endParaRPr lang="en-GB" altLang="en-US" dirty="0">
              <a:solidFill>
                <a:srgbClr val="054B6B"/>
              </a:solidFill>
            </a:endParaRPr>
          </a:p>
        </p:txBody>
      </p:sp>
      <p:sp>
        <p:nvSpPr>
          <p:cNvPr id="11" name="Rectangle 4"/>
          <p:cNvSpPr>
            <a:spLocks noGrp="1" noChangeArrowheads="1"/>
          </p:cNvSpPr>
          <p:nvPr>
            <p:ph type="title" idx="4294967295"/>
          </p:nvPr>
        </p:nvSpPr>
        <p:spPr>
          <a:xfrm>
            <a:off x="983432" y="666278"/>
            <a:ext cx="6273800" cy="730721"/>
          </a:xfrm>
        </p:spPr>
        <p:txBody>
          <a:bodyPr/>
          <a:lstStyle/>
          <a:p>
            <a:pPr eaLnBrk="1" hangingPunct="1"/>
            <a:r>
              <a:rPr lang="en-GB" altLang="en-US" sz="4000" i="0" dirty="0">
                <a:solidFill>
                  <a:schemeClr val="tx2">
                    <a:lumMod val="50000"/>
                  </a:schemeClr>
                </a:solidFill>
              </a:rPr>
              <a:t>Key Point Card</a:t>
            </a:r>
          </a:p>
        </p:txBody>
      </p:sp>
      <p:graphicFrame>
        <p:nvGraphicFramePr>
          <p:cNvPr id="7" name="Diagram 6"/>
          <p:cNvGraphicFramePr/>
          <p:nvPr>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nvPr>
        </p:nvGraphicFramePr>
        <p:xfrm>
          <a:off x="1457767" y="1230958"/>
          <a:ext cx="8291283" cy="53285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857963" y="1051856"/>
            <a:ext cx="936104" cy="89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963312" y="5461000"/>
            <a:ext cx="936104" cy="936104"/>
          </a:xfrm>
          <a:prstGeom prst="rect">
            <a:avLst/>
          </a:prstGeom>
        </p:spPr>
      </p:pic>
      <p:sp>
        <p:nvSpPr>
          <p:cNvPr id="13" name="TextBox 12"/>
          <p:cNvSpPr txBox="1"/>
          <p:nvPr/>
        </p:nvSpPr>
        <p:spPr>
          <a:xfrm>
            <a:off x="1536644" y="116632"/>
            <a:ext cx="7871725" cy="523220"/>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0" scaled="0"/>
            <a:tileRect/>
          </a:gradFill>
        </p:spPr>
        <p:txBody>
          <a:bodyPr wrap="square" rtlCol="0">
            <a:spAutoFit/>
          </a:bodyPr>
          <a:lstStyle/>
          <a:p>
            <a:pPr lvl="1" eaLnBrk="0" fontAlgn="base" hangingPunct="0">
              <a:spcBef>
                <a:spcPct val="0"/>
              </a:spcBef>
              <a:spcAft>
                <a:spcPct val="0"/>
              </a:spcAft>
            </a:pPr>
            <a:r>
              <a:rPr lang="en-GB" sz="2800" b="1" dirty="0">
                <a:solidFill>
                  <a:srgbClr val="FFFFFF"/>
                </a:solidFill>
                <a:latin typeface="Arial" charset="0"/>
              </a:rPr>
              <a:t>WESSEX ROUTE - GOLDEN HOUR 2019</a:t>
            </a:r>
          </a:p>
        </p:txBody>
      </p:sp>
    </p:spTree>
    <p:extLst>
      <p:ext uri="{BB962C8B-B14F-4D97-AF65-F5344CB8AC3E}">
        <p14:creationId xmlns:p14="http://schemas.microsoft.com/office/powerpoint/2010/main" val="391191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2842245"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dirty="0">
                <a:solidFill>
                  <a:schemeClr val="bg1"/>
                </a:solidFill>
                <a:highlight>
                  <a:srgbClr val="004D6F"/>
                </a:highlight>
                <a:latin typeface="Arial" panose="020B0604020202020204"/>
              </a:rPr>
              <a:t>Safety Bulletin </a:t>
            </a:r>
            <a:endPar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ndParaRPr>
          </a:p>
        </p:txBody>
      </p:sp>
      <p:sp>
        <p:nvSpPr>
          <p:cNvPr id="8" name="Rectangle 7">
            <a:extLst>
              <a:ext uri="{FF2B5EF4-FFF2-40B4-BE49-F238E27FC236}">
                <a16:creationId xmlns:a16="http://schemas.microsoft.com/office/drawing/2014/main" id="{E812A223-FDE4-47BC-82DF-F76B6094C6B5}"/>
              </a:ext>
            </a:extLst>
          </p:cNvPr>
          <p:cNvSpPr/>
          <p:nvPr/>
        </p:nvSpPr>
        <p:spPr>
          <a:xfrm>
            <a:off x="358724" y="836712"/>
            <a:ext cx="5472608" cy="484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lumMod val="50000"/>
                  </a:schemeClr>
                </a:solidFill>
              </a:rPr>
              <a:t>Needlestick Injury (Western Route)</a:t>
            </a:r>
          </a:p>
        </p:txBody>
      </p:sp>
      <p:pic>
        <p:nvPicPr>
          <p:cNvPr id="9" name="Picture 8">
            <a:extLst>
              <a:ext uri="{FF2B5EF4-FFF2-40B4-BE49-F238E27FC236}">
                <a16:creationId xmlns:a16="http://schemas.microsoft.com/office/drawing/2014/main" id="{B58012DC-75C9-4C8B-9092-43D3A6F6FD8A}"/>
              </a:ext>
            </a:extLst>
          </p:cNvPr>
          <p:cNvPicPr>
            <a:picLocks noChangeAspect="1"/>
          </p:cNvPicPr>
          <p:nvPr/>
        </p:nvPicPr>
        <p:blipFill>
          <a:blip r:embed="rId2"/>
          <a:stretch>
            <a:fillRect/>
          </a:stretch>
        </p:blipFill>
        <p:spPr>
          <a:xfrm>
            <a:off x="2867322" y="169716"/>
            <a:ext cx="552700" cy="533192"/>
          </a:xfrm>
          <a:prstGeom prst="rect">
            <a:avLst/>
          </a:prstGeom>
        </p:spPr>
      </p:pic>
      <p:pic>
        <p:nvPicPr>
          <p:cNvPr id="6" name="Picture 5">
            <a:extLst>
              <a:ext uri="{FF2B5EF4-FFF2-40B4-BE49-F238E27FC236}">
                <a16:creationId xmlns:a16="http://schemas.microsoft.com/office/drawing/2014/main" id="{B49F9592-5A6E-4304-9BEE-2A75A25CDA94}"/>
              </a:ext>
            </a:extLst>
          </p:cNvPr>
          <p:cNvPicPr>
            <a:picLocks noChangeAspect="1"/>
          </p:cNvPicPr>
          <p:nvPr/>
        </p:nvPicPr>
        <p:blipFill>
          <a:blip r:embed="rId3"/>
          <a:stretch>
            <a:fillRect/>
          </a:stretch>
        </p:blipFill>
        <p:spPr>
          <a:xfrm>
            <a:off x="4439816" y="1145873"/>
            <a:ext cx="6810885" cy="2849398"/>
          </a:xfrm>
          <a:prstGeom prst="rect">
            <a:avLst/>
          </a:prstGeom>
          <a:ln>
            <a:solidFill>
              <a:schemeClr val="tx2">
                <a:lumMod val="50000"/>
              </a:schemeClr>
            </a:solidFill>
          </a:ln>
        </p:spPr>
      </p:pic>
      <p:pic>
        <p:nvPicPr>
          <p:cNvPr id="10" name="Picture 9">
            <a:extLst>
              <a:ext uri="{FF2B5EF4-FFF2-40B4-BE49-F238E27FC236}">
                <a16:creationId xmlns:a16="http://schemas.microsoft.com/office/drawing/2014/main" id="{CAF11CA8-B40D-4380-9C88-D5B210AF071C}"/>
              </a:ext>
            </a:extLst>
          </p:cNvPr>
          <p:cNvPicPr>
            <a:picLocks noChangeAspect="1"/>
          </p:cNvPicPr>
          <p:nvPr/>
        </p:nvPicPr>
        <p:blipFill>
          <a:blip r:embed="rId4"/>
          <a:stretch>
            <a:fillRect/>
          </a:stretch>
        </p:blipFill>
        <p:spPr>
          <a:xfrm>
            <a:off x="512837" y="4118127"/>
            <a:ext cx="6519267" cy="2737113"/>
          </a:xfrm>
          <a:prstGeom prst="rect">
            <a:avLst/>
          </a:prstGeom>
          <a:ln>
            <a:solidFill>
              <a:schemeClr val="tx2">
                <a:lumMod val="50000"/>
              </a:schemeClr>
            </a:solidFill>
          </a:ln>
        </p:spPr>
      </p:pic>
      <p:pic>
        <p:nvPicPr>
          <p:cNvPr id="11" name="Picture 10">
            <a:extLst>
              <a:ext uri="{FF2B5EF4-FFF2-40B4-BE49-F238E27FC236}">
                <a16:creationId xmlns:a16="http://schemas.microsoft.com/office/drawing/2014/main" id="{B2AC46F7-28AE-4305-B814-9C675758CFBC}"/>
              </a:ext>
            </a:extLst>
          </p:cNvPr>
          <p:cNvPicPr>
            <a:picLocks noChangeAspect="1"/>
          </p:cNvPicPr>
          <p:nvPr/>
        </p:nvPicPr>
        <p:blipFill>
          <a:blip r:embed="rId5"/>
          <a:stretch>
            <a:fillRect/>
          </a:stretch>
        </p:blipFill>
        <p:spPr>
          <a:xfrm>
            <a:off x="512837" y="1471902"/>
            <a:ext cx="2893321" cy="1768080"/>
          </a:xfrm>
          <a:prstGeom prst="rect">
            <a:avLst/>
          </a:prstGeom>
          <a:ln>
            <a:solidFill>
              <a:schemeClr val="tx2">
                <a:lumMod val="50000"/>
              </a:schemeClr>
            </a:solidFill>
          </a:ln>
        </p:spPr>
      </p:pic>
      <p:pic>
        <p:nvPicPr>
          <p:cNvPr id="12" name="Picture 11">
            <a:extLst>
              <a:ext uri="{FF2B5EF4-FFF2-40B4-BE49-F238E27FC236}">
                <a16:creationId xmlns:a16="http://schemas.microsoft.com/office/drawing/2014/main" id="{296274F3-13BC-485C-915F-B3219A507515}"/>
              </a:ext>
            </a:extLst>
          </p:cNvPr>
          <p:cNvPicPr>
            <a:picLocks noChangeAspect="1"/>
          </p:cNvPicPr>
          <p:nvPr/>
        </p:nvPicPr>
        <p:blipFill>
          <a:blip r:embed="rId6"/>
          <a:stretch>
            <a:fillRect/>
          </a:stretch>
        </p:blipFill>
        <p:spPr>
          <a:xfrm>
            <a:off x="7969160" y="4796092"/>
            <a:ext cx="2232248" cy="1732718"/>
          </a:xfrm>
          <a:prstGeom prst="rect">
            <a:avLst/>
          </a:prstGeom>
          <a:ln>
            <a:solidFill>
              <a:schemeClr val="tx2">
                <a:lumMod val="50000"/>
              </a:schemeClr>
            </a:solidFill>
          </a:ln>
        </p:spPr>
      </p:pic>
    </p:spTree>
    <p:extLst>
      <p:ext uri="{BB962C8B-B14F-4D97-AF65-F5344CB8AC3E}">
        <p14:creationId xmlns:p14="http://schemas.microsoft.com/office/powerpoint/2010/main" val="1170094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423175" y="112370"/>
            <a:ext cx="5960857"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bg1"/>
                </a:solidFill>
                <a:highlight>
                  <a:srgbClr val="004D6F"/>
                </a:highlight>
                <a:latin typeface="Arial" panose="020B0604020202020204"/>
              </a:rPr>
              <a:t>Infrastructure Plant Manual </a:t>
            </a:r>
            <a:endPar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ndParaRPr>
          </a:p>
        </p:txBody>
      </p:sp>
      <p:sp>
        <p:nvSpPr>
          <p:cNvPr id="4" name="Rectangle 3">
            <a:extLst>
              <a:ext uri="{FF2B5EF4-FFF2-40B4-BE49-F238E27FC236}">
                <a16:creationId xmlns:a16="http://schemas.microsoft.com/office/drawing/2014/main" id="{A8CD8984-A912-491E-8103-CF000BFC61B8}"/>
              </a:ext>
            </a:extLst>
          </p:cNvPr>
          <p:cNvSpPr/>
          <p:nvPr/>
        </p:nvSpPr>
        <p:spPr>
          <a:xfrm>
            <a:off x="411184" y="711956"/>
            <a:ext cx="10850414" cy="6005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altLang="en-US" sz="2000" b="1" dirty="0">
                <a:solidFill>
                  <a:schemeClr val="tx2">
                    <a:lumMod val="50000"/>
                  </a:schemeClr>
                </a:solidFill>
              </a:rPr>
              <a:t>Gradient Restrictions of Rail Trolleys and Rail Handlers </a:t>
            </a:r>
            <a:endParaRPr kumimoji="0" lang="en-GB" sz="2000" b="1" i="0" u="none" strike="noStrike" kern="1200" cap="none" spc="0" normalizeH="0" baseline="0" noProof="0" dirty="0">
              <a:ln>
                <a:noFill/>
              </a:ln>
              <a:solidFill>
                <a:schemeClr val="tx2">
                  <a:lumMod val="50000"/>
                </a:schemeClr>
              </a:solidFill>
              <a:effectLst/>
              <a:uLnTx/>
              <a:uFillTx/>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chemeClr val="tx2">
                    <a:lumMod val="50000"/>
                  </a:schemeClr>
                </a:solidFill>
                <a:effectLst/>
                <a:uLnTx/>
                <a:uFillTx/>
                <a:latin typeface="Arial" panose="020B0604020202020204"/>
                <a:ea typeface="+mn-ea"/>
                <a:cs typeface="+mn-cs"/>
              </a:rPr>
              <a:t>Runaway Incidents in CP5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p:txBody>
      </p:sp>
      <p:pic>
        <p:nvPicPr>
          <p:cNvPr id="5" name="Content Placeholder 6">
            <a:extLst>
              <a:ext uri="{FF2B5EF4-FFF2-40B4-BE49-F238E27FC236}">
                <a16:creationId xmlns:a16="http://schemas.microsoft.com/office/drawing/2014/main" id="{E5E03D0D-97BA-44D8-AB8B-37D9457013F8}"/>
              </a:ext>
            </a:extLst>
          </p:cNvPr>
          <p:cNvPicPr>
            <a:picLocks noChangeAspect="1"/>
          </p:cNvPicPr>
          <p:nvPr/>
        </p:nvPicPr>
        <p:blipFill rotWithShape="1">
          <a:blip r:embed="rId4"/>
          <a:srcRect l="9466" t="1128" r="9466"/>
          <a:stretch/>
        </p:blipFill>
        <p:spPr>
          <a:xfrm>
            <a:off x="6564699" y="1232850"/>
            <a:ext cx="4743767" cy="4611407"/>
          </a:xfrm>
          <a:prstGeom prst="rect">
            <a:avLst/>
          </a:prstGeom>
          <a:ln>
            <a:solidFill>
              <a:schemeClr val="tx2">
                <a:lumMod val="50000"/>
              </a:schemeClr>
            </a:solidFill>
          </a:ln>
        </p:spPr>
      </p:pic>
      <p:graphicFrame>
        <p:nvGraphicFramePr>
          <p:cNvPr id="6" name="Object 5">
            <a:extLst>
              <a:ext uri="{FF2B5EF4-FFF2-40B4-BE49-F238E27FC236}">
                <a16:creationId xmlns:a16="http://schemas.microsoft.com/office/drawing/2014/main" id="{48453F50-92BA-4BF1-A278-0342ED574764}"/>
              </a:ext>
            </a:extLst>
          </p:cNvPr>
          <p:cNvGraphicFramePr>
            <a:graphicFrameLocks noChangeAspect="1"/>
          </p:cNvGraphicFramePr>
          <p:nvPr>
            <p:extLst>
              <p:ext uri="{D42A27DB-BD31-4B8C-83A1-F6EECF244321}">
                <p14:modId xmlns:p14="http://schemas.microsoft.com/office/powerpoint/2010/main" val="1543897138"/>
              </p:ext>
            </p:extLst>
          </p:nvPr>
        </p:nvGraphicFramePr>
        <p:xfrm>
          <a:off x="440605" y="2080802"/>
          <a:ext cx="2880320" cy="3727357"/>
        </p:xfrm>
        <a:graphic>
          <a:graphicData uri="http://schemas.openxmlformats.org/presentationml/2006/ole">
            <mc:AlternateContent xmlns:mc="http://schemas.openxmlformats.org/markup-compatibility/2006">
              <mc:Choice xmlns:v="urn:schemas-microsoft-com:vml" Requires="v">
                <p:oleObj spid="_x0000_s4137" name="Acrobat Document" r:id="rId5" imgW="4663359" imgH="6035040" progId="AcroExch.Document.11">
                  <p:embed/>
                </p:oleObj>
              </mc:Choice>
              <mc:Fallback>
                <p:oleObj name="Acrobat Document" r:id="rId5" imgW="4663359" imgH="6035040" progId="AcroExch.Document.11">
                  <p:embed/>
                  <p:pic>
                    <p:nvPicPr>
                      <p:cNvPr id="14" name="Object 13">
                        <a:extLst>
                          <a:ext uri="{FF2B5EF4-FFF2-40B4-BE49-F238E27FC236}">
                            <a16:creationId xmlns:a16="http://schemas.microsoft.com/office/drawing/2014/main" id="{C60C676F-1C1A-4A37-8898-EED5E8FAB90D}"/>
                          </a:ext>
                        </a:extLst>
                      </p:cNvPr>
                      <p:cNvPicPr/>
                      <p:nvPr/>
                    </p:nvPicPr>
                    <p:blipFill>
                      <a:blip r:embed="rId6"/>
                      <a:stretch>
                        <a:fillRect/>
                      </a:stretch>
                    </p:blipFill>
                    <p:spPr>
                      <a:xfrm>
                        <a:off x="440605" y="2080802"/>
                        <a:ext cx="2880320" cy="3727357"/>
                      </a:xfrm>
                      <a:prstGeom prst="rect">
                        <a:avLst/>
                      </a:prstGeom>
                      <a:ln>
                        <a:solidFill>
                          <a:schemeClr val="tx2">
                            <a:lumMod val="50000"/>
                          </a:schemeClr>
                        </a:solidFill>
                      </a:ln>
                    </p:spPr>
                  </p:pic>
                </p:oleObj>
              </mc:Fallback>
            </mc:AlternateContent>
          </a:graphicData>
        </a:graphic>
      </p:graphicFrame>
      <p:graphicFrame>
        <p:nvGraphicFramePr>
          <p:cNvPr id="7" name="Content Placeholder 5">
            <a:extLst>
              <a:ext uri="{FF2B5EF4-FFF2-40B4-BE49-F238E27FC236}">
                <a16:creationId xmlns:a16="http://schemas.microsoft.com/office/drawing/2014/main" id="{628A6299-BAFF-462A-8E6F-D9A4C4EEBEA7}"/>
              </a:ext>
            </a:extLst>
          </p:cNvPr>
          <p:cNvGraphicFramePr>
            <a:graphicFrameLocks noChangeAspect="1"/>
          </p:cNvGraphicFramePr>
          <p:nvPr>
            <p:extLst>
              <p:ext uri="{D42A27DB-BD31-4B8C-83A1-F6EECF244321}">
                <p14:modId xmlns:p14="http://schemas.microsoft.com/office/powerpoint/2010/main" val="2794292039"/>
              </p:ext>
            </p:extLst>
          </p:nvPr>
        </p:nvGraphicFramePr>
        <p:xfrm>
          <a:off x="3698919" y="1852595"/>
          <a:ext cx="2487786" cy="3955564"/>
        </p:xfrm>
        <a:graphic>
          <a:graphicData uri="http://schemas.openxmlformats.org/presentationml/2006/ole">
            <mc:AlternateContent xmlns:mc="http://schemas.openxmlformats.org/markup-compatibility/2006">
              <mc:Choice xmlns:v="urn:schemas-microsoft-com:vml" Requires="v">
                <p:oleObj spid="_x0000_s4138" name="Acrobat Document" r:id="rId7" imgW="3710762" imgH="5897880" progId="AcroExch.Document.11">
                  <p:embed/>
                </p:oleObj>
              </mc:Choice>
              <mc:Fallback>
                <p:oleObj name="Acrobat Document" r:id="rId7" imgW="3710762" imgH="5897880" progId="AcroExch.Document.11">
                  <p:embed/>
                  <p:pic>
                    <p:nvPicPr>
                      <p:cNvPr id="15" name="Content Placeholder 5">
                        <a:extLst>
                          <a:ext uri="{FF2B5EF4-FFF2-40B4-BE49-F238E27FC236}">
                            <a16:creationId xmlns:a16="http://schemas.microsoft.com/office/drawing/2014/main" id="{83726EF9-DBD1-4CF3-B4E2-84F36740E9A7}"/>
                          </a:ext>
                        </a:extLst>
                      </p:cNvPr>
                      <p:cNvPicPr/>
                      <p:nvPr/>
                    </p:nvPicPr>
                    <p:blipFill>
                      <a:blip r:embed="rId8"/>
                      <a:stretch>
                        <a:fillRect/>
                      </a:stretch>
                    </p:blipFill>
                    <p:spPr>
                      <a:xfrm>
                        <a:off x="3698919" y="1852595"/>
                        <a:ext cx="2487786" cy="3955564"/>
                      </a:xfrm>
                      <a:prstGeom prst="rect">
                        <a:avLst/>
                      </a:prstGeom>
                      <a:ln>
                        <a:solidFill>
                          <a:schemeClr val="tx2">
                            <a:lumMod val="50000"/>
                          </a:schemeClr>
                        </a:solidFill>
                      </a:ln>
                    </p:spPr>
                  </p:pic>
                </p:oleObj>
              </mc:Fallback>
            </mc:AlternateContent>
          </a:graphicData>
        </a:graphic>
      </p:graphicFrame>
      <p:sp>
        <p:nvSpPr>
          <p:cNvPr id="8" name="Rectangle 7">
            <a:extLst>
              <a:ext uri="{FF2B5EF4-FFF2-40B4-BE49-F238E27FC236}">
                <a16:creationId xmlns:a16="http://schemas.microsoft.com/office/drawing/2014/main" id="{E5D5227F-F766-4709-957B-7B0C02428B52}"/>
              </a:ext>
            </a:extLst>
          </p:cNvPr>
          <p:cNvSpPr/>
          <p:nvPr/>
        </p:nvSpPr>
        <p:spPr>
          <a:xfrm>
            <a:off x="434897" y="5957460"/>
            <a:ext cx="10873569" cy="646331"/>
          </a:xfrm>
          <a:prstGeom prst="rect">
            <a:avLst/>
          </a:prstGeom>
        </p:spPr>
        <p:txBody>
          <a:bodyPr wrap="square">
            <a:spAutoFit/>
          </a:bodyPr>
          <a:lstStyle/>
          <a:p>
            <a:pPr lvl="0">
              <a:spcAft>
                <a:spcPts val="0"/>
              </a:spcAft>
            </a:pPr>
            <a:r>
              <a:rPr lang="en-GB"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Gradient restrictions have been imposed on ironmen and link trolleys due to these incidents of a maximum gradient of </a:t>
            </a:r>
            <a:r>
              <a:rPr lang="en-GB" b="1" dirty="0">
                <a:solidFill>
                  <a:srgbClr val="FF0000"/>
                </a:solidFill>
                <a:latin typeface="Calibri" panose="020F0502020204030204" pitchFamily="34" charset="0"/>
                <a:ea typeface="Calibri" panose="020F0502020204030204" pitchFamily="34" charset="0"/>
                <a:cs typeface="Calibri" panose="020F0502020204030204" pitchFamily="34" charset="0"/>
              </a:rPr>
              <a:t>1 in 150.</a:t>
            </a:r>
          </a:p>
        </p:txBody>
      </p:sp>
      <p:pic>
        <p:nvPicPr>
          <p:cNvPr id="9" name="Picture 8">
            <a:extLst>
              <a:ext uri="{FF2B5EF4-FFF2-40B4-BE49-F238E27FC236}">
                <a16:creationId xmlns:a16="http://schemas.microsoft.com/office/drawing/2014/main" id="{57C16CA1-7A13-4977-94BA-86E02D4FFE85}"/>
              </a:ext>
            </a:extLst>
          </p:cNvPr>
          <p:cNvPicPr/>
          <p:nvPr/>
        </p:nvPicPr>
        <p:blipFill rotWithShape="1">
          <a:blip r:embed="rId9"/>
          <a:srcRect l="52171" t="80372" r="37555" b="7162"/>
          <a:stretch/>
        </p:blipFill>
        <p:spPr bwMode="auto">
          <a:xfrm>
            <a:off x="4943872" y="91330"/>
            <a:ext cx="648072" cy="5728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826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423175" y="112370"/>
            <a:ext cx="5960857"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Infrastructure Plant Manual </a:t>
            </a:r>
          </a:p>
        </p:txBody>
      </p:sp>
      <p:sp>
        <p:nvSpPr>
          <p:cNvPr id="4" name="Rectangle 3">
            <a:extLst>
              <a:ext uri="{FF2B5EF4-FFF2-40B4-BE49-F238E27FC236}">
                <a16:creationId xmlns:a16="http://schemas.microsoft.com/office/drawing/2014/main" id="{A8CD8984-A912-491E-8103-CF000BFC61B8}"/>
              </a:ext>
            </a:extLst>
          </p:cNvPr>
          <p:cNvSpPr/>
          <p:nvPr/>
        </p:nvSpPr>
        <p:spPr>
          <a:xfrm>
            <a:off x="411184" y="711956"/>
            <a:ext cx="10850414" cy="6005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1"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Gradient Restrictions of Rail Trolleys and Rail Handlers </a:t>
            </a:r>
            <a:endParaRPr kumimoji="0" lang="en-GB" sz="2000" b="1"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lvl="0">
              <a:defRPr/>
            </a:pPr>
            <a:r>
              <a:rPr lang="en-GB" altLang="en-US" u="sng" dirty="0">
                <a:solidFill>
                  <a:schemeClr val="tx2">
                    <a:lumMod val="50000"/>
                  </a:schemeClr>
                </a:solidFill>
              </a:rPr>
              <a:t>Types of Rail Trolleys and Gradient Restrictions</a:t>
            </a:r>
          </a:p>
          <a:p>
            <a:pPr lvl="0">
              <a:defRPr/>
            </a:pPr>
            <a:endParaRPr kumimoji="0" lang="en-GB" sz="1800" b="0" i="0" u="sng" strike="noStrike" kern="1200" cap="none" spc="0" normalizeH="0" baseline="0" noProof="0" dirty="0">
              <a:ln>
                <a:noFill/>
              </a:ln>
              <a:solidFill>
                <a:schemeClr val="tx2"/>
              </a:solidFill>
              <a:effectLst/>
              <a:uLnTx/>
              <a:uFillTx/>
              <a:latin typeface="Arial" panose="020B0604020202020204"/>
            </a:endParaRPr>
          </a:p>
        </p:txBody>
      </p:sp>
      <p:pic>
        <p:nvPicPr>
          <p:cNvPr id="9" name="Picture 8" descr="A yellow chair&#10;&#10;Description generated with high confidence">
            <a:extLst>
              <a:ext uri="{FF2B5EF4-FFF2-40B4-BE49-F238E27FC236}">
                <a16:creationId xmlns:a16="http://schemas.microsoft.com/office/drawing/2014/main" id="{E8DAB9FB-271E-460D-AE60-950BCD764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969" y="2780928"/>
            <a:ext cx="2284838" cy="2284838"/>
          </a:xfrm>
          <a:prstGeom prst="rect">
            <a:avLst/>
          </a:prstGeom>
          <a:ln>
            <a:solidFill>
              <a:schemeClr val="tx2">
                <a:lumMod val="50000"/>
              </a:schemeClr>
            </a:solidFill>
          </a:ln>
        </p:spPr>
      </p:pic>
      <p:sp>
        <p:nvSpPr>
          <p:cNvPr id="10" name="Rectangle 9">
            <a:extLst>
              <a:ext uri="{FF2B5EF4-FFF2-40B4-BE49-F238E27FC236}">
                <a16:creationId xmlns:a16="http://schemas.microsoft.com/office/drawing/2014/main" id="{47F20AA8-72A6-4574-885B-C2D3333037AF}"/>
              </a:ext>
            </a:extLst>
          </p:cNvPr>
          <p:cNvSpPr/>
          <p:nvPr/>
        </p:nvSpPr>
        <p:spPr>
          <a:xfrm>
            <a:off x="336232" y="1713749"/>
            <a:ext cx="2808312" cy="769441"/>
          </a:xfrm>
          <a:prstGeom prst="rect">
            <a:avLst/>
          </a:prstGeom>
        </p:spPr>
        <p:txBody>
          <a:bodyPr wrap="square">
            <a:spAutoFit/>
          </a:bodyPr>
          <a:lstStyle/>
          <a:p>
            <a:pPr eaLnBrk="0" fontAlgn="base" hangingPunct="0">
              <a:spcBef>
                <a:spcPct val="0"/>
              </a:spcBef>
            </a:pPr>
            <a:r>
              <a:rPr lang="en-GB" sz="11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Type A trolley is a single platform trolley that weighs 90kg and can carry a UDL of 1000kg. Can be used in gradients up to a maximum of </a:t>
            </a:r>
            <a:r>
              <a:rPr lang="en-GB" sz="1100" b="1" dirty="0">
                <a:solidFill>
                  <a:srgbClr val="FF0000"/>
                </a:solidFill>
                <a:latin typeface="Calibri" panose="020F0502020204030204" pitchFamily="34" charset="0"/>
                <a:ea typeface="Calibri" panose="020F0502020204030204" pitchFamily="34" charset="0"/>
                <a:cs typeface="Calibri" panose="020F0502020204030204" pitchFamily="34" charset="0"/>
              </a:rPr>
              <a:t>1 in 50 </a:t>
            </a:r>
            <a:r>
              <a:rPr lang="en-GB" sz="11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as per Handbook 10 GERT8000-HB10.</a:t>
            </a:r>
          </a:p>
        </p:txBody>
      </p:sp>
      <p:pic>
        <p:nvPicPr>
          <p:cNvPr id="11" name="Picture 10" descr="A picture containing building, ground, floor, yellow&#10;&#10;Description generated with very high confidence">
            <a:extLst>
              <a:ext uri="{FF2B5EF4-FFF2-40B4-BE49-F238E27FC236}">
                <a16:creationId xmlns:a16="http://schemas.microsoft.com/office/drawing/2014/main" id="{7ECF2C74-2722-4587-8D7D-2D18FBE9B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2412" y="2794146"/>
            <a:ext cx="2271620" cy="2271620"/>
          </a:xfrm>
          <a:prstGeom prst="rect">
            <a:avLst/>
          </a:prstGeom>
          <a:ln>
            <a:solidFill>
              <a:schemeClr val="tx2">
                <a:lumMod val="50000"/>
              </a:schemeClr>
            </a:solidFill>
          </a:ln>
        </p:spPr>
      </p:pic>
      <p:pic>
        <p:nvPicPr>
          <p:cNvPr id="12" name="Picture 11">
            <a:extLst>
              <a:ext uri="{FF2B5EF4-FFF2-40B4-BE49-F238E27FC236}">
                <a16:creationId xmlns:a16="http://schemas.microsoft.com/office/drawing/2014/main" id="{858CBB4E-C1D8-4FEA-A5E1-C7D3A09D4D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8431" y="2780928"/>
            <a:ext cx="2271620" cy="2271620"/>
          </a:xfrm>
          <a:prstGeom prst="rect">
            <a:avLst/>
          </a:prstGeom>
          <a:ln>
            <a:solidFill>
              <a:schemeClr val="tx2">
                <a:lumMod val="50000"/>
              </a:schemeClr>
            </a:solidFill>
          </a:ln>
        </p:spPr>
      </p:pic>
      <p:sp>
        <p:nvSpPr>
          <p:cNvPr id="13" name="Rectangle 12">
            <a:extLst>
              <a:ext uri="{FF2B5EF4-FFF2-40B4-BE49-F238E27FC236}">
                <a16:creationId xmlns:a16="http://schemas.microsoft.com/office/drawing/2014/main" id="{CAEB3863-EFD2-4BCB-82CE-09C23805A053}"/>
              </a:ext>
            </a:extLst>
          </p:cNvPr>
          <p:cNvSpPr/>
          <p:nvPr/>
        </p:nvSpPr>
        <p:spPr>
          <a:xfrm>
            <a:off x="3697403" y="1713749"/>
            <a:ext cx="3101638" cy="938719"/>
          </a:xfrm>
          <a:prstGeom prst="rect">
            <a:avLst/>
          </a:prstGeom>
        </p:spPr>
        <p:txBody>
          <a:bodyPr wrap="square">
            <a:spAutoFit/>
          </a:bodyPr>
          <a:lstStyle/>
          <a:p>
            <a:pPr eaLnBrk="0" fontAlgn="base" hangingPunct="0">
              <a:spcBef>
                <a:spcPct val="0"/>
              </a:spcBef>
            </a:pPr>
            <a:r>
              <a:rPr lang="en-GB" sz="11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Type B trolley is in 2 parts and weighs 130kg. This has a larger loading platform than the type A trolley and can carry a UDL of 1000kg. This trolley can be used in gradients up to a maximum of </a:t>
            </a:r>
            <a:r>
              <a:rPr lang="en-GB" sz="1100" b="1" dirty="0">
                <a:solidFill>
                  <a:srgbClr val="FF0000"/>
                </a:solidFill>
                <a:latin typeface="Calibri" panose="020F0502020204030204" pitchFamily="34" charset="0"/>
                <a:ea typeface="Calibri" panose="020F0502020204030204" pitchFamily="34" charset="0"/>
                <a:cs typeface="Calibri" panose="020F0502020204030204" pitchFamily="34" charset="0"/>
              </a:rPr>
              <a:t>1 in 50 </a:t>
            </a:r>
            <a:r>
              <a:rPr lang="en-GB" sz="11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as per Handbook 10 GERT8000-HB10.</a:t>
            </a:r>
          </a:p>
        </p:txBody>
      </p:sp>
      <p:sp>
        <p:nvSpPr>
          <p:cNvPr id="14" name="Rectangle 13">
            <a:extLst>
              <a:ext uri="{FF2B5EF4-FFF2-40B4-BE49-F238E27FC236}">
                <a16:creationId xmlns:a16="http://schemas.microsoft.com/office/drawing/2014/main" id="{658766F4-C730-48FC-90AA-D063654065C0}"/>
              </a:ext>
            </a:extLst>
          </p:cNvPr>
          <p:cNvSpPr/>
          <p:nvPr/>
        </p:nvSpPr>
        <p:spPr>
          <a:xfrm>
            <a:off x="7351900" y="1715246"/>
            <a:ext cx="3101638" cy="938719"/>
          </a:xfrm>
          <a:prstGeom prst="rect">
            <a:avLst/>
          </a:prstGeom>
        </p:spPr>
        <p:txBody>
          <a:bodyPr wrap="square">
            <a:spAutoFit/>
          </a:bodyPr>
          <a:lstStyle/>
          <a:p>
            <a:pPr eaLnBrk="0" fontAlgn="base" hangingPunct="0">
              <a:spcBef>
                <a:spcPct val="0"/>
              </a:spcBef>
            </a:pPr>
            <a:r>
              <a:rPr lang="en-GB" sz="11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Link type trolley has a smaller loading area and weighs 47kg. Each link trolley can carry a UDL of 1000kg Three link trolleys can be joined together, which can carry a UDL of 2000kg. This trolley can be used in gradients up to a maximum of</a:t>
            </a:r>
            <a:r>
              <a:rPr lang="en-GB" sz="11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GB" sz="1100" b="1" dirty="0">
                <a:solidFill>
                  <a:srgbClr val="FF0000"/>
                </a:solidFill>
                <a:latin typeface="Calibri" panose="020F0502020204030204" pitchFamily="34" charset="0"/>
                <a:ea typeface="Calibri" panose="020F0502020204030204" pitchFamily="34" charset="0"/>
                <a:cs typeface="Calibri" panose="020F0502020204030204" pitchFamily="34" charset="0"/>
              </a:rPr>
              <a:t>1 in 150</a:t>
            </a:r>
            <a:r>
              <a:rPr lang="en-GB" sz="11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t>
            </a:r>
          </a:p>
        </p:txBody>
      </p:sp>
      <p:sp>
        <p:nvSpPr>
          <p:cNvPr id="15" name="Rectangle 14">
            <a:extLst>
              <a:ext uri="{FF2B5EF4-FFF2-40B4-BE49-F238E27FC236}">
                <a16:creationId xmlns:a16="http://schemas.microsoft.com/office/drawing/2014/main" id="{100890E1-B045-4138-8B2C-177C15C63F62}"/>
              </a:ext>
            </a:extLst>
          </p:cNvPr>
          <p:cNvSpPr/>
          <p:nvPr/>
        </p:nvSpPr>
        <p:spPr>
          <a:xfrm>
            <a:off x="411184" y="5149878"/>
            <a:ext cx="9789272" cy="338554"/>
          </a:xfrm>
          <a:prstGeom prst="rect">
            <a:avLst/>
          </a:prstGeom>
        </p:spPr>
        <p:txBody>
          <a:bodyPr wrap="square">
            <a:spAutoFit/>
          </a:bodyPr>
          <a:lstStyle/>
          <a:p>
            <a:pPr eaLnBrk="0" fontAlgn="base" hangingPunct="0">
              <a:spcBef>
                <a:spcPct val="0"/>
              </a:spcBef>
            </a:pPr>
            <a:r>
              <a:rPr lang="en-GB" sz="16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The gradient restriction of </a:t>
            </a:r>
            <a:r>
              <a:rPr lang="en-GB" sz="1600" dirty="0">
                <a:solidFill>
                  <a:srgbClr val="FF0000"/>
                </a:solidFill>
                <a:latin typeface="Calibri" panose="020F0502020204030204" pitchFamily="34" charset="0"/>
                <a:ea typeface="Calibri" panose="020F0502020204030204" pitchFamily="34" charset="0"/>
                <a:cs typeface="Calibri" panose="020F0502020204030204" pitchFamily="34" charset="0"/>
              </a:rPr>
              <a:t>1 in 150 </a:t>
            </a:r>
            <a:r>
              <a:rPr lang="en-GB" sz="16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applies to link type trolleys and manually propelled rails handlers (ironmen). </a:t>
            </a:r>
          </a:p>
        </p:txBody>
      </p:sp>
      <p:sp>
        <p:nvSpPr>
          <p:cNvPr id="16" name="Rectangle 15">
            <a:extLst>
              <a:ext uri="{FF2B5EF4-FFF2-40B4-BE49-F238E27FC236}">
                <a16:creationId xmlns:a16="http://schemas.microsoft.com/office/drawing/2014/main" id="{E3A95E03-BD60-4972-A371-EC1E21B78333}"/>
              </a:ext>
            </a:extLst>
          </p:cNvPr>
          <p:cNvSpPr/>
          <p:nvPr/>
        </p:nvSpPr>
        <p:spPr>
          <a:xfrm>
            <a:off x="445835" y="5483233"/>
            <a:ext cx="10646608" cy="584775"/>
          </a:xfrm>
          <a:prstGeom prst="rect">
            <a:avLst/>
          </a:prstGeom>
        </p:spPr>
        <p:txBody>
          <a:bodyPr wrap="square">
            <a:spAutoFit/>
          </a:bodyPr>
          <a:lstStyle/>
          <a:p>
            <a:pPr eaLnBrk="0" fontAlgn="base" hangingPunct="0">
              <a:spcBef>
                <a:spcPct val="0"/>
              </a:spcBef>
            </a:pPr>
            <a:r>
              <a:rPr lang="en-GB" sz="16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If you are planning to work in an area with a gradient greater than 1 in 100, then  </a:t>
            </a:r>
            <a:r>
              <a:rPr lang="en-GB" sz="16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control measures must be put in place to reduce the risk of runaways as per the standard NR/L2/OHS/019.</a:t>
            </a:r>
          </a:p>
        </p:txBody>
      </p:sp>
      <p:sp>
        <p:nvSpPr>
          <p:cNvPr id="17" name="TextBox 16">
            <a:extLst>
              <a:ext uri="{FF2B5EF4-FFF2-40B4-BE49-F238E27FC236}">
                <a16:creationId xmlns:a16="http://schemas.microsoft.com/office/drawing/2014/main" id="{A5862B9E-94B8-4583-81C4-839200206BFA}"/>
              </a:ext>
            </a:extLst>
          </p:cNvPr>
          <p:cNvSpPr txBox="1"/>
          <p:nvPr/>
        </p:nvSpPr>
        <p:spPr>
          <a:xfrm>
            <a:off x="468458" y="6068008"/>
            <a:ext cx="7773048" cy="877163"/>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i="0" u="none" strike="noStrike" kern="0" cap="none" spc="0" normalizeH="0" baseline="0" noProof="0" dirty="0">
                <a:ln>
                  <a:noFill/>
                </a:ln>
                <a:solidFill>
                  <a:schemeClr val="tx2">
                    <a:lumMod val="50000"/>
                  </a:schemeClr>
                </a:solidFill>
                <a:effectLst/>
                <a:uLnTx/>
                <a:uFillTx/>
              </a:rPr>
              <a:t>If you require any more information, contact: Keith Penn, RPSE</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1200" i="0" u="none" strike="noStrike" kern="0" cap="none" spc="0" normalizeH="0" baseline="0" noProof="0" dirty="0">
              <a:ln>
                <a:noFill/>
              </a:ln>
              <a:solidFill>
                <a:srgbClr val="000000"/>
              </a:solidFill>
              <a:effectLst/>
              <a:uLnTx/>
              <a:uFillTx/>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1" i="0" u="none" strike="noStrike" kern="0" cap="none" spc="0" normalizeH="0" baseline="0" noProof="0" dirty="0">
                <a:ln>
                  <a:noFill/>
                </a:ln>
                <a:solidFill>
                  <a:schemeClr val="accent2">
                    <a:lumMod val="75000"/>
                  </a:schemeClr>
                </a:solidFill>
                <a:effectLst/>
                <a:uLnTx/>
                <a:uFillTx/>
                <a:hlinkClick r:id="rId6">
                  <a:extLst>
                    <a:ext uri="{A12FA001-AC4F-418D-AE19-62706E023703}">
                      <ahyp:hlinkClr xmlns:ahyp="http://schemas.microsoft.com/office/drawing/2018/hyperlinkcolor" val="tx"/>
                    </a:ext>
                  </a:extLst>
                </a:hlinkClick>
              </a:rPr>
              <a:t>mailto:keith.penn@networkrail.co.uk</a:t>
            </a:r>
            <a:r>
              <a:rPr kumimoji="0" lang="en-GB" altLang="en-US" sz="1400" b="1" i="0" u="none" strike="noStrike" kern="0" cap="none" spc="0" normalizeH="0" baseline="0" noProof="0" dirty="0">
                <a:ln>
                  <a:noFill/>
                </a:ln>
                <a:solidFill>
                  <a:schemeClr val="accent2">
                    <a:lumMod val="75000"/>
                  </a:schemeClr>
                </a:solidFill>
                <a:effectLst/>
                <a:uLnTx/>
                <a:uFillTx/>
              </a:rPr>
              <a:t> </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sz="1100" i="0" u="none" strike="noStrike" kern="0" cap="none" spc="0" normalizeH="0" baseline="0" noProof="0" dirty="0">
              <a:ln>
                <a:noFill/>
              </a:ln>
              <a:solidFill>
                <a:srgbClr val="DC9E1F"/>
              </a:solidFill>
              <a:effectLst/>
              <a:uLnTx/>
              <a:uFillTx/>
            </a:endParaRPr>
          </a:p>
        </p:txBody>
      </p:sp>
      <p:pic>
        <p:nvPicPr>
          <p:cNvPr id="18" name="Picture 17">
            <a:extLst>
              <a:ext uri="{FF2B5EF4-FFF2-40B4-BE49-F238E27FC236}">
                <a16:creationId xmlns:a16="http://schemas.microsoft.com/office/drawing/2014/main" id="{AB13F4E7-8D8F-4BE6-978E-EDC65E353A2C}"/>
              </a:ext>
            </a:extLst>
          </p:cNvPr>
          <p:cNvPicPr/>
          <p:nvPr/>
        </p:nvPicPr>
        <p:blipFill rotWithShape="1">
          <a:blip r:embed="rId7"/>
          <a:srcRect l="52171" t="80372" r="37555" b="7162"/>
          <a:stretch/>
        </p:blipFill>
        <p:spPr bwMode="auto">
          <a:xfrm>
            <a:off x="4943872" y="91330"/>
            <a:ext cx="648072" cy="5728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6536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BE812CF-DDDE-454B-9DA1-D497A1DD1725}"/>
              </a:ext>
            </a:extLst>
          </p:cNvPr>
          <p:cNvSpPr/>
          <p:nvPr/>
        </p:nvSpPr>
        <p:spPr>
          <a:xfrm>
            <a:off x="969798" y="200473"/>
            <a:ext cx="5085906" cy="75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schemeClr val="bg1"/>
                </a:solidFill>
                <a:highlight>
                  <a:srgbClr val="004D6F"/>
                </a:highlight>
              </a:rPr>
              <a:t>Safety Bulletins, Alerts, Advice </a:t>
            </a:r>
            <a:endPar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ndParaRPr>
          </a:p>
        </p:txBody>
      </p:sp>
      <p:sp>
        <p:nvSpPr>
          <p:cNvPr id="4" name="Rectangle 3">
            <a:extLst>
              <a:ext uri="{FF2B5EF4-FFF2-40B4-BE49-F238E27FC236}">
                <a16:creationId xmlns:a16="http://schemas.microsoft.com/office/drawing/2014/main" id="{3403C357-868D-4A4D-ABC8-C9668CCB3C2D}"/>
              </a:ext>
            </a:extLst>
          </p:cNvPr>
          <p:cNvSpPr/>
          <p:nvPr/>
        </p:nvSpPr>
        <p:spPr>
          <a:xfrm>
            <a:off x="1010094" y="1418649"/>
            <a:ext cx="10792046" cy="475275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Wingdings" panose="05000000000000000000" pitchFamily="2" charset="2"/>
              <a:buChar char="Ø"/>
              <a:defRPr/>
            </a:pPr>
            <a:r>
              <a:rPr lang="en-GB" dirty="0">
                <a:solidFill>
                  <a:schemeClr val="tx2"/>
                </a:solidFill>
                <a:hlinkClick r:id="rId2" action="ppaction://hlinkfile">
                  <a:extLst>
                    <a:ext uri="{A12FA001-AC4F-418D-AE19-62706E023703}">
                      <ahyp:hlinkClr xmlns:ahyp="http://schemas.microsoft.com/office/drawing/2018/hyperlinkcolor" val="tx"/>
                    </a:ext>
                  </a:extLst>
                </a:hlinkClick>
              </a:rPr>
              <a:t>Lessons Learnt Near Miss at Woking Jn 150419.pdf</a:t>
            </a:r>
            <a:endParaRPr lang="en-GB" dirty="0">
              <a:solidFill>
                <a:schemeClr val="tx2"/>
              </a:solidFill>
            </a:endParaRPr>
          </a:p>
          <a:p>
            <a:pPr marL="285750" lvl="0" indent="-285750">
              <a:buFont typeface="Wingdings" panose="05000000000000000000" pitchFamily="2" charset="2"/>
              <a:buChar char="Ø"/>
              <a:defRPr/>
            </a:pPr>
            <a:r>
              <a:rPr lang="en-GB" dirty="0">
                <a:solidFill>
                  <a:schemeClr val="tx2"/>
                </a:solidFill>
                <a:hlinkClick r:id="rId3" action="ppaction://hlinkfile">
                  <a:extLst>
                    <a:ext uri="{A12FA001-AC4F-418D-AE19-62706E023703}">
                      <ahyp:hlinkClr xmlns:ahyp="http://schemas.microsoft.com/office/drawing/2018/hyperlinkcolor" val="tx"/>
                    </a:ext>
                  </a:extLst>
                </a:hlinkClick>
              </a:rPr>
              <a:t>Shared-Learning-NRL19-06-Sundon-near-miss.pdf</a:t>
            </a:r>
            <a:endParaRPr lang="en-GB" dirty="0">
              <a:solidFill>
                <a:schemeClr val="tx2"/>
              </a:solidFill>
            </a:endParaRPr>
          </a:p>
          <a:p>
            <a:pPr marL="285750" lvl="0" indent="-285750">
              <a:buFont typeface="Wingdings" panose="05000000000000000000" pitchFamily="2" charset="2"/>
              <a:buChar char="Ø"/>
              <a:defRPr/>
            </a:pPr>
            <a:r>
              <a:rPr lang="en-GB" dirty="0">
                <a:solidFill>
                  <a:schemeClr val="tx2"/>
                </a:solidFill>
                <a:hlinkClick r:id="rId4" action="ppaction://hlinkfile">
                  <a:extLst>
                    <a:ext uri="{A12FA001-AC4F-418D-AE19-62706E023703}">
                      <ahyp:hlinkClr xmlns:ahyp="http://schemas.microsoft.com/office/drawing/2018/hyperlinkcolor" val="tx"/>
                    </a:ext>
                  </a:extLst>
                </a:hlinkClick>
              </a:rPr>
              <a:t>Lessons Learnt Dislocated knee at  </a:t>
            </a:r>
            <a:r>
              <a:rPr lang="en-GB" dirty="0" err="1">
                <a:solidFill>
                  <a:schemeClr val="tx2"/>
                </a:solidFill>
                <a:hlinkClick r:id="rId4" action="ppaction://hlinkfile">
                  <a:extLst>
                    <a:ext uri="{A12FA001-AC4F-418D-AE19-62706E023703}">
                      <ahyp:hlinkClr xmlns:ahyp="http://schemas.microsoft.com/office/drawing/2018/hyperlinkcolor" val="tx"/>
                    </a:ext>
                  </a:extLst>
                </a:hlinkClick>
              </a:rPr>
              <a:t>Dunbridge</a:t>
            </a:r>
            <a:r>
              <a:rPr lang="en-GB" dirty="0">
                <a:solidFill>
                  <a:schemeClr val="tx2"/>
                </a:solidFill>
                <a:hlinkClick r:id="rId4" action="ppaction://hlinkfile">
                  <a:extLst>
                    <a:ext uri="{A12FA001-AC4F-418D-AE19-62706E023703}">
                      <ahyp:hlinkClr xmlns:ahyp="http://schemas.microsoft.com/office/drawing/2018/hyperlinkcolor" val="tx"/>
                    </a:ext>
                  </a:extLst>
                </a:hlinkClick>
              </a:rPr>
              <a:t> 040419.pdf</a:t>
            </a:r>
            <a:endParaRPr lang="en-GB" dirty="0">
              <a:solidFill>
                <a:schemeClr val="tx2"/>
              </a:solidFill>
            </a:endParaRPr>
          </a:p>
          <a:p>
            <a:pPr marL="285750" lvl="0" indent="-285750">
              <a:buFont typeface="Wingdings" panose="05000000000000000000" pitchFamily="2" charset="2"/>
              <a:buChar char="Ø"/>
              <a:defRPr/>
            </a:pPr>
            <a:r>
              <a:rPr lang="en-GB" dirty="0">
                <a:solidFill>
                  <a:schemeClr val="tx2"/>
                </a:solidFill>
                <a:hlinkClick r:id="rId5" action="ppaction://hlinkfile">
                  <a:extLst>
                    <a:ext uri="{A12FA001-AC4F-418D-AE19-62706E023703}">
                      <ahyp:hlinkClr xmlns:ahyp="http://schemas.microsoft.com/office/drawing/2018/hyperlinkcolor" val="tx"/>
                    </a:ext>
                  </a:extLst>
                </a:hlinkClick>
              </a:rPr>
              <a:t>Lessons Learnt Ankle injury at </a:t>
            </a:r>
            <a:r>
              <a:rPr lang="en-GB" dirty="0" err="1">
                <a:solidFill>
                  <a:schemeClr val="tx2"/>
                </a:solidFill>
                <a:hlinkClick r:id="rId5" action="ppaction://hlinkfile">
                  <a:extLst>
                    <a:ext uri="{A12FA001-AC4F-418D-AE19-62706E023703}">
                      <ahyp:hlinkClr xmlns:ahyp="http://schemas.microsoft.com/office/drawing/2018/hyperlinkcolor" val="tx"/>
                    </a:ext>
                  </a:extLst>
                </a:hlinkClick>
              </a:rPr>
              <a:t>Vaggs</a:t>
            </a:r>
            <a:r>
              <a:rPr lang="en-GB" dirty="0">
                <a:solidFill>
                  <a:schemeClr val="tx2"/>
                </a:solidFill>
                <a:hlinkClick r:id="rId5" action="ppaction://hlinkfile">
                  <a:extLst>
                    <a:ext uri="{A12FA001-AC4F-418D-AE19-62706E023703}">
                      <ahyp:hlinkClr xmlns:ahyp="http://schemas.microsoft.com/office/drawing/2018/hyperlinkcolor" val="tx"/>
                    </a:ext>
                  </a:extLst>
                </a:hlinkClick>
              </a:rPr>
              <a:t> Lane  110419.pdf</a:t>
            </a:r>
            <a:endParaRPr lang="en-GB" dirty="0">
              <a:solidFill>
                <a:schemeClr val="tx2"/>
              </a:solidFill>
            </a:endParaRPr>
          </a:p>
          <a:p>
            <a:pPr marL="285750" lvl="0" indent="-285750">
              <a:buFont typeface="Wingdings" panose="05000000000000000000" pitchFamily="2" charset="2"/>
              <a:buChar char="Ø"/>
              <a:defRPr/>
            </a:pPr>
            <a:r>
              <a:rPr lang="en-GB" dirty="0">
                <a:solidFill>
                  <a:schemeClr val="tx2"/>
                </a:solidFill>
                <a:hlinkClick r:id="rId6" action="ppaction://hlinkfile">
                  <a:extLst>
                    <a:ext uri="{A12FA001-AC4F-418D-AE19-62706E023703}">
                      <ahyp:hlinkClr xmlns:ahyp="http://schemas.microsoft.com/office/drawing/2018/hyperlinkcolor" val="tx"/>
                    </a:ext>
                  </a:extLst>
                </a:hlinkClick>
              </a:rPr>
              <a:t>Lessons Learnt Late Reported Foot Injury 020419.pdf</a:t>
            </a:r>
            <a:endParaRPr lang="en-GB" dirty="0">
              <a:solidFill>
                <a:schemeClr val="tx2"/>
              </a:solidFill>
            </a:endParaRPr>
          </a:p>
          <a:p>
            <a:pPr marL="285750" lvl="0" indent="-285750">
              <a:buFont typeface="Wingdings" panose="05000000000000000000" pitchFamily="2" charset="2"/>
              <a:buChar char="Ø"/>
              <a:defRPr/>
            </a:pPr>
            <a:r>
              <a:rPr lang="en-GB" dirty="0">
                <a:solidFill>
                  <a:schemeClr val="tx2"/>
                </a:solidFill>
                <a:hlinkClick r:id="rId7" action="ppaction://hlinkfile">
                  <a:extLst>
                    <a:ext uri="{A12FA001-AC4F-418D-AE19-62706E023703}">
                      <ahyp:hlinkClr xmlns:ahyp="http://schemas.microsoft.com/office/drawing/2018/hyperlinkcolor" val="tx"/>
                    </a:ext>
                  </a:extLst>
                </a:hlinkClick>
              </a:rPr>
              <a:t>Safety Bulletin Needle Stick Injury WNB1913.pdf</a:t>
            </a:r>
            <a:endParaRPr lang="en-GB" dirty="0">
              <a:solidFill>
                <a:schemeClr val="tx2"/>
              </a:solidFill>
            </a:endParaRPr>
          </a:p>
          <a:p>
            <a:pPr marL="285750" lvl="0" indent="-285750">
              <a:buFont typeface="Wingdings" panose="05000000000000000000" pitchFamily="2" charset="2"/>
              <a:buChar char="Ø"/>
              <a:defRPr/>
            </a:pPr>
            <a:r>
              <a:rPr lang="en-GB" dirty="0">
                <a:solidFill>
                  <a:schemeClr val="tx2"/>
                </a:solidFill>
                <a:hlinkClick r:id="rId8" action="ppaction://hlinkfile">
                  <a:extLst>
                    <a:ext uri="{A12FA001-AC4F-418D-AE19-62706E023703}">
                      <ahyp:hlinkClr xmlns:ahyp="http://schemas.microsoft.com/office/drawing/2018/hyperlinkcolor" val="tx"/>
                    </a:ext>
                  </a:extLst>
                </a:hlinkClick>
              </a:rPr>
              <a:t>Safety Alert  Transferrable lessons ECRO error 220319.pdf</a:t>
            </a:r>
            <a:endParaRPr lang="en-GB" dirty="0">
              <a:solidFill>
                <a:schemeClr val="tx2"/>
              </a:solidFill>
            </a:endParaRPr>
          </a:p>
          <a:p>
            <a:pPr marL="285750" lvl="0" indent="-285750">
              <a:buFont typeface="Wingdings" panose="05000000000000000000" pitchFamily="2" charset="2"/>
              <a:buChar char="Ø"/>
              <a:defRPr/>
            </a:pPr>
            <a:r>
              <a:rPr lang="en-GB" dirty="0">
                <a:solidFill>
                  <a:schemeClr val="tx2"/>
                </a:solidFill>
                <a:hlinkClick r:id="rId9" action="ppaction://hlinkfile">
                  <a:extLst>
                    <a:ext uri="{A12FA001-AC4F-418D-AE19-62706E023703}">
                      <ahyp:hlinkClr xmlns:ahyp="http://schemas.microsoft.com/office/drawing/2018/hyperlinkcolor" val="tx"/>
                    </a:ext>
                  </a:extLst>
                </a:hlinkClick>
              </a:rPr>
              <a:t>Wessex Route Cable Theft Bulletin - Update 12APR19.pdf</a:t>
            </a:r>
            <a:endParaRPr lang="en-GB" dirty="0">
              <a:solidFill>
                <a:schemeClr val="tx2"/>
              </a:solidFill>
            </a:endParaRPr>
          </a:p>
          <a:p>
            <a:pPr marL="285750" lvl="0" indent="-285750">
              <a:buFont typeface="Wingdings" panose="05000000000000000000" pitchFamily="2" charset="2"/>
              <a:buChar char="Ø"/>
              <a:defRPr/>
            </a:pPr>
            <a:r>
              <a:rPr lang="en-GB" dirty="0">
                <a:solidFill>
                  <a:schemeClr val="tx2"/>
                </a:solidFill>
                <a:hlinkClick r:id="rId10" action="ppaction://hlinkfile">
                  <a:extLst>
                    <a:ext uri="{A12FA001-AC4F-418D-AE19-62706E023703}">
                      <ahyp:hlinkClr xmlns:ahyp="http://schemas.microsoft.com/office/drawing/2018/hyperlinkcolor" val="tx"/>
                    </a:ext>
                  </a:extLst>
                </a:hlinkClick>
              </a:rPr>
              <a:t>Safety-Alert-NRX19-02-Railway-security-and-safety.pdf</a:t>
            </a:r>
            <a:endParaRPr lang="en-GB" dirty="0">
              <a:solidFill>
                <a:schemeClr val="tx2"/>
              </a:solidFill>
            </a:endParaRPr>
          </a:p>
          <a:p>
            <a:pPr marL="285750" lvl="0" indent="-285750">
              <a:buFont typeface="Wingdings" panose="05000000000000000000" pitchFamily="2" charset="2"/>
              <a:buChar char="Ø"/>
              <a:defRPr/>
            </a:pPr>
            <a:r>
              <a:rPr lang="en-GB" dirty="0">
                <a:solidFill>
                  <a:schemeClr val="tx2"/>
                </a:solidFill>
                <a:hlinkClick r:id="rId11" action="ppaction://hlinkfile">
                  <a:extLst>
                    <a:ext uri="{A12FA001-AC4F-418D-AE19-62706E023703}">
                      <ahyp:hlinkClr xmlns:ahyp="http://schemas.microsoft.com/office/drawing/2018/hyperlinkcolor" val="tx"/>
                    </a:ext>
                  </a:extLst>
                </a:hlinkClick>
              </a:rPr>
              <a:t>NR-OPS-053 Ops Irregularity Henwick.pdf</a:t>
            </a:r>
            <a:endParaRPr lang="en-GB" dirty="0">
              <a:solidFill>
                <a:schemeClr val="tx2"/>
              </a:solidFill>
            </a:endParaRPr>
          </a:p>
          <a:p>
            <a:pPr marL="285750" lvl="0" indent="-285750">
              <a:buFont typeface="Wingdings" panose="05000000000000000000" pitchFamily="2" charset="2"/>
              <a:buChar char="Ø"/>
              <a:defRPr/>
            </a:pPr>
            <a:r>
              <a:rPr lang="en-GB" dirty="0">
                <a:solidFill>
                  <a:schemeClr val="tx2"/>
                </a:solidFill>
                <a:hlinkClick r:id="rId12" action="ppaction://hlinkfile">
                  <a:extLst>
                    <a:ext uri="{A12FA001-AC4F-418D-AE19-62706E023703}">
                      <ahyp:hlinkClr xmlns:ahyp="http://schemas.microsoft.com/office/drawing/2018/hyperlinkcolor" val="tx"/>
                    </a:ext>
                  </a:extLst>
                </a:hlinkClick>
              </a:rPr>
              <a:t>NR_L3_OPS_052_defective Signallers chair in TVSC.pdf</a:t>
            </a:r>
            <a:endParaRPr lang="en-GB" dirty="0">
              <a:solidFill>
                <a:schemeClr val="tx2"/>
              </a:solidFill>
            </a:endParaRPr>
          </a:p>
          <a:p>
            <a:pPr marL="285750" lvl="0" indent="-285750">
              <a:buFont typeface="Wingdings" panose="05000000000000000000" pitchFamily="2" charset="2"/>
              <a:buChar char="Ø"/>
              <a:defRPr/>
            </a:pPr>
            <a:r>
              <a:rPr lang="en-GB" dirty="0">
                <a:solidFill>
                  <a:schemeClr val="tx2"/>
                </a:solidFill>
                <a:hlinkClick r:id="rId13" action="ppaction://hlinkfile">
                  <a:extLst>
                    <a:ext uri="{A12FA001-AC4F-418D-AE19-62706E023703}">
                      <ahyp:hlinkClr xmlns:ahyp="http://schemas.microsoft.com/office/drawing/2018/hyperlinkcolor" val="tx"/>
                    </a:ext>
                  </a:extLst>
                </a:hlinkClick>
              </a:rPr>
              <a:t>CIRAS-Poster-2019.pdf</a:t>
            </a:r>
            <a:endParaRPr lang="en-GB" dirty="0">
              <a:solidFill>
                <a:schemeClr val="tx2"/>
              </a:solidFil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GB" dirty="0">
              <a:solidFill>
                <a:schemeClr val="tx2"/>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6A13BC02-70A1-4DA3-86A1-588486D28E96}"/>
              </a:ext>
            </a:extLst>
          </p:cNvPr>
          <p:cNvPicPr>
            <a:picLocks noChangeAspect="1"/>
          </p:cNvPicPr>
          <p:nvPr/>
        </p:nvPicPr>
        <p:blipFill>
          <a:blip r:embed="rId14"/>
          <a:stretch>
            <a:fillRect/>
          </a:stretch>
        </p:blipFill>
        <p:spPr>
          <a:xfrm>
            <a:off x="6068882" y="91318"/>
            <a:ext cx="761332" cy="786257"/>
          </a:xfrm>
          <a:prstGeom prst="rect">
            <a:avLst/>
          </a:prstGeom>
        </p:spPr>
      </p:pic>
    </p:spTree>
    <p:extLst>
      <p:ext uri="{BB962C8B-B14F-4D97-AF65-F5344CB8AC3E}">
        <p14:creationId xmlns:p14="http://schemas.microsoft.com/office/powerpoint/2010/main" val="150683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0E7813AE-F3E8-4D72-847E-846F32D7E8D4}"/>
              </a:ext>
            </a:extLst>
          </p:cNvPr>
          <p:cNvSpPr/>
          <p:nvPr/>
        </p:nvSpPr>
        <p:spPr>
          <a:xfrm>
            <a:off x="407368" y="-55116"/>
            <a:ext cx="2649738" cy="777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Environment</a:t>
            </a:r>
          </a:p>
        </p:txBody>
      </p:sp>
      <p:pic>
        <p:nvPicPr>
          <p:cNvPr id="12" name="Picture 14">
            <a:extLst>
              <a:ext uri="{FF2B5EF4-FFF2-40B4-BE49-F238E27FC236}">
                <a16:creationId xmlns:a16="http://schemas.microsoft.com/office/drawing/2014/main" id="{52059E2C-9E0B-4C9A-A7E2-FD9526F1D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135" y="57891"/>
            <a:ext cx="711941" cy="63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6BB1A069-8DDE-4961-AB9E-6AA2792C8B34}"/>
              </a:ext>
            </a:extLst>
          </p:cNvPr>
          <p:cNvSpPr/>
          <p:nvPr/>
        </p:nvSpPr>
        <p:spPr>
          <a:xfrm>
            <a:off x="407368" y="1117258"/>
            <a:ext cx="10794032" cy="400110"/>
          </a:xfrm>
          <a:prstGeom prst="rect">
            <a:avLst/>
          </a:prstGeom>
        </p:spPr>
        <p:txBody>
          <a:bodyPr wrap="square">
            <a:spAutoFit/>
          </a:bodyPr>
          <a:lstStyle/>
          <a:p>
            <a:r>
              <a:rPr lang="en-GB" sz="2000" b="1" dirty="0">
                <a:solidFill>
                  <a:schemeClr val="tx2">
                    <a:lumMod val="50000"/>
                  </a:schemeClr>
                </a:solidFill>
              </a:rPr>
              <a:t>Species Identification Apps</a:t>
            </a:r>
          </a:p>
        </p:txBody>
      </p:sp>
      <p:pic>
        <p:nvPicPr>
          <p:cNvPr id="7" name="Picture 6">
            <a:extLst>
              <a:ext uri="{FF2B5EF4-FFF2-40B4-BE49-F238E27FC236}">
                <a16:creationId xmlns:a16="http://schemas.microsoft.com/office/drawing/2014/main" id="{ABDE543F-4493-4DB0-B940-22B2429C82F7}"/>
              </a:ext>
            </a:extLst>
          </p:cNvPr>
          <p:cNvPicPr>
            <a:picLocks noChangeAspect="1"/>
          </p:cNvPicPr>
          <p:nvPr/>
        </p:nvPicPr>
        <p:blipFill>
          <a:blip r:embed="rId4"/>
          <a:stretch>
            <a:fillRect/>
          </a:stretch>
        </p:blipFill>
        <p:spPr>
          <a:xfrm>
            <a:off x="551384" y="1844824"/>
            <a:ext cx="1104399" cy="1127897"/>
          </a:xfrm>
          <a:prstGeom prst="rect">
            <a:avLst/>
          </a:prstGeom>
          <a:ln>
            <a:solidFill>
              <a:schemeClr val="tx2">
                <a:lumMod val="50000"/>
              </a:schemeClr>
            </a:solidFill>
          </a:ln>
        </p:spPr>
      </p:pic>
      <p:sp>
        <p:nvSpPr>
          <p:cNvPr id="3" name="Rectangle 2">
            <a:extLst>
              <a:ext uri="{FF2B5EF4-FFF2-40B4-BE49-F238E27FC236}">
                <a16:creationId xmlns:a16="http://schemas.microsoft.com/office/drawing/2014/main" id="{2390D04D-7CC4-40CB-8593-2DE36764C324}"/>
              </a:ext>
            </a:extLst>
          </p:cNvPr>
          <p:cNvSpPr/>
          <p:nvPr/>
        </p:nvSpPr>
        <p:spPr>
          <a:xfrm>
            <a:off x="1847528" y="1840596"/>
            <a:ext cx="6984776" cy="1815882"/>
          </a:xfrm>
          <a:prstGeom prst="rect">
            <a:avLst/>
          </a:prstGeom>
        </p:spPr>
        <p:txBody>
          <a:bodyPr wrap="square">
            <a:spAutoFit/>
          </a:bodyPr>
          <a:lstStyle/>
          <a:p>
            <a:pPr marL="85725" lvl="0" algn="just" eaLnBrk="0" fontAlgn="base" hangingPunct="0">
              <a:spcBef>
                <a:spcPct val="0"/>
              </a:spcBef>
              <a:spcAft>
                <a:spcPct val="0"/>
              </a:spcAft>
            </a:pPr>
            <a:r>
              <a:rPr lang="en-GB" altLang="en-US" sz="1400" b="1" dirty="0">
                <a:solidFill>
                  <a:schemeClr val="tx2">
                    <a:lumMod val="50000"/>
                  </a:schemeClr>
                </a:solidFill>
                <a:latin typeface="Arial" panose="020B0604020202020204" pitchFamily="34" charset="0"/>
              </a:rPr>
              <a:t>‘</a:t>
            </a:r>
            <a:r>
              <a:rPr lang="en-GB" altLang="en-US" sz="1400" b="1" dirty="0" err="1">
                <a:solidFill>
                  <a:schemeClr val="tx2">
                    <a:lumMod val="50000"/>
                  </a:schemeClr>
                </a:solidFill>
                <a:latin typeface="Arial" panose="020B0604020202020204" pitchFamily="34" charset="0"/>
              </a:rPr>
              <a:t>EcoReporter</a:t>
            </a:r>
            <a:r>
              <a:rPr lang="en-GB" altLang="en-US" sz="1400" b="1" dirty="0">
                <a:solidFill>
                  <a:schemeClr val="tx2">
                    <a:lumMod val="50000"/>
                  </a:schemeClr>
                </a:solidFill>
                <a:latin typeface="Arial" panose="020B0604020202020204" pitchFamily="34" charset="0"/>
              </a:rPr>
              <a:t>’ is a Network Rail App that contains a guide to assist the identification of key plants and animals on site.  </a:t>
            </a:r>
          </a:p>
          <a:p>
            <a:pPr marL="85725" lvl="0" algn="just" eaLnBrk="0" fontAlgn="base" hangingPunct="0">
              <a:spcBef>
                <a:spcPct val="0"/>
              </a:spcBef>
              <a:spcAft>
                <a:spcPct val="0"/>
              </a:spcAft>
            </a:pPr>
            <a:endParaRPr lang="en-GB" altLang="en-US" sz="1400" b="1" dirty="0">
              <a:solidFill>
                <a:schemeClr val="tx2">
                  <a:lumMod val="50000"/>
                </a:schemeClr>
              </a:solidFill>
              <a:latin typeface="Arial" panose="020B0604020202020204" pitchFamily="34" charset="0"/>
            </a:endParaRPr>
          </a:p>
          <a:p>
            <a:pPr marL="85725" lvl="0" algn="just" eaLnBrk="0" fontAlgn="base" hangingPunct="0">
              <a:spcBef>
                <a:spcPct val="0"/>
              </a:spcBef>
              <a:spcAft>
                <a:spcPct val="0"/>
              </a:spcAft>
            </a:pPr>
            <a:r>
              <a:rPr lang="en-GB" altLang="en-US" sz="1400" b="1" dirty="0">
                <a:solidFill>
                  <a:schemeClr val="tx2">
                    <a:lumMod val="50000"/>
                  </a:schemeClr>
                </a:solidFill>
                <a:latin typeface="Arial" panose="020B0604020202020204" pitchFamily="34" charset="0"/>
              </a:rPr>
              <a:t>The app can also be used to log sightings of animals and plants. This information can be used to inform future planning and management of works. </a:t>
            </a:r>
            <a:r>
              <a:rPr lang="en-GB" altLang="en-US" sz="1400" b="1" dirty="0">
                <a:solidFill>
                  <a:srgbClr val="293A16"/>
                </a:solidFill>
                <a:latin typeface="Arial" panose="020B0604020202020204" pitchFamily="34" charset="0"/>
              </a:rPr>
              <a:t>Please also ensure you report any confirmed sightings to a WHSEA so that it can be added to the hazard directory and the invasive species treatment schedule when applicable. </a:t>
            </a:r>
          </a:p>
        </p:txBody>
      </p:sp>
      <p:pic>
        <p:nvPicPr>
          <p:cNvPr id="9" name="Picture 8">
            <a:extLst>
              <a:ext uri="{FF2B5EF4-FFF2-40B4-BE49-F238E27FC236}">
                <a16:creationId xmlns:a16="http://schemas.microsoft.com/office/drawing/2014/main" id="{A1ABCD22-5FD8-40DA-9FFE-EEF0DCE0363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78" b="28324"/>
          <a:stretch/>
        </p:blipFill>
        <p:spPr>
          <a:xfrm>
            <a:off x="9048328" y="1840596"/>
            <a:ext cx="1746636" cy="2117434"/>
          </a:xfrm>
          <a:prstGeom prst="rect">
            <a:avLst/>
          </a:prstGeom>
          <a:ln>
            <a:solidFill>
              <a:schemeClr val="tx2">
                <a:lumMod val="50000"/>
              </a:schemeClr>
            </a:solidFill>
          </a:ln>
        </p:spPr>
      </p:pic>
      <p:pic>
        <p:nvPicPr>
          <p:cNvPr id="10" name="Picture 9">
            <a:extLst>
              <a:ext uri="{FF2B5EF4-FFF2-40B4-BE49-F238E27FC236}">
                <a16:creationId xmlns:a16="http://schemas.microsoft.com/office/drawing/2014/main" id="{063B21EB-EB0F-469D-B680-8BB3F89ECF4D}"/>
              </a:ext>
            </a:extLst>
          </p:cNvPr>
          <p:cNvPicPr>
            <a:picLocks noChangeAspect="1"/>
          </p:cNvPicPr>
          <p:nvPr/>
        </p:nvPicPr>
        <p:blipFill rotWithShape="1">
          <a:blip r:embed="rId6"/>
          <a:srcRect r="3549"/>
          <a:stretch/>
        </p:blipFill>
        <p:spPr>
          <a:xfrm>
            <a:off x="535272" y="4450022"/>
            <a:ext cx="1104399" cy="1145039"/>
          </a:xfrm>
          <a:prstGeom prst="rect">
            <a:avLst/>
          </a:prstGeom>
          <a:ln>
            <a:solidFill>
              <a:schemeClr val="tx2">
                <a:lumMod val="50000"/>
              </a:schemeClr>
            </a:solidFill>
          </a:ln>
        </p:spPr>
      </p:pic>
      <p:sp>
        <p:nvSpPr>
          <p:cNvPr id="4" name="Rectangle 3">
            <a:extLst>
              <a:ext uri="{FF2B5EF4-FFF2-40B4-BE49-F238E27FC236}">
                <a16:creationId xmlns:a16="http://schemas.microsoft.com/office/drawing/2014/main" id="{AADD51A3-33F9-4BC0-98B1-17BBC387E028}"/>
              </a:ext>
            </a:extLst>
          </p:cNvPr>
          <p:cNvSpPr/>
          <p:nvPr/>
        </p:nvSpPr>
        <p:spPr>
          <a:xfrm>
            <a:off x="1860104" y="4396027"/>
            <a:ext cx="6972448" cy="954107"/>
          </a:xfrm>
          <a:prstGeom prst="rect">
            <a:avLst/>
          </a:prstGeom>
        </p:spPr>
        <p:txBody>
          <a:bodyPr wrap="square">
            <a:spAutoFit/>
          </a:bodyPr>
          <a:lstStyle/>
          <a:p>
            <a:pPr marL="85725" lvl="0" algn="just" eaLnBrk="0" fontAlgn="base" hangingPunct="0">
              <a:spcBef>
                <a:spcPct val="0"/>
              </a:spcBef>
              <a:spcAft>
                <a:spcPct val="0"/>
              </a:spcAft>
            </a:pPr>
            <a:r>
              <a:rPr lang="en-GB" altLang="en-US" sz="1400" b="1" dirty="0">
                <a:solidFill>
                  <a:schemeClr val="tx2">
                    <a:lumMod val="50000"/>
                  </a:schemeClr>
                </a:solidFill>
                <a:latin typeface="Arial" panose="020B0604020202020204" pitchFamily="34" charset="0"/>
              </a:rPr>
              <a:t>The ‘Working With Wildlife App’ provides more in-depth practical advice on how to recognise common protected species out on site. </a:t>
            </a:r>
          </a:p>
          <a:p>
            <a:pPr marL="85725" lvl="0" algn="just" eaLnBrk="0" fontAlgn="base" hangingPunct="0">
              <a:spcBef>
                <a:spcPct val="0"/>
              </a:spcBef>
              <a:spcAft>
                <a:spcPct val="0"/>
              </a:spcAft>
            </a:pPr>
            <a:endParaRPr lang="en-GB" altLang="en-US" sz="1400" b="1" dirty="0">
              <a:solidFill>
                <a:srgbClr val="587D2F"/>
              </a:solidFill>
              <a:latin typeface="Arial" panose="020B0604020202020204" pitchFamily="34" charset="0"/>
            </a:endParaRPr>
          </a:p>
          <a:p>
            <a:pPr marL="85725" lvl="0" algn="just" eaLnBrk="0" fontAlgn="base" hangingPunct="0">
              <a:spcBef>
                <a:spcPct val="0"/>
              </a:spcBef>
              <a:spcAft>
                <a:spcPct val="0"/>
              </a:spcAft>
            </a:pPr>
            <a:r>
              <a:rPr lang="en-GB" altLang="en-US" sz="1400" b="1" dirty="0">
                <a:solidFill>
                  <a:srgbClr val="293A16"/>
                </a:solidFill>
                <a:latin typeface="Arial" panose="020B0604020202020204" pitchFamily="34" charset="0"/>
              </a:rPr>
              <a:t>Further information includes why and how they are protected</a:t>
            </a:r>
            <a:r>
              <a:rPr lang="en-GB" altLang="en-US" sz="1100" b="1" dirty="0">
                <a:solidFill>
                  <a:srgbClr val="293A16"/>
                </a:solidFill>
                <a:latin typeface="Arial" panose="020B0604020202020204" pitchFamily="34" charset="0"/>
              </a:rPr>
              <a:t>. </a:t>
            </a:r>
          </a:p>
        </p:txBody>
      </p:sp>
      <p:pic>
        <p:nvPicPr>
          <p:cNvPr id="14" name="Picture 13">
            <a:extLst>
              <a:ext uri="{FF2B5EF4-FFF2-40B4-BE49-F238E27FC236}">
                <a16:creationId xmlns:a16="http://schemas.microsoft.com/office/drawing/2014/main" id="{38CD0F04-CE7E-4F04-893F-11D1F88733C8}"/>
              </a:ext>
            </a:extLst>
          </p:cNvPr>
          <p:cNvPicPr>
            <a:picLocks noChangeAspect="1"/>
          </p:cNvPicPr>
          <p:nvPr/>
        </p:nvPicPr>
        <p:blipFill rotWithShape="1">
          <a:blip r:embed="rId7"/>
          <a:srcRect l="32385"/>
          <a:stretch/>
        </p:blipFill>
        <p:spPr>
          <a:xfrm>
            <a:off x="9024292" y="4450022"/>
            <a:ext cx="2080236" cy="1800225"/>
          </a:xfrm>
          <a:prstGeom prst="rect">
            <a:avLst/>
          </a:prstGeom>
          <a:ln>
            <a:solidFill>
              <a:schemeClr val="tx2">
                <a:lumMod val="50000"/>
              </a:schemeClr>
            </a:solidFill>
          </a:ln>
        </p:spPr>
      </p:pic>
    </p:spTree>
    <p:extLst>
      <p:ext uri="{BB962C8B-B14F-4D97-AF65-F5344CB8AC3E}">
        <p14:creationId xmlns:p14="http://schemas.microsoft.com/office/powerpoint/2010/main" val="3546169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339E8-D119-45F6-AA8C-462C98A8B476}"/>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65031DCB-B78B-4735-B586-C9573BD7709A}"/>
              </a:ext>
            </a:extLst>
          </p:cNvPr>
          <p:cNvSpPr/>
          <p:nvPr/>
        </p:nvSpPr>
        <p:spPr>
          <a:xfrm>
            <a:off x="-96688" y="-40313"/>
            <a:ext cx="3816424" cy="765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Health &amp; Wellbeing</a:t>
            </a:r>
          </a:p>
        </p:txBody>
      </p:sp>
      <p:pic>
        <p:nvPicPr>
          <p:cNvPr id="5" name="Picture 4">
            <a:extLst>
              <a:ext uri="{FF2B5EF4-FFF2-40B4-BE49-F238E27FC236}">
                <a16:creationId xmlns:a16="http://schemas.microsoft.com/office/drawing/2014/main" id="{EAC713BD-2EEB-4631-B330-717FBE23CBC6}"/>
              </a:ext>
            </a:extLst>
          </p:cNvPr>
          <p:cNvPicPr>
            <a:picLocks noChangeAspect="1"/>
          </p:cNvPicPr>
          <p:nvPr/>
        </p:nvPicPr>
        <p:blipFill>
          <a:blip r:embed="rId2"/>
          <a:stretch>
            <a:fillRect/>
          </a:stretch>
        </p:blipFill>
        <p:spPr>
          <a:xfrm>
            <a:off x="9770656" y="6187823"/>
            <a:ext cx="1719221" cy="670177"/>
          </a:xfrm>
          <a:prstGeom prst="roundRect">
            <a:avLst>
              <a:gd name="adj" fmla="val 4167"/>
            </a:avLst>
          </a:prstGeom>
          <a:solidFill>
            <a:srgbClr val="FFFFFF"/>
          </a:solidFill>
          <a:ln w="5715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6" descr="image003">
            <a:extLst>
              <a:ext uri="{FF2B5EF4-FFF2-40B4-BE49-F238E27FC236}">
                <a16:creationId xmlns:a16="http://schemas.microsoft.com/office/drawing/2014/main" id="{F4D129E4-788F-4619-AC9E-6407448D4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362" y="251486"/>
            <a:ext cx="5499274" cy="4070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019C307-58FD-48CD-87AC-A3EA1B780646}"/>
              </a:ext>
            </a:extLst>
          </p:cNvPr>
          <p:cNvPicPr>
            <a:picLocks noChangeAspect="1"/>
          </p:cNvPicPr>
          <p:nvPr/>
        </p:nvPicPr>
        <p:blipFill>
          <a:blip r:embed="rId4"/>
          <a:stretch>
            <a:fillRect/>
          </a:stretch>
        </p:blipFill>
        <p:spPr>
          <a:xfrm>
            <a:off x="3501362" y="693031"/>
            <a:ext cx="7128758" cy="1582242"/>
          </a:xfrm>
          <a:prstGeom prst="rect">
            <a:avLst/>
          </a:prstGeom>
        </p:spPr>
      </p:pic>
      <p:pic>
        <p:nvPicPr>
          <p:cNvPr id="10" name="Picture 9">
            <a:extLst>
              <a:ext uri="{FF2B5EF4-FFF2-40B4-BE49-F238E27FC236}">
                <a16:creationId xmlns:a16="http://schemas.microsoft.com/office/drawing/2014/main" id="{C8F5F8BB-A138-4F34-92AA-AC75B5021679}"/>
              </a:ext>
            </a:extLst>
          </p:cNvPr>
          <p:cNvPicPr>
            <a:picLocks noChangeAspect="1"/>
          </p:cNvPicPr>
          <p:nvPr/>
        </p:nvPicPr>
        <p:blipFill>
          <a:blip r:embed="rId5"/>
          <a:stretch>
            <a:fillRect/>
          </a:stretch>
        </p:blipFill>
        <p:spPr>
          <a:xfrm>
            <a:off x="3501362" y="2309785"/>
            <a:ext cx="5499273" cy="1628626"/>
          </a:xfrm>
          <a:prstGeom prst="rect">
            <a:avLst/>
          </a:prstGeom>
        </p:spPr>
      </p:pic>
      <p:pic>
        <p:nvPicPr>
          <p:cNvPr id="3" name="Picture 2">
            <a:extLst>
              <a:ext uri="{FF2B5EF4-FFF2-40B4-BE49-F238E27FC236}">
                <a16:creationId xmlns:a16="http://schemas.microsoft.com/office/drawing/2014/main" id="{03C395A0-D38A-46E1-90FA-878666D0DE48}"/>
              </a:ext>
            </a:extLst>
          </p:cNvPr>
          <p:cNvPicPr>
            <a:picLocks noChangeAspect="1"/>
          </p:cNvPicPr>
          <p:nvPr/>
        </p:nvPicPr>
        <p:blipFill>
          <a:blip r:embed="rId6"/>
          <a:stretch>
            <a:fillRect/>
          </a:stretch>
        </p:blipFill>
        <p:spPr>
          <a:xfrm>
            <a:off x="248769" y="4079485"/>
            <a:ext cx="9958712" cy="2310029"/>
          </a:xfrm>
          <a:prstGeom prst="rect">
            <a:avLst/>
          </a:prstGeom>
        </p:spPr>
      </p:pic>
    </p:spTree>
    <p:extLst>
      <p:ext uri="{BB962C8B-B14F-4D97-AF65-F5344CB8AC3E}">
        <p14:creationId xmlns:p14="http://schemas.microsoft.com/office/powerpoint/2010/main" val="53626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a:t>
            </a:fld>
            <a:endParaRPr lang="en-GB" dirty="0"/>
          </a:p>
        </p:txBody>
      </p:sp>
      <p:sp>
        <p:nvSpPr>
          <p:cNvPr id="3" name="Rectangle 2">
            <a:extLst>
              <a:ext uri="{FF2B5EF4-FFF2-40B4-BE49-F238E27FC236}">
                <a16:creationId xmlns:a16="http://schemas.microsoft.com/office/drawing/2014/main" id="{2BE812CF-DDDE-454B-9DA1-D497A1DD1725}"/>
              </a:ext>
            </a:extLst>
          </p:cNvPr>
          <p:cNvSpPr/>
          <p:nvPr/>
        </p:nvSpPr>
        <p:spPr>
          <a:xfrm>
            <a:off x="1010094" y="275117"/>
            <a:ext cx="2434856" cy="570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2">
                    <a:lumMod val="50000"/>
                  </a:schemeClr>
                </a:solidFill>
              </a:rPr>
              <a:t>Content  </a:t>
            </a:r>
          </a:p>
        </p:txBody>
      </p:sp>
      <p:sp>
        <p:nvSpPr>
          <p:cNvPr id="4" name="Rectangle 3">
            <a:extLst>
              <a:ext uri="{FF2B5EF4-FFF2-40B4-BE49-F238E27FC236}">
                <a16:creationId xmlns:a16="http://schemas.microsoft.com/office/drawing/2014/main" id="{3403C357-868D-4A4D-ABC8-C9668CCB3C2D}"/>
              </a:ext>
            </a:extLst>
          </p:cNvPr>
          <p:cNvSpPr/>
          <p:nvPr/>
        </p:nvSpPr>
        <p:spPr>
          <a:xfrm>
            <a:off x="1010094" y="1268760"/>
            <a:ext cx="10792046" cy="544823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Welcome to your Health, Safety and Environmental Cascade for Period 01 2019/20. Please discuss and share the items that are relevant to your teams and display any relevant Safety Bulletins or Lessons Learnt on your notice boards.</a:t>
            </a:r>
          </a:p>
          <a:p>
            <a:endParaRPr lang="en-GB" dirty="0">
              <a:solidFill>
                <a:schemeClr val="tx2">
                  <a:lumMod val="50000"/>
                </a:schemeClr>
              </a:solidFill>
            </a:endParaRPr>
          </a:p>
          <a:p>
            <a:pPr marL="285750" lvl="0" indent="-285750">
              <a:buFont typeface="Wingdings" panose="05000000000000000000" pitchFamily="2" charset="2"/>
              <a:buChar char="Ø"/>
            </a:pPr>
            <a:r>
              <a:rPr lang="en-GB" dirty="0">
                <a:solidFill>
                  <a:schemeClr val="tx2">
                    <a:lumMod val="50000"/>
                  </a:schemeClr>
                </a:solidFill>
              </a:rPr>
              <a:t>Significant Workforce Events</a:t>
            </a:r>
          </a:p>
          <a:p>
            <a:pPr marL="285750" lvl="0" indent="-285750">
              <a:buFont typeface="Wingdings" panose="05000000000000000000" pitchFamily="2" charset="2"/>
              <a:buChar char="Ø"/>
            </a:pPr>
            <a:r>
              <a:rPr lang="en-GB" dirty="0">
                <a:solidFill>
                  <a:schemeClr val="tx2">
                    <a:lumMod val="50000"/>
                  </a:schemeClr>
                </a:solidFill>
              </a:rPr>
              <a:t>Near Miss at Woking Jn</a:t>
            </a:r>
          </a:p>
          <a:p>
            <a:pPr marL="285750" lvl="0" indent="-285750">
              <a:buFont typeface="Wingdings" panose="05000000000000000000" pitchFamily="2" charset="2"/>
              <a:buChar char="Ø"/>
            </a:pPr>
            <a:r>
              <a:rPr lang="en-GB" dirty="0">
                <a:solidFill>
                  <a:schemeClr val="tx2">
                    <a:lumMod val="50000"/>
                  </a:schemeClr>
                </a:solidFill>
              </a:rPr>
              <a:t>Near Miss at New Covent Garden Market </a:t>
            </a:r>
          </a:p>
          <a:p>
            <a:pPr marL="285750" lvl="0" indent="-285750">
              <a:buFont typeface="Wingdings" panose="05000000000000000000" pitchFamily="2" charset="2"/>
              <a:buChar char="Ø"/>
            </a:pPr>
            <a:r>
              <a:rPr lang="en-GB" dirty="0">
                <a:solidFill>
                  <a:schemeClr val="tx2">
                    <a:lumMod val="50000"/>
                  </a:schemeClr>
                </a:solidFill>
              </a:rPr>
              <a:t>The Importance of Supervision </a:t>
            </a:r>
          </a:p>
          <a:p>
            <a:pPr marL="285750" lvl="0" indent="-285750">
              <a:buFont typeface="Wingdings" panose="05000000000000000000" pitchFamily="2" charset="2"/>
              <a:buChar char="Ø"/>
            </a:pPr>
            <a:r>
              <a:rPr lang="en-GB" dirty="0">
                <a:solidFill>
                  <a:schemeClr val="tx2">
                    <a:lumMod val="50000"/>
                  </a:schemeClr>
                </a:solidFill>
              </a:rPr>
              <a:t>Near Miss at </a:t>
            </a:r>
            <a:r>
              <a:rPr lang="en-GB" dirty="0" err="1">
                <a:solidFill>
                  <a:schemeClr val="tx2">
                    <a:lumMod val="50000"/>
                  </a:schemeClr>
                </a:solidFill>
              </a:rPr>
              <a:t>Sundon</a:t>
            </a:r>
            <a:r>
              <a:rPr lang="en-GB" dirty="0">
                <a:solidFill>
                  <a:schemeClr val="tx2">
                    <a:lumMod val="50000"/>
                  </a:schemeClr>
                </a:solidFill>
              </a:rPr>
              <a:t> (LNE)</a:t>
            </a:r>
          </a:p>
          <a:p>
            <a:pPr marL="285750" indent="-285750">
              <a:buFont typeface="Wingdings" panose="05000000000000000000" pitchFamily="2" charset="2"/>
              <a:buChar char="Ø"/>
            </a:pPr>
            <a:r>
              <a:rPr lang="en-GB" dirty="0">
                <a:solidFill>
                  <a:schemeClr val="tx2">
                    <a:lumMod val="50000"/>
                  </a:schemeClr>
                </a:solidFill>
              </a:rPr>
              <a:t>Near Miss - Line Blockage (Western Works Delivery)</a:t>
            </a:r>
          </a:p>
          <a:p>
            <a:pPr marL="285750" lvl="0" indent="-285750">
              <a:buFont typeface="Wingdings" panose="05000000000000000000" pitchFamily="2" charset="2"/>
              <a:buChar char="Ø"/>
            </a:pPr>
            <a:r>
              <a:rPr lang="en-GB" dirty="0">
                <a:solidFill>
                  <a:schemeClr val="tx2">
                    <a:lumMod val="50000"/>
                  </a:schemeClr>
                </a:solidFill>
              </a:rPr>
              <a:t>Significant Lost Time Injury – Dislocated Knee</a:t>
            </a:r>
          </a:p>
          <a:p>
            <a:pPr marL="285750" lvl="0" indent="-285750">
              <a:buFont typeface="Wingdings" panose="05000000000000000000" pitchFamily="2" charset="2"/>
              <a:buChar char="Ø"/>
            </a:pPr>
            <a:r>
              <a:rPr lang="en-GB" dirty="0">
                <a:solidFill>
                  <a:schemeClr val="tx2">
                    <a:lumMod val="50000"/>
                  </a:schemeClr>
                </a:solidFill>
              </a:rPr>
              <a:t>Lost Time Injury – Ankle Tissue Damage</a:t>
            </a:r>
          </a:p>
          <a:p>
            <a:pPr marL="285750" lvl="0" indent="-285750">
              <a:buFont typeface="Wingdings" panose="05000000000000000000" pitchFamily="2" charset="2"/>
              <a:buChar char="Ø"/>
            </a:pPr>
            <a:r>
              <a:rPr lang="en-GB" dirty="0">
                <a:solidFill>
                  <a:schemeClr val="tx2">
                    <a:lumMod val="50000"/>
                  </a:schemeClr>
                </a:solidFill>
              </a:rPr>
              <a:t>Manual Handling </a:t>
            </a:r>
          </a:p>
          <a:p>
            <a:pPr marL="285750" lvl="0" indent="-285750">
              <a:buFont typeface="Wingdings" panose="05000000000000000000" pitchFamily="2" charset="2"/>
              <a:buChar char="Ø"/>
            </a:pPr>
            <a:r>
              <a:rPr lang="en-GB" dirty="0">
                <a:solidFill>
                  <a:schemeClr val="tx2">
                    <a:lumMod val="50000"/>
                  </a:schemeClr>
                </a:solidFill>
              </a:rPr>
              <a:t>Golden Hour Process </a:t>
            </a:r>
          </a:p>
          <a:p>
            <a:pPr marL="285750" lvl="0" indent="-285750">
              <a:buFont typeface="Wingdings" panose="05000000000000000000" pitchFamily="2" charset="2"/>
              <a:buChar char="Ø"/>
              <a:defRPr/>
            </a:pPr>
            <a:r>
              <a:rPr lang="en-GB" dirty="0">
                <a:solidFill>
                  <a:schemeClr val="tx2">
                    <a:lumMod val="50000"/>
                  </a:schemeClr>
                </a:solidFill>
              </a:rPr>
              <a:t>Safety Bulletin – Needle Stick injury</a:t>
            </a:r>
          </a:p>
          <a:p>
            <a:pPr marL="285750" indent="-285750">
              <a:buFont typeface="Wingdings" panose="05000000000000000000" pitchFamily="2" charset="2"/>
              <a:buChar char="Ø"/>
            </a:pPr>
            <a:r>
              <a:rPr lang="en-GB" altLang="en-US" dirty="0">
                <a:solidFill>
                  <a:schemeClr val="tx2">
                    <a:lumMod val="50000"/>
                  </a:schemeClr>
                </a:solidFill>
              </a:rPr>
              <a:t>Plant Manual Update - Gradient Restrictions of Rail Trolleys and Rail Handlers </a:t>
            </a:r>
            <a:endParaRPr lang="en-GB" dirty="0">
              <a:solidFill>
                <a:schemeClr val="tx2">
                  <a:lumMod val="50000"/>
                </a:schemeClr>
              </a:solidFill>
            </a:endParaRPr>
          </a:p>
          <a:p>
            <a:pPr marL="285750" lvl="0" indent="-285750">
              <a:buFont typeface="Wingdings" panose="05000000000000000000" pitchFamily="2" charset="2"/>
              <a:buChar char="Ø"/>
            </a:pPr>
            <a:r>
              <a:rPr lang="en-GB" dirty="0">
                <a:solidFill>
                  <a:schemeClr val="tx2">
                    <a:lumMod val="50000"/>
                  </a:schemeClr>
                </a:solidFill>
              </a:rPr>
              <a:t>Environmental Update</a:t>
            </a:r>
          </a:p>
          <a:p>
            <a:pPr marL="285750" lvl="0" indent="-285750">
              <a:buFont typeface="Wingdings" panose="05000000000000000000" pitchFamily="2" charset="2"/>
              <a:buChar char="Ø"/>
            </a:pPr>
            <a:r>
              <a:rPr lang="en-GB" dirty="0">
                <a:solidFill>
                  <a:schemeClr val="tx2">
                    <a:lumMod val="50000"/>
                  </a:schemeClr>
                </a:solidFill>
              </a:rPr>
              <a:t>Health and Wellbeing</a:t>
            </a:r>
          </a:p>
          <a:p>
            <a:pPr marL="285750" lvl="0" indent="-285750">
              <a:buFont typeface="Wingdings" panose="05000000000000000000" pitchFamily="2" charset="2"/>
              <a:buChar char="Ø"/>
            </a:pPr>
            <a:r>
              <a:rPr lang="en-GB" dirty="0">
                <a:solidFill>
                  <a:schemeClr val="tx2">
                    <a:lumMod val="50000"/>
                  </a:schemeClr>
                </a:solidFill>
              </a:rPr>
              <a:t>Diversity and Inclusion – Ramadan </a:t>
            </a:r>
          </a:p>
          <a:p>
            <a:endParaRPr lang="en-GB" dirty="0">
              <a:solidFill>
                <a:schemeClr val="tx2">
                  <a:lumMod val="50000"/>
                </a:schemeClr>
              </a:solidFill>
            </a:endParaRPr>
          </a:p>
        </p:txBody>
      </p:sp>
    </p:spTree>
    <p:extLst>
      <p:ext uri="{BB962C8B-B14F-4D97-AF65-F5344CB8AC3E}">
        <p14:creationId xmlns:p14="http://schemas.microsoft.com/office/powerpoint/2010/main" val="3775888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35360" y="0"/>
            <a:ext cx="446449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Health &amp; Wellbeing</a:t>
            </a:r>
          </a:p>
        </p:txBody>
      </p:sp>
      <p:pic>
        <p:nvPicPr>
          <p:cNvPr id="6" name="Picture 5">
            <a:extLst>
              <a:ext uri="{FF2B5EF4-FFF2-40B4-BE49-F238E27FC236}">
                <a16:creationId xmlns:a16="http://schemas.microsoft.com/office/drawing/2014/main" id="{EA238E7B-5C5D-4F2A-8B4F-4104DB3773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408" y="879153"/>
            <a:ext cx="8457176" cy="5978847"/>
          </a:xfrm>
          <a:prstGeom prst="rect">
            <a:avLst/>
          </a:prstGeom>
        </p:spPr>
      </p:pic>
      <p:pic>
        <p:nvPicPr>
          <p:cNvPr id="5" name="Picture 4">
            <a:extLst>
              <a:ext uri="{FF2B5EF4-FFF2-40B4-BE49-F238E27FC236}">
                <a16:creationId xmlns:a16="http://schemas.microsoft.com/office/drawing/2014/main" id="{9F60332E-D33D-4F24-AC78-47589C22918B}"/>
              </a:ext>
            </a:extLst>
          </p:cNvPr>
          <p:cNvPicPr>
            <a:picLocks noChangeAspect="1"/>
          </p:cNvPicPr>
          <p:nvPr/>
        </p:nvPicPr>
        <p:blipFill>
          <a:blip r:embed="rId3"/>
          <a:stretch>
            <a:fillRect/>
          </a:stretch>
        </p:blipFill>
        <p:spPr>
          <a:xfrm>
            <a:off x="8184232" y="74819"/>
            <a:ext cx="1719221" cy="603556"/>
          </a:xfrm>
          <a:prstGeom prst="roundRect">
            <a:avLst>
              <a:gd name="adj" fmla="val 4167"/>
            </a:avLst>
          </a:prstGeom>
          <a:solidFill>
            <a:srgbClr val="FFFFFF"/>
          </a:solidFill>
          <a:ln w="5715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62298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339E8-D119-45F6-AA8C-462C98A8B476}"/>
              </a:ext>
            </a:extLst>
          </p:cNvPr>
          <p:cNvSpPr>
            <a:spLocks noGrp="1"/>
          </p:cNvSpPr>
          <p:nvPr>
            <p:ph type="sldNum" sz="quarter" idx="15"/>
          </p:nvPr>
        </p:nvSpPr>
        <p:spPr/>
        <p:txBody>
          <a:bodyPr/>
          <a:lstStyle/>
          <a:p>
            <a:fld id="{229EAAAC-928A-40C1-AC39-D34FD1799CA9}" type="slidenum">
              <a:rPr lang="en-GB" smtClean="0"/>
              <a:pPr/>
              <a:t>21</a:t>
            </a:fld>
            <a:endParaRPr lang="en-GB" dirty="0"/>
          </a:p>
        </p:txBody>
      </p:sp>
      <p:sp>
        <p:nvSpPr>
          <p:cNvPr id="4" name="Rectangle 3">
            <a:extLst>
              <a:ext uri="{FF2B5EF4-FFF2-40B4-BE49-F238E27FC236}">
                <a16:creationId xmlns:a16="http://schemas.microsoft.com/office/drawing/2014/main" id="{B5496A01-9161-4691-9B28-C1E38455C4C8}"/>
              </a:ext>
            </a:extLst>
          </p:cNvPr>
          <p:cNvSpPr/>
          <p:nvPr/>
        </p:nvSpPr>
        <p:spPr>
          <a:xfrm>
            <a:off x="191344" y="11575"/>
            <a:ext cx="410445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Diversity and Inclusion</a:t>
            </a:r>
          </a:p>
        </p:txBody>
      </p:sp>
      <p:pic>
        <p:nvPicPr>
          <p:cNvPr id="5" name="Picture 4">
            <a:extLst>
              <a:ext uri="{FF2B5EF4-FFF2-40B4-BE49-F238E27FC236}">
                <a16:creationId xmlns:a16="http://schemas.microsoft.com/office/drawing/2014/main" id="{917192E3-4F70-44C6-867A-E1A49DE47BA8}"/>
              </a:ext>
            </a:extLst>
          </p:cNvPr>
          <p:cNvPicPr>
            <a:picLocks noChangeAspect="1"/>
          </p:cNvPicPr>
          <p:nvPr/>
        </p:nvPicPr>
        <p:blipFill>
          <a:blip r:embed="rId3"/>
          <a:stretch>
            <a:fillRect/>
          </a:stretch>
        </p:blipFill>
        <p:spPr>
          <a:xfrm>
            <a:off x="4151784" y="48059"/>
            <a:ext cx="837540" cy="737760"/>
          </a:xfrm>
          <a:prstGeom prst="rect">
            <a:avLst/>
          </a:prstGeom>
        </p:spPr>
      </p:pic>
      <p:sp>
        <p:nvSpPr>
          <p:cNvPr id="7" name="Rectangle 6">
            <a:extLst>
              <a:ext uri="{FF2B5EF4-FFF2-40B4-BE49-F238E27FC236}">
                <a16:creationId xmlns:a16="http://schemas.microsoft.com/office/drawing/2014/main" id="{807ADD5D-2DEB-436A-A67A-0DC589DFA50E}"/>
              </a:ext>
            </a:extLst>
          </p:cNvPr>
          <p:cNvSpPr/>
          <p:nvPr/>
        </p:nvSpPr>
        <p:spPr>
          <a:xfrm>
            <a:off x="0" y="766236"/>
            <a:ext cx="12192000" cy="5109091"/>
          </a:xfrm>
          <a:prstGeom prst="rect">
            <a:avLst/>
          </a:prstGeom>
        </p:spPr>
        <p:txBody>
          <a:bodyPr wrap="square">
            <a:spAutoFit/>
          </a:bodyPr>
          <a:lstStyle/>
          <a:p>
            <a:r>
              <a:rPr lang="en-GB" sz="1400" dirty="0">
                <a:solidFill>
                  <a:schemeClr val="tx2">
                    <a:lumMod val="50000"/>
                  </a:schemeClr>
                </a:solidFill>
                <a:latin typeface="Arial" panose="020B0604020202020204" pitchFamily="34" charset="0"/>
              </a:rPr>
              <a:t>Ramadan is expected to begin on the 5th May and end on 4th June– this is one of the five pillars of Islam and is a time of fasting for Muslims around the world. </a:t>
            </a:r>
          </a:p>
          <a:p>
            <a:endParaRPr lang="en-GB" sz="800" dirty="0">
              <a:solidFill>
                <a:schemeClr val="tx2">
                  <a:lumMod val="50000"/>
                </a:schemeClr>
              </a:solidFill>
              <a:latin typeface="Arial" panose="020B0604020202020204" pitchFamily="34" charset="0"/>
            </a:endParaRPr>
          </a:p>
          <a:p>
            <a:r>
              <a:rPr lang="en-GB" sz="1400" dirty="0">
                <a:solidFill>
                  <a:schemeClr val="tx2">
                    <a:lumMod val="50000"/>
                  </a:schemeClr>
                </a:solidFill>
                <a:latin typeface="Arial" panose="020B0604020202020204" pitchFamily="34" charset="0"/>
              </a:rPr>
              <a:t>During Ramadan most Muslims will eat a meal before dawn, and then again when daylight is over. No food or drink is consumed during the day and it is important we recognise the impact on an individual, as well as the opportunities available to them for support during the month of Ramadan. Some of the effects of fasting could include: </a:t>
            </a:r>
          </a:p>
          <a:p>
            <a:endParaRPr lang="en-GB" sz="800" dirty="0">
              <a:solidFill>
                <a:schemeClr val="tx2">
                  <a:lumMod val="50000"/>
                </a:schemeClr>
              </a:solidFill>
              <a:latin typeface="Arial" panose="020B0604020202020204" pitchFamily="34" charset="0"/>
            </a:endParaRPr>
          </a:p>
          <a:p>
            <a:r>
              <a:rPr lang="en-GB" sz="1400" dirty="0">
                <a:solidFill>
                  <a:schemeClr val="tx2">
                    <a:lumMod val="50000"/>
                  </a:schemeClr>
                </a:solidFill>
                <a:latin typeface="Arial" panose="020B0604020202020204" pitchFamily="34" charset="0"/>
              </a:rPr>
              <a:t>Dizziness or light-headedness </a:t>
            </a:r>
          </a:p>
          <a:p>
            <a:r>
              <a:rPr lang="en-GB" sz="1400" dirty="0">
                <a:solidFill>
                  <a:schemeClr val="tx2">
                    <a:lumMod val="50000"/>
                  </a:schemeClr>
                </a:solidFill>
                <a:latin typeface="Arial" panose="020B0604020202020204" pitchFamily="34" charset="0"/>
              </a:rPr>
              <a:t>Headaches </a:t>
            </a:r>
          </a:p>
          <a:p>
            <a:r>
              <a:rPr lang="en-GB" sz="1400" dirty="0">
                <a:solidFill>
                  <a:schemeClr val="tx2">
                    <a:lumMod val="50000"/>
                  </a:schemeClr>
                </a:solidFill>
                <a:latin typeface="Arial" panose="020B0604020202020204" pitchFamily="34" charset="0"/>
              </a:rPr>
              <a:t>Tiredness </a:t>
            </a:r>
          </a:p>
          <a:p>
            <a:r>
              <a:rPr lang="en-GB" sz="1400" dirty="0">
                <a:solidFill>
                  <a:schemeClr val="tx2">
                    <a:lumMod val="50000"/>
                  </a:schemeClr>
                </a:solidFill>
                <a:latin typeface="Arial" panose="020B0604020202020204" pitchFamily="34" charset="0"/>
              </a:rPr>
              <a:t>Heat related issues e.g. heat stroke, heat exhaustion </a:t>
            </a:r>
          </a:p>
          <a:p>
            <a:r>
              <a:rPr lang="en-GB" sz="1400" dirty="0">
                <a:solidFill>
                  <a:schemeClr val="tx2">
                    <a:lumMod val="50000"/>
                  </a:schemeClr>
                </a:solidFill>
                <a:latin typeface="Arial" panose="020B0604020202020204" pitchFamily="34" charset="0"/>
              </a:rPr>
              <a:t>Reduced concentration </a:t>
            </a:r>
          </a:p>
          <a:p>
            <a:r>
              <a:rPr lang="en-GB" sz="1400" dirty="0">
                <a:solidFill>
                  <a:schemeClr val="tx2">
                    <a:lumMod val="50000"/>
                  </a:schemeClr>
                </a:solidFill>
                <a:latin typeface="Arial" panose="020B0604020202020204" pitchFamily="34" charset="0"/>
              </a:rPr>
              <a:t>Irritability </a:t>
            </a:r>
          </a:p>
          <a:p>
            <a:endParaRPr lang="en-GB" sz="800" dirty="0">
              <a:solidFill>
                <a:schemeClr val="tx2">
                  <a:lumMod val="50000"/>
                </a:schemeClr>
              </a:solidFill>
              <a:latin typeface="Arial" panose="020B0604020202020204" pitchFamily="34" charset="0"/>
            </a:endParaRPr>
          </a:p>
          <a:p>
            <a:r>
              <a:rPr lang="en-GB" sz="1400" dirty="0">
                <a:solidFill>
                  <a:schemeClr val="tx2">
                    <a:lumMod val="50000"/>
                  </a:schemeClr>
                </a:solidFill>
                <a:latin typeface="Arial" panose="020B0604020202020204" pitchFamily="34" charset="0"/>
              </a:rPr>
              <a:t>These will not be the same for everyone, and some people may show no effects. It is different from person to person. You can support fasting colleagues by talking about fasting in team meetings, acknowledge that it is coming up and make sure your other colleagues are aware of it. Encourage discussion so that a fasting colleague feels they can come to you if they need some support. The person who is fasting will know how it may effect them and will be the best person to tell you about this. Don’t make assumptions.</a:t>
            </a:r>
          </a:p>
          <a:p>
            <a:endParaRPr lang="en-GB" sz="800" dirty="0">
              <a:solidFill>
                <a:schemeClr val="tx2">
                  <a:lumMod val="50000"/>
                </a:schemeClr>
              </a:solidFill>
              <a:latin typeface="Arial" panose="020B0604020202020204" pitchFamily="34" charset="0"/>
            </a:endParaRPr>
          </a:p>
          <a:p>
            <a:r>
              <a:rPr lang="en-GB" sz="1400" dirty="0">
                <a:solidFill>
                  <a:schemeClr val="tx2">
                    <a:lumMod val="50000"/>
                  </a:schemeClr>
                </a:solidFill>
                <a:latin typeface="Arial" panose="020B0604020202020204" pitchFamily="34" charset="0"/>
                <a:cs typeface="Arial" panose="020B0604020202020204" pitchFamily="34" charset="0"/>
              </a:rPr>
              <a:t>We can play a major role in supporting those employees who observe fasting. This can in turn benefit our business. It should be appreciated that Muslims observing the fast have a longer day than usual.</a:t>
            </a:r>
          </a:p>
          <a:p>
            <a:r>
              <a:rPr lang="en-GB" sz="1400" dirty="0">
                <a:solidFill>
                  <a:schemeClr val="tx2">
                    <a:lumMod val="50000"/>
                  </a:schemeClr>
                </a:solidFill>
                <a:latin typeface="Arial" panose="020B0604020202020204" pitchFamily="34" charset="0"/>
                <a:cs typeface="Arial" panose="020B0604020202020204" pitchFamily="34" charset="0"/>
              </a:rPr>
              <a:t>If possible make allowances and provide access to relevant health and well-being guidance to employees.</a:t>
            </a:r>
          </a:p>
          <a:p>
            <a:r>
              <a:rPr lang="en-GB" sz="1400" dirty="0">
                <a:solidFill>
                  <a:schemeClr val="tx2">
                    <a:lumMod val="50000"/>
                  </a:schemeClr>
                </a:solidFill>
                <a:latin typeface="Arial" panose="020B0604020202020204" pitchFamily="34" charset="0"/>
              </a:rPr>
              <a:t>Be sensitive to what fasting means and look out for each other when out on track</a:t>
            </a:r>
          </a:p>
          <a:p>
            <a:endParaRPr lang="en-GB" sz="800" dirty="0">
              <a:solidFill>
                <a:schemeClr val="tx2">
                  <a:lumMod val="50000"/>
                </a:schemeClr>
              </a:solidFill>
              <a:latin typeface="Arial" panose="020B0604020202020204" pitchFamily="34" charset="0"/>
              <a:cs typeface="Arial" panose="020B0604020202020204" pitchFamily="34" charset="0"/>
            </a:endParaRPr>
          </a:p>
          <a:p>
            <a:r>
              <a:rPr lang="en-GB" sz="1400" dirty="0">
                <a:solidFill>
                  <a:schemeClr val="tx2">
                    <a:lumMod val="50000"/>
                  </a:schemeClr>
                </a:solidFill>
                <a:latin typeface="Arial" panose="020B0604020202020204" pitchFamily="34" charset="0"/>
              </a:rPr>
              <a:t>For more information, please contact your local D&amp;I champion or email </a:t>
            </a:r>
            <a:r>
              <a:rPr lang="en-GB" sz="1400" b="1" u="sng" dirty="0">
                <a:solidFill>
                  <a:schemeClr val="accent2">
                    <a:lumMod val="75000"/>
                  </a:schemeClr>
                </a:solidFill>
                <a:latin typeface="Arial" panose="020B0604020202020204" pitchFamily="34" charset="0"/>
              </a:rPr>
              <a:t>diversityandinclusion@networkrail.co.uk </a:t>
            </a:r>
            <a:endParaRPr lang="en-GB" sz="1400" b="1" u="sng" dirty="0">
              <a:solidFill>
                <a:schemeClr val="accent2">
                  <a:lumMod val="75000"/>
                </a:schemeClr>
              </a:solidFill>
            </a:endParaRPr>
          </a:p>
        </p:txBody>
      </p:sp>
    </p:spTree>
    <p:extLst>
      <p:ext uri="{BB962C8B-B14F-4D97-AF65-F5344CB8AC3E}">
        <p14:creationId xmlns:p14="http://schemas.microsoft.com/office/powerpoint/2010/main" val="334084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EAD37-2044-436C-8AA0-97CA3EDF462F}"/>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8B89D4E9-B2EA-40E1-B693-181A44344928}"/>
              </a:ext>
            </a:extLst>
          </p:cNvPr>
          <p:cNvSpPr/>
          <p:nvPr/>
        </p:nvSpPr>
        <p:spPr>
          <a:xfrm>
            <a:off x="368300" y="1181100"/>
            <a:ext cx="11574411" cy="299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Thank you and keep safe </a:t>
            </a:r>
          </a:p>
        </p:txBody>
      </p:sp>
    </p:spTree>
    <p:extLst>
      <p:ext uri="{BB962C8B-B14F-4D97-AF65-F5344CB8AC3E}">
        <p14:creationId xmlns:p14="http://schemas.microsoft.com/office/powerpoint/2010/main" val="3687591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fld id="{229EAAAC-928A-40C1-AC39-D34FD1799CA9}" type="slidenum">
              <a:rPr lang="en-GB" smtClean="0"/>
              <a:pPr/>
              <a:t>3</a:t>
            </a:fld>
            <a:endParaRPr lang="en-GB" dirty="0"/>
          </a:p>
        </p:txBody>
      </p:sp>
      <p:sp>
        <p:nvSpPr>
          <p:cNvPr id="3" name="Rectangle 2">
            <a:extLst>
              <a:ext uri="{FF2B5EF4-FFF2-40B4-BE49-F238E27FC236}">
                <a16:creationId xmlns:a16="http://schemas.microsoft.com/office/drawing/2014/main" id="{DE1DC0F7-B902-4C59-A69D-83987EDE579A}"/>
              </a:ext>
            </a:extLst>
          </p:cNvPr>
          <p:cNvSpPr/>
          <p:nvPr/>
        </p:nvSpPr>
        <p:spPr>
          <a:xfrm>
            <a:off x="479376" y="121743"/>
            <a:ext cx="3084169" cy="638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Workforce Safety</a:t>
            </a:r>
          </a:p>
        </p:txBody>
      </p:sp>
      <p:sp>
        <p:nvSpPr>
          <p:cNvPr id="5" name="Rectangle 4">
            <a:extLst>
              <a:ext uri="{FF2B5EF4-FFF2-40B4-BE49-F238E27FC236}">
                <a16:creationId xmlns:a16="http://schemas.microsoft.com/office/drawing/2014/main" id="{B4863879-3207-4F3A-AE77-E31ABF14E3DF}"/>
              </a:ext>
            </a:extLst>
          </p:cNvPr>
          <p:cNvSpPr/>
          <p:nvPr/>
        </p:nvSpPr>
        <p:spPr>
          <a:xfrm>
            <a:off x="5807968" y="898623"/>
            <a:ext cx="5284475" cy="5957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400" dirty="0">
              <a:solidFill>
                <a:schemeClr val="tx2"/>
              </a:solidFill>
            </a:endParaRPr>
          </a:p>
        </p:txBody>
      </p:sp>
      <p:graphicFrame>
        <p:nvGraphicFramePr>
          <p:cNvPr id="58" name="Table 57">
            <a:extLst>
              <a:ext uri="{FF2B5EF4-FFF2-40B4-BE49-F238E27FC236}">
                <a16:creationId xmlns:a16="http://schemas.microsoft.com/office/drawing/2014/main" id="{B42AA1BB-31F6-4560-80A0-06E0DA4BB30A}"/>
              </a:ext>
            </a:extLst>
          </p:cNvPr>
          <p:cNvGraphicFramePr>
            <a:graphicFrameLocks noGrp="1"/>
          </p:cNvGraphicFramePr>
          <p:nvPr>
            <p:extLst>
              <p:ext uri="{D42A27DB-BD31-4B8C-83A1-F6EECF244321}">
                <p14:modId xmlns:p14="http://schemas.microsoft.com/office/powerpoint/2010/main" val="1596911674"/>
              </p:ext>
            </p:extLst>
          </p:nvPr>
        </p:nvGraphicFramePr>
        <p:xfrm>
          <a:off x="585395" y="1556793"/>
          <a:ext cx="5006547" cy="2845653"/>
        </p:xfrm>
        <a:graphic>
          <a:graphicData uri="http://schemas.openxmlformats.org/drawingml/2006/table">
            <a:tbl>
              <a:tblPr/>
              <a:tblGrid>
                <a:gridCol w="715221">
                  <a:extLst>
                    <a:ext uri="{9D8B030D-6E8A-4147-A177-3AD203B41FA5}">
                      <a16:colId xmlns:a16="http://schemas.microsoft.com/office/drawing/2014/main" val="1850821595"/>
                    </a:ext>
                  </a:extLst>
                </a:gridCol>
                <a:gridCol w="715221">
                  <a:extLst>
                    <a:ext uri="{9D8B030D-6E8A-4147-A177-3AD203B41FA5}">
                      <a16:colId xmlns:a16="http://schemas.microsoft.com/office/drawing/2014/main" val="4231345036"/>
                    </a:ext>
                  </a:extLst>
                </a:gridCol>
                <a:gridCol w="715221">
                  <a:extLst>
                    <a:ext uri="{9D8B030D-6E8A-4147-A177-3AD203B41FA5}">
                      <a16:colId xmlns:a16="http://schemas.microsoft.com/office/drawing/2014/main" val="1409336237"/>
                    </a:ext>
                  </a:extLst>
                </a:gridCol>
                <a:gridCol w="715221">
                  <a:extLst>
                    <a:ext uri="{9D8B030D-6E8A-4147-A177-3AD203B41FA5}">
                      <a16:colId xmlns:a16="http://schemas.microsoft.com/office/drawing/2014/main" val="3572806907"/>
                    </a:ext>
                  </a:extLst>
                </a:gridCol>
                <a:gridCol w="715221">
                  <a:extLst>
                    <a:ext uri="{9D8B030D-6E8A-4147-A177-3AD203B41FA5}">
                      <a16:colId xmlns:a16="http://schemas.microsoft.com/office/drawing/2014/main" val="3939596391"/>
                    </a:ext>
                  </a:extLst>
                </a:gridCol>
                <a:gridCol w="715221">
                  <a:extLst>
                    <a:ext uri="{9D8B030D-6E8A-4147-A177-3AD203B41FA5}">
                      <a16:colId xmlns:a16="http://schemas.microsoft.com/office/drawing/2014/main" val="3612774753"/>
                    </a:ext>
                  </a:extLst>
                </a:gridCol>
                <a:gridCol w="715221">
                  <a:extLst>
                    <a:ext uri="{9D8B030D-6E8A-4147-A177-3AD203B41FA5}">
                      <a16:colId xmlns:a16="http://schemas.microsoft.com/office/drawing/2014/main" val="1382440444"/>
                    </a:ext>
                  </a:extLst>
                </a:gridCol>
              </a:tblGrid>
              <a:tr h="216024">
                <a:tc>
                  <a:txBody>
                    <a:bodyPr/>
                    <a:lstStyle/>
                    <a:p>
                      <a:pPr algn="ctr" fontAlgn="ctr"/>
                      <a:r>
                        <a:rPr lang="en-GB" sz="1600" b="1" i="0" u="none" strike="noStrike">
                          <a:solidFill>
                            <a:srgbClr val="002060"/>
                          </a:solidFill>
                          <a:effectLst/>
                          <a:latin typeface="Calibri" panose="020F0502020204030204" pitchFamily="34" charset="0"/>
                        </a:rPr>
                        <a:t>Sun</a:t>
                      </a:r>
                    </a:p>
                  </a:txBody>
                  <a:tcPr marL="9525" marR="9525" marT="9525" marB="0" anchor="ctr">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GB" sz="1600" b="1" i="0" u="none" strike="noStrike">
                          <a:solidFill>
                            <a:srgbClr val="002060"/>
                          </a:solidFill>
                          <a:effectLst/>
                          <a:latin typeface="Calibri" panose="020F0502020204030204" pitchFamily="34" charset="0"/>
                        </a:rPr>
                        <a:t>Mon</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GB" sz="1600" b="1" i="0" u="none" strike="noStrike">
                          <a:solidFill>
                            <a:srgbClr val="002060"/>
                          </a:solidFill>
                          <a:effectLst/>
                          <a:latin typeface="Calibri" panose="020F0502020204030204" pitchFamily="34" charset="0"/>
                        </a:rPr>
                        <a:t>Tue</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GB" sz="1600" b="1" i="0" u="none" strike="noStrike">
                          <a:solidFill>
                            <a:srgbClr val="002060"/>
                          </a:solidFill>
                          <a:effectLst/>
                          <a:latin typeface="Calibri" panose="020F0502020204030204" pitchFamily="34" charset="0"/>
                        </a:rPr>
                        <a:t>Wed</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GB" sz="1600" b="1" i="0" u="none" strike="noStrike">
                          <a:solidFill>
                            <a:srgbClr val="002060"/>
                          </a:solidFill>
                          <a:effectLst/>
                          <a:latin typeface="Calibri" panose="020F0502020204030204" pitchFamily="34" charset="0"/>
                        </a:rPr>
                        <a:t>Thu</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GB" sz="1600" b="1" i="0" u="none" strike="noStrike">
                          <a:solidFill>
                            <a:srgbClr val="002060"/>
                          </a:solidFill>
                          <a:effectLst/>
                          <a:latin typeface="Calibri" panose="020F0502020204030204" pitchFamily="34" charset="0"/>
                        </a:rPr>
                        <a:t>Fri</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GB" sz="1600" b="1" i="0" u="none" strike="noStrike" dirty="0">
                          <a:solidFill>
                            <a:srgbClr val="002060"/>
                          </a:solidFill>
                          <a:effectLst/>
                          <a:latin typeface="Calibri" panose="020F0502020204030204" pitchFamily="34" charset="0"/>
                        </a:rPr>
                        <a:t>Sat</a:t>
                      </a:r>
                    </a:p>
                  </a:txBody>
                  <a:tcPr marL="9525" marR="9525" marT="9525" marB="0" anchor="ctr">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827015053"/>
                  </a:ext>
                </a:extLst>
              </a:tr>
              <a:tr h="216024">
                <a:tc>
                  <a:txBody>
                    <a:bodyPr/>
                    <a:lstStyle/>
                    <a:p>
                      <a:pPr algn="ctr" fontAlgn="b"/>
                      <a:r>
                        <a:rPr lang="en-GB" sz="1100" b="1" i="0" u="none" strike="noStrike">
                          <a:solidFill>
                            <a:srgbClr val="002060"/>
                          </a:solidFill>
                          <a:effectLst/>
                          <a:latin typeface="Calibri" panose="020F0502020204030204" pitchFamily="34" charset="0"/>
                        </a:rPr>
                        <a:t> </a:t>
                      </a:r>
                    </a:p>
                  </a:txBody>
                  <a:tcPr marL="9525" marR="9525" marT="9525"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tcPr>
                </a:tc>
                <a:tc>
                  <a:txBody>
                    <a:bodyPr/>
                    <a:lstStyle/>
                    <a:p>
                      <a:pPr algn="ctr" fontAlgn="ctr"/>
                      <a:r>
                        <a:rPr lang="en-GB" sz="11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solidFill>
                      <a:srgbClr val="92D050"/>
                    </a:solidFill>
                  </a:tcPr>
                </a:tc>
                <a:tc>
                  <a:txBody>
                    <a:bodyPr/>
                    <a:lstStyle/>
                    <a:p>
                      <a:pPr algn="ctr" fontAlgn="ctr"/>
                      <a:r>
                        <a:rPr lang="en-GB" sz="11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solidFill>
                      <a:srgbClr val="00B0F0"/>
                    </a:solidFill>
                  </a:tcPr>
                </a:tc>
                <a:tc>
                  <a:txBody>
                    <a:bodyPr/>
                    <a:lstStyle/>
                    <a:p>
                      <a:pPr algn="ctr" fontAlgn="ctr"/>
                      <a:r>
                        <a:rPr lang="en-GB" sz="11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solidFill>
                      <a:srgbClr val="00B0F0"/>
                    </a:solidFill>
                  </a:tcPr>
                </a:tc>
                <a:tc>
                  <a:txBody>
                    <a:bodyPr/>
                    <a:lstStyle/>
                    <a:p>
                      <a:pPr algn="ctr" fontAlgn="ctr"/>
                      <a:r>
                        <a:rPr lang="en-GB" sz="11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solidFill>
                      <a:srgbClr val="FF0000"/>
                    </a:solidFill>
                  </a:tcPr>
                </a:tc>
                <a:tc>
                  <a:txBody>
                    <a:bodyPr/>
                    <a:lstStyle/>
                    <a:p>
                      <a:pPr algn="ctr" fontAlgn="ctr"/>
                      <a:r>
                        <a:rPr lang="en-GB" sz="11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solidFill>
                      <a:srgbClr val="92D050"/>
                    </a:solidFill>
                  </a:tcPr>
                </a:tc>
                <a:tc>
                  <a:txBody>
                    <a:bodyPr/>
                    <a:lstStyle/>
                    <a:p>
                      <a:pPr algn="ctr" fontAlgn="ctr"/>
                      <a:r>
                        <a:rPr lang="en-GB" sz="1000" b="0"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3230248356"/>
                  </a:ext>
                </a:extLst>
              </a:tr>
              <a:tr h="216024">
                <a:tc>
                  <a:txBody>
                    <a:bodyPr/>
                    <a:lstStyle/>
                    <a:p>
                      <a:pPr algn="ctr" fontAlgn="b"/>
                      <a:r>
                        <a:rPr lang="en-GB" sz="1300" b="1" i="0" u="none" strike="noStrike">
                          <a:solidFill>
                            <a:srgbClr val="002060"/>
                          </a:solidFill>
                          <a:effectLst/>
                          <a:latin typeface="Calibri" panose="020F0502020204030204" pitchFamily="34" charset="0"/>
                        </a:rPr>
                        <a:t> </a:t>
                      </a:r>
                    </a:p>
                  </a:txBody>
                  <a:tcPr marL="9525" marR="9525" marT="9525"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tcPr>
                </a:tc>
                <a:tc>
                  <a:txBody>
                    <a:bodyPr/>
                    <a:lstStyle/>
                    <a:p>
                      <a:pPr algn="ctr" fontAlgn="b"/>
                      <a:r>
                        <a:rPr lang="en-GB" sz="1300" b="1" i="0" u="none" strike="noStrike">
                          <a:solidFill>
                            <a:srgbClr val="002060"/>
                          </a:solidFill>
                          <a:effectLst/>
                          <a:latin typeface="Calibri" panose="020F0502020204030204" pitchFamily="34" charset="0"/>
                        </a:rPr>
                        <a:t>01</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02060"/>
                          </a:solidFill>
                          <a:effectLst/>
                          <a:latin typeface="Calibri" panose="020F0502020204030204" pitchFamily="34" charset="0"/>
                        </a:rPr>
                        <a:t>02</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00B0F0"/>
                    </a:solidFill>
                  </a:tcPr>
                </a:tc>
                <a:tc>
                  <a:txBody>
                    <a:bodyPr/>
                    <a:lstStyle/>
                    <a:p>
                      <a:pPr algn="ctr" fontAlgn="b"/>
                      <a:r>
                        <a:rPr lang="en-GB" sz="1300" b="1" i="0" u="none" strike="noStrike">
                          <a:solidFill>
                            <a:srgbClr val="002060"/>
                          </a:solidFill>
                          <a:effectLst/>
                          <a:latin typeface="Calibri" panose="020F0502020204030204" pitchFamily="34" charset="0"/>
                        </a:rPr>
                        <a:t>03</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00B0F0"/>
                    </a:solidFill>
                  </a:tcPr>
                </a:tc>
                <a:tc>
                  <a:txBody>
                    <a:bodyPr/>
                    <a:lstStyle/>
                    <a:p>
                      <a:pPr algn="ctr" fontAlgn="b"/>
                      <a:r>
                        <a:rPr lang="en-GB" sz="1300" b="1" i="0" u="none" strike="noStrike">
                          <a:solidFill>
                            <a:srgbClr val="002060"/>
                          </a:solidFill>
                          <a:effectLst/>
                          <a:latin typeface="Calibri" panose="020F0502020204030204" pitchFamily="34" charset="0"/>
                        </a:rPr>
                        <a:t>04</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FF0000"/>
                    </a:solidFill>
                  </a:tcPr>
                </a:tc>
                <a:tc>
                  <a:txBody>
                    <a:bodyPr/>
                    <a:lstStyle/>
                    <a:p>
                      <a:pPr algn="ctr" fontAlgn="b"/>
                      <a:r>
                        <a:rPr lang="en-GB" sz="1300" b="1" i="0" u="none" strike="noStrike">
                          <a:solidFill>
                            <a:srgbClr val="002060"/>
                          </a:solidFill>
                          <a:effectLst/>
                          <a:latin typeface="Calibri" panose="020F0502020204030204" pitchFamily="34" charset="0"/>
                        </a:rPr>
                        <a:t>05</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02060"/>
                          </a:solidFill>
                          <a:effectLst/>
                          <a:latin typeface="Calibri" panose="020F0502020204030204" pitchFamily="34" charset="0"/>
                        </a:rPr>
                        <a:t>06</a:t>
                      </a:r>
                    </a:p>
                  </a:txBody>
                  <a:tcPr marL="9525" marR="9525" marT="9525"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3668226170"/>
                  </a:ext>
                </a:extLst>
              </a:tr>
              <a:tr h="216024">
                <a:tc>
                  <a:txBody>
                    <a:bodyPr/>
                    <a:lstStyle/>
                    <a:p>
                      <a:pPr algn="ctr" fontAlgn="b"/>
                      <a:r>
                        <a:rPr lang="en-GB" sz="800" b="0" i="0" u="none" strike="noStrike">
                          <a:solidFill>
                            <a:srgbClr val="002060"/>
                          </a:solidFill>
                          <a:effectLst/>
                          <a:latin typeface="Calibri" panose="020F0502020204030204" pitchFamily="34" charset="0"/>
                        </a:rPr>
                        <a:t>Week 1</a:t>
                      </a:r>
                    </a:p>
                  </a:txBody>
                  <a:tcPr marL="9525" marR="9525" marT="9525"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en-GB" sz="800" b="0" i="0" u="none" strike="noStrike">
                          <a:solidFill>
                            <a:srgbClr val="002060"/>
                          </a:solidFill>
                          <a:effectLst/>
                          <a:latin typeface="Calibri" panose="020F050202020403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92D050"/>
                    </a:solidFill>
                  </a:tcPr>
                </a:tc>
                <a:tc>
                  <a:txBody>
                    <a:bodyPr/>
                    <a:lstStyle/>
                    <a:p>
                      <a:pPr algn="ctr" fontAlgn="b"/>
                      <a:r>
                        <a:rPr lang="en-GB" sz="800" b="0" i="0" u="none" strike="noStrike">
                          <a:solidFill>
                            <a:srgbClr val="002060"/>
                          </a:solidFill>
                          <a:effectLst/>
                          <a:latin typeface="Calibri" panose="020F050202020403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FF0000"/>
                    </a:solidFill>
                  </a:tcPr>
                </a:tc>
                <a:tc>
                  <a:txBody>
                    <a:bodyPr/>
                    <a:lstStyle/>
                    <a:p>
                      <a:pPr algn="ctr" fontAlgn="b"/>
                      <a:r>
                        <a:rPr lang="en-GB" sz="800" b="0" i="0" u="none" strike="noStrike">
                          <a:solidFill>
                            <a:srgbClr val="002060"/>
                          </a:solidFill>
                          <a:effectLst/>
                          <a:latin typeface="Calibri" panose="020F050202020403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00B0F0"/>
                    </a:solidFill>
                  </a:tcPr>
                </a:tc>
                <a:tc>
                  <a:txBody>
                    <a:bodyPr/>
                    <a:lstStyle/>
                    <a:p>
                      <a:pPr algn="ctr" fontAlgn="b"/>
                      <a:r>
                        <a:rPr lang="en-GB" sz="1100" b="1" i="0" u="none" strike="noStrike">
                          <a:solidFill>
                            <a:srgbClr val="002060"/>
                          </a:solidFill>
                          <a:effectLst/>
                          <a:latin typeface="Calibri" panose="020F050202020403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FF0000"/>
                    </a:solidFill>
                  </a:tcPr>
                </a:tc>
                <a:tc>
                  <a:txBody>
                    <a:bodyPr/>
                    <a:lstStyle/>
                    <a:p>
                      <a:pPr algn="ctr" fontAlgn="b"/>
                      <a:r>
                        <a:rPr lang="en-GB" sz="1100" b="1" i="0" u="none" strike="noStrike">
                          <a:solidFill>
                            <a:srgbClr val="002060"/>
                          </a:solidFill>
                          <a:effectLst/>
                          <a:latin typeface="Calibri" panose="020F050202020403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92D050"/>
                    </a:solidFill>
                  </a:tcPr>
                </a:tc>
                <a:tc>
                  <a:txBody>
                    <a:bodyPr/>
                    <a:lstStyle/>
                    <a:p>
                      <a:pPr algn="ctr" fontAlgn="b"/>
                      <a:r>
                        <a:rPr lang="en-GB" sz="800" b="0" i="0" u="none" strike="noStrike">
                          <a:solidFill>
                            <a:srgbClr val="002060"/>
                          </a:solidFill>
                          <a:effectLst/>
                          <a:latin typeface="Calibri" panose="020F0502020204030204" pitchFamily="34" charset="0"/>
                        </a:rPr>
                        <a:t> </a:t>
                      </a:r>
                    </a:p>
                  </a:txBody>
                  <a:tcPr marL="9525" marR="9525" marT="9525"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92D050"/>
                    </a:solidFill>
                  </a:tcPr>
                </a:tc>
                <a:extLst>
                  <a:ext uri="{0D108BD9-81ED-4DB2-BD59-A6C34878D82A}">
                    <a16:rowId xmlns:a16="http://schemas.microsoft.com/office/drawing/2014/main" val="1168022998"/>
                  </a:ext>
                </a:extLst>
              </a:tr>
              <a:tr h="216024">
                <a:tc>
                  <a:txBody>
                    <a:bodyPr/>
                    <a:lstStyle/>
                    <a:p>
                      <a:pPr algn="ctr" fontAlgn="ctr"/>
                      <a:r>
                        <a:rPr lang="en-GB" sz="1100" b="1" i="0" u="none" strike="noStrike">
                          <a:solidFill>
                            <a:srgbClr val="002060"/>
                          </a:solidFill>
                          <a:effectLst/>
                          <a:latin typeface="Calibri" panose="020F0502020204030204" pitchFamily="34" charset="0"/>
                        </a:rPr>
                        <a:t> </a:t>
                      </a:r>
                    </a:p>
                  </a:txBody>
                  <a:tcPr marL="9525" marR="9525" marT="9525" marB="0" anchor="ctr">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92D050"/>
                    </a:solidFill>
                  </a:tcPr>
                </a:tc>
                <a:tc>
                  <a:txBody>
                    <a:bodyPr/>
                    <a:lstStyle/>
                    <a:p>
                      <a:pPr algn="ctr" fontAlgn="ctr"/>
                      <a:r>
                        <a:rPr lang="en-GB" sz="10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00B0F0"/>
                    </a:solidFill>
                  </a:tcPr>
                </a:tc>
                <a:tc>
                  <a:txBody>
                    <a:bodyPr/>
                    <a:lstStyle/>
                    <a:p>
                      <a:pPr algn="ctr" fontAlgn="ctr"/>
                      <a:r>
                        <a:rPr lang="en-GB" sz="11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92D050"/>
                    </a:solidFill>
                  </a:tcPr>
                </a:tc>
                <a:tc>
                  <a:txBody>
                    <a:bodyPr/>
                    <a:lstStyle/>
                    <a:p>
                      <a:pPr algn="ctr" fontAlgn="ctr"/>
                      <a:r>
                        <a:rPr lang="en-GB" sz="1100" b="1" i="0" u="none" strike="noStrike" dirty="0">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92D050"/>
                    </a:solidFill>
                  </a:tcPr>
                </a:tc>
                <a:tc>
                  <a:txBody>
                    <a:bodyPr/>
                    <a:lstStyle/>
                    <a:p>
                      <a:pPr algn="ctr" fontAlgn="ctr"/>
                      <a:r>
                        <a:rPr lang="en-GB" sz="11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FF0000"/>
                    </a:solidFill>
                  </a:tcPr>
                </a:tc>
                <a:tc>
                  <a:txBody>
                    <a:bodyPr/>
                    <a:lstStyle/>
                    <a:p>
                      <a:pPr algn="ctr" fontAlgn="ctr"/>
                      <a:r>
                        <a:rPr lang="en-GB" sz="12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92D050"/>
                    </a:solidFill>
                  </a:tcPr>
                </a:tc>
                <a:tc>
                  <a:txBody>
                    <a:bodyPr/>
                    <a:lstStyle/>
                    <a:p>
                      <a:pPr algn="ctr" fontAlgn="ctr"/>
                      <a:r>
                        <a:rPr lang="en-GB" sz="10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2767274931"/>
                  </a:ext>
                </a:extLst>
              </a:tr>
              <a:tr h="216024">
                <a:tc>
                  <a:txBody>
                    <a:bodyPr/>
                    <a:lstStyle/>
                    <a:p>
                      <a:pPr algn="ctr" fontAlgn="b"/>
                      <a:r>
                        <a:rPr lang="en-GB" sz="1300" b="1" i="0" u="none" strike="noStrike">
                          <a:solidFill>
                            <a:srgbClr val="002060"/>
                          </a:solidFill>
                          <a:effectLst/>
                          <a:latin typeface="Calibri" panose="020F0502020204030204" pitchFamily="34" charset="0"/>
                        </a:rPr>
                        <a:t>07</a:t>
                      </a:r>
                    </a:p>
                  </a:txBody>
                  <a:tcPr marL="9525" marR="9525" marT="9525"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02060"/>
                          </a:solidFill>
                          <a:effectLst/>
                          <a:latin typeface="Calibri" panose="020F0502020204030204" pitchFamily="34" charset="0"/>
                        </a:rPr>
                        <a:t>08</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00B0F0"/>
                    </a:solidFill>
                  </a:tcPr>
                </a:tc>
                <a:tc>
                  <a:txBody>
                    <a:bodyPr/>
                    <a:lstStyle/>
                    <a:p>
                      <a:pPr algn="ctr" fontAlgn="b"/>
                      <a:r>
                        <a:rPr lang="en-GB" sz="1300" b="1" i="0" u="none" strike="noStrike">
                          <a:solidFill>
                            <a:srgbClr val="002060"/>
                          </a:solidFill>
                          <a:effectLst/>
                          <a:latin typeface="Calibri" panose="020F0502020204030204" pitchFamily="34" charset="0"/>
                        </a:rPr>
                        <a:t>09</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02060"/>
                          </a:solidFill>
                          <a:effectLst/>
                          <a:latin typeface="Calibri" panose="020F0502020204030204" pitchFamily="34" charset="0"/>
                        </a:rPr>
                        <a:t>10</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02060"/>
                          </a:solidFill>
                          <a:effectLst/>
                          <a:latin typeface="Calibri" panose="020F0502020204030204" pitchFamily="34" charset="0"/>
                        </a:rPr>
                        <a:t>11</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00B0F0"/>
                    </a:solidFill>
                  </a:tcPr>
                </a:tc>
                <a:tc>
                  <a:txBody>
                    <a:bodyPr/>
                    <a:lstStyle/>
                    <a:p>
                      <a:pPr algn="ctr" fontAlgn="b"/>
                      <a:r>
                        <a:rPr lang="en-GB" sz="1300" b="1" i="0" u="none" strike="noStrike">
                          <a:solidFill>
                            <a:srgbClr val="002060"/>
                          </a:solidFill>
                          <a:effectLst/>
                          <a:latin typeface="Calibri" panose="020F0502020204030204" pitchFamily="34" charset="0"/>
                        </a:rPr>
                        <a:t>12</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02060"/>
                          </a:solidFill>
                          <a:effectLst/>
                          <a:latin typeface="Calibri" panose="020F0502020204030204" pitchFamily="34" charset="0"/>
                        </a:rPr>
                        <a:t>13</a:t>
                      </a:r>
                    </a:p>
                  </a:txBody>
                  <a:tcPr marL="9525" marR="9525" marT="9525"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3476934051"/>
                  </a:ext>
                </a:extLst>
              </a:tr>
              <a:tr h="216024">
                <a:tc>
                  <a:txBody>
                    <a:bodyPr/>
                    <a:lstStyle/>
                    <a:p>
                      <a:pPr algn="ctr" fontAlgn="b"/>
                      <a:r>
                        <a:rPr lang="en-GB" sz="800" b="0" i="0" u="none" strike="noStrike">
                          <a:solidFill>
                            <a:srgbClr val="002060"/>
                          </a:solidFill>
                          <a:effectLst/>
                          <a:latin typeface="Calibri" panose="020F0502020204030204" pitchFamily="34" charset="0"/>
                        </a:rPr>
                        <a:t>Week 2</a:t>
                      </a:r>
                    </a:p>
                  </a:txBody>
                  <a:tcPr marL="9525" marR="9525" marT="9525"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92D050"/>
                    </a:solidFill>
                  </a:tcPr>
                </a:tc>
                <a:tc>
                  <a:txBody>
                    <a:bodyPr/>
                    <a:lstStyle/>
                    <a:p>
                      <a:pPr algn="ctr" fontAlgn="b"/>
                      <a:r>
                        <a:rPr lang="en-GB" sz="800" b="0" i="0" u="none" strike="noStrike">
                          <a:solidFill>
                            <a:srgbClr val="002060"/>
                          </a:solidFill>
                          <a:effectLst/>
                          <a:latin typeface="Calibri" panose="020F050202020403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00B0F0"/>
                    </a:solidFill>
                  </a:tcPr>
                </a:tc>
                <a:tc>
                  <a:txBody>
                    <a:bodyPr/>
                    <a:lstStyle/>
                    <a:p>
                      <a:pPr algn="ctr" fontAlgn="b"/>
                      <a:r>
                        <a:rPr lang="en-GB" sz="800" b="0" i="0" u="none" strike="noStrike">
                          <a:solidFill>
                            <a:srgbClr val="002060"/>
                          </a:solidFill>
                          <a:effectLst/>
                          <a:latin typeface="Calibri" panose="020F050202020403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92D050"/>
                    </a:solidFill>
                  </a:tcPr>
                </a:tc>
                <a:tc>
                  <a:txBody>
                    <a:bodyPr/>
                    <a:lstStyle/>
                    <a:p>
                      <a:pPr algn="ctr" fontAlgn="b"/>
                      <a:r>
                        <a:rPr lang="en-GB" sz="1100" b="1" i="0" u="none" strike="noStrike">
                          <a:solidFill>
                            <a:srgbClr val="002060"/>
                          </a:solidFill>
                          <a:effectLst/>
                          <a:latin typeface="Calibri" panose="020F050202020403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92D050"/>
                    </a:solidFill>
                  </a:tcPr>
                </a:tc>
                <a:tc>
                  <a:txBody>
                    <a:bodyPr/>
                    <a:lstStyle/>
                    <a:p>
                      <a:pPr algn="ctr" fontAlgn="b"/>
                      <a:r>
                        <a:rPr lang="en-GB" sz="1100" b="1" i="0" u="none" strike="noStrike">
                          <a:solidFill>
                            <a:srgbClr val="002060"/>
                          </a:solidFill>
                          <a:effectLst/>
                          <a:latin typeface="Calibri" panose="020F050202020403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00B0F0"/>
                    </a:solidFill>
                  </a:tcPr>
                </a:tc>
                <a:tc>
                  <a:txBody>
                    <a:bodyPr/>
                    <a:lstStyle/>
                    <a:p>
                      <a:pPr algn="ctr" fontAlgn="b"/>
                      <a:r>
                        <a:rPr lang="en-GB" sz="800" b="0" i="0" u="none" strike="noStrike">
                          <a:solidFill>
                            <a:srgbClr val="002060"/>
                          </a:solidFill>
                          <a:effectLst/>
                          <a:latin typeface="Calibri" panose="020F050202020403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92D050"/>
                    </a:solidFill>
                  </a:tcPr>
                </a:tc>
                <a:tc>
                  <a:txBody>
                    <a:bodyPr/>
                    <a:lstStyle/>
                    <a:p>
                      <a:pPr algn="ctr" fontAlgn="b"/>
                      <a:r>
                        <a:rPr lang="en-GB" sz="800" b="0" i="0" u="none" strike="noStrike">
                          <a:solidFill>
                            <a:srgbClr val="002060"/>
                          </a:solidFill>
                          <a:effectLst/>
                          <a:latin typeface="Calibri" panose="020F0502020204030204" pitchFamily="34" charset="0"/>
                        </a:rPr>
                        <a:t> </a:t>
                      </a:r>
                    </a:p>
                  </a:txBody>
                  <a:tcPr marL="9525" marR="9525" marT="9525"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92D050"/>
                    </a:solidFill>
                  </a:tcPr>
                </a:tc>
                <a:extLst>
                  <a:ext uri="{0D108BD9-81ED-4DB2-BD59-A6C34878D82A}">
                    <a16:rowId xmlns:a16="http://schemas.microsoft.com/office/drawing/2014/main" val="738216122"/>
                  </a:ext>
                </a:extLst>
              </a:tr>
              <a:tr h="216024">
                <a:tc>
                  <a:txBody>
                    <a:bodyPr/>
                    <a:lstStyle/>
                    <a:p>
                      <a:pPr algn="ctr" fontAlgn="b"/>
                      <a:r>
                        <a:rPr lang="en-GB" sz="1100" b="1" i="0" u="none" strike="noStrike">
                          <a:solidFill>
                            <a:srgbClr val="002060"/>
                          </a:solidFill>
                          <a:effectLst/>
                          <a:latin typeface="Calibri" panose="020F0502020204030204" pitchFamily="34" charset="0"/>
                        </a:rPr>
                        <a:t> </a:t>
                      </a:r>
                    </a:p>
                  </a:txBody>
                  <a:tcPr marL="9525" marR="9525" marT="9525"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92D050"/>
                    </a:solidFill>
                  </a:tcPr>
                </a:tc>
                <a:tc>
                  <a:txBody>
                    <a:bodyPr/>
                    <a:lstStyle/>
                    <a:p>
                      <a:pPr algn="ctr" fontAlgn="ctr"/>
                      <a:r>
                        <a:rPr lang="en-GB" sz="1000" b="0"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FFC000"/>
                    </a:solidFill>
                  </a:tcPr>
                </a:tc>
                <a:tc>
                  <a:txBody>
                    <a:bodyPr/>
                    <a:lstStyle/>
                    <a:p>
                      <a:pPr algn="ctr" fontAlgn="ctr"/>
                      <a:r>
                        <a:rPr lang="en-GB" sz="11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92D050"/>
                    </a:solidFill>
                  </a:tcPr>
                </a:tc>
                <a:tc>
                  <a:txBody>
                    <a:bodyPr/>
                    <a:lstStyle/>
                    <a:p>
                      <a:pPr algn="ctr" fontAlgn="ctr"/>
                      <a:r>
                        <a:rPr lang="en-GB" sz="11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00B0F0"/>
                    </a:solidFill>
                  </a:tcPr>
                </a:tc>
                <a:tc>
                  <a:txBody>
                    <a:bodyPr/>
                    <a:lstStyle/>
                    <a:p>
                      <a:pPr algn="l" fontAlgn="ctr"/>
                      <a:r>
                        <a:rPr lang="en-GB" sz="13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92D050"/>
                    </a:solidFill>
                  </a:tcPr>
                </a:tc>
                <a:tc>
                  <a:txBody>
                    <a:bodyPr/>
                    <a:lstStyle/>
                    <a:p>
                      <a:pPr algn="l" fontAlgn="ctr"/>
                      <a:r>
                        <a:rPr lang="en-GB" sz="13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92D050"/>
                    </a:solidFill>
                  </a:tcPr>
                </a:tc>
                <a:tc>
                  <a:txBody>
                    <a:bodyPr/>
                    <a:lstStyle/>
                    <a:p>
                      <a:pPr algn="l" fontAlgn="ctr"/>
                      <a:r>
                        <a:rPr lang="en-GB" sz="13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2678794574"/>
                  </a:ext>
                </a:extLst>
              </a:tr>
              <a:tr h="216024">
                <a:tc>
                  <a:txBody>
                    <a:bodyPr/>
                    <a:lstStyle/>
                    <a:p>
                      <a:pPr algn="ctr" fontAlgn="b"/>
                      <a:r>
                        <a:rPr lang="en-GB" sz="1300" b="1" i="0" u="none" strike="noStrike">
                          <a:solidFill>
                            <a:srgbClr val="002060"/>
                          </a:solidFill>
                          <a:effectLst/>
                          <a:latin typeface="Calibri" panose="020F0502020204030204" pitchFamily="34" charset="0"/>
                        </a:rPr>
                        <a:t>14</a:t>
                      </a:r>
                    </a:p>
                  </a:txBody>
                  <a:tcPr marL="9525" marR="9525" marT="9525"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92D050"/>
                    </a:solidFill>
                  </a:tcPr>
                </a:tc>
                <a:tc>
                  <a:txBody>
                    <a:bodyPr/>
                    <a:lstStyle/>
                    <a:p>
                      <a:pPr algn="ctr" fontAlgn="ctr"/>
                      <a:r>
                        <a:rPr lang="en-GB" sz="1300" b="1" i="0" u="none" strike="noStrike">
                          <a:solidFill>
                            <a:srgbClr val="002060"/>
                          </a:solidFill>
                          <a:effectLst/>
                          <a:latin typeface="Calibri" panose="020F0502020204030204" pitchFamily="34" charset="0"/>
                        </a:rPr>
                        <a:t>15</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FFC000"/>
                    </a:solidFill>
                  </a:tcPr>
                </a:tc>
                <a:tc>
                  <a:txBody>
                    <a:bodyPr/>
                    <a:lstStyle/>
                    <a:p>
                      <a:pPr algn="ctr" fontAlgn="ctr"/>
                      <a:r>
                        <a:rPr lang="en-GB" sz="1300" b="1" i="0" u="none" strike="noStrike">
                          <a:solidFill>
                            <a:srgbClr val="002060"/>
                          </a:solidFill>
                          <a:effectLst/>
                          <a:latin typeface="Calibri" panose="020F0502020204030204" pitchFamily="34" charset="0"/>
                        </a:rPr>
                        <a:t>16</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02060"/>
                          </a:solidFill>
                          <a:effectLst/>
                          <a:latin typeface="Calibri" panose="020F0502020204030204" pitchFamily="34" charset="0"/>
                        </a:rPr>
                        <a:t>17</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00B0F0"/>
                    </a:solidFill>
                  </a:tcPr>
                </a:tc>
                <a:tc>
                  <a:txBody>
                    <a:bodyPr/>
                    <a:lstStyle/>
                    <a:p>
                      <a:pPr algn="ctr" fontAlgn="ctr"/>
                      <a:r>
                        <a:rPr lang="en-GB" sz="1300" b="1" i="0" u="none" strike="noStrike">
                          <a:solidFill>
                            <a:srgbClr val="002060"/>
                          </a:solidFill>
                          <a:effectLst/>
                          <a:latin typeface="Calibri" panose="020F0502020204030204" pitchFamily="34" charset="0"/>
                        </a:rPr>
                        <a:t>18</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92D050"/>
                    </a:solidFill>
                  </a:tcPr>
                </a:tc>
                <a:tc>
                  <a:txBody>
                    <a:bodyPr/>
                    <a:lstStyle/>
                    <a:p>
                      <a:pPr algn="ctr" fontAlgn="ctr"/>
                      <a:r>
                        <a:rPr lang="en-GB" sz="1300" b="1" i="0" u="none" strike="noStrike">
                          <a:solidFill>
                            <a:srgbClr val="002060"/>
                          </a:solidFill>
                          <a:effectLst/>
                          <a:latin typeface="Calibri" panose="020F0502020204030204" pitchFamily="34" charset="0"/>
                        </a:rPr>
                        <a:t>19</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92D050"/>
                    </a:solidFill>
                  </a:tcPr>
                </a:tc>
                <a:tc>
                  <a:txBody>
                    <a:bodyPr/>
                    <a:lstStyle/>
                    <a:p>
                      <a:pPr algn="ctr" fontAlgn="ctr"/>
                      <a:r>
                        <a:rPr lang="en-GB" sz="1300" b="1" i="0" u="none" strike="noStrike">
                          <a:solidFill>
                            <a:srgbClr val="002060"/>
                          </a:solidFill>
                          <a:effectLst/>
                          <a:latin typeface="Calibri" panose="020F0502020204030204" pitchFamily="34" charset="0"/>
                        </a:rPr>
                        <a:t>20</a:t>
                      </a:r>
                    </a:p>
                  </a:txBody>
                  <a:tcPr marL="9525" marR="9525" marT="9525" marB="0" anchor="ctr">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715199798"/>
                  </a:ext>
                </a:extLst>
              </a:tr>
              <a:tr h="216024">
                <a:tc>
                  <a:txBody>
                    <a:bodyPr/>
                    <a:lstStyle/>
                    <a:p>
                      <a:pPr algn="ctr" fontAlgn="b"/>
                      <a:r>
                        <a:rPr lang="en-GB" sz="900" b="0" i="0" u="none" strike="noStrike">
                          <a:solidFill>
                            <a:srgbClr val="002060"/>
                          </a:solidFill>
                          <a:effectLst/>
                          <a:latin typeface="Calibri" panose="020F0502020204030204" pitchFamily="34" charset="0"/>
                        </a:rPr>
                        <a:t>Week 3</a:t>
                      </a:r>
                    </a:p>
                  </a:txBody>
                  <a:tcPr marL="9525" marR="9525" marT="9525"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92D050"/>
                    </a:solidFill>
                  </a:tcPr>
                </a:tc>
                <a:tc>
                  <a:txBody>
                    <a:bodyPr/>
                    <a:lstStyle/>
                    <a:p>
                      <a:pPr algn="ctr" fontAlgn="ctr"/>
                      <a:r>
                        <a:rPr lang="en-GB" sz="13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FFC000"/>
                    </a:solidFill>
                  </a:tcPr>
                </a:tc>
                <a:tc>
                  <a:txBody>
                    <a:bodyPr/>
                    <a:lstStyle/>
                    <a:p>
                      <a:pPr algn="ctr" fontAlgn="ctr"/>
                      <a:r>
                        <a:rPr lang="en-GB" sz="13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92D050"/>
                    </a:solidFill>
                  </a:tcPr>
                </a:tc>
                <a:tc>
                  <a:txBody>
                    <a:bodyPr/>
                    <a:lstStyle/>
                    <a:p>
                      <a:pPr algn="ctr" fontAlgn="b"/>
                      <a:r>
                        <a:rPr lang="en-GB" sz="1300" b="1" i="0" u="none" strike="noStrike">
                          <a:solidFill>
                            <a:srgbClr val="002060"/>
                          </a:solidFill>
                          <a:effectLst/>
                          <a:latin typeface="Calibri" panose="020F050202020403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00B0F0"/>
                    </a:solidFill>
                  </a:tcPr>
                </a:tc>
                <a:tc>
                  <a:txBody>
                    <a:bodyPr/>
                    <a:lstStyle/>
                    <a:p>
                      <a:pPr algn="l" fontAlgn="ctr"/>
                      <a:r>
                        <a:rPr lang="en-GB" sz="13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92D050"/>
                    </a:solidFill>
                  </a:tcPr>
                </a:tc>
                <a:tc>
                  <a:txBody>
                    <a:bodyPr/>
                    <a:lstStyle/>
                    <a:p>
                      <a:pPr algn="l" fontAlgn="ctr"/>
                      <a:r>
                        <a:rPr lang="en-GB" sz="13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92D050"/>
                    </a:solidFill>
                  </a:tcPr>
                </a:tc>
                <a:tc>
                  <a:txBody>
                    <a:bodyPr/>
                    <a:lstStyle/>
                    <a:p>
                      <a:pPr algn="l" fontAlgn="ctr"/>
                      <a:r>
                        <a:rPr lang="en-GB" sz="13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solidFill>
                      <a:srgbClr val="92D050"/>
                    </a:solidFill>
                  </a:tcPr>
                </a:tc>
                <a:extLst>
                  <a:ext uri="{0D108BD9-81ED-4DB2-BD59-A6C34878D82A}">
                    <a16:rowId xmlns:a16="http://schemas.microsoft.com/office/drawing/2014/main" val="3600115436"/>
                  </a:ext>
                </a:extLst>
              </a:tr>
              <a:tr h="216024">
                <a:tc>
                  <a:txBody>
                    <a:bodyPr/>
                    <a:lstStyle/>
                    <a:p>
                      <a:pPr algn="ctr" fontAlgn="b"/>
                      <a:r>
                        <a:rPr lang="en-GB" sz="1100" b="1" i="0" u="none" strike="noStrike">
                          <a:solidFill>
                            <a:srgbClr val="002060"/>
                          </a:solidFill>
                          <a:effectLst/>
                          <a:latin typeface="Calibri" panose="020F0502020204030204" pitchFamily="34" charset="0"/>
                        </a:rPr>
                        <a:t> </a:t>
                      </a:r>
                    </a:p>
                  </a:txBody>
                  <a:tcPr marL="9525" marR="9525" marT="9525"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92D050"/>
                    </a:solidFill>
                  </a:tcPr>
                </a:tc>
                <a:tc>
                  <a:txBody>
                    <a:bodyPr/>
                    <a:lstStyle/>
                    <a:p>
                      <a:pPr algn="l" fontAlgn="ctr"/>
                      <a:r>
                        <a:rPr lang="en-GB" sz="13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92D050"/>
                    </a:solidFill>
                  </a:tcPr>
                </a:tc>
                <a:tc>
                  <a:txBody>
                    <a:bodyPr/>
                    <a:lstStyle/>
                    <a:p>
                      <a:pPr algn="ctr" fontAlgn="ctr"/>
                      <a:r>
                        <a:rPr lang="en-GB" sz="1000" b="0"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92D050"/>
                    </a:solidFill>
                  </a:tcPr>
                </a:tc>
                <a:tc>
                  <a:txBody>
                    <a:bodyPr/>
                    <a:lstStyle/>
                    <a:p>
                      <a:pPr algn="ctr" fontAlgn="ctr"/>
                      <a:r>
                        <a:rPr lang="en-GB" sz="11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92D050"/>
                    </a:solidFill>
                  </a:tcPr>
                </a:tc>
                <a:tc>
                  <a:txBody>
                    <a:bodyPr/>
                    <a:lstStyle/>
                    <a:p>
                      <a:pPr algn="ctr" fontAlgn="ctr"/>
                      <a:r>
                        <a:rPr lang="en-GB" sz="11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92D050"/>
                    </a:solidFill>
                  </a:tcPr>
                </a:tc>
                <a:tc>
                  <a:txBody>
                    <a:bodyPr/>
                    <a:lstStyle/>
                    <a:p>
                      <a:pPr algn="ctr" fontAlgn="ctr"/>
                      <a:r>
                        <a:rPr lang="en-GB" sz="11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00B0F0"/>
                    </a:solidFill>
                  </a:tcPr>
                </a:tc>
                <a:tc>
                  <a:txBody>
                    <a:bodyPr/>
                    <a:lstStyle/>
                    <a:p>
                      <a:pPr algn="ctr" fontAlgn="ctr"/>
                      <a:r>
                        <a:rPr lang="en-GB" sz="11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598753404"/>
                  </a:ext>
                </a:extLst>
              </a:tr>
              <a:tr h="216024">
                <a:tc>
                  <a:txBody>
                    <a:bodyPr/>
                    <a:lstStyle/>
                    <a:p>
                      <a:pPr algn="ctr" fontAlgn="b"/>
                      <a:r>
                        <a:rPr lang="en-GB" sz="1300" b="1" i="0" u="none" strike="noStrike">
                          <a:solidFill>
                            <a:srgbClr val="002060"/>
                          </a:solidFill>
                          <a:effectLst/>
                          <a:latin typeface="Calibri" panose="020F0502020204030204" pitchFamily="34" charset="0"/>
                        </a:rPr>
                        <a:t>21</a:t>
                      </a:r>
                    </a:p>
                  </a:txBody>
                  <a:tcPr marL="9525" marR="9525" marT="9525"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92D050"/>
                    </a:solidFill>
                  </a:tcPr>
                </a:tc>
                <a:tc>
                  <a:txBody>
                    <a:bodyPr/>
                    <a:lstStyle/>
                    <a:p>
                      <a:pPr algn="ctr" fontAlgn="ctr"/>
                      <a:r>
                        <a:rPr lang="en-GB" sz="1300" b="1" i="0" u="none" strike="noStrike">
                          <a:solidFill>
                            <a:srgbClr val="002060"/>
                          </a:solidFill>
                          <a:effectLst/>
                          <a:latin typeface="Calibri" panose="020F0502020204030204" pitchFamily="34" charset="0"/>
                        </a:rPr>
                        <a:t>22</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02060"/>
                          </a:solidFill>
                          <a:effectLst/>
                          <a:latin typeface="Calibri" panose="020F0502020204030204" pitchFamily="34" charset="0"/>
                        </a:rPr>
                        <a:t>23</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02060"/>
                          </a:solidFill>
                          <a:effectLst/>
                          <a:latin typeface="Calibri" panose="020F0502020204030204" pitchFamily="34" charset="0"/>
                        </a:rPr>
                        <a:t>24</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02060"/>
                          </a:solidFill>
                          <a:effectLst/>
                          <a:latin typeface="Calibri" panose="020F0502020204030204" pitchFamily="34" charset="0"/>
                        </a:rPr>
                        <a:t>25</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02060"/>
                          </a:solidFill>
                          <a:effectLst/>
                          <a:latin typeface="Calibri" panose="020F0502020204030204" pitchFamily="34" charset="0"/>
                        </a:rPr>
                        <a:t>26</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a:noFill/>
                    </a:lnB>
                    <a:solidFill>
                      <a:srgbClr val="00B0F0"/>
                    </a:solidFill>
                  </a:tcPr>
                </a:tc>
                <a:tc>
                  <a:txBody>
                    <a:bodyPr/>
                    <a:lstStyle/>
                    <a:p>
                      <a:pPr algn="ctr" fontAlgn="b"/>
                      <a:r>
                        <a:rPr lang="en-GB" sz="1300" b="1" i="0" u="none" strike="noStrike">
                          <a:solidFill>
                            <a:srgbClr val="002060"/>
                          </a:solidFill>
                          <a:effectLst/>
                          <a:latin typeface="Calibri" panose="020F0502020204030204" pitchFamily="34" charset="0"/>
                        </a:rPr>
                        <a:t>27</a:t>
                      </a:r>
                    </a:p>
                  </a:txBody>
                  <a:tcPr marL="9525" marR="9525" marT="9525"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557988252"/>
                  </a:ext>
                </a:extLst>
              </a:tr>
              <a:tr h="216024">
                <a:tc>
                  <a:txBody>
                    <a:bodyPr/>
                    <a:lstStyle/>
                    <a:p>
                      <a:pPr algn="ctr" fontAlgn="b"/>
                      <a:r>
                        <a:rPr lang="en-GB" sz="800" b="0" i="0" u="none" strike="noStrike">
                          <a:solidFill>
                            <a:srgbClr val="002060"/>
                          </a:solidFill>
                          <a:effectLst/>
                          <a:latin typeface="Calibri" panose="020F0502020204030204" pitchFamily="34" charset="0"/>
                        </a:rPr>
                        <a:t>Week 4</a:t>
                      </a:r>
                    </a:p>
                  </a:txBody>
                  <a:tcPr marL="9525" marR="9525" marT="9525"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12700" cap="flat" cmpd="sng" algn="ctr">
                      <a:solidFill>
                        <a:srgbClr val="002060"/>
                      </a:solidFill>
                      <a:prstDash val="solid"/>
                      <a:round/>
                      <a:headEnd type="none" w="med" len="med"/>
                      <a:tailEnd type="none" w="med" len="med"/>
                    </a:lnB>
                    <a:solidFill>
                      <a:srgbClr val="92D050"/>
                    </a:solidFill>
                  </a:tcPr>
                </a:tc>
                <a:tc>
                  <a:txBody>
                    <a:bodyPr/>
                    <a:lstStyle/>
                    <a:p>
                      <a:pPr algn="l" fontAlgn="ctr"/>
                      <a:r>
                        <a:rPr lang="en-GB" sz="1300" b="1" i="0" u="none" strike="noStrike">
                          <a:solidFill>
                            <a:srgbClr val="002060"/>
                          </a:solidFill>
                          <a:effectLst/>
                          <a:latin typeface="Calibri" panose="020F0502020204030204" pitchFamily="34" charset="0"/>
                        </a:rPr>
                        <a:t> </a:t>
                      </a:r>
                    </a:p>
                  </a:txBody>
                  <a:tcPr marL="9525" marR="9525" marT="9525"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12700" cap="flat" cmpd="sng" algn="ctr">
                      <a:solidFill>
                        <a:srgbClr val="002060"/>
                      </a:solidFill>
                      <a:prstDash val="solid"/>
                      <a:round/>
                      <a:headEnd type="none" w="med" len="med"/>
                      <a:tailEnd type="none" w="med" len="med"/>
                    </a:lnB>
                    <a:solidFill>
                      <a:srgbClr val="92D050"/>
                    </a:solidFill>
                  </a:tcPr>
                </a:tc>
                <a:tc>
                  <a:txBody>
                    <a:bodyPr/>
                    <a:lstStyle/>
                    <a:p>
                      <a:pPr algn="ctr" fontAlgn="b"/>
                      <a:r>
                        <a:rPr lang="en-GB" sz="800" b="0" i="0" u="none" strike="noStrike">
                          <a:solidFill>
                            <a:srgbClr val="002060"/>
                          </a:solidFill>
                          <a:effectLst/>
                          <a:latin typeface="Calibri" panose="020F050202020403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12700" cap="flat" cmpd="sng" algn="ctr">
                      <a:solidFill>
                        <a:srgbClr val="002060"/>
                      </a:solidFill>
                      <a:prstDash val="solid"/>
                      <a:round/>
                      <a:headEnd type="none" w="med" len="med"/>
                      <a:tailEnd type="none" w="med" len="med"/>
                    </a:lnB>
                    <a:solidFill>
                      <a:srgbClr val="92D050"/>
                    </a:solidFill>
                  </a:tcPr>
                </a:tc>
                <a:tc>
                  <a:txBody>
                    <a:bodyPr/>
                    <a:lstStyle/>
                    <a:p>
                      <a:pPr algn="ctr" fontAlgn="b"/>
                      <a:r>
                        <a:rPr lang="en-GB" sz="1100" b="1" i="0" u="none" strike="noStrike">
                          <a:solidFill>
                            <a:srgbClr val="002060"/>
                          </a:solidFill>
                          <a:effectLst/>
                          <a:latin typeface="Calibri" panose="020F050202020403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12700" cap="flat" cmpd="sng" algn="ctr">
                      <a:solidFill>
                        <a:srgbClr val="002060"/>
                      </a:solidFill>
                      <a:prstDash val="solid"/>
                      <a:round/>
                      <a:headEnd type="none" w="med" len="med"/>
                      <a:tailEnd type="none" w="med" len="med"/>
                    </a:lnB>
                    <a:solidFill>
                      <a:srgbClr val="92D050"/>
                    </a:solidFill>
                  </a:tcPr>
                </a:tc>
                <a:tc>
                  <a:txBody>
                    <a:bodyPr/>
                    <a:lstStyle/>
                    <a:p>
                      <a:pPr algn="ctr" fontAlgn="b"/>
                      <a:r>
                        <a:rPr lang="en-GB" sz="800" b="0" i="0" u="none" strike="noStrike">
                          <a:solidFill>
                            <a:srgbClr val="002060"/>
                          </a:solidFill>
                          <a:effectLst/>
                          <a:latin typeface="Calibri" panose="020F050202020403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12700" cap="flat" cmpd="sng" algn="ctr">
                      <a:solidFill>
                        <a:srgbClr val="002060"/>
                      </a:solidFill>
                      <a:prstDash val="solid"/>
                      <a:round/>
                      <a:headEnd type="none" w="med" len="med"/>
                      <a:tailEnd type="none" w="med" len="med"/>
                    </a:lnB>
                    <a:solidFill>
                      <a:srgbClr val="92D050"/>
                    </a:solidFill>
                  </a:tcPr>
                </a:tc>
                <a:tc>
                  <a:txBody>
                    <a:bodyPr/>
                    <a:lstStyle/>
                    <a:p>
                      <a:pPr algn="ctr" fontAlgn="b"/>
                      <a:r>
                        <a:rPr lang="en-GB" sz="1100" b="1" i="0" u="none" strike="noStrike">
                          <a:solidFill>
                            <a:srgbClr val="002060"/>
                          </a:solidFill>
                          <a:effectLst/>
                          <a:latin typeface="Calibri" panose="020F050202020403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a:noFill/>
                    </a:lnT>
                    <a:lnB w="12700" cap="flat" cmpd="sng" algn="ctr">
                      <a:solidFill>
                        <a:srgbClr val="002060"/>
                      </a:solidFill>
                      <a:prstDash val="solid"/>
                      <a:round/>
                      <a:headEnd type="none" w="med" len="med"/>
                      <a:tailEnd type="none" w="med" len="med"/>
                    </a:lnB>
                    <a:solidFill>
                      <a:srgbClr val="00B0F0"/>
                    </a:solidFill>
                  </a:tcPr>
                </a:tc>
                <a:tc>
                  <a:txBody>
                    <a:bodyPr/>
                    <a:lstStyle/>
                    <a:p>
                      <a:pPr algn="ctr" fontAlgn="b"/>
                      <a:r>
                        <a:rPr lang="en-GB" sz="800" b="0" i="0" u="none" strike="noStrike" dirty="0">
                          <a:solidFill>
                            <a:srgbClr val="002060"/>
                          </a:solidFill>
                          <a:effectLst/>
                          <a:latin typeface="Calibri" panose="020F0502020204030204" pitchFamily="34" charset="0"/>
                        </a:rPr>
                        <a:t> </a:t>
                      </a:r>
                    </a:p>
                  </a:txBody>
                  <a:tcPr marL="9525" marR="9525" marT="9525"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a:noFill/>
                    </a:lnT>
                    <a:lnB w="12700" cap="flat" cmpd="sng" algn="ctr">
                      <a:solidFill>
                        <a:srgbClr val="002060"/>
                      </a:solidFill>
                      <a:prstDash val="solid"/>
                      <a:round/>
                      <a:headEnd type="none" w="med" len="med"/>
                      <a:tailEnd type="none" w="med" len="med"/>
                    </a:lnB>
                    <a:solidFill>
                      <a:srgbClr val="92D050"/>
                    </a:solidFill>
                  </a:tcPr>
                </a:tc>
                <a:extLst>
                  <a:ext uri="{0D108BD9-81ED-4DB2-BD59-A6C34878D82A}">
                    <a16:rowId xmlns:a16="http://schemas.microsoft.com/office/drawing/2014/main" val="2630045090"/>
                  </a:ext>
                </a:extLst>
              </a:tr>
            </a:tbl>
          </a:graphicData>
        </a:graphic>
      </p:graphicFrame>
      <p:sp>
        <p:nvSpPr>
          <p:cNvPr id="82" name="Rectangle 81">
            <a:extLst>
              <a:ext uri="{FF2B5EF4-FFF2-40B4-BE49-F238E27FC236}">
                <a16:creationId xmlns:a16="http://schemas.microsoft.com/office/drawing/2014/main" id="{A878FA7F-1E59-4BE4-BCA9-0C79344D3403}"/>
              </a:ext>
            </a:extLst>
          </p:cNvPr>
          <p:cNvSpPr/>
          <p:nvPr/>
        </p:nvSpPr>
        <p:spPr>
          <a:xfrm>
            <a:off x="479376" y="954761"/>
            <a:ext cx="4532010" cy="461665"/>
          </a:xfrm>
          <a:prstGeom prst="rect">
            <a:avLst/>
          </a:prstGeom>
        </p:spPr>
        <p:txBody>
          <a:bodyPr wrap="none">
            <a:spAutoFit/>
          </a:bodyPr>
          <a:lstStyle/>
          <a:p>
            <a:pPr lvl="0"/>
            <a:r>
              <a:rPr lang="en-GB" sz="2400" dirty="0">
                <a:solidFill>
                  <a:schemeClr val="tx2">
                    <a:lumMod val="50000"/>
                  </a:schemeClr>
                </a:solidFill>
              </a:rPr>
              <a:t>Significant Events in the Period </a:t>
            </a:r>
          </a:p>
        </p:txBody>
      </p:sp>
      <p:sp>
        <p:nvSpPr>
          <p:cNvPr id="83" name="Rectangle 82">
            <a:extLst>
              <a:ext uri="{FF2B5EF4-FFF2-40B4-BE49-F238E27FC236}">
                <a16:creationId xmlns:a16="http://schemas.microsoft.com/office/drawing/2014/main" id="{7F50B42F-63C3-46A0-8545-041985ACA003}"/>
              </a:ext>
            </a:extLst>
          </p:cNvPr>
          <p:cNvSpPr/>
          <p:nvPr/>
        </p:nvSpPr>
        <p:spPr>
          <a:xfrm>
            <a:off x="5831937" y="759654"/>
            <a:ext cx="5476532" cy="5957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Slips, Trips and Falls x 4 </a:t>
            </a:r>
          </a:p>
          <a:p>
            <a:endParaRPr lang="en-GB" dirty="0">
              <a:solidFill>
                <a:schemeClr val="tx2">
                  <a:lumMod val="50000"/>
                </a:schemeClr>
              </a:solidFill>
            </a:endParaRPr>
          </a:p>
          <a:p>
            <a:r>
              <a:rPr lang="en-GB" sz="1200" dirty="0">
                <a:solidFill>
                  <a:srgbClr val="FF0000"/>
                </a:solidFill>
              </a:rPr>
              <a:t>04/04/2019</a:t>
            </a:r>
            <a:r>
              <a:rPr lang="en-GB" sz="1200" dirty="0">
                <a:solidFill>
                  <a:schemeClr val="tx2">
                    <a:lumMod val="50000"/>
                  </a:schemeClr>
                </a:solidFill>
              </a:rPr>
              <a:t> – Lookout stood on a catch pit lid which gave way. The IP fell over dislocating his knee. Unable to return to work to date LT</a:t>
            </a:r>
          </a:p>
          <a:p>
            <a:r>
              <a:rPr lang="en-GB" sz="1200" b="1" dirty="0">
                <a:solidFill>
                  <a:schemeClr val="tx2">
                    <a:lumMod val="50000"/>
                  </a:schemeClr>
                </a:solidFill>
              </a:rPr>
              <a:t>Discussion:</a:t>
            </a:r>
            <a:r>
              <a:rPr lang="en-GB" sz="1200" dirty="0">
                <a:solidFill>
                  <a:schemeClr val="tx2">
                    <a:lumMod val="50000"/>
                  </a:schemeClr>
                </a:solidFill>
              </a:rPr>
              <a:t>  How do you remain situationally aware of the hazards around you and your team? </a:t>
            </a:r>
          </a:p>
          <a:p>
            <a:endParaRPr lang="en-GB" dirty="0">
              <a:solidFill>
                <a:schemeClr val="tx2">
                  <a:lumMod val="50000"/>
                </a:schemeClr>
              </a:solidFill>
            </a:endParaRPr>
          </a:p>
          <a:p>
            <a:r>
              <a:rPr lang="en-GB" dirty="0">
                <a:solidFill>
                  <a:schemeClr val="tx2">
                    <a:lumMod val="50000"/>
                  </a:schemeClr>
                </a:solidFill>
              </a:rPr>
              <a:t>Manual Handling x 2</a:t>
            </a:r>
          </a:p>
          <a:p>
            <a:endParaRPr lang="en-GB" dirty="0">
              <a:solidFill>
                <a:schemeClr val="tx2">
                  <a:lumMod val="50000"/>
                </a:schemeClr>
              </a:solidFill>
            </a:endParaRPr>
          </a:p>
          <a:p>
            <a:r>
              <a:rPr lang="en-GB" sz="1200" dirty="0">
                <a:solidFill>
                  <a:srgbClr val="FF0000"/>
                </a:solidFill>
              </a:rPr>
              <a:t>11/04/2019</a:t>
            </a:r>
            <a:r>
              <a:rPr lang="en-GB" sz="1200" dirty="0">
                <a:solidFill>
                  <a:schemeClr val="tx2">
                    <a:lumMod val="50000"/>
                  </a:schemeClr>
                </a:solidFill>
              </a:rPr>
              <a:t> - The IP (LOSC Ganymede) was carrying a stressing ram down access steps at </a:t>
            </a:r>
            <a:r>
              <a:rPr lang="en-GB" sz="1200" dirty="0" err="1">
                <a:solidFill>
                  <a:schemeClr val="tx2">
                    <a:lumMod val="50000"/>
                  </a:schemeClr>
                </a:solidFill>
              </a:rPr>
              <a:t>Vaggs</a:t>
            </a:r>
            <a:r>
              <a:rPr lang="en-GB" sz="1200" dirty="0">
                <a:solidFill>
                  <a:schemeClr val="tx2">
                    <a:lumMod val="50000"/>
                  </a:schemeClr>
                </a:solidFill>
              </a:rPr>
              <a:t> Lane (New Milton). Reaching the last step the IP turned their ankle resulting in sprain and tissue damage LT</a:t>
            </a:r>
          </a:p>
          <a:p>
            <a:r>
              <a:rPr lang="en-GB" sz="1200" b="1" dirty="0">
                <a:solidFill>
                  <a:schemeClr val="tx2">
                    <a:lumMod val="50000"/>
                  </a:schemeClr>
                </a:solidFill>
              </a:rPr>
              <a:t>Discussion: </a:t>
            </a:r>
            <a:r>
              <a:rPr lang="en-GB" sz="1200" dirty="0">
                <a:solidFill>
                  <a:schemeClr val="tx2">
                    <a:lumMod val="50000"/>
                  </a:schemeClr>
                </a:solidFill>
              </a:rPr>
              <a:t>Do you use the correct manual handling technique?  Remember avoid, assess, review</a:t>
            </a:r>
            <a:endParaRPr lang="en-GB" sz="1200" b="1" dirty="0">
              <a:solidFill>
                <a:schemeClr val="tx2">
                  <a:lumMod val="50000"/>
                </a:schemeClr>
              </a:solidFill>
            </a:endParaRPr>
          </a:p>
          <a:p>
            <a:endParaRPr lang="en-GB" dirty="0">
              <a:solidFill>
                <a:schemeClr val="tx2">
                  <a:lumMod val="50000"/>
                </a:schemeClr>
              </a:solidFill>
            </a:endParaRPr>
          </a:p>
          <a:p>
            <a:r>
              <a:rPr lang="en-GB" dirty="0">
                <a:solidFill>
                  <a:schemeClr val="tx2">
                    <a:lumMod val="50000"/>
                  </a:schemeClr>
                </a:solidFill>
              </a:rPr>
              <a:t>Person interacting with tool/equipment </a:t>
            </a:r>
          </a:p>
          <a:p>
            <a:endParaRPr lang="en-GB" dirty="0">
              <a:solidFill>
                <a:schemeClr val="tx2">
                  <a:lumMod val="50000"/>
                </a:schemeClr>
              </a:solidFill>
            </a:endParaRPr>
          </a:p>
          <a:p>
            <a:r>
              <a:rPr lang="en-GB" sz="1200" dirty="0">
                <a:solidFill>
                  <a:srgbClr val="FF0000"/>
                </a:solidFill>
              </a:rPr>
              <a:t>02/04/2019</a:t>
            </a:r>
            <a:r>
              <a:rPr lang="en-GB" sz="1200" dirty="0">
                <a:solidFill>
                  <a:schemeClr val="tx2">
                    <a:lumMod val="50000"/>
                  </a:schemeClr>
                </a:solidFill>
              </a:rPr>
              <a:t> – a </a:t>
            </a:r>
            <a:r>
              <a:rPr lang="en-GB" sz="1200" dirty="0" err="1">
                <a:solidFill>
                  <a:schemeClr val="tx2">
                    <a:lumMod val="50000"/>
                  </a:schemeClr>
                </a:solidFill>
              </a:rPr>
              <a:t>strail</a:t>
            </a:r>
            <a:r>
              <a:rPr lang="en-GB" sz="1200" dirty="0">
                <a:solidFill>
                  <a:schemeClr val="tx2">
                    <a:lumMod val="50000"/>
                  </a:schemeClr>
                </a:solidFill>
              </a:rPr>
              <a:t> lifter was dropped on IP’s foot during a re-fitment of </a:t>
            </a:r>
            <a:r>
              <a:rPr lang="en-GB" sz="1200" dirty="0" err="1">
                <a:solidFill>
                  <a:schemeClr val="tx2">
                    <a:lumMod val="50000"/>
                  </a:schemeClr>
                </a:solidFill>
              </a:rPr>
              <a:t>strail</a:t>
            </a:r>
            <a:r>
              <a:rPr lang="en-GB" sz="1200" dirty="0">
                <a:solidFill>
                  <a:schemeClr val="tx2">
                    <a:lumMod val="50000"/>
                  </a:schemeClr>
                </a:solidFill>
              </a:rPr>
              <a:t> panels. This was not reported at the time as the IP was not aware of the severity of the injury LT</a:t>
            </a:r>
          </a:p>
          <a:p>
            <a:endParaRPr lang="en-GB" dirty="0">
              <a:solidFill>
                <a:schemeClr val="tx2">
                  <a:lumMod val="50000"/>
                </a:schemeClr>
              </a:solidFill>
            </a:endParaRPr>
          </a:p>
          <a:p>
            <a:r>
              <a:rPr lang="en-GB" dirty="0">
                <a:solidFill>
                  <a:schemeClr val="tx2">
                    <a:lumMod val="50000"/>
                  </a:schemeClr>
                </a:solidFill>
              </a:rPr>
              <a:t>Near Miss </a:t>
            </a:r>
          </a:p>
          <a:p>
            <a:endParaRPr lang="en-GB" dirty="0">
              <a:solidFill>
                <a:schemeClr val="tx2">
                  <a:lumMod val="50000"/>
                </a:schemeClr>
              </a:solidFill>
            </a:endParaRPr>
          </a:p>
          <a:p>
            <a:r>
              <a:rPr lang="en-GB" sz="1200" dirty="0">
                <a:solidFill>
                  <a:srgbClr val="FF0000"/>
                </a:solidFill>
              </a:rPr>
              <a:t>15/04/2019</a:t>
            </a:r>
            <a:r>
              <a:rPr lang="en-GB" sz="1200" dirty="0">
                <a:solidFill>
                  <a:schemeClr val="tx2">
                    <a:lumMod val="50000"/>
                  </a:schemeClr>
                </a:solidFill>
              </a:rPr>
              <a:t> – Near Miss occurred at C/E of Woking Jn. The COSS/PIC got out of the 4ft only 4 seconds before the train passed the location</a:t>
            </a:r>
          </a:p>
          <a:p>
            <a:r>
              <a:rPr lang="en-GB" sz="1200" b="1" dirty="0">
                <a:solidFill>
                  <a:schemeClr val="tx2">
                    <a:lumMod val="50000"/>
                  </a:schemeClr>
                </a:solidFill>
              </a:rPr>
              <a:t>Discussion:</a:t>
            </a:r>
            <a:r>
              <a:rPr lang="en-GB" sz="1200" dirty="0">
                <a:solidFill>
                  <a:schemeClr val="tx2">
                    <a:lumMod val="50000"/>
                  </a:schemeClr>
                </a:solidFill>
              </a:rPr>
              <a:t>  How do you remain situationally aware of the hazards around you and your team? </a:t>
            </a:r>
          </a:p>
        </p:txBody>
      </p:sp>
      <p:pic>
        <p:nvPicPr>
          <p:cNvPr id="84" name="Picture 83">
            <a:extLst>
              <a:ext uri="{FF2B5EF4-FFF2-40B4-BE49-F238E27FC236}">
                <a16:creationId xmlns:a16="http://schemas.microsoft.com/office/drawing/2014/main" id="{6EF4DDDF-837B-4A3A-98A1-B90149A821B9}"/>
              </a:ext>
            </a:extLst>
          </p:cNvPr>
          <p:cNvPicPr>
            <a:picLocks noChangeAspect="1"/>
          </p:cNvPicPr>
          <p:nvPr/>
        </p:nvPicPr>
        <p:blipFill>
          <a:blip r:embed="rId4"/>
          <a:stretch>
            <a:fillRect/>
          </a:stretch>
        </p:blipFill>
        <p:spPr>
          <a:xfrm>
            <a:off x="8637589" y="672513"/>
            <a:ext cx="504056" cy="504056"/>
          </a:xfrm>
          <a:prstGeom prst="rect">
            <a:avLst/>
          </a:prstGeom>
        </p:spPr>
      </p:pic>
      <p:pic>
        <p:nvPicPr>
          <p:cNvPr id="86" name="Picture 85">
            <a:extLst>
              <a:ext uri="{FF2B5EF4-FFF2-40B4-BE49-F238E27FC236}">
                <a16:creationId xmlns:a16="http://schemas.microsoft.com/office/drawing/2014/main" id="{A021A870-F682-45EC-8369-95BC9FBE5716}"/>
              </a:ext>
            </a:extLst>
          </p:cNvPr>
          <p:cNvPicPr/>
          <p:nvPr/>
        </p:nvPicPr>
        <p:blipFill rotWithShape="1">
          <a:blip r:embed="rId5"/>
          <a:srcRect l="52171" t="80372" r="37555" b="7162"/>
          <a:stretch/>
        </p:blipFill>
        <p:spPr bwMode="auto">
          <a:xfrm>
            <a:off x="9984432" y="4005064"/>
            <a:ext cx="504056" cy="534819"/>
          </a:xfrm>
          <a:prstGeom prst="rect">
            <a:avLst/>
          </a:prstGeom>
          <a:ln>
            <a:noFill/>
          </a:ln>
          <a:extLst>
            <a:ext uri="{53640926-AAD7-44D8-BBD7-CCE9431645EC}">
              <a14:shadowObscured xmlns:a14="http://schemas.microsoft.com/office/drawing/2010/main"/>
            </a:ext>
          </a:extLst>
        </p:spPr>
      </p:pic>
      <p:pic>
        <p:nvPicPr>
          <p:cNvPr id="87" name="Picture 86">
            <a:extLst>
              <a:ext uri="{FF2B5EF4-FFF2-40B4-BE49-F238E27FC236}">
                <a16:creationId xmlns:a16="http://schemas.microsoft.com/office/drawing/2014/main" id="{020D72EE-4F66-4775-994F-21CB61706FD5}"/>
              </a:ext>
            </a:extLst>
          </p:cNvPr>
          <p:cNvPicPr>
            <a:picLocks noChangeAspect="1"/>
          </p:cNvPicPr>
          <p:nvPr/>
        </p:nvPicPr>
        <p:blipFill>
          <a:blip r:embed="rId6"/>
          <a:stretch>
            <a:fillRect/>
          </a:stretch>
        </p:blipFill>
        <p:spPr>
          <a:xfrm>
            <a:off x="7233962" y="5390815"/>
            <a:ext cx="504056" cy="543036"/>
          </a:xfrm>
          <a:prstGeom prst="roundRect">
            <a:avLst>
              <a:gd name="adj" fmla="val 4167"/>
            </a:avLst>
          </a:prstGeom>
          <a:solidFill>
            <a:srgbClr val="FFFFFF"/>
          </a:solidFill>
          <a:ln w="57150" cap="sq">
            <a:noFill/>
            <a:miter lim="800000"/>
          </a:ln>
          <a:effectLst/>
          <a:scene3d>
            <a:camera prst="orthographicFront"/>
            <a:lightRig rig="threePt" dir="t">
              <a:rot lat="0" lon="0" rev="2700000"/>
            </a:lightRig>
          </a:scene3d>
          <a:sp3d>
            <a:bevelT h="38100"/>
            <a:contourClr>
              <a:srgbClr val="C0C0C0"/>
            </a:contourClr>
          </a:sp3d>
        </p:spPr>
      </p:pic>
      <p:pic>
        <p:nvPicPr>
          <p:cNvPr id="88" name="Picture 87">
            <a:extLst>
              <a:ext uri="{FF2B5EF4-FFF2-40B4-BE49-F238E27FC236}">
                <a16:creationId xmlns:a16="http://schemas.microsoft.com/office/drawing/2014/main" id="{58FB17D0-C88B-47BF-B890-11E95C0AC37F}"/>
              </a:ext>
            </a:extLst>
          </p:cNvPr>
          <p:cNvPicPr>
            <a:picLocks noChangeAspect="1"/>
          </p:cNvPicPr>
          <p:nvPr/>
        </p:nvPicPr>
        <p:blipFill>
          <a:blip r:embed="rId7"/>
          <a:stretch>
            <a:fillRect/>
          </a:stretch>
        </p:blipFill>
        <p:spPr>
          <a:xfrm>
            <a:off x="3595246" y="130456"/>
            <a:ext cx="561889" cy="542057"/>
          </a:xfrm>
          <a:prstGeom prst="rect">
            <a:avLst/>
          </a:prstGeom>
        </p:spPr>
      </p:pic>
      <p:pic>
        <p:nvPicPr>
          <p:cNvPr id="89" name="Picture 88">
            <a:extLst>
              <a:ext uri="{FF2B5EF4-FFF2-40B4-BE49-F238E27FC236}">
                <a16:creationId xmlns:a16="http://schemas.microsoft.com/office/drawing/2014/main" id="{99832D91-AAE9-4C80-BF57-9FF08EAC2565}"/>
              </a:ext>
            </a:extLst>
          </p:cNvPr>
          <p:cNvPicPr>
            <a:picLocks noChangeAspect="1"/>
          </p:cNvPicPr>
          <p:nvPr/>
        </p:nvPicPr>
        <p:blipFill>
          <a:blip r:embed="rId8"/>
          <a:stretch>
            <a:fillRect/>
          </a:stretch>
        </p:blipFill>
        <p:spPr>
          <a:xfrm>
            <a:off x="8222692" y="2255256"/>
            <a:ext cx="504056" cy="518057"/>
          </a:xfrm>
          <a:prstGeom prst="rect">
            <a:avLst/>
          </a:prstGeom>
        </p:spPr>
      </p:pic>
      <p:graphicFrame>
        <p:nvGraphicFramePr>
          <p:cNvPr id="91" name="Object 90">
            <a:extLst>
              <a:ext uri="{FF2B5EF4-FFF2-40B4-BE49-F238E27FC236}">
                <a16:creationId xmlns:a16="http://schemas.microsoft.com/office/drawing/2014/main" id="{CD209F90-CFC8-46A5-83D6-C2326A0CF50A}"/>
              </a:ext>
            </a:extLst>
          </p:cNvPr>
          <p:cNvGraphicFramePr>
            <a:graphicFrameLocks noChangeAspect="1"/>
          </p:cNvGraphicFramePr>
          <p:nvPr>
            <p:extLst>
              <p:ext uri="{D42A27DB-BD31-4B8C-83A1-F6EECF244321}">
                <p14:modId xmlns:p14="http://schemas.microsoft.com/office/powerpoint/2010/main" val="2765076616"/>
              </p:ext>
            </p:extLst>
          </p:nvPr>
        </p:nvGraphicFramePr>
        <p:xfrm>
          <a:off x="590576" y="4597761"/>
          <a:ext cx="5001366" cy="2091917"/>
        </p:xfrm>
        <a:graphic>
          <a:graphicData uri="http://schemas.openxmlformats.org/presentationml/2006/ole">
            <mc:AlternateContent xmlns:mc="http://schemas.openxmlformats.org/markup-compatibility/2006">
              <mc:Choice xmlns:v="urn:schemas-microsoft-com:vml" Requires="v">
                <p:oleObj spid="_x0000_s2137" name="Worksheet" r:id="rId9" imgW="5943600" imgH="2486025" progId="Excel.Sheet.12">
                  <p:embed/>
                </p:oleObj>
              </mc:Choice>
              <mc:Fallback>
                <p:oleObj name="Worksheet" r:id="rId9" imgW="5943600" imgH="2486025" progId="Excel.Sheet.12">
                  <p:embed/>
                  <p:pic>
                    <p:nvPicPr>
                      <p:cNvPr id="0" name=""/>
                      <p:cNvPicPr/>
                      <p:nvPr/>
                    </p:nvPicPr>
                    <p:blipFill>
                      <a:blip r:embed="rId10"/>
                      <a:stretch>
                        <a:fillRect/>
                      </a:stretch>
                    </p:blipFill>
                    <p:spPr>
                      <a:xfrm>
                        <a:off x="590576" y="4597761"/>
                        <a:ext cx="5001366" cy="2091917"/>
                      </a:xfrm>
                      <a:prstGeom prst="rect">
                        <a:avLst/>
                      </a:prstGeom>
                      <a:ln>
                        <a:solidFill>
                          <a:schemeClr val="tx2">
                            <a:lumMod val="50000"/>
                          </a:schemeClr>
                        </a:solidFill>
                      </a:ln>
                    </p:spPr>
                  </p:pic>
                </p:oleObj>
              </mc:Fallback>
            </mc:AlternateContent>
          </a:graphicData>
        </a:graphic>
      </p:graphicFrame>
    </p:spTree>
    <p:extLst>
      <p:ext uri="{BB962C8B-B14F-4D97-AF65-F5344CB8AC3E}">
        <p14:creationId xmlns:p14="http://schemas.microsoft.com/office/powerpoint/2010/main" val="206565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423176" y="108143"/>
            <a:ext cx="3728609"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bg1"/>
                </a:solidFill>
                <a:highlight>
                  <a:srgbClr val="004D6F"/>
                </a:highlight>
                <a:latin typeface="Arial" panose="020B0604020202020204"/>
              </a:rPr>
              <a:t>Operational Incident</a:t>
            </a:r>
            <a:endPar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ndParaRPr>
          </a:p>
        </p:txBody>
      </p:sp>
      <p:sp>
        <p:nvSpPr>
          <p:cNvPr id="4" name="Rectangle 3">
            <a:extLst>
              <a:ext uri="{FF2B5EF4-FFF2-40B4-BE49-F238E27FC236}">
                <a16:creationId xmlns:a16="http://schemas.microsoft.com/office/drawing/2014/main" id="{A8CD8984-A912-491E-8103-CF000BFC61B8}"/>
              </a:ext>
            </a:extLst>
          </p:cNvPr>
          <p:cNvSpPr/>
          <p:nvPr/>
        </p:nvSpPr>
        <p:spPr>
          <a:xfrm>
            <a:off x="423176" y="965134"/>
            <a:ext cx="4088648" cy="5808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2400" dirty="0">
                <a:solidFill>
                  <a:schemeClr val="tx2">
                    <a:lumMod val="50000"/>
                  </a:schemeClr>
                </a:solidFill>
              </a:rPr>
              <a:t>Near Miss at Woking Jn</a:t>
            </a:r>
          </a:p>
          <a:p>
            <a:endParaRPr lang="en-GB" dirty="0">
              <a:solidFill>
                <a:schemeClr val="tx2">
                  <a:lumMod val="50000"/>
                </a:schemeClr>
              </a:solidFill>
            </a:endParaRPr>
          </a:p>
          <a:p>
            <a:r>
              <a:rPr lang="en-GB" sz="1400" dirty="0">
                <a:solidFill>
                  <a:schemeClr val="tx2">
                    <a:lumMod val="50000"/>
                  </a:schemeClr>
                </a:solidFill>
              </a:rPr>
              <a:t>On 15</a:t>
            </a:r>
            <a:r>
              <a:rPr lang="en-GB" sz="1400" baseline="30000" dirty="0">
                <a:solidFill>
                  <a:schemeClr val="tx2">
                    <a:lumMod val="50000"/>
                  </a:schemeClr>
                </a:solidFill>
              </a:rPr>
              <a:t>th</a:t>
            </a:r>
            <a:r>
              <a:rPr lang="en-GB" sz="1400" dirty="0">
                <a:solidFill>
                  <a:schemeClr val="tx2">
                    <a:lumMod val="50000"/>
                  </a:schemeClr>
                </a:solidFill>
              </a:rPr>
              <a:t> April 2019 at 11:27, during a Track Patrol of Woking Junction on the Down Fast of BLM1 at Country End of Woking Station, the Patroller /COSS was involved in </a:t>
            </a:r>
            <a:r>
              <a:rPr lang="en-GB" sz="1400" b="1" dirty="0">
                <a:solidFill>
                  <a:schemeClr val="tx2">
                    <a:lumMod val="50000"/>
                  </a:schemeClr>
                </a:solidFill>
              </a:rPr>
              <a:t>a Near Miss</a:t>
            </a:r>
            <a:r>
              <a:rPr lang="en-GB" sz="1400" dirty="0">
                <a:solidFill>
                  <a:schemeClr val="tx2">
                    <a:lumMod val="50000"/>
                  </a:schemeClr>
                </a:solidFill>
              </a:rPr>
              <a:t> with a SWR train 1P32. </a:t>
            </a:r>
          </a:p>
          <a:p>
            <a:r>
              <a:rPr lang="en-GB" sz="1400" dirty="0">
                <a:solidFill>
                  <a:schemeClr val="tx2">
                    <a:lumMod val="50000"/>
                  </a:schemeClr>
                </a:solidFill>
              </a:rPr>
              <a:t> </a:t>
            </a:r>
          </a:p>
          <a:p>
            <a:r>
              <a:rPr lang="en-GB" sz="1400" dirty="0">
                <a:solidFill>
                  <a:schemeClr val="tx2">
                    <a:lumMod val="50000"/>
                  </a:schemeClr>
                </a:solidFill>
              </a:rPr>
              <a:t>This was a regular patrol and involved an experienced patroller. He had situated his lookout in a regularly used position of safety in the down cess, whilst he inspected 2231 pts. The site lookout was instructed to look out for trains moving toward the group on the Down Main and Slow. The 1P32 approached the group on the bi-directional Down Guilford line having crossed from the Up Guilford line (London bound).</a:t>
            </a:r>
          </a:p>
          <a:p>
            <a:r>
              <a:rPr lang="en-GB" sz="1400" dirty="0">
                <a:solidFill>
                  <a:schemeClr val="tx2">
                    <a:lumMod val="50000"/>
                  </a:schemeClr>
                </a:solidFill>
              </a:rPr>
              <a:t> </a:t>
            </a:r>
          </a:p>
          <a:p>
            <a:r>
              <a:rPr lang="en-GB" sz="1400" dirty="0">
                <a:solidFill>
                  <a:schemeClr val="tx2">
                    <a:lumMod val="50000"/>
                  </a:schemeClr>
                </a:solidFill>
              </a:rPr>
              <a:t>The lookout noticed movement of the 1P32 toward the Patroller/COSS who made his way across the Down Main, Up Main and Up Slow to a position of safety. The 1P32 passed this location approx. 4 seconds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2EA2999F-4E0B-41A3-9777-5E7E50777193}"/>
              </a:ext>
            </a:extLst>
          </p:cNvPr>
          <p:cNvPicPr>
            <a:picLocks noChangeAspect="1"/>
          </p:cNvPicPr>
          <p:nvPr/>
        </p:nvPicPr>
        <p:blipFill>
          <a:blip r:embed="rId3"/>
          <a:stretch>
            <a:fillRect/>
          </a:stretch>
        </p:blipFill>
        <p:spPr>
          <a:xfrm>
            <a:off x="4223792" y="122850"/>
            <a:ext cx="726909" cy="783124"/>
          </a:xfrm>
          <a:prstGeom prst="roundRect">
            <a:avLst>
              <a:gd name="adj" fmla="val 4167"/>
            </a:avLst>
          </a:prstGeom>
          <a:solidFill>
            <a:srgbClr val="FFFFFF"/>
          </a:solidFill>
          <a:ln w="57150" cap="sq">
            <a:noFill/>
            <a:miter lim="800000"/>
          </a:ln>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860E593A-308B-46CB-97DB-3C55DCC7312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339917" y="644983"/>
            <a:ext cx="5256585" cy="3551809"/>
          </a:xfrm>
          <a:prstGeom prst="rect">
            <a:avLst/>
          </a:prstGeom>
          <a:noFill/>
          <a:ln w="12700">
            <a:solidFill>
              <a:schemeClr val="tx2">
                <a:lumMod val="50000"/>
              </a:schemeClr>
            </a:solidFill>
          </a:ln>
        </p:spPr>
      </p:pic>
      <p:pic>
        <p:nvPicPr>
          <p:cNvPr id="7" name="Picture 6">
            <a:extLst>
              <a:ext uri="{FF2B5EF4-FFF2-40B4-BE49-F238E27FC236}">
                <a16:creationId xmlns:a16="http://schemas.microsoft.com/office/drawing/2014/main" id="{2BCC517F-201A-4717-9CC1-AD24B8340EC2}"/>
              </a:ext>
            </a:extLst>
          </p:cNvPr>
          <p:cNvPicPr>
            <a:picLocks noChangeAspect="1"/>
          </p:cNvPicPr>
          <p:nvPr/>
        </p:nvPicPr>
        <p:blipFill>
          <a:blip r:embed="rId5"/>
          <a:stretch>
            <a:fillRect/>
          </a:stretch>
        </p:blipFill>
        <p:spPr>
          <a:xfrm>
            <a:off x="8215014" y="2420888"/>
            <a:ext cx="3113087" cy="4296106"/>
          </a:xfrm>
          <a:prstGeom prst="rect">
            <a:avLst/>
          </a:prstGeom>
          <a:ln>
            <a:solidFill>
              <a:schemeClr val="tx2">
                <a:lumMod val="50000"/>
              </a:schemeClr>
            </a:solidFill>
          </a:ln>
        </p:spPr>
      </p:pic>
    </p:spTree>
    <p:extLst>
      <p:ext uri="{BB962C8B-B14F-4D97-AF65-F5344CB8AC3E}">
        <p14:creationId xmlns:p14="http://schemas.microsoft.com/office/powerpoint/2010/main" val="37737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423176" y="108143"/>
            <a:ext cx="3728609"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Operational Incident</a:t>
            </a:r>
          </a:p>
        </p:txBody>
      </p:sp>
      <p:sp>
        <p:nvSpPr>
          <p:cNvPr id="4" name="Rectangle 3">
            <a:extLst>
              <a:ext uri="{FF2B5EF4-FFF2-40B4-BE49-F238E27FC236}">
                <a16:creationId xmlns:a16="http://schemas.microsoft.com/office/drawing/2014/main" id="{A8CD8984-A912-491E-8103-CF000BFC61B8}"/>
              </a:ext>
            </a:extLst>
          </p:cNvPr>
          <p:cNvSpPr/>
          <p:nvPr/>
        </p:nvSpPr>
        <p:spPr>
          <a:xfrm>
            <a:off x="234281" y="968674"/>
            <a:ext cx="5672824" cy="5808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Near Miss New Covent Garden Market – Period 02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r>
              <a:rPr lang="en-GB" sz="1400" dirty="0">
                <a:solidFill>
                  <a:schemeClr val="tx2">
                    <a:lumMod val="50000"/>
                  </a:schemeClr>
                </a:solidFill>
              </a:rPr>
              <a:t>On the 28th April 2019, a 3-man maintenance team based at Clapham Junction were undertaking a track inspection of the Down and Up Main Fast lines of the BML1’s between 1m78ch and 2m50ch.</a:t>
            </a:r>
          </a:p>
          <a:p>
            <a:r>
              <a:rPr lang="en-GB" sz="1400" dirty="0">
                <a:solidFill>
                  <a:schemeClr val="tx2">
                    <a:lumMod val="50000"/>
                  </a:schemeClr>
                </a:solidFill>
              </a:rPr>
              <a:t>The work was to be carried out within a Protection Controller's line blockage of the DMF.</a:t>
            </a:r>
          </a:p>
          <a:p>
            <a:r>
              <a:rPr lang="en-GB" sz="1400" dirty="0">
                <a:solidFill>
                  <a:schemeClr val="tx2">
                    <a:lumMod val="50000"/>
                  </a:schemeClr>
                </a:solidFill>
              </a:rPr>
              <a:t>The UMF was to be inspected under Lookout protection, using the blocked DMF as the position of safety.</a:t>
            </a:r>
          </a:p>
          <a:p>
            <a:endParaRPr lang="en-GB" sz="1400" dirty="0">
              <a:solidFill>
                <a:schemeClr val="tx2">
                  <a:lumMod val="50000"/>
                </a:schemeClr>
              </a:solidFill>
            </a:endParaRPr>
          </a:p>
          <a:p>
            <a:r>
              <a:rPr lang="en-GB" sz="1400" dirty="0">
                <a:solidFill>
                  <a:schemeClr val="tx2">
                    <a:lumMod val="50000"/>
                  </a:schemeClr>
                </a:solidFill>
              </a:rPr>
              <a:t>The COSS/PIC instructed the Lookout and the assistant to remain at 2m14ch while he walked toward London to carry out the track inspection as far as 1m78ch.</a:t>
            </a:r>
          </a:p>
          <a:p>
            <a:r>
              <a:rPr lang="en-GB" sz="1400" dirty="0">
                <a:solidFill>
                  <a:schemeClr val="tx2">
                    <a:lumMod val="50000"/>
                  </a:schemeClr>
                </a:solidFill>
              </a:rPr>
              <a:t>After the COSS/PIC had completed this inspection he began to walk back toward his group on the DMF when he identified a number of dislodged </a:t>
            </a:r>
            <a:r>
              <a:rPr lang="en-GB" sz="1400" dirty="0" err="1">
                <a:solidFill>
                  <a:schemeClr val="tx2">
                    <a:lumMod val="50000"/>
                  </a:schemeClr>
                </a:solidFill>
              </a:rPr>
              <a:t>Pandrol</a:t>
            </a:r>
            <a:r>
              <a:rPr lang="en-GB" sz="1400" dirty="0">
                <a:solidFill>
                  <a:schemeClr val="tx2">
                    <a:lumMod val="50000"/>
                  </a:schemeClr>
                </a:solidFill>
              </a:rPr>
              <a:t> clips on the UMF.</a:t>
            </a:r>
          </a:p>
          <a:p>
            <a:endParaRPr lang="en-GB" sz="1400" dirty="0">
              <a:solidFill>
                <a:schemeClr val="tx2">
                  <a:lumMod val="50000"/>
                </a:schemeClr>
              </a:solidFill>
            </a:endParaRPr>
          </a:p>
          <a:p>
            <a:r>
              <a:rPr lang="en-GB" sz="1400" dirty="0">
                <a:solidFill>
                  <a:schemeClr val="tx2">
                    <a:lumMod val="50000"/>
                  </a:schemeClr>
                </a:solidFill>
              </a:rPr>
              <a:t>The COSS/PIC crossed into the UMF to replace the clips and whilst undertaking this task 2P28 (Portsmouth to Waterloo) approached.</a:t>
            </a:r>
          </a:p>
          <a:p>
            <a:r>
              <a:rPr lang="en-GB" sz="1400" dirty="0">
                <a:solidFill>
                  <a:schemeClr val="tx2">
                    <a:lumMod val="50000"/>
                  </a:schemeClr>
                </a:solidFill>
              </a:rPr>
              <a:t>The COSS did not hear the first warning from the driver. After the second warning the COSS acknowledged the driver and stepped into the POS in the blocked DMF.</a:t>
            </a:r>
          </a:p>
          <a:p>
            <a:endParaRPr lang="en-GB" sz="1400" dirty="0">
              <a:solidFill>
                <a:schemeClr val="tx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2EA2999F-4E0B-41A3-9777-5E7E50777193}"/>
              </a:ext>
            </a:extLst>
          </p:cNvPr>
          <p:cNvPicPr>
            <a:picLocks noChangeAspect="1"/>
          </p:cNvPicPr>
          <p:nvPr/>
        </p:nvPicPr>
        <p:blipFill>
          <a:blip r:embed="rId3"/>
          <a:stretch>
            <a:fillRect/>
          </a:stretch>
        </p:blipFill>
        <p:spPr>
          <a:xfrm>
            <a:off x="4223792" y="122850"/>
            <a:ext cx="726909" cy="783124"/>
          </a:xfrm>
          <a:prstGeom prst="roundRect">
            <a:avLst>
              <a:gd name="adj" fmla="val 4167"/>
            </a:avLst>
          </a:prstGeom>
          <a:solidFill>
            <a:srgbClr val="FFFFFF"/>
          </a:solidFill>
          <a:ln w="57150" cap="sq">
            <a:noFill/>
            <a:miter lim="800000"/>
          </a:ln>
          <a:effectLst/>
          <a:scene3d>
            <a:camera prst="orthographicFront"/>
            <a:lightRig rig="threePt" dir="t">
              <a:rot lat="0" lon="0" rev="2700000"/>
            </a:lightRig>
          </a:scene3d>
          <a:sp3d>
            <a:bevelT h="38100"/>
            <a:contourClr>
              <a:srgbClr val="C0C0C0"/>
            </a:contourClr>
          </a:sp3d>
        </p:spPr>
      </p:pic>
      <p:pic>
        <p:nvPicPr>
          <p:cNvPr id="9" name="Picture 8">
            <a:extLst>
              <a:ext uri="{FF2B5EF4-FFF2-40B4-BE49-F238E27FC236}">
                <a16:creationId xmlns:a16="http://schemas.microsoft.com/office/drawing/2014/main" id="{8B312AF6-F959-413C-A6D2-32AD36582856}"/>
              </a:ext>
            </a:extLst>
          </p:cNvPr>
          <p:cNvPicPr/>
          <p:nvPr/>
        </p:nvPicPr>
        <p:blipFill>
          <a:blip r:embed="rId4"/>
          <a:stretch>
            <a:fillRect/>
          </a:stretch>
        </p:blipFill>
        <p:spPr>
          <a:xfrm>
            <a:off x="6096000" y="968674"/>
            <a:ext cx="5328592" cy="3317833"/>
          </a:xfrm>
          <a:prstGeom prst="rect">
            <a:avLst/>
          </a:prstGeom>
          <a:ln>
            <a:solidFill>
              <a:schemeClr val="tx2">
                <a:lumMod val="50000"/>
              </a:schemeClr>
            </a:solidFill>
          </a:ln>
        </p:spPr>
      </p:pic>
      <p:sp>
        <p:nvSpPr>
          <p:cNvPr id="5" name="Rectangle 4">
            <a:extLst>
              <a:ext uri="{FF2B5EF4-FFF2-40B4-BE49-F238E27FC236}">
                <a16:creationId xmlns:a16="http://schemas.microsoft.com/office/drawing/2014/main" id="{5B7DBF3C-0805-4385-9424-48F1E2C8E937}"/>
              </a:ext>
            </a:extLst>
          </p:cNvPr>
          <p:cNvSpPr/>
          <p:nvPr/>
        </p:nvSpPr>
        <p:spPr>
          <a:xfrm>
            <a:off x="6096000" y="4470699"/>
            <a:ext cx="5328592" cy="2062103"/>
          </a:xfrm>
          <a:prstGeom prst="rect">
            <a:avLst/>
          </a:prstGeom>
          <a:solidFill>
            <a:schemeClr val="tx2">
              <a:lumMod val="50000"/>
            </a:schemeClr>
          </a:solidFill>
        </p:spPr>
        <p:txBody>
          <a:bodyPr wrap="square">
            <a:spAutoFit/>
          </a:bodyPr>
          <a:lstStyle/>
          <a:p>
            <a:pPr>
              <a:spcAft>
                <a:spcPts val="0"/>
              </a:spcAft>
            </a:pPr>
            <a:r>
              <a:rPr lang="en-GB" sz="1600" b="1" dirty="0">
                <a:solidFill>
                  <a:schemeClr val="bg1"/>
                </a:solidFill>
                <a:latin typeface="Calibri" panose="020F0502020204030204" pitchFamily="34" charset="0"/>
                <a:ea typeface="Times New Roman" panose="02020603050405020304" pitchFamily="18" charset="0"/>
              </a:rPr>
              <a:t>Both the Near Misses are currently under investigation but the initial findings highlight the following: </a:t>
            </a:r>
          </a:p>
          <a:p>
            <a:pPr>
              <a:spcAft>
                <a:spcPts val="0"/>
              </a:spcAft>
            </a:pPr>
            <a:endParaRPr lang="en-GB" sz="1600" b="1" dirty="0">
              <a:solidFill>
                <a:schemeClr val="bg1"/>
              </a:solidFill>
              <a:latin typeface="Calibri" panose="020F0502020204030204" pitchFamily="34" charset="0"/>
              <a:ea typeface="Times New Roman" panose="02020603050405020304" pitchFamily="18" charset="0"/>
            </a:endParaRPr>
          </a:p>
          <a:p>
            <a:pPr marL="285750" indent="-285750">
              <a:spcAft>
                <a:spcPts val="0"/>
              </a:spcAft>
              <a:buFont typeface="Wingdings" panose="05000000000000000000" pitchFamily="2" charset="2"/>
              <a:buChar char="Ø"/>
            </a:pPr>
            <a:r>
              <a:rPr lang="en-GB" sz="1600" b="1" dirty="0">
                <a:solidFill>
                  <a:schemeClr val="bg1"/>
                </a:solidFill>
                <a:latin typeface="Calibri" panose="020F0502020204030204" pitchFamily="34" charset="0"/>
                <a:ea typeface="Times New Roman" panose="02020603050405020304" pitchFamily="18" charset="0"/>
              </a:rPr>
              <a:t>Importance of the decisions we make every day</a:t>
            </a:r>
          </a:p>
          <a:p>
            <a:pPr marL="285750" indent="-285750">
              <a:spcAft>
                <a:spcPts val="0"/>
              </a:spcAft>
              <a:buFont typeface="Wingdings" panose="05000000000000000000" pitchFamily="2" charset="2"/>
              <a:buChar char="Ø"/>
            </a:pPr>
            <a:r>
              <a:rPr lang="en-GB" sz="1600" b="1" dirty="0">
                <a:solidFill>
                  <a:schemeClr val="bg1"/>
                </a:solidFill>
                <a:latin typeface="Calibri" panose="020F0502020204030204" pitchFamily="34" charset="0"/>
                <a:ea typeface="Times New Roman" panose="02020603050405020304" pitchFamily="18" charset="0"/>
              </a:rPr>
              <a:t>Importance of raising concerns if something does not feel safe</a:t>
            </a:r>
          </a:p>
          <a:p>
            <a:pPr marL="285750" indent="-285750">
              <a:spcAft>
                <a:spcPts val="0"/>
              </a:spcAft>
              <a:buFont typeface="Wingdings" panose="05000000000000000000" pitchFamily="2" charset="2"/>
              <a:buChar char="Ø"/>
            </a:pPr>
            <a:r>
              <a:rPr lang="en-GB" sz="1600" b="1" dirty="0">
                <a:solidFill>
                  <a:schemeClr val="bg1"/>
                </a:solidFill>
                <a:latin typeface="Calibri" panose="020F0502020204030204" pitchFamily="34" charset="0"/>
                <a:ea typeface="Times New Roman" panose="02020603050405020304" pitchFamily="18" charset="0"/>
              </a:rPr>
              <a:t>Importance of challenging each other to ensure we all go home safe to our loved ones every day</a:t>
            </a:r>
            <a:endParaRPr lang="en-GB" sz="16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5916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C9AC6341-8735-4ADB-8056-372A47076585}"/>
              </a:ext>
            </a:extLst>
          </p:cNvPr>
          <p:cNvSpPr/>
          <p:nvPr/>
        </p:nvSpPr>
        <p:spPr>
          <a:xfrm>
            <a:off x="387098" y="108583"/>
            <a:ext cx="3258220"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Trackworker Safety</a:t>
            </a:r>
          </a:p>
        </p:txBody>
      </p:sp>
      <p:sp>
        <p:nvSpPr>
          <p:cNvPr id="10" name="Title 1">
            <a:extLst>
              <a:ext uri="{FF2B5EF4-FFF2-40B4-BE49-F238E27FC236}">
                <a16:creationId xmlns:a16="http://schemas.microsoft.com/office/drawing/2014/main" id="{5BB4357E-19DE-4B46-A2DB-4DF22CD6C9C5}"/>
              </a:ext>
            </a:extLst>
          </p:cNvPr>
          <p:cNvSpPr txBox="1">
            <a:spLocks/>
          </p:cNvSpPr>
          <p:nvPr/>
        </p:nvSpPr>
        <p:spPr>
          <a:xfrm>
            <a:off x="407368" y="878942"/>
            <a:ext cx="8677275" cy="1100460"/>
          </a:xfrm>
          <a:solidFill>
            <a:schemeClr val="tx1"/>
          </a:solidFill>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FF0000"/>
                </a:solidFill>
              </a:rPr>
              <a:t>The Importance of Supervision</a:t>
            </a:r>
            <a:br>
              <a:rPr lang="en-GB" sz="4000" u="sng" dirty="0">
                <a:solidFill>
                  <a:schemeClr val="bg1"/>
                </a:solidFill>
              </a:rPr>
            </a:br>
            <a:r>
              <a:rPr lang="en-GB" sz="2400" u="sng" dirty="0">
                <a:solidFill>
                  <a:schemeClr val="tx2">
                    <a:lumMod val="50000"/>
                  </a:schemeClr>
                </a:solidFill>
              </a:rPr>
              <a:t>Because when something goes wrong it is scrutinised</a:t>
            </a:r>
          </a:p>
        </p:txBody>
      </p:sp>
      <p:sp>
        <p:nvSpPr>
          <p:cNvPr id="11" name="Content Placeholder 2">
            <a:extLst>
              <a:ext uri="{FF2B5EF4-FFF2-40B4-BE49-F238E27FC236}">
                <a16:creationId xmlns:a16="http://schemas.microsoft.com/office/drawing/2014/main" id="{95362482-066C-44AE-81C8-B5131114C0D6}"/>
              </a:ext>
            </a:extLst>
          </p:cNvPr>
          <p:cNvSpPr txBox="1">
            <a:spLocks/>
          </p:cNvSpPr>
          <p:nvPr/>
        </p:nvSpPr>
        <p:spPr>
          <a:xfrm>
            <a:off x="407368" y="2007580"/>
            <a:ext cx="11089232" cy="4603750"/>
          </a:xfr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tx2">
                    <a:lumMod val="50000"/>
                  </a:schemeClr>
                </a:solidFill>
              </a:rPr>
              <a:t>The </a:t>
            </a:r>
            <a:r>
              <a:rPr lang="en-GB" sz="2000" dirty="0" err="1">
                <a:solidFill>
                  <a:schemeClr val="tx2">
                    <a:lumMod val="50000"/>
                  </a:schemeClr>
                </a:solidFill>
              </a:rPr>
              <a:t>HaSAW</a:t>
            </a:r>
            <a:r>
              <a:rPr lang="en-GB" sz="2000" dirty="0">
                <a:solidFill>
                  <a:schemeClr val="tx2">
                    <a:lumMod val="50000"/>
                  </a:schemeClr>
                </a:solidFill>
              </a:rPr>
              <a:t> Act requires the employer to provide ‘supervision’ for its staff including contractors ‘as far as is reasonably practicable’. </a:t>
            </a:r>
          </a:p>
          <a:p>
            <a:r>
              <a:rPr lang="en-GB" sz="2000" dirty="0">
                <a:solidFill>
                  <a:schemeClr val="tx2">
                    <a:lumMod val="50000"/>
                  </a:schemeClr>
                </a:solidFill>
              </a:rPr>
              <a:t>The way we discharge this legal obligation is by Line Managers conducting either PGSIs or Senior Manager Safety Conversations.</a:t>
            </a:r>
          </a:p>
          <a:p>
            <a:r>
              <a:rPr lang="en-GB" sz="2000" dirty="0">
                <a:solidFill>
                  <a:schemeClr val="tx2">
                    <a:lumMod val="50000"/>
                  </a:schemeClr>
                </a:solidFill>
              </a:rPr>
              <a:t>It is important Managers conduct PGSIs/Safety Conversations on their staff particularly when they are exposed to significant risks. </a:t>
            </a:r>
          </a:p>
          <a:p>
            <a:r>
              <a:rPr lang="en-GB" sz="2000" dirty="0">
                <a:solidFill>
                  <a:schemeClr val="tx2">
                    <a:lumMod val="50000"/>
                  </a:schemeClr>
                </a:solidFill>
              </a:rPr>
              <a:t>These are the issues:</a:t>
            </a:r>
          </a:p>
          <a:p>
            <a:pPr lvl="1"/>
            <a:r>
              <a:rPr lang="en-GB" sz="1800" dirty="0">
                <a:solidFill>
                  <a:schemeClr val="tx2">
                    <a:lumMod val="50000"/>
                  </a:schemeClr>
                </a:solidFill>
              </a:rPr>
              <a:t>How do you know what your staff are doing unless you go out with them?</a:t>
            </a:r>
          </a:p>
          <a:p>
            <a:pPr lvl="1"/>
            <a:r>
              <a:rPr lang="en-GB" sz="1800" dirty="0">
                <a:solidFill>
                  <a:schemeClr val="tx2">
                    <a:lumMod val="50000"/>
                  </a:schemeClr>
                </a:solidFill>
              </a:rPr>
              <a:t>How do you prove you have done this if you do not document it? We have the PGSI App to enable us to record the visits.</a:t>
            </a:r>
          </a:p>
          <a:p>
            <a:pPr lvl="1"/>
            <a:r>
              <a:rPr lang="en-GB" sz="1800" dirty="0">
                <a:solidFill>
                  <a:schemeClr val="tx2">
                    <a:lumMod val="50000"/>
                  </a:schemeClr>
                </a:solidFill>
              </a:rPr>
              <a:t>What should you focus on, probably your departments high risk areas.</a:t>
            </a:r>
          </a:p>
          <a:p>
            <a:pPr lvl="1"/>
            <a:r>
              <a:rPr lang="en-GB" sz="1800" dirty="0">
                <a:solidFill>
                  <a:schemeClr val="tx2">
                    <a:lumMod val="50000"/>
                  </a:schemeClr>
                </a:solidFill>
              </a:rPr>
              <a:t>Some suggestions are</a:t>
            </a:r>
          </a:p>
          <a:p>
            <a:pPr lvl="2"/>
            <a:r>
              <a:rPr lang="en-GB" sz="1500" dirty="0">
                <a:solidFill>
                  <a:schemeClr val="tx2">
                    <a:lumMod val="50000"/>
                  </a:schemeClr>
                </a:solidFill>
              </a:rPr>
              <a:t>Implementation of operational risk controls</a:t>
            </a:r>
          </a:p>
          <a:p>
            <a:pPr lvl="2"/>
            <a:r>
              <a:rPr lang="en-GB" sz="1500" dirty="0">
                <a:solidFill>
                  <a:schemeClr val="tx2">
                    <a:lumMod val="50000"/>
                  </a:schemeClr>
                </a:solidFill>
              </a:rPr>
              <a:t>Manual Handling practises</a:t>
            </a:r>
          </a:p>
          <a:p>
            <a:pPr lvl="2"/>
            <a:r>
              <a:rPr lang="en-GB" sz="1500" dirty="0">
                <a:solidFill>
                  <a:schemeClr val="tx2">
                    <a:lumMod val="50000"/>
                  </a:schemeClr>
                </a:solidFill>
              </a:rPr>
              <a:t>Work where there is exposure to electrical risks</a:t>
            </a:r>
          </a:p>
          <a:p>
            <a:pPr lvl="2"/>
            <a:r>
              <a:rPr lang="en-GB" sz="1500" dirty="0">
                <a:solidFill>
                  <a:schemeClr val="tx2">
                    <a:lumMod val="50000"/>
                  </a:schemeClr>
                </a:solidFill>
              </a:rPr>
              <a:t>Exposure in a worksite to OTP and OTM</a:t>
            </a:r>
          </a:p>
          <a:p>
            <a:pPr marL="0" indent="0">
              <a:buFont typeface="Arial" panose="020B0604020202020204" pitchFamily="34" charset="0"/>
              <a:buNone/>
            </a:pPr>
            <a:r>
              <a:rPr lang="en-GB" sz="2000" u="sng" dirty="0">
                <a:solidFill>
                  <a:schemeClr val="tx2">
                    <a:lumMod val="50000"/>
                  </a:schemeClr>
                </a:solidFill>
              </a:rPr>
              <a:t>Would your ‘supervision’ regime stand up to scrutiny</a:t>
            </a:r>
            <a:r>
              <a:rPr lang="en-GB" sz="2000" dirty="0">
                <a:solidFill>
                  <a:schemeClr val="tx2">
                    <a:lumMod val="50000"/>
                  </a:schemeClr>
                </a:solidFill>
              </a:rPr>
              <a:t>?</a:t>
            </a:r>
          </a:p>
          <a:p>
            <a:pPr lvl="2"/>
            <a:endParaRPr lang="en-GB" sz="1400" dirty="0">
              <a:solidFill>
                <a:schemeClr val="tx2">
                  <a:lumMod val="50000"/>
                </a:schemeClr>
              </a:solidFill>
            </a:endParaRPr>
          </a:p>
          <a:p>
            <a:pPr lvl="2"/>
            <a:endParaRPr lang="en-GB" sz="1400" dirty="0">
              <a:solidFill>
                <a:schemeClr val="tx2">
                  <a:lumMod val="50000"/>
                </a:schemeClr>
              </a:solidFill>
            </a:endParaRPr>
          </a:p>
          <a:p>
            <a:pPr lvl="2"/>
            <a:endParaRPr lang="en-GB" sz="1400" dirty="0">
              <a:solidFill>
                <a:schemeClr val="tx2">
                  <a:lumMod val="50000"/>
                </a:schemeClr>
              </a:solidFill>
            </a:endParaRPr>
          </a:p>
          <a:p>
            <a:endParaRPr lang="en-GB" dirty="0">
              <a:solidFill>
                <a:schemeClr val="tx2">
                  <a:lumMod val="50000"/>
                </a:schemeClr>
              </a:solidFill>
            </a:endParaRPr>
          </a:p>
          <a:p>
            <a:endParaRPr lang="en-GB" dirty="0">
              <a:solidFill>
                <a:schemeClr val="tx2">
                  <a:lumMod val="50000"/>
                </a:schemeClr>
              </a:solidFill>
            </a:endParaRPr>
          </a:p>
        </p:txBody>
      </p:sp>
    </p:spTree>
    <p:extLst>
      <p:ext uri="{BB962C8B-B14F-4D97-AF65-F5344CB8AC3E}">
        <p14:creationId xmlns:p14="http://schemas.microsoft.com/office/powerpoint/2010/main" val="93728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417240" y="141005"/>
            <a:ext cx="3672408"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Operational Incident</a:t>
            </a:r>
          </a:p>
        </p:txBody>
      </p:sp>
      <p:sp>
        <p:nvSpPr>
          <p:cNvPr id="4" name="Rectangle 3">
            <a:extLst>
              <a:ext uri="{FF2B5EF4-FFF2-40B4-BE49-F238E27FC236}">
                <a16:creationId xmlns:a16="http://schemas.microsoft.com/office/drawing/2014/main" id="{A8CD8984-A912-491E-8103-CF000BFC61B8}"/>
              </a:ext>
            </a:extLst>
          </p:cNvPr>
          <p:cNvSpPr/>
          <p:nvPr/>
        </p:nvSpPr>
        <p:spPr>
          <a:xfrm>
            <a:off x="417240" y="874651"/>
            <a:ext cx="7046912" cy="5720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kumimoji="0" lang="en-GB" sz="24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Near Miss at </a:t>
            </a:r>
            <a:r>
              <a:rPr lang="en-GB" sz="2400" dirty="0" err="1">
                <a:solidFill>
                  <a:schemeClr val="tx2">
                    <a:lumMod val="50000"/>
                  </a:schemeClr>
                </a:solidFill>
              </a:rPr>
              <a:t>Sundon</a:t>
            </a:r>
            <a:r>
              <a:rPr lang="en-GB" sz="2400" dirty="0">
                <a:solidFill>
                  <a:schemeClr val="tx2">
                    <a:lumMod val="50000"/>
                  </a:schemeClr>
                </a:solidFill>
              </a:rPr>
              <a:t>, Bedfordshire (LNE)</a:t>
            </a:r>
            <a:endParaRPr kumimoji="0" lang="en-GB" sz="2400" b="0" i="0" u="none" strike="noStrike" kern="1200" cap="none" spc="0" normalizeH="0" baseline="0" noProof="0" dirty="0">
              <a:ln>
                <a:noFill/>
              </a:ln>
              <a:solidFill>
                <a:schemeClr val="tx2">
                  <a:lumMod val="50000"/>
                </a:schemeClr>
              </a:solidFill>
              <a:effectLst/>
              <a:uLnTx/>
              <a:uFillTx/>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endParaRPr kumimoji="0" lang="en-GB" sz="1200" b="0" i="0" u="none" strike="noStrike" kern="1200" cap="none" spc="0" normalizeH="0" baseline="0" noProof="0" dirty="0">
              <a:ln>
                <a:noFill/>
              </a:ln>
              <a:solidFill>
                <a:schemeClr val="tx2">
                  <a:lumMod val="50000"/>
                </a:schemeClr>
              </a:solidFill>
              <a:effectLst/>
              <a:uLnTx/>
              <a:uFillTx/>
              <a:latin typeface="Arial" panose="020B0604020202020204"/>
            </a:endParaRPr>
          </a:p>
        </p:txBody>
      </p:sp>
      <p:pic>
        <p:nvPicPr>
          <p:cNvPr id="6" name="Picture 5">
            <a:extLst>
              <a:ext uri="{FF2B5EF4-FFF2-40B4-BE49-F238E27FC236}">
                <a16:creationId xmlns:a16="http://schemas.microsoft.com/office/drawing/2014/main" id="{2EA2999F-4E0B-41A3-9777-5E7E50777193}"/>
              </a:ext>
            </a:extLst>
          </p:cNvPr>
          <p:cNvPicPr>
            <a:picLocks noChangeAspect="1"/>
          </p:cNvPicPr>
          <p:nvPr/>
        </p:nvPicPr>
        <p:blipFill>
          <a:blip r:embed="rId3"/>
          <a:stretch>
            <a:fillRect/>
          </a:stretch>
        </p:blipFill>
        <p:spPr>
          <a:xfrm>
            <a:off x="4223792" y="36833"/>
            <a:ext cx="710208" cy="765131"/>
          </a:xfrm>
          <a:prstGeom prst="roundRect">
            <a:avLst>
              <a:gd name="adj" fmla="val 4167"/>
            </a:avLst>
          </a:prstGeom>
          <a:solidFill>
            <a:srgbClr val="FFFFFF"/>
          </a:solidFill>
          <a:ln w="57150" cap="sq">
            <a:noFill/>
            <a:miter lim="800000"/>
          </a:ln>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9AD1C35B-5619-4E76-B449-B57CE10463F3}"/>
              </a:ext>
            </a:extLst>
          </p:cNvPr>
          <p:cNvPicPr>
            <a:picLocks noChangeAspect="1"/>
          </p:cNvPicPr>
          <p:nvPr/>
        </p:nvPicPr>
        <p:blipFill>
          <a:blip r:embed="rId4"/>
          <a:stretch>
            <a:fillRect/>
          </a:stretch>
        </p:blipFill>
        <p:spPr>
          <a:xfrm>
            <a:off x="6600056" y="507828"/>
            <a:ext cx="3603961" cy="2404080"/>
          </a:xfrm>
          <a:prstGeom prst="rect">
            <a:avLst/>
          </a:prstGeom>
          <a:ln>
            <a:solidFill>
              <a:srgbClr val="FF0000"/>
            </a:solidFill>
          </a:ln>
        </p:spPr>
      </p:pic>
      <p:pic>
        <p:nvPicPr>
          <p:cNvPr id="9" name="Picture 8">
            <a:extLst>
              <a:ext uri="{FF2B5EF4-FFF2-40B4-BE49-F238E27FC236}">
                <a16:creationId xmlns:a16="http://schemas.microsoft.com/office/drawing/2014/main" id="{B3E28806-8F94-4D3C-840A-17F08AD5AACD}"/>
              </a:ext>
            </a:extLst>
          </p:cNvPr>
          <p:cNvPicPr>
            <a:picLocks noChangeAspect="1"/>
          </p:cNvPicPr>
          <p:nvPr/>
        </p:nvPicPr>
        <p:blipFill>
          <a:blip r:embed="rId5"/>
          <a:stretch>
            <a:fillRect/>
          </a:stretch>
        </p:blipFill>
        <p:spPr>
          <a:xfrm>
            <a:off x="105472" y="1408935"/>
            <a:ext cx="6034644" cy="2020065"/>
          </a:xfrm>
          <a:prstGeom prst="rect">
            <a:avLst/>
          </a:prstGeom>
          <a:ln>
            <a:solidFill>
              <a:schemeClr val="tx2">
                <a:lumMod val="50000"/>
              </a:schemeClr>
            </a:solidFill>
          </a:ln>
        </p:spPr>
      </p:pic>
      <p:pic>
        <p:nvPicPr>
          <p:cNvPr id="10" name="Picture 9">
            <a:extLst>
              <a:ext uri="{FF2B5EF4-FFF2-40B4-BE49-F238E27FC236}">
                <a16:creationId xmlns:a16="http://schemas.microsoft.com/office/drawing/2014/main" id="{C644F512-4B13-4598-BFA5-5670484A85C1}"/>
              </a:ext>
            </a:extLst>
          </p:cNvPr>
          <p:cNvPicPr>
            <a:picLocks noChangeAspect="1"/>
          </p:cNvPicPr>
          <p:nvPr/>
        </p:nvPicPr>
        <p:blipFill>
          <a:blip r:embed="rId6"/>
          <a:stretch>
            <a:fillRect/>
          </a:stretch>
        </p:blipFill>
        <p:spPr>
          <a:xfrm>
            <a:off x="5807968" y="3107436"/>
            <a:ext cx="5555889" cy="3596661"/>
          </a:xfrm>
          <a:prstGeom prst="rect">
            <a:avLst/>
          </a:prstGeom>
          <a:ln>
            <a:solidFill>
              <a:schemeClr val="tx2">
                <a:lumMod val="50000"/>
              </a:schemeClr>
            </a:solidFill>
          </a:ln>
        </p:spPr>
      </p:pic>
      <p:pic>
        <p:nvPicPr>
          <p:cNvPr id="11" name="Picture 10">
            <a:extLst>
              <a:ext uri="{FF2B5EF4-FFF2-40B4-BE49-F238E27FC236}">
                <a16:creationId xmlns:a16="http://schemas.microsoft.com/office/drawing/2014/main" id="{9F0D77E3-60D9-4535-BF1F-D11C898F4EF2}"/>
              </a:ext>
            </a:extLst>
          </p:cNvPr>
          <p:cNvPicPr>
            <a:picLocks noChangeAspect="1"/>
          </p:cNvPicPr>
          <p:nvPr/>
        </p:nvPicPr>
        <p:blipFill>
          <a:blip r:embed="rId7"/>
          <a:stretch>
            <a:fillRect/>
          </a:stretch>
        </p:blipFill>
        <p:spPr>
          <a:xfrm>
            <a:off x="105472" y="4679595"/>
            <a:ext cx="5019328" cy="1988133"/>
          </a:xfrm>
          <a:prstGeom prst="rect">
            <a:avLst/>
          </a:prstGeom>
          <a:ln>
            <a:solidFill>
              <a:srgbClr val="FF0000"/>
            </a:solidFill>
          </a:ln>
        </p:spPr>
      </p:pic>
    </p:spTree>
    <p:extLst>
      <p:ext uri="{BB962C8B-B14F-4D97-AF65-F5344CB8AC3E}">
        <p14:creationId xmlns:p14="http://schemas.microsoft.com/office/powerpoint/2010/main" val="220362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417240" y="141005"/>
            <a:ext cx="3672408"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Operational Incident</a:t>
            </a:r>
          </a:p>
        </p:txBody>
      </p:sp>
      <p:sp>
        <p:nvSpPr>
          <p:cNvPr id="4" name="Rectangle 3">
            <a:extLst>
              <a:ext uri="{FF2B5EF4-FFF2-40B4-BE49-F238E27FC236}">
                <a16:creationId xmlns:a16="http://schemas.microsoft.com/office/drawing/2014/main" id="{A8CD8984-A912-491E-8103-CF000BFC61B8}"/>
              </a:ext>
            </a:extLst>
          </p:cNvPr>
          <p:cNvSpPr/>
          <p:nvPr/>
        </p:nvSpPr>
        <p:spPr>
          <a:xfrm>
            <a:off x="417240" y="996605"/>
            <a:ext cx="7848872" cy="5720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Near Miss - Line Blockage (Western Works Delivery)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On the 16</a:t>
            </a:r>
            <a:r>
              <a:rPr kumimoji="0" lang="en-GB" sz="1800" b="0" i="0" u="none" strike="noStrike" kern="1200" cap="none" spc="0" normalizeH="0" baseline="30000" noProof="0" dirty="0">
                <a:ln>
                  <a:noFill/>
                </a:ln>
                <a:solidFill>
                  <a:schemeClr val="tx2">
                    <a:lumMod val="50000"/>
                  </a:schemeClr>
                </a:solidFill>
                <a:effectLst/>
                <a:uLnTx/>
                <a:uFillTx/>
                <a:latin typeface="Arial" panose="020B0604020202020204"/>
                <a:ea typeface="+mn-ea"/>
                <a:cs typeface="+mn-cs"/>
              </a:rPr>
              <a:t>th</a:t>
            </a: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 April 2019 a train passed a work group after the COSS took an approved line block with the Signaller.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The Driver did not sound the horn or report this as a Near Miss, as the 8 tonne excavator, which was being used to lift concrete blocks, was 8 meters away from the line and the 4 men team was in the cess side of the </a:t>
            </a:r>
            <a:r>
              <a:rPr kumimoji="0" lang="en-GB" sz="1800" b="0" i="0" u="none" strike="noStrike" kern="1200" cap="none" spc="0" normalizeH="0" baseline="0" noProof="0" dirty="0" err="1">
                <a:ln>
                  <a:noFill/>
                </a:ln>
                <a:solidFill>
                  <a:schemeClr val="tx2">
                    <a:lumMod val="50000"/>
                  </a:schemeClr>
                </a:solidFill>
                <a:effectLst/>
                <a:uLnTx/>
                <a:uFillTx/>
                <a:latin typeface="Arial" panose="020B0604020202020204"/>
                <a:ea typeface="+mn-ea"/>
                <a:cs typeface="+mn-cs"/>
              </a:rPr>
              <a:t>vortok</a:t>
            </a: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 fencing (separated). However this was an ALO work and the line was believed to be blocked, so the consequences could have been catastrophic.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The COSS is currently receiving counselling as he keeps replaying </a:t>
            </a:r>
            <a:r>
              <a:rPr kumimoji="0" lang="en-GB" sz="1800" b="0" i="0" u="none" strike="noStrike" kern="1200" cap="none" spc="0" normalizeH="0" baseline="0" noProof="0" dirty="0" err="1">
                <a:ln>
                  <a:noFill/>
                </a:ln>
                <a:solidFill>
                  <a:schemeClr val="tx2">
                    <a:lumMod val="50000"/>
                  </a:schemeClr>
                </a:solidFill>
                <a:effectLst/>
                <a:uLnTx/>
                <a:uFillTx/>
                <a:latin typeface="Arial" panose="020B0604020202020204"/>
                <a:ea typeface="+mn-ea"/>
                <a:cs typeface="+mn-cs"/>
              </a:rPr>
              <a:t>th</a:t>
            </a: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e incident and he has also been taken off of safety critical duties.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The voice communications were reviewed and the COSS made no Safety Critical Communication errors.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Please discuss with your teams: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The importance of ensuring good Safety Critical Communications are followed at all times. Repeat back any signaller instructions and make sure a clear understanding is reached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GERT800-HB8 Issue 7, IWA, COSS or PC blocking the line – Additional Protection should be used where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2EA2999F-4E0B-41A3-9777-5E7E50777193}"/>
              </a:ext>
            </a:extLst>
          </p:cNvPr>
          <p:cNvPicPr>
            <a:picLocks noChangeAspect="1"/>
          </p:cNvPicPr>
          <p:nvPr/>
        </p:nvPicPr>
        <p:blipFill>
          <a:blip r:embed="rId3"/>
          <a:stretch>
            <a:fillRect/>
          </a:stretch>
        </p:blipFill>
        <p:spPr>
          <a:xfrm>
            <a:off x="4223792" y="36833"/>
            <a:ext cx="710208" cy="765131"/>
          </a:xfrm>
          <a:prstGeom prst="roundRect">
            <a:avLst>
              <a:gd name="adj" fmla="val 4167"/>
            </a:avLst>
          </a:prstGeom>
          <a:solidFill>
            <a:srgbClr val="FFFFFF"/>
          </a:solidFill>
          <a:ln w="57150" cap="sq">
            <a:noFill/>
            <a:miter lim="800000"/>
          </a:ln>
          <a:effectLst/>
          <a:scene3d>
            <a:camera prst="orthographicFront"/>
            <a:lightRig rig="threePt" dir="t">
              <a:rot lat="0" lon="0" rev="2700000"/>
            </a:lightRig>
          </a:scene3d>
          <a:sp3d>
            <a:bevelT h="38100"/>
            <a:contourClr>
              <a:srgbClr val="C0C0C0"/>
            </a:contourClr>
          </a:sp3d>
        </p:spPr>
      </p:pic>
      <p:pic>
        <p:nvPicPr>
          <p:cNvPr id="5" name="Picture 4">
            <a:extLst>
              <a:ext uri="{FF2B5EF4-FFF2-40B4-BE49-F238E27FC236}">
                <a16:creationId xmlns:a16="http://schemas.microsoft.com/office/drawing/2014/main" id="{F7D899E6-5824-4F4E-A970-AAEF61E4B22F}"/>
              </a:ext>
            </a:extLst>
          </p:cNvPr>
          <p:cNvPicPr>
            <a:picLocks noChangeAspect="1"/>
          </p:cNvPicPr>
          <p:nvPr/>
        </p:nvPicPr>
        <p:blipFill>
          <a:blip r:embed="rId4"/>
          <a:stretch>
            <a:fillRect/>
          </a:stretch>
        </p:blipFill>
        <p:spPr>
          <a:xfrm>
            <a:off x="8374576" y="1273544"/>
            <a:ext cx="2823852" cy="3195400"/>
          </a:xfrm>
          <a:prstGeom prst="rect">
            <a:avLst/>
          </a:prstGeom>
          <a:ln>
            <a:solidFill>
              <a:schemeClr val="tx2">
                <a:lumMod val="50000"/>
              </a:schemeClr>
            </a:solidFill>
          </a:ln>
        </p:spPr>
      </p:pic>
      <p:sp>
        <p:nvSpPr>
          <p:cNvPr id="7" name="Rectangle 6">
            <a:extLst>
              <a:ext uri="{FF2B5EF4-FFF2-40B4-BE49-F238E27FC236}">
                <a16:creationId xmlns:a16="http://schemas.microsoft.com/office/drawing/2014/main" id="{49EE9FC3-2DE5-4D15-B026-A03DB87502BC}"/>
              </a:ext>
            </a:extLst>
          </p:cNvPr>
          <p:cNvSpPr/>
          <p:nvPr/>
        </p:nvSpPr>
        <p:spPr>
          <a:xfrm>
            <a:off x="8374576" y="3624377"/>
            <a:ext cx="282385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00"/>
                </a:solidFill>
                <a:effectLst/>
                <a:uLnTx/>
                <a:uFillTx/>
                <a:latin typeface="Arial" panose="020B0604020202020204"/>
                <a:ea typeface="+mn-ea"/>
                <a:cs typeface="+mn-cs"/>
              </a:rPr>
              <a:t>Actual location – the train above followed the train involved in the Near Miss</a:t>
            </a:r>
          </a:p>
        </p:txBody>
      </p:sp>
    </p:spTree>
    <p:extLst>
      <p:ext uri="{BB962C8B-B14F-4D97-AF65-F5344CB8AC3E}">
        <p14:creationId xmlns:p14="http://schemas.microsoft.com/office/powerpoint/2010/main" val="213700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452408" y="92123"/>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Trackworker Safety – Slips, Trips and Falls  </a:t>
            </a:r>
          </a:p>
        </p:txBody>
      </p:sp>
      <p:sp>
        <p:nvSpPr>
          <p:cNvPr id="4" name="Rectangle 3">
            <a:extLst>
              <a:ext uri="{FF2B5EF4-FFF2-40B4-BE49-F238E27FC236}">
                <a16:creationId xmlns:a16="http://schemas.microsoft.com/office/drawing/2014/main" id="{A8CD8984-A912-491E-8103-CF000BFC61B8}"/>
              </a:ext>
            </a:extLst>
          </p:cNvPr>
          <p:cNvSpPr/>
          <p:nvPr/>
        </p:nvSpPr>
        <p:spPr>
          <a:xfrm>
            <a:off x="452408" y="6219271"/>
            <a:ext cx="10939826" cy="627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lnSpc>
                <a:spcPct val="150000"/>
              </a:lnSpc>
              <a:defRPr/>
            </a:pPr>
            <a:r>
              <a:rPr kumimoji="0" lang="en-GB" sz="16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Please refer to the Lessons Learnt on the following link:  </a:t>
            </a:r>
            <a:r>
              <a:rPr lang="en-GB" sz="1600" b="1" dirty="0">
                <a:solidFill>
                  <a:schemeClr val="accent2">
                    <a:lumMod val="75000"/>
                  </a:schemeClr>
                </a:solidFill>
                <a:hlinkClick r:id="rId3" action="ppaction://hlinkfile">
                  <a:extLst>
                    <a:ext uri="{A12FA001-AC4F-418D-AE19-62706E023703}">
                      <ahyp:hlinkClr xmlns:ahyp="http://schemas.microsoft.com/office/drawing/2018/hyperlinkcolor" val="tx"/>
                    </a:ext>
                  </a:extLst>
                </a:hlinkClick>
              </a:rPr>
              <a:t>Lessons Learnt Dislocated knee at  </a:t>
            </a:r>
            <a:r>
              <a:rPr lang="en-GB" sz="1600" b="1" dirty="0" err="1">
                <a:solidFill>
                  <a:schemeClr val="accent2">
                    <a:lumMod val="75000"/>
                  </a:schemeClr>
                </a:solidFill>
                <a:hlinkClick r:id="rId3" action="ppaction://hlinkfile">
                  <a:extLst>
                    <a:ext uri="{A12FA001-AC4F-418D-AE19-62706E023703}">
                      <ahyp:hlinkClr xmlns:ahyp="http://schemas.microsoft.com/office/drawing/2018/hyperlinkcolor" val="tx"/>
                    </a:ext>
                  </a:extLst>
                </a:hlinkClick>
              </a:rPr>
              <a:t>Dunbridge</a:t>
            </a:r>
            <a:r>
              <a:rPr lang="en-GB" sz="1600" b="1" dirty="0">
                <a:solidFill>
                  <a:schemeClr val="accent2">
                    <a:lumMod val="75000"/>
                  </a:schemeClr>
                </a:solidFill>
                <a:hlinkClick r:id="rId3" action="ppaction://hlinkfile">
                  <a:extLst>
                    <a:ext uri="{A12FA001-AC4F-418D-AE19-62706E023703}">
                      <ahyp:hlinkClr xmlns:ahyp="http://schemas.microsoft.com/office/drawing/2018/hyperlinkcolor" val="tx"/>
                    </a:ext>
                  </a:extLst>
                </a:hlinkClick>
              </a:rPr>
              <a:t> 040419.pdf</a:t>
            </a:r>
            <a:endParaRPr lang="en-GB" sz="1600" b="1" dirty="0">
              <a:solidFill>
                <a:schemeClr val="accent2">
                  <a:lumMod val="75000"/>
                </a:schemeClr>
              </a:solidFill>
            </a:endParaRPr>
          </a:p>
          <a:p>
            <a:pPr marL="0" marR="0" lvl="0" indent="0" algn="l" defTabSz="914400" rtl="0" eaLnBrk="1" fontAlgn="auto" latinLnBrk="0" hangingPunct="0">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517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539A65B9-E948-4F48-A2A4-CEA7FEF85904}"/>
              </a:ext>
            </a:extLst>
          </p:cNvPr>
          <p:cNvSpPr/>
          <p:nvPr/>
        </p:nvSpPr>
        <p:spPr>
          <a:xfrm>
            <a:off x="455887" y="764704"/>
            <a:ext cx="5472608" cy="484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lumMod val="50000"/>
                  </a:schemeClr>
                </a:solidFill>
              </a:rPr>
              <a:t>Significant Lost Time Injury – dislocated knee </a:t>
            </a:r>
          </a:p>
        </p:txBody>
      </p:sp>
      <p:pic>
        <p:nvPicPr>
          <p:cNvPr id="7" name="Picture 6">
            <a:extLst>
              <a:ext uri="{FF2B5EF4-FFF2-40B4-BE49-F238E27FC236}">
                <a16:creationId xmlns:a16="http://schemas.microsoft.com/office/drawing/2014/main" id="{E62EE2EB-3974-4E11-8CE1-0B20319E49F2}"/>
              </a:ext>
            </a:extLst>
          </p:cNvPr>
          <p:cNvPicPr>
            <a:picLocks noChangeAspect="1"/>
          </p:cNvPicPr>
          <p:nvPr/>
        </p:nvPicPr>
        <p:blipFill>
          <a:blip r:embed="rId4"/>
          <a:stretch>
            <a:fillRect/>
          </a:stretch>
        </p:blipFill>
        <p:spPr>
          <a:xfrm>
            <a:off x="542603" y="1245368"/>
            <a:ext cx="3451681" cy="4871761"/>
          </a:xfrm>
          <a:prstGeom prst="rect">
            <a:avLst/>
          </a:prstGeom>
          <a:ln>
            <a:solidFill>
              <a:schemeClr val="tx2">
                <a:lumMod val="50000"/>
              </a:schemeClr>
            </a:solidFill>
          </a:ln>
        </p:spPr>
      </p:pic>
      <p:pic>
        <p:nvPicPr>
          <p:cNvPr id="10" name="Picture 9">
            <a:extLst>
              <a:ext uri="{FF2B5EF4-FFF2-40B4-BE49-F238E27FC236}">
                <a16:creationId xmlns:a16="http://schemas.microsoft.com/office/drawing/2014/main" id="{D02C7902-822D-41EA-896C-1CC8B2DA24CE}"/>
              </a:ext>
            </a:extLst>
          </p:cNvPr>
          <p:cNvPicPr>
            <a:picLocks noChangeAspect="1"/>
          </p:cNvPicPr>
          <p:nvPr/>
        </p:nvPicPr>
        <p:blipFill>
          <a:blip r:embed="rId5"/>
          <a:stretch>
            <a:fillRect/>
          </a:stretch>
        </p:blipFill>
        <p:spPr>
          <a:xfrm>
            <a:off x="6966891" y="3886231"/>
            <a:ext cx="3045601" cy="2086080"/>
          </a:xfrm>
          <a:prstGeom prst="rect">
            <a:avLst/>
          </a:prstGeom>
          <a:ln>
            <a:solidFill>
              <a:schemeClr val="tx2">
                <a:lumMod val="50000"/>
              </a:schemeClr>
            </a:solidFill>
          </a:ln>
        </p:spPr>
      </p:pic>
      <p:pic>
        <p:nvPicPr>
          <p:cNvPr id="11" name="Picture 10">
            <a:extLst>
              <a:ext uri="{FF2B5EF4-FFF2-40B4-BE49-F238E27FC236}">
                <a16:creationId xmlns:a16="http://schemas.microsoft.com/office/drawing/2014/main" id="{EC947B6A-E772-4160-AD2E-7F45E5CA6056}"/>
              </a:ext>
            </a:extLst>
          </p:cNvPr>
          <p:cNvPicPr>
            <a:picLocks noChangeAspect="1"/>
          </p:cNvPicPr>
          <p:nvPr/>
        </p:nvPicPr>
        <p:blipFill>
          <a:blip r:embed="rId6"/>
          <a:stretch>
            <a:fillRect/>
          </a:stretch>
        </p:blipFill>
        <p:spPr>
          <a:xfrm>
            <a:off x="7540874" y="92123"/>
            <a:ext cx="588119" cy="588119"/>
          </a:xfrm>
          <a:prstGeom prst="rect">
            <a:avLst/>
          </a:prstGeom>
        </p:spPr>
      </p:pic>
      <p:pic>
        <p:nvPicPr>
          <p:cNvPr id="12" name="Picture 11" descr="H:\Accident Incidents\LOG\Paul Pither\PP2.jpg">
            <a:extLst>
              <a:ext uri="{FF2B5EF4-FFF2-40B4-BE49-F238E27FC236}">
                <a16:creationId xmlns:a16="http://schemas.microsoft.com/office/drawing/2014/main" id="{E95DA729-31C9-464F-8CF6-FBBD3429EA0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5731" y="1245368"/>
            <a:ext cx="1790269" cy="2399656"/>
          </a:xfrm>
          <a:prstGeom prst="rect">
            <a:avLst/>
          </a:prstGeom>
          <a:noFill/>
          <a:ln>
            <a:solidFill>
              <a:schemeClr val="tx2">
                <a:lumMod val="50000"/>
              </a:schemeClr>
            </a:solidFill>
          </a:ln>
        </p:spPr>
      </p:pic>
      <p:pic>
        <p:nvPicPr>
          <p:cNvPr id="13" name="Picture 12" descr="H:\Accident Incidents\LOG\Paul Pither\PP3.jpg">
            <a:extLst>
              <a:ext uri="{FF2B5EF4-FFF2-40B4-BE49-F238E27FC236}">
                <a16:creationId xmlns:a16="http://schemas.microsoft.com/office/drawing/2014/main" id="{4007FF1E-B414-42E6-B8C8-36A7FDBFA8D6}"/>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9098" y="1245368"/>
            <a:ext cx="1665093" cy="2399656"/>
          </a:xfrm>
          <a:prstGeom prst="rect">
            <a:avLst/>
          </a:prstGeom>
          <a:noFill/>
          <a:ln>
            <a:solidFill>
              <a:schemeClr val="tx2">
                <a:lumMod val="50000"/>
              </a:schemeClr>
            </a:solidFill>
          </a:ln>
        </p:spPr>
      </p:pic>
      <p:pic>
        <p:nvPicPr>
          <p:cNvPr id="14" name="Picture 13" descr="H:\Accident Incidents\LOG\Paul Pither\PP4.jpg">
            <a:extLst>
              <a:ext uri="{FF2B5EF4-FFF2-40B4-BE49-F238E27FC236}">
                <a16:creationId xmlns:a16="http://schemas.microsoft.com/office/drawing/2014/main" id="{DCCF6FE0-1DCB-402E-84F7-A8AB1B923581}"/>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87288" y="1245368"/>
            <a:ext cx="1809111" cy="2393903"/>
          </a:xfrm>
          <a:prstGeom prst="rect">
            <a:avLst/>
          </a:prstGeom>
          <a:noFill/>
          <a:ln>
            <a:solidFill>
              <a:schemeClr val="tx2">
                <a:lumMod val="50000"/>
              </a:schemeClr>
            </a:solidFill>
          </a:ln>
        </p:spPr>
      </p:pic>
    </p:spTree>
    <p:extLst>
      <p:ext uri="{BB962C8B-B14F-4D97-AF65-F5344CB8AC3E}">
        <p14:creationId xmlns:p14="http://schemas.microsoft.com/office/powerpoint/2010/main" val="1944589968"/>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nimalist_Template_03_CA - v7" id="{215D63C3-B139-4AD7-9F60-51396BC82D2C}" vid="{FAE53EBD-DCD0-4C4A-8B10-EB06EA2364A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19726</TotalTime>
  <Words>2745</Words>
  <Application>Microsoft Office PowerPoint</Application>
  <PresentationFormat>Widescreen</PresentationFormat>
  <Paragraphs>394</Paragraphs>
  <Slides>22</Slides>
  <Notes>13</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2</vt:i4>
      </vt:variant>
      <vt:variant>
        <vt:lpstr>Slide Titles</vt:lpstr>
      </vt:variant>
      <vt:variant>
        <vt:i4>22</vt:i4>
      </vt:variant>
    </vt:vector>
  </HeadingPairs>
  <TitlesOfParts>
    <vt:vector size="33" baseType="lpstr">
      <vt:lpstr>Arial</vt:lpstr>
      <vt:lpstr>Calibri</vt:lpstr>
      <vt:lpstr>Century Gothic</vt:lpstr>
      <vt:lpstr>Times New Roman</vt:lpstr>
      <vt:lpstr>Wingdings</vt:lpstr>
      <vt:lpstr>1_Office Theme</vt:lpstr>
      <vt:lpstr>Blank</vt:lpstr>
      <vt:lpstr>6_Blank</vt:lpstr>
      <vt:lpstr>Office Theme</vt:lpstr>
      <vt:lpstr>Worksheet</vt:lpstr>
      <vt:lpstr>Acrobat Document</vt:lpstr>
      <vt:lpstr>Health, Safety and Environment Period Cascade for P01 2019/20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Point Card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de la Mothe</dc:creator>
  <cp:lastModifiedBy>De La Mothe Andrea</cp:lastModifiedBy>
  <cp:revision>190</cp:revision>
  <cp:lastPrinted>2019-04-02T08:18:02Z</cp:lastPrinted>
  <dcterms:created xsi:type="dcterms:W3CDTF">2018-04-19T11:16:21Z</dcterms:created>
  <dcterms:modified xsi:type="dcterms:W3CDTF">2019-05-02T11:44:49Z</dcterms:modified>
</cp:coreProperties>
</file>