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58" r:id="rId2"/>
    <p:sldMasterId id="2147483660" r:id="rId3"/>
    <p:sldMasterId id="2147483661" r:id="rId4"/>
    <p:sldMasterId id="2147483659" r:id="rId5"/>
    <p:sldMasterId id="2147483990" r:id="rId6"/>
    <p:sldMasterId id="2147484099" r:id="rId7"/>
    <p:sldMasterId id="2147484195" r:id="rId8"/>
  </p:sldMasterIdLst>
  <p:notesMasterIdLst>
    <p:notesMasterId r:id="rId30"/>
  </p:notesMasterIdLst>
  <p:handoutMasterIdLst>
    <p:handoutMasterId r:id="rId31"/>
  </p:handoutMasterIdLst>
  <p:sldIdLst>
    <p:sldId id="385" r:id="rId9"/>
    <p:sldId id="316" r:id="rId10"/>
    <p:sldId id="485" r:id="rId11"/>
    <p:sldId id="486" r:id="rId12"/>
    <p:sldId id="487" r:id="rId13"/>
    <p:sldId id="478" r:id="rId14"/>
    <p:sldId id="494" r:id="rId15"/>
    <p:sldId id="480" r:id="rId16"/>
    <p:sldId id="484" r:id="rId17"/>
    <p:sldId id="482" r:id="rId18"/>
    <p:sldId id="483" r:id="rId19"/>
    <p:sldId id="489" r:id="rId20"/>
    <p:sldId id="490" r:id="rId21"/>
    <p:sldId id="479" r:id="rId22"/>
    <p:sldId id="495" r:id="rId23"/>
    <p:sldId id="481" r:id="rId24"/>
    <p:sldId id="496" r:id="rId25"/>
    <p:sldId id="493" r:id="rId26"/>
    <p:sldId id="477" r:id="rId27"/>
    <p:sldId id="491" r:id="rId28"/>
    <p:sldId id="488" r:id="rId2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5172"/>
    <a:srgbClr val="ECB314"/>
    <a:srgbClr val="FFCC00"/>
    <a:srgbClr val="FF7C80"/>
    <a:srgbClr val="054B6B"/>
    <a:srgbClr val="89094C"/>
    <a:srgbClr val="FF3399"/>
    <a:srgbClr val="00FFFF"/>
    <a:srgbClr val="FEE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7410" autoAdjust="0"/>
  </p:normalViewPr>
  <p:slideViewPr>
    <p:cSldViewPr>
      <p:cViewPr>
        <p:scale>
          <a:sx n="100" d="100"/>
          <a:sy n="100" d="100"/>
        </p:scale>
        <p:origin x="-1230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497DC9-7F23-4C9F-9312-F610CE6491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33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2A1433-23A6-45BE-BD22-9DD5141FC5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960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E474-6668-4364-BE24-61A167C8330F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0DF9-B095-4C16-980C-E9DA62D699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66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B883-A2BF-4E20-8BA1-A65836EDC746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4FF4-107E-440D-B6BB-B31D6ECB5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00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5463-0EAE-44CB-8624-05211265B327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C30A-9262-407B-A721-B1914684E9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68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1C35-8D0F-4087-9844-3C3E8CE10026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663E-6468-4715-B1B2-4E1F9F40CC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396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4F02-6F76-46AC-AC17-0683C45774B8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8AE0-6E7F-4A34-BEF8-FB262245CC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24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0F6AA-2512-4FE6-8E5D-838A476A5862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5FE0-C564-4C64-86CC-3E244CB59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36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1F282-70C9-4383-905A-EBB4AE86CB9D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3F83-EE5F-46DC-9569-A3E0B38C3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911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8890-F510-4118-A04C-86B5BCD1F45F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690A-30A9-40CD-972B-FAD40D8469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452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BC54-9DA3-4137-84FC-E938DFD966B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0EE9-6B88-4E34-88DE-B9B20BBF5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29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F8DBB-98F8-401C-BD15-1367FFA493EC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AB1A-97F7-4041-A0D7-63B864020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12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2AE4-4509-48BE-A06A-CC27A64708BB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16BB-F9F0-43DD-B96F-6430E1ABA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60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79760-7AF3-40DE-9C20-1BBE3C30F262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873A-6BE3-405C-9460-B0C1D52120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0943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F883-F8F8-4E42-8CD4-6CEC8B0264AF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C5EE-F944-45E3-AE44-D940CB5C73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27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A7E5-01A3-4E23-B395-E54696627893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0553-2E37-453A-9E50-F90B466FCB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596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827088"/>
            <a:ext cx="2014537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894388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9E36-F512-4D19-BF5C-5E3A357AE4D5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C77C-BDCF-42E1-96B8-5362686039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201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27088"/>
            <a:ext cx="7269163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D29C-CFCA-454E-A928-5141DD33D6D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E14D-65E4-4EF4-9958-2B9E5A40BA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46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21F7-0E8C-47F1-889A-98AF7BEEA577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EDCB-444A-4873-811B-B607EF5FA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425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01BB-E1D5-4C3A-987C-2C1F6CDA8036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F47B-D057-4F29-9445-3FAD54A28D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943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4E6A0-5B4D-4C5A-9D6A-E331269D3C72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C2B5-2B13-485C-B45C-FD335C28A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67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4318000"/>
            <a:ext cx="3557587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F9DC-366F-4224-BAFC-00DB1B01D54B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8F0A-525C-4D9A-B5E9-F568F28F0C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366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04D2-28F3-40D6-8851-0ED7E501D254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1769-AE9C-4A7F-86FC-6B6FE63A71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775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203A-D97A-4123-907A-06280C2488B0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90B-B286-422E-9862-BA87D98055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86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E1801-C4ED-4D63-A939-FECE8EF4E36D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6119-02B7-4809-BC04-42A0C06119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324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F3102-0BB3-47E5-9E30-4D78571C6F18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30F6-157D-4544-8971-5FE50F6F85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830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F9499-36BB-43C1-AF57-402B776AF6F7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2A3D-22F9-4962-87DB-5E9D513F6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525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8D9B-FBC4-45C1-9568-67B08D37F955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E9B4-BBF9-440E-9440-E2F67D110F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80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49C1-A388-4074-AE71-D5DD62D0652A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30A4-0035-4C6C-B44D-33384A48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676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7687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4934B-6C72-4CDB-ABC0-320256E3F31C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77C0-4C2F-4676-8D52-580A208407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00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FF18-2F5E-46C4-AD0E-D85EFC34BF4D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C167-7FFE-4F44-A8D7-9F4B01FAD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149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0055-3868-450F-A24B-EE40CD3F9B2E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5A7D-3FD6-48AB-9EA1-2620497A31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24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46B7-A829-4C03-83CD-9CECFD3D11C2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655-BD39-4C9D-804F-E4CFABA123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111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318000"/>
            <a:ext cx="3557588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BCEC-2DEB-4228-B343-E7305FAEA4DE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66BB-E1B6-4D6A-8219-D5F002932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618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D899-9FD5-4F05-BBE5-45382F5EA6CF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F2E6-4DA9-4B81-87C0-6CFE1B3E77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096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1273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525" y="1841500"/>
            <a:ext cx="31289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4715-8D05-4A0F-B68D-1118D3F2DD61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2BF1-CED9-4F4E-9750-FF71340F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82612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703E5-D491-445C-87F4-1649748C9003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C915-3581-4E6C-9FEF-412F7F5F05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3780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0F172-4223-409A-80C9-46CF3E21AF52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9FAB-2793-47B6-AED6-0BBED39DB0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232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2DBF-636D-439F-A139-563606877A98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CEF5-9C56-429C-BD03-F3EEC52B5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5049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F227-1C7F-4393-95CF-867C4168ADF4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8C68-700B-40D8-961F-CE2497BFC2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185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6EB1-202D-4E76-B6A2-8F71B8B4D3BC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CF69-E1FC-49CB-B0BB-932CE0E723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875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6100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C9B4-F048-4B7A-AB0C-A577AC905D3D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6DF0-7A67-4A91-85D6-0A2A95F129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03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DB41-1682-4A91-ACA1-DC5CB2664C22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7D24-AD2C-4824-8260-52629B296B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5677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9CBC-FA3E-4A5A-933D-60D5D5F2A231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7B97-E6AC-423A-BE00-125CAE8439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3764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AB74-EA86-40BC-B410-E1F4E7D0E925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1B3-8EA7-448F-AD12-0E917CDBF3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674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100" y="2057400"/>
            <a:ext cx="2551113" cy="349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2551112" cy="349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77FB8-AD3E-43B8-B67A-805A5C7210C2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EC26-1A98-4FFE-8C28-99A572129E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7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1534-9C1A-4536-B68A-C418CE13884C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59D7-98D3-415C-9C69-3A859E467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007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4A922-0B55-4819-84D9-2A784E760CC7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C58C-0D29-499A-BCED-F21BE88E68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8708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3C1F-EFE9-4D5F-8C7F-8E3DDFB10A4C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96DB-610E-412F-90C5-8A6673F892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089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8C27-2E40-46C8-B3DB-98C3A99BB4F8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A14-8399-4E19-B73A-AECA849BE1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1305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68BDF-3605-4134-9A58-D8720ECE23A3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E62F-B62B-4018-80CF-FB3A1E17DD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645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1BCA-34DE-4FA9-A177-5005E01A5F6C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76EE-4A47-471A-B405-168A730616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523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A61C-6A3A-45E8-951A-1D1A0C0F1625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9F1A-D99E-4224-931B-D701798D77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557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472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472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6A6EF-90D6-43DA-AD26-6AA7CA4B0650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8F11-EAFE-40BA-A61A-4C4D33525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516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6D07-AE0D-48AD-85B5-8C2CB24F7CB7}" type="datetime5">
              <a:rPr lang="en-GB" smtClean="0"/>
              <a:t>12-Jun-18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13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21E5-DE34-4FFB-8CE3-1B6A542C7EB7}" type="datetime5">
              <a:rPr lang="en-GB" smtClean="0"/>
              <a:t>12-Jun-18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70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9A95-3398-4C90-9F77-FBE17DDC2C1C}" type="datetime5">
              <a:rPr lang="en-GB" smtClean="0"/>
              <a:t>12-Jun-18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4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A6C43-A33D-4BDA-8E44-3855EE084811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DE0F-04A6-4042-895C-538390474D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841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256-88D3-452F-8FBC-8DCA50B179D1}" type="datetime5">
              <a:rPr lang="en-GB" smtClean="0"/>
              <a:t>12-Jun-18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43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5E0C-567D-4E06-A297-7603604042D5}" type="datetime5">
              <a:rPr lang="en-GB" smtClean="0"/>
              <a:t>12-Jun-18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875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48BA-E431-4E1A-9470-FD7F69E6265B}" type="datetime5">
              <a:rPr lang="en-GB" smtClean="0"/>
              <a:t>12-Jun-18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25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374-5B24-4ADD-B40A-73DD0649EC39}" type="datetime5">
              <a:rPr lang="en-GB" smtClean="0"/>
              <a:t>12-Jun-18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1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E99D-FE73-4B03-A9DC-33A8F3483EE4}" type="datetime5">
              <a:rPr lang="en-GB" smtClean="0"/>
              <a:t>12-Jun-18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036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FAD-9FC7-4ED8-8463-067BF8AB3C45}" type="datetime5">
              <a:rPr lang="en-GB" smtClean="0"/>
              <a:t>12-Jun-18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44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F15D-5F97-4FF4-8AEC-6C5D3F470C36}" type="datetime5">
              <a:rPr lang="en-GB" smtClean="0"/>
              <a:t>12-Jun-18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33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1E06-75F0-43B4-A5B7-2A2BE905F55D}" type="datetime5">
              <a:rPr lang="en-GB" smtClean="0"/>
              <a:t>12-Jun-18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407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8533-68A3-488E-86B7-0FB8CF66B24A}" type="datetime5">
              <a:rPr lang="en-GB" smtClean="0"/>
              <a:t>12-Jun-18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6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435B3-C423-4DCE-BC81-2645D5C588DF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C8A0F-7C7B-4207-93A6-07D6CD475C8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222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7169-030D-4B56-9CEF-2FE0540B9247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3E47-A47F-424E-AE91-5F48D46406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987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0541-D64B-429A-A2D7-51DC9C937265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EDCB-444A-4873-811B-B607EF5FA611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80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7AFF-F9C4-4C94-A334-5E84EC60E1EA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F47B-D057-4F29-9445-3FAD54A28DBE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46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26D0-617D-4637-8F99-8720245A9979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C2B5-2B13-485C-B45C-FD335C28A7B4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38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4318000"/>
            <a:ext cx="3557587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4B5B-BEB2-43E3-8888-F5838227050E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8F0A-525C-4D9A-B5E9-F568F28F0C86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33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57D01-9593-41DB-8839-4B46CB8B5653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1769-AE9C-4A7F-86FC-6B6FE63A714A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31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E4F34-0A71-47D3-A00C-34B9CA317EFD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90B-B286-422E-9862-BA87D9805570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96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064B-8430-4BD5-8631-719A2BE7EDA6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30F6-157D-4544-8971-5FE50F6F8505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680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680DF-782E-4E0D-9C2A-2C4D04A0F416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2A3D-22F9-4962-87DB-5E9D513F65A7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440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406B0-4301-4271-8CBA-3E8B5C0F02A2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E9B4-BBF9-440E-9440-E2F67D110F67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28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B6CF-95CC-493E-9767-635AA34C5A68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30A4-0035-4C6C-B44D-33384A48A7A1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7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CAD63-CFA4-4F77-9B9A-B33388F216BE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95322-CDF1-4CB4-940B-CA4E6CCE9C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645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7687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6178-B2C4-46A8-B012-1FF90291DCB6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77C0-4C2F-4676-8D52-580A208407BF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6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4BD40-7939-4097-965B-CBF02EEF68BB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3C167-7FFE-4F44-A8D7-9F4B01FAD42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96927-2A9A-4229-B102-B280E970ABCE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C5A7D-3FD6-48AB-9EA1-2620497A314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DB67A-6F49-4D7D-81F1-122A2D717C40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9E655-BD39-4C9D-804F-E4CFABA123F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3A226-A551-4B0C-A355-A71B965FC58E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4F2E6-4DA9-4B81-87C0-6CFE1B3E770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E6B1D4-D786-4027-B856-CC7D15527BCF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EC915-3581-4E6C-9FEF-412F7F5F052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73AE3C-677A-4196-A87E-AED39F0D33E4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79FAB-2793-47B6-AED6-0BBED39DB0B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E8A0D-86F2-48ED-A0CC-FB58B94FA52F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FCEF5-9C56-429C-BD03-F3EEC52B50F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F905A-3596-44EB-8A0F-AF0C5119105C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4528C68-700B-40D8-961F-CE2497BFC2C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A521-630A-4F4A-AE43-277A0BF75F48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64CA-4395-475F-BB02-0AB06F5271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6082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C9F9D-893E-4CCF-95C5-EC4DB3CCAA24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6CF69-E1FC-49CB-B0BB-932CE0E7234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784F6-7FE5-4441-BCAD-BB9EDFFD5413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86DF0-7A67-4A91-85D6-0A2A95F1294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79413" y="379413"/>
            <a:ext cx="8374062" cy="5864225"/>
            <a:chOff x="239" y="239"/>
            <a:chExt cx="5275" cy="3694"/>
          </a:xfrm>
        </p:grpSpPr>
        <p:sp>
          <p:nvSpPr>
            <p:cNvPr id="6" name="AutoShape 6"/>
            <p:cNvSpPr>
              <a:spLocks noChangeArrowheads="1"/>
            </p:cNvSpPr>
            <p:nvPr userDrawn="1"/>
          </p:nvSpPr>
          <p:spPr bwMode="auto">
            <a:xfrm>
              <a:off x="239" y="239"/>
              <a:ext cx="5275" cy="3519"/>
            </a:xfrm>
            <a:prstGeom prst="roundRect">
              <a:avLst>
                <a:gd name="adj" fmla="val 3866"/>
              </a:avLst>
            </a:prstGeom>
            <a:noFill/>
            <a:ln w="28575">
              <a:solidFill>
                <a:srgbClr val="F4971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AutoShape 7"/>
            <p:cNvSpPr>
              <a:spLocks noChangeArrowheads="1"/>
            </p:cNvSpPr>
            <p:nvPr userDrawn="1"/>
          </p:nvSpPr>
          <p:spPr bwMode="auto">
            <a:xfrm rot="10800000">
              <a:off x="4805" y="3758"/>
              <a:ext cx="197" cy="175"/>
            </a:xfrm>
            <a:prstGeom prst="rtTriangle">
              <a:avLst/>
            </a:prstGeom>
            <a:noFill/>
            <a:ln w="28575">
              <a:solidFill>
                <a:srgbClr val="F4971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>
              <a:off x="4833" y="3758"/>
              <a:ext cx="16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9"/>
            <p:cNvSpPr>
              <a:spLocks noChangeShapeType="1"/>
            </p:cNvSpPr>
            <p:nvPr userDrawn="1"/>
          </p:nvSpPr>
          <p:spPr bwMode="auto">
            <a:xfrm>
              <a:off x="4778" y="3706"/>
              <a:ext cx="165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" name="Picture 11" descr="SWR-Logo-Dark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448425"/>
            <a:ext cx="2933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SWR-Logo-Dark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6446838"/>
            <a:ext cx="2933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33375" y="6448425"/>
            <a:ext cx="561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fld id="{5DC482DC-1621-4361-AF2F-1D5C19C0EF57}" type="slidenum">
              <a:rPr lang="en-GB" altLang="en-US" sz="1200" smtClean="0"/>
              <a:pPr defTabSz="914400" eaLnBrk="1" hangingPunct="1">
                <a:spcBef>
                  <a:spcPct val="50000"/>
                </a:spcBef>
                <a:defRPr/>
              </a:pPr>
              <a:t>‹#›</a:t>
            </a:fld>
            <a:endParaRPr lang="en-GB" altLang="en-US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4375" y="1431925"/>
            <a:ext cx="7705163" cy="420275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640873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710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FD1F83-D836-4B8F-9F58-B300A3E071AE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259CCB0D-91DD-4E81-A949-18D0264AF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80613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D36407-677A-4224-A353-A544CAFB8A40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7290BCF5-E4B1-482C-93D3-7263EF202A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4318000"/>
            <a:ext cx="7269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C519D6-0832-4EFB-ADC5-E8986C7FC138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61E72EE5-439A-42E4-960F-547DC707A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318000"/>
            <a:ext cx="72691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F1D008-5B0B-4EB1-9799-8D5A1ACFF2DC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546C526-E12A-4C63-A52D-3CF97691BA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057400"/>
            <a:ext cx="525462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67868B-1D16-409F-965F-FE71A38694AF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56923F04-6AF8-4746-B5A4-FDFBC3E4FA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01EC-1C2C-47CD-B01D-AFFB6EE66942}" type="datetime5">
              <a:rPr lang="en-GB" smtClean="0"/>
              <a:t>12-Jun-18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Presentation Title: View &gt; Header &amp; Footer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7748-A3A3-48AE-A658-7C5F62694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3989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4318000"/>
            <a:ext cx="7269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srgbClr val="054B6B"/>
                </a:solidFill>
              </a:rPr>
              <a:t>Presentation Title: View &gt; Header &amp; Footer</a:t>
            </a:r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0975E3-B947-4D4C-8767-63CB4AF6B413}" type="datetime5">
              <a:rPr lang="en-GB" altLang="en-US">
                <a:solidFill>
                  <a:srgbClr val="054B6B"/>
                </a:solidFill>
              </a:rPr>
              <a:pPr>
                <a:defRPr/>
              </a:pPr>
              <a:t>12-Jun-18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61E72EE5-439A-42E4-960F-547DC707ABD7}" type="slidenum">
              <a:rPr lang="en-GB" altLang="en-US">
                <a:solidFill>
                  <a:srgbClr val="054B6B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54B6B"/>
              </a:solidFill>
            </a:endParaRP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>
                <a:solidFill>
                  <a:srgbClr val="054B6B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67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AFD1F83-D836-4B8F-9F58-B300A3E071AE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 smtClean="0"/>
              <a:t>Presentation Title: View &gt; Header &amp; Footer</a:t>
            </a:r>
            <a:endParaRPr lang="en-GB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59CCB0D-91DD-4E81-A949-18D0264AF75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NR-OPS-016%20Line%20Blockage%20Irregularity%20Epsom%20Station.pdf" TargetMode="External"/><Relationship Id="rId2" Type="http://schemas.openxmlformats.org/officeDocument/2006/relationships/hyperlink" Target="NR-OPS-015%20Up%20Ludgate%20Line%20Blockage%20Irregularity.pdf" TargetMode="External"/><Relationship Id="rId1" Type="http://schemas.openxmlformats.org/officeDocument/2006/relationships/slideLayout" Target="../slideLayouts/slideLayout82.xml"/><Relationship Id="rId5" Type="http://schemas.openxmlformats.org/officeDocument/2006/relationships/hyperlink" Target="NR-OPS-020%20Foley%20Signaller%20assault.pdf" TargetMode="External"/><Relationship Id="rId4" Type="http://schemas.openxmlformats.org/officeDocument/2006/relationships/hyperlink" Target="NR-OPS-017%20Line%20Blockage%20Irregularirty%20Highbury%20and%20Islington%20Station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Relationship Id="rId5" Type="http://schemas.openxmlformats.org/officeDocument/2006/relationships/hyperlink" Target="https://safety.networkrail.co.uk/wp-content/uploads/2018/05/THINK-RISK-Launch-SUBTITLED-Compressed.mp4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capstic\AppData\Local\Microsoft\Windows\Temporary Internet Files\Content.Outlook\07ESZ4GS\IMG_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99"/>
            <a:ext cx="9144000" cy="69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96927-2A9A-4229-B102-B280E970ABCE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C5A7D-3FD6-48AB-9EA1-2620497A3144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6381328"/>
            <a:ext cx="8424936" cy="338554"/>
          </a:xfrm>
          <a:prstGeom prst="rect">
            <a:avLst/>
          </a:prstGeom>
          <a:solidFill>
            <a:srgbClr val="E35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Health, Safety and Environment Period Cascade for P2.  2018/19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179512" y="128245"/>
            <a:ext cx="27497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Wessex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Route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1394" y="235967"/>
            <a:ext cx="3603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Network Rail</a:t>
            </a:r>
            <a:endParaRPr lang="en-US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33022"/>
            <a:ext cx="1305602" cy="182240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236296" y="1052736"/>
            <a:ext cx="1440160" cy="1082443"/>
          </a:xfrm>
          <a:prstGeom prst="wedgeRoundRect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See the film..</a:t>
            </a:r>
          </a:p>
          <a:p>
            <a:pPr algn="ctr"/>
            <a:r>
              <a:rPr lang="en-GB" sz="1600" dirty="0" smtClean="0"/>
              <a:t>Think RISK Launch!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883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fld id="{6BDB5B5B-223A-46BE-A6F1-4D43CFDEA1F9}" type="datetime5">
              <a:rPr lang="en-GB" altLang="en-US" sz="800" smtClean="0"/>
              <a:pPr>
                <a:defRPr/>
              </a:pPr>
              <a:t>12-Jun-18</a:t>
            </a:fld>
            <a:endParaRPr lang="en-GB" alt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D4A4D62D-8754-4839-A298-1BE668B8ED85}" type="slidenum">
              <a:rPr lang="en-GB" altLang="en-US" sz="800"/>
              <a:pPr/>
              <a:t>10</a:t>
            </a:fld>
            <a:endParaRPr lang="en-GB" altLang="en-US" sz="800"/>
          </a:p>
        </p:txBody>
      </p:sp>
      <p:sp>
        <p:nvSpPr>
          <p:cNvPr id="7" name="Rectangle 6"/>
          <p:cNvSpPr/>
          <p:nvPr/>
        </p:nvSpPr>
        <p:spPr>
          <a:xfrm>
            <a:off x="405281" y="1259051"/>
            <a:ext cx="8559206" cy="72008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r"/>
            <a:endParaRPr lang="en-GB" sz="3200" dirty="0">
              <a:solidFill>
                <a:srgbClr val="002C50"/>
              </a:solidFill>
            </a:endParaRPr>
          </a:p>
        </p:txBody>
      </p:sp>
      <p:sp>
        <p:nvSpPr>
          <p:cNvPr id="3" name="AutoShape 4" descr="Image result for green cros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4" descr="helth and wellbe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77" y="6065984"/>
            <a:ext cx="2031928" cy="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5101" y="1412776"/>
            <a:ext cx="865537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800" b="1" dirty="0" smtClean="0">
                <a:solidFill>
                  <a:srgbClr val="002C50"/>
                </a:solidFill>
              </a:rPr>
              <a:t>The BIG Picture: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C50"/>
                </a:solidFill>
              </a:rPr>
              <a:t>Both Type 1 and Type 2 diabetes is more common in men.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C50"/>
                </a:solidFill>
              </a:rPr>
              <a:t>Highest prevalence of Type 1 is between the ages of 45 to 54 years.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C50"/>
                </a:solidFill>
              </a:rPr>
              <a:t>Both Type 1 and Type 2 diabetes is significantly higher in Black Caribbean, Indian, Pakistani and Bangladeshi men than in the general population.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C50"/>
                </a:solidFill>
              </a:rPr>
              <a:t>Over 1 million people in the UK are living with undiagnosed diabetes. The likely majority being men.</a:t>
            </a:r>
            <a:endParaRPr lang="en-GB" sz="1600" dirty="0">
              <a:solidFill>
                <a:srgbClr val="002C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136849"/>
            <a:ext cx="950516" cy="11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60194" y="3356992"/>
            <a:ext cx="5260278" cy="233910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GB" sz="1800" b="1" dirty="0" smtClean="0">
                <a:solidFill>
                  <a:srgbClr val="002C50"/>
                </a:solidFill>
              </a:rPr>
              <a:t>Causes of Diabetes: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The </a:t>
            </a:r>
            <a:r>
              <a:rPr lang="en-GB" sz="1600" dirty="0">
                <a:solidFill>
                  <a:srgbClr val="002060"/>
                </a:solidFill>
              </a:rPr>
              <a:t>p</a:t>
            </a:r>
            <a:r>
              <a:rPr lang="en-GB" sz="1600" dirty="0" smtClean="0">
                <a:solidFill>
                  <a:srgbClr val="002060"/>
                </a:solidFill>
              </a:rPr>
              <a:t>rinciple cause of type 2 diabetes is being </a:t>
            </a:r>
            <a:r>
              <a:rPr lang="en-GB" sz="1600" b="1" dirty="0" smtClean="0">
                <a:solidFill>
                  <a:srgbClr val="FF0000"/>
                </a:solidFill>
              </a:rPr>
              <a:t>overweight or obese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C50"/>
                </a:solidFill>
              </a:rPr>
              <a:t>Men with a </a:t>
            </a:r>
            <a:r>
              <a:rPr lang="en-GB" sz="1600" b="1" dirty="0" smtClean="0">
                <a:solidFill>
                  <a:srgbClr val="FF0000"/>
                </a:solidFill>
              </a:rPr>
              <a:t>waist circumference of 102cm </a:t>
            </a:r>
            <a:r>
              <a:rPr lang="en-GB" sz="1600" dirty="0" smtClean="0">
                <a:solidFill>
                  <a:srgbClr val="002C50"/>
                </a:solidFill>
              </a:rPr>
              <a:t>is 5x more likely to diagnosed with diabetes than those without a raised waist circumference.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Regular </a:t>
            </a:r>
            <a:r>
              <a:rPr lang="en-GB" sz="1600" b="1" dirty="0" smtClean="0">
                <a:solidFill>
                  <a:srgbClr val="FF0000"/>
                </a:solidFill>
              </a:rPr>
              <a:t>smokers</a:t>
            </a:r>
            <a:r>
              <a:rPr lang="en-GB" sz="1600" dirty="0" smtClean="0">
                <a:solidFill>
                  <a:srgbClr val="FFC00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are at higher risk for developing  diabetes compared to non-smokers.</a:t>
            </a:r>
          </a:p>
          <a:p>
            <a:r>
              <a:rPr lang="en-GB" sz="1600" dirty="0" smtClean="0">
                <a:solidFill>
                  <a:srgbClr val="002C50"/>
                </a:solidFill>
              </a:rPr>
              <a:t>.</a:t>
            </a:r>
            <a:endParaRPr lang="en-GB" sz="1600" dirty="0">
              <a:solidFill>
                <a:srgbClr val="002C5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1" y="3356992"/>
            <a:ext cx="2160240" cy="17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3935" y="5157192"/>
            <a:ext cx="3426117" cy="135421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1800" b="1" dirty="0" smtClean="0">
                <a:solidFill>
                  <a:srgbClr val="002C50"/>
                </a:solidFill>
              </a:rPr>
              <a:t>Prevent: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C50"/>
                </a:solidFill>
              </a:rPr>
              <a:t>Reduce risk of type 2 diabetes by achieving a </a:t>
            </a:r>
            <a:r>
              <a:rPr lang="en-GB" sz="1600" b="1" dirty="0" smtClean="0">
                <a:solidFill>
                  <a:srgbClr val="FF0000"/>
                </a:solidFill>
              </a:rPr>
              <a:t>healthy weight</a:t>
            </a:r>
            <a:r>
              <a:rPr lang="en-GB" sz="1600" dirty="0" smtClean="0">
                <a:solidFill>
                  <a:srgbClr val="FF0000"/>
                </a:solidFill>
              </a:rPr>
              <a:t>.</a:t>
            </a:r>
            <a:endParaRPr lang="en-GB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Attend</a:t>
            </a:r>
            <a:r>
              <a:rPr lang="en-GB" sz="1600" dirty="0" smtClean="0">
                <a:solidFill>
                  <a:srgbClr val="FF0000"/>
                </a:solidFill>
              </a:rPr>
              <a:t> NHS Health checks.</a:t>
            </a:r>
          </a:p>
          <a:p>
            <a:r>
              <a:rPr lang="en-GB" sz="1600" dirty="0" smtClean="0">
                <a:solidFill>
                  <a:srgbClr val="002C50"/>
                </a:solidFill>
              </a:rPr>
              <a:t>.</a:t>
            </a:r>
            <a:endParaRPr lang="en-GB" sz="1600" dirty="0">
              <a:solidFill>
                <a:srgbClr val="002C5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1258" y="33265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Health and Wellbeing</a:t>
            </a:r>
            <a:r>
              <a:rPr lang="en-GB" dirty="0"/>
              <a:t/>
            </a:r>
            <a:br>
              <a:rPr lang="en-GB" dirty="0"/>
            </a:br>
            <a:r>
              <a:rPr lang="en-GB" sz="3100" dirty="0">
                <a:solidFill>
                  <a:srgbClr val="FF0000"/>
                </a:solidFill>
              </a:rPr>
              <a:t>Men’s Health Week: 11 – 17 June</a:t>
            </a:r>
            <a:r>
              <a:rPr lang="en-GB" dirty="0"/>
              <a:t/>
            </a:r>
            <a:br>
              <a:rPr lang="en-GB" dirty="0"/>
            </a:br>
            <a:endParaRPr lang="en-GB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fld id="{6BDB5B5B-223A-46BE-A6F1-4D43CFDEA1F9}" type="datetime5">
              <a:rPr lang="en-GB" altLang="en-US" sz="800" smtClean="0"/>
              <a:pPr>
                <a:defRPr/>
              </a:pPr>
              <a:t>12-Jun-18</a:t>
            </a:fld>
            <a:endParaRPr lang="en-GB" alt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D4A4D62D-8754-4839-A298-1BE668B8ED85}" type="slidenum">
              <a:rPr lang="en-GB" altLang="en-US" sz="800"/>
              <a:pPr/>
              <a:t>11</a:t>
            </a:fld>
            <a:endParaRPr lang="en-GB" altLang="en-US" sz="800"/>
          </a:p>
        </p:txBody>
      </p:sp>
      <p:sp>
        <p:nvSpPr>
          <p:cNvPr id="2" name="TextBox 1"/>
          <p:cNvSpPr txBox="1"/>
          <p:nvPr/>
        </p:nvSpPr>
        <p:spPr>
          <a:xfrm>
            <a:off x="179512" y="1772816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AutoShape 4" descr="Image result for green cros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72177"/>
              </p:ext>
            </p:extLst>
          </p:nvPr>
        </p:nvGraphicFramePr>
        <p:xfrm>
          <a:off x="353429" y="1543079"/>
          <a:ext cx="852405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2028"/>
                <a:gridCol w="4262028"/>
              </a:tblGrid>
              <a:tr h="5566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The Programme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18090">
                <a:tc>
                  <a:txBody>
                    <a:bodyPr/>
                    <a:lstStyle/>
                    <a:p>
                      <a:r>
                        <a:rPr lang="en-GB" dirty="0" smtClean="0"/>
                        <a:t>Tier 2: Questionnaire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Tier 3: Face-to-face</a:t>
                      </a:r>
                      <a:endParaRPr lang="en-GB" dirty="0"/>
                    </a:p>
                  </a:txBody>
                  <a:tcPr/>
                </a:tc>
              </a:tr>
              <a:tr h="2226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</a:rPr>
                        <a:t>Employees  will be given a paper questionnaire.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</a:rPr>
                        <a:t>Complete and sign and return it to their SM.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</a:rPr>
                        <a:t>SM will scan it and email it back to OH Assist for processing.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2060"/>
                          </a:solidFill>
                        </a:rPr>
                        <a:t>Employees will need to be booked onto a clinic closest</a:t>
                      </a:r>
                      <a:r>
                        <a:rPr lang="en-GB" sz="1800" baseline="0" dirty="0" smtClean="0">
                          <a:solidFill>
                            <a:srgbClr val="002060"/>
                          </a:solidFill>
                        </a:rPr>
                        <a:t> to their depot: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baseline="0" dirty="0" smtClean="0">
                          <a:solidFill>
                            <a:srgbClr val="002060"/>
                          </a:solidFill>
                        </a:rPr>
                        <a:t>Outer DU: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rgbClr val="002060"/>
                          </a:solidFill>
                        </a:rPr>
                        <a:t>Eastleigh and Basingstoke ROC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baseline="0" dirty="0" smtClean="0">
                          <a:solidFill>
                            <a:srgbClr val="002060"/>
                          </a:solidFill>
                        </a:rPr>
                        <a:t>Inner DU</a:t>
                      </a:r>
                      <a:r>
                        <a:rPr lang="en-GB" sz="1800" b="1" baseline="0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rgbClr val="002060"/>
                          </a:solidFill>
                        </a:rPr>
                        <a:t>Wimbledon Stable block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rgbClr val="002060"/>
                          </a:solidFill>
                        </a:rPr>
                        <a:t>Woking Depot</a:t>
                      </a:r>
                      <a:endParaRPr lang="en-GB" sz="18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9" y="305272"/>
            <a:ext cx="1278259" cy="11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0246" y="5301208"/>
            <a:ext cx="7259758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2C50"/>
                </a:solidFill>
              </a:rPr>
              <a:t>Call to attendance: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</a:rPr>
              <a:t>If you have used vibrating tools on a regular basis within the last 2 years than you need to attend HAVS surveillance.</a:t>
            </a:r>
            <a:endParaRPr lang="en-GB" sz="1800" b="1" dirty="0" smtClean="0">
              <a:solidFill>
                <a:srgbClr val="FFC000"/>
              </a:solidFill>
            </a:endParaRPr>
          </a:p>
          <a:p>
            <a:r>
              <a:rPr lang="en-GB" sz="1600" dirty="0" smtClean="0">
                <a:solidFill>
                  <a:srgbClr val="002C50"/>
                </a:solidFill>
              </a:rPr>
              <a:t>.</a:t>
            </a:r>
            <a:endParaRPr lang="en-GB" sz="1600" dirty="0">
              <a:solidFill>
                <a:srgbClr val="002C50"/>
              </a:solidFill>
            </a:endParaRPr>
          </a:p>
        </p:txBody>
      </p:sp>
      <p:pic>
        <p:nvPicPr>
          <p:cNvPr id="17" name="Picture 4" descr="helth and wellbe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87" y="5997481"/>
            <a:ext cx="2031928" cy="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5576" y="19047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Health and Wellbeing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>
                <a:solidFill>
                  <a:srgbClr val="FF0000"/>
                </a:solidFill>
              </a:rPr>
              <a:t>HAVS Surveillance  18/19</a:t>
            </a:r>
            <a:endParaRPr lang="en-GB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Health and Wellbeing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>
                <a:solidFill>
                  <a:srgbClr val="FF0000"/>
                </a:solidFill>
              </a:rPr>
              <a:t>Hot weather precautions</a:t>
            </a:r>
            <a:endParaRPr lang="en-GB" sz="31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038600" cy="44348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Drink more water; do not wait until you are thirsty </a:t>
            </a:r>
            <a:r>
              <a:rPr lang="en-GB" dirty="0" smtClean="0"/>
              <a:t>&amp; continue </a:t>
            </a:r>
            <a:r>
              <a:rPr lang="en-GB" dirty="0"/>
              <a:t>drinking throughout your </a:t>
            </a:r>
            <a:r>
              <a:rPr lang="en-GB" dirty="0" smtClean="0"/>
              <a:t>shift.</a:t>
            </a:r>
            <a:endParaRPr lang="en-GB" dirty="0"/>
          </a:p>
          <a:p>
            <a:r>
              <a:rPr lang="en-GB" dirty="0" smtClean="0"/>
              <a:t>Wear loose fitting light weight clothing, cover arms </a:t>
            </a:r>
            <a:r>
              <a:rPr lang="en-GB" dirty="0"/>
              <a:t>with long sleeved </a:t>
            </a:r>
            <a:r>
              <a:rPr lang="en-GB" dirty="0" smtClean="0"/>
              <a:t>shirts. </a:t>
            </a:r>
            <a:endParaRPr lang="en-GB" dirty="0"/>
          </a:p>
          <a:p>
            <a:r>
              <a:rPr lang="en-GB" dirty="0"/>
              <a:t>Use sun screen on exposed </a:t>
            </a:r>
            <a:r>
              <a:rPr lang="en-GB" dirty="0" smtClean="0"/>
              <a:t>skin.</a:t>
            </a:r>
            <a:endParaRPr lang="en-GB" dirty="0"/>
          </a:p>
          <a:p>
            <a:r>
              <a:rPr lang="en-GB" dirty="0"/>
              <a:t>Wear a </a:t>
            </a:r>
            <a:r>
              <a:rPr lang="en-GB" dirty="0" smtClean="0"/>
              <a:t>safety </a:t>
            </a:r>
            <a:r>
              <a:rPr lang="en-GB" dirty="0"/>
              <a:t>helmet</a:t>
            </a:r>
          </a:p>
          <a:p>
            <a:r>
              <a:rPr lang="en-GB" dirty="0"/>
              <a:t>Keep out of the sun, take to shaded areas if </a:t>
            </a:r>
            <a:r>
              <a:rPr lang="en-GB" dirty="0" smtClean="0"/>
              <a:t>available.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44348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We provide</a:t>
            </a:r>
          </a:p>
          <a:p>
            <a:pPr lvl="1"/>
            <a:r>
              <a:rPr lang="en-GB" dirty="0" smtClean="0"/>
              <a:t>Tinted Safety glasses</a:t>
            </a:r>
          </a:p>
          <a:p>
            <a:pPr lvl="1"/>
            <a:r>
              <a:rPr lang="en-GB" dirty="0" smtClean="0"/>
              <a:t>Sun protection</a:t>
            </a:r>
          </a:p>
          <a:p>
            <a:pPr lvl="1"/>
            <a:r>
              <a:rPr lang="en-GB" dirty="0" smtClean="0"/>
              <a:t>Water bottles.</a:t>
            </a:r>
          </a:p>
          <a:p>
            <a:pPr lvl="1"/>
            <a:endParaRPr lang="en-GB" dirty="0"/>
          </a:p>
          <a:p>
            <a:r>
              <a:rPr lang="en-GB" dirty="0" smtClean="0"/>
              <a:t>Ask your line manager if you need any of the above.</a:t>
            </a:r>
          </a:p>
          <a:p>
            <a:pPr lvl="1"/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10242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344877" cy="11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264903" cy="123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elth and wellbe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512168" cy="53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dirty="0" smtClean="0"/>
              <a:t>Wessex executives adopt a section</a:t>
            </a:r>
            <a:br>
              <a:rPr lang="en-GB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If you haven't seen yours yet invite them over for coffee; adoption is a two way thing!</a:t>
            </a:r>
            <a:endParaRPr lang="en-GB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0593706"/>
              </p:ext>
            </p:extLst>
          </p:nvPr>
        </p:nvGraphicFramePr>
        <p:xfrm>
          <a:off x="2116559" y="1685369"/>
          <a:ext cx="532859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663353"/>
                <a:gridCol w="2729135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Designated locations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 McCarthy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 of Finance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Woking,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Winchfield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Bournemouth Signal Box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Jason Bridges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Chief Operating Officer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Basingstoke &amp; Havant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David Langton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of Communications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Salisbury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Stewart Firth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 of Sponsorship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Eastleigh &amp; Bournemouth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 Perkins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 Business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Change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Wimbledon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Sandra Lloyd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of HR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Guildford &amp; Woking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 Cornish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 Works Delivery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 Delivery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 Richmond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  Business Development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Raynes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Park &amp; Feltham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Stuart Kistruck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 Route Asset Management.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Feltham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Charlie Usher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of Maintenance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Waterloo &amp; Clapham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Giles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Baxter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of Operations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Signal Boxes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David Smith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of Route Safety Health &amp; Environment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Eastleigh &amp; Yeovil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06" y="4948461"/>
            <a:ext cx="989566" cy="98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" y="3986595"/>
            <a:ext cx="1218329" cy="97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45" y="3251789"/>
            <a:ext cx="918995" cy="9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tcapstic\AppData\Local\Microsoft\Windows\Temporary Internet Files\Content.Outlook\07ESZ4GS\David Langt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" y="2105443"/>
            <a:ext cx="711647" cy="11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574" y="5805264"/>
            <a:ext cx="758907" cy="92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" y="5439632"/>
            <a:ext cx="930865" cy="101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27036"/>
            <a:ext cx="839616" cy="92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12" y="1682760"/>
            <a:ext cx="768822" cy="7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64182"/>
            <a:ext cx="830260" cy="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686" y="2612576"/>
            <a:ext cx="815795" cy="10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59" y="4571027"/>
            <a:ext cx="941839" cy="107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959334" y="2189150"/>
            <a:ext cx="3084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29" idx="3"/>
          </p:cNvCxnSpPr>
          <p:nvPr/>
        </p:nvCxnSpPr>
        <p:spPr>
          <a:xfrm>
            <a:off x="899592" y="2697635"/>
            <a:ext cx="1213947" cy="155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28" idx="3"/>
          </p:cNvCxnSpPr>
          <p:nvPr/>
        </p:nvCxnSpPr>
        <p:spPr>
          <a:xfrm flipV="1">
            <a:off x="2106240" y="3614738"/>
            <a:ext cx="161504" cy="93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38159" y="4365104"/>
            <a:ext cx="1048833" cy="107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36" idx="3"/>
          </p:cNvCxnSpPr>
          <p:nvPr/>
        </p:nvCxnSpPr>
        <p:spPr>
          <a:xfrm>
            <a:off x="2079998" y="5109497"/>
            <a:ext cx="4037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09200" y="5805264"/>
            <a:ext cx="1258544" cy="125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132962" y="2492896"/>
            <a:ext cx="487138" cy="119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35" idx="1"/>
          </p:cNvCxnSpPr>
          <p:nvPr/>
        </p:nvCxnSpPr>
        <p:spPr>
          <a:xfrm flipH="1">
            <a:off x="7092280" y="3113657"/>
            <a:ext cx="1133406" cy="17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948264" y="3936659"/>
            <a:ext cx="675617" cy="22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H="1">
            <a:off x="7164288" y="5439632"/>
            <a:ext cx="459593" cy="149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/>
          <p:cNvCxnSpPr/>
          <p:nvPr/>
        </p:nvCxnSpPr>
        <p:spPr>
          <a:xfrm flipH="1" flipV="1">
            <a:off x="6948264" y="6270135"/>
            <a:ext cx="1343672" cy="179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36" y="4154494"/>
            <a:ext cx="754057" cy="100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2" name="Straight Arrow Connector 1041"/>
          <p:cNvCxnSpPr>
            <a:stCxn id="49" idx="1"/>
          </p:cNvCxnSpPr>
          <p:nvPr/>
        </p:nvCxnSpPr>
        <p:spPr>
          <a:xfrm flipH="1">
            <a:off x="6660232" y="4655843"/>
            <a:ext cx="1631704" cy="141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dirty="0" smtClean="0"/>
              <a:t>Safety Bulletins</a:t>
            </a:r>
            <a:br>
              <a:rPr lang="en-GB" dirty="0" smtClean="0"/>
            </a:br>
            <a:r>
              <a:rPr lang="en-GB" sz="3100" dirty="0" smtClean="0">
                <a:solidFill>
                  <a:srgbClr val="FF0000"/>
                </a:solidFill>
              </a:rPr>
              <a:t>Re-issue: link trolley brake failure</a:t>
            </a:r>
            <a:endParaRPr lang="en-GB" sz="31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" y="404664"/>
            <a:ext cx="4011482" cy="16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27" y="1484783"/>
            <a:ext cx="5200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425382" cy="357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tcapstic\AppData\Local\Microsoft\Windows\Temporary Internet Files\Content.Outlook\07ESZ4GS\Type B trol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61642"/>
            <a:ext cx="1503065" cy="15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capstic\AppData\Local\Microsoft\Windows\Temporary Internet Files\Content.Outlook\07ESZ4GS\Type A Troll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capstic\AppData\Local\Microsoft\Windows\Temporary Internet Files\Content.Outlook\07ESZ4GS\Link Trolle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75" y="2119645"/>
            <a:ext cx="1656184" cy="15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345" y="3645024"/>
            <a:ext cx="1503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 A Trolley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949280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 B Trolley – not affected by the 1:150 ban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011975" y="3655030"/>
            <a:ext cx="16152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Smaller Link Trolley this is the affected by the 1:150 ban.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20295764">
            <a:off x="1763028" y="4784943"/>
            <a:ext cx="25857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038600" cy="19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18" y="3429000"/>
            <a:ext cx="477728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dirty="0" smtClean="0"/>
              <a:t>Safety Bulletins</a:t>
            </a:r>
            <a:br>
              <a:rPr lang="en-GB" dirty="0" smtClean="0"/>
            </a:br>
            <a:r>
              <a:rPr lang="en-GB" sz="3100" dirty="0" smtClean="0">
                <a:solidFill>
                  <a:srgbClr val="FF0000"/>
                </a:solidFill>
              </a:rPr>
              <a:t>Re-issue: MPRH</a:t>
            </a:r>
            <a:endParaRPr lang="en-GB" sz="3100" dirty="0">
              <a:solidFill>
                <a:srgbClr val="FF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860032" cy="281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2318223">
            <a:off x="6632006" y="1609510"/>
            <a:ext cx="975426" cy="2732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3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dirty="0" smtClean="0"/>
              <a:t>Operational Notices</a:t>
            </a:r>
            <a:br>
              <a:rPr lang="en-GB" dirty="0" smtClean="0"/>
            </a:br>
            <a:r>
              <a:rPr lang="en-GB" sz="3100" i="1" dirty="0" smtClean="0">
                <a:solidFill>
                  <a:srgbClr val="FF0000"/>
                </a:solidFill>
              </a:rPr>
              <a:t>Connect the links before brief, important information for all are contained in these Notices.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 action="ppaction://hlinkfile"/>
              </a:rPr>
              <a:t>NR-OPS-015 Up Ludgate Line Blockage Irregularity.pdf</a:t>
            </a:r>
            <a:endParaRPr lang="en-GB" dirty="0" smtClean="0"/>
          </a:p>
          <a:p>
            <a:endParaRPr lang="en-GB" dirty="0" smtClean="0">
              <a:hlinkClick r:id="rId3" action="ppaction://hlinkfile"/>
            </a:endParaRPr>
          </a:p>
          <a:p>
            <a:r>
              <a:rPr lang="en-GB" dirty="0" smtClean="0">
                <a:hlinkClick r:id="rId3" action="ppaction://hlinkfile"/>
              </a:rPr>
              <a:t>NR-OPS-016 Line Blockage Irregularity Epsom Station.pdf</a:t>
            </a:r>
            <a:endParaRPr lang="en-GB" dirty="0" smtClean="0"/>
          </a:p>
          <a:p>
            <a:endParaRPr lang="en-GB" dirty="0" smtClean="0">
              <a:hlinkClick r:id="rId4" action="ppaction://hlinkfile"/>
            </a:endParaRPr>
          </a:p>
          <a:p>
            <a:r>
              <a:rPr lang="en-GB" dirty="0" smtClean="0">
                <a:hlinkClick r:id="rId4" action="ppaction://hlinkfile"/>
              </a:rPr>
              <a:t>NR-OPS-017 Line Blockage </a:t>
            </a:r>
            <a:r>
              <a:rPr lang="en-GB" dirty="0" err="1" smtClean="0">
                <a:hlinkClick r:id="rId4" action="ppaction://hlinkfile"/>
              </a:rPr>
              <a:t>Irregularirty</a:t>
            </a:r>
            <a:r>
              <a:rPr lang="en-GB" dirty="0" smtClean="0">
                <a:hlinkClick r:id="rId4" action="ppaction://hlinkfile"/>
              </a:rPr>
              <a:t> Highbury and Islington Station.pdf</a:t>
            </a:r>
            <a:endParaRPr lang="en-GB" dirty="0" smtClean="0"/>
          </a:p>
          <a:p>
            <a:endParaRPr lang="en-GB" dirty="0" smtClean="0">
              <a:hlinkClick r:id="rId5" action="ppaction://hlinkfile"/>
            </a:endParaRPr>
          </a:p>
          <a:p>
            <a:r>
              <a:rPr lang="en-GB" dirty="0" smtClean="0">
                <a:hlinkClick r:id="rId5" action="ppaction://hlinkfile"/>
              </a:rPr>
              <a:t>NR-OPS-020 Foley Signaller assault.pdf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4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dirty="0" smtClean="0"/>
              <a:t>Life Saving Rules Revisited</a:t>
            </a:r>
            <a:br>
              <a:rPr lang="en-GB" dirty="0" smtClean="0"/>
            </a:br>
            <a:r>
              <a:rPr lang="en-GB" sz="3100" dirty="0" smtClean="0">
                <a:solidFill>
                  <a:srgbClr val="FF0000"/>
                </a:solidFill>
              </a:rPr>
              <a:t>What do these really mean to you?</a:t>
            </a:r>
            <a:endParaRPr lang="en-GB" sz="31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86880"/>
            <a:ext cx="5256584" cy="53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99592" y="620688"/>
            <a:ext cx="28803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426" y="476672"/>
            <a:ext cx="7267054" cy="864097"/>
          </a:xfrm>
        </p:spPr>
        <p:txBody>
          <a:bodyPr>
            <a:noAutofit/>
          </a:bodyPr>
          <a:lstStyle/>
          <a:p>
            <a:pPr algn="r"/>
            <a:r>
              <a:rPr lang="en-GB" sz="5400" i="0" dirty="0" smtClean="0"/>
              <a:t/>
            </a:r>
            <a:br>
              <a:rPr lang="en-GB" sz="5400" i="0" dirty="0" smtClean="0"/>
            </a:br>
            <a:r>
              <a:rPr lang="en-GB" sz="5400" i="0" dirty="0" smtClean="0"/>
              <a:t>Close Calls</a:t>
            </a:r>
            <a:br>
              <a:rPr lang="en-GB" sz="5400" i="0" dirty="0" smtClean="0"/>
            </a:br>
            <a:r>
              <a:rPr lang="en-GB" sz="2800" b="1" i="0" dirty="0" smtClean="0">
                <a:solidFill>
                  <a:srgbClr val="FF0000"/>
                </a:solidFill>
              </a:rPr>
              <a:t>Call it in to prevent future accidents</a:t>
            </a:r>
            <a:endParaRPr lang="en-GB" sz="2800" b="1" i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12" y="1556792"/>
            <a:ext cx="8689967" cy="4675733"/>
          </a:xfrm>
          <a:solidFill>
            <a:srgbClr val="054B6B">
              <a:alpha val="14902"/>
            </a:srgbClr>
          </a:solidFill>
        </p:spPr>
        <p:txBody>
          <a:bodyPr>
            <a:normAutofit fontScale="70000" lnSpcReduction="20000"/>
          </a:bodyPr>
          <a:lstStyle/>
          <a:p>
            <a:pPr marL="627063" lvl="2" indent="0">
              <a:buNone/>
            </a:pPr>
            <a:r>
              <a:rPr lang="en-GB" b="1" dirty="0" smtClean="0"/>
              <a:t>Seen something that doesn’t look or feel right? Call it in</a:t>
            </a:r>
          </a:p>
          <a:p>
            <a:pPr marL="627063" lvl="2" indent="0">
              <a:buNone/>
            </a:pPr>
            <a:r>
              <a:rPr lang="en-GB" dirty="0" smtClean="0"/>
              <a:t>By calling in an incident that has the potential to cause damage or injury, you can help prevent it occurring in the future </a:t>
            </a:r>
          </a:p>
          <a:p>
            <a:pPr marL="627063" lvl="2" indent="0">
              <a:buNone/>
            </a:pPr>
            <a:endParaRPr lang="en-GB" sz="800" dirty="0"/>
          </a:p>
          <a:p>
            <a:pPr marL="627063" lvl="2" indent="0">
              <a:buNone/>
            </a:pPr>
            <a:r>
              <a:rPr lang="en-GB" sz="2300" dirty="0" smtClean="0">
                <a:solidFill>
                  <a:srgbClr val="0070C0"/>
                </a:solidFill>
              </a:rPr>
              <a:t>Apparently if everyone can find two a week we </a:t>
            </a:r>
            <a:r>
              <a:rPr lang="en-GB" sz="2300" dirty="0">
                <a:solidFill>
                  <a:srgbClr val="0070C0"/>
                </a:solidFill>
              </a:rPr>
              <a:t>will reach our Corporate Scorecard target</a:t>
            </a:r>
            <a:r>
              <a:rPr lang="en-GB" sz="2300" dirty="0" smtClean="0">
                <a:solidFill>
                  <a:srgbClr val="0070C0"/>
                </a:solidFill>
              </a:rPr>
              <a:t>... </a:t>
            </a:r>
            <a:r>
              <a:rPr lang="en-GB" sz="2300" u="sng" dirty="0" smtClean="0">
                <a:solidFill>
                  <a:srgbClr val="0070C0"/>
                </a:solidFill>
              </a:rPr>
              <a:t>Please make them meaningful</a:t>
            </a:r>
            <a:r>
              <a:rPr lang="en-GB" sz="2300" dirty="0" smtClean="0">
                <a:solidFill>
                  <a:srgbClr val="0070C0"/>
                </a:solidFill>
              </a:rPr>
              <a:t>, </a:t>
            </a:r>
            <a:endParaRPr lang="en-GB" sz="1800" dirty="0">
              <a:solidFill>
                <a:srgbClr val="0070C0"/>
              </a:solidFill>
            </a:endParaRPr>
          </a:p>
          <a:p>
            <a:pPr marL="627063" lvl="2" indent="0">
              <a:buNone/>
            </a:pPr>
            <a:endParaRPr lang="en-GB" sz="2600" dirty="0" smtClean="0">
              <a:solidFill>
                <a:srgbClr val="00B050"/>
              </a:solidFill>
            </a:endParaRPr>
          </a:p>
          <a:p>
            <a:pPr marL="627063" lvl="2" indent="0">
              <a:buNone/>
            </a:pPr>
            <a:r>
              <a:rPr lang="en-GB" sz="2600" dirty="0" smtClean="0">
                <a:solidFill>
                  <a:srgbClr val="00B050"/>
                </a:solidFill>
              </a:rPr>
              <a:t>Interesting Close call of the period… reported by the lovely Billy Ball from Works Delivery</a:t>
            </a:r>
            <a:endParaRPr lang="en-GB" sz="2600" dirty="0" smtClean="0">
              <a:solidFill>
                <a:srgbClr val="FF0000"/>
              </a:solidFill>
            </a:endParaRPr>
          </a:p>
          <a:p>
            <a:pPr marL="627063" lvl="2" indent="0">
              <a:buNone/>
            </a:pPr>
            <a:endParaRPr lang="en-GB" dirty="0" smtClean="0"/>
          </a:p>
          <a:p>
            <a:pPr marL="627063" lvl="2" indent="0">
              <a:buNone/>
            </a:pPr>
            <a:r>
              <a:rPr lang="en-GB" sz="1900" dirty="0"/>
              <a:t>Incident Location:</a:t>
            </a:r>
            <a:br>
              <a:rPr lang="en-GB" sz="1900" dirty="0"/>
            </a:br>
            <a:r>
              <a:rPr lang="en-GB" sz="1900" i="1" dirty="0" smtClean="0"/>
              <a:t>Works </a:t>
            </a:r>
            <a:r>
              <a:rPr lang="en-GB" sz="1900" i="1" dirty="0"/>
              <a:t>delivery outer yard. Campbell road, SO50 5AD</a:t>
            </a:r>
            <a:br>
              <a:rPr lang="en-GB" sz="1900" i="1" dirty="0"/>
            </a:br>
            <a:r>
              <a:rPr lang="en-GB" sz="1900" dirty="0"/>
              <a:t/>
            </a:r>
            <a:br>
              <a:rPr lang="en-GB" sz="1900" dirty="0"/>
            </a:br>
            <a:r>
              <a:rPr lang="en-GB" sz="1900" dirty="0"/>
              <a:t>Incident Description:</a:t>
            </a:r>
            <a:br>
              <a:rPr lang="en-GB" sz="1900" dirty="0"/>
            </a:br>
            <a:r>
              <a:rPr lang="en-GB" sz="2300" i="1" dirty="0"/>
              <a:t>While carrying out tyre checks and using pressure gauge on rear tyre. </a:t>
            </a:r>
            <a:endParaRPr lang="en-GB" sz="2300" i="1" dirty="0" smtClean="0"/>
          </a:p>
          <a:p>
            <a:pPr marL="627063" lvl="2" indent="0">
              <a:buNone/>
            </a:pPr>
            <a:r>
              <a:rPr lang="en-GB" sz="2300" i="1" dirty="0" smtClean="0"/>
              <a:t>The </a:t>
            </a:r>
            <a:r>
              <a:rPr lang="en-GB" sz="2300" i="1" dirty="0"/>
              <a:t>gauge blew apart</a:t>
            </a:r>
            <a:r>
              <a:rPr lang="en-GB" sz="2300" dirty="0"/>
              <a:t>.</a:t>
            </a:r>
            <a:br>
              <a:rPr lang="en-GB" sz="2300" dirty="0"/>
            </a:br>
            <a:r>
              <a:rPr lang="en-GB" sz="1900" dirty="0"/>
              <a:t/>
            </a:r>
            <a:br>
              <a:rPr lang="en-GB" sz="1900" dirty="0"/>
            </a:br>
            <a:r>
              <a:rPr lang="en-GB" sz="1900" dirty="0"/>
              <a:t>What event could have resulted from this unsafe act/condition:</a:t>
            </a:r>
            <a:br>
              <a:rPr lang="en-GB" sz="1900" dirty="0"/>
            </a:br>
            <a:r>
              <a:rPr lang="en-GB" sz="2300" i="1" dirty="0"/>
              <a:t>Could have caused injury due to flying parts</a:t>
            </a:r>
            <a:r>
              <a:rPr lang="en-GB" sz="2300" dirty="0"/>
              <a:t>.</a:t>
            </a:r>
            <a:br>
              <a:rPr lang="en-GB" sz="2300" dirty="0"/>
            </a:br>
            <a:r>
              <a:rPr lang="en-GB" sz="1900" dirty="0"/>
              <a:t/>
            </a:r>
            <a:br>
              <a:rPr lang="en-GB" sz="1900" dirty="0"/>
            </a:br>
            <a:r>
              <a:rPr lang="en-GB" sz="1900" dirty="0"/>
              <a:t>Has the risk been removed?</a:t>
            </a:r>
            <a:br>
              <a:rPr lang="en-GB" sz="1900" dirty="0"/>
            </a:br>
            <a:r>
              <a:rPr lang="en-GB" sz="2300" i="1" dirty="0" smtClean="0"/>
              <a:t>Yes - Non </a:t>
            </a:r>
            <a:r>
              <a:rPr lang="en-GB" sz="2300" i="1" dirty="0"/>
              <a:t>use of the said </a:t>
            </a:r>
            <a:r>
              <a:rPr lang="en-GB" sz="2300" i="1" dirty="0" smtClean="0"/>
              <a:t>gauge</a:t>
            </a:r>
            <a:r>
              <a:rPr lang="en-GB" sz="1900" dirty="0" smtClean="0"/>
              <a:t>.</a:t>
            </a:r>
            <a:r>
              <a:rPr lang="en-GB" sz="1900" dirty="0"/>
              <a:t/>
            </a:r>
            <a:br>
              <a:rPr lang="en-GB" sz="1900" dirty="0"/>
            </a:br>
            <a:endParaRPr lang="en-GB" sz="1900" dirty="0"/>
          </a:p>
          <a:p>
            <a:pPr marL="627063" lvl="2" indent="0">
              <a:buNone/>
            </a:pPr>
            <a:endParaRPr lang="en-GB" u="sng" dirty="0"/>
          </a:p>
          <a:p>
            <a:pPr marL="627063" lvl="2" indent="0">
              <a:buNone/>
            </a:pPr>
            <a:endParaRPr lang="en-GB" dirty="0" smtClean="0"/>
          </a:p>
          <a:p>
            <a:pPr marL="627063" lvl="2" indent="0">
              <a:buNone/>
            </a:pPr>
            <a:endParaRPr lang="en-GB" b="1" dirty="0"/>
          </a:p>
          <a:p>
            <a:pPr marL="627063" lvl="2" indent="0">
              <a:buNone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94ACB-FD81-436E-AF07-CE2BDF1368F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AFA"/>
              </a:clrFrom>
              <a:clrTo>
                <a:srgbClr val="FCF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194" y1="80625" x2="91791" y2="80625"/>
                        <a14:foregroundMark x1="78358" y1="88125" x2="82836" y2="18750"/>
                        <a14:foregroundMark x1="57463" y1="94375" x2="64925" y2="15000"/>
                        <a14:foregroundMark x1="44030" y1="95000" x2="50746" y2="3750"/>
                        <a14:foregroundMark x1="31343" y1="94375" x2="34328" y2="16875"/>
                        <a14:foregroundMark x1="14925" y1="88125" x2="14925" y2="20000"/>
                        <a14:foregroundMark x1="18657" y1="20625" x2="45522" y2="13750"/>
                        <a14:foregroundMark x1="25373" y1="16875" x2="25373" y2="16875"/>
                        <a14:foregroundMark x1="20149" y1="18125" x2="38806" y2="13125"/>
                        <a14:foregroundMark x1="84328" y1="85000" x2="20149" y2="85000"/>
                        <a14:foregroundMark x1="26119" y1="56875" x2="28358" y2="28125"/>
                        <a14:foregroundMark x1="35821" y1="71875" x2="53731" y2="34375"/>
                        <a14:foregroundMark x1="68657" y1="31875" x2="31343" y2="16875"/>
                        <a14:foregroundMark x1="40299" y1="16250" x2="63433" y2="38125"/>
                        <a14:foregroundMark x1="67910" y1="23750" x2="22388" y2="5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1008112" cy="119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75" y="3918178"/>
            <a:ext cx="1524277" cy="203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9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dirty="0" smtClean="0"/>
              <a:t>Environmental</a:t>
            </a:r>
            <a:br>
              <a:rPr lang="en-GB" dirty="0" smtClean="0"/>
            </a:br>
            <a:r>
              <a:rPr lang="en-GB" sz="3100" dirty="0" smtClean="0">
                <a:solidFill>
                  <a:srgbClr val="FF0000"/>
                </a:solidFill>
              </a:rPr>
              <a:t>Felling of trees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289103" cy="5443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268760"/>
            <a:ext cx="338437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Just in case you missed it, there are limits and processes to be followed regarding tree felling during Bird Nesting Season (1</a:t>
            </a:r>
            <a:r>
              <a:rPr lang="en-GB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GB" sz="1600" b="1" dirty="0" smtClean="0">
                <a:solidFill>
                  <a:schemeClr val="tx1"/>
                </a:solidFill>
              </a:rPr>
              <a:t> March to 31</a:t>
            </a:r>
            <a:r>
              <a:rPr lang="en-GB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GB" sz="1600" b="1" dirty="0" smtClean="0">
                <a:solidFill>
                  <a:schemeClr val="tx1"/>
                </a:solidFill>
              </a:rPr>
              <a:t> August</a:t>
            </a:r>
            <a:r>
              <a:rPr lang="en-GB" b="1" dirty="0" smtClean="0">
                <a:solidFill>
                  <a:schemeClr val="tx1"/>
                </a:solidFill>
              </a:rPr>
              <a:t>) </a:t>
            </a:r>
          </a:p>
          <a:p>
            <a:endParaRPr lang="en-GB" dirty="0"/>
          </a:p>
          <a:p>
            <a:r>
              <a:rPr lang="en-GB" sz="1400" dirty="0" smtClean="0"/>
              <a:t>For further information refer to;</a:t>
            </a:r>
          </a:p>
          <a:p>
            <a:endParaRPr lang="en-GB" sz="1400" dirty="0" smtClean="0"/>
          </a:p>
          <a:p>
            <a:r>
              <a:rPr lang="en-GB" sz="1400" dirty="0" smtClean="0"/>
              <a:t>NR/L2/OTK/5201  - Lineside </a:t>
            </a:r>
            <a:r>
              <a:rPr lang="en-GB" sz="1400" dirty="0"/>
              <a:t>vegetation management manual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NR/L3/TRK/003/TEF3077  - Tree Hazard risk Evaluation and Treatment system</a:t>
            </a:r>
          </a:p>
          <a:p>
            <a:endParaRPr lang="en-GB" sz="1400" dirty="0"/>
          </a:p>
          <a:p>
            <a:r>
              <a:rPr lang="en-GB" sz="1400" b="1" dirty="0" smtClean="0">
                <a:solidFill>
                  <a:srgbClr val="00B050"/>
                </a:solidFill>
              </a:rPr>
              <a:t>Check out Safety Central (Biodiversity) for further information and guidance on a multitude of subjects</a:t>
            </a:r>
          </a:p>
          <a:p>
            <a:endParaRPr lang="en-GB" sz="1400" b="1" dirty="0" smtClean="0">
              <a:solidFill>
                <a:srgbClr val="00B050"/>
              </a:solidFill>
            </a:endParaRPr>
          </a:p>
          <a:p>
            <a:r>
              <a:rPr lang="en-GB" sz="1400" b="1" u="sng" dirty="0" smtClean="0">
                <a:solidFill>
                  <a:srgbClr val="00B050"/>
                </a:solidFill>
              </a:rPr>
              <a:t>https</a:t>
            </a:r>
            <a:r>
              <a:rPr lang="en-GB" sz="1400" b="1" u="sng" dirty="0">
                <a:solidFill>
                  <a:srgbClr val="00B050"/>
                </a:solidFill>
              </a:rPr>
              <a:t>://safety.networkrail.co.uk/home-2/environment-and-sustainable-development/environment/ecology-biodiversity</a:t>
            </a:r>
            <a:r>
              <a:rPr lang="en-GB" sz="1400" u="sng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513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GB" sz="5400" dirty="0" smtClean="0"/>
              <a:t>Welcome</a:t>
            </a:r>
            <a:endParaRPr lang="en-GB" sz="5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1" cy="406531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400" b="1" dirty="0"/>
              <a:t>Welcome to your Health, Safety and Environment </a:t>
            </a:r>
            <a:r>
              <a:rPr lang="en-GB" sz="1400" b="1" dirty="0" smtClean="0"/>
              <a:t>Cascade </a:t>
            </a:r>
            <a:r>
              <a:rPr lang="en-GB" sz="1400" b="1" dirty="0"/>
              <a:t>for Period </a:t>
            </a:r>
            <a:r>
              <a:rPr lang="en-GB" sz="1400" b="1" dirty="0" smtClean="0"/>
              <a:t>2 2018/19. 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</a:rPr>
              <a:t>In this cascade;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Workforce Accidents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National Safety Think RISK Campaign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Ancillary PPE catalogue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SWP/019 Authority Numbers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Parking Near Level Crossings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Health and Wellbeing</a:t>
            </a:r>
          </a:p>
          <a:p>
            <a:pPr lvl="1"/>
            <a:r>
              <a:rPr lang="en-GB" sz="1200" b="1" dirty="0" err="1" smtClean="0">
                <a:solidFill>
                  <a:schemeClr val="bg2">
                    <a:lumMod val="75000"/>
                  </a:schemeClr>
                </a:solidFill>
              </a:rPr>
              <a:t>Mens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 Health Week </a:t>
            </a:r>
          </a:p>
          <a:p>
            <a:pPr lvl="1"/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HAVS</a:t>
            </a:r>
          </a:p>
          <a:p>
            <a:pPr lvl="1"/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Hot weather preparedness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Executives ‘Adopt a Section’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Safety Bulletins</a:t>
            </a:r>
          </a:p>
          <a:p>
            <a:r>
              <a:rPr lang="en-GB" sz="1400" b="1" dirty="0">
                <a:solidFill>
                  <a:schemeClr val="bg2">
                    <a:lumMod val="75000"/>
                  </a:schemeClr>
                </a:solidFill>
              </a:rPr>
              <a:t>Operational </a:t>
            </a:r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Notices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Life Saving Rules Revisited</a:t>
            </a:r>
            <a:endParaRPr lang="en-GB" sz="14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Close </a:t>
            </a:r>
            <a:r>
              <a:rPr lang="en-GB" sz="1400" b="1" dirty="0">
                <a:solidFill>
                  <a:schemeClr val="bg2">
                    <a:lumMod val="75000"/>
                  </a:schemeClr>
                </a:solidFill>
              </a:rPr>
              <a:t>Calls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Environmental</a:t>
            </a: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Appreciation</a:t>
            </a:r>
            <a:endParaRPr lang="en-GB" sz="1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sz="1400" b="1" dirty="0" smtClean="0">
              <a:solidFill>
                <a:srgbClr val="FFC000"/>
              </a:solidFill>
            </a:endParaRPr>
          </a:p>
          <a:p>
            <a:endParaRPr lang="en-GB" sz="1400" b="1" i="1" dirty="0" smtClean="0"/>
          </a:p>
          <a:p>
            <a:endParaRPr lang="en-GB" sz="1400" b="1" dirty="0" smtClean="0"/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endParaRPr lang="en-GB" sz="1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229BB8-76E0-47EA-A652-FAECB5F3574E}" type="datetime5">
              <a:rPr lang="en-GB" altLang="en-US" smtClean="0"/>
              <a:t>12-Jun-18</a:t>
            </a:fld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C5A7D-3FD6-48AB-9EA1-2620497A314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77072"/>
            <a:ext cx="1449618" cy="2023426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635896" y="2996952"/>
            <a:ext cx="3362672" cy="1548752"/>
          </a:xfrm>
          <a:prstGeom prst="wedgeRoundRectCallout">
            <a:avLst>
              <a:gd name="adj1" fmla="val 60185"/>
              <a:gd name="adj2" fmla="val 74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Remember to</a:t>
            </a:r>
          </a:p>
          <a:p>
            <a:pPr algn="ctr"/>
            <a:r>
              <a:rPr lang="en-GB" sz="2000" dirty="0"/>
              <a:t>Check out the  THINK RISK Launch film  for the full story of the trackman on the front cover</a:t>
            </a:r>
          </a:p>
        </p:txBody>
      </p:sp>
    </p:spTree>
    <p:extLst>
      <p:ext uri="{BB962C8B-B14F-4D97-AF65-F5344CB8AC3E}">
        <p14:creationId xmlns:p14="http://schemas.microsoft.com/office/powerpoint/2010/main" val="3683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en-GB" sz="4900" dirty="0" smtClean="0"/>
              <a:t>Environmental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solidFill>
                  <a:srgbClr val="FF0000"/>
                </a:solidFill>
              </a:rPr>
              <a:t>Japanese Knotweed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7" name="AutoShape 6" descr="Image result for oak processionary mo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Japanese knotw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3" y="1916832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9" y="4869160"/>
            <a:ext cx="8062555" cy="13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6672"/>
            <a:ext cx="286315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064" y="2060848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Is an invasive non native plant.</a:t>
            </a:r>
          </a:p>
          <a:p>
            <a:r>
              <a:rPr lang="en-GB" sz="1800" dirty="0" smtClean="0"/>
              <a:t>Is a nasty piece of work and is planning to illegally take over the world so: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Record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Map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Schedule its’ destruction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Treat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Leave it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704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 anchor="t"/>
          <a:lstStyle/>
          <a:p>
            <a:pPr algn="r"/>
            <a:r>
              <a:rPr lang="en-GB" dirty="0" smtClean="0"/>
              <a:t>Appreciation to……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96927-2A9A-4229-B102-B280E970ABCE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C5A7D-3FD6-48AB-9EA1-2620497A3144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8" name="Rectangular Callout 7"/>
          <p:cNvSpPr/>
          <p:nvPr/>
        </p:nvSpPr>
        <p:spPr>
          <a:xfrm>
            <a:off x="539552" y="1250758"/>
            <a:ext cx="2445568" cy="219624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The S&amp;T Safety Rep </a:t>
            </a:r>
            <a:r>
              <a:rPr lang="en-GB" sz="1400" dirty="0"/>
              <a:t>w</a:t>
            </a:r>
            <a:r>
              <a:rPr lang="en-GB" sz="1400" dirty="0" smtClean="0"/>
              <a:t>ho correctly challenged another member of staff appearing not to have a Safe </a:t>
            </a:r>
          </a:p>
          <a:p>
            <a:pPr algn="ctr"/>
            <a:r>
              <a:rPr lang="en-GB" sz="1400" dirty="0" smtClean="0"/>
              <a:t>System Of Work in place for himself or outside parties whilst on or about the line.</a:t>
            </a:r>
            <a:endParaRPr lang="en-GB" sz="1400" dirty="0"/>
          </a:p>
        </p:txBody>
      </p:sp>
      <p:sp>
        <p:nvSpPr>
          <p:cNvPr id="9" name="Oval 8"/>
          <p:cNvSpPr/>
          <p:nvPr/>
        </p:nvSpPr>
        <p:spPr>
          <a:xfrm>
            <a:off x="4932040" y="2348880"/>
            <a:ext cx="3816424" cy="31683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The S&amp;T team from Feltham; </a:t>
            </a:r>
            <a:r>
              <a:rPr lang="en-GB" sz="1400" dirty="0"/>
              <a:t>Lyndon </a:t>
            </a:r>
            <a:r>
              <a:rPr lang="en-GB" sz="1400" dirty="0" err="1"/>
              <a:t>Goodluck</a:t>
            </a:r>
            <a:r>
              <a:rPr lang="en-GB" sz="1400" dirty="0"/>
              <a:t>, Daniel Tilley and Thomas </a:t>
            </a:r>
            <a:r>
              <a:rPr lang="en-GB" sz="1400" dirty="0" smtClean="0"/>
              <a:t>Mansell  who </a:t>
            </a:r>
            <a:r>
              <a:rPr lang="en-GB" sz="1400" dirty="0"/>
              <a:t>arrived on </a:t>
            </a:r>
            <a:r>
              <a:rPr lang="en-GB" sz="1400" dirty="0" smtClean="0"/>
              <a:t>site, found a </a:t>
            </a:r>
            <a:r>
              <a:rPr lang="en-GB" sz="1400" dirty="0"/>
              <a:t>suicidal male was attempting to access the </a:t>
            </a:r>
            <a:r>
              <a:rPr lang="en-GB" sz="1400" dirty="0" smtClean="0"/>
              <a:t>track.  They  talked to </a:t>
            </a:r>
            <a:r>
              <a:rPr lang="en-GB" sz="1400" dirty="0"/>
              <a:t>the individual, </a:t>
            </a:r>
            <a:r>
              <a:rPr lang="en-GB" sz="1400" dirty="0" smtClean="0"/>
              <a:t>and created </a:t>
            </a:r>
            <a:r>
              <a:rPr lang="en-GB" sz="1400" dirty="0"/>
              <a:t>a physical barrier (putting themselves between the person and the infrastructure) to separate the male from the track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28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" y="24901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GB" sz="5400" i="0" dirty="0" smtClean="0"/>
              <a:t/>
            </a:r>
            <a:br>
              <a:rPr lang="en-GB" sz="5400" i="0" dirty="0" smtClean="0"/>
            </a:br>
            <a:r>
              <a:rPr lang="en-GB" sz="5400" i="0" dirty="0" smtClean="0"/>
              <a:t>Workforce Safety</a:t>
            </a:r>
            <a:br>
              <a:rPr lang="en-GB" sz="5400" i="0" dirty="0" smtClean="0"/>
            </a:br>
            <a:r>
              <a:rPr lang="en-GB" sz="2800" i="0" dirty="0" smtClean="0">
                <a:solidFill>
                  <a:srgbClr val="FF0000"/>
                </a:solidFill>
              </a:rPr>
              <a:t>Lost time injuries</a:t>
            </a:r>
            <a:endParaRPr lang="en-GB" sz="2800" i="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04" y="106944"/>
            <a:ext cx="1075733" cy="179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4410916"/>
              </p:ext>
            </p:extLst>
          </p:nvPr>
        </p:nvGraphicFramePr>
        <p:xfrm>
          <a:off x="179512" y="1628800"/>
          <a:ext cx="8785671" cy="4626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04"/>
                <a:gridCol w="1244537"/>
                <a:gridCol w="1116127"/>
                <a:gridCol w="2324651"/>
                <a:gridCol w="3148652"/>
              </a:tblGrid>
              <a:tr h="47942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Location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Department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Injury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Circumstances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Lessons Learnt/Discussion </a:t>
                      </a:r>
                      <a:endParaRPr lang="en-GB" sz="1400" dirty="0"/>
                    </a:p>
                  </a:txBody>
                  <a:tcPr/>
                </a:tc>
              </a:tr>
              <a:tr h="94170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effectLst/>
                          <a:latin typeface="+mj-lt"/>
                        </a:rPr>
                        <a:t>Trackside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INNER DU</a:t>
                      </a:r>
                    </a:p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Wimbledon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P-Way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Back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pain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As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the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IP lifted part of a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stressing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kit (68kgs) 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from the track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onto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a track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trolley he sustained a back injury. 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What is your personal</a:t>
                      </a:r>
                      <a:r>
                        <a:rPr lang="en-GB" sz="1400" baseline="0" dirty="0" smtClean="0">
                          <a:latin typeface="+mj-lt"/>
                        </a:rPr>
                        <a:t> lifting capability?</a:t>
                      </a:r>
                    </a:p>
                    <a:p>
                      <a:r>
                        <a:rPr lang="en-GB" sz="1400" dirty="0" smtClean="0">
                          <a:latin typeface="+mj-lt"/>
                        </a:rPr>
                        <a:t>Assess the load, don’t take on more than you can comfortably lift.  </a:t>
                      </a:r>
                    </a:p>
                    <a:p>
                      <a:endParaRPr lang="en-GB" sz="1400" dirty="0" smtClean="0">
                        <a:latin typeface="+mj-lt"/>
                      </a:endParaRPr>
                    </a:p>
                    <a:p>
                      <a:r>
                        <a:rPr lang="en-GB" sz="1400" dirty="0" smtClean="0">
                          <a:latin typeface="+mj-lt"/>
                        </a:rPr>
                        <a:t>See Lessons Learnt Circular.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883122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effectLst/>
                          <a:latin typeface="+mj-lt"/>
                        </a:rPr>
                        <a:t>Trackside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INNER DU</a:t>
                      </a:r>
                    </a:p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Wimbledon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P-Way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Acute Knee</a:t>
                      </a:r>
                      <a:r>
                        <a:rPr lang="en-GB" sz="1400" b="0" i="0" u="none" strike="noStrike" baseline="0" dirty="0" smtClean="0">
                          <a:effectLst/>
                          <a:latin typeface="+mj-lt"/>
                        </a:rPr>
                        <a:t> pain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Whilst carrying out a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Track Patrol the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IP reported that he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felt sudden acute pain in his left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knee and could no longer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walk. This occurred where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the underfoot conditions were flat and stable.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210584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ROC </a:t>
                      </a:r>
                    </a:p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Training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area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INNER DU</a:t>
                      </a:r>
                    </a:p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Clapham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P-Way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Minor Burn to right</a:t>
                      </a:r>
                      <a:r>
                        <a:rPr lang="en-GB" sz="1400" b="0" i="0" u="none" strike="noStrike" baseline="0" dirty="0" smtClean="0">
                          <a:effectLst/>
                          <a:latin typeface="+mj-lt"/>
                        </a:rPr>
                        <a:t> shin.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While undertaking training for the rail mounted disc cutter,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the PPE he was given caught fire and melted from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sparks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from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the disc cutter. </a:t>
                      </a:r>
                      <a:br>
                        <a:rPr lang="en-GB" sz="1400" b="0" i="0" u="none" strike="noStrike" dirty="0">
                          <a:effectLst/>
                          <a:latin typeface="+mj-lt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The fire was quickly extinguished and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the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PPE which, it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transpired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was not flame retardant was removed 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Always check the label to</a:t>
                      </a:r>
                      <a:r>
                        <a:rPr lang="en-GB" sz="1400" baseline="0" dirty="0" smtClean="0">
                          <a:latin typeface="+mj-lt"/>
                        </a:rPr>
                        <a:t> confirm the PPE you are giving or are given is the right equipment. </a:t>
                      </a:r>
                    </a:p>
                    <a:p>
                      <a:r>
                        <a:rPr lang="en-GB" sz="1400" baseline="0" dirty="0" smtClean="0">
                          <a:latin typeface="+mj-lt"/>
                        </a:rPr>
                        <a:t>For our Flame Retardant </a:t>
                      </a:r>
                    </a:p>
                    <a:p>
                      <a:r>
                        <a:rPr lang="en-GB" sz="1400" baseline="0" dirty="0" smtClean="0">
                          <a:latin typeface="+mj-lt"/>
                        </a:rPr>
                        <a:t>PPE this is the symbol </a:t>
                      </a:r>
                    </a:p>
                    <a:p>
                      <a:r>
                        <a:rPr lang="en-GB" sz="1400" baseline="0" dirty="0" smtClean="0">
                          <a:latin typeface="+mj-lt"/>
                        </a:rPr>
                        <a:t>and the EN number is</a:t>
                      </a:r>
                    </a:p>
                    <a:p>
                      <a:r>
                        <a:rPr lang="en-GB" sz="1400" baseline="0" dirty="0" smtClean="0">
                          <a:latin typeface="+mj-lt"/>
                        </a:rPr>
                        <a:t>EN 470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95853-0538-4C31-9C7C-ED3AD421B6D6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94ACB-FD81-436E-AF07-CE2BDF1368F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flipH="1">
            <a:off x="498883" y="1396575"/>
            <a:ext cx="195625" cy="255631"/>
          </a:xfrm>
          <a:prstGeom prst="irregularSeal1">
            <a:avLst/>
          </a:prstGeom>
          <a:solidFill>
            <a:srgbClr val="FFC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•"/>
              <a:defRPr sz="2200"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–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•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–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 flipH="1">
            <a:off x="770764" y="1268760"/>
            <a:ext cx="238738" cy="255631"/>
          </a:xfrm>
          <a:prstGeom prst="irregularSeal1">
            <a:avLst/>
          </a:prstGeom>
          <a:solidFill>
            <a:srgbClr val="FFC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•"/>
              <a:defRPr sz="2200"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–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•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–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 flipH="1">
            <a:off x="684353" y="824768"/>
            <a:ext cx="172821" cy="255631"/>
          </a:xfrm>
          <a:prstGeom prst="irregularSeal1">
            <a:avLst/>
          </a:prstGeom>
          <a:solidFill>
            <a:srgbClr val="FFC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•"/>
              <a:defRPr sz="2200"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–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•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–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712"/>
              </a:buClr>
              <a:buFont typeface="Arial" pitchFamily="34" charset="0"/>
              <a:buChar char="»"/>
              <a:defRPr>
                <a:solidFill>
                  <a:srgbClr val="002C5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97152"/>
            <a:ext cx="1008112" cy="134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" y="24901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GB" sz="5400" i="0" dirty="0" smtClean="0"/>
              <a:t/>
            </a:r>
            <a:br>
              <a:rPr lang="en-GB" sz="5400" i="0" dirty="0" smtClean="0"/>
            </a:br>
            <a:r>
              <a:rPr lang="en-GB" sz="5400" i="0" dirty="0" smtClean="0"/>
              <a:t>Workforce Safety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2800" dirty="0" smtClean="0">
                <a:solidFill>
                  <a:srgbClr val="FF0000"/>
                </a:solidFill>
              </a:rPr>
              <a:t>No lost</a:t>
            </a:r>
            <a:r>
              <a:rPr lang="en-GB" sz="2800" i="0" dirty="0" smtClean="0">
                <a:solidFill>
                  <a:srgbClr val="FF0000"/>
                </a:solidFill>
              </a:rPr>
              <a:t> time injuries</a:t>
            </a:r>
            <a:endParaRPr lang="en-GB" sz="2800" i="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04" y="106944"/>
            <a:ext cx="1075733" cy="179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1269111"/>
              </p:ext>
            </p:extLst>
          </p:nvPr>
        </p:nvGraphicFramePr>
        <p:xfrm>
          <a:off x="251521" y="1557338"/>
          <a:ext cx="8640960" cy="491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31"/>
                <a:gridCol w="1080033"/>
                <a:gridCol w="1008031"/>
                <a:gridCol w="2736552"/>
                <a:gridCol w="2808313"/>
              </a:tblGrid>
              <a:tr h="4330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Location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Department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Injury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Circumstances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Lessons Learnt/discussion</a:t>
                      </a:r>
                      <a:endParaRPr lang="en-GB" sz="1400" dirty="0"/>
                    </a:p>
                  </a:txBody>
                  <a:tcPr/>
                </a:tc>
              </a:tr>
              <a:tr h="73416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Depot</a:t>
                      </a:r>
                      <a:r>
                        <a:rPr lang="en-GB" sz="1400" b="0" i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office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INNER DU</a:t>
                      </a:r>
                    </a:p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CRE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Cut finger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IP sustained the cut when his finger came into contact with damage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to the underside of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a chair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armrest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which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was not visible.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Hazards exist in the office environment.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917711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Signal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Works Yard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Works Delivery</a:t>
                      </a:r>
                    </a:p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Wimbledon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S&amp;T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Cut below eye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IP was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holding a punch to remove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bolts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from a P-way sole plate, his associate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was using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a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2lb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hammer to hit the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punch, the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hammer slipped off the side of the punch and hit the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IPs face.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When working</a:t>
                      </a:r>
                      <a:r>
                        <a:rPr lang="en-GB" sz="1400" baseline="0" dirty="0" smtClean="0">
                          <a:latin typeface="+mj-lt"/>
                        </a:rPr>
                        <a:t> in close proximity to one another clear communication is essential… a bit of Risk Based Commentary maybe?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73416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effectLst/>
                          <a:latin typeface="+mj-lt"/>
                        </a:rPr>
                        <a:t>Tapnage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 Tunnel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OUTER DU</a:t>
                      </a:r>
                    </a:p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D&amp;P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Twisted ankle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IP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sustained the injury whilst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walking on </a:t>
                      </a:r>
                      <a:r>
                        <a:rPr lang="en-GB" sz="1400" b="0" i="0" u="none" strike="noStrike" dirty="0" err="1" smtClean="0">
                          <a:effectLst/>
                          <a:latin typeface="+mj-lt"/>
                        </a:rPr>
                        <a:t>troughing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 when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his right ankle gave way on uneven lids. </a:t>
                      </a:r>
                      <a:br>
                        <a:rPr lang="en-GB" sz="1400" b="0" i="0" u="none" strike="noStrike" dirty="0">
                          <a:effectLst/>
                          <a:latin typeface="+mj-lt"/>
                        </a:rPr>
                      </a:b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1284796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Woking sidings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INNER DU</a:t>
                      </a:r>
                    </a:p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Woking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P-Way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Hydraulic fluid</a:t>
                      </a:r>
                      <a:r>
                        <a:rPr lang="en-GB" sz="1400" b="0" i="0" u="none" strike="noStrike" baseline="0" dirty="0" smtClean="0">
                          <a:effectLst/>
                          <a:latin typeface="+mj-lt"/>
                        </a:rPr>
                        <a:t> in eye</a:t>
                      </a: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Another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member of the team removed the pipe from the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ram, a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small amount of excess fluid contained within the pipe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escaped and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caught the Team Leader on the side of the </a:t>
                      </a:r>
                      <a:r>
                        <a:rPr lang="en-GB" sz="1400" b="0" i="0" u="none" strike="noStrike" dirty="0" smtClean="0">
                          <a:effectLst/>
                          <a:latin typeface="+mj-lt"/>
                        </a:rPr>
                        <a:t>face </a:t>
                      </a:r>
                      <a:r>
                        <a:rPr lang="en-GB" sz="1400" b="0" i="0" u="none" strike="noStrike" dirty="0">
                          <a:effectLst/>
                          <a:latin typeface="+mj-lt"/>
                        </a:rPr>
                        <a:t>close to his left eye.</a:t>
                      </a:r>
                      <a:br>
                        <a:rPr lang="en-GB" sz="1400" b="0" i="0" u="none" strike="noStrike" dirty="0">
                          <a:effectLst/>
                          <a:latin typeface="+mj-lt"/>
                        </a:rPr>
                      </a:br>
                      <a:endParaRPr lang="en-GB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Clear the area and issue a warning to those nearby.</a:t>
                      </a:r>
                    </a:p>
                    <a:p>
                      <a:r>
                        <a:rPr lang="en-GB" sz="1400" dirty="0" smtClean="0">
                          <a:latin typeface="+mj-lt"/>
                        </a:rPr>
                        <a:t>Move to a safe place when cleaning ones Safety Glasses. </a:t>
                      </a:r>
                    </a:p>
                    <a:p>
                      <a:endParaRPr lang="en-GB" sz="1400" dirty="0" smtClean="0">
                        <a:latin typeface="+mj-lt"/>
                      </a:endParaRPr>
                    </a:p>
                    <a:p>
                      <a:r>
                        <a:rPr lang="en-GB" sz="1400" dirty="0" smtClean="0">
                          <a:latin typeface="+mj-lt"/>
                        </a:rPr>
                        <a:t>See Lessons</a:t>
                      </a:r>
                      <a:r>
                        <a:rPr lang="en-GB" sz="1400" baseline="0" dirty="0" smtClean="0">
                          <a:latin typeface="+mj-lt"/>
                        </a:rPr>
                        <a:t> Learnt Circular…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95853-0538-4C31-9C7C-ED3AD421B6D6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94ACB-FD81-436E-AF07-CE2BDF1368F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18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" y="24901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GB" sz="5400" i="0" dirty="0" smtClean="0"/>
              <a:t/>
            </a:r>
            <a:br>
              <a:rPr lang="en-GB" sz="5400" i="0" dirty="0" smtClean="0"/>
            </a:br>
            <a:r>
              <a:rPr lang="en-GB" sz="5400" i="0" dirty="0" smtClean="0"/>
              <a:t>Workforce Safety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2800" dirty="0" smtClean="0">
                <a:solidFill>
                  <a:srgbClr val="FF0000"/>
                </a:solidFill>
              </a:rPr>
              <a:t>No lost</a:t>
            </a:r>
            <a:r>
              <a:rPr lang="en-GB" sz="2800" i="0" dirty="0" smtClean="0">
                <a:solidFill>
                  <a:srgbClr val="FF0000"/>
                </a:solidFill>
              </a:rPr>
              <a:t> time injuries</a:t>
            </a:r>
            <a:endParaRPr lang="en-GB" sz="2800" i="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4624"/>
            <a:ext cx="890501" cy="14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7381641"/>
              </p:ext>
            </p:extLst>
          </p:nvPr>
        </p:nvGraphicFramePr>
        <p:xfrm>
          <a:off x="251520" y="1628800"/>
          <a:ext cx="8641655" cy="436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80120"/>
                <a:gridCol w="1008112"/>
                <a:gridCol w="2952328"/>
                <a:gridCol w="2592983"/>
              </a:tblGrid>
              <a:tr h="43150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Location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Department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Injury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Circumstances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Lessons Learnt/discussion</a:t>
                      </a:r>
                      <a:endParaRPr lang="en-GB" sz="1400" dirty="0"/>
                    </a:p>
                  </a:txBody>
                  <a:tcPr/>
                </a:tc>
              </a:tr>
              <a:tr h="43150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Eastleigh Office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B&amp;C RAM</a:t>
                      </a:r>
                    </a:p>
                    <a:p>
                      <a:pPr algn="l" fontAlgn="ctr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Cleaning Contractor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Cut to hand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A Cleaner sustained the injury when handling a broken cup with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a sharp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piece that cut into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the IP's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hand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between outside of thumb and wrist, </a:t>
                      </a:r>
                      <a:r>
                        <a:rPr lang="en-GB" sz="1200" b="0" i="0" u="none" strike="noStrike" dirty="0" err="1" smtClean="0">
                          <a:effectLst/>
                          <a:latin typeface="+mj-lt"/>
                        </a:rPr>
                        <a:t>approx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’ 5mm deep x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1 inch long.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Another office based hazard to be aware of.  If you break</a:t>
                      </a:r>
                      <a:r>
                        <a:rPr lang="en-GB" sz="1200" baseline="0" dirty="0" smtClean="0">
                          <a:latin typeface="+mj-lt"/>
                        </a:rPr>
                        <a:t> a cup please dispose of it properly.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Epsom Junction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INNER DU</a:t>
                      </a:r>
                    </a:p>
                    <a:p>
                      <a:pPr algn="l" fontAlgn="t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Wimbledon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S&amp;T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Back strain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Whilst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walking in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6ft adjacent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to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840b pts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,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the IP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caught his left foot on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cable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causing him to trip forward and stumble whilst holding/carrying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tool bag. 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The IP felt very slight discomfort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of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lower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back and knee. 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This occurred in during</a:t>
                      </a:r>
                      <a:r>
                        <a:rPr lang="en-GB" sz="1200" baseline="0" dirty="0" smtClean="0">
                          <a:latin typeface="+mj-lt"/>
                        </a:rPr>
                        <a:t> the hours of darkness, do we have sufficient lighting available to clearly allow the route to be seen? 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Guildford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Depot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OUTER DU</a:t>
                      </a:r>
                      <a:br>
                        <a:rPr lang="en-GB" sz="1200" b="0" i="0" u="none" strike="noStrike" dirty="0" smtClean="0">
                          <a:effectLst/>
                          <a:latin typeface="+mj-lt"/>
                        </a:rPr>
                      </a:b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ATME </a:t>
                      </a:r>
                      <a:r>
                        <a:rPr lang="en-GB" sz="1200" b="0" i="0" u="none" strike="noStrike" dirty="0" err="1" smtClean="0">
                          <a:effectLst/>
                          <a:latin typeface="+mj-lt"/>
                        </a:rPr>
                        <a:t>B’stoke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Small</a:t>
                      </a:r>
                      <a:r>
                        <a:rPr lang="en-GB" sz="1200" b="0" i="0" u="none" strike="noStrike" baseline="0" dirty="0" smtClean="0">
                          <a:effectLst/>
                          <a:latin typeface="+mj-lt"/>
                        </a:rPr>
                        <a:t> l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ump on head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IP was tidying the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Technical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Store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Room with a colleague. Whilst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tidying at ground level, his colleague was moving items on top of a shelf above him. IP believes that his colleague must have knocked the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wall bracket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placed on a high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shelf, this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resulted in the bracket falling from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height striking the </a:t>
                      </a:r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IP's head.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Tidying the store room</a:t>
                      </a:r>
                      <a:r>
                        <a:rPr lang="en-GB" sz="1200" baseline="0" dirty="0" smtClean="0">
                          <a:latin typeface="+mj-lt"/>
                        </a:rPr>
                        <a:t> is a brilliant thing to do. Maybe clearer communication and personal space in a confined area.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 smtClean="0">
                          <a:effectLst/>
                          <a:latin typeface="+mj-lt"/>
                        </a:rPr>
                        <a:t>Witley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OUTER DU</a:t>
                      </a:r>
                    </a:p>
                    <a:p>
                      <a:pPr algn="l" fontAlgn="t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S&amp;T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Havant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Electric shock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Whilst conducting wire correlation / checking within LOC 97, the IP received a</a:t>
                      </a:r>
                      <a:r>
                        <a:rPr lang="en-GB" sz="1200" b="0" i="0" u="none" strike="noStrike" baseline="0" dirty="0" smtClean="0">
                          <a:effectLst/>
                          <a:latin typeface="+mj-lt"/>
                        </a:rPr>
                        <a:t> significant </a:t>
                      </a:r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 electric shock, the current entered through his left hand and travelled across the chest before exiting from his right hand. 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Still</a:t>
                      </a:r>
                      <a:r>
                        <a:rPr lang="en-GB" sz="1200" baseline="0" dirty="0" smtClean="0">
                          <a:latin typeface="+mj-lt"/>
                        </a:rPr>
                        <a:t> subject to investigation and a Lessons Learnt will follow but NOTE</a:t>
                      </a:r>
                    </a:p>
                    <a:p>
                      <a:r>
                        <a:rPr lang="en-GB" sz="1200" u="sng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FF0000"/>
                          </a:solidFill>
                          <a:latin typeface="+mj-lt"/>
                        </a:rPr>
                        <a:t>All members of staff who suffer an electric shock will immediately go to A&amp;E for a medical assessment.</a:t>
                      </a:r>
                      <a:endParaRPr lang="en-GB" sz="1200" u="sng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95853-0538-4C31-9C7C-ED3AD421B6D6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94ACB-FD81-436E-AF07-CE2BDF1368F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69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00" y="1844824"/>
            <a:ext cx="3222482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dirty="0" smtClean="0"/>
              <a:t>National Safety Campaign</a:t>
            </a:r>
            <a:br>
              <a:rPr lang="en-GB" dirty="0" smtClean="0"/>
            </a:br>
            <a:r>
              <a:rPr lang="en-GB" dirty="0" smtClean="0"/>
              <a:t>Think </a:t>
            </a:r>
            <a:r>
              <a:rPr lang="en-GB" dirty="0" smtClean="0">
                <a:solidFill>
                  <a:srgbClr val="FFC000"/>
                </a:solidFill>
              </a:rPr>
              <a:t>R</a:t>
            </a:r>
            <a:r>
              <a:rPr lang="en-GB" dirty="0" smtClean="0">
                <a:solidFill>
                  <a:srgbClr val="00B050"/>
                </a:solidFill>
              </a:rPr>
              <a:t>I</a:t>
            </a:r>
            <a:r>
              <a:rPr lang="en-GB" dirty="0" smtClean="0"/>
              <a:t>S</a:t>
            </a:r>
            <a:r>
              <a:rPr lang="en-GB" dirty="0" smtClean="0">
                <a:solidFill>
                  <a:srgbClr val="0070C0"/>
                </a:solidFill>
              </a:rPr>
              <a:t>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96952"/>
            <a:ext cx="2880320" cy="2498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3275856" y="926722"/>
            <a:ext cx="2016224" cy="1836204"/>
          </a:xfrm>
          <a:prstGeom prst="wedgeRectCallout">
            <a:avLst>
              <a:gd name="adj1" fmla="val -8077"/>
              <a:gd name="adj2" fmla="val 79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Separate presentation attached to this Safety Cascade for managers.</a:t>
            </a:r>
          </a:p>
          <a:p>
            <a:pPr algn="ctr"/>
            <a:r>
              <a:rPr lang="en-GB" sz="1400" dirty="0" smtClean="0"/>
              <a:t>Make sure you use the link below to the </a:t>
            </a:r>
          </a:p>
          <a:p>
            <a:pPr algn="ctr"/>
            <a:r>
              <a:rPr lang="en-GB" sz="1400" dirty="0" smtClean="0"/>
              <a:t>THINK RISK Launch film in this briefing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238107" cy="1728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3284984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hlinkClick r:id="rId5"/>
              </a:rPr>
              <a:t>Think RISK Launch Film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51723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Safety Hour material, posters and other Think RISK material can be found on Safety Central.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78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dirty="0" smtClean="0"/>
              <a:t>Personal Protective Equipment</a:t>
            </a:r>
            <a:br>
              <a:rPr lang="en-GB" dirty="0" smtClean="0"/>
            </a:br>
            <a:r>
              <a:rPr lang="en-GB" sz="2800" dirty="0" smtClean="0">
                <a:solidFill>
                  <a:srgbClr val="FF0000"/>
                </a:solidFill>
              </a:rPr>
              <a:t>Do you have everything you need?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512030" cy="9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45782"/>
            <a:ext cx="22669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204864"/>
            <a:ext cx="5638800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typical Task Risk Control Sheet (TRCS) will state what additional PPE is required for task risk controls. </a:t>
            </a:r>
            <a:r>
              <a:rPr lang="en-GB" sz="1400" i="1" dirty="0" smtClean="0"/>
              <a:t>(see below)</a:t>
            </a:r>
          </a:p>
          <a:p>
            <a:r>
              <a:rPr lang="en-GB" sz="1600" dirty="0" smtClean="0"/>
              <a:t>Make sure you;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Read the Task Risk Control Sheet for all tasks,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Have the right additional PPE for the task,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If information is missing from the TRCS or additional PPE is not available please raise a Close Call.</a:t>
            </a:r>
          </a:p>
          <a:p>
            <a:r>
              <a:rPr lang="en-GB" sz="1600" dirty="0" smtClean="0"/>
              <a:t>The Ancillary PPE Catalogue </a:t>
            </a:r>
            <a:r>
              <a:rPr lang="en-GB" sz="1600" u="sng" dirty="0" smtClean="0"/>
              <a:t>should</a:t>
            </a:r>
            <a:r>
              <a:rPr lang="en-GB" sz="1600" dirty="0" smtClean="0"/>
              <a:t> cover all of our needs. </a:t>
            </a:r>
            <a:r>
              <a:rPr lang="en-GB" sz="1400" i="1" dirty="0" smtClean="0"/>
              <a:t>(Copy attached to this cascade.)</a:t>
            </a:r>
            <a:endParaRPr lang="en-GB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1" y="4797152"/>
            <a:ext cx="5638800" cy="142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2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dirty="0" smtClean="0"/>
              <a:t>019/Safe Work Packs</a:t>
            </a:r>
            <a:br>
              <a:rPr lang="en-GB" dirty="0" smtClean="0"/>
            </a:br>
            <a:r>
              <a:rPr lang="en-GB" sz="2800" b="1" dirty="0" smtClean="0">
                <a:solidFill>
                  <a:srgbClr val="FF0000"/>
                </a:solidFill>
              </a:rPr>
              <a:t>Authority numbers for SWPs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075240" cy="4824536"/>
          </a:xfrm>
        </p:spPr>
        <p:txBody>
          <a:bodyPr>
            <a:normAutofit fontScale="62500" lnSpcReduction="20000"/>
          </a:bodyPr>
          <a:lstStyle/>
          <a:p>
            <a:r>
              <a:rPr lang="en-GB" sz="3400" dirty="0" smtClean="0">
                <a:solidFill>
                  <a:srgbClr val="0070C0"/>
                </a:solidFill>
              </a:rPr>
              <a:t>What is the purpose of an Authority Number?</a:t>
            </a:r>
          </a:p>
          <a:p>
            <a:pPr lvl="1"/>
            <a:r>
              <a:rPr lang="en-GB" dirty="0" smtClean="0"/>
              <a:t>To confirm a Responsible Manager understands and agrees change to the plan, </a:t>
            </a:r>
          </a:p>
          <a:p>
            <a:pPr lvl="1"/>
            <a:r>
              <a:rPr lang="en-GB" dirty="0" smtClean="0"/>
              <a:t>A conversation between PIC and RM is necessary before an Authority Number can be given.</a:t>
            </a:r>
          </a:p>
          <a:p>
            <a:r>
              <a:rPr lang="en-GB" sz="3400" dirty="0" smtClean="0">
                <a:solidFill>
                  <a:srgbClr val="0070C0"/>
                </a:solidFill>
              </a:rPr>
              <a:t>These are the circumstances when a Responsible Manager can issue an Authority Number for a SWP </a:t>
            </a:r>
            <a:r>
              <a:rPr lang="en-GB" sz="3400" u="sng" dirty="0" smtClean="0">
                <a:solidFill>
                  <a:srgbClr val="0070C0"/>
                </a:solidFill>
              </a:rPr>
              <a:t>only after it </a:t>
            </a:r>
            <a:r>
              <a:rPr lang="en-GB" sz="3400" dirty="0" smtClean="0">
                <a:solidFill>
                  <a:srgbClr val="0070C0"/>
                </a:solidFill>
              </a:rPr>
              <a:t>has been verified by the PIC;</a:t>
            </a:r>
          </a:p>
          <a:p>
            <a:pPr lvl="1"/>
            <a:r>
              <a:rPr lang="en-GB" dirty="0" smtClean="0"/>
              <a:t>There is requirement to move down the Hierarchy of Operational Control,</a:t>
            </a:r>
          </a:p>
          <a:p>
            <a:pPr lvl="1"/>
            <a:r>
              <a:rPr lang="en-GB" dirty="0" smtClean="0"/>
              <a:t>A significant change to work content and/or risk controls is required,</a:t>
            </a:r>
          </a:p>
          <a:p>
            <a:pPr lvl="1"/>
            <a:r>
              <a:rPr lang="en-GB" dirty="0" smtClean="0"/>
              <a:t>Changes to planned details are not supported by information in the SWP,</a:t>
            </a:r>
          </a:p>
          <a:p>
            <a:pPr lvl="1"/>
            <a:r>
              <a:rPr lang="en-GB" dirty="0" smtClean="0"/>
              <a:t>Site of work limits need extending to cover additional work,</a:t>
            </a:r>
          </a:p>
          <a:p>
            <a:pPr lvl="1"/>
            <a:r>
              <a:rPr lang="en-GB" dirty="0"/>
              <a:t>Unforeseen absence of the named PIC has meant that another PIC has to be nominated for the work by the RM in the previous 24 </a:t>
            </a:r>
            <a:r>
              <a:rPr lang="en-GB" dirty="0" smtClean="0"/>
              <a:t>hrs. </a:t>
            </a:r>
          </a:p>
          <a:p>
            <a:pPr lvl="1"/>
            <a:endParaRPr lang="en-GB" dirty="0" smtClean="0"/>
          </a:p>
          <a:p>
            <a:r>
              <a:rPr lang="en-GB" sz="2900" dirty="0" smtClean="0">
                <a:solidFill>
                  <a:srgbClr val="FF0000"/>
                </a:solidFill>
              </a:rPr>
              <a:t>NEW: </a:t>
            </a:r>
          </a:p>
          <a:p>
            <a:pPr lvl="1"/>
            <a:r>
              <a:rPr lang="en-GB" sz="2700" dirty="0" smtClean="0">
                <a:solidFill>
                  <a:srgbClr val="FF0000"/>
                </a:solidFill>
              </a:rPr>
              <a:t>There is now an Authority Number Record form to generate and record automatic Authority numbers on ‘Wessex App Forms’.  </a:t>
            </a:r>
          </a:p>
          <a:p>
            <a:pPr lvl="1"/>
            <a:r>
              <a:rPr lang="en-GB" sz="2700" dirty="0" smtClean="0">
                <a:solidFill>
                  <a:srgbClr val="FF0000"/>
                </a:solidFill>
              </a:rPr>
              <a:t>At the moment it is for voluntary use but we will be moving to full use </a:t>
            </a:r>
            <a:r>
              <a:rPr lang="en-GB" sz="2700" dirty="0">
                <a:solidFill>
                  <a:srgbClr val="FF0000"/>
                </a:solidFill>
              </a:rPr>
              <a:t>within the next two </a:t>
            </a:r>
            <a:r>
              <a:rPr lang="en-GB" sz="2700" dirty="0" smtClean="0">
                <a:solidFill>
                  <a:srgbClr val="FF0000"/>
                </a:solidFill>
              </a:rPr>
              <a:t>months for all Authority Number issued. Get in the groove now!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3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9958"/>
            <a:ext cx="8136904" cy="560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anchor="t">
            <a:normAutofit/>
          </a:bodyPr>
          <a:lstStyle/>
          <a:p>
            <a:pPr algn="r"/>
            <a:r>
              <a:rPr lang="en-GB" dirty="0" smtClean="0"/>
              <a:t>Parking Near Level Crossings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D1EC-622F-4A7F-A9A8-1DD8FE056E69}" type="datetime5">
              <a:rPr lang="en-GB" altLang="en-US" smtClean="0"/>
              <a:t>12-Jun-18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066BB-E1B6-4D6A-8219-D5F00293222E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33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tner Logo">
  <a:themeElements>
    <a:clrScheme name="Partner Logo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Partner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artner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rt Layout">
  <a:themeElements>
    <a:clrScheme name="Chart Layout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hart 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hart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r Slide">
  <a:themeElements>
    <a:clrScheme name="Divider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losing Slide">
  <a:themeElements>
    <a:clrScheme name="Closing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losing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mage Slide">
  <a:themeElements>
    <a:clrScheme name="Image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Imag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mag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ivider Slide">
  <a:themeElements>
    <a:clrScheme name="Divider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low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20625</TotalTime>
  <Words>1983</Words>
  <Application>Microsoft Office PowerPoint</Application>
  <PresentationFormat>On-screen Show (4:3)</PresentationFormat>
  <Paragraphs>327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Partner Logo</vt:lpstr>
      <vt:lpstr>Chart Layout</vt:lpstr>
      <vt:lpstr>Divider Slide</vt:lpstr>
      <vt:lpstr>Closing Slide</vt:lpstr>
      <vt:lpstr>Image Slide</vt:lpstr>
      <vt:lpstr>Custom Design</vt:lpstr>
      <vt:lpstr>1_Divider Slide</vt:lpstr>
      <vt:lpstr>Flow</vt:lpstr>
      <vt:lpstr>PowerPoint Presentation</vt:lpstr>
      <vt:lpstr>Welcome</vt:lpstr>
      <vt:lpstr> Workforce Safety Lost time injuries</vt:lpstr>
      <vt:lpstr> Workforce Safety No lost time injuries</vt:lpstr>
      <vt:lpstr> Workforce Safety No lost time injuries</vt:lpstr>
      <vt:lpstr>National Safety Campaign Think RISK</vt:lpstr>
      <vt:lpstr>Personal Protective Equipment Do you have everything you need?</vt:lpstr>
      <vt:lpstr>019/Safe Work Packs Authority numbers for SWPs</vt:lpstr>
      <vt:lpstr>Parking Near Level Crossings</vt:lpstr>
      <vt:lpstr>Health and Wellbeing Men’s Health Week: 11 – 17 June </vt:lpstr>
      <vt:lpstr>Health and Wellbeing HAVS Surveillance  18/19</vt:lpstr>
      <vt:lpstr>Health and Wellbeing Hot weather precautions</vt:lpstr>
      <vt:lpstr>Wessex executives adopt a section If you haven't seen yours yet invite them over for coffee; adoption is a two way thing!</vt:lpstr>
      <vt:lpstr>Safety Bulletins Re-issue: link trolley brake failure</vt:lpstr>
      <vt:lpstr>Safety Bulletins Re-issue: MPRH</vt:lpstr>
      <vt:lpstr>Operational Notices Connect the links before brief, important information for all are contained in these Notices.  </vt:lpstr>
      <vt:lpstr>Life Saving Rules Revisited What do these really mean to you?</vt:lpstr>
      <vt:lpstr> Close Calls Call it in to prevent future accidents</vt:lpstr>
      <vt:lpstr>Environmental Felling of trees</vt:lpstr>
      <vt:lpstr>Environmental Japanese Knotweed</vt:lpstr>
      <vt:lpstr>Appreciation to……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Wessex HSE Bulletin</dc:title>
  <dc:creator>Maughan John</dc:creator>
  <dc:description>built by www.mediasterling.com</dc:description>
  <cp:lastModifiedBy>Capstick Tracey</cp:lastModifiedBy>
  <cp:revision>1006</cp:revision>
  <dcterms:created xsi:type="dcterms:W3CDTF">2016-05-25T09:53:53Z</dcterms:created>
  <dcterms:modified xsi:type="dcterms:W3CDTF">2018-06-12T11:41:34Z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