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7"/>
  </p:notesMasterIdLst>
  <p:handoutMasterIdLst>
    <p:handoutMasterId r:id="rId18"/>
  </p:handoutMasterIdLst>
  <p:sldIdLst>
    <p:sldId id="274" r:id="rId2"/>
    <p:sldId id="275" r:id="rId3"/>
    <p:sldId id="276" r:id="rId4"/>
    <p:sldId id="281" r:id="rId5"/>
    <p:sldId id="280" r:id="rId6"/>
    <p:sldId id="282" r:id="rId7"/>
    <p:sldId id="283" r:id="rId8"/>
    <p:sldId id="286" r:id="rId9"/>
    <p:sldId id="287" r:id="rId10"/>
    <p:sldId id="284" r:id="rId11"/>
    <p:sldId id="288" r:id="rId12"/>
    <p:sldId id="289" r:id="rId13"/>
    <p:sldId id="290" r:id="rId14"/>
    <p:sldId id="285"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274"/>
            <p14:sldId id="275"/>
            <p14:sldId id="276"/>
            <p14:sldId id="281"/>
            <p14:sldId id="280"/>
            <p14:sldId id="282"/>
            <p14:sldId id="283"/>
            <p14:sldId id="286"/>
            <p14:sldId id="287"/>
            <p14:sldId id="284"/>
            <p14:sldId id="288"/>
            <p14:sldId id="289"/>
            <p14:sldId id="290"/>
            <p14:sldId id="285"/>
            <p14:sldId id="2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951B81"/>
    <a:srgbClr val="482683"/>
    <a:srgbClr val="007981"/>
    <a:srgbClr val="51ACB8"/>
    <a:srgbClr val="004D6F"/>
    <a:srgbClr val="70B397"/>
    <a:srgbClr val="8B60A0"/>
    <a:srgbClr val="8DC055"/>
    <a:srgbClr val="005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6" d="100"/>
          <a:sy n="86" d="100"/>
        </p:scale>
        <p:origin x="630" y="12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747234-F741-423B-B336-1B8A9B2BAFB1}" type="datetimeFigureOut">
              <a:rPr lang="en-GB" smtClean="0"/>
              <a:t>04/06/2019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5424F-E449-4824-921F-55F0BB15E53D}" type="datetimeFigureOut">
              <a:rPr lang="en-GB" smtClean="0"/>
              <a:t>04/06/2019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connect/assurance/SafetyAndCompliance/AccidentInvestigation/InvestigatorsHandbook.aspx" TargetMode="External"/><Relationship Id="rId2" Type="http://schemas.openxmlformats.org/officeDocument/2006/relationships/hyperlink" Target="http://networkrailstandards/StandardHeaderView.aspx?id=28936" TargetMode="External"/><Relationship Id="rId1" Type="http://schemas.openxmlformats.org/officeDocument/2006/relationships/slideLayout" Target="../slideLayouts/slideLayout6.xml"/><Relationship Id="rId5" Type="http://schemas.openxmlformats.org/officeDocument/2006/relationships/hyperlink" Target="http://www.hse.gov.uk/humanfactors/topics/fatigue.htm" TargetMode="External"/><Relationship Id="rId4" Type="http://schemas.openxmlformats.org/officeDocument/2006/relationships/hyperlink" Target="https://www.rssb.co.uk/Pages/fatigue-and-you.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hse.gov.uk/research/rrhtm/rr446.ht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40F2B-CF17-494F-BA14-0FCC6E9E0F73}"/>
              </a:ext>
            </a:extLst>
          </p:cNvPr>
          <p:cNvSpPr>
            <a:spLocks noGrp="1"/>
          </p:cNvSpPr>
          <p:nvPr>
            <p:ph type="sldNum" sz="quarter" idx="15"/>
          </p:nvPr>
        </p:nvSpPr>
        <p:spPr/>
        <p:txBody>
          <a:bodyPr/>
          <a:lstStyle/>
          <a:p>
            <a:fld id="{229EAAAC-928A-40C1-AC39-D34FD1799CA9}" type="slidenum">
              <a:rPr lang="en-GB" smtClean="0"/>
              <a:pPr/>
              <a:t>1</a:t>
            </a:fld>
            <a:endParaRPr lang="en-GB" dirty="0"/>
          </a:p>
        </p:txBody>
      </p:sp>
      <p:sp>
        <p:nvSpPr>
          <p:cNvPr id="3" name="Text Placeholder 2">
            <a:extLst>
              <a:ext uri="{FF2B5EF4-FFF2-40B4-BE49-F238E27FC236}">
                <a16:creationId xmlns:a16="http://schemas.microsoft.com/office/drawing/2014/main" id="{A5C4C2BE-9C68-41C1-A5DE-5A69F529213E}"/>
              </a:ext>
            </a:extLst>
          </p:cNvPr>
          <p:cNvSpPr>
            <a:spLocks noGrp="1"/>
          </p:cNvSpPr>
          <p:nvPr>
            <p:ph type="body" sz="quarter" idx="10"/>
          </p:nvPr>
        </p:nvSpPr>
        <p:spPr>
          <a:xfrm>
            <a:off x="2684145" y="1946921"/>
            <a:ext cx="6823710" cy="4320073"/>
          </a:xfrm>
        </p:spPr>
        <p:txBody>
          <a:bodyPr>
            <a:normAutofit/>
          </a:bodyPr>
          <a:lstStyle/>
          <a:p>
            <a:r>
              <a:rPr lang="en-GB" altLang="en-US" sz="4300" b="1" dirty="0">
                <a:solidFill>
                  <a:schemeClr val="tx1"/>
                </a:solidFill>
                <a:ea typeface="Calibri" panose="020F0502020204030204" pitchFamily="34" charset="0"/>
              </a:rPr>
              <a:t>GUIDANCE ON THE USE OF THE HSE FATIGUE &amp; RISK INDEX FOR INVESTIGATIONS </a:t>
            </a:r>
            <a:endParaRPr lang="en-GB" altLang="en-US" sz="4300" dirty="0">
              <a:solidFill>
                <a:schemeClr val="tx1"/>
              </a:solidFill>
            </a:endParaRPr>
          </a:p>
          <a:p>
            <a:endParaRPr lang="en-GB" dirty="0"/>
          </a:p>
        </p:txBody>
      </p:sp>
      <p:sp>
        <p:nvSpPr>
          <p:cNvPr id="12" name="Rectangle 14">
            <a:extLst>
              <a:ext uri="{FF2B5EF4-FFF2-40B4-BE49-F238E27FC236}">
                <a16:creationId xmlns:a16="http://schemas.microsoft.com/office/drawing/2014/main" id="{C21026FA-62AC-4804-A3A6-5268E489CCA0}"/>
              </a:ext>
            </a:extLst>
          </p:cNvPr>
          <p:cNvSpPr>
            <a:spLocks noChangeArrowheads="1"/>
          </p:cNvSpPr>
          <p:nvPr/>
        </p:nvSpPr>
        <p:spPr bwMode="auto">
          <a:xfrm>
            <a:off x="-249289" y="-1371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480427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339E8-D119-45F6-AA8C-462C98A8B476}"/>
              </a:ext>
            </a:extLst>
          </p:cNvPr>
          <p:cNvSpPr>
            <a:spLocks noGrp="1"/>
          </p:cNvSpPr>
          <p:nvPr>
            <p:ph type="sldNum" sz="quarter" idx="15"/>
          </p:nvPr>
        </p:nvSpPr>
        <p:spPr/>
        <p:txBody>
          <a:bodyPr/>
          <a:lstStyle/>
          <a:p>
            <a:fld id="{229EAAAC-928A-40C1-AC39-D34FD1799CA9}" type="slidenum">
              <a:rPr lang="en-GB" smtClean="0"/>
              <a:pPr/>
              <a:t>10</a:t>
            </a:fld>
            <a:endParaRPr lang="en-GB" dirty="0"/>
          </a:p>
        </p:txBody>
      </p:sp>
      <p:sp>
        <p:nvSpPr>
          <p:cNvPr id="6" name="Rectangle 5">
            <a:extLst>
              <a:ext uri="{FF2B5EF4-FFF2-40B4-BE49-F238E27FC236}">
                <a16:creationId xmlns:a16="http://schemas.microsoft.com/office/drawing/2014/main" id="{4DAA5DA4-7164-4075-B094-49542C95CE07}"/>
              </a:ext>
            </a:extLst>
          </p:cNvPr>
          <p:cNvSpPr/>
          <p:nvPr/>
        </p:nvSpPr>
        <p:spPr>
          <a:xfrm>
            <a:off x="771181" y="2270919"/>
            <a:ext cx="10466024" cy="1027461"/>
          </a:xfrm>
          <a:prstGeom prst="rect">
            <a:avLst/>
          </a:prstGeom>
        </p:spPr>
        <p:txBody>
          <a:bodyPr wrap="square">
            <a:spAutoFit/>
          </a:bodyPr>
          <a:lstStyle/>
          <a:p>
            <a:pPr algn="just">
              <a:lnSpc>
                <a:spcPct val="115000"/>
              </a:lnSpc>
              <a:spcAft>
                <a:spcPts val="1000"/>
              </a:spcAft>
            </a:pPr>
            <a:r>
              <a:rPr lang="en-GB" dirty="0">
                <a:latin typeface="Arial" panose="020B0604020202020204" pitchFamily="34" charset="0"/>
                <a:ea typeface="Calibri" panose="020F0502020204030204" pitchFamily="34" charset="0"/>
                <a:cs typeface="Times New Roman" panose="02020603050405020304" pitchFamily="18" charset="0"/>
              </a:rPr>
              <a:t>A comparison between 2 shifts is made. A base shift pattern is allocated a score of 1. Consequently, a risk score of 2 would indicate the risk of a fatigue-related incident occurring to be double in the analysed shift pattern, </a:t>
            </a:r>
            <a:r>
              <a:rPr lang="en-GB" dirty="0">
                <a:solidFill>
                  <a:srgbClr val="FF0000"/>
                </a:solidFill>
                <a:latin typeface="Arial" panose="020B0604020202020204" pitchFamily="34" charset="0"/>
                <a:ea typeface="Calibri" panose="020F0502020204030204" pitchFamily="34" charset="0"/>
                <a:cs typeface="Times New Roman" panose="02020603050405020304" pitchFamily="18" charset="0"/>
              </a:rPr>
              <a:t>with a value of &gt;1.6 giving rise for concern</a:t>
            </a: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D4FB2D00-2427-4DA1-9943-3D7DC12261FA}"/>
              </a:ext>
            </a:extLst>
          </p:cNvPr>
          <p:cNvSpPr/>
          <p:nvPr/>
        </p:nvSpPr>
        <p:spPr>
          <a:xfrm>
            <a:off x="771181" y="1724006"/>
            <a:ext cx="2762295" cy="369332"/>
          </a:xfrm>
          <a:prstGeom prst="rect">
            <a:avLst/>
          </a:prstGeom>
        </p:spPr>
        <p:txBody>
          <a:bodyPr wrap="none">
            <a:spAutoFit/>
          </a:bodyPr>
          <a:lstStyle/>
          <a:p>
            <a:r>
              <a:rPr lang="en-GB" b="1" dirty="0">
                <a:latin typeface="Arial" panose="020B0604020202020204" pitchFamily="34" charset="0"/>
                <a:ea typeface="Calibri" panose="020F0502020204030204" pitchFamily="34" charset="0"/>
                <a:cs typeface="Times New Roman" panose="02020603050405020304" pitchFamily="18" charset="0"/>
              </a:rPr>
              <a:t>For the RI (Risk Index), </a:t>
            </a:r>
            <a:endParaRPr lang="en-GB" b="1" dirty="0"/>
          </a:p>
        </p:txBody>
      </p:sp>
    </p:spTree>
    <p:extLst>
      <p:ext uri="{BB962C8B-B14F-4D97-AF65-F5344CB8AC3E}">
        <p14:creationId xmlns:p14="http://schemas.microsoft.com/office/powerpoint/2010/main" val="232641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339E8-D119-45F6-AA8C-462C98A8B476}"/>
              </a:ext>
            </a:extLst>
          </p:cNvPr>
          <p:cNvSpPr>
            <a:spLocks noGrp="1"/>
          </p:cNvSpPr>
          <p:nvPr>
            <p:ph type="sldNum" sz="quarter" idx="15"/>
          </p:nvPr>
        </p:nvSpPr>
        <p:spPr/>
        <p:txBody>
          <a:bodyPr/>
          <a:lstStyle/>
          <a:p>
            <a:fld id="{229EAAAC-928A-40C1-AC39-D34FD1799CA9}" type="slidenum">
              <a:rPr lang="en-GB" smtClean="0"/>
              <a:pPr/>
              <a:t>11</a:t>
            </a:fld>
            <a:endParaRPr lang="en-GB" dirty="0"/>
          </a:p>
        </p:txBody>
      </p:sp>
      <p:pic>
        <p:nvPicPr>
          <p:cNvPr id="5" name="Picture 4">
            <a:extLst>
              <a:ext uri="{FF2B5EF4-FFF2-40B4-BE49-F238E27FC236}">
                <a16:creationId xmlns:a16="http://schemas.microsoft.com/office/drawing/2014/main" id="{BEAE670B-B978-4C40-A5A9-1E3D09018F92}"/>
              </a:ext>
            </a:extLst>
          </p:cNvPr>
          <p:cNvPicPr>
            <a:picLocks noChangeAspect="1"/>
          </p:cNvPicPr>
          <p:nvPr/>
        </p:nvPicPr>
        <p:blipFill>
          <a:blip r:embed="rId2"/>
          <a:stretch>
            <a:fillRect/>
          </a:stretch>
        </p:blipFill>
        <p:spPr>
          <a:xfrm>
            <a:off x="3735194" y="826266"/>
            <a:ext cx="7597231" cy="4748270"/>
          </a:xfrm>
          <a:prstGeom prst="rect">
            <a:avLst/>
          </a:prstGeom>
        </p:spPr>
      </p:pic>
      <p:sp>
        <p:nvSpPr>
          <p:cNvPr id="8" name="Oval 7">
            <a:extLst>
              <a:ext uri="{FF2B5EF4-FFF2-40B4-BE49-F238E27FC236}">
                <a16:creationId xmlns:a16="http://schemas.microsoft.com/office/drawing/2014/main" id="{DF51BC54-9D1F-48BF-897E-36AEC2EE427B}"/>
              </a:ext>
            </a:extLst>
          </p:cNvPr>
          <p:cNvSpPr/>
          <p:nvPr/>
        </p:nvSpPr>
        <p:spPr>
          <a:xfrm>
            <a:off x="4082999" y="3016494"/>
            <a:ext cx="1403985" cy="4629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Box 8">
            <a:extLst>
              <a:ext uri="{FF2B5EF4-FFF2-40B4-BE49-F238E27FC236}">
                <a16:creationId xmlns:a16="http://schemas.microsoft.com/office/drawing/2014/main" id="{3E05F1F9-2018-41BE-9FA7-8012C20C0DF5}"/>
              </a:ext>
            </a:extLst>
          </p:cNvPr>
          <p:cNvSpPr txBox="1"/>
          <p:nvPr/>
        </p:nvSpPr>
        <p:spPr>
          <a:xfrm>
            <a:off x="685800" y="1167788"/>
            <a:ext cx="2784513" cy="2308324"/>
          </a:xfrm>
          <a:prstGeom prst="rect">
            <a:avLst/>
          </a:prstGeom>
          <a:noFill/>
        </p:spPr>
        <p:txBody>
          <a:bodyPr wrap="square" rtlCol="0">
            <a:spAutoFit/>
          </a:bodyPr>
          <a:lstStyle/>
          <a:p>
            <a:r>
              <a:rPr lang="en-GB" dirty="0"/>
              <a:t>Click on the “Fatigue” button highlighted in red and this will change the display to show the results for the “Risk” Index.</a:t>
            </a:r>
          </a:p>
          <a:p>
            <a:endParaRPr lang="en-GB" dirty="0"/>
          </a:p>
          <a:p>
            <a:r>
              <a:rPr lang="en-GB" dirty="0"/>
              <a:t>(See next slide)</a:t>
            </a:r>
          </a:p>
        </p:txBody>
      </p:sp>
    </p:spTree>
    <p:extLst>
      <p:ext uri="{BB962C8B-B14F-4D97-AF65-F5344CB8AC3E}">
        <p14:creationId xmlns:p14="http://schemas.microsoft.com/office/powerpoint/2010/main" val="303199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339E8-D119-45F6-AA8C-462C98A8B476}"/>
              </a:ext>
            </a:extLst>
          </p:cNvPr>
          <p:cNvSpPr>
            <a:spLocks noGrp="1"/>
          </p:cNvSpPr>
          <p:nvPr>
            <p:ph type="sldNum" sz="quarter" idx="15"/>
          </p:nvPr>
        </p:nvSpPr>
        <p:spPr/>
        <p:txBody>
          <a:bodyPr/>
          <a:lstStyle/>
          <a:p>
            <a:fld id="{229EAAAC-928A-40C1-AC39-D34FD1799CA9}" type="slidenum">
              <a:rPr lang="en-GB" smtClean="0"/>
              <a:pPr/>
              <a:t>12</a:t>
            </a:fld>
            <a:endParaRPr lang="en-GB" dirty="0"/>
          </a:p>
        </p:txBody>
      </p:sp>
      <p:pic>
        <p:nvPicPr>
          <p:cNvPr id="3" name="Picture 2">
            <a:extLst>
              <a:ext uri="{FF2B5EF4-FFF2-40B4-BE49-F238E27FC236}">
                <a16:creationId xmlns:a16="http://schemas.microsoft.com/office/drawing/2014/main" id="{A313B9B9-06F4-4793-AB16-190E518A1563}"/>
              </a:ext>
            </a:extLst>
          </p:cNvPr>
          <p:cNvPicPr>
            <a:picLocks noChangeAspect="1"/>
          </p:cNvPicPr>
          <p:nvPr/>
        </p:nvPicPr>
        <p:blipFill>
          <a:blip r:embed="rId2"/>
          <a:stretch>
            <a:fillRect/>
          </a:stretch>
        </p:blipFill>
        <p:spPr>
          <a:xfrm>
            <a:off x="4120308" y="881348"/>
            <a:ext cx="7462092" cy="4663807"/>
          </a:xfrm>
          <a:prstGeom prst="rect">
            <a:avLst/>
          </a:prstGeom>
        </p:spPr>
      </p:pic>
      <p:sp>
        <p:nvSpPr>
          <p:cNvPr id="8" name="Oval 7">
            <a:extLst>
              <a:ext uri="{FF2B5EF4-FFF2-40B4-BE49-F238E27FC236}">
                <a16:creationId xmlns:a16="http://schemas.microsoft.com/office/drawing/2014/main" id="{22418310-0365-4726-85DE-206047E45B99}"/>
              </a:ext>
            </a:extLst>
          </p:cNvPr>
          <p:cNvSpPr/>
          <p:nvPr/>
        </p:nvSpPr>
        <p:spPr>
          <a:xfrm>
            <a:off x="4512657" y="4911395"/>
            <a:ext cx="1403985" cy="4629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Box 8">
            <a:extLst>
              <a:ext uri="{FF2B5EF4-FFF2-40B4-BE49-F238E27FC236}">
                <a16:creationId xmlns:a16="http://schemas.microsoft.com/office/drawing/2014/main" id="{6B6D8F97-1D7C-4CC3-B65F-A34ED5873E74}"/>
              </a:ext>
            </a:extLst>
          </p:cNvPr>
          <p:cNvSpPr txBox="1"/>
          <p:nvPr/>
        </p:nvSpPr>
        <p:spPr>
          <a:xfrm>
            <a:off x="685800" y="1167788"/>
            <a:ext cx="2784513" cy="2031325"/>
          </a:xfrm>
          <a:prstGeom prst="rect">
            <a:avLst/>
          </a:prstGeom>
          <a:noFill/>
        </p:spPr>
        <p:txBody>
          <a:bodyPr wrap="square" rtlCol="0">
            <a:spAutoFit/>
          </a:bodyPr>
          <a:lstStyle/>
          <a:p>
            <a:r>
              <a:rPr lang="en-GB" dirty="0"/>
              <a:t>Click on the “Summary” button highlighted in red and this will display a summary of the results for the “risk Index”.</a:t>
            </a:r>
          </a:p>
          <a:p>
            <a:endParaRPr lang="en-GB" dirty="0"/>
          </a:p>
          <a:p>
            <a:r>
              <a:rPr lang="en-GB" dirty="0"/>
              <a:t>(See next slide)</a:t>
            </a:r>
          </a:p>
        </p:txBody>
      </p:sp>
    </p:spTree>
    <p:extLst>
      <p:ext uri="{BB962C8B-B14F-4D97-AF65-F5344CB8AC3E}">
        <p14:creationId xmlns:p14="http://schemas.microsoft.com/office/powerpoint/2010/main" val="154588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339E8-D119-45F6-AA8C-462C98A8B476}"/>
              </a:ext>
            </a:extLst>
          </p:cNvPr>
          <p:cNvSpPr>
            <a:spLocks noGrp="1"/>
          </p:cNvSpPr>
          <p:nvPr>
            <p:ph type="sldNum" sz="quarter" idx="15"/>
          </p:nvPr>
        </p:nvSpPr>
        <p:spPr/>
        <p:txBody>
          <a:bodyPr/>
          <a:lstStyle/>
          <a:p>
            <a:fld id="{229EAAAC-928A-40C1-AC39-D34FD1799CA9}" type="slidenum">
              <a:rPr lang="en-GB" smtClean="0"/>
              <a:pPr/>
              <a:t>13</a:t>
            </a:fld>
            <a:endParaRPr lang="en-GB" dirty="0"/>
          </a:p>
        </p:txBody>
      </p:sp>
      <p:sp>
        <p:nvSpPr>
          <p:cNvPr id="17" name="TextBox 16">
            <a:extLst>
              <a:ext uri="{FF2B5EF4-FFF2-40B4-BE49-F238E27FC236}">
                <a16:creationId xmlns:a16="http://schemas.microsoft.com/office/drawing/2014/main" id="{14FD1F3D-1415-48EA-BFBC-A9A06AF90766}"/>
              </a:ext>
            </a:extLst>
          </p:cNvPr>
          <p:cNvSpPr txBox="1"/>
          <p:nvPr/>
        </p:nvSpPr>
        <p:spPr>
          <a:xfrm>
            <a:off x="341524" y="1167788"/>
            <a:ext cx="3128790" cy="2862322"/>
          </a:xfrm>
          <a:prstGeom prst="rect">
            <a:avLst/>
          </a:prstGeom>
          <a:noFill/>
        </p:spPr>
        <p:txBody>
          <a:bodyPr wrap="square" rtlCol="0">
            <a:spAutoFit/>
          </a:bodyPr>
          <a:lstStyle/>
          <a:p>
            <a:r>
              <a:rPr lang="en-GB" dirty="0"/>
              <a:t>The “Analysis will display; </a:t>
            </a:r>
          </a:p>
          <a:p>
            <a:pPr marL="285750" indent="-285750">
              <a:buFont typeface="Arial" panose="020B0604020202020204" pitchFamily="34" charset="0"/>
              <a:buChar char="•"/>
            </a:pPr>
            <a:r>
              <a:rPr lang="en-GB" dirty="0"/>
              <a:t>Average risk: 0.74</a:t>
            </a:r>
          </a:p>
          <a:p>
            <a:pPr marL="285750" indent="-285750">
              <a:buFont typeface="Arial" panose="020B0604020202020204" pitchFamily="34" charset="0"/>
              <a:buChar char="•"/>
            </a:pPr>
            <a:r>
              <a:rPr lang="en-GB" dirty="0"/>
              <a:t>Minimum risk: 0.67</a:t>
            </a:r>
          </a:p>
          <a:p>
            <a:pPr marL="285750" indent="-285750">
              <a:buFont typeface="Arial" panose="020B0604020202020204" pitchFamily="34" charset="0"/>
              <a:buChar char="•"/>
            </a:pPr>
            <a:r>
              <a:rPr lang="en-GB" dirty="0"/>
              <a:t>Maximum risk:0.81</a:t>
            </a:r>
          </a:p>
          <a:p>
            <a:pPr marL="285750" indent="-285750">
              <a:buFont typeface="Arial" panose="020B0604020202020204" pitchFamily="34" charset="0"/>
              <a:buChar char="•"/>
            </a:pPr>
            <a:endParaRPr lang="en-GB" dirty="0"/>
          </a:p>
          <a:p>
            <a:r>
              <a:rPr lang="en-GB" dirty="0"/>
              <a:t>The maximum fatigue result of </a:t>
            </a:r>
            <a:r>
              <a:rPr lang="en-GB" b="1" dirty="0">
                <a:solidFill>
                  <a:srgbClr val="FF0000"/>
                </a:solidFill>
              </a:rPr>
              <a:t>0.81</a:t>
            </a:r>
            <a:r>
              <a:rPr lang="en-GB" dirty="0"/>
              <a:t> should be recorded on the </a:t>
            </a:r>
            <a:r>
              <a:rPr lang="en-GB" dirty="0">
                <a:latin typeface="Arial" panose="020B0604020202020204" pitchFamily="34" charset="0"/>
                <a:ea typeface="Calibri" panose="020F0502020204030204" pitchFamily="34" charset="0"/>
                <a:cs typeface="Times New Roman" panose="02020603050405020304" pitchFamily="18" charset="0"/>
              </a:rPr>
              <a:t>level 1 investigation report form the Fatigue &amp; Risk Index values</a:t>
            </a:r>
            <a:r>
              <a:rPr lang="en-GB" dirty="0"/>
              <a:t> </a:t>
            </a:r>
          </a:p>
        </p:txBody>
      </p:sp>
      <p:sp>
        <p:nvSpPr>
          <p:cNvPr id="8" name="Oval 7">
            <a:extLst>
              <a:ext uri="{FF2B5EF4-FFF2-40B4-BE49-F238E27FC236}">
                <a16:creationId xmlns:a16="http://schemas.microsoft.com/office/drawing/2014/main" id="{34EA4AE9-1E7A-4C34-B034-715813FD2E30}"/>
              </a:ext>
            </a:extLst>
          </p:cNvPr>
          <p:cNvSpPr/>
          <p:nvPr/>
        </p:nvSpPr>
        <p:spPr>
          <a:xfrm>
            <a:off x="5622940" y="4639526"/>
            <a:ext cx="1403985" cy="4629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4" name="Picture 3">
            <a:extLst>
              <a:ext uri="{FF2B5EF4-FFF2-40B4-BE49-F238E27FC236}">
                <a16:creationId xmlns:a16="http://schemas.microsoft.com/office/drawing/2014/main" id="{69D05CBA-71C4-4ECD-A884-78FBF174AF9D}"/>
              </a:ext>
            </a:extLst>
          </p:cNvPr>
          <p:cNvPicPr>
            <a:picLocks noChangeAspect="1"/>
          </p:cNvPicPr>
          <p:nvPr/>
        </p:nvPicPr>
        <p:blipFill>
          <a:blip r:embed="rId2"/>
          <a:stretch>
            <a:fillRect/>
          </a:stretch>
        </p:blipFill>
        <p:spPr>
          <a:xfrm>
            <a:off x="3607466" y="782197"/>
            <a:ext cx="7924800" cy="4953000"/>
          </a:xfrm>
          <a:prstGeom prst="rect">
            <a:avLst/>
          </a:prstGeom>
        </p:spPr>
      </p:pic>
      <p:sp>
        <p:nvSpPr>
          <p:cNvPr id="9" name="Oval 8">
            <a:extLst>
              <a:ext uri="{FF2B5EF4-FFF2-40B4-BE49-F238E27FC236}">
                <a16:creationId xmlns:a16="http://schemas.microsoft.com/office/drawing/2014/main" id="{8036F4A2-C210-4597-BC6A-D6E99D2427EE}"/>
              </a:ext>
            </a:extLst>
          </p:cNvPr>
          <p:cNvSpPr/>
          <p:nvPr/>
        </p:nvSpPr>
        <p:spPr>
          <a:xfrm>
            <a:off x="5514084" y="4639526"/>
            <a:ext cx="1403985" cy="4629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315611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339E8-D119-45F6-AA8C-462C98A8B476}"/>
              </a:ext>
            </a:extLst>
          </p:cNvPr>
          <p:cNvSpPr>
            <a:spLocks noGrp="1"/>
          </p:cNvSpPr>
          <p:nvPr>
            <p:ph type="sldNum" sz="quarter" idx="15"/>
          </p:nvPr>
        </p:nvSpPr>
        <p:spPr/>
        <p:txBody>
          <a:bodyPr/>
          <a:lstStyle/>
          <a:p>
            <a:fld id="{229EAAAC-928A-40C1-AC39-D34FD1799CA9}" type="slidenum">
              <a:rPr lang="en-GB" smtClean="0"/>
              <a:pPr/>
              <a:t>14</a:t>
            </a:fld>
            <a:endParaRPr lang="en-GB" dirty="0"/>
          </a:p>
        </p:txBody>
      </p:sp>
      <p:sp>
        <p:nvSpPr>
          <p:cNvPr id="3" name="Rectangle 2">
            <a:extLst>
              <a:ext uri="{FF2B5EF4-FFF2-40B4-BE49-F238E27FC236}">
                <a16:creationId xmlns:a16="http://schemas.microsoft.com/office/drawing/2014/main" id="{6AB1A20E-16EC-4117-98E5-DD386FA60251}"/>
              </a:ext>
            </a:extLst>
          </p:cNvPr>
          <p:cNvSpPr/>
          <p:nvPr/>
        </p:nvSpPr>
        <p:spPr>
          <a:xfrm>
            <a:off x="462708" y="561522"/>
            <a:ext cx="11480003" cy="1474250"/>
          </a:xfrm>
          <a:prstGeom prst="rect">
            <a:avLst/>
          </a:prstGeom>
        </p:spPr>
        <p:txBody>
          <a:bodyPr wrap="square">
            <a:spAutoFit/>
          </a:bodyPr>
          <a:lstStyle/>
          <a:p>
            <a:pPr marL="361950" indent="-361950" algn="just">
              <a:lnSpc>
                <a:spcPct val="115000"/>
              </a:lnSpc>
              <a:spcAft>
                <a:spcPts val="1000"/>
              </a:spcAft>
              <a:tabLst>
                <a:tab pos="5943600" algn="r"/>
                <a:tab pos="6318250" algn="r"/>
              </a:tabLst>
            </a:pPr>
            <a:r>
              <a:rPr lang="en-GB" b="1" dirty="0">
                <a:latin typeface="Arial" panose="020B0604020202020204" pitchFamily="34" charset="0"/>
                <a:ea typeface="Calibri" panose="020F0502020204030204" pitchFamily="34" charset="0"/>
                <a:cs typeface="Times New Roman" panose="02020603050405020304" pitchFamily="18" charset="0"/>
              </a:rPr>
              <a:t>Recording the results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dirty="0">
                <a:latin typeface="Arial" panose="020B0604020202020204" pitchFamily="34" charset="0"/>
                <a:ea typeface="Calibri" panose="020F0502020204030204" pitchFamily="34" charset="0"/>
                <a:cs typeface="Times New Roman" panose="02020603050405020304" pitchFamily="18" charset="0"/>
              </a:rPr>
              <a:t>On the level 1 investigation report form the Fatigue &amp; Risk Index values </a:t>
            </a:r>
            <a:r>
              <a:rPr lang="en-GB" b="1" dirty="0">
                <a:latin typeface="Arial" panose="020B0604020202020204" pitchFamily="34" charset="0"/>
                <a:ea typeface="Calibri" panose="020F0502020204030204" pitchFamily="34" charset="0"/>
                <a:cs typeface="Times New Roman" panose="02020603050405020304" pitchFamily="18" charset="0"/>
              </a:rPr>
              <a:t>must</a:t>
            </a:r>
            <a:r>
              <a:rPr lang="en-GB" dirty="0">
                <a:latin typeface="Arial" panose="020B0604020202020204" pitchFamily="34" charset="0"/>
                <a:ea typeface="Calibri" panose="020F0502020204030204" pitchFamily="34" charset="0"/>
                <a:cs typeface="Times New Roman" panose="02020603050405020304" pitchFamily="18" charset="0"/>
              </a:rPr>
              <a:t> be included in the highlighted box (for example </a:t>
            </a:r>
            <a:r>
              <a:rPr lang="en-GB" dirty="0">
                <a:solidFill>
                  <a:srgbClr val="FF0000"/>
                </a:solidFill>
                <a:latin typeface="Arial" panose="020B0604020202020204" pitchFamily="34" charset="0"/>
                <a:ea typeface="Calibri" panose="020F0502020204030204" pitchFamily="34" charset="0"/>
                <a:cs typeface="Times New Roman" panose="02020603050405020304" pitchFamily="18" charset="0"/>
              </a:rPr>
              <a:t>13 / 0.81</a:t>
            </a:r>
            <a:r>
              <a:rPr lang="en-GB" dirty="0">
                <a:latin typeface="Arial" panose="020B0604020202020204" pitchFamily="34" charset="0"/>
                <a:ea typeface="Calibri" panose="020F0502020204030204" pitchFamily="34" charset="0"/>
                <a:cs typeface="Times New Roman" panose="02020603050405020304" pitchFamily="18" charset="0"/>
              </a:rPr>
              <a:t>, where the FI value is 13 and the RI one is 0.81). For level 2 and 3 investigations the results should be included in the Factors Discussed section of the report.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35A5A33D-4B9D-4E82-9C88-6A3B2F2EF18C}"/>
              </a:ext>
            </a:extLst>
          </p:cNvPr>
          <p:cNvPicPr/>
          <p:nvPr/>
        </p:nvPicPr>
        <p:blipFill>
          <a:blip r:embed="rId2"/>
          <a:stretch>
            <a:fillRect/>
          </a:stretch>
        </p:blipFill>
        <p:spPr>
          <a:xfrm>
            <a:off x="1663547" y="2131097"/>
            <a:ext cx="8758410" cy="3652758"/>
          </a:xfrm>
          <a:prstGeom prst="rect">
            <a:avLst/>
          </a:prstGeom>
        </p:spPr>
      </p:pic>
      <p:sp>
        <p:nvSpPr>
          <p:cNvPr id="9" name="Oval 8">
            <a:extLst>
              <a:ext uri="{FF2B5EF4-FFF2-40B4-BE49-F238E27FC236}">
                <a16:creationId xmlns:a16="http://schemas.microsoft.com/office/drawing/2014/main" id="{F065C020-3963-4B2A-9594-B1E57CD896E4}"/>
              </a:ext>
            </a:extLst>
          </p:cNvPr>
          <p:cNvSpPr/>
          <p:nvPr/>
        </p:nvSpPr>
        <p:spPr>
          <a:xfrm>
            <a:off x="7967605" y="4609798"/>
            <a:ext cx="1390650" cy="4146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Rectangle 3">
            <a:extLst>
              <a:ext uri="{FF2B5EF4-FFF2-40B4-BE49-F238E27FC236}">
                <a16:creationId xmlns:a16="http://schemas.microsoft.com/office/drawing/2014/main" id="{CF6E53D5-DF36-4F58-A2D2-25490BDAE0DD}"/>
              </a:ext>
            </a:extLst>
          </p:cNvPr>
          <p:cNvSpPr/>
          <p:nvPr/>
        </p:nvSpPr>
        <p:spPr>
          <a:xfrm>
            <a:off x="8121756" y="4609798"/>
            <a:ext cx="1082349" cy="390363"/>
          </a:xfrm>
          <a:prstGeom prst="rect">
            <a:avLst/>
          </a:prstGeom>
        </p:spPr>
        <p:txBody>
          <a:bodyPr wrap="none">
            <a:spAutoFit/>
          </a:bodyPr>
          <a:lstStyle/>
          <a:p>
            <a:pPr algn="ctr">
              <a:lnSpc>
                <a:spcPct val="115000"/>
              </a:lnSpc>
              <a:spcAft>
                <a:spcPts val="1000"/>
              </a:spcAft>
            </a:pPr>
            <a:r>
              <a:rPr lang="en-GB" dirty="0">
                <a:solidFill>
                  <a:srgbClr val="FF0000"/>
                </a:solidFill>
                <a:latin typeface="Arial" panose="020B0604020202020204" pitchFamily="34" charset="0"/>
                <a:ea typeface="Calibri" panose="020F0502020204030204" pitchFamily="34" charset="0"/>
                <a:cs typeface="Times New Roman" panose="02020603050405020304" pitchFamily="18" charset="0"/>
              </a:rPr>
              <a:t>13 / 0.81</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9922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EAD37-2044-436C-8AA0-97CA3EDF462F}"/>
              </a:ext>
            </a:extLst>
          </p:cNvPr>
          <p:cNvSpPr>
            <a:spLocks noGrp="1"/>
          </p:cNvSpPr>
          <p:nvPr>
            <p:ph type="sldNum" sz="quarter" idx="15"/>
          </p:nvPr>
        </p:nvSpPr>
        <p:spPr/>
        <p:txBody>
          <a:bodyPr/>
          <a:lstStyle/>
          <a:p>
            <a:fld id="{229EAAAC-928A-40C1-AC39-D34FD1799CA9}" type="slidenum">
              <a:rPr lang="en-GB" smtClean="0"/>
              <a:pPr/>
              <a:t>15</a:t>
            </a:fld>
            <a:endParaRPr lang="en-GB" dirty="0"/>
          </a:p>
        </p:txBody>
      </p:sp>
      <p:sp>
        <p:nvSpPr>
          <p:cNvPr id="3" name="Rectangle 2">
            <a:extLst>
              <a:ext uri="{FF2B5EF4-FFF2-40B4-BE49-F238E27FC236}">
                <a16:creationId xmlns:a16="http://schemas.microsoft.com/office/drawing/2014/main" id="{8ADB8B8E-D8E6-4346-A005-CF01236C093D}"/>
              </a:ext>
            </a:extLst>
          </p:cNvPr>
          <p:cNvSpPr/>
          <p:nvPr/>
        </p:nvSpPr>
        <p:spPr>
          <a:xfrm>
            <a:off x="3323422" y="1636202"/>
            <a:ext cx="6096000" cy="1792798"/>
          </a:xfrm>
          <a:prstGeom prst="rect">
            <a:avLst/>
          </a:prstGeom>
        </p:spPr>
        <p:txBody>
          <a:bodyPr>
            <a:spAutoFit/>
          </a:bodyPr>
          <a:lstStyle/>
          <a:p>
            <a:pPr marL="361950" indent="-361950" algn="just">
              <a:lnSpc>
                <a:spcPct val="115000"/>
              </a:lnSpc>
              <a:spcAft>
                <a:spcPts val="1000"/>
              </a:spcAft>
              <a:tabLst>
                <a:tab pos="5943600" algn="r"/>
                <a:tab pos="6318250" algn="r"/>
              </a:tabLst>
            </a:pPr>
            <a:r>
              <a:rPr lang="en-GB" b="1" dirty="0">
                <a:latin typeface="Arial" panose="020B0604020202020204" pitchFamily="34" charset="0"/>
                <a:ea typeface="Calibri" panose="020F0502020204030204" pitchFamily="34" charset="0"/>
                <a:cs typeface="Times New Roman" panose="02020603050405020304" pitchFamily="18" charset="0"/>
              </a:rPr>
              <a:t>Further reading, guidance and information</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NR/L2/OHS/003/01 Fatigue Risk Index Principles</a:t>
            </a:r>
            <a:b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rPr>
            </a:br>
            <a: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Investigators Handbook (Part 8 Appendix A)</a:t>
            </a:r>
            <a:r>
              <a:rPr lang="en-GB" dirty="0">
                <a:latin typeface="Arial" panose="020B0604020202020204" pitchFamily="34" charset="0"/>
                <a:ea typeface="Calibri" panose="020F0502020204030204" pitchFamily="34" charset="0"/>
                <a:cs typeface="Times New Roman" panose="02020603050405020304" pitchFamily="18" charset="0"/>
              </a:rPr>
              <a:t> </a:t>
            </a:r>
            <a:b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rPr>
            </a:br>
            <a: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https://www.rssb.co.uk/Pages/fatigue-and-you.aspx</a:t>
            </a:r>
            <a:b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rPr>
            </a:br>
            <a: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a:rPr>
              <a:t>http://www.hse.gov.uk/humanfactors/topics/fatigue.htm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114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a:t>
            </a:fld>
            <a:endParaRPr lang="en-GB" dirty="0"/>
          </a:p>
        </p:txBody>
      </p:sp>
      <p:sp>
        <p:nvSpPr>
          <p:cNvPr id="3" name="Rectangle 2">
            <a:extLst>
              <a:ext uri="{FF2B5EF4-FFF2-40B4-BE49-F238E27FC236}">
                <a16:creationId xmlns:a16="http://schemas.microsoft.com/office/drawing/2014/main" id="{F8299497-E828-4852-AF3B-7CD15ED2296D}"/>
              </a:ext>
            </a:extLst>
          </p:cNvPr>
          <p:cNvSpPr/>
          <p:nvPr/>
        </p:nvSpPr>
        <p:spPr>
          <a:xfrm>
            <a:off x="2457450" y="2000250"/>
            <a:ext cx="7532370" cy="2429896"/>
          </a:xfrm>
          <a:prstGeom prst="rect">
            <a:avLst/>
          </a:prstGeom>
        </p:spPr>
        <p:txBody>
          <a:bodyPr wrap="square">
            <a:spAutoFit/>
          </a:bodyPr>
          <a:lstStyle/>
          <a:p>
            <a:pPr algn="just">
              <a:lnSpc>
                <a:spcPct val="115000"/>
              </a:lnSpc>
              <a:spcAft>
                <a:spcPts val="1000"/>
              </a:spcAft>
            </a:pPr>
            <a:r>
              <a:rPr lang="en-GB" b="1" dirty="0">
                <a:latin typeface="Arial" panose="020B0604020202020204" pitchFamily="34" charset="0"/>
                <a:ea typeface="Calibri" panose="020F0502020204030204" pitchFamily="34" charset="0"/>
                <a:cs typeface="Times New Roman" panose="02020603050405020304" pitchFamily="18" charset="0"/>
              </a:rPr>
              <a:t>Purpose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dirty="0">
                <a:latin typeface="Arial" panose="020B0604020202020204" pitchFamily="34" charset="0"/>
                <a:ea typeface="Calibri" panose="020F0502020204030204" pitchFamily="34" charset="0"/>
                <a:cs typeface="Times New Roman" panose="02020603050405020304" pitchFamily="18" charset="0"/>
              </a:rPr>
              <a:t>The purpose of this document is to provide all investigators and designated competent persons a brief and awareness of how to use the Fatigue and Risk Index (FRI) as part of investigations. We are providing this guidance document to ensure that fatigue, including the FRI, is adequately considered as part of the Level 1 investigation (and Levels 2 &amp; 3) as a potential causal factor of an incident.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588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fld id="{229EAAAC-928A-40C1-AC39-D34FD1799CA9}" type="slidenum">
              <a:rPr lang="en-GB" smtClean="0"/>
              <a:pPr/>
              <a:t>3</a:t>
            </a:fld>
            <a:endParaRPr lang="en-GB" dirty="0"/>
          </a:p>
        </p:txBody>
      </p:sp>
      <p:sp>
        <p:nvSpPr>
          <p:cNvPr id="5" name="Rectangle 4">
            <a:extLst>
              <a:ext uri="{FF2B5EF4-FFF2-40B4-BE49-F238E27FC236}">
                <a16:creationId xmlns:a16="http://schemas.microsoft.com/office/drawing/2014/main" id="{443E91A9-3AF0-4942-A150-77B412B87B8F}"/>
              </a:ext>
            </a:extLst>
          </p:cNvPr>
          <p:cNvSpPr/>
          <p:nvPr/>
        </p:nvSpPr>
        <p:spPr>
          <a:xfrm>
            <a:off x="3048000" y="510509"/>
            <a:ext cx="6096000" cy="5836983"/>
          </a:xfrm>
          <a:prstGeom prst="rect">
            <a:avLst/>
          </a:prstGeom>
        </p:spPr>
        <p:txBody>
          <a:bodyPr>
            <a:spAutoFit/>
          </a:bodyPr>
          <a:lstStyle/>
          <a:p>
            <a:pPr algn="just">
              <a:lnSpc>
                <a:spcPct val="115000"/>
              </a:lnSpc>
              <a:spcAft>
                <a:spcPts val="1000"/>
              </a:spcAft>
            </a:pPr>
            <a:r>
              <a:rPr lang="en-GB" b="1" dirty="0">
                <a:latin typeface="Arial" panose="020B0604020202020204" pitchFamily="34" charset="0"/>
                <a:ea typeface="Calibri" panose="020F0502020204030204" pitchFamily="34" charset="0"/>
                <a:cs typeface="Times New Roman" panose="02020603050405020304" pitchFamily="18" charset="0"/>
              </a:rPr>
              <a:t>Background</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dirty="0">
                <a:latin typeface="Arial" panose="020B0604020202020204" pitchFamily="34" charset="0"/>
                <a:ea typeface="Calibri" panose="020F0502020204030204" pitchFamily="34" charset="0"/>
                <a:cs typeface="Times New Roman" panose="02020603050405020304" pitchFamily="18" charset="0"/>
              </a:rPr>
              <a:t>A common factor of fatigue is inadequate rest and sleep caused by a reduction in sleep duration, extended waking hours or a disruption in the timing of sleep-wake periods. However, it can also be influenced by factors external such as workload, the individual's interest in the task or their motivations associated with the task.</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dirty="0">
                <a:latin typeface="Arial" panose="020B0604020202020204" pitchFamily="34" charset="0"/>
                <a:ea typeface="Calibri" panose="020F0502020204030204" pitchFamily="34" charset="0"/>
                <a:cs typeface="Times New Roman" panose="02020603050405020304" pitchFamily="18" charset="0"/>
              </a:rPr>
              <a:t>There are 3 main agreed groups of factors that cause fatigue: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Work related factors; such as timing of working and resting periods, length and number of consecutive work duties, intensity of work demands.</a:t>
            </a:r>
            <a:endParaRPr lang="en-GB" sz="2800" dirty="0">
              <a:latin typeface="Gill Sans"/>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en-GB" dirty="0">
                <a:latin typeface="Arial" panose="020B0604020202020204" pitchFamily="34" charset="0"/>
                <a:ea typeface="Calibri" panose="020F0502020204030204" pitchFamily="34" charset="0"/>
                <a:cs typeface="Times New Roman" panose="02020603050405020304" pitchFamily="18" charset="0"/>
              </a:rPr>
              <a:t>Individual factors; such as lifestyle, age, diet, medical conditions, drug and alcohol use, which can all affect the duration and quality of sleep.</a:t>
            </a:r>
            <a:endParaRPr lang="en-GB" sz="2800" dirty="0">
              <a:latin typeface="Gill Sans"/>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dirty="0">
                <a:latin typeface="Arial" panose="020B0604020202020204" pitchFamily="34" charset="0"/>
                <a:ea typeface="Calibri" panose="020F0502020204030204" pitchFamily="34" charset="0"/>
              </a:rPr>
              <a:t>Environmental factors such as family circumstances and domestic responsibilities, adequacy of the sleeping environment</a:t>
            </a:r>
            <a:endParaRPr lang="en-GB" dirty="0"/>
          </a:p>
        </p:txBody>
      </p:sp>
    </p:spTree>
    <p:extLst>
      <p:ext uri="{BB962C8B-B14F-4D97-AF65-F5344CB8AC3E}">
        <p14:creationId xmlns:p14="http://schemas.microsoft.com/office/powerpoint/2010/main" val="206565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1EB945-66EF-4E17-8FD9-4196B1DABF6D}"/>
              </a:ext>
            </a:extLst>
          </p:cNvPr>
          <p:cNvSpPr>
            <a:spLocks noGrp="1"/>
          </p:cNvSpPr>
          <p:nvPr>
            <p:ph type="sldNum" sz="quarter" idx="15"/>
          </p:nvPr>
        </p:nvSpPr>
        <p:spPr/>
        <p:txBody>
          <a:bodyPr/>
          <a:lstStyle/>
          <a:p>
            <a:fld id="{229EAAAC-928A-40C1-AC39-D34FD1799CA9}" type="slidenum">
              <a:rPr lang="en-GB" smtClean="0"/>
              <a:pPr/>
              <a:t>4</a:t>
            </a:fld>
            <a:endParaRPr lang="en-GB" dirty="0"/>
          </a:p>
        </p:txBody>
      </p:sp>
      <p:sp>
        <p:nvSpPr>
          <p:cNvPr id="5" name="Rectangle 4">
            <a:extLst>
              <a:ext uri="{FF2B5EF4-FFF2-40B4-BE49-F238E27FC236}">
                <a16:creationId xmlns:a16="http://schemas.microsoft.com/office/drawing/2014/main" id="{589FDBB4-2CBC-49D5-B352-4D2FEBC3BC08}"/>
              </a:ext>
            </a:extLst>
          </p:cNvPr>
          <p:cNvSpPr/>
          <p:nvPr/>
        </p:nvSpPr>
        <p:spPr>
          <a:xfrm>
            <a:off x="216665" y="2243365"/>
            <a:ext cx="5412954" cy="1754326"/>
          </a:xfrm>
          <a:prstGeom prst="rect">
            <a:avLst/>
          </a:prstGeom>
        </p:spPr>
        <p:txBody>
          <a:bodyPr wrap="square">
            <a:spAutoFit/>
          </a:bodyPr>
          <a:lstStyle/>
          <a:p>
            <a:r>
              <a:rPr lang="en-GB" dirty="0">
                <a:latin typeface="Arial" panose="020B0604020202020204" pitchFamily="34" charset="0"/>
                <a:ea typeface="Calibri" panose="020F0502020204030204" pitchFamily="34" charset="0"/>
              </a:rPr>
              <a:t>All investigations should consider these factors in reaching any conclusions about fatigue. The Level 1 investigation form (Form NR2072P) requires a fatigue risk index to be calculated. This is to be calculated via a Fatigue and Risk Index provided by the HSE </a:t>
            </a:r>
            <a:r>
              <a:rPr lang="en-GB" u="sng" dirty="0">
                <a:solidFill>
                  <a:srgbClr val="0000FF"/>
                </a:solidFill>
                <a:latin typeface="Arial" panose="020B0604020202020204" pitchFamily="34" charset="0"/>
                <a:ea typeface="Calibri" panose="020F0502020204030204" pitchFamily="34" charset="0"/>
                <a:hlinkClick r:id="rId2"/>
              </a:rPr>
              <a:t>www.hse.gov.uk/research/rrhtm/rr446.htm</a:t>
            </a:r>
            <a:r>
              <a:rPr lang="en-GB" u="sng" dirty="0">
                <a:solidFill>
                  <a:srgbClr val="0000FF"/>
                </a:solidFill>
                <a:latin typeface="Arial" panose="020B0604020202020204" pitchFamily="34" charset="0"/>
                <a:ea typeface="Calibri" panose="020F0502020204030204" pitchFamily="34" charset="0"/>
              </a:rPr>
              <a:t>.</a:t>
            </a:r>
            <a:endParaRPr lang="en-GB" dirty="0"/>
          </a:p>
        </p:txBody>
      </p:sp>
      <p:pic>
        <p:nvPicPr>
          <p:cNvPr id="6" name="Picture 5">
            <a:extLst>
              <a:ext uri="{FF2B5EF4-FFF2-40B4-BE49-F238E27FC236}">
                <a16:creationId xmlns:a16="http://schemas.microsoft.com/office/drawing/2014/main" id="{E9B27D2B-93CB-42C3-86AC-6A96A5C09215}"/>
              </a:ext>
            </a:extLst>
          </p:cNvPr>
          <p:cNvPicPr/>
          <p:nvPr/>
        </p:nvPicPr>
        <p:blipFill>
          <a:blip r:embed="rId3"/>
          <a:stretch>
            <a:fillRect/>
          </a:stretch>
        </p:blipFill>
        <p:spPr>
          <a:xfrm>
            <a:off x="6562382" y="1399142"/>
            <a:ext cx="5269734" cy="4527933"/>
          </a:xfrm>
          <a:prstGeom prst="rect">
            <a:avLst/>
          </a:prstGeom>
        </p:spPr>
      </p:pic>
      <p:sp>
        <p:nvSpPr>
          <p:cNvPr id="7" name="Oval 6">
            <a:extLst>
              <a:ext uri="{FF2B5EF4-FFF2-40B4-BE49-F238E27FC236}">
                <a16:creationId xmlns:a16="http://schemas.microsoft.com/office/drawing/2014/main" id="{C56E6CF3-B2E3-463F-83D1-BC162EAA903A}"/>
              </a:ext>
            </a:extLst>
          </p:cNvPr>
          <p:cNvSpPr/>
          <p:nvPr/>
        </p:nvSpPr>
        <p:spPr>
          <a:xfrm>
            <a:off x="10032107" y="3493669"/>
            <a:ext cx="1403985" cy="4629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66938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5</a:t>
            </a:fld>
            <a:endParaRPr lang="en-GB" dirty="0"/>
          </a:p>
        </p:txBody>
      </p:sp>
      <p:sp>
        <p:nvSpPr>
          <p:cNvPr id="9" name="Rectangle 8">
            <a:extLst>
              <a:ext uri="{FF2B5EF4-FFF2-40B4-BE49-F238E27FC236}">
                <a16:creationId xmlns:a16="http://schemas.microsoft.com/office/drawing/2014/main" id="{848C541C-8AA5-4579-969D-4999C2FDBA61}"/>
              </a:ext>
            </a:extLst>
          </p:cNvPr>
          <p:cNvSpPr/>
          <p:nvPr/>
        </p:nvSpPr>
        <p:spPr>
          <a:xfrm>
            <a:off x="1145754" y="741224"/>
            <a:ext cx="10587210" cy="2179058"/>
          </a:xfrm>
          <a:prstGeom prst="rect">
            <a:avLst/>
          </a:prstGeom>
        </p:spPr>
        <p:txBody>
          <a:bodyPr wrap="square">
            <a:spAutoFit/>
          </a:bodyPr>
          <a:lstStyle/>
          <a:p>
            <a:pPr marL="361950" indent="-361950" algn="just">
              <a:lnSpc>
                <a:spcPct val="115000"/>
              </a:lnSpc>
              <a:spcAft>
                <a:spcPts val="1000"/>
              </a:spcAft>
              <a:tabLst>
                <a:tab pos="5943600" algn="r"/>
                <a:tab pos="6318250" algn="r"/>
              </a:tabLst>
            </a:pPr>
            <a:r>
              <a:rPr lang="en-GB" sz="1400" b="1" dirty="0">
                <a:latin typeface="Arial" panose="020B0604020202020204" pitchFamily="34" charset="0"/>
                <a:ea typeface="Calibri" panose="020F0502020204030204" pitchFamily="34" charset="0"/>
                <a:cs typeface="Times New Roman" panose="02020603050405020304" pitchFamily="18" charset="0"/>
              </a:rPr>
              <a:t>Using the FRI Index</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400" dirty="0">
                <a:latin typeface="Arial" panose="020B0604020202020204" pitchFamily="34" charset="0"/>
                <a:ea typeface="Calibri" panose="020F0502020204030204" pitchFamily="34" charset="0"/>
                <a:cs typeface="Times New Roman" panose="02020603050405020304" pitchFamily="18" charset="0"/>
              </a:rPr>
              <a:t>The roster or timesheets are required and as shown below and are inputted to the columns to the left. Clicking the “defaults” button (circled) will calculate the normal travelling time, length of break, etc. and then the date and times on and off duty in the relevant columns.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400" dirty="0">
                <a:latin typeface="Arial" panose="020B0604020202020204" pitchFamily="34" charset="0"/>
                <a:ea typeface="Calibri" panose="020F0502020204030204" pitchFamily="34" charset="0"/>
                <a:cs typeface="Times New Roman" panose="02020603050405020304" pitchFamily="18" charset="0"/>
              </a:rPr>
              <a:t>The more dates you input the more relevant the result should be but as a rule you should input a minimum of the hours worked since last </a:t>
            </a:r>
            <a:r>
              <a:rPr lang="en-GB" sz="1400" dirty="0">
                <a:solidFill>
                  <a:srgbClr val="FF0000"/>
                </a:solidFill>
                <a:latin typeface="Arial" panose="020B0604020202020204" pitchFamily="34" charset="0"/>
                <a:ea typeface="Calibri" panose="020F0502020204030204" pitchFamily="34" charset="0"/>
                <a:cs typeface="Times New Roman" panose="02020603050405020304" pitchFamily="18" charset="0"/>
              </a:rPr>
              <a:t>48 hours period of rest</a:t>
            </a:r>
            <a:r>
              <a:rPr lang="en-GB" sz="1400" dirty="0">
                <a:latin typeface="Arial" panose="020B0604020202020204" pitchFamily="34" charset="0"/>
                <a:ea typeface="Calibri" panose="020F0502020204030204" pitchFamily="34" charset="0"/>
                <a:cs typeface="Times New Roman" panose="02020603050405020304" pitchFamily="18" charset="0"/>
              </a:rPr>
              <a: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400" dirty="0">
                <a:latin typeface="Calibri" panose="020F0502020204030204" pitchFamily="34" charset="0"/>
                <a:ea typeface="Calibri" panose="020F0502020204030204" pitchFamily="34" charset="0"/>
                <a:cs typeface="Arial" panose="020B0604020202020204" pitchFamily="34" charset="0"/>
              </a:rPr>
              <a:t>You need only do this for the days they are actually at work</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1A9D5C28-D688-4F68-BF2C-77DCC4BF4906}"/>
              </a:ext>
            </a:extLst>
          </p:cNvPr>
          <p:cNvPicPr>
            <a:picLocks noChangeAspect="1"/>
          </p:cNvPicPr>
          <p:nvPr/>
        </p:nvPicPr>
        <p:blipFill>
          <a:blip r:embed="rId2"/>
          <a:stretch>
            <a:fillRect/>
          </a:stretch>
        </p:blipFill>
        <p:spPr>
          <a:xfrm>
            <a:off x="3128865" y="3121727"/>
            <a:ext cx="5934270" cy="3708919"/>
          </a:xfrm>
          <a:prstGeom prst="rect">
            <a:avLst/>
          </a:prstGeom>
        </p:spPr>
      </p:pic>
      <p:sp>
        <p:nvSpPr>
          <p:cNvPr id="24" name="Oval 23">
            <a:extLst>
              <a:ext uri="{FF2B5EF4-FFF2-40B4-BE49-F238E27FC236}">
                <a16:creationId xmlns:a16="http://schemas.microsoft.com/office/drawing/2014/main" id="{6C03434C-C721-4804-8EE6-302571166CEF}"/>
              </a:ext>
            </a:extLst>
          </p:cNvPr>
          <p:cNvSpPr/>
          <p:nvPr/>
        </p:nvSpPr>
        <p:spPr>
          <a:xfrm>
            <a:off x="3956179" y="4630549"/>
            <a:ext cx="1069782" cy="3456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367738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fld id="{229EAAAC-928A-40C1-AC39-D34FD1799CA9}" type="slidenum">
              <a:rPr lang="en-GB" smtClean="0"/>
              <a:pPr/>
              <a:t>6</a:t>
            </a:fld>
            <a:endParaRPr lang="en-GB" dirty="0"/>
          </a:p>
        </p:txBody>
      </p:sp>
      <p:sp>
        <p:nvSpPr>
          <p:cNvPr id="4" name="Rectangle 3">
            <a:extLst>
              <a:ext uri="{FF2B5EF4-FFF2-40B4-BE49-F238E27FC236}">
                <a16:creationId xmlns:a16="http://schemas.microsoft.com/office/drawing/2014/main" id="{1A2467B2-952B-493A-AA06-42538B43699F}"/>
              </a:ext>
            </a:extLst>
          </p:cNvPr>
          <p:cNvSpPr/>
          <p:nvPr/>
        </p:nvSpPr>
        <p:spPr>
          <a:xfrm>
            <a:off x="881347" y="401083"/>
            <a:ext cx="9948231" cy="2385268"/>
          </a:xfrm>
          <a:prstGeom prst="rect">
            <a:avLst/>
          </a:prstGeom>
        </p:spPr>
        <p:txBody>
          <a:bodyPr wrap="square">
            <a:spAutoFit/>
          </a:bodyPr>
          <a:lstStyle/>
          <a:p>
            <a:pPr algn="just"/>
            <a:r>
              <a:rPr lang="en-GB" sz="1600" b="1" dirty="0">
                <a:latin typeface="Arial" panose="020B0604020202020204" pitchFamily="34" charset="0"/>
              </a:rPr>
              <a:t>SETTING DEFAULT VALUES</a:t>
            </a:r>
            <a:endParaRPr lang="en-GB" sz="1600" dirty="0">
              <a:latin typeface="Arial" panose="020B0604020202020204" pitchFamily="34" charset="0"/>
            </a:endParaRPr>
          </a:p>
          <a:p>
            <a:endParaRPr lang="en-GB" sz="1600" b="1" dirty="0">
              <a:latin typeface="Arial" panose="020B0604020202020204" pitchFamily="34" charset="0"/>
            </a:endParaRPr>
          </a:p>
          <a:p>
            <a:pPr algn="just"/>
            <a:r>
              <a:rPr lang="en-GB" sz="1600" dirty="0">
                <a:latin typeface="Times New Roman" panose="02020603050405020304" pitchFamily="18" charset="0"/>
              </a:rPr>
              <a:t>On opening the spreadsheet for the first time a default window will appear.</a:t>
            </a:r>
          </a:p>
          <a:p>
            <a:endParaRPr lang="en-GB" sz="1600" i="1" dirty="0">
              <a:latin typeface="Arial" panose="020B0604020202020204" pitchFamily="34" charset="0"/>
            </a:endParaRPr>
          </a:p>
          <a:p>
            <a:pPr marR="1070" algn="just"/>
            <a:r>
              <a:rPr lang="en-GB" sz="1600" dirty="0">
                <a:latin typeface="Times New Roman" panose="02020603050405020304" pitchFamily="18" charset="0"/>
              </a:rPr>
              <a:t>Before a Risk or Fatigue Assessment can be made, the appropriate values for the defaults should be entered, as these will be used as the defaults for all duties entered in the spreadsheet.</a:t>
            </a:r>
          </a:p>
          <a:p>
            <a:endParaRPr lang="en-GB" sz="1600" dirty="0">
              <a:latin typeface="Times New Roman" panose="02020603050405020304" pitchFamily="18" charset="0"/>
            </a:endParaRPr>
          </a:p>
          <a:p>
            <a:pPr marR="1070" algn="just"/>
            <a:r>
              <a:rPr lang="en-GB" sz="1600" dirty="0">
                <a:latin typeface="Times New Roman" panose="02020603050405020304" pitchFamily="18" charset="0"/>
              </a:rPr>
              <a:t>When you have chosen your default settings, select </a:t>
            </a:r>
            <a:r>
              <a:rPr lang="en-GB" sz="1600" b="1" dirty="0">
                <a:latin typeface="Times New Roman" panose="02020603050405020304" pitchFamily="18" charset="0"/>
              </a:rPr>
              <a:t>OK</a:t>
            </a:r>
            <a:r>
              <a:rPr lang="en-GB" sz="1600" dirty="0">
                <a:latin typeface="Times New Roman" panose="02020603050405020304" pitchFamily="18" charset="0"/>
              </a:rPr>
              <a:t>. The default settings that have used will be listed in the ‘Summary’ worksheet.</a:t>
            </a:r>
          </a:p>
        </p:txBody>
      </p:sp>
      <p:pic>
        <p:nvPicPr>
          <p:cNvPr id="6" name="Picture 5">
            <a:extLst>
              <a:ext uri="{FF2B5EF4-FFF2-40B4-BE49-F238E27FC236}">
                <a16:creationId xmlns:a16="http://schemas.microsoft.com/office/drawing/2014/main" id="{5CAF23BC-66A3-4D5A-B7C7-61DBEE65A71A}"/>
              </a:ext>
            </a:extLst>
          </p:cNvPr>
          <p:cNvPicPr/>
          <p:nvPr/>
        </p:nvPicPr>
        <p:blipFill>
          <a:blip r:embed="rId2"/>
          <a:stretch>
            <a:fillRect/>
          </a:stretch>
        </p:blipFill>
        <p:spPr>
          <a:xfrm>
            <a:off x="4112318" y="2645345"/>
            <a:ext cx="6297507" cy="4071649"/>
          </a:xfrm>
          <a:prstGeom prst="rect">
            <a:avLst/>
          </a:prstGeom>
        </p:spPr>
      </p:pic>
    </p:spTree>
    <p:extLst>
      <p:ext uri="{BB962C8B-B14F-4D97-AF65-F5344CB8AC3E}">
        <p14:creationId xmlns:p14="http://schemas.microsoft.com/office/powerpoint/2010/main" val="3851140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339E8-D119-45F6-AA8C-462C98A8B476}"/>
              </a:ext>
            </a:extLst>
          </p:cNvPr>
          <p:cNvSpPr>
            <a:spLocks noGrp="1"/>
          </p:cNvSpPr>
          <p:nvPr>
            <p:ph type="sldNum" sz="quarter" idx="15"/>
          </p:nvPr>
        </p:nvSpPr>
        <p:spPr/>
        <p:txBody>
          <a:bodyPr/>
          <a:lstStyle/>
          <a:p>
            <a:fld id="{229EAAAC-928A-40C1-AC39-D34FD1799CA9}" type="slidenum">
              <a:rPr lang="en-GB" smtClean="0"/>
              <a:pPr/>
              <a:t>7</a:t>
            </a:fld>
            <a:endParaRPr lang="en-GB" dirty="0"/>
          </a:p>
        </p:txBody>
      </p:sp>
      <p:sp>
        <p:nvSpPr>
          <p:cNvPr id="3" name="Rectangle 2">
            <a:extLst>
              <a:ext uri="{FF2B5EF4-FFF2-40B4-BE49-F238E27FC236}">
                <a16:creationId xmlns:a16="http://schemas.microsoft.com/office/drawing/2014/main" id="{0B2B3EEE-CE97-42F5-BFF9-5FEA2BE787F2}"/>
              </a:ext>
            </a:extLst>
          </p:cNvPr>
          <p:cNvSpPr/>
          <p:nvPr/>
        </p:nvSpPr>
        <p:spPr>
          <a:xfrm>
            <a:off x="286438" y="1696599"/>
            <a:ext cx="11060934" cy="1027461"/>
          </a:xfrm>
          <a:prstGeom prst="rect">
            <a:avLst/>
          </a:prstGeom>
        </p:spPr>
        <p:txBody>
          <a:bodyPr wrap="square">
            <a:spAutoFit/>
          </a:bodyPr>
          <a:lstStyle/>
          <a:p>
            <a:pPr algn="just">
              <a:lnSpc>
                <a:spcPct val="115000"/>
              </a:lnSpc>
              <a:spcAft>
                <a:spcPts val="1000"/>
              </a:spcAft>
            </a:pPr>
            <a:r>
              <a:rPr lang="en-GB" dirty="0">
                <a:latin typeface="Arial" panose="020B0604020202020204" pitchFamily="34" charset="0"/>
                <a:ea typeface="Calibri" panose="020F0502020204030204" pitchFamily="34" charset="0"/>
                <a:cs typeface="Times New Roman" panose="02020603050405020304" pitchFamily="18" charset="0"/>
              </a:rPr>
              <a:t>The Fatigue &amp; Risk Index calculator is to be used in two different modes, fatigue and risk, that can be switched between once the hours worked have been input. Each of these provides a single numerical score.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9A252F1-3D25-45B1-80E6-084E332F465C}"/>
              </a:ext>
            </a:extLst>
          </p:cNvPr>
          <p:cNvSpPr/>
          <p:nvPr/>
        </p:nvSpPr>
        <p:spPr>
          <a:xfrm>
            <a:off x="286439" y="2924833"/>
            <a:ext cx="11060933" cy="1200329"/>
          </a:xfrm>
          <a:prstGeom prst="rect">
            <a:avLst/>
          </a:prstGeom>
        </p:spPr>
        <p:txBody>
          <a:bodyPr wrap="square">
            <a:spAutoFit/>
          </a:bodyPr>
          <a:lstStyle/>
          <a:p>
            <a:pPr algn="just"/>
            <a:r>
              <a:rPr lang="en-GB" dirty="0">
                <a:latin typeface="Arial" panose="020B0604020202020204" pitchFamily="34" charset="0"/>
                <a:ea typeface="Calibri" panose="020F0502020204030204" pitchFamily="34" charset="0"/>
              </a:rPr>
              <a:t>it is expected that day shifts will score 30-35 and 40-45 for night shifts. If after you input the hours worked, you have a value significantly below these figures it is reasonable to conclude that the working pattern of the individual did not contribute to any fatigue. If the value is above these typical values the investigation should be extended to question and understand the reasons why this has been allowed to occur.</a:t>
            </a:r>
            <a:endParaRPr lang="en-GB" dirty="0"/>
          </a:p>
        </p:txBody>
      </p:sp>
      <p:sp>
        <p:nvSpPr>
          <p:cNvPr id="5" name="Rectangle 4">
            <a:extLst>
              <a:ext uri="{FF2B5EF4-FFF2-40B4-BE49-F238E27FC236}">
                <a16:creationId xmlns:a16="http://schemas.microsoft.com/office/drawing/2014/main" id="{1FC57341-F7A9-4A72-AFDF-00EF8D4F6749}"/>
              </a:ext>
            </a:extLst>
          </p:cNvPr>
          <p:cNvSpPr/>
          <p:nvPr/>
        </p:nvSpPr>
        <p:spPr>
          <a:xfrm>
            <a:off x="286438" y="1126494"/>
            <a:ext cx="3005951" cy="369332"/>
          </a:xfrm>
          <a:prstGeom prst="rect">
            <a:avLst/>
          </a:prstGeom>
        </p:spPr>
        <p:txBody>
          <a:bodyPr wrap="none">
            <a:spAutoFit/>
          </a:bodyPr>
          <a:lstStyle/>
          <a:p>
            <a:r>
              <a:rPr lang="en-GB" b="1" dirty="0">
                <a:latin typeface="Arial" panose="020B0604020202020204" pitchFamily="34" charset="0"/>
                <a:ea typeface="Calibri" panose="020F0502020204030204" pitchFamily="34" charset="0"/>
              </a:rPr>
              <a:t>For the FI (Fatigue Index) </a:t>
            </a:r>
            <a:endParaRPr lang="en-GB" b="1" dirty="0"/>
          </a:p>
        </p:txBody>
      </p:sp>
    </p:spTree>
    <p:extLst>
      <p:ext uri="{BB962C8B-B14F-4D97-AF65-F5344CB8AC3E}">
        <p14:creationId xmlns:p14="http://schemas.microsoft.com/office/powerpoint/2010/main" val="25564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339E8-D119-45F6-AA8C-462C98A8B476}"/>
              </a:ext>
            </a:extLst>
          </p:cNvPr>
          <p:cNvSpPr>
            <a:spLocks noGrp="1"/>
          </p:cNvSpPr>
          <p:nvPr>
            <p:ph type="sldNum" sz="quarter" idx="15"/>
          </p:nvPr>
        </p:nvSpPr>
        <p:spPr/>
        <p:txBody>
          <a:bodyPr/>
          <a:lstStyle/>
          <a:p>
            <a:fld id="{229EAAAC-928A-40C1-AC39-D34FD1799CA9}" type="slidenum">
              <a:rPr lang="en-GB" smtClean="0"/>
              <a:pPr/>
              <a:t>8</a:t>
            </a:fld>
            <a:endParaRPr lang="en-GB" dirty="0"/>
          </a:p>
        </p:txBody>
      </p:sp>
      <p:pic>
        <p:nvPicPr>
          <p:cNvPr id="4" name="Picture 3">
            <a:extLst>
              <a:ext uri="{FF2B5EF4-FFF2-40B4-BE49-F238E27FC236}">
                <a16:creationId xmlns:a16="http://schemas.microsoft.com/office/drawing/2014/main" id="{5D9073CB-889A-48DD-82ED-5D5B9A61175A}"/>
              </a:ext>
            </a:extLst>
          </p:cNvPr>
          <p:cNvPicPr>
            <a:picLocks noChangeAspect="1"/>
          </p:cNvPicPr>
          <p:nvPr/>
        </p:nvPicPr>
        <p:blipFill>
          <a:blip r:embed="rId2"/>
          <a:stretch>
            <a:fillRect/>
          </a:stretch>
        </p:blipFill>
        <p:spPr>
          <a:xfrm>
            <a:off x="3950391" y="976254"/>
            <a:ext cx="7142052" cy="4463783"/>
          </a:xfrm>
          <a:prstGeom prst="rect">
            <a:avLst/>
          </a:prstGeom>
        </p:spPr>
      </p:pic>
      <p:sp>
        <p:nvSpPr>
          <p:cNvPr id="16" name="Oval 15">
            <a:extLst>
              <a:ext uri="{FF2B5EF4-FFF2-40B4-BE49-F238E27FC236}">
                <a16:creationId xmlns:a16="http://schemas.microsoft.com/office/drawing/2014/main" id="{8487FCA9-F54F-4785-AB56-7B748A3BF78B}"/>
              </a:ext>
            </a:extLst>
          </p:cNvPr>
          <p:cNvSpPr/>
          <p:nvPr/>
        </p:nvSpPr>
        <p:spPr>
          <a:xfrm>
            <a:off x="4270285" y="4826710"/>
            <a:ext cx="1403985" cy="4629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TextBox 16">
            <a:extLst>
              <a:ext uri="{FF2B5EF4-FFF2-40B4-BE49-F238E27FC236}">
                <a16:creationId xmlns:a16="http://schemas.microsoft.com/office/drawing/2014/main" id="{14FD1F3D-1415-48EA-BFBC-A9A06AF90766}"/>
              </a:ext>
            </a:extLst>
          </p:cNvPr>
          <p:cNvSpPr txBox="1"/>
          <p:nvPr/>
        </p:nvSpPr>
        <p:spPr>
          <a:xfrm>
            <a:off x="685800" y="1167788"/>
            <a:ext cx="2784513" cy="2031325"/>
          </a:xfrm>
          <a:prstGeom prst="rect">
            <a:avLst/>
          </a:prstGeom>
          <a:noFill/>
        </p:spPr>
        <p:txBody>
          <a:bodyPr wrap="square" rtlCol="0">
            <a:spAutoFit/>
          </a:bodyPr>
          <a:lstStyle/>
          <a:p>
            <a:r>
              <a:rPr lang="en-GB" dirty="0"/>
              <a:t>Click on the “Summary” button highlighted in red and this will display a summary of the results for the “Fatigue Index”.</a:t>
            </a:r>
          </a:p>
          <a:p>
            <a:endParaRPr lang="en-GB" dirty="0"/>
          </a:p>
          <a:p>
            <a:r>
              <a:rPr lang="en-GB" dirty="0"/>
              <a:t>(See next slide)</a:t>
            </a:r>
          </a:p>
        </p:txBody>
      </p:sp>
    </p:spTree>
    <p:extLst>
      <p:ext uri="{BB962C8B-B14F-4D97-AF65-F5344CB8AC3E}">
        <p14:creationId xmlns:p14="http://schemas.microsoft.com/office/powerpoint/2010/main" val="409489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339E8-D119-45F6-AA8C-462C98A8B476}"/>
              </a:ext>
            </a:extLst>
          </p:cNvPr>
          <p:cNvSpPr>
            <a:spLocks noGrp="1"/>
          </p:cNvSpPr>
          <p:nvPr>
            <p:ph type="sldNum" sz="quarter" idx="15"/>
          </p:nvPr>
        </p:nvSpPr>
        <p:spPr/>
        <p:txBody>
          <a:bodyPr/>
          <a:lstStyle/>
          <a:p>
            <a:fld id="{229EAAAC-928A-40C1-AC39-D34FD1799CA9}" type="slidenum">
              <a:rPr lang="en-GB" smtClean="0"/>
              <a:pPr/>
              <a:t>9</a:t>
            </a:fld>
            <a:endParaRPr lang="en-GB" dirty="0"/>
          </a:p>
        </p:txBody>
      </p:sp>
      <p:sp>
        <p:nvSpPr>
          <p:cNvPr id="17" name="TextBox 16">
            <a:extLst>
              <a:ext uri="{FF2B5EF4-FFF2-40B4-BE49-F238E27FC236}">
                <a16:creationId xmlns:a16="http://schemas.microsoft.com/office/drawing/2014/main" id="{14FD1F3D-1415-48EA-BFBC-A9A06AF90766}"/>
              </a:ext>
            </a:extLst>
          </p:cNvPr>
          <p:cNvSpPr txBox="1"/>
          <p:nvPr/>
        </p:nvSpPr>
        <p:spPr>
          <a:xfrm>
            <a:off x="341524" y="1167788"/>
            <a:ext cx="3128790" cy="2862322"/>
          </a:xfrm>
          <a:prstGeom prst="rect">
            <a:avLst/>
          </a:prstGeom>
          <a:noFill/>
        </p:spPr>
        <p:txBody>
          <a:bodyPr wrap="square" rtlCol="0">
            <a:spAutoFit/>
          </a:bodyPr>
          <a:lstStyle/>
          <a:p>
            <a:r>
              <a:rPr lang="en-GB" dirty="0"/>
              <a:t>The “Analysis will display; </a:t>
            </a:r>
          </a:p>
          <a:p>
            <a:pPr marL="285750" indent="-285750">
              <a:buFont typeface="Arial" panose="020B0604020202020204" pitchFamily="34" charset="0"/>
              <a:buChar char="•"/>
            </a:pPr>
            <a:r>
              <a:rPr lang="en-GB" dirty="0"/>
              <a:t>Average fatigue: 7.4</a:t>
            </a:r>
          </a:p>
          <a:p>
            <a:pPr marL="285750" indent="-285750">
              <a:buFont typeface="Arial" panose="020B0604020202020204" pitchFamily="34" charset="0"/>
              <a:buChar char="•"/>
            </a:pPr>
            <a:r>
              <a:rPr lang="en-GB" dirty="0"/>
              <a:t>Minimum fatigue: 2.2</a:t>
            </a:r>
          </a:p>
          <a:p>
            <a:pPr marL="285750" indent="-285750">
              <a:buFont typeface="Arial" panose="020B0604020202020204" pitchFamily="34" charset="0"/>
              <a:buChar char="•"/>
            </a:pPr>
            <a:r>
              <a:rPr lang="en-GB" dirty="0"/>
              <a:t>Maximum fatigue:13.2</a:t>
            </a:r>
          </a:p>
          <a:p>
            <a:pPr marL="285750" indent="-285750">
              <a:buFont typeface="Arial" panose="020B0604020202020204" pitchFamily="34" charset="0"/>
              <a:buChar char="•"/>
            </a:pPr>
            <a:endParaRPr lang="en-GB" dirty="0"/>
          </a:p>
          <a:p>
            <a:r>
              <a:rPr lang="en-GB" dirty="0"/>
              <a:t>The maximum fatigue result of </a:t>
            </a:r>
            <a:r>
              <a:rPr lang="en-GB" b="1" dirty="0">
                <a:solidFill>
                  <a:srgbClr val="FF0000"/>
                </a:solidFill>
              </a:rPr>
              <a:t>13.2</a:t>
            </a:r>
            <a:r>
              <a:rPr lang="en-GB" dirty="0"/>
              <a:t> should be recorded on the </a:t>
            </a:r>
            <a:r>
              <a:rPr lang="en-GB" dirty="0">
                <a:latin typeface="Arial" panose="020B0604020202020204" pitchFamily="34" charset="0"/>
                <a:ea typeface="Calibri" panose="020F0502020204030204" pitchFamily="34" charset="0"/>
                <a:cs typeface="Times New Roman" panose="02020603050405020304" pitchFamily="18" charset="0"/>
              </a:rPr>
              <a:t>level 1 investigation report from the Fatigue &amp; Risk Index values</a:t>
            </a:r>
            <a:r>
              <a:rPr lang="en-GB" dirty="0"/>
              <a:t> </a:t>
            </a:r>
          </a:p>
        </p:txBody>
      </p:sp>
      <p:pic>
        <p:nvPicPr>
          <p:cNvPr id="5" name="Picture 4">
            <a:extLst>
              <a:ext uri="{FF2B5EF4-FFF2-40B4-BE49-F238E27FC236}">
                <a16:creationId xmlns:a16="http://schemas.microsoft.com/office/drawing/2014/main" id="{403CD239-2F81-4634-A08C-D7E7D5C42AAE}"/>
              </a:ext>
            </a:extLst>
          </p:cNvPr>
          <p:cNvPicPr>
            <a:picLocks noChangeAspect="1"/>
          </p:cNvPicPr>
          <p:nvPr/>
        </p:nvPicPr>
        <p:blipFill>
          <a:blip r:embed="rId2"/>
          <a:stretch>
            <a:fillRect/>
          </a:stretch>
        </p:blipFill>
        <p:spPr>
          <a:xfrm>
            <a:off x="3805226" y="870332"/>
            <a:ext cx="7777173" cy="4860733"/>
          </a:xfrm>
          <a:prstGeom prst="rect">
            <a:avLst/>
          </a:prstGeom>
        </p:spPr>
      </p:pic>
      <p:sp>
        <p:nvSpPr>
          <p:cNvPr id="8" name="Oval 7">
            <a:extLst>
              <a:ext uri="{FF2B5EF4-FFF2-40B4-BE49-F238E27FC236}">
                <a16:creationId xmlns:a16="http://schemas.microsoft.com/office/drawing/2014/main" id="{34EA4AE9-1E7A-4C34-B034-715813FD2E30}"/>
              </a:ext>
            </a:extLst>
          </p:cNvPr>
          <p:cNvSpPr/>
          <p:nvPr/>
        </p:nvSpPr>
        <p:spPr>
          <a:xfrm>
            <a:off x="5622940" y="4639526"/>
            <a:ext cx="1403985" cy="4629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313354904"/>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3192</TotalTime>
  <Words>939</Words>
  <Application>Microsoft Office PowerPoint</Application>
  <PresentationFormat>Widescreen</PresentationFormat>
  <Paragraphs>67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Gill Sans</vt:lpstr>
      <vt:lpstr>Symbol</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Gibb Ian</dc:creator>
  <cp:lastModifiedBy>De La Mothe Andrea</cp:lastModifiedBy>
  <cp:revision>28</cp:revision>
  <dcterms:created xsi:type="dcterms:W3CDTF">2019-05-23T13:33:27Z</dcterms:created>
  <dcterms:modified xsi:type="dcterms:W3CDTF">2019-06-04T07:31:16Z</dcterms:modified>
</cp:coreProperties>
</file>