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3717" r:id="rId2"/>
    <p:sldMasterId id="2147483729" r:id="rId3"/>
  </p:sldMasterIdLst>
  <p:notesMasterIdLst>
    <p:notesMasterId r:id="rId25"/>
  </p:notesMasterIdLst>
  <p:handoutMasterIdLst>
    <p:handoutMasterId r:id="rId26"/>
  </p:handoutMasterIdLst>
  <p:sldIdLst>
    <p:sldId id="530" r:id="rId4"/>
    <p:sldId id="275" r:id="rId5"/>
    <p:sldId id="276" r:id="rId6"/>
    <p:sldId id="609" r:id="rId7"/>
    <p:sldId id="616" r:id="rId8"/>
    <p:sldId id="615" r:id="rId9"/>
    <p:sldId id="292" r:id="rId10"/>
    <p:sldId id="281" r:id="rId11"/>
    <p:sldId id="614" r:id="rId12"/>
    <p:sldId id="610" r:id="rId13"/>
    <p:sldId id="612" r:id="rId14"/>
    <p:sldId id="284" r:id="rId15"/>
    <p:sldId id="280" r:id="rId16"/>
    <p:sldId id="291" r:id="rId17"/>
    <p:sldId id="288" r:id="rId18"/>
    <p:sldId id="608" r:id="rId19"/>
    <p:sldId id="533" r:id="rId20"/>
    <p:sldId id="277" r:id="rId21"/>
    <p:sldId id="278" r:id="rId22"/>
    <p:sldId id="289" r:id="rId23"/>
    <p:sldId id="290" r:id="rId2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 Text Boxes" id="{C5BB9270-E2E1-474E-8C4E-470F069B7877}">
          <p14:sldIdLst>
            <p14:sldId id="530"/>
            <p14:sldId id="275"/>
            <p14:sldId id="276"/>
            <p14:sldId id="609"/>
            <p14:sldId id="616"/>
            <p14:sldId id="615"/>
            <p14:sldId id="292"/>
            <p14:sldId id="281"/>
            <p14:sldId id="614"/>
            <p14:sldId id="610"/>
            <p14:sldId id="612"/>
            <p14:sldId id="284"/>
            <p14:sldId id="280"/>
            <p14:sldId id="291"/>
            <p14:sldId id="288"/>
            <p14:sldId id="608"/>
            <p14:sldId id="533"/>
            <p14:sldId id="277"/>
            <p14:sldId id="278"/>
            <p14:sldId id="289"/>
            <p14:sldId id="2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 La Mothe Andrea" initials="DLMA" lastIdx="2" clrIdx="0">
    <p:extLst>
      <p:ext uri="{19B8F6BF-5375-455C-9EA6-DF929625EA0E}">
        <p15:presenceInfo xmlns:p15="http://schemas.microsoft.com/office/powerpoint/2012/main" userId="S-1-5-21-902708941-4082285366-676173334-43015" providerId="AD"/>
      </p:ext>
    </p:extLst>
  </p:cmAuthor>
  <p:cmAuthor id="2" name="Capstick Tracey" initials="CT" lastIdx="16" clrIdx="1">
    <p:extLst>
      <p:ext uri="{19B8F6BF-5375-455C-9EA6-DF929625EA0E}">
        <p15:presenceInfo xmlns:p15="http://schemas.microsoft.com/office/powerpoint/2012/main" userId="S-1-5-21-902708941-4082285366-676173334-240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EDB3"/>
    <a:srgbClr val="FFE181"/>
    <a:srgbClr val="008000"/>
    <a:srgbClr val="70B397"/>
    <a:srgbClr val="293A16"/>
    <a:srgbClr val="000066"/>
    <a:srgbClr val="004D6F"/>
    <a:srgbClr val="898989"/>
    <a:srgbClr val="951B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9967" autoAdjust="0"/>
  </p:normalViewPr>
  <p:slideViewPr>
    <p:cSldViewPr>
      <p:cViewPr varScale="1">
        <p:scale>
          <a:sx n="89" d="100"/>
          <a:sy n="89" d="100"/>
        </p:scale>
        <p:origin x="446" y="91"/>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A0747234-F741-423B-B336-1B8A9B2BAFB1}" type="datetimeFigureOut">
              <a:rPr lang="en-GB" smtClean="0"/>
              <a:t>10/06/2019</a:t>
            </a:fld>
            <a:endParaRPr lang="en-GB"/>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D903AEB3-B81B-4ED9-B214-8605DB9A6A2D}" type="slidenum">
              <a:rPr lang="en-GB" smtClean="0"/>
              <a:t>‹#›</a:t>
            </a:fld>
            <a:endParaRPr lang="en-GB"/>
          </a:p>
        </p:txBody>
      </p:sp>
    </p:spTree>
    <p:extLst>
      <p:ext uri="{BB962C8B-B14F-4D97-AF65-F5344CB8AC3E}">
        <p14:creationId xmlns:p14="http://schemas.microsoft.com/office/powerpoint/2010/main" val="3597883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2B15424F-E449-4824-921F-55F0BB15E53D}" type="datetimeFigureOut">
              <a:rPr lang="en-GB" smtClean="0"/>
              <a:t>10/06/2019</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E6605F73-A141-4BC2-903A-E12D05ECF9E0}" type="slidenum">
              <a:rPr lang="en-GB" smtClean="0"/>
              <a:t>‹#›</a:t>
            </a:fld>
            <a:endParaRPr lang="en-GB"/>
          </a:p>
        </p:txBody>
      </p:sp>
    </p:spTree>
    <p:extLst>
      <p:ext uri="{BB962C8B-B14F-4D97-AF65-F5344CB8AC3E}">
        <p14:creationId xmlns:p14="http://schemas.microsoft.com/office/powerpoint/2010/main" val="3752073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2</a:t>
            </a:fld>
            <a:endParaRPr lang="en-GB"/>
          </a:p>
        </p:txBody>
      </p:sp>
    </p:spTree>
    <p:extLst>
      <p:ext uri="{BB962C8B-B14F-4D97-AF65-F5344CB8AC3E}">
        <p14:creationId xmlns:p14="http://schemas.microsoft.com/office/powerpoint/2010/main" val="405621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3</a:t>
            </a:fld>
            <a:endParaRPr lang="en-GB"/>
          </a:p>
        </p:txBody>
      </p:sp>
    </p:spTree>
    <p:extLst>
      <p:ext uri="{BB962C8B-B14F-4D97-AF65-F5344CB8AC3E}">
        <p14:creationId xmlns:p14="http://schemas.microsoft.com/office/powerpoint/2010/main" val="1166056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05F73-A141-4BC2-903A-E12D05ECF9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15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5</a:t>
            </a:fld>
            <a:endParaRPr lang="en-GB"/>
          </a:p>
        </p:txBody>
      </p:sp>
    </p:spTree>
    <p:extLst>
      <p:ext uri="{BB962C8B-B14F-4D97-AF65-F5344CB8AC3E}">
        <p14:creationId xmlns:p14="http://schemas.microsoft.com/office/powerpoint/2010/main" val="2965592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05F73-A141-4BC2-903A-E12D05ECF9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7574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05F73-A141-4BC2-903A-E12D05ECF9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640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605F73-A141-4BC2-903A-E12D05ECF9E0}" type="slidenum">
              <a:rPr lang="en-GB" smtClean="0"/>
              <a:t>15</a:t>
            </a:fld>
            <a:endParaRPr lang="en-GB"/>
          </a:p>
        </p:txBody>
      </p:sp>
    </p:spTree>
    <p:extLst>
      <p:ext uri="{BB962C8B-B14F-4D97-AF65-F5344CB8AC3E}">
        <p14:creationId xmlns:p14="http://schemas.microsoft.com/office/powerpoint/2010/main" val="78175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05F73-A141-4BC2-903A-E12D05ECF9E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121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ail Centre - With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8"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grpSp>
        <p:nvGrpSpPr>
          <p:cNvPr id="2" name="Group 1"/>
          <p:cNvGrpSpPr>
            <a:grpSpLocks noChangeAspect="1"/>
          </p:cNvGrpSpPr>
          <p:nvPr userDrawn="1"/>
        </p:nvGrpSpPr>
        <p:grpSpPr>
          <a:xfrm>
            <a:off x="0" y="3085472"/>
            <a:ext cx="12188080" cy="1273356"/>
            <a:chOff x="1" y="2707477"/>
            <a:chExt cx="11904616" cy="1243741"/>
          </a:xfrm>
        </p:grpSpPr>
        <p:pic>
          <p:nvPicPr>
            <p:cNvPr id="35" name="Picture 3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1146282" y="1561197"/>
              <a:ext cx="1243739" cy="3536302"/>
            </a:xfrm>
            <a:prstGeom prst="rect">
              <a:avLst/>
            </a:prstGeom>
          </p:spPr>
        </p:pic>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t="63360"/>
            <a:stretch/>
          </p:blipFill>
          <p:spPr>
            <a:xfrm rot="5400000">
              <a:off x="10634893" y="2681494"/>
              <a:ext cx="1243739" cy="129570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4682585" y="1561196"/>
              <a:ext cx="1243739" cy="3536302"/>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8218887" y="1561196"/>
              <a:ext cx="1243739" cy="3536302"/>
            </a:xfrm>
            <a:prstGeom prst="rect">
              <a:avLst/>
            </a:prstGeom>
          </p:spPr>
        </p:pic>
      </p:grpSp>
      <p:sp>
        <p:nvSpPr>
          <p:cNvPr id="10" name="Text Placeholder 19">
            <a:extLst>
              <a:ext uri="{FF2B5EF4-FFF2-40B4-BE49-F238E27FC236}">
                <a16:creationId xmlns:a16="http://schemas.microsoft.com/office/drawing/2014/main" id="{73914A46-E48C-4791-BB70-79C401EB7A80}"/>
              </a:ext>
            </a:extLst>
          </p:cNvPr>
          <p:cNvSpPr>
            <a:spLocks noGrp="1"/>
          </p:cNvSpPr>
          <p:nvPr>
            <p:ph type="body" sz="quarter" idx="10" hasCustomPrompt="1"/>
          </p:nvPr>
        </p:nvSpPr>
        <p:spPr>
          <a:xfrm>
            <a:off x="3614171" y="1501151"/>
            <a:ext cx="4963658" cy="4320073"/>
          </a:xfrm>
          <a:prstGeom prst="rect">
            <a:avLst/>
          </a:prstGeom>
          <a:solidFill>
            <a:schemeClr val="bg1"/>
          </a:solidFill>
        </p:spPr>
        <p:txBody>
          <a:bodyPr anchor="ctr">
            <a:normAutofit/>
          </a:bodyPr>
          <a:lstStyle>
            <a:lvl1pPr marL="0" indent="0" algn="ctr">
              <a:buNone/>
              <a:defRPr sz="6600" baseline="0">
                <a:solidFill>
                  <a:srgbClr val="005172"/>
                </a:solidFill>
                <a:latin typeface="Arial" panose="020B0604020202020204" pitchFamily="34" charset="0"/>
                <a:cs typeface="Arial" panose="020B0604020202020204" pitchFamily="34" charset="0"/>
              </a:defRPr>
            </a:lvl1pPr>
          </a:lstStyle>
          <a:p>
            <a:pPr lvl="0"/>
            <a:r>
              <a:rPr lang="en-GB" dirty="0"/>
              <a:t>This is an example of a headline.</a:t>
            </a:r>
          </a:p>
        </p:txBody>
      </p:sp>
    </p:spTree>
    <p:extLst>
      <p:ext uri="{BB962C8B-B14F-4D97-AF65-F5344CB8AC3E}">
        <p14:creationId xmlns:p14="http://schemas.microsoft.com/office/powerpoint/2010/main" val="2456694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5C74D00-CB23-4993-895F-5957E70C721C}" type="datetime5">
              <a:rPr lang="en-GB" altLang="en-US" smtClean="0"/>
              <a:t>10-Jun-19</a:t>
            </a:fld>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CD494ACB-FD81-436E-AF07-CE2BDF1368FB}" type="slidenum">
              <a:rPr lang="en-GB" altLang="en-US"/>
              <a:pPr>
                <a:defRPr/>
              </a:pPr>
              <a:t>‹#›</a:t>
            </a:fld>
            <a:endParaRPr lang="en-GB" altLang="en-US" dirty="0"/>
          </a:p>
        </p:txBody>
      </p:sp>
    </p:spTree>
    <p:extLst>
      <p:ext uri="{BB962C8B-B14F-4D97-AF65-F5344CB8AC3E}">
        <p14:creationId xmlns:p14="http://schemas.microsoft.com/office/powerpoint/2010/main" val="2286541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A17AFD3-2D1A-4F80-811E-731407958CEC}" type="datetime5">
              <a:rPr lang="en-GB" altLang="en-US" smtClean="0"/>
              <a:t>10-Jun-19</a:t>
            </a:fld>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3ED9780F-0A0E-481F-A30D-B9E89A4F937A}" type="slidenum">
              <a:rPr lang="en-GB" altLang="en-US"/>
              <a:pPr>
                <a:defRPr/>
              </a:pPr>
              <a:t>‹#›</a:t>
            </a:fld>
            <a:endParaRPr lang="en-GB" altLang="en-US" dirty="0"/>
          </a:p>
        </p:txBody>
      </p:sp>
    </p:spTree>
    <p:extLst>
      <p:ext uri="{BB962C8B-B14F-4D97-AF65-F5344CB8AC3E}">
        <p14:creationId xmlns:p14="http://schemas.microsoft.com/office/powerpoint/2010/main" val="4016563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9667" y="1841501"/>
            <a:ext cx="4743451"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666318" y="1841501"/>
            <a:ext cx="4745567"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F4ADA3F7-18FA-4500-BB0B-547829B379B9}" type="datetime5">
              <a:rPr lang="en-GB" altLang="en-US" smtClean="0"/>
              <a:t>10-Jun-19</a:t>
            </a:fld>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8B1D86DA-34AB-477A-A514-65F95FA39552}" type="slidenum">
              <a:rPr lang="en-GB" altLang="en-US"/>
              <a:pPr>
                <a:defRPr/>
              </a:pPr>
              <a:t>‹#›</a:t>
            </a:fld>
            <a:endParaRPr lang="en-GB" altLang="en-US" dirty="0"/>
          </a:p>
        </p:txBody>
      </p:sp>
    </p:spTree>
    <p:extLst>
      <p:ext uri="{BB962C8B-B14F-4D97-AF65-F5344CB8AC3E}">
        <p14:creationId xmlns:p14="http://schemas.microsoft.com/office/powerpoint/2010/main" val="4114824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AEB2DB4B-1D3A-4E96-8CFF-873FFA9833E7}" type="datetime5">
              <a:rPr lang="en-GB" altLang="en-US" smtClean="0"/>
              <a:t>10-Jun-19</a:t>
            </a:fld>
            <a:endParaRPr lang="en-GB" alt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9" name="Rectangle 6"/>
          <p:cNvSpPr>
            <a:spLocks noGrp="1" noChangeArrowheads="1"/>
          </p:cNvSpPr>
          <p:nvPr>
            <p:ph type="sldNum" sz="quarter" idx="12"/>
          </p:nvPr>
        </p:nvSpPr>
        <p:spPr>
          <a:ln/>
        </p:spPr>
        <p:txBody>
          <a:bodyPr/>
          <a:lstStyle>
            <a:lvl1pPr>
              <a:defRPr/>
            </a:lvl1pPr>
          </a:lstStyle>
          <a:p>
            <a:pPr>
              <a:defRPr/>
            </a:pPr>
            <a:fld id="{ACEE4085-ACED-4763-9792-A125F031DB71}" type="slidenum">
              <a:rPr lang="en-GB" altLang="en-US"/>
              <a:pPr>
                <a:defRPr/>
              </a:pPr>
              <a:t>‹#›</a:t>
            </a:fld>
            <a:endParaRPr lang="en-GB" altLang="en-US" dirty="0"/>
          </a:p>
        </p:txBody>
      </p:sp>
    </p:spTree>
    <p:extLst>
      <p:ext uri="{BB962C8B-B14F-4D97-AF65-F5344CB8AC3E}">
        <p14:creationId xmlns:p14="http://schemas.microsoft.com/office/powerpoint/2010/main" val="648403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7312F059-9EB6-46DD-9F0A-BD169B252D02}" type="datetime5">
              <a:rPr lang="en-GB" altLang="en-US" smtClean="0"/>
              <a:t>10-Jun-19</a:t>
            </a:fld>
            <a:endParaRPr lang="en-GB" alt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5" name="Rectangle 6"/>
          <p:cNvSpPr>
            <a:spLocks noGrp="1" noChangeArrowheads="1"/>
          </p:cNvSpPr>
          <p:nvPr>
            <p:ph type="sldNum" sz="quarter" idx="12"/>
          </p:nvPr>
        </p:nvSpPr>
        <p:spPr>
          <a:ln/>
        </p:spPr>
        <p:txBody>
          <a:bodyPr/>
          <a:lstStyle>
            <a:lvl1pPr>
              <a:defRPr/>
            </a:lvl1pPr>
          </a:lstStyle>
          <a:p>
            <a:pPr>
              <a:defRPr/>
            </a:pPr>
            <a:fld id="{A5A6E903-73B4-4D28-AD15-971C8F595890}" type="slidenum">
              <a:rPr lang="en-GB" altLang="en-US"/>
              <a:pPr>
                <a:defRPr/>
              </a:pPr>
              <a:t>‹#›</a:t>
            </a:fld>
            <a:endParaRPr lang="en-GB" altLang="en-US" dirty="0"/>
          </a:p>
        </p:txBody>
      </p:sp>
    </p:spTree>
    <p:extLst>
      <p:ext uri="{BB962C8B-B14F-4D97-AF65-F5344CB8AC3E}">
        <p14:creationId xmlns:p14="http://schemas.microsoft.com/office/powerpoint/2010/main" val="29203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F47622E-FD73-4FC5-A638-02FBC1EA4A40}" type="datetime5">
              <a:rPr lang="en-GB" altLang="en-US" smtClean="0"/>
              <a:t>10-Jun-19</a:t>
            </a:fld>
            <a:endParaRPr lang="en-GB" alt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4" name="Rectangle 6"/>
          <p:cNvSpPr>
            <a:spLocks noGrp="1" noChangeArrowheads="1"/>
          </p:cNvSpPr>
          <p:nvPr>
            <p:ph type="sldNum" sz="quarter" idx="12"/>
          </p:nvPr>
        </p:nvSpPr>
        <p:spPr>
          <a:ln/>
        </p:spPr>
        <p:txBody>
          <a:bodyPr/>
          <a:lstStyle>
            <a:lvl1pPr>
              <a:defRPr/>
            </a:lvl1pPr>
          </a:lstStyle>
          <a:p>
            <a:pPr>
              <a:defRPr/>
            </a:pPr>
            <a:fld id="{AE45A995-AE52-4C81-87C3-5576BD41038A}" type="slidenum">
              <a:rPr lang="en-GB" altLang="en-US"/>
              <a:pPr>
                <a:defRPr/>
              </a:pPr>
              <a:t>‹#›</a:t>
            </a:fld>
            <a:endParaRPr lang="en-GB" altLang="en-US" dirty="0"/>
          </a:p>
        </p:txBody>
      </p:sp>
    </p:spTree>
    <p:extLst>
      <p:ext uri="{BB962C8B-B14F-4D97-AF65-F5344CB8AC3E}">
        <p14:creationId xmlns:p14="http://schemas.microsoft.com/office/powerpoint/2010/main" val="573013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C1E5C4F-1C97-42B9-AE0F-261FB937E040}" type="datetime5">
              <a:rPr lang="en-GB" altLang="en-US" smtClean="0"/>
              <a:t>10-Jun-19</a:t>
            </a:fld>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274C0E19-6EF6-4E70-8A7F-E8AC727FF49F}" type="slidenum">
              <a:rPr lang="en-GB" altLang="en-US"/>
              <a:pPr>
                <a:defRPr/>
              </a:pPr>
              <a:t>‹#›</a:t>
            </a:fld>
            <a:endParaRPr lang="en-GB" altLang="en-US" dirty="0"/>
          </a:p>
        </p:txBody>
      </p:sp>
    </p:spTree>
    <p:extLst>
      <p:ext uri="{BB962C8B-B14F-4D97-AF65-F5344CB8AC3E}">
        <p14:creationId xmlns:p14="http://schemas.microsoft.com/office/powerpoint/2010/main" val="109634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D8E4863-2A29-4332-8DA7-2B35B9C96659}" type="datetime5">
              <a:rPr lang="en-GB" altLang="en-US" smtClean="0"/>
              <a:t>10-Jun-19</a:t>
            </a:fld>
            <a:endParaRPr lang="en-GB" alt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7BA3BBCD-52B5-4906-9844-5F2C2A815D6C}" type="slidenum">
              <a:rPr lang="en-GB" altLang="en-US"/>
              <a:pPr>
                <a:defRPr/>
              </a:pPr>
              <a:t>‹#›</a:t>
            </a:fld>
            <a:endParaRPr lang="en-GB" altLang="en-US" dirty="0"/>
          </a:p>
        </p:txBody>
      </p:sp>
    </p:spTree>
    <p:extLst>
      <p:ext uri="{BB962C8B-B14F-4D97-AF65-F5344CB8AC3E}">
        <p14:creationId xmlns:p14="http://schemas.microsoft.com/office/powerpoint/2010/main" val="2067951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78580E5A-967E-40A8-A073-B17548ACF2E8}" type="datetime5">
              <a:rPr lang="en-GB" altLang="en-US" smtClean="0"/>
              <a:t>10-Jun-19</a:t>
            </a:fld>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E3F9DECF-A4B8-4159-82EE-467E865423A7}" type="slidenum">
              <a:rPr lang="en-GB" altLang="en-US"/>
              <a:pPr>
                <a:defRPr/>
              </a:pPr>
              <a:t>‹#›</a:t>
            </a:fld>
            <a:endParaRPr lang="en-GB" altLang="en-US" dirty="0"/>
          </a:p>
        </p:txBody>
      </p:sp>
    </p:spTree>
    <p:extLst>
      <p:ext uri="{BB962C8B-B14F-4D97-AF65-F5344CB8AC3E}">
        <p14:creationId xmlns:p14="http://schemas.microsoft.com/office/powerpoint/2010/main" val="1976198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90417" y="827089"/>
            <a:ext cx="2421467" cy="54054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667" y="827089"/>
            <a:ext cx="7067551" cy="5405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2D1D200C-2337-4AF9-957F-157D2E40BE46}" type="datetime5">
              <a:rPr lang="en-GB" altLang="en-US" smtClean="0"/>
              <a:t>10-Jun-19</a:t>
            </a:fld>
            <a:endParaRPr lang="en-GB" alt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dirty="0"/>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BC5D13DF-8778-4CEC-9B71-17CBB790E7DE}" type="slidenum">
              <a:rPr lang="en-GB" altLang="en-US"/>
              <a:pPr>
                <a:defRPr/>
              </a:pPr>
              <a:t>‹#›</a:t>
            </a:fld>
            <a:endParaRPr lang="en-GB" altLang="en-US" dirty="0"/>
          </a:p>
        </p:txBody>
      </p:sp>
    </p:spTree>
    <p:extLst>
      <p:ext uri="{BB962C8B-B14F-4D97-AF65-F5344CB8AC3E}">
        <p14:creationId xmlns:p14="http://schemas.microsoft.com/office/powerpoint/2010/main" val="145926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ail Lef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346345" y="0"/>
            <a:ext cx="413030" cy="6862274"/>
            <a:chOff x="346345" y="0"/>
            <a:chExt cx="413030" cy="6862274"/>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17"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393994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548538"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solidFill>
                  <a:srgbClr val="054B6B"/>
                </a:solidFill>
              </a:rPr>
              <a:t>/</a:t>
            </a:r>
          </a:p>
        </p:txBody>
      </p:sp>
      <p:sp>
        <p:nvSpPr>
          <p:cNvPr id="8194" name="Rectangle 2"/>
          <p:cNvSpPr>
            <a:spLocks noGrp="1" noChangeArrowheads="1"/>
          </p:cNvSpPr>
          <p:nvPr>
            <p:ph type="ctrTitle"/>
          </p:nvPr>
        </p:nvSpPr>
        <p:spPr>
          <a:xfrm>
            <a:off x="719672" y="2565400"/>
            <a:ext cx="9692217" cy="1042988"/>
          </a:xfrm>
        </p:spPr>
        <p:txBody>
          <a:bodyPr/>
          <a:lstStyle>
            <a:lvl1pPr>
              <a:defRPr sz="3600"/>
            </a:lvl1pPr>
          </a:lstStyle>
          <a:p>
            <a:pPr lvl="0"/>
            <a:r>
              <a:rPr lang="en-US" altLang="en-US" noProof="0"/>
              <a:t>Click to edit Master title style</a:t>
            </a:r>
            <a:endParaRPr lang="en-GB" altLang="en-US" noProof="0"/>
          </a:p>
        </p:txBody>
      </p:sp>
      <p:sp>
        <p:nvSpPr>
          <p:cNvPr id="8195" name="Rectangle 3"/>
          <p:cNvSpPr>
            <a:spLocks noGrp="1" noChangeArrowheads="1"/>
          </p:cNvSpPr>
          <p:nvPr>
            <p:ph type="subTitle" idx="1"/>
          </p:nvPr>
        </p:nvSpPr>
        <p:spPr>
          <a:xfrm>
            <a:off x="719672" y="3644900"/>
            <a:ext cx="9692217" cy="719138"/>
          </a:xfrm>
        </p:spPr>
        <p:txBody>
          <a:bodyPr/>
          <a:lstStyle>
            <a:lvl1pPr>
              <a:defRPr sz="2800"/>
            </a:lvl1pPr>
          </a:lstStyle>
          <a:p>
            <a:pPr lvl="0"/>
            <a:r>
              <a:rPr lang="en-US" altLang="en-US" noProof="0"/>
              <a:t>Click to edit Master subtitle style</a:t>
            </a:r>
            <a:endParaRPr lang="en-GB" altLang="en-US" noProof="0"/>
          </a:p>
        </p:txBody>
      </p:sp>
      <p:sp>
        <p:nvSpPr>
          <p:cNvPr id="5" name="Rectangle 5"/>
          <p:cNvSpPr>
            <a:spLocks noGrp="1" noChangeArrowheads="1"/>
          </p:cNvSpPr>
          <p:nvPr>
            <p:ph type="ftr" sz="quarter" idx="10"/>
          </p:nvPr>
        </p:nvSpPr>
        <p:spPr/>
        <p:txBody>
          <a:bodyPr/>
          <a:lstStyle>
            <a:lvl1pPr>
              <a:defRPr/>
            </a:lvl1pPr>
          </a:lstStyle>
          <a:p>
            <a:pPr>
              <a:defRPr/>
            </a:pPr>
            <a:r>
              <a:rPr lang="en-GB" altLang="en-US">
                <a:solidFill>
                  <a:srgbClr val="054B6B"/>
                </a:solidFill>
              </a:rPr>
              <a:t>Presentation Title: View &gt; Header &amp; Footer</a:t>
            </a:r>
          </a:p>
        </p:txBody>
      </p:sp>
      <p:sp>
        <p:nvSpPr>
          <p:cNvPr id="6" name="Rectangle 7"/>
          <p:cNvSpPr>
            <a:spLocks noGrp="1" noChangeArrowheads="1"/>
          </p:cNvSpPr>
          <p:nvPr>
            <p:ph type="dt" sz="half" idx="11"/>
          </p:nvPr>
        </p:nvSpPr>
        <p:spPr/>
        <p:txBody>
          <a:bodyPr/>
          <a:lstStyle>
            <a:lvl1pPr>
              <a:defRPr/>
            </a:lvl1pPr>
          </a:lstStyle>
          <a:p>
            <a:pPr>
              <a:defRPr/>
            </a:pPr>
            <a:fld id="{48D96D24-A426-49D3-B1AF-A483B7F1ECF4}" type="datetime5">
              <a:rPr lang="en-GB" altLang="en-US">
                <a:solidFill>
                  <a:srgbClr val="054B6B"/>
                </a:solidFill>
              </a:rPr>
              <a:pPr>
                <a:defRPr/>
              </a:pPr>
              <a:t>10-Jun-19</a:t>
            </a:fld>
            <a:endParaRPr lang="en-GB" altLang="en-US">
              <a:solidFill>
                <a:srgbClr val="054B6B"/>
              </a:solidFill>
            </a:endParaRPr>
          </a:p>
        </p:txBody>
      </p:sp>
      <p:sp>
        <p:nvSpPr>
          <p:cNvPr id="7" name="Rectangle 8"/>
          <p:cNvSpPr>
            <a:spLocks noGrp="1" noChangeArrowheads="1"/>
          </p:cNvSpPr>
          <p:nvPr>
            <p:ph type="sldNum" sz="quarter" idx="12"/>
          </p:nvPr>
        </p:nvSpPr>
        <p:spPr/>
        <p:txBody>
          <a:bodyPr/>
          <a:lstStyle>
            <a:lvl1pPr>
              <a:defRPr smtClean="0"/>
            </a:lvl1pPr>
          </a:lstStyle>
          <a:p>
            <a:pPr>
              <a:defRPr/>
            </a:pPr>
            <a:fld id="{C396F280-9B32-4034-8303-F88EB52764A8}"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3845376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5F7394B0-5BC6-49DB-80EF-4D4A3E51364A}" type="datetime5">
              <a:rPr lang="en-GB" altLang="en-US">
                <a:solidFill>
                  <a:srgbClr val="054B6B"/>
                </a:solidFill>
              </a:rPr>
              <a:pPr>
                <a:defRPr/>
              </a:pPr>
              <a:t>10-Jun-19</a:t>
            </a:fld>
            <a:endParaRPr lang="en-GB" altLang="en-US">
              <a:solidFill>
                <a:srgbClr val="054B6B"/>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CD494ACB-FD81-436E-AF07-CE2BDF1368FB}"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449538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3" y="1709744"/>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3" y="4589469"/>
            <a:ext cx="10515600" cy="1500187"/>
          </a:xfrm>
        </p:spPr>
        <p:txBody>
          <a:bodyPr/>
          <a:lstStyle>
            <a:lvl1pPr marL="0" indent="0">
              <a:buNone/>
              <a:defRPr sz="2400"/>
            </a:lvl1pPr>
            <a:lvl2pPr marL="457035" indent="0">
              <a:buNone/>
              <a:defRPr sz="2000"/>
            </a:lvl2pPr>
            <a:lvl3pPr marL="914070" indent="0">
              <a:buNone/>
              <a:defRPr sz="1800"/>
            </a:lvl3pPr>
            <a:lvl4pPr marL="1371105" indent="0">
              <a:buNone/>
              <a:defRPr sz="1600"/>
            </a:lvl4pPr>
            <a:lvl5pPr marL="1828141" indent="0">
              <a:buNone/>
              <a:defRPr sz="1600"/>
            </a:lvl5pPr>
            <a:lvl6pPr marL="2285176" indent="0">
              <a:buNone/>
              <a:defRPr sz="1600"/>
            </a:lvl6pPr>
            <a:lvl7pPr marL="2742213" indent="0">
              <a:buNone/>
              <a:defRPr sz="1600"/>
            </a:lvl7pPr>
            <a:lvl8pPr marL="3199248" indent="0">
              <a:buNone/>
              <a:defRPr sz="1600"/>
            </a:lvl8pPr>
            <a:lvl9pPr marL="3656283"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8989AAB4-909D-4E84-AD71-EB2A3EBAFF9A}" type="datetime5">
              <a:rPr lang="en-GB" altLang="en-US">
                <a:solidFill>
                  <a:srgbClr val="054B6B"/>
                </a:solidFill>
              </a:rPr>
              <a:pPr>
                <a:defRPr/>
              </a:pPr>
              <a:t>10-Jun-19</a:t>
            </a:fld>
            <a:endParaRPr lang="en-GB" altLang="en-US">
              <a:solidFill>
                <a:srgbClr val="054B6B"/>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3ED9780F-0A0E-481F-A30D-B9E89A4F937A}"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3672772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719667" y="1841507"/>
            <a:ext cx="4743451"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666325" y="1841507"/>
            <a:ext cx="4745567"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5D60406B-C2AE-4243-B308-D9E9BD51AE8E}" type="datetime5">
              <a:rPr lang="en-GB" altLang="en-US">
                <a:solidFill>
                  <a:srgbClr val="054B6B"/>
                </a:solidFill>
              </a:rPr>
              <a:pPr>
                <a:defRPr/>
              </a:pPr>
              <a:t>10-Jun-19</a:t>
            </a:fld>
            <a:endParaRPr lang="en-GB" altLang="en-US">
              <a:solidFill>
                <a:srgbClr val="054B6B"/>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8B1D86DA-34AB-477A-A514-65F95FA39552}"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4122968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20"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035" indent="0">
              <a:buNone/>
              <a:defRPr sz="2000" b="1"/>
            </a:lvl2pPr>
            <a:lvl3pPr marL="914070" indent="0">
              <a:buNone/>
              <a:defRPr sz="1800" b="1"/>
            </a:lvl3pPr>
            <a:lvl4pPr marL="1371105" indent="0">
              <a:buNone/>
              <a:defRPr sz="1600" b="1"/>
            </a:lvl4pPr>
            <a:lvl5pPr marL="1828141" indent="0">
              <a:buNone/>
              <a:defRPr sz="1600" b="1"/>
            </a:lvl5pPr>
            <a:lvl6pPr marL="2285176" indent="0">
              <a:buNone/>
              <a:defRPr sz="1600" b="1"/>
            </a:lvl6pPr>
            <a:lvl7pPr marL="2742213" indent="0">
              <a:buNone/>
              <a:defRPr sz="1600" b="1"/>
            </a:lvl7pPr>
            <a:lvl8pPr marL="3199248" indent="0">
              <a:buNone/>
              <a:defRPr sz="1600" b="1"/>
            </a:lvl8pPr>
            <a:lvl9pPr marL="3656283"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035" indent="0">
              <a:buNone/>
              <a:defRPr sz="2000" b="1"/>
            </a:lvl2pPr>
            <a:lvl3pPr marL="914070" indent="0">
              <a:buNone/>
              <a:defRPr sz="1800" b="1"/>
            </a:lvl3pPr>
            <a:lvl4pPr marL="1371105" indent="0">
              <a:buNone/>
              <a:defRPr sz="1600" b="1"/>
            </a:lvl4pPr>
            <a:lvl5pPr marL="1828141" indent="0">
              <a:buNone/>
              <a:defRPr sz="1600" b="1"/>
            </a:lvl5pPr>
            <a:lvl6pPr marL="2285176" indent="0">
              <a:buNone/>
              <a:defRPr sz="1600" b="1"/>
            </a:lvl6pPr>
            <a:lvl7pPr marL="2742213" indent="0">
              <a:buNone/>
              <a:defRPr sz="1600" b="1"/>
            </a:lvl7pPr>
            <a:lvl8pPr marL="3199248" indent="0">
              <a:buNone/>
              <a:defRPr sz="1600" b="1"/>
            </a:lvl8pPr>
            <a:lvl9pPr marL="36562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7E0FE1BF-30AF-40D8-9ED2-949B1E82E6D7}" type="datetime5">
              <a:rPr lang="en-GB" altLang="en-US">
                <a:solidFill>
                  <a:srgbClr val="054B6B"/>
                </a:solidFill>
              </a:rPr>
              <a:pPr>
                <a:defRPr/>
              </a:pPr>
              <a:t>10-Jun-19</a:t>
            </a:fld>
            <a:endParaRPr lang="en-GB" altLang="en-US">
              <a:solidFill>
                <a:srgbClr val="054B6B"/>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9" name="Rectangle 6"/>
          <p:cNvSpPr>
            <a:spLocks noGrp="1" noChangeArrowheads="1"/>
          </p:cNvSpPr>
          <p:nvPr>
            <p:ph type="sldNum" sz="quarter" idx="12"/>
          </p:nvPr>
        </p:nvSpPr>
        <p:spPr>
          <a:ln/>
        </p:spPr>
        <p:txBody>
          <a:bodyPr/>
          <a:lstStyle>
            <a:lvl1pPr>
              <a:defRPr/>
            </a:lvl1pPr>
          </a:lstStyle>
          <a:p>
            <a:pPr>
              <a:defRPr/>
            </a:pPr>
            <a:fld id="{ACEE4085-ACED-4763-9792-A125F031DB71}"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2283871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A7522AF9-5BA0-41D7-BEA7-2573FC502734}" type="datetime5">
              <a:rPr lang="en-GB" altLang="en-US">
                <a:solidFill>
                  <a:srgbClr val="054B6B"/>
                </a:solidFill>
              </a:rPr>
              <a:pPr>
                <a:defRPr/>
              </a:pPr>
              <a:t>10-Jun-19</a:t>
            </a:fld>
            <a:endParaRPr lang="en-GB" altLang="en-US">
              <a:solidFill>
                <a:srgbClr val="054B6B"/>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5" name="Rectangle 6"/>
          <p:cNvSpPr>
            <a:spLocks noGrp="1" noChangeArrowheads="1"/>
          </p:cNvSpPr>
          <p:nvPr>
            <p:ph type="sldNum" sz="quarter" idx="12"/>
          </p:nvPr>
        </p:nvSpPr>
        <p:spPr>
          <a:ln/>
        </p:spPr>
        <p:txBody>
          <a:bodyPr/>
          <a:lstStyle>
            <a:lvl1pPr>
              <a:defRPr/>
            </a:lvl1pPr>
          </a:lstStyle>
          <a:p>
            <a:pPr>
              <a:defRPr/>
            </a:pPr>
            <a:fld id="{A5A6E903-73B4-4D28-AD15-971C8F595890}"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2315940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E556673-0412-4A51-9388-CA2F101A8CF1}" type="datetime5">
              <a:rPr lang="en-GB" altLang="en-US">
                <a:solidFill>
                  <a:srgbClr val="054B6B"/>
                </a:solidFill>
              </a:rPr>
              <a:pPr>
                <a:defRPr/>
              </a:pPr>
              <a:t>10-Jun-19</a:t>
            </a:fld>
            <a:endParaRPr lang="en-GB" altLang="en-US">
              <a:solidFill>
                <a:srgbClr val="054B6B"/>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4" name="Rectangle 6"/>
          <p:cNvSpPr>
            <a:spLocks noGrp="1" noChangeArrowheads="1"/>
          </p:cNvSpPr>
          <p:nvPr>
            <p:ph type="sldNum" sz="quarter" idx="12"/>
          </p:nvPr>
        </p:nvSpPr>
        <p:spPr>
          <a:ln/>
        </p:spPr>
        <p:txBody>
          <a:bodyPr/>
          <a:lstStyle>
            <a:lvl1pPr>
              <a:defRPr/>
            </a:lvl1pPr>
          </a:lstStyle>
          <a:p>
            <a:pPr>
              <a:defRPr/>
            </a:pPr>
            <a:fld id="{AE45A995-AE52-4C81-87C3-5576BD41038A}"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5995589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5"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3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25" y="2057400"/>
            <a:ext cx="3932767" cy="3811588"/>
          </a:xfrm>
        </p:spPr>
        <p:txBody>
          <a:bodyPr/>
          <a:lstStyle>
            <a:lvl1pPr marL="0" indent="0">
              <a:buNone/>
              <a:defRPr sz="1600"/>
            </a:lvl1pPr>
            <a:lvl2pPr marL="457035" indent="0">
              <a:buNone/>
              <a:defRPr sz="1400"/>
            </a:lvl2pPr>
            <a:lvl3pPr marL="914070" indent="0">
              <a:buNone/>
              <a:defRPr sz="1200"/>
            </a:lvl3pPr>
            <a:lvl4pPr marL="1371105" indent="0">
              <a:buNone/>
              <a:defRPr sz="1000"/>
            </a:lvl4pPr>
            <a:lvl5pPr marL="1828141" indent="0">
              <a:buNone/>
              <a:defRPr sz="1000"/>
            </a:lvl5pPr>
            <a:lvl6pPr marL="2285176" indent="0">
              <a:buNone/>
              <a:defRPr sz="1000"/>
            </a:lvl6pPr>
            <a:lvl7pPr marL="2742213" indent="0">
              <a:buNone/>
              <a:defRPr sz="1000"/>
            </a:lvl7pPr>
            <a:lvl8pPr marL="3199248" indent="0">
              <a:buNone/>
              <a:defRPr sz="1000"/>
            </a:lvl8pPr>
            <a:lvl9pPr marL="3656283"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41596B4-413C-4D42-861B-4EF11F69D2E3}" type="datetime5">
              <a:rPr lang="en-GB" altLang="en-US">
                <a:solidFill>
                  <a:srgbClr val="054B6B"/>
                </a:solidFill>
              </a:rPr>
              <a:pPr>
                <a:defRPr/>
              </a:pPr>
              <a:t>10-Jun-19</a:t>
            </a:fld>
            <a:endParaRPr lang="en-GB" altLang="en-US">
              <a:solidFill>
                <a:srgbClr val="054B6B"/>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274C0E19-6EF6-4E70-8A7F-E8AC727FF49F}"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3461184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25"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32"/>
            <a:ext cx="6172200" cy="4873625"/>
          </a:xfrm>
        </p:spPr>
        <p:txBody>
          <a:bodyPr/>
          <a:lstStyle>
            <a:lvl1pPr marL="0" indent="0">
              <a:buNone/>
              <a:defRPr sz="3200"/>
            </a:lvl1pPr>
            <a:lvl2pPr marL="457035" indent="0">
              <a:buNone/>
              <a:defRPr sz="2800"/>
            </a:lvl2pPr>
            <a:lvl3pPr marL="914070" indent="0">
              <a:buNone/>
              <a:defRPr sz="2400"/>
            </a:lvl3pPr>
            <a:lvl4pPr marL="1371105" indent="0">
              <a:buNone/>
              <a:defRPr sz="2000"/>
            </a:lvl4pPr>
            <a:lvl5pPr marL="1828141" indent="0">
              <a:buNone/>
              <a:defRPr sz="2000"/>
            </a:lvl5pPr>
            <a:lvl6pPr marL="2285176" indent="0">
              <a:buNone/>
              <a:defRPr sz="2000"/>
            </a:lvl6pPr>
            <a:lvl7pPr marL="2742213" indent="0">
              <a:buNone/>
              <a:defRPr sz="2000"/>
            </a:lvl7pPr>
            <a:lvl8pPr marL="3199248" indent="0">
              <a:buNone/>
              <a:defRPr sz="2000"/>
            </a:lvl8pPr>
            <a:lvl9pPr marL="3656283"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840325" y="2057400"/>
            <a:ext cx="3932767" cy="3811588"/>
          </a:xfrm>
        </p:spPr>
        <p:txBody>
          <a:bodyPr/>
          <a:lstStyle>
            <a:lvl1pPr marL="0" indent="0">
              <a:buNone/>
              <a:defRPr sz="1600"/>
            </a:lvl1pPr>
            <a:lvl2pPr marL="457035" indent="0">
              <a:buNone/>
              <a:defRPr sz="1400"/>
            </a:lvl2pPr>
            <a:lvl3pPr marL="914070" indent="0">
              <a:buNone/>
              <a:defRPr sz="1200"/>
            </a:lvl3pPr>
            <a:lvl4pPr marL="1371105" indent="0">
              <a:buNone/>
              <a:defRPr sz="1000"/>
            </a:lvl4pPr>
            <a:lvl5pPr marL="1828141" indent="0">
              <a:buNone/>
              <a:defRPr sz="1000"/>
            </a:lvl5pPr>
            <a:lvl6pPr marL="2285176" indent="0">
              <a:buNone/>
              <a:defRPr sz="1000"/>
            </a:lvl6pPr>
            <a:lvl7pPr marL="2742213" indent="0">
              <a:buNone/>
              <a:defRPr sz="1000"/>
            </a:lvl7pPr>
            <a:lvl8pPr marL="3199248" indent="0">
              <a:buNone/>
              <a:defRPr sz="1000"/>
            </a:lvl8pPr>
            <a:lvl9pPr marL="3656283"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8F1883C-DE0D-4B90-90B5-DE25D2EABF2C}" type="datetime5">
              <a:rPr lang="en-GB" altLang="en-US">
                <a:solidFill>
                  <a:srgbClr val="054B6B"/>
                </a:solidFill>
              </a:rPr>
              <a:pPr>
                <a:defRPr/>
              </a:pPr>
              <a:t>10-Jun-19</a:t>
            </a:fld>
            <a:endParaRPr lang="en-GB" altLang="en-US">
              <a:solidFill>
                <a:srgbClr val="054B6B"/>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7" name="Rectangle 6"/>
          <p:cNvSpPr>
            <a:spLocks noGrp="1" noChangeArrowheads="1"/>
          </p:cNvSpPr>
          <p:nvPr>
            <p:ph type="sldNum" sz="quarter" idx="12"/>
          </p:nvPr>
        </p:nvSpPr>
        <p:spPr>
          <a:ln/>
        </p:spPr>
        <p:txBody>
          <a:bodyPr/>
          <a:lstStyle>
            <a:lvl1pPr>
              <a:defRPr/>
            </a:lvl1pPr>
          </a:lstStyle>
          <a:p>
            <a:pPr>
              <a:defRPr/>
            </a:pPr>
            <a:fld id="{7BA3BBCD-52B5-4906-9844-5F2C2A815D6C}"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1649452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74B8F1E-7378-4ACC-81D1-BAE3B70766D1}" type="datetime5">
              <a:rPr lang="en-GB" altLang="en-US">
                <a:solidFill>
                  <a:srgbClr val="054B6B"/>
                </a:solidFill>
              </a:rPr>
              <a:pPr>
                <a:defRPr/>
              </a:pPr>
              <a:t>10-Jun-19</a:t>
            </a:fld>
            <a:endParaRPr lang="en-GB" altLang="en-US">
              <a:solidFill>
                <a:srgbClr val="054B6B"/>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E3F9DECF-A4B8-4159-82EE-467E865423A7}"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1674697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il Right">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1" name="Group 20"/>
          <p:cNvGrpSpPr/>
          <p:nvPr userDrawn="1"/>
        </p:nvGrpSpPr>
        <p:grpSpPr>
          <a:xfrm>
            <a:off x="11431437" y="928688"/>
            <a:ext cx="413030" cy="5181555"/>
            <a:chOff x="11431437" y="928688"/>
            <a:chExt cx="413030" cy="5181555"/>
          </a:xfrm>
        </p:grpSpPr>
        <p:pic>
          <p:nvPicPr>
            <p:cNvPr id="22" name="Picture 21"/>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23453"/>
            <a:stretch/>
          </p:blipFill>
          <p:spPr>
            <a:xfrm rot="10800000">
              <a:off x="11431437" y="928688"/>
              <a:ext cx="413030" cy="2598888"/>
            </a:xfrm>
            <a:prstGeom prst="rect">
              <a:avLst/>
            </a:prstGeom>
          </p:spPr>
        </p:pic>
        <p:pic>
          <p:nvPicPr>
            <p:cNvPr id="23" name="Picture 22"/>
            <p:cNvPicPr>
              <a:picLocks noChangeAspect="1"/>
            </p:cNvPicPr>
            <p:nvPr userDrawn="1"/>
          </p:nvPicPr>
          <p:blipFill rotWithShape="1">
            <a:blip r:embed="rId3">
              <a:extLst>
                <a:ext uri="{28A0092B-C50C-407E-A947-70E740481C1C}">
                  <a14:useLocalDpi xmlns:a14="http://schemas.microsoft.com/office/drawing/2010/main" val="0"/>
                </a:ext>
              </a:extLst>
            </a:blip>
            <a:srcRect l="-5546" t="39800" r="-2857" b="3236"/>
            <a:stretch/>
          </p:blipFill>
          <p:spPr>
            <a:xfrm rot="10800000">
              <a:off x="11431437" y="3493392"/>
              <a:ext cx="413030" cy="2616851"/>
            </a:xfrm>
            <a:prstGeom prst="rect">
              <a:avLst/>
            </a:prstGeom>
          </p:spPr>
        </p:pic>
      </p:grpSp>
      <p:sp>
        <p:nvSpPr>
          <p:cNvPr id="31"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40841060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90417" y="827089"/>
            <a:ext cx="2421467" cy="54054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719671" y="827089"/>
            <a:ext cx="7067551" cy="5405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16A26192-CDC8-4398-8E50-39C3FEC3000B}" type="datetime5">
              <a:rPr lang="en-GB" altLang="en-US">
                <a:solidFill>
                  <a:srgbClr val="054B6B"/>
                </a:solidFill>
              </a:rPr>
              <a:pPr>
                <a:defRPr/>
              </a:pPr>
              <a:t>10-Jun-19</a:t>
            </a:fld>
            <a:endParaRPr lang="en-GB" altLang="en-US">
              <a:solidFill>
                <a:srgbClr val="054B6B"/>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GB" altLang="en-US">
                <a:solidFill>
                  <a:srgbClr val="054B6B"/>
                </a:solidFill>
              </a:rPr>
              <a:t>Presentation Title: View &gt; Header &amp; Footer</a:t>
            </a:r>
          </a:p>
        </p:txBody>
      </p:sp>
      <p:sp>
        <p:nvSpPr>
          <p:cNvPr id="6" name="Rectangle 6"/>
          <p:cNvSpPr>
            <a:spLocks noGrp="1" noChangeArrowheads="1"/>
          </p:cNvSpPr>
          <p:nvPr>
            <p:ph type="sldNum" sz="quarter" idx="12"/>
          </p:nvPr>
        </p:nvSpPr>
        <p:spPr>
          <a:ln/>
        </p:spPr>
        <p:txBody>
          <a:bodyPr/>
          <a:lstStyle>
            <a:lvl1pPr>
              <a:defRPr/>
            </a:lvl1pPr>
          </a:lstStyle>
          <a:p>
            <a:pPr>
              <a:defRPr/>
            </a:pPr>
            <a:fld id="{BC5D13DF-8778-4CEC-9B71-17CBB790E7DE}" type="slidenum">
              <a:rPr lang="en-GB" altLang="en-US">
                <a:solidFill>
                  <a:srgbClr val="054B6B"/>
                </a:solidFill>
              </a:rPr>
              <a:pPr>
                <a:defRPr/>
              </a:pPr>
              <a:t>‹#›</a:t>
            </a:fld>
            <a:endParaRPr lang="en-GB" altLang="en-US">
              <a:solidFill>
                <a:srgbClr val="054B6B"/>
              </a:solidFill>
            </a:endParaRPr>
          </a:p>
        </p:txBody>
      </p:sp>
    </p:spTree>
    <p:extLst>
      <p:ext uri="{BB962C8B-B14F-4D97-AF65-F5344CB8AC3E}">
        <p14:creationId xmlns:p14="http://schemas.microsoft.com/office/powerpoint/2010/main" val="3020930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9672" y="827088"/>
            <a:ext cx="9692217" cy="4318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719672" y="1841507"/>
            <a:ext cx="5272617"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5487" y="1841507"/>
            <a:ext cx="5272616"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ftr" sz="quarter" idx="10"/>
          </p:nvPr>
        </p:nvSpPr>
        <p:spPr>
          <a:ln/>
        </p:spPr>
        <p:txBody>
          <a:bodyPr/>
          <a:lstStyle>
            <a:lvl1pPr>
              <a:defRPr/>
            </a:lvl1pPr>
          </a:lstStyle>
          <a:p>
            <a:pPr>
              <a:defRPr/>
            </a:pPr>
            <a:r>
              <a:rPr lang="en-GB" altLang="en-US" dirty="0">
                <a:solidFill>
                  <a:srgbClr val="054B6B"/>
                </a:solidFill>
              </a:rPr>
              <a:t>Presentation Title: View &gt; Header &amp; Footer</a:t>
            </a:r>
          </a:p>
        </p:txBody>
      </p:sp>
      <p:sp>
        <p:nvSpPr>
          <p:cNvPr id="6" name="Rectangle 8"/>
          <p:cNvSpPr>
            <a:spLocks noGrp="1" noChangeArrowheads="1"/>
          </p:cNvSpPr>
          <p:nvPr>
            <p:ph type="dt" sz="half" idx="11"/>
          </p:nvPr>
        </p:nvSpPr>
        <p:spPr>
          <a:ln/>
        </p:spPr>
        <p:txBody>
          <a:bodyPr/>
          <a:lstStyle>
            <a:lvl1pPr>
              <a:defRPr/>
            </a:lvl1pPr>
          </a:lstStyle>
          <a:p>
            <a:pPr>
              <a:defRPr/>
            </a:pPr>
            <a:fld id="{74ED03FF-270B-45C8-93BF-38F005306BFA}" type="datetime5">
              <a:rPr lang="en-GB" altLang="en-US">
                <a:solidFill>
                  <a:srgbClr val="054B6B"/>
                </a:solidFill>
              </a:rPr>
              <a:pPr>
                <a:defRPr/>
              </a:pPr>
              <a:t>10-Jun-19</a:t>
            </a:fld>
            <a:endParaRPr lang="en-GB" altLang="en-US" dirty="0">
              <a:solidFill>
                <a:srgbClr val="054B6B"/>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A16E14D-65E4-4EF4-9958-2B9E5A40BA3E}" type="slidenum">
              <a:rPr lang="en-GB" altLang="en-US">
                <a:solidFill>
                  <a:srgbClr val="054B6B"/>
                </a:solidFill>
              </a:rPr>
              <a:pPr>
                <a:defRPr/>
              </a:pPr>
              <a:t>‹#›</a:t>
            </a:fld>
            <a:endParaRPr lang="en-GB" altLang="en-US" dirty="0">
              <a:solidFill>
                <a:srgbClr val="054B6B"/>
              </a:solidFill>
            </a:endParaRPr>
          </a:p>
        </p:txBody>
      </p:sp>
    </p:spTree>
    <p:extLst>
      <p:ext uri="{BB962C8B-B14F-4D97-AF65-F5344CB8AC3E}">
        <p14:creationId xmlns:p14="http://schemas.microsoft.com/office/powerpoint/2010/main" val="1558436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ail Centr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5" name="Group 24"/>
          <p:cNvGrpSpPr/>
          <p:nvPr userDrawn="1"/>
        </p:nvGrpSpPr>
        <p:grpSpPr>
          <a:xfrm>
            <a:off x="5882866" y="0"/>
            <a:ext cx="413030" cy="6862274"/>
            <a:chOff x="346345" y="0"/>
            <a:chExt cx="413030" cy="6862274"/>
          </a:xfrm>
        </p:grpSpPr>
        <p:pic>
          <p:nvPicPr>
            <p:cNvPr id="26" name="Picture 2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10800000">
              <a:off x="346345" y="0"/>
              <a:ext cx="413030" cy="3527576"/>
            </a:xfrm>
            <a:prstGeom prst="rect">
              <a:avLst/>
            </a:prstGeom>
          </p:spPr>
        </p:pic>
        <p:pic>
          <p:nvPicPr>
            <p:cNvPr id="27" name="Picture 26"/>
            <p:cNvPicPr>
              <a:picLocks noChangeAspect="1"/>
            </p:cNvPicPr>
            <p:nvPr userDrawn="1"/>
          </p:nvPicPr>
          <p:blipFill rotWithShape="1">
            <a:blip r:embed="rId3">
              <a:extLst>
                <a:ext uri="{28A0092B-C50C-407E-A947-70E740481C1C}">
                  <a14:useLocalDpi xmlns:a14="http://schemas.microsoft.com/office/drawing/2010/main" val="0"/>
                </a:ext>
              </a:extLst>
            </a:blip>
            <a:srcRect l="-5546" t="23429" r="-2857" b="3236"/>
            <a:stretch/>
          </p:blipFill>
          <p:spPr>
            <a:xfrm rot="10800000">
              <a:off x="346345" y="3493393"/>
              <a:ext cx="413030" cy="3368881"/>
            </a:xfrm>
            <a:prstGeom prst="rect">
              <a:avLst/>
            </a:prstGeom>
          </p:spPr>
        </p:pic>
      </p:grpSp>
      <p:sp>
        <p:nvSpPr>
          <p:cNvPr id="23"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3136088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ail Below">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5731445"/>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5"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662690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ail Below 2">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grpSp>
        <p:nvGrpSpPr>
          <p:cNvPr id="2" name="Group 1"/>
          <p:cNvGrpSpPr/>
          <p:nvPr userDrawn="1"/>
        </p:nvGrpSpPr>
        <p:grpSpPr>
          <a:xfrm>
            <a:off x="9408" y="4279047"/>
            <a:ext cx="12182592" cy="415480"/>
            <a:chOff x="9408" y="5628893"/>
            <a:chExt cx="12182592" cy="415480"/>
          </a:xfrm>
        </p:grpSpPr>
        <p:pic>
          <p:nvPicPr>
            <p:cNvPr id="9" name="Picture 8"/>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1566681" y="4071620"/>
              <a:ext cx="413030" cy="3527576"/>
            </a:xfrm>
            <a:prstGeom prst="rect">
              <a:avLst/>
            </a:prstGeom>
          </p:spPr>
        </p:pic>
        <p:pic>
          <p:nvPicPr>
            <p:cNvPr id="11" name="Picture 10"/>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5060073" y="4071620"/>
              <a:ext cx="413030" cy="3527576"/>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5546" t="19975" r="-2857" b="3236"/>
            <a:stretch/>
          </p:blipFill>
          <p:spPr>
            <a:xfrm rot="5400000">
              <a:off x="8549745" y="4074070"/>
              <a:ext cx="413030" cy="3527576"/>
            </a:xfrm>
            <a:prstGeom prst="rect">
              <a:avLst/>
            </a:prstGeom>
          </p:spPr>
        </p:pic>
        <p:pic>
          <p:nvPicPr>
            <p:cNvPr id="17" name="Picture 16"/>
            <p:cNvPicPr>
              <a:picLocks noChangeAspect="1"/>
            </p:cNvPicPr>
            <p:nvPr userDrawn="1"/>
          </p:nvPicPr>
          <p:blipFill rotWithShape="1">
            <a:blip r:embed="rId3">
              <a:extLst>
                <a:ext uri="{28A0092B-C50C-407E-A947-70E740481C1C}">
                  <a14:useLocalDpi xmlns:a14="http://schemas.microsoft.com/office/drawing/2010/main" val="0"/>
                </a:ext>
              </a:extLst>
            </a:blip>
            <a:srcRect l="-5547" t="59610" r="-3336" b="3236"/>
            <a:stretch/>
          </p:blipFill>
          <p:spPr>
            <a:xfrm rot="5400000">
              <a:off x="11131178" y="4982927"/>
              <a:ext cx="414856" cy="1706788"/>
            </a:xfrm>
            <a:prstGeom prst="rect">
              <a:avLst/>
            </a:prstGeom>
          </p:spPr>
        </p:pic>
      </p:grpSp>
      <p:sp>
        <p:nvSpPr>
          <p:cNvPr id="12" name="Slide Number Placeholder 9"/>
          <p:cNvSpPr>
            <a:spLocks noGrp="1"/>
          </p:cNvSpPr>
          <p:nvPr>
            <p:ph type="sldNum" sz="quarter" idx="15"/>
          </p:nvPr>
        </p:nvSpPr>
        <p:spPr>
          <a:xfrm>
            <a:off x="11092443" y="6532802"/>
            <a:ext cx="850268" cy="184192"/>
          </a:xfrm>
          <a:prstGeom prst="rect">
            <a:avLst/>
          </a:prstGeom>
        </p:spPr>
        <p:txBody>
          <a:bodyPr/>
          <a:lstStyle>
            <a:lvl1pPr algn="r">
              <a:defRPr>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Tree>
    <p:extLst>
      <p:ext uri="{BB962C8B-B14F-4D97-AF65-F5344CB8AC3E}">
        <p14:creationId xmlns:p14="http://schemas.microsoft.com/office/powerpoint/2010/main" val="1709646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DF00151-5426-497B-B88E-C52908C28F4A}"/>
              </a:ext>
            </a:extLst>
          </p:cNvPr>
          <p:cNvSpPr>
            <a:spLocks noGrp="1"/>
          </p:cNvSpPr>
          <p:nvPr>
            <p:ph type="sldNum" sz="quarter" idx="12"/>
          </p:nvPr>
        </p:nvSpPr>
        <p:spPr/>
        <p:txBody>
          <a:bodyPr/>
          <a:lstStyle/>
          <a:p>
            <a:fld id="{6DF18008-7AA4-44CA-8056-37C7048047C9}" type="slidenum">
              <a:rPr lang="en-GB" smtClean="0"/>
              <a:t>‹#›</a:t>
            </a:fld>
            <a:endParaRPr lang="en-GB"/>
          </a:p>
        </p:txBody>
      </p:sp>
    </p:spTree>
    <p:extLst>
      <p:ext uri="{BB962C8B-B14F-4D97-AF65-F5344CB8AC3E}">
        <p14:creationId xmlns:p14="http://schemas.microsoft.com/office/powerpoint/2010/main" val="28743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Slide Number Placeholder 6"/>
          <p:cNvSpPr>
            <a:spLocks noGrp="1"/>
          </p:cNvSpPr>
          <p:nvPr>
            <p:ph type="sldNum" sz="quarter" idx="12"/>
          </p:nvPr>
        </p:nvSpPr>
        <p:spPr/>
        <p:txBody>
          <a:bodyPr/>
          <a:lstStyle/>
          <a:p>
            <a:pPr>
              <a:defRPr/>
            </a:pPr>
            <a:fld id="{6E4066BB-E1B6-4D6A-8219-D5F00293222E}" type="slidenum">
              <a:rPr lang="en-GB" altLang="en-US" smtClean="0"/>
              <a:pPr>
                <a:defRPr/>
              </a:pPr>
              <a:t>‹#›</a:t>
            </a:fld>
            <a:endParaRPr lang="en-GB" altLang="en-US"/>
          </a:p>
        </p:txBody>
      </p:sp>
    </p:spTree>
    <p:extLst>
      <p:ext uri="{BB962C8B-B14F-4D97-AF65-F5344CB8AC3E}">
        <p14:creationId xmlns:p14="http://schemas.microsoft.com/office/powerpoint/2010/main" val="1669211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11548534"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dirty="0"/>
              <a:t>/</a:t>
            </a:r>
          </a:p>
        </p:txBody>
      </p:sp>
      <p:sp>
        <p:nvSpPr>
          <p:cNvPr id="8194" name="Rectangle 2"/>
          <p:cNvSpPr>
            <a:spLocks noGrp="1" noChangeArrowheads="1"/>
          </p:cNvSpPr>
          <p:nvPr>
            <p:ph type="ctrTitle"/>
          </p:nvPr>
        </p:nvSpPr>
        <p:spPr>
          <a:xfrm>
            <a:off x="719668" y="2565400"/>
            <a:ext cx="9692217" cy="1042988"/>
          </a:xfrm>
        </p:spPr>
        <p:txBody>
          <a:bodyPr/>
          <a:lstStyle>
            <a:lvl1pPr>
              <a:defRPr sz="3600"/>
            </a:lvl1pPr>
          </a:lstStyle>
          <a:p>
            <a:pPr lvl="0"/>
            <a:r>
              <a:rPr lang="en-US" altLang="en-US" noProof="0"/>
              <a:t>Click to edit Master title style</a:t>
            </a:r>
            <a:endParaRPr lang="en-GB" altLang="en-US" noProof="0"/>
          </a:p>
        </p:txBody>
      </p:sp>
      <p:sp>
        <p:nvSpPr>
          <p:cNvPr id="8195" name="Rectangle 3"/>
          <p:cNvSpPr>
            <a:spLocks noGrp="1" noChangeArrowheads="1"/>
          </p:cNvSpPr>
          <p:nvPr>
            <p:ph type="subTitle" idx="1"/>
          </p:nvPr>
        </p:nvSpPr>
        <p:spPr>
          <a:xfrm>
            <a:off x="719668" y="3644900"/>
            <a:ext cx="9692217" cy="719138"/>
          </a:xfrm>
        </p:spPr>
        <p:txBody>
          <a:bodyPr/>
          <a:lstStyle>
            <a:lvl1pPr>
              <a:defRPr sz="2800"/>
            </a:lvl1pPr>
          </a:lstStyle>
          <a:p>
            <a:pPr lvl="0"/>
            <a:r>
              <a:rPr lang="en-US" altLang="en-US" noProof="0"/>
              <a:t>Click to edit Master subtitle style</a:t>
            </a:r>
            <a:endParaRPr lang="en-GB" altLang="en-US" noProof="0"/>
          </a:p>
        </p:txBody>
      </p:sp>
      <p:sp>
        <p:nvSpPr>
          <p:cNvPr id="5" name="Rectangle 5"/>
          <p:cNvSpPr>
            <a:spLocks noGrp="1" noChangeArrowheads="1"/>
          </p:cNvSpPr>
          <p:nvPr>
            <p:ph type="ftr" sz="quarter" idx="10"/>
          </p:nvPr>
        </p:nvSpPr>
        <p:spPr/>
        <p:txBody>
          <a:bodyPr/>
          <a:lstStyle>
            <a:lvl1pPr>
              <a:defRPr/>
            </a:lvl1pPr>
          </a:lstStyle>
          <a:p>
            <a:pPr>
              <a:defRPr/>
            </a:pPr>
            <a:r>
              <a:rPr lang="en-GB" altLang="en-US" dirty="0"/>
              <a:t>Presentation Title: View &gt; Header &amp; Footer</a:t>
            </a:r>
          </a:p>
        </p:txBody>
      </p:sp>
      <p:sp>
        <p:nvSpPr>
          <p:cNvPr id="6" name="Rectangle 7"/>
          <p:cNvSpPr>
            <a:spLocks noGrp="1" noChangeArrowheads="1"/>
          </p:cNvSpPr>
          <p:nvPr>
            <p:ph type="dt" sz="half" idx="11"/>
          </p:nvPr>
        </p:nvSpPr>
        <p:spPr/>
        <p:txBody>
          <a:bodyPr/>
          <a:lstStyle>
            <a:lvl1pPr>
              <a:defRPr/>
            </a:lvl1pPr>
          </a:lstStyle>
          <a:p>
            <a:pPr>
              <a:defRPr/>
            </a:pPr>
            <a:fld id="{8E693516-CEBD-4C3B-8DBB-421BED3F8769}" type="datetime5">
              <a:rPr lang="en-GB" altLang="en-US" smtClean="0"/>
              <a:t>10-Jun-19</a:t>
            </a:fld>
            <a:endParaRPr lang="en-GB" altLang="en-US" dirty="0"/>
          </a:p>
        </p:txBody>
      </p:sp>
      <p:sp>
        <p:nvSpPr>
          <p:cNvPr id="7" name="Rectangle 8"/>
          <p:cNvSpPr>
            <a:spLocks noGrp="1" noChangeArrowheads="1"/>
          </p:cNvSpPr>
          <p:nvPr>
            <p:ph type="sldNum" sz="quarter" idx="12"/>
          </p:nvPr>
        </p:nvSpPr>
        <p:spPr/>
        <p:txBody>
          <a:bodyPr/>
          <a:lstStyle>
            <a:lvl1pPr>
              <a:defRPr smtClean="0"/>
            </a:lvl1pPr>
          </a:lstStyle>
          <a:p>
            <a:pPr>
              <a:defRPr/>
            </a:pPr>
            <a:fld id="{C396F280-9B32-4034-8303-F88EB52764A8}" type="slidenum">
              <a:rPr lang="en-GB" altLang="en-US"/>
              <a:pPr>
                <a:defRPr/>
              </a:pPr>
              <a:t>‹#›</a:t>
            </a:fld>
            <a:endParaRPr lang="en-GB" altLang="en-US" dirty="0"/>
          </a:p>
        </p:txBody>
      </p:sp>
    </p:spTree>
    <p:extLst>
      <p:ext uri="{BB962C8B-B14F-4D97-AF65-F5344CB8AC3E}">
        <p14:creationId xmlns:p14="http://schemas.microsoft.com/office/powerpoint/2010/main" val="79958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C000">
            <a:alpha val="30000"/>
          </a:srgb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028B7B-11F0-4B21-9921-6AC4570BEF2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206680" y="0"/>
            <a:ext cx="1985319" cy="911499"/>
          </a:xfrm>
          <a:prstGeom prst="rect">
            <a:avLst/>
          </a:prstGeom>
        </p:spPr>
      </p:pic>
      <p:sp>
        <p:nvSpPr>
          <p:cNvPr id="9" name="Slide Number Placeholder 9">
            <a:extLst>
              <a:ext uri="{FF2B5EF4-FFF2-40B4-BE49-F238E27FC236}">
                <a16:creationId xmlns:a16="http://schemas.microsoft.com/office/drawing/2014/main" id="{87B6480D-97D3-4468-A736-594677F85D89}"/>
              </a:ext>
            </a:extLst>
          </p:cNvPr>
          <p:cNvSpPr>
            <a:spLocks noGrp="1"/>
          </p:cNvSpPr>
          <p:nvPr>
            <p:ph type="sldNum" sz="quarter" idx="4"/>
          </p:nvPr>
        </p:nvSpPr>
        <p:spPr>
          <a:xfrm>
            <a:off x="11092443" y="6532802"/>
            <a:ext cx="850268" cy="184192"/>
          </a:xfrm>
          <a:prstGeom prst="rect">
            <a:avLst/>
          </a:prstGeom>
        </p:spPr>
        <p:txBody>
          <a:bodyPr anchor="ctr" anchorCtr="0"/>
          <a:lstStyle>
            <a:lvl1pPr algn="r">
              <a:defRPr sz="1200">
                <a:solidFill>
                  <a:srgbClr val="898989"/>
                </a:solidFill>
                <a:latin typeface="Arial" panose="020B0604020202020204" pitchFamily="34" charset="0"/>
                <a:cs typeface="Arial" panose="020B0604020202020204" pitchFamily="34" charset="0"/>
              </a:defRPr>
            </a:lvl1pPr>
          </a:lstStyle>
          <a:p>
            <a:fld id="{229EAAAC-928A-40C1-AC39-D34FD1799CA9}" type="slidenum">
              <a:rPr lang="en-GB" smtClean="0"/>
              <a:pPr/>
              <a:t>‹#›</a:t>
            </a:fld>
            <a:endParaRPr lang="en-GB" dirty="0"/>
          </a:p>
        </p:txBody>
      </p:sp>
      <p:sp>
        <p:nvSpPr>
          <p:cNvPr id="6" name="Rectangle 5">
            <a:extLst>
              <a:ext uri="{FF2B5EF4-FFF2-40B4-BE49-F238E27FC236}">
                <a16:creationId xmlns:a16="http://schemas.microsoft.com/office/drawing/2014/main" id="{7F20E629-38C3-49E6-8411-165FE28F0FB3}"/>
              </a:ext>
            </a:extLst>
          </p:cNvPr>
          <p:cNvSpPr/>
          <p:nvPr userDrawn="1"/>
        </p:nvSpPr>
        <p:spPr>
          <a:xfrm>
            <a:off x="1960" y="-2006571"/>
            <a:ext cx="12188080" cy="1895095"/>
          </a:xfrm>
          <a:prstGeom prst="rect">
            <a:avLst/>
          </a:prstGeom>
          <a:solidFill>
            <a:srgbClr val="005172"/>
          </a:solidFill>
          <a:ln w="12700" cap="flat" cmpd="sng" algn="ctr">
            <a:noFill/>
            <a:prstDash val="solid"/>
            <a:miter lim="800000"/>
          </a:ln>
          <a:effectLst/>
        </p:spPr>
        <p:txBody>
          <a:bodyPr lIns="1080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00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a:ea typeface="+mn-ea"/>
                <a:cs typeface="+mn-cs"/>
              </a:rPr>
              <a:t>USER NOTE:</a:t>
            </a:r>
            <a:r>
              <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rPr>
              <a:t> </a:t>
            </a:r>
            <a:r>
              <a:rPr kumimoji="0" lang="en-GB" sz="1800" b="0" i="0" u="none" strike="noStrike" kern="0" cap="none" spc="0" normalizeH="0" baseline="0" noProof="0" dirty="0">
                <a:ln>
                  <a:noFill/>
                </a:ln>
                <a:solidFill>
                  <a:prstClr val="white"/>
                </a:solidFill>
                <a:effectLst/>
                <a:uLnTx/>
                <a:uFillTx/>
                <a:latin typeface="+mn-lt"/>
                <a:ea typeface="+mn-ea"/>
                <a:cs typeface="+mn-cs"/>
              </a:rPr>
              <a:t>If you want to copy content in from another deck you will need to change the background layout.  </a:t>
            </a:r>
          </a:p>
          <a:p>
            <a:pPr marL="7200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n-lt"/>
              <a:ea typeface="+mn-ea"/>
              <a:cs typeface="+mn-cs"/>
            </a:endParaRP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To do this:</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cut and paste your content into the slide deck</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right-click and hover over the ‘layout’ option on the drop-down menu</a:t>
            </a:r>
          </a:p>
          <a:p>
            <a:pPr marL="7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mn-lt"/>
                <a:ea typeface="+mn-ea"/>
                <a:cs typeface="+mn-cs"/>
              </a:rPr>
              <a:t>• select one of the track-based backgrounds available</a:t>
            </a:r>
            <a:endParaRPr kumimoji="0" lang="en-GB"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0197669"/>
      </p:ext>
    </p:extLst>
  </p:cSld>
  <p:clrMap bg1="lt1" tx1="dk1" bg2="lt2" tx2="dk2" accent1="accent1" accent2="accent2" accent3="accent3" accent4="accent4" accent5="accent5" accent6="accent6" hlink="hlink" folHlink="folHlink"/>
  <p:sldLayoutIdLst>
    <p:sldLayoutId id="2147483702" r:id="rId1"/>
    <p:sldLayoutId id="2147483705" r:id="rId2"/>
    <p:sldLayoutId id="2147483708" r:id="rId3"/>
    <p:sldLayoutId id="2147483709" r:id="rId4"/>
    <p:sldLayoutId id="2147483714" r:id="rId5"/>
    <p:sldLayoutId id="2147483716" r:id="rId6"/>
    <p:sldLayoutId id="2147483763" r:id="rId7"/>
    <p:sldLayoutId id="2147483764"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65">
          <p15:clr>
            <a:srgbClr val="F26B43"/>
          </p15:clr>
        </p15:guide>
        <p15:guide id="2" pos="746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C000">
            <a:alpha val="30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9668" y="827088"/>
            <a:ext cx="969221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719668" y="1841501"/>
            <a:ext cx="96922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4"/>
          <p:cNvSpPr>
            <a:spLocks noGrp="1" noChangeArrowheads="1"/>
          </p:cNvSpPr>
          <p:nvPr>
            <p:ph type="dt" sz="half" idx="2"/>
          </p:nvPr>
        </p:nvSpPr>
        <p:spPr bwMode="auto">
          <a:xfrm>
            <a:off x="8650817" y="6559550"/>
            <a:ext cx="28448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5056073F-EC5A-4D17-B0B4-750917E45228}" type="datetime5">
              <a:rPr lang="en-GB" altLang="en-US" smtClean="0"/>
              <a:t>10-Jun-19</a:t>
            </a:fld>
            <a:endParaRPr lang="en-GB" altLang="en-US" dirty="0"/>
          </a:p>
        </p:txBody>
      </p:sp>
      <p:sp>
        <p:nvSpPr>
          <p:cNvPr id="1029" name="Rectangle 5"/>
          <p:cNvSpPr>
            <a:spLocks noGrp="1" noChangeArrowheads="1"/>
          </p:cNvSpPr>
          <p:nvPr>
            <p:ph type="ftr" sz="quarter" idx="3"/>
          </p:nvPr>
        </p:nvSpPr>
        <p:spPr bwMode="auto">
          <a:xfrm>
            <a:off x="719667" y="233364"/>
            <a:ext cx="575733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dirty="0"/>
              <a:t>Presentation Title: View &gt; Header &amp; Footer</a:t>
            </a:r>
          </a:p>
        </p:txBody>
      </p:sp>
      <p:sp>
        <p:nvSpPr>
          <p:cNvPr id="1030" name="Rectangle 6"/>
          <p:cNvSpPr>
            <a:spLocks noGrp="1" noChangeArrowheads="1"/>
          </p:cNvSpPr>
          <p:nvPr>
            <p:ph type="sldNum" sz="quarter" idx="4"/>
          </p:nvPr>
        </p:nvSpPr>
        <p:spPr bwMode="auto">
          <a:xfrm>
            <a:off x="11601451" y="6559550"/>
            <a:ext cx="192616"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DCDC8A0F-7C7B-4207-93A6-07D6CD475C82}" type="slidenum">
              <a:rPr lang="en-GB" altLang="en-US"/>
              <a:pPr>
                <a:defRPr/>
              </a:pPr>
              <a:t>‹#›</a:t>
            </a:fld>
            <a:endParaRPr lang="en-GB" altLang="en-US" dirty="0"/>
          </a:p>
        </p:txBody>
      </p:sp>
      <p:sp>
        <p:nvSpPr>
          <p:cNvPr id="1031" name="Text Box 8"/>
          <p:cNvSpPr txBox="1">
            <a:spLocks noChangeArrowheads="1"/>
          </p:cNvSpPr>
          <p:nvPr/>
        </p:nvSpPr>
        <p:spPr bwMode="auto">
          <a:xfrm>
            <a:off x="11548534"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dirty="0"/>
              <a:t>/</a:t>
            </a:r>
          </a:p>
        </p:txBody>
      </p:sp>
    </p:spTree>
    <p:extLst>
      <p:ext uri="{BB962C8B-B14F-4D97-AF65-F5344CB8AC3E}">
        <p14:creationId xmlns:p14="http://schemas.microsoft.com/office/powerpoint/2010/main" val="230282279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dt="0"/>
  <p:txStyles>
    <p:titleStyle>
      <a:lvl1pPr algn="l" rtl="0" eaLnBrk="1" fontAlgn="base" hangingPunct="1">
        <a:spcBef>
          <a:spcPct val="0"/>
        </a:spcBef>
        <a:spcAft>
          <a:spcPct val="0"/>
        </a:spcAft>
        <a:defRPr sz="2800" b="1" i="1" kern="1200">
          <a:solidFill>
            <a:schemeClr val="tx2"/>
          </a:solidFill>
          <a:latin typeface="+mj-lt"/>
          <a:ea typeface="+mj-ea"/>
          <a:cs typeface="+mj-cs"/>
        </a:defRPr>
      </a:lvl1pPr>
      <a:lvl2pPr algn="l" rtl="0" eaLnBrk="1" fontAlgn="base" hangingPunct="1">
        <a:spcBef>
          <a:spcPct val="0"/>
        </a:spcBef>
        <a:spcAft>
          <a:spcPct val="0"/>
        </a:spcAft>
        <a:defRPr sz="2800" b="1" i="1">
          <a:solidFill>
            <a:schemeClr val="tx2"/>
          </a:solidFill>
          <a:latin typeface="Arial" panose="020B0604020202020204" pitchFamily="34" charset="0"/>
        </a:defRPr>
      </a:lvl2pPr>
      <a:lvl3pPr algn="l" rtl="0" eaLnBrk="1" fontAlgn="base" hangingPunct="1">
        <a:spcBef>
          <a:spcPct val="0"/>
        </a:spcBef>
        <a:spcAft>
          <a:spcPct val="0"/>
        </a:spcAft>
        <a:defRPr sz="2800" b="1" i="1">
          <a:solidFill>
            <a:schemeClr val="tx2"/>
          </a:solidFill>
          <a:latin typeface="Arial" panose="020B0604020202020204" pitchFamily="34" charset="0"/>
        </a:defRPr>
      </a:lvl3pPr>
      <a:lvl4pPr algn="l" rtl="0" eaLnBrk="1" fontAlgn="base" hangingPunct="1">
        <a:spcBef>
          <a:spcPct val="0"/>
        </a:spcBef>
        <a:spcAft>
          <a:spcPct val="0"/>
        </a:spcAft>
        <a:defRPr sz="2800" b="1" i="1">
          <a:solidFill>
            <a:schemeClr val="tx2"/>
          </a:solidFill>
          <a:latin typeface="Arial" panose="020B0604020202020204" pitchFamily="34" charset="0"/>
        </a:defRPr>
      </a:lvl4pPr>
      <a:lvl5pPr algn="l" rtl="0" eaLnBrk="1" fontAlgn="base" hangingPunct="1">
        <a:spcBef>
          <a:spcPct val="0"/>
        </a:spcBef>
        <a:spcAft>
          <a:spcPct val="0"/>
        </a:spcAft>
        <a:defRPr sz="2800" b="1" i="1">
          <a:solidFill>
            <a:schemeClr val="tx2"/>
          </a:solidFill>
          <a:latin typeface="Arial" panose="020B0604020202020204" pitchFamily="34" charset="0"/>
        </a:defRPr>
      </a:lvl5pPr>
      <a:lvl6pPr marL="457200" algn="l" rtl="0" eaLnBrk="1" fontAlgn="base" hangingPunct="1">
        <a:spcBef>
          <a:spcPct val="0"/>
        </a:spcBef>
        <a:spcAft>
          <a:spcPct val="0"/>
        </a:spcAft>
        <a:defRPr sz="2800" b="1" i="1">
          <a:solidFill>
            <a:schemeClr val="tx2"/>
          </a:solidFill>
          <a:latin typeface="Arial" panose="020B0604020202020204" pitchFamily="34" charset="0"/>
        </a:defRPr>
      </a:lvl6pPr>
      <a:lvl7pPr marL="914400" algn="l" rtl="0" eaLnBrk="1" fontAlgn="base" hangingPunct="1">
        <a:spcBef>
          <a:spcPct val="0"/>
        </a:spcBef>
        <a:spcAft>
          <a:spcPct val="0"/>
        </a:spcAft>
        <a:defRPr sz="2800" b="1" i="1">
          <a:solidFill>
            <a:schemeClr val="tx2"/>
          </a:solidFill>
          <a:latin typeface="Arial" panose="020B0604020202020204" pitchFamily="34" charset="0"/>
        </a:defRPr>
      </a:lvl7pPr>
      <a:lvl8pPr marL="1371600" algn="l" rtl="0" eaLnBrk="1" fontAlgn="base" hangingPunct="1">
        <a:spcBef>
          <a:spcPct val="0"/>
        </a:spcBef>
        <a:spcAft>
          <a:spcPct val="0"/>
        </a:spcAft>
        <a:defRPr sz="2800" b="1" i="1">
          <a:solidFill>
            <a:schemeClr val="tx2"/>
          </a:solidFill>
          <a:latin typeface="Arial" panose="020B0604020202020204" pitchFamily="34" charset="0"/>
        </a:defRPr>
      </a:lvl8pPr>
      <a:lvl9pPr marL="1828800" algn="l" rtl="0" eaLnBrk="1" fontAlgn="base" hangingPunct="1">
        <a:spcBef>
          <a:spcPct val="0"/>
        </a:spcBef>
        <a:spcAft>
          <a:spcPct val="0"/>
        </a:spcAft>
        <a:defRPr sz="2800" b="1" i="1">
          <a:solidFill>
            <a:schemeClr val="tx2"/>
          </a:solidFill>
          <a:latin typeface="Arial" panose="020B0604020202020204" pitchFamily="34" charset="0"/>
        </a:defRPr>
      </a:lvl9pPr>
    </p:titleStyle>
    <p:bodyStyle>
      <a:lvl1pPr algn="l" rtl="0" eaLnBrk="1" fontAlgn="base" hangingPunct="1">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1950" indent="-180975" algn="l" rtl="0" eaLnBrk="1" fontAlgn="base" hangingPunct="1">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8038" indent="-180975" algn="l" rtl="0" eaLnBrk="1" fontAlgn="base" hangingPunct="1">
        <a:spcBef>
          <a:spcPct val="20000"/>
        </a:spcBef>
        <a:spcAft>
          <a:spcPct val="0"/>
        </a:spcAft>
        <a:buClr>
          <a:schemeClr val="folHlink"/>
        </a:buClr>
        <a:buChar char="•"/>
        <a:defRPr kern="1200">
          <a:solidFill>
            <a:schemeClr val="tx1"/>
          </a:solidFill>
          <a:latin typeface="+mn-lt"/>
          <a:ea typeface="+mn-ea"/>
          <a:cs typeface="+mn-cs"/>
        </a:defRPr>
      </a:lvl3pPr>
      <a:lvl4pPr marL="1255713" indent="-179388" algn="l" rtl="0" eaLnBrk="1" fontAlgn="base" hangingPunct="1">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3388" indent="-179388" algn="l" rtl="0" eaLnBrk="1" fontAlgn="base" hangingPunct="1">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000">
            <a:alpha val="30000"/>
          </a:srgb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19672" y="827088"/>
            <a:ext cx="9692217"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719672" y="1841507"/>
            <a:ext cx="96922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4"/>
          <p:cNvSpPr>
            <a:spLocks noGrp="1" noChangeArrowheads="1"/>
          </p:cNvSpPr>
          <p:nvPr>
            <p:ph type="dt" sz="half" idx="2"/>
          </p:nvPr>
        </p:nvSpPr>
        <p:spPr bwMode="auto">
          <a:xfrm>
            <a:off x="8650817" y="6559550"/>
            <a:ext cx="28448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664ABE2D-DA44-40D6-B0D8-65644769090D}" type="datetime5">
              <a:rPr lang="en-GB" altLang="en-US">
                <a:solidFill>
                  <a:srgbClr val="054B6B"/>
                </a:solidFill>
              </a:rPr>
              <a:pPr>
                <a:defRPr/>
              </a:pPr>
              <a:t>10-Jun-19</a:t>
            </a:fld>
            <a:endParaRPr lang="en-GB" altLang="en-US">
              <a:solidFill>
                <a:srgbClr val="054B6B"/>
              </a:solidFill>
            </a:endParaRPr>
          </a:p>
        </p:txBody>
      </p:sp>
      <p:sp>
        <p:nvSpPr>
          <p:cNvPr id="1029" name="Rectangle 5"/>
          <p:cNvSpPr>
            <a:spLocks noGrp="1" noChangeArrowheads="1"/>
          </p:cNvSpPr>
          <p:nvPr>
            <p:ph type="ftr" sz="quarter" idx="3"/>
          </p:nvPr>
        </p:nvSpPr>
        <p:spPr bwMode="auto">
          <a:xfrm>
            <a:off x="719667" y="233369"/>
            <a:ext cx="5757333"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solidFill>
                  <a:srgbClr val="054B6B"/>
                </a:solidFill>
              </a:rPr>
              <a:t>Presentation Title: View &gt; Header &amp; Footer</a:t>
            </a:r>
          </a:p>
        </p:txBody>
      </p:sp>
      <p:sp>
        <p:nvSpPr>
          <p:cNvPr id="1030" name="Rectangle 6"/>
          <p:cNvSpPr>
            <a:spLocks noGrp="1" noChangeArrowheads="1"/>
          </p:cNvSpPr>
          <p:nvPr>
            <p:ph type="sldNum" sz="quarter" idx="4"/>
          </p:nvPr>
        </p:nvSpPr>
        <p:spPr bwMode="auto">
          <a:xfrm>
            <a:off x="11601451" y="6559550"/>
            <a:ext cx="192616"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smtClean="0"/>
            </a:lvl1pPr>
          </a:lstStyle>
          <a:p>
            <a:pPr>
              <a:defRPr/>
            </a:pPr>
            <a:fld id="{DCDC8A0F-7C7B-4207-93A6-07D6CD475C82}" type="slidenum">
              <a:rPr lang="en-GB" altLang="en-US">
                <a:solidFill>
                  <a:srgbClr val="054B6B"/>
                </a:solidFill>
              </a:rPr>
              <a:pPr>
                <a:defRPr/>
              </a:pPr>
              <a:t>‹#›</a:t>
            </a:fld>
            <a:endParaRPr lang="en-GB" altLang="en-US">
              <a:solidFill>
                <a:srgbClr val="054B6B"/>
              </a:solidFill>
            </a:endParaRPr>
          </a:p>
        </p:txBody>
      </p:sp>
      <p:sp>
        <p:nvSpPr>
          <p:cNvPr id="1031" name="Text Box 8"/>
          <p:cNvSpPr txBox="1">
            <a:spLocks noChangeArrowheads="1"/>
          </p:cNvSpPr>
          <p:nvPr/>
        </p:nvSpPr>
        <p:spPr bwMode="auto">
          <a:xfrm>
            <a:off x="11548538" y="6559550"/>
            <a:ext cx="48684"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solidFill>
                  <a:srgbClr val="054B6B"/>
                </a:solidFill>
              </a:rPr>
              <a:t>/</a:t>
            </a:r>
          </a:p>
        </p:txBody>
      </p:sp>
    </p:spTree>
    <p:extLst>
      <p:ext uri="{BB962C8B-B14F-4D97-AF65-F5344CB8AC3E}">
        <p14:creationId xmlns:p14="http://schemas.microsoft.com/office/powerpoint/2010/main" val="378241054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p:txStyles>
    <p:titleStyle>
      <a:lvl1pPr algn="l" rtl="0" eaLnBrk="1" fontAlgn="base" hangingPunct="1">
        <a:spcBef>
          <a:spcPct val="0"/>
        </a:spcBef>
        <a:spcAft>
          <a:spcPct val="0"/>
        </a:spcAft>
        <a:defRPr sz="2800" b="1" i="1" kern="1200">
          <a:solidFill>
            <a:schemeClr val="tx2"/>
          </a:solidFill>
          <a:latin typeface="+mj-lt"/>
          <a:ea typeface="+mj-ea"/>
          <a:cs typeface="+mj-cs"/>
        </a:defRPr>
      </a:lvl1pPr>
      <a:lvl2pPr algn="l" rtl="0" eaLnBrk="1" fontAlgn="base" hangingPunct="1">
        <a:spcBef>
          <a:spcPct val="0"/>
        </a:spcBef>
        <a:spcAft>
          <a:spcPct val="0"/>
        </a:spcAft>
        <a:defRPr sz="2800" b="1" i="1">
          <a:solidFill>
            <a:schemeClr val="tx2"/>
          </a:solidFill>
          <a:latin typeface="Arial" panose="020B0604020202020204" pitchFamily="34" charset="0"/>
        </a:defRPr>
      </a:lvl2pPr>
      <a:lvl3pPr algn="l" rtl="0" eaLnBrk="1" fontAlgn="base" hangingPunct="1">
        <a:spcBef>
          <a:spcPct val="0"/>
        </a:spcBef>
        <a:spcAft>
          <a:spcPct val="0"/>
        </a:spcAft>
        <a:defRPr sz="2800" b="1" i="1">
          <a:solidFill>
            <a:schemeClr val="tx2"/>
          </a:solidFill>
          <a:latin typeface="Arial" panose="020B0604020202020204" pitchFamily="34" charset="0"/>
        </a:defRPr>
      </a:lvl3pPr>
      <a:lvl4pPr algn="l" rtl="0" eaLnBrk="1" fontAlgn="base" hangingPunct="1">
        <a:spcBef>
          <a:spcPct val="0"/>
        </a:spcBef>
        <a:spcAft>
          <a:spcPct val="0"/>
        </a:spcAft>
        <a:defRPr sz="2800" b="1" i="1">
          <a:solidFill>
            <a:schemeClr val="tx2"/>
          </a:solidFill>
          <a:latin typeface="Arial" panose="020B0604020202020204" pitchFamily="34" charset="0"/>
        </a:defRPr>
      </a:lvl4pPr>
      <a:lvl5pPr algn="l" rtl="0" eaLnBrk="1" fontAlgn="base" hangingPunct="1">
        <a:spcBef>
          <a:spcPct val="0"/>
        </a:spcBef>
        <a:spcAft>
          <a:spcPct val="0"/>
        </a:spcAft>
        <a:defRPr sz="2800" b="1" i="1">
          <a:solidFill>
            <a:schemeClr val="tx2"/>
          </a:solidFill>
          <a:latin typeface="Arial" panose="020B0604020202020204" pitchFamily="34" charset="0"/>
        </a:defRPr>
      </a:lvl5pPr>
      <a:lvl6pPr marL="457035" algn="l" rtl="0" eaLnBrk="1" fontAlgn="base" hangingPunct="1">
        <a:spcBef>
          <a:spcPct val="0"/>
        </a:spcBef>
        <a:spcAft>
          <a:spcPct val="0"/>
        </a:spcAft>
        <a:defRPr sz="2800" b="1" i="1">
          <a:solidFill>
            <a:schemeClr val="tx2"/>
          </a:solidFill>
          <a:latin typeface="Arial" panose="020B0604020202020204" pitchFamily="34" charset="0"/>
        </a:defRPr>
      </a:lvl6pPr>
      <a:lvl7pPr marL="914070" algn="l" rtl="0" eaLnBrk="1" fontAlgn="base" hangingPunct="1">
        <a:spcBef>
          <a:spcPct val="0"/>
        </a:spcBef>
        <a:spcAft>
          <a:spcPct val="0"/>
        </a:spcAft>
        <a:defRPr sz="2800" b="1" i="1">
          <a:solidFill>
            <a:schemeClr val="tx2"/>
          </a:solidFill>
          <a:latin typeface="Arial" panose="020B0604020202020204" pitchFamily="34" charset="0"/>
        </a:defRPr>
      </a:lvl7pPr>
      <a:lvl8pPr marL="1371105" algn="l" rtl="0" eaLnBrk="1" fontAlgn="base" hangingPunct="1">
        <a:spcBef>
          <a:spcPct val="0"/>
        </a:spcBef>
        <a:spcAft>
          <a:spcPct val="0"/>
        </a:spcAft>
        <a:defRPr sz="2800" b="1" i="1">
          <a:solidFill>
            <a:schemeClr val="tx2"/>
          </a:solidFill>
          <a:latin typeface="Arial" panose="020B0604020202020204" pitchFamily="34" charset="0"/>
        </a:defRPr>
      </a:lvl8pPr>
      <a:lvl9pPr marL="1828141" algn="l" rtl="0" eaLnBrk="1" fontAlgn="base" hangingPunct="1">
        <a:spcBef>
          <a:spcPct val="0"/>
        </a:spcBef>
        <a:spcAft>
          <a:spcPct val="0"/>
        </a:spcAft>
        <a:defRPr sz="2800" b="1" i="1">
          <a:solidFill>
            <a:schemeClr val="tx2"/>
          </a:solidFill>
          <a:latin typeface="Arial" panose="020B0604020202020204" pitchFamily="34" charset="0"/>
        </a:defRPr>
      </a:lvl9pPr>
    </p:titleStyle>
    <p:bodyStyle>
      <a:lvl1pPr algn="l" rtl="0" eaLnBrk="1" fontAlgn="base" hangingPunct="1">
        <a:spcBef>
          <a:spcPct val="20000"/>
        </a:spcBef>
        <a:spcAft>
          <a:spcPct val="0"/>
        </a:spcAft>
        <a:buClr>
          <a:schemeClr val="folHlink"/>
        </a:buClr>
        <a:buSzPct val="50000"/>
        <a:buFont typeface="Arial" charset="0"/>
        <a:defRPr kern="1200">
          <a:solidFill>
            <a:schemeClr val="tx1"/>
          </a:solidFill>
          <a:latin typeface="+mn-lt"/>
          <a:ea typeface="+mn-ea"/>
          <a:cs typeface="+mn-cs"/>
        </a:defRPr>
      </a:lvl1pPr>
      <a:lvl2pPr marL="361821" indent="-180909" algn="l" rtl="0" eaLnBrk="1" fontAlgn="base" hangingPunct="1">
        <a:spcBef>
          <a:spcPct val="20000"/>
        </a:spcBef>
        <a:spcAft>
          <a:spcPct val="0"/>
        </a:spcAft>
        <a:buClr>
          <a:schemeClr val="folHlink"/>
        </a:buClr>
        <a:buSzPct val="50000"/>
        <a:buFont typeface="Arial" charset="0"/>
        <a:buChar char="►"/>
        <a:defRPr kern="1200">
          <a:solidFill>
            <a:schemeClr val="tx1"/>
          </a:solidFill>
          <a:latin typeface="+mn-lt"/>
          <a:ea typeface="+mn-ea"/>
          <a:cs typeface="+mn-cs"/>
        </a:defRPr>
      </a:lvl2pPr>
      <a:lvl3pPr marL="807747" indent="-180909" algn="l" rtl="0" eaLnBrk="1" fontAlgn="base" hangingPunct="1">
        <a:spcBef>
          <a:spcPct val="20000"/>
        </a:spcBef>
        <a:spcAft>
          <a:spcPct val="0"/>
        </a:spcAft>
        <a:buClr>
          <a:schemeClr val="folHlink"/>
        </a:buClr>
        <a:buChar char="•"/>
        <a:defRPr kern="1200">
          <a:solidFill>
            <a:schemeClr val="tx1"/>
          </a:solidFill>
          <a:latin typeface="+mn-lt"/>
          <a:ea typeface="+mn-ea"/>
          <a:cs typeface="+mn-cs"/>
        </a:defRPr>
      </a:lvl3pPr>
      <a:lvl4pPr marL="1255260" indent="-179323" algn="l" rtl="0" eaLnBrk="1" fontAlgn="base" hangingPunct="1">
        <a:spcBef>
          <a:spcPct val="20000"/>
        </a:spcBef>
        <a:spcAft>
          <a:spcPct val="0"/>
        </a:spcAft>
        <a:buClr>
          <a:schemeClr val="folHlink"/>
        </a:buClr>
        <a:buFont typeface="Arial" charset="0"/>
        <a:buChar char="-"/>
        <a:defRPr kern="1200">
          <a:solidFill>
            <a:schemeClr val="tx1"/>
          </a:solidFill>
          <a:latin typeface="+mn-lt"/>
          <a:ea typeface="+mn-ea"/>
          <a:cs typeface="+mn-cs"/>
        </a:defRPr>
      </a:lvl4pPr>
      <a:lvl5pPr marL="1702773" indent="-179323" algn="l" rtl="0" eaLnBrk="1" fontAlgn="base" hangingPunct="1">
        <a:spcBef>
          <a:spcPct val="20000"/>
        </a:spcBef>
        <a:spcAft>
          <a:spcPct val="0"/>
        </a:spcAft>
        <a:buClr>
          <a:schemeClr val="folHlink"/>
        </a:buClr>
        <a:defRPr kern="1200">
          <a:solidFill>
            <a:schemeClr val="tx1"/>
          </a:solidFill>
          <a:latin typeface="+mn-lt"/>
          <a:ea typeface="+mn-ea"/>
          <a:cs typeface="+mn-cs"/>
        </a:defRPr>
      </a:lvl5pPr>
      <a:lvl6pPr marL="2513694" indent="-228518" algn="l" defTabSz="9140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729" indent="-228518" algn="l" defTabSz="9140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766" indent="-228518" algn="l" defTabSz="9140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802" indent="-228518" algn="l" defTabSz="91407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070" rtl="0" eaLnBrk="1" latinLnBrk="0" hangingPunct="1">
        <a:defRPr sz="1800" kern="1200">
          <a:solidFill>
            <a:schemeClr val="tx1"/>
          </a:solidFill>
          <a:latin typeface="+mn-lt"/>
          <a:ea typeface="+mn-ea"/>
          <a:cs typeface="+mn-cs"/>
        </a:defRPr>
      </a:lvl1pPr>
      <a:lvl2pPr marL="457035" algn="l" defTabSz="914070" rtl="0" eaLnBrk="1" latinLnBrk="0" hangingPunct="1">
        <a:defRPr sz="1800" kern="1200">
          <a:solidFill>
            <a:schemeClr val="tx1"/>
          </a:solidFill>
          <a:latin typeface="+mn-lt"/>
          <a:ea typeface="+mn-ea"/>
          <a:cs typeface="+mn-cs"/>
        </a:defRPr>
      </a:lvl2pPr>
      <a:lvl3pPr marL="914070" algn="l" defTabSz="914070" rtl="0" eaLnBrk="1" latinLnBrk="0" hangingPunct="1">
        <a:defRPr sz="1800" kern="1200">
          <a:solidFill>
            <a:schemeClr val="tx1"/>
          </a:solidFill>
          <a:latin typeface="+mn-lt"/>
          <a:ea typeface="+mn-ea"/>
          <a:cs typeface="+mn-cs"/>
        </a:defRPr>
      </a:lvl3pPr>
      <a:lvl4pPr marL="1371105" algn="l" defTabSz="914070" rtl="0" eaLnBrk="1" latinLnBrk="0" hangingPunct="1">
        <a:defRPr sz="1800" kern="1200">
          <a:solidFill>
            <a:schemeClr val="tx1"/>
          </a:solidFill>
          <a:latin typeface="+mn-lt"/>
          <a:ea typeface="+mn-ea"/>
          <a:cs typeface="+mn-cs"/>
        </a:defRPr>
      </a:lvl4pPr>
      <a:lvl5pPr marL="1828141" algn="l" defTabSz="914070" rtl="0" eaLnBrk="1" latinLnBrk="0" hangingPunct="1">
        <a:defRPr sz="1800" kern="1200">
          <a:solidFill>
            <a:schemeClr val="tx1"/>
          </a:solidFill>
          <a:latin typeface="+mn-lt"/>
          <a:ea typeface="+mn-ea"/>
          <a:cs typeface="+mn-cs"/>
        </a:defRPr>
      </a:lvl5pPr>
      <a:lvl6pPr marL="2285176" algn="l" defTabSz="914070" rtl="0" eaLnBrk="1" latinLnBrk="0" hangingPunct="1">
        <a:defRPr sz="1800" kern="1200">
          <a:solidFill>
            <a:schemeClr val="tx1"/>
          </a:solidFill>
          <a:latin typeface="+mn-lt"/>
          <a:ea typeface="+mn-ea"/>
          <a:cs typeface="+mn-cs"/>
        </a:defRPr>
      </a:lvl6pPr>
      <a:lvl7pPr marL="2742213" algn="l" defTabSz="914070" rtl="0" eaLnBrk="1" latinLnBrk="0" hangingPunct="1">
        <a:defRPr sz="1800" kern="1200">
          <a:solidFill>
            <a:schemeClr val="tx1"/>
          </a:solidFill>
          <a:latin typeface="+mn-lt"/>
          <a:ea typeface="+mn-ea"/>
          <a:cs typeface="+mn-cs"/>
        </a:defRPr>
      </a:lvl7pPr>
      <a:lvl8pPr marL="3199248" algn="l" defTabSz="914070" rtl="0" eaLnBrk="1" latinLnBrk="0" hangingPunct="1">
        <a:defRPr sz="1800" kern="1200">
          <a:solidFill>
            <a:schemeClr val="tx1"/>
          </a:solidFill>
          <a:latin typeface="+mn-lt"/>
          <a:ea typeface="+mn-ea"/>
          <a:cs typeface="+mn-cs"/>
        </a:defRPr>
      </a:lvl8pPr>
      <a:lvl9pPr marL="3656283" algn="l" defTabSz="9140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file:///\\CORP\DFSROOT$\SZ\WMAGroups\01%20-%20Route%20IM%20Director%20-%20Wessex\02%20-%20Route%20Safety%20Hour%20Reporting\02%20-%20Route%20Safety%20Hour%20Reporting\Safety%20Cascades%2019-20\P2%201920\New%20Starter%20Mentoring%20Process%20Wessex%20Route%20.pd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hyperlink" Target="file:///\\BASFG01\WMAGROUPS\01%20-%20Route%20IM%20Director%20-%20Wessex\02%20-%20Route%20Safety%20Hour%20Reporting\02%20-%20Route%20Safety%20Hour%20Reporting\Safety%20Cascades%2019-20\P2%201920\Safety%20Bulletin%20-%20Malicious%20Act%20120519.pdf" TargetMode="External"/><Relationship Id="rId13" Type="http://schemas.openxmlformats.org/officeDocument/2006/relationships/hyperlink" Target="file:///\\Basfg01\wmagroups\01%20-%20Route%20IM%20Director%20-%20Wessex\02%20-%20Route%20Safety%20Hour%20Reporting\02%20-%20Route%20Safety%20Hour%20Reporting\Safety%20Cascades%2019-20\P2%201920\Wessex%20Route%20Safety%20Alert%20Near%20Miss%20Havant%20Level%20Crossing%2025%2005%202019.pdf" TargetMode="External"/><Relationship Id="rId3" Type="http://schemas.openxmlformats.org/officeDocument/2006/relationships/hyperlink" Target="file:///\\BASFG01\WMAGROUPS\01%20-%20Route%20IM%20Director%20-%20Wessex\02%20-%20Route%20Safety%20Hour%20Reporting\02%20-%20Route%20Safety%20Hour%20Reporting\Safety%20Cascades%2019-20\P2%201920\Wessex%20Route%20Cable%20Theft%20Bulletin%20-%20Update%2014MAY19.pdf" TargetMode="External"/><Relationship Id="rId7" Type="http://schemas.openxmlformats.org/officeDocument/2006/relationships/hyperlink" Target="file:///\\BASFG01\WMAGROUPS\01%20-%20Route%20IM%20Director%20-%20Wessex\02%20-%20Route%20Safety%20Hour%20Reporting\02%20-%20Route%20Safety%20Hour%20Reporting\Safety%20Cascades%2019-20\P2%201920\Safety-Alert-NRA19-07-Working-safely-near-level-crossings.pdf" TargetMode="External"/><Relationship Id="rId12" Type="http://schemas.openxmlformats.org/officeDocument/2006/relationships/hyperlink" Target="file:///\\Basfg01\wmagroups\01%20-%20Route%20IM%20Director%20-%20Wessex\02%20-%20Route%20Safety%20Hour%20Reporting\02%20-%20Route%20Safety%20Hour%20Reporting\Safety%20Cascades%2019-20\P2%201920\Lessons%20Learnt%20Manual%20handling%20incident%20-%2014-05-2019%20(003).pdf" TargetMode="External"/><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hyperlink" Target="file:///\\BASFG01\WMAGROUPS\01%20-%20Route%20IM%20Director%20-%20Wessex\02%20-%20Route%20Safety%20Hour%20Reporting\02%20-%20Route%20Safety%20Hour%20Reporting\Safety%20Cascades%2019-20\P2%201920\Safety-Alert-NRX19-3-Deliberate-safety-and-security-incidents.pdf" TargetMode="External"/><Relationship Id="rId11" Type="http://schemas.openxmlformats.org/officeDocument/2006/relationships/hyperlink" Target="file:///\\BASFG01\WMAGROUPS\01%20-%20Route%20IM%20Director%20-%20Wessex\02%20-%20Route%20Safety%20Hour%20Reporting\02%20-%20Route%20Safety%20Hour%20Reporting\Safety%20Cascades%2019-20\P2%201920\HSE%20Fatigue%20Risk%20Index%20Calculator%20rr446cal.xls" TargetMode="External"/><Relationship Id="rId5" Type="http://schemas.openxmlformats.org/officeDocument/2006/relationships/hyperlink" Target="file:///\\BASFG01\WMAGROUPS\01%20-%20Route%20IM%20Director%20-%20Wessex\02%20-%20Route%20Safety%20Hour%20Reporting\02%20-%20Route%20Safety%20Hour%20Reporting\Safety%20Cascades%2019-20\P2%201920\Safety-Bulletin-NRB19-06-Dumper-overturn-incident.pdf" TargetMode="External"/><Relationship Id="rId10" Type="http://schemas.openxmlformats.org/officeDocument/2006/relationships/hyperlink" Target="file:///\\BASFG01\WMAGROUPS\01%20-%20Route%20IM%20Director%20-%20Wessex\02%20-%20Route%20Safety%20Hour%20Reporting\02%20-%20Route%20Safety%20Hour%20Reporting\Safety%20Cascades%2019-20\P2%201920\DNA%20Bulletin.pdf" TargetMode="External"/><Relationship Id="rId4" Type="http://schemas.openxmlformats.org/officeDocument/2006/relationships/hyperlink" Target="file:///\\BASFG01\WMAGROUPS\01%20-%20Route%20IM%20Director%20-%20Wessex\02%20-%20Route%20Safety%20Hour%20Reporting\02%20-%20Route%20Safety%20Hour%20Reporting\Safety%20Cascades%2019-20\P2%201920\Sunsafety%20-%20IOSHpocket.pdf" TargetMode="External"/><Relationship Id="rId9" Type="http://schemas.openxmlformats.org/officeDocument/2006/relationships/hyperlink" Target="file:///\\BASFG01\WMAGROUPS\01%20-%20Route%20IM%20Director%20-%20Wessex\02%20-%20Route%20Safety%20Hour%20Reporting\02%20-%20Route%20Safety%20Hour%20Reporting\Safety%20Cascades%2019-20\P2%201920\New%20Starter%20Mentoring%20Process%20Wessex%20Route%20.pdf"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hyperlink" Target="mailto:Rebecca.Jones@networkrail.co.uk(07734649591)"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www.validium.com/vclub" TargetMode="External"/><Relationship Id="rId7" Type="http://schemas.openxmlformats.org/officeDocument/2006/relationships/hyperlink" Target="file:///\\BASFG01\WMAGROUPS\01%20-%20Route%20IM%20Director%20-%20Wessex\02%20-%20Route%20Safety%20Hour%20Reporting\02%20-%20Route%20Safety%20Hour%20Reporting\Safety%20Cascades%2019-20\P2%201920\DNA%20Bulletin.pdf"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emf"/><Relationship Id="rId4" Type="http://schemas.openxmlformats.org/officeDocument/2006/relationships/hyperlink" Target="http://networkrailstandards/NewSearch.aspx?q=Drugs%20and%20Alcohol%20policy" TargetMode="External"/></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3.xml"/><Relationship Id="rId6" Type="http://schemas.openxmlformats.org/officeDocument/2006/relationships/image" Target="../media/image39.emf"/><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49.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hyperlink" Target="file:///\\CORP\DFSROOT$\SZ\WMAGroups\01%20-%20Route%20IM%20Director%20-%20Wessex\02%20-%20Route%20Safety%20Hour%20Reporting\02%20-%20Route%20Safety%20Hour%20Reporting\Safety%20Cascades%2019-20\P2%201920\Front%20Line%20Focus%20Episode%2085%20-%20May%202019.mp4"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2ahUKEwinicjL7bHiAhUsyYUKHVebDOkQjRx6BAgBEAU&amp;url=https://www.signstoyou.com/custom-signs/safety-signs/voltage-shock/s-1939/&amp;psig=AOvVaw3yZ6IIHKrmXlCTN-A4-bEH&amp;ust=1558707803399974" TargetMode="External"/><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emf"/></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hyperlink" Target="http://www.hse.gov.uk/research/rrhtm/rr446.htm" TargetMode="External"/><Relationship Id="rId5" Type="http://schemas.openxmlformats.org/officeDocument/2006/relationships/hyperlink" Target="file:///\\Basfg01\wmagroups\01%20-%20Route%20IM%20Director%20-%20Wessex\02%20-%20Route%20Safety%20Hour%20Reporting\02%20-%20Route%20Safety%20Hour%20Reporting\Safety%20Cascades%2019-20\P2%201920\HSE%20Fatigue%20Guidance%20for%20Investigations.pptx" TargetMode="Externa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BF8833C-D907-D24E-949C-65190DF62995}"/>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119336" y="6583"/>
            <a:ext cx="10108265" cy="4341050"/>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p:spPr>
      </p:pic>
      <p:sp>
        <p:nvSpPr>
          <p:cNvPr id="51" name="Title 50">
            <a:extLst>
              <a:ext uri="{FF2B5EF4-FFF2-40B4-BE49-F238E27FC236}">
                <a16:creationId xmlns:a16="http://schemas.microsoft.com/office/drawing/2014/main" id="{D8694222-4D81-4A9A-93A2-23C89102F234}"/>
              </a:ext>
            </a:extLst>
          </p:cNvPr>
          <p:cNvSpPr>
            <a:spLocks noGrp="1"/>
          </p:cNvSpPr>
          <p:nvPr>
            <p:ph type="ctrTitle" idx="4294967295"/>
          </p:nvPr>
        </p:nvSpPr>
        <p:spPr>
          <a:xfrm>
            <a:off x="958850" y="4797425"/>
            <a:ext cx="11233150" cy="479425"/>
          </a:xfrm>
          <a:prstGeom prst="rect">
            <a:avLst/>
          </a:prstGeom>
        </p:spPr>
        <p:txBody>
          <a:bodyPr/>
          <a:lstStyle/>
          <a:p>
            <a:r>
              <a:rPr lang="en-GB" sz="2800" b="0" spc="0" dirty="0">
                <a:solidFill>
                  <a:srgbClr val="005172"/>
                </a:solidFill>
                <a:latin typeface="Arial" panose="020B0604020202020204" pitchFamily="34" charset="0"/>
                <a:ea typeface="+mn-ea"/>
                <a:cs typeface="Arial" panose="020B0604020202020204" pitchFamily="34" charset="0"/>
              </a:rPr>
              <a:t>Health, Safety and Environment Period Cascade for P02 2019/20</a:t>
            </a:r>
            <a:endParaRPr lang="en-GB" sz="2800" dirty="0"/>
          </a:p>
        </p:txBody>
      </p:sp>
      <p:pic>
        <p:nvPicPr>
          <p:cNvPr id="4" name="Picture 3">
            <a:extLst>
              <a:ext uri="{FF2B5EF4-FFF2-40B4-BE49-F238E27FC236}">
                <a16:creationId xmlns:a16="http://schemas.microsoft.com/office/drawing/2014/main" id="{CB084297-6695-4630-A917-0B2FDE2828AB}"/>
              </a:ext>
            </a:extLst>
          </p:cNvPr>
          <p:cNvPicPr>
            <a:picLocks noChangeAspect="1"/>
          </p:cNvPicPr>
          <p:nvPr/>
        </p:nvPicPr>
        <p:blipFill rotWithShape="1">
          <a:blip r:embed="rId3"/>
          <a:srcRect l="4987" t="2000" r="3612" b="6000"/>
          <a:stretch/>
        </p:blipFill>
        <p:spPr>
          <a:xfrm>
            <a:off x="7032105" y="1124744"/>
            <a:ext cx="3960440" cy="3312368"/>
          </a:xfrm>
          <a:prstGeom prst="rect">
            <a:avLst/>
          </a:prstGeom>
        </p:spPr>
      </p:pic>
    </p:spTree>
    <p:extLst>
      <p:ext uri="{BB962C8B-B14F-4D97-AF65-F5344CB8AC3E}">
        <p14:creationId xmlns:p14="http://schemas.microsoft.com/office/powerpoint/2010/main" val="383075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6AF86AF2-BBB3-40DB-9A3A-F800717578BD}"/>
              </a:ext>
            </a:extLst>
          </p:cNvPr>
          <p:cNvSpPr/>
          <p:nvPr/>
        </p:nvSpPr>
        <p:spPr>
          <a:xfrm>
            <a:off x="317500" y="116632"/>
            <a:ext cx="8946852"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prstClr val="white"/>
                </a:solidFill>
                <a:highlight>
                  <a:srgbClr val="004D6F"/>
                </a:highlight>
                <a:latin typeface="Arial" panose="020B0604020202020204"/>
              </a:rPr>
              <a:t>Workforce</a:t>
            </a: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 Safety – New Starter Mentoring Process </a:t>
            </a:r>
          </a:p>
        </p:txBody>
      </p:sp>
      <p:sp>
        <p:nvSpPr>
          <p:cNvPr id="7" name="Rectangle 6">
            <a:extLst>
              <a:ext uri="{FF2B5EF4-FFF2-40B4-BE49-F238E27FC236}">
                <a16:creationId xmlns:a16="http://schemas.microsoft.com/office/drawing/2014/main" id="{46A44462-1F7A-46FB-A480-7502D2A1D298}"/>
              </a:ext>
            </a:extLst>
          </p:cNvPr>
          <p:cNvSpPr/>
          <p:nvPr/>
        </p:nvSpPr>
        <p:spPr>
          <a:xfrm>
            <a:off x="358724" y="836712"/>
            <a:ext cx="10849844" cy="5880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Network Rail, Wessex Route, New Starter Mentoring Process, May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The New Starter Mentoring (Safety Passport) Process NR/L3/MTC/SE00089 ceased to be mandatory in July 2012.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It is however recognised that it is vital to ensure the new starters are ready, before they are issued with a white hat, and deemed sufficiently competent and signed off for full duty.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This document is to confirm that Wessex Route continues to apply this standard in full.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Purpose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The passport scheme exists so that new, inexperienced personnel are identified and minded / mentored whilst working track side, to enable them to develop the necessary experience and safety awareness without inadvertently exposing themselves to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Please refer to the Wessex Instruction for more details on the following link: </a:t>
            </a:r>
            <a:r>
              <a:rPr kumimoji="0" lang="en-GB" sz="1600" b="1" i="0" u="none" strike="noStrike" kern="1200" cap="none" spc="0" normalizeH="0" baseline="0" noProof="0" dirty="0">
                <a:ln>
                  <a:noFill/>
                </a:ln>
                <a:solidFill>
                  <a:schemeClr val="accent2">
                    <a:lumMod val="75000"/>
                  </a:schemeClr>
                </a:solidFill>
                <a:effectLst/>
                <a:uLnTx/>
                <a:uFillTx/>
                <a:latin typeface="Arial" panose="020B0604020202020204"/>
                <a:ea typeface="+mn-ea"/>
                <a:cs typeface="+mn-cs"/>
                <a:hlinkClick r:id="rId2" action="ppaction://hlinkfile">
                  <a:extLst>
                    <a:ext uri="{A12FA001-AC4F-418D-AE19-62706E023703}">
                      <ahyp:hlinkClr xmlns:ahyp="http://schemas.microsoft.com/office/drawing/2018/hyperlinkcolor" val="tx"/>
                    </a:ext>
                  </a:extLst>
                </a:hlinkClick>
              </a:rPr>
              <a:t>New Starter Mentoring Process Wessex Route .pdf</a:t>
            </a:r>
            <a:endParaRPr kumimoji="0" lang="en-GB" sz="1600" b="1" i="0" u="none" strike="noStrike" kern="1200" cap="none" spc="0" normalizeH="0" baseline="0" noProof="0" dirty="0">
              <a:ln>
                <a:noFill/>
              </a:ln>
              <a:solidFill>
                <a:schemeClr val="accent2">
                  <a:lumMod val="75000"/>
                </a:schemeClr>
              </a:solidFill>
              <a:effectLst/>
              <a:highlight>
                <a:srgbClr val="FFFF00"/>
              </a:highligh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60EE28F0-9F68-4965-97E1-FA30D8B2AFBD}"/>
              </a:ext>
            </a:extLst>
          </p:cNvPr>
          <p:cNvPicPr/>
          <p:nvPr/>
        </p:nvPicPr>
        <p:blipFill>
          <a:blip r:embed="rId3"/>
          <a:stretch>
            <a:fillRect/>
          </a:stretch>
        </p:blipFill>
        <p:spPr>
          <a:xfrm>
            <a:off x="9048328" y="38527"/>
            <a:ext cx="845185" cy="664210"/>
          </a:xfrm>
          <a:prstGeom prst="rect">
            <a:avLst/>
          </a:prstGeom>
        </p:spPr>
      </p:pic>
    </p:spTree>
    <p:extLst>
      <p:ext uri="{BB962C8B-B14F-4D97-AF65-F5344CB8AC3E}">
        <p14:creationId xmlns:p14="http://schemas.microsoft.com/office/powerpoint/2010/main" val="1173400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E1DC0F7-B902-4C59-A69D-83987EDE579A}"/>
              </a:ext>
            </a:extLst>
          </p:cNvPr>
          <p:cNvSpPr/>
          <p:nvPr/>
        </p:nvSpPr>
        <p:spPr>
          <a:xfrm>
            <a:off x="301427" y="159422"/>
            <a:ext cx="3274293" cy="54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Community Safety</a:t>
            </a:r>
          </a:p>
        </p:txBody>
      </p:sp>
      <p:sp>
        <p:nvSpPr>
          <p:cNvPr id="6" name="Rectangle 5">
            <a:extLst>
              <a:ext uri="{FF2B5EF4-FFF2-40B4-BE49-F238E27FC236}">
                <a16:creationId xmlns:a16="http://schemas.microsoft.com/office/drawing/2014/main" id="{5E122FF4-0861-45E0-8266-A4DF59D4A53D}"/>
              </a:ext>
            </a:extLst>
          </p:cNvPr>
          <p:cNvSpPr/>
          <p:nvPr/>
        </p:nvSpPr>
        <p:spPr>
          <a:xfrm>
            <a:off x="278314" y="901450"/>
            <a:ext cx="5971721" cy="5727592"/>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1400" b="1" dirty="0"/>
              <a:t>For the first time since 2014 the total number of trespass incidents recorded in the SHEP has decreased</a:t>
            </a:r>
          </a:p>
          <a:p>
            <a:pPr marL="285750" indent="-285750">
              <a:buFont typeface="Arial" panose="020B0604020202020204" pitchFamily="34" charset="0"/>
              <a:buChar char="•"/>
            </a:pPr>
            <a:r>
              <a:rPr lang="en-GB" sz="1400" b="1" dirty="0"/>
              <a:t>We have delivered safety sessions to over 30,000 young people across the route to date</a:t>
            </a:r>
          </a:p>
          <a:p>
            <a:pPr marL="285750" indent="-285750">
              <a:buFont typeface="Arial" panose="020B0604020202020204" pitchFamily="34" charset="0"/>
              <a:buChar char="•"/>
            </a:pPr>
            <a:r>
              <a:rPr lang="en-GB" sz="1400" b="1" dirty="0"/>
              <a:t>School children from across the route work with us on various rail safety projects</a:t>
            </a:r>
          </a:p>
          <a:p>
            <a:pPr marL="285750" indent="-285750">
              <a:buFont typeface="Arial" panose="020B0604020202020204" pitchFamily="34" charset="0"/>
              <a:buChar char="•"/>
            </a:pPr>
            <a:r>
              <a:rPr lang="en-GB" sz="1400" b="1" dirty="0"/>
              <a:t>Woking Borough council youth workers are now delivering rail safety sessions on our behalf</a:t>
            </a:r>
          </a:p>
          <a:p>
            <a:pPr marL="285750" indent="-285750">
              <a:buFont typeface="Arial" panose="020B0604020202020204" pitchFamily="34" charset="0"/>
              <a:buChar char="•"/>
            </a:pPr>
            <a:r>
              <a:rPr lang="en-GB" sz="1400" b="1" dirty="0"/>
              <a:t>Rail safety is now part of Hounslow Borough Council’s sustainable travel programme</a:t>
            </a:r>
          </a:p>
          <a:p>
            <a:pPr marL="285750" indent="-285750">
              <a:buFont typeface="Arial" panose="020B0604020202020204" pitchFamily="34" charset="0"/>
              <a:buChar char="•"/>
            </a:pPr>
            <a:r>
              <a:rPr lang="en-GB" sz="1400" b="1" dirty="0"/>
              <a:t>Basingstoke and Deane Borough Council promote rail safety sessions in all their schools</a:t>
            </a:r>
          </a:p>
          <a:p>
            <a:pPr marL="285750" indent="-285750">
              <a:buFont typeface="Arial" panose="020B0604020202020204" pitchFamily="34" charset="0"/>
              <a:buChar char="•"/>
            </a:pPr>
            <a:r>
              <a:rPr lang="en-GB" sz="1400" b="1" dirty="0"/>
              <a:t>Bournemouth FC, Southampton FC, Portsmouth FC and Brentford FC all work with us to deliver rail safety sessions</a:t>
            </a:r>
          </a:p>
          <a:p>
            <a:pPr marL="285750" indent="-285750">
              <a:buFont typeface="Arial" panose="020B0604020202020204" pitchFamily="34" charset="0"/>
              <a:buChar char="•"/>
            </a:pPr>
            <a:r>
              <a:rPr lang="en-GB" sz="1400" b="1" dirty="0"/>
              <a:t>Partnership with Boxing England to deliver rail safety awareness in Bournemouth and Poole</a:t>
            </a:r>
          </a:p>
          <a:p>
            <a:pPr marL="285750" indent="-285750">
              <a:buFont typeface="Arial" panose="020B0604020202020204" pitchFamily="34" charset="0"/>
              <a:buChar char="•"/>
            </a:pPr>
            <a:r>
              <a:rPr lang="en-GB" sz="1400" b="1" dirty="0"/>
              <a:t>Working with SWR and BTP to raise awareness of the dangers risk taking behaviours around the railway</a:t>
            </a:r>
          </a:p>
          <a:p>
            <a:pPr marL="285750" indent="-285750">
              <a:buFont typeface="Arial" panose="020B0604020202020204" pitchFamily="34" charset="0"/>
              <a:buChar char="•"/>
            </a:pPr>
            <a:r>
              <a:rPr lang="en-GB" sz="1400" b="1" dirty="0"/>
              <a:t>Creating a safety film on the route with a 16 year old girl who injured herself on the route last Summer</a:t>
            </a:r>
          </a:p>
          <a:p>
            <a:pPr marL="285750" indent="-285750">
              <a:buFont typeface="Arial" panose="020B0604020202020204" pitchFamily="34" charset="0"/>
              <a:buChar char="•"/>
            </a:pPr>
            <a:r>
              <a:rPr lang="en-GB" sz="1400" b="1" dirty="0"/>
              <a:t>Thomas the Tank engine rail safety books being delivered across the route</a:t>
            </a:r>
          </a:p>
          <a:p>
            <a:pPr marL="285750" indent="-285750">
              <a:buFont typeface="Arial" panose="020B0604020202020204" pitchFamily="34" charset="0"/>
              <a:buChar char="•"/>
            </a:pPr>
            <a:r>
              <a:rPr lang="en-GB" sz="1400" b="1" dirty="0"/>
              <a:t>If you have issues with youth trespass please report WICC/close call and contact </a:t>
            </a:r>
            <a:r>
              <a:rPr lang="en-GB" sz="1400" b="1" dirty="0">
                <a:solidFill>
                  <a:schemeClr val="accent2"/>
                </a:solidFill>
              </a:rPr>
              <a:t>Marcia.Burnett@networkrail.co.uk </a:t>
            </a:r>
          </a:p>
        </p:txBody>
      </p:sp>
      <p:pic>
        <p:nvPicPr>
          <p:cNvPr id="12" name="Picture 11">
            <a:extLst>
              <a:ext uri="{FF2B5EF4-FFF2-40B4-BE49-F238E27FC236}">
                <a16:creationId xmlns:a16="http://schemas.microsoft.com/office/drawing/2014/main" id="{3B484EFF-F0B8-4E9A-BE74-17AFCBF1C7A9}"/>
              </a:ext>
            </a:extLst>
          </p:cNvPr>
          <p:cNvPicPr>
            <a:picLocks noChangeAspect="1"/>
          </p:cNvPicPr>
          <p:nvPr/>
        </p:nvPicPr>
        <p:blipFill rotWithShape="1">
          <a:blip r:embed="rId2">
            <a:extLst>
              <a:ext uri="{28A0092B-C50C-407E-A947-70E740481C1C}">
                <a14:useLocalDpi xmlns:a14="http://schemas.microsoft.com/office/drawing/2010/main" val="0"/>
              </a:ext>
            </a:extLst>
          </a:blip>
          <a:srcRect t="7887" b="32644"/>
          <a:stretch/>
        </p:blipFill>
        <p:spPr>
          <a:xfrm>
            <a:off x="6888088" y="689328"/>
            <a:ext cx="4042409" cy="1863092"/>
          </a:xfrm>
          <a:prstGeom prst="rect">
            <a:avLst/>
          </a:prstGeom>
          <a:ln>
            <a:solidFill>
              <a:schemeClr val="tx2">
                <a:lumMod val="50000"/>
              </a:schemeClr>
            </a:solidFill>
          </a:ln>
        </p:spPr>
      </p:pic>
      <p:pic>
        <p:nvPicPr>
          <p:cNvPr id="13" name="Picture 12">
            <a:extLst>
              <a:ext uri="{FF2B5EF4-FFF2-40B4-BE49-F238E27FC236}">
                <a16:creationId xmlns:a16="http://schemas.microsoft.com/office/drawing/2014/main" id="{20D45CD9-6CAF-456C-82BB-D35155FC8D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2355" b="6193"/>
          <a:stretch/>
        </p:blipFill>
        <p:spPr>
          <a:xfrm rot="10800000" flipH="1" flipV="1">
            <a:off x="6888088" y="2711608"/>
            <a:ext cx="4042410" cy="1863093"/>
          </a:xfrm>
          <a:prstGeom prst="rect">
            <a:avLst/>
          </a:prstGeom>
          <a:ln>
            <a:solidFill>
              <a:schemeClr val="tx2">
                <a:lumMod val="50000"/>
              </a:schemeClr>
            </a:solidFill>
          </a:ln>
        </p:spPr>
      </p:pic>
      <p:pic>
        <p:nvPicPr>
          <p:cNvPr id="14" name="Picture 13">
            <a:extLst>
              <a:ext uri="{FF2B5EF4-FFF2-40B4-BE49-F238E27FC236}">
                <a16:creationId xmlns:a16="http://schemas.microsoft.com/office/drawing/2014/main" id="{E830C0E0-8BCD-49FC-BF50-0CAC3B4B6D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7491"/>
          <a:stretch/>
        </p:blipFill>
        <p:spPr>
          <a:xfrm>
            <a:off x="6888088" y="4733889"/>
            <a:ext cx="4042409" cy="1895153"/>
          </a:xfrm>
          <a:prstGeom prst="rect">
            <a:avLst/>
          </a:prstGeom>
          <a:ln>
            <a:solidFill>
              <a:schemeClr val="tx2">
                <a:lumMod val="50000"/>
              </a:schemeClr>
            </a:solidFill>
          </a:ln>
        </p:spPr>
      </p:pic>
      <p:pic>
        <p:nvPicPr>
          <p:cNvPr id="15" name="Picture 2">
            <a:extLst>
              <a:ext uri="{FF2B5EF4-FFF2-40B4-BE49-F238E27FC236}">
                <a16:creationId xmlns:a16="http://schemas.microsoft.com/office/drawing/2014/main" id="{43374783-6003-4F06-B664-9E7DB0D307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5720" y="103348"/>
            <a:ext cx="850268" cy="655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6427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E1DC0F7-B902-4C59-A69D-83987EDE579A}"/>
              </a:ext>
            </a:extLst>
          </p:cNvPr>
          <p:cNvSpPr/>
          <p:nvPr/>
        </p:nvSpPr>
        <p:spPr>
          <a:xfrm>
            <a:off x="301427" y="159422"/>
            <a:ext cx="2842245" cy="543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highlight>
                  <a:srgbClr val="004D6F"/>
                </a:highlight>
                <a:latin typeface="Arial" panose="020B0604020202020204"/>
              </a:rPr>
              <a:t>Safety Bulletin </a:t>
            </a:r>
            <a:endParaRPr kumimoji="0" lang="en-GB" sz="2800" b="0" i="0" u="none" strike="noStrike" kern="1200" cap="none" spc="0" normalizeH="0" baseline="0" noProof="0" dirty="0">
              <a:ln>
                <a:noFill/>
              </a:ln>
              <a:solidFill>
                <a:schemeClr val="bg1"/>
              </a:solidFill>
              <a:effectLst/>
              <a:highlight>
                <a:srgbClr val="004D6F"/>
              </a:highlight>
              <a:uLnTx/>
              <a:uFillTx/>
              <a:latin typeface="Arial" panose="020B0604020202020204"/>
            </a:endParaRPr>
          </a:p>
        </p:txBody>
      </p:sp>
      <p:pic>
        <p:nvPicPr>
          <p:cNvPr id="9" name="Picture 8">
            <a:extLst>
              <a:ext uri="{FF2B5EF4-FFF2-40B4-BE49-F238E27FC236}">
                <a16:creationId xmlns:a16="http://schemas.microsoft.com/office/drawing/2014/main" id="{B58012DC-75C9-4C8B-9092-43D3A6F6FD8A}"/>
              </a:ext>
            </a:extLst>
          </p:cNvPr>
          <p:cNvPicPr>
            <a:picLocks noChangeAspect="1"/>
          </p:cNvPicPr>
          <p:nvPr/>
        </p:nvPicPr>
        <p:blipFill>
          <a:blip r:embed="rId2"/>
          <a:stretch>
            <a:fillRect/>
          </a:stretch>
        </p:blipFill>
        <p:spPr>
          <a:xfrm>
            <a:off x="2867322" y="169716"/>
            <a:ext cx="552700" cy="533192"/>
          </a:xfrm>
          <a:prstGeom prst="rect">
            <a:avLst/>
          </a:prstGeom>
        </p:spPr>
      </p:pic>
      <p:pic>
        <p:nvPicPr>
          <p:cNvPr id="6" name="Picture 5">
            <a:extLst>
              <a:ext uri="{FF2B5EF4-FFF2-40B4-BE49-F238E27FC236}">
                <a16:creationId xmlns:a16="http://schemas.microsoft.com/office/drawing/2014/main" id="{4DA0B37A-6CED-4D33-B033-35E5B360DF44}"/>
              </a:ext>
            </a:extLst>
          </p:cNvPr>
          <p:cNvPicPr>
            <a:picLocks noChangeAspect="1"/>
          </p:cNvPicPr>
          <p:nvPr/>
        </p:nvPicPr>
        <p:blipFill>
          <a:blip r:embed="rId3"/>
          <a:stretch>
            <a:fillRect/>
          </a:stretch>
        </p:blipFill>
        <p:spPr>
          <a:xfrm>
            <a:off x="47328" y="676076"/>
            <a:ext cx="6048672" cy="6012208"/>
          </a:xfrm>
          <a:prstGeom prst="rect">
            <a:avLst/>
          </a:prstGeom>
        </p:spPr>
      </p:pic>
      <p:pic>
        <p:nvPicPr>
          <p:cNvPr id="7" name="Picture 6">
            <a:extLst>
              <a:ext uri="{FF2B5EF4-FFF2-40B4-BE49-F238E27FC236}">
                <a16:creationId xmlns:a16="http://schemas.microsoft.com/office/drawing/2014/main" id="{D425C246-0729-4DA6-828C-494DB2353BBA}"/>
              </a:ext>
            </a:extLst>
          </p:cNvPr>
          <p:cNvPicPr>
            <a:picLocks noChangeAspect="1"/>
          </p:cNvPicPr>
          <p:nvPr/>
        </p:nvPicPr>
        <p:blipFill rotWithShape="1">
          <a:blip r:embed="rId4"/>
          <a:srcRect b="3907"/>
          <a:stretch/>
        </p:blipFill>
        <p:spPr>
          <a:xfrm>
            <a:off x="6096000" y="3192888"/>
            <a:ext cx="5281749" cy="3432010"/>
          </a:xfrm>
          <a:prstGeom prst="rect">
            <a:avLst/>
          </a:prstGeom>
        </p:spPr>
      </p:pic>
    </p:spTree>
    <p:extLst>
      <p:ext uri="{BB962C8B-B14F-4D97-AF65-F5344CB8AC3E}">
        <p14:creationId xmlns:p14="http://schemas.microsoft.com/office/powerpoint/2010/main" val="1170094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E1DC0F7-B902-4C59-A69D-83987EDE579A}"/>
              </a:ext>
            </a:extLst>
          </p:cNvPr>
          <p:cNvSpPr/>
          <p:nvPr/>
        </p:nvSpPr>
        <p:spPr>
          <a:xfrm>
            <a:off x="392748" y="-69422"/>
            <a:ext cx="5960857" cy="733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highlight>
                  <a:srgbClr val="004D6F"/>
                </a:highlight>
                <a:latin typeface="Arial" panose="020B0604020202020204"/>
              </a:rPr>
              <a:t>Infrastructure Plant Manual </a:t>
            </a:r>
            <a:endParaRPr kumimoji="0" lang="en-GB" sz="2800" b="0" i="0" u="none" strike="noStrike" kern="1200" cap="none" spc="0" normalizeH="0" baseline="0" noProof="0" dirty="0">
              <a:ln>
                <a:noFill/>
              </a:ln>
              <a:solidFill>
                <a:schemeClr val="bg1"/>
              </a:solidFill>
              <a:effectLst/>
              <a:highlight>
                <a:srgbClr val="004D6F"/>
              </a:highlight>
              <a:uLnTx/>
              <a:uFillTx/>
              <a:latin typeface="Arial" panose="020B0604020202020204"/>
            </a:endParaRPr>
          </a:p>
        </p:txBody>
      </p:sp>
      <p:pic>
        <p:nvPicPr>
          <p:cNvPr id="9" name="Picture 8">
            <a:extLst>
              <a:ext uri="{FF2B5EF4-FFF2-40B4-BE49-F238E27FC236}">
                <a16:creationId xmlns:a16="http://schemas.microsoft.com/office/drawing/2014/main" id="{57C16CA1-7A13-4977-94BA-86E02D4FFE85}"/>
              </a:ext>
            </a:extLst>
          </p:cNvPr>
          <p:cNvPicPr/>
          <p:nvPr/>
        </p:nvPicPr>
        <p:blipFill rotWithShape="1">
          <a:blip r:embed="rId3"/>
          <a:srcRect l="52171" t="80372" r="37555" b="7162"/>
          <a:stretch/>
        </p:blipFill>
        <p:spPr bwMode="auto">
          <a:xfrm>
            <a:off x="4943872" y="-69422"/>
            <a:ext cx="648072" cy="572894"/>
          </a:xfrm>
          <a:prstGeom prst="rect">
            <a:avLst/>
          </a:prstGeom>
          <a:ln>
            <a:noFill/>
          </a:ln>
          <a:extLst>
            <a:ext uri="{53640926-AAD7-44D8-BBD7-CCE9431645EC}">
              <a14:shadowObscured xmlns:a14="http://schemas.microsoft.com/office/drawing/2010/main"/>
            </a:ext>
          </a:extLst>
        </p:spPr>
      </p:pic>
      <p:sp>
        <p:nvSpPr>
          <p:cNvPr id="5" name="Rectangle 2">
            <a:extLst>
              <a:ext uri="{FF2B5EF4-FFF2-40B4-BE49-F238E27FC236}">
                <a16:creationId xmlns:a16="http://schemas.microsoft.com/office/drawing/2014/main" id="{4A27733C-BDC5-4F32-9B7A-216EF169B4CE}"/>
              </a:ext>
            </a:extLst>
          </p:cNvPr>
          <p:cNvSpPr txBox="1">
            <a:spLocks noChangeArrowheads="1"/>
          </p:cNvSpPr>
          <p:nvPr/>
        </p:nvSpPr>
        <p:spPr>
          <a:xfrm>
            <a:off x="-168696" y="325966"/>
            <a:ext cx="9919000" cy="676050"/>
          </a:xfrm>
          <a:prstGeom prst="rect">
            <a:avLst/>
          </a:prstGeom>
          <a:noFill/>
          <a:ln>
            <a:noFill/>
          </a:ln>
        </p:spPr>
        <p:txBody>
          <a:bodyPr vert="horz" lIns="0" tIns="0" rIns="18288"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marR="45720" algn="ctr">
              <a:spcBef>
                <a:spcPct val="20000"/>
              </a:spcBef>
              <a:buClr>
                <a:srgbClr val="7A6A60"/>
              </a:buClr>
              <a:buSzPct val="95000"/>
            </a:pPr>
            <a:r>
              <a:rPr lang="en-GB" altLang="en-US" sz="2400" dirty="0">
                <a:solidFill>
                  <a:schemeClr val="accent3">
                    <a:lumMod val="25000"/>
                  </a:schemeClr>
                </a:solidFill>
                <a:effectLst/>
              </a:rPr>
              <a:t>OTP Speeds and Movements in a T3 Engineering Possession.</a:t>
            </a:r>
          </a:p>
        </p:txBody>
      </p:sp>
      <p:sp>
        <p:nvSpPr>
          <p:cNvPr id="4" name="Rectangle 3">
            <a:extLst>
              <a:ext uri="{FF2B5EF4-FFF2-40B4-BE49-F238E27FC236}">
                <a16:creationId xmlns:a16="http://schemas.microsoft.com/office/drawing/2014/main" id="{8D337CDC-DFD3-451F-BEBB-41B30993218F}"/>
              </a:ext>
            </a:extLst>
          </p:cNvPr>
          <p:cNvSpPr/>
          <p:nvPr/>
        </p:nvSpPr>
        <p:spPr>
          <a:xfrm>
            <a:off x="482019" y="1050752"/>
            <a:ext cx="9778634" cy="923330"/>
          </a:xfrm>
          <a:prstGeom prst="rect">
            <a:avLst/>
          </a:prstGeom>
        </p:spPr>
        <p:txBody>
          <a:bodyPr wrap="square">
            <a:spAutoFit/>
          </a:bodyPr>
          <a:lstStyle/>
          <a:p>
            <a:r>
              <a:rPr lang="en-GB" dirty="0">
                <a:solidFill>
                  <a:schemeClr val="accent3">
                    <a:lumMod val="25000"/>
                  </a:schemeClr>
                </a:solidFill>
              </a:rPr>
              <a:t>The Rule Book, Module T3, Handbook 9,11,12 &amp; 15 were changed in December 2017 because of the need to make it clearer throughout the industry of the speeds that Engineering Trains, OTM’s and OTP must travel at in an engineering possession/worksite</a:t>
            </a:r>
            <a:r>
              <a:rPr lang="en-GB" dirty="0"/>
              <a:t>.</a:t>
            </a:r>
          </a:p>
        </p:txBody>
      </p:sp>
      <p:sp>
        <p:nvSpPr>
          <p:cNvPr id="7" name="TextBox 6">
            <a:extLst>
              <a:ext uri="{FF2B5EF4-FFF2-40B4-BE49-F238E27FC236}">
                <a16:creationId xmlns:a16="http://schemas.microsoft.com/office/drawing/2014/main" id="{E004A47A-BED0-441D-8374-75CCC0D9ED5C}"/>
              </a:ext>
            </a:extLst>
          </p:cNvPr>
          <p:cNvSpPr txBox="1"/>
          <p:nvPr/>
        </p:nvSpPr>
        <p:spPr>
          <a:xfrm>
            <a:off x="736846" y="2160788"/>
            <a:ext cx="2948243" cy="400110"/>
          </a:xfrm>
          <a:prstGeom prst="rect">
            <a:avLst/>
          </a:prstGeom>
          <a:no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2000" b="1" i="0" u="sng" strike="noStrike" kern="0" cap="none" spc="0" normalizeH="0" baseline="0" noProof="0" dirty="0">
                <a:ln>
                  <a:noFill/>
                </a:ln>
                <a:solidFill>
                  <a:schemeClr val="accent3">
                    <a:lumMod val="25000"/>
                  </a:schemeClr>
                </a:solidFill>
                <a:effectLst/>
                <a:uLnTx/>
                <a:uFillTx/>
              </a:rPr>
              <a:t>When things go wrong</a:t>
            </a:r>
          </a:p>
        </p:txBody>
      </p:sp>
      <p:pic>
        <p:nvPicPr>
          <p:cNvPr id="6" name="Picture 5">
            <a:extLst>
              <a:ext uri="{FF2B5EF4-FFF2-40B4-BE49-F238E27FC236}">
                <a16:creationId xmlns:a16="http://schemas.microsoft.com/office/drawing/2014/main" id="{BBD66EF8-05CD-43FE-B6F9-CD487D791DFC}"/>
              </a:ext>
            </a:extLst>
          </p:cNvPr>
          <p:cNvPicPr>
            <a:picLocks noChangeAspect="1"/>
          </p:cNvPicPr>
          <p:nvPr/>
        </p:nvPicPr>
        <p:blipFill>
          <a:blip r:embed="rId4"/>
          <a:stretch>
            <a:fillRect/>
          </a:stretch>
        </p:blipFill>
        <p:spPr>
          <a:xfrm>
            <a:off x="467816" y="2623804"/>
            <a:ext cx="5757997" cy="3417700"/>
          </a:xfrm>
          <a:prstGeom prst="rect">
            <a:avLst/>
          </a:prstGeom>
        </p:spPr>
      </p:pic>
      <p:sp>
        <p:nvSpPr>
          <p:cNvPr id="10" name="TextBox 9">
            <a:extLst>
              <a:ext uri="{FF2B5EF4-FFF2-40B4-BE49-F238E27FC236}">
                <a16:creationId xmlns:a16="http://schemas.microsoft.com/office/drawing/2014/main" id="{AF7C5449-40DC-4C2A-980D-193714FD2D7F}"/>
              </a:ext>
            </a:extLst>
          </p:cNvPr>
          <p:cNvSpPr txBox="1"/>
          <p:nvPr/>
        </p:nvSpPr>
        <p:spPr>
          <a:xfrm>
            <a:off x="6672064" y="2871405"/>
            <a:ext cx="4680520" cy="3170099"/>
          </a:xfrm>
          <a:prstGeom prst="rect">
            <a:avLst/>
          </a:prstGeom>
          <a:noFill/>
        </p:spPr>
        <p:txBody>
          <a:bodyPr wrap="square" rtlCol="0">
            <a:spAutoFit/>
          </a:bodyPr>
          <a:lstStyle/>
          <a:p>
            <a:pPr lvl="0" eaLnBrk="0" fontAlgn="base" hangingPunct="0">
              <a:spcBef>
                <a:spcPct val="0"/>
              </a:spcBef>
              <a:spcAft>
                <a:spcPct val="0"/>
              </a:spcAft>
              <a:defRPr/>
            </a:pPr>
            <a:r>
              <a:rPr lang="en-GB" sz="2000" b="1" kern="0" dirty="0">
                <a:solidFill>
                  <a:schemeClr val="accent3">
                    <a:lumMod val="25000"/>
                  </a:schemeClr>
                </a:solidFill>
              </a:rPr>
              <a:t>All movements are to be made at a speed up to 5 mph unless authorised by an ES to travel at caution,  up to a maximum of 25 mph. </a:t>
            </a:r>
          </a:p>
          <a:p>
            <a:pPr lvl="0" eaLnBrk="0" fontAlgn="base" hangingPunct="0">
              <a:spcBef>
                <a:spcPct val="0"/>
              </a:spcBef>
              <a:spcAft>
                <a:spcPct val="0"/>
              </a:spcAft>
              <a:defRPr/>
            </a:pPr>
            <a:r>
              <a:rPr lang="en-GB" sz="2000" b="1" kern="0" dirty="0">
                <a:solidFill>
                  <a:schemeClr val="accent3">
                    <a:lumMod val="25000"/>
                  </a:schemeClr>
                </a:solidFill>
              </a:rPr>
              <a:t> </a:t>
            </a:r>
          </a:p>
          <a:p>
            <a:pPr marL="0" marR="0" lvl="0" indent="0" defTabSz="91440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chemeClr val="accent3">
                    <a:lumMod val="25000"/>
                  </a:schemeClr>
                </a:solidFill>
                <a:effectLst/>
                <a:uLnTx/>
                <a:uFillTx/>
              </a:rPr>
              <a:t>There must always be an authorised method statement when on track plant is operated on Network Rail managed infrastructure.</a:t>
            </a:r>
          </a:p>
          <a:p>
            <a:pPr marL="0" marR="0" lvl="0" indent="0" defTabSz="914400" eaLnBrk="0" fontAlgn="base" latinLnBrk="0" hangingPunct="0">
              <a:lnSpc>
                <a:spcPct val="100000"/>
              </a:lnSpc>
              <a:spcBef>
                <a:spcPct val="0"/>
              </a:spcBef>
              <a:spcAft>
                <a:spcPct val="0"/>
              </a:spcAft>
              <a:buClrTx/>
              <a:buSzTx/>
              <a:buFontTx/>
              <a:buNone/>
              <a:tabLst/>
              <a:defRPr/>
            </a:pPr>
            <a:endParaRPr kumimoji="0" lang="en-GB" sz="2000" b="1" i="0" u="none" strike="noStrike" kern="0" cap="none" spc="0" normalizeH="0" baseline="0" noProof="0" dirty="0">
              <a:ln>
                <a:noFill/>
              </a:ln>
              <a:solidFill>
                <a:schemeClr val="accent3">
                  <a:lumMod val="25000"/>
                </a:schemeClr>
              </a:solidFill>
              <a:effectLst/>
              <a:uLnTx/>
              <a:uFillTx/>
            </a:endParaRPr>
          </a:p>
        </p:txBody>
      </p:sp>
      <p:sp>
        <p:nvSpPr>
          <p:cNvPr id="11" name="TextBox 10">
            <a:extLst>
              <a:ext uri="{FF2B5EF4-FFF2-40B4-BE49-F238E27FC236}">
                <a16:creationId xmlns:a16="http://schemas.microsoft.com/office/drawing/2014/main" id="{046BB56E-2201-4422-BF73-9A1A53177499}"/>
              </a:ext>
            </a:extLst>
          </p:cNvPr>
          <p:cNvSpPr txBox="1"/>
          <p:nvPr/>
        </p:nvSpPr>
        <p:spPr>
          <a:xfrm>
            <a:off x="736846" y="6193774"/>
            <a:ext cx="5071122" cy="523220"/>
          </a:xfrm>
          <a:prstGeom prst="rect">
            <a:avLst/>
          </a:prstGeom>
          <a:no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400" b="1" i="0" u="none" strike="noStrike" kern="0" cap="none" spc="0" normalizeH="0" baseline="0" noProof="0" dirty="0">
                <a:ln>
                  <a:noFill/>
                </a:ln>
                <a:solidFill>
                  <a:schemeClr val="accent3">
                    <a:lumMod val="25000"/>
                  </a:schemeClr>
                </a:solidFill>
                <a:effectLst/>
                <a:uLnTx/>
                <a:uFillTx/>
              </a:rPr>
              <a:t>Damage resulting from collision between 2x OTP in Scotland in March 2019</a:t>
            </a:r>
            <a:r>
              <a:rPr kumimoji="0" lang="en-GB" sz="1400" b="0" i="0" u="none" strike="noStrike" kern="0" cap="none" spc="0" normalizeH="0" baseline="0" noProof="0" dirty="0">
                <a:ln>
                  <a:noFill/>
                </a:ln>
                <a:solidFill>
                  <a:srgbClr val="000000"/>
                </a:solidFill>
                <a:effectLst/>
                <a:uLnTx/>
                <a:uFillTx/>
              </a:rPr>
              <a:t>.</a:t>
            </a:r>
          </a:p>
        </p:txBody>
      </p:sp>
    </p:spTree>
    <p:extLst>
      <p:ext uri="{BB962C8B-B14F-4D97-AF65-F5344CB8AC3E}">
        <p14:creationId xmlns:p14="http://schemas.microsoft.com/office/powerpoint/2010/main" val="1468264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2BE812CF-DDDE-454B-9DA1-D497A1DD1725}"/>
              </a:ext>
            </a:extLst>
          </p:cNvPr>
          <p:cNvSpPr/>
          <p:nvPr/>
        </p:nvSpPr>
        <p:spPr>
          <a:xfrm>
            <a:off x="969798" y="200473"/>
            <a:ext cx="5085906" cy="754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2800" dirty="0">
                <a:solidFill>
                  <a:schemeClr val="bg1"/>
                </a:solidFill>
                <a:highlight>
                  <a:srgbClr val="004D6F"/>
                </a:highlight>
              </a:rPr>
              <a:t>Safety Bulletins, Alerts, Advice </a:t>
            </a:r>
            <a:endParaRPr kumimoji="0" lang="en-GB" sz="2800" b="0" i="0" u="none" strike="noStrike" kern="1200" cap="none" spc="0" normalizeH="0" baseline="0" noProof="0" dirty="0">
              <a:ln>
                <a:noFill/>
              </a:ln>
              <a:solidFill>
                <a:schemeClr val="bg1"/>
              </a:solidFill>
              <a:effectLst/>
              <a:highlight>
                <a:srgbClr val="004D6F"/>
              </a:highlight>
              <a:uLnTx/>
              <a:uFillTx/>
              <a:latin typeface="Arial" panose="020B0604020202020204"/>
            </a:endParaRPr>
          </a:p>
        </p:txBody>
      </p:sp>
      <p:sp>
        <p:nvSpPr>
          <p:cNvPr id="4" name="Rectangle 3">
            <a:extLst>
              <a:ext uri="{FF2B5EF4-FFF2-40B4-BE49-F238E27FC236}">
                <a16:creationId xmlns:a16="http://schemas.microsoft.com/office/drawing/2014/main" id="{3403C357-868D-4A4D-ABC8-C9668CCB3C2D}"/>
              </a:ext>
            </a:extLst>
          </p:cNvPr>
          <p:cNvSpPr/>
          <p:nvPr/>
        </p:nvSpPr>
        <p:spPr>
          <a:xfrm>
            <a:off x="1010094" y="1418649"/>
            <a:ext cx="10792046" cy="4752754"/>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GB" dirty="0">
              <a:solidFill>
                <a:schemeClr val="tx2"/>
              </a:solidFill>
              <a:latin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800" b="0" i="0" u="none" strike="noStrike" kern="1200" cap="none" spc="0" normalizeH="0" baseline="0" noProof="0" dirty="0">
              <a:ln>
                <a:noFill/>
              </a:ln>
              <a:solidFill>
                <a:schemeClr val="tx2"/>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6A13BC02-70A1-4DA3-86A1-588486D28E96}"/>
              </a:ext>
            </a:extLst>
          </p:cNvPr>
          <p:cNvPicPr>
            <a:picLocks noChangeAspect="1"/>
          </p:cNvPicPr>
          <p:nvPr/>
        </p:nvPicPr>
        <p:blipFill>
          <a:blip r:embed="rId2"/>
          <a:stretch>
            <a:fillRect/>
          </a:stretch>
        </p:blipFill>
        <p:spPr>
          <a:xfrm>
            <a:off x="6068882" y="91318"/>
            <a:ext cx="761332" cy="786257"/>
          </a:xfrm>
          <a:prstGeom prst="rect">
            <a:avLst/>
          </a:prstGeom>
        </p:spPr>
      </p:pic>
      <p:sp>
        <p:nvSpPr>
          <p:cNvPr id="6" name="Rectangle 5">
            <a:extLst>
              <a:ext uri="{FF2B5EF4-FFF2-40B4-BE49-F238E27FC236}">
                <a16:creationId xmlns:a16="http://schemas.microsoft.com/office/drawing/2014/main" id="{1BE20EF6-87BD-4362-8E45-9F7699F7C2B6}"/>
              </a:ext>
            </a:extLst>
          </p:cNvPr>
          <p:cNvSpPr/>
          <p:nvPr/>
        </p:nvSpPr>
        <p:spPr>
          <a:xfrm>
            <a:off x="1343472" y="1668257"/>
            <a:ext cx="6936432" cy="3930371"/>
          </a:xfrm>
          <a:prstGeom prst="rect">
            <a:avLst/>
          </a:prstGeom>
        </p:spPr>
        <p:txBody>
          <a:bodyPr wrap="square">
            <a:spAutoFit/>
          </a:bodyPr>
          <a:lstStyle/>
          <a:p>
            <a:pPr marL="285750" indent="-285750">
              <a:lnSpc>
                <a:spcPct val="150000"/>
              </a:lnSpc>
              <a:buFont typeface="Wingdings" panose="05000000000000000000" pitchFamily="2" charset="2"/>
              <a:buChar char="Ø"/>
            </a:pPr>
            <a:r>
              <a:rPr lang="en-GB" sz="1400" dirty="0">
                <a:solidFill>
                  <a:schemeClr val="accent1">
                    <a:lumMod val="50000"/>
                  </a:schemeClr>
                </a:solidFill>
                <a:hlinkClick r:id="rId3" action="ppaction://hlinkfile">
                  <a:extLst>
                    <a:ext uri="{A12FA001-AC4F-418D-AE19-62706E023703}">
                      <ahyp:hlinkClr xmlns:ahyp="http://schemas.microsoft.com/office/drawing/2018/hyperlinkcolor" val="tx"/>
                    </a:ext>
                  </a:extLst>
                </a:hlinkClick>
              </a:rPr>
              <a:t>Wessex Route Cable Theft Bulletin - Update 14MAY19.pdf</a:t>
            </a:r>
            <a:endParaRPr lang="en-GB" sz="1400" dirty="0">
              <a:solidFill>
                <a:schemeClr val="accent1">
                  <a:lumMod val="50000"/>
                </a:schemeClr>
              </a:solidFill>
            </a:endParaRPr>
          </a:p>
          <a:p>
            <a:pPr marL="285750" indent="-285750">
              <a:lnSpc>
                <a:spcPct val="150000"/>
              </a:lnSpc>
              <a:buFont typeface="Wingdings" panose="05000000000000000000" pitchFamily="2" charset="2"/>
              <a:buChar char="Ø"/>
            </a:pPr>
            <a:r>
              <a:rPr lang="en-GB" sz="1400" dirty="0">
                <a:solidFill>
                  <a:schemeClr val="accent1">
                    <a:lumMod val="50000"/>
                  </a:schemeClr>
                </a:solidFill>
                <a:hlinkClick r:id="rId4" action="ppaction://hlinkfile">
                  <a:extLst>
                    <a:ext uri="{A12FA001-AC4F-418D-AE19-62706E023703}">
                      <ahyp:hlinkClr xmlns:ahyp="http://schemas.microsoft.com/office/drawing/2018/hyperlinkcolor" val="tx"/>
                    </a:ext>
                  </a:extLst>
                </a:hlinkClick>
              </a:rPr>
              <a:t>Sunsafety – IOSHpocket.pdf</a:t>
            </a:r>
            <a:endParaRPr lang="en-GB" sz="1400" dirty="0">
              <a:solidFill>
                <a:schemeClr val="accent1">
                  <a:lumMod val="50000"/>
                </a:schemeClr>
              </a:solidFill>
            </a:endParaRPr>
          </a:p>
          <a:p>
            <a:pPr marL="285750" indent="-285750">
              <a:lnSpc>
                <a:spcPct val="150000"/>
              </a:lnSpc>
              <a:buFont typeface="Wingdings" panose="05000000000000000000" pitchFamily="2" charset="2"/>
              <a:buChar char="Ø"/>
            </a:pPr>
            <a:r>
              <a:rPr lang="en-GB" sz="1400" dirty="0">
                <a:solidFill>
                  <a:schemeClr val="accent1">
                    <a:lumMod val="50000"/>
                  </a:schemeClr>
                </a:solidFill>
                <a:hlinkClick r:id="rId5" action="ppaction://hlinkfile">
                  <a:extLst>
                    <a:ext uri="{A12FA001-AC4F-418D-AE19-62706E023703}">
                      <ahyp:hlinkClr xmlns:ahyp="http://schemas.microsoft.com/office/drawing/2018/hyperlinkcolor" val="tx"/>
                    </a:ext>
                  </a:extLst>
                </a:hlinkClick>
              </a:rPr>
              <a:t>Safety-Bulletin-NRB19-06-Dumper-overturn-incident.pdf</a:t>
            </a:r>
            <a:endParaRPr lang="en-GB" sz="1400" dirty="0">
              <a:solidFill>
                <a:schemeClr val="accent1">
                  <a:lumMod val="50000"/>
                </a:schemeClr>
              </a:solidFill>
            </a:endParaRPr>
          </a:p>
          <a:p>
            <a:pPr marL="285750" indent="-285750">
              <a:lnSpc>
                <a:spcPct val="150000"/>
              </a:lnSpc>
              <a:buFont typeface="Wingdings" panose="05000000000000000000" pitchFamily="2" charset="2"/>
              <a:buChar char="Ø"/>
            </a:pPr>
            <a:r>
              <a:rPr lang="en-GB" sz="1400" dirty="0">
                <a:solidFill>
                  <a:schemeClr val="accent1">
                    <a:lumMod val="50000"/>
                  </a:schemeClr>
                </a:solidFill>
                <a:hlinkClick r:id="rId6" action="ppaction://hlinkfile">
                  <a:extLst>
                    <a:ext uri="{A12FA001-AC4F-418D-AE19-62706E023703}">
                      <ahyp:hlinkClr xmlns:ahyp="http://schemas.microsoft.com/office/drawing/2018/hyperlinkcolor" val="tx"/>
                    </a:ext>
                  </a:extLst>
                </a:hlinkClick>
              </a:rPr>
              <a:t>Safety-Alert-NRX19-3-Deliberate-safety-and-security-incidents.pdf</a:t>
            </a:r>
            <a:endParaRPr lang="en-GB" sz="1400" dirty="0">
              <a:solidFill>
                <a:schemeClr val="accent1">
                  <a:lumMod val="50000"/>
                </a:schemeClr>
              </a:solidFill>
            </a:endParaRPr>
          </a:p>
          <a:p>
            <a:pPr marL="285750" indent="-285750">
              <a:lnSpc>
                <a:spcPct val="150000"/>
              </a:lnSpc>
              <a:buFont typeface="Wingdings" panose="05000000000000000000" pitchFamily="2" charset="2"/>
              <a:buChar char="Ø"/>
            </a:pPr>
            <a:r>
              <a:rPr lang="en-GB" sz="1400" dirty="0">
                <a:solidFill>
                  <a:schemeClr val="accent1">
                    <a:lumMod val="50000"/>
                  </a:schemeClr>
                </a:solidFill>
                <a:hlinkClick r:id="rId7" action="ppaction://hlinkfile">
                  <a:extLst>
                    <a:ext uri="{A12FA001-AC4F-418D-AE19-62706E023703}">
                      <ahyp:hlinkClr xmlns:ahyp="http://schemas.microsoft.com/office/drawing/2018/hyperlinkcolor" val="tx"/>
                    </a:ext>
                  </a:extLst>
                </a:hlinkClick>
              </a:rPr>
              <a:t>Safety-Alert-NRA19-07-Working-safely-near-level-crossings.pdf</a:t>
            </a:r>
            <a:endParaRPr lang="en-GB" sz="1400" dirty="0">
              <a:solidFill>
                <a:schemeClr val="accent1">
                  <a:lumMod val="50000"/>
                </a:schemeClr>
              </a:solidFill>
            </a:endParaRPr>
          </a:p>
          <a:p>
            <a:pPr marL="285750" indent="-285750">
              <a:lnSpc>
                <a:spcPct val="150000"/>
              </a:lnSpc>
              <a:buFont typeface="Wingdings" panose="05000000000000000000" pitchFamily="2" charset="2"/>
              <a:buChar char="Ø"/>
            </a:pPr>
            <a:r>
              <a:rPr lang="en-GB" sz="1400" dirty="0">
                <a:solidFill>
                  <a:schemeClr val="accent1">
                    <a:lumMod val="50000"/>
                  </a:schemeClr>
                </a:solidFill>
                <a:hlinkClick r:id="rId8" action="ppaction://hlinkfile">
                  <a:extLst>
                    <a:ext uri="{A12FA001-AC4F-418D-AE19-62706E023703}">
                      <ahyp:hlinkClr xmlns:ahyp="http://schemas.microsoft.com/office/drawing/2018/hyperlinkcolor" val="tx"/>
                    </a:ext>
                  </a:extLst>
                </a:hlinkClick>
              </a:rPr>
              <a:t>Safety Bulletin - Malicious Act 120519.pdf</a:t>
            </a:r>
            <a:endParaRPr lang="en-GB" sz="1400" dirty="0">
              <a:solidFill>
                <a:schemeClr val="accent1">
                  <a:lumMod val="50000"/>
                </a:schemeClr>
              </a:solidFill>
            </a:endParaRPr>
          </a:p>
          <a:p>
            <a:pPr marL="285750" indent="-285750">
              <a:lnSpc>
                <a:spcPct val="150000"/>
              </a:lnSpc>
              <a:buFont typeface="Wingdings" panose="05000000000000000000" pitchFamily="2" charset="2"/>
              <a:buChar char="Ø"/>
            </a:pPr>
            <a:r>
              <a:rPr lang="en-GB" sz="1400" dirty="0">
                <a:solidFill>
                  <a:schemeClr val="accent1">
                    <a:lumMod val="50000"/>
                  </a:schemeClr>
                </a:solidFill>
                <a:hlinkClick r:id="rId9" action="ppaction://hlinkfile">
                  <a:extLst>
                    <a:ext uri="{A12FA001-AC4F-418D-AE19-62706E023703}">
                      <ahyp:hlinkClr xmlns:ahyp="http://schemas.microsoft.com/office/drawing/2018/hyperlinkcolor" val="tx"/>
                    </a:ext>
                  </a:extLst>
                </a:hlinkClick>
              </a:rPr>
              <a:t>New Starter Mentoring Process Wessex Route.pdf </a:t>
            </a:r>
            <a:endParaRPr lang="en-GB" sz="1400" dirty="0">
              <a:solidFill>
                <a:schemeClr val="accent1">
                  <a:lumMod val="50000"/>
                </a:schemeClr>
              </a:solidFill>
            </a:endParaRPr>
          </a:p>
          <a:p>
            <a:pPr marL="285750" indent="-285750">
              <a:lnSpc>
                <a:spcPct val="150000"/>
              </a:lnSpc>
              <a:buFont typeface="Wingdings" panose="05000000000000000000" pitchFamily="2" charset="2"/>
              <a:buChar char="Ø"/>
            </a:pPr>
            <a:r>
              <a:rPr lang="en-GB" sz="1400" dirty="0">
                <a:solidFill>
                  <a:schemeClr val="accent1">
                    <a:lumMod val="50000"/>
                  </a:schemeClr>
                </a:solidFill>
                <a:hlinkClick r:id="rId10" action="ppaction://hlinkfile">
                  <a:extLst>
                    <a:ext uri="{A12FA001-AC4F-418D-AE19-62706E023703}">
                      <ahyp:hlinkClr xmlns:ahyp="http://schemas.microsoft.com/office/drawing/2018/hyperlinkcolor" val="tx"/>
                    </a:ext>
                  </a:extLst>
                </a:hlinkClick>
              </a:rPr>
              <a:t>DNA Bulletin.pdf</a:t>
            </a:r>
            <a:endParaRPr lang="en-GB" sz="1400" dirty="0">
              <a:solidFill>
                <a:schemeClr val="accent1">
                  <a:lumMod val="50000"/>
                </a:schemeClr>
              </a:solidFill>
            </a:endParaRPr>
          </a:p>
          <a:p>
            <a:pPr marL="285750" indent="-285750">
              <a:lnSpc>
                <a:spcPct val="150000"/>
              </a:lnSpc>
              <a:buFont typeface="Wingdings" panose="05000000000000000000" pitchFamily="2" charset="2"/>
              <a:buChar char="Ø"/>
            </a:pPr>
            <a:r>
              <a:rPr lang="en-GB" sz="1400" dirty="0">
                <a:solidFill>
                  <a:schemeClr val="accent1">
                    <a:lumMod val="50000"/>
                  </a:schemeClr>
                </a:solidFill>
                <a:hlinkClick r:id="rId11" action="ppaction://hlinkfile">
                  <a:extLst>
                    <a:ext uri="{A12FA001-AC4F-418D-AE19-62706E023703}">
                      <ahyp:hlinkClr xmlns:ahyp="http://schemas.microsoft.com/office/drawing/2018/hyperlinkcolor" val="tx"/>
                    </a:ext>
                  </a:extLst>
                </a:hlinkClick>
              </a:rPr>
              <a:t>HSE Fatigue Risk Index Calculator rr446cal.excel</a:t>
            </a:r>
            <a:endParaRPr lang="en-GB" sz="1400" dirty="0">
              <a:solidFill>
                <a:schemeClr val="accent1">
                  <a:lumMod val="50000"/>
                </a:schemeClr>
              </a:solidFill>
            </a:endParaRPr>
          </a:p>
          <a:p>
            <a:pPr marL="285750" indent="-285750">
              <a:lnSpc>
                <a:spcPct val="150000"/>
              </a:lnSpc>
              <a:buFont typeface="Wingdings" panose="05000000000000000000" pitchFamily="2" charset="2"/>
              <a:buChar char="Ø"/>
            </a:pPr>
            <a:r>
              <a:rPr lang="en-GB" sz="1400" dirty="0">
                <a:solidFill>
                  <a:schemeClr val="accent1">
                    <a:lumMod val="50000"/>
                  </a:schemeClr>
                </a:solidFill>
                <a:hlinkClick r:id="rId12" action="ppaction://hlinkfile">
                  <a:extLst>
                    <a:ext uri="{A12FA001-AC4F-418D-AE19-62706E023703}">
                      <ahyp:hlinkClr xmlns:ahyp="http://schemas.microsoft.com/office/drawing/2018/hyperlinkcolor" val="tx"/>
                    </a:ext>
                  </a:extLst>
                </a:hlinkClick>
              </a:rPr>
              <a:t>Lessons Learnt Manual handling incident - 14-05-2019.pdf</a:t>
            </a:r>
            <a:endParaRPr lang="en-GB" sz="1400" dirty="0">
              <a:solidFill>
                <a:schemeClr val="accent1">
                  <a:lumMod val="50000"/>
                </a:schemeClr>
              </a:solidFill>
            </a:endParaRPr>
          </a:p>
          <a:p>
            <a:pPr marL="285750" indent="-285750">
              <a:lnSpc>
                <a:spcPct val="150000"/>
              </a:lnSpc>
              <a:buFont typeface="Wingdings" panose="05000000000000000000" pitchFamily="2" charset="2"/>
              <a:buChar char="Ø"/>
            </a:pPr>
            <a:r>
              <a:rPr lang="en-GB" sz="1400" dirty="0">
                <a:solidFill>
                  <a:schemeClr val="accent1">
                    <a:lumMod val="50000"/>
                  </a:schemeClr>
                </a:solidFill>
                <a:hlinkClick r:id="rId13" action="ppaction://hlinkfile">
                  <a:extLst>
                    <a:ext uri="{A12FA001-AC4F-418D-AE19-62706E023703}">
                      <ahyp:hlinkClr xmlns:ahyp="http://schemas.microsoft.com/office/drawing/2018/hyperlinkcolor" val="tx"/>
                    </a:ext>
                  </a:extLst>
                </a:hlinkClick>
              </a:rPr>
              <a:t>Wessex Route Safety Alert Near Miss Havant Level Crossing 25 05 2019</a:t>
            </a:r>
            <a:endParaRPr lang="en-GB" sz="1400" dirty="0">
              <a:solidFill>
                <a:schemeClr val="accent1">
                  <a:lumMod val="50000"/>
                </a:schemeClr>
              </a:solidFill>
            </a:endParaRPr>
          </a:p>
          <a:p>
            <a:pPr>
              <a:lnSpc>
                <a:spcPct val="150000"/>
              </a:lnSpc>
            </a:pPr>
            <a:endParaRPr lang="en-GB" sz="1400" dirty="0">
              <a:solidFill>
                <a:schemeClr val="accent1">
                  <a:lumMod val="50000"/>
                </a:schemeClr>
              </a:solidFill>
            </a:endParaRPr>
          </a:p>
        </p:txBody>
      </p:sp>
    </p:spTree>
    <p:extLst>
      <p:ext uri="{BB962C8B-B14F-4D97-AF65-F5344CB8AC3E}">
        <p14:creationId xmlns:p14="http://schemas.microsoft.com/office/powerpoint/2010/main" val="150683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0E7813AE-F3E8-4D72-847E-846F32D7E8D4}"/>
              </a:ext>
            </a:extLst>
          </p:cNvPr>
          <p:cNvSpPr/>
          <p:nvPr/>
        </p:nvSpPr>
        <p:spPr>
          <a:xfrm>
            <a:off x="407368" y="-55116"/>
            <a:ext cx="2649738" cy="777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highlight>
                  <a:srgbClr val="004D6F"/>
                </a:highlight>
              </a:rPr>
              <a:t>Environment</a:t>
            </a:r>
          </a:p>
        </p:txBody>
      </p:sp>
      <p:pic>
        <p:nvPicPr>
          <p:cNvPr id="12" name="Picture 14">
            <a:extLst>
              <a:ext uri="{FF2B5EF4-FFF2-40B4-BE49-F238E27FC236}">
                <a16:creationId xmlns:a16="http://schemas.microsoft.com/office/drawing/2014/main" id="{52059E2C-9E0B-4C9A-A7E2-FD9526F1D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1135" y="57891"/>
            <a:ext cx="711941" cy="639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E12B7404-B890-4670-8BB6-EB9ADE9B1C78}"/>
              </a:ext>
            </a:extLst>
          </p:cNvPr>
          <p:cNvSpPr/>
          <p:nvPr/>
        </p:nvSpPr>
        <p:spPr>
          <a:xfrm>
            <a:off x="505784" y="835131"/>
            <a:ext cx="4752528" cy="639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2">
                    <a:lumMod val="50000"/>
                  </a:schemeClr>
                </a:solidFill>
              </a:rPr>
              <a:t>Oak Processionary Moth (OPM)</a:t>
            </a:r>
          </a:p>
        </p:txBody>
      </p:sp>
      <p:sp>
        <p:nvSpPr>
          <p:cNvPr id="15" name="Text Box 2">
            <a:extLst>
              <a:ext uri="{FF2B5EF4-FFF2-40B4-BE49-F238E27FC236}">
                <a16:creationId xmlns:a16="http://schemas.microsoft.com/office/drawing/2014/main" id="{BC4716A6-5C9D-4480-9F3C-73A0662F6EB4}"/>
              </a:ext>
            </a:extLst>
          </p:cNvPr>
          <p:cNvSpPr txBox="1">
            <a:spLocks noChangeArrowheads="1"/>
          </p:cNvSpPr>
          <p:nvPr/>
        </p:nvSpPr>
        <p:spPr bwMode="auto">
          <a:xfrm>
            <a:off x="442500" y="1474767"/>
            <a:ext cx="8317796" cy="2040382"/>
          </a:xfrm>
          <a:prstGeom prst="rect">
            <a:avLst/>
          </a:prstGeom>
          <a:solidFill>
            <a:schemeClr val="bg1"/>
          </a:solidFill>
          <a:ln w="12700" algn="ctr">
            <a:solidFill>
              <a:schemeClr val="tx2">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endParaRPr lang="en-GB" sz="1400" b="1" dirty="0">
              <a:solidFill>
                <a:schemeClr val="tx2">
                  <a:lumMod val="50000"/>
                </a:schemeClr>
              </a:solidFill>
            </a:endParaRPr>
          </a:p>
          <a:p>
            <a:r>
              <a:rPr lang="en-GB" sz="1400" b="1" dirty="0">
                <a:solidFill>
                  <a:schemeClr val="tx2">
                    <a:lumMod val="50000"/>
                  </a:schemeClr>
                </a:solidFill>
              </a:rPr>
              <a:t>Caterpillars of the Oak Processionary Moth (OPM) are a pest which can be a hazard to the health of people as well as the tree itself. </a:t>
            </a:r>
          </a:p>
          <a:p>
            <a:endParaRPr lang="en-GB" sz="1400" b="1" dirty="0">
              <a:solidFill>
                <a:schemeClr val="tx2">
                  <a:lumMod val="50000"/>
                </a:schemeClr>
              </a:solidFill>
            </a:endParaRPr>
          </a:p>
          <a:p>
            <a:r>
              <a:rPr lang="en-GB" sz="1400" b="1" dirty="0">
                <a:solidFill>
                  <a:schemeClr val="tx2">
                    <a:lumMod val="50000"/>
                  </a:schemeClr>
                </a:solidFill>
              </a:rPr>
              <a:t>• The greatest risk period is May to July, but nests should always be avoided. </a:t>
            </a:r>
          </a:p>
          <a:p>
            <a:r>
              <a:rPr lang="en-GB" sz="1400" b="1" dirty="0">
                <a:solidFill>
                  <a:schemeClr val="tx2">
                    <a:lumMod val="50000"/>
                  </a:schemeClr>
                </a:solidFill>
              </a:rPr>
              <a:t>• They have been recorded within Wessex Inner</a:t>
            </a:r>
          </a:p>
          <a:p>
            <a:r>
              <a:rPr lang="en-GB" sz="1400" b="1" dirty="0">
                <a:solidFill>
                  <a:schemeClr val="tx2">
                    <a:lumMod val="50000"/>
                  </a:schemeClr>
                </a:solidFill>
              </a:rPr>
              <a:t>• Their tiny hairs can be blown about by the wind and cause itchy skin rashes, eye and throat irritations and, occasionally, breathing difficulties. </a:t>
            </a:r>
          </a:p>
          <a:p>
            <a:endParaRPr lang="en-GB" b="1" dirty="0">
              <a:solidFill>
                <a:schemeClr val="tx2">
                  <a:lumMod val="50000"/>
                </a:schemeClr>
              </a:solidFill>
            </a:endParaRPr>
          </a:p>
          <a:p>
            <a:endParaRPr lang="en-GB" b="1" dirty="0">
              <a:solidFill>
                <a:schemeClr val="tx2">
                  <a:lumMod val="50000"/>
                </a:schemeClr>
              </a:solidFill>
            </a:endParaRPr>
          </a:p>
          <a:p>
            <a:endParaRPr lang="en-GB" b="1" dirty="0">
              <a:solidFill>
                <a:schemeClr val="tx2">
                  <a:lumMod val="50000"/>
                </a:schemeClr>
              </a:solidFill>
            </a:endParaRPr>
          </a:p>
          <a:p>
            <a:endParaRPr lang="en-GB" b="1" dirty="0">
              <a:solidFill>
                <a:schemeClr val="tx2">
                  <a:lumMod val="50000"/>
                </a:schemeClr>
              </a:solidFill>
            </a:endParaRPr>
          </a:p>
          <a:p>
            <a:endParaRPr kumimoji="0" lang="en-GB" altLang="en-US" b="1" i="0" u="none" strike="noStrike" cap="none" normalizeH="0" baseline="0" dirty="0">
              <a:ln>
                <a:noFill/>
              </a:ln>
              <a:solidFill>
                <a:schemeClr val="tx2">
                  <a:lumMod val="50000"/>
                </a:schemeClr>
              </a:solidFill>
              <a:effectLst/>
              <a:latin typeface="Arial" panose="020B0604020202020204" pitchFamily="34" charset="0"/>
            </a:endParaRPr>
          </a:p>
        </p:txBody>
      </p:sp>
      <p:sp>
        <p:nvSpPr>
          <p:cNvPr id="16" name="TextBox 15">
            <a:extLst>
              <a:ext uri="{FF2B5EF4-FFF2-40B4-BE49-F238E27FC236}">
                <a16:creationId xmlns:a16="http://schemas.microsoft.com/office/drawing/2014/main" id="{C343F5D6-7D94-4045-B523-DE49FE068B8B}"/>
              </a:ext>
            </a:extLst>
          </p:cNvPr>
          <p:cNvSpPr txBox="1"/>
          <p:nvPr/>
        </p:nvSpPr>
        <p:spPr>
          <a:xfrm>
            <a:off x="442500" y="3820404"/>
            <a:ext cx="4032448" cy="2139047"/>
          </a:xfrm>
          <a:prstGeom prst="rect">
            <a:avLst/>
          </a:prstGeom>
          <a:solidFill>
            <a:srgbClr val="BAE18F"/>
          </a:solidFill>
          <a:ln>
            <a:solidFill>
              <a:schemeClr val="tx2">
                <a:lumMod val="50000"/>
              </a:schemeClr>
            </a:solidFill>
          </a:ln>
        </p:spPr>
        <p:txBody>
          <a:bodyPr wrap="square" rtlCol="0">
            <a:spAutoFit/>
          </a:bodyPr>
          <a:lstStyle/>
          <a:p>
            <a:r>
              <a:rPr lang="en-GB" sz="1400" b="1" dirty="0">
                <a:solidFill>
                  <a:schemeClr val="tx2">
                    <a:lumMod val="50000"/>
                  </a:schemeClr>
                </a:solidFill>
              </a:rPr>
              <a:t>DO </a:t>
            </a:r>
          </a:p>
          <a:p>
            <a:endParaRPr lang="en-GB" sz="1400" dirty="0">
              <a:solidFill>
                <a:schemeClr val="tx2">
                  <a:lumMod val="50000"/>
                </a:schemeClr>
              </a:solidFill>
            </a:endParaRPr>
          </a:p>
          <a:p>
            <a:pPr marL="176213" indent="-176213">
              <a:spcBef>
                <a:spcPts val="600"/>
              </a:spcBef>
              <a:spcAft>
                <a:spcPts val="600"/>
              </a:spcAft>
            </a:pPr>
            <a:r>
              <a:rPr lang="en-GB" sz="1400" dirty="0">
                <a:solidFill>
                  <a:schemeClr val="tx2">
                    <a:lumMod val="50000"/>
                  </a:schemeClr>
                </a:solidFill>
              </a:rPr>
              <a:t>✓ </a:t>
            </a:r>
            <a:r>
              <a:rPr lang="en-GB" sz="1400" b="1" dirty="0">
                <a:solidFill>
                  <a:schemeClr val="tx2">
                    <a:lumMod val="50000"/>
                  </a:schemeClr>
                </a:solidFill>
              </a:rPr>
              <a:t>Keep away from caterpillars </a:t>
            </a:r>
            <a:endParaRPr lang="en-GB" sz="1400" dirty="0">
              <a:solidFill>
                <a:schemeClr val="tx2">
                  <a:lumMod val="50000"/>
                </a:schemeClr>
              </a:solidFill>
            </a:endParaRPr>
          </a:p>
          <a:p>
            <a:pPr marL="176213" indent="-176213">
              <a:spcBef>
                <a:spcPts val="600"/>
              </a:spcBef>
              <a:spcAft>
                <a:spcPts val="600"/>
              </a:spcAft>
            </a:pPr>
            <a:r>
              <a:rPr lang="en-GB" sz="1400" dirty="0">
                <a:solidFill>
                  <a:schemeClr val="tx2">
                    <a:lumMod val="50000"/>
                  </a:schemeClr>
                </a:solidFill>
              </a:rPr>
              <a:t>✓ </a:t>
            </a:r>
            <a:r>
              <a:rPr lang="en-GB" sz="1400" b="1" dirty="0">
                <a:solidFill>
                  <a:schemeClr val="tx2">
                    <a:lumMod val="50000"/>
                  </a:schemeClr>
                </a:solidFill>
              </a:rPr>
              <a:t>Report suspected sightings to the WICC</a:t>
            </a:r>
          </a:p>
          <a:p>
            <a:pPr marL="176213" indent="-176213">
              <a:spcBef>
                <a:spcPts val="600"/>
              </a:spcBef>
              <a:spcAft>
                <a:spcPts val="600"/>
              </a:spcAft>
            </a:pPr>
            <a:r>
              <a:rPr lang="en-GB" sz="1400" dirty="0">
                <a:solidFill>
                  <a:schemeClr val="tx2">
                    <a:lumMod val="50000"/>
                  </a:schemeClr>
                </a:solidFill>
              </a:rPr>
              <a:t>✓ </a:t>
            </a:r>
            <a:r>
              <a:rPr lang="en-GB" sz="1400" b="1" dirty="0">
                <a:solidFill>
                  <a:schemeClr val="tx2">
                    <a:lumMod val="50000"/>
                  </a:schemeClr>
                </a:solidFill>
              </a:rPr>
              <a:t>Call NHS111 or seek medical advice for serious allergic reactions </a:t>
            </a:r>
          </a:p>
          <a:p>
            <a:pPr marL="176213" indent="-176213">
              <a:spcBef>
                <a:spcPts val="600"/>
              </a:spcBef>
              <a:spcAft>
                <a:spcPts val="600"/>
              </a:spcAft>
            </a:pPr>
            <a:r>
              <a:rPr lang="en-GB" sz="1400" b="1" dirty="0">
                <a:solidFill>
                  <a:schemeClr val="tx2">
                    <a:lumMod val="50000"/>
                  </a:schemeClr>
                </a:solidFill>
              </a:rPr>
              <a:t> </a:t>
            </a:r>
          </a:p>
        </p:txBody>
      </p:sp>
      <p:sp>
        <p:nvSpPr>
          <p:cNvPr id="17" name="TextBox 16">
            <a:extLst>
              <a:ext uri="{FF2B5EF4-FFF2-40B4-BE49-F238E27FC236}">
                <a16:creationId xmlns:a16="http://schemas.microsoft.com/office/drawing/2014/main" id="{3A63B430-F741-4E06-BE29-3285872BBF37}"/>
              </a:ext>
            </a:extLst>
          </p:cNvPr>
          <p:cNvSpPr txBox="1"/>
          <p:nvPr/>
        </p:nvSpPr>
        <p:spPr>
          <a:xfrm>
            <a:off x="4601398" y="3851182"/>
            <a:ext cx="4374922" cy="2046714"/>
          </a:xfrm>
          <a:prstGeom prst="rect">
            <a:avLst/>
          </a:prstGeom>
          <a:solidFill>
            <a:schemeClr val="accent2">
              <a:lumMod val="60000"/>
              <a:lumOff val="40000"/>
            </a:schemeClr>
          </a:solidFill>
          <a:ln>
            <a:solidFill>
              <a:schemeClr val="tx2">
                <a:lumMod val="50000"/>
              </a:schemeClr>
            </a:solidFill>
          </a:ln>
        </p:spPr>
        <p:txBody>
          <a:bodyPr wrap="square" rtlCol="0">
            <a:spAutoFit/>
          </a:bodyPr>
          <a:lstStyle/>
          <a:p>
            <a:r>
              <a:rPr lang="en-GB" dirty="0">
                <a:solidFill>
                  <a:schemeClr val="tx1"/>
                </a:solidFill>
              </a:rPr>
              <a:t> </a:t>
            </a:r>
            <a:r>
              <a:rPr lang="en-GB" sz="1400" b="1" dirty="0">
                <a:solidFill>
                  <a:schemeClr val="tx1"/>
                </a:solidFill>
              </a:rPr>
              <a:t>DON’T </a:t>
            </a:r>
            <a:endParaRPr lang="en-GB" sz="1400" dirty="0">
              <a:solidFill>
                <a:schemeClr val="tx1"/>
              </a:solidFill>
            </a:endParaRPr>
          </a:p>
          <a:p>
            <a:pPr marL="176213" indent="-176213">
              <a:spcBef>
                <a:spcPts val="600"/>
              </a:spcBef>
              <a:spcAft>
                <a:spcPts val="600"/>
              </a:spcAft>
            </a:pPr>
            <a:r>
              <a:rPr lang="en-GB" sz="1400" dirty="0">
                <a:solidFill>
                  <a:schemeClr val="tx1"/>
                </a:solidFill>
              </a:rPr>
              <a:t>✘ </a:t>
            </a:r>
            <a:r>
              <a:rPr lang="en-GB" sz="1400" b="1" dirty="0">
                <a:solidFill>
                  <a:schemeClr val="tx1"/>
                </a:solidFill>
              </a:rPr>
              <a:t>Start work on a suspected </a:t>
            </a:r>
            <a:r>
              <a:rPr lang="en-GB" sz="1400" b="1" dirty="0"/>
              <a:t>infested  tree or process, remove arisings from site, </a:t>
            </a:r>
            <a:r>
              <a:rPr lang="en-GB" sz="1400" b="1" dirty="0">
                <a:solidFill>
                  <a:schemeClr val="tx1"/>
                </a:solidFill>
              </a:rPr>
              <a:t>until you have  sought advice from the </a:t>
            </a:r>
            <a:r>
              <a:rPr lang="en-GB" sz="1400" b="1" dirty="0"/>
              <a:t>Route Environmental Specialist</a:t>
            </a:r>
          </a:p>
          <a:p>
            <a:pPr marL="176213" indent="-176213">
              <a:spcBef>
                <a:spcPts val="600"/>
              </a:spcBef>
              <a:spcAft>
                <a:spcPts val="600"/>
              </a:spcAft>
            </a:pPr>
            <a:r>
              <a:rPr lang="en-GB" sz="1400" b="1" dirty="0"/>
              <a:t> </a:t>
            </a:r>
            <a:r>
              <a:rPr lang="en-GB" sz="1400" b="1" dirty="0">
                <a:solidFill>
                  <a:schemeClr val="tx2">
                    <a:lumMod val="75000"/>
                  </a:schemeClr>
                </a:solidFill>
                <a:hlinkClick r:id="rId4">
                  <a:extLst>
                    <a:ext uri="{A12FA001-AC4F-418D-AE19-62706E023703}">
                      <ahyp:hlinkClr xmlns:ahyp="http://schemas.microsoft.com/office/drawing/2018/hyperlinkcolor" val="tx"/>
                    </a:ext>
                  </a:extLst>
                </a:hlinkClick>
              </a:rPr>
              <a:t>Rebecca.Jones@networkrail.co.uk(07734649591)</a:t>
            </a:r>
            <a:endParaRPr lang="en-GB" sz="1400" b="1" dirty="0">
              <a:solidFill>
                <a:schemeClr val="tx2">
                  <a:lumMod val="75000"/>
                </a:schemeClr>
              </a:solidFill>
            </a:endParaRPr>
          </a:p>
          <a:p>
            <a:pPr marL="176213" indent="-176213">
              <a:spcBef>
                <a:spcPts val="600"/>
              </a:spcBef>
              <a:spcAft>
                <a:spcPts val="600"/>
              </a:spcAft>
            </a:pPr>
            <a:endParaRPr lang="en-GB" sz="1400" b="1" dirty="0">
              <a:solidFill>
                <a:schemeClr val="tx2">
                  <a:lumMod val="75000"/>
                </a:schemeClr>
              </a:solidFill>
            </a:endParaRPr>
          </a:p>
        </p:txBody>
      </p:sp>
      <p:pic>
        <p:nvPicPr>
          <p:cNvPr id="18" name="Picture 17">
            <a:extLst>
              <a:ext uri="{FF2B5EF4-FFF2-40B4-BE49-F238E27FC236}">
                <a16:creationId xmlns:a16="http://schemas.microsoft.com/office/drawing/2014/main" id="{0E4C8A61-2315-4439-BDB0-6946CA35F87A}"/>
              </a:ext>
            </a:extLst>
          </p:cNvPr>
          <p:cNvPicPr>
            <a:picLocks noChangeAspect="1"/>
          </p:cNvPicPr>
          <p:nvPr/>
        </p:nvPicPr>
        <p:blipFill rotWithShape="1">
          <a:blip r:embed="rId5"/>
          <a:srcRect t="3138"/>
          <a:stretch/>
        </p:blipFill>
        <p:spPr>
          <a:xfrm>
            <a:off x="9408367" y="865086"/>
            <a:ext cx="1707759" cy="3139977"/>
          </a:xfrm>
          <a:prstGeom prst="rect">
            <a:avLst/>
          </a:prstGeom>
          <a:ln>
            <a:solidFill>
              <a:schemeClr val="tx2">
                <a:lumMod val="50000"/>
              </a:schemeClr>
            </a:solidFill>
          </a:ln>
        </p:spPr>
      </p:pic>
      <p:pic>
        <p:nvPicPr>
          <p:cNvPr id="19" name="Picture 2" descr="Image result for oak processionary moth">
            <a:extLst>
              <a:ext uri="{FF2B5EF4-FFF2-40B4-BE49-F238E27FC236}">
                <a16:creationId xmlns:a16="http://schemas.microsoft.com/office/drawing/2014/main" id="{C688CD76-22A0-41DE-A5BE-003D08D986A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016" r="7129"/>
          <a:stretch/>
        </p:blipFill>
        <p:spPr bwMode="auto">
          <a:xfrm>
            <a:off x="9436232" y="4051089"/>
            <a:ext cx="1656211" cy="2241232"/>
          </a:xfrm>
          <a:prstGeom prst="rect">
            <a:avLst/>
          </a:prstGeom>
          <a:noFill/>
          <a:ln>
            <a:solidFill>
              <a:schemeClr val="tx2">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169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C9AC6341-8735-4ADB-8056-372A47076585}"/>
              </a:ext>
            </a:extLst>
          </p:cNvPr>
          <p:cNvSpPr/>
          <p:nvPr/>
        </p:nvSpPr>
        <p:spPr>
          <a:xfrm>
            <a:off x="387098" y="108583"/>
            <a:ext cx="3692678"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Health and Wellbeing </a:t>
            </a:r>
          </a:p>
        </p:txBody>
      </p:sp>
      <p:sp>
        <p:nvSpPr>
          <p:cNvPr id="3" name="Rectangle 2">
            <a:extLst>
              <a:ext uri="{FF2B5EF4-FFF2-40B4-BE49-F238E27FC236}">
                <a16:creationId xmlns:a16="http://schemas.microsoft.com/office/drawing/2014/main" id="{1BB08CFE-6F8B-45C3-955E-CB301F021B43}"/>
              </a:ext>
            </a:extLst>
          </p:cNvPr>
          <p:cNvSpPr/>
          <p:nvPr/>
        </p:nvSpPr>
        <p:spPr>
          <a:xfrm>
            <a:off x="387098" y="1124744"/>
            <a:ext cx="6284966" cy="5408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Drug and Alcohol Policy Reminder </a:t>
            </a:r>
          </a:p>
          <a:p>
            <a:pPr lvl="0">
              <a:defRPr/>
            </a:pPr>
            <a:endParaRPr lang="en-GB" sz="1400" b="1" dirty="0">
              <a:solidFill>
                <a:srgbClr val="005172">
                  <a:lumMod val="50000"/>
                </a:srgbClr>
              </a:solidFill>
            </a:endParaRPr>
          </a:p>
          <a:p>
            <a:pPr marL="285750" lvl="0" indent="-285750">
              <a:buFont typeface="Wingdings" panose="05000000000000000000" pitchFamily="2" charset="2"/>
              <a:buChar char="Ø"/>
              <a:defRPr/>
            </a:pPr>
            <a:r>
              <a:rPr lang="en-GB" sz="1400" dirty="0">
                <a:solidFill>
                  <a:srgbClr val="005172">
                    <a:lumMod val="50000"/>
                  </a:srgbClr>
                </a:solidFill>
              </a:rPr>
              <a:t>Consuming alcohol and drugs, even in small quantities, might adversely affect your safety, performance, conduct or efficiency, as well as the safety and wellbeing of others</a:t>
            </a:r>
          </a:p>
          <a:p>
            <a:pPr lvl="0">
              <a:defRPr/>
            </a:pPr>
            <a:endParaRPr lang="en-GB" sz="1400" dirty="0">
              <a:solidFill>
                <a:srgbClr val="005172">
                  <a:lumMod val="50000"/>
                </a:srgbClr>
              </a:solidFill>
            </a:endParaRPr>
          </a:p>
          <a:p>
            <a:pPr marL="285750" lvl="0" indent="-285750">
              <a:buFont typeface="Wingdings" panose="05000000000000000000" pitchFamily="2" charset="2"/>
              <a:buChar char="Ø"/>
              <a:defRPr/>
            </a:pPr>
            <a:r>
              <a:rPr lang="en-GB" sz="1400" dirty="0">
                <a:solidFill>
                  <a:srgbClr val="005172">
                    <a:lumMod val="50000"/>
                  </a:srgbClr>
                </a:solidFill>
              </a:rPr>
              <a:t>Random testing for drugs and alcohol are unannounced and take place without notification</a:t>
            </a:r>
          </a:p>
          <a:p>
            <a:pPr marL="285750" lvl="0" indent="-285750">
              <a:buFont typeface="Wingdings" panose="05000000000000000000" pitchFamily="2" charset="2"/>
              <a:buChar char="Ø"/>
              <a:defRPr/>
            </a:pPr>
            <a:endParaRPr lang="en-GB" sz="1400" dirty="0">
              <a:solidFill>
                <a:srgbClr val="005172">
                  <a:lumMod val="50000"/>
                </a:srgbClr>
              </a:solidFill>
            </a:endParaRPr>
          </a:p>
          <a:p>
            <a:pPr marL="285750" lvl="0" indent="-285750">
              <a:buFont typeface="Wingdings" panose="05000000000000000000" pitchFamily="2" charset="2"/>
              <a:buChar char="Ø"/>
              <a:defRPr/>
            </a:pPr>
            <a:r>
              <a:rPr lang="en-GB" sz="1400" dirty="0">
                <a:solidFill>
                  <a:srgbClr val="005172">
                    <a:lumMod val="50000"/>
                  </a:srgbClr>
                </a:solidFill>
              </a:rPr>
              <a:t>NR alcohol testing limits are much lower than the drink drive limit. </a:t>
            </a:r>
          </a:p>
          <a:p>
            <a:pPr lvl="0">
              <a:defRPr/>
            </a:pPr>
            <a:endParaRPr lang="en-GB" sz="1400" dirty="0">
              <a:solidFill>
                <a:srgbClr val="005172">
                  <a:lumMod val="50000"/>
                </a:srgbClr>
              </a:solidFill>
            </a:endParaRPr>
          </a:p>
          <a:p>
            <a:pPr marL="285750" lvl="0" indent="-285750">
              <a:buFont typeface="Wingdings" panose="05000000000000000000" pitchFamily="2" charset="2"/>
              <a:buChar char="Ø"/>
              <a:defRPr/>
            </a:pPr>
            <a:r>
              <a:rPr lang="en-GB" sz="1400" dirty="0">
                <a:solidFill>
                  <a:srgbClr val="005172">
                    <a:lumMod val="50000"/>
                  </a:srgbClr>
                </a:solidFill>
              </a:rPr>
              <a:t>A refusal to submit to drugs and alcohol testing is regarded as a positive (fail) result and will be dealt with accordingly </a:t>
            </a:r>
          </a:p>
          <a:p>
            <a:pPr lvl="0">
              <a:defRPr/>
            </a:pPr>
            <a:endParaRPr lang="en-GB" sz="1400" dirty="0">
              <a:solidFill>
                <a:srgbClr val="005172">
                  <a:lumMod val="50000"/>
                </a:srgbClr>
              </a:solidFill>
            </a:endParaRPr>
          </a:p>
          <a:p>
            <a:pPr marL="285750" lvl="0" indent="-285750">
              <a:buFont typeface="Wingdings" panose="05000000000000000000" pitchFamily="2" charset="2"/>
              <a:buChar char="Ø"/>
              <a:defRPr/>
            </a:pPr>
            <a:r>
              <a:rPr lang="en-GB" sz="1400" dirty="0">
                <a:solidFill>
                  <a:srgbClr val="005172">
                    <a:lumMod val="50000"/>
                  </a:srgbClr>
                </a:solidFill>
              </a:rPr>
              <a:t>It is your responsibility to manage your lifestyle and ensure you are fit for duty</a:t>
            </a:r>
          </a:p>
          <a:p>
            <a:pPr lvl="0">
              <a:defRPr/>
            </a:pPr>
            <a:r>
              <a:rPr lang="en-GB" sz="1400" dirty="0">
                <a:solidFill>
                  <a:srgbClr val="005172">
                    <a:lumMod val="50000"/>
                  </a:srgbClr>
                </a:solidFill>
              </a:rPr>
              <a:t> </a:t>
            </a:r>
          </a:p>
          <a:p>
            <a:pPr marL="285750" lvl="0" indent="-285750">
              <a:buFont typeface="Wingdings" panose="05000000000000000000" pitchFamily="2" charset="2"/>
              <a:buChar char="Ø"/>
              <a:defRPr/>
            </a:pPr>
            <a:r>
              <a:rPr lang="en-GB" sz="1400" dirty="0">
                <a:solidFill>
                  <a:srgbClr val="005172">
                    <a:lumMod val="50000"/>
                  </a:srgbClr>
                </a:solidFill>
              </a:rPr>
              <a:t>Employees and contractors are encouraged to declare to their line manager/supervisor or HR representative if they have, or believe they might be developing, a drug or alcohol misuse related problem for support </a:t>
            </a:r>
          </a:p>
          <a:p>
            <a:pPr marL="285750" lvl="0" indent="-285750">
              <a:buFont typeface="Wingdings" panose="05000000000000000000" pitchFamily="2" charset="2"/>
              <a:buChar char="Ø"/>
              <a:defRPr/>
            </a:pPr>
            <a:endParaRPr lang="en-GB" sz="1400" dirty="0">
              <a:solidFill>
                <a:srgbClr val="005172">
                  <a:lumMod val="50000"/>
                </a:srgbClr>
              </a:solidFill>
            </a:endParaRPr>
          </a:p>
          <a:p>
            <a:pPr marL="285750" lvl="0" indent="-285750">
              <a:buFont typeface="Wingdings" panose="05000000000000000000" pitchFamily="2" charset="2"/>
              <a:buChar char="Ø"/>
              <a:defRPr/>
            </a:pPr>
            <a:r>
              <a:rPr lang="en-GB" sz="1400" dirty="0">
                <a:solidFill>
                  <a:srgbClr val="005172">
                    <a:lumMod val="50000"/>
                  </a:srgbClr>
                </a:solidFill>
              </a:rPr>
              <a:t>Support and assistance,  is available via your line manager, HR or you  can contact  Validium on 03303329980, 08003584858 </a:t>
            </a:r>
            <a:r>
              <a:rPr lang="en-GB" sz="1400" b="1" dirty="0">
                <a:solidFill>
                  <a:srgbClr val="005172">
                    <a:lumMod val="50000"/>
                  </a:srgbClr>
                </a:solidFill>
                <a:hlinkClick r:id="rId3"/>
              </a:rPr>
              <a:t>www.validium.com/vclub</a:t>
            </a:r>
            <a:endParaRPr lang="en-GB" sz="1400" b="1" dirty="0">
              <a:solidFill>
                <a:srgbClr val="005172">
                  <a:lumMod val="50000"/>
                </a:srgbClr>
              </a:solidFill>
            </a:endParaRPr>
          </a:p>
          <a:p>
            <a:pPr marL="285750" lvl="0" indent="-285750">
              <a:buFont typeface="Wingdings" panose="05000000000000000000" pitchFamily="2" charset="2"/>
              <a:buChar char="Ø"/>
              <a:defRPr/>
            </a:pPr>
            <a:endParaRPr lang="en-GB" sz="1400" b="1" dirty="0">
              <a:solidFill>
                <a:srgbClr val="005172">
                  <a:lumMod val="50000"/>
                </a:srgbClr>
              </a:solidFill>
            </a:endParaRPr>
          </a:p>
          <a:p>
            <a:pPr marL="285750" lvl="0" indent="-285750">
              <a:buFont typeface="Wingdings" panose="05000000000000000000" pitchFamily="2" charset="2"/>
              <a:buChar char="Ø"/>
              <a:defRPr/>
            </a:pPr>
            <a:endParaRPr lang="en-GB" sz="1400" b="1" dirty="0">
              <a:solidFill>
                <a:srgbClr val="005172">
                  <a:lumMod val="50000"/>
                </a:srgbClr>
              </a:solidFill>
            </a:endParaRPr>
          </a:p>
          <a:p>
            <a:pPr lvl="0">
              <a:defRPr/>
            </a:pPr>
            <a:endParaRPr lang="en-GB" sz="1400" b="1" dirty="0">
              <a:solidFill>
                <a:srgbClr val="005172">
                  <a:lumMod val="50000"/>
                </a:srgbClr>
              </a:solidFill>
            </a:endParaRPr>
          </a:p>
          <a:p>
            <a:pPr marL="285750" lvl="0" indent="-285750">
              <a:buFont typeface="Wingdings" panose="05000000000000000000" pitchFamily="2" charset="2"/>
              <a:buChar char="Ø"/>
              <a:defRPr/>
            </a:pPr>
            <a:endParaRPr lang="en-GB" sz="1400" b="1" dirty="0">
              <a:solidFill>
                <a:srgbClr val="005172">
                  <a:lumMod val="50000"/>
                </a:srgbClr>
              </a:solidFill>
            </a:endParaRPr>
          </a:p>
          <a:p>
            <a:pPr marL="285750" lvl="0" indent="-285750">
              <a:buFont typeface="Wingdings" panose="05000000000000000000" pitchFamily="2" charset="2"/>
              <a:buChar char="Ø"/>
              <a:defRPr/>
            </a:pPr>
            <a:endParaRPr kumimoji="0" lang="en-GB" sz="14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solidFill>
                <a:srgbClr val="005172">
                  <a:lumMod val="50000"/>
                </a:srgbClr>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5172">
                  <a:lumMod val="50000"/>
                </a:srgbClr>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5172">
                  <a:lumMod val="50000"/>
                </a:srgbClr>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5172">
                  <a:lumMod val="50000"/>
                </a:srgbClr>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rgbClr val="005172">
                  <a:lumMod val="50000"/>
                </a:srgbClr>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chemeClr val="accent2">
                  <a:lumMod val="75000"/>
                </a:schemeClr>
              </a:solidFill>
              <a:effectLst/>
              <a:uLnTx/>
              <a:uFillTx/>
              <a:latin typeface="Arial" panose="020B0604020202020204"/>
              <a:hlinkClick r:id="rId4">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solidFill>
                <a:schemeClr val="accent2">
                  <a:lumMod val="75000"/>
                </a:schemeClr>
              </a:solidFill>
              <a:latin typeface="Arial" panose="020B0604020202020204"/>
              <a:hlinkClick r:id="rId4">
                <a:extLst>
                  <a:ext uri="{A12FA001-AC4F-418D-AE19-62706E023703}">
                    <ahyp:hlinkClr xmlns:ahyp="http://schemas.microsoft.com/office/drawing/2018/hyperlinkcolor" val="tx"/>
                  </a:ext>
                </a:extLst>
              </a:hlinkClick>
            </a:endParaRPr>
          </a:p>
          <a:p>
            <a:pPr lvl="0">
              <a:defRPr/>
            </a:pPr>
            <a:endParaRPr lang="en-GB" b="1" dirty="0">
              <a:solidFill>
                <a:schemeClr val="accent2">
                  <a:lumMod val="75000"/>
                </a:schemeClr>
              </a:solidFill>
              <a:hlinkClick r:id="rId4">
                <a:extLst>
                  <a:ext uri="{A12FA001-AC4F-418D-AE19-62706E023703}">
                    <ahyp:hlinkClr xmlns:ahyp="http://schemas.microsoft.com/office/drawing/2018/hyperlinkcolor" val="tx"/>
                  </a:ext>
                </a:extLst>
              </a:hlinkClick>
            </a:endParaRPr>
          </a:p>
          <a:p>
            <a:pPr lvl="0">
              <a:defRPr/>
            </a:pPr>
            <a:endParaRPr lang="en-GB" b="1" dirty="0">
              <a:solidFill>
                <a:schemeClr val="accent2">
                  <a:lumMod val="75000"/>
                </a:schemeClr>
              </a:solidFill>
              <a:hlinkClick r:id="rId4">
                <a:extLst>
                  <a:ext uri="{A12FA001-AC4F-418D-AE19-62706E023703}">
                    <ahyp:hlinkClr xmlns:ahyp="http://schemas.microsoft.com/office/drawing/2018/hyperlinkcolor" val="tx"/>
                  </a:ext>
                </a:extLst>
              </a:hlinkClick>
            </a:endParaRPr>
          </a:p>
          <a:p>
            <a:pPr lvl="0">
              <a:defRPr/>
            </a:pPr>
            <a:endParaRPr lang="en-GB" b="1" dirty="0">
              <a:solidFill>
                <a:schemeClr val="accent2">
                  <a:lumMod val="75000"/>
                </a:schemeClr>
              </a:solidFill>
              <a:hlinkClick r:id="rId4">
                <a:extLst>
                  <a:ext uri="{A12FA001-AC4F-418D-AE19-62706E023703}">
                    <ahyp:hlinkClr xmlns:ahyp="http://schemas.microsoft.com/office/drawing/2018/hyperlinkcolor" val="tx"/>
                  </a:ext>
                </a:extLst>
              </a:hlinkClick>
            </a:endParaRPr>
          </a:p>
        </p:txBody>
      </p:sp>
      <p:pic>
        <p:nvPicPr>
          <p:cNvPr id="4" name="Picture 3">
            <a:extLst>
              <a:ext uri="{FF2B5EF4-FFF2-40B4-BE49-F238E27FC236}">
                <a16:creationId xmlns:a16="http://schemas.microsoft.com/office/drawing/2014/main" id="{ED7875DB-B9DE-4F86-94FD-7C1CC80726AB}"/>
              </a:ext>
            </a:extLst>
          </p:cNvPr>
          <p:cNvPicPr>
            <a:picLocks noChangeAspect="1"/>
          </p:cNvPicPr>
          <p:nvPr/>
        </p:nvPicPr>
        <p:blipFill>
          <a:blip r:embed="rId5"/>
          <a:stretch>
            <a:fillRect/>
          </a:stretch>
        </p:blipFill>
        <p:spPr>
          <a:xfrm>
            <a:off x="4079776" y="83605"/>
            <a:ext cx="864096" cy="681100"/>
          </a:xfrm>
          <a:prstGeom prst="rect">
            <a:avLst/>
          </a:prstGeom>
        </p:spPr>
      </p:pic>
      <p:pic>
        <p:nvPicPr>
          <p:cNvPr id="5" name="Picture 4">
            <a:extLst>
              <a:ext uri="{FF2B5EF4-FFF2-40B4-BE49-F238E27FC236}">
                <a16:creationId xmlns:a16="http://schemas.microsoft.com/office/drawing/2014/main" id="{64141BC6-D882-4165-B694-C65972930B64}"/>
              </a:ext>
            </a:extLst>
          </p:cNvPr>
          <p:cNvPicPr>
            <a:picLocks noChangeAspect="1"/>
          </p:cNvPicPr>
          <p:nvPr/>
        </p:nvPicPr>
        <p:blipFill>
          <a:blip r:embed="rId6"/>
          <a:stretch>
            <a:fillRect/>
          </a:stretch>
        </p:blipFill>
        <p:spPr>
          <a:xfrm>
            <a:off x="6806987" y="706429"/>
            <a:ext cx="4320480" cy="5386868"/>
          </a:xfrm>
          <a:prstGeom prst="rect">
            <a:avLst/>
          </a:prstGeom>
        </p:spPr>
      </p:pic>
      <p:sp>
        <p:nvSpPr>
          <p:cNvPr id="6" name="Rectangle 5">
            <a:extLst>
              <a:ext uri="{FF2B5EF4-FFF2-40B4-BE49-F238E27FC236}">
                <a16:creationId xmlns:a16="http://schemas.microsoft.com/office/drawing/2014/main" id="{1876BD95-EDD9-46CF-A7C5-55AE2BB725EE}"/>
              </a:ext>
            </a:extLst>
          </p:cNvPr>
          <p:cNvSpPr/>
          <p:nvPr/>
        </p:nvSpPr>
        <p:spPr>
          <a:xfrm>
            <a:off x="6769204" y="6166027"/>
            <a:ext cx="1599862" cy="307777"/>
          </a:xfrm>
          <a:prstGeom prst="rect">
            <a:avLst/>
          </a:prstGeom>
        </p:spPr>
        <p:txBody>
          <a:bodyPr wrap="none">
            <a:spAutoFit/>
          </a:bodyPr>
          <a:lstStyle/>
          <a:p>
            <a:pPr lvl="0">
              <a:defRPr/>
            </a:pPr>
            <a:r>
              <a:rPr lang="en-GB" sz="1400" b="1" dirty="0">
                <a:solidFill>
                  <a:schemeClr val="accent2">
                    <a:lumMod val="75000"/>
                  </a:schemeClr>
                </a:solidFill>
                <a:hlinkClick r:id="rId7" action="ppaction://hlinkfile">
                  <a:extLst>
                    <a:ext uri="{A12FA001-AC4F-418D-AE19-62706E023703}">
                      <ahyp:hlinkClr xmlns:ahyp="http://schemas.microsoft.com/office/drawing/2018/hyperlinkcolor" val="tx"/>
                    </a:ext>
                  </a:extLst>
                </a:hlinkClick>
              </a:rPr>
              <a:t>DNA Bulletin.pdf</a:t>
            </a:r>
            <a:endParaRPr lang="en-GB" sz="1400" b="1" dirty="0">
              <a:solidFill>
                <a:schemeClr val="accent2">
                  <a:lumMod val="75000"/>
                </a:schemeClr>
              </a:solidFill>
            </a:endParaRPr>
          </a:p>
        </p:txBody>
      </p:sp>
      <p:sp>
        <p:nvSpPr>
          <p:cNvPr id="7" name="Rectangle 6">
            <a:extLst>
              <a:ext uri="{FF2B5EF4-FFF2-40B4-BE49-F238E27FC236}">
                <a16:creationId xmlns:a16="http://schemas.microsoft.com/office/drawing/2014/main" id="{2DE38A0A-43F6-42D9-BC5A-57D6AF5D303C}"/>
              </a:ext>
            </a:extLst>
          </p:cNvPr>
          <p:cNvSpPr/>
          <p:nvPr/>
        </p:nvSpPr>
        <p:spPr>
          <a:xfrm>
            <a:off x="6762153" y="6526781"/>
            <a:ext cx="3699795" cy="307777"/>
          </a:xfrm>
          <a:prstGeom prst="rect">
            <a:avLst/>
          </a:prstGeom>
        </p:spPr>
        <p:txBody>
          <a:bodyPr wrap="none">
            <a:spAutoFit/>
          </a:bodyPr>
          <a:lstStyle/>
          <a:p>
            <a:pPr lvl="0">
              <a:defRPr/>
            </a:pPr>
            <a:r>
              <a:rPr lang="en-GB" sz="1400" b="1" dirty="0">
                <a:solidFill>
                  <a:schemeClr val="accent2">
                    <a:lumMod val="75000"/>
                  </a:schemeClr>
                </a:solidFill>
                <a:hlinkClick r:id="rId4">
                  <a:extLst>
                    <a:ext uri="{A12FA001-AC4F-418D-AE19-62706E023703}">
                      <ahyp:hlinkClr xmlns:ahyp="http://schemas.microsoft.com/office/drawing/2018/hyperlinkcolor" val="tx"/>
                    </a:ext>
                  </a:extLst>
                </a:hlinkClick>
              </a:rPr>
              <a:t>Drugs and Alcohol Policy NR/L1/OHS/051</a:t>
            </a:r>
          </a:p>
        </p:txBody>
      </p:sp>
      <p:pic>
        <p:nvPicPr>
          <p:cNvPr id="13" name="Picture 12">
            <a:extLst>
              <a:ext uri="{FF2B5EF4-FFF2-40B4-BE49-F238E27FC236}">
                <a16:creationId xmlns:a16="http://schemas.microsoft.com/office/drawing/2014/main" id="{9932F800-1E01-49B5-84EE-4EB4BEE6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57193" y="1069331"/>
            <a:ext cx="504056" cy="407069"/>
          </a:xfrm>
          <a:prstGeom prst="rect">
            <a:avLst/>
          </a:prstGeom>
        </p:spPr>
      </p:pic>
    </p:spTree>
    <p:extLst>
      <p:ext uri="{BB962C8B-B14F-4D97-AF65-F5344CB8AC3E}">
        <p14:creationId xmlns:p14="http://schemas.microsoft.com/office/powerpoint/2010/main" val="4105697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alpha val="30000"/>
          </a:srgb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4339E8-D119-45F6-AA8C-462C98A8B476}"/>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65031DCB-B78B-4735-B586-C9573BD7709A}"/>
              </a:ext>
            </a:extLst>
          </p:cNvPr>
          <p:cNvSpPr/>
          <p:nvPr/>
        </p:nvSpPr>
        <p:spPr>
          <a:xfrm>
            <a:off x="-96688" y="-40313"/>
            <a:ext cx="3816424" cy="765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highlight>
                  <a:srgbClr val="004D6F"/>
                </a:highlight>
                <a:uLnTx/>
                <a:uFillTx/>
                <a:latin typeface="Arial" panose="020B0604020202020204"/>
                <a:ea typeface="+mn-ea"/>
                <a:cs typeface="+mn-cs"/>
              </a:rPr>
              <a:t>Health &amp; Wellbeing</a:t>
            </a:r>
          </a:p>
        </p:txBody>
      </p:sp>
      <p:pic>
        <p:nvPicPr>
          <p:cNvPr id="11" name="Picture 10">
            <a:extLst>
              <a:ext uri="{FF2B5EF4-FFF2-40B4-BE49-F238E27FC236}">
                <a16:creationId xmlns:a16="http://schemas.microsoft.com/office/drawing/2014/main" id="{A942D144-6D81-4E8B-9B67-AC308E8B2E2E}"/>
              </a:ext>
            </a:extLst>
          </p:cNvPr>
          <p:cNvPicPr>
            <a:picLocks noChangeAspect="1"/>
          </p:cNvPicPr>
          <p:nvPr/>
        </p:nvPicPr>
        <p:blipFill>
          <a:blip r:embed="rId2"/>
          <a:stretch>
            <a:fillRect/>
          </a:stretch>
        </p:blipFill>
        <p:spPr>
          <a:xfrm>
            <a:off x="263352" y="820598"/>
            <a:ext cx="6773260" cy="902277"/>
          </a:xfrm>
          <a:prstGeom prst="rect">
            <a:avLst/>
          </a:prstGeom>
        </p:spPr>
      </p:pic>
      <p:grpSp>
        <p:nvGrpSpPr>
          <p:cNvPr id="12" name="Group 11">
            <a:extLst>
              <a:ext uri="{FF2B5EF4-FFF2-40B4-BE49-F238E27FC236}">
                <a16:creationId xmlns:a16="http://schemas.microsoft.com/office/drawing/2014/main" id="{07C5D3DA-064F-433B-B69B-D6FB1D419F35}"/>
              </a:ext>
            </a:extLst>
          </p:cNvPr>
          <p:cNvGrpSpPr/>
          <p:nvPr/>
        </p:nvGrpSpPr>
        <p:grpSpPr>
          <a:xfrm>
            <a:off x="263353" y="1986119"/>
            <a:ext cx="3960440" cy="4467217"/>
            <a:chOff x="506929" y="1435505"/>
            <a:chExt cx="4252905" cy="4617409"/>
          </a:xfrm>
          <a:solidFill>
            <a:srgbClr val="FFC000"/>
          </a:solidFill>
        </p:grpSpPr>
        <p:pic>
          <p:nvPicPr>
            <p:cNvPr id="13" name="Picture 12">
              <a:extLst>
                <a:ext uri="{FF2B5EF4-FFF2-40B4-BE49-F238E27FC236}">
                  <a16:creationId xmlns:a16="http://schemas.microsoft.com/office/drawing/2014/main" id="{21320AE3-9C10-4CB5-B94D-416891B7E3BB}"/>
                </a:ext>
              </a:extLst>
            </p:cNvPr>
            <p:cNvPicPr>
              <a:picLocks noChangeAspect="1"/>
            </p:cNvPicPr>
            <p:nvPr/>
          </p:nvPicPr>
          <p:blipFill>
            <a:blip r:embed="rId3"/>
            <a:stretch>
              <a:fillRect/>
            </a:stretch>
          </p:blipFill>
          <p:spPr>
            <a:xfrm>
              <a:off x="506929" y="2995389"/>
              <a:ext cx="1800225" cy="3057525"/>
            </a:xfrm>
            <a:prstGeom prst="rect">
              <a:avLst/>
            </a:prstGeom>
            <a:grpFill/>
            <a:ln w="47625">
              <a:solidFill>
                <a:srgbClr val="FFC000"/>
              </a:solidFill>
            </a:ln>
          </p:spPr>
        </p:pic>
        <p:pic>
          <p:nvPicPr>
            <p:cNvPr id="14" name="Picture 13">
              <a:extLst>
                <a:ext uri="{FF2B5EF4-FFF2-40B4-BE49-F238E27FC236}">
                  <a16:creationId xmlns:a16="http://schemas.microsoft.com/office/drawing/2014/main" id="{F9D5BCF0-D37E-4C81-9774-4D932CE36C3D}"/>
                </a:ext>
              </a:extLst>
            </p:cNvPr>
            <p:cNvPicPr>
              <a:picLocks noChangeAspect="1"/>
            </p:cNvPicPr>
            <p:nvPr/>
          </p:nvPicPr>
          <p:blipFill>
            <a:blip r:embed="rId4"/>
            <a:stretch>
              <a:fillRect/>
            </a:stretch>
          </p:blipFill>
          <p:spPr>
            <a:xfrm>
              <a:off x="3044912" y="2995389"/>
              <a:ext cx="1714922" cy="3057525"/>
            </a:xfrm>
            <a:prstGeom prst="rect">
              <a:avLst/>
            </a:prstGeom>
            <a:grpFill/>
            <a:ln w="47625">
              <a:solidFill>
                <a:srgbClr val="FFC000"/>
              </a:solidFill>
            </a:ln>
          </p:spPr>
        </p:pic>
        <p:pic>
          <p:nvPicPr>
            <p:cNvPr id="15" name="Picture 14">
              <a:extLst>
                <a:ext uri="{FF2B5EF4-FFF2-40B4-BE49-F238E27FC236}">
                  <a16:creationId xmlns:a16="http://schemas.microsoft.com/office/drawing/2014/main" id="{47370AC4-EFF6-4CC0-8E79-F241F0CDE698}"/>
                </a:ext>
              </a:extLst>
            </p:cNvPr>
            <p:cNvPicPr>
              <a:picLocks noChangeAspect="1"/>
            </p:cNvPicPr>
            <p:nvPr/>
          </p:nvPicPr>
          <p:blipFill>
            <a:blip r:embed="rId5"/>
            <a:stretch>
              <a:fillRect/>
            </a:stretch>
          </p:blipFill>
          <p:spPr>
            <a:xfrm>
              <a:off x="506929" y="1435505"/>
              <a:ext cx="4252905" cy="1421551"/>
            </a:xfrm>
            <a:prstGeom prst="rect">
              <a:avLst/>
            </a:prstGeom>
            <a:grpFill/>
            <a:ln w="47625">
              <a:solidFill>
                <a:srgbClr val="FFC000"/>
              </a:solidFill>
            </a:ln>
          </p:spPr>
        </p:pic>
      </p:grpSp>
      <p:sp>
        <p:nvSpPr>
          <p:cNvPr id="16" name="Rectangle 15">
            <a:extLst>
              <a:ext uri="{FF2B5EF4-FFF2-40B4-BE49-F238E27FC236}">
                <a16:creationId xmlns:a16="http://schemas.microsoft.com/office/drawing/2014/main" id="{FF8E977B-88E2-4798-B0C1-DA358771817E}"/>
              </a:ext>
            </a:extLst>
          </p:cNvPr>
          <p:cNvSpPr/>
          <p:nvPr/>
        </p:nvSpPr>
        <p:spPr>
          <a:xfrm>
            <a:off x="4414820" y="1962738"/>
            <a:ext cx="5995231" cy="646331"/>
          </a:xfrm>
          <a:prstGeom prst="rect">
            <a:avLst/>
          </a:prstGeom>
          <a:ln w="44450">
            <a:solidFill>
              <a:srgbClr val="FFC000"/>
            </a:solidFill>
          </a:ln>
        </p:spPr>
        <p:txBody>
          <a:bodyPr wrap="none">
            <a:spAutoFit/>
          </a:bodyPr>
          <a:lstStyle/>
          <a:p>
            <a:r>
              <a:rPr lang="en-GB" b="1" dirty="0">
                <a:solidFill>
                  <a:schemeClr val="tx2">
                    <a:lumMod val="50000"/>
                  </a:schemeClr>
                </a:solidFill>
                <a:latin typeface="HCIWJ H+ Frutiger"/>
              </a:rPr>
              <a:t>Skin cancer is the most common type of cancer in the world. </a:t>
            </a:r>
          </a:p>
          <a:p>
            <a:r>
              <a:rPr lang="en-GB" b="1" dirty="0">
                <a:solidFill>
                  <a:schemeClr val="tx2">
                    <a:lumMod val="50000"/>
                  </a:schemeClr>
                </a:solidFill>
                <a:latin typeface="HCIWJ H+ Frutiger"/>
              </a:rPr>
              <a:t>It’s also the easiest to avoid. </a:t>
            </a:r>
            <a:endParaRPr lang="en-GB" b="1" dirty="0">
              <a:solidFill>
                <a:schemeClr val="tx2">
                  <a:lumMod val="50000"/>
                </a:schemeClr>
              </a:solidFill>
            </a:endParaRPr>
          </a:p>
        </p:txBody>
      </p:sp>
      <p:sp>
        <p:nvSpPr>
          <p:cNvPr id="17" name="TextBox 16">
            <a:extLst>
              <a:ext uri="{FF2B5EF4-FFF2-40B4-BE49-F238E27FC236}">
                <a16:creationId xmlns:a16="http://schemas.microsoft.com/office/drawing/2014/main" id="{A9C4577C-99A2-4476-B981-2AC5B9B983AE}"/>
              </a:ext>
            </a:extLst>
          </p:cNvPr>
          <p:cNvSpPr txBox="1"/>
          <p:nvPr/>
        </p:nvSpPr>
        <p:spPr>
          <a:xfrm>
            <a:off x="5086074" y="2818425"/>
            <a:ext cx="2522094" cy="3139321"/>
          </a:xfrm>
          <a:prstGeom prst="rect">
            <a:avLst/>
          </a:prstGeom>
          <a:noFill/>
        </p:spPr>
        <p:txBody>
          <a:bodyPr wrap="square" rtlCol="0">
            <a:spAutoFit/>
          </a:bodyPr>
          <a:lstStyle/>
          <a:p>
            <a:pPr marL="342900" indent="-342900">
              <a:buFont typeface="+mj-lt"/>
              <a:buAutoNum type="arabicPeriod"/>
            </a:pPr>
            <a:r>
              <a:rPr lang="en-GB" b="1" dirty="0">
                <a:solidFill>
                  <a:schemeClr val="tx2">
                    <a:lumMod val="50000"/>
                  </a:schemeClr>
                </a:solidFill>
              </a:rPr>
              <a:t>Cover up  </a:t>
            </a:r>
          </a:p>
          <a:p>
            <a:pPr marL="342900" indent="-342900">
              <a:buFont typeface="+mj-lt"/>
              <a:buAutoNum type="arabicPeriod"/>
            </a:pPr>
            <a:endParaRPr lang="en-GB" b="1" dirty="0">
              <a:solidFill>
                <a:schemeClr val="tx2">
                  <a:lumMod val="50000"/>
                </a:schemeClr>
              </a:solidFill>
            </a:endParaRPr>
          </a:p>
          <a:p>
            <a:pPr marL="342900" indent="-342900">
              <a:buFont typeface="+mj-lt"/>
              <a:buAutoNum type="arabicPeriod"/>
            </a:pPr>
            <a:r>
              <a:rPr lang="en-GB" b="1" dirty="0">
                <a:solidFill>
                  <a:schemeClr val="tx2">
                    <a:lumMod val="50000"/>
                  </a:schemeClr>
                </a:solidFill>
              </a:rPr>
              <a:t>Protect your head</a:t>
            </a:r>
          </a:p>
          <a:p>
            <a:pPr marL="342900" indent="-342900">
              <a:buFont typeface="+mj-lt"/>
              <a:buAutoNum type="arabicPeriod"/>
            </a:pPr>
            <a:endParaRPr lang="en-GB" b="1" dirty="0">
              <a:solidFill>
                <a:schemeClr val="tx2">
                  <a:lumMod val="50000"/>
                </a:schemeClr>
              </a:solidFill>
            </a:endParaRPr>
          </a:p>
          <a:p>
            <a:pPr marL="342900" indent="-342900">
              <a:buFont typeface="+mj-lt"/>
              <a:buAutoNum type="arabicPeriod"/>
            </a:pPr>
            <a:r>
              <a:rPr lang="en-GB" b="1" dirty="0">
                <a:solidFill>
                  <a:schemeClr val="tx2">
                    <a:lumMod val="50000"/>
                  </a:schemeClr>
                </a:solidFill>
              </a:rPr>
              <a:t>Seek Shade</a:t>
            </a:r>
          </a:p>
          <a:p>
            <a:pPr marL="342900" indent="-342900">
              <a:buFont typeface="+mj-lt"/>
              <a:buAutoNum type="arabicPeriod"/>
            </a:pPr>
            <a:endParaRPr lang="en-GB" b="1" dirty="0">
              <a:solidFill>
                <a:schemeClr val="tx2">
                  <a:lumMod val="50000"/>
                </a:schemeClr>
              </a:solidFill>
            </a:endParaRPr>
          </a:p>
          <a:p>
            <a:pPr marL="342900" indent="-342900">
              <a:buFont typeface="+mj-lt"/>
              <a:buAutoNum type="arabicPeriod"/>
            </a:pPr>
            <a:r>
              <a:rPr lang="en-GB" b="1" dirty="0">
                <a:solidFill>
                  <a:schemeClr val="tx2">
                    <a:lumMod val="50000"/>
                  </a:schemeClr>
                </a:solidFill>
              </a:rPr>
              <a:t>Use sunscreen</a:t>
            </a:r>
          </a:p>
          <a:p>
            <a:pPr marL="342900" indent="-342900">
              <a:buFont typeface="+mj-lt"/>
              <a:buAutoNum type="arabicPeriod"/>
            </a:pPr>
            <a:endParaRPr lang="en-GB" b="1" dirty="0">
              <a:solidFill>
                <a:schemeClr val="tx2">
                  <a:lumMod val="50000"/>
                </a:schemeClr>
              </a:solidFill>
            </a:endParaRPr>
          </a:p>
          <a:p>
            <a:pPr marL="342900" indent="-342900">
              <a:buFont typeface="+mj-lt"/>
              <a:buAutoNum type="arabicPeriod"/>
            </a:pPr>
            <a:r>
              <a:rPr lang="en-GB" b="1" dirty="0">
                <a:solidFill>
                  <a:schemeClr val="tx2">
                    <a:lumMod val="50000"/>
                  </a:schemeClr>
                </a:solidFill>
              </a:rPr>
              <a:t>Be skin safe</a:t>
            </a:r>
          </a:p>
          <a:p>
            <a:pPr marL="342900" indent="-342900">
              <a:buFont typeface="+mj-lt"/>
              <a:buAutoNum type="arabicPeriod"/>
            </a:pPr>
            <a:endParaRPr lang="en-GB" b="1" dirty="0">
              <a:solidFill>
                <a:schemeClr val="tx2">
                  <a:lumMod val="50000"/>
                </a:schemeClr>
              </a:solidFill>
            </a:endParaRPr>
          </a:p>
          <a:p>
            <a:pPr marL="342900" indent="-342900">
              <a:buFont typeface="+mj-lt"/>
              <a:buAutoNum type="arabicPeriod"/>
            </a:pPr>
            <a:r>
              <a:rPr lang="en-GB" b="1" dirty="0">
                <a:solidFill>
                  <a:schemeClr val="tx2">
                    <a:lumMod val="50000"/>
                  </a:schemeClr>
                </a:solidFill>
              </a:rPr>
              <a:t>Stay hydrated </a:t>
            </a:r>
          </a:p>
        </p:txBody>
      </p:sp>
      <p:pic>
        <p:nvPicPr>
          <p:cNvPr id="18" name="Picture 17">
            <a:extLst>
              <a:ext uri="{FF2B5EF4-FFF2-40B4-BE49-F238E27FC236}">
                <a16:creationId xmlns:a16="http://schemas.microsoft.com/office/drawing/2014/main" id="{893B87BA-39C0-43B0-9233-8472A7295C27}"/>
              </a:ext>
            </a:extLst>
          </p:cNvPr>
          <p:cNvPicPr>
            <a:picLocks noChangeAspect="1"/>
          </p:cNvPicPr>
          <p:nvPr/>
        </p:nvPicPr>
        <p:blipFill>
          <a:blip r:embed="rId6"/>
          <a:stretch>
            <a:fillRect/>
          </a:stretch>
        </p:blipFill>
        <p:spPr>
          <a:xfrm>
            <a:off x="3503712" y="44131"/>
            <a:ext cx="864096" cy="681100"/>
          </a:xfrm>
          <a:prstGeom prst="rect">
            <a:avLst/>
          </a:prstGeom>
        </p:spPr>
      </p:pic>
      <p:pic>
        <p:nvPicPr>
          <p:cNvPr id="8" name="Picture 7">
            <a:extLst>
              <a:ext uri="{FF2B5EF4-FFF2-40B4-BE49-F238E27FC236}">
                <a16:creationId xmlns:a16="http://schemas.microsoft.com/office/drawing/2014/main" id="{C925C25F-C7D9-46F6-B8DD-BE4D70E861FE}"/>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1200"/>
                    </a14:imgEffect>
                  </a14:imgLayer>
                </a14:imgProps>
              </a:ext>
            </a:extLst>
          </a:blip>
          <a:stretch>
            <a:fillRect/>
          </a:stretch>
        </p:blipFill>
        <p:spPr>
          <a:xfrm>
            <a:off x="7824192" y="2740965"/>
            <a:ext cx="3358012" cy="2146624"/>
          </a:xfrm>
          <a:prstGeom prst="roundRect">
            <a:avLst>
              <a:gd name="adj" fmla="val 8594"/>
            </a:avLst>
          </a:prstGeom>
          <a:solidFill>
            <a:srgbClr val="FFFFFF">
              <a:shade val="85000"/>
            </a:srgbClr>
          </a:solidFill>
          <a:ln>
            <a:noFill/>
          </a:ln>
          <a:effectLst>
            <a:glow rad="355600">
              <a:schemeClr val="accent1">
                <a:alpha val="0"/>
              </a:schemeClr>
            </a:glow>
            <a:reflection stA="38000" endPos="51000" dist="12700" dir="5400000" sy="-100000" algn="bl" rotWithShape="0"/>
          </a:effectLst>
          <a:scene3d>
            <a:camera prst="orthographicFront"/>
            <a:lightRig rig="morning" dir="t"/>
          </a:scene3d>
          <a:sp3d prstMaterial="powder"/>
        </p:spPr>
      </p:pic>
      <p:sp>
        <p:nvSpPr>
          <p:cNvPr id="21" name="TextBox 20">
            <a:extLst>
              <a:ext uri="{FF2B5EF4-FFF2-40B4-BE49-F238E27FC236}">
                <a16:creationId xmlns:a16="http://schemas.microsoft.com/office/drawing/2014/main" id="{582BD654-BE01-4749-807F-C50C11E093BB}"/>
              </a:ext>
            </a:extLst>
          </p:cNvPr>
          <p:cNvSpPr txBox="1"/>
          <p:nvPr/>
        </p:nvSpPr>
        <p:spPr>
          <a:xfrm>
            <a:off x="4330707" y="6167102"/>
            <a:ext cx="7597940" cy="276999"/>
          </a:xfrm>
          <a:prstGeom prst="rect">
            <a:avLst/>
          </a:prstGeom>
          <a:noFill/>
        </p:spPr>
        <p:txBody>
          <a:bodyPr wrap="square" rtlCol="0">
            <a:spAutoFit/>
          </a:bodyPr>
          <a:lstStyle/>
          <a:p>
            <a:r>
              <a:rPr lang="en-GB" sz="1200" b="1" dirty="0">
                <a:solidFill>
                  <a:schemeClr val="tx2">
                    <a:lumMod val="50000"/>
                  </a:schemeClr>
                </a:solidFill>
              </a:rPr>
              <a:t>Summer Welfare Cooling Packs are obtainable on IPROC</a:t>
            </a:r>
            <a:r>
              <a:rPr lang="en-GB" sz="1200" b="1" dirty="0">
                <a:solidFill>
                  <a:srgbClr val="0000FF"/>
                </a:solidFill>
              </a:rPr>
              <a:t>(0111/120 623)</a:t>
            </a:r>
            <a:r>
              <a:rPr lang="en-GB" sz="1200" b="1" dirty="0">
                <a:solidFill>
                  <a:schemeClr val="tx2">
                    <a:lumMod val="50000"/>
                  </a:schemeClr>
                </a:solidFill>
              </a:rPr>
              <a:t>, or speak to your local WHSEA  </a:t>
            </a:r>
          </a:p>
        </p:txBody>
      </p:sp>
    </p:spTree>
    <p:extLst>
      <p:ext uri="{BB962C8B-B14F-4D97-AF65-F5344CB8AC3E}">
        <p14:creationId xmlns:p14="http://schemas.microsoft.com/office/powerpoint/2010/main" val="5362619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fld id="{229EAAAC-928A-40C1-AC39-D34FD1799CA9}" type="slidenum">
              <a:rPr lang="en-GB" smtClean="0"/>
              <a:pPr/>
              <a:t>18</a:t>
            </a:fld>
            <a:endParaRPr lang="en-GB" dirty="0"/>
          </a:p>
        </p:txBody>
      </p:sp>
      <p:grpSp>
        <p:nvGrpSpPr>
          <p:cNvPr id="15" name="Group 14">
            <a:extLst>
              <a:ext uri="{FF2B5EF4-FFF2-40B4-BE49-F238E27FC236}">
                <a16:creationId xmlns:a16="http://schemas.microsoft.com/office/drawing/2014/main" id="{518374E2-C2EC-42F9-938F-1D81C5DF67B5}"/>
              </a:ext>
            </a:extLst>
          </p:cNvPr>
          <p:cNvGrpSpPr/>
          <p:nvPr/>
        </p:nvGrpSpPr>
        <p:grpSpPr>
          <a:xfrm>
            <a:off x="120103" y="548681"/>
            <a:ext cx="2231481" cy="1621122"/>
            <a:chOff x="7240791" y="0"/>
            <a:chExt cx="2676525" cy="2276475"/>
          </a:xfrm>
        </p:grpSpPr>
        <p:pic>
          <p:nvPicPr>
            <p:cNvPr id="6" name="Picture 5">
              <a:extLst>
                <a:ext uri="{FF2B5EF4-FFF2-40B4-BE49-F238E27FC236}">
                  <a16:creationId xmlns:a16="http://schemas.microsoft.com/office/drawing/2014/main" id="{AFF0D39C-7CA5-4CE0-86E7-5E5782A3DBD4}"/>
                </a:ext>
              </a:extLst>
            </p:cNvPr>
            <p:cNvPicPr>
              <a:picLocks noChangeAspect="1"/>
            </p:cNvPicPr>
            <p:nvPr/>
          </p:nvPicPr>
          <p:blipFill>
            <a:blip r:embed="rId2"/>
            <a:stretch>
              <a:fillRect/>
            </a:stretch>
          </p:blipFill>
          <p:spPr>
            <a:xfrm>
              <a:off x="7240791" y="0"/>
              <a:ext cx="2676525" cy="2276475"/>
            </a:xfrm>
            <a:prstGeom prst="rect">
              <a:avLst/>
            </a:prstGeom>
          </p:spPr>
        </p:pic>
        <p:sp>
          <p:nvSpPr>
            <p:cNvPr id="11" name="TextBox 10">
              <a:extLst>
                <a:ext uri="{FF2B5EF4-FFF2-40B4-BE49-F238E27FC236}">
                  <a16:creationId xmlns:a16="http://schemas.microsoft.com/office/drawing/2014/main" id="{1239E6F8-9D0C-4A2C-B498-1E60316BF698}"/>
                </a:ext>
              </a:extLst>
            </p:cNvPr>
            <p:cNvSpPr txBox="1"/>
            <p:nvPr/>
          </p:nvSpPr>
          <p:spPr>
            <a:xfrm>
              <a:off x="7449670" y="1867110"/>
              <a:ext cx="1881963" cy="369331"/>
            </a:xfrm>
            <a:prstGeom prst="rect">
              <a:avLst/>
            </a:prstGeom>
            <a:noFill/>
          </p:spPr>
          <p:txBody>
            <a:bodyPr wrap="square" rtlCol="0">
              <a:spAutoFit/>
            </a:bodyPr>
            <a:lstStyle/>
            <a:p>
              <a:r>
                <a:rPr lang="en-GB" b="1" dirty="0">
                  <a:solidFill>
                    <a:srgbClr val="002060"/>
                  </a:solidFill>
                </a:rPr>
                <a:t>June 10  - 16</a:t>
              </a:r>
            </a:p>
          </p:txBody>
        </p:sp>
      </p:grpSp>
      <p:pic>
        <p:nvPicPr>
          <p:cNvPr id="12" name="Picture 11">
            <a:extLst>
              <a:ext uri="{FF2B5EF4-FFF2-40B4-BE49-F238E27FC236}">
                <a16:creationId xmlns:a16="http://schemas.microsoft.com/office/drawing/2014/main" id="{D5647D9C-6D10-4490-AEBD-9209F4859E2F}"/>
              </a:ext>
            </a:extLst>
          </p:cNvPr>
          <p:cNvPicPr>
            <a:picLocks noChangeAspect="1"/>
          </p:cNvPicPr>
          <p:nvPr/>
        </p:nvPicPr>
        <p:blipFill>
          <a:blip r:embed="rId3"/>
          <a:stretch>
            <a:fillRect/>
          </a:stretch>
        </p:blipFill>
        <p:spPr>
          <a:xfrm>
            <a:off x="3215680" y="874022"/>
            <a:ext cx="7101093" cy="877739"/>
          </a:xfrm>
          <a:prstGeom prst="rect">
            <a:avLst/>
          </a:prstGeom>
        </p:spPr>
      </p:pic>
      <p:graphicFrame>
        <p:nvGraphicFramePr>
          <p:cNvPr id="5" name="Table 4">
            <a:extLst>
              <a:ext uri="{FF2B5EF4-FFF2-40B4-BE49-F238E27FC236}">
                <a16:creationId xmlns:a16="http://schemas.microsoft.com/office/drawing/2014/main" id="{D9DE9F9F-3DCC-43D0-B9E1-C4E5312983D4}"/>
              </a:ext>
            </a:extLst>
          </p:cNvPr>
          <p:cNvGraphicFramePr>
            <a:graphicFrameLocks noGrp="1"/>
          </p:cNvGraphicFramePr>
          <p:nvPr>
            <p:extLst>
              <p:ext uri="{D42A27DB-BD31-4B8C-83A1-F6EECF244321}">
                <p14:modId xmlns:p14="http://schemas.microsoft.com/office/powerpoint/2010/main" val="1660102156"/>
              </p:ext>
            </p:extLst>
          </p:nvPr>
        </p:nvGraphicFramePr>
        <p:xfrm>
          <a:off x="3215677" y="1762057"/>
          <a:ext cx="7101096" cy="2357120"/>
        </p:xfrm>
        <a:graphic>
          <a:graphicData uri="http://schemas.openxmlformats.org/drawingml/2006/table">
            <a:tbl>
              <a:tblPr firstRow="1" bandRow="1">
                <a:tableStyleId>{5C22544A-7EE6-4342-B048-85BDC9FD1C3A}</a:tableStyleId>
              </a:tblPr>
              <a:tblGrid>
                <a:gridCol w="2329116">
                  <a:extLst>
                    <a:ext uri="{9D8B030D-6E8A-4147-A177-3AD203B41FA5}">
                      <a16:colId xmlns:a16="http://schemas.microsoft.com/office/drawing/2014/main" val="3690857764"/>
                    </a:ext>
                  </a:extLst>
                </a:gridCol>
                <a:gridCol w="2254640">
                  <a:extLst>
                    <a:ext uri="{9D8B030D-6E8A-4147-A177-3AD203B41FA5}">
                      <a16:colId xmlns:a16="http://schemas.microsoft.com/office/drawing/2014/main" val="2598835021"/>
                    </a:ext>
                  </a:extLst>
                </a:gridCol>
                <a:gridCol w="2517340">
                  <a:extLst>
                    <a:ext uri="{9D8B030D-6E8A-4147-A177-3AD203B41FA5}">
                      <a16:colId xmlns:a16="http://schemas.microsoft.com/office/drawing/2014/main" val="1636901648"/>
                    </a:ext>
                  </a:extLst>
                </a:gridCol>
              </a:tblGrid>
              <a:tr h="256835">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Know your numbers, take action on high </a:t>
                      </a:r>
                      <a:r>
                        <a:rPr lang="en-GB" dirty="0"/>
                        <a:t>Blood Pressure</a:t>
                      </a: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30134944"/>
                  </a:ext>
                </a:extLst>
              </a:tr>
              <a:tr h="370840">
                <a:tc>
                  <a:txBody>
                    <a:bodyPr/>
                    <a:lstStyle/>
                    <a:p>
                      <a:endParaRPr lang="en-GB" sz="1600"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Systolic (Top Number):</a:t>
                      </a:r>
                    </a:p>
                  </a:txBody>
                  <a:tcPr/>
                </a:tc>
                <a:tc>
                  <a:txBody>
                    <a:bodyPr/>
                    <a:lstStyle/>
                    <a:p>
                      <a:r>
                        <a:rPr lang="en-GB" sz="1600" b="1" dirty="0"/>
                        <a:t>Diastolic (Bottom Number):</a:t>
                      </a:r>
                    </a:p>
                  </a:txBody>
                  <a:tcPr/>
                </a:tc>
                <a:extLst>
                  <a:ext uri="{0D108BD9-81ED-4DB2-BD59-A6C34878D82A}">
                    <a16:rowId xmlns:a16="http://schemas.microsoft.com/office/drawing/2014/main" val="3838778417"/>
                  </a:ext>
                </a:extLst>
              </a:tr>
              <a:tr h="370840">
                <a:tc>
                  <a:txBody>
                    <a:bodyPr/>
                    <a:lstStyle/>
                    <a:p>
                      <a:r>
                        <a:rPr lang="en-GB" dirty="0"/>
                        <a:t>Ideal blood pressure</a:t>
                      </a:r>
                    </a:p>
                  </a:txBody>
                  <a:tcPr>
                    <a:solidFill>
                      <a:srgbClr val="00B050"/>
                    </a:solidFill>
                  </a:tcPr>
                </a:tc>
                <a:tc>
                  <a:txBody>
                    <a:bodyPr/>
                    <a:lstStyle/>
                    <a:p>
                      <a:pPr algn="ctr"/>
                      <a:r>
                        <a:rPr lang="en-GB" dirty="0"/>
                        <a:t>100 - 120</a:t>
                      </a:r>
                    </a:p>
                  </a:txBody>
                  <a:tcPr>
                    <a:solidFill>
                      <a:srgbClr val="00B050"/>
                    </a:solidFill>
                  </a:tcPr>
                </a:tc>
                <a:tc>
                  <a:txBody>
                    <a:bodyPr/>
                    <a:lstStyle/>
                    <a:p>
                      <a:pPr algn="ctr"/>
                      <a:r>
                        <a:rPr lang="en-GB" dirty="0"/>
                        <a:t>60 - 80</a:t>
                      </a:r>
                    </a:p>
                  </a:txBody>
                  <a:tcPr>
                    <a:solidFill>
                      <a:srgbClr val="00B050"/>
                    </a:solidFill>
                  </a:tcPr>
                </a:tc>
                <a:extLst>
                  <a:ext uri="{0D108BD9-81ED-4DB2-BD59-A6C34878D82A}">
                    <a16:rowId xmlns:a16="http://schemas.microsoft.com/office/drawing/2014/main" val="929668563"/>
                  </a:ext>
                </a:extLst>
              </a:tr>
              <a:tr h="370840">
                <a:tc>
                  <a:txBody>
                    <a:bodyPr/>
                    <a:lstStyle/>
                    <a:p>
                      <a:r>
                        <a:rPr lang="en-GB" dirty="0"/>
                        <a:t>Pre-high blood pressure</a:t>
                      </a:r>
                    </a:p>
                  </a:txBody>
                  <a:tcPr>
                    <a:solidFill>
                      <a:srgbClr val="FFC000"/>
                    </a:solidFill>
                  </a:tcPr>
                </a:tc>
                <a:tc>
                  <a:txBody>
                    <a:bodyPr/>
                    <a:lstStyle/>
                    <a:p>
                      <a:pPr algn="ctr"/>
                      <a:r>
                        <a:rPr lang="en-GB" dirty="0"/>
                        <a:t>120 -140</a:t>
                      </a:r>
                    </a:p>
                  </a:txBody>
                  <a:tcPr>
                    <a:solidFill>
                      <a:srgbClr val="FFC000"/>
                    </a:solidFill>
                  </a:tcPr>
                </a:tc>
                <a:tc>
                  <a:txBody>
                    <a:bodyPr/>
                    <a:lstStyle/>
                    <a:p>
                      <a:pPr algn="ctr"/>
                      <a:r>
                        <a:rPr lang="en-GB" dirty="0"/>
                        <a:t>80 - 90</a:t>
                      </a:r>
                    </a:p>
                  </a:txBody>
                  <a:tcPr>
                    <a:solidFill>
                      <a:srgbClr val="FFC000"/>
                    </a:solidFill>
                  </a:tcPr>
                </a:tc>
                <a:extLst>
                  <a:ext uri="{0D108BD9-81ED-4DB2-BD59-A6C34878D82A}">
                    <a16:rowId xmlns:a16="http://schemas.microsoft.com/office/drawing/2014/main" val="3210201442"/>
                  </a:ext>
                </a:extLst>
              </a:tr>
              <a:tr h="370840">
                <a:tc>
                  <a:txBody>
                    <a:bodyPr/>
                    <a:lstStyle/>
                    <a:p>
                      <a:r>
                        <a:rPr lang="en-GB" dirty="0"/>
                        <a:t>High blood pressure</a:t>
                      </a:r>
                    </a:p>
                  </a:txBody>
                  <a:tcPr>
                    <a:solidFill>
                      <a:srgbClr val="FF0000"/>
                    </a:solidFill>
                  </a:tcPr>
                </a:tc>
                <a:tc>
                  <a:txBody>
                    <a:bodyPr/>
                    <a:lstStyle/>
                    <a:p>
                      <a:pPr algn="ctr"/>
                      <a:r>
                        <a:rPr lang="en-GB" dirty="0"/>
                        <a:t>140+</a:t>
                      </a:r>
                    </a:p>
                  </a:txBody>
                  <a:tcPr>
                    <a:solidFill>
                      <a:srgbClr val="FF0000"/>
                    </a:solidFill>
                  </a:tcPr>
                </a:tc>
                <a:tc>
                  <a:txBody>
                    <a:bodyPr/>
                    <a:lstStyle/>
                    <a:p>
                      <a:pPr algn="ctr"/>
                      <a:r>
                        <a:rPr lang="en-GB" dirty="0"/>
                        <a:t>90+</a:t>
                      </a:r>
                    </a:p>
                  </a:txBody>
                  <a:tcPr>
                    <a:solidFill>
                      <a:srgbClr val="FF0000"/>
                    </a:solidFill>
                  </a:tcPr>
                </a:tc>
                <a:extLst>
                  <a:ext uri="{0D108BD9-81ED-4DB2-BD59-A6C34878D82A}">
                    <a16:rowId xmlns:a16="http://schemas.microsoft.com/office/drawing/2014/main" val="4266585926"/>
                  </a:ext>
                </a:extLst>
              </a:tr>
            </a:tbl>
          </a:graphicData>
        </a:graphic>
      </p:graphicFrame>
      <p:graphicFrame>
        <p:nvGraphicFramePr>
          <p:cNvPr id="7" name="Table 6">
            <a:extLst>
              <a:ext uri="{FF2B5EF4-FFF2-40B4-BE49-F238E27FC236}">
                <a16:creationId xmlns:a16="http://schemas.microsoft.com/office/drawing/2014/main" id="{FF2F0CD1-E088-4179-A17F-70E1918E0BA3}"/>
              </a:ext>
            </a:extLst>
          </p:cNvPr>
          <p:cNvGraphicFramePr>
            <a:graphicFrameLocks noGrp="1"/>
          </p:cNvGraphicFramePr>
          <p:nvPr>
            <p:extLst>
              <p:ext uri="{D42A27DB-BD31-4B8C-83A1-F6EECF244321}">
                <p14:modId xmlns:p14="http://schemas.microsoft.com/office/powerpoint/2010/main" val="1242408440"/>
              </p:ext>
            </p:extLst>
          </p:nvPr>
        </p:nvGraphicFramePr>
        <p:xfrm>
          <a:off x="3215678" y="4119177"/>
          <a:ext cx="7101095" cy="1828800"/>
        </p:xfrm>
        <a:graphic>
          <a:graphicData uri="http://schemas.openxmlformats.org/drawingml/2006/table">
            <a:tbl>
              <a:tblPr firstRow="1" bandRow="1">
                <a:tableStyleId>{5C22544A-7EE6-4342-B048-85BDC9FD1C3A}</a:tableStyleId>
              </a:tblPr>
              <a:tblGrid>
                <a:gridCol w="4028688">
                  <a:extLst>
                    <a:ext uri="{9D8B030D-6E8A-4147-A177-3AD203B41FA5}">
                      <a16:colId xmlns:a16="http://schemas.microsoft.com/office/drawing/2014/main" val="3218772730"/>
                    </a:ext>
                  </a:extLst>
                </a:gridCol>
                <a:gridCol w="3072407">
                  <a:extLst>
                    <a:ext uri="{9D8B030D-6E8A-4147-A177-3AD203B41FA5}">
                      <a16:colId xmlns:a16="http://schemas.microsoft.com/office/drawing/2014/main" val="773405891"/>
                    </a:ext>
                  </a:extLst>
                </a:gridCol>
              </a:tblGrid>
              <a:tr h="0">
                <a:tc>
                  <a:txBody>
                    <a:bodyPr/>
                    <a:lstStyle/>
                    <a:p>
                      <a:r>
                        <a:rPr lang="en-GB" dirty="0"/>
                        <a:t>Why is it important?</a:t>
                      </a:r>
                    </a:p>
                  </a:txBody>
                  <a:tcPr/>
                </a:tc>
                <a:tc>
                  <a:txBody>
                    <a:bodyPr/>
                    <a:lstStyle/>
                    <a:p>
                      <a:r>
                        <a:rPr lang="en-GB" dirty="0"/>
                        <a:t>Where to check your BP:</a:t>
                      </a:r>
                    </a:p>
                  </a:txBody>
                  <a:tcPr/>
                </a:tc>
                <a:extLst>
                  <a:ext uri="{0D108BD9-81ED-4DB2-BD59-A6C34878D82A}">
                    <a16:rowId xmlns:a16="http://schemas.microsoft.com/office/drawing/2014/main" val="3287291462"/>
                  </a:ext>
                </a:extLst>
              </a:tr>
              <a:tr h="370840">
                <a:tc>
                  <a:txBody>
                    <a:bodyPr/>
                    <a:lstStyle/>
                    <a:p>
                      <a:pPr marL="285750" indent="-285750">
                        <a:buFont typeface="Wingdings" panose="05000000000000000000" pitchFamily="2" charset="2"/>
                        <a:buChar char="Ø"/>
                      </a:pPr>
                      <a:r>
                        <a:rPr lang="en-GB" dirty="0"/>
                        <a:t>High BP increase risk of stroke and heart disease.</a:t>
                      </a:r>
                    </a:p>
                    <a:p>
                      <a:pPr marL="285750" indent="-285750">
                        <a:buFont typeface="Wingdings" panose="05000000000000000000" pitchFamily="2" charset="2"/>
                        <a:buChar char="Ø"/>
                      </a:pPr>
                      <a:r>
                        <a:rPr lang="en-GB" dirty="0"/>
                        <a:t>High BP doesn’t have any symptoms, so need to check</a:t>
                      </a:r>
                    </a:p>
                    <a:p>
                      <a:endParaRPr lang="en-GB" dirty="0"/>
                    </a:p>
                  </a:txBody>
                  <a:tcPr/>
                </a:tc>
                <a:tc>
                  <a:txBody>
                    <a:bodyPr/>
                    <a:lstStyle/>
                    <a:p>
                      <a:pPr marL="285750" indent="-285750">
                        <a:buFont typeface="Wingdings" panose="05000000000000000000" pitchFamily="2" charset="2"/>
                        <a:buChar char="Ø"/>
                      </a:pPr>
                      <a:r>
                        <a:rPr lang="en-GB" dirty="0"/>
                        <a:t>GP</a:t>
                      </a:r>
                    </a:p>
                    <a:p>
                      <a:pPr marL="285750" indent="-285750">
                        <a:buFont typeface="Wingdings" panose="05000000000000000000" pitchFamily="2" charset="2"/>
                        <a:buChar char="Ø"/>
                      </a:pPr>
                      <a:r>
                        <a:rPr lang="en-GB" dirty="0"/>
                        <a:t>Some Pharmacies</a:t>
                      </a:r>
                    </a:p>
                    <a:p>
                      <a:pPr marL="285750" indent="-285750">
                        <a:buFont typeface="Wingdings" panose="05000000000000000000" pitchFamily="2" charset="2"/>
                        <a:buChar char="Ø"/>
                      </a:pPr>
                      <a:r>
                        <a:rPr lang="en-GB" dirty="0"/>
                        <a:t>NHS Health check (40 -75years)</a:t>
                      </a:r>
                    </a:p>
                  </a:txBody>
                  <a:tcPr/>
                </a:tc>
                <a:extLst>
                  <a:ext uri="{0D108BD9-81ED-4DB2-BD59-A6C34878D82A}">
                    <a16:rowId xmlns:a16="http://schemas.microsoft.com/office/drawing/2014/main" val="2522807810"/>
                  </a:ext>
                </a:extLst>
              </a:tr>
            </a:tbl>
          </a:graphicData>
        </a:graphic>
      </p:graphicFrame>
      <p:sp>
        <p:nvSpPr>
          <p:cNvPr id="9" name="TextBox 8">
            <a:extLst>
              <a:ext uri="{FF2B5EF4-FFF2-40B4-BE49-F238E27FC236}">
                <a16:creationId xmlns:a16="http://schemas.microsoft.com/office/drawing/2014/main" id="{1766E6A1-D07C-4352-8A3F-4C8258CD68EB}"/>
              </a:ext>
            </a:extLst>
          </p:cNvPr>
          <p:cNvSpPr txBox="1"/>
          <p:nvPr/>
        </p:nvSpPr>
        <p:spPr>
          <a:xfrm>
            <a:off x="3215677" y="5993918"/>
            <a:ext cx="7101096" cy="646331"/>
          </a:xfrm>
          <a:prstGeom prst="rect">
            <a:avLst/>
          </a:prstGeom>
          <a:noFill/>
        </p:spPr>
        <p:txBody>
          <a:bodyPr wrap="square" rtlCol="0">
            <a:spAutoFit/>
          </a:bodyPr>
          <a:lstStyle/>
          <a:p>
            <a:r>
              <a:rPr lang="en-GB" dirty="0">
                <a:solidFill>
                  <a:srgbClr val="FF0000"/>
                </a:solidFill>
              </a:rPr>
              <a:t>If high, then make an appointment with your GP and get it checked out.</a:t>
            </a:r>
          </a:p>
        </p:txBody>
      </p:sp>
      <p:sp>
        <p:nvSpPr>
          <p:cNvPr id="10" name="Rectangle 9">
            <a:extLst>
              <a:ext uri="{FF2B5EF4-FFF2-40B4-BE49-F238E27FC236}">
                <a16:creationId xmlns:a16="http://schemas.microsoft.com/office/drawing/2014/main" id="{9FC625B2-103F-41F2-BB7E-D102AAB8CDFE}"/>
              </a:ext>
            </a:extLst>
          </p:cNvPr>
          <p:cNvSpPr/>
          <p:nvPr/>
        </p:nvSpPr>
        <p:spPr>
          <a:xfrm>
            <a:off x="-217015" y="-133838"/>
            <a:ext cx="3816424" cy="765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highlight>
                  <a:srgbClr val="004D6F"/>
                </a:highlight>
                <a:uLnTx/>
                <a:uFillTx/>
                <a:latin typeface="Arial" panose="020B0604020202020204"/>
                <a:ea typeface="+mn-ea"/>
                <a:cs typeface="+mn-cs"/>
              </a:rPr>
              <a:t>Health &amp; Wellbeing</a:t>
            </a:r>
          </a:p>
        </p:txBody>
      </p:sp>
      <p:pic>
        <p:nvPicPr>
          <p:cNvPr id="3" name="Picture 2">
            <a:extLst>
              <a:ext uri="{FF2B5EF4-FFF2-40B4-BE49-F238E27FC236}">
                <a16:creationId xmlns:a16="http://schemas.microsoft.com/office/drawing/2014/main" id="{70409CCA-197B-4FBF-8B56-738104953D08}"/>
              </a:ext>
            </a:extLst>
          </p:cNvPr>
          <p:cNvPicPr>
            <a:picLocks noChangeAspect="1"/>
          </p:cNvPicPr>
          <p:nvPr/>
        </p:nvPicPr>
        <p:blipFill>
          <a:blip r:embed="rId4"/>
          <a:stretch>
            <a:fillRect/>
          </a:stretch>
        </p:blipFill>
        <p:spPr>
          <a:xfrm>
            <a:off x="3357099" y="40519"/>
            <a:ext cx="865707" cy="682811"/>
          </a:xfrm>
          <a:prstGeom prst="rect">
            <a:avLst/>
          </a:prstGeom>
        </p:spPr>
      </p:pic>
    </p:spTree>
    <p:extLst>
      <p:ext uri="{BB962C8B-B14F-4D97-AF65-F5344CB8AC3E}">
        <p14:creationId xmlns:p14="http://schemas.microsoft.com/office/powerpoint/2010/main" val="529725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fld id="{229EAAAC-928A-40C1-AC39-D34FD1799CA9}" type="slidenum">
              <a:rPr lang="en-GB" smtClean="0"/>
              <a:pPr/>
              <a:t>19</a:t>
            </a:fld>
            <a:endParaRPr lang="en-GB" dirty="0"/>
          </a:p>
        </p:txBody>
      </p:sp>
      <p:grpSp>
        <p:nvGrpSpPr>
          <p:cNvPr id="15" name="Group 14">
            <a:extLst>
              <a:ext uri="{FF2B5EF4-FFF2-40B4-BE49-F238E27FC236}">
                <a16:creationId xmlns:a16="http://schemas.microsoft.com/office/drawing/2014/main" id="{518374E2-C2EC-42F9-938F-1D81C5DF67B5}"/>
              </a:ext>
            </a:extLst>
          </p:cNvPr>
          <p:cNvGrpSpPr/>
          <p:nvPr/>
        </p:nvGrpSpPr>
        <p:grpSpPr>
          <a:xfrm>
            <a:off x="104465" y="694348"/>
            <a:ext cx="2250843" cy="1627143"/>
            <a:chOff x="7240791" y="0"/>
            <a:chExt cx="2676525" cy="2276475"/>
          </a:xfrm>
        </p:grpSpPr>
        <p:pic>
          <p:nvPicPr>
            <p:cNvPr id="6" name="Picture 5">
              <a:extLst>
                <a:ext uri="{FF2B5EF4-FFF2-40B4-BE49-F238E27FC236}">
                  <a16:creationId xmlns:a16="http://schemas.microsoft.com/office/drawing/2014/main" id="{AFF0D39C-7CA5-4CE0-86E7-5E5782A3DBD4}"/>
                </a:ext>
              </a:extLst>
            </p:cNvPr>
            <p:cNvPicPr>
              <a:picLocks noChangeAspect="1"/>
            </p:cNvPicPr>
            <p:nvPr/>
          </p:nvPicPr>
          <p:blipFill>
            <a:blip r:embed="rId2"/>
            <a:stretch>
              <a:fillRect/>
            </a:stretch>
          </p:blipFill>
          <p:spPr>
            <a:xfrm>
              <a:off x="7240791" y="0"/>
              <a:ext cx="2676525" cy="2276475"/>
            </a:xfrm>
            <a:prstGeom prst="rect">
              <a:avLst/>
            </a:prstGeom>
          </p:spPr>
        </p:pic>
        <p:sp>
          <p:nvSpPr>
            <p:cNvPr id="11" name="TextBox 10">
              <a:extLst>
                <a:ext uri="{FF2B5EF4-FFF2-40B4-BE49-F238E27FC236}">
                  <a16:creationId xmlns:a16="http://schemas.microsoft.com/office/drawing/2014/main" id="{1239E6F8-9D0C-4A2C-B498-1E60316BF698}"/>
                </a:ext>
              </a:extLst>
            </p:cNvPr>
            <p:cNvSpPr txBox="1"/>
            <p:nvPr/>
          </p:nvSpPr>
          <p:spPr>
            <a:xfrm>
              <a:off x="7429727" y="1832745"/>
              <a:ext cx="1881963" cy="369331"/>
            </a:xfrm>
            <a:prstGeom prst="rect">
              <a:avLst/>
            </a:prstGeom>
            <a:noFill/>
          </p:spPr>
          <p:txBody>
            <a:bodyPr wrap="square" rtlCol="0">
              <a:spAutoFit/>
            </a:bodyPr>
            <a:lstStyle/>
            <a:p>
              <a:r>
                <a:rPr lang="en-GB" b="1" dirty="0">
                  <a:solidFill>
                    <a:srgbClr val="002060"/>
                  </a:solidFill>
                </a:rPr>
                <a:t>June 10  - 16</a:t>
              </a:r>
            </a:p>
          </p:txBody>
        </p:sp>
      </p:grpSp>
      <p:pic>
        <p:nvPicPr>
          <p:cNvPr id="12" name="Picture 11">
            <a:extLst>
              <a:ext uri="{FF2B5EF4-FFF2-40B4-BE49-F238E27FC236}">
                <a16:creationId xmlns:a16="http://schemas.microsoft.com/office/drawing/2014/main" id="{D5647D9C-6D10-4490-AEBD-9209F4859E2F}"/>
              </a:ext>
            </a:extLst>
          </p:cNvPr>
          <p:cNvPicPr>
            <a:picLocks noChangeAspect="1"/>
          </p:cNvPicPr>
          <p:nvPr/>
        </p:nvPicPr>
        <p:blipFill>
          <a:blip r:embed="rId3"/>
          <a:stretch>
            <a:fillRect/>
          </a:stretch>
        </p:blipFill>
        <p:spPr>
          <a:xfrm>
            <a:off x="4070531" y="999957"/>
            <a:ext cx="7021912" cy="877739"/>
          </a:xfrm>
          <a:prstGeom prst="rect">
            <a:avLst/>
          </a:prstGeom>
        </p:spPr>
      </p:pic>
      <p:graphicFrame>
        <p:nvGraphicFramePr>
          <p:cNvPr id="7" name="Table 6">
            <a:extLst>
              <a:ext uri="{FF2B5EF4-FFF2-40B4-BE49-F238E27FC236}">
                <a16:creationId xmlns:a16="http://schemas.microsoft.com/office/drawing/2014/main" id="{FF2F0CD1-E088-4179-A17F-70E1918E0BA3}"/>
              </a:ext>
            </a:extLst>
          </p:cNvPr>
          <p:cNvGraphicFramePr>
            <a:graphicFrameLocks noGrp="1"/>
          </p:cNvGraphicFramePr>
          <p:nvPr>
            <p:extLst>
              <p:ext uri="{D42A27DB-BD31-4B8C-83A1-F6EECF244321}">
                <p14:modId xmlns:p14="http://schemas.microsoft.com/office/powerpoint/2010/main" val="1689427436"/>
              </p:ext>
            </p:extLst>
          </p:nvPr>
        </p:nvGraphicFramePr>
        <p:xfrm>
          <a:off x="7033443" y="2350957"/>
          <a:ext cx="4065284" cy="1554480"/>
        </p:xfrm>
        <a:graphic>
          <a:graphicData uri="http://schemas.openxmlformats.org/drawingml/2006/table">
            <a:tbl>
              <a:tblPr firstRow="1" bandRow="1">
                <a:tableStyleId>{5C22544A-7EE6-4342-B048-85BDC9FD1C3A}</a:tableStyleId>
              </a:tblPr>
              <a:tblGrid>
                <a:gridCol w="4065284">
                  <a:extLst>
                    <a:ext uri="{9D8B030D-6E8A-4147-A177-3AD203B41FA5}">
                      <a16:colId xmlns:a16="http://schemas.microsoft.com/office/drawing/2014/main" val="3218772730"/>
                    </a:ext>
                  </a:extLst>
                </a:gridCol>
              </a:tblGrid>
              <a:tr h="358474">
                <a:tc>
                  <a:txBody>
                    <a:bodyPr/>
                    <a:lstStyle/>
                    <a:p>
                      <a:r>
                        <a:rPr lang="en-GB" dirty="0"/>
                        <a:t>Why is it important?</a:t>
                      </a:r>
                    </a:p>
                  </a:txBody>
                  <a:tcPr/>
                </a:tc>
                <a:extLst>
                  <a:ext uri="{0D108BD9-81ED-4DB2-BD59-A6C34878D82A}">
                    <a16:rowId xmlns:a16="http://schemas.microsoft.com/office/drawing/2014/main" val="3287291462"/>
                  </a:ext>
                </a:extLst>
              </a:tr>
              <a:tr h="370840">
                <a:tc>
                  <a:txBody>
                    <a:bodyPr/>
                    <a:lstStyle/>
                    <a:p>
                      <a:pPr marL="285750" indent="-285750">
                        <a:buFont typeface="Wingdings" panose="05000000000000000000" pitchFamily="2" charset="2"/>
                        <a:buChar char="Ø"/>
                      </a:pPr>
                      <a:r>
                        <a:rPr lang="en-GB" dirty="0"/>
                        <a:t>Carrying too much fat around your waist increase risk of heart disease, diabetes and cancer.</a:t>
                      </a:r>
                    </a:p>
                    <a:p>
                      <a:endParaRPr lang="en-GB" dirty="0"/>
                    </a:p>
                  </a:txBody>
                  <a:tcPr/>
                </a:tc>
                <a:extLst>
                  <a:ext uri="{0D108BD9-81ED-4DB2-BD59-A6C34878D82A}">
                    <a16:rowId xmlns:a16="http://schemas.microsoft.com/office/drawing/2014/main" val="2522807810"/>
                  </a:ext>
                </a:extLst>
              </a:tr>
            </a:tbl>
          </a:graphicData>
        </a:graphic>
      </p:graphicFrame>
      <p:sp>
        <p:nvSpPr>
          <p:cNvPr id="9" name="TextBox 8">
            <a:extLst>
              <a:ext uri="{FF2B5EF4-FFF2-40B4-BE49-F238E27FC236}">
                <a16:creationId xmlns:a16="http://schemas.microsoft.com/office/drawing/2014/main" id="{1766E6A1-D07C-4352-8A3F-4C8258CD68EB}"/>
              </a:ext>
            </a:extLst>
          </p:cNvPr>
          <p:cNvSpPr txBox="1"/>
          <p:nvPr/>
        </p:nvSpPr>
        <p:spPr>
          <a:xfrm>
            <a:off x="4070531" y="1912763"/>
            <a:ext cx="7021912" cy="400110"/>
          </a:xfrm>
          <a:prstGeom prst="rect">
            <a:avLst/>
          </a:prstGeom>
          <a:solidFill>
            <a:schemeClr val="accent1"/>
          </a:solidFill>
        </p:spPr>
        <p:txBody>
          <a:bodyPr wrap="square" rtlCol="0">
            <a:spAutoFit/>
          </a:bodyPr>
          <a:lstStyle/>
          <a:p>
            <a:r>
              <a:rPr lang="en-GB" sz="2000" b="1" dirty="0">
                <a:solidFill>
                  <a:schemeClr val="bg1"/>
                </a:solidFill>
              </a:rPr>
              <a:t>Know your numbers, take action on waist size:</a:t>
            </a:r>
          </a:p>
        </p:txBody>
      </p:sp>
      <p:pic>
        <p:nvPicPr>
          <p:cNvPr id="3" name="Picture 2">
            <a:extLst>
              <a:ext uri="{FF2B5EF4-FFF2-40B4-BE49-F238E27FC236}">
                <a16:creationId xmlns:a16="http://schemas.microsoft.com/office/drawing/2014/main" id="{7DE16BB5-0D40-4550-8567-FE5EE9A895B2}"/>
              </a:ext>
            </a:extLst>
          </p:cNvPr>
          <p:cNvPicPr>
            <a:picLocks noChangeAspect="1"/>
          </p:cNvPicPr>
          <p:nvPr/>
        </p:nvPicPr>
        <p:blipFill>
          <a:blip r:embed="rId4"/>
          <a:stretch>
            <a:fillRect/>
          </a:stretch>
        </p:blipFill>
        <p:spPr>
          <a:xfrm>
            <a:off x="4006474" y="2284901"/>
            <a:ext cx="3020685" cy="3042554"/>
          </a:xfrm>
          <a:prstGeom prst="rect">
            <a:avLst/>
          </a:prstGeom>
        </p:spPr>
      </p:pic>
      <p:graphicFrame>
        <p:nvGraphicFramePr>
          <p:cNvPr id="13" name="Table 12">
            <a:extLst>
              <a:ext uri="{FF2B5EF4-FFF2-40B4-BE49-F238E27FC236}">
                <a16:creationId xmlns:a16="http://schemas.microsoft.com/office/drawing/2014/main" id="{2339932C-990F-4BA0-9894-F241A8F383EF}"/>
              </a:ext>
            </a:extLst>
          </p:cNvPr>
          <p:cNvGraphicFramePr>
            <a:graphicFrameLocks noGrp="1"/>
          </p:cNvGraphicFramePr>
          <p:nvPr>
            <p:extLst>
              <p:ext uri="{D42A27DB-BD31-4B8C-83A1-F6EECF244321}">
                <p14:modId xmlns:p14="http://schemas.microsoft.com/office/powerpoint/2010/main" val="4080281216"/>
              </p:ext>
            </p:extLst>
          </p:nvPr>
        </p:nvGraphicFramePr>
        <p:xfrm>
          <a:off x="7027159" y="3976660"/>
          <a:ext cx="4065284" cy="1285240"/>
        </p:xfrm>
        <a:graphic>
          <a:graphicData uri="http://schemas.openxmlformats.org/drawingml/2006/table">
            <a:tbl>
              <a:tblPr firstRow="1" bandRow="1">
                <a:tableStyleId>{5C22544A-7EE6-4342-B048-85BDC9FD1C3A}</a:tableStyleId>
              </a:tblPr>
              <a:tblGrid>
                <a:gridCol w="4065284">
                  <a:extLst>
                    <a:ext uri="{9D8B030D-6E8A-4147-A177-3AD203B41FA5}">
                      <a16:colId xmlns:a16="http://schemas.microsoft.com/office/drawing/2014/main" val="3218772730"/>
                    </a:ext>
                  </a:extLst>
                </a:gridCol>
              </a:tblGrid>
              <a:tr h="370840">
                <a:tc>
                  <a:txBody>
                    <a:bodyPr/>
                    <a:lstStyle/>
                    <a:p>
                      <a:r>
                        <a:rPr lang="en-GB" dirty="0"/>
                        <a:t>How to measure:</a:t>
                      </a:r>
                    </a:p>
                  </a:txBody>
                  <a:tcPr/>
                </a:tc>
                <a:extLst>
                  <a:ext uri="{0D108BD9-81ED-4DB2-BD59-A6C34878D82A}">
                    <a16:rowId xmlns:a16="http://schemas.microsoft.com/office/drawing/2014/main" val="3287291462"/>
                  </a:ext>
                </a:extLst>
              </a:tr>
              <a:tr h="370840">
                <a:tc>
                  <a:txBody>
                    <a:bodyPr/>
                    <a:lstStyle/>
                    <a:p>
                      <a:pPr marL="0" indent="0">
                        <a:buFont typeface="Arial" panose="020B0604020202020204" pitchFamily="34" charset="0"/>
                        <a:buNone/>
                      </a:pPr>
                      <a:r>
                        <a:rPr lang="en-GB" dirty="0"/>
                        <a:t>Measure around your belly button</a:t>
                      </a:r>
                    </a:p>
                    <a:p>
                      <a:pPr marL="285750" indent="-285750">
                        <a:buFont typeface="Arial" panose="020B0604020202020204" pitchFamily="34" charset="0"/>
                        <a:buChar char="•"/>
                      </a:pPr>
                      <a:r>
                        <a:rPr lang="en-GB" dirty="0"/>
                        <a:t>Breathe out naturally and take the measurement.</a:t>
                      </a:r>
                    </a:p>
                  </a:txBody>
                  <a:tcPr/>
                </a:tc>
                <a:extLst>
                  <a:ext uri="{0D108BD9-81ED-4DB2-BD59-A6C34878D82A}">
                    <a16:rowId xmlns:a16="http://schemas.microsoft.com/office/drawing/2014/main" val="2522807810"/>
                  </a:ext>
                </a:extLst>
              </a:tr>
            </a:tbl>
          </a:graphicData>
        </a:graphic>
      </p:graphicFrame>
      <p:sp>
        <p:nvSpPr>
          <p:cNvPr id="16" name="TextBox 15">
            <a:extLst>
              <a:ext uri="{FF2B5EF4-FFF2-40B4-BE49-F238E27FC236}">
                <a16:creationId xmlns:a16="http://schemas.microsoft.com/office/drawing/2014/main" id="{955F79C6-AEDF-47DF-B0B6-AF7C45A0CC9C}"/>
              </a:ext>
            </a:extLst>
          </p:cNvPr>
          <p:cNvSpPr txBox="1"/>
          <p:nvPr/>
        </p:nvSpPr>
        <p:spPr>
          <a:xfrm>
            <a:off x="4419789" y="5699593"/>
            <a:ext cx="7101096" cy="369332"/>
          </a:xfrm>
          <a:prstGeom prst="rect">
            <a:avLst/>
          </a:prstGeom>
          <a:noFill/>
        </p:spPr>
        <p:txBody>
          <a:bodyPr wrap="square" rtlCol="0">
            <a:spAutoFit/>
          </a:bodyPr>
          <a:lstStyle/>
          <a:p>
            <a:r>
              <a:rPr lang="en-GB" dirty="0">
                <a:solidFill>
                  <a:srgbClr val="FF0000"/>
                </a:solidFill>
              </a:rPr>
              <a:t>If high, then make an appointment with your GP and get support</a:t>
            </a:r>
          </a:p>
        </p:txBody>
      </p:sp>
      <p:sp>
        <p:nvSpPr>
          <p:cNvPr id="14" name="Rectangle 13">
            <a:extLst>
              <a:ext uri="{FF2B5EF4-FFF2-40B4-BE49-F238E27FC236}">
                <a16:creationId xmlns:a16="http://schemas.microsoft.com/office/drawing/2014/main" id="{A16CEA33-B457-444B-B6DB-148DE5B82D2E}"/>
              </a:ext>
            </a:extLst>
          </p:cNvPr>
          <p:cNvSpPr/>
          <p:nvPr/>
        </p:nvSpPr>
        <p:spPr>
          <a:xfrm>
            <a:off x="-217015" y="-133838"/>
            <a:ext cx="3816424" cy="7655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highlight>
                  <a:srgbClr val="004D6F"/>
                </a:highlight>
                <a:uLnTx/>
                <a:uFillTx/>
                <a:latin typeface="Arial" panose="020B0604020202020204"/>
                <a:ea typeface="+mn-ea"/>
                <a:cs typeface="+mn-cs"/>
              </a:rPr>
              <a:t>Health &amp; Wellbeing</a:t>
            </a:r>
          </a:p>
        </p:txBody>
      </p:sp>
      <p:pic>
        <p:nvPicPr>
          <p:cNvPr id="17" name="Picture 16">
            <a:extLst>
              <a:ext uri="{FF2B5EF4-FFF2-40B4-BE49-F238E27FC236}">
                <a16:creationId xmlns:a16="http://schemas.microsoft.com/office/drawing/2014/main" id="{DB6A53AF-6408-4296-89F0-CE926E4A8F4D}"/>
              </a:ext>
            </a:extLst>
          </p:cNvPr>
          <p:cNvPicPr>
            <a:picLocks noChangeAspect="1"/>
          </p:cNvPicPr>
          <p:nvPr/>
        </p:nvPicPr>
        <p:blipFill>
          <a:blip r:embed="rId5"/>
          <a:stretch>
            <a:fillRect/>
          </a:stretch>
        </p:blipFill>
        <p:spPr>
          <a:xfrm>
            <a:off x="3357099" y="40519"/>
            <a:ext cx="865707" cy="682811"/>
          </a:xfrm>
          <a:prstGeom prst="rect">
            <a:avLst/>
          </a:prstGeom>
        </p:spPr>
      </p:pic>
      <p:pic>
        <p:nvPicPr>
          <p:cNvPr id="4" name="Picture 3">
            <a:extLst>
              <a:ext uri="{FF2B5EF4-FFF2-40B4-BE49-F238E27FC236}">
                <a16:creationId xmlns:a16="http://schemas.microsoft.com/office/drawing/2014/main" id="{EAEE655B-C928-4013-AF2C-3537978A16CD}"/>
              </a:ext>
            </a:extLst>
          </p:cNvPr>
          <p:cNvPicPr>
            <a:picLocks noChangeAspect="1"/>
          </p:cNvPicPr>
          <p:nvPr/>
        </p:nvPicPr>
        <p:blipFill>
          <a:blip r:embed="rId6"/>
          <a:stretch>
            <a:fillRect/>
          </a:stretch>
        </p:blipFill>
        <p:spPr>
          <a:xfrm>
            <a:off x="407368" y="2540224"/>
            <a:ext cx="3475021" cy="4084674"/>
          </a:xfrm>
          <a:prstGeom prst="rect">
            <a:avLst/>
          </a:prstGeom>
        </p:spPr>
      </p:pic>
    </p:spTree>
    <p:extLst>
      <p:ext uri="{BB962C8B-B14F-4D97-AF65-F5344CB8AC3E}">
        <p14:creationId xmlns:p14="http://schemas.microsoft.com/office/powerpoint/2010/main" val="697266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0EA2AC-0431-42F5-B2CA-08AF4922C643}"/>
              </a:ext>
            </a:extLst>
          </p:cNvPr>
          <p:cNvSpPr>
            <a:spLocks noGrp="1"/>
          </p:cNvSpPr>
          <p:nvPr>
            <p:ph type="sldNum" sz="quarter" idx="15"/>
          </p:nvPr>
        </p:nvSpPr>
        <p:spPr/>
        <p:txBody>
          <a:bodyPr/>
          <a:lstStyle/>
          <a:p>
            <a:fld id="{229EAAAC-928A-40C1-AC39-D34FD1799CA9}" type="slidenum">
              <a:rPr lang="en-GB" smtClean="0"/>
              <a:pPr/>
              <a:t>2</a:t>
            </a:fld>
            <a:endParaRPr lang="en-GB" dirty="0"/>
          </a:p>
        </p:txBody>
      </p:sp>
      <p:sp>
        <p:nvSpPr>
          <p:cNvPr id="3" name="Rectangle 2">
            <a:extLst>
              <a:ext uri="{FF2B5EF4-FFF2-40B4-BE49-F238E27FC236}">
                <a16:creationId xmlns:a16="http://schemas.microsoft.com/office/drawing/2014/main" id="{2BE812CF-DDDE-454B-9DA1-D497A1DD1725}"/>
              </a:ext>
            </a:extLst>
          </p:cNvPr>
          <p:cNvSpPr/>
          <p:nvPr/>
        </p:nvSpPr>
        <p:spPr>
          <a:xfrm>
            <a:off x="1010094" y="275117"/>
            <a:ext cx="2434856" cy="570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tx2">
                    <a:lumMod val="50000"/>
                  </a:schemeClr>
                </a:solidFill>
              </a:rPr>
              <a:t>Content  </a:t>
            </a:r>
          </a:p>
        </p:txBody>
      </p:sp>
      <p:sp>
        <p:nvSpPr>
          <p:cNvPr id="4" name="Rectangle 3">
            <a:extLst>
              <a:ext uri="{FF2B5EF4-FFF2-40B4-BE49-F238E27FC236}">
                <a16:creationId xmlns:a16="http://schemas.microsoft.com/office/drawing/2014/main" id="{3403C357-868D-4A4D-ABC8-C9668CCB3C2D}"/>
              </a:ext>
            </a:extLst>
          </p:cNvPr>
          <p:cNvSpPr/>
          <p:nvPr/>
        </p:nvSpPr>
        <p:spPr>
          <a:xfrm>
            <a:off x="1010094" y="1268760"/>
            <a:ext cx="10792046" cy="5448234"/>
          </a:xfrm>
          <a:prstGeom prst="rect">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chemeClr val="tx2">
                    <a:lumMod val="50000"/>
                  </a:schemeClr>
                </a:solidFill>
              </a:rPr>
              <a:t>Welcome to your Health, Safety and Environmental Cascade for Period 02 2019/20. Please discuss and share the items that are relevant to your teams and display any relevant Safety Bulletins or Lessons Learnt on your notice boards.</a:t>
            </a:r>
          </a:p>
          <a:p>
            <a:pPr marL="285750" lvl="0" indent="-285750">
              <a:buFont typeface="Wingdings" panose="05000000000000000000" pitchFamily="2" charset="2"/>
              <a:buChar char="Ø"/>
            </a:pPr>
            <a:r>
              <a:rPr lang="en-GB" dirty="0">
                <a:solidFill>
                  <a:schemeClr val="tx2">
                    <a:lumMod val="50000"/>
                  </a:schemeClr>
                </a:solidFill>
              </a:rPr>
              <a:t>Front Line Focus Episode 85 - </a:t>
            </a:r>
            <a:r>
              <a:rPr lang="en-GB" b="1" dirty="0">
                <a:solidFill>
                  <a:schemeClr val="accent2">
                    <a:lumMod val="75000"/>
                  </a:schemeClr>
                </a:solidFill>
                <a:hlinkClick r:id="rId3" action="ppaction://hlinkfile">
                  <a:extLst>
                    <a:ext uri="{A12FA001-AC4F-418D-AE19-62706E023703}">
                      <ahyp:hlinkClr xmlns:ahyp="http://schemas.microsoft.com/office/drawing/2018/hyperlinkcolor" val="tx"/>
                    </a:ext>
                  </a:extLst>
                </a:hlinkClick>
              </a:rPr>
              <a:t>Front Line Focus Episode 85 - May 2019.mp4</a:t>
            </a:r>
            <a:endParaRPr lang="en-GB" b="1" dirty="0">
              <a:solidFill>
                <a:schemeClr val="accent2">
                  <a:lumMod val="75000"/>
                </a:schemeClr>
              </a:solidFill>
            </a:endParaRPr>
          </a:p>
          <a:p>
            <a:pPr lvl="0"/>
            <a:endParaRPr lang="en-GB" dirty="0">
              <a:solidFill>
                <a:schemeClr val="tx2">
                  <a:lumMod val="50000"/>
                </a:schemeClr>
              </a:solidFill>
            </a:endParaRPr>
          </a:p>
          <a:p>
            <a:pPr marL="285750" lvl="0" indent="-285750">
              <a:buFont typeface="Wingdings" panose="05000000000000000000" pitchFamily="2" charset="2"/>
              <a:buChar char="Ø"/>
            </a:pPr>
            <a:r>
              <a:rPr lang="en-GB" dirty="0">
                <a:solidFill>
                  <a:schemeClr val="tx2">
                    <a:lumMod val="50000"/>
                  </a:schemeClr>
                </a:solidFill>
              </a:rPr>
              <a:t>Significant Workforce Events</a:t>
            </a:r>
          </a:p>
          <a:p>
            <a:pPr marL="285750" lvl="0" indent="-285750">
              <a:buFont typeface="Wingdings" panose="05000000000000000000" pitchFamily="2" charset="2"/>
              <a:buChar char="Ø"/>
            </a:pPr>
            <a:r>
              <a:rPr lang="en-GB" dirty="0">
                <a:solidFill>
                  <a:schemeClr val="tx2">
                    <a:lumMod val="50000"/>
                  </a:schemeClr>
                </a:solidFill>
              </a:rPr>
              <a:t>Line Blockage Irregularity</a:t>
            </a:r>
          </a:p>
          <a:p>
            <a:pPr marL="285750" indent="-285750">
              <a:buFont typeface="Wingdings" panose="05000000000000000000" pitchFamily="2" charset="2"/>
              <a:buChar char="Ø"/>
            </a:pPr>
            <a:r>
              <a:rPr lang="en-GB" dirty="0">
                <a:solidFill>
                  <a:srgbClr val="005172">
                    <a:lumMod val="50000"/>
                  </a:srgbClr>
                </a:solidFill>
              </a:rPr>
              <a:t>Near Miss at Havant Junction</a:t>
            </a:r>
            <a:endParaRPr lang="en-GB" dirty="0">
              <a:solidFill>
                <a:schemeClr val="tx2">
                  <a:lumMod val="50000"/>
                </a:schemeClr>
              </a:solidFill>
            </a:endParaRPr>
          </a:p>
          <a:p>
            <a:pPr marL="285750" indent="-285750">
              <a:buFont typeface="Wingdings" panose="05000000000000000000" pitchFamily="2" charset="2"/>
              <a:buChar char="Ø"/>
            </a:pPr>
            <a:r>
              <a:rPr lang="en-GB" dirty="0">
                <a:solidFill>
                  <a:schemeClr val="tx2">
                    <a:lumMod val="50000"/>
                  </a:schemeClr>
                </a:solidFill>
              </a:rPr>
              <a:t>Staff Injury - Muscle Sprain Under Arm and Right Side of Chest</a:t>
            </a:r>
          </a:p>
          <a:p>
            <a:pPr marL="285750" lvl="0" indent="-285750">
              <a:buFont typeface="Wingdings" panose="05000000000000000000" pitchFamily="2" charset="2"/>
              <a:buChar char="Ø"/>
            </a:pPr>
            <a:r>
              <a:rPr lang="en-GB" dirty="0">
                <a:solidFill>
                  <a:schemeClr val="tx2">
                    <a:lumMod val="50000"/>
                  </a:schemeClr>
                </a:solidFill>
              </a:rPr>
              <a:t>Near Miss Sunningdale Level Crossing </a:t>
            </a:r>
          </a:p>
          <a:p>
            <a:pPr marL="285750" lvl="0" indent="-285750">
              <a:buFont typeface="Wingdings" panose="05000000000000000000" pitchFamily="2" charset="2"/>
              <a:buChar char="Ø"/>
            </a:pPr>
            <a:r>
              <a:rPr lang="en-GB" dirty="0">
                <a:solidFill>
                  <a:schemeClr val="tx2">
                    <a:lumMod val="50000"/>
                  </a:schemeClr>
                </a:solidFill>
              </a:rPr>
              <a:t>Lower Back Strain Feltham S&amp;T</a:t>
            </a:r>
          </a:p>
          <a:p>
            <a:pPr marL="285750" lvl="0" indent="-285750">
              <a:buFont typeface="Wingdings" panose="05000000000000000000" pitchFamily="2" charset="2"/>
              <a:buChar char="Ø"/>
            </a:pPr>
            <a:r>
              <a:rPr lang="en-GB" dirty="0">
                <a:solidFill>
                  <a:schemeClr val="tx2">
                    <a:lumMod val="50000"/>
                  </a:schemeClr>
                </a:solidFill>
              </a:rPr>
              <a:t>Fatigue Risk Index Calculator and Investigations</a:t>
            </a:r>
          </a:p>
          <a:p>
            <a:pPr marL="285750" lvl="0" indent="-285750">
              <a:buFont typeface="Wingdings" panose="05000000000000000000" pitchFamily="2" charset="2"/>
              <a:buChar char="Ø"/>
              <a:defRPr/>
            </a:pPr>
            <a:r>
              <a:rPr lang="en-GB" dirty="0">
                <a:solidFill>
                  <a:schemeClr val="tx2">
                    <a:lumMod val="50000"/>
                  </a:schemeClr>
                </a:solidFill>
              </a:rPr>
              <a:t>New Starter Mentoring Process</a:t>
            </a:r>
          </a:p>
          <a:p>
            <a:pPr marL="285750" lvl="0" indent="-285750">
              <a:buFont typeface="Wingdings" panose="05000000000000000000" pitchFamily="2" charset="2"/>
              <a:buChar char="Ø"/>
              <a:defRPr/>
            </a:pPr>
            <a:r>
              <a:rPr lang="en-GB" dirty="0">
                <a:solidFill>
                  <a:schemeClr val="tx2">
                    <a:lumMod val="50000"/>
                  </a:schemeClr>
                </a:solidFill>
              </a:rPr>
              <a:t>Community Safety</a:t>
            </a:r>
          </a:p>
          <a:p>
            <a:pPr marL="285750" lvl="0" indent="-285750">
              <a:buFont typeface="Wingdings" panose="05000000000000000000" pitchFamily="2" charset="2"/>
              <a:buChar char="Ø"/>
              <a:defRPr/>
            </a:pPr>
            <a:r>
              <a:rPr lang="en-GB" dirty="0">
                <a:solidFill>
                  <a:schemeClr val="tx2">
                    <a:lumMod val="50000"/>
                  </a:schemeClr>
                </a:solidFill>
              </a:rPr>
              <a:t>Safety Bulletin; Malicious Act- Items placed on the line </a:t>
            </a:r>
          </a:p>
          <a:p>
            <a:pPr marL="285750" indent="-285750">
              <a:buFont typeface="Wingdings" panose="05000000000000000000" pitchFamily="2" charset="2"/>
              <a:buChar char="Ø"/>
            </a:pPr>
            <a:r>
              <a:rPr lang="en-GB" altLang="en-US" dirty="0">
                <a:solidFill>
                  <a:schemeClr val="tx2">
                    <a:lumMod val="50000"/>
                  </a:schemeClr>
                </a:solidFill>
              </a:rPr>
              <a:t>Plant Manual Update</a:t>
            </a:r>
            <a:endParaRPr lang="en-GB" dirty="0">
              <a:solidFill>
                <a:schemeClr val="tx2">
                  <a:lumMod val="50000"/>
                </a:schemeClr>
              </a:solidFill>
            </a:endParaRPr>
          </a:p>
          <a:p>
            <a:pPr marL="285750" lvl="0" indent="-285750">
              <a:buFont typeface="Wingdings" panose="05000000000000000000" pitchFamily="2" charset="2"/>
              <a:buChar char="Ø"/>
            </a:pPr>
            <a:r>
              <a:rPr lang="en-GB" dirty="0">
                <a:solidFill>
                  <a:schemeClr val="tx2">
                    <a:lumMod val="50000"/>
                  </a:schemeClr>
                </a:solidFill>
              </a:rPr>
              <a:t>Environmental Update</a:t>
            </a:r>
          </a:p>
          <a:p>
            <a:pPr marL="285750" lvl="0" indent="-285750">
              <a:buFont typeface="Wingdings" panose="05000000000000000000" pitchFamily="2" charset="2"/>
              <a:buChar char="Ø"/>
            </a:pPr>
            <a:r>
              <a:rPr lang="en-GB" dirty="0">
                <a:solidFill>
                  <a:schemeClr val="tx2">
                    <a:lumMod val="50000"/>
                  </a:schemeClr>
                </a:solidFill>
              </a:rPr>
              <a:t>Drug and Alcohol Policy Reminder</a:t>
            </a:r>
          </a:p>
          <a:p>
            <a:pPr marL="285750" lvl="0" indent="-285750">
              <a:buFont typeface="Wingdings" panose="05000000000000000000" pitchFamily="2" charset="2"/>
              <a:buChar char="Ø"/>
            </a:pPr>
            <a:r>
              <a:rPr lang="en-GB" dirty="0">
                <a:solidFill>
                  <a:schemeClr val="tx2">
                    <a:lumMod val="50000"/>
                  </a:schemeClr>
                </a:solidFill>
              </a:rPr>
              <a:t>Health and Wellbeing</a:t>
            </a:r>
          </a:p>
          <a:p>
            <a:endParaRPr lang="en-GB" dirty="0">
              <a:solidFill>
                <a:schemeClr val="tx2">
                  <a:lumMod val="50000"/>
                </a:schemeClr>
              </a:solidFill>
            </a:endParaRPr>
          </a:p>
        </p:txBody>
      </p:sp>
    </p:spTree>
    <p:extLst>
      <p:ext uri="{BB962C8B-B14F-4D97-AF65-F5344CB8AC3E}">
        <p14:creationId xmlns:p14="http://schemas.microsoft.com/office/powerpoint/2010/main" val="3775888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E1DC0F7-B902-4C59-A69D-83987EDE579A}"/>
              </a:ext>
            </a:extLst>
          </p:cNvPr>
          <p:cNvSpPr/>
          <p:nvPr/>
        </p:nvSpPr>
        <p:spPr>
          <a:xfrm>
            <a:off x="335360" y="0"/>
            <a:ext cx="4464496" cy="733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highlight>
                  <a:srgbClr val="004D6F"/>
                </a:highlight>
                <a:uLnTx/>
                <a:uFillTx/>
                <a:latin typeface="Arial" panose="020B0604020202020204"/>
                <a:ea typeface="+mn-ea"/>
                <a:cs typeface="+mn-cs"/>
              </a:rPr>
              <a:t>Health &amp; Wellbeing</a:t>
            </a:r>
          </a:p>
        </p:txBody>
      </p:sp>
      <p:pic>
        <p:nvPicPr>
          <p:cNvPr id="7" name="Picture 6">
            <a:extLst>
              <a:ext uri="{FF2B5EF4-FFF2-40B4-BE49-F238E27FC236}">
                <a16:creationId xmlns:a16="http://schemas.microsoft.com/office/drawing/2014/main" id="{356D7C09-1586-412E-94CD-5B48C89155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332" y="883677"/>
            <a:ext cx="8450776" cy="5974323"/>
          </a:xfrm>
          <a:prstGeom prst="rect">
            <a:avLst/>
          </a:prstGeom>
        </p:spPr>
      </p:pic>
      <p:pic>
        <p:nvPicPr>
          <p:cNvPr id="8" name="Picture 7">
            <a:extLst>
              <a:ext uri="{FF2B5EF4-FFF2-40B4-BE49-F238E27FC236}">
                <a16:creationId xmlns:a16="http://schemas.microsoft.com/office/drawing/2014/main" id="{620E1CE4-88D5-480B-83C7-8C48DF4C608A}"/>
              </a:ext>
            </a:extLst>
          </p:cNvPr>
          <p:cNvPicPr>
            <a:picLocks noChangeAspect="1"/>
          </p:cNvPicPr>
          <p:nvPr/>
        </p:nvPicPr>
        <p:blipFill>
          <a:blip r:embed="rId3"/>
          <a:stretch>
            <a:fillRect/>
          </a:stretch>
        </p:blipFill>
        <p:spPr>
          <a:xfrm>
            <a:off x="3647728" y="52546"/>
            <a:ext cx="864096" cy="681100"/>
          </a:xfrm>
          <a:prstGeom prst="rect">
            <a:avLst/>
          </a:prstGeom>
        </p:spPr>
      </p:pic>
    </p:spTree>
    <p:extLst>
      <p:ext uri="{BB962C8B-B14F-4D97-AF65-F5344CB8AC3E}">
        <p14:creationId xmlns:p14="http://schemas.microsoft.com/office/powerpoint/2010/main" val="3062298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CEAD37-2044-436C-8AA0-97CA3EDF462F}"/>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4" name="Rectangle 3">
            <a:extLst>
              <a:ext uri="{FF2B5EF4-FFF2-40B4-BE49-F238E27FC236}">
                <a16:creationId xmlns:a16="http://schemas.microsoft.com/office/drawing/2014/main" id="{8B89D4E9-B2EA-40E1-B693-181A44344928}"/>
              </a:ext>
            </a:extLst>
          </p:cNvPr>
          <p:cNvSpPr/>
          <p:nvPr/>
        </p:nvSpPr>
        <p:spPr>
          <a:xfrm>
            <a:off x="368300" y="1181100"/>
            <a:ext cx="11574411" cy="299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chemeClr val="tx2">
                    <a:lumMod val="50000"/>
                  </a:schemeClr>
                </a:solidFill>
                <a:effectLst/>
                <a:uLnTx/>
                <a:uFillTx/>
                <a:latin typeface="Arial" panose="020B0604020202020204"/>
                <a:ea typeface="+mn-ea"/>
                <a:cs typeface="+mn-cs"/>
              </a:rPr>
              <a:t>Thank you and keep safe </a:t>
            </a:r>
          </a:p>
        </p:txBody>
      </p:sp>
    </p:spTree>
    <p:extLst>
      <p:ext uri="{BB962C8B-B14F-4D97-AF65-F5344CB8AC3E}">
        <p14:creationId xmlns:p14="http://schemas.microsoft.com/office/powerpoint/2010/main" val="3687591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fld id="{229EAAAC-928A-40C1-AC39-D34FD1799CA9}" type="slidenum">
              <a:rPr lang="en-GB" smtClean="0"/>
              <a:pPr/>
              <a:t>3</a:t>
            </a:fld>
            <a:endParaRPr lang="en-GB" dirty="0"/>
          </a:p>
        </p:txBody>
      </p:sp>
      <p:sp>
        <p:nvSpPr>
          <p:cNvPr id="3" name="Rectangle 2">
            <a:extLst>
              <a:ext uri="{FF2B5EF4-FFF2-40B4-BE49-F238E27FC236}">
                <a16:creationId xmlns:a16="http://schemas.microsoft.com/office/drawing/2014/main" id="{DE1DC0F7-B902-4C59-A69D-83987EDE579A}"/>
              </a:ext>
            </a:extLst>
          </p:cNvPr>
          <p:cNvSpPr/>
          <p:nvPr/>
        </p:nvSpPr>
        <p:spPr>
          <a:xfrm>
            <a:off x="425132" y="-11533"/>
            <a:ext cx="3084169" cy="638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highlight>
                  <a:srgbClr val="004D6F"/>
                </a:highlight>
              </a:rPr>
              <a:t>Workforce Safety</a:t>
            </a:r>
          </a:p>
        </p:txBody>
      </p:sp>
      <p:sp>
        <p:nvSpPr>
          <p:cNvPr id="5" name="Rectangle 4">
            <a:extLst>
              <a:ext uri="{FF2B5EF4-FFF2-40B4-BE49-F238E27FC236}">
                <a16:creationId xmlns:a16="http://schemas.microsoft.com/office/drawing/2014/main" id="{B4863879-3207-4F3A-AE77-E31ABF14E3DF}"/>
              </a:ext>
            </a:extLst>
          </p:cNvPr>
          <p:cNvSpPr/>
          <p:nvPr/>
        </p:nvSpPr>
        <p:spPr>
          <a:xfrm>
            <a:off x="5807968" y="898623"/>
            <a:ext cx="5284475" cy="5957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400" dirty="0">
              <a:solidFill>
                <a:schemeClr val="tx2"/>
              </a:solidFill>
            </a:endParaRPr>
          </a:p>
        </p:txBody>
      </p:sp>
      <p:sp>
        <p:nvSpPr>
          <p:cNvPr id="82" name="Rectangle 81">
            <a:extLst>
              <a:ext uri="{FF2B5EF4-FFF2-40B4-BE49-F238E27FC236}">
                <a16:creationId xmlns:a16="http://schemas.microsoft.com/office/drawing/2014/main" id="{A878FA7F-1E59-4BE4-BCA9-0C79344D3403}"/>
              </a:ext>
            </a:extLst>
          </p:cNvPr>
          <p:cNvSpPr/>
          <p:nvPr/>
        </p:nvSpPr>
        <p:spPr>
          <a:xfrm>
            <a:off x="449034" y="660952"/>
            <a:ext cx="4532010" cy="461665"/>
          </a:xfrm>
          <a:prstGeom prst="rect">
            <a:avLst/>
          </a:prstGeom>
        </p:spPr>
        <p:txBody>
          <a:bodyPr wrap="none">
            <a:spAutoFit/>
          </a:bodyPr>
          <a:lstStyle/>
          <a:p>
            <a:pPr lvl="0"/>
            <a:r>
              <a:rPr lang="en-GB" sz="2400" dirty="0">
                <a:solidFill>
                  <a:schemeClr val="tx2">
                    <a:lumMod val="50000"/>
                  </a:schemeClr>
                </a:solidFill>
              </a:rPr>
              <a:t>Significant Events in the Period </a:t>
            </a:r>
          </a:p>
        </p:txBody>
      </p:sp>
      <p:sp>
        <p:nvSpPr>
          <p:cNvPr id="83" name="Rectangle 82">
            <a:extLst>
              <a:ext uri="{FF2B5EF4-FFF2-40B4-BE49-F238E27FC236}">
                <a16:creationId xmlns:a16="http://schemas.microsoft.com/office/drawing/2014/main" id="{7F50B42F-63C3-46A0-8545-041985ACA003}"/>
              </a:ext>
            </a:extLst>
          </p:cNvPr>
          <p:cNvSpPr/>
          <p:nvPr/>
        </p:nvSpPr>
        <p:spPr>
          <a:xfrm>
            <a:off x="5807968" y="462562"/>
            <a:ext cx="5592655" cy="6393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dirty="0">
                <a:solidFill>
                  <a:schemeClr val="tx2">
                    <a:lumMod val="50000"/>
                  </a:schemeClr>
                </a:solidFill>
              </a:rPr>
              <a:t>Slips, Trips and Falls</a:t>
            </a:r>
          </a:p>
          <a:p>
            <a:pPr lvl="0"/>
            <a:r>
              <a:rPr lang="en-GB" sz="1100" kern="0" dirty="0">
                <a:solidFill>
                  <a:srgbClr val="FF0000"/>
                </a:solidFill>
              </a:rPr>
              <a:t>24/05/2019</a:t>
            </a:r>
            <a:r>
              <a:rPr lang="en-GB" sz="1100" b="1" kern="0" dirty="0">
                <a:solidFill>
                  <a:srgbClr val="002060"/>
                </a:solidFill>
              </a:rPr>
              <a:t>  </a:t>
            </a:r>
            <a:r>
              <a:rPr lang="en-GB" sz="1100" kern="0" dirty="0">
                <a:solidFill>
                  <a:schemeClr val="tx2">
                    <a:lumMod val="50000"/>
                  </a:schemeClr>
                </a:solidFill>
              </a:rPr>
              <a:t>Walking in the cess, caught foot on old rusty metal L bracket, tripped and twisted body, fell and landed heavily onto right shoulder on the ballast, sustained pain and unable to lift shoulder, muscle sprain under arm and right side of chest, hospital visit required</a:t>
            </a:r>
            <a:r>
              <a:rPr lang="en-GB" sz="1100" kern="0" dirty="0">
                <a:solidFill>
                  <a:schemeClr val="tx2">
                    <a:lumMod val="50000"/>
                  </a:schemeClr>
                </a:solidFill>
                <a:latin typeface="Calibri" panose="020F0502020204030204"/>
              </a:rPr>
              <a:t>. </a:t>
            </a:r>
            <a:r>
              <a:rPr lang="en-GB" sz="1100" kern="0" dirty="0">
                <a:solidFill>
                  <a:schemeClr val="tx2">
                    <a:lumMod val="50000"/>
                  </a:schemeClr>
                </a:solidFill>
              </a:rPr>
              <a:t> </a:t>
            </a:r>
          </a:p>
          <a:p>
            <a:r>
              <a:rPr lang="en-GB" dirty="0">
                <a:solidFill>
                  <a:schemeClr val="tx2">
                    <a:lumMod val="50000"/>
                  </a:schemeClr>
                </a:solidFill>
              </a:rPr>
              <a:t>Manual Handling  </a:t>
            </a:r>
          </a:p>
          <a:p>
            <a:r>
              <a:rPr lang="en-GB" sz="1100" dirty="0">
                <a:solidFill>
                  <a:srgbClr val="FF0000"/>
                </a:solidFill>
              </a:rPr>
              <a:t>14/05/2019 </a:t>
            </a:r>
            <a:r>
              <a:rPr lang="en-GB" sz="1100" dirty="0">
                <a:solidFill>
                  <a:schemeClr val="tx2">
                    <a:lumMod val="50000"/>
                  </a:schemeClr>
                </a:solidFill>
              </a:rPr>
              <a:t>Lifting boom into position at level crossing, felt aches and pains in their lower back, suffered stiffness in back afterwards, no absence anticipated.</a:t>
            </a:r>
            <a:endParaRPr lang="en-GB" dirty="0">
              <a:solidFill>
                <a:schemeClr val="tx2">
                  <a:lumMod val="50000"/>
                </a:schemeClr>
              </a:solidFill>
            </a:endParaRPr>
          </a:p>
          <a:p>
            <a:r>
              <a:rPr lang="en-GB" dirty="0">
                <a:solidFill>
                  <a:schemeClr val="tx2">
                    <a:lumMod val="50000"/>
                  </a:schemeClr>
                </a:solidFill>
              </a:rPr>
              <a:t>Person interacting with tool/equipment </a:t>
            </a:r>
          </a:p>
          <a:p>
            <a:pPr lvl="0"/>
            <a:r>
              <a:rPr lang="en-GB" sz="1100" kern="0" dirty="0">
                <a:solidFill>
                  <a:srgbClr val="FF0000"/>
                </a:solidFill>
              </a:rPr>
              <a:t>01/05/2019</a:t>
            </a:r>
            <a:r>
              <a:rPr lang="en-GB" sz="1100" kern="0" dirty="0">
                <a:solidFill>
                  <a:schemeClr val="tx2">
                    <a:lumMod val="50000"/>
                  </a:schemeClr>
                </a:solidFill>
              </a:rPr>
              <a:t> Injured little finger whilst undoing a nut on a point detector, hand slipped and upon impact with adjacent equipment pierced the skin causing 2 x 1/4" cuts, wound cleaned and dressing applied</a:t>
            </a:r>
            <a:endParaRPr lang="en-GB" sz="1100" dirty="0">
              <a:solidFill>
                <a:schemeClr val="tx2">
                  <a:lumMod val="50000"/>
                </a:schemeClr>
              </a:solidFill>
              <a:highlight>
                <a:srgbClr val="FFFF00"/>
              </a:highlight>
            </a:endParaRPr>
          </a:p>
          <a:p>
            <a:r>
              <a:rPr lang="en-GB" dirty="0">
                <a:solidFill>
                  <a:schemeClr val="tx2">
                    <a:lumMod val="50000"/>
                  </a:schemeClr>
                </a:solidFill>
              </a:rPr>
              <a:t>Near Miss </a:t>
            </a:r>
          </a:p>
          <a:p>
            <a:r>
              <a:rPr lang="en-GB" sz="1100" dirty="0">
                <a:solidFill>
                  <a:srgbClr val="FF0000"/>
                </a:solidFill>
              </a:rPr>
              <a:t>28/04/2019</a:t>
            </a:r>
            <a:r>
              <a:rPr lang="en-GB" sz="1100" dirty="0">
                <a:solidFill>
                  <a:schemeClr val="accent1">
                    <a:lumMod val="50000"/>
                  </a:schemeClr>
                </a:solidFill>
              </a:rPr>
              <a:t> COSS/PIC in UMF knocking pandrol clips in when train approached, Driver sounded horn, Driver sounded second warning and the PIC moved into a position of safety - currently under review.</a:t>
            </a:r>
            <a:endParaRPr lang="en-GB" sz="1100" dirty="0">
              <a:solidFill>
                <a:srgbClr val="FF0000"/>
              </a:solidFill>
            </a:endParaRPr>
          </a:p>
          <a:p>
            <a:r>
              <a:rPr lang="en-GB" sz="1100" b="1" dirty="0">
                <a:solidFill>
                  <a:schemeClr val="accent1">
                    <a:lumMod val="50000"/>
                  </a:schemeClr>
                </a:solidFill>
              </a:rPr>
              <a:t>Update</a:t>
            </a:r>
            <a:r>
              <a:rPr lang="en-GB" sz="1100" dirty="0">
                <a:solidFill>
                  <a:schemeClr val="tx2">
                    <a:lumMod val="50000"/>
                  </a:schemeClr>
                </a:solidFill>
              </a:rPr>
              <a:t> The details of this near miss were included in the Period 01 HSE Cascade. During the investigation it was established that the COSS/PIC failed his “For cause” D&amp;A testing</a:t>
            </a:r>
          </a:p>
          <a:p>
            <a:r>
              <a:rPr lang="en-GB" sz="1100" b="1" dirty="0">
                <a:solidFill>
                  <a:schemeClr val="tx2">
                    <a:lumMod val="50000"/>
                  </a:schemeClr>
                </a:solidFill>
              </a:rPr>
              <a:t>Discussion: </a:t>
            </a:r>
            <a:r>
              <a:rPr lang="en-GB" sz="1100" dirty="0">
                <a:solidFill>
                  <a:schemeClr val="tx2">
                    <a:lumMod val="50000"/>
                  </a:schemeClr>
                </a:solidFill>
              </a:rPr>
              <a:t>All staff aware of the NWR Drugs and Alcohol Policy (incl. in this cascade)</a:t>
            </a:r>
          </a:p>
          <a:p>
            <a:r>
              <a:rPr lang="en-GB" sz="1100" dirty="0">
                <a:solidFill>
                  <a:srgbClr val="FF0000"/>
                </a:solidFill>
              </a:rPr>
              <a:t>25/05/2019</a:t>
            </a:r>
            <a:r>
              <a:rPr lang="en-GB" sz="1100" dirty="0">
                <a:solidFill>
                  <a:schemeClr val="tx2">
                    <a:lumMod val="50000"/>
                  </a:schemeClr>
                </a:solidFill>
              </a:rPr>
              <a:t> ES on Down Line, collecting protection in anticipation of clearing possession, driver could see ES ahead of train, ES was caught between the train and the fence - currently under review</a:t>
            </a:r>
          </a:p>
          <a:p>
            <a:r>
              <a:rPr lang="en-GB" dirty="0">
                <a:solidFill>
                  <a:schemeClr val="tx2">
                    <a:lumMod val="50000"/>
                  </a:schemeClr>
                </a:solidFill>
              </a:rPr>
              <a:t>OCC </a:t>
            </a:r>
          </a:p>
          <a:p>
            <a:r>
              <a:rPr lang="en-GB" sz="1100" dirty="0">
                <a:solidFill>
                  <a:srgbClr val="FF0000"/>
                </a:solidFill>
              </a:rPr>
              <a:t>02/05/2019 </a:t>
            </a:r>
            <a:r>
              <a:rPr lang="en-GB" sz="1100" dirty="0">
                <a:solidFill>
                  <a:schemeClr val="tx2">
                    <a:lumMod val="50000"/>
                  </a:schemeClr>
                </a:solidFill>
              </a:rPr>
              <a:t>– The Eastleigh ECRO re-energized Item 78 Pirbright by mistake after SCS’s were applied. The maintenance staff were shaken up.</a:t>
            </a:r>
          </a:p>
          <a:p>
            <a:r>
              <a:rPr lang="en-GB" sz="1100" b="1" dirty="0">
                <a:solidFill>
                  <a:schemeClr val="tx2">
                    <a:lumMod val="50000"/>
                  </a:schemeClr>
                </a:solidFill>
              </a:rPr>
              <a:t>Discussion: </a:t>
            </a:r>
            <a:r>
              <a:rPr lang="en-GB" sz="1100" dirty="0">
                <a:solidFill>
                  <a:schemeClr val="tx2">
                    <a:lumMod val="50000"/>
                  </a:schemeClr>
                </a:solidFill>
              </a:rPr>
              <a:t>Under investigation </a:t>
            </a:r>
            <a:endParaRPr lang="en-GB" sz="1400" dirty="0">
              <a:solidFill>
                <a:schemeClr val="tx2">
                  <a:lumMod val="50000"/>
                </a:schemeClr>
              </a:solidFill>
            </a:endParaRPr>
          </a:p>
          <a:p>
            <a:r>
              <a:rPr lang="en-GB" dirty="0">
                <a:solidFill>
                  <a:schemeClr val="tx2">
                    <a:lumMod val="50000"/>
                  </a:schemeClr>
                </a:solidFill>
              </a:rPr>
              <a:t>Line Blockage Irregularity</a:t>
            </a:r>
            <a:endParaRPr lang="en-GB" sz="1100" dirty="0">
              <a:solidFill>
                <a:schemeClr val="tx2">
                  <a:lumMod val="50000"/>
                </a:schemeClr>
              </a:solidFill>
            </a:endParaRPr>
          </a:p>
          <a:p>
            <a:r>
              <a:rPr lang="en-GB" sz="1100" dirty="0">
                <a:solidFill>
                  <a:srgbClr val="FF0000"/>
                </a:solidFill>
              </a:rPr>
              <a:t>09/05/2019 </a:t>
            </a:r>
            <a:r>
              <a:rPr lang="en-GB" sz="1100" dirty="0">
                <a:solidFill>
                  <a:schemeClr val="tx2">
                    <a:lumMod val="50000"/>
                  </a:schemeClr>
                </a:solidFill>
              </a:rPr>
              <a:t>- 2R09 traversed through the LB on the Up Windsor Slow/Windsor Reversible after the limits of the LB were confirmed and the authority number was issued to the COSS (Waterloo S&amp;T team). The initial investigation identified breakdown in communication and a failure to reach clear understanding. </a:t>
            </a:r>
          </a:p>
          <a:p>
            <a:r>
              <a:rPr lang="en-GB" sz="1100" b="1" dirty="0">
                <a:solidFill>
                  <a:schemeClr val="tx2">
                    <a:lumMod val="50000"/>
                  </a:schemeClr>
                </a:solidFill>
              </a:rPr>
              <a:t>Discussion: </a:t>
            </a:r>
            <a:r>
              <a:rPr lang="en-GB" sz="1100" dirty="0">
                <a:solidFill>
                  <a:schemeClr val="tx2">
                    <a:lumMod val="50000"/>
                  </a:schemeClr>
                </a:solidFill>
              </a:rPr>
              <a:t>How do you remain focused at all times?</a:t>
            </a:r>
          </a:p>
          <a:p>
            <a:endParaRPr lang="en-GB" sz="1100" dirty="0">
              <a:solidFill>
                <a:srgbClr val="FF0000"/>
              </a:solidFill>
            </a:endParaRPr>
          </a:p>
        </p:txBody>
      </p:sp>
      <p:pic>
        <p:nvPicPr>
          <p:cNvPr id="84" name="Picture 83">
            <a:extLst>
              <a:ext uri="{FF2B5EF4-FFF2-40B4-BE49-F238E27FC236}">
                <a16:creationId xmlns:a16="http://schemas.microsoft.com/office/drawing/2014/main" id="{6EF4DDDF-837B-4A3A-98A1-B90149A821B9}"/>
              </a:ext>
            </a:extLst>
          </p:cNvPr>
          <p:cNvPicPr>
            <a:picLocks noChangeAspect="1"/>
          </p:cNvPicPr>
          <p:nvPr/>
        </p:nvPicPr>
        <p:blipFill>
          <a:blip r:embed="rId3"/>
          <a:stretch>
            <a:fillRect/>
          </a:stretch>
        </p:blipFill>
        <p:spPr>
          <a:xfrm>
            <a:off x="8484580" y="533400"/>
            <a:ext cx="347724" cy="277972"/>
          </a:xfrm>
          <a:prstGeom prst="rect">
            <a:avLst/>
          </a:prstGeom>
        </p:spPr>
      </p:pic>
      <p:pic>
        <p:nvPicPr>
          <p:cNvPr id="86" name="Picture 85">
            <a:extLst>
              <a:ext uri="{FF2B5EF4-FFF2-40B4-BE49-F238E27FC236}">
                <a16:creationId xmlns:a16="http://schemas.microsoft.com/office/drawing/2014/main" id="{A021A870-F682-45EC-8369-95BC9FBE5716}"/>
              </a:ext>
            </a:extLst>
          </p:cNvPr>
          <p:cNvPicPr/>
          <p:nvPr/>
        </p:nvPicPr>
        <p:blipFill rotWithShape="1">
          <a:blip r:embed="rId4"/>
          <a:srcRect l="52171" t="80372" r="37555" b="7162"/>
          <a:stretch/>
        </p:blipFill>
        <p:spPr bwMode="auto">
          <a:xfrm>
            <a:off x="9912424" y="2060848"/>
            <a:ext cx="275902" cy="318795"/>
          </a:xfrm>
          <a:prstGeom prst="rect">
            <a:avLst/>
          </a:prstGeom>
          <a:ln>
            <a:noFill/>
          </a:ln>
          <a:extLst>
            <a:ext uri="{53640926-AAD7-44D8-BBD7-CCE9431645EC}">
              <a14:shadowObscured xmlns:a14="http://schemas.microsoft.com/office/drawing/2010/main"/>
            </a:ext>
          </a:extLst>
        </p:spPr>
      </p:pic>
      <p:pic>
        <p:nvPicPr>
          <p:cNvPr id="87" name="Picture 86">
            <a:extLst>
              <a:ext uri="{FF2B5EF4-FFF2-40B4-BE49-F238E27FC236}">
                <a16:creationId xmlns:a16="http://schemas.microsoft.com/office/drawing/2014/main" id="{020D72EE-4F66-4775-994F-21CB61706FD5}"/>
              </a:ext>
            </a:extLst>
          </p:cNvPr>
          <p:cNvPicPr>
            <a:picLocks noChangeAspect="1"/>
          </p:cNvPicPr>
          <p:nvPr/>
        </p:nvPicPr>
        <p:blipFill>
          <a:blip r:embed="rId5"/>
          <a:stretch>
            <a:fillRect/>
          </a:stretch>
        </p:blipFill>
        <p:spPr>
          <a:xfrm>
            <a:off x="7152485" y="2811691"/>
            <a:ext cx="360040" cy="296809"/>
          </a:xfrm>
          <a:prstGeom prst="roundRect">
            <a:avLst>
              <a:gd name="adj" fmla="val 4167"/>
            </a:avLst>
          </a:prstGeom>
          <a:solidFill>
            <a:srgbClr val="FFFFFF"/>
          </a:solidFill>
          <a:ln w="57150" cap="sq">
            <a:noFill/>
            <a:miter lim="800000"/>
          </a:ln>
          <a:effectLst/>
          <a:scene3d>
            <a:camera prst="orthographicFront"/>
            <a:lightRig rig="threePt" dir="t">
              <a:rot lat="0" lon="0" rev="2700000"/>
            </a:lightRig>
          </a:scene3d>
          <a:sp3d>
            <a:bevelT h="38100"/>
            <a:contourClr>
              <a:srgbClr val="C0C0C0"/>
            </a:contourClr>
          </a:sp3d>
        </p:spPr>
      </p:pic>
      <p:pic>
        <p:nvPicPr>
          <p:cNvPr id="88" name="Picture 87">
            <a:extLst>
              <a:ext uri="{FF2B5EF4-FFF2-40B4-BE49-F238E27FC236}">
                <a16:creationId xmlns:a16="http://schemas.microsoft.com/office/drawing/2014/main" id="{58FB17D0-C88B-47BF-B890-11E95C0AC37F}"/>
              </a:ext>
            </a:extLst>
          </p:cNvPr>
          <p:cNvPicPr>
            <a:picLocks noChangeAspect="1"/>
          </p:cNvPicPr>
          <p:nvPr/>
        </p:nvPicPr>
        <p:blipFill>
          <a:blip r:embed="rId6"/>
          <a:stretch>
            <a:fillRect/>
          </a:stretch>
        </p:blipFill>
        <p:spPr>
          <a:xfrm>
            <a:off x="3561655" y="46906"/>
            <a:ext cx="561889" cy="542057"/>
          </a:xfrm>
          <a:prstGeom prst="rect">
            <a:avLst/>
          </a:prstGeom>
        </p:spPr>
      </p:pic>
      <p:pic>
        <p:nvPicPr>
          <p:cNvPr id="89" name="Picture 88">
            <a:extLst>
              <a:ext uri="{FF2B5EF4-FFF2-40B4-BE49-F238E27FC236}">
                <a16:creationId xmlns:a16="http://schemas.microsoft.com/office/drawing/2014/main" id="{99832D91-AAE9-4C80-BF57-9FF08EAC2565}"/>
              </a:ext>
            </a:extLst>
          </p:cNvPr>
          <p:cNvPicPr>
            <a:picLocks noChangeAspect="1"/>
          </p:cNvPicPr>
          <p:nvPr/>
        </p:nvPicPr>
        <p:blipFill>
          <a:blip r:embed="rId7"/>
          <a:stretch>
            <a:fillRect/>
          </a:stretch>
        </p:blipFill>
        <p:spPr>
          <a:xfrm>
            <a:off x="7954143" y="1411860"/>
            <a:ext cx="419732" cy="344930"/>
          </a:xfrm>
          <a:prstGeom prst="rect">
            <a:avLst/>
          </a:prstGeom>
        </p:spPr>
      </p:pic>
      <p:pic>
        <p:nvPicPr>
          <p:cNvPr id="14" name="Picture 13">
            <a:extLst>
              <a:ext uri="{FF2B5EF4-FFF2-40B4-BE49-F238E27FC236}">
                <a16:creationId xmlns:a16="http://schemas.microsoft.com/office/drawing/2014/main" id="{6DFE915E-17C9-48B9-97FA-370D0E691A72}"/>
              </a:ext>
            </a:extLst>
          </p:cNvPr>
          <p:cNvPicPr>
            <a:picLocks noChangeAspect="1"/>
          </p:cNvPicPr>
          <p:nvPr/>
        </p:nvPicPr>
        <p:blipFill>
          <a:blip r:embed="rId5"/>
          <a:stretch>
            <a:fillRect/>
          </a:stretch>
        </p:blipFill>
        <p:spPr>
          <a:xfrm>
            <a:off x="8488350" y="5589240"/>
            <a:ext cx="372025" cy="229985"/>
          </a:xfrm>
          <a:prstGeom prst="roundRect">
            <a:avLst>
              <a:gd name="adj" fmla="val 4167"/>
            </a:avLst>
          </a:prstGeom>
          <a:solidFill>
            <a:srgbClr val="FFFFFF"/>
          </a:solidFill>
          <a:ln w="57150" cap="sq">
            <a:noFill/>
            <a:miter lim="800000"/>
          </a:ln>
          <a:effectLst/>
          <a:scene3d>
            <a:camera prst="orthographicFront"/>
            <a:lightRig rig="threePt" dir="t">
              <a:rot lat="0" lon="0" rev="2700000"/>
            </a:lightRig>
          </a:scene3d>
          <a:sp3d>
            <a:bevelT h="38100"/>
            <a:contourClr>
              <a:srgbClr val="C0C0C0"/>
            </a:contourClr>
          </a:sp3d>
        </p:spPr>
      </p:pic>
      <p:pic>
        <p:nvPicPr>
          <p:cNvPr id="15" name="Picture 14" descr="Image result for danger electricity sign">
            <a:hlinkClick r:id="rId8" tgtFrame="&quot;_blank&quot;"/>
            <a:extLst>
              <a:ext uri="{FF2B5EF4-FFF2-40B4-BE49-F238E27FC236}">
                <a16:creationId xmlns:a16="http://schemas.microsoft.com/office/drawing/2014/main" id="{56C230AB-795C-4CF4-9DE4-0983D36CA4BA}"/>
              </a:ext>
            </a:extLst>
          </p:cNvPr>
          <p:cNvPicPr/>
          <p:nvPr/>
        </p:nvPicPr>
        <p:blipFill rotWithShape="1">
          <a:blip r:embed="rId9" cstate="print">
            <a:extLst>
              <a:ext uri="{28A0092B-C50C-407E-A947-70E740481C1C}">
                <a14:useLocalDpi xmlns:a14="http://schemas.microsoft.com/office/drawing/2010/main" val="0"/>
              </a:ext>
            </a:extLst>
          </a:blip>
          <a:srcRect l="11146" t="14847" r="12383" b="33624"/>
          <a:stretch/>
        </p:blipFill>
        <p:spPr bwMode="auto">
          <a:xfrm>
            <a:off x="6510115" y="4797152"/>
            <a:ext cx="360040" cy="258048"/>
          </a:xfrm>
          <a:prstGeom prst="rect">
            <a:avLst/>
          </a:prstGeom>
          <a:noFill/>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3AC11257-E3B2-4133-B7FB-0058A4220C0C}"/>
              </a:ext>
            </a:extLst>
          </p:cNvPr>
          <p:cNvPicPr>
            <a:picLocks noChangeAspect="1"/>
          </p:cNvPicPr>
          <p:nvPr/>
        </p:nvPicPr>
        <p:blipFill>
          <a:blip r:embed="rId10"/>
          <a:stretch>
            <a:fillRect/>
          </a:stretch>
        </p:blipFill>
        <p:spPr>
          <a:xfrm>
            <a:off x="337003" y="1382056"/>
            <a:ext cx="5072744" cy="2822693"/>
          </a:xfrm>
          <a:prstGeom prst="rect">
            <a:avLst/>
          </a:prstGeom>
        </p:spPr>
      </p:pic>
      <p:pic>
        <p:nvPicPr>
          <p:cNvPr id="17" name="Picture 16">
            <a:extLst>
              <a:ext uri="{FF2B5EF4-FFF2-40B4-BE49-F238E27FC236}">
                <a16:creationId xmlns:a16="http://schemas.microsoft.com/office/drawing/2014/main" id="{EABA2C78-2C4A-46F6-9E57-0EEB3757E25E}"/>
              </a:ext>
            </a:extLst>
          </p:cNvPr>
          <p:cNvPicPr>
            <a:picLocks noChangeAspect="1"/>
          </p:cNvPicPr>
          <p:nvPr/>
        </p:nvPicPr>
        <p:blipFill>
          <a:blip r:embed="rId11"/>
          <a:stretch>
            <a:fillRect/>
          </a:stretch>
        </p:blipFill>
        <p:spPr>
          <a:xfrm>
            <a:off x="299549" y="4575348"/>
            <a:ext cx="5110198" cy="1859441"/>
          </a:xfrm>
          <a:prstGeom prst="rect">
            <a:avLst/>
          </a:prstGeom>
        </p:spPr>
      </p:pic>
    </p:spTree>
    <p:extLst>
      <p:ext uri="{BB962C8B-B14F-4D97-AF65-F5344CB8AC3E}">
        <p14:creationId xmlns:p14="http://schemas.microsoft.com/office/powerpoint/2010/main" val="20656514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E1DC0F7-B902-4C59-A69D-83987EDE579A}"/>
              </a:ext>
            </a:extLst>
          </p:cNvPr>
          <p:cNvSpPr/>
          <p:nvPr/>
        </p:nvSpPr>
        <p:spPr>
          <a:xfrm>
            <a:off x="423176" y="108143"/>
            <a:ext cx="3728609" cy="733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Operational Incident</a:t>
            </a:r>
          </a:p>
        </p:txBody>
      </p:sp>
      <p:sp>
        <p:nvSpPr>
          <p:cNvPr id="4" name="Rectangle 3">
            <a:extLst>
              <a:ext uri="{FF2B5EF4-FFF2-40B4-BE49-F238E27FC236}">
                <a16:creationId xmlns:a16="http://schemas.microsoft.com/office/drawing/2014/main" id="{A8CD8984-A912-491E-8103-CF000BFC61B8}"/>
              </a:ext>
            </a:extLst>
          </p:cNvPr>
          <p:cNvSpPr/>
          <p:nvPr/>
        </p:nvSpPr>
        <p:spPr>
          <a:xfrm>
            <a:off x="119336" y="968674"/>
            <a:ext cx="5787769" cy="58087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Line Blockage Irregularity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r>
              <a:rPr lang="en-GB" sz="1400" dirty="0">
                <a:solidFill>
                  <a:schemeClr val="tx2">
                    <a:lumMod val="50000"/>
                  </a:schemeClr>
                </a:solidFill>
              </a:rPr>
              <a:t>On Thurs 9th May at 08:24 hrs  the Signaller operating panel 2 at Wimbledon Area Signalling Centre  was contacted by a Waterloo S&amp;T  COSS in connection with line blockages (LB)  necessary to attend a track circuit failure at West London Junction on the Windsor lines.</a:t>
            </a:r>
          </a:p>
          <a:p>
            <a:r>
              <a:rPr lang="en-GB" sz="1400" dirty="0">
                <a:solidFill>
                  <a:schemeClr val="tx2">
                    <a:lumMod val="50000"/>
                  </a:schemeClr>
                </a:solidFill>
              </a:rPr>
              <a:t> </a:t>
            </a:r>
          </a:p>
          <a:p>
            <a:r>
              <a:rPr lang="en-GB" sz="1400" dirty="0">
                <a:solidFill>
                  <a:schemeClr val="tx2">
                    <a:lumMod val="50000"/>
                  </a:schemeClr>
                </a:solidFill>
              </a:rPr>
              <a:t>Earlier agreement had been reached with the maintenance and signaller functions and WICC that staff would attended to the fault at a time when the Signal Centre was working under degraded conditions due to several causes.</a:t>
            </a:r>
          </a:p>
          <a:p>
            <a:endParaRPr lang="en-GB" sz="1400" dirty="0">
              <a:solidFill>
                <a:schemeClr val="tx2">
                  <a:lumMod val="50000"/>
                </a:schemeClr>
              </a:solidFill>
            </a:endParaRPr>
          </a:p>
          <a:p>
            <a:r>
              <a:rPr lang="en-GB" sz="1400" dirty="0">
                <a:solidFill>
                  <a:schemeClr val="tx2">
                    <a:lumMod val="50000"/>
                  </a:schemeClr>
                </a:solidFill>
              </a:rPr>
              <a:t>The Signaller and COSS discussed the arrangements for taking the LB on the UP Windsor Slow/ Windsor Reversible for access only, in conjunction with a second LB on the UP Windsor &amp;Down Windsor Fast lines. </a:t>
            </a:r>
          </a:p>
          <a:p>
            <a:r>
              <a:rPr lang="en-GB" sz="1400" dirty="0">
                <a:solidFill>
                  <a:schemeClr val="tx2">
                    <a:lumMod val="50000"/>
                  </a:schemeClr>
                </a:solidFill>
              </a:rPr>
              <a:t>At 08:26 hours the authority number for the first LB was given. The COSS requested the second LB, the Signaller stated she could not grant it, as there was a train movement in the vicinity and she would  call the COSS back, at which point the call was terminated. </a:t>
            </a:r>
          </a:p>
          <a:p>
            <a:endParaRPr lang="en-GB" sz="1400" dirty="0">
              <a:solidFill>
                <a:schemeClr val="tx2">
                  <a:lumMod val="50000"/>
                </a:schemeClr>
              </a:solidFill>
            </a:endParaRPr>
          </a:p>
          <a:p>
            <a:r>
              <a:rPr lang="en-GB" sz="1400" dirty="0">
                <a:solidFill>
                  <a:schemeClr val="tx2">
                    <a:lumMod val="50000"/>
                  </a:schemeClr>
                </a:solidFill>
              </a:rPr>
              <a:t>3 minutes later, 2R09 (07:15 London Waterloo to London Waterloo) traversed through the limits of the LB on the Up Windsor Slow/Windsor Reversible line, this was observed by the COSS and the work group who had remained in a position of safety.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2EA2999F-4E0B-41A3-9777-5E7E50777193}"/>
              </a:ext>
            </a:extLst>
          </p:cNvPr>
          <p:cNvPicPr>
            <a:picLocks noChangeAspect="1"/>
          </p:cNvPicPr>
          <p:nvPr/>
        </p:nvPicPr>
        <p:blipFill>
          <a:blip r:embed="rId3"/>
          <a:stretch>
            <a:fillRect/>
          </a:stretch>
        </p:blipFill>
        <p:spPr>
          <a:xfrm>
            <a:off x="4223792" y="122850"/>
            <a:ext cx="726909" cy="783124"/>
          </a:xfrm>
          <a:prstGeom prst="roundRect">
            <a:avLst>
              <a:gd name="adj" fmla="val 4167"/>
            </a:avLst>
          </a:prstGeom>
          <a:solidFill>
            <a:srgbClr val="FFFFFF"/>
          </a:solidFill>
          <a:ln w="57150" cap="sq">
            <a:noFill/>
            <a:miter lim="800000"/>
          </a:ln>
          <a:effectLst/>
          <a:scene3d>
            <a:camera prst="orthographicFront"/>
            <a:lightRig rig="threePt" dir="t">
              <a:rot lat="0" lon="0" rev="2700000"/>
            </a:lightRig>
          </a:scene3d>
          <a:sp3d>
            <a:bevelT h="38100"/>
            <a:contourClr>
              <a:srgbClr val="C0C0C0"/>
            </a:contourClr>
          </a:sp3d>
        </p:spPr>
      </p:pic>
      <p:pic>
        <p:nvPicPr>
          <p:cNvPr id="12" name="Picture 11">
            <a:extLst>
              <a:ext uri="{FF2B5EF4-FFF2-40B4-BE49-F238E27FC236}">
                <a16:creationId xmlns:a16="http://schemas.microsoft.com/office/drawing/2014/main" id="{E592B329-60E1-4FA9-9556-F7656FCEA542}"/>
              </a:ext>
            </a:extLst>
          </p:cNvPr>
          <p:cNvPicPr>
            <a:picLocks noChangeAspect="1"/>
          </p:cNvPicPr>
          <p:nvPr/>
        </p:nvPicPr>
        <p:blipFill>
          <a:blip r:embed="rId4"/>
          <a:stretch>
            <a:fillRect/>
          </a:stretch>
        </p:blipFill>
        <p:spPr>
          <a:xfrm>
            <a:off x="5915307" y="672062"/>
            <a:ext cx="5221254" cy="3196739"/>
          </a:xfrm>
          <a:prstGeom prst="rect">
            <a:avLst/>
          </a:prstGeom>
          <a:ln>
            <a:solidFill>
              <a:schemeClr val="tx2">
                <a:lumMod val="50000"/>
              </a:schemeClr>
            </a:solidFill>
          </a:ln>
        </p:spPr>
      </p:pic>
      <p:sp>
        <p:nvSpPr>
          <p:cNvPr id="13" name="Rectangle 12">
            <a:extLst>
              <a:ext uri="{FF2B5EF4-FFF2-40B4-BE49-F238E27FC236}">
                <a16:creationId xmlns:a16="http://schemas.microsoft.com/office/drawing/2014/main" id="{7EB271D6-5EB5-49DB-B319-9E077C871246}"/>
              </a:ext>
            </a:extLst>
          </p:cNvPr>
          <p:cNvSpPr/>
          <p:nvPr/>
        </p:nvSpPr>
        <p:spPr>
          <a:xfrm>
            <a:off x="5915307" y="4054908"/>
            <a:ext cx="5328592" cy="2554545"/>
          </a:xfrm>
          <a:prstGeom prst="rect">
            <a:avLst/>
          </a:prstGeom>
          <a:solidFill>
            <a:schemeClr val="tx2">
              <a:lumMod val="50000"/>
            </a:schemeClr>
          </a:solidFill>
        </p:spPr>
        <p:txBody>
          <a:bodyPr wrap="square">
            <a:spAutoFit/>
          </a:bodyPr>
          <a:lstStyle/>
          <a:p>
            <a:pPr>
              <a:spcAft>
                <a:spcPts val="0"/>
              </a:spcAft>
            </a:pPr>
            <a:r>
              <a:rPr lang="en-GB" sz="1600" b="1" dirty="0">
                <a:solidFill>
                  <a:schemeClr val="bg1"/>
                </a:solidFill>
                <a:latin typeface="Calibri" panose="020F0502020204030204" pitchFamily="34" charset="0"/>
                <a:ea typeface="Times New Roman" panose="02020603050405020304" pitchFamily="18" charset="0"/>
              </a:rPr>
              <a:t>The incident is still under  investigation, please consider the following points for discussion; </a:t>
            </a:r>
          </a:p>
          <a:p>
            <a:pPr marL="285750" indent="-285750">
              <a:spcAft>
                <a:spcPts val="0"/>
              </a:spcAft>
              <a:buFont typeface="Wingdings" panose="05000000000000000000" pitchFamily="2" charset="2"/>
              <a:buChar char="Ø"/>
            </a:pPr>
            <a:r>
              <a:rPr lang="en-GB" sz="1600" b="1" dirty="0">
                <a:solidFill>
                  <a:schemeClr val="bg1"/>
                </a:solidFill>
                <a:latin typeface="Calibri" panose="020F0502020204030204" pitchFamily="34" charset="0"/>
                <a:ea typeface="Times New Roman" panose="02020603050405020304" pitchFamily="18" charset="0"/>
              </a:rPr>
              <a:t>When the train service is affected, clear concise communication is necessary between all parties involved in putting people to work.  </a:t>
            </a:r>
          </a:p>
          <a:p>
            <a:pPr marL="285750" indent="-285750">
              <a:spcAft>
                <a:spcPts val="0"/>
              </a:spcAft>
              <a:buFont typeface="Wingdings" panose="05000000000000000000" pitchFamily="2" charset="2"/>
              <a:buChar char="Ø"/>
            </a:pPr>
            <a:r>
              <a:rPr lang="en-GB" sz="1600" b="1" dirty="0">
                <a:solidFill>
                  <a:schemeClr val="bg1"/>
                </a:solidFill>
                <a:latin typeface="Calibri" panose="020F0502020204030204" pitchFamily="34" charset="0"/>
                <a:ea typeface="Times New Roman" panose="02020603050405020304" pitchFamily="18" charset="0"/>
              </a:rPr>
              <a:t>If you are a COSS, how do you know you have reached a clear understanding with the signaller. </a:t>
            </a:r>
          </a:p>
          <a:p>
            <a:pPr marL="285750" indent="-285750">
              <a:spcAft>
                <a:spcPts val="0"/>
              </a:spcAft>
              <a:buFont typeface="Wingdings" panose="05000000000000000000" pitchFamily="2" charset="2"/>
              <a:buChar char="Ø"/>
            </a:pPr>
            <a:r>
              <a:rPr lang="en-GB" sz="1600" b="1" dirty="0">
                <a:solidFill>
                  <a:schemeClr val="bg1"/>
                </a:solidFill>
                <a:latin typeface="Calibri" panose="020F0502020204030204" pitchFamily="34" charset="0"/>
                <a:ea typeface="Times New Roman" panose="02020603050405020304" pitchFamily="18" charset="0"/>
              </a:rPr>
              <a:t>Active listening is important, always raise concerns and ask questions if there is the slightest suggestion of an unclear statement. </a:t>
            </a:r>
            <a:endParaRPr lang="en-GB" sz="16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5916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D0D601-8644-45D1-8F10-092FA928F9C2}"/>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10B2F9C-AF82-4EFE-9D0F-A2FD07091DF7}"/>
              </a:ext>
            </a:extLst>
          </p:cNvPr>
          <p:cNvPicPr>
            <a:picLocks noChangeAspect="1"/>
          </p:cNvPicPr>
          <p:nvPr/>
        </p:nvPicPr>
        <p:blipFill>
          <a:blip r:embed="rId3"/>
          <a:stretch>
            <a:fillRect/>
          </a:stretch>
        </p:blipFill>
        <p:spPr>
          <a:xfrm>
            <a:off x="6368279" y="558261"/>
            <a:ext cx="4781624" cy="2883038"/>
          </a:xfrm>
          <a:prstGeom prst="rect">
            <a:avLst/>
          </a:prstGeom>
        </p:spPr>
      </p:pic>
      <p:pic>
        <p:nvPicPr>
          <p:cNvPr id="4" name="Picture 3">
            <a:extLst>
              <a:ext uri="{FF2B5EF4-FFF2-40B4-BE49-F238E27FC236}">
                <a16:creationId xmlns:a16="http://schemas.microsoft.com/office/drawing/2014/main" id="{68A14DF0-C658-4CBC-A58F-B2B55725861E}"/>
              </a:ext>
            </a:extLst>
          </p:cNvPr>
          <p:cNvPicPr>
            <a:picLocks noChangeAspect="1"/>
          </p:cNvPicPr>
          <p:nvPr/>
        </p:nvPicPr>
        <p:blipFill>
          <a:blip r:embed="rId4"/>
          <a:stretch>
            <a:fillRect/>
          </a:stretch>
        </p:blipFill>
        <p:spPr>
          <a:xfrm>
            <a:off x="249288" y="4608193"/>
            <a:ext cx="5558679" cy="1971762"/>
          </a:xfrm>
          <a:prstGeom prst="rect">
            <a:avLst/>
          </a:prstGeom>
        </p:spPr>
      </p:pic>
      <p:sp>
        <p:nvSpPr>
          <p:cNvPr id="5" name="Rectangle 4">
            <a:extLst>
              <a:ext uri="{FF2B5EF4-FFF2-40B4-BE49-F238E27FC236}">
                <a16:creationId xmlns:a16="http://schemas.microsoft.com/office/drawing/2014/main" id="{60832CC7-0C20-4B7F-813D-37C2939A0561}"/>
              </a:ext>
            </a:extLst>
          </p:cNvPr>
          <p:cNvSpPr/>
          <p:nvPr/>
        </p:nvSpPr>
        <p:spPr>
          <a:xfrm>
            <a:off x="144016" y="623649"/>
            <a:ext cx="6096000" cy="39087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Near Miss at Havant Junction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On Saturday the 25th of May at 04:59 a near miss occurred at Havant Junction between an Engineering Supervisor and an empty passenger train.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The ES strayed outside of the worksite and possession limits, to watch a Rail Grinder out of his work site. At the same time he began to make phone calls to his teams to prepare for lifting the worksite protection.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As he was doing so he heard a horn being sounded and moved into the 4 foot of the adjacent road.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As the horn continued to sound he turned around and saw a train coming along the "Open Line" that he had stepped into. The ES then immediately moved into the CESS to avoid contact with the train.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5172">
                    <a:lumMod val="50000"/>
                  </a:srgbClr>
                </a:solidFill>
                <a:effectLst/>
                <a:uLnTx/>
                <a:uFillTx/>
                <a:latin typeface="Arial" panose="020B0604020202020204"/>
                <a:ea typeface="+mn-ea"/>
                <a:cs typeface="+mn-cs"/>
              </a:rPr>
              <a:t>This incident is currently under investigation to understand what factors contributed to this near miss. </a:t>
            </a:r>
          </a:p>
        </p:txBody>
      </p:sp>
      <p:sp>
        <p:nvSpPr>
          <p:cNvPr id="14" name="Rectangle 13">
            <a:extLst>
              <a:ext uri="{FF2B5EF4-FFF2-40B4-BE49-F238E27FC236}">
                <a16:creationId xmlns:a16="http://schemas.microsoft.com/office/drawing/2014/main" id="{72C1BE3F-A010-4D71-A389-D6CE408CAB45}"/>
              </a:ext>
            </a:extLst>
          </p:cNvPr>
          <p:cNvSpPr/>
          <p:nvPr/>
        </p:nvSpPr>
        <p:spPr>
          <a:xfrm>
            <a:off x="148939" y="-41967"/>
            <a:ext cx="3728609" cy="589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Operational Incident</a:t>
            </a:r>
          </a:p>
        </p:txBody>
      </p:sp>
      <p:pic>
        <p:nvPicPr>
          <p:cNvPr id="15" name="Picture 14">
            <a:extLst>
              <a:ext uri="{FF2B5EF4-FFF2-40B4-BE49-F238E27FC236}">
                <a16:creationId xmlns:a16="http://schemas.microsoft.com/office/drawing/2014/main" id="{45FC4D44-8606-4B74-B52D-689A649860FC}"/>
              </a:ext>
            </a:extLst>
          </p:cNvPr>
          <p:cNvPicPr>
            <a:picLocks noChangeAspect="1"/>
          </p:cNvPicPr>
          <p:nvPr/>
        </p:nvPicPr>
        <p:blipFill>
          <a:blip r:embed="rId5"/>
          <a:stretch>
            <a:fillRect/>
          </a:stretch>
        </p:blipFill>
        <p:spPr>
          <a:xfrm>
            <a:off x="3560647" y="3951"/>
            <a:ext cx="663145" cy="543916"/>
          </a:xfrm>
          <a:prstGeom prst="rect">
            <a:avLst/>
          </a:prstGeom>
        </p:spPr>
      </p:pic>
      <p:sp>
        <p:nvSpPr>
          <p:cNvPr id="10" name="Rectangle 9">
            <a:extLst>
              <a:ext uri="{FF2B5EF4-FFF2-40B4-BE49-F238E27FC236}">
                <a16:creationId xmlns:a16="http://schemas.microsoft.com/office/drawing/2014/main" id="{4286BA0A-C2A8-41D4-8341-89C95C49B68B}"/>
              </a:ext>
            </a:extLst>
          </p:cNvPr>
          <p:cNvSpPr/>
          <p:nvPr/>
        </p:nvSpPr>
        <p:spPr>
          <a:xfrm>
            <a:off x="6094795" y="3734032"/>
            <a:ext cx="5328592" cy="2893100"/>
          </a:xfrm>
          <a:prstGeom prst="rect">
            <a:avLst/>
          </a:prstGeom>
          <a:solidFill>
            <a:schemeClr val="tx2">
              <a:lumMod val="50000"/>
            </a:schemeClr>
          </a:solidFill>
        </p:spPr>
        <p:txBody>
          <a:bodyPr wrap="square">
            <a:spAutoFit/>
          </a:bodyPr>
          <a:lstStyle/>
          <a:p>
            <a:pPr>
              <a:spcAft>
                <a:spcPts val="0"/>
              </a:spcAft>
            </a:pPr>
            <a:r>
              <a:rPr lang="en-GB" sz="1400" b="1" u="sng" dirty="0">
                <a:solidFill>
                  <a:schemeClr val="bg1"/>
                </a:solidFill>
                <a:latin typeface="Calibri" panose="020F0502020204030204" pitchFamily="34" charset="0"/>
                <a:ea typeface="Times New Roman" panose="02020603050405020304" pitchFamily="18" charset="0"/>
              </a:rPr>
              <a:t>Lessons Learnt;</a:t>
            </a:r>
          </a:p>
          <a:p>
            <a:pPr>
              <a:spcAft>
                <a:spcPts val="0"/>
              </a:spcAft>
            </a:pPr>
            <a:endParaRPr lang="en-GB" sz="1400" b="1" dirty="0">
              <a:solidFill>
                <a:schemeClr val="bg1"/>
              </a:solidFill>
              <a:latin typeface="Calibri" panose="020F0502020204030204" pitchFamily="34" charset="0"/>
              <a:ea typeface="Times New Roman" panose="02020603050405020304" pitchFamily="18" charset="0"/>
            </a:endParaRPr>
          </a:p>
          <a:p>
            <a:pPr>
              <a:spcAft>
                <a:spcPts val="0"/>
              </a:spcAft>
            </a:pPr>
            <a:r>
              <a:rPr lang="en-GB" sz="1400" b="1" dirty="0">
                <a:solidFill>
                  <a:schemeClr val="bg1"/>
                </a:solidFill>
                <a:latin typeface="Calibri" panose="020F0502020204030204" pitchFamily="34" charset="0"/>
                <a:ea typeface="Times New Roman" panose="02020603050405020304" pitchFamily="18" charset="0"/>
              </a:rPr>
              <a:t>This incident is still under  investigation. While the details are being confirmed, please discuss with your team;</a:t>
            </a:r>
          </a:p>
          <a:p>
            <a:pPr>
              <a:spcAft>
                <a:spcPts val="0"/>
              </a:spcAft>
            </a:pPr>
            <a:endParaRPr lang="en-GB" sz="1400" b="1" dirty="0">
              <a:solidFill>
                <a:schemeClr val="bg1"/>
              </a:solidFill>
              <a:latin typeface="Calibri" panose="020F0502020204030204" pitchFamily="34" charset="0"/>
              <a:ea typeface="Times New Roman" panose="02020603050405020304" pitchFamily="18" charset="0"/>
            </a:endParaRPr>
          </a:p>
          <a:p>
            <a:pPr marL="285750" indent="-285750">
              <a:spcAft>
                <a:spcPts val="0"/>
              </a:spcAft>
              <a:buFont typeface="Wingdings" panose="05000000000000000000" pitchFamily="2" charset="2"/>
              <a:buChar char="Ø"/>
            </a:pPr>
            <a:r>
              <a:rPr lang="en-GB" sz="1400" b="1" dirty="0">
                <a:solidFill>
                  <a:schemeClr val="bg1"/>
                </a:solidFill>
                <a:latin typeface="Calibri" panose="020F0502020204030204" pitchFamily="34" charset="0"/>
                <a:ea typeface="Times New Roman" panose="02020603050405020304" pitchFamily="18" charset="0"/>
              </a:rPr>
              <a:t>The importance of always being in a position of safety whilst using your mobile phone</a:t>
            </a:r>
          </a:p>
          <a:p>
            <a:pPr marL="285750" indent="-285750">
              <a:spcAft>
                <a:spcPts val="0"/>
              </a:spcAft>
              <a:buFont typeface="Wingdings" panose="05000000000000000000" pitchFamily="2" charset="2"/>
              <a:buChar char="Ø"/>
            </a:pPr>
            <a:endParaRPr lang="en-GB" sz="1400" b="1" dirty="0">
              <a:solidFill>
                <a:schemeClr val="bg1"/>
              </a:solidFill>
              <a:latin typeface="Calibri" panose="020F0502020204030204" pitchFamily="34" charset="0"/>
              <a:ea typeface="Times New Roman" panose="02020603050405020304" pitchFamily="18" charset="0"/>
            </a:endParaRPr>
          </a:p>
          <a:p>
            <a:pPr marL="285750" indent="-285750">
              <a:spcAft>
                <a:spcPts val="0"/>
              </a:spcAft>
              <a:buFont typeface="Wingdings" panose="05000000000000000000" pitchFamily="2" charset="2"/>
              <a:buChar char="Ø"/>
            </a:pPr>
            <a:r>
              <a:rPr lang="en-GB" sz="1400" b="1" dirty="0">
                <a:solidFill>
                  <a:schemeClr val="bg1"/>
                </a:solidFill>
                <a:latin typeface="Calibri" panose="020F0502020204030204" pitchFamily="34" charset="0"/>
                <a:ea typeface="Times New Roman" panose="02020603050405020304" pitchFamily="18" charset="0"/>
              </a:rPr>
              <a:t>The importance of  staying within the limits of  your safe system of work</a:t>
            </a:r>
          </a:p>
          <a:p>
            <a:pPr marL="285750" indent="-285750">
              <a:spcAft>
                <a:spcPts val="0"/>
              </a:spcAft>
              <a:buFont typeface="Wingdings" panose="05000000000000000000" pitchFamily="2" charset="2"/>
              <a:buChar char="Ø"/>
            </a:pPr>
            <a:endParaRPr lang="en-GB" sz="1400" b="1" dirty="0">
              <a:solidFill>
                <a:schemeClr val="bg1"/>
              </a:solidFill>
              <a:latin typeface="Calibri" panose="020F0502020204030204" pitchFamily="34" charset="0"/>
              <a:ea typeface="Times New Roman" panose="02020603050405020304" pitchFamily="18" charset="0"/>
            </a:endParaRPr>
          </a:p>
          <a:p>
            <a:pPr marL="285750" indent="-285750">
              <a:spcAft>
                <a:spcPts val="0"/>
              </a:spcAft>
              <a:buFont typeface="Wingdings" panose="05000000000000000000" pitchFamily="2" charset="2"/>
              <a:buChar char="Ø"/>
            </a:pPr>
            <a:r>
              <a:rPr lang="en-GB" sz="1400" b="1" dirty="0">
                <a:solidFill>
                  <a:schemeClr val="bg1"/>
                </a:solidFill>
                <a:latin typeface="Calibri" panose="020F0502020204030204" pitchFamily="34" charset="0"/>
                <a:ea typeface="Times New Roman" panose="02020603050405020304" pitchFamily="18" charset="0"/>
              </a:rPr>
              <a:t>The importance of remaining vigilant whilst walking trackside and not allow distractions.</a:t>
            </a:r>
          </a:p>
        </p:txBody>
      </p:sp>
    </p:spTree>
    <p:extLst>
      <p:ext uri="{BB962C8B-B14F-4D97-AF65-F5344CB8AC3E}">
        <p14:creationId xmlns:p14="http://schemas.microsoft.com/office/powerpoint/2010/main" val="3779994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1EF9AE-79B3-44EA-B62E-E9FEB1289508}"/>
              </a:ext>
            </a:extLst>
          </p:cNvPr>
          <p:cNvSpPr>
            <a:spLocks noGrp="1"/>
          </p:cNvSpPr>
          <p:nvPr>
            <p:ph type="sldNum" sz="quarter" idx="15"/>
          </p:nvPr>
        </p:nvSpPr>
        <p:spPr/>
        <p:txBody>
          <a:bodyPr/>
          <a:lstStyle/>
          <a:p>
            <a:fld id="{229EAAAC-928A-40C1-AC39-D34FD1799CA9}" type="slidenum">
              <a:rPr lang="en-GB" smtClean="0"/>
              <a:pPr/>
              <a:t>6</a:t>
            </a:fld>
            <a:endParaRPr lang="en-GB" dirty="0"/>
          </a:p>
        </p:txBody>
      </p:sp>
      <p:sp>
        <p:nvSpPr>
          <p:cNvPr id="3" name="Rectangle 2">
            <a:extLst>
              <a:ext uri="{FF2B5EF4-FFF2-40B4-BE49-F238E27FC236}">
                <a16:creationId xmlns:a16="http://schemas.microsoft.com/office/drawing/2014/main" id="{384C965E-98E6-40DA-9DB9-D102577D1C86}"/>
              </a:ext>
            </a:extLst>
          </p:cNvPr>
          <p:cNvSpPr/>
          <p:nvPr/>
        </p:nvSpPr>
        <p:spPr>
          <a:xfrm>
            <a:off x="114178" y="1376550"/>
            <a:ext cx="5159374" cy="5324535"/>
          </a:xfrm>
          <a:prstGeom prst="rect">
            <a:avLst/>
          </a:prstGeom>
        </p:spPr>
        <p:txBody>
          <a:bodyPr wrap="square">
            <a:spAutoFit/>
          </a:bodyPr>
          <a:lstStyle/>
          <a:p>
            <a:r>
              <a:rPr lang="en-GB" sz="2000" dirty="0">
                <a:solidFill>
                  <a:schemeClr val="tx2">
                    <a:lumMod val="50000"/>
                  </a:schemeClr>
                </a:solidFill>
              </a:rPr>
              <a:t>On Friday the 24th of May a member of staff injured himself whilst walking in the CESS of the Aldershot down side, old siding, country end of Aldershot station on the PAA1 at 35m00ch. The IP was making his way along the CESS when his foot got caught on an old rusty metal L bracket attached to a sleeper. </a:t>
            </a:r>
          </a:p>
          <a:p>
            <a:endParaRPr lang="en-GB" sz="2000" dirty="0">
              <a:solidFill>
                <a:schemeClr val="tx2">
                  <a:lumMod val="50000"/>
                </a:schemeClr>
              </a:solidFill>
            </a:endParaRPr>
          </a:p>
          <a:p>
            <a:r>
              <a:rPr lang="en-GB" sz="2000" dirty="0">
                <a:solidFill>
                  <a:schemeClr val="tx2">
                    <a:lumMod val="50000"/>
                  </a:schemeClr>
                </a:solidFill>
              </a:rPr>
              <a:t>The IP tripped and twisted his body, falling and landing heavy onto right shoulder on the ballast. </a:t>
            </a:r>
          </a:p>
          <a:p>
            <a:endParaRPr lang="en-GB" sz="2000" dirty="0">
              <a:solidFill>
                <a:schemeClr val="tx2">
                  <a:lumMod val="50000"/>
                </a:schemeClr>
              </a:solidFill>
            </a:endParaRPr>
          </a:p>
          <a:p>
            <a:r>
              <a:rPr lang="en-GB" sz="2000" dirty="0">
                <a:solidFill>
                  <a:schemeClr val="tx2">
                    <a:lumMod val="50000"/>
                  </a:schemeClr>
                </a:solidFill>
              </a:rPr>
              <a:t>The individual was at the front of a work group, who were wearing  head torches as there means of lighting and were carrying out routine maintenance. </a:t>
            </a:r>
          </a:p>
        </p:txBody>
      </p:sp>
      <p:pic>
        <p:nvPicPr>
          <p:cNvPr id="4" name="Picture 3">
            <a:extLst>
              <a:ext uri="{FF2B5EF4-FFF2-40B4-BE49-F238E27FC236}">
                <a16:creationId xmlns:a16="http://schemas.microsoft.com/office/drawing/2014/main" id="{E6009B6C-353C-4B18-AFF0-7F03EEB52645}"/>
              </a:ext>
            </a:extLst>
          </p:cNvPr>
          <p:cNvPicPr>
            <a:picLocks noChangeAspect="1"/>
          </p:cNvPicPr>
          <p:nvPr/>
        </p:nvPicPr>
        <p:blipFill>
          <a:blip r:embed="rId2"/>
          <a:stretch>
            <a:fillRect/>
          </a:stretch>
        </p:blipFill>
        <p:spPr>
          <a:xfrm>
            <a:off x="5519937" y="1312234"/>
            <a:ext cx="5400600" cy="2726583"/>
          </a:xfrm>
          <a:prstGeom prst="rect">
            <a:avLst/>
          </a:prstGeom>
        </p:spPr>
      </p:pic>
      <p:sp>
        <p:nvSpPr>
          <p:cNvPr id="6" name="Rectangle 5">
            <a:extLst>
              <a:ext uri="{FF2B5EF4-FFF2-40B4-BE49-F238E27FC236}">
                <a16:creationId xmlns:a16="http://schemas.microsoft.com/office/drawing/2014/main" id="{E82A020C-EA65-4124-8529-9FE786C99A1A}"/>
              </a:ext>
            </a:extLst>
          </p:cNvPr>
          <p:cNvSpPr/>
          <p:nvPr/>
        </p:nvSpPr>
        <p:spPr>
          <a:xfrm>
            <a:off x="16446" y="29580"/>
            <a:ext cx="3816424" cy="468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highlight>
                  <a:srgbClr val="004D6F"/>
                </a:highlight>
                <a:latin typeface="Arial" panose="020B0604020202020204"/>
              </a:rPr>
              <a:t>Slips,  Trips and Falls </a:t>
            </a:r>
            <a:endParaRPr kumimoji="0" lang="en-GB" sz="2800" b="0" i="0" u="none" strike="noStrike" kern="1200" cap="none" spc="0" normalizeH="0" baseline="0" noProof="0" dirty="0">
              <a:ln>
                <a:noFill/>
              </a:ln>
              <a:solidFill>
                <a:schemeClr val="bg1"/>
              </a:solidFill>
              <a:effectLst/>
              <a:highlight>
                <a:srgbClr val="004D6F"/>
              </a:highligh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C92DFDE3-0EF0-4CB8-B66E-CFE2E1FF81B7}"/>
              </a:ext>
            </a:extLst>
          </p:cNvPr>
          <p:cNvPicPr>
            <a:picLocks noChangeAspect="1"/>
          </p:cNvPicPr>
          <p:nvPr/>
        </p:nvPicPr>
        <p:blipFill>
          <a:blip r:embed="rId3"/>
          <a:stretch>
            <a:fillRect/>
          </a:stretch>
        </p:blipFill>
        <p:spPr>
          <a:xfrm>
            <a:off x="4079776" y="12965"/>
            <a:ext cx="648072" cy="620688"/>
          </a:xfrm>
          <a:prstGeom prst="rect">
            <a:avLst/>
          </a:prstGeom>
        </p:spPr>
      </p:pic>
      <p:sp>
        <p:nvSpPr>
          <p:cNvPr id="9" name="Rectangle 8">
            <a:extLst>
              <a:ext uri="{FF2B5EF4-FFF2-40B4-BE49-F238E27FC236}">
                <a16:creationId xmlns:a16="http://schemas.microsoft.com/office/drawing/2014/main" id="{21246009-4967-43D2-AD93-776CFF48F3B2}"/>
              </a:ext>
            </a:extLst>
          </p:cNvPr>
          <p:cNvSpPr/>
          <p:nvPr/>
        </p:nvSpPr>
        <p:spPr>
          <a:xfrm>
            <a:off x="125638" y="727397"/>
            <a:ext cx="8683659" cy="461665"/>
          </a:xfrm>
          <a:prstGeom prst="rect">
            <a:avLst/>
          </a:prstGeom>
        </p:spPr>
        <p:txBody>
          <a:bodyPr wrap="none">
            <a:spAutoFit/>
          </a:bodyPr>
          <a:lstStyle/>
          <a:p>
            <a:r>
              <a:rPr lang="en-GB" sz="2400" dirty="0">
                <a:solidFill>
                  <a:schemeClr val="tx2">
                    <a:lumMod val="50000"/>
                  </a:schemeClr>
                </a:solidFill>
              </a:rPr>
              <a:t>Staff Injury- Muscle Sprain Under Arm and Right Side of Chest</a:t>
            </a:r>
          </a:p>
        </p:txBody>
      </p:sp>
      <p:sp>
        <p:nvSpPr>
          <p:cNvPr id="10" name="Rectangle 9">
            <a:extLst>
              <a:ext uri="{FF2B5EF4-FFF2-40B4-BE49-F238E27FC236}">
                <a16:creationId xmlns:a16="http://schemas.microsoft.com/office/drawing/2014/main" id="{404A09E7-9753-4D45-B704-A86BE76D2373}"/>
              </a:ext>
            </a:extLst>
          </p:cNvPr>
          <p:cNvSpPr/>
          <p:nvPr/>
        </p:nvSpPr>
        <p:spPr>
          <a:xfrm>
            <a:off x="5375920" y="4072008"/>
            <a:ext cx="5944135" cy="2554545"/>
          </a:xfrm>
          <a:prstGeom prst="rect">
            <a:avLst/>
          </a:prstGeom>
          <a:solidFill>
            <a:schemeClr val="tx2">
              <a:lumMod val="50000"/>
            </a:schemeClr>
          </a:solidFill>
        </p:spPr>
        <p:txBody>
          <a:bodyPr wrap="square">
            <a:spAutoFit/>
          </a:bodyPr>
          <a:lstStyle/>
          <a:p>
            <a:pPr>
              <a:spcAft>
                <a:spcPts val="0"/>
              </a:spcAft>
            </a:pPr>
            <a:r>
              <a:rPr lang="en-GB" sz="1600" b="1" u="sng" dirty="0">
                <a:solidFill>
                  <a:schemeClr val="bg1"/>
                </a:solidFill>
                <a:latin typeface="Calibri" panose="020F0502020204030204" pitchFamily="34" charset="0"/>
                <a:ea typeface="Times New Roman" panose="02020603050405020304" pitchFamily="18" charset="0"/>
              </a:rPr>
              <a:t>Lessons Learnt;</a:t>
            </a:r>
          </a:p>
          <a:p>
            <a:pPr>
              <a:spcAft>
                <a:spcPts val="0"/>
              </a:spcAft>
            </a:pPr>
            <a:endParaRPr lang="en-GB" sz="1600" b="1" u="sng" dirty="0">
              <a:solidFill>
                <a:schemeClr val="bg1"/>
              </a:solidFill>
              <a:latin typeface="Calibri" panose="020F0502020204030204" pitchFamily="34" charset="0"/>
              <a:ea typeface="Times New Roman" panose="02020603050405020304" pitchFamily="18" charset="0"/>
            </a:endParaRPr>
          </a:p>
          <a:p>
            <a:pPr marL="285750" indent="-285750">
              <a:spcAft>
                <a:spcPts val="0"/>
              </a:spcAft>
              <a:buFont typeface="Wingdings" panose="05000000000000000000" pitchFamily="2" charset="2"/>
              <a:buChar char="Ø"/>
            </a:pPr>
            <a:r>
              <a:rPr lang="en-GB" sz="1600" b="1" dirty="0">
                <a:solidFill>
                  <a:schemeClr val="bg1"/>
                </a:solidFill>
                <a:latin typeface="Calibri" panose="020F0502020204030204" pitchFamily="34" charset="0"/>
                <a:ea typeface="Times New Roman" panose="02020603050405020304" pitchFamily="18" charset="0"/>
              </a:rPr>
              <a:t>Did you leave your worksite in a safe condition for others?</a:t>
            </a:r>
          </a:p>
          <a:p>
            <a:pPr marL="285750" indent="-285750">
              <a:spcAft>
                <a:spcPts val="0"/>
              </a:spcAft>
              <a:buFont typeface="Wingdings" panose="05000000000000000000" pitchFamily="2" charset="2"/>
              <a:buChar char="Ø"/>
            </a:pPr>
            <a:r>
              <a:rPr lang="en-GB" sz="1600" b="1" dirty="0">
                <a:solidFill>
                  <a:schemeClr val="bg1"/>
                </a:solidFill>
                <a:latin typeface="Calibri" panose="020F0502020204030204" pitchFamily="34" charset="0"/>
                <a:ea typeface="Times New Roman" panose="02020603050405020304" pitchFamily="18" charset="0"/>
              </a:rPr>
              <a:t>Did you report potential hazardous obstructions or others similar? </a:t>
            </a:r>
          </a:p>
          <a:p>
            <a:pPr marL="285750" indent="-285750">
              <a:spcAft>
                <a:spcPts val="0"/>
              </a:spcAft>
              <a:buFont typeface="Wingdings" panose="05000000000000000000" pitchFamily="2" charset="2"/>
              <a:buChar char="Ø"/>
            </a:pPr>
            <a:r>
              <a:rPr lang="en-GB" sz="1600" b="1" dirty="0">
                <a:solidFill>
                  <a:schemeClr val="bg1"/>
                </a:solidFill>
                <a:latin typeface="Calibri" panose="020F0502020204030204" pitchFamily="34" charset="0"/>
                <a:ea typeface="Times New Roman" panose="02020603050405020304" pitchFamily="18" charset="0"/>
              </a:rPr>
              <a:t>If so,  did you follow up why it was not removed? </a:t>
            </a:r>
          </a:p>
          <a:p>
            <a:pPr marL="285750" indent="-285750">
              <a:spcAft>
                <a:spcPts val="0"/>
              </a:spcAft>
              <a:buFont typeface="Wingdings" panose="05000000000000000000" pitchFamily="2" charset="2"/>
              <a:buChar char="Ø"/>
            </a:pPr>
            <a:r>
              <a:rPr lang="en-GB" sz="1600" b="1" dirty="0">
                <a:solidFill>
                  <a:schemeClr val="bg1"/>
                </a:solidFill>
                <a:latin typeface="Calibri" panose="020F0502020204030204" pitchFamily="34" charset="0"/>
                <a:ea typeface="Times New Roman" panose="02020603050405020304" pitchFamily="18" charset="0"/>
              </a:rPr>
              <a:t>If you were unable to remove the hazard did you clearly mark it up to prevent other from walking into it. </a:t>
            </a:r>
          </a:p>
          <a:p>
            <a:pPr marL="285750" indent="-285750">
              <a:spcAft>
                <a:spcPts val="0"/>
              </a:spcAft>
              <a:buFont typeface="Wingdings" panose="05000000000000000000" pitchFamily="2" charset="2"/>
              <a:buChar char="Ø"/>
            </a:pPr>
            <a:r>
              <a:rPr lang="en-GB" sz="1600" b="1" dirty="0">
                <a:solidFill>
                  <a:schemeClr val="bg1"/>
                </a:solidFill>
                <a:latin typeface="Calibri" panose="020F0502020204030204" pitchFamily="34" charset="0"/>
                <a:ea typeface="Times New Roman" panose="02020603050405020304" pitchFamily="18" charset="0"/>
              </a:rPr>
              <a:t>Have you been provided with suitable lighting for your intended work? </a:t>
            </a:r>
          </a:p>
        </p:txBody>
      </p:sp>
      <p:sp>
        <p:nvSpPr>
          <p:cNvPr id="11" name="Oval 10">
            <a:extLst>
              <a:ext uri="{FF2B5EF4-FFF2-40B4-BE49-F238E27FC236}">
                <a16:creationId xmlns:a16="http://schemas.microsoft.com/office/drawing/2014/main" id="{E216B535-E4ED-49DF-BC23-DF117008302A}"/>
              </a:ext>
            </a:extLst>
          </p:cNvPr>
          <p:cNvSpPr/>
          <p:nvPr/>
        </p:nvSpPr>
        <p:spPr>
          <a:xfrm>
            <a:off x="7536160" y="2204864"/>
            <a:ext cx="2160240" cy="108011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2957486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DE1DC0F7-B902-4C59-A69D-83987EDE579A}"/>
              </a:ext>
            </a:extLst>
          </p:cNvPr>
          <p:cNvSpPr/>
          <p:nvPr/>
        </p:nvSpPr>
        <p:spPr>
          <a:xfrm>
            <a:off x="331116" y="52773"/>
            <a:ext cx="7112504" cy="468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chemeClr val="bg1"/>
                </a:solidFill>
                <a:effectLst/>
                <a:highlight>
                  <a:srgbClr val="004D6F"/>
                </a:highlight>
                <a:uLnTx/>
                <a:uFillTx/>
                <a:latin typeface="Arial" panose="020B0604020202020204"/>
                <a:ea typeface="+mn-ea"/>
                <a:cs typeface="+mn-cs"/>
              </a:rPr>
              <a:t>Level Crossing- Public Safety </a:t>
            </a:r>
          </a:p>
        </p:txBody>
      </p:sp>
      <p:sp>
        <p:nvSpPr>
          <p:cNvPr id="6" name="Rectangle 5">
            <a:extLst>
              <a:ext uri="{FF2B5EF4-FFF2-40B4-BE49-F238E27FC236}">
                <a16:creationId xmlns:a16="http://schemas.microsoft.com/office/drawing/2014/main" id="{539A65B9-E948-4F48-A2A4-CEA7FEF85904}"/>
              </a:ext>
            </a:extLst>
          </p:cNvPr>
          <p:cNvSpPr/>
          <p:nvPr/>
        </p:nvSpPr>
        <p:spPr>
          <a:xfrm>
            <a:off x="331116" y="489734"/>
            <a:ext cx="5472608" cy="484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accent1">
                    <a:lumMod val="75000"/>
                  </a:schemeClr>
                </a:solidFill>
              </a:rPr>
              <a:t>Near Miss Sunningdale LC </a:t>
            </a:r>
          </a:p>
        </p:txBody>
      </p:sp>
      <p:sp>
        <p:nvSpPr>
          <p:cNvPr id="4" name="Rectangle 3">
            <a:extLst>
              <a:ext uri="{FF2B5EF4-FFF2-40B4-BE49-F238E27FC236}">
                <a16:creationId xmlns:a16="http://schemas.microsoft.com/office/drawing/2014/main" id="{5891C7E5-4D9A-4C00-8952-102E1E7AB327}"/>
              </a:ext>
            </a:extLst>
          </p:cNvPr>
          <p:cNvSpPr/>
          <p:nvPr/>
        </p:nvSpPr>
        <p:spPr>
          <a:xfrm>
            <a:off x="315424" y="1065799"/>
            <a:ext cx="6428648" cy="5693866"/>
          </a:xfrm>
          <a:prstGeom prst="rect">
            <a:avLst/>
          </a:prstGeom>
        </p:spPr>
        <p:txBody>
          <a:bodyPr wrap="square">
            <a:spAutoFit/>
          </a:bodyPr>
          <a:lstStyle/>
          <a:p>
            <a:pPr algn="just"/>
            <a:r>
              <a:rPr lang="en-GB" sz="1400" dirty="0">
                <a:solidFill>
                  <a:schemeClr val="tx2">
                    <a:lumMod val="50000"/>
                  </a:schemeClr>
                </a:solidFill>
                <a:cs typeface="Arial" panose="020B0604020202020204" pitchFamily="34" charset="0"/>
              </a:rPr>
              <a:t>On the 15</a:t>
            </a:r>
            <a:r>
              <a:rPr lang="en-GB" sz="1400" baseline="30000" dirty="0">
                <a:solidFill>
                  <a:schemeClr val="tx2">
                    <a:lumMod val="50000"/>
                  </a:schemeClr>
                </a:solidFill>
                <a:cs typeface="Arial" panose="020B0604020202020204" pitchFamily="34" charset="0"/>
              </a:rPr>
              <a:t>th</a:t>
            </a:r>
            <a:r>
              <a:rPr lang="en-GB" sz="1400" dirty="0">
                <a:solidFill>
                  <a:schemeClr val="tx2">
                    <a:lumMod val="50000"/>
                  </a:schemeClr>
                </a:solidFill>
                <a:cs typeface="Arial" panose="020B0604020202020204" pitchFamily="34" charset="0"/>
              </a:rPr>
              <a:t> of May, there was a near miss at Sunningdale level crossing(LC) where  two members of the public (MOP) crossed the road via the LC barriers, moments before  a train passed through. </a:t>
            </a:r>
          </a:p>
          <a:p>
            <a:pPr algn="just"/>
            <a:endParaRPr lang="en-GB" sz="1400" dirty="0">
              <a:solidFill>
                <a:schemeClr val="tx2">
                  <a:lumMod val="50000"/>
                </a:schemeClr>
              </a:solidFill>
              <a:cs typeface="Arial" panose="020B0604020202020204" pitchFamily="34" charset="0"/>
            </a:endParaRPr>
          </a:p>
          <a:p>
            <a:pPr algn="just"/>
            <a:r>
              <a:rPr lang="en-GB" sz="1400" dirty="0">
                <a:solidFill>
                  <a:schemeClr val="tx2">
                    <a:lumMod val="50000"/>
                  </a:schemeClr>
                </a:solidFill>
                <a:cs typeface="Arial" panose="020B0604020202020204" pitchFamily="34" charset="0"/>
              </a:rPr>
              <a:t>Contractors undertaking water pipe replacement works on behalf of a water company, closed off a section of the southbound lane and  pedestrian crossing  on the A30 London road near Sunningdale LC. A temporary pedestrian crossing was put in place and located at approximately 60 meters  away from the normal crossing point, to allow MOP to safely access shops, restaurants located  on the southside of the road. </a:t>
            </a:r>
          </a:p>
          <a:p>
            <a:pPr algn="just"/>
            <a:endParaRPr lang="en-GB" sz="1400" dirty="0">
              <a:solidFill>
                <a:schemeClr val="tx2">
                  <a:lumMod val="50000"/>
                </a:schemeClr>
              </a:solidFill>
              <a:cs typeface="Arial" panose="020B0604020202020204" pitchFamily="34" charset="0"/>
            </a:endParaRPr>
          </a:p>
          <a:p>
            <a:pPr algn="just"/>
            <a:r>
              <a:rPr lang="en-GB" sz="1400" dirty="0">
                <a:solidFill>
                  <a:schemeClr val="tx2">
                    <a:lumMod val="50000"/>
                  </a:schemeClr>
                </a:solidFill>
                <a:cs typeface="Arial" panose="020B0604020202020204" pitchFamily="34" charset="0"/>
              </a:rPr>
              <a:t>At 10:39 am  after the  LC barrier had been lowered,  two MOP  crossed the road via the barrier from the southside pedestrian walkway,  moments before a train passed through.   </a:t>
            </a:r>
          </a:p>
          <a:p>
            <a:pPr algn="just"/>
            <a:endParaRPr lang="en-GB" sz="1400" dirty="0">
              <a:solidFill>
                <a:schemeClr val="tx2">
                  <a:lumMod val="50000"/>
                </a:schemeClr>
              </a:solidFill>
              <a:cs typeface="Arial" panose="020B0604020202020204" pitchFamily="34" charset="0"/>
            </a:endParaRPr>
          </a:p>
          <a:p>
            <a:pPr algn="just"/>
            <a:r>
              <a:rPr lang="en-GB" sz="1400" dirty="0">
                <a:solidFill>
                  <a:schemeClr val="tx2">
                    <a:lumMod val="50000"/>
                  </a:schemeClr>
                </a:solidFill>
                <a:cs typeface="Arial" panose="020B0604020202020204" pitchFamily="34" charset="0"/>
              </a:rPr>
              <a:t>Following the incident,  an inspection of the worksite showed that the contractor had not secured the point  from where the MOP accessed the LC. Advance warning signs were not adequate and had not been positioned at appropriate locations. </a:t>
            </a:r>
          </a:p>
          <a:p>
            <a:pPr algn="just"/>
            <a:r>
              <a:rPr lang="en-GB" sz="1400" dirty="0">
                <a:solidFill>
                  <a:schemeClr val="tx2">
                    <a:lumMod val="50000"/>
                  </a:schemeClr>
                </a:solidFill>
                <a:cs typeface="Arial" panose="020B0604020202020204" pitchFamily="34" charset="0"/>
              </a:rPr>
              <a:t>Additional controls in the form of signages, heras fencing and 24 hrs road traffic marshals were  put in place. This  however  proved  inadequate,   as further incidents were witnessed during inspection. </a:t>
            </a:r>
          </a:p>
          <a:p>
            <a:pPr algn="just"/>
            <a:endParaRPr lang="en-GB" sz="1400" dirty="0">
              <a:solidFill>
                <a:schemeClr val="tx2">
                  <a:lumMod val="50000"/>
                </a:schemeClr>
              </a:solidFill>
              <a:cs typeface="Arial" panose="020B0604020202020204" pitchFamily="34" charset="0"/>
            </a:endParaRPr>
          </a:p>
          <a:p>
            <a:pPr algn="just"/>
            <a:r>
              <a:rPr lang="en-GB" sz="1400" dirty="0">
                <a:solidFill>
                  <a:schemeClr val="tx2">
                    <a:lumMod val="50000"/>
                  </a:schemeClr>
                </a:solidFill>
                <a:cs typeface="Arial" panose="020B0604020202020204" pitchFamily="34" charset="0"/>
              </a:rPr>
              <a:t>To ensure the safety of the public and operational railway, a decision was made to close the  southside pedestrian walkway for the duration of the works.    </a:t>
            </a:r>
          </a:p>
        </p:txBody>
      </p:sp>
      <p:pic>
        <p:nvPicPr>
          <p:cNvPr id="5" name="Picture 4">
            <a:extLst>
              <a:ext uri="{FF2B5EF4-FFF2-40B4-BE49-F238E27FC236}">
                <a16:creationId xmlns:a16="http://schemas.microsoft.com/office/drawing/2014/main" id="{74A5305F-22CD-433A-999E-FA1D46D04539}"/>
              </a:ext>
            </a:extLst>
          </p:cNvPr>
          <p:cNvPicPr>
            <a:picLocks noChangeAspect="1"/>
          </p:cNvPicPr>
          <p:nvPr/>
        </p:nvPicPr>
        <p:blipFill>
          <a:blip r:embed="rId3"/>
          <a:stretch>
            <a:fillRect/>
          </a:stretch>
        </p:blipFill>
        <p:spPr>
          <a:xfrm>
            <a:off x="7104112" y="957862"/>
            <a:ext cx="4312228" cy="2920837"/>
          </a:xfrm>
          <a:prstGeom prst="rect">
            <a:avLst/>
          </a:prstGeom>
        </p:spPr>
      </p:pic>
      <p:pic>
        <p:nvPicPr>
          <p:cNvPr id="7" name="Picture 6">
            <a:extLst>
              <a:ext uri="{FF2B5EF4-FFF2-40B4-BE49-F238E27FC236}">
                <a16:creationId xmlns:a16="http://schemas.microsoft.com/office/drawing/2014/main" id="{CC8BA5CD-2BEB-4459-AE02-07076D865B2A}"/>
              </a:ext>
            </a:extLst>
          </p:cNvPr>
          <p:cNvPicPr>
            <a:picLocks noChangeAspect="1"/>
          </p:cNvPicPr>
          <p:nvPr/>
        </p:nvPicPr>
        <p:blipFill>
          <a:blip r:embed="rId4"/>
          <a:stretch>
            <a:fillRect/>
          </a:stretch>
        </p:blipFill>
        <p:spPr>
          <a:xfrm>
            <a:off x="5246263" y="25745"/>
            <a:ext cx="557461" cy="576065"/>
          </a:xfrm>
          <a:prstGeom prst="rect">
            <a:avLst/>
          </a:prstGeom>
        </p:spPr>
      </p:pic>
      <p:sp>
        <p:nvSpPr>
          <p:cNvPr id="10" name="Oval 9">
            <a:extLst>
              <a:ext uri="{FF2B5EF4-FFF2-40B4-BE49-F238E27FC236}">
                <a16:creationId xmlns:a16="http://schemas.microsoft.com/office/drawing/2014/main" id="{6C2AD3F5-598A-4E7F-8178-ADADFFBF57EA}"/>
              </a:ext>
            </a:extLst>
          </p:cNvPr>
          <p:cNvSpPr/>
          <p:nvPr/>
        </p:nvSpPr>
        <p:spPr>
          <a:xfrm>
            <a:off x="9726244" y="1504586"/>
            <a:ext cx="304660" cy="59551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Oval 11">
            <a:extLst>
              <a:ext uri="{FF2B5EF4-FFF2-40B4-BE49-F238E27FC236}">
                <a16:creationId xmlns:a16="http://schemas.microsoft.com/office/drawing/2014/main" id="{0A7E2301-A2AB-4B5E-BD9C-5CEE0A660C40}"/>
              </a:ext>
            </a:extLst>
          </p:cNvPr>
          <p:cNvSpPr/>
          <p:nvPr/>
        </p:nvSpPr>
        <p:spPr>
          <a:xfrm>
            <a:off x="8594770" y="2827599"/>
            <a:ext cx="216024" cy="504056"/>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13">
            <a:extLst>
              <a:ext uri="{FF2B5EF4-FFF2-40B4-BE49-F238E27FC236}">
                <a16:creationId xmlns:a16="http://schemas.microsoft.com/office/drawing/2014/main" id="{F0B711D6-5E17-4256-AE69-D4E4702B2FDA}"/>
              </a:ext>
            </a:extLst>
          </p:cNvPr>
          <p:cNvSpPr/>
          <p:nvPr/>
        </p:nvSpPr>
        <p:spPr>
          <a:xfrm>
            <a:off x="6807301" y="4090867"/>
            <a:ext cx="4537031" cy="2523768"/>
          </a:xfrm>
          <a:prstGeom prst="rect">
            <a:avLst/>
          </a:prstGeom>
          <a:solidFill>
            <a:schemeClr val="tx2">
              <a:lumMod val="50000"/>
            </a:schemeClr>
          </a:solidFill>
        </p:spPr>
        <p:txBody>
          <a:bodyPr wrap="square">
            <a:spAutoFit/>
          </a:bodyPr>
          <a:lstStyle/>
          <a:p>
            <a:pPr>
              <a:spcAft>
                <a:spcPts val="0"/>
              </a:spcAft>
            </a:pPr>
            <a:r>
              <a:rPr lang="en-GB" sz="1600" b="1" u="sng" dirty="0">
                <a:solidFill>
                  <a:schemeClr val="bg1"/>
                </a:solidFill>
                <a:latin typeface="Calibri" panose="020F0502020204030204" pitchFamily="34" charset="0"/>
                <a:ea typeface="Times New Roman" panose="02020603050405020304" pitchFamily="18" charset="0"/>
              </a:rPr>
              <a:t>Discussion points;</a:t>
            </a:r>
          </a:p>
          <a:p>
            <a:pPr>
              <a:spcAft>
                <a:spcPts val="0"/>
              </a:spcAft>
            </a:pPr>
            <a:endParaRPr lang="en-GB" sz="1600" b="1" u="sng" dirty="0">
              <a:solidFill>
                <a:schemeClr val="bg1"/>
              </a:solidFill>
              <a:latin typeface="Calibri" panose="020F0502020204030204" pitchFamily="34" charset="0"/>
              <a:ea typeface="Times New Roman" panose="02020603050405020304" pitchFamily="18" charset="0"/>
            </a:endParaRPr>
          </a:p>
          <a:p>
            <a:pPr marL="285750" indent="-285750">
              <a:spcAft>
                <a:spcPts val="0"/>
              </a:spcAft>
              <a:buFont typeface="Wingdings" panose="05000000000000000000" pitchFamily="2" charset="2"/>
              <a:buChar char="Ø"/>
            </a:pPr>
            <a:r>
              <a:rPr lang="en-GB" sz="1400" b="1" dirty="0">
                <a:solidFill>
                  <a:schemeClr val="bg1"/>
                </a:solidFill>
                <a:latin typeface="Calibri" panose="020F0502020204030204" pitchFamily="34" charset="0"/>
                <a:ea typeface="Times New Roman" panose="02020603050405020304" pitchFamily="18" charset="0"/>
              </a:rPr>
              <a:t>Are initial  planning processes for worksites operating  near the rail infrastructure,  robust  enough </a:t>
            </a:r>
          </a:p>
          <a:p>
            <a:pPr marL="285750" indent="-285750">
              <a:spcAft>
                <a:spcPts val="0"/>
              </a:spcAft>
              <a:buFont typeface="Wingdings" panose="05000000000000000000" pitchFamily="2" charset="2"/>
              <a:buChar char="Ø"/>
            </a:pPr>
            <a:r>
              <a:rPr lang="en-GB" sz="1400" b="1" dirty="0">
                <a:solidFill>
                  <a:schemeClr val="bg1"/>
                </a:solidFill>
                <a:latin typeface="Calibri" panose="020F0502020204030204" pitchFamily="34" charset="0"/>
                <a:ea typeface="Times New Roman" panose="02020603050405020304" pitchFamily="18" charset="0"/>
              </a:rPr>
              <a:t>The importance of reporting unsafe working practices and conditions near the rail infrastructure  to the WICC or via the  close call process </a:t>
            </a:r>
          </a:p>
          <a:p>
            <a:pPr marL="285750" indent="-285750">
              <a:spcAft>
                <a:spcPts val="0"/>
              </a:spcAft>
              <a:buFont typeface="Wingdings" panose="05000000000000000000" pitchFamily="2" charset="2"/>
              <a:buChar char="Ø"/>
            </a:pPr>
            <a:r>
              <a:rPr lang="en-GB" sz="1400" b="1" dirty="0">
                <a:solidFill>
                  <a:schemeClr val="bg1"/>
                </a:solidFill>
                <a:latin typeface="Calibri" panose="020F0502020204030204" pitchFamily="34" charset="0"/>
                <a:ea typeface="Times New Roman" panose="02020603050405020304" pitchFamily="18" charset="0"/>
              </a:rPr>
              <a:t>The importance of regular monitoring of  worksite  locations for changing conditions that might affect   the safety of the public and operational railway</a:t>
            </a:r>
          </a:p>
          <a:p>
            <a:pPr marL="285750" indent="-285750">
              <a:spcAft>
                <a:spcPts val="0"/>
              </a:spcAft>
              <a:buFont typeface="Wingdings" panose="05000000000000000000" pitchFamily="2" charset="2"/>
              <a:buChar char="Ø"/>
            </a:pPr>
            <a:endParaRPr lang="en-GB" sz="1400" b="1" dirty="0">
              <a:solidFill>
                <a:schemeClr val="bg1"/>
              </a:solidFill>
              <a:latin typeface="Calibri" panose="020F0502020204030204" pitchFamily="34" charset="0"/>
              <a:ea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05D96602-C683-49B6-A591-ED0ECBD94FC8}"/>
              </a:ext>
            </a:extLst>
          </p:cNvPr>
          <p:cNvCxnSpPr>
            <a:cxnSpLocks/>
          </p:cNvCxnSpPr>
          <p:nvPr/>
        </p:nvCxnSpPr>
        <p:spPr>
          <a:xfrm flipH="1">
            <a:off x="10006713" y="1736081"/>
            <a:ext cx="913823" cy="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9ED999-4895-402B-9694-3E8D29EB96CB}"/>
              </a:ext>
            </a:extLst>
          </p:cNvPr>
          <p:cNvCxnSpPr>
            <a:cxnSpLocks/>
          </p:cNvCxnSpPr>
          <p:nvPr/>
        </p:nvCxnSpPr>
        <p:spPr>
          <a:xfrm flipH="1">
            <a:off x="8664401" y="2656708"/>
            <a:ext cx="1653343" cy="442728"/>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239B8A10-1E9C-4485-911F-52D740679882}"/>
              </a:ext>
            </a:extLst>
          </p:cNvPr>
          <p:cNvSpPr/>
          <p:nvPr/>
        </p:nvSpPr>
        <p:spPr>
          <a:xfrm rot="19198383">
            <a:off x="11046800" y="1565210"/>
            <a:ext cx="96065" cy="526403"/>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27" name="Straight Arrow Connector 26">
            <a:extLst>
              <a:ext uri="{FF2B5EF4-FFF2-40B4-BE49-F238E27FC236}">
                <a16:creationId xmlns:a16="http://schemas.microsoft.com/office/drawing/2014/main" id="{5FD6C753-1479-4AA8-B837-2BEE1B00269F}"/>
              </a:ext>
            </a:extLst>
          </p:cNvPr>
          <p:cNvCxnSpPr>
            <a:cxnSpLocks/>
            <a:stCxn id="10" idx="4"/>
          </p:cNvCxnSpPr>
          <p:nvPr/>
        </p:nvCxnSpPr>
        <p:spPr>
          <a:xfrm>
            <a:off x="9878574" y="2100101"/>
            <a:ext cx="440362" cy="555460"/>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4589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6AF86AF2-BBB3-40DB-9A3A-F800717578BD}"/>
              </a:ext>
            </a:extLst>
          </p:cNvPr>
          <p:cNvSpPr/>
          <p:nvPr/>
        </p:nvSpPr>
        <p:spPr>
          <a:xfrm>
            <a:off x="119336" y="118894"/>
            <a:ext cx="7083752"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bg1"/>
                </a:solidFill>
                <a:highlight>
                  <a:srgbClr val="004D6F"/>
                </a:highlight>
                <a:latin typeface="Arial" panose="020B0604020202020204"/>
              </a:rPr>
              <a:t>Workforce Safety </a:t>
            </a:r>
            <a:r>
              <a:rPr kumimoji="0" lang="en-GB" sz="2800" b="0" i="0" u="none" strike="noStrike" kern="1200" cap="none" spc="0" normalizeH="0" baseline="0" noProof="0" dirty="0">
                <a:ln>
                  <a:noFill/>
                </a:ln>
                <a:solidFill>
                  <a:schemeClr val="bg1"/>
                </a:solidFill>
                <a:effectLst/>
                <a:highlight>
                  <a:srgbClr val="004D6F"/>
                </a:highlight>
                <a:uLnTx/>
                <a:uFillTx/>
                <a:latin typeface="Arial" panose="020B0604020202020204"/>
                <a:ea typeface="+mn-ea"/>
                <a:cs typeface="+mn-cs"/>
              </a:rPr>
              <a:t>– Manual Handling</a:t>
            </a:r>
          </a:p>
        </p:txBody>
      </p:sp>
      <p:sp>
        <p:nvSpPr>
          <p:cNvPr id="7" name="Rectangle 6">
            <a:extLst>
              <a:ext uri="{FF2B5EF4-FFF2-40B4-BE49-F238E27FC236}">
                <a16:creationId xmlns:a16="http://schemas.microsoft.com/office/drawing/2014/main" id="{46A44462-1F7A-46FB-A480-7502D2A1D298}"/>
              </a:ext>
            </a:extLst>
          </p:cNvPr>
          <p:cNvSpPr/>
          <p:nvPr/>
        </p:nvSpPr>
        <p:spPr>
          <a:xfrm>
            <a:off x="119336" y="489770"/>
            <a:ext cx="5544616"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dirty="0">
              <a:solidFill>
                <a:schemeClr val="tx2">
                  <a:lumMod val="50000"/>
                </a:schemeClr>
              </a:solidFill>
              <a:highlight>
                <a:srgbClr val="FFFF00"/>
              </a:highlight>
            </a:endParaRPr>
          </a:p>
          <a:p>
            <a:endParaRPr lang="en-GB" sz="2400" b="1" dirty="0">
              <a:solidFill>
                <a:schemeClr val="tx2">
                  <a:lumMod val="50000"/>
                </a:schemeClr>
              </a:solidFill>
            </a:endParaRPr>
          </a:p>
          <a:p>
            <a:endParaRPr lang="en-GB" sz="2400" b="1" dirty="0">
              <a:solidFill>
                <a:schemeClr val="tx2">
                  <a:lumMod val="50000"/>
                </a:schemeClr>
              </a:solidFill>
            </a:endParaRPr>
          </a:p>
          <a:p>
            <a:r>
              <a:rPr lang="en-GB" sz="2400" b="1" dirty="0">
                <a:solidFill>
                  <a:schemeClr val="tx2">
                    <a:lumMod val="50000"/>
                  </a:schemeClr>
                </a:solidFill>
              </a:rPr>
              <a:t> </a:t>
            </a:r>
          </a:p>
          <a:p>
            <a:r>
              <a:rPr lang="en-GB" b="1" dirty="0">
                <a:solidFill>
                  <a:schemeClr val="tx2">
                    <a:lumMod val="50000"/>
                  </a:schemeClr>
                </a:solidFill>
                <a:highlight>
                  <a:srgbClr val="FFFF00"/>
                </a:highlight>
              </a:rPr>
              <a:t>   </a:t>
            </a:r>
          </a:p>
        </p:txBody>
      </p:sp>
      <p:pic>
        <p:nvPicPr>
          <p:cNvPr id="15" name="Picture 14">
            <a:extLst>
              <a:ext uri="{FF2B5EF4-FFF2-40B4-BE49-F238E27FC236}">
                <a16:creationId xmlns:a16="http://schemas.microsoft.com/office/drawing/2014/main" id="{413679D0-3B12-4507-8E2F-FF58A83CEC37}"/>
              </a:ext>
            </a:extLst>
          </p:cNvPr>
          <p:cNvPicPr>
            <a:picLocks noChangeAspect="1"/>
          </p:cNvPicPr>
          <p:nvPr/>
        </p:nvPicPr>
        <p:blipFill>
          <a:blip r:embed="rId2"/>
          <a:stretch>
            <a:fillRect/>
          </a:stretch>
        </p:blipFill>
        <p:spPr>
          <a:xfrm>
            <a:off x="6212584" y="48665"/>
            <a:ext cx="630932" cy="578229"/>
          </a:xfrm>
          <a:prstGeom prst="rect">
            <a:avLst/>
          </a:prstGeom>
        </p:spPr>
      </p:pic>
      <p:sp>
        <p:nvSpPr>
          <p:cNvPr id="12" name="Rectangle 11">
            <a:extLst>
              <a:ext uri="{FF2B5EF4-FFF2-40B4-BE49-F238E27FC236}">
                <a16:creationId xmlns:a16="http://schemas.microsoft.com/office/drawing/2014/main" id="{C7154B6E-594A-4956-A1EA-B8A0558AAB99}"/>
              </a:ext>
            </a:extLst>
          </p:cNvPr>
          <p:cNvSpPr/>
          <p:nvPr/>
        </p:nvSpPr>
        <p:spPr>
          <a:xfrm>
            <a:off x="377803" y="1196752"/>
            <a:ext cx="5544616" cy="5253936"/>
          </a:xfrm>
          <a:prstGeom prst="rect">
            <a:avLst/>
          </a:prstGeom>
          <a:noFill/>
          <a:ln w="12700" cap="flat" cmpd="sng" algn="ctr">
            <a:noFill/>
            <a:prstDash val="solid"/>
            <a:miter lim="800000"/>
          </a:ln>
          <a:effectLst/>
        </p:spPr>
        <p:txBody>
          <a:bodyPr rtlCol="0" anchor="t"/>
          <a:lstStyle/>
          <a:p>
            <a:pPr algn="just">
              <a:spcAft>
                <a:spcPts val="0"/>
              </a:spcAft>
            </a:pPr>
            <a:r>
              <a:rPr lang="en-GB" sz="2400" kern="1200" dirty="0">
                <a:solidFill>
                  <a:srgbClr val="002839"/>
                </a:solidFill>
                <a:effectLst/>
                <a:latin typeface="Arial" panose="020B0604020202020204" pitchFamily="34" charset="0"/>
                <a:ea typeface="+mn-ea"/>
                <a:cs typeface="+mn-cs"/>
              </a:rPr>
              <a:t>Lower Back Strain Feltham S&amp;T</a:t>
            </a:r>
          </a:p>
          <a:p>
            <a:pPr algn="just">
              <a:spcAft>
                <a:spcPts val="0"/>
              </a:spcAft>
            </a:pPr>
            <a:endParaRPr lang="en-GB" sz="1400" kern="1200" dirty="0">
              <a:solidFill>
                <a:srgbClr val="002839"/>
              </a:solidFill>
              <a:effectLst/>
              <a:latin typeface="Arial" panose="020B0604020202020204" pitchFamily="34" charset="0"/>
              <a:ea typeface="+mn-ea"/>
              <a:cs typeface="+mn-cs"/>
            </a:endParaRPr>
          </a:p>
          <a:p>
            <a:pPr algn="just">
              <a:spcAft>
                <a:spcPts val="0"/>
              </a:spcAft>
            </a:pPr>
            <a:r>
              <a:rPr lang="en-GB" sz="1400" kern="1200" dirty="0">
                <a:solidFill>
                  <a:srgbClr val="002839"/>
                </a:solidFill>
                <a:effectLst/>
                <a:latin typeface="Arial" panose="020B0604020202020204" pitchFamily="34" charset="0"/>
                <a:ea typeface="+mn-ea"/>
                <a:cs typeface="+mn-cs"/>
              </a:rPr>
              <a:t>On the 14</a:t>
            </a:r>
            <a:r>
              <a:rPr lang="en-GB" sz="1400" kern="1200" baseline="30000" dirty="0">
                <a:solidFill>
                  <a:srgbClr val="002839"/>
                </a:solidFill>
                <a:effectLst/>
                <a:latin typeface="Arial" panose="020B0604020202020204" pitchFamily="34" charset="0"/>
                <a:ea typeface="+mn-ea"/>
                <a:cs typeface="+mn-cs"/>
              </a:rPr>
              <a:t>th</a:t>
            </a:r>
            <a:r>
              <a:rPr lang="en-GB" sz="1400" kern="1200" dirty="0">
                <a:solidFill>
                  <a:srgbClr val="002839"/>
                </a:solidFill>
                <a:effectLst/>
                <a:latin typeface="Arial" panose="020B0604020202020204" pitchFamily="34" charset="0"/>
                <a:ea typeface="+mn-ea"/>
                <a:cs typeface="+mn-cs"/>
              </a:rPr>
              <a:t> of May, a  3 person team from Feltham Signals and Telecommunications (S&amp;T) (made up of the NR injured person, a PIC and a Contract member of staff)  were replacing a 6 metre level crossing barrier boom into the ZO pedestal at Grove Park  level crossing. </a:t>
            </a:r>
          </a:p>
          <a:p>
            <a:pPr algn="just">
              <a:spcAft>
                <a:spcPts val="0"/>
              </a:spcAft>
            </a:pPr>
            <a:endParaRPr lang="en-GB" sz="1400" kern="1200" dirty="0">
              <a:solidFill>
                <a:srgbClr val="002839"/>
              </a:solidFill>
              <a:effectLst/>
              <a:latin typeface="Arial" panose="020B0604020202020204" pitchFamily="34" charset="0"/>
              <a:ea typeface="+mn-ea"/>
              <a:cs typeface="+mn-cs"/>
            </a:endParaRPr>
          </a:p>
          <a:p>
            <a:pPr algn="just">
              <a:spcAft>
                <a:spcPts val="0"/>
              </a:spcAft>
            </a:pPr>
            <a:r>
              <a:rPr lang="en-GB" sz="1400" dirty="0">
                <a:solidFill>
                  <a:srgbClr val="002839"/>
                </a:solidFill>
                <a:latin typeface="Arial" panose="020B0604020202020204" pitchFamily="34" charset="0"/>
              </a:rPr>
              <a:t>This was supposed to be a 6 –person S&amp;T team attending to  a fault report. However, only 3 members of the  team were available due to various reason,  and went on to repair the fault.</a:t>
            </a:r>
          </a:p>
          <a:p>
            <a:pPr algn="just">
              <a:spcAft>
                <a:spcPts val="0"/>
              </a:spcAft>
            </a:pPr>
            <a:endParaRPr lang="en-GB" sz="1400" kern="1200" dirty="0">
              <a:solidFill>
                <a:srgbClr val="002839"/>
              </a:solidFill>
              <a:effectLst/>
              <a:latin typeface="Arial" panose="020B0604020202020204" pitchFamily="34" charset="0"/>
              <a:ea typeface="+mn-ea"/>
              <a:cs typeface="+mn-cs"/>
            </a:endParaRPr>
          </a:p>
          <a:p>
            <a:pPr algn="just">
              <a:spcAft>
                <a:spcPts val="0"/>
              </a:spcAft>
            </a:pPr>
            <a:r>
              <a:rPr lang="en-GB" sz="1400" kern="1200" dirty="0">
                <a:solidFill>
                  <a:srgbClr val="002839"/>
                </a:solidFill>
                <a:effectLst/>
                <a:latin typeface="Arial" panose="020B0604020202020204" pitchFamily="34" charset="0"/>
                <a:ea typeface="+mn-ea"/>
                <a:cs typeface="+mn-cs"/>
              </a:rPr>
              <a:t>As the barrier boom was being replaced, the IP( circled)  felt a pain in their  lower back but continued to work and did not report it until they returned to the depot at approximately 03:40. By this time their  back had begun to stiffen up.  </a:t>
            </a:r>
          </a:p>
          <a:p>
            <a:pPr algn="just">
              <a:spcAft>
                <a:spcPts val="0"/>
              </a:spcAft>
            </a:pPr>
            <a:endParaRPr lang="en-GB" sz="1400" kern="1200" dirty="0">
              <a:solidFill>
                <a:srgbClr val="002839"/>
              </a:solidFill>
              <a:effectLst/>
              <a:latin typeface="Arial" panose="020B0604020202020204" pitchFamily="34" charset="0"/>
              <a:ea typeface="+mn-ea"/>
              <a:cs typeface="+mn-cs"/>
            </a:endParaRPr>
          </a:p>
          <a:p>
            <a:pPr algn="just">
              <a:spcAft>
                <a:spcPts val="0"/>
              </a:spcAft>
            </a:pPr>
            <a:r>
              <a:rPr lang="en-GB" sz="1400" dirty="0">
                <a:solidFill>
                  <a:srgbClr val="002839"/>
                </a:solidFill>
                <a:latin typeface="Arial" panose="020B0604020202020204" pitchFamily="34" charset="0"/>
              </a:rPr>
              <a:t>As part of the initial investigation it was discovered that the level crossing barrier boom does not denote the weight, either on the boom itself or on the product information supplied with the boom.</a:t>
            </a:r>
          </a:p>
          <a:p>
            <a:pPr algn="just">
              <a:spcAft>
                <a:spcPts val="0"/>
              </a:spcAft>
            </a:pPr>
            <a:endParaRPr lang="en-GB" sz="1400" dirty="0">
              <a:solidFill>
                <a:srgbClr val="002839"/>
              </a:solidFill>
              <a:latin typeface="Arial" panose="020B0604020202020204" pitchFamily="34" charset="0"/>
            </a:endParaRPr>
          </a:p>
          <a:p>
            <a:pPr algn="just">
              <a:spcAft>
                <a:spcPts val="0"/>
              </a:spcAft>
            </a:pPr>
            <a:r>
              <a:rPr lang="en-GB" sz="1400" dirty="0">
                <a:solidFill>
                  <a:srgbClr val="002839"/>
                </a:solidFill>
                <a:latin typeface="Arial" panose="020B0604020202020204" pitchFamily="34" charset="0"/>
              </a:rPr>
              <a:t>It was subsequently found that the weight of this particular level crossing boom (6 metre long) is 90KG. </a:t>
            </a:r>
          </a:p>
        </p:txBody>
      </p:sp>
      <p:sp>
        <p:nvSpPr>
          <p:cNvPr id="11" name="Rectangle 10">
            <a:extLst>
              <a:ext uri="{FF2B5EF4-FFF2-40B4-BE49-F238E27FC236}">
                <a16:creationId xmlns:a16="http://schemas.microsoft.com/office/drawing/2014/main" id="{10EE2AD1-9315-4CB6-8D64-E696C8710073}"/>
              </a:ext>
            </a:extLst>
          </p:cNvPr>
          <p:cNvSpPr/>
          <p:nvPr/>
        </p:nvSpPr>
        <p:spPr>
          <a:xfrm>
            <a:off x="5922419" y="3644861"/>
            <a:ext cx="5430165" cy="3046988"/>
          </a:xfrm>
          <a:prstGeom prst="rect">
            <a:avLst/>
          </a:prstGeom>
          <a:solidFill>
            <a:schemeClr val="tx2">
              <a:lumMod val="50000"/>
            </a:schemeClr>
          </a:solidFill>
        </p:spPr>
        <p:txBody>
          <a:bodyPr wrap="square">
            <a:spAutoFit/>
          </a:bodyPr>
          <a:lstStyle/>
          <a:p>
            <a:pPr>
              <a:spcAft>
                <a:spcPts val="0"/>
              </a:spcAft>
            </a:pPr>
            <a:r>
              <a:rPr lang="en-GB" sz="1600" b="1" u="sng" dirty="0">
                <a:solidFill>
                  <a:schemeClr val="bg1"/>
                </a:solidFill>
                <a:latin typeface="Calibri" panose="020F0502020204030204" pitchFamily="34" charset="0"/>
                <a:ea typeface="Times New Roman" panose="02020603050405020304" pitchFamily="18" charset="0"/>
              </a:rPr>
              <a:t>Lessons Learnt; </a:t>
            </a:r>
          </a:p>
          <a:p>
            <a:pPr>
              <a:spcAft>
                <a:spcPts val="0"/>
              </a:spcAft>
            </a:pPr>
            <a:endParaRPr lang="en-GB" sz="1600" b="1" u="sng" dirty="0">
              <a:solidFill>
                <a:schemeClr val="bg1"/>
              </a:solidFill>
              <a:latin typeface="Calibri" panose="020F0502020204030204" pitchFamily="34" charset="0"/>
              <a:ea typeface="Times New Roman" panose="02020603050405020304" pitchFamily="18" charset="0"/>
            </a:endParaRPr>
          </a:p>
          <a:p>
            <a:pPr marL="285750" indent="-285750">
              <a:spcAft>
                <a:spcPts val="0"/>
              </a:spcAft>
              <a:buFont typeface="Wingdings" panose="05000000000000000000" pitchFamily="2" charset="2"/>
              <a:buChar char="Ø"/>
            </a:pPr>
            <a:r>
              <a:rPr lang="en-GB" sz="1600" b="1" dirty="0">
                <a:solidFill>
                  <a:schemeClr val="bg1"/>
                </a:solidFill>
                <a:latin typeface="Calibri" panose="020F0502020204030204" pitchFamily="34" charset="0"/>
                <a:ea typeface="Times New Roman" panose="02020603050405020304" pitchFamily="18" charset="0"/>
              </a:rPr>
              <a:t>THINK; Do you know the weight of the equipment to be manually handled? Is the weight displayed on the equipment?</a:t>
            </a:r>
          </a:p>
          <a:p>
            <a:pPr marL="285750" indent="-285750">
              <a:spcAft>
                <a:spcPts val="0"/>
              </a:spcAft>
              <a:buFont typeface="Wingdings" panose="05000000000000000000" pitchFamily="2" charset="2"/>
              <a:buChar char="Ø"/>
            </a:pPr>
            <a:r>
              <a:rPr lang="en-GB" sz="1600" b="1" dirty="0">
                <a:solidFill>
                  <a:schemeClr val="bg1"/>
                </a:solidFill>
                <a:latin typeface="Calibri" panose="020F0502020204030204" pitchFamily="34" charset="0"/>
                <a:ea typeface="Times New Roman" panose="02020603050405020304" pitchFamily="18" charset="0"/>
              </a:rPr>
              <a:t>Do you have the resources to carry out the required work?</a:t>
            </a:r>
          </a:p>
          <a:p>
            <a:pPr marL="285750" indent="-285750">
              <a:spcAft>
                <a:spcPts val="0"/>
              </a:spcAft>
              <a:buFont typeface="Wingdings" panose="05000000000000000000" pitchFamily="2" charset="2"/>
              <a:buChar char="Ø"/>
            </a:pPr>
            <a:r>
              <a:rPr lang="en-GB" sz="1600" b="1" dirty="0">
                <a:solidFill>
                  <a:schemeClr val="bg1"/>
                </a:solidFill>
                <a:latin typeface="Calibri" panose="020F0502020204030204" pitchFamily="34" charset="0"/>
                <a:ea typeface="Times New Roman" panose="02020603050405020304" pitchFamily="18" charset="0"/>
              </a:rPr>
              <a:t>Check your posture, can you do something, even when sitting, that will make your back healthier?</a:t>
            </a:r>
          </a:p>
          <a:p>
            <a:pPr marL="285750" indent="-285750">
              <a:spcAft>
                <a:spcPts val="0"/>
              </a:spcAft>
              <a:buFont typeface="Wingdings" panose="05000000000000000000" pitchFamily="2" charset="2"/>
              <a:buChar char="Ø"/>
            </a:pPr>
            <a:r>
              <a:rPr lang="en-GB" sz="1600" b="1" dirty="0">
                <a:solidFill>
                  <a:schemeClr val="bg1"/>
                </a:solidFill>
                <a:latin typeface="Calibri" panose="020F0502020204030204" pitchFamily="34" charset="0"/>
                <a:ea typeface="Times New Roman" panose="02020603050405020304" pitchFamily="18" charset="0"/>
              </a:rPr>
              <a:t>Avoid twisting and keep the load close to your body.</a:t>
            </a:r>
          </a:p>
          <a:p>
            <a:pPr marL="285750" indent="-285750">
              <a:spcAft>
                <a:spcPts val="0"/>
              </a:spcAft>
              <a:buFont typeface="Wingdings" panose="05000000000000000000" pitchFamily="2" charset="2"/>
              <a:buChar char="Ø"/>
            </a:pPr>
            <a:r>
              <a:rPr lang="en-GB" sz="1600" b="1" dirty="0">
                <a:solidFill>
                  <a:schemeClr val="bg1"/>
                </a:solidFill>
                <a:latin typeface="Calibri" panose="020F0502020204030204" pitchFamily="34" charset="0"/>
                <a:ea typeface="Times New Roman" panose="02020603050405020304" pitchFamily="18" charset="0"/>
              </a:rPr>
              <a:t>Know your limits!</a:t>
            </a:r>
          </a:p>
          <a:p>
            <a:pPr marL="285750" indent="-285750">
              <a:spcAft>
                <a:spcPts val="0"/>
              </a:spcAft>
              <a:buFont typeface="Wingdings" panose="05000000000000000000" pitchFamily="2" charset="2"/>
              <a:buChar char="Ø"/>
            </a:pPr>
            <a:r>
              <a:rPr lang="en-GB" sz="1600" b="1" dirty="0">
                <a:solidFill>
                  <a:schemeClr val="bg1"/>
                </a:solidFill>
                <a:latin typeface="Calibri" panose="020F0502020204030204" pitchFamily="34" charset="0"/>
                <a:ea typeface="Times New Roman" panose="02020603050405020304" pitchFamily="18" charset="0"/>
              </a:rPr>
              <a:t>See the ‘Healthy Back’ presentation or the ‘Think Risk’ film on Safety Central for some helpful tips.</a:t>
            </a:r>
            <a:endParaRPr lang="en-GB" sz="1600" dirty="0">
              <a:solidFill>
                <a:schemeClr val="bg1"/>
              </a:solidFill>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2CC22D8B-29BF-4A4B-813A-FF75832FAAA5}"/>
              </a:ext>
            </a:extLst>
          </p:cNvPr>
          <p:cNvPicPr>
            <a:picLocks noChangeAspect="1"/>
          </p:cNvPicPr>
          <p:nvPr/>
        </p:nvPicPr>
        <p:blipFill>
          <a:blip r:embed="rId3"/>
          <a:stretch>
            <a:fillRect/>
          </a:stretch>
        </p:blipFill>
        <p:spPr>
          <a:xfrm>
            <a:off x="5956595" y="883669"/>
            <a:ext cx="5430165" cy="2734043"/>
          </a:xfrm>
          <a:prstGeom prst="rect">
            <a:avLst/>
          </a:prstGeom>
        </p:spPr>
      </p:pic>
      <p:sp>
        <p:nvSpPr>
          <p:cNvPr id="14" name="Oval 13">
            <a:extLst>
              <a:ext uri="{FF2B5EF4-FFF2-40B4-BE49-F238E27FC236}">
                <a16:creationId xmlns:a16="http://schemas.microsoft.com/office/drawing/2014/main" id="{1F6F608A-431E-41DD-89DD-3782EE712B82}"/>
              </a:ext>
            </a:extLst>
          </p:cNvPr>
          <p:cNvSpPr/>
          <p:nvPr/>
        </p:nvSpPr>
        <p:spPr>
          <a:xfrm>
            <a:off x="7032104" y="1844824"/>
            <a:ext cx="1008112" cy="174573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Tree>
    <p:extLst>
      <p:ext uri="{BB962C8B-B14F-4D97-AF65-F5344CB8AC3E}">
        <p14:creationId xmlns:p14="http://schemas.microsoft.com/office/powerpoint/2010/main" val="20106577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33B678-5170-4669-9871-298045CBD2A1}"/>
              </a:ext>
            </a:extLst>
          </p:cNvPr>
          <p:cNvSpPr>
            <a:spLocks noGrp="1"/>
          </p:cNvSpPr>
          <p:nvPr>
            <p:ph type="sldNum" sz="quarter"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9EAAAC-928A-40C1-AC39-D34FD1799CA9}" type="slidenum">
              <a:rPr kumimoji="0" lang="en-GB"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6AF86AF2-BBB3-40DB-9A3A-F800717578BD}"/>
              </a:ext>
            </a:extLst>
          </p:cNvPr>
          <p:cNvSpPr/>
          <p:nvPr/>
        </p:nvSpPr>
        <p:spPr>
          <a:xfrm>
            <a:off x="289624" y="-32170"/>
            <a:ext cx="9882956" cy="50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highlight>
                  <a:srgbClr val="004D6F"/>
                </a:highlight>
                <a:uLnTx/>
                <a:uFillTx/>
                <a:latin typeface="Arial" panose="020B0604020202020204"/>
                <a:ea typeface="+mn-ea"/>
                <a:cs typeface="+mn-cs"/>
              </a:rPr>
              <a:t>Workforce Safety – Fatigue Risk Index Calculator and Investigations</a:t>
            </a:r>
          </a:p>
        </p:txBody>
      </p:sp>
      <p:pic>
        <p:nvPicPr>
          <p:cNvPr id="10" name="Picture 9">
            <a:extLst>
              <a:ext uri="{FF2B5EF4-FFF2-40B4-BE49-F238E27FC236}">
                <a16:creationId xmlns:a16="http://schemas.microsoft.com/office/drawing/2014/main" id="{FBFBB697-5B99-429C-A141-00323275B398}"/>
              </a:ext>
            </a:extLst>
          </p:cNvPr>
          <p:cNvPicPr>
            <a:picLocks noChangeAspect="1"/>
          </p:cNvPicPr>
          <p:nvPr/>
        </p:nvPicPr>
        <p:blipFill>
          <a:blip r:embed="rId2"/>
          <a:stretch>
            <a:fillRect/>
          </a:stretch>
        </p:blipFill>
        <p:spPr>
          <a:xfrm>
            <a:off x="7248128" y="624632"/>
            <a:ext cx="4176464" cy="2444328"/>
          </a:xfrm>
          <a:prstGeom prst="rect">
            <a:avLst/>
          </a:prstGeom>
        </p:spPr>
      </p:pic>
      <p:pic>
        <p:nvPicPr>
          <p:cNvPr id="11" name="Picture 10">
            <a:extLst>
              <a:ext uri="{FF2B5EF4-FFF2-40B4-BE49-F238E27FC236}">
                <a16:creationId xmlns:a16="http://schemas.microsoft.com/office/drawing/2014/main" id="{96DFDBFC-44ED-463A-A67C-CCBD8226C044}"/>
              </a:ext>
            </a:extLst>
          </p:cNvPr>
          <p:cNvPicPr>
            <a:picLocks noChangeAspect="1"/>
          </p:cNvPicPr>
          <p:nvPr/>
        </p:nvPicPr>
        <p:blipFill>
          <a:blip r:embed="rId3"/>
          <a:stretch>
            <a:fillRect/>
          </a:stretch>
        </p:blipFill>
        <p:spPr>
          <a:xfrm>
            <a:off x="10172580" y="1785742"/>
            <a:ext cx="850268" cy="184192"/>
          </a:xfrm>
          <a:prstGeom prst="rect">
            <a:avLst/>
          </a:prstGeom>
        </p:spPr>
      </p:pic>
      <p:pic>
        <p:nvPicPr>
          <p:cNvPr id="13" name="Picture 12">
            <a:extLst>
              <a:ext uri="{FF2B5EF4-FFF2-40B4-BE49-F238E27FC236}">
                <a16:creationId xmlns:a16="http://schemas.microsoft.com/office/drawing/2014/main" id="{68BD6B6E-387B-4A09-BA5F-710F279551B4}"/>
              </a:ext>
            </a:extLst>
          </p:cNvPr>
          <p:cNvPicPr>
            <a:picLocks noChangeAspect="1"/>
          </p:cNvPicPr>
          <p:nvPr/>
        </p:nvPicPr>
        <p:blipFill rotWithShape="1">
          <a:blip r:embed="rId4"/>
          <a:srcRect l="979" t="2750" r="47047" b="4720"/>
          <a:stretch/>
        </p:blipFill>
        <p:spPr>
          <a:xfrm>
            <a:off x="7248128" y="3067432"/>
            <a:ext cx="4176464" cy="2690523"/>
          </a:xfrm>
          <a:prstGeom prst="rect">
            <a:avLst/>
          </a:prstGeom>
        </p:spPr>
      </p:pic>
      <p:sp>
        <p:nvSpPr>
          <p:cNvPr id="14" name="Rectangle 13">
            <a:extLst>
              <a:ext uri="{FF2B5EF4-FFF2-40B4-BE49-F238E27FC236}">
                <a16:creationId xmlns:a16="http://schemas.microsoft.com/office/drawing/2014/main" id="{62590BA7-F824-4714-BF8C-07D7090DEC1F}"/>
              </a:ext>
            </a:extLst>
          </p:cNvPr>
          <p:cNvSpPr/>
          <p:nvPr/>
        </p:nvSpPr>
        <p:spPr>
          <a:xfrm>
            <a:off x="294025" y="575381"/>
            <a:ext cx="6281720" cy="6054991"/>
          </a:xfrm>
          <a:prstGeom prst="rect">
            <a:avLst/>
          </a:prstGeom>
        </p:spPr>
        <p:txBody>
          <a:bodyPr wrap="square">
            <a:spAutoFit/>
          </a:bodyPr>
          <a:lstStyle/>
          <a:p>
            <a:pPr>
              <a:lnSpc>
                <a:spcPct val="107000"/>
              </a:lnSpc>
              <a:spcAft>
                <a:spcPts val="800"/>
              </a:spcAft>
            </a:pPr>
            <a:r>
              <a:rPr lang="en-GB" sz="2400" dirty="0">
                <a:solidFill>
                  <a:schemeClr val="accent3">
                    <a:lumMod val="25000"/>
                  </a:schemeClr>
                </a:solidFill>
                <a:latin typeface="Arial" panose="020B0604020202020204" pitchFamily="34" charset="0"/>
                <a:ea typeface="Calibri" panose="020F0502020204030204" pitchFamily="34" charset="0"/>
                <a:cs typeface="Arial" panose="020B0604020202020204" pitchFamily="34" charset="0"/>
              </a:rPr>
              <a:t>Background</a:t>
            </a:r>
          </a:p>
          <a:p>
            <a:pPr>
              <a:lnSpc>
                <a:spcPct val="107000"/>
              </a:lnSpc>
              <a:spcAft>
                <a:spcPts val="800"/>
              </a:spcAft>
            </a:pPr>
            <a:r>
              <a:rPr lang="en-GB" sz="1400" dirty="0">
                <a:solidFill>
                  <a:schemeClr val="accent3">
                    <a:lumMod val="25000"/>
                  </a:schemeClr>
                </a:solidFill>
                <a:latin typeface="Arial" panose="020B0604020202020204" pitchFamily="34" charset="0"/>
                <a:ea typeface="Calibri" panose="020F0502020204030204" pitchFamily="34" charset="0"/>
                <a:cs typeface="Arial" panose="020B0604020202020204" pitchFamily="34" charset="0"/>
              </a:rPr>
              <a:t>Attention has been drawn to the omission on all L1 investigation, a demonstration that fatigue risk index (FRI) has been considered and recorded, as a potential contributory factor in an incident. </a:t>
            </a:r>
          </a:p>
          <a:p>
            <a:pPr>
              <a:lnSpc>
                <a:spcPct val="107000"/>
              </a:lnSpc>
              <a:spcAft>
                <a:spcPts val="800"/>
              </a:spcAft>
            </a:pPr>
            <a:r>
              <a:rPr lang="en-GB" sz="1400" dirty="0">
                <a:solidFill>
                  <a:schemeClr val="accent3">
                    <a:lumMod val="25000"/>
                  </a:schemeClr>
                </a:solidFill>
                <a:latin typeface="Arial" panose="020B0604020202020204" pitchFamily="34" charset="0"/>
                <a:ea typeface="Calibri" panose="020F0502020204030204" pitchFamily="34" charset="0"/>
                <a:cs typeface="Arial" panose="020B0604020202020204" pitchFamily="34" charset="0"/>
              </a:rPr>
              <a:t>Moving forward, Wessex Route will assess and adequately consider fatigue  as a potential causal factor of an incident as part of  a Level 1 investigation.</a:t>
            </a:r>
          </a:p>
          <a:p>
            <a:pPr>
              <a:lnSpc>
                <a:spcPct val="107000"/>
              </a:lnSpc>
              <a:spcAft>
                <a:spcPts val="800"/>
              </a:spcAft>
            </a:pPr>
            <a:r>
              <a:rPr lang="en-GB" sz="1400" dirty="0">
                <a:solidFill>
                  <a:schemeClr val="accent3">
                    <a:lumMod val="25000"/>
                  </a:schemeClr>
                </a:solidFill>
                <a:latin typeface="Arial" panose="020B0604020202020204" pitchFamily="34" charset="0"/>
                <a:ea typeface="Calibri" panose="020F0502020204030204" pitchFamily="34" charset="0"/>
                <a:cs typeface="Arial" panose="020B0604020202020204" pitchFamily="34" charset="0"/>
              </a:rPr>
              <a:t>This will be achieved by the use of the HSE’s FRI calculator and will be demonstrated by inserting both the Fatigue and Risk index number in the relevant box on all Level 1 forms.</a:t>
            </a:r>
          </a:p>
          <a:p>
            <a:pPr>
              <a:lnSpc>
                <a:spcPct val="107000"/>
              </a:lnSpc>
              <a:spcAft>
                <a:spcPts val="800"/>
              </a:spcAft>
            </a:pPr>
            <a:r>
              <a:rPr lang="en-GB" sz="1400" dirty="0">
                <a:solidFill>
                  <a:schemeClr val="accent3">
                    <a:lumMod val="25000"/>
                  </a:schemeClr>
                </a:solidFill>
                <a:latin typeface="Arial" panose="020B0604020202020204" pitchFamily="34" charset="0"/>
                <a:ea typeface="Calibri" panose="020F0502020204030204" pitchFamily="34" charset="0"/>
                <a:cs typeface="Arial" panose="020B0604020202020204" pitchFamily="34" charset="0"/>
              </a:rPr>
              <a:t>Action Plan</a:t>
            </a:r>
          </a:p>
          <a:p>
            <a:pPr marL="285750" lvl="0" indent="-285750">
              <a:lnSpc>
                <a:spcPct val="107000"/>
              </a:lnSpc>
              <a:spcAft>
                <a:spcPts val="0"/>
              </a:spcAft>
              <a:buFont typeface="Wingdings" panose="05000000000000000000" pitchFamily="2" charset="2"/>
              <a:buChar char="Ø"/>
            </a:pPr>
            <a:r>
              <a:rPr lang="en-GB" sz="1400" b="1" dirty="0">
                <a:solidFill>
                  <a:schemeClr val="accent3">
                    <a:lumMod val="25000"/>
                  </a:schemeClr>
                </a:solidFill>
                <a:latin typeface="Arial" panose="020B0604020202020204" pitchFamily="34" charset="0"/>
                <a:ea typeface="Calibri" panose="020F0502020204030204" pitchFamily="34" charset="0"/>
                <a:cs typeface="Arial" panose="020B0604020202020204" pitchFamily="34" charset="0"/>
              </a:rPr>
              <a:t>ALL </a:t>
            </a:r>
            <a:r>
              <a:rPr lang="en-GB" sz="1400" dirty="0">
                <a:solidFill>
                  <a:schemeClr val="accent3">
                    <a:lumMod val="25000"/>
                  </a:schemeClr>
                </a:solidFill>
                <a:latin typeface="Arial" panose="020B0604020202020204" pitchFamily="34" charset="0"/>
                <a:ea typeface="Calibri" panose="020F0502020204030204" pitchFamily="34" charset="0"/>
                <a:cs typeface="Arial" panose="020B0604020202020204" pitchFamily="34" charset="0"/>
              </a:rPr>
              <a:t>Wessex Route Investigators with L1(2&amp;3) competence, will receive a BRIEF to be delivered by WHSEAs on how to understand and administer the HSE Fatigue Risk Index Calculator,  which will then be used to  complete the FRI score for all individuals during a Level 1 Investigation.</a:t>
            </a:r>
          </a:p>
          <a:p>
            <a:pPr lvl="0">
              <a:lnSpc>
                <a:spcPct val="107000"/>
              </a:lnSpc>
              <a:spcAft>
                <a:spcPts val="0"/>
              </a:spcAft>
            </a:pPr>
            <a:endParaRPr lang="en-GB" sz="1400" dirty="0">
              <a:solidFill>
                <a:schemeClr val="accent3">
                  <a:lumMod val="25000"/>
                </a:schemeClr>
              </a:solidFill>
              <a:latin typeface="Arial" panose="020B0604020202020204" pitchFamily="34" charset="0"/>
              <a:ea typeface="Calibri" panose="020F0502020204030204" pitchFamily="34" charset="0"/>
              <a:cs typeface="Arial" panose="020B0604020202020204" pitchFamily="34" charset="0"/>
            </a:endParaRPr>
          </a:p>
          <a:p>
            <a:pPr marL="285750" lvl="0" indent="-285750">
              <a:lnSpc>
                <a:spcPct val="107000"/>
              </a:lnSpc>
              <a:spcAft>
                <a:spcPts val="0"/>
              </a:spcAft>
              <a:buFont typeface="Wingdings" panose="05000000000000000000" pitchFamily="2" charset="2"/>
              <a:buChar char="Ø"/>
            </a:pPr>
            <a:r>
              <a:rPr lang="en-GB" sz="1400" dirty="0">
                <a:solidFill>
                  <a:schemeClr val="accent3">
                    <a:lumMod val="25000"/>
                  </a:schemeClr>
                </a:solidFill>
                <a:latin typeface="Arial" panose="020B0604020202020204" pitchFamily="34" charset="0"/>
                <a:ea typeface="Calibri" panose="020F0502020204030204" pitchFamily="34" charset="0"/>
                <a:cs typeface="Arial" panose="020B0604020202020204" pitchFamily="34" charset="0"/>
              </a:rPr>
              <a:t>The date for full compliance, which will be the demonstration of consideration of fatigue risk in all individuals involved in an accident or incident by the completion of the calculation within the L1 document is </a:t>
            </a:r>
            <a:r>
              <a:rPr lang="en-GB" sz="1400" b="1" dirty="0">
                <a:solidFill>
                  <a:srgbClr val="FF0000"/>
                </a:solidFill>
                <a:latin typeface="Arial" panose="020B0604020202020204" pitchFamily="34" charset="0"/>
                <a:ea typeface="Calibri" panose="020F0502020204030204" pitchFamily="34" charset="0"/>
                <a:cs typeface="Arial" panose="020B0604020202020204" pitchFamily="34" charset="0"/>
              </a:rPr>
              <a:t>28th June 2019.</a:t>
            </a:r>
          </a:p>
          <a:p>
            <a:pPr lvl="0">
              <a:lnSpc>
                <a:spcPct val="107000"/>
              </a:lnSpc>
              <a:spcAft>
                <a:spcPts val="0"/>
              </a:spcAft>
            </a:pPr>
            <a:endParaRPr lang="en-GB" sz="1400" b="1" dirty="0">
              <a:solidFill>
                <a:srgbClr val="FF0000"/>
              </a:solidFill>
              <a:latin typeface="Arial" panose="020B0604020202020204" pitchFamily="34" charset="0"/>
              <a:ea typeface="Calibri" panose="020F0502020204030204" pitchFamily="34" charset="0"/>
              <a:cs typeface="Arial" panose="020B0604020202020204" pitchFamily="34" charset="0"/>
            </a:endParaRPr>
          </a:p>
          <a:p>
            <a:pPr marL="285750" lvl="0" indent="-285750">
              <a:lnSpc>
                <a:spcPct val="107000"/>
              </a:lnSpc>
              <a:spcAft>
                <a:spcPts val="0"/>
              </a:spcAft>
              <a:buFont typeface="Wingdings" panose="05000000000000000000" pitchFamily="2" charset="2"/>
              <a:buChar char="Ø"/>
            </a:pPr>
            <a:r>
              <a:rPr lang="en-GB" sz="1400" dirty="0">
                <a:solidFill>
                  <a:schemeClr val="accent3">
                    <a:lumMod val="25000"/>
                  </a:schemeClr>
                </a:solidFill>
                <a:latin typeface="Arial" panose="020B0604020202020204" pitchFamily="34" charset="0"/>
                <a:ea typeface="Calibri" panose="020F0502020204030204" pitchFamily="34" charset="0"/>
                <a:cs typeface="Arial" panose="020B0604020202020204" pitchFamily="34" charset="0"/>
              </a:rPr>
              <a:t>The Route Accident &amp; Assurance Investigator will provide an assurance check to confirm compliance.</a:t>
            </a:r>
          </a:p>
        </p:txBody>
      </p:sp>
      <p:sp>
        <p:nvSpPr>
          <p:cNvPr id="15" name="Rectangle 14">
            <a:extLst>
              <a:ext uri="{FF2B5EF4-FFF2-40B4-BE49-F238E27FC236}">
                <a16:creationId xmlns:a16="http://schemas.microsoft.com/office/drawing/2014/main" id="{FA550F13-6861-4668-8896-DE40296EEAF9}"/>
              </a:ext>
            </a:extLst>
          </p:cNvPr>
          <p:cNvSpPr/>
          <p:nvPr/>
        </p:nvSpPr>
        <p:spPr>
          <a:xfrm>
            <a:off x="7123087" y="6165304"/>
            <a:ext cx="3969356" cy="307777"/>
          </a:xfrm>
          <a:prstGeom prst="rect">
            <a:avLst/>
          </a:prstGeom>
        </p:spPr>
        <p:txBody>
          <a:bodyPr wrap="none">
            <a:spAutoFit/>
          </a:bodyPr>
          <a:lstStyle/>
          <a:p>
            <a:r>
              <a:rPr lang="fr-FR" sz="1400" b="1" u="sng" dirty="0">
                <a:solidFill>
                  <a:schemeClr val="accent3">
                    <a:lumMod val="25000"/>
                  </a:schemeClr>
                </a:solidFill>
                <a:hlinkClick r:id="rId5" action="ppaction://hlinkpres?slideindex=1&amp;slidetitle="/>
              </a:rPr>
              <a:t>HSE Fatigue Guidance for Investigations.ppt</a:t>
            </a:r>
            <a:endParaRPr lang="en-GB" sz="1400" b="1" u="sng" dirty="0">
              <a:solidFill>
                <a:schemeClr val="accent3">
                  <a:lumMod val="25000"/>
                </a:schemeClr>
              </a:solidFill>
            </a:endParaRPr>
          </a:p>
        </p:txBody>
      </p:sp>
      <p:sp>
        <p:nvSpPr>
          <p:cNvPr id="16" name="Rectangle 15">
            <a:extLst>
              <a:ext uri="{FF2B5EF4-FFF2-40B4-BE49-F238E27FC236}">
                <a16:creationId xmlns:a16="http://schemas.microsoft.com/office/drawing/2014/main" id="{A03D7564-D97E-4920-9856-19E25FB606C1}"/>
              </a:ext>
            </a:extLst>
          </p:cNvPr>
          <p:cNvSpPr/>
          <p:nvPr/>
        </p:nvSpPr>
        <p:spPr>
          <a:xfrm>
            <a:off x="7130596" y="6409217"/>
            <a:ext cx="4244303" cy="523220"/>
          </a:xfrm>
          <a:prstGeom prst="rect">
            <a:avLst/>
          </a:prstGeom>
        </p:spPr>
        <p:txBody>
          <a:bodyPr wrap="none">
            <a:spAutoFit/>
          </a:bodyPr>
          <a:lstStyle/>
          <a:p>
            <a:r>
              <a:rPr lang="en-GB" sz="1400" b="1" dirty="0">
                <a:hlinkClick r:id="rId6"/>
              </a:rPr>
              <a:t>http://www.hse.gov.uk/research/rrhtm/rr446.htm</a:t>
            </a:r>
            <a:endParaRPr lang="en-GB" sz="1400" b="1" dirty="0"/>
          </a:p>
          <a:p>
            <a:endParaRPr lang="en-GB" sz="1400" b="1" dirty="0"/>
          </a:p>
        </p:txBody>
      </p:sp>
      <p:pic>
        <p:nvPicPr>
          <p:cNvPr id="17" name="Picture 16">
            <a:extLst>
              <a:ext uri="{FF2B5EF4-FFF2-40B4-BE49-F238E27FC236}">
                <a16:creationId xmlns:a16="http://schemas.microsoft.com/office/drawing/2014/main" id="{7A65A1A8-C467-47E3-9D95-133CCF56C1F4}"/>
              </a:ext>
            </a:extLst>
          </p:cNvPr>
          <p:cNvPicPr>
            <a:picLocks noChangeAspect="1"/>
          </p:cNvPicPr>
          <p:nvPr/>
        </p:nvPicPr>
        <p:blipFill>
          <a:blip r:embed="rId7"/>
          <a:stretch>
            <a:fillRect/>
          </a:stretch>
        </p:blipFill>
        <p:spPr>
          <a:xfrm>
            <a:off x="6254259" y="544736"/>
            <a:ext cx="584922" cy="508000"/>
          </a:xfrm>
          <a:prstGeom prst="rect">
            <a:avLst/>
          </a:prstGeom>
        </p:spPr>
      </p:pic>
    </p:spTree>
    <p:extLst>
      <p:ext uri="{BB962C8B-B14F-4D97-AF65-F5344CB8AC3E}">
        <p14:creationId xmlns:p14="http://schemas.microsoft.com/office/powerpoint/2010/main" val="3107009781"/>
      </p:ext>
    </p:extLst>
  </p:cSld>
  <p:clrMapOvr>
    <a:masterClrMapping/>
  </p:clrMapOvr>
</p:sld>
</file>

<file path=ppt/theme/theme1.xml><?xml version="1.0" encoding="utf-8"?>
<a:theme xmlns:a="http://schemas.openxmlformats.org/drawingml/2006/main" name="1_Office Theme">
  <a:themeElements>
    <a:clrScheme name="Network Rail">
      <a:dk1>
        <a:sysClr val="windowText" lastClr="000000"/>
      </a:dk1>
      <a:lt1>
        <a:sysClr val="window" lastClr="FFFFFF"/>
      </a:lt1>
      <a:dk2>
        <a:srgbClr val="005172"/>
      </a:dk2>
      <a:lt2>
        <a:srgbClr val="E7E6E6"/>
      </a:lt2>
      <a:accent1>
        <a:srgbClr val="005172"/>
      </a:accent1>
      <a:accent2>
        <a:srgbClr val="F07E23"/>
      </a:accent2>
      <a:accent3>
        <a:srgbClr val="C3D3E1"/>
      </a:accent3>
      <a:accent4>
        <a:srgbClr val="003C55"/>
      </a:accent4>
      <a:accent5>
        <a:srgbClr val="11BAFF"/>
      </a:accent5>
      <a:accent6>
        <a:srgbClr val="456B8C"/>
      </a:accent6>
      <a:hlink>
        <a:srgbClr val="F07E23"/>
      </a:hlink>
      <a:folHlink>
        <a:srgbClr val="00283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Blank">
  <a:themeElements>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31544</TotalTime>
  <Words>3275</Words>
  <Application>Microsoft Office PowerPoint</Application>
  <PresentationFormat>Widescreen</PresentationFormat>
  <Paragraphs>323</Paragraphs>
  <Slides>21</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HCIWJ H+ Frutiger</vt:lpstr>
      <vt:lpstr>Times New Roman</vt:lpstr>
      <vt:lpstr>Wingdings</vt:lpstr>
      <vt:lpstr>1_Office Theme</vt:lpstr>
      <vt:lpstr>Blank</vt:lpstr>
      <vt:lpstr>6_Blank</vt:lpstr>
      <vt:lpstr>Health, Safety and Environment Period Cascade for P02 2019/20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Interpublic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de la Mothe</dc:creator>
  <cp:lastModifiedBy>Iheozor-Ejiofor Achilleus</cp:lastModifiedBy>
  <cp:revision>431</cp:revision>
  <cp:lastPrinted>2019-04-02T08:18:02Z</cp:lastPrinted>
  <dcterms:created xsi:type="dcterms:W3CDTF">2018-04-19T11:16:21Z</dcterms:created>
  <dcterms:modified xsi:type="dcterms:W3CDTF">2019-06-10T10:00:36Z</dcterms:modified>
</cp:coreProperties>
</file>