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5"/>
  </p:sldMasterIdLst>
  <p:notesMasterIdLst>
    <p:notesMasterId r:id="rId63"/>
  </p:notesMasterIdLst>
  <p:sldIdLst>
    <p:sldId id="257" r:id="rId6"/>
    <p:sldId id="339" r:id="rId7"/>
    <p:sldId id="340" r:id="rId8"/>
    <p:sldId id="258" r:id="rId9"/>
    <p:sldId id="260" r:id="rId10"/>
    <p:sldId id="270" r:id="rId11"/>
    <p:sldId id="347" r:id="rId12"/>
    <p:sldId id="298" r:id="rId13"/>
    <p:sldId id="278" r:id="rId14"/>
    <p:sldId id="392" r:id="rId15"/>
    <p:sldId id="341" r:id="rId16"/>
    <p:sldId id="349" r:id="rId17"/>
    <p:sldId id="393" r:id="rId18"/>
    <p:sldId id="394" r:id="rId19"/>
    <p:sldId id="396" r:id="rId20"/>
    <p:sldId id="395" r:id="rId21"/>
    <p:sldId id="397" r:id="rId22"/>
    <p:sldId id="398" r:id="rId23"/>
    <p:sldId id="399" r:id="rId24"/>
    <p:sldId id="400" r:id="rId25"/>
    <p:sldId id="401" r:id="rId26"/>
    <p:sldId id="402" r:id="rId27"/>
    <p:sldId id="357" r:id="rId28"/>
    <p:sldId id="403" r:id="rId29"/>
    <p:sldId id="404" r:id="rId30"/>
    <p:sldId id="405" r:id="rId31"/>
    <p:sldId id="407" r:id="rId32"/>
    <p:sldId id="406" r:id="rId33"/>
    <p:sldId id="409" r:id="rId34"/>
    <p:sldId id="410" r:id="rId35"/>
    <p:sldId id="411" r:id="rId36"/>
    <p:sldId id="412" r:id="rId37"/>
    <p:sldId id="413" r:id="rId38"/>
    <p:sldId id="415" r:id="rId39"/>
    <p:sldId id="416" r:id="rId40"/>
    <p:sldId id="417" r:id="rId41"/>
    <p:sldId id="418" r:id="rId42"/>
    <p:sldId id="420" r:id="rId43"/>
    <p:sldId id="421" r:id="rId44"/>
    <p:sldId id="419" r:id="rId45"/>
    <p:sldId id="422" r:id="rId46"/>
    <p:sldId id="423" r:id="rId47"/>
    <p:sldId id="424" r:id="rId48"/>
    <p:sldId id="426" r:id="rId49"/>
    <p:sldId id="427" r:id="rId50"/>
    <p:sldId id="428" r:id="rId51"/>
    <p:sldId id="429" r:id="rId52"/>
    <p:sldId id="430" r:id="rId53"/>
    <p:sldId id="432" r:id="rId54"/>
    <p:sldId id="433" r:id="rId55"/>
    <p:sldId id="434" r:id="rId56"/>
    <p:sldId id="325" r:id="rId57"/>
    <p:sldId id="327" r:id="rId58"/>
    <p:sldId id="435" r:id="rId59"/>
    <p:sldId id="311" r:id="rId60"/>
    <p:sldId id="312" r:id="rId61"/>
    <p:sldId id="310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285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reegard" initials="sf" lastIdx="1" clrIdx="0">
    <p:extLst>
      <p:ext uri="{19B8F6BF-5375-455C-9EA6-DF929625EA0E}">
        <p15:presenceInfo xmlns:p15="http://schemas.microsoft.com/office/powerpoint/2012/main" userId="d928c397cc1f155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C0FF"/>
    <a:srgbClr val="F65800"/>
    <a:srgbClr val="302C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616" autoAdjust="0"/>
    <p:restoredTop sz="96075" autoAdjust="0"/>
  </p:normalViewPr>
  <p:slideViewPr>
    <p:cSldViewPr snapToGrid="0" snapToObjects="1" showGuides="1">
      <p:cViewPr varScale="1">
        <p:scale>
          <a:sx n="90" d="100"/>
          <a:sy n="90" d="100"/>
        </p:scale>
        <p:origin x="852" y="90"/>
      </p:cViewPr>
      <p:guideLst>
        <p:guide orient="horz" pos="2137"/>
        <p:guide pos="2857"/>
      </p:guideLst>
    </p:cSldViewPr>
  </p:slideViewPr>
  <p:outlineViewPr>
    <p:cViewPr>
      <p:scale>
        <a:sx n="33" d="100"/>
        <a:sy n="33" d="100"/>
      </p:scale>
      <p:origin x="0" y="-19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4A9E3F-7378-7644-AB4B-6EDDB0970F0A}" type="datetimeFigureOut">
              <a:rPr lang="en-US" smtClean="0"/>
              <a:t>8/2/2018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0278D7-0300-714D-A46F-6B4A04B4EA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418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187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55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384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919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3752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6948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78775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121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0278D7-0300-714D-A46F-6B4A04B4EA4D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62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 Modu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569568" y="2130947"/>
            <a:ext cx="3850029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9400" b="1" spc="-300" dirty="0">
                <a:solidFill>
                  <a:srgbClr val="22383A">
                    <a:alpha val="22000"/>
                  </a:srgbClr>
                </a:solidFill>
                <a:latin typeface="Arial" charset="0"/>
                <a:ea typeface="Arial" charset="0"/>
                <a:cs typeface="Arial" charset="0"/>
              </a:rPr>
              <a:t>03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568" y="415726"/>
            <a:ext cx="1447800" cy="1447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605" y="659991"/>
            <a:ext cx="1726977" cy="959269"/>
          </a:xfrm>
          <a:prstGeom prst="rect">
            <a:avLst/>
          </a:prstGeom>
        </p:spPr>
      </p:pic>
      <p:sp>
        <p:nvSpPr>
          <p:cNvPr id="5" name="Rectangle 4"/>
          <p:cNvSpPr/>
          <p:nvPr userDrawn="1"/>
        </p:nvSpPr>
        <p:spPr>
          <a:xfrm>
            <a:off x="0" y="6335970"/>
            <a:ext cx="9144000" cy="522029"/>
          </a:xfrm>
          <a:prstGeom prst="rect">
            <a:avLst/>
          </a:prstGeom>
          <a:solidFill>
            <a:srgbClr val="030F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439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Poi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 userDrawn="1"/>
        </p:nvSpPr>
        <p:spPr>
          <a:xfrm>
            <a:off x="576945" y="0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576944" y="1134769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576944" y="2269538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576944" y="3404307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576944" y="4539076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576944" y="5673845"/>
            <a:ext cx="17799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6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12378686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quare +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740446" y="2102619"/>
            <a:ext cx="2652762" cy="2652762"/>
          </a:xfrm>
          <a:prstGeom prst="rect">
            <a:avLst/>
          </a:prstGeom>
          <a:solidFill>
            <a:srgbClr val="7FC24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961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302C26">
              <a:alpha val="1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9008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ter Slide Image Cove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457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4572000" y="0"/>
            <a:ext cx="45720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0" y="5106174"/>
            <a:ext cx="9144000" cy="0"/>
          </a:xfrm>
          <a:prstGeom prst="line">
            <a:avLst/>
          </a:prstGeom>
          <a:ln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34580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s &amp; Cirlce Point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6284467" y="601216"/>
            <a:ext cx="2873126" cy="574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850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609598" y="370530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01</a:t>
            </a:r>
          </a:p>
        </p:txBody>
      </p:sp>
      <p:sp>
        <p:nvSpPr>
          <p:cNvPr id="3" name="TextBox 2"/>
          <p:cNvSpPr txBox="1"/>
          <p:nvPr userDrawn="1"/>
        </p:nvSpPr>
        <p:spPr>
          <a:xfrm>
            <a:off x="609598" y="1602473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02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609598" y="2834416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03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609598" y="4066359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04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609598" y="5298302"/>
            <a:ext cx="17799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8000" b="1" spc="-300" dirty="0">
                <a:solidFill>
                  <a:srgbClr val="22383A">
                    <a:alpha val="22000"/>
                  </a:srgbClr>
                </a:solidFill>
                <a:latin typeface="PT Sans Caption" charset="-52"/>
                <a:ea typeface="PT Sans Caption" charset="-52"/>
                <a:cs typeface="PT Sans Caption" charset="-52"/>
              </a:rPr>
              <a:t>05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 flipV="1">
            <a:off x="431800" y="0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623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4572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9012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Lin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606259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235674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rcles Four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Oval 3"/>
          <p:cNvSpPr/>
          <p:nvPr userDrawn="1"/>
        </p:nvSpPr>
        <p:spPr>
          <a:xfrm>
            <a:off x="7239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Oval 4"/>
          <p:cNvSpPr/>
          <p:nvPr userDrawn="1"/>
        </p:nvSpPr>
        <p:spPr>
          <a:xfrm>
            <a:off x="27432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Oval 5"/>
          <p:cNvSpPr/>
          <p:nvPr userDrawn="1"/>
        </p:nvSpPr>
        <p:spPr>
          <a:xfrm>
            <a:off x="47625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6781800" y="2971800"/>
            <a:ext cx="1727200" cy="1727200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7830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ircle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 userDrawn="1"/>
        </p:nvCxnSpPr>
        <p:spPr>
          <a:xfrm>
            <a:off x="0" y="20955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 userDrawn="1"/>
        </p:nvSpPr>
        <p:spPr>
          <a:xfrm>
            <a:off x="1309116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Oval 8"/>
          <p:cNvSpPr/>
          <p:nvPr userDrawn="1"/>
        </p:nvSpPr>
        <p:spPr>
          <a:xfrm>
            <a:off x="3601212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Oval 9"/>
          <p:cNvSpPr/>
          <p:nvPr userDrawn="1"/>
        </p:nvSpPr>
        <p:spPr>
          <a:xfrm>
            <a:off x="5893308" y="2862072"/>
            <a:ext cx="1941576" cy="1941576"/>
          </a:xfrm>
          <a:prstGeom prst="ellipse">
            <a:avLst/>
          </a:prstGeom>
          <a:solidFill>
            <a:srgbClr val="2F888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420311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46090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31865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2891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13" y="1999624"/>
            <a:ext cx="3656445" cy="3656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012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5926221"/>
            <a:ext cx="9144000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049" y="835075"/>
            <a:ext cx="4756828" cy="475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6404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ation Slid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3937000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053752"/>
            <a:ext cx="533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6656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8588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3950"/>
            <a:ext cx="1643659" cy="207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462481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0" y="2395549"/>
            <a:ext cx="1643659" cy="2066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9146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con Slid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3187700" cy="6858000"/>
          </a:xfrm>
          <a:prstGeom prst="rect">
            <a:avLst/>
          </a:prstGeom>
          <a:solidFill>
            <a:srgbClr val="030F5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7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 Footno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5900928"/>
            <a:ext cx="9144000" cy="95707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1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alphaModFix amt="17000"/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3"/>
          <a:stretch/>
        </p:blipFill>
        <p:spPr>
          <a:xfrm>
            <a:off x="0" y="858005"/>
            <a:ext cx="3930316" cy="506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30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rgbClr val="2F888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236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Illustration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4749800"/>
            <a:ext cx="9144000" cy="2108200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697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ue Background (Blank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5143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g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alphaModFix amt="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15" y="715461"/>
            <a:ext cx="5354053" cy="5354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7845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t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842599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4942056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 userDrawn="1"/>
        </p:nvSpPr>
        <p:spPr>
          <a:xfrm>
            <a:off x="6041513" y="181089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3842599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 userDrawn="1"/>
        </p:nvSpPr>
        <p:spPr>
          <a:xfrm>
            <a:off x="4942056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6041513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2743142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643685" y="1272093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3842599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4942056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 userDrawn="1"/>
        </p:nvSpPr>
        <p:spPr>
          <a:xfrm>
            <a:off x="6041513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 userDrawn="1"/>
        </p:nvSpPr>
        <p:spPr>
          <a:xfrm>
            <a:off x="2743142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1643685" y="2361622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3842599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 userDrawn="1"/>
        </p:nvSpPr>
        <p:spPr>
          <a:xfrm>
            <a:off x="4942056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 userDrawn="1"/>
        </p:nvSpPr>
        <p:spPr>
          <a:xfrm>
            <a:off x="6041513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 userDrawn="1"/>
        </p:nvSpPr>
        <p:spPr>
          <a:xfrm>
            <a:off x="2743142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 userDrawn="1"/>
        </p:nvSpPr>
        <p:spPr>
          <a:xfrm>
            <a:off x="1643685" y="3451151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 userDrawn="1"/>
        </p:nvSpPr>
        <p:spPr>
          <a:xfrm>
            <a:off x="3842599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 userDrawn="1"/>
        </p:nvSpPr>
        <p:spPr>
          <a:xfrm>
            <a:off x="4942056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 userDrawn="1"/>
        </p:nvSpPr>
        <p:spPr>
          <a:xfrm>
            <a:off x="6041513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 userDrawn="1"/>
        </p:nvSpPr>
        <p:spPr>
          <a:xfrm>
            <a:off x="2743142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 userDrawn="1"/>
        </p:nvSpPr>
        <p:spPr>
          <a:xfrm>
            <a:off x="1643685" y="4540680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 userDrawn="1"/>
        </p:nvSpPr>
        <p:spPr>
          <a:xfrm>
            <a:off x="3842599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 userDrawn="1"/>
        </p:nvSpPr>
        <p:spPr>
          <a:xfrm>
            <a:off x="2743142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 userDrawn="1"/>
        </p:nvSpPr>
        <p:spPr>
          <a:xfrm>
            <a:off x="1643685" y="5662867"/>
            <a:ext cx="963385" cy="96338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 userDrawn="1"/>
        </p:nvCxnSpPr>
        <p:spPr>
          <a:xfrm flipV="1">
            <a:off x="4805984" y="6139543"/>
            <a:ext cx="4338016" cy="5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144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0" y="1863767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26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riefers Introducti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>
            <a:off x="-12192" y="1046903"/>
            <a:ext cx="9144000" cy="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97924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rgbClr val="2F8888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94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ne for Numbered Points (Blan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 userDrawn="1"/>
        </p:nvCxnSpPr>
        <p:spPr>
          <a:xfrm flipV="1">
            <a:off x="431800" y="-5771"/>
            <a:ext cx="12700" cy="685800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3572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7A71845D-9C3E-2746-8076-96D688254738}" type="datetimeFigureOut">
              <a:rPr lang="en-US" smtClean="0"/>
              <a:pPr/>
              <a:t>8/2/2018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B9130250-9CE9-7846-996D-824925BF67A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764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1" r:id="rId2"/>
    <p:sldLayoutId id="2147483689" r:id="rId3"/>
    <p:sldLayoutId id="2147483688" r:id="rId4"/>
    <p:sldLayoutId id="2147483686" r:id="rId5"/>
    <p:sldLayoutId id="2147483681" r:id="rId6"/>
    <p:sldLayoutId id="2147483682" r:id="rId7"/>
    <p:sldLayoutId id="2147483679" r:id="rId8"/>
    <p:sldLayoutId id="2147483693" r:id="rId9"/>
    <p:sldLayoutId id="2147483685" r:id="rId10"/>
    <p:sldLayoutId id="2147483678" r:id="rId11"/>
    <p:sldLayoutId id="2147483676" r:id="rId12"/>
    <p:sldLayoutId id="2147483696" r:id="rId13"/>
    <p:sldLayoutId id="2147483674" r:id="rId14"/>
    <p:sldLayoutId id="2147483675" r:id="rId15"/>
    <p:sldLayoutId id="2147483671" r:id="rId16"/>
    <p:sldLayoutId id="2147483684" r:id="rId17"/>
    <p:sldLayoutId id="2147483673" r:id="rId18"/>
    <p:sldLayoutId id="2147483680" r:id="rId19"/>
    <p:sldLayoutId id="2147483670" r:id="rId20"/>
    <p:sldLayoutId id="2147483687" r:id="rId21"/>
    <p:sldLayoutId id="2147483697" r:id="rId22"/>
    <p:sldLayoutId id="2147483695" r:id="rId23"/>
    <p:sldLayoutId id="2147483683" r:id="rId24"/>
    <p:sldLayoutId id="2147483669" r:id="rId25"/>
    <p:sldLayoutId id="2147483690" r:id="rId26"/>
    <p:sldLayoutId id="2147483691" r:id="rId27"/>
    <p:sldLayoutId id="2147483692" r:id="rId28"/>
    <p:sldLayoutId id="2147483677" r:id="rId29"/>
    <p:sldLayoutId id="2147483667" r:id="rId30"/>
    <p:sldLayoutId id="2147483694" r:id="rId31"/>
    <p:sldLayoutId id="2147483672" r:id="rId3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PT Sans Caption" charset="-52"/>
          <a:ea typeface="PT Sans Caption" charset="-52"/>
          <a:cs typeface="PT Sans Caption" charset="-52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16.xml"/><Relationship Id="rId4" Type="http://schemas.openxmlformats.org/officeDocument/2006/relationships/audio" Target="../media/media5.mp3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8.mp3"/><Relationship Id="rId7" Type="http://schemas.openxmlformats.org/officeDocument/2006/relationships/slideLayout" Target="../slideLayouts/slideLayout27.xml"/><Relationship Id="rId12" Type="http://schemas.openxmlformats.org/officeDocument/2006/relationships/image" Target="../media/image1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audio" Target="../media/media9.mp3"/><Relationship Id="rId11" Type="http://schemas.openxmlformats.org/officeDocument/2006/relationships/image" Target="../media/image23.png"/><Relationship Id="rId5" Type="http://schemas.microsoft.com/office/2007/relationships/media" Target="../media/media9.mp3"/><Relationship Id="rId10" Type="http://schemas.openxmlformats.org/officeDocument/2006/relationships/image" Target="../media/image22.png"/><Relationship Id="rId4" Type="http://schemas.openxmlformats.org/officeDocument/2006/relationships/audio" Target="../media/media8.mp3"/><Relationship Id="rId9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14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3" Type="http://schemas.microsoft.com/office/2007/relationships/media" Target="../media/media13.mp3"/><Relationship Id="rId7" Type="http://schemas.microsoft.com/office/2007/relationships/media" Target="../media/media15.mp3"/><Relationship Id="rId12" Type="http://schemas.openxmlformats.org/officeDocument/2006/relationships/image" Target="../media/image14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29.png"/><Relationship Id="rId5" Type="http://schemas.microsoft.com/office/2007/relationships/media" Target="../media/media14.mp3"/><Relationship Id="rId10" Type="http://schemas.openxmlformats.org/officeDocument/2006/relationships/notesSlide" Target="../notesSlides/notesSlide3.xml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microsoft.com/office/2007/relationships/media" Target="../media/media17.mp3"/><Relationship Id="rId7" Type="http://schemas.openxmlformats.org/officeDocument/2006/relationships/image" Target="../media/image30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14.png"/><Relationship Id="rId4" Type="http://schemas.openxmlformats.org/officeDocument/2006/relationships/audio" Target="../media/media17.mp3"/><Relationship Id="rId9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9.mp3"/><Relationship Id="rId7" Type="http://schemas.openxmlformats.org/officeDocument/2006/relationships/image" Target="../media/image33.jp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5" Type="http://schemas.openxmlformats.org/officeDocument/2006/relationships/image" Target="../media/image34.png"/><Relationship Id="rId4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2.mp3"/><Relationship Id="rId7" Type="http://schemas.openxmlformats.org/officeDocument/2006/relationships/slideLayout" Target="../slideLayouts/slideLayout23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6" Type="http://schemas.openxmlformats.org/officeDocument/2006/relationships/audio" Target="../media/media23.mp3"/><Relationship Id="rId5" Type="http://schemas.microsoft.com/office/2007/relationships/media" Target="../media/media23.mp3"/><Relationship Id="rId4" Type="http://schemas.openxmlformats.org/officeDocument/2006/relationships/audio" Target="../media/media22.mp3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25.mp3"/><Relationship Id="rId7" Type="http://schemas.openxmlformats.org/officeDocument/2006/relationships/image" Target="../media/image14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0.xml"/><Relationship Id="rId10" Type="http://schemas.openxmlformats.org/officeDocument/2006/relationships/image" Target="../media/image37.png"/><Relationship Id="rId4" Type="http://schemas.openxmlformats.org/officeDocument/2006/relationships/audio" Target="../media/media25.mp3"/><Relationship Id="rId9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26.mp3"/><Relationship Id="rId7" Type="http://schemas.openxmlformats.org/officeDocument/2006/relationships/image" Target="../media/image36.png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26.mp3"/><Relationship Id="rId9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7.mp3"/><Relationship Id="rId1" Type="http://schemas.microsoft.com/office/2007/relationships/media" Target="../media/media27.mp3"/><Relationship Id="rId6" Type="http://schemas.openxmlformats.org/officeDocument/2006/relationships/image" Target="../media/image1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28.mp3"/><Relationship Id="rId1" Type="http://schemas.microsoft.com/office/2007/relationships/media" Target="../media/media28.mp3"/><Relationship Id="rId6" Type="http://schemas.openxmlformats.org/officeDocument/2006/relationships/image" Target="../media/image14.png"/><Relationship Id="rId5" Type="http://schemas.openxmlformats.org/officeDocument/2006/relationships/image" Target="../media/image22.png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audio" Target="../media/media29.mp3"/><Relationship Id="rId1" Type="http://schemas.microsoft.com/office/2007/relationships/media" Target="../media/media29.mp3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3.png"/><Relationship Id="rId2" Type="http://schemas.openxmlformats.org/officeDocument/2006/relationships/audio" Target="../media/media30.mp3"/><Relationship Id="rId1" Type="http://schemas.microsoft.com/office/2007/relationships/media" Target="../media/media30.mp3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p3"/><Relationship Id="rId1" Type="http://schemas.microsoft.com/office/2007/relationships/media" Target="../media/media31.mp3"/><Relationship Id="rId6" Type="http://schemas.openxmlformats.org/officeDocument/2006/relationships/image" Target="../media/image22.png"/><Relationship Id="rId5" Type="http://schemas.openxmlformats.org/officeDocument/2006/relationships/image" Target="../media/image14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p3"/><Relationship Id="rId1" Type="http://schemas.microsoft.com/office/2007/relationships/media" Target="../media/media32.mp3"/><Relationship Id="rId6" Type="http://schemas.openxmlformats.org/officeDocument/2006/relationships/image" Target="../media/image19.png"/><Relationship Id="rId5" Type="http://schemas.openxmlformats.org/officeDocument/2006/relationships/image" Target="../media/image36.pn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34.mp3"/><Relationship Id="rId7" Type="http://schemas.openxmlformats.org/officeDocument/2006/relationships/image" Target="../media/image22.png"/><Relationship Id="rId2" Type="http://schemas.openxmlformats.org/officeDocument/2006/relationships/audio" Target="../media/media33.mp3"/><Relationship Id="rId1" Type="http://schemas.microsoft.com/office/2007/relationships/media" Target="../media/media33.mp3"/><Relationship Id="rId6" Type="http://schemas.openxmlformats.org/officeDocument/2006/relationships/image" Target="../media/image21.png"/><Relationship Id="rId5" Type="http://schemas.openxmlformats.org/officeDocument/2006/relationships/slideLayout" Target="../slideLayouts/slideLayout8.xml"/><Relationship Id="rId10" Type="http://schemas.openxmlformats.org/officeDocument/2006/relationships/image" Target="../media/image20.png"/><Relationship Id="rId4" Type="http://schemas.openxmlformats.org/officeDocument/2006/relationships/audio" Target="../media/media34.mp3"/><Relationship Id="rId9" Type="http://schemas.openxmlformats.org/officeDocument/2006/relationships/image" Target="../media/image1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6.mp3"/><Relationship Id="rId7" Type="http://schemas.openxmlformats.org/officeDocument/2006/relationships/slideLayout" Target="../slideLayouts/slideLayout22.xml"/><Relationship Id="rId2" Type="http://schemas.openxmlformats.org/officeDocument/2006/relationships/audio" Target="../media/media35.mp3"/><Relationship Id="rId1" Type="http://schemas.microsoft.com/office/2007/relationships/media" Target="../media/media35.mp3"/><Relationship Id="rId6" Type="http://schemas.openxmlformats.org/officeDocument/2006/relationships/audio" Target="../media/media37.mp3"/><Relationship Id="rId5" Type="http://schemas.microsoft.com/office/2007/relationships/media" Target="../media/media37.mp3"/><Relationship Id="rId10" Type="http://schemas.openxmlformats.org/officeDocument/2006/relationships/image" Target="../media/image36.png"/><Relationship Id="rId4" Type="http://schemas.openxmlformats.org/officeDocument/2006/relationships/audio" Target="../media/media36.mp3"/><Relationship Id="rId9" Type="http://schemas.openxmlformats.org/officeDocument/2006/relationships/image" Target="../media/image1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mp3"/><Relationship Id="rId3" Type="http://schemas.microsoft.com/office/2007/relationships/media" Target="../media/media39.mp3"/><Relationship Id="rId7" Type="http://schemas.microsoft.com/office/2007/relationships/media" Target="../media/media41.mp3"/><Relationship Id="rId12" Type="http://schemas.openxmlformats.org/officeDocument/2006/relationships/image" Target="../media/image36.png"/><Relationship Id="rId2" Type="http://schemas.openxmlformats.org/officeDocument/2006/relationships/audio" Target="../media/media38.mp3"/><Relationship Id="rId1" Type="http://schemas.microsoft.com/office/2007/relationships/media" Target="../media/media38.mp3"/><Relationship Id="rId6" Type="http://schemas.openxmlformats.org/officeDocument/2006/relationships/audio" Target="../media/media40.mp3"/><Relationship Id="rId11" Type="http://schemas.openxmlformats.org/officeDocument/2006/relationships/image" Target="../media/image20.png"/><Relationship Id="rId5" Type="http://schemas.microsoft.com/office/2007/relationships/media" Target="../media/media40.mp3"/><Relationship Id="rId10" Type="http://schemas.openxmlformats.org/officeDocument/2006/relationships/image" Target="../media/image39.png"/><Relationship Id="rId4" Type="http://schemas.openxmlformats.org/officeDocument/2006/relationships/audio" Target="../media/media39.mp3"/><Relationship Id="rId9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audio" Target="../media/media45.mp3"/><Relationship Id="rId3" Type="http://schemas.microsoft.com/office/2007/relationships/media" Target="../media/media43.mp3"/><Relationship Id="rId7" Type="http://schemas.microsoft.com/office/2007/relationships/media" Target="../media/media45.mp3"/><Relationship Id="rId12" Type="http://schemas.openxmlformats.org/officeDocument/2006/relationships/image" Target="../media/image36.png"/><Relationship Id="rId2" Type="http://schemas.openxmlformats.org/officeDocument/2006/relationships/audio" Target="../media/media42.mp3"/><Relationship Id="rId1" Type="http://schemas.microsoft.com/office/2007/relationships/media" Target="../media/media42.mp3"/><Relationship Id="rId6" Type="http://schemas.openxmlformats.org/officeDocument/2006/relationships/audio" Target="../media/media44.mp3"/><Relationship Id="rId11" Type="http://schemas.openxmlformats.org/officeDocument/2006/relationships/image" Target="../media/image20.png"/><Relationship Id="rId5" Type="http://schemas.microsoft.com/office/2007/relationships/media" Target="../media/media44.mp3"/><Relationship Id="rId10" Type="http://schemas.openxmlformats.org/officeDocument/2006/relationships/image" Target="../media/image40.png"/><Relationship Id="rId4" Type="http://schemas.openxmlformats.org/officeDocument/2006/relationships/audio" Target="../media/media43.mp3"/><Relationship Id="rId9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audio" Target="../media/media49.mp3"/><Relationship Id="rId3" Type="http://schemas.microsoft.com/office/2007/relationships/media" Target="../media/media47.mp3"/><Relationship Id="rId7" Type="http://schemas.microsoft.com/office/2007/relationships/media" Target="../media/media49.mp3"/><Relationship Id="rId2" Type="http://schemas.openxmlformats.org/officeDocument/2006/relationships/audio" Target="../media/media46.mp3"/><Relationship Id="rId1" Type="http://schemas.microsoft.com/office/2007/relationships/media" Target="../media/media46.mp3"/><Relationship Id="rId6" Type="http://schemas.openxmlformats.org/officeDocument/2006/relationships/audio" Target="../media/media48.mp3"/><Relationship Id="rId11" Type="http://schemas.openxmlformats.org/officeDocument/2006/relationships/image" Target="../media/image42.png"/><Relationship Id="rId5" Type="http://schemas.microsoft.com/office/2007/relationships/media" Target="../media/media48.mp3"/><Relationship Id="rId10" Type="http://schemas.openxmlformats.org/officeDocument/2006/relationships/image" Target="../media/image14.png"/><Relationship Id="rId4" Type="http://schemas.openxmlformats.org/officeDocument/2006/relationships/audio" Target="../media/media47.mp3"/><Relationship Id="rId9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0.mp3"/><Relationship Id="rId1" Type="http://schemas.microsoft.com/office/2007/relationships/media" Target="../media/media50.mp3"/><Relationship Id="rId5" Type="http://schemas.openxmlformats.org/officeDocument/2006/relationships/image" Target="../media/image14.png"/><Relationship Id="rId4" Type="http://schemas.openxmlformats.org/officeDocument/2006/relationships/image" Target="../media/image1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51.mp3"/><Relationship Id="rId1" Type="http://schemas.microsoft.com/office/2007/relationships/media" Target="../media/media51.mp3"/><Relationship Id="rId5" Type="http://schemas.openxmlformats.org/officeDocument/2006/relationships/image" Target="../media/image43.png"/><Relationship Id="rId4" Type="http://schemas.openxmlformats.org/officeDocument/2006/relationships/image" Target="../media/image1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52.mp3"/><Relationship Id="rId1" Type="http://schemas.microsoft.com/office/2007/relationships/media" Target="../media/media52.mp3"/><Relationship Id="rId5" Type="http://schemas.openxmlformats.org/officeDocument/2006/relationships/image" Target="../media/image19.png"/><Relationship Id="rId4" Type="http://schemas.openxmlformats.org/officeDocument/2006/relationships/image" Target="../media/image1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23.png"/><Relationship Id="rId3" Type="http://schemas.microsoft.com/office/2007/relationships/media" Target="../media/media54.mp3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22.png"/><Relationship Id="rId2" Type="http://schemas.openxmlformats.org/officeDocument/2006/relationships/audio" Target="../media/media53.mp3"/><Relationship Id="rId1" Type="http://schemas.microsoft.com/office/2007/relationships/media" Target="../media/media53.mp3"/><Relationship Id="rId6" Type="http://schemas.openxmlformats.org/officeDocument/2006/relationships/audio" Target="../media/media55.mp3"/><Relationship Id="rId11" Type="http://schemas.openxmlformats.org/officeDocument/2006/relationships/image" Target="../media/image21.png"/><Relationship Id="rId5" Type="http://schemas.microsoft.com/office/2007/relationships/media" Target="../media/media55.mp3"/><Relationship Id="rId10" Type="http://schemas.openxmlformats.org/officeDocument/2006/relationships/image" Target="../media/image20.png"/><Relationship Id="rId4" Type="http://schemas.openxmlformats.org/officeDocument/2006/relationships/audio" Target="../media/media54.mp3"/><Relationship Id="rId9" Type="http://schemas.openxmlformats.org/officeDocument/2006/relationships/image" Target="../media/image44.png"/><Relationship Id="rId14" Type="http://schemas.openxmlformats.org/officeDocument/2006/relationships/image" Target="../media/image1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56.mp3"/><Relationship Id="rId1" Type="http://schemas.microsoft.com/office/2007/relationships/media" Target="../media/media56.mp3"/><Relationship Id="rId5" Type="http://schemas.openxmlformats.org/officeDocument/2006/relationships/image" Target="../media/image14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58.mp3"/><Relationship Id="rId7" Type="http://schemas.openxmlformats.org/officeDocument/2006/relationships/slideLayout" Target="../slideLayouts/slideLayout8.xml"/><Relationship Id="rId12" Type="http://schemas.openxmlformats.org/officeDocument/2006/relationships/image" Target="../media/image14.png"/><Relationship Id="rId2" Type="http://schemas.openxmlformats.org/officeDocument/2006/relationships/audio" Target="../media/media57.mp3"/><Relationship Id="rId1" Type="http://schemas.microsoft.com/office/2007/relationships/media" Target="../media/media57.mp3"/><Relationship Id="rId6" Type="http://schemas.openxmlformats.org/officeDocument/2006/relationships/audio" Target="../media/media59.mp3"/><Relationship Id="rId11" Type="http://schemas.openxmlformats.org/officeDocument/2006/relationships/image" Target="../media/image23.png"/><Relationship Id="rId5" Type="http://schemas.microsoft.com/office/2007/relationships/media" Target="../media/media59.mp3"/><Relationship Id="rId10" Type="http://schemas.openxmlformats.org/officeDocument/2006/relationships/image" Target="../media/image22.png"/><Relationship Id="rId4" Type="http://schemas.openxmlformats.org/officeDocument/2006/relationships/audio" Target="../media/media58.mp3"/><Relationship Id="rId9" Type="http://schemas.openxmlformats.org/officeDocument/2006/relationships/image" Target="../media/image2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audio" Target="../media/media60.mp3"/><Relationship Id="rId1" Type="http://schemas.microsoft.com/office/2007/relationships/media" Target="../media/media60.mp3"/><Relationship Id="rId4" Type="http://schemas.openxmlformats.org/officeDocument/2006/relationships/image" Target="../media/image1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61.mp3"/><Relationship Id="rId1" Type="http://schemas.microsoft.com/office/2007/relationships/media" Target="../media/media61.mp3"/><Relationship Id="rId4" Type="http://schemas.openxmlformats.org/officeDocument/2006/relationships/image" Target="../media/image1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p3"/><Relationship Id="rId1" Type="http://schemas.microsoft.com/office/2007/relationships/media" Target="../media/media62.mp3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63.mp3"/><Relationship Id="rId1" Type="http://schemas.microsoft.com/office/2007/relationships/media" Target="../media/media63.mp3"/><Relationship Id="rId4" Type="http://schemas.openxmlformats.org/officeDocument/2006/relationships/image" Target="../media/image14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media" Target="../media/media65.mp3"/><Relationship Id="rId7" Type="http://schemas.openxmlformats.org/officeDocument/2006/relationships/image" Target="../media/image14.png"/><Relationship Id="rId2" Type="http://schemas.openxmlformats.org/officeDocument/2006/relationships/audio" Target="../media/media64.mp3"/><Relationship Id="rId1" Type="http://schemas.microsoft.com/office/2007/relationships/media" Target="../media/media64.mp3"/><Relationship Id="rId6" Type="http://schemas.openxmlformats.org/officeDocument/2006/relationships/image" Target="../media/image35.png"/><Relationship Id="rId5" Type="http://schemas.openxmlformats.org/officeDocument/2006/relationships/slideLayout" Target="../slideLayouts/slideLayout26.xml"/><Relationship Id="rId4" Type="http://schemas.openxmlformats.org/officeDocument/2006/relationships/audio" Target="../media/media65.mp3"/><Relationship Id="rId9" Type="http://schemas.openxmlformats.org/officeDocument/2006/relationships/image" Target="../media/image3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6.mp3"/><Relationship Id="rId1" Type="http://schemas.microsoft.com/office/2007/relationships/media" Target="../media/media66.mp3"/><Relationship Id="rId5" Type="http://schemas.openxmlformats.org/officeDocument/2006/relationships/image" Target="../media/image14.png"/><Relationship Id="rId4" Type="http://schemas.openxmlformats.org/officeDocument/2006/relationships/image" Target="../media/image46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67.mp3"/><Relationship Id="rId7" Type="http://schemas.openxmlformats.org/officeDocument/2006/relationships/image" Target="../media/image21.png"/><Relationship Id="rId2" Type="http://schemas.microsoft.com/office/2007/relationships/media" Target="../media/media67.mp3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11" Type="http://schemas.openxmlformats.org/officeDocument/2006/relationships/image" Target="../media/image19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14.png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2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media" Target="../media/media69.mp3"/><Relationship Id="rId7" Type="http://schemas.openxmlformats.org/officeDocument/2006/relationships/image" Target="../media/image14.png"/><Relationship Id="rId2" Type="http://schemas.openxmlformats.org/officeDocument/2006/relationships/audio" Target="../media/media68.mp3"/><Relationship Id="rId1" Type="http://schemas.microsoft.com/office/2007/relationships/media" Target="../media/media68.mp3"/><Relationship Id="rId6" Type="http://schemas.openxmlformats.org/officeDocument/2006/relationships/image" Target="../media/image47.jpg"/><Relationship Id="rId5" Type="http://schemas.openxmlformats.org/officeDocument/2006/relationships/slideLayout" Target="../slideLayouts/slideLayout12.xml"/><Relationship Id="rId4" Type="http://schemas.openxmlformats.org/officeDocument/2006/relationships/audio" Target="../media/media69.mp3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0.mp3"/><Relationship Id="rId1" Type="http://schemas.microsoft.com/office/2007/relationships/media" Target="../media/media70.mp3"/><Relationship Id="rId5" Type="http://schemas.openxmlformats.org/officeDocument/2006/relationships/image" Target="../media/image36.png"/><Relationship Id="rId4" Type="http://schemas.openxmlformats.org/officeDocument/2006/relationships/image" Target="../media/image48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9.xml"/><Relationship Id="rId2" Type="http://schemas.openxmlformats.org/officeDocument/2006/relationships/audio" Target="../media/media71.mp3"/><Relationship Id="rId1" Type="http://schemas.microsoft.com/office/2007/relationships/media" Target="../media/media71.mp3"/><Relationship Id="rId5" Type="http://schemas.openxmlformats.org/officeDocument/2006/relationships/image" Target="../media/image14.pn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4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320856" y="2606978"/>
            <a:ext cx="5357922" cy="2271840"/>
            <a:chOff x="3320856" y="2751356"/>
            <a:chExt cx="5357922" cy="2271840"/>
          </a:xfrm>
        </p:grpSpPr>
        <p:sp>
          <p:nvSpPr>
            <p:cNvPr id="7" name="TextBox 6"/>
            <p:cNvSpPr txBox="1"/>
            <p:nvPr/>
          </p:nvSpPr>
          <p:spPr>
            <a:xfrm>
              <a:off x="3320856" y="2751356"/>
              <a:ext cx="5014733" cy="13177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0000"/>
                </a:lnSpc>
              </a:pPr>
              <a:r>
                <a:rPr lang="en-US" sz="44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Safety Critical Communications 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36897" y="4069089"/>
              <a:ext cx="534188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2800" b="1" spc="30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MODULE THREE: STRUCTURE &amp; </a:t>
              </a:r>
              <a:r>
                <a:rPr lang="en-US" sz="2800" b="1" spc="300" dirty="0">
                  <a:solidFill>
                    <a:schemeClr val="accent1"/>
                  </a:solidFill>
                  <a:latin typeface="Calibri Light" panose="020F0302020204030204"/>
                  <a:ea typeface="PT Sans Caption" charset="-52"/>
                  <a:cs typeface="PT Sans Caption" charset="-52"/>
                </a:rPr>
                <a:t>RESPONSIBILITY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601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6"/>
    </mc:Choice>
    <mc:Fallback xmlns="">
      <p:transition spd="slow" advTm="6466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97831" y="2280573"/>
            <a:ext cx="60558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>
                <a:latin typeface="PT Sans Caption" charset="-52"/>
                <a:ea typeface="PT Sans Caption" charset="-52"/>
                <a:cs typeface="PT Sans Caption" charset="-52"/>
              </a:rPr>
              <a:t>Structure</a:t>
            </a:r>
            <a:endParaRPr lang="en-US" sz="60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97831" y="3296236"/>
            <a:ext cx="75104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60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Lead Responsibility</a:t>
            </a:r>
            <a:endParaRPr lang="en-US" sz="60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18147" y="6030701"/>
            <a:ext cx="7555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Note: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there will be a short test at the end of this module to confirm your understanding of the National Minimum Standard.</a:t>
            </a:r>
          </a:p>
        </p:txBody>
      </p:sp>
      <p:pic>
        <p:nvPicPr>
          <p:cNvPr id="6" name="VO31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347" y="-812800"/>
            <a:ext cx="812800" cy="812800"/>
          </a:xfrm>
          <a:prstGeom prst="rect">
            <a:avLst/>
          </a:prstGeom>
        </p:spPr>
      </p:pic>
      <p:pic>
        <p:nvPicPr>
          <p:cNvPr id="7" name="VO31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8147" y="-834606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EEF005B-BE31-4813-856F-1864D5CF6F0F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70892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209"/>
    </mc:Choice>
    <mc:Fallback xmlns="">
      <p:transition spd="slow" advTm="182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673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2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27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 animBg="1"/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0" objId="6"/>
        <p14:playEvt time="7675" objId="7"/>
        <p14:stopEvt time="7713" objId="6"/>
        <p14:stopEvt time="17045" objId="7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32906"/>
            <a:ext cx="79310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60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Message Structure</a:t>
            </a:r>
          </a:p>
        </p:txBody>
      </p:sp>
    </p:spTree>
    <p:extLst>
      <p:ext uri="{BB962C8B-B14F-4D97-AF65-F5344CB8AC3E}">
        <p14:creationId xmlns:p14="http://schemas.microsoft.com/office/powerpoint/2010/main" val="87503723"/>
      </p:ext>
    </p:extLst>
  </p:cSld>
  <p:clrMapOvr>
    <a:masterClrMapping/>
  </p:clrMapOvr>
  <p:transition spd="slow" advTm="3408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5531" y="1366966"/>
            <a:ext cx="5107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why would we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need to structure/ organise a message?</a:t>
            </a:r>
          </a:p>
        </p:txBody>
      </p:sp>
      <p:sp>
        <p:nvSpPr>
          <p:cNvPr id="5" name="Rectangle 4"/>
          <p:cNvSpPr/>
          <p:nvPr/>
        </p:nvSpPr>
        <p:spPr>
          <a:xfrm>
            <a:off x="3725530" y="4118188"/>
            <a:ext cx="51076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structure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should we put in place?</a:t>
            </a:r>
          </a:p>
        </p:txBody>
      </p:sp>
      <p:pic>
        <p:nvPicPr>
          <p:cNvPr id="2" name="VO320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0E6188E-8F4F-4EE3-BAE6-1F13B149FD8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2031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35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8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35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5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  <p:extLst mod="1">
    <p:ext uri="{E180D4A7-C9FB-4DFB-919C-405C955672EB}">
      <p14:showEvtLst xmlns:p14="http://schemas.microsoft.com/office/powerpoint/2010/main">
        <p14:playEvt time="1" objId="2"/>
        <p14:stopEvt time="5375" objId="2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3946357" y="4915686"/>
            <a:ext cx="4604085" cy="1251285"/>
            <a:chOff x="3946357" y="4915686"/>
            <a:chExt cx="4604085" cy="1251285"/>
          </a:xfrm>
        </p:grpSpPr>
        <p:sp>
          <p:nvSpPr>
            <p:cNvPr id="8" name="Oval 7"/>
            <p:cNvSpPr/>
            <p:nvPr/>
          </p:nvSpPr>
          <p:spPr>
            <a:xfrm>
              <a:off x="3946357" y="49156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34628" y="52489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11" y="5248941"/>
              <a:ext cx="1109177" cy="66452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3946357" y="682172"/>
            <a:ext cx="4157119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3946357" y="3504515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3946357" y="2093343"/>
            <a:ext cx="4475748" cy="1251285"/>
            <a:chOff x="3946357" y="2093343"/>
            <a:chExt cx="4475748" cy="1251285"/>
          </a:xfrm>
        </p:grpSpPr>
        <p:sp>
          <p:nvSpPr>
            <p:cNvPr id="6" name="Oval 5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2" name="VO32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7554" y="-812800"/>
            <a:ext cx="812800" cy="812800"/>
          </a:xfrm>
          <a:prstGeom prst="rect">
            <a:avLst/>
          </a:prstGeom>
        </p:spPr>
      </p:pic>
      <p:pic>
        <p:nvPicPr>
          <p:cNvPr id="4" name="VO32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2970" y="-812800"/>
            <a:ext cx="812800" cy="812800"/>
          </a:xfrm>
          <a:prstGeom prst="rect">
            <a:avLst/>
          </a:prstGeom>
        </p:spPr>
      </p:pic>
      <p:pic>
        <p:nvPicPr>
          <p:cNvPr id="5" name="VO32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178386" y="-812800"/>
            <a:ext cx="812800" cy="8128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BF11D77-4A23-4C48-A872-4A80FE6900E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82491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3130">
        <p:fade/>
      </p:transition>
    </mc:Choice>
    <mc:Fallback xmlns="">
      <p:transition spd="med" advTm="23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81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81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3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playEvt time="3815" objId="4"/>
        <p14:stopEvt time="3832" objId="2"/>
        <p14:stopEvt time="15555" objId="4"/>
        <p14:playEvt time="15824" objId="5"/>
        <p14:stopEvt time="19680" objId="5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42736" y="2229435"/>
            <a:ext cx="2326106" cy="2326106"/>
            <a:chOff x="3946357" y="682172"/>
            <a:chExt cx="1251285" cy="1251285"/>
          </a:xfrm>
        </p:grpSpPr>
        <p:sp>
          <p:nvSpPr>
            <p:cNvPr id="2" name="Oval 1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83735" y="894728"/>
              <a:ext cx="826169" cy="82616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890331" y="2792323"/>
            <a:ext cx="48326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72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Opening</a:t>
            </a:r>
            <a:endParaRPr lang="en-US" sz="72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07272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0"/>
    </mc:Choice>
    <mc:Fallback xmlns="">
      <p:transition spd="slow" advTm="456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198" y="662956"/>
            <a:ext cx="61644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PT Sans Caption" charset="-52"/>
                <a:ea typeface="PT Sans Caption" charset="-52"/>
                <a:cs typeface="PT Sans Caption" charset="-52"/>
              </a:rPr>
              <a:t>Message Opening: 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269141" y="1679933"/>
            <a:ext cx="3139999" cy="1173435"/>
            <a:chOff x="1269141" y="1679933"/>
            <a:chExt cx="3139999" cy="1173435"/>
          </a:xfrm>
        </p:grpSpPr>
        <p:sp>
          <p:nvSpPr>
            <p:cNvPr id="3" name="Rectangle 2"/>
            <p:cNvSpPr/>
            <p:nvPr/>
          </p:nvSpPr>
          <p:spPr>
            <a:xfrm>
              <a:off x="2844288" y="1974264"/>
              <a:ext cx="156485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“Hello”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1269141" y="1679933"/>
              <a:ext cx="1173435" cy="1173435"/>
              <a:chOff x="1056198" y="1901431"/>
              <a:chExt cx="951471" cy="951471"/>
            </a:xfrm>
            <a:solidFill>
              <a:schemeClr val="accent5"/>
            </a:solidFill>
          </p:grpSpPr>
          <p:sp>
            <p:nvSpPr>
              <p:cNvPr id="7" name="Oval 6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1284722" y="3280752"/>
            <a:ext cx="5021924" cy="1173435"/>
            <a:chOff x="1284722" y="3280752"/>
            <a:chExt cx="5021924" cy="1173435"/>
          </a:xfrm>
        </p:grpSpPr>
        <p:sp>
          <p:nvSpPr>
            <p:cNvPr id="17" name="Rectangle 16"/>
            <p:cNvSpPr/>
            <p:nvPr/>
          </p:nvSpPr>
          <p:spPr>
            <a:xfrm>
              <a:off x="2859869" y="3575083"/>
              <a:ext cx="344677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This is who I am</a:t>
              </a:r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1284722" y="3280752"/>
              <a:ext cx="1173435" cy="1173435"/>
              <a:chOff x="1056198" y="1901431"/>
              <a:chExt cx="951471" cy="951471"/>
            </a:xfrm>
            <a:solidFill>
              <a:schemeClr val="accent5"/>
            </a:solidFill>
          </p:grpSpPr>
          <p:sp>
            <p:nvSpPr>
              <p:cNvPr id="19" name="Oval 18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  <a:noFill/>
            </p:spPr>
          </p:pic>
        </p:grpSp>
      </p:grpSp>
      <p:grpSp>
        <p:nvGrpSpPr>
          <p:cNvPr id="11" name="Group 10"/>
          <p:cNvGrpSpPr/>
          <p:nvPr/>
        </p:nvGrpSpPr>
        <p:grpSpPr>
          <a:xfrm>
            <a:off x="1300303" y="4881571"/>
            <a:ext cx="5422675" cy="1173435"/>
            <a:chOff x="1300303" y="4881571"/>
            <a:chExt cx="5422675" cy="1173435"/>
          </a:xfrm>
        </p:grpSpPr>
        <p:sp>
          <p:nvSpPr>
            <p:cNvPr id="21" name="Rectangle 20"/>
            <p:cNvSpPr/>
            <p:nvPr/>
          </p:nvSpPr>
          <p:spPr>
            <a:xfrm>
              <a:off x="2875450" y="5175902"/>
              <a:ext cx="384752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hangingPunct="0">
                <a:spcAft>
                  <a:spcPts val="0"/>
                </a:spcAft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3200" b="1" dirty="0">
                  <a:latin typeface="PT Sans Caption" charset="-52"/>
                  <a:ea typeface="PT Sans Caption" charset="-52"/>
                  <a:cs typeface="PT Sans Caption" charset="-52"/>
                </a:rPr>
                <a:t>This is where I am</a:t>
              </a: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1300303" y="4881571"/>
              <a:ext cx="1173435" cy="1173435"/>
              <a:chOff x="1056198" y="1901431"/>
              <a:chExt cx="951471" cy="951471"/>
            </a:xfrm>
            <a:solidFill>
              <a:schemeClr val="accent5"/>
            </a:solidFill>
          </p:grpSpPr>
          <p:sp>
            <p:nvSpPr>
              <p:cNvPr id="23" name="Oval 22"/>
              <p:cNvSpPr/>
              <p:nvPr/>
            </p:nvSpPr>
            <p:spPr>
              <a:xfrm>
                <a:off x="1056198" y="1901431"/>
                <a:ext cx="951471" cy="951471"/>
              </a:xfrm>
              <a:prstGeom prst="ellipse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6125" y="2138723"/>
                <a:ext cx="471616" cy="471616"/>
              </a:xfrm>
              <a:prstGeom prst="rect">
                <a:avLst/>
              </a:prstGeom>
              <a:noFill/>
            </p:spPr>
          </p:pic>
        </p:grpSp>
      </p:grpSp>
      <p:pic>
        <p:nvPicPr>
          <p:cNvPr id="5" name="VO32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58" y="-928854"/>
            <a:ext cx="812800" cy="8128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8725CED9-47A9-4C1F-BB2C-EDF60CA11A38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038013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"/>
    </mc:Choice>
    <mc:Fallback xmlns="">
      <p:transition spd="slow" advTm="8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7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5"/>
        <p14:stopEvt time="5817" objId="5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32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944896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849" y="156660"/>
            <a:ext cx="2301963" cy="55229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8253" y="156660"/>
            <a:ext cx="2224970" cy="552297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44" y="156660"/>
            <a:ext cx="2146070" cy="55229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547" y="156660"/>
            <a:ext cx="2224970" cy="55229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39AB2DE-3647-4971-AF7B-CF9ABBE47B2F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65272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564"/>
    </mc:Choice>
    <mc:Fallback xmlns="">
      <p:transition spd="slow" advTm="155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4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14010" objId="3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3192"/>
            <a:ext cx="9144000" cy="6464808"/>
          </a:xfrm>
          <a:prstGeom prst="rect">
            <a:avLst/>
          </a:prstGeom>
        </p:spPr>
      </p:pic>
      <p:pic>
        <p:nvPicPr>
          <p:cNvPr id="3" name="VO32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928854"/>
            <a:ext cx="812800" cy="812800"/>
          </a:xfrm>
          <a:prstGeom prst="rect">
            <a:avLst/>
          </a:prstGeom>
        </p:spPr>
      </p:pic>
      <p:pic>
        <p:nvPicPr>
          <p:cNvPr id="4" name="VO323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13828" y="-928854"/>
            <a:ext cx="812800" cy="812800"/>
          </a:xfrm>
          <a:prstGeom prst="rect">
            <a:avLst/>
          </a:prstGeom>
        </p:spPr>
      </p:pic>
      <p:pic>
        <p:nvPicPr>
          <p:cNvPr id="5" name="VO32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027656" y="-928854"/>
            <a:ext cx="812800" cy="812800"/>
          </a:xfrm>
          <a:prstGeom prst="rect">
            <a:avLst/>
          </a:prstGeom>
        </p:spPr>
      </p:pic>
      <p:pic>
        <p:nvPicPr>
          <p:cNvPr id="6" name="VO3242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1484" y="-928854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1FE0A8B-CEEE-4CD2-BE13-C43190298A31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53562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611"/>
    </mc:Choice>
    <mc:Fallback xmlns="">
      <p:transition spd="slow" advTm="22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4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88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196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0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8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0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96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4049" objId="4"/>
        <p14:stopEvt time="4062" objId="3"/>
        <p14:playEvt time="7890" objId="5"/>
        <p14:stopEvt time="7904" objId="4"/>
        <p14:playEvt time="11970" objId="6"/>
        <p14:stopEvt time="11987" objId="5"/>
        <p14:stopEvt time="19957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269068" y="332723"/>
            <a:ext cx="2762889" cy="5777633"/>
            <a:chOff x="269068" y="332723"/>
            <a:chExt cx="2762889" cy="577763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8" y="332723"/>
              <a:ext cx="2751221" cy="4814636"/>
            </a:xfrm>
            <a:prstGeom prst="rect">
              <a:avLst/>
            </a:prstGeom>
          </p:spPr>
        </p:pic>
        <p:sp>
          <p:nvSpPr>
            <p:cNvPr id="3" name="Rectangle 2"/>
            <p:cNvSpPr/>
            <p:nvPr/>
          </p:nvSpPr>
          <p:spPr>
            <a:xfrm>
              <a:off x="280736" y="5464025"/>
              <a:ext cx="275122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“two tango one five at bravo two six signal”</a:t>
              </a:r>
              <a:r>
                <a:rPr lang="en-US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293885" y="304801"/>
            <a:ext cx="2588312" cy="5805555"/>
            <a:chOff x="3293885" y="304801"/>
            <a:chExt cx="2588312" cy="5805555"/>
          </a:xfrm>
        </p:grpSpPr>
        <p:sp>
          <p:nvSpPr>
            <p:cNvPr id="4" name="Rectangle 3"/>
            <p:cNvSpPr/>
            <p:nvPr/>
          </p:nvSpPr>
          <p:spPr>
            <a:xfrm>
              <a:off x="3457074" y="5464025"/>
              <a:ext cx="22298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“Rugby workstation two”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3885" y="304801"/>
              <a:ext cx="2588312" cy="487048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6209537" y="304801"/>
            <a:ext cx="2588312" cy="5805555"/>
            <a:chOff x="6209537" y="304801"/>
            <a:chExt cx="2588312" cy="58055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9537" y="304801"/>
              <a:ext cx="2588312" cy="4870480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6388767" y="5464025"/>
              <a:ext cx="22298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GB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“Slough platform two”</a:t>
              </a:r>
            </a:p>
          </p:txBody>
        </p:sp>
      </p:grpSp>
      <p:pic>
        <p:nvPicPr>
          <p:cNvPr id="11" name="VO32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978559"/>
            <a:ext cx="812800" cy="812800"/>
          </a:xfrm>
          <a:prstGeom prst="rect">
            <a:avLst/>
          </a:prstGeom>
        </p:spPr>
      </p:pic>
      <p:pic>
        <p:nvPicPr>
          <p:cNvPr id="12" name="VO32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9588" y="-978559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43846B21-6302-4A88-AB89-C54A2EFCDB9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20126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898"/>
    </mc:Choice>
    <mc:Fallback xmlns="">
      <p:transition spd="slow" advTm="148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91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91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38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11"/>
        <p14:playEvt time="3919" objId="12"/>
        <p14:stopEvt time="3934" objId="11"/>
        <p14:stopEvt time="12320" objId="12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32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469" y="-1057191"/>
            <a:ext cx="812800" cy="812800"/>
          </a:xfrm>
          <a:prstGeom prst="rect">
            <a:avLst/>
          </a:prstGeom>
        </p:spPr>
      </p:pic>
      <p:pic>
        <p:nvPicPr>
          <p:cNvPr id="4" name="VO3257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7996" y="-1057191"/>
            <a:ext cx="812800" cy="81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43079" y="-206494"/>
            <a:ext cx="9436090" cy="706449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87D3E1-8A8E-4B41-ADF5-5244F3E12F6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24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8"/>
    </mc:Choice>
    <mc:Fallback xmlns="">
      <p:transition spd="slow" advTm="16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8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4285" objId="4"/>
        <p14:stopEvt time="4307" objId="3"/>
        <p14:stopEvt time="14359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Briefer’s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Introduction: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297372"/>
            <a:ext cx="7505700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Welcome to the Structure and Responsibility module for rail industry communications.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latin typeface="Calibri" charset="0"/>
                <a:ea typeface="Calibri" charset="0"/>
                <a:cs typeface="Calibri" charset="0"/>
              </a:rPr>
              <a:t> 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  <a:p>
            <a:pPr hangingPunct="0">
              <a:spcAft>
                <a:spcPts val="1200"/>
              </a:spcAft>
              <a:tabLst>
                <a:tab pos="228600" algn="l"/>
                <a:tab pos="2171700" algn="l"/>
              </a:tabLst>
            </a:pPr>
            <a:r>
              <a:rPr lang="en-US" b="1" dirty="0">
                <a:latin typeface="Calibri" charset="0"/>
                <a:ea typeface="Calibri" charset="0"/>
                <a:cs typeface="Calibri" charset="0"/>
              </a:rPr>
              <a:t>This module looks at the following: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Intro – a reminder of what SCC is and why it is important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How to structure a safety critical message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Barriers to effective communication</a:t>
            </a:r>
          </a:p>
          <a:p>
            <a:pPr marL="342900" lvl="0" indent="-342900" hangingPunct="0">
              <a:spcAft>
                <a:spcPts val="12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SCC responsibility </a:t>
            </a:r>
          </a:p>
        </p:txBody>
      </p:sp>
    </p:spTree>
    <p:extLst>
      <p:ext uri="{BB962C8B-B14F-4D97-AF65-F5344CB8AC3E}">
        <p14:creationId xmlns:p14="http://schemas.microsoft.com/office/powerpoint/2010/main" val="13329489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32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21487" y="-4"/>
            <a:ext cx="1054762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A31FD16-8ED5-44AB-B56A-7DB563892492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2720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51"/>
    </mc:Choice>
    <mc:Fallback xmlns="">
      <p:transition spd="slow" advTm="8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37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6398" objId="2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00522" y="2650134"/>
            <a:ext cx="7224414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“alpha, bravo, </a:t>
            </a:r>
            <a:r>
              <a:rPr lang="en-GB" sz="3200" b="1" dirty="0" err="1">
                <a:latin typeface="PT Sans Caption" charset="-52"/>
                <a:ea typeface="PT Sans Caption" charset="-52"/>
                <a:cs typeface="PT Sans Caption" charset="-52"/>
              </a:rPr>
              <a:t>charlie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“one zero two five…”</a:t>
            </a: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“six miles and twenty five chains…”</a:t>
            </a:r>
          </a:p>
        </p:txBody>
      </p:sp>
      <p:pic>
        <p:nvPicPr>
          <p:cNvPr id="2" name="VO326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976980"/>
            <a:ext cx="812800" cy="812800"/>
          </a:xfrm>
          <a:prstGeom prst="rect">
            <a:avLst/>
          </a:prstGeom>
        </p:spPr>
      </p:pic>
      <p:pic>
        <p:nvPicPr>
          <p:cNvPr id="4" name="VO327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00522" y="-976980"/>
            <a:ext cx="812800" cy="812800"/>
          </a:xfrm>
          <a:prstGeom prst="rect">
            <a:avLst/>
          </a:prstGeom>
        </p:spPr>
      </p:pic>
      <p:pic>
        <p:nvPicPr>
          <p:cNvPr id="5" name="VO327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01044" y="-976980"/>
            <a:ext cx="812800" cy="812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AD8F70-88C6-423B-8A10-5201E3288B2D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495197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5616">
        <p159:morph option="byObject"/>
      </p:transition>
    </mc:Choice>
    <mc:Fallback xmlns="">
      <p:transition spd="slow" advTm="256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9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932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654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57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1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6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1" objId="2"/>
        <p14:playEvt time="5801" objId="4"/>
        <p14:stopEvt time="5815" objId="2"/>
        <p14:playEvt time="11935" objId="5"/>
        <p14:stopEvt time="11955" objId="4"/>
        <p14:stopEvt time="16562" objId="5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5531" y="1366966"/>
            <a:ext cx="51076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Exactly how should you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identify yourself and your location 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5530" y="4118188"/>
            <a:ext cx="4712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Do this for each role (dispatcher, shunter, driver etc.) represented in the room.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03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1270837"/>
            <a:ext cx="6988242" cy="1094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Play the recording and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answer the questions </a:t>
            </a: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(next page).</a:t>
            </a:r>
            <a:endParaRPr lang="en-GB" sz="36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129" y="2584150"/>
            <a:ext cx="1252623" cy="1252623"/>
          </a:xfrm>
          <a:prstGeom prst="rect">
            <a:avLst/>
          </a:prstGeom>
        </p:spPr>
      </p:pic>
      <p:pic>
        <p:nvPicPr>
          <p:cNvPr id="5" name="VO32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9925" y="-812800"/>
            <a:ext cx="812800" cy="812800"/>
          </a:xfrm>
          <a:prstGeom prst="rect">
            <a:avLst/>
          </a:prstGeom>
        </p:spPr>
      </p:pic>
      <p:pic>
        <p:nvPicPr>
          <p:cNvPr id="2" name="VO32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5985" y="-711200"/>
            <a:ext cx="609600" cy="60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1685" y="6178311"/>
            <a:ext cx="548217" cy="548217"/>
          </a:xfrm>
          <a:prstGeom prst="rect">
            <a:avLst/>
          </a:prstGeom>
        </p:spPr>
      </p:pic>
      <p:pic>
        <p:nvPicPr>
          <p:cNvPr id="8" name="E3280">
            <a:hlinkClick r:id="" action="ppaction://media"/>
            <a:extLst>
              <a:ext uri="{FF2B5EF4-FFF2-40B4-BE49-F238E27FC236}">
                <a16:creationId xmlns:a16="http://schemas.microsoft.com/office/drawing/2014/main" id="{5EB0571F-6B67-4F04-B95E-44048C83B00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513079" y="2659612"/>
            <a:ext cx="1101697" cy="11016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68C651-958D-4C29-B725-EC0016401FD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280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50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5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772" objId="2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25531" y="1366966"/>
            <a:ext cx="52259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What structure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did the message have?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When </a:t>
            </a: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were the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actions given?</a:t>
            </a:r>
          </a:p>
        </p:txBody>
      </p:sp>
      <p:sp>
        <p:nvSpPr>
          <p:cNvPr id="3" name="Rectangle 2"/>
          <p:cNvSpPr/>
          <p:nvPr/>
        </p:nvSpPr>
        <p:spPr>
          <a:xfrm>
            <a:off x="3725530" y="4118188"/>
            <a:ext cx="47126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What’s the problem with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giving actions 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in this order?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22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2682" y="732950"/>
            <a:ext cx="6988242" cy="1588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In this version, the Signaller realises that the communication is losing structure and refocuses it.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19" y="3152652"/>
            <a:ext cx="1252623" cy="125262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5823285"/>
            <a:ext cx="9144000" cy="10347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94084" y="6107851"/>
            <a:ext cx="755583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sz="20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The Signaller is demonstrating Lead Responsibility – our next subject.</a:t>
            </a:r>
            <a:r>
              <a:rPr lang="en-GB" sz="20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pic>
        <p:nvPicPr>
          <p:cNvPr id="5" name="VO32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484" y="-765422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72849" y="6233852"/>
            <a:ext cx="548217" cy="548217"/>
          </a:xfrm>
          <a:prstGeom prst="rect">
            <a:avLst/>
          </a:prstGeom>
        </p:spPr>
      </p:pic>
      <p:pic>
        <p:nvPicPr>
          <p:cNvPr id="6" name="E3280_Model">
            <a:hlinkClick r:id="" action="ppaction://media"/>
            <a:extLst>
              <a:ext uri="{FF2B5EF4-FFF2-40B4-BE49-F238E27FC236}">
                <a16:creationId xmlns:a16="http://schemas.microsoft.com/office/drawing/2014/main" id="{CF135A0F-6155-413F-A028-6815A374992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498378" y="3248986"/>
            <a:ext cx="1059953" cy="10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8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9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68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224337" y="1654662"/>
            <a:ext cx="1524000" cy="1524000"/>
            <a:chOff x="5743073" y="2093343"/>
            <a:chExt cx="1251285" cy="1251285"/>
          </a:xfrm>
        </p:grpSpPr>
        <p:sp>
          <p:nvSpPr>
            <p:cNvPr id="3" name="Oval 2"/>
            <p:cNvSpPr/>
            <p:nvPr/>
          </p:nvSpPr>
          <p:spPr>
            <a:xfrm>
              <a:off x="5743073" y="2093343"/>
              <a:ext cx="1251285" cy="12512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960" y="2321575"/>
              <a:ext cx="817511" cy="81751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6" name="Group 5"/>
          <p:cNvGrpSpPr/>
          <p:nvPr/>
        </p:nvGrpSpPr>
        <p:grpSpPr>
          <a:xfrm>
            <a:off x="1507958" y="1654662"/>
            <a:ext cx="1524000" cy="1524000"/>
            <a:chOff x="3946357" y="2093343"/>
            <a:chExt cx="1251285" cy="1251285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  <a:grpFill/>
          </p:spPr>
        </p:pic>
      </p:grpSp>
      <p:sp>
        <p:nvSpPr>
          <p:cNvPr id="8" name="TextBox 7"/>
          <p:cNvSpPr txBox="1"/>
          <p:nvPr/>
        </p:nvSpPr>
        <p:spPr>
          <a:xfrm>
            <a:off x="1096538" y="4329158"/>
            <a:ext cx="7931028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Information &amp; Actions</a:t>
            </a:r>
          </a:p>
        </p:txBody>
      </p:sp>
      <p:pic>
        <p:nvPicPr>
          <p:cNvPr id="4" name="VO32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106905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EA11AD-3D36-406A-B0A6-B17723F77928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577204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7"/>
    </mc:Choice>
    <mc:Fallback xmlns="">
      <p:transition spd="slow" advTm="66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4"/>
        <p14:stopEvt time="3935" objId="4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2005268"/>
            <a:ext cx="4547937" cy="166837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530007" y="2005262"/>
            <a:ext cx="4613993" cy="16683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618248" y="2183735"/>
            <a:ext cx="1311442" cy="1311442"/>
            <a:chOff x="3946357" y="2093343"/>
            <a:chExt cx="1251285" cy="1251285"/>
          </a:xfrm>
          <a:solidFill>
            <a:schemeClr val="bg1"/>
          </a:solidFill>
        </p:grpSpPr>
        <p:sp>
          <p:nvSpPr>
            <p:cNvPr id="6" name="Oval 5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grp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  <a:grpFill/>
          </p:spPr>
        </p:pic>
      </p:grpSp>
      <p:grpSp>
        <p:nvGrpSpPr>
          <p:cNvPr id="8" name="Group 7"/>
          <p:cNvGrpSpPr/>
          <p:nvPr/>
        </p:nvGrpSpPr>
        <p:grpSpPr>
          <a:xfrm>
            <a:off x="6111177" y="2183730"/>
            <a:ext cx="1348521" cy="1348521"/>
            <a:chOff x="5743073" y="2093344"/>
            <a:chExt cx="1251285" cy="1251285"/>
          </a:xfrm>
        </p:grpSpPr>
        <p:sp>
          <p:nvSpPr>
            <p:cNvPr id="9" name="Oval 8"/>
            <p:cNvSpPr/>
            <p:nvPr/>
          </p:nvSpPr>
          <p:spPr>
            <a:xfrm>
              <a:off x="5743073" y="2093344"/>
              <a:ext cx="1251285" cy="12512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9960" y="2321576"/>
              <a:ext cx="817511" cy="817511"/>
            </a:xfrm>
            <a:prstGeom prst="rect">
              <a:avLst/>
            </a:prstGeom>
          </p:spPr>
        </p:pic>
      </p:grpSp>
      <p:sp>
        <p:nvSpPr>
          <p:cNvPr id="11" name="TextBox 10"/>
          <p:cNvSpPr txBox="1"/>
          <p:nvPr/>
        </p:nvSpPr>
        <p:spPr>
          <a:xfrm>
            <a:off x="303243" y="4112118"/>
            <a:ext cx="3941451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4800" b="1">
                <a:latin typeface="PT Sans Caption" charset="-52"/>
                <a:ea typeface="PT Sans Caption" charset="-52"/>
                <a:cs typeface="PT Sans Caption" charset="-52"/>
              </a:rPr>
              <a:t>Information</a:t>
            </a:r>
            <a:endParaRPr lang="en-US" sz="48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22420" y="4112112"/>
            <a:ext cx="2411238" cy="708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4800" b="1" dirty="0">
                <a:latin typeface="PT Sans Caption" charset="-52"/>
                <a:ea typeface="PT Sans Caption" charset="-52"/>
                <a:cs typeface="PT Sans Caption" charset="-52"/>
              </a:rPr>
              <a:t>Actions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72847" y="2073165"/>
            <a:ext cx="12624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9600" dirty="0">
              <a:solidFill>
                <a:schemeClr val="bg1"/>
              </a:solidFill>
            </a:endParaRPr>
          </a:p>
        </p:txBody>
      </p:sp>
      <p:pic>
        <p:nvPicPr>
          <p:cNvPr id="2" name="VO32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1025107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946126D-0F37-4146-B6F1-366C3E232C48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5589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"/>
    </mc:Choice>
    <mc:Fallback xmlns="">
      <p:transition spd="slow" advTm="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2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28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48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11" grpId="0"/>
      <p:bldP spid="12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4848" objId="2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58778" y="862646"/>
            <a:ext cx="4475748" cy="4827179"/>
            <a:chOff x="1058778" y="634046"/>
            <a:chExt cx="4475748" cy="4827179"/>
          </a:xfrm>
        </p:grpSpPr>
        <p:grpSp>
          <p:nvGrpSpPr>
            <p:cNvPr id="26" name="Group 25"/>
            <p:cNvGrpSpPr/>
            <p:nvPr/>
          </p:nvGrpSpPr>
          <p:grpSpPr>
            <a:xfrm>
              <a:off x="1058778" y="634046"/>
              <a:ext cx="3675327" cy="1410472"/>
              <a:chOff x="3946357" y="682172"/>
              <a:chExt cx="3675327" cy="1410472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946357" y="682172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734629" y="1015426"/>
                <a:ext cx="1887055" cy="107721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rgbClr val="00B050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Opening</a:t>
                </a:r>
                <a:endParaRPr lang="en-US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882" y="894728"/>
                <a:ext cx="826169" cy="826169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058778" y="2421993"/>
              <a:ext cx="3675326" cy="1251285"/>
              <a:chOff x="3946357" y="2470119"/>
              <a:chExt cx="3675326" cy="125128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946357" y="2470119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734628" y="2803373"/>
                <a:ext cx="1887055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5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Actions</a:t>
                </a:r>
                <a:endParaRPr lang="en-US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3244" y="2687004"/>
                <a:ext cx="817511" cy="817511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1058778" y="4209940"/>
              <a:ext cx="4475748" cy="1251285"/>
              <a:chOff x="3946357" y="4258066"/>
              <a:chExt cx="4475748" cy="125128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3946357" y="4258066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734628" y="4591320"/>
                <a:ext cx="2687477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3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Information</a:t>
                </a:r>
                <a:endParaRPr lang="en-US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279" y="4455605"/>
                <a:ext cx="848518" cy="848518"/>
              </a:xfrm>
              <a:prstGeom prst="rect">
                <a:avLst/>
              </a:prstGeom>
            </p:spPr>
          </p:pic>
        </p:grpSp>
      </p:grpSp>
      <p:pic>
        <p:nvPicPr>
          <p:cNvPr id="2" name="VO32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973221"/>
            <a:ext cx="812800" cy="8128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1480F96-8C87-4855-95F9-F69ADBFDDEAE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70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4"/>
    </mc:Choice>
    <mc:Fallback xmlns="">
      <p:transition spd="slow" advTm="4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1663" objId="2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58779" y="366707"/>
            <a:ext cx="4284745" cy="5345517"/>
            <a:chOff x="1058778" y="461957"/>
            <a:chExt cx="4894431" cy="6106143"/>
          </a:xfrm>
        </p:grpSpPr>
        <p:grpSp>
          <p:nvGrpSpPr>
            <p:cNvPr id="26" name="Group 25"/>
            <p:cNvGrpSpPr/>
            <p:nvPr/>
          </p:nvGrpSpPr>
          <p:grpSpPr>
            <a:xfrm>
              <a:off x="1058778" y="461957"/>
              <a:ext cx="3753854" cy="1080859"/>
              <a:chOff x="3946357" y="682172"/>
              <a:chExt cx="4345748" cy="1251285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3946357" y="682172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5734629" y="1015427"/>
                <a:ext cx="2557476" cy="77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rgbClr val="00B050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Opening</a:t>
                </a:r>
                <a:endParaRPr lang="en-US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883" y="894727"/>
                <a:ext cx="826168" cy="826169"/>
              </a:xfrm>
              <a:prstGeom prst="rect">
                <a:avLst/>
              </a:prstGeom>
            </p:spPr>
          </p:pic>
        </p:grpSp>
        <p:grpSp>
          <p:nvGrpSpPr>
            <p:cNvPr id="30" name="Group 29"/>
            <p:cNvGrpSpPr/>
            <p:nvPr/>
          </p:nvGrpSpPr>
          <p:grpSpPr>
            <a:xfrm>
              <a:off x="1058778" y="1632788"/>
              <a:ext cx="3753854" cy="1080859"/>
              <a:chOff x="3946357" y="3504515"/>
              <a:chExt cx="4345748" cy="1251285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3946357" y="3504515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/>
              <p:cNvSpPr/>
              <p:nvPr/>
            </p:nvSpPr>
            <p:spPr>
              <a:xfrm>
                <a:off x="5734627" y="3837770"/>
                <a:ext cx="2557478" cy="77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5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Actions</a:t>
                </a:r>
                <a:endParaRPr lang="en-US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3245" y="3721400"/>
                <a:ext cx="817510" cy="817511"/>
              </a:xfrm>
              <a:prstGeom prst="rect">
                <a:avLst/>
              </a:prstGeom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1058778" y="2894071"/>
              <a:ext cx="4894431" cy="1080859"/>
              <a:chOff x="3946357" y="2093343"/>
              <a:chExt cx="5666167" cy="1251285"/>
            </a:xfrm>
          </p:grpSpPr>
          <p:sp>
            <p:nvSpPr>
              <p:cNvPr id="35" name="Oval 34"/>
              <p:cNvSpPr/>
              <p:nvPr/>
            </p:nvSpPr>
            <p:spPr>
              <a:xfrm>
                <a:off x="3946357" y="2093343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/>
              <p:cNvSpPr/>
              <p:nvPr/>
            </p:nvSpPr>
            <p:spPr>
              <a:xfrm>
                <a:off x="5734626" y="2426598"/>
                <a:ext cx="3877898" cy="77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3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Information</a:t>
                </a:r>
                <a:endParaRPr lang="en-US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279" y="2290882"/>
                <a:ext cx="848518" cy="848518"/>
              </a:xfrm>
              <a:prstGeom prst="rect">
                <a:avLst/>
              </a:prstGeom>
            </p:spPr>
          </p:pic>
        </p:grpSp>
        <p:grpSp>
          <p:nvGrpSpPr>
            <p:cNvPr id="18" name="Group 17"/>
            <p:cNvGrpSpPr/>
            <p:nvPr/>
          </p:nvGrpSpPr>
          <p:grpSpPr>
            <a:xfrm>
              <a:off x="1058778" y="4190656"/>
              <a:ext cx="4058654" cy="1080859"/>
              <a:chOff x="3946357" y="3504515"/>
              <a:chExt cx="4698608" cy="125128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946357" y="3504515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/>
              <p:cNvSpPr/>
              <p:nvPr/>
            </p:nvSpPr>
            <p:spPr>
              <a:xfrm>
                <a:off x="5734628" y="3837770"/>
                <a:ext cx="2910337" cy="7733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5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Actions</a:t>
                </a:r>
                <a:endParaRPr lang="en-US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3245" y="3721400"/>
                <a:ext cx="817511" cy="817511"/>
              </a:xfrm>
              <a:prstGeom prst="rect">
                <a:avLst/>
              </a:prstGeom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1068254" y="5487241"/>
              <a:ext cx="4626693" cy="1080859"/>
              <a:chOff x="3946357" y="2093343"/>
              <a:chExt cx="5356213" cy="1251285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3946357" y="2093343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734628" y="2426598"/>
                <a:ext cx="3567942" cy="67698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3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Information</a:t>
                </a:r>
                <a:endParaRPr lang="en-US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279" y="2290882"/>
                <a:ext cx="848518" cy="848518"/>
              </a:xfrm>
              <a:prstGeom prst="rect">
                <a:avLst/>
              </a:prstGeom>
            </p:spPr>
          </p:pic>
        </p:grpSp>
      </p:grpSp>
      <p:pic>
        <p:nvPicPr>
          <p:cNvPr id="2" name="VO33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864190"/>
            <a:ext cx="812800" cy="8128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0109" y="6032186"/>
            <a:ext cx="89175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>
                <a:solidFill>
                  <a:schemeClr val="bg1"/>
                </a:solidFill>
              </a:rPr>
              <a:t>Actions will sometimes ‘spill over’ into the information section. However, they must be</a:t>
            </a:r>
          </a:p>
          <a:p>
            <a:pPr algn="ctr"/>
            <a:r>
              <a:rPr lang="en-GB" dirty="0">
                <a:solidFill>
                  <a:schemeClr val="bg1"/>
                </a:solidFill>
              </a:rPr>
              <a:t> re-stated in the Actions section so that we have a clear, concise list to agree and repeat back</a:t>
            </a:r>
            <a:r>
              <a:rPr lang="en-GB" dirty="0"/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358148-6F4F-4F6E-BB5E-EDBBF8A6634F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5546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59"/>
    </mc:Choice>
    <mc:Fallback xmlns="">
      <p:transition spd="slow" advTm="7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688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812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69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  <p:extLst mod="1">
    <p:ext uri="{E180D4A7-C9FB-4DFB-919C-405C955672EB}">
      <p14:showEvtLst xmlns:p14="http://schemas.microsoft.com/office/powerpoint/2010/main">
        <p14:playEvt time="0" objId="2"/>
        <p14:stopEvt time="2707" objId="2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23900" y="1117422"/>
            <a:ext cx="6426200" cy="652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How </a:t>
            </a:r>
            <a:r>
              <a:rPr lang="en-GB" sz="4000" b="1" dirty="0">
                <a:latin typeface="PT Sans Caption" charset="-52"/>
                <a:ea typeface="PT Sans Caption" charset="-52"/>
                <a:cs typeface="PT Sans Caption" charset="-52"/>
              </a:rPr>
              <a:t>the Course Works:</a:t>
            </a:r>
          </a:p>
        </p:txBody>
      </p:sp>
      <p:sp>
        <p:nvSpPr>
          <p:cNvPr id="3" name="Rectangle 2"/>
          <p:cNvSpPr/>
          <p:nvPr/>
        </p:nvSpPr>
        <p:spPr>
          <a:xfrm>
            <a:off x="723900" y="2050237"/>
            <a:ext cx="8111181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/>
            <a:r>
              <a:rPr lang="en-GB" dirty="0"/>
              <a:t>The programme consists of six modules. We recommend that they are delivered in order, but you may select a particular module if required:</a:t>
            </a:r>
            <a:endParaRPr lang="en-US" dirty="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Foundation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1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Structure and Lead Responsibility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Protocols 2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Confirming Understanding</a:t>
            </a:r>
            <a:endParaRPr lang="en-US" dirty="0"/>
          </a:p>
          <a:p>
            <a:pPr marL="285750" lvl="0" indent="-285750" hangingPunct="0">
              <a:buFont typeface="Arial" charset="0"/>
              <a:buChar char="•"/>
            </a:pPr>
            <a:r>
              <a:rPr lang="en-GB" dirty="0"/>
              <a:t>Communication Skills</a:t>
            </a:r>
            <a:endParaRPr lang="en-US" sz="1400"/>
          </a:p>
          <a:p>
            <a:pPr hangingPunct="0"/>
            <a:r>
              <a:rPr lang="en-GB" dirty="0"/>
              <a:t> </a:t>
            </a:r>
            <a:endParaRPr lang="en-US" dirty="0"/>
          </a:p>
          <a:p>
            <a:pPr hangingPunct="0"/>
            <a:r>
              <a:rPr lang="en-GB" b="1" dirty="0">
                <a:solidFill>
                  <a:srgbClr val="FF0000"/>
                </a:solidFill>
              </a:rPr>
              <a:t>*</a:t>
            </a:r>
            <a:r>
              <a:rPr lang="en-GB" sz="2000" b="1" dirty="0">
                <a:solidFill>
                  <a:srgbClr val="FF0000"/>
                </a:solidFill>
              </a:rPr>
              <a:t>Please read the Briefing Notes</a:t>
            </a:r>
            <a:r>
              <a:rPr lang="en-GB" sz="2000" dirty="0">
                <a:solidFill>
                  <a:srgbClr val="FF0000"/>
                </a:solidFill>
              </a:rPr>
              <a:t> prior to delivering a module. They provide background information to enable you to manage the exercises and discussions.</a:t>
            </a:r>
            <a:endParaRPr lang="en-US" sz="1000" dirty="0">
              <a:solidFill>
                <a:srgbClr val="FF0000"/>
              </a:solidFill>
            </a:endParaRPr>
          </a:p>
          <a:p>
            <a:pPr hangingPunct="0"/>
            <a:endParaRPr lang="en-US" sz="1000" dirty="0">
              <a:solidFill>
                <a:srgbClr val="FF0000"/>
              </a:solidFill>
            </a:endParaRPr>
          </a:p>
          <a:p>
            <a:r>
              <a:rPr lang="en-GB" b="1" dirty="0"/>
              <a:t>*You will also be required to perform a short assessment</a:t>
            </a:r>
            <a:r>
              <a:rPr lang="en-GB" dirty="0"/>
              <a:t> at the end of the course to make sure attendees understand the content. See the Briefing Notes.</a:t>
            </a:r>
            <a:r>
              <a:rPr lang="en-US" dirty="0"/>
              <a:t> 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7736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95110" y="2515325"/>
            <a:ext cx="490007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Why </a:t>
            </a: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do we not want </a:t>
            </a: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to mix up Actions and Information? </a:t>
            </a:r>
            <a:endParaRPr lang="en-GB" sz="3600" b="1" dirty="0">
              <a:solidFill>
                <a:schemeClr val="accent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5BCC9B2-C2E2-47E2-8A53-B6B9575953E4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0848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56" b="7953"/>
          <a:stretch/>
        </p:blipFill>
        <p:spPr>
          <a:xfrm>
            <a:off x="5550568" y="-17620"/>
            <a:ext cx="2919663" cy="52408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r="47625" b="10309"/>
          <a:stretch/>
        </p:blipFill>
        <p:spPr>
          <a:xfrm>
            <a:off x="-16042" y="-812"/>
            <a:ext cx="4572000" cy="5192255"/>
          </a:xfrm>
          <a:prstGeom prst="rect">
            <a:avLst/>
          </a:prstGeom>
        </p:spPr>
      </p:pic>
      <p:pic>
        <p:nvPicPr>
          <p:cNvPr id="11" name="VO33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1089275"/>
            <a:ext cx="812800" cy="8128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" y="5191443"/>
            <a:ext cx="9144000" cy="166655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3897739" y="5316322"/>
            <a:ext cx="1348521" cy="1336584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5379" y="5558152"/>
            <a:ext cx="873240" cy="8732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25ED34-615E-43DA-9431-2053C25F625F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55652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936"/>
    </mc:Choice>
    <mc:Fallback xmlns="">
      <p:transition spd="slow" advTm="13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15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4001" objId="11"/>
        <p14:stopEvt time="11171" objId="11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9144000" cy="166837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3897739" y="127710"/>
            <a:ext cx="1348521" cy="1348521"/>
          </a:xfrm>
          <a:prstGeom prst="ellipse">
            <a:avLst/>
          </a:prstGeom>
          <a:solidFill>
            <a:schemeClr val="bg1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480" y="373678"/>
            <a:ext cx="881039" cy="88103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8001" y="2453769"/>
            <a:ext cx="7220079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hangingPunct="0">
              <a:spcAft>
                <a:spcPts val="24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Can be passed in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both directions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342900" lvl="0" indent="-342900" hangingPunct="0">
              <a:spcAft>
                <a:spcPts val="24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Actions should be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definitive</a:t>
            </a: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, </a:t>
            </a:r>
            <a:r>
              <a:rPr lang="en-GB" sz="2400" dirty="0" err="1">
                <a:latin typeface="PT Sans Caption" charset="-52"/>
                <a:ea typeface="PT Sans Caption" charset="-52"/>
                <a:cs typeface="PT Sans Caption" charset="-52"/>
              </a:rPr>
              <a:t>eg</a:t>
            </a: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. “You must…”</a:t>
            </a:r>
            <a:endParaRPr lang="en-US" sz="24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342900" lvl="0" indent="-342900" hangingPunct="0">
              <a:spcAft>
                <a:spcPts val="2400"/>
              </a:spcAft>
              <a:buFont typeface="Symbol" charset="2"/>
              <a:buChar char=""/>
              <a:tabLst>
                <a:tab pos="228600" algn="l"/>
                <a:tab pos="2171700" algn="l"/>
              </a:tabLst>
            </a:pPr>
            <a:r>
              <a:rPr lang="en-GB" sz="2400" dirty="0">
                <a:latin typeface="PT Sans Caption" charset="-52"/>
                <a:ea typeface="PT Sans Caption" charset="-52"/>
                <a:cs typeface="PT Sans Caption" charset="-52"/>
              </a:rPr>
              <a:t>The instruction “Do nothing until…” is a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valid action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056630" y="5119573"/>
            <a:ext cx="70307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200" b="1" dirty="0">
                <a:latin typeface="PT Sans Caption" charset="-52"/>
                <a:ea typeface="PT Sans Caption" charset="-52"/>
                <a:cs typeface="PT Sans Caption" charset="-52"/>
              </a:rPr>
              <a:t>They are an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essential part of the communication contract</a:t>
            </a:r>
            <a:endParaRPr lang="en-US" sz="32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8" name="VO 33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8401" y="-891423"/>
            <a:ext cx="609600" cy="60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6EE672-25B5-4C3E-B1E9-9D0F96471E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94D0E01-6390-4657-81B8-F64C02587A23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40805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784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616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9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4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7" grpId="0"/>
    </p:bldLst>
  </p:timing>
  <p:extLst mod="1">
    <p:ext uri="{E180D4A7-C9FB-4DFB-919C-405C955672EB}">
      <p14:showEvtLst xmlns:p14="http://schemas.microsoft.com/office/powerpoint/2010/main">
        <p14:playEvt time="1" objId="6"/>
        <p14:stopEvt time="11092" objId="6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42736" y="2229435"/>
            <a:ext cx="2326106" cy="2326106"/>
            <a:chOff x="3946357" y="682172"/>
            <a:chExt cx="1251285" cy="1251285"/>
          </a:xfrm>
        </p:grpSpPr>
        <p:sp>
          <p:nvSpPr>
            <p:cNvPr id="2" name="Oval 1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9189" y="1035096"/>
              <a:ext cx="1025620" cy="61446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890331" y="2624571"/>
            <a:ext cx="48326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Confirm</a:t>
            </a:r>
          </a:p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800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Understanding</a:t>
            </a:r>
            <a:endParaRPr lang="en-US" sz="4800" b="1" dirty="0">
              <a:solidFill>
                <a:schemeClr val="bg1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948889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52"/>
    </mc:Choice>
    <mc:Fallback xmlns="">
      <p:transition spd="slow" advTm="4952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058778" y="634046"/>
            <a:ext cx="3675327" cy="1251285"/>
            <a:chOff x="3946357" y="682172"/>
            <a:chExt cx="3675327" cy="1251285"/>
          </a:xfrm>
        </p:grpSpPr>
        <p:sp>
          <p:nvSpPr>
            <p:cNvPr id="3" name="Oval 2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7" name="Oval 6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11" name="Oval 10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sp>
        <p:nvSpPr>
          <p:cNvPr id="14" name="Rectangle 13"/>
          <p:cNvSpPr/>
          <p:nvPr/>
        </p:nvSpPr>
        <p:spPr>
          <a:xfrm>
            <a:off x="5936307" y="4878550"/>
            <a:ext cx="2792056" cy="14291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lnSpc>
                <a:spcPct val="90000"/>
              </a:lnSpc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4800" b="1" dirty="0">
                <a:solidFill>
                  <a:srgbClr val="3FC0FF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  <a:endParaRPr lang="en-US" sz="4800" b="1" dirty="0">
              <a:solidFill>
                <a:srgbClr val="3FC0FF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16" name="VO33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17" name="VO332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58778" y="-812800"/>
            <a:ext cx="812800" cy="8128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041636" y="4927586"/>
            <a:ext cx="4604085" cy="1251285"/>
            <a:chOff x="1041636" y="4927586"/>
            <a:chExt cx="4604085" cy="1251285"/>
          </a:xfrm>
        </p:grpSpPr>
        <p:sp>
          <p:nvSpPr>
            <p:cNvPr id="26" name="Oval 25"/>
            <p:cNvSpPr/>
            <p:nvPr/>
          </p:nvSpPr>
          <p:spPr>
            <a:xfrm>
              <a:off x="1041636" y="49275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2829907" y="52608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2690" y="5260841"/>
              <a:ext cx="1109177" cy="664529"/>
            </a:xfrm>
            <a:prstGeom prst="rect">
              <a:avLst/>
            </a:prstGeom>
          </p:spPr>
        </p:pic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16C91118-EEF8-440E-9529-0E821F9DFA4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8791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110"/>
    </mc:Choice>
    <mc:Fallback xmlns="">
      <p:transition spd="slow" advTm="161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59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4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6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556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48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4" grpId="0"/>
    </p:bldLst>
  </p:timing>
  <p:extLst mod="1">
    <p:ext uri="{E180D4A7-C9FB-4DFB-919C-405C955672EB}">
      <p14:showEvtLst xmlns:p14="http://schemas.microsoft.com/office/powerpoint/2010/main">
        <p14:playEvt time="1" objId="16"/>
        <p14:playEvt time="5561" objId="17"/>
        <p14:stopEvt time="5609" objId="16"/>
        <p14:stopEvt time="14064" objId="17"/>
      </p14:showEvtLst>
    </p:ext>
  </p:extLs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729681" y="3264152"/>
            <a:ext cx="56846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7200" b="1" dirty="0">
                <a:solidFill>
                  <a:schemeClr val="tx2"/>
                </a:solidFill>
                <a:latin typeface="PT Sans Caption" charset="-52"/>
                <a:ea typeface="PT Sans Caption" charset="-52"/>
                <a:cs typeface="PT Sans Caption" charset="-52"/>
              </a:rPr>
              <a:t>Repeat Back</a:t>
            </a:r>
            <a:endParaRPr lang="en-US" sz="7200" b="1" dirty="0">
              <a:solidFill>
                <a:schemeClr val="tx2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16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97738" y="127710"/>
            <a:ext cx="1348521" cy="1348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7" y="431339"/>
            <a:ext cx="1344812" cy="805702"/>
          </a:xfrm>
          <a:prstGeom prst="rect">
            <a:avLst/>
          </a:prstGeom>
        </p:spPr>
      </p:pic>
      <p:pic>
        <p:nvPicPr>
          <p:cNvPr id="2" name="VO334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-1089275"/>
            <a:ext cx="812800" cy="812800"/>
          </a:xfrm>
          <a:prstGeom prst="rect">
            <a:avLst/>
          </a:prstGeom>
        </p:spPr>
      </p:pic>
      <p:pic>
        <p:nvPicPr>
          <p:cNvPr id="3" name="VO333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424881" y="-886075"/>
            <a:ext cx="609600" cy="609600"/>
          </a:xfrm>
          <a:prstGeom prst="rect">
            <a:avLst/>
          </a:prstGeom>
        </p:spPr>
      </p:pic>
      <p:pic>
        <p:nvPicPr>
          <p:cNvPr id="4" name="VO333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281" y="-886075"/>
            <a:ext cx="609600" cy="60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C1A05E-0240-47A6-859C-24D0BD176B36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DC1A71-1F2A-4E41-9CCB-846430D2C6B9}"/>
              </a:ext>
            </a:extLst>
          </p:cNvPr>
          <p:cNvSpPr txBox="1"/>
          <p:nvPr/>
        </p:nvSpPr>
        <p:spPr>
          <a:xfrm>
            <a:off x="509550" y="5912194"/>
            <a:ext cx="796865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/>
              <a:t>The person with lead responsibility must always confirm everybody involved in the </a:t>
            </a:r>
          </a:p>
          <a:p>
            <a:pPr algn="ctr"/>
            <a:r>
              <a:rPr lang="en-GB" dirty="0"/>
              <a:t>conversation understands  the message being passed. </a:t>
            </a:r>
          </a:p>
          <a:p>
            <a:pPr algn="ctr"/>
            <a:r>
              <a:rPr lang="en-GB" dirty="0"/>
              <a:t>This may require asking for a repeat back</a:t>
            </a:r>
          </a:p>
        </p:txBody>
      </p:sp>
    </p:spTree>
    <p:extLst>
      <p:ext uri="{BB962C8B-B14F-4D97-AF65-F5344CB8AC3E}">
        <p14:creationId xmlns:p14="http://schemas.microsoft.com/office/powerpoint/2010/main" val="21464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00"/>
    </mc:Choice>
    <mc:Fallback xmlns="">
      <p:transition spd="slow" advTm="2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7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673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70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6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345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  <p:extLst mod="1">
    <p:ext uri="{E180D4A7-C9FB-4DFB-919C-405C955672EB}">
      <p14:showEvtLst xmlns:p14="http://schemas.microsoft.com/office/powerpoint/2010/main">
        <p14:playEvt time="1" objId="3"/>
        <p14:playEvt time="7675" objId="4"/>
        <p14:stopEvt time="7701" objId="3"/>
        <p14:playEvt time="9711" objId="2"/>
        <p14:stopEvt time="9727" objId="4"/>
        <p14:stopEvt time="15370" objId="2"/>
      </p14:showEvtLst>
    </p:ext>
  </p:extLs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51"/>
          <a:stretch/>
        </p:blipFill>
        <p:spPr>
          <a:xfrm>
            <a:off x="0" y="1668378"/>
            <a:ext cx="9144000" cy="518962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16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97738" y="127710"/>
            <a:ext cx="1348521" cy="1348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7" y="431339"/>
            <a:ext cx="1344812" cy="8057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63E510A-DBB5-401D-A878-9C0AE63F7FD1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50418B-45DC-4884-B913-2A90C0305F2C}"/>
              </a:ext>
            </a:extLst>
          </p:cNvPr>
          <p:cNvSpPr txBox="1"/>
          <p:nvPr/>
        </p:nvSpPr>
        <p:spPr>
          <a:xfrm>
            <a:off x="5032699" y="6471566"/>
            <a:ext cx="4002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The repeated back information is wrong!</a:t>
            </a:r>
          </a:p>
        </p:txBody>
      </p:sp>
      <p:pic>
        <p:nvPicPr>
          <p:cNvPr id="8" name="VO3345">
            <a:hlinkClick r:id="" action="ppaction://media"/>
            <a:extLst>
              <a:ext uri="{FF2B5EF4-FFF2-40B4-BE49-F238E27FC236}">
                <a16:creationId xmlns:a16="http://schemas.microsoft.com/office/drawing/2014/main" id="{318D844B-CB13-4779-9FD7-6D4AA119E4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41389" y="-788563"/>
            <a:ext cx="406400" cy="406400"/>
          </a:xfrm>
          <a:prstGeom prst="rect">
            <a:avLst/>
          </a:prstGeom>
        </p:spPr>
      </p:pic>
      <p:pic>
        <p:nvPicPr>
          <p:cNvPr id="9" name="VO3350">
            <a:hlinkClick r:id="" action="ppaction://media"/>
            <a:extLst>
              <a:ext uri="{FF2B5EF4-FFF2-40B4-BE49-F238E27FC236}">
                <a16:creationId xmlns:a16="http://schemas.microsoft.com/office/drawing/2014/main" id="{7051C51F-39C8-477C-BD22-BFE2E5D715E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674461" y="-899470"/>
            <a:ext cx="406400" cy="406400"/>
          </a:xfrm>
          <a:prstGeom prst="rect">
            <a:avLst/>
          </a:prstGeom>
        </p:spPr>
      </p:pic>
      <p:pic>
        <p:nvPicPr>
          <p:cNvPr id="11" name="VO3355">
            <a:hlinkClick r:id="" action="ppaction://media"/>
            <a:extLst>
              <a:ext uri="{FF2B5EF4-FFF2-40B4-BE49-F238E27FC236}">
                <a16:creationId xmlns:a16="http://schemas.microsoft.com/office/drawing/2014/main" id="{D42FA5D7-A53B-4F6A-87C4-8A10DDCE66B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140293" y="-991763"/>
            <a:ext cx="406400" cy="406400"/>
          </a:xfrm>
          <a:prstGeom prst="rect">
            <a:avLst/>
          </a:prstGeom>
        </p:spPr>
      </p:pic>
      <p:pic>
        <p:nvPicPr>
          <p:cNvPr id="12" name="VO3357">
            <a:hlinkClick r:id="" action="ppaction://media"/>
            <a:extLst>
              <a:ext uri="{FF2B5EF4-FFF2-40B4-BE49-F238E27FC236}">
                <a16:creationId xmlns:a16="http://schemas.microsoft.com/office/drawing/2014/main" id="{3CEEE7DE-B01D-4FE9-9039-1378B650383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572000" y="-9022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73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09"/>
    </mc:Choice>
    <mc:Fallback xmlns="">
      <p:transition spd="slow" advTm="261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8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6338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92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5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167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3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83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425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57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530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</p:bldLst>
  </p:timing>
  <p:extLst mod="1">
    <p:ext uri="{E180D4A7-C9FB-4DFB-919C-405C955672EB}">
      <p14:showEvtLst xmlns:p14="http://schemas.microsoft.com/office/powerpoint/2010/main">
        <p14:playEvt time="8502" objId="3"/>
        <p14:playEvt time="15342" objId="4"/>
        <p14:stopEvt time="15360" objId="3"/>
        <p14:playEvt time="19597" objId="5"/>
        <p14:stopEvt time="19621" objId="4"/>
        <p14:stopEvt time="23189" objId="5"/>
      </p14:showEvtLst>
    </p:ext>
  </p:extLs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701" y="1476231"/>
            <a:ext cx="9144000" cy="562095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0" y="0"/>
            <a:ext cx="9144000" cy="166837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897738" y="127710"/>
            <a:ext cx="1348521" cy="1348521"/>
          </a:xfrm>
          <a:prstGeom prst="ellipse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7" y="431339"/>
            <a:ext cx="1344812" cy="805702"/>
          </a:xfrm>
          <a:prstGeom prst="rect">
            <a:avLst/>
          </a:prstGeom>
        </p:spPr>
      </p:pic>
      <p:pic>
        <p:nvPicPr>
          <p:cNvPr id="11" name="VO33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3739" y="-717858"/>
            <a:ext cx="609600" cy="609600"/>
          </a:xfrm>
          <a:prstGeom prst="rect">
            <a:avLst/>
          </a:prstGeom>
        </p:spPr>
      </p:pic>
      <p:pic>
        <p:nvPicPr>
          <p:cNvPr id="14" name="VO337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84376" y="-735117"/>
            <a:ext cx="609600" cy="609600"/>
          </a:xfrm>
          <a:prstGeom prst="rect">
            <a:avLst/>
          </a:prstGeom>
        </p:spPr>
      </p:pic>
      <p:pic>
        <p:nvPicPr>
          <p:cNvPr id="18" name="VO336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63878" y="-729195"/>
            <a:ext cx="609600" cy="609600"/>
          </a:xfrm>
          <a:prstGeom prst="rect">
            <a:avLst/>
          </a:prstGeom>
        </p:spPr>
      </p:pic>
      <p:pic>
        <p:nvPicPr>
          <p:cNvPr id="3" name="VO3370">
            <a:hlinkClick r:id="" action="ppaction://media"/>
            <a:extLst>
              <a:ext uri="{FF2B5EF4-FFF2-40B4-BE49-F238E27FC236}">
                <a16:creationId xmlns:a16="http://schemas.microsoft.com/office/drawing/2014/main" id="{92AE4607-4F1C-47A6-9509-2BE3F180C59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994237" y="-696534"/>
            <a:ext cx="609600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72B4219-A97A-4590-9655-63CCA7776595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18443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799"/>
    </mc:Choice>
    <mc:Fallback xmlns="">
      <p:transition spd="slow" advTm="397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302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3068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2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8348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08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6001" objId="2"/>
        <p14:playEvt time="13023" objId="4"/>
        <p14:stopEvt time="13041" objId="2"/>
        <p14:playEvt time="23073" objId="5"/>
        <p14:stopEvt time="23091" objId="4"/>
        <p14:playEvt time="27222" objId="7"/>
        <p14:stopEvt time="27242" objId="5"/>
        <p14:stopEvt time="36327" objId="7"/>
      </p14:showEvtLst>
    </p:ext>
  </p:extLs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276352"/>
            <a:ext cx="7401638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Lead Responsibility</a:t>
            </a:r>
            <a:endParaRPr lang="en-US" sz="5400" b="1" dirty="0">
              <a:solidFill>
                <a:srgbClr val="FFFFFF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845184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22"/>
    </mc:Choice>
    <mc:Fallback xmlns="">
      <p:transition spd="slow" advTm="4822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34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5975" y="-1019139"/>
            <a:ext cx="812800" cy="812800"/>
          </a:xfrm>
          <a:prstGeom prst="rect">
            <a:avLst/>
          </a:prstGeom>
        </p:spPr>
      </p:pic>
      <p:pic>
        <p:nvPicPr>
          <p:cNvPr id="3" name="VO34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75" y="-990663"/>
            <a:ext cx="812800" cy="812800"/>
          </a:xfrm>
          <a:prstGeom prst="rect">
            <a:avLst/>
          </a:prstGeom>
        </p:spPr>
      </p:pic>
      <p:pic>
        <p:nvPicPr>
          <p:cNvPr id="4" name="VO3415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83849" y="-1019139"/>
            <a:ext cx="812800" cy="812800"/>
          </a:xfrm>
          <a:prstGeom prst="rect">
            <a:avLst/>
          </a:prstGeom>
        </p:spPr>
      </p:pic>
      <p:pic>
        <p:nvPicPr>
          <p:cNvPr id="8" name="VO3420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751723" y="-1019139"/>
            <a:ext cx="812800" cy="812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62714" y="1401096"/>
            <a:ext cx="9295202" cy="42327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204CA49-7E41-4F11-A8C5-3EF2E74A120C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112430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54"/>
    </mc:Choice>
    <mc:Fallback xmlns="">
      <p:transition spd="slow" advTm="23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8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613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3622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7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2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705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playEvt time="3289" objId="2"/>
        <p14:stopEvt time="3308" objId="3"/>
        <p14:playEvt time="11616" objId="4"/>
        <p14:stopEvt time="11638" objId="2"/>
        <p14:playEvt time="13625" objId="8"/>
        <p14:stopEvt time="13641" objId="4"/>
        <p14:stopEvt time="20690" objId="8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12700" y="3109565"/>
            <a:ext cx="9144000" cy="1120309"/>
            <a:chOff x="-12700" y="2982565"/>
            <a:chExt cx="9144000" cy="1120309"/>
          </a:xfrm>
        </p:grpSpPr>
        <p:sp>
          <p:nvSpPr>
            <p:cNvPr id="22" name="TextBox 21"/>
            <p:cNvSpPr txBox="1"/>
            <p:nvPr/>
          </p:nvSpPr>
          <p:spPr>
            <a:xfrm>
              <a:off x="1100560" y="2982565"/>
              <a:ext cx="6982749" cy="11199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457200">
                <a:lnSpc>
                  <a:spcPct val="80000"/>
                </a:lnSpc>
              </a:pPr>
              <a:r>
                <a:rPr lang="en-US" sz="8000" b="1" dirty="0">
                  <a:solidFill>
                    <a:srgbClr val="FFFFFF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Welcome</a:t>
              </a:r>
            </a:p>
          </p:txBody>
        </p:sp>
        <p:cxnSp>
          <p:nvCxnSpPr>
            <p:cNvPr id="23" name="Straight Connector 22"/>
            <p:cNvCxnSpPr/>
            <p:nvPr/>
          </p:nvCxnSpPr>
          <p:spPr>
            <a:xfrm>
              <a:off x="-12700" y="4102874"/>
              <a:ext cx="9144000" cy="0"/>
            </a:xfrm>
            <a:prstGeom prst="line">
              <a:avLst/>
            </a:prstGeom>
            <a:ln>
              <a:solidFill>
                <a:schemeClr val="bg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6185" y="6327056"/>
            <a:ext cx="427703" cy="42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3226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11893" y="1172137"/>
            <a:ext cx="7475833" cy="951471"/>
            <a:chOff x="951472" y="813058"/>
            <a:chExt cx="7475833" cy="951471"/>
          </a:xfrm>
        </p:grpSpPr>
        <p:sp>
          <p:nvSpPr>
            <p:cNvPr id="3" name="Rectangle 2"/>
            <p:cNvSpPr/>
            <p:nvPr/>
          </p:nvSpPr>
          <p:spPr>
            <a:xfrm>
              <a:off x="2304076" y="932215"/>
              <a:ext cx="61232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4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Clarification</a:t>
              </a:r>
            </a:p>
          </p:txBody>
        </p:sp>
        <p:sp>
          <p:nvSpPr>
            <p:cNvPr id="4" name="Oval 3"/>
            <p:cNvSpPr/>
            <p:nvPr/>
          </p:nvSpPr>
          <p:spPr>
            <a:xfrm>
              <a:off x="951472" y="813058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1399" y="1050350"/>
              <a:ext cx="471616" cy="471616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1111893" y="2908727"/>
            <a:ext cx="7475833" cy="951471"/>
            <a:chOff x="951472" y="1923625"/>
            <a:chExt cx="7475833" cy="951471"/>
          </a:xfrm>
        </p:grpSpPr>
        <p:sp>
          <p:nvSpPr>
            <p:cNvPr id="7" name="Rectangle 6"/>
            <p:cNvSpPr/>
            <p:nvPr/>
          </p:nvSpPr>
          <p:spPr>
            <a:xfrm>
              <a:off x="2304076" y="2044099"/>
              <a:ext cx="61232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4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Clear Speech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951472" y="1923625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252" y="2162234"/>
              <a:ext cx="471616" cy="471616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1111893" y="4645317"/>
            <a:ext cx="7475833" cy="951471"/>
            <a:chOff x="951472" y="4144759"/>
            <a:chExt cx="7475833" cy="951471"/>
          </a:xfrm>
        </p:grpSpPr>
        <p:sp>
          <p:nvSpPr>
            <p:cNvPr id="11" name="Rectangle 10"/>
            <p:cNvSpPr/>
            <p:nvPr/>
          </p:nvSpPr>
          <p:spPr>
            <a:xfrm>
              <a:off x="2304076" y="4266550"/>
              <a:ext cx="6123229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/>
              <a:r>
                <a:rPr lang="en-GB" sz="4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Details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951472" y="4144759"/>
              <a:ext cx="951471" cy="951471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5958" y="4386002"/>
              <a:ext cx="471616" cy="471616"/>
            </a:xfrm>
            <a:prstGeom prst="rect">
              <a:avLst/>
            </a:prstGeom>
          </p:spPr>
        </p:pic>
      </p:grpSp>
      <p:pic>
        <p:nvPicPr>
          <p:cNvPr id="14" name="VO34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9093" y="-928854"/>
            <a:ext cx="812800" cy="8128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2D352E7-A33F-4ED6-A5B0-67BC9C8CD9FB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1209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345"/>
    </mc:Choice>
    <mc:Fallback xmlns="">
      <p:transition spd="slow" advTm="113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87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14"/>
        <p14:stopEvt time="8790" objId="14"/>
      </p14:showEvtLst>
    </p:ext>
  </p:extLs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O343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980" y="320544"/>
            <a:ext cx="9144000" cy="57744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AF6BA57-6583-4DFD-9AC6-60D62BD20F2E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13252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81"/>
    </mc:Choice>
    <mc:Fallback xmlns="">
      <p:transition spd="slow" advTm="8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616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6180" objId="3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645321" y="757370"/>
            <a:ext cx="510765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4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True or False?</a:t>
            </a:r>
          </a:p>
        </p:txBody>
      </p:sp>
      <p:sp>
        <p:nvSpPr>
          <p:cNvPr id="3" name="Rectangle 2"/>
          <p:cNvSpPr/>
          <p:nvPr/>
        </p:nvSpPr>
        <p:spPr>
          <a:xfrm>
            <a:off x="3645320" y="1745309"/>
            <a:ext cx="5107653" cy="423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Lead Responsibility is:</a:t>
            </a:r>
            <a:endParaRPr lang="en-US" sz="2800" b="1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 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285750" indent="-285750" hangingPunct="0">
              <a:spcAft>
                <a:spcPts val="18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being in charge of the job                          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285750" indent="-285750" hangingPunct="0">
              <a:spcAft>
                <a:spcPts val="18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being in charge of the communication   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285750" indent="-285750" hangingPunct="0">
              <a:spcAft>
                <a:spcPts val="1800"/>
              </a:spcAft>
              <a:buFont typeface="Arial" charset="0"/>
              <a:buChar char="•"/>
              <a:tabLst>
                <a:tab pos="228600" algn="l"/>
                <a:tab pos="2171700" algn="l"/>
              </a:tabLst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giving instructions to workers                   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  <a:p>
            <a:pPr marL="285750" indent="-285750">
              <a:spcAft>
                <a:spcPts val="1800"/>
              </a:spcAft>
              <a:buFont typeface="Arial" charset="0"/>
              <a:buChar char="•"/>
            </a:pPr>
            <a:r>
              <a:rPr lang="en-GB" sz="2800" dirty="0">
                <a:latin typeface="PT Sans Caption" charset="-52"/>
                <a:ea typeface="PT Sans Caption" charset="-52"/>
                <a:cs typeface="PT Sans Caption" charset="-52"/>
              </a:rPr>
              <a:t>being most senior </a:t>
            </a:r>
            <a:endParaRPr lang="en-US" sz="2800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343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057191"/>
            <a:ext cx="812800" cy="8128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31E664-3A3A-417C-912E-335D1E5B609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1581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22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72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5253" objId="4"/>
      </p14:showEvtLst>
    </p:ext>
  </p:extLs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/>
          <a:stretch/>
        </p:blipFill>
        <p:spPr>
          <a:xfrm>
            <a:off x="0" y="1680411"/>
            <a:ext cx="4355219" cy="517635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299282" y="4995896"/>
            <a:ext cx="4604085" cy="1251285"/>
            <a:chOff x="3946357" y="4915686"/>
            <a:chExt cx="4604085" cy="1251285"/>
          </a:xfrm>
        </p:grpSpPr>
        <p:sp>
          <p:nvSpPr>
            <p:cNvPr id="4" name="Oval 3"/>
            <p:cNvSpPr/>
            <p:nvPr/>
          </p:nvSpPr>
          <p:spPr>
            <a:xfrm>
              <a:off x="3946357" y="49156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5734628" y="5248941"/>
              <a:ext cx="281581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Confirmation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11" y="5248941"/>
              <a:ext cx="1109177" cy="664529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299282" y="762382"/>
            <a:ext cx="3675327" cy="1251285"/>
            <a:chOff x="3946357" y="682172"/>
            <a:chExt cx="3675327" cy="1251285"/>
          </a:xfrm>
        </p:grpSpPr>
        <p:sp>
          <p:nvSpPr>
            <p:cNvPr id="8" name="Oval 7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4299282" y="3584725"/>
            <a:ext cx="3675326" cy="1251285"/>
            <a:chOff x="3946357" y="3504515"/>
            <a:chExt cx="3675326" cy="1251285"/>
          </a:xfrm>
        </p:grpSpPr>
        <p:sp>
          <p:nvSpPr>
            <p:cNvPr id="12" name="Oval 11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4299282" y="2173553"/>
            <a:ext cx="4475748" cy="1251285"/>
            <a:chOff x="3946357" y="2093343"/>
            <a:chExt cx="4475748" cy="1251285"/>
          </a:xfrm>
        </p:grpSpPr>
        <p:sp>
          <p:nvSpPr>
            <p:cNvPr id="16" name="Oval 15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20" name="VO34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406313" y="-1009065"/>
            <a:ext cx="812800" cy="812800"/>
          </a:xfrm>
          <a:prstGeom prst="rect">
            <a:avLst/>
          </a:prstGeom>
        </p:spPr>
      </p:pic>
      <p:pic>
        <p:nvPicPr>
          <p:cNvPr id="21" name="VO345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6726" y="-1009065"/>
            <a:ext cx="812800" cy="812800"/>
          </a:xfrm>
          <a:prstGeom prst="rect">
            <a:avLst/>
          </a:prstGeom>
        </p:spPr>
      </p:pic>
      <p:pic>
        <p:nvPicPr>
          <p:cNvPr id="22" name="VO344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697" y="-1009065"/>
            <a:ext cx="812800" cy="8128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690DD6-C47E-4319-8E8A-013858656FEE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91296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161">
        <p:fade/>
      </p:transition>
    </mc:Choice>
    <mc:Fallback xmlns="">
      <p:transition spd="med" advTm="171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24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72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446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18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1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2"/>
        <p14:playEvt time="4725" objId="20"/>
        <p14:stopEvt time="4746" objId="22"/>
        <p14:playEvt time="9189" objId="21"/>
        <p14:stopEvt time="9205" objId="20"/>
        <p14:stopEvt time="13622" objId="21"/>
      </p14:showEvtLst>
    </p:ext>
  </p:extLs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764" y="0"/>
            <a:ext cx="5993236" cy="479458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369715" y="5373651"/>
            <a:ext cx="555533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000" b="1">
                <a:latin typeface="PT Sans Caption" charset="-52"/>
                <a:ea typeface="PT Sans Caption" charset="-52"/>
                <a:cs typeface="PT Sans Caption" charset="-52"/>
              </a:rPr>
              <a:t>The person with Lead Responsibility must manage the communication and ensure that a clear understanding is reached.</a:t>
            </a:r>
            <a:endParaRPr lang="en-US" sz="20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345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6FD9A0-B94B-4DE6-AA22-F117AF910742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136293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8"/>
    </mc:Choice>
    <mc:Fallback xmlns="">
      <p:transition spd="slow" advTm="10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/>
    </p:bldLst>
  </p:timing>
  <p:extLst mod="1">
    <p:ext uri="{E180D4A7-C9FB-4DFB-919C-405C955672EB}">
      <p14:showEvtLst xmlns:p14="http://schemas.microsoft.com/office/powerpoint/2010/main">
        <p14:playEvt time="1" objId="4"/>
        <p14:stopEvt time="6417" objId="4"/>
      </p14:showEvtLst>
    </p:ext>
  </p:extLs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725531" y="1366966"/>
            <a:ext cx="510765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Q. Who is likely to have Lead Responsibility in </a:t>
            </a:r>
            <a:r>
              <a:rPr lang="en-GB" sz="32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our</a:t>
            </a:r>
            <a:r>
              <a:rPr lang="en-GB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 operational communications?</a:t>
            </a:r>
          </a:p>
        </p:txBody>
      </p:sp>
      <p:sp>
        <p:nvSpPr>
          <p:cNvPr id="4" name="Rectangle 3"/>
          <p:cNvSpPr/>
          <p:nvPr/>
        </p:nvSpPr>
        <p:spPr>
          <a:xfrm>
            <a:off x="3725530" y="4118188"/>
            <a:ext cx="47126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24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Discuss relevant communication scenarios and who has Lead Responsibility.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0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1058778" y="4867560"/>
            <a:ext cx="7234989" cy="1251285"/>
            <a:chOff x="3946357" y="4915686"/>
            <a:chExt cx="7234989" cy="1251285"/>
          </a:xfrm>
        </p:grpSpPr>
        <p:sp>
          <p:nvSpPr>
            <p:cNvPr id="23" name="Oval 22"/>
            <p:cNvSpPr/>
            <p:nvPr/>
          </p:nvSpPr>
          <p:spPr>
            <a:xfrm>
              <a:off x="3946357" y="4915686"/>
              <a:ext cx="1251285" cy="1251285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5734627" y="5248941"/>
              <a:ext cx="5446719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Confirm Understanding</a:t>
              </a:r>
              <a:endParaRPr lang="en-US" sz="3200" b="1" dirty="0">
                <a:solidFill>
                  <a:schemeClr val="accent6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7411" y="5248941"/>
              <a:ext cx="1109177" cy="664529"/>
            </a:xfrm>
            <a:prstGeom prst="rect">
              <a:avLst/>
            </a:prstGeom>
          </p:spPr>
        </p:pic>
      </p:grpSp>
      <p:grpSp>
        <p:nvGrpSpPr>
          <p:cNvPr id="26" name="Group 25"/>
          <p:cNvGrpSpPr/>
          <p:nvPr/>
        </p:nvGrpSpPr>
        <p:grpSpPr>
          <a:xfrm>
            <a:off x="1058778" y="634046"/>
            <a:ext cx="3675327" cy="1251285"/>
            <a:chOff x="3946357" y="682172"/>
            <a:chExt cx="3675327" cy="1251285"/>
          </a:xfrm>
        </p:grpSpPr>
        <p:sp>
          <p:nvSpPr>
            <p:cNvPr id="27" name="Oval 26"/>
            <p:cNvSpPr/>
            <p:nvPr/>
          </p:nvSpPr>
          <p:spPr>
            <a:xfrm>
              <a:off x="3946357" y="682172"/>
              <a:ext cx="1251285" cy="1251285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/>
            <p:cNvSpPr/>
            <p:nvPr/>
          </p:nvSpPr>
          <p:spPr>
            <a:xfrm>
              <a:off x="5734629" y="1015426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Opening</a:t>
              </a:r>
              <a:endParaRPr lang="en-US" sz="3200" b="1" dirty="0">
                <a:solidFill>
                  <a:srgbClr val="00B050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6882" y="894728"/>
              <a:ext cx="826169" cy="82616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058778" y="3456389"/>
            <a:ext cx="3675326" cy="1251285"/>
            <a:chOff x="3946357" y="3504515"/>
            <a:chExt cx="3675326" cy="1251285"/>
          </a:xfrm>
        </p:grpSpPr>
        <p:sp>
          <p:nvSpPr>
            <p:cNvPr id="31" name="Oval 30"/>
            <p:cNvSpPr/>
            <p:nvPr/>
          </p:nvSpPr>
          <p:spPr>
            <a:xfrm>
              <a:off x="3946357" y="3504515"/>
              <a:ext cx="1251285" cy="1251285"/>
            </a:xfrm>
            <a:prstGeom prst="ellipse">
              <a:avLst/>
            </a:prstGeom>
            <a:noFill/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5734628" y="3837769"/>
              <a:ext cx="18870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Actions</a:t>
              </a:r>
              <a:endParaRPr lang="en-US" sz="3200" b="1" dirty="0">
                <a:solidFill>
                  <a:schemeClr val="accent5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3244" y="3721400"/>
              <a:ext cx="817511" cy="817511"/>
            </a:xfrm>
            <a:prstGeom prst="rect">
              <a:avLst/>
            </a:prstGeom>
          </p:spPr>
        </p:pic>
      </p:grpSp>
      <p:grpSp>
        <p:nvGrpSpPr>
          <p:cNvPr id="34" name="Group 33"/>
          <p:cNvGrpSpPr/>
          <p:nvPr/>
        </p:nvGrpSpPr>
        <p:grpSpPr>
          <a:xfrm>
            <a:off x="1058778" y="2045217"/>
            <a:ext cx="4475748" cy="1251285"/>
            <a:chOff x="3946357" y="2093343"/>
            <a:chExt cx="4475748" cy="1251285"/>
          </a:xfrm>
        </p:grpSpPr>
        <p:sp>
          <p:nvSpPr>
            <p:cNvPr id="35" name="Oval 34"/>
            <p:cNvSpPr/>
            <p:nvPr/>
          </p:nvSpPr>
          <p:spPr>
            <a:xfrm>
              <a:off x="3946357" y="2093343"/>
              <a:ext cx="1251285" cy="1251285"/>
            </a:xfrm>
            <a:prstGeom prst="ellipse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5734628" y="2426597"/>
              <a:ext cx="2687477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457200" hangingPunct="0">
                <a:tabLst>
                  <a:tab pos="228600" algn="l"/>
                  <a:tab pos="2171700" algn="l"/>
                </a:tabLst>
              </a:pPr>
              <a:r>
                <a:rPr lang="en-GB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Information</a:t>
              </a:r>
              <a:endParaRPr lang="en-US" sz="3200" b="1" dirty="0">
                <a:solidFill>
                  <a:schemeClr val="accent3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279" y="2290882"/>
              <a:ext cx="848518" cy="848518"/>
            </a:xfrm>
            <a:prstGeom prst="rect">
              <a:avLst/>
            </a:prstGeom>
          </p:spPr>
        </p:pic>
      </p:grpSp>
      <p:pic>
        <p:nvPicPr>
          <p:cNvPr id="2" name="VO346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" name="VO346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75665" y="-812800"/>
            <a:ext cx="812800" cy="812800"/>
          </a:xfrm>
          <a:prstGeom prst="rect">
            <a:avLst/>
          </a:prstGeom>
        </p:spPr>
      </p:pic>
      <p:pic>
        <p:nvPicPr>
          <p:cNvPr id="5" name="VO347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551330" y="-850232"/>
            <a:ext cx="812800" cy="8128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5C94C44-16CC-4B6A-9023-9092884DD9DF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89400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0"/>
    </mc:Choice>
    <mc:Fallback xmlns="">
      <p:transition spd="slow" advTm="28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9247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5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6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92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80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681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playEvt time="9249" objId="3"/>
        <p14:stopEvt time="9272" objId="2"/>
        <p14:playEvt time="18054" objId="5"/>
        <p14:stopEvt time="18067" objId="3"/>
        <p14:stopEvt time="24885" objId="5"/>
      </p14:showEvtLst>
    </p:ext>
  </p:extLs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40071" y="597387"/>
            <a:ext cx="331212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Clarify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 details</a:t>
            </a:r>
            <a:endParaRPr lang="en-US" sz="36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40070" y="1872733"/>
            <a:ext cx="39549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Correct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mistakes</a:t>
            </a:r>
            <a:endParaRPr lang="en-US" sz="36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40069" y="3083911"/>
            <a:ext cx="55370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Summarise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information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240068" y="4311131"/>
            <a:ext cx="43604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Calm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the situation</a:t>
            </a:r>
          </a:p>
        </p:txBody>
      </p:sp>
      <p:sp>
        <p:nvSpPr>
          <p:cNvPr id="6" name="Rectangle 5"/>
          <p:cNvSpPr/>
          <p:nvPr/>
        </p:nvSpPr>
        <p:spPr>
          <a:xfrm>
            <a:off x="2240068" y="5329803"/>
            <a:ext cx="53959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Challenge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poor communication</a:t>
            </a:r>
          </a:p>
        </p:txBody>
      </p:sp>
      <p:pic>
        <p:nvPicPr>
          <p:cNvPr id="7" name="VO347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4D89F87-5F30-4AEA-AB2E-46A125C5BDC5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16329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104"/>
    </mc:Choice>
    <mc:Fallback xmlns="">
      <p:transition spd="slow" advTm="151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188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  <p:bldP spid="6" grpId="0"/>
    </p:bldLst>
  </p:timing>
  <p:extLst mod="1">
    <p:ext uri="{E180D4A7-C9FB-4DFB-919C-405C955672EB}">
      <p14:showEvtLst xmlns:p14="http://schemas.microsoft.com/office/powerpoint/2010/main">
        <p14:playEvt time="1" objId="7"/>
        <p14:stopEvt time="11899" objId="7"/>
      </p14:showEvtLst>
    </p:ext>
  </p:extLs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43999" y="3207822"/>
            <a:ext cx="79944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All be prepared </a:t>
            </a:r>
            <a:r>
              <a:rPr lang="en-GB" sz="3600" b="1" dirty="0">
                <a:latin typeface="PT Sans Caption" charset="-52"/>
                <a:ea typeface="PT Sans Caption" charset="-52"/>
                <a:cs typeface="PT Sans Caption" charset="-52"/>
              </a:rPr>
              <a:t>take these actions</a:t>
            </a:r>
            <a:endParaRPr lang="en-US" sz="3600" b="1" dirty="0"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3" name="VO34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4F9A6E-45AD-4A13-B3B9-F27981253C98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00118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35"/>
    </mc:Choice>
    <mc:Fallback xmlns="">
      <p:transition spd="slow" advTm="64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5" presetClass="entr" presetSubtype="0" fill="hold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1"/>
    </p:bldLst>
  </p:timing>
  <p:extLst mod="1">
    <p:ext uri="{E180D4A7-C9FB-4DFB-919C-405C955672EB}">
      <p14:showEvtLst xmlns:p14="http://schemas.microsoft.com/office/powerpoint/2010/main">
        <p14:playEvt time="1" objId="3"/>
        <p14:stopEvt time="3739" objId="3"/>
      </p14:showEvtLst>
    </p:ext>
  </p:extLs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90578" y="1903441"/>
            <a:ext cx="404862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50000"/>
                  </a:schemeClr>
                </a:solidFill>
                <a:latin typeface="+mj-lt"/>
                <a:ea typeface="PT Sans" charset="-52"/>
                <a:cs typeface="PT Sans" charset="-52"/>
              </a:rPr>
              <a:t>calm listen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53127" y="1032169"/>
            <a:ext cx="23180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85000"/>
                  </a:schemeClr>
                </a:solidFill>
                <a:latin typeface="+mj-lt"/>
                <a:ea typeface="PT Sans" charset="-52"/>
                <a:cs typeface="PT Sans" charset="-52"/>
              </a:rPr>
              <a:t>clarify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82744" y="1877566"/>
            <a:ext cx="486878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summarise</a:t>
            </a:r>
            <a:endParaRPr lang="en-US" sz="6600" dirty="0">
              <a:solidFill>
                <a:schemeClr val="bg1">
                  <a:lumMod val="50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3553" y="2711076"/>
            <a:ext cx="45178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chemeClr val="bg1">
                    <a:lumMod val="85000"/>
                  </a:schemeClr>
                </a:solidFill>
                <a:ea typeface="PT Sans" charset="-52"/>
                <a:cs typeface="PT Sans" charset="-52"/>
              </a:rPr>
              <a:t>challenge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99286" y="1182175"/>
            <a:ext cx="29677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>
                    <a:lumMod val="6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correct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627521" y="3790738"/>
            <a:ext cx="38661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dirty="0">
                <a:solidFill>
                  <a:schemeClr val="bg1">
                    <a:lumMod val="85000"/>
                  </a:schemeClr>
                </a:solidFill>
                <a:latin typeface="+mj-lt"/>
                <a:ea typeface="PT Sans" charset="-52"/>
                <a:cs typeface="PT Sans" charset="-52"/>
              </a:rPr>
              <a:t>question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936974" y="2997754"/>
            <a:ext cx="42070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>
                <a:solidFill>
                  <a:schemeClr val="bg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repeat back</a:t>
            </a:r>
            <a:endParaRPr lang="en-US" sz="4800" dirty="0">
              <a:solidFill>
                <a:schemeClr val="bg1">
                  <a:lumMod val="75000"/>
                </a:schemeClr>
              </a:solidFill>
              <a:latin typeface="Century Gothic" charset="0"/>
              <a:ea typeface="Century Gothic" charset="0"/>
              <a:cs typeface="Century Gothic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652210" y="4667114"/>
            <a:ext cx="3553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>
                    <a:lumMod val="50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confirm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56562" y="4031265"/>
            <a:ext cx="3553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>
                    <a:lumMod val="75000"/>
                  </a:schemeClr>
                </a:solidFill>
                <a:latin typeface="Century Gothic" charset="0"/>
                <a:ea typeface="Century Gothic" charset="0"/>
                <a:cs typeface="Century Gothic" charset="0"/>
              </a:rPr>
              <a:t>identify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55295" y="4747348"/>
            <a:ext cx="356535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chemeClr val="bg1">
                    <a:lumMod val="65000"/>
                  </a:schemeClr>
                </a:solidFill>
                <a:ea typeface="PT Sans" charset="-52"/>
                <a:cs typeface="PT Sans" charset="-52"/>
              </a:rPr>
              <a:t>structure</a:t>
            </a:r>
          </a:p>
        </p:txBody>
      </p:sp>
      <p:pic>
        <p:nvPicPr>
          <p:cNvPr id="3" name="VO348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164" y="-930442"/>
            <a:ext cx="812800" cy="8128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0749BBD-6DAB-4806-8D93-2484A8B69C93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27934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560">
        <p14:reveal/>
      </p:transition>
    </mc:Choice>
    <mc:Fallback xmlns="">
      <p:transition spd="slow" advTm="756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0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3522" objId="3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3655392"/>
            <a:ext cx="6982749" cy="1450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54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 Communications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A8846C-E1B4-4458-A575-631445D2F8DA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126044755"/>
      </p:ext>
    </p:extLst>
  </p:cSld>
  <p:clrMapOvr>
    <a:masterClrMapping/>
  </p:clrMapOvr>
  <p:transition spd="slow" advTm="4220">
    <p:wip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08948" y="2331389"/>
            <a:ext cx="5735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We must all support the person with </a:t>
            </a: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Lead Responsibility.</a:t>
            </a:r>
            <a:endParaRPr lang="en-US" sz="28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408948" y="3635227"/>
            <a:ext cx="5269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and be prepared to do some of the leading, if necessary.</a:t>
            </a:r>
            <a:endParaRPr lang="en-US" sz="2800" b="1" dirty="0">
              <a:solidFill>
                <a:schemeClr val="accent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4" name="VO348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7E3C6B3-EFE9-4798-916F-12E1F87991F0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5022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37"/>
    </mc:Choice>
    <mc:Fallback xmlns="">
      <p:transition spd="slow" advTm="10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0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  <p:extLst mod="1">
    <p:ext uri="{E180D4A7-C9FB-4DFB-919C-405C955672EB}">
      <p14:showEvtLst xmlns:p14="http://schemas.microsoft.com/office/powerpoint/2010/main">
        <p14:playEvt time="0" objId="4"/>
        <p14:stopEvt time="7050" objId="4"/>
      </p14:showEvtLst>
    </p:ext>
  </p:extLs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59" y="2072450"/>
            <a:ext cx="1252623" cy="12526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963815" y="3766959"/>
            <a:ext cx="486204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How is the Signaller taking </a:t>
            </a:r>
            <a:r>
              <a:rPr lang="en-GB" sz="24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Lead Responsibility </a:t>
            </a:r>
            <a:r>
              <a:rPr lang="en-GB" sz="2400" b="1" dirty="0">
                <a:latin typeface="PT Sans Caption" charset="-52"/>
                <a:ea typeface="PT Sans Caption" charset="-52"/>
                <a:cs typeface="PT Sans Caption" charset="-52"/>
              </a:rPr>
              <a:t>for the communication? List…</a:t>
            </a:r>
            <a:endParaRPr lang="en-US" sz="2400" b="1" dirty="0"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176337" y="5630779"/>
            <a:ext cx="5967663" cy="122722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672676" y="5921223"/>
            <a:ext cx="505390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spcAft>
                <a:spcPts val="0"/>
              </a:spcAft>
              <a:tabLst>
                <a:tab pos="228600" algn="l"/>
                <a:tab pos="2171700" algn="l"/>
              </a:tabLst>
            </a:pP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SPAD: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Signal Passed At Danger – a very serious and traumatic incident for a driver.</a:t>
            </a:r>
            <a:endParaRPr lang="en-US" dirty="0">
              <a:solidFill>
                <a:schemeClr val="bg1"/>
              </a:solidFill>
              <a:effectLst/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pic>
        <p:nvPicPr>
          <p:cNvPr id="2" name="VO348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63815" y="762634"/>
            <a:ext cx="3606500" cy="8679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2800" b="1" dirty="0">
                <a:latin typeface="PT Sans Caption" charset="-52"/>
                <a:ea typeface="PT Sans Caption" charset="-52"/>
                <a:cs typeface="PT Sans Caption" charset="-52"/>
              </a:rPr>
              <a:t>Play the recording and </a:t>
            </a:r>
          </a:p>
          <a:p>
            <a:pPr lvl="0" hangingPunct="0">
              <a:lnSpc>
                <a:spcPct val="90000"/>
              </a:lnSpc>
              <a:tabLst>
                <a:tab pos="228600" algn="l"/>
                <a:tab pos="2171700" algn="l"/>
              </a:tabLst>
            </a:pPr>
            <a:r>
              <a:rPr lang="en-GB" sz="2800" b="1" dirty="0">
                <a:solidFill>
                  <a:schemeClr val="accent1"/>
                </a:solidFill>
                <a:latin typeface="PT Sans Caption" charset="-52"/>
                <a:ea typeface="PT Sans Caption" charset="-52"/>
                <a:cs typeface="PT Sans Caption" charset="-52"/>
              </a:rPr>
              <a:t>answer the question.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30383" y="6244388"/>
            <a:ext cx="548217" cy="548217"/>
          </a:xfrm>
          <a:prstGeom prst="rect">
            <a:avLst/>
          </a:prstGeom>
        </p:spPr>
      </p:pic>
      <p:pic>
        <p:nvPicPr>
          <p:cNvPr id="8" name="E3485 SPAD">
            <a:hlinkClick r:id="" action="ppaction://media"/>
            <a:extLst>
              <a:ext uri="{FF2B5EF4-FFF2-40B4-BE49-F238E27FC236}">
                <a16:creationId xmlns:a16="http://schemas.microsoft.com/office/drawing/2014/main" id="{CEA8CA6C-CE26-4FE9-B632-F9F3B87EDF7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35064" y="2068628"/>
            <a:ext cx="1192028" cy="1192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0C50E8-6572-4DE6-A15D-BE6038857F2C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78647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104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16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41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053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2"/>
        <p14:stopEvt time="4122" objId="2"/>
      </p14:showEvtLst>
    </p:ext>
  </p:extLs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 dirty="0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Review</a:t>
            </a:r>
          </a:p>
        </p:txBody>
      </p:sp>
      <p:pic>
        <p:nvPicPr>
          <p:cNvPr id="2" name="VO349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A68902-D438-41CB-994F-98D9C57916E5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668485772"/>
      </p:ext>
    </p:extLst>
  </p:cSld>
  <p:clrMapOvr>
    <a:masterClrMapping/>
  </p:clrMapOvr>
  <p:transition spd="slow" advTm="580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90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2"/>
        <p14:stopEvt time="2923" objId="2"/>
      </p14:showEvtLst>
    </p:ext>
  </p:extLs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95814" y="364863"/>
            <a:ext cx="5214549" cy="954107"/>
            <a:chOff x="3595814" y="1164964"/>
            <a:chExt cx="5214549" cy="954107"/>
          </a:xfrm>
        </p:grpSpPr>
        <p:sp>
          <p:nvSpPr>
            <p:cNvPr id="6" name="Oval 5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1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7920" y="1164964"/>
              <a:ext cx="4102443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hangingPunct="0"/>
              <a:r>
                <a:rPr lang="en-GB" sz="2800" dirty="0"/>
                <a:t>A safety critical message should have four sections: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157288" y="1716504"/>
            <a:ext cx="4537534" cy="4434424"/>
            <a:chOff x="4299282" y="762382"/>
            <a:chExt cx="5612333" cy="5484799"/>
          </a:xfrm>
        </p:grpSpPr>
        <p:grpSp>
          <p:nvGrpSpPr>
            <p:cNvPr id="18" name="Group 17"/>
            <p:cNvGrpSpPr/>
            <p:nvPr/>
          </p:nvGrpSpPr>
          <p:grpSpPr>
            <a:xfrm>
              <a:off x="4299282" y="4995896"/>
              <a:ext cx="5612332" cy="1251285"/>
              <a:chOff x="3946357" y="4915686"/>
              <a:chExt cx="5612332" cy="1251285"/>
            </a:xfrm>
          </p:grpSpPr>
          <p:sp>
            <p:nvSpPr>
              <p:cNvPr id="19" name="Oval 18"/>
              <p:cNvSpPr/>
              <p:nvPr/>
            </p:nvSpPr>
            <p:spPr>
              <a:xfrm>
                <a:off x="3946357" y="4915686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Rectangle 22"/>
              <p:cNvSpPr/>
              <p:nvPr/>
            </p:nvSpPr>
            <p:spPr>
              <a:xfrm>
                <a:off x="5734627" y="5248942"/>
                <a:ext cx="3824062" cy="72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6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Confirmation</a:t>
                </a:r>
                <a:endParaRPr lang="en-US" sz="3200" b="1" dirty="0">
                  <a:solidFill>
                    <a:schemeClr val="accent6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17411" y="5248941"/>
                <a:ext cx="1109177" cy="664529"/>
              </a:xfrm>
              <a:prstGeom prst="rect">
                <a:avLst/>
              </a:prstGeom>
            </p:spPr>
          </p:pic>
        </p:grpSp>
        <p:grpSp>
          <p:nvGrpSpPr>
            <p:cNvPr id="25" name="Group 24"/>
            <p:cNvGrpSpPr/>
            <p:nvPr/>
          </p:nvGrpSpPr>
          <p:grpSpPr>
            <a:xfrm>
              <a:off x="4299282" y="762382"/>
              <a:ext cx="4475748" cy="1251285"/>
              <a:chOff x="3946357" y="682172"/>
              <a:chExt cx="4475748" cy="1251285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3946357" y="682172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/>
              <p:cNvSpPr/>
              <p:nvPr/>
            </p:nvSpPr>
            <p:spPr>
              <a:xfrm>
                <a:off x="5734629" y="1015426"/>
                <a:ext cx="2687476" cy="72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rgbClr val="00B050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Opening</a:t>
                </a:r>
                <a:endParaRPr lang="en-US" sz="3200" b="1" dirty="0">
                  <a:solidFill>
                    <a:srgbClr val="00B050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6882" y="894728"/>
                <a:ext cx="826169" cy="826168"/>
              </a:xfrm>
              <a:prstGeom prst="rect">
                <a:avLst/>
              </a:prstGeom>
            </p:spPr>
          </p:pic>
        </p:grpSp>
        <p:grpSp>
          <p:nvGrpSpPr>
            <p:cNvPr id="29" name="Group 28"/>
            <p:cNvGrpSpPr/>
            <p:nvPr/>
          </p:nvGrpSpPr>
          <p:grpSpPr>
            <a:xfrm>
              <a:off x="4299282" y="3584725"/>
              <a:ext cx="4604083" cy="1251285"/>
              <a:chOff x="3946357" y="3504515"/>
              <a:chExt cx="4604083" cy="1251285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3946357" y="3504515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/>
              <p:cNvSpPr/>
              <p:nvPr/>
            </p:nvSpPr>
            <p:spPr>
              <a:xfrm>
                <a:off x="5734626" y="3837769"/>
                <a:ext cx="2815814" cy="72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5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Actions</a:t>
                </a:r>
                <a:endParaRPr lang="en-US" sz="3200" b="1" dirty="0">
                  <a:solidFill>
                    <a:schemeClr val="accent5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63244" y="3721400"/>
                <a:ext cx="817511" cy="817510"/>
              </a:xfrm>
              <a:prstGeom prst="rect">
                <a:avLst/>
              </a:prstGeom>
            </p:spPr>
          </p:pic>
        </p:grpSp>
        <p:grpSp>
          <p:nvGrpSpPr>
            <p:cNvPr id="33" name="Group 32"/>
            <p:cNvGrpSpPr/>
            <p:nvPr/>
          </p:nvGrpSpPr>
          <p:grpSpPr>
            <a:xfrm>
              <a:off x="4299282" y="2173553"/>
              <a:ext cx="5612333" cy="1251285"/>
              <a:chOff x="3946357" y="2093343"/>
              <a:chExt cx="5612333" cy="1251285"/>
            </a:xfrm>
          </p:grpSpPr>
          <p:sp>
            <p:nvSpPr>
              <p:cNvPr id="34" name="Oval 33"/>
              <p:cNvSpPr/>
              <p:nvPr/>
            </p:nvSpPr>
            <p:spPr>
              <a:xfrm>
                <a:off x="3946357" y="2093343"/>
                <a:ext cx="1251285" cy="1251285"/>
              </a:xfrm>
              <a:prstGeom prst="ellipse">
                <a:avLst/>
              </a:pr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/>
              <p:cNvSpPr/>
              <p:nvPr/>
            </p:nvSpPr>
            <p:spPr>
              <a:xfrm>
                <a:off x="5734628" y="2426597"/>
                <a:ext cx="3824062" cy="72329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457200" hangingPunct="0">
                  <a:tabLst>
                    <a:tab pos="228600" algn="l"/>
                    <a:tab pos="2171700" algn="l"/>
                  </a:tabLst>
                </a:pPr>
                <a:r>
                  <a:rPr lang="en-GB" sz="3200" b="1" dirty="0">
                    <a:solidFill>
                      <a:schemeClr val="accent3"/>
                    </a:solidFill>
                    <a:latin typeface="PT Sans Caption" charset="-52"/>
                    <a:ea typeface="PT Sans Caption" charset="-52"/>
                    <a:cs typeface="PT Sans Caption" charset="-52"/>
                  </a:rPr>
                  <a:t>Information</a:t>
                </a:r>
                <a:endParaRPr lang="en-US" sz="3200" b="1" dirty="0">
                  <a:solidFill>
                    <a:schemeClr val="accent3"/>
                  </a:solidFill>
                  <a:latin typeface="PT Sans Caption" charset="-52"/>
                  <a:ea typeface="PT Sans Caption" charset="-52"/>
                  <a:cs typeface="PT Sans Caption" charset="-52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279" y="2290882"/>
                <a:ext cx="848518" cy="848518"/>
              </a:xfrm>
              <a:prstGeom prst="rect">
                <a:avLst/>
              </a:prstGeom>
            </p:spPr>
          </p:pic>
        </p:grpSp>
      </p:grpSp>
      <p:pic>
        <p:nvPicPr>
          <p:cNvPr id="3" name="VO349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A1441E1B-BFD1-4F86-8122-7528516D23B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5251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71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7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stopEvt time="5730" objId="3"/>
      </p14:showEvtLst>
    </p:ext>
  </p:extLs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3579771" y="1551975"/>
            <a:ext cx="5214549" cy="1323439"/>
            <a:chOff x="3595814" y="1181006"/>
            <a:chExt cx="5214549" cy="1323439"/>
          </a:xfrm>
        </p:grpSpPr>
        <p:sp>
          <p:nvSpPr>
            <p:cNvPr id="6" name="Oval 5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2</a:t>
              </a: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707920" y="1181006"/>
              <a:ext cx="4102443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GB" sz="2000" dirty="0"/>
                <a:t>The person with Lead Responsibility must </a:t>
              </a:r>
              <a:r>
                <a:rPr lang="en-GB" sz="2000" b="1" dirty="0"/>
                <a:t>manage the communication </a:t>
              </a:r>
              <a:r>
                <a:rPr lang="en-GB" sz="2000" dirty="0"/>
                <a:t>and ensure that </a:t>
              </a:r>
              <a:r>
                <a:rPr lang="en-GB" sz="2000" b="1" dirty="0"/>
                <a:t>a clear understanding is reached.</a:t>
              </a:r>
              <a:endParaRPr lang="en-US" sz="2000" b="1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3579771" y="3260154"/>
            <a:ext cx="5214549" cy="2246769"/>
            <a:chOff x="3595814" y="1181006"/>
            <a:chExt cx="5214549" cy="2246769"/>
          </a:xfrm>
        </p:grpSpPr>
        <p:sp>
          <p:nvSpPr>
            <p:cNvPr id="37" name="Oval 36"/>
            <p:cNvSpPr/>
            <p:nvPr/>
          </p:nvSpPr>
          <p:spPr>
            <a:xfrm>
              <a:off x="3595814" y="1223321"/>
              <a:ext cx="864973" cy="864973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latin typeface="Arial" charset="0"/>
                  <a:ea typeface="Arial" charset="0"/>
                  <a:cs typeface="Arial" charset="0"/>
                </a:rPr>
                <a:t>3</a:t>
              </a:r>
            </a:p>
          </p:txBody>
        </p:sp>
        <p:sp>
          <p:nvSpPr>
            <p:cNvPr id="38" name="Rectangle 37"/>
            <p:cNvSpPr/>
            <p:nvPr/>
          </p:nvSpPr>
          <p:spPr>
            <a:xfrm>
              <a:off x="4707920" y="1181006"/>
              <a:ext cx="4102443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/>
              <a:r>
                <a:rPr lang="en-GB" sz="2000" dirty="0"/>
                <a:t>We must all </a:t>
              </a:r>
              <a:r>
                <a:rPr lang="en-GB" sz="2000" b="1" dirty="0"/>
                <a:t>support the person with Lead Responsibility.</a:t>
              </a:r>
            </a:p>
            <a:p>
              <a:pPr marL="342900" indent="-342900" hangingPunct="0">
                <a:buFont typeface="Arial" charset="0"/>
                <a:buChar char="•"/>
              </a:pPr>
              <a:endParaRPr lang="en-GB" sz="2000" dirty="0"/>
            </a:p>
            <a:p>
              <a:pPr marL="342900" indent="-342900" hangingPunct="0">
                <a:buFont typeface="Arial" charset="0"/>
                <a:buChar char="•"/>
              </a:pPr>
              <a:r>
                <a:rPr lang="en-GB" sz="2000" dirty="0"/>
                <a:t>and be </a:t>
              </a:r>
              <a:r>
                <a:rPr lang="en-GB" sz="2000" b="1" dirty="0"/>
                <a:t>prepared to do some of the leading</a:t>
              </a:r>
              <a:r>
                <a:rPr lang="en-GB" sz="2000" dirty="0"/>
                <a:t>, if necessary (listening, repeating back, questioning...)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0272" y="6376968"/>
            <a:ext cx="445822" cy="44582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74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699625" y="4437648"/>
            <a:ext cx="6492007" cy="7089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80000"/>
              </a:lnSpc>
            </a:pPr>
            <a:r>
              <a:rPr lang="en-US" sz="4800" b="1">
                <a:solidFill>
                  <a:srgbClr val="FFFFFF"/>
                </a:solidFill>
                <a:latin typeface="PT Sans Caption" charset="-52"/>
                <a:ea typeface="PT Sans Caption" charset="-52"/>
                <a:cs typeface="PT Sans Caption" charset="-52"/>
              </a:rPr>
              <a:t>Module Conclusion</a:t>
            </a:r>
          </a:p>
        </p:txBody>
      </p:sp>
      <p:pic>
        <p:nvPicPr>
          <p:cNvPr id="3" name="VO36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3175" y="-812800"/>
            <a:ext cx="812800" cy="812800"/>
          </a:xfrm>
          <a:prstGeom prst="rect">
            <a:avLst/>
          </a:prstGeom>
        </p:spPr>
      </p:pic>
      <p:pic>
        <p:nvPicPr>
          <p:cNvPr id="4" name="VO3610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1743" y="-812800"/>
            <a:ext cx="812800" cy="812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4FE861-534B-489E-8E61-383F2AC0ACF2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603051389"/>
      </p:ext>
    </p:extLst>
  </p:cSld>
  <p:clrMapOvr>
    <a:masterClrMapping/>
  </p:clrMapOvr>
  <p:transition spd="slow" advTm="1447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408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4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57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3"/>
        <p14:playEvt time="6410" objId="4"/>
        <p14:stopEvt time="6428" objId="3"/>
        <p14:stopEvt time="12217" objId="4"/>
      </p14:showEvtLst>
    </p:ext>
  </p:extLs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81" y="843146"/>
            <a:ext cx="7718962" cy="5094515"/>
          </a:xfrm>
          <a:prstGeom prst="rect">
            <a:avLst/>
          </a:prstGeom>
        </p:spPr>
      </p:pic>
      <p:pic>
        <p:nvPicPr>
          <p:cNvPr id="2" name="VO3612">
            <a:hlinkClick r:id="" action="ppaction://media"/>
            <a:extLst>
              <a:ext uri="{FF2B5EF4-FFF2-40B4-BE49-F238E27FC236}">
                <a16:creationId xmlns:a16="http://schemas.microsoft.com/office/drawing/2014/main" id="{A959AE98-9360-4659-83C7-2EED02D7E0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0933" y="-753533"/>
            <a:ext cx="609600" cy="6096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DAAB89-5A70-4E49-A517-7197B4942CE7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65000"/>
                  </a:schemeClr>
                </a:solidFill>
                <a:latin typeface="Maiandra GD" panose="020E0502030308020204" pitchFamily="34" charset="0"/>
              </a:rPr>
              <a:t>VO…</a:t>
            </a:r>
          </a:p>
        </p:txBody>
      </p:sp>
    </p:spTree>
    <p:extLst>
      <p:ext uri="{BB962C8B-B14F-4D97-AF65-F5344CB8AC3E}">
        <p14:creationId xmlns:p14="http://schemas.microsoft.com/office/powerpoint/2010/main" val="4142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990"/>
    </mc:Choice>
    <mc:Fallback xmlns="">
      <p:transition spd="slow" advTm="129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" objId="4"/>
        <p14:stopEvt time="10435" objId="4"/>
      </p14:showEvtLst>
    </p:ext>
  </p:extLs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62432" y="6046743"/>
            <a:ext cx="48809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hangingPunct="0">
              <a:tabLst>
                <a:tab pos="228600" algn="l"/>
                <a:tab pos="2171700" algn="l"/>
              </a:tabLst>
            </a:pP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Your briefer will now conduct a </a:t>
            </a:r>
            <a:r>
              <a:rPr lang="en-GB" b="1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short test </a:t>
            </a:r>
            <a:r>
              <a:rPr lang="en-GB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to confirm understanding.</a:t>
            </a:r>
            <a:r>
              <a:rPr lang="en-US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349580" y="1981371"/>
            <a:ext cx="4399004" cy="1999738"/>
            <a:chOff x="4349580" y="1981371"/>
            <a:chExt cx="4399004" cy="1999738"/>
          </a:xfrm>
        </p:grpSpPr>
        <p:sp>
          <p:nvSpPr>
            <p:cNvPr id="3" name="Rectangle 2"/>
            <p:cNvSpPr/>
            <p:nvPr/>
          </p:nvSpPr>
          <p:spPr>
            <a:xfrm>
              <a:off x="4349580" y="1981371"/>
              <a:ext cx="4399004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Every time we hold an operational conversation, </a:t>
              </a:r>
              <a:r>
                <a:rPr lang="en-GB" sz="2400" b="1" dirty="0">
                  <a:solidFill>
                    <a:schemeClr val="accent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we are agreeing a contract</a:t>
              </a:r>
              <a:endParaRPr lang="en-US" sz="2400" b="1" dirty="0">
                <a:solidFill>
                  <a:schemeClr val="accent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4349580" y="3519444"/>
              <a:ext cx="388382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2400" b="1" dirty="0"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- keep the contract tight</a:t>
              </a:r>
              <a:endParaRPr lang="en-US" sz="2400" b="1" dirty="0"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92" y="1614330"/>
            <a:ext cx="2611679" cy="2611679"/>
          </a:xfrm>
          <a:prstGeom prst="rect">
            <a:avLst/>
          </a:prstGeom>
        </p:spPr>
      </p:pic>
      <p:pic>
        <p:nvPicPr>
          <p:cNvPr id="5" name="VO36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792" y="-812800"/>
            <a:ext cx="8128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7162B42-F39A-4090-9522-EB72BE075E09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0132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84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5"/>
        <p14:stopEvt time="2201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25347" y="2289763"/>
            <a:ext cx="4470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57200" hangingPunct="0">
              <a:tabLst>
                <a:tab pos="228600" algn="l"/>
                <a:tab pos="2171700" algn="l"/>
              </a:tabLst>
            </a:pPr>
            <a:r>
              <a:rPr lang="en-GB" sz="36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All operational communication by front-line staff is </a:t>
            </a:r>
            <a:r>
              <a:rPr lang="en-GB" sz="3600" b="1" dirty="0">
                <a:solidFill>
                  <a:srgbClr val="7FC240"/>
                </a:solidFill>
                <a:latin typeface="PT Sans Caption" charset="-52"/>
                <a:ea typeface="PT Sans Caption" charset="-52"/>
                <a:cs typeface="PT Sans Caption" charset="-52"/>
              </a:rPr>
              <a:t>safety critical.</a:t>
            </a:r>
            <a:endParaRPr lang="en-US" sz="3600" b="1" dirty="0">
              <a:solidFill>
                <a:srgbClr val="7FC240"/>
              </a:solidFill>
              <a:latin typeface="PT Sans Caption" charset="-52"/>
              <a:ea typeface="PT Sans Caption" charset="-52"/>
              <a:cs typeface="PT Sans Caption" charset="-52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740446" y="2102619"/>
            <a:ext cx="2652762" cy="2652762"/>
            <a:chOff x="740446" y="2102619"/>
            <a:chExt cx="2652762" cy="2652762"/>
          </a:xfrm>
        </p:grpSpPr>
        <p:sp>
          <p:nvSpPr>
            <p:cNvPr id="14" name="Rectangle 13"/>
            <p:cNvSpPr/>
            <p:nvPr/>
          </p:nvSpPr>
          <p:spPr>
            <a:xfrm>
              <a:off x="740446" y="2102619"/>
              <a:ext cx="2652762" cy="2652762"/>
            </a:xfrm>
            <a:prstGeom prst="rect">
              <a:avLst/>
            </a:prstGeom>
            <a:solidFill>
              <a:srgbClr val="7FC24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US">
                <a:solidFill>
                  <a:srgbClr val="FFFFFF"/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27" y="2274838"/>
              <a:ext cx="2336800" cy="2336800"/>
            </a:xfrm>
            <a:prstGeom prst="rect">
              <a:avLst/>
            </a:prstGeom>
          </p:spPr>
        </p:pic>
      </p:grpSp>
      <p:pic>
        <p:nvPicPr>
          <p:cNvPr id="3" name="VO31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627" y="-812800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844F43-D5E5-406B-B821-DAE3EFA6237A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21323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0"/>
    </mc:Choice>
    <mc:Fallback xmlns="">
      <p:transition spd="slow" advTm="10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7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90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</p:bldLst>
  </p:timing>
  <p:extLst mod="1">
    <p:ext uri="{E180D4A7-C9FB-4DFB-919C-405C955672EB}">
      <p14:showEvtLst xmlns:p14="http://schemas.microsoft.com/office/powerpoint/2010/main">
        <p14:playEvt time="1" objId="3"/>
        <p14:stopEvt time="9025" objId="3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890747" y="771339"/>
            <a:ext cx="5362506" cy="8972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lnSpc>
                <a:spcPct val="80000"/>
              </a:lnSpc>
            </a:pPr>
            <a:r>
              <a:rPr lang="en-US" sz="32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rPr>
              <a:t>By ‘operational’ &amp; ‘front line’ we mean: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1581740" y="1902448"/>
            <a:ext cx="1814920" cy="1643161"/>
            <a:chOff x="1581740" y="1534589"/>
            <a:chExt cx="1814920" cy="1643161"/>
          </a:xfrm>
        </p:grpSpPr>
        <p:sp>
          <p:nvSpPr>
            <p:cNvPr id="5" name="Rectangle 4"/>
            <p:cNvSpPr/>
            <p:nvPr/>
          </p:nvSpPr>
          <p:spPr>
            <a:xfrm>
              <a:off x="1581740" y="2777640"/>
              <a:ext cx="181492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Maintenance</a:t>
              </a:r>
              <a:endParaRPr lang="en-US" sz="2000" b="1" dirty="0">
                <a:solidFill>
                  <a:srgbClr val="22383A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grpSp>
          <p:nvGrpSpPr>
            <p:cNvPr id="40" name="Group 39"/>
            <p:cNvGrpSpPr/>
            <p:nvPr/>
          </p:nvGrpSpPr>
          <p:grpSpPr>
            <a:xfrm>
              <a:off x="2014409" y="1534589"/>
              <a:ext cx="895996" cy="895996"/>
              <a:chOff x="2014409" y="1719943"/>
              <a:chExt cx="895996" cy="895996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014409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6599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3447003" y="1902448"/>
            <a:ext cx="2249537" cy="1950937"/>
            <a:chOff x="3447003" y="1534589"/>
            <a:chExt cx="2249537" cy="1950937"/>
          </a:xfrm>
        </p:grpSpPr>
        <p:sp>
          <p:nvSpPr>
            <p:cNvPr id="21" name="Rectangle 20"/>
            <p:cNvSpPr/>
            <p:nvPr/>
          </p:nvSpPr>
          <p:spPr>
            <a:xfrm>
              <a:off x="3447003" y="2777640"/>
              <a:ext cx="2249537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 dirty="0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TOC &amp; Network Rail Control</a:t>
              </a: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4124002" y="1534589"/>
              <a:ext cx="895996" cy="895996"/>
              <a:chOff x="4124002" y="1719943"/>
              <a:chExt cx="895996" cy="895996"/>
            </a:xfrm>
          </p:grpSpPr>
          <p:sp>
            <p:nvSpPr>
              <p:cNvPr id="26" name="Oval 25"/>
              <p:cNvSpPr/>
              <p:nvPr/>
            </p:nvSpPr>
            <p:spPr>
              <a:xfrm>
                <a:off x="4124002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963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/>
          <p:cNvGrpSpPr/>
          <p:nvPr/>
        </p:nvGrpSpPr>
        <p:grpSpPr>
          <a:xfrm>
            <a:off x="5872870" y="1902448"/>
            <a:ext cx="1462259" cy="1668561"/>
            <a:chOff x="5872870" y="1534589"/>
            <a:chExt cx="1462259" cy="1668561"/>
          </a:xfrm>
        </p:grpSpPr>
        <p:sp>
          <p:nvSpPr>
            <p:cNvPr id="22" name="Rectangle 21"/>
            <p:cNvSpPr/>
            <p:nvPr/>
          </p:nvSpPr>
          <p:spPr>
            <a:xfrm>
              <a:off x="5872870" y="2803040"/>
              <a:ext cx="146225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Signalling</a:t>
              </a:r>
            </a:p>
          </p:txBody>
        </p:sp>
        <p:grpSp>
          <p:nvGrpSpPr>
            <p:cNvPr id="38" name="Group 37"/>
            <p:cNvGrpSpPr/>
            <p:nvPr/>
          </p:nvGrpSpPr>
          <p:grpSpPr>
            <a:xfrm>
              <a:off x="6156001" y="1534589"/>
              <a:ext cx="895996" cy="895996"/>
              <a:chOff x="6156001" y="1719943"/>
              <a:chExt cx="895996" cy="895996"/>
            </a:xfrm>
          </p:grpSpPr>
          <p:sp>
            <p:nvSpPr>
              <p:cNvPr id="27" name="Oval 26"/>
              <p:cNvSpPr/>
              <p:nvPr/>
            </p:nvSpPr>
            <p:spPr>
              <a:xfrm>
                <a:off x="6156001" y="1719943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191" y="193119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1451954" y="4078199"/>
            <a:ext cx="2020906" cy="1983100"/>
            <a:chOff x="1451954" y="3710340"/>
            <a:chExt cx="2020906" cy="1983100"/>
          </a:xfrm>
        </p:grpSpPr>
        <p:sp>
          <p:nvSpPr>
            <p:cNvPr id="23" name="Rectangle 22"/>
            <p:cNvSpPr/>
            <p:nvPr/>
          </p:nvSpPr>
          <p:spPr>
            <a:xfrm>
              <a:off x="1451954" y="4985554"/>
              <a:ext cx="2020906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Station Operations</a:t>
              </a: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014409" y="3710340"/>
              <a:ext cx="895996" cy="895996"/>
              <a:chOff x="2014409" y="4229328"/>
              <a:chExt cx="895996" cy="895996"/>
            </a:xfrm>
          </p:grpSpPr>
          <p:sp>
            <p:nvSpPr>
              <p:cNvPr id="28" name="Oval 27"/>
              <p:cNvSpPr/>
              <p:nvPr/>
            </p:nvSpPr>
            <p:spPr>
              <a:xfrm>
                <a:off x="2014409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6599" y="44738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6" name="Group 15"/>
          <p:cNvGrpSpPr/>
          <p:nvPr/>
        </p:nvGrpSpPr>
        <p:grpSpPr>
          <a:xfrm>
            <a:off x="3999815" y="4078199"/>
            <a:ext cx="1093569" cy="1675324"/>
            <a:chOff x="3999815" y="3710340"/>
            <a:chExt cx="1093569" cy="1675324"/>
          </a:xfrm>
        </p:grpSpPr>
        <p:sp>
          <p:nvSpPr>
            <p:cNvPr id="24" name="Rectangle 23"/>
            <p:cNvSpPr/>
            <p:nvPr/>
          </p:nvSpPr>
          <p:spPr>
            <a:xfrm>
              <a:off x="3999815" y="4985554"/>
              <a:ext cx="1093569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Driving</a:t>
              </a: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124002" y="3710340"/>
              <a:ext cx="895996" cy="895996"/>
              <a:chOff x="4124002" y="4229328"/>
              <a:chExt cx="895996" cy="895996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124002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35963" y="4473823"/>
                <a:ext cx="471616" cy="471616"/>
              </a:xfrm>
              <a:prstGeom prst="rect">
                <a:avLst/>
              </a:prstGeom>
            </p:spPr>
          </p:pic>
        </p:grpSp>
      </p:grpSp>
      <p:grpSp>
        <p:nvGrpSpPr>
          <p:cNvPr id="17" name="Group 16"/>
          <p:cNvGrpSpPr/>
          <p:nvPr/>
        </p:nvGrpSpPr>
        <p:grpSpPr>
          <a:xfrm>
            <a:off x="5937791" y="4078199"/>
            <a:ext cx="1332416" cy="1675324"/>
            <a:chOff x="5937791" y="3710340"/>
            <a:chExt cx="1332416" cy="1675324"/>
          </a:xfrm>
        </p:grpSpPr>
        <p:sp>
          <p:nvSpPr>
            <p:cNvPr id="25" name="Rectangle 24"/>
            <p:cNvSpPr/>
            <p:nvPr/>
          </p:nvSpPr>
          <p:spPr>
            <a:xfrm>
              <a:off x="5937791" y="4985554"/>
              <a:ext cx="1332416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457200" hangingPunct="0">
                <a:tabLst>
                  <a:tab pos="111760" algn="l"/>
                  <a:tab pos="228600" algn="l"/>
                  <a:tab pos="2171700" algn="l"/>
                  <a:tab pos="111760" algn="l"/>
                  <a:tab pos="2171700" algn="l"/>
                </a:tabLst>
              </a:pPr>
              <a:r>
                <a:rPr lang="en-GB" sz="2000" b="1">
                  <a:solidFill>
                    <a:srgbClr val="22383A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Shunting</a:t>
              </a: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6156001" y="3710340"/>
              <a:ext cx="895996" cy="895996"/>
              <a:chOff x="6156001" y="4229328"/>
              <a:chExt cx="895996" cy="895996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6156001" y="4229328"/>
                <a:ext cx="895996" cy="895996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368191" y="4473823"/>
                <a:ext cx="471616" cy="471616"/>
              </a:xfrm>
              <a:prstGeom prst="rect">
                <a:avLst/>
              </a:prstGeom>
            </p:spPr>
          </p:pic>
        </p:grp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476645A3-2E5A-48FF-861B-8DB2DE41E9A3}"/>
              </a:ext>
            </a:extLst>
          </p:cNvPr>
          <p:cNvSpPr txBox="1"/>
          <p:nvPr/>
        </p:nvSpPr>
        <p:spPr>
          <a:xfrm>
            <a:off x="-6623" y="6513446"/>
            <a:ext cx="69602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50000"/>
                  </a:schemeClr>
                </a:solidFill>
                <a:latin typeface="Maiandra GD" panose="020E0502030308020204" pitchFamily="34" charset="0"/>
              </a:rPr>
              <a:t>…VO</a:t>
            </a:r>
          </a:p>
        </p:txBody>
      </p:sp>
    </p:spTree>
    <p:extLst>
      <p:ext uri="{BB962C8B-B14F-4D97-AF65-F5344CB8AC3E}">
        <p14:creationId xmlns:p14="http://schemas.microsoft.com/office/powerpoint/2010/main" val="136692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9690">
        <p:fade/>
      </p:transition>
    </mc:Choice>
    <mc:Fallback xmlns="">
      <p:transition spd="med" advTm="969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49"/>
          <a:stretch/>
        </p:blipFill>
        <p:spPr>
          <a:xfrm>
            <a:off x="2600731" y="1186249"/>
            <a:ext cx="3942538" cy="5671751"/>
          </a:xfrm>
          <a:prstGeom prst="rect">
            <a:avLst/>
          </a:prstGeom>
        </p:spPr>
      </p:pic>
      <p:pic>
        <p:nvPicPr>
          <p:cNvPr id="3" name="VO31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883" y="-946484"/>
            <a:ext cx="812800" cy="812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7CB001-C91B-4715-ABC8-87AF712708C7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157518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8876">
        <p:fade/>
      </p:transition>
    </mc:Choice>
    <mc:Fallback xmlns="">
      <p:transition spd="med" advTm="88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7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  <p14:stopEvt time="7250" objId="3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946553" y="2041174"/>
            <a:ext cx="5259773" cy="2811459"/>
            <a:chOff x="1934196" y="2053531"/>
            <a:chExt cx="5259773" cy="2811459"/>
          </a:xfrm>
        </p:grpSpPr>
        <p:sp>
          <p:nvSpPr>
            <p:cNvPr id="2" name="Rectangle 1"/>
            <p:cNvSpPr/>
            <p:nvPr/>
          </p:nvSpPr>
          <p:spPr>
            <a:xfrm>
              <a:off x="2956048" y="3941660"/>
              <a:ext cx="3251211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Standard</a:t>
              </a:r>
              <a:endParaRPr lang="en-US" sz="5400" dirty="0">
                <a:solidFill>
                  <a:schemeClr val="bg1"/>
                </a:solidFill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027680" y="2053531"/>
              <a:ext cx="3113353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5400" dirty="0">
                  <a:solidFill>
                    <a:schemeClr val="bg1"/>
                  </a:solidFill>
                  <a:latin typeface="PT Sans Caption" charset="-52"/>
                  <a:ea typeface="PT Sans Caption" charset="-52"/>
                  <a:cs typeface="PT Sans Caption" charset="-52"/>
                </a:rPr>
                <a:t>N</a:t>
              </a:r>
              <a:r>
                <a:rPr lang="en-GB" sz="5400">
                  <a:solidFill>
                    <a:schemeClr val="bg1"/>
                  </a:solidFill>
                  <a:effectLst/>
                  <a:latin typeface="PT Sans Caption" charset="-52"/>
                  <a:ea typeface="PT Sans Caption" charset="-52"/>
                  <a:cs typeface="PT Sans Caption" charset="-52"/>
                </a:rPr>
                <a:t>ational</a:t>
              </a:r>
              <a:endParaRPr lang="en-US" sz="5400" dirty="0">
                <a:solidFill>
                  <a:schemeClr val="bg1"/>
                </a:solidFill>
                <a:effectLst/>
                <a:latin typeface="PT Sans Caption" charset="-52"/>
                <a:ea typeface="PT Sans Caption" charset="-52"/>
                <a:cs typeface="PT Sans Caption" charset="-52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1934196" y="2705093"/>
              <a:ext cx="5259773" cy="144655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hangingPunct="0">
                <a:spcAft>
                  <a:spcPts val="0"/>
                </a:spcAft>
                <a:tabLst>
                  <a:tab pos="228600" algn="l"/>
                  <a:tab pos="2171700" algn="l"/>
                </a:tabLst>
              </a:pPr>
              <a:r>
                <a:rPr lang="en-GB" sz="8800" b="1" dirty="0">
                  <a:solidFill>
                    <a:schemeClr val="accent1"/>
                  </a:solidFill>
                  <a:effectLst/>
                  <a:latin typeface="Arial" charset="0"/>
                  <a:ea typeface="Arial" charset="0"/>
                  <a:cs typeface="Arial" charset="0"/>
                </a:rPr>
                <a:t>MINIMUM</a:t>
              </a:r>
              <a:endParaRPr lang="en-US" sz="8800" b="1" dirty="0">
                <a:solidFill>
                  <a:schemeClr val="accent1"/>
                </a:solidFill>
                <a:effectLst/>
                <a:latin typeface="Arial" charset="0"/>
                <a:ea typeface="Arial" charset="0"/>
                <a:cs typeface="Arial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1087397" y="1804086"/>
            <a:ext cx="6944498" cy="328689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VO31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812800"/>
            <a:ext cx="812800" cy="812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54482-DF0C-467D-B2B6-9EE92D4C1866}"/>
              </a:ext>
            </a:extLst>
          </p:cNvPr>
          <p:cNvSpPr txBox="1"/>
          <p:nvPr/>
        </p:nvSpPr>
        <p:spPr>
          <a:xfrm>
            <a:off x="-6623" y="6513446"/>
            <a:ext cx="4908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>
                    <a:lumMod val="95000"/>
                  </a:schemeClr>
                </a:solidFill>
                <a:latin typeface="Maiandra GD" panose="020E0502030308020204" pitchFamily="34" charset="0"/>
              </a:rPr>
              <a:t>VO</a:t>
            </a:r>
          </a:p>
        </p:txBody>
      </p:sp>
    </p:spTree>
    <p:extLst>
      <p:ext uri="{BB962C8B-B14F-4D97-AF65-F5344CB8AC3E}">
        <p14:creationId xmlns:p14="http://schemas.microsoft.com/office/powerpoint/2010/main" val="39421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85"/>
    </mc:Choice>
    <mc:Fallback xmlns="">
      <p:transition spd="slow" advTm="8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29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9"/>
        <p14:stopEvt time="6311" objId="9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"/>
</p:tagLst>
</file>

<file path=ppt/theme/theme1.xml><?xml version="1.0" encoding="utf-8"?>
<a:theme xmlns:a="http://schemas.openxmlformats.org/drawingml/2006/main" name="RSSB Module Presentation Theme">
  <a:themeElements>
    <a:clrScheme name="RSSB Theme">
      <a:dk1>
        <a:srgbClr val="21373A"/>
      </a:dk1>
      <a:lt1>
        <a:srgbClr val="FFFFFF"/>
      </a:lt1>
      <a:dk2>
        <a:srgbClr val="031963"/>
      </a:dk2>
      <a:lt2>
        <a:srgbClr val="FEFFFF"/>
      </a:lt2>
      <a:accent1>
        <a:srgbClr val="8FC951"/>
      </a:accent1>
      <a:accent2>
        <a:srgbClr val="CDE379"/>
      </a:accent2>
      <a:accent3>
        <a:srgbClr val="595E84"/>
      </a:accent3>
      <a:accent4>
        <a:srgbClr val="2D8689"/>
      </a:accent4>
      <a:accent5>
        <a:srgbClr val="EA4F1C"/>
      </a:accent5>
      <a:accent6>
        <a:srgbClr val="36BAF7"/>
      </a:accent6>
      <a:hlink>
        <a:srgbClr val="8FC951"/>
      </a:hlink>
      <a:folHlink>
        <a:srgbClr val="8FC951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SparkAttachment" ma:contentTypeID="0x010100A04C6C45AA8F47FEBC7C7A661BDDACA500D31E798BEE71384D844FBFEA9AAE9411" ma:contentTypeVersion="2" ma:contentTypeDescription="Spark Attachment" ma:contentTypeScope="" ma:versionID="abc086a48af8f30faaf42108778b261a">
  <xsd:schema xmlns:xsd="http://www.w3.org/2001/XMLSchema" xmlns:xs="http://www.w3.org/2001/XMLSchema" xmlns:p="http://schemas.microsoft.com/office/2006/metadata/properties" xmlns:ns2="6e9dc5df-26dc-4cdc-bc9e-1872ac93cb1a" targetNamespace="http://schemas.microsoft.com/office/2006/metadata/properties" ma:root="true" ma:fieldsID="c5c65adc52327deb45b041d22676a0d8" ns2:_="">
    <xsd:import namespace="6e9dc5df-26dc-4cdc-bc9e-1872ac93cb1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parkAttachmentDescription" minOccurs="0"/>
                <xsd:element ref="ns2:SparkAttachmentRecordTitle" minOccurs="0"/>
                <xsd:element ref="ns2:SparkAttachmentRecordNumber" minOccurs="0"/>
                <xsd:element ref="ns2:SparkAttachmentRecordContentType" minOccurs="0"/>
                <xsd:element ref="ns2:SparkCountries" minOccurs="0"/>
                <xsd:element ref="ns2:TaxCatchAll" minOccurs="0"/>
                <xsd:element ref="ns2:g26fa81fe08d4adbb709ae5defa4bd43" minOccurs="0"/>
                <xsd:element ref="ns2:SparkAttachmentRecordAuthorTaxHTField0" minOccurs="0"/>
                <xsd:element ref="ns2:hf0cf3ca9afc4fc6b655329373ff3e6d" minOccurs="0"/>
                <xsd:element ref="ns2:SparkAttachmentRecordKeywordsTaxHTField0" minOccurs="0"/>
                <xsd:element ref="ns2:oadc9e77bb2e46e7a3bed45cbb1f8389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dc5df-26dc-4cdc-bc9e-1872ac93cb1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parkAttachmentDescription" ma:index="11" nillable="true" ma:displayName="Attachment description" ma:internalName="SparkAttachmentDescription">
      <xsd:simpleType>
        <xsd:restriction base="dms:Text">
          <xsd:maxLength value="75"/>
        </xsd:restriction>
      </xsd:simpleType>
    </xsd:element>
    <xsd:element name="SparkAttachmentRecordTitle" ma:index="12" nillable="true" ma:displayName="Title of parent record" ma:description="Title of record which is linked with this attachment" ma:internalName="SparkAttachmentRecordTitle">
      <xsd:simpleType>
        <xsd:restriction base="dms:Text"/>
      </xsd:simpleType>
    </xsd:element>
    <xsd:element name="SparkAttachmentRecordNumber" ma:index="13" nillable="true" ma:displayName="Reference number of parent record" ma:description="Unique refrence of record which is linked with this attachment" ma:internalName="SparkAttachmentRecordNumber">
      <xsd:simpleType>
        <xsd:restriction base="dms:Text"/>
      </xsd:simpleType>
    </xsd:element>
    <xsd:element name="SparkAttachmentRecordContentType" ma:index="15" nillable="true" ma:displayName="Parent record type" ma:description="Parent record type" ma:internalName="SparkAttachmentRecordContentType">
      <xsd:simpleType>
        <xsd:restriction base="dms:Text"/>
      </xsd:simpleType>
    </xsd:element>
    <xsd:element name="SparkCountries" ma:index="19" nillable="true" ma:displayName="SparkAttachmentRecordCountry" ma:default="United Kingdom" ma:internalName="SparkCountries">
      <xsd:simpleType>
        <xsd:restriction base="dms:Choice">
          <xsd:enumeration value="Africa"/>
          <xsd:enumeration value="Argentina"/>
          <xsd:enumeration value="Asia"/>
          <xsd:enumeration value="Australia"/>
          <xsd:enumeration value="Austria"/>
          <xsd:enumeration value="Belgium"/>
          <xsd:enumeration value="Brazil"/>
          <xsd:enumeration value="Bulgaria"/>
          <xsd:enumeration value="Canada"/>
          <xsd:enumeration value="Caribbean, the"/>
          <xsd:enumeration value="Central America"/>
          <xsd:enumeration value="Chile"/>
          <xsd:enumeration value="China"/>
          <xsd:enumeration value="Cyprus"/>
          <xsd:enumeration value="Czech Republic"/>
          <xsd:enumeration value="Denmark"/>
          <xsd:enumeration value="Estonia"/>
          <xsd:enumeration value="Europe"/>
          <xsd:enumeration value="European Union"/>
          <xsd:enumeration value="Finland"/>
          <xsd:enumeration value="France"/>
          <xsd:enumeration value="Germany"/>
          <xsd:enumeration value="Greece"/>
          <xsd:enumeration value="Hungary"/>
          <xsd:enumeration value="India"/>
          <xsd:enumeration value="Ireland"/>
          <xsd:enumeration value="Iran"/>
          <xsd:enumeration value="Israel"/>
          <xsd:enumeration value="Italy"/>
          <xsd:enumeration value="Japan"/>
          <xsd:enumeration value="Latvia"/>
          <xsd:enumeration value="Lithuania"/>
          <xsd:enumeration value="Luxembourg"/>
          <xsd:enumeration value="Malta"/>
          <xsd:enumeration value="Mexico"/>
          <xsd:enumeration value="Middle East"/>
          <xsd:enumeration value="Netherlands"/>
          <xsd:enumeration value="New Zealand"/>
          <xsd:enumeration value="North America"/>
          <xsd:enumeration value="Norway"/>
          <xsd:enumeration value="Oceania"/>
          <xsd:enumeration value="Pakistan"/>
          <xsd:enumeration value="Poland"/>
          <xsd:enumeration value="Portugal"/>
          <xsd:enumeration value="Romania"/>
          <xsd:enumeration value="Russia"/>
          <xsd:enumeration value="Singapore"/>
          <xsd:enumeration value="Slovakia"/>
          <xsd:enumeration value="Slovenia"/>
          <xsd:enumeration value="South Africa"/>
          <xsd:enumeration value="South America"/>
          <xsd:enumeration value="South Korea"/>
          <xsd:enumeration value="Spain"/>
          <xsd:enumeration value="Sweden"/>
          <xsd:enumeration value="Switzerland"/>
          <xsd:enumeration value="Turkey"/>
          <xsd:enumeration value="United Kingdom"/>
          <xsd:enumeration value="United States"/>
          <xsd:enumeration value="Other"/>
        </xsd:restriction>
      </xsd:simpleType>
    </xsd:element>
    <xsd:element name="TaxCatchAll" ma:index="21" nillable="true" ma:displayName="Taxonomy Catch All Column" ma:hidden="true" ma:list="{149238bc-f7e6-43ad-927d-3446536fcfc3}" ma:internalName="TaxCatchAll" ma:showField="CatchAllData" ma:web="6e9dc5df-26dc-4cdc-bc9e-1872ac93cb1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g26fa81fe08d4adbb709ae5defa4bd43" ma:index="22" nillable="true" ma:taxonomy="true" ma:internalName="SparkAttachmentRecordTopicsTaxHTField0" ma:taxonomyFieldName="SparkAttachmentRecordTopics" ma:displayName="Parent record topics/subtopics" ma:default="" ma:fieldId="{026fa81f-e08d-4adb-b709-ae5defa4bd43}" ma:taxonomyMulti="true" ma:sspId="7d3aa3f7-5aa5-4d87-bdcf-7522e93ff77f" ma:termSetId="8aac678c-f003-4b1e-a1f4-cb844ba4184f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parkAttachmentRecordAuthorTaxHTField0" ma:index="23" nillable="true" ma:taxonomy="true" ma:internalName="SparkAttachmentRecordAuthorTaxHTField0" ma:taxonomyFieldName="SparkAttachmentRecordAuthor" ma:displayName="Parent record author(s)" ma:default="" ma:fieldId="{f6e3d072-d09e-461f-a8aa-6f7171df815a}" ma:taxonomyMulti="true" ma:sspId="7d3aa3f7-5aa5-4d87-bdcf-7522e93ff77f" ma:termSetId="e6e8ea05-7cfa-412b-baf1-cdd39036a2a0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hf0cf3ca9afc4fc6b655329373ff3e6d" ma:index="24" nillable="true" ma:taxonomy="true" ma:internalName="SparkAttachmentRecordOrganisationTaxHTField0" ma:taxonomyFieldName="SparkAttachmentRecordOrganisation" ma:displayName="Parent record organisation(s)" ma:default="" ma:fieldId="{1f0cf3ca-9afc-4fc6-b655-329373ff3e6d}" ma:taxonomyMulti="true" ma:sspId="7d3aa3f7-5aa5-4d87-bdcf-7522e93ff77f" ma:termSetId="ebd84efe-c597-43a6-9885-53e31fb37702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SparkAttachmentRecordKeywordsTaxHTField0" ma:index="25" nillable="true" ma:taxonomy="true" ma:internalName="SparkAttachmentRecordKeywordsTaxHTField0" ma:taxonomyFieldName="SparkAttachmentRecordKeywords" ma:displayName="Parent record keywords" ma:default="" ma:fieldId="{d54a8445-ea4e-4e4e-a425-bf8f3c97d9f0}" ma:taxonomyMulti="true" ma:sspId="7d3aa3f7-5aa5-4d87-bdcf-7522e93ff77f" ma:termSetId="f27bf04e-eec5-40f3-a4c2-8b684a3e76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oadc9e77bb2e46e7a3bed45cbb1f8389" ma:index="26" nillable="true" ma:taxonomy="true" ma:internalName="SparkAttachmentRecordSeriesTaxHTField0" ma:taxonomyFieldName="SparkAttachmentRecordSeries" ma:displayName="Parent record series" ma:default="" ma:fieldId="{8adc9e77-bb2e-46e7-a3be-d45cbb1f8389}" ma:taxonomyMulti="true" ma:sspId="7d3aa3f7-5aa5-4d87-bdcf-7522e93ff77f" ma:termSetId="81f7c4c8-5979-472e-b753-02e9adba45e5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parkAttachmentRecordNumber xmlns="6e9dc5df-26dc-4cdc-bc9e-1872ac93cb1a" xsi:nil="true"/>
    <SparkAttachmentRecordTitle xmlns="6e9dc5df-26dc-4cdc-bc9e-1872ac93cb1a" xsi:nil="true"/>
    <SparkAttachmentDescription xmlns="6e9dc5df-26dc-4cdc-bc9e-1872ac93cb1a" xsi:nil="true"/>
    <_dlc_DocId xmlns="6e9dc5df-26dc-4cdc-bc9e-1872ac93cb1a">75NEMTS3ZVHP-10-2607</_dlc_DocId>
    <_dlc_DocIdUrl xmlns="6e9dc5df-26dc-4cdc-bc9e-1872ac93cb1a">
      <Url>http://author.sparkrail.org/_layouts/15/DocIdRedir.aspx?ID=75NEMTS3ZVHP-10-2607</Url>
      <Description>75NEMTS3ZVHP-10-2607</Description>
    </_dlc_DocIdUrl>
    <SparkAttachmentRecordKeywordsTaxHTField0 xmlns="6e9dc5df-26dc-4cdc-bc9e-1872ac93cb1a">
      <Terms xmlns="http://schemas.microsoft.com/office/infopath/2007/PartnerControls"/>
    </SparkAttachmentRecordKeywordsTaxHTField0>
    <SparkCountries xmlns="6e9dc5df-26dc-4cdc-bc9e-1872ac93cb1a">United Kingdom</SparkCountries>
    <TaxCatchAll xmlns="6e9dc5df-26dc-4cdc-bc9e-1872ac93cb1a"/>
    <oadc9e77bb2e46e7a3bed45cbb1f8389 xmlns="6e9dc5df-26dc-4cdc-bc9e-1872ac93cb1a">
      <Terms xmlns="http://schemas.microsoft.com/office/infopath/2007/PartnerControls"/>
    </oadc9e77bb2e46e7a3bed45cbb1f8389>
    <SparkAttachmentRecordAuthorTaxHTField0 xmlns="6e9dc5df-26dc-4cdc-bc9e-1872ac93cb1a">
      <Terms xmlns="http://schemas.microsoft.com/office/infopath/2007/PartnerControls"/>
    </SparkAttachmentRecordAuthorTaxHTField0>
    <g26fa81fe08d4adbb709ae5defa4bd43 xmlns="6e9dc5df-26dc-4cdc-bc9e-1872ac93cb1a">
      <Terms xmlns="http://schemas.microsoft.com/office/infopath/2007/PartnerControls"/>
    </g26fa81fe08d4adbb709ae5defa4bd43>
    <hf0cf3ca9afc4fc6b655329373ff3e6d xmlns="6e9dc5df-26dc-4cdc-bc9e-1872ac93cb1a">
      <Terms xmlns="http://schemas.microsoft.com/office/infopath/2007/PartnerControls"/>
    </hf0cf3ca9afc4fc6b655329373ff3e6d>
    <SparkAttachmentRecordContentType xmlns="6e9dc5df-26dc-4cdc-bc9e-1872ac93cb1a" xsi:nil="true"/>
  </documentManagement>
</p:properti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DFDC02-C8A4-47F0-8B29-AAA6F5740C7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e9dc5df-26dc-4cdc-bc9e-1872ac93cb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642B1DF-ED25-486C-9367-F7FF60F0076C}">
  <ds:schemaRefs>
    <ds:schemaRef ds:uri="http://purl.org/dc/terms/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purl.org/dc/dcmitype/"/>
    <ds:schemaRef ds:uri="http://schemas.openxmlformats.org/package/2006/metadata/core-properties"/>
    <ds:schemaRef ds:uri="http://schemas.microsoft.com/office/infopath/2007/PartnerControls"/>
    <ds:schemaRef ds:uri="6e9dc5df-26dc-4cdc-bc9e-1872ac93cb1a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5982D21-8CE8-4354-AFAA-39F25079C921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5539278-4F93-49E2-AC35-F316C0177DD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16673</TotalTime>
  <Words>771</Words>
  <Application>Microsoft Office PowerPoint</Application>
  <PresentationFormat>On-screen Show (4:3)</PresentationFormat>
  <Paragraphs>208</Paragraphs>
  <Slides>57</Slides>
  <Notes>9</Notes>
  <HiddenSlides>2</HiddenSlides>
  <MMClips>73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6" baseType="lpstr">
      <vt:lpstr>Arial</vt:lpstr>
      <vt:lpstr>Calibri</vt:lpstr>
      <vt:lpstr>Calibri Light</vt:lpstr>
      <vt:lpstr>Century Gothic</vt:lpstr>
      <vt:lpstr>Maiandra GD</vt:lpstr>
      <vt:lpstr>PT Sans</vt:lpstr>
      <vt:lpstr>PT Sans Caption</vt:lpstr>
      <vt:lpstr>Symbol</vt:lpstr>
      <vt:lpstr>RSSB Module Presentation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Illiya Vjestica</dc:creator>
  <cp:lastModifiedBy>Capstick Tracey</cp:lastModifiedBy>
  <cp:revision>235</cp:revision>
  <cp:lastPrinted>2017-01-24T12:40:57Z</cp:lastPrinted>
  <dcterms:created xsi:type="dcterms:W3CDTF">2016-11-25T18:02:59Z</dcterms:created>
  <dcterms:modified xsi:type="dcterms:W3CDTF">2018-08-02T17:05:54Z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0x010100A04C6C45AA8F47FEBC7C7A661BDDACA500D31E798BEE71384D844FBFEA9AAE9411</vt:lpwstr>
  </property>
  <property fmtid="{D5CDD505-2E9C-101B-9397-08002B2CF9AE}" pid="3" name="_dlc_DocIdItemGuid">
    <vt:lpwstr>9830179c-80e6-434a-b3fe-bef7d2f5cfca</vt:lpwstr>
  </property>
  <property fmtid="{D5CDD505-2E9C-101B-9397-08002B2CF9AE}" pid="4" name="SparkAttachmentRecordSeries">
    <vt:lpwstr/>
  </property>
  <property fmtid="{D5CDD505-2E9C-101B-9397-08002B2CF9AE}" pid="5" name="SparkAttachmentRecordKeywords">
    <vt:lpwstr/>
  </property>
  <property fmtid="{D5CDD505-2E9C-101B-9397-08002B2CF9AE}" pid="6" name="SparkAttachmentFileName">
    <vt:lpwstr>RSSB-SCC-Module-3-Structure.pptx</vt:lpwstr>
  </property>
  <property fmtid="{D5CDD505-2E9C-101B-9397-08002B2CF9AE}" pid="7" name="SparkVisibilityLevel">
    <vt:lpwstr>Confidential to RSSB Members</vt:lpwstr>
  </property>
  <property fmtid="{D5CDD505-2E9C-101B-9397-08002B2CF9AE}" pid="8" name="SparkAttachmentRecordTopics">
    <vt:lpwstr/>
  </property>
  <property fmtid="{D5CDD505-2E9C-101B-9397-08002B2CF9AE}" pid="9" name="SparkAttachmentRecordOrganisation">
    <vt:lpwstr/>
  </property>
  <property fmtid="{D5CDD505-2E9C-101B-9397-08002B2CF9AE}" pid="10" name="SparkAttachmentRecordAuthor">
    <vt:lpwstr/>
  </property>
</Properties>
</file>