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60" r:id="rId5"/>
  </p:sldMasterIdLst>
  <p:notesMasterIdLst>
    <p:notesMasterId r:id="rId65"/>
  </p:notesMasterIdLst>
  <p:sldIdLst>
    <p:sldId id="257" r:id="rId6"/>
    <p:sldId id="339" r:id="rId7"/>
    <p:sldId id="340" r:id="rId8"/>
    <p:sldId id="258" r:id="rId9"/>
    <p:sldId id="486" r:id="rId10"/>
    <p:sldId id="436" r:id="rId11"/>
    <p:sldId id="437" r:id="rId12"/>
    <p:sldId id="439" r:id="rId13"/>
    <p:sldId id="440" r:id="rId14"/>
    <p:sldId id="441" r:id="rId15"/>
    <p:sldId id="442" r:id="rId16"/>
    <p:sldId id="443" r:id="rId17"/>
    <p:sldId id="444" r:id="rId18"/>
    <p:sldId id="349" r:id="rId19"/>
    <p:sldId id="445" r:id="rId20"/>
    <p:sldId id="446" r:id="rId21"/>
    <p:sldId id="447" r:id="rId22"/>
    <p:sldId id="448" r:id="rId23"/>
    <p:sldId id="450" r:id="rId24"/>
    <p:sldId id="451" r:id="rId25"/>
    <p:sldId id="480" r:id="rId26"/>
    <p:sldId id="482" r:id="rId27"/>
    <p:sldId id="483" r:id="rId28"/>
    <p:sldId id="485" r:id="rId29"/>
    <p:sldId id="452" r:id="rId30"/>
    <p:sldId id="454" r:id="rId31"/>
    <p:sldId id="455" r:id="rId32"/>
    <p:sldId id="456" r:id="rId33"/>
    <p:sldId id="457" r:id="rId34"/>
    <p:sldId id="458" r:id="rId35"/>
    <p:sldId id="459" r:id="rId36"/>
    <p:sldId id="460" r:id="rId37"/>
    <p:sldId id="461" r:id="rId38"/>
    <p:sldId id="462" r:id="rId39"/>
    <p:sldId id="420" r:id="rId40"/>
    <p:sldId id="463" r:id="rId41"/>
    <p:sldId id="464" r:id="rId42"/>
    <p:sldId id="465" r:id="rId43"/>
    <p:sldId id="466" r:id="rId44"/>
    <p:sldId id="468" r:id="rId45"/>
    <p:sldId id="467" r:id="rId46"/>
    <p:sldId id="469" r:id="rId47"/>
    <p:sldId id="470" r:id="rId48"/>
    <p:sldId id="471" r:id="rId49"/>
    <p:sldId id="472" r:id="rId50"/>
    <p:sldId id="473" r:id="rId51"/>
    <p:sldId id="433" r:id="rId52"/>
    <p:sldId id="474" r:id="rId53"/>
    <p:sldId id="475" r:id="rId54"/>
    <p:sldId id="476" r:id="rId55"/>
    <p:sldId id="477" r:id="rId56"/>
    <p:sldId id="478" r:id="rId57"/>
    <p:sldId id="479" r:id="rId58"/>
    <p:sldId id="434" r:id="rId59"/>
    <p:sldId id="325" r:id="rId60"/>
    <p:sldId id="327" r:id="rId61"/>
    <p:sldId id="311" r:id="rId62"/>
    <p:sldId id="312" r:id="rId63"/>
    <p:sldId id="310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2C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7" autoAdjust="0"/>
    <p:restoredTop sz="90224"/>
  </p:normalViewPr>
  <p:slideViewPr>
    <p:cSldViewPr snapToGrid="0" snapToObjects="1" showGuides="1">
      <p:cViewPr varScale="1">
        <p:scale>
          <a:sx n="90" d="100"/>
          <a:sy n="90" d="100"/>
        </p:scale>
        <p:origin x="120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microsoft.com/office/2015/10/relationships/revisionInfo" Target="revisionInfo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5-19T10:18:44.980"/>
    </inkml:context>
    <inkml:brush xml:id="br0">
      <inkml:brushProperty name="width" value="0.03333" units="cm"/>
      <inkml:brushProperty name="height" value="0.03333" units="cm"/>
    </inkml:brush>
  </inkml:definitions>
  <inkml:traceGroup>
    <inkml:annotationXML>
      <emma:emma xmlns:emma="http://www.w3.org/2003/04/emma" version="1.0">
        <emma:interpretation id="{1A74FC39-1104-4104-AD2E-031CA32AAB80}" emma:medium="tactile" emma:mode="ink">
          <msink:context xmlns:msink="http://schemas.microsoft.com/ink/2010/main" type="writingRegion" rotatedBoundingBox="3112,20472 3141,20472 3141,20501 3112,20501"/>
        </emma:interpretation>
      </emma:emma>
    </inkml:annotationXML>
    <inkml:traceGroup>
      <inkml:annotationXML>
        <emma:emma xmlns:emma="http://www.w3.org/2003/04/emma" version="1.0">
          <emma:interpretation id="{37C1B93D-D3C7-4BBC-ADEE-F3E9D4184A61}" emma:medium="tactile" emma:mode="ink">
            <msink:context xmlns:msink="http://schemas.microsoft.com/ink/2010/main" type="paragraph" rotatedBoundingBox="3112,20472 3141,20472 3141,20501 3112,205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8533A9C-5E91-4D09-9176-B03693E9235D}" emma:medium="tactile" emma:mode="ink">
              <msink:context xmlns:msink="http://schemas.microsoft.com/ink/2010/main" type="line" rotatedBoundingBox="3112,20472 3141,20472 3141,20501 3112,20501"/>
            </emma:interpretation>
          </emma:emma>
        </inkml:annotationXML>
        <inkml:traceGroup>
          <inkml:annotationXML>
            <emma:emma xmlns:emma="http://www.w3.org/2003/04/emma" version="1.0">
              <emma:interpretation id="{C6D078B1-032C-4775-8C76-84B506C63AA8}" emma:medium="tactile" emma:mode="ink">
                <msink:context xmlns:msink="http://schemas.microsoft.com/ink/2010/main" type="inkWord" rotatedBoundingBox="3112,20472 3141,20472 3141,20501 3112,20501"/>
              </emma:interpretation>
              <emma:one-of disjunction-type="recognition" id="oneOf0">
                <emma:interpretation id="interp0" emma:lang="en-GB" emma:confidence="0">
                  <emma:literal>M</emma:literal>
                </emma:interpretation>
                <emma:interpretation id="interp1" emma:lang="en-GB" emma:confidence="0">
                  <emma:literal>D</emma:literal>
                </emma:interpretation>
                <emma:interpretation id="interp2" emma:lang="en-GB" emma:confidence="0">
                  <emma:literal>A</emma:literal>
                </emma:interpretation>
                <emma:interpretation id="interp3" emma:lang="en-GB" emma:confidence="0">
                  <emma:literal>B</emma:literal>
                </emma:interpretation>
                <emma:interpretation id="interp4" emma:lang="en-GB" emma:confidence="0">
                  <emma:literal>*</emma:literal>
                </emma:interpretation>
              </emma:one-of>
            </emma:emma>
          </inkml:annotationXML>
          <inkml:trace contextRef="#ctx0" brushRef="#br0">2245 9129 9065,'-29'0'3267,"29"0"-1858,0 0-800,0 0-225,0 0 32,0-29-256,29 29-95,-29 0-65,0 0-97,0 0-159,0 0-32,0 0 0,0 0-129,0 0-255,0 0-642,0 0-383,0 0-834,0 29-1857</inkml:trace>
        </inkml:traceGroup>
      </inkml:traceGroup>
    </inkml:traceGroup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A9E3F-7378-7644-AB4B-6EDDB0970F0A}" type="datetimeFigureOut">
              <a:rPr lang="en-US" smtClean="0"/>
              <a:t>8/2/2018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278D7-0300-714D-A46F-6B4A04B4EA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418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07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0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13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79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86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62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982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212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Modu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569568" y="2130947"/>
            <a:ext cx="3850029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9400" b="1" spc="-300" dirty="0">
                <a:solidFill>
                  <a:srgbClr val="22383A">
                    <a:alpha val="22000"/>
                  </a:srgbClr>
                </a:solidFill>
                <a:latin typeface="Arial" charset="0"/>
                <a:ea typeface="Arial" charset="0"/>
                <a:cs typeface="Arial" charset="0"/>
              </a:rPr>
              <a:t>04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68" y="415726"/>
            <a:ext cx="1447800" cy="1447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605" y="659991"/>
            <a:ext cx="1726977" cy="95926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6335970"/>
            <a:ext cx="9144000" cy="522029"/>
          </a:xfrm>
          <a:prstGeom prst="rect">
            <a:avLst/>
          </a:prstGeom>
          <a:solidFill>
            <a:srgbClr val="030F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343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iefers Introduc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-12192" y="1046903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9792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 for Numbered Points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 flipV="1">
            <a:off x="431800" y="-5771"/>
            <a:ext cx="12700" cy="685800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5494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ne for Numbered Points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 flipV="1">
            <a:off x="431800" y="-5771"/>
            <a:ext cx="12700" cy="6858000"/>
          </a:xfrm>
          <a:prstGeom prst="line">
            <a:avLst/>
          </a:prstGeom>
          <a:ln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5725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 flipV="1">
            <a:off x="431800" y="-5771"/>
            <a:ext cx="12700" cy="685800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576945" y="0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01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576944" y="1134769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02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576944" y="2269538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03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576944" y="3404307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04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576944" y="4539076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05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576944" y="5673845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12378686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+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40446" y="2102619"/>
            <a:ext cx="2652762" cy="2652762"/>
          </a:xfrm>
          <a:prstGeom prst="rect">
            <a:avLst/>
          </a:prstGeom>
          <a:solidFill>
            <a:srgbClr val="7FC2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596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Image Cover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02C26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0" y="5106174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7900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Slide Image Cover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0" y="5106174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3458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 &amp; Cirlce Point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609598" y="370530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01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609598" y="1602473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02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09598" y="2834416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03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09598" y="4066359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609598" y="5298302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05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431800" y="0"/>
            <a:ext cx="12700" cy="685800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284467" y="601216"/>
            <a:ext cx="2873126" cy="574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506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Numbered Points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609598" y="370530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01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609598" y="1602473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02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09598" y="2834416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03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09598" y="4066359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609598" y="5298302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05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431800" y="0"/>
            <a:ext cx="12700" cy="685800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1623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Lin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45720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01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0905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Lin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6062597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23567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s Four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0" y="20955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 userDrawn="1"/>
        </p:nvSpPr>
        <p:spPr>
          <a:xfrm>
            <a:off x="723900" y="2971800"/>
            <a:ext cx="1727200" cy="1727200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Oval 4"/>
          <p:cNvSpPr/>
          <p:nvPr userDrawn="1"/>
        </p:nvSpPr>
        <p:spPr>
          <a:xfrm>
            <a:off x="2743200" y="2971800"/>
            <a:ext cx="1727200" cy="1727200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 userDrawn="1"/>
        </p:nvSpPr>
        <p:spPr>
          <a:xfrm>
            <a:off x="4762500" y="2971800"/>
            <a:ext cx="1727200" cy="1727200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6781800" y="2971800"/>
            <a:ext cx="1727200" cy="1727200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7830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ircles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0" y="20955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 userDrawn="1"/>
        </p:nvSpPr>
        <p:spPr>
          <a:xfrm>
            <a:off x="1309116" y="2862072"/>
            <a:ext cx="1941576" cy="1941576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3601212" y="2862072"/>
            <a:ext cx="1941576" cy="1941576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5893308" y="2862072"/>
            <a:ext cx="1941576" cy="1941576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2031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39370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053752"/>
            <a:ext cx="533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865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ation Slid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5926221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49" y="835075"/>
            <a:ext cx="4756828" cy="475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891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Quotation Slid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5926221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13" y="1999624"/>
            <a:ext cx="3656445" cy="365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12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uotation Slid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5926221"/>
            <a:ext cx="9144000" cy="0"/>
          </a:xfrm>
          <a:prstGeom prst="line">
            <a:avLst/>
          </a:prstGeom>
          <a:ln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49" y="835075"/>
            <a:ext cx="4756828" cy="475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404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ation Slid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39370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053752"/>
            <a:ext cx="533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656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lid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187700" cy="6858000"/>
          </a:xfrm>
          <a:prstGeom prst="rect">
            <a:avLst/>
          </a:prstGeom>
          <a:solidFill>
            <a:srgbClr val="030F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8588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lid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187700" cy="6858000"/>
          </a:xfrm>
          <a:prstGeom prst="rect">
            <a:avLst/>
          </a:prstGeom>
          <a:solidFill>
            <a:srgbClr val="030F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20" y="2393950"/>
            <a:ext cx="1643659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24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alphaModFix amt="17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3"/>
          <a:stretch/>
        </p:blipFill>
        <p:spPr>
          <a:xfrm>
            <a:off x="0" y="858005"/>
            <a:ext cx="3930316" cy="506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830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n Slid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187700" cy="6858000"/>
          </a:xfrm>
          <a:prstGeom prst="rect">
            <a:avLst/>
          </a:prstGeom>
          <a:solidFill>
            <a:srgbClr val="030F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20" y="2395549"/>
            <a:ext cx="1643659" cy="206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146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con Slid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187700" cy="6858000"/>
          </a:xfrm>
          <a:prstGeom prst="rect">
            <a:avLst/>
          </a:prstGeom>
          <a:solidFill>
            <a:srgbClr val="030F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007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Footnot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00928"/>
            <a:ext cx="9144000" cy="9570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5189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llustratio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749800"/>
            <a:ext cx="9144000" cy="2108200"/>
          </a:xfrm>
          <a:prstGeom prst="rect">
            <a:avLst/>
          </a:prstGeom>
          <a:solidFill>
            <a:srgbClr val="2F88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236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Illustratio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749800"/>
            <a:ext cx="9144000" cy="2108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6973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ue Background (Blank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1514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8" t="17954" r="27175" b="14402"/>
          <a:stretch/>
        </p:blipFill>
        <p:spPr>
          <a:xfrm>
            <a:off x="0" y="1315452"/>
            <a:ext cx="3673643" cy="464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29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i Worksh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17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27" y="1360209"/>
            <a:ext cx="3475420" cy="347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955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alphaModFix amt="17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894" y="1728538"/>
            <a:ext cx="37338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84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015" y="715461"/>
            <a:ext cx="5354053" cy="535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84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842599" y="181089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4942056" y="181089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6041513" y="181089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3842599" y="1272093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942056" y="1272093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6041513" y="1272093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2743142" y="1272093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643685" y="1272093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842599" y="2361622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4942056" y="2361622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041513" y="2361622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2743142" y="2361622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643685" y="2361622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3842599" y="3451151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4942056" y="3451151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6041513" y="3451151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2743142" y="3451151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1643685" y="3451151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3842599" y="4540680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4942056" y="4540680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6041513" y="4540680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2743142" y="4540680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 userDrawn="1"/>
        </p:nvSpPr>
        <p:spPr>
          <a:xfrm>
            <a:off x="1643685" y="4540680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3842599" y="5662867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 userDrawn="1"/>
        </p:nvSpPr>
        <p:spPr>
          <a:xfrm>
            <a:off x="2743142" y="5662867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1643685" y="5662867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Connector 27"/>
          <p:cNvCxnSpPr/>
          <p:nvPr userDrawn="1"/>
        </p:nvCxnSpPr>
        <p:spPr>
          <a:xfrm flipV="1">
            <a:off x="4805984" y="6139543"/>
            <a:ext cx="4338016" cy="50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1443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efers Introduc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1863767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426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7A71845D-9C3E-2746-8076-96D688254738}" type="datetimeFigureOut">
              <a:rPr lang="en-US" smtClean="0"/>
              <a:pPr/>
              <a:t>8/2/2018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9130250-9CE9-7846-996D-824925BF67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76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1" r:id="rId2"/>
    <p:sldLayoutId id="2147483689" r:id="rId3"/>
    <p:sldLayoutId id="2147483698" r:id="rId4"/>
    <p:sldLayoutId id="2147483700" r:id="rId5"/>
    <p:sldLayoutId id="2147483699" r:id="rId6"/>
    <p:sldLayoutId id="2147483688" r:id="rId7"/>
    <p:sldLayoutId id="2147483686" r:id="rId8"/>
    <p:sldLayoutId id="2147483681" r:id="rId9"/>
    <p:sldLayoutId id="2147483682" r:id="rId10"/>
    <p:sldLayoutId id="2147483679" r:id="rId11"/>
    <p:sldLayoutId id="2147483693" r:id="rId12"/>
    <p:sldLayoutId id="2147483685" r:id="rId13"/>
    <p:sldLayoutId id="2147483678" r:id="rId14"/>
    <p:sldLayoutId id="2147483676" r:id="rId15"/>
    <p:sldLayoutId id="2147483696" r:id="rId16"/>
    <p:sldLayoutId id="2147483674" r:id="rId17"/>
    <p:sldLayoutId id="2147483675" r:id="rId18"/>
    <p:sldLayoutId id="2147483671" r:id="rId19"/>
    <p:sldLayoutId id="2147483684" r:id="rId20"/>
    <p:sldLayoutId id="2147483673" r:id="rId21"/>
    <p:sldLayoutId id="2147483680" r:id="rId22"/>
    <p:sldLayoutId id="2147483670" r:id="rId23"/>
    <p:sldLayoutId id="2147483687" r:id="rId24"/>
    <p:sldLayoutId id="2147483697" r:id="rId25"/>
    <p:sldLayoutId id="2147483695" r:id="rId26"/>
    <p:sldLayoutId id="2147483683" r:id="rId27"/>
    <p:sldLayoutId id="2147483669" r:id="rId28"/>
    <p:sldLayoutId id="2147483690" r:id="rId29"/>
    <p:sldLayoutId id="2147483691" r:id="rId30"/>
    <p:sldLayoutId id="2147483692" r:id="rId31"/>
    <p:sldLayoutId id="2147483677" r:id="rId32"/>
    <p:sldLayoutId id="2147483667" r:id="rId33"/>
    <p:sldLayoutId id="2147483694" r:id="rId34"/>
    <p:sldLayoutId id="2147483672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PT Sans Caption" charset="-52"/>
          <a:ea typeface="PT Sans Caption" charset="-52"/>
          <a:cs typeface="PT Sans Caption" charset="-5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6.pn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10.mp3"/><Relationship Id="rId7" Type="http://schemas.openxmlformats.org/officeDocument/2006/relationships/slideLayout" Target="../slideLayouts/slideLayout3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5" Type="http://schemas.microsoft.com/office/2007/relationships/media" Target="../media/media11.mp3"/><Relationship Id="rId4" Type="http://schemas.openxmlformats.org/officeDocument/2006/relationships/audio" Target="../media/media10.mp3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microsoft.com/office/2007/relationships/media" Target="../media/media1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5" Type="http://schemas.microsoft.com/office/2007/relationships/media" Target="../media/media14.mp3"/><Relationship Id="rId4" Type="http://schemas.openxmlformats.org/officeDocument/2006/relationships/audio" Target="../media/media13.mp3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6.mp3"/><Relationship Id="rId7" Type="http://schemas.openxmlformats.org/officeDocument/2006/relationships/slideLayout" Target="../slideLayouts/slideLayout23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audio" Target="../media/media17.mp3"/><Relationship Id="rId5" Type="http://schemas.microsoft.com/office/2007/relationships/media" Target="../media/media17.mp3"/><Relationship Id="rId4" Type="http://schemas.openxmlformats.org/officeDocument/2006/relationships/audio" Target="../media/media16.mp3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9.mp3"/><Relationship Id="rId7" Type="http://schemas.openxmlformats.org/officeDocument/2006/relationships/image" Target="../media/image16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4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9.mp3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2.mp3"/><Relationship Id="rId7" Type="http://schemas.openxmlformats.org/officeDocument/2006/relationships/image" Target="../media/image19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22.mp3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24.mp3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4.mp3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28.mp3"/><Relationship Id="rId13" Type="http://schemas.openxmlformats.org/officeDocument/2006/relationships/image" Target="../media/image27.png"/><Relationship Id="rId3" Type="http://schemas.microsoft.com/office/2007/relationships/media" Target="../media/media26.mp3"/><Relationship Id="rId7" Type="http://schemas.microsoft.com/office/2007/relationships/media" Target="../media/media28.mp3"/><Relationship Id="rId12" Type="http://schemas.openxmlformats.org/officeDocument/2006/relationships/notesSlide" Target="../notesSlides/notesSlide1.xml"/><Relationship Id="rId2" Type="http://schemas.openxmlformats.org/officeDocument/2006/relationships/audio" Target="../media/media25.mp3"/><Relationship Id="rId16" Type="http://schemas.openxmlformats.org/officeDocument/2006/relationships/image" Target="../media/image14.png"/><Relationship Id="rId1" Type="http://schemas.microsoft.com/office/2007/relationships/media" Target="../media/media25.mp3"/><Relationship Id="rId6" Type="http://schemas.openxmlformats.org/officeDocument/2006/relationships/audio" Target="../media/media27.mp3"/><Relationship Id="rId11" Type="http://schemas.openxmlformats.org/officeDocument/2006/relationships/slideLayout" Target="../slideLayouts/slideLayout33.xml"/><Relationship Id="rId5" Type="http://schemas.microsoft.com/office/2007/relationships/media" Target="../media/media27.mp3"/><Relationship Id="rId15" Type="http://schemas.openxmlformats.org/officeDocument/2006/relationships/image" Target="../media/image28.png"/><Relationship Id="rId10" Type="http://schemas.openxmlformats.org/officeDocument/2006/relationships/audio" Target="../media/media29.mp3"/><Relationship Id="rId4" Type="http://schemas.openxmlformats.org/officeDocument/2006/relationships/audio" Target="../media/media26.mp3"/><Relationship Id="rId9" Type="http://schemas.microsoft.com/office/2007/relationships/media" Target="../media/media29.mp3"/><Relationship Id="rId1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31.mp3"/><Relationship Id="rId7" Type="http://schemas.openxmlformats.org/officeDocument/2006/relationships/image" Target="../media/image27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3.xml"/><Relationship Id="rId4" Type="http://schemas.openxmlformats.org/officeDocument/2006/relationships/audio" Target="../media/media31.mp3"/><Relationship Id="rId9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33.mp3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33.mp3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microsoft.com/office/2007/relationships/media" Target="../media/media35.mp3"/><Relationship Id="rId7" Type="http://schemas.openxmlformats.org/officeDocument/2006/relationships/slideLayout" Target="../slideLayouts/slideLayout6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6" Type="http://schemas.openxmlformats.org/officeDocument/2006/relationships/audio" Target="../media/media36.mp3"/><Relationship Id="rId5" Type="http://schemas.microsoft.com/office/2007/relationships/media" Target="../media/media36.mp3"/><Relationship Id="rId4" Type="http://schemas.openxmlformats.org/officeDocument/2006/relationships/audio" Target="../media/media35.mp3"/><Relationship Id="rId9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9.png"/><Relationship Id="rId3" Type="http://schemas.microsoft.com/office/2007/relationships/media" Target="../media/media38.mp3"/><Relationship Id="rId7" Type="http://schemas.openxmlformats.org/officeDocument/2006/relationships/slideLayout" Target="../slideLayouts/slideLayout11.xml"/><Relationship Id="rId12" Type="http://schemas.openxmlformats.org/officeDocument/2006/relationships/image" Target="../media/image16.png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6" Type="http://schemas.openxmlformats.org/officeDocument/2006/relationships/audio" Target="../media/media39.mp3"/><Relationship Id="rId11" Type="http://schemas.openxmlformats.org/officeDocument/2006/relationships/image" Target="../media/image33.png"/><Relationship Id="rId5" Type="http://schemas.microsoft.com/office/2007/relationships/media" Target="../media/media39.mp3"/><Relationship Id="rId10" Type="http://schemas.openxmlformats.org/officeDocument/2006/relationships/image" Target="../media/image32.png"/><Relationship Id="rId4" Type="http://schemas.openxmlformats.org/officeDocument/2006/relationships/audio" Target="../media/media38.mp3"/><Relationship Id="rId9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34.png"/><Relationship Id="rId3" Type="http://schemas.microsoft.com/office/2007/relationships/media" Target="../media/media41.mp3"/><Relationship Id="rId7" Type="http://schemas.openxmlformats.org/officeDocument/2006/relationships/slideLayout" Target="../slideLayouts/slideLayout11.xml"/><Relationship Id="rId12" Type="http://schemas.openxmlformats.org/officeDocument/2006/relationships/image" Target="../media/image33.png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6" Type="http://schemas.openxmlformats.org/officeDocument/2006/relationships/audio" Target="../media/media42.mp3"/><Relationship Id="rId11" Type="http://schemas.openxmlformats.org/officeDocument/2006/relationships/image" Target="../media/image32.png"/><Relationship Id="rId5" Type="http://schemas.microsoft.com/office/2007/relationships/media" Target="../media/media42.mp3"/><Relationship Id="rId15" Type="http://schemas.openxmlformats.org/officeDocument/2006/relationships/image" Target="../media/image14.png"/><Relationship Id="rId10" Type="http://schemas.openxmlformats.org/officeDocument/2006/relationships/image" Target="../media/image31.png"/><Relationship Id="rId4" Type="http://schemas.openxmlformats.org/officeDocument/2006/relationships/audio" Target="../media/media41.mp3"/><Relationship Id="rId9" Type="http://schemas.openxmlformats.org/officeDocument/2006/relationships/image" Target="../media/image30.png"/><Relationship Id="rId1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media" Target="../media/media45.mp3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45.mp3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47.mp3"/><Relationship Id="rId7" Type="http://schemas.openxmlformats.org/officeDocument/2006/relationships/image" Target="../media/image31.png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16.png"/><Relationship Id="rId4" Type="http://schemas.openxmlformats.org/officeDocument/2006/relationships/audio" Target="../media/media47.mp3"/><Relationship Id="rId9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media" Target="../media/media49.mp3"/><Relationship Id="rId7" Type="http://schemas.openxmlformats.org/officeDocument/2006/relationships/image" Target="../media/image14.png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49.mp3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media" Target="../media/media51.mp3"/><Relationship Id="rId7" Type="http://schemas.openxmlformats.org/officeDocument/2006/relationships/image" Target="../media/image16.png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6" Type="http://schemas.openxmlformats.org/officeDocument/2006/relationships/image" Target="../media/image36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1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51.mp3"/><Relationship Id="rId7" Type="http://schemas.openxmlformats.org/officeDocument/2006/relationships/image" Target="../media/image32.png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51.mp3"/><Relationship Id="rId9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5" Type="http://schemas.openxmlformats.org/officeDocument/2006/relationships/image" Target="../media/image37.png"/><Relationship Id="rId4" Type="http://schemas.openxmlformats.org/officeDocument/2006/relationships/image" Target="../media/image3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2.mp3"/><Relationship Id="rId1" Type="http://schemas.microsoft.com/office/2007/relationships/media" Target="../media/media52.mp3"/><Relationship Id="rId6" Type="http://schemas.openxmlformats.org/officeDocument/2006/relationships/image" Target="../media/image16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6.mp3"/><Relationship Id="rId13" Type="http://schemas.openxmlformats.org/officeDocument/2006/relationships/image" Target="../media/image31.png"/><Relationship Id="rId3" Type="http://schemas.microsoft.com/office/2007/relationships/media" Target="../media/media54.mp3"/><Relationship Id="rId7" Type="http://schemas.microsoft.com/office/2007/relationships/media" Target="../media/media56.mp3"/><Relationship Id="rId12" Type="http://schemas.openxmlformats.org/officeDocument/2006/relationships/image" Target="../media/image32.png"/><Relationship Id="rId2" Type="http://schemas.openxmlformats.org/officeDocument/2006/relationships/audio" Target="../media/media53.mp3"/><Relationship Id="rId1" Type="http://schemas.microsoft.com/office/2007/relationships/media" Target="../media/media53.mp3"/><Relationship Id="rId6" Type="http://schemas.openxmlformats.org/officeDocument/2006/relationships/audio" Target="../media/media55.mp3"/><Relationship Id="rId11" Type="http://schemas.openxmlformats.org/officeDocument/2006/relationships/image" Target="../media/image30.png"/><Relationship Id="rId5" Type="http://schemas.microsoft.com/office/2007/relationships/media" Target="../media/media55.mp3"/><Relationship Id="rId15" Type="http://schemas.openxmlformats.org/officeDocument/2006/relationships/image" Target="../media/image16.png"/><Relationship Id="rId10" Type="http://schemas.openxmlformats.org/officeDocument/2006/relationships/notesSlide" Target="../notesSlides/notesSlide5.xml"/><Relationship Id="rId4" Type="http://schemas.openxmlformats.org/officeDocument/2006/relationships/audio" Target="../media/media54.mp3"/><Relationship Id="rId9" Type="http://schemas.openxmlformats.org/officeDocument/2006/relationships/slideLayout" Target="../slideLayouts/slideLayout4.xml"/><Relationship Id="rId14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57.mp3"/><Relationship Id="rId1" Type="http://schemas.microsoft.com/office/2007/relationships/media" Target="../media/media57.mp3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1.mp3"/><Relationship Id="rId13" Type="http://schemas.openxmlformats.org/officeDocument/2006/relationships/image" Target="../media/image41.png"/><Relationship Id="rId3" Type="http://schemas.microsoft.com/office/2007/relationships/media" Target="../media/media59.mp3"/><Relationship Id="rId7" Type="http://schemas.microsoft.com/office/2007/relationships/media" Target="../media/media61.mp3"/><Relationship Id="rId12" Type="http://schemas.openxmlformats.org/officeDocument/2006/relationships/customXml" Target="../ink/ink1.xml"/><Relationship Id="rId2" Type="http://schemas.openxmlformats.org/officeDocument/2006/relationships/audio" Target="../media/media58.mp3"/><Relationship Id="rId1" Type="http://schemas.microsoft.com/office/2007/relationships/media" Target="../media/media58.mp3"/><Relationship Id="rId6" Type="http://schemas.openxmlformats.org/officeDocument/2006/relationships/audio" Target="../media/media60.mp3"/><Relationship Id="rId11" Type="http://schemas.openxmlformats.org/officeDocument/2006/relationships/image" Target="../media/image16.png"/><Relationship Id="rId5" Type="http://schemas.microsoft.com/office/2007/relationships/media" Target="../media/media60.mp3"/><Relationship Id="rId10" Type="http://schemas.openxmlformats.org/officeDocument/2006/relationships/image" Target="../media/image42.jpg"/><Relationship Id="rId4" Type="http://schemas.openxmlformats.org/officeDocument/2006/relationships/audio" Target="../media/media59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5.mp3"/><Relationship Id="rId3" Type="http://schemas.microsoft.com/office/2007/relationships/media" Target="../media/media63.mp3"/><Relationship Id="rId7" Type="http://schemas.microsoft.com/office/2007/relationships/media" Target="../media/media65.mp3"/><Relationship Id="rId2" Type="http://schemas.openxmlformats.org/officeDocument/2006/relationships/audio" Target="../media/media62.mp3"/><Relationship Id="rId1" Type="http://schemas.microsoft.com/office/2007/relationships/media" Target="../media/media62.mp3"/><Relationship Id="rId6" Type="http://schemas.openxmlformats.org/officeDocument/2006/relationships/audio" Target="../media/media64.mp3"/><Relationship Id="rId11" Type="http://schemas.openxmlformats.org/officeDocument/2006/relationships/image" Target="../media/image16.png"/><Relationship Id="rId5" Type="http://schemas.microsoft.com/office/2007/relationships/media" Target="../media/media64.mp3"/><Relationship Id="rId10" Type="http://schemas.openxmlformats.org/officeDocument/2006/relationships/image" Target="../media/image43.png"/><Relationship Id="rId4" Type="http://schemas.openxmlformats.org/officeDocument/2006/relationships/audio" Target="../media/media63.mp3"/><Relationship Id="rId9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67.mp3"/><Relationship Id="rId7" Type="http://schemas.openxmlformats.org/officeDocument/2006/relationships/image" Target="../media/image27.png"/><Relationship Id="rId2" Type="http://schemas.openxmlformats.org/officeDocument/2006/relationships/audio" Target="../media/media66.mp3"/><Relationship Id="rId1" Type="http://schemas.microsoft.com/office/2007/relationships/media" Target="../media/media66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14.png"/><Relationship Id="rId4" Type="http://schemas.openxmlformats.org/officeDocument/2006/relationships/audio" Target="../media/media67.mp3"/><Relationship Id="rId9" Type="http://schemas.openxmlformats.org/officeDocument/2006/relationships/image" Target="../media/image2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69.mp3"/><Relationship Id="rId7" Type="http://schemas.openxmlformats.org/officeDocument/2006/relationships/image" Target="../media/image27.png"/><Relationship Id="rId2" Type="http://schemas.openxmlformats.org/officeDocument/2006/relationships/audio" Target="../media/media68.mp3"/><Relationship Id="rId1" Type="http://schemas.microsoft.com/office/2007/relationships/media" Target="../media/media68.mp3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14.png"/><Relationship Id="rId4" Type="http://schemas.openxmlformats.org/officeDocument/2006/relationships/audio" Target="../media/media69.mp3"/><Relationship Id="rId9" Type="http://schemas.openxmlformats.org/officeDocument/2006/relationships/image" Target="../media/image2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audio" Target="../media/media73.mp3"/><Relationship Id="rId3" Type="http://schemas.microsoft.com/office/2007/relationships/media" Target="../media/media71.mp3"/><Relationship Id="rId7" Type="http://schemas.microsoft.com/office/2007/relationships/media" Target="../media/media73.mp3"/><Relationship Id="rId2" Type="http://schemas.openxmlformats.org/officeDocument/2006/relationships/audio" Target="../media/media70.mp3"/><Relationship Id="rId1" Type="http://schemas.microsoft.com/office/2007/relationships/media" Target="../media/media70.mp3"/><Relationship Id="rId6" Type="http://schemas.openxmlformats.org/officeDocument/2006/relationships/audio" Target="../media/media72.mp3"/><Relationship Id="rId11" Type="http://schemas.openxmlformats.org/officeDocument/2006/relationships/image" Target="../media/image16.png"/><Relationship Id="rId5" Type="http://schemas.microsoft.com/office/2007/relationships/media" Target="../media/media72.mp3"/><Relationship Id="rId10" Type="http://schemas.openxmlformats.org/officeDocument/2006/relationships/image" Target="../media/image44.jpg"/><Relationship Id="rId4" Type="http://schemas.openxmlformats.org/officeDocument/2006/relationships/audio" Target="../media/media71.mp3"/><Relationship Id="rId9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75.mp3"/><Relationship Id="rId7" Type="http://schemas.openxmlformats.org/officeDocument/2006/relationships/image" Target="../media/image37.png"/><Relationship Id="rId2" Type="http://schemas.openxmlformats.org/officeDocument/2006/relationships/audio" Target="../media/media74.mp3"/><Relationship Id="rId1" Type="http://schemas.microsoft.com/office/2007/relationships/media" Target="../media/media74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30.xml"/><Relationship Id="rId4" Type="http://schemas.openxmlformats.org/officeDocument/2006/relationships/audio" Target="../media/media75.mp3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76.mp3"/><Relationship Id="rId1" Type="http://schemas.microsoft.com/office/2007/relationships/media" Target="../media/media76.mp3"/><Relationship Id="rId5" Type="http://schemas.openxmlformats.org/officeDocument/2006/relationships/image" Target="../media/image16.png"/><Relationship Id="rId4" Type="http://schemas.openxmlformats.org/officeDocument/2006/relationships/image" Target="../media/image45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77.mp3"/><Relationship Id="rId1" Type="http://schemas.microsoft.com/office/2007/relationships/media" Target="../media/media77.mp3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microsoft.com/office/2007/relationships/media" Target="../media/media79.mp3"/><Relationship Id="rId7" Type="http://schemas.openxmlformats.org/officeDocument/2006/relationships/slideLayout" Target="../slideLayouts/slideLayout15.xml"/><Relationship Id="rId2" Type="http://schemas.openxmlformats.org/officeDocument/2006/relationships/audio" Target="../media/media78.mp3"/><Relationship Id="rId1" Type="http://schemas.microsoft.com/office/2007/relationships/media" Target="../media/media78.mp3"/><Relationship Id="rId6" Type="http://schemas.openxmlformats.org/officeDocument/2006/relationships/audio" Target="../media/media80.mp3"/><Relationship Id="rId5" Type="http://schemas.microsoft.com/office/2007/relationships/media" Target="../media/media80.mp3"/><Relationship Id="rId4" Type="http://schemas.openxmlformats.org/officeDocument/2006/relationships/audio" Target="../media/media79.mp3"/><Relationship Id="rId9" Type="http://schemas.openxmlformats.org/officeDocument/2006/relationships/image" Target="../media/image1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1.mp3"/><Relationship Id="rId1" Type="http://schemas.microsoft.com/office/2007/relationships/media" Target="../media/media81.mp3"/><Relationship Id="rId5" Type="http://schemas.openxmlformats.org/officeDocument/2006/relationships/image" Target="../media/image37.png"/><Relationship Id="rId4" Type="http://schemas.openxmlformats.org/officeDocument/2006/relationships/image" Target="../media/image47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82.mp3"/><Relationship Id="rId1" Type="http://schemas.microsoft.com/office/2007/relationships/media" Target="../media/media82.mp3"/><Relationship Id="rId5" Type="http://schemas.openxmlformats.org/officeDocument/2006/relationships/image" Target="../media/image16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20856" y="2606978"/>
            <a:ext cx="5357922" cy="2271840"/>
            <a:chOff x="3320856" y="2751356"/>
            <a:chExt cx="5357922" cy="2271840"/>
          </a:xfrm>
        </p:grpSpPr>
        <p:sp>
          <p:nvSpPr>
            <p:cNvPr id="7" name="TextBox 6"/>
            <p:cNvSpPr txBox="1"/>
            <p:nvPr/>
          </p:nvSpPr>
          <p:spPr>
            <a:xfrm>
              <a:off x="3320856" y="2751356"/>
              <a:ext cx="5014733" cy="1317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lnSpc>
                  <a:spcPct val="90000"/>
                </a:lnSpc>
              </a:pPr>
              <a:r>
                <a:rPr lang="en-US" sz="44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Safety Critical Communications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336897" y="4069089"/>
              <a:ext cx="534188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2800" b="1" spc="300" dirty="0">
                  <a:solidFill>
                    <a:schemeClr val="accent1"/>
                  </a:solidFill>
                  <a:latin typeface="Calibri Light" panose="020F0302020204030204"/>
                  <a:ea typeface="PT Sans Caption" charset="-52"/>
                  <a:cs typeface="PT Sans Caption" charset="-52"/>
                </a:rPr>
                <a:t>MODULE FOUR: </a:t>
              </a:r>
            </a:p>
            <a:p>
              <a:pPr defTabSz="457200"/>
              <a:r>
                <a:rPr lang="en-US" sz="2800" b="1" spc="300" dirty="0">
                  <a:solidFill>
                    <a:schemeClr val="accent1"/>
                  </a:solidFill>
                  <a:latin typeface="Calibri Light" panose="020F0302020204030204"/>
                  <a:ea typeface="PT Sans Caption" charset="-52"/>
                  <a:cs typeface="PT Sans Caption" charset="-52"/>
                </a:rPr>
                <a:t>PROTOCOLS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601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01376" y="1800690"/>
            <a:ext cx="68555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“zero two zero… three one four two… five three zero zero”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101376" y="3392488"/>
            <a:ext cx="36471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“twenty-four miles”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1101376" y="4445625"/>
            <a:ext cx="49100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“zero nine hundred hours”</a:t>
            </a:r>
          </a:p>
        </p:txBody>
      </p:sp>
      <p:pic>
        <p:nvPicPr>
          <p:cNvPr id="3" name="VO 41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F3270B-7011-4CE3-A9CA-044C8951AB64}"/>
              </a:ext>
            </a:extLst>
          </p:cNvPr>
          <p:cNvSpPr txBox="1"/>
          <p:nvPr/>
        </p:nvSpPr>
        <p:spPr>
          <a:xfrm>
            <a:off x="-6623" y="6506820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37051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O 41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66800" y="2115215"/>
            <a:ext cx="76450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hangingPunct="0">
              <a:spcAft>
                <a:spcPts val="2400"/>
              </a:spcAft>
              <a:buClr>
                <a:schemeClr val="accent1"/>
              </a:buClr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GB" sz="4000" b="1">
                <a:latin typeface="PT Sans Caption" charset="-52"/>
                <a:ea typeface="PT Sans Caption" charset="-52"/>
                <a:cs typeface="PT Sans Caption" charset="-52"/>
              </a:rPr>
              <a:t>Standard words and phrases</a:t>
            </a:r>
            <a:endParaRPr lang="en-US" sz="4000" b="1" dirty="0"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3038544"/>
            <a:ext cx="43396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hangingPunct="0">
              <a:spcAft>
                <a:spcPts val="2400"/>
              </a:spcAft>
              <a:buClr>
                <a:schemeClr val="accent1"/>
              </a:buClr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US" sz="4000" b="1" dirty="0">
                <a:solidFill>
                  <a:schemeClr val="accent5"/>
                </a:solidFill>
                <a:latin typeface="PT Sans Caption" charset="-52"/>
                <a:ea typeface="PT Sans Caption" charset="-52"/>
                <a:cs typeface="PT Sans Caption" charset="-52"/>
              </a:rPr>
              <a:t>Emergency call</a:t>
            </a:r>
          </a:p>
        </p:txBody>
      </p:sp>
      <p:sp>
        <p:nvSpPr>
          <p:cNvPr id="6" name="Rectangle 5"/>
          <p:cNvSpPr/>
          <p:nvPr/>
        </p:nvSpPr>
        <p:spPr>
          <a:xfrm>
            <a:off x="1066800" y="3961873"/>
            <a:ext cx="55066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hangingPunct="0">
              <a:spcAft>
                <a:spcPts val="2400"/>
              </a:spcAft>
              <a:buClr>
                <a:schemeClr val="accent1"/>
              </a:buClr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US" sz="4000" b="1" dirty="0">
                <a:latin typeface="PT Sans Caption" charset="-52"/>
                <a:ea typeface="PT Sans Caption" charset="-52"/>
                <a:cs typeface="PT Sans Caption" charset="-52"/>
              </a:rPr>
              <a:t>Effect of equipment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140C54-373F-4E66-AF17-4D5F5CBED4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46B09D-C624-4749-B196-F977A28E9136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8234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248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946553" y="2041174"/>
            <a:ext cx="5259773" cy="2811459"/>
            <a:chOff x="1934196" y="2053531"/>
            <a:chExt cx="5259773" cy="2811459"/>
          </a:xfrm>
        </p:grpSpPr>
        <p:sp>
          <p:nvSpPr>
            <p:cNvPr id="2" name="Rectangle 1"/>
            <p:cNvSpPr/>
            <p:nvPr/>
          </p:nvSpPr>
          <p:spPr>
            <a:xfrm>
              <a:off x="2956048" y="3941660"/>
              <a:ext cx="325121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hangingPunct="0">
                <a:tabLst>
                  <a:tab pos="228600" algn="l"/>
                  <a:tab pos="2171700" algn="l"/>
                </a:tabLst>
              </a:pPr>
              <a:r>
                <a:rPr lang="en-GB" sz="5400" dirty="0">
                  <a:solidFill>
                    <a:srgbClr val="FFFFFF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Standard</a:t>
              </a:r>
              <a:endParaRPr lang="en-US" sz="5400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027680" y="2053531"/>
              <a:ext cx="311335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hangingPunct="0">
                <a:tabLst>
                  <a:tab pos="228600" algn="l"/>
                  <a:tab pos="2171700" algn="l"/>
                </a:tabLst>
              </a:pPr>
              <a:r>
                <a:rPr lang="en-GB" sz="5400" dirty="0">
                  <a:solidFill>
                    <a:srgbClr val="FFFFFF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N</a:t>
              </a:r>
              <a:r>
                <a:rPr lang="en-GB" sz="5400">
                  <a:solidFill>
                    <a:srgbClr val="FFFFFF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ational</a:t>
              </a:r>
              <a:endParaRPr lang="en-US" sz="5400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934196" y="2705093"/>
              <a:ext cx="5259773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hangingPunct="0">
                <a:tabLst>
                  <a:tab pos="228600" algn="l"/>
                  <a:tab pos="2171700" algn="l"/>
                </a:tabLst>
              </a:pPr>
              <a:r>
                <a:rPr lang="en-GB" sz="8800" b="1" dirty="0">
                  <a:solidFill>
                    <a:srgbClr val="8FC951"/>
                  </a:solidFill>
                  <a:latin typeface="Arial" charset="0"/>
                  <a:ea typeface="Arial" charset="0"/>
                  <a:cs typeface="Arial" charset="0"/>
                </a:rPr>
                <a:t>MINIMUM</a:t>
              </a:r>
              <a:endParaRPr lang="en-US" sz="8800" b="1" dirty="0">
                <a:solidFill>
                  <a:srgbClr val="8FC95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087397" y="1804086"/>
            <a:ext cx="6944498" cy="32868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823285"/>
            <a:ext cx="9144000" cy="1034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78754" y="6026933"/>
            <a:ext cx="76305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tabLst>
                <a:tab pos="228600" algn="l"/>
                <a:tab pos="2171700" algn="l"/>
              </a:tabLst>
            </a:pPr>
            <a:r>
              <a:rPr lang="en-GB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Note, there will be a short test at the end of this module to confirm your understanding of the National Minimum Standard.</a:t>
            </a:r>
          </a:p>
        </p:txBody>
      </p:sp>
      <p:pic>
        <p:nvPicPr>
          <p:cNvPr id="7" name="VO 41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693682"/>
            <a:ext cx="812800" cy="812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57FC3C-651C-44CC-9C22-15B2692BD21C}"/>
              </a:ext>
            </a:extLst>
          </p:cNvPr>
          <p:cNvSpPr txBox="1"/>
          <p:nvPr/>
        </p:nvSpPr>
        <p:spPr>
          <a:xfrm>
            <a:off x="-6623" y="6506820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81517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1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6" y="3655392"/>
            <a:ext cx="6546302" cy="1438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54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Standard Words and Phrases</a:t>
            </a:r>
          </a:p>
        </p:txBody>
      </p:sp>
    </p:spTree>
    <p:extLst>
      <p:ext uri="{BB962C8B-B14F-4D97-AF65-F5344CB8AC3E}">
        <p14:creationId xmlns:p14="http://schemas.microsoft.com/office/powerpoint/2010/main" val="1040078579"/>
      </p:ext>
    </p:extLst>
  </p:cSld>
  <p:clrMapOvr>
    <a:masterClrMapping/>
  </p:clrMapOvr>
  <p:transition spd="slow" advTm="600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25531" y="1366966"/>
            <a:ext cx="51076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Q.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Why do we </a:t>
            </a: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have standard words and phrases?</a:t>
            </a:r>
          </a:p>
        </p:txBody>
      </p:sp>
      <p:sp>
        <p:nvSpPr>
          <p:cNvPr id="5" name="Rectangle 4"/>
          <p:cNvSpPr/>
          <p:nvPr/>
        </p:nvSpPr>
        <p:spPr>
          <a:xfrm>
            <a:off x="3725530" y="4118188"/>
            <a:ext cx="51076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Q.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Which ones </a:t>
            </a: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can you remember?</a:t>
            </a:r>
          </a:p>
        </p:txBody>
      </p:sp>
      <p:pic>
        <p:nvPicPr>
          <p:cNvPr id="2" name="VO 42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ABBC2B-1FF9-461C-AFB4-7DB3B2BFFD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378405-31F7-4CF5-8855-0257BE65E833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42031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864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15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VO 42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4" name="VO 42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0996" y="-812800"/>
            <a:ext cx="812800" cy="812800"/>
          </a:xfrm>
          <a:prstGeom prst="rect">
            <a:avLst/>
          </a:prstGeom>
        </p:spPr>
      </p:pic>
      <p:pic>
        <p:nvPicPr>
          <p:cNvPr id="6" name="VO 421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81992" y="-812800"/>
            <a:ext cx="812800" cy="81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396D26-41F7-4F1C-9756-A09326FF3CEC}"/>
              </a:ext>
            </a:extLst>
          </p:cNvPr>
          <p:cNvSpPr txBox="1"/>
          <p:nvPr/>
        </p:nvSpPr>
        <p:spPr>
          <a:xfrm>
            <a:off x="-6623" y="6506820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…VO</a:t>
            </a:r>
          </a:p>
        </p:txBody>
      </p:sp>
    </p:spTree>
    <p:extLst>
      <p:ext uri="{BB962C8B-B14F-4D97-AF65-F5344CB8AC3E}">
        <p14:creationId xmlns:p14="http://schemas.microsoft.com/office/powerpoint/2010/main" val="89224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00"/>
    </mc:Choice>
    <mc:Fallback xmlns="">
      <p:transition spd="slow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36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13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1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796589" y="561474"/>
            <a:ext cx="3801979" cy="2374231"/>
            <a:chOff x="4924927" y="545432"/>
            <a:chExt cx="3625515" cy="2358189"/>
          </a:xfrm>
        </p:grpSpPr>
        <p:sp>
          <p:nvSpPr>
            <p:cNvPr id="3" name="Oval Callout 2"/>
            <p:cNvSpPr/>
            <p:nvPr/>
          </p:nvSpPr>
          <p:spPr>
            <a:xfrm>
              <a:off x="4924927" y="545432"/>
              <a:ext cx="3625515" cy="2358189"/>
            </a:xfrm>
            <a:prstGeom prst="wedgeEllipseCallout">
              <a:avLst>
                <a:gd name="adj1" fmla="val -55789"/>
                <a:gd name="adj2" fmla="val 5435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454316" y="1185917"/>
              <a:ext cx="282341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302C26"/>
                  </a:solidFill>
                  <a:latin typeface="Arial" charset="0"/>
                  <a:ea typeface="Arial" charset="0"/>
                  <a:cs typeface="Arial" charset="0"/>
                </a:rPr>
                <a:t>“Safe to go?”</a:t>
              </a:r>
            </a:p>
            <a:p>
              <a:r>
                <a:rPr lang="en-US" sz="3200" b="1" dirty="0">
                  <a:solidFill>
                    <a:srgbClr val="302C26"/>
                  </a:solidFill>
                  <a:latin typeface="Arial" charset="0"/>
                  <a:ea typeface="Arial" charset="0"/>
                  <a:cs typeface="Arial" charset="0"/>
                </a:rPr>
                <a:t>“Go / No”</a:t>
              </a:r>
            </a:p>
          </p:txBody>
        </p:sp>
      </p:grpSp>
      <p:pic>
        <p:nvPicPr>
          <p:cNvPr id="2" name="VO 42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6" name="VO 422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4058" y="-812800"/>
            <a:ext cx="812800" cy="812800"/>
          </a:xfrm>
          <a:prstGeom prst="rect">
            <a:avLst/>
          </a:prstGeom>
        </p:spPr>
      </p:pic>
      <p:pic>
        <p:nvPicPr>
          <p:cNvPr id="7" name="VO 422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08116" y="-812800"/>
            <a:ext cx="812800" cy="81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C85FB4-2564-4465-9763-14B7F531BC3B}"/>
              </a:ext>
            </a:extLst>
          </p:cNvPr>
          <p:cNvSpPr txBox="1"/>
          <p:nvPr/>
        </p:nvSpPr>
        <p:spPr>
          <a:xfrm>
            <a:off x="-6623" y="6506820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107816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00"/>
    </mc:Choice>
    <mc:Fallback xmlns="">
      <p:transition spd="slow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0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4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0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4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5222" y="2377513"/>
            <a:ext cx="5950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accent5"/>
                </a:solidFill>
                <a:latin typeface="PT Sans Caption" charset="-52"/>
                <a:ea typeface="PT Sans Caption" charset="-52"/>
                <a:cs typeface="PT Sans Caption" charset="-52"/>
              </a:rPr>
              <a:t>NOT CLEAR</a:t>
            </a:r>
          </a:p>
        </p:txBody>
      </p:sp>
      <p:pic>
        <p:nvPicPr>
          <p:cNvPr id="4" name="VO 42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1002643"/>
            <a:ext cx="812800" cy="812800"/>
          </a:xfrm>
          <a:prstGeom prst="rect">
            <a:avLst/>
          </a:prstGeom>
        </p:spPr>
      </p:pic>
      <p:pic>
        <p:nvPicPr>
          <p:cNvPr id="5" name="VO 423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5589" y="-1002643"/>
            <a:ext cx="812800" cy="812800"/>
          </a:xfrm>
          <a:prstGeom prst="rect">
            <a:avLst/>
          </a:prstGeom>
        </p:spPr>
      </p:pic>
      <p:pic>
        <p:nvPicPr>
          <p:cNvPr id="6" name="VO 424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46639" y="-1002643"/>
            <a:ext cx="812800" cy="81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297B4F-FCD4-449A-9BE1-A3FE6BA09F80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50715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15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54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4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 42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065705"/>
            <a:ext cx="812800" cy="812800"/>
          </a:xfrm>
          <a:prstGeom prst="rect">
            <a:avLst/>
          </a:prstGeom>
        </p:spPr>
      </p:pic>
      <p:pic>
        <p:nvPicPr>
          <p:cNvPr id="3" name="VO 424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6004" y="-1047093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E766BF-644E-43CE-A450-859FE2C1FC63}"/>
              </a:ext>
            </a:extLst>
          </p:cNvPr>
          <p:cNvSpPr txBox="1"/>
          <p:nvPr/>
        </p:nvSpPr>
        <p:spPr>
          <a:xfrm>
            <a:off x="-6623" y="6506820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124317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4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77766" y="469053"/>
            <a:ext cx="65884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List of </a:t>
            </a:r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standard words and phrases</a:t>
            </a:r>
            <a:r>
              <a:rPr lang="en-US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:</a:t>
            </a:r>
            <a:endParaRPr lang="en-US" sz="2800" b="1" dirty="0">
              <a:solidFill>
                <a:schemeClr val="accent1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1933" y="1217084"/>
            <a:ext cx="3668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spcAft>
                <a:spcPts val="1200"/>
              </a:spcAft>
              <a:tabLst>
                <a:tab pos="228600" algn="l"/>
                <a:tab pos="2171700" algn="l"/>
              </a:tabLst>
            </a:pPr>
            <a:r>
              <a:rPr lang="en-GB" sz="2000" dirty="0">
                <a:latin typeface="PT Sans Caption" charset="-52"/>
                <a:ea typeface="PT Sans Caption" charset="-52"/>
                <a:cs typeface="PT Sans Caption" charset="-52"/>
              </a:rPr>
              <a:t>Phrases to use when </a:t>
            </a:r>
            <a:r>
              <a:rPr lang="en-GB" sz="2000" b="1" dirty="0">
                <a:latin typeface="PT Sans Caption" charset="-52"/>
                <a:ea typeface="PT Sans Caption" charset="-52"/>
                <a:cs typeface="PT Sans Caption" charset="-52"/>
              </a:rPr>
              <a:t>using a radio or telephone</a:t>
            </a:r>
            <a:endParaRPr lang="en-US" sz="2000" b="1" dirty="0"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1932" y="2036886"/>
            <a:ext cx="331588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PT Sans Caption" charset="-52"/>
                <a:ea typeface="PT Sans Caption" charset="-52"/>
                <a:cs typeface="PT Sans Caption" charset="-52"/>
              </a:rPr>
              <a:t>Correction </a:t>
            </a:r>
          </a:p>
          <a:p>
            <a:r>
              <a:rPr lang="en-US" dirty="0">
                <a:latin typeface="PT Sans Caption" charset="-52"/>
                <a:ea typeface="PT Sans Caption" charset="-52"/>
                <a:cs typeface="PT Sans Caption" charset="-52"/>
              </a:rPr>
              <a:t>I have made a mistake and will now correct the word or phrase just said.</a:t>
            </a:r>
          </a:p>
        </p:txBody>
      </p:sp>
      <p:sp>
        <p:nvSpPr>
          <p:cNvPr id="7" name="Rectangle 6"/>
          <p:cNvSpPr/>
          <p:nvPr/>
        </p:nvSpPr>
        <p:spPr>
          <a:xfrm>
            <a:off x="421932" y="3376030"/>
            <a:ext cx="39094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400" b="1" dirty="0">
                <a:latin typeface="PT Sans Caption" charset="-52"/>
                <a:ea typeface="PT Sans Caption" charset="-52"/>
                <a:cs typeface="PT Sans Caption" charset="-52"/>
              </a:rPr>
              <a:t>Repeat back </a:t>
            </a:r>
            <a:endParaRPr lang="en-US" sz="2400" b="1" dirty="0">
              <a:latin typeface="PT Sans Caption" charset="-52"/>
              <a:ea typeface="PT Sans Caption" charset="-52"/>
              <a:cs typeface="PT Sans Caption" charset="-52"/>
            </a:endParaRP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dirty="0">
                <a:latin typeface="PT Sans Caption" charset="-52"/>
                <a:ea typeface="PT Sans Caption" charset="-52"/>
                <a:cs typeface="PT Sans Caption" charset="-52"/>
              </a:rPr>
              <a:t>Repeat the message back to me.</a:t>
            </a:r>
            <a:endParaRPr lang="en-US" dirty="0"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60483" y="1217084"/>
            <a:ext cx="40698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spcAft>
                <a:spcPts val="1200"/>
              </a:spcAft>
              <a:tabLst>
                <a:tab pos="228600" algn="l"/>
                <a:tab pos="2171700" algn="l"/>
              </a:tabLst>
            </a:pPr>
            <a:r>
              <a:rPr lang="en-GB" sz="2000" dirty="0">
                <a:latin typeface="PT Sans Caption" charset="-52"/>
                <a:ea typeface="PT Sans Caption" charset="-52"/>
                <a:cs typeface="PT Sans Caption" charset="-52"/>
              </a:rPr>
              <a:t>Other phrases to use when </a:t>
            </a:r>
            <a:r>
              <a:rPr lang="en-GB" sz="2000" b="1" dirty="0">
                <a:latin typeface="PT Sans Caption" charset="-52"/>
                <a:ea typeface="PT Sans Caption" charset="-52"/>
                <a:cs typeface="PT Sans Caption" charset="-52"/>
              </a:rPr>
              <a:t>using a radio and only one person can be heard at a time</a:t>
            </a:r>
          </a:p>
        </p:txBody>
      </p:sp>
      <p:sp>
        <p:nvSpPr>
          <p:cNvPr id="8" name="Rectangle 7"/>
          <p:cNvSpPr/>
          <p:nvPr/>
        </p:nvSpPr>
        <p:spPr>
          <a:xfrm>
            <a:off x="4940693" y="2820307"/>
            <a:ext cx="37490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PT Sans Caption" charset="-52"/>
                <a:ea typeface="PT Sans Caption" charset="-52"/>
                <a:cs typeface="PT Sans Caption" charset="-52"/>
              </a:rPr>
              <a:t>Over </a:t>
            </a:r>
          </a:p>
          <a:p>
            <a:r>
              <a:rPr lang="en-US" dirty="0">
                <a:latin typeface="PT Sans Caption" charset="-52"/>
                <a:ea typeface="PT Sans Caption" charset="-52"/>
                <a:cs typeface="PT Sans Caption" charset="-52"/>
              </a:rPr>
              <a:t>I have finished my message and am expecting a reply.</a:t>
            </a:r>
          </a:p>
        </p:txBody>
      </p:sp>
      <p:sp>
        <p:nvSpPr>
          <p:cNvPr id="9" name="Rectangle 8"/>
          <p:cNvSpPr/>
          <p:nvPr/>
        </p:nvSpPr>
        <p:spPr>
          <a:xfrm>
            <a:off x="4940693" y="4469620"/>
            <a:ext cx="39094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400" b="1" dirty="0">
                <a:latin typeface="PT Sans Caption" charset="-52"/>
                <a:ea typeface="PT Sans Caption" charset="-52"/>
                <a:cs typeface="PT Sans Caption" charset="-52"/>
              </a:rPr>
              <a:t>Out</a:t>
            </a:r>
            <a:endParaRPr lang="en-US" sz="2400" b="1" dirty="0">
              <a:latin typeface="PT Sans Caption" charset="-52"/>
              <a:ea typeface="PT Sans Caption" charset="-52"/>
              <a:cs typeface="PT Sans Caption" charset="-52"/>
            </a:endParaRP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dirty="0"/>
              <a:t>I have finished my message no reply is expected</a:t>
            </a:r>
            <a:endParaRPr lang="en-US" dirty="0"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572000" y="1022306"/>
            <a:ext cx="0" cy="55676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VO 42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325" y="-832478"/>
            <a:ext cx="812800" cy="812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1933" y="4272916"/>
            <a:ext cx="331588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en-GB" sz="2400" b="1" dirty="0"/>
              <a:t>This is an emergency call</a:t>
            </a:r>
            <a:endParaRPr lang="en-GB" sz="2400" dirty="0"/>
          </a:p>
          <a:p>
            <a:pPr hangingPunct="0"/>
            <a:r>
              <a:rPr lang="en-GB" dirty="0"/>
              <a:t>This message provides information which needs immediate action to prevent death, serious injury or damage.</a:t>
            </a:r>
          </a:p>
          <a:p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4A7B36-889B-4465-BE57-B439CEB17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29C022E-6509-44C3-94CA-F05DF2DD003C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47952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76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" y="1117422"/>
            <a:ext cx="6426200" cy="652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4000" b="1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rPr>
              <a:t>Briefer’s </a:t>
            </a: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Introduction:</a:t>
            </a:r>
          </a:p>
        </p:txBody>
      </p:sp>
      <p:sp>
        <p:nvSpPr>
          <p:cNvPr id="3" name="Rectangle 2"/>
          <p:cNvSpPr/>
          <p:nvPr/>
        </p:nvSpPr>
        <p:spPr>
          <a:xfrm>
            <a:off x="723900" y="2297372"/>
            <a:ext cx="75057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b="1" dirty="0">
                <a:latin typeface="Calibri" charset="0"/>
                <a:ea typeface="Calibri" charset="0"/>
                <a:cs typeface="Calibri" charset="0"/>
              </a:rPr>
              <a:t>Welcome to the fourth module in our course on safety critical communications. Here we return to the subject of ‘protocols.’</a:t>
            </a: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b="1" dirty="0">
                <a:latin typeface="Calibri" charset="0"/>
                <a:ea typeface="Calibri" charset="0"/>
                <a:cs typeface="Calibri" charset="0"/>
              </a:rPr>
              <a:t> 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  <a:p>
            <a:pPr hangingPunct="0">
              <a:spcAft>
                <a:spcPts val="1200"/>
              </a:spcAft>
              <a:tabLst>
                <a:tab pos="228600" algn="l"/>
                <a:tab pos="2171700" algn="l"/>
              </a:tabLst>
            </a:pP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This module looks at the following:</a:t>
            </a:r>
          </a:p>
          <a:p>
            <a:pPr marL="285750" indent="-285750" hangingPunct="0">
              <a:spcAft>
                <a:spcPts val="1200"/>
              </a:spcAft>
              <a:buFont typeface="Arial" charset="0"/>
              <a:buChar char="•"/>
              <a:tabLst>
                <a:tab pos="228600" algn="l"/>
                <a:tab pos="2171700" algn="l"/>
              </a:tabLst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Intro – a reminder of what SCC is and why it is important</a:t>
            </a:r>
          </a:p>
          <a:p>
            <a:pPr marL="285750" indent="-285750" hangingPunct="0">
              <a:spcAft>
                <a:spcPts val="1200"/>
              </a:spcAft>
              <a:buFont typeface="Arial" charset="0"/>
              <a:buChar char="•"/>
              <a:tabLst>
                <a:tab pos="228600" algn="l"/>
                <a:tab pos="2171700" algn="l"/>
              </a:tabLst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Standard words and phrases</a:t>
            </a:r>
          </a:p>
          <a:p>
            <a:pPr marL="285750" indent="-285750" hangingPunct="0">
              <a:spcAft>
                <a:spcPts val="1200"/>
              </a:spcAft>
              <a:buFont typeface="Arial" charset="0"/>
              <a:buChar char="•"/>
              <a:tabLst>
                <a:tab pos="228600" algn="l"/>
                <a:tab pos="2171700" algn="l"/>
              </a:tabLst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The Emergency Call</a:t>
            </a:r>
          </a:p>
          <a:p>
            <a:pPr marL="285750" indent="-285750" hangingPunct="0">
              <a:spcAft>
                <a:spcPts val="1200"/>
              </a:spcAft>
              <a:buFont typeface="Arial" charset="0"/>
              <a:buChar char="•"/>
              <a:tabLst>
                <a:tab pos="228600" algn="l"/>
                <a:tab pos="2171700" algn="l"/>
              </a:tabLst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The effect of communications equipment </a:t>
            </a:r>
          </a:p>
        </p:txBody>
      </p:sp>
    </p:spTree>
    <p:extLst>
      <p:ext uri="{BB962C8B-B14F-4D97-AF65-F5344CB8AC3E}">
        <p14:creationId xmlns:p14="http://schemas.microsoft.com/office/powerpoint/2010/main" val="1332948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9757" y="2361436"/>
            <a:ext cx="78686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1465" indent="-165100" hangingPunct="0">
              <a:spcAft>
                <a:spcPts val="0"/>
              </a:spcAft>
              <a:tabLst>
                <a:tab pos="111760" algn="l"/>
                <a:tab pos="228600" algn="l"/>
                <a:tab pos="2171700" algn="l"/>
                <a:tab pos="111760" algn="l"/>
                <a:tab pos="2171700" algn="l"/>
              </a:tabLst>
            </a:pP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“You now have my authority to pass </a:t>
            </a:r>
            <a:r>
              <a:rPr lang="en-GB" sz="3200" dirty="0">
                <a:latin typeface="PT Sans Caption" charset="-52"/>
                <a:ea typeface="PT Sans Caption" charset="-52"/>
                <a:cs typeface="PT Sans Caption" charset="-52"/>
              </a:rPr>
              <a:t>mike echo two three </a:t>
            </a: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signal</a:t>
            </a:r>
            <a:r>
              <a:rPr lang="en-GB" sz="3200" dirty="0">
                <a:latin typeface="PT Sans Caption" charset="-52"/>
                <a:ea typeface="PT Sans Caption" charset="-52"/>
                <a:cs typeface="PT Sans Caption" charset="-52"/>
              </a:rPr>
              <a:t> </a:t>
            </a: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at danger. Proceed at caution as far as</a:t>
            </a:r>
            <a:r>
              <a:rPr lang="en-GB" sz="3200" dirty="0">
                <a:latin typeface="PT Sans Caption" charset="-52"/>
                <a:ea typeface="PT Sans Caption" charset="-52"/>
                <a:cs typeface="PT Sans Caption" charset="-52"/>
              </a:rPr>
              <a:t> mike echo two five </a:t>
            </a: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signal</a:t>
            </a:r>
            <a:r>
              <a:rPr lang="en-GB" sz="3200" dirty="0">
                <a:latin typeface="PT Sans Caption" charset="-52"/>
                <a:ea typeface="PT Sans Caption" charset="-52"/>
                <a:cs typeface="PT Sans Caption" charset="-52"/>
              </a:rPr>
              <a:t>.”</a:t>
            </a:r>
            <a:endParaRPr lang="en-US" sz="3200" dirty="0"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3" name="VO 42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4" name="VO 426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933" y="-812800"/>
            <a:ext cx="8128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806B03-5D5E-4A87-8BD0-38D413E03D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E5F688-AC88-40AC-9B09-9B3A523CFA69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69937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5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056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1602" y="1889611"/>
            <a:ext cx="58859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“Make no further movements…..”</a:t>
            </a:r>
            <a:endParaRPr lang="en-US" sz="2800" dirty="0"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1602" y="2678791"/>
            <a:ext cx="30096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>
                <a:latin typeface="PT Sans Caption" charset="-52"/>
                <a:ea typeface="PT Sans Caption" charset="-52"/>
                <a:cs typeface="PT Sans Caption" charset="-52"/>
              </a:rPr>
              <a:t>“Await signal…..”</a:t>
            </a:r>
            <a:endParaRPr lang="en-US" sz="2800" dirty="0"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1602" y="3467971"/>
            <a:ext cx="43631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“Obey all other signals.”</a:t>
            </a:r>
          </a:p>
        </p:txBody>
      </p:sp>
      <p:sp>
        <p:nvSpPr>
          <p:cNvPr id="6" name="Rectangle 5"/>
          <p:cNvSpPr/>
          <p:nvPr/>
        </p:nvSpPr>
        <p:spPr>
          <a:xfrm>
            <a:off x="591602" y="4257151"/>
            <a:ext cx="57048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“When I give you permission….”</a:t>
            </a:r>
          </a:p>
        </p:txBody>
      </p:sp>
      <p:sp>
        <p:nvSpPr>
          <p:cNvPr id="7" name="Rectangle 6"/>
          <p:cNvSpPr/>
          <p:nvPr/>
        </p:nvSpPr>
        <p:spPr>
          <a:xfrm>
            <a:off x="591602" y="5046331"/>
            <a:ext cx="38277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“Proceed at caution.”</a:t>
            </a:r>
          </a:p>
        </p:txBody>
      </p:sp>
      <p:sp>
        <p:nvSpPr>
          <p:cNvPr id="8" name="Rectangle 7"/>
          <p:cNvSpPr/>
          <p:nvPr/>
        </p:nvSpPr>
        <p:spPr>
          <a:xfrm>
            <a:off x="591602" y="5835511"/>
            <a:ext cx="59220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 On the approach to….    And beyond…..</a:t>
            </a:r>
          </a:p>
        </p:txBody>
      </p:sp>
      <p:sp>
        <p:nvSpPr>
          <p:cNvPr id="9" name="Rectangle 8"/>
          <p:cNvSpPr/>
          <p:nvPr/>
        </p:nvSpPr>
        <p:spPr>
          <a:xfrm>
            <a:off x="591602" y="314245"/>
            <a:ext cx="58859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Here are some </a:t>
            </a:r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more phrases </a:t>
            </a: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that a Signaller may use:</a:t>
            </a:r>
            <a:endParaRPr lang="en-US" sz="2800" b="1" dirty="0"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46222" y="3285184"/>
            <a:ext cx="110358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Skip this section</a:t>
            </a:r>
          </a:p>
        </p:txBody>
      </p:sp>
      <p:pic>
        <p:nvPicPr>
          <p:cNvPr id="14" name="Picture 1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433" y="3871454"/>
            <a:ext cx="1103376" cy="1066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C3F697-7756-49A0-954E-A3484F099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FBB429-DD64-4E98-A439-6327DAC68D47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10913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1602" y="1889611"/>
            <a:ext cx="65040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“What I require you to do driver…….”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591603" y="2678791"/>
            <a:ext cx="76379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“Make a wrong direction movement from………. to…………”</a:t>
            </a:r>
          </a:p>
        </p:txBody>
      </p:sp>
      <p:sp>
        <p:nvSpPr>
          <p:cNvPr id="6" name="Rectangle 5"/>
          <p:cNvSpPr/>
          <p:nvPr/>
        </p:nvSpPr>
        <p:spPr>
          <a:xfrm>
            <a:off x="591602" y="3878773"/>
            <a:ext cx="29302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“Proceed up to.….”</a:t>
            </a:r>
          </a:p>
        </p:txBody>
      </p:sp>
      <p:sp>
        <p:nvSpPr>
          <p:cNvPr id="7" name="Rectangle 6"/>
          <p:cNvSpPr/>
          <p:nvPr/>
        </p:nvSpPr>
        <p:spPr>
          <a:xfrm>
            <a:off x="591602" y="4667953"/>
            <a:ext cx="55635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“Stay in a position of safety..…”</a:t>
            </a:r>
          </a:p>
        </p:txBody>
      </p:sp>
      <p:sp>
        <p:nvSpPr>
          <p:cNvPr id="8" name="Rectangle 7"/>
          <p:cNvSpPr/>
          <p:nvPr/>
        </p:nvSpPr>
        <p:spPr>
          <a:xfrm>
            <a:off x="591602" y="5457133"/>
            <a:ext cx="64658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 “You now have my authority to…….”</a:t>
            </a:r>
          </a:p>
        </p:txBody>
      </p:sp>
      <p:sp>
        <p:nvSpPr>
          <p:cNvPr id="9" name="Rectangle 8"/>
          <p:cNvSpPr/>
          <p:nvPr/>
        </p:nvSpPr>
        <p:spPr>
          <a:xfrm>
            <a:off x="591602" y="314245"/>
            <a:ext cx="58859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Here are some </a:t>
            </a:r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more phrases </a:t>
            </a: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that a Signaller may use:</a:t>
            </a:r>
            <a:endParaRPr lang="en-US" sz="2800" b="1" dirty="0"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A56FD1-BFCF-41D1-9641-A67E2CD8C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D3140B9-D0FF-423C-A1F9-9DAD98DDCA4A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619889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1602" y="1889611"/>
            <a:ext cx="28675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“Obey signal….”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591602" y="2678791"/>
            <a:ext cx="57657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“Report your findings at/to……..”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591602" y="3467971"/>
            <a:ext cx="50682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>
                <a:latin typeface="PT Sans Caption" charset="-52"/>
                <a:ea typeface="PT Sans Caption" charset="-52"/>
                <a:cs typeface="PT Sans Caption" charset="-52"/>
              </a:rPr>
              <a:t>“The line is now clear and safe for trains to run on.”</a:t>
            </a:r>
          </a:p>
        </p:txBody>
      </p:sp>
      <p:sp>
        <p:nvSpPr>
          <p:cNvPr id="7" name="Rectangle 6"/>
          <p:cNvSpPr/>
          <p:nvPr/>
        </p:nvSpPr>
        <p:spPr>
          <a:xfrm>
            <a:off x="591602" y="4699484"/>
            <a:ext cx="4457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 “The …. Line is blocked”</a:t>
            </a:r>
          </a:p>
        </p:txBody>
      </p:sp>
      <p:sp>
        <p:nvSpPr>
          <p:cNvPr id="9" name="Rectangle 8"/>
          <p:cNvSpPr/>
          <p:nvPr/>
        </p:nvSpPr>
        <p:spPr>
          <a:xfrm>
            <a:off x="591602" y="314245"/>
            <a:ext cx="58859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Here are some </a:t>
            </a:r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more phrases </a:t>
            </a: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that a Signaller may use:</a:t>
            </a:r>
            <a:endParaRPr lang="en-US" sz="2800" b="1" dirty="0"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A4464B-FB0B-449C-9D34-B693F8618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123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91602" y="314245"/>
            <a:ext cx="58859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Here are some </a:t>
            </a:r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more phrases </a:t>
            </a: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that a Signaller may use:</a:t>
            </a:r>
            <a:endParaRPr lang="en-US" sz="2800" b="1" dirty="0"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1602" y="1957188"/>
            <a:ext cx="73857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 “Driver, I’m detaining you at……signal because of……….. (give a reason)</a:t>
            </a:r>
          </a:p>
          <a:p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	</a:t>
            </a:r>
          </a:p>
          <a:p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Or</a:t>
            </a:r>
          </a:p>
          <a:p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 </a:t>
            </a:r>
          </a:p>
          <a:p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When authorised, I require you to pass……… signal at danger.</a:t>
            </a:r>
          </a:p>
          <a:p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Proceed at caution through the signal section / as far as ……….ONLY.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2BB534-E258-4229-9812-74FC1E89C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0BBE4D-616F-43E7-8F1D-3A83D5168C92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962326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4244267"/>
            <a:ext cx="7401638" cy="9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6600" b="1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Correction</a:t>
            </a:r>
            <a:endParaRPr lang="en-US" sz="6600" b="1" dirty="0">
              <a:solidFill>
                <a:srgbClr val="FFFFFF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1622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00927" y="1614838"/>
            <a:ext cx="4876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600" dirty="0">
                <a:latin typeface="PT Sans Caption" charset="-52"/>
                <a:ea typeface="PT Sans Caption" charset="-52"/>
                <a:cs typeface="PT Sans Caption" charset="-52"/>
              </a:rPr>
              <a:t>CORRECTION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3400927" y="2314472"/>
            <a:ext cx="43313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use when correcting </a:t>
            </a:r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our</a:t>
            </a:r>
            <a:r>
              <a:rPr lang="en-GB" sz="2800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 </a:t>
            </a:r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own verbal mistake</a:t>
            </a:r>
            <a:endParaRPr lang="en-US" sz="2800" dirty="0"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4" name="VO 427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3478" y="-1024758"/>
            <a:ext cx="812800" cy="812800"/>
          </a:xfrm>
          <a:prstGeom prst="rect">
            <a:avLst/>
          </a:prstGeom>
        </p:spPr>
      </p:pic>
      <p:pic>
        <p:nvPicPr>
          <p:cNvPr id="5" name="VO 427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60142" y="-1024758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912767-6573-4027-9D69-D3CE05391A0B}"/>
              </a:ext>
            </a:extLst>
          </p:cNvPr>
          <p:cNvSpPr txBox="1"/>
          <p:nvPr/>
        </p:nvSpPr>
        <p:spPr>
          <a:xfrm>
            <a:off x="-6623" y="6506820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84277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7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6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42384" y="1293190"/>
            <a:ext cx="7608058" cy="927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3000" b="1" dirty="0">
                <a:latin typeface="PT Sans Caption" charset="-52"/>
                <a:ea typeface="PT Sans Caption" charset="-52"/>
                <a:cs typeface="PT Sans Caption" charset="-52"/>
              </a:rPr>
              <a:t>What effect does the Signaller’s </a:t>
            </a:r>
          </a:p>
          <a:p>
            <a:pPr lvl="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3000" b="1" dirty="0">
                <a:latin typeface="PT Sans Caption" charset="-52"/>
                <a:ea typeface="PT Sans Caption" charset="-52"/>
                <a:cs typeface="PT Sans Caption" charset="-52"/>
              </a:rPr>
              <a:t>mistake have on the message Opening?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412" y="2439772"/>
            <a:ext cx="1252623" cy="12526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823285"/>
            <a:ext cx="9144000" cy="1034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71599" y="5957228"/>
            <a:ext cx="64409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tabLst>
                <a:tab pos="228600" algn="l"/>
                <a:tab pos="2171700" algn="l"/>
              </a:tabLst>
            </a:pPr>
            <a:r>
              <a:rPr lang="en-GB" sz="2400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This example, and the one on the next page, are both taken from recorded communications.</a:t>
            </a:r>
            <a:endParaRPr lang="en-GB" sz="2400" dirty="0">
              <a:solidFill>
                <a:schemeClr val="bg1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5" name="VO 42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584" y="-991455"/>
            <a:ext cx="812800" cy="812800"/>
          </a:xfrm>
          <a:prstGeom prst="rect">
            <a:avLst/>
          </a:prstGeom>
        </p:spPr>
      </p:pic>
      <p:pic>
        <p:nvPicPr>
          <p:cNvPr id="6" name="VO 428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37081" y="-980281"/>
            <a:ext cx="812800" cy="812800"/>
          </a:xfrm>
          <a:prstGeom prst="rect">
            <a:avLst/>
          </a:prstGeom>
        </p:spPr>
      </p:pic>
      <p:pic>
        <p:nvPicPr>
          <p:cNvPr id="9" name="VO 429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613110" y="-991455"/>
            <a:ext cx="812800" cy="812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854" y="2445950"/>
            <a:ext cx="1252623" cy="125262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397601" y="3681678"/>
            <a:ext cx="76080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US" sz="2000" b="1" dirty="0">
                <a:latin typeface="PT Sans Caption" charset="-52"/>
                <a:ea typeface="PT Sans Caption" charset="-52"/>
                <a:cs typeface="PT Sans Caption" charset="-52"/>
              </a:rPr>
              <a:t>Example  </a:t>
            </a:r>
          </a:p>
          <a:p>
            <a:pPr lvl="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US" sz="2000" b="1" dirty="0">
                <a:latin typeface="PT Sans Caption" charset="-52"/>
                <a:ea typeface="PT Sans Caption" charset="-52"/>
                <a:cs typeface="PT Sans Caption" charset="-52"/>
              </a:rPr>
              <a:t> </a:t>
            </a:r>
            <a:endParaRPr lang="en-GB" sz="2000" b="1" dirty="0"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97305" y="3606862"/>
            <a:ext cx="9575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PT Sans Caption" charset="-52"/>
                <a:ea typeface="PT Sans Caption" charset="-52"/>
                <a:cs typeface="PT Sans Caption" charset="-52"/>
              </a:rPr>
              <a:t>Model</a:t>
            </a:r>
          </a:p>
          <a:p>
            <a:r>
              <a:rPr lang="en-US" b="1" dirty="0">
                <a:latin typeface="PT Sans Caption" charset="-52"/>
                <a:ea typeface="PT Sans Caption" charset="-52"/>
                <a:cs typeface="PT Sans Caption" charset="-52"/>
              </a:rPr>
              <a:t>Answer </a:t>
            </a:r>
            <a:endParaRPr lang="en-GB" dirty="0"/>
          </a:p>
        </p:txBody>
      </p:sp>
      <p:pic>
        <p:nvPicPr>
          <p:cNvPr id="2" name="E4280_Correction_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61854" y="2545640"/>
            <a:ext cx="1136038" cy="1136038"/>
          </a:xfrm>
          <a:prstGeom prst="rect">
            <a:avLst/>
          </a:prstGeom>
        </p:spPr>
      </p:pic>
      <p:pic>
        <p:nvPicPr>
          <p:cNvPr id="10" name="E4280_Correction_B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746413" y="2540984"/>
            <a:ext cx="1140694" cy="11406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721FC5-0ED1-429F-8039-E2076619E89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35614" y="5991725"/>
            <a:ext cx="708861" cy="7088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423070-FE41-4FD5-83B0-78EDBEDF2571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9301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13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20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2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7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7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1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0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9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85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38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7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42384" y="1517779"/>
            <a:ext cx="7608058" cy="652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Which version is more ‘ABC-P?’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287" y="2439772"/>
            <a:ext cx="1252623" cy="12526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823285"/>
            <a:ext cx="9144000" cy="1034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8442" y="5870502"/>
            <a:ext cx="88071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tabLst>
                <a:tab pos="228600" algn="l"/>
                <a:tab pos="2171700" algn="l"/>
              </a:tabLst>
            </a:pPr>
            <a:r>
              <a:rPr lang="en-GB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Note, these may sound strange if you are unfamiliar with shunt moves. The communication takes place over a radio in a yard. Tracks in yards and depots are called ‘roads’ and these are given names such as ‘stables’ or numbers such as ‘six road.’</a:t>
            </a:r>
          </a:p>
        </p:txBody>
      </p:sp>
      <p:pic>
        <p:nvPicPr>
          <p:cNvPr id="5" name="Victor_David_E4281Correction_a_SEL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9876" y="2259072"/>
            <a:ext cx="1433323" cy="14333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311" y="2438190"/>
            <a:ext cx="1252623" cy="1252623"/>
          </a:xfrm>
          <a:prstGeom prst="rect">
            <a:avLst/>
          </a:prstGeom>
        </p:spPr>
      </p:pic>
      <p:pic>
        <p:nvPicPr>
          <p:cNvPr id="6" name="Victor_David_E4281Correction_b_SEL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13089" y="2244665"/>
            <a:ext cx="1446148" cy="144614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63168" y="3627347"/>
            <a:ext cx="1048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PT Sans Caption" charset="-52"/>
                <a:ea typeface="PT Sans Caption" charset="-52"/>
                <a:cs typeface="PT Sans Caption" charset="-52"/>
              </a:rPr>
              <a:t>Example 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6170156" y="362734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latin typeface="PT Sans Caption" charset="-52"/>
                <a:ea typeface="PT Sans Caption" charset="-52"/>
                <a:cs typeface="PT Sans Caption" charset="-52"/>
              </a:rPr>
              <a:t>Model</a:t>
            </a:r>
          </a:p>
          <a:p>
            <a:r>
              <a:rPr lang="en-US" b="1" dirty="0">
                <a:latin typeface="PT Sans Caption" charset="-52"/>
                <a:ea typeface="PT Sans Caption" charset="-52"/>
                <a:cs typeface="PT Sans Caption" charset="-52"/>
              </a:rPr>
              <a:t>Answer 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8476F82-AE30-4768-84EA-05AFC22885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5614" y="5046434"/>
            <a:ext cx="708861" cy="7088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B7F37AC-D05B-4EDE-A05F-77FEBDD30170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45369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6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6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98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4558" y="2801036"/>
            <a:ext cx="71948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1465" indent="-165100" hangingPunct="0">
              <a:spcAft>
                <a:spcPts val="0"/>
              </a:spcAft>
              <a:tabLst>
                <a:tab pos="111760" algn="l"/>
                <a:tab pos="228600" algn="l"/>
                <a:tab pos="2171700" algn="l"/>
                <a:tab pos="111760" algn="l"/>
                <a:tab pos="2171700" algn="l"/>
              </a:tabLst>
            </a:pP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Say </a:t>
            </a:r>
            <a:r>
              <a:rPr lang="en-GB" sz="40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‘CORRECTION’ </a:t>
            </a: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and then </a:t>
            </a:r>
            <a:endParaRPr lang="en-US" sz="4000" b="1" dirty="0"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4558" y="3749553"/>
            <a:ext cx="70825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RESTATE THE MESSAGE CORRECTLY</a:t>
            </a:r>
            <a:r>
              <a:rPr lang="en-US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 </a:t>
            </a:r>
          </a:p>
        </p:txBody>
      </p:sp>
      <p:pic>
        <p:nvPicPr>
          <p:cNvPr id="4" name="VO 429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758" y="-1002644"/>
            <a:ext cx="812800" cy="812800"/>
          </a:xfrm>
          <a:prstGeom prst="rect">
            <a:avLst/>
          </a:prstGeom>
        </p:spPr>
      </p:pic>
      <p:pic>
        <p:nvPicPr>
          <p:cNvPr id="5" name="VO 429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0598" y="-1002644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FE3B90-C2C2-4724-BCC7-1CE6BC6C75B9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37322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74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4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4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" y="1117422"/>
            <a:ext cx="6426200" cy="652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4000" b="1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rPr>
              <a:t>How </a:t>
            </a: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the Course Works:</a:t>
            </a:r>
          </a:p>
        </p:txBody>
      </p:sp>
      <p:sp>
        <p:nvSpPr>
          <p:cNvPr id="3" name="Rectangle 2"/>
          <p:cNvSpPr/>
          <p:nvPr/>
        </p:nvSpPr>
        <p:spPr>
          <a:xfrm>
            <a:off x="723900" y="2050237"/>
            <a:ext cx="811118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en-GB" dirty="0"/>
              <a:t>The programme consists of six modules. We recommend that they are delivered in order, but you may select a particular module if required:</a:t>
            </a:r>
            <a:endParaRPr lang="en-US" dirty="0"/>
          </a:p>
          <a:p>
            <a:pPr hangingPunct="0"/>
            <a:r>
              <a:rPr lang="en-GB" dirty="0"/>
              <a:t> 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Foundation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Protocols 1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Structure and Lead Responsibility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Protocols 2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Confirming Understanding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Communication Skills</a:t>
            </a:r>
            <a:endParaRPr lang="en-US" sz="1400"/>
          </a:p>
          <a:p>
            <a:pPr hangingPunct="0"/>
            <a:r>
              <a:rPr lang="en-GB" dirty="0"/>
              <a:t> </a:t>
            </a:r>
            <a:endParaRPr lang="en-US" dirty="0"/>
          </a:p>
          <a:p>
            <a:pPr hangingPunct="0"/>
            <a:r>
              <a:rPr lang="en-GB" b="1" dirty="0">
                <a:solidFill>
                  <a:srgbClr val="FF0000"/>
                </a:solidFill>
              </a:rPr>
              <a:t>*Please read the Briefing Notes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prior to delivering a module. They provide background information to enable you to manage the exercises and discussions.</a:t>
            </a:r>
            <a:endParaRPr lang="en-US" dirty="0"/>
          </a:p>
          <a:p>
            <a:pPr hangingPunct="0"/>
            <a:r>
              <a:rPr lang="en-GB" dirty="0"/>
              <a:t> </a:t>
            </a:r>
            <a:endParaRPr lang="en-US" dirty="0"/>
          </a:p>
          <a:p>
            <a:r>
              <a:rPr lang="en-GB" b="1" dirty="0"/>
              <a:t>*You will also be required to perform a short assessment</a:t>
            </a:r>
            <a:r>
              <a:rPr lang="en-GB" dirty="0"/>
              <a:t> at the end of the course to make sure attendees understand the content. See the Briefing Notes.</a:t>
            </a:r>
            <a:r>
              <a:rPr lang="en-US" dirty="0"/>
              <a:t> 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736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4244267"/>
            <a:ext cx="7401638" cy="9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66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Repeat Back</a:t>
            </a:r>
          </a:p>
        </p:txBody>
      </p:sp>
    </p:spTree>
    <p:extLst>
      <p:ext uri="{BB962C8B-B14F-4D97-AF65-F5344CB8AC3E}">
        <p14:creationId xmlns:p14="http://schemas.microsoft.com/office/powerpoint/2010/main" val="170901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4798" y="2635216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/>
            <a:r>
              <a:rPr lang="en-US" sz="3200" b="1" dirty="0">
                <a:solidFill>
                  <a:prstClr val="black"/>
                </a:solidFill>
                <a:latin typeface="PT Sans Caption" charset="-52"/>
                <a:ea typeface="PT Sans Caption" charset="-52"/>
                <a:cs typeface="PT Sans Caption" charset="-52"/>
              </a:rPr>
              <a:t>Repeat </a:t>
            </a:r>
            <a:r>
              <a:rPr lang="en-US" sz="3200" dirty="0">
                <a:solidFill>
                  <a:prstClr val="black"/>
                </a:solidFill>
                <a:latin typeface="PT Sans Caption" charset="-52"/>
                <a:ea typeface="PT Sans Caption" charset="-52"/>
                <a:cs typeface="PT Sans Caption" charset="-52"/>
              </a:rPr>
              <a:t>the message </a:t>
            </a:r>
          </a:p>
          <a:p>
            <a:pPr marR="0"/>
            <a:r>
              <a:rPr lang="en-US" sz="3200" dirty="0">
                <a:solidFill>
                  <a:prstClr val="black"/>
                </a:solidFill>
                <a:latin typeface="PT Sans Caption" charset="-52"/>
                <a:ea typeface="PT Sans Caption" charset="-52"/>
                <a:cs typeface="PT Sans Caption" charset="-52"/>
              </a:rPr>
              <a:t>back to me</a:t>
            </a:r>
          </a:p>
        </p:txBody>
      </p:sp>
      <p:sp>
        <p:nvSpPr>
          <p:cNvPr id="6" name="Rectangle 5"/>
          <p:cNvSpPr/>
          <p:nvPr/>
        </p:nvSpPr>
        <p:spPr>
          <a:xfrm>
            <a:off x="684798" y="1893096"/>
            <a:ext cx="38230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/>
            <a:r>
              <a:rPr lang="en-US" sz="44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REPEAT BACK</a:t>
            </a:r>
          </a:p>
        </p:txBody>
      </p:sp>
      <p:pic>
        <p:nvPicPr>
          <p:cNvPr id="2" name="VO 43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939581"/>
            <a:ext cx="812800" cy="812800"/>
          </a:xfrm>
          <a:prstGeom prst="rect">
            <a:avLst/>
          </a:prstGeom>
        </p:spPr>
      </p:pic>
      <p:pic>
        <p:nvPicPr>
          <p:cNvPr id="3" name="VO 430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04074" y="-939581"/>
            <a:ext cx="812800" cy="812800"/>
          </a:xfrm>
          <a:prstGeom prst="rect">
            <a:avLst/>
          </a:prstGeom>
        </p:spPr>
      </p:pic>
      <p:pic>
        <p:nvPicPr>
          <p:cNvPr id="4" name="VO 431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08148" y="-939581"/>
            <a:ext cx="812800" cy="81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13FF58-8CA4-4921-B986-E400AE526C60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23707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1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96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58778" y="634046"/>
            <a:ext cx="3797001" cy="1251285"/>
            <a:chOff x="3946357" y="682172"/>
            <a:chExt cx="3797001" cy="1251285"/>
          </a:xfrm>
        </p:grpSpPr>
        <p:sp>
          <p:nvSpPr>
            <p:cNvPr id="3" name="Oval 2"/>
            <p:cNvSpPr/>
            <p:nvPr/>
          </p:nvSpPr>
          <p:spPr>
            <a:xfrm>
              <a:off x="3946357" y="682172"/>
              <a:ext cx="1251285" cy="1251285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5734629" y="1015426"/>
              <a:ext cx="200872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rgbClr val="00B05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Opening</a:t>
              </a:r>
              <a:endParaRPr lang="en-US" sz="3200" b="1" dirty="0">
                <a:solidFill>
                  <a:srgbClr val="00B05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882" y="894728"/>
              <a:ext cx="826169" cy="826169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058778" y="3456389"/>
            <a:ext cx="3675326" cy="1251285"/>
            <a:chOff x="3946357" y="3504515"/>
            <a:chExt cx="3675326" cy="1251285"/>
          </a:xfrm>
        </p:grpSpPr>
        <p:sp>
          <p:nvSpPr>
            <p:cNvPr id="7" name="Oval 6"/>
            <p:cNvSpPr/>
            <p:nvPr/>
          </p:nvSpPr>
          <p:spPr>
            <a:xfrm>
              <a:off x="3946357" y="3504515"/>
              <a:ext cx="1251285" cy="1251285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734628" y="3837769"/>
              <a:ext cx="18870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5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Actions</a:t>
              </a:r>
              <a:endParaRPr lang="en-US" sz="3200" b="1" dirty="0">
                <a:solidFill>
                  <a:schemeClr val="accent5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3244" y="3721400"/>
              <a:ext cx="817511" cy="817511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058778" y="2045217"/>
            <a:ext cx="4475748" cy="1251285"/>
            <a:chOff x="3946357" y="2093343"/>
            <a:chExt cx="4475748" cy="1251285"/>
          </a:xfrm>
        </p:grpSpPr>
        <p:sp>
          <p:nvSpPr>
            <p:cNvPr id="11" name="Oval 10"/>
            <p:cNvSpPr/>
            <p:nvPr/>
          </p:nvSpPr>
          <p:spPr>
            <a:xfrm>
              <a:off x="3946357" y="2093343"/>
              <a:ext cx="1251285" cy="1251285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734628" y="2426597"/>
              <a:ext cx="268747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3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Information</a:t>
              </a:r>
              <a:endParaRPr lang="en-US" sz="3200" b="1" dirty="0">
                <a:solidFill>
                  <a:schemeClr val="accent3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279" y="2290882"/>
              <a:ext cx="848518" cy="848518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041636" y="4927586"/>
            <a:ext cx="4604085" cy="1251285"/>
            <a:chOff x="1041636" y="4927586"/>
            <a:chExt cx="4604085" cy="1251285"/>
          </a:xfrm>
        </p:grpSpPr>
        <p:sp>
          <p:nvSpPr>
            <p:cNvPr id="26" name="Oval 25"/>
            <p:cNvSpPr/>
            <p:nvPr/>
          </p:nvSpPr>
          <p:spPr>
            <a:xfrm>
              <a:off x="1041636" y="4927586"/>
              <a:ext cx="1251285" cy="1251285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829907" y="5260841"/>
              <a:ext cx="28158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6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Confirmation</a:t>
              </a:r>
              <a:endParaRPr lang="en-US" sz="3200" b="1" dirty="0">
                <a:solidFill>
                  <a:schemeClr val="accent6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690" y="5260841"/>
              <a:ext cx="1109177" cy="664529"/>
            </a:xfrm>
            <a:prstGeom prst="rect">
              <a:avLst/>
            </a:prstGeom>
          </p:spPr>
        </p:pic>
      </p:grpSp>
      <p:sp>
        <p:nvSpPr>
          <p:cNvPr id="22" name="Rectangle 21"/>
          <p:cNvSpPr/>
          <p:nvPr/>
        </p:nvSpPr>
        <p:spPr>
          <a:xfrm>
            <a:off x="5941924" y="5311078"/>
            <a:ext cx="2792056" cy="48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90000"/>
              </a:lnSpc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>
                <a:solidFill>
                  <a:srgbClr val="3FC0FF"/>
                </a:solidFill>
                <a:latin typeface="PT Sans Caption" charset="-52"/>
                <a:ea typeface="PT Sans Caption" charset="-52"/>
                <a:cs typeface="PT Sans Caption" charset="-52"/>
              </a:rPr>
              <a:t>“Repeat Back”</a:t>
            </a:r>
            <a:endParaRPr lang="en-US" sz="2800" b="1" dirty="0">
              <a:solidFill>
                <a:srgbClr val="3FC0FF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14" name="VO 43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45978" y="-994296"/>
            <a:ext cx="812800" cy="812800"/>
          </a:xfrm>
          <a:prstGeom prst="rect">
            <a:avLst/>
          </a:prstGeom>
        </p:spPr>
      </p:pic>
      <p:pic>
        <p:nvPicPr>
          <p:cNvPr id="16" name="VO 432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67278" y="-994296"/>
            <a:ext cx="812800" cy="812800"/>
          </a:xfrm>
          <a:prstGeom prst="rect">
            <a:avLst/>
          </a:prstGeom>
        </p:spPr>
      </p:pic>
      <p:pic>
        <p:nvPicPr>
          <p:cNvPr id="17" name="VO 432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88578" y="-943574"/>
            <a:ext cx="812800" cy="812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FB23F1F-201C-455B-A6CA-CE8CD98D582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3B8B836-F6FD-427E-A7AF-3254D24DEB4F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81890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1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4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73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136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85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1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73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58778" y="634046"/>
            <a:ext cx="3828532" cy="1251285"/>
            <a:chOff x="3946357" y="682172"/>
            <a:chExt cx="3675327" cy="1251285"/>
          </a:xfrm>
        </p:grpSpPr>
        <p:sp>
          <p:nvSpPr>
            <p:cNvPr id="3" name="Oval 2"/>
            <p:cNvSpPr/>
            <p:nvPr/>
          </p:nvSpPr>
          <p:spPr>
            <a:xfrm>
              <a:off x="3946357" y="682172"/>
              <a:ext cx="1251285" cy="1251285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5734629" y="1015426"/>
              <a:ext cx="18870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rgbClr val="00B05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Opening</a:t>
              </a:r>
              <a:endParaRPr lang="en-US" sz="3200" b="1" dirty="0">
                <a:solidFill>
                  <a:srgbClr val="00B05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882" y="894728"/>
              <a:ext cx="826169" cy="826169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058778" y="3456389"/>
            <a:ext cx="3675326" cy="1251285"/>
            <a:chOff x="3946357" y="3504515"/>
            <a:chExt cx="3675326" cy="1251285"/>
          </a:xfrm>
        </p:grpSpPr>
        <p:sp>
          <p:nvSpPr>
            <p:cNvPr id="7" name="Oval 6"/>
            <p:cNvSpPr/>
            <p:nvPr/>
          </p:nvSpPr>
          <p:spPr>
            <a:xfrm>
              <a:off x="3946357" y="3504515"/>
              <a:ext cx="1251285" cy="1251285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734628" y="3837769"/>
              <a:ext cx="18870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5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Actions</a:t>
              </a:r>
              <a:endParaRPr lang="en-US" sz="3200" b="1" dirty="0">
                <a:solidFill>
                  <a:schemeClr val="accent5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3244" y="3721400"/>
              <a:ext cx="817511" cy="817511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058778" y="2045217"/>
            <a:ext cx="4475748" cy="1251285"/>
            <a:chOff x="3946357" y="2093343"/>
            <a:chExt cx="4475748" cy="1251285"/>
          </a:xfrm>
        </p:grpSpPr>
        <p:sp>
          <p:nvSpPr>
            <p:cNvPr id="11" name="Oval 10"/>
            <p:cNvSpPr/>
            <p:nvPr/>
          </p:nvSpPr>
          <p:spPr>
            <a:xfrm>
              <a:off x="3946357" y="2093343"/>
              <a:ext cx="1251285" cy="1251285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734628" y="2426597"/>
              <a:ext cx="268747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3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Information</a:t>
              </a:r>
              <a:endParaRPr lang="en-US" sz="3200" b="1" dirty="0">
                <a:solidFill>
                  <a:schemeClr val="accent3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279" y="2290882"/>
              <a:ext cx="848518" cy="848518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041636" y="4891490"/>
            <a:ext cx="4604085" cy="1251285"/>
            <a:chOff x="1041636" y="4927586"/>
            <a:chExt cx="4604085" cy="1251285"/>
          </a:xfrm>
        </p:grpSpPr>
        <p:sp>
          <p:nvSpPr>
            <p:cNvPr id="26" name="Oval 25"/>
            <p:cNvSpPr/>
            <p:nvPr/>
          </p:nvSpPr>
          <p:spPr>
            <a:xfrm>
              <a:off x="1041636" y="4927586"/>
              <a:ext cx="1251285" cy="1251285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829907" y="5260841"/>
              <a:ext cx="28158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6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Confirmation</a:t>
              </a:r>
              <a:endParaRPr lang="en-US" sz="3200" b="1" dirty="0">
                <a:solidFill>
                  <a:schemeClr val="accent6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690" y="5260841"/>
              <a:ext cx="1109177" cy="664529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513" y="3647507"/>
            <a:ext cx="966975" cy="9669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512" y="1048247"/>
            <a:ext cx="966975" cy="9669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513" y="2347877"/>
            <a:ext cx="966975" cy="96697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-6662" y="6165982"/>
            <a:ext cx="9150662" cy="722019"/>
            <a:chOff x="-6662" y="6165982"/>
            <a:chExt cx="9150662" cy="722019"/>
          </a:xfrm>
        </p:grpSpPr>
        <p:sp>
          <p:nvSpPr>
            <p:cNvPr id="25" name="Rectangle 24"/>
            <p:cNvSpPr/>
            <p:nvPr/>
          </p:nvSpPr>
          <p:spPr>
            <a:xfrm>
              <a:off x="-6662" y="6178870"/>
              <a:ext cx="9150662" cy="70913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290283" y="6165982"/>
              <a:ext cx="656343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hangingPunct="0">
                <a:tabLst>
                  <a:tab pos="228600" algn="l"/>
                  <a:tab pos="2171700" algn="l"/>
                </a:tabLst>
              </a:pPr>
              <a:r>
                <a:rPr lang="en-GB" sz="2000" b="1" dirty="0">
                  <a:solidFill>
                    <a:schemeClr val="bg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Note, the ‘repeat back’ in the Confirmation should focus on the agreed actions. 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5941924" y="5293030"/>
            <a:ext cx="2792056" cy="48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90000"/>
              </a:lnSpc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solidFill>
                  <a:srgbClr val="3FC0FF"/>
                </a:solidFill>
                <a:latin typeface="PT Sans Caption" charset="-52"/>
                <a:ea typeface="PT Sans Caption" charset="-52"/>
                <a:cs typeface="PT Sans Caption" charset="-52"/>
              </a:rPr>
              <a:t>“Repeat Back”</a:t>
            </a:r>
            <a:endParaRPr lang="en-US" sz="2800" b="1" dirty="0">
              <a:solidFill>
                <a:srgbClr val="3FC0FF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14" name="VO 43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28836" y="-975874"/>
            <a:ext cx="812800" cy="812800"/>
          </a:xfrm>
          <a:prstGeom prst="rect">
            <a:avLst/>
          </a:prstGeom>
        </p:spPr>
      </p:pic>
      <p:pic>
        <p:nvPicPr>
          <p:cNvPr id="16" name="VO 433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90865" y="-975874"/>
            <a:ext cx="812800" cy="812800"/>
          </a:xfrm>
          <a:prstGeom prst="rect">
            <a:avLst/>
          </a:prstGeom>
        </p:spPr>
      </p:pic>
      <p:pic>
        <p:nvPicPr>
          <p:cNvPr id="17" name="VO 434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829907" y="-994297"/>
            <a:ext cx="812800" cy="812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86338D7-D376-49C5-A2E8-901B1EE37D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35614" y="6141313"/>
            <a:ext cx="708861" cy="70886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FDFB65D-E417-4682-A9C9-D38FD9F64571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9589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77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776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04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3074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6574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0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777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04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549898" y="608125"/>
            <a:ext cx="5373383" cy="5844989"/>
            <a:chOff x="3628727" y="743285"/>
            <a:chExt cx="5373383" cy="5844989"/>
          </a:xfrm>
        </p:grpSpPr>
        <p:sp>
          <p:nvSpPr>
            <p:cNvPr id="2" name="Rectangle 1"/>
            <p:cNvSpPr/>
            <p:nvPr/>
          </p:nvSpPr>
          <p:spPr>
            <a:xfrm>
              <a:off x="3628728" y="743285"/>
              <a:ext cx="376530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sz="2800" b="1" dirty="0">
                  <a:latin typeface="PT Sans Caption" charset="-52"/>
                  <a:ea typeface="PT Sans Caption" charset="-52"/>
                  <a:cs typeface="PT Sans Caption" charset="-52"/>
                </a:rPr>
                <a:t>Use the </a:t>
              </a:r>
              <a:r>
                <a:rPr lang="en-GB" sz="28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standard words and phrases: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5975126" y="1986455"/>
              <a:ext cx="0" cy="43985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/>
            <p:cNvSpPr/>
            <p:nvPr/>
          </p:nvSpPr>
          <p:spPr>
            <a:xfrm>
              <a:off x="3628728" y="1986455"/>
              <a:ext cx="216586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hangingPunct="0">
                <a:spcAft>
                  <a:spcPts val="1200"/>
                </a:spcAft>
                <a:tabLst>
                  <a:tab pos="228600" algn="l"/>
                  <a:tab pos="2171700" algn="l"/>
                </a:tabLst>
              </a:pPr>
              <a:r>
                <a:rPr lang="en-GB" sz="2000" dirty="0">
                  <a:latin typeface="PT Sans Caption" charset="-52"/>
                  <a:ea typeface="PT Sans Caption" charset="-52"/>
                  <a:cs typeface="PT Sans Caption" charset="-52"/>
                </a:rPr>
                <a:t>a</a:t>
              </a:r>
              <a:r>
                <a:rPr lang="en-GB" sz="2000">
                  <a:latin typeface="PT Sans Caption" charset="-52"/>
                  <a:ea typeface="PT Sans Caption" charset="-52"/>
                  <a:cs typeface="PT Sans Caption" charset="-52"/>
                </a:rPr>
                <a:t>) </a:t>
              </a:r>
              <a:r>
                <a:rPr lang="en-GB" sz="2000" b="1">
                  <a:latin typeface="PT Sans Caption" charset="-52"/>
                  <a:ea typeface="PT Sans Caption" charset="-52"/>
                  <a:cs typeface="PT Sans Caption" charset="-52"/>
                </a:rPr>
                <a:t>using </a:t>
              </a:r>
              <a:r>
                <a:rPr lang="en-GB" sz="2000" b="1" dirty="0">
                  <a:latin typeface="PT Sans Caption" charset="-52"/>
                  <a:ea typeface="PT Sans Caption" charset="-52"/>
                  <a:cs typeface="PT Sans Caption" charset="-52"/>
                </a:rPr>
                <a:t>a radio </a:t>
              </a:r>
              <a:r>
                <a:rPr lang="en-GB" sz="2000" b="1">
                  <a:latin typeface="PT Sans Caption" charset="-52"/>
                  <a:ea typeface="PT Sans Caption" charset="-52"/>
                  <a:cs typeface="PT Sans Caption" charset="-52"/>
                </a:rPr>
                <a:t>or telephone</a:t>
              </a:r>
              <a:endParaRPr lang="en-US" sz="2000" b="1" dirty="0">
                <a:effectLst/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266028" y="1986455"/>
              <a:ext cx="2736082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hangingPunct="0">
                <a:spcAft>
                  <a:spcPts val="1200"/>
                </a:spcAft>
                <a:tabLst>
                  <a:tab pos="228600" algn="l"/>
                  <a:tab pos="2171700" algn="l"/>
                </a:tabLst>
              </a:pPr>
              <a:r>
                <a:rPr lang="en-GB" sz="2000" dirty="0">
                  <a:latin typeface="PT Sans Caption" charset="-52"/>
                  <a:ea typeface="PT Sans Caption" charset="-52"/>
                  <a:cs typeface="PT Sans Caption" charset="-52"/>
                </a:rPr>
                <a:t>b) </a:t>
              </a:r>
              <a:r>
                <a:rPr lang="en-GB" sz="2000" b="1" dirty="0">
                  <a:latin typeface="PT Sans Caption" charset="-52"/>
                  <a:ea typeface="PT Sans Caption" charset="-52"/>
                  <a:cs typeface="PT Sans Caption" charset="-52"/>
                </a:rPr>
                <a:t>using a radio and only one person can be heard at a time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3628728" y="3070023"/>
              <a:ext cx="216586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hangingPunct="0">
                <a:spcAft>
                  <a:spcPts val="1200"/>
                </a:spcAft>
                <a:tabLst>
                  <a:tab pos="228600" algn="l"/>
                  <a:tab pos="2171700" algn="l"/>
                </a:tabLst>
              </a:pPr>
              <a:r>
                <a:rPr lang="en-GB" sz="28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Correction</a:t>
              </a:r>
              <a:endParaRPr lang="en-US" sz="28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628727" y="4033729"/>
              <a:ext cx="2165861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hangingPunct="0">
                <a:spcAft>
                  <a:spcPts val="1200"/>
                </a:spcAft>
                <a:tabLst>
                  <a:tab pos="228600" algn="l"/>
                  <a:tab pos="2171700" algn="l"/>
                </a:tabLst>
              </a:pPr>
              <a:r>
                <a:rPr lang="en-GB" sz="28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Repeat Back</a:t>
              </a:r>
            </a:p>
            <a:p>
              <a:pPr lvl="0" hangingPunct="0">
                <a:spcAft>
                  <a:spcPts val="1200"/>
                </a:spcAft>
                <a:tabLst>
                  <a:tab pos="228600" algn="l"/>
                  <a:tab pos="2171700" algn="l"/>
                </a:tabLst>
              </a:pPr>
              <a:endParaRPr lang="en-US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  <a:p>
              <a:pPr lvl="0" hangingPunct="0">
                <a:spcAft>
                  <a:spcPts val="1200"/>
                </a:spcAft>
                <a:tabLst>
                  <a:tab pos="228600" algn="l"/>
                  <a:tab pos="2171700" algn="l"/>
                </a:tabLst>
              </a:pPr>
              <a:r>
                <a:rPr lang="en-GB" sz="28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This is an emergency call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6266028" y="3475342"/>
              <a:ext cx="216586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hangingPunct="0">
                <a:spcAft>
                  <a:spcPts val="1200"/>
                </a:spcAft>
                <a:tabLst>
                  <a:tab pos="228600" algn="l"/>
                  <a:tab pos="2171700" algn="l"/>
                </a:tabLst>
              </a:pPr>
              <a:r>
                <a:rPr lang="en-GB" sz="28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Over</a:t>
              </a:r>
              <a:endParaRPr lang="en-US" sz="28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266028" y="4699797"/>
              <a:ext cx="216586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hangingPunct="0">
                <a:spcAft>
                  <a:spcPts val="1200"/>
                </a:spcAft>
                <a:tabLst>
                  <a:tab pos="228600" algn="l"/>
                  <a:tab pos="2171700" algn="l"/>
                </a:tabLst>
              </a:pPr>
              <a:r>
                <a:rPr lang="en-GB" sz="28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Out</a:t>
              </a:r>
              <a:endParaRPr lang="en-US" sz="28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pic>
        <p:nvPicPr>
          <p:cNvPr id="11" name="VO 43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85289"/>
            <a:ext cx="812800" cy="812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8F0D56-E9FA-4DBA-8D68-B76EE106F8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8044C45-3443-41DA-AA62-9451C2B20017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42789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408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4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3645728"/>
            <a:ext cx="7401638" cy="1450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54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Making </a:t>
            </a:r>
            <a:r>
              <a:rPr lang="en-US" sz="5400" b="1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an Emergency Call</a:t>
            </a:r>
            <a:endParaRPr lang="en-US" sz="5400" b="1" dirty="0">
              <a:solidFill>
                <a:srgbClr val="FFFFFF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4518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4558" y="3000226"/>
            <a:ext cx="6876670" cy="714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1465" indent="-165100" hangingPunct="0">
              <a:spcAft>
                <a:spcPts val="0"/>
              </a:spcAft>
              <a:tabLst>
                <a:tab pos="111760" algn="l"/>
                <a:tab pos="228600" algn="l"/>
                <a:tab pos="2171700" algn="l"/>
                <a:tab pos="111760" algn="l"/>
                <a:tab pos="2171700" algn="l"/>
              </a:tabLst>
            </a:pP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This is an </a:t>
            </a:r>
            <a:r>
              <a:rPr lang="en-GB" sz="4000" b="1">
                <a:solidFill>
                  <a:srgbClr val="FF0000"/>
                </a:solidFill>
                <a:latin typeface="PT Sans Caption" charset="-52"/>
                <a:ea typeface="PT Sans Caption" charset="-52"/>
                <a:cs typeface="PT Sans Caption" charset="-52"/>
              </a:rPr>
              <a:t>emergency</a:t>
            </a:r>
            <a:r>
              <a:rPr lang="en-GB" sz="4000" b="1">
                <a:latin typeface="PT Sans Caption" charset="-52"/>
                <a:ea typeface="PT Sans Caption" charset="-52"/>
                <a:cs typeface="PT Sans Caption" charset="-52"/>
              </a:rPr>
              <a:t> call</a:t>
            </a:r>
            <a:endParaRPr lang="en-US" sz="4000" b="1" dirty="0"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5" name="VO 44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758" y="-1128767"/>
            <a:ext cx="812800" cy="812800"/>
          </a:xfrm>
          <a:prstGeom prst="rect">
            <a:avLst/>
          </a:prstGeom>
        </p:spPr>
      </p:pic>
      <p:pic>
        <p:nvPicPr>
          <p:cNvPr id="6" name="VO 440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6307" y="-1128767"/>
            <a:ext cx="812800" cy="81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2DCF63-2AF4-4C19-AAEB-FEA91457CD42}"/>
              </a:ext>
            </a:extLst>
          </p:cNvPr>
          <p:cNvSpPr txBox="1"/>
          <p:nvPr/>
        </p:nvSpPr>
        <p:spPr>
          <a:xfrm>
            <a:off x="-6623" y="6506820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89404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200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3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9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58778" y="634046"/>
            <a:ext cx="3675327" cy="1251285"/>
            <a:chOff x="3946357" y="682172"/>
            <a:chExt cx="3675327" cy="1251285"/>
          </a:xfrm>
        </p:grpSpPr>
        <p:sp>
          <p:nvSpPr>
            <p:cNvPr id="3" name="Oval 2"/>
            <p:cNvSpPr/>
            <p:nvPr/>
          </p:nvSpPr>
          <p:spPr>
            <a:xfrm>
              <a:off x="3946357" y="682172"/>
              <a:ext cx="1251285" cy="1251285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5734629" y="1015426"/>
              <a:ext cx="18870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rgbClr val="00B05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Opening</a:t>
              </a:r>
              <a:endParaRPr lang="en-US" sz="3200" b="1" dirty="0">
                <a:solidFill>
                  <a:srgbClr val="00B05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882" y="894728"/>
              <a:ext cx="826169" cy="826169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058778" y="3456389"/>
            <a:ext cx="3675326" cy="1251285"/>
            <a:chOff x="3946357" y="3504515"/>
            <a:chExt cx="3675326" cy="1251285"/>
          </a:xfrm>
        </p:grpSpPr>
        <p:sp>
          <p:nvSpPr>
            <p:cNvPr id="7" name="Oval 6"/>
            <p:cNvSpPr/>
            <p:nvPr/>
          </p:nvSpPr>
          <p:spPr>
            <a:xfrm>
              <a:off x="3946357" y="3504515"/>
              <a:ext cx="1251285" cy="1251285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734628" y="3837769"/>
              <a:ext cx="18870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5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Actions</a:t>
              </a:r>
              <a:endParaRPr lang="en-US" sz="3200" b="1" dirty="0">
                <a:solidFill>
                  <a:schemeClr val="accent5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3244" y="3721400"/>
              <a:ext cx="817511" cy="817511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058778" y="2045217"/>
            <a:ext cx="4475748" cy="1251285"/>
            <a:chOff x="3946357" y="2093343"/>
            <a:chExt cx="4475748" cy="1251285"/>
          </a:xfrm>
        </p:grpSpPr>
        <p:sp>
          <p:nvSpPr>
            <p:cNvPr id="11" name="Oval 10"/>
            <p:cNvSpPr/>
            <p:nvPr/>
          </p:nvSpPr>
          <p:spPr>
            <a:xfrm>
              <a:off x="3946357" y="2093343"/>
              <a:ext cx="1251285" cy="1251285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734628" y="2426597"/>
              <a:ext cx="268747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3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Information</a:t>
              </a:r>
              <a:endParaRPr lang="en-US" sz="3200" b="1" dirty="0">
                <a:solidFill>
                  <a:schemeClr val="accent3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279" y="2290882"/>
              <a:ext cx="848518" cy="848518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041636" y="4927586"/>
            <a:ext cx="4604085" cy="1251285"/>
            <a:chOff x="1041636" y="4927586"/>
            <a:chExt cx="4604085" cy="1251285"/>
          </a:xfrm>
        </p:grpSpPr>
        <p:sp>
          <p:nvSpPr>
            <p:cNvPr id="26" name="Oval 25"/>
            <p:cNvSpPr/>
            <p:nvPr/>
          </p:nvSpPr>
          <p:spPr>
            <a:xfrm>
              <a:off x="1041636" y="4927586"/>
              <a:ext cx="1251285" cy="1251285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829907" y="5260841"/>
              <a:ext cx="28158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6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Confirmation</a:t>
              </a:r>
              <a:endParaRPr lang="en-US" sz="3200" b="1" dirty="0">
                <a:solidFill>
                  <a:schemeClr val="accent6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690" y="5260841"/>
              <a:ext cx="1109177" cy="664529"/>
            </a:xfrm>
            <a:prstGeom prst="rect">
              <a:avLst/>
            </a:prstGeom>
          </p:spPr>
        </p:pic>
      </p:grpSp>
      <p:pic>
        <p:nvPicPr>
          <p:cNvPr id="14" name="VO 44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16" name="VO 441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80121" y="-812800"/>
            <a:ext cx="812800" cy="812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5FF443A-AF58-4976-A985-534DD35A83FE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9134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9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0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9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78462" y="630209"/>
            <a:ext cx="417599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“This is an </a:t>
            </a:r>
            <a:r>
              <a:rPr lang="en-GB" sz="2800" b="1" dirty="0">
                <a:solidFill>
                  <a:srgbClr val="FF0000"/>
                </a:solidFill>
                <a:latin typeface="PT Sans Caption" charset="-52"/>
                <a:ea typeface="PT Sans Caption" charset="-52"/>
                <a:cs typeface="PT Sans Caption" charset="-52"/>
              </a:rPr>
              <a:t>emergency </a:t>
            </a: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call</a:t>
            </a:r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”</a:t>
            </a:r>
            <a:endParaRPr lang="en-US" sz="2800" dirty="0">
              <a:latin typeface="PT Sans Caption" charset="-52"/>
              <a:ea typeface="PT Sans Caption" charset="-52"/>
              <a:cs typeface="PT Sans Caption" charset="-52"/>
            </a:endParaRP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 </a:t>
            </a:r>
            <a:endParaRPr lang="en-US" sz="2800" dirty="0">
              <a:latin typeface="PT Sans Caption" charset="-52"/>
              <a:ea typeface="PT Sans Caption" charset="-52"/>
              <a:cs typeface="PT Sans Caption" charset="-52"/>
            </a:endParaRP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“My name is…”</a:t>
            </a: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endParaRPr lang="en-GB" sz="2800" dirty="0">
              <a:latin typeface="PT Sans Caption" charset="-52"/>
              <a:ea typeface="PT Sans Caption" charset="-52"/>
              <a:cs typeface="PT Sans Caption" charset="-52"/>
            </a:endParaRP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“I am a…”</a:t>
            </a:r>
            <a:endParaRPr lang="en-US" sz="2800" dirty="0">
              <a:latin typeface="PT Sans Caption" charset="-52"/>
              <a:ea typeface="PT Sans Caption" charset="-52"/>
              <a:cs typeface="PT Sans Caption" charset="-52"/>
            </a:endParaRP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 </a:t>
            </a:r>
            <a:endParaRPr lang="en-US" sz="2800" dirty="0">
              <a:latin typeface="PT Sans Caption" charset="-52"/>
              <a:ea typeface="PT Sans Caption" charset="-52"/>
              <a:cs typeface="PT Sans Caption" charset="-52"/>
            </a:endParaRP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“I work for…”</a:t>
            </a:r>
            <a:endParaRPr lang="en-US" sz="2800" dirty="0">
              <a:latin typeface="PT Sans Caption" charset="-52"/>
              <a:ea typeface="PT Sans Caption" charset="-52"/>
              <a:cs typeface="PT Sans Caption" charset="-52"/>
            </a:endParaRP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 </a:t>
            </a:r>
            <a:endParaRPr lang="en-US" sz="2800" dirty="0">
              <a:latin typeface="PT Sans Caption" charset="-52"/>
              <a:ea typeface="PT Sans Caption" charset="-52"/>
              <a:cs typeface="PT Sans Caption" charset="-52"/>
            </a:endParaRP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“I am standing at…”</a:t>
            </a: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endParaRPr lang="en-GB" sz="2800" dirty="0">
              <a:latin typeface="PT Sans Caption" charset="-52"/>
              <a:ea typeface="PT Sans Caption" charset="-52"/>
              <a:cs typeface="PT Sans Caption" charset="-52"/>
            </a:endParaRP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dirty="0">
                <a:effectLst/>
                <a:latin typeface="PT Sans Caption" charset="-52"/>
                <a:ea typeface="PT Sans Caption" charset="-52"/>
                <a:cs typeface="PT Sans Caption" charset="-52"/>
              </a:rPr>
              <a:t>“I require </a:t>
            </a:r>
            <a:r>
              <a:rPr lang="en-GB" sz="2400" dirty="0">
                <a:effectLst/>
                <a:latin typeface="PT Sans Caption" charset="-52"/>
                <a:ea typeface="PT Sans Caption" charset="-52"/>
                <a:cs typeface="PT Sans Caption" charset="-52"/>
              </a:rPr>
              <a:t>(which emergency services…)</a:t>
            </a:r>
            <a:endParaRPr lang="en-US" sz="2800" dirty="0"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3" name="VO 44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4" name="VO 442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9067" y="-928578"/>
            <a:ext cx="812800" cy="812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823285"/>
            <a:ext cx="9144000" cy="1034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00375" y="6001711"/>
            <a:ext cx="83652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tabLst>
                <a:tab pos="228600" algn="l"/>
                <a:tab pos="2171700" algn="l"/>
              </a:tabLst>
            </a:pPr>
            <a:r>
              <a:rPr lang="en-GB" dirty="0">
                <a:solidFill>
                  <a:schemeClr val="bg1"/>
                </a:solidFill>
              </a:rPr>
              <a:t>It is important to give this information first, in case contact is lost.</a:t>
            </a:r>
            <a:endParaRPr lang="en-GB" b="1" dirty="0">
              <a:solidFill>
                <a:schemeClr val="bg1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E23B0E-84F1-4882-AA4F-3DF23D88E7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5614" y="6141313"/>
            <a:ext cx="708861" cy="7088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C036E4-5FF1-4A4D-BFDD-4E65ABBC5005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69694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37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1024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4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24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824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324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4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5" grpId="0" animBg="1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 44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4005" y="-923815"/>
            <a:ext cx="812800" cy="812800"/>
          </a:xfrm>
          <a:prstGeom prst="rect">
            <a:avLst/>
          </a:prstGeom>
        </p:spPr>
      </p:pic>
      <p:pic>
        <p:nvPicPr>
          <p:cNvPr id="3" name="VO 443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70956" y="-923815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79AFD2-71FA-469D-BBCC-12563E1ECD8D}"/>
              </a:ext>
            </a:extLst>
          </p:cNvPr>
          <p:cNvSpPr txBox="1"/>
          <p:nvPr/>
        </p:nvSpPr>
        <p:spPr>
          <a:xfrm>
            <a:off x="-6623" y="6506820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…VO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6180B5-2EDB-4531-9373-0981EEF7BAD8}"/>
              </a:ext>
            </a:extLst>
          </p:cNvPr>
          <p:cNvSpPr txBox="1"/>
          <p:nvPr/>
        </p:nvSpPr>
        <p:spPr>
          <a:xfrm>
            <a:off x="8393938" y="6461518"/>
            <a:ext cx="243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4577EB-A86D-487A-A27F-3F75E5101F42}"/>
              </a:ext>
            </a:extLst>
          </p:cNvPr>
          <p:cNvSpPr txBox="1"/>
          <p:nvPr/>
        </p:nvSpPr>
        <p:spPr>
          <a:xfrm>
            <a:off x="8496914" y="6465640"/>
            <a:ext cx="243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692248-76AA-4F25-AF48-1102832154C2}"/>
              </a:ext>
            </a:extLst>
          </p:cNvPr>
          <p:cNvSpPr txBox="1"/>
          <p:nvPr/>
        </p:nvSpPr>
        <p:spPr>
          <a:xfrm>
            <a:off x="8583406" y="6465641"/>
            <a:ext cx="243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578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-12700" y="3109565"/>
            <a:ext cx="9144000" cy="1120309"/>
            <a:chOff x="-12700" y="2982565"/>
            <a:chExt cx="9144000" cy="1120309"/>
          </a:xfrm>
        </p:grpSpPr>
        <p:sp>
          <p:nvSpPr>
            <p:cNvPr id="22" name="TextBox 21"/>
            <p:cNvSpPr txBox="1"/>
            <p:nvPr/>
          </p:nvSpPr>
          <p:spPr>
            <a:xfrm>
              <a:off x="1100560" y="2982565"/>
              <a:ext cx="6982749" cy="1119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80000"/>
                </a:lnSpc>
              </a:pPr>
              <a:r>
                <a:rPr lang="en-US" sz="8000" b="1" dirty="0">
                  <a:solidFill>
                    <a:srgbClr val="FFFFFF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Welcome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-12700" y="4102874"/>
              <a:ext cx="9144000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37287E8-7FA3-4A8F-93C3-CA31DE0B9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5614" y="5991725"/>
            <a:ext cx="708861" cy="70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226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196116" y="2017829"/>
            <a:ext cx="4138992" cy="1251285"/>
            <a:chOff x="3946357" y="682172"/>
            <a:chExt cx="3675327" cy="1251285"/>
          </a:xfrm>
        </p:grpSpPr>
        <p:sp>
          <p:nvSpPr>
            <p:cNvPr id="4" name="Oval 3"/>
            <p:cNvSpPr/>
            <p:nvPr/>
          </p:nvSpPr>
          <p:spPr>
            <a:xfrm>
              <a:off x="3946357" y="682172"/>
              <a:ext cx="1251285" cy="1251285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5734629" y="1015426"/>
              <a:ext cx="18870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rgbClr val="00B05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Opening</a:t>
              </a:r>
              <a:endParaRPr lang="en-US" sz="3200" b="1" dirty="0">
                <a:solidFill>
                  <a:srgbClr val="00B05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882" y="894728"/>
              <a:ext cx="826169" cy="826169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4196116" y="3429000"/>
            <a:ext cx="4475748" cy="1410472"/>
            <a:chOff x="3946357" y="2093343"/>
            <a:chExt cx="4475748" cy="1410472"/>
          </a:xfrm>
        </p:grpSpPr>
        <p:sp>
          <p:nvSpPr>
            <p:cNvPr id="8" name="Oval 7"/>
            <p:cNvSpPr/>
            <p:nvPr/>
          </p:nvSpPr>
          <p:spPr>
            <a:xfrm>
              <a:off x="3946357" y="2093343"/>
              <a:ext cx="1251285" cy="1251285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734628" y="2426597"/>
              <a:ext cx="268747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3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Concise Information</a:t>
              </a:r>
              <a:endParaRPr lang="en-US" sz="3200" b="1" dirty="0">
                <a:solidFill>
                  <a:schemeClr val="accent3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279" y="2290882"/>
              <a:ext cx="848518" cy="848518"/>
            </a:xfrm>
            <a:prstGeom prst="rect">
              <a:avLst/>
            </a:prstGeom>
          </p:spPr>
        </p:pic>
      </p:grpSp>
      <p:pic>
        <p:nvPicPr>
          <p:cNvPr id="11" name="VO 44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676329"/>
            <a:ext cx="812800" cy="812800"/>
          </a:xfrm>
          <a:prstGeom prst="rect">
            <a:avLst/>
          </a:prstGeom>
        </p:spPr>
      </p:pic>
      <p:pic>
        <p:nvPicPr>
          <p:cNvPr id="12" name="VO 443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0814" y="-676329"/>
            <a:ext cx="812800" cy="812800"/>
          </a:xfrm>
          <a:prstGeom prst="rect">
            <a:avLst/>
          </a:prstGeom>
        </p:spPr>
      </p:pic>
      <p:pic>
        <p:nvPicPr>
          <p:cNvPr id="2" name="VO 443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32075" y="-5747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8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5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3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O 44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568" y="-7570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4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196116" y="1623689"/>
            <a:ext cx="3804884" cy="1251285"/>
            <a:chOff x="4196116" y="1623689"/>
            <a:chExt cx="3804884" cy="1251285"/>
          </a:xfrm>
        </p:grpSpPr>
        <p:sp>
          <p:nvSpPr>
            <p:cNvPr id="4" name="Oval 3"/>
            <p:cNvSpPr/>
            <p:nvPr/>
          </p:nvSpPr>
          <p:spPr>
            <a:xfrm>
              <a:off x="4196116" y="1623689"/>
              <a:ext cx="1251285" cy="1251285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5984388" y="1956943"/>
              <a:ext cx="201661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rgbClr val="00B05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Opening</a:t>
              </a:r>
              <a:endParaRPr lang="en-US" sz="3200" b="1" dirty="0">
                <a:solidFill>
                  <a:srgbClr val="00B05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6641" y="1836245"/>
              <a:ext cx="826169" cy="826169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5984388" y="3007414"/>
            <a:ext cx="18870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chemeClr val="accent3"/>
                </a:solidFill>
                <a:latin typeface="PT Sans Caption" charset="-52"/>
                <a:ea typeface="PT Sans Caption" charset="-52"/>
                <a:cs typeface="PT Sans Caption" charset="-52"/>
              </a:rPr>
              <a:t>&lt;Pause&gt;</a:t>
            </a:r>
            <a:endParaRPr lang="en-US" sz="3200" b="1" dirty="0">
              <a:solidFill>
                <a:schemeClr val="accent3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196116" y="3791605"/>
            <a:ext cx="4475748" cy="1410472"/>
            <a:chOff x="3946357" y="2093343"/>
            <a:chExt cx="4475748" cy="1410472"/>
          </a:xfrm>
        </p:grpSpPr>
        <p:sp>
          <p:nvSpPr>
            <p:cNvPr id="8" name="Oval 7"/>
            <p:cNvSpPr/>
            <p:nvPr/>
          </p:nvSpPr>
          <p:spPr>
            <a:xfrm>
              <a:off x="3946357" y="2093343"/>
              <a:ext cx="1251285" cy="1251285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734628" y="2426597"/>
              <a:ext cx="268747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3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Concise Information</a:t>
              </a:r>
              <a:endParaRPr lang="en-US" sz="3200" b="1" dirty="0">
                <a:solidFill>
                  <a:schemeClr val="accent3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279" y="2290882"/>
              <a:ext cx="848518" cy="848518"/>
            </a:xfrm>
            <a:prstGeom prst="rect">
              <a:avLst/>
            </a:prstGeom>
          </p:spPr>
        </p:pic>
      </p:grpSp>
      <p:pic>
        <p:nvPicPr>
          <p:cNvPr id="2" name="VO 44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5823285"/>
            <a:ext cx="9144000" cy="1034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00375" y="6001711"/>
            <a:ext cx="83652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tabLst>
                <a:tab pos="228600" algn="l"/>
                <a:tab pos="2171700" algn="l"/>
              </a:tabLst>
            </a:pPr>
            <a:endParaRPr lang="en-GB" b="1" dirty="0">
              <a:solidFill>
                <a:schemeClr val="bg1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41094" y="6060524"/>
            <a:ext cx="59613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Pause for a couple of seconds to form a coherent message.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B3E082-A209-4303-9748-40FFA5AA7F7F}"/>
              </a:ext>
            </a:extLst>
          </p:cNvPr>
          <p:cNvSpPr txBox="1"/>
          <p:nvPr/>
        </p:nvSpPr>
        <p:spPr>
          <a:xfrm>
            <a:off x="-6623" y="6506820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53897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4"/>
                            </p:stCondLst>
                            <p:childTnLst>
                              <p:par>
                                <p:cTn id="14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4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4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3" grpId="0" animBg="1"/>
      <p:bldP spid="14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9A2FD2-1E83-4310-8F9E-2A924D00C6C4}"/>
              </a:ext>
            </a:extLst>
          </p:cNvPr>
          <p:cNvSpPr txBox="1"/>
          <p:nvPr/>
        </p:nvSpPr>
        <p:spPr>
          <a:xfrm>
            <a:off x="-6623" y="650682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694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4069988" y="283609"/>
            <a:ext cx="3692468" cy="1251285"/>
            <a:chOff x="4069988" y="283609"/>
            <a:chExt cx="3692468" cy="1251285"/>
          </a:xfrm>
        </p:grpSpPr>
        <p:sp>
          <p:nvSpPr>
            <p:cNvPr id="4" name="Oval 3"/>
            <p:cNvSpPr/>
            <p:nvPr/>
          </p:nvSpPr>
          <p:spPr>
            <a:xfrm>
              <a:off x="4069988" y="283609"/>
              <a:ext cx="1251285" cy="1251285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5858260" y="616863"/>
              <a:ext cx="190419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rgbClr val="00B05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Opening</a:t>
              </a:r>
              <a:endParaRPr lang="en-US" sz="3200" b="1" dirty="0">
                <a:solidFill>
                  <a:srgbClr val="00B05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0513" y="496165"/>
              <a:ext cx="826169" cy="826169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5858260" y="1555199"/>
            <a:ext cx="18870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chemeClr val="accent3"/>
                </a:solidFill>
                <a:latin typeface="PT Sans Caption" charset="-52"/>
                <a:ea typeface="PT Sans Caption" charset="-52"/>
                <a:cs typeface="PT Sans Caption" charset="-52"/>
              </a:rPr>
              <a:t>&lt;Pause&gt;</a:t>
            </a:r>
            <a:endParaRPr lang="en-US" sz="3200" b="1" dirty="0">
              <a:solidFill>
                <a:schemeClr val="accent3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069988" y="2247086"/>
            <a:ext cx="4475748" cy="1410472"/>
            <a:chOff x="3946357" y="2093343"/>
            <a:chExt cx="4475748" cy="1410472"/>
          </a:xfrm>
        </p:grpSpPr>
        <p:sp>
          <p:nvSpPr>
            <p:cNvPr id="8" name="Oval 7"/>
            <p:cNvSpPr/>
            <p:nvPr/>
          </p:nvSpPr>
          <p:spPr>
            <a:xfrm>
              <a:off x="3946357" y="2093343"/>
              <a:ext cx="1251285" cy="1251285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734628" y="2426597"/>
              <a:ext cx="268747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3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Concise Information</a:t>
              </a:r>
              <a:endParaRPr lang="en-US" sz="3200" b="1" dirty="0">
                <a:solidFill>
                  <a:schemeClr val="accent3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279" y="2290882"/>
              <a:ext cx="848518" cy="848518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4087130" y="3859266"/>
            <a:ext cx="3675326" cy="1251285"/>
            <a:chOff x="3946357" y="3504515"/>
            <a:chExt cx="3675326" cy="1251285"/>
          </a:xfrm>
        </p:grpSpPr>
        <p:sp>
          <p:nvSpPr>
            <p:cNvPr id="13" name="Oval 12"/>
            <p:cNvSpPr/>
            <p:nvPr/>
          </p:nvSpPr>
          <p:spPr>
            <a:xfrm>
              <a:off x="3946357" y="3504515"/>
              <a:ext cx="1251285" cy="1251285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734628" y="3837769"/>
              <a:ext cx="18870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5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Actions</a:t>
              </a:r>
              <a:endParaRPr lang="en-US" sz="3200" b="1" dirty="0">
                <a:solidFill>
                  <a:schemeClr val="accent5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3244" y="3721400"/>
              <a:ext cx="817511" cy="817511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4087130" y="5327436"/>
            <a:ext cx="4604085" cy="1251285"/>
            <a:chOff x="1041636" y="4927586"/>
            <a:chExt cx="4604085" cy="1251285"/>
          </a:xfrm>
        </p:grpSpPr>
        <p:sp>
          <p:nvSpPr>
            <p:cNvPr id="17" name="Oval 16"/>
            <p:cNvSpPr/>
            <p:nvPr/>
          </p:nvSpPr>
          <p:spPr>
            <a:xfrm>
              <a:off x="1041636" y="4927586"/>
              <a:ext cx="1251285" cy="1251285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829907" y="5260841"/>
              <a:ext cx="28158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6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Confirmation</a:t>
              </a:r>
              <a:endParaRPr lang="en-US" sz="3200" b="1" dirty="0">
                <a:solidFill>
                  <a:schemeClr val="accent6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690" y="5260841"/>
              <a:ext cx="1109177" cy="664529"/>
            </a:xfrm>
            <a:prstGeom prst="rect">
              <a:avLst/>
            </a:prstGeom>
          </p:spPr>
        </p:pic>
      </p:grpSp>
      <p:pic>
        <p:nvPicPr>
          <p:cNvPr id="2" name="VO 44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20" name="VO 445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71411" y="-812800"/>
            <a:ext cx="812800" cy="812800"/>
          </a:xfrm>
          <a:prstGeom prst="rect">
            <a:avLst/>
          </a:prstGeom>
        </p:spPr>
      </p:pic>
      <p:pic>
        <p:nvPicPr>
          <p:cNvPr id="23" name="VO 445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355084" y="-812800"/>
            <a:ext cx="812800" cy="812800"/>
          </a:xfrm>
          <a:prstGeom prst="rect">
            <a:avLst/>
          </a:prstGeom>
        </p:spPr>
      </p:pic>
      <p:pic>
        <p:nvPicPr>
          <p:cNvPr id="24" name="VO 446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538757" y="-814370"/>
            <a:ext cx="812800" cy="8128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3D89B8C-7FEA-4A7E-8CEB-722DE373D9C1}"/>
              </a:ext>
            </a:extLst>
          </p:cNvPr>
          <p:cNvSpPr txBox="1"/>
          <p:nvPr/>
        </p:nvSpPr>
        <p:spPr>
          <a:xfrm>
            <a:off x="-6623" y="6506820"/>
            <a:ext cx="1002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VO…VO</a:t>
            </a:r>
          </a:p>
        </p:txBody>
      </p:sp>
    </p:spTree>
    <p:extLst>
      <p:ext uri="{BB962C8B-B14F-4D97-AF65-F5344CB8AC3E}">
        <p14:creationId xmlns:p14="http://schemas.microsoft.com/office/powerpoint/2010/main" val="31873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00"/>
    </mc:Choice>
    <mc:Fallback xmlns="">
      <p:transition spd="slow" advTm="2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1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418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65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324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37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1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65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37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982781-317F-4E8C-A3C5-86E86EF3987A}"/>
              </a:ext>
            </a:extLst>
          </p:cNvPr>
          <p:cNvSpPr txBox="1"/>
          <p:nvPr/>
        </p:nvSpPr>
        <p:spPr>
          <a:xfrm>
            <a:off x="-6623" y="650682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532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9400" y="1762375"/>
            <a:ext cx="27847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>
                <a:latin typeface="PT Sans Caption" charset="-52"/>
                <a:ea typeface="PT Sans Caption" charset="-52"/>
                <a:cs typeface="PT Sans Caption" charset="-52"/>
              </a:rPr>
              <a:t>Mini Workshop</a:t>
            </a:r>
            <a:endParaRPr lang="en-US" sz="2800" b="1" dirty="0"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14341" y="1284503"/>
            <a:ext cx="454046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4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Split into groups.</a:t>
            </a:r>
            <a:endParaRPr lang="en-US" sz="2400" b="1" dirty="0">
              <a:solidFill>
                <a:schemeClr val="accent1"/>
              </a:solidFill>
              <a:latin typeface="PT Sans Caption" charset="-52"/>
              <a:ea typeface="PT Sans Caption" charset="-52"/>
              <a:cs typeface="PT Sans Caption" charset="-52"/>
            </a:endParaRPr>
          </a:p>
          <a:p>
            <a:pPr indent="457200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400" dirty="0">
                <a:latin typeface="PT Sans Caption" charset="-52"/>
                <a:ea typeface="PT Sans Caption" charset="-52"/>
                <a:cs typeface="PT Sans Caption" charset="-52"/>
              </a:rPr>
              <a:t> </a:t>
            </a:r>
            <a:endParaRPr lang="en-US" sz="2400" dirty="0">
              <a:latin typeface="PT Sans Caption" charset="-52"/>
              <a:ea typeface="PT Sans Caption" charset="-52"/>
              <a:cs typeface="PT Sans Caption" charset="-52"/>
            </a:endParaRP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400" b="1" dirty="0">
                <a:latin typeface="PT Sans Caption" charset="-52"/>
                <a:ea typeface="PT Sans Caption" charset="-52"/>
                <a:cs typeface="PT Sans Caption" charset="-52"/>
              </a:rPr>
              <a:t>Each group </a:t>
            </a:r>
            <a:r>
              <a:rPr lang="en-GB" sz="2400" dirty="0">
                <a:latin typeface="PT Sans Caption" charset="-52"/>
                <a:ea typeface="PT Sans Caption" charset="-52"/>
                <a:cs typeface="PT Sans Caption" charset="-52"/>
              </a:rPr>
              <a:t>should write a realistic emergency scenario, </a:t>
            </a:r>
            <a:r>
              <a:rPr lang="en-GB" sz="2400" b="1" dirty="0">
                <a:latin typeface="PT Sans Caption" charset="-52"/>
                <a:ea typeface="PT Sans Caption" charset="-52"/>
                <a:cs typeface="PT Sans Caption" charset="-52"/>
              </a:rPr>
              <a:t>relevant to their job function.</a:t>
            </a:r>
            <a:endParaRPr lang="en-US" sz="2400" b="1" dirty="0">
              <a:latin typeface="PT Sans Caption" charset="-52"/>
              <a:ea typeface="PT Sans Caption" charset="-52"/>
              <a:cs typeface="PT Sans Caption" charset="-52"/>
            </a:endParaRP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400" dirty="0">
                <a:latin typeface="PT Sans Caption" charset="-52"/>
                <a:ea typeface="PT Sans Caption" charset="-52"/>
                <a:cs typeface="PT Sans Caption" charset="-52"/>
              </a:rPr>
              <a:t> </a:t>
            </a:r>
            <a:endParaRPr lang="en-US" sz="2400" dirty="0">
              <a:latin typeface="PT Sans Caption" charset="-52"/>
              <a:ea typeface="PT Sans Caption" charset="-52"/>
              <a:cs typeface="PT Sans Caption" charset="-52"/>
            </a:endParaRPr>
          </a:p>
          <a:p>
            <a:r>
              <a:rPr lang="en-GB" sz="2400" b="1" dirty="0">
                <a:latin typeface="PT Sans Caption" charset="-52"/>
                <a:ea typeface="PT Sans Caption" charset="-52"/>
                <a:cs typeface="PT Sans Caption" charset="-52"/>
              </a:rPr>
              <a:t>One member </a:t>
            </a:r>
            <a:r>
              <a:rPr lang="en-GB" sz="2400" dirty="0">
                <a:latin typeface="PT Sans Caption" charset="-52"/>
                <a:ea typeface="PT Sans Caption" charset="-52"/>
                <a:cs typeface="PT Sans Caption" charset="-52"/>
              </a:rPr>
              <a:t>of each group should make the emergency call while the rest listen in.</a:t>
            </a:r>
            <a:r>
              <a:rPr lang="en-US" sz="2400" dirty="0">
                <a:latin typeface="PT Sans Caption" charset="-52"/>
                <a:ea typeface="PT Sans Caption" charset="-52"/>
                <a:cs typeface="PT Sans Caption" charset="-52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823285"/>
            <a:ext cx="9144000" cy="1034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00375" y="6001711"/>
            <a:ext cx="7636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tabLst>
                <a:tab pos="228600" algn="l"/>
                <a:tab pos="2171700" algn="l"/>
              </a:tabLst>
            </a:pPr>
            <a:r>
              <a:rPr lang="en-GB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Whilst it is stressful to make a call in front of your peers it is more stressful to make an emergency call in a real emergency situation.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18795D-96DC-4C63-87C1-CB9999BBC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5614" y="6141313"/>
            <a:ext cx="708861" cy="70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3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5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29209" y="2767280"/>
            <a:ext cx="45526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Learn to make an </a:t>
            </a:r>
            <a:r>
              <a:rPr lang="en-GB" sz="4000" b="1" dirty="0">
                <a:solidFill>
                  <a:srgbClr val="FF0000"/>
                </a:solidFill>
                <a:latin typeface="PT Sans Caption" charset="-52"/>
                <a:ea typeface="PT Sans Caption" charset="-52"/>
                <a:cs typeface="PT Sans Caption" charset="-52"/>
              </a:rPr>
              <a:t>Emergency Call</a:t>
            </a:r>
          </a:p>
        </p:txBody>
      </p:sp>
      <p:pic>
        <p:nvPicPr>
          <p:cNvPr id="3" name="VO 44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475" y="-812800"/>
            <a:ext cx="812800" cy="812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823285"/>
            <a:ext cx="9144000" cy="1034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00375" y="6090199"/>
            <a:ext cx="83652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tabLst>
                <a:tab pos="228600" algn="l"/>
                <a:tab pos="2171700" algn="l"/>
              </a:tabLst>
            </a:pPr>
            <a:r>
              <a:rPr lang="en-GB" dirty="0">
                <a:solidFill>
                  <a:schemeClr val="bg1"/>
                </a:solidFill>
              </a:rPr>
              <a:t>It is important to practice making an emergency call on a regular basis</a:t>
            </a:r>
            <a:endParaRPr lang="en-GB" b="1" dirty="0">
              <a:solidFill>
                <a:schemeClr val="bg1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EC0828-0834-4F69-B239-A66BC017D1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5614" y="6141313"/>
            <a:ext cx="708861" cy="7088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812EA6-AA10-4E3C-BA22-A90338EFAB25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55022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12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388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388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 animBg="1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3345629"/>
            <a:ext cx="7401638" cy="17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6600" b="1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Communication Equipment</a:t>
            </a:r>
            <a:endParaRPr lang="en-US" sz="6600" b="1" dirty="0">
              <a:solidFill>
                <a:srgbClr val="FFFFFF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626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970378"/>
            <a:ext cx="9144000" cy="19864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91642" y="4986221"/>
            <a:ext cx="85606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tabLst>
                <a:tab pos="228600" algn="l"/>
                <a:tab pos="2171700" algn="l"/>
              </a:tabLst>
            </a:pPr>
            <a:r>
              <a:rPr lang="en-GB" sz="1600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Technical note: simplex, sometimes called ‘half duplex’ or ‘press to talk,’ allows communication in one direction at a time. </a:t>
            </a:r>
          </a:p>
          <a:p>
            <a:pPr algn="ctr" hangingPunct="0">
              <a:tabLst>
                <a:tab pos="228600" algn="l"/>
                <a:tab pos="2171700" algn="l"/>
              </a:tabLst>
            </a:pPr>
            <a:endParaRPr lang="en-GB" sz="1600" b="1" dirty="0">
              <a:solidFill>
                <a:schemeClr val="bg1"/>
              </a:solidFill>
              <a:latin typeface="PT Sans Caption" charset="-52"/>
              <a:ea typeface="PT Sans Caption" charset="-52"/>
              <a:cs typeface="PT Sans Caption" charset="-52"/>
            </a:endParaRPr>
          </a:p>
          <a:p>
            <a:pPr algn="ctr" hangingPunct="0">
              <a:tabLst>
                <a:tab pos="228600" algn="l"/>
                <a:tab pos="2171700" algn="l"/>
              </a:tabLst>
            </a:pPr>
            <a:r>
              <a:rPr lang="en-GB" sz="1600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Duplex allows simultaneous communication in two directions, like a mobile phone.</a:t>
            </a:r>
            <a:r>
              <a:rPr lang="en-US" sz="1600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 </a:t>
            </a:r>
          </a:p>
          <a:p>
            <a:pPr algn="ctr" hangingPunct="0">
              <a:tabLst>
                <a:tab pos="228600" algn="l"/>
                <a:tab pos="2171700" algn="l"/>
              </a:tabLst>
            </a:pPr>
            <a:endParaRPr lang="en-US" sz="1600" b="1" dirty="0">
              <a:solidFill>
                <a:schemeClr val="bg1"/>
              </a:solidFill>
              <a:latin typeface="PT Sans Caption" charset="-52"/>
              <a:ea typeface="PT Sans Caption" charset="-52"/>
              <a:cs typeface="PT Sans Caption" charset="-52"/>
            </a:endParaRPr>
          </a:p>
          <a:p>
            <a:pPr algn="ctr" hangingPunct="0">
              <a:tabLst>
                <a:tab pos="228600" algn="l"/>
                <a:tab pos="2171700" algn="l"/>
              </a:tabLst>
            </a:pPr>
            <a:r>
              <a:rPr lang="en-GB" sz="1600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Multiplex supports many-to-many communication, like a conference call.</a:t>
            </a:r>
            <a:r>
              <a:rPr lang="en-US" sz="1600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 </a:t>
            </a:r>
          </a:p>
        </p:txBody>
      </p:sp>
      <p:pic>
        <p:nvPicPr>
          <p:cNvPr id="4" name="VO 45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-955347"/>
            <a:ext cx="812800" cy="812800"/>
          </a:xfrm>
          <a:prstGeom prst="rect">
            <a:avLst/>
          </a:prstGeom>
        </p:spPr>
      </p:pic>
      <p:pic>
        <p:nvPicPr>
          <p:cNvPr id="5" name="VO 451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84001" y="-955347"/>
            <a:ext cx="812800" cy="812800"/>
          </a:xfrm>
          <a:prstGeom prst="rect">
            <a:avLst/>
          </a:prstGeom>
        </p:spPr>
      </p:pic>
      <p:pic>
        <p:nvPicPr>
          <p:cNvPr id="6" name="VO 452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93671" y="-955347"/>
            <a:ext cx="812800" cy="812800"/>
          </a:xfrm>
          <a:prstGeom prst="rect">
            <a:avLst/>
          </a:prstGeom>
        </p:spPr>
      </p:pic>
      <p:pic>
        <p:nvPicPr>
          <p:cNvPr id="7" name="VO 4525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96941" y="-955347"/>
            <a:ext cx="812800" cy="812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4970393"/>
            <a:ext cx="9144000" cy="19864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83284" y="5449692"/>
            <a:ext cx="85606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tabLst>
                <a:tab pos="228600" algn="l"/>
                <a:tab pos="2171700" algn="l"/>
              </a:tabLst>
            </a:pPr>
            <a:r>
              <a:rPr lang="en-US" sz="1600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Note on Emergency Call:</a:t>
            </a:r>
          </a:p>
          <a:p>
            <a:pPr algn="ctr" hangingPunct="0">
              <a:tabLst>
                <a:tab pos="228600" algn="l"/>
                <a:tab pos="2171700" algn="l"/>
              </a:tabLst>
            </a:pPr>
            <a:r>
              <a:rPr lang="en-US" sz="1600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Emergency calls made using the GSM-R system red button are simplex – ‘press to talk.’ This is different to normal operation. Make sure it doesn’t catch you out.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Ink 11"/>
              <p14:cNvContentPartPr/>
              <p14:nvPr/>
            </p14:nvContentPartPr>
            <p14:xfrm>
              <a:off x="1120652" y="7370147"/>
              <a:ext cx="7200" cy="720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16572" y="7366067"/>
                <a:ext cx="14880" cy="1488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5A47ECD6-F7FD-43AD-9AC9-9BBFA14AE5E2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98BC3B-97B0-407E-9749-AC97073E97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35614" y="6141313"/>
            <a:ext cx="708861" cy="70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8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46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872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5328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28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28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5328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784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28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28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9762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4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9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69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3" grpId="0"/>
      <p:bldP spid="8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99625" y="3655392"/>
            <a:ext cx="6982749" cy="1450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54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Safety Critical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1126044755"/>
      </p:ext>
    </p:extLst>
  </p:cSld>
  <p:clrMapOvr>
    <a:masterClrMapping/>
  </p:clrMapOvr>
  <p:transition spd="slow" advClick="0" advTm="6000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51472" y="1233193"/>
            <a:ext cx="7475834" cy="951471"/>
            <a:chOff x="951472" y="1233193"/>
            <a:chExt cx="7475834" cy="951471"/>
          </a:xfrm>
        </p:grpSpPr>
        <p:sp>
          <p:nvSpPr>
            <p:cNvPr id="3" name="Oval 2"/>
            <p:cNvSpPr/>
            <p:nvPr/>
          </p:nvSpPr>
          <p:spPr>
            <a:xfrm>
              <a:off x="951472" y="1233193"/>
              <a:ext cx="951471" cy="95147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191399" y="1444683"/>
              <a:ext cx="7235907" cy="523220"/>
              <a:chOff x="1191399" y="1444683"/>
              <a:chExt cx="7235907" cy="523220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2304077" y="1444683"/>
                <a:ext cx="612322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 hangingPunct="0"/>
                <a:r>
                  <a:rPr lang="en-GB" sz="2800" b="1" dirty="0">
                    <a:solidFill>
                      <a:srgbClr val="22383A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Improved </a:t>
                </a:r>
                <a:r>
                  <a:rPr lang="en-GB" sz="2800" b="1" dirty="0">
                    <a:solidFill>
                      <a:schemeClr val="accent1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Reception</a:t>
                </a: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1399" y="1470485"/>
                <a:ext cx="471616" cy="471616"/>
              </a:xfrm>
              <a:prstGeom prst="rect">
                <a:avLst/>
              </a:prstGeom>
            </p:spPr>
          </p:pic>
        </p:grpSp>
      </p:grpSp>
      <p:grpSp>
        <p:nvGrpSpPr>
          <p:cNvPr id="7" name="Group 6"/>
          <p:cNvGrpSpPr/>
          <p:nvPr/>
        </p:nvGrpSpPr>
        <p:grpSpPr>
          <a:xfrm>
            <a:off x="951472" y="2343760"/>
            <a:ext cx="7475834" cy="951471"/>
            <a:chOff x="951472" y="2343760"/>
            <a:chExt cx="7475834" cy="951471"/>
          </a:xfrm>
        </p:grpSpPr>
        <p:sp>
          <p:nvSpPr>
            <p:cNvPr id="8" name="Rectangle 7"/>
            <p:cNvSpPr/>
            <p:nvPr/>
          </p:nvSpPr>
          <p:spPr>
            <a:xfrm>
              <a:off x="2304077" y="2555250"/>
              <a:ext cx="612322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/>
              <a:r>
                <a:rPr lang="en-GB" sz="28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Specific </a:t>
              </a:r>
              <a:r>
                <a:rPr lang="en-GB" sz="28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Emergency Call feature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951472" y="2343760"/>
              <a:ext cx="951471" cy="95147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252" y="2582369"/>
              <a:ext cx="471616" cy="471616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951472" y="3454327"/>
            <a:ext cx="7475835" cy="951471"/>
            <a:chOff x="951472" y="3454327"/>
            <a:chExt cx="7475835" cy="951471"/>
          </a:xfrm>
        </p:grpSpPr>
        <p:sp>
          <p:nvSpPr>
            <p:cNvPr id="12" name="Rectangle 11"/>
            <p:cNvSpPr/>
            <p:nvPr/>
          </p:nvSpPr>
          <p:spPr>
            <a:xfrm>
              <a:off x="2304078" y="3668452"/>
              <a:ext cx="612322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/>
              <a:r>
                <a:rPr lang="en-GB" sz="2800" b="1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Caller Identification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951472" y="3454327"/>
              <a:ext cx="951471" cy="95147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5" y="3694253"/>
              <a:ext cx="471616" cy="471616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951472" y="4564894"/>
            <a:ext cx="7475836" cy="951471"/>
            <a:chOff x="951472" y="4564894"/>
            <a:chExt cx="7475836" cy="951471"/>
          </a:xfrm>
        </p:grpSpPr>
        <p:sp>
          <p:nvSpPr>
            <p:cNvPr id="16" name="Rectangle 15"/>
            <p:cNvSpPr/>
            <p:nvPr/>
          </p:nvSpPr>
          <p:spPr>
            <a:xfrm>
              <a:off x="2304079" y="4779019"/>
              <a:ext cx="612322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/>
              <a:r>
                <a:rPr lang="en-GB" sz="2800" b="1" dirty="0">
                  <a:latin typeface="PT Sans Caption" charset="-52"/>
                  <a:ea typeface="PT Sans Caption" charset="-52"/>
                  <a:cs typeface="PT Sans Caption" charset="-52"/>
                </a:rPr>
                <a:t>Full</a:t>
              </a:r>
              <a:r>
                <a:rPr lang="en-GB" sz="28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 duplex operation</a:t>
              </a:r>
              <a:endParaRPr lang="en-GB" sz="28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951472" y="4564894"/>
              <a:ext cx="951471" cy="95147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958" y="4806137"/>
              <a:ext cx="471616" cy="471616"/>
            </a:xfrm>
            <a:prstGeom prst="rect">
              <a:avLst/>
            </a:prstGeom>
          </p:spPr>
        </p:pic>
      </p:grpSp>
      <p:pic>
        <p:nvPicPr>
          <p:cNvPr id="19" name="VO 45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-939581"/>
            <a:ext cx="812800" cy="812800"/>
          </a:xfrm>
          <a:prstGeom prst="rect">
            <a:avLst/>
          </a:prstGeom>
        </p:spPr>
      </p:pic>
      <p:pic>
        <p:nvPicPr>
          <p:cNvPr id="20" name="VO 453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91277" y="-939581"/>
            <a:ext cx="812800" cy="812800"/>
          </a:xfrm>
          <a:prstGeom prst="rect">
            <a:avLst/>
          </a:prstGeom>
        </p:spPr>
      </p:pic>
      <p:pic>
        <p:nvPicPr>
          <p:cNvPr id="21" name="VO 454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576154" y="-939581"/>
            <a:ext cx="812800" cy="812800"/>
          </a:xfrm>
          <a:prstGeom prst="rect">
            <a:avLst/>
          </a:prstGeom>
        </p:spPr>
      </p:pic>
      <p:pic>
        <p:nvPicPr>
          <p:cNvPr id="22" name="VO 4545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59200" y="-939581"/>
            <a:ext cx="812800" cy="8128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F74AFC0-E4D4-4F5B-94E1-BB64A30690CC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12717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00"/>
    </mc:Choice>
    <mc:Fallback xmlns="">
      <p:transition spd="slow" advTm="2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29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296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2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52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4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04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29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2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4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90136" y="909020"/>
            <a:ext cx="493815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spcAft>
                <a:spcPts val="120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In </a:t>
            </a:r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what manner </a:t>
            </a: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are the participants talking to each other?</a:t>
            </a:r>
          </a:p>
          <a:p>
            <a:pPr lvl="0" hangingPunct="0">
              <a:spcAft>
                <a:spcPts val="120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Specifically, </a:t>
            </a:r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what is happening?</a:t>
            </a:r>
          </a:p>
          <a:p>
            <a:pPr lvl="0" hangingPunct="0">
              <a:spcAft>
                <a:spcPts val="120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What happens </a:t>
            </a:r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as a result?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188" y="2641830"/>
            <a:ext cx="1252623" cy="12526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823285"/>
            <a:ext cx="9144000" cy="1034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98155" y="5925144"/>
            <a:ext cx="63900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tabLst>
                <a:tab pos="228600" algn="l"/>
                <a:tab pos="2171700" algn="l"/>
              </a:tabLst>
            </a:pPr>
            <a:r>
              <a:rPr lang="en-GB" sz="2400" b="1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The hand signaller is standing track-side, talking on a GSM-R radio.</a:t>
            </a:r>
          </a:p>
        </p:txBody>
      </p:sp>
      <p:pic>
        <p:nvPicPr>
          <p:cNvPr id="5" name="VO 45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6" name="Victor_David_HandSignallerHello__SEL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2682" y="2611947"/>
            <a:ext cx="1282506" cy="12825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10B1B4-AA9A-4CC1-89D8-773689DEF0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35614" y="6141313"/>
            <a:ext cx="708861" cy="7088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DC83B5-8CB7-4EEB-B78D-1754AAC8EA2E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37157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32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2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69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42384" y="997517"/>
            <a:ext cx="83908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What effect has the ‘press to talk’ equipment had? (think ABC-P)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287" y="2635159"/>
            <a:ext cx="1252623" cy="1252623"/>
          </a:xfrm>
          <a:prstGeom prst="rect">
            <a:avLst/>
          </a:prstGeom>
        </p:spPr>
      </p:pic>
      <p:pic>
        <p:nvPicPr>
          <p:cNvPr id="5" name="VO 45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6" name="Victor_David_HandSignallerHello_Simplex_SEL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2384" y="2635159"/>
            <a:ext cx="1173037" cy="11730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0716E4-2527-4B79-A0A6-7BE42A9C12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35614" y="6141313"/>
            <a:ext cx="708861" cy="7088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C585D4-C5C8-46D2-A8E2-7FC384FA07A4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5639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68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16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26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 456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-939581"/>
            <a:ext cx="812800" cy="812800"/>
          </a:xfrm>
          <a:prstGeom prst="rect">
            <a:avLst/>
          </a:prstGeom>
        </p:spPr>
      </p:pic>
      <p:pic>
        <p:nvPicPr>
          <p:cNvPr id="3" name="VO 456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2471" y="-939581"/>
            <a:ext cx="812800" cy="812800"/>
          </a:xfrm>
          <a:prstGeom prst="rect">
            <a:avLst/>
          </a:prstGeom>
        </p:spPr>
      </p:pic>
      <p:pic>
        <p:nvPicPr>
          <p:cNvPr id="4" name="VO 457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33785" y="-939581"/>
            <a:ext cx="812800" cy="812800"/>
          </a:xfrm>
          <a:prstGeom prst="rect">
            <a:avLst/>
          </a:prstGeom>
        </p:spPr>
      </p:pic>
      <p:pic>
        <p:nvPicPr>
          <p:cNvPr id="5" name="VO 4575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65600" y="-939581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476AFA-D85D-48E6-B5C5-44A2CB05422E}"/>
              </a:ext>
            </a:extLst>
          </p:cNvPr>
          <p:cNvSpPr txBox="1"/>
          <p:nvPr/>
        </p:nvSpPr>
        <p:spPr>
          <a:xfrm>
            <a:off x="110767" y="6506820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…VO</a:t>
            </a:r>
          </a:p>
        </p:txBody>
      </p:sp>
    </p:spTree>
    <p:extLst>
      <p:ext uri="{BB962C8B-B14F-4D97-AF65-F5344CB8AC3E}">
        <p14:creationId xmlns:p14="http://schemas.microsoft.com/office/powerpoint/2010/main" val="174914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00"/>
    </mc:Choice>
    <mc:Fallback xmlns="">
      <p:transition spd="slow" advTm="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86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74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4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8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2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8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54176" y="2599430"/>
            <a:ext cx="486204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600" b="1" dirty="0">
                <a:latin typeface="PT Sans Caption" charset="-52"/>
                <a:ea typeface="PT Sans Caption" charset="-52"/>
                <a:cs typeface="PT Sans Caption" charset="-52"/>
              </a:rPr>
              <a:t>Safety Critical Communications is a </a:t>
            </a:r>
            <a:r>
              <a:rPr lang="en-GB" sz="36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formal conversation.</a:t>
            </a:r>
          </a:p>
        </p:txBody>
      </p:sp>
      <p:pic>
        <p:nvPicPr>
          <p:cNvPr id="2" name="VO 458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8224" y="-812800"/>
            <a:ext cx="812800" cy="812800"/>
          </a:xfrm>
          <a:prstGeom prst="rect">
            <a:avLst/>
          </a:prstGeom>
        </p:spPr>
      </p:pic>
      <p:pic>
        <p:nvPicPr>
          <p:cNvPr id="3" name="VO45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5424" y="-711200"/>
            <a:ext cx="609600" cy="609600"/>
          </a:xfrm>
          <a:prstGeom prst="rect">
            <a:avLst/>
          </a:prstGeom>
        </p:spPr>
      </p:pic>
      <p:pic>
        <p:nvPicPr>
          <p:cNvPr id="4" name="VO45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89122" y="-71120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1BAEF5-A195-4FA3-94F9-E9894ED530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92E4D5-7068-487C-8137-3A6B0011C84D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37864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6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152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6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4437648"/>
            <a:ext cx="6492007" cy="708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Module Review</a:t>
            </a:r>
          </a:p>
        </p:txBody>
      </p:sp>
      <p:pic>
        <p:nvPicPr>
          <p:cNvPr id="3" name="VO 46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3175" y="-812800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9DF858-F660-4F1A-AB0C-032C78BC264E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668485772"/>
      </p:ext>
    </p:extLst>
  </p:cSld>
  <p:clrMapOvr>
    <a:masterClrMapping/>
  </p:clrMapOvr>
  <p:transition spd="slow" advTm="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769239" y="1281997"/>
            <a:ext cx="4791441" cy="954107"/>
            <a:chOff x="3769239" y="1281997"/>
            <a:chExt cx="4791441" cy="954107"/>
          </a:xfrm>
        </p:grpSpPr>
        <p:sp>
          <p:nvSpPr>
            <p:cNvPr id="6" name="Oval 5"/>
            <p:cNvSpPr/>
            <p:nvPr/>
          </p:nvSpPr>
          <p:spPr>
            <a:xfrm>
              <a:off x="3769239" y="1326565"/>
              <a:ext cx="864973" cy="86497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Arial" charset="0"/>
                  <a:ea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070531" y="1281997"/>
              <a:ext cx="349014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hangingPunct="0"/>
              <a:r>
                <a:rPr lang="en-GB" sz="2800" dirty="0"/>
                <a:t>Use </a:t>
              </a:r>
              <a:r>
                <a:rPr lang="en-GB" sz="2800" b="1" dirty="0"/>
                <a:t>the standard words and phrases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769239" y="2789263"/>
            <a:ext cx="4791441" cy="1384995"/>
            <a:chOff x="3769239" y="2789263"/>
            <a:chExt cx="4791441" cy="1384995"/>
          </a:xfrm>
        </p:grpSpPr>
        <p:sp>
          <p:nvSpPr>
            <p:cNvPr id="38" name="Oval 37"/>
            <p:cNvSpPr/>
            <p:nvPr/>
          </p:nvSpPr>
          <p:spPr>
            <a:xfrm>
              <a:off x="3769239" y="2878397"/>
              <a:ext cx="864973" cy="86497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Arial" charset="0"/>
                  <a:ea typeface="Arial" charset="0"/>
                  <a:cs typeface="Arial" charset="0"/>
                </a:rPr>
                <a:t>2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070531" y="2789263"/>
              <a:ext cx="3490149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hangingPunct="0"/>
              <a:r>
                <a:rPr lang="en-GB" sz="2800" dirty="0"/>
                <a:t>Learn and practice to make an </a:t>
              </a:r>
              <a:r>
                <a:rPr lang="en-GB" sz="2800" b="1" dirty="0">
                  <a:solidFill>
                    <a:srgbClr val="FF0000"/>
                  </a:solidFill>
                </a:rPr>
                <a:t>Emergency Call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769238" y="4170217"/>
            <a:ext cx="4791442" cy="1384995"/>
            <a:chOff x="3769238" y="4170217"/>
            <a:chExt cx="4791442" cy="1384995"/>
          </a:xfrm>
        </p:grpSpPr>
        <p:sp>
          <p:nvSpPr>
            <p:cNvPr id="41" name="Oval 40"/>
            <p:cNvSpPr/>
            <p:nvPr/>
          </p:nvSpPr>
          <p:spPr>
            <a:xfrm>
              <a:off x="3769238" y="4430229"/>
              <a:ext cx="864973" cy="86497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Arial" charset="0"/>
                  <a:ea typeface="Arial" charset="0"/>
                  <a:cs typeface="Arial" charset="0"/>
                </a:rPr>
                <a:t>3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070531" y="4170217"/>
              <a:ext cx="3490149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hangingPunct="0"/>
              <a:r>
                <a:rPr lang="en-GB" sz="2800" dirty="0"/>
                <a:t>Safety Critical Communications are a </a:t>
              </a:r>
              <a:r>
                <a:rPr lang="en-GB" sz="2800" b="1" dirty="0"/>
                <a:t>formal conversation</a:t>
              </a:r>
            </a:p>
          </p:txBody>
        </p:sp>
      </p:grpSp>
      <p:pic>
        <p:nvPicPr>
          <p:cNvPr id="2" name="VO 46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9D88AA-7C95-456C-BB5F-980B0F0125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12C599A-C709-4805-8DDF-2C0988C96B63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93525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872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4437648"/>
            <a:ext cx="6492007" cy="708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Module Conclusion</a:t>
            </a:r>
          </a:p>
        </p:txBody>
      </p:sp>
      <p:pic>
        <p:nvPicPr>
          <p:cNvPr id="2" name="VO47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9243" y="-1002643"/>
            <a:ext cx="812800" cy="812800"/>
          </a:xfrm>
          <a:prstGeom prst="rect">
            <a:avLst/>
          </a:prstGeom>
        </p:spPr>
      </p:pic>
      <p:pic>
        <p:nvPicPr>
          <p:cNvPr id="3" name="VO470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16664" y="-1002643"/>
            <a:ext cx="812800" cy="812800"/>
          </a:xfrm>
          <a:prstGeom prst="rect">
            <a:avLst/>
          </a:prstGeom>
        </p:spPr>
      </p:pic>
      <p:pic>
        <p:nvPicPr>
          <p:cNvPr id="4" name="VO 470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74085" y="-1002643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636DF8-7665-42C4-BC19-9194273040D2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603051389"/>
      </p:ext>
    </p:extLst>
  </p:cSld>
  <p:clrMapOvr>
    <a:masterClrMapping/>
  </p:clrMapOvr>
  <p:transition spd="slow" advTm="1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4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8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5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9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81" y="843146"/>
            <a:ext cx="7718962" cy="5094515"/>
          </a:xfrm>
          <a:prstGeom prst="rect">
            <a:avLst/>
          </a:prstGeom>
        </p:spPr>
      </p:pic>
      <p:pic>
        <p:nvPicPr>
          <p:cNvPr id="3" name="VO4710">
            <a:hlinkClick r:id="" action="ppaction://media"/>
            <a:extLst>
              <a:ext uri="{FF2B5EF4-FFF2-40B4-BE49-F238E27FC236}">
                <a16:creationId xmlns:a16="http://schemas.microsoft.com/office/drawing/2014/main" id="{282F4655-F160-4EAB-B60F-2500E2DBBD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481" y="-9144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6E152-0051-4941-962A-8EAD5BCBD469}"/>
              </a:ext>
            </a:extLst>
          </p:cNvPr>
          <p:cNvSpPr txBox="1"/>
          <p:nvPr/>
        </p:nvSpPr>
        <p:spPr>
          <a:xfrm>
            <a:off x="-6623" y="6506820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41428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62432" y="6046743"/>
            <a:ext cx="48809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tabLst>
                <a:tab pos="228600" algn="l"/>
                <a:tab pos="2171700" algn="l"/>
              </a:tabLst>
            </a:pPr>
            <a:r>
              <a:rPr lang="en-GB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Your briefer will now conduct a </a:t>
            </a:r>
            <a:r>
              <a:rPr lang="en-GB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short test </a:t>
            </a:r>
            <a:r>
              <a:rPr lang="en-GB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to confirm understanding.</a:t>
            </a:r>
            <a:r>
              <a:rPr lang="en-US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349580" y="1981371"/>
            <a:ext cx="4399004" cy="1999738"/>
            <a:chOff x="4349580" y="1981371"/>
            <a:chExt cx="4399004" cy="1999738"/>
          </a:xfrm>
        </p:grpSpPr>
        <p:sp>
          <p:nvSpPr>
            <p:cNvPr id="3" name="Rectangle 2"/>
            <p:cNvSpPr/>
            <p:nvPr/>
          </p:nvSpPr>
          <p:spPr>
            <a:xfrm>
              <a:off x="4349580" y="1981371"/>
              <a:ext cx="439900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sz="2400" b="1" dirty="0"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Every time we hold an operational conversation, </a:t>
              </a:r>
              <a:r>
                <a:rPr lang="en-GB" sz="2400" b="1" dirty="0">
                  <a:solidFill>
                    <a:schemeClr val="accent1"/>
                  </a:solidFill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we are agreeing a contract</a:t>
              </a:r>
              <a:endParaRPr lang="en-US" sz="24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349580" y="3519444"/>
              <a:ext cx="388382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sz="2400" b="1" dirty="0"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- keep the contract tight</a:t>
              </a:r>
              <a:endParaRPr lang="en-US" sz="2400" b="1" dirty="0">
                <a:effectLst/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2" y="1614330"/>
            <a:ext cx="2611679" cy="2611679"/>
          </a:xfrm>
          <a:prstGeom prst="rect">
            <a:avLst/>
          </a:prstGeom>
        </p:spPr>
      </p:pic>
      <p:pic>
        <p:nvPicPr>
          <p:cNvPr id="9" name="VO47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792" y="-812800"/>
            <a:ext cx="812800" cy="812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555F71-1D11-4A79-ADCF-DE3AAE823D36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01326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16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9218" y="2527304"/>
            <a:ext cx="64643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PT Sans Caption" charset="-52"/>
                <a:ea typeface="PT Sans Caption" charset="-52"/>
                <a:cs typeface="PT Sans Caption" charset="-52"/>
              </a:rPr>
              <a:t>Protocol: an </a:t>
            </a:r>
            <a:r>
              <a:rPr lang="en-US" sz="40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agreed way</a:t>
            </a:r>
            <a:r>
              <a:rPr lang="en-US" sz="4000" b="1" dirty="0">
                <a:latin typeface="PT Sans Caption" charset="-52"/>
                <a:ea typeface="PT Sans Caption" charset="-52"/>
                <a:cs typeface="PT Sans Caption" charset="-52"/>
              </a:rPr>
              <a:t> of doing something </a:t>
            </a:r>
          </a:p>
        </p:txBody>
      </p:sp>
      <p:pic>
        <p:nvPicPr>
          <p:cNvPr id="3" name="VO 41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AED95C-5FEA-4796-BB1B-1F403C90CE5F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57849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83" y="904067"/>
            <a:ext cx="7716033" cy="4976841"/>
          </a:xfrm>
          <a:prstGeom prst="rect">
            <a:avLst/>
          </a:prstGeom>
        </p:spPr>
      </p:pic>
      <p:pic>
        <p:nvPicPr>
          <p:cNvPr id="3" name="VO 41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5709" y="-772510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8E96B7-74E0-4F33-A192-3259FC3288FF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4640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5622" y="5217410"/>
            <a:ext cx="4060265" cy="101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7200" b="1" dirty="0">
                <a:latin typeface="PT Sans Caption" charset="-52"/>
                <a:ea typeface="PT Sans Caption" charset="-52"/>
                <a:cs typeface="PT Sans Caption" charset="-52"/>
              </a:rPr>
              <a:t>ABC- P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947557" y="221206"/>
            <a:ext cx="2885680" cy="1569660"/>
            <a:chOff x="4947557" y="221206"/>
            <a:chExt cx="2885680" cy="1569660"/>
          </a:xfrm>
        </p:grpSpPr>
        <p:sp>
          <p:nvSpPr>
            <p:cNvPr id="3" name="Rectangle 2"/>
            <p:cNvSpPr/>
            <p:nvPr/>
          </p:nvSpPr>
          <p:spPr>
            <a:xfrm>
              <a:off x="4947557" y="221206"/>
              <a:ext cx="994183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600" b="1" dirty="0">
                  <a:solidFill>
                    <a:schemeClr val="bg1">
                      <a:lumMod val="85000"/>
                    </a:schemeClr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A</a:t>
              </a:r>
              <a:endParaRPr lang="en-US" sz="9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768248" y="886562"/>
              <a:ext cx="2064989" cy="652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hangingPunct="0">
                <a:lnSpc>
                  <a:spcPct val="90000"/>
                </a:lnSpc>
                <a:tabLst>
                  <a:tab pos="228600" algn="l"/>
                  <a:tab pos="2171700" algn="l"/>
                </a:tabLst>
              </a:pPr>
              <a:r>
                <a:rPr lang="en-GB" sz="4000" dirty="0" err="1">
                  <a:solidFill>
                    <a:srgbClr val="253048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ccurate</a:t>
              </a:r>
              <a:endParaRPr lang="en-GB" sz="4000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947556" y="1643444"/>
            <a:ext cx="1853187" cy="1569660"/>
            <a:chOff x="4947556" y="1643444"/>
            <a:chExt cx="1853187" cy="1569660"/>
          </a:xfrm>
        </p:grpSpPr>
        <p:sp>
          <p:nvSpPr>
            <p:cNvPr id="4" name="Rectangle 3"/>
            <p:cNvSpPr/>
            <p:nvPr/>
          </p:nvSpPr>
          <p:spPr>
            <a:xfrm>
              <a:off x="4947556" y="1643444"/>
              <a:ext cx="994183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600" b="1" dirty="0">
                  <a:solidFill>
                    <a:schemeClr val="bg1">
                      <a:lumMod val="85000"/>
                    </a:schemeClr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B</a:t>
              </a:r>
              <a:endParaRPr lang="en-US" sz="9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766486" y="2305574"/>
              <a:ext cx="1034257" cy="652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hangingPunct="0">
                <a:lnSpc>
                  <a:spcPct val="90000"/>
                </a:lnSpc>
                <a:tabLst>
                  <a:tab pos="228600" algn="l"/>
                  <a:tab pos="2171700" algn="l"/>
                </a:tabLst>
              </a:pPr>
              <a:r>
                <a:rPr lang="en-GB" sz="4000" dirty="0" err="1">
                  <a:solidFill>
                    <a:srgbClr val="7FC24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rief</a:t>
              </a:r>
              <a:endParaRPr lang="en-GB" sz="4000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947557" y="3065682"/>
            <a:ext cx="1976618" cy="1569660"/>
            <a:chOff x="4947557" y="3065682"/>
            <a:chExt cx="1976618" cy="1569660"/>
          </a:xfrm>
        </p:grpSpPr>
        <p:sp>
          <p:nvSpPr>
            <p:cNvPr id="6" name="Rectangle 5"/>
            <p:cNvSpPr/>
            <p:nvPr/>
          </p:nvSpPr>
          <p:spPr>
            <a:xfrm>
              <a:off x="4947557" y="3065682"/>
              <a:ext cx="931665" cy="1569660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9600" b="1" dirty="0">
                  <a:solidFill>
                    <a:schemeClr val="bg1">
                      <a:lumMod val="85000"/>
                    </a:schemeClr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</a:t>
              </a:r>
              <a:endParaRPr lang="en-US" sz="9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766486" y="3744546"/>
              <a:ext cx="1157689" cy="652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hangingPunct="0">
                <a:lnSpc>
                  <a:spcPct val="90000"/>
                </a:lnSpc>
                <a:tabLst>
                  <a:tab pos="228600" algn="l"/>
                  <a:tab pos="2171700" algn="l"/>
                </a:tabLst>
              </a:pPr>
              <a:r>
                <a:rPr lang="en-GB" sz="4000" dirty="0" err="1">
                  <a:solidFill>
                    <a:srgbClr val="253048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lear</a:t>
              </a:r>
              <a:endParaRPr lang="en-GB" sz="4000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947555" y="4487921"/>
            <a:ext cx="3813662" cy="1569660"/>
            <a:chOff x="4947555" y="4487921"/>
            <a:chExt cx="3813662" cy="1569660"/>
          </a:xfrm>
        </p:grpSpPr>
        <p:sp>
          <p:nvSpPr>
            <p:cNvPr id="7" name="Rectangle 6"/>
            <p:cNvSpPr/>
            <p:nvPr/>
          </p:nvSpPr>
          <p:spPr>
            <a:xfrm>
              <a:off x="4947555" y="4487921"/>
              <a:ext cx="947695" cy="1569660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9600" b="1" dirty="0">
                  <a:solidFill>
                    <a:schemeClr val="bg1">
                      <a:lumMod val="85000"/>
                    </a:schemeClr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P</a:t>
              </a:r>
              <a:endParaRPr lang="en-US" sz="9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766486" y="5167189"/>
              <a:ext cx="2994731" cy="652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hangingPunct="0">
                <a:lnSpc>
                  <a:spcPct val="90000"/>
                </a:lnSpc>
                <a:tabLst>
                  <a:tab pos="228600" algn="l"/>
                  <a:tab pos="2171700" algn="l"/>
                </a:tabLst>
              </a:pPr>
              <a:r>
                <a:rPr lang="en-GB" sz="4000" dirty="0" err="1">
                  <a:solidFill>
                    <a:srgbClr val="7FC24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rofessional</a:t>
              </a:r>
              <a:endParaRPr lang="en-GB" sz="4000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pic>
        <p:nvPicPr>
          <p:cNvPr id="5" name="VO 41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22" y="-812800"/>
            <a:ext cx="812800" cy="812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F9DB43A-27A4-42A2-B0E5-8588EE391FB4}"/>
              </a:ext>
            </a:extLst>
          </p:cNvPr>
          <p:cNvSpPr txBox="1"/>
          <p:nvPr/>
        </p:nvSpPr>
        <p:spPr>
          <a:xfrm>
            <a:off x="-6623" y="6506820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104502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000">
        <p:fade/>
      </p:transition>
    </mc:Choice>
    <mc:Fallback xmlns="">
      <p:transition spd="med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192"/>
            <a:ext cx="9144000" cy="6464808"/>
          </a:xfrm>
          <a:prstGeom prst="rect">
            <a:avLst/>
          </a:prstGeom>
        </p:spPr>
      </p:pic>
      <p:pic>
        <p:nvPicPr>
          <p:cNvPr id="3" name="VO 41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960109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46ACD1-6610-4513-B1D0-9EA63FA88CF2}"/>
              </a:ext>
            </a:extLst>
          </p:cNvPr>
          <p:cNvSpPr txBox="1"/>
          <p:nvPr/>
        </p:nvSpPr>
        <p:spPr>
          <a:xfrm>
            <a:off x="-6623" y="6506820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14947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SSB Module Presentation Theme">
  <a:themeElements>
    <a:clrScheme name="RSSB Theme">
      <a:dk1>
        <a:srgbClr val="21373A"/>
      </a:dk1>
      <a:lt1>
        <a:srgbClr val="FFFFFF"/>
      </a:lt1>
      <a:dk2>
        <a:srgbClr val="031963"/>
      </a:dk2>
      <a:lt2>
        <a:srgbClr val="FEFFFF"/>
      </a:lt2>
      <a:accent1>
        <a:srgbClr val="8FC951"/>
      </a:accent1>
      <a:accent2>
        <a:srgbClr val="CDE379"/>
      </a:accent2>
      <a:accent3>
        <a:srgbClr val="595E84"/>
      </a:accent3>
      <a:accent4>
        <a:srgbClr val="2D8689"/>
      </a:accent4>
      <a:accent5>
        <a:srgbClr val="EA4F1C"/>
      </a:accent5>
      <a:accent6>
        <a:srgbClr val="36BAF7"/>
      </a:accent6>
      <a:hlink>
        <a:srgbClr val="8FC951"/>
      </a:hlink>
      <a:folHlink>
        <a:srgbClr val="8FC951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SparkAttachment" ma:contentTypeID="0x010100A04C6C45AA8F47FEBC7C7A661BDDACA500D31E798BEE71384D844FBFEA9AAE9411" ma:contentTypeVersion="2" ma:contentTypeDescription="Spark Attachment" ma:contentTypeScope="" ma:versionID="abc086a48af8f30faaf42108778b261a">
  <xsd:schema xmlns:xsd="http://www.w3.org/2001/XMLSchema" xmlns:xs="http://www.w3.org/2001/XMLSchema" xmlns:p="http://schemas.microsoft.com/office/2006/metadata/properties" xmlns:ns2="6e9dc5df-26dc-4cdc-bc9e-1872ac93cb1a" targetNamespace="http://schemas.microsoft.com/office/2006/metadata/properties" ma:root="true" ma:fieldsID="c5c65adc52327deb45b041d22676a0d8" ns2:_="">
    <xsd:import namespace="6e9dc5df-26dc-4cdc-bc9e-1872ac93cb1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parkAttachmentDescription" minOccurs="0"/>
                <xsd:element ref="ns2:SparkAttachmentRecordTitle" minOccurs="0"/>
                <xsd:element ref="ns2:SparkAttachmentRecordNumber" minOccurs="0"/>
                <xsd:element ref="ns2:SparkAttachmentRecordContentType" minOccurs="0"/>
                <xsd:element ref="ns2:SparkCountries" minOccurs="0"/>
                <xsd:element ref="ns2:TaxCatchAll" minOccurs="0"/>
                <xsd:element ref="ns2:g26fa81fe08d4adbb709ae5defa4bd43" minOccurs="0"/>
                <xsd:element ref="ns2:SparkAttachmentRecordAuthorTaxHTField0" minOccurs="0"/>
                <xsd:element ref="ns2:hf0cf3ca9afc4fc6b655329373ff3e6d" minOccurs="0"/>
                <xsd:element ref="ns2:SparkAttachmentRecordKeywordsTaxHTField0" minOccurs="0"/>
                <xsd:element ref="ns2:oadc9e77bb2e46e7a3bed45cbb1f8389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9dc5df-26dc-4cdc-bc9e-1872ac93cb1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parkAttachmentDescription" ma:index="11" nillable="true" ma:displayName="Attachment description" ma:internalName="SparkAttachmentDescription">
      <xsd:simpleType>
        <xsd:restriction base="dms:Text">
          <xsd:maxLength value="75"/>
        </xsd:restriction>
      </xsd:simpleType>
    </xsd:element>
    <xsd:element name="SparkAttachmentRecordTitle" ma:index="12" nillable="true" ma:displayName="Title of parent record" ma:description="Title of record which is linked with this attachment" ma:internalName="SparkAttachmentRecordTitle">
      <xsd:simpleType>
        <xsd:restriction base="dms:Text"/>
      </xsd:simpleType>
    </xsd:element>
    <xsd:element name="SparkAttachmentRecordNumber" ma:index="13" nillable="true" ma:displayName="Reference number of parent record" ma:description="Unique refrence of record which is linked with this attachment" ma:internalName="SparkAttachmentRecordNumber">
      <xsd:simpleType>
        <xsd:restriction base="dms:Text"/>
      </xsd:simpleType>
    </xsd:element>
    <xsd:element name="SparkAttachmentRecordContentType" ma:index="15" nillable="true" ma:displayName="Parent record type" ma:description="Parent record type" ma:internalName="SparkAttachmentRecordContentType">
      <xsd:simpleType>
        <xsd:restriction base="dms:Text"/>
      </xsd:simpleType>
    </xsd:element>
    <xsd:element name="SparkCountries" ma:index="19" nillable="true" ma:displayName="SparkAttachmentRecordCountry" ma:default="United Kingdom" ma:internalName="SparkCountries">
      <xsd:simpleType>
        <xsd:restriction base="dms:Choice">
          <xsd:enumeration value="Africa"/>
          <xsd:enumeration value="Argentina"/>
          <xsd:enumeration value="Asia"/>
          <xsd:enumeration value="Australia"/>
          <xsd:enumeration value="Austria"/>
          <xsd:enumeration value="Belgium"/>
          <xsd:enumeration value="Brazil"/>
          <xsd:enumeration value="Bulgaria"/>
          <xsd:enumeration value="Canada"/>
          <xsd:enumeration value="Caribbean, the"/>
          <xsd:enumeration value="Central America"/>
          <xsd:enumeration value="Chile"/>
          <xsd:enumeration value="China"/>
          <xsd:enumeration value="Cyprus"/>
          <xsd:enumeration value="Czech Republic"/>
          <xsd:enumeration value="Denmark"/>
          <xsd:enumeration value="Estonia"/>
          <xsd:enumeration value="Europe"/>
          <xsd:enumeration value="European Union"/>
          <xsd:enumeration value="Finland"/>
          <xsd:enumeration value="France"/>
          <xsd:enumeration value="Germany"/>
          <xsd:enumeration value="Greece"/>
          <xsd:enumeration value="Hungary"/>
          <xsd:enumeration value="India"/>
          <xsd:enumeration value="Ireland"/>
          <xsd:enumeration value="Iran"/>
          <xsd:enumeration value="Israel"/>
          <xsd:enumeration value="Italy"/>
          <xsd:enumeration value="Japan"/>
          <xsd:enumeration value="Latvia"/>
          <xsd:enumeration value="Lithuania"/>
          <xsd:enumeration value="Luxembourg"/>
          <xsd:enumeration value="Malta"/>
          <xsd:enumeration value="Mexico"/>
          <xsd:enumeration value="Middle East"/>
          <xsd:enumeration value="Netherlands"/>
          <xsd:enumeration value="New Zealand"/>
          <xsd:enumeration value="North America"/>
          <xsd:enumeration value="Norway"/>
          <xsd:enumeration value="Oceania"/>
          <xsd:enumeration value="Pakistan"/>
          <xsd:enumeration value="Poland"/>
          <xsd:enumeration value="Portugal"/>
          <xsd:enumeration value="Romania"/>
          <xsd:enumeration value="Russia"/>
          <xsd:enumeration value="Singapore"/>
          <xsd:enumeration value="Slovakia"/>
          <xsd:enumeration value="Slovenia"/>
          <xsd:enumeration value="South Africa"/>
          <xsd:enumeration value="South America"/>
          <xsd:enumeration value="South Korea"/>
          <xsd:enumeration value="Spain"/>
          <xsd:enumeration value="Sweden"/>
          <xsd:enumeration value="Switzerland"/>
          <xsd:enumeration value="Turkey"/>
          <xsd:enumeration value="United Kingdom"/>
          <xsd:enumeration value="United States"/>
          <xsd:enumeration value="Other"/>
        </xsd:restriction>
      </xsd:simpleType>
    </xsd:element>
    <xsd:element name="TaxCatchAll" ma:index="21" nillable="true" ma:displayName="Taxonomy Catch All Column" ma:hidden="true" ma:list="{149238bc-f7e6-43ad-927d-3446536fcfc3}" ma:internalName="TaxCatchAll" ma:showField="CatchAllData" ma:web="6e9dc5df-26dc-4cdc-bc9e-1872ac93cb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g26fa81fe08d4adbb709ae5defa4bd43" ma:index="22" nillable="true" ma:taxonomy="true" ma:internalName="SparkAttachmentRecordTopicsTaxHTField0" ma:taxonomyFieldName="SparkAttachmentRecordTopics" ma:displayName="Parent record topics/subtopics" ma:default="" ma:fieldId="{026fa81f-e08d-4adb-b709-ae5defa4bd43}" ma:taxonomyMulti="true" ma:sspId="7d3aa3f7-5aa5-4d87-bdcf-7522e93ff77f" ma:termSetId="8aac678c-f003-4b1e-a1f4-cb844ba4184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parkAttachmentRecordAuthorTaxHTField0" ma:index="23" nillable="true" ma:taxonomy="true" ma:internalName="SparkAttachmentRecordAuthorTaxHTField0" ma:taxonomyFieldName="SparkAttachmentRecordAuthor" ma:displayName="Parent record author(s)" ma:default="" ma:fieldId="{f6e3d072-d09e-461f-a8aa-6f7171df815a}" ma:taxonomyMulti="true" ma:sspId="7d3aa3f7-5aa5-4d87-bdcf-7522e93ff77f" ma:termSetId="e6e8ea05-7cfa-412b-baf1-cdd39036a2a0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hf0cf3ca9afc4fc6b655329373ff3e6d" ma:index="24" nillable="true" ma:taxonomy="true" ma:internalName="SparkAttachmentRecordOrganisationTaxHTField0" ma:taxonomyFieldName="SparkAttachmentRecordOrganisation" ma:displayName="Parent record organisation(s)" ma:default="" ma:fieldId="{1f0cf3ca-9afc-4fc6-b655-329373ff3e6d}" ma:taxonomyMulti="true" ma:sspId="7d3aa3f7-5aa5-4d87-bdcf-7522e93ff77f" ma:termSetId="ebd84efe-c597-43a6-9885-53e31fb37702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SparkAttachmentRecordKeywordsTaxHTField0" ma:index="25" nillable="true" ma:taxonomy="true" ma:internalName="SparkAttachmentRecordKeywordsTaxHTField0" ma:taxonomyFieldName="SparkAttachmentRecordKeywords" ma:displayName="Parent record keywords" ma:default="" ma:fieldId="{d54a8445-ea4e-4e4e-a425-bf8f3c97d9f0}" ma:taxonomyMulti="true" ma:sspId="7d3aa3f7-5aa5-4d87-bdcf-7522e93ff77f" ma:termSetId="f27bf04e-eec5-40f3-a4c2-8b684a3e7637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oadc9e77bb2e46e7a3bed45cbb1f8389" ma:index="26" nillable="true" ma:taxonomy="true" ma:internalName="SparkAttachmentRecordSeriesTaxHTField0" ma:taxonomyFieldName="SparkAttachmentRecordSeries" ma:displayName="Parent record series" ma:default="" ma:fieldId="{8adc9e77-bb2e-46e7-a3be-d45cbb1f8389}" ma:taxonomyMulti="true" ma:sspId="7d3aa3f7-5aa5-4d87-bdcf-7522e93ff77f" ma:termSetId="81f7c4c8-5979-472e-b753-02e9adba45e5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parkAttachmentRecordNumber xmlns="6e9dc5df-26dc-4cdc-bc9e-1872ac93cb1a" xsi:nil="true"/>
    <SparkAttachmentRecordTitle xmlns="6e9dc5df-26dc-4cdc-bc9e-1872ac93cb1a" xsi:nil="true"/>
    <SparkAttachmentDescription xmlns="6e9dc5df-26dc-4cdc-bc9e-1872ac93cb1a" xsi:nil="true"/>
    <_dlc_DocId xmlns="6e9dc5df-26dc-4cdc-bc9e-1872ac93cb1a">75NEMTS3ZVHP-10-2604</_dlc_DocId>
    <_dlc_DocIdUrl xmlns="6e9dc5df-26dc-4cdc-bc9e-1872ac93cb1a">
      <Url>http://author.sparkrail.org/_layouts/15/DocIdRedir.aspx?ID=75NEMTS3ZVHP-10-2604</Url>
      <Description>75NEMTS3ZVHP-10-2604</Description>
    </_dlc_DocIdUrl>
    <SparkAttachmentRecordKeywordsTaxHTField0 xmlns="6e9dc5df-26dc-4cdc-bc9e-1872ac93cb1a">
      <Terms xmlns="http://schemas.microsoft.com/office/infopath/2007/PartnerControls"/>
    </SparkAttachmentRecordKeywordsTaxHTField0>
    <SparkCountries xmlns="6e9dc5df-26dc-4cdc-bc9e-1872ac93cb1a">United Kingdom</SparkCountries>
    <TaxCatchAll xmlns="6e9dc5df-26dc-4cdc-bc9e-1872ac93cb1a"/>
    <oadc9e77bb2e46e7a3bed45cbb1f8389 xmlns="6e9dc5df-26dc-4cdc-bc9e-1872ac93cb1a">
      <Terms xmlns="http://schemas.microsoft.com/office/infopath/2007/PartnerControls"/>
    </oadc9e77bb2e46e7a3bed45cbb1f8389>
    <SparkAttachmentRecordAuthorTaxHTField0 xmlns="6e9dc5df-26dc-4cdc-bc9e-1872ac93cb1a">
      <Terms xmlns="http://schemas.microsoft.com/office/infopath/2007/PartnerControls"/>
    </SparkAttachmentRecordAuthorTaxHTField0>
    <g26fa81fe08d4adbb709ae5defa4bd43 xmlns="6e9dc5df-26dc-4cdc-bc9e-1872ac93cb1a">
      <Terms xmlns="http://schemas.microsoft.com/office/infopath/2007/PartnerControls"/>
    </g26fa81fe08d4adbb709ae5defa4bd43>
    <hf0cf3ca9afc4fc6b655329373ff3e6d xmlns="6e9dc5df-26dc-4cdc-bc9e-1872ac93cb1a">
      <Terms xmlns="http://schemas.microsoft.com/office/infopath/2007/PartnerControls"/>
    </hf0cf3ca9afc4fc6b655329373ff3e6d>
    <SparkAttachmentRecordContentType xmlns="6e9dc5df-26dc-4cdc-bc9e-1872ac93cb1a" xsi:nil="true"/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7CAAAE37-0859-4814-A1B9-D1BF48827C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FF52EA2-804C-41BB-9955-039AA46275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9dc5df-26dc-4cdc-bc9e-1872ac93cb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E480F9F-93CB-4107-903F-D05CC1C758B5}">
  <ds:schemaRefs>
    <ds:schemaRef ds:uri="http://purl.org/dc/elements/1.1/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2006/metadata/properties"/>
    <ds:schemaRef ds:uri="http://purl.org/dc/terms/"/>
    <ds:schemaRef ds:uri="http://schemas.openxmlformats.org/package/2006/metadata/core-properties"/>
    <ds:schemaRef ds:uri="6e9dc5df-26dc-4cdc-bc9e-1872ac93cb1a"/>
    <ds:schemaRef ds:uri="http://schemas.microsoft.com/office/infopath/2007/PartnerControls"/>
  </ds:schemaRefs>
</ds:datastoreItem>
</file>

<file path=customXml/itemProps4.xml><?xml version="1.0" encoding="utf-8"?>
<ds:datastoreItem xmlns:ds="http://schemas.openxmlformats.org/officeDocument/2006/customXml" ds:itemID="{D803F7B9-5A92-49DF-AF4C-989300649E3D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Koozai Master Sales Presentation Template</Template>
  <TotalTime>6084</TotalTime>
  <Words>1050</Words>
  <Application>Microsoft Office PowerPoint</Application>
  <PresentationFormat>On-screen Show (4:3)</PresentationFormat>
  <Paragraphs>256</Paragraphs>
  <Slides>59</Slides>
  <Notes>8</Notes>
  <HiddenSlides>3</HiddenSlides>
  <MMClips>87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7" baseType="lpstr">
      <vt:lpstr>Arial</vt:lpstr>
      <vt:lpstr>Calibri</vt:lpstr>
      <vt:lpstr>Calibri Light</vt:lpstr>
      <vt:lpstr>Maiandra GD</vt:lpstr>
      <vt:lpstr>PT Sans Caption</vt:lpstr>
      <vt:lpstr>Symbol</vt:lpstr>
      <vt:lpstr>Times New Roman</vt:lpstr>
      <vt:lpstr>RSSB Module Presentation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Illiya Vjestica</dc:creator>
  <cp:lastModifiedBy>Capstick Tracey</cp:lastModifiedBy>
  <cp:revision>247</cp:revision>
  <cp:lastPrinted>2017-03-27T08:36:20Z</cp:lastPrinted>
  <dcterms:created xsi:type="dcterms:W3CDTF">2016-11-25T18:02:59Z</dcterms:created>
  <dcterms:modified xsi:type="dcterms:W3CDTF">2018-08-02T18:03:43Z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0x010100A04C6C45AA8F47FEBC7C7A661BDDACA500D31E798BEE71384D844FBFEA9AAE9411</vt:lpwstr>
  </property>
  <property fmtid="{D5CDD505-2E9C-101B-9397-08002B2CF9AE}" pid="3" name="_dlc_DocIdItemGuid">
    <vt:lpwstr>2e1868c6-2e62-4f26-83d6-103e8af05132</vt:lpwstr>
  </property>
  <property fmtid="{D5CDD505-2E9C-101B-9397-08002B2CF9AE}" pid="4" name="SparkAttachmentRecordSeries">
    <vt:lpwstr/>
  </property>
  <property fmtid="{D5CDD505-2E9C-101B-9397-08002B2CF9AE}" pid="5" name="SparkAttachmentRecordKeywords">
    <vt:lpwstr/>
  </property>
  <property fmtid="{D5CDD505-2E9C-101B-9397-08002B2CF9AE}" pid="6" name="SparkAttachmentFileName">
    <vt:lpwstr>RSSB-SCC-Module-4 -Protocols-2.pptx</vt:lpwstr>
  </property>
  <property fmtid="{D5CDD505-2E9C-101B-9397-08002B2CF9AE}" pid="7" name="SparkVisibilityLevel">
    <vt:lpwstr>Confidential to RSSB Members</vt:lpwstr>
  </property>
  <property fmtid="{D5CDD505-2E9C-101B-9397-08002B2CF9AE}" pid="8" name="SparkAttachmentRecordTopics">
    <vt:lpwstr/>
  </property>
  <property fmtid="{D5CDD505-2E9C-101B-9397-08002B2CF9AE}" pid="9" name="SparkAttachmentRecordOrganisation">
    <vt:lpwstr/>
  </property>
  <property fmtid="{D5CDD505-2E9C-101B-9397-08002B2CF9AE}" pid="10" name="SparkAttachmentRecordAuthor">
    <vt:lpwstr/>
  </property>
</Properties>
</file>