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71"/>
  </p:notesMasterIdLst>
  <p:sldIdLst>
    <p:sldId id="257" r:id="rId6"/>
    <p:sldId id="339" r:id="rId7"/>
    <p:sldId id="340" r:id="rId8"/>
    <p:sldId id="258" r:id="rId9"/>
    <p:sldId id="533" r:id="rId10"/>
    <p:sldId id="436" r:id="rId11"/>
    <p:sldId id="442" r:id="rId12"/>
    <p:sldId id="486" r:id="rId13"/>
    <p:sldId id="487" r:id="rId14"/>
    <p:sldId id="488" r:id="rId15"/>
    <p:sldId id="489" r:id="rId16"/>
    <p:sldId id="490" r:id="rId17"/>
    <p:sldId id="491" r:id="rId18"/>
    <p:sldId id="492" r:id="rId19"/>
    <p:sldId id="444" r:id="rId20"/>
    <p:sldId id="349" r:id="rId21"/>
    <p:sldId id="493" r:id="rId22"/>
    <p:sldId id="494" r:id="rId23"/>
    <p:sldId id="495" r:id="rId24"/>
    <p:sldId id="498" r:id="rId25"/>
    <p:sldId id="497" r:id="rId26"/>
    <p:sldId id="499" r:id="rId27"/>
    <p:sldId id="500" r:id="rId28"/>
    <p:sldId id="501" r:id="rId29"/>
    <p:sldId id="502" r:id="rId30"/>
    <p:sldId id="503" r:id="rId31"/>
    <p:sldId id="504" r:id="rId32"/>
    <p:sldId id="505" r:id="rId33"/>
    <p:sldId id="506" r:id="rId34"/>
    <p:sldId id="507" r:id="rId35"/>
    <p:sldId id="508" r:id="rId36"/>
    <p:sldId id="535" r:id="rId37"/>
    <p:sldId id="509" r:id="rId38"/>
    <p:sldId id="510" r:id="rId39"/>
    <p:sldId id="511" r:id="rId40"/>
    <p:sldId id="512" r:id="rId41"/>
    <p:sldId id="513" r:id="rId42"/>
    <p:sldId id="514" r:id="rId43"/>
    <p:sldId id="515" r:id="rId44"/>
    <p:sldId id="516" r:id="rId45"/>
    <p:sldId id="458" r:id="rId46"/>
    <p:sldId id="517" r:id="rId47"/>
    <p:sldId id="518" r:id="rId48"/>
    <p:sldId id="520" r:id="rId49"/>
    <p:sldId id="521" r:id="rId50"/>
    <p:sldId id="522" r:id="rId51"/>
    <p:sldId id="523" r:id="rId52"/>
    <p:sldId id="524" r:id="rId53"/>
    <p:sldId id="477" r:id="rId54"/>
    <p:sldId id="525" r:id="rId55"/>
    <p:sldId id="464" r:id="rId56"/>
    <p:sldId id="526" r:id="rId57"/>
    <p:sldId id="527" r:id="rId58"/>
    <p:sldId id="528" r:id="rId59"/>
    <p:sldId id="529" r:id="rId60"/>
    <p:sldId id="530" r:id="rId61"/>
    <p:sldId id="531" r:id="rId62"/>
    <p:sldId id="478" r:id="rId63"/>
    <p:sldId id="434" r:id="rId64"/>
    <p:sldId id="325" r:id="rId65"/>
    <p:sldId id="532" r:id="rId66"/>
    <p:sldId id="327" r:id="rId67"/>
    <p:sldId id="311" r:id="rId68"/>
    <p:sldId id="312" r:id="rId69"/>
    <p:sldId id="310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C951"/>
    <a:srgbClr val="031963"/>
    <a:srgbClr val="30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04" autoAdjust="0"/>
    <p:restoredTop sz="88989"/>
  </p:normalViewPr>
  <p:slideViewPr>
    <p:cSldViewPr snapToGrid="0" snapToObjects="1" showGuides="1">
      <p:cViewPr varScale="1">
        <p:scale>
          <a:sx n="80" d="100"/>
          <a:sy n="80" d="100"/>
        </p:scale>
        <p:origin x="1326" y="90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9E3F-7378-7644-AB4B-6EDDB0970F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78D7-0300-714D-A46F-6B4A04B4E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9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4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82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80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2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64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86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6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3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8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8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69568" y="2130947"/>
            <a:ext cx="385002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9400" b="1" spc="-300" dirty="0">
                <a:solidFill>
                  <a:srgbClr val="22383A">
                    <a:alpha val="22000"/>
                  </a:srgbClr>
                </a:solidFill>
                <a:latin typeface="Arial" charset="0"/>
                <a:ea typeface="Arial" charset="0"/>
                <a:cs typeface="Arial" charset="0"/>
              </a:rPr>
              <a:t>05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" y="41572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5" y="659991"/>
            <a:ext cx="1726977" cy="95926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35970"/>
            <a:ext cx="9144000" cy="522029"/>
          </a:xfrm>
          <a:prstGeom prst="rect">
            <a:avLst/>
          </a:prstGeom>
          <a:solidFill>
            <a:srgbClr val="030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186376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2192" y="1046903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92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4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72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576945" y="0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76944" y="1134769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944" y="2269538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944" y="3404307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6944" y="4539076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6944" y="5673845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23786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+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0446" y="2102619"/>
            <a:ext cx="2652762" cy="2652762"/>
          </a:xfrm>
          <a:prstGeom prst="rect">
            <a:avLst/>
          </a:prstGeom>
          <a:solidFill>
            <a:srgbClr val="7FC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6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2C2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00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458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&amp; Cirlce Poi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467" y="601216"/>
            <a:ext cx="2873126" cy="57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0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6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06259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6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ou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7239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27432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47625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67818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3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309116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01212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893308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0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6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9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3" y="1999624"/>
            <a:ext cx="3656445" cy="36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04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5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9" y="-7883"/>
            <a:ext cx="6865883" cy="686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68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4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5549"/>
            <a:ext cx="1643659" cy="2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4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8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97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1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/>
          <a:stretch/>
        </p:blipFill>
        <p:spPr>
          <a:xfrm>
            <a:off x="0" y="858005"/>
            <a:ext cx="3930316" cy="50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17954" r="27175" b="14402"/>
          <a:stretch/>
        </p:blipFill>
        <p:spPr>
          <a:xfrm>
            <a:off x="0" y="1315452"/>
            <a:ext cx="3673643" cy="46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2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Worksh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7" y="1360209"/>
            <a:ext cx="3475420" cy="34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55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94" y="1728538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8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5" y="715461"/>
            <a:ext cx="5354053" cy="53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42599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942056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41513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42599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42056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041513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743142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43685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842599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942056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041513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743142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643685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42599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942056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041513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743142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643685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3842599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4942056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6041513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2743142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643685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3842599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2743142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1643685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 flipV="1">
            <a:off x="4805984" y="6139543"/>
            <a:ext cx="4338016" cy="5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4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71845D-9C3E-2746-8076-96D688254738}" type="datetimeFigureOut">
              <a:rPr lang="en-US" smtClean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9130250-9CE9-7846-996D-824925BF6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701" r:id="rId3"/>
    <p:sldLayoutId id="2147483689" r:id="rId4"/>
    <p:sldLayoutId id="2147483698" r:id="rId5"/>
    <p:sldLayoutId id="2147483700" r:id="rId6"/>
    <p:sldLayoutId id="2147483699" r:id="rId7"/>
    <p:sldLayoutId id="2147483688" r:id="rId8"/>
    <p:sldLayoutId id="2147483686" r:id="rId9"/>
    <p:sldLayoutId id="2147483681" r:id="rId10"/>
    <p:sldLayoutId id="2147483682" r:id="rId11"/>
    <p:sldLayoutId id="2147483679" r:id="rId12"/>
    <p:sldLayoutId id="2147483693" r:id="rId13"/>
    <p:sldLayoutId id="2147483685" r:id="rId14"/>
    <p:sldLayoutId id="2147483678" r:id="rId15"/>
    <p:sldLayoutId id="2147483676" r:id="rId16"/>
    <p:sldLayoutId id="2147483696" r:id="rId17"/>
    <p:sldLayoutId id="2147483674" r:id="rId18"/>
    <p:sldLayoutId id="2147483675" r:id="rId19"/>
    <p:sldLayoutId id="2147483671" r:id="rId20"/>
    <p:sldLayoutId id="2147483684" r:id="rId21"/>
    <p:sldLayoutId id="2147483673" r:id="rId22"/>
    <p:sldLayoutId id="2147483680" r:id="rId23"/>
    <p:sldLayoutId id="2147483670" r:id="rId24"/>
    <p:sldLayoutId id="2147483687" r:id="rId25"/>
    <p:sldLayoutId id="2147483697" r:id="rId26"/>
    <p:sldLayoutId id="2147483695" r:id="rId27"/>
    <p:sldLayoutId id="2147483683" r:id="rId28"/>
    <p:sldLayoutId id="2147483669" r:id="rId29"/>
    <p:sldLayoutId id="2147483690" r:id="rId30"/>
    <p:sldLayoutId id="2147483691" r:id="rId31"/>
    <p:sldLayoutId id="2147483692" r:id="rId32"/>
    <p:sldLayoutId id="2147483677" r:id="rId33"/>
    <p:sldLayoutId id="2147483667" r:id="rId34"/>
    <p:sldLayoutId id="2147483694" r:id="rId35"/>
    <p:sldLayoutId id="214748367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 Sans Caption" charset="-52"/>
          <a:ea typeface="PT Sans Caption" charset="-52"/>
          <a:cs typeface="PT Sans Caption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5.png"/><Relationship Id="rId5" Type="http://schemas.microsoft.com/office/2007/relationships/media" Target="../media/media9.mp3"/><Relationship Id="rId10" Type="http://schemas.openxmlformats.org/officeDocument/2006/relationships/image" Target="../media/image17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7" Type="http://schemas.openxmlformats.org/officeDocument/2006/relationships/image" Target="../media/image1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3" Type="http://schemas.microsoft.com/office/2007/relationships/media" Target="../media/media19.mp3"/><Relationship Id="rId7" Type="http://schemas.microsoft.com/office/2007/relationships/media" Target="../media/media21.mp3"/><Relationship Id="rId12" Type="http://schemas.openxmlformats.org/officeDocument/2006/relationships/image" Target="../media/image1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image" Target="../media/image3.png"/><Relationship Id="rId5" Type="http://schemas.microsoft.com/office/2007/relationships/media" Target="../media/media20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19.mp3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17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7.mp3"/><Relationship Id="rId7" Type="http://schemas.openxmlformats.org/officeDocument/2006/relationships/image" Target="../media/image17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7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3" Type="http://schemas.microsoft.com/office/2007/relationships/media" Target="../media/media30.mp3"/><Relationship Id="rId7" Type="http://schemas.microsoft.com/office/2007/relationships/media" Target="../media/media32.mp3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audio" Target="../media/media31.mp3"/><Relationship Id="rId5" Type="http://schemas.microsoft.com/office/2007/relationships/media" Target="../media/media31.mp3"/><Relationship Id="rId10" Type="http://schemas.openxmlformats.org/officeDocument/2006/relationships/image" Target="../media/image17.png"/><Relationship Id="rId4" Type="http://schemas.openxmlformats.org/officeDocument/2006/relationships/audio" Target="../media/media30.mp3"/><Relationship Id="rId9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3" Type="http://schemas.microsoft.com/office/2007/relationships/media" Target="../media/media30.mp3"/><Relationship Id="rId7" Type="http://schemas.microsoft.com/office/2007/relationships/media" Target="../media/media32.mp3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audio" Target="../media/media31.mp3"/><Relationship Id="rId11" Type="http://schemas.openxmlformats.org/officeDocument/2006/relationships/image" Target="../media/image25.png"/><Relationship Id="rId5" Type="http://schemas.microsoft.com/office/2007/relationships/media" Target="../media/media31.mp3"/><Relationship Id="rId10" Type="http://schemas.openxmlformats.org/officeDocument/2006/relationships/image" Target="../media/image17.png"/><Relationship Id="rId4" Type="http://schemas.openxmlformats.org/officeDocument/2006/relationships/audio" Target="../media/media30.mp3"/><Relationship Id="rId9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4.mp3"/><Relationship Id="rId7" Type="http://schemas.openxmlformats.org/officeDocument/2006/relationships/image" Target="../media/image17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4.mp3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media37.mp3"/><Relationship Id="rId5" Type="http://schemas.microsoft.com/office/2007/relationships/media" Target="../media/media37.mp3"/><Relationship Id="rId4" Type="http://schemas.openxmlformats.org/officeDocument/2006/relationships/audio" Target="../media/media36.mp3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mp3"/><Relationship Id="rId13" Type="http://schemas.openxmlformats.org/officeDocument/2006/relationships/slideLayout" Target="../slideLayouts/slideLayout2.xml"/><Relationship Id="rId3" Type="http://schemas.microsoft.com/office/2007/relationships/media" Target="../media/media39.mp3"/><Relationship Id="rId7" Type="http://schemas.microsoft.com/office/2007/relationships/media" Target="../media/media41.mp3"/><Relationship Id="rId12" Type="http://schemas.openxmlformats.org/officeDocument/2006/relationships/audio" Target="../media/media43.mp3"/><Relationship Id="rId17" Type="http://schemas.openxmlformats.org/officeDocument/2006/relationships/image" Target="../media/image37.png"/><Relationship Id="rId2" Type="http://schemas.openxmlformats.org/officeDocument/2006/relationships/audio" Target="../media/media38.mp3"/><Relationship Id="rId16" Type="http://schemas.openxmlformats.org/officeDocument/2006/relationships/image" Target="../media/image17.png"/><Relationship Id="rId1" Type="http://schemas.microsoft.com/office/2007/relationships/media" Target="../media/media38.mp3"/><Relationship Id="rId6" Type="http://schemas.openxmlformats.org/officeDocument/2006/relationships/audio" Target="../media/media40.mp3"/><Relationship Id="rId11" Type="http://schemas.microsoft.com/office/2007/relationships/media" Target="../media/media43.mp3"/><Relationship Id="rId5" Type="http://schemas.microsoft.com/office/2007/relationships/media" Target="../media/media40.mp3"/><Relationship Id="rId15" Type="http://schemas.openxmlformats.org/officeDocument/2006/relationships/image" Target="../media/image36.png"/><Relationship Id="rId10" Type="http://schemas.openxmlformats.org/officeDocument/2006/relationships/audio" Target="../media/media42.mp3"/><Relationship Id="rId4" Type="http://schemas.openxmlformats.org/officeDocument/2006/relationships/audio" Target="../media/media39.mp3"/><Relationship Id="rId9" Type="http://schemas.microsoft.com/office/2007/relationships/media" Target="../media/media42.mp3"/><Relationship Id="rId14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7.mp3"/><Relationship Id="rId3" Type="http://schemas.microsoft.com/office/2007/relationships/media" Target="../media/media45.mp3"/><Relationship Id="rId7" Type="http://schemas.microsoft.com/office/2007/relationships/media" Target="../media/media47.mp3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audio" Target="../media/media46.mp3"/><Relationship Id="rId11" Type="http://schemas.openxmlformats.org/officeDocument/2006/relationships/image" Target="../media/image17.png"/><Relationship Id="rId5" Type="http://schemas.microsoft.com/office/2007/relationships/media" Target="../media/media46.mp3"/><Relationship Id="rId10" Type="http://schemas.openxmlformats.org/officeDocument/2006/relationships/image" Target="../media/image38.jpg"/><Relationship Id="rId4" Type="http://schemas.openxmlformats.org/officeDocument/2006/relationships/audio" Target="../media/media45.mp3"/><Relationship Id="rId9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49.mp3"/><Relationship Id="rId7" Type="http://schemas.openxmlformats.org/officeDocument/2006/relationships/image" Target="../media/image17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mp3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51.mp3"/><Relationship Id="rId7" Type="http://schemas.openxmlformats.org/officeDocument/2006/relationships/slideLayout" Target="../slideLayouts/slideLayout31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audio" Target="../media/media52.mp3"/><Relationship Id="rId11" Type="http://schemas.openxmlformats.org/officeDocument/2006/relationships/image" Target="../media/image37.png"/><Relationship Id="rId5" Type="http://schemas.microsoft.com/office/2007/relationships/media" Target="../media/media52.mp3"/><Relationship Id="rId10" Type="http://schemas.openxmlformats.org/officeDocument/2006/relationships/image" Target="../media/image25.png"/><Relationship Id="rId4" Type="http://schemas.openxmlformats.org/officeDocument/2006/relationships/audio" Target="../media/media51.mp3"/><Relationship Id="rId9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54.mp3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54.mp3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6.mp3"/><Relationship Id="rId7" Type="http://schemas.openxmlformats.org/officeDocument/2006/relationships/image" Target="../media/image22.png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image" Target="../media/image21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7.png"/><Relationship Id="rId4" Type="http://schemas.openxmlformats.org/officeDocument/2006/relationships/audio" Target="../media/media56.mp3"/><Relationship Id="rId9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60.mp3"/><Relationship Id="rId7" Type="http://schemas.openxmlformats.org/officeDocument/2006/relationships/slideLayout" Target="../slideLayouts/slideLayout31.xml"/><Relationship Id="rId2" Type="http://schemas.openxmlformats.org/officeDocument/2006/relationships/audio" Target="../media/media59.mp3"/><Relationship Id="rId1" Type="http://schemas.microsoft.com/office/2007/relationships/media" Target="../media/media59.mp3"/><Relationship Id="rId6" Type="http://schemas.openxmlformats.org/officeDocument/2006/relationships/audio" Target="../media/media61.mp3"/><Relationship Id="rId5" Type="http://schemas.microsoft.com/office/2007/relationships/media" Target="../media/media61.mp3"/><Relationship Id="rId4" Type="http://schemas.openxmlformats.org/officeDocument/2006/relationships/audio" Target="../media/media60.mp3"/><Relationship Id="rId9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63.mp3"/><Relationship Id="rId7" Type="http://schemas.openxmlformats.org/officeDocument/2006/relationships/slideLayout" Target="../slideLayouts/slideLayout34.xml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audio" Target="../media/media64.mp3"/><Relationship Id="rId5" Type="http://schemas.microsoft.com/office/2007/relationships/media" Target="../media/media64.mp3"/><Relationship Id="rId4" Type="http://schemas.openxmlformats.org/officeDocument/2006/relationships/audio" Target="../media/media63.mp3"/><Relationship Id="rId9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8.mp3"/><Relationship Id="rId13" Type="http://schemas.openxmlformats.org/officeDocument/2006/relationships/slideLayout" Target="../slideLayouts/slideLayout2.xml"/><Relationship Id="rId3" Type="http://schemas.microsoft.com/office/2007/relationships/media" Target="../media/media66.mp3"/><Relationship Id="rId7" Type="http://schemas.microsoft.com/office/2007/relationships/media" Target="../media/media68.mp3"/><Relationship Id="rId12" Type="http://schemas.openxmlformats.org/officeDocument/2006/relationships/audio" Target="../media/media70.mp3"/><Relationship Id="rId17" Type="http://schemas.openxmlformats.org/officeDocument/2006/relationships/image" Target="../media/image37.png"/><Relationship Id="rId2" Type="http://schemas.openxmlformats.org/officeDocument/2006/relationships/audio" Target="../media/media65.mp3"/><Relationship Id="rId16" Type="http://schemas.openxmlformats.org/officeDocument/2006/relationships/image" Target="../media/image44.png"/><Relationship Id="rId1" Type="http://schemas.microsoft.com/office/2007/relationships/media" Target="../media/media65.mp3"/><Relationship Id="rId6" Type="http://schemas.openxmlformats.org/officeDocument/2006/relationships/audio" Target="../media/media67.mp3"/><Relationship Id="rId11" Type="http://schemas.microsoft.com/office/2007/relationships/media" Target="../media/media70.mp3"/><Relationship Id="rId5" Type="http://schemas.microsoft.com/office/2007/relationships/media" Target="../media/media67.mp3"/><Relationship Id="rId15" Type="http://schemas.openxmlformats.org/officeDocument/2006/relationships/image" Target="../media/image17.png"/><Relationship Id="rId10" Type="http://schemas.openxmlformats.org/officeDocument/2006/relationships/audio" Target="../media/media69.mp3"/><Relationship Id="rId4" Type="http://schemas.openxmlformats.org/officeDocument/2006/relationships/audio" Target="../media/media66.mp3"/><Relationship Id="rId9" Type="http://schemas.microsoft.com/office/2007/relationships/media" Target="../media/media69.mp3"/><Relationship Id="rId14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72.mp3"/><Relationship Id="rId7" Type="http://schemas.openxmlformats.org/officeDocument/2006/relationships/image" Target="../media/image45.png"/><Relationship Id="rId2" Type="http://schemas.openxmlformats.org/officeDocument/2006/relationships/audio" Target="../media/media71.mp3"/><Relationship Id="rId1" Type="http://schemas.microsoft.com/office/2007/relationships/media" Target="../media/media71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5.png"/><Relationship Id="rId4" Type="http://schemas.openxmlformats.org/officeDocument/2006/relationships/audio" Target="../media/media72.mp3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7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4.mp3"/><Relationship Id="rId1" Type="http://schemas.microsoft.com/office/2007/relationships/media" Target="../media/media74.mp3"/><Relationship Id="rId6" Type="http://schemas.openxmlformats.org/officeDocument/2006/relationships/audio" Target="../media/media76.mp3"/><Relationship Id="rId5" Type="http://schemas.microsoft.com/office/2007/relationships/media" Target="../media/media76.mp3"/><Relationship Id="rId4" Type="http://schemas.openxmlformats.org/officeDocument/2006/relationships/audio" Target="../media/media75.mp3"/><Relationship Id="rId9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78.mp3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8.mp3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80.mp3"/><Relationship Id="rId2" Type="http://schemas.openxmlformats.org/officeDocument/2006/relationships/audio" Target="../media/media79.mp3"/><Relationship Id="rId1" Type="http://schemas.microsoft.com/office/2007/relationships/media" Target="../media/media79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80.mp3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4.mp3"/><Relationship Id="rId3" Type="http://schemas.microsoft.com/office/2007/relationships/media" Target="../media/media82.mp3"/><Relationship Id="rId7" Type="http://schemas.microsoft.com/office/2007/relationships/media" Target="../media/media84.mp3"/><Relationship Id="rId12" Type="http://schemas.openxmlformats.org/officeDocument/2006/relationships/image" Target="../media/image17.png"/><Relationship Id="rId2" Type="http://schemas.openxmlformats.org/officeDocument/2006/relationships/audio" Target="../media/media81.mp3"/><Relationship Id="rId1" Type="http://schemas.microsoft.com/office/2007/relationships/media" Target="../media/media81.mp3"/><Relationship Id="rId6" Type="http://schemas.openxmlformats.org/officeDocument/2006/relationships/audio" Target="../media/media83.mp3"/><Relationship Id="rId11" Type="http://schemas.openxmlformats.org/officeDocument/2006/relationships/image" Target="../media/image49.png"/><Relationship Id="rId5" Type="http://schemas.microsoft.com/office/2007/relationships/media" Target="../media/media83.mp3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82.mp3"/><Relationship Id="rId9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media" Target="../media/media86.mp3"/><Relationship Id="rId7" Type="http://schemas.openxmlformats.org/officeDocument/2006/relationships/image" Target="../media/image25.png"/><Relationship Id="rId2" Type="http://schemas.openxmlformats.org/officeDocument/2006/relationships/audio" Target="../media/media85.mp3"/><Relationship Id="rId1" Type="http://schemas.microsoft.com/office/2007/relationships/media" Target="../media/media85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86.mp3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88.mp3"/><Relationship Id="rId7" Type="http://schemas.openxmlformats.org/officeDocument/2006/relationships/image" Target="../media/image25.png"/><Relationship Id="rId2" Type="http://schemas.openxmlformats.org/officeDocument/2006/relationships/audio" Target="../media/media87.mp3"/><Relationship Id="rId1" Type="http://schemas.microsoft.com/office/2007/relationships/media" Target="../media/media87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88.mp3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90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5.png"/><Relationship Id="rId2" Type="http://schemas.openxmlformats.org/officeDocument/2006/relationships/audio" Target="../media/media89.mp3"/><Relationship Id="rId1" Type="http://schemas.microsoft.com/office/2007/relationships/media" Target="../media/media89.mp3"/><Relationship Id="rId6" Type="http://schemas.openxmlformats.org/officeDocument/2006/relationships/audio" Target="../media/media91.mp3"/><Relationship Id="rId11" Type="http://schemas.openxmlformats.org/officeDocument/2006/relationships/image" Target="../media/image46.png"/><Relationship Id="rId5" Type="http://schemas.microsoft.com/office/2007/relationships/media" Target="../media/media91.mp3"/><Relationship Id="rId10" Type="http://schemas.openxmlformats.org/officeDocument/2006/relationships/image" Target="../media/image17.png"/><Relationship Id="rId4" Type="http://schemas.openxmlformats.org/officeDocument/2006/relationships/audio" Target="../media/media90.mp3"/><Relationship Id="rId9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93.mp3"/><Relationship Id="rId7" Type="http://schemas.openxmlformats.org/officeDocument/2006/relationships/image" Target="../media/image25.png"/><Relationship Id="rId2" Type="http://schemas.openxmlformats.org/officeDocument/2006/relationships/audio" Target="../media/media92.mp3"/><Relationship Id="rId1" Type="http://schemas.microsoft.com/office/2007/relationships/media" Target="../media/media9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9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94.mp3"/><Relationship Id="rId1" Type="http://schemas.microsoft.com/office/2007/relationships/media" Target="../media/media94.mp3"/><Relationship Id="rId5" Type="http://schemas.openxmlformats.org/officeDocument/2006/relationships/image" Target="../media/image17.png"/><Relationship Id="rId4" Type="http://schemas.openxmlformats.org/officeDocument/2006/relationships/image" Target="../media/image50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96.mp3"/><Relationship Id="rId7" Type="http://schemas.openxmlformats.org/officeDocument/2006/relationships/image" Target="../media/image17.png"/><Relationship Id="rId2" Type="http://schemas.openxmlformats.org/officeDocument/2006/relationships/audio" Target="../media/media95.mp3"/><Relationship Id="rId1" Type="http://schemas.microsoft.com/office/2007/relationships/media" Target="../media/media95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96.mp3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microsoft.com/office/2007/relationships/media" Target="../media/media98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97.mp3"/><Relationship Id="rId1" Type="http://schemas.microsoft.com/office/2007/relationships/media" Target="../media/media97.mp3"/><Relationship Id="rId6" Type="http://schemas.openxmlformats.org/officeDocument/2006/relationships/audio" Target="../media/media99.mp3"/><Relationship Id="rId5" Type="http://schemas.microsoft.com/office/2007/relationships/media" Target="../media/media99.mp3"/><Relationship Id="rId4" Type="http://schemas.openxmlformats.org/officeDocument/2006/relationships/audio" Target="../media/media98.mp3"/><Relationship Id="rId9" Type="http://schemas.openxmlformats.org/officeDocument/2006/relationships/image" Target="../media/image1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p3"/><Relationship Id="rId1" Type="http://schemas.microsoft.com/office/2007/relationships/media" Target="../media/media100.mp3"/><Relationship Id="rId5" Type="http://schemas.openxmlformats.org/officeDocument/2006/relationships/image" Target="../media/image37.png"/><Relationship Id="rId4" Type="http://schemas.openxmlformats.org/officeDocument/2006/relationships/image" Target="../media/image5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101.mp3"/><Relationship Id="rId1" Type="http://schemas.microsoft.com/office/2007/relationships/media" Target="../media/media101.mp3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20856" y="2606978"/>
            <a:ext cx="5357922" cy="2702728"/>
            <a:chOff x="3320856" y="2751356"/>
            <a:chExt cx="5357922" cy="2702728"/>
          </a:xfrm>
        </p:grpSpPr>
        <p:sp>
          <p:nvSpPr>
            <p:cNvPr id="7" name="TextBox 6"/>
            <p:cNvSpPr txBox="1"/>
            <p:nvPr/>
          </p:nvSpPr>
          <p:spPr>
            <a:xfrm>
              <a:off x="3320856" y="2751356"/>
              <a:ext cx="5014733" cy="131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4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Communications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36897" y="4069089"/>
              <a:ext cx="534188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MODULE FIVE: </a:t>
              </a:r>
            </a:p>
            <a:p>
              <a:pPr defTabSz="457200"/>
              <a:r>
                <a:rPr lang="en-US" sz="28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CONFIRMING       UNDERSTANDING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0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2600731" y="1186249"/>
            <a:ext cx="3942538" cy="5671751"/>
          </a:xfrm>
          <a:prstGeom prst="rect">
            <a:avLst/>
          </a:prstGeom>
        </p:spPr>
      </p:pic>
      <p:pic>
        <p:nvPicPr>
          <p:cNvPr id="3" name="VO 51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86233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E3E44790-FFA1-4E3E-8EE2-C001A32E376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058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5096" y="221206"/>
            <a:ext cx="2885680" cy="1569660"/>
            <a:chOff x="4947557" y="221206"/>
            <a:chExt cx="2885680" cy="1569660"/>
          </a:xfrm>
        </p:grpSpPr>
        <p:sp>
          <p:nvSpPr>
            <p:cNvPr id="3" name="Rectangle 2"/>
            <p:cNvSpPr/>
            <p:nvPr/>
          </p:nvSpPr>
          <p:spPr>
            <a:xfrm>
              <a:off x="4947557" y="221206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68248" y="886562"/>
              <a:ext cx="20649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ccurate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5095" y="1643444"/>
            <a:ext cx="1853187" cy="1569660"/>
            <a:chOff x="4947556" y="1643444"/>
            <a:chExt cx="1853187" cy="1569660"/>
          </a:xfrm>
        </p:grpSpPr>
        <p:sp>
          <p:nvSpPr>
            <p:cNvPr id="4" name="Rectangle 3"/>
            <p:cNvSpPr/>
            <p:nvPr/>
          </p:nvSpPr>
          <p:spPr>
            <a:xfrm>
              <a:off x="4947556" y="1643444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66486" y="2305574"/>
              <a:ext cx="1034257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rief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5096" y="3065682"/>
            <a:ext cx="1976618" cy="1569660"/>
            <a:chOff x="4947557" y="3065682"/>
            <a:chExt cx="1976618" cy="1569660"/>
          </a:xfrm>
        </p:grpSpPr>
        <p:sp>
          <p:nvSpPr>
            <p:cNvPr id="6" name="Rectangle 5"/>
            <p:cNvSpPr/>
            <p:nvPr/>
          </p:nvSpPr>
          <p:spPr>
            <a:xfrm>
              <a:off x="4947557" y="3065682"/>
              <a:ext cx="93166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6486" y="3744546"/>
              <a:ext cx="11576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lear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5094" y="4487921"/>
            <a:ext cx="3813662" cy="1569660"/>
            <a:chOff x="4947555" y="4487921"/>
            <a:chExt cx="3813662" cy="1569660"/>
          </a:xfrm>
        </p:grpSpPr>
        <p:sp>
          <p:nvSpPr>
            <p:cNvPr id="7" name="Rectangle 6"/>
            <p:cNvSpPr/>
            <p:nvPr/>
          </p:nvSpPr>
          <p:spPr>
            <a:xfrm>
              <a:off x="4947555" y="4487921"/>
              <a:ext cx="94769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66486" y="5167189"/>
              <a:ext cx="2994731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rofessional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488756" y="2434648"/>
            <a:ext cx="4494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“alpha, bravo, </a:t>
            </a:r>
            <a:r>
              <a:rPr lang="en-GB" sz="2800" b="1" dirty="0" err="1">
                <a:latin typeface="PT Sans Caption" charset="-52"/>
                <a:ea typeface="PT Sans Caption" charset="-52"/>
                <a:cs typeface="PT Sans Caption" charset="-52"/>
              </a:rPr>
              <a:t>charlie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…”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88756" y="3637136"/>
            <a:ext cx="4494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“tango two six signal’</a:t>
            </a:r>
          </a:p>
        </p:txBody>
      </p:sp>
      <p:pic>
        <p:nvPicPr>
          <p:cNvPr id="2" name="VO 51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-1117768"/>
            <a:ext cx="812800" cy="812800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6EBE3940-78E8-41F0-9AA0-2A4E4D96B772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9551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00">
        <p:fade/>
      </p:transition>
    </mc:Choice>
    <mc:Fallback xmlns="">
      <p:transition spd="med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634046"/>
            <a:ext cx="3818022" cy="1251285"/>
            <a:chOff x="3946357" y="682172"/>
            <a:chExt cx="3818022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202975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41636" y="4927586"/>
            <a:ext cx="4604085" cy="1251285"/>
            <a:chOff x="1041636" y="4927586"/>
            <a:chExt cx="4604085" cy="1251285"/>
          </a:xfrm>
        </p:grpSpPr>
        <p:sp>
          <p:nvSpPr>
            <p:cNvPr id="15" name="Oval 14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18" name="VO 51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975874"/>
            <a:ext cx="812800" cy="812800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9CDE070D-2272-4A24-B072-41752BDB8050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1444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7316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Confirming</a:t>
            </a: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 Understanding: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1" y="2745840"/>
            <a:ext cx="56541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Overcoming barriers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1" y="3669169"/>
            <a:ext cx="35707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900" y="4592498"/>
            <a:ext cx="8025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>
                <a:latin typeface="PT Sans Caption" charset="-52"/>
                <a:ea typeface="PT Sans Caption" charset="-52"/>
                <a:cs typeface="PT Sans Caption" charset="-52"/>
              </a:rPr>
              <a:t>Listening and questioning</a:t>
            </a:r>
          </a:p>
        </p:txBody>
      </p:sp>
      <p:pic>
        <p:nvPicPr>
          <p:cNvPr id="6" name="VO 51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975874"/>
            <a:ext cx="812800" cy="812800"/>
          </a:xfrm>
          <a:prstGeom prst="rect">
            <a:avLst/>
          </a:prstGeom>
        </p:spPr>
      </p:pic>
      <p:pic>
        <p:nvPicPr>
          <p:cNvPr id="7" name="VO 513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230" y="-975874"/>
            <a:ext cx="812800" cy="812800"/>
          </a:xfrm>
          <a:prstGeom prst="rect">
            <a:avLst/>
          </a:prstGeom>
        </p:spPr>
      </p:pic>
      <p:pic>
        <p:nvPicPr>
          <p:cNvPr id="8" name="VO 51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50460" y="-975874"/>
            <a:ext cx="812800" cy="812800"/>
          </a:xfrm>
          <a:prstGeom prst="rect">
            <a:avLst/>
          </a:prstGeom>
        </p:spPr>
      </p:pic>
      <p:pic>
        <p:nvPicPr>
          <p:cNvPr id="9" name="VO 514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44557" y="-975874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A62E5A-E558-4AE3-A69D-8296372451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BE4B5110-1204-45AE-BA90-CAF20CF418F7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1151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3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52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553" y="2041174"/>
            <a:ext cx="5259773" cy="2811459"/>
            <a:chOff x="1934196" y="2053531"/>
            <a:chExt cx="5259773" cy="2811459"/>
          </a:xfrm>
        </p:grpSpPr>
        <p:sp>
          <p:nvSpPr>
            <p:cNvPr id="2" name="Rectangle 1"/>
            <p:cNvSpPr/>
            <p:nvPr/>
          </p:nvSpPr>
          <p:spPr>
            <a:xfrm>
              <a:off x="2956048" y="3941660"/>
              <a:ext cx="325121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</a:t>
              </a:r>
              <a:endParaRPr lang="en-US" sz="54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27680" y="2053531"/>
              <a:ext cx="31133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  <a:r>
                <a:rPr lang="en-GB" sz="540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ational</a:t>
              </a:r>
              <a:endParaRPr lang="en-US" sz="54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34196" y="2705093"/>
              <a:ext cx="525977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tabLst>
                  <a:tab pos="228600" algn="l"/>
                  <a:tab pos="2171700" algn="l"/>
                </a:tabLst>
              </a:pPr>
              <a:r>
                <a:rPr lang="en-GB" sz="8800" b="1" dirty="0">
                  <a:solidFill>
                    <a:srgbClr val="8FC951"/>
                  </a:solidFill>
                  <a:latin typeface="Arial" charset="0"/>
                  <a:ea typeface="Arial" charset="0"/>
                  <a:cs typeface="Arial" charset="0"/>
                </a:rPr>
                <a:t>MINIMUM</a:t>
              </a:r>
              <a:endParaRPr lang="en-US" sz="8800" b="1" dirty="0">
                <a:solidFill>
                  <a:srgbClr val="8FC95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7397" y="1804086"/>
            <a:ext cx="6944498" cy="3286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8754" y="6026933"/>
            <a:ext cx="7630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Note, there will be a short test at the end of this module to confirm your understanding of the National Minimum Standard.</a:t>
            </a:r>
          </a:p>
        </p:txBody>
      </p:sp>
      <p:pic>
        <p:nvPicPr>
          <p:cNvPr id="7" name="VO 51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58A58B3-EBC9-411A-AEAD-58F384E3D55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356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6" y="3655392"/>
            <a:ext cx="6546302" cy="143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Barriers to Communication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457AD-7F23-46BC-A4B9-3128AF4A0674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40078579"/>
      </p:ext>
    </p:extLst>
  </p:cSld>
  <p:clrMapOvr>
    <a:masterClrMapping/>
  </p:clrMapOvr>
  <p:transition spd="slow" advTm="6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0937" y="918520"/>
            <a:ext cx="510765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barriers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to understanding are there?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endParaRPr lang="en-GB" sz="32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-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what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prevents us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from communicating well?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endParaRPr lang="en-GB" sz="32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- what </a:t>
            </a:r>
            <a:r>
              <a:rPr lang="en-GB" sz="3200" b="1" dirty="0">
                <a:solidFill>
                  <a:srgbClr val="8FC951"/>
                </a:solidFill>
                <a:latin typeface="PT Sans Caption" charset="-52"/>
                <a:ea typeface="PT Sans Caption" charset="-52"/>
                <a:cs typeface="PT Sans Caption" charset="-52"/>
              </a:rPr>
              <a:t>might happen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if we don’t communicate well?</a:t>
            </a:r>
          </a:p>
        </p:txBody>
      </p:sp>
      <p:pic>
        <p:nvPicPr>
          <p:cNvPr id="5" name="VO 52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9164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A3CF4-60ED-4F29-97EA-12715AB8D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32DA37ED-6B24-43E2-B3FE-924F7CF66F98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203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56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5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087821"/>
            <a:ext cx="812800" cy="812800"/>
          </a:xfrm>
          <a:prstGeom prst="rect">
            <a:avLst/>
          </a:prstGeom>
        </p:spPr>
      </p:pic>
      <p:pic>
        <p:nvPicPr>
          <p:cNvPr id="3" name="VO 52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522" y="-1087821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242102A-DBD0-4E05-B829-D87403299A2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983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0289" y="3271340"/>
            <a:ext cx="57581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Environmental Barriers</a:t>
            </a:r>
            <a:endParaRPr lang="en-US" sz="54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56388-1381-40C4-B4CA-8B267628CD89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815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52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8522"/>
            <a:ext cx="812800" cy="8128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7" name="Picture 3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05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D36285E4-62D9-4C80-87D1-B2E9FBA312C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530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Briefer’s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Introduction: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297372"/>
            <a:ext cx="75057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Welcome to the fifth module in our course on safety critical communications. Here we look at confirming understanding.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This module looks at the following: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Review of the course to date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Barriers to understanding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Recap and further detail on Repeat Back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Listening and Questioning skills </a:t>
            </a:r>
          </a:p>
        </p:txBody>
      </p:sp>
    </p:spTree>
    <p:extLst>
      <p:ext uri="{BB962C8B-B14F-4D97-AF65-F5344CB8AC3E}">
        <p14:creationId xmlns:p14="http://schemas.microsoft.com/office/powerpoint/2010/main" val="133294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52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302" y="-108623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066937-D7BB-4AF7-8E18-9263A6AB52F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903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52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828" y="-1054702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38B8D4-3850-4573-8B40-15A59B1E5643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3434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9" y="-7883"/>
            <a:ext cx="6865883" cy="68658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88892" y="784911"/>
            <a:ext cx="3823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))))))</a:t>
            </a:r>
            <a:r>
              <a:rPr lang="en-GB" sz="4000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NOISE</a:t>
            </a:r>
            <a:r>
              <a:rPr lang="en-GB" sz="4000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((((((((((</a:t>
            </a:r>
            <a:endParaRPr lang="en-US" sz="4000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3693" y="2278735"/>
            <a:ext cx="6190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tabLst>
                <a:tab pos="228600" algn="l"/>
                <a:tab pos="2171700" algn="l"/>
              </a:tabLst>
            </a:pPr>
            <a:r>
              <a:rPr lang="en-GB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&gt;&gt;&gt;&gt;&gt;&gt;&gt;&gt;&gt;</a:t>
            </a:r>
            <a:r>
              <a:rPr lang="en-GB" sz="4000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4000" b="1" i="1" dirty="0">
                <a:latin typeface="PT Sans Caption" charset="-52"/>
                <a:ea typeface="PT Sans Caption" charset="-52"/>
                <a:cs typeface="PT Sans Caption" charset="-52"/>
              </a:rPr>
              <a:t>RUSHED SPEECH</a:t>
            </a:r>
            <a:r>
              <a:rPr lang="en-GB" sz="4000" i="1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endParaRPr lang="en-US" sz="4000" i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2046" y="3717380"/>
            <a:ext cx="75985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tabLst>
                <a:tab pos="228600" algn="l"/>
                <a:tab pos="2171700" algn="l"/>
              </a:tabLst>
            </a:pPr>
            <a:r>
              <a:rPr lang="de-DE" sz="4000" dirty="0">
                <a:solidFill>
                  <a:schemeClr val="accent1"/>
                </a:solidFill>
                <a:latin typeface="PT Sans"/>
                <a:ea typeface="PT Sans Caption" charset="-52"/>
                <a:cs typeface="PT Sans Caption" charset="-52"/>
              </a:rPr>
              <a:t>((( </a:t>
            </a:r>
            <a:r>
              <a:rPr lang="de-DE" sz="4400" dirty="0">
                <a:latin typeface="PT Sans"/>
                <a:ea typeface="PT Sans Caption" charset="-52"/>
                <a:cs typeface="PT Sans Caption" charset="-52"/>
              </a:rPr>
              <a:t>SHOUTED MESSAGES </a:t>
            </a:r>
            <a:r>
              <a:rPr lang="de-DE" sz="4000" dirty="0">
                <a:solidFill>
                  <a:schemeClr val="accent1"/>
                </a:solidFill>
                <a:latin typeface="PT Sans"/>
                <a:ea typeface="PT Sans Caption" charset="-52"/>
                <a:cs typeface="PT Sans Caption" charset="-52"/>
              </a:rPr>
              <a:t>)))</a:t>
            </a:r>
            <a:endParaRPr lang="de-DE" sz="4000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9139" y="5204617"/>
            <a:ext cx="1718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400" b="1" dirty="0">
                <a:latin typeface="PT Sans Caption" charset="-52"/>
                <a:ea typeface="PT Sans Caption" charset="-52"/>
                <a:cs typeface="PT Sans Caption" charset="-52"/>
              </a:rPr>
              <a:t>G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v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i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n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g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up</a:t>
            </a:r>
            <a:endParaRPr lang="en-US" sz="40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2" name="VO 52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0754" y="-1291185"/>
            <a:ext cx="812800" cy="812800"/>
          </a:xfrm>
          <a:prstGeom prst="rect">
            <a:avLst/>
          </a:prstGeom>
        </p:spPr>
      </p:pic>
      <p:pic>
        <p:nvPicPr>
          <p:cNvPr id="4" name="VO 52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0609" y="-1291185"/>
            <a:ext cx="812800" cy="812800"/>
          </a:xfrm>
          <a:prstGeom prst="rect">
            <a:avLst/>
          </a:prstGeom>
        </p:spPr>
      </p:pic>
      <p:pic>
        <p:nvPicPr>
          <p:cNvPr id="9" name="VO 523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1972" y="-1291185"/>
            <a:ext cx="812800" cy="812800"/>
          </a:xfrm>
          <a:prstGeom prst="rect">
            <a:avLst/>
          </a:prstGeom>
        </p:spPr>
      </p:pic>
      <p:pic>
        <p:nvPicPr>
          <p:cNvPr id="10" name="VO 524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26872" y="-1291185"/>
            <a:ext cx="812800" cy="8128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3D88501F-7A18-4932-8867-E44904B55025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67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172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36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66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0289" y="3271340"/>
            <a:ext cx="5758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Equipment Barriers</a:t>
            </a:r>
            <a:endParaRPr lang="en-US" sz="54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E1602-BD53-41A9-82BC-7FB21E0F6244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332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52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28578"/>
            <a:ext cx="812800" cy="812800"/>
          </a:xfrm>
          <a:prstGeom prst="rect">
            <a:avLst/>
          </a:prstGeom>
        </p:spPr>
      </p:pic>
      <p:pic>
        <p:nvPicPr>
          <p:cNvPr id="3" name="VO 52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225" y="-928578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807105A2-E33F-41AC-A57E-2868CB98378D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364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8993" y="2648633"/>
            <a:ext cx="8008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PT Sans Caption" charset="-52"/>
                <a:ea typeface="PT Sans Caption" charset="-52"/>
                <a:cs typeface="PT Sans Caption" charset="-52"/>
              </a:rPr>
              <a:t>“The line is now 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ZZZZZZZZZZZZZZZ</a:t>
            </a:r>
            <a:r>
              <a:rPr lang="en-GB" sz="3600" dirty="0">
                <a:latin typeface="PT Sans Caption" charset="-52"/>
                <a:ea typeface="PT Sans Caption" charset="-52"/>
                <a:cs typeface="PT Sans Caption" charset="-52"/>
              </a:rPr>
              <a:t> and </a:t>
            </a:r>
            <a:r>
              <a:rPr lang="en-GB" sz="36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dup</a:t>
            </a:r>
            <a:r>
              <a:rPr lang="en-GB" sz="3600" dirty="0">
                <a:solidFill>
                  <a:srgbClr val="BFBFBF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3600" dirty="0">
                <a:latin typeface="PT Sans Caption" charset="-52"/>
                <a:ea typeface="PT Sans Caption" charset="-52"/>
                <a:cs typeface="PT Sans Caption" charset="-52"/>
              </a:rPr>
              <a:t>for trains to run on.”</a:t>
            </a:r>
            <a:r>
              <a:rPr lang="en-US" sz="3600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3" name="VO 52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65" y="-942756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C41B5623-7208-4311-B6B2-6B23426CF011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6402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85" y="1544156"/>
            <a:ext cx="3879106" cy="5313844"/>
          </a:xfrm>
          <a:prstGeom prst="rect">
            <a:avLst/>
          </a:prstGeom>
        </p:spPr>
      </p:pic>
      <p:pic>
        <p:nvPicPr>
          <p:cNvPr id="2" name="VO 52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5165698-869B-4480-99E2-5D4EDFB4707A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647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0289" y="3271340"/>
            <a:ext cx="57581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Linguistic Barriers</a:t>
            </a:r>
            <a:endParaRPr lang="en-US" sz="54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CE718-FBEC-4C4F-81D8-4086C48FC062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8850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68583" y="1111311"/>
            <a:ext cx="5028277" cy="1254369"/>
            <a:chOff x="926757" y="1142842"/>
            <a:chExt cx="5028277" cy="12543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0324" r="19190" b="19675"/>
            <a:stretch/>
          </p:blipFill>
          <p:spPr>
            <a:xfrm>
              <a:off x="926757" y="1142842"/>
              <a:ext cx="1322172" cy="125436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439135" y="1477638"/>
              <a:ext cx="35158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Vague Language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68583" y="2783592"/>
            <a:ext cx="3017918" cy="1254369"/>
            <a:chOff x="926757" y="2815123"/>
            <a:chExt cx="3017918" cy="12543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0324" r="19190" b="19675"/>
            <a:stretch/>
          </p:blipFill>
          <p:spPr>
            <a:xfrm>
              <a:off x="926757" y="2815123"/>
              <a:ext cx="1322172" cy="125436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39135" y="3149919"/>
              <a:ext cx="15055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Jargon</a:t>
              </a:r>
              <a:endParaRPr lang="en-GB" sz="3200" b="1" dirty="0">
                <a:solidFill>
                  <a:schemeClr val="accent5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68583" y="4472460"/>
            <a:ext cx="4811423" cy="1254369"/>
            <a:chOff x="926757" y="4503991"/>
            <a:chExt cx="4811423" cy="12543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0324" r="19190" b="19675"/>
            <a:stretch/>
          </p:blipFill>
          <p:spPr>
            <a:xfrm>
              <a:off x="926757" y="4503991"/>
              <a:ext cx="1322172" cy="125436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439135" y="4838787"/>
              <a:ext cx="32990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Regional Words</a:t>
              </a:r>
            </a:p>
          </p:txBody>
        </p:sp>
      </p:grpSp>
      <p:pic>
        <p:nvPicPr>
          <p:cNvPr id="11" name="VO 52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13" y="-975874"/>
            <a:ext cx="812800" cy="812800"/>
          </a:xfrm>
          <a:prstGeom prst="rect">
            <a:avLst/>
          </a:prstGeom>
        </p:spPr>
      </p:pic>
      <p:pic>
        <p:nvPicPr>
          <p:cNvPr id="12" name="VO 52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8583" y="-975874"/>
            <a:ext cx="812800" cy="812800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AC234808-A809-48B4-B5A2-36EBA815B38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325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646" y="2551837"/>
            <a:ext cx="31829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rPr>
              <a:t>Imprecise, meaningless </a:t>
            </a:r>
            <a:r>
              <a:rPr lang="en-US" sz="3600" b="1" dirty="0">
                <a:latin typeface="PT Sans Caption" charset="-52"/>
                <a:ea typeface="PT Sans Caption" charset="-52"/>
                <a:cs typeface="PT Sans Caption" charset="-52"/>
              </a:rPr>
              <a:t>phrases: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4643438" y="1328425"/>
            <a:ext cx="4475678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180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“over there”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80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“he’s still got it”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80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“it’s near the station”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80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“as we did last time”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80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“call back in a few ticks”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80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“I’ll just ok it”</a:t>
            </a:r>
            <a:endParaRPr lang="en-US" sz="3200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VO 52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75874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0750" y="6153150"/>
            <a:ext cx="3852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Which ones have you heard?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7B322-14C1-4421-A952-7AEB3BD42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839F14AB-AA3C-4C75-ABFC-52BD04D036C0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5106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360667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How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the Course Works: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1340778"/>
            <a:ext cx="81111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/>
              <a:t>The programme consists of six modules. We recommend that they are delivered in order, but you may select a particular module if required: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Foundation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1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Structure and Lead Responsibility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2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Confirming Understanding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Communication Skills</a:t>
            </a:r>
            <a:endParaRPr lang="en-US" sz="140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hangingPunct="0"/>
            <a:r>
              <a:rPr lang="en-GB" b="1" dirty="0">
                <a:solidFill>
                  <a:srgbClr val="FF0000"/>
                </a:solidFill>
              </a:rPr>
              <a:t>*Please read the Briefing Notes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prior to delivering a module. They provide background information to enable you to manage the exercises and discussions.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r>
              <a:rPr lang="en-GB" b="1" dirty="0"/>
              <a:t>*You will also be required to perform a short assessment</a:t>
            </a:r>
            <a:r>
              <a:rPr lang="en-GB" dirty="0"/>
              <a:t> at the end of the course to make sure attendees understand the content. See the Briefing Notes.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GB" dirty="0"/>
              <a:t>The next page is a holding page, designed to sit on the screen while attendees enter the room.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3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9361" y="1399768"/>
            <a:ext cx="2186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>
                <a:latin typeface="PT Sans Caption" charset="-52"/>
                <a:ea typeface="PT Sans Caption" charset="-52"/>
                <a:cs typeface="PT Sans Caption" charset="-52"/>
              </a:rPr>
              <a:t>Spot Quiz 1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2029" y="2135365"/>
            <a:ext cx="122982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600" b="1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?</a:t>
            </a:r>
            <a:endParaRPr lang="en-US" sz="16600" b="1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76492" y="2135365"/>
            <a:ext cx="4550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Q. What is a </a:t>
            </a:r>
            <a:r>
              <a:rPr lang="en-GB" sz="3200" b="1" dirty="0" err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Twichell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?</a:t>
            </a:r>
            <a:endParaRPr lang="en-US" sz="32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6492" y="29673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hangingPunct="0"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An alleyway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marL="514350" indent="-514350" hangingPunct="0"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A bird table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A small screwdriver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EF41A-A3D8-4BFC-95C2-B11E0A5D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9361" y="1399768"/>
            <a:ext cx="1880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Spot Quiz 1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2029" y="2135365"/>
            <a:ext cx="122982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600" b="1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?</a:t>
            </a:r>
            <a:endParaRPr lang="en-US" sz="16600" b="1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6" name="VO 52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7" name="VO 52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5629" y="-812800"/>
            <a:ext cx="812800" cy="812800"/>
          </a:xfrm>
          <a:prstGeom prst="rect">
            <a:avLst/>
          </a:prstGeom>
        </p:spPr>
      </p:pic>
      <p:pic>
        <p:nvPicPr>
          <p:cNvPr id="8" name="VO 528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1480" y="-812800"/>
            <a:ext cx="812800" cy="812800"/>
          </a:xfrm>
          <a:prstGeom prst="rect">
            <a:avLst/>
          </a:prstGeom>
        </p:spPr>
      </p:pic>
      <p:pic>
        <p:nvPicPr>
          <p:cNvPr id="9" name="VO 529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60931" y="-81280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76492" y="2135365"/>
            <a:ext cx="4550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Q. What is a </a:t>
            </a:r>
            <a:r>
              <a:rPr lang="en-GB" sz="3200" b="1" dirty="0" err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Twichell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?</a:t>
            </a:r>
            <a:endParaRPr lang="en-US" sz="32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76492" y="296733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hangingPunct="0"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2171700" algn="l"/>
              </a:tabLst>
            </a:pPr>
            <a:r>
              <a:rPr lang="en-GB" sz="3200" dirty="0">
                <a:latin typeface="Calibri" charset="0"/>
                <a:ea typeface="Calibri" charset="0"/>
                <a:cs typeface="Calibri" charset="0"/>
              </a:rPr>
              <a:t>An alleyway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B01BBB1D-84F9-453B-B2A8-5A0203CFDE6B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685CE001-E30C-40F8-B3BB-D3FE3F9C70B4}"/>
              </a:ext>
            </a:extLst>
          </p:cNvPr>
          <p:cNvSpPr txBox="1"/>
          <p:nvPr/>
        </p:nvSpPr>
        <p:spPr>
          <a:xfrm>
            <a:off x="-4943" y="6500748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249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24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48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9361" y="1399768"/>
            <a:ext cx="2186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Spot Quiz 2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2029" y="2135365"/>
            <a:ext cx="122982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600" b="1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?</a:t>
            </a:r>
            <a:endParaRPr lang="en-US" sz="16600" b="1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76492" y="2135365"/>
            <a:ext cx="4572000" cy="2401630"/>
            <a:chOff x="3876492" y="2135365"/>
            <a:chExt cx="4572000" cy="2401630"/>
          </a:xfrm>
        </p:grpSpPr>
        <p:sp>
          <p:nvSpPr>
            <p:cNvPr id="4" name="Rectangle 3"/>
            <p:cNvSpPr/>
            <p:nvPr/>
          </p:nvSpPr>
          <p:spPr>
            <a:xfrm>
              <a:off x="3876492" y="2135365"/>
              <a:ext cx="36086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Q. What is a </a:t>
              </a:r>
              <a:r>
                <a:rPr lang="en-GB" sz="32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Cob?</a:t>
              </a:r>
              <a:endParaRPr lang="en-US" sz="32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76492" y="2967335"/>
              <a:ext cx="4572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514350" indent="-514350" hangingPunct="0">
                <a:spcAft>
                  <a:spcPts val="0"/>
                </a:spcAft>
                <a:buFont typeface="+mj-lt"/>
                <a:buAutoNum type="arabicPeriod"/>
                <a:tabLst>
                  <a:tab pos="228600" algn="l"/>
                  <a:tab pos="2171700" algn="l"/>
                </a:tabLst>
              </a:pPr>
              <a:r>
                <a:rPr lang="en-GB" sz="3200" dirty="0">
                  <a:latin typeface="Calibri" charset="0"/>
                  <a:ea typeface="Calibri" charset="0"/>
                  <a:cs typeface="Calibri" charset="0"/>
                </a:rPr>
                <a:t>A round loaf of bread</a:t>
              </a:r>
            </a:p>
            <a:p>
              <a:pPr marL="514350" indent="-514350" hangingPunct="0">
                <a:spcAft>
                  <a:spcPts val="0"/>
                </a:spcAft>
                <a:buFont typeface="+mj-lt"/>
                <a:buAutoNum type="arabicPeriod"/>
                <a:tabLst>
                  <a:tab pos="228600" algn="l"/>
                  <a:tab pos="2171700" algn="l"/>
                </a:tabLst>
              </a:pPr>
              <a:r>
                <a:rPr lang="en-GB" sz="3200" dirty="0">
                  <a:latin typeface="Calibri" charset="0"/>
                  <a:ea typeface="Calibri" charset="0"/>
                  <a:cs typeface="Calibri" charset="0"/>
                </a:rPr>
                <a:t>A building material</a:t>
              </a:r>
            </a:p>
            <a:p>
              <a:pPr marL="514350" indent="-514350" hangingPunct="0">
                <a:spcAft>
                  <a:spcPts val="0"/>
                </a:spcAft>
                <a:buFont typeface="+mj-lt"/>
                <a:buAutoNum type="arabicPeriod"/>
                <a:tabLst>
                  <a:tab pos="228600" algn="l"/>
                  <a:tab pos="2171700" algn="l"/>
                </a:tabLst>
              </a:pPr>
              <a:r>
                <a:rPr lang="en-GB" sz="3200" dirty="0">
                  <a:latin typeface="Calibri" charset="0"/>
                  <a:ea typeface="Calibri" charset="0"/>
                  <a:cs typeface="Calibri" charset="0"/>
                </a:rPr>
                <a:t>A seagull </a:t>
              </a:r>
              <a:endParaRPr lang="en-US" sz="32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6" name="VO 52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7" name="VO 52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5629" y="-812800"/>
            <a:ext cx="812800" cy="812800"/>
          </a:xfrm>
          <a:prstGeom prst="rect">
            <a:avLst/>
          </a:prstGeom>
        </p:spPr>
      </p:pic>
      <p:pic>
        <p:nvPicPr>
          <p:cNvPr id="8" name="VO 528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1480" y="-812800"/>
            <a:ext cx="812800" cy="812800"/>
          </a:xfrm>
          <a:prstGeom prst="rect">
            <a:avLst/>
          </a:prstGeom>
        </p:spPr>
      </p:pic>
      <p:pic>
        <p:nvPicPr>
          <p:cNvPr id="9" name="VO 529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60931" y="-812800"/>
            <a:ext cx="8128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36962-183F-4CCB-8BF2-620F4320E2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168E6E64-B811-472F-88BF-7D3F6ED39231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2189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628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85996" y="2317531"/>
            <a:ext cx="6178842" cy="2163546"/>
            <a:chOff x="1085996" y="2317531"/>
            <a:chExt cx="6178842" cy="2163546"/>
          </a:xfrm>
        </p:grpSpPr>
        <p:sp>
          <p:nvSpPr>
            <p:cNvPr id="2" name="Rectangle 1"/>
            <p:cNvSpPr/>
            <p:nvPr/>
          </p:nvSpPr>
          <p:spPr>
            <a:xfrm>
              <a:off x="1085996" y="2459504"/>
              <a:ext cx="572470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 hangingPunct="0">
                <a:spcAft>
                  <a:spcPts val="0"/>
                </a:spcAft>
                <a:buFont typeface="+mj-lt"/>
                <a:buAutoNum type="arabicPeriod"/>
                <a:tabLst>
                  <a:tab pos="228600" algn="l"/>
                  <a:tab pos="2171700" algn="l"/>
                </a:tabLst>
              </a:pPr>
              <a:r>
                <a:rPr lang="en-GB" sz="4000" dirty="0">
                  <a:latin typeface="Calibri" charset="0"/>
                  <a:ea typeface="Calibri" charset="0"/>
                  <a:cs typeface="Calibri" charset="0"/>
                </a:rPr>
                <a:t>A </a:t>
              </a:r>
              <a:r>
                <a:rPr lang="en-GB" sz="4000" b="1" dirty="0">
                  <a:latin typeface="Calibri" charset="0"/>
                  <a:ea typeface="Calibri" charset="0"/>
                  <a:cs typeface="Calibri" charset="0"/>
                </a:rPr>
                <a:t>round loaf of bread</a:t>
              </a:r>
            </a:p>
            <a:p>
              <a:pPr marL="514350" indent="-514350" hangingPunct="0">
                <a:spcAft>
                  <a:spcPts val="0"/>
                </a:spcAft>
                <a:buFont typeface="+mj-lt"/>
                <a:buAutoNum type="arabicPeriod"/>
                <a:tabLst>
                  <a:tab pos="228600" algn="l"/>
                  <a:tab pos="2171700" algn="l"/>
                </a:tabLst>
              </a:pPr>
              <a:r>
                <a:rPr lang="en-GB" sz="4000" dirty="0">
                  <a:latin typeface="Calibri" charset="0"/>
                  <a:ea typeface="Calibri" charset="0"/>
                  <a:cs typeface="Calibri" charset="0"/>
                </a:rPr>
                <a:t>A </a:t>
              </a:r>
              <a:r>
                <a:rPr lang="en-GB" sz="4000" b="1" dirty="0">
                  <a:latin typeface="Calibri" charset="0"/>
                  <a:ea typeface="Calibri" charset="0"/>
                  <a:cs typeface="Calibri" charset="0"/>
                </a:rPr>
                <a:t>building material</a:t>
              </a:r>
            </a:p>
            <a:p>
              <a:pPr marL="514350" indent="-514350" hangingPunct="0">
                <a:spcAft>
                  <a:spcPts val="0"/>
                </a:spcAft>
                <a:buFont typeface="+mj-lt"/>
                <a:buAutoNum type="arabicPeriod"/>
                <a:tabLst>
                  <a:tab pos="228600" algn="l"/>
                  <a:tab pos="2171700" algn="l"/>
                </a:tabLst>
              </a:pPr>
              <a:r>
                <a:rPr lang="en-GB" sz="4000" dirty="0">
                  <a:latin typeface="Calibri" charset="0"/>
                  <a:ea typeface="Calibri" charset="0"/>
                  <a:cs typeface="Calibri" charset="0"/>
                </a:rPr>
                <a:t>A </a:t>
              </a:r>
              <a:r>
                <a:rPr lang="en-GB" sz="4000" b="1" dirty="0">
                  <a:latin typeface="Calibri" charset="0"/>
                  <a:ea typeface="Calibri" charset="0"/>
                  <a:cs typeface="Calibri" charset="0"/>
                </a:rPr>
                <a:t>seagull </a:t>
              </a:r>
              <a:endParaRPr lang="en-US" sz="4000" b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038" y="2317531"/>
              <a:ext cx="939800" cy="939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038" y="2929404"/>
              <a:ext cx="939800" cy="939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038" y="3541277"/>
              <a:ext cx="939800" cy="939800"/>
            </a:xfrm>
            <a:prstGeom prst="rect">
              <a:avLst/>
            </a:prstGeom>
          </p:spPr>
        </p:pic>
      </p:grpSp>
      <p:pic>
        <p:nvPicPr>
          <p:cNvPr id="5" name="VO 52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8" name="VO 530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996" y="-812800"/>
            <a:ext cx="812800" cy="81280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DB1724CD-8C83-415E-9F9E-426FC3222C4B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458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8495" y="382216"/>
            <a:ext cx="20184707" cy="5493583"/>
            <a:chOff x="216621" y="459941"/>
            <a:chExt cx="20184707" cy="5493583"/>
          </a:xfrm>
        </p:grpSpPr>
        <p:sp>
          <p:nvSpPr>
            <p:cNvPr id="3" name="TextBox 2"/>
            <p:cNvSpPr txBox="1"/>
            <p:nvPr/>
          </p:nvSpPr>
          <p:spPr>
            <a:xfrm>
              <a:off x="3096125" y="459941"/>
              <a:ext cx="58433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latin typeface="+mj-lt"/>
                  <a:ea typeface="PT Sans" charset="-52"/>
                  <a:cs typeface="PT Sans" charset="-52"/>
                </a:rPr>
                <a:t>Metal Mickey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3978" y="495676"/>
              <a:ext cx="23180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PT Sans" charset="-52"/>
                  <a:cs typeface="PT Sans" charset="-52"/>
                </a:rPr>
                <a:t>Dalek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0230" y="1602825"/>
              <a:ext cx="60478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ea typeface="PT Sans" charset="-52"/>
                  <a:cs typeface="PT Sans" charset="-52"/>
                </a:rPr>
                <a:t>Bang Move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59277" y="4030645"/>
              <a:ext cx="161420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The Full Monty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8835" y="3903422"/>
              <a:ext cx="35533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Rhubarb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34069" y="2690939"/>
              <a:ext cx="83770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Slack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99801" y="1843792"/>
              <a:ext cx="5217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The Peg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6621" y="2825008"/>
              <a:ext cx="41336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+mj-lt"/>
                  <a:ea typeface="PT Sans" charset="-52"/>
                  <a:cs typeface="PT Sans" charset="-52"/>
                </a:rPr>
                <a:t>One 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6914" y="4753195"/>
              <a:ext cx="52969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+mj-lt"/>
                  <a:ea typeface="PT Sans" charset="-52"/>
                  <a:cs typeface="PT Sans" charset="-52"/>
                </a:rPr>
                <a:t>Billy Bunter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44784" y="5002527"/>
              <a:ext cx="41007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Dusty Bin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64167" y="2956436"/>
              <a:ext cx="35533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Juice rail</a:t>
              </a:r>
            </a:p>
          </p:txBody>
        </p:sp>
      </p:grpSp>
      <p:pic>
        <p:nvPicPr>
          <p:cNvPr id="18" name="VO 53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36312"/>
            <a:ext cx="812800" cy="812800"/>
          </a:xfrm>
          <a:prstGeom prst="rect">
            <a:avLst/>
          </a:prstGeom>
        </p:spPr>
      </p:pic>
      <p:pic>
        <p:nvPicPr>
          <p:cNvPr id="19" name="VO 53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158" y="-836312"/>
            <a:ext cx="812800" cy="812800"/>
          </a:xfrm>
          <a:prstGeom prst="rect">
            <a:avLst/>
          </a:prstGeom>
        </p:spPr>
      </p:pic>
      <p:pic>
        <p:nvPicPr>
          <p:cNvPr id="20" name="VO 53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52316" y="-836312"/>
            <a:ext cx="812800" cy="812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8754" y="6026933"/>
            <a:ext cx="7630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It’s best to avoid Jargon. Be aware of possible confusion and be prepared to ask for confirmation/ clarification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C461AFF6-82D7-44F3-8091-AA23586D791F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5352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00">
        <p14:reveal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10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2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 animBg="1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6" y="3797285"/>
            <a:ext cx="8444374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Overcoming Communication Barriers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DE7FF5-3BF0-40C1-9026-2091B5FE6EFF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438112"/>
      </p:ext>
    </p:extLst>
  </p:cSld>
  <p:clrMapOvr>
    <a:masterClrMapping/>
  </p:clrMapOvr>
  <p:transition spd="slow" advTm="6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5823284"/>
            <a:ext cx="9144000" cy="1034716"/>
            <a:chOff x="0" y="5823284"/>
            <a:chExt cx="9144000" cy="1034716"/>
          </a:xfrm>
        </p:grpSpPr>
        <p:sp>
          <p:nvSpPr>
            <p:cNvPr id="3" name="Rectangle 2"/>
            <p:cNvSpPr/>
            <p:nvPr/>
          </p:nvSpPr>
          <p:spPr>
            <a:xfrm>
              <a:off x="0" y="5823284"/>
              <a:ext cx="9144000" cy="10347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8754" y="6026932"/>
              <a:ext cx="76305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 may have no choice. We may need to make the call while ‘exposed to the elements.’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918059" y="468550"/>
            <a:ext cx="5044966" cy="1056290"/>
          </a:xfrm>
          <a:prstGeom prst="rect">
            <a:avLst/>
          </a:prstGeom>
          <a:solidFill>
            <a:srgbClr val="031963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T Sans Caption" charset="-52"/>
                <a:ea typeface="PT Sans Caption" charset="-52"/>
                <a:cs typeface="PT Sans Caption" charset="-52"/>
              </a:rPr>
              <a:t>1. Best communication position</a:t>
            </a:r>
          </a:p>
        </p:txBody>
      </p:sp>
      <p:pic>
        <p:nvPicPr>
          <p:cNvPr id="8" name="VO 56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66316" y="-880278"/>
            <a:ext cx="812800" cy="812800"/>
          </a:xfrm>
          <a:prstGeom prst="rect">
            <a:avLst/>
          </a:prstGeom>
        </p:spPr>
      </p:pic>
      <p:pic>
        <p:nvPicPr>
          <p:cNvPr id="9" name="VO 56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8048" y="-880278"/>
            <a:ext cx="812800" cy="812800"/>
          </a:xfrm>
          <a:prstGeom prst="rect">
            <a:avLst/>
          </a:prstGeom>
        </p:spPr>
      </p:pic>
      <p:pic>
        <p:nvPicPr>
          <p:cNvPr id="10" name="VO 561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2852" y="-880278"/>
            <a:ext cx="812800" cy="812800"/>
          </a:xfrm>
          <a:prstGeom prst="rect">
            <a:avLst/>
          </a:prstGeom>
        </p:spPr>
      </p:pic>
      <p:pic>
        <p:nvPicPr>
          <p:cNvPr id="12" name="VO 560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8054" y="-778678"/>
            <a:ext cx="609600" cy="609600"/>
          </a:xfrm>
          <a:prstGeom prst="rect">
            <a:avLst/>
          </a:prstGeom>
        </p:spPr>
      </p:pic>
      <p:pic>
        <p:nvPicPr>
          <p:cNvPr id="13" name="VO 560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5134" y="-818128"/>
            <a:ext cx="609600" cy="609600"/>
          </a:xfrm>
          <a:prstGeom prst="rect">
            <a:avLst/>
          </a:prstGeom>
        </p:spPr>
      </p:pic>
      <p:pic>
        <p:nvPicPr>
          <p:cNvPr id="14" name="VO 561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70349" y="-748059"/>
            <a:ext cx="609600" cy="609600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D69D47F0-F82D-4980-B1F1-E6D3003966C3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9527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8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6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9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74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436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3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3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697"/>
            <a:ext cx="9144000" cy="58613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5823285"/>
            <a:ext cx="9144000" cy="1034716"/>
            <a:chOff x="0" y="5823285"/>
            <a:chExt cx="9144000" cy="1034716"/>
          </a:xfrm>
        </p:grpSpPr>
        <p:sp>
          <p:nvSpPr>
            <p:cNvPr id="4" name="Rectangle 3"/>
            <p:cNvSpPr/>
            <p:nvPr/>
          </p:nvSpPr>
          <p:spPr>
            <a:xfrm>
              <a:off x="0" y="5823285"/>
              <a:ext cx="9144000" cy="10347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35574" y="5900806"/>
              <a:ext cx="76305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16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Technical note: communications equipment has a maximum transmission volume. You can reach this volume without shouting. How volume is interpreted at the receiving end is down to their settings and equipment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879959" y="592711"/>
            <a:ext cx="5044966" cy="1056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02C26"/>
                </a:solidFill>
                <a:latin typeface="PT Sans Caption" charset="-52"/>
                <a:ea typeface="PT Sans Caption" charset="-52"/>
                <a:cs typeface="PT Sans Caption" charset="-52"/>
              </a:rPr>
              <a:t>2. Speak slightly slower at a good volume</a:t>
            </a:r>
          </a:p>
        </p:txBody>
      </p:sp>
      <p:pic>
        <p:nvPicPr>
          <p:cNvPr id="7" name="VO 56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774" y="-848747"/>
            <a:ext cx="812800" cy="812800"/>
          </a:xfrm>
          <a:prstGeom prst="rect">
            <a:avLst/>
          </a:prstGeom>
        </p:spPr>
      </p:pic>
      <p:pic>
        <p:nvPicPr>
          <p:cNvPr id="8" name="VO 56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574" y="-853599"/>
            <a:ext cx="812800" cy="812800"/>
          </a:xfrm>
          <a:prstGeom prst="rect">
            <a:avLst/>
          </a:prstGeom>
        </p:spPr>
      </p:pic>
      <p:pic>
        <p:nvPicPr>
          <p:cNvPr id="9" name="VO 563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48374" y="-865896"/>
            <a:ext cx="812800" cy="812800"/>
          </a:xfrm>
          <a:prstGeom prst="rect">
            <a:avLst/>
          </a:prstGeom>
        </p:spPr>
      </p:pic>
      <p:pic>
        <p:nvPicPr>
          <p:cNvPr id="10" name="VO 563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1174" y="-878193"/>
            <a:ext cx="812800" cy="8128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90650" y="714375"/>
            <a:ext cx="2371725" cy="21812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9DA7CE5D-1B9A-46CE-9A78-CC162B2D9269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8441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9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6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116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27632" y="3480509"/>
            <a:ext cx="5044966" cy="1056290"/>
          </a:xfrm>
          <a:prstGeom prst="rect">
            <a:avLst/>
          </a:prstGeom>
          <a:solidFill>
            <a:srgbClr val="03196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T Sans Caption" charset="-52"/>
                <a:ea typeface="PT Sans Caption" charset="-52"/>
                <a:cs typeface="PT Sans Caption" charset="-52"/>
              </a:rPr>
              <a:t>3. Avoid ambiguous language and regional words; keep jargon to a minimum</a:t>
            </a:r>
          </a:p>
        </p:txBody>
      </p:sp>
      <p:pic>
        <p:nvPicPr>
          <p:cNvPr id="8" name="VO 56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292" y="-911809"/>
            <a:ext cx="812800" cy="812800"/>
          </a:xfrm>
          <a:prstGeom prst="rect">
            <a:avLst/>
          </a:prstGeom>
        </p:spPr>
      </p:pic>
      <p:pic>
        <p:nvPicPr>
          <p:cNvPr id="3" name="VO 56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81190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340C9278-3759-4321-BA96-EFE0A3B4E626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95758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77462" y="2736172"/>
            <a:ext cx="8166538" cy="1200329"/>
            <a:chOff x="977462" y="2736172"/>
            <a:chExt cx="8166538" cy="1200329"/>
          </a:xfrm>
        </p:grpSpPr>
        <p:sp>
          <p:nvSpPr>
            <p:cNvPr id="4" name="Rectangle 3"/>
            <p:cNvSpPr/>
            <p:nvPr/>
          </p:nvSpPr>
          <p:spPr>
            <a:xfrm>
              <a:off x="977462" y="2807120"/>
              <a:ext cx="8166538" cy="10562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08537" y="2736172"/>
              <a:ext cx="6369269" cy="12003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b="1" dirty="0">
                  <a:solidFill>
                    <a:schemeClr val="l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3. </a:t>
              </a:r>
              <a:r>
                <a:rPr lang="en-US" sz="2400" b="1" dirty="0"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r>
                <a:rPr lang="en-US" sz="2400" b="1" dirty="0">
                  <a:solidFill>
                    <a:schemeClr val="l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void ambiguous language</a:t>
              </a:r>
              <a:r>
                <a:rPr lang="en-US" sz="2400" b="1" dirty="0">
                  <a:latin typeface="PT Sans Caption" charset="-52"/>
                  <a:ea typeface="PT Sans Caption" charset="-52"/>
                  <a:cs typeface="PT Sans Caption" charset="-52"/>
                </a:rPr>
                <a:t> and </a:t>
              </a:r>
              <a:r>
                <a:rPr lang="en-US" sz="2400" b="1" dirty="0">
                  <a:solidFill>
                    <a:schemeClr val="l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regional words; keep jargon to a minimum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77462" y="1637835"/>
            <a:ext cx="8166538" cy="1056290"/>
            <a:chOff x="977462" y="1637835"/>
            <a:chExt cx="8166538" cy="1056290"/>
          </a:xfrm>
        </p:grpSpPr>
        <p:sp>
          <p:nvSpPr>
            <p:cNvPr id="3" name="Rectangle 2"/>
            <p:cNvSpPr/>
            <p:nvPr/>
          </p:nvSpPr>
          <p:spPr>
            <a:xfrm>
              <a:off x="977462" y="1637835"/>
              <a:ext cx="8166538" cy="10562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latin typeface="PT Sans Caption" charset="-52"/>
                  <a:ea typeface="PT Sans Caption" charset="-52"/>
                  <a:cs typeface="PT Sans Caption" charset="-52"/>
                </a:rPr>
                <a:t>   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08536" y="1746539"/>
              <a:ext cx="7173311" cy="8309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b="1" dirty="0">
                  <a:solidFill>
                    <a:schemeClr val="l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2. Speak slightly slower at a good volume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77462" y="468550"/>
            <a:ext cx="8166538" cy="1056290"/>
            <a:chOff x="977462" y="468550"/>
            <a:chExt cx="8166538" cy="1056290"/>
          </a:xfrm>
        </p:grpSpPr>
        <p:sp>
          <p:nvSpPr>
            <p:cNvPr id="2" name="Rectangle 1"/>
            <p:cNvSpPr/>
            <p:nvPr/>
          </p:nvSpPr>
          <p:spPr>
            <a:xfrm>
              <a:off x="977462" y="468550"/>
              <a:ext cx="8166538" cy="10562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08535" y="767552"/>
              <a:ext cx="5789917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b="1" dirty="0">
                  <a:solidFill>
                    <a:schemeClr val="l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1. Best </a:t>
              </a:r>
              <a:r>
                <a:rPr lang="en-US" sz="2400" b="1" dirty="0">
                  <a:latin typeface="PT Sans Caption" charset="-52"/>
                  <a:ea typeface="PT Sans Caption" charset="-52"/>
                  <a:cs typeface="PT Sans Caption" charset="-52"/>
                </a:rPr>
                <a:t>communication position</a:t>
              </a:r>
              <a:endParaRPr lang="en-US" sz="2400" b="1" dirty="0">
                <a:solidFill>
                  <a:schemeClr val="lt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77462" y="3976405"/>
            <a:ext cx="8166538" cy="1056290"/>
            <a:chOff x="977462" y="3976405"/>
            <a:chExt cx="8166538" cy="1056290"/>
          </a:xfrm>
        </p:grpSpPr>
        <p:sp>
          <p:nvSpPr>
            <p:cNvPr id="5" name="Rectangle 4"/>
            <p:cNvSpPr/>
            <p:nvPr/>
          </p:nvSpPr>
          <p:spPr>
            <a:xfrm>
              <a:off x="977462" y="3976405"/>
              <a:ext cx="8166538" cy="10562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08536" y="4027664"/>
              <a:ext cx="6526926" cy="9143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b="1" dirty="0">
                  <a:latin typeface="PT Sans Caption" charset="-52"/>
                  <a:ea typeface="PT Sans Caption" charset="-52"/>
                  <a:cs typeface="PT Sans Caption" charset="-52"/>
                </a:rPr>
                <a:t>4. Use the protocols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7462" y="5145688"/>
            <a:ext cx="8166538" cy="1056290"/>
            <a:chOff x="977462" y="5145688"/>
            <a:chExt cx="8166538" cy="1056290"/>
          </a:xfrm>
        </p:grpSpPr>
        <p:sp>
          <p:nvSpPr>
            <p:cNvPr id="11" name="Rectangle 10"/>
            <p:cNvSpPr/>
            <p:nvPr/>
          </p:nvSpPr>
          <p:spPr>
            <a:xfrm>
              <a:off x="977462" y="5145688"/>
              <a:ext cx="8166538" cy="10562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08536" y="5208773"/>
              <a:ext cx="6526926" cy="9143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400" b="1" dirty="0">
                  <a:latin typeface="PT Sans Caption" charset="-52"/>
                  <a:ea typeface="PT Sans Caption" charset="-52"/>
                  <a:cs typeface="PT Sans Caption" charset="-52"/>
                </a:rPr>
                <a:t>5. Confirm understanding – repeat back</a:t>
              </a:r>
            </a:p>
          </p:txBody>
        </p:sp>
      </p:grpSp>
      <p:pic>
        <p:nvPicPr>
          <p:cNvPr id="8" name="VO 56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62" y="-977462"/>
            <a:ext cx="812800" cy="812800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B3AFA79B-96F0-432A-A5B8-4560B047299E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8637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2700" y="3109565"/>
            <a:ext cx="9144000" cy="1120309"/>
            <a:chOff x="-12700" y="2982565"/>
            <a:chExt cx="9144000" cy="1120309"/>
          </a:xfrm>
        </p:grpSpPr>
        <p:sp>
          <p:nvSpPr>
            <p:cNvPr id="22" name="TextBox 21"/>
            <p:cNvSpPr txBox="1"/>
            <p:nvPr/>
          </p:nvSpPr>
          <p:spPr>
            <a:xfrm>
              <a:off x="1100560" y="2982565"/>
              <a:ext cx="6982749" cy="111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Welcome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-12700" y="4102874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D8A9E6E-AE82-47C1-869F-DA767254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73365" y="532662"/>
            <a:ext cx="47454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PT Sans Caption" charset="-52"/>
                <a:ea typeface="PT Sans Caption" charset="-52"/>
                <a:cs typeface="PT Sans Caption" charset="-52"/>
              </a:rPr>
              <a:t>Overcome </a:t>
            </a:r>
            <a:r>
              <a:rPr lang="en-US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communication barriers:</a:t>
            </a:r>
          </a:p>
        </p:txBody>
      </p:sp>
      <p:pic>
        <p:nvPicPr>
          <p:cNvPr id="4" name="VO 56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56290"/>
            <a:ext cx="812800" cy="81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04035" y="1740396"/>
            <a:ext cx="4714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PT Sans Caption" charset="-52"/>
                <a:ea typeface="PT Sans Caption" charset="-52"/>
                <a:cs typeface="PT Sans Caption" charset="-52"/>
              </a:rPr>
              <a:t>1. Use the </a:t>
            </a:r>
            <a:r>
              <a:rPr lang="en-US" sz="2200" b="1" dirty="0">
                <a:latin typeface="PT Sans Caption" charset="-52"/>
                <a:ea typeface="PT Sans Caption" charset="-52"/>
                <a:cs typeface="PT Sans Caption" charset="-52"/>
              </a:rPr>
              <a:t>best communication position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62707" y="2669055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PT Sans Caption" charset="-52"/>
                <a:ea typeface="PT Sans Caption" charset="-52"/>
                <a:cs typeface="PT Sans Caption" charset="-52"/>
              </a:rPr>
              <a:t>2. Speak slightly </a:t>
            </a:r>
            <a:r>
              <a:rPr lang="en-US" sz="2200" b="1" dirty="0">
                <a:latin typeface="PT Sans Caption" charset="-52"/>
                <a:ea typeface="PT Sans Caption" charset="-52"/>
                <a:cs typeface="PT Sans Caption" charset="-52"/>
              </a:rPr>
              <a:t>slower at a good volume</a:t>
            </a:r>
          </a:p>
        </p:txBody>
      </p:sp>
      <p:sp>
        <p:nvSpPr>
          <p:cNvPr id="8" name="Rectangle 7"/>
          <p:cNvSpPr/>
          <p:nvPr/>
        </p:nvSpPr>
        <p:spPr>
          <a:xfrm>
            <a:off x="3704034" y="3692124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PT Sans Caption" charset="-52"/>
                <a:ea typeface="PT Sans Caption" charset="-52"/>
                <a:cs typeface="PT Sans Caption" charset="-52"/>
              </a:rPr>
              <a:t>3. Avoid </a:t>
            </a:r>
            <a:r>
              <a:rPr lang="en-US" sz="2200" b="1" dirty="0">
                <a:latin typeface="PT Sans Caption" charset="-52"/>
                <a:ea typeface="PT Sans Caption" charset="-52"/>
                <a:cs typeface="PT Sans Caption" charset="-52"/>
              </a:rPr>
              <a:t>ambiguous language, regional words and jargon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673365" y="4837265"/>
            <a:ext cx="29338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PT Sans Caption" charset="-52"/>
                <a:ea typeface="PT Sans Caption" charset="-52"/>
                <a:cs typeface="PT Sans Caption" charset="-52"/>
              </a:rPr>
              <a:t>4. Use the </a:t>
            </a:r>
            <a:r>
              <a:rPr lang="en-US" sz="2200" b="1" dirty="0">
                <a:latin typeface="PT Sans Caption" charset="-52"/>
                <a:ea typeface="PT Sans Caption" charset="-52"/>
                <a:cs typeface="PT Sans Caption" charset="-52"/>
              </a:rPr>
              <a:t>protocols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73365" y="5643851"/>
            <a:ext cx="44936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PT Sans Caption" charset="-52"/>
                <a:ea typeface="PT Sans Caption" charset="-52"/>
                <a:cs typeface="PT Sans Caption" charset="-52"/>
              </a:rPr>
              <a:t>5. Confirm understanding – </a:t>
            </a:r>
            <a:r>
              <a:rPr lang="en-US" sz="2200" b="1" dirty="0"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</a:p>
        </p:txBody>
      </p:sp>
      <p:pic>
        <p:nvPicPr>
          <p:cNvPr id="11" name="VO 5655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4450" y="-1056290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3B04A0-BC6B-411C-A0CA-3AB2BC3D00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pic>
        <p:nvPicPr>
          <p:cNvPr id="2" name="VO5652">
            <a:hlinkClick r:id="" action="ppaction://media"/>
            <a:extLst>
              <a:ext uri="{FF2B5EF4-FFF2-40B4-BE49-F238E27FC236}">
                <a16:creationId xmlns:a16="http://schemas.microsoft.com/office/drawing/2014/main" id="{A84F5FB9-85C3-411D-AA5A-6C52A2A7F9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3825" y="-954690"/>
            <a:ext cx="609600" cy="609600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EB57D59B-CA97-4D5B-BE93-95DCCB443618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4925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32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176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244267"/>
            <a:ext cx="7401638" cy="9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6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83CDD7-8D49-4C91-BBA4-481975161A2E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090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0522" y="2650134"/>
            <a:ext cx="70208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“one alpha two six”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“seventeen hundred hours”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“</a:t>
            </a:r>
            <a:r>
              <a:rPr lang="en-GB" sz="3600" b="1" dirty="0" err="1">
                <a:latin typeface="PT Sans Caption" charset="-52"/>
                <a:ea typeface="PT Sans Caption" charset="-52"/>
                <a:cs typeface="PT Sans Caption" charset="-52"/>
              </a:rPr>
              <a:t>charlie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 alpha two two signal”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0522" y="1309772"/>
            <a:ext cx="2754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/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2</a:t>
            </a:r>
          </a:p>
        </p:txBody>
      </p:sp>
      <p:pic>
        <p:nvPicPr>
          <p:cNvPr id="2" name="VO 57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57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522" y="-812800"/>
            <a:ext cx="812800" cy="8128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55768511-DD02-440B-AEE5-2F6B5E099B93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11787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000">
        <p159:morph option="byObject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1636" y="169381"/>
            <a:ext cx="2754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/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3</a:t>
            </a:r>
          </a:p>
        </p:txBody>
      </p:sp>
      <p:sp>
        <p:nvSpPr>
          <p:cNvPr id="5" name="Oval 4"/>
          <p:cNvSpPr/>
          <p:nvPr/>
        </p:nvSpPr>
        <p:spPr>
          <a:xfrm>
            <a:off x="1058778" y="1408095"/>
            <a:ext cx="997500" cy="9975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84353" y="1673759"/>
            <a:ext cx="1977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rPr>
              <a:t>Opening</a:t>
            </a:r>
            <a:endParaRPr lang="en-US" sz="3200" b="1" dirty="0">
              <a:solidFill>
                <a:srgbClr val="00B05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07" y="1577540"/>
            <a:ext cx="658606" cy="65860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58777" y="3946655"/>
            <a:ext cx="997500" cy="99750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84351" y="4212319"/>
            <a:ext cx="1803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rPr>
              <a:t>Actions</a:t>
            </a:r>
            <a:endParaRPr lang="en-US" sz="3200" b="1" dirty="0">
              <a:solidFill>
                <a:schemeClr val="accent5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75" y="4119551"/>
            <a:ext cx="651704" cy="65170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058777" y="2645843"/>
            <a:ext cx="997500" cy="99750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84352" y="2911507"/>
            <a:ext cx="2623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rPr>
              <a:t>Information</a:t>
            </a:r>
            <a:endParaRPr lang="en-US" sz="3200" b="1" dirty="0">
              <a:solidFill>
                <a:schemeClr val="accent3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45" y="2803317"/>
            <a:ext cx="676422" cy="6764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709522" y="5019871"/>
            <a:ext cx="2792056" cy="12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3FC0FF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  <a:endParaRPr lang="en-US" sz="4000" b="1" dirty="0">
              <a:solidFill>
                <a:srgbClr val="3FC0FF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41636" y="5228663"/>
            <a:ext cx="997500" cy="9975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467210" y="5494327"/>
            <a:ext cx="2814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rPr>
              <a:t>Confirmation</a:t>
            </a:r>
            <a:endParaRPr lang="en-US" sz="3200" b="1" dirty="0">
              <a:solidFill>
                <a:schemeClr val="accent6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79" y="5494327"/>
            <a:ext cx="884214" cy="529750"/>
          </a:xfrm>
          <a:prstGeom prst="rect">
            <a:avLst/>
          </a:prstGeom>
        </p:spPr>
      </p:pic>
      <p:pic>
        <p:nvPicPr>
          <p:cNvPr id="3" name="VO 57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9655" y="-845505"/>
            <a:ext cx="812800" cy="812800"/>
          </a:xfrm>
          <a:prstGeom prst="rect">
            <a:avLst/>
          </a:prstGeom>
        </p:spPr>
      </p:pic>
      <p:pic>
        <p:nvPicPr>
          <p:cNvPr id="4" name="VO 57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6593" y="-711200"/>
            <a:ext cx="609600" cy="609600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3DEC233B-3BA0-49D1-A245-D9236C2ABB36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39005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000">
        <p159:morph option="byObject"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29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57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30166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774780" cy="6910466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2C34CBC-5901-4C17-B98A-4A5A922F08EF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43998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318729"/>
            <a:ext cx="3834955" cy="1251285"/>
            <a:chOff x="3946357" y="682172"/>
            <a:chExt cx="3834955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20466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141072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1729900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41636" y="4612269"/>
            <a:ext cx="4604085" cy="1251285"/>
            <a:chOff x="1041636" y="4927586"/>
            <a:chExt cx="4604085" cy="1251285"/>
          </a:xfrm>
        </p:grpSpPr>
        <p:sp>
          <p:nvSpPr>
            <p:cNvPr id="26" name="Oval 25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3" y="3332190"/>
            <a:ext cx="966975" cy="966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2" y="732930"/>
            <a:ext cx="966975" cy="966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3" y="2032560"/>
            <a:ext cx="966975" cy="9669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6662" y="6165982"/>
            <a:ext cx="9150662" cy="722019"/>
            <a:chOff x="-6662" y="6165982"/>
            <a:chExt cx="9150662" cy="722019"/>
          </a:xfrm>
        </p:grpSpPr>
        <p:sp>
          <p:nvSpPr>
            <p:cNvPr id="25" name="Rectangle 24"/>
            <p:cNvSpPr/>
            <p:nvPr/>
          </p:nvSpPr>
          <p:spPr>
            <a:xfrm>
              <a:off x="-6662" y="6178870"/>
              <a:ext cx="9150662" cy="7091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90283" y="6165982"/>
              <a:ext cx="656343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2000" b="1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Note, the ‘repeat back’ in the Confirmation should focus on the agreed actions.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5941924" y="4995761"/>
            <a:ext cx="2792056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>
                <a:solidFill>
                  <a:srgbClr val="3FC0FF"/>
                </a:solidFill>
                <a:latin typeface="PT Sans Caption" charset="-52"/>
                <a:ea typeface="PT Sans Caption" charset="-52"/>
                <a:cs typeface="PT Sans Caption" charset="-52"/>
              </a:rPr>
              <a:t>“Repeat Back”</a:t>
            </a:r>
            <a:endParaRPr lang="en-US" sz="2800" b="1" dirty="0">
              <a:solidFill>
                <a:srgbClr val="3FC0FF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4" name="VO 57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991639"/>
            <a:ext cx="812800" cy="812800"/>
          </a:xfrm>
          <a:prstGeom prst="rect">
            <a:avLst/>
          </a:prstGeom>
        </p:spPr>
      </p:pic>
      <p:sp>
        <p:nvSpPr>
          <p:cNvPr id="31" name="TextBox 2">
            <a:extLst>
              <a:ext uri="{FF2B5EF4-FFF2-40B4-BE49-F238E27FC236}">
                <a16:creationId xmlns:a16="http://schemas.microsoft.com/office/drawing/2014/main" id="{FE3988D4-7C85-4FA9-BC5E-5292CC14A77D}"/>
              </a:ext>
            </a:extLst>
          </p:cNvPr>
          <p:cNvSpPr txBox="1"/>
          <p:nvPr/>
        </p:nvSpPr>
        <p:spPr>
          <a:xfrm>
            <a:off x="5215" y="6537999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79654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292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7322" y="2644170"/>
            <a:ext cx="47418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8FC951"/>
                </a:solidFill>
                <a:latin typeface="PT Sans Caption" charset="-52"/>
                <a:ea typeface="PT Sans Caption" charset="-52"/>
                <a:cs typeface="PT Sans Caption" charset="-52"/>
              </a:rPr>
              <a:t>Avoid monotonous and unnecessary repeat-back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of information; think about what you are saying and what it means</a:t>
            </a:r>
          </a:p>
        </p:txBody>
      </p:sp>
      <p:pic>
        <p:nvPicPr>
          <p:cNvPr id="6" name="VO 57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4800" y="-907393"/>
            <a:ext cx="609600" cy="609600"/>
          </a:xfrm>
          <a:prstGeom prst="rect">
            <a:avLst/>
          </a:prstGeom>
        </p:spPr>
      </p:pic>
      <p:pic>
        <p:nvPicPr>
          <p:cNvPr id="7" name="VO 57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021" y="-860972"/>
            <a:ext cx="609600" cy="609600"/>
          </a:xfrm>
          <a:prstGeom prst="rect">
            <a:avLst/>
          </a:prstGeom>
        </p:spPr>
      </p:pic>
      <p:pic>
        <p:nvPicPr>
          <p:cNvPr id="9" name="VO 573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0842" y="-860972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5F26AF-5A69-47BB-AE49-E6B030FE6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44FB2B35-3E2C-48D6-A9DE-BF97BE72C0F9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7909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1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716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68" y="1182414"/>
            <a:ext cx="5883691" cy="5675586"/>
          </a:xfrm>
          <a:prstGeom prst="rect">
            <a:avLst/>
          </a:prstGeom>
        </p:spPr>
      </p:pic>
      <p:pic>
        <p:nvPicPr>
          <p:cNvPr id="4" name="VO 57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03200" y="-812800"/>
            <a:ext cx="812800" cy="812800"/>
          </a:xfrm>
          <a:prstGeom prst="rect">
            <a:avLst/>
          </a:prstGeom>
        </p:spPr>
      </p:pic>
      <p:pic>
        <p:nvPicPr>
          <p:cNvPr id="7" name="VO 574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095" y="-812800"/>
            <a:ext cx="812800" cy="812800"/>
          </a:xfrm>
          <a:prstGeom prst="rect">
            <a:avLst/>
          </a:prstGeom>
        </p:spPr>
      </p:pic>
      <p:pic>
        <p:nvPicPr>
          <p:cNvPr id="8" name="VO 575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9900" y="-812800"/>
            <a:ext cx="812800" cy="8128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C75D5A2C-97E2-494A-B89A-E87166D6DAB4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56974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1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57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3" name="VO 57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7751" y="-812800"/>
            <a:ext cx="812800" cy="812800"/>
          </a:xfrm>
          <a:prstGeom prst="rect">
            <a:avLst/>
          </a:prstGeom>
        </p:spPr>
      </p:pic>
      <p:pic>
        <p:nvPicPr>
          <p:cNvPr id="4" name="VO 576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35502" y="-812800"/>
            <a:ext cx="812800" cy="812800"/>
          </a:xfrm>
          <a:prstGeom prst="rect">
            <a:avLst/>
          </a:prstGeom>
        </p:spPr>
      </p:pic>
      <p:pic>
        <p:nvPicPr>
          <p:cNvPr id="5" name="VO 577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53253" y="-812800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5502" y="266622"/>
            <a:ext cx="4790585" cy="6752444"/>
          </a:xfrm>
          <a:prstGeom prst="rect">
            <a:avLst/>
          </a:prstGeom>
        </p:spPr>
      </p:pic>
      <p:pic>
        <p:nvPicPr>
          <p:cNvPr id="7" name="VO 576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30946" y="-711200"/>
            <a:ext cx="609600" cy="609600"/>
          </a:xfrm>
          <a:prstGeom prst="rect">
            <a:avLst/>
          </a:prstGeom>
        </p:spPr>
      </p:pic>
      <p:pic>
        <p:nvPicPr>
          <p:cNvPr id="8" name="VO 577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06123" y="-781089"/>
            <a:ext cx="609600" cy="60960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273134ED-A1D7-4F16-B9E1-C2F6CD86FB7D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3F75BD-DA09-4FC4-B0A0-9758C086A566}"/>
              </a:ext>
            </a:extLst>
          </p:cNvPr>
          <p:cNvSpPr txBox="1"/>
          <p:nvPr/>
        </p:nvSpPr>
        <p:spPr>
          <a:xfrm>
            <a:off x="6529498" y="5818294"/>
            <a:ext cx="26170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Note, this form has now been</a:t>
            </a:r>
          </a:p>
          <a:p>
            <a:r>
              <a:rPr lang="en-GB" sz="1400" dirty="0"/>
              <a:t>superseded. Here, we are simply </a:t>
            </a:r>
          </a:p>
          <a:p>
            <a:r>
              <a:rPr lang="en-GB" sz="1400" dirty="0"/>
              <a:t>using it as an example</a:t>
            </a:r>
          </a:p>
        </p:txBody>
      </p:sp>
    </p:spTree>
    <p:extLst>
      <p:ext uri="{BB962C8B-B14F-4D97-AF65-F5344CB8AC3E}">
        <p14:creationId xmlns:p14="http://schemas.microsoft.com/office/powerpoint/2010/main" val="180694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1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1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8388" y="1440009"/>
            <a:ext cx="493815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Who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was repeating parrot-fashion?</a:t>
            </a:r>
          </a:p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 should the Signaller, who has lead responsibility, have done?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66" y="1992006"/>
            <a:ext cx="1252623" cy="12526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1947" y="5405289"/>
            <a:ext cx="28718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Listening</a:t>
            </a:r>
            <a:endParaRPr lang="en-US" sz="2800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457200" indent="-45720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Questioning…</a:t>
            </a:r>
            <a:r>
              <a:rPr lang="en-US" sz="28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5" name="VO 5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36" y="-795658"/>
            <a:ext cx="609600" cy="609600"/>
          </a:xfrm>
          <a:prstGeom prst="rect">
            <a:avLst/>
          </a:prstGeom>
        </p:spPr>
      </p:pic>
      <p:pic>
        <p:nvPicPr>
          <p:cNvPr id="8" name="E57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324" y="1965123"/>
            <a:ext cx="1292842" cy="1292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6528C2-C951-4246-ADC4-7CF6F62EFF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773F76-B913-40CA-90CC-D3CDF267F1C5}"/>
              </a:ext>
            </a:extLst>
          </p:cNvPr>
          <p:cNvSpPr txBox="1"/>
          <p:nvPr/>
        </p:nvSpPr>
        <p:spPr>
          <a:xfrm>
            <a:off x="325151" y="5466081"/>
            <a:ext cx="2550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Note, this form has now been</a:t>
            </a:r>
          </a:p>
          <a:p>
            <a:r>
              <a:rPr lang="en-GB" sz="1400" dirty="0">
                <a:solidFill>
                  <a:schemeClr val="bg1"/>
                </a:solidFill>
              </a:rPr>
              <a:t>superseded. This conversation is</a:t>
            </a:r>
          </a:p>
          <a:p>
            <a:r>
              <a:rPr lang="en-GB" sz="1400" dirty="0">
                <a:solidFill>
                  <a:schemeClr val="bg1"/>
                </a:solidFill>
              </a:rPr>
              <a:t>based on a recording which uses</a:t>
            </a:r>
          </a:p>
          <a:p>
            <a:r>
              <a:rPr lang="en-GB" sz="1400" dirty="0">
                <a:solidFill>
                  <a:schemeClr val="bg1"/>
                </a:solidFill>
              </a:rPr>
              <a:t>the old form.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FBA9A6-B9BF-4934-9374-0998E391D4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5778" y="5981564"/>
            <a:ext cx="708861" cy="7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4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7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B39A3B4C-F0D7-47BD-8326-0B4ED70E5CBA}"/>
              </a:ext>
            </a:extLst>
          </p:cNvPr>
          <p:cNvSpPr txBox="1"/>
          <p:nvPr/>
        </p:nvSpPr>
        <p:spPr>
          <a:xfrm>
            <a:off x="18760" y="652446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312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6" y="3797285"/>
            <a:ext cx="752997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Listening and Questioning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786CE-405C-4CAD-AB0C-1CC241EF700E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84303271"/>
      </p:ext>
    </p:extLst>
  </p:cSld>
  <p:clrMapOvr>
    <a:masterClrMapping/>
  </p:clrMapOvr>
  <p:transition spd="slow" advTm="6000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277529" y="2817591"/>
            <a:ext cx="38763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800" b="1" dirty="0">
                <a:latin typeface="PT Sans Caption" charset="-52"/>
                <a:ea typeface="PT Sans Caption" charset="-52"/>
                <a:cs typeface="PT Sans Caption" charset="-52"/>
              </a:rPr>
              <a:t>Listening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Questioning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153911" y="2817591"/>
            <a:ext cx="1569660" cy="15696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683" y="2817591"/>
            <a:ext cx="1569660" cy="1569660"/>
          </a:xfrm>
          <a:prstGeom prst="rect">
            <a:avLst/>
          </a:prstGeom>
        </p:spPr>
      </p:pic>
      <p:pic>
        <p:nvPicPr>
          <p:cNvPr id="2" name="VO 58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011" y="-812800"/>
            <a:ext cx="812800" cy="8128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89F92753-F0EC-4FBA-89BA-033147B24466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13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07" y="432856"/>
            <a:ext cx="7237061" cy="5992287"/>
          </a:xfrm>
          <a:prstGeom prst="rect">
            <a:avLst/>
          </a:prstGeom>
        </p:spPr>
      </p:pic>
      <p:pic>
        <p:nvPicPr>
          <p:cNvPr id="3" name="VO 58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928577"/>
            <a:ext cx="812800" cy="812800"/>
          </a:xfrm>
          <a:prstGeom prst="rect">
            <a:avLst/>
          </a:prstGeom>
        </p:spPr>
      </p:pic>
      <p:pic>
        <p:nvPicPr>
          <p:cNvPr id="7" name="VO 58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907" y="-928577"/>
            <a:ext cx="812800" cy="812800"/>
          </a:xfrm>
          <a:prstGeom prst="rect">
            <a:avLst/>
          </a:prstGeom>
        </p:spPr>
      </p:pic>
      <p:pic>
        <p:nvPicPr>
          <p:cNvPr id="8" name="VO 58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9814" y="-928577"/>
            <a:ext cx="812800" cy="8128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0F8C2D13-6868-45EF-89FD-81F403B217ED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930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70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131" y="2551837"/>
            <a:ext cx="65269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Active listening = </a:t>
            </a:r>
          </a:p>
          <a:p>
            <a:r>
              <a:rPr lang="en-GB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hearing + </a:t>
            </a:r>
          </a:p>
          <a:p>
            <a:r>
              <a:rPr lang="en-GB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understanding + </a:t>
            </a:r>
          </a:p>
          <a:p>
            <a:r>
              <a:rPr lang="en-GB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appropriate response</a:t>
            </a:r>
            <a:r>
              <a:rPr lang="en-US" sz="40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3" name="VO 58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58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731" y="-812800"/>
            <a:ext cx="812800" cy="8128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AF9CF1E-A20A-4BF8-8C84-1F40FD46C67C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93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1819" y="2634936"/>
            <a:ext cx="6203238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5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or</a:t>
            </a:r>
            <a:endParaRPr lang="en-US" sz="54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algn="ctr">
              <a:lnSpc>
                <a:spcPct val="90000"/>
              </a:lnSpc>
            </a:pPr>
            <a:r>
              <a:rPr lang="en-GB" sz="5400" b="1" dirty="0">
                <a:latin typeface="PT Sans Caption" charset="-52"/>
                <a:ea typeface="PT Sans Caption" charset="-52"/>
                <a:cs typeface="PT Sans Caption" charset="-52"/>
              </a:rPr>
              <a:t>Ask a question</a:t>
            </a:r>
            <a:endParaRPr lang="en-US" sz="54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 58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007405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5311" y="1930697"/>
            <a:ext cx="1474155" cy="848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5400" b="1" dirty="0">
                <a:latin typeface="PT Sans Caption" charset="-52"/>
                <a:ea typeface="PT Sans Caption" charset="-52"/>
                <a:cs typeface="PT Sans Caption" charset="-52"/>
              </a:rPr>
              <a:t>Yes</a:t>
            </a:r>
            <a:endParaRPr lang="en-US" sz="54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6" name="VO 58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419" y="-1007405"/>
            <a:ext cx="812800" cy="8128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17BDF64C-B321-486B-8711-A095CA470449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4574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8284" y="0"/>
            <a:ext cx="9916136" cy="70104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6662" y="6165982"/>
            <a:ext cx="9150662" cy="722019"/>
            <a:chOff x="-6662" y="6165982"/>
            <a:chExt cx="9150662" cy="722019"/>
          </a:xfrm>
        </p:grpSpPr>
        <p:sp>
          <p:nvSpPr>
            <p:cNvPr id="3" name="Rectangle 2"/>
            <p:cNvSpPr/>
            <p:nvPr/>
          </p:nvSpPr>
          <p:spPr>
            <a:xfrm>
              <a:off x="-6662" y="6178870"/>
              <a:ext cx="9150662" cy="7091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290283" y="6165982"/>
              <a:ext cx="656343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2000" b="1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Only ask one question at a time and make sure that the person has time to answer</a:t>
              </a:r>
            </a:p>
          </p:txBody>
        </p:sp>
      </p:grpSp>
      <p:pic>
        <p:nvPicPr>
          <p:cNvPr id="5" name="VO 58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6" name="VO 584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883" y="-812800"/>
            <a:ext cx="812800" cy="812800"/>
          </a:xfrm>
          <a:prstGeom prst="rect">
            <a:avLst/>
          </a:prstGeom>
        </p:spPr>
      </p:pic>
      <p:pic>
        <p:nvPicPr>
          <p:cNvPr id="7" name="VO 585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7766" y="-812800"/>
            <a:ext cx="812800" cy="812800"/>
          </a:xfrm>
          <a:prstGeom prst="rect">
            <a:avLst/>
          </a:prstGeom>
        </p:spPr>
      </p:pic>
      <p:pic>
        <p:nvPicPr>
          <p:cNvPr id="9" name="VO 585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10319" y="-686676"/>
            <a:ext cx="812800" cy="8128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9866ECD-2BB9-423E-A1F2-BC4792DC77AC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3129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52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29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324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931" y="1659285"/>
            <a:ext cx="660575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“I don’t think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you’ve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 understood, what time did…?”</a:t>
            </a:r>
            <a:endParaRPr lang="en-US" sz="28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8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“Were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you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 listening to that? Which signal…?”</a:t>
            </a:r>
            <a:endParaRPr lang="en-US" sz="28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8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You’ve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 got that wrong. Repeat back again please.”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 58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58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428" y="-8128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9319B-000D-4BB4-A6A6-A8B68C4E0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208BB0E-7E9E-432D-BF69-B238A3F05ECF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7955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4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931" y="1659285"/>
            <a:ext cx="66057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“Can we just make sure we’ve got the time correct. What time…?”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“We need to confirm the signal please. Which signal…?”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“I’m confused. Repeat back please.” 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 58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58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931" y="-8128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2A19D-325E-40F8-B86B-50400BB67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2676B957-573B-47D5-81FF-E833D2F2E693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0265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28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928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8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2384" y="668915"/>
            <a:ext cx="689307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Audio snippets demonstrating good and bad questioning technique.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87" y="2439772"/>
            <a:ext cx="1252623" cy="1252623"/>
          </a:xfrm>
          <a:prstGeom prst="rect">
            <a:avLst/>
          </a:prstGeom>
        </p:spPr>
      </p:pic>
      <p:pic>
        <p:nvPicPr>
          <p:cNvPr id="5" name="VO 58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584" y="-812800"/>
            <a:ext cx="812800" cy="812800"/>
          </a:xfrm>
          <a:prstGeom prst="rect">
            <a:avLst/>
          </a:prstGeom>
        </p:spPr>
      </p:pic>
      <p:pic>
        <p:nvPicPr>
          <p:cNvPr id="6" name="E587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3581" y="2535310"/>
            <a:ext cx="1030014" cy="1030014"/>
          </a:xfrm>
          <a:prstGeom prst="rect">
            <a:avLst/>
          </a:prstGeom>
        </p:spPr>
      </p:pic>
      <p:pic>
        <p:nvPicPr>
          <p:cNvPr id="7" name="E5875_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90211" y="2535310"/>
            <a:ext cx="1061545" cy="1061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56" y="2439772"/>
            <a:ext cx="1252623" cy="1252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682A80-EE26-4A15-A3BF-0C141641B5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7C4EA947-A67C-4155-8D94-06AC779564A5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5639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12286" y="2644170"/>
            <a:ext cx="5200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Use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active listening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and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neutral questions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to confirm understanding.</a:t>
            </a:r>
          </a:p>
        </p:txBody>
      </p:sp>
      <p:pic>
        <p:nvPicPr>
          <p:cNvPr id="2" name="VO 58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3" name="VO 588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800" y="-81280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7A29C-EB8D-4BEA-9EF9-87AE46A0E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6C393BF0-F414-4136-88C7-891D5F0E66BC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786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236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9973" y="2148932"/>
            <a:ext cx="46698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PT Sans Caption" charset="-52"/>
                <a:ea typeface="PT Sans Caption" charset="-52"/>
                <a:cs typeface="PT Sans Caption" charset="-52"/>
              </a:rPr>
              <a:t>Module 5: </a:t>
            </a:r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Confirming Understanding</a:t>
            </a:r>
          </a:p>
        </p:txBody>
      </p:sp>
      <p:pic>
        <p:nvPicPr>
          <p:cNvPr id="4" name="VO 5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B39A3B4C-F0D7-47BD-8326-0B4ED70E5CBA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84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Review</a:t>
            </a:r>
          </a:p>
        </p:txBody>
      </p:sp>
      <p:pic>
        <p:nvPicPr>
          <p:cNvPr id="3" name="VO 4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175" y="-812800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CD9B68B2-E65D-4E60-AEB2-18211344194E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68485772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 59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5" name="VO 59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283" y="-812800"/>
            <a:ext cx="812800" cy="8128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80053" y="272514"/>
            <a:ext cx="5257482" cy="6524864"/>
            <a:chOff x="3580053" y="272514"/>
            <a:chExt cx="5257482" cy="6524864"/>
          </a:xfrm>
        </p:grpSpPr>
        <p:grpSp>
          <p:nvGrpSpPr>
            <p:cNvPr id="3" name="Group 2"/>
            <p:cNvGrpSpPr/>
            <p:nvPr/>
          </p:nvGrpSpPr>
          <p:grpSpPr>
            <a:xfrm>
              <a:off x="3580053" y="281096"/>
              <a:ext cx="5168389" cy="6516282"/>
              <a:chOff x="3769239" y="154977"/>
              <a:chExt cx="5168389" cy="651628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769239" y="154977"/>
                <a:ext cx="864973" cy="86497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832624" y="1531390"/>
                <a:ext cx="4105004" cy="5139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lvl="0" indent="-514350" hangingPunct="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sz="2400" dirty="0"/>
                  <a:t>Use the best communication position</a:t>
                </a:r>
              </a:p>
              <a:p>
                <a:pPr marL="514350" lvl="0" indent="-514350" hangingPunct="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sz="2400" dirty="0"/>
                  <a:t>Speak slightly slower at a good volume</a:t>
                </a:r>
              </a:p>
              <a:p>
                <a:pPr marL="514350" lvl="0" indent="-514350" hangingPunct="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sz="2400" dirty="0"/>
                  <a:t>Avoid ambiguous language and regional words; keep jargon to a minimum</a:t>
                </a:r>
              </a:p>
              <a:p>
                <a:pPr marL="514350" lvl="0" indent="-514350" hangingPunct="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sz="2400" dirty="0"/>
                  <a:t>Use the protocols and structure your conversation</a:t>
                </a:r>
              </a:p>
              <a:p>
                <a:pPr marL="514350" lvl="0" indent="-514350" hangingPunct="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GB" sz="2400" dirty="0"/>
                  <a:t>Confirm understanding – repeat back</a:t>
                </a: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4643438" y="272514"/>
              <a:ext cx="419409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Overcome communication </a:t>
              </a:r>
            </a:p>
            <a:p>
              <a:pPr hangingPunct="0"/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barriers:</a:t>
              </a:r>
              <a:endParaRPr lang="en-US" sz="28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A75090E-AF08-4BEC-AF94-B04D60B3E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1206" y="6191131"/>
            <a:ext cx="660734" cy="660734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CD0C22C6-87CA-465E-8CCD-DB5EC1F6117F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304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48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69239" y="803847"/>
            <a:ext cx="4964859" cy="2677656"/>
            <a:chOff x="3769239" y="2789263"/>
            <a:chExt cx="4964859" cy="2677656"/>
          </a:xfrm>
        </p:grpSpPr>
        <p:sp>
          <p:nvSpPr>
            <p:cNvPr id="38" name="Oval 37"/>
            <p:cNvSpPr/>
            <p:nvPr/>
          </p:nvSpPr>
          <p:spPr>
            <a:xfrm>
              <a:off x="3769239" y="2878397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70532" y="2789263"/>
              <a:ext cx="3663566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sz="2800" b="1" dirty="0"/>
                <a:t>Avoid monotonous and unnecessary repeat-back </a:t>
              </a:r>
              <a:r>
                <a:rPr lang="en-GB" sz="2800" dirty="0"/>
                <a:t>of information; think about what you are saying and what it means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69238" y="3870776"/>
            <a:ext cx="4791442" cy="1815882"/>
            <a:chOff x="3769238" y="4170217"/>
            <a:chExt cx="4791442" cy="1815882"/>
          </a:xfrm>
        </p:grpSpPr>
        <p:sp>
          <p:nvSpPr>
            <p:cNvPr id="41" name="Oval 40"/>
            <p:cNvSpPr/>
            <p:nvPr/>
          </p:nvSpPr>
          <p:spPr>
            <a:xfrm>
              <a:off x="3769238" y="4430229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070531" y="4170217"/>
              <a:ext cx="3490149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sz="2800" b="1" dirty="0"/>
                <a:t>Use active listening </a:t>
              </a:r>
              <a:r>
                <a:rPr lang="en-GB" sz="2800" dirty="0"/>
                <a:t>and </a:t>
              </a:r>
              <a:r>
                <a:rPr lang="en-GB" sz="2800" b="1" dirty="0"/>
                <a:t>neutral questions </a:t>
              </a:r>
              <a:r>
                <a:rPr lang="en-GB" sz="2800" dirty="0"/>
                <a:t>to confirm understanding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8EAFFDA-CC78-4814-8859-996F3FBF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Conclusion</a:t>
            </a:r>
          </a:p>
        </p:txBody>
      </p:sp>
      <p:pic>
        <p:nvPicPr>
          <p:cNvPr id="2" name="VO47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243" y="-1002643"/>
            <a:ext cx="812800" cy="812800"/>
          </a:xfrm>
          <a:prstGeom prst="rect">
            <a:avLst/>
          </a:prstGeom>
        </p:spPr>
      </p:pic>
      <p:pic>
        <p:nvPicPr>
          <p:cNvPr id="3" name="VO47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6664" y="-1002643"/>
            <a:ext cx="812800" cy="812800"/>
          </a:xfrm>
          <a:prstGeom prst="rect">
            <a:avLst/>
          </a:prstGeom>
        </p:spPr>
      </p:pic>
      <p:pic>
        <p:nvPicPr>
          <p:cNvPr id="4" name="VO 470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4085" y="-10026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51389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1" y="843146"/>
            <a:ext cx="7718962" cy="5094515"/>
          </a:xfrm>
          <a:prstGeom prst="rect">
            <a:avLst/>
          </a:prstGeom>
        </p:spPr>
      </p:pic>
      <p:pic>
        <p:nvPicPr>
          <p:cNvPr id="2" name="VO5930">
            <a:hlinkClick r:id="" action="ppaction://media"/>
            <a:extLst>
              <a:ext uri="{FF2B5EF4-FFF2-40B4-BE49-F238E27FC236}">
                <a16:creationId xmlns:a16="http://schemas.microsoft.com/office/drawing/2014/main" id="{22665416-3233-4487-9E16-8CD6DE209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99" y="-786063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BA69DB91-8036-4D6F-B8A4-BDF1AA14C25E}"/>
              </a:ext>
            </a:extLst>
          </p:cNvPr>
          <p:cNvSpPr txBox="1"/>
          <p:nvPr/>
        </p:nvSpPr>
        <p:spPr>
          <a:xfrm>
            <a:off x="5215" y="652445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4142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432" y="6046743"/>
            <a:ext cx="4880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Your briefer will now conduct a </a:t>
            </a: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short test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to confirm understanding.</a:t>
            </a:r>
            <a:r>
              <a:rPr lang="en-US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49580" y="1981371"/>
            <a:ext cx="4399004" cy="1999738"/>
            <a:chOff x="4349580" y="1981371"/>
            <a:chExt cx="4399004" cy="1999738"/>
          </a:xfrm>
        </p:grpSpPr>
        <p:sp>
          <p:nvSpPr>
            <p:cNvPr id="3" name="Rectangle 2"/>
            <p:cNvSpPr/>
            <p:nvPr/>
          </p:nvSpPr>
          <p:spPr>
            <a:xfrm>
              <a:off x="4349580" y="1981371"/>
              <a:ext cx="43990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Every time we hold an operational conversation, </a:t>
              </a:r>
              <a:r>
                <a:rPr lang="en-GB" sz="24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we are agreeing a contract</a:t>
              </a:r>
              <a:endParaRPr lang="en-US" sz="24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9580" y="3519444"/>
              <a:ext cx="388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- keep the contract tight</a:t>
              </a:r>
              <a:endParaRPr lang="en-US" sz="24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2" y="1614330"/>
            <a:ext cx="2611679" cy="2611679"/>
          </a:xfrm>
          <a:prstGeom prst="rect">
            <a:avLst/>
          </a:prstGeom>
        </p:spPr>
      </p:pic>
      <p:pic>
        <p:nvPicPr>
          <p:cNvPr id="9" name="VO47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92" y="-812800"/>
            <a:ext cx="812800" cy="812800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5BB718B6-5477-4E66-882C-2018F321B68D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132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1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1689546"/>
            <a:ext cx="34147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Foundation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2612875"/>
            <a:ext cx="2899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Protocols 1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799" y="3536204"/>
            <a:ext cx="56177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Structure and Lead Responsibility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799" y="5075086"/>
            <a:ext cx="2899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Protocols 2</a:t>
            </a:r>
          </a:p>
        </p:txBody>
      </p:sp>
      <p:pic>
        <p:nvPicPr>
          <p:cNvPr id="2" name="VO 5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75874"/>
            <a:ext cx="812800" cy="81280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991A8273-7068-4A4C-B7C2-33F3E832B441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23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25347" y="2289763"/>
            <a:ext cx="447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All operational communication by front-line staff is </a:t>
            </a:r>
            <a:r>
              <a:rPr lang="en-GB" sz="36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critical.</a:t>
            </a:r>
            <a:endParaRPr lang="en-US" sz="3600" b="1" dirty="0">
              <a:solidFill>
                <a:srgbClr val="7FC24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0446" y="2102619"/>
            <a:ext cx="2652762" cy="2652762"/>
            <a:chOff x="740446" y="2102619"/>
            <a:chExt cx="2652762" cy="2652762"/>
          </a:xfrm>
        </p:grpSpPr>
        <p:sp>
          <p:nvSpPr>
            <p:cNvPr id="14" name="Rectangle 13"/>
            <p:cNvSpPr/>
            <p:nvPr/>
          </p:nvSpPr>
          <p:spPr>
            <a:xfrm>
              <a:off x="740446" y="2102619"/>
              <a:ext cx="2652762" cy="2652762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27" y="2274838"/>
              <a:ext cx="2336800" cy="2336800"/>
            </a:xfrm>
            <a:prstGeom prst="rect">
              <a:avLst/>
            </a:prstGeom>
          </p:spPr>
        </p:pic>
      </p:grpSp>
      <p:pic>
        <p:nvPicPr>
          <p:cNvPr id="4" name="VO 5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6B569D50-728A-4710-82C2-051A001A6219}"/>
              </a:ext>
            </a:extLst>
          </p:cNvPr>
          <p:cNvSpPr txBox="1"/>
          <p:nvPr/>
        </p:nvSpPr>
        <p:spPr>
          <a:xfrm>
            <a:off x="5215" y="652445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056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51954" y="403480"/>
            <a:ext cx="5883175" cy="5289960"/>
            <a:chOff x="1451954" y="403480"/>
            <a:chExt cx="5883175" cy="5289960"/>
          </a:xfrm>
        </p:grpSpPr>
        <p:sp>
          <p:nvSpPr>
            <p:cNvPr id="10" name="TextBox 9"/>
            <p:cNvSpPr txBox="1"/>
            <p:nvPr/>
          </p:nvSpPr>
          <p:spPr>
            <a:xfrm>
              <a:off x="1890747" y="403480"/>
              <a:ext cx="5362506" cy="89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32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By ‘operational’ &amp; ‘front line’ we mean: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581740" y="1534589"/>
              <a:ext cx="1814920" cy="1643161"/>
              <a:chOff x="1581740" y="1534589"/>
              <a:chExt cx="1814920" cy="164316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581740" y="2777640"/>
                <a:ext cx="181492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Maintenance</a:t>
                </a:r>
                <a:endParaRPr lang="en-US" sz="2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2014409" y="1534589"/>
                <a:ext cx="895996" cy="895996"/>
                <a:chOff x="2014409" y="1719943"/>
                <a:chExt cx="895996" cy="895996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2014409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599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oup 11"/>
            <p:cNvGrpSpPr/>
            <p:nvPr/>
          </p:nvGrpSpPr>
          <p:grpSpPr>
            <a:xfrm>
              <a:off x="3447003" y="1534589"/>
              <a:ext cx="2249537" cy="1950937"/>
              <a:chOff x="3447003" y="1534589"/>
              <a:chExt cx="2249537" cy="195093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447003" y="2777640"/>
                <a:ext cx="22495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 dirty="0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TOC &amp; Network Rail Control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124002" y="1534589"/>
                <a:ext cx="895996" cy="895996"/>
                <a:chOff x="4124002" y="1719943"/>
                <a:chExt cx="895996" cy="895996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4124002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963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" name="Group 12"/>
            <p:cNvGrpSpPr/>
            <p:nvPr/>
          </p:nvGrpSpPr>
          <p:grpSpPr>
            <a:xfrm>
              <a:off x="5872870" y="1534589"/>
              <a:ext cx="1462259" cy="1668561"/>
              <a:chOff x="5872870" y="1534589"/>
              <a:chExt cx="1462259" cy="166856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872870" y="2803040"/>
                <a:ext cx="14622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Signalling</a:t>
                </a: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6156001" y="1534589"/>
                <a:ext cx="895996" cy="895996"/>
                <a:chOff x="6156001" y="1719943"/>
                <a:chExt cx="895996" cy="895996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6156001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8191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" name="Group 13"/>
            <p:cNvGrpSpPr/>
            <p:nvPr/>
          </p:nvGrpSpPr>
          <p:grpSpPr>
            <a:xfrm>
              <a:off x="1451954" y="3710340"/>
              <a:ext cx="2020906" cy="1983100"/>
              <a:chOff x="1451954" y="3710340"/>
              <a:chExt cx="2020906" cy="19831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451954" y="4985554"/>
                <a:ext cx="202090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Station Operations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014409" y="3710340"/>
                <a:ext cx="895996" cy="895996"/>
                <a:chOff x="2014409" y="4229328"/>
                <a:chExt cx="895996" cy="895996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014409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599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" name="Group 15"/>
            <p:cNvGrpSpPr/>
            <p:nvPr/>
          </p:nvGrpSpPr>
          <p:grpSpPr>
            <a:xfrm>
              <a:off x="3999815" y="3710340"/>
              <a:ext cx="1093569" cy="1675324"/>
              <a:chOff x="3999815" y="3710340"/>
              <a:chExt cx="1093569" cy="167532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999815" y="4985554"/>
                <a:ext cx="109356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Driving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4124002" y="3710340"/>
                <a:ext cx="895996" cy="895996"/>
                <a:chOff x="4124002" y="4229328"/>
                <a:chExt cx="895996" cy="895996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4124002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963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/>
            <p:cNvGrpSpPr/>
            <p:nvPr/>
          </p:nvGrpSpPr>
          <p:grpSpPr>
            <a:xfrm>
              <a:off x="5937791" y="3710340"/>
              <a:ext cx="1332416" cy="1675324"/>
              <a:chOff x="5937791" y="3710340"/>
              <a:chExt cx="1332416" cy="167532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5937791" y="4985554"/>
                <a:ext cx="13324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Shunting</a:t>
                </a: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6156001" y="3710340"/>
                <a:ext cx="895996" cy="895996"/>
                <a:chOff x="6156001" y="4229328"/>
                <a:chExt cx="895996" cy="895996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6156001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8191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" name="Rectangle 6"/>
          <p:cNvSpPr/>
          <p:nvPr/>
        </p:nvSpPr>
        <p:spPr>
          <a:xfrm>
            <a:off x="705226" y="6053217"/>
            <a:ext cx="7756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By ‘operations’ we mean anything relating to train movement, signals, track, stations, infrastructure… </a:t>
            </a:r>
            <a:endParaRPr lang="en-US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A57D1EA4-836C-45E3-BA26-FCEB24DB28B5}"/>
              </a:ext>
            </a:extLst>
          </p:cNvPr>
          <p:cNvSpPr txBox="1"/>
          <p:nvPr/>
        </p:nvSpPr>
        <p:spPr>
          <a:xfrm>
            <a:off x="5215" y="652445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225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RSSB Module Presentation Theme">
  <a:themeElements>
    <a:clrScheme name="RSSB Theme">
      <a:dk1>
        <a:srgbClr val="21373A"/>
      </a:dk1>
      <a:lt1>
        <a:srgbClr val="FFFFFF"/>
      </a:lt1>
      <a:dk2>
        <a:srgbClr val="031963"/>
      </a:dk2>
      <a:lt2>
        <a:srgbClr val="FEFFFF"/>
      </a:lt2>
      <a:accent1>
        <a:srgbClr val="8FC951"/>
      </a:accent1>
      <a:accent2>
        <a:srgbClr val="CDE379"/>
      </a:accent2>
      <a:accent3>
        <a:srgbClr val="595E84"/>
      </a:accent3>
      <a:accent4>
        <a:srgbClr val="2D8689"/>
      </a:accent4>
      <a:accent5>
        <a:srgbClr val="EA4F1C"/>
      </a:accent5>
      <a:accent6>
        <a:srgbClr val="36BAF7"/>
      </a:accent6>
      <a:hlink>
        <a:srgbClr val="8FC951"/>
      </a:hlink>
      <a:folHlink>
        <a:srgbClr val="8FC95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arkAttachmentRecordNumber xmlns="6e9dc5df-26dc-4cdc-bc9e-1872ac93cb1a" xsi:nil="true"/>
    <SparkAttachmentRecordTitle xmlns="6e9dc5df-26dc-4cdc-bc9e-1872ac93cb1a" xsi:nil="true"/>
    <SparkAttachmentDescription xmlns="6e9dc5df-26dc-4cdc-bc9e-1872ac93cb1a" xsi:nil="true"/>
    <_dlc_DocId xmlns="6e9dc5df-26dc-4cdc-bc9e-1872ac93cb1a">75NEMTS3ZVHP-10-2605</_dlc_DocId>
    <_dlc_DocIdUrl xmlns="6e9dc5df-26dc-4cdc-bc9e-1872ac93cb1a">
      <Url>http://author.sparkrail.org/_layouts/15/DocIdRedir.aspx?ID=75NEMTS3ZVHP-10-2605</Url>
      <Description>75NEMTS3ZVHP-10-2605</Description>
    </_dlc_DocIdUrl>
    <SparkAttachmentRecordKeywordsTaxHTField0 xmlns="6e9dc5df-26dc-4cdc-bc9e-1872ac93cb1a">
      <Terms xmlns="http://schemas.microsoft.com/office/infopath/2007/PartnerControls"/>
    </SparkAttachmentRecordKeywordsTaxHTField0>
    <SparkCountries xmlns="6e9dc5df-26dc-4cdc-bc9e-1872ac93cb1a">United Kingdom</SparkCountries>
    <TaxCatchAll xmlns="6e9dc5df-26dc-4cdc-bc9e-1872ac93cb1a"/>
    <oadc9e77bb2e46e7a3bed45cbb1f8389 xmlns="6e9dc5df-26dc-4cdc-bc9e-1872ac93cb1a">
      <Terms xmlns="http://schemas.microsoft.com/office/infopath/2007/PartnerControls"/>
    </oadc9e77bb2e46e7a3bed45cbb1f8389>
    <SparkAttachmentRecordAuthorTaxHTField0 xmlns="6e9dc5df-26dc-4cdc-bc9e-1872ac93cb1a">
      <Terms xmlns="http://schemas.microsoft.com/office/infopath/2007/PartnerControls"/>
    </SparkAttachmentRecordAuthorTaxHTField0>
    <g26fa81fe08d4adbb709ae5defa4bd43 xmlns="6e9dc5df-26dc-4cdc-bc9e-1872ac93cb1a">
      <Terms xmlns="http://schemas.microsoft.com/office/infopath/2007/PartnerControls"/>
    </g26fa81fe08d4adbb709ae5defa4bd43>
    <hf0cf3ca9afc4fc6b655329373ff3e6d xmlns="6e9dc5df-26dc-4cdc-bc9e-1872ac93cb1a">
      <Terms xmlns="http://schemas.microsoft.com/office/infopath/2007/PartnerControls"/>
    </hf0cf3ca9afc4fc6b655329373ff3e6d>
    <SparkAttachmentRecordContentType xmlns="6e9dc5df-26dc-4cdc-bc9e-1872ac93cb1a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parkAttachment" ma:contentTypeID="0x010100A04C6C45AA8F47FEBC7C7A661BDDACA500D31E798BEE71384D844FBFEA9AAE9411" ma:contentTypeVersion="2" ma:contentTypeDescription="Spark Attachment" ma:contentTypeScope="" ma:versionID="abc086a48af8f30faaf42108778b261a">
  <xsd:schema xmlns:xsd="http://www.w3.org/2001/XMLSchema" xmlns:xs="http://www.w3.org/2001/XMLSchema" xmlns:p="http://schemas.microsoft.com/office/2006/metadata/properties" xmlns:ns2="6e9dc5df-26dc-4cdc-bc9e-1872ac93cb1a" targetNamespace="http://schemas.microsoft.com/office/2006/metadata/properties" ma:root="true" ma:fieldsID="c5c65adc52327deb45b041d22676a0d8" ns2:_="">
    <xsd:import namespace="6e9dc5df-26dc-4cdc-bc9e-1872ac93cb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parkAttachmentDescription" minOccurs="0"/>
                <xsd:element ref="ns2:SparkAttachmentRecordTitle" minOccurs="0"/>
                <xsd:element ref="ns2:SparkAttachmentRecordNumber" minOccurs="0"/>
                <xsd:element ref="ns2:SparkAttachmentRecordContentType" minOccurs="0"/>
                <xsd:element ref="ns2:SparkCountries" minOccurs="0"/>
                <xsd:element ref="ns2:TaxCatchAll" minOccurs="0"/>
                <xsd:element ref="ns2:g26fa81fe08d4adbb709ae5defa4bd43" minOccurs="0"/>
                <xsd:element ref="ns2:SparkAttachmentRecordAuthorTaxHTField0" minOccurs="0"/>
                <xsd:element ref="ns2:hf0cf3ca9afc4fc6b655329373ff3e6d" minOccurs="0"/>
                <xsd:element ref="ns2:SparkAttachmentRecordKeywordsTaxHTField0" minOccurs="0"/>
                <xsd:element ref="ns2:oadc9e77bb2e46e7a3bed45cbb1f838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dc5df-26dc-4cdc-bc9e-1872ac93cb1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parkAttachmentDescription" ma:index="11" nillable="true" ma:displayName="Attachment description" ma:internalName="SparkAttachmentDescription">
      <xsd:simpleType>
        <xsd:restriction base="dms:Text">
          <xsd:maxLength value="75"/>
        </xsd:restriction>
      </xsd:simpleType>
    </xsd:element>
    <xsd:element name="SparkAttachmentRecordTitle" ma:index="12" nillable="true" ma:displayName="Title of parent record" ma:description="Title of record which is linked with this attachment" ma:internalName="SparkAttachmentRecordTitle">
      <xsd:simpleType>
        <xsd:restriction base="dms:Text"/>
      </xsd:simpleType>
    </xsd:element>
    <xsd:element name="SparkAttachmentRecordNumber" ma:index="13" nillable="true" ma:displayName="Reference number of parent record" ma:description="Unique refrence of record which is linked with this attachment" ma:internalName="SparkAttachmentRecordNumber">
      <xsd:simpleType>
        <xsd:restriction base="dms:Text"/>
      </xsd:simpleType>
    </xsd:element>
    <xsd:element name="SparkAttachmentRecordContentType" ma:index="15" nillable="true" ma:displayName="Parent record type" ma:description="Parent record type" ma:internalName="SparkAttachmentRecordContentType">
      <xsd:simpleType>
        <xsd:restriction base="dms:Text"/>
      </xsd:simpleType>
    </xsd:element>
    <xsd:element name="SparkCountries" ma:index="19" nillable="true" ma:displayName="SparkAttachmentRecordCountry" ma:default="United Kingdom" ma:internalName="SparkCountries">
      <xsd:simpleType>
        <xsd:restriction base="dms:Choice">
          <xsd:enumeration value="Africa"/>
          <xsd:enumeration value="Argentina"/>
          <xsd:enumeration value="Asia"/>
          <xsd:enumeration value="Australia"/>
          <xsd:enumeration value="Austria"/>
          <xsd:enumeration value="Belgium"/>
          <xsd:enumeration value="Brazil"/>
          <xsd:enumeration value="Bulgaria"/>
          <xsd:enumeration value="Canada"/>
          <xsd:enumeration value="Caribbean, the"/>
          <xsd:enumeration value="Central America"/>
          <xsd:enumeration value="Chile"/>
          <xsd:enumeration value="China"/>
          <xsd:enumeration value="Cyprus"/>
          <xsd:enumeration value="Czech Republic"/>
          <xsd:enumeration value="Denmark"/>
          <xsd:enumeration value="Estonia"/>
          <xsd:enumeration value="Europe"/>
          <xsd:enumeration value="European Union"/>
          <xsd:enumeration value="Finland"/>
          <xsd:enumeration value="France"/>
          <xsd:enumeration value="Germany"/>
          <xsd:enumeration value="Greece"/>
          <xsd:enumeration value="Hungary"/>
          <xsd:enumeration value="India"/>
          <xsd:enumeration value="Ireland"/>
          <xsd:enumeration value="Iran"/>
          <xsd:enumeration value="Israel"/>
          <xsd:enumeration value="Italy"/>
          <xsd:enumeration value="Japan"/>
          <xsd:enumeration value="Latvia"/>
          <xsd:enumeration value="Lithuania"/>
          <xsd:enumeration value="Luxembourg"/>
          <xsd:enumeration value="Malta"/>
          <xsd:enumeration value="Mexico"/>
          <xsd:enumeration value="Middle East"/>
          <xsd:enumeration value="Netherlands"/>
          <xsd:enumeration value="New Zealand"/>
          <xsd:enumeration value="North America"/>
          <xsd:enumeration value="Norway"/>
          <xsd:enumeration value="Oceania"/>
          <xsd:enumeration value="Pakistan"/>
          <xsd:enumeration value="Poland"/>
          <xsd:enumeration value="Portugal"/>
          <xsd:enumeration value="Romania"/>
          <xsd:enumeration value="Russia"/>
          <xsd:enumeration value="Singapore"/>
          <xsd:enumeration value="Slovakia"/>
          <xsd:enumeration value="Slovenia"/>
          <xsd:enumeration value="South Africa"/>
          <xsd:enumeration value="South America"/>
          <xsd:enumeration value="South Korea"/>
          <xsd:enumeration value="Spain"/>
          <xsd:enumeration value="Sweden"/>
          <xsd:enumeration value="Switzerland"/>
          <xsd:enumeration value="Turkey"/>
          <xsd:enumeration value="United Kingdom"/>
          <xsd:enumeration value="United States"/>
          <xsd:enumeration value="Other"/>
        </xsd:restriction>
      </xsd:simpleType>
    </xsd:element>
    <xsd:element name="TaxCatchAll" ma:index="21" nillable="true" ma:displayName="Taxonomy Catch All Column" ma:hidden="true" ma:list="{149238bc-f7e6-43ad-927d-3446536fcfc3}" ma:internalName="TaxCatchAll" ma:showField="CatchAllData" ma:web="6e9dc5df-26dc-4cdc-bc9e-1872ac93c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6fa81fe08d4adbb709ae5defa4bd43" ma:index="22" nillable="true" ma:taxonomy="true" ma:internalName="SparkAttachmentRecordTopicsTaxHTField0" ma:taxonomyFieldName="SparkAttachmentRecordTopics" ma:displayName="Parent record topics/subtopics" ma:default="" ma:fieldId="{026fa81f-e08d-4adb-b709-ae5defa4bd43}" ma:taxonomyMulti="true" ma:sspId="7d3aa3f7-5aa5-4d87-bdcf-7522e93ff77f" ma:termSetId="8aac678c-f003-4b1e-a1f4-cb844ba418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arkAttachmentRecordAuthorTaxHTField0" ma:index="23" nillable="true" ma:taxonomy="true" ma:internalName="SparkAttachmentRecordAuthorTaxHTField0" ma:taxonomyFieldName="SparkAttachmentRecordAuthor" ma:displayName="Parent record author(s)" ma:default="" ma:fieldId="{f6e3d072-d09e-461f-a8aa-6f7171df815a}" ma:taxonomyMulti="true" ma:sspId="7d3aa3f7-5aa5-4d87-bdcf-7522e93ff77f" ma:termSetId="e6e8ea05-7cfa-412b-baf1-cdd39036a2a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f0cf3ca9afc4fc6b655329373ff3e6d" ma:index="24" nillable="true" ma:taxonomy="true" ma:internalName="SparkAttachmentRecordOrganisationTaxHTField0" ma:taxonomyFieldName="SparkAttachmentRecordOrganisation" ma:displayName="Parent record organisation(s)" ma:default="" ma:fieldId="{1f0cf3ca-9afc-4fc6-b655-329373ff3e6d}" ma:taxonomyMulti="true" ma:sspId="7d3aa3f7-5aa5-4d87-bdcf-7522e93ff77f" ma:termSetId="ebd84efe-c597-43a6-9885-53e31fb3770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parkAttachmentRecordKeywordsTaxHTField0" ma:index="25" nillable="true" ma:taxonomy="true" ma:internalName="SparkAttachmentRecordKeywordsTaxHTField0" ma:taxonomyFieldName="SparkAttachmentRecordKeywords" ma:displayName="Parent record keywords" ma:default="" ma:fieldId="{d54a8445-ea4e-4e4e-a425-bf8f3c97d9f0}" ma:taxonomyMulti="true" ma:sspId="7d3aa3f7-5aa5-4d87-bdcf-7522e93ff77f" ma:termSetId="f27bf04e-eec5-40f3-a4c2-8b684a3e76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adc9e77bb2e46e7a3bed45cbb1f8389" ma:index="26" nillable="true" ma:taxonomy="true" ma:internalName="SparkAttachmentRecordSeriesTaxHTField0" ma:taxonomyFieldName="SparkAttachmentRecordSeries" ma:displayName="Parent record series" ma:default="" ma:fieldId="{8adc9e77-bb2e-46e7-a3be-d45cbb1f8389}" ma:taxonomyMulti="true" ma:sspId="7d3aa3f7-5aa5-4d87-bdcf-7522e93ff77f" ma:termSetId="81f7c4c8-5979-472e-b753-02e9adba45e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CCE6C3-B31A-4711-838D-6153B00CF97C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6e9dc5df-26dc-4cdc-bc9e-1872ac93cb1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3DBE126-1726-43BE-8161-F6AA3473C5A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95888F6-614C-45FF-9910-2A3EA4384D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9dc5df-26dc-4cdc-bc9e-1872ac93cb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01AE324-38DB-45B7-8A60-3159E418F7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Koozai Master Sales Presentation Template</Template>
  <TotalTime>7183</TotalTime>
  <Words>992</Words>
  <Application>Microsoft Office PowerPoint</Application>
  <PresentationFormat>On-screen Show (4:3)</PresentationFormat>
  <Paragraphs>278</Paragraphs>
  <Slides>65</Slides>
  <Notes>13</Notes>
  <HiddenSlides>2</HiddenSlides>
  <MMClips>106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Calibri</vt:lpstr>
      <vt:lpstr>Calibri Light</vt:lpstr>
      <vt:lpstr>Century Gothic</vt:lpstr>
      <vt:lpstr>Maiandra GD</vt:lpstr>
      <vt:lpstr>PT Sans</vt:lpstr>
      <vt:lpstr>PT Sans Caption</vt:lpstr>
      <vt:lpstr>Symbol</vt:lpstr>
      <vt:lpstr>RSSB Module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Illiya Vjestica</dc:creator>
  <cp:lastModifiedBy>Capstick Tracey</cp:lastModifiedBy>
  <cp:revision>278</cp:revision>
  <cp:lastPrinted>2017-04-13T23:05:28Z</cp:lastPrinted>
  <dcterms:created xsi:type="dcterms:W3CDTF">2016-11-25T18:02:59Z</dcterms:created>
  <dcterms:modified xsi:type="dcterms:W3CDTF">2018-08-02T18:28:42Z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0x010100A04C6C45AA8F47FEBC7C7A661BDDACA500D31E798BEE71384D844FBFEA9AAE9411</vt:lpwstr>
  </property>
  <property fmtid="{D5CDD505-2E9C-101B-9397-08002B2CF9AE}" pid="3" name="_dlc_DocIdItemGuid">
    <vt:lpwstr>6f27cd9d-af5f-4933-a4f0-305145618170</vt:lpwstr>
  </property>
  <property fmtid="{D5CDD505-2E9C-101B-9397-08002B2CF9AE}" pid="4" name="SparkAttachmentRecordSeries">
    <vt:lpwstr/>
  </property>
  <property fmtid="{D5CDD505-2E9C-101B-9397-08002B2CF9AE}" pid="5" name="SparkAttachmentRecordKeywords">
    <vt:lpwstr/>
  </property>
  <property fmtid="{D5CDD505-2E9C-101B-9397-08002B2CF9AE}" pid="6" name="SparkAttachmentFileName">
    <vt:lpwstr>RSSB-SCC-Module-5-Confirming.pptx</vt:lpwstr>
  </property>
  <property fmtid="{D5CDD505-2E9C-101B-9397-08002B2CF9AE}" pid="7" name="SparkVisibilityLevel">
    <vt:lpwstr>Confidential to RSSB Members</vt:lpwstr>
  </property>
  <property fmtid="{D5CDD505-2E9C-101B-9397-08002B2CF9AE}" pid="8" name="SparkAttachmentRecordTopics">
    <vt:lpwstr/>
  </property>
  <property fmtid="{D5CDD505-2E9C-101B-9397-08002B2CF9AE}" pid="9" name="SparkAttachmentRecordOrganisation">
    <vt:lpwstr/>
  </property>
  <property fmtid="{D5CDD505-2E9C-101B-9397-08002B2CF9AE}" pid="10" name="SparkAttachmentRecordAuthor">
    <vt:lpwstr/>
  </property>
</Properties>
</file>