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71"/>
  </p:notesMasterIdLst>
  <p:sldIdLst>
    <p:sldId id="257" r:id="rId6"/>
    <p:sldId id="339" r:id="rId7"/>
    <p:sldId id="340" r:id="rId8"/>
    <p:sldId id="258" r:id="rId9"/>
    <p:sldId id="533" r:id="rId10"/>
    <p:sldId id="436" r:id="rId11"/>
    <p:sldId id="442" r:id="rId12"/>
    <p:sldId id="486" r:id="rId13"/>
    <p:sldId id="487" r:id="rId14"/>
    <p:sldId id="488" r:id="rId15"/>
    <p:sldId id="489" r:id="rId16"/>
    <p:sldId id="490" r:id="rId17"/>
    <p:sldId id="493" r:id="rId18"/>
    <p:sldId id="521" r:id="rId19"/>
    <p:sldId id="574" r:id="rId20"/>
    <p:sldId id="491" r:id="rId21"/>
    <p:sldId id="492" r:id="rId22"/>
    <p:sldId id="444" r:id="rId23"/>
    <p:sldId id="349" r:id="rId24"/>
    <p:sldId id="494" r:id="rId25"/>
    <p:sldId id="499" r:id="rId26"/>
    <p:sldId id="511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5" r:id="rId36"/>
    <p:sldId id="544" r:id="rId37"/>
    <p:sldId id="546" r:id="rId38"/>
    <p:sldId id="548" r:id="rId39"/>
    <p:sldId id="550" r:id="rId40"/>
    <p:sldId id="549" r:id="rId41"/>
    <p:sldId id="551" r:id="rId42"/>
    <p:sldId id="552" r:id="rId43"/>
    <p:sldId id="553" r:id="rId44"/>
    <p:sldId id="554" r:id="rId45"/>
    <p:sldId id="575" r:id="rId46"/>
    <p:sldId id="555" r:id="rId47"/>
    <p:sldId id="556" r:id="rId48"/>
    <p:sldId id="557" r:id="rId49"/>
    <p:sldId id="558" r:id="rId50"/>
    <p:sldId id="559" r:id="rId51"/>
    <p:sldId id="560" r:id="rId52"/>
    <p:sldId id="561" r:id="rId53"/>
    <p:sldId id="571" r:id="rId54"/>
    <p:sldId id="566" r:id="rId55"/>
    <p:sldId id="563" r:id="rId56"/>
    <p:sldId id="564" r:id="rId57"/>
    <p:sldId id="565" r:id="rId58"/>
    <p:sldId id="567" r:id="rId59"/>
    <p:sldId id="569" r:id="rId60"/>
    <p:sldId id="570" r:id="rId61"/>
    <p:sldId id="572" r:id="rId62"/>
    <p:sldId id="577" r:id="rId63"/>
    <p:sldId id="573" r:id="rId64"/>
    <p:sldId id="325" r:id="rId65"/>
    <p:sldId id="532" r:id="rId66"/>
    <p:sldId id="576" r:id="rId67"/>
    <p:sldId id="311" r:id="rId68"/>
    <p:sldId id="312" r:id="rId69"/>
    <p:sldId id="310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951"/>
    <a:srgbClr val="DDDEE4"/>
    <a:srgbClr val="031963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4629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644" y="90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0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0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06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701" r:id="rId3"/>
    <p:sldLayoutId id="2147483689" r:id="rId4"/>
    <p:sldLayoutId id="2147483698" r:id="rId5"/>
    <p:sldLayoutId id="2147483700" r:id="rId6"/>
    <p:sldLayoutId id="2147483699" r:id="rId7"/>
    <p:sldLayoutId id="2147483688" r:id="rId8"/>
    <p:sldLayoutId id="2147483686" r:id="rId9"/>
    <p:sldLayoutId id="2147483681" r:id="rId10"/>
    <p:sldLayoutId id="2147483682" r:id="rId11"/>
    <p:sldLayoutId id="2147483679" r:id="rId12"/>
    <p:sldLayoutId id="2147483693" r:id="rId13"/>
    <p:sldLayoutId id="2147483685" r:id="rId14"/>
    <p:sldLayoutId id="2147483678" r:id="rId15"/>
    <p:sldLayoutId id="2147483676" r:id="rId16"/>
    <p:sldLayoutId id="2147483696" r:id="rId17"/>
    <p:sldLayoutId id="2147483674" r:id="rId18"/>
    <p:sldLayoutId id="2147483675" r:id="rId19"/>
    <p:sldLayoutId id="2147483671" r:id="rId20"/>
    <p:sldLayoutId id="2147483684" r:id="rId21"/>
    <p:sldLayoutId id="2147483673" r:id="rId22"/>
    <p:sldLayoutId id="2147483680" r:id="rId23"/>
    <p:sldLayoutId id="2147483670" r:id="rId24"/>
    <p:sldLayoutId id="2147483687" r:id="rId25"/>
    <p:sldLayoutId id="2147483697" r:id="rId26"/>
    <p:sldLayoutId id="2147483695" r:id="rId27"/>
    <p:sldLayoutId id="2147483683" r:id="rId28"/>
    <p:sldLayoutId id="2147483669" r:id="rId29"/>
    <p:sldLayoutId id="2147483690" r:id="rId30"/>
    <p:sldLayoutId id="2147483691" r:id="rId31"/>
    <p:sldLayoutId id="2147483692" r:id="rId32"/>
    <p:sldLayoutId id="2147483677" r:id="rId33"/>
    <p:sldLayoutId id="2147483667" r:id="rId34"/>
    <p:sldLayoutId id="2147483694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8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28.png"/><Relationship Id="rId5" Type="http://schemas.microsoft.com/office/2007/relationships/media" Target="../media/media15.mp3"/><Relationship Id="rId10" Type="http://schemas.openxmlformats.org/officeDocument/2006/relationships/image" Target="../media/image17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1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18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microsoft.com/office/2007/relationships/media" Target="../media/media22.mp3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22.mp3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17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5" Type="http://schemas.microsoft.com/office/2007/relationships/media" Target="../media/media28.mp3"/><Relationship Id="rId4" Type="http://schemas.openxmlformats.org/officeDocument/2006/relationships/audio" Target="../media/media27.mp3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17.png"/><Relationship Id="rId5" Type="http://schemas.microsoft.com/office/2007/relationships/media" Target="../media/media31.mp3"/><Relationship Id="rId10" Type="http://schemas.openxmlformats.org/officeDocument/2006/relationships/image" Target="../media/image42.jp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4.mp3"/><Relationship Id="rId7" Type="http://schemas.openxmlformats.org/officeDocument/2006/relationships/image" Target="../media/image43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34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17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p3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8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9.mp3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1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p3"/><Relationship Id="rId5" Type="http://schemas.microsoft.com/office/2007/relationships/media" Target="../media/media45.mp3"/><Relationship Id="rId4" Type="http://schemas.openxmlformats.org/officeDocument/2006/relationships/audio" Target="../media/media44.mp3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p3"/><Relationship Id="rId5" Type="http://schemas.microsoft.com/office/2007/relationships/media" Target="../media/media48.mp3"/><Relationship Id="rId4" Type="http://schemas.openxmlformats.org/officeDocument/2006/relationships/audio" Target="../media/media47.mp3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5" Type="http://schemas.microsoft.com/office/2007/relationships/media" Target="../media/media51.mp3"/><Relationship Id="rId4" Type="http://schemas.openxmlformats.org/officeDocument/2006/relationships/audio" Target="../media/media50.mp3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3.mp3"/><Relationship Id="rId7" Type="http://schemas.openxmlformats.org/officeDocument/2006/relationships/image" Target="../media/image28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5.mp3"/><Relationship Id="rId7" Type="http://schemas.openxmlformats.org/officeDocument/2006/relationships/image" Target="../media/image28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55.mp3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58.mp3"/><Relationship Id="rId7" Type="http://schemas.openxmlformats.org/officeDocument/2006/relationships/image" Target="../media/image17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p3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1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audio" Target="../media/media62.mp3"/><Relationship Id="rId5" Type="http://schemas.microsoft.com/office/2007/relationships/media" Target="../media/media62.mp3"/><Relationship Id="rId4" Type="http://schemas.openxmlformats.org/officeDocument/2006/relationships/audio" Target="../media/media61.mp3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6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audio" Target="../media/media66.mp3"/><Relationship Id="rId5" Type="http://schemas.microsoft.com/office/2007/relationships/media" Target="../media/media66.mp3"/><Relationship Id="rId4" Type="http://schemas.openxmlformats.org/officeDocument/2006/relationships/audio" Target="../media/media65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6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audio" Target="../media/media69.mp3"/><Relationship Id="rId5" Type="http://schemas.microsoft.com/office/2007/relationships/media" Target="../media/media69.mp3"/><Relationship Id="rId4" Type="http://schemas.openxmlformats.org/officeDocument/2006/relationships/audio" Target="../media/media68.mp3"/><Relationship Id="rId9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1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audio" Target="../media/media72.mp3"/><Relationship Id="rId5" Type="http://schemas.microsoft.com/office/2007/relationships/media" Target="../media/media72.mp3"/><Relationship Id="rId4" Type="http://schemas.openxmlformats.org/officeDocument/2006/relationships/audio" Target="../media/media71.mp3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audio" Target="../media/media75.mp3"/><Relationship Id="rId5" Type="http://schemas.microsoft.com/office/2007/relationships/media" Target="../media/media75.mp3"/><Relationship Id="rId4" Type="http://schemas.openxmlformats.org/officeDocument/2006/relationships/audio" Target="../media/media74.mp3"/><Relationship Id="rId9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78.mp3"/><Relationship Id="rId7" Type="http://schemas.openxmlformats.org/officeDocument/2006/relationships/image" Target="../media/image17.png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78.mp3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0.mp3"/><Relationship Id="rId7" Type="http://schemas.openxmlformats.org/officeDocument/2006/relationships/image" Target="../media/image57.png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80.mp3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82.mp3"/><Relationship Id="rId7" Type="http://schemas.openxmlformats.org/officeDocument/2006/relationships/image" Target="../media/image28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82.mp3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5.mp3"/><Relationship Id="rId7" Type="http://schemas.openxmlformats.org/officeDocument/2006/relationships/image" Target="../media/image17.png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8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5" Type="http://schemas.openxmlformats.org/officeDocument/2006/relationships/image" Target="../media/image18.png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8.mp3"/><Relationship Id="rId7" Type="http://schemas.openxmlformats.org/officeDocument/2006/relationships/image" Target="../media/image18.png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88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microsoft.com/office/2007/relationships/media" Target="../media/media90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audio" Target="../media/media91.mp3"/><Relationship Id="rId5" Type="http://schemas.microsoft.com/office/2007/relationships/media" Target="../media/media91.mp3"/><Relationship Id="rId4" Type="http://schemas.openxmlformats.org/officeDocument/2006/relationships/audio" Target="../media/media90.mp3"/><Relationship Id="rId9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93.mp3"/><Relationship Id="rId7" Type="http://schemas.openxmlformats.org/officeDocument/2006/relationships/image" Target="../media/image17.png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3.mp3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SIX: Communication 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 5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6233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584CA2C-ACFF-4191-85BF-37205FFEBC6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05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5096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5095" y="1643444"/>
            <a:ext cx="1789687" cy="1569660"/>
            <a:chOff x="4947556" y="1643444"/>
            <a:chExt cx="17896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9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096" y="3065682"/>
            <a:ext cx="1919468" cy="1569660"/>
            <a:chOff x="4947557" y="3065682"/>
            <a:chExt cx="191946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933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7794" y="4487921"/>
            <a:ext cx="3604112" cy="1569660"/>
            <a:chOff x="4947555" y="4487921"/>
            <a:chExt cx="360411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5693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88756" y="2434648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28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8756" y="3637136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“tango two six signal’</a:t>
            </a:r>
          </a:p>
        </p:txBody>
      </p:sp>
      <p:pic>
        <p:nvPicPr>
          <p:cNvPr id="2" name="VO 5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1117768"/>
            <a:ext cx="812800" cy="8128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DABC38E2-8B1F-4352-AF83-AE6374A54193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51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15" name="Oval 14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9" name="VO 6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750" y="-810146"/>
            <a:ext cx="609600" cy="609600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991393E0-0832-4C69-A3E0-49AF7623E95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444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6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-78105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0031E-DB84-4B84-A322-573623084063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98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318729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141072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1729900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612269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332190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732930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032560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4995761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VO 61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725" y="-767317"/>
            <a:ext cx="609600" cy="609600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DB835C2E-5AD6-478F-BCE0-9CE96549DFE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7965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9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1208" y="2254677"/>
            <a:ext cx="61456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Active listening =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hearing +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 +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appropriate response</a:t>
            </a:r>
            <a:r>
              <a:rPr lang="en-US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61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55" y="-71415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9C8F0-588B-4703-A1B4-06EFF8A8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9A10693-51EE-4804-8012-808EDA566A7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52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695A91-E2EA-4D4D-85DA-4B841CFD0E1A}"/>
              </a:ext>
            </a:extLst>
          </p:cNvPr>
          <p:cNvSpPr txBox="1"/>
          <p:nvPr/>
        </p:nvSpPr>
        <p:spPr>
          <a:xfrm>
            <a:off x="605689" y="3644904"/>
            <a:ext cx="5195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ea typeface="PT Sans Caption" panose="020B0603020203020204" pitchFamily="34" charset="0"/>
              </a:rPr>
              <a:t>Communication Skills</a:t>
            </a:r>
          </a:p>
        </p:txBody>
      </p:sp>
      <p:pic>
        <p:nvPicPr>
          <p:cNvPr id="2" name="VO 6150">
            <a:hlinkClick r:id="" action="ppaction://media"/>
            <a:extLst>
              <a:ext uri="{FF2B5EF4-FFF2-40B4-BE49-F238E27FC236}">
                <a16:creationId xmlns:a16="http://schemas.microsoft.com/office/drawing/2014/main" id="{F1E7D939-A883-45D2-B58D-5E6CB1EAD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889" y="-914400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942FB8B-BEB1-4073-B34E-95AECAAD494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5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5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33466D0C-1C2B-47CB-87F6-54BA9F154212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3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63955" y="4183293"/>
            <a:ext cx="7586535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Skills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FADAA-9106-4328-8546-28E19B2F1CF7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4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0937" y="2323402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Which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non-technical skills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are you aware of ?</a:t>
            </a:r>
          </a:p>
        </p:txBody>
      </p:sp>
      <p:pic>
        <p:nvPicPr>
          <p:cNvPr id="5" name="VO 6200">
            <a:hlinkClick r:id="" action="ppaction://media"/>
            <a:extLst>
              <a:ext uri="{FF2B5EF4-FFF2-40B4-BE49-F238E27FC236}">
                <a16:creationId xmlns:a16="http://schemas.microsoft.com/office/drawing/2014/main" id="{80C58E7C-C776-4B61-89A6-4E0122F21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452" y="-672418"/>
            <a:ext cx="609600" cy="609600"/>
          </a:xfrm>
          <a:prstGeom prst="rect">
            <a:avLst/>
          </a:prstGeom>
        </p:spPr>
      </p:pic>
      <p:pic>
        <p:nvPicPr>
          <p:cNvPr id="7" name="VO6205">
            <a:hlinkClick r:id="" action="ppaction://media"/>
            <a:extLst>
              <a:ext uri="{FF2B5EF4-FFF2-40B4-BE49-F238E27FC236}">
                <a16:creationId xmlns:a16="http://schemas.microsoft.com/office/drawing/2014/main" id="{3D117B09-F260-455D-B1A4-BC2A57E978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7675" y="-672418"/>
            <a:ext cx="609600" cy="609600"/>
          </a:xfrm>
          <a:prstGeom prst="rect">
            <a:avLst/>
          </a:prstGeom>
        </p:spPr>
      </p:pic>
      <p:pic>
        <p:nvPicPr>
          <p:cNvPr id="8" name="VO6207">
            <a:hlinkClick r:id="" action="ppaction://media"/>
            <a:extLst>
              <a:ext uri="{FF2B5EF4-FFF2-40B4-BE49-F238E27FC236}">
                <a16:creationId xmlns:a16="http://schemas.microsoft.com/office/drawing/2014/main" id="{BA052369-C30C-47CF-B4D6-02CFE02CB0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9841" y="-672418"/>
            <a:ext cx="609600" cy="609600"/>
          </a:xfrm>
          <a:prstGeom prst="rect">
            <a:avLst/>
          </a:prstGeom>
        </p:spPr>
      </p:pic>
      <p:pic>
        <p:nvPicPr>
          <p:cNvPr id="9" name="VO6210">
            <a:hlinkClick r:id="" action="ppaction://media"/>
            <a:extLst>
              <a:ext uri="{FF2B5EF4-FFF2-40B4-BE49-F238E27FC236}">
                <a16:creationId xmlns:a16="http://schemas.microsoft.com/office/drawing/2014/main" id="{58FD0CB3-C8CB-4705-8E1D-D4B290F568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2007" y="-6724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9563F-7EEF-488B-8EC7-777F6402C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5118A03-4D3A-46A6-9347-FD990BA0DB4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72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2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24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sixth module in our course on safety critical communications. Here we look at non-technical skills: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Review of the course to date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Working with Others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Assertiveness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Challenging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Considering Other’s Needs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6734" y="-108357"/>
            <a:ext cx="9554921" cy="5909300"/>
            <a:chOff x="304860" y="306382"/>
            <a:chExt cx="9554921" cy="5837807"/>
          </a:xfrm>
        </p:grpSpPr>
        <p:sp>
          <p:nvSpPr>
            <p:cNvPr id="6" name="TextBox 5"/>
            <p:cNvSpPr txBox="1"/>
            <p:nvPr/>
          </p:nvSpPr>
          <p:spPr>
            <a:xfrm>
              <a:off x="4254485" y="344103"/>
              <a:ext cx="419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ea typeface="PT Sans" charset="-52"/>
                  <a:cs typeface="PT Sans" charset="-52"/>
                </a:rPr>
                <a:t>self control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0178" y="546476"/>
              <a:ext cx="34981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60" y="306382"/>
              <a:ext cx="60478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ea typeface="PT Sans" charset="-52"/>
                  <a:cs typeface="PT Sans" charset="-52"/>
                </a:rPr>
                <a:t>working </a:t>
              </a:r>
            </a:p>
            <a:p>
              <a:r>
                <a:rPr lang="en-US" sz="5400" b="1" dirty="0">
                  <a:ea typeface="PT Sans" charset="-52"/>
                  <a:cs typeface="PT Sans" charset="-52"/>
                </a:rPr>
                <a:t>with people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805" y="3039550"/>
              <a:ext cx="37586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" panose="02040604050505020304" pitchFamily="18" charset="0"/>
                  <a:ea typeface="Century Gothic" charset="0"/>
                  <a:cs typeface="Century Gothic" charset="0"/>
                </a:rPr>
                <a:t>control under </a:t>
              </a:r>
            </a:p>
            <a:p>
              <a:r>
                <a:rPr lang="en-US" sz="40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" panose="02040604050505020304" pitchFamily="18" charset="0"/>
                  <a:ea typeface="Century Gothic" charset="0"/>
                  <a:cs typeface="Century Gothic" charset="0"/>
                </a:rPr>
                <a:t>pressure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9778" y="2007724"/>
              <a:ext cx="8377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conscientiousness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1839" y="1247278"/>
              <a:ext cx="5217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Britannic Bold" panose="020B0903060703020204" pitchFamily="34" charset="0"/>
                  <a:ea typeface="Century Gothic" charset="0"/>
                  <a:cs typeface="Century Gothic" charset="0"/>
                </a:rPr>
                <a:t>assertiveness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50204" y="2901561"/>
              <a:ext cx="4860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+mj-lt"/>
                  <a:ea typeface="PT Sans" charset="-52"/>
                  <a:cs typeface="PT Sans" charset="-52"/>
                </a:rPr>
                <a:t>multitasking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6268" y="4389863"/>
              <a:ext cx="52969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i="1" dirty="0">
                  <a:latin typeface="+mj-lt"/>
                  <a:ea typeface="PT Sans" charset="-52"/>
                  <a:cs typeface="PT Sans" charset="-52"/>
                </a:rPr>
                <a:t>attention management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7558" y="4131826"/>
              <a:ext cx="41007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willingness to learn</a:t>
              </a:r>
            </a:p>
          </p:txBody>
        </p:sp>
      </p:grpSp>
      <p:pic>
        <p:nvPicPr>
          <p:cNvPr id="5" name="VO 6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879" y="-1132399"/>
            <a:ext cx="609600" cy="617066"/>
          </a:xfrm>
          <a:prstGeom prst="rect">
            <a:avLst/>
          </a:prstGeom>
        </p:spPr>
      </p:pic>
      <p:pic>
        <p:nvPicPr>
          <p:cNvPr id="2" name="VO6215">
            <a:hlinkClick r:id="" action="ppaction://media"/>
            <a:extLst>
              <a:ext uri="{FF2B5EF4-FFF2-40B4-BE49-F238E27FC236}">
                <a16:creationId xmlns:a16="http://schemas.microsoft.com/office/drawing/2014/main" id="{C160BF27-12EF-4036-A297-85220E13F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052" y="-1158183"/>
            <a:ext cx="609600" cy="617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171942-2372-4313-8ADE-5DA12E664888}"/>
              </a:ext>
            </a:extLst>
          </p:cNvPr>
          <p:cNvSpPr/>
          <p:nvPr/>
        </p:nvSpPr>
        <p:spPr>
          <a:xfrm>
            <a:off x="1290283" y="6019682"/>
            <a:ext cx="6563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Both RSSB and Network Rail have defined sets of non-technical skills relevant to different parts of the rail industry.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2104A128-A8DF-4C16-8055-1CBC7E893BE0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581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581" y="-703521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C36FD-1CE0-40DE-923C-50AA1390BA30}"/>
              </a:ext>
            </a:extLst>
          </p:cNvPr>
          <p:cNvSpPr txBox="1"/>
          <p:nvPr/>
        </p:nvSpPr>
        <p:spPr>
          <a:xfrm>
            <a:off x="1697648" y="1019237"/>
            <a:ext cx="701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92D050"/>
                </a:solidFill>
                <a:latin typeface="PT Sans Caption"/>
              </a:rPr>
              <a:t>Working with Others</a:t>
            </a:r>
            <a:endParaRPr lang="en-GB" sz="5400" b="1" dirty="0">
              <a:latin typeface="PT Sans Caption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A1AC-70DA-49F4-AC1F-9A31D3975DCD}"/>
              </a:ext>
            </a:extLst>
          </p:cNvPr>
          <p:cNvSpPr txBox="1"/>
          <p:nvPr/>
        </p:nvSpPr>
        <p:spPr>
          <a:xfrm>
            <a:off x="1681992" y="1996094"/>
            <a:ext cx="707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latin typeface="PT Sans Caption"/>
              </a:rPr>
              <a:t>Assertiveness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8DFAA-5D3C-4FB3-922A-DC53DA4CBE7D}"/>
              </a:ext>
            </a:extLst>
          </p:cNvPr>
          <p:cNvSpPr txBox="1"/>
          <p:nvPr/>
        </p:nvSpPr>
        <p:spPr>
          <a:xfrm>
            <a:off x="1687660" y="3007907"/>
            <a:ext cx="707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92D050"/>
                </a:solidFill>
                <a:latin typeface="PT Sans Caption"/>
              </a:rPr>
              <a:t>Challenging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BC041-F1A3-4661-BD68-6250665FDF23}"/>
              </a:ext>
            </a:extLst>
          </p:cNvPr>
          <p:cNvSpPr txBox="1"/>
          <p:nvPr/>
        </p:nvSpPr>
        <p:spPr>
          <a:xfrm>
            <a:off x="1690160" y="4014749"/>
            <a:ext cx="707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latin typeface="PT Sans Caption"/>
              </a:rPr>
              <a:t>Considering Others</a:t>
            </a:r>
          </a:p>
          <a:p>
            <a:endParaRPr lang="en-GB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E805CF9-A5E4-48B3-B449-E601C5551F97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67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32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32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32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32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4381485"/>
            <a:ext cx="8444374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Working with Others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38E65-A1D0-4285-AF96-C77358909DF6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438112"/>
      </p:ext>
    </p:extLst>
  </p:cSld>
  <p:clrMapOvr>
    <a:masterClrMapping/>
  </p:clrMapOvr>
  <p:transition spd="slow" advTm="4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6005">
            <a:hlinkClick r:id="" action="ppaction://media"/>
            <a:extLst>
              <a:ext uri="{FF2B5EF4-FFF2-40B4-BE49-F238E27FC236}">
                <a16:creationId xmlns:a16="http://schemas.microsoft.com/office/drawing/2014/main" id="{7A2DC8A0-3FD4-4BED-A250-0ECE0C764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554" y="-93165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8171849-6A24-4AC1-839C-C1859E779B2D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943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EF006288-14AA-440B-9301-BC144B9B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6" name="VO6010">
            <a:hlinkClick r:id="" action="ppaction://media"/>
            <a:extLst>
              <a:ext uri="{FF2B5EF4-FFF2-40B4-BE49-F238E27FC236}">
                <a16:creationId xmlns:a16="http://schemas.microsoft.com/office/drawing/2014/main" id="{D125EB83-4D16-4E82-9A15-D27F8C0C4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781" y="-787879"/>
            <a:ext cx="609600" cy="609600"/>
          </a:xfrm>
          <a:prstGeom prst="rect">
            <a:avLst/>
          </a:prstGeom>
        </p:spPr>
      </p:pic>
      <p:pic>
        <p:nvPicPr>
          <p:cNvPr id="8" name="VO6015">
            <a:hlinkClick r:id="" action="ppaction://media"/>
            <a:extLst>
              <a:ext uri="{FF2B5EF4-FFF2-40B4-BE49-F238E27FC236}">
                <a16:creationId xmlns:a16="http://schemas.microsoft.com/office/drawing/2014/main" id="{0059B234-3A57-4861-A63F-3ADAE81FD1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6966" y="-787879"/>
            <a:ext cx="609600" cy="609600"/>
          </a:xfrm>
          <a:prstGeom prst="rect">
            <a:avLst/>
          </a:prstGeom>
        </p:spPr>
      </p:pic>
      <p:pic>
        <p:nvPicPr>
          <p:cNvPr id="16" name="Picture 15" descr="A picture containing thing&#10;&#10;Description generated with very high confidence">
            <a:extLst>
              <a:ext uri="{FF2B5EF4-FFF2-40B4-BE49-F238E27FC236}">
                <a16:creationId xmlns:a16="http://schemas.microsoft.com/office/drawing/2014/main" id="{CE39F5C9-1752-4203-AC31-1B7168BFA6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9562" y="-178279"/>
            <a:ext cx="9144000" cy="646452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0C7A55C7-9C71-4EF5-84B9-AC8962BC34CF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880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58" y="0"/>
            <a:ext cx="10787152" cy="6677247"/>
          </a:xfrm>
          <a:prstGeom prst="rect">
            <a:avLst/>
          </a:prstGeom>
        </p:spPr>
      </p:pic>
      <p:pic>
        <p:nvPicPr>
          <p:cNvPr id="4" name="VO 6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698" y="-609600"/>
            <a:ext cx="609600" cy="609600"/>
          </a:xfrm>
          <a:prstGeom prst="rect">
            <a:avLst/>
          </a:prstGeom>
        </p:spPr>
      </p:pic>
      <p:pic>
        <p:nvPicPr>
          <p:cNvPr id="5" name="VO6020">
            <a:hlinkClick r:id="" action="ppaction://media"/>
            <a:extLst>
              <a:ext uri="{FF2B5EF4-FFF2-40B4-BE49-F238E27FC236}">
                <a16:creationId xmlns:a16="http://schemas.microsoft.com/office/drawing/2014/main" id="{FE748D59-552E-4AA2-BEB7-077EBF0D61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785" y="-609600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6FBD303-4B6C-4926-9B4F-CF6F0F95A4AE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0317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583" y="2515076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Positions =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job roles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5924" y="3911600"/>
            <a:ext cx="786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Plays =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rule</a:t>
            </a:r>
            <a:r>
              <a:rPr lang="en-GB" sz="4000" b="1" dirty="0">
                <a:latin typeface="PT Sans"/>
              </a:rPr>
              <a:t>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book</a:t>
            </a:r>
            <a:r>
              <a:rPr lang="en-GB" sz="4000" b="1" dirty="0">
                <a:latin typeface="PT Sans"/>
              </a:rPr>
              <a:t> &amp;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procedures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133" y="1144543"/>
            <a:ext cx="556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The</a:t>
            </a:r>
            <a:r>
              <a:rPr lang="en-GB" sz="4000" b="1" dirty="0">
                <a:latin typeface="PT Sans Caption"/>
              </a:rPr>
              <a:t> </a:t>
            </a:r>
            <a:r>
              <a:rPr lang="en-GB" sz="4000" b="1" dirty="0">
                <a:solidFill>
                  <a:srgbClr val="8FC951"/>
                </a:solidFill>
                <a:latin typeface="PT Sans Caption"/>
              </a:rPr>
              <a:t>Rail Industry </a:t>
            </a:r>
            <a:r>
              <a:rPr lang="en-GB" sz="4000" b="1" dirty="0">
                <a:latin typeface="PT Sans Caption"/>
              </a:rPr>
              <a:t>Team</a:t>
            </a:r>
          </a:p>
        </p:txBody>
      </p:sp>
      <p:pic>
        <p:nvPicPr>
          <p:cNvPr id="5" name="VO 6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03" y="-679072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9789C3A-4D04-434C-ACD0-B5D9D07630FA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6885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298" y="-760228"/>
            <a:ext cx="609600" cy="609600"/>
          </a:xfrm>
          <a:prstGeom prst="rect">
            <a:avLst/>
          </a:prstGeom>
        </p:spPr>
      </p:pic>
      <p:pic>
        <p:nvPicPr>
          <p:cNvPr id="3" name="VO 60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797" y="-760228"/>
            <a:ext cx="609600" cy="609600"/>
          </a:xfrm>
          <a:prstGeom prst="rect">
            <a:avLst/>
          </a:prstGeom>
        </p:spPr>
      </p:pic>
      <p:pic>
        <p:nvPicPr>
          <p:cNvPr id="4" name="VO 60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3730" y="-760228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A2A1BDE0-5747-4B6C-880B-4139F403A8DA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38807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60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9544" y="-735419"/>
            <a:ext cx="609600" cy="609600"/>
          </a:xfrm>
          <a:prstGeom prst="rect">
            <a:avLst/>
          </a:prstGeom>
        </p:spPr>
      </p:pic>
      <p:pic>
        <p:nvPicPr>
          <p:cNvPr id="4" name="VO 60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15070" y="-708838"/>
            <a:ext cx="609600" cy="609600"/>
          </a:xfrm>
          <a:prstGeom prst="rect">
            <a:avLst/>
          </a:prstGeom>
        </p:spPr>
      </p:pic>
      <p:pic>
        <p:nvPicPr>
          <p:cNvPr id="5" name="VO 60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6800" y="-735419"/>
            <a:ext cx="609600" cy="609600"/>
          </a:xfrm>
          <a:prstGeom prst="rect">
            <a:avLst/>
          </a:prstGeom>
        </p:spPr>
      </p:pic>
      <p:pic>
        <p:nvPicPr>
          <p:cNvPr id="6" name="VO6045">
            <a:hlinkClick r:id="" action="ppaction://media"/>
            <a:extLst>
              <a:ext uri="{FF2B5EF4-FFF2-40B4-BE49-F238E27FC236}">
                <a16:creationId xmlns:a16="http://schemas.microsoft.com/office/drawing/2014/main" id="{F3E79A71-C07D-4977-9FC7-A6CA4C01D2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336" y="-708838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9C0D39B-1E2A-4B98-8FA2-A8F2E80CFAB4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29661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94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89" y="-756684"/>
            <a:ext cx="609600" cy="609600"/>
          </a:xfrm>
          <a:prstGeom prst="rect">
            <a:avLst/>
          </a:prstGeom>
        </p:spPr>
      </p:pic>
      <p:pic>
        <p:nvPicPr>
          <p:cNvPr id="3" name="VO 60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1982" y="-75668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821" y="0"/>
            <a:ext cx="5977467" cy="4867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277" y="5068252"/>
            <a:ext cx="53922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PT Sans Caption"/>
              </a:rPr>
              <a:t>We need to develop a professional working relationship with our colleagues</a:t>
            </a:r>
          </a:p>
          <a:p>
            <a:endParaRPr lang="en-GB" sz="4000" dirty="0">
              <a:latin typeface="PT Sans Captio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8C799-4ACE-4BE5-8CFF-7669BBAB4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1F4E3523-04FE-4D07-8610-E2616724CE7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541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32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360667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1340778"/>
            <a:ext cx="81111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Foundation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Protocols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Structure and Lead Responsibility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Protocols 2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Confirming Understanding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Communication Skills</a:t>
            </a:r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The next page is a holding page, designed to sit on the screen while attendees enter the 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0664" y="1435595"/>
            <a:ext cx="5956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4400" b="1" dirty="0">
                <a:latin typeface="PT Sans"/>
              </a:rPr>
              <a:t> Be </a:t>
            </a:r>
            <a:r>
              <a:rPr lang="en-GB" sz="4400" b="1" dirty="0">
                <a:solidFill>
                  <a:srgbClr val="8FC951"/>
                </a:solidFill>
                <a:latin typeface="PT Sans"/>
              </a:rPr>
              <a:t>assertive</a:t>
            </a:r>
          </a:p>
          <a:p>
            <a:pPr hangingPunct="0"/>
            <a:endParaRPr lang="en-GB" sz="4400" b="1" dirty="0">
              <a:solidFill>
                <a:srgbClr val="8FC951"/>
              </a:solidFill>
              <a:latin typeface="PT Sans"/>
            </a:endParaRPr>
          </a:p>
          <a:p>
            <a:pPr hangingPunct="0"/>
            <a:endParaRPr lang="en-GB" sz="4400" b="1" dirty="0">
              <a:latin typeface="PT Sans"/>
            </a:endParaRPr>
          </a:p>
          <a:p>
            <a:endParaRPr lang="en-GB" dirty="0">
              <a:latin typeface="PT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0664" y="2800606"/>
            <a:ext cx="6535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4400" b="1" dirty="0">
                <a:latin typeface="PT Sans"/>
              </a:rPr>
              <a:t> </a:t>
            </a:r>
            <a:r>
              <a:rPr lang="en-GB" sz="4400" b="1" dirty="0">
                <a:solidFill>
                  <a:srgbClr val="92D050"/>
                </a:solidFill>
                <a:latin typeface="PT Sans"/>
              </a:rPr>
              <a:t>Challenge</a:t>
            </a:r>
            <a:r>
              <a:rPr lang="en-GB" sz="4400" b="1" dirty="0">
                <a:latin typeface="PT Sans"/>
              </a:rPr>
              <a:t> effectively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664" y="4073283"/>
            <a:ext cx="7192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US" sz="4400" b="1" dirty="0">
                <a:latin typeface="PT Sans"/>
              </a:rPr>
              <a:t> </a:t>
            </a:r>
            <a:r>
              <a:rPr lang="en-US" sz="4400" b="1" dirty="0">
                <a:solidFill>
                  <a:schemeClr val="accent1"/>
                </a:solidFill>
                <a:latin typeface="PT Sans"/>
              </a:rPr>
              <a:t>Consider</a:t>
            </a:r>
            <a:r>
              <a:rPr lang="en-GB" sz="4400" b="1" dirty="0">
                <a:solidFill>
                  <a:schemeClr val="accent1"/>
                </a:solidFill>
                <a:latin typeface="PT Sans"/>
              </a:rPr>
              <a:t> </a:t>
            </a:r>
            <a:r>
              <a:rPr lang="en-GB" sz="4400" b="1" dirty="0">
                <a:latin typeface="PT Sans"/>
              </a:rPr>
              <a:t>other’s needs</a:t>
            </a:r>
          </a:p>
        </p:txBody>
      </p:sp>
      <p:pic>
        <p:nvPicPr>
          <p:cNvPr id="5" name="VO6075">
            <a:hlinkClick r:id="" action="ppaction://media"/>
            <a:extLst>
              <a:ext uri="{FF2B5EF4-FFF2-40B4-BE49-F238E27FC236}">
                <a16:creationId xmlns:a16="http://schemas.microsoft.com/office/drawing/2014/main" id="{4E4C14FA-D06C-43E8-AB1D-2E948DA53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64" y="-734683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52DF71F-BAEB-4644-AE41-6E01E4ADABF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418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Assertiveness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439D5-30D2-4DAA-894E-531D474C2C16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684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46" y="-809847"/>
            <a:ext cx="609600" cy="609600"/>
          </a:xfrm>
          <a:prstGeom prst="rect">
            <a:avLst/>
          </a:prstGeom>
        </p:spPr>
      </p:pic>
      <p:pic>
        <p:nvPicPr>
          <p:cNvPr id="3" name="VO 6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3246" y="-809847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6967270-0928-427B-93D5-88042D2AD204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8959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7588" y="1866507"/>
            <a:ext cx="5783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000" b="1" dirty="0">
                <a:solidFill>
                  <a:srgbClr val="92D050"/>
                </a:solidFill>
                <a:latin typeface="PT Sans"/>
                <a:ea typeface="Kozuka Gothic Pr6N H" panose="020B0800000000000000" pitchFamily="34" charset="-128"/>
                <a:cs typeface="Times New Roman" panose="02020603050405020304" pitchFamily="18" charset="0"/>
              </a:rPr>
              <a:t>Assertiveness: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confidently saying what we need, while maintaining respect for others.</a:t>
            </a:r>
            <a:endParaRPr lang="en-GB" sz="2800" dirty="0">
              <a:latin typeface="PT Sans"/>
            </a:endParaRPr>
          </a:p>
        </p:txBody>
      </p:sp>
      <p:pic>
        <p:nvPicPr>
          <p:cNvPr id="4" name="VO 6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67" y="-788582"/>
            <a:ext cx="609600" cy="609600"/>
          </a:xfrm>
          <a:prstGeom prst="rect">
            <a:avLst/>
          </a:prstGeom>
        </p:spPr>
      </p:pic>
      <p:pic>
        <p:nvPicPr>
          <p:cNvPr id="5" name="VO 63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88" y="-78858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9596B-E360-40DC-97B6-3217D345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888025B-FB87-4B6E-9F4F-02F65BD7D2B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295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36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36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4332" y="3326334"/>
            <a:ext cx="435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In practice…</a:t>
            </a:r>
          </a:p>
        </p:txBody>
      </p:sp>
      <p:pic>
        <p:nvPicPr>
          <p:cNvPr id="3" name="VO 63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665" y="-756684"/>
            <a:ext cx="609600" cy="609600"/>
          </a:xfrm>
          <a:prstGeom prst="rect">
            <a:avLst/>
          </a:prstGeom>
        </p:spPr>
      </p:pic>
      <p:pic>
        <p:nvPicPr>
          <p:cNvPr id="4" name="VO 63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0958" y="-75668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C28889D-86CD-4066-84DB-60B69F771E2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63887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396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771" y="613203"/>
            <a:ext cx="8418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dirty="0">
                <a:solidFill>
                  <a:srgbClr val="FF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7197" y="2581862"/>
            <a:ext cx="65733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Miss </a:t>
            </a:r>
            <a:r>
              <a:rPr lang="en-GB" sz="6600" dirty="0">
                <a:solidFill>
                  <a:srgbClr val="00B0F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passive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236" y="4148018"/>
            <a:ext cx="58061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66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6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600" b="1" i="1" dirty="0">
              <a:solidFill>
                <a:srgbClr val="7030A0"/>
              </a:solidFill>
              <a:latin typeface="PT Sans Caption"/>
            </a:endParaRPr>
          </a:p>
        </p:txBody>
      </p:sp>
      <p:pic>
        <p:nvPicPr>
          <p:cNvPr id="5" name="VO6335">
            <a:hlinkClick r:id="" action="ppaction://media"/>
            <a:extLst>
              <a:ext uri="{FF2B5EF4-FFF2-40B4-BE49-F238E27FC236}">
                <a16:creationId xmlns:a16="http://schemas.microsoft.com/office/drawing/2014/main" id="{FDA17BD2-37D5-4A6B-9009-82EFEF46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636" y="-835077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3F5873-0E25-44E9-9105-F4EE690DFC2E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8006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 6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168" y="-788581"/>
            <a:ext cx="609600" cy="609600"/>
          </a:xfrm>
          <a:prstGeom prst="rect">
            <a:avLst/>
          </a:prstGeom>
        </p:spPr>
      </p:pic>
      <p:pic>
        <p:nvPicPr>
          <p:cNvPr id="6" name="VO 63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0569" y="-788581"/>
            <a:ext cx="609600" cy="609600"/>
          </a:xfrm>
          <a:prstGeom prst="rect">
            <a:avLst/>
          </a:prstGeom>
        </p:spPr>
      </p:pic>
      <p:pic>
        <p:nvPicPr>
          <p:cNvPr id="3" name="VO6340">
            <a:hlinkClick r:id="" action="ppaction://media"/>
            <a:extLst>
              <a:ext uri="{FF2B5EF4-FFF2-40B4-BE49-F238E27FC236}">
                <a16:creationId xmlns:a16="http://schemas.microsoft.com/office/drawing/2014/main" id="{E4903D6F-B105-41D8-B192-E08469A10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7" y="-788581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B53BD00C-4985-4AD9-8E1B-BE096764F3B3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35972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O 63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6893" y="-756684"/>
            <a:ext cx="609600" cy="609600"/>
          </a:xfrm>
          <a:prstGeom prst="rect">
            <a:avLst/>
          </a:prstGeom>
        </p:spPr>
      </p:pic>
      <p:pic>
        <p:nvPicPr>
          <p:cNvPr id="2" name="VO6355">
            <a:hlinkClick r:id="" action="ppaction://media"/>
            <a:extLst>
              <a:ext uri="{FF2B5EF4-FFF2-40B4-BE49-F238E27FC236}">
                <a16:creationId xmlns:a16="http://schemas.microsoft.com/office/drawing/2014/main" id="{D6481262-0A90-4AE5-BD36-18AEA1FDA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312" y="-756684"/>
            <a:ext cx="609600" cy="609600"/>
          </a:xfrm>
          <a:prstGeom prst="rect">
            <a:avLst/>
          </a:prstGeom>
        </p:spPr>
      </p:pic>
      <p:pic>
        <p:nvPicPr>
          <p:cNvPr id="7" name="VO6360">
            <a:hlinkClick r:id="" action="ppaction://media"/>
            <a:extLst>
              <a:ext uri="{FF2B5EF4-FFF2-40B4-BE49-F238E27FC236}">
                <a16:creationId xmlns:a16="http://schemas.microsoft.com/office/drawing/2014/main" id="{3706CE9B-E4E9-47AA-9F83-FEBE19CA79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102" y="-75668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03ED7B9-3015-4962-9650-1B0243B8205F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4927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63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134" y="-703521"/>
            <a:ext cx="609600" cy="609600"/>
          </a:xfrm>
          <a:prstGeom prst="rect">
            <a:avLst/>
          </a:prstGeom>
        </p:spPr>
      </p:pic>
      <p:pic>
        <p:nvPicPr>
          <p:cNvPr id="5" name="VO 63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493" y="-703521"/>
            <a:ext cx="609600" cy="609600"/>
          </a:xfrm>
          <a:prstGeom prst="rect">
            <a:avLst/>
          </a:prstGeom>
        </p:spPr>
      </p:pic>
      <p:pic>
        <p:nvPicPr>
          <p:cNvPr id="6" name="VO 63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3852" y="-777949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8BE76508-4335-42A2-A7CF-9BE52D460469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17909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2363" y="562069"/>
            <a:ext cx="702154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 our needs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clearly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Avoid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shouting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Avoid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sarcasm</a:t>
            </a: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mimicry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Argue our point but be prepared to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compromise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endParaRPr lang="en-GB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other’s needs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Criticise a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point of view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, not a person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‘I’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statements, rather than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‘you’</a:t>
            </a: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statements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Be prepared to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explain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why we need something</a:t>
            </a:r>
          </a:p>
        </p:txBody>
      </p:sp>
      <p:pic>
        <p:nvPicPr>
          <p:cNvPr id="4" name="VO 63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563" y="-746051"/>
            <a:ext cx="609600" cy="609600"/>
          </a:xfrm>
          <a:prstGeom prst="rect">
            <a:avLst/>
          </a:prstGeom>
        </p:spPr>
      </p:pic>
      <p:pic>
        <p:nvPicPr>
          <p:cNvPr id="5" name="VO 639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084" y="-74605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62519-867C-43B0-AA54-1AAB89079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ECE6B9-8AB3-4202-9B73-2483BC93B14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1963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398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8D11F3-E5EF-456E-9898-97D0B0B2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39" y="222453"/>
            <a:ext cx="8465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Decide which of these statements are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and which are </a:t>
            </a:r>
            <a:r>
              <a:rPr lang="en-GB" sz="3200" b="1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Aggressive.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24" y="1584439"/>
            <a:ext cx="43080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1600" dirty="0">
                <a:latin typeface="PT Sans"/>
              </a:rPr>
              <a:t>“I need to let a passenger train through before I can get you out onto the main line.”</a:t>
            </a:r>
          </a:p>
          <a:p>
            <a:pPr hangingPunct="0"/>
            <a:r>
              <a:rPr lang="en-GB" sz="1600" dirty="0">
                <a:latin typeface="PT Sans"/>
              </a:rPr>
              <a:t> 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1" y="2665579"/>
            <a:ext cx="41289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PT Sans"/>
              </a:rPr>
              <a:t>“It doesn’t matter why, I’m just not letting you go yet. OK.”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524" y="3759139"/>
            <a:ext cx="4128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“Oh, aren’t you the big boss. You know best, as usual 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524" y="4450114"/>
            <a:ext cx="3987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“OK. So if we schedule that for nineteen hundred hours, that will give you time to complete your current job and me time to…”</a:t>
            </a:r>
            <a:endParaRPr lang="en-GB" sz="1600" dirty="0">
              <a:latin typeface="PT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5122" y="571390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“You’re wrong, just like last time.”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524" y="5990904"/>
            <a:ext cx="359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“So, the reason you’re in a hurry is…”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122" y="12775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don’t believe that’s the right thing to do – I can’t agree to that.”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5122" y="25126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“[shouting] LISTEN TO ME, I NEED TO GET MOVING…”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3975" y="3475091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need…”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5122" y="37591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didn’t think you were the kind of guy to worry about petty regulations.”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3975" y="506255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can’t give you permission to cross yet because…”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2573" y="1265679"/>
            <a:ext cx="0" cy="53236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B8945EC-CED2-4B3C-8BB0-AB23BF7D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515E835D-C199-4A0E-9193-58701B1A7D02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38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39" y="273253"/>
            <a:ext cx="8465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3200" b="1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24" y="1584439"/>
            <a:ext cx="43080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1600" dirty="0">
                <a:solidFill>
                  <a:srgbClr val="92D050"/>
                </a:solidFill>
                <a:latin typeface="PT Sans"/>
              </a:rPr>
              <a:t>“I need to let a passenger train through before I can get you out onto the main line.”</a:t>
            </a:r>
          </a:p>
          <a:p>
            <a:pPr hangingPunct="0"/>
            <a:r>
              <a:rPr lang="en-GB" sz="1600" dirty="0">
                <a:latin typeface="PT Sans"/>
              </a:rPr>
              <a:t> 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1" y="2665579"/>
            <a:ext cx="41289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PT Sans"/>
              </a:rPr>
              <a:t>“It doesn’t matter why, I’m just not letting you go yet. OK.”</a:t>
            </a:r>
          </a:p>
          <a:p>
            <a:endParaRPr lang="en-GB" dirty="0">
              <a:solidFill>
                <a:srgbClr val="FF0000"/>
              </a:solidFill>
              <a:latin typeface="PT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524" y="3759139"/>
            <a:ext cx="4128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“Oh, aren’t you the big boss. You know best, as usual 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524" y="4450114"/>
            <a:ext cx="3987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“OK. So if we schedule that for nineteen hundred hours, that will give you time to complete your current job and me time to…”</a:t>
            </a:r>
            <a:endParaRPr lang="en-GB" sz="1600" dirty="0">
              <a:solidFill>
                <a:srgbClr val="92D050"/>
              </a:solidFill>
              <a:latin typeface="PT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5122" y="571390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dirty="0">
              <a:solidFill>
                <a:srgbClr val="FF000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“You’re wrong, just like last time.”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524" y="5990904"/>
            <a:ext cx="359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“So, the reason you’re in a hurry is…”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122" y="12775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solidFill>
                <a:srgbClr val="92D05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don’t believe that’s the right thing to do – I can’t agree to that.”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5122" y="25126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“[shouting] LISTEN TO ME, I NEED TO GET MOVING…”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3975" y="3475091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need…”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5122" y="37591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solidFill>
                <a:srgbClr val="FF000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didn’t think you were the kind of guy to worry about petty regulations.”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3975" y="506255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can’t give you permission to cross yet because…”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2573" y="1265679"/>
            <a:ext cx="0" cy="53236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0B1C4B-7EFB-4196-903C-D780E1C9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FD418D9-4B47-4079-8710-22F1CB6E9FF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506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0338" y="2244571"/>
            <a:ext cx="55193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4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We must be </a:t>
            </a:r>
            <a:r>
              <a:rPr lang="en-GB" sz="4000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Not passive or aggressive.</a:t>
            </a:r>
            <a:endParaRPr lang="en-GB" sz="4000" dirty="0"/>
          </a:p>
        </p:txBody>
      </p:sp>
      <p:pic>
        <p:nvPicPr>
          <p:cNvPr id="4" name="VO 63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19" y="-746051"/>
            <a:ext cx="609600" cy="609600"/>
          </a:xfrm>
          <a:prstGeom prst="rect">
            <a:avLst/>
          </a:prstGeom>
        </p:spPr>
      </p:pic>
      <p:pic>
        <p:nvPicPr>
          <p:cNvPr id="5" name="VO 63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674" y="-74605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2FDFA-1221-4BB3-AA81-F83D93845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2D8C3CB-8751-4351-9BBF-BF079E8A041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605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8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9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8930" y="3539732"/>
            <a:ext cx="72301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PT Sans"/>
              </a:rPr>
              <a:t>Challenge</a:t>
            </a:r>
          </a:p>
          <a:p>
            <a:r>
              <a:rPr lang="en-GB" sz="4800" b="1" dirty="0">
                <a:solidFill>
                  <a:schemeClr val="bg1"/>
                </a:solidFill>
                <a:latin typeface="PT Sans"/>
              </a:rPr>
              <a:t>Effectively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909C4-134C-4CB7-86E4-9ADD455F1A83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03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9246" y="2946163"/>
            <a:ext cx="3300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endParaRPr lang="en-GB" sz="5400" dirty="0">
              <a:latin typeface="PT Sans"/>
            </a:endParaRPr>
          </a:p>
        </p:txBody>
      </p:sp>
      <p:pic>
        <p:nvPicPr>
          <p:cNvPr id="3" name="VO 64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521" y="-820480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408A637-8231-4B7A-903F-3B51B1609EB9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996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725" y="-809847"/>
            <a:ext cx="609600" cy="609600"/>
          </a:xfrm>
          <a:prstGeom prst="rect">
            <a:avLst/>
          </a:prstGeom>
        </p:spPr>
      </p:pic>
      <p:pic>
        <p:nvPicPr>
          <p:cNvPr id="3" name="VO 640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921" y="-809847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8A3492E-9528-4556-9028-DADABE96E74F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3346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34" y="-75668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76CA8-98C0-4308-9579-72296CB04079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2841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6186" y="1110326"/>
            <a:ext cx="678711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Failing to listen correctly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Fear of making a mistake and being made to look foolish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Over-respect for authority</a:t>
            </a:r>
          </a:p>
          <a:p>
            <a:pPr marL="457200" hangingPunct="0">
              <a:spcAft>
                <a:spcPts val="0"/>
              </a:spcAft>
              <a:tabLst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VO 6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153" y="-788582"/>
            <a:ext cx="609600" cy="609600"/>
          </a:xfrm>
          <a:prstGeom prst="rect">
            <a:avLst/>
          </a:prstGeom>
        </p:spPr>
      </p:pic>
      <p:pic>
        <p:nvPicPr>
          <p:cNvPr id="4" name="VO 6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6186" y="-788582"/>
            <a:ext cx="609600" cy="609600"/>
          </a:xfrm>
          <a:prstGeom prst="rect">
            <a:avLst/>
          </a:prstGeom>
        </p:spPr>
      </p:pic>
      <p:pic>
        <p:nvPicPr>
          <p:cNvPr id="5" name="VO 6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9219" y="-788582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A34F923-2F6B-4C68-ABFC-122623CE89C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6952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6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98" y="-71415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6E9DDC77-77DF-4703-96B7-CBDFCE7A558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81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"/>
          <a:stretch/>
        </p:blipFill>
        <p:spPr>
          <a:xfrm>
            <a:off x="-367646" y="0"/>
            <a:ext cx="10039705" cy="6858000"/>
          </a:xfrm>
          <a:prstGeom prst="rect">
            <a:avLst/>
          </a:prstGeom>
        </p:spPr>
      </p:pic>
      <p:pic>
        <p:nvPicPr>
          <p:cNvPr id="3" name="VO 6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047" y="-714154"/>
            <a:ext cx="609600" cy="609600"/>
          </a:xfrm>
          <a:prstGeom prst="rect">
            <a:avLst/>
          </a:prstGeom>
        </p:spPr>
      </p:pic>
      <p:pic>
        <p:nvPicPr>
          <p:cNvPr id="4" name="VO 64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354" y="-783266"/>
            <a:ext cx="609600" cy="609600"/>
          </a:xfrm>
          <a:prstGeom prst="rect">
            <a:avLst/>
          </a:prstGeom>
        </p:spPr>
      </p:pic>
      <p:pic>
        <p:nvPicPr>
          <p:cNvPr id="5" name="VO 64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4755" y="-696433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3C6BAC0-5ACE-4799-A3ED-2B971FCC488F}"/>
              </a:ext>
            </a:extLst>
          </p:cNvPr>
          <p:cNvSpPr txBox="1"/>
          <p:nvPr/>
        </p:nvSpPr>
        <p:spPr>
          <a:xfrm>
            <a:off x="-2317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4089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2128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12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50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828" y="-799214"/>
            <a:ext cx="609600" cy="609600"/>
          </a:xfrm>
          <a:prstGeom prst="rect">
            <a:avLst/>
          </a:prstGeom>
        </p:spPr>
      </p:pic>
      <p:pic>
        <p:nvPicPr>
          <p:cNvPr id="3" name="VO 64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512" y="-799214"/>
            <a:ext cx="609600" cy="609600"/>
          </a:xfrm>
          <a:prstGeom prst="rect">
            <a:avLst/>
          </a:prstGeom>
        </p:spPr>
      </p:pic>
      <p:pic>
        <p:nvPicPr>
          <p:cNvPr id="4" name="VO 64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3972" y="-79921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FBA55DF-1825-4328-925B-DCC70ED48CB2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0678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3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5722" y="1025875"/>
            <a:ext cx="43832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Prepared to </a:t>
            </a:r>
            <a:r>
              <a:rPr lang="en-GB" sz="3200" b="1" dirty="0">
                <a:solidFill>
                  <a:srgbClr val="92D05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challenge </a:t>
            </a:r>
            <a:r>
              <a:rPr lang="en-GB" sz="32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incorrect communication</a:t>
            </a:r>
          </a:p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b="1" dirty="0">
              <a:latin typeface="PT Sans Captio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polite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not rude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not aggressive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question the content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don’t accuse the person</a:t>
            </a:r>
            <a:endParaRPr lang="en-GB" sz="2800" b="1" dirty="0">
              <a:latin typeface="PT Sans Caption"/>
            </a:endParaRPr>
          </a:p>
        </p:txBody>
      </p:sp>
      <p:pic>
        <p:nvPicPr>
          <p:cNvPr id="3" name="VO 64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094" y="-756683"/>
            <a:ext cx="609600" cy="609600"/>
          </a:xfrm>
          <a:prstGeom prst="rect">
            <a:avLst/>
          </a:prstGeom>
        </p:spPr>
      </p:pic>
      <p:pic>
        <p:nvPicPr>
          <p:cNvPr id="4" name="VO 64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880" y="-756683"/>
            <a:ext cx="609600" cy="609600"/>
          </a:xfrm>
          <a:prstGeom prst="rect">
            <a:avLst/>
          </a:prstGeom>
        </p:spPr>
      </p:pic>
      <p:pic>
        <p:nvPicPr>
          <p:cNvPr id="5" name="VO 647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6866" y="-75668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FBEAF-60E7-4B82-890F-7D9A738C3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94ABBBC-08A7-4264-9C6C-B6BEFD380F3F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3529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12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278" y="3358066"/>
            <a:ext cx="47500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chemeClr val="bg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Considering 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chemeClr val="bg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Other’s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320A9-5D43-4736-BA33-5DACD9394290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32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5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2634"/>
            <a:ext cx="609600" cy="609600"/>
          </a:xfrm>
          <a:prstGeom prst="rect">
            <a:avLst/>
          </a:prstGeom>
        </p:spPr>
      </p:pic>
      <p:pic>
        <p:nvPicPr>
          <p:cNvPr id="3" name="VO 65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884" y="-740737"/>
            <a:ext cx="609600" cy="609600"/>
          </a:xfrm>
          <a:prstGeom prst="rect">
            <a:avLst/>
          </a:prstGeom>
        </p:spPr>
      </p:pic>
      <p:pic>
        <p:nvPicPr>
          <p:cNvPr id="4" name="VO 65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2976" y="-77263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533" y="0"/>
            <a:ext cx="9700568" cy="6858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1138E2F-4655-4730-A036-6DC3B906069C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9870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9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35574" y="2584572"/>
            <a:ext cx="32192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awareness </a:t>
            </a:r>
          </a:p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GB" sz="3600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2452" y="2958577"/>
            <a:ext cx="420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-</a:t>
            </a:r>
            <a:endParaRPr lang="en-GB" sz="6000" dirty="0"/>
          </a:p>
        </p:txBody>
      </p:sp>
      <p:pic>
        <p:nvPicPr>
          <p:cNvPr id="6" name="VO6515">
            <a:hlinkClick r:id="" action="ppaction://media"/>
            <a:extLst>
              <a:ext uri="{FF2B5EF4-FFF2-40B4-BE49-F238E27FC236}">
                <a16:creationId xmlns:a16="http://schemas.microsoft.com/office/drawing/2014/main" id="{6961F1DA-2AA9-4BA5-975E-C99E13D02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89" y="-9144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DA7BD-6ADB-4A91-8968-F34378047009}"/>
              </a:ext>
            </a:extLst>
          </p:cNvPr>
          <p:cNvSpPr txBox="1"/>
          <p:nvPr/>
        </p:nvSpPr>
        <p:spPr>
          <a:xfrm>
            <a:off x="764263" y="2584572"/>
            <a:ext cx="2595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Considering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Other’s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Needs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FB2D2F0-B347-4DAF-9D51-059C0F51A0C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433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71117" y="2704345"/>
            <a:ext cx="7065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Considering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Other’s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Needs 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40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3213" y="2088792"/>
            <a:ext cx="33029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appreciating what              someone is having to think about </a:t>
            </a:r>
          </a:p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how they might be feeling</a:t>
            </a:r>
            <a:endParaRPr lang="en-GB" sz="2800" dirty="0">
              <a:latin typeface="PT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1679" y="2986719"/>
            <a:ext cx="6078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PT Sans"/>
            </a:endParaRPr>
          </a:p>
        </p:txBody>
      </p:sp>
      <p:pic>
        <p:nvPicPr>
          <p:cNvPr id="6" name="VO65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451" y="-808964"/>
            <a:ext cx="609600" cy="609600"/>
          </a:xfrm>
          <a:prstGeom prst="rect">
            <a:avLst/>
          </a:prstGeom>
        </p:spPr>
      </p:pic>
      <p:pic>
        <p:nvPicPr>
          <p:cNvPr id="7" name="VO6525">
            <a:hlinkClick r:id="" action="ppaction://media"/>
            <a:extLst>
              <a:ext uri="{FF2B5EF4-FFF2-40B4-BE49-F238E27FC236}">
                <a16:creationId xmlns:a16="http://schemas.microsoft.com/office/drawing/2014/main" id="{9BF636AE-8876-4BD2-A113-D9C5A05705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555" y="-808964"/>
            <a:ext cx="609600" cy="6096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00DA7969-7FBC-4993-AFE0-B906110CBBBF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7998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21" y="157041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the driver is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about?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he is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latin typeface="PT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42" y="2072222"/>
            <a:ext cx="1252623" cy="1252623"/>
          </a:xfrm>
          <a:prstGeom prst="rect">
            <a:avLst/>
          </a:prstGeom>
        </p:spPr>
      </p:pic>
      <p:pic>
        <p:nvPicPr>
          <p:cNvPr id="4" name="Victor_David_SPAD_Change_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201" y="2046822"/>
            <a:ext cx="1289267" cy="1289267"/>
          </a:xfrm>
          <a:prstGeom prst="rect">
            <a:avLst/>
          </a:prstGeom>
        </p:spPr>
      </p:pic>
      <p:pic>
        <p:nvPicPr>
          <p:cNvPr id="5" name="VO 6535">
            <a:hlinkClick r:id="" action="ppaction://media"/>
            <a:extLst>
              <a:ext uri="{FF2B5EF4-FFF2-40B4-BE49-F238E27FC236}">
                <a16:creationId xmlns:a16="http://schemas.microsoft.com/office/drawing/2014/main" id="{B11DF61B-EEBF-4044-A1F8-1276A2CCC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686" y="-79938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22B31-969D-4A9F-BF5D-9EFE57E62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3687DBD-3598-406E-A2E0-0760FD1F7BDB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731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8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3684" y="4101992"/>
            <a:ext cx="56426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Q. Identify 3 situations, relevant to your job, in which people might be under pressure</a:t>
            </a:r>
            <a:r>
              <a:rPr lang="en-GB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VO 65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1" y="-703521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8BE2EB-1813-419D-8279-40EF4C6CB37A}"/>
              </a:ext>
            </a:extLst>
          </p:cNvPr>
          <p:cNvSpPr/>
          <p:nvPr/>
        </p:nvSpPr>
        <p:spPr>
          <a:xfrm>
            <a:off x="2795512" y="772473"/>
            <a:ext cx="60708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Spot people under </a:t>
            </a:r>
            <a:r>
              <a:rPr lang="en-GB" sz="4000" b="1" dirty="0">
                <a:solidFill>
                  <a:srgbClr val="8FC951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- thinking</a:t>
            </a: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4000" b="1" dirty="0">
                <a:solidFill>
                  <a:srgbClr val="8FC951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emotional</a:t>
            </a: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pressure</a:t>
            </a:r>
            <a:r>
              <a:rPr lang="en-GB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VO6545">
            <a:hlinkClick r:id="" action="ppaction://media"/>
            <a:extLst>
              <a:ext uri="{FF2B5EF4-FFF2-40B4-BE49-F238E27FC236}">
                <a16:creationId xmlns:a16="http://schemas.microsoft.com/office/drawing/2014/main" id="{2B47DACC-49C6-4BC2-9DAD-9624FD162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8725" y="-70352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91CF9-1B46-4272-BDBE-F4A0D05DE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3EF74AA-C2A4-4C9D-B29A-9EEB2EE1B34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85075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6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176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98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913A1-50F0-445B-A1EB-010D5EFC82C2}"/>
              </a:ext>
            </a:extLst>
          </p:cNvPr>
          <p:cNvSpPr/>
          <p:nvPr/>
        </p:nvSpPr>
        <p:spPr>
          <a:xfrm>
            <a:off x="1242203" y="836004"/>
            <a:ext cx="74907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PT Sans"/>
              <a:ea typeface="PT Sans Caption" panose="020B0603020203020204" pitchFamily="34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Speak more slowly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Be prepared to repeat information and actions more often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Calm the other person by remaining calm yourself and showing understanding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Give them more thinking time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Resist the temptation to become agitated yourself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Cope with less structure in </a:t>
            </a:r>
            <a:r>
              <a:rPr lang="en-GB" sz="2400" i="1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their</a:t>
            </a: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 communication (but keep yours correct)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Listen carefully and give verbal responses – a stressed person needs to know they are being listened to</a:t>
            </a:r>
          </a:p>
        </p:txBody>
      </p:sp>
      <p:pic>
        <p:nvPicPr>
          <p:cNvPr id="3" name="VO6547">
            <a:hlinkClick r:id="" action="ppaction://media"/>
            <a:extLst>
              <a:ext uri="{FF2B5EF4-FFF2-40B4-BE49-F238E27FC236}">
                <a16:creationId xmlns:a16="http://schemas.microsoft.com/office/drawing/2014/main" id="{E49C2731-C43D-48E3-AB1B-A6483F749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796" y="-105817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BD5A2-48E0-4288-97F2-2578A97B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5BC6844-370F-4619-9AAA-5205427EB45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359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1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89153" y="2090172"/>
            <a:ext cx="562566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4000" dirty="0">
                <a:latin typeface="PT Sans"/>
                <a:ea typeface="PT Sans Caption" panose="020B0603020203020204" pitchFamily="34" charset="0"/>
              </a:rPr>
              <a:t>We must </a:t>
            </a:r>
          </a:p>
          <a:p>
            <a:pPr hangingPunct="0"/>
            <a:r>
              <a:rPr lang="en-GB" sz="4000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consider</a:t>
            </a:r>
            <a:r>
              <a:rPr lang="en-GB" sz="4000" dirty="0">
                <a:latin typeface="PT Sans"/>
                <a:ea typeface="PT Sans Caption" panose="020B0603020203020204" pitchFamily="34" charset="0"/>
              </a:rPr>
              <a:t> </a:t>
            </a:r>
            <a:r>
              <a:rPr lang="en-GB" sz="4000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others</a:t>
            </a:r>
          </a:p>
          <a:p>
            <a:pPr hangingPunct="0"/>
            <a:r>
              <a:rPr lang="en-GB" sz="3600" dirty="0">
                <a:latin typeface="PT Sans"/>
                <a:ea typeface="PT Sans Caption" panose="020B0603020203020204" pitchFamily="34" charset="0"/>
              </a:rPr>
              <a:t>    – especially colleagues working under pressure</a:t>
            </a:r>
          </a:p>
          <a:p>
            <a:pPr hangingPunct="0"/>
            <a:endParaRPr lang="en-GB" sz="3200" b="1" dirty="0">
              <a:latin typeface="PT Sans"/>
            </a:endParaRPr>
          </a:p>
        </p:txBody>
      </p:sp>
      <p:pic>
        <p:nvPicPr>
          <p:cNvPr id="5" name="VO6550">
            <a:hlinkClick r:id="" action="ppaction://media"/>
            <a:extLst>
              <a:ext uri="{FF2B5EF4-FFF2-40B4-BE49-F238E27FC236}">
                <a16:creationId xmlns:a16="http://schemas.microsoft.com/office/drawing/2014/main" id="{C73980B9-746A-4638-9DC9-21196954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91" y="-78644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6375B-1E6A-4DBB-BA76-B41B9F459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pic>
        <p:nvPicPr>
          <p:cNvPr id="2" name="VO6550 short">
            <a:hlinkClick r:id="" action="ppaction://media"/>
            <a:extLst>
              <a:ext uri="{FF2B5EF4-FFF2-40B4-BE49-F238E27FC236}">
                <a16:creationId xmlns:a16="http://schemas.microsoft.com/office/drawing/2014/main" id="{5B3636DD-3059-4D45-AE8D-2354E67320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9300" y="-730250"/>
            <a:ext cx="406400" cy="4064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CE8232A-F368-4EBA-BC97-01F3BE10BD8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678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973" y="2148932"/>
            <a:ext cx="4669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PT Sans Caption" charset="-52"/>
                <a:ea typeface="PT Sans Caption" charset="-52"/>
                <a:cs typeface="PT Sans Caption" charset="-52"/>
              </a:rPr>
              <a:t>Module 6: 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Skills</a:t>
            </a:r>
          </a:p>
        </p:txBody>
      </p:sp>
      <p:pic>
        <p:nvPicPr>
          <p:cNvPr id="5" name="VO 6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45" y="-609600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DBEF68C-2959-4F1D-B412-EEA37B6DDADD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59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5" name="VO 59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83" y="-812800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8353" y="546009"/>
            <a:ext cx="5563947" cy="1198654"/>
            <a:chOff x="3580053" y="519278"/>
            <a:chExt cx="5563947" cy="1198654"/>
          </a:xfrm>
        </p:grpSpPr>
        <p:grpSp>
          <p:nvGrpSpPr>
            <p:cNvPr id="3" name="Group 2"/>
            <p:cNvGrpSpPr/>
            <p:nvPr/>
          </p:nvGrpSpPr>
          <p:grpSpPr>
            <a:xfrm>
              <a:off x="3580053" y="519278"/>
              <a:ext cx="5168389" cy="1198654"/>
              <a:chOff x="3769239" y="393159"/>
              <a:chExt cx="5168389" cy="119865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69239" y="393159"/>
                <a:ext cx="864973" cy="8649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PT Sans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32624" y="1130148"/>
                <a:ext cx="41050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endParaRPr lang="en-GB" sz="2400" dirty="0">
                  <a:latin typeface="PT Sans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643438" y="546009"/>
              <a:ext cx="45005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b="1" dirty="0">
                  <a:latin typeface="PT Sans"/>
                </a:rPr>
                <a:t>We need to develop a </a:t>
              </a:r>
              <a:r>
                <a:rPr lang="en-GB" sz="2000" b="1" dirty="0">
                  <a:solidFill>
                    <a:srgbClr val="92D050"/>
                  </a:solidFill>
                  <a:latin typeface="PT Sans"/>
                </a:rPr>
                <a:t>professional working relationship</a:t>
              </a:r>
              <a:r>
                <a:rPr lang="en-GB" sz="2000" b="1" dirty="0">
                  <a:latin typeface="PT Sans"/>
                </a:rPr>
                <a:t> with our colleagues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3488092" y="1818877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1738" y="189937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We must be </a:t>
            </a:r>
            <a:r>
              <a:rPr lang="en-GB" sz="20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. Not passive or aggressive</a:t>
            </a:r>
          </a:p>
        </p:txBody>
      </p:sp>
      <p:sp>
        <p:nvSpPr>
          <p:cNvPr id="11" name="Oval 10"/>
          <p:cNvSpPr/>
          <p:nvPr/>
        </p:nvSpPr>
        <p:spPr>
          <a:xfrm>
            <a:off x="3488092" y="3073606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61738" y="3160171"/>
            <a:ext cx="34901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2000" b="1" dirty="0">
                <a:latin typeface="PT Sans"/>
              </a:rPr>
              <a:t>We must be prepared to </a:t>
            </a:r>
            <a:r>
              <a:rPr lang="en-GB" sz="2000" b="1" dirty="0">
                <a:solidFill>
                  <a:srgbClr val="92D050"/>
                </a:solidFill>
                <a:latin typeface="PT Sans"/>
              </a:rPr>
              <a:t>challenge</a:t>
            </a:r>
            <a:r>
              <a:rPr lang="en-GB" sz="2000" b="1" dirty="0">
                <a:latin typeface="PT Sans"/>
              </a:rPr>
              <a:t> incorrect communication 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polite</a:t>
            </a:r>
            <a:r>
              <a:rPr lang="en-GB" sz="2000" b="1" dirty="0">
                <a:latin typeface="PT Sans"/>
              </a:rPr>
              <a:t> not rude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assertive</a:t>
            </a:r>
            <a:r>
              <a:rPr lang="en-GB" sz="2000" b="1" dirty="0">
                <a:latin typeface="PT Sans"/>
              </a:rPr>
              <a:t> not aggressive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question</a:t>
            </a:r>
            <a:r>
              <a:rPr lang="en-GB" sz="2000" b="1" dirty="0">
                <a:latin typeface="PT Sans"/>
              </a:rPr>
              <a:t> </a:t>
            </a:r>
            <a:r>
              <a:rPr lang="en-GB" sz="2000" b="1" dirty="0">
                <a:solidFill>
                  <a:srgbClr val="8FC951"/>
                </a:solidFill>
                <a:latin typeface="PT Sans"/>
              </a:rPr>
              <a:t>the content</a:t>
            </a:r>
            <a:r>
              <a:rPr lang="en-GB" sz="2000" b="1" dirty="0">
                <a:latin typeface="PT Sans"/>
              </a:rPr>
              <a:t> don’t accuse the person</a:t>
            </a:r>
          </a:p>
          <a:p>
            <a:pPr lvl="0" hangingPunct="0"/>
            <a:endParaRPr lang="en-GB" sz="2800" dirty="0">
              <a:latin typeface="PT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533314-B099-49AE-8F19-9D58D4954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B0406525-9F01-4B03-BFC3-88F4EF64300C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04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3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7" grpId="0"/>
      <p:bldP spid="11" grpId="0" animBg="1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488091" y="522986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1738" y="751610"/>
            <a:ext cx="35654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2000" b="1" dirty="0">
                <a:latin typeface="PT Sans"/>
                <a:ea typeface="PT Sans Caption" panose="020B0603020203020204" pitchFamily="34" charset="0"/>
              </a:rPr>
              <a:t>We must </a:t>
            </a:r>
          </a:p>
          <a:p>
            <a:pPr hangingPunct="0"/>
            <a:r>
              <a:rPr lang="en-GB" sz="2000" b="1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consider others </a:t>
            </a:r>
          </a:p>
          <a:p>
            <a:pPr hangingPunct="0"/>
            <a:r>
              <a:rPr lang="en-GB" sz="2000" b="1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    </a:t>
            </a:r>
            <a:r>
              <a:rPr lang="en-GB" sz="2000" b="1" dirty="0">
                <a:latin typeface="PT Sans"/>
                <a:ea typeface="PT Sans Caption" panose="020B0603020203020204" pitchFamily="34" charset="0"/>
              </a:rPr>
              <a:t>– especially colleagues </a:t>
            </a:r>
          </a:p>
          <a:p>
            <a:pPr hangingPunct="0"/>
            <a:r>
              <a:rPr lang="en-GB" sz="2000" b="1" dirty="0">
                <a:latin typeface="PT Sans"/>
                <a:ea typeface="PT Sans Caption" panose="020B0603020203020204" pitchFamily="34" charset="0"/>
              </a:rPr>
              <a:t>working under pressure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2F5C-1D1B-4482-89D6-3448344D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CD1BDE62-9DA8-435E-9169-92A6351DB052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623" y="696926"/>
            <a:ext cx="904508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400" dirty="0">
                <a:latin typeface="Aileron Black" panose="00000A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SCC?      </a:t>
            </a:r>
            <a:endParaRPr lang="en-GB" sz="5400" b="1" dirty="0">
              <a:latin typeface="Adobe Myungjo Std M" panose="02020600000000000000" pitchFamily="18" charset="-128"/>
              <a:ea typeface="Adobe Myungjo Std M" panose="02020600000000000000" pitchFamily="18" charset="-128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7200" i="1" dirty="0">
                <a:latin typeface="Adobe Garamond Pro" panose="02020502060506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Protocols</a:t>
            </a:r>
            <a:endParaRPr lang="en-GB" sz="6600" b="1" dirty="0"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Lead/Personal</a:t>
            </a: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6600" b="1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6600" i="1" dirty="0">
              <a:latin typeface="Lucida Fax" panose="02060602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O 6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623" y="-78858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3770" y="288976"/>
            <a:ext cx="4291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dobe Myungjo Std M" panose="02020600000000000000" pitchFamily="18" charset="-128"/>
                <a:ea typeface="Adobe Myungjo Std M" panose="02020600000000000000" pitchFamily="18" charset="-128"/>
                <a:cs typeface="Times New Roman" panose="02020603050405020304" pitchFamily="18" charset="0"/>
              </a:rPr>
              <a:t>Verbal </a:t>
            </a:r>
            <a:r>
              <a:rPr lang="en-GB" sz="6000" b="1" dirty="0">
                <a:latin typeface="Adobe Myungjo Std M" panose="02020600000000000000" pitchFamily="18" charset="-128"/>
                <a:ea typeface="Adobe Myungjo Std M" panose="02020600000000000000" pitchFamily="18" charset="-128"/>
                <a:cs typeface="Times New Roman" panose="02020603050405020304" pitchFamily="18" charset="0"/>
              </a:rPr>
              <a:t>contract</a:t>
            </a:r>
            <a:endParaRPr lang="en-GB" sz="6000" dirty="0"/>
          </a:p>
        </p:txBody>
      </p:sp>
      <p:sp>
        <p:nvSpPr>
          <p:cNvPr id="8" name="Rectangle 7"/>
          <p:cNvSpPr/>
          <p:nvPr/>
        </p:nvSpPr>
        <p:spPr>
          <a:xfrm>
            <a:off x="3949542" y="1349549"/>
            <a:ext cx="4725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Message</a:t>
            </a:r>
            <a:r>
              <a:rPr lang="en-GB" sz="9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48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Structure</a:t>
            </a:r>
            <a:endParaRPr lang="en-GB" sz="4800" dirty="0"/>
          </a:p>
        </p:txBody>
      </p:sp>
      <p:sp>
        <p:nvSpPr>
          <p:cNvPr id="10" name="Rectangle 9"/>
          <p:cNvSpPr/>
          <p:nvPr/>
        </p:nvSpPr>
        <p:spPr>
          <a:xfrm>
            <a:off x="310479" y="4742931"/>
            <a:ext cx="8225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Confirming </a:t>
            </a:r>
            <a:r>
              <a:rPr lang="en-GB" sz="54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749" y="5636336"/>
            <a:ext cx="7973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atin typeface="Aileron Black" panose="00000A00000000000000" pitchFamily="50" charset="0"/>
              </a:rPr>
              <a:t>Communication Skills</a:t>
            </a:r>
            <a:endParaRPr lang="en-GB" sz="6600" b="1" i="1" dirty="0">
              <a:latin typeface="Aileron Black" panose="00000A00000000000000" pitchFamily="50" charset="0"/>
            </a:endParaRPr>
          </a:p>
        </p:txBody>
      </p:sp>
      <p:pic>
        <p:nvPicPr>
          <p:cNvPr id="2" name="VO6705">
            <a:hlinkClick r:id="" action="ppaction://media"/>
            <a:extLst>
              <a:ext uri="{FF2B5EF4-FFF2-40B4-BE49-F238E27FC236}">
                <a16:creationId xmlns:a16="http://schemas.microsoft.com/office/drawing/2014/main" id="{E209C9E0-DA42-48E4-A83C-C4F261F381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424" y="-788581"/>
            <a:ext cx="6096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4E2DBEF0-AEFC-4E91-A85B-914F8CEA9C7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5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4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96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7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8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119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1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1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01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4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79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6711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252B6EC8-3A90-42C1-AF84-34E13C8E259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764630"/>
            <a:ext cx="2967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ea typeface="PT Sans Caption" charset="-52"/>
                <a:cs typeface="PT Sans Caption" charset="-52"/>
              </a:rPr>
              <a:t>Foundation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687959"/>
            <a:ext cx="2524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Protocols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" y="2611288"/>
            <a:ext cx="5617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Structure and Lead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799" y="4150170"/>
            <a:ext cx="61440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More Protocols</a:t>
            </a:r>
          </a:p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Confirming Understanding</a:t>
            </a:r>
          </a:p>
        </p:txBody>
      </p:sp>
      <p:pic>
        <p:nvPicPr>
          <p:cNvPr id="2" name="VO 5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900790"/>
            <a:ext cx="812800" cy="812800"/>
          </a:xfrm>
          <a:prstGeom prst="rect">
            <a:avLst/>
          </a:prstGeom>
        </p:spPr>
      </p:pic>
      <p:pic>
        <p:nvPicPr>
          <p:cNvPr id="3" name="VO 61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225" y="-695325"/>
            <a:ext cx="609600" cy="6096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D841220A-48CB-43E1-BA81-699C10AE1D5E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4" name="VO 5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2727080-341E-4CC8-B464-098D1B644636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6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‘operational’ &amp;‘front line’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E2F38532-CB56-4E2E-B24F-FF9494E8F60B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5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75NEMTS3ZVHP-10-2606</_dlc_DocId>
    <_dlc_DocIdUrl xmlns="6e9dc5df-26dc-4cdc-bc9e-1872ac93cb1a">
      <Url>http://author.sparkrail.org/_layouts/15/DocIdRedir.aspx?ID=75NEMTS3ZVHP-10-2606</Url>
      <Description>75NEMTS3ZVHP-10-2606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319EE8-0CAC-48A0-95F7-21D54A29E6A3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6e9dc5df-26dc-4cdc-bc9e-1872ac93cb1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0CD284-889C-413F-937C-3F51335EDB8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CE1F7D6-07F4-459B-B531-1226679C6A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4AA33B5-503E-42B4-91D1-BB7EB4FE5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21059</TotalTime>
  <Words>868</Words>
  <Application>Microsoft Office PowerPoint</Application>
  <PresentationFormat>On-screen Show (4:3)</PresentationFormat>
  <Paragraphs>314</Paragraphs>
  <Slides>65</Slides>
  <Notes>13</Notes>
  <HiddenSlides>2</HiddenSlides>
  <MMClips>94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Adobe Garamond Pro</vt:lpstr>
      <vt:lpstr>Adobe Gothic Std B</vt:lpstr>
      <vt:lpstr>Adobe Myungjo Std M</vt:lpstr>
      <vt:lpstr>Aileron Black</vt:lpstr>
      <vt:lpstr>Arial</vt:lpstr>
      <vt:lpstr>Britannic Bold</vt:lpstr>
      <vt:lpstr>Calibri</vt:lpstr>
      <vt:lpstr>Calibri Light</vt:lpstr>
      <vt:lpstr>Century</vt:lpstr>
      <vt:lpstr>Century Gothic</vt:lpstr>
      <vt:lpstr>Kozuka Gothic Pr6N H</vt:lpstr>
      <vt:lpstr>Lato</vt:lpstr>
      <vt:lpstr>Lucida Fax</vt:lpstr>
      <vt:lpstr>Maiandra GD</vt:lpstr>
      <vt:lpstr>PT Sans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432</cp:revision>
  <cp:lastPrinted>2017-04-13T23:05:28Z</cp:lastPrinted>
  <dcterms:created xsi:type="dcterms:W3CDTF">2016-11-25T18:02:59Z</dcterms:created>
  <dcterms:modified xsi:type="dcterms:W3CDTF">2018-08-02T19:04:52Z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7a7607c0-3915-4c3b-be71-ecd1219016ec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RSSB-SCC-Module-6-Skills.pptx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