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Lst>
  <p:notesMasterIdLst>
    <p:notesMasterId r:id="rId14"/>
  </p:notesMasterIdLst>
  <p:handoutMasterIdLst>
    <p:handoutMasterId r:id="rId15"/>
  </p:handoutMasterIdLst>
  <p:sldIdLst>
    <p:sldId id="274" r:id="rId3"/>
    <p:sldId id="275" r:id="rId4"/>
    <p:sldId id="278" r:id="rId5"/>
    <p:sldId id="290" r:id="rId6"/>
    <p:sldId id="293" r:id="rId7"/>
    <p:sldId id="292" r:id="rId8"/>
    <p:sldId id="299" r:id="rId9"/>
    <p:sldId id="300" r:id="rId10"/>
    <p:sldId id="294" r:id="rId11"/>
    <p:sldId id="295" r:id="rId12"/>
    <p:sldId id="2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74"/>
            <p14:sldId id="275"/>
            <p14:sldId id="278"/>
            <p14:sldId id="290"/>
            <p14:sldId id="293"/>
            <p14:sldId id="292"/>
            <p14:sldId id="299"/>
            <p14:sldId id="300"/>
            <p14:sldId id="294"/>
            <p14:sldId id="295"/>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David" initials="SD" lastIdx="1" clrIdx="0">
    <p:extLst>
      <p:ext uri="{19B8F6BF-5375-455C-9EA6-DF929625EA0E}">
        <p15:presenceInfo xmlns:p15="http://schemas.microsoft.com/office/powerpoint/2012/main" userId="S-1-5-21-902708941-4082285366-676173334-108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72"/>
    <a:srgbClr val="004D6F"/>
    <a:srgbClr val="898989"/>
    <a:srgbClr val="951B81"/>
    <a:srgbClr val="482683"/>
    <a:srgbClr val="007981"/>
    <a:srgbClr val="51ACB8"/>
    <a:srgbClr val="70B397"/>
    <a:srgbClr val="8B60A0"/>
    <a:srgbClr val="8DC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2" autoAdjust="0"/>
    <p:restoredTop sz="63310" autoAdjust="0"/>
  </p:normalViewPr>
  <p:slideViewPr>
    <p:cSldViewPr snapToGrid="0">
      <p:cViewPr varScale="1">
        <p:scale>
          <a:sx n="62" d="100"/>
          <a:sy n="62" d="100"/>
        </p:scale>
        <p:origin x="1358" y="91"/>
      </p:cViewPr>
      <p:guideLst/>
    </p:cSldViewPr>
  </p:slideViewPr>
  <p:notesTextViewPr>
    <p:cViewPr>
      <p:scale>
        <a:sx n="3" d="2"/>
        <a:sy n="3" d="2"/>
      </p:scale>
      <p:origin x="0" y="0"/>
    </p:cViewPr>
  </p:notesTextViewPr>
  <p:sorterViewPr>
    <p:cViewPr>
      <p:scale>
        <a:sx n="120" d="100"/>
        <a:sy n="120" d="100"/>
      </p:scale>
      <p:origin x="0" y="-1614"/>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t>24/07/2019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t>24/07/2019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Facilitator notes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Conversation leader should introduce the stand down pack to your teams. (Pack narrative should be pre read; you’ll need a pen and paper / flip chart for note taking).</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This stand down is a continuation of recent safety moments where we ask all colleagues to collectively reflect on the key safety risks we face. </a:t>
            </a:r>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a:t>
            </a:fld>
            <a:endParaRPr lang="en-GB"/>
          </a:p>
        </p:txBody>
      </p:sp>
    </p:spTree>
    <p:extLst>
      <p:ext uri="{BB962C8B-B14F-4D97-AF65-F5344CB8AC3E}">
        <p14:creationId xmlns:p14="http://schemas.microsoft.com/office/powerpoint/2010/main" val="28898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Facilitator notes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With the team, ask if they are comfortable to Take 5 (before, during and after every task), stop work if they are ever asked to break a life saving rule and fix hazards where safe to do so and raise close calls so we can all return home safe everyday.</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If you are unable to work safely, or have any concerns about the safe systems of work – stop work until we are all sure we are safe to proceed.</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Please, always continue to challenge anything that seems unsafe, tackle risks as soon as you see them and take personal responsibility for you and your colleagues' safety and well‐being.</a:t>
            </a:r>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10</a:t>
            </a:fld>
            <a:endParaRPr lang="en-GB"/>
          </a:p>
        </p:txBody>
      </p:sp>
    </p:spTree>
    <p:extLst>
      <p:ext uri="{BB962C8B-B14F-4D97-AF65-F5344CB8AC3E}">
        <p14:creationId xmlns:p14="http://schemas.microsoft.com/office/powerpoint/2010/main" val="64018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Facilitator notes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KEY message – </a:t>
            </a:r>
            <a:r>
              <a:rPr lang="en-GB" sz="1200" b="1" i="0" u="sng" strike="noStrike" kern="1200" baseline="0" dirty="0">
                <a:solidFill>
                  <a:schemeClr val="tx1"/>
                </a:solidFill>
                <a:latin typeface="+mn-lt"/>
                <a:ea typeface="+mn-ea"/>
                <a:cs typeface="+mn-cs"/>
              </a:rPr>
              <a:t>if it feels unsafe – never do it – you will be fully supported.</a:t>
            </a:r>
            <a:endParaRPr lang="en-GB" b="1" u="sng" dirty="0"/>
          </a:p>
        </p:txBody>
      </p:sp>
      <p:sp>
        <p:nvSpPr>
          <p:cNvPr id="4" name="Slide Number Placeholder 3"/>
          <p:cNvSpPr>
            <a:spLocks noGrp="1"/>
          </p:cNvSpPr>
          <p:nvPr>
            <p:ph type="sldNum" sz="quarter" idx="5"/>
          </p:nvPr>
        </p:nvSpPr>
        <p:spPr/>
        <p:txBody>
          <a:bodyPr/>
          <a:lstStyle/>
          <a:p>
            <a:fld id="{E6605F73-A141-4BC2-903A-E12D05ECF9E0}" type="slidenum">
              <a:rPr lang="en-GB" smtClean="0"/>
              <a:t>11</a:t>
            </a:fld>
            <a:endParaRPr lang="en-GB"/>
          </a:p>
        </p:txBody>
      </p:sp>
    </p:spTree>
    <p:extLst>
      <p:ext uri="{BB962C8B-B14F-4D97-AF65-F5344CB8AC3E}">
        <p14:creationId xmlns:p14="http://schemas.microsoft.com/office/powerpoint/2010/main" val="161189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205431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to confirm this stand down will not cover detail of last weeks tragic incident where facts are still being found; and our colleagues are still coming to terms with our loss. </a:t>
            </a:r>
          </a:p>
          <a:p>
            <a:endParaRPr lang="en-GB" dirty="0"/>
          </a:p>
          <a:p>
            <a:r>
              <a:rPr lang="en-GB" dirty="0"/>
              <a:t>We are all asked to respect everyone's feelings and not speculate as we collectively grieve. The most currently available information is available on the following slide.</a:t>
            </a:r>
          </a:p>
          <a:p>
            <a:endParaRPr lang="en-GB" dirty="0"/>
          </a:p>
          <a:p>
            <a:r>
              <a:rPr lang="en-GB" dirty="0"/>
              <a:t>We have to take time and consider our risk and hazards before we start work. </a:t>
            </a:r>
          </a:p>
        </p:txBody>
      </p:sp>
      <p:sp>
        <p:nvSpPr>
          <p:cNvPr id="4" name="Slide Number Placeholder 3"/>
          <p:cNvSpPr>
            <a:spLocks noGrp="1"/>
          </p:cNvSpPr>
          <p:nvPr>
            <p:ph type="sldNum" sz="quarter" idx="10"/>
          </p:nvPr>
        </p:nvSpPr>
        <p:spPr/>
        <p:txBody>
          <a:bodyPr/>
          <a:lstStyle/>
          <a:p>
            <a:fld id="{E6605F73-A141-4BC2-903A-E12D05ECF9E0}" type="slidenum">
              <a:rPr lang="en-GB" smtClean="0"/>
              <a:t>3</a:t>
            </a:fld>
            <a:endParaRPr lang="en-GB" dirty="0"/>
          </a:p>
        </p:txBody>
      </p:sp>
    </p:spTree>
    <p:extLst>
      <p:ext uri="{BB962C8B-B14F-4D97-AF65-F5344CB8AC3E}">
        <p14:creationId xmlns:p14="http://schemas.microsoft.com/office/powerpoint/2010/main" val="303774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notes</a:t>
            </a:r>
          </a:p>
          <a:p>
            <a:endParaRPr lang="en-GB" dirty="0"/>
          </a:p>
          <a:p>
            <a:r>
              <a:rPr lang="en-GB" dirty="0"/>
              <a:t>Everyone is to respect each other as they share their thoughts.</a:t>
            </a:r>
          </a:p>
          <a:p>
            <a:endParaRPr lang="en-GB" dirty="0"/>
          </a:p>
          <a:p>
            <a:r>
              <a:rPr lang="en-GB" dirty="0"/>
              <a:t>Please encourage everyone to take part. Feedback is vital as it’s the only way we can improve</a:t>
            </a:r>
          </a:p>
        </p:txBody>
      </p:sp>
      <p:sp>
        <p:nvSpPr>
          <p:cNvPr id="4" name="Slide Number Placeholder 3"/>
          <p:cNvSpPr>
            <a:spLocks noGrp="1"/>
          </p:cNvSpPr>
          <p:nvPr>
            <p:ph type="sldNum" sz="quarter" idx="5"/>
          </p:nvPr>
        </p:nvSpPr>
        <p:spPr/>
        <p:txBody>
          <a:bodyPr/>
          <a:lstStyle/>
          <a:p>
            <a:fld id="{E6605F73-A141-4BC2-903A-E12D05ECF9E0}" type="slidenum">
              <a:rPr lang="en-GB" smtClean="0"/>
              <a:t>4</a:t>
            </a:fld>
            <a:endParaRPr lang="en-GB"/>
          </a:p>
        </p:txBody>
      </p:sp>
    </p:spTree>
    <p:extLst>
      <p:ext uri="{BB962C8B-B14F-4D97-AF65-F5344CB8AC3E}">
        <p14:creationId xmlns:p14="http://schemas.microsoft.com/office/powerpoint/2010/main" val="382826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rPr>
              <a:t>Has the team become too comfortable with  their working environment, do they still see risks as risks.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rPr>
              <a:t>If you were working on your own, knew nothing could happen and no-one would find out – would you approach a task the same way as if you were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rPr>
              <a:t>Do we understand the Work Safe Procedure. How would we apply it?</a:t>
            </a:r>
          </a:p>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5</a:t>
            </a:fld>
            <a:endParaRPr lang="en-GB"/>
          </a:p>
        </p:txBody>
      </p:sp>
    </p:spTree>
    <p:extLst>
      <p:ext uri="{BB962C8B-B14F-4D97-AF65-F5344CB8AC3E}">
        <p14:creationId xmlns:p14="http://schemas.microsoft.com/office/powerpoint/2010/main" val="72645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notes</a:t>
            </a:r>
          </a:p>
          <a:p>
            <a:endParaRPr lang="en-GB" dirty="0"/>
          </a:p>
          <a:p>
            <a:r>
              <a:rPr lang="en-GB" dirty="0"/>
              <a:t>This slide leads on to the key areas of conversations – Risk, controls, challenge.</a:t>
            </a:r>
          </a:p>
          <a:p>
            <a:endParaRPr lang="en-GB" dirty="0"/>
          </a:p>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6</a:t>
            </a:fld>
            <a:endParaRPr lang="en-GB"/>
          </a:p>
        </p:txBody>
      </p:sp>
    </p:spTree>
    <p:extLst>
      <p:ext uri="{BB962C8B-B14F-4D97-AF65-F5344CB8AC3E}">
        <p14:creationId xmlns:p14="http://schemas.microsoft.com/office/powerpoint/2010/main" val="358871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notes</a:t>
            </a:r>
          </a:p>
          <a:p>
            <a:endParaRPr lang="en-GB" dirty="0"/>
          </a:p>
          <a:p>
            <a:r>
              <a:rPr lang="en-GB" sz="1200" b="0" i="0" u="none" strike="noStrike" kern="1200" baseline="0" dirty="0">
                <a:solidFill>
                  <a:schemeClr val="tx1"/>
                </a:solidFill>
                <a:latin typeface="+mn-lt"/>
                <a:ea typeface="+mn-ea"/>
                <a:cs typeface="+mn-cs"/>
              </a:rPr>
              <a:t>With your team, ask all to consider what RISK’s we encounter with focus on the high risk activities our colleagues carry out everyday and the hazards they are exposed to. </a:t>
            </a:r>
            <a:r>
              <a:rPr lang="en-GB" dirty="0"/>
              <a:t>It is expected people to identify activities related to their day / day works.</a:t>
            </a:r>
          </a:p>
          <a:p>
            <a:endParaRPr lang="en-GB" dirty="0"/>
          </a:p>
          <a:p>
            <a:r>
              <a:rPr lang="en-GB" dirty="0"/>
              <a:t>1. Interaction with trains / electricity</a:t>
            </a:r>
          </a:p>
          <a:p>
            <a:r>
              <a:rPr lang="en-GB" dirty="0"/>
              <a:t>2. Working at height</a:t>
            </a:r>
          </a:p>
          <a:p>
            <a:r>
              <a:rPr lang="en-GB" dirty="0"/>
              <a:t>3. Underfoot conditions</a:t>
            </a:r>
          </a:p>
          <a:p>
            <a:r>
              <a:rPr lang="en-GB" dirty="0"/>
              <a:t>4. Moving plant and machines </a:t>
            </a:r>
          </a:p>
          <a:p>
            <a:r>
              <a:rPr lang="en-GB" dirty="0"/>
              <a:t>5. Driving</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7</a:t>
            </a:fld>
            <a:endParaRPr lang="en-GB"/>
          </a:p>
        </p:txBody>
      </p:sp>
    </p:spTree>
    <p:extLst>
      <p:ext uri="{BB962C8B-B14F-4D97-AF65-F5344CB8AC3E}">
        <p14:creationId xmlns:p14="http://schemas.microsoft.com/office/powerpoint/2010/main" val="171485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notes</a:t>
            </a:r>
            <a:br>
              <a:rPr lang="en-GB" dirty="0"/>
            </a:br>
            <a:endParaRPr lang="en-GB" dirty="0"/>
          </a:p>
          <a:p>
            <a:endParaRPr lang="en-GB" dirty="0"/>
          </a:p>
          <a:p>
            <a:r>
              <a:rPr lang="en-GB" b="1" u="sng" dirty="0"/>
              <a:t>People</a:t>
            </a:r>
            <a:r>
              <a:rPr lang="en-GB" dirty="0"/>
              <a:t> includes having competent, trained people undertaking their duties diligently (e.g. PIC / lookout / signaller / ECRO)</a:t>
            </a:r>
          </a:p>
          <a:p>
            <a:endParaRPr lang="en-GB" dirty="0"/>
          </a:p>
          <a:p>
            <a:r>
              <a:rPr lang="en-GB" b="1" u="sng" dirty="0"/>
              <a:t>Process / Paperwork</a:t>
            </a:r>
            <a:r>
              <a:rPr lang="en-GB" dirty="0"/>
              <a:t>: Do you enact the process correctly. Does the process/ paperwork control the correct risk. Do we hide behind paperwork. Do people follow the process / paperwork – if not why?</a:t>
            </a:r>
          </a:p>
          <a:p>
            <a:endParaRPr lang="en-GB" dirty="0"/>
          </a:p>
          <a:p>
            <a:r>
              <a:rPr lang="en-GB" sz="1200" b="0" i="0" u="none" strike="noStrike" kern="1200" baseline="0" dirty="0">
                <a:solidFill>
                  <a:schemeClr val="tx1"/>
                </a:solidFill>
                <a:latin typeface="+mn-lt"/>
                <a:ea typeface="+mn-ea"/>
                <a:cs typeface="+mn-cs"/>
              </a:rPr>
              <a:t>Just having a Safe System of Work is not enough. Is it as good as it can be? We need to continually challenge – every time, asking ourselves and each other whether anything could be done differently to make things better.</a:t>
            </a:r>
            <a:endParaRPr lang="en-GB" dirty="0"/>
          </a:p>
          <a:p>
            <a:endParaRPr lang="en-GB" dirty="0"/>
          </a:p>
          <a:p>
            <a:r>
              <a:rPr lang="en-GB" b="1" u="sng" dirty="0"/>
              <a:t>Technology</a:t>
            </a:r>
            <a:r>
              <a:rPr lang="en-GB" dirty="0"/>
              <a:t>: Are we using sufficient technology to support.</a:t>
            </a:r>
          </a:p>
          <a:p>
            <a:endParaRPr lang="en-GB" dirty="0"/>
          </a:p>
          <a:p>
            <a:r>
              <a:rPr lang="en-GB" sz="1200" b="0" i="0" u="none" strike="noStrike" kern="1200" baseline="0" dirty="0">
                <a:solidFill>
                  <a:schemeClr val="tx1"/>
                </a:solidFill>
                <a:latin typeface="+mn-lt"/>
                <a:ea typeface="+mn-ea"/>
                <a:cs typeface="+mn-cs"/>
              </a:rPr>
              <a:t>Much of our controls rely on people doing the right thing at the right time. People are prone to make mistakes. What can we do to reduce these mistakes in planning and delivering? What can the team do locally to improve this?</a:t>
            </a:r>
          </a:p>
          <a:p>
            <a:endParaRPr lang="en-GB" sz="1200" b="0" i="0" u="none" strike="noStrike" kern="1200" baseline="0" dirty="0">
              <a:solidFill>
                <a:schemeClr val="tx1"/>
              </a:solidFill>
              <a:latin typeface="+mn-lt"/>
              <a:ea typeface="+mn-ea"/>
              <a:cs typeface="+mn-cs"/>
            </a:endParaRPr>
          </a:p>
          <a:p>
            <a:r>
              <a:rPr lang="en-GB" sz="1200" b="1" i="0" u="sng" strike="noStrike" kern="1200" baseline="0" dirty="0">
                <a:solidFill>
                  <a:schemeClr val="tx1"/>
                </a:solidFill>
                <a:latin typeface="+mn-lt"/>
                <a:ea typeface="+mn-ea"/>
                <a:cs typeface="+mn-cs"/>
              </a:rPr>
              <a:t>Key Question – how can we improve? How can we make it better?</a:t>
            </a:r>
            <a:endParaRPr lang="en-GB" b="1" u="sng" dirty="0"/>
          </a:p>
        </p:txBody>
      </p:sp>
      <p:sp>
        <p:nvSpPr>
          <p:cNvPr id="4" name="Slide Number Placeholder 3"/>
          <p:cNvSpPr>
            <a:spLocks noGrp="1"/>
          </p:cNvSpPr>
          <p:nvPr>
            <p:ph type="sldNum" sz="quarter" idx="5"/>
          </p:nvPr>
        </p:nvSpPr>
        <p:spPr/>
        <p:txBody>
          <a:bodyPr/>
          <a:lstStyle/>
          <a:p>
            <a:fld id="{E6605F73-A141-4BC2-903A-E12D05ECF9E0}" type="slidenum">
              <a:rPr lang="en-GB" smtClean="0"/>
              <a:t>8</a:t>
            </a:fld>
            <a:endParaRPr lang="en-GB"/>
          </a:p>
        </p:txBody>
      </p:sp>
    </p:spTree>
    <p:extLst>
      <p:ext uri="{BB962C8B-B14F-4D97-AF65-F5344CB8AC3E}">
        <p14:creationId xmlns:p14="http://schemas.microsoft.com/office/powerpoint/2010/main" val="39774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notes</a:t>
            </a:r>
          </a:p>
          <a:p>
            <a:endParaRPr lang="en-GB" dirty="0"/>
          </a:p>
          <a:p>
            <a:r>
              <a:rPr lang="en-GB" dirty="0"/>
              <a:t>Open discussion, highlighting the blockers of communication</a:t>
            </a:r>
          </a:p>
          <a:p>
            <a:endParaRPr lang="en-GB" dirty="0"/>
          </a:p>
          <a:p>
            <a:r>
              <a:rPr lang="en-GB" dirty="0"/>
              <a:t>Key point to bring out in the slide is that </a:t>
            </a:r>
            <a:r>
              <a:rPr lang="en-GB" b="1" u="sng" dirty="0"/>
              <a:t>the leader sets the standard and environment that enables people to feel empowered to raise concerns</a:t>
            </a:r>
            <a:r>
              <a:rPr lang="en-GB" dirty="0"/>
              <a:t>. </a:t>
            </a:r>
          </a:p>
          <a:p>
            <a:endParaRPr lang="en-GB" dirty="0"/>
          </a:p>
          <a:p>
            <a:r>
              <a:rPr lang="en-GB" dirty="0"/>
              <a:t>Some examples of environments where people may want to challenge: </a:t>
            </a:r>
          </a:p>
          <a:p>
            <a:endParaRPr lang="en-GB" dirty="0"/>
          </a:p>
          <a:p>
            <a:pPr marL="0" indent="0">
              <a:buFont typeface="Arial" panose="020B0604020202020204" pitchFamily="34" charset="0"/>
              <a:buNone/>
            </a:pPr>
            <a:r>
              <a:rPr lang="en-GB" sz="1200" b="0" i="0" u="none" strike="noStrike" kern="1200" baseline="0" dirty="0">
                <a:solidFill>
                  <a:schemeClr val="tx1"/>
                </a:solidFill>
                <a:latin typeface="+mn-lt"/>
                <a:ea typeface="+mn-ea"/>
                <a:cs typeface="+mn-cs"/>
              </a:rPr>
              <a:t>• you do not feel safe</a:t>
            </a:r>
          </a:p>
          <a:p>
            <a:r>
              <a:rPr lang="en-GB" sz="1200" b="0" i="0" u="none" strike="noStrike" kern="1200" baseline="0" dirty="0">
                <a:solidFill>
                  <a:schemeClr val="tx1"/>
                </a:solidFill>
                <a:latin typeface="+mn-lt"/>
                <a:ea typeface="+mn-ea"/>
                <a:cs typeface="+mn-cs"/>
              </a:rPr>
              <a:t>• you see an unsafe act or situation</a:t>
            </a:r>
          </a:p>
          <a:p>
            <a:r>
              <a:rPr lang="en-GB" sz="1200" b="0" i="0" u="none" strike="noStrike" kern="1200" baseline="0" dirty="0">
                <a:solidFill>
                  <a:schemeClr val="tx1"/>
                </a:solidFill>
                <a:latin typeface="+mn-lt"/>
                <a:ea typeface="+mn-ea"/>
                <a:cs typeface="+mn-cs"/>
              </a:rPr>
              <a:t>• you have not fully risk assessed the job you are about to do</a:t>
            </a:r>
          </a:p>
          <a:p>
            <a:r>
              <a:rPr lang="en-GB" sz="1200" b="0" i="0" u="none" strike="noStrike" kern="1200" baseline="0" dirty="0">
                <a:solidFill>
                  <a:schemeClr val="tx1"/>
                </a:solidFill>
                <a:latin typeface="+mn-lt"/>
                <a:ea typeface="+mn-ea"/>
                <a:cs typeface="+mn-cs"/>
              </a:rPr>
              <a:t>• you do not have the right documents at hand for the job you are about to carry out</a:t>
            </a:r>
          </a:p>
          <a:p>
            <a:r>
              <a:rPr lang="en-GB" sz="1200" b="0" i="0" u="none" strike="noStrike" kern="1200" baseline="0" dirty="0">
                <a:solidFill>
                  <a:schemeClr val="tx1"/>
                </a:solidFill>
                <a:latin typeface="+mn-lt"/>
                <a:ea typeface="+mn-ea"/>
                <a:cs typeface="+mn-cs"/>
              </a:rPr>
              <a:t>• you are not trained to do the job</a:t>
            </a:r>
          </a:p>
          <a:p>
            <a:r>
              <a:rPr lang="en-GB" sz="1200" b="0" i="0" u="none" strike="noStrike" kern="1200" baseline="0" dirty="0">
                <a:solidFill>
                  <a:schemeClr val="tx1"/>
                </a:solidFill>
                <a:latin typeface="+mn-lt"/>
                <a:ea typeface="+mn-ea"/>
                <a:cs typeface="+mn-cs"/>
              </a:rPr>
              <a:t>• you do not have time or resources to do the job safely</a:t>
            </a:r>
          </a:p>
          <a:p>
            <a:r>
              <a:rPr lang="en-GB" sz="1200" b="0" i="0" u="none" strike="noStrike" kern="1200" baseline="0" dirty="0">
                <a:solidFill>
                  <a:schemeClr val="tx1"/>
                </a:solidFill>
                <a:latin typeface="+mn-lt"/>
                <a:ea typeface="+mn-ea"/>
                <a:cs typeface="+mn-cs"/>
              </a:rPr>
              <a:t>• you do not have the correct tools or PPE to carry out a job</a:t>
            </a:r>
          </a:p>
          <a:p>
            <a:r>
              <a:rPr lang="en-GB" sz="1200" b="0" i="0" u="none" strike="noStrike" kern="1200" baseline="0" dirty="0">
                <a:solidFill>
                  <a:schemeClr val="tx1"/>
                </a:solidFill>
                <a:latin typeface="+mn-lt"/>
                <a:ea typeface="+mn-ea"/>
                <a:cs typeface="+mn-cs"/>
              </a:rPr>
              <a:t>• you are not fit to do the job you are about to do</a:t>
            </a:r>
          </a:p>
          <a:p>
            <a:r>
              <a:rPr lang="en-GB" sz="1200" b="0" i="0" u="none" strike="noStrike" kern="1200" baseline="0" dirty="0">
                <a:solidFill>
                  <a:schemeClr val="tx1"/>
                </a:solidFill>
                <a:latin typeface="+mn-lt"/>
                <a:ea typeface="+mn-ea"/>
                <a:cs typeface="+mn-cs"/>
              </a:rPr>
              <a:t>• you have not received an appropriate briefing or do not understand the briefing</a:t>
            </a:r>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9</a:t>
            </a:fld>
            <a:endParaRPr lang="en-GB"/>
          </a:p>
        </p:txBody>
      </p:sp>
    </p:spTree>
    <p:extLst>
      <p:ext uri="{BB962C8B-B14F-4D97-AF65-F5344CB8AC3E}">
        <p14:creationId xmlns:p14="http://schemas.microsoft.com/office/powerpoint/2010/main" val="4143744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24-Jul-19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97581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24-Jul-19</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69186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24-Jul-19</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305030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24-Jul-19</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374974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24-Jul-19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4186590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24-Jul-19</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2681200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24-Jul-19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208738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24-Jul-19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388412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24-Jul-19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354749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24-Jul-19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276071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24-Jul-19</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76355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24-Jul-19</a:t>
            </a:fld>
            <a:endParaRPr lang="en-GB" altLang="en-US"/>
          </a:p>
        </p:txBody>
      </p:sp>
      <p:sp>
        <p:nvSpPr>
          <p:cNvPr id="11273"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93965500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40F2B-CF17-494F-BA14-0FCC6E9E0F73}"/>
              </a:ext>
            </a:extLst>
          </p:cNvPr>
          <p:cNvSpPr>
            <a:spLocks noGrp="1"/>
          </p:cNvSpPr>
          <p:nvPr>
            <p:ph type="sldNum" sz="quarter" idx="15"/>
          </p:nvPr>
        </p:nvSpPr>
        <p:spPr/>
        <p:txBody>
          <a:bodyPr/>
          <a:lstStyle/>
          <a:p>
            <a:fld id="{229EAAAC-928A-40C1-AC39-D34FD1799CA9}" type="slidenum">
              <a:rPr lang="en-GB" smtClean="0"/>
              <a:pPr/>
              <a:t>1</a:t>
            </a:fld>
            <a:endParaRPr lang="en-GB" dirty="0"/>
          </a:p>
        </p:txBody>
      </p:sp>
      <p:sp>
        <p:nvSpPr>
          <p:cNvPr id="3" name="Text Placeholder 2">
            <a:extLst>
              <a:ext uri="{FF2B5EF4-FFF2-40B4-BE49-F238E27FC236}">
                <a16:creationId xmlns:a16="http://schemas.microsoft.com/office/drawing/2014/main" id="{A5C4C2BE-9C68-41C1-A5DE-5A69F529213E}"/>
              </a:ext>
            </a:extLst>
          </p:cNvPr>
          <p:cNvSpPr>
            <a:spLocks noGrp="1"/>
          </p:cNvSpPr>
          <p:nvPr>
            <p:ph type="body" sz="quarter" idx="10"/>
          </p:nvPr>
        </p:nvSpPr>
        <p:spPr>
          <a:xfrm>
            <a:off x="3136605" y="1501151"/>
            <a:ext cx="5528930" cy="4320073"/>
          </a:xfrm>
        </p:spPr>
        <p:txBody>
          <a:bodyPr/>
          <a:lstStyle/>
          <a:p>
            <a:r>
              <a:rPr lang="en-GB" dirty="0"/>
              <a:t>Southern Region Safety Conversation</a:t>
            </a:r>
          </a:p>
        </p:txBody>
      </p:sp>
    </p:spTree>
    <p:extLst>
      <p:ext uri="{BB962C8B-B14F-4D97-AF65-F5344CB8AC3E}">
        <p14:creationId xmlns:p14="http://schemas.microsoft.com/office/powerpoint/2010/main" val="148042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55C3E-A712-48E6-93D7-93D643C01FA6}"/>
              </a:ext>
            </a:extLst>
          </p:cNvPr>
          <p:cNvSpPr>
            <a:spLocks noGrp="1"/>
          </p:cNvSpPr>
          <p:nvPr>
            <p:ph type="sldNum" sz="quarter" idx="15"/>
          </p:nvPr>
        </p:nvSpPr>
        <p:spPr/>
        <p:txBody>
          <a:bodyPr/>
          <a:lstStyle/>
          <a:p>
            <a:fld id="{229EAAAC-928A-40C1-AC39-D34FD1799CA9}" type="slidenum">
              <a:rPr lang="en-GB" smtClean="0"/>
              <a:pPr/>
              <a:t>10</a:t>
            </a:fld>
            <a:endParaRPr lang="en-GB" dirty="0"/>
          </a:p>
        </p:txBody>
      </p:sp>
      <p:sp>
        <p:nvSpPr>
          <p:cNvPr id="3" name="Rectangle 2">
            <a:extLst>
              <a:ext uri="{FF2B5EF4-FFF2-40B4-BE49-F238E27FC236}">
                <a16:creationId xmlns:a16="http://schemas.microsoft.com/office/drawing/2014/main" id="{E29F0245-4BF8-4038-AF55-BDC2D42652CF}"/>
              </a:ext>
            </a:extLst>
          </p:cNvPr>
          <p:cNvSpPr/>
          <p:nvPr/>
        </p:nvSpPr>
        <p:spPr>
          <a:xfrm>
            <a:off x="1417675" y="2114589"/>
            <a:ext cx="9356650" cy="1384995"/>
          </a:xfrm>
          <a:prstGeom prst="rect">
            <a:avLst/>
          </a:prstGeom>
        </p:spPr>
        <p:txBody>
          <a:bodyPr wrap="square">
            <a:spAutoFit/>
          </a:bodyPr>
          <a:lstStyle/>
          <a:p>
            <a:pPr algn="ctr"/>
            <a:r>
              <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Do you always Take 5, before, during and after every task? </a:t>
            </a:r>
          </a:p>
          <a:p>
            <a:pPr algn="ctr"/>
            <a:r>
              <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Are you always thinking risk, fixing hazards where safe to do so and Close Call these - always?</a:t>
            </a:r>
            <a:endParaRPr lang="en-GB" sz="2800" dirty="0"/>
          </a:p>
        </p:txBody>
      </p:sp>
      <p:pic>
        <p:nvPicPr>
          <p:cNvPr id="4" name="Picture 3">
            <a:extLst>
              <a:ext uri="{FF2B5EF4-FFF2-40B4-BE49-F238E27FC236}">
                <a16:creationId xmlns:a16="http://schemas.microsoft.com/office/drawing/2014/main" id="{7A25B686-BECF-4EA6-BC87-14A9DCA8911A}"/>
              </a:ext>
            </a:extLst>
          </p:cNvPr>
          <p:cNvPicPr/>
          <p:nvPr/>
        </p:nvPicPr>
        <p:blipFill>
          <a:blip r:embed="rId3"/>
          <a:stretch>
            <a:fillRect/>
          </a:stretch>
        </p:blipFill>
        <p:spPr>
          <a:xfrm>
            <a:off x="4326514" y="649017"/>
            <a:ext cx="3538972" cy="807643"/>
          </a:xfrm>
          <a:prstGeom prst="rect">
            <a:avLst/>
          </a:prstGeom>
        </p:spPr>
      </p:pic>
      <p:pic>
        <p:nvPicPr>
          <p:cNvPr id="6" name="Picture 5">
            <a:extLst>
              <a:ext uri="{FF2B5EF4-FFF2-40B4-BE49-F238E27FC236}">
                <a16:creationId xmlns:a16="http://schemas.microsoft.com/office/drawing/2014/main" id="{FF29EDC1-FE24-4331-93D2-EB857A428139}"/>
              </a:ext>
            </a:extLst>
          </p:cNvPr>
          <p:cNvPicPr/>
          <p:nvPr/>
        </p:nvPicPr>
        <p:blipFill rotWithShape="1">
          <a:blip r:embed="rId4"/>
          <a:srcRect/>
          <a:stretch/>
        </p:blipFill>
        <p:spPr bwMode="auto">
          <a:xfrm>
            <a:off x="7865486" y="4288513"/>
            <a:ext cx="1846960" cy="16703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900DA6D-F573-4C57-8C74-AA3A61947AD9}"/>
              </a:ext>
            </a:extLst>
          </p:cNvPr>
          <p:cNvPicPr/>
          <p:nvPr/>
        </p:nvPicPr>
        <p:blipFill>
          <a:blip r:embed="rId5">
            <a:extLst>
              <a:ext uri="{28A0092B-C50C-407E-A947-70E740481C1C}">
                <a14:useLocalDpi xmlns:a14="http://schemas.microsoft.com/office/drawing/2010/main" val="0"/>
              </a:ext>
            </a:extLst>
          </a:blip>
          <a:stretch>
            <a:fillRect/>
          </a:stretch>
        </p:blipFill>
        <p:spPr>
          <a:xfrm>
            <a:off x="810264" y="5117945"/>
            <a:ext cx="1438139" cy="1198475"/>
          </a:xfrm>
          <a:prstGeom prst="rect">
            <a:avLst/>
          </a:prstGeom>
        </p:spPr>
      </p:pic>
      <p:sp>
        <p:nvSpPr>
          <p:cNvPr id="8" name="Equals 7">
            <a:extLst>
              <a:ext uri="{FF2B5EF4-FFF2-40B4-BE49-F238E27FC236}">
                <a16:creationId xmlns:a16="http://schemas.microsoft.com/office/drawing/2014/main" id="{C1DC07CE-30CF-4A1B-8F52-F9DB191C113E}"/>
              </a:ext>
            </a:extLst>
          </p:cNvPr>
          <p:cNvSpPr/>
          <p:nvPr/>
        </p:nvSpPr>
        <p:spPr>
          <a:xfrm>
            <a:off x="5376930" y="4766749"/>
            <a:ext cx="1438140" cy="71390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solidFill>
                <a:schemeClr val="tx1"/>
              </a:solidFill>
            </a:endParaRPr>
          </a:p>
        </p:txBody>
      </p:sp>
      <p:pic>
        <p:nvPicPr>
          <p:cNvPr id="10" name="Picture 9">
            <a:extLst>
              <a:ext uri="{FF2B5EF4-FFF2-40B4-BE49-F238E27FC236}">
                <a16:creationId xmlns:a16="http://schemas.microsoft.com/office/drawing/2014/main" id="{4B466B10-01DD-4D80-89B9-4FC342B89C60}"/>
              </a:ext>
            </a:extLst>
          </p:cNvPr>
          <p:cNvPicPr>
            <a:picLocks noChangeAspect="1"/>
          </p:cNvPicPr>
          <p:nvPr/>
        </p:nvPicPr>
        <p:blipFill>
          <a:blip r:embed="rId6"/>
          <a:stretch>
            <a:fillRect/>
          </a:stretch>
        </p:blipFill>
        <p:spPr>
          <a:xfrm>
            <a:off x="2760788" y="5075704"/>
            <a:ext cx="1565726" cy="1281622"/>
          </a:xfrm>
          <a:prstGeom prst="rect">
            <a:avLst/>
          </a:prstGeom>
        </p:spPr>
      </p:pic>
      <p:pic>
        <p:nvPicPr>
          <p:cNvPr id="12" name="Picture 11">
            <a:extLst>
              <a:ext uri="{FF2B5EF4-FFF2-40B4-BE49-F238E27FC236}">
                <a16:creationId xmlns:a16="http://schemas.microsoft.com/office/drawing/2014/main" id="{04D0869F-A2CD-4B38-A51E-B3FDA85B6B93}"/>
              </a:ext>
            </a:extLst>
          </p:cNvPr>
          <p:cNvPicPr/>
          <p:nvPr/>
        </p:nvPicPr>
        <p:blipFill>
          <a:blip r:embed="rId3"/>
          <a:stretch>
            <a:fillRect/>
          </a:stretch>
        </p:blipFill>
        <p:spPr>
          <a:xfrm>
            <a:off x="1304693" y="4378702"/>
            <a:ext cx="2238958" cy="388047"/>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470215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55C3E-A712-48E6-93D7-93D643C01FA6}"/>
              </a:ext>
            </a:extLst>
          </p:cNvPr>
          <p:cNvSpPr>
            <a:spLocks noGrp="1"/>
          </p:cNvSpPr>
          <p:nvPr>
            <p:ph type="sldNum" sz="quarter" idx="15"/>
          </p:nvPr>
        </p:nvSpPr>
        <p:spPr/>
        <p:txBody>
          <a:bodyPr/>
          <a:lstStyle/>
          <a:p>
            <a:fld id="{229EAAAC-928A-40C1-AC39-D34FD1799CA9}" type="slidenum">
              <a:rPr lang="en-GB" smtClean="0"/>
              <a:pPr/>
              <a:t>11</a:t>
            </a:fld>
            <a:endParaRPr lang="en-GB" dirty="0"/>
          </a:p>
        </p:txBody>
      </p:sp>
      <p:sp>
        <p:nvSpPr>
          <p:cNvPr id="3" name="Rectangle 2">
            <a:extLst>
              <a:ext uri="{FF2B5EF4-FFF2-40B4-BE49-F238E27FC236}">
                <a16:creationId xmlns:a16="http://schemas.microsoft.com/office/drawing/2014/main" id="{3287A67C-F0A7-4BCE-B259-5CBA0F2E0AB1}"/>
              </a:ext>
            </a:extLst>
          </p:cNvPr>
          <p:cNvSpPr/>
          <p:nvPr/>
        </p:nvSpPr>
        <p:spPr>
          <a:xfrm>
            <a:off x="194071" y="776906"/>
            <a:ext cx="10898372" cy="5940088"/>
          </a:xfrm>
          <a:prstGeom prst="rect">
            <a:avLst/>
          </a:prstGeom>
        </p:spPr>
        <p:txBody>
          <a:bodyPr wrap="square">
            <a:spAutoFit/>
          </a:bodyPr>
          <a:lstStyle/>
          <a:p>
            <a:pPr lvl="1" algn="just"/>
            <a:r>
              <a:rPr lang="en-GB" sz="2000" dirty="0">
                <a:latin typeface="Calibri" panose="020F0502020204030204" pitchFamily="34" charset="0"/>
              </a:rPr>
              <a:t>Remember….</a:t>
            </a:r>
          </a:p>
          <a:p>
            <a:pPr marL="522900" lvl="1" indent="-342900" algn="just">
              <a:buFont typeface="+mj-lt"/>
              <a:buAutoNum type="arabicPeriod"/>
            </a:pPr>
            <a:endParaRPr lang="en-GB" sz="2000" dirty="0">
              <a:latin typeface="Calibri" panose="020F0502020204030204" pitchFamily="34" charset="0"/>
            </a:endParaRPr>
          </a:p>
          <a:p>
            <a:pPr marL="742950" lvl="1" indent="-285750" algn="just">
              <a:buFont typeface="Arial" panose="020B0604020202020204" pitchFamily="34" charset="0"/>
              <a:buChar char="•"/>
            </a:pPr>
            <a:r>
              <a:rPr lang="en-GB" sz="2000" dirty="0">
                <a:latin typeface="Calibri" panose="020F0502020204030204" pitchFamily="34" charset="0"/>
              </a:rPr>
              <a:t>The people best placed to prevent an accident are often those planning and resourcing the work; but the person last in the chain is responsible for implementing the safety arrangements and is often the person to get hurt. So - remember to TAKE 5, Think Risk and be sure. Everyone can say no if unsure. </a:t>
            </a:r>
            <a:r>
              <a:rPr lang="en-GB" sz="2000">
                <a:latin typeface="Calibri" panose="020F0502020204030204" pitchFamily="34" charset="0"/>
              </a:rPr>
              <a:t>Always:</a:t>
            </a:r>
            <a:endParaRPr lang="en-GB" sz="2000" dirty="0">
              <a:latin typeface="Calibri" panose="020F0502020204030204" pitchFamily="34" charset="0"/>
            </a:endParaRPr>
          </a:p>
          <a:p>
            <a:pPr marL="628650" lvl="1" indent="-171450" algn="just">
              <a:buFont typeface="Arial" panose="020B0604020202020204" pitchFamily="34" charset="0"/>
              <a:buChar char="•"/>
            </a:pPr>
            <a:endParaRPr lang="en-GB" sz="1400" dirty="0">
              <a:latin typeface="Calibri" panose="020F0502020204030204" pitchFamily="34" charset="0"/>
            </a:endParaRPr>
          </a:p>
          <a:p>
            <a:pPr marL="742950" lvl="1" indent="-285750" algn="just">
              <a:buFont typeface="Arial" panose="020B0604020202020204" pitchFamily="34" charset="0"/>
              <a:buChar char="•"/>
            </a:pPr>
            <a:r>
              <a:rPr lang="en-GB" sz="2000" dirty="0">
                <a:latin typeface="Calibri" panose="020F0502020204030204" pitchFamily="34" charset="0"/>
              </a:rPr>
              <a:t>Have a plan - check the plan - brief and understand the plan - challenge the plan</a:t>
            </a:r>
          </a:p>
          <a:p>
            <a:pPr marL="628650" lvl="1" indent="-171450" algn="just">
              <a:buFont typeface="Arial" panose="020B0604020202020204" pitchFamily="34" charset="0"/>
              <a:buChar char="•"/>
            </a:pPr>
            <a:endParaRPr lang="en-GB" sz="1400" dirty="0">
              <a:latin typeface="Calibri" panose="020F0502020204030204" pitchFamily="34" charset="0"/>
            </a:endParaRPr>
          </a:p>
          <a:p>
            <a:pPr marL="742950" lvl="1" indent="-285750" algn="just">
              <a:buFont typeface="Arial" panose="020B0604020202020204" pitchFamily="34" charset="0"/>
              <a:buChar char="•"/>
            </a:pPr>
            <a:r>
              <a:rPr lang="en-GB" sz="2000" dirty="0">
                <a:latin typeface="Calibri" panose="020F0502020204030204" pitchFamily="34" charset="0"/>
              </a:rPr>
              <a:t>Check where you and colleagues are positioned and what they are doing</a:t>
            </a:r>
          </a:p>
          <a:p>
            <a:pPr marL="628650" lvl="1" indent="-171450" algn="just">
              <a:buFont typeface="Arial" panose="020B0604020202020204" pitchFamily="34" charset="0"/>
              <a:buChar char="•"/>
            </a:pPr>
            <a:endParaRPr lang="en-GB" sz="1400" dirty="0">
              <a:latin typeface="Calibri" panose="020F0502020204030204" pitchFamily="34" charset="0"/>
            </a:endParaRPr>
          </a:p>
          <a:p>
            <a:pPr marL="742950" lvl="1" indent="-285750" algn="just">
              <a:buFont typeface="Arial" panose="020B0604020202020204" pitchFamily="34" charset="0"/>
              <a:buChar char="•"/>
            </a:pPr>
            <a:r>
              <a:rPr lang="en-GB" sz="2000" dirty="0">
                <a:latin typeface="Calibri" panose="020F0502020204030204" pitchFamily="34" charset="0"/>
              </a:rPr>
              <a:t>Use the key safety processes available to you:  </a:t>
            </a:r>
          </a:p>
          <a:p>
            <a:pPr marL="742950" lvl="1" indent="-285750" algn="just">
              <a:buFont typeface="Arial" panose="020B0604020202020204" pitchFamily="34" charset="0"/>
              <a:buChar char="•"/>
            </a:pPr>
            <a:endParaRPr lang="en-GB" dirty="0">
              <a:latin typeface="Calibri" panose="020F0502020204030204" pitchFamily="34" charset="0"/>
            </a:endParaRPr>
          </a:p>
          <a:p>
            <a:pPr marL="1257300" lvl="2" indent="-342900" algn="just">
              <a:buFont typeface="Arial" panose="020B0604020202020204" pitchFamily="34" charset="0"/>
              <a:buChar char="•"/>
            </a:pPr>
            <a:r>
              <a:rPr lang="en-GB" sz="2400" dirty="0">
                <a:solidFill>
                  <a:srgbClr val="0070C0"/>
                </a:solidFill>
                <a:latin typeface="Calibri" panose="020F0502020204030204" pitchFamily="34" charset="0"/>
              </a:rPr>
              <a:t>Close Call system </a:t>
            </a:r>
            <a:r>
              <a:rPr lang="en-GB" sz="2400" dirty="0">
                <a:latin typeface="Calibri" panose="020F0502020204030204" pitchFamily="34" charset="0"/>
              </a:rPr>
              <a:t>to report issues before they become accidents</a:t>
            </a:r>
          </a:p>
          <a:p>
            <a:pPr lvl="2" algn="just"/>
            <a:endParaRPr lang="en-GB" sz="2400" dirty="0">
              <a:latin typeface="Calibri" panose="020F0502020204030204" pitchFamily="34" charset="0"/>
            </a:endParaRPr>
          </a:p>
          <a:p>
            <a:pPr marL="1257300" lvl="2" indent="-342900" algn="just">
              <a:buFont typeface="Arial" panose="020B0604020202020204" pitchFamily="34" charset="0"/>
              <a:buChar char="•"/>
            </a:pPr>
            <a:r>
              <a:rPr lang="en-GB" sz="2400" dirty="0">
                <a:solidFill>
                  <a:srgbClr val="FF0000"/>
                </a:solidFill>
                <a:latin typeface="Calibri" panose="020F0502020204030204" pitchFamily="34" charset="0"/>
              </a:rPr>
              <a:t>Invoke </a:t>
            </a:r>
            <a:r>
              <a:rPr lang="en-GB" sz="2400" dirty="0" err="1">
                <a:solidFill>
                  <a:srgbClr val="FF0000"/>
                </a:solidFill>
                <a:latin typeface="Calibri" panose="020F0502020204030204" pitchFamily="34" charset="0"/>
              </a:rPr>
              <a:t>Worksafe</a:t>
            </a:r>
            <a:r>
              <a:rPr lang="en-GB" sz="2400" dirty="0">
                <a:latin typeface="Calibri" panose="020F0502020204030204" pitchFamily="34" charset="0"/>
              </a:rPr>
              <a:t> </a:t>
            </a:r>
            <a:r>
              <a:rPr lang="en-GB" sz="2400" dirty="0">
                <a:solidFill>
                  <a:srgbClr val="FF0000"/>
                </a:solidFill>
                <a:latin typeface="Calibri" panose="020F0502020204030204" pitchFamily="34" charset="0"/>
              </a:rPr>
              <a:t>Procedure</a:t>
            </a:r>
            <a:r>
              <a:rPr lang="en-GB" sz="2400" dirty="0">
                <a:latin typeface="Calibri" panose="020F0502020204030204" pitchFamily="34" charset="0"/>
              </a:rPr>
              <a:t> to prevent an accident today</a:t>
            </a:r>
          </a:p>
          <a:p>
            <a:pPr lvl="2" algn="just"/>
            <a:r>
              <a:rPr lang="en-GB" sz="2400" dirty="0">
                <a:latin typeface="Calibri" panose="020F0502020204030204" pitchFamily="34" charset="0"/>
              </a:rPr>
              <a:t> </a:t>
            </a:r>
          </a:p>
          <a:p>
            <a:pPr lvl="2" algn="ctr"/>
            <a:r>
              <a:rPr lang="en-GB" sz="4400" b="1" dirty="0">
                <a:latin typeface="Calibri" panose="020F0502020204030204" pitchFamily="34" charset="0"/>
              </a:rPr>
              <a:t>Ultimately – if it’s not safe; don’t do it</a:t>
            </a:r>
          </a:p>
        </p:txBody>
      </p:sp>
    </p:spTree>
    <p:extLst>
      <p:ext uri="{BB962C8B-B14F-4D97-AF65-F5344CB8AC3E}">
        <p14:creationId xmlns:p14="http://schemas.microsoft.com/office/powerpoint/2010/main" val="401548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pic>
        <p:nvPicPr>
          <p:cNvPr id="9" name="Picture 8">
            <a:extLst>
              <a:ext uri="{FF2B5EF4-FFF2-40B4-BE49-F238E27FC236}">
                <a16:creationId xmlns:a16="http://schemas.microsoft.com/office/drawing/2014/main" id="{69385D1E-20F7-4BAC-AFB9-84D8D710A7FA}"/>
              </a:ext>
            </a:extLst>
          </p:cNvPr>
          <p:cNvPicPr>
            <a:picLocks noChangeAspect="1"/>
          </p:cNvPicPr>
          <p:nvPr/>
        </p:nvPicPr>
        <p:blipFill>
          <a:blip r:embed="rId3"/>
          <a:stretch>
            <a:fillRect/>
          </a:stretch>
        </p:blipFill>
        <p:spPr>
          <a:xfrm>
            <a:off x="1233378" y="1694012"/>
            <a:ext cx="4327452" cy="4348638"/>
          </a:xfrm>
          <a:prstGeom prst="rect">
            <a:avLst/>
          </a:prstGeom>
        </p:spPr>
      </p:pic>
      <p:pic>
        <p:nvPicPr>
          <p:cNvPr id="10" name="Picture 9">
            <a:extLst>
              <a:ext uri="{FF2B5EF4-FFF2-40B4-BE49-F238E27FC236}">
                <a16:creationId xmlns:a16="http://schemas.microsoft.com/office/drawing/2014/main" id="{06F6766C-D857-4B84-A2B9-A058933125DA}"/>
              </a:ext>
            </a:extLst>
          </p:cNvPr>
          <p:cNvPicPr>
            <a:picLocks noChangeAspect="1"/>
          </p:cNvPicPr>
          <p:nvPr/>
        </p:nvPicPr>
        <p:blipFill>
          <a:blip r:embed="rId4"/>
          <a:stretch>
            <a:fillRect/>
          </a:stretch>
        </p:blipFill>
        <p:spPr>
          <a:xfrm>
            <a:off x="6254351" y="1694012"/>
            <a:ext cx="4327451" cy="4315774"/>
          </a:xfrm>
          <a:prstGeom prst="rect">
            <a:avLst/>
          </a:prstGeom>
        </p:spPr>
      </p:pic>
      <p:sp>
        <p:nvSpPr>
          <p:cNvPr id="6" name="TextBox 5">
            <a:extLst>
              <a:ext uri="{FF2B5EF4-FFF2-40B4-BE49-F238E27FC236}">
                <a16:creationId xmlns:a16="http://schemas.microsoft.com/office/drawing/2014/main" id="{E955B318-4853-4E06-BCBC-26AF9CF75988}"/>
              </a:ext>
            </a:extLst>
          </p:cNvPr>
          <p:cNvSpPr txBox="1"/>
          <p:nvPr/>
        </p:nvSpPr>
        <p:spPr>
          <a:xfrm>
            <a:off x="0" y="1028770"/>
            <a:ext cx="12192000" cy="461665"/>
          </a:xfrm>
          <a:prstGeom prst="rect">
            <a:avLst/>
          </a:prstGeom>
          <a:noFill/>
        </p:spPr>
        <p:txBody>
          <a:bodyPr wrap="square" rtlCol="0">
            <a:spAutoFit/>
          </a:bodyPr>
          <a:lstStyle/>
          <a:p>
            <a:pPr algn="ctr"/>
            <a:r>
              <a:rPr lang="en-GB" sz="2400" dirty="0"/>
              <a:t>Forever in our thoughts</a:t>
            </a:r>
          </a:p>
        </p:txBody>
      </p:sp>
      <p:sp>
        <p:nvSpPr>
          <p:cNvPr id="7" name="Rectangle 6">
            <a:extLst>
              <a:ext uri="{FF2B5EF4-FFF2-40B4-BE49-F238E27FC236}">
                <a16:creationId xmlns:a16="http://schemas.microsoft.com/office/drawing/2014/main" id="{0EC8B5ED-EA09-4366-A8E8-E7EF62D34B4A}"/>
              </a:ext>
            </a:extLst>
          </p:cNvPr>
          <p:cNvSpPr/>
          <p:nvPr/>
        </p:nvSpPr>
        <p:spPr>
          <a:xfrm>
            <a:off x="0" y="1"/>
            <a:ext cx="12192000" cy="8251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E7C20B07-75B3-4249-BB16-BA6F4F4998CC}"/>
              </a:ext>
            </a:extLst>
          </p:cNvPr>
          <p:cNvPicPr/>
          <p:nvPr/>
        </p:nvPicPr>
        <p:blipFill rotWithShape="1">
          <a:blip r:embed="rId5"/>
          <a:srcRect t="11957" b="13043"/>
          <a:stretch/>
        </p:blipFill>
        <p:spPr>
          <a:xfrm>
            <a:off x="3007112" y="27880"/>
            <a:ext cx="6177775" cy="769434"/>
          </a:xfrm>
          <a:prstGeom prst="rect">
            <a:avLst/>
          </a:prstGeom>
        </p:spPr>
      </p:pic>
    </p:spTree>
    <p:extLst>
      <p:ext uri="{BB962C8B-B14F-4D97-AF65-F5344CB8AC3E}">
        <p14:creationId xmlns:p14="http://schemas.microsoft.com/office/powerpoint/2010/main" val="377588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5" name="Rectangle 4">
            <a:extLst>
              <a:ext uri="{FF2B5EF4-FFF2-40B4-BE49-F238E27FC236}">
                <a16:creationId xmlns:a16="http://schemas.microsoft.com/office/drawing/2014/main" id="{FFF4801D-3C68-4ABE-9B32-7DAF0CDBABAB}"/>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r>
              <a:rPr lang="en-GB" dirty="0"/>
              <a:t>We are still suffering from the shock of the tragedy, on the 3</a:t>
            </a:r>
            <a:r>
              <a:rPr lang="en-GB" baseline="30000" dirty="0"/>
              <a:t>rd</a:t>
            </a:r>
            <a:r>
              <a:rPr lang="en-GB" dirty="0"/>
              <a:t> July, when our colleagues, Gareth Delbridge, 64, and Michael Lewis, 58, died after being struck by a train. </a:t>
            </a:r>
            <a:br>
              <a:rPr lang="en-GB" dirty="0"/>
            </a:br>
            <a:br>
              <a:rPr lang="en-GB" dirty="0"/>
            </a:br>
            <a:r>
              <a:rPr lang="en-GB" dirty="0"/>
              <a:t>Gareth and Mike were extremely well respected and experienced members of the Port Talbot track team - together they  gave over 84 years' service to the railway. </a:t>
            </a:r>
          </a:p>
          <a:p>
            <a:pPr algn="ctr"/>
            <a:endParaRPr lang="en-GB" dirty="0"/>
          </a:p>
          <a:p>
            <a:pPr algn="ctr"/>
            <a:r>
              <a:rPr lang="en-GB" dirty="0"/>
              <a:t>It is a heart-breaking reminder of how dangerous it can be to work on the railway. </a:t>
            </a:r>
          </a:p>
          <a:p>
            <a:pPr algn="ctr"/>
            <a:br>
              <a:rPr lang="en-GB" dirty="0"/>
            </a:br>
            <a:r>
              <a:rPr lang="en-GB" dirty="0"/>
              <a:t>The police and Rail Accident Investigation Branch have started their investigations. The investigation is at an early stage and we must not speculate on the causes of this terrible accident.</a:t>
            </a:r>
            <a:r>
              <a:rPr lang="en-GB" dirty="0">
                <a:solidFill>
                  <a:schemeClr val="bg1"/>
                </a:solidFill>
              </a:rPr>
              <a:t> </a:t>
            </a:r>
          </a:p>
          <a:p>
            <a:pPr algn="ctr"/>
            <a:endParaRPr lang="en-GB" dirty="0">
              <a:solidFill>
                <a:schemeClr val="bg1"/>
              </a:solidFill>
            </a:endParaRPr>
          </a:p>
          <a:p>
            <a:pPr algn="ctr"/>
            <a:r>
              <a:rPr lang="en-GB" dirty="0">
                <a:solidFill>
                  <a:schemeClr val="bg1"/>
                </a:solidFill>
              </a:rPr>
              <a:t>Across the Southern Region we have had a number of near misses and serious safety incidents over the last couple of months</a:t>
            </a:r>
            <a:endParaRPr lang="en-GB" dirty="0"/>
          </a:p>
          <a:p>
            <a:pPr algn="ctr"/>
            <a:endParaRPr lang="en-GB" dirty="0"/>
          </a:p>
          <a:p>
            <a:pPr algn="ctr"/>
            <a:r>
              <a:rPr lang="en-GB" dirty="0"/>
              <a:t>What we must do is consider the work we are doing, challenge when there is concern or doubt about the safe system of work being adopted. We need to apply the highest level of risk controls and Think Risk in everything that we do.</a:t>
            </a:r>
          </a:p>
          <a:p>
            <a:pPr algn="ctr"/>
            <a:endParaRPr lang="en-GB" dirty="0"/>
          </a:p>
          <a:p>
            <a:pPr algn="ctr"/>
            <a:r>
              <a:rPr lang="en-GB" dirty="0"/>
              <a:t> We must also continue to look out for each other and provide support throughout this difficult time.</a:t>
            </a:r>
            <a:br>
              <a:rPr lang="en-GB" dirty="0"/>
            </a:br>
            <a:br>
              <a:rPr lang="en-GB" dirty="0"/>
            </a:br>
            <a:endParaRPr lang="en-GB" dirty="0"/>
          </a:p>
        </p:txBody>
      </p:sp>
      <p:pic>
        <p:nvPicPr>
          <p:cNvPr id="3" name="Picture 2">
            <a:extLst>
              <a:ext uri="{FF2B5EF4-FFF2-40B4-BE49-F238E27FC236}">
                <a16:creationId xmlns:a16="http://schemas.microsoft.com/office/drawing/2014/main" id="{123F1FAE-D2A9-47AD-9A41-1C16FEB11FF9}"/>
              </a:ext>
            </a:extLst>
          </p:cNvPr>
          <p:cNvPicPr/>
          <p:nvPr/>
        </p:nvPicPr>
        <p:blipFill>
          <a:blip r:embed="rId3"/>
          <a:stretch>
            <a:fillRect/>
          </a:stretch>
        </p:blipFill>
        <p:spPr>
          <a:xfrm>
            <a:off x="2430966" y="33453"/>
            <a:ext cx="6683298" cy="1092820"/>
          </a:xfrm>
          <a:prstGeom prst="rect">
            <a:avLst/>
          </a:prstGeom>
        </p:spPr>
      </p:pic>
    </p:spTree>
    <p:extLst>
      <p:ext uri="{BB962C8B-B14F-4D97-AF65-F5344CB8AC3E}">
        <p14:creationId xmlns:p14="http://schemas.microsoft.com/office/powerpoint/2010/main" val="33408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370A91-AAE9-4568-8756-E63A26F7BE2A}"/>
              </a:ext>
            </a:extLst>
          </p:cNvPr>
          <p:cNvSpPr>
            <a:spLocks noGrp="1"/>
          </p:cNvSpPr>
          <p:nvPr>
            <p:ph type="sldNum" sz="quarter" idx="15"/>
          </p:nvPr>
        </p:nvSpPr>
        <p:spPr/>
        <p:txBody>
          <a:bodyPr/>
          <a:lstStyle/>
          <a:p>
            <a:fld id="{229EAAAC-928A-40C1-AC39-D34FD1799CA9}" type="slidenum">
              <a:rPr lang="en-GB" smtClean="0"/>
              <a:pPr/>
              <a:t>4</a:t>
            </a:fld>
            <a:endParaRPr lang="en-GB" dirty="0"/>
          </a:p>
        </p:txBody>
      </p:sp>
      <p:sp>
        <p:nvSpPr>
          <p:cNvPr id="3" name="Rectangle 2">
            <a:extLst>
              <a:ext uri="{FF2B5EF4-FFF2-40B4-BE49-F238E27FC236}">
                <a16:creationId xmlns:a16="http://schemas.microsoft.com/office/drawing/2014/main" id="{AC41C9B3-B7EC-496D-8697-D9C9BC9C02B6}"/>
              </a:ext>
            </a:extLst>
          </p:cNvPr>
          <p:cNvSpPr txBox="1">
            <a:spLocks noChangeArrowheads="1"/>
          </p:cNvSpPr>
          <p:nvPr/>
        </p:nvSpPr>
        <p:spPr>
          <a:xfrm>
            <a:off x="293073" y="407975"/>
            <a:ext cx="7269163" cy="431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400" dirty="0"/>
              <a:t>Southern Stand Down – July 2019</a:t>
            </a:r>
          </a:p>
        </p:txBody>
      </p:sp>
      <p:sp>
        <p:nvSpPr>
          <p:cNvPr id="5" name="Rectangle 4">
            <a:extLst>
              <a:ext uri="{FF2B5EF4-FFF2-40B4-BE49-F238E27FC236}">
                <a16:creationId xmlns:a16="http://schemas.microsoft.com/office/drawing/2014/main" id="{3B6464AA-8C69-4E39-AE30-7DF2D3F956C0}"/>
              </a:ext>
            </a:extLst>
          </p:cNvPr>
          <p:cNvSpPr/>
          <p:nvPr/>
        </p:nvSpPr>
        <p:spPr>
          <a:xfrm>
            <a:off x="293073" y="1167391"/>
            <a:ext cx="10954956" cy="4154984"/>
          </a:xfrm>
          <a:prstGeom prst="rect">
            <a:avLst/>
          </a:prstGeom>
        </p:spPr>
        <p:txBody>
          <a:bodyPr wrap="square">
            <a:spAutoFit/>
          </a:bodyPr>
          <a:lstStyle/>
          <a:p>
            <a:pPr lvl="0"/>
            <a:endParaRPr lang="en-GB" sz="2400" dirty="0">
              <a:latin typeface="Calibri" panose="020F0502020204030204" pitchFamily="34" charset="0"/>
              <a:ea typeface="Arial Unicode MS" panose="020B0604020202020204" pitchFamily="34" charset="-128"/>
              <a:cs typeface="Arial Unicode MS" panose="020B0604020202020204" pitchFamily="34" charset="-128"/>
            </a:endParaRPr>
          </a:p>
          <a:p>
            <a:pPr lvl="0"/>
            <a:r>
              <a:rPr lang="en-GB" sz="2400" dirty="0">
                <a:latin typeface="Calibri" panose="020F0502020204030204" pitchFamily="34" charset="0"/>
                <a:ea typeface="Arial Unicode MS" panose="020B0604020202020204" pitchFamily="34" charset="-128"/>
                <a:cs typeface="Arial Unicode MS" panose="020B0604020202020204" pitchFamily="34" charset="-128"/>
              </a:rPr>
              <a:t>The region is asking everyone to t</a:t>
            </a:r>
            <a:r>
              <a:rPr lang="en-GB" sz="2400" dirty="0">
                <a:latin typeface="Calibri" panose="020F0502020204030204" pitchFamily="34" charset="0"/>
                <a:ea typeface="Calibri" panose="020F0502020204030204" pitchFamily="34" charset="0"/>
                <a:cs typeface="Times New Roman" panose="02020603050405020304" pitchFamily="18" charset="0"/>
              </a:rPr>
              <a:t>ake time and reflect. </a:t>
            </a:r>
          </a:p>
          <a:p>
            <a:pPr lvl="0"/>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lvl="0"/>
            <a:r>
              <a:rPr lang="en-GB" sz="2400" dirty="0">
                <a:latin typeface="Calibri" panose="020F0502020204030204" pitchFamily="34" charset="0"/>
                <a:ea typeface="Calibri" panose="020F0502020204030204" pitchFamily="34" charset="0"/>
                <a:cs typeface="Times New Roman" panose="02020603050405020304" pitchFamily="18" charset="0"/>
              </a:rPr>
              <a:t>The following slides will ask a number of questions. Everyone is encouraged to openly discuss their thoughts, feelings and concerns. </a:t>
            </a:r>
          </a:p>
          <a:p>
            <a:pPr lvl="0"/>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lvl="0"/>
            <a:r>
              <a:rPr lang="en-GB" sz="2400" dirty="0">
                <a:latin typeface="Calibri" panose="020F0502020204030204" pitchFamily="34" charset="0"/>
                <a:ea typeface="Calibri" panose="020F0502020204030204" pitchFamily="34" charset="0"/>
                <a:cs typeface="Times New Roman" panose="02020603050405020304" pitchFamily="18" charset="0"/>
              </a:rPr>
              <a:t>We ask everyone to consider what more we need to do to improve safety.</a:t>
            </a:r>
          </a:p>
          <a:p>
            <a:pPr lvl="0"/>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lvl="0"/>
            <a:r>
              <a:rPr lang="en-GB" sz="2400" dirty="0">
                <a:latin typeface="Calibri" panose="020F0502020204030204" pitchFamily="34" charset="0"/>
                <a:ea typeface="Calibri" panose="020F0502020204030204" pitchFamily="34" charset="0"/>
                <a:cs typeface="Times New Roman" panose="02020603050405020304" pitchFamily="18" charset="0"/>
              </a:rPr>
              <a:t>Everyone is asked to engage with the conversation, as part of this Stand Down and then every day.</a:t>
            </a:r>
          </a:p>
          <a:p>
            <a:pPr lvl="0" algn="ctr"/>
            <a:endParaRPr lang="en-GB" sz="2400"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5959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55C3E-A712-48E6-93D7-93D643C01FA6}"/>
              </a:ext>
            </a:extLst>
          </p:cNvPr>
          <p:cNvSpPr>
            <a:spLocks noGrp="1"/>
          </p:cNvSpPr>
          <p:nvPr>
            <p:ph type="sldNum" sz="quarter" idx="15"/>
          </p:nvPr>
        </p:nvSpPr>
        <p:spPr/>
        <p:txBody>
          <a:bodyPr/>
          <a:lstStyle/>
          <a:p>
            <a:fld id="{229EAAAC-928A-40C1-AC39-D34FD1799CA9}" type="slidenum">
              <a:rPr lang="en-GB" smtClean="0"/>
              <a:pPr/>
              <a:t>5</a:t>
            </a:fld>
            <a:endParaRPr lang="en-GB" dirty="0"/>
          </a:p>
        </p:txBody>
      </p:sp>
      <p:pic>
        <p:nvPicPr>
          <p:cNvPr id="3" name="Picture 2">
            <a:extLst>
              <a:ext uri="{FF2B5EF4-FFF2-40B4-BE49-F238E27FC236}">
                <a16:creationId xmlns:a16="http://schemas.microsoft.com/office/drawing/2014/main" id="{F871E5CE-4032-4E0F-8B28-95A064E3C10A}"/>
              </a:ext>
            </a:extLst>
          </p:cNvPr>
          <p:cNvPicPr/>
          <p:nvPr/>
        </p:nvPicPr>
        <p:blipFill>
          <a:blip r:embed="rId3"/>
          <a:stretch>
            <a:fillRect/>
          </a:stretch>
        </p:blipFill>
        <p:spPr>
          <a:xfrm>
            <a:off x="4326514" y="649017"/>
            <a:ext cx="3538972" cy="807643"/>
          </a:xfrm>
          <a:prstGeom prst="rect">
            <a:avLst/>
          </a:prstGeom>
        </p:spPr>
      </p:pic>
      <p:sp>
        <p:nvSpPr>
          <p:cNvPr id="4" name="Rectangle 3">
            <a:extLst>
              <a:ext uri="{FF2B5EF4-FFF2-40B4-BE49-F238E27FC236}">
                <a16:creationId xmlns:a16="http://schemas.microsoft.com/office/drawing/2014/main" id="{8258902F-0666-49BF-974C-6DBBE74A16B6}"/>
              </a:ext>
            </a:extLst>
          </p:cNvPr>
          <p:cNvSpPr/>
          <p:nvPr/>
        </p:nvSpPr>
        <p:spPr>
          <a:xfrm>
            <a:off x="2298230" y="1605324"/>
            <a:ext cx="7595539" cy="1446550"/>
          </a:xfrm>
          <a:prstGeom prst="rect">
            <a:avLst/>
          </a:prstGeom>
        </p:spPr>
        <p:txBody>
          <a:bodyPr wrap="square">
            <a:spAutoFit/>
          </a:bodyPr>
          <a:lstStyle/>
          <a:p>
            <a:pPr algn="ctr"/>
            <a:r>
              <a:rPr lang="en-GB" sz="32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It won’t happen here?</a:t>
            </a:r>
          </a:p>
          <a:p>
            <a:pPr algn="ctr"/>
            <a:endPar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endParaRPr>
          </a:p>
          <a:p>
            <a:pPr algn="ctr"/>
            <a:r>
              <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Do we tolerate risk taking in our team?</a:t>
            </a:r>
            <a:endParaRPr lang="en-GB" sz="24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5" name="Rectangle 4">
            <a:extLst>
              <a:ext uri="{FF2B5EF4-FFF2-40B4-BE49-F238E27FC236}">
                <a16:creationId xmlns:a16="http://schemas.microsoft.com/office/drawing/2014/main" id="{A224A253-A2AD-4BD4-A4FB-260268604265}"/>
              </a:ext>
            </a:extLst>
          </p:cNvPr>
          <p:cNvSpPr/>
          <p:nvPr/>
        </p:nvSpPr>
        <p:spPr>
          <a:xfrm>
            <a:off x="458294" y="3279339"/>
            <a:ext cx="10859244" cy="3477875"/>
          </a:xfrm>
          <a:prstGeom prst="rect">
            <a:avLst/>
          </a:prstGeom>
        </p:spPr>
        <p:txBody>
          <a:bodyPr wrap="square">
            <a:spAutoFit/>
          </a:bodyPr>
          <a:lstStyle/>
          <a:p>
            <a:r>
              <a:rPr lang="en-GB" sz="2000" dirty="0">
                <a:latin typeface="Calibri" panose="020F0502020204030204" pitchFamily="34" charset="0"/>
              </a:rPr>
              <a:t>When we do things repeatedly and nothing bad happens, we believe and feel we are safe… But are we?</a:t>
            </a:r>
          </a:p>
          <a:p>
            <a:endParaRPr lang="en-GB" sz="2000" dirty="0">
              <a:latin typeface="Calibri" panose="020F0502020204030204" pitchFamily="34" charset="0"/>
            </a:endParaRPr>
          </a:p>
          <a:p>
            <a:pPr marL="342900" indent="-342900">
              <a:lnSpc>
                <a:spcPct val="150000"/>
              </a:lnSpc>
              <a:buFont typeface="Arial" panose="020B0604020202020204" pitchFamily="34" charset="0"/>
              <a:buChar char="•"/>
            </a:pPr>
            <a:r>
              <a:rPr lang="en-GB" sz="2000" dirty="0">
                <a:latin typeface="Calibri" panose="020F0502020204030204" pitchFamily="34" charset="0"/>
              </a:rPr>
              <a:t>Are we too tolerant to risk?</a:t>
            </a:r>
          </a:p>
          <a:p>
            <a:pPr marL="342900" lvl="1" indent="-342900">
              <a:lnSpc>
                <a:spcPct val="150000"/>
              </a:lnSpc>
              <a:buFont typeface="Arial" panose="020B0604020202020204" pitchFamily="34" charset="0"/>
              <a:buChar char="•"/>
            </a:pPr>
            <a:r>
              <a:rPr lang="en-GB" sz="2000" dirty="0">
                <a:latin typeface="Calibri" panose="020F0502020204030204" pitchFamily="34" charset="0"/>
              </a:rPr>
              <a:t>You have been doing something that you know is risky, you have been lucky so far. What would make you stop doing it? Why do you do it?</a:t>
            </a:r>
          </a:p>
          <a:p>
            <a:pPr marL="342900" lvl="1" indent="-342900">
              <a:lnSpc>
                <a:spcPct val="150000"/>
              </a:lnSpc>
              <a:buFont typeface="Arial" panose="020B0604020202020204" pitchFamily="34" charset="0"/>
              <a:buChar char="•"/>
            </a:pPr>
            <a:r>
              <a:rPr lang="en-GB" sz="2000" dirty="0">
                <a:latin typeface="Calibri" panose="020F0502020204030204" pitchFamily="34" charset="0"/>
              </a:rPr>
              <a:t>How could you help your colleagues and friends stay safe?</a:t>
            </a:r>
            <a:endParaRPr lang="en-GB" sz="2000" spc="-120" dirty="0">
              <a:solidFill>
                <a:schemeClr val="accent1"/>
              </a:solidFill>
              <a:latin typeface="Calibri" panose="020F0502020204030204" pitchFamily="34" charset="0"/>
            </a:endParaRPr>
          </a:p>
          <a:p>
            <a:pPr marL="342900" lvl="1" indent="-342900">
              <a:lnSpc>
                <a:spcPct val="150000"/>
              </a:lnSpc>
              <a:buFont typeface="Arial" panose="020B0604020202020204" pitchFamily="34" charset="0"/>
              <a:buChar char="•"/>
            </a:pPr>
            <a:r>
              <a:rPr lang="en-GB" sz="2000" b="1" spc="-120" dirty="0">
                <a:latin typeface="Calibri" panose="020F0502020204030204" pitchFamily="34" charset="0"/>
              </a:rPr>
              <a:t>What needs to change?</a:t>
            </a:r>
            <a:endParaRPr lang="en-GB" sz="2000" b="1" dirty="0">
              <a:latin typeface="Calibri" panose="020F0502020204030204" pitchFamily="34" charset="0"/>
            </a:endParaRPr>
          </a:p>
          <a:p>
            <a:endParaRPr lang="en-GB" sz="2400" b="1" dirty="0"/>
          </a:p>
        </p:txBody>
      </p:sp>
    </p:spTree>
    <p:extLst>
      <p:ext uri="{BB962C8B-B14F-4D97-AF65-F5344CB8AC3E}">
        <p14:creationId xmlns:p14="http://schemas.microsoft.com/office/powerpoint/2010/main" val="347029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55C3E-A712-48E6-93D7-93D643C01FA6}"/>
              </a:ext>
            </a:extLst>
          </p:cNvPr>
          <p:cNvSpPr>
            <a:spLocks noGrp="1"/>
          </p:cNvSpPr>
          <p:nvPr>
            <p:ph type="sldNum" sz="quarter" idx="15"/>
          </p:nvPr>
        </p:nvSpPr>
        <p:spPr/>
        <p:txBody>
          <a:bodyPr/>
          <a:lstStyle/>
          <a:p>
            <a:fld id="{229EAAAC-928A-40C1-AC39-D34FD1799CA9}" type="slidenum">
              <a:rPr lang="en-GB" smtClean="0"/>
              <a:pPr/>
              <a:t>6</a:t>
            </a:fld>
            <a:endParaRPr lang="en-GB" dirty="0"/>
          </a:p>
        </p:txBody>
      </p:sp>
      <p:pic>
        <p:nvPicPr>
          <p:cNvPr id="3" name="Picture 2">
            <a:extLst>
              <a:ext uri="{FF2B5EF4-FFF2-40B4-BE49-F238E27FC236}">
                <a16:creationId xmlns:a16="http://schemas.microsoft.com/office/drawing/2014/main" id="{FB806AE6-7A07-4A48-B977-BA04E163518E}"/>
              </a:ext>
            </a:extLst>
          </p:cNvPr>
          <p:cNvPicPr/>
          <p:nvPr/>
        </p:nvPicPr>
        <p:blipFill>
          <a:blip r:embed="rId3"/>
          <a:stretch>
            <a:fillRect/>
          </a:stretch>
        </p:blipFill>
        <p:spPr>
          <a:xfrm>
            <a:off x="4326514" y="649017"/>
            <a:ext cx="3538972" cy="807643"/>
          </a:xfrm>
          <a:prstGeom prst="rect">
            <a:avLst/>
          </a:prstGeom>
        </p:spPr>
      </p:pic>
      <p:sp>
        <p:nvSpPr>
          <p:cNvPr id="4" name="Rectangle 3">
            <a:extLst>
              <a:ext uri="{FF2B5EF4-FFF2-40B4-BE49-F238E27FC236}">
                <a16:creationId xmlns:a16="http://schemas.microsoft.com/office/drawing/2014/main" id="{252CF637-5A85-4925-AD1E-7C41DDA41DE1}"/>
              </a:ext>
            </a:extLst>
          </p:cNvPr>
          <p:cNvSpPr/>
          <p:nvPr/>
        </p:nvSpPr>
        <p:spPr>
          <a:xfrm>
            <a:off x="1295400" y="2457102"/>
            <a:ext cx="9601200" cy="4462760"/>
          </a:xfrm>
          <a:prstGeom prst="rect">
            <a:avLst/>
          </a:prstGeom>
        </p:spPr>
        <p:txBody>
          <a:bodyPr wrap="square">
            <a:spAutoFit/>
          </a:bodyPr>
          <a:lstStyle/>
          <a:p>
            <a:pPr lvl="0" algn="ctr"/>
            <a:r>
              <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This is a safety critical industry. In the worst case scenario it can result in fatalities. </a:t>
            </a:r>
          </a:p>
          <a:p>
            <a:pPr lvl="0" algn="ctr"/>
            <a:endPar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endParaRPr>
          </a:p>
          <a:p>
            <a:pPr marL="457200" lvl="0" indent="-457200" algn="ctr">
              <a:buFont typeface="Arial" panose="020B0604020202020204" pitchFamily="34" charset="0"/>
              <a:buChar char="•"/>
            </a:pPr>
            <a:r>
              <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What are your key risks?</a:t>
            </a:r>
          </a:p>
          <a:p>
            <a:pPr marL="457200" lvl="0" indent="-457200" algn="ctr">
              <a:buFont typeface="Arial" panose="020B0604020202020204" pitchFamily="34" charset="0"/>
              <a:buChar char="•"/>
            </a:pPr>
            <a:endPar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endParaRPr>
          </a:p>
          <a:p>
            <a:pPr marL="457200" lvl="0" indent="-457200" algn="ctr">
              <a:buFont typeface="Arial" panose="020B0604020202020204" pitchFamily="34" charset="0"/>
              <a:buChar char="•"/>
            </a:pPr>
            <a:r>
              <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How are they managed and controlled?</a:t>
            </a:r>
          </a:p>
          <a:p>
            <a:pPr marL="457200" lvl="0" indent="-457200" algn="ctr">
              <a:buFont typeface="Arial" panose="020B0604020202020204" pitchFamily="34" charset="0"/>
              <a:buChar char="•"/>
            </a:pPr>
            <a:endPar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endParaRPr>
          </a:p>
          <a:p>
            <a:pPr marL="457200" indent="-457200" algn="ctr">
              <a:buFont typeface="Arial" panose="020B0604020202020204" pitchFamily="34" charset="0"/>
              <a:buChar char="•"/>
            </a:pPr>
            <a:r>
              <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Do you feel you can challenge?</a:t>
            </a:r>
          </a:p>
          <a:p>
            <a:pPr lvl="0" algn="ctr"/>
            <a:endPar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endParaRPr>
          </a:p>
          <a:p>
            <a:pPr lvl="0" algn="ctr"/>
            <a:endPar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9614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55C3E-A712-48E6-93D7-93D643C01FA6}"/>
              </a:ext>
            </a:extLst>
          </p:cNvPr>
          <p:cNvSpPr>
            <a:spLocks noGrp="1"/>
          </p:cNvSpPr>
          <p:nvPr>
            <p:ph type="sldNum" sz="quarter" idx="15"/>
          </p:nvPr>
        </p:nvSpPr>
        <p:spPr/>
        <p:txBody>
          <a:bodyPr/>
          <a:lstStyle/>
          <a:p>
            <a:fld id="{229EAAAC-928A-40C1-AC39-D34FD1799CA9}" type="slidenum">
              <a:rPr lang="en-GB" smtClean="0"/>
              <a:pPr/>
              <a:t>7</a:t>
            </a:fld>
            <a:endParaRPr lang="en-GB" dirty="0"/>
          </a:p>
        </p:txBody>
      </p:sp>
      <p:sp>
        <p:nvSpPr>
          <p:cNvPr id="5" name="Rectangle 4">
            <a:extLst>
              <a:ext uri="{FF2B5EF4-FFF2-40B4-BE49-F238E27FC236}">
                <a16:creationId xmlns:a16="http://schemas.microsoft.com/office/drawing/2014/main" id="{71A4174D-02CE-4174-95F3-83A7648D9AC7}"/>
              </a:ext>
            </a:extLst>
          </p:cNvPr>
          <p:cNvSpPr/>
          <p:nvPr/>
        </p:nvSpPr>
        <p:spPr>
          <a:xfrm>
            <a:off x="1572153" y="3167390"/>
            <a:ext cx="8835655" cy="523220"/>
          </a:xfrm>
          <a:prstGeom prst="rect">
            <a:avLst/>
          </a:prstGeom>
        </p:spPr>
        <p:txBody>
          <a:bodyPr wrap="square">
            <a:spAutoFit/>
          </a:bodyPr>
          <a:lstStyle/>
          <a:p>
            <a:pPr algn="ctr"/>
            <a:r>
              <a:rPr lang="en-GB" sz="2800" b="1" dirty="0">
                <a:solidFill>
                  <a:srgbClr val="444444"/>
                </a:solidFill>
                <a:latin typeface="Calibri" panose="020F0502020204030204" pitchFamily="34" charset="0"/>
                <a:ea typeface="Arial Unicode MS" panose="020B0604020202020204" pitchFamily="34" charset="-128"/>
              </a:rPr>
              <a:t>What are the key risks associated with your work?</a:t>
            </a:r>
          </a:p>
        </p:txBody>
      </p:sp>
      <p:pic>
        <p:nvPicPr>
          <p:cNvPr id="6" name="Picture 5">
            <a:extLst>
              <a:ext uri="{FF2B5EF4-FFF2-40B4-BE49-F238E27FC236}">
                <a16:creationId xmlns:a16="http://schemas.microsoft.com/office/drawing/2014/main" id="{BB07F305-C17E-4B0B-9947-7237A1C60B30}"/>
              </a:ext>
            </a:extLst>
          </p:cNvPr>
          <p:cNvPicPr/>
          <p:nvPr/>
        </p:nvPicPr>
        <p:blipFill>
          <a:blip r:embed="rId3"/>
          <a:stretch>
            <a:fillRect/>
          </a:stretch>
        </p:blipFill>
        <p:spPr>
          <a:xfrm>
            <a:off x="4326514" y="649017"/>
            <a:ext cx="3538972" cy="807643"/>
          </a:xfrm>
          <a:prstGeom prst="rect">
            <a:avLst/>
          </a:prstGeom>
        </p:spPr>
      </p:pic>
    </p:spTree>
    <p:extLst>
      <p:ext uri="{BB962C8B-B14F-4D97-AF65-F5344CB8AC3E}">
        <p14:creationId xmlns:p14="http://schemas.microsoft.com/office/powerpoint/2010/main" val="334136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55C3E-A712-48E6-93D7-93D643C01FA6}"/>
              </a:ext>
            </a:extLst>
          </p:cNvPr>
          <p:cNvSpPr>
            <a:spLocks noGrp="1"/>
          </p:cNvSpPr>
          <p:nvPr>
            <p:ph type="sldNum" sz="quarter" idx="15"/>
          </p:nvPr>
        </p:nvSpPr>
        <p:spPr/>
        <p:txBody>
          <a:bodyPr/>
          <a:lstStyle/>
          <a:p>
            <a:fld id="{229EAAAC-928A-40C1-AC39-D34FD1799CA9}" type="slidenum">
              <a:rPr lang="en-GB" smtClean="0"/>
              <a:pPr/>
              <a:t>8</a:t>
            </a:fld>
            <a:endParaRPr lang="en-GB" dirty="0"/>
          </a:p>
        </p:txBody>
      </p:sp>
      <p:sp>
        <p:nvSpPr>
          <p:cNvPr id="5" name="Rectangle 4">
            <a:extLst>
              <a:ext uri="{FF2B5EF4-FFF2-40B4-BE49-F238E27FC236}">
                <a16:creationId xmlns:a16="http://schemas.microsoft.com/office/drawing/2014/main" id="{71A4174D-02CE-4174-95F3-83A7648D9AC7}"/>
              </a:ext>
            </a:extLst>
          </p:cNvPr>
          <p:cNvSpPr/>
          <p:nvPr/>
        </p:nvSpPr>
        <p:spPr>
          <a:xfrm>
            <a:off x="1678171" y="1962842"/>
            <a:ext cx="8835655" cy="1384995"/>
          </a:xfrm>
          <a:prstGeom prst="rect">
            <a:avLst/>
          </a:prstGeom>
        </p:spPr>
        <p:txBody>
          <a:bodyPr wrap="square">
            <a:spAutoFit/>
          </a:bodyPr>
          <a:lstStyle/>
          <a:p>
            <a:pPr algn="ctr"/>
            <a:r>
              <a:rPr lang="en-GB" sz="2800" b="1" dirty="0">
                <a:solidFill>
                  <a:srgbClr val="444444"/>
                </a:solidFill>
                <a:latin typeface="Calibri" panose="020F0502020204030204" pitchFamily="34" charset="0"/>
                <a:ea typeface="Arial Unicode MS" panose="020B0604020202020204" pitchFamily="34" charset="-128"/>
              </a:rPr>
              <a:t>In your work activity, how confident are you in the implementation of the controls? Discuss the impact of the following:</a:t>
            </a:r>
          </a:p>
        </p:txBody>
      </p:sp>
      <p:pic>
        <p:nvPicPr>
          <p:cNvPr id="6" name="Picture 5">
            <a:extLst>
              <a:ext uri="{FF2B5EF4-FFF2-40B4-BE49-F238E27FC236}">
                <a16:creationId xmlns:a16="http://schemas.microsoft.com/office/drawing/2014/main" id="{BB07F305-C17E-4B0B-9947-7237A1C60B30}"/>
              </a:ext>
            </a:extLst>
          </p:cNvPr>
          <p:cNvPicPr/>
          <p:nvPr/>
        </p:nvPicPr>
        <p:blipFill>
          <a:blip r:embed="rId3"/>
          <a:stretch>
            <a:fillRect/>
          </a:stretch>
        </p:blipFill>
        <p:spPr>
          <a:xfrm>
            <a:off x="4072584" y="649017"/>
            <a:ext cx="3538972" cy="807643"/>
          </a:xfrm>
          <a:prstGeom prst="rect">
            <a:avLst/>
          </a:prstGeom>
        </p:spPr>
      </p:pic>
      <p:sp>
        <p:nvSpPr>
          <p:cNvPr id="7" name="Rectangle 6">
            <a:extLst>
              <a:ext uri="{FF2B5EF4-FFF2-40B4-BE49-F238E27FC236}">
                <a16:creationId xmlns:a16="http://schemas.microsoft.com/office/drawing/2014/main" id="{0FB689DE-6DAC-4A8C-B90D-82A8FC5174B4}"/>
              </a:ext>
            </a:extLst>
          </p:cNvPr>
          <p:cNvSpPr/>
          <p:nvPr/>
        </p:nvSpPr>
        <p:spPr>
          <a:xfrm>
            <a:off x="4072584" y="3144836"/>
            <a:ext cx="6570084" cy="2431435"/>
          </a:xfrm>
          <a:prstGeom prst="rect">
            <a:avLst/>
          </a:prstGeom>
        </p:spPr>
        <p:txBody>
          <a:bodyPr wrap="square" anchor="ctr">
            <a:spAutoFit/>
          </a:bodyPr>
          <a:lstStyle/>
          <a:p>
            <a:pPr lvl="0" algn="ctr"/>
            <a:endPar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endParaRPr>
          </a:p>
          <a:p>
            <a:pPr marL="457200" lvl="0" indent="-457200">
              <a:buFont typeface="Arial" panose="020B0604020202020204" pitchFamily="34" charset="0"/>
              <a:buChar char="•"/>
            </a:pPr>
            <a:r>
              <a:rPr lang="en-GB" sz="32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People</a:t>
            </a:r>
          </a:p>
          <a:p>
            <a:pPr marL="457200" lvl="0" indent="-457200">
              <a:buFont typeface="Arial" panose="020B0604020202020204" pitchFamily="34" charset="0"/>
              <a:buChar char="•"/>
            </a:pPr>
            <a:r>
              <a:rPr lang="en-GB" sz="32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Process / Paperwork</a:t>
            </a:r>
          </a:p>
          <a:p>
            <a:pPr marL="457200" lvl="0" indent="-457200">
              <a:buFont typeface="Arial" panose="020B0604020202020204" pitchFamily="34" charset="0"/>
              <a:buChar char="•"/>
            </a:pPr>
            <a:r>
              <a:rPr lang="en-GB" sz="32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Technology</a:t>
            </a:r>
          </a:p>
          <a:p>
            <a:pPr lvl="0" algn="ctr"/>
            <a:endParaRPr lang="en-GB" sz="28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1186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55C3E-A712-48E6-93D7-93D643C01FA6}"/>
              </a:ext>
            </a:extLst>
          </p:cNvPr>
          <p:cNvSpPr>
            <a:spLocks noGrp="1"/>
          </p:cNvSpPr>
          <p:nvPr>
            <p:ph type="sldNum" sz="quarter" idx="15"/>
          </p:nvPr>
        </p:nvSpPr>
        <p:spPr/>
        <p:txBody>
          <a:bodyPr/>
          <a:lstStyle/>
          <a:p>
            <a:fld id="{229EAAAC-928A-40C1-AC39-D34FD1799CA9}" type="slidenum">
              <a:rPr lang="en-GB" smtClean="0"/>
              <a:pPr/>
              <a:t>9</a:t>
            </a:fld>
            <a:endParaRPr lang="en-GB" dirty="0"/>
          </a:p>
        </p:txBody>
      </p:sp>
      <p:pic>
        <p:nvPicPr>
          <p:cNvPr id="3" name="Picture 2">
            <a:extLst>
              <a:ext uri="{FF2B5EF4-FFF2-40B4-BE49-F238E27FC236}">
                <a16:creationId xmlns:a16="http://schemas.microsoft.com/office/drawing/2014/main" id="{F06CAF85-CF7E-443D-BC62-7DB382289E73}"/>
              </a:ext>
            </a:extLst>
          </p:cNvPr>
          <p:cNvPicPr/>
          <p:nvPr/>
        </p:nvPicPr>
        <p:blipFill>
          <a:blip r:embed="rId4"/>
          <a:stretch>
            <a:fillRect/>
          </a:stretch>
        </p:blipFill>
        <p:spPr>
          <a:xfrm>
            <a:off x="4326514" y="649017"/>
            <a:ext cx="3538972" cy="807643"/>
          </a:xfrm>
          <a:prstGeom prst="rect">
            <a:avLst/>
          </a:prstGeom>
        </p:spPr>
      </p:pic>
      <p:sp>
        <p:nvSpPr>
          <p:cNvPr id="4" name="Rectangle 3">
            <a:extLst>
              <a:ext uri="{FF2B5EF4-FFF2-40B4-BE49-F238E27FC236}">
                <a16:creationId xmlns:a16="http://schemas.microsoft.com/office/drawing/2014/main" id="{881B0DFB-6EB4-4BFE-A10F-36AB8EC2FD55}"/>
              </a:ext>
            </a:extLst>
          </p:cNvPr>
          <p:cNvSpPr/>
          <p:nvPr/>
        </p:nvSpPr>
        <p:spPr>
          <a:xfrm>
            <a:off x="3358203" y="1767776"/>
            <a:ext cx="5425973" cy="584775"/>
          </a:xfrm>
          <a:prstGeom prst="rect">
            <a:avLst/>
          </a:prstGeom>
        </p:spPr>
        <p:txBody>
          <a:bodyPr wrap="none">
            <a:spAutoFit/>
          </a:bodyPr>
          <a:lstStyle/>
          <a:p>
            <a:r>
              <a:rPr lang="en-GB" sz="3200" b="1" dirty="0">
                <a:solidFill>
                  <a:srgbClr val="444444"/>
                </a:solidFill>
                <a:latin typeface="Calibri" panose="020F0502020204030204" pitchFamily="34" charset="0"/>
                <a:ea typeface="Arial Unicode MS" panose="020B0604020202020204" pitchFamily="34" charset="-128"/>
                <a:cs typeface="Arial Unicode MS" panose="020B0604020202020204" pitchFamily="34" charset="-128"/>
              </a:rPr>
              <a:t>Do you feel you can challenge?</a:t>
            </a:r>
          </a:p>
        </p:txBody>
      </p:sp>
      <p:sp>
        <p:nvSpPr>
          <p:cNvPr id="5" name="Rectangle 4">
            <a:extLst>
              <a:ext uri="{FF2B5EF4-FFF2-40B4-BE49-F238E27FC236}">
                <a16:creationId xmlns:a16="http://schemas.microsoft.com/office/drawing/2014/main" id="{3C27CF20-39A7-4C67-9694-70A985CAE964}"/>
              </a:ext>
            </a:extLst>
          </p:cNvPr>
          <p:cNvSpPr/>
          <p:nvPr/>
        </p:nvSpPr>
        <p:spPr>
          <a:xfrm>
            <a:off x="925650" y="4470823"/>
            <a:ext cx="9874872" cy="1887696"/>
          </a:xfrm>
          <a:prstGeom prst="rect">
            <a:avLst/>
          </a:prstGeom>
        </p:spPr>
        <p:txBody>
          <a:bodyPr wrap="square">
            <a:spAutoFit/>
          </a:bodyPr>
          <a:lstStyle/>
          <a:p>
            <a:pPr marL="342900" indent="-342900" defTabSz="468307">
              <a:lnSpc>
                <a:spcPts val="2155"/>
              </a:lnSpc>
              <a:spcBef>
                <a:spcPts val="539"/>
              </a:spcBef>
              <a:spcAft>
                <a:spcPts val="539"/>
              </a:spcAft>
              <a:buSzPct val="130000"/>
              <a:buFont typeface="Arial" panose="020B0604020202020204" pitchFamily="34" charset="0"/>
              <a:buChar char="•"/>
            </a:pPr>
            <a:r>
              <a:rPr lang="en-GB" sz="2000" dirty="0">
                <a:latin typeface="Calibri" panose="020F0502020204030204" pitchFamily="34" charset="0"/>
              </a:rPr>
              <a:t>Do you feel empowered to discuss your concerns?</a:t>
            </a:r>
          </a:p>
          <a:p>
            <a:pPr marL="342900" indent="-342900" defTabSz="468307">
              <a:lnSpc>
                <a:spcPts val="2155"/>
              </a:lnSpc>
              <a:spcBef>
                <a:spcPts val="539"/>
              </a:spcBef>
              <a:spcAft>
                <a:spcPts val="539"/>
              </a:spcAft>
              <a:buSzPct val="130000"/>
              <a:buFont typeface="Arial" panose="020B0604020202020204" pitchFamily="34" charset="0"/>
              <a:buChar char="•"/>
            </a:pPr>
            <a:r>
              <a:rPr lang="en-GB" sz="2000" dirty="0">
                <a:latin typeface="Calibri" panose="020F0502020204030204" pitchFamily="34" charset="0"/>
              </a:rPr>
              <a:t>Do contractors working with you feel able to raise concerns?</a:t>
            </a:r>
          </a:p>
          <a:p>
            <a:pPr marL="342900" indent="-342900" defTabSz="468307">
              <a:lnSpc>
                <a:spcPts val="2155"/>
              </a:lnSpc>
              <a:spcBef>
                <a:spcPts val="539"/>
              </a:spcBef>
              <a:spcAft>
                <a:spcPts val="539"/>
              </a:spcAft>
              <a:buSzPct val="130000"/>
              <a:buFont typeface="Arial" panose="020B0604020202020204" pitchFamily="34" charset="0"/>
              <a:buChar char="•"/>
            </a:pPr>
            <a:r>
              <a:rPr lang="en-GB" sz="2000" dirty="0">
                <a:latin typeface="Calibri" panose="020F0502020204030204" pitchFamily="34" charset="0"/>
              </a:rPr>
              <a:t>How would you hold a meaningful conversation if someone raised a challenge?</a:t>
            </a:r>
          </a:p>
          <a:p>
            <a:pPr marL="342900" indent="-342900" defTabSz="468307">
              <a:lnSpc>
                <a:spcPts val="2155"/>
              </a:lnSpc>
              <a:spcBef>
                <a:spcPts val="539"/>
              </a:spcBef>
              <a:spcAft>
                <a:spcPts val="539"/>
              </a:spcAft>
              <a:buSzPct val="130000"/>
              <a:buFont typeface="Arial" panose="020B0604020202020204" pitchFamily="34" charset="0"/>
              <a:buChar char="•"/>
            </a:pPr>
            <a:r>
              <a:rPr lang="en-GB" sz="2000" dirty="0">
                <a:latin typeface="Calibri" panose="020F0502020204030204" pitchFamily="34" charset="0"/>
              </a:rPr>
              <a:t>Are leaders at all levels throughout your business open to challenge? How can this be improved?</a:t>
            </a:r>
          </a:p>
        </p:txBody>
      </p:sp>
      <p:sp>
        <p:nvSpPr>
          <p:cNvPr id="6" name="Rectangle 5">
            <a:extLst>
              <a:ext uri="{FF2B5EF4-FFF2-40B4-BE49-F238E27FC236}">
                <a16:creationId xmlns:a16="http://schemas.microsoft.com/office/drawing/2014/main" id="{003E1076-43DD-4101-8F67-9E215DD03EA6}"/>
              </a:ext>
            </a:extLst>
          </p:cNvPr>
          <p:cNvSpPr/>
          <p:nvPr/>
        </p:nvSpPr>
        <p:spPr>
          <a:xfrm>
            <a:off x="818707" y="2668208"/>
            <a:ext cx="10504967" cy="1488036"/>
          </a:xfrm>
          <a:prstGeom prst="rect">
            <a:avLst/>
          </a:prstGeom>
        </p:spPr>
        <p:txBody>
          <a:bodyPr wrap="square">
            <a:spAutoFit/>
          </a:bodyPr>
          <a:lstStyle/>
          <a:p>
            <a:pPr algn="ctr" defTabSz="468307">
              <a:lnSpc>
                <a:spcPts val="2155"/>
              </a:lnSpc>
              <a:spcBef>
                <a:spcPts val="539"/>
              </a:spcBef>
              <a:spcAft>
                <a:spcPts val="539"/>
              </a:spcAft>
              <a:buSzPct val="130000"/>
            </a:pPr>
            <a:r>
              <a:rPr lang="en-GB" sz="2400" dirty="0">
                <a:latin typeface="Calibri" panose="020F0502020204030204" pitchFamily="34" charset="0"/>
              </a:rPr>
              <a:t>We support you to always stop, speak up and improve or fix if you can, if you do not feel safe. </a:t>
            </a:r>
          </a:p>
          <a:p>
            <a:pPr algn="ctr" defTabSz="468307">
              <a:lnSpc>
                <a:spcPts val="2155"/>
              </a:lnSpc>
              <a:spcBef>
                <a:spcPts val="539"/>
              </a:spcBef>
              <a:spcAft>
                <a:spcPts val="539"/>
              </a:spcAft>
              <a:buSzPct val="130000"/>
            </a:pPr>
            <a:endParaRPr lang="en-GB" sz="2400" b="1" u="sng" dirty="0">
              <a:latin typeface="Calibri" panose="020F0502020204030204" pitchFamily="34" charset="0"/>
            </a:endParaRPr>
          </a:p>
          <a:p>
            <a:pPr algn="ctr" defTabSz="468307">
              <a:lnSpc>
                <a:spcPts val="2155"/>
              </a:lnSpc>
              <a:spcBef>
                <a:spcPts val="539"/>
              </a:spcBef>
              <a:spcAft>
                <a:spcPts val="539"/>
              </a:spcAft>
              <a:buSzPct val="130000"/>
            </a:pPr>
            <a:r>
              <a:rPr lang="en-GB" sz="2400" b="1" u="sng" dirty="0">
                <a:latin typeface="Calibri" panose="020F0502020204030204" pitchFamily="34" charset="0"/>
              </a:rPr>
              <a:t>But</a:t>
            </a:r>
            <a:r>
              <a:rPr lang="en-GB" sz="2400" dirty="0">
                <a:latin typeface="Calibri" panose="020F0502020204030204" pitchFamily="34" charset="0"/>
              </a:rPr>
              <a:t> do you feel you can speak up?</a:t>
            </a:r>
          </a:p>
        </p:txBody>
      </p:sp>
    </p:spTree>
    <p:extLst>
      <p:ext uri="{BB962C8B-B14F-4D97-AF65-F5344CB8AC3E}">
        <p14:creationId xmlns:p14="http://schemas.microsoft.com/office/powerpoint/2010/main" val="23526562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themeOverride>
</file>

<file path=docProps/app.xml><?xml version="1.0" encoding="utf-8"?>
<Properties xmlns="http://schemas.openxmlformats.org/officeDocument/2006/extended-properties" xmlns:vt="http://schemas.openxmlformats.org/officeDocument/2006/docPropsVTypes">
  <TotalTime>269</TotalTime>
  <Words>1205</Words>
  <Application>Microsoft Office PowerPoint</Application>
  <PresentationFormat>Widescreen</PresentationFormat>
  <Paragraphs>169</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 Unicode MS</vt:lpstr>
      <vt:lpstr>Arial</vt:lpstr>
      <vt:lpstr>Calibri</vt:lpstr>
      <vt:lpstr>Times New Roman</vt:lpstr>
      <vt:lpstr>1_Office Theme</vt:lpstr>
      <vt:lpstr>Single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Dave</dc:creator>
  <cp:lastModifiedBy>Hodder Samantha</cp:lastModifiedBy>
  <cp:revision>10</cp:revision>
  <dcterms:created xsi:type="dcterms:W3CDTF">2019-07-17T09:39:09Z</dcterms:created>
  <dcterms:modified xsi:type="dcterms:W3CDTF">2019-07-24T12:02:44Z</dcterms:modified>
</cp:coreProperties>
</file>