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17" r:id="rId2"/>
    <p:sldMasterId id="2147483729" r:id="rId3"/>
  </p:sldMasterIdLst>
  <p:notesMasterIdLst>
    <p:notesMasterId r:id="rId24"/>
  </p:notesMasterIdLst>
  <p:handoutMasterIdLst>
    <p:handoutMasterId r:id="rId25"/>
  </p:handoutMasterIdLst>
  <p:sldIdLst>
    <p:sldId id="530" r:id="rId4"/>
    <p:sldId id="275" r:id="rId5"/>
    <p:sldId id="276" r:id="rId6"/>
    <p:sldId id="609" r:id="rId7"/>
    <p:sldId id="616" r:id="rId8"/>
    <p:sldId id="617" r:id="rId9"/>
    <p:sldId id="610" r:id="rId10"/>
    <p:sldId id="284" r:id="rId11"/>
    <p:sldId id="281" r:id="rId12"/>
    <p:sldId id="623" r:id="rId13"/>
    <p:sldId id="621" r:id="rId14"/>
    <p:sldId id="619" r:id="rId15"/>
    <p:sldId id="620" r:id="rId16"/>
    <p:sldId id="622" r:id="rId17"/>
    <p:sldId id="280" r:id="rId18"/>
    <p:sldId id="291" r:id="rId19"/>
    <p:sldId id="288" r:id="rId20"/>
    <p:sldId id="533" r:id="rId21"/>
    <p:sldId id="289" r:id="rId22"/>
    <p:sldId id="290" r:id="rId23"/>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 Text Boxes" id="{C5BB9270-E2E1-474E-8C4E-470F069B7877}">
          <p14:sldIdLst>
            <p14:sldId id="530"/>
            <p14:sldId id="275"/>
            <p14:sldId id="276"/>
            <p14:sldId id="609"/>
            <p14:sldId id="616"/>
            <p14:sldId id="617"/>
            <p14:sldId id="610"/>
            <p14:sldId id="284"/>
            <p14:sldId id="281"/>
            <p14:sldId id="623"/>
            <p14:sldId id="621"/>
            <p14:sldId id="619"/>
            <p14:sldId id="620"/>
            <p14:sldId id="622"/>
            <p14:sldId id="280"/>
            <p14:sldId id="291"/>
            <p14:sldId id="288"/>
            <p14:sldId id="533"/>
            <p14:sldId id="289"/>
            <p14:sldId id="29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 La Mothe Andrea" initials="DLMA" lastIdx="2" clrIdx="0">
    <p:extLst>
      <p:ext uri="{19B8F6BF-5375-455C-9EA6-DF929625EA0E}">
        <p15:presenceInfo xmlns:p15="http://schemas.microsoft.com/office/powerpoint/2012/main" userId="S-1-5-21-902708941-4082285366-676173334-43015" providerId="AD"/>
      </p:ext>
    </p:extLst>
  </p:cmAuthor>
  <p:cmAuthor id="2" name="Capstick Tracey" initials="CT" lastIdx="22" clrIdx="1">
    <p:extLst>
      <p:ext uri="{19B8F6BF-5375-455C-9EA6-DF929625EA0E}">
        <p15:presenceInfo xmlns:p15="http://schemas.microsoft.com/office/powerpoint/2012/main" userId="S-1-5-21-902708941-4082285366-676173334-240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A16"/>
    <a:srgbClr val="0000FF"/>
    <a:srgbClr val="951B81"/>
    <a:srgbClr val="FFEDB3"/>
    <a:srgbClr val="FFE181"/>
    <a:srgbClr val="008000"/>
    <a:srgbClr val="70B397"/>
    <a:srgbClr val="000066"/>
    <a:srgbClr val="004D6F"/>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6222" autoAdjust="0"/>
  </p:normalViewPr>
  <p:slideViewPr>
    <p:cSldViewPr>
      <p:cViewPr varScale="1">
        <p:scale>
          <a:sx n="78" d="100"/>
          <a:sy n="78" d="100"/>
        </p:scale>
        <p:origin x="318" y="1026"/>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A0747234-F741-423B-B336-1B8A9B2BAFB1}" type="datetimeFigureOut">
              <a:rPr lang="en-GB" smtClean="0"/>
              <a:t>25/06/2019</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D903AEB3-B81B-4ED9-B214-8605DB9A6A2D}" type="slidenum">
              <a:rPr lang="en-GB" smtClean="0"/>
              <a:t>‹#›</a:t>
            </a:fld>
            <a:endParaRPr lang="en-GB"/>
          </a:p>
        </p:txBody>
      </p:sp>
    </p:spTree>
    <p:extLst>
      <p:ext uri="{BB962C8B-B14F-4D97-AF65-F5344CB8AC3E}">
        <p14:creationId xmlns:p14="http://schemas.microsoft.com/office/powerpoint/2010/main" val="3597883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2B15424F-E449-4824-921F-55F0BB15E53D}" type="datetimeFigureOut">
              <a:rPr lang="en-GB" smtClean="0"/>
              <a:t>25/06/2019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6605F73-A141-4BC2-903A-E12D05ECF9E0}" type="slidenum">
              <a:rPr lang="en-GB" smtClean="0"/>
              <a:t>‹#›</a:t>
            </a:fld>
            <a:endParaRPr lang="en-GB"/>
          </a:p>
        </p:txBody>
      </p:sp>
    </p:spTree>
    <p:extLst>
      <p:ext uri="{BB962C8B-B14F-4D97-AF65-F5344CB8AC3E}">
        <p14:creationId xmlns:p14="http://schemas.microsoft.com/office/powerpoint/2010/main" val="375207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2</a:t>
            </a:fld>
            <a:endParaRPr lang="en-GB"/>
          </a:p>
        </p:txBody>
      </p:sp>
    </p:spTree>
    <p:extLst>
      <p:ext uri="{BB962C8B-B14F-4D97-AF65-F5344CB8AC3E}">
        <p14:creationId xmlns:p14="http://schemas.microsoft.com/office/powerpoint/2010/main" val="4056218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17</a:t>
            </a:fld>
            <a:endParaRPr lang="en-GB"/>
          </a:p>
        </p:txBody>
      </p:sp>
    </p:spTree>
    <p:extLst>
      <p:ext uri="{BB962C8B-B14F-4D97-AF65-F5344CB8AC3E}">
        <p14:creationId xmlns:p14="http://schemas.microsoft.com/office/powerpoint/2010/main" val="781752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3</a:t>
            </a:fld>
            <a:endParaRPr lang="en-GB"/>
          </a:p>
        </p:txBody>
      </p:sp>
    </p:spTree>
    <p:extLst>
      <p:ext uri="{BB962C8B-B14F-4D97-AF65-F5344CB8AC3E}">
        <p14:creationId xmlns:p14="http://schemas.microsoft.com/office/powerpoint/2010/main" val="1166056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15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5</a:t>
            </a:fld>
            <a:endParaRPr lang="en-GB"/>
          </a:p>
        </p:txBody>
      </p:sp>
    </p:spTree>
    <p:extLst>
      <p:ext uri="{BB962C8B-B14F-4D97-AF65-F5344CB8AC3E}">
        <p14:creationId xmlns:p14="http://schemas.microsoft.com/office/powerpoint/2010/main" val="2965592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1071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8</a:t>
            </a:fld>
            <a:endParaRPr lang="en-GB"/>
          </a:p>
        </p:txBody>
      </p:sp>
    </p:spTree>
    <p:extLst>
      <p:ext uri="{BB962C8B-B14F-4D97-AF65-F5344CB8AC3E}">
        <p14:creationId xmlns:p14="http://schemas.microsoft.com/office/powerpoint/2010/main" val="4172379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9</a:t>
            </a:fld>
            <a:endParaRPr lang="en-GB"/>
          </a:p>
        </p:txBody>
      </p:sp>
    </p:spTree>
    <p:extLst>
      <p:ext uri="{BB962C8B-B14F-4D97-AF65-F5344CB8AC3E}">
        <p14:creationId xmlns:p14="http://schemas.microsoft.com/office/powerpoint/2010/main" val="4157182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605F73-A141-4BC2-903A-E12D05ECF9E0}" type="slidenum">
              <a:rPr lang="en-GB" smtClean="0"/>
              <a:t>14</a:t>
            </a:fld>
            <a:endParaRPr lang="en-GB"/>
          </a:p>
        </p:txBody>
      </p:sp>
    </p:spTree>
    <p:extLst>
      <p:ext uri="{BB962C8B-B14F-4D97-AF65-F5344CB8AC3E}">
        <p14:creationId xmlns:p14="http://schemas.microsoft.com/office/powerpoint/2010/main" val="3900585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5F73-A141-4BC2-903A-E12D05ECF9E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640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dirty="0"/>
              <a:t>This is an example of a headline.</a:t>
            </a:r>
          </a:p>
        </p:txBody>
      </p:sp>
    </p:spTree>
    <p:extLst>
      <p:ext uri="{BB962C8B-B14F-4D97-AF65-F5344CB8AC3E}">
        <p14:creationId xmlns:p14="http://schemas.microsoft.com/office/powerpoint/2010/main" val="2456694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5C74D00-CB23-4993-895F-5957E70C721C}" type="datetime5">
              <a:rPr lang="en-GB" altLang="en-US" smtClean="0"/>
              <a:t>25-Jun-19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pPr>
                <a:defRPr/>
              </a:pPr>
              <a:t>‹#›</a:t>
            </a:fld>
            <a:endParaRPr lang="en-GB" altLang="en-US" dirty="0"/>
          </a:p>
        </p:txBody>
      </p:sp>
    </p:spTree>
    <p:extLst>
      <p:ext uri="{BB962C8B-B14F-4D97-AF65-F5344CB8AC3E}">
        <p14:creationId xmlns:p14="http://schemas.microsoft.com/office/powerpoint/2010/main" val="228654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A17AFD3-2D1A-4F80-811E-731407958CEC}" type="datetime5">
              <a:rPr lang="en-GB" altLang="en-US" smtClean="0"/>
              <a:t>25-Jun-19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pPr>
                <a:defRPr/>
              </a:pPr>
              <a:t>‹#›</a:t>
            </a:fld>
            <a:endParaRPr lang="en-GB" altLang="en-US" dirty="0"/>
          </a:p>
        </p:txBody>
      </p:sp>
    </p:spTree>
    <p:extLst>
      <p:ext uri="{BB962C8B-B14F-4D97-AF65-F5344CB8AC3E}">
        <p14:creationId xmlns:p14="http://schemas.microsoft.com/office/powerpoint/2010/main" val="4016563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1841501"/>
            <a:ext cx="4743451"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18" y="1841501"/>
            <a:ext cx="474556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F4ADA3F7-18FA-4500-BB0B-547829B379B9}" type="datetime5">
              <a:rPr lang="en-GB" altLang="en-US" smtClean="0"/>
              <a:t>25-Jun-19</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pPr>
                <a:defRPr/>
              </a:pPr>
              <a:t>‹#›</a:t>
            </a:fld>
            <a:endParaRPr lang="en-GB" altLang="en-US" dirty="0"/>
          </a:p>
        </p:txBody>
      </p:sp>
    </p:spTree>
    <p:extLst>
      <p:ext uri="{BB962C8B-B14F-4D97-AF65-F5344CB8AC3E}">
        <p14:creationId xmlns:p14="http://schemas.microsoft.com/office/powerpoint/2010/main" val="4114824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AEB2DB4B-1D3A-4E96-8CFF-873FFA9833E7}" type="datetime5">
              <a:rPr lang="en-GB" altLang="en-US" smtClean="0"/>
              <a:t>25-Jun-19</a:t>
            </a:fld>
            <a:endParaRPr lang="en-GB" alt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pPr>
                <a:defRPr/>
              </a:pPr>
              <a:t>‹#›</a:t>
            </a:fld>
            <a:endParaRPr lang="en-GB" altLang="en-US" dirty="0"/>
          </a:p>
        </p:txBody>
      </p:sp>
    </p:spTree>
    <p:extLst>
      <p:ext uri="{BB962C8B-B14F-4D97-AF65-F5344CB8AC3E}">
        <p14:creationId xmlns:p14="http://schemas.microsoft.com/office/powerpoint/2010/main" val="648403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7312F059-9EB6-46DD-9F0A-BD169B252D02}" type="datetime5">
              <a:rPr lang="en-GB" altLang="en-US" smtClean="0"/>
              <a:t>25-Jun-19</a:t>
            </a:fld>
            <a:endParaRPr lang="en-GB" alt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pPr>
                <a:defRPr/>
              </a:pPr>
              <a:t>‹#›</a:t>
            </a:fld>
            <a:endParaRPr lang="en-GB" altLang="en-US" dirty="0"/>
          </a:p>
        </p:txBody>
      </p:sp>
    </p:spTree>
    <p:extLst>
      <p:ext uri="{BB962C8B-B14F-4D97-AF65-F5344CB8AC3E}">
        <p14:creationId xmlns:p14="http://schemas.microsoft.com/office/powerpoint/2010/main" val="292034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F47622E-FD73-4FC5-A638-02FBC1EA4A40}" type="datetime5">
              <a:rPr lang="en-GB" altLang="en-US" smtClean="0"/>
              <a:t>25-Jun-19</a:t>
            </a:fld>
            <a:endParaRPr lang="en-GB" alt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pPr>
                <a:defRPr/>
              </a:pPr>
              <a:t>‹#›</a:t>
            </a:fld>
            <a:endParaRPr lang="en-GB" altLang="en-US" dirty="0"/>
          </a:p>
        </p:txBody>
      </p:sp>
    </p:spTree>
    <p:extLst>
      <p:ext uri="{BB962C8B-B14F-4D97-AF65-F5344CB8AC3E}">
        <p14:creationId xmlns:p14="http://schemas.microsoft.com/office/powerpoint/2010/main" val="573013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C1E5C4F-1C97-42B9-AE0F-261FB937E040}" type="datetime5">
              <a:rPr lang="en-GB" altLang="en-US" smtClean="0"/>
              <a:t>25-Jun-19</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pPr>
                <a:defRPr/>
              </a:pPr>
              <a:t>‹#›</a:t>
            </a:fld>
            <a:endParaRPr lang="en-GB" altLang="en-US" dirty="0"/>
          </a:p>
        </p:txBody>
      </p:sp>
    </p:spTree>
    <p:extLst>
      <p:ext uri="{BB962C8B-B14F-4D97-AF65-F5344CB8AC3E}">
        <p14:creationId xmlns:p14="http://schemas.microsoft.com/office/powerpoint/2010/main" val="109634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D8E4863-2A29-4332-8DA7-2B35B9C96659}" type="datetime5">
              <a:rPr lang="en-GB" altLang="en-US" smtClean="0"/>
              <a:t>25-Jun-19</a:t>
            </a:fld>
            <a:endParaRPr lang="en-GB" alt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pPr>
                <a:defRPr/>
              </a:pPr>
              <a:t>‹#›</a:t>
            </a:fld>
            <a:endParaRPr lang="en-GB" altLang="en-US" dirty="0"/>
          </a:p>
        </p:txBody>
      </p:sp>
    </p:spTree>
    <p:extLst>
      <p:ext uri="{BB962C8B-B14F-4D97-AF65-F5344CB8AC3E}">
        <p14:creationId xmlns:p14="http://schemas.microsoft.com/office/powerpoint/2010/main" val="2067951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78580E5A-967E-40A8-A073-B17548ACF2E8}" type="datetime5">
              <a:rPr lang="en-GB" altLang="en-US" smtClean="0"/>
              <a:t>25-Jun-19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pPr>
                <a:defRPr/>
              </a:pPr>
              <a:t>‹#›</a:t>
            </a:fld>
            <a:endParaRPr lang="en-GB" altLang="en-US" dirty="0"/>
          </a:p>
        </p:txBody>
      </p:sp>
    </p:spTree>
    <p:extLst>
      <p:ext uri="{BB962C8B-B14F-4D97-AF65-F5344CB8AC3E}">
        <p14:creationId xmlns:p14="http://schemas.microsoft.com/office/powerpoint/2010/main" val="1976198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827089"/>
            <a:ext cx="242146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67" y="827089"/>
            <a:ext cx="7067551"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D1D200C-2337-4AF9-957F-157D2E40BE46}" type="datetime5">
              <a:rPr lang="en-GB" altLang="en-US" smtClean="0"/>
              <a:t>25-Jun-19</a:t>
            </a:fld>
            <a:endParaRPr lang="en-GB" alt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dirty="0"/>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pPr>
                <a:defRPr/>
              </a:pPr>
              <a:t>‹#›</a:t>
            </a:fld>
            <a:endParaRPr lang="en-GB" altLang="en-US" dirty="0"/>
          </a:p>
        </p:txBody>
      </p:sp>
    </p:spTree>
    <p:extLst>
      <p:ext uri="{BB962C8B-B14F-4D97-AF65-F5344CB8AC3E}">
        <p14:creationId xmlns:p14="http://schemas.microsoft.com/office/powerpoint/2010/main" val="145926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93994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1548538"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solidFill>
                  <a:srgbClr val="054B6B"/>
                </a:solidFill>
              </a:rPr>
              <a:t>/</a:t>
            </a:r>
          </a:p>
        </p:txBody>
      </p:sp>
      <p:sp>
        <p:nvSpPr>
          <p:cNvPr id="8194" name="Rectangle 2"/>
          <p:cNvSpPr>
            <a:spLocks noGrp="1" noChangeArrowheads="1"/>
          </p:cNvSpPr>
          <p:nvPr>
            <p:ph type="ctrTitle"/>
          </p:nvPr>
        </p:nvSpPr>
        <p:spPr>
          <a:xfrm>
            <a:off x="719672" y="2565400"/>
            <a:ext cx="9692217"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719672" y="3644900"/>
            <a:ext cx="9692217"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a:solidFill>
                  <a:srgbClr val="054B6B"/>
                </a:solidFill>
              </a:rPr>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48D96D24-A426-49D3-B1AF-A483B7F1ECF4}" type="datetime5">
              <a:rPr lang="en-GB" altLang="en-US">
                <a:solidFill>
                  <a:srgbClr val="054B6B"/>
                </a:solidFill>
              </a:rPr>
              <a:pPr>
                <a:defRPr/>
              </a:pPr>
              <a:t>25-Jun-19</a:t>
            </a:fld>
            <a:endParaRPr lang="en-GB" altLang="en-US">
              <a:solidFill>
                <a:srgbClr val="054B6B"/>
              </a:solidFill>
            </a:endParaRPr>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845376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F7394B0-5BC6-49DB-80EF-4D4A3E51364A}" type="datetime5">
              <a:rPr lang="en-GB" altLang="en-US">
                <a:solidFill>
                  <a:srgbClr val="054B6B"/>
                </a:solidFill>
              </a:rPr>
              <a:pPr>
                <a:defRPr/>
              </a:pPr>
              <a:t>25-Jun-19</a:t>
            </a:fld>
            <a:endParaRPr lang="en-GB" altLang="en-US">
              <a:solidFill>
                <a:srgbClr val="054B6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449538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3" y="1709744"/>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3" y="4589469"/>
            <a:ext cx="10515600" cy="1500187"/>
          </a:xfrm>
        </p:spPr>
        <p:txBody>
          <a:bodyPr/>
          <a:lstStyle>
            <a:lvl1pPr marL="0" indent="0">
              <a:buNone/>
              <a:defRPr sz="2400"/>
            </a:lvl1pPr>
            <a:lvl2pPr marL="457035" indent="0">
              <a:buNone/>
              <a:defRPr sz="2000"/>
            </a:lvl2pPr>
            <a:lvl3pPr marL="914070" indent="0">
              <a:buNone/>
              <a:defRPr sz="1800"/>
            </a:lvl3pPr>
            <a:lvl4pPr marL="1371105" indent="0">
              <a:buNone/>
              <a:defRPr sz="1600"/>
            </a:lvl4pPr>
            <a:lvl5pPr marL="1828141" indent="0">
              <a:buNone/>
              <a:defRPr sz="1600"/>
            </a:lvl5pPr>
            <a:lvl6pPr marL="2285176" indent="0">
              <a:buNone/>
              <a:defRPr sz="1600"/>
            </a:lvl6pPr>
            <a:lvl7pPr marL="2742213" indent="0">
              <a:buNone/>
              <a:defRPr sz="1600"/>
            </a:lvl7pPr>
            <a:lvl8pPr marL="3199248" indent="0">
              <a:buNone/>
              <a:defRPr sz="1600"/>
            </a:lvl8pPr>
            <a:lvl9pPr marL="3656283"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989AAB4-909D-4E84-AD71-EB2A3EBAFF9A}" type="datetime5">
              <a:rPr lang="en-GB" altLang="en-US">
                <a:solidFill>
                  <a:srgbClr val="054B6B"/>
                </a:solidFill>
              </a:rPr>
              <a:pPr>
                <a:defRPr/>
              </a:pPr>
              <a:t>25-Jun-19</a:t>
            </a:fld>
            <a:endParaRPr lang="en-GB" altLang="en-US">
              <a:solidFill>
                <a:srgbClr val="054B6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672772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667" y="1841507"/>
            <a:ext cx="4743451"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666325" y="1841507"/>
            <a:ext cx="474556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D60406B-C2AE-4243-B308-D9E9BD51AE8E}" type="datetime5">
              <a:rPr lang="en-GB" altLang="en-US">
                <a:solidFill>
                  <a:srgbClr val="054B6B"/>
                </a:solidFill>
              </a:rPr>
              <a:pPr>
                <a:defRPr/>
              </a:pPr>
              <a:t>25-Jun-19</a:t>
            </a:fld>
            <a:endParaRPr lang="en-GB" altLang="en-US">
              <a:solidFill>
                <a:srgbClr val="054B6B"/>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4122968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20"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7E0FE1BF-30AF-40D8-9ED2-949B1E82E6D7}" type="datetime5">
              <a:rPr lang="en-GB" altLang="en-US">
                <a:solidFill>
                  <a:srgbClr val="054B6B"/>
                </a:solidFill>
              </a:rPr>
              <a:pPr>
                <a:defRPr/>
              </a:pPr>
              <a:t>25-Jun-19</a:t>
            </a:fld>
            <a:endParaRPr lang="en-GB" altLang="en-US">
              <a:solidFill>
                <a:srgbClr val="054B6B"/>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283871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A7522AF9-5BA0-41D7-BEA7-2573FC502734}" type="datetime5">
              <a:rPr lang="en-GB" altLang="en-US">
                <a:solidFill>
                  <a:srgbClr val="054B6B"/>
                </a:solidFill>
              </a:rPr>
              <a:pPr>
                <a:defRPr/>
              </a:pPr>
              <a:t>25-Jun-19</a:t>
            </a:fld>
            <a:endParaRPr lang="en-GB" altLang="en-US">
              <a:solidFill>
                <a:srgbClr val="054B6B"/>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315940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E556673-0412-4A51-9388-CA2F101A8CF1}" type="datetime5">
              <a:rPr lang="en-GB" altLang="en-US">
                <a:solidFill>
                  <a:srgbClr val="054B6B"/>
                </a:solidFill>
              </a:rPr>
              <a:pPr>
                <a:defRPr/>
              </a:pPr>
              <a:t>25-Jun-19</a:t>
            </a:fld>
            <a:endParaRPr lang="en-GB" altLang="en-US">
              <a:solidFill>
                <a:srgbClr val="054B6B"/>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599558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5"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32"/>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25" y="2057400"/>
            <a:ext cx="3932767" cy="3811588"/>
          </a:xfrm>
        </p:spPr>
        <p:txBody>
          <a:bodyPr/>
          <a:lstStyle>
            <a:lvl1pPr marL="0" indent="0">
              <a:buNone/>
              <a:defRPr sz="1600"/>
            </a:lvl1pPr>
            <a:lvl2pPr marL="457035" indent="0">
              <a:buNone/>
              <a:defRPr sz="1400"/>
            </a:lvl2pPr>
            <a:lvl3pPr marL="914070" indent="0">
              <a:buNone/>
              <a:defRPr sz="1200"/>
            </a:lvl3pPr>
            <a:lvl4pPr marL="1371105" indent="0">
              <a:buNone/>
              <a:defRPr sz="1000"/>
            </a:lvl4pPr>
            <a:lvl5pPr marL="1828141" indent="0">
              <a:buNone/>
              <a:defRPr sz="1000"/>
            </a:lvl5pPr>
            <a:lvl6pPr marL="2285176" indent="0">
              <a:buNone/>
              <a:defRPr sz="1000"/>
            </a:lvl6pPr>
            <a:lvl7pPr marL="2742213" indent="0">
              <a:buNone/>
              <a:defRPr sz="1000"/>
            </a:lvl7pPr>
            <a:lvl8pPr marL="3199248" indent="0">
              <a:buNone/>
              <a:defRPr sz="1000"/>
            </a:lvl8pPr>
            <a:lvl9pPr marL="3656283"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41596B4-413C-4D42-861B-4EF11F69D2E3}" type="datetime5">
              <a:rPr lang="en-GB" altLang="en-US">
                <a:solidFill>
                  <a:srgbClr val="054B6B"/>
                </a:solidFill>
              </a:rPr>
              <a:pPr>
                <a:defRPr/>
              </a:pPr>
              <a:t>25-Jun-19</a:t>
            </a:fld>
            <a:endParaRPr lang="en-GB" altLang="en-US">
              <a:solidFill>
                <a:srgbClr val="054B6B"/>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461184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5"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32"/>
            <a:ext cx="6172200" cy="4873625"/>
          </a:xfrm>
        </p:spPr>
        <p:txBody>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40325" y="2057400"/>
            <a:ext cx="3932767" cy="3811588"/>
          </a:xfrm>
        </p:spPr>
        <p:txBody>
          <a:bodyPr/>
          <a:lstStyle>
            <a:lvl1pPr marL="0" indent="0">
              <a:buNone/>
              <a:defRPr sz="1600"/>
            </a:lvl1pPr>
            <a:lvl2pPr marL="457035" indent="0">
              <a:buNone/>
              <a:defRPr sz="1400"/>
            </a:lvl2pPr>
            <a:lvl3pPr marL="914070" indent="0">
              <a:buNone/>
              <a:defRPr sz="1200"/>
            </a:lvl3pPr>
            <a:lvl4pPr marL="1371105" indent="0">
              <a:buNone/>
              <a:defRPr sz="1000"/>
            </a:lvl4pPr>
            <a:lvl5pPr marL="1828141" indent="0">
              <a:buNone/>
              <a:defRPr sz="1000"/>
            </a:lvl5pPr>
            <a:lvl6pPr marL="2285176" indent="0">
              <a:buNone/>
              <a:defRPr sz="1000"/>
            </a:lvl6pPr>
            <a:lvl7pPr marL="2742213" indent="0">
              <a:buNone/>
              <a:defRPr sz="1000"/>
            </a:lvl7pPr>
            <a:lvl8pPr marL="3199248" indent="0">
              <a:buNone/>
              <a:defRPr sz="1000"/>
            </a:lvl8pPr>
            <a:lvl9pPr marL="3656283"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F1883C-DE0D-4B90-90B5-DE25D2EABF2C}" type="datetime5">
              <a:rPr lang="en-GB" altLang="en-US">
                <a:solidFill>
                  <a:srgbClr val="054B6B"/>
                </a:solidFill>
              </a:rPr>
              <a:pPr>
                <a:defRPr/>
              </a:pPr>
              <a:t>25-Jun-19</a:t>
            </a:fld>
            <a:endParaRPr lang="en-GB" altLang="en-US">
              <a:solidFill>
                <a:srgbClr val="054B6B"/>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6494520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74B8F1E-7378-4ACC-81D1-BAE3B70766D1}" type="datetime5">
              <a:rPr lang="en-GB" altLang="en-US">
                <a:solidFill>
                  <a:srgbClr val="054B6B"/>
                </a:solidFill>
              </a:rPr>
              <a:pPr>
                <a:defRPr/>
              </a:pPr>
              <a:t>25-Jun-19</a:t>
            </a:fld>
            <a:endParaRPr lang="en-GB" altLang="en-US">
              <a:solidFill>
                <a:srgbClr val="054B6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674697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4084106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90417" y="827089"/>
            <a:ext cx="242146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671" y="827089"/>
            <a:ext cx="7067551"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6A26192-CDC8-4398-8E50-39C3FEC3000B}" type="datetime5">
              <a:rPr lang="en-GB" altLang="en-US">
                <a:solidFill>
                  <a:srgbClr val="054B6B"/>
                </a:solidFill>
              </a:rPr>
              <a:pPr>
                <a:defRPr/>
              </a:pPr>
              <a:t>25-Jun-19</a:t>
            </a:fld>
            <a:endParaRPr lang="en-GB" altLang="en-US">
              <a:solidFill>
                <a:srgbClr val="054B6B"/>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020930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672" y="827088"/>
            <a:ext cx="9692217"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719672" y="1841507"/>
            <a:ext cx="5272617"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7" y="1841507"/>
            <a:ext cx="5272616"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dirty="0">
                <a:solidFill>
                  <a:srgbClr val="054B6B"/>
                </a:solidFill>
              </a:rPr>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74ED03FF-270B-45C8-93BF-38F005306BFA}" type="datetime5">
              <a:rPr lang="en-GB" altLang="en-US">
                <a:solidFill>
                  <a:srgbClr val="054B6B"/>
                </a:solidFill>
              </a:rPr>
              <a:pPr>
                <a:defRPr/>
              </a:pPr>
              <a:t>25-Jun-19</a:t>
            </a:fld>
            <a:endParaRPr lang="en-GB" altLang="en-US" dirty="0">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0A16E14D-65E4-4EF4-9958-2B9E5A40BA3E}" type="slidenum">
              <a:rPr lang="en-GB" altLang="en-US">
                <a:solidFill>
                  <a:srgbClr val="054B6B"/>
                </a:solidFill>
              </a:rPr>
              <a:pPr>
                <a:defRPr/>
              </a:pPr>
              <a:t>‹#›</a:t>
            </a:fld>
            <a:endParaRPr lang="en-GB" altLang="en-US" dirty="0">
              <a:solidFill>
                <a:srgbClr val="054B6B"/>
              </a:solidFill>
            </a:endParaRPr>
          </a:p>
        </p:txBody>
      </p:sp>
    </p:spTree>
    <p:extLst>
      <p:ext uri="{BB962C8B-B14F-4D97-AF65-F5344CB8AC3E}">
        <p14:creationId xmlns:p14="http://schemas.microsoft.com/office/powerpoint/2010/main" val="1558436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3">
              <a:extLst>
                <a:ext uri="{28A0092B-C50C-407E-A947-70E740481C1C}">
                  <a14:useLocalDpi xmlns:a14="http://schemas.microsoft.com/office/drawing/2010/main" val="0"/>
                </a:ext>
              </a:extLst>
            </a:blip>
            <a:srcRect l="-5546" t="23429" r="-2857" b="3236"/>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3136088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66269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1709646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DF00151-5426-497B-B88E-C52908C28F4A}"/>
              </a:ext>
            </a:extLst>
          </p:cNvPr>
          <p:cNvSpPr>
            <a:spLocks noGrp="1"/>
          </p:cNvSpPr>
          <p:nvPr>
            <p:ph type="sldNum" sz="quarter" idx="12"/>
          </p:nvPr>
        </p:nvSpPr>
        <p:spPr/>
        <p:txBody>
          <a:bodyPr/>
          <a:lstStyle/>
          <a:p>
            <a:fld id="{6DF18008-7AA4-44CA-8056-37C7048047C9}" type="slidenum">
              <a:rPr lang="en-GB" smtClean="0"/>
              <a:t>‹#›</a:t>
            </a:fld>
            <a:endParaRPr lang="en-GB"/>
          </a:p>
        </p:txBody>
      </p:sp>
    </p:spTree>
    <p:extLst>
      <p:ext uri="{BB962C8B-B14F-4D97-AF65-F5344CB8AC3E}">
        <p14:creationId xmlns:p14="http://schemas.microsoft.com/office/powerpoint/2010/main" val="287432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6"/>
          <p:cNvSpPr>
            <a:spLocks noGrp="1"/>
          </p:cNvSpPr>
          <p:nvPr>
            <p:ph type="sldNum" sz="quarter" idx="12"/>
          </p:nvPr>
        </p:nvSpPr>
        <p:spPr/>
        <p:txBody>
          <a:bodyPr/>
          <a:lstStyle/>
          <a:p>
            <a:pPr>
              <a:defRPr/>
            </a:pPr>
            <a:fld id="{6E4066BB-E1B6-4D6A-8219-D5F00293222E}" type="slidenum">
              <a:rPr lang="en-GB" altLang="en-US" smtClean="0"/>
              <a:pPr>
                <a:defRPr/>
              </a:pPr>
              <a:t>‹#›</a:t>
            </a:fld>
            <a:endParaRPr lang="en-GB" altLang="en-US"/>
          </a:p>
        </p:txBody>
      </p:sp>
    </p:spTree>
    <p:extLst>
      <p:ext uri="{BB962C8B-B14F-4D97-AF65-F5344CB8AC3E}">
        <p14:creationId xmlns:p14="http://schemas.microsoft.com/office/powerpoint/2010/main" val="1669211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a:t>/</a:t>
            </a:r>
          </a:p>
        </p:txBody>
      </p:sp>
      <p:sp>
        <p:nvSpPr>
          <p:cNvPr id="8194" name="Rectangle 2"/>
          <p:cNvSpPr>
            <a:spLocks noGrp="1" noChangeArrowheads="1"/>
          </p:cNvSpPr>
          <p:nvPr>
            <p:ph type="ctrTitle"/>
          </p:nvPr>
        </p:nvSpPr>
        <p:spPr>
          <a:xfrm>
            <a:off x="719668" y="2565400"/>
            <a:ext cx="9692217"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719668" y="3644900"/>
            <a:ext cx="9692217"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dirty="0"/>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8E693516-CEBD-4C3B-8DBB-421BED3F8769}" type="datetime5">
              <a:rPr lang="en-GB" altLang="en-US" smtClean="0"/>
              <a:t>25-Jun-19</a:t>
            </a:fld>
            <a:endParaRPr lang="en-GB" altLang="en-US" dirty="0"/>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dirty="0"/>
          </a:p>
        </p:txBody>
      </p:sp>
    </p:spTree>
    <p:extLst>
      <p:ext uri="{BB962C8B-B14F-4D97-AF65-F5344CB8AC3E}">
        <p14:creationId xmlns:p14="http://schemas.microsoft.com/office/powerpoint/2010/main" val="799581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C000">
            <a:alpha val="17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00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dirty="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dirty="0">
                <a:ln>
                  <a:noFill/>
                </a:ln>
                <a:solidFill>
                  <a:prstClr val="white"/>
                </a:solidFill>
                <a:effectLst/>
                <a:uLnTx/>
                <a:uFillTx/>
                <a:latin typeface="+mn-lt"/>
                <a:ea typeface="+mn-ea"/>
                <a:cs typeface="+mn-cs"/>
              </a:rPr>
              <a:t>If you want to copy content in from another deck you will need to change the background layout.  </a:t>
            </a:r>
          </a:p>
          <a:p>
            <a:pPr marL="7200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mn-lt"/>
              <a:ea typeface="+mn-ea"/>
              <a:cs typeface="+mn-cs"/>
            </a:endParaRP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To do this:</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cut and paste your content into the slide deck</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right-click and hover over the ‘layout’ option on the drop-down menu</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0197669"/>
      </p:ext>
    </p:extLst>
  </p:cSld>
  <p:clrMap bg1="lt1" tx1="dk1" bg2="lt2" tx2="dk2" accent1="accent1" accent2="accent2" accent3="accent3" accent4="accent4" accent5="accent5" accent6="accent6" hlink="hlink" folHlink="folHlink"/>
  <p:sldLayoutIdLst>
    <p:sldLayoutId id="2147483702" r:id="rId1"/>
    <p:sldLayoutId id="2147483705" r:id="rId2"/>
    <p:sldLayoutId id="2147483708" r:id="rId3"/>
    <p:sldLayoutId id="2147483709" r:id="rId4"/>
    <p:sldLayoutId id="2147483714" r:id="rId5"/>
    <p:sldLayoutId id="2147483716" r:id="rId6"/>
    <p:sldLayoutId id="2147483763" r:id="rId7"/>
    <p:sldLayoutId id="2147483764"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C000">
            <a:alpha val="1700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668"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719668" y="1841501"/>
            <a:ext cx="96922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5056073F-EC5A-4D17-B0B4-750917E45228}" type="datetime5">
              <a:rPr lang="en-GB" altLang="en-US" smtClean="0"/>
              <a:t>25-Jun-19</a:t>
            </a:fld>
            <a:endParaRPr lang="en-GB" altLang="en-US" dirty="0"/>
          </a:p>
        </p:txBody>
      </p:sp>
      <p:sp>
        <p:nvSpPr>
          <p:cNvPr id="1029" name="Rectangle 5"/>
          <p:cNvSpPr>
            <a:spLocks noGrp="1" noChangeArrowheads="1"/>
          </p:cNvSpPr>
          <p:nvPr>
            <p:ph type="ftr" sz="quarter" idx="3"/>
          </p:nvPr>
        </p:nvSpPr>
        <p:spPr bwMode="auto">
          <a:xfrm>
            <a:off x="719667" y="233364"/>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dirty="0"/>
              <a:t>Presentation Title: View &gt; Header &amp; Footer</a:t>
            </a:r>
          </a:p>
        </p:txBody>
      </p:sp>
      <p:sp>
        <p:nvSpPr>
          <p:cNvPr id="1030" name="Rectangle 6"/>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pPr>
                <a:defRPr/>
              </a:pPr>
              <a:t>‹#›</a:t>
            </a:fld>
            <a:endParaRPr lang="en-GB" altLang="en-US" dirty="0"/>
          </a:p>
        </p:txBody>
      </p:sp>
      <p:sp>
        <p:nvSpPr>
          <p:cNvPr id="1031" name="Text Box 8"/>
          <p:cNvSpPr txBox="1">
            <a:spLocks noChangeArrowheads="1"/>
          </p:cNvSpPr>
          <p:nvPr/>
        </p:nvSpPr>
        <p:spPr bwMode="auto">
          <a:xfrm>
            <a:off x="11548534"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dirty="0"/>
              <a:t>/</a:t>
            </a:r>
          </a:p>
        </p:txBody>
      </p:sp>
    </p:spTree>
    <p:extLst>
      <p:ext uri="{BB962C8B-B14F-4D97-AF65-F5344CB8AC3E}">
        <p14:creationId xmlns:p14="http://schemas.microsoft.com/office/powerpoint/2010/main" val="230282279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sldNum="0" hdr="0" ftr="0" dt="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8038" indent="-180975"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713" indent="-179388"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C000">
            <a:alpha val="1700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672" y="827088"/>
            <a:ext cx="969221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719672" y="1841507"/>
            <a:ext cx="96922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8650817" y="6559550"/>
            <a:ext cx="28448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64ABE2D-DA44-40D6-B0D8-65644769090D}" type="datetime5">
              <a:rPr lang="en-GB" altLang="en-US">
                <a:solidFill>
                  <a:srgbClr val="054B6B"/>
                </a:solidFill>
              </a:rPr>
              <a:pPr>
                <a:defRPr/>
              </a:pPr>
              <a:t>25-Jun-19</a:t>
            </a:fld>
            <a:endParaRPr lang="en-GB" altLang="en-US">
              <a:solidFill>
                <a:srgbClr val="054B6B"/>
              </a:solidFill>
            </a:endParaRPr>
          </a:p>
        </p:txBody>
      </p:sp>
      <p:sp>
        <p:nvSpPr>
          <p:cNvPr id="1029" name="Rectangle 5"/>
          <p:cNvSpPr>
            <a:spLocks noGrp="1" noChangeArrowheads="1"/>
          </p:cNvSpPr>
          <p:nvPr>
            <p:ph type="ftr" sz="quarter" idx="3"/>
          </p:nvPr>
        </p:nvSpPr>
        <p:spPr bwMode="auto">
          <a:xfrm>
            <a:off x="719667" y="233369"/>
            <a:ext cx="5757333"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solidFill>
                  <a:srgbClr val="054B6B"/>
                </a:solidFill>
              </a:rPr>
              <a:t>Presentation Title: View &gt; Header &amp; Footer</a:t>
            </a:r>
          </a:p>
        </p:txBody>
      </p:sp>
      <p:sp>
        <p:nvSpPr>
          <p:cNvPr id="1030" name="Rectangle 6"/>
          <p:cNvSpPr>
            <a:spLocks noGrp="1" noChangeArrowheads="1"/>
          </p:cNvSpPr>
          <p:nvPr>
            <p:ph type="sldNum" sz="quarter" idx="4"/>
          </p:nvPr>
        </p:nvSpPr>
        <p:spPr bwMode="auto">
          <a:xfrm>
            <a:off x="11601451" y="6559550"/>
            <a:ext cx="192616"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solidFill>
                  <a:srgbClr val="054B6B"/>
                </a:solidFill>
              </a:rPr>
              <a:pPr>
                <a:defRPr/>
              </a:pPr>
              <a:t>‹#›</a:t>
            </a:fld>
            <a:endParaRPr lang="en-GB" altLang="en-US">
              <a:solidFill>
                <a:srgbClr val="054B6B"/>
              </a:solidFill>
            </a:endParaRPr>
          </a:p>
        </p:txBody>
      </p:sp>
      <p:sp>
        <p:nvSpPr>
          <p:cNvPr id="1031" name="Text Box 8"/>
          <p:cNvSpPr txBox="1">
            <a:spLocks noChangeArrowheads="1"/>
          </p:cNvSpPr>
          <p:nvPr/>
        </p:nvSpPr>
        <p:spPr bwMode="auto">
          <a:xfrm>
            <a:off x="11548538" y="6559550"/>
            <a:ext cx="48684"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solidFill>
                  <a:srgbClr val="054B6B"/>
                </a:solidFill>
              </a:rPr>
              <a:t>/</a:t>
            </a:r>
          </a:p>
        </p:txBody>
      </p:sp>
    </p:spTree>
    <p:extLst>
      <p:ext uri="{BB962C8B-B14F-4D97-AF65-F5344CB8AC3E}">
        <p14:creationId xmlns:p14="http://schemas.microsoft.com/office/powerpoint/2010/main" val="378241054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hf hdr="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035" algn="l" rtl="0" eaLnBrk="1" fontAlgn="base" hangingPunct="1">
        <a:spcBef>
          <a:spcPct val="0"/>
        </a:spcBef>
        <a:spcAft>
          <a:spcPct val="0"/>
        </a:spcAft>
        <a:defRPr sz="2800" b="1" i="1">
          <a:solidFill>
            <a:schemeClr val="tx2"/>
          </a:solidFill>
          <a:latin typeface="Arial" panose="020B0604020202020204" pitchFamily="34" charset="0"/>
        </a:defRPr>
      </a:lvl6pPr>
      <a:lvl7pPr marL="914070" algn="l" rtl="0" eaLnBrk="1" fontAlgn="base" hangingPunct="1">
        <a:spcBef>
          <a:spcPct val="0"/>
        </a:spcBef>
        <a:spcAft>
          <a:spcPct val="0"/>
        </a:spcAft>
        <a:defRPr sz="2800" b="1" i="1">
          <a:solidFill>
            <a:schemeClr val="tx2"/>
          </a:solidFill>
          <a:latin typeface="Arial" panose="020B0604020202020204" pitchFamily="34" charset="0"/>
        </a:defRPr>
      </a:lvl7pPr>
      <a:lvl8pPr marL="1371105" algn="l" rtl="0" eaLnBrk="1" fontAlgn="base" hangingPunct="1">
        <a:spcBef>
          <a:spcPct val="0"/>
        </a:spcBef>
        <a:spcAft>
          <a:spcPct val="0"/>
        </a:spcAft>
        <a:defRPr sz="2800" b="1" i="1">
          <a:solidFill>
            <a:schemeClr val="tx2"/>
          </a:solidFill>
          <a:latin typeface="Arial" panose="020B0604020202020204" pitchFamily="34" charset="0"/>
        </a:defRPr>
      </a:lvl8pPr>
      <a:lvl9pPr marL="1828141"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821" indent="-180909"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7747" indent="-180909"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260" indent="-179323"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2773" indent="-179323"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3694" indent="-228518" algn="l" defTabSz="9140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729" indent="-228518" algn="l" defTabSz="9140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766" indent="-228518" algn="l" defTabSz="9140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802" indent="-228518" algn="l" defTabSz="91407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70" rtl="0" eaLnBrk="1" latinLnBrk="0" hangingPunct="1">
        <a:defRPr sz="1800" kern="1200">
          <a:solidFill>
            <a:schemeClr val="tx1"/>
          </a:solidFill>
          <a:latin typeface="+mn-lt"/>
          <a:ea typeface="+mn-ea"/>
          <a:cs typeface="+mn-cs"/>
        </a:defRPr>
      </a:lvl1pPr>
      <a:lvl2pPr marL="457035" algn="l" defTabSz="914070" rtl="0" eaLnBrk="1" latinLnBrk="0" hangingPunct="1">
        <a:defRPr sz="1800" kern="1200">
          <a:solidFill>
            <a:schemeClr val="tx1"/>
          </a:solidFill>
          <a:latin typeface="+mn-lt"/>
          <a:ea typeface="+mn-ea"/>
          <a:cs typeface="+mn-cs"/>
        </a:defRPr>
      </a:lvl2pPr>
      <a:lvl3pPr marL="914070" algn="l" defTabSz="914070" rtl="0" eaLnBrk="1" latinLnBrk="0" hangingPunct="1">
        <a:defRPr sz="1800" kern="1200">
          <a:solidFill>
            <a:schemeClr val="tx1"/>
          </a:solidFill>
          <a:latin typeface="+mn-lt"/>
          <a:ea typeface="+mn-ea"/>
          <a:cs typeface="+mn-cs"/>
        </a:defRPr>
      </a:lvl3pPr>
      <a:lvl4pPr marL="1371105" algn="l" defTabSz="914070" rtl="0" eaLnBrk="1" latinLnBrk="0" hangingPunct="1">
        <a:defRPr sz="1800" kern="1200">
          <a:solidFill>
            <a:schemeClr val="tx1"/>
          </a:solidFill>
          <a:latin typeface="+mn-lt"/>
          <a:ea typeface="+mn-ea"/>
          <a:cs typeface="+mn-cs"/>
        </a:defRPr>
      </a:lvl4pPr>
      <a:lvl5pPr marL="1828141" algn="l" defTabSz="914070" rtl="0" eaLnBrk="1" latinLnBrk="0" hangingPunct="1">
        <a:defRPr sz="1800" kern="1200">
          <a:solidFill>
            <a:schemeClr val="tx1"/>
          </a:solidFill>
          <a:latin typeface="+mn-lt"/>
          <a:ea typeface="+mn-ea"/>
          <a:cs typeface="+mn-cs"/>
        </a:defRPr>
      </a:lvl5pPr>
      <a:lvl6pPr marL="2285176" algn="l" defTabSz="914070" rtl="0" eaLnBrk="1" latinLnBrk="0" hangingPunct="1">
        <a:defRPr sz="1800" kern="1200">
          <a:solidFill>
            <a:schemeClr val="tx1"/>
          </a:solidFill>
          <a:latin typeface="+mn-lt"/>
          <a:ea typeface="+mn-ea"/>
          <a:cs typeface="+mn-cs"/>
        </a:defRPr>
      </a:lvl6pPr>
      <a:lvl7pPr marL="2742213" algn="l" defTabSz="914070" rtl="0" eaLnBrk="1" latinLnBrk="0" hangingPunct="1">
        <a:defRPr sz="1800" kern="1200">
          <a:solidFill>
            <a:schemeClr val="tx1"/>
          </a:solidFill>
          <a:latin typeface="+mn-lt"/>
          <a:ea typeface="+mn-ea"/>
          <a:cs typeface="+mn-cs"/>
        </a:defRPr>
      </a:lvl7pPr>
      <a:lvl8pPr marL="3199248" algn="l" defTabSz="914070" rtl="0" eaLnBrk="1" latinLnBrk="0" hangingPunct="1">
        <a:defRPr sz="1800" kern="1200">
          <a:solidFill>
            <a:schemeClr val="tx1"/>
          </a:solidFill>
          <a:latin typeface="+mn-lt"/>
          <a:ea typeface="+mn-ea"/>
          <a:cs typeface="+mn-cs"/>
        </a:defRPr>
      </a:lvl8pPr>
      <a:lvl9pPr marL="3656283" algn="l" defTabSz="91407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file:///\\CORP\DFSROOT$\SZ\WMAGroups\01%20-%20Route%20IM%20Director%20-%20Wessex\02%20-%20Route%20Safety%20Hour%20Reporting\02%20-%20Route%20Safety%20Hour%20Reporting\Safety%20Cascades%2019-20\P3%201920\Manual%20Handling%20Risk%20Assessment%20Control%20Sheets%20single%20document.pdf" TargetMode="External"/><Relationship Id="rId2" Type="http://schemas.openxmlformats.org/officeDocument/2006/relationships/image" Target="../media/image23.png"/><Relationship Id="rId1" Type="http://schemas.openxmlformats.org/officeDocument/2006/relationships/slideLayout" Target="../slideLayouts/slideLayout3.xml"/><Relationship Id="rId5" Type="http://schemas.openxmlformats.org/officeDocument/2006/relationships/image" Target="../media/image25.emf"/><Relationship Id="rId4" Type="http://schemas.openxmlformats.org/officeDocument/2006/relationships/image" Target="../media/image24.emf"/></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hyperlink" Target="http://www.visonmed.com/images/images/bigimg/1228275373.jpg"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mailto:keith.penn@networkrail.co.uk" TargetMode="External"/><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hyperlink" Target="https://www.rssb.co.uk/rgs/oodocs/COP0011%20issue%205.pdf" TargetMode="External"/><Relationship Id="rId9" Type="http://schemas.openxmlformats.org/officeDocument/2006/relationships/hyperlink" Target="http://networkrailstandards/StandardHeaderView.aspx?id=27257"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file:///\\CORP\DFSROOT$\SZ\WMAGroups\01%20-%20Route%20IM%20Director%20-%20Wessex\02%20-%20Route%20Safety%20Hour%20Reporting\02%20-%20Route%20Safety%20Hour%20Reporting\Safety%20Cascades%2019-20\P3%201920\Lessons%20Learnt%20Location%20Case%20Barrier%20270519.pdf" TargetMode="External"/><Relationship Id="rId13" Type="http://schemas.openxmlformats.org/officeDocument/2006/relationships/hyperlink" Target="file:///\\CORP\DFSROOT$\SZ\WMAGroups\01%20-%20Route%20IM%20Director%20-%20Wessex\02%20-%20Route%20Safety%20Hour%20Reporting\02%20-%20Route%20Safety%20Hour%20Reporting\Safety%20Cascades%2019-20\P3%201920\First%20Aid-Burns%20Kit%20notice.docx" TargetMode="External"/><Relationship Id="rId3" Type="http://schemas.openxmlformats.org/officeDocument/2006/relationships/hyperlink" Target="file:///\\CORP\DFSROOT$\SZ\WMAGroups\01%20-%20Route%20IM%20Director%20-%20Wessex\02%20-%20Route%20Safety%20Hour%20Reporting\02%20-%20Route%20Safety%20Hour%20Reporting\Safety%20Cascades%2019-20\P3%201920\Shared-Learning-NRL19-09-Barnards-Lock-Environmental-Incident.pdf" TargetMode="External"/><Relationship Id="rId7" Type="http://schemas.openxmlformats.org/officeDocument/2006/relationships/hyperlink" Target="file:///\\CORP\DFSROOT$\SZ\WMAGroups\01%20-%20Route%20IM%20Director%20-%20Wessex\02%20-%20Route%20Safety%20Hour%20Reporting\02%20-%20Route%20Safety%20Hour%20Reporting\Safety%20Cascades%2019-20\P3%201920\Lessons%20Learnt%20Simplex%20Jack%20eye%20injury%20160619.pdf" TargetMode="External"/><Relationship Id="rId12" Type="http://schemas.openxmlformats.org/officeDocument/2006/relationships/hyperlink" Target="file:///\\CORP\DFSROOT$\SZ\WMAGroups\01%20-%20Route%20IM%20Director%20-%20Wessex\02%20-%20Route%20Safety%20Hour%20Reporting\02%20-%20Route%20Safety%20Hour%20Reporting\Safety%20Cascades%2019-20\P3%201920\FIRE%20FIGHTING%20EQUIPMENT%20PROVISIONS.docx" TargetMode="External"/><Relationship Id="rId2" Type="http://schemas.openxmlformats.org/officeDocument/2006/relationships/hyperlink" Target="file:///\\CORP\DFSROOT$\SZ\WMAGroups\01%20-%20Route%20IM%20Director%20-%20Wessex\02%20-%20Route%20Safety%20Hour%20Reporting\02%20-%20Route%20Safety%20Hour%20Reporting\Safety%20Cascades%2019-20\P3%201920\Safety-Alert-NRX19-04-Work-affecting-level-crossing.pdf" TargetMode="External"/><Relationship Id="rId1" Type="http://schemas.openxmlformats.org/officeDocument/2006/relationships/slideLayout" Target="../slideLayouts/slideLayout2.xml"/><Relationship Id="rId6" Type="http://schemas.openxmlformats.org/officeDocument/2006/relationships/hyperlink" Target="file:///\\CORP\DFSROOT$\SZ\WMAGroups\01%20-%20Route%20IM%20Director%20-%20Wessex\02%20-%20Route%20Safety%20Hour%20Reporting\02%20-%20Route%20Safety%20Hour%20Reporting\Safety%20Cascades%2019-20\P3%201920\Lessons%20Learnt%20Location%20Case%20LT%20Accident%20180619.pdf" TargetMode="External"/><Relationship Id="rId11" Type="http://schemas.openxmlformats.org/officeDocument/2006/relationships/hyperlink" Target="file:///\\CORP\DFSROOT$\SZ\WMAGroups\01%20-%20Route%20IM%20Director%20-%20Wessex\02%20-%20Route%20Safety%20Hour%20Reporting\02%20-%20Route%20Safety%20Hour%20Reporting\Safety%20Cascades%2019-20\P3%201920\How%20to%20Guide.pptx" TargetMode="External"/><Relationship Id="rId5" Type="http://schemas.openxmlformats.org/officeDocument/2006/relationships/hyperlink" Target="file:///\\CORP\DFSROOT$\SZ\WMAGroups\01%20-%20Route%20IM%20Director%20-%20Wessex\02%20-%20Route%20Safety%20Hour%20Reporting\02%20-%20Route%20Safety%20Hour%20Reporting\Safety%20Cascades%2019-20\P3%201920\Lessons%20Learnt%20-%20Near%20Miss%20Pooley%20Green%20Level%20Xing,%20Egham%20060619.pdf" TargetMode="External"/><Relationship Id="rId10" Type="http://schemas.openxmlformats.org/officeDocument/2006/relationships/hyperlink" Target="file:///\\CORP\DFSROOT$\SZ\WMAGroups\01%20-%20Route%20IM%20Director%20-%20Wessex\02%20-%20Route%20Safety%20Hour%20Reporting\02%20-%20Route%20Safety%20Hour%20Reporting\Safety%20Cascades%2019-20\P3%201920\Manual%20Handling%20Risk%20Assessment%20Control%20Sheets%20single%20document.pdf" TargetMode="External"/><Relationship Id="rId4" Type="http://schemas.openxmlformats.org/officeDocument/2006/relationships/hyperlink" Target="file:///\\CORP\DFSROOT$\SZ\WMAGroups\01%20-%20Route%20IM%20Director%20-%20Wessex\02%20-%20Route%20Safety%20Hour%20Reporting\02%20-%20Route%20Safety%20Hour%20Reporting\Safety%20Cascades%2019-20\P3%201920\Shared-Learning-NRLN19-10-On-track-plant-contact-with-overhead-line-equipment.pdf" TargetMode="External"/><Relationship Id="rId9" Type="http://schemas.openxmlformats.org/officeDocument/2006/relationships/hyperlink" Target="file:///\\CORP\DFSROOT$\SZ\WMAGroups\01%20-%20Route%20IM%20Director%20-%20Wessex\02%20-%20Route%20Safety%20Hour%20Reporting\02%20-%20Route%20Safety%20Hour%20Reporting\Safety%20Cascades%2019-20\P3%201920\Wessex%20Route%20Cable%20Theft%20Bulletin%20-%20Update%2024JUN19.pdf" TargetMode="External"/><Relationship Id="rId14" Type="http://schemas.openxmlformats.org/officeDocument/2006/relationships/image" Target="../media/image34.emf"/></Relationships>
</file>

<file path=ppt/slides/_rels/slide17.xml.rels><?xml version="1.0" encoding="UTF-8" standalone="yes"?>
<Relationships xmlns="http://schemas.openxmlformats.org/package/2006/relationships"><Relationship Id="rId8" Type="http://schemas.openxmlformats.org/officeDocument/2006/relationships/hyperlink" Target="https://wsxenv.hub.networkrail.co.uk/_layouts/15/WopiFrame.aspx?sourcedoc=/DocumentLibrary/ESD%2026%20Reporting%20form%20for%20licences%20GL35%20A08%20and%2019-01%20(England).xlsx&amp;action=default" TargetMode="External"/><Relationship Id="rId3" Type="http://schemas.openxmlformats.org/officeDocument/2006/relationships/image" Target="../media/image35.png"/><Relationship Id="rId7" Type="http://schemas.openxmlformats.org/officeDocument/2006/relationships/hyperlink" Target="https://magic.defra.gov.uk/"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assets.publishing.service.gov.uk/government/uploads/system/uploads/attachment_data/file/808999/general-licence-wml--gl35.pdf" TargetMode="External"/><Relationship Id="rId5" Type="http://schemas.openxmlformats.org/officeDocument/2006/relationships/hyperlink" Target="https://safety.networkrail.co.uk/home-2/environment-and-sustainable-development/environment/ecology-biodiversity/" TargetMode="External"/><Relationship Id="rId10" Type="http://schemas.openxmlformats.org/officeDocument/2006/relationships/image" Target="../media/image36.png"/><Relationship Id="rId4" Type="http://schemas.openxmlformats.org/officeDocument/2006/relationships/hyperlink" Target="https://wsxenv.hub.networkrail.co.uk/Lists/Guidance/Tiles.aspx" TargetMode="External"/><Relationship Id="rId9" Type="http://schemas.openxmlformats.org/officeDocument/2006/relationships/hyperlink" Target="https://wsxenv.hub.networkrail.co.uk/Pages/NRHome.aspx"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0hcGXjITjAhUBx4UKHa0WC4sQjRx6BAgBEAU&amp;url=https%3A%2F%2Fwww.treanors.com%2Findustrial-disease%2Fvibration-white-finger%2F&amp;psig=AOvVaw0pcvGqjROWL7iu2qg2Oep5&amp;ust=1561533582200602" TargetMode="External"/><Relationship Id="rId2" Type="http://schemas.openxmlformats.org/officeDocument/2006/relationships/image" Target="../media/image37.emf"/><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7.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2.xml"/><Relationship Id="rId7" Type="http://schemas.openxmlformats.org/officeDocument/2006/relationships/package" Target="../embeddings/Microsoft_Excel_Worksheet.xlsx"/><Relationship Id="rId12" Type="http://schemas.openxmlformats.org/officeDocument/2006/relationships/image" Target="../media/image11.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image" Target="../media/image10.emf"/><Relationship Id="rId5" Type="http://schemas.openxmlformats.org/officeDocument/2006/relationships/image" Target="../media/image8.png"/><Relationship Id="rId10" Type="http://schemas.openxmlformats.org/officeDocument/2006/relationships/image" Target="../media/image6.emf"/><Relationship Id="rId4" Type="http://schemas.openxmlformats.org/officeDocument/2006/relationships/image" Target="../media/image7.png"/><Relationship Id="rId9" Type="http://schemas.openxmlformats.org/officeDocument/2006/relationships/package" Target="../embeddings/Microsoft_Excel_Worksheet1.xlsx"/></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file:///\\CORP\DFSROOT$\SZ\WMAGroups\01%20-%20Route%20IM%20Director%20-%20Wessex\02%20-%20Route%20Safety%20Hour%20Reporting\02%20-%20Route%20Safety%20Hour%20Reporting\Safety%20Cascades%2019-20\P3%201920\Lessons%20Learnt%20-%20Near%20Miss%20Pooley%20Green%20Level%20Xing,%20Egham%20060619.pdf" TargetMode="External"/><Relationship Id="rId5" Type="http://schemas.openxmlformats.org/officeDocument/2006/relationships/image" Target="../media/image13.emf"/><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file:///\\CORP\DFSROOT$\SZ\WMAGroups\01%20-%20Route%20IM%20Director%20-%20Wessex\02%20-%20Route%20Safety%20Hour%20Reporting\02%20-%20Route%20Safety%20Hour%20Reporting\Safety%20Cascades%2019-20\P3%201920\Lessons%20Learnt%20Simplex%20Jack%20eye%20injury%20160619.pdf" TargetMode="External"/><Relationship Id="rId5" Type="http://schemas.openxmlformats.org/officeDocument/2006/relationships/hyperlink" Target="file:///\\CORP\DFSROOT$\SZ\WMAGroups\01%20-%20Route%20IM%20Director%20-%20Wessex\02%20-%20Route%20Safety%20Hour%20Reporting\02%20-%20Route%20Safety%20Hour%20Reporting\Safety%20Cascades%2019-20\P3%201920\How%20to%20Guide.pptx" TargetMode="Externa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hyperlink" Target="file:///\\CORP\DFSROOT$\SZ\WMAGroups\01%20-%20Route%20IM%20Director%20-%20Wessex\02%20-%20Route%20Safety%20Hour%20Reporting\02%20-%20Route%20Safety%20Hour%20Reporting\Safety%20Cascades%2019-20\P3%201920\Lessons%20Learnt%20Location%20Case%20Barrier%20270519.pdf" TargetMode="External"/><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file:///\\CORP\DFSROOT$\SZ\WMAGroups\01%20-%20Route%20IM%20Director%20-%20Wessex\02%20-%20Route%20Safety%20Hour%20Reporting\02%20-%20Route%20Safety%20Hour%20Reporting\Safety%20Cascades%2019-20\P3%201920\Lessons%20Learnt%20Location%20Case%20LT%20Accident%20180619.pdf" TargetMode="Externa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emf"/></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a:extLst>
              <a:ext uri="{FF2B5EF4-FFF2-40B4-BE49-F238E27FC236}">
                <a16:creationId xmlns:a16="http://schemas.microsoft.com/office/drawing/2014/main" id="{D8694222-4D81-4A9A-93A2-23C89102F234}"/>
              </a:ext>
            </a:extLst>
          </p:cNvPr>
          <p:cNvSpPr>
            <a:spLocks noGrp="1"/>
          </p:cNvSpPr>
          <p:nvPr>
            <p:ph type="ctrTitle" idx="4294967295"/>
          </p:nvPr>
        </p:nvSpPr>
        <p:spPr>
          <a:xfrm>
            <a:off x="983432" y="5589240"/>
            <a:ext cx="10513119" cy="1008112"/>
          </a:xfrm>
          <a:prstGeom prst="rect">
            <a:avLst/>
          </a:prstGeom>
        </p:spPr>
        <p:txBody>
          <a:bodyPr/>
          <a:lstStyle/>
          <a:p>
            <a:r>
              <a:rPr lang="en-GB" sz="2800" b="0" spc="0" dirty="0">
                <a:solidFill>
                  <a:schemeClr val="tx2">
                    <a:lumMod val="50000"/>
                  </a:schemeClr>
                </a:solidFill>
                <a:latin typeface="Arial" panose="020B0604020202020204" pitchFamily="34" charset="0"/>
                <a:ea typeface="+mn-ea"/>
                <a:cs typeface="Arial" panose="020B0604020202020204" pitchFamily="34" charset="0"/>
              </a:rPr>
              <a:t>Health, Safety and Environment Period Cascade for P03 2019/20</a:t>
            </a:r>
            <a:br>
              <a:rPr lang="en-GB" sz="2800" b="0" spc="0" dirty="0">
                <a:solidFill>
                  <a:schemeClr val="tx2">
                    <a:lumMod val="50000"/>
                  </a:schemeClr>
                </a:solidFill>
                <a:latin typeface="Arial" panose="020B0604020202020204" pitchFamily="34" charset="0"/>
                <a:ea typeface="+mn-ea"/>
                <a:cs typeface="Arial" panose="020B0604020202020204" pitchFamily="34" charset="0"/>
              </a:rPr>
            </a:br>
            <a:r>
              <a:rPr lang="en-GB" sz="2800" b="0" spc="0" dirty="0">
                <a:solidFill>
                  <a:schemeClr val="tx2">
                    <a:lumMod val="50000"/>
                  </a:schemeClr>
                </a:solidFill>
                <a:latin typeface="Arial" panose="020B0604020202020204" pitchFamily="34" charset="0"/>
                <a:ea typeface="+mn-ea"/>
                <a:cs typeface="Arial" panose="020B0604020202020204" pitchFamily="34" charset="0"/>
              </a:rPr>
              <a:t>Wessex Route </a:t>
            </a:r>
            <a:endParaRPr lang="en-GB" sz="2800" dirty="0">
              <a:solidFill>
                <a:schemeClr val="tx2">
                  <a:lumMod val="50000"/>
                </a:schemeClr>
              </a:solidFill>
            </a:endParaRPr>
          </a:p>
        </p:txBody>
      </p:sp>
      <p:pic>
        <p:nvPicPr>
          <p:cNvPr id="4" name="Picture 3">
            <a:extLst>
              <a:ext uri="{FF2B5EF4-FFF2-40B4-BE49-F238E27FC236}">
                <a16:creationId xmlns:a16="http://schemas.microsoft.com/office/drawing/2014/main" id="{EECC2A4C-4275-4F50-81EC-E6DB434BE2A4}"/>
              </a:ext>
            </a:extLst>
          </p:cNvPr>
          <p:cNvPicPr>
            <a:picLocks noChangeAspect="1"/>
          </p:cNvPicPr>
          <p:nvPr/>
        </p:nvPicPr>
        <p:blipFill rotWithShape="1">
          <a:blip r:embed="rId2">
            <a:extLst>
              <a:ext uri="{28A0092B-C50C-407E-A947-70E740481C1C}">
                <a14:useLocalDpi xmlns:a14="http://schemas.microsoft.com/office/drawing/2010/main" val="0"/>
              </a:ext>
            </a:extLst>
          </a:blip>
          <a:srcRect r="1000" b="27951"/>
          <a:stretch/>
        </p:blipFill>
        <p:spPr>
          <a:xfrm>
            <a:off x="3359696" y="116632"/>
            <a:ext cx="5092030" cy="4941168"/>
          </a:xfrm>
          <a:prstGeom prst="rect">
            <a:avLst/>
          </a:prstGeom>
        </p:spPr>
      </p:pic>
      <p:sp>
        <p:nvSpPr>
          <p:cNvPr id="5" name="Rectangle 4">
            <a:extLst>
              <a:ext uri="{FF2B5EF4-FFF2-40B4-BE49-F238E27FC236}">
                <a16:creationId xmlns:a16="http://schemas.microsoft.com/office/drawing/2014/main" id="{4118A72B-8079-4A18-8A38-B79B681C90B9}"/>
              </a:ext>
            </a:extLst>
          </p:cNvPr>
          <p:cNvSpPr/>
          <p:nvPr/>
        </p:nvSpPr>
        <p:spPr>
          <a:xfrm>
            <a:off x="3359696" y="4509120"/>
            <a:ext cx="509203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Recent upgrade of an authorised walking route at Eastleigh Down Carriage Sidings</a:t>
            </a:r>
          </a:p>
        </p:txBody>
      </p:sp>
    </p:spTree>
    <p:extLst>
      <p:ext uri="{BB962C8B-B14F-4D97-AF65-F5344CB8AC3E}">
        <p14:creationId xmlns:p14="http://schemas.microsoft.com/office/powerpoint/2010/main" val="383075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6AF86AF2-BBB3-40DB-9A3A-F800717578BD}"/>
              </a:ext>
            </a:extLst>
          </p:cNvPr>
          <p:cNvSpPr/>
          <p:nvPr/>
        </p:nvSpPr>
        <p:spPr>
          <a:xfrm>
            <a:off x="119336" y="118894"/>
            <a:ext cx="7083752"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 – Manual Handling</a:t>
            </a:r>
          </a:p>
        </p:txBody>
      </p:sp>
      <p:sp>
        <p:nvSpPr>
          <p:cNvPr id="7" name="Rectangle 6">
            <a:extLst>
              <a:ext uri="{FF2B5EF4-FFF2-40B4-BE49-F238E27FC236}">
                <a16:creationId xmlns:a16="http://schemas.microsoft.com/office/drawing/2014/main" id="{46A44462-1F7A-46FB-A480-7502D2A1D298}"/>
              </a:ext>
            </a:extLst>
          </p:cNvPr>
          <p:cNvSpPr/>
          <p:nvPr/>
        </p:nvSpPr>
        <p:spPr>
          <a:xfrm>
            <a:off x="119336" y="489770"/>
            <a:ext cx="5544616"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5172">
                  <a:lumMod val="50000"/>
                </a:srgbClr>
              </a:solidFill>
              <a:effectLst/>
              <a:highlight>
                <a:srgbClr val="FFFF00"/>
              </a:highligh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172">
                    <a:lumMod val="50000"/>
                  </a:srgbClr>
                </a:solidFill>
                <a:effectLst/>
                <a:highlight>
                  <a:srgbClr val="FFFF00"/>
                </a:highlight>
                <a:uLnTx/>
                <a:uFillTx/>
                <a:latin typeface="Arial" panose="020B0604020202020204"/>
                <a:ea typeface="+mn-ea"/>
                <a:cs typeface="+mn-cs"/>
              </a:rPr>
              <a:t>   </a:t>
            </a:r>
          </a:p>
        </p:txBody>
      </p:sp>
      <p:pic>
        <p:nvPicPr>
          <p:cNvPr id="15" name="Picture 14">
            <a:extLst>
              <a:ext uri="{FF2B5EF4-FFF2-40B4-BE49-F238E27FC236}">
                <a16:creationId xmlns:a16="http://schemas.microsoft.com/office/drawing/2014/main" id="{413679D0-3B12-4507-8E2F-FF58A83CEC37}"/>
              </a:ext>
            </a:extLst>
          </p:cNvPr>
          <p:cNvPicPr>
            <a:picLocks noChangeAspect="1"/>
          </p:cNvPicPr>
          <p:nvPr/>
        </p:nvPicPr>
        <p:blipFill>
          <a:blip r:embed="rId2"/>
          <a:stretch>
            <a:fillRect/>
          </a:stretch>
        </p:blipFill>
        <p:spPr>
          <a:xfrm>
            <a:off x="6212584" y="48665"/>
            <a:ext cx="630932" cy="578229"/>
          </a:xfrm>
          <a:prstGeom prst="rect">
            <a:avLst/>
          </a:prstGeom>
        </p:spPr>
      </p:pic>
      <p:sp>
        <p:nvSpPr>
          <p:cNvPr id="3" name="Rectangle 2">
            <a:extLst>
              <a:ext uri="{FF2B5EF4-FFF2-40B4-BE49-F238E27FC236}">
                <a16:creationId xmlns:a16="http://schemas.microsoft.com/office/drawing/2014/main" id="{E72EF0C0-BDD1-4731-BDB8-D3B00017A1D2}"/>
              </a:ext>
            </a:extLst>
          </p:cNvPr>
          <p:cNvSpPr/>
          <p:nvPr/>
        </p:nvSpPr>
        <p:spPr>
          <a:xfrm>
            <a:off x="127340" y="768481"/>
            <a:ext cx="11153235" cy="270843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There is a suite of 25 MH Risk Assessment Control Sheets available focusing</a:t>
            </a:r>
            <a:r>
              <a:rPr lang="en-GB" b="1" dirty="0">
                <a:solidFill>
                  <a:srgbClr val="005172">
                    <a:lumMod val="50000"/>
                  </a:srgbClr>
                </a:solidFill>
                <a:latin typeface="Arial" panose="020B0604020202020204"/>
              </a:rPr>
              <a:t> primarily on the heavy/bulky items.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These “One pagers” are a record of controls derived from risk assessments and can be used during the planning stages.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5172">
                    <a:lumMod val="50000"/>
                  </a:srgbClr>
                </a:solidFill>
                <a:latin typeface="Arial" panose="020B0604020202020204"/>
              </a:rPr>
              <a:t>A dynamic Risk  Assessment can also be carried out on site by the PIC </a:t>
            </a:r>
            <a:r>
              <a:rPr lang="en-GB" b="1" dirty="0">
                <a:solidFill>
                  <a:schemeClr val="tx2">
                    <a:lumMod val="50000"/>
                  </a:schemeClr>
                </a:solidFill>
                <a:latin typeface="Arial" panose="020B0604020202020204"/>
              </a:rPr>
              <a:t>or nominated person in charge of the lift before the commencement of a task.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solidFill>
                  <a:srgbClr val="005172">
                    <a:lumMod val="50000"/>
                  </a:srgbClr>
                </a:solidFill>
                <a:effectLst/>
                <a:uLnTx/>
                <a:uFillTx/>
                <a:latin typeface="Arial" panose="020B0604020202020204"/>
                <a:ea typeface="+mn-ea"/>
                <a:cs typeface="+mn-cs"/>
              </a:rPr>
              <a:t>The following One page Control Sheets are available and can be found on the this link: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1" u="none" strike="noStrike" kern="1200" cap="none" spc="0" normalizeH="0" baseline="0" noProof="0" dirty="0">
                <a:ln>
                  <a:noFill/>
                </a:ln>
                <a:solidFill>
                  <a:srgbClr val="005172">
                    <a:lumMod val="50000"/>
                  </a:srgbClr>
                </a:solidFill>
                <a:effectLst/>
                <a:uLnTx/>
                <a:uFillTx/>
                <a:latin typeface="Arial" panose="020B0604020202020204"/>
                <a:ea typeface="+mn-ea"/>
                <a:cs typeface="+mn-cs"/>
                <a:hlinkClick r:id="rId3" action="ppaction://hlinkfile"/>
              </a:rPr>
              <a:t>Manual Handling Risk Assessment Control Sheets single document.pdf</a:t>
            </a:r>
            <a:endParaRPr kumimoji="0" lang="en-GB" sz="1600" b="1"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9F9B3DD9-3B45-4C46-A209-E98558CC5FF1}"/>
              </a:ext>
            </a:extLst>
          </p:cNvPr>
          <p:cNvPicPr>
            <a:picLocks noChangeAspect="1"/>
          </p:cNvPicPr>
          <p:nvPr/>
        </p:nvPicPr>
        <p:blipFill>
          <a:blip r:embed="rId4"/>
          <a:stretch>
            <a:fillRect/>
          </a:stretch>
        </p:blipFill>
        <p:spPr>
          <a:xfrm>
            <a:off x="69596" y="3353804"/>
            <a:ext cx="5634361" cy="3421681"/>
          </a:xfrm>
          <a:prstGeom prst="rect">
            <a:avLst/>
          </a:prstGeom>
        </p:spPr>
      </p:pic>
      <p:pic>
        <p:nvPicPr>
          <p:cNvPr id="6" name="Picture 5">
            <a:hlinkClick r:id="rId3" action="ppaction://hlinkfile"/>
            <a:extLst>
              <a:ext uri="{FF2B5EF4-FFF2-40B4-BE49-F238E27FC236}">
                <a16:creationId xmlns:a16="http://schemas.microsoft.com/office/drawing/2014/main" id="{B24BA30E-5086-4FB9-A82C-824242221FF7}"/>
              </a:ext>
            </a:extLst>
          </p:cNvPr>
          <p:cNvPicPr>
            <a:picLocks noChangeAspect="1"/>
          </p:cNvPicPr>
          <p:nvPr/>
        </p:nvPicPr>
        <p:blipFill>
          <a:blip r:embed="rId5"/>
          <a:stretch>
            <a:fillRect/>
          </a:stretch>
        </p:blipFill>
        <p:spPr>
          <a:xfrm>
            <a:off x="5883216" y="3857026"/>
            <a:ext cx="5634361" cy="2887441"/>
          </a:xfrm>
          <a:prstGeom prst="rect">
            <a:avLst/>
          </a:prstGeom>
        </p:spPr>
      </p:pic>
    </p:spTree>
    <p:extLst>
      <p:ext uri="{BB962C8B-B14F-4D97-AF65-F5344CB8AC3E}">
        <p14:creationId xmlns:p14="http://schemas.microsoft.com/office/powerpoint/2010/main" val="507293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301427" y="159422"/>
            <a:ext cx="6298629" cy="543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Worker Safety – Vehicle Overloading</a:t>
            </a:r>
          </a:p>
        </p:txBody>
      </p:sp>
      <p:pic>
        <p:nvPicPr>
          <p:cNvPr id="9" name="Picture 8">
            <a:extLst>
              <a:ext uri="{FF2B5EF4-FFF2-40B4-BE49-F238E27FC236}">
                <a16:creationId xmlns:a16="http://schemas.microsoft.com/office/drawing/2014/main" id="{B58012DC-75C9-4C8B-9092-43D3A6F6FD8A}"/>
              </a:ext>
            </a:extLst>
          </p:cNvPr>
          <p:cNvPicPr>
            <a:picLocks noChangeAspect="1"/>
          </p:cNvPicPr>
          <p:nvPr/>
        </p:nvPicPr>
        <p:blipFill>
          <a:blip r:embed="rId2"/>
          <a:stretch>
            <a:fillRect/>
          </a:stretch>
        </p:blipFill>
        <p:spPr>
          <a:xfrm>
            <a:off x="6456040" y="159422"/>
            <a:ext cx="552700" cy="533192"/>
          </a:xfrm>
          <a:prstGeom prst="rect">
            <a:avLst/>
          </a:prstGeom>
        </p:spPr>
      </p:pic>
      <p:sp>
        <p:nvSpPr>
          <p:cNvPr id="6" name="Rectangle 5">
            <a:extLst>
              <a:ext uri="{FF2B5EF4-FFF2-40B4-BE49-F238E27FC236}">
                <a16:creationId xmlns:a16="http://schemas.microsoft.com/office/drawing/2014/main" id="{F2FB4E6B-3A8E-4309-B8BE-5E18BAF0FCC1}"/>
              </a:ext>
            </a:extLst>
          </p:cNvPr>
          <p:cNvSpPr/>
          <p:nvPr/>
        </p:nvSpPr>
        <p:spPr>
          <a:xfrm>
            <a:off x="4395699" y="929272"/>
            <a:ext cx="6696744" cy="5016758"/>
          </a:xfrm>
          <a:prstGeom prst="rect">
            <a:avLst/>
          </a:prstGeom>
          <a:solidFill>
            <a:schemeClr val="tx2">
              <a:lumMod val="50000"/>
            </a:schemeClr>
          </a:solidFill>
        </p:spPr>
        <p:txBody>
          <a:bodyPr wrap="square">
            <a:spAutoFit/>
          </a:bodyPr>
          <a:lstStyle/>
          <a:p>
            <a:r>
              <a:rPr lang="en-GB" sz="1600" b="1" dirty="0">
                <a:solidFill>
                  <a:schemeClr val="bg1"/>
                </a:solidFill>
              </a:rPr>
              <a:t>Vehicle Overloading </a:t>
            </a:r>
            <a:endParaRPr lang="en-GB" sz="1600" dirty="0">
              <a:solidFill>
                <a:schemeClr val="bg1"/>
              </a:solidFill>
            </a:endParaRPr>
          </a:p>
          <a:p>
            <a:pPr algn="just"/>
            <a:r>
              <a:rPr lang="en-GB" sz="1600" dirty="0">
                <a:solidFill>
                  <a:schemeClr val="bg1"/>
                </a:solidFill>
              </a:rPr>
              <a:t>Vehicle users must ensure that vehicles are not overloaded and do not pose any danger to themselves or other road users. Fines of up to £5,000 can be imposed </a:t>
            </a:r>
            <a:r>
              <a:rPr lang="en-GB" sz="1600" b="1" dirty="0">
                <a:solidFill>
                  <a:schemeClr val="bg1"/>
                </a:solidFill>
              </a:rPr>
              <a:t>on the driver and Network Rail </a:t>
            </a:r>
            <a:r>
              <a:rPr lang="en-GB" sz="1600" dirty="0">
                <a:solidFill>
                  <a:schemeClr val="bg1"/>
                </a:solidFill>
              </a:rPr>
              <a:t>for each offence committed. </a:t>
            </a:r>
          </a:p>
          <a:p>
            <a:pPr algn="just"/>
            <a:endParaRPr lang="en-GB" sz="1600" dirty="0">
              <a:solidFill>
                <a:schemeClr val="bg1"/>
              </a:solidFill>
            </a:endParaRPr>
          </a:p>
          <a:p>
            <a:pPr algn="just"/>
            <a:r>
              <a:rPr lang="en-GB" sz="1600" b="1" dirty="0">
                <a:solidFill>
                  <a:schemeClr val="bg1"/>
                </a:solidFill>
              </a:rPr>
              <a:t>What can I do to prevent my vehicle from being overloaded? </a:t>
            </a:r>
          </a:p>
          <a:p>
            <a:pPr algn="just"/>
            <a:endParaRPr lang="en-GB" sz="1600" dirty="0">
              <a:solidFill>
                <a:schemeClr val="bg1"/>
              </a:solidFill>
            </a:endParaRPr>
          </a:p>
          <a:p>
            <a:pPr marR="1170"/>
            <a:r>
              <a:rPr lang="en-GB" sz="1600" dirty="0">
                <a:solidFill>
                  <a:schemeClr val="bg1"/>
                </a:solidFill>
              </a:rPr>
              <a:t>✔</a:t>
            </a:r>
            <a:r>
              <a:rPr lang="en-GB" sz="1600" b="1" dirty="0">
                <a:solidFill>
                  <a:schemeClr val="bg1"/>
                </a:solidFill>
              </a:rPr>
              <a:t>DO – </a:t>
            </a:r>
            <a:r>
              <a:rPr lang="en-GB" sz="1600" dirty="0">
                <a:solidFill>
                  <a:schemeClr val="bg1"/>
                </a:solidFill>
              </a:rPr>
              <a:t>Know the permitted Gross Laden Weight (GLW) of your vehicle </a:t>
            </a:r>
          </a:p>
          <a:p>
            <a:pPr marR="1170"/>
            <a:r>
              <a:rPr lang="en-GB" sz="1600" dirty="0">
                <a:solidFill>
                  <a:schemeClr val="bg1"/>
                </a:solidFill>
              </a:rPr>
              <a:t>✔</a:t>
            </a:r>
            <a:r>
              <a:rPr lang="en-GB" sz="1600" b="1" dirty="0">
                <a:solidFill>
                  <a:schemeClr val="bg1"/>
                </a:solidFill>
              </a:rPr>
              <a:t>DO – </a:t>
            </a:r>
            <a:r>
              <a:rPr lang="en-GB" sz="1600" dirty="0">
                <a:solidFill>
                  <a:schemeClr val="bg1"/>
                </a:solidFill>
              </a:rPr>
              <a:t>Know what materials you are carrying and the weight of the overall load </a:t>
            </a:r>
          </a:p>
          <a:p>
            <a:pPr marR="1170"/>
            <a:r>
              <a:rPr lang="en-GB" sz="1600" dirty="0">
                <a:solidFill>
                  <a:schemeClr val="bg1"/>
                </a:solidFill>
              </a:rPr>
              <a:t>✔</a:t>
            </a:r>
            <a:r>
              <a:rPr lang="en-GB" sz="1600" b="1" dirty="0">
                <a:solidFill>
                  <a:schemeClr val="bg1"/>
                </a:solidFill>
              </a:rPr>
              <a:t>DO – </a:t>
            </a:r>
            <a:r>
              <a:rPr lang="en-GB" sz="1600" dirty="0">
                <a:solidFill>
                  <a:schemeClr val="bg1"/>
                </a:solidFill>
              </a:rPr>
              <a:t>Distribute your load appropriately to avoid overloading axles </a:t>
            </a:r>
          </a:p>
          <a:p>
            <a:pPr marR="1170"/>
            <a:r>
              <a:rPr lang="en-GB" sz="1600" dirty="0">
                <a:solidFill>
                  <a:schemeClr val="bg1"/>
                </a:solidFill>
              </a:rPr>
              <a:t>✔</a:t>
            </a:r>
            <a:r>
              <a:rPr lang="en-GB" sz="1600" b="1" dirty="0">
                <a:solidFill>
                  <a:schemeClr val="bg1"/>
                </a:solidFill>
              </a:rPr>
              <a:t>DO – </a:t>
            </a:r>
            <a:r>
              <a:rPr lang="en-GB" sz="1600" dirty="0">
                <a:solidFill>
                  <a:schemeClr val="bg1"/>
                </a:solidFill>
              </a:rPr>
              <a:t>Obey the on-board weighing indicator fitted within the vehicle </a:t>
            </a:r>
          </a:p>
          <a:p>
            <a:pPr marR="1170"/>
            <a:endParaRPr lang="en-GB" sz="1600" dirty="0">
              <a:solidFill>
                <a:schemeClr val="bg1"/>
              </a:solidFill>
            </a:endParaRPr>
          </a:p>
          <a:p>
            <a:pPr algn="just"/>
            <a:r>
              <a:rPr lang="en-GB" sz="1600" b="1" dirty="0">
                <a:solidFill>
                  <a:schemeClr val="bg1"/>
                </a:solidFill>
              </a:rPr>
              <a:t>If you are stopped and your vehicle is found to be overloaded, you must inform your Line Manager, the ICC  and the RS Road Fleet Team and Route Road Vehicle Compliance Manager without delay. This will be treated as a significant incident.</a:t>
            </a:r>
          </a:p>
          <a:p>
            <a:pPr algn="just"/>
            <a:endParaRPr lang="en-GB" sz="1600" b="1" dirty="0">
              <a:solidFill>
                <a:schemeClr val="bg1"/>
              </a:solidFill>
              <a:latin typeface="Calibri" panose="020F0502020204030204" pitchFamily="34" charset="0"/>
            </a:endParaRPr>
          </a:p>
          <a:p>
            <a:pPr algn="just"/>
            <a:r>
              <a:rPr lang="en-GB" sz="1600" dirty="0">
                <a:solidFill>
                  <a:schemeClr val="bg1"/>
                </a:solidFill>
              </a:rPr>
              <a:t>For more information please refer to the Driver’s handbook - p31</a:t>
            </a:r>
          </a:p>
        </p:txBody>
      </p:sp>
      <p:pic>
        <p:nvPicPr>
          <p:cNvPr id="7" name="Content Placeholder 7">
            <a:extLst>
              <a:ext uri="{FF2B5EF4-FFF2-40B4-BE49-F238E27FC236}">
                <a16:creationId xmlns:a16="http://schemas.microsoft.com/office/drawing/2014/main" id="{4467EE26-75BF-4953-80B8-B2392C1AE681}"/>
              </a:ext>
            </a:extLst>
          </p:cNvPr>
          <p:cNvPicPr>
            <a:picLocks noChangeAspect="1"/>
          </p:cNvPicPr>
          <p:nvPr/>
        </p:nvPicPr>
        <p:blipFill>
          <a:blip r:embed="rId3"/>
          <a:stretch>
            <a:fillRect/>
          </a:stretch>
        </p:blipFill>
        <p:spPr>
          <a:xfrm>
            <a:off x="447088" y="1070874"/>
            <a:ext cx="3240360" cy="4549487"/>
          </a:xfrm>
          <a:prstGeom prst="rect">
            <a:avLst/>
          </a:prstGeom>
          <a:ln w="19050">
            <a:solidFill>
              <a:schemeClr val="tx2">
                <a:lumMod val="50000"/>
              </a:schemeClr>
            </a:solidFill>
          </a:ln>
        </p:spPr>
      </p:pic>
      <p:sp>
        <p:nvSpPr>
          <p:cNvPr id="8" name="Oval 7">
            <a:extLst>
              <a:ext uri="{FF2B5EF4-FFF2-40B4-BE49-F238E27FC236}">
                <a16:creationId xmlns:a16="http://schemas.microsoft.com/office/drawing/2014/main" id="{6870D714-7F0B-4129-AF9B-8AB59CBE8909}"/>
              </a:ext>
            </a:extLst>
          </p:cNvPr>
          <p:cNvSpPr/>
          <p:nvPr/>
        </p:nvSpPr>
        <p:spPr>
          <a:xfrm>
            <a:off x="1959256" y="3437651"/>
            <a:ext cx="1728192" cy="18357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4BEBC893-8168-444A-8BD8-784A0B063CDF}"/>
              </a:ext>
            </a:extLst>
          </p:cNvPr>
          <p:cNvSpPr txBox="1">
            <a:spLocks/>
          </p:cNvSpPr>
          <p:nvPr/>
        </p:nvSpPr>
        <p:spPr>
          <a:xfrm>
            <a:off x="447088" y="5788566"/>
            <a:ext cx="3240360" cy="744236"/>
          </a:xfrm>
          <a:prstGeom prst="rect">
            <a:avLst/>
          </a:prstGeom>
          <a:solidFill>
            <a:schemeClr val="bg1"/>
          </a:solidFill>
          <a:ln w="19050">
            <a:solidFill>
              <a:schemeClr val="tx2">
                <a:lumMod val="50000"/>
              </a:schemeClr>
            </a:solidFill>
          </a:ln>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b="1" dirty="0">
                <a:solidFill>
                  <a:schemeClr val="tx2">
                    <a:lumMod val="50000"/>
                  </a:schemeClr>
                </a:solidFill>
              </a:rPr>
              <a:t>Are your vehicles overloaded?</a:t>
            </a:r>
            <a:br>
              <a:rPr lang="en-GB" sz="1600" b="1" dirty="0">
                <a:solidFill>
                  <a:schemeClr val="tx2">
                    <a:lumMod val="50000"/>
                  </a:schemeClr>
                </a:solidFill>
              </a:rPr>
            </a:br>
            <a:r>
              <a:rPr lang="en-GB" sz="1600" b="1" dirty="0">
                <a:solidFill>
                  <a:schemeClr val="tx2">
                    <a:lumMod val="50000"/>
                  </a:schemeClr>
                </a:solidFill>
              </a:rPr>
              <a:t>Does the vehicle on the right look familiar?</a:t>
            </a:r>
            <a:br>
              <a:rPr lang="en-GB" sz="1600" b="1" dirty="0">
                <a:solidFill>
                  <a:schemeClr val="tx2">
                    <a:lumMod val="50000"/>
                  </a:schemeClr>
                </a:solidFill>
              </a:rPr>
            </a:br>
            <a:endParaRPr lang="en-GB" sz="1600" b="1" dirty="0">
              <a:solidFill>
                <a:schemeClr val="tx2">
                  <a:lumMod val="50000"/>
                </a:schemeClr>
              </a:solidFill>
            </a:endParaRPr>
          </a:p>
        </p:txBody>
      </p:sp>
      <p:sp>
        <p:nvSpPr>
          <p:cNvPr id="5" name="Rectangle 4">
            <a:extLst>
              <a:ext uri="{FF2B5EF4-FFF2-40B4-BE49-F238E27FC236}">
                <a16:creationId xmlns:a16="http://schemas.microsoft.com/office/drawing/2014/main" id="{372C0A42-B430-483F-A98B-D95006FBECEA}"/>
              </a:ext>
            </a:extLst>
          </p:cNvPr>
          <p:cNvSpPr/>
          <p:nvPr/>
        </p:nvSpPr>
        <p:spPr>
          <a:xfrm>
            <a:off x="4395699" y="6113384"/>
            <a:ext cx="6696744" cy="5115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2">
                    <a:lumMod val="50000"/>
                  </a:schemeClr>
                </a:solidFill>
              </a:rPr>
              <a:t>A Guide on How to load vehicles safely will be produced and shared with teams</a:t>
            </a:r>
          </a:p>
        </p:txBody>
      </p:sp>
    </p:spTree>
    <p:extLst>
      <p:ext uri="{BB962C8B-B14F-4D97-AF65-F5344CB8AC3E}">
        <p14:creationId xmlns:p14="http://schemas.microsoft.com/office/powerpoint/2010/main" val="2665669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301427" y="159422"/>
            <a:ext cx="6298629" cy="543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Safety Alert – Airbags in vehicles   </a:t>
            </a:r>
          </a:p>
        </p:txBody>
      </p:sp>
      <p:pic>
        <p:nvPicPr>
          <p:cNvPr id="9" name="Picture 8">
            <a:extLst>
              <a:ext uri="{FF2B5EF4-FFF2-40B4-BE49-F238E27FC236}">
                <a16:creationId xmlns:a16="http://schemas.microsoft.com/office/drawing/2014/main" id="{B58012DC-75C9-4C8B-9092-43D3A6F6FD8A}"/>
              </a:ext>
            </a:extLst>
          </p:cNvPr>
          <p:cNvPicPr>
            <a:picLocks noChangeAspect="1"/>
          </p:cNvPicPr>
          <p:nvPr/>
        </p:nvPicPr>
        <p:blipFill>
          <a:blip r:embed="rId2"/>
          <a:stretch>
            <a:fillRect/>
          </a:stretch>
        </p:blipFill>
        <p:spPr>
          <a:xfrm>
            <a:off x="5819650" y="159422"/>
            <a:ext cx="552700" cy="533192"/>
          </a:xfrm>
          <a:prstGeom prst="rect">
            <a:avLst/>
          </a:prstGeom>
        </p:spPr>
      </p:pic>
      <p:sp>
        <p:nvSpPr>
          <p:cNvPr id="4" name="Rectangle 3">
            <a:extLst>
              <a:ext uri="{FF2B5EF4-FFF2-40B4-BE49-F238E27FC236}">
                <a16:creationId xmlns:a16="http://schemas.microsoft.com/office/drawing/2014/main" id="{6024AEA1-2C98-40A1-85CC-45E568E7F08F}"/>
              </a:ext>
            </a:extLst>
          </p:cNvPr>
          <p:cNvSpPr/>
          <p:nvPr/>
        </p:nvSpPr>
        <p:spPr>
          <a:xfrm>
            <a:off x="302231" y="692614"/>
            <a:ext cx="3921652" cy="646331"/>
          </a:xfrm>
          <a:prstGeom prst="rect">
            <a:avLst/>
          </a:prstGeom>
        </p:spPr>
        <p:txBody>
          <a:bodyPr wrap="square">
            <a:spAutoFit/>
          </a:bodyPr>
          <a:lstStyle/>
          <a:p>
            <a:endParaRPr lang="en-GB" dirty="0">
              <a:solidFill>
                <a:schemeClr val="tx2">
                  <a:lumMod val="50000"/>
                </a:schemeClr>
              </a:solidFill>
              <a:latin typeface="Arial" panose="020B0604020202020204" pitchFamily="34" charset="0"/>
            </a:endParaRPr>
          </a:p>
          <a:p>
            <a:r>
              <a:rPr lang="en-GB" b="1" dirty="0">
                <a:solidFill>
                  <a:schemeClr val="tx2">
                    <a:lumMod val="50000"/>
                  </a:schemeClr>
                </a:solidFill>
                <a:latin typeface="Arial" panose="020B0604020202020204" pitchFamily="34" charset="0"/>
              </a:rPr>
              <a:t>Get your feet off the dashboard ! </a:t>
            </a:r>
            <a:endParaRPr lang="en-GB" dirty="0">
              <a:solidFill>
                <a:schemeClr val="tx2">
                  <a:lumMod val="50000"/>
                </a:schemeClr>
              </a:solidFill>
            </a:endParaRPr>
          </a:p>
        </p:txBody>
      </p:sp>
      <p:pic>
        <p:nvPicPr>
          <p:cNvPr id="5" name="Picture 4">
            <a:extLst>
              <a:ext uri="{FF2B5EF4-FFF2-40B4-BE49-F238E27FC236}">
                <a16:creationId xmlns:a16="http://schemas.microsoft.com/office/drawing/2014/main" id="{A7094BED-8002-4D2A-8B26-55623F873923}"/>
              </a:ext>
            </a:extLst>
          </p:cNvPr>
          <p:cNvPicPr>
            <a:picLocks noChangeAspect="1"/>
          </p:cNvPicPr>
          <p:nvPr/>
        </p:nvPicPr>
        <p:blipFill>
          <a:blip r:embed="rId3"/>
          <a:stretch>
            <a:fillRect/>
          </a:stretch>
        </p:blipFill>
        <p:spPr>
          <a:xfrm>
            <a:off x="407368" y="1628800"/>
            <a:ext cx="4597643" cy="3456384"/>
          </a:xfrm>
          <a:prstGeom prst="rect">
            <a:avLst/>
          </a:prstGeom>
          <a:ln w="19050">
            <a:solidFill>
              <a:schemeClr val="tx2">
                <a:lumMod val="50000"/>
              </a:schemeClr>
            </a:solidFill>
          </a:ln>
        </p:spPr>
      </p:pic>
      <p:sp>
        <p:nvSpPr>
          <p:cNvPr id="6" name="Rectangle 5">
            <a:extLst>
              <a:ext uri="{FF2B5EF4-FFF2-40B4-BE49-F238E27FC236}">
                <a16:creationId xmlns:a16="http://schemas.microsoft.com/office/drawing/2014/main" id="{450C50FF-F56F-45EB-8A9B-F6E1ADF320DD}"/>
              </a:ext>
            </a:extLst>
          </p:cNvPr>
          <p:cNvSpPr/>
          <p:nvPr/>
        </p:nvSpPr>
        <p:spPr>
          <a:xfrm>
            <a:off x="407368" y="5162128"/>
            <a:ext cx="4597643" cy="646331"/>
          </a:xfrm>
          <a:prstGeom prst="rect">
            <a:avLst/>
          </a:prstGeom>
          <a:solidFill>
            <a:schemeClr val="bg1"/>
          </a:solidFill>
          <a:ln w="19050">
            <a:solidFill>
              <a:schemeClr val="tx2">
                <a:lumMod val="50000"/>
              </a:schemeClr>
            </a:solidFill>
          </a:ln>
        </p:spPr>
        <p:txBody>
          <a:bodyPr wrap="square">
            <a:spAutoFit/>
          </a:bodyPr>
          <a:lstStyle/>
          <a:p>
            <a:r>
              <a:rPr lang="en-GB" dirty="0">
                <a:solidFill>
                  <a:schemeClr val="tx2">
                    <a:lumMod val="50000"/>
                  </a:schemeClr>
                </a:solidFill>
                <a:latin typeface="Gill Sans MT" panose="020B0502020104020203" pitchFamily="34" charset="0"/>
              </a:rPr>
              <a:t>Airbags deploy at 200mph—so keep your feet away from them </a:t>
            </a:r>
            <a:endParaRPr lang="en-GB" dirty="0">
              <a:solidFill>
                <a:schemeClr val="tx2">
                  <a:lumMod val="50000"/>
                </a:schemeClr>
              </a:solidFill>
            </a:endParaRPr>
          </a:p>
        </p:txBody>
      </p:sp>
      <p:sp>
        <p:nvSpPr>
          <p:cNvPr id="7" name="Rectangle 6">
            <a:extLst>
              <a:ext uri="{FF2B5EF4-FFF2-40B4-BE49-F238E27FC236}">
                <a16:creationId xmlns:a16="http://schemas.microsoft.com/office/drawing/2014/main" id="{F01AA6FE-FC77-4E2A-95D2-161A953A0CD7}"/>
              </a:ext>
            </a:extLst>
          </p:cNvPr>
          <p:cNvSpPr/>
          <p:nvPr/>
        </p:nvSpPr>
        <p:spPr>
          <a:xfrm>
            <a:off x="5393690" y="1791975"/>
            <a:ext cx="5526846" cy="3693319"/>
          </a:xfrm>
          <a:prstGeom prst="rect">
            <a:avLst/>
          </a:prstGeom>
        </p:spPr>
        <p:txBody>
          <a:bodyPr wrap="square">
            <a:spAutoFit/>
          </a:bodyPr>
          <a:lstStyle/>
          <a:p>
            <a:r>
              <a:rPr lang="en-GB" dirty="0">
                <a:solidFill>
                  <a:schemeClr val="tx2">
                    <a:lumMod val="50000"/>
                  </a:schemeClr>
                </a:solidFill>
                <a:latin typeface="Arial" panose="020B0604020202020204" pitchFamily="34" charset="0"/>
              </a:rPr>
              <a:t>It can be tempting to put your feet up on the dashboard while travelling as a passenger in a car or van. </a:t>
            </a:r>
          </a:p>
          <a:p>
            <a:r>
              <a:rPr lang="en-GB" dirty="0">
                <a:solidFill>
                  <a:schemeClr val="tx2">
                    <a:lumMod val="50000"/>
                  </a:schemeClr>
                </a:solidFill>
                <a:latin typeface="Arial" panose="020B0604020202020204" pitchFamily="34" charset="0"/>
              </a:rPr>
              <a:t>But a young woman recently received life-changing injuries after a low-speed collision where the airbag deployed and drove her knees into her head </a:t>
            </a:r>
          </a:p>
          <a:p>
            <a:r>
              <a:rPr lang="en-GB" dirty="0">
                <a:solidFill>
                  <a:schemeClr val="tx2">
                    <a:lumMod val="50000"/>
                  </a:schemeClr>
                </a:solidFill>
                <a:latin typeface="Arial" panose="020B0604020202020204" pitchFamily="34" charset="0"/>
              </a:rPr>
              <a:t>She broke every bone in her face, suffered brain damage and had to have her forehead removed . </a:t>
            </a:r>
          </a:p>
          <a:p>
            <a:r>
              <a:rPr lang="en-GB" dirty="0">
                <a:solidFill>
                  <a:schemeClr val="tx2">
                    <a:lumMod val="50000"/>
                  </a:schemeClr>
                </a:solidFill>
                <a:latin typeface="Arial" panose="020B0604020202020204" pitchFamily="34" charset="0"/>
              </a:rPr>
              <a:t>Please pass on this message to our colleagues, friends and family so we can all learn from this incident. </a:t>
            </a:r>
          </a:p>
          <a:p>
            <a:endParaRPr lang="en-GB" dirty="0">
              <a:solidFill>
                <a:schemeClr val="tx2">
                  <a:lumMod val="50000"/>
                </a:schemeClr>
              </a:solidFill>
              <a:latin typeface="Arial" panose="020B0604020202020204" pitchFamily="34" charset="0"/>
            </a:endParaRPr>
          </a:p>
          <a:p>
            <a:r>
              <a:rPr lang="en-GB" b="1" dirty="0">
                <a:solidFill>
                  <a:schemeClr val="tx2">
                    <a:lumMod val="50000"/>
                  </a:schemeClr>
                </a:solidFill>
                <a:latin typeface="Arial" panose="020B0604020202020204" pitchFamily="34" charset="0"/>
              </a:rPr>
              <a:t>Never put your feet up on the dashboard </a:t>
            </a:r>
            <a:endParaRPr lang="en-GB" dirty="0">
              <a:solidFill>
                <a:schemeClr val="tx2">
                  <a:lumMod val="50000"/>
                </a:schemeClr>
              </a:solidFill>
            </a:endParaRPr>
          </a:p>
        </p:txBody>
      </p:sp>
    </p:spTree>
    <p:extLst>
      <p:ext uri="{BB962C8B-B14F-4D97-AF65-F5344CB8AC3E}">
        <p14:creationId xmlns:p14="http://schemas.microsoft.com/office/powerpoint/2010/main" val="2672943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301427" y="159422"/>
            <a:ext cx="8602885" cy="543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prstClr val="white"/>
                </a:solidFill>
                <a:highlight>
                  <a:srgbClr val="004D6F"/>
                </a:highlight>
                <a:latin typeface="Arial" panose="020B0604020202020204"/>
              </a:rPr>
              <a:t>Worker Safety – Leptospirosis (Weil’s disease)  </a:t>
            </a:r>
            <a:endPar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endParaRPr>
          </a:p>
        </p:txBody>
      </p:sp>
      <p:pic>
        <p:nvPicPr>
          <p:cNvPr id="9" name="Picture 8">
            <a:extLst>
              <a:ext uri="{FF2B5EF4-FFF2-40B4-BE49-F238E27FC236}">
                <a16:creationId xmlns:a16="http://schemas.microsoft.com/office/drawing/2014/main" id="{B58012DC-75C9-4C8B-9092-43D3A6F6FD8A}"/>
              </a:ext>
            </a:extLst>
          </p:cNvPr>
          <p:cNvPicPr>
            <a:picLocks noChangeAspect="1"/>
          </p:cNvPicPr>
          <p:nvPr/>
        </p:nvPicPr>
        <p:blipFill>
          <a:blip r:embed="rId2"/>
          <a:stretch>
            <a:fillRect/>
          </a:stretch>
        </p:blipFill>
        <p:spPr>
          <a:xfrm>
            <a:off x="7968208" y="159422"/>
            <a:ext cx="552700" cy="533192"/>
          </a:xfrm>
          <a:prstGeom prst="rect">
            <a:avLst/>
          </a:prstGeom>
        </p:spPr>
      </p:pic>
      <p:sp>
        <p:nvSpPr>
          <p:cNvPr id="4" name="Rectangle 3">
            <a:extLst>
              <a:ext uri="{FF2B5EF4-FFF2-40B4-BE49-F238E27FC236}">
                <a16:creationId xmlns:a16="http://schemas.microsoft.com/office/drawing/2014/main" id="{DF52E4A4-C4B1-4FF8-9087-CA41C3E38E2D}"/>
              </a:ext>
            </a:extLst>
          </p:cNvPr>
          <p:cNvSpPr/>
          <p:nvPr/>
        </p:nvSpPr>
        <p:spPr>
          <a:xfrm>
            <a:off x="223004" y="836712"/>
            <a:ext cx="11057571" cy="4081117"/>
          </a:xfrm>
          <a:prstGeom prst="rect">
            <a:avLst/>
          </a:prstGeom>
          <a:solidFill>
            <a:schemeClr val="bg1"/>
          </a:solidFill>
          <a:ln w="19050">
            <a:solidFill>
              <a:schemeClr val="tx2">
                <a:lumMod val="50000"/>
              </a:schemeClr>
            </a:solidFill>
          </a:ln>
        </p:spPr>
        <p:txBody>
          <a:bodyPr wrap="square">
            <a:spAutoFit/>
          </a:bodyPr>
          <a:lstStyle/>
          <a:p>
            <a:pPr lvl="0" eaLnBrk="0" fontAlgn="base" hangingPunct="0">
              <a:lnSpc>
                <a:spcPct val="90000"/>
              </a:lnSpc>
              <a:spcBef>
                <a:spcPct val="0"/>
              </a:spcBef>
              <a:spcAft>
                <a:spcPct val="0"/>
              </a:spcAft>
              <a:defRPr/>
            </a:pPr>
            <a:r>
              <a:rPr lang="en-GB" sz="1600" b="1" dirty="0">
                <a:solidFill>
                  <a:schemeClr val="tx2">
                    <a:lumMod val="50000"/>
                  </a:schemeClr>
                </a:solidFill>
                <a:latin typeface="Arial" charset="0"/>
                <a:ea typeface="ヒラギノ角ゴ Pro W3" pitchFamily="1" charset="-128"/>
              </a:rPr>
              <a:t>A serious and potentially fatal infection that is transmitted to humans by contact with urine from infected rats</a:t>
            </a:r>
          </a:p>
          <a:p>
            <a:pPr marL="285750" lvl="0" indent="-285750" eaLnBrk="0" fontAlgn="base" hangingPunct="0">
              <a:lnSpc>
                <a:spcPct val="90000"/>
              </a:lnSpc>
              <a:spcBef>
                <a:spcPct val="0"/>
              </a:spcBef>
              <a:spcAft>
                <a:spcPct val="0"/>
              </a:spcAft>
              <a:buFont typeface="Arial" panose="020B0604020202020204" pitchFamily="34" charset="0"/>
              <a:buChar char="•"/>
              <a:defRPr/>
            </a:pPr>
            <a:r>
              <a:rPr lang="en-GB" sz="1600" b="1" dirty="0">
                <a:solidFill>
                  <a:schemeClr val="tx2">
                    <a:lumMod val="50000"/>
                  </a:schemeClr>
                </a:solidFill>
              </a:rPr>
              <a:t>The bacteria can enter your body through cuts and scratches and through the lining of the mouth, throat and eyes after contact with urine or contaminated water such as that in sewers, ditches, drains, ponds and slow flowing rivers and water ways</a:t>
            </a:r>
          </a:p>
          <a:p>
            <a:pPr marL="285750" lvl="0" indent="-285750" eaLnBrk="0" fontAlgn="base" hangingPunct="0">
              <a:lnSpc>
                <a:spcPct val="90000"/>
              </a:lnSpc>
              <a:spcBef>
                <a:spcPct val="0"/>
              </a:spcBef>
              <a:spcAft>
                <a:spcPct val="0"/>
              </a:spcAft>
              <a:buFont typeface="Arial" panose="020B0604020202020204" pitchFamily="34" charset="0"/>
              <a:buChar char="•"/>
              <a:defRPr/>
            </a:pPr>
            <a:endParaRPr lang="en-GB" sz="1600" b="1" dirty="0">
              <a:solidFill>
                <a:schemeClr val="tx2">
                  <a:lumMod val="50000"/>
                </a:schemeClr>
              </a:solidFill>
            </a:endParaRPr>
          </a:p>
          <a:p>
            <a:pPr lvl="0" eaLnBrk="0" fontAlgn="base" hangingPunct="0">
              <a:lnSpc>
                <a:spcPct val="90000"/>
              </a:lnSpc>
              <a:spcBef>
                <a:spcPct val="0"/>
              </a:spcBef>
              <a:spcAft>
                <a:spcPct val="0"/>
              </a:spcAft>
              <a:defRPr/>
            </a:pPr>
            <a:r>
              <a:rPr lang="en-GB" sz="1600" b="1" dirty="0">
                <a:solidFill>
                  <a:schemeClr val="tx2">
                    <a:lumMod val="50000"/>
                  </a:schemeClr>
                </a:solidFill>
              </a:rPr>
              <a:t>Symptoms:</a:t>
            </a:r>
          </a:p>
          <a:p>
            <a:pPr marL="285750" lvl="0" indent="-285750" eaLnBrk="0" fontAlgn="base" hangingPunct="0">
              <a:lnSpc>
                <a:spcPct val="90000"/>
              </a:lnSpc>
              <a:spcBef>
                <a:spcPct val="0"/>
              </a:spcBef>
              <a:spcAft>
                <a:spcPct val="0"/>
              </a:spcAft>
              <a:buFont typeface="Arial" panose="020B0604020202020204" pitchFamily="34" charset="0"/>
              <a:buChar char="•"/>
              <a:defRPr/>
            </a:pPr>
            <a:r>
              <a:rPr lang="en-GB" sz="1600" b="1" dirty="0">
                <a:solidFill>
                  <a:schemeClr val="tx2">
                    <a:lumMod val="50000"/>
                  </a:schemeClr>
                </a:solidFill>
              </a:rPr>
              <a:t>Flu like illness with a severe and persistent headache, which can lead to vomiting and muscle pains and ultimately to jaundice, meningitis and kidney failure. In rare cases the disease can be fatal.</a:t>
            </a:r>
          </a:p>
          <a:p>
            <a:pPr lvl="0" eaLnBrk="0" fontAlgn="base" hangingPunct="0">
              <a:lnSpc>
                <a:spcPct val="90000"/>
              </a:lnSpc>
              <a:spcBef>
                <a:spcPct val="0"/>
              </a:spcBef>
              <a:spcAft>
                <a:spcPct val="0"/>
              </a:spcAft>
              <a:defRPr/>
            </a:pPr>
            <a:endParaRPr lang="en-GB" sz="1600" b="1" dirty="0">
              <a:solidFill>
                <a:schemeClr val="tx2">
                  <a:lumMod val="50000"/>
                </a:schemeClr>
              </a:solidFill>
            </a:endParaRPr>
          </a:p>
          <a:p>
            <a:pPr lvl="0" eaLnBrk="0" fontAlgn="base" hangingPunct="0">
              <a:lnSpc>
                <a:spcPct val="90000"/>
              </a:lnSpc>
              <a:spcBef>
                <a:spcPct val="0"/>
              </a:spcBef>
              <a:spcAft>
                <a:spcPct val="0"/>
              </a:spcAft>
              <a:defRPr/>
            </a:pPr>
            <a:r>
              <a:rPr lang="en-GB" sz="1600" b="1" dirty="0">
                <a:solidFill>
                  <a:schemeClr val="tx2">
                    <a:lumMod val="50000"/>
                  </a:schemeClr>
                </a:solidFill>
                <a:latin typeface="Arial" charset="0"/>
                <a:ea typeface="ヒラギノ角ゴ Pro W3" pitchFamily="1" charset="-128"/>
              </a:rPr>
              <a:t>Prevention</a:t>
            </a:r>
            <a:r>
              <a:rPr lang="en-GB" sz="1600" b="1" dirty="0">
                <a:solidFill>
                  <a:schemeClr val="tx2">
                    <a:lumMod val="50000"/>
                  </a:schemeClr>
                </a:solidFill>
              </a:rPr>
              <a:t>:</a:t>
            </a:r>
          </a:p>
          <a:p>
            <a:pPr marL="285750" lvl="0" indent="-285750" eaLnBrk="0" fontAlgn="base" hangingPunct="0">
              <a:lnSpc>
                <a:spcPct val="90000"/>
              </a:lnSpc>
              <a:spcBef>
                <a:spcPct val="0"/>
              </a:spcBef>
              <a:spcAft>
                <a:spcPct val="0"/>
              </a:spcAft>
              <a:buFont typeface="Wingdings" panose="05000000000000000000" pitchFamily="2" charset="2"/>
              <a:buChar char="Ø"/>
              <a:defRPr/>
            </a:pPr>
            <a:r>
              <a:rPr lang="en-GB" sz="1600" b="1" dirty="0">
                <a:solidFill>
                  <a:schemeClr val="tx2">
                    <a:lumMod val="50000"/>
                  </a:schemeClr>
                </a:solidFill>
                <a:latin typeface="Arial" charset="0"/>
                <a:ea typeface="ヒラギノ角ゴ Pro W3" pitchFamily="1" charset="-128"/>
              </a:rPr>
              <a:t>Don’t encourage rats – dispose of all your rubbish correctly</a:t>
            </a:r>
          </a:p>
          <a:p>
            <a:pPr marL="285750" lvl="0" indent="-285750" eaLnBrk="0" fontAlgn="base" hangingPunct="0">
              <a:lnSpc>
                <a:spcPct val="90000"/>
              </a:lnSpc>
              <a:spcBef>
                <a:spcPct val="0"/>
              </a:spcBef>
              <a:spcAft>
                <a:spcPct val="0"/>
              </a:spcAft>
              <a:buFont typeface="Wingdings" panose="05000000000000000000" pitchFamily="2" charset="2"/>
              <a:buChar char="Ø"/>
              <a:defRPr/>
            </a:pPr>
            <a:r>
              <a:rPr lang="en-GB" sz="1600" b="1" dirty="0">
                <a:solidFill>
                  <a:schemeClr val="tx2">
                    <a:lumMod val="50000"/>
                  </a:schemeClr>
                </a:solidFill>
              </a:rPr>
              <a:t>Avoid inadvertent entry or immersion into water that could be infected</a:t>
            </a:r>
          </a:p>
          <a:p>
            <a:pPr marL="285750" lvl="0" indent="-285750" eaLnBrk="0" fontAlgn="base" hangingPunct="0">
              <a:lnSpc>
                <a:spcPct val="90000"/>
              </a:lnSpc>
              <a:spcBef>
                <a:spcPct val="0"/>
              </a:spcBef>
              <a:spcAft>
                <a:spcPct val="0"/>
              </a:spcAft>
              <a:buFont typeface="Wingdings" panose="05000000000000000000" pitchFamily="2" charset="2"/>
              <a:buChar char="Ø"/>
              <a:defRPr/>
            </a:pPr>
            <a:r>
              <a:rPr lang="en-GB" sz="1600" b="1" dirty="0">
                <a:solidFill>
                  <a:schemeClr val="tx2">
                    <a:lumMod val="50000"/>
                  </a:schemeClr>
                </a:solidFill>
                <a:latin typeface="Arial" charset="0"/>
                <a:ea typeface="ヒラギノ角ゴ Pro W3" pitchFamily="1" charset="-128"/>
              </a:rPr>
              <a:t>Wash cut</a:t>
            </a:r>
            <a:r>
              <a:rPr lang="en-GB" sz="1600" b="1" dirty="0">
                <a:solidFill>
                  <a:schemeClr val="tx2">
                    <a:lumMod val="50000"/>
                  </a:schemeClr>
                </a:solidFill>
              </a:rPr>
              <a:t>s and grazes immediately with soap and running water and cover all cuts and broken skin with waterproof plasters both before and during work</a:t>
            </a:r>
          </a:p>
          <a:p>
            <a:pPr marL="285750" lvl="0" indent="-285750" eaLnBrk="0" fontAlgn="base" hangingPunct="0">
              <a:lnSpc>
                <a:spcPct val="90000"/>
              </a:lnSpc>
              <a:spcBef>
                <a:spcPct val="0"/>
              </a:spcBef>
              <a:spcAft>
                <a:spcPct val="0"/>
              </a:spcAft>
              <a:buFont typeface="Wingdings" panose="05000000000000000000" pitchFamily="2" charset="2"/>
              <a:buChar char="Ø"/>
              <a:defRPr/>
            </a:pPr>
            <a:r>
              <a:rPr lang="en-GB" sz="1600" b="1" dirty="0">
                <a:solidFill>
                  <a:schemeClr val="tx2">
                    <a:lumMod val="50000"/>
                  </a:schemeClr>
                </a:solidFill>
                <a:latin typeface="Arial" charset="0"/>
                <a:ea typeface="ヒラギノ角ゴ Pro W3" pitchFamily="1" charset="-128"/>
              </a:rPr>
              <a:t>Wash your hands, forearms and all other exposed areas of skin after completion of tasks</a:t>
            </a:r>
            <a:endParaRPr lang="en-GB" sz="1600" b="1" dirty="0">
              <a:solidFill>
                <a:schemeClr val="tx2">
                  <a:lumMod val="50000"/>
                </a:schemeClr>
              </a:solidFill>
            </a:endParaRPr>
          </a:p>
          <a:p>
            <a:pPr marL="285750" lvl="0" indent="-285750" eaLnBrk="0" fontAlgn="base" hangingPunct="0">
              <a:lnSpc>
                <a:spcPct val="90000"/>
              </a:lnSpc>
              <a:spcBef>
                <a:spcPct val="0"/>
              </a:spcBef>
              <a:spcAft>
                <a:spcPct val="0"/>
              </a:spcAft>
              <a:buFont typeface="Wingdings" panose="05000000000000000000" pitchFamily="2" charset="2"/>
              <a:buChar char="Ø"/>
              <a:defRPr/>
            </a:pPr>
            <a:r>
              <a:rPr lang="en-GB" sz="1600" b="1" dirty="0">
                <a:solidFill>
                  <a:schemeClr val="tx2">
                    <a:lumMod val="50000"/>
                  </a:schemeClr>
                </a:solidFill>
                <a:latin typeface="Arial" charset="0"/>
                <a:ea typeface="ヒラギノ角ゴ Pro W3" pitchFamily="1" charset="-128"/>
              </a:rPr>
              <a:t>Avoid rubbing </a:t>
            </a:r>
            <a:r>
              <a:rPr lang="en-GB" sz="1600" b="1" dirty="0">
                <a:solidFill>
                  <a:schemeClr val="tx2">
                    <a:lumMod val="50000"/>
                  </a:schemeClr>
                </a:solidFill>
              </a:rPr>
              <a:t>your nose, mouth or eyes during work</a:t>
            </a:r>
          </a:p>
          <a:p>
            <a:pPr marL="285750" lvl="0" indent="-285750" eaLnBrk="0" fontAlgn="base" hangingPunct="0">
              <a:lnSpc>
                <a:spcPct val="90000"/>
              </a:lnSpc>
              <a:spcBef>
                <a:spcPct val="0"/>
              </a:spcBef>
              <a:spcAft>
                <a:spcPct val="0"/>
              </a:spcAft>
              <a:buFont typeface="Wingdings" panose="05000000000000000000" pitchFamily="2" charset="2"/>
              <a:buChar char="Ø"/>
              <a:defRPr/>
            </a:pPr>
            <a:r>
              <a:rPr lang="en-GB" sz="1600" b="1" dirty="0">
                <a:solidFill>
                  <a:schemeClr val="tx2">
                    <a:lumMod val="50000"/>
                  </a:schemeClr>
                </a:solidFill>
              </a:rPr>
              <a:t>Report any illness to your doctor who will prescribe antibiotics and you should make a full recovery in a few days</a:t>
            </a:r>
          </a:p>
        </p:txBody>
      </p:sp>
      <p:pic>
        <p:nvPicPr>
          <p:cNvPr id="6" name="Picture 5">
            <a:extLst>
              <a:ext uri="{FF2B5EF4-FFF2-40B4-BE49-F238E27FC236}">
                <a16:creationId xmlns:a16="http://schemas.microsoft.com/office/drawing/2014/main" id="{3E307860-A01F-4309-888C-5F946A142F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4312" y="5061170"/>
            <a:ext cx="2405853" cy="1586468"/>
          </a:xfrm>
          <a:prstGeom prst="rect">
            <a:avLst/>
          </a:prstGeom>
          <a:ln w="19050">
            <a:solidFill>
              <a:schemeClr val="tx2">
                <a:lumMod val="50000"/>
              </a:schemeClr>
            </a:solidFill>
          </a:ln>
        </p:spPr>
      </p:pic>
    </p:spTree>
    <p:extLst>
      <p:ext uri="{BB962C8B-B14F-4D97-AF65-F5344CB8AC3E}">
        <p14:creationId xmlns:p14="http://schemas.microsoft.com/office/powerpoint/2010/main" val="3749862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301427" y="159422"/>
            <a:ext cx="8386861" cy="543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prstClr val="white"/>
                </a:solidFill>
                <a:highlight>
                  <a:srgbClr val="004D6F"/>
                </a:highlight>
                <a:latin typeface="Arial" panose="020B0604020202020204"/>
              </a:rPr>
              <a:t>Worker Safety </a:t>
            </a: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 Discarded Hypodermic Needles </a:t>
            </a:r>
          </a:p>
        </p:txBody>
      </p:sp>
      <p:pic>
        <p:nvPicPr>
          <p:cNvPr id="9" name="Picture 8">
            <a:extLst>
              <a:ext uri="{FF2B5EF4-FFF2-40B4-BE49-F238E27FC236}">
                <a16:creationId xmlns:a16="http://schemas.microsoft.com/office/drawing/2014/main" id="{B58012DC-75C9-4C8B-9092-43D3A6F6FD8A}"/>
              </a:ext>
            </a:extLst>
          </p:cNvPr>
          <p:cNvPicPr>
            <a:picLocks noChangeAspect="1"/>
          </p:cNvPicPr>
          <p:nvPr/>
        </p:nvPicPr>
        <p:blipFill>
          <a:blip r:embed="rId3"/>
          <a:stretch>
            <a:fillRect/>
          </a:stretch>
        </p:blipFill>
        <p:spPr>
          <a:xfrm>
            <a:off x="8544272" y="159422"/>
            <a:ext cx="552700" cy="533192"/>
          </a:xfrm>
          <a:prstGeom prst="rect">
            <a:avLst/>
          </a:prstGeom>
        </p:spPr>
      </p:pic>
      <p:sp>
        <p:nvSpPr>
          <p:cNvPr id="5" name="Rectangle 4">
            <a:extLst>
              <a:ext uri="{FF2B5EF4-FFF2-40B4-BE49-F238E27FC236}">
                <a16:creationId xmlns:a16="http://schemas.microsoft.com/office/drawing/2014/main" id="{ED3662E3-F8D3-43C1-B8E1-5CC198B3D5E0}"/>
              </a:ext>
            </a:extLst>
          </p:cNvPr>
          <p:cNvSpPr/>
          <p:nvPr/>
        </p:nvSpPr>
        <p:spPr>
          <a:xfrm>
            <a:off x="479376" y="933293"/>
            <a:ext cx="8208912" cy="543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2">
                    <a:lumMod val="50000"/>
                  </a:schemeClr>
                </a:solidFill>
              </a:rPr>
              <a:t>Reminder about correct reporting – Fault and not a Close Call </a:t>
            </a:r>
          </a:p>
        </p:txBody>
      </p:sp>
      <p:sp>
        <p:nvSpPr>
          <p:cNvPr id="7" name="Text Box 4">
            <a:extLst>
              <a:ext uri="{FF2B5EF4-FFF2-40B4-BE49-F238E27FC236}">
                <a16:creationId xmlns:a16="http://schemas.microsoft.com/office/drawing/2014/main" id="{60A7A62E-157B-4361-B4FF-0198EA34B02D}"/>
              </a:ext>
            </a:extLst>
          </p:cNvPr>
          <p:cNvSpPr txBox="1">
            <a:spLocks noChangeArrowheads="1"/>
          </p:cNvSpPr>
          <p:nvPr/>
        </p:nvSpPr>
        <p:spPr bwMode="auto">
          <a:xfrm>
            <a:off x="479376" y="1720840"/>
            <a:ext cx="10801200" cy="30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en-GB" altLang="en-US" b="1" dirty="0">
                <a:solidFill>
                  <a:schemeClr val="tx2">
                    <a:lumMod val="50000"/>
                  </a:schemeClr>
                </a:solidFill>
                <a:ea typeface="ヒラギノ角ゴ Pro W3"/>
              </a:rPr>
              <a:t>REMEMBER</a:t>
            </a:r>
          </a:p>
          <a:p>
            <a:pPr eaLnBrk="0" fontAlgn="base" hangingPunct="0">
              <a:spcBef>
                <a:spcPct val="50000"/>
              </a:spcBef>
              <a:spcAft>
                <a:spcPct val="0"/>
              </a:spcAft>
            </a:pPr>
            <a:r>
              <a:rPr lang="en-GB" altLang="en-US" b="1" dirty="0">
                <a:solidFill>
                  <a:schemeClr val="tx2">
                    <a:lumMod val="50000"/>
                  </a:schemeClr>
                </a:solidFill>
                <a:ea typeface="ヒラギノ角ゴ Pro W3"/>
              </a:rPr>
              <a:t>If you see any hypodermic needles on site:</a:t>
            </a:r>
          </a:p>
          <a:p>
            <a:pPr eaLnBrk="0" fontAlgn="base" hangingPunct="0">
              <a:spcBef>
                <a:spcPct val="50000"/>
              </a:spcBef>
              <a:spcAft>
                <a:spcPct val="0"/>
              </a:spcAft>
              <a:buFontTx/>
              <a:buChar char="•"/>
            </a:pPr>
            <a:r>
              <a:rPr lang="en-GB" altLang="en-US" b="1" dirty="0">
                <a:solidFill>
                  <a:schemeClr val="tx2">
                    <a:lumMod val="50000"/>
                  </a:schemeClr>
                </a:solidFill>
                <a:ea typeface="ヒラギノ角ゴ Pro W3"/>
              </a:rPr>
              <a:t>DO NOT TOUCH THEM</a:t>
            </a:r>
          </a:p>
          <a:p>
            <a:pPr eaLnBrk="0" fontAlgn="base" hangingPunct="0">
              <a:spcBef>
                <a:spcPct val="50000"/>
              </a:spcBef>
              <a:spcAft>
                <a:spcPct val="0"/>
              </a:spcAft>
              <a:buFontTx/>
              <a:buChar char="•"/>
            </a:pPr>
            <a:r>
              <a:rPr lang="en-GB" altLang="en-US" b="1" dirty="0">
                <a:solidFill>
                  <a:schemeClr val="tx2">
                    <a:lumMod val="50000"/>
                  </a:schemeClr>
                </a:solidFill>
                <a:ea typeface="ヒラギノ角ゴ Pro W3"/>
              </a:rPr>
              <a:t>Report them to the ICC giving as much detail about the exact location as possible (mark out the spot if you can and take photos)</a:t>
            </a:r>
          </a:p>
          <a:p>
            <a:pPr eaLnBrk="0" fontAlgn="base" hangingPunct="0">
              <a:spcBef>
                <a:spcPct val="50000"/>
              </a:spcBef>
              <a:spcAft>
                <a:spcPct val="0"/>
              </a:spcAft>
              <a:buFontTx/>
              <a:buChar char="•"/>
            </a:pPr>
            <a:r>
              <a:rPr lang="en-GB" altLang="en-US" b="1" dirty="0">
                <a:solidFill>
                  <a:schemeClr val="tx2">
                    <a:lumMod val="50000"/>
                  </a:schemeClr>
                </a:solidFill>
                <a:ea typeface="ヒラギノ角ゴ Pro W3"/>
              </a:rPr>
              <a:t>A team with the correct equipment will go to site and remove</a:t>
            </a:r>
          </a:p>
          <a:p>
            <a:pPr eaLnBrk="0" fontAlgn="base" hangingPunct="0">
              <a:spcBef>
                <a:spcPct val="50000"/>
              </a:spcBef>
              <a:spcAft>
                <a:spcPct val="0"/>
              </a:spcAft>
              <a:buFontTx/>
              <a:buChar char="•"/>
            </a:pPr>
            <a:r>
              <a:rPr lang="en-GB" altLang="en-US" b="1" dirty="0">
                <a:solidFill>
                  <a:schemeClr val="tx2">
                    <a:lumMod val="50000"/>
                  </a:schemeClr>
                </a:solidFill>
                <a:ea typeface="ヒラギノ角ゴ Pro W3"/>
              </a:rPr>
              <a:t>If you have any work planned in a known “hot spot” a competent contractor/team can carry out a sweep through of the area beforehand and remove the sharps </a:t>
            </a:r>
          </a:p>
        </p:txBody>
      </p:sp>
      <p:pic>
        <p:nvPicPr>
          <p:cNvPr id="8" name="Picture 7" descr="See full size image">
            <a:hlinkClick r:id="rId4"/>
            <a:extLst>
              <a:ext uri="{FF2B5EF4-FFF2-40B4-BE49-F238E27FC236}">
                <a16:creationId xmlns:a16="http://schemas.microsoft.com/office/drawing/2014/main" id="{EEE018FA-BB72-46FA-AB38-837B09687F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9018" y="4843691"/>
            <a:ext cx="2213425" cy="1567080"/>
          </a:xfrm>
          <a:prstGeom prst="rect">
            <a:avLst/>
          </a:prstGeom>
          <a:noFill/>
          <a:ln>
            <a:solidFill>
              <a:schemeClr val="tx2">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660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249732" y="44293"/>
            <a:ext cx="5960857"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chemeClr val="bg1"/>
                </a:solidFill>
                <a:highlight>
                  <a:srgbClr val="004D6F"/>
                </a:highlight>
                <a:latin typeface="Arial" panose="020B0604020202020204"/>
              </a:rPr>
              <a:t>Infrastructure Plant Manual </a:t>
            </a:r>
            <a:endParaRPr kumimoji="0" lang="en-GB" sz="2800" b="0" i="0" u="none" strike="noStrike" kern="1200" cap="none" spc="0" normalizeH="0" baseline="0" noProof="0" dirty="0">
              <a:ln>
                <a:noFill/>
              </a:ln>
              <a:solidFill>
                <a:schemeClr val="bg1"/>
              </a:solidFill>
              <a:effectLst/>
              <a:highlight>
                <a:srgbClr val="004D6F"/>
              </a:highlight>
              <a:uLnTx/>
              <a:uFillTx/>
              <a:latin typeface="Arial" panose="020B0604020202020204"/>
            </a:endParaRPr>
          </a:p>
        </p:txBody>
      </p:sp>
      <p:pic>
        <p:nvPicPr>
          <p:cNvPr id="9" name="Picture 8">
            <a:extLst>
              <a:ext uri="{FF2B5EF4-FFF2-40B4-BE49-F238E27FC236}">
                <a16:creationId xmlns:a16="http://schemas.microsoft.com/office/drawing/2014/main" id="{57C16CA1-7A13-4977-94BA-86E02D4FFE85}"/>
              </a:ext>
            </a:extLst>
          </p:cNvPr>
          <p:cNvPicPr/>
          <p:nvPr/>
        </p:nvPicPr>
        <p:blipFill rotWithShape="1">
          <a:blip r:embed="rId3"/>
          <a:srcRect l="52171" t="80372" r="37555" b="7162"/>
          <a:stretch/>
        </p:blipFill>
        <p:spPr bwMode="auto">
          <a:xfrm>
            <a:off x="4785118" y="80022"/>
            <a:ext cx="648072" cy="572894"/>
          </a:xfrm>
          <a:prstGeom prst="rect">
            <a:avLst/>
          </a:prstGeom>
          <a:ln>
            <a:noFill/>
          </a:ln>
          <a:extLst>
            <a:ext uri="{53640926-AAD7-44D8-BBD7-CCE9431645EC}">
              <a14:shadowObscured xmlns:a14="http://schemas.microsoft.com/office/drawing/2010/main"/>
            </a:ext>
          </a:extLst>
        </p:spPr>
      </p:pic>
      <p:sp>
        <p:nvSpPr>
          <p:cNvPr id="5" name="Rectangle 2">
            <a:extLst>
              <a:ext uri="{FF2B5EF4-FFF2-40B4-BE49-F238E27FC236}">
                <a16:creationId xmlns:a16="http://schemas.microsoft.com/office/drawing/2014/main" id="{D147FB8E-BD5F-458B-9AE0-BA3394DD7045}"/>
              </a:ext>
            </a:extLst>
          </p:cNvPr>
          <p:cNvSpPr txBox="1">
            <a:spLocks noChangeArrowheads="1"/>
          </p:cNvSpPr>
          <p:nvPr/>
        </p:nvSpPr>
        <p:spPr>
          <a:xfrm>
            <a:off x="0" y="664224"/>
            <a:ext cx="10907948" cy="504056"/>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45720" algn="ctr">
              <a:spcBef>
                <a:spcPct val="20000"/>
              </a:spcBef>
              <a:buClr>
                <a:srgbClr val="7A6A60"/>
              </a:buClr>
              <a:buSzPct val="95000"/>
            </a:pPr>
            <a:r>
              <a:rPr lang="en-GB" altLang="en-US" sz="2000" b="1" dirty="0">
                <a:solidFill>
                  <a:schemeClr val="tx2">
                    <a:lumMod val="50000"/>
                  </a:schemeClr>
                </a:solidFill>
                <a:latin typeface="+mn-lt"/>
              </a:rPr>
              <a:t>On Track Plant and On Track Machine Lift Planner Competencies &amp; Training (Regime 3).</a:t>
            </a:r>
          </a:p>
        </p:txBody>
      </p:sp>
      <p:sp>
        <p:nvSpPr>
          <p:cNvPr id="6" name="TextBox 5">
            <a:extLst>
              <a:ext uri="{FF2B5EF4-FFF2-40B4-BE49-F238E27FC236}">
                <a16:creationId xmlns:a16="http://schemas.microsoft.com/office/drawing/2014/main" id="{E5B82853-F7CD-4167-B181-489E6D479BB0}"/>
              </a:ext>
            </a:extLst>
          </p:cNvPr>
          <p:cNvSpPr txBox="1"/>
          <p:nvPr/>
        </p:nvSpPr>
        <p:spPr>
          <a:xfrm>
            <a:off x="1124110" y="1052736"/>
            <a:ext cx="8935668" cy="984885"/>
          </a:xfrm>
          <a:prstGeom prst="rect">
            <a:avLst/>
          </a:prstGeom>
          <a:noFill/>
        </p:spPr>
        <p:txBody>
          <a:bodyPr wrap="square" rtlCol="0">
            <a:spAutoFit/>
          </a:bodyPr>
          <a:lstStyle/>
          <a:p>
            <a:r>
              <a:rPr lang="en-GB" sz="1200" b="1" dirty="0">
                <a:solidFill>
                  <a:schemeClr val="tx2">
                    <a:lumMod val="50000"/>
                  </a:schemeClr>
                </a:solidFill>
              </a:rPr>
              <a:t>All lifts should be planned by a competent person as identified in LOLER Regulation 8 and further defined in BS7121 Part 1 as the Appointed Person (Lifting Operations) known as ‘</a:t>
            </a:r>
            <a:r>
              <a:rPr lang="en-GB" sz="1200" b="1" u="sng" dirty="0">
                <a:solidFill>
                  <a:schemeClr val="tx2">
                    <a:lumMod val="50000"/>
                  </a:schemeClr>
                </a:solidFill>
              </a:rPr>
              <a:t>Lift Planner</a:t>
            </a:r>
            <a:r>
              <a:rPr lang="en-GB" sz="1200" b="1" dirty="0">
                <a:solidFill>
                  <a:schemeClr val="tx2">
                    <a:lumMod val="50000"/>
                  </a:schemeClr>
                </a:solidFill>
              </a:rPr>
              <a:t>’ in this Code of Practice.</a:t>
            </a:r>
            <a:r>
              <a:rPr lang="en-GB" dirty="0"/>
              <a:t>	</a:t>
            </a:r>
          </a:p>
          <a:p>
            <a:pPr algn="ctr"/>
            <a:r>
              <a:rPr lang="en-GB" sz="1400" b="1" dirty="0">
                <a:solidFill>
                  <a:schemeClr val="accent2">
                    <a:lumMod val="50000"/>
                  </a:schemeClr>
                </a:solidFill>
                <a:hlinkClick r:id="rId4">
                  <a:extLst>
                    <a:ext uri="{A12FA001-AC4F-418D-AE19-62706E023703}">
                      <ahyp:hlinkClr xmlns:ahyp="http://schemas.microsoft.com/office/drawing/2018/hyperlinkcolor" val="tx"/>
                    </a:ext>
                  </a:extLst>
                </a:hlinkClick>
              </a:rPr>
              <a:t>COP011-Code of Practice for Planning and Executing Lifting Operations</a:t>
            </a:r>
            <a:endParaRPr lang="en-GB" sz="1400" b="1" dirty="0">
              <a:solidFill>
                <a:schemeClr val="accent2">
                  <a:lumMod val="50000"/>
                </a:schemeClr>
              </a:solidFill>
            </a:endParaRPr>
          </a:p>
          <a:p>
            <a:endParaRPr lang="en-GB" sz="1400" b="1" dirty="0">
              <a:solidFill>
                <a:schemeClr val="bg1"/>
              </a:solidFill>
            </a:endParaRPr>
          </a:p>
        </p:txBody>
      </p:sp>
      <p:sp>
        <p:nvSpPr>
          <p:cNvPr id="7" name="Rectangle 3">
            <a:extLst>
              <a:ext uri="{FF2B5EF4-FFF2-40B4-BE49-F238E27FC236}">
                <a16:creationId xmlns:a16="http://schemas.microsoft.com/office/drawing/2014/main" id="{B5E341E2-4E92-4474-9871-7D633FAE513A}"/>
              </a:ext>
            </a:extLst>
          </p:cNvPr>
          <p:cNvSpPr txBox="1">
            <a:spLocks noChangeArrowheads="1"/>
          </p:cNvSpPr>
          <p:nvPr/>
        </p:nvSpPr>
        <p:spPr>
          <a:xfrm>
            <a:off x="1245229" y="1962251"/>
            <a:ext cx="2834548" cy="67798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100" b="1" dirty="0">
                <a:solidFill>
                  <a:schemeClr val="tx2">
                    <a:lumMod val="50000"/>
                  </a:schemeClr>
                </a:solidFill>
              </a:rPr>
              <a:t>Always be sure the required plans and permits are in place, before you start a job or go on or near the line</a:t>
            </a:r>
          </a:p>
          <a:p>
            <a:endParaRPr lang="en-GB" altLang="en-US" sz="1100" dirty="0">
              <a:solidFill>
                <a:schemeClr val="tx2">
                  <a:lumMod val="50000"/>
                </a:schemeClr>
              </a:solidFill>
            </a:endParaRPr>
          </a:p>
          <a:p>
            <a:pPr marL="285750" indent="-285750">
              <a:buClr>
                <a:srgbClr val="A5CDDC"/>
              </a:buClr>
            </a:pPr>
            <a:endParaRPr lang="en-GB" sz="1100" dirty="0">
              <a:solidFill>
                <a:schemeClr val="tx2">
                  <a:lumMod val="50000"/>
                </a:schemeClr>
              </a:solidFill>
            </a:endParaRPr>
          </a:p>
        </p:txBody>
      </p:sp>
      <p:pic>
        <p:nvPicPr>
          <p:cNvPr id="8" name="Picture 7">
            <a:extLst>
              <a:ext uri="{FF2B5EF4-FFF2-40B4-BE49-F238E27FC236}">
                <a16:creationId xmlns:a16="http://schemas.microsoft.com/office/drawing/2014/main" id="{3DE6F554-1855-4EDA-950A-01914BF62376}"/>
              </a:ext>
            </a:extLst>
          </p:cNvPr>
          <p:cNvPicPr>
            <a:picLocks noChangeAspect="1"/>
          </p:cNvPicPr>
          <p:nvPr/>
        </p:nvPicPr>
        <p:blipFill rotWithShape="1">
          <a:blip r:embed="rId5"/>
          <a:srcRect l="7426" t="31555" r="80906" b="49107"/>
          <a:stretch/>
        </p:blipFill>
        <p:spPr>
          <a:xfrm>
            <a:off x="7787328" y="1916507"/>
            <a:ext cx="718301" cy="738559"/>
          </a:xfrm>
          <a:prstGeom prst="rect">
            <a:avLst/>
          </a:prstGeom>
        </p:spPr>
      </p:pic>
      <p:pic>
        <p:nvPicPr>
          <p:cNvPr id="10" name="Picture 9">
            <a:extLst>
              <a:ext uri="{FF2B5EF4-FFF2-40B4-BE49-F238E27FC236}">
                <a16:creationId xmlns:a16="http://schemas.microsoft.com/office/drawing/2014/main" id="{911DE1E1-E2D3-4050-9142-90239D0CBA48}"/>
              </a:ext>
            </a:extLst>
          </p:cNvPr>
          <p:cNvPicPr>
            <a:picLocks noChangeAspect="1"/>
          </p:cNvPicPr>
          <p:nvPr/>
        </p:nvPicPr>
        <p:blipFill rotWithShape="1">
          <a:blip r:embed="rId6"/>
          <a:srcRect l="7587" t="33086" r="80512" b="44896"/>
          <a:stretch/>
        </p:blipFill>
        <p:spPr>
          <a:xfrm>
            <a:off x="404030" y="1916507"/>
            <a:ext cx="720080" cy="723731"/>
          </a:xfrm>
          <a:prstGeom prst="rect">
            <a:avLst/>
          </a:prstGeom>
        </p:spPr>
      </p:pic>
      <p:sp>
        <p:nvSpPr>
          <p:cNvPr id="11" name="Rectangle 3">
            <a:extLst>
              <a:ext uri="{FF2B5EF4-FFF2-40B4-BE49-F238E27FC236}">
                <a16:creationId xmlns:a16="http://schemas.microsoft.com/office/drawing/2014/main" id="{1F182310-6290-4428-B9D7-7B0B40DC3AD0}"/>
              </a:ext>
            </a:extLst>
          </p:cNvPr>
          <p:cNvSpPr txBox="1">
            <a:spLocks noChangeArrowheads="1"/>
          </p:cNvSpPr>
          <p:nvPr/>
        </p:nvSpPr>
        <p:spPr>
          <a:xfrm>
            <a:off x="8663608" y="1959175"/>
            <a:ext cx="2520280" cy="681063"/>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l" fontAlgn="auto">
              <a:spcAft>
                <a:spcPts val="0"/>
              </a:spcAft>
            </a:pPr>
            <a:r>
              <a:rPr lang="en-GB" sz="1100" b="1" dirty="0">
                <a:solidFill>
                  <a:schemeClr val="tx2">
                    <a:lumMod val="50000"/>
                  </a:schemeClr>
                </a:solidFill>
              </a:rPr>
              <a:t>Never undertake any job unless you have been trained and assessed as competent</a:t>
            </a:r>
            <a:endParaRPr lang="en-GB" altLang="en-US" sz="1400" b="1" dirty="0">
              <a:solidFill>
                <a:schemeClr val="tx2">
                  <a:lumMod val="50000"/>
                </a:schemeClr>
              </a:solidFill>
            </a:endParaRPr>
          </a:p>
          <a:p>
            <a:pPr marL="285750" indent="-285750" algn="l" fontAlgn="auto">
              <a:spcAft>
                <a:spcPts val="0"/>
              </a:spcAft>
              <a:buClr>
                <a:srgbClr val="A5CDDC"/>
              </a:buClr>
              <a:buFont typeface="Arial" panose="020B0604020202020204" pitchFamily="34" charset="0"/>
              <a:buChar char="•"/>
            </a:pPr>
            <a:endParaRPr lang="en-GB" sz="1600" dirty="0">
              <a:solidFill>
                <a:schemeClr val="tx2">
                  <a:lumMod val="50000"/>
                </a:schemeClr>
              </a:solidFill>
            </a:endParaRPr>
          </a:p>
        </p:txBody>
      </p:sp>
      <p:pic>
        <p:nvPicPr>
          <p:cNvPr id="12" name="Picture 2" descr="image001">
            <a:extLst>
              <a:ext uri="{FF2B5EF4-FFF2-40B4-BE49-F238E27FC236}">
                <a16:creationId xmlns:a16="http://schemas.microsoft.com/office/drawing/2014/main" id="{013E579A-EEA6-4D83-AF7D-6FC28783D3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870" y="2776508"/>
            <a:ext cx="3299366" cy="407323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290EE7CD-AD92-4D59-B3AB-5200D5809650}"/>
              </a:ext>
            </a:extLst>
          </p:cNvPr>
          <p:cNvSpPr/>
          <p:nvPr/>
        </p:nvSpPr>
        <p:spPr>
          <a:xfrm>
            <a:off x="3791744" y="3310309"/>
            <a:ext cx="7575119" cy="3323987"/>
          </a:xfrm>
          <a:prstGeom prst="rect">
            <a:avLst/>
          </a:prstGeom>
          <a:solidFill>
            <a:schemeClr val="tx2">
              <a:lumMod val="50000"/>
            </a:scheme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en-US" sz="14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The </a:t>
            </a:r>
            <a:r>
              <a:rPr lang="en-GB" altLang="en-US" sz="1400" b="1" dirty="0">
                <a:solidFill>
                  <a:schemeClr val="bg1"/>
                </a:solidFill>
                <a:latin typeface="Arial" panose="020B0604020202020204" pitchFamily="34" charset="0"/>
                <a:cs typeface="Arial" panose="020B0604020202020204" pitchFamily="34" charset="0"/>
              </a:rPr>
              <a:t>On Track Plant lift planner competence is a hybrid Regime 3 competence and follows the usual path (left) with the exception of anyone who has been trained and is in the post training development (mentoring) stage, they must complete a post mentoring assessment test. They must have proof that they have used the competence the required number of times and that their mentor has recommended them for the assessment. The assessment must be carried out by a level 5 competent lift planner (typically a RPSE).</a:t>
            </a:r>
          </a:p>
          <a:p>
            <a:pPr marL="0" marR="0" lvl="0" indent="0" defTabSz="914400" eaLnBrk="1" fontAlgn="auto" latinLnBrk="0" hangingPunct="1">
              <a:lnSpc>
                <a:spcPct val="100000"/>
              </a:lnSpc>
              <a:spcBef>
                <a:spcPts val="0"/>
              </a:spcBef>
              <a:spcAft>
                <a:spcPts val="0"/>
              </a:spcAft>
              <a:buClrTx/>
              <a:buSzTx/>
              <a:buFontTx/>
              <a:buNone/>
              <a:tabLst/>
              <a:defRPr/>
            </a:pPr>
            <a:r>
              <a:rPr lang="en-GB" altLang="en-US" sz="1400" b="1" dirty="0">
                <a:solidFill>
                  <a:schemeClr val="bg1"/>
                </a:solidFill>
                <a:latin typeface="Arial" panose="020B0604020202020204" pitchFamily="34" charset="0"/>
                <a:cs typeface="Arial" panose="020B0604020202020204" pitchFamily="34" charset="0"/>
              </a:rPr>
              <a:t>We currently have 10 lift planners in Wessex who are under mentorship.</a:t>
            </a:r>
          </a:p>
          <a:p>
            <a:r>
              <a:rPr lang="en-GB" altLang="en-US" sz="1400" b="1" dirty="0">
                <a:solidFill>
                  <a:schemeClr val="bg1"/>
                </a:solidFill>
                <a:latin typeface="Arial" panose="020B0604020202020204" pitchFamily="34" charset="0"/>
                <a:cs typeface="Arial" panose="020B0604020202020204" pitchFamily="34" charset="0"/>
              </a:rPr>
              <a:t>There is also the requirement for a specific On Track Machine lift planner competence, there are training courses taking place later this year. This will cover safe planning of machines like the </a:t>
            </a:r>
            <a:r>
              <a:rPr lang="en-GB" altLang="en-US" sz="1400" b="1" dirty="0" err="1">
                <a:solidFill>
                  <a:schemeClr val="bg1"/>
                </a:solidFill>
                <a:latin typeface="Arial" panose="020B0604020202020204" pitchFamily="34" charset="0"/>
                <a:cs typeface="Arial" panose="020B0604020202020204" pitchFamily="34" charset="0"/>
              </a:rPr>
              <a:t>Plasser</a:t>
            </a:r>
            <a:r>
              <a:rPr lang="en-GB" altLang="en-US" sz="1400" b="1" dirty="0">
                <a:solidFill>
                  <a:schemeClr val="bg1"/>
                </a:solidFill>
                <a:latin typeface="Arial" panose="020B0604020202020204" pitchFamily="34" charset="0"/>
                <a:cs typeface="Arial" panose="020B0604020202020204" pitchFamily="34" charset="0"/>
              </a:rPr>
              <a:t> GP Crane and the </a:t>
            </a:r>
            <a:r>
              <a:rPr lang="en-GB" altLang="en-US" sz="1400" b="1" dirty="0" err="1">
                <a:solidFill>
                  <a:schemeClr val="bg1"/>
                </a:solidFill>
                <a:latin typeface="Arial" panose="020B0604020202020204" pitchFamily="34" charset="0"/>
                <a:cs typeface="Arial" panose="020B0604020202020204" pitchFamily="34" charset="0"/>
              </a:rPr>
              <a:t>Plasser</a:t>
            </a:r>
            <a:r>
              <a:rPr lang="en-GB" altLang="en-US" sz="1400" b="1" dirty="0">
                <a:solidFill>
                  <a:schemeClr val="bg1"/>
                </a:solidFill>
                <a:latin typeface="Arial" panose="020B0604020202020204" pitchFamily="34" charset="0"/>
                <a:cs typeface="Arial" panose="020B0604020202020204" pitchFamily="34" charset="0"/>
              </a:rPr>
              <a:t> TRAMM. If any of your staff require this training then please </a:t>
            </a:r>
            <a:r>
              <a:rPr lang="en-GB" sz="1400" b="1" dirty="0">
                <a:solidFill>
                  <a:schemeClr val="bg1"/>
                </a:solidFill>
              </a:rPr>
              <a:t>contact your Competence Delivery Specialist or</a:t>
            </a:r>
          </a:p>
          <a:p>
            <a:r>
              <a:rPr lang="en-GB" sz="1400" b="1" dirty="0">
                <a:solidFill>
                  <a:schemeClr val="bg1"/>
                </a:solidFill>
              </a:rPr>
              <a:t> </a:t>
            </a:r>
          </a:p>
          <a:p>
            <a:r>
              <a:rPr lang="en-GB" altLang="en-US" sz="1400" b="1" dirty="0">
                <a:solidFill>
                  <a:schemeClr val="bg1"/>
                </a:solidFill>
              </a:rPr>
              <a:t>Keith Penn, RPSE</a:t>
            </a:r>
          </a:p>
          <a:p>
            <a:r>
              <a:rPr lang="en-GB" altLang="en-US" sz="1400" b="1" dirty="0">
                <a:solidFill>
                  <a:schemeClr val="bg1"/>
                </a:solidFill>
                <a:hlinkClick r:id="rId8">
                  <a:extLst>
                    <a:ext uri="{A12FA001-AC4F-418D-AE19-62706E023703}">
                      <ahyp:hlinkClr xmlns:ahyp="http://schemas.microsoft.com/office/drawing/2018/hyperlinkcolor" val="tx"/>
                    </a:ext>
                  </a:extLst>
                </a:hlinkClick>
              </a:rPr>
              <a:t>mailto:keith.penn@networkrail.co.uk</a:t>
            </a:r>
            <a:r>
              <a:rPr lang="en-GB" altLang="en-US" sz="1400" b="1" dirty="0">
                <a:solidFill>
                  <a:schemeClr val="bg1"/>
                </a:solidFill>
              </a:rPr>
              <a:t> </a:t>
            </a:r>
            <a:r>
              <a:rPr lang="en-GB" altLang="en-US" sz="1400" b="1" dirty="0">
                <a:solidFill>
                  <a:schemeClr val="bg1"/>
                </a:solidFill>
                <a:latin typeface="Arial" panose="020B0604020202020204" pitchFamily="34" charset="0"/>
                <a:cs typeface="Arial" panose="020B0604020202020204" pitchFamily="34" charset="0"/>
              </a:rPr>
              <a:t>  </a:t>
            </a:r>
            <a:endParaRPr kumimoji="0" lang="en-GB" sz="1400" b="1" i="0" u="none" strike="noStrike" kern="0" cap="none" spc="0" normalizeH="0" baseline="0" noProof="0" dirty="0">
              <a:ln>
                <a:noFill/>
              </a:ln>
              <a:solidFill>
                <a:schemeClr val="bg1"/>
              </a:solidFill>
              <a:effectLst/>
              <a:uLnTx/>
              <a:uFillTx/>
            </a:endParaRPr>
          </a:p>
        </p:txBody>
      </p:sp>
      <p:sp>
        <p:nvSpPr>
          <p:cNvPr id="14" name="TextBox 13">
            <a:extLst>
              <a:ext uri="{FF2B5EF4-FFF2-40B4-BE49-F238E27FC236}">
                <a16:creationId xmlns:a16="http://schemas.microsoft.com/office/drawing/2014/main" id="{754E5E32-CBBF-484D-83CB-7DECD6F7E4B3}"/>
              </a:ext>
            </a:extLst>
          </p:cNvPr>
          <p:cNvSpPr txBox="1"/>
          <p:nvPr/>
        </p:nvSpPr>
        <p:spPr>
          <a:xfrm>
            <a:off x="3719736" y="2776508"/>
            <a:ext cx="5779021" cy="523220"/>
          </a:xfrm>
          <a:prstGeom prst="rect">
            <a:avLst/>
          </a:prstGeom>
          <a:noFill/>
        </p:spPr>
        <p:txBody>
          <a:bodyPr wrap="square" rtlCol="0">
            <a:spAutoFit/>
          </a:bodyPr>
          <a:lstStyle/>
          <a:p>
            <a:r>
              <a:rPr lang="en-GB" altLang="en-US" sz="1400" b="1" dirty="0">
                <a:solidFill>
                  <a:schemeClr val="accent2">
                    <a:lumMod val="50000"/>
                  </a:schemeClr>
                </a:solidFill>
                <a:hlinkClick r:id="rId9">
                  <a:extLst>
                    <a:ext uri="{A12FA001-AC4F-418D-AE19-62706E023703}">
                      <ahyp:hlinkClr xmlns:ahyp="http://schemas.microsoft.com/office/drawing/2018/hyperlinkcolor" val="tx"/>
                    </a:ext>
                  </a:extLst>
                </a:hlinkClick>
              </a:rPr>
              <a:t>The SMF/PL/0253 [ Issue: 9 ] OTP Work Plan</a:t>
            </a:r>
            <a:endParaRPr lang="en-GB" altLang="en-US" sz="1400" b="1" dirty="0">
              <a:solidFill>
                <a:schemeClr val="accent2">
                  <a:lumMod val="50000"/>
                </a:schemeClr>
              </a:solidFill>
            </a:endParaRPr>
          </a:p>
          <a:p>
            <a:r>
              <a:rPr lang="en-GB" sz="1400" dirty="0">
                <a:solidFill>
                  <a:schemeClr val="accent2">
                    <a:lumMod val="50000"/>
                  </a:schemeClr>
                </a:solidFill>
              </a:rPr>
              <a:t> </a:t>
            </a:r>
          </a:p>
        </p:txBody>
      </p:sp>
    </p:spTree>
    <p:extLst>
      <p:ext uri="{BB962C8B-B14F-4D97-AF65-F5344CB8AC3E}">
        <p14:creationId xmlns:p14="http://schemas.microsoft.com/office/powerpoint/2010/main" val="1468264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2BE812CF-DDDE-454B-9DA1-D497A1DD1725}"/>
              </a:ext>
            </a:extLst>
          </p:cNvPr>
          <p:cNvSpPr/>
          <p:nvPr/>
        </p:nvSpPr>
        <p:spPr>
          <a:xfrm>
            <a:off x="969798" y="200473"/>
            <a:ext cx="5085906" cy="754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dirty="0">
                <a:solidFill>
                  <a:schemeClr val="bg1"/>
                </a:solidFill>
                <a:highlight>
                  <a:srgbClr val="004D6F"/>
                </a:highlight>
              </a:rPr>
              <a:t>Safety Bulletins, Alerts, Advice </a:t>
            </a:r>
            <a:endParaRPr kumimoji="0" lang="en-GB" sz="2800" b="0" i="0" u="none" strike="noStrike" kern="1200" cap="none" spc="0" normalizeH="0" baseline="0" noProof="0" dirty="0">
              <a:ln>
                <a:noFill/>
              </a:ln>
              <a:solidFill>
                <a:schemeClr val="bg1"/>
              </a:solidFill>
              <a:effectLst/>
              <a:highlight>
                <a:srgbClr val="004D6F"/>
              </a:highlight>
              <a:uLnTx/>
              <a:uFillTx/>
              <a:latin typeface="Arial" panose="020B0604020202020204"/>
            </a:endParaRPr>
          </a:p>
        </p:txBody>
      </p:sp>
      <p:sp>
        <p:nvSpPr>
          <p:cNvPr id="4" name="Rectangle 3">
            <a:extLst>
              <a:ext uri="{FF2B5EF4-FFF2-40B4-BE49-F238E27FC236}">
                <a16:creationId xmlns:a16="http://schemas.microsoft.com/office/drawing/2014/main" id="{3403C357-868D-4A4D-ABC8-C9668CCB3C2D}"/>
              </a:ext>
            </a:extLst>
          </p:cNvPr>
          <p:cNvSpPr/>
          <p:nvPr/>
        </p:nvSpPr>
        <p:spPr>
          <a:xfrm>
            <a:off x="1010094" y="1418649"/>
            <a:ext cx="10792046" cy="4752754"/>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dirty="0">
                <a:solidFill>
                  <a:schemeClr val="tx2">
                    <a:lumMod val="50000"/>
                  </a:schemeClr>
                </a:solidFill>
                <a:latin typeface="Arial" panose="020B0604020202020204"/>
                <a:hlinkClick r:id="rId2" action="ppaction://hlinkfile">
                  <a:extLst>
                    <a:ext uri="{A12FA001-AC4F-418D-AE19-62706E023703}">
                      <ahyp:hlinkClr xmlns:ahyp="http://schemas.microsoft.com/office/drawing/2018/hyperlinkcolor" val="tx"/>
                    </a:ext>
                  </a:extLst>
                </a:hlinkClick>
              </a:rPr>
              <a:t>Safety-Alert-NRX19-04-Work-affecting-level-crossing.pdf</a:t>
            </a:r>
            <a:endParaRPr lang="en-GB" dirty="0">
              <a:solidFill>
                <a:schemeClr val="tx2">
                  <a:lumMod val="50000"/>
                </a:schemeClr>
              </a:solidFill>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dirty="0">
                <a:solidFill>
                  <a:schemeClr val="tx2">
                    <a:lumMod val="50000"/>
                  </a:schemeClr>
                </a:solidFill>
                <a:latin typeface="Arial" panose="020B0604020202020204"/>
                <a:hlinkClick r:id="rId3" action="ppaction://hlinkfile">
                  <a:extLst>
                    <a:ext uri="{A12FA001-AC4F-418D-AE19-62706E023703}">
                      <ahyp:hlinkClr xmlns:ahyp="http://schemas.microsoft.com/office/drawing/2018/hyperlinkcolor" val="tx"/>
                    </a:ext>
                  </a:extLst>
                </a:hlinkClick>
              </a:rPr>
              <a:t>Shared-Learning-NRL19-09-Barnards-Lock-Environmental-Incident.pdf</a:t>
            </a:r>
            <a:endParaRPr lang="en-GB" dirty="0">
              <a:solidFill>
                <a:schemeClr val="tx2">
                  <a:lumMod val="50000"/>
                </a:schemeClr>
              </a:solidFill>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dirty="0">
                <a:solidFill>
                  <a:schemeClr val="tx2">
                    <a:lumMod val="50000"/>
                  </a:schemeClr>
                </a:solidFill>
                <a:latin typeface="Arial" panose="020B0604020202020204"/>
                <a:hlinkClick r:id="rId4" action="ppaction://hlinkfile">
                  <a:extLst>
                    <a:ext uri="{A12FA001-AC4F-418D-AE19-62706E023703}">
                      <ahyp:hlinkClr xmlns:ahyp="http://schemas.microsoft.com/office/drawing/2018/hyperlinkcolor" val="tx"/>
                    </a:ext>
                  </a:extLst>
                </a:hlinkClick>
              </a:rPr>
              <a:t>Shared-Learning-NRLN19-10-On-track-plant-contact-with-overhead-line-equipment.pdf</a:t>
            </a:r>
            <a:endParaRPr lang="en-GB" dirty="0">
              <a:solidFill>
                <a:schemeClr val="tx2">
                  <a:lumMod val="50000"/>
                </a:schemeClr>
              </a:solidFill>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dirty="0">
                <a:solidFill>
                  <a:schemeClr val="tx2">
                    <a:lumMod val="50000"/>
                  </a:schemeClr>
                </a:solidFill>
                <a:latin typeface="Arial" panose="020B0604020202020204"/>
                <a:hlinkClick r:id="rId5" action="ppaction://hlinkfile">
                  <a:extLst>
                    <a:ext uri="{A12FA001-AC4F-418D-AE19-62706E023703}">
                      <ahyp:hlinkClr xmlns:ahyp="http://schemas.microsoft.com/office/drawing/2018/hyperlinkcolor" val="tx"/>
                    </a:ext>
                  </a:extLst>
                </a:hlinkClick>
              </a:rPr>
              <a:t>Lessons Learnt - Near Miss Pooley Green Level Xing, Egham 060619.pdf</a:t>
            </a:r>
            <a:endParaRPr lang="en-GB" dirty="0">
              <a:solidFill>
                <a:schemeClr val="tx2">
                  <a:lumMod val="50000"/>
                </a:schemeClr>
              </a:solidFill>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dirty="0">
                <a:solidFill>
                  <a:schemeClr val="tx2">
                    <a:lumMod val="50000"/>
                  </a:schemeClr>
                </a:solidFill>
                <a:latin typeface="Arial" panose="020B0604020202020204"/>
                <a:hlinkClick r:id="rId6" action="ppaction://hlinkfile">
                  <a:extLst>
                    <a:ext uri="{A12FA001-AC4F-418D-AE19-62706E023703}">
                      <ahyp:hlinkClr xmlns:ahyp="http://schemas.microsoft.com/office/drawing/2018/hyperlinkcolor" val="tx"/>
                    </a:ext>
                  </a:extLst>
                </a:hlinkClick>
              </a:rPr>
              <a:t>Lessons Learnt Location Case LT Accident 180619.pdf</a:t>
            </a:r>
            <a:endParaRPr lang="en-GB" dirty="0">
              <a:solidFill>
                <a:schemeClr val="tx2">
                  <a:lumMod val="50000"/>
                </a:schemeClr>
              </a:solidFill>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dirty="0">
                <a:solidFill>
                  <a:schemeClr val="tx2">
                    <a:lumMod val="50000"/>
                  </a:schemeClr>
                </a:solidFill>
                <a:latin typeface="Arial" panose="020B0604020202020204"/>
                <a:hlinkClick r:id="rId7" action="ppaction://hlinkfile">
                  <a:extLst>
                    <a:ext uri="{A12FA001-AC4F-418D-AE19-62706E023703}">
                      <ahyp:hlinkClr xmlns:ahyp="http://schemas.microsoft.com/office/drawing/2018/hyperlinkcolor" val="tx"/>
                    </a:ext>
                  </a:extLst>
                </a:hlinkClick>
              </a:rPr>
              <a:t>Lessons Learnt Simplex Jack eye injury 160619.pdf</a:t>
            </a:r>
            <a:endParaRPr lang="en-GB" dirty="0">
              <a:solidFill>
                <a:schemeClr val="tx2">
                  <a:lumMod val="50000"/>
                </a:schemeClr>
              </a:solidFill>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dirty="0">
                <a:solidFill>
                  <a:schemeClr val="tx2">
                    <a:lumMod val="50000"/>
                  </a:schemeClr>
                </a:solidFill>
                <a:latin typeface="Arial" panose="020B0604020202020204"/>
                <a:hlinkClick r:id="rId8" action="ppaction://hlinkfile">
                  <a:extLst>
                    <a:ext uri="{A12FA001-AC4F-418D-AE19-62706E023703}">
                      <ahyp:hlinkClr xmlns:ahyp="http://schemas.microsoft.com/office/drawing/2018/hyperlinkcolor" val="tx"/>
                    </a:ext>
                  </a:extLst>
                </a:hlinkClick>
              </a:rPr>
              <a:t>Lessons Learnt Location Case Barrier 270519.pdf</a:t>
            </a:r>
            <a:endParaRPr lang="en-GB" dirty="0">
              <a:solidFill>
                <a:schemeClr val="tx2">
                  <a:lumMod val="50000"/>
                </a:schemeClr>
              </a:solidFill>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dirty="0">
                <a:solidFill>
                  <a:schemeClr val="tx2">
                    <a:lumMod val="50000"/>
                  </a:schemeClr>
                </a:solidFill>
                <a:latin typeface="Arial" panose="020B0604020202020204"/>
                <a:hlinkClick r:id="rId9" action="ppaction://hlinkfile">
                  <a:extLst>
                    <a:ext uri="{A12FA001-AC4F-418D-AE19-62706E023703}">
                      <ahyp:hlinkClr xmlns:ahyp="http://schemas.microsoft.com/office/drawing/2018/hyperlinkcolor" val="tx"/>
                    </a:ext>
                  </a:extLst>
                </a:hlinkClick>
              </a:rPr>
              <a:t>Wessex Route Cable Theft Bulletin - Update 24JUN19.pdf</a:t>
            </a:r>
            <a:endParaRPr lang="en-GB" dirty="0">
              <a:solidFill>
                <a:schemeClr val="tx2">
                  <a:lumMod val="50000"/>
                </a:schemeClr>
              </a:solidFill>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dirty="0">
                <a:solidFill>
                  <a:schemeClr val="tx2">
                    <a:lumMod val="50000"/>
                  </a:schemeClr>
                </a:solidFill>
                <a:latin typeface="Arial" panose="020B0604020202020204"/>
                <a:hlinkClick r:id="rId10" action="ppaction://hlinkfile">
                  <a:extLst>
                    <a:ext uri="{A12FA001-AC4F-418D-AE19-62706E023703}">
                      <ahyp:hlinkClr xmlns:ahyp="http://schemas.microsoft.com/office/drawing/2018/hyperlinkcolor" val="tx"/>
                    </a:ext>
                  </a:extLst>
                </a:hlinkClick>
              </a:rPr>
              <a:t>Manual Handling Risk Assessment Control Sheets single document.pdf</a:t>
            </a:r>
            <a:endParaRPr lang="en-GB" dirty="0">
              <a:solidFill>
                <a:schemeClr val="tx2">
                  <a:lumMod val="50000"/>
                </a:schemeClr>
              </a:solidFill>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dirty="0">
                <a:solidFill>
                  <a:schemeClr val="tx2">
                    <a:lumMod val="50000"/>
                  </a:schemeClr>
                </a:solidFill>
                <a:latin typeface="Arial" panose="020B0604020202020204"/>
                <a:hlinkClick r:id="rId11" action="ppaction://hlinkpres?slideindex=1&amp;slidetitle=">
                  <a:extLst>
                    <a:ext uri="{A12FA001-AC4F-418D-AE19-62706E023703}">
                      <ahyp:hlinkClr xmlns:ahyp="http://schemas.microsoft.com/office/drawing/2018/hyperlinkcolor" val="tx"/>
                    </a:ext>
                  </a:extLst>
                </a:hlinkClick>
              </a:rPr>
              <a:t>How to Guide.pptx</a:t>
            </a:r>
            <a:endParaRPr lang="en-GB" dirty="0">
              <a:solidFill>
                <a:schemeClr val="tx2">
                  <a:lumMod val="50000"/>
                </a:schemeClr>
              </a:solidFill>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dirty="0">
                <a:solidFill>
                  <a:schemeClr val="tx2">
                    <a:lumMod val="50000"/>
                  </a:schemeClr>
                </a:solidFill>
                <a:latin typeface="Arial" panose="020B0604020202020204"/>
                <a:hlinkClick r:id="rId12" action="ppaction://hlinkfile">
                  <a:extLst>
                    <a:ext uri="{A12FA001-AC4F-418D-AE19-62706E023703}">
                      <ahyp:hlinkClr xmlns:ahyp="http://schemas.microsoft.com/office/drawing/2018/hyperlinkcolor" val="tx"/>
                    </a:ext>
                  </a:extLst>
                </a:hlinkClick>
              </a:rPr>
              <a:t>FIRE FIGHTING EQUIPMENT PROVISIONS.docx</a:t>
            </a:r>
            <a:endParaRPr lang="en-GB" dirty="0">
              <a:solidFill>
                <a:schemeClr val="tx2">
                  <a:lumMod val="50000"/>
                </a:schemeClr>
              </a:solidFill>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dirty="0">
                <a:solidFill>
                  <a:schemeClr val="tx2">
                    <a:lumMod val="50000"/>
                  </a:schemeClr>
                </a:solidFill>
                <a:latin typeface="Arial" panose="020B0604020202020204"/>
                <a:hlinkClick r:id="rId13" action="ppaction://hlinkfile">
                  <a:extLst>
                    <a:ext uri="{A12FA001-AC4F-418D-AE19-62706E023703}">
                      <ahyp:hlinkClr xmlns:ahyp="http://schemas.microsoft.com/office/drawing/2018/hyperlinkcolor" val="tx"/>
                    </a:ext>
                  </a:extLst>
                </a:hlinkClick>
              </a:rPr>
              <a:t>First Aid-Burns Kit notice.docx</a:t>
            </a:r>
            <a:endParaRPr lang="en-GB" dirty="0">
              <a:solidFill>
                <a:schemeClr val="tx2">
                  <a:lumMod val="50000"/>
                </a:schemeClr>
              </a:solidFill>
              <a:latin typeface="Arial" panose="020B0604020202020204"/>
            </a:endParaRPr>
          </a:p>
          <a:p>
            <a:pPr marR="0" lvl="0" algn="l" defTabSz="9144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baseline="0" noProof="0" dirty="0">
              <a:ln>
                <a:noFill/>
              </a:ln>
              <a:solidFill>
                <a:schemeClr val="tx2"/>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6A13BC02-70A1-4DA3-86A1-588486D28E96}"/>
              </a:ext>
            </a:extLst>
          </p:cNvPr>
          <p:cNvPicPr>
            <a:picLocks noChangeAspect="1"/>
          </p:cNvPicPr>
          <p:nvPr/>
        </p:nvPicPr>
        <p:blipFill>
          <a:blip r:embed="rId14"/>
          <a:stretch>
            <a:fillRect/>
          </a:stretch>
        </p:blipFill>
        <p:spPr>
          <a:xfrm>
            <a:off x="6068882" y="91318"/>
            <a:ext cx="761332" cy="786257"/>
          </a:xfrm>
          <a:prstGeom prst="rect">
            <a:avLst/>
          </a:prstGeom>
        </p:spPr>
      </p:pic>
    </p:spTree>
    <p:extLst>
      <p:ext uri="{BB962C8B-B14F-4D97-AF65-F5344CB8AC3E}">
        <p14:creationId xmlns:p14="http://schemas.microsoft.com/office/powerpoint/2010/main" val="150683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0E7813AE-F3E8-4D72-847E-846F32D7E8D4}"/>
              </a:ext>
            </a:extLst>
          </p:cNvPr>
          <p:cNvSpPr/>
          <p:nvPr/>
        </p:nvSpPr>
        <p:spPr>
          <a:xfrm>
            <a:off x="407368" y="-55116"/>
            <a:ext cx="2649738" cy="777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bg1"/>
                </a:solidFill>
                <a:highlight>
                  <a:srgbClr val="004D6F"/>
                </a:highlight>
              </a:rPr>
              <a:t>Environment</a:t>
            </a:r>
          </a:p>
        </p:txBody>
      </p:sp>
      <p:pic>
        <p:nvPicPr>
          <p:cNvPr id="12" name="Picture 14">
            <a:extLst>
              <a:ext uri="{FF2B5EF4-FFF2-40B4-BE49-F238E27FC236}">
                <a16:creationId xmlns:a16="http://schemas.microsoft.com/office/drawing/2014/main" id="{52059E2C-9E0B-4C9A-A7E2-FD9526F1D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135" y="57891"/>
            <a:ext cx="711941" cy="639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4929E8EE-1DB6-4D29-9364-65A50DB798F2}"/>
              </a:ext>
            </a:extLst>
          </p:cNvPr>
          <p:cNvSpPr/>
          <p:nvPr/>
        </p:nvSpPr>
        <p:spPr>
          <a:xfrm>
            <a:off x="407368" y="740638"/>
            <a:ext cx="3942105" cy="369332"/>
          </a:xfrm>
          <a:prstGeom prst="rect">
            <a:avLst/>
          </a:prstGeom>
        </p:spPr>
        <p:txBody>
          <a:bodyPr wrap="none">
            <a:spAutoFit/>
          </a:bodyPr>
          <a:lstStyle/>
          <a:p>
            <a:r>
              <a:rPr lang="en-GB" b="1" dirty="0">
                <a:solidFill>
                  <a:schemeClr val="tx2">
                    <a:lumMod val="50000"/>
                  </a:schemeClr>
                </a:solidFill>
              </a:rPr>
              <a:t>General Licences for Bird Control </a:t>
            </a:r>
          </a:p>
        </p:txBody>
      </p:sp>
      <p:sp>
        <p:nvSpPr>
          <p:cNvPr id="7" name="TextBox 6">
            <a:extLst>
              <a:ext uri="{FF2B5EF4-FFF2-40B4-BE49-F238E27FC236}">
                <a16:creationId xmlns:a16="http://schemas.microsoft.com/office/drawing/2014/main" id="{47B281A8-AC89-4D2D-8A41-23918A41DB9D}"/>
              </a:ext>
            </a:extLst>
          </p:cNvPr>
          <p:cNvSpPr txBox="1"/>
          <p:nvPr/>
        </p:nvSpPr>
        <p:spPr>
          <a:xfrm>
            <a:off x="407859" y="1164570"/>
            <a:ext cx="10885040" cy="523220"/>
          </a:xfrm>
          <a:prstGeom prst="rect">
            <a:avLst/>
          </a:prstGeom>
          <a:noFill/>
        </p:spPr>
        <p:txBody>
          <a:bodyPr wrap="square" rtlCol="0">
            <a:spAutoFit/>
          </a:bodyPr>
          <a:lstStyle/>
          <a:p>
            <a:r>
              <a:rPr lang="en-GB" sz="1400" dirty="0">
                <a:solidFill>
                  <a:schemeClr val="tx2">
                    <a:lumMod val="50000"/>
                  </a:schemeClr>
                </a:solidFill>
              </a:rPr>
              <a:t>All wild bird species, their eggs and nests are protected by law. Nesting bird guidance can be found on the </a:t>
            </a:r>
            <a:r>
              <a:rPr lang="en-GB" sz="1400" dirty="0">
                <a:solidFill>
                  <a:srgbClr val="0070C0"/>
                </a:solidFill>
                <a:hlinkClick r:id="rId4">
                  <a:extLst>
                    <a:ext uri="{A12FA001-AC4F-418D-AE19-62706E023703}">
                      <ahyp:hlinkClr xmlns:ahyp="http://schemas.microsoft.com/office/drawing/2018/hyperlinkcolor" val="tx"/>
                    </a:ext>
                  </a:extLst>
                </a:hlinkClick>
              </a:rPr>
              <a:t>Wessex Environment Hub site </a:t>
            </a:r>
            <a:r>
              <a:rPr lang="en-GB" sz="1400" dirty="0">
                <a:solidFill>
                  <a:schemeClr val="tx2">
                    <a:lumMod val="50000"/>
                  </a:schemeClr>
                </a:solidFill>
              </a:rPr>
              <a:t>and</a:t>
            </a:r>
            <a:r>
              <a:rPr lang="en-GB" sz="1400" dirty="0">
                <a:solidFill>
                  <a:schemeClr val="tx1"/>
                </a:solidFill>
              </a:rPr>
              <a:t> </a:t>
            </a:r>
            <a:r>
              <a:rPr lang="en-GB" sz="1400" dirty="0">
                <a:solidFill>
                  <a:srgbClr val="0070C0"/>
                </a:solidFill>
                <a:hlinkClick r:id="rId5">
                  <a:extLst>
                    <a:ext uri="{A12FA001-AC4F-418D-AE19-62706E023703}">
                      <ahyp:hlinkClr xmlns:ahyp="http://schemas.microsoft.com/office/drawing/2018/hyperlinkcolor" val="tx"/>
                    </a:ext>
                  </a:extLst>
                </a:hlinkClick>
              </a:rPr>
              <a:t>Safety Central</a:t>
            </a:r>
            <a:r>
              <a:rPr lang="en-GB" sz="1400" dirty="0">
                <a:solidFill>
                  <a:srgbClr val="0070C0"/>
                </a:solidFill>
              </a:rPr>
              <a:t>. </a:t>
            </a:r>
            <a:r>
              <a:rPr lang="en-GB" sz="1400" dirty="0">
                <a:solidFill>
                  <a:schemeClr val="tx2">
                    <a:lumMod val="50000"/>
                  </a:schemeClr>
                </a:solidFill>
              </a:rPr>
              <a:t>The following information applies to instances where bird control is required for public heath or safety reasons.</a:t>
            </a:r>
          </a:p>
        </p:txBody>
      </p:sp>
      <p:sp>
        <p:nvSpPr>
          <p:cNvPr id="9" name="Rectangle 8">
            <a:extLst>
              <a:ext uri="{FF2B5EF4-FFF2-40B4-BE49-F238E27FC236}">
                <a16:creationId xmlns:a16="http://schemas.microsoft.com/office/drawing/2014/main" id="{067A8CE9-FA63-4958-8373-99944F0C58A6}"/>
              </a:ext>
            </a:extLst>
          </p:cNvPr>
          <p:cNvSpPr/>
          <p:nvPr/>
        </p:nvSpPr>
        <p:spPr>
          <a:xfrm>
            <a:off x="545334" y="1914013"/>
            <a:ext cx="10447210" cy="2954655"/>
          </a:xfrm>
          <a:prstGeom prst="rect">
            <a:avLst/>
          </a:prstGeom>
          <a:solidFill>
            <a:schemeClr val="tx2">
              <a:lumMod val="50000"/>
            </a:schemeClr>
          </a:solidFill>
          <a:ln w="12700" cap="flat" cmpd="sng" algn="ctr">
            <a:solidFill>
              <a:srgbClr val="292929"/>
            </a:solidFill>
            <a:prstDash val="solid"/>
            <a:miter lim="800000"/>
          </a:ln>
          <a:effectLst/>
        </p:spPr>
        <p:txBody>
          <a:bodyPr wrap="square">
            <a:spAutoFit/>
          </a:bodyPr>
          <a:lstStyle/>
          <a:p>
            <a:pPr marL="0" marR="0" lvl="0" indent="0" defTabSz="914400" eaLnBrk="0" fontAlgn="base" latinLnBrk="0" hangingPunct="0">
              <a:lnSpc>
                <a:spcPct val="100000"/>
              </a:lnSpc>
              <a:spcBef>
                <a:spcPct val="0"/>
              </a:spcBef>
              <a:spcAft>
                <a:spcPts val="0"/>
              </a:spcAft>
              <a:buClrTx/>
              <a:buSzTx/>
              <a:buFontTx/>
              <a:buNone/>
              <a:tabLst/>
              <a:defRPr/>
            </a:pPr>
            <a:r>
              <a:rPr kumimoji="0" lang="en-GB" sz="1600" b="1"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Important Changes to licence requirements</a:t>
            </a:r>
          </a:p>
          <a:p>
            <a:pPr marL="0" marR="0" lvl="0" indent="0" defTabSz="914400" eaLnBrk="0" fontAlgn="base" latinLnBrk="0" hangingPunct="0">
              <a:lnSpc>
                <a:spcPct val="100000"/>
              </a:lnSpc>
              <a:spcBef>
                <a:spcPct val="0"/>
              </a:spcBef>
              <a:spcAft>
                <a:spcPts val="0"/>
              </a:spcAft>
              <a:buClrTx/>
              <a:buSzTx/>
              <a:buFontTx/>
              <a:buNone/>
              <a:tabLst/>
              <a:defRPr/>
            </a:pPr>
            <a:endParaRPr kumimoji="0" lang="en-GB" sz="600" b="0" i="0" u="none" strike="noStrike" kern="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defTabSz="996950" eaLnBrk="0" fontAlgn="base" latinLnBrk="0" hangingPunct="0">
              <a:lnSpc>
                <a:spcPct val="100000"/>
              </a:lnSpc>
              <a:spcBef>
                <a:spcPct val="0"/>
              </a:spcBef>
              <a:spcAft>
                <a:spcPts val="0"/>
              </a:spcAft>
              <a:buClrTx/>
              <a:buSzTx/>
              <a:buFontTx/>
              <a:buNone/>
              <a:tabLst/>
              <a:defRPr/>
            </a:pPr>
            <a:r>
              <a:rPr kumimoji="0" lang="en-GB" sz="1100" b="0" i="0" u="none" strike="noStrike" kern="0" cap="none" spc="0" normalizeH="0" baseline="0" noProof="0" dirty="0">
                <a:ln>
                  <a:noFill/>
                </a:ln>
                <a:solidFill>
                  <a:schemeClr val="bg1"/>
                </a:solidFill>
                <a:effectLst/>
                <a:uLnTx/>
                <a:uFillTx/>
                <a:latin typeface="Arial"/>
                <a:ea typeface="+mn-ea"/>
                <a:cs typeface="+mn-cs"/>
              </a:rPr>
              <a:t>Natural England revoked three general licences (GL 04/05/06) in April 2019. Defra have since issued a set of General Licences.  </a:t>
            </a:r>
          </a:p>
          <a:p>
            <a:pPr marL="0" marR="0" lvl="0" indent="0" defTabSz="996950" eaLnBrk="0" fontAlgn="base" latinLnBrk="0" hangingPunct="0">
              <a:lnSpc>
                <a:spcPct val="100000"/>
              </a:lnSpc>
              <a:spcBef>
                <a:spcPct val="0"/>
              </a:spcBef>
              <a:spcAft>
                <a:spcPts val="0"/>
              </a:spcAft>
              <a:buClrTx/>
              <a:buSzTx/>
              <a:buFontTx/>
              <a:buNone/>
              <a:tabLst/>
              <a:defRPr/>
            </a:pPr>
            <a:endParaRPr kumimoji="0" lang="en-GB" sz="1100" b="0" i="0" u="none" strike="noStrike" kern="0" cap="none" spc="0" normalizeH="0" baseline="0" noProof="0" dirty="0">
              <a:ln>
                <a:noFill/>
              </a:ln>
              <a:solidFill>
                <a:schemeClr val="bg1"/>
              </a:solidFill>
              <a:effectLst/>
              <a:uLnTx/>
              <a:uFillTx/>
              <a:latin typeface="Arial"/>
              <a:ea typeface="+mn-ea"/>
              <a:cs typeface="+mn-cs"/>
            </a:endParaRPr>
          </a:p>
          <a:p>
            <a:pPr marL="0" marR="0" lvl="0" indent="0" defTabSz="996950" eaLnBrk="0" fontAlgn="base" latinLnBrk="0" hangingPunct="0">
              <a:lnSpc>
                <a:spcPct val="100000"/>
              </a:lnSpc>
              <a:spcBef>
                <a:spcPct val="0"/>
              </a:spcBef>
              <a:spcAft>
                <a:spcPts val="0"/>
              </a:spcAft>
              <a:buClrTx/>
              <a:buSzTx/>
              <a:buFontTx/>
              <a:buNone/>
              <a:tabLst/>
              <a:defRPr/>
            </a:pPr>
            <a:r>
              <a:rPr kumimoji="0" lang="en-GB" sz="1100" b="1" i="0" u="none" strike="noStrike" kern="0" cap="none" spc="0" normalizeH="0" baseline="0" noProof="0" dirty="0">
                <a:ln>
                  <a:noFill/>
                </a:ln>
                <a:solidFill>
                  <a:schemeClr val="bg1"/>
                </a:solidFill>
                <a:effectLst/>
                <a:uLnTx/>
                <a:uFillTx/>
                <a:latin typeface="Arial"/>
                <a:ea typeface="+mn-ea"/>
                <a:cs typeface="+mn-cs"/>
              </a:rPr>
              <a:t>Licence </a:t>
            </a:r>
            <a:r>
              <a:rPr kumimoji="0" lang="en-GB" sz="1100" b="1" i="0" u="sng" strike="noStrike" kern="0" cap="none" spc="0" normalizeH="0" baseline="0" noProof="0" dirty="0">
                <a:ln>
                  <a:noFill/>
                </a:ln>
                <a:solidFill>
                  <a:schemeClr val="bg1"/>
                </a:solidFill>
                <a:effectLst/>
                <a:uLnTx/>
                <a:uFillTx/>
                <a:latin typeface="Arial"/>
                <a:ea typeface="+mn-ea"/>
                <a:cs typeface="+mn-cs"/>
                <a:hlinkClick r:id="rId6">
                  <a:extLst>
                    <a:ext uri="{A12FA001-AC4F-418D-AE19-62706E023703}">
                      <ahyp:hlinkClr xmlns:ahyp="http://schemas.microsoft.com/office/drawing/2018/hyperlinkcolor" val="tx"/>
                    </a:ext>
                  </a:extLst>
                </a:hlinkClick>
              </a:rPr>
              <a:t>WML-GL35</a:t>
            </a:r>
            <a:r>
              <a:rPr kumimoji="0" lang="en-GB" sz="1100" b="1" i="0" u="none" strike="noStrike" kern="0" cap="none" spc="0" normalizeH="0" baseline="0" noProof="0" dirty="0">
                <a:ln>
                  <a:noFill/>
                </a:ln>
                <a:solidFill>
                  <a:schemeClr val="bg1"/>
                </a:solidFill>
                <a:effectLst/>
                <a:uLnTx/>
                <a:uFillTx/>
                <a:latin typeface="Arial"/>
                <a:ea typeface="+mn-ea"/>
                <a:cs typeface="+mn-cs"/>
              </a:rPr>
              <a:t> could apply to situations where Network Rail needs to control certain bird species for public health or public safety reasons.</a:t>
            </a:r>
          </a:p>
          <a:p>
            <a:pPr marL="0" marR="0" lvl="0" indent="0" defTabSz="996950" eaLnBrk="0" fontAlgn="base" latinLnBrk="0" hangingPunct="0">
              <a:lnSpc>
                <a:spcPct val="100000"/>
              </a:lnSpc>
              <a:spcBef>
                <a:spcPct val="0"/>
              </a:spcBef>
              <a:spcAft>
                <a:spcPts val="0"/>
              </a:spcAft>
              <a:buClrTx/>
              <a:buSzTx/>
              <a:buFontTx/>
              <a:buNone/>
              <a:tabLst/>
              <a:defRPr/>
            </a:pPr>
            <a:endParaRPr kumimoji="0" lang="en-GB" sz="600" b="1" i="0" u="none" strike="noStrike" kern="0" cap="none" spc="0" normalizeH="0" baseline="0" noProof="0" dirty="0">
              <a:ln>
                <a:noFill/>
              </a:ln>
              <a:solidFill>
                <a:schemeClr val="bg1"/>
              </a:solidFill>
              <a:effectLst/>
              <a:uLnTx/>
              <a:uFillTx/>
              <a:latin typeface="Arial"/>
              <a:ea typeface="+mn-ea"/>
              <a:cs typeface="+mn-cs"/>
            </a:endParaRPr>
          </a:p>
          <a:p>
            <a:pPr marL="628650" marR="0" lvl="1" indent="-171450" defTabSz="99695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GB" sz="1050" b="0" i="0" u="none" strike="noStrike" kern="0" cap="none" spc="0" normalizeH="0" baseline="0" noProof="0" dirty="0">
                <a:ln>
                  <a:noFill/>
                </a:ln>
                <a:solidFill>
                  <a:schemeClr val="bg1"/>
                </a:solidFill>
                <a:effectLst/>
                <a:uLnTx/>
                <a:uFillTx/>
                <a:latin typeface="Arial"/>
                <a:ea typeface="+mn-ea"/>
                <a:cs typeface="+mn-cs"/>
              </a:rPr>
              <a:t>Subject to all the terms and conditions of this licence, this licence permits authorised persons: to kill or take wild birds of any of the species listed at (a) and (b) below, to take, damage or destroy their nests or to take or destroy their eggs:</a:t>
            </a:r>
          </a:p>
          <a:p>
            <a:pPr marL="361950" marR="0" lvl="0" indent="0" defTabSz="914400" eaLnBrk="0" fontAlgn="base" latinLnBrk="0" hangingPunct="0">
              <a:lnSpc>
                <a:spcPct val="100000"/>
              </a:lnSpc>
              <a:spcBef>
                <a:spcPct val="0"/>
              </a:spcBef>
              <a:spcAft>
                <a:spcPts val="0"/>
              </a:spcAft>
              <a:buClrTx/>
              <a:buSzTx/>
              <a:buFontTx/>
              <a:buNone/>
              <a:tabLst/>
              <a:defRPr/>
            </a:pPr>
            <a:r>
              <a:rPr kumimoji="0" lang="en-GB" sz="1100" b="0" i="0" u="none" strike="noStrike" kern="0" cap="none" spc="0" normalizeH="0" baseline="0" noProof="0" dirty="0">
                <a:ln>
                  <a:noFill/>
                </a:ln>
                <a:solidFill>
                  <a:schemeClr val="bg1"/>
                </a:solidFill>
                <a:effectLst/>
                <a:uLnTx/>
                <a:uFillTx/>
                <a:latin typeface="Arial"/>
                <a:ea typeface="+mn-ea"/>
                <a:cs typeface="+mn-cs"/>
              </a:rPr>
              <a:t>            </a:t>
            </a:r>
            <a:r>
              <a:rPr kumimoji="0" lang="en-GB" sz="900" b="0" i="0" u="none" strike="noStrike" kern="0" cap="none" spc="0" normalizeH="0" baseline="0" noProof="0" dirty="0">
                <a:ln>
                  <a:noFill/>
                </a:ln>
                <a:solidFill>
                  <a:schemeClr val="bg1"/>
                </a:solidFill>
                <a:effectLst/>
                <a:uLnTx/>
                <a:uFillTx/>
                <a:latin typeface="Arial"/>
                <a:ea typeface="+mn-ea"/>
                <a:cs typeface="+mn-cs"/>
              </a:rPr>
              <a:t>(a) </a:t>
            </a:r>
          </a:p>
          <a:p>
            <a:pPr marL="990600" marR="0" lvl="1" indent="-171450" defTabSz="91440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GB" sz="900" b="0" i="0" u="none" strike="noStrike" kern="0" cap="none" spc="0" normalizeH="0" baseline="0" noProof="0" dirty="0">
                <a:ln>
                  <a:noFill/>
                </a:ln>
                <a:solidFill>
                  <a:schemeClr val="bg1"/>
                </a:solidFill>
                <a:effectLst/>
                <a:uLnTx/>
                <a:uFillTx/>
                <a:latin typeface="Arial"/>
                <a:ea typeface="+mn-ea"/>
                <a:cs typeface="+mn-cs"/>
              </a:rPr>
              <a:t>Carrion Crow </a:t>
            </a:r>
          </a:p>
          <a:p>
            <a:pPr marL="990600" marR="0" lvl="1" indent="-171450" defTabSz="91440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GB" sz="900" b="0" i="0" u="none" strike="noStrike" kern="0" cap="none" spc="0" normalizeH="0" baseline="0" noProof="0" dirty="0">
                <a:ln>
                  <a:noFill/>
                </a:ln>
                <a:solidFill>
                  <a:schemeClr val="bg1"/>
                </a:solidFill>
                <a:effectLst/>
                <a:uLnTx/>
                <a:uFillTx/>
                <a:latin typeface="Arial"/>
                <a:ea typeface="+mn-ea"/>
                <a:cs typeface="+mn-cs"/>
              </a:rPr>
              <a:t>Jackdaw </a:t>
            </a:r>
          </a:p>
          <a:p>
            <a:pPr marL="990600" marR="0" lvl="1" indent="-171450" defTabSz="91440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GB" sz="900" b="0" i="0" u="none" strike="noStrike" kern="0" cap="none" spc="0" normalizeH="0" baseline="0" noProof="0" dirty="0">
                <a:ln>
                  <a:noFill/>
                </a:ln>
                <a:solidFill>
                  <a:schemeClr val="bg1"/>
                </a:solidFill>
                <a:effectLst/>
                <a:uLnTx/>
                <a:uFillTx/>
                <a:latin typeface="Arial"/>
                <a:ea typeface="+mn-ea"/>
                <a:cs typeface="+mn-cs"/>
              </a:rPr>
              <a:t>Magpie </a:t>
            </a:r>
          </a:p>
          <a:p>
            <a:pPr marL="990600" marR="0" lvl="1" indent="-171450" defTabSz="91440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GB" sz="900" b="0" i="0" u="none" strike="noStrike" kern="0" cap="none" spc="0" normalizeH="0" baseline="0" noProof="0" dirty="0">
                <a:ln>
                  <a:noFill/>
                </a:ln>
                <a:solidFill>
                  <a:schemeClr val="bg1"/>
                </a:solidFill>
                <a:effectLst/>
                <a:uLnTx/>
                <a:uFillTx/>
                <a:latin typeface="Arial"/>
                <a:ea typeface="+mn-ea"/>
                <a:cs typeface="+mn-cs"/>
              </a:rPr>
              <a:t>Pigeon, Feral </a:t>
            </a:r>
          </a:p>
          <a:p>
            <a:pPr marL="990600" marR="0" lvl="1" indent="-171450" defTabSz="91440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GB" sz="900" b="0" i="0" u="none" strike="noStrike" kern="0" cap="none" spc="0" normalizeH="0" baseline="0" noProof="0" dirty="0">
                <a:ln>
                  <a:noFill/>
                </a:ln>
                <a:solidFill>
                  <a:schemeClr val="bg1"/>
                </a:solidFill>
                <a:effectLst/>
                <a:uLnTx/>
                <a:uFillTx/>
                <a:latin typeface="Arial"/>
                <a:ea typeface="+mn-ea"/>
                <a:cs typeface="+mn-cs"/>
              </a:rPr>
              <a:t>Rook </a:t>
            </a:r>
          </a:p>
          <a:p>
            <a:pPr marL="819150" marR="0" lvl="1" indent="0" defTabSz="914400" eaLnBrk="0" fontAlgn="base" latinLnBrk="0" hangingPunct="0">
              <a:lnSpc>
                <a:spcPct val="100000"/>
              </a:lnSpc>
              <a:spcBef>
                <a:spcPct val="0"/>
              </a:spcBef>
              <a:spcAft>
                <a:spcPts val="0"/>
              </a:spcAft>
              <a:buClrTx/>
              <a:buSzTx/>
              <a:buFontTx/>
              <a:buNone/>
              <a:tabLst/>
              <a:defRPr/>
            </a:pPr>
            <a:r>
              <a:rPr kumimoji="0" lang="en-GB" sz="900" b="0" i="0" u="none" strike="noStrike" kern="0" cap="none" spc="0" normalizeH="0" baseline="0" noProof="0" dirty="0">
                <a:ln>
                  <a:noFill/>
                </a:ln>
                <a:solidFill>
                  <a:schemeClr val="bg1"/>
                </a:solidFill>
                <a:effectLst/>
                <a:uLnTx/>
                <a:uFillTx/>
                <a:latin typeface="Arial"/>
                <a:ea typeface="+mn-ea"/>
                <a:cs typeface="+mn-cs"/>
              </a:rPr>
              <a:t>(b) </a:t>
            </a:r>
          </a:p>
          <a:p>
            <a:pPr marL="990600" marR="0" lvl="1" indent="-171450" defTabSz="91440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GB" sz="900" b="0" i="0" u="none" strike="noStrike" kern="0" cap="none" spc="0" normalizeH="0" baseline="0" noProof="0" dirty="0">
                <a:ln>
                  <a:noFill/>
                </a:ln>
                <a:solidFill>
                  <a:schemeClr val="bg1"/>
                </a:solidFill>
                <a:effectLst/>
                <a:uLnTx/>
                <a:uFillTx/>
                <a:latin typeface="Arial"/>
                <a:ea typeface="+mn-ea"/>
                <a:cs typeface="+mn-cs"/>
              </a:rPr>
              <a:t>Canada Goose</a:t>
            </a:r>
          </a:p>
          <a:p>
            <a:pPr marL="990600" marR="0" lvl="1" indent="-171450" defTabSz="91440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GB" sz="900" b="0" i="0" u="none" strike="noStrike" kern="0" cap="none" spc="0" normalizeH="0" baseline="0" noProof="0" dirty="0">
                <a:ln>
                  <a:noFill/>
                </a:ln>
                <a:solidFill>
                  <a:schemeClr val="bg1"/>
                </a:solidFill>
                <a:effectLst/>
                <a:uLnTx/>
                <a:uFillTx/>
                <a:latin typeface="Arial"/>
                <a:ea typeface="+mn-ea"/>
                <a:cs typeface="+mn-cs"/>
              </a:rPr>
              <a:t>Monk Parakeet </a:t>
            </a:r>
          </a:p>
          <a:p>
            <a:pPr marL="533400" marR="0" lvl="0" indent="-171450" defTabSz="91440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a:ln>
                  <a:noFill/>
                </a:ln>
                <a:solidFill>
                  <a:schemeClr val="bg1"/>
                </a:solidFill>
                <a:effectLst/>
                <a:uLnTx/>
                <a:uFillTx/>
                <a:latin typeface="Arial"/>
                <a:ea typeface="+mn-ea"/>
                <a:cs typeface="+mn-cs"/>
              </a:rPr>
              <a:t>WMl-GL35 will not apply to control on European Protected Sites or Sites of Special Scientific Interest</a:t>
            </a:r>
          </a:p>
          <a:p>
            <a:pPr marL="533400" marR="0" lvl="1" indent="-171450" defTabSz="91440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a:ln>
                  <a:noFill/>
                </a:ln>
                <a:solidFill>
                  <a:schemeClr val="bg1"/>
                </a:solidFill>
                <a:effectLst/>
                <a:uLnTx/>
                <a:uFillTx/>
                <a:latin typeface="Arial"/>
                <a:ea typeface="+mn-ea"/>
                <a:cs typeface="+mn-cs"/>
              </a:rPr>
              <a:t>If the species is not listed above (e.g. wood pigeon), licence A08 may need to be applied for.</a:t>
            </a:r>
          </a:p>
        </p:txBody>
      </p:sp>
      <p:sp>
        <p:nvSpPr>
          <p:cNvPr id="15" name="TextBox 14">
            <a:extLst>
              <a:ext uri="{FF2B5EF4-FFF2-40B4-BE49-F238E27FC236}">
                <a16:creationId xmlns:a16="http://schemas.microsoft.com/office/drawing/2014/main" id="{0397CBBD-8BB2-4DE6-9B09-DEA5F60D17C0}"/>
              </a:ext>
            </a:extLst>
          </p:cNvPr>
          <p:cNvSpPr txBox="1"/>
          <p:nvPr/>
        </p:nvSpPr>
        <p:spPr>
          <a:xfrm>
            <a:off x="1801334" y="5236447"/>
            <a:ext cx="4510690" cy="1446550"/>
          </a:xfrm>
          <a:prstGeom prst="rect">
            <a:avLst/>
          </a:prstGeom>
          <a:solidFill>
            <a:schemeClr val="accent6">
              <a:lumMod val="40000"/>
              <a:lumOff val="60000"/>
            </a:schemeClr>
          </a:solidFill>
          <a:ln>
            <a:solidFill>
              <a:srgbClr val="292929"/>
            </a:solidFill>
          </a:ln>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sz="1100" b="1" i="0" u="none" strike="noStrike" kern="0" cap="none" spc="0" normalizeH="0" baseline="0" noProof="0" dirty="0">
                <a:ln>
                  <a:noFill/>
                </a:ln>
                <a:solidFill>
                  <a:schemeClr val="tx2">
                    <a:lumMod val="50000"/>
                  </a:schemeClr>
                </a:solidFill>
                <a:effectLst/>
                <a:uLnTx/>
                <a:uFillTx/>
              </a:rPr>
              <a:t>Bird Control on Protected Sites</a:t>
            </a:r>
          </a:p>
          <a:p>
            <a:pPr marL="0" marR="0" lvl="0" indent="0" defTabSz="914400" eaLnBrk="0" fontAlgn="base" latinLnBrk="0" hangingPunct="0">
              <a:lnSpc>
                <a:spcPct val="100000"/>
              </a:lnSpc>
              <a:spcBef>
                <a:spcPct val="0"/>
              </a:spcBef>
              <a:spcAft>
                <a:spcPct val="0"/>
              </a:spcAft>
              <a:buClrTx/>
              <a:buSzTx/>
              <a:buFontTx/>
              <a:buNone/>
              <a:tabLst/>
              <a:defRPr/>
            </a:pPr>
            <a:endParaRPr kumimoji="0" lang="en-GB" sz="1100" b="1" i="0" u="none" strike="noStrike" kern="0" cap="none" spc="0" normalizeH="0" baseline="0" noProof="0" dirty="0">
              <a:ln>
                <a:noFill/>
              </a:ln>
              <a:solidFill>
                <a:schemeClr val="tx2">
                  <a:lumMod val="50000"/>
                </a:schemeClr>
              </a:solidFill>
              <a:effectLst/>
              <a:uLnTx/>
              <a:uFillTx/>
            </a:endParaRPr>
          </a:p>
          <a:p>
            <a:pPr marL="171450" marR="0" lvl="0" indent="-1714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100" b="0" i="0" u="none" strike="noStrike" kern="0" cap="none" spc="0" normalizeH="0" baseline="0" noProof="0" dirty="0">
                <a:ln>
                  <a:noFill/>
                </a:ln>
                <a:solidFill>
                  <a:schemeClr val="tx2">
                    <a:lumMod val="50000"/>
                  </a:schemeClr>
                </a:solidFill>
                <a:effectLst/>
                <a:uLnTx/>
                <a:uFillTx/>
              </a:rPr>
              <a:t>GM35 does not provide consent for actions in Sites of Special Scientific Interest (SSSI’s), European protected site (SAC, SPA or RAMSAR), or within 300 metres of those sites. Consent will need to be sought from Natural England. Protected site locations can be found on </a:t>
            </a:r>
            <a:r>
              <a:rPr kumimoji="0" lang="en-GB" sz="1100" b="0" i="0" u="none" strike="noStrike" kern="0" cap="none" spc="0" normalizeH="0" baseline="0" noProof="0" dirty="0" err="1">
                <a:ln>
                  <a:noFill/>
                </a:ln>
                <a:solidFill>
                  <a:schemeClr val="tx2">
                    <a:lumMod val="50000"/>
                  </a:schemeClr>
                </a:solidFill>
                <a:effectLst/>
                <a:uLnTx/>
                <a:uFillTx/>
              </a:rPr>
              <a:t>GeoRINM</a:t>
            </a:r>
            <a:r>
              <a:rPr kumimoji="0" lang="en-GB" sz="1100" b="0" i="0" u="none" strike="noStrike" kern="0" cap="none" spc="0" normalizeH="0" baseline="0" noProof="0" dirty="0">
                <a:ln>
                  <a:noFill/>
                </a:ln>
                <a:solidFill>
                  <a:schemeClr val="tx2">
                    <a:lumMod val="50000"/>
                  </a:schemeClr>
                </a:solidFill>
                <a:effectLst/>
                <a:uLnTx/>
                <a:uFillTx/>
              </a:rPr>
              <a:t>, </a:t>
            </a:r>
            <a:r>
              <a:rPr kumimoji="0" lang="en-GB" sz="1100" b="0" i="0" u="none" strike="noStrike" kern="0" cap="none" spc="0" normalizeH="0" baseline="0" noProof="0" dirty="0">
                <a:ln>
                  <a:noFill/>
                </a:ln>
                <a:solidFill>
                  <a:schemeClr val="accent2">
                    <a:lumMod val="50000"/>
                  </a:schemeClr>
                </a:solidFill>
                <a:effectLst/>
                <a:uLnTx/>
                <a:uFillTx/>
                <a:hlinkClick r:id="rId7">
                  <a:extLst>
                    <a:ext uri="{A12FA001-AC4F-418D-AE19-62706E023703}">
                      <ahyp:hlinkClr xmlns:ahyp="http://schemas.microsoft.com/office/drawing/2018/hyperlinkcolor" val="tx"/>
                    </a:ext>
                  </a:extLst>
                </a:hlinkClick>
              </a:rPr>
              <a:t>Magic</a:t>
            </a:r>
            <a:r>
              <a:rPr kumimoji="0" lang="en-GB" sz="1100" b="0" i="0" u="none" strike="noStrike" kern="0" cap="none" spc="0" normalizeH="0" baseline="0" noProof="0" dirty="0">
                <a:ln>
                  <a:noFill/>
                </a:ln>
                <a:solidFill>
                  <a:schemeClr val="tx2">
                    <a:lumMod val="50000"/>
                  </a:schemeClr>
                </a:solidFill>
                <a:effectLst/>
                <a:uLnTx/>
                <a:uFillTx/>
              </a:rPr>
              <a:t> or via your planning team or WHSEA.</a:t>
            </a:r>
          </a:p>
          <a:p>
            <a:pPr marL="171450" marR="0" lvl="0" indent="-171450" defTabSz="91440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1100" b="0" i="0" u="none" strike="noStrike" kern="0" cap="none" spc="0" normalizeH="0" baseline="0" noProof="0" dirty="0">
              <a:ln>
                <a:noFill/>
              </a:ln>
              <a:solidFill>
                <a:schemeClr val="tx2">
                  <a:lumMod val="50000"/>
                </a:schemeClr>
              </a:solidFill>
              <a:effectLst/>
              <a:uLnTx/>
              <a:uFillTx/>
            </a:endParaRPr>
          </a:p>
        </p:txBody>
      </p:sp>
      <p:sp>
        <p:nvSpPr>
          <p:cNvPr id="16" name="TextBox 15">
            <a:extLst>
              <a:ext uri="{FF2B5EF4-FFF2-40B4-BE49-F238E27FC236}">
                <a16:creationId xmlns:a16="http://schemas.microsoft.com/office/drawing/2014/main" id="{9C8CCE60-B7C6-4F07-82D3-BCAD31A10E48}"/>
              </a:ext>
            </a:extLst>
          </p:cNvPr>
          <p:cNvSpPr txBox="1"/>
          <p:nvPr/>
        </p:nvSpPr>
        <p:spPr>
          <a:xfrm>
            <a:off x="6410749" y="5247992"/>
            <a:ext cx="4780418" cy="1446550"/>
          </a:xfrm>
          <a:prstGeom prst="rect">
            <a:avLst/>
          </a:prstGeom>
          <a:solidFill>
            <a:schemeClr val="tx2">
              <a:lumMod val="50000"/>
            </a:schemeClr>
          </a:solidFill>
          <a:ln>
            <a:solidFill>
              <a:srgbClr val="292929"/>
            </a:solidFill>
          </a:ln>
        </p:spPr>
        <p:txBody>
          <a:bodyPr wrap="square" rtlCol="0">
            <a:spAutoFit/>
          </a:bodyPr>
          <a:lstStyle/>
          <a:p>
            <a:pPr marL="0" marR="0" lvl="0" indent="0" defTabSz="688975" eaLnBrk="0" fontAlgn="base" latinLnBrk="0" hangingPunct="0">
              <a:lnSpc>
                <a:spcPct val="100000"/>
              </a:lnSpc>
              <a:spcBef>
                <a:spcPct val="0"/>
              </a:spcBef>
              <a:spcAft>
                <a:spcPts val="0"/>
              </a:spcAft>
              <a:buClrTx/>
              <a:buSzTx/>
              <a:buFontTx/>
              <a:buNone/>
              <a:tabLst>
                <a:tab pos="2063750" algn="l"/>
              </a:tabLst>
              <a:defRPr/>
            </a:pPr>
            <a:r>
              <a:rPr kumimoji="0" lang="en-GB" sz="1100" b="1" i="0" u="none" strike="noStrike" kern="0" cap="none" spc="0" normalizeH="0" baseline="0" noProof="0" dirty="0">
                <a:ln>
                  <a:noFill/>
                </a:ln>
                <a:solidFill>
                  <a:schemeClr val="bg1"/>
                </a:solidFill>
                <a:effectLst/>
                <a:uLnTx/>
                <a:uFillTx/>
              </a:rPr>
              <a:t>Any activities to control bird species carried out under licence should be recorded. </a:t>
            </a:r>
          </a:p>
          <a:p>
            <a:pPr marL="0" marR="0" lvl="0" indent="0" defTabSz="688975" eaLnBrk="0" fontAlgn="base" latinLnBrk="0" hangingPunct="0">
              <a:lnSpc>
                <a:spcPct val="100000"/>
              </a:lnSpc>
              <a:spcBef>
                <a:spcPct val="0"/>
              </a:spcBef>
              <a:spcAft>
                <a:spcPts val="0"/>
              </a:spcAft>
              <a:buClrTx/>
              <a:buSzTx/>
              <a:buFontTx/>
              <a:buNone/>
              <a:tabLst>
                <a:tab pos="2063750" algn="l"/>
              </a:tabLst>
              <a:defRPr/>
            </a:pPr>
            <a:endParaRPr kumimoji="0" lang="en-GB" sz="1100" b="1" i="0" u="none" strike="noStrike" kern="0" cap="none" spc="0" normalizeH="0" baseline="0" noProof="0" dirty="0">
              <a:ln>
                <a:noFill/>
              </a:ln>
              <a:solidFill>
                <a:schemeClr val="bg1"/>
              </a:solidFill>
              <a:effectLst/>
              <a:uLnTx/>
              <a:uFillTx/>
            </a:endParaRPr>
          </a:p>
          <a:p>
            <a:pPr marL="0" marR="0" lvl="0" indent="0" defTabSz="688975" eaLnBrk="0" fontAlgn="base" latinLnBrk="0" hangingPunct="0">
              <a:lnSpc>
                <a:spcPct val="100000"/>
              </a:lnSpc>
              <a:spcBef>
                <a:spcPct val="0"/>
              </a:spcBef>
              <a:spcAft>
                <a:spcPts val="0"/>
              </a:spcAft>
              <a:buClrTx/>
              <a:buSzTx/>
              <a:buFontTx/>
              <a:buNone/>
              <a:tabLst>
                <a:tab pos="2063750" algn="l"/>
              </a:tabLst>
              <a:defRPr/>
            </a:pPr>
            <a:r>
              <a:rPr kumimoji="0" lang="en-GB" sz="1100" b="1" i="0" u="none" strike="noStrike" kern="0" cap="none" spc="0" normalizeH="0" baseline="0" noProof="0" dirty="0">
                <a:ln>
                  <a:noFill/>
                </a:ln>
                <a:solidFill>
                  <a:schemeClr val="bg1"/>
                </a:solidFill>
                <a:effectLst/>
                <a:uLnTx/>
                <a:uFillTx/>
              </a:rPr>
              <a:t>A record form can be found using this </a:t>
            </a:r>
            <a:r>
              <a:rPr kumimoji="0" lang="en-GB" sz="1100" b="1" i="0" u="none" strike="noStrike" kern="0" cap="none" spc="0" normalizeH="0" baseline="0" noProof="0" dirty="0">
                <a:ln>
                  <a:noFill/>
                </a:ln>
                <a:solidFill>
                  <a:schemeClr val="bg1"/>
                </a:solidFill>
                <a:effectLst/>
                <a:uLnTx/>
                <a:uFillTx/>
                <a:hlinkClick r:id="rId8">
                  <a:extLst>
                    <a:ext uri="{A12FA001-AC4F-418D-AE19-62706E023703}">
                      <ahyp:hlinkClr xmlns:ahyp="http://schemas.microsoft.com/office/drawing/2018/hyperlinkcolor" val="tx"/>
                    </a:ext>
                  </a:extLst>
                </a:hlinkClick>
              </a:rPr>
              <a:t>link</a:t>
            </a:r>
            <a:r>
              <a:rPr kumimoji="0" lang="en-GB" sz="1100" b="1" i="0" u="none" strike="noStrike" kern="0" cap="none" spc="0" normalizeH="0" baseline="0" noProof="0" dirty="0">
                <a:ln>
                  <a:noFill/>
                </a:ln>
                <a:solidFill>
                  <a:schemeClr val="bg1"/>
                </a:solidFill>
                <a:effectLst/>
                <a:uLnTx/>
                <a:uFillTx/>
              </a:rPr>
              <a:t> or on the </a:t>
            </a:r>
            <a:r>
              <a:rPr kumimoji="0" lang="en-GB" sz="1100" b="1" i="0" u="none" strike="noStrike" kern="0" cap="none" spc="0" normalizeH="0" baseline="0" noProof="0" dirty="0">
                <a:ln>
                  <a:noFill/>
                </a:ln>
                <a:solidFill>
                  <a:schemeClr val="bg1"/>
                </a:solidFill>
                <a:effectLst/>
                <a:uLnTx/>
                <a:uFillTx/>
                <a:hlinkClick r:id="rId9">
                  <a:extLst>
                    <a:ext uri="{A12FA001-AC4F-418D-AE19-62706E023703}">
                      <ahyp:hlinkClr xmlns:ahyp="http://schemas.microsoft.com/office/drawing/2018/hyperlinkcolor" val="tx"/>
                    </a:ext>
                  </a:extLst>
                </a:hlinkClick>
              </a:rPr>
              <a:t>Wessex Environment Hub Site</a:t>
            </a:r>
            <a:r>
              <a:rPr kumimoji="0" lang="en-GB" sz="1100" b="1" i="0" u="none" strike="noStrike" kern="0" cap="none" spc="0" normalizeH="0" baseline="0" noProof="0" dirty="0">
                <a:ln>
                  <a:noFill/>
                </a:ln>
                <a:solidFill>
                  <a:schemeClr val="bg1"/>
                </a:solidFill>
                <a:effectLst/>
                <a:uLnTx/>
                <a:uFillTx/>
              </a:rPr>
              <a:t> under the Protected Sites and Species Tab.</a:t>
            </a:r>
          </a:p>
          <a:p>
            <a:pPr marL="0" marR="0" lvl="0" indent="0" defTabSz="688975" eaLnBrk="0" fontAlgn="base" latinLnBrk="0" hangingPunct="0">
              <a:lnSpc>
                <a:spcPct val="100000"/>
              </a:lnSpc>
              <a:spcBef>
                <a:spcPct val="0"/>
              </a:spcBef>
              <a:spcAft>
                <a:spcPts val="0"/>
              </a:spcAft>
              <a:buClrTx/>
              <a:buSzTx/>
              <a:buFontTx/>
              <a:buNone/>
              <a:tabLst>
                <a:tab pos="2063750" algn="l"/>
              </a:tabLst>
              <a:defRPr/>
            </a:pPr>
            <a:endParaRPr kumimoji="0" lang="en-GB" sz="1100" b="1" i="0" u="none" strike="noStrike" kern="0" cap="none" spc="0" normalizeH="0" baseline="0" noProof="0" dirty="0">
              <a:ln>
                <a:noFill/>
              </a:ln>
              <a:solidFill>
                <a:schemeClr val="bg1"/>
              </a:solidFill>
              <a:effectLst/>
              <a:uLnTx/>
              <a:uFillTx/>
            </a:endParaRPr>
          </a:p>
          <a:p>
            <a:pPr marL="0" marR="0" lvl="0" indent="0" algn="ctr" defTabSz="688975" eaLnBrk="0" fontAlgn="base" latinLnBrk="0" hangingPunct="0">
              <a:lnSpc>
                <a:spcPct val="100000"/>
              </a:lnSpc>
              <a:spcBef>
                <a:spcPct val="0"/>
              </a:spcBef>
              <a:spcAft>
                <a:spcPts val="0"/>
              </a:spcAft>
              <a:buClrTx/>
              <a:buSzTx/>
              <a:buFontTx/>
              <a:buNone/>
              <a:tabLst>
                <a:tab pos="2063750" algn="l"/>
              </a:tabLst>
              <a:defRPr/>
            </a:pPr>
            <a:r>
              <a:rPr kumimoji="0" lang="en-GB" sz="1100" b="1" i="0" u="none" strike="noStrike" kern="0" cap="none" spc="0" normalizeH="0" baseline="0" noProof="0" dirty="0">
                <a:ln>
                  <a:noFill/>
                </a:ln>
                <a:solidFill>
                  <a:schemeClr val="bg1"/>
                </a:solidFill>
                <a:effectLst/>
                <a:uLnTx/>
                <a:uFillTx/>
              </a:rPr>
              <a:t>(</a:t>
            </a:r>
            <a:r>
              <a:rPr kumimoji="0" lang="en-GB" sz="1100" b="1" i="0" u="sng" strike="noStrike" kern="0" cap="none" spc="0" normalizeH="0" baseline="0" noProof="0" dirty="0">
                <a:ln>
                  <a:noFill/>
                </a:ln>
                <a:solidFill>
                  <a:schemeClr val="bg1"/>
                </a:solidFill>
                <a:effectLst/>
                <a:uLnTx/>
                <a:uFillTx/>
                <a:hlinkClick r:id="rId9">
                  <a:extLst>
                    <a:ext uri="{A12FA001-AC4F-418D-AE19-62706E023703}">
                      <ahyp:hlinkClr xmlns:ahyp="http://schemas.microsoft.com/office/drawing/2018/hyperlinkcolor" val="tx"/>
                    </a:ext>
                  </a:extLst>
                </a:hlinkClick>
              </a:rPr>
              <a:t>https://wsxenv.hub.networkrail.co.uk/Pages/NRHome.aspx</a:t>
            </a:r>
            <a:r>
              <a:rPr kumimoji="0" lang="en-GB" sz="1100" b="1" i="0" u="sng" strike="noStrike" kern="0" cap="none" spc="0" normalizeH="0" baseline="0" noProof="0" dirty="0">
                <a:ln>
                  <a:noFill/>
                </a:ln>
                <a:solidFill>
                  <a:schemeClr val="bg1"/>
                </a:solidFill>
                <a:effectLst/>
                <a:uLnTx/>
                <a:uFillTx/>
              </a:rPr>
              <a:t>)</a:t>
            </a:r>
          </a:p>
          <a:p>
            <a:pPr marL="0" marR="0" lvl="0" indent="0" algn="ctr" defTabSz="688975" eaLnBrk="0" fontAlgn="base" latinLnBrk="0" hangingPunct="0">
              <a:lnSpc>
                <a:spcPct val="100000"/>
              </a:lnSpc>
              <a:spcBef>
                <a:spcPct val="0"/>
              </a:spcBef>
              <a:spcAft>
                <a:spcPts val="0"/>
              </a:spcAft>
              <a:buClrTx/>
              <a:buSzTx/>
              <a:buFontTx/>
              <a:buNone/>
              <a:tabLst>
                <a:tab pos="2063750" algn="l"/>
              </a:tabLst>
              <a:defRPr/>
            </a:pPr>
            <a:endParaRPr kumimoji="0" lang="en-GB" sz="1100" b="1" i="0" u="sng" strike="noStrike" kern="0" cap="none" spc="0" normalizeH="0" baseline="0" noProof="0" dirty="0">
              <a:ln>
                <a:noFill/>
              </a:ln>
              <a:solidFill>
                <a:schemeClr val="bg1"/>
              </a:solidFill>
              <a:effectLst/>
              <a:uLnTx/>
              <a:uFillTx/>
            </a:endParaRPr>
          </a:p>
        </p:txBody>
      </p:sp>
      <p:pic>
        <p:nvPicPr>
          <p:cNvPr id="17" name="Picture 16">
            <a:extLst>
              <a:ext uri="{FF2B5EF4-FFF2-40B4-BE49-F238E27FC236}">
                <a16:creationId xmlns:a16="http://schemas.microsoft.com/office/drawing/2014/main" id="{2036B8A3-78F7-4760-B383-1E7E5B5CC5CE}"/>
              </a:ext>
            </a:extLst>
          </p:cNvPr>
          <p:cNvPicPr>
            <a:picLocks noChangeAspect="1"/>
          </p:cNvPicPr>
          <p:nvPr/>
        </p:nvPicPr>
        <p:blipFill rotWithShape="1">
          <a:blip r:embed="rId10"/>
          <a:srcRect l="9735" r="1"/>
          <a:stretch/>
        </p:blipFill>
        <p:spPr>
          <a:xfrm>
            <a:off x="545333" y="5201062"/>
            <a:ext cx="1191477" cy="1396289"/>
          </a:xfrm>
          <a:prstGeom prst="rect">
            <a:avLst/>
          </a:prstGeom>
        </p:spPr>
      </p:pic>
    </p:spTree>
    <p:extLst>
      <p:ext uri="{BB962C8B-B14F-4D97-AF65-F5344CB8AC3E}">
        <p14:creationId xmlns:p14="http://schemas.microsoft.com/office/powerpoint/2010/main" val="3546169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4339E8-D119-45F6-AA8C-462C98A8B476}"/>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65031DCB-B78B-4735-B586-C9573BD7709A}"/>
              </a:ext>
            </a:extLst>
          </p:cNvPr>
          <p:cNvSpPr/>
          <p:nvPr/>
        </p:nvSpPr>
        <p:spPr>
          <a:xfrm>
            <a:off x="-96688" y="-40313"/>
            <a:ext cx="3816424" cy="765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bg1"/>
                </a:solidFill>
                <a:effectLst/>
                <a:highlight>
                  <a:srgbClr val="004D6F"/>
                </a:highlight>
                <a:uLnTx/>
                <a:uFillTx/>
                <a:latin typeface="Arial" panose="020B0604020202020204"/>
                <a:ea typeface="+mn-ea"/>
                <a:cs typeface="+mn-cs"/>
              </a:rPr>
              <a:t>Health &amp; Wellbeing</a:t>
            </a:r>
          </a:p>
        </p:txBody>
      </p:sp>
      <p:pic>
        <p:nvPicPr>
          <p:cNvPr id="18" name="Picture 17">
            <a:extLst>
              <a:ext uri="{FF2B5EF4-FFF2-40B4-BE49-F238E27FC236}">
                <a16:creationId xmlns:a16="http://schemas.microsoft.com/office/drawing/2014/main" id="{893B87BA-39C0-43B0-9233-8472A7295C27}"/>
              </a:ext>
            </a:extLst>
          </p:cNvPr>
          <p:cNvPicPr>
            <a:picLocks noChangeAspect="1"/>
          </p:cNvPicPr>
          <p:nvPr/>
        </p:nvPicPr>
        <p:blipFill>
          <a:blip r:embed="rId2"/>
          <a:stretch>
            <a:fillRect/>
          </a:stretch>
        </p:blipFill>
        <p:spPr>
          <a:xfrm>
            <a:off x="3503712" y="44131"/>
            <a:ext cx="864096" cy="681100"/>
          </a:xfrm>
          <a:prstGeom prst="rect">
            <a:avLst/>
          </a:prstGeom>
        </p:spPr>
      </p:pic>
      <p:sp>
        <p:nvSpPr>
          <p:cNvPr id="5" name="TextBox 4">
            <a:extLst>
              <a:ext uri="{FF2B5EF4-FFF2-40B4-BE49-F238E27FC236}">
                <a16:creationId xmlns:a16="http://schemas.microsoft.com/office/drawing/2014/main" id="{E864ECBC-31F2-4FF3-AFED-56D1EDFB86BF}"/>
              </a:ext>
            </a:extLst>
          </p:cNvPr>
          <p:cNvSpPr txBox="1"/>
          <p:nvPr/>
        </p:nvSpPr>
        <p:spPr>
          <a:xfrm>
            <a:off x="263353" y="809675"/>
            <a:ext cx="5328592" cy="400110"/>
          </a:xfrm>
          <a:prstGeom prst="rect">
            <a:avLst/>
          </a:prstGeom>
          <a:noFill/>
        </p:spPr>
        <p:txBody>
          <a:bodyPr wrap="square" rtlCol="0">
            <a:spAutoFit/>
          </a:bodyPr>
          <a:lstStyle/>
          <a:p>
            <a:r>
              <a:rPr lang="en-GB" sz="2000" b="1" dirty="0">
                <a:solidFill>
                  <a:schemeClr val="tx2">
                    <a:lumMod val="50000"/>
                  </a:schemeClr>
                </a:solidFill>
              </a:rPr>
              <a:t>HAVS SURVEILLANCE: need to know</a:t>
            </a:r>
          </a:p>
        </p:txBody>
      </p:sp>
      <p:sp>
        <p:nvSpPr>
          <p:cNvPr id="6" name="TextBox 5">
            <a:extLst>
              <a:ext uri="{FF2B5EF4-FFF2-40B4-BE49-F238E27FC236}">
                <a16:creationId xmlns:a16="http://schemas.microsoft.com/office/drawing/2014/main" id="{7A7D8460-6AFB-4768-B19C-14190176D6C1}"/>
              </a:ext>
            </a:extLst>
          </p:cNvPr>
          <p:cNvSpPr txBox="1"/>
          <p:nvPr/>
        </p:nvSpPr>
        <p:spPr>
          <a:xfrm>
            <a:off x="263353" y="1476302"/>
            <a:ext cx="7101096" cy="923330"/>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tx2">
                    <a:lumMod val="50000"/>
                  </a:schemeClr>
                </a:solidFill>
              </a:rPr>
              <a:t>HAVS surveillance is run in a three year cycle</a:t>
            </a:r>
          </a:p>
          <a:p>
            <a:pPr marL="285750" indent="-285750">
              <a:buFont typeface="Arial" panose="020B0604020202020204" pitchFamily="34" charset="0"/>
              <a:buChar char="•"/>
            </a:pPr>
            <a:r>
              <a:rPr lang="en-GB" dirty="0">
                <a:solidFill>
                  <a:schemeClr val="tx2">
                    <a:lumMod val="50000"/>
                  </a:schemeClr>
                </a:solidFill>
              </a:rPr>
              <a:t>Tier 2: Always a questionnaire</a:t>
            </a:r>
          </a:p>
          <a:p>
            <a:pPr marL="285750" indent="-285750">
              <a:buFont typeface="Arial" panose="020B0604020202020204" pitchFamily="34" charset="0"/>
              <a:buChar char="•"/>
            </a:pPr>
            <a:r>
              <a:rPr lang="en-GB" dirty="0">
                <a:solidFill>
                  <a:schemeClr val="tx2">
                    <a:lumMod val="50000"/>
                  </a:schemeClr>
                </a:solidFill>
              </a:rPr>
              <a:t>Tier 3: A face-to-face assessment</a:t>
            </a:r>
          </a:p>
        </p:txBody>
      </p:sp>
      <p:sp>
        <p:nvSpPr>
          <p:cNvPr id="7" name="Rectangle 6">
            <a:extLst>
              <a:ext uri="{FF2B5EF4-FFF2-40B4-BE49-F238E27FC236}">
                <a16:creationId xmlns:a16="http://schemas.microsoft.com/office/drawing/2014/main" id="{8001A27F-5885-4C12-B078-CFDD83F18D61}"/>
              </a:ext>
            </a:extLst>
          </p:cNvPr>
          <p:cNvSpPr/>
          <p:nvPr/>
        </p:nvSpPr>
        <p:spPr>
          <a:xfrm>
            <a:off x="686698" y="2790149"/>
            <a:ext cx="1127051" cy="632637"/>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Yr</a:t>
            </a:r>
            <a:r>
              <a:rPr lang="en-GB" dirty="0"/>
              <a:t> 1:</a:t>
            </a:r>
          </a:p>
          <a:p>
            <a:pPr algn="ctr"/>
            <a:r>
              <a:rPr lang="en-GB" dirty="0"/>
              <a:t>Tier 2</a:t>
            </a:r>
          </a:p>
        </p:txBody>
      </p:sp>
      <p:sp>
        <p:nvSpPr>
          <p:cNvPr id="8" name="Rectangle 7">
            <a:extLst>
              <a:ext uri="{FF2B5EF4-FFF2-40B4-BE49-F238E27FC236}">
                <a16:creationId xmlns:a16="http://schemas.microsoft.com/office/drawing/2014/main" id="{7DDCEF28-B858-4ADB-A61B-4FB1666F57C8}"/>
              </a:ext>
            </a:extLst>
          </p:cNvPr>
          <p:cNvSpPr/>
          <p:nvPr/>
        </p:nvSpPr>
        <p:spPr>
          <a:xfrm>
            <a:off x="2168146" y="2817629"/>
            <a:ext cx="1127051" cy="618465"/>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Yr</a:t>
            </a:r>
            <a:r>
              <a:rPr lang="en-GB" dirty="0"/>
              <a:t> 2:</a:t>
            </a:r>
          </a:p>
          <a:p>
            <a:pPr algn="ctr"/>
            <a:r>
              <a:rPr lang="en-GB" dirty="0"/>
              <a:t>Tier 2</a:t>
            </a:r>
          </a:p>
        </p:txBody>
      </p:sp>
      <p:sp>
        <p:nvSpPr>
          <p:cNvPr id="9" name="Rectangle 8">
            <a:extLst>
              <a:ext uri="{FF2B5EF4-FFF2-40B4-BE49-F238E27FC236}">
                <a16:creationId xmlns:a16="http://schemas.microsoft.com/office/drawing/2014/main" id="{CF4D3859-C5D4-4D24-BE16-FF97A3618F21}"/>
              </a:ext>
            </a:extLst>
          </p:cNvPr>
          <p:cNvSpPr/>
          <p:nvPr/>
        </p:nvSpPr>
        <p:spPr>
          <a:xfrm>
            <a:off x="3649594" y="2804322"/>
            <a:ext cx="1127051" cy="61846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Yr</a:t>
            </a:r>
            <a:r>
              <a:rPr lang="en-GB" dirty="0"/>
              <a:t> 3:</a:t>
            </a:r>
          </a:p>
          <a:p>
            <a:pPr algn="ctr"/>
            <a:r>
              <a:rPr lang="en-GB" dirty="0"/>
              <a:t>Tier 3</a:t>
            </a:r>
          </a:p>
        </p:txBody>
      </p:sp>
      <p:sp>
        <p:nvSpPr>
          <p:cNvPr id="10" name="Arrow: Notched Right 9">
            <a:extLst>
              <a:ext uri="{FF2B5EF4-FFF2-40B4-BE49-F238E27FC236}">
                <a16:creationId xmlns:a16="http://schemas.microsoft.com/office/drawing/2014/main" id="{0A7F955C-F636-4B98-998D-BC536B267186}"/>
              </a:ext>
            </a:extLst>
          </p:cNvPr>
          <p:cNvSpPr/>
          <p:nvPr/>
        </p:nvSpPr>
        <p:spPr>
          <a:xfrm>
            <a:off x="1888163" y="3071565"/>
            <a:ext cx="205569" cy="110594"/>
          </a:xfrm>
          <a:prstGeom prst="notchedRight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Notched Right 10">
            <a:extLst>
              <a:ext uri="{FF2B5EF4-FFF2-40B4-BE49-F238E27FC236}">
                <a16:creationId xmlns:a16="http://schemas.microsoft.com/office/drawing/2014/main" id="{51ACD31E-5F4D-4E2C-A79A-822EA445A8B5}"/>
              </a:ext>
            </a:extLst>
          </p:cNvPr>
          <p:cNvSpPr/>
          <p:nvPr/>
        </p:nvSpPr>
        <p:spPr>
          <a:xfrm>
            <a:off x="3379634" y="3051170"/>
            <a:ext cx="205569" cy="110594"/>
          </a:xfrm>
          <a:prstGeom prst="notchedRight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Curved Up 11">
            <a:extLst>
              <a:ext uri="{FF2B5EF4-FFF2-40B4-BE49-F238E27FC236}">
                <a16:creationId xmlns:a16="http://schemas.microsoft.com/office/drawing/2014/main" id="{16921876-2D59-42E4-911E-76FD8B807622}"/>
              </a:ext>
            </a:extLst>
          </p:cNvPr>
          <p:cNvSpPr/>
          <p:nvPr/>
        </p:nvSpPr>
        <p:spPr>
          <a:xfrm flipH="1">
            <a:off x="897554" y="3813302"/>
            <a:ext cx="3668233" cy="1132629"/>
          </a:xfrm>
          <a:prstGeom prst="curvedUp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Box 12">
            <a:extLst>
              <a:ext uri="{FF2B5EF4-FFF2-40B4-BE49-F238E27FC236}">
                <a16:creationId xmlns:a16="http://schemas.microsoft.com/office/drawing/2014/main" id="{45B3374B-FBA7-488C-9DF0-25B1EAE5E7E2}"/>
              </a:ext>
            </a:extLst>
          </p:cNvPr>
          <p:cNvSpPr txBox="1"/>
          <p:nvPr/>
        </p:nvSpPr>
        <p:spPr>
          <a:xfrm>
            <a:off x="1987390" y="3985433"/>
            <a:ext cx="1488559" cy="369332"/>
          </a:xfrm>
          <a:prstGeom prst="rect">
            <a:avLst/>
          </a:prstGeom>
          <a:noFill/>
        </p:spPr>
        <p:txBody>
          <a:bodyPr wrap="square" rtlCol="0">
            <a:spAutoFit/>
          </a:bodyPr>
          <a:lstStyle/>
          <a:p>
            <a:pPr algn="ctr"/>
            <a:r>
              <a:rPr lang="en-GB" b="1" dirty="0">
                <a:solidFill>
                  <a:schemeClr val="tx2">
                    <a:lumMod val="50000"/>
                  </a:schemeClr>
                </a:solidFill>
              </a:rPr>
              <a:t>REPEAT</a:t>
            </a:r>
          </a:p>
        </p:txBody>
      </p:sp>
      <p:sp>
        <p:nvSpPr>
          <p:cNvPr id="14" name="TextBox 13">
            <a:extLst>
              <a:ext uri="{FF2B5EF4-FFF2-40B4-BE49-F238E27FC236}">
                <a16:creationId xmlns:a16="http://schemas.microsoft.com/office/drawing/2014/main" id="{9C860231-A2CC-47EA-AEE7-D57565F86D21}"/>
              </a:ext>
            </a:extLst>
          </p:cNvPr>
          <p:cNvSpPr txBox="1"/>
          <p:nvPr/>
        </p:nvSpPr>
        <p:spPr>
          <a:xfrm>
            <a:off x="263353" y="5253908"/>
            <a:ext cx="5328592" cy="646331"/>
          </a:xfrm>
          <a:prstGeom prst="rect">
            <a:avLst/>
          </a:prstGeom>
          <a:noFill/>
        </p:spPr>
        <p:txBody>
          <a:bodyPr wrap="square" rtlCol="0">
            <a:spAutoFit/>
          </a:bodyPr>
          <a:lstStyle/>
          <a:p>
            <a:r>
              <a:rPr lang="en-GB" dirty="0">
                <a:solidFill>
                  <a:schemeClr val="tx2">
                    <a:lumMod val="50000"/>
                  </a:schemeClr>
                </a:solidFill>
              </a:rPr>
              <a:t>An employee will keep repeating this cycle for as long as they continue to use vibrating tools</a:t>
            </a:r>
          </a:p>
        </p:txBody>
      </p:sp>
      <p:sp>
        <p:nvSpPr>
          <p:cNvPr id="15" name="TextBox 14">
            <a:extLst>
              <a:ext uri="{FF2B5EF4-FFF2-40B4-BE49-F238E27FC236}">
                <a16:creationId xmlns:a16="http://schemas.microsoft.com/office/drawing/2014/main" id="{2BF7451C-5CAD-4EDD-8369-C24D4983129B}"/>
              </a:ext>
            </a:extLst>
          </p:cNvPr>
          <p:cNvSpPr txBox="1"/>
          <p:nvPr/>
        </p:nvSpPr>
        <p:spPr>
          <a:xfrm>
            <a:off x="6934900" y="3573016"/>
            <a:ext cx="4124065" cy="2585323"/>
          </a:xfrm>
          <a:prstGeom prst="rect">
            <a:avLst/>
          </a:prstGeom>
          <a:solidFill>
            <a:schemeClr val="tx2">
              <a:lumMod val="50000"/>
            </a:schemeClr>
          </a:solidFill>
        </p:spPr>
        <p:txBody>
          <a:bodyPr wrap="square" rtlCol="0">
            <a:spAutoFit/>
          </a:bodyPr>
          <a:lstStyle/>
          <a:p>
            <a:pPr marL="285750" indent="-285750">
              <a:buFont typeface="Arial" panose="020B0604020202020204" pitchFamily="34" charset="0"/>
              <a:buChar char="•"/>
            </a:pPr>
            <a:r>
              <a:rPr lang="en-GB" dirty="0">
                <a:solidFill>
                  <a:schemeClr val="bg1"/>
                </a:solidFill>
              </a:rPr>
              <a:t>In any given surveillance year, an employee can be escalated from Tier 2 to Tier 3 to Tier 4</a:t>
            </a:r>
          </a:p>
          <a:p>
            <a:pPr marL="285750" indent="-285750">
              <a:buFont typeface="Arial" panose="020B0604020202020204" pitchFamily="34" charset="0"/>
              <a:buChar char="•"/>
            </a:pPr>
            <a:r>
              <a:rPr lang="en-GB" dirty="0">
                <a:solidFill>
                  <a:schemeClr val="bg1"/>
                </a:solidFill>
              </a:rPr>
              <a:t>Tier 4: is an appointment with a trained doctor to make the diagnosis</a:t>
            </a:r>
          </a:p>
          <a:p>
            <a:pPr marL="285750" indent="-285750">
              <a:buFont typeface="Arial" panose="020B0604020202020204" pitchFamily="34" charset="0"/>
              <a:buChar char="•"/>
            </a:pPr>
            <a:r>
              <a:rPr lang="en-GB" dirty="0">
                <a:solidFill>
                  <a:schemeClr val="bg1"/>
                </a:solidFill>
              </a:rPr>
              <a:t>HAVS surveillance is a legal requirement and participation is mandatory</a:t>
            </a:r>
          </a:p>
        </p:txBody>
      </p:sp>
      <p:pic>
        <p:nvPicPr>
          <p:cNvPr id="5122" name="Picture 2" descr="Image result for vibration white finger photos">
            <a:hlinkClick r:id="rId3"/>
            <a:extLst>
              <a:ext uri="{FF2B5EF4-FFF2-40B4-BE49-F238E27FC236}">
                <a16:creationId xmlns:a16="http://schemas.microsoft.com/office/drawing/2014/main" id="{58784C5D-BDF9-45EE-856A-2B6AA01A24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899" y="809675"/>
            <a:ext cx="4124065" cy="1835637"/>
          </a:xfrm>
          <a:prstGeom prst="rect">
            <a:avLst/>
          </a:prstGeom>
          <a:noFill/>
          <a:ln w="19050">
            <a:solidFill>
              <a:schemeClr val="tx2">
                <a:lumMod val="50000"/>
              </a:schemeClr>
            </a:solidFill>
          </a:ln>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D3B3D3C0-8923-4A00-BE0A-EDD12F340E17}"/>
              </a:ext>
            </a:extLst>
          </p:cNvPr>
          <p:cNvSpPr/>
          <p:nvPr/>
        </p:nvSpPr>
        <p:spPr>
          <a:xfrm>
            <a:off x="6918159" y="2664960"/>
            <a:ext cx="4157544" cy="632637"/>
          </a:xfrm>
          <a:prstGeom prst="rect">
            <a:avLst/>
          </a:prstGeom>
          <a:no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2">
                    <a:lumMod val="50000"/>
                  </a:schemeClr>
                </a:solidFill>
              </a:rPr>
              <a:t>Once damaged, the nerve endings cannot be repaired </a:t>
            </a:r>
          </a:p>
        </p:txBody>
      </p:sp>
    </p:spTree>
    <p:extLst>
      <p:ext uri="{BB962C8B-B14F-4D97-AF65-F5344CB8AC3E}">
        <p14:creationId xmlns:p14="http://schemas.microsoft.com/office/powerpoint/2010/main" val="536261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335360" y="0"/>
            <a:ext cx="4464496"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chemeClr val="bg1"/>
                </a:solidFill>
                <a:effectLst/>
                <a:highlight>
                  <a:srgbClr val="004D6F"/>
                </a:highlight>
                <a:uLnTx/>
                <a:uFillTx/>
                <a:latin typeface="Arial" panose="020B0604020202020204"/>
                <a:ea typeface="+mn-ea"/>
                <a:cs typeface="+mn-cs"/>
              </a:rPr>
              <a:t>Health &amp; Wellbeing</a:t>
            </a:r>
          </a:p>
        </p:txBody>
      </p:sp>
      <p:pic>
        <p:nvPicPr>
          <p:cNvPr id="8" name="Picture 7">
            <a:extLst>
              <a:ext uri="{FF2B5EF4-FFF2-40B4-BE49-F238E27FC236}">
                <a16:creationId xmlns:a16="http://schemas.microsoft.com/office/drawing/2014/main" id="{620E1CE4-88D5-480B-83C7-8C48DF4C608A}"/>
              </a:ext>
            </a:extLst>
          </p:cNvPr>
          <p:cNvPicPr>
            <a:picLocks noChangeAspect="1"/>
          </p:cNvPicPr>
          <p:nvPr/>
        </p:nvPicPr>
        <p:blipFill>
          <a:blip r:embed="rId2"/>
          <a:stretch>
            <a:fillRect/>
          </a:stretch>
        </p:blipFill>
        <p:spPr>
          <a:xfrm>
            <a:off x="3647728" y="52546"/>
            <a:ext cx="864096" cy="681100"/>
          </a:xfrm>
          <a:prstGeom prst="rect">
            <a:avLst/>
          </a:prstGeom>
        </p:spPr>
      </p:pic>
      <p:pic>
        <p:nvPicPr>
          <p:cNvPr id="5" name="Picture 4">
            <a:extLst>
              <a:ext uri="{FF2B5EF4-FFF2-40B4-BE49-F238E27FC236}">
                <a16:creationId xmlns:a16="http://schemas.microsoft.com/office/drawing/2014/main" id="{8B384721-0F9F-4C0F-9B9D-94DDA5E3E3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3512" y="851039"/>
            <a:ext cx="8496944" cy="6006961"/>
          </a:xfrm>
          <a:prstGeom prst="rect">
            <a:avLst/>
          </a:prstGeom>
        </p:spPr>
      </p:pic>
    </p:spTree>
    <p:extLst>
      <p:ext uri="{BB962C8B-B14F-4D97-AF65-F5344CB8AC3E}">
        <p14:creationId xmlns:p14="http://schemas.microsoft.com/office/powerpoint/2010/main" val="3062298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0EA2AC-0431-42F5-B2CA-08AF4922C643}"/>
              </a:ext>
            </a:extLst>
          </p:cNvPr>
          <p:cNvSpPr>
            <a:spLocks noGrp="1"/>
          </p:cNvSpPr>
          <p:nvPr>
            <p:ph type="sldNum" sz="quarter" idx="15"/>
          </p:nvPr>
        </p:nvSpPr>
        <p:spPr/>
        <p:txBody>
          <a:bodyPr/>
          <a:lstStyle/>
          <a:p>
            <a:fld id="{229EAAAC-928A-40C1-AC39-D34FD1799CA9}" type="slidenum">
              <a:rPr lang="en-GB" smtClean="0"/>
              <a:pPr/>
              <a:t>2</a:t>
            </a:fld>
            <a:endParaRPr lang="en-GB" dirty="0"/>
          </a:p>
        </p:txBody>
      </p:sp>
      <p:sp>
        <p:nvSpPr>
          <p:cNvPr id="3" name="Rectangle 2">
            <a:extLst>
              <a:ext uri="{FF2B5EF4-FFF2-40B4-BE49-F238E27FC236}">
                <a16:creationId xmlns:a16="http://schemas.microsoft.com/office/drawing/2014/main" id="{2BE812CF-DDDE-454B-9DA1-D497A1DD1725}"/>
              </a:ext>
            </a:extLst>
          </p:cNvPr>
          <p:cNvSpPr/>
          <p:nvPr/>
        </p:nvSpPr>
        <p:spPr>
          <a:xfrm>
            <a:off x="1010094" y="275117"/>
            <a:ext cx="2434856" cy="5707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2">
                    <a:lumMod val="50000"/>
                  </a:schemeClr>
                </a:solidFill>
              </a:rPr>
              <a:t>Content  </a:t>
            </a:r>
          </a:p>
        </p:txBody>
      </p:sp>
      <p:sp>
        <p:nvSpPr>
          <p:cNvPr id="4" name="Rectangle 3">
            <a:extLst>
              <a:ext uri="{FF2B5EF4-FFF2-40B4-BE49-F238E27FC236}">
                <a16:creationId xmlns:a16="http://schemas.microsoft.com/office/drawing/2014/main" id="{3403C357-868D-4A4D-ABC8-C9668CCB3C2D}"/>
              </a:ext>
            </a:extLst>
          </p:cNvPr>
          <p:cNvSpPr/>
          <p:nvPr/>
        </p:nvSpPr>
        <p:spPr>
          <a:xfrm>
            <a:off x="1010094" y="1268760"/>
            <a:ext cx="10792046" cy="5448234"/>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2">
                    <a:lumMod val="50000"/>
                  </a:schemeClr>
                </a:solidFill>
              </a:rPr>
              <a:t>Welcome to your Health, Safety and Environmental Cascade for Period 03 2019/20. Please discuss and share the items that are relevant to your teams and display any relevant Safety Bulletins or Lessons Learnt on your notice boards.</a:t>
            </a:r>
          </a:p>
          <a:p>
            <a:pPr lvl="0"/>
            <a:endParaRPr lang="en-GB" dirty="0">
              <a:solidFill>
                <a:schemeClr val="tx2">
                  <a:lumMod val="50000"/>
                </a:schemeClr>
              </a:solidFill>
            </a:endParaRPr>
          </a:p>
          <a:p>
            <a:pPr marL="285750" lvl="0" indent="-285750">
              <a:buFont typeface="Wingdings" panose="05000000000000000000" pitchFamily="2" charset="2"/>
              <a:buChar char="Ø"/>
            </a:pPr>
            <a:r>
              <a:rPr lang="en-GB" dirty="0">
                <a:solidFill>
                  <a:schemeClr val="tx2">
                    <a:lumMod val="50000"/>
                  </a:schemeClr>
                </a:solidFill>
              </a:rPr>
              <a:t>Significant Workforce Events</a:t>
            </a:r>
          </a:p>
          <a:p>
            <a:pPr marL="285750" indent="-285750">
              <a:buFont typeface="Wingdings" panose="05000000000000000000" pitchFamily="2" charset="2"/>
              <a:buChar char="Ø"/>
            </a:pPr>
            <a:r>
              <a:rPr lang="en-GB" dirty="0">
                <a:solidFill>
                  <a:srgbClr val="005172">
                    <a:lumMod val="50000"/>
                  </a:srgbClr>
                </a:solidFill>
              </a:rPr>
              <a:t>Near Miss between Pooley Green Level Crossing and Egham</a:t>
            </a:r>
          </a:p>
          <a:p>
            <a:pPr marL="285750" indent="-285750">
              <a:buFont typeface="Wingdings" panose="05000000000000000000" pitchFamily="2" charset="2"/>
              <a:buChar char="Ø"/>
            </a:pPr>
            <a:r>
              <a:rPr lang="en-GB" dirty="0">
                <a:solidFill>
                  <a:srgbClr val="005172">
                    <a:lumMod val="50000"/>
                  </a:srgbClr>
                </a:solidFill>
              </a:rPr>
              <a:t>Laceration to the top of a right eye socket – LTI</a:t>
            </a:r>
          </a:p>
          <a:p>
            <a:pPr marL="285750" indent="-285750">
              <a:buFont typeface="Wingdings" panose="05000000000000000000" pitchFamily="2" charset="2"/>
              <a:buChar char="Ø"/>
            </a:pPr>
            <a:r>
              <a:rPr lang="en-GB" dirty="0">
                <a:solidFill>
                  <a:schemeClr val="tx2">
                    <a:lumMod val="50000"/>
                  </a:schemeClr>
                </a:solidFill>
              </a:rPr>
              <a:t>2 x STF accidents whilst working in Location Cases </a:t>
            </a:r>
          </a:p>
          <a:p>
            <a:pPr marL="285750" indent="-285750">
              <a:buFont typeface="Wingdings" panose="05000000000000000000" pitchFamily="2" charset="2"/>
              <a:buChar char="Ø"/>
            </a:pPr>
            <a:r>
              <a:rPr lang="en-GB" dirty="0">
                <a:solidFill>
                  <a:schemeClr val="tx2">
                    <a:lumMod val="50000"/>
                  </a:schemeClr>
                </a:solidFill>
              </a:rPr>
              <a:t>Gloves Update</a:t>
            </a:r>
          </a:p>
          <a:p>
            <a:pPr marL="285750" indent="-285750">
              <a:buFont typeface="Wingdings" panose="05000000000000000000" pitchFamily="2" charset="2"/>
              <a:buChar char="Ø"/>
            </a:pPr>
            <a:r>
              <a:rPr lang="en-GB" dirty="0">
                <a:solidFill>
                  <a:schemeClr val="tx2">
                    <a:lumMod val="50000"/>
                  </a:schemeClr>
                </a:solidFill>
              </a:rPr>
              <a:t>Monitoring of Safety Critical Communications</a:t>
            </a:r>
          </a:p>
          <a:p>
            <a:pPr marL="285750" indent="-285750">
              <a:buFont typeface="Wingdings" panose="05000000000000000000" pitchFamily="2" charset="2"/>
              <a:buChar char="Ø"/>
            </a:pPr>
            <a:r>
              <a:rPr lang="en-GB" dirty="0">
                <a:solidFill>
                  <a:schemeClr val="tx2">
                    <a:lumMod val="50000"/>
                  </a:schemeClr>
                </a:solidFill>
              </a:rPr>
              <a:t>Manual Handling</a:t>
            </a:r>
          </a:p>
          <a:p>
            <a:pPr marL="285750" indent="-285750">
              <a:buFont typeface="Wingdings" panose="05000000000000000000" pitchFamily="2" charset="2"/>
              <a:buChar char="Ø"/>
            </a:pPr>
            <a:r>
              <a:rPr lang="en-GB" dirty="0">
                <a:solidFill>
                  <a:schemeClr val="tx2">
                    <a:lumMod val="50000"/>
                  </a:schemeClr>
                </a:solidFill>
              </a:rPr>
              <a:t>Vehicle Safety</a:t>
            </a:r>
          </a:p>
          <a:p>
            <a:pPr marL="285750" indent="-285750">
              <a:buFont typeface="Wingdings" panose="05000000000000000000" pitchFamily="2" charset="2"/>
              <a:buChar char="Ø"/>
            </a:pPr>
            <a:r>
              <a:rPr lang="en-GB" dirty="0">
                <a:solidFill>
                  <a:schemeClr val="tx2">
                    <a:lumMod val="50000"/>
                  </a:schemeClr>
                </a:solidFill>
              </a:rPr>
              <a:t>Leptospirosis</a:t>
            </a:r>
          </a:p>
          <a:p>
            <a:pPr marL="285750" indent="-285750">
              <a:buFont typeface="Wingdings" panose="05000000000000000000" pitchFamily="2" charset="2"/>
              <a:buChar char="Ø"/>
            </a:pPr>
            <a:r>
              <a:rPr lang="en-GB" dirty="0">
                <a:solidFill>
                  <a:schemeClr val="tx2">
                    <a:lumMod val="50000"/>
                  </a:schemeClr>
                </a:solidFill>
              </a:rPr>
              <a:t>Discarded needles</a:t>
            </a:r>
          </a:p>
          <a:p>
            <a:pPr marL="285750" indent="-285750">
              <a:buFont typeface="Wingdings" panose="05000000000000000000" pitchFamily="2" charset="2"/>
              <a:buChar char="Ø"/>
            </a:pPr>
            <a:r>
              <a:rPr lang="en-GB" altLang="en-US" dirty="0">
                <a:solidFill>
                  <a:schemeClr val="tx2">
                    <a:lumMod val="50000"/>
                  </a:schemeClr>
                </a:solidFill>
              </a:rPr>
              <a:t>Plant Manual Update</a:t>
            </a:r>
            <a:endParaRPr lang="en-GB" dirty="0">
              <a:solidFill>
                <a:schemeClr val="tx2">
                  <a:lumMod val="50000"/>
                </a:schemeClr>
              </a:solidFill>
            </a:endParaRPr>
          </a:p>
          <a:p>
            <a:pPr marL="285750" lvl="0" indent="-285750">
              <a:buFont typeface="Wingdings" panose="05000000000000000000" pitchFamily="2" charset="2"/>
              <a:buChar char="Ø"/>
            </a:pPr>
            <a:r>
              <a:rPr lang="en-GB" dirty="0">
                <a:solidFill>
                  <a:schemeClr val="tx2">
                    <a:lumMod val="50000"/>
                  </a:schemeClr>
                </a:solidFill>
              </a:rPr>
              <a:t>Environmental Update</a:t>
            </a:r>
          </a:p>
          <a:p>
            <a:pPr marL="285750" lvl="0" indent="-285750">
              <a:buFont typeface="Wingdings" panose="05000000000000000000" pitchFamily="2" charset="2"/>
              <a:buChar char="Ø"/>
            </a:pPr>
            <a:r>
              <a:rPr lang="en-GB" dirty="0">
                <a:solidFill>
                  <a:schemeClr val="tx2">
                    <a:lumMod val="50000"/>
                  </a:schemeClr>
                </a:solidFill>
              </a:rPr>
              <a:t>Health and Wellbeing</a:t>
            </a:r>
          </a:p>
          <a:p>
            <a:endParaRPr lang="en-GB" dirty="0">
              <a:solidFill>
                <a:schemeClr val="tx2">
                  <a:lumMod val="50000"/>
                </a:schemeClr>
              </a:solidFill>
            </a:endParaRPr>
          </a:p>
        </p:txBody>
      </p:sp>
    </p:spTree>
    <p:extLst>
      <p:ext uri="{BB962C8B-B14F-4D97-AF65-F5344CB8AC3E}">
        <p14:creationId xmlns:p14="http://schemas.microsoft.com/office/powerpoint/2010/main" val="3775888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CEAD37-2044-436C-8AA0-97CA3EDF462F}"/>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8B89D4E9-B2EA-40E1-B693-181A44344928}"/>
              </a:ext>
            </a:extLst>
          </p:cNvPr>
          <p:cNvSpPr/>
          <p:nvPr/>
        </p:nvSpPr>
        <p:spPr>
          <a:xfrm>
            <a:off x="368300" y="1181100"/>
            <a:ext cx="11574411" cy="299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chemeClr val="tx2">
                    <a:lumMod val="50000"/>
                  </a:schemeClr>
                </a:solidFill>
                <a:effectLst/>
                <a:uLnTx/>
                <a:uFillTx/>
                <a:latin typeface="Arial" panose="020B0604020202020204"/>
                <a:ea typeface="+mn-ea"/>
                <a:cs typeface="+mn-cs"/>
              </a:rPr>
              <a:t>Thank you and keep safe </a:t>
            </a:r>
          </a:p>
        </p:txBody>
      </p:sp>
    </p:spTree>
    <p:extLst>
      <p:ext uri="{BB962C8B-B14F-4D97-AF65-F5344CB8AC3E}">
        <p14:creationId xmlns:p14="http://schemas.microsoft.com/office/powerpoint/2010/main" val="3687591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fld id="{229EAAAC-928A-40C1-AC39-D34FD1799CA9}" type="slidenum">
              <a:rPr lang="en-GB" smtClean="0"/>
              <a:pPr/>
              <a:t>3</a:t>
            </a:fld>
            <a:endParaRPr lang="en-GB" dirty="0"/>
          </a:p>
        </p:txBody>
      </p:sp>
      <p:sp>
        <p:nvSpPr>
          <p:cNvPr id="3" name="Rectangle 2">
            <a:extLst>
              <a:ext uri="{FF2B5EF4-FFF2-40B4-BE49-F238E27FC236}">
                <a16:creationId xmlns:a16="http://schemas.microsoft.com/office/drawing/2014/main" id="{DE1DC0F7-B902-4C59-A69D-83987EDE579A}"/>
              </a:ext>
            </a:extLst>
          </p:cNvPr>
          <p:cNvSpPr/>
          <p:nvPr/>
        </p:nvSpPr>
        <p:spPr>
          <a:xfrm>
            <a:off x="425132" y="-11533"/>
            <a:ext cx="3084169" cy="638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bg1"/>
                </a:solidFill>
                <a:highlight>
                  <a:srgbClr val="004D6F"/>
                </a:highlight>
              </a:rPr>
              <a:t>Workforce Safety</a:t>
            </a:r>
          </a:p>
        </p:txBody>
      </p:sp>
      <p:sp>
        <p:nvSpPr>
          <p:cNvPr id="5" name="Rectangle 4">
            <a:extLst>
              <a:ext uri="{FF2B5EF4-FFF2-40B4-BE49-F238E27FC236}">
                <a16:creationId xmlns:a16="http://schemas.microsoft.com/office/drawing/2014/main" id="{B4863879-3207-4F3A-AE77-E31ABF14E3DF}"/>
              </a:ext>
            </a:extLst>
          </p:cNvPr>
          <p:cNvSpPr/>
          <p:nvPr/>
        </p:nvSpPr>
        <p:spPr>
          <a:xfrm>
            <a:off x="5807968" y="898623"/>
            <a:ext cx="5284475" cy="5957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2400" dirty="0">
              <a:solidFill>
                <a:schemeClr val="tx2"/>
              </a:solidFill>
            </a:endParaRPr>
          </a:p>
        </p:txBody>
      </p:sp>
      <p:sp>
        <p:nvSpPr>
          <p:cNvPr id="82" name="Rectangle 81">
            <a:extLst>
              <a:ext uri="{FF2B5EF4-FFF2-40B4-BE49-F238E27FC236}">
                <a16:creationId xmlns:a16="http://schemas.microsoft.com/office/drawing/2014/main" id="{A878FA7F-1E59-4BE4-BCA9-0C79344D3403}"/>
              </a:ext>
            </a:extLst>
          </p:cNvPr>
          <p:cNvSpPr/>
          <p:nvPr/>
        </p:nvSpPr>
        <p:spPr>
          <a:xfrm>
            <a:off x="449034" y="660952"/>
            <a:ext cx="4532010" cy="461665"/>
          </a:xfrm>
          <a:prstGeom prst="rect">
            <a:avLst/>
          </a:prstGeom>
        </p:spPr>
        <p:txBody>
          <a:bodyPr wrap="none">
            <a:spAutoFit/>
          </a:bodyPr>
          <a:lstStyle/>
          <a:p>
            <a:pPr lvl="0"/>
            <a:r>
              <a:rPr lang="en-GB" sz="2400" dirty="0">
                <a:solidFill>
                  <a:schemeClr val="tx2">
                    <a:lumMod val="50000"/>
                  </a:schemeClr>
                </a:solidFill>
              </a:rPr>
              <a:t>Significant Events in the Period </a:t>
            </a:r>
          </a:p>
        </p:txBody>
      </p:sp>
      <p:sp>
        <p:nvSpPr>
          <p:cNvPr id="83" name="Rectangle 82">
            <a:extLst>
              <a:ext uri="{FF2B5EF4-FFF2-40B4-BE49-F238E27FC236}">
                <a16:creationId xmlns:a16="http://schemas.microsoft.com/office/drawing/2014/main" id="{7F50B42F-63C3-46A0-8545-041985ACA003}"/>
              </a:ext>
            </a:extLst>
          </p:cNvPr>
          <p:cNvSpPr/>
          <p:nvPr/>
        </p:nvSpPr>
        <p:spPr>
          <a:xfrm>
            <a:off x="5577150" y="354227"/>
            <a:ext cx="5808679" cy="6393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dirty="0">
                <a:solidFill>
                  <a:schemeClr val="tx2">
                    <a:lumMod val="50000"/>
                  </a:schemeClr>
                </a:solidFill>
              </a:rPr>
              <a:t>Slips, Trips and Falls x 6</a:t>
            </a:r>
          </a:p>
          <a:p>
            <a:r>
              <a:rPr lang="en-GB" sz="1100" dirty="0">
                <a:solidFill>
                  <a:srgbClr val="FF0000"/>
                </a:solidFill>
              </a:rPr>
              <a:t>12/06/2019 – </a:t>
            </a:r>
            <a:r>
              <a:rPr lang="en-GB" sz="1100" dirty="0">
                <a:solidFill>
                  <a:schemeClr val="tx2">
                    <a:lumMod val="50000"/>
                  </a:schemeClr>
                </a:solidFill>
              </a:rPr>
              <a:t>Whilst the IP was walking in the cess to collect a gauge he tripped on an old chair that was discarded in the cess and obscured by the vegetation. The IP dislocated his left shoulder and sustained a small cut above his lip. </a:t>
            </a:r>
            <a:r>
              <a:rPr lang="en-GB" sz="1100" dirty="0">
                <a:solidFill>
                  <a:srgbClr val="FF0000"/>
                </a:solidFill>
              </a:rPr>
              <a:t>LT</a:t>
            </a:r>
          </a:p>
          <a:p>
            <a:r>
              <a:rPr lang="en-GB" sz="1100" b="1" dirty="0">
                <a:solidFill>
                  <a:schemeClr val="tx2">
                    <a:lumMod val="50000"/>
                  </a:schemeClr>
                </a:solidFill>
              </a:rPr>
              <a:t>Lessons Learnt – Awareness of underfoot conditions/most suitable walking route. The COSS brief should cover site specific hazards including ground conditions where you may be more likely to slip, trip or fall. </a:t>
            </a:r>
          </a:p>
          <a:p>
            <a:endParaRPr lang="en-GB" sz="800" dirty="0">
              <a:solidFill>
                <a:srgbClr val="FF0000"/>
              </a:solidFill>
            </a:endParaRPr>
          </a:p>
          <a:p>
            <a:r>
              <a:rPr lang="en-GB" sz="1100" dirty="0">
                <a:solidFill>
                  <a:srgbClr val="FF0000"/>
                </a:solidFill>
              </a:rPr>
              <a:t>18/06/2019 - </a:t>
            </a:r>
            <a:r>
              <a:rPr lang="en-GB" sz="1100" dirty="0">
                <a:solidFill>
                  <a:schemeClr val="tx2">
                    <a:lumMod val="50000"/>
                  </a:schemeClr>
                </a:solidFill>
              </a:rPr>
              <a:t>The IP was testing a new cable when 2 timbers of a </a:t>
            </a:r>
            <a:r>
              <a:rPr lang="en-GB" sz="1100" dirty="0" err="1">
                <a:solidFill>
                  <a:schemeClr val="tx2">
                    <a:lumMod val="50000"/>
                  </a:schemeClr>
                </a:solidFill>
              </a:rPr>
              <a:t>loc</a:t>
            </a:r>
            <a:r>
              <a:rPr lang="en-GB" sz="1100" dirty="0">
                <a:solidFill>
                  <a:schemeClr val="tx2">
                    <a:lumMod val="50000"/>
                  </a:schemeClr>
                </a:solidFill>
              </a:rPr>
              <a:t> case base gave way. The IP fell through grazing his lower right arm and jarring his back as a result of the impact. </a:t>
            </a:r>
            <a:r>
              <a:rPr lang="en-GB" sz="1100" dirty="0">
                <a:solidFill>
                  <a:srgbClr val="FF0000"/>
                </a:solidFill>
              </a:rPr>
              <a:t>LT</a:t>
            </a:r>
          </a:p>
          <a:p>
            <a:r>
              <a:rPr lang="en-GB" sz="1100" b="1" dirty="0">
                <a:solidFill>
                  <a:schemeClr val="tx2">
                    <a:lumMod val="50000"/>
                  </a:schemeClr>
                </a:solidFill>
              </a:rPr>
              <a:t>More detail included in the cascade</a:t>
            </a:r>
            <a:r>
              <a:rPr lang="en-GB" sz="1100" dirty="0">
                <a:solidFill>
                  <a:schemeClr val="tx2">
                    <a:lumMod val="50000"/>
                  </a:schemeClr>
                </a:solidFill>
              </a:rPr>
              <a:t>.</a:t>
            </a:r>
            <a:endParaRPr lang="en-GB" sz="1100" dirty="0">
              <a:solidFill>
                <a:srgbClr val="FF0000"/>
              </a:solidFill>
            </a:endParaRPr>
          </a:p>
          <a:p>
            <a:pPr lvl="0"/>
            <a:endParaRPr lang="en-GB" sz="1100" b="1" kern="0" dirty="0">
              <a:solidFill>
                <a:srgbClr val="002060"/>
              </a:solidFill>
            </a:endParaRPr>
          </a:p>
          <a:p>
            <a:r>
              <a:rPr lang="en-GB" dirty="0">
                <a:solidFill>
                  <a:schemeClr val="tx2">
                    <a:lumMod val="50000"/>
                  </a:schemeClr>
                </a:solidFill>
              </a:rPr>
              <a:t>Person interacting with tool/equipment </a:t>
            </a:r>
          </a:p>
          <a:p>
            <a:r>
              <a:rPr lang="en-GB" sz="1100" dirty="0">
                <a:solidFill>
                  <a:srgbClr val="FF0000"/>
                </a:solidFill>
              </a:rPr>
              <a:t>18/06/2019 - </a:t>
            </a:r>
            <a:r>
              <a:rPr lang="en-GB" sz="1100" dirty="0">
                <a:solidFill>
                  <a:schemeClr val="tx2">
                    <a:lumMod val="50000"/>
                  </a:schemeClr>
                </a:solidFill>
              </a:rPr>
              <a:t>IP was struck from behind by an overloaded cage of goods being pushed by members of retail staff at Waterloo Station. </a:t>
            </a:r>
            <a:r>
              <a:rPr lang="en-GB" sz="1100" dirty="0">
                <a:solidFill>
                  <a:srgbClr val="FF0000"/>
                </a:solidFill>
              </a:rPr>
              <a:t>LT</a:t>
            </a:r>
            <a:endParaRPr lang="en-GB" sz="1100" dirty="0">
              <a:solidFill>
                <a:schemeClr val="tx2">
                  <a:lumMod val="50000"/>
                </a:schemeClr>
              </a:solidFill>
            </a:endParaRPr>
          </a:p>
          <a:p>
            <a:r>
              <a:rPr lang="en-GB" sz="1100" b="1" dirty="0">
                <a:solidFill>
                  <a:schemeClr val="tx2">
                    <a:lumMod val="50000"/>
                  </a:schemeClr>
                </a:solidFill>
              </a:rPr>
              <a:t>Lessons Learnt – trolleys not to be overloaded/piled up too high, ensure objects will not restrict the vision, exclusion zone maintained, keep a safe distance from other members of staff</a:t>
            </a:r>
          </a:p>
          <a:p>
            <a:endParaRPr lang="en-GB" sz="800" dirty="0">
              <a:solidFill>
                <a:srgbClr val="FF0000"/>
              </a:solidFill>
            </a:endParaRPr>
          </a:p>
          <a:p>
            <a:r>
              <a:rPr lang="en-GB" sz="1100" dirty="0">
                <a:solidFill>
                  <a:srgbClr val="FF0000"/>
                </a:solidFill>
              </a:rPr>
              <a:t>06/06/2019 – </a:t>
            </a:r>
            <a:r>
              <a:rPr lang="en-GB" sz="1100" dirty="0">
                <a:solidFill>
                  <a:schemeClr val="tx2">
                    <a:lumMod val="50000"/>
                  </a:schemeClr>
                </a:solidFill>
              </a:rPr>
              <a:t>The IP was using a track jack when the handle slipped flicking up and striking him in the face, cut required 25 stitches. </a:t>
            </a:r>
          </a:p>
          <a:p>
            <a:r>
              <a:rPr lang="en-GB" sz="1100" b="1" dirty="0">
                <a:solidFill>
                  <a:schemeClr val="tx2">
                    <a:lumMod val="50000"/>
                  </a:schemeClr>
                </a:solidFill>
              </a:rPr>
              <a:t>More detail included in the cascade</a:t>
            </a:r>
          </a:p>
          <a:p>
            <a:pPr lvl="0"/>
            <a:r>
              <a:rPr lang="en-GB" sz="1100" kern="0" dirty="0">
                <a:solidFill>
                  <a:schemeClr val="tx2">
                    <a:lumMod val="50000"/>
                  </a:schemeClr>
                </a:solidFill>
              </a:rPr>
              <a:t> </a:t>
            </a:r>
          </a:p>
          <a:p>
            <a:pPr lvl="0"/>
            <a:r>
              <a:rPr lang="en-GB" kern="0" dirty="0">
                <a:solidFill>
                  <a:schemeClr val="tx2">
                    <a:lumMod val="50000"/>
                  </a:schemeClr>
                </a:solidFill>
              </a:rPr>
              <a:t>Person undertaking hot works </a:t>
            </a:r>
          </a:p>
          <a:p>
            <a:pPr lvl="0"/>
            <a:r>
              <a:rPr lang="en-GB" sz="1100" kern="0" dirty="0">
                <a:solidFill>
                  <a:srgbClr val="FF0000"/>
                </a:solidFill>
              </a:rPr>
              <a:t>02/06/2019 -</a:t>
            </a:r>
            <a:r>
              <a:rPr lang="en-GB" sz="1100" kern="0" dirty="0">
                <a:solidFill>
                  <a:schemeClr val="tx2">
                    <a:lumMod val="50000"/>
                  </a:schemeClr>
                </a:solidFill>
              </a:rPr>
              <a:t> The IP was flame cutting a rail at Raynes Park when his overalls caught alight. The IP sustained burn blister on his left foot. It was established as part of the Level 1 Investigation that a Fire Extinguisher and a First Aid kit were not available on site.</a:t>
            </a:r>
          </a:p>
          <a:p>
            <a:pPr lvl="0"/>
            <a:r>
              <a:rPr lang="en-GB" sz="1100" b="1" kern="0" dirty="0">
                <a:solidFill>
                  <a:schemeClr val="tx2">
                    <a:lumMod val="50000"/>
                  </a:schemeClr>
                </a:solidFill>
              </a:rPr>
              <a:t>Lessons Learnt – ensure you have a Fire fighting equipment and First Aid kit available on site (Safety Bulletins are included in this cascade)</a:t>
            </a:r>
          </a:p>
          <a:p>
            <a:pPr lvl="0"/>
            <a:endParaRPr lang="en-GB" sz="2000" kern="0" dirty="0">
              <a:solidFill>
                <a:schemeClr val="tx2">
                  <a:lumMod val="50000"/>
                </a:schemeClr>
              </a:solidFill>
            </a:endParaRPr>
          </a:p>
          <a:p>
            <a:r>
              <a:rPr lang="en-GB" dirty="0">
                <a:solidFill>
                  <a:schemeClr val="tx2">
                    <a:lumMod val="50000"/>
                  </a:schemeClr>
                </a:solidFill>
              </a:rPr>
              <a:t>Near Miss </a:t>
            </a:r>
          </a:p>
          <a:p>
            <a:r>
              <a:rPr lang="en-GB" sz="1100" dirty="0">
                <a:solidFill>
                  <a:srgbClr val="FF0000"/>
                </a:solidFill>
              </a:rPr>
              <a:t>06/06/2019 -  </a:t>
            </a:r>
            <a:r>
              <a:rPr lang="en-GB" sz="1100" dirty="0">
                <a:solidFill>
                  <a:schemeClr val="tx2">
                    <a:lumMod val="50000"/>
                  </a:schemeClr>
                </a:solidFill>
              </a:rPr>
              <a:t>Near Miss on the Down Main RDG1 between Pooley Green Level Crossing and Egham. </a:t>
            </a:r>
            <a:r>
              <a:rPr lang="en-GB" sz="1100" b="1" dirty="0">
                <a:solidFill>
                  <a:schemeClr val="tx2">
                    <a:lumMod val="50000"/>
                  </a:schemeClr>
                </a:solidFill>
              </a:rPr>
              <a:t>More detail on the following slide</a:t>
            </a:r>
          </a:p>
          <a:p>
            <a:endParaRPr lang="en-GB" sz="1100" dirty="0">
              <a:solidFill>
                <a:schemeClr val="accent1">
                  <a:lumMod val="50000"/>
                </a:schemeClr>
              </a:solidFill>
            </a:endParaRPr>
          </a:p>
          <a:p>
            <a:endParaRPr lang="en-GB" sz="1100" dirty="0">
              <a:solidFill>
                <a:schemeClr val="accent1">
                  <a:lumMod val="50000"/>
                </a:schemeClr>
              </a:solidFill>
            </a:endParaRPr>
          </a:p>
          <a:p>
            <a:endParaRPr lang="en-GB" sz="1100" dirty="0">
              <a:solidFill>
                <a:schemeClr val="tx2">
                  <a:lumMod val="50000"/>
                </a:schemeClr>
              </a:solidFill>
            </a:endParaRPr>
          </a:p>
          <a:p>
            <a:endParaRPr lang="en-GB" sz="1100" dirty="0">
              <a:solidFill>
                <a:schemeClr val="tx2">
                  <a:lumMod val="50000"/>
                </a:schemeClr>
              </a:solidFill>
            </a:endParaRPr>
          </a:p>
          <a:p>
            <a:endParaRPr lang="en-GB" sz="1100" dirty="0">
              <a:solidFill>
                <a:srgbClr val="FF0000"/>
              </a:solidFill>
            </a:endParaRPr>
          </a:p>
        </p:txBody>
      </p:sp>
      <p:pic>
        <p:nvPicPr>
          <p:cNvPr id="84" name="Picture 83">
            <a:extLst>
              <a:ext uri="{FF2B5EF4-FFF2-40B4-BE49-F238E27FC236}">
                <a16:creationId xmlns:a16="http://schemas.microsoft.com/office/drawing/2014/main" id="{6EF4DDDF-837B-4A3A-98A1-B90149A821B9}"/>
              </a:ext>
            </a:extLst>
          </p:cNvPr>
          <p:cNvPicPr>
            <a:picLocks noChangeAspect="1"/>
          </p:cNvPicPr>
          <p:nvPr/>
        </p:nvPicPr>
        <p:blipFill>
          <a:blip r:embed="rId4"/>
          <a:stretch>
            <a:fillRect/>
          </a:stretch>
        </p:blipFill>
        <p:spPr>
          <a:xfrm>
            <a:off x="8280192" y="245892"/>
            <a:ext cx="402594" cy="385981"/>
          </a:xfrm>
          <a:prstGeom prst="rect">
            <a:avLst/>
          </a:prstGeom>
        </p:spPr>
      </p:pic>
      <p:pic>
        <p:nvPicPr>
          <p:cNvPr id="87" name="Picture 86">
            <a:extLst>
              <a:ext uri="{FF2B5EF4-FFF2-40B4-BE49-F238E27FC236}">
                <a16:creationId xmlns:a16="http://schemas.microsoft.com/office/drawing/2014/main" id="{020D72EE-4F66-4775-994F-21CB61706FD5}"/>
              </a:ext>
            </a:extLst>
          </p:cNvPr>
          <p:cNvPicPr>
            <a:picLocks noChangeAspect="1"/>
          </p:cNvPicPr>
          <p:nvPr/>
        </p:nvPicPr>
        <p:blipFill>
          <a:blip r:embed="rId5"/>
          <a:stretch>
            <a:fillRect/>
          </a:stretch>
        </p:blipFill>
        <p:spPr>
          <a:xfrm>
            <a:off x="6796476" y="5766386"/>
            <a:ext cx="468209" cy="385981"/>
          </a:xfrm>
          <a:prstGeom prst="roundRect">
            <a:avLst>
              <a:gd name="adj" fmla="val 4167"/>
            </a:avLst>
          </a:prstGeom>
          <a:solidFill>
            <a:srgbClr val="FFFFFF"/>
          </a:solidFill>
          <a:ln w="57150" cap="sq">
            <a:noFill/>
            <a:miter lim="800000"/>
          </a:ln>
          <a:effectLst/>
          <a:scene3d>
            <a:camera prst="orthographicFront"/>
            <a:lightRig rig="threePt" dir="t">
              <a:rot lat="0" lon="0" rev="2700000"/>
            </a:lightRig>
          </a:scene3d>
          <a:sp3d>
            <a:bevelT h="38100"/>
            <a:contourClr>
              <a:srgbClr val="C0C0C0"/>
            </a:contourClr>
          </a:sp3d>
        </p:spPr>
      </p:pic>
      <p:pic>
        <p:nvPicPr>
          <p:cNvPr id="88" name="Picture 87">
            <a:extLst>
              <a:ext uri="{FF2B5EF4-FFF2-40B4-BE49-F238E27FC236}">
                <a16:creationId xmlns:a16="http://schemas.microsoft.com/office/drawing/2014/main" id="{58FB17D0-C88B-47BF-B890-11E95C0AC37F}"/>
              </a:ext>
            </a:extLst>
          </p:cNvPr>
          <p:cNvPicPr>
            <a:picLocks noChangeAspect="1"/>
          </p:cNvPicPr>
          <p:nvPr/>
        </p:nvPicPr>
        <p:blipFill>
          <a:blip r:embed="rId6"/>
          <a:stretch>
            <a:fillRect/>
          </a:stretch>
        </p:blipFill>
        <p:spPr>
          <a:xfrm>
            <a:off x="3561655" y="46906"/>
            <a:ext cx="561889" cy="542057"/>
          </a:xfrm>
          <a:prstGeom prst="rect">
            <a:avLst/>
          </a:prstGeom>
        </p:spPr>
      </p:pic>
      <p:graphicFrame>
        <p:nvGraphicFramePr>
          <p:cNvPr id="8" name="Object 7">
            <a:extLst>
              <a:ext uri="{FF2B5EF4-FFF2-40B4-BE49-F238E27FC236}">
                <a16:creationId xmlns:a16="http://schemas.microsoft.com/office/drawing/2014/main" id="{F04B004B-80C4-4099-8390-AB04001BEC9E}"/>
              </a:ext>
            </a:extLst>
          </p:cNvPr>
          <p:cNvGraphicFramePr>
            <a:graphicFrameLocks noChangeAspect="1"/>
          </p:cNvGraphicFramePr>
          <p:nvPr>
            <p:extLst>
              <p:ext uri="{D42A27DB-BD31-4B8C-83A1-F6EECF244321}">
                <p14:modId xmlns:p14="http://schemas.microsoft.com/office/powerpoint/2010/main" val="382165773"/>
              </p:ext>
            </p:extLst>
          </p:nvPr>
        </p:nvGraphicFramePr>
        <p:xfrm>
          <a:off x="135869" y="1194606"/>
          <a:ext cx="5215749" cy="2942217"/>
        </p:xfrm>
        <a:graphic>
          <a:graphicData uri="http://schemas.openxmlformats.org/presentationml/2006/ole">
            <mc:AlternateContent xmlns:mc="http://schemas.openxmlformats.org/markup-compatibility/2006">
              <mc:Choice xmlns:v="urn:schemas-microsoft-com:vml" Requires="v">
                <p:oleObj spid="_x0000_s4146" name="Worksheet" r:id="rId7" imgW="5943600" imgH="3352710" progId="Excel.Sheet.12">
                  <p:embed/>
                </p:oleObj>
              </mc:Choice>
              <mc:Fallback>
                <p:oleObj name="Worksheet" r:id="rId7" imgW="5943600" imgH="3352710" progId="Excel.Sheet.12">
                  <p:embed/>
                  <p:pic>
                    <p:nvPicPr>
                      <p:cNvPr id="0" name=""/>
                      <p:cNvPicPr/>
                      <p:nvPr/>
                    </p:nvPicPr>
                    <p:blipFill>
                      <a:blip r:embed="rId8"/>
                      <a:stretch>
                        <a:fillRect/>
                      </a:stretch>
                    </p:blipFill>
                    <p:spPr>
                      <a:xfrm>
                        <a:off x="135869" y="1194606"/>
                        <a:ext cx="5215749" cy="2942217"/>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316EF6E2-4B04-4025-9836-E11338975102}"/>
              </a:ext>
            </a:extLst>
          </p:cNvPr>
          <p:cNvGraphicFramePr>
            <a:graphicFrameLocks noChangeAspect="1"/>
          </p:cNvGraphicFramePr>
          <p:nvPr>
            <p:extLst>
              <p:ext uri="{D42A27DB-BD31-4B8C-83A1-F6EECF244321}">
                <p14:modId xmlns:p14="http://schemas.microsoft.com/office/powerpoint/2010/main" val="2762130035"/>
              </p:ext>
            </p:extLst>
          </p:nvPr>
        </p:nvGraphicFramePr>
        <p:xfrm>
          <a:off x="135870" y="4206613"/>
          <a:ext cx="5207000" cy="2387600"/>
        </p:xfrm>
        <a:graphic>
          <a:graphicData uri="http://schemas.openxmlformats.org/presentationml/2006/ole">
            <mc:AlternateContent xmlns:mc="http://schemas.openxmlformats.org/markup-compatibility/2006">
              <mc:Choice xmlns:v="urn:schemas-microsoft-com:vml" Requires="v">
                <p:oleObj spid="_x0000_s4147" name="Worksheet" r:id="rId9" imgW="5943600" imgH="2724060" progId="Excel.Sheet.12">
                  <p:embed/>
                </p:oleObj>
              </mc:Choice>
              <mc:Fallback>
                <p:oleObj name="Worksheet" r:id="rId9" imgW="5943600" imgH="2724060" progId="Excel.Sheet.12">
                  <p:embed/>
                  <p:pic>
                    <p:nvPicPr>
                      <p:cNvPr id="0" name=""/>
                      <p:cNvPicPr/>
                      <p:nvPr/>
                    </p:nvPicPr>
                    <p:blipFill>
                      <a:blip r:embed="rId10"/>
                      <a:stretch>
                        <a:fillRect/>
                      </a:stretch>
                    </p:blipFill>
                    <p:spPr>
                      <a:xfrm>
                        <a:off x="135870" y="4206613"/>
                        <a:ext cx="5207000" cy="2387600"/>
                      </a:xfrm>
                      <a:prstGeom prst="rect">
                        <a:avLst/>
                      </a:prstGeom>
                      <a:noFill/>
                    </p:spPr>
                  </p:pic>
                </p:oleObj>
              </mc:Fallback>
            </mc:AlternateContent>
          </a:graphicData>
        </a:graphic>
      </p:graphicFrame>
      <p:pic>
        <p:nvPicPr>
          <p:cNvPr id="25" name="Picture 24">
            <a:extLst>
              <a:ext uri="{FF2B5EF4-FFF2-40B4-BE49-F238E27FC236}">
                <a16:creationId xmlns:a16="http://schemas.microsoft.com/office/drawing/2014/main" id="{4D36BC90-32DB-4788-A561-F34FC2AA79D7}"/>
              </a:ext>
            </a:extLst>
          </p:cNvPr>
          <p:cNvPicPr>
            <a:picLocks noChangeAspect="1"/>
          </p:cNvPicPr>
          <p:nvPr/>
        </p:nvPicPr>
        <p:blipFill>
          <a:blip r:embed="rId11"/>
          <a:stretch>
            <a:fillRect/>
          </a:stretch>
        </p:blipFill>
        <p:spPr>
          <a:xfrm>
            <a:off x="9696400" y="2466234"/>
            <a:ext cx="402594" cy="398960"/>
          </a:xfrm>
          <a:prstGeom prst="rect">
            <a:avLst/>
          </a:prstGeom>
        </p:spPr>
      </p:pic>
      <p:pic>
        <p:nvPicPr>
          <p:cNvPr id="11" name="Picture 10">
            <a:extLst>
              <a:ext uri="{FF2B5EF4-FFF2-40B4-BE49-F238E27FC236}">
                <a16:creationId xmlns:a16="http://schemas.microsoft.com/office/drawing/2014/main" id="{21ABCACF-BA12-4574-947A-48416386B402}"/>
              </a:ext>
            </a:extLst>
          </p:cNvPr>
          <p:cNvPicPr>
            <a:picLocks noChangeAspect="1"/>
          </p:cNvPicPr>
          <p:nvPr/>
        </p:nvPicPr>
        <p:blipFill>
          <a:blip r:embed="rId12"/>
          <a:stretch>
            <a:fillRect/>
          </a:stretch>
        </p:blipFill>
        <p:spPr>
          <a:xfrm>
            <a:off x="8832304" y="4365104"/>
            <a:ext cx="389302" cy="385981"/>
          </a:xfrm>
          <a:prstGeom prst="rect">
            <a:avLst/>
          </a:prstGeom>
        </p:spPr>
      </p:pic>
    </p:spTree>
    <p:extLst>
      <p:ext uri="{BB962C8B-B14F-4D97-AF65-F5344CB8AC3E}">
        <p14:creationId xmlns:p14="http://schemas.microsoft.com/office/powerpoint/2010/main" val="2065651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263352" y="103196"/>
            <a:ext cx="3728609" cy="733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Operational Incident</a:t>
            </a:r>
          </a:p>
        </p:txBody>
      </p:sp>
      <p:sp>
        <p:nvSpPr>
          <p:cNvPr id="4" name="Rectangle 3">
            <a:extLst>
              <a:ext uri="{FF2B5EF4-FFF2-40B4-BE49-F238E27FC236}">
                <a16:creationId xmlns:a16="http://schemas.microsoft.com/office/drawing/2014/main" id="{A8CD8984-A912-491E-8103-CF000BFC61B8}"/>
              </a:ext>
            </a:extLst>
          </p:cNvPr>
          <p:cNvSpPr/>
          <p:nvPr/>
        </p:nvSpPr>
        <p:spPr>
          <a:xfrm>
            <a:off x="119336" y="968674"/>
            <a:ext cx="5787769" cy="5808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2EA2999F-4E0B-41A3-9777-5E7E50777193}"/>
              </a:ext>
            </a:extLst>
          </p:cNvPr>
          <p:cNvPicPr>
            <a:picLocks noChangeAspect="1"/>
          </p:cNvPicPr>
          <p:nvPr/>
        </p:nvPicPr>
        <p:blipFill>
          <a:blip r:embed="rId3"/>
          <a:stretch>
            <a:fillRect/>
          </a:stretch>
        </p:blipFill>
        <p:spPr>
          <a:xfrm>
            <a:off x="3791745" y="78457"/>
            <a:ext cx="576064" cy="620613"/>
          </a:xfrm>
          <a:prstGeom prst="roundRect">
            <a:avLst>
              <a:gd name="adj" fmla="val 4167"/>
            </a:avLst>
          </a:prstGeom>
          <a:solidFill>
            <a:srgbClr val="FFFFFF"/>
          </a:solidFill>
          <a:ln w="57150" cap="sq">
            <a:noFill/>
            <a:miter lim="800000"/>
          </a:ln>
          <a:effectLst/>
          <a:scene3d>
            <a:camera prst="orthographicFront"/>
            <a:lightRig rig="threePt" dir="t">
              <a:rot lat="0" lon="0" rev="2700000"/>
            </a:lightRig>
          </a:scene3d>
          <a:sp3d>
            <a:bevelT h="38100"/>
            <a:contourClr>
              <a:srgbClr val="C0C0C0"/>
            </a:contourClr>
          </a:sp3d>
        </p:spPr>
      </p:pic>
      <p:sp>
        <p:nvSpPr>
          <p:cNvPr id="5" name="Rectangle 4">
            <a:extLst>
              <a:ext uri="{FF2B5EF4-FFF2-40B4-BE49-F238E27FC236}">
                <a16:creationId xmlns:a16="http://schemas.microsoft.com/office/drawing/2014/main" id="{3F506419-3AFB-4CCB-AE78-4826081E8F30}"/>
              </a:ext>
            </a:extLst>
          </p:cNvPr>
          <p:cNvSpPr/>
          <p:nvPr/>
        </p:nvSpPr>
        <p:spPr>
          <a:xfrm>
            <a:off x="263352" y="905998"/>
            <a:ext cx="11005226" cy="369332"/>
          </a:xfrm>
          <a:prstGeom prst="rect">
            <a:avLst/>
          </a:prstGeom>
        </p:spPr>
        <p:txBody>
          <a:bodyPr wrap="square">
            <a:spAutoFit/>
          </a:bodyPr>
          <a:lstStyle/>
          <a:p>
            <a:r>
              <a:rPr lang="en-GB" b="1" dirty="0">
                <a:solidFill>
                  <a:schemeClr val="tx2">
                    <a:lumMod val="50000"/>
                  </a:schemeClr>
                </a:solidFill>
              </a:rPr>
              <a:t>Alleged Near Miss between Pooley Green Level Crossing and Egham on 06/06/2019 </a:t>
            </a:r>
          </a:p>
        </p:txBody>
      </p:sp>
      <p:pic>
        <p:nvPicPr>
          <p:cNvPr id="7" name="Picture 6">
            <a:extLst>
              <a:ext uri="{FF2B5EF4-FFF2-40B4-BE49-F238E27FC236}">
                <a16:creationId xmlns:a16="http://schemas.microsoft.com/office/drawing/2014/main" id="{A6B6AEB3-C75A-405D-B2E3-95B3D64B1E2D}"/>
              </a:ext>
            </a:extLst>
          </p:cNvPr>
          <p:cNvPicPr>
            <a:picLocks noChangeAspect="1"/>
          </p:cNvPicPr>
          <p:nvPr/>
        </p:nvPicPr>
        <p:blipFill rotWithShape="1">
          <a:blip r:embed="rId4"/>
          <a:srcRect l="9833" r="-9833"/>
          <a:stretch/>
        </p:blipFill>
        <p:spPr>
          <a:xfrm>
            <a:off x="8400256" y="1408784"/>
            <a:ext cx="2868322" cy="2524272"/>
          </a:xfrm>
          <a:prstGeom prst="rect">
            <a:avLst/>
          </a:prstGeom>
        </p:spPr>
      </p:pic>
      <p:pic>
        <p:nvPicPr>
          <p:cNvPr id="11" name="Picture 10">
            <a:extLst>
              <a:ext uri="{FF2B5EF4-FFF2-40B4-BE49-F238E27FC236}">
                <a16:creationId xmlns:a16="http://schemas.microsoft.com/office/drawing/2014/main" id="{5CDFB23A-1A69-44B4-958F-D9E3A3B92744}"/>
              </a:ext>
            </a:extLst>
          </p:cNvPr>
          <p:cNvPicPr>
            <a:picLocks noChangeAspect="1"/>
          </p:cNvPicPr>
          <p:nvPr/>
        </p:nvPicPr>
        <p:blipFill rotWithShape="1">
          <a:blip r:embed="rId5"/>
          <a:srcRect t="5583" b="8551"/>
          <a:stretch/>
        </p:blipFill>
        <p:spPr>
          <a:xfrm>
            <a:off x="6744072" y="1408784"/>
            <a:ext cx="1656184" cy="2524272"/>
          </a:xfrm>
          <a:prstGeom prst="rect">
            <a:avLst/>
          </a:prstGeom>
        </p:spPr>
      </p:pic>
      <p:cxnSp>
        <p:nvCxnSpPr>
          <p:cNvPr id="15" name="Straight Arrow Connector 14">
            <a:extLst>
              <a:ext uri="{FF2B5EF4-FFF2-40B4-BE49-F238E27FC236}">
                <a16:creationId xmlns:a16="http://schemas.microsoft.com/office/drawing/2014/main" id="{A67D9D00-D362-47DC-A0E7-AB6F6419CC35}"/>
              </a:ext>
            </a:extLst>
          </p:cNvPr>
          <p:cNvCxnSpPr>
            <a:cxnSpLocks/>
          </p:cNvCxnSpPr>
          <p:nvPr/>
        </p:nvCxnSpPr>
        <p:spPr>
          <a:xfrm flipH="1">
            <a:off x="8256240" y="2780928"/>
            <a:ext cx="936104" cy="0"/>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012B6BF0-9575-4E49-822F-B074BAB64A4A}"/>
              </a:ext>
            </a:extLst>
          </p:cNvPr>
          <p:cNvCxnSpPr>
            <a:cxnSpLocks/>
          </p:cNvCxnSpPr>
          <p:nvPr/>
        </p:nvCxnSpPr>
        <p:spPr>
          <a:xfrm flipH="1">
            <a:off x="9150222" y="3326904"/>
            <a:ext cx="357568" cy="0"/>
          </a:xfrm>
          <a:prstGeom prst="straightConnector1">
            <a:avLst/>
          </a:prstGeom>
          <a:ln w="127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Rectangle 18">
            <a:extLst>
              <a:ext uri="{FF2B5EF4-FFF2-40B4-BE49-F238E27FC236}">
                <a16:creationId xmlns:a16="http://schemas.microsoft.com/office/drawing/2014/main" id="{7FAB44DE-6742-4880-BA07-66701629DB95}"/>
              </a:ext>
            </a:extLst>
          </p:cNvPr>
          <p:cNvSpPr/>
          <p:nvPr/>
        </p:nvSpPr>
        <p:spPr>
          <a:xfrm>
            <a:off x="9507790" y="3151903"/>
            <a:ext cx="1405392" cy="332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Train travelling along the Down Main </a:t>
            </a:r>
          </a:p>
        </p:txBody>
      </p:sp>
      <p:cxnSp>
        <p:nvCxnSpPr>
          <p:cNvPr id="21" name="Straight Arrow Connector 20">
            <a:extLst>
              <a:ext uri="{FF2B5EF4-FFF2-40B4-BE49-F238E27FC236}">
                <a16:creationId xmlns:a16="http://schemas.microsoft.com/office/drawing/2014/main" id="{AB4F68F2-001F-4345-A959-AD6AE0E78B89}"/>
              </a:ext>
            </a:extLst>
          </p:cNvPr>
          <p:cNvCxnSpPr>
            <a:cxnSpLocks/>
          </p:cNvCxnSpPr>
          <p:nvPr/>
        </p:nvCxnSpPr>
        <p:spPr>
          <a:xfrm>
            <a:off x="8112224" y="2348880"/>
            <a:ext cx="0" cy="432048"/>
          </a:xfrm>
          <a:prstGeom prst="straightConnector1">
            <a:avLst/>
          </a:prstGeom>
          <a:ln w="57150">
            <a:solidFill>
              <a:srgbClr val="951B8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E9EB0B0-0F55-4A55-8AF1-5FF2D37C3AD8}"/>
              </a:ext>
            </a:extLst>
          </p:cNvPr>
          <p:cNvCxnSpPr>
            <a:cxnSpLocks/>
          </p:cNvCxnSpPr>
          <p:nvPr/>
        </p:nvCxnSpPr>
        <p:spPr>
          <a:xfrm flipH="1">
            <a:off x="9150221" y="3645024"/>
            <a:ext cx="357569" cy="0"/>
          </a:xfrm>
          <a:prstGeom prst="straightConnector1">
            <a:avLst/>
          </a:prstGeom>
          <a:ln w="12700">
            <a:solidFill>
              <a:srgbClr val="951B8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5B8850D-C336-40E6-AE9A-C6E4B105FA79}"/>
              </a:ext>
            </a:extLst>
          </p:cNvPr>
          <p:cNvSpPr/>
          <p:nvPr/>
        </p:nvSpPr>
        <p:spPr>
          <a:xfrm>
            <a:off x="9515144" y="3509793"/>
            <a:ext cx="1405392" cy="379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The Lookout crossing from the Up Cess into the Down Cess </a:t>
            </a:r>
          </a:p>
        </p:txBody>
      </p:sp>
      <p:sp>
        <p:nvSpPr>
          <p:cNvPr id="27" name="Rectangle 26">
            <a:extLst>
              <a:ext uri="{FF2B5EF4-FFF2-40B4-BE49-F238E27FC236}">
                <a16:creationId xmlns:a16="http://schemas.microsoft.com/office/drawing/2014/main" id="{5D3CDE16-A1B2-4E56-A332-B999564C2EA1}"/>
              </a:ext>
            </a:extLst>
          </p:cNvPr>
          <p:cNvSpPr/>
          <p:nvPr/>
        </p:nvSpPr>
        <p:spPr>
          <a:xfrm>
            <a:off x="6744072" y="4090742"/>
            <a:ext cx="4248472" cy="2074562"/>
          </a:xfrm>
          <a:prstGeom prst="rect">
            <a:avLst/>
          </a:prstGeom>
          <a:solidFill>
            <a:schemeClr val="accent2">
              <a:lumMod val="75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200" b="1" dirty="0">
                <a:solidFill>
                  <a:schemeClr val="tx1"/>
                </a:solidFill>
                <a:effectLst/>
                <a:latin typeface="Times New Roman" panose="02020603050405020304" pitchFamily="18" charset="0"/>
                <a:ea typeface="Times New Roman" panose="02020603050405020304" pitchFamily="18" charset="0"/>
              </a:rPr>
              <a:t>Lessons Learnt</a:t>
            </a:r>
          </a:p>
          <a:p>
            <a:pPr>
              <a:spcAft>
                <a:spcPts val="0"/>
              </a:spcAft>
            </a:pPr>
            <a:r>
              <a:rPr lang="en-GB" sz="1200" b="1" dirty="0">
                <a:solidFill>
                  <a:schemeClr val="tx1"/>
                </a:solidFill>
                <a:effectLst/>
                <a:latin typeface="Times New Roman" panose="02020603050405020304" pitchFamily="18" charset="0"/>
                <a:ea typeface="Times New Roman" panose="02020603050405020304" pitchFamily="18" charset="0"/>
              </a:rPr>
              <a:t>Please discuss with your teams the following:</a:t>
            </a:r>
          </a:p>
          <a:p>
            <a:pPr marL="342900" lvl="0" indent="-342900">
              <a:spcAft>
                <a:spcPts val="0"/>
              </a:spcAft>
              <a:buFont typeface="Wingdings" panose="05000000000000000000" pitchFamily="2" charset="2"/>
              <a:buChar char=""/>
            </a:pPr>
            <a:r>
              <a:rPr lang="en-GB" sz="1200" b="1" dirty="0">
                <a:solidFill>
                  <a:schemeClr val="tx1"/>
                </a:solidFill>
                <a:effectLst/>
                <a:latin typeface="Times New Roman" panose="02020603050405020304" pitchFamily="18" charset="0"/>
                <a:ea typeface="Times New Roman" panose="02020603050405020304" pitchFamily="18" charset="0"/>
              </a:rPr>
              <a:t>The importance of testing the warning time before the work is allowed to start as per the GE/RT8000/HB7 - General duties of a controller of site safety (COSS)</a:t>
            </a:r>
          </a:p>
          <a:p>
            <a:pPr marL="342900" lvl="0" indent="-342900">
              <a:spcAft>
                <a:spcPts val="0"/>
              </a:spcAft>
              <a:buFont typeface="Wingdings" panose="05000000000000000000" pitchFamily="2" charset="2"/>
              <a:buChar char=""/>
            </a:pPr>
            <a:r>
              <a:rPr lang="en-GB" sz="1200" b="1" dirty="0">
                <a:solidFill>
                  <a:schemeClr val="tx1"/>
                </a:solidFill>
                <a:effectLst/>
                <a:latin typeface="Times New Roman" panose="02020603050405020304" pitchFamily="18" charset="0"/>
                <a:ea typeface="Times New Roman" panose="02020603050405020304" pitchFamily="18" charset="0"/>
              </a:rPr>
              <a:t>The importance of ensuring that sufficient sighting distance can be achieved in all directions. </a:t>
            </a:r>
          </a:p>
          <a:p>
            <a:pPr marL="342900" lvl="0" indent="-342900">
              <a:spcAft>
                <a:spcPts val="0"/>
              </a:spcAft>
              <a:buFont typeface="Wingdings" panose="05000000000000000000" pitchFamily="2" charset="2"/>
              <a:buChar char=""/>
            </a:pPr>
            <a:r>
              <a:rPr lang="en-GB" sz="1200" b="1" dirty="0">
                <a:solidFill>
                  <a:schemeClr val="tx1"/>
                </a:solidFill>
                <a:effectLst/>
                <a:latin typeface="Times New Roman" panose="02020603050405020304" pitchFamily="18" charset="0"/>
                <a:ea typeface="Times New Roman" panose="02020603050405020304" pitchFamily="18" charset="0"/>
              </a:rPr>
              <a:t>The use of Range Finders as a useful tool when checking the sighting distance.</a:t>
            </a:r>
          </a:p>
          <a:p>
            <a:pPr marL="342900" lvl="0" indent="-342900">
              <a:spcAft>
                <a:spcPts val="0"/>
              </a:spcAft>
              <a:buFont typeface="Wingdings" panose="05000000000000000000" pitchFamily="2" charset="2"/>
              <a:buChar char=""/>
            </a:pPr>
            <a:r>
              <a:rPr lang="en-GB" sz="1200" b="1" dirty="0">
                <a:solidFill>
                  <a:schemeClr val="tx1"/>
                </a:solidFill>
                <a:effectLst/>
                <a:latin typeface="Times New Roman" panose="02020603050405020304" pitchFamily="18" charset="0"/>
                <a:ea typeface="Times New Roman" panose="02020603050405020304" pitchFamily="18" charset="0"/>
              </a:rPr>
              <a:t>If you believe something is not safe, CHALLENGE!</a:t>
            </a:r>
          </a:p>
          <a:p>
            <a:pPr>
              <a:spcAft>
                <a:spcPts val="0"/>
              </a:spcAft>
            </a:pPr>
            <a:r>
              <a:rPr lang="en-GB" sz="1200" b="1" dirty="0">
                <a:solidFill>
                  <a:schemeClr val="tx1"/>
                </a:solidFill>
                <a:effectLst/>
                <a:latin typeface="Times New Roman" panose="02020603050405020304" pitchFamily="18" charset="0"/>
                <a:ea typeface="Times New Roman" panose="02020603050405020304" pitchFamily="18" charset="0"/>
              </a:rPr>
              <a:t> </a:t>
            </a:r>
          </a:p>
        </p:txBody>
      </p:sp>
      <p:sp>
        <p:nvSpPr>
          <p:cNvPr id="28" name="Rectangle 27">
            <a:extLst>
              <a:ext uri="{FF2B5EF4-FFF2-40B4-BE49-F238E27FC236}">
                <a16:creationId xmlns:a16="http://schemas.microsoft.com/office/drawing/2014/main" id="{C454F61F-27C5-4B3A-B5FC-6BB569AC02CD}"/>
              </a:ext>
            </a:extLst>
          </p:cNvPr>
          <p:cNvSpPr/>
          <p:nvPr/>
        </p:nvSpPr>
        <p:spPr>
          <a:xfrm>
            <a:off x="296689" y="1407162"/>
            <a:ext cx="6021545" cy="4680519"/>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t>On Thursday 6</a:t>
            </a:r>
            <a:r>
              <a:rPr lang="en-GB" sz="1600" baseline="30000" dirty="0"/>
              <a:t>th</a:t>
            </a:r>
            <a:r>
              <a:rPr lang="en-GB" sz="1600" dirty="0"/>
              <a:t> June 2019 the Driver of the SWR train 2C31 reported a Near Miss as he was approaching Egham Station on the Down Main RDG1.</a:t>
            </a:r>
          </a:p>
          <a:p>
            <a:endParaRPr lang="en-GB" sz="1600" dirty="0"/>
          </a:p>
          <a:p>
            <a:r>
              <a:rPr lang="en-GB" sz="1600" dirty="0"/>
              <a:t>The Lookout for a Telecoms team, who were working in the area earlier that morning, was crossing from the Up Cess into the Down Cess as the work was completed and he was returning back to the access point to join the rest of the team.</a:t>
            </a:r>
          </a:p>
          <a:p>
            <a:endParaRPr lang="en-GB" sz="1600" dirty="0"/>
          </a:p>
          <a:p>
            <a:r>
              <a:rPr lang="en-GB" sz="1600" dirty="0"/>
              <a:t>The Driver sounded his horn which the Lookout acknowledged and carried on across the Down Main into the Down Cess.</a:t>
            </a:r>
          </a:p>
          <a:p>
            <a:endParaRPr lang="en-GB" sz="1600" dirty="0"/>
          </a:p>
          <a:p>
            <a:r>
              <a:rPr lang="en-GB" sz="1600" dirty="0"/>
              <a:t>The Preliminary Investigation established the following:</a:t>
            </a:r>
          </a:p>
          <a:p>
            <a:endParaRPr lang="en-GB" sz="1600" dirty="0"/>
          </a:p>
          <a:p>
            <a:pPr marL="285750" indent="-285750">
              <a:buFont typeface="Wingdings" panose="05000000000000000000" pitchFamily="2" charset="2"/>
              <a:buChar char="Ø"/>
            </a:pPr>
            <a:r>
              <a:rPr lang="en-GB" sz="1600" dirty="0"/>
              <a:t>The Lookout was in the POS for approximately 8 to 9 seconds prior to the train passing</a:t>
            </a:r>
          </a:p>
          <a:p>
            <a:pPr marL="285750" indent="-285750">
              <a:buFont typeface="Wingdings" panose="05000000000000000000" pitchFamily="2" charset="2"/>
              <a:buChar char="Ø"/>
            </a:pPr>
            <a:r>
              <a:rPr lang="en-GB" sz="1600" dirty="0"/>
              <a:t>The required sighting distance in the down direction is 550m but only approximately 390m can be achieved</a:t>
            </a:r>
          </a:p>
          <a:p>
            <a:endParaRPr lang="en-GB" sz="1400" dirty="0"/>
          </a:p>
          <a:p>
            <a:endParaRPr lang="en-GB" sz="800" dirty="0"/>
          </a:p>
          <a:p>
            <a:r>
              <a:rPr lang="en-GB" sz="1400" b="1" dirty="0">
                <a:solidFill>
                  <a:schemeClr val="accent2">
                    <a:lumMod val="50000"/>
                  </a:schemeClr>
                </a:solidFill>
              </a:rPr>
              <a:t>Please refer to the Lessons Learnt for further information: </a:t>
            </a:r>
            <a:r>
              <a:rPr lang="en-GB" sz="1400" b="1" dirty="0">
                <a:solidFill>
                  <a:schemeClr val="accent2">
                    <a:lumMod val="50000"/>
                  </a:schemeClr>
                </a:solidFill>
                <a:hlinkClick r:id="rId6" action="ppaction://hlinkfile">
                  <a:extLst>
                    <a:ext uri="{A12FA001-AC4F-418D-AE19-62706E023703}">
                      <ahyp:hlinkClr xmlns:ahyp="http://schemas.microsoft.com/office/drawing/2018/hyperlinkcolor" val="tx"/>
                    </a:ext>
                  </a:extLst>
                </a:hlinkClick>
              </a:rPr>
              <a:t>Lessons Learnt - Near Miss Pooley Green Level Xing, Egham 060619.pdf</a:t>
            </a:r>
            <a:endParaRPr lang="en-GB" sz="1400" b="1" dirty="0">
              <a:solidFill>
                <a:schemeClr val="accent2">
                  <a:lumMod val="50000"/>
                </a:schemeClr>
              </a:solidFill>
            </a:endParaRPr>
          </a:p>
        </p:txBody>
      </p:sp>
      <p:sp>
        <p:nvSpPr>
          <p:cNvPr id="29" name="Rectangle 28">
            <a:extLst>
              <a:ext uri="{FF2B5EF4-FFF2-40B4-BE49-F238E27FC236}">
                <a16:creationId xmlns:a16="http://schemas.microsoft.com/office/drawing/2014/main" id="{9A3E616B-BD55-47B8-BD16-9D8CD93545FA}"/>
              </a:ext>
            </a:extLst>
          </p:cNvPr>
          <p:cNvSpPr/>
          <p:nvPr/>
        </p:nvSpPr>
        <p:spPr>
          <a:xfrm>
            <a:off x="6744072" y="1407162"/>
            <a:ext cx="4248472" cy="2524247"/>
          </a:xfrm>
          <a:prstGeom prst="rect">
            <a:avLst/>
          </a:prstGeom>
          <a:no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5916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D0D601-8644-45D1-8F10-092FA928F9C2}"/>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60832CC7-0C20-4B7F-813D-37C2939A0561}"/>
              </a:ext>
            </a:extLst>
          </p:cNvPr>
          <p:cNvSpPr/>
          <p:nvPr/>
        </p:nvSpPr>
        <p:spPr>
          <a:xfrm>
            <a:off x="150113" y="766290"/>
            <a:ext cx="847226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5172">
                    <a:lumMod val="50000"/>
                  </a:srgbClr>
                </a:solidFill>
                <a:latin typeface="Arial" panose="020B0604020202020204"/>
              </a:rPr>
              <a:t>Lost Time Accident – Laceration to the top of a right eye socket </a:t>
            </a:r>
            <a:endParaRPr kumimoji="0" lang="en-GB" b="0"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72C1BE3F-A010-4D71-A389-D6CE408CAB45}"/>
              </a:ext>
            </a:extLst>
          </p:cNvPr>
          <p:cNvSpPr/>
          <p:nvPr/>
        </p:nvSpPr>
        <p:spPr>
          <a:xfrm>
            <a:off x="150113" y="86205"/>
            <a:ext cx="3728609" cy="589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a:t>
            </a:r>
          </a:p>
        </p:txBody>
      </p:sp>
      <p:pic>
        <p:nvPicPr>
          <p:cNvPr id="3" name="Picture 2">
            <a:extLst>
              <a:ext uri="{FF2B5EF4-FFF2-40B4-BE49-F238E27FC236}">
                <a16:creationId xmlns:a16="http://schemas.microsoft.com/office/drawing/2014/main" id="{37F69417-5AD2-4B8C-9776-568C60EA0037}"/>
              </a:ext>
            </a:extLst>
          </p:cNvPr>
          <p:cNvPicPr>
            <a:picLocks noChangeAspect="1"/>
          </p:cNvPicPr>
          <p:nvPr/>
        </p:nvPicPr>
        <p:blipFill>
          <a:blip r:embed="rId3"/>
          <a:stretch>
            <a:fillRect/>
          </a:stretch>
        </p:blipFill>
        <p:spPr>
          <a:xfrm>
            <a:off x="3123826" y="86205"/>
            <a:ext cx="648072" cy="642222"/>
          </a:xfrm>
          <a:prstGeom prst="rect">
            <a:avLst/>
          </a:prstGeom>
        </p:spPr>
      </p:pic>
      <p:pic>
        <p:nvPicPr>
          <p:cNvPr id="7" name="Picture 6">
            <a:extLst>
              <a:ext uri="{FF2B5EF4-FFF2-40B4-BE49-F238E27FC236}">
                <a16:creationId xmlns:a16="http://schemas.microsoft.com/office/drawing/2014/main" id="{79B5B928-E6C1-450F-99D6-CF7FFDA80FB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8578376" y="3133009"/>
            <a:ext cx="2807939" cy="2192740"/>
          </a:xfrm>
          <a:prstGeom prst="rect">
            <a:avLst/>
          </a:prstGeom>
          <a:noFill/>
          <a:ln w="19050">
            <a:solidFill>
              <a:schemeClr val="tx2">
                <a:lumMod val="50000"/>
              </a:schemeClr>
            </a:solidFill>
          </a:ln>
        </p:spPr>
      </p:pic>
      <p:sp>
        <p:nvSpPr>
          <p:cNvPr id="9" name="Oval 8">
            <a:extLst>
              <a:ext uri="{FF2B5EF4-FFF2-40B4-BE49-F238E27FC236}">
                <a16:creationId xmlns:a16="http://schemas.microsoft.com/office/drawing/2014/main" id="{591D7D55-4AE8-4979-83C4-2015D9B0A2E4}"/>
              </a:ext>
            </a:extLst>
          </p:cNvPr>
          <p:cNvSpPr/>
          <p:nvPr/>
        </p:nvSpPr>
        <p:spPr>
          <a:xfrm>
            <a:off x="10056440" y="3429000"/>
            <a:ext cx="432048" cy="504825"/>
          </a:xfrm>
          <a:prstGeom prst="ellipse">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 name="Text Box 5">
            <a:extLst>
              <a:ext uri="{FF2B5EF4-FFF2-40B4-BE49-F238E27FC236}">
                <a16:creationId xmlns:a16="http://schemas.microsoft.com/office/drawing/2014/main" id="{21D2B2F7-26E8-42F0-9D07-709753695695}"/>
              </a:ext>
            </a:extLst>
          </p:cNvPr>
          <p:cNvSpPr txBox="1"/>
          <p:nvPr/>
        </p:nvSpPr>
        <p:spPr>
          <a:xfrm>
            <a:off x="8688284" y="1729476"/>
            <a:ext cx="2588121" cy="836009"/>
          </a:xfrm>
          <a:prstGeom prst="rect">
            <a:avLst/>
          </a:prstGeom>
          <a:solidFill>
            <a:schemeClr val="lt1"/>
          </a:solidFill>
          <a:ln w="19050">
            <a:solidFill>
              <a:schemeClr val="tx2">
                <a:lumMod val="5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200" dirty="0">
                <a:latin typeface="Times New Roman" panose="02020603050405020304" pitchFamily="18" charset="0"/>
                <a:ea typeface="Times New Roman" panose="02020603050405020304" pitchFamily="18" charset="0"/>
              </a:rPr>
              <a:t>Below</a:t>
            </a:r>
            <a:r>
              <a:rPr lang="en-GB" sz="1200" dirty="0">
                <a:effectLst/>
                <a:latin typeface="Times New Roman" panose="02020603050405020304" pitchFamily="18" charset="0"/>
                <a:ea typeface="Times New Roman" panose="02020603050405020304" pitchFamily="18" charset="0"/>
              </a:rPr>
              <a:t> is the Simplex Jack and handle in use at the time of the accident. Circled is the rubber grip which should be at the top of the handle.</a:t>
            </a:r>
          </a:p>
        </p:txBody>
      </p:sp>
      <p:sp>
        <p:nvSpPr>
          <p:cNvPr id="4" name="Rectangle 3">
            <a:extLst>
              <a:ext uri="{FF2B5EF4-FFF2-40B4-BE49-F238E27FC236}">
                <a16:creationId xmlns:a16="http://schemas.microsoft.com/office/drawing/2014/main" id="{67BE1A0B-0D0B-400C-A1E0-DBAFDCD92F0F}"/>
              </a:ext>
            </a:extLst>
          </p:cNvPr>
          <p:cNvSpPr/>
          <p:nvPr/>
        </p:nvSpPr>
        <p:spPr>
          <a:xfrm>
            <a:off x="263352" y="1340767"/>
            <a:ext cx="7632848" cy="2448273"/>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In the early hours of the 16th of June 2019, a Section Supervisor based at Waterloo P-Way suffered a severe laceration above his right eye.</a:t>
            </a:r>
          </a:p>
          <a:p>
            <a:r>
              <a:rPr lang="en-GB" sz="1400" dirty="0"/>
              <a:t>The Supervisor was operating a Simplex Jack and was pushing the handle down into position. However, before it had ‘clicked’ into place, the handle slipped from the Supervisors grasp and sprung back up, striking him above the right eye and causing a severe laceration. </a:t>
            </a:r>
          </a:p>
          <a:p>
            <a:r>
              <a:rPr lang="en-GB" sz="1400" dirty="0"/>
              <a:t> </a:t>
            </a:r>
          </a:p>
          <a:p>
            <a:r>
              <a:rPr lang="en-GB" sz="1400" dirty="0"/>
              <a:t>25 stitches were required at hospital to treat the injury.</a:t>
            </a:r>
          </a:p>
          <a:p>
            <a:r>
              <a:rPr lang="en-GB" sz="1400" dirty="0"/>
              <a:t> </a:t>
            </a:r>
          </a:p>
          <a:p>
            <a:r>
              <a:rPr lang="en-GB" sz="1400" dirty="0"/>
              <a:t>The Supervisor was not wearing safety glasses at the time of the accident.</a:t>
            </a:r>
          </a:p>
          <a:p>
            <a:r>
              <a:rPr lang="en-GB" sz="1400" dirty="0"/>
              <a:t>The Supervisor was wearing rigger style gloves that were wet and greasy so would have affected his grip on the handle.</a:t>
            </a:r>
          </a:p>
          <a:p>
            <a:endParaRPr lang="en-GB" sz="1400" dirty="0"/>
          </a:p>
        </p:txBody>
      </p:sp>
      <p:sp>
        <p:nvSpPr>
          <p:cNvPr id="6" name="Rectangle 5">
            <a:extLst>
              <a:ext uri="{FF2B5EF4-FFF2-40B4-BE49-F238E27FC236}">
                <a16:creationId xmlns:a16="http://schemas.microsoft.com/office/drawing/2014/main" id="{E399879E-E4EE-49B7-A50E-420CAD2B3025}"/>
              </a:ext>
            </a:extLst>
          </p:cNvPr>
          <p:cNvSpPr/>
          <p:nvPr/>
        </p:nvSpPr>
        <p:spPr>
          <a:xfrm>
            <a:off x="263351" y="3897239"/>
            <a:ext cx="8359025" cy="1978447"/>
          </a:xfrm>
          <a:prstGeom prst="rect">
            <a:avLst/>
          </a:prstGeom>
          <a:solidFill>
            <a:schemeClr val="accent2">
              <a:lumMod val="75000"/>
            </a:schemeClr>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a:solidFill>
                  <a:schemeClr val="tx1"/>
                </a:solidFill>
              </a:rPr>
              <a:t>Lessons Learnt</a:t>
            </a:r>
          </a:p>
          <a:p>
            <a:pPr marL="171450" indent="-171450">
              <a:buFont typeface="Wingdings" panose="05000000000000000000" pitchFamily="2" charset="2"/>
              <a:buChar char="Ø"/>
            </a:pPr>
            <a:r>
              <a:rPr lang="en-GB" sz="1200" dirty="0">
                <a:solidFill>
                  <a:schemeClr val="tx1"/>
                </a:solidFill>
              </a:rPr>
              <a:t>Have you checked that the equipment is in good condition, in date and not faulty before you use it?</a:t>
            </a:r>
          </a:p>
          <a:p>
            <a:pPr marL="171450" indent="-171450">
              <a:buFont typeface="Wingdings" panose="05000000000000000000" pitchFamily="2" charset="2"/>
              <a:buChar char="Ø"/>
            </a:pPr>
            <a:r>
              <a:rPr lang="en-GB" sz="1200" dirty="0">
                <a:solidFill>
                  <a:schemeClr val="tx1"/>
                </a:solidFill>
              </a:rPr>
              <a:t>Are you trained to use the equipment, no matter how simple it is to use? Don’t be fooled, there is a reason NR carry out small tools training.</a:t>
            </a:r>
          </a:p>
          <a:p>
            <a:pPr marL="171450" indent="-171450">
              <a:buFont typeface="Wingdings" panose="05000000000000000000" pitchFamily="2" charset="2"/>
              <a:buChar char="Ø"/>
            </a:pPr>
            <a:r>
              <a:rPr lang="en-GB" sz="1200" dirty="0">
                <a:solidFill>
                  <a:schemeClr val="tx1"/>
                </a:solidFill>
              </a:rPr>
              <a:t>PPE is the last line of defence: </a:t>
            </a:r>
          </a:p>
          <a:p>
            <a:pPr marL="628650" lvl="1" indent="-171450">
              <a:buFont typeface="Arial" panose="020B0604020202020204" pitchFamily="34" charset="0"/>
              <a:buChar char="•"/>
            </a:pPr>
            <a:r>
              <a:rPr lang="en-GB" sz="1200" dirty="0">
                <a:solidFill>
                  <a:schemeClr val="tx1"/>
                </a:solidFill>
              </a:rPr>
              <a:t>Are your gloves suitable for the task? Are they in good condition? Will they give you protection?</a:t>
            </a:r>
          </a:p>
          <a:p>
            <a:pPr marL="628650" lvl="1" indent="-171450">
              <a:buFont typeface="Arial" panose="020B0604020202020204" pitchFamily="34" charset="0"/>
              <a:buChar char="•"/>
            </a:pPr>
            <a:r>
              <a:rPr lang="en-GB" sz="1200" dirty="0">
                <a:solidFill>
                  <a:schemeClr val="tx1"/>
                </a:solidFill>
              </a:rPr>
              <a:t>Are you wearing your safety glasses?</a:t>
            </a:r>
          </a:p>
          <a:p>
            <a:endParaRPr lang="en-GB" sz="1200" dirty="0">
              <a:solidFill>
                <a:schemeClr val="tx1"/>
              </a:solidFill>
            </a:endParaRPr>
          </a:p>
          <a:p>
            <a:r>
              <a:rPr lang="en-GB" sz="1200" b="1" dirty="0">
                <a:solidFill>
                  <a:schemeClr val="tx1"/>
                </a:solidFill>
              </a:rPr>
              <a:t>Guidance on using rail jacks is available within the ‘How to guide’ in the Info Centre app. Further information on the “How to guide” can be found here - </a:t>
            </a:r>
            <a:r>
              <a:rPr lang="en-GB" sz="1600" b="1" dirty="0">
                <a:solidFill>
                  <a:schemeClr val="tx1"/>
                </a:solidFill>
                <a:hlinkClick r:id="rId5" action="ppaction://hlinkpres?slideindex=1&amp;slidetitle=">
                  <a:extLst>
                    <a:ext uri="{A12FA001-AC4F-418D-AE19-62706E023703}">
                      <ahyp:hlinkClr xmlns:ahyp="http://schemas.microsoft.com/office/drawing/2018/hyperlinkcolor" val="tx"/>
                    </a:ext>
                  </a:extLst>
                </a:hlinkClick>
              </a:rPr>
              <a:t>How to Guide.pptx</a:t>
            </a:r>
            <a:endParaRPr lang="en-GB" sz="1600" b="1" dirty="0">
              <a:solidFill>
                <a:schemeClr val="tx1"/>
              </a:solidFill>
            </a:endParaRPr>
          </a:p>
        </p:txBody>
      </p:sp>
      <p:sp>
        <p:nvSpPr>
          <p:cNvPr id="11" name="Rectangle 10">
            <a:extLst>
              <a:ext uri="{FF2B5EF4-FFF2-40B4-BE49-F238E27FC236}">
                <a16:creationId xmlns:a16="http://schemas.microsoft.com/office/drawing/2014/main" id="{0B30185D-C59C-45BA-B550-9D13A28B2935}"/>
              </a:ext>
            </a:extLst>
          </p:cNvPr>
          <p:cNvSpPr/>
          <p:nvPr/>
        </p:nvSpPr>
        <p:spPr>
          <a:xfrm>
            <a:off x="263351" y="6091710"/>
            <a:ext cx="9721081"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chemeClr val="accent2">
                    <a:lumMod val="50000"/>
                  </a:schemeClr>
                </a:solidFill>
              </a:rPr>
              <a:t>The full Lessons Learnt can be found on the following link:  </a:t>
            </a:r>
            <a:r>
              <a:rPr lang="en-GB" sz="1400" b="1" dirty="0">
                <a:solidFill>
                  <a:schemeClr val="accent2">
                    <a:lumMod val="50000"/>
                  </a:schemeClr>
                </a:solidFill>
                <a:hlinkClick r:id="rId6" action="ppaction://hlinkfile">
                  <a:extLst>
                    <a:ext uri="{A12FA001-AC4F-418D-AE19-62706E023703}">
                      <ahyp:hlinkClr xmlns:ahyp="http://schemas.microsoft.com/office/drawing/2018/hyperlinkcolor" val="tx"/>
                    </a:ext>
                  </a:extLst>
                </a:hlinkClick>
              </a:rPr>
              <a:t>Lessons Learnt Simplex Jack eye injury 160619.pdf</a:t>
            </a:r>
            <a:r>
              <a:rPr lang="en-GB" sz="1400" b="1" dirty="0">
                <a:solidFill>
                  <a:schemeClr val="accent2">
                    <a:lumMod val="50000"/>
                  </a:schemeClr>
                </a:solidFill>
              </a:rPr>
              <a:t> </a:t>
            </a:r>
          </a:p>
        </p:txBody>
      </p:sp>
    </p:spTree>
    <p:extLst>
      <p:ext uri="{BB962C8B-B14F-4D97-AF65-F5344CB8AC3E}">
        <p14:creationId xmlns:p14="http://schemas.microsoft.com/office/powerpoint/2010/main" val="3779994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D0D601-8644-45D1-8F10-092FA928F9C2}"/>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72C1BE3F-A010-4D71-A389-D6CE408CAB45}"/>
              </a:ext>
            </a:extLst>
          </p:cNvPr>
          <p:cNvSpPr/>
          <p:nvPr/>
        </p:nvSpPr>
        <p:spPr>
          <a:xfrm>
            <a:off x="150829" y="-1810"/>
            <a:ext cx="3728609" cy="589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a:t>
            </a:r>
          </a:p>
        </p:txBody>
      </p:sp>
      <p:pic>
        <p:nvPicPr>
          <p:cNvPr id="6" name="Picture 5">
            <a:extLst>
              <a:ext uri="{FF2B5EF4-FFF2-40B4-BE49-F238E27FC236}">
                <a16:creationId xmlns:a16="http://schemas.microsoft.com/office/drawing/2014/main" id="{A803FA37-6FB2-4ED6-BC29-9820EEF5E407}"/>
              </a:ext>
            </a:extLst>
          </p:cNvPr>
          <p:cNvPicPr>
            <a:picLocks noChangeAspect="1"/>
          </p:cNvPicPr>
          <p:nvPr/>
        </p:nvPicPr>
        <p:blipFill>
          <a:blip r:embed="rId3"/>
          <a:stretch>
            <a:fillRect/>
          </a:stretch>
        </p:blipFill>
        <p:spPr>
          <a:xfrm>
            <a:off x="3083806" y="36583"/>
            <a:ext cx="578658" cy="554207"/>
          </a:xfrm>
          <a:prstGeom prst="rect">
            <a:avLst/>
          </a:prstGeom>
        </p:spPr>
      </p:pic>
      <p:sp>
        <p:nvSpPr>
          <p:cNvPr id="7" name="Rectangle 6">
            <a:extLst>
              <a:ext uri="{FF2B5EF4-FFF2-40B4-BE49-F238E27FC236}">
                <a16:creationId xmlns:a16="http://schemas.microsoft.com/office/drawing/2014/main" id="{E27BCD78-974E-46F4-8696-197406F49D58}"/>
              </a:ext>
            </a:extLst>
          </p:cNvPr>
          <p:cNvSpPr/>
          <p:nvPr/>
        </p:nvSpPr>
        <p:spPr>
          <a:xfrm>
            <a:off x="63490" y="517458"/>
            <a:ext cx="603251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005172">
                    <a:lumMod val="50000"/>
                  </a:srgbClr>
                </a:solidFill>
                <a:latin typeface="Arial" panose="020B0604020202020204"/>
              </a:rPr>
              <a:t>2 x STF Accidents whilst working in Location Cases</a:t>
            </a:r>
            <a:endParaRPr kumimoji="0" lang="en-GB" b="1" i="0" u="none" strike="noStrike" kern="1200" cap="none" spc="0" normalizeH="0" baseline="0" noProof="0" dirty="0">
              <a:ln>
                <a:noFill/>
              </a:ln>
              <a:solidFill>
                <a:srgbClr val="005172">
                  <a:lumMod val="50000"/>
                </a:srgb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25E84AE7-09B2-44E4-938F-162174FB48D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829" y="964256"/>
            <a:ext cx="1562670" cy="2130931"/>
          </a:xfrm>
          <a:prstGeom prst="rect">
            <a:avLst/>
          </a:prstGeom>
          <a:noFill/>
          <a:ln w="12700">
            <a:solidFill>
              <a:schemeClr val="tx1"/>
            </a:solidFill>
          </a:ln>
        </p:spPr>
      </p:pic>
      <p:pic>
        <p:nvPicPr>
          <p:cNvPr id="9" name="Picture 8">
            <a:extLst>
              <a:ext uri="{FF2B5EF4-FFF2-40B4-BE49-F238E27FC236}">
                <a16:creationId xmlns:a16="http://schemas.microsoft.com/office/drawing/2014/main" id="{B955A0F5-7927-440B-98ED-28117FE08FC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91989" y="966393"/>
            <a:ext cx="1562670" cy="2130931"/>
          </a:xfrm>
          <a:prstGeom prst="rect">
            <a:avLst/>
          </a:prstGeom>
          <a:noFill/>
          <a:ln w="12700">
            <a:solidFill>
              <a:schemeClr val="tx1"/>
            </a:solidFill>
          </a:ln>
        </p:spPr>
      </p:pic>
      <p:sp>
        <p:nvSpPr>
          <p:cNvPr id="10" name="Oval 9">
            <a:extLst>
              <a:ext uri="{FF2B5EF4-FFF2-40B4-BE49-F238E27FC236}">
                <a16:creationId xmlns:a16="http://schemas.microsoft.com/office/drawing/2014/main" id="{769124DD-F287-4E64-9C51-B1EE1A5BFA8B}"/>
              </a:ext>
            </a:extLst>
          </p:cNvPr>
          <p:cNvSpPr/>
          <p:nvPr/>
        </p:nvSpPr>
        <p:spPr>
          <a:xfrm rot="1239147">
            <a:off x="563114" y="1159157"/>
            <a:ext cx="727300" cy="1942416"/>
          </a:xfrm>
          <a:prstGeom prst="ellipse">
            <a:avLst/>
          </a:prstGeom>
          <a:noFill/>
          <a:ln w="60325" cap="flat" cmpd="sng" algn="ctr">
            <a:solidFill>
              <a:srgbClr val="FFC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2" name="Straight Arrow Connector 11">
            <a:extLst>
              <a:ext uri="{FF2B5EF4-FFF2-40B4-BE49-F238E27FC236}">
                <a16:creationId xmlns:a16="http://schemas.microsoft.com/office/drawing/2014/main" id="{5D9DAC7D-46C4-4E71-B789-B6FEABA495F3}"/>
              </a:ext>
            </a:extLst>
          </p:cNvPr>
          <p:cNvCxnSpPr>
            <a:cxnSpLocks/>
          </p:cNvCxnSpPr>
          <p:nvPr/>
        </p:nvCxnSpPr>
        <p:spPr>
          <a:xfrm>
            <a:off x="2673324" y="1801268"/>
            <a:ext cx="0" cy="734064"/>
          </a:xfrm>
          <a:prstGeom prst="straightConnector1">
            <a:avLst/>
          </a:prstGeom>
          <a:noFill/>
          <a:ln w="57150" cap="flat" cmpd="sng" algn="ctr">
            <a:solidFill>
              <a:srgbClr val="FFC000"/>
            </a:solidFill>
            <a:prstDash val="solid"/>
            <a:tailEnd type="triangle"/>
          </a:ln>
          <a:effectLst/>
        </p:spPr>
      </p:cxnSp>
      <p:sp>
        <p:nvSpPr>
          <p:cNvPr id="13" name="Rectangle 12">
            <a:extLst>
              <a:ext uri="{FF2B5EF4-FFF2-40B4-BE49-F238E27FC236}">
                <a16:creationId xmlns:a16="http://schemas.microsoft.com/office/drawing/2014/main" id="{060646D6-7827-446A-9B76-6F61A9D2D4AA}"/>
              </a:ext>
            </a:extLst>
          </p:cNvPr>
          <p:cNvSpPr/>
          <p:nvPr/>
        </p:nvSpPr>
        <p:spPr>
          <a:xfrm>
            <a:off x="199077" y="3218505"/>
            <a:ext cx="5453455" cy="1773337"/>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t>On 18</a:t>
            </a:r>
            <a:r>
              <a:rPr lang="en-GB" sz="1200" baseline="30000" dirty="0"/>
              <a:t>th</a:t>
            </a:r>
            <a:r>
              <a:rPr lang="en-GB" sz="1200" dirty="0"/>
              <a:t> June 2019 a Wessex WDU S&amp;T engineer was carrying out cable testing prior to planned change over on Location Case PF37A. </a:t>
            </a:r>
          </a:p>
          <a:p>
            <a:endParaRPr lang="en-GB" sz="800" dirty="0"/>
          </a:p>
          <a:p>
            <a:r>
              <a:rPr lang="en-GB" sz="1200" dirty="0"/>
              <a:t>Whilst working at the rear of the location case, two of the decking boards snapped approximately two inches from the end without warning, and the engineer subsequently fell approximately 1 m</a:t>
            </a:r>
            <a:r>
              <a:rPr lang="en-GB" sz="1200" dirty="0">
                <a:solidFill>
                  <a:schemeClr val="bg1"/>
                </a:solidFill>
              </a:rPr>
              <a:t>etre</a:t>
            </a:r>
            <a:r>
              <a:rPr lang="en-GB" sz="1200" dirty="0"/>
              <a:t> through the deck and landed on the embankment ballast scraping his arm and jarring his back.</a:t>
            </a:r>
          </a:p>
          <a:p>
            <a:endParaRPr lang="en-GB" sz="800" dirty="0"/>
          </a:p>
          <a:p>
            <a:r>
              <a:rPr lang="en-GB" sz="1200" dirty="0"/>
              <a:t>First aid was administered on site but due to the injuries the IP was unable to return to normal duties</a:t>
            </a:r>
          </a:p>
        </p:txBody>
      </p:sp>
      <p:sp>
        <p:nvSpPr>
          <p:cNvPr id="15" name="Rectangle 14">
            <a:extLst>
              <a:ext uri="{FF2B5EF4-FFF2-40B4-BE49-F238E27FC236}">
                <a16:creationId xmlns:a16="http://schemas.microsoft.com/office/drawing/2014/main" id="{ADA0AE94-FC4A-4524-A96A-46F04BF3FF44}"/>
              </a:ext>
            </a:extLst>
          </p:cNvPr>
          <p:cNvSpPr/>
          <p:nvPr/>
        </p:nvSpPr>
        <p:spPr>
          <a:xfrm>
            <a:off x="191302" y="5097062"/>
            <a:ext cx="5453455" cy="114025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b="1" dirty="0">
                <a:solidFill>
                  <a:schemeClr val="tx1"/>
                </a:solidFill>
                <a:effectLst/>
                <a:ea typeface="Times New Roman" panose="02020603050405020304" pitchFamily="18" charset="0"/>
              </a:rPr>
              <a:t>Lessons Learnt so far:</a:t>
            </a:r>
          </a:p>
          <a:p>
            <a:pPr>
              <a:spcAft>
                <a:spcPts val="0"/>
              </a:spcAft>
            </a:pPr>
            <a:r>
              <a:rPr lang="en-GB" sz="1200" b="1" dirty="0">
                <a:solidFill>
                  <a:schemeClr val="tx1"/>
                </a:solidFill>
                <a:effectLst/>
                <a:ea typeface="Times New Roman" panose="02020603050405020304" pitchFamily="18" charset="0"/>
              </a:rPr>
              <a:t>This location has not been upgraded to the current standard.</a:t>
            </a:r>
          </a:p>
          <a:p>
            <a:pPr>
              <a:spcAft>
                <a:spcPts val="0"/>
              </a:spcAft>
            </a:pPr>
            <a:r>
              <a:rPr lang="en-GB" sz="1200" b="1" dirty="0">
                <a:solidFill>
                  <a:schemeClr val="tx1"/>
                </a:solidFill>
                <a:effectLst/>
                <a:ea typeface="Times New Roman" panose="02020603050405020304" pitchFamily="18" charset="0"/>
              </a:rPr>
              <a:t>The location is surrounded by foliage therefore leading to the platform being kept in predominantly damp conditions which can lead to the rotting of timber.</a:t>
            </a:r>
          </a:p>
          <a:p>
            <a:pPr>
              <a:spcAft>
                <a:spcPts val="0"/>
              </a:spcAft>
            </a:pPr>
            <a:r>
              <a:rPr lang="en-GB" sz="1200" b="1" dirty="0">
                <a:solidFill>
                  <a:schemeClr val="tx1"/>
                </a:solidFill>
                <a:effectLst/>
                <a:ea typeface="Times New Roman" panose="02020603050405020304" pitchFamily="18" charset="0"/>
              </a:rPr>
              <a:t>The condition of the platform was not identified at the start of the works. </a:t>
            </a:r>
          </a:p>
        </p:txBody>
      </p:sp>
      <p:sp>
        <p:nvSpPr>
          <p:cNvPr id="16" name="Rectangle 15">
            <a:extLst>
              <a:ext uri="{FF2B5EF4-FFF2-40B4-BE49-F238E27FC236}">
                <a16:creationId xmlns:a16="http://schemas.microsoft.com/office/drawing/2014/main" id="{CA62B77C-B7CD-488E-AEA1-9F188723C898}"/>
              </a:ext>
            </a:extLst>
          </p:cNvPr>
          <p:cNvSpPr/>
          <p:nvPr/>
        </p:nvSpPr>
        <p:spPr>
          <a:xfrm>
            <a:off x="191302" y="6351413"/>
            <a:ext cx="5464083" cy="4700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a:solidFill>
                  <a:schemeClr val="accent2">
                    <a:lumMod val="50000"/>
                  </a:schemeClr>
                </a:solidFill>
              </a:rPr>
              <a:t>The full Lessons Learnt can be found on the following link: </a:t>
            </a:r>
            <a:r>
              <a:rPr lang="en-GB" sz="1200" b="1" dirty="0">
                <a:solidFill>
                  <a:schemeClr val="accent2">
                    <a:lumMod val="50000"/>
                  </a:schemeClr>
                </a:solidFill>
                <a:hlinkClick r:id="rId6" action="ppaction://hlinkfile">
                  <a:extLst>
                    <a:ext uri="{A12FA001-AC4F-418D-AE19-62706E023703}">
                      <ahyp:hlinkClr xmlns:ahyp="http://schemas.microsoft.com/office/drawing/2018/hyperlinkcolor" val="tx"/>
                    </a:ext>
                  </a:extLst>
                </a:hlinkClick>
              </a:rPr>
              <a:t>Lessons Learnt Location Case LT Accident 180619.pdf</a:t>
            </a:r>
            <a:r>
              <a:rPr lang="en-GB" sz="1200" b="1" dirty="0">
                <a:solidFill>
                  <a:schemeClr val="accent2">
                    <a:lumMod val="50000"/>
                  </a:schemeClr>
                </a:solidFill>
              </a:rPr>
              <a:t> </a:t>
            </a:r>
          </a:p>
        </p:txBody>
      </p:sp>
      <p:pic>
        <p:nvPicPr>
          <p:cNvPr id="17" name="Picture 16" descr="C:\Users\SEdwar22\AppData\Local\Microsoft\Windows\Temporary Internet Files\Content.Outlook\1YEYRZUZ\IMG_3497 (006).jpeg">
            <a:extLst>
              <a:ext uri="{FF2B5EF4-FFF2-40B4-BE49-F238E27FC236}">
                <a16:creationId xmlns:a16="http://schemas.microsoft.com/office/drawing/2014/main" id="{D1B5E24F-5C57-4F3E-8D62-5E5099C23D08}"/>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09480" y="442900"/>
            <a:ext cx="2232248" cy="2254985"/>
          </a:xfrm>
          <a:prstGeom prst="rect">
            <a:avLst/>
          </a:prstGeom>
          <a:noFill/>
          <a:ln>
            <a:noFill/>
          </a:ln>
        </p:spPr>
      </p:pic>
      <p:sp>
        <p:nvSpPr>
          <p:cNvPr id="18" name="Oval 17">
            <a:extLst>
              <a:ext uri="{FF2B5EF4-FFF2-40B4-BE49-F238E27FC236}">
                <a16:creationId xmlns:a16="http://schemas.microsoft.com/office/drawing/2014/main" id="{A2513CD0-3A81-4AD1-B10A-62424BB7C6E9}"/>
              </a:ext>
            </a:extLst>
          </p:cNvPr>
          <p:cNvSpPr/>
          <p:nvPr/>
        </p:nvSpPr>
        <p:spPr>
          <a:xfrm rot="19032673">
            <a:off x="6199711" y="1026959"/>
            <a:ext cx="2851785" cy="838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 name="Rectangle 2">
            <a:extLst>
              <a:ext uri="{FF2B5EF4-FFF2-40B4-BE49-F238E27FC236}">
                <a16:creationId xmlns:a16="http://schemas.microsoft.com/office/drawing/2014/main" id="{46AD5CD0-1B9A-41E2-8F7F-E116E6F391C8}"/>
              </a:ext>
            </a:extLst>
          </p:cNvPr>
          <p:cNvSpPr/>
          <p:nvPr/>
        </p:nvSpPr>
        <p:spPr>
          <a:xfrm>
            <a:off x="6527153" y="2852936"/>
            <a:ext cx="5462918" cy="1569660"/>
          </a:xfrm>
          <a:prstGeom prst="rect">
            <a:avLst/>
          </a:prstGeom>
          <a:solidFill>
            <a:schemeClr val="tx2">
              <a:lumMod val="50000"/>
            </a:schemeClr>
          </a:solidFill>
        </p:spPr>
        <p:txBody>
          <a:bodyPr wrap="square">
            <a:spAutoFit/>
          </a:bodyPr>
          <a:lstStyle/>
          <a:p>
            <a:pPr>
              <a:spcAft>
                <a:spcPts val="0"/>
              </a:spcAft>
            </a:pPr>
            <a:r>
              <a:rPr lang="en-GB" sz="1200" dirty="0">
                <a:solidFill>
                  <a:schemeClr val="bg1"/>
                </a:solidFill>
                <a:ea typeface="Times New Roman" panose="02020603050405020304" pitchFamily="18" charset="0"/>
              </a:rPr>
              <a:t>The team began working within WD21 Location Case and an Operative who was part of the team (in the role of Site Warden) lent against the barrier, which is positioned in front of the Location Case and functions to prevent the inadvertent access to either the operational railway or the electrified third rail.  </a:t>
            </a:r>
          </a:p>
          <a:p>
            <a:pPr>
              <a:spcAft>
                <a:spcPts val="0"/>
              </a:spcAft>
            </a:pPr>
            <a:r>
              <a:rPr lang="en-GB" sz="1200" dirty="0">
                <a:solidFill>
                  <a:schemeClr val="bg1"/>
                </a:solidFill>
                <a:ea typeface="Times New Roman" panose="02020603050405020304" pitchFamily="18" charset="0"/>
              </a:rPr>
              <a:t> </a:t>
            </a:r>
          </a:p>
          <a:p>
            <a:pPr>
              <a:spcAft>
                <a:spcPts val="0"/>
              </a:spcAft>
            </a:pPr>
            <a:r>
              <a:rPr lang="en-GB" sz="1200" dirty="0">
                <a:solidFill>
                  <a:schemeClr val="bg1"/>
                </a:solidFill>
                <a:ea typeface="Times New Roman" panose="02020603050405020304" pitchFamily="18" charset="0"/>
              </a:rPr>
              <a:t>The barrier, which broke away at its base, gave way under the Operative, causing him to fall to the ground and resulting in him landing on his right forearm and suffering some pain to his lower back. </a:t>
            </a:r>
          </a:p>
        </p:txBody>
      </p:sp>
      <p:sp>
        <p:nvSpPr>
          <p:cNvPr id="19" name="Text Box 5">
            <a:extLst>
              <a:ext uri="{FF2B5EF4-FFF2-40B4-BE49-F238E27FC236}">
                <a16:creationId xmlns:a16="http://schemas.microsoft.com/office/drawing/2014/main" id="{6C71267B-BDEF-4E79-B7B5-3FCB40E4BAEF}"/>
              </a:ext>
            </a:extLst>
          </p:cNvPr>
          <p:cNvSpPr txBox="1"/>
          <p:nvPr/>
        </p:nvSpPr>
        <p:spPr>
          <a:xfrm>
            <a:off x="8956707" y="1446059"/>
            <a:ext cx="2362200" cy="647700"/>
          </a:xfrm>
          <a:prstGeom prst="rect">
            <a:avLst/>
          </a:prstGeom>
          <a:solidFill>
            <a:schemeClr val="lt1"/>
          </a:solidFill>
          <a:ln w="6350">
            <a:solidFill>
              <a:schemeClr val="tx2">
                <a:lumMod val="5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dirty="0">
                <a:solidFill>
                  <a:schemeClr val="tx2">
                    <a:lumMod val="50000"/>
                  </a:schemeClr>
                </a:solidFill>
                <a:effectLst/>
                <a:latin typeface="Times New Roman" panose="02020603050405020304" pitchFamily="18" charset="0"/>
                <a:ea typeface="Times New Roman" panose="02020603050405020304" pitchFamily="18" charset="0"/>
              </a:rPr>
              <a:t>The barrier and Operatives hard hat (circled) following the accident, with Location cases behind.</a:t>
            </a:r>
          </a:p>
        </p:txBody>
      </p:sp>
      <p:sp>
        <p:nvSpPr>
          <p:cNvPr id="20" name="Rectangle 19">
            <a:extLst>
              <a:ext uri="{FF2B5EF4-FFF2-40B4-BE49-F238E27FC236}">
                <a16:creationId xmlns:a16="http://schemas.microsoft.com/office/drawing/2014/main" id="{D2848D5F-1C8F-4E38-9AD3-6EA079D04E5B}"/>
              </a:ext>
            </a:extLst>
          </p:cNvPr>
          <p:cNvSpPr/>
          <p:nvPr/>
        </p:nvSpPr>
        <p:spPr>
          <a:xfrm>
            <a:off x="6539469" y="4553305"/>
            <a:ext cx="5453455" cy="1395975"/>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b="1" dirty="0">
                <a:solidFill>
                  <a:schemeClr val="tx1"/>
                </a:solidFill>
                <a:effectLst/>
                <a:ea typeface="Times New Roman" panose="02020603050405020304" pitchFamily="18" charset="0"/>
              </a:rPr>
              <a:t>Lessons Learnt:</a:t>
            </a:r>
            <a:endParaRPr lang="en-GB" sz="1200" dirty="0">
              <a:solidFill>
                <a:schemeClr val="tx1"/>
              </a:solidFill>
              <a:effectLst/>
              <a:ea typeface="Times New Roman" panose="02020603050405020304" pitchFamily="18" charset="0"/>
            </a:endParaRPr>
          </a:p>
          <a:p>
            <a:pPr marL="171450" lvl="0" indent="-171450" eaLnBrk="0" fontAlgn="base" hangingPunct="0">
              <a:buFont typeface="Wingdings" panose="05000000000000000000" pitchFamily="2" charset="2"/>
              <a:buChar char="Ø"/>
            </a:pPr>
            <a:r>
              <a:rPr lang="en-GB" sz="1200" b="1" dirty="0">
                <a:solidFill>
                  <a:schemeClr val="tx1"/>
                </a:solidFill>
              </a:rPr>
              <a:t>Do </a:t>
            </a:r>
            <a:r>
              <a:rPr lang="en-GB" sz="1200" b="1" u="sng" dirty="0">
                <a:solidFill>
                  <a:schemeClr val="tx1"/>
                </a:solidFill>
              </a:rPr>
              <a:t>NOT</a:t>
            </a:r>
            <a:r>
              <a:rPr lang="en-GB" sz="1200" b="1" dirty="0">
                <a:solidFill>
                  <a:schemeClr val="tx1"/>
                </a:solidFill>
              </a:rPr>
              <a:t> lean against Location Case barriers. They are there to prevent inadvertent access to the operational railway and/or the electrified third rail!</a:t>
            </a:r>
          </a:p>
          <a:p>
            <a:pPr marL="171450" lvl="0" indent="-171450" eaLnBrk="0" fontAlgn="base" hangingPunct="0">
              <a:buFont typeface="Wingdings" panose="05000000000000000000" pitchFamily="2" charset="2"/>
              <a:buChar char="Ø"/>
            </a:pPr>
            <a:r>
              <a:rPr lang="en-GB" sz="1200" b="1" dirty="0">
                <a:solidFill>
                  <a:schemeClr val="tx1"/>
                </a:solidFill>
              </a:rPr>
              <a:t>EL21 Section 1.4 of NR/L3/SIG/10663 SIGNAL </a:t>
            </a:r>
            <a:r>
              <a:rPr lang="en-GB" sz="1200" b="1" u="sng" dirty="0">
                <a:solidFill>
                  <a:schemeClr val="tx1"/>
                </a:solidFill>
              </a:rPr>
              <a:t>MAINTENANCE</a:t>
            </a:r>
            <a:r>
              <a:rPr lang="en-GB" sz="1200" b="1" dirty="0">
                <a:solidFill>
                  <a:schemeClr val="tx1"/>
                </a:solidFill>
              </a:rPr>
              <a:t> SPECIFICATIONS states that; as part of the external inspection, staff should check (if provided) that any guarding or staging are secure.</a:t>
            </a:r>
          </a:p>
          <a:p>
            <a:pPr marL="171450" lvl="0" indent="-171450" eaLnBrk="0" fontAlgn="base" hangingPunct="0">
              <a:buFont typeface="Wingdings" panose="05000000000000000000" pitchFamily="2" charset="2"/>
              <a:buChar char="Ø"/>
            </a:pPr>
            <a:endParaRPr lang="en-GB" sz="1200" dirty="0">
              <a:solidFill>
                <a:schemeClr val="tx1"/>
              </a:solidFill>
            </a:endParaRPr>
          </a:p>
          <a:p>
            <a:pPr>
              <a:spcAft>
                <a:spcPts val="0"/>
              </a:spcAft>
            </a:pPr>
            <a:endParaRPr lang="en-GB" sz="1200" dirty="0">
              <a:solidFill>
                <a:schemeClr val="tx1"/>
              </a:solidFill>
              <a:effectLst/>
              <a:ea typeface="Times New Roman" panose="02020603050405020304" pitchFamily="18" charset="0"/>
            </a:endParaRPr>
          </a:p>
        </p:txBody>
      </p:sp>
      <p:sp>
        <p:nvSpPr>
          <p:cNvPr id="21" name="Rectangle 20">
            <a:extLst>
              <a:ext uri="{FF2B5EF4-FFF2-40B4-BE49-F238E27FC236}">
                <a16:creationId xmlns:a16="http://schemas.microsoft.com/office/drawing/2014/main" id="{B7C093E2-19C0-4E4C-8909-B4DC0E291517}"/>
              </a:ext>
            </a:extLst>
          </p:cNvPr>
          <p:cNvSpPr/>
          <p:nvPr/>
        </p:nvSpPr>
        <p:spPr>
          <a:xfrm>
            <a:off x="6505878" y="6097227"/>
            <a:ext cx="5464083" cy="590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a:solidFill>
                  <a:schemeClr val="accent2">
                    <a:lumMod val="50000"/>
                  </a:schemeClr>
                </a:solidFill>
              </a:rPr>
              <a:t>The full Lessons Learnt can be found on the following link: </a:t>
            </a:r>
            <a:r>
              <a:rPr lang="en-GB" sz="1200" b="1" dirty="0">
                <a:solidFill>
                  <a:schemeClr val="accent2">
                    <a:lumMod val="50000"/>
                  </a:schemeClr>
                </a:solidFill>
                <a:hlinkClick r:id="rId8" action="ppaction://hlinkfile">
                  <a:extLst>
                    <a:ext uri="{A12FA001-AC4F-418D-AE19-62706E023703}">
                      <ahyp:hlinkClr xmlns:ahyp="http://schemas.microsoft.com/office/drawing/2018/hyperlinkcolor" val="tx"/>
                    </a:ext>
                  </a:extLst>
                </a:hlinkClick>
              </a:rPr>
              <a:t>Lessons Learnt Location Case Barrier 270519.pdf</a:t>
            </a:r>
            <a:r>
              <a:rPr lang="en-GB" sz="1200" b="1" dirty="0">
                <a:solidFill>
                  <a:schemeClr val="accent2">
                    <a:lumMod val="50000"/>
                  </a:schemeClr>
                </a:solidFill>
              </a:rPr>
              <a:t>  </a:t>
            </a:r>
          </a:p>
        </p:txBody>
      </p:sp>
    </p:spTree>
    <p:extLst>
      <p:ext uri="{BB962C8B-B14F-4D97-AF65-F5344CB8AC3E}">
        <p14:creationId xmlns:p14="http://schemas.microsoft.com/office/powerpoint/2010/main" val="4037691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6AF86AF2-BBB3-40DB-9A3A-F800717578BD}"/>
              </a:ext>
            </a:extLst>
          </p:cNvPr>
          <p:cNvSpPr/>
          <p:nvPr/>
        </p:nvSpPr>
        <p:spPr>
          <a:xfrm>
            <a:off x="0" y="179159"/>
            <a:ext cx="9594924"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highlight>
                  <a:srgbClr val="004D6F"/>
                </a:highlight>
                <a:uLnTx/>
                <a:uFillTx/>
                <a:latin typeface="Arial" panose="020B0604020202020204"/>
                <a:ea typeface="+mn-ea"/>
                <a:cs typeface="+mn-cs"/>
              </a:rPr>
              <a:t>Workforce Safety – Wearing appropriate gloves for the task  </a:t>
            </a:r>
          </a:p>
        </p:txBody>
      </p:sp>
      <p:sp>
        <p:nvSpPr>
          <p:cNvPr id="3" name="Rectangle 2">
            <a:extLst>
              <a:ext uri="{FF2B5EF4-FFF2-40B4-BE49-F238E27FC236}">
                <a16:creationId xmlns:a16="http://schemas.microsoft.com/office/drawing/2014/main" id="{096407AC-2979-4042-9D6E-2BD697BF1C1F}"/>
              </a:ext>
            </a:extLst>
          </p:cNvPr>
          <p:cNvSpPr/>
          <p:nvPr/>
        </p:nvSpPr>
        <p:spPr>
          <a:xfrm>
            <a:off x="263352" y="872716"/>
            <a:ext cx="11017224" cy="5660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Ø"/>
            </a:pPr>
            <a:r>
              <a:rPr lang="en-GB" dirty="0">
                <a:solidFill>
                  <a:schemeClr val="tx2">
                    <a:lumMod val="50000"/>
                  </a:schemeClr>
                </a:solidFill>
              </a:rPr>
              <a:t>Rigger gloves are being gradually phased out until the stock on I-store is gone </a:t>
            </a:r>
          </a:p>
          <a:p>
            <a:pPr marL="285750" indent="-285750">
              <a:buFont typeface="Wingdings" panose="05000000000000000000" pitchFamily="2" charset="2"/>
              <a:buChar char="Ø"/>
            </a:pPr>
            <a:r>
              <a:rPr lang="en-GB" dirty="0">
                <a:solidFill>
                  <a:schemeClr val="tx2">
                    <a:lumMod val="50000"/>
                  </a:schemeClr>
                </a:solidFill>
              </a:rPr>
              <a:t>At the recent workshops we introduced some Cut 5 gloves from </a:t>
            </a:r>
            <a:r>
              <a:rPr lang="en-GB" dirty="0" err="1">
                <a:solidFill>
                  <a:schemeClr val="tx2">
                    <a:lumMod val="50000"/>
                  </a:schemeClr>
                </a:solidFill>
              </a:rPr>
              <a:t>Traffiglove</a:t>
            </a:r>
            <a:r>
              <a:rPr lang="en-GB" dirty="0">
                <a:solidFill>
                  <a:schemeClr val="tx2">
                    <a:lumMod val="50000"/>
                  </a:schemeClr>
                </a:solidFill>
              </a:rPr>
              <a:t> and staff had an opportunity to take a pair to try them out</a:t>
            </a:r>
          </a:p>
          <a:p>
            <a:pPr marL="285750" indent="-285750">
              <a:buFont typeface="Wingdings" panose="05000000000000000000" pitchFamily="2" charset="2"/>
              <a:buChar char="Ø"/>
            </a:pPr>
            <a:r>
              <a:rPr lang="en-GB" dirty="0">
                <a:solidFill>
                  <a:schemeClr val="tx2">
                    <a:lumMod val="50000"/>
                  </a:schemeClr>
                </a:solidFill>
              </a:rPr>
              <a:t>Different coating/finish – provide different benefits and suitability for various tasks</a:t>
            </a:r>
          </a:p>
          <a:p>
            <a:pPr marL="285750" indent="-285750">
              <a:buFont typeface="Wingdings" panose="05000000000000000000" pitchFamily="2" charset="2"/>
              <a:buChar char="Ø"/>
            </a:pPr>
            <a:r>
              <a:rPr lang="en-GB" dirty="0">
                <a:solidFill>
                  <a:schemeClr val="tx2">
                    <a:lumMod val="50000"/>
                  </a:schemeClr>
                </a:solidFill>
              </a:rPr>
              <a:t>They are available in sizes 6 to 11 so there should be a pair to fit everybody</a:t>
            </a:r>
          </a:p>
          <a:p>
            <a:endParaRPr lang="en-GB" dirty="0">
              <a:solidFill>
                <a:schemeClr val="tx2">
                  <a:lumMod val="50000"/>
                </a:schemeClr>
              </a:solidFill>
            </a:endParaRPr>
          </a:p>
          <a:p>
            <a:endParaRPr lang="en-GB" dirty="0">
              <a:solidFill>
                <a:schemeClr val="tx2">
                  <a:lumMod val="50000"/>
                </a:schemeClr>
              </a:solidFill>
            </a:endParaRPr>
          </a:p>
          <a:p>
            <a:endParaRPr lang="en-GB" dirty="0">
              <a:solidFill>
                <a:schemeClr val="tx2">
                  <a:lumMod val="50000"/>
                </a:schemeClr>
              </a:solidFill>
            </a:endParaRPr>
          </a:p>
          <a:p>
            <a:endParaRPr lang="en-GB" dirty="0">
              <a:solidFill>
                <a:schemeClr val="tx2">
                  <a:lumMod val="50000"/>
                </a:schemeClr>
              </a:solidFill>
            </a:endParaRPr>
          </a:p>
          <a:p>
            <a:endParaRPr lang="en-GB" dirty="0">
              <a:solidFill>
                <a:schemeClr val="tx2">
                  <a:lumMod val="50000"/>
                </a:schemeClr>
              </a:solidFill>
            </a:endParaRPr>
          </a:p>
          <a:p>
            <a:endParaRPr lang="en-GB" dirty="0">
              <a:solidFill>
                <a:schemeClr val="tx2">
                  <a:lumMod val="50000"/>
                </a:schemeClr>
              </a:solidFill>
            </a:endParaRPr>
          </a:p>
          <a:p>
            <a:endParaRPr lang="en-GB" dirty="0">
              <a:solidFill>
                <a:schemeClr val="tx2">
                  <a:lumMod val="50000"/>
                </a:schemeClr>
              </a:solidFill>
            </a:endParaRPr>
          </a:p>
          <a:p>
            <a:endParaRPr lang="en-GB" dirty="0">
              <a:solidFill>
                <a:schemeClr val="tx2">
                  <a:lumMod val="50000"/>
                </a:schemeClr>
              </a:solidFill>
            </a:endParaRPr>
          </a:p>
          <a:p>
            <a:endParaRPr lang="en-GB" dirty="0">
              <a:solidFill>
                <a:schemeClr val="tx2">
                  <a:lumMod val="50000"/>
                </a:schemeClr>
              </a:solidFill>
            </a:endParaRPr>
          </a:p>
          <a:p>
            <a:endParaRPr lang="en-GB" dirty="0">
              <a:solidFill>
                <a:schemeClr val="tx2">
                  <a:lumMod val="50000"/>
                </a:schemeClr>
              </a:solidFill>
            </a:endParaRPr>
          </a:p>
          <a:p>
            <a:endParaRPr lang="en-GB" dirty="0">
              <a:solidFill>
                <a:schemeClr val="tx2">
                  <a:lumMod val="50000"/>
                </a:schemeClr>
              </a:solidFill>
            </a:endParaRPr>
          </a:p>
          <a:p>
            <a:endParaRPr lang="en-GB" dirty="0">
              <a:solidFill>
                <a:schemeClr val="tx2">
                  <a:lumMod val="50000"/>
                </a:schemeClr>
              </a:solidFill>
            </a:endParaRPr>
          </a:p>
          <a:p>
            <a:endParaRPr lang="en-GB" dirty="0">
              <a:solidFill>
                <a:schemeClr val="tx2">
                  <a:lumMod val="50000"/>
                </a:schemeClr>
              </a:solidFill>
            </a:endParaRPr>
          </a:p>
        </p:txBody>
      </p:sp>
      <p:pic>
        <p:nvPicPr>
          <p:cNvPr id="6" name="Picture 5">
            <a:extLst>
              <a:ext uri="{FF2B5EF4-FFF2-40B4-BE49-F238E27FC236}">
                <a16:creationId xmlns:a16="http://schemas.microsoft.com/office/drawing/2014/main" id="{1E9E1B97-3707-4100-A3E3-D3B3EBBF0A4F}"/>
              </a:ext>
            </a:extLst>
          </p:cNvPr>
          <p:cNvPicPr>
            <a:picLocks noChangeAspect="1"/>
          </p:cNvPicPr>
          <p:nvPr/>
        </p:nvPicPr>
        <p:blipFill rotWithShape="1">
          <a:blip r:embed="rId2"/>
          <a:srcRect t="9571" b="20243"/>
          <a:stretch/>
        </p:blipFill>
        <p:spPr>
          <a:xfrm>
            <a:off x="515096" y="2492896"/>
            <a:ext cx="7776864" cy="1627161"/>
          </a:xfrm>
          <a:prstGeom prst="rect">
            <a:avLst/>
          </a:prstGeom>
        </p:spPr>
      </p:pic>
      <p:pic>
        <p:nvPicPr>
          <p:cNvPr id="7" name="Picture 6">
            <a:extLst>
              <a:ext uri="{FF2B5EF4-FFF2-40B4-BE49-F238E27FC236}">
                <a16:creationId xmlns:a16="http://schemas.microsoft.com/office/drawing/2014/main" id="{FD21DB5D-9022-496E-AA82-C42CBCB4D6B5}"/>
              </a:ext>
            </a:extLst>
          </p:cNvPr>
          <p:cNvPicPr>
            <a:picLocks noChangeAspect="1"/>
          </p:cNvPicPr>
          <p:nvPr/>
        </p:nvPicPr>
        <p:blipFill rotWithShape="1">
          <a:blip r:embed="rId3"/>
          <a:srcRect t="8352" b="21166"/>
          <a:stretch/>
        </p:blipFill>
        <p:spPr>
          <a:xfrm>
            <a:off x="504390" y="4512849"/>
            <a:ext cx="7776864" cy="1627161"/>
          </a:xfrm>
          <a:prstGeom prst="rect">
            <a:avLst/>
          </a:prstGeom>
        </p:spPr>
      </p:pic>
      <p:sp>
        <p:nvSpPr>
          <p:cNvPr id="8" name="Rectangle 7">
            <a:extLst>
              <a:ext uri="{FF2B5EF4-FFF2-40B4-BE49-F238E27FC236}">
                <a16:creationId xmlns:a16="http://schemas.microsoft.com/office/drawing/2014/main" id="{9705283E-E61C-48CA-8A95-E7EF938247BB}"/>
              </a:ext>
            </a:extLst>
          </p:cNvPr>
          <p:cNvSpPr/>
          <p:nvPr/>
        </p:nvSpPr>
        <p:spPr>
          <a:xfrm>
            <a:off x="8562132" y="2492896"/>
            <a:ext cx="2448272" cy="1584177"/>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
            </a:pPr>
            <a:r>
              <a:rPr lang="en-GB" sz="1400" dirty="0"/>
              <a:t>Offering outstanding hot contact heat resistance and chemical contamination resilience</a:t>
            </a:r>
          </a:p>
          <a:p>
            <a:pPr marL="285750" indent="-285750">
              <a:buFont typeface="Wingdings" panose="05000000000000000000" pitchFamily="2" charset="2"/>
              <a:buChar char="§"/>
            </a:pPr>
            <a:r>
              <a:rPr lang="en-GB" sz="1400" dirty="0"/>
              <a:t>Providing excellent grip</a:t>
            </a:r>
          </a:p>
          <a:p>
            <a:endParaRPr lang="en-GB" sz="1400" dirty="0">
              <a:solidFill>
                <a:schemeClr val="bg1"/>
              </a:solidFill>
            </a:endParaRPr>
          </a:p>
        </p:txBody>
      </p:sp>
      <p:sp>
        <p:nvSpPr>
          <p:cNvPr id="12" name="Rectangle 11">
            <a:extLst>
              <a:ext uri="{FF2B5EF4-FFF2-40B4-BE49-F238E27FC236}">
                <a16:creationId xmlns:a16="http://schemas.microsoft.com/office/drawing/2014/main" id="{81F361DB-DEF4-40C2-8209-33F6BB9BBA72}"/>
              </a:ext>
            </a:extLst>
          </p:cNvPr>
          <p:cNvSpPr/>
          <p:nvPr/>
        </p:nvSpPr>
        <p:spPr>
          <a:xfrm>
            <a:off x="8562132" y="4512849"/>
            <a:ext cx="2448272" cy="1796472"/>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Wingdings" panose="05000000000000000000" pitchFamily="2" charset="2"/>
              <a:buChar char="§"/>
            </a:pPr>
            <a:r>
              <a:rPr lang="en-GB" sz="1400" dirty="0"/>
              <a:t>Flexible and very comfortable</a:t>
            </a:r>
          </a:p>
          <a:p>
            <a:pPr marL="285750" indent="-285750">
              <a:buFont typeface="Wingdings" panose="05000000000000000000" pitchFamily="2" charset="2"/>
              <a:buChar char="§"/>
            </a:pPr>
            <a:r>
              <a:rPr lang="en-GB" sz="1400" dirty="0"/>
              <a:t>Excellent dexterity, highly tactile</a:t>
            </a:r>
          </a:p>
          <a:p>
            <a:pPr marL="285750" indent="-285750">
              <a:buFont typeface="Wingdings" panose="05000000000000000000" pitchFamily="2" charset="2"/>
              <a:buChar char="§"/>
            </a:pPr>
            <a:r>
              <a:rPr lang="en-GB" sz="1400" dirty="0"/>
              <a:t>Reinforced thumb crotch</a:t>
            </a:r>
          </a:p>
          <a:p>
            <a:pPr marL="285750" indent="-285750">
              <a:buFont typeface="Wingdings" panose="05000000000000000000" pitchFamily="2" charset="2"/>
              <a:buChar char="§"/>
            </a:pPr>
            <a:r>
              <a:rPr lang="en-GB" sz="1400" dirty="0"/>
              <a:t>Provide excellent grip in wet, dry and oily conditions</a:t>
            </a:r>
          </a:p>
          <a:p>
            <a:endParaRPr lang="en-GB" sz="1400" dirty="0">
              <a:solidFill>
                <a:schemeClr val="bg1"/>
              </a:solidFill>
            </a:endParaRPr>
          </a:p>
        </p:txBody>
      </p:sp>
      <p:pic>
        <p:nvPicPr>
          <p:cNvPr id="4" name="Picture 3">
            <a:extLst>
              <a:ext uri="{FF2B5EF4-FFF2-40B4-BE49-F238E27FC236}">
                <a16:creationId xmlns:a16="http://schemas.microsoft.com/office/drawing/2014/main" id="{F2C6B72F-C2C8-42F1-A98F-46BE015030CA}"/>
              </a:ext>
            </a:extLst>
          </p:cNvPr>
          <p:cNvPicPr>
            <a:picLocks noChangeAspect="1"/>
          </p:cNvPicPr>
          <p:nvPr/>
        </p:nvPicPr>
        <p:blipFill>
          <a:blip r:embed="rId4"/>
          <a:stretch>
            <a:fillRect/>
          </a:stretch>
        </p:blipFill>
        <p:spPr>
          <a:xfrm>
            <a:off x="9475804" y="36175"/>
            <a:ext cx="620928" cy="613060"/>
          </a:xfrm>
          <a:prstGeom prst="rect">
            <a:avLst/>
          </a:prstGeom>
        </p:spPr>
      </p:pic>
    </p:spTree>
    <p:extLst>
      <p:ext uri="{BB962C8B-B14F-4D97-AF65-F5344CB8AC3E}">
        <p14:creationId xmlns:p14="http://schemas.microsoft.com/office/powerpoint/2010/main" val="2239987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DE1DC0F7-B902-4C59-A69D-83987EDE579A}"/>
              </a:ext>
            </a:extLst>
          </p:cNvPr>
          <p:cNvSpPr/>
          <p:nvPr/>
        </p:nvSpPr>
        <p:spPr>
          <a:xfrm>
            <a:off x="163548" y="79599"/>
            <a:ext cx="9721079" cy="352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kumimoji="0" lang="en-GB" sz="2400" i="0" u="none" strike="noStrike" kern="1200" cap="none" spc="0" normalizeH="0" baseline="0" noProof="0" dirty="0">
                <a:ln>
                  <a:noFill/>
                </a:ln>
                <a:solidFill>
                  <a:prstClr val="white"/>
                </a:solidFill>
                <a:effectLst/>
                <a:highlight>
                  <a:srgbClr val="004D6F"/>
                </a:highlight>
                <a:uLnTx/>
                <a:uFillTx/>
                <a:ea typeface="+mn-ea"/>
                <a:cs typeface="+mn-cs"/>
              </a:rPr>
              <a:t>Workforce Safety - </a:t>
            </a:r>
            <a:r>
              <a:rPr lang="en-GB" sz="2400" dirty="0">
                <a:solidFill>
                  <a:schemeClr val="bg1"/>
                </a:solidFill>
                <a:highlight>
                  <a:srgbClr val="004D6F"/>
                </a:highlight>
              </a:rPr>
              <a:t>Monitoring of Safety Critical Communications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prstClr val="white"/>
                </a:solidFill>
                <a:effectLst/>
                <a:highlight>
                  <a:srgbClr val="004D6F"/>
                </a:highlight>
                <a:uLnTx/>
                <a:uFillTx/>
                <a:ea typeface="+mn-ea"/>
                <a:cs typeface="+mn-cs"/>
              </a:rPr>
              <a:t> </a:t>
            </a:r>
          </a:p>
        </p:txBody>
      </p:sp>
      <p:sp>
        <p:nvSpPr>
          <p:cNvPr id="5" name="Title 1">
            <a:extLst>
              <a:ext uri="{FF2B5EF4-FFF2-40B4-BE49-F238E27FC236}">
                <a16:creationId xmlns:a16="http://schemas.microsoft.com/office/drawing/2014/main" id="{3C0A087B-C84B-48D9-AE05-B99AE3337FCD}"/>
              </a:ext>
            </a:extLst>
          </p:cNvPr>
          <p:cNvSpPr txBox="1">
            <a:spLocks/>
          </p:cNvSpPr>
          <p:nvPr/>
        </p:nvSpPr>
        <p:spPr>
          <a:xfrm>
            <a:off x="142632" y="908720"/>
            <a:ext cx="11261044" cy="5781047"/>
          </a:xfrm>
          <a:prstGeom prst="rect">
            <a:avLst/>
          </a:prstGeom>
        </p:spPr>
        <p:txBody>
          <a:bodyPr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solidFill>
                  <a:schemeClr val="tx2">
                    <a:lumMod val="50000"/>
                  </a:schemeClr>
                </a:solidFill>
              </a:rPr>
              <a:t>NR/L3/MTC/MG0173 Issue 3, Comp Date 07/09/19 – Scope expanded to include Works Delivery &amp; Operations Delivery</a:t>
            </a:r>
          </a:p>
          <a:p>
            <a:endParaRPr lang="en-GB" sz="800" b="1" dirty="0">
              <a:solidFill>
                <a:schemeClr val="tx2">
                  <a:lumMod val="50000"/>
                </a:schemeClr>
              </a:solidFill>
            </a:endParaRPr>
          </a:p>
          <a:p>
            <a:r>
              <a:rPr lang="en-GB" sz="1800" b="1" i="1" dirty="0">
                <a:solidFill>
                  <a:srgbClr val="FF0000"/>
                </a:solidFill>
              </a:rPr>
              <a:t>We know that poor communication is a factor in almost all safety incidents.  Its not just about knowing the phonetic alphabet</a:t>
            </a:r>
            <a:r>
              <a:rPr lang="en-GB" sz="1800" b="1" dirty="0">
                <a:solidFill>
                  <a:srgbClr val="FF0000"/>
                </a:solidFill>
              </a:rPr>
              <a:t>. </a:t>
            </a:r>
          </a:p>
          <a:p>
            <a:endParaRPr lang="en-GB" sz="1800" b="1" dirty="0">
              <a:solidFill>
                <a:schemeClr val="tx2">
                  <a:lumMod val="50000"/>
                </a:schemeClr>
              </a:solidFill>
            </a:endParaRPr>
          </a:p>
          <a:p>
            <a:endParaRPr lang="en-GB" sz="1800" b="1" dirty="0">
              <a:solidFill>
                <a:schemeClr val="tx2">
                  <a:lumMod val="50000"/>
                </a:schemeClr>
              </a:solidFill>
            </a:endParaRPr>
          </a:p>
          <a:p>
            <a:endParaRPr lang="en-GB" sz="1800" b="1" dirty="0">
              <a:solidFill>
                <a:schemeClr val="tx2">
                  <a:lumMod val="50000"/>
                </a:schemeClr>
              </a:solidFill>
            </a:endParaRPr>
          </a:p>
          <a:p>
            <a:endParaRPr lang="en-GB" sz="1800" b="1" dirty="0">
              <a:solidFill>
                <a:schemeClr val="tx2">
                  <a:lumMod val="50000"/>
                </a:schemeClr>
              </a:solidFill>
            </a:endParaRPr>
          </a:p>
          <a:p>
            <a:endParaRPr lang="en-GB" sz="1800" b="1" dirty="0">
              <a:solidFill>
                <a:schemeClr val="tx2">
                  <a:lumMod val="50000"/>
                </a:schemeClr>
              </a:solidFill>
            </a:endParaRPr>
          </a:p>
          <a:p>
            <a:endParaRPr lang="en-GB" sz="1800" b="1" dirty="0">
              <a:solidFill>
                <a:schemeClr val="tx2">
                  <a:lumMod val="50000"/>
                </a:schemeClr>
              </a:solidFill>
            </a:endParaRPr>
          </a:p>
          <a:p>
            <a:endParaRPr lang="en-GB" sz="1800" b="1" dirty="0">
              <a:solidFill>
                <a:schemeClr val="tx2">
                  <a:lumMod val="50000"/>
                </a:schemeClr>
              </a:solidFill>
            </a:endParaRPr>
          </a:p>
          <a:p>
            <a:endParaRPr lang="en-GB" sz="1800" b="1" dirty="0">
              <a:solidFill>
                <a:schemeClr val="tx2">
                  <a:lumMod val="50000"/>
                </a:schemeClr>
              </a:solidFill>
            </a:endParaRPr>
          </a:p>
          <a:p>
            <a:endParaRPr lang="en-GB" sz="1800" b="1" dirty="0">
              <a:solidFill>
                <a:schemeClr val="tx2">
                  <a:lumMod val="50000"/>
                </a:schemeClr>
              </a:solidFill>
            </a:endParaRPr>
          </a:p>
          <a:p>
            <a:endParaRPr lang="en-GB" sz="1800" b="1" dirty="0">
              <a:solidFill>
                <a:schemeClr val="tx2">
                  <a:lumMod val="50000"/>
                </a:schemeClr>
              </a:solidFill>
            </a:endParaRPr>
          </a:p>
          <a:p>
            <a:endParaRPr lang="en-GB" sz="1800" b="1" dirty="0">
              <a:solidFill>
                <a:schemeClr val="tx2">
                  <a:lumMod val="50000"/>
                </a:schemeClr>
              </a:solidFill>
            </a:endParaRPr>
          </a:p>
          <a:p>
            <a:endParaRPr lang="en-GB" sz="1800" b="1" dirty="0">
              <a:solidFill>
                <a:schemeClr val="tx2">
                  <a:lumMod val="50000"/>
                </a:schemeClr>
              </a:solidFill>
            </a:endParaRPr>
          </a:p>
          <a:p>
            <a:endParaRPr lang="en-GB" sz="1800" b="1" dirty="0">
              <a:solidFill>
                <a:schemeClr val="tx2">
                  <a:lumMod val="50000"/>
                </a:schemeClr>
              </a:solidFill>
            </a:endParaRPr>
          </a:p>
          <a:p>
            <a:r>
              <a:rPr lang="en-GB" sz="1800" b="1" dirty="0">
                <a:solidFill>
                  <a:schemeClr val="tx2">
                    <a:lumMod val="50000"/>
                  </a:schemeClr>
                </a:solidFill>
              </a:rPr>
              <a:t>Line Managers shall annually make a decision about an individual’s spoken communications competence. </a:t>
            </a:r>
          </a:p>
          <a:p>
            <a:r>
              <a:rPr lang="en-GB" sz="1800" b="1" dirty="0">
                <a:solidFill>
                  <a:schemeClr val="tx2">
                    <a:lumMod val="50000"/>
                  </a:schemeClr>
                </a:solidFill>
              </a:rPr>
              <a:t>Evidence of this may come from on the job or simulations undertaken as part of the ACC process. </a:t>
            </a:r>
          </a:p>
          <a:p>
            <a:endParaRPr lang="en-GB" sz="1800" b="1" dirty="0">
              <a:solidFill>
                <a:schemeClr val="tx2">
                  <a:lumMod val="50000"/>
                </a:schemeClr>
              </a:solidFill>
            </a:endParaRPr>
          </a:p>
          <a:p>
            <a:r>
              <a:rPr lang="en-GB" sz="1800" b="1" dirty="0">
                <a:solidFill>
                  <a:schemeClr val="tx2">
                    <a:lumMod val="50000"/>
                  </a:schemeClr>
                </a:solidFill>
              </a:rPr>
              <a:t>DO YOU HAVE A PLAN IN PLACE FOR ALL YOUR SAFETY CRITICAL STAFF? </a:t>
            </a:r>
          </a:p>
          <a:p>
            <a:endParaRPr lang="en-GB" sz="1800" b="1" dirty="0">
              <a:solidFill>
                <a:schemeClr val="tx2">
                  <a:lumMod val="50000"/>
                </a:schemeClr>
              </a:solidFill>
              <a:latin typeface="+mn-lt"/>
            </a:endParaRPr>
          </a:p>
          <a:p>
            <a:endParaRPr lang="en-GB" sz="1800" b="1" dirty="0">
              <a:solidFill>
                <a:schemeClr val="tx2">
                  <a:lumMod val="50000"/>
                </a:schemeClr>
              </a:solidFill>
              <a:latin typeface="+mn-lt"/>
            </a:endParaRPr>
          </a:p>
        </p:txBody>
      </p:sp>
      <p:sp>
        <p:nvSpPr>
          <p:cNvPr id="6" name="Content Placeholder 2">
            <a:extLst>
              <a:ext uri="{FF2B5EF4-FFF2-40B4-BE49-F238E27FC236}">
                <a16:creationId xmlns:a16="http://schemas.microsoft.com/office/drawing/2014/main" id="{FEC411D2-F6F3-444A-8DC0-5B9679ED1945}"/>
              </a:ext>
            </a:extLst>
          </p:cNvPr>
          <p:cNvSpPr txBox="1">
            <a:spLocks/>
          </p:cNvSpPr>
          <p:nvPr/>
        </p:nvSpPr>
        <p:spPr>
          <a:xfrm>
            <a:off x="163548" y="2276872"/>
            <a:ext cx="7011859" cy="2736304"/>
          </a:xfrm>
          <a:prstGeom prst="rect">
            <a:avLst/>
          </a:prstGeom>
          <a:solidFill>
            <a:schemeClr val="tx2">
              <a:lumMod val="50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solidFill>
                  <a:schemeClr val="bg1"/>
                </a:solidFill>
              </a:rPr>
              <a:t>Effects:</a:t>
            </a:r>
          </a:p>
          <a:p>
            <a:pPr>
              <a:buFont typeface="Wingdings" panose="05000000000000000000" pitchFamily="2" charset="2"/>
              <a:buChar char="Ø"/>
            </a:pPr>
            <a:r>
              <a:rPr lang="en-GB" sz="1800" dirty="0">
                <a:solidFill>
                  <a:schemeClr val="bg1"/>
                </a:solidFill>
              </a:rPr>
              <a:t>All staff carrying out SCC including PICOP / ES / COSS / IWA / PC / PSS.</a:t>
            </a:r>
          </a:p>
          <a:p>
            <a:pPr>
              <a:buFont typeface="Wingdings" panose="05000000000000000000" pitchFamily="2" charset="2"/>
              <a:buChar char="Ø"/>
            </a:pPr>
            <a:r>
              <a:rPr lang="en-GB" sz="1800" dirty="0">
                <a:solidFill>
                  <a:schemeClr val="bg1"/>
                </a:solidFill>
              </a:rPr>
              <a:t>By Line Manager.</a:t>
            </a:r>
          </a:p>
          <a:p>
            <a:pPr>
              <a:buFont typeface="Wingdings" panose="05000000000000000000" pitchFamily="2" charset="2"/>
              <a:buChar char="Ø"/>
            </a:pPr>
            <a:r>
              <a:rPr lang="en-GB" sz="1800" dirty="0">
                <a:solidFill>
                  <a:schemeClr val="bg1"/>
                </a:solidFill>
              </a:rPr>
              <a:t>Annually (3 conversations and at least one of them an Emergency call)</a:t>
            </a:r>
          </a:p>
          <a:p>
            <a:pPr>
              <a:buFont typeface="Wingdings" panose="05000000000000000000" pitchFamily="2" charset="2"/>
              <a:buChar char="Ø"/>
            </a:pPr>
            <a:r>
              <a:rPr lang="en-GB" sz="1800" dirty="0">
                <a:solidFill>
                  <a:schemeClr val="bg1"/>
                </a:solidFill>
              </a:rPr>
              <a:t>Recorded on SMF/MG/467</a:t>
            </a:r>
          </a:p>
          <a:p>
            <a:pPr>
              <a:buFont typeface="Wingdings" panose="05000000000000000000" pitchFamily="2" charset="2"/>
              <a:buChar char="Ø"/>
            </a:pPr>
            <a:r>
              <a:rPr lang="en-GB" sz="1800" dirty="0">
                <a:solidFill>
                  <a:schemeClr val="bg1"/>
                </a:solidFill>
              </a:rPr>
              <a:t>Results viewed by WHSEAs &amp; IMDM or equivalent in PDRs </a:t>
            </a:r>
          </a:p>
        </p:txBody>
      </p:sp>
      <p:sp>
        <p:nvSpPr>
          <p:cNvPr id="7" name="Content Placeholder 6">
            <a:extLst>
              <a:ext uri="{FF2B5EF4-FFF2-40B4-BE49-F238E27FC236}">
                <a16:creationId xmlns:a16="http://schemas.microsoft.com/office/drawing/2014/main" id="{3F4F9D41-1C14-463E-B0F3-9CCB0B308A21}"/>
              </a:ext>
            </a:extLst>
          </p:cNvPr>
          <p:cNvSpPr txBox="1">
            <a:spLocks/>
          </p:cNvSpPr>
          <p:nvPr/>
        </p:nvSpPr>
        <p:spPr>
          <a:xfrm>
            <a:off x="7328225" y="2272009"/>
            <a:ext cx="4073624" cy="2736304"/>
          </a:xfrm>
          <a:prstGeom prst="rect">
            <a:avLst/>
          </a:prstGeom>
          <a:solidFill>
            <a:schemeClr val="tx2">
              <a:lumMod val="50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solidFill>
                  <a:schemeClr val="bg1"/>
                </a:solidFill>
              </a:rPr>
              <a:t>Methods;</a:t>
            </a:r>
          </a:p>
          <a:p>
            <a:pPr>
              <a:buFont typeface="Wingdings" panose="05000000000000000000" pitchFamily="2" charset="2"/>
              <a:buChar char="Ø"/>
            </a:pPr>
            <a:r>
              <a:rPr lang="en-GB" sz="2000" dirty="0">
                <a:solidFill>
                  <a:schemeClr val="bg1"/>
                </a:solidFill>
              </a:rPr>
              <a:t>Voice recordings</a:t>
            </a:r>
          </a:p>
          <a:p>
            <a:pPr>
              <a:buFont typeface="Wingdings" panose="05000000000000000000" pitchFamily="2" charset="2"/>
              <a:buChar char="Ø"/>
            </a:pPr>
            <a:r>
              <a:rPr lang="en-GB" sz="2000" dirty="0">
                <a:solidFill>
                  <a:schemeClr val="bg1"/>
                </a:solidFill>
              </a:rPr>
              <a:t>Outputs from the CRG sessions</a:t>
            </a:r>
          </a:p>
          <a:p>
            <a:pPr>
              <a:buFont typeface="Wingdings" panose="05000000000000000000" pitchFamily="2" charset="2"/>
              <a:buChar char="Ø"/>
            </a:pPr>
            <a:r>
              <a:rPr lang="en-GB" sz="2000" dirty="0">
                <a:solidFill>
                  <a:schemeClr val="bg1"/>
                </a:solidFill>
              </a:rPr>
              <a:t>Post accident/incident tapes</a:t>
            </a:r>
          </a:p>
          <a:p>
            <a:pPr>
              <a:buFont typeface="Wingdings" panose="05000000000000000000" pitchFamily="2" charset="2"/>
              <a:buChar char="Ø"/>
            </a:pPr>
            <a:r>
              <a:rPr lang="en-GB" sz="2000" dirty="0">
                <a:solidFill>
                  <a:schemeClr val="bg1"/>
                </a:solidFill>
              </a:rPr>
              <a:t>Work place observations / assessments as part of PGAI </a:t>
            </a:r>
          </a:p>
          <a:p>
            <a:pPr>
              <a:buFont typeface="Wingdings" panose="05000000000000000000" pitchFamily="2" charset="2"/>
              <a:buChar char="Ø"/>
            </a:pPr>
            <a:r>
              <a:rPr lang="en-GB" sz="2000" dirty="0">
                <a:solidFill>
                  <a:schemeClr val="bg1"/>
                </a:solidFill>
              </a:rPr>
              <a:t>Simulated conversations </a:t>
            </a:r>
          </a:p>
        </p:txBody>
      </p:sp>
      <p:grpSp>
        <p:nvGrpSpPr>
          <p:cNvPr id="16" name="Group 15">
            <a:extLst>
              <a:ext uri="{FF2B5EF4-FFF2-40B4-BE49-F238E27FC236}">
                <a16:creationId xmlns:a16="http://schemas.microsoft.com/office/drawing/2014/main" id="{A0E73B50-C0C4-4860-8FCE-A5EC3EF5E304}"/>
              </a:ext>
            </a:extLst>
          </p:cNvPr>
          <p:cNvGrpSpPr/>
          <p:nvPr/>
        </p:nvGrpSpPr>
        <p:grpSpPr>
          <a:xfrm>
            <a:off x="9192344" y="79599"/>
            <a:ext cx="661280" cy="603715"/>
            <a:chOff x="0" y="615121"/>
            <a:chExt cx="1600200" cy="1600200"/>
          </a:xfrm>
        </p:grpSpPr>
        <p:sp>
          <p:nvSpPr>
            <p:cNvPr id="17" name="Oval 16">
              <a:extLst>
                <a:ext uri="{FF2B5EF4-FFF2-40B4-BE49-F238E27FC236}">
                  <a16:creationId xmlns:a16="http://schemas.microsoft.com/office/drawing/2014/main" id="{2A558B87-E158-4E73-888B-AF243915D5C5}"/>
                </a:ext>
              </a:extLst>
            </p:cNvPr>
            <p:cNvSpPr/>
            <p:nvPr/>
          </p:nvSpPr>
          <p:spPr>
            <a:xfrm>
              <a:off x="0" y="615121"/>
              <a:ext cx="1600200" cy="1600200"/>
            </a:xfrm>
            <a:prstGeom prst="ellipse">
              <a:avLst/>
            </a:prstGeom>
            <a:solidFill>
              <a:srgbClr val="2F88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a:p>
          </p:txBody>
        </p:sp>
        <p:pic>
          <p:nvPicPr>
            <p:cNvPr id="18" name="Picture 17">
              <a:extLst>
                <a:ext uri="{FF2B5EF4-FFF2-40B4-BE49-F238E27FC236}">
                  <a16:creationId xmlns:a16="http://schemas.microsoft.com/office/drawing/2014/main" id="{294D99DA-4E29-4246-93D8-4E91E23AEF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410" y="850052"/>
              <a:ext cx="971549" cy="971550"/>
            </a:xfrm>
            <a:prstGeom prst="rect">
              <a:avLst/>
            </a:prstGeom>
          </p:spPr>
        </p:pic>
      </p:grpSp>
    </p:spTree>
    <p:extLst>
      <p:ext uri="{BB962C8B-B14F-4D97-AF65-F5344CB8AC3E}">
        <p14:creationId xmlns:p14="http://schemas.microsoft.com/office/powerpoint/2010/main" val="2188907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3B678-5170-4669-9871-298045CBD2A1}"/>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EAAAC-928A-40C1-AC39-D34FD1799CA9}" type="slidenum">
              <a:rPr kumimoji="0" lang="en-GB"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6AF86AF2-BBB3-40DB-9A3A-F800717578BD}"/>
              </a:ext>
            </a:extLst>
          </p:cNvPr>
          <p:cNvSpPr/>
          <p:nvPr/>
        </p:nvSpPr>
        <p:spPr>
          <a:xfrm>
            <a:off x="119336" y="118894"/>
            <a:ext cx="7083752"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chemeClr val="bg1"/>
                </a:solidFill>
                <a:highlight>
                  <a:srgbClr val="004D6F"/>
                </a:highlight>
                <a:latin typeface="Arial" panose="020B0604020202020204"/>
              </a:rPr>
              <a:t>Workforce Safety </a:t>
            </a:r>
            <a:r>
              <a:rPr kumimoji="0" lang="en-GB" sz="2800" b="0" i="0" u="none" strike="noStrike" kern="1200" cap="none" spc="0" normalizeH="0" baseline="0" noProof="0" dirty="0">
                <a:ln>
                  <a:noFill/>
                </a:ln>
                <a:solidFill>
                  <a:schemeClr val="bg1"/>
                </a:solidFill>
                <a:effectLst/>
                <a:highlight>
                  <a:srgbClr val="004D6F"/>
                </a:highlight>
                <a:uLnTx/>
                <a:uFillTx/>
                <a:latin typeface="Arial" panose="020B0604020202020204"/>
                <a:ea typeface="+mn-ea"/>
                <a:cs typeface="+mn-cs"/>
              </a:rPr>
              <a:t>– Manual Handling</a:t>
            </a:r>
          </a:p>
        </p:txBody>
      </p:sp>
      <p:sp>
        <p:nvSpPr>
          <p:cNvPr id="7" name="Rectangle 6">
            <a:extLst>
              <a:ext uri="{FF2B5EF4-FFF2-40B4-BE49-F238E27FC236}">
                <a16:creationId xmlns:a16="http://schemas.microsoft.com/office/drawing/2014/main" id="{46A44462-1F7A-46FB-A480-7502D2A1D298}"/>
              </a:ext>
            </a:extLst>
          </p:cNvPr>
          <p:cNvSpPr/>
          <p:nvPr/>
        </p:nvSpPr>
        <p:spPr>
          <a:xfrm>
            <a:off x="119336" y="489770"/>
            <a:ext cx="5544616" cy="5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a:solidFill>
                <a:schemeClr val="tx2">
                  <a:lumMod val="50000"/>
                </a:schemeClr>
              </a:solidFill>
              <a:highlight>
                <a:srgbClr val="FFFF00"/>
              </a:highlight>
            </a:endParaRPr>
          </a:p>
          <a:p>
            <a:endParaRPr lang="en-GB" sz="2400" b="1" dirty="0">
              <a:solidFill>
                <a:schemeClr val="tx2">
                  <a:lumMod val="50000"/>
                </a:schemeClr>
              </a:solidFill>
            </a:endParaRPr>
          </a:p>
          <a:p>
            <a:endParaRPr lang="en-GB" sz="2400" b="1" dirty="0">
              <a:solidFill>
                <a:schemeClr val="tx2">
                  <a:lumMod val="50000"/>
                </a:schemeClr>
              </a:solidFill>
            </a:endParaRPr>
          </a:p>
          <a:p>
            <a:r>
              <a:rPr lang="en-GB" sz="2400" b="1" dirty="0">
                <a:solidFill>
                  <a:schemeClr val="tx2">
                    <a:lumMod val="50000"/>
                  </a:schemeClr>
                </a:solidFill>
              </a:rPr>
              <a:t> </a:t>
            </a:r>
          </a:p>
          <a:p>
            <a:r>
              <a:rPr lang="en-GB" b="1" dirty="0">
                <a:solidFill>
                  <a:schemeClr val="tx2">
                    <a:lumMod val="50000"/>
                  </a:schemeClr>
                </a:solidFill>
                <a:highlight>
                  <a:srgbClr val="FFFF00"/>
                </a:highlight>
              </a:rPr>
              <a:t>   </a:t>
            </a:r>
          </a:p>
        </p:txBody>
      </p:sp>
      <p:pic>
        <p:nvPicPr>
          <p:cNvPr id="15" name="Picture 14">
            <a:extLst>
              <a:ext uri="{FF2B5EF4-FFF2-40B4-BE49-F238E27FC236}">
                <a16:creationId xmlns:a16="http://schemas.microsoft.com/office/drawing/2014/main" id="{413679D0-3B12-4507-8E2F-FF58A83CEC37}"/>
              </a:ext>
            </a:extLst>
          </p:cNvPr>
          <p:cNvPicPr>
            <a:picLocks noChangeAspect="1"/>
          </p:cNvPicPr>
          <p:nvPr/>
        </p:nvPicPr>
        <p:blipFill>
          <a:blip r:embed="rId3"/>
          <a:stretch>
            <a:fillRect/>
          </a:stretch>
        </p:blipFill>
        <p:spPr>
          <a:xfrm>
            <a:off x="6212584" y="48665"/>
            <a:ext cx="630932" cy="578229"/>
          </a:xfrm>
          <a:prstGeom prst="rect">
            <a:avLst/>
          </a:prstGeom>
        </p:spPr>
      </p:pic>
      <p:sp>
        <p:nvSpPr>
          <p:cNvPr id="3" name="Rectangle 2">
            <a:extLst>
              <a:ext uri="{FF2B5EF4-FFF2-40B4-BE49-F238E27FC236}">
                <a16:creationId xmlns:a16="http://schemas.microsoft.com/office/drawing/2014/main" id="{E72EF0C0-BDD1-4731-BDB8-D3B00017A1D2}"/>
              </a:ext>
            </a:extLst>
          </p:cNvPr>
          <p:cNvSpPr/>
          <p:nvPr/>
        </p:nvSpPr>
        <p:spPr>
          <a:xfrm>
            <a:off x="127340" y="768481"/>
            <a:ext cx="11153235" cy="5078313"/>
          </a:xfrm>
          <a:prstGeom prst="rect">
            <a:avLst/>
          </a:prstGeom>
        </p:spPr>
        <p:txBody>
          <a:bodyPr wrap="square">
            <a:spAutoFit/>
          </a:bodyPr>
          <a:lstStyle/>
          <a:p>
            <a:r>
              <a:rPr lang="en-GB" b="1" i="1" dirty="0">
                <a:solidFill>
                  <a:schemeClr val="tx2">
                    <a:lumMod val="50000"/>
                  </a:schemeClr>
                </a:solidFill>
              </a:rPr>
              <a:t>Manual handling can be described as lowering, lifting, pulling, pushing, holding  and carrying.  In effect, any activity that requires an individual to lift, move or support a load, will be classified as a manual handling task.</a:t>
            </a:r>
          </a:p>
          <a:p>
            <a:endParaRPr lang="en-GB" dirty="0">
              <a:solidFill>
                <a:schemeClr val="tx2">
                  <a:lumMod val="50000"/>
                </a:schemeClr>
              </a:solidFill>
            </a:endParaRPr>
          </a:p>
          <a:p>
            <a:r>
              <a:rPr lang="en-GB" dirty="0">
                <a:solidFill>
                  <a:schemeClr val="tx2">
                    <a:lumMod val="50000"/>
                  </a:schemeClr>
                </a:solidFill>
              </a:rPr>
              <a:t>The Management of Manual Handling Risk Standard NR/L2/OHS/00106 was updated and the Issue 3 came into effect on 01/09/2018.</a:t>
            </a:r>
          </a:p>
          <a:p>
            <a:endParaRPr lang="en-GB" dirty="0">
              <a:solidFill>
                <a:schemeClr val="tx2">
                  <a:lumMod val="50000"/>
                </a:schemeClr>
              </a:solidFill>
            </a:endParaRPr>
          </a:p>
          <a:p>
            <a:r>
              <a:rPr lang="en-GB" b="1" dirty="0">
                <a:solidFill>
                  <a:schemeClr val="tx2">
                    <a:lumMod val="50000"/>
                  </a:schemeClr>
                </a:solidFill>
              </a:rPr>
              <a:t>The Primary Purpose of the Standard is to</a:t>
            </a:r>
            <a:r>
              <a:rPr lang="en-GB" b="1" kern="0" dirty="0">
                <a:solidFill>
                  <a:schemeClr val="tx2">
                    <a:lumMod val="50000"/>
                  </a:schemeClr>
                </a:solidFill>
              </a:rPr>
              <a:t> eliminate or reduce the risk of injuries from manual handling operations across Network Rail activities, from heavy engineering tasks, through operational activities, to office environments.</a:t>
            </a:r>
          </a:p>
          <a:p>
            <a:endParaRPr lang="en-GB" kern="0" dirty="0">
              <a:solidFill>
                <a:schemeClr val="tx2">
                  <a:lumMod val="50000"/>
                </a:schemeClr>
              </a:solidFill>
            </a:endParaRPr>
          </a:p>
          <a:p>
            <a:r>
              <a:rPr lang="en-GB" kern="0" dirty="0">
                <a:solidFill>
                  <a:schemeClr val="tx2">
                    <a:lumMod val="50000"/>
                  </a:schemeClr>
                </a:solidFill>
              </a:rPr>
              <a:t>Key Principles are to:</a:t>
            </a:r>
          </a:p>
          <a:p>
            <a:pPr marL="704850" lvl="1" indent="-342900">
              <a:buClr>
                <a:schemeClr val="tx2"/>
              </a:buClr>
              <a:buSzPct val="100000"/>
              <a:buFont typeface="Arial" panose="020B0604020202020204" pitchFamily="34" charset="0"/>
              <a:buChar char="►"/>
            </a:pPr>
            <a:r>
              <a:rPr lang="en-GB" kern="0" dirty="0">
                <a:solidFill>
                  <a:schemeClr val="tx2">
                    <a:lumMod val="50000"/>
                  </a:schemeClr>
                </a:solidFill>
              </a:rPr>
              <a:t>avoid manual handling operations at work that pose a risk of injury</a:t>
            </a:r>
          </a:p>
          <a:p>
            <a:pPr marL="704850" lvl="1" indent="-342900">
              <a:buClr>
                <a:schemeClr val="tx2"/>
              </a:buClr>
              <a:buSzPct val="100000"/>
              <a:buFont typeface="Arial" panose="020B0604020202020204" pitchFamily="34" charset="0"/>
              <a:buChar char="►"/>
            </a:pPr>
            <a:r>
              <a:rPr lang="en-GB" kern="0" dirty="0">
                <a:solidFill>
                  <a:schemeClr val="tx2">
                    <a:lumMod val="50000"/>
                  </a:schemeClr>
                </a:solidFill>
              </a:rPr>
              <a:t>where not possible to avoid, assess the risk and reduce to as low as is reasonably practicable</a:t>
            </a:r>
          </a:p>
          <a:p>
            <a:pPr indent="-95250">
              <a:buClr>
                <a:schemeClr val="tx2"/>
              </a:buClr>
              <a:buSzPct val="100000"/>
            </a:pPr>
            <a:endParaRPr lang="en-GB" kern="0" dirty="0">
              <a:solidFill>
                <a:schemeClr val="tx2">
                  <a:lumMod val="50000"/>
                </a:schemeClr>
              </a:solidFill>
            </a:endParaRPr>
          </a:p>
          <a:p>
            <a:pPr indent="-95250">
              <a:buClr>
                <a:schemeClr val="tx2"/>
              </a:buClr>
              <a:buSzPct val="100000"/>
            </a:pPr>
            <a:r>
              <a:rPr lang="en-GB" kern="0" dirty="0">
                <a:solidFill>
                  <a:schemeClr val="tx2">
                    <a:lumMod val="50000"/>
                  </a:schemeClr>
                </a:solidFill>
              </a:rPr>
              <a:t>2 new training courses are being designed and their completion will lead to either:</a:t>
            </a:r>
          </a:p>
          <a:p>
            <a:pPr marL="247650" indent="-342900">
              <a:buClr>
                <a:schemeClr val="tx2"/>
              </a:buClr>
              <a:buSzPct val="100000"/>
              <a:buFont typeface="+mj-lt"/>
              <a:buAutoNum type="arabicPeriod"/>
            </a:pPr>
            <a:r>
              <a:rPr lang="en-GB" kern="0" dirty="0">
                <a:solidFill>
                  <a:schemeClr val="tx2">
                    <a:lumMod val="50000"/>
                  </a:schemeClr>
                </a:solidFill>
              </a:rPr>
              <a:t>Basic competence in manual handling (which will be refreshed every 2 years)</a:t>
            </a:r>
          </a:p>
          <a:p>
            <a:pPr marL="247650" indent="-342900">
              <a:buClr>
                <a:schemeClr val="tx2"/>
              </a:buClr>
              <a:buSzPct val="100000"/>
              <a:buFont typeface="+mj-lt"/>
              <a:buAutoNum type="arabicPeriod"/>
            </a:pPr>
            <a:r>
              <a:rPr lang="en-GB" kern="0" dirty="0">
                <a:solidFill>
                  <a:schemeClr val="tx2">
                    <a:lumMod val="50000"/>
                  </a:schemeClr>
                </a:solidFill>
              </a:rPr>
              <a:t>Risk Assessor competence (which will also be refreshed every 2 years)</a:t>
            </a:r>
            <a:r>
              <a:rPr lang="en-GB" dirty="0">
                <a:solidFill>
                  <a:schemeClr val="tx2">
                    <a:lumMod val="50000"/>
                  </a:schemeClr>
                </a:solidFill>
              </a:rPr>
              <a:t> </a:t>
            </a:r>
          </a:p>
        </p:txBody>
      </p:sp>
    </p:spTree>
    <p:extLst>
      <p:ext uri="{BB962C8B-B14F-4D97-AF65-F5344CB8AC3E}">
        <p14:creationId xmlns:p14="http://schemas.microsoft.com/office/powerpoint/2010/main" val="2010657765"/>
      </p:ext>
    </p:extLst>
  </p:cSld>
  <p:clrMapOvr>
    <a:masterClrMapping/>
  </p:clrMapOvr>
</p:sld>
</file>

<file path=ppt/theme/theme1.xml><?xml version="1.0" encoding="utf-8"?>
<a:theme xmlns:a="http://schemas.openxmlformats.org/drawingml/2006/main" name="1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34369</TotalTime>
  <Words>3294</Words>
  <Application>Microsoft Office PowerPoint</Application>
  <PresentationFormat>Widescreen</PresentationFormat>
  <Paragraphs>345</Paragraphs>
  <Slides>20</Slides>
  <Notes>10</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20</vt:i4>
      </vt:variant>
    </vt:vector>
  </HeadingPairs>
  <TitlesOfParts>
    <vt:vector size="31" baseType="lpstr">
      <vt:lpstr>Arial</vt:lpstr>
      <vt:lpstr>Calibri</vt:lpstr>
      <vt:lpstr>Gill Sans MT</vt:lpstr>
      <vt:lpstr>Times New Roman</vt:lpstr>
      <vt:lpstr>Wingdings</vt:lpstr>
      <vt:lpstr>Wingdings 2</vt:lpstr>
      <vt:lpstr>ヒラギノ角ゴ Pro W3</vt:lpstr>
      <vt:lpstr>1_Office Theme</vt:lpstr>
      <vt:lpstr>Blank</vt:lpstr>
      <vt:lpstr>6_Blank</vt:lpstr>
      <vt:lpstr>Worksheet</vt:lpstr>
      <vt:lpstr>Health, Safety and Environment Period Cascade for P03 2019/20 Wessex Route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Interpublic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de la Mothe</dc:creator>
  <cp:lastModifiedBy>De La Mothe Andrea</cp:lastModifiedBy>
  <cp:revision>462</cp:revision>
  <cp:lastPrinted>2019-06-24T10:23:36Z</cp:lastPrinted>
  <dcterms:created xsi:type="dcterms:W3CDTF">2018-04-19T11:16:21Z</dcterms:created>
  <dcterms:modified xsi:type="dcterms:W3CDTF">2019-06-25T14:30:07Z</dcterms:modified>
</cp:coreProperties>
</file>