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65" r:id="rId4"/>
  </p:sldMasterIdLst>
  <p:notesMasterIdLst>
    <p:notesMasterId r:id="rId26"/>
  </p:notesMasterIdLst>
  <p:handoutMasterIdLst>
    <p:handoutMasterId r:id="rId27"/>
  </p:handoutMasterIdLst>
  <p:sldIdLst>
    <p:sldId id="530" r:id="rId5"/>
    <p:sldId id="275" r:id="rId6"/>
    <p:sldId id="276" r:id="rId7"/>
    <p:sldId id="609" r:id="rId8"/>
    <p:sldId id="284" r:id="rId9"/>
    <p:sldId id="625" r:id="rId10"/>
    <p:sldId id="616" r:id="rId11"/>
    <p:sldId id="619" r:id="rId12"/>
    <p:sldId id="623" r:id="rId13"/>
    <p:sldId id="620" r:id="rId14"/>
    <p:sldId id="622" r:id="rId15"/>
    <p:sldId id="624" r:id="rId16"/>
    <p:sldId id="280" r:id="rId17"/>
    <p:sldId id="291" r:id="rId18"/>
    <p:sldId id="621" r:id="rId19"/>
    <p:sldId id="288" r:id="rId20"/>
    <p:sldId id="533" r:id="rId21"/>
    <p:sldId id="626" r:id="rId22"/>
    <p:sldId id="289" r:id="rId23"/>
    <p:sldId id="627" r:id="rId24"/>
    <p:sldId id="290" r:id="rId2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530"/>
            <p14:sldId id="275"/>
            <p14:sldId id="276"/>
            <p14:sldId id="609"/>
            <p14:sldId id="284"/>
            <p14:sldId id="625"/>
            <p14:sldId id="616"/>
            <p14:sldId id="619"/>
            <p14:sldId id="623"/>
            <p14:sldId id="620"/>
            <p14:sldId id="622"/>
            <p14:sldId id="624"/>
            <p14:sldId id="280"/>
            <p14:sldId id="291"/>
            <p14:sldId id="621"/>
            <p14:sldId id="288"/>
            <p14:sldId id="533"/>
            <p14:sldId id="626"/>
            <p14:sldId id="289"/>
            <p14:sldId id="627"/>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 Mothe Andrea" initials="DLMA" lastIdx="2" clrIdx="0">
    <p:extLst>
      <p:ext uri="{19B8F6BF-5375-455C-9EA6-DF929625EA0E}">
        <p15:presenceInfo xmlns:p15="http://schemas.microsoft.com/office/powerpoint/2012/main" userId="S-1-5-21-902708941-4082285366-676173334-43015" providerId="AD"/>
      </p:ext>
    </p:extLst>
  </p:cmAuthor>
  <p:cmAuthor id="2" name="Capstick Tracey" initials="CT" lastIdx="32" clrIdx="1">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293A16"/>
    <a:srgbClr val="0000FF"/>
    <a:srgbClr val="951B81"/>
    <a:srgbClr val="FFEDB3"/>
    <a:srgbClr val="FFE181"/>
    <a:srgbClr val="008000"/>
    <a:srgbClr val="70B397"/>
    <a:srgbClr val="000066"/>
    <a:srgbClr val="004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4830" autoAdjust="0"/>
  </p:normalViewPr>
  <p:slideViewPr>
    <p:cSldViewPr>
      <p:cViewPr varScale="1">
        <p:scale>
          <a:sx n="77" d="100"/>
          <a:sy n="77" d="100"/>
        </p:scale>
        <p:origin x="1068" y="9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7-23T07:16:20.376" idx="23">
    <p:pos x="2233" y="570"/>
    <p:text>as these are taken from a different document i cant change them</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26/07/2019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26/07/2019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405621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64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16</a:t>
            </a:fld>
            <a:endParaRPr lang="en-GB"/>
          </a:p>
        </p:txBody>
      </p:sp>
    </p:spTree>
    <p:extLst>
      <p:ext uri="{BB962C8B-B14F-4D97-AF65-F5344CB8AC3E}">
        <p14:creationId xmlns:p14="http://schemas.microsoft.com/office/powerpoint/2010/main" val="78175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8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3</a:t>
            </a:fld>
            <a:endParaRPr lang="en-GB"/>
          </a:p>
        </p:txBody>
      </p:sp>
    </p:spTree>
    <p:extLst>
      <p:ext uri="{BB962C8B-B14F-4D97-AF65-F5344CB8AC3E}">
        <p14:creationId xmlns:p14="http://schemas.microsoft.com/office/powerpoint/2010/main" val="116605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1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18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90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7</a:t>
            </a:fld>
            <a:endParaRPr lang="en-GB"/>
          </a:p>
        </p:txBody>
      </p:sp>
    </p:spTree>
    <p:extLst>
      <p:ext uri="{BB962C8B-B14F-4D97-AF65-F5344CB8AC3E}">
        <p14:creationId xmlns:p14="http://schemas.microsoft.com/office/powerpoint/2010/main" val="296559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NR/L3/OPS/045/4.17Detonators may be colour coded and embossed with the date of manufacture. Detonators should be safely disposed of if they are:</a:t>
            </a:r>
          </a:p>
          <a:p>
            <a:r>
              <a:rPr lang="en-GB" dirty="0"/>
              <a:t> More than five years old.</a:t>
            </a:r>
          </a:p>
          <a:p>
            <a:r>
              <a:rPr lang="en-GB" dirty="0"/>
              <a:t> Showing any sign of rust.</a:t>
            </a:r>
          </a:p>
          <a:p>
            <a:r>
              <a:rPr lang="en-GB" dirty="0"/>
              <a:t> Showing any signs of damage (including missing lead tags) or decay.</a:t>
            </a:r>
          </a:p>
          <a:p>
            <a:r>
              <a:rPr lang="en-GB" dirty="0"/>
              <a:t>Detonators should be disposed of using the process described in Section A.11 of Appendix A.</a:t>
            </a:r>
          </a:p>
          <a:p>
            <a:r>
              <a:rPr lang="en-GB" dirty="0"/>
              <a:t>Detonators that are lost, stolen or unaccounted for should be reported to the British Transport Police or Civil Police. There is a considerable risk to the general public arising from their possible misuse.</a:t>
            </a:r>
          </a:p>
        </p:txBody>
      </p:sp>
      <p:sp>
        <p:nvSpPr>
          <p:cNvPr id="4" name="Slide Number Placeholder 3"/>
          <p:cNvSpPr>
            <a:spLocks noGrp="1"/>
          </p:cNvSpPr>
          <p:nvPr>
            <p:ph type="sldNum" sz="quarter" idx="5"/>
          </p:nvPr>
        </p:nvSpPr>
        <p:spPr/>
        <p:txBody>
          <a:bodyPr/>
          <a:lstStyle/>
          <a:p>
            <a:fld id="{E6605F73-A141-4BC2-903A-E12D05ECF9E0}" type="slidenum">
              <a:rPr lang="en-GB" smtClean="0"/>
              <a:t>9</a:t>
            </a:fld>
            <a:endParaRPr lang="en-GB"/>
          </a:p>
        </p:txBody>
      </p:sp>
    </p:spTree>
    <p:extLst>
      <p:ext uri="{BB962C8B-B14F-4D97-AF65-F5344CB8AC3E}">
        <p14:creationId xmlns:p14="http://schemas.microsoft.com/office/powerpoint/2010/main" val="319423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11</a:t>
            </a:fld>
            <a:endParaRPr lang="en-GB"/>
          </a:p>
        </p:txBody>
      </p:sp>
    </p:spTree>
    <p:extLst>
      <p:ext uri="{BB962C8B-B14F-4D97-AF65-F5344CB8AC3E}">
        <p14:creationId xmlns:p14="http://schemas.microsoft.com/office/powerpoint/2010/main" val="390058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16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C74D00-CB23-4993-895F-5957E70C721C}" type="datetime5">
              <a:rPr lang="en-GB" altLang="en-US" smtClean="0"/>
              <a:t>26-Jul-19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2865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7AFD3-2D1A-4F80-811E-731407958CEC}" type="datetime5">
              <a:rPr lang="en-GB" altLang="en-US" smtClean="0"/>
              <a:t>26-Jul-19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401656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4ADA3F7-18FA-4500-BB0B-547829B379B9}" type="datetime5">
              <a:rPr lang="en-GB" altLang="en-US" smtClean="0"/>
              <a:t>26-Jul-19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411482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EB2DB4B-1D3A-4E96-8CFF-873FFA9833E7}" type="datetime5">
              <a:rPr lang="en-GB" altLang="en-US" smtClean="0"/>
              <a:t>26-Jul-19</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6484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12F059-9EB6-46DD-9F0A-BD169B252D02}" type="datetime5">
              <a:rPr lang="en-GB" altLang="en-US" smtClean="0"/>
              <a:t>26-Jul-19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9203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47622E-FD73-4FC5-A638-02FBC1EA4A40}" type="datetime5">
              <a:rPr lang="en-GB" altLang="en-US" smtClean="0"/>
              <a:t>26-Jul-19</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57301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1E5C4F-1C97-42B9-AE0F-261FB937E040}" type="datetime5">
              <a:rPr lang="en-GB" altLang="en-US" smtClean="0"/>
              <a:t>26-Jul-19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10963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8E4863-2A29-4332-8DA7-2B35B9C96659}" type="datetime5">
              <a:rPr lang="en-GB" altLang="en-US" smtClean="0"/>
              <a:t>26-Jul-19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206795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580E5A-967E-40A8-A073-B17548ACF2E8}" type="datetime5">
              <a:rPr lang="en-GB" altLang="en-US" smtClean="0"/>
              <a:t>26-Jul-19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197619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1D200C-2337-4AF9-957F-157D2E40BE46}" type="datetime5">
              <a:rPr lang="en-GB" altLang="en-US" smtClean="0"/>
              <a:t>26-Jul-19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14592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
        <p:nvSpPr>
          <p:cNvPr id="8194" name="Rectangle 2"/>
          <p:cNvSpPr>
            <a:spLocks noGrp="1" noChangeArrowheads="1"/>
          </p:cNvSpPr>
          <p:nvPr>
            <p:ph type="ctrTitle"/>
          </p:nvPr>
        </p:nvSpPr>
        <p:spPr>
          <a:xfrm>
            <a:off x="719672"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72"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solidFill>
                  <a:srgbClr val="054B6B"/>
                </a:solidFill>
              </a:rPr>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solidFill>
                  <a:srgbClr val="054B6B"/>
                </a:solidFill>
              </a:rPr>
              <a:pPr>
                <a:defRPr/>
              </a:pPr>
              <a:t>26-Jul-19</a:t>
            </a:fld>
            <a:endParaRPr lang="en-GB" altLang="en-US">
              <a:solidFill>
                <a:srgbClr val="054B6B"/>
              </a:solidFill>
            </a:endParaRPr>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4537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solidFill>
                  <a:srgbClr val="054B6B"/>
                </a:solidFill>
              </a:rPr>
              <a:pPr>
                <a:defRPr/>
              </a:pPr>
              <a:t>26-Jul-19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495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4"/>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3" y="4589469"/>
            <a:ext cx="10515600" cy="1500187"/>
          </a:xfrm>
        </p:spPr>
        <p:txBody>
          <a:bodyPr/>
          <a:lstStyle>
            <a:lvl1pPr marL="0" indent="0">
              <a:buNone/>
              <a:defRPr sz="2400"/>
            </a:lvl1pPr>
            <a:lvl2pPr marL="457035" indent="0">
              <a:buNone/>
              <a:defRPr sz="2000"/>
            </a:lvl2pPr>
            <a:lvl3pPr marL="914070" indent="0">
              <a:buNone/>
              <a:defRPr sz="1800"/>
            </a:lvl3pPr>
            <a:lvl4pPr marL="1371105" indent="0">
              <a:buNone/>
              <a:defRPr sz="1600"/>
            </a:lvl4pPr>
            <a:lvl5pPr marL="1828141" indent="0">
              <a:buNone/>
              <a:defRPr sz="1600"/>
            </a:lvl5pPr>
            <a:lvl6pPr marL="2285176" indent="0">
              <a:buNone/>
              <a:defRPr sz="1600"/>
            </a:lvl6pPr>
            <a:lvl7pPr marL="2742213" indent="0">
              <a:buNone/>
              <a:defRPr sz="1600"/>
            </a:lvl7pPr>
            <a:lvl8pPr marL="3199248" indent="0">
              <a:buNone/>
              <a:defRPr sz="1600"/>
            </a:lvl8pPr>
            <a:lvl9pPr marL="3656283"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solidFill>
                  <a:srgbClr val="054B6B"/>
                </a:solidFill>
              </a:rPr>
              <a:pPr>
                <a:defRPr/>
              </a:pPr>
              <a:t>26-Jul-19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7277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7"/>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25" y="1841507"/>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solidFill>
                  <a:srgbClr val="054B6B"/>
                </a:solidFill>
              </a:rPr>
              <a:pPr>
                <a:defRPr/>
              </a:pPr>
              <a:t>26-Jul-19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12296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20"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solidFill>
                  <a:srgbClr val="054B6B"/>
                </a:solidFill>
              </a:rPr>
              <a:pPr>
                <a:defRPr/>
              </a:pPr>
              <a:t>26-Jul-19</a:t>
            </a:fld>
            <a:endParaRPr lang="en-GB" altLang="en-US">
              <a:solidFill>
                <a:srgbClr val="054B6B"/>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28387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solidFill>
                  <a:srgbClr val="054B6B"/>
                </a:solidFill>
              </a:rPr>
              <a:pPr>
                <a:defRPr/>
              </a:pPr>
              <a:t>26-Jul-19</a:t>
            </a:fld>
            <a:endParaRPr lang="en-GB" altLang="en-US">
              <a:solidFill>
                <a:srgbClr val="054B6B"/>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31594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solidFill>
                  <a:srgbClr val="054B6B"/>
                </a:solidFill>
              </a:rPr>
              <a:pPr>
                <a:defRPr/>
              </a:pPr>
              <a:t>26-Jul-19</a:t>
            </a:fld>
            <a:endParaRPr lang="en-GB" altLang="en-US">
              <a:solidFill>
                <a:srgbClr val="054B6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59955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solidFill>
                  <a:srgbClr val="054B6B"/>
                </a:solidFill>
              </a:rPr>
              <a:pPr>
                <a:defRPr/>
              </a:pPr>
              <a:t>26-Jul-19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46118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solidFill>
                  <a:srgbClr val="054B6B"/>
                </a:solidFill>
              </a:rPr>
              <a:pPr>
                <a:defRPr/>
              </a:pPr>
              <a:t>26-Jul-19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4945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solidFill>
                  <a:srgbClr val="054B6B"/>
                </a:solidFill>
              </a:rPr>
              <a:pPr>
                <a:defRPr/>
              </a:pPr>
              <a:t>26-Jul-19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746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71"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solidFill>
                  <a:srgbClr val="054B6B"/>
                </a:solidFill>
              </a:rPr>
              <a:pPr>
                <a:defRPr/>
              </a:pPr>
              <a:t>26-Jul-19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209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72"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72" y="1841507"/>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7" y="1841507"/>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solidFill>
                  <a:srgbClr val="054B6B"/>
                </a:solidFill>
              </a:rPr>
              <a:pPr>
                <a:defRPr/>
              </a:pPr>
              <a:t>26-Jul-19</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1558436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1826482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561390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382040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72717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367186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86292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F00151-5426-497B-B88E-C52908C28F4A}"/>
              </a:ext>
            </a:extLst>
          </p:cNvPr>
          <p:cNvSpPr>
            <a:spLocks noGrp="1"/>
          </p:cNvSpPr>
          <p:nvPr>
            <p:ph type="sldNum" sz="quarter" idx="12"/>
          </p:nvPr>
        </p:nvSpPr>
        <p:spPr/>
        <p:txBody>
          <a:bodyPr/>
          <a:lstStyle/>
          <a:p>
            <a:fld id="{6DF18008-7AA4-44CA-8056-37C7048047C9}" type="slidenum">
              <a:rPr lang="en-GB" smtClean="0"/>
              <a:t>‹#›</a:t>
            </a:fld>
            <a:endParaRPr lang="en-GB"/>
          </a:p>
        </p:txBody>
      </p:sp>
    </p:spTree>
    <p:extLst>
      <p:ext uri="{BB962C8B-B14F-4D97-AF65-F5344CB8AC3E}">
        <p14:creationId xmlns:p14="http://schemas.microsoft.com/office/powerpoint/2010/main" val="2874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extLst>
      <p:ext uri="{BB962C8B-B14F-4D97-AF65-F5344CB8AC3E}">
        <p14:creationId xmlns:p14="http://schemas.microsoft.com/office/powerpoint/2010/main" val="166921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8E693516-CEBD-4C3B-8DBB-421BED3F8769}" type="datetime5">
              <a:rPr lang="en-GB" altLang="en-US" smtClean="0"/>
              <a:t>26-Jul-19</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79958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056073F-EC5A-4D17-B0B4-750917E45228}" type="datetime5">
              <a:rPr lang="en-GB" altLang="en-US" smtClean="0"/>
              <a:t>26-Jul-19</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3028227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72"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72" y="1841507"/>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solidFill>
                  <a:srgbClr val="054B6B"/>
                </a:solidFill>
              </a:rPr>
              <a:pPr>
                <a:defRPr/>
              </a:pPr>
              <a:t>26-Jul-19</a:t>
            </a:fld>
            <a:endParaRPr lang="en-GB" altLang="en-US">
              <a:solidFill>
                <a:srgbClr val="054B6B"/>
              </a:solidFill>
            </a:endParaRPr>
          </a:p>
        </p:txBody>
      </p:sp>
      <p:sp>
        <p:nvSpPr>
          <p:cNvPr id="1029" name="Rectangle 5"/>
          <p:cNvSpPr>
            <a:spLocks noGrp="1" noChangeArrowheads="1"/>
          </p:cNvSpPr>
          <p:nvPr>
            <p:ph type="ftr" sz="quarter" idx="3"/>
          </p:nvPr>
        </p:nvSpPr>
        <p:spPr bwMode="auto">
          <a:xfrm>
            <a:off x="719667" y="233369"/>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solidFill>
                  <a:srgbClr val="054B6B"/>
                </a:solidFill>
              </a:rPr>
              <a:pPr>
                <a:defRPr/>
              </a:pPr>
              <a:t>‹#›</a:t>
            </a:fld>
            <a:endParaRPr lang="en-GB" altLang="en-US">
              <a:solidFill>
                <a:srgbClr val="054B6B"/>
              </a:solidFill>
            </a:endParaRPr>
          </a:p>
        </p:txBody>
      </p:sp>
      <p:sp>
        <p:nvSpPr>
          <p:cNvPr id="1031" name="Text Box 8"/>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37824105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035" algn="l" rtl="0" eaLnBrk="1" fontAlgn="base" hangingPunct="1">
        <a:spcBef>
          <a:spcPct val="0"/>
        </a:spcBef>
        <a:spcAft>
          <a:spcPct val="0"/>
        </a:spcAft>
        <a:defRPr sz="2800" b="1" i="1">
          <a:solidFill>
            <a:schemeClr val="tx2"/>
          </a:solidFill>
          <a:latin typeface="Arial" panose="020B0604020202020204" pitchFamily="34" charset="0"/>
        </a:defRPr>
      </a:lvl6pPr>
      <a:lvl7pPr marL="914070" algn="l" rtl="0" eaLnBrk="1" fontAlgn="base" hangingPunct="1">
        <a:spcBef>
          <a:spcPct val="0"/>
        </a:spcBef>
        <a:spcAft>
          <a:spcPct val="0"/>
        </a:spcAft>
        <a:defRPr sz="2800" b="1" i="1">
          <a:solidFill>
            <a:schemeClr val="tx2"/>
          </a:solidFill>
          <a:latin typeface="Arial" panose="020B0604020202020204" pitchFamily="34" charset="0"/>
        </a:defRPr>
      </a:lvl7pPr>
      <a:lvl8pPr marL="1371105" algn="l" rtl="0" eaLnBrk="1" fontAlgn="base" hangingPunct="1">
        <a:spcBef>
          <a:spcPct val="0"/>
        </a:spcBef>
        <a:spcAft>
          <a:spcPct val="0"/>
        </a:spcAft>
        <a:defRPr sz="2800" b="1" i="1">
          <a:solidFill>
            <a:schemeClr val="tx2"/>
          </a:solidFill>
          <a:latin typeface="Arial" panose="020B0604020202020204" pitchFamily="34" charset="0"/>
        </a:defRPr>
      </a:lvl8pPr>
      <a:lvl9pPr marL="1828141"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821" indent="-180909"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7747" indent="-180909"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260" indent="-179323"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2773" indent="-179323"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3694"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29"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6"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2"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63182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emf"/><Relationship Id="rId4" Type="http://schemas.openxmlformats.org/officeDocument/2006/relationships/hyperlink" Target="file:///\\CORP\DFSROOT$\SZ\WMAGroups\01%20-%20Route%20IM%20Director%20-%20Wessex\02%20-%20Route%20Safety%20Hour%20Reporting\02%20-%20Route%20Safety%20Hour%20Reporting\Safety%20Cascades%2019-20\P4%201920\Sleepers%20treated%20with%20Creosote.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5.emf"/><Relationship Id="rId5" Type="http://schemas.openxmlformats.org/officeDocument/2006/relationships/hyperlink" Target="http://www.dbdcommunications.co.uk/" TargetMode="External"/><Relationship Id="rId4" Type="http://schemas.openxmlformats.org/officeDocument/2006/relationships/hyperlink" Target="https://www.rssb.co.uk/rgs/oodocs/COP0011%20issue%205.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file:///\\CORP\DFSROOT$\SZ\WMAGroups\01%20-%20Route%20IM%20Director%20-%20Wessex\02%20-%20Route%20Safety%20Hour%20Reporting\02%20-%20Route%20Safety%20Hour%20Reporting\Safety%20Cascades%2019-20\P4%201920\Sleepers%20treated%20with%20Creosote.pdf" TargetMode="External"/><Relationship Id="rId3" Type="http://schemas.openxmlformats.org/officeDocument/2006/relationships/hyperlink" Target="file:///\\CORP\DFSROOT$\SZ\WMAGroups\01%20-%20Route%20IM%20Director%20-%20Wessex\02%20-%20Route%20Safety%20Hour%20Reporting\02%20-%20Route%20Safety%20Hour%20Reporting\Safety%20Cascades%2019-20\P4%201920\Safety-Advice-NRA19-08-Systems-of-work-requiring-touch-lookouts.pdf" TargetMode="External"/><Relationship Id="rId7" Type="http://schemas.openxmlformats.org/officeDocument/2006/relationships/hyperlink" Target="file:///\\CORP\DFSROOT$\SZ\WMAGroups\01%20-%20Route%20IM%20Director%20-%20Wessex\02%20-%20Route%20Safety%20Hour%20Reporting\02%20-%20Route%20Safety%20Hour%20Reporting\Safety%20Cascades%2019-20\P4%201920\Lessons%20learnt%20-%20Brookwood%20Sub%20electrical%20shock,%20minor%20burns%20150719.pdf" TargetMode="External"/><Relationship Id="rId2" Type="http://schemas.openxmlformats.org/officeDocument/2006/relationships/hyperlink" Target="file:///\\CORP\DFSROOT$\SZ\WMAGroups\01%20-%20Route%20IM%20Director%20-%20Wessex\02%20-%20Route%20Safety%20Hour%20Reporting\02%20-%20Route%20Safety%20Hour%20Reporting\Safety%20Cascades%2019-20\P4%201920\Safety-Advice-NRX19-06.pdf" TargetMode="External"/><Relationship Id="rId1" Type="http://schemas.openxmlformats.org/officeDocument/2006/relationships/slideLayout" Target="../slideLayouts/slideLayout2.xml"/><Relationship Id="rId6" Type="http://schemas.openxmlformats.org/officeDocument/2006/relationships/hyperlink" Target="file:///\\CORP\DFSROOT$\SZ\WMAGroups\01%20-%20Route%20IM%20Director%20-%20Wessex\02%20-%20Route%20Safety%20Hour%20Reporting\02%20-%20Route%20Safety%20Hour%20Reporting\Safety%20Cascades%2019-20\P4%201920\Lessons%20Learnt%20Earley%20irregular%20working%20%20100719.pdf" TargetMode="External"/><Relationship Id="rId5" Type="http://schemas.openxmlformats.org/officeDocument/2006/relationships/hyperlink" Target="file:///\\CORP\DFSROOT$\SZ\WMAGroups\01%20-%20Route%20IM%20Director%20-%20Wessex\02%20-%20Route%20Safety%20Hour%20Reporting\02%20-%20Route%20Safety%20Hour%20Reporting\Safety%20Cascades%2019-20\P4%201920\Lessons%20Learnt%20Byfleet%20and%20New%20Haw%20eye%20injury%20280619.pdf" TargetMode="External"/><Relationship Id="rId10" Type="http://schemas.openxmlformats.org/officeDocument/2006/relationships/image" Target="../media/image36.emf"/><Relationship Id="rId4" Type="http://schemas.openxmlformats.org/officeDocument/2006/relationships/hyperlink" Target="file:///\\CORP\DFSROOT$\SZ\WMAGroups\01%20-%20Route%20IM%20Director%20-%20Wessex\02%20-%20Route%20Safety%20Hour%20Reporting\02%20-%20Route%20Safety%20Hour%20Reporting\Safety%20Cascades%2019-20\P4%201920\Safety-Bulletin-NRB19-08-Train-makes-contact-with-site-material.pdf" TargetMode="External"/><Relationship Id="rId9" Type="http://schemas.openxmlformats.org/officeDocument/2006/relationships/hyperlink" Target="file:///\\CORP\DFSROOT$\SZ\WMAGroups\01%20-%20Route%20IM%20Director%20-%20Wessex\02%20-%20Route%20Safety%20Hour%20Reporting\02%20-%20Route%20Safety%20Hour%20Reporting\Safety%20Cascades%2019-20\P4%201920\Sharps%20safety%20notice.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file:///\\CORP\DFSROOT$\SZ\WMAGroups\01%20-%20Route%20IM%20Director%20-%20Wessex\02%20-%20Route%20Safety%20Hour%20Reporting\02%20-%20Route%20Safety%20Hour%20Reporting\Safety%20Cascades%2019-20\P4%201920\5334P%20Network%20Rail%20-%20Trespassing%20-%20Long%20Version%20-%20Sound%20Mix%20-%20HD%20MP4.mp4" TargetMode="External"/><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0.jp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jpe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emf"/><Relationship Id="rId16"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jpe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1.emf"/><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6.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package" Target="../embeddings/Microsoft_Excel_Worksheet1.xlsx"/><Relationship Id="rId5" Type="http://schemas.openxmlformats.org/officeDocument/2006/relationships/image" Target="../media/image8.png"/><Relationship Id="rId10" Type="http://schemas.openxmlformats.org/officeDocument/2006/relationships/image" Target="../media/image5.emf"/><Relationship Id="rId4" Type="http://schemas.openxmlformats.org/officeDocument/2006/relationships/image" Target="../media/image7.png"/><Relationship Id="rId9"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hyperlink" Target="file:///\\CORP\DFSROOT$\SZ\WMAGroups\01%20-%20Route%20IM%20Director%20-%20Wessex\02%20-%20Route%20Safety%20Hour%20Reporting\02%20-%20Route%20Safety%20Hour%20Reporting\Safety%20Cascades%2019-20\P4%201920\Lessons%20Learnt%20Earley%20irregular%20working%20%20100719.pdf"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corporate.specsavers.co.uk/Live/CorpClientPortal/ep.aspx?c=046793" TargetMode="External"/><Relationship Id="rId7" Type="http://schemas.openxmlformats.org/officeDocument/2006/relationships/hyperlink" Target="file:///\\CORP\DFSROOT$\SZ\WMAGroups\01%20-%20Route%20IM%20Director%20-%20Wessex\02%20-%20Route%20Safety%20Hour%20Reporting\02%20-%20Route%20Safety%20Hour%20Reporting\Safety%20Cascades%2019-20\P4%201920\Lessons%20Learnt%20Byfleet%20and%20New%20Haw%20eye%20injury%20280619.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hyperlink" Target="file:///\\CORP\DFSROOT$\SZ\WMAGroups\01%20-%20Route%20IM%20Director%20-%20Wessex\02%20-%20Route%20Safety%20Hour%20Reporting\02%20-%20Route%20Safety%20Hour%20Reporting\Safety%20Cascades%2019-20\P4%201920\Lessons%20learnt%20-%20Brookwood%20Sub%20electrical%20shock,%20minor%20burns%20150719.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idx="4294967295"/>
          </p:nvPr>
        </p:nvSpPr>
        <p:spPr>
          <a:xfrm>
            <a:off x="983432" y="5589240"/>
            <a:ext cx="10513119" cy="1008112"/>
          </a:xfrm>
          <a:prstGeom prst="rect">
            <a:avLst/>
          </a:prstGeom>
          <a:solidFill>
            <a:schemeClr val="tx1"/>
          </a:solidFill>
        </p:spPr>
        <p:txBody>
          <a:bodyPr/>
          <a:lstStyle/>
          <a:p>
            <a:r>
              <a:rPr lang="en-GB" sz="2800" b="0" spc="0" dirty="0">
                <a:solidFill>
                  <a:schemeClr val="bg1"/>
                </a:solidFill>
                <a:latin typeface="Arial" panose="020B0604020202020204" pitchFamily="34" charset="0"/>
                <a:ea typeface="+mn-ea"/>
                <a:cs typeface="Arial" panose="020B0604020202020204" pitchFamily="34" charset="0"/>
              </a:rPr>
              <a:t>Health, Safety and Environment Period Cascade for P04 2019/20</a:t>
            </a:r>
            <a:br>
              <a:rPr lang="en-GB" sz="2800" b="0" spc="0" dirty="0">
                <a:solidFill>
                  <a:schemeClr val="bg1"/>
                </a:solidFill>
                <a:latin typeface="Arial" panose="020B0604020202020204" pitchFamily="34" charset="0"/>
                <a:ea typeface="+mn-ea"/>
                <a:cs typeface="Arial" panose="020B0604020202020204" pitchFamily="34" charset="0"/>
              </a:rPr>
            </a:br>
            <a:r>
              <a:rPr lang="en-GB" sz="2800" b="0" spc="0" dirty="0">
                <a:solidFill>
                  <a:schemeClr val="bg1"/>
                </a:solidFill>
                <a:latin typeface="Arial" panose="020B0604020202020204" pitchFamily="34" charset="0"/>
                <a:ea typeface="+mn-ea"/>
                <a:cs typeface="Arial" panose="020B0604020202020204" pitchFamily="34" charset="0"/>
              </a:rPr>
              <a:t>Wessex Route </a:t>
            </a:r>
            <a:endParaRPr lang="en-GB" sz="2800" dirty="0">
              <a:solidFill>
                <a:schemeClr val="bg1"/>
              </a:solidFill>
            </a:endParaRPr>
          </a:p>
        </p:txBody>
      </p:sp>
      <p:pic>
        <p:nvPicPr>
          <p:cNvPr id="6" name="Picture 5">
            <a:extLst>
              <a:ext uri="{FF2B5EF4-FFF2-40B4-BE49-F238E27FC236}">
                <a16:creationId xmlns:a16="http://schemas.microsoft.com/office/drawing/2014/main" id="{94240864-273B-4C8E-AC24-6B0696775CD9}"/>
              </a:ext>
            </a:extLst>
          </p:cNvPr>
          <p:cNvPicPr/>
          <p:nvPr/>
        </p:nvPicPr>
        <p:blipFill rotWithShape="1">
          <a:blip r:embed="rId2"/>
          <a:srcRect l="34165" t="17392" r="34522" b="35770"/>
          <a:stretch/>
        </p:blipFill>
        <p:spPr bwMode="auto">
          <a:xfrm>
            <a:off x="2639616" y="188640"/>
            <a:ext cx="6912768" cy="5328592"/>
          </a:xfrm>
          <a:prstGeom prst="rect">
            <a:avLst/>
          </a:prstGeom>
          <a:ln w="28575">
            <a:solidFill>
              <a:schemeClr val="tx1"/>
            </a:solid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7503ED85-67E4-439B-9EDC-5515B002B91C}"/>
              </a:ext>
            </a:extLst>
          </p:cNvPr>
          <p:cNvSpPr/>
          <p:nvPr/>
        </p:nvSpPr>
        <p:spPr>
          <a:xfrm>
            <a:off x="2927648" y="4797152"/>
            <a:ext cx="6336704" cy="432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3</a:t>
            </a:r>
            <a:r>
              <a:rPr lang="en-GB" baseline="30000" dirty="0">
                <a:solidFill>
                  <a:schemeClr val="bg1"/>
                </a:solidFill>
              </a:rPr>
              <a:t>rd</a:t>
            </a:r>
            <a:r>
              <a:rPr lang="en-GB" dirty="0">
                <a:solidFill>
                  <a:schemeClr val="bg1"/>
                </a:solidFill>
              </a:rPr>
              <a:t> July 2019</a:t>
            </a: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8602885"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highlight>
                  <a:srgbClr val="004D6F"/>
                </a:highlight>
                <a:latin typeface="Arial" panose="020B0604020202020204"/>
              </a:rPr>
              <a:t>Worker Safety – Lyme disease</a:t>
            </a:r>
            <a:endPar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B58012DC-75C9-4C8B-9092-43D3A6F6FD8A}"/>
              </a:ext>
            </a:extLst>
          </p:cNvPr>
          <p:cNvPicPr>
            <a:picLocks noChangeAspect="1"/>
          </p:cNvPicPr>
          <p:nvPr/>
        </p:nvPicPr>
        <p:blipFill>
          <a:blip r:embed="rId2"/>
          <a:stretch>
            <a:fillRect/>
          </a:stretch>
        </p:blipFill>
        <p:spPr>
          <a:xfrm>
            <a:off x="5475439" y="123525"/>
            <a:ext cx="552700" cy="533192"/>
          </a:xfrm>
          <a:prstGeom prst="rect">
            <a:avLst/>
          </a:prstGeom>
        </p:spPr>
      </p:pic>
      <p:sp>
        <p:nvSpPr>
          <p:cNvPr id="4" name="Rectangle 3">
            <a:extLst>
              <a:ext uri="{FF2B5EF4-FFF2-40B4-BE49-F238E27FC236}">
                <a16:creationId xmlns:a16="http://schemas.microsoft.com/office/drawing/2014/main" id="{DF52E4A4-C4B1-4FF8-9087-CA41C3E38E2D}"/>
              </a:ext>
            </a:extLst>
          </p:cNvPr>
          <p:cNvSpPr/>
          <p:nvPr/>
        </p:nvSpPr>
        <p:spPr>
          <a:xfrm>
            <a:off x="223003" y="1340768"/>
            <a:ext cx="11057571" cy="4982903"/>
          </a:xfrm>
          <a:prstGeom prst="rect">
            <a:avLst/>
          </a:prstGeom>
          <a:solidFill>
            <a:schemeClr val="bg1"/>
          </a:solidFill>
          <a:ln w="19050">
            <a:solidFill>
              <a:schemeClr val="tx2">
                <a:lumMod val="50000"/>
              </a:schemeClr>
            </a:solidFill>
          </a:ln>
        </p:spPr>
        <p:txBody>
          <a:bodyPr wrap="square">
            <a:spAutoFit/>
          </a:bodyPr>
          <a:lstStyle/>
          <a:p>
            <a:pPr lvl="0" eaLnBrk="0" fontAlgn="base" hangingPunct="0">
              <a:lnSpc>
                <a:spcPct val="90000"/>
              </a:lnSpc>
              <a:spcBef>
                <a:spcPct val="0"/>
              </a:spcBef>
              <a:spcAft>
                <a:spcPct val="0"/>
              </a:spcAft>
              <a:defRPr/>
            </a:pPr>
            <a:r>
              <a:rPr lang="en-GB" sz="1400" b="1" dirty="0">
                <a:solidFill>
                  <a:schemeClr val="tx2">
                    <a:lumMod val="50000"/>
                  </a:schemeClr>
                </a:solidFill>
              </a:rPr>
              <a:t>Lyme disease is a bacterial infection, passed on to humans by infected ticks.</a:t>
            </a:r>
          </a:p>
          <a:p>
            <a:pPr lvl="0" eaLnBrk="0" fontAlgn="base" hangingPunct="0">
              <a:lnSpc>
                <a:spcPct val="90000"/>
              </a:lnSpc>
              <a:spcBef>
                <a:spcPct val="0"/>
              </a:spcBef>
              <a:spcAft>
                <a:spcPct val="0"/>
              </a:spcAft>
              <a:defRPr/>
            </a:pPr>
            <a:r>
              <a:rPr lang="en-GB" sz="1400" b="1" dirty="0">
                <a:solidFill>
                  <a:schemeClr val="tx2">
                    <a:lumMod val="50000"/>
                  </a:schemeClr>
                </a:solidFill>
              </a:rPr>
              <a:t>While it’s difficult to estimate the total number of UK cases, they are understood to have increased more than fourfold in the past 10 years. The peak season is April to October, though they are active all year.</a:t>
            </a:r>
          </a:p>
          <a:p>
            <a:r>
              <a:rPr lang="en-GB" sz="1400" b="1" dirty="0">
                <a:solidFill>
                  <a:schemeClr val="tx2">
                    <a:lumMod val="50000"/>
                  </a:schemeClr>
                </a:solidFill>
              </a:rPr>
              <a:t>What are the symptoms?</a:t>
            </a:r>
          </a:p>
          <a:p>
            <a:r>
              <a:rPr lang="en-GB" sz="1400" dirty="0">
                <a:solidFill>
                  <a:schemeClr val="tx2">
                    <a:lumMod val="50000"/>
                  </a:schemeClr>
                </a:solidFill>
              </a:rPr>
              <a:t>• A high temperature or feeling hot and shivery</a:t>
            </a:r>
          </a:p>
          <a:p>
            <a:r>
              <a:rPr lang="en-GB" sz="1400" dirty="0">
                <a:solidFill>
                  <a:schemeClr val="tx2">
                    <a:lumMod val="50000"/>
                  </a:schemeClr>
                </a:solidFill>
              </a:rPr>
              <a:t>• Headaches</a:t>
            </a:r>
          </a:p>
          <a:p>
            <a:r>
              <a:rPr lang="en-GB" sz="1400" dirty="0">
                <a:solidFill>
                  <a:schemeClr val="tx2">
                    <a:lumMod val="50000"/>
                  </a:schemeClr>
                </a:solidFill>
              </a:rPr>
              <a:t>• Muscle and joint pain</a:t>
            </a:r>
          </a:p>
          <a:p>
            <a:r>
              <a:rPr lang="en-GB" sz="1400" dirty="0">
                <a:solidFill>
                  <a:schemeClr val="tx2">
                    <a:lumMod val="50000"/>
                  </a:schemeClr>
                </a:solidFill>
              </a:rPr>
              <a:t>• Tiredness and loss of energy</a:t>
            </a:r>
          </a:p>
          <a:p>
            <a:r>
              <a:rPr lang="en-GB" sz="1400" dirty="0">
                <a:solidFill>
                  <a:schemeClr val="tx2">
                    <a:lumMod val="50000"/>
                  </a:schemeClr>
                </a:solidFill>
              </a:rPr>
              <a:t>• A red, circular skin rash around a tick bite, which usually appears up to 30 days after being bitten by a tick. It can also look like a bullseye.</a:t>
            </a:r>
          </a:p>
          <a:p>
            <a:r>
              <a:rPr lang="en-GB" sz="1400" b="1" dirty="0">
                <a:solidFill>
                  <a:schemeClr val="tx2">
                    <a:lumMod val="50000"/>
                  </a:schemeClr>
                </a:solidFill>
              </a:rPr>
              <a:t>Some people with Lyme disease develop more severe symptoms months or years later. This is more likely if treatment is delayed. These more severe symptoms may include:</a:t>
            </a:r>
          </a:p>
          <a:p>
            <a:r>
              <a:rPr lang="en-GB" sz="1400" dirty="0">
                <a:solidFill>
                  <a:schemeClr val="tx2">
                    <a:lumMod val="50000"/>
                  </a:schemeClr>
                </a:solidFill>
              </a:rPr>
              <a:t>• Pain and swelling in joints</a:t>
            </a:r>
          </a:p>
          <a:p>
            <a:r>
              <a:rPr lang="en-GB" sz="1400" dirty="0">
                <a:solidFill>
                  <a:schemeClr val="tx2">
                    <a:lumMod val="50000"/>
                  </a:schemeClr>
                </a:solidFill>
              </a:rPr>
              <a:t>• Nerve problems – such as pain or numbness</a:t>
            </a:r>
          </a:p>
          <a:p>
            <a:r>
              <a:rPr lang="en-GB" sz="1400" dirty="0">
                <a:solidFill>
                  <a:schemeClr val="tx2">
                    <a:lumMod val="50000"/>
                  </a:schemeClr>
                </a:solidFill>
              </a:rPr>
              <a:t>• Heart problems</a:t>
            </a:r>
          </a:p>
          <a:p>
            <a:r>
              <a:rPr lang="en-GB" sz="1400" dirty="0">
                <a:solidFill>
                  <a:schemeClr val="tx2">
                    <a:lumMod val="50000"/>
                  </a:schemeClr>
                </a:solidFill>
              </a:rPr>
              <a:t>• Trouble with memory or concentration.</a:t>
            </a:r>
          </a:p>
          <a:p>
            <a:r>
              <a:rPr lang="en-GB" sz="1400" b="1" dirty="0">
                <a:solidFill>
                  <a:schemeClr val="tx2">
                    <a:lumMod val="50000"/>
                  </a:schemeClr>
                </a:solidFill>
              </a:rPr>
              <a:t>How to remove a tick</a:t>
            </a:r>
          </a:p>
          <a:p>
            <a:r>
              <a:rPr lang="en-GB" sz="1400" b="1" dirty="0">
                <a:solidFill>
                  <a:schemeClr val="tx2">
                    <a:lumMod val="50000"/>
                  </a:schemeClr>
                </a:solidFill>
              </a:rPr>
              <a:t>1. </a:t>
            </a:r>
            <a:r>
              <a:rPr lang="en-GB" sz="1400" dirty="0">
                <a:solidFill>
                  <a:schemeClr val="tx2">
                    <a:lumMod val="50000"/>
                  </a:schemeClr>
                </a:solidFill>
              </a:rPr>
              <a:t>Use fine-tipped tweezers or a tick-removal tool</a:t>
            </a:r>
          </a:p>
          <a:p>
            <a:r>
              <a:rPr lang="en-GB" sz="1400" b="1" dirty="0">
                <a:solidFill>
                  <a:schemeClr val="tx2">
                    <a:lumMod val="50000"/>
                  </a:schemeClr>
                </a:solidFill>
              </a:rPr>
              <a:t>2. </a:t>
            </a:r>
            <a:r>
              <a:rPr lang="en-GB" sz="1400" dirty="0">
                <a:solidFill>
                  <a:schemeClr val="tx2">
                    <a:lumMod val="50000"/>
                  </a:schemeClr>
                </a:solidFill>
              </a:rPr>
              <a:t>Grasp the tick as close to the skin as possible</a:t>
            </a:r>
          </a:p>
          <a:p>
            <a:r>
              <a:rPr lang="en-GB" sz="1400" b="1" dirty="0">
                <a:solidFill>
                  <a:schemeClr val="tx2">
                    <a:lumMod val="50000"/>
                  </a:schemeClr>
                </a:solidFill>
              </a:rPr>
              <a:t>3. </a:t>
            </a:r>
            <a:r>
              <a:rPr lang="en-GB" sz="1400" dirty="0">
                <a:solidFill>
                  <a:schemeClr val="tx2">
                    <a:lumMod val="50000"/>
                  </a:schemeClr>
                </a:solidFill>
              </a:rPr>
              <a:t>Slowly pull upwards, </a:t>
            </a:r>
            <a:r>
              <a:rPr lang="en-GB" sz="1400" b="1" dirty="0">
                <a:solidFill>
                  <a:schemeClr val="tx2">
                    <a:lumMod val="50000"/>
                  </a:schemeClr>
                </a:solidFill>
              </a:rPr>
              <a:t>taking care not to squeeze or crush the tick</a:t>
            </a:r>
            <a:r>
              <a:rPr lang="en-GB" sz="1400" dirty="0">
                <a:solidFill>
                  <a:schemeClr val="tx2">
                    <a:lumMod val="50000"/>
                  </a:schemeClr>
                </a:solidFill>
              </a:rPr>
              <a:t>. Dispose of it when you've removed it</a:t>
            </a:r>
          </a:p>
          <a:p>
            <a:r>
              <a:rPr lang="en-GB" sz="1400" b="1" dirty="0">
                <a:solidFill>
                  <a:schemeClr val="tx2">
                    <a:lumMod val="50000"/>
                  </a:schemeClr>
                </a:solidFill>
              </a:rPr>
              <a:t>4. </a:t>
            </a:r>
            <a:r>
              <a:rPr lang="en-GB" sz="1400" dirty="0">
                <a:solidFill>
                  <a:schemeClr val="tx2">
                    <a:lumMod val="50000"/>
                  </a:schemeClr>
                </a:solidFill>
              </a:rPr>
              <a:t>Clean the bite with antiseptic or soap and water.</a:t>
            </a:r>
          </a:p>
          <a:p>
            <a:r>
              <a:rPr lang="en-GB" sz="1400" b="1" dirty="0">
                <a:solidFill>
                  <a:schemeClr val="tx2">
                    <a:lumMod val="50000"/>
                  </a:schemeClr>
                </a:solidFill>
              </a:rPr>
              <a:t>How to avoid tick bites</a:t>
            </a:r>
          </a:p>
          <a:p>
            <a:r>
              <a:rPr lang="en-GB" sz="1400" dirty="0">
                <a:solidFill>
                  <a:schemeClr val="tx2">
                    <a:lumMod val="50000"/>
                  </a:schemeClr>
                </a:solidFill>
              </a:rPr>
              <a:t>There are no vaccines to defend against the tick-borne disease. Therefore, the best defence is to avoid being bitten.</a:t>
            </a:r>
          </a:p>
          <a:p>
            <a:endParaRPr lang="en-GB" sz="1400" b="1" dirty="0">
              <a:solidFill>
                <a:schemeClr val="tx2">
                  <a:lumMod val="50000"/>
                </a:schemeClr>
              </a:solidFill>
            </a:endParaRPr>
          </a:p>
        </p:txBody>
      </p:sp>
      <p:pic>
        <p:nvPicPr>
          <p:cNvPr id="5" name="Picture 4">
            <a:extLst>
              <a:ext uri="{FF2B5EF4-FFF2-40B4-BE49-F238E27FC236}">
                <a16:creationId xmlns:a16="http://schemas.microsoft.com/office/drawing/2014/main" id="{C82AE3A9-DA47-4B35-9EEF-349B0A557D26}"/>
              </a:ext>
            </a:extLst>
          </p:cNvPr>
          <p:cNvPicPr>
            <a:picLocks noChangeAspect="1"/>
          </p:cNvPicPr>
          <p:nvPr/>
        </p:nvPicPr>
        <p:blipFill>
          <a:blip r:embed="rId3"/>
          <a:stretch>
            <a:fillRect/>
          </a:stretch>
        </p:blipFill>
        <p:spPr>
          <a:xfrm>
            <a:off x="9025518" y="3645024"/>
            <a:ext cx="2072308" cy="1379221"/>
          </a:xfrm>
          <a:prstGeom prst="rect">
            <a:avLst/>
          </a:prstGeom>
          <a:ln w="19050">
            <a:solidFill>
              <a:schemeClr val="tx2">
                <a:lumMod val="50000"/>
              </a:schemeClr>
            </a:solidFill>
          </a:ln>
        </p:spPr>
      </p:pic>
      <p:sp>
        <p:nvSpPr>
          <p:cNvPr id="6" name="Rectangle 5">
            <a:extLst>
              <a:ext uri="{FF2B5EF4-FFF2-40B4-BE49-F238E27FC236}">
                <a16:creationId xmlns:a16="http://schemas.microsoft.com/office/drawing/2014/main" id="{1CAC8C47-3DE9-454C-8E40-2F1F5A68D633}"/>
              </a:ext>
            </a:extLst>
          </p:cNvPr>
          <p:cNvSpPr/>
          <p:nvPr/>
        </p:nvSpPr>
        <p:spPr>
          <a:xfrm>
            <a:off x="253496" y="817094"/>
            <a:ext cx="8218768" cy="4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lumMod val="50000"/>
                  </a:schemeClr>
                </a:solidFill>
              </a:rPr>
              <a:t>When out and about check your exposed skin for any signs of ticks </a:t>
            </a:r>
          </a:p>
        </p:txBody>
      </p:sp>
    </p:spTree>
    <p:extLst>
      <p:ext uri="{BB962C8B-B14F-4D97-AF65-F5344CB8AC3E}">
        <p14:creationId xmlns:p14="http://schemas.microsoft.com/office/powerpoint/2010/main" val="374986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2554213"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highlight>
                  <a:srgbClr val="004D6F"/>
                </a:highlight>
                <a:latin typeface="Arial" panose="020B0604020202020204"/>
              </a:rPr>
              <a:t>Worker Safety</a:t>
            </a:r>
            <a:endPar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ED3662E3-F8D3-43C1-B8E1-5CC198B3D5E0}"/>
              </a:ext>
            </a:extLst>
          </p:cNvPr>
          <p:cNvSpPr/>
          <p:nvPr/>
        </p:nvSpPr>
        <p:spPr>
          <a:xfrm>
            <a:off x="479376" y="933293"/>
            <a:ext cx="8208912"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2">
                    <a:lumMod val="50000"/>
                  </a:schemeClr>
                </a:solidFill>
              </a:rPr>
              <a:t>Sleepers treated with Creosote</a:t>
            </a:r>
          </a:p>
        </p:txBody>
      </p:sp>
      <p:pic>
        <p:nvPicPr>
          <p:cNvPr id="4" name="Picture 3">
            <a:extLst>
              <a:ext uri="{FF2B5EF4-FFF2-40B4-BE49-F238E27FC236}">
                <a16:creationId xmlns:a16="http://schemas.microsoft.com/office/drawing/2014/main" id="{5C0132E5-D970-4098-916D-7B6C8312CA68}"/>
              </a:ext>
            </a:extLst>
          </p:cNvPr>
          <p:cNvPicPr>
            <a:picLocks noChangeAspect="1"/>
          </p:cNvPicPr>
          <p:nvPr/>
        </p:nvPicPr>
        <p:blipFill>
          <a:blip r:embed="rId3"/>
          <a:stretch>
            <a:fillRect/>
          </a:stretch>
        </p:blipFill>
        <p:spPr>
          <a:xfrm>
            <a:off x="2927648" y="72636"/>
            <a:ext cx="628785" cy="630272"/>
          </a:xfrm>
          <a:prstGeom prst="rect">
            <a:avLst/>
          </a:prstGeom>
        </p:spPr>
      </p:pic>
      <p:sp>
        <p:nvSpPr>
          <p:cNvPr id="6" name="Rectangle 5">
            <a:extLst>
              <a:ext uri="{FF2B5EF4-FFF2-40B4-BE49-F238E27FC236}">
                <a16:creationId xmlns:a16="http://schemas.microsoft.com/office/drawing/2014/main" id="{00C0002C-5A15-4605-98F4-E81E0D961332}"/>
              </a:ext>
            </a:extLst>
          </p:cNvPr>
          <p:cNvSpPr/>
          <p:nvPr/>
        </p:nvSpPr>
        <p:spPr>
          <a:xfrm>
            <a:off x="479376" y="1384682"/>
            <a:ext cx="8208912" cy="4540025"/>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2 of our staff were recently exposed to some creosote treated sleepers. The staff were only wearing short sleeved polo shirts ,as it was a warm day and they were unaware that creosote is being used to treat soft wood sleepers. </a:t>
            </a:r>
          </a:p>
          <a:p>
            <a:r>
              <a:rPr lang="en-GB" sz="1600" dirty="0"/>
              <a:t>The employees used timber/sleeper nibs to initially move the sleepers but then decided to use their hands to do the final adjustments.</a:t>
            </a:r>
          </a:p>
          <a:p>
            <a:endParaRPr lang="en-GB" sz="800" dirty="0"/>
          </a:p>
          <a:p>
            <a:r>
              <a:rPr lang="en-GB" b="1" dirty="0"/>
              <a:t>Please remember to :</a:t>
            </a:r>
          </a:p>
          <a:p>
            <a:pPr marL="342900" lvl="0" indent="-342900">
              <a:buFont typeface="+mj-lt"/>
              <a:buAutoNum type="arabicPeriod"/>
            </a:pPr>
            <a:r>
              <a:rPr lang="en-GB" dirty="0"/>
              <a:t>Use the sleeper nips to move the sleepers into &amp; out of the bed</a:t>
            </a:r>
          </a:p>
          <a:p>
            <a:pPr marL="342900" lvl="0" indent="-342900">
              <a:buFont typeface="+mj-lt"/>
              <a:buAutoNum type="arabicPeriod"/>
            </a:pPr>
            <a:r>
              <a:rPr lang="en-GB" dirty="0"/>
              <a:t>Protect your hands with gloves</a:t>
            </a:r>
          </a:p>
          <a:p>
            <a:pPr marL="342900" lvl="0" indent="-342900">
              <a:buFont typeface="+mj-lt"/>
              <a:buAutoNum type="arabicPeriod"/>
            </a:pPr>
            <a:r>
              <a:rPr lang="en-GB" dirty="0"/>
              <a:t>Keep your skin covered at all times</a:t>
            </a:r>
          </a:p>
          <a:p>
            <a:pPr marL="342900" lvl="0" indent="-342900">
              <a:buFont typeface="+mj-lt"/>
              <a:buAutoNum type="arabicPeriod"/>
            </a:pPr>
            <a:r>
              <a:rPr lang="en-GB" dirty="0"/>
              <a:t>Wash your hands before Smoking &amp; Eating</a:t>
            </a:r>
          </a:p>
          <a:p>
            <a:pPr lvl="0"/>
            <a:endParaRPr lang="en-GB" sz="800" dirty="0"/>
          </a:p>
          <a:p>
            <a:r>
              <a:rPr lang="en-GB" b="1" dirty="0"/>
              <a:t>First Aid:</a:t>
            </a:r>
            <a:endParaRPr lang="en-GB" dirty="0"/>
          </a:p>
          <a:p>
            <a:pPr lvl="0"/>
            <a:r>
              <a:rPr lang="en-GB" dirty="0"/>
              <a:t>Ingestion – Do Not induce Vomiting unless told to do so by a doctor </a:t>
            </a:r>
          </a:p>
          <a:p>
            <a:pPr lvl="0"/>
            <a:r>
              <a:rPr lang="en-GB" dirty="0"/>
              <a:t>Eyes – Irrigate with water for at least 15 to 20 minutes. If contact lenses are worn, remove after the first 5 minutes and continue rinsing eyes </a:t>
            </a:r>
          </a:p>
          <a:p>
            <a:pPr lvl="0"/>
            <a:r>
              <a:rPr lang="en-GB" dirty="0"/>
              <a:t>Skin – Take off contaminated clothing. Rinse skin immediately with plenty of water for 15-20 minutes</a:t>
            </a:r>
          </a:p>
          <a:p>
            <a:pPr lvl="0"/>
            <a:endParaRPr lang="en-GB" sz="1400" dirty="0"/>
          </a:p>
          <a:p>
            <a:pPr lvl="0"/>
            <a:r>
              <a:rPr lang="en-GB" sz="1400" b="1" dirty="0">
                <a:solidFill>
                  <a:srgbClr val="663300"/>
                </a:solidFill>
              </a:rPr>
              <a:t>The Safety Alert to be displayed on the notice boards is on the following link: </a:t>
            </a:r>
            <a:r>
              <a:rPr lang="en-GB" sz="1400" b="1" dirty="0">
                <a:solidFill>
                  <a:srgbClr val="663300"/>
                </a:solidFill>
                <a:hlinkClick r:id="rId4" action="ppaction://hlinkfile">
                  <a:extLst>
                    <a:ext uri="{A12FA001-AC4F-418D-AE19-62706E023703}">
                      <ahyp:hlinkClr xmlns:ahyp="http://schemas.microsoft.com/office/drawing/2018/hyperlinkcolor" xmlns="" val="tx"/>
                    </a:ext>
                  </a:extLst>
                </a:hlinkClick>
              </a:rPr>
              <a:t>Sleepers treated with Creosote.pdf</a:t>
            </a:r>
            <a:endParaRPr lang="en-GB" sz="1400" b="1" dirty="0">
              <a:solidFill>
                <a:srgbClr val="663300"/>
              </a:solidFill>
            </a:endParaRPr>
          </a:p>
          <a:p>
            <a:pPr lvl="0"/>
            <a:endParaRPr lang="en-GB" dirty="0"/>
          </a:p>
          <a:p>
            <a:r>
              <a:rPr lang="en-GB" dirty="0"/>
              <a:t> </a:t>
            </a:r>
          </a:p>
        </p:txBody>
      </p:sp>
      <p:pic>
        <p:nvPicPr>
          <p:cNvPr id="7" name="Picture 6">
            <a:extLst>
              <a:ext uri="{FF2B5EF4-FFF2-40B4-BE49-F238E27FC236}">
                <a16:creationId xmlns:a16="http://schemas.microsoft.com/office/drawing/2014/main" id="{9C29EC68-4901-4793-AA55-414A5690C0F6}"/>
              </a:ext>
            </a:extLst>
          </p:cNvPr>
          <p:cNvPicPr>
            <a:picLocks noChangeAspect="1"/>
          </p:cNvPicPr>
          <p:nvPr/>
        </p:nvPicPr>
        <p:blipFill>
          <a:blip r:embed="rId5"/>
          <a:stretch>
            <a:fillRect/>
          </a:stretch>
        </p:blipFill>
        <p:spPr>
          <a:xfrm>
            <a:off x="9010755" y="3256044"/>
            <a:ext cx="2107421" cy="2808312"/>
          </a:xfrm>
          <a:prstGeom prst="rect">
            <a:avLst/>
          </a:prstGeom>
          <a:ln w="19050">
            <a:solidFill>
              <a:schemeClr val="tx2">
                <a:lumMod val="50000"/>
              </a:schemeClr>
            </a:solidFill>
          </a:ln>
        </p:spPr>
      </p:pic>
      <p:pic>
        <p:nvPicPr>
          <p:cNvPr id="10" name="Picture 9">
            <a:extLst>
              <a:ext uri="{FF2B5EF4-FFF2-40B4-BE49-F238E27FC236}">
                <a16:creationId xmlns:a16="http://schemas.microsoft.com/office/drawing/2014/main" id="{7D4A50B4-43C9-4208-B512-003DE6316894}"/>
              </a:ext>
            </a:extLst>
          </p:cNvPr>
          <p:cNvPicPr>
            <a:picLocks noChangeAspect="1"/>
          </p:cNvPicPr>
          <p:nvPr/>
        </p:nvPicPr>
        <p:blipFill rotWithShape="1">
          <a:blip r:embed="rId6">
            <a:extLst>
              <a:ext uri="{28A0092B-C50C-407E-A947-70E740481C1C}">
                <a14:useLocalDpi xmlns:a14="http://schemas.microsoft.com/office/drawing/2010/main" val="0"/>
              </a:ext>
            </a:extLst>
          </a:blip>
          <a:srcRect t="16454" b="8437"/>
          <a:stretch/>
        </p:blipFill>
        <p:spPr>
          <a:xfrm>
            <a:off x="9010755" y="1052736"/>
            <a:ext cx="2081688" cy="2084691"/>
          </a:xfrm>
          <a:prstGeom prst="rect">
            <a:avLst/>
          </a:prstGeom>
          <a:ln w="19050">
            <a:solidFill>
              <a:schemeClr val="tx2">
                <a:lumMod val="50000"/>
              </a:schemeClr>
            </a:solidFill>
          </a:ln>
        </p:spPr>
      </p:pic>
    </p:spTree>
    <p:extLst>
      <p:ext uri="{BB962C8B-B14F-4D97-AF65-F5344CB8AC3E}">
        <p14:creationId xmlns:p14="http://schemas.microsoft.com/office/powerpoint/2010/main" val="144866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9732" y="44293"/>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Infrastructure Plant Manual </a:t>
            </a:r>
          </a:p>
        </p:txBody>
      </p:sp>
      <p:pic>
        <p:nvPicPr>
          <p:cNvPr id="9" name="Picture 8">
            <a:extLst>
              <a:ext uri="{FF2B5EF4-FFF2-40B4-BE49-F238E27FC236}">
                <a16:creationId xmlns:a16="http://schemas.microsoft.com/office/drawing/2014/main" id="{57C16CA1-7A13-4977-94BA-86E02D4FFE85}"/>
              </a:ext>
            </a:extLst>
          </p:cNvPr>
          <p:cNvPicPr/>
          <p:nvPr/>
        </p:nvPicPr>
        <p:blipFill rotWithShape="1">
          <a:blip r:embed="rId3"/>
          <a:srcRect l="52171" t="80372" r="37555" b="7162"/>
          <a:stretch/>
        </p:blipFill>
        <p:spPr bwMode="auto">
          <a:xfrm>
            <a:off x="4785118" y="80022"/>
            <a:ext cx="648072" cy="572894"/>
          </a:xfrm>
          <a:prstGeom prst="rect">
            <a:avLst/>
          </a:prstGeom>
          <a:ln>
            <a:noFill/>
          </a:ln>
          <a:extLst>
            <a:ext uri="{53640926-AAD7-44D8-BBD7-CCE9431645EC}">
              <a14:shadowObscured xmlns:a14="http://schemas.microsoft.com/office/drawing/2010/main"/>
            </a:ext>
          </a:extLst>
        </p:spPr>
      </p:pic>
      <p:sp>
        <p:nvSpPr>
          <p:cNvPr id="15" name="Rectangle 2">
            <a:extLst>
              <a:ext uri="{FF2B5EF4-FFF2-40B4-BE49-F238E27FC236}">
                <a16:creationId xmlns:a16="http://schemas.microsoft.com/office/drawing/2014/main" id="{F75004E6-FD22-44E6-82BD-A522B2FF6F67}"/>
              </a:ext>
            </a:extLst>
          </p:cNvPr>
          <p:cNvSpPr txBox="1">
            <a:spLocks noChangeArrowheads="1"/>
          </p:cNvSpPr>
          <p:nvPr/>
        </p:nvSpPr>
        <p:spPr>
          <a:xfrm>
            <a:off x="385679" y="647847"/>
            <a:ext cx="5025822" cy="385207"/>
          </a:xfrm>
          <a:prstGeom prst="rect">
            <a:avLst/>
          </a:prstGeom>
          <a:noFill/>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0" marR="45720" lvl="0" indent="0" algn="l" defTabSz="914400" rtl="0" eaLnBrk="1" fontAlgn="auto" latinLnBrk="0" hangingPunct="1">
              <a:lnSpc>
                <a:spcPct val="100000"/>
              </a:lnSpc>
              <a:spcBef>
                <a:spcPct val="20000"/>
              </a:spcBef>
              <a:spcAft>
                <a:spcPts val="0"/>
              </a:spcAft>
              <a:buClr>
                <a:srgbClr val="7A6A60"/>
              </a:buClr>
              <a:buSzPct val="95000"/>
              <a:buFontTx/>
              <a:buNone/>
              <a:tabLst/>
              <a:defRPr/>
            </a:pPr>
            <a:r>
              <a:rPr kumimoji="0" lang="en-GB" altLang="en-US" sz="1800" b="1" i="0" u="none" strike="noStrike" kern="1200" cap="none" spc="0" normalizeH="0" baseline="0" noProof="0" dirty="0">
                <a:ln>
                  <a:noFill/>
                </a:ln>
                <a:solidFill>
                  <a:srgbClr val="005172">
                    <a:lumMod val="50000"/>
                  </a:srgbClr>
                </a:solidFill>
                <a:effectLst/>
                <a:uLnTx/>
                <a:uFillTx/>
                <a:latin typeface="Arial" panose="020B0604020202020204"/>
                <a:ea typeface="+mj-ea"/>
                <a:cs typeface="+mj-cs"/>
              </a:rPr>
              <a:t>Use of Hand Trolleys</a:t>
            </a:r>
          </a:p>
        </p:txBody>
      </p:sp>
      <p:sp>
        <p:nvSpPr>
          <p:cNvPr id="16" name="TextBox 15">
            <a:extLst>
              <a:ext uri="{FF2B5EF4-FFF2-40B4-BE49-F238E27FC236}">
                <a16:creationId xmlns:a16="http://schemas.microsoft.com/office/drawing/2014/main" id="{327E6FF4-B7F5-4639-BF2E-19B8272E129F}"/>
              </a:ext>
            </a:extLst>
          </p:cNvPr>
          <p:cNvSpPr txBox="1"/>
          <p:nvPr/>
        </p:nvSpPr>
        <p:spPr>
          <a:xfrm>
            <a:off x="249732" y="1068298"/>
            <a:ext cx="11102852" cy="2400657"/>
          </a:xfrm>
          <a:prstGeom prst="rect">
            <a:avLst/>
          </a:prstGeom>
          <a:noFill/>
        </p:spPr>
        <p:txBody>
          <a:bodyPr wrap="square" rtlCol="0">
            <a:spAutoFit/>
          </a:bodyPr>
          <a:lstStyle/>
          <a:p>
            <a:pPr lvl="0" eaLnBrk="0" fontAlgn="base" hangingPunct="0">
              <a:spcBef>
                <a:spcPct val="0"/>
              </a:spcBef>
              <a:spcAft>
                <a:spcPct val="0"/>
              </a:spcAft>
            </a:pPr>
            <a:r>
              <a:rPr lang="en-GB" sz="1400" b="1" kern="0" dirty="0">
                <a:solidFill>
                  <a:schemeClr val="tx2">
                    <a:lumMod val="50000"/>
                  </a:schemeClr>
                </a:solidFill>
              </a:rPr>
              <a:t>Overview:</a:t>
            </a:r>
          </a:p>
          <a:p>
            <a:pPr lvl="0" eaLnBrk="0" fontAlgn="base" hangingPunct="0">
              <a:spcBef>
                <a:spcPct val="0"/>
              </a:spcBef>
              <a:spcAft>
                <a:spcPct val="0"/>
              </a:spcAft>
            </a:pPr>
            <a:r>
              <a:rPr lang="en-GB" sz="1400" b="1" kern="0" dirty="0">
                <a:solidFill>
                  <a:schemeClr val="tx2">
                    <a:lumMod val="50000"/>
                  </a:schemeClr>
                </a:solidFill>
              </a:rPr>
              <a:t>There have been several incidents nationally where staff pushing trolleys fell and were hit in the face by the trolley brake handle. This would not happen if the trolley push bars were in position.</a:t>
            </a:r>
          </a:p>
          <a:p>
            <a:pPr lvl="0" eaLnBrk="0" fontAlgn="base" hangingPunct="0">
              <a:spcBef>
                <a:spcPct val="0"/>
              </a:spcBef>
              <a:spcAft>
                <a:spcPct val="0"/>
              </a:spcAft>
            </a:pPr>
            <a:endParaRPr lang="en-GB" sz="800" b="1" kern="0" dirty="0">
              <a:solidFill>
                <a:schemeClr val="tx2">
                  <a:lumMod val="50000"/>
                </a:schemeClr>
              </a:solidFill>
            </a:endParaRPr>
          </a:p>
          <a:p>
            <a:pPr lvl="0" eaLnBrk="0" fontAlgn="base" hangingPunct="0">
              <a:spcBef>
                <a:spcPct val="0"/>
              </a:spcBef>
              <a:spcAft>
                <a:spcPct val="0"/>
              </a:spcAft>
            </a:pPr>
            <a:r>
              <a:rPr lang="en-GB" sz="1400" b="1" kern="0" dirty="0">
                <a:solidFill>
                  <a:schemeClr val="tx2">
                    <a:lumMod val="50000"/>
                  </a:schemeClr>
                </a:solidFill>
              </a:rPr>
              <a:t>It was discovered that staff are using the brake handle to push the loaded trolley. This is unsafe and unsuitable.</a:t>
            </a:r>
          </a:p>
          <a:p>
            <a:pPr lvl="0" eaLnBrk="0" fontAlgn="base" hangingPunct="0">
              <a:spcBef>
                <a:spcPct val="0"/>
              </a:spcBef>
              <a:spcAft>
                <a:spcPct val="0"/>
              </a:spcAft>
            </a:pPr>
            <a:r>
              <a:rPr lang="en-GB" sz="1400" b="1" kern="0" dirty="0">
                <a:solidFill>
                  <a:schemeClr val="tx2">
                    <a:lumMod val="50000"/>
                  </a:schemeClr>
                </a:solidFill>
              </a:rPr>
              <a:t>IS this a Life Saving Rule breach?</a:t>
            </a:r>
          </a:p>
          <a:p>
            <a:pPr lvl="0" eaLnBrk="0" fontAlgn="base" hangingPunct="0">
              <a:spcBef>
                <a:spcPct val="0"/>
              </a:spcBef>
              <a:spcAft>
                <a:spcPct val="0"/>
              </a:spcAft>
            </a:pPr>
            <a:r>
              <a:rPr lang="en-GB" sz="1400" b="1" kern="0" dirty="0">
                <a:solidFill>
                  <a:schemeClr val="tx2">
                    <a:lumMod val="50000"/>
                  </a:schemeClr>
                </a:solidFill>
              </a:rPr>
              <a:t>As a result, staff had fallen forward and released the brake handle which then sprung up and hit them in the face.</a:t>
            </a:r>
          </a:p>
          <a:p>
            <a:pPr lvl="0" eaLnBrk="0" fontAlgn="base" hangingPunct="0">
              <a:spcBef>
                <a:spcPct val="0"/>
              </a:spcBef>
              <a:spcAft>
                <a:spcPct val="0"/>
              </a:spcAft>
            </a:pPr>
            <a:endParaRPr lang="en-GB" sz="800" b="1" kern="0" dirty="0">
              <a:solidFill>
                <a:schemeClr val="tx2">
                  <a:lumMod val="50000"/>
                </a:schemeClr>
              </a:solidFill>
            </a:endParaRPr>
          </a:p>
          <a:p>
            <a:pPr lvl="0" eaLnBrk="0" fontAlgn="base" hangingPunct="0">
              <a:spcBef>
                <a:spcPct val="0"/>
              </a:spcBef>
              <a:spcAft>
                <a:spcPct val="0"/>
              </a:spcAft>
            </a:pPr>
            <a:r>
              <a:rPr lang="en-GB" sz="1400" b="1" kern="0" dirty="0">
                <a:solidFill>
                  <a:schemeClr val="tx2">
                    <a:lumMod val="50000"/>
                  </a:schemeClr>
                </a:solidFill>
              </a:rPr>
              <a:t>All trolleys should come with push bars and a proper brake handle. Also, the brake handle should never be tied or secured in the “Off” position! </a:t>
            </a:r>
          </a:p>
          <a:p>
            <a:pPr lvl="0" eaLnBrk="0" fontAlgn="base" hangingPunct="0">
              <a:spcBef>
                <a:spcPct val="0"/>
              </a:spcBef>
              <a:spcAft>
                <a:spcPct val="0"/>
              </a:spcAft>
            </a:pPr>
            <a:endParaRPr lang="en-GB" sz="800" b="1" kern="0" dirty="0">
              <a:solidFill>
                <a:schemeClr val="tx2">
                  <a:lumMod val="50000"/>
                </a:schemeClr>
              </a:solidFill>
            </a:endParaRPr>
          </a:p>
          <a:p>
            <a:pPr lvl="0" eaLnBrk="0" fontAlgn="base" hangingPunct="0">
              <a:spcBef>
                <a:spcPct val="0"/>
              </a:spcBef>
              <a:spcAft>
                <a:spcPct val="0"/>
              </a:spcAft>
            </a:pPr>
            <a:r>
              <a:rPr lang="en-GB" sz="1400" b="1" kern="0" dirty="0">
                <a:solidFill>
                  <a:schemeClr val="tx2">
                    <a:lumMod val="50000"/>
                  </a:schemeClr>
                </a:solidFill>
              </a:rPr>
              <a:t>This creates the potential for a runaway, push handles have been mandated.</a:t>
            </a:r>
          </a:p>
        </p:txBody>
      </p:sp>
      <p:pic>
        <p:nvPicPr>
          <p:cNvPr id="5122" name="Picture 2">
            <a:extLst>
              <a:ext uri="{FF2B5EF4-FFF2-40B4-BE49-F238E27FC236}">
                <a16:creationId xmlns:a16="http://schemas.microsoft.com/office/drawing/2014/main" id="{040D5B16-BB6F-4CCF-9F16-EC2F4C339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06" y="3400575"/>
            <a:ext cx="1785938" cy="172878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a:extLst>
              <a:ext uri="{FF2B5EF4-FFF2-40B4-BE49-F238E27FC236}">
                <a16:creationId xmlns:a16="http://schemas.microsoft.com/office/drawing/2014/main" id="{F1288C7D-9264-4628-961A-52A4CD2399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3050" y="3397105"/>
            <a:ext cx="2020887" cy="17287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1">
            <a:extLst>
              <a:ext uri="{FF2B5EF4-FFF2-40B4-BE49-F238E27FC236}">
                <a16:creationId xmlns:a16="http://schemas.microsoft.com/office/drawing/2014/main" id="{DCA453A7-2D68-44B9-A6F1-C24FE4D037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5244" y="3417332"/>
            <a:ext cx="25542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DC7DD25-6C54-48F5-B752-9747C8126CF9}"/>
              </a:ext>
            </a:extLst>
          </p:cNvPr>
          <p:cNvSpPr/>
          <p:nvPr/>
        </p:nvSpPr>
        <p:spPr>
          <a:xfrm>
            <a:off x="385678" y="5145992"/>
            <a:ext cx="6936037" cy="253916"/>
          </a:xfrm>
          <a:prstGeom prst="rect">
            <a:avLst/>
          </a:prstGeom>
        </p:spPr>
        <p:txBody>
          <a:bodyPr wrap="square">
            <a:spAutoFit/>
          </a:bodyPr>
          <a:lstStyle/>
          <a:p>
            <a:r>
              <a:rPr lang="en-GB" sz="1050" b="1" dirty="0">
                <a:solidFill>
                  <a:schemeClr val="tx2">
                    <a:lumMod val="50000"/>
                  </a:schemeClr>
                </a:solidFill>
                <a:latin typeface="Calibri" panose="020F0502020204030204" pitchFamily="34" charset="0"/>
                <a:ea typeface="Times New Roman" panose="02020603050405020304" pitchFamily="18" charset="0"/>
                <a:cs typeface="Times New Roman" panose="02020603050405020304" pitchFamily="18" charset="0"/>
              </a:rPr>
              <a:t>No push handles in place                             Brake handle tied in the “off” position               Correctly set up trolley </a:t>
            </a:r>
            <a:endParaRPr lang="en-GB" dirty="0">
              <a:solidFill>
                <a:schemeClr val="tx2">
                  <a:lumMod val="50000"/>
                </a:schemeClr>
              </a:solidFill>
            </a:endParaRPr>
          </a:p>
        </p:txBody>
      </p:sp>
      <p:sp>
        <p:nvSpPr>
          <p:cNvPr id="6" name="Rectangle 5">
            <a:extLst>
              <a:ext uri="{FF2B5EF4-FFF2-40B4-BE49-F238E27FC236}">
                <a16:creationId xmlns:a16="http://schemas.microsoft.com/office/drawing/2014/main" id="{97506557-C972-4FF9-8B83-437098FEFAC8}"/>
              </a:ext>
            </a:extLst>
          </p:cNvPr>
          <p:cNvSpPr/>
          <p:nvPr/>
        </p:nvSpPr>
        <p:spPr>
          <a:xfrm>
            <a:off x="264240" y="5579251"/>
            <a:ext cx="11088344" cy="954107"/>
          </a:xfrm>
          <a:prstGeom prst="rect">
            <a:avLst/>
          </a:prstGeom>
        </p:spPr>
        <p:txBody>
          <a:bodyPr wrap="square">
            <a:spAutoFit/>
          </a:bodyPr>
          <a:lstStyle/>
          <a:p>
            <a:pPr>
              <a:spcAft>
                <a:spcPts val="0"/>
              </a:spcAft>
            </a:pPr>
            <a:r>
              <a:rPr lang="en-GB" sz="1400" b="1" dirty="0">
                <a:solidFill>
                  <a:schemeClr val="tx2">
                    <a:lumMod val="50000"/>
                  </a:schemeClr>
                </a:solidFill>
                <a:ea typeface="Times New Roman" panose="02020603050405020304" pitchFamily="18" charset="0"/>
                <a:cs typeface="Arial" panose="020B0604020202020204" pitchFamily="34" charset="0"/>
              </a:rPr>
              <a:t>Hand Trolley’s must be properly assembled in accordance with the (OEM) Original Equipment Manufacturer instructions</a:t>
            </a:r>
            <a:endParaRPr lang="en-GB" sz="1400" b="1" dirty="0">
              <a:solidFill>
                <a:schemeClr val="tx2">
                  <a:lumMod val="50000"/>
                </a:schemeClr>
              </a:solidFill>
              <a:ea typeface="Times New Roman" panose="02020603050405020304" pitchFamily="18" charset="0"/>
            </a:endParaRPr>
          </a:p>
          <a:p>
            <a:pPr>
              <a:spcAft>
                <a:spcPts val="0"/>
              </a:spcAft>
            </a:pPr>
            <a:r>
              <a:rPr lang="en-GB" sz="1400" b="1" dirty="0">
                <a:solidFill>
                  <a:schemeClr val="tx2">
                    <a:lumMod val="50000"/>
                  </a:schemeClr>
                </a:solidFill>
                <a:ea typeface="Times New Roman" panose="02020603050405020304" pitchFamily="18" charset="0"/>
                <a:cs typeface="Arial" panose="020B0604020202020204" pitchFamily="34" charset="0"/>
              </a:rPr>
              <a:t>A visual check of the brakes must be made before placing the Hand Trolley on the line, and its brakes must be tested by a push</a:t>
            </a:r>
            <a:endParaRPr lang="en-GB" sz="1400" b="1" dirty="0">
              <a:solidFill>
                <a:schemeClr val="tx2">
                  <a:lumMod val="50000"/>
                </a:schemeClr>
              </a:solidFill>
              <a:ea typeface="Times New Roman" panose="02020603050405020304" pitchFamily="18" charset="0"/>
            </a:endParaRPr>
          </a:p>
          <a:p>
            <a:pPr>
              <a:spcAft>
                <a:spcPts val="0"/>
              </a:spcAft>
            </a:pPr>
            <a:r>
              <a:rPr lang="en-GB" sz="1400" b="1" dirty="0">
                <a:solidFill>
                  <a:schemeClr val="tx2">
                    <a:lumMod val="50000"/>
                  </a:schemeClr>
                </a:solidFill>
                <a:ea typeface="Times New Roman" panose="02020603050405020304" pitchFamily="18" charset="0"/>
                <a:cs typeface="Arial" panose="020B0604020202020204" pitchFamily="34" charset="0"/>
              </a:rPr>
              <a:t>test before it is loaded or used. Push bars, Side boards and End boards must be the correct type supplied by the OEM.</a:t>
            </a:r>
            <a:endParaRPr lang="en-GB" sz="1400" b="1" dirty="0">
              <a:solidFill>
                <a:schemeClr val="tx2">
                  <a:lumMod val="50000"/>
                </a:schemeClr>
              </a:solidFill>
              <a:ea typeface="Times New Roman" panose="02020603050405020304" pitchFamily="18" charset="0"/>
            </a:endParaRPr>
          </a:p>
          <a:p>
            <a:pPr>
              <a:spcAft>
                <a:spcPts val="0"/>
              </a:spcAft>
            </a:pPr>
            <a:r>
              <a:rPr lang="en-GB" sz="1400" b="1" dirty="0">
                <a:solidFill>
                  <a:schemeClr val="tx2">
                    <a:lumMod val="50000"/>
                  </a:schemeClr>
                </a:solidFill>
                <a:ea typeface="Times New Roman" panose="02020603050405020304" pitchFamily="18" charset="0"/>
                <a:cs typeface="Arial" panose="020B0604020202020204" pitchFamily="34" charset="0"/>
              </a:rPr>
              <a:t>Only the braking lever supplied by the OEM may be used to operate the brakes.</a:t>
            </a:r>
            <a:endParaRPr lang="en-GB" sz="1400" b="1" dirty="0">
              <a:solidFill>
                <a:schemeClr val="tx2">
                  <a:lumMod val="50000"/>
                </a:schemeClr>
              </a:solidFill>
              <a:ea typeface="Times New Roman" panose="02020603050405020304" pitchFamily="18" charset="0"/>
            </a:endParaRPr>
          </a:p>
        </p:txBody>
      </p:sp>
    </p:spTree>
    <p:extLst>
      <p:ext uri="{BB962C8B-B14F-4D97-AF65-F5344CB8AC3E}">
        <p14:creationId xmlns:p14="http://schemas.microsoft.com/office/powerpoint/2010/main" val="203542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9732" y="44293"/>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highlight>
                  <a:srgbClr val="004D6F"/>
                </a:highlight>
                <a:latin typeface="Arial" panose="020B0604020202020204"/>
              </a:rPr>
              <a:t>Infrastructure Plant Manual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pic>
        <p:nvPicPr>
          <p:cNvPr id="9" name="Picture 8">
            <a:extLst>
              <a:ext uri="{FF2B5EF4-FFF2-40B4-BE49-F238E27FC236}">
                <a16:creationId xmlns:a16="http://schemas.microsoft.com/office/drawing/2014/main" id="{57C16CA1-7A13-4977-94BA-86E02D4FFE85}"/>
              </a:ext>
            </a:extLst>
          </p:cNvPr>
          <p:cNvPicPr/>
          <p:nvPr/>
        </p:nvPicPr>
        <p:blipFill rotWithShape="1">
          <a:blip r:embed="rId3"/>
          <a:srcRect l="52171" t="80372" r="37555" b="7162"/>
          <a:stretch/>
        </p:blipFill>
        <p:spPr bwMode="auto">
          <a:xfrm>
            <a:off x="4785118" y="80022"/>
            <a:ext cx="648072" cy="572894"/>
          </a:xfrm>
          <a:prstGeom prst="rect">
            <a:avLst/>
          </a:prstGeom>
          <a:ln>
            <a:noFill/>
          </a:ln>
          <a:extLst>
            <a:ext uri="{53640926-AAD7-44D8-BBD7-CCE9431645EC}">
              <a14:shadowObscured xmlns:a14="http://schemas.microsoft.com/office/drawing/2010/main"/>
            </a:ext>
          </a:extLst>
        </p:spPr>
      </p:pic>
      <p:sp>
        <p:nvSpPr>
          <p:cNvPr id="15" name="Rectangle 2">
            <a:extLst>
              <a:ext uri="{FF2B5EF4-FFF2-40B4-BE49-F238E27FC236}">
                <a16:creationId xmlns:a16="http://schemas.microsoft.com/office/drawing/2014/main" id="{F75004E6-FD22-44E6-82BD-A522B2FF6F67}"/>
              </a:ext>
            </a:extLst>
          </p:cNvPr>
          <p:cNvSpPr txBox="1">
            <a:spLocks noChangeArrowheads="1"/>
          </p:cNvSpPr>
          <p:nvPr/>
        </p:nvSpPr>
        <p:spPr>
          <a:xfrm>
            <a:off x="407368" y="777939"/>
            <a:ext cx="5025822" cy="385207"/>
          </a:xfrm>
          <a:prstGeom prst="rect">
            <a:avLst/>
          </a:prstGeom>
          <a:noFill/>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R="45720" algn="l">
              <a:spcBef>
                <a:spcPct val="20000"/>
              </a:spcBef>
              <a:buClr>
                <a:srgbClr val="7A6A60"/>
              </a:buClr>
              <a:buSzPct val="95000"/>
            </a:pPr>
            <a:r>
              <a:rPr lang="en-GB" altLang="en-US" sz="1800" dirty="0">
                <a:solidFill>
                  <a:schemeClr val="tx2">
                    <a:lumMod val="50000"/>
                  </a:schemeClr>
                </a:solidFill>
                <a:effectLst/>
                <a:latin typeface="+mn-lt"/>
              </a:rPr>
              <a:t>Duplex Communications for On Track Plant</a:t>
            </a:r>
          </a:p>
        </p:txBody>
      </p:sp>
      <p:sp>
        <p:nvSpPr>
          <p:cNvPr id="16" name="TextBox 15">
            <a:extLst>
              <a:ext uri="{FF2B5EF4-FFF2-40B4-BE49-F238E27FC236}">
                <a16:creationId xmlns:a16="http://schemas.microsoft.com/office/drawing/2014/main" id="{327E6FF4-B7F5-4639-BF2E-19B8272E129F}"/>
              </a:ext>
            </a:extLst>
          </p:cNvPr>
          <p:cNvSpPr txBox="1"/>
          <p:nvPr/>
        </p:nvSpPr>
        <p:spPr>
          <a:xfrm>
            <a:off x="249732" y="1288169"/>
            <a:ext cx="11102852" cy="1169551"/>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schemeClr val="tx2">
                    <a:lumMod val="50000"/>
                  </a:schemeClr>
                </a:solidFill>
                <a:effectLst/>
                <a:uLnTx/>
                <a:uFillTx/>
              </a:rPr>
              <a:t>There have been incidents on the Wessex route recently where Duplex Comms were not being used.</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chemeClr val="tx2">
                  <a:lumMod val="50000"/>
                </a:schemeClr>
              </a:solidFill>
              <a:effectLst/>
              <a:uLnTx/>
              <a:uFillTx/>
              <a:hlinkClick r:id="rId4">
                <a:extLst>
                  <a:ext uri="{A12FA001-AC4F-418D-AE19-62706E023703}">
                    <ahyp:hlinkClr xmlns:ahyp="http://schemas.microsoft.com/office/drawing/2018/hyperlinkcolor" xmlns="" val="tx"/>
                  </a:ext>
                </a:extLst>
              </a:hlinkClick>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nn-NO" sz="1400" b="1" i="0" u="none" strike="noStrike" kern="0" cap="none" spc="0" normalizeH="0" baseline="0" noProof="0" dirty="0">
                <a:ln>
                  <a:noFill/>
                </a:ln>
                <a:solidFill>
                  <a:schemeClr val="tx2">
                    <a:lumMod val="50000"/>
                  </a:schemeClr>
                </a:solidFill>
                <a:effectLst/>
                <a:uLnTx/>
                <a:uFillTx/>
                <a:hlinkClick r:id="rId4">
                  <a:extLst>
                    <a:ext uri="{A12FA001-AC4F-418D-AE19-62706E023703}">
                      <ahyp:hlinkClr xmlns:ahyp="http://schemas.microsoft.com/office/drawing/2018/hyperlinkcolor" xmlns="" val="tx"/>
                    </a:ext>
                  </a:extLst>
                </a:hlinkClick>
              </a:rPr>
              <a:t>The Infrastructure Plant Manual NR/L2/RMVP/0200 Module P505</a:t>
            </a:r>
            <a:r>
              <a:rPr kumimoji="0" lang="nn-NO" sz="1400" b="1" i="0" u="none" strike="noStrike" kern="0" cap="none" spc="0" normalizeH="0" baseline="0" noProof="0" dirty="0">
                <a:ln>
                  <a:noFill/>
                </a:ln>
                <a:solidFill>
                  <a:schemeClr val="tx2">
                    <a:lumMod val="50000"/>
                  </a:schemeClr>
                </a:solidFill>
                <a:effectLst/>
                <a:uLnTx/>
                <a:uFillTx/>
              </a:rPr>
              <a:t>, </a:t>
            </a:r>
            <a:r>
              <a:rPr kumimoji="0" lang="en-GB" sz="1400" b="1" i="0" u="none" strike="noStrike" kern="0" cap="none" spc="0" normalizeH="0" baseline="0" noProof="0" dirty="0">
                <a:ln>
                  <a:noFill/>
                </a:ln>
                <a:solidFill>
                  <a:schemeClr val="tx2">
                    <a:lumMod val="50000"/>
                  </a:schemeClr>
                </a:solidFill>
                <a:effectLst/>
                <a:uLnTx/>
                <a:uFillTx/>
              </a:rPr>
              <a:t>States:</a:t>
            </a:r>
          </a:p>
          <a:p>
            <a:pPr marL="0" marR="0" lvl="0" indent="0" defTabSz="914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0000"/>
                </a:solidFill>
                <a:effectLst/>
                <a:uLnTx/>
                <a:uFillTx/>
              </a:rPr>
              <a:t>OTP operations shall not commence if the full duplex communications system fails prior to the start of work.</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p:txBody>
      </p:sp>
      <p:sp>
        <p:nvSpPr>
          <p:cNvPr id="17" name="Rectangle 16">
            <a:extLst>
              <a:ext uri="{FF2B5EF4-FFF2-40B4-BE49-F238E27FC236}">
                <a16:creationId xmlns:a16="http://schemas.microsoft.com/office/drawing/2014/main" id="{04BFF9D1-5E5D-4413-B1DA-ED6D5A3F8FE6}"/>
              </a:ext>
            </a:extLst>
          </p:cNvPr>
          <p:cNvSpPr/>
          <p:nvPr/>
        </p:nvSpPr>
        <p:spPr>
          <a:xfrm>
            <a:off x="167498" y="2348880"/>
            <a:ext cx="8880830" cy="4185761"/>
          </a:xfrm>
          <a:prstGeom prst="rect">
            <a:avLst/>
          </a:prstGeom>
          <a:solidFill>
            <a:schemeClr val="tx2">
              <a:lumMod val="5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400" b="1" i="0" u="none" strike="noStrike" kern="0" cap="none" spc="0" normalizeH="0" baseline="0" noProof="0" dirty="0">
                <a:ln>
                  <a:noFill/>
                </a:ln>
                <a:solidFill>
                  <a:schemeClr val="bg1"/>
                </a:solidFill>
                <a:effectLst/>
                <a:uLnTx/>
                <a:uFillTx/>
                <a:cs typeface="Arial" panose="020B0604020202020204" pitchFamily="34" charset="0"/>
              </a:rPr>
              <a:t>7: </a:t>
            </a:r>
            <a:r>
              <a:rPr kumimoji="0" lang="en-GB" altLang="en-US" sz="1400" b="1" i="0" u="sng" strike="noStrike" kern="0" cap="none" spc="0" normalizeH="0" baseline="0" noProof="0" dirty="0">
                <a:ln>
                  <a:noFill/>
                </a:ln>
                <a:solidFill>
                  <a:schemeClr val="bg1"/>
                </a:solidFill>
                <a:effectLst/>
                <a:uLnTx/>
                <a:uFillTx/>
                <a:cs typeface="Arial" panose="020B0604020202020204" pitchFamily="34" charset="0"/>
              </a:rPr>
              <a:t>On site communications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1400" b="0" i="0" u="sng" strike="noStrike" kern="0" cap="none" spc="0" normalizeH="0" baseline="0" noProof="0" dirty="0">
              <a:ln>
                <a:noFill/>
              </a:ln>
              <a:solidFill>
                <a:schemeClr val="bg1"/>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chemeClr val="bg1"/>
                </a:solidFill>
                <a:effectLst/>
                <a:uLnTx/>
                <a:uFillTx/>
                <a:cs typeface="Arial" panose="020B0604020202020204" pitchFamily="34" charset="0"/>
              </a:rPr>
              <a:t>Only use an approved digital full duplex communication system when undertaking safety critical activities with plant either on or off the track.</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chemeClr val="bg1"/>
                </a:solidFill>
                <a:effectLst/>
                <a:uLnTx/>
                <a:uFillTx/>
                <a:cs typeface="Arial" panose="020B0604020202020204" pitchFamily="34" charset="0"/>
              </a:rPr>
              <a:t>Check the communication system for correct functionality prior to any work commencing. Check it again if a change in conditions that could affect the method of communication occurs.</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400" b="0" i="0" u="sng" strike="noStrike" kern="0" cap="none" spc="0" normalizeH="0" baseline="0" noProof="0" dirty="0">
                <a:ln>
                  <a:noFill/>
                </a:ln>
                <a:solidFill>
                  <a:schemeClr val="bg1"/>
                </a:solidFill>
                <a:effectLst/>
                <a:uLnTx/>
                <a:uFillTx/>
                <a:cs typeface="Arial" panose="020B0604020202020204" pitchFamily="34" charset="0"/>
              </a:rPr>
              <a:t>If a full duplex communication system fails after work has started and the problem cannot be resolved, the machine or crane controller shall:</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r>
              <a:rPr kumimoji="0" lang="en-GB" altLang="en-US" sz="1400" b="0" i="0" u="none" strike="noStrike" kern="0" cap="none" spc="0" normalizeH="0" baseline="0" noProof="0" dirty="0">
                <a:ln>
                  <a:noFill/>
                </a:ln>
                <a:solidFill>
                  <a:schemeClr val="bg1"/>
                </a:solidFill>
                <a:effectLst/>
                <a:uLnTx/>
                <a:uFillTx/>
                <a:cs typeface="Arial" panose="020B0604020202020204" pitchFamily="34" charset="0"/>
              </a:rPr>
              <a:t>attempt to source replacement equipment;</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chemeClr val="bg1"/>
                </a:solidFill>
                <a:effectLst/>
                <a:uLnTx/>
                <a:uFillTx/>
                <a:cs typeface="Arial" panose="020B0604020202020204" pitchFamily="34" charset="0"/>
              </a:rPr>
              <a:t>b) agree an alternative safe system of work with the operator if the time required to source alternative equipment will import risk to completing the task within the given possession working time;</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chemeClr val="bg1"/>
                </a:solidFill>
                <a:effectLst/>
                <a:uLnTx/>
                <a:uFillTx/>
                <a:cs typeface="Arial" panose="020B0604020202020204" pitchFamily="34" charset="0"/>
              </a:rPr>
              <a:t>c) record on the OTP Work Plan/Work Package Plan (WPP)/POS checklist/Machine/Crane Controller (MC/CC) checklist why an agreed alternative SSOW is being used. Report the defect to the site or line manager; and</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chemeClr val="bg1"/>
                </a:solidFill>
                <a:effectLst/>
                <a:uLnTx/>
                <a:uFillTx/>
                <a:cs typeface="Arial" panose="020B0604020202020204" pitchFamily="34" charset="0"/>
              </a:rPr>
              <a:t>d) report the failure and consequent actions through the Close Call system.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1400" b="0" i="0" u="none" strike="noStrike" kern="0" cap="none" spc="0" normalizeH="0" baseline="0" noProof="0" dirty="0">
              <a:ln>
                <a:noFill/>
              </a:ln>
              <a:solidFill>
                <a:schemeClr val="bg1"/>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chemeClr val="bg1"/>
                </a:solidFill>
                <a:effectLst/>
                <a:uLnTx/>
                <a:uFillTx/>
                <a:cs typeface="Arial" panose="020B0604020202020204" pitchFamily="34" charset="0"/>
              </a:rPr>
              <a:t>If you require more information then please </a:t>
            </a:r>
            <a:r>
              <a:rPr kumimoji="0" lang="en-GB" sz="1400" b="0" i="0" u="none" strike="noStrike" kern="0" cap="none" spc="0" normalizeH="0" baseline="0" noProof="0" dirty="0">
                <a:ln>
                  <a:noFill/>
                </a:ln>
                <a:solidFill>
                  <a:schemeClr val="bg1"/>
                </a:solidFill>
                <a:effectLst/>
                <a:uLnTx/>
                <a:uFillTx/>
              </a:rPr>
              <a:t>contact your On Track Plant Specialist or </a:t>
            </a:r>
            <a:r>
              <a:rPr kumimoji="0" lang="en-GB" altLang="en-US" sz="1400" b="0" i="0" u="none" strike="noStrike" kern="0" cap="none" spc="0" normalizeH="0" baseline="0" noProof="0" dirty="0">
                <a:ln>
                  <a:noFill/>
                </a:ln>
                <a:solidFill>
                  <a:schemeClr val="bg1"/>
                </a:solidFill>
                <a:effectLst/>
                <a:uLnTx/>
                <a:uFillTx/>
              </a:rPr>
              <a:t>Keith Penn, RPSE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1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bg1"/>
                </a:solidFill>
                <a:effectLst/>
                <a:uLnTx/>
                <a:uFillTx/>
              </a:rPr>
              <a:t>Also an approved supplier to purchase or hire Duplex Comms systems are available if you follow this link:</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bg1"/>
                </a:solidFill>
                <a:effectLst/>
                <a:uLnTx/>
                <a:uFillTx/>
                <a:hlinkClick r:id="rId5">
                  <a:extLst>
                    <a:ext uri="{A12FA001-AC4F-418D-AE19-62706E023703}">
                      <ahyp:hlinkClr xmlns:ahyp="http://schemas.microsoft.com/office/drawing/2018/hyperlinkcolor" xmlns="" val="tx"/>
                    </a:ext>
                  </a:extLst>
                </a:hlinkClick>
              </a:rPr>
              <a:t>http://www.dbdcommunications.co.uk/</a:t>
            </a:r>
            <a:endParaRPr kumimoji="0" lang="en-GB" sz="1400" b="0" i="0" u="none" strike="noStrike" kern="0" cap="none" spc="0" normalizeH="0" baseline="0" noProof="0" dirty="0">
              <a:ln>
                <a:noFill/>
              </a:ln>
              <a:solidFill>
                <a:schemeClr val="bg1"/>
              </a:solidFill>
              <a:effectLst/>
              <a:uLnTx/>
              <a:uFillTx/>
            </a:endParaRPr>
          </a:p>
        </p:txBody>
      </p:sp>
      <p:pic>
        <p:nvPicPr>
          <p:cNvPr id="18" name="Picture 17">
            <a:extLst>
              <a:ext uri="{FF2B5EF4-FFF2-40B4-BE49-F238E27FC236}">
                <a16:creationId xmlns:a16="http://schemas.microsoft.com/office/drawing/2014/main" id="{E65215E8-5035-4683-8D02-1FB874AE6EBE}"/>
              </a:ext>
            </a:extLst>
          </p:cNvPr>
          <p:cNvPicPr>
            <a:picLocks noChangeAspect="1"/>
          </p:cNvPicPr>
          <p:nvPr/>
        </p:nvPicPr>
        <p:blipFill rotWithShape="1">
          <a:blip r:embed="rId6"/>
          <a:srcRect r="29636"/>
          <a:stretch/>
        </p:blipFill>
        <p:spPr>
          <a:xfrm>
            <a:off x="9164718" y="3645024"/>
            <a:ext cx="2879370" cy="2877625"/>
          </a:xfrm>
          <a:prstGeom prst="rect">
            <a:avLst/>
          </a:prstGeom>
          <a:ln w="19050">
            <a:solidFill>
              <a:schemeClr val="tx2">
                <a:lumMod val="50000"/>
              </a:schemeClr>
            </a:solidFill>
          </a:ln>
        </p:spPr>
      </p:pic>
    </p:spTree>
    <p:extLst>
      <p:ext uri="{BB962C8B-B14F-4D97-AF65-F5344CB8AC3E}">
        <p14:creationId xmlns:p14="http://schemas.microsoft.com/office/powerpoint/2010/main" val="1468264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BE812CF-DDDE-454B-9DA1-D497A1DD1725}"/>
              </a:ext>
            </a:extLst>
          </p:cNvPr>
          <p:cNvSpPr/>
          <p:nvPr/>
        </p:nvSpPr>
        <p:spPr>
          <a:xfrm>
            <a:off x="969798" y="200473"/>
            <a:ext cx="5085906"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chemeClr val="bg1"/>
                </a:solidFill>
                <a:highlight>
                  <a:srgbClr val="004D6F"/>
                </a:highlight>
              </a:rPr>
              <a:t>Safety Bulletins, Alerts, Advice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3403C357-868D-4A4D-ABC8-C9668CCB3C2D}"/>
              </a:ext>
            </a:extLst>
          </p:cNvPr>
          <p:cNvSpPr/>
          <p:nvPr/>
        </p:nvSpPr>
        <p:spPr>
          <a:xfrm>
            <a:off x="1010094" y="1418649"/>
            <a:ext cx="10792046" cy="47527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2" action="ppaction://hlinkfile">
                  <a:extLst>
                    <a:ext uri="{A12FA001-AC4F-418D-AE19-62706E023703}">
                      <ahyp:hlinkClr xmlns:ahyp="http://schemas.microsoft.com/office/drawing/2018/hyperlinkcolor" xmlns="" val="tx"/>
                    </a:ext>
                  </a:extLst>
                </a:hlinkClick>
              </a:rPr>
              <a:t>Safety-Advice-NRX19-06.pdf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3" action="ppaction://hlinkfile">
                  <a:extLst>
                    <a:ext uri="{A12FA001-AC4F-418D-AE19-62706E023703}">
                      <ahyp:hlinkClr xmlns:ahyp="http://schemas.microsoft.com/office/drawing/2018/hyperlinkcolor" xmlns="" val="tx"/>
                    </a:ext>
                  </a:extLst>
                </a:hlinkClick>
              </a:rPr>
              <a:t>Safety-Advice-NRA19-08-Systems-of-work-requiring-touch-lookouts.pdf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4" action="ppaction://hlinkfile">
                  <a:extLst>
                    <a:ext uri="{A12FA001-AC4F-418D-AE19-62706E023703}">
                      <ahyp:hlinkClr xmlns:ahyp="http://schemas.microsoft.com/office/drawing/2018/hyperlinkcolor" xmlns="" val="tx"/>
                    </a:ext>
                  </a:extLst>
                </a:hlinkClick>
              </a:rPr>
              <a:t>Safety-Bulletin-NRB19-08-Train-makes-contact-with-site-material.pdf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5" action="ppaction://hlinkfile">
                  <a:extLst>
                    <a:ext uri="{A12FA001-AC4F-418D-AE19-62706E023703}">
                      <ahyp:hlinkClr xmlns:ahyp="http://schemas.microsoft.com/office/drawing/2018/hyperlinkcolor" xmlns="" val="tx"/>
                    </a:ext>
                  </a:extLst>
                </a:hlinkClick>
              </a:rPr>
              <a:t>Lessons Learnt Byfleet and New Haw eye injury 280619.pdf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6" action="ppaction://hlinkfile">
                  <a:extLst>
                    <a:ext uri="{A12FA001-AC4F-418D-AE19-62706E023703}">
                      <ahyp:hlinkClr xmlns:ahyp="http://schemas.microsoft.com/office/drawing/2018/hyperlinkcolor" xmlns="" val="tx"/>
                    </a:ext>
                  </a:extLst>
                </a:hlinkClick>
              </a:rPr>
              <a:t>Lessons Learnt </a:t>
            </a:r>
            <a:r>
              <a:rPr kumimoji="0" lang="en-GB" sz="1800" b="0" i="0" u="none" strike="noStrike" kern="1200" cap="none" spc="0" normalizeH="0" baseline="0" noProof="0" dirty="0" err="1">
                <a:ln>
                  <a:noFill/>
                </a:ln>
                <a:solidFill>
                  <a:schemeClr val="tx2">
                    <a:lumMod val="50000"/>
                  </a:schemeClr>
                </a:solidFill>
                <a:effectLst/>
                <a:uLnTx/>
                <a:uFillTx/>
                <a:latin typeface="Arial" panose="020B0604020202020204"/>
                <a:ea typeface="+mn-ea"/>
                <a:cs typeface="+mn-cs"/>
                <a:hlinkClick r:id="rId6" action="ppaction://hlinkfile">
                  <a:extLst>
                    <a:ext uri="{A12FA001-AC4F-418D-AE19-62706E023703}">
                      <ahyp:hlinkClr xmlns:ahyp="http://schemas.microsoft.com/office/drawing/2018/hyperlinkcolor" xmlns="" val="tx"/>
                    </a:ext>
                  </a:extLst>
                </a:hlinkClick>
              </a:rPr>
              <a:t>Earley</a:t>
            </a: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6" action="ppaction://hlinkfile">
                  <a:extLst>
                    <a:ext uri="{A12FA001-AC4F-418D-AE19-62706E023703}">
                      <ahyp:hlinkClr xmlns:ahyp="http://schemas.microsoft.com/office/drawing/2018/hyperlinkcolor" xmlns="" val="tx"/>
                    </a:ext>
                  </a:extLst>
                </a:hlinkClick>
              </a:rPr>
              <a:t> irregular working  100719.pdf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7" action="ppaction://hlinkfile">
                  <a:extLst>
                    <a:ext uri="{A12FA001-AC4F-418D-AE19-62706E023703}">
                      <ahyp:hlinkClr xmlns:ahyp="http://schemas.microsoft.com/office/drawing/2018/hyperlinkcolor" xmlns="" val="tx"/>
                    </a:ext>
                  </a:extLst>
                </a:hlinkClick>
              </a:rPr>
              <a:t>Lessons learnt - Brookwood Sub electrical shock, minor burns 150719.pdf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8" action="ppaction://hlinkfile">
                  <a:extLst>
                    <a:ext uri="{A12FA001-AC4F-418D-AE19-62706E023703}">
                      <ahyp:hlinkClr xmlns:ahyp="http://schemas.microsoft.com/office/drawing/2018/hyperlinkcolor" xmlns="" val="tx"/>
                    </a:ext>
                  </a:extLst>
                </a:hlinkClick>
              </a:rPr>
              <a:t>Sleepers treated with Creosote.pdf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9" action="ppaction://hlinkfile">
                  <a:extLst>
                    <a:ext uri="{A12FA001-AC4F-418D-AE19-62706E023703}">
                      <ahyp:hlinkClr xmlns:ahyp="http://schemas.microsoft.com/office/drawing/2018/hyperlinkcolor" xmlns="" val="tx"/>
                    </a:ext>
                  </a:extLst>
                </a:hlinkClick>
              </a:rPr>
              <a:t>Sharps safety notice.pdf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6A13BC02-70A1-4DA3-86A1-588486D28E96}"/>
              </a:ext>
            </a:extLst>
          </p:cNvPr>
          <p:cNvPicPr>
            <a:picLocks noChangeAspect="1"/>
          </p:cNvPicPr>
          <p:nvPr/>
        </p:nvPicPr>
        <p:blipFill>
          <a:blip r:embed="rId10"/>
          <a:stretch>
            <a:fillRect/>
          </a:stretch>
        </p:blipFill>
        <p:spPr>
          <a:xfrm>
            <a:off x="6068882" y="91318"/>
            <a:ext cx="761332" cy="786257"/>
          </a:xfrm>
          <a:prstGeom prst="rect">
            <a:avLst/>
          </a:prstGeom>
        </p:spPr>
      </p:pic>
    </p:spTree>
    <p:extLst>
      <p:ext uri="{BB962C8B-B14F-4D97-AF65-F5344CB8AC3E}">
        <p14:creationId xmlns:p14="http://schemas.microsoft.com/office/powerpoint/2010/main" val="150683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6298629"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Community Safety</a:t>
            </a:r>
          </a:p>
        </p:txBody>
      </p:sp>
      <p:pic>
        <p:nvPicPr>
          <p:cNvPr id="5" name="Picture 2">
            <a:extLst>
              <a:ext uri="{FF2B5EF4-FFF2-40B4-BE49-F238E27FC236}">
                <a16:creationId xmlns:a16="http://schemas.microsoft.com/office/drawing/2014/main" id="{DCEE4545-C460-48B8-8324-B01D34F6CD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5720" y="103348"/>
            <a:ext cx="850268" cy="65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1C60B0E0-AE0A-4336-A3C5-9365C90D0C52}"/>
              </a:ext>
            </a:extLst>
          </p:cNvPr>
          <p:cNvSpPr txBox="1"/>
          <p:nvPr/>
        </p:nvSpPr>
        <p:spPr>
          <a:xfrm>
            <a:off x="462710" y="1409253"/>
            <a:ext cx="10662551" cy="3046988"/>
          </a:xfrm>
          <a:prstGeom prst="rect">
            <a:avLst/>
          </a:prstGeom>
          <a:solidFill>
            <a:schemeClr val="tx2">
              <a:lumMod val="50000"/>
            </a:schemeClr>
          </a:solidFill>
        </p:spPr>
        <p:txBody>
          <a:bodyPr wrap="square" rtlCol="0">
            <a:spAutoFit/>
          </a:bodyPr>
          <a:lstStyle/>
          <a:p>
            <a:pPr marL="285750" indent="-285750">
              <a:buFont typeface="Wingdings" panose="05000000000000000000" pitchFamily="2" charset="2"/>
              <a:buChar char="Ø"/>
            </a:pPr>
            <a:r>
              <a:rPr lang="en-GB" sz="1600" b="1" dirty="0">
                <a:solidFill>
                  <a:schemeClr val="bg1"/>
                </a:solidFill>
              </a:rPr>
              <a:t>Tegan is a brave young woman from Basingstoke. She made a mistake last year and wanted to use her story to warn other young people of the dangers of the railway.</a:t>
            </a:r>
          </a:p>
          <a:p>
            <a:pPr marL="285750" indent="-285750">
              <a:buFont typeface="Wingdings" panose="05000000000000000000" pitchFamily="2" charset="2"/>
              <a:buChar char="Ø"/>
            </a:pPr>
            <a:r>
              <a:rPr lang="en-GB" sz="1600" b="1" dirty="0">
                <a:solidFill>
                  <a:schemeClr val="bg1"/>
                </a:solidFill>
              </a:rPr>
              <a:t>Tegan’s story was filmed on the Wessex Route in June and was released in time for the first anniversary on  7</a:t>
            </a:r>
            <a:r>
              <a:rPr lang="en-GB" sz="1600" b="1" baseline="30000" dirty="0">
                <a:solidFill>
                  <a:schemeClr val="bg1"/>
                </a:solidFill>
              </a:rPr>
              <a:t>th</a:t>
            </a:r>
            <a:r>
              <a:rPr lang="en-GB" sz="1600" b="1" dirty="0">
                <a:solidFill>
                  <a:schemeClr val="bg1"/>
                </a:solidFill>
              </a:rPr>
              <a:t> July 2019.</a:t>
            </a:r>
          </a:p>
          <a:p>
            <a:pPr marL="285750" indent="-285750">
              <a:buFont typeface="Wingdings" panose="05000000000000000000" pitchFamily="2" charset="2"/>
              <a:buChar char="Ø"/>
            </a:pPr>
            <a:r>
              <a:rPr lang="en-GB" sz="1600" b="1" dirty="0">
                <a:solidFill>
                  <a:schemeClr val="bg1"/>
                </a:solidFill>
              </a:rPr>
              <a:t>The film was aired on BBC, ITV and gained coverage from various local media channels including radio and local newspapers. Our media team are estimating the viewing figures will reach near 10 million.</a:t>
            </a:r>
          </a:p>
          <a:p>
            <a:pPr marL="285750" indent="-285750">
              <a:buFont typeface="Wingdings" panose="05000000000000000000" pitchFamily="2" charset="2"/>
              <a:buChar char="Ø"/>
            </a:pPr>
            <a:r>
              <a:rPr lang="en-GB" sz="1600" b="1" dirty="0">
                <a:solidFill>
                  <a:schemeClr val="bg1"/>
                </a:solidFill>
              </a:rPr>
              <a:t>We wanted to create a film about the dangers of the third rail, following the “You vs Train” campaign last year that highlighted the dangers of the overheads.</a:t>
            </a:r>
          </a:p>
          <a:p>
            <a:pPr marL="285750" indent="-285750">
              <a:buFont typeface="Wingdings" panose="05000000000000000000" pitchFamily="2" charset="2"/>
              <a:buChar char="Ø"/>
            </a:pPr>
            <a:r>
              <a:rPr lang="en-GB" sz="1600" b="1" dirty="0">
                <a:solidFill>
                  <a:schemeClr val="bg1"/>
                </a:solidFill>
              </a:rPr>
              <a:t>We will continue to use the film when educating young people about the dangers of the railway.</a:t>
            </a:r>
          </a:p>
          <a:p>
            <a:pPr marL="285750" indent="-285750">
              <a:buFont typeface="Wingdings" panose="05000000000000000000" pitchFamily="2" charset="2"/>
              <a:buChar char="Ø"/>
            </a:pPr>
            <a:r>
              <a:rPr lang="en-GB" sz="1600" b="1" dirty="0">
                <a:solidFill>
                  <a:schemeClr val="bg1"/>
                </a:solidFill>
              </a:rPr>
              <a:t>We know that trespass on the railway is increasing and we are doing everything we can to reduce trespass particularly amongst young people.</a:t>
            </a:r>
          </a:p>
          <a:p>
            <a:pPr marL="285750" indent="-285750">
              <a:buFont typeface="Wingdings" panose="05000000000000000000" pitchFamily="2" charset="2"/>
              <a:buChar char="Ø"/>
            </a:pPr>
            <a:endParaRPr lang="en-GB" sz="1600" b="1" dirty="0">
              <a:solidFill>
                <a:schemeClr val="bg1"/>
              </a:solidFill>
            </a:endParaRPr>
          </a:p>
        </p:txBody>
      </p:sp>
      <p:sp>
        <p:nvSpPr>
          <p:cNvPr id="4" name="Rectangle 3">
            <a:extLst>
              <a:ext uri="{FF2B5EF4-FFF2-40B4-BE49-F238E27FC236}">
                <a16:creationId xmlns:a16="http://schemas.microsoft.com/office/drawing/2014/main" id="{5702ECB8-27DC-4356-B506-1657D3D71D30}"/>
              </a:ext>
            </a:extLst>
          </p:cNvPr>
          <p:cNvSpPr/>
          <p:nvPr/>
        </p:nvSpPr>
        <p:spPr>
          <a:xfrm>
            <a:off x="462710" y="868865"/>
            <a:ext cx="3971893" cy="440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lumMod val="50000"/>
                  </a:schemeClr>
                </a:solidFill>
              </a:rPr>
              <a:t>Tegan’s Story</a:t>
            </a:r>
          </a:p>
        </p:txBody>
      </p:sp>
      <p:sp>
        <p:nvSpPr>
          <p:cNvPr id="8" name="Rectangle 7">
            <a:extLst>
              <a:ext uri="{FF2B5EF4-FFF2-40B4-BE49-F238E27FC236}">
                <a16:creationId xmlns:a16="http://schemas.microsoft.com/office/drawing/2014/main" id="{2144B43C-4F28-434F-A3F2-45C81FF6CB6D}"/>
              </a:ext>
            </a:extLst>
          </p:cNvPr>
          <p:cNvSpPr/>
          <p:nvPr/>
        </p:nvSpPr>
        <p:spPr>
          <a:xfrm>
            <a:off x="460377" y="5388970"/>
            <a:ext cx="10662551" cy="1200329"/>
          </a:xfrm>
          <a:prstGeom prst="rect">
            <a:avLst/>
          </a:prstGeom>
        </p:spPr>
        <p:txBody>
          <a:bodyPr wrap="square">
            <a:spAutoFit/>
          </a:bodyPr>
          <a:lstStyle/>
          <a:p>
            <a:r>
              <a:rPr lang="en-GB" b="1" dirty="0">
                <a:solidFill>
                  <a:schemeClr val="tx2">
                    <a:lumMod val="50000"/>
                  </a:schemeClr>
                </a:solidFill>
              </a:rPr>
              <a:t>We see increasing levels of trespass in the school holidays.</a:t>
            </a:r>
          </a:p>
          <a:p>
            <a:r>
              <a:rPr lang="en-GB" b="1" dirty="0">
                <a:solidFill>
                  <a:schemeClr val="tx2">
                    <a:lumMod val="50000"/>
                  </a:schemeClr>
                </a:solidFill>
              </a:rPr>
              <a:t>With the summer break imminent we need to keep vigilant.</a:t>
            </a:r>
          </a:p>
          <a:p>
            <a:endParaRPr lang="en-GB" b="1" dirty="0">
              <a:solidFill>
                <a:schemeClr val="tx2">
                  <a:lumMod val="50000"/>
                </a:schemeClr>
              </a:solidFill>
            </a:endParaRPr>
          </a:p>
          <a:p>
            <a:r>
              <a:rPr lang="en-GB" b="1" dirty="0">
                <a:solidFill>
                  <a:schemeClr val="tx2">
                    <a:lumMod val="50000"/>
                  </a:schemeClr>
                </a:solidFill>
              </a:rPr>
              <a:t>LOCK ALL ACCESS POINTS, KEEP YOUR EYES OPEN AND HELP KEEP YOUNG PEOPLE SAFE!</a:t>
            </a:r>
          </a:p>
        </p:txBody>
      </p:sp>
      <p:sp>
        <p:nvSpPr>
          <p:cNvPr id="10" name="Rectangle 9">
            <a:extLst>
              <a:ext uri="{FF2B5EF4-FFF2-40B4-BE49-F238E27FC236}">
                <a16:creationId xmlns:a16="http://schemas.microsoft.com/office/drawing/2014/main" id="{84858153-2A98-48F0-87E0-5214EBCEB4E8}"/>
              </a:ext>
            </a:extLst>
          </p:cNvPr>
          <p:cNvSpPr/>
          <p:nvPr/>
        </p:nvSpPr>
        <p:spPr>
          <a:xfrm>
            <a:off x="462710" y="4609556"/>
            <a:ext cx="10662551" cy="572120"/>
          </a:xfrm>
          <a:prstGeom prst="rect">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2">
                    <a:lumMod val="50000"/>
                  </a:schemeClr>
                </a:solidFill>
              </a:rPr>
              <a:t>Watch Tegan’s story on the following link:  </a:t>
            </a:r>
            <a:r>
              <a:rPr lang="en-GB" b="1" dirty="0">
                <a:solidFill>
                  <a:schemeClr val="accent2">
                    <a:lumMod val="50000"/>
                  </a:schemeClr>
                </a:solidFill>
                <a:hlinkClick r:id="rId3" action="ppaction://hlinkfile">
                  <a:extLst>
                    <a:ext uri="{A12FA001-AC4F-418D-AE19-62706E023703}">
                      <ahyp:hlinkClr xmlns:ahyp="http://schemas.microsoft.com/office/drawing/2018/hyperlinkcolor" xmlns="" val="tx"/>
                    </a:ext>
                  </a:extLst>
                </a:hlinkClick>
              </a:rPr>
              <a:t>Tegan's Story - HD MP4.mp4</a:t>
            </a:r>
            <a:endParaRPr lang="en-GB" b="1" dirty="0">
              <a:solidFill>
                <a:schemeClr val="accent2">
                  <a:lumMod val="50000"/>
                </a:schemeClr>
              </a:solidFill>
            </a:endParaRPr>
          </a:p>
        </p:txBody>
      </p:sp>
    </p:spTree>
    <p:extLst>
      <p:ext uri="{BB962C8B-B14F-4D97-AF65-F5344CB8AC3E}">
        <p14:creationId xmlns:p14="http://schemas.microsoft.com/office/powerpoint/2010/main" val="143590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407368" y="-55116"/>
            <a:ext cx="2649738"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Environment</a:t>
            </a:r>
          </a:p>
        </p:txBody>
      </p:sp>
      <p:pic>
        <p:nvPicPr>
          <p:cNvPr id="12" name="Picture 14">
            <a:extLst>
              <a:ext uri="{FF2B5EF4-FFF2-40B4-BE49-F238E27FC236}">
                <a16:creationId xmlns:a16="http://schemas.microsoft.com/office/drawing/2014/main" id="{52059E2C-9E0B-4C9A-A7E2-FD9526F1D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135" y="57891"/>
            <a:ext cx="711941" cy="63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067E4498-BCD1-400C-8166-8AF929D4F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728" y="330172"/>
            <a:ext cx="6696744" cy="1095528"/>
          </a:xfrm>
          <a:prstGeom prst="rect">
            <a:avLst/>
          </a:prstGeom>
        </p:spPr>
      </p:pic>
      <p:sp>
        <p:nvSpPr>
          <p:cNvPr id="10" name="Rectangle 9">
            <a:extLst>
              <a:ext uri="{FF2B5EF4-FFF2-40B4-BE49-F238E27FC236}">
                <a16:creationId xmlns:a16="http://schemas.microsoft.com/office/drawing/2014/main" id="{E2095F13-874C-47CB-BFE4-9146B5A86094}"/>
              </a:ext>
            </a:extLst>
          </p:cNvPr>
          <p:cNvSpPr/>
          <p:nvPr/>
        </p:nvSpPr>
        <p:spPr>
          <a:xfrm>
            <a:off x="617961" y="2830857"/>
            <a:ext cx="5255998" cy="3462486"/>
          </a:xfrm>
          <a:prstGeom prst="rect">
            <a:avLst/>
          </a:prstGeom>
          <a:solidFill>
            <a:srgbClr val="CCFFCC"/>
          </a:solidFill>
          <a:ln w="12700" cap="flat" cmpd="sng" algn="ctr">
            <a:solidFill>
              <a:srgbClr val="292929"/>
            </a:solidFill>
            <a:prstDash val="solid"/>
            <a:miter lim="800000"/>
          </a:ln>
          <a:effectLst/>
        </p:spPr>
        <p:txBody>
          <a:bodyPr wrap="square">
            <a:spAutoFit/>
          </a:bodyPr>
          <a:lstStyle/>
          <a:p>
            <a:pPr marL="0" marR="0" lvl="0" indent="0" defTabSz="914400" eaLnBrk="0" fontAlgn="base" latinLnBrk="0" hangingPunct="0">
              <a:lnSpc>
                <a:spcPct val="100000"/>
              </a:lnSpc>
              <a:spcBef>
                <a:spcPct val="0"/>
              </a:spcBef>
              <a:spcAft>
                <a:spcPts val="0"/>
              </a:spcAft>
              <a:buClrTx/>
              <a:buSzTx/>
              <a:buFontTx/>
              <a:buNone/>
              <a:tabLst/>
              <a:defRPr/>
            </a:pPr>
            <a:r>
              <a:rPr kumimoji="0" lang="en-GB" sz="1200" b="1" i="0" u="sng" strike="noStrike" kern="0" cap="none" spc="0" normalizeH="0" baseline="0" noProof="0" dirty="0">
                <a:ln>
                  <a:noFill/>
                </a:ln>
                <a:solidFill>
                  <a:srgbClr val="292929"/>
                </a:solidFill>
                <a:effectLst/>
                <a:uLnTx/>
                <a:uFillTx/>
                <a:latin typeface="Arial"/>
                <a:ea typeface="+mn-ea"/>
                <a:cs typeface="+mn-cs"/>
              </a:rPr>
              <a:t>Overview</a:t>
            </a:r>
          </a:p>
          <a:p>
            <a:pPr marL="0" marR="0" lvl="0" indent="0" defTabSz="914400" eaLnBrk="0" fontAlgn="base" latinLnBrk="0" hangingPunct="0">
              <a:lnSpc>
                <a:spcPct val="100000"/>
              </a:lnSpc>
              <a:spcBef>
                <a:spcPct val="0"/>
              </a:spcBef>
              <a:spcAft>
                <a:spcPts val="0"/>
              </a:spcAft>
              <a:buClrTx/>
              <a:buSzTx/>
              <a:buFontTx/>
              <a:buNone/>
              <a:tabLst/>
              <a:defRPr/>
            </a:pPr>
            <a:endParaRPr kumimoji="0" lang="en-GB" sz="1100" b="1" i="0" u="none" strike="noStrike" kern="0" cap="none" spc="0" normalizeH="0" baseline="0" noProof="0" dirty="0">
              <a:ln>
                <a:noFill/>
              </a:ln>
              <a:solidFill>
                <a:srgbClr val="292929"/>
              </a:solidFill>
              <a:effectLst/>
              <a:uLnTx/>
              <a:uFillTx/>
              <a:latin typeface="Arial"/>
              <a:ea typeface="+mn-ea"/>
              <a:cs typeface="+mn-cs"/>
            </a:endParaRPr>
          </a:p>
          <a:p>
            <a:pPr marL="0" marR="0" lvl="0" indent="0" defTabSz="914400" eaLnBrk="0" fontAlgn="base" latinLnBrk="0" hangingPunct="0">
              <a:lnSpc>
                <a:spcPct val="100000"/>
              </a:lnSpc>
              <a:spcBef>
                <a:spcPct val="0"/>
              </a:spcBef>
              <a:spcAft>
                <a:spcPts val="0"/>
              </a:spcAft>
              <a:buClrTx/>
              <a:buSzTx/>
              <a:buFontTx/>
              <a:buNone/>
              <a:tabLst/>
              <a:defRPr/>
            </a:pPr>
            <a:r>
              <a:rPr kumimoji="0" lang="en-GB" sz="1100" b="0" i="0" u="none" strike="noStrike" kern="0" cap="none" spc="0" normalizeH="0" baseline="0" noProof="0" dirty="0">
                <a:ln>
                  <a:noFill/>
                </a:ln>
                <a:solidFill>
                  <a:srgbClr val="292929"/>
                </a:solidFill>
                <a:effectLst/>
                <a:uLnTx/>
                <a:uFillTx/>
                <a:latin typeface="Arial"/>
                <a:ea typeface="+mn-ea"/>
                <a:cs typeface="+mn-cs"/>
              </a:rPr>
              <a:t>Network Rail, IP Western were undertaking a bridge deck replacement over the River Kennett using a 1200 tonne crane. The work was being undertaken in a Site of Special Scientific Interest (SSSI) with the potential for water voles, reptiles, birds and bats. Planned vegetation clearance works were set to take place removing 10,000sq metres of wet woodland ready for the installation of a work area. </a:t>
            </a:r>
          </a:p>
          <a:p>
            <a:pPr marL="0" marR="0" lvl="0" indent="0" defTabSz="914400" eaLnBrk="0" fontAlgn="base" latinLnBrk="0" hangingPunct="0">
              <a:lnSpc>
                <a:spcPct val="100000"/>
              </a:lnSpc>
              <a:spcBef>
                <a:spcPct val="0"/>
              </a:spcBef>
              <a:spcAft>
                <a:spcPts val="0"/>
              </a:spcAft>
              <a:buClrTx/>
              <a:buSzTx/>
              <a:buFontTx/>
              <a:buNone/>
              <a:tabLst/>
              <a:defRPr/>
            </a:pPr>
            <a:endParaRPr kumimoji="0" lang="en-GB" sz="500" b="0" i="0" u="none" strike="noStrike" kern="0" cap="none" spc="0" normalizeH="0" baseline="0" noProof="0" dirty="0">
              <a:ln>
                <a:noFill/>
              </a:ln>
              <a:solidFill>
                <a:srgbClr val="292929"/>
              </a:solidFill>
              <a:effectLst/>
              <a:uLnTx/>
              <a:uFillTx/>
              <a:latin typeface="Arial"/>
              <a:ea typeface="+mn-ea"/>
              <a:cs typeface="+mn-cs"/>
            </a:endParaRPr>
          </a:p>
          <a:p>
            <a:pPr marL="171450" marR="0" lvl="0"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rgbClr val="292929"/>
                </a:solidFill>
                <a:effectLst/>
                <a:uLnTx/>
                <a:uFillTx/>
                <a:latin typeface="Arial"/>
                <a:ea typeface="+mn-ea"/>
                <a:cs typeface="+mn-cs"/>
              </a:rPr>
              <a:t>The works commenced without an Environment Management Plan on-site (Required for GRIP projects). </a:t>
            </a:r>
          </a:p>
          <a:p>
            <a:pPr marL="171450" marR="0" lvl="0"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rgbClr val="292929"/>
                </a:solidFill>
                <a:effectLst/>
                <a:uLnTx/>
                <a:uFillTx/>
                <a:latin typeface="Arial"/>
                <a:ea typeface="+mn-ea"/>
                <a:cs typeface="+mn-cs"/>
              </a:rPr>
              <a:t>Throughout the works there were numerous misunderstandings of the locations of ecologically sensitive areas.</a:t>
            </a:r>
          </a:p>
          <a:p>
            <a:pPr marL="0" marR="0" lvl="0" indent="0" defTabSz="914400" eaLnBrk="0" fontAlgn="base" latinLnBrk="0" hangingPunct="0">
              <a:lnSpc>
                <a:spcPct val="100000"/>
              </a:lnSpc>
              <a:spcBef>
                <a:spcPct val="0"/>
              </a:spcBef>
              <a:spcAft>
                <a:spcPts val="0"/>
              </a:spcAft>
              <a:buClrTx/>
              <a:buSzTx/>
              <a:buFontTx/>
              <a:buNone/>
              <a:tabLst/>
              <a:defRPr/>
            </a:pPr>
            <a:endParaRPr kumimoji="0" lang="en-GB" sz="600" b="0" i="0" u="none" strike="noStrike" kern="0" cap="none" spc="0" normalizeH="0" baseline="0" noProof="0" dirty="0">
              <a:ln>
                <a:noFill/>
              </a:ln>
              <a:solidFill>
                <a:srgbClr val="292929"/>
              </a:solidFill>
              <a:effectLst/>
              <a:uLnTx/>
              <a:uFillTx/>
              <a:latin typeface="Arial"/>
              <a:ea typeface="+mn-ea"/>
              <a:cs typeface="+mn-cs"/>
            </a:endParaRPr>
          </a:p>
          <a:p>
            <a:pPr marL="0" marR="0" lvl="0" indent="0" defTabSz="914400" eaLnBrk="0" fontAlgn="base" latinLnBrk="0" hangingPunct="0">
              <a:lnSpc>
                <a:spcPct val="100000"/>
              </a:lnSpc>
              <a:spcBef>
                <a:spcPct val="0"/>
              </a:spcBef>
              <a:spcAft>
                <a:spcPts val="0"/>
              </a:spcAft>
              <a:buClrTx/>
              <a:buSzTx/>
              <a:buFontTx/>
              <a:buNone/>
              <a:tabLst/>
              <a:defRPr/>
            </a:pPr>
            <a:r>
              <a:rPr kumimoji="0" lang="en-GB" sz="1200" b="1" i="0" u="sng" strike="noStrike" kern="0" cap="none" spc="0" normalizeH="0" baseline="0" noProof="0" dirty="0">
                <a:ln>
                  <a:noFill/>
                </a:ln>
                <a:solidFill>
                  <a:srgbClr val="292929"/>
                </a:solidFill>
                <a:effectLst/>
                <a:uLnTx/>
                <a:uFillTx/>
                <a:latin typeface="Arial"/>
                <a:ea typeface="+mn-ea"/>
                <a:cs typeface="+mn-cs"/>
              </a:rPr>
              <a:t>Underlying Causes</a:t>
            </a:r>
          </a:p>
          <a:p>
            <a:pPr marL="0" marR="0" lvl="0" indent="0" defTabSz="914400" eaLnBrk="0" fontAlgn="base" latinLnBrk="0" hangingPunct="0">
              <a:lnSpc>
                <a:spcPct val="100000"/>
              </a:lnSpc>
              <a:spcBef>
                <a:spcPct val="0"/>
              </a:spcBef>
              <a:spcAft>
                <a:spcPts val="0"/>
              </a:spcAft>
              <a:buClrTx/>
              <a:buSzTx/>
              <a:buFontTx/>
              <a:buNone/>
              <a:tabLst/>
              <a:defRPr/>
            </a:pPr>
            <a:endParaRPr kumimoji="0" lang="en-GB" sz="1100" b="1" i="0" u="none" strike="noStrike" kern="0" cap="none" spc="0" normalizeH="0" baseline="0" noProof="0" dirty="0">
              <a:ln>
                <a:noFill/>
              </a:ln>
              <a:solidFill>
                <a:srgbClr val="292929"/>
              </a:solidFill>
              <a:effectLst/>
              <a:uLnTx/>
              <a:uFillTx/>
              <a:latin typeface="Arial"/>
              <a:ea typeface="+mn-ea"/>
              <a:cs typeface="+mn-cs"/>
            </a:endParaRPr>
          </a:p>
          <a:p>
            <a:pPr marL="171450" marR="0" lvl="0"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rgbClr val="292929"/>
                </a:solidFill>
                <a:effectLst/>
                <a:uLnTx/>
                <a:uFillTx/>
                <a:latin typeface="Arial"/>
                <a:ea typeface="+mn-ea"/>
                <a:cs typeface="+mn-cs"/>
              </a:rPr>
              <a:t>There was no handover information communicated between the Project managers (Required ecology information not handed to the Site Operator in time for the works)</a:t>
            </a:r>
          </a:p>
          <a:p>
            <a:pPr marL="171450" marR="0" lvl="0"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rgbClr val="292929"/>
                </a:solidFill>
                <a:effectLst/>
                <a:uLnTx/>
                <a:uFillTx/>
                <a:latin typeface="Arial"/>
                <a:ea typeface="+mn-ea"/>
                <a:cs typeface="+mn-cs"/>
              </a:rPr>
              <a:t>Ecological constraints of the works were not briefed to the site team.</a:t>
            </a:r>
          </a:p>
        </p:txBody>
      </p:sp>
      <p:pic>
        <p:nvPicPr>
          <p:cNvPr id="13" name="Picture 12">
            <a:extLst>
              <a:ext uri="{FF2B5EF4-FFF2-40B4-BE49-F238E27FC236}">
                <a16:creationId xmlns:a16="http://schemas.microsoft.com/office/drawing/2014/main" id="{38E21B1C-3A6D-4A8C-980C-679D98CCF407}"/>
              </a:ext>
            </a:extLst>
          </p:cNvPr>
          <p:cNvPicPr>
            <a:picLocks noChangeAspect="1"/>
          </p:cNvPicPr>
          <p:nvPr/>
        </p:nvPicPr>
        <p:blipFill rotWithShape="1">
          <a:blip r:embed="rId5">
            <a:extLst>
              <a:ext uri="{28A0092B-C50C-407E-A947-70E740481C1C}">
                <a14:useLocalDpi xmlns:a14="http://schemas.microsoft.com/office/drawing/2010/main" val="0"/>
              </a:ext>
            </a:extLst>
          </a:blip>
          <a:srcRect l="5838" t="22708" r="7284" b="13090"/>
          <a:stretch/>
        </p:blipFill>
        <p:spPr>
          <a:xfrm>
            <a:off x="6804063" y="1520046"/>
            <a:ext cx="2972590" cy="1882926"/>
          </a:xfrm>
          <a:prstGeom prst="rect">
            <a:avLst/>
          </a:prstGeom>
        </p:spPr>
      </p:pic>
      <p:graphicFrame>
        <p:nvGraphicFramePr>
          <p:cNvPr id="14" name="Table 13">
            <a:extLst>
              <a:ext uri="{FF2B5EF4-FFF2-40B4-BE49-F238E27FC236}">
                <a16:creationId xmlns:a16="http://schemas.microsoft.com/office/drawing/2014/main" id="{78C4323B-5ECA-40A0-B3D4-AD26A02137AE}"/>
              </a:ext>
            </a:extLst>
          </p:cNvPr>
          <p:cNvGraphicFramePr>
            <a:graphicFrameLocks noGrp="1"/>
          </p:cNvGraphicFramePr>
          <p:nvPr>
            <p:extLst>
              <p:ext uri="{D42A27DB-BD31-4B8C-83A1-F6EECF244321}">
                <p14:modId xmlns:p14="http://schemas.microsoft.com/office/powerpoint/2010/main" val="2622697027"/>
              </p:ext>
            </p:extLst>
          </p:nvPr>
        </p:nvGraphicFramePr>
        <p:xfrm>
          <a:off x="628320" y="1520046"/>
          <a:ext cx="5248072" cy="1282320"/>
        </p:xfrm>
        <a:graphic>
          <a:graphicData uri="http://schemas.openxmlformats.org/drawingml/2006/table">
            <a:tbl>
              <a:tblPr firstRow="1" bandRow="1"/>
              <a:tblGrid>
                <a:gridCol w="1141906">
                  <a:extLst>
                    <a:ext uri="{9D8B030D-6E8A-4147-A177-3AD203B41FA5}">
                      <a16:colId xmlns:a16="http://schemas.microsoft.com/office/drawing/2014/main" val="3390693890"/>
                    </a:ext>
                  </a:extLst>
                </a:gridCol>
                <a:gridCol w="4106166">
                  <a:extLst>
                    <a:ext uri="{9D8B030D-6E8A-4147-A177-3AD203B41FA5}">
                      <a16:colId xmlns:a16="http://schemas.microsoft.com/office/drawing/2014/main" val="4237813135"/>
                    </a:ext>
                  </a:extLst>
                </a:gridCol>
              </a:tblGrid>
              <a:tr h="25200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3663" indent="0">
                        <a:spcAft>
                          <a:spcPts val="0"/>
                        </a:spcAft>
                      </a:pPr>
                      <a:r>
                        <a:rPr lang="en-GB" sz="1800" b="1" i="0" kern="1200" dirty="0">
                          <a:solidFill>
                            <a:schemeClr val="tx1"/>
                          </a:solidFill>
                          <a:effectLst/>
                          <a:latin typeface="+mn-lt"/>
                          <a:ea typeface="+mn-ea"/>
                          <a:cs typeface="+mn-cs"/>
                        </a:rPr>
                        <a:t>Barnard's Lock Environmental Incident</a:t>
                      </a:r>
                      <a:endParaRPr lang="en-GB" sz="1200" i="0" dirty="0">
                        <a:solidFill>
                          <a:srgbClr val="00000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mpd="sng">
                      <a:solidFill>
                        <a:srgbClr val="292929"/>
                      </a:solidFill>
                    </a:lnL>
                    <a:lnR w="12700" cmpd="sng">
                      <a:solidFill>
                        <a:srgbClr val="292929"/>
                      </a:solidFill>
                    </a:lnR>
                    <a:lnT w="12700" cmpd="sng">
                      <a:solidFill>
                        <a:srgbClr val="292929"/>
                      </a:solidFill>
                    </a:lnT>
                    <a:lnB w="12700" cmpd="sng">
                      <a:solidFill>
                        <a:srgbClr val="292929"/>
                      </a:solidFill>
                    </a:lnB>
                    <a:lnTlToBr w="12700" cmpd="sng">
                      <a:noFill/>
                      <a:prstDash val="solid"/>
                    </a:lnTlToBr>
                    <a:lnBlToTr w="12700" cmpd="sng">
                      <a:noFill/>
                      <a:prstDash val="solid"/>
                    </a:lnBlToTr>
                    <a:noFill/>
                  </a:tcPr>
                </a:tc>
                <a:tc hMerge="1">
                  <a:txBody>
                    <a:bodyPr/>
                    <a:lstStyle/>
                    <a:p>
                      <a:pPr marL="93663" indent="0">
                        <a:spcAft>
                          <a:spcPts val="0"/>
                        </a:spcAft>
                      </a:pPr>
                      <a:endParaRPr lang="en-GB" sz="1200" dirty="0">
                        <a:effectLst/>
                      </a:endParaRPr>
                    </a:p>
                  </a:txBody>
                  <a:tcPr marL="0" marR="0" marT="0" marB="0" anchor="ctr"/>
                </a:tc>
                <a:extLst>
                  <a:ext uri="{0D108BD9-81ED-4DB2-BD59-A6C34878D82A}">
                    <a16:rowId xmlns:a16="http://schemas.microsoft.com/office/drawing/2014/main" val="1698159608"/>
                  </a:ext>
                </a:extLst>
              </a:tr>
              <a:tr h="252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3663" indent="0">
                        <a:spcAft>
                          <a:spcPts val="0"/>
                        </a:spcAft>
                      </a:pPr>
                      <a:r>
                        <a:rPr lang="en-GB" sz="1200" kern="1200" dirty="0">
                          <a:solidFill>
                            <a:schemeClr val="tx1"/>
                          </a:solidFill>
                          <a:effectLst/>
                          <a:latin typeface="+mn-lt"/>
                          <a:ea typeface="+mn-ea"/>
                          <a:cs typeface="+mn-cs"/>
                        </a:rPr>
                        <a:t>Ref:</a:t>
                      </a:r>
                      <a:endParaRPr lang="en-GB" sz="1200" dirty="0">
                        <a:solidFill>
                          <a:srgbClr val="00000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mpd="sng">
                      <a:solidFill>
                        <a:srgbClr val="292929"/>
                      </a:solidFill>
                    </a:lnL>
                    <a:lnR w="12700" cmpd="sng">
                      <a:solidFill>
                        <a:srgbClr val="292929"/>
                      </a:solidFill>
                    </a:lnR>
                    <a:lnT w="12700" cmpd="sng">
                      <a:solidFill>
                        <a:srgbClr val="292929"/>
                      </a:solidFill>
                    </a:lnT>
                    <a:lnB w="12700" cmpd="sng">
                      <a:solidFill>
                        <a:srgbClr val="29292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3663" indent="0">
                        <a:spcAft>
                          <a:spcPts val="0"/>
                        </a:spcAft>
                      </a:pPr>
                      <a:r>
                        <a:rPr lang="en-GB" sz="1200" kern="1200" dirty="0">
                          <a:solidFill>
                            <a:schemeClr val="tx1"/>
                          </a:solidFill>
                          <a:effectLst/>
                          <a:latin typeface="+mn-lt"/>
                          <a:ea typeface="+mn-ea"/>
                          <a:cs typeface="+mn-cs"/>
                        </a:rPr>
                        <a:t>NRL19-09</a:t>
                      </a:r>
                      <a:endParaRPr lang="en-GB" sz="1200" dirty="0">
                        <a:effectLst/>
                      </a:endParaRPr>
                    </a:p>
                  </a:txBody>
                  <a:tcPr marL="0" marR="0" marT="0" marB="0" anchor="ctr">
                    <a:lnL w="12700" cmpd="sng">
                      <a:solidFill>
                        <a:srgbClr val="292929"/>
                      </a:solidFill>
                    </a:lnL>
                    <a:lnR w="12700" cmpd="sng">
                      <a:solidFill>
                        <a:srgbClr val="292929"/>
                      </a:solidFill>
                    </a:lnR>
                    <a:lnT w="12700" cmpd="sng">
                      <a:solidFill>
                        <a:srgbClr val="292929"/>
                      </a:solidFill>
                    </a:lnT>
                    <a:lnB w="12700" cmpd="sng">
                      <a:solidFill>
                        <a:srgbClr val="292929"/>
                      </a:solidFill>
                    </a:lnB>
                    <a:lnTlToBr w="12700" cmpd="sng">
                      <a:noFill/>
                      <a:prstDash val="solid"/>
                    </a:lnTlToBr>
                    <a:lnBlToTr w="12700" cmpd="sng">
                      <a:noFill/>
                      <a:prstDash val="solid"/>
                    </a:lnBlToTr>
                    <a:noFill/>
                  </a:tcPr>
                </a:tc>
                <a:extLst>
                  <a:ext uri="{0D108BD9-81ED-4DB2-BD59-A6C34878D82A}">
                    <a16:rowId xmlns:a16="http://schemas.microsoft.com/office/drawing/2014/main" val="3208537009"/>
                  </a:ext>
                </a:extLst>
              </a:tr>
              <a:tr h="252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3663" indent="0">
                        <a:spcAft>
                          <a:spcPts val="0"/>
                        </a:spcAft>
                      </a:pPr>
                      <a:r>
                        <a:rPr lang="en-GB" sz="1200" dirty="0">
                          <a:effectLst/>
                        </a:rPr>
                        <a:t>Date of issue:</a:t>
                      </a:r>
                      <a:endParaRPr lang="en-GB" sz="1200" dirty="0">
                        <a:solidFill>
                          <a:srgbClr val="00000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mpd="sng">
                      <a:solidFill>
                        <a:srgbClr val="292929"/>
                      </a:solidFill>
                    </a:lnL>
                    <a:lnR w="12700" cmpd="sng">
                      <a:solidFill>
                        <a:srgbClr val="292929"/>
                      </a:solidFill>
                    </a:lnR>
                    <a:lnT w="12700" cmpd="sng">
                      <a:solidFill>
                        <a:srgbClr val="292929"/>
                      </a:solidFill>
                    </a:lnT>
                    <a:lnB w="12700" cmpd="sng">
                      <a:solidFill>
                        <a:srgbClr val="29292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3663" indent="0">
                        <a:spcAft>
                          <a:spcPts val="0"/>
                        </a:spcAft>
                      </a:pPr>
                      <a:r>
                        <a:rPr lang="en-GB" sz="1200" dirty="0">
                          <a:effectLst/>
                        </a:rPr>
                        <a:t>05/06/2019</a:t>
                      </a:r>
                    </a:p>
                  </a:txBody>
                  <a:tcPr marL="0" marR="0" marT="0" marB="0" anchor="ctr">
                    <a:lnL w="12700" cmpd="sng">
                      <a:solidFill>
                        <a:srgbClr val="292929"/>
                      </a:solidFill>
                    </a:lnL>
                    <a:lnR w="12700" cmpd="sng">
                      <a:solidFill>
                        <a:srgbClr val="292929"/>
                      </a:solidFill>
                    </a:lnR>
                    <a:lnT w="12700" cmpd="sng">
                      <a:solidFill>
                        <a:srgbClr val="292929"/>
                      </a:solidFill>
                    </a:lnT>
                    <a:lnB w="12700" cmpd="sng">
                      <a:solidFill>
                        <a:srgbClr val="292929"/>
                      </a:solidFill>
                    </a:lnB>
                    <a:lnTlToBr w="12700" cmpd="sng">
                      <a:noFill/>
                      <a:prstDash val="solid"/>
                    </a:lnTlToBr>
                    <a:lnBlToTr w="12700" cmpd="sng">
                      <a:noFill/>
                      <a:prstDash val="solid"/>
                    </a:lnBlToTr>
                    <a:noFill/>
                  </a:tcPr>
                </a:tc>
                <a:extLst>
                  <a:ext uri="{0D108BD9-81ED-4DB2-BD59-A6C34878D82A}">
                    <a16:rowId xmlns:a16="http://schemas.microsoft.com/office/drawing/2014/main" val="4116210388"/>
                  </a:ext>
                </a:extLst>
              </a:tr>
              <a:tr h="252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3663" indent="0">
                        <a:spcAft>
                          <a:spcPts val="0"/>
                        </a:spcAft>
                      </a:pPr>
                      <a:r>
                        <a:rPr lang="en-GB" sz="1200" dirty="0">
                          <a:effectLst/>
                        </a:rPr>
                        <a:t>Location:</a:t>
                      </a:r>
                      <a:endParaRPr lang="en-GB" sz="1200" dirty="0">
                        <a:solidFill>
                          <a:srgbClr val="00000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mpd="sng">
                      <a:solidFill>
                        <a:srgbClr val="292929"/>
                      </a:solidFill>
                    </a:lnL>
                    <a:lnR w="12700" cmpd="sng">
                      <a:solidFill>
                        <a:srgbClr val="292929"/>
                      </a:solidFill>
                    </a:lnR>
                    <a:lnT w="12700" cmpd="sng">
                      <a:solidFill>
                        <a:srgbClr val="292929"/>
                      </a:solidFill>
                    </a:lnT>
                    <a:lnB w="12700" cmpd="sng">
                      <a:solidFill>
                        <a:srgbClr val="29292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3663" indent="0">
                        <a:spcAft>
                          <a:spcPts val="0"/>
                        </a:spcAft>
                      </a:pPr>
                      <a:r>
                        <a:rPr lang="en-GB" sz="1200" dirty="0">
                          <a:effectLst/>
                        </a:rPr>
                        <a:t>Barnard's Lock, Newbury, West Berkshire </a:t>
                      </a:r>
                    </a:p>
                  </a:txBody>
                  <a:tcPr marL="0" marR="0" marT="0" marB="0" anchor="ctr">
                    <a:lnL w="12700" cmpd="sng">
                      <a:solidFill>
                        <a:srgbClr val="292929"/>
                      </a:solidFill>
                    </a:lnL>
                    <a:lnR w="12700" cmpd="sng">
                      <a:solidFill>
                        <a:srgbClr val="292929"/>
                      </a:solidFill>
                    </a:lnR>
                    <a:lnT w="12700" cmpd="sng">
                      <a:solidFill>
                        <a:srgbClr val="292929"/>
                      </a:solidFill>
                    </a:lnT>
                    <a:lnB w="12700" cmpd="sng">
                      <a:solidFill>
                        <a:srgbClr val="292929"/>
                      </a:solidFill>
                    </a:lnB>
                    <a:lnTlToBr w="12700" cmpd="sng">
                      <a:noFill/>
                      <a:prstDash val="solid"/>
                    </a:lnTlToBr>
                    <a:lnBlToTr w="12700" cmpd="sng">
                      <a:noFill/>
                      <a:prstDash val="solid"/>
                    </a:lnBlToTr>
                    <a:noFill/>
                  </a:tcPr>
                </a:tc>
                <a:extLst>
                  <a:ext uri="{0D108BD9-81ED-4DB2-BD59-A6C34878D82A}">
                    <a16:rowId xmlns:a16="http://schemas.microsoft.com/office/drawing/2014/main" val="989211042"/>
                  </a:ext>
                </a:extLst>
              </a:tr>
              <a:tr h="252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3663" indent="0">
                        <a:spcAft>
                          <a:spcPts val="0"/>
                        </a:spcAft>
                      </a:pPr>
                      <a:r>
                        <a:rPr lang="en-GB" sz="1200" dirty="0">
                          <a:effectLst/>
                        </a:rPr>
                        <a:t>Contact:</a:t>
                      </a:r>
                      <a:endParaRPr lang="en-GB" sz="1200" dirty="0">
                        <a:solidFill>
                          <a:srgbClr val="00000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mpd="sng">
                      <a:solidFill>
                        <a:srgbClr val="292929"/>
                      </a:solidFill>
                    </a:lnL>
                    <a:lnR w="12700" cmpd="sng">
                      <a:solidFill>
                        <a:srgbClr val="292929"/>
                      </a:solidFill>
                    </a:lnR>
                    <a:lnT w="12700" cmpd="sng">
                      <a:solidFill>
                        <a:srgbClr val="292929"/>
                      </a:solidFill>
                    </a:lnT>
                    <a:lnB w="12700" cmpd="sng">
                      <a:solidFill>
                        <a:srgbClr val="29292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3663" indent="0">
                        <a:spcAft>
                          <a:spcPts val="0"/>
                        </a:spcAft>
                      </a:pPr>
                      <a:r>
                        <a:rPr lang="en-GB" sz="1200" dirty="0">
                          <a:effectLst/>
                        </a:rPr>
                        <a:t>Suzanne Kay, Head of S&amp;SD IP Western and Wales </a:t>
                      </a:r>
                    </a:p>
                  </a:txBody>
                  <a:tcPr marL="0" marR="0" marT="0" marB="0" anchor="ctr">
                    <a:lnL w="12700" cmpd="sng">
                      <a:solidFill>
                        <a:srgbClr val="292929"/>
                      </a:solidFill>
                    </a:lnL>
                    <a:lnR w="12700" cmpd="sng">
                      <a:solidFill>
                        <a:srgbClr val="292929"/>
                      </a:solidFill>
                    </a:lnR>
                    <a:lnT w="12700" cmpd="sng">
                      <a:solidFill>
                        <a:srgbClr val="292929"/>
                      </a:solidFill>
                    </a:lnT>
                    <a:lnB w="12700" cmpd="sng">
                      <a:solidFill>
                        <a:srgbClr val="292929"/>
                      </a:solidFill>
                    </a:lnB>
                    <a:lnTlToBr w="12700" cmpd="sng">
                      <a:noFill/>
                      <a:prstDash val="solid"/>
                    </a:lnTlToBr>
                    <a:lnBlToTr w="12700" cmpd="sng">
                      <a:noFill/>
                      <a:prstDash val="solid"/>
                    </a:lnBlToTr>
                    <a:noFill/>
                  </a:tcPr>
                </a:tc>
                <a:extLst>
                  <a:ext uri="{0D108BD9-81ED-4DB2-BD59-A6C34878D82A}">
                    <a16:rowId xmlns:a16="http://schemas.microsoft.com/office/drawing/2014/main" val="389446626"/>
                  </a:ext>
                </a:extLst>
              </a:tr>
            </a:tbl>
          </a:graphicData>
        </a:graphic>
      </p:graphicFrame>
      <p:sp>
        <p:nvSpPr>
          <p:cNvPr id="15" name="Rectangle 14">
            <a:extLst>
              <a:ext uri="{FF2B5EF4-FFF2-40B4-BE49-F238E27FC236}">
                <a16:creationId xmlns:a16="http://schemas.microsoft.com/office/drawing/2014/main" id="{ECE8807C-7222-4411-826D-79BDCD713727}"/>
              </a:ext>
            </a:extLst>
          </p:cNvPr>
          <p:cNvSpPr/>
          <p:nvPr/>
        </p:nvSpPr>
        <p:spPr>
          <a:xfrm>
            <a:off x="6804063" y="3430039"/>
            <a:ext cx="2972590" cy="2831544"/>
          </a:xfrm>
          <a:prstGeom prst="rect">
            <a:avLst/>
          </a:prstGeom>
          <a:solidFill>
            <a:srgbClr val="CCFFCC"/>
          </a:solidFill>
          <a:ln w="12700" cap="flat" cmpd="sng" algn="ctr">
            <a:solidFill>
              <a:srgbClr val="292929"/>
            </a:solidFill>
            <a:prstDash val="solid"/>
            <a:miter lim="800000"/>
          </a:ln>
          <a:effectLst/>
        </p:spPr>
        <p:txBody>
          <a:bodyPr wrap="square">
            <a:spAutoFit/>
          </a:bodyPr>
          <a:lstStyle/>
          <a:p>
            <a:pPr marL="0" marR="0" lvl="0" indent="0" defTabSz="914400" eaLnBrk="0" fontAlgn="base" latinLnBrk="0" hangingPunct="0">
              <a:lnSpc>
                <a:spcPct val="100000"/>
              </a:lnSpc>
              <a:spcBef>
                <a:spcPct val="0"/>
              </a:spcBef>
              <a:spcAft>
                <a:spcPts val="0"/>
              </a:spcAft>
              <a:buClrTx/>
              <a:buSzTx/>
              <a:buFontTx/>
              <a:buNone/>
              <a:tabLst/>
              <a:defRPr/>
            </a:pPr>
            <a:r>
              <a:rPr kumimoji="0" lang="en-GB" sz="1200" b="1" i="0" u="sng" strike="noStrike" kern="0" cap="none" spc="0" normalizeH="0" baseline="0" noProof="0" dirty="0">
                <a:ln>
                  <a:noFill/>
                </a:ln>
                <a:solidFill>
                  <a:srgbClr val="292929"/>
                </a:solidFill>
                <a:effectLst/>
                <a:uLnTx/>
                <a:uFillTx/>
                <a:latin typeface="Arial"/>
                <a:ea typeface="+mn-ea"/>
                <a:cs typeface="+mn-cs"/>
              </a:rPr>
              <a:t>Key Message</a:t>
            </a:r>
          </a:p>
          <a:p>
            <a:pPr marL="0" marR="0" lvl="0" indent="0" defTabSz="914400" eaLnBrk="0" fontAlgn="base" latinLnBrk="0" hangingPunct="0">
              <a:lnSpc>
                <a:spcPct val="100000"/>
              </a:lnSpc>
              <a:spcBef>
                <a:spcPct val="0"/>
              </a:spcBef>
              <a:spcAft>
                <a:spcPts val="0"/>
              </a:spcAft>
              <a:buClrTx/>
              <a:buSzTx/>
              <a:buFontTx/>
              <a:buNone/>
              <a:tabLst/>
              <a:defRPr/>
            </a:pPr>
            <a:endParaRPr kumimoji="0" lang="en-GB" sz="1100" b="0" i="0" u="none" strike="noStrike" kern="0" cap="none" spc="0" normalizeH="0" baseline="0" noProof="0" dirty="0">
              <a:ln>
                <a:noFill/>
              </a:ln>
              <a:solidFill>
                <a:srgbClr val="292929"/>
              </a:solidFill>
              <a:effectLst/>
              <a:uLnTx/>
              <a:uFillTx/>
              <a:latin typeface="Arial"/>
              <a:ea typeface="+mn-ea"/>
              <a:cs typeface="+mn-cs"/>
            </a:endParaRPr>
          </a:p>
          <a:p>
            <a:pPr marL="171450" marR="0" lvl="0"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rgbClr val="292929"/>
                </a:solidFill>
                <a:effectLst/>
                <a:uLnTx/>
                <a:uFillTx/>
                <a:latin typeface="Arial"/>
                <a:ea typeface="+mn-ea"/>
                <a:cs typeface="+mn-cs"/>
              </a:rPr>
              <a:t>Ensure locations of environmentally sensitive areas are known in relation to works</a:t>
            </a:r>
          </a:p>
          <a:p>
            <a:pPr marL="171450" marR="0" lvl="0"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endParaRPr kumimoji="0" lang="en-GB" sz="600" b="0" i="0" u="none" strike="noStrike" kern="0" cap="none" spc="0" normalizeH="0" baseline="0" noProof="0" dirty="0">
              <a:ln>
                <a:noFill/>
              </a:ln>
              <a:solidFill>
                <a:srgbClr val="292929"/>
              </a:solidFill>
              <a:effectLst/>
              <a:uLnTx/>
              <a:uFillTx/>
              <a:latin typeface="Arial"/>
              <a:ea typeface="+mn-ea"/>
              <a:cs typeface="+mn-cs"/>
            </a:endParaRPr>
          </a:p>
          <a:p>
            <a:pPr marL="171450" marR="0" lvl="0"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rgbClr val="292929"/>
                </a:solidFill>
                <a:effectLst/>
                <a:uLnTx/>
                <a:uFillTx/>
                <a:latin typeface="Arial"/>
                <a:ea typeface="+mn-ea"/>
                <a:cs typeface="+mn-cs"/>
              </a:rPr>
              <a:t>Ensure the environmental permits/licences and/or assents are in place prior to works commencing</a:t>
            </a:r>
          </a:p>
          <a:p>
            <a:pPr marL="171450" marR="0" lvl="0"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endParaRPr kumimoji="0" lang="en-GB" sz="600" b="0" i="0" u="none" strike="noStrike" kern="0" cap="none" spc="0" normalizeH="0" baseline="0" noProof="0" dirty="0">
              <a:ln>
                <a:noFill/>
              </a:ln>
              <a:solidFill>
                <a:srgbClr val="292929"/>
              </a:solidFill>
              <a:effectLst/>
              <a:uLnTx/>
              <a:uFillTx/>
              <a:latin typeface="Arial"/>
              <a:ea typeface="+mn-ea"/>
              <a:cs typeface="+mn-cs"/>
            </a:endParaRPr>
          </a:p>
          <a:p>
            <a:pPr marL="171450" marR="0" lvl="0"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rgbClr val="292929"/>
                </a:solidFill>
                <a:effectLst/>
                <a:uLnTx/>
                <a:uFillTx/>
                <a:latin typeface="Arial"/>
                <a:ea typeface="+mn-ea"/>
                <a:cs typeface="+mn-cs"/>
              </a:rPr>
              <a:t>Communicate ecological constraints to site teams</a:t>
            </a:r>
          </a:p>
          <a:p>
            <a:pPr marL="0" marR="0" lvl="0" indent="0" defTabSz="914400" eaLnBrk="0" fontAlgn="base" latinLnBrk="0" hangingPunct="0">
              <a:lnSpc>
                <a:spcPct val="100000"/>
              </a:lnSpc>
              <a:spcBef>
                <a:spcPct val="0"/>
              </a:spcBef>
              <a:spcAft>
                <a:spcPts val="0"/>
              </a:spcAft>
              <a:buClrTx/>
              <a:buSzTx/>
              <a:buFontTx/>
              <a:buNone/>
              <a:tabLst/>
              <a:defRPr/>
            </a:pPr>
            <a:endParaRPr kumimoji="0" lang="en-GB" sz="600" b="0" i="0" u="none" strike="noStrike" kern="0" cap="none" spc="0" normalizeH="0" baseline="0" noProof="0" dirty="0">
              <a:ln>
                <a:noFill/>
              </a:ln>
              <a:solidFill>
                <a:srgbClr val="292929"/>
              </a:solidFill>
              <a:effectLst/>
              <a:uLnTx/>
              <a:uFillTx/>
              <a:latin typeface="Arial"/>
              <a:ea typeface="+mn-ea"/>
              <a:cs typeface="+mn-cs"/>
            </a:endParaRPr>
          </a:p>
          <a:p>
            <a:pPr marL="171450" marR="0" lvl="0"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rgbClr val="292929"/>
                </a:solidFill>
                <a:effectLst/>
                <a:uLnTx/>
                <a:uFillTx/>
                <a:latin typeface="Arial"/>
                <a:ea typeface="+mn-ea"/>
                <a:cs typeface="+mn-cs"/>
              </a:rPr>
              <a:t>When there is a change in personnel, whether this be in Network Rail or a contractor, a formal handover session must be undertaken</a:t>
            </a:r>
            <a:endParaRPr kumimoji="0" lang="en-GB" sz="1050" b="1" i="0" u="none" strike="noStrike" kern="0" cap="none" spc="0" normalizeH="0" baseline="0" noProof="0" dirty="0">
              <a:ln>
                <a:noFill/>
              </a:ln>
              <a:solidFill>
                <a:srgbClr val="292929"/>
              </a:solidFill>
              <a:effectLst/>
              <a:uLnTx/>
              <a:uFillTx/>
              <a:latin typeface="Arial"/>
              <a:ea typeface="+mn-ea"/>
              <a:cs typeface="+mn-cs"/>
            </a:endParaRPr>
          </a:p>
        </p:txBody>
      </p:sp>
      <p:sp>
        <p:nvSpPr>
          <p:cNvPr id="3" name="Rectangle 2">
            <a:extLst>
              <a:ext uri="{FF2B5EF4-FFF2-40B4-BE49-F238E27FC236}">
                <a16:creationId xmlns:a16="http://schemas.microsoft.com/office/drawing/2014/main" id="{717F7784-A0F3-4FE9-B149-D6531AFF85D1}"/>
              </a:ext>
            </a:extLst>
          </p:cNvPr>
          <p:cNvSpPr/>
          <p:nvPr/>
        </p:nvSpPr>
        <p:spPr>
          <a:xfrm>
            <a:off x="617961" y="6381328"/>
            <a:ext cx="10806631" cy="41878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Please refer to NR/L3/MTC/EN0099 (Protected sites and species management) for further information</a:t>
            </a:r>
          </a:p>
        </p:txBody>
      </p:sp>
    </p:spTree>
    <p:extLst>
      <p:ext uri="{BB962C8B-B14F-4D97-AF65-F5344CB8AC3E}">
        <p14:creationId xmlns:p14="http://schemas.microsoft.com/office/powerpoint/2010/main" val="354616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5031DCB-B78B-4735-B586-C9573BD7709A}"/>
              </a:ext>
            </a:extLst>
          </p:cNvPr>
          <p:cNvSpPr/>
          <p:nvPr/>
        </p:nvSpPr>
        <p:spPr>
          <a:xfrm>
            <a:off x="-96688" y="-40313"/>
            <a:ext cx="3816424" cy="765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18" name="Picture 17">
            <a:extLst>
              <a:ext uri="{FF2B5EF4-FFF2-40B4-BE49-F238E27FC236}">
                <a16:creationId xmlns:a16="http://schemas.microsoft.com/office/drawing/2014/main" id="{893B87BA-39C0-43B0-9233-8472A7295C27}"/>
              </a:ext>
            </a:extLst>
          </p:cNvPr>
          <p:cNvPicPr>
            <a:picLocks noChangeAspect="1"/>
          </p:cNvPicPr>
          <p:nvPr/>
        </p:nvPicPr>
        <p:blipFill>
          <a:blip r:embed="rId2"/>
          <a:stretch>
            <a:fillRect/>
          </a:stretch>
        </p:blipFill>
        <p:spPr>
          <a:xfrm>
            <a:off x="3503712" y="44131"/>
            <a:ext cx="864096" cy="681100"/>
          </a:xfrm>
          <a:prstGeom prst="rect">
            <a:avLst/>
          </a:prstGeom>
        </p:spPr>
      </p:pic>
      <p:sp>
        <p:nvSpPr>
          <p:cNvPr id="3" name="Rectangle 2">
            <a:extLst>
              <a:ext uri="{FF2B5EF4-FFF2-40B4-BE49-F238E27FC236}">
                <a16:creationId xmlns:a16="http://schemas.microsoft.com/office/drawing/2014/main" id="{BD0A2B2E-7B28-49CD-9093-6AE6579A9E26}"/>
              </a:ext>
            </a:extLst>
          </p:cNvPr>
          <p:cNvSpPr/>
          <p:nvPr/>
        </p:nvSpPr>
        <p:spPr>
          <a:xfrm>
            <a:off x="340885" y="810037"/>
            <a:ext cx="1075155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lumMod val="50000"/>
                  </a:schemeClr>
                </a:solidFill>
              </a:rPr>
              <a:t>Please meet the latest group of our Mental Health First Aiders who were trained up last month</a:t>
            </a:r>
          </a:p>
        </p:txBody>
      </p:sp>
      <p:grpSp>
        <p:nvGrpSpPr>
          <p:cNvPr id="19" name="Group 18">
            <a:extLst>
              <a:ext uri="{FF2B5EF4-FFF2-40B4-BE49-F238E27FC236}">
                <a16:creationId xmlns:a16="http://schemas.microsoft.com/office/drawing/2014/main" id="{80691428-33CB-4FC2-9B68-5C9E87B7D544}"/>
              </a:ext>
            </a:extLst>
          </p:cNvPr>
          <p:cNvGrpSpPr/>
          <p:nvPr/>
        </p:nvGrpSpPr>
        <p:grpSpPr>
          <a:xfrm>
            <a:off x="278860" y="1868185"/>
            <a:ext cx="854801" cy="1741073"/>
            <a:chOff x="358896" y="1638708"/>
            <a:chExt cx="1368151" cy="2923494"/>
          </a:xfrm>
        </p:grpSpPr>
        <p:pic>
          <p:nvPicPr>
            <p:cNvPr id="20" name="Picture 1" descr="IMG_0291 (002)">
              <a:extLst>
                <a:ext uri="{FF2B5EF4-FFF2-40B4-BE49-F238E27FC236}">
                  <a16:creationId xmlns:a16="http://schemas.microsoft.com/office/drawing/2014/main" id="{DC952DE8-1DD1-41EF-83BA-C87C9C900C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88" t="23581" r="21066" b="14117"/>
            <a:stretch/>
          </p:blipFill>
          <p:spPr bwMode="auto">
            <a:xfrm>
              <a:off x="429583" y="1638708"/>
              <a:ext cx="1249964" cy="167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6069E130-F75B-4889-AC25-7A312C115F97}"/>
                </a:ext>
              </a:extLst>
            </p:cNvPr>
            <p:cNvSpPr txBox="1"/>
            <p:nvPr/>
          </p:nvSpPr>
          <p:spPr>
            <a:xfrm>
              <a:off x="372168" y="3323957"/>
              <a:ext cx="1296144" cy="775197"/>
            </a:xfrm>
            <a:prstGeom prst="rect">
              <a:avLst/>
            </a:prstGeom>
            <a:noFill/>
          </p:spPr>
          <p:txBody>
            <a:bodyPr wrap="square" rtlCol="0">
              <a:spAutoFit/>
            </a:bodyPr>
            <a:lstStyle/>
            <a:p>
              <a:pPr algn="ctr"/>
              <a:r>
                <a:rPr lang="en-GB" sz="800" b="1" dirty="0">
                  <a:solidFill>
                    <a:schemeClr val="tx1"/>
                  </a:solidFill>
                </a:rPr>
                <a:t>Augustus Brako-Asamoah</a:t>
              </a:r>
            </a:p>
          </p:txBody>
        </p:sp>
        <p:sp>
          <p:nvSpPr>
            <p:cNvPr id="22" name="TextBox 21">
              <a:extLst>
                <a:ext uri="{FF2B5EF4-FFF2-40B4-BE49-F238E27FC236}">
                  <a16:creationId xmlns:a16="http://schemas.microsoft.com/office/drawing/2014/main" id="{188B9F57-92C5-4A1B-A70A-21B72A5E45EF}"/>
                </a:ext>
              </a:extLst>
            </p:cNvPr>
            <p:cNvSpPr txBox="1"/>
            <p:nvPr/>
          </p:nvSpPr>
          <p:spPr>
            <a:xfrm>
              <a:off x="358896" y="3993725"/>
              <a:ext cx="1368151" cy="568477"/>
            </a:xfrm>
            <a:prstGeom prst="rect">
              <a:avLst/>
            </a:prstGeom>
            <a:noFill/>
          </p:spPr>
          <p:txBody>
            <a:bodyPr wrap="square" rtlCol="0">
              <a:spAutoFit/>
            </a:bodyPr>
            <a:lstStyle/>
            <a:p>
              <a:pPr algn="ctr"/>
              <a:r>
                <a:rPr lang="en-GB" sz="800" b="1" dirty="0">
                  <a:solidFill>
                    <a:schemeClr val="tx1"/>
                  </a:solidFill>
                </a:rPr>
                <a:t>Basingstoke ROC</a:t>
              </a:r>
            </a:p>
          </p:txBody>
        </p:sp>
      </p:grpSp>
      <p:grpSp>
        <p:nvGrpSpPr>
          <p:cNvPr id="23" name="Group 22">
            <a:extLst>
              <a:ext uri="{FF2B5EF4-FFF2-40B4-BE49-F238E27FC236}">
                <a16:creationId xmlns:a16="http://schemas.microsoft.com/office/drawing/2014/main" id="{5D5B9CD7-7C51-4C9A-9557-6B06C8F59982}"/>
              </a:ext>
            </a:extLst>
          </p:cNvPr>
          <p:cNvGrpSpPr/>
          <p:nvPr/>
        </p:nvGrpSpPr>
        <p:grpSpPr>
          <a:xfrm>
            <a:off x="1115950" y="1868184"/>
            <a:ext cx="966586" cy="1721392"/>
            <a:chOff x="5606112" y="4368905"/>
            <a:chExt cx="1576390" cy="2691528"/>
          </a:xfrm>
        </p:grpSpPr>
        <p:sp>
          <p:nvSpPr>
            <p:cNvPr id="24" name="TextBox 23">
              <a:extLst>
                <a:ext uri="{FF2B5EF4-FFF2-40B4-BE49-F238E27FC236}">
                  <a16:creationId xmlns:a16="http://schemas.microsoft.com/office/drawing/2014/main" id="{0B28D10A-0EC4-4BE7-9334-0AC3AC8F87CD}"/>
                </a:ext>
              </a:extLst>
            </p:cNvPr>
            <p:cNvSpPr txBox="1"/>
            <p:nvPr/>
          </p:nvSpPr>
          <p:spPr>
            <a:xfrm>
              <a:off x="5606112" y="6025034"/>
              <a:ext cx="1576390" cy="529355"/>
            </a:xfrm>
            <a:prstGeom prst="rect">
              <a:avLst/>
            </a:prstGeom>
            <a:noFill/>
          </p:spPr>
          <p:txBody>
            <a:bodyPr wrap="square" rtlCol="0">
              <a:spAutoFit/>
            </a:bodyPr>
            <a:lstStyle/>
            <a:p>
              <a:pPr algn="ctr"/>
              <a:r>
                <a:rPr lang="en-GB" sz="800" b="1" dirty="0">
                  <a:solidFill>
                    <a:schemeClr val="tx1"/>
                  </a:solidFill>
                </a:rPr>
                <a:t>Rebecca Spreadborough</a:t>
              </a:r>
            </a:p>
          </p:txBody>
        </p:sp>
        <p:sp>
          <p:nvSpPr>
            <p:cNvPr id="25" name="TextBox 24">
              <a:extLst>
                <a:ext uri="{FF2B5EF4-FFF2-40B4-BE49-F238E27FC236}">
                  <a16:creationId xmlns:a16="http://schemas.microsoft.com/office/drawing/2014/main" id="{5AC70570-CA4D-43FF-B485-CC80ABCECD27}"/>
                </a:ext>
              </a:extLst>
            </p:cNvPr>
            <p:cNvSpPr txBox="1"/>
            <p:nvPr/>
          </p:nvSpPr>
          <p:spPr>
            <a:xfrm>
              <a:off x="5721998" y="6531078"/>
              <a:ext cx="1384115" cy="529355"/>
            </a:xfrm>
            <a:prstGeom prst="rect">
              <a:avLst/>
            </a:prstGeom>
            <a:noFill/>
          </p:spPr>
          <p:txBody>
            <a:bodyPr wrap="square" rtlCol="0">
              <a:spAutoFit/>
            </a:bodyPr>
            <a:lstStyle/>
            <a:p>
              <a:pPr algn="ctr"/>
              <a:r>
                <a:rPr lang="en-GB" sz="800" b="1" dirty="0">
                  <a:solidFill>
                    <a:schemeClr val="tx1"/>
                  </a:solidFill>
                </a:rPr>
                <a:t>Basingstoke ROC</a:t>
              </a:r>
            </a:p>
          </p:txBody>
        </p:sp>
        <p:pic>
          <p:nvPicPr>
            <p:cNvPr id="26" name="Picture 25">
              <a:extLst>
                <a:ext uri="{FF2B5EF4-FFF2-40B4-BE49-F238E27FC236}">
                  <a16:creationId xmlns:a16="http://schemas.microsoft.com/office/drawing/2014/main" id="{5A6D8396-0AFC-4BDE-9080-B3BCB18B7152}"/>
                </a:ext>
              </a:extLst>
            </p:cNvPr>
            <p:cNvPicPr>
              <a:picLocks noChangeAspect="1"/>
            </p:cNvPicPr>
            <p:nvPr/>
          </p:nvPicPr>
          <p:blipFill>
            <a:blip r:embed="rId4"/>
            <a:stretch>
              <a:fillRect/>
            </a:stretch>
          </p:blipFill>
          <p:spPr>
            <a:xfrm>
              <a:off x="5858421" y="4368905"/>
              <a:ext cx="1183694" cy="1563312"/>
            </a:xfrm>
            <a:prstGeom prst="rect">
              <a:avLst/>
            </a:prstGeom>
          </p:spPr>
        </p:pic>
      </p:grpSp>
      <p:grpSp>
        <p:nvGrpSpPr>
          <p:cNvPr id="27" name="Group 26">
            <a:extLst>
              <a:ext uri="{FF2B5EF4-FFF2-40B4-BE49-F238E27FC236}">
                <a16:creationId xmlns:a16="http://schemas.microsoft.com/office/drawing/2014/main" id="{73D1CAFB-4FEC-403E-AF5A-0E7FED01C4DA}"/>
              </a:ext>
            </a:extLst>
          </p:cNvPr>
          <p:cNvGrpSpPr/>
          <p:nvPr/>
        </p:nvGrpSpPr>
        <p:grpSpPr>
          <a:xfrm>
            <a:off x="2111732" y="1868184"/>
            <a:ext cx="790215" cy="1721392"/>
            <a:chOff x="7596373" y="4288951"/>
            <a:chExt cx="1379378" cy="2685392"/>
          </a:xfrm>
        </p:grpSpPr>
        <p:sp>
          <p:nvSpPr>
            <p:cNvPr id="28" name="TextBox 27">
              <a:extLst>
                <a:ext uri="{FF2B5EF4-FFF2-40B4-BE49-F238E27FC236}">
                  <a16:creationId xmlns:a16="http://schemas.microsoft.com/office/drawing/2014/main" id="{7C8E7B6F-FE12-4E9B-8A56-500783C01953}"/>
                </a:ext>
              </a:extLst>
            </p:cNvPr>
            <p:cNvSpPr txBox="1"/>
            <p:nvPr/>
          </p:nvSpPr>
          <p:spPr>
            <a:xfrm>
              <a:off x="7601018" y="6037331"/>
              <a:ext cx="1336578" cy="336095"/>
            </a:xfrm>
            <a:prstGeom prst="rect">
              <a:avLst/>
            </a:prstGeom>
            <a:noFill/>
          </p:spPr>
          <p:txBody>
            <a:bodyPr wrap="square" rtlCol="0">
              <a:spAutoFit/>
            </a:bodyPr>
            <a:lstStyle/>
            <a:p>
              <a:pPr algn="ctr"/>
              <a:r>
                <a:rPr lang="en-GB" sz="800" b="1" dirty="0">
                  <a:solidFill>
                    <a:schemeClr val="tx1"/>
                  </a:solidFill>
                </a:rPr>
                <a:t>Emily Day</a:t>
              </a:r>
            </a:p>
          </p:txBody>
        </p:sp>
        <p:sp>
          <p:nvSpPr>
            <p:cNvPr id="29" name="TextBox 28">
              <a:extLst>
                <a:ext uri="{FF2B5EF4-FFF2-40B4-BE49-F238E27FC236}">
                  <a16:creationId xmlns:a16="http://schemas.microsoft.com/office/drawing/2014/main" id="{52056194-A309-4B90-8895-077A73431DB5}"/>
                </a:ext>
              </a:extLst>
            </p:cNvPr>
            <p:cNvSpPr txBox="1"/>
            <p:nvPr/>
          </p:nvSpPr>
          <p:spPr>
            <a:xfrm>
              <a:off x="7596373" y="6446195"/>
              <a:ext cx="1379378" cy="528148"/>
            </a:xfrm>
            <a:prstGeom prst="rect">
              <a:avLst/>
            </a:prstGeom>
            <a:noFill/>
          </p:spPr>
          <p:txBody>
            <a:bodyPr wrap="square" rtlCol="0">
              <a:spAutoFit/>
            </a:bodyPr>
            <a:lstStyle/>
            <a:p>
              <a:pPr algn="ctr"/>
              <a:r>
                <a:rPr lang="en-GB" sz="800" b="1" dirty="0">
                  <a:solidFill>
                    <a:schemeClr val="tx1"/>
                  </a:solidFill>
                </a:rPr>
                <a:t>Basingstoke ROC</a:t>
              </a:r>
            </a:p>
          </p:txBody>
        </p:sp>
        <p:pic>
          <p:nvPicPr>
            <p:cNvPr id="30" name="Picture 29">
              <a:extLst>
                <a:ext uri="{FF2B5EF4-FFF2-40B4-BE49-F238E27FC236}">
                  <a16:creationId xmlns:a16="http://schemas.microsoft.com/office/drawing/2014/main" id="{37CF4992-D5C7-4116-8B8E-85E90FD51963}"/>
                </a:ext>
              </a:extLst>
            </p:cNvPr>
            <p:cNvPicPr>
              <a:picLocks noChangeAspect="1"/>
            </p:cNvPicPr>
            <p:nvPr/>
          </p:nvPicPr>
          <p:blipFill>
            <a:blip r:embed="rId5"/>
            <a:stretch>
              <a:fillRect/>
            </a:stretch>
          </p:blipFill>
          <p:spPr>
            <a:xfrm>
              <a:off x="7700533" y="4288951"/>
              <a:ext cx="1153389" cy="1559748"/>
            </a:xfrm>
            <a:prstGeom prst="rect">
              <a:avLst/>
            </a:prstGeom>
          </p:spPr>
        </p:pic>
      </p:grpSp>
      <p:grpSp>
        <p:nvGrpSpPr>
          <p:cNvPr id="31" name="Group 30">
            <a:extLst>
              <a:ext uri="{FF2B5EF4-FFF2-40B4-BE49-F238E27FC236}">
                <a16:creationId xmlns:a16="http://schemas.microsoft.com/office/drawing/2014/main" id="{5955F4C8-8C89-41EB-8D64-5C2C7D25F670}"/>
              </a:ext>
            </a:extLst>
          </p:cNvPr>
          <p:cNvGrpSpPr/>
          <p:nvPr/>
        </p:nvGrpSpPr>
        <p:grpSpPr>
          <a:xfrm>
            <a:off x="2952793" y="1868184"/>
            <a:ext cx="966587" cy="1716717"/>
            <a:chOff x="5990755" y="1669494"/>
            <a:chExt cx="1545681" cy="2907771"/>
          </a:xfrm>
        </p:grpSpPr>
        <p:sp>
          <p:nvSpPr>
            <p:cNvPr id="32" name="TextBox 31">
              <a:extLst>
                <a:ext uri="{FF2B5EF4-FFF2-40B4-BE49-F238E27FC236}">
                  <a16:creationId xmlns:a16="http://schemas.microsoft.com/office/drawing/2014/main" id="{0F399A8E-29F4-4971-9294-7C6DFCE8F12B}"/>
                </a:ext>
              </a:extLst>
            </p:cNvPr>
            <p:cNvSpPr txBox="1"/>
            <p:nvPr/>
          </p:nvSpPr>
          <p:spPr>
            <a:xfrm>
              <a:off x="6083030" y="3392831"/>
              <a:ext cx="1215901" cy="573442"/>
            </a:xfrm>
            <a:prstGeom prst="rect">
              <a:avLst/>
            </a:prstGeom>
            <a:noFill/>
          </p:spPr>
          <p:txBody>
            <a:bodyPr wrap="square" rtlCol="0">
              <a:spAutoFit/>
            </a:bodyPr>
            <a:lstStyle/>
            <a:p>
              <a:pPr algn="ctr"/>
              <a:r>
                <a:rPr lang="en-GB" sz="800" b="1" dirty="0">
                  <a:solidFill>
                    <a:schemeClr val="tx1"/>
                  </a:solidFill>
                </a:rPr>
                <a:t>Hannah John</a:t>
              </a:r>
            </a:p>
          </p:txBody>
        </p:sp>
        <p:sp>
          <p:nvSpPr>
            <p:cNvPr id="33" name="TextBox 32">
              <a:extLst>
                <a:ext uri="{FF2B5EF4-FFF2-40B4-BE49-F238E27FC236}">
                  <a16:creationId xmlns:a16="http://schemas.microsoft.com/office/drawing/2014/main" id="{ED8CF94B-7E47-4EA9-9AC2-28F199952F5F}"/>
                </a:ext>
              </a:extLst>
            </p:cNvPr>
            <p:cNvSpPr txBox="1"/>
            <p:nvPr/>
          </p:nvSpPr>
          <p:spPr>
            <a:xfrm>
              <a:off x="5990755" y="4003823"/>
              <a:ext cx="1545681" cy="573442"/>
            </a:xfrm>
            <a:prstGeom prst="rect">
              <a:avLst/>
            </a:prstGeom>
            <a:noFill/>
          </p:spPr>
          <p:txBody>
            <a:bodyPr wrap="square" rtlCol="0">
              <a:spAutoFit/>
            </a:bodyPr>
            <a:lstStyle/>
            <a:p>
              <a:pPr algn="ctr"/>
              <a:r>
                <a:rPr lang="en-GB" sz="800" b="1" dirty="0">
                  <a:solidFill>
                    <a:schemeClr val="tx1"/>
                  </a:solidFill>
                </a:rPr>
                <a:t>Basingstoke ROC</a:t>
              </a:r>
            </a:p>
          </p:txBody>
        </p:sp>
        <p:pic>
          <p:nvPicPr>
            <p:cNvPr id="34" name="Picture 33">
              <a:extLst>
                <a:ext uri="{FF2B5EF4-FFF2-40B4-BE49-F238E27FC236}">
                  <a16:creationId xmlns:a16="http://schemas.microsoft.com/office/drawing/2014/main" id="{0886292A-DF05-4B88-821A-BDF7065624C4}"/>
                </a:ext>
              </a:extLst>
            </p:cNvPr>
            <p:cNvPicPr>
              <a:picLocks noChangeAspect="1"/>
            </p:cNvPicPr>
            <p:nvPr/>
          </p:nvPicPr>
          <p:blipFill>
            <a:blip r:embed="rId6"/>
            <a:stretch>
              <a:fillRect/>
            </a:stretch>
          </p:blipFill>
          <p:spPr>
            <a:xfrm>
              <a:off x="6162672" y="1669494"/>
              <a:ext cx="1056617" cy="1723337"/>
            </a:xfrm>
            <a:prstGeom prst="rect">
              <a:avLst/>
            </a:prstGeom>
          </p:spPr>
        </p:pic>
      </p:grpSp>
      <p:grpSp>
        <p:nvGrpSpPr>
          <p:cNvPr id="35" name="Group 34">
            <a:extLst>
              <a:ext uri="{FF2B5EF4-FFF2-40B4-BE49-F238E27FC236}">
                <a16:creationId xmlns:a16="http://schemas.microsoft.com/office/drawing/2014/main" id="{F7613976-EE13-432F-A16C-461986FAFC65}"/>
              </a:ext>
            </a:extLst>
          </p:cNvPr>
          <p:cNvGrpSpPr/>
          <p:nvPr/>
        </p:nvGrpSpPr>
        <p:grpSpPr>
          <a:xfrm>
            <a:off x="3851024" y="2878653"/>
            <a:ext cx="826068" cy="735173"/>
            <a:chOff x="5518424" y="3063523"/>
            <a:chExt cx="1569398" cy="742960"/>
          </a:xfrm>
        </p:grpSpPr>
        <p:sp>
          <p:nvSpPr>
            <p:cNvPr id="36" name="TextBox 35">
              <a:extLst>
                <a:ext uri="{FF2B5EF4-FFF2-40B4-BE49-F238E27FC236}">
                  <a16:creationId xmlns:a16="http://schemas.microsoft.com/office/drawing/2014/main" id="{1936FC72-9B4E-4045-AFBC-93162B7B2D74}"/>
                </a:ext>
              </a:extLst>
            </p:cNvPr>
            <p:cNvSpPr txBox="1"/>
            <p:nvPr/>
          </p:nvSpPr>
          <p:spPr>
            <a:xfrm>
              <a:off x="5560029" y="3063523"/>
              <a:ext cx="1267302" cy="342140"/>
            </a:xfrm>
            <a:prstGeom prst="rect">
              <a:avLst/>
            </a:prstGeom>
            <a:noFill/>
          </p:spPr>
          <p:txBody>
            <a:bodyPr wrap="square" rtlCol="0">
              <a:spAutoFit/>
            </a:bodyPr>
            <a:lstStyle/>
            <a:p>
              <a:pPr algn="ctr"/>
              <a:r>
                <a:rPr lang="en-GB" sz="800" b="1" dirty="0">
                  <a:solidFill>
                    <a:schemeClr val="tx1"/>
                  </a:solidFill>
                </a:rPr>
                <a:t>Warren Fellows</a:t>
              </a:r>
            </a:p>
          </p:txBody>
        </p:sp>
        <p:sp>
          <p:nvSpPr>
            <p:cNvPr id="37" name="TextBox 36">
              <a:extLst>
                <a:ext uri="{FF2B5EF4-FFF2-40B4-BE49-F238E27FC236}">
                  <a16:creationId xmlns:a16="http://schemas.microsoft.com/office/drawing/2014/main" id="{822BFF46-DC7C-4B36-9F5D-730CA54A652C}"/>
                </a:ext>
              </a:extLst>
            </p:cNvPr>
            <p:cNvSpPr txBox="1"/>
            <p:nvPr/>
          </p:nvSpPr>
          <p:spPr>
            <a:xfrm>
              <a:off x="5518424" y="3464343"/>
              <a:ext cx="1569398" cy="342140"/>
            </a:xfrm>
            <a:prstGeom prst="rect">
              <a:avLst/>
            </a:prstGeom>
            <a:noFill/>
          </p:spPr>
          <p:txBody>
            <a:bodyPr wrap="square" rtlCol="0">
              <a:spAutoFit/>
            </a:bodyPr>
            <a:lstStyle/>
            <a:p>
              <a:pPr algn="ctr"/>
              <a:r>
                <a:rPr lang="en-GB" sz="800" b="1" dirty="0">
                  <a:solidFill>
                    <a:schemeClr val="tx1"/>
                  </a:solidFill>
                </a:rPr>
                <a:t>Basingstoke ROC</a:t>
              </a:r>
            </a:p>
          </p:txBody>
        </p:sp>
      </p:grpSp>
      <p:grpSp>
        <p:nvGrpSpPr>
          <p:cNvPr id="39" name="Group 38">
            <a:extLst>
              <a:ext uri="{FF2B5EF4-FFF2-40B4-BE49-F238E27FC236}">
                <a16:creationId xmlns:a16="http://schemas.microsoft.com/office/drawing/2014/main" id="{418830DC-AC35-42B5-ADC5-C5450E79B5F4}"/>
              </a:ext>
            </a:extLst>
          </p:cNvPr>
          <p:cNvGrpSpPr/>
          <p:nvPr/>
        </p:nvGrpSpPr>
        <p:grpSpPr>
          <a:xfrm>
            <a:off x="2021505" y="3931873"/>
            <a:ext cx="725801" cy="1741070"/>
            <a:chOff x="8988657" y="1644117"/>
            <a:chExt cx="1336578" cy="3199805"/>
          </a:xfrm>
        </p:grpSpPr>
        <p:pic>
          <p:nvPicPr>
            <p:cNvPr id="40" name="Picture 39">
              <a:extLst>
                <a:ext uri="{FF2B5EF4-FFF2-40B4-BE49-F238E27FC236}">
                  <a16:creationId xmlns:a16="http://schemas.microsoft.com/office/drawing/2014/main" id="{D890A5AB-9A81-40FA-811B-E2E7FFC8ED00}"/>
                </a:ext>
              </a:extLst>
            </p:cNvPr>
            <p:cNvPicPr>
              <a:picLocks noChangeAspect="1"/>
            </p:cNvPicPr>
            <p:nvPr/>
          </p:nvPicPr>
          <p:blipFill>
            <a:blip r:embed="rId7"/>
            <a:stretch>
              <a:fillRect/>
            </a:stretch>
          </p:blipFill>
          <p:spPr>
            <a:xfrm>
              <a:off x="9032755" y="1644117"/>
              <a:ext cx="1248831" cy="1816315"/>
            </a:xfrm>
            <a:prstGeom prst="rect">
              <a:avLst/>
            </a:prstGeom>
          </p:spPr>
        </p:pic>
        <p:sp>
          <p:nvSpPr>
            <p:cNvPr id="41" name="TextBox 40">
              <a:extLst>
                <a:ext uri="{FF2B5EF4-FFF2-40B4-BE49-F238E27FC236}">
                  <a16:creationId xmlns:a16="http://schemas.microsoft.com/office/drawing/2014/main" id="{679FDA38-C106-4DDB-BD95-06E0210838EA}"/>
                </a:ext>
              </a:extLst>
            </p:cNvPr>
            <p:cNvSpPr txBox="1"/>
            <p:nvPr/>
          </p:nvSpPr>
          <p:spPr>
            <a:xfrm>
              <a:off x="8988657" y="3539105"/>
              <a:ext cx="1336578" cy="622207"/>
            </a:xfrm>
            <a:prstGeom prst="rect">
              <a:avLst/>
            </a:prstGeom>
            <a:noFill/>
          </p:spPr>
          <p:txBody>
            <a:bodyPr wrap="square" rtlCol="0">
              <a:spAutoFit/>
            </a:bodyPr>
            <a:lstStyle/>
            <a:p>
              <a:pPr algn="ctr"/>
              <a:r>
                <a:rPr lang="en-GB" sz="800" b="1" dirty="0">
                  <a:solidFill>
                    <a:schemeClr val="tx1"/>
                  </a:solidFill>
                </a:rPr>
                <a:t>Lisa Courtney</a:t>
              </a:r>
            </a:p>
          </p:txBody>
        </p:sp>
        <p:sp>
          <p:nvSpPr>
            <p:cNvPr id="42" name="TextBox 41">
              <a:extLst>
                <a:ext uri="{FF2B5EF4-FFF2-40B4-BE49-F238E27FC236}">
                  <a16:creationId xmlns:a16="http://schemas.microsoft.com/office/drawing/2014/main" id="{58C366D1-1BF2-41BF-B7D1-9510415A5BE5}"/>
                </a:ext>
              </a:extLst>
            </p:cNvPr>
            <p:cNvSpPr txBox="1"/>
            <p:nvPr/>
          </p:nvSpPr>
          <p:spPr>
            <a:xfrm>
              <a:off x="9031666" y="4136867"/>
              <a:ext cx="1293569" cy="707055"/>
            </a:xfrm>
            <a:prstGeom prst="rect">
              <a:avLst/>
            </a:prstGeom>
            <a:noFill/>
          </p:spPr>
          <p:txBody>
            <a:bodyPr wrap="square" rtlCol="0">
              <a:spAutoFit/>
            </a:bodyPr>
            <a:lstStyle/>
            <a:p>
              <a:pPr algn="ctr"/>
              <a:r>
                <a:rPr lang="en-GB" sz="800" b="1" dirty="0">
                  <a:solidFill>
                    <a:schemeClr val="tx1"/>
                  </a:solidFill>
                </a:rPr>
                <a:t>Clapham</a:t>
              </a:r>
              <a:r>
                <a:rPr lang="en-GB" sz="1100" b="1" dirty="0">
                  <a:solidFill>
                    <a:schemeClr val="tx1"/>
                  </a:solidFill>
                </a:rPr>
                <a:t> </a:t>
              </a:r>
              <a:r>
                <a:rPr lang="en-GB" sz="800" b="1" dirty="0">
                  <a:solidFill>
                    <a:schemeClr val="tx1"/>
                  </a:solidFill>
                </a:rPr>
                <a:t>Depot</a:t>
              </a:r>
            </a:p>
          </p:txBody>
        </p:sp>
      </p:grpSp>
      <p:grpSp>
        <p:nvGrpSpPr>
          <p:cNvPr id="43" name="Group 42">
            <a:extLst>
              <a:ext uri="{FF2B5EF4-FFF2-40B4-BE49-F238E27FC236}">
                <a16:creationId xmlns:a16="http://schemas.microsoft.com/office/drawing/2014/main" id="{EDBBCED7-C9E5-45A0-9324-8B5C699A4A5D}"/>
              </a:ext>
            </a:extLst>
          </p:cNvPr>
          <p:cNvGrpSpPr/>
          <p:nvPr/>
        </p:nvGrpSpPr>
        <p:grpSpPr>
          <a:xfrm>
            <a:off x="272167" y="3907570"/>
            <a:ext cx="740401" cy="1760888"/>
            <a:chOff x="5036903" y="1668852"/>
            <a:chExt cx="1592495" cy="2559098"/>
          </a:xfrm>
        </p:grpSpPr>
        <p:sp>
          <p:nvSpPr>
            <p:cNvPr id="44" name="TextBox 43">
              <a:extLst>
                <a:ext uri="{FF2B5EF4-FFF2-40B4-BE49-F238E27FC236}">
                  <a16:creationId xmlns:a16="http://schemas.microsoft.com/office/drawing/2014/main" id="{F85596A7-2146-4DDB-8F45-B948E49602FE}"/>
                </a:ext>
              </a:extLst>
            </p:cNvPr>
            <p:cNvSpPr txBox="1"/>
            <p:nvPr/>
          </p:nvSpPr>
          <p:spPr>
            <a:xfrm>
              <a:off x="5036903" y="3202663"/>
              <a:ext cx="1497952" cy="492020"/>
            </a:xfrm>
            <a:prstGeom prst="rect">
              <a:avLst/>
            </a:prstGeom>
            <a:noFill/>
          </p:spPr>
          <p:txBody>
            <a:bodyPr wrap="square" rtlCol="0">
              <a:spAutoFit/>
            </a:bodyPr>
            <a:lstStyle/>
            <a:p>
              <a:pPr algn="ctr"/>
              <a:r>
                <a:rPr lang="en-GB" sz="800" b="1" dirty="0">
                  <a:solidFill>
                    <a:schemeClr val="tx1"/>
                  </a:solidFill>
                </a:rPr>
                <a:t>Samantha Parsons</a:t>
              </a:r>
            </a:p>
          </p:txBody>
        </p:sp>
        <p:sp>
          <p:nvSpPr>
            <p:cNvPr id="45" name="TextBox 44">
              <a:extLst>
                <a:ext uri="{FF2B5EF4-FFF2-40B4-BE49-F238E27FC236}">
                  <a16:creationId xmlns:a16="http://schemas.microsoft.com/office/drawing/2014/main" id="{57B280B5-D45B-4882-9F64-ADAD12E44DF7}"/>
                </a:ext>
              </a:extLst>
            </p:cNvPr>
            <p:cNvSpPr txBox="1"/>
            <p:nvPr/>
          </p:nvSpPr>
          <p:spPr>
            <a:xfrm>
              <a:off x="5098820" y="3735930"/>
              <a:ext cx="1398202" cy="492020"/>
            </a:xfrm>
            <a:prstGeom prst="rect">
              <a:avLst/>
            </a:prstGeom>
            <a:noFill/>
          </p:spPr>
          <p:txBody>
            <a:bodyPr wrap="square" rtlCol="0">
              <a:spAutoFit/>
            </a:bodyPr>
            <a:lstStyle/>
            <a:p>
              <a:pPr algn="ctr"/>
              <a:r>
                <a:rPr lang="en-GB" sz="800" b="1" dirty="0">
                  <a:solidFill>
                    <a:schemeClr val="tx1"/>
                  </a:solidFill>
                </a:rPr>
                <a:t>Clapham Depot</a:t>
              </a:r>
            </a:p>
          </p:txBody>
        </p:sp>
        <p:pic>
          <p:nvPicPr>
            <p:cNvPr id="46" name="Picture 45">
              <a:extLst>
                <a:ext uri="{FF2B5EF4-FFF2-40B4-BE49-F238E27FC236}">
                  <a16:creationId xmlns:a16="http://schemas.microsoft.com/office/drawing/2014/main" id="{14A1B9F2-E600-4104-9C1B-53B47A3BCD0E}"/>
                </a:ext>
              </a:extLst>
            </p:cNvPr>
            <p:cNvPicPr>
              <a:picLocks noChangeAspect="1"/>
            </p:cNvPicPr>
            <p:nvPr/>
          </p:nvPicPr>
          <p:blipFill>
            <a:blip r:embed="rId8"/>
            <a:stretch>
              <a:fillRect/>
            </a:stretch>
          </p:blipFill>
          <p:spPr>
            <a:xfrm>
              <a:off x="5068310" y="1668852"/>
              <a:ext cx="1561088" cy="1472835"/>
            </a:xfrm>
            <a:prstGeom prst="rect">
              <a:avLst/>
            </a:prstGeom>
          </p:spPr>
        </p:pic>
      </p:grpSp>
      <p:grpSp>
        <p:nvGrpSpPr>
          <p:cNvPr id="47" name="Group 46">
            <a:extLst>
              <a:ext uri="{FF2B5EF4-FFF2-40B4-BE49-F238E27FC236}">
                <a16:creationId xmlns:a16="http://schemas.microsoft.com/office/drawing/2014/main" id="{265F6717-A855-4040-93D7-5DF221FC6F51}"/>
              </a:ext>
            </a:extLst>
          </p:cNvPr>
          <p:cNvGrpSpPr/>
          <p:nvPr/>
        </p:nvGrpSpPr>
        <p:grpSpPr>
          <a:xfrm>
            <a:off x="1071316" y="3927693"/>
            <a:ext cx="848691" cy="1767164"/>
            <a:chOff x="6535712" y="1575259"/>
            <a:chExt cx="1153910" cy="3071468"/>
          </a:xfrm>
        </p:grpSpPr>
        <p:sp>
          <p:nvSpPr>
            <p:cNvPr id="48" name="TextBox 47">
              <a:extLst>
                <a:ext uri="{FF2B5EF4-FFF2-40B4-BE49-F238E27FC236}">
                  <a16:creationId xmlns:a16="http://schemas.microsoft.com/office/drawing/2014/main" id="{DC768ED2-59ED-454F-ACBA-A7045F94B4FA}"/>
                </a:ext>
              </a:extLst>
            </p:cNvPr>
            <p:cNvSpPr txBox="1"/>
            <p:nvPr/>
          </p:nvSpPr>
          <p:spPr>
            <a:xfrm>
              <a:off x="6535712" y="3351531"/>
              <a:ext cx="1153910" cy="588433"/>
            </a:xfrm>
            <a:prstGeom prst="rect">
              <a:avLst/>
            </a:prstGeom>
            <a:noFill/>
          </p:spPr>
          <p:txBody>
            <a:bodyPr wrap="square" rtlCol="0">
              <a:spAutoFit/>
            </a:bodyPr>
            <a:lstStyle/>
            <a:p>
              <a:pPr algn="ctr"/>
              <a:r>
                <a:rPr lang="en-GB" sz="800" b="1" dirty="0">
                  <a:solidFill>
                    <a:schemeClr val="tx1"/>
                  </a:solidFill>
                </a:rPr>
                <a:t>Marc Brereton</a:t>
              </a:r>
            </a:p>
          </p:txBody>
        </p:sp>
        <p:sp>
          <p:nvSpPr>
            <p:cNvPr id="49" name="TextBox 48">
              <a:extLst>
                <a:ext uri="{FF2B5EF4-FFF2-40B4-BE49-F238E27FC236}">
                  <a16:creationId xmlns:a16="http://schemas.microsoft.com/office/drawing/2014/main" id="{C78B0E5C-E266-4E4F-B38E-8348847FE008}"/>
                </a:ext>
              </a:extLst>
            </p:cNvPr>
            <p:cNvSpPr txBox="1"/>
            <p:nvPr/>
          </p:nvSpPr>
          <p:spPr>
            <a:xfrm>
              <a:off x="6571034" y="4058294"/>
              <a:ext cx="1086203" cy="588433"/>
            </a:xfrm>
            <a:prstGeom prst="rect">
              <a:avLst/>
            </a:prstGeom>
            <a:noFill/>
          </p:spPr>
          <p:txBody>
            <a:bodyPr wrap="square" rtlCol="0">
              <a:spAutoFit/>
            </a:bodyPr>
            <a:lstStyle/>
            <a:p>
              <a:pPr algn="ctr"/>
              <a:r>
                <a:rPr lang="en-GB" sz="800" b="1" dirty="0">
                  <a:solidFill>
                    <a:schemeClr val="tx1"/>
                  </a:solidFill>
                </a:rPr>
                <a:t>Clapham Depot</a:t>
              </a:r>
            </a:p>
          </p:txBody>
        </p:sp>
        <p:pic>
          <p:nvPicPr>
            <p:cNvPr id="50" name="Picture 49">
              <a:extLst>
                <a:ext uri="{FF2B5EF4-FFF2-40B4-BE49-F238E27FC236}">
                  <a16:creationId xmlns:a16="http://schemas.microsoft.com/office/drawing/2014/main" id="{B4889A25-7343-415D-A3BC-D7832DF41A4A}"/>
                </a:ext>
              </a:extLst>
            </p:cNvPr>
            <p:cNvPicPr>
              <a:picLocks noChangeAspect="1"/>
            </p:cNvPicPr>
            <p:nvPr/>
          </p:nvPicPr>
          <p:blipFill>
            <a:blip r:embed="rId9"/>
            <a:stretch>
              <a:fillRect/>
            </a:stretch>
          </p:blipFill>
          <p:spPr>
            <a:xfrm>
              <a:off x="6670412" y="1575259"/>
              <a:ext cx="986824" cy="1742063"/>
            </a:xfrm>
            <a:prstGeom prst="rect">
              <a:avLst/>
            </a:prstGeom>
          </p:spPr>
        </p:pic>
      </p:grpSp>
      <p:grpSp>
        <p:nvGrpSpPr>
          <p:cNvPr id="51" name="Group 50">
            <a:extLst>
              <a:ext uri="{FF2B5EF4-FFF2-40B4-BE49-F238E27FC236}">
                <a16:creationId xmlns:a16="http://schemas.microsoft.com/office/drawing/2014/main" id="{E3A6392C-D211-4A93-8D5A-D0D4F2EE4F9C}"/>
              </a:ext>
            </a:extLst>
          </p:cNvPr>
          <p:cNvGrpSpPr/>
          <p:nvPr/>
        </p:nvGrpSpPr>
        <p:grpSpPr>
          <a:xfrm>
            <a:off x="3676646" y="3958551"/>
            <a:ext cx="842389" cy="1736197"/>
            <a:chOff x="2136630" y="1679391"/>
            <a:chExt cx="1398202" cy="3018868"/>
          </a:xfrm>
        </p:grpSpPr>
        <p:sp>
          <p:nvSpPr>
            <p:cNvPr id="52" name="TextBox 51">
              <a:extLst>
                <a:ext uri="{FF2B5EF4-FFF2-40B4-BE49-F238E27FC236}">
                  <a16:creationId xmlns:a16="http://schemas.microsoft.com/office/drawing/2014/main" id="{CCCEE176-653D-4E1B-A167-D0BA551FDF7B}"/>
                </a:ext>
              </a:extLst>
            </p:cNvPr>
            <p:cNvSpPr txBox="1"/>
            <p:nvPr/>
          </p:nvSpPr>
          <p:spPr>
            <a:xfrm>
              <a:off x="2149418" y="3419953"/>
              <a:ext cx="1336578" cy="588672"/>
            </a:xfrm>
            <a:prstGeom prst="rect">
              <a:avLst/>
            </a:prstGeom>
            <a:noFill/>
          </p:spPr>
          <p:txBody>
            <a:bodyPr wrap="square" rtlCol="0">
              <a:spAutoFit/>
            </a:bodyPr>
            <a:lstStyle/>
            <a:p>
              <a:pPr algn="ctr"/>
              <a:r>
                <a:rPr lang="en-GB" sz="800" b="1" dirty="0">
                  <a:solidFill>
                    <a:schemeClr val="tx1"/>
                  </a:solidFill>
                </a:rPr>
                <a:t>Charlotte Cropp</a:t>
              </a:r>
            </a:p>
          </p:txBody>
        </p:sp>
        <p:sp>
          <p:nvSpPr>
            <p:cNvPr id="53" name="TextBox 52">
              <a:extLst>
                <a:ext uri="{FF2B5EF4-FFF2-40B4-BE49-F238E27FC236}">
                  <a16:creationId xmlns:a16="http://schemas.microsoft.com/office/drawing/2014/main" id="{11C91BC0-5BF5-44FB-A214-6A97D56AB599}"/>
                </a:ext>
              </a:extLst>
            </p:cNvPr>
            <p:cNvSpPr txBox="1"/>
            <p:nvPr/>
          </p:nvSpPr>
          <p:spPr>
            <a:xfrm>
              <a:off x="2136630" y="4109587"/>
              <a:ext cx="1398202" cy="588672"/>
            </a:xfrm>
            <a:prstGeom prst="rect">
              <a:avLst/>
            </a:prstGeom>
            <a:noFill/>
          </p:spPr>
          <p:txBody>
            <a:bodyPr wrap="square" rtlCol="0">
              <a:spAutoFit/>
            </a:bodyPr>
            <a:lstStyle/>
            <a:p>
              <a:pPr algn="ctr"/>
              <a:r>
                <a:rPr lang="en-GB" sz="800" b="1" dirty="0">
                  <a:solidFill>
                    <a:schemeClr val="tx1"/>
                  </a:solidFill>
                </a:rPr>
                <a:t>Wimbledon Depot</a:t>
              </a:r>
            </a:p>
          </p:txBody>
        </p:sp>
        <p:pic>
          <p:nvPicPr>
            <p:cNvPr id="54" name="Picture 53">
              <a:extLst>
                <a:ext uri="{FF2B5EF4-FFF2-40B4-BE49-F238E27FC236}">
                  <a16:creationId xmlns:a16="http://schemas.microsoft.com/office/drawing/2014/main" id="{9FB0A6FC-7329-43EE-928B-B9A589963AAB}"/>
                </a:ext>
              </a:extLst>
            </p:cNvPr>
            <p:cNvPicPr>
              <a:picLocks noChangeAspect="1"/>
            </p:cNvPicPr>
            <p:nvPr/>
          </p:nvPicPr>
          <p:blipFill>
            <a:blip r:embed="rId10"/>
            <a:stretch>
              <a:fillRect/>
            </a:stretch>
          </p:blipFill>
          <p:spPr>
            <a:xfrm>
              <a:off x="2380170" y="1679391"/>
              <a:ext cx="1059656" cy="1690082"/>
            </a:xfrm>
            <a:prstGeom prst="rect">
              <a:avLst/>
            </a:prstGeom>
          </p:spPr>
        </p:pic>
      </p:grpSp>
      <p:grpSp>
        <p:nvGrpSpPr>
          <p:cNvPr id="55" name="Group 54">
            <a:extLst>
              <a:ext uri="{FF2B5EF4-FFF2-40B4-BE49-F238E27FC236}">
                <a16:creationId xmlns:a16="http://schemas.microsoft.com/office/drawing/2014/main" id="{1E561127-5040-44B2-B3AD-FE104259EB89}"/>
              </a:ext>
            </a:extLst>
          </p:cNvPr>
          <p:cNvGrpSpPr/>
          <p:nvPr/>
        </p:nvGrpSpPr>
        <p:grpSpPr>
          <a:xfrm>
            <a:off x="4611558" y="3948170"/>
            <a:ext cx="826943" cy="1746578"/>
            <a:chOff x="5498546" y="1644119"/>
            <a:chExt cx="1399683" cy="2710494"/>
          </a:xfrm>
        </p:grpSpPr>
        <p:sp>
          <p:nvSpPr>
            <p:cNvPr id="56" name="TextBox 55">
              <a:extLst>
                <a:ext uri="{FF2B5EF4-FFF2-40B4-BE49-F238E27FC236}">
                  <a16:creationId xmlns:a16="http://schemas.microsoft.com/office/drawing/2014/main" id="{1BC8D51E-C9E3-4E42-932D-976493796771}"/>
                </a:ext>
              </a:extLst>
            </p:cNvPr>
            <p:cNvSpPr txBox="1"/>
            <p:nvPr/>
          </p:nvSpPr>
          <p:spPr>
            <a:xfrm>
              <a:off x="5498546" y="3151001"/>
              <a:ext cx="1336578" cy="716453"/>
            </a:xfrm>
            <a:prstGeom prst="rect">
              <a:avLst/>
            </a:prstGeom>
            <a:noFill/>
          </p:spPr>
          <p:txBody>
            <a:bodyPr wrap="square" rtlCol="0">
              <a:spAutoFit/>
            </a:bodyPr>
            <a:lstStyle/>
            <a:p>
              <a:pPr algn="ctr"/>
              <a:r>
                <a:rPr lang="en-GB" sz="800" b="1" dirty="0">
                  <a:solidFill>
                    <a:schemeClr val="tx1"/>
                  </a:solidFill>
                </a:rPr>
                <a:t>Georgia Bowen-Jones</a:t>
              </a:r>
            </a:p>
          </p:txBody>
        </p:sp>
        <p:sp>
          <p:nvSpPr>
            <p:cNvPr id="57" name="TextBox 56">
              <a:extLst>
                <a:ext uri="{FF2B5EF4-FFF2-40B4-BE49-F238E27FC236}">
                  <a16:creationId xmlns:a16="http://schemas.microsoft.com/office/drawing/2014/main" id="{B97EB569-FD55-473E-9B4E-5CABF0AC2074}"/>
                </a:ext>
              </a:extLst>
            </p:cNvPr>
            <p:cNvSpPr txBox="1"/>
            <p:nvPr/>
          </p:nvSpPr>
          <p:spPr>
            <a:xfrm>
              <a:off x="5510486" y="3829215"/>
              <a:ext cx="1387743" cy="525398"/>
            </a:xfrm>
            <a:prstGeom prst="rect">
              <a:avLst/>
            </a:prstGeom>
            <a:noFill/>
          </p:spPr>
          <p:txBody>
            <a:bodyPr wrap="square" rtlCol="0">
              <a:spAutoFit/>
            </a:bodyPr>
            <a:lstStyle/>
            <a:p>
              <a:pPr algn="ctr"/>
              <a:r>
                <a:rPr lang="en-GB" sz="800" b="1" dirty="0">
                  <a:solidFill>
                    <a:schemeClr val="tx1"/>
                  </a:solidFill>
                </a:rPr>
                <a:t>Wimbledon Depot</a:t>
              </a:r>
            </a:p>
          </p:txBody>
        </p:sp>
        <p:pic>
          <p:nvPicPr>
            <p:cNvPr id="58" name="Picture 57">
              <a:extLst>
                <a:ext uri="{FF2B5EF4-FFF2-40B4-BE49-F238E27FC236}">
                  <a16:creationId xmlns:a16="http://schemas.microsoft.com/office/drawing/2014/main" id="{36FF065F-ACE9-4EE9-88DA-03B9590A2CCD}"/>
                </a:ext>
              </a:extLst>
            </p:cNvPr>
            <p:cNvPicPr>
              <a:picLocks noChangeAspect="1"/>
            </p:cNvPicPr>
            <p:nvPr/>
          </p:nvPicPr>
          <p:blipFill>
            <a:blip r:embed="rId11"/>
            <a:stretch>
              <a:fillRect/>
            </a:stretch>
          </p:blipFill>
          <p:spPr>
            <a:xfrm>
              <a:off x="5558354" y="1644119"/>
              <a:ext cx="1216960" cy="1506882"/>
            </a:xfrm>
            <a:prstGeom prst="rect">
              <a:avLst/>
            </a:prstGeom>
          </p:spPr>
        </p:pic>
      </p:grpSp>
      <p:grpSp>
        <p:nvGrpSpPr>
          <p:cNvPr id="59" name="Group 58">
            <a:extLst>
              <a:ext uri="{FF2B5EF4-FFF2-40B4-BE49-F238E27FC236}">
                <a16:creationId xmlns:a16="http://schemas.microsoft.com/office/drawing/2014/main" id="{47E71DEF-99CA-4F11-89B0-730911918F78}"/>
              </a:ext>
            </a:extLst>
          </p:cNvPr>
          <p:cNvGrpSpPr/>
          <p:nvPr/>
        </p:nvGrpSpPr>
        <p:grpSpPr>
          <a:xfrm>
            <a:off x="2925873" y="3948170"/>
            <a:ext cx="725799" cy="1720288"/>
            <a:chOff x="215676" y="1617277"/>
            <a:chExt cx="1625499" cy="3052976"/>
          </a:xfrm>
        </p:grpSpPr>
        <p:sp>
          <p:nvSpPr>
            <p:cNvPr id="60" name="TextBox 59">
              <a:extLst>
                <a:ext uri="{FF2B5EF4-FFF2-40B4-BE49-F238E27FC236}">
                  <a16:creationId xmlns:a16="http://schemas.microsoft.com/office/drawing/2014/main" id="{58351591-9901-42BC-8320-962AB3465F49}"/>
                </a:ext>
              </a:extLst>
            </p:cNvPr>
            <p:cNvSpPr txBox="1"/>
            <p:nvPr/>
          </p:nvSpPr>
          <p:spPr>
            <a:xfrm>
              <a:off x="384938" y="3418230"/>
              <a:ext cx="1336577" cy="600828"/>
            </a:xfrm>
            <a:prstGeom prst="rect">
              <a:avLst/>
            </a:prstGeom>
            <a:noFill/>
          </p:spPr>
          <p:txBody>
            <a:bodyPr wrap="square" rtlCol="0">
              <a:spAutoFit/>
            </a:bodyPr>
            <a:lstStyle/>
            <a:p>
              <a:pPr algn="ctr"/>
              <a:r>
                <a:rPr lang="en-GB" sz="800" b="1" dirty="0">
                  <a:solidFill>
                    <a:schemeClr val="tx1"/>
                  </a:solidFill>
                </a:rPr>
                <a:t>Paul Hoey</a:t>
              </a:r>
            </a:p>
          </p:txBody>
        </p:sp>
        <p:sp>
          <p:nvSpPr>
            <p:cNvPr id="61" name="TextBox 60">
              <a:extLst>
                <a:ext uri="{FF2B5EF4-FFF2-40B4-BE49-F238E27FC236}">
                  <a16:creationId xmlns:a16="http://schemas.microsoft.com/office/drawing/2014/main" id="{27FE3571-FB2F-4578-8AB0-F9D2AB4021E8}"/>
                </a:ext>
              </a:extLst>
            </p:cNvPr>
            <p:cNvSpPr txBox="1"/>
            <p:nvPr/>
          </p:nvSpPr>
          <p:spPr>
            <a:xfrm>
              <a:off x="331929" y="4069425"/>
              <a:ext cx="1398202" cy="600828"/>
            </a:xfrm>
            <a:prstGeom prst="rect">
              <a:avLst/>
            </a:prstGeom>
            <a:noFill/>
          </p:spPr>
          <p:txBody>
            <a:bodyPr wrap="square" rtlCol="0">
              <a:spAutoFit/>
            </a:bodyPr>
            <a:lstStyle/>
            <a:p>
              <a:pPr algn="ctr"/>
              <a:r>
                <a:rPr lang="en-GB" sz="800" b="1" dirty="0">
                  <a:solidFill>
                    <a:schemeClr val="tx1"/>
                  </a:solidFill>
                </a:rPr>
                <a:t>Wimbledon Depot</a:t>
              </a:r>
            </a:p>
          </p:txBody>
        </p:sp>
        <p:pic>
          <p:nvPicPr>
            <p:cNvPr id="62" name="Picture 61">
              <a:extLst>
                <a:ext uri="{FF2B5EF4-FFF2-40B4-BE49-F238E27FC236}">
                  <a16:creationId xmlns:a16="http://schemas.microsoft.com/office/drawing/2014/main" id="{60245935-509D-4DDF-8CC8-BF7A2E21C424}"/>
                </a:ext>
              </a:extLst>
            </p:cNvPr>
            <p:cNvPicPr>
              <a:picLocks noChangeAspect="1"/>
            </p:cNvPicPr>
            <p:nvPr/>
          </p:nvPicPr>
          <p:blipFill>
            <a:blip r:embed="rId12"/>
            <a:stretch>
              <a:fillRect/>
            </a:stretch>
          </p:blipFill>
          <p:spPr>
            <a:xfrm>
              <a:off x="215676" y="1617277"/>
              <a:ext cx="1625499" cy="1724983"/>
            </a:xfrm>
            <a:prstGeom prst="rect">
              <a:avLst/>
            </a:prstGeom>
          </p:spPr>
        </p:pic>
      </p:grpSp>
      <p:grpSp>
        <p:nvGrpSpPr>
          <p:cNvPr id="63" name="Group 62">
            <a:extLst>
              <a:ext uri="{FF2B5EF4-FFF2-40B4-BE49-F238E27FC236}">
                <a16:creationId xmlns:a16="http://schemas.microsoft.com/office/drawing/2014/main" id="{E1CE310B-6D5F-4A27-A603-4B5C5D5282A2}"/>
              </a:ext>
            </a:extLst>
          </p:cNvPr>
          <p:cNvGrpSpPr/>
          <p:nvPr/>
        </p:nvGrpSpPr>
        <p:grpSpPr>
          <a:xfrm>
            <a:off x="4669294" y="1868184"/>
            <a:ext cx="808540" cy="1778272"/>
            <a:chOff x="9133236" y="4275136"/>
            <a:chExt cx="1474455" cy="3191664"/>
          </a:xfrm>
        </p:grpSpPr>
        <p:sp>
          <p:nvSpPr>
            <p:cNvPr id="64" name="TextBox 63">
              <a:extLst>
                <a:ext uri="{FF2B5EF4-FFF2-40B4-BE49-F238E27FC236}">
                  <a16:creationId xmlns:a16="http://schemas.microsoft.com/office/drawing/2014/main" id="{A0887A60-3819-410A-82C2-74462AF1B834}"/>
                </a:ext>
              </a:extLst>
            </p:cNvPr>
            <p:cNvSpPr txBox="1"/>
            <p:nvPr/>
          </p:nvSpPr>
          <p:spPr>
            <a:xfrm>
              <a:off x="9143747" y="6047766"/>
              <a:ext cx="1336578" cy="607641"/>
            </a:xfrm>
            <a:prstGeom prst="rect">
              <a:avLst/>
            </a:prstGeom>
            <a:noFill/>
          </p:spPr>
          <p:txBody>
            <a:bodyPr wrap="square" rtlCol="0">
              <a:spAutoFit/>
            </a:bodyPr>
            <a:lstStyle/>
            <a:p>
              <a:pPr algn="ctr"/>
              <a:r>
                <a:rPr lang="en-GB" sz="800" b="1" dirty="0">
                  <a:solidFill>
                    <a:schemeClr val="tx1"/>
                  </a:solidFill>
                </a:rPr>
                <a:t>Fred Worger</a:t>
              </a:r>
            </a:p>
          </p:txBody>
        </p:sp>
        <p:sp>
          <p:nvSpPr>
            <p:cNvPr id="65" name="TextBox 64">
              <a:extLst>
                <a:ext uri="{FF2B5EF4-FFF2-40B4-BE49-F238E27FC236}">
                  <a16:creationId xmlns:a16="http://schemas.microsoft.com/office/drawing/2014/main" id="{D1FFCDCA-4442-42D3-AD4C-C404AE94283D}"/>
                </a:ext>
              </a:extLst>
            </p:cNvPr>
            <p:cNvSpPr txBox="1"/>
            <p:nvPr/>
          </p:nvSpPr>
          <p:spPr>
            <a:xfrm>
              <a:off x="9133236" y="6638198"/>
              <a:ext cx="1474455" cy="828602"/>
            </a:xfrm>
            <a:prstGeom prst="rect">
              <a:avLst/>
            </a:prstGeom>
            <a:noFill/>
          </p:spPr>
          <p:txBody>
            <a:bodyPr wrap="square" rtlCol="0">
              <a:spAutoFit/>
            </a:bodyPr>
            <a:lstStyle/>
            <a:p>
              <a:pPr algn="ctr"/>
              <a:r>
                <a:rPr lang="en-GB" sz="800" b="1" dirty="0">
                  <a:solidFill>
                    <a:schemeClr val="tx1"/>
                  </a:solidFill>
                </a:rPr>
                <a:t>Eastleigh –Campbell Rd Depot</a:t>
              </a:r>
            </a:p>
          </p:txBody>
        </p:sp>
        <p:pic>
          <p:nvPicPr>
            <p:cNvPr id="66" name="Picture 65">
              <a:extLst>
                <a:ext uri="{FF2B5EF4-FFF2-40B4-BE49-F238E27FC236}">
                  <a16:creationId xmlns:a16="http://schemas.microsoft.com/office/drawing/2014/main" id="{FED6E4FF-A481-4227-ACC4-D2E2F657EDBA}"/>
                </a:ext>
              </a:extLst>
            </p:cNvPr>
            <p:cNvPicPr>
              <a:picLocks noChangeAspect="1"/>
            </p:cNvPicPr>
            <p:nvPr/>
          </p:nvPicPr>
          <p:blipFill>
            <a:blip r:embed="rId13"/>
            <a:stretch>
              <a:fillRect/>
            </a:stretch>
          </p:blipFill>
          <p:spPr>
            <a:xfrm>
              <a:off x="9207061" y="4275136"/>
              <a:ext cx="1188421" cy="1794509"/>
            </a:xfrm>
            <a:prstGeom prst="rect">
              <a:avLst/>
            </a:prstGeom>
          </p:spPr>
        </p:pic>
      </p:grpSp>
      <p:grpSp>
        <p:nvGrpSpPr>
          <p:cNvPr id="67" name="Group 66">
            <a:extLst>
              <a:ext uri="{FF2B5EF4-FFF2-40B4-BE49-F238E27FC236}">
                <a16:creationId xmlns:a16="http://schemas.microsoft.com/office/drawing/2014/main" id="{C3D599CB-D311-4A4C-8906-7C1C1B05644D}"/>
              </a:ext>
            </a:extLst>
          </p:cNvPr>
          <p:cNvGrpSpPr/>
          <p:nvPr/>
        </p:nvGrpSpPr>
        <p:grpSpPr>
          <a:xfrm>
            <a:off x="6402429" y="1881291"/>
            <a:ext cx="741682" cy="1595590"/>
            <a:chOff x="7283209" y="1715441"/>
            <a:chExt cx="1365827" cy="2552231"/>
          </a:xfrm>
        </p:grpSpPr>
        <p:pic>
          <p:nvPicPr>
            <p:cNvPr id="68" name="Picture 67">
              <a:extLst>
                <a:ext uri="{FF2B5EF4-FFF2-40B4-BE49-F238E27FC236}">
                  <a16:creationId xmlns:a16="http://schemas.microsoft.com/office/drawing/2014/main" id="{EE52B4AE-4322-4353-9E67-08AF00A5A1C2}"/>
                </a:ext>
              </a:extLst>
            </p:cNvPr>
            <p:cNvPicPr>
              <a:picLocks noChangeAspect="1"/>
            </p:cNvPicPr>
            <p:nvPr/>
          </p:nvPicPr>
          <p:blipFill>
            <a:blip r:embed="rId14"/>
            <a:stretch>
              <a:fillRect/>
            </a:stretch>
          </p:blipFill>
          <p:spPr>
            <a:xfrm>
              <a:off x="7283209" y="1715441"/>
              <a:ext cx="1242064" cy="1579784"/>
            </a:xfrm>
            <a:prstGeom prst="rect">
              <a:avLst/>
            </a:prstGeom>
          </p:spPr>
        </p:pic>
        <p:sp>
          <p:nvSpPr>
            <p:cNvPr id="69" name="TextBox 68">
              <a:extLst>
                <a:ext uri="{FF2B5EF4-FFF2-40B4-BE49-F238E27FC236}">
                  <a16:creationId xmlns:a16="http://schemas.microsoft.com/office/drawing/2014/main" id="{1ABEE91C-2580-49BE-83F2-69A6CE0F727A}"/>
                </a:ext>
              </a:extLst>
            </p:cNvPr>
            <p:cNvSpPr txBox="1"/>
            <p:nvPr/>
          </p:nvSpPr>
          <p:spPr>
            <a:xfrm>
              <a:off x="7312458" y="3341684"/>
              <a:ext cx="1336578" cy="344614"/>
            </a:xfrm>
            <a:prstGeom prst="rect">
              <a:avLst/>
            </a:prstGeom>
            <a:noFill/>
          </p:spPr>
          <p:txBody>
            <a:bodyPr wrap="square" rtlCol="0">
              <a:spAutoFit/>
            </a:bodyPr>
            <a:lstStyle/>
            <a:p>
              <a:pPr algn="ctr"/>
              <a:r>
                <a:rPr lang="en-GB" sz="800" b="1" dirty="0">
                  <a:solidFill>
                    <a:schemeClr val="tx1"/>
                  </a:solidFill>
                </a:rPr>
                <a:t>Jill Stone</a:t>
              </a:r>
            </a:p>
          </p:txBody>
        </p:sp>
        <p:sp>
          <p:nvSpPr>
            <p:cNvPr id="70" name="TextBox 69">
              <a:extLst>
                <a:ext uri="{FF2B5EF4-FFF2-40B4-BE49-F238E27FC236}">
                  <a16:creationId xmlns:a16="http://schemas.microsoft.com/office/drawing/2014/main" id="{928AE43D-5A63-43E1-8A97-DB768ABD10FC}"/>
                </a:ext>
              </a:extLst>
            </p:cNvPr>
            <p:cNvSpPr txBox="1"/>
            <p:nvPr/>
          </p:nvSpPr>
          <p:spPr>
            <a:xfrm>
              <a:off x="7353231" y="3923058"/>
              <a:ext cx="1293571" cy="344614"/>
            </a:xfrm>
            <a:prstGeom prst="rect">
              <a:avLst/>
            </a:prstGeom>
            <a:noFill/>
          </p:spPr>
          <p:txBody>
            <a:bodyPr wrap="square" rtlCol="0">
              <a:spAutoFit/>
            </a:bodyPr>
            <a:lstStyle/>
            <a:p>
              <a:pPr algn="ctr"/>
              <a:r>
                <a:rPr lang="en-GB" sz="800" b="1" dirty="0">
                  <a:solidFill>
                    <a:schemeClr val="tx1"/>
                  </a:solidFill>
                </a:rPr>
                <a:t>Waterloo</a:t>
              </a:r>
            </a:p>
          </p:txBody>
        </p:sp>
      </p:grpSp>
      <p:pic>
        <p:nvPicPr>
          <p:cNvPr id="71" name="F25C1C77-0D53-4817-AA07-7082129A75D6" descr="image1.jpeg">
            <a:extLst>
              <a:ext uri="{FF2B5EF4-FFF2-40B4-BE49-F238E27FC236}">
                <a16:creationId xmlns:a16="http://schemas.microsoft.com/office/drawing/2014/main" id="{1E98CAF9-6E6C-488E-A3D2-3000AAAAFA7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rot="5400000">
            <a:off x="5403261" y="1995539"/>
            <a:ext cx="987641" cy="7329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 name="Group 71">
            <a:extLst>
              <a:ext uri="{FF2B5EF4-FFF2-40B4-BE49-F238E27FC236}">
                <a16:creationId xmlns:a16="http://schemas.microsoft.com/office/drawing/2014/main" id="{B6299117-84D4-4C43-B7BC-638E8A237097}"/>
              </a:ext>
            </a:extLst>
          </p:cNvPr>
          <p:cNvGrpSpPr/>
          <p:nvPr/>
        </p:nvGrpSpPr>
        <p:grpSpPr>
          <a:xfrm>
            <a:off x="7166671" y="1868184"/>
            <a:ext cx="780959" cy="1593606"/>
            <a:chOff x="8846847" y="4335758"/>
            <a:chExt cx="1336578" cy="2733677"/>
          </a:xfrm>
        </p:grpSpPr>
        <p:pic>
          <p:nvPicPr>
            <p:cNvPr id="73" name="Picture 72">
              <a:extLst>
                <a:ext uri="{FF2B5EF4-FFF2-40B4-BE49-F238E27FC236}">
                  <a16:creationId xmlns:a16="http://schemas.microsoft.com/office/drawing/2014/main" id="{B5DA86CA-8DDE-4B0C-B2F4-4BF4EFC01C9E}"/>
                </a:ext>
              </a:extLst>
            </p:cNvPr>
            <p:cNvPicPr>
              <a:picLocks noChangeAspect="1"/>
            </p:cNvPicPr>
            <p:nvPr/>
          </p:nvPicPr>
          <p:blipFill>
            <a:blip r:embed="rId16"/>
            <a:stretch>
              <a:fillRect/>
            </a:stretch>
          </p:blipFill>
          <p:spPr>
            <a:xfrm>
              <a:off x="8997098" y="4335758"/>
              <a:ext cx="1128513" cy="1769490"/>
            </a:xfrm>
            <a:prstGeom prst="rect">
              <a:avLst/>
            </a:prstGeom>
          </p:spPr>
        </p:pic>
        <p:sp>
          <p:nvSpPr>
            <p:cNvPr id="74" name="TextBox 73">
              <a:extLst>
                <a:ext uri="{FF2B5EF4-FFF2-40B4-BE49-F238E27FC236}">
                  <a16:creationId xmlns:a16="http://schemas.microsoft.com/office/drawing/2014/main" id="{EA813EDD-B40B-4781-ABE4-5172F237F2B3}"/>
                </a:ext>
              </a:extLst>
            </p:cNvPr>
            <p:cNvSpPr txBox="1"/>
            <p:nvPr/>
          </p:nvSpPr>
          <p:spPr>
            <a:xfrm>
              <a:off x="8846847" y="6006607"/>
              <a:ext cx="1336578" cy="659952"/>
            </a:xfrm>
            <a:prstGeom prst="rect">
              <a:avLst/>
            </a:prstGeom>
            <a:noFill/>
          </p:spPr>
          <p:txBody>
            <a:bodyPr wrap="square" rtlCol="0">
              <a:spAutoFit/>
            </a:bodyPr>
            <a:lstStyle/>
            <a:p>
              <a:pPr algn="ctr"/>
              <a:r>
                <a:rPr lang="en-GB" sz="800" b="1" dirty="0">
                  <a:solidFill>
                    <a:schemeClr val="tx1"/>
                  </a:solidFill>
                </a:rPr>
                <a:t>Tonye</a:t>
              </a:r>
              <a:r>
                <a:rPr lang="en-GB" sz="1100" b="1" dirty="0">
                  <a:solidFill>
                    <a:schemeClr val="tx1"/>
                  </a:solidFill>
                </a:rPr>
                <a:t> </a:t>
              </a:r>
              <a:r>
                <a:rPr lang="en-GB" sz="800" b="1" dirty="0">
                  <a:solidFill>
                    <a:schemeClr val="tx1"/>
                  </a:solidFill>
                </a:rPr>
                <a:t>Altraide</a:t>
              </a:r>
            </a:p>
          </p:txBody>
        </p:sp>
        <p:sp>
          <p:nvSpPr>
            <p:cNvPr id="75" name="TextBox 74">
              <a:extLst>
                <a:ext uri="{FF2B5EF4-FFF2-40B4-BE49-F238E27FC236}">
                  <a16:creationId xmlns:a16="http://schemas.microsoft.com/office/drawing/2014/main" id="{1B2A76BC-2C88-44CA-8C68-100304BB7EDC}"/>
                </a:ext>
              </a:extLst>
            </p:cNvPr>
            <p:cNvSpPr txBox="1"/>
            <p:nvPr/>
          </p:nvSpPr>
          <p:spPr>
            <a:xfrm>
              <a:off x="8868909" y="6699862"/>
              <a:ext cx="1293572" cy="369573"/>
            </a:xfrm>
            <a:prstGeom prst="rect">
              <a:avLst/>
            </a:prstGeom>
            <a:noFill/>
          </p:spPr>
          <p:txBody>
            <a:bodyPr wrap="square" rtlCol="0">
              <a:spAutoFit/>
            </a:bodyPr>
            <a:lstStyle/>
            <a:p>
              <a:pPr algn="ctr"/>
              <a:r>
                <a:rPr lang="en-GB" sz="800" b="1" dirty="0">
                  <a:solidFill>
                    <a:schemeClr val="tx1"/>
                  </a:solidFill>
                </a:rPr>
                <a:t>Waterloo</a:t>
              </a:r>
            </a:p>
          </p:txBody>
        </p:sp>
      </p:grpSp>
      <p:grpSp>
        <p:nvGrpSpPr>
          <p:cNvPr id="76" name="Group 75">
            <a:extLst>
              <a:ext uri="{FF2B5EF4-FFF2-40B4-BE49-F238E27FC236}">
                <a16:creationId xmlns:a16="http://schemas.microsoft.com/office/drawing/2014/main" id="{9AB2B026-056F-421E-A59D-0DD500087B19}"/>
              </a:ext>
            </a:extLst>
          </p:cNvPr>
          <p:cNvGrpSpPr/>
          <p:nvPr/>
        </p:nvGrpSpPr>
        <p:grpSpPr>
          <a:xfrm>
            <a:off x="8063385" y="1868184"/>
            <a:ext cx="701360" cy="1738866"/>
            <a:chOff x="9310115" y="1588910"/>
            <a:chExt cx="1336578" cy="2953669"/>
          </a:xfrm>
        </p:grpSpPr>
        <p:sp>
          <p:nvSpPr>
            <p:cNvPr id="77" name="TextBox 76">
              <a:extLst>
                <a:ext uri="{FF2B5EF4-FFF2-40B4-BE49-F238E27FC236}">
                  <a16:creationId xmlns:a16="http://schemas.microsoft.com/office/drawing/2014/main" id="{D50816D3-5309-4FC7-9A16-2EE211F07696}"/>
                </a:ext>
              </a:extLst>
            </p:cNvPr>
            <p:cNvSpPr txBox="1"/>
            <p:nvPr/>
          </p:nvSpPr>
          <p:spPr>
            <a:xfrm>
              <a:off x="9310115" y="3316346"/>
              <a:ext cx="1336578" cy="575074"/>
            </a:xfrm>
            <a:prstGeom prst="rect">
              <a:avLst/>
            </a:prstGeom>
            <a:noFill/>
          </p:spPr>
          <p:txBody>
            <a:bodyPr wrap="square" rtlCol="0">
              <a:spAutoFit/>
            </a:bodyPr>
            <a:lstStyle/>
            <a:p>
              <a:pPr algn="ctr"/>
              <a:r>
                <a:rPr lang="en-GB" sz="800" b="1" dirty="0">
                  <a:solidFill>
                    <a:schemeClr val="tx1"/>
                  </a:solidFill>
                </a:rPr>
                <a:t>David Lewis</a:t>
              </a:r>
            </a:p>
          </p:txBody>
        </p:sp>
        <p:sp>
          <p:nvSpPr>
            <p:cNvPr id="78" name="TextBox 77">
              <a:extLst>
                <a:ext uri="{FF2B5EF4-FFF2-40B4-BE49-F238E27FC236}">
                  <a16:creationId xmlns:a16="http://schemas.microsoft.com/office/drawing/2014/main" id="{7386E29B-347D-4850-B7C5-9FCC14A4BED1}"/>
                </a:ext>
              </a:extLst>
            </p:cNvPr>
            <p:cNvSpPr txBox="1"/>
            <p:nvPr/>
          </p:nvSpPr>
          <p:spPr>
            <a:xfrm>
              <a:off x="9331619" y="3967505"/>
              <a:ext cx="1293570" cy="575074"/>
            </a:xfrm>
            <a:prstGeom prst="rect">
              <a:avLst/>
            </a:prstGeom>
            <a:noFill/>
          </p:spPr>
          <p:txBody>
            <a:bodyPr wrap="square" rtlCol="0">
              <a:spAutoFit/>
            </a:bodyPr>
            <a:lstStyle/>
            <a:p>
              <a:pPr algn="ctr"/>
              <a:r>
                <a:rPr lang="en-GB" sz="800" b="1" dirty="0">
                  <a:solidFill>
                    <a:schemeClr val="tx1"/>
                  </a:solidFill>
                </a:rPr>
                <a:t>Feltham Depot</a:t>
              </a:r>
            </a:p>
          </p:txBody>
        </p:sp>
        <p:pic>
          <p:nvPicPr>
            <p:cNvPr id="79" name="Picture 78">
              <a:extLst>
                <a:ext uri="{FF2B5EF4-FFF2-40B4-BE49-F238E27FC236}">
                  <a16:creationId xmlns:a16="http://schemas.microsoft.com/office/drawing/2014/main" id="{AA9E6856-907F-40EE-8158-8D2263063991}"/>
                </a:ext>
              </a:extLst>
            </p:cNvPr>
            <p:cNvPicPr>
              <a:picLocks noChangeAspect="1"/>
            </p:cNvPicPr>
            <p:nvPr/>
          </p:nvPicPr>
          <p:blipFill>
            <a:blip r:embed="rId17"/>
            <a:stretch>
              <a:fillRect/>
            </a:stretch>
          </p:blipFill>
          <p:spPr>
            <a:xfrm>
              <a:off x="9334826" y="1588910"/>
              <a:ext cx="1216961" cy="1723129"/>
            </a:xfrm>
            <a:prstGeom prst="rect">
              <a:avLst/>
            </a:prstGeom>
          </p:spPr>
        </p:pic>
      </p:grpSp>
      <p:sp>
        <p:nvSpPr>
          <p:cNvPr id="80" name="TextBox 79">
            <a:extLst>
              <a:ext uri="{FF2B5EF4-FFF2-40B4-BE49-F238E27FC236}">
                <a16:creationId xmlns:a16="http://schemas.microsoft.com/office/drawing/2014/main" id="{D993789A-748E-49C4-A92A-1AABA2A5A476}"/>
              </a:ext>
            </a:extLst>
          </p:cNvPr>
          <p:cNvSpPr txBox="1"/>
          <p:nvPr/>
        </p:nvSpPr>
        <p:spPr>
          <a:xfrm>
            <a:off x="5433306" y="2878651"/>
            <a:ext cx="907374" cy="338554"/>
          </a:xfrm>
          <a:prstGeom prst="rect">
            <a:avLst/>
          </a:prstGeom>
          <a:noFill/>
        </p:spPr>
        <p:txBody>
          <a:bodyPr wrap="square" rtlCol="0">
            <a:spAutoFit/>
          </a:bodyPr>
          <a:lstStyle/>
          <a:p>
            <a:pPr algn="ctr"/>
            <a:r>
              <a:rPr lang="en-GB" sz="800" b="1" dirty="0">
                <a:solidFill>
                  <a:schemeClr val="tx1"/>
                </a:solidFill>
              </a:rPr>
              <a:t>Nichola Adams</a:t>
            </a:r>
          </a:p>
        </p:txBody>
      </p:sp>
      <p:sp>
        <p:nvSpPr>
          <p:cNvPr id="81" name="TextBox 80">
            <a:extLst>
              <a:ext uri="{FF2B5EF4-FFF2-40B4-BE49-F238E27FC236}">
                <a16:creationId xmlns:a16="http://schemas.microsoft.com/office/drawing/2014/main" id="{DB139C8E-78AE-484E-B6C1-155BE5093A59}"/>
              </a:ext>
            </a:extLst>
          </p:cNvPr>
          <p:cNvSpPr txBox="1"/>
          <p:nvPr/>
        </p:nvSpPr>
        <p:spPr>
          <a:xfrm>
            <a:off x="5477834" y="3261437"/>
            <a:ext cx="878177" cy="215444"/>
          </a:xfrm>
          <a:prstGeom prst="rect">
            <a:avLst/>
          </a:prstGeom>
          <a:noFill/>
        </p:spPr>
        <p:txBody>
          <a:bodyPr wrap="square" rtlCol="0">
            <a:spAutoFit/>
          </a:bodyPr>
          <a:lstStyle/>
          <a:p>
            <a:pPr algn="ctr"/>
            <a:r>
              <a:rPr lang="en-GB" sz="800" b="1" dirty="0">
                <a:solidFill>
                  <a:schemeClr val="tx1"/>
                </a:solidFill>
              </a:rPr>
              <a:t>Waterloo</a:t>
            </a:r>
          </a:p>
        </p:txBody>
      </p:sp>
      <p:pic>
        <p:nvPicPr>
          <p:cNvPr id="6" name="Picture 5">
            <a:extLst>
              <a:ext uri="{FF2B5EF4-FFF2-40B4-BE49-F238E27FC236}">
                <a16:creationId xmlns:a16="http://schemas.microsoft.com/office/drawing/2014/main" id="{136F91E9-D273-4CC6-824B-75786CD200F6}"/>
              </a:ext>
            </a:extLst>
          </p:cNvPr>
          <p:cNvPicPr>
            <a:picLocks noChangeAspect="1"/>
          </p:cNvPicPr>
          <p:nvPr/>
        </p:nvPicPr>
        <p:blipFill>
          <a:blip r:embed="rId18"/>
          <a:stretch>
            <a:fillRect/>
          </a:stretch>
        </p:blipFill>
        <p:spPr>
          <a:xfrm>
            <a:off x="323024" y="1333167"/>
            <a:ext cx="5761142" cy="451480"/>
          </a:xfrm>
          <a:prstGeom prst="rect">
            <a:avLst/>
          </a:prstGeom>
        </p:spPr>
      </p:pic>
      <p:sp>
        <p:nvSpPr>
          <p:cNvPr id="7" name="Rectangle 6">
            <a:extLst>
              <a:ext uri="{FF2B5EF4-FFF2-40B4-BE49-F238E27FC236}">
                <a16:creationId xmlns:a16="http://schemas.microsoft.com/office/drawing/2014/main" id="{751E1E58-EA1B-49AB-95F6-8EB7AD3B213C}"/>
              </a:ext>
            </a:extLst>
          </p:cNvPr>
          <p:cNvSpPr/>
          <p:nvPr/>
        </p:nvSpPr>
        <p:spPr>
          <a:xfrm>
            <a:off x="6388159" y="3927919"/>
            <a:ext cx="4862638" cy="137021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you would like to join these lovely people and become a MH first aider yourself there is a course planned for September. Please check with Grazia </a:t>
            </a:r>
            <a:r>
              <a:rPr lang="en-GB" dirty="0" err="1"/>
              <a:t>Elsehimy</a:t>
            </a:r>
            <a:r>
              <a:rPr lang="en-GB" dirty="0"/>
              <a:t> if you would like to book a place</a:t>
            </a:r>
          </a:p>
        </p:txBody>
      </p:sp>
      <p:pic>
        <p:nvPicPr>
          <p:cNvPr id="5" name="Picture 4">
            <a:extLst>
              <a:ext uri="{FF2B5EF4-FFF2-40B4-BE49-F238E27FC236}">
                <a16:creationId xmlns:a16="http://schemas.microsoft.com/office/drawing/2014/main" id="{5251DCC5-37F5-45EA-BB7C-A9F051A5C96B}"/>
              </a:ext>
            </a:extLst>
          </p:cNvPr>
          <p:cNvPicPr>
            <a:picLocks noChangeAspect="1"/>
          </p:cNvPicPr>
          <p:nvPr/>
        </p:nvPicPr>
        <p:blipFill rotWithShape="1">
          <a:blip r:embed="rId19"/>
          <a:srcRect l="12616" t="-1" r="19161" b="9439"/>
          <a:stretch/>
        </p:blipFill>
        <p:spPr>
          <a:xfrm>
            <a:off x="3904277" y="1913718"/>
            <a:ext cx="651689" cy="954297"/>
          </a:xfrm>
          <a:prstGeom prst="rect">
            <a:avLst/>
          </a:prstGeom>
        </p:spPr>
      </p:pic>
    </p:spTree>
    <p:extLst>
      <p:ext uri="{BB962C8B-B14F-4D97-AF65-F5344CB8AC3E}">
        <p14:creationId xmlns:p14="http://schemas.microsoft.com/office/powerpoint/2010/main" val="53626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5031DCB-B78B-4735-B586-C9573BD7709A}"/>
              </a:ext>
            </a:extLst>
          </p:cNvPr>
          <p:cNvSpPr/>
          <p:nvPr/>
        </p:nvSpPr>
        <p:spPr>
          <a:xfrm>
            <a:off x="-96688" y="-40313"/>
            <a:ext cx="3816424" cy="765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Health &amp; Wellbeing</a:t>
            </a:r>
          </a:p>
        </p:txBody>
      </p:sp>
      <p:pic>
        <p:nvPicPr>
          <p:cNvPr id="18" name="Picture 17">
            <a:extLst>
              <a:ext uri="{FF2B5EF4-FFF2-40B4-BE49-F238E27FC236}">
                <a16:creationId xmlns:a16="http://schemas.microsoft.com/office/drawing/2014/main" id="{893B87BA-39C0-43B0-9233-8472A7295C27}"/>
              </a:ext>
            </a:extLst>
          </p:cNvPr>
          <p:cNvPicPr>
            <a:picLocks noChangeAspect="1"/>
          </p:cNvPicPr>
          <p:nvPr/>
        </p:nvPicPr>
        <p:blipFill>
          <a:blip r:embed="rId2"/>
          <a:stretch>
            <a:fillRect/>
          </a:stretch>
        </p:blipFill>
        <p:spPr>
          <a:xfrm>
            <a:off x="10530812" y="5943798"/>
            <a:ext cx="864096" cy="681100"/>
          </a:xfrm>
          <a:prstGeom prst="rect">
            <a:avLst/>
          </a:prstGeom>
        </p:spPr>
      </p:pic>
      <p:sp>
        <p:nvSpPr>
          <p:cNvPr id="82" name="TextBox 81">
            <a:extLst>
              <a:ext uri="{FF2B5EF4-FFF2-40B4-BE49-F238E27FC236}">
                <a16:creationId xmlns:a16="http://schemas.microsoft.com/office/drawing/2014/main" id="{C3625F7E-86B5-43B2-9336-E6EBA698DE8E}"/>
              </a:ext>
            </a:extLst>
          </p:cNvPr>
          <p:cNvSpPr txBox="1"/>
          <p:nvPr/>
        </p:nvSpPr>
        <p:spPr>
          <a:xfrm>
            <a:off x="7743833" y="2302353"/>
            <a:ext cx="3348610" cy="1754326"/>
          </a:xfrm>
          <a:prstGeom prst="rect">
            <a:avLst/>
          </a:prstGeom>
          <a:noFill/>
          <a:ln w="38100">
            <a:solidFill>
              <a:schemeClr val="accent1">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My mission in life is not merely to survive, but to thrive; and to do so with some passion, some compassion, some humour and some style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Maya Angelou</a:t>
            </a:r>
          </a:p>
        </p:txBody>
      </p:sp>
      <p:grpSp>
        <p:nvGrpSpPr>
          <p:cNvPr id="83" name="Group 82">
            <a:extLst>
              <a:ext uri="{FF2B5EF4-FFF2-40B4-BE49-F238E27FC236}">
                <a16:creationId xmlns:a16="http://schemas.microsoft.com/office/drawing/2014/main" id="{37B86121-8268-4FAF-8BCE-11730F4803CF}"/>
              </a:ext>
            </a:extLst>
          </p:cNvPr>
          <p:cNvGrpSpPr/>
          <p:nvPr/>
        </p:nvGrpSpPr>
        <p:grpSpPr>
          <a:xfrm>
            <a:off x="8494781" y="4589983"/>
            <a:ext cx="1993707" cy="2034915"/>
            <a:chOff x="2973475" y="4802416"/>
            <a:chExt cx="1544947" cy="1634086"/>
          </a:xfrm>
        </p:grpSpPr>
        <p:sp>
          <p:nvSpPr>
            <p:cNvPr id="85" name="Oval 84">
              <a:extLst>
                <a:ext uri="{FF2B5EF4-FFF2-40B4-BE49-F238E27FC236}">
                  <a16:creationId xmlns:a16="http://schemas.microsoft.com/office/drawing/2014/main" id="{C76DCB88-D02C-4A3B-821C-B7F47715B41F}"/>
                </a:ext>
              </a:extLst>
            </p:cNvPr>
            <p:cNvSpPr/>
            <p:nvPr/>
          </p:nvSpPr>
          <p:spPr>
            <a:xfrm>
              <a:off x="2973475" y="4802416"/>
              <a:ext cx="1544947" cy="1634086"/>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6" name="Speech Bubble: Oval 85">
              <a:extLst>
                <a:ext uri="{FF2B5EF4-FFF2-40B4-BE49-F238E27FC236}">
                  <a16:creationId xmlns:a16="http://schemas.microsoft.com/office/drawing/2014/main" id="{8423D7C9-1424-4DDB-BA4F-747DD29A06E1}"/>
                </a:ext>
              </a:extLst>
            </p:cNvPr>
            <p:cNvSpPr/>
            <p:nvPr/>
          </p:nvSpPr>
          <p:spPr>
            <a:xfrm rot="2455480">
              <a:off x="3119202" y="5041801"/>
              <a:ext cx="1268842" cy="1218869"/>
            </a:xfrm>
            <a:prstGeom prst="wedgeEllipseCallou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7" name="TextBox 86">
              <a:extLst>
                <a:ext uri="{FF2B5EF4-FFF2-40B4-BE49-F238E27FC236}">
                  <a16:creationId xmlns:a16="http://schemas.microsoft.com/office/drawing/2014/main" id="{0ED69709-1853-4468-92BF-4C6C077A7FA4}"/>
                </a:ext>
              </a:extLst>
            </p:cNvPr>
            <p:cNvSpPr txBox="1"/>
            <p:nvPr/>
          </p:nvSpPr>
          <p:spPr>
            <a:xfrm>
              <a:off x="3220731" y="5240582"/>
              <a:ext cx="1087407" cy="8156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2">
                      <a:lumMod val="60000"/>
                      <a:lumOff val="40000"/>
                    </a:schemeClr>
                  </a:solidFill>
                  <a:effectLst/>
                  <a:uLnTx/>
                  <a:uFillTx/>
                  <a:latin typeface="Berlin Sans FB Demi" panose="020E0802020502020306" pitchFamily="34" charset="0"/>
                  <a:ea typeface="+mn-ea"/>
                  <a:cs typeface="Aharoni" panose="02010803020104030203" pitchFamily="2" charset="-79"/>
                </a:rPr>
                <a:t>Survive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2">
                      <a:lumMod val="60000"/>
                      <a:lumOff val="40000"/>
                    </a:schemeClr>
                  </a:solidFill>
                  <a:effectLst/>
                  <a:uLnTx/>
                  <a:uFillTx/>
                  <a:latin typeface="Berlin Sans FB Demi" panose="020E0802020502020306" pitchFamily="34" charset="0"/>
                  <a:ea typeface="+mn-ea"/>
                  <a:cs typeface="Aharoni" panose="02010803020104030203" pitchFamily="2" charset="-79"/>
                </a:rPr>
                <a:t>Thrive</a:t>
              </a:r>
            </a:p>
          </p:txBody>
        </p:sp>
      </p:grpSp>
      <p:sp>
        <p:nvSpPr>
          <p:cNvPr id="88" name="TextBox 87">
            <a:extLst>
              <a:ext uri="{FF2B5EF4-FFF2-40B4-BE49-F238E27FC236}">
                <a16:creationId xmlns:a16="http://schemas.microsoft.com/office/drawing/2014/main" id="{272C606D-3906-4C2A-B06D-47EEB05591F2}"/>
              </a:ext>
            </a:extLst>
          </p:cNvPr>
          <p:cNvSpPr txBox="1"/>
          <p:nvPr/>
        </p:nvSpPr>
        <p:spPr>
          <a:xfrm>
            <a:off x="875420" y="2420888"/>
            <a:ext cx="6732748" cy="3416320"/>
          </a:xfrm>
          <a:prstGeom prst="rect">
            <a:avLst/>
          </a:prstGeom>
          <a:solidFill>
            <a:srgbClr val="00B0F0"/>
          </a:solidFill>
          <a:ln w="38100">
            <a:solidFill>
              <a:srgbClr val="FF99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If you have gone through a period of mental ill health, have walked the path to recovery and are now thriving.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Have you thought of sharing your 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Arial" panose="020B0604020202020204"/>
              </a:rPr>
              <a:t>We need those brave volunteers amongst you to tell your inspirational story and demonstrate to others there is light at the end of the tunnel.</a:t>
            </a: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If you would like to know more about how you can help, contact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Grazia.Elsehimy@networkrail.co.uk</a:t>
            </a:r>
          </a:p>
        </p:txBody>
      </p:sp>
      <p:sp>
        <p:nvSpPr>
          <p:cNvPr id="89" name="Rectangle 88">
            <a:extLst>
              <a:ext uri="{FF2B5EF4-FFF2-40B4-BE49-F238E27FC236}">
                <a16:creationId xmlns:a16="http://schemas.microsoft.com/office/drawing/2014/main" id="{394EEC7F-7A35-42D5-BE43-28D486D8D4A3}"/>
              </a:ext>
            </a:extLst>
          </p:cNvPr>
          <p:cNvSpPr/>
          <p:nvPr/>
        </p:nvSpPr>
        <p:spPr>
          <a:xfrm>
            <a:off x="1811524" y="702732"/>
            <a:ext cx="6732748" cy="12496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Mental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“Survive and thrive campaign”</a:t>
            </a:r>
            <a:endParaRPr kumimoji="0" lang="en-GB" sz="3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pic>
        <p:nvPicPr>
          <p:cNvPr id="90" name="Picture 89">
            <a:extLst>
              <a:ext uri="{FF2B5EF4-FFF2-40B4-BE49-F238E27FC236}">
                <a16:creationId xmlns:a16="http://schemas.microsoft.com/office/drawing/2014/main" id="{775A4E0A-FD33-4E60-8665-0AB7D547D5B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Lst>
          </a:blip>
          <a:stretch>
            <a:fillRect/>
          </a:stretch>
        </p:blipFill>
        <p:spPr>
          <a:xfrm>
            <a:off x="9191447" y="725231"/>
            <a:ext cx="890649" cy="1043818"/>
          </a:xfrm>
          <a:prstGeom prst="rect">
            <a:avLst/>
          </a:prstGeom>
        </p:spPr>
      </p:pic>
    </p:spTree>
    <p:extLst>
      <p:ext uri="{BB962C8B-B14F-4D97-AF65-F5344CB8AC3E}">
        <p14:creationId xmlns:p14="http://schemas.microsoft.com/office/powerpoint/2010/main" val="215456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8" name="Picture 7">
            <a:extLst>
              <a:ext uri="{FF2B5EF4-FFF2-40B4-BE49-F238E27FC236}">
                <a16:creationId xmlns:a16="http://schemas.microsoft.com/office/drawing/2014/main" id="{620E1CE4-88D5-480B-83C7-8C48DF4C608A}"/>
              </a:ext>
            </a:extLst>
          </p:cNvPr>
          <p:cNvPicPr>
            <a:picLocks noChangeAspect="1"/>
          </p:cNvPicPr>
          <p:nvPr/>
        </p:nvPicPr>
        <p:blipFill>
          <a:blip r:embed="rId2"/>
          <a:stretch>
            <a:fillRect/>
          </a:stretch>
        </p:blipFill>
        <p:spPr>
          <a:xfrm>
            <a:off x="3647728" y="52546"/>
            <a:ext cx="864096" cy="681100"/>
          </a:xfrm>
          <a:prstGeom prst="rect">
            <a:avLst/>
          </a:prstGeom>
        </p:spPr>
      </p:pic>
      <p:pic>
        <p:nvPicPr>
          <p:cNvPr id="6" name="Picture 5">
            <a:extLst>
              <a:ext uri="{FF2B5EF4-FFF2-40B4-BE49-F238E27FC236}">
                <a16:creationId xmlns:a16="http://schemas.microsoft.com/office/drawing/2014/main" id="{4CAB90A9-A33C-4935-9002-7DB635A87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604" y="781865"/>
            <a:ext cx="8594792" cy="6076135"/>
          </a:xfrm>
          <a:prstGeom prst="rect">
            <a:avLst/>
          </a:prstGeom>
        </p:spPr>
      </p:pic>
    </p:spTree>
    <p:extLst>
      <p:ext uri="{BB962C8B-B14F-4D97-AF65-F5344CB8AC3E}">
        <p14:creationId xmlns:p14="http://schemas.microsoft.com/office/powerpoint/2010/main" val="306229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2BE812CF-DDDE-454B-9DA1-D497A1DD1725}"/>
              </a:ext>
            </a:extLst>
          </p:cNvPr>
          <p:cNvSpPr/>
          <p:nvPr/>
        </p:nvSpPr>
        <p:spPr>
          <a:xfrm>
            <a:off x="1010094" y="275117"/>
            <a:ext cx="2434856" cy="5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lumMod val="50000"/>
                  </a:schemeClr>
                </a:solidFill>
              </a:rPr>
              <a:t>Content  </a:t>
            </a:r>
          </a:p>
        </p:txBody>
      </p:sp>
      <p:sp>
        <p:nvSpPr>
          <p:cNvPr id="4" name="Rectangle 3">
            <a:extLst>
              <a:ext uri="{FF2B5EF4-FFF2-40B4-BE49-F238E27FC236}">
                <a16:creationId xmlns:a16="http://schemas.microsoft.com/office/drawing/2014/main" id="{3403C357-868D-4A4D-ABC8-C9668CCB3C2D}"/>
              </a:ext>
            </a:extLst>
          </p:cNvPr>
          <p:cNvSpPr/>
          <p:nvPr/>
        </p:nvSpPr>
        <p:spPr>
          <a:xfrm>
            <a:off x="1010094" y="1268760"/>
            <a:ext cx="10792046" cy="544823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Welcome to your Health, Safety and Environmental Cascade for Period 04 2019/20. Please discuss and share the items that are relevant to your teams and display any relevant Safety Bulletins or Lessons Learnt on your notice boards.</a:t>
            </a:r>
          </a:p>
          <a:p>
            <a:pPr lvl="0"/>
            <a:endParaRPr lang="en-GB" dirty="0">
              <a:solidFill>
                <a:schemeClr val="tx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Significant Workforce Events</a:t>
            </a:r>
          </a:p>
          <a:p>
            <a:pPr marL="285750" lvl="0" indent="-285750">
              <a:buFont typeface="Wingdings" panose="05000000000000000000" pitchFamily="2" charset="2"/>
              <a:buChar char="Ø"/>
            </a:pPr>
            <a:r>
              <a:rPr lang="en-GB" dirty="0">
                <a:solidFill>
                  <a:schemeClr val="tx2">
                    <a:lumMod val="50000"/>
                  </a:schemeClr>
                </a:solidFill>
              </a:rPr>
              <a:t>Unsafe Working Practices in the Early area </a:t>
            </a:r>
          </a:p>
          <a:p>
            <a:pPr marL="285750" lvl="0" indent="-285750">
              <a:buFont typeface="Wingdings" panose="05000000000000000000" pitchFamily="2" charset="2"/>
              <a:buChar char="Ø"/>
            </a:pPr>
            <a:r>
              <a:rPr lang="en-GB" dirty="0">
                <a:solidFill>
                  <a:schemeClr val="tx2">
                    <a:lumMod val="50000"/>
                  </a:schemeClr>
                </a:solidFill>
              </a:rPr>
              <a:t>Use of Site Wardens</a:t>
            </a:r>
          </a:p>
          <a:p>
            <a:pPr marL="285750" lvl="0" indent="-285750">
              <a:buFont typeface="Wingdings" panose="05000000000000000000" pitchFamily="2" charset="2"/>
              <a:buChar char="Ø"/>
            </a:pPr>
            <a:r>
              <a:rPr lang="en-GB" dirty="0">
                <a:solidFill>
                  <a:schemeClr val="tx2">
                    <a:lumMod val="50000"/>
                  </a:schemeClr>
                </a:solidFill>
              </a:rPr>
              <a:t>Eye injury</a:t>
            </a:r>
          </a:p>
          <a:p>
            <a:pPr marL="285750" lvl="0" indent="-285750">
              <a:buFont typeface="Wingdings" panose="05000000000000000000" pitchFamily="2" charset="2"/>
              <a:buChar char="Ø"/>
            </a:pPr>
            <a:r>
              <a:rPr lang="en-GB" dirty="0">
                <a:solidFill>
                  <a:schemeClr val="tx2">
                    <a:lumMod val="50000"/>
                  </a:schemeClr>
                </a:solidFill>
              </a:rPr>
              <a:t>Electrical shock and minor burn</a:t>
            </a:r>
          </a:p>
          <a:p>
            <a:pPr marL="285750" lvl="0" indent="-285750">
              <a:buFont typeface="Wingdings" panose="05000000000000000000" pitchFamily="2" charset="2"/>
              <a:buChar char="Ø"/>
            </a:pPr>
            <a:r>
              <a:rPr lang="en-GB" dirty="0">
                <a:solidFill>
                  <a:schemeClr val="tx2">
                    <a:lumMod val="50000"/>
                  </a:schemeClr>
                </a:solidFill>
              </a:rPr>
              <a:t>Safety Alert – Systems of work requiring touch lookouts</a:t>
            </a:r>
          </a:p>
          <a:p>
            <a:pPr marL="285750" indent="-285750">
              <a:buFont typeface="Wingdings" panose="05000000000000000000" pitchFamily="2" charset="2"/>
              <a:buChar char="Ø"/>
            </a:pPr>
            <a:r>
              <a:rPr lang="en-GB" dirty="0">
                <a:solidFill>
                  <a:schemeClr val="tx2">
                    <a:lumMod val="50000"/>
                  </a:schemeClr>
                </a:solidFill>
              </a:rPr>
              <a:t>Correct disposal of batteries and detonators</a:t>
            </a:r>
          </a:p>
          <a:p>
            <a:pPr marL="285750" indent="-285750">
              <a:buFont typeface="Wingdings" panose="05000000000000000000" pitchFamily="2" charset="2"/>
              <a:buChar char="Ø"/>
            </a:pPr>
            <a:r>
              <a:rPr lang="en-GB" dirty="0">
                <a:solidFill>
                  <a:schemeClr val="tx2">
                    <a:lumMod val="50000"/>
                  </a:schemeClr>
                </a:solidFill>
              </a:rPr>
              <a:t>Lyme disease</a:t>
            </a:r>
          </a:p>
          <a:p>
            <a:pPr marL="285750" indent="-285750">
              <a:buFont typeface="Wingdings" panose="05000000000000000000" pitchFamily="2" charset="2"/>
              <a:buChar char="Ø"/>
            </a:pPr>
            <a:r>
              <a:rPr lang="en-GB" dirty="0">
                <a:solidFill>
                  <a:schemeClr val="tx2">
                    <a:lumMod val="50000"/>
                  </a:schemeClr>
                </a:solidFill>
              </a:rPr>
              <a:t>Sleepers treated with Creosote</a:t>
            </a:r>
          </a:p>
          <a:p>
            <a:pPr marL="285750" indent="-285750">
              <a:buFont typeface="Wingdings" panose="05000000000000000000" pitchFamily="2" charset="2"/>
              <a:buChar char="Ø"/>
            </a:pPr>
            <a:r>
              <a:rPr lang="en-GB" dirty="0">
                <a:solidFill>
                  <a:schemeClr val="tx2">
                    <a:lumMod val="50000"/>
                  </a:schemeClr>
                </a:solidFill>
              </a:rPr>
              <a:t>Use of hand trolleys</a:t>
            </a:r>
          </a:p>
          <a:p>
            <a:pPr marL="285750" indent="-285750">
              <a:buFont typeface="Wingdings" panose="05000000000000000000" pitchFamily="2" charset="2"/>
              <a:buChar char="Ø"/>
            </a:pPr>
            <a:r>
              <a:rPr lang="en-GB" altLang="en-US" dirty="0">
                <a:solidFill>
                  <a:schemeClr val="tx2">
                    <a:lumMod val="50000"/>
                  </a:schemeClr>
                </a:solidFill>
              </a:rPr>
              <a:t>Plant Manual Update – duplex communications for On Track plant</a:t>
            </a:r>
          </a:p>
          <a:p>
            <a:pPr marL="285750" indent="-285750">
              <a:buFont typeface="Wingdings" panose="05000000000000000000" pitchFamily="2" charset="2"/>
              <a:buChar char="Ø"/>
            </a:pPr>
            <a:r>
              <a:rPr lang="en-GB" dirty="0">
                <a:solidFill>
                  <a:schemeClr val="tx2">
                    <a:lumMod val="50000"/>
                  </a:schemeClr>
                </a:solidFill>
              </a:rPr>
              <a:t>Community Safety – Tegan’s story</a:t>
            </a:r>
          </a:p>
          <a:p>
            <a:pPr marL="285750" lvl="0" indent="-285750">
              <a:buFont typeface="Wingdings" panose="05000000000000000000" pitchFamily="2" charset="2"/>
              <a:buChar char="Ø"/>
            </a:pPr>
            <a:r>
              <a:rPr lang="en-GB" dirty="0">
                <a:solidFill>
                  <a:schemeClr val="tx2">
                    <a:lumMod val="50000"/>
                  </a:schemeClr>
                </a:solidFill>
              </a:rPr>
              <a:t>Environmental Update</a:t>
            </a:r>
          </a:p>
          <a:p>
            <a:pPr marL="285750" lvl="0" indent="-285750">
              <a:buFont typeface="Wingdings" panose="05000000000000000000" pitchFamily="2" charset="2"/>
              <a:buChar char="Ø"/>
            </a:pPr>
            <a:r>
              <a:rPr lang="en-GB" dirty="0">
                <a:solidFill>
                  <a:schemeClr val="tx2">
                    <a:lumMod val="50000"/>
                  </a:schemeClr>
                </a:solidFill>
              </a:rPr>
              <a:t>Health and Wellbeing</a:t>
            </a:r>
          </a:p>
          <a:p>
            <a:pPr marL="285750" lvl="0" indent="-285750">
              <a:buFont typeface="Wingdings" panose="05000000000000000000" pitchFamily="2" charset="2"/>
              <a:buChar char="Ø"/>
            </a:pPr>
            <a:r>
              <a:rPr lang="en-GB" dirty="0">
                <a:solidFill>
                  <a:schemeClr val="tx2">
                    <a:lumMod val="50000"/>
                  </a:schemeClr>
                </a:solidFill>
              </a:rPr>
              <a:t>Your Voice</a:t>
            </a:r>
          </a:p>
          <a:p>
            <a:endParaRPr lang="en-GB" dirty="0">
              <a:solidFill>
                <a:schemeClr val="tx2">
                  <a:lumMod val="50000"/>
                </a:schemeClr>
              </a:solidFill>
            </a:endParaRPr>
          </a:p>
        </p:txBody>
      </p:sp>
    </p:spTree>
    <p:extLst>
      <p:ext uri="{BB962C8B-B14F-4D97-AF65-F5344CB8AC3E}">
        <p14:creationId xmlns:p14="http://schemas.microsoft.com/office/powerpoint/2010/main" val="377588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4117FF25-7793-4362-A227-33E9CDAA7C87}"/>
              </a:ext>
            </a:extLst>
          </p:cNvPr>
          <p:cNvPicPr>
            <a:picLocks noChangeAspect="1"/>
          </p:cNvPicPr>
          <p:nvPr/>
        </p:nvPicPr>
        <p:blipFill>
          <a:blip r:embed="rId3"/>
          <a:stretch>
            <a:fillRect/>
          </a:stretch>
        </p:blipFill>
        <p:spPr>
          <a:xfrm>
            <a:off x="407368" y="160791"/>
            <a:ext cx="1556728" cy="1326333"/>
          </a:xfrm>
          <a:prstGeom prst="rect">
            <a:avLst/>
          </a:prstGeom>
        </p:spPr>
      </p:pic>
      <p:pic>
        <p:nvPicPr>
          <p:cNvPr id="6" name="Picture 5">
            <a:extLst>
              <a:ext uri="{FF2B5EF4-FFF2-40B4-BE49-F238E27FC236}">
                <a16:creationId xmlns:a16="http://schemas.microsoft.com/office/drawing/2014/main" id="{A7A01BA3-FFD3-4A4D-84E3-B9BA02864FE1}"/>
              </a:ext>
            </a:extLst>
          </p:cNvPr>
          <p:cNvPicPr>
            <a:picLocks noChangeAspect="1"/>
          </p:cNvPicPr>
          <p:nvPr/>
        </p:nvPicPr>
        <p:blipFill>
          <a:blip r:embed="rId4"/>
          <a:stretch>
            <a:fillRect/>
          </a:stretch>
        </p:blipFill>
        <p:spPr>
          <a:xfrm>
            <a:off x="8400256" y="10185"/>
            <a:ext cx="1556728" cy="1482051"/>
          </a:xfrm>
          <a:prstGeom prst="rect">
            <a:avLst/>
          </a:prstGeom>
        </p:spPr>
      </p:pic>
      <p:sp>
        <p:nvSpPr>
          <p:cNvPr id="3" name="Rectangle 2">
            <a:extLst>
              <a:ext uri="{FF2B5EF4-FFF2-40B4-BE49-F238E27FC236}">
                <a16:creationId xmlns:a16="http://schemas.microsoft.com/office/drawing/2014/main" id="{A16B58DE-89E7-43B7-A920-8BFC472C2EC9}"/>
              </a:ext>
            </a:extLst>
          </p:cNvPr>
          <p:cNvSpPr/>
          <p:nvPr/>
        </p:nvSpPr>
        <p:spPr>
          <a:xfrm>
            <a:off x="441988" y="1731488"/>
            <a:ext cx="10650455" cy="4801314"/>
          </a:xfrm>
          <a:prstGeom prst="rect">
            <a:avLst/>
          </a:prstGeom>
        </p:spPr>
        <p:txBody>
          <a:bodyPr wrap="square">
            <a:spAutoFit/>
          </a:bodyPr>
          <a:lstStyle/>
          <a:p>
            <a:r>
              <a:rPr lang="en-GB" dirty="0">
                <a:solidFill>
                  <a:schemeClr val="tx2">
                    <a:lumMod val="50000"/>
                  </a:schemeClr>
                </a:solidFill>
              </a:rPr>
              <a:t>We want to hear what you think about working here.  You can let us know by taking part in this year’s employee opinion survey (from 1-30 September 2019); the survey covers things like your job, your wellbeing, safety and training needs.</a:t>
            </a:r>
            <a:br>
              <a:rPr lang="en-GB" dirty="0">
                <a:solidFill>
                  <a:schemeClr val="tx2">
                    <a:lumMod val="50000"/>
                  </a:schemeClr>
                </a:solidFill>
              </a:rPr>
            </a:br>
            <a:br>
              <a:rPr lang="en-GB" dirty="0">
                <a:solidFill>
                  <a:schemeClr val="tx2">
                    <a:lumMod val="50000"/>
                  </a:schemeClr>
                </a:solidFill>
              </a:rPr>
            </a:br>
            <a:r>
              <a:rPr lang="en-GB" dirty="0">
                <a:solidFill>
                  <a:schemeClr val="tx2">
                    <a:lumMod val="50000"/>
                  </a:schemeClr>
                </a:solidFill>
              </a:rPr>
              <a:t>Your feedback really can make a difference not only in making our working lives better every day, helping us to safely connect our people, businesses and communities to ‘put our passengers first’ and provide the service they deserve.  To do this we must make sure everyone is working together.</a:t>
            </a:r>
            <a:br>
              <a:rPr lang="en-GB" dirty="0">
                <a:solidFill>
                  <a:schemeClr val="tx2">
                    <a:lumMod val="50000"/>
                  </a:schemeClr>
                </a:solidFill>
              </a:rPr>
            </a:br>
            <a:br>
              <a:rPr lang="en-GB" dirty="0">
                <a:solidFill>
                  <a:schemeClr val="tx2">
                    <a:lumMod val="50000"/>
                  </a:schemeClr>
                </a:solidFill>
              </a:rPr>
            </a:br>
            <a:r>
              <a:rPr lang="en-GB" dirty="0">
                <a:solidFill>
                  <a:schemeClr val="tx2">
                    <a:lumMod val="50000"/>
                  </a:schemeClr>
                </a:solidFill>
              </a:rPr>
              <a:t>It’s your time to act – taking part in the survey will help us better understand what we are doing well and where we can improve. </a:t>
            </a:r>
            <a:br>
              <a:rPr lang="en-GB" dirty="0">
                <a:solidFill>
                  <a:schemeClr val="tx2">
                    <a:lumMod val="50000"/>
                  </a:schemeClr>
                </a:solidFill>
              </a:rPr>
            </a:br>
            <a:br>
              <a:rPr lang="en-GB" dirty="0">
                <a:solidFill>
                  <a:schemeClr val="tx2">
                    <a:lumMod val="50000"/>
                  </a:schemeClr>
                </a:solidFill>
              </a:rPr>
            </a:br>
            <a:r>
              <a:rPr lang="en-GB" dirty="0">
                <a:solidFill>
                  <a:schemeClr val="tx2">
                    <a:lumMod val="50000"/>
                  </a:schemeClr>
                </a:solidFill>
              </a:rPr>
              <a:t>The survey itself should only take 10-15 minutes to complete – the answers you give are completely confidential and no-one at Network Rail will see your individual answers.  The results will be used to put action plans in place across the whole organisation to build and support a more engaged environment.</a:t>
            </a:r>
            <a:br>
              <a:rPr lang="en-GB" dirty="0">
                <a:solidFill>
                  <a:schemeClr val="tx2">
                    <a:lumMod val="50000"/>
                  </a:schemeClr>
                </a:solidFill>
              </a:rPr>
            </a:br>
            <a:br>
              <a:rPr lang="en-GB" dirty="0">
                <a:solidFill>
                  <a:schemeClr val="tx2">
                    <a:lumMod val="50000"/>
                  </a:schemeClr>
                </a:solidFill>
              </a:rPr>
            </a:br>
            <a:r>
              <a:rPr lang="en-GB" dirty="0">
                <a:solidFill>
                  <a:schemeClr val="tx2">
                    <a:lumMod val="50000"/>
                  </a:schemeClr>
                </a:solidFill>
              </a:rPr>
              <a:t>More details to come in the coming weeks.</a:t>
            </a:r>
            <a:br>
              <a:rPr lang="en-GB" dirty="0">
                <a:solidFill>
                  <a:schemeClr val="tx2">
                    <a:lumMod val="50000"/>
                  </a:schemeClr>
                </a:solidFill>
              </a:rPr>
            </a:br>
            <a:endParaRPr lang="en-GB" dirty="0">
              <a:solidFill>
                <a:schemeClr val="tx2">
                  <a:lumMod val="50000"/>
                </a:schemeClr>
              </a:solidFill>
            </a:endParaRPr>
          </a:p>
        </p:txBody>
      </p:sp>
    </p:spTree>
    <p:extLst>
      <p:ext uri="{BB962C8B-B14F-4D97-AF65-F5344CB8AC3E}">
        <p14:creationId xmlns:p14="http://schemas.microsoft.com/office/powerpoint/2010/main" val="17728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6F06E1A-D97F-4111-AD97-5522CF9A8AA5}"/>
              </a:ext>
            </a:extLst>
          </p:cNvPr>
          <p:cNvPicPr>
            <a:picLocks noChangeAspect="1"/>
          </p:cNvPicPr>
          <p:nvPr/>
        </p:nvPicPr>
        <p:blipFill>
          <a:blip r:embed="rId2"/>
          <a:stretch>
            <a:fillRect/>
          </a:stretch>
        </p:blipFill>
        <p:spPr>
          <a:xfrm>
            <a:off x="1523492" y="4576073"/>
            <a:ext cx="9145016" cy="2140921"/>
          </a:xfrm>
          <a:prstGeom prst="rect">
            <a:avLst/>
          </a:prstGeom>
        </p:spPr>
      </p:pic>
      <p:sp>
        <p:nvSpPr>
          <p:cNvPr id="7" name="Rectangle 6">
            <a:extLst>
              <a:ext uri="{FF2B5EF4-FFF2-40B4-BE49-F238E27FC236}">
                <a16:creationId xmlns:a16="http://schemas.microsoft.com/office/drawing/2014/main" id="{933B659C-752C-42E5-AF9B-125F044F9B05}"/>
              </a:ext>
            </a:extLst>
          </p:cNvPr>
          <p:cNvSpPr/>
          <p:nvPr/>
        </p:nvSpPr>
        <p:spPr>
          <a:xfrm>
            <a:off x="460127" y="1700808"/>
            <a:ext cx="11180489" cy="1938992"/>
          </a:xfrm>
          <a:prstGeom prst="rect">
            <a:avLst/>
          </a:prstGeom>
        </p:spPr>
        <p:txBody>
          <a:bodyPr wrap="square">
            <a:spAutoFit/>
          </a:bodyPr>
          <a:lstStyle/>
          <a:p>
            <a:r>
              <a:rPr lang="en-GB" sz="2000" b="1" dirty="0">
                <a:solidFill>
                  <a:schemeClr val="tx2">
                    <a:lumMod val="50000"/>
                  </a:schemeClr>
                </a:solidFill>
              </a:rPr>
              <a:t>Well done to Woking P-way team who invoked the Work Safe Procedure!</a:t>
            </a:r>
          </a:p>
          <a:p>
            <a:endParaRPr lang="en-GB" sz="2000" b="1" dirty="0">
              <a:solidFill>
                <a:schemeClr val="tx2">
                  <a:lumMod val="50000"/>
                </a:schemeClr>
              </a:solidFill>
            </a:endParaRPr>
          </a:p>
          <a:p>
            <a:r>
              <a:rPr lang="en-GB" sz="2000" dirty="0">
                <a:solidFill>
                  <a:schemeClr val="tx2">
                    <a:lumMod val="50000"/>
                  </a:schemeClr>
                </a:solidFill>
              </a:rPr>
              <a:t>The team were asked to clamp up a 2C defect.  But when they got to site, the </a:t>
            </a:r>
          </a:p>
          <a:p>
            <a:r>
              <a:rPr lang="en-GB" sz="2000" dirty="0">
                <a:solidFill>
                  <a:schemeClr val="tx2">
                    <a:lumMod val="50000"/>
                  </a:schemeClr>
                </a:solidFill>
              </a:rPr>
              <a:t>COSS assessed the situation and made the decision that it was not safe to carry out the task with open line working. The Line Manager was made aware and supported the decision made by the COSS. The work was re-planned to be done in a Line Blockage.</a:t>
            </a:r>
          </a:p>
        </p:txBody>
      </p:sp>
      <p:pic>
        <p:nvPicPr>
          <p:cNvPr id="4" name="Picture 3">
            <a:extLst>
              <a:ext uri="{FF2B5EF4-FFF2-40B4-BE49-F238E27FC236}">
                <a16:creationId xmlns:a16="http://schemas.microsoft.com/office/drawing/2014/main" id="{46FC1C82-C647-48F6-83D5-62BE0661F1B1}"/>
              </a:ext>
            </a:extLst>
          </p:cNvPr>
          <p:cNvPicPr>
            <a:picLocks noChangeAspect="1"/>
          </p:cNvPicPr>
          <p:nvPr/>
        </p:nvPicPr>
        <p:blipFill>
          <a:blip r:embed="rId3"/>
          <a:stretch>
            <a:fillRect/>
          </a:stretch>
        </p:blipFill>
        <p:spPr>
          <a:xfrm>
            <a:off x="479377" y="260648"/>
            <a:ext cx="2160240" cy="1138195"/>
          </a:xfrm>
          <a:prstGeom prst="rect">
            <a:avLst/>
          </a:prstGeom>
        </p:spPr>
      </p:pic>
    </p:spTree>
    <p:extLst>
      <p:ext uri="{BB962C8B-B14F-4D97-AF65-F5344CB8AC3E}">
        <p14:creationId xmlns:p14="http://schemas.microsoft.com/office/powerpoint/2010/main" val="3687591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DE1DC0F7-B902-4C59-A69D-83987EDE579A}"/>
              </a:ext>
            </a:extLst>
          </p:cNvPr>
          <p:cNvSpPr/>
          <p:nvPr/>
        </p:nvSpPr>
        <p:spPr>
          <a:xfrm>
            <a:off x="425132" y="-11533"/>
            <a:ext cx="3084169" cy="63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Workforce Safety</a:t>
            </a:r>
          </a:p>
        </p:txBody>
      </p:sp>
      <p:sp>
        <p:nvSpPr>
          <p:cNvPr id="5" name="Rectangle 4">
            <a:extLst>
              <a:ext uri="{FF2B5EF4-FFF2-40B4-BE49-F238E27FC236}">
                <a16:creationId xmlns:a16="http://schemas.microsoft.com/office/drawing/2014/main" id="{B4863879-3207-4F3A-AE77-E31ABF14E3DF}"/>
              </a:ext>
            </a:extLst>
          </p:cNvPr>
          <p:cNvSpPr/>
          <p:nvPr/>
        </p:nvSpPr>
        <p:spPr>
          <a:xfrm>
            <a:off x="5807968" y="898623"/>
            <a:ext cx="5284475" cy="595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400" dirty="0">
              <a:solidFill>
                <a:schemeClr val="tx2"/>
              </a:solidFill>
            </a:endParaRPr>
          </a:p>
        </p:txBody>
      </p:sp>
      <p:sp>
        <p:nvSpPr>
          <p:cNvPr id="82" name="Rectangle 81">
            <a:extLst>
              <a:ext uri="{FF2B5EF4-FFF2-40B4-BE49-F238E27FC236}">
                <a16:creationId xmlns:a16="http://schemas.microsoft.com/office/drawing/2014/main" id="{A878FA7F-1E59-4BE4-BCA9-0C79344D3403}"/>
              </a:ext>
            </a:extLst>
          </p:cNvPr>
          <p:cNvSpPr/>
          <p:nvPr/>
        </p:nvSpPr>
        <p:spPr>
          <a:xfrm>
            <a:off x="449034" y="660952"/>
            <a:ext cx="4532010" cy="461665"/>
          </a:xfrm>
          <a:prstGeom prst="rect">
            <a:avLst/>
          </a:prstGeom>
        </p:spPr>
        <p:txBody>
          <a:bodyPr wrap="none">
            <a:spAutoFit/>
          </a:bodyPr>
          <a:lstStyle/>
          <a:p>
            <a:pPr lvl="0"/>
            <a:r>
              <a:rPr lang="en-GB" sz="2400" dirty="0">
                <a:solidFill>
                  <a:schemeClr val="tx2">
                    <a:lumMod val="50000"/>
                  </a:schemeClr>
                </a:solidFill>
              </a:rPr>
              <a:t>Significant Events in the Period </a:t>
            </a:r>
          </a:p>
        </p:txBody>
      </p:sp>
      <p:sp>
        <p:nvSpPr>
          <p:cNvPr id="83" name="Rectangle 82">
            <a:extLst>
              <a:ext uri="{FF2B5EF4-FFF2-40B4-BE49-F238E27FC236}">
                <a16:creationId xmlns:a16="http://schemas.microsoft.com/office/drawing/2014/main" id="{7F50B42F-63C3-46A0-8545-041985ACA003}"/>
              </a:ext>
            </a:extLst>
          </p:cNvPr>
          <p:cNvSpPr/>
          <p:nvPr/>
        </p:nvSpPr>
        <p:spPr>
          <a:xfrm>
            <a:off x="5545865" y="196667"/>
            <a:ext cx="5808679" cy="6531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Impact injuries x 2 </a:t>
            </a:r>
          </a:p>
          <a:p>
            <a:pPr lvl="0"/>
            <a:endParaRPr lang="en-GB" sz="1100" b="1" kern="0" dirty="0">
              <a:solidFill>
                <a:srgbClr val="002060"/>
              </a:solidFill>
            </a:endParaRPr>
          </a:p>
          <a:p>
            <a:pPr lvl="0"/>
            <a:r>
              <a:rPr lang="en-GB" sz="1100" b="1" kern="0" dirty="0">
                <a:solidFill>
                  <a:srgbClr val="FF0000"/>
                </a:solidFill>
              </a:rPr>
              <a:t>25/06/2019</a:t>
            </a:r>
            <a:r>
              <a:rPr lang="en-GB" sz="1100" b="1" kern="0" dirty="0">
                <a:solidFill>
                  <a:srgbClr val="002060"/>
                </a:solidFill>
              </a:rPr>
              <a:t> </a:t>
            </a:r>
            <a:r>
              <a:rPr lang="en-GB" sz="1100" b="1" kern="0" dirty="0">
                <a:solidFill>
                  <a:schemeClr val="tx2">
                    <a:lumMod val="50000"/>
                  </a:schemeClr>
                </a:solidFill>
              </a:rPr>
              <a:t>- </a:t>
            </a:r>
            <a:r>
              <a:rPr lang="en-GB" sz="1100" kern="0" dirty="0">
                <a:solidFill>
                  <a:schemeClr val="tx2">
                    <a:lumMod val="50000"/>
                  </a:schemeClr>
                </a:solidFill>
              </a:rPr>
              <a:t>The IP opened a cupboard door in the kitchen area but then bent down to retrieve an item from the freezer. As the IP was standing up he hit the back of his head on the opened cupboard door. </a:t>
            </a:r>
            <a:r>
              <a:rPr lang="en-GB" sz="1100" b="1" kern="0" dirty="0">
                <a:solidFill>
                  <a:srgbClr val="FF0000"/>
                </a:solidFill>
              </a:rPr>
              <a:t>LT</a:t>
            </a:r>
          </a:p>
          <a:p>
            <a:pPr lvl="0"/>
            <a:endParaRPr lang="en-GB" sz="800" b="1" kern="0" dirty="0">
              <a:solidFill>
                <a:schemeClr val="tx2">
                  <a:lumMod val="50000"/>
                </a:schemeClr>
              </a:solidFill>
            </a:endParaRPr>
          </a:p>
          <a:p>
            <a:pPr lvl="0"/>
            <a:r>
              <a:rPr lang="en-GB" sz="1100" b="1" kern="0" dirty="0">
                <a:solidFill>
                  <a:srgbClr val="FF0000"/>
                </a:solidFill>
              </a:rPr>
              <a:t>03/07/2019 </a:t>
            </a:r>
            <a:r>
              <a:rPr lang="en-GB" sz="1100" b="1" kern="0" dirty="0">
                <a:solidFill>
                  <a:schemeClr val="tx2">
                    <a:lumMod val="50000"/>
                  </a:schemeClr>
                </a:solidFill>
              </a:rPr>
              <a:t>- </a:t>
            </a:r>
            <a:r>
              <a:rPr lang="en-GB" sz="1100" kern="0" dirty="0">
                <a:solidFill>
                  <a:schemeClr val="tx2">
                    <a:lumMod val="50000"/>
                  </a:schemeClr>
                </a:solidFill>
              </a:rPr>
              <a:t>The IP was carrying out cleaning duties when she opened up a cupboard door. She promptly stood up hitting her head on the door sustaining a small laceration. </a:t>
            </a:r>
            <a:r>
              <a:rPr lang="en-GB" sz="1100" b="1" kern="0" dirty="0">
                <a:solidFill>
                  <a:srgbClr val="FF0000"/>
                </a:solidFill>
              </a:rPr>
              <a:t>NLT</a:t>
            </a:r>
          </a:p>
          <a:p>
            <a:pPr lvl="0"/>
            <a:endParaRPr lang="en-GB" sz="800" b="1" kern="0" dirty="0">
              <a:solidFill>
                <a:srgbClr val="002060"/>
              </a:solidFill>
            </a:endParaRPr>
          </a:p>
          <a:p>
            <a:r>
              <a:rPr lang="en-GB" sz="1100" b="1" kern="0" dirty="0">
                <a:solidFill>
                  <a:schemeClr val="tx2">
                    <a:lumMod val="50000"/>
                  </a:schemeClr>
                </a:solidFill>
              </a:rPr>
              <a:t>Discussion: How do you ensure you stay focused and aware of your surroundings and any hazards?</a:t>
            </a:r>
          </a:p>
          <a:p>
            <a:pPr lvl="0"/>
            <a:endParaRPr lang="en-GB" sz="1400" b="1" kern="0" dirty="0">
              <a:solidFill>
                <a:srgbClr val="002060"/>
              </a:solidFill>
            </a:endParaRPr>
          </a:p>
          <a:p>
            <a:r>
              <a:rPr lang="en-GB" dirty="0">
                <a:solidFill>
                  <a:schemeClr val="tx2">
                    <a:lumMod val="50000"/>
                  </a:schemeClr>
                </a:solidFill>
              </a:rPr>
              <a:t>Manual Handling </a:t>
            </a:r>
          </a:p>
          <a:p>
            <a:endParaRPr lang="en-GB" sz="800" dirty="0">
              <a:solidFill>
                <a:srgbClr val="FF0000"/>
              </a:solidFill>
            </a:endParaRPr>
          </a:p>
          <a:p>
            <a:pPr lvl="0"/>
            <a:r>
              <a:rPr lang="en-GB" sz="1100" kern="0" dirty="0">
                <a:solidFill>
                  <a:schemeClr val="tx2">
                    <a:lumMod val="50000"/>
                  </a:schemeClr>
                </a:solidFill>
              </a:rPr>
              <a:t> </a:t>
            </a:r>
            <a:r>
              <a:rPr lang="en-GB" sz="1100" kern="0" dirty="0">
                <a:solidFill>
                  <a:srgbClr val="FF0000"/>
                </a:solidFill>
              </a:rPr>
              <a:t>28/06/2019 </a:t>
            </a:r>
            <a:r>
              <a:rPr lang="en-GB" sz="1100" kern="0" dirty="0">
                <a:solidFill>
                  <a:schemeClr val="tx2">
                    <a:lumMod val="50000"/>
                  </a:schemeClr>
                </a:solidFill>
              </a:rPr>
              <a:t>- The IP was loading metal plates onto a flat bed at the end of the shift. One of the plates slipped out of his hand and landed on a handle which in turn flicked up and caught him on the eye. More details in the cascade. </a:t>
            </a:r>
            <a:r>
              <a:rPr lang="en-GB" sz="1100" b="1" kern="0" dirty="0">
                <a:solidFill>
                  <a:srgbClr val="FF0000"/>
                </a:solidFill>
              </a:rPr>
              <a:t>NLT</a:t>
            </a:r>
            <a:endParaRPr lang="en-GB" sz="1100" kern="0" dirty="0">
              <a:solidFill>
                <a:schemeClr val="tx2">
                  <a:lumMod val="50000"/>
                </a:schemeClr>
              </a:solidFill>
            </a:endParaRPr>
          </a:p>
          <a:p>
            <a:pPr lvl="0"/>
            <a:endParaRPr lang="en-GB" sz="800" kern="0" dirty="0">
              <a:solidFill>
                <a:schemeClr val="tx2">
                  <a:lumMod val="50000"/>
                </a:schemeClr>
              </a:solidFill>
            </a:endParaRPr>
          </a:p>
          <a:p>
            <a:pPr lvl="0"/>
            <a:r>
              <a:rPr lang="en-GB" sz="1100" b="1" kern="0" dirty="0">
                <a:solidFill>
                  <a:schemeClr val="tx2">
                    <a:lumMod val="50000"/>
                  </a:schemeClr>
                </a:solidFill>
              </a:rPr>
              <a:t>Discussion: Do you consider the risks associated with tasks you carry out when NOT directly on or near the line?</a:t>
            </a:r>
          </a:p>
          <a:p>
            <a:pPr lvl="0"/>
            <a:endParaRPr lang="en-GB" sz="1400" kern="0" dirty="0">
              <a:solidFill>
                <a:schemeClr val="tx2">
                  <a:lumMod val="50000"/>
                </a:schemeClr>
              </a:solidFill>
            </a:endParaRPr>
          </a:p>
          <a:p>
            <a:pPr lvl="0"/>
            <a:r>
              <a:rPr lang="en-GB" kern="0" dirty="0">
                <a:solidFill>
                  <a:schemeClr val="tx2">
                    <a:lumMod val="50000"/>
                  </a:schemeClr>
                </a:solidFill>
              </a:rPr>
              <a:t>Electric shock/burns </a:t>
            </a:r>
          </a:p>
          <a:p>
            <a:pPr lvl="0"/>
            <a:endParaRPr lang="en-GB" sz="800" kern="0" dirty="0">
              <a:solidFill>
                <a:schemeClr val="tx2">
                  <a:lumMod val="50000"/>
                </a:schemeClr>
              </a:solidFill>
            </a:endParaRPr>
          </a:p>
          <a:p>
            <a:pPr lvl="0"/>
            <a:r>
              <a:rPr lang="en-GB" sz="1100" kern="0" dirty="0">
                <a:solidFill>
                  <a:srgbClr val="FF0000"/>
                </a:solidFill>
              </a:rPr>
              <a:t>15/07/2019 </a:t>
            </a:r>
            <a:r>
              <a:rPr lang="en-GB" sz="1100" kern="0" dirty="0">
                <a:solidFill>
                  <a:schemeClr val="tx2">
                    <a:lumMod val="50000"/>
                  </a:schemeClr>
                </a:solidFill>
              </a:rPr>
              <a:t>- The IP came into contact with exposed contacts on the rear of the fuse, giving a 430 volt electrical shock through the back of his hand. Minor burns to the back of the hand. More details in the cascade. </a:t>
            </a:r>
            <a:r>
              <a:rPr lang="en-GB" sz="1100" b="1" kern="0" dirty="0">
                <a:solidFill>
                  <a:srgbClr val="FF0000"/>
                </a:solidFill>
              </a:rPr>
              <a:t>NLT</a:t>
            </a:r>
            <a:endParaRPr lang="en-GB" sz="1100" kern="0" dirty="0">
              <a:solidFill>
                <a:schemeClr val="tx2">
                  <a:lumMod val="50000"/>
                </a:schemeClr>
              </a:solidFill>
            </a:endParaRPr>
          </a:p>
          <a:p>
            <a:endParaRPr lang="en-GB" sz="800" dirty="0">
              <a:solidFill>
                <a:schemeClr val="tx2">
                  <a:lumMod val="50000"/>
                </a:schemeClr>
              </a:solidFill>
            </a:endParaRPr>
          </a:p>
          <a:p>
            <a:r>
              <a:rPr lang="en-GB" sz="1100" b="1" dirty="0">
                <a:solidFill>
                  <a:schemeClr val="tx2">
                    <a:lumMod val="50000"/>
                  </a:schemeClr>
                </a:solidFill>
              </a:rPr>
              <a:t>Discussion: Is a total switch off possible? If not what measures can you take to reduce the risk?</a:t>
            </a:r>
          </a:p>
          <a:p>
            <a:endParaRPr lang="en-GB" sz="1400" dirty="0">
              <a:solidFill>
                <a:schemeClr val="tx2">
                  <a:lumMod val="50000"/>
                </a:schemeClr>
              </a:solidFill>
            </a:endParaRPr>
          </a:p>
          <a:p>
            <a:r>
              <a:rPr lang="en-GB" dirty="0">
                <a:solidFill>
                  <a:schemeClr val="tx2">
                    <a:lumMod val="50000"/>
                  </a:schemeClr>
                </a:solidFill>
              </a:rPr>
              <a:t>Unsafe Working Practices </a:t>
            </a:r>
          </a:p>
          <a:p>
            <a:endParaRPr lang="en-GB" sz="800" dirty="0">
              <a:solidFill>
                <a:schemeClr val="accent1">
                  <a:lumMod val="50000"/>
                </a:schemeClr>
              </a:solidFill>
            </a:endParaRPr>
          </a:p>
          <a:p>
            <a:r>
              <a:rPr lang="en-GB" sz="1100" dirty="0">
                <a:solidFill>
                  <a:srgbClr val="FF0000"/>
                </a:solidFill>
              </a:rPr>
              <a:t>10/07/2019 </a:t>
            </a:r>
            <a:r>
              <a:rPr lang="en-GB" sz="1100" dirty="0">
                <a:solidFill>
                  <a:schemeClr val="tx2">
                    <a:lumMod val="50000"/>
                  </a:schemeClr>
                </a:solidFill>
              </a:rPr>
              <a:t>– 3 men Nash team carrying out brush cutting were observed to work unsafely. More details in the cascade.</a:t>
            </a:r>
          </a:p>
          <a:p>
            <a:endParaRPr lang="en-GB" sz="1100" dirty="0">
              <a:solidFill>
                <a:schemeClr val="tx2">
                  <a:lumMod val="50000"/>
                </a:schemeClr>
              </a:solidFill>
            </a:endParaRPr>
          </a:p>
          <a:p>
            <a:r>
              <a:rPr lang="en-GB" sz="1100" b="1" dirty="0">
                <a:solidFill>
                  <a:schemeClr val="tx2">
                    <a:lumMod val="50000"/>
                  </a:schemeClr>
                </a:solidFill>
              </a:rPr>
              <a:t>Discussion: Is your SSOW compliant and do you test it?</a:t>
            </a:r>
            <a:endParaRPr lang="en-GB" sz="1100" b="1" dirty="0">
              <a:solidFill>
                <a:srgbClr val="FF0000"/>
              </a:solidFill>
            </a:endParaRPr>
          </a:p>
          <a:p>
            <a:endParaRPr lang="en-GB" sz="1100" dirty="0">
              <a:solidFill>
                <a:schemeClr val="tx2">
                  <a:lumMod val="50000"/>
                </a:schemeClr>
              </a:solidFill>
            </a:endParaRPr>
          </a:p>
          <a:p>
            <a:endParaRPr lang="en-GB" sz="1100" dirty="0">
              <a:solidFill>
                <a:schemeClr val="tx2">
                  <a:lumMod val="50000"/>
                </a:schemeClr>
              </a:solidFill>
            </a:endParaRPr>
          </a:p>
          <a:p>
            <a:endParaRPr lang="en-GB" sz="1100" dirty="0">
              <a:solidFill>
                <a:srgbClr val="FF0000"/>
              </a:solidFill>
            </a:endParaRPr>
          </a:p>
        </p:txBody>
      </p:sp>
      <p:pic>
        <p:nvPicPr>
          <p:cNvPr id="87" name="Picture 86">
            <a:extLst>
              <a:ext uri="{FF2B5EF4-FFF2-40B4-BE49-F238E27FC236}">
                <a16:creationId xmlns:a16="http://schemas.microsoft.com/office/drawing/2014/main" id="{020D72EE-4F66-4775-994F-21CB61706FD5}"/>
              </a:ext>
            </a:extLst>
          </p:cNvPr>
          <p:cNvPicPr>
            <a:picLocks noChangeAspect="1"/>
          </p:cNvPicPr>
          <p:nvPr/>
        </p:nvPicPr>
        <p:blipFill>
          <a:blip r:embed="rId4"/>
          <a:stretch>
            <a:fillRect/>
          </a:stretch>
        </p:blipFill>
        <p:spPr>
          <a:xfrm>
            <a:off x="8450204" y="5445224"/>
            <a:ext cx="468209" cy="385981"/>
          </a:xfrm>
          <a:prstGeom prst="roundRect">
            <a:avLst>
              <a:gd name="adj" fmla="val 4167"/>
            </a:avLst>
          </a:prstGeom>
          <a:solidFill>
            <a:srgbClr val="FFFFFF"/>
          </a:solidFill>
          <a:ln w="57150" cap="sq">
            <a:noFill/>
            <a:miter lim="800000"/>
          </a:ln>
          <a:effectLst/>
          <a:scene3d>
            <a:camera prst="orthographicFront"/>
            <a:lightRig rig="threePt" dir="t">
              <a:rot lat="0" lon="0" rev="2700000"/>
            </a:lightRig>
          </a:scene3d>
          <a:sp3d>
            <a:bevelT h="38100"/>
            <a:contourClr>
              <a:srgbClr val="C0C0C0"/>
            </a:contourClr>
          </a:sp3d>
        </p:spPr>
      </p:pic>
      <p:pic>
        <p:nvPicPr>
          <p:cNvPr id="88" name="Picture 87">
            <a:extLst>
              <a:ext uri="{FF2B5EF4-FFF2-40B4-BE49-F238E27FC236}">
                <a16:creationId xmlns:a16="http://schemas.microsoft.com/office/drawing/2014/main" id="{58FB17D0-C88B-47BF-B890-11E95C0AC37F}"/>
              </a:ext>
            </a:extLst>
          </p:cNvPr>
          <p:cNvPicPr>
            <a:picLocks noChangeAspect="1"/>
          </p:cNvPicPr>
          <p:nvPr/>
        </p:nvPicPr>
        <p:blipFill>
          <a:blip r:embed="rId5"/>
          <a:stretch>
            <a:fillRect/>
          </a:stretch>
        </p:blipFill>
        <p:spPr>
          <a:xfrm>
            <a:off x="3561655" y="46906"/>
            <a:ext cx="561889" cy="542057"/>
          </a:xfrm>
          <a:prstGeom prst="rect">
            <a:avLst/>
          </a:prstGeom>
        </p:spPr>
      </p:pic>
      <p:pic>
        <p:nvPicPr>
          <p:cNvPr id="4" name="Picture 3">
            <a:extLst>
              <a:ext uri="{FF2B5EF4-FFF2-40B4-BE49-F238E27FC236}">
                <a16:creationId xmlns:a16="http://schemas.microsoft.com/office/drawing/2014/main" id="{2BCD638F-13E7-414F-908F-A357FEDB6C6C}"/>
              </a:ext>
            </a:extLst>
          </p:cNvPr>
          <p:cNvPicPr>
            <a:picLocks noChangeAspect="1"/>
          </p:cNvPicPr>
          <p:nvPr/>
        </p:nvPicPr>
        <p:blipFill rotWithShape="1">
          <a:blip r:embed="rId6"/>
          <a:srcRect b="11882"/>
          <a:stretch/>
        </p:blipFill>
        <p:spPr>
          <a:xfrm>
            <a:off x="7649699" y="68903"/>
            <a:ext cx="414490" cy="393334"/>
          </a:xfrm>
          <a:prstGeom prst="rect">
            <a:avLst/>
          </a:prstGeom>
          <a:ln w="12700">
            <a:solidFill>
              <a:schemeClr val="tx1"/>
            </a:solidFill>
          </a:ln>
        </p:spPr>
      </p:pic>
      <p:pic>
        <p:nvPicPr>
          <p:cNvPr id="15" name="Picture 14">
            <a:extLst>
              <a:ext uri="{FF2B5EF4-FFF2-40B4-BE49-F238E27FC236}">
                <a16:creationId xmlns:a16="http://schemas.microsoft.com/office/drawing/2014/main" id="{8A7D592C-C976-4BAE-84CC-778505777E64}"/>
              </a:ext>
            </a:extLst>
          </p:cNvPr>
          <p:cNvPicPr>
            <a:picLocks noChangeAspect="1"/>
          </p:cNvPicPr>
          <p:nvPr/>
        </p:nvPicPr>
        <p:blipFill>
          <a:blip r:embed="rId7"/>
          <a:stretch>
            <a:fillRect/>
          </a:stretch>
        </p:blipFill>
        <p:spPr>
          <a:xfrm>
            <a:off x="7480675" y="2219863"/>
            <a:ext cx="414490" cy="426003"/>
          </a:xfrm>
          <a:prstGeom prst="rect">
            <a:avLst/>
          </a:prstGeom>
          <a:ln w="12700">
            <a:solidFill>
              <a:schemeClr val="tx1"/>
            </a:solidFill>
          </a:ln>
        </p:spPr>
      </p:pic>
      <p:pic>
        <p:nvPicPr>
          <p:cNvPr id="6" name="Picture 5">
            <a:extLst>
              <a:ext uri="{FF2B5EF4-FFF2-40B4-BE49-F238E27FC236}">
                <a16:creationId xmlns:a16="http://schemas.microsoft.com/office/drawing/2014/main" id="{235DAB9E-7921-4F4A-880C-46C8A6ABAAB2}"/>
              </a:ext>
            </a:extLst>
          </p:cNvPr>
          <p:cNvPicPr>
            <a:picLocks noChangeAspect="1"/>
          </p:cNvPicPr>
          <p:nvPr/>
        </p:nvPicPr>
        <p:blipFill>
          <a:blip r:embed="rId8"/>
          <a:stretch>
            <a:fillRect/>
          </a:stretch>
        </p:blipFill>
        <p:spPr>
          <a:xfrm>
            <a:off x="7895165" y="3871687"/>
            <a:ext cx="424998" cy="426003"/>
          </a:xfrm>
          <a:prstGeom prst="rect">
            <a:avLst/>
          </a:prstGeom>
          <a:ln w="12700">
            <a:solidFill>
              <a:schemeClr val="tx1"/>
            </a:solidFill>
          </a:ln>
        </p:spPr>
      </p:pic>
      <p:graphicFrame>
        <p:nvGraphicFramePr>
          <p:cNvPr id="27" name="Object 26">
            <a:extLst>
              <a:ext uri="{FF2B5EF4-FFF2-40B4-BE49-F238E27FC236}">
                <a16:creationId xmlns:a16="http://schemas.microsoft.com/office/drawing/2014/main" id="{0D384228-1654-4ED8-911C-22E99BB73DD6}"/>
              </a:ext>
            </a:extLst>
          </p:cNvPr>
          <p:cNvGraphicFramePr>
            <a:graphicFrameLocks noChangeAspect="1"/>
          </p:cNvGraphicFramePr>
          <p:nvPr>
            <p:extLst>
              <p:ext uri="{D42A27DB-BD31-4B8C-83A1-F6EECF244321}">
                <p14:modId xmlns:p14="http://schemas.microsoft.com/office/powerpoint/2010/main" val="1896935200"/>
              </p:ext>
            </p:extLst>
          </p:nvPr>
        </p:nvGraphicFramePr>
        <p:xfrm>
          <a:off x="113055" y="1187864"/>
          <a:ext cx="5321059" cy="3001623"/>
        </p:xfrm>
        <a:graphic>
          <a:graphicData uri="http://schemas.openxmlformats.org/presentationml/2006/ole">
            <mc:AlternateContent xmlns:mc="http://schemas.openxmlformats.org/markup-compatibility/2006">
              <mc:Choice xmlns:v="urn:schemas-microsoft-com:vml" Requires="v">
                <p:oleObj spid="_x0000_s2098" name="Worksheet" r:id="rId9" imgW="5943600" imgH="3352710" progId="Excel.Sheet.12">
                  <p:embed/>
                </p:oleObj>
              </mc:Choice>
              <mc:Fallback>
                <p:oleObj name="Worksheet" r:id="rId9" imgW="5943600" imgH="3352710" progId="Excel.Sheet.12">
                  <p:embed/>
                  <p:pic>
                    <p:nvPicPr>
                      <p:cNvPr id="0" name=""/>
                      <p:cNvPicPr/>
                      <p:nvPr/>
                    </p:nvPicPr>
                    <p:blipFill>
                      <a:blip r:embed="rId10"/>
                      <a:stretch>
                        <a:fillRect/>
                      </a:stretch>
                    </p:blipFill>
                    <p:spPr>
                      <a:xfrm>
                        <a:off x="113055" y="1187864"/>
                        <a:ext cx="5321059" cy="3001623"/>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07D599CE-8FCD-4D16-A539-5B585612CB02}"/>
              </a:ext>
            </a:extLst>
          </p:cNvPr>
          <p:cNvGraphicFramePr>
            <a:graphicFrameLocks noChangeAspect="1"/>
          </p:cNvGraphicFramePr>
          <p:nvPr>
            <p:extLst>
              <p:ext uri="{D42A27DB-BD31-4B8C-83A1-F6EECF244321}">
                <p14:modId xmlns:p14="http://schemas.microsoft.com/office/powerpoint/2010/main" val="1485212912"/>
              </p:ext>
            </p:extLst>
          </p:nvPr>
        </p:nvGraphicFramePr>
        <p:xfrm>
          <a:off x="113055" y="4371975"/>
          <a:ext cx="5321060" cy="2247373"/>
        </p:xfrm>
        <a:graphic>
          <a:graphicData uri="http://schemas.openxmlformats.org/presentationml/2006/ole">
            <mc:AlternateContent xmlns:mc="http://schemas.openxmlformats.org/markup-compatibility/2006">
              <mc:Choice xmlns:v="urn:schemas-microsoft-com:vml" Requires="v">
                <p:oleObj spid="_x0000_s2099" name="Worksheet" r:id="rId11" imgW="5943600" imgH="2486025" progId="Excel.Sheet.12">
                  <p:embed/>
                </p:oleObj>
              </mc:Choice>
              <mc:Fallback>
                <p:oleObj name="Worksheet" r:id="rId11" imgW="5943600" imgH="2486025" progId="Excel.Sheet.12">
                  <p:embed/>
                  <p:pic>
                    <p:nvPicPr>
                      <p:cNvPr id="0" name=""/>
                      <p:cNvPicPr/>
                      <p:nvPr/>
                    </p:nvPicPr>
                    <p:blipFill>
                      <a:blip r:embed="rId12"/>
                      <a:stretch>
                        <a:fillRect/>
                      </a:stretch>
                    </p:blipFill>
                    <p:spPr>
                      <a:xfrm>
                        <a:off x="113055" y="4371975"/>
                        <a:ext cx="5321060" cy="2247373"/>
                      </a:xfrm>
                      <a:prstGeom prst="rect">
                        <a:avLst/>
                      </a:prstGeom>
                      <a:ln>
                        <a:solidFill>
                          <a:schemeClr val="tx2">
                            <a:lumMod val="50000"/>
                          </a:schemeClr>
                        </a:solidFill>
                      </a:ln>
                    </p:spPr>
                  </p:pic>
                </p:oleObj>
              </mc:Fallback>
            </mc:AlternateContent>
          </a:graphicData>
        </a:graphic>
      </p:graphicFrame>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2EA2999F-4E0B-41A3-9777-5E7E50777193}"/>
              </a:ext>
            </a:extLst>
          </p:cNvPr>
          <p:cNvPicPr>
            <a:picLocks noChangeAspect="1"/>
          </p:cNvPicPr>
          <p:nvPr/>
        </p:nvPicPr>
        <p:blipFill>
          <a:blip r:embed="rId3"/>
          <a:stretch>
            <a:fillRect/>
          </a:stretch>
        </p:blipFill>
        <p:spPr>
          <a:xfrm>
            <a:off x="3471936" y="130261"/>
            <a:ext cx="576064" cy="620613"/>
          </a:xfrm>
          <a:prstGeom prst="roundRect">
            <a:avLst>
              <a:gd name="adj" fmla="val 4167"/>
            </a:avLst>
          </a:prstGeom>
          <a:solidFill>
            <a:srgbClr val="FFFFFF"/>
          </a:solidFill>
          <a:ln w="57150" cap="sq">
            <a:noFill/>
            <a:miter lim="800000"/>
          </a:ln>
          <a:effectLst/>
          <a:scene3d>
            <a:camera prst="orthographicFront"/>
            <a:lightRig rig="threePt" dir="t">
              <a:rot lat="0" lon="0" rev="2700000"/>
            </a:lightRig>
          </a:scene3d>
          <a:sp3d>
            <a:bevelT h="38100"/>
            <a:contourClr>
              <a:srgbClr val="C0C0C0"/>
            </a:contourClr>
          </a:sp3d>
        </p:spPr>
      </p:pic>
      <p:sp>
        <p:nvSpPr>
          <p:cNvPr id="5" name="Rectangle 4">
            <a:extLst>
              <a:ext uri="{FF2B5EF4-FFF2-40B4-BE49-F238E27FC236}">
                <a16:creationId xmlns:a16="http://schemas.microsoft.com/office/drawing/2014/main" id="{3F506419-3AFB-4CCB-AE78-4826081E8F30}"/>
              </a:ext>
            </a:extLst>
          </p:cNvPr>
          <p:cNvSpPr/>
          <p:nvPr/>
        </p:nvSpPr>
        <p:spPr>
          <a:xfrm>
            <a:off x="258671" y="777938"/>
            <a:ext cx="5870940" cy="369332"/>
          </a:xfrm>
          <a:prstGeom prst="rect">
            <a:avLst/>
          </a:prstGeom>
        </p:spPr>
        <p:txBody>
          <a:bodyPr wrap="square">
            <a:spAutoFit/>
          </a:bodyPr>
          <a:lstStyle/>
          <a:p>
            <a:r>
              <a:rPr lang="en-GB" b="1" dirty="0">
                <a:solidFill>
                  <a:schemeClr val="tx2">
                    <a:lumMod val="50000"/>
                  </a:schemeClr>
                </a:solidFill>
              </a:rPr>
              <a:t>Unsafe Working at </a:t>
            </a:r>
            <a:r>
              <a:rPr lang="en-GB" b="1" dirty="0" err="1">
                <a:solidFill>
                  <a:schemeClr val="tx2">
                    <a:lumMod val="50000"/>
                  </a:schemeClr>
                </a:solidFill>
              </a:rPr>
              <a:t>Earley</a:t>
            </a:r>
            <a:r>
              <a:rPr lang="en-GB" b="1" dirty="0">
                <a:solidFill>
                  <a:schemeClr val="tx2">
                    <a:lumMod val="50000"/>
                  </a:schemeClr>
                </a:solidFill>
              </a:rPr>
              <a:t>  </a:t>
            </a:r>
          </a:p>
        </p:txBody>
      </p:sp>
      <p:sp>
        <p:nvSpPr>
          <p:cNvPr id="27" name="Rectangle 26">
            <a:extLst>
              <a:ext uri="{FF2B5EF4-FFF2-40B4-BE49-F238E27FC236}">
                <a16:creationId xmlns:a16="http://schemas.microsoft.com/office/drawing/2014/main" id="{5D3CDE16-A1B2-4E56-A332-B999564C2EA1}"/>
              </a:ext>
            </a:extLst>
          </p:cNvPr>
          <p:cNvSpPr/>
          <p:nvPr/>
        </p:nvSpPr>
        <p:spPr>
          <a:xfrm>
            <a:off x="6875783" y="4466307"/>
            <a:ext cx="4248472" cy="1482974"/>
          </a:xfrm>
          <a:prstGeom prst="rect">
            <a:avLst/>
          </a:prstGeom>
          <a:solidFill>
            <a:schemeClr val="accent2">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solidFill>
                  <a:schemeClr val="tx1"/>
                </a:solidFill>
                <a:effectLst/>
                <a:ea typeface="Times New Roman" panose="02020603050405020304" pitchFamily="18" charset="0"/>
              </a:rPr>
              <a:t> Points for Discussion</a:t>
            </a:r>
            <a:r>
              <a:rPr lang="en-GB" sz="1200" b="1" dirty="0">
                <a:solidFill>
                  <a:schemeClr val="tx1"/>
                </a:solidFill>
                <a:effectLst/>
                <a:latin typeface="Times New Roman" panose="02020603050405020304" pitchFamily="18" charset="0"/>
                <a:ea typeface="Times New Roman" panose="02020603050405020304" pitchFamily="18" charset="0"/>
              </a:rPr>
              <a:t>: </a:t>
            </a:r>
          </a:p>
          <a:p>
            <a:pPr marL="171450" indent="-171450">
              <a:buFont typeface="Wingdings" panose="05000000000000000000" pitchFamily="2" charset="2"/>
              <a:buChar char="Ø"/>
            </a:pPr>
            <a:r>
              <a:rPr lang="en-GB" sz="1600" b="1" dirty="0">
                <a:solidFill>
                  <a:schemeClr val="tx1"/>
                </a:solidFill>
              </a:rPr>
              <a:t>Are your safe systems of work suitable, implemented correctly and then tested prior to work starting?</a:t>
            </a:r>
          </a:p>
          <a:p>
            <a:pPr marL="171450" indent="-171450">
              <a:buFont typeface="Wingdings" panose="05000000000000000000" pitchFamily="2" charset="2"/>
              <a:buChar char="Ø"/>
            </a:pPr>
            <a:r>
              <a:rPr lang="en-GB" sz="1600" b="1" dirty="0">
                <a:solidFill>
                  <a:srgbClr val="FF0000"/>
                </a:solidFill>
              </a:rPr>
              <a:t>Where should a site warden be situated?</a:t>
            </a:r>
          </a:p>
          <a:p>
            <a:endParaRPr lang="en-GB" sz="1200" b="1" dirty="0">
              <a:solidFill>
                <a:schemeClr val="tx1"/>
              </a:solidFill>
            </a:endParaRPr>
          </a:p>
          <a:p>
            <a:r>
              <a:rPr lang="en-GB" sz="1200" b="1" dirty="0">
                <a:solidFill>
                  <a:schemeClr val="tx1"/>
                </a:solidFill>
              </a:rPr>
              <a:t>Please refer to the following slide for more information </a:t>
            </a:r>
          </a:p>
          <a:p>
            <a:pPr marL="171450" indent="-171450">
              <a:spcAft>
                <a:spcPts val="0"/>
              </a:spcAft>
              <a:buFont typeface="Wingdings" panose="05000000000000000000" pitchFamily="2" charset="2"/>
              <a:buChar char="Ø"/>
            </a:pPr>
            <a:endParaRPr lang="en-GB" sz="1200" b="1" dirty="0">
              <a:solidFill>
                <a:schemeClr val="tx1"/>
              </a:solidFill>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C454F61F-27C5-4B3A-B5FC-6BB569AC02CD}"/>
              </a:ext>
            </a:extLst>
          </p:cNvPr>
          <p:cNvSpPr/>
          <p:nvPr/>
        </p:nvSpPr>
        <p:spPr>
          <a:xfrm>
            <a:off x="153792" y="1195954"/>
            <a:ext cx="6413587" cy="5051316"/>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On the 10</a:t>
            </a:r>
            <a:r>
              <a:rPr lang="en-GB" sz="1600" baseline="30000" dirty="0"/>
              <a:t>th</a:t>
            </a:r>
            <a:r>
              <a:rPr lang="en-GB" sz="1600" dirty="0"/>
              <a:t> July 2019 a 3 man Nash team were working on behalf of the Inner Off Track team in the </a:t>
            </a:r>
            <a:r>
              <a:rPr lang="en-GB" sz="1600" dirty="0" err="1"/>
              <a:t>Earley</a:t>
            </a:r>
            <a:r>
              <a:rPr lang="en-GB" sz="1600" dirty="0"/>
              <a:t> area on the RDG2 at 66m48ch. Another member of NR observed the team and was concerned that the SSOW was not adequate.</a:t>
            </a:r>
          </a:p>
          <a:p>
            <a:endParaRPr lang="en-GB" sz="1600" dirty="0"/>
          </a:p>
          <a:p>
            <a:r>
              <a:rPr lang="en-GB" sz="1600" dirty="0"/>
              <a:t>The PIC/COSS set up a SSOW under protection (Green Zone) whilst carrying out brush cutting in the Up Cess. This particular type of work </a:t>
            </a:r>
            <a:r>
              <a:rPr lang="en-GB" sz="1600" b="1" dirty="0"/>
              <a:t>must only</a:t>
            </a:r>
            <a:r>
              <a:rPr lang="en-GB" sz="1600" dirty="0"/>
              <a:t> be carried out under protection arrangements.</a:t>
            </a:r>
          </a:p>
          <a:p>
            <a:r>
              <a:rPr lang="en-GB" sz="1600" dirty="0"/>
              <a:t>Due to the nature of the task the PIC/COSS and the other member of the team were wearing ear defenders.</a:t>
            </a:r>
          </a:p>
          <a:p>
            <a:endParaRPr lang="en-GB" sz="1600" dirty="0"/>
          </a:p>
          <a:p>
            <a:r>
              <a:rPr lang="en-GB" sz="1600" dirty="0"/>
              <a:t>The PIC/COSS positioned a Site Warden across the two lines in the Down Cess.</a:t>
            </a:r>
          </a:p>
          <a:p>
            <a:r>
              <a:rPr lang="en-GB" sz="1600" dirty="0"/>
              <a:t>As a result the Site Warden was unable to adequately provide a warning should the team members have encroached closer than 2 metres (6'6'') towards the open line. </a:t>
            </a:r>
          </a:p>
          <a:p>
            <a:r>
              <a:rPr lang="en-GB" sz="1600" dirty="0"/>
              <a:t>It also meant that the PIC/COSS had no control or visibility over the movements of the Site Warden should he have chosen to leave his position.</a:t>
            </a:r>
          </a:p>
          <a:p>
            <a:endParaRPr lang="en-GB" sz="1600" dirty="0"/>
          </a:p>
          <a:p>
            <a:endParaRPr lang="en-GB" sz="1600" dirty="0"/>
          </a:p>
        </p:txBody>
      </p:sp>
      <p:pic>
        <p:nvPicPr>
          <p:cNvPr id="16" name="Picture 15" descr="C:\Users\SEdwar22\AppData\Local\Microsoft\Windows\Temporary Internet Files\Content.Outlook\1YEYRZUZ\Image-1 (002).jpg">
            <a:extLst>
              <a:ext uri="{FF2B5EF4-FFF2-40B4-BE49-F238E27FC236}">
                <a16:creationId xmlns:a16="http://schemas.microsoft.com/office/drawing/2014/main" id="{D2252D9D-9E15-4FB3-9848-A6B468FBF056}"/>
              </a:ext>
            </a:extLst>
          </p:cNvPr>
          <p:cNvPicPr/>
          <p:nvPr/>
        </p:nvPicPr>
        <p:blipFill rotWithShape="1">
          <a:blip r:embed="rId4">
            <a:extLst>
              <a:ext uri="{28A0092B-C50C-407E-A947-70E740481C1C}">
                <a14:useLocalDpi xmlns:a14="http://schemas.microsoft.com/office/drawing/2010/main" val="0"/>
              </a:ext>
            </a:extLst>
          </a:blip>
          <a:srcRect b="15978"/>
          <a:stretch/>
        </p:blipFill>
        <p:spPr bwMode="auto">
          <a:xfrm>
            <a:off x="7320136" y="738995"/>
            <a:ext cx="3432758" cy="3685459"/>
          </a:xfrm>
          <a:prstGeom prst="rect">
            <a:avLst/>
          </a:prstGeom>
          <a:noFill/>
          <a:ln w="19050">
            <a:solidFill>
              <a:schemeClr val="tx1"/>
            </a:solidFill>
          </a:ln>
        </p:spPr>
      </p:pic>
      <p:sp>
        <p:nvSpPr>
          <p:cNvPr id="17" name="Oval 16">
            <a:extLst>
              <a:ext uri="{FF2B5EF4-FFF2-40B4-BE49-F238E27FC236}">
                <a16:creationId xmlns:a16="http://schemas.microsoft.com/office/drawing/2014/main" id="{EC6FA5A2-C963-4DDD-B664-6901C6935692}"/>
              </a:ext>
            </a:extLst>
          </p:cNvPr>
          <p:cNvSpPr/>
          <p:nvPr/>
        </p:nvSpPr>
        <p:spPr>
          <a:xfrm>
            <a:off x="9575057" y="2754793"/>
            <a:ext cx="257175" cy="381000"/>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Text Box 9">
            <a:extLst>
              <a:ext uri="{FF2B5EF4-FFF2-40B4-BE49-F238E27FC236}">
                <a16:creationId xmlns:a16="http://schemas.microsoft.com/office/drawing/2014/main" id="{00142FED-A9C2-4176-9E27-BBD56D0D7CDB}"/>
              </a:ext>
            </a:extLst>
          </p:cNvPr>
          <p:cNvSpPr txBox="1"/>
          <p:nvPr/>
        </p:nvSpPr>
        <p:spPr>
          <a:xfrm>
            <a:off x="9335855" y="3887181"/>
            <a:ext cx="1038225" cy="542925"/>
          </a:xfrm>
          <a:prstGeom prst="rect">
            <a:avLst/>
          </a:prstGeom>
          <a:solidFill>
            <a:sysClr val="window" lastClr="FFFFFF"/>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rPr>
              <a:t>The Site Warden</a:t>
            </a: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1" name="Text Box 10">
            <a:extLst>
              <a:ext uri="{FF2B5EF4-FFF2-40B4-BE49-F238E27FC236}">
                <a16:creationId xmlns:a16="http://schemas.microsoft.com/office/drawing/2014/main" id="{E2D5510C-76BB-4FB2-9AE1-657B7721AE03}"/>
              </a:ext>
            </a:extLst>
          </p:cNvPr>
          <p:cNvSpPr txBox="1"/>
          <p:nvPr/>
        </p:nvSpPr>
        <p:spPr>
          <a:xfrm>
            <a:off x="7572063" y="3852954"/>
            <a:ext cx="1057275" cy="571500"/>
          </a:xfrm>
          <a:prstGeom prst="rect">
            <a:avLst/>
          </a:prstGeom>
          <a:solidFill>
            <a:sysClr val="window" lastClr="FFFFFF"/>
          </a:solidFill>
          <a:ln w="28575">
            <a:solidFill>
              <a:srgbClr val="4F81BD"/>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1F497D"/>
                </a:solidFill>
                <a:effectLst/>
                <a:uLnTx/>
                <a:uFillTx/>
                <a:latin typeface="Arial" panose="020B0604020202020204" pitchFamily="34" charset="0"/>
                <a:ea typeface="Times New Roman" panose="02020603050405020304" pitchFamily="18" charset="0"/>
              </a:rPr>
              <a:t>The PIC/COSS and his colleague</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3" name="Oval 22">
            <a:extLst>
              <a:ext uri="{FF2B5EF4-FFF2-40B4-BE49-F238E27FC236}">
                <a16:creationId xmlns:a16="http://schemas.microsoft.com/office/drawing/2014/main" id="{882F9F3C-3DC0-4B6F-8844-13B329C715B8}"/>
              </a:ext>
            </a:extLst>
          </p:cNvPr>
          <p:cNvSpPr/>
          <p:nvPr/>
        </p:nvSpPr>
        <p:spPr>
          <a:xfrm>
            <a:off x="8100701" y="2714210"/>
            <a:ext cx="228600" cy="41910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6" name="Straight Arrow Connector 25">
            <a:extLst>
              <a:ext uri="{FF2B5EF4-FFF2-40B4-BE49-F238E27FC236}">
                <a16:creationId xmlns:a16="http://schemas.microsoft.com/office/drawing/2014/main" id="{C8E7FFBD-EA96-4646-858B-BB66655D83DE}"/>
              </a:ext>
            </a:extLst>
          </p:cNvPr>
          <p:cNvCxnSpPr>
            <a:cxnSpLocks/>
          </p:cNvCxnSpPr>
          <p:nvPr/>
        </p:nvCxnSpPr>
        <p:spPr>
          <a:xfrm flipV="1">
            <a:off x="8100700" y="3175162"/>
            <a:ext cx="114301" cy="661178"/>
          </a:xfrm>
          <a:prstGeom prst="straightConnector1">
            <a:avLst/>
          </a:prstGeom>
          <a:noFill/>
          <a:ln w="28575" cap="flat" cmpd="sng" algn="ctr">
            <a:solidFill>
              <a:srgbClr val="4F81BD">
                <a:shade val="95000"/>
                <a:satMod val="105000"/>
              </a:srgbClr>
            </a:solidFill>
            <a:prstDash val="solid"/>
            <a:tailEnd type="triangle"/>
          </a:ln>
          <a:effectLst/>
        </p:spPr>
      </p:cxnSp>
      <p:cxnSp>
        <p:nvCxnSpPr>
          <p:cNvPr id="29" name="Straight Arrow Connector 28">
            <a:extLst>
              <a:ext uri="{FF2B5EF4-FFF2-40B4-BE49-F238E27FC236}">
                <a16:creationId xmlns:a16="http://schemas.microsoft.com/office/drawing/2014/main" id="{E0119FEA-4500-46EA-8934-E39B1F47890C}"/>
              </a:ext>
            </a:extLst>
          </p:cNvPr>
          <p:cNvCxnSpPr>
            <a:cxnSpLocks/>
          </p:cNvCxnSpPr>
          <p:nvPr/>
        </p:nvCxnSpPr>
        <p:spPr>
          <a:xfrm flipH="1" flipV="1">
            <a:off x="9721779" y="3167320"/>
            <a:ext cx="54635" cy="688334"/>
          </a:xfrm>
          <a:prstGeom prst="straightConnector1">
            <a:avLst/>
          </a:prstGeom>
          <a:noFill/>
          <a:ln w="28575" cap="flat" cmpd="sng" algn="ctr">
            <a:solidFill>
              <a:srgbClr val="FF0000"/>
            </a:solidFill>
            <a:prstDash val="solid"/>
            <a:tailEnd type="triangle"/>
          </a:ln>
          <a:effectLst/>
        </p:spPr>
      </p:cxnSp>
      <p:sp>
        <p:nvSpPr>
          <p:cNvPr id="10" name="Rectangle 9">
            <a:extLst>
              <a:ext uri="{FF2B5EF4-FFF2-40B4-BE49-F238E27FC236}">
                <a16:creationId xmlns:a16="http://schemas.microsoft.com/office/drawing/2014/main" id="{4208FC3A-B241-4051-9B98-08017566093A}"/>
              </a:ext>
            </a:extLst>
          </p:cNvPr>
          <p:cNvSpPr/>
          <p:nvPr/>
        </p:nvSpPr>
        <p:spPr>
          <a:xfrm>
            <a:off x="153792" y="6381328"/>
            <a:ext cx="10938651" cy="346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663300"/>
                </a:solidFill>
              </a:rPr>
              <a:t>The Lessons Learnt can be found on the following link: </a:t>
            </a:r>
            <a:r>
              <a:rPr lang="en-GB" sz="1600" b="1" dirty="0">
                <a:solidFill>
                  <a:srgbClr val="663300"/>
                </a:solidFill>
                <a:hlinkClick r:id="rId5" action="ppaction://hlinkfile">
                  <a:extLst>
                    <a:ext uri="{A12FA001-AC4F-418D-AE19-62706E023703}">
                      <ahyp:hlinkClr xmlns:ahyp="http://schemas.microsoft.com/office/drawing/2018/hyperlinkcolor" xmlns="" val="tx"/>
                    </a:ext>
                  </a:extLst>
                </a:hlinkClick>
              </a:rPr>
              <a:t>Lessons Learnt </a:t>
            </a:r>
            <a:r>
              <a:rPr lang="en-GB" sz="1600" b="1" dirty="0" err="1">
                <a:solidFill>
                  <a:srgbClr val="663300"/>
                </a:solidFill>
                <a:hlinkClick r:id="rId5" action="ppaction://hlinkfile">
                  <a:extLst>
                    <a:ext uri="{A12FA001-AC4F-418D-AE19-62706E023703}">
                      <ahyp:hlinkClr xmlns:ahyp="http://schemas.microsoft.com/office/drawing/2018/hyperlinkcolor" xmlns="" val="tx"/>
                    </a:ext>
                  </a:extLst>
                </a:hlinkClick>
              </a:rPr>
              <a:t>Earley</a:t>
            </a:r>
            <a:r>
              <a:rPr lang="en-GB" sz="1600" b="1" dirty="0">
                <a:solidFill>
                  <a:srgbClr val="663300"/>
                </a:solidFill>
                <a:hlinkClick r:id="rId5" action="ppaction://hlinkfile">
                  <a:extLst>
                    <a:ext uri="{A12FA001-AC4F-418D-AE19-62706E023703}">
                      <ahyp:hlinkClr xmlns:ahyp="http://schemas.microsoft.com/office/drawing/2018/hyperlinkcolor" xmlns="" val="tx"/>
                    </a:ext>
                  </a:extLst>
                </a:hlinkClick>
              </a:rPr>
              <a:t> irregular working  100719.pdf</a:t>
            </a:r>
            <a:r>
              <a:rPr lang="en-GB" sz="1600" b="1" dirty="0">
                <a:solidFill>
                  <a:srgbClr val="663300"/>
                </a:solidFill>
              </a:rPr>
              <a:t>  </a:t>
            </a:r>
          </a:p>
        </p:txBody>
      </p:sp>
    </p:spTree>
    <p:extLst>
      <p:ext uri="{BB962C8B-B14F-4D97-AF65-F5344CB8AC3E}">
        <p14:creationId xmlns:p14="http://schemas.microsoft.com/office/powerpoint/2010/main" val="97591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163548" y="79598"/>
            <a:ext cx="6940564" cy="469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 Use of Site Wardens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 </a:t>
            </a:r>
          </a:p>
        </p:txBody>
      </p:sp>
      <p:pic>
        <p:nvPicPr>
          <p:cNvPr id="4" name="Picture 3">
            <a:extLst>
              <a:ext uri="{FF2B5EF4-FFF2-40B4-BE49-F238E27FC236}">
                <a16:creationId xmlns:a16="http://schemas.microsoft.com/office/drawing/2014/main" id="{F4D4D93E-375C-419F-8DA0-FBA58324AE89}"/>
              </a:ext>
            </a:extLst>
          </p:cNvPr>
          <p:cNvPicPr>
            <a:picLocks noChangeAspect="1"/>
          </p:cNvPicPr>
          <p:nvPr/>
        </p:nvPicPr>
        <p:blipFill>
          <a:blip r:embed="rId3"/>
          <a:stretch>
            <a:fillRect/>
          </a:stretch>
        </p:blipFill>
        <p:spPr>
          <a:xfrm>
            <a:off x="6960096" y="85812"/>
            <a:ext cx="576064" cy="620613"/>
          </a:xfrm>
          <a:prstGeom prst="roundRect">
            <a:avLst>
              <a:gd name="adj" fmla="val 4167"/>
            </a:avLst>
          </a:prstGeom>
          <a:solidFill>
            <a:srgbClr val="FFFFFF"/>
          </a:solidFill>
          <a:ln w="57150" cap="sq">
            <a:noFill/>
            <a:miter lim="800000"/>
          </a:ln>
          <a:effectLst/>
          <a:scene3d>
            <a:camera prst="orthographicFront"/>
            <a:lightRig rig="threePt" dir="t">
              <a:rot lat="0" lon="0" rev="2700000"/>
            </a:lightRig>
          </a:scene3d>
          <a:sp3d>
            <a:bevelT h="38100"/>
            <a:contourClr>
              <a:srgbClr val="C0C0C0"/>
            </a:contourClr>
          </a:sp3d>
        </p:spPr>
      </p:pic>
      <p:sp>
        <p:nvSpPr>
          <p:cNvPr id="6" name="Rectangle 5">
            <a:extLst>
              <a:ext uri="{FF2B5EF4-FFF2-40B4-BE49-F238E27FC236}">
                <a16:creationId xmlns:a16="http://schemas.microsoft.com/office/drawing/2014/main" id="{6058FDD2-3E2E-47E2-8C57-1813000CD4F2}"/>
              </a:ext>
            </a:extLst>
          </p:cNvPr>
          <p:cNvSpPr/>
          <p:nvPr/>
        </p:nvSpPr>
        <p:spPr>
          <a:xfrm>
            <a:off x="335360" y="836712"/>
            <a:ext cx="5472608" cy="469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lumMod val="50000"/>
                  </a:schemeClr>
                </a:solidFill>
              </a:rPr>
              <a:t>What is the purpose of a Site Warden?</a:t>
            </a:r>
          </a:p>
        </p:txBody>
      </p:sp>
      <p:sp>
        <p:nvSpPr>
          <p:cNvPr id="7" name="Content Placeholder 2">
            <a:extLst>
              <a:ext uri="{FF2B5EF4-FFF2-40B4-BE49-F238E27FC236}">
                <a16:creationId xmlns:a16="http://schemas.microsoft.com/office/drawing/2014/main" id="{CF8D5FF9-3176-43EA-AC48-3DCA38D0CECF}"/>
              </a:ext>
            </a:extLst>
          </p:cNvPr>
          <p:cNvSpPr txBox="1">
            <a:spLocks/>
          </p:cNvSpPr>
          <p:nvPr/>
        </p:nvSpPr>
        <p:spPr>
          <a:xfrm>
            <a:off x="467544" y="1305793"/>
            <a:ext cx="10624899" cy="5227009"/>
          </a:xfrm>
          <a:prstGeom prst="rect">
            <a:avLst/>
          </a:prstGeom>
          <a:solidFill>
            <a:schemeClr val="tx2">
              <a:lumMod val="50000"/>
            </a:schemeClr>
          </a:solidFill>
          <a:ln>
            <a:solidFill>
              <a:schemeClr val="tx2">
                <a:lumMod val="50000"/>
              </a:schemeClr>
            </a:solidFill>
          </a:ln>
        </p:spPr>
        <p:txBody>
          <a:bodyPr vert="horz" lIns="0" rIns="0">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R="0" lvl="1" algn="l" defTabSz="914400" rtl="0" eaLnBrk="1" fontAlgn="auto" latinLnBrk="0" hangingPunct="1">
              <a:lnSpc>
                <a:spcPct val="100000"/>
              </a:lnSpc>
              <a:spcBef>
                <a:spcPct val="20000"/>
              </a:spcBef>
              <a:spcAft>
                <a:spcPts val="0"/>
              </a:spcAft>
              <a:buClr>
                <a:srgbClr val="7E97AD"/>
              </a:buClr>
              <a:buSzPct val="85000"/>
              <a:buFont typeface="Wingdings" panose="05000000000000000000" pitchFamily="2" charset="2"/>
              <a:buChar char="Ø"/>
              <a:tabLst/>
              <a:defRPr/>
            </a:pPr>
            <a:endParaRPr kumimoji="0" lang="en-GB" sz="2000" b="1" i="0" u="none" strike="noStrike" kern="1200" cap="none" spc="0" normalizeH="0" baseline="0" noProof="0" dirty="0">
              <a:ln>
                <a:noFill/>
              </a:ln>
              <a:solidFill>
                <a:schemeClr val="bg1"/>
              </a:solidFill>
              <a:effectLst/>
              <a:uLnTx/>
              <a:uFillTx/>
              <a:ea typeface="+mn-ea"/>
              <a:cs typeface="+mn-cs"/>
            </a:endParaRPr>
          </a:p>
          <a:p>
            <a:pPr marR="0" lvl="1" algn="l" defTabSz="914400" rtl="0" eaLnBrk="1" fontAlgn="auto" latinLnBrk="0" hangingPunct="1">
              <a:lnSpc>
                <a:spcPct val="100000"/>
              </a:lnSpc>
              <a:spcBef>
                <a:spcPct val="20000"/>
              </a:spcBef>
              <a:spcAft>
                <a:spcPts val="0"/>
              </a:spcAft>
              <a:buClr>
                <a:srgbClr val="7E97AD"/>
              </a:buClr>
              <a:buSzPct val="85000"/>
              <a:buFont typeface="Wingdings" panose="05000000000000000000" pitchFamily="2" charset="2"/>
              <a:buChar char="Ø"/>
              <a:tabLst/>
              <a:defRPr/>
            </a:pPr>
            <a:r>
              <a:rPr kumimoji="0" lang="en-GB" sz="2000" b="1" i="0" u="none" strike="noStrike" kern="1200" cap="none" spc="0" normalizeH="0" baseline="0" noProof="0" dirty="0">
                <a:ln>
                  <a:noFill/>
                </a:ln>
                <a:solidFill>
                  <a:schemeClr val="bg1"/>
                </a:solidFill>
                <a:effectLst/>
                <a:uLnTx/>
                <a:uFillTx/>
                <a:ea typeface="+mn-ea"/>
                <a:cs typeface="+mn-cs"/>
              </a:rPr>
              <a:t>Where there is a distance of at least 2 metres (6 feet 6 inches) between the nearest running rail of an open line and the site of work, a site warden will be appointed.</a:t>
            </a:r>
          </a:p>
          <a:p>
            <a:pPr marR="0" lvl="1" algn="l" defTabSz="914400" rtl="0" eaLnBrk="1" fontAlgn="auto" latinLnBrk="0" hangingPunct="1">
              <a:lnSpc>
                <a:spcPct val="100000"/>
              </a:lnSpc>
              <a:spcBef>
                <a:spcPct val="20000"/>
              </a:spcBef>
              <a:spcAft>
                <a:spcPts val="0"/>
              </a:spcAft>
              <a:buClr>
                <a:srgbClr val="7E97AD"/>
              </a:buClr>
              <a:buSzPct val="85000"/>
              <a:buFont typeface="Wingdings" panose="05000000000000000000" pitchFamily="2" charset="2"/>
              <a:buChar char="Ø"/>
              <a:tabLst/>
              <a:defRPr/>
            </a:pPr>
            <a:r>
              <a:rPr kumimoji="0" lang="en-GB" sz="2000" b="1" i="0" u="none" strike="noStrike" kern="1200" cap="none" spc="0" normalizeH="0" baseline="0" noProof="0" dirty="0">
                <a:ln>
                  <a:noFill/>
                </a:ln>
                <a:solidFill>
                  <a:schemeClr val="bg1"/>
                </a:solidFill>
                <a:effectLst/>
                <a:uLnTx/>
                <a:uFillTx/>
                <a:ea typeface="+mn-ea"/>
                <a:cs typeface="+mn-cs"/>
              </a:rPr>
              <a:t>The Site Warden must watch the group and make sure that no one moves beyond the safe limits laid down by the PIC/COSS.</a:t>
            </a:r>
          </a:p>
          <a:p>
            <a:pPr marR="0" lvl="1" algn="l" defTabSz="914400" rtl="0" eaLnBrk="1" fontAlgn="auto" latinLnBrk="0" hangingPunct="1">
              <a:lnSpc>
                <a:spcPct val="100000"/>
              </a:lnSpc>
              <a:spcBef>
                <a:spcPct val="20000"/>
              </a:spcBef>
              <a:spcAft>
                <a:spcPts val="0"/>
              </a:spcAft>
              <a:buClr>
                <a:srgbClr val="7E97AD"/>
              </a:buClr>
              <a:buSzPct val="85000"/>
              <a:buFont typeface="Wingdings" panose="05000000000000000000" pitchFamily="2" charset="2"/>
              <a:buChar char="Ø"/>
              <a:tabLst/>
              <a:defRPr/>
            </a:pPr>
            <a:r>
              <a:rPr lang="en-GB" sz="2000" b="1" dirty="0">
                <a:solidFill>
                  <a:schemeClr val="bg1"/>
                </a:solidFill>
              </a:rPr>
              <a:t>The individual acting as a Site Warden must NOT take any part in the actual work.</a:t>
            </a:r>
            <a:endParaRPr kumimoji="0" lang="en-GB" sz="2000" b="1" i="0" u="none" strike="noStrike" kern="1200" cap="none" spc="0" normalizeH="0" baseline="0" noProof="0" dirty="0">
              <a:ln>
                <a:noFill/>
              </a:ln>
              <a:solidFill>
                <a:schemeClr val="bg1"/>
              </a:solidFill>
              <a:effectLst/>
              <a:uLnTx/>
              <a:uFillTx/>
              <a:ea typeface="+mn-ea"/>
              <a:cs typeface="+mn-cs"/>
            </a:endParaRPr>
          </a:p>
          <a:p>
            <a:pPr marR="0" lvl="1" algn="l" defTabSz="914400" rtl="0" eaLnBrk="1" fontAlgn="auto" latinLnBrk="0" hangingPunct="1">
              <a:lnSpc>
                <a:spcPct val="100000"/>
              </a:lnSpc>
              <a:spcBef>
                <a:spcPct val="20000"/>
              </a:spcBef>
              <a:spcAft>
                <a:spcPts val="0"/>
              </a:spcAft>
              <a:buClr>
                <a:srgbClr val="7E97AD"/>
              </a:buClr>
              <a:buSzPct val="85000"/>
              <a:buFont typeface="Wingdings" panose="05000000000000000000" pitchFamily="2" charset="2"/>
              <a:buChar char="Ø"/>
              <a:tabLst/>
              <a:defRPr/>
            </a:pPr>
            <a:r>
              <a:rPr kumimoji="0" lang="en-GB" sz="2000" b="1" i="0" u="none" strike="noStrike" kern="1200" cap="none" spc="0" normalizeH="0" baseline="0" noProof="0" dirty="0">
                <a:ln>
                  <a:noFill/>
                </a:ln>
                <a:solidFill>
                  <a:schemeClr val="bg1"/>
                </a:solidFill>
                <a:effectLst/>
                <a:uLnTx/>
                <a:uFillTx/>
                <a:ea typeface="+mn-ea"/>
                <a:cs typeface="+mn-cs"/>
              </a:rPr>
              <a:t>The Site Warden must warn anyone who attempts to move beyond the safe limits by shouting ‘GET BACK’. If they do not immediately move back into the safe area, the Site Warden must give a series of short sharp blasts on the whistle or horn until they do move back into the safe area.</a:t>
            </a:r>
          </a:p>
          <a:p>
            <a:pPr marR="0" lvl="1" algn="l" defTabSz="914400" rtl="0" eaLnBrk="1" fontAlgn="auto" latinLnBrk="0" hangingPunct="1">
              <a:lnSpc>
                <a:spcPct val="100000"/>
              </a:lnSpc>
              <a:spcBef>
                <a:spcPct val="20000"/>
              </a:spcBef>
              <a:spcAft>
                <a:spcPts val="0"/>
              </a:spcAft>
              <a:buClr>
                <a:srgbClr val="7E97AD"/>
              </a:buClr>
              <a:buSzPct val="85000"/>
              <a:buFont typeface="Wingdings" panose="05000000000000000000" pitchFamily="2" charset="2"/>
              <a:buChar char="Ø"/>
              <a:tabLst/>
              <a:defRPr/>
            </a:pPr>
            <a:r>
              <a:rPr kumimoji="0" lang="en-GB" sz="2000" b="1" i="0" u="none" strike="noStrike" kern="1200" cap="none" spc="0" normalizeH="0" baseline="0" noProof="0" dirty="0">
                <a:ln>
                  <a:noFill/>
                </a:ln>
                <a:solidFill>
                  <a:schemeClr val="bg1"/>
                </a:solidFill>
                <a:effectLst/>
                <a:uLnTx/>
                <a:uFillTx/>
                <a:ea typeface="+mn-ea"/>
                <a:cs typeface="+mn-cs"/>
              </a:rPr>
              <a:t>There must be an identifiable limit to the site of work.</a:t>
            </a:r>
          </a:p>
          <a:p>
            <a:pPr marR="0" lvl="1" algn="l" defTabSz="914400" rtl="0" eaLnBrk="1" fontAlgn="auto" latinLnBrk="0" hangingPunct="1">
              <a:lnSpc>
                <a:spcPct val="100000"/>
              </a:lnSpc>
              <a:spcBef>
                <a:spcPct val="20000"/>
              </a:spcBef>
              <a:spcAft>
                <a:spcPts val="0"/>
              </a:spcAft>
              <a:buClr>
                <a:srgbClr val="7E97AD"/>
              </a:buClr>
              <a:buSzPct val="85000"/>
              <a:buFont typeface="Wingdings" panose="05000000000000000000" pitchFamily="2" charset="2"/>
              <a:buChar char="Ø"/>
              <a:tabLst/>
              <a:defRPr/>
            </a:pPr>
            <a:r>
              <a:rPr kumimoji="0" lang="en-GB" sz="2000" b="1" i="0" u="none" strike="noStrike" kern="1200" cap="none" spc="0" normalizeH="0" baseline="0" noProof="0" dirty="0">
                <a:ln>
                  <a:noFill/>
                </a:ln>
                <a:solidFill>
                  <a:schemeClr val="bg1"/>
                </a:solidFill>
                <a:effectLst/>
                <a:uLnTx/>
                <a:uFillTx/>
                <a:ea typeface="+mn-ea"/>
                <a:cs typeface="+mn-cs"/>
              </a:rPr>
              <a:t>If it is only you and one other person in the group, you do not need to appoint a site warden. However, you must make sure neither of you go any closer than 2 metres (6 feet 6 inches) to the nearest running rail of the open line. </a:t>
            </a:r>
          </a:p>
          <a:p>
            <a:pPr marR="0" lvl="1" algn="l" defTabSz="914400" rtl="0" eaLnBrk="1" fontAlgn="auto" latinLnBrk="0" hangingPunct="1">
              <a:lnSpc>
                <a:spcPct val="100000"/>
              </a:lnSpc>
              <a:spcBef>
                <a:spcPct val="20000"/>
              </a:spcBef>
              <a:spcAft>
                <a:spcPts val="0"/>
              </a:spcAft>
              <a:buClr>
                <a:srgbClr val="7E97AD"/>
              </a:buClr>
              <a:buSzPct val="85000"/>
              <a:buFont typeface="Wingdings" panose="05000000000000000000" pitchFamily="2" charset="2"/>
              <a:buChar char="Ø"/>
              <a:tabLst/>
              <a:defRPr/>
            </a:pPr>
            <a:r>
              <a:rPr kumimoji="0" lang="en-GB" sz="2000" b="1" i="0" u="none" strike="noStrike" kern="1200" cap="none" spc="0" normalizeH="0" baseline="0" noProof="0" dirty="0">
                <a:ln>
                  <a:noFill/>
                </a:ln>
                <a:solidFill>
                  <a:schemeClr val="bg1"/>
                </a:solidFill>
                <a:effectLst/>
                <a:uLnTx/>
                <a:uFillTx/>
                <a:ea typeface="+mn-ea"/>
                <a:cs typeface="+mn-cs"/>
              </a:rPr>
              <a:t>When working within an ES worksite and before you can treat your safe system of work as site-warden protected, the instructions shown in section 4.6 of handbook 7 must be carried out for any adjacent open line.</a:t>
            </a:r>
          </a:p>
          <a:p>
            <a:pPr marR="0" lvl="1" algn="l" defTabSz="914400" rtl="0" eaLnBrk="1" fontAlgn="auto" latinLnBrk="0" hangingPunct="1">
              <a:lnSpc>
                <a:spcPct val="100000"/>
              </a:lnSpc>
              <a:spcBef>
                <a:spcPct val="20000"/>
              </a:spcBef>
              <a:spcAft>
                <a:spcPts val="0"/>
              </a:spcAft>
              <a:buClr>
                <a:srgbClr val="7E97AD"/>
              </a:buClr>
              <a:buSzPct val="85000"/>
              <a:buFont typeface="Wingdings" panose="05000000000000000000" pitchFamily="2" charset="2"/>
              <a:buChar char="Ø"/>
              <a:tabLst/>
              <a:defRPr/>
            </a:pPr>
            <a:endParaRPr kumimoji="0" lang="en-GB" sz="1600" b="1" i="0" u="none" strike="noStrike" kern="1200" cap="none" spc="0" normalizeH="0" baseline="0" noProof="0" dirty="0">
              <a:ln>
                <a:noFill/>
              </a:ln>
              <a:solidFill>
                <a:schemeClr val="bg1"/>
              </a:solidFill>
              <a:effectLst/>
              <a:uLnTx/>
              <a:uFillTx/>
              <a:ea typeface="+mn-ea"/>
              <a:cs typeface="+mn-cs"/>
            </a:endParaRPr>
          </a:p>
          <a:p>
            <a:pPr marR="0" lvl="1" algn="l" defTabSz="914400" rtl="0" eaLnBrk="1" fontAlgn="auto" latinLnBrk="0" hangingPunct="1">
              <a:lnSpc>
                <a:spcPct val="100000"/>
              </a:lnSpc>
              <a:spcBef>
                <a:spcPct val="20000"/>
              </a:spcBef>
              <a:spcAft>
                <a:spcPts val="0"/>
              </a:spcAft>
              <a:buClr>
                <a:srgbClr val="7E97AD"/>
              </a:buClr>
              <a:buSzPct val="85000"/>
              <a:buFont typeface="Wingdings" panose="05000000000000000000" pitchFamily="2" charset="2"/>
              <a:buChar char="Ø"/>
              <a:tabLst/>
              <a:defRPr/>
            </a:pPr>
            <a:endParaRPr kumimoji="0" lang="en-GB" sz="1600" b="1"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100000"/>
              </a:lnSpc>
              <a:spcBef>
                <a:spcPct val="20000"/>
              </a:spcBef>
              <a:spcAft>
                <a:spcPts val="0"/>
              </a:spcAft>
              <a:buClr>
                <a:srgbClr val="7A6A60"/>
              </a:buClr>
              <a:buSzPct val="95000"/>
              <a:buFont typeface="Wingdings" panose="05000000000000000000" pitchFamily="2" charset="2"/>
              <a:buChar char="Ø"/>
              <a:tabLst/>
              <a:defRPr/>
            </a:pPr>
            <a:endParaRPr kumimoji="0" lang="en-GB" sz="1600" b="1" i="0" u="none" strike="noStrike" kern="1200" cap="none" spc="0" normalizeH="0" baseline="0" noProof="0" dirty="0">
              <a:ln>
                <a:noFill/>
              </a:ln>
              <a:solidFill>
                <a:schemeClr val="bg1"/>
              </a:solidFill>
              <a:effectLst/>
              <a:uLnTx/>
              <a:uFillTx/>
              <a:ea typeface="+mn-ea"/>
              <a:cs typeface="+mn-cs"/>
            </a:endParaRPr>
          </a:p>
        </p:txBody>
      </p:sp>
      <p:pic>
        <p:nvPicPr>
          <p:cNvPr id="8" name="Picture 7">
            <a:extLst>
              <a:ext uri="{FF2B5EF4-FFF2-40B4-BE49-F238E27FC236}">
                <a16:creationId xmlns:a16="http://schemas.microsoft.com/office/drawing/2014/main" id="{DCEC1F58-993F-4C88-B18D-0514AEA1A538}"/>
              </a:ext>
            </a:extLst>
          </p:cNvPr>
          <p:cNvPicPr>
            <a:picLocks noChangeAspect="1"/>
          </p:cNvPicPr>
          <p:nvPr/>
        </p:nvPicPr>
        <p:blipFill>
          <a:blip r:embed="rId4"/>
          <a:stretch>
            <a:fillRect/>
          </a:stretch>
        </p:blipFill>
        <p:spPr>
          <a:xfrm>
            <a:off x="8688288" y="39573"/>
            <a:ext cx="1541710" cy="1429224"/>
          </a:xfrm>
          <a:prstGeom prst="rect">
            <a:avLst/>
          </a:prstGeom>
          <a:ln w="19050">
            <a:solidFill>
              <a:schemeClr val="tx2">
                <a:lumMod val="50000"/>
              </a:schemeClr>
            </a:solidFill>
          </a:ln>
        </p:spPr>
      </p:pic>
    </p:spTree>
    <p:extLst>
      <p:ext uri="{BB962C8B-B14F-4D97-AF65-F5344CB8AC3E}">
        <p14:creationId xmlns:p14="http://schemas.microsoft.com/office/powerpoint/2010/main" val="145788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0D601-8644-45D1-8F10-092FA928F9C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0832CC7-0C20-4B7F-813D-37C2939A0561}"/>
              </a:ext>
            </a:extLst>
          </p:cNvPr>
          <p:cNvSpPr/>
          <p:nvPr/>
        </p:nvSpPr>
        <p:spPr>
          <a:xfrm>
            <a:off x="150113" y="766290"/>
            <a:ext cx="847226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Eye injury and oil/dirt contamination </a:t>
            </a:r>
          </a:p>
        </p:txBody>
      </p:sp>
      <p:sp>
        <p:nvSpPr>
          <p:cNvPr id="14" name="Rectangle 13">
            <a:extLst>
              <a:ext uri="{FF2B5EF4-FFF2-40B4-BE49-F238E27FC236}">
                <a16:creationId xmlns:a16="http://schemas.microsoft.com/office/drawing/2014/main" id="{72C1BE3F-A010-4D71-A389-D6CE408CAB45}"/>
              </a:ext>
            </a:extLst>
          </p:cNvPr>
          <p:cNvSpPr/>
          <p:nvPr/>
        </p:nvSpPr>
        <p:spPr>
          <a:xfrm>
            <a:off x="150113" y="86205"/>
            <a:ext cx="3728609" cy="58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67BE1A0B-0D0B-400C-A1E0-DBAFDCD92F0F}"/>
              </a:ext>
            </a:extLst>
          </p:cNvPr>
          <p:cNvSpPr/>
          <p:nvPr/>
        </p:nvSpPr>
        <p:spPr>
          <a:xfrm>
            <a:off x="263352" y="1189618"/>
            <a:ext cx="7888430" cy="2418851"/>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a:ea typeface="+mn-ea"/>
                <a:cs typeface="+mn-cs"/>
              </a:rPr>
              <a:t>On Friday 28</a:t>
            </a:r>
            <a:r>
              <a:rPr kumimoji="0" lang="en-GB" sz="1400" b="1" i="0" u="none" strike="noStrike" kern="1200" cap="none" spc="0" normalizeH="0" baseline="30000" noProof="0" dirty="0">
                <a:ln>
                  <a:noFill/>
                </a:ln>
                <a:solidFill>
                  <a:schemeClr val="bg1"/>
                </a:solidFill>
                <a:effectLst/>
                <a:uLnTx/>
                <a:uFillTx/>
                <a:latin typeface="Arial" panose="020B0604020202020204"/>
                <a:ea typeface="+mn-ea"/>
                <a:cs typeface="+mn-cs"/>
              </a:rPr>
              <a:t>th</a:t>
            </a:r>
            <a:r>
              <a:rPr kumimoji="0" lang="en-GB" sz="1400" b="1" i="0" u="none" strike="noStrike" kern="1200" cap="none" spc="0" normalizeH="0" baseline="0" noProof="0" dirty="0">
                <a:ln>
                  <a:noFill/>
                </a:ln>
                <a:solidFill>
                  <a:schemeClr val="bg1"/>
                </a:solidFill>
                <a:effectLst/>
                <a:uLnTx/>
                <a:uFillTx/>
                <a:latin typeface="Arial" panose="020B0604020202020204"/>
                <a:ea typeface="+mn-ea"/>
                <a:cs typeface="+mn-cs"/>
              </a:rPr>
              <a:t> June 2019, following a completion of  a job at Byfleet and New Haw, a member of the Woking P-way was loading up kit onto the flat platform of a vehicle.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a:ea typeface="+mn-ea"/>
                <a:cs typeface="+mn-cs"/>
              </a:rPr>
              <a:t>The IP was lowering a pair of fishplates from his shoulder when he lost his grip. The plates dropped 6 to 9 inches onto a trolley handle which flipped up and struck him directly on his right eyeball. He instinctively put his hand up to his eye, contaminating the area with grease and dirt.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a:ea typeface="+mn-ea"/>
                <a:cs typeface="+mn-cs"/>
              </a:rPr>
              <a:t>Eye wash was used on site and the IP taken to hospital where he was advised that he scratched his cornea and was given a temporary protective contact lens and two types of eye drops to promote the healing process. The IP was not wearing safety glasses when the accident occurred.   </a:t>
            </a:r>
          </a:p>
        </p:txBody>
      </p:sp>
      <p:sp>
        <p:nvSpPr>
          <p:cNvPr id="6" name="Rectangle 5">
            <a:extLst>
              <a:ext uri="{FF2B5EF4-FFF2-40B4-BE49-F238E27FC236}">
                <a16:creationId xmlns:a16="http://schemas.microsoft.com/office/drawing/2014/main" id="{E399879E-E4EE-49B7-A50E-420CAD2B3025}"/>
              </a:ext>
            </a:extLst>
          </p:cNvPr>
          <p:cNvSpPr/>
          <p:nvPr/>
        </p:nvSpPr>
        <p:spPr>
          <a:xfrm>
            <a:off x="273149" y="3644726"/>
            <a:ext cx="7868836" cy="2538617"/>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Lessons Learnt: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Do you consider the risks associated with tasks you carry out when NOT directly on or near the line?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What stops you from wearing your safety glasses when loading/unloading vehicles at the start and end of your shift?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If it was a sunny day would you keep your sunglasses on at all times?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Prescription eye-wear is available through NR on My Connect - </a:t>
            </a:r>
            <a:r>
              <a:rPr kumimoji="0" lang="en-GB" sz="1400" b="1" i="0" u="sng" strike="noStrike" kern="1200" cap="none" spc="0" normalizeH="0" baseline="0" noProof="0" dirty="0">
                <a:ln>
                  <a:noFill/>
                </a:ln>
                <a:solidFill>
                  <a:prstClr val="black"/>
                </a:solidFill>
                <a:effectLst/>
                <a:uLnTx/>
                <a:uFillTx/>
                <a:latin typeface="Arial" panose="020B0604020202020204"/>
                <a:ea typeface="+mn-ea"/>
                <a:cs typeface="+mn-cs"/>
                <a:hlinkClick r:id="rId3">
                  <a:extLst>
                    <a:ext uri="{A12FA001-AC4F-418D-AE19-62706E023703}">
                      <ahyp:hlinkClr xmlns:ahyp="http://schemas.microsoft.com/office/drawing/2018/hyperlinkcolor" xmlns="" val="tx"/>
                    </a:ext>
                  </a:extLst>
                </a:hlinkClick>
              </a:rPr>
              <a:t>apply for a safety eyewear </a:t>
            </a:r>
            <a:r>
              <a:rPr kumimoji="0" lang="en-GB" sz="1400" b="1" i="0" u="sng" strike="noStrike" kern="1200" cap="none" spc="0" normalizeH="0" baseline="0" noProof="0" dirty="0" err="1">
                <a:ln>
                  <a:noFill/>
                </a:ln>
                <a:solidFill>
                  <a:prstClr val="black"/>
                </a:solidFill>
                <a:effectLst/>
                <a:uLnTx/>
                <a:uFillTx/>
                <a:latin typeface="Arial" panose="020B0604020202020204"/>
                <a:ea typeface="+mn-ea"/>
                <a:cs typeface="+mn-cs"/>
                <a:hlinkClick r:id="rId3">
                  <a:extLst>
                    <a:ext uri="{A12FA001-AC4F-418D-AE19-62706E023703}">
                      <ahyp:hlinkClr xmlns:ahyp="http://schemas.microsoft.com/office/drawing/2018/hyperlinkcolor" xmlns="" val="tx"/>
                    </a:ext>
                  </a:extLst>
                </a:hlinkClick>
              </a:rPr>
              <a:t>eVoucher</a:t>
            </a:r>
            <a:r>
              <a:rPr kumimoji="0" lang="en-GB" sz="1400" b="1" i="0" u="sng" strike="noStrike" kern="1200" cap="none" spc="0" normalizeH="0" baseline="0" noProof="0" dirty="0">
                <a:ln>
                  <a:noFill/>
                </a:ln>
                <a:solidFill>
                  <a:prstClr val="black"/>
                </a:solidFill>
                <a:effectLst/>
                <a:uLnTx/>
                <a:uFillTx/>
                <a:latin typeface="Arial" panose="020B0604020202020204"/>
                <a:ea typeface="+mn-ea"/>
                <a:cs typeface="+mn-cs"/>
                <a:hlinkClick r:id="rId3">
                  <a:extLst>
                    <a:ext uri="{A12FA001-AC4F-418D-AE19-62706E023703}">
                      <ahyp:hlinkClr xmlns:ahyp="http://schemas.microsoft.com/office/drawing/2018/hyperlinkcolor" xmlns="" val="tx"/>
                    </a:ext>
                  </a:extLst>
                </a:hlinkClick>
              </a:rPr>
              <a:t> </a:t>
            </a:r>
            <a:endParaRPr kumimoji="0" lang="en-GB" sz="1400" b="1" i="0" u="sng"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This is the second accident within 2 weeks when the individual lost his grip on a piece of equipment/materials due to gloves being contaminated by grease and dirt.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Kinetic and Morphic Cut 5 gloves are available, details in HSE Cascade from Period 03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AA5BC658-2D46-408E-ACB0-DFE0DF5FD92B}"/>
              </a:ext>
            </a:extLst>
          </p:cNvPr>
          <p:cNvPicPr/>
          <p:nvPr/>
        </p:nvPicPr>
        <p:blipFill>
          <a:blip r:embed="rId4"/>
          <a:stretch>
            <a:fillRect/>
          </a:stretch>
        </p:blipFill>
        <p:spPr>
          <a:xfrm>
            <a:off x="8914094" y="1225875"/>
            <a:ext cx="2188131" cy="1656183"/>
          </a:xfrm>
          <a:prstGeom prst="rect">
            <a:avLst/>
          </a:prstGeom>
          <a:ln w="19050">
            <a:solidFill>
              <a:schemeClr val="tx2">
                <a:lumMod val="50000"/>
              </a:schemeClr>
            </a:solidFill>
          </a:ln>
        </p:spPr>
      </p:pic>
      <p:sp>
        <p:nvSpPr>
          <p:cNvPr id="15" name="Text Box 4">
            <a:extLst>
              <a:ext uri="{FF2B5EF4-FFF2-40B4-BE49-F238E27FC236}">
                <a16:creationId xmlns:a16="http://schemas.microsoft.com/office/drawing/2014/main" id="{29CA8B09-B952-410B-B9A9-45FDEB037F9D}"/>
              </a:ext>
            </a:extLst>
          </p:cNvPr>
          <p:cNvSpPr txBox="1"/>
          <p:nvPr/>
        </p:nvSpPr>
        <p:spPr>
          <a:xfrm>
            <a:off x="8615152" y="2964689"/>
            <a:ext cx="2768754" cy="793785"/>
          </a:xfrm>
          <a:prstGeom prst="rect">
            <a:avLst/>
          </a:prstGeom>
          <a:solidFill>
            <a:sysClr val="window" lastClr="FFFFFF"/>
          </a:solidFill>
          <a:ln w="19050">
            <a:solidFill>
              <a:schemeClr val="tx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5172">
                    <a:lumMod val="50000"/>
                  </a:srgbClr>
                </a:solidFill>
                <a:effectLst/>
                <a:uLnTx/>
                <a:uFillTx/>
                <a:latin typeface="Times New Roman" panose="02020603050405020304" pitchFamily="18" charset="0"/>
                <a:ea typeface="Times New Roman" panose="02020603050405020304" pitchFamily="18" charset="0"/>
                <a:cs typeface="+mn-cs"/>
              </a:rPr>
              <a:t>As well as protection, the Cornea is responsible for 65-75% of the eyes total focusing power!</a:t>
            </a:r>
          </a:p>
        </p:txBody>
      </p:sp>
      <p:pic>
        <p:nvPicPr>
          <p:cNvPr id="12" name="Picture 11">
            <a:extLst>
              <a:ext uri="{FF2B5EF4-FFF2-40B4-BE49-F238E27FC236}">
                <a16:creationId xmlns:a16="http://schemas.microsoft.com/office/drawing/2014/main" id="{9819E18B-2C0E-49D8-B111-70D3B3DC3E6C}"/>
              </a:ext>
            </a:extLst>
          </p:cNvPr>
          <p:cNvPicPr>
            <a:picLocks noChangeAspect="1"/>
          </p:cNvPicPr>
          <p:nvPr/>
        </p:nvPicPr>
        <p:blipFill>
          <a:blip r:embed="rId5"/>
          <a:stretch>
            <a:fillRect/>
          </a:stretch>
        </p:blipFill>
        <p:spPr>
          <a:xfrm>
            <a:off x="9123751" y="3881272"/>
            <a:ext cx="1978474" cy="2225784"/>
          </a:xfrm>
          <a:prstGeom prst="rect">
            <a:avLst/>
          </a:prstGeom>
          <a:ln w="19050">
            <a:solidFill>
              <a:schemeClr val="tx2">
                <a:lumMod val="50000"/>
              </a:schemeClr>
            </a:solidFill>
          </a:ln>
        </p:spPr>
      </p:pic>
      <p:pic>
        <p:nvPicPr>
          <p:cNvPr id="3" name="Picture 2">
            <a:extLst>
              <a:ext uri="{FF2B5EF4-FFF2-40B4-BE49-F238E27FC236}">
                <a16:creationId xmlns:a16="http://schemas.microsoft.com/office/drawing/2014/main" id="{66E9AD43-C8EF-4193-B85A-594C7125D338}"/>
              </a:ext>
            </a:extLst>
          </p:cNvPr>
          <p:cNvPicPr>
            <a:picLocks noChangeAspect="1"/>
          </p:cNvPicPr>
          <p:nvPr/>
        </p:nvPicPr>
        <p:blipFill>
          <a:blip r:embed="rId6"/>
          <a:stretch>
            <a:fillRect/>
          </a:stretch>
        </p:blipFill>
        <p:spPr>
          <a:xfrm>
            <a:off x="3215772" y="33430"/>
            <a:ext cx="696561" cy="687734"/>
          </a:xfrm>
          <a:prstGeom prst="rect">
            <a:avLst/>
          </a:prstGeom>
        </p:spPr>
      </p:pic>
      <p:sp>
        <p:nvSpPr>
          <p:cNvPr id="16" name="Rectangle 15">
            <a:extLst>
              <a:ext uri="{FF2B5EF4-FFF2-40B4-BE49-F238E27FC236}">
                <a16:creationId xmlns:a16="http://schemas.microsoft.com/office/drawing/2014/main" id="{62B7BE6C-ADF8-45AD-A1D6-F4DD7DF4161F}"/>
              </a:ext>
            </a:extLst>
          </p:cNvPr>
          <p:cNvSpPr/>
          <p:nvPr/>
        </p:nvSpPr>
        <p:spPr>
          <a:xfrm>
            <a:off x="153792" y="6381328"/>
            <a:ext cx="11342808" cy="346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663300"/>
                </a:solidFill>
              </a:rPr>
              <a:t>The Lessons Learnt can be found on the following link: </a:t>
            </a:r>
            <a:r>
              <a:rPr lang="en-GB" sz="1600" b="1" dirty="0">
                <a:solidFill>
                  <a:srgbClr val="663300"/>
                </a:solidFill>
                <a:hlinkClick r:id="rId7" action="ppaction://hlinkfile">
                  <a:extLst>
                    <a:ext uri="{A12FA001-AC4F-418D-AE19-62706E023703}">
                      <ahyp:hlinkClr xmlns:ahyp="http://schemas.microsoft.com/office/drawing/2018/hyperlinkcolor" xmlns="" val="tx"/>
                    </a:ext>
                  </a:extLst>
                </a:hlinkClick>
              </a:rPr>
              <a:t>Lessons Learnt Byfleet and New Haw eye injury 280619.pdf</a:t>
            </a:r>
            <a:r>
              <a:rPr lang="en-GB" sz="1600" b="1" dirty="0">
                <a:solidFill>
                  <a:srgbClr val="663300"/>
                </a:solidFill>
              </a:rPr>
              <a:t> </a:t>
            </a:r>
          </a:p>
        </p:txBody>
      </p:sp>
    </p:spTree>
    <p:extLst>
      <p:ext uri="{BB962C8B-B14F-4D97-AF65-F5344CB8AC3E}">
        <p14:creationId xmlns:p14="http://schemas.microsoft.com/office/powerpoint/2010/main" val="317080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0D601-8644-45D1-8F10-092FA928F9C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0832CC7-0C20-4B7F-813D-37C2939A0561}"/>
              </a:ext>
            </a:extLst>
          </p:cNvPr>
          <p:cNvSpPr/>
          <p:nvPr/>
        </p:nvSpPr>
        <p:spPr>
          <a:xfrm>
            <a:off x="150113" y="766290"/>
            <a:ext cx="847226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rPr>
              <a:t>Electrical shock and a minor burn</a:t>
            </a:r>
            <a:endParaRPr kumimoji="0" lang="en-GB" b="1" i="0" u="none" strike="noStrike" kern="1200" cap="none" spc="0" normalizeH="0" baseline="0" noProof="0" dirty="0">
              <a:ln>
                <a:noFill/>
              </a:ln>
              <a:solidFill>
                <a:srgbClr val="005172">
                  <a:lumMod val="50000"/>
                </a:srgbClr>
              </a:solidFill>
              <a:effectLst/>
              <a:uLnTx/>
              <a:uFillTx/>
              <a:ea typeface="+mn-ea"/>
              <a:cs typeface="+mn-cs"/>
            </a:endParaRPr>
          </a:p>
        </p:txBody>
      </p:sp>
      <p:sp>
        <p:nvSpPr>
          <p:cNvPr id="14" name="Rectangle 13">
            <a:extLst>
              <a:ext uri="{FF2B5EF4-FFF2-40B4-BE49-F238E27FC236}">
                <a16:creationId xmlns:a16="http://schemas.microsoft.com/office/drawing/2014/main" id="{72C1BE3F-A010-4D71-A389-D6CE408CAB45}"/>
              </a:ext>
            </a:extLst>
          </p:cNvPr>
          <p:cNvSpPr/>
          <p:nvPr/>
        </p:nvSpPr>
        <p:spPr>
          <a:xfrm>
            <a:off x="150113" y="86205"/>
            <a:ext cx="3728609" cy="58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67BE1A0B-0D0B-400C-A1E0-DBAFDCD92F0F}"/>
              </a:ext>
            </a:extLst>
          </p:cNvPr>
          <p:cNvSpPr/>
          <p:nvPr/>
        </p:nvSpPr>
        <p:spPr>
          <a:xfrm>
            <a:off x="185178" y="1193232"/>
            <a:ext cx="7888430" cy="2433709"/>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t>Whilst investigating a suspected rectifier fault at Brookwood Substation, on Monday 15</a:t>
            </a:r>
            <a:r>
              <a:rPr lang="en-GB" sz="1400" b="1" baseline="30000" dirty="0"/>
              <a:t>th</a:t>
            </a:r>
            <a:r>
              <a:rPr lang="en-GB" sz="1400" b="1" dirty="0"/>
              <a:t> July 2019, the IP came into contact with the exposed live 435v terminals. </a:t>
            </a:r>
          </a:p>
          <a:p>
            <a:r>
              <a:rPr lang="en-GB" sz="1400" b="1" dirty="0"/>
              <a:t>The preliminary investigation established that due to the age of the equipment it was not possible to isolate the whole panel, so live equipment sources were still present.</a:t>
            </a:r>
          </a:p>
          <a:p>
            <a:r>
              <a:rPr lang="en-GB" sz="1400" b="1" dirty="0"/>
              <a:t>No gloves were worn at the time as neither the Class 0 or Class 00 electrician’s gauntlets provide the required dexterity.</a:t>
            </a:r>
          </a:p>
          <a:p>
            <a:r>
              <a:rPr lang="en-GB" sz="1400" b="1" dirty="0"/>
              <a:t>The IP was taken to hospital as a precautionary measure, where an ECG (Electrocardiogram) and blood test were carried out. These tests all came back clear and the IP returned to work the following day.</a:t>
            </a:r>
          </a:p>
          <a:p>
            <a:r>
              <a:rPr lang="en-GB" sz="1400" b="1" dirty="0"/>
              <a:t>The only sign of injury were 2 small burns on the base of his thumb.</a:t>
            </a:r>
          </a:p>
          <a:p>
            <a:endParaRPr lang="en-GB" sz="1400" b="1" dirty="0"/>
          </a:p>
          <a:p>
            <a:endParaRPr lang="en-GB" sz="1400" b="1" dirty="0"/>
          </a:p>
          <a:p>
            <a:endParaRPr lang="en-GB" sz="1400" b="1" dirty="0"/>
          </a:p>
        </p:txBody>
      </p:sp>
      <p:sp>
        <p:nvSpPr>
          <p:cNvPr id="6" name="Rectangle 5">
            <a:extLst>
              <a:ext uri="{FF2B5EF4-FFF2-40B4-BE49-F238E27FC236}">
                <a16:creationId xmlns:a16="http://schemas.microsoft.com/office/drawing/2014/main" id="{E399879E-E4EE-49B7-A50E-420CAD2B3025}"/>
              </a:ext>
            </a:extLst>
          </p:cNvPr>
          <p:cNvSpPr/>
          <p:nvPr/>
        </p:nvSpPr>
        <p:spPr>
          <a:xfrm>
            <a:off x="204772" y="3805328"/>
            <a:ext cx="7868836" cy="1944514"/>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rPr>
              <a:t>Discussion Points:</a:t>
            </a:r>
          </a:p>
          <a:p>
            <a:pPr marL="285750" indent="-285750">
              <a:buFont typeface="Wingdings" panose="05000000000000000000" pitchFamily="2" charset="2"/>
              <a:buChar char="Ø"/>
            </a:pPr>
            <a:r>
              <a:rPr lang="en-GB" sz="1400" b="1" dirty="0">
                <a:solidFill>
                  <a:schemeClr val="tx1"/>
                </a:solidFill>
              </a:rPr>
              <a:t>Where ‘Live’ exposed electrical equipment is present, what can you do to protect yourselves? (Think RISK!)</a:t>
            </a:r>
          </a:p>
          <a:p>
            <a:pPr marL="285750" indent="-285750">
              <a:buFont typeface="Wingdings" panose="05000000000000000000" pitchFamily="2" charset="2"/>
              <a:buChar char="Ø"/>
            </a:pPr>
            <a:r>
              <a:rPr lang="en-GB" sz="1400" b="1" dirty="0">
                <a:solidFill>
                  <a:schemeClr val="tx1"/>
                </a:solidFill>
              </a:rPr>
              <a:t>Can a protective matting be used to remove the risk of accidental contact?</a:t>
            </a:r>
          </a:p>
          <a:p>
            <a:pPr marL="285750" indent="-285750">
              <a:buFont typeface="Wingdings" panose="05000000000000000000" pitchFamily="2" charset="2"/>
              <a:buChar char="Ø"/>
            </a:pPr>
            <a:r>
              <a:rPr lang="en-GB" sz="1400" b="1" dirty="0">
                <a:solidFill>
                  <a:schemeClr val="tx1"/>
                </a:solidFill>
              </a:rPr>
              <a:t>How can you highlight the potential risks to your colleagues?</a:t>
            </a:r>
          </a:p>
          <a:p>
            <a:pPr marL="285750" indent="-285750">
              <a:buFont typeface="Wingdings" panose="05000000000000000000" pitchFamily="2" charset="2"/>
              <a:buChar char="Ø"/>
            </a:pPr>
            <a:r>
              <a:rPr lang="en-GB" sz="1400" b="1" dirty="0">
                <a:solidFill>
                  <a:schemeClr val="tx1"/>
                </a:solidFill>
              </a:rPr>
              <a:t>Where any contact with ‘Live’ electrical equipment takes place, DON’T CHANCE IT, GET CHECKED. Visit your local hospital or A&amp;E.</a:t>
            </a:r>
          </a:p>
          <a:p>
            <a:pPr marL="285750" indent="-285750">
              <a:buFont typeface="Wingdings" panose="05000000000000000000" pitchFamily="2" charset="2"/>
              <a:buChar char="Ø"/>
            </a:pPr>
            <a:r>
              <a:rPr lang="en-GB" sz="1400" b="1" dirty="0">
                <a:solidFill>
                  <a:schemeClr val="tx1"/>
                </a:solidFill>
              </a:rPr>
              <a:t>This incident took place AFTER the task had been completed, think RISK at all times. </a:t>
            </a:r>
          </a:p>
          <a:p>
            <a:pPr marL="285750" indent="-285750">
              <a:buFont typeface="Wingdings" panose="05000000000000000000" pitchFamily="2" charset="2"/>
              <a:buChar char="Ø"/>
            </a:pPr>
            <a:endParaRPr lang="en-GB" sz="1400" b="1" dirty="0">
              <a:solidFill>
                <a:schemeClr val="tx1"/>
              </a:solidFill>
            </a:endParaRPr>
          </a:p>
          <a:p>
            <a:endParaRPr lang="en-GB" sz="1400" b="1" dirty="0">
              <a:solidFill>
                <a:srgbClr val="663300"/>
              </a:solidFill>
            </a:endParaRPr>
          </a:p>
          <a:p>
            <a:endParaRPr lang="en-GB" sz="1400" b="1" dirty="0">
              <a:solidFill>
                <a:srgbClr val="663300"/>
              </a:solidFill>
            </a:endParaRPr>
          </a:p>
          <a:p>
            <a:endParaRPr lang="en-GB" sz="1400" b="1" dirty="0">
              <a:solidFill>
                <a:srgbClr val="663300"/>
              </a:solidFill>
            </a:endParaRPr>
          </a:p>
          <a:p>
            <a:endParaRPr lang="en-GB" sz="1400" b="1" dirty="0">
              <a:solidFill>
                <a:srgbClr val="663300"/>
              </a:solidFill>
            </a:endParaRPr>
          </a:p>
          <a:p>
            <a:endParaRPr lang="en-GB" sz="1400" b="1" dirty="0">
              <a:solidFill>
                <a:srgbClr val="663300"/>
              </a:solidFill>
            </a:endParaRPr>
          </a:p>
          <a:p>
            <a:endParaRPr lang="en-GB" sz="1400" b="1" dirty="0">
              <a:solidFill>
                <a:srgbClr val="663300"/>
              </a:solidFill>
            </a:endParaRPr>
          </a:p>
          <a:p>
            <a:endParaRPr lang="en-GB" sz="1400" b="1" dirty="0">
              <a:solidFill>
                <a:srgbClr val="663300"/>
              </a:solidFill>
            </a:endParaRPr>
          </a:p>
          <a:p>
            <a:endParaRPr lang="en-GB" sz="1400" b="1" dirty="0">
              <a:solidFill>
                <a:srgbClr val="663300"/>
              </a:solidFill>
            </a:endParaRPr>
          </a:p>
          <a:p>
            <a:endParaRPr lang="en-GB" sz="1400" b="1" dirty="0">
              <a:solidFill>
                <a:srgbClr val="663300"/>
              </a:solidFill>
            </a:endParaRPr>
          </a:p>
          <a:p>
            <a:endParaRPr lang="en-GB" sz="1400" b="1" dirty="0">
              <a:solidFill>
                <a:schemeClr val="tx1"/>
              </a:solidFill>
            </a:endParaRPr>
          </a:p>
        </p:txBody>
      </p:sp>
      <p:pic>
        <p:nvPicPr>
          <p:cNvPr id="3" name="Picture 2">
            <a:extLst>
              <a:ext uri="{FF2B5EF4-FFF2-40B4-BE49-F238E27FC236}">
                <a16:creationId xmlns:a16="http://schemas.microsoft.com/office/drawing/2014/main" id="{FAD73656-3C29-4F76-BC03-B3E50B56A25D}"/>
              </a:ext>
            </a:extLst>
          </p:cNvPr>
          <p:cNvPicPr>
            <a:picLocks noChangeAspect="1"/>
          </p:cNvPicPr>
          <p:nvPr/>
        </p:nvPicPr>
        <p:blipFill>
          <a:blip r:embed="rId3"/>
          <a:stretch>
            <a:fillRect/>
          </a:stretch>
        </p:blipFill>
        <p:spPr>
          <a:xfrm>
            <a:off x="3189918" y="75858"/>
            <a:ext cx="601826" cy="603248"/>
          </a:xfrm>
          <a:prstGeom prst="rect">
            <a:avLst/>
          </a:prstGeom>
        </p:spPr>
      </p:pic>
      <p:sp>
        <p:nvSpPr>
          <p:cNvPr id="16" name="Rectangle 15">
            <a:extLst>
              <a:ext uri="{FF2B5EF4-FFF2-40B4-BE49-F238E27FC236}">
                <a16:creationId xmlns:a16="http://schemas.microsoft.com/office/drawing/2014/main" id="{C5634FD7-E545-4150-9461-6B3CAB4C218F}"/>
              </a:ext>
            </a:extLst>
          </p:cNvPr>
          <p:cNvSpPr/>
          <p:nvPr/>
        </p:nvSpPr>
        <p:spPr>
          <a:xfrm>
            <a:off x="185178" y="5928229"/>
            <a:ext cx="11671462" cy="696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663300"/>
                </a:solidFill>
              </a:rPr>
              <a:t>The Lessons Learnt can be found on the following link:  </a:t>
            </a:r>
            <a:r>
              <a:rPr lang="en-GB" sz="1600" b="1" dirty="0">
                <a:solidFill>
                  <a:srgbClr val="663300"/>
                </a:solidFill>
                <a:hlinkClick r:id="rId4" action="ppaction://hlinkfile">
                  <a:extLst>
                    <a:ext uri="{A12FA001-AC4F-418D-AE19-62706E023703}">
                      <ahyp:hlinkClr xmlns:ahyp="http://schemas.microsoft.com/office/drawing/2018/hyperlinkcolor" xmlns="" val="tx"/>
                    </a:ext>
                  </a:extLst>
                </a:hlinkClick>
              </a:rPr>
              <a:t>Lessons learnt - Brookwood Sub electrical shock, minor burns 150719.pdf</a:t>
            </a:r>
            <a:endParaRPr lang="en-GB" sz="1600" b="1" dirty="0">
              <a:solidFill>
                <a:srgbClr val="663300"/>
              </a:solidFill>
            </a:endParaRPr>
          </a:p>
        </p:txBody>
      </p:sp>
      <p:pic>
        <p:nvPicPr>
          <p:cNvPr id="19" name="Picture 18" descr="C:\Users\SEdwar22\AppData\Local\Microsoft\Windows\Temporary Internet Files\Content.Outlook\1YEYRZUZ\Brookwood electric shock picture 2 edited (002).jpg">
            <a:extLst>
              <a:ext uri="{FF2B5EF4-FFF2-40B4-BE49-F238E27FC236}">
                <a16:creationId xmlns:a16="http://schemas.microsoft.com/office/drawing/2014/main" id="{B390FA4E-B20E-4C59-A225-EC7928EF2ED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014747" y="1650750"/>
            <a:ext cx="3663315" cy="2748280"/>
          </a:xfrm>
          <a:prstGeom prst="rect">
            <a:avLst/>
          </a:prstGeom>
          <a:noFill/>
          <a:ln w="19050">
            <a:solidFill>
              <a:schemeClr val="tx2">
                <a:lumMod val="50000"/>
              </a:schemeClr>
            </a:solidFill>
          </a:ln>
        </p:spPr>
      </p:pic>
      <p:sp>
        <p:nvSpPr>
          <p:cNvPr id="20" name="Oval 19">
            <a:extLst>
              <a:ext uri="{FF2B5EF4-FFF2-40B4-BE49-F238E27FC236}">
                <a16:creationId xmlns:a16="http://schemas.microsoft.com/office/drawing/2014/main" id="{39ECCE95-109F-42F1-B4D7-5B7C483C17F8}"/>
              </a:ext>
            </a:extLst>
          </p:cNvPr>
          <p:cNvSpPr/>
          <p:nvPr/>
        </p:nvSpPr>
        <p:spPr>
          <a:xfrm>
            <a:off x="9470131" y="3024890"/>
            <a:ext cx="607341" cy="214730"/>
          </a:xfrm>
          <a:prstGeom prst="ellipse">
            <a:avLst/>
          </a:prstGeom>
          <a:noFill/>
          <a:ln w="381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627C39C9-46A2-455D-B81B-582684BFA8C9}"/>
              </a:ext>
            </a:extLst>
          </p:cNvPr>
          <p:cNvCxnSpPr>
            <a:cxnSpLocks/>
          </p:cNvCxnSpPr>
          <p:nvPr/>
        </p:nvCxnSpPr>
        <p:spPr>
          <a:xfrm flipV="1">
            <a:off x="9382485" y="3353334"/>
            <a:ext cx="391317" cy="1631735"/>
          </a:xfrm>
          <a:prstGeom prst="straightConnector1">
            <a:avLst/>
          </a:prstGeom>
          <a:noFill/>
          <a:ln w="38100" cap="flat" cmpd="sng" algn="ctr">
            <a:solidFill>
              <a:srgbClr val="FFFF00"/>
            </a:solidFill>
            <a:prstDash val="solid"/>
            <a:tailEnd type="triangle"/>
          </a:ln>
          <a:effectLst/>
        </p:spPr>
      </p:cxnSp>
      <p:sp>
        <p:nvSpPr>
          <p:cNvPr id="22" name="Text Box 6">
            <a:extLst>
              <a:ext uri="{FF2B5EF4-FFF2-40B4-BE49-F238E27FC236}">
                <a16:creationId xmlns:a16="http://schemas.microsoft.com/office/drawing/2014/main" id="{3AF52B4B-E241-47C8-9A5B-EDE265D7A4CD}"/>
              </a:ext>
            </a:extLst>
          </p:cNvPr>
          <p:cNvSpPr txBox="1"/>
          <p:nvPr/>
        </p:nvSpPr>
        <p:spPr>
          <a:xfrm>
            <a:off x="8462690" y="4864315"/>
            <a:ext cx="2757855" cy="318561"/>
          </a:xfrm>
          <a:prstGeom prst="rect">
            <a:avLst/>
          </a:prstGeom>
          <a:solidFill>
            <a:sysClr val="window" lastClr="FFFFFF"/>
          </a:solidFill>
          <a:ln w="19050">
            <a:solidFill>
              <a:schemeClr val="tx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The exposed live terminals</a:t>
            </a:r>
          </a:p>
        </p:txBody>
      </p:sp>
    </p:spTree>
    <p:extLst>
      <p:ext uri="{BB962C8B-B14F-4D97-AF65-F5344CB8AC3E}">
        <p14:creationId xmlns:p14="http://schemas.microsoft.com/office/powerpoint/2010/main" val="377999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9322965"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Safety Alert – Systems of work requiring touch lookouts  </a:t>
            </a:r>
          </a:p>
        </p:txBody>
      </p:sp>
      <p:pic>
        <p:nvPicPr>
          <p:cNvPr id="9" name="Picture 8">
            <a:extLst>
              <a:ext uri="{FF2B5EF4-FFF2-40B4-BE49-F238E27FC236}">
                <a16:creationId xmlns:a16="http://schemas.microsoft.com/office/drawing/2014/main" id="{B58012DC-75C9-4C8B-9092-43D3A6F6FD8A}"/>
              </a:ext>
            </a:extLst>
          </p:cNvPr>
          <p:cNvPicPr>
            <a:picLocks noChangeAspect="1"/>
          </p:cNvPicPr>
          <p:nvPr/>
        </p:nvPicPr>
        <p:blipFill>
          <a:blip r:embed="rId2"/>
          <a:stretch>
            <a:fillRect/>
          </a:stretch>
        </p:blipFill>
        <p:spPr>
          <a:xfrm>
            <a:off x="9480376" y="127984"/>
            <a:ext cx="552700" cy="533192"/>
          </a:xfrm>
          <a:prstGeom prst="rect">
            <a:avLst/>
          </a:prstGeom>
        </p:spPr>
      </p:pic>
      <p:pic>
        <p:nvPicPr>
          <p:cNvPr id="14" name="Picture 13">
            <a:extLst>
              <a:ext uri="{FF2B5EF4-FFF2-40B4-BE49-F238E27FC236}">
                <a16:creationId xmlns:a16="http://schemas.microsoft.com/office/drawing/2014/main" id="{5986299C-C956-4576-BF61-50C93FC53F51}"/>
              </a:ext>
            </a:extLst>
          </p:cNvPr>
          <p:cNvPicPr>
            <a:picLocks noChangeAspect="1"/>
          </p:cNvPicPr>
          <p:nvPr/>
        </p:nvPicPr>
        <p:blipFill>
          <a:blip r:embed="rId3"/>
          <a:stretch>
            <a:fillRect/>
          </a:stretch>
        </p:blipFill>
        <p:spPr>
          <a:xfrm>
            <a:off x="309280" y="908720"/>
            <a:ext cx="3400921" cy="4820881"/>
          </a:xfrm>
          <a:prstGeom prst="rect">
            <a:avLst/>
          </a:prstGeom>
        </p:spPr>
      </p:pic>
      <p:pic>
        <p:nvPicPr>
          <p:cNvPr id="15" name="Picture 14">
            <a:extLst>
              <a:ext uri="{FF2B5EF4-FFF2-40B4-BE49-F238E27FC236}">
                <a16:creationId xmlns:a16="http://schemas.microsoft.com/office/drawing/2014/main" id="{DC49F0F8-CC20-4826-AF16-E56A4EF635E0}"/>
              </a:ext>
            </a:extLst>
          </p:cNvPr>
          <p:cNvPicPr>
            <a:picLocks noChangeAspect="1"/>
          </p:cNvPicPr>
          <p:nvPr/>
        </p:nvPicPr>
        <p:blipFill>
          <a:blip r:embed="rId4"/>
          <a:stretch>
            <a:fillRect/>
          </a:stretch>
        </p:blipFill>
        <p:spPr>
          <a:xfrm>
            <a:off x="3946254" y="2978976"/>
            <a:ext cx="3299401" cy="3485281"/>
          </a:xfrm>
          <a:prstGeom prst="rect">
            <a:avLst/>
          </a:prstGeom>
        </p:spPr>
      </p:pic>
      <p:pic>
        <p:nvPicPr>
          <p:cNvPr id="16" name="Picture 15">
            <a:extLst>
              <a:ext uri="{FF2B5EF4-FFF2-40B4-BE49-F238E27FC236}">
                <a16:creationId xmlns:a16="http://schemas.microsoft.com/office/drawing/2014/main" id="{BDB3FFD1-D8E2-4DFB-8698-F57C4331777B}"/>
              </a:ext>
            </a:extLst>
          </p:cNvPr>
          <p:cNvPicPr>
            <a:picLocks noChangeAspect="1"/>
          </p:cNvPicPr>
          <p:nvPr/>
        </p:nvPicPr>
        <p:blipFill>
          <a:blip r:embed="rId5"/>
          <a:stretch>
            <a:fillRect/>
          </a:stretch>
        </p:blipFill>
        <p:spPr>
          <a:xfrm>
            <a:off x="9125629" y="4349960"/>
            <a:ext cx="2195842" cy="1857120"/>
          </a:xfrm>
          <a:prstGeom prst="rect">
            <a:avLst/>
          </a:prstGeom>
          <a:effectLst>
            <a:softEdge rad="317500"/>
          </a:effectLst>
        </p:spPr>
      </p:pic>
      <p:pic>
        <p:nvPicPr>
          <p:cNvPr id="17" name="Picture 16">
            <a:extLst>
              <a:ext uri="{FF2B5EF4-FFF2-40B4-BE49-F238E27FC236}">
                <a16:creationId xmlns:a16="http://schemas.microsoft.com/office/drawing/2014/main" id="{D37A6674-3605-4EEF-8073-8252271A897A}"/>
              </a:ext>
            </a:extLst>
          </p:cNvPr>
          <p:cNvPicPr>
            <a:picLocks noChangeAspect="1"/>
          </p:cNvPicPr>
          <p:nvPr/>
        </p:nvPicPr>
        <p:blipFill>
          <a:blip r:embed="rId6"/>
          <a:stretch>
            <a:fillRect/>
          </a:stretch>
        </p:blipFill>
        <p:spPr>
          <a:xfrm>
            <a:off x="7464152" y="903683"/>
            <a:ext cx="3045601" cy="1335600"/>
          </a:xfrm>
          <a:prstGeom prst="rect">
            <a:avLst/>
          </a:prstGeom>
        </p:spPr>
      </p:pic>
      <p:pic>
        <p:nvPicPr>
          <p:cNvPr id="18" name="Picture 17">
            <a:extLst>
              <a:ext uri="{FF2B5EF4-FFF2-40B4-BE49-F238E27FC236}">
                <a16:creationId xmlns:a16="http://schemas.microsoft.com/office/drawing/2014/main" id="{36F98109-6BCE-45DE-B7DA-1B7D3055183C}"/>
              </a:ext>
            </a:extLst>
          </p:cNvPr>
          <p:cNvPicPr>
            <a:picLocks noChangeAspect="1"/>
          </p:cNvPicPr>
          <p:nvPr/>
        </p:nvPicPr>
        <p:blipFill>
          <a:blip r:embed="rId7"/>
          <a:stretch>
            <a:fillRect/>
          </a:stretch>
        </p:blipFill>
        <p:spPr>
          <a:xfrm>
            <a:off x="7464152" y="2390600"/>
            <a:ext cx="3034328" cy="1857120"/>
          </a:xfrm>
          <a:prstGeom prst="rect">
            <a:avLst/>
          </a:prstGeom>
        </p:spPr>
      </p:pic>
      <p:pic>
        <p:nvPicPr>
          <p:cNvPr id="19" name="Picture 18">
            <a:extLst>
              <a:ext uri="{FF2B5EF4-FFF2-40B4-BE49-F238E27FC236}">
                <a16:creationId xmlns:a16="http://schemas.microsoft.com/office/drawing/2014/main" id="{90BC1709-805A-4147-A998-8DEE144DCFA5}"/>
              </a:ext>
            </a:extLst>
          </p:cNvPr>
          <p:cNvPicPr>
            <a:picLocks noChangeAspect="1"/>
          </p:cNvPicPr>
          <p:nvPr/>
        </p:nvPicPr>
        <p:blipFill>
          <a:blip r:embed="rId8"/>
          <a:stretch>
            <a:fillRect/>
          </a:stretch>
        </p:blipFill>
        <p:spPr>
          <a:xfrm>
            <a:off x="3936102" y="915579"/>
            <a:ext cx="3302149" cy="1843043"/>
          </a:xfrm>
          <a:prstGeom prst="rect">
            <a:avLst/>
          </a:prstGeom>
        </p:spPr>
      </p:pic>
      <p:sp>
        <p:nvSpPr>
          <p:cNvPr id="4" name="Rectangle 3">
            <a:extLst>
              <a:ext uri="{FF2B5EF4-FFF2-40B4-BE49-F238E27FC236}">
                <a16:creationId xmlns:a16="http://schemas.microsoft.com/office/drawing/2014/main" id="{54F4C7BD-7A43-44F9-A86B-9B7033B5F147}"/>
              </a:ext>
            </a:extLst>
          </p:cNvPr>
          <p:cNvSpPr/>
          <p:nvPr/>
        </p:nvSpPr>
        <p:spPr>
          <a:xfrm>
            <a:off x="7394162" y="6309320"/>
            <a:ext cx="3927309" cy="42069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Wessex Work Instruction will be issued in due course  </a:t>
            </a:r>
          </a:p>
        </p:txBody>
      </p:sp>
    </p:spTree>
    <p:extLst>
      <p:ext uri="{BB962C8B-B14F-4D97-AF65-F5344CB8AC3E}">
        <p14:creationId xmlns:p14="http://schemas.microsoft.com/office/powerpoint/2010/main" val="379894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7" name="Rectangle 6">
            <a:extLst>
              <a:ext uri="{FF2B5EF4-FFF2-40B4-BE49-F238E27FC236}">
                <a16:creationId xmlns:a16="http://schemas.microsoft.com/office/drawing/2014/main" id="{46A44462-1F7A-46FB-A480-7502D2A1D298}"/>
              </a:ext>
            </a:extLst>
          </p:cNvPr>
          <p:cNvSpPr/>
          <p:nvPr/>
        </p:nvSpPr>
        <p:spPr>
          <a:xfrm>
            <a:off x="119336" y="489770"/>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rPr>
              <a:t>   </a:t>
            </a:r>
          </a:p>
        </p:txBody>
      </p:sp>
      <p:sp>
        <p:nvSpPr>
          <p:cNvPr id="10" name="Rectangle 9">
            <a:extLst>
              <a:ext uri="{FF2B5EF4-FFF2-40B4-BE49-F238E27FC236}">
                <a16:creationId xmlns:a16="http://schemas.microsoft.com/office/drawing/2014/main" id="{2B6BB96E-8666-4F96-8D03-163FA3117CAD}"/>
              </a:ext>
            </a:extLst>
          </p:cNvPr>
          <p:cNvSpPr/>
          <p:nvPr/>
        </p:nvSpPr>
        <p:spPr>
          <a:xfrm>
            <a:off x="258671" y="950567"/>
            <a:ext cx="482453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lumMod val="50000"/>
                  </a:schemeClr>
                </a:solidFill>
              </a:rPr>
              <a:t>Disposal of batteries and detonators </a:t>
            </a:r>
          </a:p>
        </p:txBody>
      </p:sp>
      <p:pic>
        <p:nvPicPr>
          <p:cNvPr id="12" name="Picture 11">
            <a:extLst>
              <a:ext uri="{FF2B5EF4-FFF2-40B4-BE49-F238E27FC236}">
                <a16:creationId xmlns:a16="http://schemas.microsoft.com/office/drawing/2014/main" id="{8ECD4C3E-CF65-43F4-BA4E-27EC540F7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377">
            <a:off x="3062343" y="-126476"/>
            <a:ext cx="999943" cy="998739"/>
          </a:xfrm>
          <a:prstGeom prst="rect">
            <a:avLst/>
          </a:prstGeom>
        </p:spPr>
      </p:pic>
      <p:pic>
        <p:nvPicPr>
          <p:cNvPr id="14" name="Picture 13" descr="\\BASFH01\homes-d$\SEdwar22\Dets - Batteries - Fuel - Shrapnel pic.jpg">
            <a:extLst>
              <a:ext uri="{FF2B5EF4-FFF2-40B4-BE49-F238E27FC236}">
                <a16:creationId xmlns:a16="http://schemas.microsoft.com/office/drawing/2014/main" id="{7856A59D-9E7C-4BB7-BF31-630844F55A9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582632" y="1478803"/>
            <a:ext cx="4205080" cy="3243015"/>
          </a:xfrm>
          <a:prstGeom prst="rect">
            <a:avLst/>
          </a:prstGeom>
          <a:noFill/>
          <a:ln w="19050">
            <a:solidFill>
              <a:schemeClr val="tx2">
                <a:lumMod val="50000"/>
              </a:schemeClr>
            </a:solidFill>
          </a:ln>
        </p:spPr>
      </p:pic>
      <p:sp>
        <p:nvSpPr>
          <p:cNvPr id="16" name="Oval 15">
            <a:extLst>
              <a:ext uri="{FF2B5EF4-FFF2-40B4-BE49-F238E27FC236}">
                <a16:creationId xmlns:a16="http://schemas.microsoft.com/office/drawing/2014/main" id="{3A75415E-AB5B-4E47-B6AB-0D47B2990358}"/>
              </a:ext>
            </a:extLst>
          </p:cNvPr>
          <p:cNvSpPr/>
          <p:nvPr/>
        </p:nvSpPr>
        <p:spPr>
          <a:xfrm>
            <a:off x="8904312" y="3100024"/>
            <a:ext cx="1223772" cy="1454095"/>
          </a:xfrm>
          <a:prstGeom prst="ellipse">
            <a:avLst/>
          </a:prstGeom>
          <a:noFill/>
          <a:ln w="254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Oval 16">
            <a:extLst>
              <a:ext uri="{FF2B5EF4-FFF2-40B4-BE49-F238E27FC236}">
                <a16:creationId xmlns:a16="http://schemas.microsoft.com/office/drawing/2014/main" id="{3D51494B-8C5E-4FCB-ABD1-758BF1350ADC}"/>
              </a:ext>
            </a:extLst>
          </p:cNvPr>
          <p:cNvSpPr/>
          <p:nvPr/>
        </p:nvSpPr>
        <p:spPr>
          <a:xfrm>
            <a:off x="9077795" y="1261983"/>
            <a:ext cx="1050290" cy="1454095"/>
          </a:xfrm>
          <a:prstGeom prst="ellipse">
            <a:avLst/>
          </a:prstGeom>
          <a:noFill/>
          <a:ln w="254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3902E273-8AD6-4299-BB36-9723CEE21994}"/>
              </a:ext>
            </a:extLst>
          </p:cNvPr>
          <p:cNvPicPr/>
          <p:nvPr/>
        </p:nvPicPr>
        <p:blipFill>
          <a:blip r:embed="rId5"/>
          <a:stretch>
            <a:fillRect/>
          </a:stretch>
        </p:blipFill>
        <p:spPr>
          <a:xfrm>
            <a:off x="6166364" y="104787"/>
            <a:ext cx="883171" cy="1157196"/>
          </a:xfrm>
          <a:prstGeom prst="rect">
            <a:avLst/>
          </a:prstGeom>
        </p:spPr>
      </p:pic>
      <p:sp>
        <p:nvSpPr>
          <p:cNvPr id="3" name="Rectangle 2">
            <a:extLst>
              <a:ext uri="{FF2B5EF4-FFF2-40B4-BE49-F238E27FC236}">
                <a16:creationId xmlns:a16="http://schemas.microsoft.com/office/drawing/2014/main" id="{ADF62D2D-04F7-4FD8-A506-7B2D5CD7775B}"/>
              </a:ext>
            </a:extLst>
          </p:cNvPr>
          <p:cNvSpPr/>
          <p:nvPr/>
        </p:nvSpPr>
        <p:spPr>
          <a:xfrm>
            <a:off x="263352" y="1655151"/>
            <a:ext cx="7800313" cy="4524315"/>
          </a:xfrm>
          <a:prstGeom prst="rect">
            <a:avLst/>
          </a:prstGeom>
        </p:spPr>
        <p:txBody>
          <a:bodyPr wrap="square">
            <a:spAutoFit/>
          </a:bodyPr>
          <a:lstStyle/>
          <a:p>
            <a:r>
              <a:rPr lang="en-GB" dirty="0">
                <a:solidFill>
                  <a:schemeClr val="tx2">
                    <a:lumMod val="50000"/>
                  </a:schemeClr>
                </a:solidFill>
              </a:rPr>
              <a:t>The picture to the right was taken at an equipment store in a depot within the Wessex Inner.</a:t>
            </a:r>
          </a:p>
          <a:p>
            <a:r>
              <a:rPr lang="en-GB" dirty="0">
                <a:solidFill>
                  <a:schemeClr val="tx2">
                    <a:lumMod val="50000"/>
                  </a:schemeClr>
                </a:solidFill>
              </a:rPr>
              <a:t>The bucket contained zinc chloride lantern batteries, discarded detonators and drill bits.</a:t>
            </a:r>
          </a:p>
          <a:p>
            <a:r>
              <a:rPr lang="en-GB" dirty="0">
                <a:solidFill>
                  <a:schemeClr val="tx2">
                    <a:lumMod val="50000"/>
                  </a:schemeClr>
                </a:solidFill>
              </a:rPr>
              <a:t>Behind this bucket were two tins of flammable liquid.</a:t>
            </a:r>
          </a:p>
          <a:p>
            <a:endParaRPr lang="en-GB" dirty="0">
              <a:solidFill>
                <a:schemeClr val="tx2">
                  <a:lumMod val="50000"/>
                </a:schemeClr>
              </a:solidFill>
            </a:endParaRPr>
          </a:p>
          <a:p>
            <a:r>
              <a:rPr lang="en-GB" b="1" dirty="0">
                <a:solidFill>
                  <a:schemeClr val="tx2">
                    <a:lumMod val="50000"/>
                  </a:schemeClr>
                </a:solidFill>
              </a:rPr>
              <a:t>Can you see the potential risks?</a:t>
            </a:r>
          </a:p>
          <a:p>
            <a:endParaRPr lang="en-GB" dirty="0">
              <a:solidFill>
                <a:schemeClr val="tx2">
                  <a:lumMod val="50000"/>
                </a:schemeClr>
              </a:solidFill>
            </a:endParaRPr>
          </a:p>
          <a:p>
            <a:r>
              <a:rPr lang="en-GB" dirty="0">
                <a:solidFill>
                  <a:schemeClr val="tx2">
                    <a:lumMod val="50000"/>
                  </a:schemeClr>
                </a:solidFill>
              </a:rPr>
              <a:t>NR/L3/MTC/RCS0216/GA16 states: </a:t>
            </a:r>
            <a:r>
              <a:rPr lang="en-GB" b="1" dirty="0">
                <a:solidFill>
                  <a:schemeClr val="tx2">
                    <a:lumMod val="50000"/>
                  </a:schemeClr>
                </a:solidFill>
              </a:rPr>
              <a:t>Detonators must be disposed of in accordance with NR policies using APPROVED disposal procedures </a:t>
            </a:r>
            <a:r>
              <a:rPr lang="en-GB" dirty="0">
                <a:solidFill>
                  <a:schemeClr val="tx2">
                    <a:lumMod val="50000"/>
                  </a:schemeClr>
                </a:solidFill>
              </a:rPr>
              <a:t>(please refer to the notes for the information on disposal)</a:t>
            </a:r>
            <a:r>
              <a:rPr lang="en-GB" b="1" dirty="0">
                <a:solidFill>
                  <a:schemeClr val="tx2">
                    <a:lumMod val="50000"/>
                  </a:schemeClr>
                </a:solidFill>
              </a:rPr>
              <a:t>.</a:t>
            </a:r>
          </a:p>
          <a:p>
            <a:endParaRPr lang="en-GB" dirty="0">
              <a:solidFill>
                <a:schemeClr val="tx2">
                  <a:lumMod val="50000"/>
                </a:schemeClr>
              </a:solidFill>
            </a:endParaRPr>
          </a:p>
          <a:p>
            <a:r>
              <a:rPr lang="en-GB" dirty="0">
                <a:solidFill>
                  <a:schemeClr val="tx2">
                    <a:lumMod val="50000"/>
                  </a:schemeClr>
                </a:solidFill>
              </a:rPr>
              <a:t>NR/L3/MTC/RCS0216/GA12 states: </a:t>
            </a:r>
            <a:r>
              <a:rPr lang="en-GB" b="1" dirty="0">
                <a:solidFill>
                  <a:schemeClr val="tx2">
                    <a:lumMod val="50000"/>
                  </a:schemeClr>
                </a:solidFill>
              </a:rPr>
              <a:t>Dispose of batteries safely using the correct disposal bin.</a:t>
            </a:r>
          </a:p>
          <a:p>
            <a:endParaRPr lang="en-GB" b="1" dirty="0">
              <a:solidFill>
                <a:schemeClr val="tx2">
                  <a:lumMod val="50000"/>
                </a:schemeClr>
              </a:solidFill>
            </a:endParaRPr>
          </a:p>
          <a:p>
            <a:r>
              <a:rPr lang="en-GB" b="1" dirty="0">
                <a:solidFill>
                  <a:schemeClr val="tx2">
                    <a:lumMod val="50000"/>
                  </a:schemeClr>
                </a:solidFill>
              </a:rPr>
              <a:t>How confident are you that this was not found in your depot?</a:t>
            </a:r>
          </a:p>
        </p:txBody>
      </p:sp>
    </p:spTree>
    <p:extLst>
      <p:ext uri="{BB962C8B-B14F-4D97-AF65-F5344CB8AC3E}">
        <p14:creationId xmlns:p14="http://schemas.microsoft.com/office/powerpoint/2010/main" val="507293145"/>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42453</TotalTime>
  <Words>3558</Words>
  <Application>Microsoft Office PowerPoint</Application>
  <PresentationFormat>Widescreen</PresentationFormat>
  <Paragraphs>364</Paragraphs>
  <Slides>21</Slides>
  <Notes>12</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2" baseType="lpstr">
      <vt:lpstr>Aharoni</vt:lpstr>
      <vt:lpstr>Arial</vt:lpstr>
      <vt:lpstr>Berlin Sans FB Demi</vt:lpstr>
      <vt:lpstr>Calibri</vt:lpstr>
      <vt:lpstr>Times New Roman</vt:lpstr>
      <vt:lpstr>Wingdings</vt:lpstr>
      <vt:lpstr>1_Office Theme</vt:lpstr>
      <vt:lpstr>Blank</vt:lpstr>
      <vt:lpstr>6_Blank</vt:lpstr>
      <vt:lpstr>2_Office Theme</vt:lpstr>
      <vt:lpstr>Worksheet</vt:lpstr>
      <vt:lpstr>Health, Safety and Environment Period Cascade for P04 2019/20 Wessex Route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de la Mothe</dc:creator>
  <cp:lastModifiedBy>Stewardson Adam</cp:lastModifiedBy>
  <cp:revision>493</cp:revision>
  <cp:lastPrinted>2019-06-24T10:23:36Z</cp:lastPrinted>
  <dcterms:created xsi:type="dcterms:W3CDTF">2018-04-19T11:16:21Z</dcterms:created>
  <dcterms:modified xsi:type="dcterms:W3CDTF">2019-07-26T13:58:36Z</dcterms:modified>
</cp:coreProperties>
</file>