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65" r:id="rId4"/>
  </p:sldMasterIdLst>
  <p:notesMasterIdLst>
    <p:notesMasterId r:id="rId25"/>
  </p:notesMasterIdLst>
  <p:handoutMasterIdLst>
    <p:handoutMasterId r:id="rId26"/>
  </p:handoutMasterIdLst>
  <p:sldIdLst>
    <p:sldId id="530" r:id="rId5"/>
    <p:sldId id="275" r:id="rId6"/>
    <p:sldId id="626" r:id="rId7"/>
    <p:sldId id="276" r:id="rId8"/>
    <p:sldId id="623" r:id="rId9"/>
    <p:sldId id="609" r:id="rId10"/>
    <p:sldId id="625" r:id="rId11"/>
    <p:sldId id="622" r:id="rId12"/>
    <p:sldId id="616" r:id="rId13"/>
    <p:sldId id="620" r:id="rId14"/>
    <p:sldId id="619" r:id="rId15"/>
    <p:sldId id="627" r:id="rId16"/>
    <p:sldId id="629" r:id="rId17"/>
    <p:sldId id="624" r:id="rId18"/>
    <p:sldId id="280" r:id="rId19"/>
    <p:sldId id="291" r:id="rId20"/>
    <p:sldId id="288" r:id="rId21"/>
    <p:sldId id="533" r:id="rId22"/>
    <p:sldId id="289" r:id="rId23"/>
    <p:sldId id="290" r:id="rId2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530"/>
            <p14:sldId id="275"/>
            <p14:sldId id="626"/>
            <p14:sldId id="276"/>
            <p14:sldId id="623"/>
            <p14:sldId id="609"/>
            <p14:sldId id="625"/>
            <p14:sldId id="622"/>
            <p14:sldId id="616"/>
            <p14:sldId id="620"/>
            <p14:sldId id="619"/>
            <p14:sldId id="627"/>
            <p14:sldId id="629"/>
            <p14:sldId id="624"/>
            <p14:sldId id="280"/>
            <p14:sldId id="291"/>
            <p14:sldId id="288"/>
            <p14:sldId id="533"/>
            <p14:sldId id="289"/>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32"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81"/>
    <a:srgbClr val="F4F488"/>
    <a:srgbClr val="F6EC1A"/>
    <a:srgbClr val="FFEDB3"/>
    <a:srgbClr val="663300"/>
    <a:srgbClr val="293A16"/>
    <a:srgbClr val="0000FF"/>
    <a:srgbClr val="951B81"/>
    <a:srgbClr val="008000"/>
    <a:srgbClr val="70B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4830" autoAdjust="0"/>
  </p:normalViewPr>
  <p:slideViewPr>
    <p:cSldViewPr>
      <p:cViewPr varScale="1">
        <p:scale>
          <a:sx n="70" d="100"/>
          <a:sy n="70" d="100"/>
        </p:scale>
        <p:origin x="1147" y="67"/>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23/08/2019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23/08/2019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7,000 Stay Safe with Thomas reading and activity books distributed over 9 days </a:t>
            </a:r>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a:t>
            </a:fld>
            <a:endParaRPr lang="en-GB"/>
          </a:p>
        </p:txBody>
      </p:sp>
    </p:spTree>
    <p:extLst>
      <p:ext uri="{BB962C8B-B14F-4D97-AF65-F5344CB8AC3E}">
        <p14:creationId xmlns:p14="http://schemas.microsoft.com/office/powerpoint/2010/main" val="379035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10</a:t>
            </a:fld>
            <a:endParaRPr lang="en-GB"/>
          </a:p>
        </p:txBody>
      </p:sp>
    </p:spTree>
    <p:extLst>
      <p:ext uri="{BB962C8B-B14F-4D97-AF65-F5344CB8AC3E}">
        <p14:creationId xmlns:p14="http://schemas.microsoft.com/office/powerpoint/2010/main" val="410523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235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233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1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640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17</a:t>
            </a:fld>
            <a:endParaRPr lang="en-GB"/>
          </a:p>
        </p:txBody>
      </p:sp>
    </p:spTree>
    <p:extLst>
      <p:ext uri="{BB962C8B-B14F-4D97-AF65-F5344CB8AC3E}">
        <p14:creationId xmlns:p14="http://schemas.microsoft.com/office/powerpoint/2010/main" val="78175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 your Numbers week – blood pressure testing and awareness week. </a:t>
            </a:r>
            <a:r>
              <a:rPr lang="en-GB" sz="1200" kern="1200" dirty="0">
                <a:solidFill>
                  <a:schemeClr val="tx1"/>
                </a:solidFill>
                <a:effectLst/>
                <a:latin typeface="+mn-lt"/>
                <a:ea typeface="+mn-ea"/>
                <a:cs typeface="+mn-cs"/>
              </a:rPr>
              <a:t>High blood pressure usually has no symptoms, which is why is it often referred to as the silent killer. The only way to know you have it is to have a check.</a:t>
            </a:r>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19</a:t>
            </a:fld>
            <a:endParaRPr lang="en-GB"/>
          </a:p>
        </p:txBody>
      </p:sp>
    </p:spTree>
    <p:extLst>
      <p:ext uri="{BB962C8B-B14F-4D97-AF65-F5344CB8AC3E}">
        <p14:creationId xmlns:p14="http://schemas.microsoft.com/office/powerpoint/2010/main" val="291518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5621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79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4</a:t>
            </a:fld>
            <a:endParaRPr lang="en-GB"/>
          </a:p>
        </p:txBody>
      </p:sp>
    </p:spTree>
    <p:extLst>
      <p:ext uri="{BB962C8B-B14F-4D97-AF65-F5344CB8AC3E}">
        <p14:creationId xmlns:p14="http://schemas.microsoft.com/office/powerpoint/2010/main" val="116605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33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1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90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310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9</a:t>
            </a:fld>
            <a:endParaRPr lang="en-GB"/>
          </a:p>
        </p:txBody>
      </p:sp>
    </p:spTree>
    <p:extLst>
      <p:ext uri="{BB962C8B-B14F-4D97-AF65-F5344CB8AC3E}">
        <p14:creationId xmlns:p14="http://schemas.microsoft.com/office/powerpoint/2010/main" val="2965592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23-Aug-19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23-Aug-19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23-Aug-19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23-Aug-19</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23-Aug-19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23-Aug-19</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23-Aug-19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23-Aug-19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23-Aug-19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23-Aug-19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
        <p:nvSpPr>
          <p:cNvPr id="8194" name="Rectangle 2"/>
          <p:cNvSpPr>
            <a:spLocks noGrp="1" noChangeArrowheads="1"/>
          </p:cNvSpPr>
          <p:nvPr>
            <p:ph type="ctrTitle"/>
          </p:nvPr>
        </p:nvSpPr>
        <p:spPr>
          <a:xfrm>
            <a:off x="719672"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72"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solidFill>
                  <a:srgbClr val="054B6B"/>
                </a:solidFill>
              </a:rPr>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solidFill>
                  <a:srgbClr val="054B6B"/>
                </a:solidFill>
              </a:rPr>
              <a:pPr>
                <a:defRPr/>
              </a:pPr>
              <a:t>23-Aug-19</a:t>
            </a:fld>
            <a:endParaRPr lang="en-GB" altLang="en-US">
              <a:solidFill>
                <a:srgbClr val="054B6B"/>
              </a:solidFill>
            </a:endParaRPr>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4537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solidFill>
                  <a:srgbClr val="054B6B"/>
                </a:solidFill>
              </a:rPr>
              <a:pPr>
                <a:defRPr/>
              </a:pPr>
              <a:t>23-Aug-19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495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lvl1pPr>
            <a:lvl2pPr marL="457035" indent="0">
              <a:buNone/>
              <a:defRPr sz="2000"/>
            </a:lvl2pPr>
            <a:lvl3pPr marL="914070" indent="0">
              <a:buNone/>
              <a:defRPr sz="1800"/>
            </a:lvl3pPr>
            <a:lvl4pPr marL="1371105" indent="0">
              <a:buNone/>
              <a:defRPr sz="1600"/>
            </a:lvl4pPr>
            <a:lvl5pPr marL="1828141" indent="0">
              <a:buNone/>
              <a:defRPr sz="1600"/>
            </a:lvl5pPr>
            <a:lvl6pPr marL="2285176" indent="0">
              <a:buNone/>
              <a:defRPr sz="1600"/>
            </a:lvl6pPr>
            <a:lvl7pPr marL="2742213" indent="0">
              <a:buNone/>
              <a:defRPr sz="1600"/>
            </a:lvl7pPr>
            <a:lvl8pPr marL="3199248" indent="0">
              <a:buNone/>
              <a:defRPr sz="1600"/>
            </a:lvl8pPr>
            <a:lvl9pPr marL="365628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solidFill>
                  <a:srgbClr val="054B6B"/>
                </a:solidFill>
              </a:rPr>
              <a:pPr>
                <a:defRPr/>
              </a:pPr>
              <a:t>23-Aug-19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727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7"/>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25" y="1841507"/>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solidFill>
                  <a:srgbClr val="054B6B"/>
                </a:solidFill>
              </a:rPr>
              <a:pPr>
                <a:defRPr/>
              </a:pPr>
              <a:t>23-Aug-19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12296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20"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solidFill>
                  <a:srgbClr val="054B6B"/>
                </a:solidFill>
              </a:rPr>
              <a:pPr>
                <a:defRPr/>
              </a:pPr>
              <a:t>23-Aug-19</a:t>
            </a:fld>
            <a:endParaRPr lang="en-GB" altLang="en-US">
              <a:solidFill>
                <a:srgbClr val="054B6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2838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solidFill>
                  <a:srgbClr val="054B6B"/>
                </a:solidFill>
              </a:rPr>
              <a:pPr>
                <a:defRPr/>
              </a:pPr>
              <a:t>23-Aug-19</a:t>
            </a:fld>
            <a:endParaRPr lang="en-GB" altLang="en-US">
              <a:solidFill>
                <a:srgbClr val="054B6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594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solidFill>
                  <a:srgbClr val="054B6B"/>
                </a:solidFill>
              </a:rPr>
              <a:pPr>
                <a:defRPr/>
              </a:pPr>
              <a:t>23-Aug-19</a:t>
            </a:fld>
            <a:endParaRPr lang="en-GB" altLang="en-US">
              <a:solidFill>
                <a:srgbClr val="054B6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59955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solidFill>
                  <a:srgbClr val="054B6B"/>
                </a:solidFill>
              </a:rPr>
              <a:pPr>
                <a:defRPr/>
              </a:pPr>
              <a:t>23-Aug-19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46118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solidFill>
                  <a:srgbClr val="054B6B"/>
                </a:solidFill>
              </a:rPr>
              <a:pPr>
                <a:defRPr/>
              </a:pPr>
              <a:t>23-Aug-19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494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solidFill>
                  <a:srgbClr val="054B6B"/>
                </a:solidFill>
              </a:rPr>
              <a:pPr>
                <a:defRPr/>
              </a:pPr>
              <a:t>23-Aug-19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746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71"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solidFill>
                  <a:srgbClr val="054B6B"/>
                </a:solidFill>
              </a:rPr>
              <a:pPr>
                <a:defRPr/>
              </a:pPr>
              <a:t>23-Aug-19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209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72"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72" y="1841507"/>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841507"/>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solidFill>
                  <a:srgbClr val="054B6B"/>
                </a:solidFill>
              </a:rPr>
              <a:pPr>
                <a:defRPr/>
              </a:pPr>
              <a:t>23-Aug-19</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55843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1826482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561390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82040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72717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367186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86292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F00151-5426-497B-B88E-C52908C28F4A}"/>
              </a:ext>
            </a:extLst>
          </p:cNvPr>
          <p:cNvSpPr>
            <a:spLocks noGrp="1"/>
          </p:cNvSpPr>
          <p:nvPr>
            <p:ph type="sldNum" sz="quarter" idx="12"/>
          </p:nvPr>
        </p:nvSpPr>
        <p:spPr/>
        <p:txBody>
          <a:bodyPr/>
          <a:lstStyle/>
          <a:p>
            <a:fld id="{6DF18008-7AA4-44CA-8056-37C7048047C9}" type="slidenum">
              <a:rPr lang="en-GB" smtClean="0"/>
              <a:t>‹#›</a:t>
            </a:fld>
            <a:endParaRPr lang="en-GB"/>
          </a:p>
        </p:txBody>
      </p:sp>
    </p:spTree>
    <p:extLst>
      <p:ext uri="{BB962C8B-B14F-4D97-AF65-F5344CB8AC3E}">
        <p14:creationId xmlns:p14="http://schemas.microsoft.com/office/powerpoint/2010/main" val="2874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extLst>
      <p:ext uri="{BB962C8B-B14F-4D97-AF65-F5344CB8AC3E}">
        <p14:creationId xmlns:p14="http://schemas.microsoft.com/office/powerpoint/2010/main" val="16692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23-Aug-19</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23-Aug-19</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72"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72" y="1841507"/>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solidFill>
                  <a:srgbClr val="054B6B"/>
                </a:solidFill>
              </a:rPr>
              <a:pPr>
                <a:defRPr/>
              </a:pPr>
              <a:t>23-Aug-19</a:t>
            </a:fld>
            <a:endParaRPr lang="en-GB" altLang="en-US">
              <a:solidFill>
                <a:srgbClr val="054B6B"/>
              </a:solidFill>
            </a:endParaRPr>
          </a:p>
        </p:txBody>
      </p:sp>
      <p:sp>
        <p:nvSpPr>
          <p:cNvPr id="1029" name="Rectangle 5"/>
          <p:cNvSpPr>
            <a:spLocks noGrp="1" noChangeArrowheads="1"/>
          </p:cNvSpPr>
          <p:nvPr>
            <p:ph type="ftr" sz="quarter" idx="3"/>
          </p:nvPr>
        </p:nvSpPr>
        <p:spPr bwMode="auto">
          <a:xfrm>
            <a:off x="719667" y="233369"/>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solidFill>
                  <a:srgbClr val="054B6B"/>
                </a:solidFill>
              </a:rPr>
              <a:pPr>
                <a:defRPr/>
              </a:pPr>
              <a:t>‹#›</a:t>
            </a:fld>
            <a:endParaRPr lang="en-GB" altLang="en-US">
              <a:solidFill>
                <a:srgbClr val="054B6B"/>
              </a:solidFill>
            </a:endParaRPr>
          </a:p>
        </p:txBody>
      </p:sp>
      <p:sp>
        <p:nvSpPr>
          <p:cNvPr id="1031" name="Text Box 8"/>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37824105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035" algn="l" rtl="0" eaLnBrk="1" fontAlgn="base" hangingPunct="1">
        <a:spcBef>
          <a:spcPct val="0"/>
        </a:spcBef>
        <a:spcAft>
          <a:spcPct val="0"/>
        </a:spcAft>
        <a:defRPr sz="2800" b="1" i="1">
          <a:solidFill>
            <a:schemeClr val="tx2"/>
          </a:solidFill>
          <a:latin typeface="Arial" panose="020B0604020202020204" pitchFamily="34" charset="0"/>
        </a:defRPr>
      </a:lvl6pPr>
      <a:lvl7pPr marL="914070" algn="l" rtl="0" eaLnBrk="1" fontAlgn="base" hangingPunct="1">
        <a:spcBef>
          <a:spcPct val="0"/>
        </a:spcBef>
        <a:spcAft>
          <a:spcPct val="0"/>
        </a:spcAft>
        <a:defRPr sz="2800" b="1" i="1">
          <a:solidFill>
            <a:schemeClr val="tx2"/>
          </a:solidFill>
          <a:latin typeface="Arial" panose="020B0604020202020204" pitchFamily="34" charset="0"/>
        </a:defRPr>
      </a:lvl7pPr>
      <a:lvl8pPr marL="1371105" algn="l" rtl="0" eaLnBrk="1" fontAlgn="base" hangingPunct="1">
        <a:spcBef>
          <a:spcPct val="0"/>
        </a:spcBef>
        <a:spcAft>
          <a:spcPct val="0"/>
        </a:spcAft>
        <a:defRPr sz="2800" b="1" i="1">
          <a:solidFill>
            <a:schemeClr val="tx2"/>
          </a:solidFill>
          <a:latin typeface="Arial" panose="020B0604020202020204" pitchFamily="34" charset="0"/>
        </a:defRPr>
      </a:lvl8pPr>
      <a:lvl9pPr marL="1828141"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821" indent="-180909"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7747" indent="-180909"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260" indent="-179323"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2773" indent="-179323"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3694"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29"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6"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2"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63182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file:///\\Corp\dfsroot$\SZ\WMAGroups\01%20-%20Route%20IM%20Director%20-%20Wessex\02%20-%20Route%20Safety%20Hour%20Reporting\02%20-%20Route%20Safety%20Hour%20Reporting\Safety%20Cascades%2019-20\P5%201920\Lessons%20learnt%20-%20Failure%20to%20challenge%20unsafe%20working%20practices%20August%20200819.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networkrailstandards/StandardHeaderView.aspx?id=2784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0jaW6uIbNAhWCwBQKHeUjCz0QjRwIBw&amp;url=https://plus.google.com/113830157878201675879&amp;psig=AFQjCNGfKOILrcd_IZ2gq8BVd_G0se_jWQ&amp;ust=1464857182668803"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3.emf"/><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keith.penn@networkrail.co.uk" TargetMode="External"/><Relationship Id="rId5" Type="http://schemas.openxmlformats.org/officeDocument/2006/relationships/hyperlink" Target="file:///\\CORP\DFSROOT$\SZ\WMAGroups\01%20-%20Route%20IM%20Director%20-%20Wessex\02%20-%20Route%20Safety%20Hour%20Reporting\02%20-%20Route%20Safety%20Hour%20Reporting\Safety%20Cascades%2019-20\P5%201920\NR_L3_MTC_RCS0216_MP02.pdf" TargetMode="External"/><Relationship Id="rId4" Type="http://schemas.openxmlformats.org/officeDocument/2006/relationships/hyperlink" Target="http://networkrailstandards/StandardHeaderView.aspx?id=2978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file:///\\NC2FDC03\DFSRoot$\SZ\WMAGroups\01%20-%20Route%20IM%20Director%20-%20Wessex\02%20-%20Route%20Safety%20Hour%20Reporting\02%20-%20Route%20Safety%20Hour%20Reporting\Safety%20Cascades%2019-20\P5%201920\IPSIG-SL010-Streatham-Common-OCC-April-2019.pdf" TargetMode="External"/><Relationship Id="rId2" Type="http://schemas.openxmlformats.org/officeDocument/2006/relationships/hyperlink" Target="file:///\\Corp\dfsroot$\SZ\WMAGroups\01%20-%20Route%20IM%20Director%20-%20Wessex\02%20-%20Route%20Safety%20Hour%20Reporting\02%20-%20Route%20Safety%20Hour%20Reporting\Safety%20Cascades%2019-20\P5%201920\Safety_bulletin_Swale%20Near%20Miss%20310719.pdf" TargetMode="Externa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hyperlink" Target="file:///\\CORP\DFSROOT$\SZ\WMAGroups\01%20-%20Route%20IM%20Director%20-%20Wessex\02%20-%20Route%20Safety%20Hour%20Reporting\02%20-%20Route%20Safety%20Hour%20Reporting\Safety%20Cascades%2019-20\P5%201920\Fair%20Culture%20Principles-signed-121214.pdf" TargetMode="External"/><Relationship Id="rId4" Type="http://schemas.openxmlformats.org/officeDocument/2006/relationships/hyperlink" Target="file:///\\CORP\DFSROOT$\SZ\WMAGroups\01%20-%20Route%20IM%20Director%20-%20Wessex\02%20-%20Route%20Safety%20Hour%20Reporting\02%20-%20Route%20Safety%20Hour%20Reporting\Safety%20Cascades%2019-20\P5%201920\Safety_Bulletin_LBfloater_incident_060819.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hyperlink" Target="https://wsxenv.hub.networkrail.co.uk/DocumentLibrary/Inspection%20Template%20(CMO%20Environment%20Specialist%20Template).xlsx?Web=1n"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eventbrite.co.uk/e/mental-health-first-aid-awareness-tickets-65098456235" TargetMode="External"/><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hyperlink" Target="https://www.eventbrite.co.uk/e/mental-health-first-aid-awareness-tickets-65097905588" TargetMode="External"/><Relationship Id="rId1" Type="http://schemas.openxmlformats.org/officeDocument/2006/relationships/slideLayout" Target="../slideLayouts/slideLayout3.xml"/><Relationship Id="rId6" Type="http://schemas.openxmlformats.org/officeDocument/2006/relationships/hyperlink" Target="https://www.eventbrite.co.uk/e/mental-health-first-aid-awareness-tickets-65098384019" TargetMode="External"/><Relationship Id="rId11" Type="http://schemas.openxmlformats.org/officeDocument/2006/relationships/image" Target="../media/image43.png"/><Relationship Id="rId5" Type="http://schemas.openxmlformats.org/officeDocument/2006/relationships/hyperlink" Target="https://www.eventbrite.co.uk/e/mental-health-first-aid-awareness-tickets-65098480307" TargetMode="External"/><Relationship Id="rId10" Type="http://schemas.openxmlformats.org/officeDocument/2006/relationships/image" Target="../media/image42.png"/><Relationship Id="rId4" Type="http://schemas.openxmlformats.org/officeDocument/2006/relationships/hyperlink" Target="https://www.eventbrite.co.uk/e/mental-health-first-aid-awareness-tickets-65101636748" TargetMode="External"/><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hyperlink" Target="file:///\\NC2FDC03\DFSRoot$\SZ\WMAGroups\01%20-%20Route%20IM%20Director%20-%20Wessex\02%20-%20Route%20Safety%20Hour%20Reporting\02%20-%20Route%20Safety%20Hour%20Reporting\Safety%20Cascades%2019-20\P5%201920\Front%20Line%20Focus%20Episode%2086%20-%20July%202019.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notesSlide" Target="../notesSlides/notesSlide4.xml"/><Relationship Id="rId7" Type="http://schemas.openxmlformats.org/officeDocument/2006/relationships/image" Target="../media/image11.emf"/><Relationship Id="rId12" Type="http://schemas.openxmlformats.org/officeDocument/2006/relationships/image" Target="../media/image12.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8.emf"/><Relationship Id="rId5" Type="http://schemas.openxmlformats.org/officeDocument/2006/relationships/image" Target="../media/image9.png"/><Relationship Id="rId10" Type="http://schemas.openxmlformats.org/officeDocument/2006/relationships/package" Target="../embeddings/Microsoft_Excel_Worksheet1.xlsx"/><Relationship Id="rId4" Type="http://schemas.openxmlformats.org/officeDocument/2006/relationships/image" Target="../media/image6.png"/><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file:///\\CORP\DFSROOT$\SZ\WMAGroups\01%20-%20Route%20IM%20Director%20-%20Wessex\02%20-%20Route%20Safety%20Hour%20Reporting\02%20-%20Route%20Safety%20Hour%20Reporting\Safety%20Cascades%2019-20\P5%201920\Lessons%20learnt%20-%20Iron%20Man%20back%20injury%2007082019.pdf" TargetMode="External"/><Relationship Id="rId5" Type="http://schemas.openxmlformats.org/officeDocument/2006/relationships/image" Target="../media/image18.em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file:///\\CORP\DFSROOT$\SZ\WMAGroups\01%20-%20Route%20IM%20Director%20-%20Wessex\02%20-%20Route%20Safety%20Hour%20Reporting\02%20-%20Route%20Safety%20Hour%20Reporting\Safety%20Cascades%2019-20\P5%201920\Lessons%20learnt%20-%20Esher%20OPM%20exposure%20%2006082019.pdf" TargetMode="Externa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idx="4294967295"/>
          </p:nvPr>
        </p:nvSpPr>
        <p:spPr>
          <a:xfrm>
            <a:off x="983432" y="5373216"/>
            <a:ext cx="10513119" cy="1008112"/>
          </a:xfrm>
          <a:prstGeom prst="rect">
            <a:avLst/>
          </a:prstGeom>
          <a:noFill/>
          <a:ln>
            <a:noFill/>
          </a:ln>
        </p:spPr>
        <p:txBody>
          <a:bodyPr/>
          <a:lstStyle/>
          <a:p>
            <a:r>
              <a:rPr lang="en-GB" sz="2800" b="0" spc="0" dirty="0">
                <a:solidFill>
                  <a:schemeClr val="tx2">
                    <a:lumMod val="50000"/>
                  </a:schemeClr>
                </a:solidFill>
                <a:latin typeface="Arial" panose="020B0604020202020204" pitchFamily="34" charset="0"/>
                <a:ea typeface="+mn-ea"/>
                <a:cs typeface="Arial" panose="020B0604020202020204" pitchFamily="34" charset="0"/>
              </a:rPr>
              <a:t>Health, Safety and Environment Period Cascade for P05 2019/20</a:t>
            </a:r>
            <a:br>
              <a:rPr lang="en-GB" sz="2800" b="0" spc="0" dirty="0">
                <a:solidFill>
                  <a:schemeClr val="tx2">
                    <a:lumMod val="50000"/>
                  </a:schemeClr>
                </a:solidFill>
                <a:latin typeface="Arial" panose="020B0604020202020204" pitchFamily="34" charset="0"/>
                <a:ea typeface="+mn-ea"/>
                <a:cs typeface="Arial" panose="020B0604020202020204" pitchFamily="34" charset="0"/>
              </a:rPr>
            </a:br>
            <a:r>
              <a:rPr lang="en-GB" sz="2800" b="0" spc="0" dirty="0">
                <a:solidFill>
                  <a:schemeClr val="tx2">
                    <a:lumMod val="50000"/>
                  </a:schemeClr>
                </a:solidFill>
                <a:latin typeface="Arial" panose="020B0604020202020204" pitchFamily="34" charset="0"/>
                <a:ea typeface="+mn-ea"/>
                <a:cs typeface="Arial" panose="020B0604020202020204" pitchFamily="34" charset="0"/>
              </a:rPr>
              <a:t>Wessex Route </a:t>
            </a:r>
            <a:endParaRPr lang="en-GB" sz="2800" dirty="0">
              <a:solidFill>
                <a:schemeClr val="tx2">
                  <a:lumMod val="50000"/>
                </a:schemeClr>
              </a:solidFill>
            </a:endParaRPr>
          </a:p>
        </p:txBody>
      </p:sp>
      <p:pic>
        <p:nvPicPr>
          <p:cNvPr id="1026" name="65A0EA94-EC1B-4EF2-933C-FFD419DB3CC8" descr="65A0EA94-EC1B-4EF2-933C-FFD419DB3CC8">
            <a:extLst>
              <a:ext uri="{FF2B5EF4-FFF2-40B4-BE49-F238E27FC236}">
                <a16:creationId xmlns:a16="http://schemas.microsoft.com/office/drawing/2014/main" id="{2238CDF4-464B-456F-9F3F-C66964AF5C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465" y="587058"/>
            <a:ext cx="6048670" cy="466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AE310C2-3614-4923-9534-8BAC3E40D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13419" y="1169276"/>
            <a:ext cx="4663421" cy="3497566"/>
          </a:xfrm>
          <a:prstGeom prst="rect">
            <a:avLst/>
          </a:prstGeom>
        </p:spPr>
      </p:pic>
      <p:sp>
        <p:nvSpPr>
          <p:cNvPr id="9" name="Rectangle 8">
            <a:extLst>
              <a:ext uri="{FF2B5EF4-FFF2-40B4-BE49-F238E27FC236}">
                <a16:creationId xmlns:a16="http://schemas.microsoft.com/office/drawing/2014/main" id="{747A61D1-5BB1-4F5F-9EF7-D1CEF41ECB1F}"/>
              </a:ext>
            </a:extLst>
          </p:cNvPr>
          <p:cNvSpPr/>
          <p:nvPr/>
        </p:nvSpPr>
        <p:spPr>
          <a:xfrm>
            <a:off x="2576306" y="4632566"/>
            <a:ext cx="6480718" cy="596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Day out with Thomas on the Watercress Line August 2019 </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8602885"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Worker Safety</a:t>
            </a:r>
          </a:p>
        </p:txBody>
      </p:sp>
      <p:pic>
        <p:nvPicPr>
          <p:cNvPr id="9" name="Picture 8">
            <a:extLst>
              <a:ext uri="{FF2B5EF4-FFF2-40B4-BE49-F238E27FC236}">
                <a16:creationId xmlns:a16="http://schemas.microsoft.com/office/drawing/2014/main" id="{B58012DC-75C9-4C8B-9092-43D3A6F6FD8A}"/>
              </a:ext>
            </a:extLst>
          </p:cNvPr>
          <p:cNvPicPr>
            <a:picLocks noChangeAspect="1"/>
          </p:cNvPicPr>
          <p:nvPr/>
        </p:nvPicPr>
        <p:blipFill>
          <a:blip r:embed="rId3"/>
          <a:stretch>
            <a:fillRect/>
          </a:stretch>
        </p:blipFill>
        <p:spPr>
          <a:xfrm>
            <a:off x="2999656" y="71077"/>
            <a:ext cx="552700" cy="533192"/>
          </a:xfrm>
          <a:prstGeom prst="rect">
            <a:avLst/>
          </a:prstGeom>
        </p:spPr>
      </p:pic>
      <p:sp>
        <p:nvSpPr>
          <p:cNvPr id="6" name="Rectangle 5">
            <a:extLst>
              <a:ext uri="{FF2B5EF4-FFF2-40B4-BE49-F238E27FC236}">
                <a16:creationId xmlns:a16="http://schemas.microsoft.com/office/drawing/2014/main" id="{1CAC8C47-3DE9-454C-8E40-2F1F5A68D633}"/>
              </a:ext>
            </a:extLst>
          </p:cNvPr>
          <p:cNvSpPr/>
          <p:nvPr/>
        </p:nvSpPr>
        <p:spPr>
          <a:xfrm>
            <a:off x="294428" y="770147"/>
            <a:ext cx="5410456"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Failure to challenge Unsafe Working Practices </a:t>
            </a:r>
          </a:p>
        </p:txBody>
      </p:sp>
      <p:sp>
        <p:nvSpPr>
          <p:cNvPr id="7" name="Rectangle 6">
            <a:extLst>
              <a:ext uri="{FF2B5EF4-FFF2-40B4-BE49-F238E27FC236}">
                <a16:creationId xmlns:a16="http://schemas.microsoft.com/office/drawing/2014/main" id="{32082EDC-8DC6-4978-843F-963AA63D4D94}"/>
              </a:ext>
            </a:extLst>
          </p:cNvPr>
          <p:cNvSpPr/>
          <p:nvPr/>
        </p:nvSpPr>
        <p:spPr>
          <a:xfrm>
            <a:off x="301427" y="1118337"/>
            <a:ext cx="6802685" cy="3724191"/>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rPr>
              <a:t>Two contractor rail safety supervisors RSS working for NWR Asset Protection and Optimization (ASPRO) , whilst  supervising works by a film company’s contractor installing lights to the iron work underneath  the South Lambeth Place bridge in London, observed unsafe working practices which they photographed but  didn’t  challenge and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rPr>
              <a:t>The film company’s contractor was working under a Basic Asset Protection Agreement (BAPA) which allows NWR to supervise third party works in an around its assets. </a:t>
            </a:r>
          </a:p>
          <a:p>
            <a:pPr lvl="0">
              <a:defRPr/>
            </a:pPr>
            <a:r>
              <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rPr>
              <a:t>The RSS were tasked  to</a:t>
            </a:r>
            <a:r>
              <a:rPr lang="en-GB" sz="1400" dirty="0">
                <a:solidFill>
                  <a:prstClr val="white"/>
                </a:solidFill>
              </a:rPr>
              <a:t> ensure  there was no damage to NWR asset during the project </a:t>
            </a:r>
            <a:r>
              <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rPr>
              <a:t>and that it  was being  </a:t>
            </a:r>
            <a:r>
              <a:rPr lang="en-GB" sz="1400" dirty="0">
                <a:solidFill>
                  <a:prstClr val="white"/>
                </a:solidFill>
                <a:latin typeface="Arial" panose="020B0604020202020204"/>
              </a:rPr>
              <a:t>done </a:t>
            </a:r>
            <a:r>
              <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rPr>
              <a:t> safely  in line with </a:t>
            </a:r>
            <a:r>
              <a:rPr lang="en-GB" sz="1400" dirty="0">
                <a:solidFill>
                  <a:prstClr val="white"/>
                </a:solidFill>
                <a:latin typeface="Arial" panose="020B0604020202020204"/>
              </a:rPr>
              <a:t>the</a:t>
            </a:r>
            <a:r>
              <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rPr>
              <a:t> lifesaving rules and  H&amp;S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rPr>
              <a:t>Post  project, ASPRO asset manager whilst reviewing the RSS site reports,  came across some photos taken by the RSS depicting the unsafe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rPr>
              <a:t>The RSS explained they were of the impression their role was only to ensure  there was no  damage to the asset and,  were unaware they could challenge  unsafe work. They further stated that they were not given a formal briefing before they were put to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8" name="Rectangle 7">
            <a:extLst>
              <a:ext uri="{FF2B5EF4-FFF2-40B4-BE49-F238E27FC236}">
                <a16:creationId xmlns:a16="http://schemas.microsoft.com/office/drawing/2014/main" id="{AD04DC29-62FE-49FB-80B7-9789B59EA3D5}"/>
              </a:ext>
            </a:extLst>
          </p:cNvPr>
          <p:cNvSpPr/>
          <p:nvPr/>
        </p:nvSpPr>
        <p:spPr>
          <a:xfrm>
            <a:off x="301427" y="4816785"/>
            <a:ext cx="6785173" cy="1970138"/>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Discussion Points: </a:t>
            </a:r>
          </a:p>
          <a:p>
            <a:pPr marL="285750" lvl="0" indent="-285750">
              <a:buFont typeface="Wingdings" panose="05000000000000000000" pitchFamily="2" charset="2"/>
              <a:buChar char="Ø"/>
              <a:defRPr/>
            </a:pPr>
            <a:r>
              <a:rPr lang="en-GB" sz="1400" dirty="0">
                <a:solidFill>
                  <a:prstClr val="black"/>
                </a:solidFill>
              </a:rPr>
              <a:t>Regardless of your job role, you have a moral and legal responsibility to take reasonable care for your health &amp; safety and those of other persons affected by your acts of omission </a:t>
            </a:r>
          </a:p>
          <a:p>
            <a:pPr marL="285750" lvl="0" indent="-285750">
              <a:buFont typeface="Wingdings" panose="05000000000000000000" pitchFamily="2" charset="2"/>
              <a:buChar char="Ø"/>
              <a:defRPr/>
            </a:pPr>
            <a:r>
              <a:rPr kumimoji="0" lang="en-GB" sz="1400" i="0" u="none" strike="noStrike" kern="1200" cap="none" spc="0" normalizeH="0" baseline="0" noProof="0" dirty="0">
                <a:ln>
                  <a:noFill/>
                </a:ln>
                <a:solidFill>
                  <a:prstClr val="black"/>
                </a:solidFill>
                <a:effectLst/>
                <a:uLnTx/>
                <a:uFillTx/>
                <a:latin typeface="Arial" panose="020B0604020202020204"/>
                <a:ea typeface="+mn-ea"/>
                <a:cs typeface="+mn-cs"/>
              </a:rPr>
              <a:t>Do you feel empowered to challenge unsafe work, and what is your attitude to being challenged?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i="0" u="none" strike="noStrike" kern="1200" cap="none" spc="0" normalizeH="0" baseline="0" noProof="0" dirty="0">
                <a:ln>
                  <a:noFill/>
                </a:ln>
                <a:solidFill>
                  <a:prstClr val="black"/>
                </a:solidFill>
                <a:effectLst/>
                <a:uLnTx/>
                <a:uFillTx/>
                <a:latin typeface="Arial" panose="020B0604020202020204"/>
                <a:ea typeface="+mn-ea"/>
                <a:cs typeface="+mn-cs"/>
              </a:rPr>
              <a:t>How can you highlight potential risks to those you work with?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i="0" u="none" strike="noStrike" kern="1200" cap="none" spc="0" normalizeH="0" baseline="0" noProof="0" dirty="0">
                <a:ln>
                  <a:noFill/>
                </a:ln>
                <a:solidFill>
                  <a:prstClr val="black"/>
                </a:solidFill>
                <a:effectLst/>
                <a:uLnTx/>
                <a:uFillTx/>
                <a:latin typeface="Arial" panose="020B0604020202020204"/>
                <a:ea typeface="+mn-ea"/>
                <a:cs typeface="+mn-cs"/>
              </a:rPr>
              <a:t>Are we providing our people with the necessary information they need to carry out work safely?</a:t>
            </a:r>
            <a:endParaRPr kumimoji="0" lang="en-GB" sz="1400" i="0" u="none" strike="noStrike" kern="1200" cap="none" spc="0" normalizeH="0" baseline="0" noProof="0" dirty="0">
              <a:ln>
                <a:noFill/>
              </a:ln>
              <a:solidFill>
                <a:srgbClr val="6633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6633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6633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6633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6633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6633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6633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6633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6633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B9C55601-4A69-46BC-B064-B5A7DDCF6144}"/>
              </a:ext>
            </a:extLst>
          </p:cNvPr>
          <p:cNvPicPr>
            <a:picLocks noChangeAspect="1"/>
          </p:cNvPicPr>
          <p:nvPr/>
        </p:nvPicPr>
        <p:blipFill>
          <a:blip r:embed="rId4"/>
          <a:stretch>
            <a:fillRect/>
          </a:stretch>
        </p:blipFill>
        <p:spPr>
          <a:xfrm>
            <a:off x="7464152" y="716997"/>
            <a:ext cx="3742340" cy="2448160"/>
          </a:xfrm>
          <a:prstGeom prst="rect">
            <a:avLst/>
          </a:prstGeom>
          <a:ln w="12700">
            <a:solidFill>
              <a:schemeClr val="tx2">
                <a:lumMod val="50000"/>
              </a:schemeClr>
            </a:solidFill>
          </a:ln>
        </p:spPr>
      </p:pic>
      <p:pic>
        <p:nvPicPr>
          <p:cNvPr id="11" name="Picture 10">
            <a:extLst>
              <a:ext uri="{FF2B5EF4-FFF2-40B4-BE49-F238E27FC236}">
                <a16:creationId xmlns:a16="http://schemas.microsoft.com/office/drawing/2014/main" id="{96F1E90E-27C4-4747-AF6D-DF7FD3409885}"/>
              </a:ext>
            </a:extLst>
          </p:cNvPr>
          <p:cNvPicPr>
            <a:picLocks noChangeAspect="1"/>
          </p:cNvPicPr>
          <p:nvPr/>
        </p:nvPicPr>
        <p:blipFill>
          <a:blip r:embed="rId5"/>
          <a:stretch>
            <a:fillRect/>
          </a:stretch>
        </p:blipFill>
        <p:spPr>
          <a:xfrm>
            <a:off x="7268185" y="3324531"/>
            <a:ext cx="2067137" cy="2599793"/>
          </a:xfrm>
          <a:prstGeom prst="rect">
            <a:avLst/>
          </a:prstGeom>
          <a:ln w="12700">
            <a:solidFill>
              <a:schemeClr val="tx2">
                <a:lumMod val="50000"/>
              </a:schemeClr>
            </a:solidFill>
          </a:ln>
        </p:spPr>
      </p:pic>
      <p:pic>
        <p:nvPicPr>
          <p:cNvPr id="12" name="Picture 11">
            <a:extLst>
              <a:ext uri="{FF2B5EF4-FFF2-40B4-BE49-F238E27FC236}">
                <a16:creationId xmlns:a16="http://schemas.microsoft.com/office/drawing/2014/main" id="{9B2A3EB9-1191-45D8-AC89-8EF94F315C1C}"/>
              </a:ext>
            </a:extLst>
          </p:cNvPr>
          <p:cNvPicPr>
            <a:picLocks noChangeAspect="1"/>
          </p:cNvPicPr>
          <p:nvPr/>
        </p:nvPicPr>
        <p:blipFill>
          <a:blip r:embed="rId6"/>
          <a:stretch>
            <a:fillRect/>
          </a:stretch>
        </p:blipFill>
        <p:spPr>
          <a:xfrm>
            <a:off x="9480376" y="3307019"/>
            <a:ext cx="1878572" cy="2599793"/>
          </a:xfrm>
          <a:prstGeom prst="rect">
            <a:avLst/>
          </a:prstGeom>
          <a:ln w="12700">
            <a:solidFill>
              <a:schemeClr val="tx2">
                <a:lumMod val="50000"/>
              </a:schemeClr>
            </a:solidFill>
          </a:ln>
        </p:spPr>
      </p:pic>
      <p:sp>
        <p:nvSpPr>
          <p:cNvPr id="5" name="TextBox 4">
            <a:extLst>
              <a:ext uri="{FF2B5EF4-FFF2-40B4-BE49-F238E27FC236}">
                <a16:creationId xmlns:a16="http://schemas.microsoft.com/office/drawing/2014/main" id="{E74A97CD-FAAD-4571-9B15-46781C5B0011}"/>
              </a:ext>
            </a:extLst>
          </p:cNvPr>
          <p:cNvSpPr txBox="1"/>
          <p:nvPr/>
        </p:nvSpPr>
        <p:spPr>
          <a:xfrm>
            <a:off x="7268185" y="6225025"/>
            <a:ext cx="43724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F07E23">
                    <a:lumMod val="50000"/>
                  </a:srgbClr>
                </a:solidFill>
                <a:effectLst/>
                <a:uLnTx/>
                <a:uFillTx/>
                <a:latin typeface="Arial" panose="020B0604020202020204"/>
                <a:ea typeface="+mn-ea"/>
                <a:cs typeface="+mn-cs"/>
              </a:rPr>
              <a:t>Lessons Learnt: </a:t>
            </a:r>
            <a:r>
              <a:rPr kumimoji="0" lang="en-GB" sz="1600" b="1"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hlinkClick r:id="rId7" action="ppaction://hlinkfile">
                  <a:extLst>
                    <a:ext uri="{A12FA001-AC4F-418D-AE19-62706E023703}">
                      <ahyp:hlinkClr xmlns:ahyp="http://schemas.microsoft.com/office/drawing/2018/hyperlinkcolor" val="tx"/>
                    </a:ext>
                  </a:extLst>
                </a:hlinkClick>
              </a:rPr>
              <a:t>Unsafe Working Practice</a:t>
            </a:r>
            <a:r>
              <a:rPr kumimoji="0" lang="en-GB" sz="1600" b="1"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443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8458869"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Golden Hour Reminder </a:t>
            </a:r>
          </a:p>
        </p:txBody>
      </p:sp>
      <p:sp>
        <p:nvSpPr>
          <p:cNvPr id="5" name="Rectangle 4">
            <a:extLst>
              <a:ext uri="{FF2B5EF4-FFF2-40B4-BE49-F238E27FC236}">
                <a16:creationId xmlns:a16="http://schemas.microsoft.com/office/drawing/2014/main" id="{663378EF-832C-4B00-A12C-BAC44DD2192A}"/>
              </a:ext>
            </a:extLst>
          </p:cNvPr>
          <p:cNvSpPr/>
          <p:nvPr/>
        </p:nvSpPr>
        <p:spPr>
          <a:xfrm>
            <a:off x="271263" y="908720"/>
            <a:ext cx="10873208" cy="594928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bg1"/>
                </a:solidFill>
              </a:rPr>
              <a:t>We introduced the enhanced Golden Hour process in May 2019.</a:t>
            </a:r>
          </a:p>
          <a:p>
            <a:r>
              <a:rPr lang="en-GB" sz="1600" dirty="0">
                <a:solidFill>
                  <a:schemeClr val="bg1"/>
                </a:solidFill>
              </a:rPr>
              <a:t>The aim is to </a:t>
            </a:r>
            <a:r>
              <a:rPr lang="en-GB" sz="1600" dirty="0"/>
              <a:t>improve the collation of initial and subsequent information in order to establish all the facts, have better understanding of immediate and underlying causes of these events in an efficient and timely manner to improve our overall safety performance in the long term. </a:t>
            </a:r>
          </a:p>
          <a:p>
            <a:endParaRPr lang="en-GB" sz="800" dirty="0"/>
          </a:p>
          <a:p>
            <a:r>
              <a:rPr lang="en-GB" sz="1600" b="1" u="sng" dirty="0">
                <a:solidFill>
                  <a:schemeClr val="bg1"/>
                </a:solidFill>
              </a:rPr>
              <a:t>We need to get better at </a:t>
            </a:r>
            <a:r>
              <a:rPr lang="en-GB" sz="1600" dirty="0">
                <a:solidFill>
                  <a:schemeClr val="bg1"/>
                </a:solidFill>
              </a:rPr>
              <a:t>securing the evidence immediately after the incident/accident which includes photos of any injuries, equipment being used and also importantly the site where the event took place.</a:t>
            </a:r>
          </a:p>
          <a:p>
            <a:endParaRPr lang="en-GB" sz="800" dirty="0">
              <a:solidFill>
                <a:schemeClr val="bg1"/>
              </a:solidFill>
            </a:endParaRPr>
          </a:p>
          <a:p>
            <a:r>
              <a:rPr lang="en-GB" altLang="en-US" sz="1600" dirty="0"/>
              <a:t>Our first response to an injury is critical.  The sooner we respond, the quicker the recovery will be.  Once any emergency response has been made, you should follow P.R.I.C.E if appropriate to do so:</a:t>
            </a:r>
          </a:p>
          <a:p>
            <a:endParaRPr lang="en-GB" sz="1600" dirty="0">
              <a:solidFill>
                <a:schemeClr val="bg1"/>
              </a:solidFill>
            </a:endParaRPr>
          </a:p>
        </p:txBody>
      </p:sp>
      <p:pic>
        <p:nvPicPr>
          <p:cNvPr id="20" name="Picture 19">
            <a:extLst>
              <a:ext uri="{FF2B5EF4-FFF2-40B4-BE49-F238E27FC236}">
                <a16:creationId xmlns:a16="http://schemas.microsoft.com/office/drawing/2014/main" id="{1E9BD782-71B5-4BC4-827D-F10226B4DB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9118" y="122980"/>
            <a:ext cx="543486" cy="543486"/>
          </a:xfrm>
          <a:prstGeom prst="rect">
            <a:avLst/>
          </a:prstGeom>
          <a:ln>
            <a:solidFill>
              <a:schemeClr val="tx1"/>
            </a:solidFill>
          </a:ln>
        </p:spPr>
      </p:pic>
      <p:pic>
        <p:nvPicPr>
          <p:cNvPr id="12" name="Picture 11">
            <a:extLst>
              <a:ext uri="{FF2B5EF4-FFF2-40B4-BE49-F238E27FC236}">
                <a16:creationId xmlns:a16="http://schemas.microsoft.com/office/drawing/2014/main" id="{DEE40B97-BF38-461E-A082-05AEE9EE0E78}"/>
              </a:ext>
            </a:extLst>
          </p:cNvPr>
          <p:cNvPicPr>
            <a:picLocks noChangeAspect="1"/>
          </p:cNvPicPr>
          <p:nvPr/>
        </p:nvPicPr>
        <p:blipFill>
          <a:blip r:embed="rId3"/>
          <a:stretch>
            <a:fillRect/>
          </a:stretch>
        </p:blipFill>
        <p:spPr>
          <a:xfrm>
            <a:off x="407368" y="3237477"/>
            <a:ext cx="7281760" cy="3620523"/>
          </a:xfrm>
          <a:prstGeom prst="rect">
            <a:avLst/>
          </a:prstGeom>
        </p:spPr>
      </p:pic>
    </p:spTree>
    <p:extLst>
      <p:ext uri="{BB962C8B-B14F-4D97-AF65-F5344CB8AC3E}">
        <p14:creationId xmlns:p14="http://schemas.microsoft.com/office/powerpoint/2010/main" val="379894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10" name="Rectangle 9">
            <a:extLst>
              <a:ext uri="{FF2B5EF4-FFF2-40B4-BE49-F238E27FC236}">
                <a16:creationId xmlns:a16="http://schemas.microsoft.com/office/drawing/2014/main" id="{2B6BB96E-8666-4F96-8D03-163FA3117CAD}"/>
              </a:ext>
            </a:extLst>
          </p:cNvPr>
          <p:cNvSpPr/>
          <p:nvPr/>
        </p:nvSpPr>
        <p:spPr>
          <a:xfrm>
            <a:off x="258671" y="950567"/>
            <a:ext cx="482453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a:t>
            </a:r>
            <a:r>
              <a:rPr lang="en-GB" b="1" dirty="0">
                <a:solidFill>
                  <a:srgbClr val="005172">
                    <a:lumMod val="50000"/>
                  </a:srgbClr>
                </a:solidFill>
                <a:latin typeface="Arial" panose="020B0604020202020204"/>
              </a:rPr>
              <a:t>I” is for Ice </a:t>
            </a: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1D50D412-0BD6-42FD-BA15-984D8087385F}"/>
              </a:ext>
            </a:extLst>
          </p:cNvPr>
          <p:cNvSpPr/>
          <p:nvPr/>
        </p:nvSpPr>
        <p:spPr>
          <a:xfrm>
            <a:off x="435963" y="1556792"/>
            <a:ext cx="4647244" cy="4524315"/>
          </a:xfrm>
          <a:prstGeom prst="rect">
            <a:avLst/>
          </a:prstGeom>
          <a:solidFill>
            <a:schemeClr val="tx2">
              <a:lumMod val="50000"/>
            </a:schemeClr>
          </a:solidFill>
        </p:spPr>
        <p:txBody>
          <a:bodyPr wrap="square">
            <a:spAutoFit/>
          </a:bodyPr>
          <a:lstStyle/>
          <a:p>
            <a:r>
              <a:rPr lang="en-GB" dirty="0">
                <a:solidFill>
                  <a:schemeClr val="bg1"/>
                </a:solidFill>
              </a:rPr>
              <a:t>The application of an ice pack to the site of sprain and strain injuries, immediately after an accident occurring, has been proven to significantly reduce swelling at the injury site and subsequently the risk of further injury/discomfort occurring. </a:t>
            </a:r>
          </a:p>
          <a:p>
            <a:endParaRPr lang="en-GB" dirty="0">
              <a:solidFill>
                <a:schemeClr val="bg1"/>
              </a:solidFill>
            </a:endParaRPr>
          </a:p>
          <a:p>
            <a:r>
              <a:rPr lang="en-GB" dirty="0">
                <a:solidFill>
                  <a:schemeClr val="bg1"/>
                </a:solidFill>
              </a:rPr>
              <a:t>Please ensure sufficient stocks are ordered and available in the depots and vehicles and can be taken to site as part of the first aid kit.</a:t>
            </a:r>
          </a:p>
          <a:p>
            <a:endParaRPr lang="en-GB" dirty="0">
              <a:solidFill>
                <a:schemeClr val="bg1"/>
              </a:solidFill>
            </a:endParaRPr>
          </a:p>
          <a:p>
            <a:r>
              <a:rPr lang="en-GB" dirty="0">
                <a:solidFill>
                  <a:schemeClr val="bg1"/>
                </a:solidFill>
              </a:rPr>
              <a:t>They can be ordered off I-procurement / Office Depot - </a:t>
            </a:r>
            <a:r>
              <a:rPr lang="en-GB" u="sng" dirty="0">
                <a:solidFill>
                  <a:schemeClr val="bg1"/>
                </a:solidFill>
              </a:rPr>
              <a:t>Product code 7890097</a:t>
            </a:r>
          </a:p>
          <a:p>
            <a:endParaRPr lang="en-GB" dirty="0">
              <a:solidFill>
                <a:schemeClr val="bg1"/>
              </a:solidFill>
            </a:endParaRPr>
          </a:p>
          <a:p>
            <a:endParaRPr lang="en-GB" dirty="0">
              <a:solidFill>
                <a:schemeClr val="bg1"/>
              </a:solidFill>
            </a:endParaRPr>
          </a:p>
        </p:txBody>
      </p:sp>
      <p:pic>
        <p:nvPicPr>
          <p:cNvPr id="11" name="Picture 10">
            <a:extLst>
              <a:ext uri="{FF2B5EF4-FFF2-40B4-BE49-F238E27FC236}">
                <a16:creationId xmlns:a16="http://schemas.microsoft.com/office/drawing/2014/main" id="{B3791E36-50A5-44A7-AED9-F59A691CC257}"/>
              </a:ext>
            </a:extLst>
          </p:cNvPr>
          <p:cNvPicPr>
            <a:picLocks noChangeAspect="1"/>
          </p:cNvPicPr>
          <p:nvPr/>
        </p:nvPicPr>
        <p:blipFill>
          <a:blip r:embed="rId3"/>
          <a:stretch>
            <a:fillRect/>
          </a:stretch>
        </p:blipFill>
        <p:spPr>
          <a:xfrm>
            <a:off x="3287688" y="86875"/>
            <a:ext cx="552700" cy="533192"/>
          </a:xfrm>
          <a:prstGeom prst="rect">
            <a:avLst/>
          </a:prstGeom>
        </p:spPr>
      </p:pic>
      <p:sp>
        <p:nvSpPr>
          <p:cNvPr id="4" name="Rectangle 3">
            <a:extLst>
              <a:ext uri="{FF2B5EF4-FFF2-40B4-BE49-F238E27FC236}">
                <a16:creationId xmlns:a16="http://schemas.microsoft.com/office/drawing/2014/main" id="{07ED2EE9-3193-497B-80B5-3D77DF0F8FCE}"/>
              </a:ext>
            </a:extLst>
          </p:cNvPr>
          <p:cNvSpPr/>
          <p:nvPr/>
        </p:nvSpPr>
        <p:spPr>
          <a:xfrm>
            <a:off x="6123614" y="1556792"/>
            <a:ext cx="4647244" cy="4524315"/>
          </a:xfrm>
          <a:prstGeom prst="rect">
            <a:avLst/>
          </a:prstGeom>
          <a:solidFill>
            <a:schemeClr val="accent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Ø"/>
            </a:pPr>
            <a:r>
              <a:rPr lang="en-GB" b="1" dirty="0"/>
              <a:t>Get the ice on quickly </a:t>
            </a:r>
          </a:p>
          <a:p>
            <a:endParaRPr lang="en-GB" sz="800" b="1" dirty="0"/>
          </a:p>
          <a:p>
            <a:r>
              <a:rPr lang="en-GB" dirty="0"/>
              <a:t>Icing is most effective in the immediate time period following an injury. The effect of icing diminishes significantly after about 48 hours. In an effort to reduce swelling and minimize inflammation, try to get the ice applied as soon as possible after the injury.</a:t>
            </a:r>
          </a:p>
          <a:p>
            <a:endParaRPr lang="en-GB" sz="800" dirty="0"/>
          </a:p>
          <a:p>
            <a:pPr marL="285750" indent="-285750">
              <a:buFont typeface="Wingdings" panose="05000000000000000000" pitchFamily="2" charset="2"/>
              <a:buChar char="Ø"/>
            </a:pPr>
            <a:r>
              <a:rPr lang="en-GB" b="1" dirty="0"/>
              <a:t>Watch the clock</a:t>
            </a:r>
            <a:r>
              <a:rPr lang="en-GB" dirty="0"/>
              <a:t> </a:t>
            </a:r>
          </a:p>
          <a:p>
            <a:endParaRPr lang="en-GB" sz="800" dirty="0"/>
          </a:p>
          <a:p>
            <a:r>
              <a:rPr lang="en-GB" dirty="0"/>
              <a:t>Ice for 15-20 minutes, but never longer. You can cause further damage to the tissues, including frostbite, by icing for too long.</a:t>
            </a:r>
          </a:p>
        </p:txBody>
      </p:sp>
      <p:pic>
        <p:nvPicPr>
          <p:cNvPr id="13" name="Picture 12">
            <a:extLst>
              <a:ext uri="{FF2B5EF4-FFF2-40B4-BE49-F238E27FC236}">
                <a16:creationId xmlns:a16="http://schemas.microsoft.com/office/drawing/2014/main" id="{6C6D4A65-8051-4875-B617-A332F43EC530}"/>
              </a:ext>
            </a:extLst>
          </p:cNvPr>
          <p:cNvPicPr/>
          <p:nvPr/>
        </p:nvPicPr>
        <p:blipFill rotWithShape="1">
          <a:blip r:embed="rId4"/>
          <a:srcRect l="4217" t="57831" r="73946" b="22891"/>
          <a:stretch/>
        </p:blipFill>
        <p:spPr bwMode="auto">
          <a:xfrm>
            <a:off x="8760296" y="5291273"/>
            <a:ext cx="2508448" cy="1424383"/>
          </a:xfrm>
          <a:prstGeom prst="rect">
            <a:avLst/>
          </a:prstGeom>
          <a:ln>
            <a:solidFill>
              <a:schemeClr val="tx2">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44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7" name="Rectangle 6">
            <a:extLst>
              <a:ext uri="{FF2B5EF4-FFF2-40B4-BE49-F238E27FC236}">
                <a16:creationId xmlns:a16="http://schemas.microsoft.com/office/drawing/2014/main" id="{46A44462-1F7A-46FB-A480-7502D2A1D298}"/>
              </a:ext>
            </a:extLst>
          </p:cNvPr>
          <p:cNvSpPr/>
          <p:nvPr/>
        </p:nvSpPr>
        <p:spPr>
          <a:xfrm>
            <a:off x="119336" y="489770"/>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rPr>
              <a:t>   </a:t>
            </a:r>
          </a:p>
        </p:txBody>
      </p:sp>
      <p:sp>
        <p:nvSpPr>
          <p:cNvPr id="10" name="Rectangle 9">
            <a:extLst>
              <a:ext uri="{FF2B5EF4-FFF2-40B4-BE49-F238E27FC236}">
                <a16:creationId xmlns:a16="http://schemas.microsoft.com/office/drawing/2014/main" id="{2B6BB96E-8666-4F96-8D03-163FA3117CAD}"/>
              </a:ext>
            </a:extLst>
          </p:cNvPr>
          <p:cNvSpPr/>
          <p:nvPr/>
        </p:nvSpPr>
        <p:spPr>
          <a:xfrm>
            <a:off x="258670" y="904285"/>
            <a:ext cx="482453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Transport of detonators </a:t>
            </a:r>
          </a:p>
        </p:txBody>
      </p:sp>
      <p:pic>
        <p:nvPicPr>
          <p:cNvPr id="12" name="Picture 11">
            <a:extLst>
              <a:ext uri="{FF2B5EF4-FFF2-40B4-BE49-F238E27FC236}">
                <a16:creationId xmlns:a16="http://schemas.microsoft.com/office/drawing/2014/main" id="{8ECD4C3E-CF65-43F4-BA4E-27EC540F7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377">
            <a:off x="3062343" y="-126476"/>
            <a:ext cx="999943" cy="998739"/>
          </a:xfrm>
          <a:prstGeom prst="rect">
            <a:avLst/>
          </a:prstGeom>
        </p:spPr>
      </p:pic>
      <p:sp>
        <p:nvSpPr>
          <p:cNvPr id="4" name="Rectangle 3">
            <a:extLst>
              <a:ext uri="{FF2B5EF4-FFF2-40B4-BE49-F238E27FC236}">
                <a16:creationId xmlns:a16="http://schemas.microsoft.com/office/drawing/2014/main" id="{314806AF-156B-49EF-ADED-18A089410475}"/>
              </a:ext>
            </a:extLst>
          </p:cNvPr>
          <p:cNvSpPr/>
          <p:nvPr/>
        </p:nvSpPr>
        <p:spPr>
          <a:xfrm>
            <a:off x="258670" y="1458567"/>
            <a:ext cx="11021905" cy="2031325"/>
          </a:xfrm>
          <a:prstGeom prst="rect">
            <a:avLst/>
          </a:prstGeom>
          <a:solidFill>
            <a:schemeClr val="tx2">
              <a:lumMod val="50000"/>
            </a:schemeClr>
          </a:solidFill>
        </p:spPr>
        <p:txBody>
          <a:bodyPr wrap="square">
            <a:spAutoFit/>
          </a:bodyPr>
          <a:lstStyle/>
          <a:p>
            <a:pPr marL="285750" indent="-285750">
              <a:buFont typeface="Wingdings" panose="05000000000000000000" pitchFamily="2" charset="2"/>
              <a:buChar char="Ø"/>
            </a:pPr>
            <a:r>
              <a:rPr lang="en-GB" dirty="0">
                <a:solidFill>
                  <a:schemeClr val="bg1"/>
                </a:solidFill>
              </a:rPr>
              <a:t>Detonators should always be carried in approved carrying tubes and should be prevented from rattling around in those tubes by filling any excess space with paper or cloth. </a:t>
            </a:r>
          </a:p>
          <a:p>
            <a:pPr marL="285750" indent="-285750">
              <a:buFont typeface="Wingdings" panose="05000000000000000000" pitchFamily="2" charset="2"/>
              <a:buChar char="Ø"/>
            </a:pPr>
            <a:r>
              <a:rPr lang="en-GB" dirty="0">
                <a:solidFill>
                  <a:schemeClr val="bg1"/>
                </a:solidFill>
              </a:rPr>
              <a:t>Detonators should never be left lying around in vehicles, accommodation or on site. They should either be within the personal responsibility of an individual who has them for a specific purpose, or they should be locked away in a secure location. </a:t>
            </a:r>
          </a:p>
          <a:p>
            <a:pPr marL="285750" indent="-285750">
              <a:buFont typeface="Wingdings" panose="05000000000000000000" pitchFamily="2" charset="2"/>
              <a:buChar char="Ø"/>
            </a:pPr>
            <a:r>
              <a:rPr lang="en-GB" dirty="0">
                <a:solidFill>
                  <a:schemeClr val="bg1"/>
                </a:solidFill>
              </a:rPr>
              <a:t>For Network Rail vehicles a </a:t>
            </a:r>
            <a:r>
              <a:rPr lang="en-GB" u="sng" dirty="0">
                <a:solidFill>
                  <a:schemeClr val="bg1"/>
                </a:solidFill>
              </a:rPr>
              <a:t>maximum of 24 detonators </a:t>
            </a:r>
            <a:r>
              <a:rPr lang="en-GB" dirty="0">
                <a:solidFill>
                  <a:schemeClr val="bg1"/>
                </a:solidFill>
              </a:rPr>
              <a:t>can be kept in the manufacture’s containers and stored inside a locked metal storage container within the vehicle. </a:t>
            </a:r>
          </a:p>
        </p:txBody>
      </p:sp>
      <p:pic>
        <p:nvPicPr>
          <p:cNvPr id="13" name="Picture 12">
            <a:extLst>
              <a:ext uri="{FF2B5EF4-FFF2-40B4-BE49-F238E27FC236}">
                <a16:creationId xmlns:a16="http://schemas.microsoft.com/office/drawing/2014/main" id="{3E63C475-8A29-49E7-8A8B-A3FD18D2C5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35497" y="4093947"/>
            <a:ext cx="1877696" cy="931337"/>
          </a:xfrm>
          <a:prstGeom prst="rect">
            <a:avLst/>
          </a:prstGeom>
          <a:solidFill>
            <a:schemeClr val="tx1"/>
          </a:solidFill>
          <a:ln w="12700">
            <a:solidFill>
              <a:schemeClr val="tx1"/>
            </a:solidFill>
          </a:ln>
        </p:spPr>
      </p:pic>
      <p:pic>
        <p:nvPicPr>
          <p:cNvPr id="15" name="Picture 14">
            <a:extLst>
              <a:ext uri="{FF2B5EF4-FFF2-40B4-BE49-F238E27FC236}">
                <a16:creationId xmlns:a16="http://schemas.microsoft.com/office/drawing/2014/main" id="{BF7D5F33-07A0-4B8C-98EE-61331C1C31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4270" y="3604400"/>
            <a:ext cx="3051440" cy="1910431"/>
          </a:xfrm>
          <a:prstGeom prst="rect">
            <a:avLst/>
          </a:prstGeom>
          <a:ln w="12700">
            <a:solidFill>
              <a:schemeClr val="tx1"/>
            </a:solidFill>
          </a:ln>
        </p:spPr>
      </p:pic>
      <p:sp>
        <p:nvSpPr>
          <p:cNvPr id="18" name="TextBox 17">
            <a:extLst>
              <a:ext uri="{FF2B5EF4-FFF2-40B4-BE49-F238E27FC236}">
                <a16:creationId xmlns:a16="http://schemas.microsoft.com/office/drawing/2014/main" id="{C0B1E435-929B-435D-B51B-706195EEE654}"/>
              </a:ext>
            </a:extLst>
          </p:cNvPr>
          <p:cNvSpPr txBox="1"/>
          <p:nvPr/>
        </p:nvSpPr>
        <p:spPr>
          <a:xfrm>
            <a:off x="3831637" y="5629339"/>
            <a:ext cx="2685415" cy="369332"/>
          </a:xfrm>
          <a:prstGeom prst="rect">
            <a:avLst/>
          </a:prstGeom>
          <a:noFill/>
        </p:spPr>
        <p:txBody>
          <a:bodyPr wrap="none" rtlCol="0">
            <a:spAutoFit/>
          </a:bodyPr>
          <a:lstStyle/>
          <a:p>
            <a:r>
              <a:rPr lang="en-GB" dirty="0"/>
              <a:t>Approved Carrying Tube</a:t>
            </a:r>
          </a:p>
        </p:txBody>
      </p:sp>
      <p:sp>
        <p:nvSpPr>
          <p:cNvPr id="19" name="TextBox 18">
            <a:extLst>
              <a:ext uri="{FF2B5EF4-FFF2-40B4-BE49-F238E27FC236}">
                <a16:creationId xmlns:a16="http://schemas.microsoft.com/office/drawing/2014/main" id="{EE587866-480D-41BB-8764-FDC7A6C26B4C}"/>
              </a:ext>
            </a:extLst>
          </p:cNvPr>
          <p:cNvSpPr txBox="1"/>
          <p:nvPr/>
        </p:nvSpPr>
        <p:spPr>
          <a:xfrm>
            <a:off x="6672064" y="5629339"/>
            <a:ext cx="4724370" cy="369332"/>
          </a:xfrm>
          <a:prstGeom prst="rect">
            <a:avLst/>
          </a:prstGeom>
          <a:noFill/>
        </p:spPr>
        <p:txBody>
          <a:bodyPr wrap="none" rtlCol="0">
            <a:spAutoFit/>
          </a:bodyPr>
          <a:lstStyle/>
          <a:p>
            <a:r>
              <a:rPr lang="en-GB" dirty="0"/>
              <a:t>Approved Lockable Metal Storage Container</a:t>
            </a:r>
          </a:p>
        </p:txBody>
      </p:sp>
      <p:pic>
        <p:nvPicPr>
          <p:cNvPr id="20" name="Picture 19">
            <a:extLst>
              <a:ext uri="{FF2B5EF4-FFF2-40B4-BE49-F238E27FC236}">
                <a16:creationId xmlns:a16="http://schemas.microsoft.com/office/drawing/2014/main" id="{9FA55F7E-9FFF-4180-B6B3-356214894D20}"/>
              </a:ext>
            </a:extLst>
          </p:cNvPr>
          <p:cNvPicPr>
            <a:picLocks noChangeAspect="1"/>
          </p:cNvPicPr>
          <p:nvPr/>
        </p:nvPicPr>
        <p:blipFill rotWithShape="1">
          <a:blip r:embed="rId6">
            <a:extLst>
              <a:ext uri="{28A0092B-C50C-407E-A947-70E740481C1C}">
                <a14:useLocalDpi xmlns:a14="http://schemas.microsoft.com/office/drawing/2010/main" val="0"/>
              </a:ext>
            </a:extLst>
          </a:blip>
          <a:srcRect l="2346" t="52806" r="4815" b="23148"/>
          <a:stretch/>
        </p:blipFill>
        <p:spPr>
          <a:xfrm>
            <a:off x="623392" y="4594752"/>
            <a:ext cx="2664296" cy="920079"/>
          </a:xfrm>
          <a:prstGeom prst="rect">
            <a:avLst/>
          </a:prstGeom>
          <a:ln w="12700">
            <a:solidFill>
              <a:schemeClr val="tx1"/>
            </a:solidFill>
          </a:ln>
        </p:spPr>
      </p:pic>
      <p:sp>
        <p:nvSpPr>
          <p:cNvPr id="21" name="Rectangle 20">
            <a:extLst>
              <a:ext uri="{FF2B5EF4-FFF2-40B4-BE49-F238E27FC236}">
                <a16:creationId xmlns:a16="http://schemas.microsoft.com/office/drawing/2014/main" id="{BC7184AC-6DA8-472E-83D8-B84EADD928BB}"/>
              </a:ext>
            </a:extLst>
          </p:cNvPr>
          <p:cNvSpPr/>
          <p:nvPr/>
        </p:nvSpPr>
        <p:spPr>
          <a:xfrm>
            <a:off x="1356658" y="5629339"/>
            <a:ext cx="1197764" cy="369332"/>
          </a:xfrm>
          <a:prstGeom prst="rect">
            <a:avLst/>
          </a:prstGeom>
        </p:spPr>
        <p:txBody>
          <a:bodyPr wrap="none">
            <a:spAutoFit/>
          </a:bodyPr>
          <a:lstStyle/>
          <a:p>
            <a:r>
              <a:rPr lang="en-GB" dirty="0"/>
              <a:t>Detonator</a:t>
            </a:r>
          </a:p>
        </p:txBody>
      </p:sp>
      <p:sp>
        <p:nvSpPr>
          <p:cNvPr id="6" name="Rectangle 5">
            <a:extLst>
              <a:ext uri="{FF2B5EF4-FFF2-40B4-BE49-F238E27FC236}">
                <a16:creationId xmlns:a16="http://schemas.microsoft.com/office/drawing/2014/main" id="{B012C26D-410A-4551-8310-3EE0E3D28574}"/>
              </a:ext>
            </a:extLst>
          </p:cNvPr>
          <p:cNvSpPr/>
          <p:nvPr/>
        </p:nvSpPr>
        <p:spPr>
          <a:xfrm>
            <a:off x="244601" y="6298953"/>
            <a:ext cx="3627916" cy="338554"/>
          </a:xfrm>
          <a:prstGeom prst="rect">
            <a:avLst/>
          </a:prstGeom>
        </p:spPr>
        <p:txBody>
          <a:bodyPr wrap="none">
            <a:spAutoFit/>
          </a:bodyPr>
          <a:lstStyle/>
          <a:p>
            <a:pPr lvl="0"/>
            <a:r>
              <a:rPr lang="en-GB" sz="1600" b="1" dirty="0">
                <a:solidFill>
                  <a:schemeClr val="accent2">
                    <a:lumMod val="50000"/>
                  </a:schemeClr>
                </a:solidFill>
                <a:hlinkClick r:id="rId7">
                  <a:extLst>
                    <a:ext uri="{A12FA001-AC4F-418D-AE19-62706E023703}">
                      <ahyp:hlinkClr xmlns:ahyp="http://schemas.microsoft.com/office/drawing/2018/hyperlinkcolor" val="tx"/>
                    </a:ext>
                  </a:extLst>
                </a:hlinkClick>
              </a:rPr>
              <a:t>Security and Storage of Detonators</a:t>
            </a:r>
            <a:endParaRPr lang="en-GB" sz="1600" b="1" dirty="0">
              <a:solidFill>
                <a:schemeClr val="accent2">
                  <a:lumMod val="50000"/>
                </a:schemeClr>
              </a:solidFill>
            </a:endParaRPr>
          </a:p>
        </p:txBody>
      </p:sp>
    </p:spTree>
    <p:extLst>
      <p:ext uri="{BB962C8B-B14F-4D97-AF65-F5344CB8AC3E}">
        <p14:creationId xmlns:p14="http://schemas.microsoft.com/office/powerpoint/2010/main" val="50729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3" y="44293"/>
            <a:ext cx="37580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Fair Culture Process </a:t>
            </a:r>
          </a:p>
        </p:txBody>
      </p:sp>
      <p:sp>
        <p:nvSpPr>
          <p:cNvPr id="15" name="Rectangle 2">
            <a:extLst>
              <a:ext uri="{FF2B5EF4-FFF2-40B4-BE49-F238E27FC236}">
                <a16:creationId xmlns:a16="http://schemas.microsoft.com/office/drawing/2014/main" id="{F75004E6-FD22-44E6-82BD-A522B2FF6F67}"/>
              </a:ext>
            </a:extLst>
          </p:cNvPr>
          <p:cNvSpPr txBox="1">
            <a:spLocks noChangeArrowheads="1"/>
          </p:cNvSpPr>
          <p:nvPr/>
        </p:nvSpPr>
        <p:spPr>
          <a:xfrm>
            <a:off x="249733" y="962130"/>
            <a:ext cx="10842710" cy="4051046"/>
          </a:xfrm>
          <a:prstGeom prst="rect">
            <a:avLst/>
          </a:prstGeom>
          <a:solidFill>
            <a:schemeClr val="tx2">
              <a:lumMod val="50000"/>
            </a:schemeClr>
          </a:solidFill>
          <a:ln>
            <a:noFill/>
          </a:ln>
        </p:spPr>
        <p:txBody>
          <a:bodyPr vert="horz" lIns="0" tIns="0" rIns="18288" bIns="0" anchor="t">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R="45720" lvl="0" algn="l">
              <a:spcBef>
                <a:spcPct val="20000"/>
              </a:spcBef>
              <a:buClr>
                <a:srgbClr val="7A6A60"/>
              </a:buClr>
              <a:buSzPct val="95000"/>
              <a:defRPr/>
            </a:pPr>
            <a:r>
              <a:rPr lang="en-GB" altLang="en-US" sz="1800" dirty="0">
                <a:solidFill>
                  <a:schemeClr val="bg1"/>
                </a:solidFill>
                <a:effectLst/>
                <a:latin typeface="+mn-lt"/>
                <a:cs typeface="Arial" panose="020B0604020202020204" pitchFamily="34" charset="0"/>
              </a:rPr>
              <a:t>Our Fair Culture principles allow us to identify why rules may have been breached and make sure the consequences of any breach are fair and proportionate. The Fair Culture principles also help us understand where there may be underlying problems in our business which, if we solve, will make working safer for all of us.</a:t>
            </a:r>
          </a:p>
          <a:p>
            <a:pPr marR="45720" lvl="0" algn="l">
              <a:spcBef>
                <a:spcPct val="20000"/>
              </a:spcBef>
              <a:buClr>
                <a:srgbClr val="7A6A60"/>
              </a:buClr>
              <a:buSzPct val="95000"/>
              <a:defRPr/>
            </a:pPr>
            <a:endParaRPr lang="en-GB" altLang="en-US" sz="1800" dirty="0">
              <a:solidFill>
                <a:schemeClr val="bg1"/>
              </a:solidFill>
              <a:effectLst/>
              <a:latin typeface="+mn-lt"/>
              <a:cs typeface="Arial" panose="020B0604020202020204" pitchFamily="34" charset="0"/>
            </a:endParaRPr>
          </a:p>
          <a:p>
            <a:pPr marR="45720" lvl="0" algn="l">
              <a:spcBef>
                <a:spcPct val="20000"/>
              </a:spcBef>
              <a:buClr>
                <a:srgbClr val="7A6A60"/>
              </a:buClr>
              <a:buSzPct val="95000"/>
              <a:defRPr/>
            </a:pPr>
            <a:r>
              <a:rPr lang="en-GB" altLang="en-US" sz="1800" dirty="0">
                <a:solidFill>
                  <a:schemeClr val="bg1"/>
                </a:solidFill>
                <a:effectLst/>
                <a:latin typeface="+mn-lt"/>
                <a:cs typeface="Arial" panose="020B0604020202020204" pitchFamily="34" charset="0"/>
              </a:rPr>
              <a:t>Our Fair Culture principles are applied for all safety investigations and support the implementation of our Lifesaving Rules</a:t>
            </a:r>
          </a:p>
          <a:p>
            <a:pPr marR="45720" lvl="0" algn="l">
              <a:spcBef>
                <a:spcPct val="20000"/>
              </a:spcBef>
              <a:buClr>
                <a:srgbClr val="7A6A60"/>
              </a:buClr>
              <a:buSzPct val="95000"/>
              <a:defRPr/>
            </a:pPr>
            <a:endParaRPr lang="en-GB" altLang="en-US" sz="1800" dirty="0">
              <a:solidFill>
                <a:schemeClr val="bg1"/>
              </a:solidFill>
              <a:effectLst/>
              <a:latin typeface="+mn-lt"/>
              <a:cs typeface="Arial" panose="020B0604020202020204" pitchFamily="34" charset="0"/>
            </a:endParaRPr>
          </a:p>
          <a:p>
            <a:pPr marR="45720" lvl="0" algn="l">
              <a:spcBef>
                <a:spcPct val="20000"/>
              </a:spcBef>
              <a:buClr>
                <a:srgbClr val="7A6A60"/>
              </a:buClr>
              <a:buSzPct val="95000"/>
              <a:defRPr/>
            </a:pPr>
            <a:r>
              <a:rPr lang="en-GB" altLang="en-US" sz="1800" dirty="0">
                <a:solidFill>
                  <a:schemeClr val="bg1"/>
                </a:solidFill>
                <a:effectLst/>
                <a:latin typeface="+mn-lt"/>
                <a:cs typeface="Arial" panose="020B0604020202020204" pitchFamily="34" charset="0"/>
              </a:rPr>
              <a:t>To support the process a Fair Culture Flowchart is used during accident/incident investigations.</a:t>
            </a:r>
          </a:p>
          <a:p>
            <a:pPr algn="l"/>
            <a:r>
              <a:rPr lang="en-GB" sz="1800" dirty="0">
                <a:solidFill>
                  <a:schemeClr val="bg1"/>
                </a:solidFill>
                <a:effectLst/>
                <a:latin typeface="+mn-lt"/>
                <a:cs typeface="Arial" panose="020B0604020202020204" pitchFamily="34" charset="0"/>
              </a:rPr>
              <a:t>The Fair Culture Flowchart is specifically for use following a safety accident or incident. The flowchart should be applied to the immediate cause identified by the investigation where it is an unsafe act and any other unsafe acts identified by the</a:t>
            </a:r>
          </a:p>
          <a:p>
            <a:pPr algn="l"/>
            <a:r>
              <a:rPr lang="en-GB" sz="1800" dirty="0">
                <a:solidFill>
                  <a:schemeClr val="bg1"/>
                </a:solidFill>
                <a:effectLst/>
                <a:latin typeface="+mn-lt"/>
                <a:cs typeface="Arial" panose="020B0604020202020204" pitchFamily="34" charset="0"/>
              </a:rPr>
              <a:t>investigation.</a:t>
            </a:r>
          </a:p>
          <a:p>
            <a:pPr algn="l"/>
            <a:endParaRPr lang="en-GB" altLang="en-US" sz="1800" b="0" dirty="0">
              <a:solidFill>
                <a:schemeClr val="bg1"/>
              </a:solidFill>
              <a:effectLst/>
              <a:latin typeface="+mn-lt"/>
              <a:cs typeface="Arial" panose="020B0604020202020204" pitchFamily="34" charset="0"/>
            </a:endParaRPr>
          </a:p>
          <a:p>
            <a:pPr algn="l"/>
            <a:endParaRPr lang="en-GB" altLang="en-US" sz="1800" dirty="0">
              <a:solidFill>
                <a:schemeClr val="bg1"/>
              </a:solidFill>
              <a:effectLst/>
              <a:latin typeface="+mn-lt"/>
              <a:cs typeface="Arial" panose="020B0604020202020204" pitchFamily="34" charset="0"/>
            </a:endParaRPr>
          </a:p>
        </p:txBody>
      </p:sp>
      <p:pic>
        <p:nvPicPr>
          <p:cNvPr id="5" name="Picture 6" descr="https://lh6.googleusercontent.com/-20fJllCoe5Y/AAAAAAAAAAI/AAAAAAAAAAQ/wCUN99h5ck8/photo.jpg">
            <a:hlinkClick r:id="rId3"/>
            <a:extLst>
              <a:ext uri="{FF2B5EF4-FFF2-40B4-BE49-F238E27FC236}">
                <a16:creationId xmlns:a16="http://schemas.microsoft.com/office/drawing/2014/main" id="{91C426FD-E9F1-4005-AB14-52DC5D94D2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4661" y="78759"/>
            <a:ext cx="534622" cy="534622"/>
          </a:xfrm>
          <a:prstGeom prst="rect">
            <a:avLst/>
          </a:prstGeom>
          <a:solidFill>
            <a:schemeClr val="bg1"/>
          </a:solidFill>
          <a:ln>
            <a:solidFill>
              <a:schemeClr val="tx1"/>
            </a:solidFill>
          </a:ln>
          <a:extLst/>
        </p:spPr>
      </p:pic>
      <p:pic>
        <p:nvPicPr>
          <p:cNvPr id="4" name="Picture 3">
            <a:extLst>
              <a:ext uri="{FF2B5EF4-FFF2-40B4-BE49-F238E27FC236}">
                <a16:creationId xmlns:a16="http://schemas.microsoft.com/office/drawing/2014/main" id="{6E1775F5-D1A2-455E-A9AC-55872F48F5D1}"/>
              </a:ext>
            </a:extLst>
          </p:cNvPr>
          <p:cNvPicPr>
            <a:picLocks noChangeAspect="1"/>
          </p:cNvPicPr>
          <p:nvPr/>
        </p:nvPicPr>
        <p:blipFill>
          <a:blip r:embed="rId5"/>
          <a:stretch>
            <a:fillRect/>
          </a:stretch>
        </p:blipFill>
        <p:spPr>
          <a:xfrm>
            <a:off x="10056440" y="5329506"/>
            <a:ext cx="1178130" cy="1295392"/>
          </a:xfrm>
          <a:prstGeom prst="rect">
            <a:avLst/>
          </a:prstGeom>
          <a:solidFill>
            <a:schemeClr val="tx2">
              <a:lumMod val="50000"/>
            </a:schemeClr>
          </a:solidFill>
          <a:ln w="12700">
            <a:solidFill>
              <a:schemeClr val="tx1"/>
            </a:solidFill>
          </a:ln>
        </p:spPr>
      </p:pic>
    </p:spTree>
    <p:extLst>
      <p:ext uri="{BB962C8B-B14F-4D97-AF65-F5344CB8AC3E}">
        <p14:creationId xmlns:p14="http://schemas.microsoft.com/office/powerpoint/2010/main" val="203542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highlight>
                  <a:srgbClr val="004D6F"/>
                </a:highlight>
                <a:latin typeface="Arial" panose="020B0604020202020204"/>
              </a:rPr>
              <a:t>Infrastructure Plant Manual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pic>
        <p:nvPicPr>
          <p:cNvPr id="9" name="Picture 8">
            <a:extLst>
              <a:ext uri="{FF2B5EF4-FFF2-40B4-BE49-F238E27FC236}">
                <a16:creationId xmlns:a16="http://schemas.microsoft.com/office/drawing/2014/main" id="{57C16CA1-7A13-4977-94BA-86E02D4FFE85}"/>
              </a:ext>
            </a:extLst>
          </p:cNvPr>
          <p:cNvPicPr/>
          <p:nvPr/>
        </p:nvPicPr>
        <p:blipFill rotWithShape="1">
          <a:blip r:embed="rId3"/>
          <a:srcRect l="52171" t="80372" r="37555" b="7162"/>
          <a:stretch/>
        </p:blipFill>
        <p:spPr bwMode="auto">
          <a:xfrm>
            <a:off x="4785118" y="80022"/>
            <a:ext cx="648072" cy="572894"/>
          </a:xfrm>
          <a:prstGeom prst="rect">
            <a:avLst/>
          </a:prstGeom>
          <a:ln>
            <a:noFill/>
          </a:ln>
          <a:extLst>
            <a:ext uri="{53640926-AAD7-44D8-BBD7-CCE9431645EC}">
              <a14:shadowObscured xmlns:a14="http://schemas.microsoft.com/office/drawing/2010/main"/>
            </a:ext>
          </a:extLst>
        </p:spPr>
      </p:pic>
      <p:sp>
        <p:nvSpPr>
          <p:cNvPr id="15" name="Rectangle 2">
            <a:extLst>
              <a:ext uri="{FF2B5EF4-FFF2-40B4-BE49-F238E27FC236}">
                <a16:creationId xmlns:a16="http://schemas.microsoft.com/office/drawing/2014/main" id="{F75004E6-FD22-44E6-82BD-A522B2FF6F67}"/>
              </a:ext>
            </a:extLst>
          </p:cNvPr>
          <p:cNvSpPr txBox="1">
            <a:spLocks noChangeArrowheads="1"/>
          </p:cNvSpPr>
          <p:nvPr/>
        </p:nvSpPr>
        <p:spPr>
          <a:xfrm>
            <a:off x="407368" y="683107"/>
            <a:ext cx="6408712" cy="385207"/>
          </a:xfrm>
          <a:prstGeom prst="rect">
            <a:avLst/>
          </a:prstGeom>
          <a:noFill/>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R="45720" algn="l">
              <a:spcBef>
                <a:spcPct val="20000"/>
              </a:spcBef>
              <a:buClr>
                <a:srgbClr val="7A6A60"/>
              </a:buClr>
              <a:buSzPct val="95000"/>
            </a:pPr>
            <a:r>
              <a:rPr lang="en-GB" altLang="en-US" sz="1800" dirty="0">
                <a:solidFill>
                  <a:schemeClr val="tx2">
                    <a:lumMod val="50000"/>
                  </a:schemeClr>
                </a:solidFill>
                <a:effectLst/>
                <a:latin typeface="+mn-lt"/>
              </a:rPr>
              <a:t>Task Risk Control Sheet: NR/L3/MTC/RCS0216/MP02 </a:t>
            </a:r>
          </a:p>
        </p:txBody>
      </p:sp>
      <p:sp>
        <p:nvSpPr>
          <p:cNvPr id="6" name="TextBox 5">
            <a:extLst>
              <a:ext uri="{FF2B5EF4-FFF2-40B4-BE49-F238E27FC236}">
                <a16:creationId xmlns:a16="http://schemas.microsoft.com/office/drawing/2014/main" id="{AB3C7D4D-87D5-41DD-97C9-A2E69D40FF56}"/>
              </a:ext>
            </a:extLst>
          </p:cNvPr>
          <p:cNvSpPr txBox="1"/>
          <p:nvPr/>
        </p:nvSpPr>
        <p:spPr>
          <a:xfrm>
            <a:off x="249732" y="1192895"/>
            <a:ext cx="11102852" cy="1569660"/>
          </a:xfrm>
          <a:prstGeom prst="rect">
            <a:avLst/>
          </a:prstGeom>
          <a:solidFill>
            <a:schemeClr val="tx2">
              <a:lumMod val="50000"/>
            </a:schemeClr>
          </a:solidFill>
        </p:spPr>
        <p:txBody>
          <a:bodyPr wrap="square" rtlCol="0">
            <a:spAutoFit/>
          </a:bodyPr>
          <a:lstStyle/>
          <a:p>
            <a:r>
              <a:rPr lang="en-GB" sz="1600" b="1" dirty="0">
                <a:solidFill>
                  <a:schemeClr val="bg1"/>
                </a:solidFill>
              </a:rPr>
              <a:t>The Task Risk Control Sheet (TRCS) for the delivery and safe storage of OTP and transit from storage point to the ON/Off tracking point has been updated to issue 3 with a compliance date of 07/09/2019.</a:t>
            </a:r>
          </a:p>
          <a:p>
            <a:r>
              <a:rPr lang="en-GB" sz="1600" b="1" dirty="0">
                <a:solidFill>
                  <a:schemeClr val="bg1"/>
                </a:solidFill>
              </a:rPr>
              <a:t> </a:t>
            </a:r>
          </a:p>
          <a:p>
            <a:r>
              <a:rPr lang="en-GB" sz="1600" b="1" dirty="0">
                <a:solidFill>
                  <a:schemeClr val="bg1"/>
                </a:solidFill>
              </a:rPr>
              <a:t>The changes are due to an incident where a 3 tonne RRV trailer fell onto an operator, lifting &amp; delivering the trailer whilst working alone, causing serious life changing injuries. The TRCS was found to have insufficient controls to prevent this from happening in the future.</a:t>
            </a:r>
          </a:p>
        </p:txBody>
      </p:sp>
      <p:sp>
        <p:nvSpPr>
          <p:cNvPr id="7" name="Rectangle 6">
            <a:extLst>
              <a:ext uri="{FF2B5EF4-FFF2-40B4-BE49-F238E27FC236}">
                <a16:creationId xmlns:a16="http://schemas.microsoft.com/office/drawing/2014/main" id="{7375A2C8-964C-4020-8086-BA9381CEBA4E}"/>
              </a:ext>
            </a:extLst>
          </p:cNvPr>
          <p:cNvSpPr/>
          <p:nvPr/>
        </p:nvSpPr>
        <p:spPr>
          <a:xfrm>
            <a:off x="249289" y="2826356"/>
            <a:ext cx="6982071" cy="40010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en-US" sz="1200" b="1" dirty="0">
                <a:solidFill>
                  <a:schemeClr val="tx2">
                    <a:lumMod val="50000"/>
                  </a:schemeClr>
                </a:solidFill>
                <a:latin typeface="Arial" panose="020B0604020202020204" pitchFamily="34" charset="0"/>
                <a:cs typeface="Arial" panose="020B0604020202020204" pitchFamily="34" charset="0"/>
              </a:rPr>
              <a:t> </a:t>
            </a:r>
            <a:r>
              <a:rPr lang="en-GB" altLang="en-US" sz="1400" b="1" u="sng" dirty="0">
                <a:solidFill>
                  <a:schemeClr val="tx2">
                    <a:lumMod val="50000"/>
                  </a:schemeClr>
                </a:solidFill>
                <a:latin typeface="Arial" panose="020B0604020202020204" pitchFamily="34" charset="0"/>
                <a:cs typeface="Arial" panose="020B0604020202020204" pitchFamily="34" charset="0"/>
              </a:rPr>
              <a:t>Key Changes to the TRCS are:</a:t>
            </a:r>
          </a:p>
          <a:p>
            <a:pPr marL="0" marR="0" lvl="0" indent="0" defTabSz="914400" eaLnBrk="1" fontAlgn="auto" latinLnBrk="0" hangingPunct="1">
              <a:lnSpc>
                <a:spcPct val="100000"/>
              </a:lnSpc>
              <a:spcBef>
                <a:spcPts val="0"/>
              </a:spcBef>
              <a:spcAft>
                <a:spcPts val="0"/>
              </a:spcAft>
              <a:buClrTx/>
              <a:buSzTx/>
              <a:buFontTx/>
              <a:buNone/>
              <a:tabLst/>
              <a:defRPr/>
            </a:pPr>
            <a:endParaRPr lang="en-GB" altLang="en-US" sz="800" u="sng" dirty="0">
              <a:solidFill>
                <a:schemeClr val="tx2">
                  <a:lumMod val="50000"/>
                </a:schemeClr>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600" b="1" dirty="0">
                <a:solidFill>
                  <a:schemeClr val="tx2">
                    <a:lumMod val="50000"/>
                  </a:schemeClr>
                </a:solidFill>
              </a:rPr>
              <a:t>Delivery/Collection-Collision:</a:t>
            </a:r>
          </a:p>
          <a:p>
            <a:pPr marL="0" marR="0" lvl="0" indent="0" defTabSz="914400" eaLnBrk="1" fontAlgn="auto" latinLnBrk="0" hangingPunct="1">
              <a:lnSpc>
                <a:spcPct val="100000"/>
              </a:lnSpc>
              <a:spcBef>
                <a:spcPts val="0"/>
              </a:spcBef>
              <a:spcAft>
                <a:spcPts val="0"/>
              </a:spcAft>
              <a:buClrTx/>
              <a:buSzTx/>
              <a:buFontTx/>
              <a:buNone/>
              <a:tabLst/>
              <a:defRPr/>
            </a:pPr>
            <a:endParaRPr lang="en-GB" altLang="en-US" sz="800" b="1" u="sng" dirty="0">
              <a:solidFill>
                <a:schemeClr val="tx2">
                  <a:lumMod val="50000"/>
                </a:schemeClr>
              </a:solidFill>
              <a:latin typeface="Arial" panose="020B0604020202020204" pitchFamily="34" charset="0"/>
              <a:cs typeface="Arial" panose="020B0604020202020204" pitchFamily="34" charset="0"/>
            </a:endParaRPr>
          </a:p>
          <a:p>
            <a:pPr marL="342900" lvl="0" indent="-342900">
              <a:spcAft>
                <a:spcPts val="0"/>
              </a:spcAft>
              <a:buFont typeface="Symbol" panose="05050102010706020507" pitchFamily="18" charset="2"/>
              <a:buChar char=""/>
              <a:tabLst>
                <a:tab pos="100965" algn="l"/>
              </a:tabLst>
            </a:pPr>
            <a:r>
              <a:rPr lang="en-GB" sz="1400" dirty="0">
                <a:solidFill>
                  <a:srgbClr val="FF0000"/>
                </a:solidFill>
                <a:latin typeface="Arial" panose="020B0604020202020204" pitchFamily="34" charset="0"/>
                <a:ea typeface="Times New Roman" panose="02020603050405020304" pitchFamily="18" charset="0"/>
              </a:rPr>
              <a:t>All deliveries/collection of OTP and associated equipment shall be undertaken using the meet and greet equipment delivery process. </a:t>
            </a:r>
            <a:r>
              <a:rPr lang="en-GB" sz="1400" dirty="0">
                <a:solidFill>
                  <a:schemeClr val="tx2">
                    <a:lumMod val="50000"/>
                  </a:schemeClr>
                </a:solidFill>
                <a:latin typeface="Arial" panose="020B0604020202020204" pitchFamily="34" charset="0"/>
                <a:ea typeface="Times New Roman" panose="02020603050405020304" pitchFamily="18" charset="0"/>
              </a:rPr>
              <a:t>(guidance can be found in the Infrastructure Plant Manual </a:t>
            </a:r>
            <a:r>
              <a:rPr lang="en-GB" sz="1400" dirty="0">
                <a:solidFill>
                  <a:schemeClr val="tx2">
                    <a:lumMod val="50000"/>
                  </a:schemeClr>
                </a:solidFill>
              </a:rPr>
              <a:t>NR/GN/RMVP/0200 Section 9</a:t>
            </a:r>
            <a:r>
              <a:rPr lang="en-GB" sz="1400" dirty="0">
                <a:solidFill>
                  <a:schemeClr val="tx2">
                    <a:lumMod val="50000"/>
                  </a:schemeClr>
                </a:solidFill>
                <a:latin typeface="Arial" panose="020B0604020202020204" pitchFamily="34" charset="0"/>
                <a:ea typeface="Times New Roman" panose="02020603050405020304" pitchFamily="18" charset="0"/>
              </a:rPr>
              <a:t>) </a:t>
            </a:r>
          </a:p>
          <a:p>
            <a:pPr marL="342900" lvl="0" indent="-342900">
              <a:spcAft>
                <a:spcPts val="0"/>
              </a:spcAft>
              <a:buFont typeface="Symbol" panose="05050102010706020507" pitchFamily="18" charset="2"/>
              <a:buChar char=""/>
              <a:tabLst>
                <a:tab pos="100965" algn="l"/>
              </a:tabLst>
            </a:pPr>
            <a:endParaRPr lang="en-GB" sz="800" dirty="0">
              <a:solidFill>
                <a:schemeClr val="tx2">
                  <a:lumMod val="50000"/>
                </a:schemeClr>
              </a:solidFill>
              <a:latin typeface="Arial" panose="020B0604020202020204" pitchFamily="34" charset="0"/>
              <a:ea typeface="Times New Roman" panose="02020603050405020304" pitchFamily="18" charset="0"/>
            </a:endParaRPr>
          </a:p>
          <a:p>
            <a:pPr lvl="0">
              <a:spcAft>
                <a:spcPts val="0"/>
              </a:spcAft>
              <a:tabLst>
                <a:tab pos="100965" algn="l"/>
              </a:tabLst>
            </a:pPr>
            <a:r>
              <a:rPr lang="en-GB" sz="1400" dirty="0">
                <a:solidFill>
                  <a:schemeClr val="accent2">
                    <a:lumMod val="50000"/>
                  </a:schemeClr>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NR/GN/RMVP/0200 [ Issue: 1 ] Infrastructure Plant Manual Guidance</a:t>
            </a:r>
            <a:endParaRPr lang="en-GB" sz="1400" dirty="0">
              <a:solidFill>
                <a:schemeClr val="accent2">
                  <a:lumMod val="50000"/>
                </a:schemeClr>
              </a:solidFill>
              <a:latin typeface="Arial" panose="020B0604020202020204" pitchFamily="34" charset="0"/>
              <a:ea typeface="Times New Roman" panose="02020603050405020304" pitchFamily="18" charset="0"/>
            </a:endParaRPr>
          </a:p>
          <a:p>
            <a:pPr lvl="0">
              <a:spcAft>
                <a:spcPts val="0"/>
              </a:spcAft>
              <a:tabLst>
                <a:tab pos="100965" algn="l"/>
              </a:tabLst>
            </a:pPr>
            <a:r>
              <a:rPr lang="nn-NO" sz="1400" dirty="0">
                <a:solidFill>
                  <a:schemeClr val="accent2">
                    <a:lumMod val="50000"/>
                  </a:schemeClr>
                </a:solidFill>
                <a:latin typeface="Arial" panose="020B0604020202020204" pitchFamily="34" charset="0"/>
                <a:ea typeface="Times New Roman" panose="02020603050405020304" pitchFamily="18" charset="0"/>
                <a:hlinkClick r:id="rId5" action="ppaction://hlinkfile">
                  <a:extLst>
                    <a:ext uri="{A12FA001-AC4F-418D-AE19-62706E023703}">
                      <ahyp:hlinkClr xmlns:ahyp="http://schemas.microsoft.com/office/drawing/2018/hyperlinkcolor" val="tx"/>
                    </a:ext>
                  </a:extLst>
                </a:hlinkClick>
              </a:rPr>
              <a:t>NR_L3_MTC_RCS0216_MP02</a:t>
            </a:r>
            <a:endParaRPr lang="en-GB" sz="1400" dirty="0">
              <a:solidFill>
                <a:schemeClr val="accent2">
                  <a:lumMod val="50000"/>
                </a:schemeClr>
              </a:solidFill>
              <a:latin typeface="Arial" panose="020B0604020202020204" pitchFamily="34" charset="0"/>
              <a:ea typeface="Times New Roman" panose="02020603050405020304" pitchFamily="18" charset="0"/>
            </a:endParaRPr>
          </a:p>
          <a:p>
            <a:pPr lvl="0">
              <a:spcAft>
                <a:spcPts val="0"/>
              </a:spcAft>
              <a:tabLst>
                <a:tab pos="100965" algn="l"/>
              </a:tabLst>
            </a:pPr>
            <a:endParaRPr lang="en-GB" sz="800" dirty="0">
              <a:solidFill>
                <a:schemeClr val="tx2">
                  <a:lumMod val="50000"/>
                </a:schemeClr>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100965" algn="l"/>
              </a:tabLst>
            </a:pPr>
            <a:r>
              <a:rPr lang="en-GB" sz="1400" dirty="0">
                <a:solidFill>
                  <a:srgbClr val="FF0000"/>
                </a:solidFill>
                <a:latin typeface="Arial" panose="020B0604020202020204" pitchFamily="34" charset="0"/>
                <a:ea typeface="Times New Roman" panose="02020603050405020304" pitchFamily="18" charset="0"/>
              </a:rPr>
              <a:t>Individuals shall not work alone unless a suitable risk assessment/ </a:t>
            </a:r>
            <a:r>
              <a:rPr lang="en-GB" sz="1400" dirty="0" err="1">
                <a:solidFill>
                  <a:srgbClr val="FF0000"/>
                </a:solidFill>
                <a:latin typeface="Arial" panose="020B0604020202020204" pitchFamily="34" charset="0"/>
                <a:ea typeface="Times New Roman" panose="02020603050405020304" pitchFamily="18" charset="0"/>
              </a:rPr>
              <a:t>SSoW</a:t>
            </a:r>
            <a:r>
              <a:rPr lang="en-GB" sz="1400" dirty="0">
                <a:solidFill>
                  <a:srgbClr val="FF0000"/>
                </a:solidFill>
                <a:latin typeface="Arial" panose="020B0604020202020204" pitchFamily="34" charset="0"/>
                <a:ea typeface="Times New Roman" panose="02020603050405020304" pitchFamily="18" charset="0"/>
              </a:rPr>
              <a:t> is in place for the activity.</a:t>
            </a:r>
          </a:p>
          <a:p>
            <a:pPr marL="342900" lvl="0" indent="-342900">
              <a:spcAft>
                <a:spcPts val="0"/>
              </a:spcAft>
              <a:buFont typeface="Symbol" panose="05050102010706020507" pitchFamily="18" charset="2"/>
              <a:buChar char=""/>
              <a:tabLst>
                <a:tab pos="100965" algn="l"/>
              </a:tabLst>
            </a:pPr>
            <a:endParaRPr lang="en-GB" altLang="en-US" sz="800" u="sng" dirty="0">
              <a:solidFill>
                <a:schemeClr val="tx2">
                  <a:lumMod val="50000"/>
                </a:schemeClr>
              </a:solidFill>
              <a:latin typeface="Arial" panose="020B0604020202020204" pitchFamily="34" charset="0"/>
              <a:cs typeface="Arial" panose="020B0604020202020204" pitchFamily="34" charset="0"/>
            </a:endParaRPr>
          </a:p>
          <a:p>
            <a:pPr lvl="0">
              <a:spcAft>
                <a:spcPts val="0"/>
              </a:spcAft>
              <a:tabLst>
                <a:tab pos="100965" algn="l"/>
              </a:tabLst>
            </a:pPr>
            <a:r>
              <a:rPr lang="en-GB" altLang="en-US" sz="1400" dirty="0">
                <a:solidFill>
                  <a:schemeClr val="tx2">
                    <a:lumMod val="50000"/>
                  </a:schemeClr>
                </a:solidFill>
                <a:latin typeface="Arial" panose="020B0604020202020204" pitchFamily="34" charset="0"/>
                <a:cs typeface="Arial" panose="020B0604020202020204" pitchFamily="34" charset="0"/>
              </a:rPr>
              <a:t>Lifting operations:</a:t>
            </a:r>
          </a:p>
          <a:p>
            <a:pPr lvl="0">
              <a:spcAft>
                <a:spcPts val="0"/>
              </a:spcAft>
              <a:tabLst>
                <a:tab pos="100965" algn="l"/>
              </a:tabLst>
            </a:pPr>
            <a:endParaRPr lang="en-GB" altLang="en-US" sz="800" dirty="0">
              <a:solidFill>
                <a:schemeClr val="tx2">
                  <a:lumMod val="50000"/>
                </a:schemeClr>
              </a:solidFill>
              <a:latin typeface="Arial" panose="020B0604020202020204" pitchFamily="34" charset="0"/>
              <a:cs typeface="Arial" panose="020B0604020202020204" pitchFamily="34" charset="0"/>
            </a:endParaRPr>
          </a:p>
          <a:p>
            <a:pPr marL="342900" lvl="0" indent="-342900">
              <a:spcAft>
                <a:spcPts val="0"/>
              </a:spcAft>
              <a:buFont typeface="Symbol" panose="05050102010706020507" pitchFamily="18" charset="2"/>
              <a:buChar char=""/>
              <a:tabLst>
                <a:tab pos="100965" algn="l"/>
              </a:tabLst>
            </a:pPr>
            <a:r>
              <a:rPr lang="en-GB" sz="1400" dirty="0">
                <a:solidFill>
                  <a:srgbClr val="FF0000"/>
                </a:solidFill>
                <a:latin typeface="Arial" panose="020B0604020202020204" pitchFamily="34" charset="0"/>
                <a:ea typeface="Times New Roman" panose="02020603050405020304" pitchFamily="18" charset="0"/>
              </a:rPr>
              <a:t>A lift plan shall be utilised when off loading/loading equipment.</a:t>
            </a:r>
          </a:p>
          <a:p>
            <a:pPr marL="342900" lvl="0" indent="-342900">
              <a:spcAft>
                <a:spcPts val="0"/>
              </a:spcAft>
              <a:buFont typeface="Symbol" panose="05050102010706020507" pitchFamily="18" charset="2"/>
              <a:buChar char=""/>
              <a:tabLst>
                <a:tab pos="100965" algn="l"/>
              </a:tabLst>
            </a:pPr>
            <a:r>
              <a:rPr lang="en-GB" sz="1400" dirty="0">
                <a:solidFill>
                  <a:srgbClr val="FF0000"/>
                </a:solidFill>
                <a:latin typeface="Arial" panose="020B0604020202020204" pitchFamily="34" charset="0"/>
                <a:ea typeface="Times New Roman" panose="02020603050405020304" pitchFamily="18" charset="0"/>
              </a:rPr>
              <a:t>Lifting operations shall not be undertaken by an individual working alone. </a:t>
            </a:r>
          </a:p>
          <a:p>
            <a:pPr lvl="0">
              <a:spcAft>
                <a:spcPts val="0"/>
              </a:spcAft>
              <a:tabLst>
                <a:tab pos="100965" algn="l"/>
              </a:tabLst>
            </a:pPr>
            <a:endParaRPr lang="en-GB" sz="800" dirty="0">
              <a:solidFill>
                <a:schemeClr val="tx2">
                  <a:lumMod val="50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GB" sz="1400" dirty="0">
                <a:solidFill>
                  <a:schemeClr val="tx2">
                    <a:lumMod val="50000"/>
                  </a:schemeClr>
                </a:solidFill>
              </a:rPr>
              <a:t>If you require any further information then contact: </a:t>
            </a:r>
            <a:r>
              <a:rPr lang="en-GB" altLang="en-US" sz="1400" dirty="0">
                <a:solidFill>
                  <a:schemeClr val="tx2">
                    <a:lumMod val="50000"/>
                  </a:schemeClr>
                </a:solidFill>
              </a:rPr>
              <a:t>Keith Penn, RPSE</a:t>
            </a:r>
          </a:p>
          <a:p>
            <a:r>
              <a:rPr lang="en-GB" altLang="en-US" sz="1400" b="1" dirty="0">
                <a:solidFill>
                  <a:schemeClr val="tx2">
                    <a:lumMod val="50000"/>
                  </a:schemeClr>
                </a:solidFill>
                <a:hlinkClick r:id="rId6">
                  <a:extLst>
                    <a:ext uri="{A12FA001-AC4F-418D-AE19-62706E023703}">
                      <ahyp:hlinkClr xmlns:ahyp="http://schemas.microsoft.com/office/drawing/2018/hyperlinkcolor" val="tx"/>
                    </a:ext>
                  </a:extLst>
                </a:hlinkClick>
              </a:rPr>
              <a:t>mailto:keith.penn@networkrail.co.uk</a:t>
            </a:r>
            <a:r>
              <a:rPr lang="en-GB" altLang="en-US" sz="1400" b="1" dirty="0">
                <a:solidFill>
                  <a:schemeClr val="tx2">
                    <a:lumMod val="50000"/>
                  </a:schemeClr>
                </a:solidFill>
              </a:rPr>
              <a:t> </a:t>
            </a:r>
            <a:endParaRPr lang="en-GB" sz="1400" dirty="0">
              <a:solidFill>
                <a:schemeClr val="tx2">
                  <a:lumMod val="50000"/>
                </a:schemeClr>
              </a:solidFill>
            </a:endParaRPr>
          </a:p>
        </p:txBody>
      </p:sp>
      <p:pic>
        <p:nvPicPr>
          <p:cNvPr id="8" name="Picture 7">
            <a:extLst>
              <a:ext uri="{FF2B5EF4-FFF2-40B4-BE49-F238E27FC236}">
                <a16:creationId xmlns:a16="http://schemas.microsoft.com/office/drawing/2014/main" id="{F84B8991-9594-4A1A-8F11-BF8D69E32442}"/>
              </a:ext>
            </a:extLst>
          </p:cNvPr>
          <p:cNvPicPr>
            <a:picLocks noChangeAspect="1"/>
          </p:cNvPicPr>
          <p:nvPr/>
        </p:nvPicPr>
        <p:blipFill rotWithShape="1">
          <a:blip r:embed="rId7"/>
          <a:srcRect r="19534"/>
          <a:stretch/>
        </p:blipFill>
        <p:spPr>
          <a:xfrm>
            <a:off x="7445611" y="3003393"/>
            <a:ext cx="3906973" cy="3713601"/>
          </a:xfrm>
          <a:prstGeom prst="rect">
            <a:avLst/>
          </a:prstGeom>
          <a:ln w="12700">
            <a:solidFill>
              <a:schemeClr val="tx2">
                <a:lumMod val="50000"/>
              </a:schemeClr>
            </a:solidFill>
          </a:ln>
        </p:spPr>
      </p:pic>
      <p:sp>
        <p:nvSpPr>
          <p:cNvPr id="10" name="Rectangle 9">
            <a:extLst>
              <a:ext uri="{FF2B5EF4-FFF2-40B4-BE49-F238E27FC236}">
                <a16:creationId xmlns:a16="http://schemas.microsoft.com/office/drawing/2014/main" id="{745FFA32-83E8-44F6-9839-4824737A9CFB}"/>
              </a:ext>
            </a:extLst>
          </p:cNvPr>
          <p:cNvSpPr/>
          <p:nvPr/>
        </p:nvSpPr>
        <p:spPr>
          <a:xfrm>
            <a:off x="7852083" y="6332510"/>
            <a:ext cx="3240360" cy="307777"/>
          </a:xfrm>
          <a:prstGeom prst="rect">
            <a:avLst/>
          </a:prstGeom>
        </p:spPr>
        <p:txBody>
          <a:bodyPr wrap="square">
            <a:spAutoFit/>
          </a:bodyPr>
          <a:lstStyle/>
          <a:p>
            <a:r>
              <a:rPr lang="en-GB" sz="1400" b="1" dirty="0">
                <a:solidFill>
                  <a:srgbClr val="FFFF00"/>
                </a:solidFill>
                <a:latin typeface="Arial" panose="020B0604020202020204" pitchFamily="34" charset="0"/>
              </a:rPr>
              <a:t>3 tonne Trailer Dropped from Crane</a:t>
            </a:r>
            <a:endParaRPr lang="en-GB" dirty="0">
              <a:solidFill>
                <a:srgbClr val="FFFF00"/>
              </a:solidFill>
              <a:latin typeface="Arial" panose="020B0604020202020204" pitchFamily="34" charset="0"/>
            </a:endParaRPr>
          </a:p>
        </p:txBody>
      </p:sp>
    </p:spTree>
    <p:extLst>
      <p:ext uri="{BB962C8B-B14F-4D97-AF65-F5344CB8AC3E}">
        <p14:creationId xmlns:p14="http://schemas.microsoft.com/office/powerpoint/2010/main" val="146826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969798" y="200473"/>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highlight>
                  <a:srgbClr val="004D6F"/>
                </a:highlight>
              </a:rPr>
              <a:t>Safety Bulletins, Alerts, Advice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val="tx"/>
                    </a:ext>
                  </a:extLst>
                </a:hlinkClick>
              </a:rPr>
              <a:t>Shared-Learning-NRL19-11-Fall-from-height-staff-injury.pdf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3" action="ppaction://hlinkfile">
                  <a:extLst>
                    <a:ext uri="{A12FA001-AC4F-418D-AE19-62706E023703}">
                      <ahyp:hlinkClr xmlns:ahyp="http://schemas.microsoft.com/office/drawing/2018/hyperlinkcolor" val="tx"/>
                    </a:ext>
                  </a:extLst>
                </a:hlinkClick>
              </a:rPr>
              <a:t>IPSIG-SL010-Streatham-Common-OCC-April-2019.pdf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4" action="ppaction://hlinkfile">
                  <a:extLst>
                    <a:ext uri="{A12FA001-AC4F-418D-AE19-62706E023703}">
                      <ahyp:hlinkClr xmlns:ahyp="http://schemas.microsoft.com/office/drawing/2018/hyperlinkcolor" val="tx"/>
                    </a:ext>
                  </a:extLst>
                </a:hlinkClick>
              </a:rPr>
              <a:t>Safety_Bulletin_LBfloater_incident_060819.pdf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5" action="ppaction://hlinkfile">
                  <a:extLst>
                    <a:ext uri="{A12FA001-AC4F-418D-AE19-62706E023703}">
                      <ahyp:hlinkClr xmlns:ahyp="http://schemas.microsoft.com/office/drawing/2018/hyperlinkcolor" val="tx"/>
                    </a:ext>
                  </a:extLst>
                </a:hlinkClick>
              </a:rPr>
              <a:t>Fair Culture Principles-signed-121214.pdf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val="tx"/>
                    </a:ext>
                  </a:extLst>
                </a:hlinkClick>
              </a:rPr>
              <a:t>Safety bulletin</a:t>
            </a:r>
            <a:r>
              <a:rPr lang="en-GB" dirty="0">
                <a:solidFill>
                  <a:schemeClr val="tx2">
                    <a:lumMod val="50000"/>
                  </a:schemeClr>
                </a:solidFill>
                <a:latin typeface="Arial" panose="020B0604020202020204"/>
                <a:hlinkClick r:id="rId2" action="ppaction://hlinkfile">
                  <a:extLst>
                    <a:ext uri="{A12FA001-AC4F-418D-AE19-62706E023703}">
                      <ahyp:hlinkClr xmlns:ahyp="http://schemas.microsoft.com/office/drawing/2018/hyperlinkcolor" val="tx"/>
                    </a:ext>
                  </a:extLst>
                </a:hlinkClick>
              </a:rPr>
              <a:t> </a:t>
            </a: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val="tx"/>
                    </a:ext>
                  </a:extLst>
                </a:hlinkClick>
              </a:rPr>
              <a:t>Swale Near Miss 310719.pdf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6A13BC02-70A1-4DA3-86A1-588486D28E96}"/>
              </a:ext>
            </a:extLst>
          </p:cNvPr>
          <p:cNvPicPr>
            <a:picLocks noChangeAspect="1"/>
          </p:cNvPicPr>
          <p:nvPr/>
        </p:nvPicPr>
        <p:blipFill>
          <a:blip r:embed="rId6"/>
          <a:stretch>
            <a:fillRect/>
          </a:stretch>
        </p:blipFill>
        <p:spPr>
          <a:xfrm>
            <a:off x="6068882" y="91318"/>
            <a:ext cx="761332" cy="786257"/>
          </a:xfrm>
          <a:prstGeom prst="rect">
            <a:avLst/>
          </a:prstGeom>
        </p:spPr>
      </p:pic>
    </p:spTree>
    <p:extLst>
      <p:ext uri="{BB962C8B-B14F-4D97-AF65-F5344CB8AC3E}">
        <p14:creationId xmlns:p14="http://schemas.microsoft.com/office/powerpoint/2010/main" val="15068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407368" y="-55116"/>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Environment</a:t>
            </a:r>
          </a:p>
        </p:txBody>
      </p:sp>
      <p:pic>
        <p:nvPicPr>
          <p:cNvPr id="12" name="Picture 14">
            <a:extLst>
              <a:ext uri="{FF2B5EF4-FFF2-40B4-BE49-F238E27FC236}">
                <a16:creationId xmlns:a16="http://schemas.microsoft.com/office/drawing/2014/main" id="{52059E2C-9E0B-4C9A-A7E2-FD9526F1D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135" y="57891"/>
            <a:ext cx="711941" cy="63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0732D601-5BD4-4BEE-8A0B-29DDFD58D35F}"/>
              </a:ext>
            </a:extLst>
          </p:cNvPr>
          <p:cNvSpPr/>
          <p:nvPr/>
        </p:nvSpPr>
        <p:spPr>
          <a:xfrm>
            <a:off x="462710" y="868865"/>
            <a:ext cx="3971893" cy="440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lumMod val="50000"/>
                  </a:schemeClr>
                </a:solidFill>
              </a:rPr>
              <a:t>Environmental Inspections</a:t>
            </a:r>
          </a:p>
        </p:txBody>
      </p:sp>
      <p:sp>
        <p:nvSpPr>
          <p:cNvPr id="17" name="Text Box 2">
            <a:extLst>
              <a:ext uri="{FF2B5EF4-FFF2-40B4-BE49-F238E27FC236}">
                <a16:creationId xmlns:a16="http://schemas.microsoft.com/office/drawing/2014/main" id="{CCA89A11-612C-418C-AAF3-40DB43823514}"/>
              </a:ext>
            </a:extLst>
          </p:cNvPr>
          <p:cNvSpPr txBox="1">
            <a:spLocks noChangeArrowheads="1"/>
          </p:cNvSpPr>
          <p:nvPr/>
        </p:nvSpPr>
        <p:spPr bwMode="auto">
          <a:xfrm>
            <a:off x="467544" y="1476196"/>
            <a:ext cx="10380984" cy="3608988"/>
          </a:xfrm>
          <a:prstGeom prst="rect">
            <a:avLst/>
          </a:prstGeom>
          <a:solidFill>
            <a:srgbClr val="BAE18F"/>
          </a:solidFill>
          <a:ln w="12700" algn="ctr">
            <a:solidFill>
              <a:schemeClr val="tx2">
                <a:lumMod val="5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GB" dirty="0"/>
          </a:p>
          <a:p>
            <a:pPr marL="1793875"/>
            <a:r>
              <a:rPr lang="en-GB" sz="1400" dirty="0">
                <a:solidFill>
                  <a:schemeClr val="tx1"/>
                </a:solidFill>
              </a:rPr>
              <a:t>The Planned Environmental Inspection template (PEI) has been updated to reflect changes in legislation and also accommodate works and sites outside the original scope of maintenance depots. These PEIs are carried out by the Route Environmental Specialist and findings are now captured in CMO.</a:t>
            </a:r>
          </a:p>
          <a:p>
            <a:endParaRPr lang="en-GB" sz="1000" dirty="0">
              <a:solidFill>
                <a:schemeClr val="tx1"/>
              </a:solidFill>
            </a:endParaRPr>
          </a:p>
          <a:p>
            <a:r>
              <a:rPr lang="en-GB" sz="1400" dirty="0">
                <a:solidFill>
                  <a:schemeClr val="tx1"/>
                </a:solidFill>
              </a:rPr>
              <a:t>The PEI depth and topics covered can be filtered dependant on site size and/or work scope. There are 45 possible questions in the following categories:</a:t>
            </a:r>
            <a:endParaRPr lang="en-GB" sz="1400" dirty="0"/>
          </a:p>
          <a:p>
            <a:endParaRPr lang="en-GB" sz="1200" dirty="0"/>
          </a:p>
          <a:p>
            <a:endParaRPr lang="en-GB" sz="1200" dirty="0"/>
          </a:p>
          <a:p>
            <a:endParaRPr lang="en-GB" sz="1200" dirty="0"/>
          </a:p>
          <a:p>
            <a:endParaRPr lang="en-GB" sz="1200" dirty="0"/>
          </a:p>
          <a:p>
            <a:endParaRPr lang="en-GB" sz="1050" b="1" dirty="0"/>
          </a:p>
          <a:p>
            <a:endParaRPr kumimoji="0" lang="en-GB" altLang="en-US" sz="1050" b="1" i="0" u="none" strike="noStrike" cap="none" normalizeH="0" baseline="0" dirty="0">
              <a:ln>
                <a:noFill/>
              </a:ln>
              <a:solidFill>
                <a:srgbClr val="587D2F"/>
              </a:solidFill>
              <a:effectLst/>
              <a:latin typeface="Arial" panose="020B0604020202020204" pitchFamily="34" charset="0"/>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r>
              <a:rPr lang="en-GB" sz="1400" dirty="0">
                <a:solidFill>
                  <a:schemeClr val="tx1"/>
                </a:solidFill>
              </a:rPr>
              <a:t>The full list of PEI questions can be found on the Wessex Route Environment Hub (under Guidance Documents and Form Links) page and using this </a:t>
            </a:r>
            <a:r>
              <a:rPr lang="en-GB" sz="1400" u="sng" dirty="0">
                <a:solidFill>
                  <a:srgbClr val="0070C0"/>
                </a:solidFill>
                <a:hlinkClick r:id="rId4">
                  <a:extLst>
                    <a:ext uri="{A12FA001-AC4F-418D-AE19-62706E023703}">
                      <ahyp:hlinkClr xmlns:ahyp="http://schemas.microsoft.com/office/drawing/2018/hyperlinkcolor" val="tx"/>
                    </a:ext>
                  </a:extLst>
                </a:hlinkClick>
              </a:rPr>
              <a:t>link.</a:t>
            </a:r>
            <a:endParaRPr lang="en-GB" sz="1400" u="sng" dirty="0">
              <a:solidFill>
                <a:srgbClr val="0070C0"/>
              </a:solidFill>
            </a:endParaRPr>
          </a:p>
        </p:txBody>
      </p:sp>
      <p:sp>
        <p:nvSpPr>
          <p:cNvPr id="18" name="TextBox 17">
            <a:extLst>
              <a:ext uri="{FF2B5EF4-FFF2-40B4-BE49-F238E27FC236}">
                <a16:creationId xmlns:a16="http://schemas.microsoft.com/office/drawing/2014/main" id="{D518747C-8734-4EA4-869D-6F74426CA6D8}"/>
              </a:ext>
            </a:extLst>
          </p:cNvPr>
          <p:cNvSpPr txBox="1"/>
          <p:nvPr/>
        </p:nvSpPr>
        <p:spPr>
          <a:xfrm>
            <a:off x="462710" y="5347819"/>
            <a:ext cx="10380983" cy="1200329"/>
          </a:xfrm>
          <a:prstGeom prst="rect">
            <a:avLst/>
          </a:prstGeom>
          <a:solidFill>
            <a:srgbClr val="BAE18F"/>
          </a:solidFill>
          <a:ln>
            <a:solidFill>
              <a:schemeClr val="tx2">
                <a:lumMod val="50000"/>
              </a:schemeClr>
            </a:solidFill>
          </a:ln>
        </p:spPr>
        <p:txBody>
          <a:bodyPr wrap="square" rtlCol="0">
            <a:spAutoFit/>
          </a:bodyPr>
          <a:lstStyle/>
          <a:p>
            <a:r>
              <a:rPr lang="en-GB" sz="1400" b="1" dirty="0">
                <a:solidFill>
                  <a:schemeClr val="tx1"/>
                </a:solidFill>
              </a:rPr>
              <a:t>What next?</a:t>
            </a:r>
          </a:p>
          <a:p>
            <a:endParaRPr lang="en-GB" sz="800" b="1" dirty="0">
              <a:solidFill>
                <a:schemeClr val="tx1"/>
              </a:solidFill>
            </a:endParaRPr>
          </a:p>
          <a:p>
            <a:pPr marL="285750" indent="-285750">
              <a:buFont typeface="Arial" panose="020B0604020202020204" pitchFamily="34" charset="0"/>
              <a:buChar char="•"/>
            </a:pPr>
            <a:r>
              <a:rPr lang="en-GB" sz="1400" dirty="0">
                <a:solidFill>
                  <a:schemeClr val="tx1"/>
                </a:solidFill>
              </a:rPr>
              <a:t>All maintenance depots are mandated to be inspected once per control period. Maintenance WHSEAs and Route Environment Specialist are to agree a programme of depot inspections for CP6.</a:t>
            </a:r>
          </a:p>
          <a:p>
            <a:pPr marL="285750" indent="-285750">
              <a:buFont typeface="Arial" panose="020B0604020202020204" pitchFamily="34" charset="0"/>
              <a:buChar char="•"/>
            </a:pPr>
            <a:r>
              <a:rPr lang="en-GB" sz="1400" dirty="0">
                <a:solidFill>
                  <a:schemeClr val="tx1"/>
                </a:solidFill>
              </a:rPr>
              <a:t>All other inspections to be agreed and arranged with the relevant function/team.</a:t>
            </a:r>
          </a:p>
          <a:p>
            <a:endParaRPr lang="en-GB" sz="800" dirty="0">
              <a:solidFill>
                <a:schemeClr val="tx1"/>
              </a:solidFill>
            </a:endParaRPr>
          </a:p>
        </p:txBody>
      </p:sp>
      <p:pic>
        <p:nvPicPr>
          <p:cNvPr id="19" name="Picture 18">
            <a:extLst>
              <a:ext uri="{FF2B5EF4-FFF2-40B4-BE49-F238E27FC236}">
                <a16:creationId xmlns:a16="http://schemas.microsoft.com/office/drawing/2014/main" id="{DC04982A-848F-4527-982C-239C4AE343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81" y="1673187"/>
            <a:ext cx="1514475" cy="723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19">
            <a:extLst>
              <a:ext uri="{FF2B5EF4-FFF2-40B4-BE49-F238E27FC236}">
                <a16:creationId xmlns:a16="http://schemas.microsoft.com/office/drawing/2014/main" id="{6BF14B9B-D2B8-4132-BFB5-D5FF0BCD1099}"/>
              </a:ext>
            </a:extLst>
          </p:cNvPr>
          <p:cNvGraphicFramePr>
            <a:graphicFrameLocks noGrp="1"/>
          </p:cNvGraphicFramePr>
          <p:nvPr>
            <p:extLst>
              <p:ext uri="{D42A27DB-BD31-4B8C-83A1-F6EECF244321}">
                <p14:modId xmlns:p14="http://schemas.microsoft.com/office/powerpoint/2010/main" val="1619306458"/>
              </p:ext>
            </p:extLst>
          </p:nvPr>
        </p:nvGraphicFramePr>
        <p:xfrm>
          <a:off x="1401118" y="3172729"/>
          <a:ext cx="9015362" cy="1219200"/>
        </p:xfrm>
        <a:graphic>
          <a:graphicData uri="http://schemas.openxmlformats.org/drawingml/2006/table">
            <a:tbl>
              <a:tblPr firstRow="1" bandRow="1">
                <a:tableStyleId>{2D5ABB26-0587-4C30-8999-92F81FD0307C}</a:tableStyleId>
              </a:tblPr>
              <a:tblGrid>
                <a:gridCol w="3830786">
                  <a:extLst>
                    <a:ext uri="{9D8B030D-6E8A-4147-A177-3AD203B41FA5}">
                      <a16:colId xmlns:a16="http://schemas.microsoft.com/office/drawing/2014/main" val="2519688826"/>
                    </a:ext>
                  </a:extLst>
                </a:gridCol>
                <a:gridCol w="2448272">
                  <a:extLst>
                    <a:ext uri="{9D8B030D-6E8A-4147-A177-3AD203B41FA5}">
                      <a16:colId xmlns:a16="http://schemas.microsoft.com/office/drawing/2014/main" val="1089744047"/>
                    </a:ext>
                  </a:extLst>
                </a:gridCol>
                <a:gridCol w="2736304">
                  <a:extLst>
                    <a:ext uri="{9D8B030D-6E8A-4147-A177-3AD203B41FA5}">
                      <a16:colId xmlns:a16="http://schemas.microsoft.com/office/drawing/2014/main" val="1451722307"/>
                    </a:ext>
                  </a:extLst>
                </a:gridCol>
              </a:tblGrid>
              <a:tr h="25886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Waste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Water Consumption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Materials (source and use)</a:t>
                      </a:r>
                    </a:p>
                  </a:txBody>
                  <a:tcPr/>
                </a:tc>
                <a:extLst>
                  <a:ext uri="{0D108BD9-81ED-4DB2-BD59-A6C34878D82A}">
                    <a16:rowId xmlns:a16="http://schemas.microsoft.com/office/drawing/2014/main" val="2180903542"/>
                  </a:ext>
                </a:extLst>
              </a:tr>
              <a:tr h="28472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Chemical , fuel and oil (Storage and use)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Protected Species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Nuisance</a:t>
                      </a:r>
                    </a:p>
                  </a:txBody>
                  <a:tcPr/>
                </a:tc>
                <a:extLst>
                  <a:ext uri="{0D108BD9-81ED-4DB2-BD59-A6C34878D82A}">
                    <a16:rowId xmlns:a16="http://schemas.microsoft.com/office/drawing/2014/main" val="1715024495"/>
                  </a:ext>
                </a:extLst>
              </a:tr>
              <a:tr h="258868">
                <a:tc>
                  <a:txBody>
                    <a:bodyPr/>
                    <a:lstStyle/>
                    <a:p>
                      <a:pPr marL="171450" indent="-171450">
                        <a:buFont typeface="Arial" panose="020B0604020202020204" pitchFamily="34" charset="0"/>
                        <a:buChar char="•"/>
                      </a:pPr>
                      <a:r>
                        <a:rPr lang="en-GB" sz="1400" dirty="0"/>
                        <a:t>Air</a:t>
                      </a:r>
                    </a:p>
                  </a:txBody>
                  <a:tcPr/>
                </a:tc>
                <a:tc>
                  <a:txBody>
                    <a:bodyPr/>
                    <a:lstStyle/>
                    <a:p>
                      <a:pPr marL="171450" indent="-171450">
                        <a:buFont typeface="Arial" panose="020B0604020202020204" pitchFamily="34" charset="0"/>
                        <a:buChar char="•"/>
                      </a:pPr>
                      <a:r>
                        <a:rPr lang="en-GB" sz="1400" dirty="0"/>
                        <a:t>Land</a:t>
                      </a:r>
                    </a:p>
                  </a:txBody>
                  <a:tcPr/>
                </a:tc>
                <a:tc>
                  <a:txBody>
                    <a:bodyPr/>
                    <a:lstStyle/>
                    <a:p>
                      <a:pPr marL="171450" indent="-171450">
                        <a:buFont typeface="Arial" panose="020B0604020202020204" pitchFamily="34" charset="0"/>
                        <a:buChar char="•"/>
                      </a:pPr>
                      <a:r>
                        <a:rPr lang="en-GB" sz="1400" dirty="0"/>
                        <a:t>Water</a:t>
                      </a:r>
                    </a:p>
                  </a:txBody>
                  <a:tcPr/>
                </a:tc>
                <a:extLst>
                  <a:ext uri="{0D108BD9-81ED-4DB2-BD59-A6C34878D82A}">
                    <a16:rowId xmlns:a16="http://schemas.microsoft.com/office/drawing/2014/main" val="4211275221"/>
                  </a:ext>
                </a:extLst>
              </a:tr>
              <a:tr h="25886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Environmental Management System</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Flooding</a:t>
                      </a:r>
                    </a:p>
                  </a:txBody>
                  <a:tcPr/>
                </a:tc>
                <a:tc>
                  <a:txBody>
                    <a:bodyPr/>
                    <a:lstStyle/>
                    <a:p>
                      <a:pPr marL="171450" indent="-171450">
                        <a:buFont typeface="Arial" panose="020B0604020202020204" pitchFamily="34" charset="0"/>
                        <a:buChar char="•"/>
                      </a:pPr>
                      <a:endParaRPr lang="en-GB" sz="1400" dirty="0"/>
                    </a:p>
                  </a:txBody>
                  <a:tcPr/>
                </a:tc>
                <a:extLst>
                  <a:ext uri="{0D108BD9-81ED-4DB2-BD59-A6C34878D82A}">
                    <a16:rowId xmlns:a16="http://schemas.microsoft.com/office/drawing/2014/main" val="1080920279"/>
                  </a:ext>
                </a:extLst>
              </a:tr>
            </a:tbl>
          </a:graphicData>
        </a:graphic>
      </p:graphicFrame>
    </p:spTree>
    <p:extLst>
      <p:ext uri="{BB962C8B-B14F-4D97-AF65-F5344CB8AC3E}">
        <p14:creationId xmlns:p14="http://schemas.microsoft.com/office/powerpoint/2010/main" val="354616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5031DCB-B78B-4735-B586-C9573BD7709A}"/>
              </a:ext>
            </a:extLst>
          </p:cNvPr>
          <p:cNvSpPr/>
          <p:nvPr/>
        </p:nvSpPr>
        <p:spPr>
          <a:xfrm>
            <a:off x="-96688" y="-40313"/>
            <a:ext cx="3816424" cy="765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sp>
        <p:nvSpPr>
          <p:cNvPr id="11" name="TextBox 10">
            <a:extLst>
              <a:ext uri="{FF2B5EF4-FFF2-40B4-BE49-F238E27FC236}">
                <a16:creationId xmlns:a16="http://schemas.microsoft.com/office/drawing/2014/main" id="{381C0C05-9E83-4C83-865C-1FE1093138FA}"/>
              </a:ext>
            </a:extLst>
          </p:cNvPr>
          <p:cNvSpPr txBox="1"/>
          <p:nvPr/>
        </p:nvSpPr>
        <p:spPr>
          <a:xfrm>
            <a:off x="407368" y="1655994"/>
            <a:ext cx="7584669" cy="369332"/>
          </a:xfrm>
          <a:prstGeom prst="rect">
            <a:avLst/>
          </a:prstGeom>
          <a:noFill/>
        </p:spPr>
        <p:txBody>
          <a:bodyPr wrap="square" rtlCol="0">
            <a:spAutoFit/>
          </a:bodyPr>
          <a:lstStyle/>
          <a:p>
            <a:r>
              <a:rPr lang="en-GB" dirty="0">
                <a:solidFill>
                  <a:schemeClr val="tx2">
                    <a:lumMod val="50000"/>
                  </a:schemeClr>
                </a:solidFill>
              </a:rPr>
              <a:t>Book onto a course by following the link or scanning the QR code</a:t>
            </a:r>
          </a:p>
        </p:txBody>
      </p:sp>
      <p:graphicFrame>
        <p:nvGraphicFramePr>
          <p:cNvPr id="13" name="Table 12">
            <a:extLst>
              <a:ext uri="{FF2B5EF4-FFF2-40B4-BE49-F238E27FC236}">
                <a16:creationId xmlns:a16="http://schemas.microsoft.com/office/drawing/2014/main" id="{465EC8E9-78DB-41C3-8799-CC4FC81CCCE7}"/>
              </a:ext>
            </a:extLst>
          </p:cNvPr>
          <p:cNvGraphicFramePr>
            <a:graphicFrameLocks noGrp="1"/>
          </p:cNvGraphicFramePr>
          <p:nvPr>
            <p:extLst>
              <p:ext uri="{D42A27DB-BD31-4B8C-83A1-F6EECF244321}">
                <p14:modId xmlns:p14="http://schemas.microsoft.com/office/powerpoint/2010/main" val="3245689044"/>
              </p:ext>
            </p:extLst>
          </p:nvPr>
        </p:nvGraphicFramePr>
        <p:xfrm>
          <a:off x="1827910" y="2069950"/>
          <a:ext cx="8377160" cy="4788050"/>
        </p:xfrm>
        <a:graphic>
          <a:graphicData uri="http://schemas.openxmlformats.org/drawingml/2006/table">
            <a:tbl>
              <a:tblPr firstRow="1" firstCol="1" bandRow="1">
                <a:tableStyleId>{5C22544A-7EE6-4342-B048-85BDC9FD1C3A}</a:tableStyleId>
              </a:tblPr>
              <a:tblGrid>
                <a:gridCol w="1439512">
                  <a:extLst>
                    <a:ext uri="{9D8B030D-6E8A-4147-A177-3AD203B41FA5}">
                      <a16:colId xmlns:a16="http://schemas.microsoft.com/office/drawing/2014/main" val="740218688"/>
                    </a:ext>
                  </a:extLst>
                </a:gridCol>
                <a:gridCol w="821567">
                  <a:extLst>
                    <a:ext uri="{9D8B030D-6E8A-4147-A177-3AD203B41FA5}">
                      <a16:colId xmlns:a16="http://schemas.microsoft.com/office/drawing/2014/main" val="3029778396"/>
                    </a:ext>
                  </a:extLst>
                </a:gridCol>
                <a:gridCol w="588634">
                  <a:extLst>
                    <a:ext uri="{9D8B030D-6E8A-4147-A177-3AD203B41FA5}">
                      <a16:colId xmlns:a16="http://schemas.microsoft.com/office/drawing/2014/main" val="886863849"/>
                    </a:ext>
                  </a:extLst>
                </a:gridCol>
                <a:gridCol w="767295">
                  <a:extLst>
                    <a:ext uri="{9D8B030D-6E8A-4147-A177-3AD203B41FA5}">
                      <a16:colId xmlns:a16="http://schemas.microsoft.com/office/drawing/2014/main" val="97282145"/>
                    </a:ext>
                  </a:extLst>
                </a:gridCol>
                <a:gridCol w="885254">
                  <a:extLst>
                    <a:ext uri="{9D8B030D-6E8A-4147-A177-3AD203B41FA5}">
                      <a16:colId xmlns:a16="http://schemas.microsoft.com/office/drawing/2014/main" val="4010679300"/>
                    </a:ext>
                  </a:extLst>
                </a:gridCol>
                <a:gridCol w="2525911">
                  <a:extLst>
                    <a:ext uri="{9D8B030D-6E8A-4147-A177-3AD203B41FA5}">
                      <a16:colId xmlns:a16="http://schemas.microsoft.com/office/drawing/2014/main" val="3464523061"/>
                    </a:ext>
                  </a:extLst>
                </a:gridCol>
                <a:gridCol w="1348987">
                  <a:extLst>
                    <a:ext uri="{9D8B030D-6E8A-4147-A177-3AD203B41FA5}">
                      <a16:colId xmlns:a16="http://schemas.microsoft.com/office/drawing/2014/main" val="1449041431"/>
                    </a:ext>
                  </a:extLst>
                </a:gridCol>
              </a:tblGrid>
              <a:tr h="384325">
                <a:tc>
                  <a:txBody>
                    <a:bodyPr/>
                    <a:lstStyle/>
                    <a:p>
                      <a:pPr>
                        <a:spcAft>
                          <a:spcPts val="0"/>
                        </a:spcAft>
                      </a:pPr>
                      <a:r>
                        <a:rPr lang="en-GB" sz="1200" dirty="0">
                          <a:effectLst/>
                        </a:rPr>
                        <a:t>Course:</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200" dirty="0">
                          <a:effectLst/>
                        </a:rPr>
                        <a:t>Date:</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200" dirty="0">
                          <a:effectLst/>
                        </a:rPr>
                        <a:t>Time:</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200" dirty="0">
                          <a:effectLst/>
                        </a:rPr>
                        <a:t>Training Room:</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200" dirty="0">
                          <a:effectLst/>
                        </a:rPr>
                        <a:t>Location:</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200" dirty="0">
                          <a:effectLst/>
                        </a:rPr>
                        <a:t>Link to booking page:</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QR Code:</a:t>
                      </a:r>
                    </a:p>
                  </a:txBody>
                  <a:tcPr marL="68580" marR="68580" marT="0" marB="0" anchor="ctr"/>
                </a:tc>
                <a:extLst>
                  <a:ext uri="{0D108BD9-81ED-4DB2-BD59-A6C34878D82A}">
                    <a16:rowId xmlns:a16="http://schemas.microsoft.com/office/drawing/2014/main" val="2184249917"/>
                  </a:ext>
                </a:extLst>
              </a:tr>
              <a:tr h="880745">
                <a:tc>
                  <a:txBody>
                    <a:bodyPr/>
                    <a:lstStyle/>
                    <a:p>
                      <a:pPr>
                        <a:spcAft>
                          <a:spcPts val="0"/>
                        </a:spcAft>
                      </a:pPr>
                      <a:r>
                        <a:rPr lang="en-GB" sz="1100" dirty="0">
                          <a:effectLst/>
                        </a:rPr>
                        <a:t>Mental Health First Aid Awareness (Half day)</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en-GB" sz="1100" dirty="0">
                          <a:effectLst/>
                        </a:rPr>
                        <a:t>14 Nov 19 </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dirty="0">
                          <a:effectLst/>
                        </a:rPr>
                        <a:t>09:00 – 13:00</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a:effectLst/>
                        </a:rPr>
                        <a:t>Training room 4&amp;5</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dirty="0">
                          <a:effectLst/>
                        </a:rPr>
                        <a:t>Basingstoke ROC</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u="sng" dirty="0">
                          <a:effectLst/>
                          <a:hlinkClick r:id="rId2"/>
                        </a:rPr>
                        <a:t>https://www.eventbrite.co.uk/e/mental-health-first-aid-awareness-tickets-65097905588</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71490888"/>
                  </a:ext>
                </a:extLst>
              </a:tr>
              <a:tr h="880745">
                <a:tc>
                  <a:txBody>
                    <a:bodyPr/>
                    <a:lstStyle/>
                    <a:p>
                      <a:pPr>
                        <a:spcAft>
                          <a:spcPts val="0"/>
                        </a:spcAft>
                      </a:pPr>
                      <a:r>
                        <a:rPr lang="en-GB" sz="1100">
                          <a:effectLst/>
                        </a:rPr>
                        <a:t>Mental Health First Aid Awareness (Half day)</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en-GB" sz="1100" dirty="0">
                          <a:effectLst/>
                        </a:rPr>
                        <a:t>05 Dec 19</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dirty="0">
                          <a:effectLst/>
                        </a:rPr>
                        <a:t>09:00 – 13:00</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dirty="0">
                          <a:effectLst/>
                        </a:rPr>
                        <a:t>Training room 6&amp;7</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dirty="0">
                          <a:effectLst/>
                        </a:rPr>
                        <a:t>Basingstoke ROC</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u="sng" dirty="0">
                          <a:effectLst/>
                          <a:hlinkClick r:id="rId3"/>
                        </a:rPr>
                        <a:t>https://www.eventbrite.co.uk/e/mental-health-first-aid-awareness-tickets-65098456235</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9616482"/>
                  </a:ext>
                </a:extLst>
              </a:tr>
              <a:tr h="880745">
                <a:tc>
                  <a:txBody>
                    <a:bodyPr/>
                    <a:lstStyle/>
                    <a:p>
                      <a:pPr>
                        <a:spcAft>
                          <a:spcPts val="0"/>
                        </a:spcAft>
                      </a:pPr>
                      <a:r>
                        <a:rPr lang="en-GB" sz="1100">
                          <a:effectLst/>
                        </a:rPr>
                        <a:t>Mental Health First Aid Awareness (Half day)</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en-GB" sz="1100" dirty="0">
                          <a:effectLst/>
                        </a:rPr>
                        <a:t>16 Jan 20</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a:effectLst/>
                        </a:rPr>
                        <a:t>22:00 – 02:00</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a:effectLst/>
                        </a:rPr>
                        <a:t>Training room 6&amp;7</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dirty="0">
                          <a:effectLst/>
                        </a:rPr>
                        <a:t>Basingstoke ROC</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u="sng" dirty="0">
                          <a:effectLst/>
                          <a:hlinkClick r:id="rId4"/>
                        </a:rPr>
                        <a:t>https://www.eventbrite.co.uk/e/mental-health-first-aid-awareness-tickets-65101636748</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79370304"/>
                  </a:ext>
                </a:extLst>
              </a:tr>
              <a:tr h="880745">
                <a:tc>
                  <a:txBody>
                    <a:bodyPr/>
                    <a:lstStyle/>
                    <a:p>
                      <a:pPr>
                        <a:spcAft>
                          <a:spcPts val="0"/>
                        </a:spcAft>
                      </a:pPr>
                      <a:r>
                        <a:rPr lang="en-GB" sz="1100">
                          <a:effectLst/>
                        </a:rPr>
                        <a:t>Mental Health First Aid Awareness (Half day)</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en-GB" sz="1100" dirty="0">
                          <a:effectLst/>
                        </a:rPr>
                        <a:t>20 Feb 20</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a:effectLst/>
                        </a:rPr>
                        <a:t>09:00 – 13:00</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a:effectLst/>
                        </a:rPr>
                        <a:t>Training room 6&amp;7</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dirty="0">
                          <a:effectLst/>
                        </a:rPr>
                        <a:t>Basingstoke ROC</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u="sng" dirty="0">
                          <a:effectLst/>
                          <a:hlinkClick r:id="rId5"/>
                        </a:rPr>
                        <a:t>https://www.eventbrite.co.uk/e/mental-health-first-aid-awareness-tickets-65098480307</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27514043"/>
                  </a:ext>
                </a:extLst>
              </a:tr>
              <a:tr h="880745">
                <a:tc>
                  <a:txBody>
                    <a:bodyPr/>
                    <a:lstStyle/>
                    <a:p>
                      <a:pPr>
                        <a:spcAft>
                          <a:spcPts val="0"/>
                        </a:spcAft>
                      </a:pPr>
                      <a:r>
                        <a:rPr lang="en-GB" sz="1100">
                          <a:effectLst/>
                        </a:rPr>
                        <a:t>Mental Health First Aid Awareness (Half day)</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en-GB" sz="1100" dirty="0">
                          <a:effectLst/>
                        </a:rPr>
                        <a:t>20 March 20</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a:effectLst/>
                        </a:rPr>
                        <a:t>09:00 – 13:00</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a:effectLst/>
                        </a:rPr>
                        <a:t>Training room 4&amp;5</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dirty="0">
                          <a:effectLst/>
                        </a:rPr>
                        <a:t>Basingstoke ROC</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r>
                        <a:rPr lang="en-GB" sz="1100" u="sng" dirty="0">
                          <a:effectLst/>
                          <a:hlinkClick r:id="rId6"/>
                        </a:rPr>
                        <a:t>https://www.eventbrite.co.uk/e/mental-health-first-aid-awareness-tickets-65098384019</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23945050"/>
                  </a:ext>
                </a:extLst>
              </a:tr>
            </a:tbl>
          </a:graphicData>
        </a:graphic>
      </p:graphicFrame>
      <p:pic>
        <p:nvPicPr>
          <p:cNvPr id="14" name="Picture 13">
            <a:extLst>
              <a:ext uri="{FF2B5EF4-FFF2-40B4-BE49-F238E27FC236}">
                <a16:creationId xmlns:a16="http://schemas.microsoft.com/office/drawing/2014/main" id="{B5BEC1BE-4BDF-4701-A0DA-E59DB4E06F79}"/>
              </a:ext>
            </a:extLst>
          </p:cNvPr>
          <p:cNvPicPr>
            <a:picLocks noChangeAspect="1"/>
          </p:cNvPicPr>
          <p:nvPr/>
        </p:nvPicPr>
        <p:blipFill>
          <a:blip r:embed="rId7"/>
          <a:stretch>
            <a:fillRect/>
          </a:stretch>
        </p:blipFill>
        <p:spPr>
          <a:xfrm>
            <a:off x="9196957" y="2538309"/>
            <a:ext cx="674667" cy="674667"/>
          </a:xfrm>
          <a:prstGeom prst="rect">
            <a:avLst/>
          </a:prstGeom>
        </p:spPr>
      </p:pic>
      <p:pic>
        <p:nvPicPr>
          <p:cNvPr id="15" name="Picture 14">
            <a:extLst>
              <a:ext uri="{FF2B5EF4-FFF2-40B4-BE49-F238E27FC236}">
                <a16:creationId xmlns:a16="http://schemas.microsoft.com/office/drawing/2014/main" id="{0B0F28A2-5D8C-4A41-B435-4E08A0D7474C}"/>
              </a:ext>
            </a:extLst>
          </p:cNvPr>
          <p:cNvPicPr>
            <a:picLocks noChangeAspect="1"/>
          </p:cNvPicPr>
          <p:nvPr/>
        </p:nvPicPr>
        <p:blipFill>
          <a:blip r:embed="rId8"/>
          <a:stretch>
            <a:fillRect/>
          </a:stretch>
        </p:blipFill>
        <p:spPr>
          <a:xfrm>
            <a:off x="9172307" y="3449763"/>
            <a:ext cx="699317" cy="699317"/>
          </a:xfrm>
          <a:prstGeom prst="rect">
            <a:avLst/>
          </a:prstGeom>
        </p:spPr>
      </p:pic>
      <p:pic>
        <p:nvPicPr>
          <p:cNvPr id="16" name="Picture 15">
            <a:extLst>
              <a:ext uri="{FF2B5EF4-FFF2-40B4-BE49-F238E27FC236}">
                <a16:creationId xmlns:a16="http://schemas.microsoft.com/office/drawing/2014/main" id="{114DD01F-D6AE-4745-9A5A-C667B091D241}"/>
              </a:ext>
            </a:extLst>
          </p:cNvPr>
          <p:cNvPicPr>
            <a:picLocks noChangeAspect="1"/>
          </p:cNvPicPr>
          <p:nvPr/>
        </p:nvPicPr>
        <p:blipFill>
          <a:blip r:embed="rId9"/>
          <a:stretch>
            <a:fillRect/>
          </a:stretch>
        </p:blipFill>
        <p:spPr>
          <a:xfrm>
            <a:off x="9172306" y="4313859"/>
            <a:ext cx="699317" cy="699317"/>
          </a:xfrm>
          <a:prstGeom prst="rect">
            <a:avLst/>
          </a:prstGeom>
        </p:spPr>
      </p:pic>
      <p:pic>
        <p:nvPicPr>
          <p:cNvPr id="17" name="Picture 16">
            <a:extLst>
              <a:ext uri="{FF2B5EF4-FFF2-40B4-BE49-F238E27FC236}">
                <a16:creationId xmlns:a16="http://schemas.microsoft.com/office/drawing/2014/main" id="{D8E9D80B-8090-4999-B00C-824AB3630579}"/>
              </a:ext>
            </a:extLst>
          </p:cNvPr>
          <p:cNvPicPr>
            <a:picLocks noChangeAspect="1"/>
          </p:cNvPicPr>
          <p:nvPr/>
        </p:nvPicPr>
        <p:blipFill>
          <a:blip r:embed="rId10"/>
          <a:stretch>
            <a:fillRect/>
          </a:stretch>
        </p:blipFill>
        <p:spPr>
          <a:xfrm>
            <a:off x="9166669" y="5166682"/>
            <a:ext cx="710590" cy="710590"/>
          </a:xfrm>
          <a:prstGeom prst="rect">
            <a:avLst/>
          </a:prstGeom>
        </p:spPr>
      </p:pic>
      <p:pic>
        <p:nvPicPr>
          <p:cNvPr id="19" name="Picture 18">
            <a:extLst>
              <a:ext uri="{FF2B5EF4-FFF2-40B4-BE49-F238E27FC236}">
                <a16:creationId xmlns:a16="http://schemas.microsoft.com/office/drawing/2014/main" id="{355A22ED-58D4-48BF-8E75-565F35D6596D}"/>
              </a:ext>
            </a:extLst>
          </p:cNvPr>
          <p:cNvPicPr>
            <a:picLocks noChangeAspect="1"/>
          </p:cNvPicPr>
          <p:nvPr/>
        </p:nvPicPr>
        <p:blipFill>
          <a:blip r:embed="rId11"/>
          <a:stretch>
            <a:fillRect/>
          </a:stretch>
        </p:blipFill>
        <p:spPr>
          <a:xfrm>
            <a:off x="9166668" y="6102785"/>
            <a:ext cx="710591" cy="710591"/>
          </a:xfrm>
          <a:prstGeom prst="rect">
            <a:avLst/>
          </a:prstGeom>
        </p:spPr>
      </p:pic>
      <p:pic>
        <p:nvPicPr>
          <p:cNvPr id="20" name="Picture 19">
            <a:extLst>
              <a:ext uri="{FF2B5EF4-FFF2-40B4-BE49-F238E27FC236}">
                <a16:creationId xmlns:a16="http://schemas.microsoft.com/office/drawing/2014/main" id="{10CD7195-CD98-4C02-ABEB-54802E8A65C5}"/>
              </a:ext>
            </a:extLst>
          </p:cNvPr>
          <p:cNvPicPr>
            <a:picLocks noChangeAspect="1"/>
          </p:cNvPicPr>
          <p:nvPr/>
        </p:nvPicPr>
        <p:blipFill>
          <a:blip r:embed="rId12"/>
          <a:stretch>
            <a:fillRect/>
          </a:stretch>
        </p:blipFill>
        <p:spPr>
          <a:xfrm>
            <a:off x="263352" y="685085"/>
            <a:ext cx="1390467" cy="840883"/>
          </a:xfrm>
          <a:prstGeom prst="rect">
            <a:avLst/>
          </a:prstGeom>
        </p:spPr>
      </p:pic>
      <p:sp>
        <p:nvSpPr>
          <p:cNvPr id="22" name="Rectangle 21">
            <a:extLst>
              <a:ext uri="{FF2B5EF4-FFF2-40B4-BE49-F238E27FC236}">
                <a16:creationId xmlns:a16="http://schemas.microsoft.com/office/drawing/2014/main" id="{AA1253DD-E24F-41B6-89DB-E9E2EEBBF401}"/>
              </a:ext>
            </a:extLst>
          </p:cNvPr>
          <p:cNvSpPr/>
          <p:nvPr/>
        </p:nvSpPr>
        <p:spPr>
          <a:xfrm>
            <a:off x="1811524" y="722754"/>
            <a:ext cx="5112568" cy="765544"/>
          </a:xfrm>
          <a:prstGeom prst="rect">
            <a:avLst/>
          </a:prstGeom>
          <a:solidFill>
            <a:srgbClr val="F2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121C144-9BB0-46D1-B5D8-5A36688EEDD4}"/>
              </a:ext>
            </a:extLst>
          </p:cNvPr>
          <p:cNvSpPr txBox="1"/>
          <p:nvPr/>
        </p:nvSpPr>
        <p:spPr>
          <a:xfrm>
            <a:off x="1848498" y="913325"/>
            <a:ext cx="4702408" cy="369332"/>
          </a:xfrm>
          <a:prstGeom prst="rect">
            <a:avLst/>
          </a:prstGeom>
          <a:solidFill>
            <a:srgbClr val="F27900"/>
          </a:solidFill>
        </p:spPr>
        <p:txBody>
          <a:bodyPr wrap="square" rtlCol="0">
            <a:spAutoFit/>
          </a:bodyPr>
          <a:lstStyle/>
          <a:p>
            <a:r>
              <a:rPr lang="en-GB" dirty="0">
                <a:solidFill>
                  <a:schemeClr val="bg1"/>
                </a:solidFill>
              </a:rPr>
              <a:t>Mental Health First Aid Awareness Course </a:t>
            </a:r>
          </a:p>
        </p:txBody>
      </p:sp>
    </p:spTree>
    <p:extLst>
      <p:ext uri="{BB962C8B-B14F-4D97-AF65-F5344CB8AC3E}">
        <p14:creationId xmlns:p14="http://schemas.microsoft.com/office/powerpoint/2010/main" val="53626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8" name="Picture 7">
            <a:extLst>
              <a:ext uri="{FF2B5EF4-FFF2-40B4-BE49-F238E27FC236}">
                <a16:creationId xmlns:a16="http://schemas.microsoft.com/office/drawing/2014/main" id="{620E1CE4-88D5-480B-83C7-8C48DF4C608A}"/>
              </a:ext>
            </a:extLst>
          </p:cNvPr>
          <p:cNvPicPr>
            <a:picLocks noChangeAspect="1"/>
          </p:cNvPicPr>
          <p:nvPr/>
        </p:nvPicPr>
        <p:blipFill>
          <a:blip r:embed="rId3"/>
          <a:stretch>
            <a:fillRect/>
          </a:stretch>
        </p:blipFill>
        <p:spPr>
          <a:xfrm>
            <a:off x="3647728" y="52546"/>
            <a:ext cx="864096" cy="681100"/>
          </a:xfrm>
          <a:prstGeom prst="rect">
            <a:avLst/>
          </a:prstGeom>
        </p:spPr>
      </p:pic>
      <p:pic>
        <p:nvPicPr>
          <p:cNvPr id="5" name="Picture 4">
            <a:extLst>
              <a:ext uri="{FF2B5EF4-FFF2-40B4-BE49-F238E27FC236}">
                <a16:creationId xmlns:a16="http://schemas.microsoft.com/office/drawing/2014/main" id="{B41593AA-B6EA-4438-BB6F-0D804CA7574A}"/>
              </a:ext>
            </a:extLst>
          </p:cNvPr>
          <p:cNvPicPr>
            <a:picLocks noChangeAspect="1"/>
          </p:cNvPicPr>
          <p:nvPr/>
        </p:nvPicPr>
        <p:blipFill>
          <a:blip r:embed="rId4"/>
          <a:stretch>
            <a:fillRect/>
          </a:stretch>
        </p:blipFill>
        <p:spPr>
          <a:xfrm>
            <a:off x="395706" y="1052736"/>
            <a:ext cx="3828086" cy="780799"/>
          </a:xfrm>
          <a:prstGeom prst="rect">
            <a:avLst/>
          </a:prstGeom>
        </p:spPr>
      </p:pic>
      <p:sp>
        <p:nvSpPr>
          <p:cNvPr id="6" name="TextBox 5">
            <a:extLst>
              <a:ext uri="{FF2B5EF4-FFF2-40B4-BE49-F238E27FC236}">
                <a16:creationId xmlns:a16="http://schemas.microsoft.com/office/drawing/2014/main" id="{4BABA00C-36A9-4C5F-947E-84A765C5A651}"/>
              </a:ext>
            </a:extLst>
          </p:cNvPr>
          <p:cNvSpPr txBox="1"/>
          <p:nvPr/>
        </p:nvSpPr>
        <p:spPr>
          <a:xfrm>
            <a:off x="4538216" y="1067717"/>
            <a:ext cx="3285976" cy="461665"/>
          </a:xfrm>
          <a:prstGeom prst="rect">
            <a:avLst/>
          </a:prstGeom>
          <a:noFill/>
        </p:spPr>
        <p:txBody>
          <a:bodyPr wrap="square" rtlCol="0">
            <a:spAutoFit/>
          </a:bodyPr>
          <a:lstStyle/>
          <a:p>
            <a:r>
              <a:rPr lang="en-GB" sz="2400" b="1" dirty="0">
                <a:solidFill>
                  <a:srgbClr val="002060"/>
                </a:solidFill>
              </a:rPr>
              <a:t>9</a:t>
            </a:r>
            <a:r>
              <a:rPr lang="en-GB" sz="2400" b="1" baseline="30000" dirty="0">
                <a:solidFill>
                  <a:srgbClr val="002060"/>
                </a:solidFill>
              </a:rPr>
              <a:t>th</a:t>
            </a:r>
            <a:r>
              <a:rPr lang="en-GB" sz="2400" b="1" dirty="0">
                <a:solidFill>
                  <a:srgbClr val="002060"/>
                </a:solidFill>
              </a:rPr>
              <a:t> to 15</a:t>
            </a:r>
            <a:r>
              <a:rPr lang="en-GB" sz="2400" b="1" baseline="30000" dirty="0">
                <a:solidFill>
                  <a:srgbClr val="002060"/>
                </a:solidFill>
              </a:rPr>
              <a:t>th</a:t>
            </a:r>
            <a:r>
              <a:rPr lang="en-GB" sz="2400" b="1" dirty="0">
                <a:solidFill>
                  <a:srgbClr val="002060"/>
                </a:solidFill>
              </a:rPr>
              <a:t>  September</a:t>
            </a:r>
          </a:p>
        </p:txBody>
      </p:sp>
      <p:sp>
        <p:nvSpPr>
          <p:cNvPr id="7" name="Rectangle 6">
            <a:extLst>
              <a:ext uri="{FF2B5EF4-FFF2-40B4-BE49-F238E27FC236}">
                <a16:creationId xmlns:a16="http://schemas.microsoft.com/office/drawing/2014/main" id="{17957FC6-0890-421B-A8FA-FA160D94A257}"/>
              </a:ext>
            </a:extLst>
          </p:cNvPr>
          <p:cNvSpPr/>
          <p:nvPr/>
        </p:nvSpPr>
        <p:spPr>
          <a:xfrm>
            <a:off x="3071664" y="1940643"/>
            <a:ext cx="7881532" cy="646331"/>
          </a:xfrm>
          <a:prstGeom prst="rect">
            <a:avLst/>
          </a:prstGeom>
        </p:spPr>
        <p:txBody>
          <a:bodyPr wrap="square">
            <a:spAutoFit/>
          </a:bodyPr>
          <a:lstStyle/>
          <a:p>
            <a:r>
              <a:rPr lang="en-GB" dirty="0">
                <a:solidFill>
                  <a:schemeClr val="tx2">
                    <a:lumMod val="50000"/>
                  </a:schemeClr>
                </a:solidFill>
                <a:latin typeface="Verdana" panose="020B0604030504040204" pitchFamily="34" charset="0"/>
              </a:rPr>
              <a:t>of UK population have high blood pressure, but most don’t know it. </a:t>
            </a:r>
            <a:endParaRPr lang="en-GB" dirty="0">
              <a:solidFill>
                <a:schemeClr val="tx2">
                  <a:lumMod val="50000"/>
                </a:schemeClr>
              </a:solidFill>
            </a:endParaRPr>
          </a:p>
        </p:txBody>
      </p:sp>
      <p:sp>
        <p:nvSpPr>
          <p:cNvPr id="9" name="Hexagon 8">
            <a:extLst>
              <a:ext uri="{FF2B5EF4-FFF2-40B4-BE49-F238E27FC236}">
                <a16:creationId xmlns:a16="http://schemas.microsoft.com/office/drawing/2014/main" id="{5E23F3CF-7E2F-4C29-8C01-A061AE1D96CC}"/>
              </a:ext>
            </a:extLst>
          </p:cNvPr>
          <p:cNvSpPr/>
          <p:nvPr/>
        </p:nvSpPr>
        <p:spPr>
          <a:xfrm>
            <a:off x="2115879" y="1989999"/>
            <a:ext cx="808074" cy="470706"/>
          </a:xfrm>
          <a:prstGeom prst="hexag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1/3</a:t>
            </a:r>
          </a:p>
        </p:txBody>
      </p:sp>
      <p:pic>
        <p:nvPicPr>
          <p:cNvPr id="10" name="Picture 9">
            <a:extLst>
              <a:ext uri="{FF2B5EF4-FFF2-40B4-BE49-F238E27FC236}">
                <a16:creationId xmlns:a16="http://schemas.microsoft.com/office/drawing/2014/main" id="{E07A0C48-FE2D-4C2B-8383-22800FAA8682}"/>
              </a:ext>
            </a:extLst>
          </p:cNvPr>
          <p:cNvPicPr>
            <a:picLocks noChangeAspect="1"/>
          </p:cNvPicPr>
          <p:nvPr/>
        </p:nvPicPr>
        <p:blipFill>
          <a:blip r:embed="rId5"/>
          <a:stretch>
            <a:fillRect/>
          </a:stretch>
        </p:blipFill>
        <p:spPr>
          <a:xfrm>
            <a:off x="2612119" y="3596638"/>
            <a:ext cx="3799409" cy="2014990"/>
          </a:xfrm>
          <a:prstGeom prst="rect">
            <a:avLst/>
          </a:prstGeom>
          <a:ln w="12700">
            <a:solidFill>
              <a:schemeClr val="tx2">
                <a:lumMod val="50000"/>
              </a:schemeClr>
            </a:solidFill>
          </a:ln>
        </p:spPr>
      </p:pic>
      <p:pic>
        <p:nvPicPr>
          <p:cNvPr id="11" name="Picture 10">
            <a:extLst>
              <a:ext uri="{FF2B5EF4-FFF2-40B4-BE49-F238E27FC236}">
                <a16:creationId xmlns:a16="http://schemas.microsoft.com/office/drawing/2014/main" id="{B3E6601B-72F1-496D-B8F1-AE853159C2DB}"/>
              </a:ext>
            </a:extLst>
          </p:cNvPr>
          <p:cNvPicPr>
            <a:picLocks noChangeAspect="1"/>
          </p:cNvPicPr>
          <p:nvPr/>
        </p:nvPicPr>
        <p:blipFill>
          <a:blip r:embed="rId6"/>
          <a:stretch>
            <a:fillRect/>
          </a:stretch>
        </p:blipFill>
        <p:spPr>
          <a:xfrm>
            <a:off x="6635170" y="3596638"/>
            <a:ext cx="3440951" cy="2014990"/>
          </a:xfrm>
          <a:prstGeom prst="rect">
            <a:avLst/>
          </a:prstGeom>
          <a:ln w="12700">
            <a:solidFill>
              <a:schemeClr val="tx2">
                <a:lumMod val="50000"/>
              </a:schemeClr>
            </a:solidFill>
          </a:ln>
        </p:spPr>
      </p:pic>
      <p:sp>
        <p:nvSpPr>
          <p:cNvPr id="12" name="Hexagon 11">
            <a:extLst>
              <a:ext uri="{FF2B5EF4-FFF2-40B4-BE49-F238E27FC236}">
                <a16:creationId xmlns:a16="http://schemas.microsoft.com/office/drawing/2014/main" id="{C97B5E84-DE1D-40CC-9009-70390FAB25F3}"/>
              </a:ext>
            </a:extLst>
          </p:cNvPr>
          <p:cNvSpPr/>
          <p:nvPr/>
        </p:nvSpPr>
        <p:spPr>
          <a:xfrm>
            <a:off x="2115879" y="2715919"/>
            <a:ext cx="808074" cy="470706"/>
          </a:xfrm>
          <a:prstGeom prst="hexag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10%</a:t>
            </a:r>
          </a:p>
        </p:txBody>
      </p:sp>
      <p:sp>
        <p:nvSpPr>
          <p:cNvPr id="13" name="TextBox 12">
            <a:extLst>
              <a:ext uri="{FF2B5EF4-FFF2-40B4-BE49-F238E27FC236}">
                <a16:creationId xmlns:a16="http://schemas.microsoft.com/office/drawing/2014/main" id="{3FA37951-DC74-4FC0-A773-649D59087A6C}"/>
              </a:ext>
            </a:extLst>
          </p:cNvPr>
          <p:cNvSpPr txBox="1"/>
          <p:nvPr/>
        </p:nvSpPr>
        <p:spPr>
          <a:xfrm>
            <a:off x="2847753" y="6131050"/>
            <a:ext cx="6496493" cy="369332"/>
          </a:xfrm>
          <a:prstGeom prst="rect">
            <a:avLst/>
          </a:prstGeom>
          <a:noFill/>
        </p:spPr>
        <p:txBody>
          <a:bodyPr wrap="square" rtlCol="0">
            <a:spAutoFit/>
          </a:bodyPr>
          <a:lstStyle/>
          <a:p>
            <a:r>
              <a:rPr lang="en-GB" dirty="0">
                <a:solidFill>
                  <a:srgbClr val="002060"/>
                </a:solidFill>
              </a:rPr>
              <a:t>Find your nearest free BP station:</a:t>
            </a:r>
          </a:p>
        </p:txBody>
      </p:sp>
      <p:pic>
        <p:nvPicPr>
          <p:cNvPr id="14" name="Picture 13">
            <a:extLst>
              <a:ext uri="{FF2B5EF4-FFF2-40B4-BE49-F238E27FC236}">
                <a16:creationId xmlns:a16="http://schemas.microsoft.com/office/drawing/2014/main" id="{2D662EA8-D5F7-4944-ABF9-4AA44DD97963}"/>
              </a:ext>
            </a:extLst>
          </p:cNvPr>
          <p:cNvPicPr>
            <a:picLocks noChangeAspect="1"/>
          </p:cNvPicPr>
          <p:nvPr/>
        </p:nvPicPr>
        <p:blipFill>
          <a:blip r:embed="rId7"/>
          <a:stretch>
            <a:fillRect/>
          </a:stretch>
        </p:blipFill>
        <p:spPr>
          <a:xfrm>
            <a:off x="6574132" y="5721037"/>
            <a:ext cx="897122" cy="995957"/>
          </a:xfrm>
          <a:prstGeom prst="rect">
            <a:avLst/>
          </a:prstGeom>
        </p:spPr>
      </p:pic>
      <p:sp>
        <p:nvSpPr>
          <p:cNvPr id="15" name="TextBox 14">
            <a:extLst>
              <a:ext uri="{FF2B5EF4-FFF2-40B4-BE49-F238E27FC236}">
                <a16:creationId xmlns:a16="http://schemas.microsoft.com/office/drawing/2014/main" id="{040CA566-363D-4ECC-BC14-C17E22E949F6}"/>
              </a:ext>
            </a:extLst>
          </p:cNvPr>
          <p:cNvSpPr txBox="1"/>
          <p:nvPr/>
        </p:nvSpPr>
        <p:spPr>
          <a:xfrm>
            <a:off x="3037368" y="2639431"/>
            <a:ext cx="7038753" cy="646331"/>
          </a:xfrm>
          <a:prstGeom prst="rect">
            <a:avLst/>
          </a:prstGeom>
          <a:noFill/>
        </p:spPr>
        <p:txBody>
          <a:bodyPr wrap="square" rtlCol="0">
            <a:spAutoFit/>
          </a:bodyPr>
          <a:lstStyle/>
          <a:p>
            <a:r>
              <a:rPr lang="en-GB" dirty="0">
                <a:solidFill>
                  <a:schemeClr val="tx2">
                    <a:lumMod val="50000"/>
                  </a:schemeClr>
                </a:solidFill>
              </a:rPr>
              <a:t> of Wessex employees used a Wellbeing Kiosk between Jan to March 2019. </a:t>
            </a:r>
          </a:p>
        </p:txBody>
      </p:sp>
    </p:spTree>
    <p:extLst>
      <p:ext uri="{BB962C8B-B14F-4D97-AF65-F5344CB8AC3E}">
        <p14:creationId xmlns:p14="http://schemas.microsoft.com/office/powerpoint/2010/main" val="306229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lumMod val="50000"/>
                  </a:schemeClr>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848772"/>
            <a:ext cx="10792046" cy="586822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Welcome to your Health, Safety and Environmental Cascade for Period 05 2019/20. Please discuss and share the items that are relevant to your teams and display any relevant Safety Bulletins or Lessons Learnt on your notice boards.</a:t>
            </a:r>
          </a:p>
          <a:p>
            <a:endParaRPr lang="en-GB" dirty="0">
              <a:solidFill>
                <a:schemeClr val="tx2">
                  <a:lumMod val="50000"/>
                </a:schemeClr>
              </a:solidFill>
            </a:endParaRPr>
          </a:p>
          <a:p>
            <a:pPr marL="285750" indent="-285750">
              <a:buFont typeface="Wingdings" panose="05000000000000000000" pitchFamily="2" charset="2"/>
              <a:buChar char="Ø"/>
            </a:pPr>
            <a:r>
              <a:rPr lang="en-GB" dirty="0">
                <a:solidFill>
                  <a:schemeClr val="tx2">
                    <a:lumMod val="50000"/>
                  </a:schemeClr>
                </a:solidFill>
              </a:rPr>
              <a:t>Front Line Focus Episode 86 - </a:t>
            </a:r>
            <a:r>
              <a:rPr lang="en-GB" b="1" dirty="0">
                <a:solidFill>
                  <a:schemeClr val="accent2">
                    <a:lumMod val="50000"/>
                  </a:schemeClr>
                </a:solidFill>
                <a:hlinkClick r:id="rId3" action="ppaction://hlinkfile">
                  <a:extLst>
                    <a:ext uri="{A12FA001-AC4F-418D-AE19-62706E023703}">
                      <ahyp:hlinkClr xmlns:ahyp="http://schemas.microsoft.com/office/drawing/2018/hyperlinkcolor" val="tx"/>
                    </a:ext>
                  </a:extLst>
                </a:hlinkClick>
              </a:rPr>
              <a:t>Front Line Focus Episode 86 - July 2019.mp4</a:t>
            </a:r>
            <a:endParaRPr lang="en-GB" b="1" dirty="0">
              <a:solidFill>
                <a:schemeClr val="accent2">
                  <a:lumMod val="50000"/>
                </a:schemeClr>
              </a:solidFill>
            </a:endParaRPr>
          </a:p>
          <a:p>
            <a:pPr lvl="0"/>
            <a:endParaRPr lang="en-GB" dirty="0">
              <a:solidFill>
                <a:schemeClr val="tx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Update on the Margam fatality investigation </a:t>
            </a:r>
          </a:p>
          <a:p>
            <a:pPr marL="285750" lvl="0" indent="-285750">
              <a:buFont typeface="Wingdings" panose="05000000000000000000" pitchFamily="2" charset="2"/>
              <a:buChar char="Ø"/>
            </a:pPr>
            <a:r>
              <a:rPr lang="en-GB" dirty="0">
                <a:solidFill>
                  <a:schemeClr val="tx2">
                    <a:lumMod val="50000"/>
                  </a:schemeClr>
                </a:solidFill>
              </a:rPr>
              <a:t>Significant Workforce Events</a:t>
            </a:r>
          </a:p>
          <a:p>
            <a:pPr marL="285750" lvl="0" indent="-285750">
              <a:buFont typeface="Wingdings" panose="05000000000000000000" pitchFamily="2" charset="2"/>
              <a:buChar char="Ø"/>
            </a:pPr>
            <a:r>
              <a:rPr lang="en-GB" dirty="0">
                <a:solidFill>
                  <a:schemeClr val="tx2">
                    <a:lumMod val="50000"/>
                  </a:schemeClr>
                </a:solidFill>
              </a:rPr>
              <a:t>Line Blockage Irregularity at Queenstown Road Station</a:t>
            </a:r>
          </a:p>
          <a:p>
            <a:pPr marL="285750" lvl="0" indent="-285750">
              <a:buFont typeface="Wingdings" panose="05000000000000000000" pitchFamily="2" charset="2"/>
              <a:buChar char="Ø"/>
            </a:pPr>
            <a:r>
              <a:rPr lang="en-GB" dirty="0">
                <a:solidFill>
                  <a:schemeClr val="tx2">
                    <a:lumMod val="50000"/>
                  </a:schemeClr>
                </a:solidFill>
              </a:rPr>
              <a:t>Serious Accident – Burns to hands</a:t>
            </a:r>
          </a:p>
          <a:p>
            <a:pPr marL="285750" lvl="0" indent="-285750">
              <a:buFont typeface="Wingdings" panose="05000000000000000000" pitchFamily="2" charset="2"/>
              <a:buChar char="Ø"/>
            </a:pPr>
            <a:r>
              <a:rPr lang="en-GB" dirty="0">
                <a:solidFill>
                  <a:schemeClr val="tx2">
                    <a:lumMod val="50000"/>
                  </a:schemeClr>
                </a:solidFill>
              </a:rPr>
              <a:t>Lower back injury </a:t>
            </a:r>
          </a:p>
          <a:p>
            <a:pPr marL="285750" lvl="0" indent="-285750">
              <a:buFont typeface="Wingdings" panose="05000000000000000000" pitchFamily="2" charset="2"/>
              <a:buChar char="Ø"/>
            </a:pPr>
            <a:r>
              <a:rPr lang="en-GB" dirty="0">
                <a:solidFill>
                  <a:schemeClr val="tx2">
                    <a:lumMod val="50000"/>
                  </a:schemeClr>
                </a:solidFill>
              </a:rPr>
              <a:t>Contact with Hazardous Substance – Oak Processionary Moth</a:t>
            </a:r>
          </a:p>
          <a:p>
            <a:pPr marL="285750" lvl="0" indent="-285750">
              <a:buFont typeface="Wingdings" panose="05000000000000000000" pitchFamily="2" charset="2"/>
              <a:buChar char="Ø"/>
            </a:pPr>
            <a:r>
              <a:rPr lang="en-GB" dirty="0">
                <a:solidFill>
                  <a:schemeClr val="tx2">
                    <a:lumMod val="50000"/>
                  </a:schemeClr>
                </a:solidFill>
              </a:rPr>
              <a:t>Failure to open a NSCD</a:t>
            </a:r>
          </a:p>
          <a:p>
            <a:pPr marL="285750" lvl="0" indent="-285750">
              <a:buFont typeface="Wingdings" panose="05000000000000000000" pitchFamily="2" charset="2"/>
              <a:buChar char="Ø"/>
            </a:pPr>
            <a:r>
              <a:rPr lang="en-GB" dirty="0">
                <a:solidFill>
                  <a:schemeClr val="tx2">
                    <a:lumMod val="50000"/>
                  </a:schemeClr>
                </a:solidFill>
              </a:rPr>
              <a:t>Unsafe Working Practice ASPRO</a:t>
            </a:r>
          </a:p>
          <a:p>
            <a:pPr marL="285750" indent="-285750">
              <a:buFont typeface="Wingdings" panose="05000000000000000000" pitchFamily="2" charset="2"/>
              <a:buChar char="Ø"/>
            </a:pPr>
            <a:r>
              <a:rPr lang="en-GB" dirty="0">
                <a:solidFill>
                  <a:schemeClr val="tx2">
                    <a:lumMod val="50000"/>
                  </a:schemeClr>
                </a:solidFill>
              </a:rPr>
              <a:t>Golden Hour and P.R.I.C.E Reminder </a:t>
            </a:r>
          </a:p>
          <a:p>
            <a:pPr marL="285750" lvl="0" indent="-285750">
              <a:buFont typeface="Wingdings" panose="05000000000000000000" pitchFamily="2" charset="2"/>
              <a:buChar char="Ø"/>
            </a:pPr>
            <a:r>
              <a:rPr lang="en-GB" dirty="0">
                <a:solidFill>
                  <a:schemeClr val="tx2">
                    <a:lumMod val="50000"/>
                  </a:schemeClr>
                </a:solidFill>
              </a:rPr>
              <a:t>Transport of detonators</a:t>
            </a:r>
          </a:p>
          <a:p>
            <a:pPr marL="285750" lvl="0" indent="-285750">
              <a:buFont typeface="Wingdings" panose="05000000000000000000" pitchFamily="2" charset="2"/>
              <a:buChar char="Ø"/>
            </a:pPr>
            <a:r>
              <a:rPr lang="en-GB" dirty="0">
                <a:solidFill>
                  <a:schemeClr val="tx2">
                    <a:lumMod val="50000"/>
                  </a:schemeClr>
                </a:solidFill>
              </a:rPr>
              <a:t>Fair Culture</a:t>
            </a:r>
          </a:p>
          <a:p>
            <a:pPr marL="285750" indent="-285750">
              <a:buFont typeface="Wingdings" panose="05000000000000000000" pitchFamily="2" charset="2"/>
              <a:buChar char="Ø"/>
            </a:pPr>
            <a:r>
              <a:rPr lang="en-GB" altLang="en-US" dirty="0">
                <a:solidFill>
                  <a:schemeClr val="tx2">
                    <a:lumMod val="50000"/>
                  </a:schemeClr>
                </a:solidFill>
              </a:rPr>
              <a:t>Plant Manual Update - Task Risk Control Sheet: NR/L3/MTC/RCS0216/MP02 </a:t>
            </a:r>
          </a:p>
          <a:p>
            <a:pPr marL="285750" lvl="0" indent="-285750">
              <a:buFont typeface="Wingdings" panose="05000000000000000000" pitchFamily="2" charset="2"/>
              <a:buChar char="Ø"/>
            </a:pPr>
            <a:r>
              <a:rPr lang="en-GB" dirty="0">
                <a:solidFill>
                  <a:schemeClr val="tx2">
                    <a:lumMod val="50000"/>
                  </a:schemeClr>
                </a:solidFill>
              </a:rPr>
              <a:t>Environmental Update</a:t>
            </a:r>
          </a:p>
          <a:p>
            <a:pPr marL="285750" lvl="0" indent="-285750">
              <a:buFont typeface="Wingdings" panose="05000000000000000000" pitchFamily="2" charset="2"/>
              <a:buChar char="Ø"/>
            </a:pPr>
            <a:r>
              <a:rPr lang="en-GB" dirty="0">
                <a:solidFill>
                  <a:schemeClr val="tx2">
                    <a:lumMod val="50000"/>
                  </a:schemeClr>
                </a:solidFill>
              </a:rPr>
              <a:t>Health and Wellbeing</a:t>
            </a:r>
          </a:p>
          <a:p>
            <a:endParaRPr lang="en-GB" dirty="0">
              <a:solidFill>
                <a:schemeClr val="tx2">
                  <a:lumMod val="50000"/>
                </a:schemeClr>
              </a:solidFill>
            </a:endParaRPr>
          </a:p>
        </p:txBody>
      </p:sp>
    </p:spTree>
    <p:extLst>
      <p:ext uri="{BB962C8B-B14F-4D97-AF65-F5344CB8AC3E}">
        <p14:creationId xmlns:p14="http://schemas.microsoft.com/office/powerpoint/2010/main" val="377588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6F06E1A-D97F-4111-AD97-5522CF9A8AA5}"/>
              </a:ext>
            </a:extLst>
          </p:cNvPr>
          <p:cNvPicPr>
            <a:picLocks noChangeAspect="1"/>
          </p:cNvPicPr>
          <p:nvPr/>
        </p:nvPicPr>
        <p:blipFill>
          <a:blip r:embed="rId2"/>
          <a:stretch>
            <a:fillRect/>
          </a:stretch>
        </p:blipFill>
        <p:spPr>
          <a:xfrm>
            <a:off x="1523492" y="4509121"/>
            <a:ext cx="9145016" cy="2207874"/>
          </a:xfrm>
          <a:prstGeom prst="rect">
            <a:avLst/>
          </a:prstGeom>
        </p:spPr>
      </p:pic>
      <p:sp>
        <p:nvSpPr>
          <p:cNvPr id="4" name="Rectangle 3">
            <a:extLst>
              <a:ext uri="{FF2B5EF4-FFF2-40B4-BE49-F238E27FC236}">
                <a16:creationId xmlns:a16="http://schemas.microsoft.com/office/drawing/2014/main" id="{0783A264-8EDB-454A-B68C-C3ED0BF4929E}"/>
              </a:ext>
            </a:extLst>
          </p:cNvPr>
          <p:cNvSpPr/>
          <p:nvPr/>
        </p:nvSpPr>
        <p:spPr>
          <a:xfrm>
            <a:off x="301427" y="159422"/>
            <a:ext cx="10043045"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New Health, Safety and Environmental Advisors </a:t>
            </a:r>
            <a:r>
              <a:rPr lang="en-GB" sz="2000" dirty="0">
                <a:solidFill>
                  <a:prstClr val="white"/>
                </a:solidFill>
                <a:highlight>
                  <a:srgbClr val="004D6F"/>
                </a:highlight>
                <a:latin typeface="Arial" panose="020B0604020202020204"/>
              </a:rPr>
              <a:t>for Stations and Works Delivery</a:t>
            </a:r>
            <a:endParaRPr kumimoji="0" lang="en-GB" sz="20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0CF6B25C-1F81-4031-A095-F0BF3A002AE5}"/>
              </a:ext>
            </a:extLst>
          </p:cNvPr>
          <p:cNvPicPr>
            <a:picLocks noChangeAspect="1"/>
          </p:cNvPicPr>
          <p:nvPr/>
        </p:nvPicPr>
        <p:blipFill rotWithShape="1">
          <a:blip r:embed="rId3"/>
          <a:srcRect l="39830" t="22912" r="38107" b="24919"/>
          <a:stretch/>
        </p:blipFill>
        <p:spPr>
          <a:xfrm>
            <a:off x="407368" y="777398"/>
            <a:ext cx="1400035" cy="1862092"/>
          </a:xfrm>
          <a:prstGeom prst="rect">
            <a:avLst/>
          </a:prstGeom>
          <a:ln>
            <a:solidFill>
              <a:schemeClr val="tx2">
                <a:lumMod val="50000"/>
              </a:schemeClr>
            </a:solidFill>
          </a:ln>
        </p:spPr>
      </p:pic>
      <p:sp>
        <p:nvSpPr>
          <p:cNvPr id="6" name="TextBox 5">
            <a:extLst>
              <a:ext uri="{FF2B5EF4-FFF2-40B4-BE49-F238E27FC236}">
                <a16:creationId xmlns:a16="http://schemas.microsoft.com/office/drawing/2014/main" id="{0EEACBB7-A88C-4297-94DC-C149CD907E59}"/>
              </a:ext>
            </a:extLst>
          </p:cNvPr>
          <p:cNvSpPr txBox="1"/>
          <p:nvPr/>
        </p:nvSpPr>
        <p:spPr>
          <a:xfrm>
            <a:off x="407368" y="2713980"/>
            <a:ext cx="1400035" cy="1323439"/>
          </a:xfrm>
          <a:prstGeom prst="rect">
            <a:avLst/>
          </a:prstGeom>
          <a:solidFill>
            <a:schemeClr val="tx2">
              <a:lumMod val="50000"/>
            </a:schemeClr>
          </a:solidFill>
        </p:spPr>
        <p:txBody>
          <a:bodyPr wrap="square" rtlCol="0">
            <a:spAutoFit/>
          </a:bodyPr>
          <a:lstStyle/>
          <a:p>
            <a:pPr algn="ctr"/>
            <a:r>
              <a:rPr lang="en-GB" sz="1600" dirty="0">
                <a:solidFill>
                  <a:schemeClr val="bg1"/>
                </a:solidFill>
              </a:rPr>
              <a:t>Station Safety, Health and Environment Advisor</a:t>
            </a:r>
          </a:p>
        </p:txBody>
      </p:sp>
      <p:sp>
        <p:nvSpPr>
          <p:cNvPr id="7" name="TextBox 6">
            <a:extLst>
              <a:ext uri="{FF2B5EF4-FFF2-40B4-BE49-F238E27FC236}">
                <a16:creationId xmlns:a16="http://schemas.microsoft.com/office/drawing/2014/main" id="{0C42639C-A096-43A1-B523-DF85801E1F1B}"/>
              </a:ext>
            </a:extLst>
          </p:cNvPr>
          <p:cNvSpPr txBox="1"/>
          <p:nvPr/>
        </p:nvSpPr>
        <p:spPr>
          <a:xfrm>
            <a:off x="1991544" y="781806"/>
            <a:ext cx="3312368" cy="3293209"/>
          </a:xfrm>
          <a:prstGeom prst="rect">
            <a:avLst/>
          </a:prstGeom>
          <a:noFill/>
        </p:spPr>
        <p:txBody>
          <a:bodyPr wrap="square" rtlCol="0">
            <a:spAutoFit/>
          </a:bodyPr>
          <a:lstStyle/>
          <a:p>
            <a:r>
              <a:rPr lang="en-GB" sz="1600" b="1" dirty="0">
                <a:solidFill>
                  <a:schemeClr val="tx2">
                    <a:lumMod val="50000"/>
                  </a:schemeClr>
                </a:solidFill>
              </a:rPr>
              <a:t>Chloe Vickers</a:t>
            </a:r>
          </a:p>
          <a:p>
            <a:endParaRPr lang="en-GB" sz="800" dirty="0">
              <a:solidFill>
                <a:schemeClr val="tx2">
                  <a:lumMod val="50000"/>
                </a:schemeClr>
              </a:solidFill>
            </a:endParaRPr>
          </a:p>
          <a:p>
            <a:r>
              <a:rPr lang="en-GB" sz="1600" dirty="0">
                <a:solidFill>
                  <a:schemeClr val="tx2">
                    <a:lumMod val="50000"/>
                  </a:schemeClr>
                </a:solidFill>
              </a:rPr>
              <a:t>I am on a six month secondment in the role, looking after London Waterloo, Clapham Junction and Guildford stations.</a:t>
            </a:r>
          </a:p>
          <a:p>
            <a:endParaRPr lang="en-GB" sz="800" dirty="0">
              <a:solidFill>
                <a:schemeClr val="tx2">
                  <a:lumMod val="50000"/>
                </a:schemeClr>
              </a:solidFill>
            </a:endParaRPr>
          </a:p>
          <a:p>
            <a:r>
              <a:rPr lang="en-GB" sz="1600" dirty="0">
                <a:solidFill>
                  <a:schemeClr val="tx2">
                    <a:lumMod val="50000"/>
                  </a:schemeClr>
                </a:solidFill>
              </a:rPr>
              <a:t>At present I am mainly focusing on station accidents and improving the reporting/reviewing process with the aim of reducing the future reoccurrence. My role will eventually cover all things related to station safety. </a:t>
            </a:r>
          </a:p>
        </p:txBody>
      </p:sp>
      <p:pic>
        <p:nvPicPr>
          <p:cNvPr id="8" name="Picture 7">
            <a:extLst>
              <a:ext uri="{FF2B5EF4-FFF2-40B4-BE49-F238E27FC236}">
                <a16:creationId xmlns:a16="http://schemas.microsoft.com/office/drawing/2014/main" id="{9E3D0BE1-0A40-45BF-ABA6-3DC11137AF7B}"/>
              </a:ext>
            </a:extLst>
          </p:cNvPr>
          <p:cNvPicPr>
            <a:picLocks noChangeAspect="1"/>
          </p:cNvPicPr>
          <p:nvPr/>
        </p:nvPicPr>
        <p:blipFill rotWithShape="1">
          <a:blip r:embed="rId4">
            <a:extLst>
              <a:ext uri="{28A0092B-C50C-407E-A947-70E740481C1C}">
                <a14:useLocalDpi xmlns:a14="http://schemas.microsoft.com/office/drawing/2010/main" val="0"/>
              </a:ext>
            </a:extLst>
          </a:blip>
          <a:srcRect l="8487" t="-1" r="4812" b="-179"/>
          <a:stretch/>
        </p:blipFill>
        <p:spPr>
          <a:xfrm>
            <a:off x="5879976" y="777398"/>
            <a:ext cx="1400035" cy="1862092"/>
          </a:xfrm>
          <a:prstGeom prst="rect">
            <a:avLst/>
          </a:prstGeom>
          <a:ln>
            <a:solidFill>
              <a:schemeClr val="tx2">
                <a:lumMod val="50000"/>
              </a:schemeClr>
            </a:solidFill>
          </a:ln>
        </p:spPr>
      </p:pic>
      <p:sp>
        <p:nvSpPr>
          <p:cNvPr id="9" name="TextBox 8">
            <a:extLst>
              <a:ext uri="{FF2B5EF4-FFF2-40B4-BE49-F238E27FC236}">
                <a16:creationId xmlns:a16="http://schemas.microsoft.com/office/drawing/2014/main" id="{12134EF9-F218-4022-B469-F06D65B1607F}"/>
              </a:ext>
            </a:extLst>
          </p:cNvPr>
          <p:cNvSpPr txBox="1"/>
          <p:nvPr/>
        </p:nvSpPr>
        <p:spPr>
          <a:xfrm>
            <a:off x="5879975" y="2720151"/>
            <a:ext cx="1400035" cy="1384995"/>
          </a:xfrm>
          <a:prstGeom prst="rect">
            <a:avLst/>
          </a:prstGeom>
          <a:solidFill>
            <a:schemeClr val="tx2">
              <a:lumMod val="50000"/>
            </a:schemeClr>
          </a:solidFill>
        </p:spPr>
        <p:txBody>
          <a:bodyPr wrap="square" rtlCol="0">
            <a:spAutoFit/>
          </a:bodyPr>
          <a:lstStyle/>
          <a:p>
            <a:pPr algn="ctr"/>
            <a:r>
              <a:rPr lang="en-GB" sz="1400" dirty="0">
                <a:solidFill>
                  <a:schemeClr val="bg1"/>
                </a:solidFill>
              </a:rPr>
              <a:t>Works Delivery Workforce Health, Safety and Environment Advisor</a:t>
            </a:r>
          </a:p>
        </p:txBody>
      </p:sp>
      <p:sp>
        <p:nvSpPr>
          <p:cNvPr id="10" name="TextBox 9">
            <a:extLst>
              <a:ext uri="{FF2B5EF4-FFF2-40B4-BE49-F238E27FC236}">
                <a16:creationId xmlns:a16="http://schemas.microsoft.com/office/drawing/2014/main" id="{8775C107-F79C-4FE5-A968-4264F4362DA7}"/>
              </a:ext>
            </a:extLst>
          </p:cNvPr>
          <p:cNvSpPr txBox="1"/>
          <p:nvPr/>
        </p:nvSpPr>
        <p:spPr>
          <a:xfrm>
            <a:off x="7464152" y="743706"/>
            <a:ext cx="4478559" cy="3908762"/>
          </a:xfrm>
          <a:prstGeom prst="rect">
            <a:avLst/>
          </a:prstGeom>
          <a:noFill/>
        </p:spPr>
        <p:txBody>
          <a:bodyPr wrap="square" rtlCol="0">
            <a:spAutoFit/>
          </a:bodyPr>
          <a:lstStyle/>
          <a:p>
            <a:r>
              <a:rPr lang="en-GB" sz="1600" b="1" dirty="0">
                <a:solidFill>
                  <a:schemeClr val="tx2">
                    <a:lumMod val="50000"/>
                  </a:schemeClr>
                </a:solidFill>
              </a:rPr>
              <a:t>Aaron Cousins</a:t>
            </a:r>
          </a:p>
          <a:p>
            <a:endParaRPr lang="en-GB" sz="800" dirty="0">
              <a:solidFill>
                <a:schemeClr val="tx2">
                  <a:lumMod val="50000"/>
                </a:schemeClr>
              </a:solidFill>
            </a:endParaRPr>
          </a:p>
          <a:p>
            <a:r>
              <a:rPr lang="en-GB" sz="1600" dirty="0">
                <a:solidFill>
                  <a:schemeClr val="tx2">
                    <a:lumMod val="50000"/>
                  </a:schemeClr>
                </a:solidFill>
              </a:rPr>
              <a:t>My role is to provide workforce health, safety and environmental advice to the Route Programme Director (WD) and teams. Monitor compliance with legislative and corporate requirements. Promote a positive cultural and behavioural change in all aspects of welfare, health , safety and environment management.</a:t>
            </a:r>
          </a:p>
          <a:p>
            <a:endParaRPr lang="en-GB" sz="800" dirty="0">
              <a:solidFill>
                <a:schemeClr val="tx2">
                  <a:lumMod val="50000"/>
                </a:schemeClr>
              </a:solidFill>
            </a:endParaRPr>
          </a:p>
          <a:p>
            <a:r>
              <a:rPr lang="en-GB" sz="1600" dirty="0">
                <a:solidFill>
                  <a:schemeClr val="tx2">
                    <a:lumMod val="50000"/>
                  </a:schemeClr>
                </a:solidFill>
              </a:rPr>
              <a:t>Prior to my career in NWR I served 24 years in the Corps of Royal Engineers, part of the British Army deploying to various countries around the world, and gained my knowledge of H&amp;S within the Armed Forces.</a:t>
            </a:r>
          </a:p>
          <a:p>
            <a:endParaRPr lang="en-GB" sz="1600" dirty="0">
              <a:solidFill>
                <a:schemeClr val="tx2">
                  <a:lumMod val="50000"/>
                </a:schemeClr>
              </a:solidFill>
            </a:endParaRPr>
          </a:p>
        </p:txBody>
      </p:sp>
    </p:spTree>
    <p:extLst>
      <p:ext uri="{BB962C8B-B14F-4D97-AF65-F5344CB8AC3E}">
        <p14:creationId xmlns:p14="http://schemas.microsoft.com/office/powerpoint/2010/main" val="368759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EA2999F-4E0B-41A3-9777-5E7E50777193}"/>
              </a:ext>
            </a:extLst>
          </p:cNvPr>
          <p:cNvPicPr>
            <a:picLocks noChangeAspect="1"/>
          </p:cNvPicPr>
          <p:nvPr/>
        </p:nvPicPr>
        <p:blipFill>
          <a:blip r:embed="rId3"/>
          <a:stretch>
            <a:fillRect/>
          </a:stretch>
        </p:blipFill>
        <p:spPr>
          <a:xfrm>
            <a:off x="3471936" y="130261"/>
            <a:ext cx="576064" cy="620613"/>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sp>
        <p:nvSpPr>
          <p:cNvPr id="5" name="Rectangle 4">
            <a:extLst>
              <a:ext uri="{FF2B5EF4-FFF2-40B4-BE49-F238E27FC236}">
                <a16:creationId xmlns:a16="http://schemas.microsoft.com/office/drawing/2014/main" id="{3F506419-3AFB-4CCB-AE78-4826081E8F30}"/>
              </a:ext>
            </a:extLst>
          </p:cNvPr>
          <p:cNvSpPr/>
          <p:nvPr/>
        </p:nvSpPr>
        <p:spPr>
          <a:xfrm>
            <a:off x="258670" y="777938"/>
            <a:ext cx="994178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a:ea typeface="+mn-ea"/>
                <a:cs typeface="+mn-cs"/>
              </a:rPr>
              <a:t>Margam double fatality – investigation factual update published on 30/07/2019</a:t>
            </a:r>
          </a:p>
        </p:txBody>
      </p:sp>
      <p:sp>
        <p:nvSpPr>
          <p:cNvPr id="7" name="Rectangle 6">
            <a:extLst>
              <a:ext uri="{FF2B5EF4-FFF2-40B4-BE49-F238E27FC236}">
                <a16:creationId xmlns:a16="http://schemas.microsoft.com/office/drawing/2014/main" id="{4E8E4EAD-9402-4DC2-8378-486F3A6DA578}"/>
              </a:ext>
            </a:extLst>
          </p:cNvPr>
          <p:cNvSpPr/>
          <p:nvPr/>
        </p:nvSpPr>
        <p:spPr>
          <a:xfrm>
            <a:off x="258670" y="1184197"/>
            <a:ext cx="11093915" cy="5509200"/>
          </a:xfrm>
          <a:prstGeom prst="rect">
            <a:avLst/>
          </a:prstGeom>
          <a:solidFill>
            <a:schemeClr val="tx1"/>
          </a:solidFill>
        </p:spPr>
        <p:txBody>
          <a:bodyPr wrap="square">
            <a:spAutoFit/>
          </a:bodyPr>
          <a:lstStyle/>
          <a:p>
            <a:r>
              <a:rPr lang="en-GB" sz="1600" dirty="0">
                <a:solidFill>
                  <a:schemeClr val="bg1"/>
                </a:solidFill>
              </a:rPr>
              <a:t>On Wednesday 3 July 2019 at 09:52 two track workers, Gareth </a:t>
            </a:r>
            <a:r>
              <a:rPr lang="en-GB" sz="1600" dirty="0" err="1">
                <a:solidFill>
                  <a:schemeClr val="bg1"/>
                </a:solidFill>
              </a:rPr>
              <a:t>Delbridge</a:t>
            </a:r>
            <a:r>
              <a:rPr lang="en-GB" sz="1600" dirty="0">
                <a:solidFill>
                  <a:schemeClr val="bg1"/>
                </a:solidFill>
              </a:rPr>
              <a:t> and Michael Lewis, were struck and fatally injured by a passenger train at Margam on the South Wales main line. A third track worker came very close to being struck. These three workers were part of a group of six staff, who were undertaking scheduled track maintenance on lines that were open to traffic; there was no line blockage in place. </a:t>
            </a:r>
          </a:p>
          <a:p>
            <a:r>
              <a:rPr lang="en-GB" sz="1600" dirty="0">
                <a:solidFill>
                  <a:schemeClr val="bg1"/>
                </a:solidFill>
              </a:rPr>
              <a:t>The train, was travelling from Swansea to London Paddington, on the up line at around 73 mph (117 km/h). The driver saw three track workers walking away from him on the adjacent down line and, beyond them, three more track workers on the up line ahead of his train. Two of the workers on the up line were standing in the 4-foot and the third worker was in the 6-foot. The three track workers on the up line were working on a set of points, using a petrol-</a:t>
            </a:r>
            <a:r>
              <a:rPr lang="en-GB" sz="1600" dirty="0" err="1">
                <a:solidFill>
                  <a:schemeClr val="bg1"/>
                </a:solidFill>
              </a:rPr>
              <a:t>engined</a:t>
            </a:r>
            <a:r>
              <a:rPr lang="en-GB" sz="1600" dirty="0">
                <a:solidFill>
                  <a:schemeClr val="bg1"/>
                </a:solidFill>
              </a:rPr>
              <a:t> tool for loosening and tightening large nuts. </a:t>
            </a:r>
          </a:p>
          <a:p>
            <a:r>
              <a:rPr lang="en-GB" sz="1600" dirty="0">
                <a:solidFill>
                  <a:schemeClr val="bg1"/>
                </a:solidFill>
              </a:rPr>
              <a:t>The driver sounded the train horn and applied the emergency brakes. The track workers walking on the adjacent line became aware of the train approaching and tried to warn their colleagues as the train passed them. The workers at the points around 150m away were wearing ear defenders. CCTV images taken from a camera at the front of the train suggest that the workers did not become aware of the train. By the time of collision, the train had reduced speed to around 50 mph (80 km/h) and stopped very soon afterwards.</a:t>
            </a:r>
          </a:p>
          <a:p>
            <a:endParaRPr lang="en-GB" sz="1600" dirty="0">
              <a:solidFill>
                <a:schemeClr val="bg1"/>
              </a:solidFill>
            </a:endParaRPr>
          </a:p>
          <a:p>
            <a:r>
              <a:rPr lang="en-GB" sz="1400" b="1" dirty="0">
                <a:solidFill>
                  <a:schemeClr val="bg1"/>
                </a:solidFill>
              </a:rPr>
              <a:t>The Network Rail investigation undertaken by a team independent of the Route is underway and will identify the sequence of events that led to the accident and consider:</a:t>
            </a:r>
          </a:p>
          <a:p>
            <a:r>
              <a:rPr lang="en-GB" sz="1400" b="1" dirty="0">
                <a:solidFill>
                  <a:schemeClr val="bg1"/>
                </a:solidFill>
              </a:rPr>
              <a:t>•the implementation of safe systems of work, including the protection or warning arrangements that were in place</a:t>
            </a:r>
          </a:p>
          <a:p>
            <a:r>
              <a:rPr lang="en-GB" sz="1400" b="1" dirty="0">
                <a:solidFill>
                  <a:schemeClr val="bg1"/>
                </a:solidFill>
              </a:rPr>
              <a:t>•the arrangements for planning the tasks, resources and work timings</a:t>
            </a:r>
          </a:p>
          <a:p>
            <a:r>
              <a:rPr lang="en-GB" sz="1400" b="1" dirty="0">
                <a:solidFill>
                  <a:schemeClr val="bg1"/>
                </a:solidFill>
              </a:rPr>
              <a:t>•the relationship between the selection and use of PPE, the safe systems of work being used and the tasks and equipment</a:t>
            </a:r>
          </a:p>
          <a:p>
            <a:r>
              <a:rPr lang="en-GB" sz="1400" b="1" dirty="0">
                <a:solidFill>
                  <a:schemeClr val="bg1"/>
                </a:solidFill>
              </a:rPr>
              <a:t>•what might have influenced the actions of those on site</a:t>
            </a:r>
          </a:p>
          <a:p>
            <a:r>
              <a:rPr lang="en-GB" sz="1400" b="1" dirty="0">
                <a:solidFill>
                  <a:schemeClr val="bg1"/>
                </a:solidFill>
              </a:rPr>
              <a:t>•the planning of the work and the implementation of Network Rail’s standard for keeping people safe on or near the line</a:t>
            </a:r>
          </a:p>
          <a:p>
            <a:r>
              <a:rPr lang="en-GB" sz="1400" b="1" dirty="0">
                <a:solidFill>
                  <a:schemeClr val="bg1"/>
                </a:solidFill>
              </a:rPr>
              <a:t>•relevant underlying management or organisational factors</a:t>
            </a:r>
          </a:p>
        </p:txBody>
      </p:sp>
    </p:spTree>
    <p:extLst>
      <p:ext uri="{BB962C8B-B14F-4D97-AF65-F5344CB8AC3E}">
        <p14:creationId xmlns:p14="http://schemas.microsoft.com/office/powerpoint/2010/main" val="268322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4</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25132" y="-11533"/>
            <a:ext cx="3084169"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Workforce Safety</a:t>
            </a:r>
          </a:p>
        </p:txBody>
      </p:sp>
      <p:sp>
        <p:nvSpPr>
          <p:cNvPr id="5" name="Rectangle 4">
            <a:extLst>
              <a:ext uri="{FF2B5EF4-FFF2-40B4-BE49-F238E27FC236}">
                <a16:creationId xmlns:a16="http://schemas.microsoft.com/office/drawing/2014/main" id="{B4863879-3207-4F3A-AE77-E31ABF14E3DF}"/>
              </a:ext>
            </a:extLst>
          </p:cNvPr>
          <p:cNvSpPr/>
          <p:nvPr/>
        </p:nvSpPr>
        <p:spPr>
          <a:xfrm>
            <a:off x="5807968" y="898623"/>
            <a:ext cx="5284475"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dirty="0">
              <a:solidFill>
                <a:schemeClr val="tx2"/>
              </a:solidFill>
            </a:endParaRPr>
          </a:p>
        </p:txBody>
      </p:sp>
      <p:sp>
        <p:nvSpPr>
          <p:cNvPr id="82" name="Rectangle 81">
            <a:extLst>
              <a:ext uri="{FF2B5EF4-FFF2-40B4-BE49-F238E27FC236}">
                <a16:creationId xmlns:a16="http://schemas.microsoft.com/office/drawing/2014/main" id="{A878FA7F-1E59-4BE4-BCA9-0C79344D3403}"/>
              </a:ext>
            </a:extLst>
          </p:cNvPr>
          <p:cNvSpPr/>
          <p:nvPr/>
        </p:nvSpPr>
        <p:spPr>
          <a:xfrm>
            <a:off x="449034" y="660952"/>
            <a:ext cx="4532010" cy="461665"/>
          </a:xfrm>
          <a:prstGeom prst="rect">
            <a:avLst/>
          </a:prstGeom>
        </p:spPr>
        <p:txBody>
          <a:bodyPr wrap="none">
            <a:spAutoFit/>
          </a:bodyPr>
          <a:lstStyle/>
          <a:p>
            <a:pPr lvl="0"/>
            <a:r>
              <a:rPr lang="en-GB" sz="2400" dirty="0">
                <a:solidFill>
                  <a:schemeClr val="tx2">
                    <a:lumMod val="50000"/>
                  </a:schemeClr>
                </a:solidFill>
              </a:rPr>
              <a:t>Significant Events in the Period </a:t>
            </a:r>
          </a:p>
        </p:txBody>
      </p:sp>
      <p:sp>
        <p:nvSpPr>
          <p:cNvPr id="83" name="Rectangle 82">
            <a:extLst>
              <a:ext uri="{FF2B5EF4-FFF2-40B4-BE49-F238E27FC236}">
                <a16:creationId xmlns:a16="http://schemas.microsoft.com/office/drawing/2014/main" id="{7F50B42F-63C3-46A0-8545-041985ACA003}"/>
              </a:ext>
            </a:extLst>
          </p:cNvPr>
          <p:cNvSpPr/>
          <p:nvPr/>
        </p:nvSpPr>
        <p:spPr>
          <a:xfrm>
            <a:off x="5597860" y="743937"/>
            <a:ext cx="5808679" cy="549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b="1" kern="0" dirty="0">
              <a:solidFill>
                <a:srgbClr val="002060"/>
              </a:solidFill>
            </a:endParaRPr>
          </a:p>
          <a:p>
            <a:r>
              <a:rPr lang="en-GB" dirty="0">
                <a:solidFill>
                  <a:schemeClr val="tx2">
                    <a:lumMod val="50000"/>
                  </a:schemeClr>
                </a:solidFill>
              </a:rPr>
              <a:t>Manual Handling </a:t>
            </a:r>
          </a:p>
          <a:p>
            <a:endParaRPr lang="en-GB" sz="800" dirty="0">
              <a:solidFill>
                <a:srgbClr val="FF0000"/>
              </a:solidFill>
            </a:endParaRPr>
          </a:p>
          <a:p>
            <a:pPr lvl="0"/>
            <a:r>
              <a:rPr lang="en-GB" sz="1100" kern="0" dirty="0">
                <a:solidFill>
                  <a:schemeClr val="tx2">
                    <a:lumMod val="50000"/>
                  </a:schemeClr>
                </a:solidFill>
              </a:rPr>
              <a:t> </a:t>
            </a:r>
            <a:r>
              <a:rPr lang="en-GB" sz="1100" kern="0" dirty="0">
                <a:solidFill>
                  <a:srgbClr val="FF0000"/>
                </a:solidFill>
              </a:rPr>
              <a:t>07/08/2019 </a:t>
            </a:r>
            <a:r>
              <a:rPr lang="en-GB" sz="1100" kern="0" dirty="0">
                <a:solidFill>
                  <a:schemeClr val="tx2">
                    <a:lumMod val="50000"/>
                  </a:schemeClr>
                </a:solidFill>
              </a:rPr>
              <a:t>-  The IP was lifting an ironman onto a running rail when a piece of ballast gave way underneath his foot and the IP experienced shooting pains in his lower back. More information in the cascade. </a:t>
            </a:r>
            <a:r>
              <a:rPr lang="en-GB" sz="1100" b="1" kern="0" dirty="0">
                <a:solidFill>
                  <a:srgbClr val="FF0000"/>
                </a:solidFill>
              </a:rPr>
              <a:t>LT</a:t>
            </a:r>
          </a:p>
          <a:p>
            <a:pPr lvl="0"/>
            <a:endParaRPr lang="en-GB" sz="1100" b="1" kern="0" dirty="0">
              <a:solidFill>
                <a:srgbClr val="FF0000"/>
              </a:solidFill>
            </a:endParaRPr>
          </a:p>
          <a:p>
            <a:pPr lvl="0"/>
            <a:endParaRPr lang="en-GB" sz="1100" b="1" kern="0" dirty="0">
              <a:solidFill>
                <a:srgbClr val="FF0000"/>
              </a:solidFill>
            </a:endParaRPr>
          </a:p>
          <a:p>
            <a:r>
              <a:rPr lang="en-GB" dirty="0">
                <a:solidFill>
                  <a:schemeClr val="tx2">
                    <a:lumMod val="50000"/>
                  </a:schemeClr>
                </a:solidFill>
              </a:rPr>
              <a:t>Contact with Hazardous Substances </a:t>
            </a:r>
          </a:p>
          <a:p>
            <a:pPr lvl="0"/>
            <a:endParaRPr lang="en-GB" sz="1100" b="1" kern="0" dirty="0">
              <a:solidFill>
                <a:srgbClr val="FF0000"/>
              </a:solidFill>
            </a:endParaRPr>
          </a:p>
          <a:p>
            <a:r>
              <a:rPr lang="en-GB" sz="1100" kern="0" dirty="0">
                <a:solidFill>
                  <a:srgbClr val="FF0000"/>
                </a:solidFill>
              </a:rPr>
              <a:t>06/08/2019 </a:t>
            </a:r>
            <a:r>
              <a:rPr lang="en-GB" sz="1100" kern="0" dirty="0">
                <a:solidFill>
                  <a:schemeClr val="tx2">
                    <a:lumMod val="50000"/>
                  </a:schemeClr>
                </a:solidFill>
              </a:rPr>
              <a:t>- </a:t>
            </a:r>
            <a:r>
              <a:rPr lang="en-GB" sz="1100" dirty="0">
                <a:solidFill>
                  <a:schemeClr val="tx2">
                    <a:lumMod val="50000"/>
                  </a:schemeClr>
                </a:solidFill>
              </a:rPr>
              <a:t>A member of the Inner Off Track team was recently exposed to hairs from oak processionary moths. More information in the cascade. </a:t>
            </a:r>
            <a:r>
              <a:rPr lang="en-GB" sz="1100" b="1" dirty="0">
                <a:solidFill>
                  <a:srgbClr val="FF0000"/>
                </a:solidFill>
              </a:rPr>
              <a:t>LT</a:t>
            </a:r>
          </a:p>
          <a:p>
            <a:pPr lvl="0"/>
            <a:endParaRPr lang="en-GB" sz="1100" kern="0" dirty="0">
              <a:solidFill>
                <a:srgbClr val="FF0000"/>
              </a:solidFill>
            </a:endParaRPr>
          </a:p>
          <a:p>
            <a:pPr lvl="0"/>
            <a:endParaRPr lang="en-GB" sz="800" kern="0" dirty="0">
              <a:solidFill>
                <a:schemeClr val="tx2">
                  <a:lumMod val="50000"/>
                </a:schemeClr>
              </a:solidFill>
            </a:endParaRPr>
          </a:p>
          <a:p>
            <a:pPr lvl="0"/>
            <a:r>
              <a:rPr lang="en-GB" kern="0" dirty="0">
                <a:solidFill>
                  <a:schemeClr val="tx2">
                    <a:lumMod val="50000"/>
                  </a:schemeClr>
                </a:solidFill>
              </a:rPr>
              <a:t>Line Blockage Irregularity </a:t>
            </a:r>
          </a:p>
          <a:p>
            <a:pPr lvl="0"/>
            <a:endParaRPr lang="en-GB" sz="800" kern="0" dirty="0">
              <a:solidFill>
                <a:schemeClr val="tx2">
                  <a:lumMod val="50000"/>
                </a:schemeClr>
              </a:solidFill>
            </a:endParaRPr>
          </a:p>
          <a:p>
            <a:pPr lvl="0"/>
            <a:r>
              <a:rPr lang="en-GB" sz="1100" kern="0" dirty="0">
                <a:solidFill>
                  <a:srgbClr val="FF0000"/>
                </a:solidFill>
              </a:rPr>
              <a:t>15/08/2019 </a:t>
            </a:r>
            <a:r>
              <a:rPr lang="en-GB" sz="1100" kern="0" dirty="0">
                <a:solidFill>
                  <a:schemeClr val="tx2">
                    <a:lumMod val="50000"/>
                  </a:schemeClr>
                </a:solidFill>
              </a:rPr>
              <a:t>- Signaller routed 2U33 over 611 pts which entered the line blockage on the Down Windsor line. More information in the cascade.</a:t>
            </a:r>
          </a:p>
          <a:p>
            <a:endParaRPr lang="en-GB" sz="800" dirty="0">
              <a:solidFill>
                <a:schemeClr val="tx2">
                  <a:lumMod val="50000"/>
                </a:schemeClr>
              </a:solidFill>
            </a:endParaRPr>
          </a:p>
          <a:p>
            <a:endParaRPr lang="en-GB" sz="1400" dirty="0">
              <a:solidFill>
                <a:schemeClr val="tx2">
                  <a:lumMod val="50000"/>
                </a:schemeClr>
              </a:solidFill>
            </a:endParaRPr>
          </a:p>
          <a:p>
            <a:r>
              <a:rPr lang="en-GB" dirty="0">
                <a:solidFill>
                  <a:schemeClr val="tx2">
                    <a:lumMod val="50000"/>
                  </a:schemeClr>
                </a:solidFill>
              </a:rPr>
              <a:t>Electrical Safety </a:t>
            </a:r>
          </a:p>
          <a:p>
            <a:endParaRPr lang="en-GB" sz="800" dirty="0">
              <a:solidFill>
                <a:schemeClr val="accent1">
                  <a:lumMod val="50000"/>
                </a:schemeClr>
              </a:solidFill>
            </a:endParaRPr>
          </a:p>
          <a:p>
            <a:r>
              <a:rPr lang="en-GB" sz="1100" dirty="0">
                <a:solidFill>
                  <a:srgbClr val="FF0000"/>
                </a:solidFill>
              </a:rPr>
              <a:t>21/07/2019 </a:t>
            </a:r>
            <a:r>
              <a:rPr lang="en-GB" sz="1100" dirty="0">
                <a:solidFill>
                  <a:schemeClr val="tx2">
                    <a:lumMod val="50000"/>
                  </a:schemeClr>
                </a:solidFill>
              </a:rPr>
              <a:t>- 2 members of Ganymede staff placed earthing straps on both Up and Down Line without a short circuiting bar or a proving unit at Totton (BML2).</a:t>
            </a:r>
          </a:p>
          <a:p>
            <a:endParaRPr lang="en-GB" sz="1100" dirty="0">
              <a:solidFill>
                <a:schemeClr val="tx2">
                  <a:lumMod val="50000"/>
                </a:schemeClr>
              </a:solidFill>
            </a:endParaRPr>
          </a:p>
          <a:p>
            <a:r>
              <a:rPr lang="en-GB" sz="1100" b="1" dirty="0">
                <a:solidFill>
                  <a:schemeClr val="tx2">
                    <a:lumMod val="50000"/>
                  </a:schemeClr>
                </a:solidFill>
              </a:rPr>
              <a:t>Discussion:</a:t>
            </a:r>
            <a:endParaRPr lang="en-GB" sz="1100" dirty="0">
              <a:solidFill>
                <a:schemeClr val="tx2">
                  <a:lumMod val="50000"/>
                </a:schemeClr>
              </a:solidFill>
            </a:endParaRPr>
          </a:p>
          <a:p>
            <a:endParaRPr lang="en-GB" sz="1100" dirty="0">
              <a:solidFill>
                <a:srgbClr val="FF0000"/>
              </a:solidFill>
            </a:endParaRPr>
          </a:p>
          <a:p>
            <a:r>
              <a:rPr lang="en-GB" sz="1100" dirty="0">
                <a:solidFill>
                  <a:srgbClr val="FF0000"/>
                </a:solidFill>
              </a:rPr>
              <a:t>04/08/2019 </a:t>
            </a:r>
            <a:r>
              <a:rPr lang="en-GB" sz="1100" dirty="0">
                <a:solidFill>
                  <a:schemeClr val="tx2">
                    <a:lumMod val="50000"/>
                  </a:schemeClr>
                </a:solidFill>
              </a:rPr>
              <a:t>-  NSCD R125N was not properly operated and the PICOP unable to hand back the isolation to Raynes Park. More information in the cascade.</a:t>
            </a:r>
          </a:p>
          <a:p>
            <a:endParaRPr lang="en-GB" sz="1100" dirty="0">
              <a:solidFill>
                <a:schemeClr val="tx2">
                  <a:lumMod val="50000"/>
                </a:schemeClr>
              </a:solidFill>
            </a:endParaRPr>
          </a:p>
        </p:txBody>
      </p:sp>
      <p:pic>
        <p:nvPicPr>
          <p:cNvPr id="87" name="Picture 86">
            <a:extLst>
              <a:ext uri="{FF2B5EF4-FFF2-40B4-BE49-F238E27FC236}">
                <a16:creationId xmlns:a16="http://schemas.microsoft.com/office/drawing/2014/main" id="{020D72EE-4F66-4775-994F-21CB61706FD5}"/>
              </a:ext>
            </a:extLst>
          </p:cNvPr>
          <p:cNvPicPr>
            <a:picLocks noChangeAspect="1"/>
          </p:cNvPicPr>
          <p:nvPr/>
        </p:nvPicPr>
        <p:blipFill>
          <a:blip r:embed="rId4"/>
          <a:stretch>
            <a:fillRect/>
          </a:stretch>
        </p:blipFill>
        <p:spPr>
          <a:xfrm>
            <a:off x="8487402" y="3140968"/>
            <a:ext cx="424998" cy="426003"/>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pic>
        <p:nvPicPr>
          <p:cNvPr id="88" name="Picture 87">
            <a:extLst>
              <a:ext uri="{FF2B5EF4-FFF2-40B4-BE49-F238E27FC236}">
                <a16:creationId xmlns:a16="http://schemas.microsoft.com/office/drawing/2014/main" id="{58FB17D0-C88B-47BF-B890-11E95C0AC37F}"/>
              </a:ext>
            </a:extLst>
          </p:cNvPr>
          <p:cNvPicPr>
            <a:picLocks noChangeAspect="1"/>
          </p:cNvPicPr>
          <p:nvPr/>
        </p:nvPicPr>
        <p:blipFill>
          <a:blip r:embed="rId5"/>
          <a:stretch>
            <a:fillRect/>
          </a:stretch>
        </p:blipFill>
        <p:spPr>
          <a:xfrm>
            <a:off x="3561655" y="46906"/>
            <a:ext cx="561889" cy="542057"/>
          </a:xfrm>
          <a:prstGeom prst="rect">
            <a:avLst/>
          </a:prstGeom>
        </p:spPr>
      </p:pic>
      <p:pic>
        <p:nvPicPr>
          <p:cNvPr id="15" name="Picture 14">
            <a:extLst>
              <a:ext uri="{FF2B5EF4-FFF2-40B4-BE49-F238E27FC236}">
                <a16:creationId xmlns:a16="http://schemas.microsoft.com/office/drawing/2014/main" id="{8A7D592C-C976-4BAE-84CC-778505777E64}"/>
              </a:ext>
            </a:extLst>
          </p:cNvPr>
          <p:cNvPicPr>
            <a:picLocks noChangeAspect="1"/>
          </p:cNvPicPr>
          <p:nvPr/>
        </p:nvPicPr>
        <p:blipFill>
          <a:blip r:embed="rId6"/>
          <a:stretch>
            <a:fillRect/>
          </a:stretch>
        </p:blipFill>
        <p:spPr>
          <a:xfrm>
            <a:off x="7668197" y="771927"/>
            <a:ext cx="414490" cy="426003"/>
          </a:xfrm>
          <a:prstGeom prst="rect">
            <a:avLst/>
          </a:prstGeom>
          <a:ln w="12700">
            <a:solidFill>
              <a:schemeClr val="tx1"/>
            </a:solidFill>
          </a:ln>
        </p:spPr>
      </p:pic>
      <p:pic>
        <p:nvPicPr>
          <p:cNvPr id="6" name="Picture 5">
            <a:extLst>
              <a:ext uri="{FF2B5EF4-FFF2-40B4-BE49-F238E27FC236}">
                <a16:creationId xmlns:a16="http://schemas.microsoft.com/office/drawing/2014/main" id="{235DAB9E-7921-4F4A-880C-46C8A6ABAAB2}"/>
              </a:ext>
            </a:extLst>
          </p:cNvPr>
          <p:cNvPicPr>
            <a:picLocks noChangeAspect="1"/>
          </p:cNvPicPr>
          <p:nvPr/>
        </p:nvPicPr>
        <p:blipFill>
          <a:blip r:embed="rId7"/>
          <a:stretch>
            <a:fillRect/>
          </a:stretch>
        </p:blipFill>
        <p:spPr>
          <a:xfrm>
            <a:off x="7588185" y="4187902"/>
            <a:ext cx="424998" cy="426003"/>
          </a:xfrm>
          <a:prstGeom prst="rect">
            <a:avLst/>
          </a:prstGeom>
          <a:ln w="12700">
            <a:solidFill>
              <a:schemeClr val="tx1"/>
            </a:solidFill>
          </a:ln>
        </p:spPr>
      </p:pic>
      <p:graphicFrame>
        <p:nvGraphicFramePr>
          <p:cNvPr id="7" name="Object 6">
            <a:extLst>
              <a:ext uri="{FF2B5EF4-FFF2-40B4-BE49-F238E27FC236}">
                <a16:creationId xmlns:a16="http://schemas.microsoft.com/office/drawing/2014/main" id="{CE472D87-C705-4D7B-85DA-C64E31BE148E}"/>
              </a:ext>
            </a:extLst>
          </p:cNvPr>
          <p:cNvGraphicFramePr>
            <a:graphicFrameLocks noChangeAspect="1"/>
          </p:cNvGraphicFramePr>
          <p:nvPr>
            <p:extLst>
              <p:ext uri="{D42A27DB-BD31-4B8C-83A1-F6EECF244321}">
                <p14:modId xmlns:p14="http://schemas.microsoft.com/office/powerpoint/2010/main" val="1979023039"/>
              </p:ext>
            </p:extLst>
          </p:nvPr>
        </p:nvGraphicFramePr>
        <p:xfrm>
          <a:off x="199244" y="1197930"/>
          <a:ext cx="5231584" cy="2951150"/>
        </p:xfrm>
        <a:graphic>
          <a:graphicData uri="http://schemas.openxmlformats.org/presentationml/2006/ole">
            <mc:AlternateContent xmlns:mc="http://schemas.openxmlformats.org/markup-compatibility/2006">
              <mc:Choice xmlns:v="urn:schemas-microsoft-com:vml" Requires="v">
                <p:oleObj spid="_x0000_s2102" name="Worksheet" r:id="rId8" imgW="5943600" imgH="3352710" progId="Excel.Sheet.12">
                  <p:embed/>
                </p:oleObj>
              </mc:Choice>
              <mc:Fallback>
                <p:oleObj name="Worksheet" r:id="rId8" imgW="5943600" imgH="3352710" progId="Excel.Sheet.12">
                  <p:embed/>
                  <p:pic>
                    <p:nvPicPr>
                      <p:cNvPr id="0" name=""/>
                      <p:cNvPicPr/>
                      <p:nvPr/>
                    </p:nvPicPr>
                    <p:blipFill>
                      <a:blip r:embed="rId9"/>
                      <a:stretch>
                        <a:fillRect/>
                      </a:stretch>
                    </p:blipFill>
                    <p:spPr>
                      <a:xfrm>
                        <a:off x="199244" y="1197930"/>
                        <a:ext cx="5231584" cy="29511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E56C03F-C1D0-4111-A299-AB0F56C6236D}"/>
              </a:ext>
            </a:extLst>
          </p:cNvPr>
          <p:cNvGraphicFramePr>
            <a:graphicFrameLocks noChangeAspect="1"/>
          </p:cNvGraphicFramePr>
          <p:nvPr>
            <p:extLst>
              <p:ext uri="{D42A27DB-BD31-4B8C-83A1-F6EECF244321}">
                <p14:modId xmlns:p14="http://schemas.microsoft.com/office/powerpoint/2010/main" val="3073865578"/>
              </p:ext>
            </p:extLst>
          </p:nvPr>
        </p:nvGraphicFramePr>
        <p:xfrm>
          <a:off x="199244" y="4242153"/>
          <a:ext cx="5196799" cy="2173661"/>
        </p:xfrm>
        <a:graphic>
          <a:graphicData uri="http://schemas.openxmlformats.org/presentationml/2006/ole">
            <mc:AlternateContent xmlns:mc="http://schemas.openxmlformats.org/markup-compatibility/2006">
              <mc:Choice xmlns:v="urn:schemas-microsoft-com:vml" Requires="v">
                <p:oleObj spid="_x0000_s2103" name="Worksheet" r:id="rId10" imgW="5943600" imgH="2486025" progId="Excel.Sheet.12">
                  <p:embed/>
                </p:oleObj>
              </mc:Choice>
              <mc:Fallback>
                <p:oleObj name="Worksheet" r:id="rId10" imgW="5943600" imgH="2486025" progId="Excel.Sheet.12">
                  <p:embed/>
                  <p:pic>
                    <p:nvPicPr>
                      <p:cNvPr id="0" name=""/>
                      <p:cNvPicPr/>
                      <p:nvPr/>
                    </p:nvPicPr>
                    <p:blipFill>
                      <a:blip r:embed="rId11"/>
                      <a:stretch>
                        <a:fillRect/>
                      </a:stretch>
                    </p:blipFill>
                    <p:spPr>
                      <a:xfrm>
                        <a:off x="199244" y="4242153"/>
                        <a:ext cx="5196799" cy="2173661"/>
                      </a:xfrm>
                      <a:prstGeom prst="rect">
                        <a:avLst/>
                      </a:prstGeom>
                      <a:ln>
                        <a:solidFill>
                          <a:schemeClr val="tx2">
                            <a:lumMod val="50000"/>
                          </a:schemeClr>
                        </a:solidFill>
                      </a:ln>
                    </p:spPr>
                  </p:pic>
                </p:oleObj>
              </mc:Fallback>
            </mc:AlternateContent>
          </a:graphicData>
        </a:graphic>
      </p:graphicFrame>
      <p:pic>
        <p:nvPicPr>
          <p:cNvPr id="9" name="Picture 8">
            <a:extLst>
              <a:ext uri="{FF2B5EF4-FFF2-40B4-BE49-F238E27FC236}">
                <a16:creationId xmlns:a16="http://schemas.microsoft.com/office/drawing/2014/main" id="{0FA3A661-65C8-4393-85B9-D602CB98705E}"/>
              </a:ext>
            </a:extLst>
          </p:cNvPr>
          <p:cNvPicPr>
            <a:picLocks noChangeAspect="1"/>
          </p:cNvPicPr>
          <p:nvPr/>
        </p:nvPicPr>
        <p:blipFill>
          <a:blip r:embed="rId12"/>
          <a:stretch>
            <a:fillRect/>
          </a:stretch>
        </p:blipFill>
        <p:spPr>
          <a:xfrm>
            <a:off x="9624392" y="1988840"/>
            <a:ext cx="424998" cy="426004"/>
          </a:xfrm>
          <a:prstGeom prst="rect">
            <a:avLst/>
          </a:prstGeom>
          <a:ln>
            <a:solidFill>
              <a:schemeClr val="tx1"/>
            </a:solidFill>
          </a:ln>
        </p:spPr>
      </p:pic>
    </p:spTree>
    <p:extLst>
      <p:ext uri="{BB962C8B-B14F-4D97-AF65-F5344CB8AC3E}">
        <p14:creationId xmlns:p14="http://schemas.microsoft.com/office/powerpoint/2010/main" val="206565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7" name="Rectangle 6">
            <a:extLst>
              <a:ext uri="{FF2B5EF4-FFF2-40B4-BE49-F238E27FC236}">
                <a16:creationId xmlns:a16="http://schemas.microsoft.com/office/drawing/2014/main" id="{46A44462-1F7A-46FB-A480-7502D2A1D298}"/>
              </a:ext>
            </a:extLst>
          </p:cNvPr>
          <p:cNvSpPr/>
          <p:nvPr/>
        </p:nvSpPr>
        <p:spPr>
          <a:xfrm>
            <a:off x="119336" y="489770"/>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rPr>
              <a:t>   </a:t>
            </a:r>
          </a:p>
        </p:txBody>
      </p:sp>
      <p:sp>
        <p:nvSpPr>
          <p:cNvPr id="10" name="Rectangle 9">
            <a:extLst>
              <a:ext uri="{FF2B5EF4-FFF2-40B4-BE49-F238E27FC236}">
                <a16:creationId xmlns:a16="http://schemas.microsoft.com/office/drawing/2014/main" id="{2B6BB96E-8666-4F96-8D03-163FA3117CAD}"/>
              </a:ext>
            </a:extLst>
          </p:cNvPr>
          <p:cNvSpPr/>
          <p:nvPr/>
        </p:nvSpPr>
        <p:spPr>
          <a:xfrm>
            <a:off x="263352" y="750369"/>
            <a:ext cx="6264698"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Line Blockage Irregularity at Queenstown Road Station  </a:t>
            </a:r>
          </a:p>
        </p:txBody>
      </p:sp>
      <p:pic>
        <p:nvPicPr>
          <p:cNvPr id="8" name="Picture 7">
            <a:extLst>
              <a:ext uri="{FF2B5EF4-FFF2-40B4-BE49-F238E27FC236}">
                <a16:creationId xmlns:a16="http://schemas.microsoft.com/office/drawing/2014/main" id="{0F2895ED-9D14-49E0-AEF3-9B4438A9C429}"/>
              </a:ext>
            </a:extLst>
          </p:cNvPr>
          <p:cNvPicPr>
            <a:picLocks noChangeAspect="1"/>
          </p:cNvPicPr>
          <p:nvPr/>
        </p:nvPicPr>
        <p:blipFill>
          <a:blip r:embed="rId3"/>
          <a:stretch>
            <a:fillRect/>
          </a:stretch>
        </p:blipFill>
        <p:spPr>
          <a:xfrm>
            <a:off x="3215680" y="84086"/>
            <a:ext cx="483522" cy="484665"/>
          </a:xfrm>
          <a:prstGeom prst="roundRect">
            <a:avLst>
              <a:gd name="adj" fmla="val 4167"/>
            </a:avLst>
          </a:prstGeom>
          <a:solidFill>
            <a:srgbClr val="FFFFFF"/>
          </a:solidFill>
          <a:ln w="12700" cap="sq">
            <a:solidFill>
              <a:schemeClr val="tx1"/>
            </a:solidFill>
            <a:miter lim="800000"/>
          </a:ln>
          <a:effectLst/>
          <a:scene3d>
            <a:camera prst="orthographicFront"/>
            <a:lightRig rig="threePt" dir="t">
              <a:rot lat="0" lon="0" rev="2700000"/>
            </a:lightRig>
          </a:scene3d>
          <a:sp3d>
            <a:bevelT h="38100"/>
            <a:contourClr>
              <a:srgbClr val="C0C0C0"/>
            </a:contourClr>
          </a:sp3d>
        </p:spPr>
      </p:pic>
      <p:pic>
        <p:nvPicPr>
          <p:cNvPr id="29" name="Picture 28">
            <a:extLst>
              <a:ext uri="{FF2B5EF4-FFF2-40B4-BE49-F238E27FC236}">
                <a16:creationId xmlns:a16="http://schemas.microsoft.com/office/drawing/2014/main" id="{E6D27E8D-283B-4C7E-9FBF-4EE469152BFB}"/>
              </a:ext>
            </a:extLst>
          </p:cNvPr>
          <p:cNvPicPr/>
          <p:nvPr/>
        </p:nvPicPr>
        <p:blipFill>
          <a:blip r:embed="rId4"/>
          <a:stretch>
            <a:fillRect/>
          </a:stretch>
        </p:blipFill>
        <p:spPr>
          <a:xfrm>
            <a:off x="4852061" y="1321571"/>
            <a:ext cx="7279154" cy="3143150"/>
          </a:xfrm>
          <a:prstGeom prst="rect">
            <a:avLst/>
          </a:prstGeom>
          <a:ln w="19050">
            <a:solidFill>
              <a:schemeClr val="tx2">
                <a:lumMod val="50000"/>
              </a:schemeClr>
            </a:solidFill>
          </a:ln>
        </p:spPr>
      </p:pic>
      <p:cxnSp>
        <p:nvCxnSpPr>
          <p:cNvPr id="30" name="Straight Connector 29">
            <a:extLst>
              <a:ext uri="{FF2B5EF4-FFF2-40B4-BE49-F238E27FC236}">
                <a16:creationId xmlns:a16="http://schemas.microsoft.com/office/drawing/2014/main" id="{0F188ED3-AFF2-44B1-88EE-BF57A3215A7F}"/>
              </a:ext>
            </a:extLst>
          </p:cNvPr>
          <p:cNvCxnSpPr>
            <a:cxnSpLocks/>
          </p:cNvCxnSpPr>
          <p:nvPr/>
        </p:nvCxnSpPr>
        <p:spPr>
          <a:xfrm flipH="1">
            <a:off x="6492600" y="3495453"/>
            <a:ext cx="5221092" cy="0"/>
          </a:xfrm>
          <a:prstGeom prst="line">
            <a:avLst/>
          </a:prstGeom>
          <a:noFill/>
          <a:ln w="57150" cap="flat" cmpd="sng" algn="ctr">
            <a:solidFill>
              <a:srgbClr val="FFC000"/>
            </a:solidFill>
            <a:prstDash val="solid"/>
            <a:miter lim="800000"/>
          </a:ln>
          <a:effectLst/>
        </p:spPr>
      </p:cxnSp>
      <p:cxnSp>
        <p:nvCxnSpPr>
          <p:cNvPr id="31" name="Straight Arrow Connector 30">
            <a:extLst>
              <a:ext uri="{FF2B5EF4-FFF2-40B4-BE49-F238E27FC236}">
                <a16:creationId xmlns:a16="http://schemas.microsoft.com/office/drawing/2014/main" id="{53C18378-FF28-4DAF-A02D-0981092068D2}"/>
              </a:ext>
            </a:extLst>
          </p:cNvPr>
          <p:cNvCxnSpPr>
            <a:cxnSpLocks/>
          </p:cNvCxnSpPr>
          <p:nvPr/>
        </p:nvCxnSpPr>
        <p:spPr>
          <a:xfrm flipH="1">
            <a:off x="7955170" y="3247656"/>
            <a:ext cx="2462378" cy="0"/>
          </a:xfrm>
          <a:prstGeom prst="straightConnector1">
            <a:avLst/>
          </a:prstGeom>
          <a:noFill/>
          <a:ln w="57150" cap="flat" cmpd="sng" algn="ctr">
            <a:solidFill>
              <a:srgbClr val="70AD47">
                <a:lumMod val="50000"/>
              </a:srgbClr>
            </a:solidFill>
            <a:prstDash val="solid"/>
            <a:miter lim="800000"/>
            <a:tailEnd type="triangle"/>
          </a:ln>
          <a:effectLst/>
        </p:spPr>
      </p:cxnSp>
      <p:cxnSp>
        <p:nvCxnSpPr>
          <p:cNvPr id="32" name="Straight Arrow Connector 31">
            <a:extLst>
              <a:ext uri="{FF2B5EF4-FFF2-40B4-BE49-F238E27FC236}">
                <a16:creationId xmlns:a16="http://schemas.microsoft.com/office/drawing/2014/main" id="{76BD86F5-F887-4CF5-A2E2-5BB9A4334405}"/>
              </a:ext>
            </a:extLst>
          </p:cNvPr>
          <p:cNvCxnSpPr>
            <a:cxnSpLocks/>
          </p:cNvCxnSpPr>
          <p:nvPr/>
        </p:nvCxnSpPr>
        <p:spPr>
          <a:xfrm flipH="1">
            <a:off x="7536606" y="3240794"/>
            <a:ext cx="438150" cy="244008"/>
          </a:xfrm>
          <a:prstGeom prst="straightConnector1">
            <a:avLst/>
          </a:prstGeom>
          <a:noFill/>
          <a:ln w="57150" cap="flat" cmpd="sng" algn="ctr">
            <a:solidFill>
              <a:srgbClr val="70AD47">
                <a:lumMod val="50000"/>
              </a:srgbClr>
            </a:solidFill>
            <a:prstDash val="solid"/>
            <a:miter lim="800000"/>
            <a:tailEnd type="triangle"/>
          </a:ln>
          <a:effectLst/>
        </p:spPr>
      </p:cxnSp>
      <p:cxnSp>
        <p:nvCxnSpPr>
          <p:cNvPr id="33" name="Straight Arrow Connector 32">
            <a:extLst>
              <a:ext uri="{FF2B5EF4-FFF2-40B4-BE49-F238E27FC236}">
                <a16:creationId xmlns:a16="http://schemas.microsoft.com/office/drawing/2014/main" id="{721975E6-E69A-43A0-8CEB-B116B0865BE9}"/>
              </a:ext>
            </a:extLst>
          </p:cNvPr>
          <p:cNvCxnSpPr>
            <a:cxnSpLocks/>
          </p:cNvCxnSpPr>
          <p:nvPr/>
        </p:nvCxnSpPr>
        <p:spPr>
          <a:xfrm flipV="1">
            <a:off x="9553453" y="3495453"/>
            <a:ext cx="0" cy="408511"/>
          </a:xfrm>
          <a:prstGeom prst="straightConnector1">
            <a:avLst/>
          </a:prstGeom>
          <a:noFill/>
          <a:ln w="57150" cap="flat" cmpd="sng" algn="ctr">
            <a:solidFill>
              <a:srgbClr val="FFC000"/>
            </a:solidFill>
            <a:prstDash val="solid"/>
            <a:miter lim="800000"/>
            <a:tailEnd type="triangle"/>
          </a:ln>
          <a:effectLst/>
        </p:spPr>
      </p:cxnSp>
      <p:sp>
        <p:nvSpPr>
          <p:cNvPr id="34" name="Text Box 7">
            <a:extLst>
              <a:ext uri="{FF2B5EF4-FFF2-40B4-BE49-F238E27FC236}">
                <a16:creationId xmlns:a16="http://schemas.microsoft.com/office/drawing/2014/main" id="{B7337BB6-574A-451D-AABA-0111DFB342F2}"/>
              </a:ext>
            </a:extLst>
          </p:cNvPr>
          <p:cNvSpPr txBox="1"/>
          <p:nvPr/>
        </p:nvSpPr>
        <p:spPr>
          <a:xfrm>
            <a:off x="7901119" y="3921636"/>
            <a:ext cx="3614498" cy="683582"/>
          </a:xfrm>
          <a:prstGeom prst="rect">
            <a:avLst/>
          </a:prstGeom>
          <a:solidFill>
            <a:sysClr val="window" lastClr="FFFFFF"/>
          </a:solidFill>
          <a:ln w="3810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The line blockage (GZAC ref; 6352383) on the Down Windsor/Down Windsor Slow between 609A pts and 617A pts, which was in place for a cracked crossing inspection.</a:t>
            </a:r>
          </a:p>
        </p:txBody>
      </p:sp>
      <p:cxnSp>
        <p:nvCxnSpPr>
          <p:cNvPr id="35" name="Straight Arrow Connector 34">
            <a:extLst>
              <a:ext uri="{FF2B5EF4-FFF2-40B4-BE49-F238E27FC236}">
                <a16:creationId xmlns:a16="http://schemas.microsoft.com/office/drawing/2014/main" id="{84DCEC0E-D942-473A-A98D-528697C2A4A5}"/>
              </a:ext>
            </a:extLst>
          </p:cNvPr>
          <p:cNvCxnSpPr>
            <a:cxnSpLocks/>
          </p:cNvCxnSpPr>
          <p:nvPr/>
        </p:nvCxnSpPr>
        <p:spPr>
          <a:xfrm flipH="1">
            <a:off x="9802578" y="2241616"/>
            <a:ext cx="161485" cy="974442"/>
          </a:xfrm>
          <a:prstGeom prst="straightConnector1">
            <a:avLst/>
          </a:prstGeom>
          <a:noFill/>
          <a:ln w="57150" cap="flat" cmpd="sng" algn="ctr">
            <a:solidFill>
              <a:srgbClr val="70AD47">
                <a:lumMod val="50000"/>
              </a:srgbClr>
            </a:solidFill>
            <a:prstDash val="solid"/>
            <a:miter lim="800000"/>
            <a:tailEnd type="triangle"/>
          </a:ln>
          <a:effectLst/>
        </p:spPr>
      </p:cxnSp>
      <p:sp>
        <p:nvSpPr>
          <p:cNvPr id="36" name="Text Box 9">
            <a:extLst>
              <a:ext uri="{FF2B5EF4-FFF2-40B4-BE49-F238E27FC236}">
                <a16:creationId xmlns:a16="http://schemas.microsoft.com/office/drawing/2014/main" id="{D3458E55-F65D-4695-A468-AEF1A87CD9C1}"/>
              </a:ext>
            </a:extLst>
          </p:cNvPr>
          <p:cNvSpPr txBox="1"/>
          <p:nvPr/>
        </p:nvSpPr>
        <p:spPr>
          <a:xfrm>
            <a:off x="8992002" y="1554512"/>
            <a:ext cx="2346822" cy="619309"/>
          </a:xfrm>
          <a:prstGeom prst="rect">
            <a:avLst/>
          </a:prstGeom>
          <a:solidFill>
            <a:sysClr val="window" lastClr="FFFFFF"/>
          </a:solidFill>
          <a:ln w="38100">
            <a:solidFill>
              <a:srgbClr val="70AD47">
                <a:lumMod val="50000"/>
              </a:srgb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The passage of 2U33 which was routed into the line blockage over 611 points. </a:t>
            </a:r>
          </a:p>
        </p:txBody>
      </p:sp>
      <p:cxnSp>
        <p:nvCxnSpPr>
          <p:cNvPr id="37" name="Straight Connector 36">
            <a:extLst>
              <a:ext uri="{FF2B5EF4-FFF2-40B4-BE49-F238E27FC236}">
                <a16:creationId xmlns:a16="http://schemas.microsoft.com/office/drawing/2014/main" id="{2C6F7B97-4723-43BC-B0D2-61B062C6B197}"/>
              </a:ext>
            </a:extLst>
          </p:cNvPr>
          <p:cNvCxnSpPr>
            <a:cxnSpLocks/>
          </p:cNvCxnSpPr>
          <p:nvPr/>
        </p:nvCxnSpPr>
        <p:spPr>
          <a:xfrm>
            <a:off x="5336715" y="2832545"/>
            <a:ext cx="1346236" cy="6601"/>
          </a:xfrm>
          <a:prstGeom prst="line">
            <a:avLst/>
          </a:prstGeom>
          <a:noFill/>
          <a:ln w="66675" cap="flat" cmpd="sng" algn="ctr">
            <a:solidFill>
              <a:srgbClr val="7030A0"/>
            </a:solidFill>
            <a:prstDash val="solid"/>
            <a:miter lim="800000"/>
          </a:ln>
          <a:effectLst/>
        </p:spPr>
      </p:cxnSp>
      <p:cxnSp>
        <p:nvCxnSpPr>
          <p:cNvPr id="38" name="Straight Connector 37">
            <a:extLst>
              <a:ext uri="{FF2B5EF4-FFF2-40B4-BE49-F238E27FC236}">
                <a16:creationId xmlns:a16="http://schemas.microsoft.com/office/drawing/2014/main" id="{2EBCBBA8-2102-4BF9-B17F-448878B8791D}"/>
              </a:ext>
            </a:extLst>
          </p:cNvPr>
          <p:cNvCxnSpPr>
            <a:cxnSpLocks/>
          </p:cNvCxnSpPr>
          <p:nvPr/>
        </p:nvCxnSpPr>
        <p:spPr>
          <a:xfrm>
            <a:off x="6682951" y="2839146"/>
            <a:ext cx="1291805" cy="204142"/>
          </a:xfrm>
          <a:prstGeom prst="line">
            <a:avLst/>
          </a:prstGeom>
          <a:noFill/>
          <a:ln w="66675" cap="flat" cmpd="sng" algn="ctr">
            <a:solidFill>
              <a:srgbClr val="7030A0"/>
            </a:solidFill>
            <a:prstDash val="solid"/>
            <a:miter lim="800000"/>
          </a:ln>
          <a:effectLst/>
        </p:spPr>
      </p:cxnSp>
      <p:cxnSp>
        <p:nvCxnSpPr>
          <p:cNvPr id="39" name="Straight Connector 38">
            <a:extLst>
              <a:ext uri="{FF2B5EF4-FFF2-40B4-BE49-F238E27FC236}">
                <a16:creationId xmlns:a16="http://schemas.microsoft.com/office/drawing/2014/main" id="{10D3AFAC-5D2A-4EED-8F19-0FB962B91F98}"/>
              </a:ext>
            </a:extLst>
          </p:cNvPr>
          <p:cNvCxnSpPr>
            <a:cxnSpLocks/>
          </p:cNvCxnSpPr>
          <p:nvPr/>
        </p:nvCxnSpPr>
        <p:spPr>
          <a:xfrm flipV="1">
            <a:off x="7974756" y="3036652"/>
            <a:ext cx="1368948" cy="6636"/>
          </a:xfrm>
          <a:prstGeom prst="line">
            <a:avLst/>
          </a:prstGeom>
          <a:noFill/>
          <a:ln w="66675" cap="flat" cmpd="sng" algn="ctr">
            <a:solidFill>
              <a:srgbClr val="7030A0"/>
            </a:solidFill>
            <a:prstDash val="solid"/>
            <a:miter lim="800000"/>
          </a:ln>
          <a:effectLst/>
        </p:spPr>
      </p:cxnSp>
      <p:cxnSp>
        <p:nvCxnSpPr>
          <p:cNvPr id="40" name="Straight Arrow Connector 39">
            <a:extLst>
              <a:ext uri="{FF2B5EF4-FFF2-40B4-BE49-F238E27FC236}">
                <a16:creationId xmlns:a16="http://schemas.microsoft.com/office/drawing/2014/main" id="{F6BCFD3A-3FD5-4C0C-B28A-EBE9C21E185E}"/>
              </a:ext>
            </a:extLst>
          </p:cNvPr>
          <p:cNvCxnSpPr>
            <a:cxnSpLocks/>
          </p:cNvCxnSpPr>
          <p:nvPr/>
        </p:nvCxnSpPr>
        <p:spPr>
          <a:xfrm>
            <a:off x="7105180" y="2310247"/>
            <a:ext cx="85725" cy="542925"/>
          </a:xfrm>
          <a:prstGeom prst="straightConnector1">
            <a:avLst/>
          </a:prstGeom>
          <a:noFill/>
          <a:ln w="66675" cap="flat" cmpd="sng" algn="ctr">
            <a:solidFill>
              <a:srgbClr val="7030A0"/>
            </a:solidFill>
            <a:prstDash val="solid"/>
            <a:miter lim="800000"/>
            <a:tailEnd type="triangle"/>
          </a:ln>
          <a:effectLst/>
        </p:spPr>
      </p:cxnSp>
      <p:sp>
        <p:nvSpPr>
          <p:cNvPr id="41" name="Text Box 14">
            <a:extLst>
              <a:ext uri="{FF2B5EF4-FFF2-40B4-BE49-F238E27FC236}">
                <a16:creationId xmlns:a16="http://schemas.microsoft.com/office/drawing/2014/main" id="{A4A459B1-16B9-40DF-83E8-29C80CE9F450}"/>
              </a:ext>
            </a:extLst>
          </p:cNvPr>
          <p:cNvSpPr txBox="1"/>
          <p:nvPr/>
        </p:nvSpPr>
        <p:spPr>
          <a:xfrm>
            <a:off x="5314799" y="1417713"/>
            <a:ext cx="3214465" cy="823903"/>
          </a:xfrm>
          <a:prstGeom prst="rect">
            <a:avLst/>
          </a:prstGeom>
          <a:solidFill>
            <a:sysClr val="window" lastClr="FFFFFF"/>
          </a:solidFill>
          <a:ln w="38100">
            <a:solidFill>
              <a:srgbClr val="7030A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Line blockage that was in place for the Track Patrol team and where the Asset Inspector and his Lookout went following 2U33 entering their line blockage on the Dn Windsor/Dn Windsor Slow.</a:t>
            </a:r>
          </a:p>
        </p:txBody>
      </p:sp>
      <p:sp>
        <p:nvSpPr>
          <p:cNvPr id="61" name="Rectangle 60">
            <a:extLst>
              <a:ext uri="{FF2B5EF4-FFF2-40B4-BE49-F238E27FC236}">
                <a16:creationId xmlns:a16="http://schemas.microsoft.com/office/drawing/2014/main" id="{66324B02-A6DE-4599-BF71-DEAE71B91370}"/>
              </a:ext>
            </a:extLst>
          </p:cNvPr>
          <p:cNvSpPr/>
          <p:nvPr/>
        </p:nvSpPr>
        <p:spPr>
          <a:xfrm>
            <a:off x="229077" y="1368646"/>
            <a:ext cx="4478968" cy="5164156"/>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On Thursday 15</a:t>
            </a:r>
            <a:r>
              <a:rPr lang="en-GB" sz="1400" baseline="30000" dirty="0"/>
              <a:t>th</a:t>
            </a:r>
            <a:r>
              <a:rPr lang="en-GB" sz="1400" dirty="0"/>
              <a:t> August 2019 at approximately 12:31 the Signaller operating panel 2 at Wimbledon Area Signalling Centre (ASC) received a request for a LB that was required to undertake daily inspections on a cracked crossing associated with W612A points at Queenstown Road.  </a:t>
            </a:r>
          </a:p>
          <a:p>
            <a:endParaRPr lang="en-GB" sz="800" dirty="0"/>
          </a:p>
          <a:p>
            <a:r>
              <a:rPr lang="en-GB" sz="1400" dirty="0"/>
              <a:t>The COSS was calling from a POS and required the LB to provide a safe access back to the platform at Queenstown Road after having previously taken the same LB at around 12:00 hours.  At this time the Signaller was already dealing with another two planned LBs in the same geographic area and advised the COSS he would call him back once there was a suitable gap in the train service.</a:t>
            </a:r>
          </a:p>
          <a:p>
            <a:endParaRPr lang="en-GB" sz="800" dirty="0"/>
          </a:p>
          <a:p>
            <a:r>
              <a:rPr lang="en-GB" sz="1400" dirty="0"/>
              <a:t>At approximately 12:35 the Signaller contacted the COSS and advised him that he was in a position to grant the LB, confirmed the protection limits and issued an authority number.  </a:t>
            </a:r>
          </a:p>
          <a:p>
            <a:endParaRPr lang="en-GB" sz="800" dirty="0"/>
          </a:p>
          <a:p>
            <a:r>
              <a:rPr lang="en-GB" sz="1400" dirty="0"/>
              <a:t>Shortly after, at approximately 12:38 the COSS contacted the Signaller to advise that he had observed a train (2U33) traverse W611 points, which were within the limits of his LB. </a:t>
            </a:r>
            <a:endParaRPr kumimoji="0" lang="en-GB" sz="14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62" name="Rectangle 61">
            <a:extLst>
              <a:ext uri="{FF2B5EF4-FFF2-40B4-BE49-F238E27FC236}">
                <a16:creationId xmlns:a16="http://schemas.microsoft.com/office/drawing/2014/main" id="{6779636B-97D8-4D01-A35A-B309FF831CA2}"/>
              </a:ext>
            </a:extLst>
          </p:cNvPr>
          <p:cNvSpPr/>
          <p:nvPr/>
        </p:nvSpPr>
        <p:spPr>
          <a:xfrm>
            <a:off x="4852061" y="4699500"/>
            <a:ext cx="6367730" cy="2158499"/>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a:t>
            </a:r>
          </a:p>
          <a:p>
            <a:pPr>
              <a:defRPr/>
            </a:pPr>
            <a:endParaRPr kumimoji="0" lang="en-GB" sz="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indent="-285750">
              <a:buFont typeface="Wingdings" panose="05000000000000000000" pitchFamily="2" charset="2"/>
              <a:buChar char="Ø"/>
              <a:defRPr/>
            </a:pPr>
            <a:r>
              <a:rPr lang="en-GB" sz="1400" b="1" dirty="0">
                <a:solidFill>
                  <a:prstClr val="black"/>
                </a:solidFill>
                <a:latin typeface="Arial" panose="020B0604020202020204"/>
              </a:rPr>
              <a:t>This incident is currently under investigation but the initial findings suggest that the Signaller was dealing with 6 different line blockages at the time</a:t>
            </a:r>
          </a:p>
          <a:p>
            <a:pPr marL="285750" indent="-285750">
              <a:buFont typeface="Wingdings" panose="05000000000000000000" pitchFamily="2" charset="2"/>
              <a:buChar char="Ø"/>
              <a:defRPr/>
            </a:pPr>
            <a:r>
              <a:rPr lang="en-GB" sz="1400" b="1" dirty="0">
                <a:solidFill>
                  <a:prstClr val="black"/>
                </a:solidFill>
                <a:latin typeface="Arial" panose="020B0604020202020204"/>
              </a:rPr>
              <a:t>The review of voice comms also showed that the Signaller had 17 Safety Critical Communication conversations in a space of 45 mins, 15 of these were associated with the 6 line blockages</a:t>
            </a:r>
          </a:p>
          <a:p>
            <a:pPr marL="285750" indent="-285750">
              <a:buFont typeface="Wingdings" panose="05000000000000000000" pitchFamily="2" charset="2"/>
              <a:buChar char="Ø"/>
              <a:defRPr/>
            </a:pPr>
            <a:r>
              <a:rPr lang="en-GB" sz="1400" b="1" dirty="0">
                <a:solidFill>
                  <a:schemeClr val="tx1"/>
                </a:solidFill>
                <a:latin typeface="Arial" panose="020B0604020202020204" pitchFamily="34" charset="0"/>
                <a:cs typeface="Arial" panose="020B0604020202020204" pitchFamily="34" charset="0"/>
              </a:rPr>
              <a:t>Maintenance are working with the local Operations team on the reduction in multi-part line blockages</a:t>
            </a:r>
          </a:p>
          <a:p>
            <a:pPr marL="285750" indent="-285750">
              <a:buFont typeface="Wingdings" panose="05000000000000000000" pitchFamily="2" charset="2"/>
              <a:buChar char="Ø"/>
              <a:defRPr/>
            </a:pP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6791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258671" y="777938"/>
            <a:ext cx="5870940" cy="369332"/>
          </a:xfrm>
          <a:prstGeom prst="rect">
            <a:avLst/>
          </a:prstGeom>
        </p:spPr>
        <p:txBody>
          <a:bodyPr wrap="square">
            <a:spAutoFit/>
          </a:bodyPr>
          <a:lstStyle/>
          <a:p>
            <a:r>
              <a:rPr lang="en-GB" b="1" dirty="0">
                <a:solidFill>
                  <a:schemeClr val="tx2">
                    <a:lumMod val="50000"/>
                  </a:schemeClr>
                </a:solidFill>
              </a:rPr>
              <a:t>Serious Accident – burns to hands </a:t>
            </a:r>
          </a:p>
        </p:txBody>
      </p:sp>
      <p:pic>
        <p:nvPicPr>
          <p:cNvPr id="18" name="Picture 17">
            <a:extLst>
              <a:ext uri="{FF2B5EF4-FFF2-40B4-BE49-F238E27FC236}">
                <a16:creationId xmlns:a16="http://schemas.microsoft.com/office/drawing/2014/main" id="{ADE9773B-9D04-46AA-97EF-A3F9DC8211F1}"/>
              </a:ext>
            </a:extLst>
          </p:cNvPr>
          <p:cNvPicPr>
            <a:picLocks noChangeAspect="1"/>
          </p:cNvPicPr>
          <p:nvPr/>
        </p:nvPicPr>
        <p:blipFill>
          <a:blip r:embed="rId3"/>
          <a:stretch>
            <a:fillRect/>
          </a:stretch>
        </p:blipFill>
        <p:spPr>
          <a:xfrm>
            <a:off x="3283006" y="44297"/>
            <a:ext cx="580745" cy="582118"/>
          </a:xfrm>
          <a:prstGeom prst="rect">
            <a:avLst/>
          </a:prstGeom>
          <a:ln w="12700">
            <a:solidFill>
              <a:schemeClr val="tx1"/>
            </a:solidFill>
          </a:ln>
        </p:spPr>
      </p:pic>
      <p:sp>
        <p:nvSpPr>
          <p:cNvPr id="7" name="Rectangle 6">
            <a:extLst>
              <a:ext uri="{FF2B5EF4-FFF2-40B4-BE49-F238E27FC236}">
                <a16:creationId xmlns:a16="http://schemas.microsoft.com/office/drawing/2014/main" id="{57C9B644-7B6C-41FB-8D75-81BA87F82403}"/>
              </a:ext>
            </a:extLst>
          </p:cNvPr>
          <p:cNvSpPr/>
          <p:nvPr/>
        </p:nvSpPr>
        <p:spPr>
          <a:xfrm>
            <a:off x="281740" y="1483544"/>
            <a:ext cx="7784697" cy="2862322"/>
          </a:xfrm>
          <a:prstGeom prst="rect">
            <a:avLst/>
          </a:prstGeom>
        </p:spPr>
        <p:txBody>
          <a:bodyPr wrap="square">
            <a:spAutoFit/>
          </a:bodyPr>
          <a:lstStyle/>
          <a:p>
            <a:r>
              <a:rPr lang="en-GB" dirty="0">
                <a:solidFill>
                  <a:schemeClr val="tx2">
                    <a:lumMod val="50000"/>
                  </a:schemeClr>
                </a:solidFill>
              </a:rPr>
              <a:t>Overview</a:t>
            </a:r>
          </a:p>
          <a:p>
            <a:endParaRPr lang="en-GB" dirty="0">
              <a:solidFill>
                <a:schemeClr val="tx2">
                  <a:lumMod val="50000"/>
                </a:schemeClr>
              </a:solidFill>
            </a:endParaRPr>
          </a:p>
          <a:p>
            <a:r>
              <a:rPr lang="en-GB" dirty="0">
                <a:solidFill>
                  <a:schemeClr val="tx2">
                    <a:lumMod val="50000"/>
                  </a:schemeClr>
                </a:solidFill>
              </a:rPr>
              <a:t>A serious safety incident occurred on South East Route in the early hours of Wednesday morning 7</a:t>
            </a:r>
            <a:r>
              <a:rPr lang="en-GB" baseline="30000" dirty="0">
                <a:solidFill>
                  <a:schemeClr val="tx2">
                    <a:lumMod val="50000"/>
                  </a:schemeClr>
                </a:solidFill>
              </a:rPr>
              <a:t>th</a:t>
            </a:r>
            <a:r>
              <a:rPr lang="en-GB" dirty="0">
                <a:solidFill>
                  <a:schemeClr val="tx2">
                    <a:lumMod val="50000"/>
                  </a:schemeClr>
                </a:solidFill>
              </a:rPr>
              <a:t> August 2019 when a colleague setting up site lighting came into contact with a live conductor rail floater which was believed to have been isolated (example of a floater on the right).</a:t>
            </a:r>
          </a:p>
          <a:p>
            <a:r>
              <a:rPr lang="en-GB" dirty="0">
                <a:solidFill>
                  <a:schemeClr val="tx2">
                    <a:lumMod val="50000"/>
                  </a:schemeClr>
                </a:solidFill>
              </a:rPr>
              <a:t>The IP suffered severe burns to their hands. However, this could have been a lot worse but the IP was wearing flame retardant PPE and gloves at the time. The investigation is currently ongoing but we’d like to issue a few immediate reminders.</a:t>
            </a:r>
          </a:p>
        </p:txBody>
      </p:sp>
      <p:pic>
        <p:nvPicPr>
          <p:cNvPr id="8" name="Picture 7">
            <a:extLst>
              <a:ext uri="{FF2B5EF4-FFF2-40B4-BE49-F238E27FC236}">
                <a16:creationId xmlns:a16="http://schemas.microsoft.com/office/drawing/2014/main" id="{CB9E61CE-030E-41C2-A167-555ED6684844}"/>
              </a:ext>
            </a:extLst>
          </p:cNvPr>
          <p:cNvPicPr>
            <a:picLocks noChangeAspect="1"/>
          </p:cNvPicPr>
          <p:nvPr/>
        </p:nvPicPr>
        <p:blipFill>
          <a:blip r:embed="rId4"/>
          <a:stretch>
            <a:fillRect/>
          </a:stretch>
        </p:blipFill>
        <p:spPr>
          <a:xfrm>
            <a:off x="8544272" y="5695350"/>
            <a:ext cx="2774494" cy="851002"/>
          </a:xfrm>
          <a:prstGeom prst="rect">
            <a:avLst/>
          </a:prstGeom>
          <a:ln>
            <a:solidFill>
              <a:schemeClr val="tx2">
                <a:lumMod val="50000"/>
              </a:schemeClr>
            </a:solidFill>
          </a:ln>
        </p:spPr>
      </p:pic>
      <p:pic>
        <p:nvPicPr>
          <p:cNvPr id="9" name="Picture 8">
            <a:extLst>
              <a:ext uri="{FF2B5EF4-FFF2-40B4-BE49-F238E27FC236}">
                <a16:creationId xmlns:a16="http://schemas.microsoft.com/office/drawing/2014/main" id="{B29B200B-D4C5-4C42-920F-89E675743435}"/>
              </a:ext>
            </a:extLst>
          </p:cNvPr>
          <p:cNvPicPr>
            <a:picLocks noChangeAspect="1"/>
          </p:cNvPicPr>
          <p:nvPr/>
        </p:nvPicPr>
        <p:blipFill rotWithShape="1">
          <a:blip r:embed="rId5"/>
          <a:srcRect l="19186" t="25849" r="37393" b="23750"/>
          <a:stretch/>
        </p:blipFill>
        <p:spPr>
          <a:xfrm>
            <a:off x="9519384" y="795584"/>
            <a:ext cx="1799382" cy="2786188"/>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35D88546-84E5-4F6F-A9CC-C706D55115DE}"/>
              </a:ext>
            </a:extLst>
          </p:cNvPr>
          <p:cNvPicPr>
            <a:picLocks noChangeAspect="1"/>
          </p:cNvPicPr>
          <p:nvPr/>
        </p:nvPicPr>
        <p:blipFill>
          <a:blip r:embed="rId6"/>
          <a:stretch>
            <a:fillRect/>
          </a:stretch>
        </p:blipFill>
        <p:spPr>
          <a:xfrm>
            <a:off x="8374685" y="3792681"/>
            <a:ext cx="2944081" cy="1691760"/>
          </a:xfrm>
          <a:prstGeom prst="rect">
            <a:avLst/>
          </a:prstGeom>
          <a:ln>
            <a:solidFill>
              <a:schemeClr val="tx2">
                <a:lumMod val="50000"/>
              </a:schemeClr>
            </a:solidFill>
          </a:ln>
        </p:spPr>
      </p:pic>
      <p:sp>
        <p:nvSpPr>
          <p:cNvPr id="14" name="Rectangle 13">
            <a:extLst>
              <a:ext uri="{FF2B5EF4-FFF2-40B4-BE49-F238E27FC236}">
                <a16:creationId xmlns:a16="http://schemas.microsoft.com/office/drawing/2014/main" id="{B4D03203-EF1C-43CF-ACB1-67594BFD3644}"/>
              </a:ext>
            </a:extLst>
          </p:cNvPr>
          <p:cNvSpPr/>
          <p:nvPr/>
        </p:nvSpPr>
        <p:spPr>
          <a:xfrm>
            <a:off x="389513" y="4409125"/>
            <a:ext cx="6367730" cy="2215773"/>
          </a:xfrm>
          <a:prstGeom prst="rect">
            <a:avLst/>
          </a:prstGeom>
          <a:solidFill>
            <a:srgbClr val="F4F488"/>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Ø"/>
              <a:defRPr/>
            </a:pP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Arial" panose="020B0604020202020204"/>
              </a:rPr>
              <a:t>Actions/ Discussion Points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dirty="0">
                <a:solidFill>
                  <a:prstClr val="black"/>
                </a:solidFill>
                <a:latin typeface="Arial" panose="020B0604020202020204"/>
              </a:rPr>
              <a:t>Always assume that the third rail is  live and test  before touch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i="0" u="none" strike="noStrike" kern="1200" cap="none" spc="0" normalizeH="0" baseline="0" noProof="0" dirty="0">
                <a:ln>
                  <a:noFill/>
                </a:ln>
                <a:solidFill>
                  <a:prstClr val="black"/>
                </a:solidFill>
                <a:effectLst/>
                <a:uLnTx/>
                <a:uFillTx/>
                <a:latin typeface="Arial" panose="020B0604020202020204"/>
                <a:ea typeface="+mn-ea"/>
                <a:cs typeface="+mn-cs"/>
              </a:rPr>
              <a:t>Are you aware of the location of live floaters  in your worksite?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dirty="0">
                <a:solidFill>
                  <a:prstClr val="black"/>
                </a:solidFill>
                <a:latin typeface="Arial" panose="020B0604020202020204"/>
              </a:rPr>
              <a:t>Always wear the correct PPE for the task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i="0" u="none" strike="noStrike" kern="1200" cap="none" spc="0" normalizeH="0" baseline="0" noProof="0" dirty="0">
                <a:ln>
                  <a:noFill/>
                </a:ln>
                <a:solidFill>
                  <a:prstClr val="black"/>
                </a:solidFill>
                <a:effectLst/>
                <a:uLnTx/>
                <a:uFillTx/>
                <a:latin typeface="Arial" panose="020B0604020202020204"/>
                <a:ea typeface="+mn-ea"/>
                <a:cs typeface="+mn-cs"/>
              </a:rPr>
              <a:t>Are you indicating live floater</a:t>
            </a:r>
            <a:r>
              <a:rPr lang="en-GB" sz="1600" dirty="0">
                <a:solidFill>
                  <a:prstClr val="black"/>
                </a:solidFill>
                <a:latin typeface="Arial" panose="020B0604020202020204"/>
              </a:rPr>
              <a:t>s on site using devices such as self con rail indicator devices? </a:t>
            </a:r>
            <a:endParaRPr kumimoji="0" lang="en-GB" sz="16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591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0D601-8644-45D1-8F10-092FA928F9C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0832CC7-0C20-4B7F-813D-37C2939A0561}"/>
              </a:ext>
            </a:extLst>
          </p:cNvPr>
          <p:cNvSpPr/>
          <p:nvPr/>
        </p:nvSpPr>
        <p:spPr>
          <a:xfrm>
            <a:off x="150113" y="766290"/>
            <a:ext cx="847226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Lower back injury</a:t>
            </a:r>
          </a:p>
        </p:txBody>
      </p:sp>
      <p:sp>
        <p:nvSpPr>
          <p:cNvPr id="14" name="Rectangle 13">
            <a:extLst>
              <a:ext uri="{FF2B5EF4-FFF2-40B4-BE49-F238E27FC236}">
                <a16:creationId xmlns:a16="http://schemas.microsoft.com/office/drawing/2014/main" id="{72C1BE3F-A010-4D71-A389-D6CE408CAB45}"/>
              </a:ext>
            </a:extLst>
          </p:cNvPr>
          <p:cNvSpPr/>
          <p:nvPr/>
        </p:nvSpPr>
        <p:spPr>
          <a:xfrm>
            <a:off x="150113" y="86205"/>
            <a:ext cx="3728609" cy="58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pic>
        <p:nvPicPr>
          <p:cNvPr id="17" name="Picture 16">
            <a:extLst>
              <a:ext uri="{FF2B5EF4-FFF2-40B4-BE49-F238E27FC236}">
                <a16:creationId xmlns:a16="http://schemas.microsoft.com/office/drawing/2014/main" id="{40570111-C9BD-4738-9C71-0EB0DF4E795F}"/>
              </a:ext>
            </a:extLst>
          </p:cNvPr>
          <p:cNvPicPr>
            <a:picLocks noChangeAspect="1"/>
          </p:cNvPicPr>
          <p:nvPr/>
        </p:nvPicPr>
        <p:blipFill>
          <a:blip r:embed="rId3"/>
          <a:stretch>
            <a:fillRect/>
          </a:stretch>
        </p:blipFill>
        <p:spPr>
          <a:xfrm>
            <a:off x="3215680" y="33479"/>
            <a:ext cx="548992" cy="589833"/>
          </a:xfrm>
          <a:prstGeom prst="rect">
            <a:avLst/>
          </a:prstGeom>
          <a:ln w="12700">
            <a:solidFill>
              <a:schemeClr val="tx1"/>
            </a:solidFill>
          </a:ln>
        </p:spPr>
      </p:pic>
      <p:sp>
        <p:nvSpPr>
          <p:cNvPr id="18" name="Rectangle 17">
            <a:extLst>
              <a:ext uri="{FF2B5EF4-FFF2-40B4-BE49-F238E27FC236}">
                <a16:creationId xmlns:a16="http://schemas.microsoft.com/office/drawing/2014/main" id="{2731A636-476E-46C0-B214-C9392F8705BC}"/>
              </a:ext>
            </a:extLst>
          </p:cNvPr>
          <p:cNvSpPr/>
          <p:nvPr/>
        </p:nvSpPr>
        <p:spPr>
          <a:xfrm>
            <a:off x="263352" y="1417858"/>
            <a:ext cx="7888430" cy="2406587"/>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b="1" dirty="0">
                <a:solidFill>
                  <a:schemeClr val="bg1"/>
                </a:solidFill>
              </a:rPr>
              <a:t>On the 7th of August 2019 a Team Leader from Woking P-Way was part of a 4 man team lifting an Iron Man onto the running rails at Woking East (23m70ch, BML1).</a:t>
            </a:r>
          </a:p>
          <a:p>
            <a:r>
              <a:rPr lang="en-GB" sz="1400" b="1" dirty="0"/>
              <a:t>The Team Leader was acting as the PIC and took charge of the Iron Man lift. </a:t>
            </a:r>
          </a:p>
          <a:p>
            <a:r>
              <a:rPr lang="en-GB" sz="1400" b="1" dirty="0"/>
              <a:t>The team lifted the Iron Man close to the rail, then lifted it onto the Up Fast line, crossing over the running rail and conductor rail. </a:t>
            </a:r>
          </a:p>
          <a:p>
            <a:r>
              <a:rPr lang="en-GB" sz="1400" b="1" dirty="0"/>
              <a:t>The Team Leader was situated on the back left end of the Iron Man and whilst lifting it into place, a piece of ballast gave way beneath his foot and he experienced a pain shooting up his back. The IP was unable to return to work on his next shift.</a:t>
            </a:r>
          </a:p>
          <a:p>
            <a:r>
              <a:rPr lang="en-GB" sz="1400" b="1" dirty="0"/>
              <a:t>The lighting was deemed sufficient as the team had their head torches and there was also light coming from the lights within the siding and from the street lamps along the nearby road.</a:t>
            </a:r>
          </a:p>
          <a:p>
            <a:pPr lvl="0">
              <a:defRPr/>
            </a:pPr>
            <a:endParaRPr kumimoji="0" lang="en-GB" sz="14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858347-2D18-4122-8CD6-6328DB1BA948}"/>
              </a:ext>
            </a:extLst>
          </p:cNvPr>
          <p:cNvSpPr/>
          <p:nvPr/>
        </p:nvSpPr>
        <p:spPr>
          <a:xfrm>
            <a:off x="263352" y="4122540"/>
            <a:ext cx="9495259" cy="1803291"/>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If you are working in the hours of darkness is your lighting suitable and adequate so you can identify any potential hazards?</a:t>
            </a:r>
          </a:p>
          <a:p>
            <a:pPr marL="285750" lvl="0" indent="-285750">
              <a:buFont typeface="Wingdings" panose="05000000000000000000" pitchFamily="2" charset="2"/>
              <a:buChar char="Ø"/>
              <a:defRPr/>
            </a:pPr>
            <a:r>
              <a:rPr lang="en-GB" sz="1400" b="1" dirty="0">
                <a:solidFill>
                  <a:schemeClr val="tx1"/>
                </a:solidFill>
                <a:latin typeface="Arial" panose="020B0604020202020204" pitchFamily="34" charset="0"/>
                <a:cs typeface="Arial" panose="020B0604020202020204" pitchFamily="34" charset="0"/>
              </a:rPr>
              <a:t>Do you ‘Take 5’ before, during and after a task, to risk assess the hazards and discuss how the task will be done safely?</a:t>
            </a:r>
          </a:p>
          <a:p>
            <a:pPr marL="285750" indent="-285750">
              <a:buFont typeface="Wingdings" panose="05000000000000000000" pitchFamily="2" charset="2"/>
              <a:buChar char="Ø"/>
              <a:defRPr/>
            </a:pPr>
            <a:r>
              <a:rPr lang="en-GB" sz="1400" b="1" dirty="0">
                <a:solidFill>
                  <a:schemeClr val="tx1"/>
                </a:solidFill>
              </a:rPr>
              <a:t>Do you consider alternatives to manual handling? Is there a way to complete tasks by the use of mechanical means?</a:t>
            </a:r>
          </a:p>
          <a:p>
            <a:pPr lvl="0">
              <a:defRPr/>
            </a:pP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5CF2E123-D818-4E41-BFD0-CC098E280455}"/>
              </a:ext>
            </a:extLst>
          </p:cNvPr>
          <p:cNvPicPr/>
          <p:nvPr/>
        </p:nvPicPr>
        <p:blipFill>
          <a:blip r:embed="rId4"/>
          <a:stretch>
            <a:fillRect/>
          </a:stretch>
        </p:blipFill>
        <p:spPr>
          <a:xfrm>
            <a:off x="8256240" y="1405595"/>
            <a:ext cx="3083560" cy="2418850"/>
          </a:xfrm>
          <a:prstGeom prst="rect">
            <a:avLst/>
          </a:prstGeom>
        </p:spPr>
      </p:pic>
      <p:pic>
        <p:nvPicPr>
          <p:cNvPr id="7" name="Picture 6">
            <a:extLst>
              <a:ext uri="{FF2B5EF4-FFF2-40B4-BE49-F238E27FC236}">
                <a16:creationId xmlns:a16="http://schemas.microsoft.com/office/drawing/2014/main" id="{BAD894AC-B4A4-411C-A336-07EEB1F33793}"/>
              </a:ext>
            </a:extLst>
          </p:cNvPr>
          <p:cNvPicPr>
            <a:picLocks noChangeAspect="1"/>
          </p:cNvPicPr>
          <p:nvPr/>
        </p:nvPicPr>
        <p:blipFill>
          <a:blip r:embed="rId5"/>
          <a:stretch>
            <a:fillRect/>
          </a:stretch>
        </p:blipFill>
        <p:spPr>
          <a:xfrm>
            <a:off x="10095717" y="4480417"/>
            <a:ext cx="1244083" cy="1445414"/>
          </a:xfrm>
          <a:prstGeom prst="rect">
            <a:avLst/>
          </a:prstGeom>
        </p:spPr>
      </p:pic>
      <p:sp>
        <p:nvSpPr>
          <p:cNvPr id="8" name="Rectangle 7">
            <a:extLst>
              <a:ext uri="{FF2B5EF4-FFF2-40B4-BE49-F238E27FC236}">
                <a16:creationId xmlns:a16="http://schemas.microsoft.com/office/drawing/2014/main" id="{AACBF0D4-40EA-4F0D-82D7-FD4D383E1D4A}"/>
              </a:ext>
            </a:extLst>
          </p:cNvPr>
          <p:cNvSpPr/>
          <p:nvPr/>
        </p:nvSpPr>
        <p:spPr>
          <a:xfrm>
            <a:off x="265808" y="6151335"/>
            <a:ext cx="11076448" cy="462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accent2">
                    <a:lumMod val="50000"/>
                  </a:schemeClr>
                </a:solidFill>
                <a:hlinkClick r:id="rId6" action="ppaction://hlinkfile">
                  <a:extLst>
                    <a:ext uri="{A12FA001-AC4F-418D-AE19-62706E023703}">
                      <ahyp:hlinkClr xmlns:ahyp="http://schemas.microsoft.com/office/drawing/2018/hyperlinkcolor" val="tx"/>
                    </a:ext>
                  </a:extLst>
                </a:hlinkClick>
              </a:rPr>
              <a:t>Lessons learnt - Iron Man back injury 07082019.pdf</a:t>
            </a:r>
            <a:endParaRPr lang="en-GB" sz="1600" b="1" dirty="0">
              <a:solidFill>
                <a:schemeClr val="accent2">
                  <a:lumMod val="50000"/>
                </a:schemeClr>
              </a:solidFill>
            </a:endParaRPr>
          </a:p>
        </p:txBody>
      </p:sp>
    </p:spTree>
    <p:extLst>
      <p:ext uri="{BB962C8B-B14F-4D97-AF65-F5344CB8AC3E}">
        <p14:creationId xmlns:p14="http://schemas.microsoft.com/office/powerpoint/2010/main" val="317080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6442645"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Worker Safety – Occupational Ill Health </a:t>
            </a:r>
          </a:p>
        </p:txBody>
      </p:sp>
      <p:sp>
        <p:nvSpPr>
          <p:cNvPr id="5" name="Rectangle 4">
            <a:extLst>
              <a:ext uri="{FF2B5EF4-FFF2-40B4-BE49-F238E27FC236}">
                <a16:creationId xmlns:a16="http://schemas.microsoft.com/office/drawing/2014/main" id="{ED3662E3-F8D3-43C1-B8E1-5CC198B3D5E0}"/>
              </a:ext>
            </a:extLst>
          </p:cNvPr>
          <p:cNvSpPr/>
          <p:nvPr/>
        </p:nvSpPr>
        <p:spPr>
          <a:xfrm>
            <a:off x="184312" y="819080"/>
            <a:ext cx="11017224"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Exposure to Oak Processionary Moth (OPM) resulting in skin irritation and a breathing impairment</a:t>
            </a:r>
          </a:p>
        </p:txBody>
      </p:sp>
      <p:sp>
        <p:nvSpPr>
          <p:cNvPr id="6" name="Rectangle 5">
            <a:extLst>
              <a:ext uri="{FF2B5EF4-FFF2-40B4-BE49-F238E27FC236}">
                <a16:creationId xmlns:a16="http://schemas.microsoft.com/office/drawing/2014/main" id="{00C0002C-5A15-4605-98F4-E81E0D961332}"/>
              </a:ext>
            </a:extLst>
          </p:cNvPr>
          <p:cNvSpPr/>
          <p:nvPr/>
        </p:nvSpPr>
        <p:spPr>
          <a:xfrm>
            <a:off x="213453" y="1150057"/>
            <a:ext cx="8655023" cy="2243107"/>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A member of the Inner Off Track team was recently exposed to hairs from oak processionary moths.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After completing the task the individual was removing his protective coveralls. It is believed that it was at this time the hairs were released and came into contact with the skin on his arms as he was wearing a short sleeved shirt underneath.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a:ea typeface="+mn-ea"/>
                <a:cs typeface="+mn-cs"/>
              </a:rPr>
              <a:t>The individual later noticed a rash on his arms and during that evening had impaired breathing. The contact exacerbated his asthma.  Medical advice was sought.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4C451822-44BC-4C7D-AE0F-F3E1B42D050E}"/>
              </a:ext>
            </a:extLst>
          </p:cNvPr>
          <p:cNvPicPr>
            <a:picLocks noChangeAspect="1"/>
          </p:cNvPicPr>
          <p:nvPr/>
        </p:nvPicPr>
        <p:blipFill>
          <a:blip r:embed="rId3"/>
          <a:stretch>
            <a:fillRect/>
          </a:stretch>
        </p:blipFill>
        <p:spPr>
          <a:xfrm>
            <a:off x="6888088" y="105326"/>
            <a:ext cx="624645" cy="616729"/>
          </a:xfrm>
          <a:prstGeom prst="rect">
            <a:avLst/>
          </a:prstGeom>
        </p:spPr>
      </p:pic>
      <p:pic>
        <p:nvPicPr>
          <p:cNvPr id="8" name="Picture 7">
            <a:extLst>
              <a:ext uri="{FF2B5EF4-FFF2-40B4-BE49-F238E27FC236}">
                <a16:creationId xmlns:a16="http://schemas.microsoft.com/office/drawing/2014/main" id="{7F79CFFD-313C-4150-96E2-0743FE1E3754}"/>
              </a:ext>
            </a:extLst>
          </p:cNvPr>
          <p:cNvPicPr>
            <a:picLocks noChangeAspect="1"/>
          </p:cNvPicPr>
          <p:nvPr/>
        </p:nvPicPr>
        <p:blipFill>
          <a:blip r:embed="rId4"/>
          <a:stretch>
            <a:fillRect/>
          </a:stretch>
        </p:blipFill>
        <p:spPr>
          <a:xfrm>
            <a:off x="9154628" y="1257901"/>
            <a:ext cx="2237292" cy="2747163"/>
          </a:xfrm>
          <a:prstGeom prst="rect">
            <a:avLst/>
          </a:prstGeom>
          <a:ln>
            <a:solidFill>
              <a:schemeClr val="tx2">
                <a:lumMod val="50000"/>
              </a:schemeClr>
            </a:solidFill>
          </a:ln>
        </p:spPr>
      </p:pic>
      <p:sp>
        <p:nvSpPr>
          <p:cNvPr id="11" name="Oval 10">
            <a:extLst>
              <a:ext uri="{FF2B5EF4-FFF2-40B4-BE49-F238E27FC236}">
                <a16:creationId xmlns:a16="http://schemas.microsoft.com/office/drawing/2014/main" id="{3355C60F-168B-4E8C-A8A0-CFB46747E435}"/>
              </a:ext>
            </a:extLst>
          </p:cNvPr>
          <p:cNvSpPr/>
          <p:nvPr/>
        </p:nvSpPr>
        <p:spPr>
          <a:xfrm>
            <a:off x="9759152" y="1636665"/>
            <a:ext cx="1333291" cy="1634591"/>
          </a:xfrm>
          <a:prstGeom prst="ellipse">
            <a:avLst/>
          </a:prstGeom>
          <a:noFill/>
          <a:ln w="25400"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DB4E861A-DFC5-427D-9796-1FD0390AF51C}"/>
              </a:ext>
            </a:extLst>
          </p:cNvPr>
          <p:cNvCxnSpPr>
            <a:cxnSpLocks/>
          </p:cNvCxnSpPr>
          <p:nvPr/>
        </p:nvCxnSpPr>
        <p:spPr>
          <a:xfrm flipV="1">
            <a:off x="10287973" y="3307783"/>
            <a:ext cx="76076" cy="697281"/>
          </a:xfrm>
          <a:prstGeom prst="straightConnector1">
            <a:avLst/>
          </a:prstGeom>
          <a:noFill/>
          <a:ln w="28575" cap="flat" cmpd="sng" algn="ctr">
            <a:solidFill>
              <a:srgbClr val="FFFF00"/>
            </a:solidFill>
            <a:prstDash val="solid"/>
            <a:tailEnd type="triangle"/>
          </a:ln>
          <a:effectLst/>
        </p:spPr>
      </p:cxnSp>
      <p:sp>
        <p:nvSpPr>
          <p:cNvPr id="14" name="Text Box 6">
            <a:extLst>
              <a:ext uri="{FF2B5EF4-FFF2-40B4-BE49-F238E27FC236}">
                <a16:creationId xmlns:a16="http://schemas.microsoft.com/office/drawing/2014/main" id="{61E425EF-F92C-4D98-B028-4CE3BB504E95}"/>
              </a:ext>
            </a:extLst>
          </p:cNvPr>
          <p:cNvSpPr txBox="1"/>
          <p:nvPr/>
        </p:nvSpPr>
        <p:spPr>
          <a:xfrm>
            <a:off x="9138452" y="4075507"/>
            <a:ext cx="2253468" cy="679373"/>
          </a:xfrm>
          <a:prstGeom prst="rect">
            <a:avLst/>
          </a:prstGeom>
          <a:solidFill>
            <a:sysClr val="window" lastClr="FFFFFF"/>
          </a:solidFill>
          <a:ln w="6350">
            <a:solidFill>
              <a:schemeClr val="tx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5172">
                    <a:lumMod val="50000"/>
                  </a:srgbClr>
                </a:solidFill>
                <a:effectLst/>
                <a:uLnTx/>
                <a:uFillTx/>
                <a:latin typeface="Times New Roman" panose="02020603050405020304" pitchFamily="18" charset="0"/>
                <a:ea typeface="Times New Roman" panose="02020603050405020304" pitchFamily="18" charset="0"/>
                <a:cs typeface="+mn-cs"/>
              </a:rPr>
              <a:t>The OPM caterpillars gathering on the trunk of an oak tree.</a:t>
            </a:r>
          </a:p>
        </p:txBody>
      </p:sp>
      <p:sp>
        <p:nvSpPr>
          <p:cNvPr id="15" name="Rectangle 14">
            <a:extLst>
              <a:ext uri="{FF2B5EF4-FFF2-40B4-BE49-F238E27FC236}">
                <a16:creationId xmlns:a16="http://schemas.microsoft.com/office/drawing/2014/main" id="{AD3757BC-6436-49FC-BC96-4AD5E64875CA}"/>
              </a:ext>
            </a:extLst>
          </p:cNvPr>
          <p:cNvSpPr/>
          <p:nvPr/>
        </p:nvSpPr>
        <p:spPr>
          <a:xfrm>
            <a:off x="213453" y="3393164"/>
            <a:ext cx="8655023" cy="3072808"/>
          </a:xfrm>
          <a:prstGeom prst="rect">
            <a:avLst/>
          </a:prstGeom>
          <a:solidFill>
            <a:schemeClr val="accent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 </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If an oak tree is identified as containing an OPM nest, it must be reported to the WICC and the caterpillars kept away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This is due to the following complication that could arise from a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Inhalation:</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The hairs are known to cause bronchial / throat irritations and breathing difficulties in some people. Hence symptoms may include coughing, wheezing, chest tightness and/or runny/stuffy nose and possible allergic reactions in some people similar to hay-fever.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Skin: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The fine hairs can cause a skin irritation, sometimes severe on some people causing lesions.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Eyes:</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The dust and fine hairs can cause irritation to the eyes in some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Ingestion:</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Unlikely route of exposure however may occur during tree surgery operations.</a:t>
            </a:r>
          </a:p>
        </p:txBody>
      </p:sp>
      <p:sp>
        <p:nvSpPr>
          <p:cNvPr id="17" name="Rectangle 16">
            <a:extLst>
              <a:ext uri="{FF2B5EF4-FFF2-40B4-BE49-F238E27FC236}">
                <a16:creationId xmlns:a16="http://schemas.microsoft.com/office/drawing/2014/main" id="{26BDD938-05B9-48EE-A716-36A4D96A5894}"/>
              </a:ext>
            </a:extLst>
          </p:cNvPr>
          <p:cNvSpPr/>
          <p:nvPr/>
        </p:nvSpPr>
        <p:spPr>
          <a:xfrm>
            <a:off x="279578" y="6465972"/>
            <a:ext cx="11112342" cy="371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hlinkClick r:id="rId5" action="ppaction://hlinkfile">
                  <a:extLst>
                    <a:ext uri="{A12FA001-AC4F-418D-AE19-62706E023703}">
                      <ahyp:hlinkClr xmlns:ahyp="http://schemas.microsoft.com/office/drawing/2018/hyperlinkcolor" val="tx"/>
                    </a:ext>
                  </a:extLst>
                </a:hlinkClick>
              </a:rPr>
              <a:t>Lessons learnt - Esher OPM exposure  06082019.pdf</a:t>
            </a:r>
            <a:endParaRPr kumimoji="0" lang="en-GB" sz="1600" b="1"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34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0D601-8644-45D1-8F10-092FA928F9C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0832CC7-0C20-4B7F-813D-37C2939A0561}"/>
              </a:ext>
            </a:extLst>
          </p:cNvPr>
          <p:cNvSpPr/>
          <p:nvPr/>
        </p:nvSpPr>
        <p:spPr>
          <a:xfrm>
            <a:off x="150113" y="766290"/>
            <a:ext cx="847226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rPr>
              <a:t>Failure to open a NSCD on Sunday 4</a:t>
            </a:r>
            <a:r>
              <a:rPr lang="en-GB" b="1" baseline="30000" dirty="0">
                <a:solidFill>
                  <a:srgbClr val="005172">
                    <a:lumMod val="50000"/>
                  </a:srgbClr>
                </a:solidFill>
              </a:rPr>
              <a:t>th</a:t>
            </a:r>
            <a:r>
              <a:rPr lang="en-GB" b="1" dirty="0">
                <a:solidFill>
                  <a:srgbClr val="005172">
                    <a:lumMod val="50000"/>
                  </a:srgbClr>
                </a:solidFill>
              </a:rPr>
              <a:t> August 2019 at Twickenham </a:t>
            </a:r>
            <a:endParaRPr kumimoji="0" lang="en-GB" b="1" i="0" u="none" strike="noStrike" kern="1200" cap="none" spc="0" normalizeH="0" baseline="0" noProof="0" dirty="0">
              <a:ln>
                <a:noFill/>
              </a:ln>
              <a:solidFill>
                <a:srgbClr val="005172">
                  <a:lumMod val="50000"/>
                </a:srgbClr>
              </a:solidFill>
              <a:effectLst/>
              <a:uLnTx/>
              <a:uFillTx/>
              <a:ea typeface="+mn-ea"/>
              <a:cs typeface="+mn-cs"/>
            </a:endParaRPr>
          </a:p>
        </p:txBody>
      </p:sp>
      <p:sp>
        <p:nvSpPr>
          <p:cNvPr id="14" name="Rectangle 13">
            <a:extLst>
              <a:ext uri="{FF2B5EF4-FFF2-40B4-BE49-F238E27FC236}">
                <a16:creationId xmlns:a16="http://schemas.microsoft.com/office/drawing/2014/main" id="{72C1BE3F-A010-4D71-A389-D6CE408CAB45}"/>
              </a:ext>
            </a:extLst>
          </p:cNvPr>
          <p:cNvSpPr/>
          <p:nvPr/>
        </p:nvSpPr>
        <p:spPr>
          <a:xfrm>
            <a:off x="150113" y="86205"/>
            <a:ext cx="3728609" cy="58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pic>
        <p:nvPicPr>
          <p:cNvPr id="15" name="Picture 14">
            <a:extLst>
              <a:ext uri="{FF2B5EF4-FFF2-40B4-BE49-F238E27FC236}">
                <a16:creationId xmlns:a16="http://schemas.microsoft.com/office/drawing/2014/main" id="{826A80C8-FA1D-485D-BF67-DBC6A85FF555}"/>
              </a:ext>
            </a:extLst>
          </p:cNvPr>
          <p:cNvPicPr>
            <a:picLocks noChangeAspect="1"/>
          </p:cNvPicPr>
          <p:nvPr/>
        </p:nvPicPr>
        <p:blipFill>
          <a:blip r:embed="rId3"/>
          <a:stretch>
            <a:fillRect/>
          </a:stretch>
        </p:blipFill>
        <p:spPr>
          <a:xfrm>
            <a:off x="3279829" y="42629"/>
            <a:ext cx="552700" cy="554007"/>
          </a:xfrm>
          <a:prstGeom prst="rect">
            <a:avLst/>
          </a:prstGeom>
          <a:ln w="12700">
            <a:solidFill>
              <a:schemeClr val="tx1"/>
            </a:solidFill>
          </a:ln>
        </p:spPr>
      </p:pic>
      <p:sp>
        <p:nvSpPr>
          <p:cNvPr id="6" name="TextBox 5">
            <a:extLst>
              <a:ext uri="{FF2B5EF4-FFF2-40B4-BE49-F238E27FC236}">
                <a16:creationId xmlns:a16="http://schemas.microsoft.com/office/drawing/2014/main" id="{D41D444D-EBA0-487C-BE72-F945F1E51FCA}"/>
              </a:ext>
            </a:extLst>
          </p:cNvPr>
          <p:cNvSpPr txBox="1"/>
          <p:nvPr/>
        </p:nvSpPr>
        <p:spPr>
          <a:xfrm>
            <a:off x="316840" y="1340768"/>
            <a:ext cx="7488833" cy="2062103"/>
          </a:xfrm>
          <a:prstGeom prst="rect">
            <a:avLst/>
          </a:prstGeom>
          <a:solidFill>
            <a:schemeClr val="tx2">
              <a:lumMod val="50000"/>
            </a:schemeClr>
          </a:solidFill>
          <a:ln>
            <a:solidFill>
              <a:schemeClr val="tx2">
                <a:lumMod val="50000"/>
              </a:schemeClr>
            </a:solidFill>
          </a:ln>
        </p:spPr>
        <p:txBody>
          <a:bodyPr wrap="square" rtlCol="0">
            <a:spAutoFit/>
          </a:bodyPr>
          <a:lstStyle/>
          <a:p>
            <a:r>
              <a:rPr lang="en-GB" sz="1600" b="1" u="sng" dirty="0">
                <a:solidFill>
                  <a:schemeClr val="bg1"/>
                </a:solidFill>
              </a:rPr>
              <a:t>Event</a:t>
            </a:r>
          </a:p>
          <a:p>
            <a:pPr marL="285750" indent="-285750">
              <a:buFont typeface="Arial" panose="020B0604020202020204" pitchFamily="34" charset="0"/>
              <a:buChar char="•"/>
            </a:pPr>
            <a:r>
              <a:rPr lang="en-GB" sz="1600" dirty="0">
                <a:solidFill>
                  <a:schemeClr val="bg1"/>
                </a:solidFill>
              </a:rPr>
              <a:t>When operating NSCDs at the end of a planned B4 isolation, an NSCD operator correctly removed the protection but failed to open all required NSCDs, leaving one in the </a:t>
            </a:r>
            <a:r>
              <a:rPr lang="en-GB" sz="1600" i="1" dirty="0">
                <a:solidFill>
                  <a:schemeClr val="bg1"/>
                </a:solidFill>
              </a:rPr>
              <a:t>closed</a:t>
            </a:r>
            <a:r>
              <a:rPr lang="en-GB" sz="1600" dirty="0">
                <a:solidFill>
                  <a:schemeClr val="bg1"/>
                </a:solidFill>
              </a:rPr>
              <a:t> position</a:t>
            </a:r>
          </a:p>
          <a:p>
            <a:pPr marL="285750" indent="-285750">
              <a:buFont typeface="Arial" panose="020B0604020202020204" pitchFamily="34" charset="0"/>
              <a:buChar char="•"/>
            </a:pPr>
            <a:r>
              <a:rPr lang="en-GB" sz="1600" dirty="0">
                <a:solidFill>
                  <a:schemeClr val="bg1"/>
                </a:solidFill>
              </a:rPr>
              <a:t>This prevented the ECRO from being able to properly reenergise the section concerned</a:t>
            </a:r>
          </a:p>
          <a:p>
            <a:pPr marL="285750" indent="-285750">
              <a:buFont typeface="Arial" panose="020B0604020202020204" pitchFamily="34" charset="0"/>
              <a:buChar char="•"/>
            </a:pPr>
            <a:r>
              <a:rPr lang="en-GB" sz="1600" dirty="0">
                <a:solidFill>
                  <a:schemeClr val="bg1"/>
                </a:solidFill>
              </a:rPr>
              <a:t>Staff had to attend site to correct the mistake, which led to an overrun of the planned work</a:t>
            </a:r>
          </a:p>
        </p:txBody>
      </p:sp>
      <p:pic>
        <p:nvPicPr>
          <p:cNvPr id="7" name="Picture 6">
            <a:extLst>
              <a:ext uri="{FF2B5EF4-FFF2-40B4-BE49-F238E27FC236}">
                <a16:creationId xmlns:a16="http://schemas.microsoft.com/office/drawing/2014/main" id="{C8A6BCC8-79DB-470B-AC08-8368FCBC4ABC}"/>
              </a:ext>
            </a:extLst>
          </p:cNvPr>
          <p:cNvPicPr>
            <a:picLocks noChangeAspect="1"/>
          </p:cNvPicPr>
          <p:nvPr/>
        </p:nvPicPr>
        <p:blipFill>
          <a:blip r:embed="rId4"/>
          <a:stretch>
            <a:fillRect/>
          </a:stretch>
        </p:blipFill>
        <p:spPr>
          <a:xfrm>
            <a:off x="8040216" y="1340768"/>
            <a:ext cx="3286125" cy="4543425"/>
          </a:xfrm>
          <a:prstGeom prst="rect">
            <a:avLst/>
          </a:prstGeom>
          <a:ln w="19050">
            <a:solidFill>
              <a:schemeClr val="tx1"/>
            </a:solidFill>
          </a:ln>
        </p:spPr>
      </p:pic>
      <p:sp>
        <p:nvSpPr>
          <p:cNvPr id="8" name="TextBox 7">
            <a:extLst>
              <a:ext uri="{FF2B5EF4-FFF2-40B4-BE49-F238E27FC236}">
                <a16:creationId xmlns:a16="http://schemas.microsoft.com/office/drawing/2014/main" id="{FF9060FF-C973-4691-BD80-DB6AE0FF7BBA}"/>
              </a:ext>
            </a:extLst>
          </p:cNvPr>
          <p:cNvSpPr txBox="1"/>
          <p:nvPr/>
        </p:nvSpPr>
        <p:spPr>
          <a:xfrm>
            <a:off x="316841" y="3486970"/>
            <a:ext cx="7488832" cy="3293209"/>
          </a:xfrm>
          <a:prstGeom prst="rect">
            <a:avLst/>
          </a:prstGeom>
          <a:solidFill>
            <a:schemeClr val="accent2">
              <a:lumMod val="75000"/>
            </a:schemeClr>
          </a:solidFill>
          <a:ln w="19050">
            <a:solidFill>
              <a:schemeClr val="tx1"/>
            </a:solidFill>
          </a:ln>
        </p:spPr>
        <p:txBody>
          <a:bodyPr wrap="square" rtlCol="0">
            <a:spAutoFit/>
          </a:bodyPr>
          <a:lstStyle/>
          <a:p>
            <a:pPr algn="ctr"/>
            <a:r>
              <a:rPr lang="en-GB" sz="1600" b="1" u="sng" dirty="0"/>
              <a:t>Discussion points</a:t>
            </a:r>
          </a:p>
          <a:p>
            <a:endParaRPr lang="en-GB" sz="800" b="1" u="sng" dirty="0"/>
          </a:p>
          <a:p>
            <a:pPr marL="285750" indent="-285750">
              <a:buFont typeface="Arial" panose="020B0604020202020204" pitchFamily="34" charset="0"/>
              <a:buChar char="•"/>
            </a:pPr>
            <a:r>
              <a:rPr lang="en-GB" sz="1600" dirty="0"/>
              <a:t>What could have contributed to this incident?</a:t>
            </a:r>
          </a:p>
          <a:p>
            <a:pPr marL="285750" indent="-285750">
              <a:buFont typeface="Arial" panose="020B0604020202020204" pitchFamily="34" charset="0"/>
              <a:buChar char="•"/>
            </a:pPr>
            <a:r>
              <a:rPr lang="en-GB" sz="1600" dirty="0"/>
              <a:t>Are you consistently using proper coms and reading and repeating back when giving or taking safety critical instructions? Would you state each NSCD individually as below?</a:t>
            </a:r>
          </a:p>
          <a:p>
            <a:endParaRPr lang="en-GB" sz="800" b="1" dirty="0"/>
          </a:p>
          <a:p>
            <a:r>
              <a:rPr lang="en-GB" sz="1600" b="1" dirty="0"/>
              <a:t>ES: </a:t>
            </a:r>
            <a:r>
              <a:rPr lang="en-GB" sz="1600" dirty="0"/>
              <a:t>“Please open NSCDs </a:t>
            </a:r>
            <a:r>
              <a:rPr lang="en-GB" sz="1600" i="1" dirty="0" err="1"/>
              <a:t>charlie</a:t>
            </a:r>
            <a:r>
              <a:rPr lang="en-GB" sz="1600" i="1" dirty="0"/>
              <a:t> papa zero one </a:t>
            </a:r>
            <a:r>
              <a:rPr lang="en-GB" sz="1600" i="1" dirty="0" err="1"/>
              <a:t>november</a:t>
            </a:r>
            <a:r>
              <a:rPr lang="en-GB" sz="1600" i="1" dirty="0"/>
              <a:t>, </a:t>
            </a:r>
            <a:r>
              <a:rPr lang="en-GB" sz="1600" i="1" dirty="0" err="1"/>
              <a:t>charlie</a:t>
            </a:r>
            <a:r>
              <a:rPr lang="en-GB" sz="1600" i="1" dirty="0"/>
              <a:t> papa zero two </a:t>
            </a:r>
            <a:r>
              <a:rPr lang="en-GB" sz="1600" i="1" dirty="0" err="1"/>
              <a:t>november</a:t>
            </a:r>
            <a:r>
              <a:rPr lang="en-GB" sz="1600" i="1" dirty="0"/>
              <a:t>, </a:t>
            </a:r>
            <a:r>
              <a:rPr lang="en-GB" sz="1600" i="1" dirty="0" err="1"/>
              <a:t>charlie</a:t>
            </a:r>
            <a:r>
              <a:rPr lang="en-GB" sz="1600" i="1" dirty="0"/>
              <a:t> papa zero three </a:t>
            </a:r>
            <a:r>
              <a:rPr lang="en-GB" sz="1600" i="1" dirty="0" err="1"/>
              <a:t>november</a:t>
            </a:r>
            <a:r>
              <a:rPr lang="en-GB" sz="1600" i="1" dirty="0"/>
              <a:t> </a:t>
            </a:r>
            <a:r>
              <a:rPr lang="en-GB" sz="1600" dirty="0"/>
              <a:t>&amp;</a:t>
            </a:r>
            <a:r>
              <a:rPr lang="en-GB" sz="1600" i="1" dirty="0"/>
              <a:t> </a:t>
            </a:r>
            <a:r>
              <a:rPr lang="en-GB" sz="1600" i="1" dirty="0" err="1"/>
              <a:t>charlie</a:t>
            </a:r>
            <a:r>
              <a:rPr lang="en-GB" sz="1600" i="1" dirty="0"/>
              <a:t> papa zero four </a:t>
            </a:r>
            <a:r>
              <a:rPr lang="en-GB" sz="1600" i="1" dirty="0" err="1"/>
              <a:t>november</a:t>
            </a:r>
            <a:r>
              <a:rPr lang="en-GB" sz="1600" dirty="0"/>
              <a:t>” </a:t>
            </a:r>
          </a:p>
          <a:p>
            <a:r>
              <a:rPr lang="en-GB" sz="1600" dirty="0"/>
              <a:t>	</a:t>
            </a:r>
          </a:p>
          <a:p>
            <a:r>
              <a:rPr lang="en-GB" sz="1600" b="1" dirty="0"/>
              <a:t>NSCD operator: </a:t>
            </a:r>
            <a:r>
              <a:rPr lang="en-GB" sz="1600" dirty="0"/>
              <a:t>“I can confirm I have successfully opened NSCD </a:t>
            </a:r>
            <a:r>
              <a:rPr lang="en-GB" sz="1600" i="1" dirty="0" err="1"/>
              <a:t>charlie</a:t>
            </a:r>
            <a:r>
              <a:rPr lang="en-GB" sz="1600" i="1" dirty="0"/>
              <a:t> papa zero one </a:t>
            </a:r>
            <a:r>
              <a:rPr lang="en-GB" sz="1600" i="1" dirty="0" err="1"/>
              <a:t>november</a:t>
            </a:r>
            <a:r>
              <a:rPr lang="en-GB" sz="1600" i="1" dirty="0"/>
              <a:t>, </a:t>
            </a:r>
            <a:r>
              <a:rPr lang="en-GB" sz="1600" i="1" dirty="0" err="1"/>
              <a:t>charlie</a:t>
            </a:r>
            <a:r>
              <a:rPr lang="en-GB" sz="1600" i="1" dirty="0"/>
              <a:t> papa zero two </a:t>
            </a:r>
            <a:r>
              <a:rPr lang="en-GB" sz="1600" i="1" dirty="0" err="1"/>
              <a:t>november</a:t>
            </a:r>
            <a:r>
              <a:rPr lang="en-GB" sz="1600" i="1" dirty="0"/>
              <a:t>, </a:t>
            </a:r>
            <a:r>
              <a:rPr lang="en-GB" sz="1600" i="1" dirty="0" err="1"/>
              <a:t>charlie</a:t>
            </a:r>
            <a:r>
              <a:rPr lang="en-GB" sz="1600" i="1" dirty="0"/>
              <a:t> papa zero three </a:t>
            </a:r>
            <a:r>
              <a:rPr lang="en-GB" sz="1600" i="1" dirty="0" err="1"/>
              <a:t>november</a:t>
            </a:r>
            <a:r>
              <a:rPr lang="en-GB" sz="1600" i="1" dirty="0"/>
              <a:t> </a:t>
            </a:r>
            <a:r>
              <a:rPr lang="en-GB" sz="1600" dirty="0"/>
              <a:t>&amp;</a:t>
            </a:r>
            <a:r>
              <a:rPr lang="en-GB" sz="1600" i="1" dirty="0"/>
              <a:t> </a:t>
            </a:r>
            <a:r>
              <a:rPr lang="en-GB" sz="1600" i="1" dirty="0" err="1"/>
              <a:t>charlie</a:t>
            </a:r>
            <a:r>
              <a:rPr lang="en-GB" sz="1600" i="1" dirty="0"/>
              <a:t> papa zero four </a:t>
            </a:r>
            <a:r>
              <a:rPr lang="en-GB" sz="1600" i="1" dirty="0" err="1"/>
              <a:t>november</a:t>
            </a:r>
            <a:r>
              <a:rPr lang="en-GB" sz="1600" dirty="0"/>
              <a:t>”</a:t>
            </a:r>
          </a:p>
        </p:txBody>
      </p:sp>
    </p:spTree>
    <p:extLst>
      <p:ext uri="{BB962C8B-B14F-4D97-AF65-F5344CB8AC3E}">
        <p14:creationId xmlns:p14="http://schemas.microsoft.com/office/powerpoint/2010/main" val="3779994830"/>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44832</TotalTime>
  <Words>3628</Words>
  <Application>Microsoft Office PowerPoint</Application>
  <PresentationFormat>Widescreen</PresentationFormat>
  <Paragraphs>374</Paragraphs>
  <Slides>20</Slides>
  <Notes>16</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1" baseType="lpstr">
      <vt:lpstr>Arial</vt:lpstr>
      <vt:lpstr>Calibri</vt:lpstr>
      <vt:lpstr>Symbol</vt:lpstr>
      <vt:lpstr>Times New Roman</vt:lpstr>
      <vt:lpstr>Verdana</vt:lpstr>
      <vt:lpstr>Wingdings</vt:lpstr>
      <vt:lpstr>1_Office Theme</vt:lpstr>
      <vt:lpstr>Blank</vt:lpstr>
      <vt:lpstr>6_Blank</vt:lpstr>
      <vt:lpstr>2_Office Theme</vt:lpstr>
      <vt:lpstr>Worksheet</vt:lpstr>
      <vt:lpstr>Health, Safety and Environment Period Cascade for P05 2019/20 Wessex Route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de la Mothe</dc:creator>
  <cp:lastModifiedBy>Iheozor-Ejiofor Achilleus</cp:lastModifiedBy>
  <cp:revision>536</cp:revision>
  <cp:lastPrinted>2019-06-24T10:23:36Z</cp:lastPrinted>
  <dcterms:created xsi:type="dcterms:W3CDTF">2018-04-19T11:16:21Z</dcterms:created>
  <dcterms:modified xsi:type="dcterms:W3CDTF">2019-08-23T07:56:49Z</dcterms:modified>
</cp:coreProperties>
</file>