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7" r:id="rId2"/>
    <p:sldMasterId id="2147483729" r:id="rId3"/>
    <p:sldMasterId id="2147483765" r:id="rId4"/>
  </p:sldMasterIdLst>
  <p:notesMasterIdLst>
    <p:notesMasterId r:id="rId25"/>
  </p:notesMasterIdLst>
  <p:handoutMasterIdLst>
    <p:handoutMasterId r:id="rId26"/>
  </p:handoutMasterIdLst>
  <p:sldIdLst>
    <p:sldId id="530" r:id="rId5"/>
    <p:sldId id="275" r:id="rId6"/>
    <p:sldId id="276" r:id="rId7"/>
    <p:sldId id="629" r:id="rId8"/>
    <p:sldId id="623" r:id="rId9"/>
    <p:sldId id="609" r:id="rId10"/>
    <p:sldId id="625" r:id="rId11"/>
    <p:sldId id="622" r:id="rId12"/>
    <p:sldId id="616" r:id="rId13"/>
    <p:sldId id="620" r:id="rId14"/>
    <p:sldId id="619" r:id="rId15"/>
    <p:sldId id="624" r:id="rId16"/>
    <p:sldId id="627" r:id="rId17"/>
    <p:sldId id="291" r:id="rId18"/>
    <p:sldId id="631" r:id="rId19"/>
    <p:sldId id="621" r:id="rId20"/>
    <p:sldId id="288" r:id="rId21"/>
    <p:sldId id="289" r:id="rId22"/>
    <p:sldId id="630" r:id="rId23"/>
    <p:sldId id="290"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 Text Boxes" id="{C5BB9270-E2E1-474E-8C4E-470F069B7877}">
          <p14:sldIdLst>
            <p14:sldId id="530"/>
            <p14:sldId id="275"/>
            <p14:sldId id="276"/>
            <p14:sldId id="629"/>
            <p14:sldId id="623"/>
            <p14:sldId id="609"/>
            <p14:sldId id="625"/>
            <p14:sldId id="622"/>
            <p14:sldId id="616"/>
            <p14:sldId id="620"/>
            <p14:sldId id="619"/>
            <p14:sldId id="624"/>
            <p14:sldId id="627"/>
            <p14:sldId id="291"/>
            <p14:sldId id="631"/>
            <p14:sldId id="621"/>
            <p14:sldId id="288"/>
            <p14:sldId id="289"/>
            <p14:sldId id="630"/>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La Mothe Andrea" initials="DLMA" lastIdx="2" clrIdx="0">
    <p:extLst>
      <p:ext uri="{19B8F6BF-5375-455C-9EA6-DF929625EA0E}">
        <p15:presenceInfo xmlns:p15="http://schemas.microsoft.com/office/powerpoint/2012/main" userId="S-1-5-21-902708941-4082285366-676173334-43015" providerId="AD"/>
      </p:ext>
    </p:extLst>
  </p:cmAuthor>
  <p:cmAuthor id="2" name="Capstick Tracey" initials="CT" lastIdx="32" clrIdx="1">
    <p:extLst>
      <p:ext uri="{19B8F6BF-5375-455C-9EA6-DF929625EA0E}">
        <p15:presenceInfo xmlns:p15="http://schemas.microsoft.com/office/powerpoint/2012/main" userId="S-1-5-21-902708941-4082285366-676173334-240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293A16"/>
    <a:srgbClr val="0000FF"/>
    <a:srgbClr val="951B81"/>
    <a:srgbClr val="FFEDB3"/>
    <a:srgbClr val="FFE181"/>
    <a:srgbClr val="008000"/>
    <a:srgbClr val="70B397"/>
    <a:srgbClr val="000066"/>
    <a:srgbClr val="004D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4830" autoAdjust="0"/>
  </p:normalViewPr>
  <p:slideViewPr>
    <p:cSldViewPr>
      <p:cViewPr varScale="1">
        <p:scale>
          <a:sx n="76" d="100"/>
          <a:sy n="76" d="100"/>
        </p:scale>
        <p:origin x="1092" y="12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0747234-F741-423B-B336-1B8A9B2BAFB1}" type="datetimeFigureOut">
              <a:rPr lang="en-GB" smtClean="0"/>
              <a:t>19/09/2019</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B15424F-E449-4824-921F-55F0BB15E53D}" type="datetimeFigureOut">
              <a:rPr lang="en-GB" smtClean="0"/>
              <a:t>19/09/2019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a:t>
            </a:fld>
            <a:endParaRPr lang="en-GB"/>
          </a:p>
        </p:txBody>
      </p:sp>
    </p:spTree>
    <p:extLst>
      <p:ext uri="{BB962C8B-B14F-4D97-AF65-F5344CB8AC3E}">
        <p14:creationId xmlns:p14="http://schemas.microsoft.com/office/powerpoint/2010/main" val="379035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48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235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352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17</a:t>
            </a:fld>
            <a:endParaRPr lang="en-GB"/>
          </a:p>
        </p:txBody>
      </p:sp>
    </p:spTree>
    <p:extLst>
      <p:ext uri="{BB962C8B-B14F-4D97-AF65-F5344CB8AC3E}">
        <p14:creationId xmlns:p14="http://schemas.microsoft.com/office/powerpoint/2010/main" val="78175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18</a:t>
            </a:fld>
            <a:endParaRPr lang="en-GB"/>
          </a:p>
        </p:txBody>
      </p:sp>
    </p:spTree>
    <p:extLst>
      <p:ext uri="{BB962C8B-B14F-4D97-AF65-F5344CB8AC3E}">
        <p14:creationId xmlns:p14="http://schemas.microsoft.com/office/powerpoint/2010/main" val="2915184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81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2</a:t>
            </a:fld>
            <a:endParaRPr lang="en-GB"/>
          </a:p>
        </p:txBody>
      </p:sp>
    </p:spTree>
    <p:extLst>
      <p:ext uri="{BB962C8B-B14F-4D97-AF65-F5344CB8AC3E}">
        <p14:creationId xmlns:p14="http://schemas.microsoft.com/office/powerpoint/2010/main" val="405621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3</a:t>
            </a:fld>
            <a:endParaRPr lang="en-GB"/>
          </a:p>
        </p:txBody>
      </p:sp>
    </p:spTree>
    <p:extLst>
      <p:ext uri="{BB962C8B-B14F-4D97-AF65-F5344CB8AC3E}">
        <p14:creationId xmlns:p14="http://schemas.microsoft.com/office/powerpoint/2010/main" val="116605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36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331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5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Due to the safety risks of the sheds themselves and the threat of performance related issues (because of the seasonal work that the MPV’s provide), the Off Track Team attempted to carry out any necessary remedial work by hand.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90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31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9</a:t>
            </a:fld>
            <a:endParaRPr lang="en-GB"/>
          </a:p>
        </p:txBody>
      </p:sp>
    </p:spTree>
    <p:extLst>
      <p:ext uri="{BB962C8B-B14F-4D97-AF65-F5344CB8AC3E}">
        <p14:creationId xmlns:p14="http://schemas.microsoft.com/office/powerpoint/2010/main" val="2965592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dirty="0"/>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5C74D00-CB23-4993-895F-5957E70C721C}" type="datetime5">
              <a:rPr lang="en-GB" altLang="en-US" smtClean="0"/>
              <a:t>19-Sep-19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CD494ACB-FD81-436E-AF07-CE2BDF1368FB}" type="slidenum">
              <a:rPr lang="en-GB" altLang="en-US"/>
              <a:pPr>
                <a:defRPr/>
              </a:pPr>
              <a:t>‹#›</a:t>
            </a:fld>
            <a:endParaRPr lang="en-GB" altLang="en-US" dirty="0"/>
          </a:p>
        </p:txBody>
      </p:sp>
    </p:spTree>
    <p:extLst>
      <p:ext uri="{BB962C8B-B14F-4D97-AF65-F5344CB8AC3E}">
        <p14:creationId xmlns:p14="http://schemas.microsoft.com/office/powerpoint/2010/main" val="228654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A17AFD3-2D1A-4F80-811E-731407958CEC}" type="datetime5">
              <a:rPr lang="en-GB" altLang="en-US" smtClean="0"/>
              <a:t>19-Sep-19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3ED9780F-0A0E-481F-A30D-B9E89A4F937A}" type="slidenum">
              <a:rPr lang="en-GB" altLang="en-US"/>
              <a:pPr>
                <a:defRPr/>
              </a:pPr>
              <a:t>‹#›</a:t>
            </a:fld>
            <a:endParaRPr lang="en-GB" altLang="en-US" dirty="0"/>
          </a:p>
        </p:txBody>
      </p:sp>
    </p:spTree>
    <p:extLst>
      <p:ext uri="{BB962C8B-B14F-4D97-AF65-F5344CB8AC3E}">
        <p14:creationId xmlns:p14="http://schemas.microsoft.com/office/powerpoint/2010/main" val="4016563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1841501"/>
            <a:ext cx="4743451"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18" y="1841501"/>
            <a:ext cx="474556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F4ADA3F7-18FA-4500-BB0B-547829B379B9}" type="datetime5">
              <a:rPr lang="en-GB" altLang="en-US" smtClean="0"/>
              <a:t>19-Sep-19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8B1D86DA-34AB-477A-A514-65F95FA39552}" type="slidenum">
              <a:rPr lang="en-GB" altLang="en-US"/>
              <a:pPr>
                <a:defRPr/>
              </a:pPr>
              <a:t>‹#›</a:t>
            </a:fld>
            <a:endParaRPr lang="en-GB" altLang="en-US" dirty="0"/>
          </a:p>
        </p:txBody>
      </p:sp>
    </p:spTree>
    <p:extLst>
      <p:ext uri="{BB962C8B-B14F-4D97-AF65-F5344CB8AC3E}">
        <p14:creationId xmlns:p14="http://schemas.microsoft.com/office/powerpoint/2010/main" val="4114824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AEB2DB4B-1D3A-4E96-8CFF-873FFA9833E7}" type="datetime5">
              <a:rPr lang="en-GB" altLang="en-US" smtClean="0"/>
              <a:t>19-Sep-19</a:t>
            </a:fld>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9" name="Rectangle 6"/>
          <p:cNvSpPr>
            <a:spLocks noGrp="1" noChangeArrowheads="1"/>
          </p:cNvSpPr>
          <p:nvPr>
            <p:ph type="sldNum" sz="quarter" idx="12"/>
          </p:nvPr>
        </p:nvSpPr>
        <p:spPr>
          <a:ln/>
        </p:spPr>
        <p:txBody>
          <a:bodyPr/>
          <a:lstStyle>
            <a:lvl1pPr>
              <a:defRPr/>
            </a:lvl1pPr>
          </a:lstStyle>
          <a:p>
            <a:pPr>
              <a:defRPr/>
            </a:pPr>
            <a:fld id="{ACEE4085-ACED-4763-9792-A125F031DB71}" type="slidenum">
              <a:rPr lang="en-GB" altLang="en-US"/>
              <a:pPr>
                <a:defRPr/>
              </a:pPr>
              <a:t>‹#›</a:t>
            </a:fld>
            <a:endParaRPr lang="en-GB" altLang="en-US" dirty="0"/>
          </a:p>
        </p:txBody>
      </p:sp>
    </p:spTree>
    <p:extLst>
      <p:ext uri="{BB962C8B-B14F-4D97-AF65-F5344CB8AC3E}">
        <p14:creationId xmlns:p14="http://schemas.microsoft.com/office/powerpoint/2010/main" val="648403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7312F059-9EB6-46DD-9F0A-BD169B252D02}" type="datetime5">
              <a:rPr lang="en-GB" altLang="en-US" smtClean="0"/>
              <a:t>19-Sep-19</a:t>
            </a:fld>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5" name="Rectangle 6"/>
          <p:cNvSpPr>
            <a:spLocks noGrp="1" noChangeArrowheads="1"/>
          </p:cNvSpPr>
          <p:nvPr>
            <p:ph type="sldNum" sz="quarter" idx="12"/>
          </p:nvPr>
        </p:nvSpPr>
        <p:spPr>
          <a:ln/>
        </p:spPr>
        <p:txBody>
          <a:bodyPr/>
          <a:lstStyle>
            <a:lvl1pPr>
              <a:defRPr/>
            </a:lvl1pPr>
          </a:lstStyle>
          <a:p>
            <a:pPr>
              <a:defRPr/>
            </a:pPr>
            <a:fld id="{A5A6E903-73B4-4D28-AD15-971C8F595890}" type="slidenum">
              <a:rPr lang="en-GB" altLang="en-US"/>
              <a:pPr>
                <a:defRPr/>
              </a:pPr>
              <a:t>‹#›</a:t>
            </a:fld>
            <a:endParaRPr lang="en-GB" altLang="en-US" dirty="0"/>
          </a:p>
        </p:txBody>
      </p:sp>
    </p:spTree>
    <p:extLst>
      <p:ext uri="{BB962C8B-B14F-4D97-AF65-F5344CB8AC3E}">
        <p14:creationId xmlns:p14="http://schemas.microsoft.com/office/powerpoint/2010/main" val="29203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F47622E-FD73-4FC5-A638-02FBC1EA4A40}" type="datetime5">
              <a:rPr lang="en-GB" altLang="en-US" smtClean="0"/>
              <a:t>19-Sep-19</a:t>
            </a:fld>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4" name="Rectangle 6"/>
          <p:cNvSpPr>
            <a:spLocks noGrp="1" noChangeArrowheads="1"/>
          </p:cNvSpPr>
          <p:nvPr>
            <p:ph type="sldNum" sz="quarter" idx="12"/>
          </p:nvPr>
        </p:nvSpPr>
        <p:spPr>
          <a:ln/>
        </p:spPr>
        <p:txBody>
          <a:bodyPr/>
          <a:lstStyle>
            <a:lvl1pPr>
              <a:defRPr/>
            </a:lvl1pPr>
          </a:lstStyle>
          <a:p>
            <a:pPr>
              <a:defRPr/>
            </a:pPr>
            <a:fld id="{AE45A995-AE52-4C81-87C3-5576BD41038A}" type="slidenum">
              <a:rPr lang="en-GB" altLang="en-US"/>
              <a:pPr>
                <a:defRPr/>
              </a:pPr>
              <a:t>‹#›</a:t>
            </a:fld>
            <a:endParaRPr lang="en-GB" altLang="en-US" dirty="0"/>
          </a:p>
        </p:txBody>
      </p:sp>
    </p:spTree>
    <p:extLst>
      <p:ext uri="{BB962C8B-B14F-4D97-AF65-F5344CB8AC3E}">
        <p14:creationId xmlns:p14="http://schemas.microsoft.com/office/powerpoint/2010/main" val="573013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C1E5C4F-1C97-42B9-AE0F-261FB937E040}" type="datetime5">
              <a:rPr lang="en-GB" altLang="en-US" smtClean="0"/>
              <a:t>19-Sep-19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274C0E19-6EF6-4E70-8A7F-E8AC727FF49F}" type="slidenum">
              <a:rPr lang="en-GB" altLang="en-US"/>
              <a:pPr>
                <a:defRPr/>
              </a:pPr>
              <a:t>‹#›</a:t>
            </a:fld>
            <a:endParaRPr lang="en-GB" altLang="en-US" dirty="0"/>
          </a:p>
        </p:txBody>
      </p:sp>
    </p:spTree>
    <p:extLst>
      <p:ext uri="{BB962C8B-B14F-4D97-AF65-F5344CB8AC3E}">
        <p14:creationId xmlns:p14="http://schemas.microsoft.com/office/powerpoint/2010/main" val="109634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8E4863-2A29-4332-8DA7-2B35B9C96659}" type="datetime5">
              <a:rPr lang="en-GB" altLang="en-US" smtClean="0"/>
              <a:t>19-Sep-19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7BA3BBCD-52B5-4906-9844-5F2C2A815D6C}" type="slidenum">
              <a:rPr lang="en-GB" altLang="en-US"/>
              <a:pPr>
                <a:defRPr/>
              </a:pPr>
              <a:t>‹#›</a:t>
            </a:fld>
            <a:endParaRPr lang="en-GB" altLang="en-US" dirty="0"/>
          </a:p>
        </p:txBody>
      </p:sp>
    </p:spTree>
    <p:extLst>
      <p:ext uri="{BB962C8B-B14F-4D97-AF65-F5344CB8AC3E}">
        <p14:creationId xmlns:p14="http://schemas.microsoft.com/office/powerpoint/2010/main" val="206795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8580E5A-967E-40A8-A073-B17548ACF2E8}" type="datetime5">
              <a:rPr lang="en-GB" altLang="en-US" smtClean="0"/>
              <a:t>19-Sep-19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E3F9DECF-A4B8-4159-82EE-467E865423A7}" type="slidenum">
              <a:rPr lang="en-GB" altLang="en-US"/>
              <a:pPr>
                <a:defRPr/>
              </a:pPr>
              <a:t>‹#›</a:t>
            </a:fld>
            <a:endParaRPr lang="en-GB" altLang="en-US" dirty="0"/>
          </a:p>
        </p:txBody>
      </p:sp>
    </p:spTree>
    <p:extLst>
      <p:ext uri="{BB962C8B-B14F-4D97-AF65-F5344CB8AC3E}">
        <p14:creationId xmlns:p14="http://schemas.microsoft.com/office/powerpoint/2010/main" val="1976198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827089"/>
            <a:ext cx="242146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827089"/>
            <a:ext cx="7067551"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2D1D200C-2337-4AF9-957F-157D2E40BE46}" type="datetime5">
              <a:rPr lang="en-GB" altLang="en-US" smtClean="0"/>
              <a:t>19-Sep-19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BC5D13DF-8778-4CEC-9B71-17CBB790E7DE}" type="slidenum">
              <a:rPr lang="en-GB" altLang="en-US"/>
              <a:pPr>
                <a:defRPr/>
              </a:pPr>
              <a:t>‹#›</a:t>
            </a:fld>
            <a:endParaRPr lang="en-GB" altLang="en-US" dirty="0"/>
          </a:p>
        </p:txBody>
      </p:sp>
    </p:spTree>
    <p:extLst>
      <p:ext uri="{BB962C8B-B14F-4D97-AF65-F5344CB8AC3E}">
        <p14:creationId xmlns:p14="http://schemas.microsoft.com/office/powerpoint/2010/main" val="145926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93994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548538"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solidFill>
                  <a:srgbClr val="054B6B"/>
                </a:solidFill>
              </a:rPr>
              <a:t>/</a:t>
            </a:r>
          </a:p>
        </p:txBody>
      </p:sp>
      <p:sp>
        <p:nvSpPr>
          <p:cNvPr id="8194" name="Rectangle 2"/>
          <p:cNvSpPr>
            <a:spLocks noGrp="1" noChangeArrowheads="1"/>
          </p:cNvSpPr>
          <p:nvPr>
            <p:ph type="ctrTitle"/>
          </p:nvPr>
        </p:nvSpPr>
        <p:spPr>
          <a:xfrm>
            <a:off x="719672" y="2565400"/>
            <a:ext cx="9692217" cy="1042988"/>
          </a:xfrm>
        </p:spPr>
        <p:txBody>
          <a:bodyPr/>
          <a:lstStyle>
            <a:lvl1pPr>
              <a:defRPr sz="3600"/>
            </a:lvl1pPr>
          </a:lstStyle>
          <a:p>
            <a:pPr lvl="0"/>
            <a:r>
              <a:rPr lang="en-US" altLang="en-US" noProof="0"/>
              <a:t>Click to edit Master title style</a:t>
            </a:r>
            <a:endParaRPr lang="en-GB" altLang="en-US" noProof="0"/>
          </a:p>
        </p:txBody>
      </p:sp>
      <p:sp>
        <p:nvSpPr>
          <p:cNvPr id="8195" name="Rectangle 3"/>
          <p:cNvSpPr>
            <a:spLocks noGrp="1" noChangeArrowheads="1"/>
          </p:cNvSpPr>
          <p:nvPr>
            <p:ph type="subTitle" idx="1"/>
          </p:nvPr>
        </p:nvSpPr>
        <p:spPr>
          <a:xfrm>
            <a:off x="719672" y="3644900"/>
            <a:ext cx="9692217" cy="719138"/>
          </a:xfrm>
        </p:spPr>
        <p:txBody>
          <a:bodyPr/>
          <a:lstStyle>
            <a:lvl1pPr>
              <a:defRPr sz="2800"/>
            </a:lvl1pPr>
          </a:lstStyle>
          <a:p>
            <a:pPr lvl="0"/>
            <a:r>
              <a:rPr lang="en-US" altLang="en-US" noProof="0"/>
              <a:t>Click to edit Master subtitle style</a:t>
            </a:r>
            <a:endParaRPr lang="en-GB" altLang="en-US" noProof="0"/>
          </a:p>
        </p:txBody>
      </p:sp>
      <p:sp>
        <p:nvSpPr>
          <p:cNvPr id="5" name="Rectangle 5"/>
          <p:cNvSpPr>
            <a:spLocks noGrp="1" noChangeArrowheads="1"/>
          </p:cNvSpPr>
          <p:nvPr>
            <p:ph type="ftr" sz="quarter" idx="10"/>
          </p:nvPr>
        </p:nvSpPr>
        <p:spPr/>
        <p:txBody>
          <a:bodyPr/>
          <a:lstStyle>
            <a:lvl1pPr>
              <a:defRPr/>
            </a:lvl1pPr>
          </a:lstStyle>
          <a:p>
            <a:pPr>
              <a:defRPr/>
            </a:pPr>
            <a:r>
              <a:rPr lang="en-GB" altLang="en-US">
                <a:solidFill>
                  <a:srgbClr val="054B6B"/>
                </a:solidFill>
              </a:rPr>
              <a:t>Presentation Title: View &gt; Header &amp; Footer</a:t>
            </a:r>
          </a:p>
        </p:txBody>
      </p:sp>
      <p:sp>
        <p:nvSpPr>
          <p:cNvPr id="6" name="Rectangle 7"/>
          <p:cNvSpPr>
            <a:spLocks noGrp="1" noChangeArrowheads="1"/>
          </p:cNvSpPr>
          <p:nvPr>
            <p:ph type="dt" sz="half" idx="11"/>
          </p:nvPr>
        </p:nvSpPr>
        <p:spPr/>
        <p:txBody>
          <a:bodyPr/>
          <a:lstStyle>
            <a:lvl1pPr>
              <a:defRPr/>
            </a:lvl1pPr>
          </a:lstStyle>
          <a:p>
            <a:pPr>
              <a:defRPr/>
            </a:pPr>
            <a:fld id="{48D96D24-A426-49D3-B1AF-A483B7F1ECF4}" type="datetime5">
              <a:rPr lang="en-GB" altLang="en-US">
                <a:solidFill>
                  <a:srgbClr val="054B6B"/>
                </a:solidFill>
              </a:rPr>
              <a:pPr>
                <a:defRPr/>
              </a:pPr>
              <a:t>19-Sep-19</a:t>
            </a:fld>
            <a:endParaRPr lang="en-GB" altLang="en-US">
              <a:solidFill>
                <a:srgbClr val="054B6B"/>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C396F280-9B32-4034-8303-F88EB52764A8}"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3845376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F7394B0-5BC6-49DB-80EF-4D4A3E51364A}" type="datetime5">
              <a:rPr lang="en-GB" altLang="en-US">
                <a:solidFill>
                  <a:srgbClr val="054B6B"/>
                </a:solidFill>
              </a:rPr>
              <a:pPr>
                <a:defRPr/>
              </a:pPr>
              <a:t>19-Sep-19</a:t>
            </a:fld>
            <a:endParaRPr lang="en-GB" altLang="en-US">
              <a:solidFill>
                <a:srgbClr val="054B6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CD494ACB-FD81-436E-AF07-CE2BDF1368FB}"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449538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3" y="4589469"/>
            <a:ext cx="10515600" cy="1500187"/>
          </a:xfrm>
        </p:spPr>
        <p:txBody>
          <a:bodyPr/>
          <a:lstStyle>
            <a:lvl1pPr marL="0" indent="0">
              <a:buNone/>
              <a:defRPr sz="2400"/>
            </a:lvl1pPr>
            <a:lvl2pPr marL="457035" indent="0">
              <a:buNone/>
              <a:defRPr sz="2000"/>
            </a:lvl2pPr>
            <a:lvl3pPr marL="914070" indent="0">
              <a:buNone/>
              <a:defRPr sz="1800"/>
            </a:lvl3pPr>
            <a:lvl4pPr marL="1371105" indent="0">
              <a:buNone/>
              <a:defRPr sz="1600"/>
            </a:lvl4pPr>
            <a:lvl5pPr marL="1828141" indent="0">
              <a:buNone/>
              <a:defRPr sz="1600"/>
            </a:lvl5pPr>
            <a:lvl6pPr marL="2285176" indent="0">
              <a:buNone/>
              <a:defRPr sz="1600"/>
            </a:lvl6pPr>
            <a:lvl7pPr marL="2742213" indent="0">
              <a:buNone/>
              <a:defRPr sz="1600"/>
            </a:lvl7pPr>
            <a:lvl8pPr marL="3199248" indent="0">
              <a:buNone/>
              <a:defRPr sz="1600"/>
            </a:lvl8pPr>
            <a:lvl9pPr marL="3656283"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989AAB4-909D-4E84-AD71-EB2A3EBAFF9A}" type="datetime5">
              <a:rPr lang="en-GB" altLang="en-US">
                <a:solidFill>
                  <a:srgbClr val="054B6B"/>
                </a:solidFill>
              </a:rPr>
              <a:pPr>
                <a:defRPr/>
              </a:pPr>
              <a:t>19-Sep-19</a:t>
            </a:fld>
            <a:endParaRPr lang="en-GB" altLang="en-US">
              <a:solidFill>
                <a:srgbClr val="054B6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3ED9780F-0A0E-481F-A30D-B9E89A4F937A}"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3672772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1841507"/>
            <a:ext cx="4743451"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25" y="1841507"/>
            <a:ext cx="474556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5D60406B-C2AE-4243-B308-D9E9BD51AE8E}" type="datetime5">
              <a:rPr lang="en-GB" altLang="en-US">
                <a:solidFill>
                  <a:srgbClr val="054B6B"/>
                </a:solidFill>
              </a:rPr>
              <a:pPr>
                <a:defRPr/>
              </a:pPr>
              <a:t>19-Sep-19</a:t>
            </a:fld>
            <a:endParaRPr lang="en-GB" altLang="en-US">
              <a:solidFill>
                <a:srgbClr val="054B6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8B1D86DA-34AB-477A-A514-65F95FA39552}"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4122968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20"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035" indent="0">
              <a:buNone/>
              <a:defRPr sz="2000" b="1"/>
            </a:lvl2pPr>
            <a:lvl3pPr marL="914070" indent="0">
              <a:buNone/>
              <a:defRPr sz="1800" b="1"/>
            </a:lvl3pPr>
            <a:lvl4pPr marL="1371105" indent="0">
              <a:buNone/>
              <a:defRPr sz="1600" b="1"/>
            </a:lvl4pPr>
            <a:lvl5pPr marL="1828141" indent="0">
              <a:buNone/>
              <a:defRPr sz="1600" b="1"/>
            </a:lvl5pPr>
            <a:lvl6pPr marL="2285176" indent="0">
              <a:buNone/>
              <a:defRPr sz="1600" b="1"/>
            </a:lvl6pPr>
            <a:lvl7pPr marL="2742213" indent="0">
              <a:buNone/>
              <a:defRPr sz="1600" b="1"/>
            </a:lvl7pPr>
            <a:lvl8pPr marL="3199248" indent="0">
              <a:buNone/>
              <a:defRPr sz="1600" b="1"/>
            </a:lvl8pPr>
            <a:lvl9pPr marL="3656283"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035" indent="0">
              <a:buNone/>
              <a:defRPr sz="2000" b="1"/>
            </a:lvl2pPr>
            <a:lvl3pPr marL="914070" indent="0">
              <a:buNone/>
              <a:defRPr sz="1800" b="1"/>
            </a:lvl3pPr>
            <a:lvl4pPr marL="1371105" indent="0">
              <a:buNone/>
              <a:defRPr sz="1600" b="1"/>
            </a:lvl4pPr>
            <a:lvl5pPr marL="1828141" indent="0">
              <a:buNone/>
              <a:defRPr sz="1600" b="1"/>
            </a:lvl5pPr>
            <a:lvl6pPr marL="2285176" indent="0">
              <a:buNone/>
              <a:defRPr sz="1600" b="1"/>
            </a:lvl6pPr>
            <a:lvl7pPr marL="2742213" indent="0">
              <a:buNone/>
              <a:defRPr sz="1600" b="1"/>
            </a:lvl7pPr>
            <a:lvl8pPr marL="3199248" indent="0">
              <a:buNone/>
              <a:defRPr sz="1600" b="1"/>
            </a:lvl8pPr>
            <a:lvl9pPr marL="36562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7E0FE1BF-30AF-40D8-9ED2-949B1E82E6D7}" type="datetime5">
              <a:rPr lang="en-GB" altLang="en-US">
                <a:solidFill>
                  <a:srgbClr val="054B6B"/>
                </a:solidFill>
              </a:rPr>
              <a:pPr>
                <a:defRPr/>
              </a:pPr>
              <a:t>19-Sep-19</a:t>
            </a:fld>
            <a:endParaRPr lang="en-GB" altLang="en-US">
              <a:solidFill>
                <a:srgbClr val="054B6B"/>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9" name="Rectangle 6"/>
          <p:cNvSpPr>
            <a:spLocks noGrp="1" noChangeArrowheads="1"/>
          </p:cNvSpPr>
          <p:nvPr>
            <p:ph type="sldNum" sz="quarter" idx="12"/>
          </p:nvPr>
        </p:nvSpPr>
        <p:spPr>
          <a:ln/>
        </p:spPr>
        <p:txBody>
          <a:bodyPr/>
          <a:lstStyle>
            <a:lvl1pPr>
              <a:defRPr/>
            </a:lvl1pPr>
          </a:lstStyle>
          <a:p>
            <a:pPr>
              <a:defRPr/>
            </a:pPr>
            <a:fld id="{ACEE4085-ACED-4763-9792-A125F031DB71}"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2283871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A7522AF9-5BA0-41D7-BEA7-2573FC502734}" type="datetime5">
              <a:rPr lang="en-GB" altLang="en-US">
                <a:solidFill>
                  <a:srgbClr val="054B6B"/>
                </a:solidFill>
              </a:rPr>
              <a:pPr>
                <a:defRPr/>
              </a:pPr>
              <a:t>19-Sep-19</a:t>
            </a:fld>
            <a:endParaRPr lang="en-GB" altLang="en-US">
              <a:solidFill>
                <a:srgbClr val="054B6B"/>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5" name="Rectangle 6"/>
          <p:cNvSpPr>
            <a:spLocks noGrp="1" noChangeArrowheads="1"/>
          </p:cNvSpPr>
          <p:nvPr>
            <p:ph type="sldNum" sz="quarter" idx="12"/>
          </p:nvPr>
        </p:nvSpPr>
        <p:spPr>
          <a:ln/>
        </p:spPr>
        <p:txBody>
          <a:bodyPr/>
          <a:lstStyle>
            <a:lvl1pPr>
              <a:defRPr/>
            </a:lvl1pPr>
          </a:lstStyle>
          <a:p>
            <a:pPr>
              <a:defRPr/>
            </a:pPr>
            <a:fld id="{A5A6E903-73B4-4D28-AD15-971C8F595890}"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2315940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E556673-0412-4A51-9388-CA2F101A8CF1}" type="datetime5">
              <a:rPr lang="en-GB" altLang="en-US">
                <a:solidFill>
                  <a:srgbClr val="054B6B"/>
                </a:solidFill>
              </a:rPr>
              <a:pPr>
                <a:defRPr/>
              </a:pPr>
              <a:t>19-Sep-19</a:t>
            </a:fld>
            <a:endParaRPr lang="en-GB" altLang="en-US">
              <a:solidFill>
                <a:srgbClr val="054B6B"/>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4" name="Rectangle 6"/>
          <p:cNvSpPr>
            <a:spLocks noGrp="1" noChangeArrowheads="1"/>
          </p:cNvSpPr>
          <p:nvPr>
            <p:ph type="sldNum" sz="quarter" idx="12"/>
          </p:nvPr>
        </p:nvSpPr>
        <p:spPr>
          <a:ln/>
        </p:spPr>
        <p:txBody>
          <a:bodyPr/>
          <a:lstStyle>
            <a:lvl1pPr>
              <a:defRPr/>
            </a:lvl1pPr>
          </a:lstStyle>
          <a:p>
            <a:pPr>
              <a:defRPr/>
            </a:pPr>
            <a:fld id="{AE45A995-AE52-4C81-87C3-5576BD41038A}"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599558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5"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25" y="2057400"/>
            <a:ext cx="3932767" cy="3811588"/>
          </a:xfrm>
        </p:spPr>
        <p:txBody>
          <a:bodyPr/>
          <a:lstStyle>
            <a:lvl1pPr marL="0" indent="0">
              <a:buNone/>
              <a:defRPr sz="1600"/>
            </a:lvl1pPr>
            <a:lvl2pPr marL="457035" indent="0">
              <a:buNone/>
              <a:defRPr sz="1400"/>
            </a:lvl2pPr>
            <a:lvl3pPr marL="914070" indent="0">
              <a:buNone/>
              <a:defRPr sz="1200"/>
            </a:lvl3pPr>
            <a:lvl4pPr marL="1371105" indent="0">
              <a:buNone/>
              <a:defRPr sz="1000"/>
            </a:lvl4pPr>
            <a:lvl5pPr marL="1828141" indent="0">
              <a:buNone/>
              <a:defRPr sz="1000"/>
            </a:lvl5pPr>
            <a:lvl6pPr marL="2285176" indent="0">
              <a:buNone/>
              <a:defRPr sz="1000"/>
            </a:lvl6pPr>
            <a:lvl7pPr marL="2742213" indent="0">
              <a:buNone/>
              <a:defRPr sz="1000"/>
            </a:lvl7pPr>
            <a:lvl8pPr marL="3199248" indent="0">
              <a:buNone/>
              <a:defRPr sz="1000"/>
            </a:lvl8pPr>
            <a:lvl9pPr marL="3656283"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41596B4-413C-4D42-861B-4EF11F69D2E3}" type="datetime5">
              <a:rPr lang="en-GB" altLang="en-US">
                <a:solidFill>
                  <a:srgbClr val="054B6B"/>
                </a:solidFill>
              </a:rPr>
              <a:pPr>
                <a:defRPr/>
              </a:pPr>
              <a:t>19-Sep-19</a:t>
            </a:fld>
            <a:endParaRPr lang="en-GB" altLang="en-US">
              <a:solidFill>
                <a:srgbClr val="054B6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274C0E19-6EF6-4E70-8A7F-E8AC727FF49F}"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3461184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5"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32"/>
            <a:ext cx="6172200" cy="4873625"/>
          </a:xfrm>
        </p:spPr>
        <p:txBody>
          <a:bodyPr/>
          <a:lstStyle>
            <a:lvl1pPr marL="0" indent="0">
              <a:buNone/>
              <a:defRPr sz="3200"/>
            </a:lvl1pPr>
            <a:lvl2pPr marL="457035" indent="0">
              <a:buNone/>
              <a:defRPr sz="2800"/>
            </a:lvl2pPr>
            <a:lvl3pPr marL="914070" indent="0">
              <a:buNone/>
              <a:defRPr sz="2400"/>
            </a:lvl3pPr>
            <a:lvl4pPr marL="1371105" indent="0">
              <a:buNone/>
              <a:defRPr sz="2000"/>
            </a:lvl4pPr>
            <a:lvl5pPr marL="1828141" indent="0">
              <a:buNone/>
              <a:defRPr sz="2000"/>
            </a:lvl5pPr>
            <a:lvl6pPr marL="2285176" indent="0">
              <a:buNone/>
              <a:defRPr sz="2000"/>
            </a:lvl6pPr>
            <a:lvl7pPr marL="2742213" indent="0">
              <a:buNone/>
              <a:defRPr sz="2000"/>
            </a:lvl7pPr>
            <a:lvl8pPr marL="3199248" indent="0">
              <a:buNone/>
              <a:defRPr sz="2000"/>
            </a:lvl8pPr>
            <a:lvl9pPr marL="3656283"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840325" y="2057400"/>
            <a:ext cx="3932767" cy="3811588"/>
          </a:xfrm>
        </p:spPr>
        <p:txBody>
          <a:bodyPr/>
          <a:lstStyle>
            <a:lvl1pPr marL="0" indent="0">
              <a:buNone/>
              <a:defRPr sz="1600"/>
            </a:lvl1pPr>
            <a:lvl2pPr marL="457035" indent="0">
              <a:buNone/>
              <a:defRPr sz="1400"/>
            </a:lvl2pPr>
            <a:lvl3pPr marL="914070" indent="0">
              <a:buNone/>
              <a:defRPr sz="1200"/>
            </a:lvl3pPr>
            <a:lvl4pPr marL="1371105" indent="0">
              <a:buNone/>
              <a:defRPr sz="1000"/>
            </a:lvl4pPr>
            <a:lvl5pPr marL="1828141" indent="0">
              <a:buNone/>
              <a:defRPr sz="1000"/>
            </a:lvl5pPr>
            <a:lvl6pPr marL="2285176" indent="0">
              <a:buNone/>
              <a:defRPr sz="1000"/>
            </a:lvl6pPr>
            <a:lvl7pPr marL="2742213" indent="0">
              <a:buNone/>
              <a:defRPr sz="1000"/>
            </a:lvl7pPr>
            <a:lvl8pPr marL="3199248" indent="0">
              <a:buNone/>
              <a:defRPr sz="1000"/>
            </a:lvl8pPr>
            <a:lvl9pPr marL="3656283"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F1883C-DE0D-4B90-90B5-DE25D2EABF2C}" type="datetime5">
              <a:rPr lang="en-GB" altLang="en-US">
                <a:solidFill>
                  <a:srgbClr val="054B6B"/>
                </a:solidFill>
              </a:rPr>
              <a:pPr>
                <a:defRPr/>
              </a:pPr>
              <a:t>19-Sep-19</a:t>
            </a:fld>
            <a:endParaRPr lang="en-GB" altLang="en-US">
              <a:solidFill>
                <a:srgbClr val="054B6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7BA3BBCD-52B5-4906-9844-5F2C2A815D6C}"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1649452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74B8F1E-7378-4ACC-81D1-BAE3B70766D1}" type="datetime5">
              <a:rPr lang="en-GB" altLang="en-US">
                <a:solidFill>
                  <a:srgbClr val="054B6B"/>
                </a:solidFill>
              </a:rPr>
              <a:pPr>
                <a:defRPr/>
              </a:pPr>
              <a:t>19-Sep-19</a:t>
            </a:fld>
            <a:endParaRPr lang="en-GB" altLang="en-US">
              <a:solidFill>
                <a:srgbClr val="054B6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E3F9DECF-A4B8-4159-82EE-467E865423A7}"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167469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4084106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827089"/>
            <a:ext cx="242146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71" y="827089"/>
            <a:ext cx="7067551"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6A26192-CDC8-4398-8E50-39C3FEC3000B}" type="datetime5">
              <a:rPr lang="en-GB" altLang="en-US">
                <a:solidFill>
                  <a:srgbClr val="054B6B"/>
                </a:solidFill>
              </a:rPr>
              <a:pPr>
                <a:defRPr/>
              </a:pPr>
              <a:t>19-Sep-19</a:t>
            </a:fld>
            <a:endParaRPr lang="en-GB" altLang="en-US">
              <a:solidFill>
                <a:srgbClr val="054B6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BC5D13DF-8778-4CEC-9B71-17CBB790E7DE}"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3020930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72" y="827088"/>
            <a:ext cx="9692217"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9672" y="1841507"/>
            <a:ext cx="527261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7" y="1841507"/>
            <a:ext cx="5272616"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dirty="0">
                <a:solidFill>
                  <a:srgbClr val="054B6B"/>
                </a:solidFill>
              </a:rPr>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74ED03FF-270B-45C8-93BF-38F005306BFA}" type="datetime5">
              <a:rPr lang="en-GB" altLang="en-US">
                <a:solidFill>
                  <a:srgbClr val="054B6B"/>
                </a:solidFill>
              </a:rPr>
              <a:pPr>
                <a:defRPr/>
              </a:pPr>
              <a:t>19-Sep-19</a:t>
            </a:fld>
            <a:endParaRPr lang="en-GB" altLang="en-US" dirty="0">
              <a:solidFill>
                <a:srgbClr val="054B6B"/>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A16E14D-65E4-4EF4-9958-2B9E5A40BA3E}" type="slidenum">
              <a:rPr lang="en-GB" altLang="en-US">
                <a:solidFill>
                  <a:srgbClr val="054B6B"/>
                </a:solidFill>
              </a:rPr>
              <a:pPr>
                <a:defRPr/>
              </a:pPr>
              <a:t>‹#›</a:t>
            </a:fld>
            <a:endParaRPr lang="en-GB" altLang="en-US" dirty="0">
              <a:solidFill>
                <a:srgbClr val="054B6B"/>
              </a:solidFill>
            </a:endParaRPr>
          </a:p>
        </p:txBody>
      </p:sp>
    </p:spTree>
    <p:extLst>
      <p:ext uri="{BB962C8B-B14F-4D97-AF65-F5344CB8AC3E}">
        <p14:creationId xmlns:p14="http://schemas.microsoft.com/office/powerpoint/2010/main" val="1558436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dirty="0"/>
              <a:t>This is an example of a headline.</a:t>
            </a:r>
          </a:p>
        </p:txBody>
      </p:sp>
    </p:spTree>
    <p:extLst>
      <p:ext uri="{BB962C8B-B14F-4D97-AF65-F5344CB8AC3E}">
        <p14:creationId xmlns:p14="http://schemas.microsoft.com/office/powerpoint/2010/main" val="1826482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2561390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1382040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2372717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367186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2862922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1360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66269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170964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DF00151-5426-497B-B88E-C52908C28F4A}"/>
              </a:ext>
            </a:extLst>
          </p:cNvPr>
          <p:cNvSpPr>
            <a:spLocks noGrp="1"/>
          </p:cNvSpPr>
          <p:nvPr>
            <p:ph type="sldNum" sz="quarter" idx="12"/>
          </p:nvPr>
        </p:nvSpPr>
        <p:spPr/>
        <p:txBody>
          <a:bodyPr/>
          <a:lstStyle/>
          <a:p>
            <a:fld id="{6DF18008-7AA4-44CA-8056-37C7048047C9}" type="slidenum">
              <a:rPr lang="en-GB" smtClean="0"/>
              <a:t>‹#›</a:t>
            </a:fld>
            <a:endParaRPr lang="en-GB"/>
          </a:p>
        </p:txBody>
      </p:sp>
    </p:spTree>
    <p:extLst>
      <p:ext uri="{BB962C8B-B14F-4D97-AF65-F5344CB8AC3E}">
        <p14:creationId xmlns:p14="http://schemas.microsoft.com/office/powerpoint/2010/main" val="28743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p:txBody>
          <a:bodyPr/>
          <a:lstStyle/>
          <a:p>
            <a:pPr>
              <a:defRPr/>
            </a:pPr>
            <a:fld id="{6E4066BB-E1B6-4D6A-8219-D5F00293222E}" type="slidenum">
              <a:rPr lang="en-GB" altLang="en-US" smtClean="0"/>
              <a:pPr>
                <a:defRPr/>
              </a:pPr>
              <a:t>‹#›</a:t>
            </a:fld>
            <a:endParaRPr lang="en-GB" altLang="en-US"/>
          </a:p>
        </p:txBody>
      </p:sp>
    </p:spTree>
    <p:extLst>
      <p:ext uri="{BB962C8B-B14F-4D97-AF65-F5344CB8AC3E}">
        <p14:creationId xmlns:p14="http://schemas.microsoft.com/office/powerpoint/2010/main" val="166921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dirty="0"/>
              <a:t>/</a:t>
            </a:r>
          </a:p>
        </p:txBody>
      </p:sp>
      <p:sp>
        <p:nvSpPr>
          <p:cNvPr id="8194" name="Rectangle 2"/>
          <p:cNvSpPr>
            <a:spLocks noGrp="1" noChangeArrowheads="1"/>
          </p:cNvSpPr>
          <p:nvPr>
            <p:ph type="ctrTitle"/>
          </p:nvPr>
        </p:nvSpPr>
        <p:spPr>
          <a:xfrm>
            <a:off x="719668" y="2565400"/>
            <a:ext cx="9692217" cy="1042988"/>
          </a:xfrm>
        </p:spPr>
        <p:txBody>
          <a:bodyPr/>
          <a:lstStyle>
            <a:lvl1pPr>
              <a:defRPr sz="3600"/>
            </a:lvl1pPr>
          </a:lstStyle>
          <a:p>
            <a:pPr lvl="0"/>
            <a:r>
              <a:rPr lang="en-US" altLang="en-US" noProof="0"/>
              <a:t>Click to edit Master title style</a:t>
            </a:r>
            <a:endParaRPr lang="en-GB" altLang="en-US" noProof="0"/>
          </a:p>
        </p:txBody>
      </p:sp>
      <p:sp>
        <p:nvSpPr>
          <p:cNvPr id="8195" name="Rectangle 3"/>
          <p:cNvSpPr>
            <a:spLocks noGrp="1" noChangeArrowheads="1"/>
          </p:cNvSpPr>
          <p:nvPr>
            <p:ph type="subTitle" idx="1"/>
          </p:nvPr>
        </p:nvSpPr>
        <p:spPr>
          <a:xfrm>
            <a:off x="719668" y="3644900"/>
            <a:ext cx="9692217" cy="719138"/>
          </a:xfrm>
        </p:spPr>
        <p:txBody>
          <a:bodyPr/>
          <a:lstStyle>
            <a:lvl1pPr>
              <a:defRPr sz="2800"/>
            </a:lvl1pPr>
          </a:lstStyle>
          <a:p>
            <a:pPr lvl="0"/>
            <a:r>
              <a:rPr lang="en-US" altLang="en-US" noProof="0"/>
              <a:t>Click to edit Master subtitle style</a:t>
            </a:r>
            <a:endParaRPr lang="en-GB" altLang="en-US" noProof="0"/>
          </a:p>
        </p:txBody>
      </p:sp>
      <p:sp>
        <p:nvSpPr>
          <p:cNvPr id="5" name="Rectangle 5"/>
          <p:cNvSpPr>
            <a:spLocks noGrp="1" noChangeArrowheads="1"/>
          </p:cNvSpPr>
          <p:nvPr>
            <p:ph type="ftr" sz="quarter" idx="10"/>
          </p:nvPr>
        </p:nvSpPr>
        <p:spPr/>
        <p:txBody>
          <a:bodyPr/>
          <a:lstStyle>
            <a:lvl1pPr>
              <a:defRPr/>
            </a:lvl1pPr>
          </a:lstStyle>
          <a:p>
            <a:pPr>
              <a:defRPr/>
            </a:pPr>
            <a:r>
              <a:rPr lang="en-GB" altLang="en-US" dirty="0"/>
              <a:t>Presentation Title: View &gt; Header &amp; Footer</a:t>
            </a:r>
          </a:p>
        </p:txBody>
      </p:sp>
      <p:sp>
        <p:nvSpPr>
          <p:cNvPr id="6" name="Rectangle 7"/>
          <p:cNvSpPr>
            <a:spLocks noGrp="1" noChangeArrowheads="1"/>
          </p:cNvSpPr>
          <p:nvPr>
            <p:ph type="dt" sz="half" idx="11"/>
          </p:nvPr>
        </p:nvSpPr>
        <p:spPr/>
        <p:txBody>
          <a:bodyPr/>
          <a:lstStyle>
            <a:lvl1pPr>
              <a:defRPr/>
            </a:lvl1pPr>
          </a:lstStyle>
          <a:p>
            <a:pPr>
              <a:defRPr/>
            </a:pPr>
            <a:fld id="{8E693516-CEBD-4C3B-8DBB-421BED3F8769}" type="datetime5">
              <a:rPr lang="en-GB" altLang="en-US" smtClean="0"/>
              <a:t>19-Sep-19</a:t>
            </a:fld>
            <a:endParaRPr lang="en-GB" altLang="en-US" dirty="0"/>
          </a:p>
        </p:txBody>
      </p:sp>
      <p:sp>
        <p:nvSpPr>
          <p:cNvPr id="7" name="Rectangle 8"/>
          <p:cNvSpPr>
            <a:spLocks noGrp="1" noChangeArrowheads="1"/>
          </p:cNvSpPr>
          <p:nvPr>
            <p:ph type="sldNum" sz="quarter" idx="12"/>
          </p:nvPr>
        </p:nvSpPr>
        <p:spPr/>
        <p:txBody>
          <a:bodyPr/>
          <a:lstStyle>
            <a:lvl1pPr>
              <a:defRPr smtClean="0"/>
            </a:lvl1pPr>
          </a:lstStyle>
          <a:p>
            <a:pPr>
              <a:defRPr/>
            </a:pPr>
            <a:fld id="{C396F280-9B32-4034-8303-F88EB52764A8}" type="slidenum">
              <a:rPr lang="en-GB" altLang="en-US"/>
              <a:pPr>
                <a:defRPr/>
              </a:pPr>
              <a:t>‹#›</a:t>
            </a:fld>
            <a:endParaRPr lang="en-GB" altLang="en-US" dirty="0"/>
          </a:p>
        </p:txBody>
      </p:sp>
    </p:spTree>
    <p:extLst>
      <p:ext uri="{BB962C8B-B14F-4D97-AF65-F5344CB8AC3E}">
        <p14:creationId xmlns:p14="http://schemas.microsoft.com/office/powerpoint/2010/main" val="79958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C000">
            <a:alpha val="17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dirty="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8" r:id="rId3"/>
    <p:sldLayoutId id="2147483709" r:id="rId4"/>
    <p:sldLayoutId id="2147483714" r:id="rId5"/>
    <p:sldLayoutId id="2147483716" r:id="rId6"/>
    <p:sldLayoutId id="2147483763" r:id="rId7"/>
    <p:sldLayoutId id="2147483764"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C000">
            <a:alpha val="17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9668"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719668" y="1841501"/>
            <a:ext cx="96922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5056073F-EC5A-4D17-B0B4-750917E45228}" type="datetime5">
              <a:rPr lang="en-GB" altLang="en-US" smtClean="0"/>
              <a:t>19-Sep-19</a:t>
            </a:fld>
            <a:endParaRPr lang="en-GB" altLang="en-US" dirty="0"/>
          </a:p>
        </p:txBody>
      </p:sp>
      <p:sp>
        <p:nvSpPr>
          <p:cNvPr id="1029"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dirty="0"/>
              <a:t>Presentation Title: View &gt; Header &amp; Footer</a:t>
            </a:r>
          </a:p>
        </p:txBody>
      </p:sp>
      <p:sp>
        <p:nvSpPr>
          <p:cNvPr id="1030" name="Rectangle 6"/>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CDC8A0F-7C7B-4207-93A6-07D6CD475C82}" type="slidenum">
              <a:rPr lang="en-GB" altLang="en-US"/>
              <a:pPr>
                <a:defRPr/>
              </a:pPr>
              <a:t>‹#›</a:t>
            </a:fld>
            <a:endParaRPr lang="en-GB" altLang="en-US" dirty="0"/>
          </a:p>
        </p:txBody>
      </p:sp>
      <p:sp>
        <p:nvSpPr>
          <p:cNvPr id="1031" name="Text Box 8"/>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dirty="0"/>
              <a:t>/</a:t>
            </a:r>
          </a:p>
        </p:txBody>
      </p:sp>
    </p:spTree>
    <p:extLst>
      <p:ext uri="{BB962C8B-B14F-4D97-AF65-F5344CB8AC3E}">
        <p14:creationId xmlns:p14="http://schemas.microsoft.com/office/powerpoint/2010/main" val="230282279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rtl="0" eaLnBrk="1" fontAlgn="base" hangingPunct="1">
        <a:spcBef>
          <a:spcPct val="0"/>
        </a:spcBef>
        <a:spcAft>
          <a:spcPct val="0"/>
        </a:spcAft>
        <a:defRPr sz="28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p:titleStyle>
    <p:bodyStyle>
      <a:lvl1pPr algn="l" rtl="0" eaLnBrk="1" fontAlgn="base" hangingPunct="1">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8038" indent="-180975" algn="l" rtl="0" eaLnBrk="1" fontAlgn="base" hangingPunct="1">
        <a:spcBef>
          <a:spcPct val="20000"/>
        </a:spcBef>
        <a:spcAft>
          <a:spcPct val="0"/>
        </a:spcAft>
        <a:buClr>
          <a:schemeClr val="folHlink"/>
        </a:buClr>
        <a:buChar char="•"/>
        <a:defRPr kern="1200">
          <a:solidFill>
            <a:schemeClr val="tx1"/>
          </a:solidFill>
          <a:latin typeface="+mn-lt"/>
          <a:ea typeface="+mn-ea"/>
          <a:cs typeface="+mn-cs"/>
        </a:defRPr>
      </a:lvl3pPr>
      <a:lvl4pPr marL="1255713" indent="-179388" algn="l" rtl="0" eaLnBrk="1" fontAlgn="base" hangingPunct="1">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1" fontAlgn="base" hangingPunct="1">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000">
            <a:alpha val="17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9672"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719672" y="1841507"/>
            <a:ext cx="96922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664ABE2D-DA44-40D6-B0D8-65644769090D}" type="datetime5">
              <a:rPr lang="en-GB" altLang="en-US">
                <a:solidFill>
                  <a:srgbClr val="054B6B"/>
                </a:solidFill>
              </a:rPr>
              <a:pPr>
                <a:defRPr/>
              </a:pPr>
              <a:t>19-Sep-19</a:t>
            </a:fld>
            <a:endParaRPr lang="en-GB" altLang="en-US">
              <a:solidFill>
                <a:srgbClr val="054B6B"/>
              </a:solidFill>
            </a:endParaRPr>
          </a:p>
        </p:txBody>
      </p:sp>
      <p:sp>
        <p:nvSpPr>
          <p:cNvPr id="1029" name="Rectangle 5"/>
          <p:cNvSpPr>
            <a:spLocks noGrp="1" noChangeArrowheads="1"/>
          </p:cNvSpPr>
          <p:nvPr>
            <p:ph type="ftr" sz="quarter" idx="3"/>
          </p:nvPr>
        </p:nvSpPr>
        <p:spPr bwMode="auto">
          <a:xfrm>
            <a:off x="719667" y="233369"/>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solidFill>
                  <a:srgbClr val="054B6B"/>
                </a:solidFill>
              </a:rPr>
              <a:t>Presentation Title: View &gt; Header &amp; Footer</a:t>
            </a:r>
          </a:p>
        </p:txBody>
      </p:sp>
      <p:sp>
        <p:nvSpPr>
          <p:cNvPr id="1030" name="Rectangle 6"/>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CDC8A0F-7C7B-4207-93A6-07D6CD475C82}" type="slidenum">
              <a:rPr lang="en-GB" altLang="en-US">
                <a:solidFill>
                  <a:srgbClr val="054B6B"/>
                </a:solidFill>
              </a:rPr>
              <a:pPr>
                <a:defRPr/>
              </a:pPr>
              <a:t>‹#›</a:t>
            </a:fld>
            <a:endParaRPr lang="en-GB" altLang="en-US">
              <a:solidFill>
                <a:srgbClr val="054B6B"/>
              </a:solidFill>
            </a:endParaRPr>
          </a:p>
        </p:txBody>
      </p:sp>
      <p:sp>
        <p:nvSpPr>
          <p:cNvPr id="1031" name="Text Box 8"/>
          <p:cNvSpPr txBox="1">
            <a:spLocks noChangeArrowheads="1"/>
          </p:cNvSpPr>
          <p:nvPr/>
        </p:nvSpPr>
        <p:spPr bwMode="auto">
          <a:xfrm>
            <a:off x="11548538"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solidFill>
                  <a:srgbClr val="054B6B"/>
                </a:solidFill>
              </a:rPr>
              <a:t>/</a:t>
            </a:r>
          </a:p>
        </p:txBody>
      </p:sp>
    </p:spTree>
    <p:extLst>
      <p:ext uri="{BB962C8B-B14F-4D97-AF65-F5344CB8AC3E}">
        <p14:creationId xmlns:p14="http://schemas.microsoft.com/office/powerpoint/2010/main" val="37824105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p:txStyles>
    <p:titleStyle>
      <a:lvl1pPr algn="l" rtl="0" eaLnBrk="1" fontAlgn="base" hangingPunct="1">
        <a:spcBef>
          <a:spcPct val="0"/>
        </a:spcBef>
        <a:spcAft>
          <a:spcPct val="0"/>
        </a:spcAft>
        <a:defRPr sz="28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035" algn="l" rtl="0" eaLnBrk="1" fontAlgn="base" hangingPunct="1">
        <a:spcBef>
          <a:spcPct val="0"/>
        </a:spcBef>
        <a:spcAft>
          <a:spcPct val="0"/>
        </a:spcAft>
        <a:defRPr sz="2800" b="1" i="1">
          <a:solidFill>
            <a:schemeClr val="tx2"/>
          </a:solidFill>
          <a:latin typeface="Arial" panose="020B0604020202020204" pitchFamily="34" charset="0"/>
        </a:defRPr>
      </a:lvl6pPr>
      <a:lvl7pPr marL="914070" algn="l" rtl="0" eaLnBrk="1" fontAlgn="base" hangingPunct="1">
        <a:spcBef>
          <a:spcPct val="0"/>
        </a:spcBef>
        <a:spcAft>
          <a:spcPct val="0"/>
        </a:spcAft>
        <a:defRPr sz="2800" b="1" i="1">
          <a:solidFill>
            <a:schemeClr val="tx2"/>
          </a:solidFill>
          <a:latin typeface="Arial" panose="020B0604020202020204" pitchFamily="34" charset="0"/>
        </a:defRPr>
      </a:lvl7pPr>
      <a:lvl8pPr marL="1371105" algn="l" rtl="0" eaLnBrk="1" fontAlgn="base" hangingPunct="1">
        <a:spcBef>
          <a:spcPct val="0"/>
        </a:spcBef>
        <a:spcAft>
          <a:spcPct val="0"/>
        </a:spcAft>
        <a:defRPr sz="2800" b="1" i="1">
          <a:solidFill>
            <a:schemeClr val="tx2"/>
          </a:solidFill>
          <a:latin typeface="Arial" panose="020B0604020202020204" pitchFamily="34" charset="0"/>
        </a:defRPr>
      </a:lvl8pPr>
      <a:lvl9pPr marL="1828141" algn="l" rtl="0" eaLnBrk="1" fontAlgn="base" hangingPunct="1">
        <a:spcBef>
          <a:spcPct val="0"/>
        </a:spcBef>
        <a:spcAft>
          <a:spcPct val="0"/>
        </a:spcAft>
        <a:defRPr sz="2800" b="1" i="1">
          <a:solidFill>
            <a:schemeClr val="tx2"/>
          </a:solidFill>
          <a:latin typeface="Arial" panose="020B0604020202020204" pitchFamily="34" charset="0"/>
        </a:defRPr>
      </a:lvl9pPr>
    </p:titleStyle>
    <p:bodyStyle>
      <a:lvl1pPr algn="l" rtl="0" eaLnBrk="1" fontAlgn="base" hangingPunct="1">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1821" indent="-180909" algn="l" rtl="0" eaLnBrk="1" fontAlgn="base" hangingPunct="1">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7747" indent="-180909" algn="l" rtl="0" eaLnBrk="1" fontAlgn="base" hangingPunct="1">
        <a:spcBef>
          <a:spcPct val="20000"/>
        </a:spcBef>
        <a:spcAft>
          <a:spcPct val="0"/>
        </a:spcAft>
        <a:buClr>
          <a:schemeClr val="folHlink"/>
        </a:buClr>
        <a:buChar char="•"/>
        <a:defRPr kern="1200">
          <a:solidFill>
            <a:schemeClr val="tx1"/>
          </a:solidFill>
          <a:latin typeface="+mn-lt"/>
          <a:ea typeface="+mn-ea"/>
          <a:cs typeface="+mn-cs"/>
        </a:defRPr>
      </a:lvl3pPr>
      <a:lvl4pPr marL="1255260" indent="-179323" algn="l" rtl="0" eaLnBrk="1" fontAlgn="base" hangingPunct="1">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2773" indent="-179323" algn="l" rtl="0" eaLnBrk="1" fontAlgn="base" hangingPunct="1">
        <a:spcBef>
          <a:spcPct val="20000"/>
        </a:spcBef>
        <a:spcAft>
          <a:spcPct val="0"/>
        </a:spcAft>
        <a:buClr>
          <a:schemeClr val="folHlink"/>
        </a:buClr>
        <a:defRPr kern="1200">
          <a:solidFill>
            <a:schemeClr val="tx1"/>
          </a:solidFill>
          <a:latin typeface="+mn-lt"/>
          <a:ea typeface="+mn-ea"/>
          <a:cs typeface="+mn-cs"/>
        </a:defRPr>
      </a:lvl5pPr>
      <a:lvl6pPr marL="2513694" indent="-228518" algn="l" defTabSz="9140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729" indent="-228518" algn="l" defTabSz="9140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66" indent="-228518" algn="l" defTabSz="9140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802" indent="-228518" algn="l" defTabSz="9140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70" rtl="0" eaLnBrk="1" latinLnBrk="0" hangingPunct="1">
        <a:defRPr sz="1800" kern="1200">
          <a:solidFill>
            <a:schemeClr val="tx1"/>
          </a:solidFill>
          <a:latin typeface="+mn-lt"/>
          <a:ea typeface="+mn-ea"/>
          <a:cs typeface="+mn-cs"/>
        </a:defRPr>
      </a:lvl1pPr>
      <a:lvl2pPr marL="457035" algn="l" defTabSz="914070" rtl="0" eaLnBrk="1" latinLnBrk="0" hangingPunct="1">
        <a:defRPr sz="1800" kern="1200">
          <a:solidFill>
            <a:schemeClr val="tx1"/>
          </a:solidFill>
          <a:latin typeface="+mn-lt"/>
          <a:ea typeface="+mn-ea"/>
          <a:cs typeface="+mn-cs"/>
        </a:defRPr>
      </a:lvl2pPr>
      <a:lvl3pPr marL="914070" algn="l" defTabSz="914070" rtl="0" eaLnBrk="1" latinLnBrk="0" hangingPunct="1">
        <a:defRPr sz="1800" kern="1200">
          <a:solidFill>
            <a:schemeClr val="tx1"/>
          </a:solidFill>
          <a:latin typeface="+mn-lt"/>
          <a:ea typeface="+mn-ea"/>
          <a:cs typeface="+mn-cs"/>
        </a:defRPr>
      </a:lvl3pPr>
      <a:lvl4pPr marL="1371105" algn="l" defTabSz="914070" rtl="0" eaLnBrk="1" latinLnBrk="0" hangingPunct="1">
        <a:defRPr sz="1800" kern="1200">
          <a:solidFill>
            <a:schemeClr val="tx1"/>
          </a:solidFill>
          <a:latin typeface="+mn-lt"/>
          <a:ea typeface="+mn-ea"/>
          <a:cs typeface="+mn-cs"/>
        </a:defRPr>
      </a:lvl4pPr>
      <a:lvl5pPr marL="1828141" algn="l" defTabSz="914070" rtl="0" eaLnBrk="1" latinLnBrk="0" hangingPunct="1">
        <a:defRPr sz="1800" kern="1200">
          <a:solidFill>
            <a:schemeClr val="tx1"/>
          </a:solidFill>
          <a:latin typeface="+mn-lt"/>
          <a:ea typeface="+mn-ea"/>
          <a:cs typeface="+mn-cs"/>
        </a:defRPr>
      </a:lvl5pPr>
      <a:lvl6pPr marL="2285176" algn="l" defTabSz="914070" rtl="0" eaLnBrk="1" latinLnBrk="0" hangingPunct="1">
        <a:defRPr sz="1800" kern="1200">
          <a:solidFill>
            <a:schemeClr val="tx1"/>
          </a:solidFill>
          <a:latin typeface="+mn-lt"/>
          <a:ea typeface="+mn-ea"/>
          <a:cs typeface="+mn-cs"/>
        </a:defRPr>
      </a:lvl6pPr>
      <a:lvl7pPr marL="2742213" algn="l" defTabSz="914070" rtl="0" eaLnBrk="1" latinLnBrk="0" hangingPunct="1">
        <a:defRPr sz="1800" kern="1200">
          <a:solidFill>
            <a:schemeClr val="tx1"/>
          </a:solidFill>
          <a:latin typeface="+mn-lt"/>
          <a:ea typeface="+mn-ea"/>
          <a:cs typeface="+mn-cs"/>
        </a:defRPr>
      </a:lvl7pPr>
      <a:lvl8pPr marL="3199248" algn="l" defTabSz="914070" rtl="0" eaLnBrk="1" latinLnBrk="0" hangingPunct="1">
        <a:defRPr sz="1800" kern="1200">
          <a:solidFill>
            <a:schemeClr val="tx1"/>
          </a:solidFill>
          <a:latin typeface="+mn-lt"/>
          <a:ea typeface="+mn-ea"/>
          <a:cs typeface="+mn-cs"/>
        </a:defRPr>
      </a:lvl8pPr>
      <a:lvl9pPr marL="3656283" algn="l" defTabSz="91407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dirty="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631828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file:///\\CORP\DFSROOT$\SZ\WMAGroups\01%20-%20Route%20IM%20Director%20-%20Wessex\02%20-%20Route%20Safety%20Hour%20Reporting\02%20-%20Route%20Safety%20Hour%20Reporting\Safety%20Cascades%2019-20\P6%201920\Front%20Line%20Focus%20Episode%2087%20-%20September%202019.mp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amp;url=https%3A%2F%2Fwww.shutterstock.com%2Fsearch%2Fstop&amp;psig=AOvVaw1qFianhT4cn4NfQGQYZZU5&amp;ust=1568715547150351" TargetMode="External"/><Relationship Id="rId2" Type="http://schemas.openxmlformats.org/officeDocument/2006/relationships/image" Target="../media/image29.emf"/><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emf"/><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file:///\\CORP\DFSROOT$\SZ\WMAGroups\01%20-%20Route%20IM%20Director%20-%20Wessex\02%20-%20Route%20Safety%20Hour%20Reporting\02%20-%20Route%20Safety%20Hour%20Reporting\Safety%20Cascades%2019-20\P6%201920\Safety-Advice-NRA19-10-OTP-Travelling-Speed-and-uni-directional-OTP-assets.pdf" TargetMode="External"/><Relationship Id="rId2" Type="http://schemas.openxmlformats.org/officeDocument/2006/relationships/hyperlink" Target="file:///\\CORP\DFSROOT$\SZ\WMAGroups\01%20-%20Route%20IM%20Director%20-%20Wessex\02%20-%20Route%20Safety%20Hour%20Reporting\02%20-%20Route%20Safety%20Hour%20Reporting\Safety%20Cascades%2019-20\P6%201920\Safety%20Bulletin%20NRB19-12%20-%20Continuing%20near%20misses%20with%20track%20workers.pdf" TargetMode="Externa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hyperlink" Target="file:///\\CORP\DFSROOT$\SZ\WMAGroups\01%20-%20Route%20IM%20Director%20-%20Wessex\02%20-%20Route%20Safety%20Hour%20Reporting\02%20-%20Route%20Safety%20Hour%20Reporting\Safety%20Cascades%2019-20\P6%201920\Exclusion%20Zone%20poster.pdf" TargetMode="External"/><Relationship Id="rId4" Type="http://schemas.openxmlformats.org/officeDocument/2006/relationships/hyperlink" Target="file:///\\CORP\DFSROOT$\SZ\WMAGroups\01%20-%20Route%20IM%20Director%20-%20Wessex\02%20-%20Route%20Safety%20Hour%20Reporting\02%20-%20Route%20Safety%20Hour%20Reporting\Safety%20Cascades%2019-20\P6%201920\Safety-Advice-NRA19-08.pdf"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file:///\\CORP\DFSROOT$\SZ\WMAGroups\01%20-%20Route%20IM%20Director%20-%20Wessex\02%20-%20Route%20Safety%20Hour%20Reporting\02%20-%20Route%20Safety%20Hour%20Reporting\Safety%20Cascades%2019-20\P6%201920\Exclusion%20Zone%20poster.pdf" TargetMode="External"/><Relationship Id="rId3" Type="http://schemas.openxmlformats.org/officeDocument/2006/relationships/hyperlink" Target="https://wexplant.hub.networkrail.co.uk/Pages/Plant-Safety.aspx?RootFolder=%2FPlant%20Safety%2FTask%20Risk%20Control%20Sheets%2FMobile%20Plant&amp;FolderCTID=0x0120006C4B215EDF77C94FBCA66274BBFB2F2D&amp;View=%7B18BDCFDA%2D2A34%2D459B%2D9670%2DC75C944767EA%7D" TargetMode="External"/><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google.co.uk/url?sa=i&amp;rct=j&amp;q=&amp;esrc=s&amp;source=images&amp;cd=&amp;cad=rja&amp;uact=8&amp;ved=2ahUKEwj86O2F3JTdAhWC16QKHWhgArUQjRx6BAgBEAU&amp;url=https://www.komatsu.eu/en/excavators/mini-excavators/pc18mr-3&amp;psig=AOvVaw1AZ8N1PCQ550wszDcF_IEB&amp;ust=1535716524309848" TargetMode="Externa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hyperlink" Target="https://safety.networkrail.co.uk/wp-content/uploads/2018/06/Waste-management-Guidance-Note.pdf" TargetMode="External"/><Relationship Id="rId3" Type="http://schemas.openxmlformats.org/officeDocument/2006/relationships/image" Target="../media/image43.png"/><Relationship Id="rId7" Type="http://schemas.openxmlformats.org/officeDocument/2006/relationships/hyperlink" Target="https://wsxenv.hub.networkrail.co.uk/_layouts/15/WopiFrame2.aspx?sourcedoc=/DocumentLibrary/How%20to%20complete%20a%20consignment%20note.pdf&amp;action=default"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gov.uk/guidance/hazardous-waste-consignment-note-supplementary-guidance" TargetMode="External"/><Relationship Id="rId5" Type="http://schemas.openxmlformats.org/officeDocument/2006/relationships/hyperlink" Target="https://assets.publishing.service.gov.uk/government/uploads/system/uploads/attachment_data/file/311081/LIT_7932.pdf" TargetMode="External"/><Relationship Id="rId10" Type="http://schemas.openxmlformats.org/officeDocument/2006/relationships/image" Target="../media/image45.png"/><Relationship Id="rId4" Type="http://schemas.openxmlformats.org/officeDocument/2006/relationships/hyperlink" Target="https://assets.publishing.service.gov.uk/government/uploads/system/uploads/attachment_data/file/512167/LIT_6872.pdf" TargetMode="External"/><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8.emf"/><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package" Target="../embeddings/Microsoft_Excel_Worksheet1.xlsx"/><Relationship Id="rId3" Type="http://schemas.openxmlformats.org/officeDocument/2006/relationships/notesSlide" Target="../notesSlides/notesSlide3.xml"/><Relationship Id="rId7" Type="http://schemas.openxmlformats.org/officeDocument/2006/relationships/image" Target="../media/image5.emf"/><Relationship Id="rId12"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package" Target="../embeddings/Microsoft_Excel_Worksheet.xlsx"/><Relationship Id="rId11" Type="http://schemas.openxmlformats.org/officeDocument/2006/relationships/image" Target="../media/image10.emf"/><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emf"/><Relationship Id="rId11" Type="http://schemas.openxmlformats.org/officeDocument/2006/relationships/image" Target="../media/image20.png"/><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file:///\\CORP\DFSROOT$\SZ\WMAGroups\01%20-%20Route%20IM%20Director%20-%20Wessex\02%20-%20Route%20Safety%20Hour%20Reporting\02%20-%20Route%20Safety%20Hour%20Reporting\Safety%20Cascades%2019-20\P6%201920\Lessons%20learnt%20-%20A3%20RTC%2012092019.pdf" TargetMode="Externa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hyperlink" Target="file:///\\CORP\DFSROOT$\SZ\WMAGroups\01%20-%20Route%20IM%20Director%20-%20Wessex\02%20-%20Route%20Safety%20Hour%20Reporting\02%20-%20Route%20Safety%20Hour%20Reporting\Safety%20Cascades%2019-20\P6%201920\Lessons%20learnt%20-%20Effingham%20sheds%20back%20strain%20100919.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hyperlink" Target="file:///\\CORP\DFSROOT$\SZ\WMAGroups\01%20-%20Route%20IM%20Director%20-%20Wessex\02%20-%20Route%20Safety%20Hour%20Reporting\02%20-%20Route%20Safety%20Hour%20Reporting\Safety%20Cascades%2019-20\P6%201920\Lessons%20learnt%20-%20STF%20Iron%20Man%20accident%20300819.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D8694222-4D81-4A9A-93A2-23C89102F234}"/>
              </a:ext>
            </a:extLst>
          </p:cNvPr>
          <p:cNvSpPr>
            <a:spLocks noGrp="1"/>
          </p:cNvSpPr>
          <p:nvPr>
            <p:ph type="ctrTitle" idx="4294967295"/>
          </p:nvPr>
        </p:nvSpPr>
        <p:spPr>
          <a:xfrm>
            <a:off x="983432" y="5589240"/>
            <a:ext cx="10513119" cy="1008112"/>
          </a:xfrm>
          <a:prstGeom prst="rect">
            <a:avLst/>
          </a:prstGeom>
          <a:noFill/>
          <a:ln>
            <a:noFill/>
          </a:ln>
        </p:spPr>
        <p:txBody>
          <a:bodyPr/>
          <a:lstStyle/>
          <a:p>
            <a:r>
              <a:rPr lang="en-GB" sz="2800" b="0" spc="0" dirty="0">
                <a:solidFill>
                  <a:schemeClr val="tx2">
                    <a:lumMod val="50000"/>
                  </a:schemeClr>
                </a:solidFill>
                <a:latin typeface="Arial" panose="020B0604020202020204" pitchFamily="34" charset="0"/>
                <a:ea typeface="+mn-ea"/>
                <a:cs typeface="Arial" panose="020B0604020202020204" pitchFamily="34" charset="0"/>
              </a:rPr>
              <a:t>Health, Safety and Environment Period Cascade for P06 2019/20</a:t>
            </a:r>
            <a:br>
              <a:rPr lang="en-GB" sz="2800" b="0" spc="0" dirty="0">
                <a:solidFill>
                  <a:schemeClr val="tx2">
                    <a:lumMod val="50000"/>
                  </a:schemeClr>
                </a:solidFill>
                <a:latin typeface="Arial" panose="020B0604020202020204" pitchFamily="34" charset="0"/>
                <a:ea typeface="+mn-ea"/>
                <a:cs typeface="Arial" panose="020B0604020202020204" pitchFamily="34" charset="0"/>
              </a:rPr>
            </a:br>
            <a:r>
              <a:rPr lang="en-GB" sz="2800" b="0" spc="0" dirty="0">
                <a:solidFill>
                  <a:schemeClr val="tx2">
                    <a:lumMod val="50000"/>
                  </a:schemeClr>
                </a:solidFill>
                <a:latin typeface="Arial" panose="020B0604020202020204" pitchFamily="34" charset="0"/>
                <a:ea typeface="+mn-ea"/>
                <a:cs typeface="Arial" panose="020B0604020202020204" pitchFamily="34" charset="0"/>
              </a:rPr>
              <a:t>Wessex Route </a:t>
            </a:r>
            <a:endParaRPr lang="en-GB" sz="2800" dirty="0">
              <a:solidFill>
                <a:schemeClr val="tx2">
                  <a:lumMod val="50000"/>
                </a:schemeClr>
              </a:solidFill>
            </a:endParaRPr>
          </a:p>
        </p:txBody>
      </p:sp>
      <p:pic>
        <p:nvPicPr>
          <p:cNvPr id="6" name="Picture 5">
            <a:extLst>
              <a:ext uri="{FF2B5EF4-FFF2-40B4-BE49-F238E27FC236}">
                <a16:creationId xmlns:a16="http://schemas.microsoft.com/office/drawing/2014/main" id="{D3C05560-E6F8-45B9-AF87-5FE9FD312E4B}"/>
              </a:ext>
            </a:extLst>
          </p:cNvPr>
          <p:cNvPicPr>
            <a:picLocks noChangeAspect="1"/>
          </p:cNvPicPr>
          <p:nvPr/>
        </p:nvPicPr>
        <p:blipFill rotWithShape="1">
          <a:blip r:embed="rId3"/>
          <a:srcRect l="4522" t="3800" r="4522" b="6951"/>
          <a:stretch/>
        </p:blipFill>
        <p:spPr>
          <a:xfrm>
            <a:off x="2103791" y="260648"/>
            <a:ext cx="7984417" cy="4406983"/>
          </a:xfrm>
          <a:prstGeom prst="rect">
            <a:avLst/>
          </a:prstGeom>
          <a:ln>
            <a:solidFill>
              <a:schemeClr val="tx2">
                <a:lumMod val="75000"/>
              </a:schemeClr>
            </a:solidFill>
          </a:ln>
        </p:spPr>
      </p:pic>
      <p:sp>
        <p:nvSpPr>
          <p:cNvPr id="7" name="Rectangle 6">
            <a:extLst>
              <a:ext uri="{FF2B5EF4-FFF2-40B4-BE49-F238E27FC236}">
                <a16:creationId xmlns:a16="http://schemas.microsoft.com/office/drawing/2014/main" id="{F341EABF-CE80-4C9E-9FF4-ADD89C7A5716}"/>
              </a:ext>
            </a:extLst>
          </p:cNvPr>
          <p:cNvSpPr/>
          <p:nvPr/>
        </p:nvSpPr>
        <p:spPr>
          <a:xfrm>
            <a:off x="2103791" y="4653136"/>
            <a:ext cx="7984417" cy="576064"/>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hlinkClick r:id="rId4" action="ppaction://hlinkfile">
                  <a:extLst>
                    <a:ext uri="{A12FA001-AC4F-418D-AE19-62706E023703}">
                      <ahyp:hlinkClr xmlns:ahyp="http://schemas.microsoft.com/office/drawing/2018/hyperlinkcolor" val="tx"/>
                    </a:ext>
                  </a:extLst>
                </a:hlinkClick>
              </a:rPr>
              <a:t>Episode 87 of Front Line Focus can be found here</a:t>
            </a:r>
            <a:endParaRPr lang="en-GB" sz="2000" b="1" dirty="0">
              <a:solidFill>
                <a:schemeClr val="bg1"/>
              </a:solidFill>
            </a:endParaRPr>
          </a:p>
        </p:txBody>
      </p:sp>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01427" y="159422"/>
            <a:ext cx="2914253" cy="54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a:t>
            </a:r>
          </a:p>
        </p:txBody>
      </p:sp>
      <p:sp>
        <p:nvSpPr>
          <p:cNvPr id="6" name="Rectangle 5">
            <a:extLst>
              <a:ext uri="{FF2B5EF4-FFF2-40B4-BE49-F238E27FC236}">
                <a16:creationId xmlns:a16="http://schemas.microsoft.com/office/drawing/2014/main" id="{1CAC8C47-3DE9-454C-8E40-2F1F5A68D633}"/>
              </a:ext>
            </a:extLst>
          </p:cNvPr>
          <p:cNvSpPr/>
          <p:nvPr/>
        </p:nvSpPr>
        <p:spPr>
          <a:xfrm>
            <a:off x="253496" y="817094"/>
            <a:ext cx="9010856" cy="45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Timely Reporting of accidents – </a:t>
            </a:r>
            <a:r>
              <a:rPr kumimoji="0" lang="en-GB" sz="1800" b="1" i="0" u="none" strike="noStrike" kern="1200" cap="none" spc="0" normalizeH="0" baseline="0" noProof="0" dirty="0" err="1">
                <a:ln>
                  <a:noFill/>
                </a:ln>
                <a:solidFill>
                  <a:srgbClr val="005172">
                    <a:lumMod val="50000"/>
                  </a:srgbClr>
                </a:solidFill>
                <a:effectLst/>
                <a:uLnTx/>
                <a:uFillTx/>
                <a:latin typeface="Arial" panose="020B0604020202020204"/>
                <a:ea typeface="+mn-ea"/>
                <a:cs typeface="+mn-cs"/>
              </a:rPr>
              <a:t>Wesse</a:t>
            </a:r>
            <a:r>
              <a:rPr lang="en-GB" b="1" dirty="0">
                <a:solidFill>
                  <a:srgbClr val="005172">
                    <a:lumMod val="50000"/>
                  </a:srgbClr>
                </a:solidFill>
                <a:latin typeface="Arial" panose="020B0604020202020204"/>
              </a:rPr>
              <a:t>x Route Golden Hour process Reminder </a:t>
            </a:r>
            <a:endPar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32082EDC-8DC6-4978-843F-963AA63D4D94}"/>
              </a:ext>
            </a:extLst>
          </p:cNvPr>
          <p:cNvSpPr/>
          <p:nvPr/>
        </p:nvSpPr>
        <p:spPr>
          <a:xfrm>
            <a:off x="301427" y="5563994"/>
            <a:ext cx="10975825" cy="11682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prstClr val="white"/>
                </a:solidFill>
                <a:latin typeface="Arial" panose="020B0604020202020204"/>
              </a:rPr>
              <a:t>If an accident is not reported in a timely manner, it is very difficult to prove the accident did in fact occur at work. </a:t>
            </a:r>
          </a:p>
          <a:p>
            <a:r>
              <a:rPr kumimoji="0" lang="en-GB" sz="1600" b="1" i="0" u="sng" strike="noStrike" kern="1200" cap="none" spc="0" normalizeH="0" baseline="0" noProof="0" dirty="0">
                <a:ln>
                  <a:noFill/>
                </a:ln>
                <a:solidFill>
                  <a:srgbClr val="FF0000"/>
                </a:solidFill>
                <a:effectLst/>
                <a:uLnTx/>
                <a:uFillTx/>
                <a:latin typeface="Arial" panose="020B0604020202020204"/>
                <a:ea typeface="+mn-ea"/>
                <a:cs typeface="+mn-cs"/>
              </a:rPr>
              <a:t>Evidence will be required to back up any late reported accidents and the individual will need to justify the reasons for late reporting!</a:t>
            </a:r>
          </a:p>
        </p:txBody>
      </p:sp>
      <p:pic>
        <p:nvPicPr>
          <p:cNvPr id="10" name="Picture 9">
            <a:extLst>
              <a:ext uri="{FF2B5EF4-FFF2-40B4-BE49-F238E27FC236}">
                <a16:creationId xmlns:a16="http://schemas.microsoft.com/office/drawing/2014/main" id="{5F5ED8DC-C0FE-46B8-AAF3-499F7453412D}"/>
              </a:ext>
            </a:extLst>
          </p:cNvPr>
          <p:cNvPicPr>
            <a:picLocks noChangeAspect="1"/>
          </p:cNvPicPr>
          <p:nvPr/>
        </p:nvPicPr>
        <p:blipFill>
          <a:blip r:embed="rId2"/>
          <a:stretch>
            <a:fillRect/>
          </a:stretch>
        </p:blipFill>
        <p:spPr>
          <a:xfrm>
            <a:off x="3294349" y="218163"/>
            <a:ext cx="424998" cy="426003"/>
          </a:xfrm>
          <a:prstGeom prst="rect">
            <a:avLst/>
          </a:prstGeom>
          <a:ln>
            <a:solidFill>
              <a:schemeClr val="tx1"/>
            </a:solidFill>
          </a:ln>
        </p:spPr>
      </p:pic>
      <p:sp>
        <p:nvSpPr>
          <p:cNvPr id="14" name="Oval 13">
            <a:extLst>
              <a:ext uri="{FF2B5EF4-FFF2-40B4-BE49-F238E27FC236}">
                <a16:creationId xmlns:a16="http://schemas.microsoft.com/office/drawing/2014/main" id="{00E7E124-4CE6-4FE6-B350-20FA9B3009E0}"/>
              </a:ext>
            </a:extLst>
          </p:cNvPr>
          <p:cNvSpPr/>
          <p:nvPr/>
        </p:nvSpPr>
        <p:spPr>
          <a:xfrm>
            <a:off x="4397404" y="2231043"/>
            <a:ext cx="1898536" cy="1094552"/>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tlCol="0" anchor="ctr"/>
          <a:lstStyle/>
          <a:p>
            <a:pPr algn="ctr">
              <a:defRPr/>
            </a:pPr>
            <a:endParaRPr lang="en-GB" sz="1100" kern="0">
              <a:solidFill>
                <a:prstClr val="white"/>
              </a:solidFill>
              <a:latin typeface="Calibri"/>
            </a:endParaRPr>
          </a:p>
        </p:txBody>
      </p:sp>
      <p:sp>
        <p:nvSpPr>
          <p:cNvPr id="15" name="Freeform 5">
            <a:extLst>
              <a:ext uri="{FF2B5EF4-FFF2-40B4-BE49-F238E27FC236}">
                <a16:creationId xmlns:a16="http://schemas.microsoft.com/office/drawing/2014/main" id="{D2C49B99-DB6F-4DCD-8D10-1F26F77E48FE}"/>
              </a:ext>
            </a:extLst>
          </p:cNvPr>
          <p:cNvSpPr>
            <a:spLocks/>
          </p:cNvSpPr>
          <p:nvPr/>
        </p:nvSpPr>
        <p:spPr bwMode="auto">
          <a:xfrm>
            <a:off x="5554710" y="1498549"/>
            <a:ext cx="2053458" cy="1168298"/>
          </a:xfrm>
          <a:custGeom>
            <a:avLst/>
            <a:gdLst>
              <a:gd name="T0" fmla="*/ 206 w 643"/>
              <a:gd name="T1" fmla="*/ 552 h 646"/>
              <a:gd name="T2" fmla="*/ 444 w 643"/>
              <a:gd name="T3" fmla="*/ 645 h 646"/>
              <a:gd name="T4" fmla="*/ 642 w 643"/>
              <a:gd name="T5" fmla="*/ 477 h 646"/>
              <a:gd name="T6" fmla="*/ 587 w 643"/>
              <a:gd name="T7" fmla="*/ 487 h 646"/>
              <a:gd name="T8" fmla="*/ 571 w 643"/>
              <a:gd name="T9" fmla="*/ 440 h 646"/>
              <a:gd name="T10" fmla="*/ 552 w 643"/>
              <a:gd name="T11" fmla="*/ 394 h 646"/>
              <a:gd name="T12" fmla="*/ 531 w 643"/>
              <a:gd name="T13" fmla="*/ 351 h 646"/>
              <a:gd name="T14" fmla="*/ 506 w 643"/>
              <a:gd name="T15" fmla="*/ 309 h 646"/>
              <a:gd name="T16" fmla="*/ 479 w 643"/>
              <a:gd name="T17" fmla="*/ 269 h 646"/>
              <a:gd name="T18" fmla="*/ 449 w 643"/>
              <a:gd name="T19" fmla="*/ 232 h 646"/>
              <a:gd name="T20" fmla="*/ 416 w 643"/>
              <a:gd name="T21" fmla="*/ 196 h 646"/>
              <a:gd name="T22" fmla="*/ 381 w 643"/>
              <a:gd name="T23" fmla="*/ 162 h 646"/>
              <a:gd name="T24" fmla="*/ 343 w 643"/>
              <a:gd name="T25" fmla="*/ 132 h 646"/>
              <a:gd name="T26" fmla="*/ 304 w 643"/>
              <a:gd name="T27" fmla="*/ 104 h 646"/>
              <a:gd name="T28" fmla="*/ 263 w 643"/>
              <a:gd name="T29" fmla="*/ 78 h 646"/>
              <a:gd name="T30" fmla="*/ 220 w 643"/>
              <a:gd name="T31" fmla="*/ 56 h 646"/>
              <a:gd name="T32" fmla="*/ 175 w 643"/>
              <a:gd name="T33" fmla="*/ 37 h 646"/>
              <a:gd name="T34" fmla="*/ 128 w 643"/>
              <a:gd name="T35" fmla="*/ 21 h 646"/>
              <a:gd name="T36" fmla="*/ 80 w 643"/>
              <a:gd name="T37" fmla="*/ 9 h 646"/>
              <a:gd name="T38" fmla="*/ 31 w 643"/>
              <a:gd name="T39" fmla="*/ 0 h 646"/>
              <a:gd name="T40" fmla="*/ 110 w 643"/>
              <a:gd name="T41" fmla="*/ 196 h 646"/>
              <a:gd name="T42" fmla="*/ 0 w 643"/>
              <a:gd name="T43" fmla="*/ 329 h 646"/>
              <a:gd name="T44" fmla="*/ 44 w 643"/>
              <a:gd name="T45" fmla="*/ 340 h 646"/>
              <a:gd name="T46" fmla="*/ 84 w 643"/>
              <a:gd name="T47" fmla="*/ 357 h 646"/>
              <a:gd name="T48" fmla="*/ 122 w 643"/>
              <a:gd name="T49" fmla="*/ 378 h 646"/>
              <a:gd name="T50" fmla="*/ 157 w 643"/>
              <a:gd name="T51" fmla="*/ 405 h 646"/>
              <a:gd name="T52" fmla="*/ 174 w 643"/>
              <a:gd name="T53" fmla="*/ 419 h 646"/>
              <a:gd name="T54" fmla="*/ 189 w 643"/>
              <a:gd name="T55" fmla="*/ 434 h 646"/>
              <a:gd name="T56" fmla="*/ 216 w 643"/>
              <a:gd name="T57" fmla="*/ 468 h 646"/>
              <a:gd name="T58" fmla="*/ 240 w 643"/>
              <a:gd name="T59" fmla="*/ 504 h 646"/>
              <a:gd name="T60" fmla="*/ 258 w 643"/>
              <a:gd name="T61" fmla="*/ 543 h 646"/>
              <a:gd name="T62" fmla="*/ 206 w 643"/>
              <a:gd name="T63" fmla="*/ 552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3" h="646">
                <a:moveTo>
                  <a:pt x="206" y="552"/>
                </a:moveTo>
                <a:lnTo>
                  <a:pt x="444" y="645"/>
                </a:lnTo>
                <a:lnTo>
                  <a:pt x="642" y="477"/>
                </a:lnTo>
                <a:lnTo>
                  <a:pt x="587" y="487"/>
                </a:lnTo>
                <a:lnTo>
                  <a:pt x="571" y="440"/>
                </a:lnTo>
                <a:lnTo>
                  <a:pt x="552" y="394"/>
                </a:lnTo>
                <a:lnTo>
                  <a:pt x="531" y="351"/>
                </a:lnTo>
                <a:lnTo>
                  <a:pt x="506" y="309"/>
                </a:lnTo>
                <a:lnTo>
                  <a:pt x="479" y="269"/>
                </a:lnTo>
                <a:lnTo>
                  <a:pt x="449" y="232"/>
                </a:lnTo>
                <a:lnTo>
                  <a:pt x="416" y="196"/>
                </a:lnTo>
                <a:lnTo>
                  <a:pt x="381" y="162"/>
                </a:lnTo>
                <a:lnTo>
                  <a:pt x="343" y="132"/>
                </a:lnTo>
                <a:lnTo>
                  <a:pt x="304" y="104"/>
                </a:lnTo>
                <a:lnTo>
                  <a:pt x="263" y="78"/>
                </a:lnTo>
                <a:lnTo>
                  <a:pt x="220" y="56"/>
                </a:lnTo>
                <a:lnTo>
                  <a:pt x="175" y="37"/>
                </a:lnTo>
                <a:lnTo>
                  <a:pt x="128" y="21"/>
                </a:lnTo>
                <a:lnTo>
                  <a:pt x="80" y="9"/>
                </a:lnTo>
                <a:lnTo>
                  <a:pt x="31" y="0"/>
                </a:lnTo>
                <a:lnTo>
                  <a:pt x="110" y="196"/>
                </a:lnTo>
                <a:lnTo>
                  <a:pt x="0" y="329"/>
                </a:lnTo>
                <a:lnTo>
                  <a:pt x="44" y="340"/>
                </a:lnTo>
                <a:lnTo>
                  <a:pt x="84" y="357"/>
                </a:lnTo>
                <a:lnTo>
                  <a:pt x="122" y="378"/>
                </a:lnTo>
                <a:lnTo>
                  <a:pt x="157" y="405"/>
                </a:lnTo>
                <a:lnTo>
                  <a:pt x="174" y="419"/>
                </a:lnTo>
                <a:lnTo>
                  <a:pt x="189" y="434"/>
                </a:lnTo>
                <a:lnTo>
                  <a:pt x="216" y="468"/>
                </a:lnTo>
                <a:lnTo>
                  <a:pt x="240" y="504"/>
                </a:lnTo>
                <a:lnTo>
                  <a:pt x="258" y="543"/>
                </a:lnTo>
                <a:lnTo>
                  <a:pt x="206" y="552"/>
                </a:lnTo>
              </a:path>
            </a:pathLst>
          </a:custGeom>
          <a:solidFill>
            <a:srgbClr val="1F497D">
              <a:lumMod val="20000"/>
              <a:lumOff val="80000"/>
            </a:srgbClr>
          </a:solidFill>
          <a:ln w="6350" cap="rnd" cmpd="sng">
            <a:solidFill>
              <a:srgbClr val="800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sz="1100" kern="0">
              <a:solidFill>
                <a:prstClr val="black"/>
              </a:solidFill>
              <a:latin typeface="Calibri"/>
            </a:endParaRPr>
          </a:p>
        </p:txBody>
      </p:sp>
      <p:sp>
        <p:nvSpPr>
          <p:cNvPr id="16" name="Freeform 6">
            <a:extLst>
              <a:ext uri="{FF2B5EF4-FFF2-40B4-BE49-F238E27FC236}">
                <a16:creationId xmlns:a16="http://schemas.microsoft.com/office/drawing/2014/main" id="{2C4AA993-8303-4BAC-B9DA-8C41243FBBA8}"/>
              </a:ext>
            </a:extLst>
          </p:cNvPr>
          <p:cNvSpPr>
            <a:spLocks/>
          </p:cNvSpPr>
          <p:nvPr/>
        </p:nvSpPr>
        <p:spPr bwMode="auto">
          <a:xfrm>
            <a:off x="5969725" y="2508374"/>
            <a:ext cx="1571832" cy="1430051"/>
          </a:xfrm>
          <a:custGeom>
            <a:avLst/>
            <a:gdLst>
              <a:gd name="T0" fmla="*/ 16 w 492"/>
              <a:gd name="T1" fmla="*/ 336 h 730"/>
              <a:gd name="T2" fmla="*/ 0 w 492"/>
              <a:gd name="T3" fmla="*/ 590 h 730"/>
              <a:gd name="T4" fmla="*/ 221 w 492"/>
              <a:gd name="T5" fmla="*/ 729 h 730"/>
              <a:gd name="T6" fmla="*/ 193 w 492"/>
              <a:gd name="T7" fmla="*/ 676 h 730"/>
              <a:gd name="T8" fmla="*/ 257 w 492"/>
              <a:gd name="T9" fmla="*/ 626 h 730"/>
              <a:gd name="T10" fmla="*/ 316 w 492"/>
              <a:gd name="T11" fmla="*/ 569 h 730"/>
              <a:gd name="T12" fmla="*/ 367 w 492"/>
              <a:gd name="T13" fmla="*/ 506 h 730"/>
              <a:gd name="T14" fmla="*/ 410 w 492"/>
              <a:gd name="T15" fmla="*/ 437 h 730"/>
              <a:gd name="T16" fmla="*/ 445 w 492"/>
              <a:gd name="T17" fmla="*/ 362 h 730"/>
              <a:gd name="T18" fmla="*/ 470 w 492"/>
              <a:gd name="T19" fmla="*/ 282 h 730"/>
              <a:gd name="T20" fmla="*/ 486 w 492"/>
              <a:gd name="T21" fmla="*/ 199 h 730"/>
              <a:gd name="T22" fmla="*/ 491 w 492"/>
              <a:gd name="T23" fmla="*/ 113 h 730"/>
              <a:gd name="T24" fmla="*/ 488 w 492"/>
              <a:gd name="T25" fmla="*/ 56 h 730"/>
              <a:gd name="T26" fmla="*/ 481 w 492"/>
              <a:gd name="T27" fmla="*/ 0 h 730"/>
              <a:gd name="T28" fmla="*/ 323 w 492"/>
              <a:gd name="T29" fmla="*/ 134 h 730"/>
              <a:gd name="T30" fmla="*/ 158 w 492"/>
              <a:gd name="T31" fmla="*/ 69 h 730"/>
              <a:gd name="T32" fmla="*/ 162 w 492"/>
              <a:gd name="T33" fmla="*/ 113 h 730"/>
              <a:gd name="T34" fmla="*/ 160 w 492"/>
              <a:gd name="T35" fmla="*/ 153 h 730"/>
              <a:gd name="T36" fmla="*/ 153 w 492"/>
              <a:gd name="T37" fmla="*/ 191 h 730"/>
              <a:gd name="T38" fmla="*/ 143 w 492"/>
              <a:gd name="T39" fmla="*/ 227 h 730"/>
              <a:gd name="T40" fmla="*/ 129 w 492"/>
              <a:gd name="T41" fmla="*/ 263 h 730"/>
              <a:gd name="T42" fmla="*/ 111 w 492"/>
              <a:gd name="T43" fmla="*/ 296 h 730"/>
              <a:gd name="T44" fmla="*/ 90 w 492"/>
              <a:gd name="T45" fmla="*/ 327 h 730"/>
              <a:gd name="T46" fmla="*/ 66 w 492"/>
              <a:gd name="T47" fmla="*/ 355 h 730"/>
              <a:gd name="T48" fmla="*/ 39 w 492"/>
              <a:gd name="T49" fmla="*/ 380 h 730"/>
              <a:gd name="T50" fmla="*/ 16 w 492"/>
              <a:gd name="T51" fmla="*/ 336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2" h="730">
                <a:moveTo>
                  <a:pt x="16" y="336"/>
                </a:moveTo>
                <a:lnTo>
                  <a:pt x="0" y="590"/>
                </a:lnTo>
                <a:lnTo>
                  <a:pt x="221" y="729"/>
                </a:lnTo>
                <a:lnTo>
                  <a:pt x="193" y="676"/>
                </a:lnTo>
                <a:lnTo>
                  <a:pt x="257" y="626"/>
                </a:lnTo>
                <a:lnTo>
                  <a:pt x="316" y="569"/>
                </a:lnTo>
                <a:lnTo>
                  <a:pt x="367" y="506"/>
                </a:lnTo>
                <a:lnTo>
                  <a:pt x="410" y="437"/>
                </a:lnTo>
                <a:lnTo>
                  <a:pt x="445" y="362"/>
                </a:lnTo>
                <a:lnTo>
                  <a:pt x="470" y="282"/>
                </a:lnTo>
                <a:lnTo>
                  <a:pt x="486" y="199"/>
                </a:lnTo>
                <a:lnTo>
                  <a:pt x="491" y="113"/>
                </a:lnTo>
                <a:lnTo>
                  <a:pt x="488" y="56"/>
                </a:lnTo>
                <a:lnTo>
                  <a:pt x="481" y="0"/>
                </a:lnTo>
                <a:lnTo>
                  <a:pt x="323" y="134"/>
                </a:lnTo>
                <a:lnTo>
                  <a:pt x="158" y="69"/>
                </a:lnTo>
                <a:lnTo>
                  <a:pt x="162" y="113"/>
                </a:lnTo>
                <a:lnTo>
                  <a:pt x="160" y="153"/>
                </a:lnTo>
                <a:lnTo>
                  <a:pt x="153" y="191"/>
                </a:lnTo>
                <a:lnTo>
                  <a:pt x="143" y="227"/>
                </a:lnTo>
                <a:lnTo>
                  <a:pt x="129" y="263"/>
                </a:lnTo>
                <a:lnTo>
                  <a:pt x="111" y="296"/>
                </a:lnTo>
                <a:lnTo>
                  <a:pt x="90" y="327"/>
                </a:lnTo>
                <a:lnTo>
                  <a:pt x="66" y="355"/>
                </a:lnTo>
                <a:lnTo>
                  <a:pt x="39" y="380"/>
                </a:lnTo>
                <a:lnTo>
                  <a:pt x="16" y="336"/>
                </a:lnTo>
              </a:path>
            </a:pathLst>
          </a:custGeom>
          <a:solidFill>
            <a:srgbClr val="C0504D">
              <a:lumMod val="20000"/>
              <a:lumOff val="80000"/>
            </a:srgbClr>
          </a:solidFill>
          <a:ln w="6350" cap="rnd" cmpd="sng">
            <a:solidFill>
              <a:srgbClr val="800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sz="1100" kern="0">
              <a:solidFill>
                <a:prstClr val="black"/>
              </a:solidFill>
              <a:latin typeface="Calibri"/>
            </a:endParaRPr>
          </a:p>
        </p:txBody>
      </p:sp>
      <p:sp>
        <p:nvSpPr>
          <p:cNvPr id="17" name="Freeform 7">
            <a:extLst>
              <a:ext uri="{FF2B5EF4-FFF2-40B4-BE49-F238E27FC236}">
                <a16:creationId xmlns:a16="http://schemas.microsoft.com/office/drawing/2014/main" id="{F640FAF2-CD9D-49EB-BD9D-212075276C12}"/>
              </a:ext>
            </a:extLst>
          </p:cNvPr>
          <p:cNvSpPr>
            <a:spLocks/>
          </p:cNvSpPr>
          <p:nvPr/>
        </p:nvSpPr>
        <p:spPr bwMode="auto">
          <a:xfrm>
            <a:off x="3784204" y="3306931"/>
            <a:ext cx="2642264" cy="753577"/>
          </a:xfrm>
          <a:custGeom>
            <a:avLst/>
            <a:gdLst>
              <a:gd name="T0" fmla="*/ 309 w 772"/>
              <a:gd name="T1" fmla="*/ 0 h 417"/>
              <a:gd name="T2" fmla="*/ 63 w 772"/>
              <a:gd name="T3" fmla="*/ 64 h 417"/>
              <a:gd name="T4" fmla="*/ 0 w 772"/>
              <a:gd name="T5" fmla="*/ 317 h 417"/>
              <a:gd name="T6" fmla="*/ 40 w 772"/>
              <a:gd name="T7" fmla="*/ 276 h 417"/>
              <a:gd name="T8" fmla="*/ 84 w 772"/>
              <a:gd name="T9" fmla="*/ 307 h 417"/>
              <a:gd name="T10" fmla="*/ 131 w 772"/>
              <a:gd name="T11" fmla="*/ 335 h 417"/>
              <a:gd name="T12" fmla="*/ 180 w 772"/>
              <a:gd name="T13" fmla="*/ 360 h 417"/>
              <a:gd name="T14" fmla="*/ 232 w 772"/>
              <a:gd name="T15" fmla="*/ 381 h 417"/>
              <a:gd name="T16" fmla="*/ 285 w 772"/>
              <a:gd name="T17" fmla="*/ 397 h 417"/>
              <a:gd name="T18" fmla="*/ 339 w 772"/>
              <a:gd name="T19" fmla="*/ 408 h 417"/>
              <a:gd name="T20" fmla="*/ 396 w 772"/>
              <a:gd name="T21" fmla="*/ 415 h 417"/>
              <a:gd name="T22" fmla="*/ 454 w 772"/>
              <a:gd name="T23" fmla="*/ 416 h 417"/>
              <a:gd name="T24" fmla="*/ 539 w 772"/>
              <a:gd name="T25" fmla="*/ 412 h 417"/>
              <a:gd name="T26" fmla="*/ 620 w 772"/>
              <a:gd name="T27" fmla="*/ 398 h 417"/>
              <a:gd name="T28" fmla="*/ 660 w 772"/>
              <a:gd name="T29" fmla="*/ 386 h 417"/>
              <a:gd name="T30" fmla="*/ 697 w 772"/>
              <a:gd name="T31" fmla="*/ 372 h 417"/>
              <a:gd name="T32" fmla="*/ 771 w 772"/>
              <a:gd name="T33" fmla="*/ 339 h 417"/>
              <a:gd name="T34" fmla="*/ 596 w 772"/>
              <a:gd name="T35" fmla="*/ 230 h 417"/>
              <a:gd name="T36" fmla="*/ 606 w 772"/>
              <a:gd name="T37" fmla="*/ 53 h 417"/>
              <a:gd name="T38" fmla="*/ 571 w 772"/>
              <a:gd name="T39" fmla="*/ 68 h 417"/>
              <a:gd name="T40" fmla="*/ 533 w 772"/>
              <a:gd name="T41" fmla="*/ 80 h 417"/>
              <a:gd name="T42" fmla="*/ 495 w 772"/>
              <a:gd name="T43" fmla="*/ 86 h 417"/>
              <a:gd name="T44" fmla="*/ 454 w 772"/>
              <a:gd name="T45" fmla="*/ 88 h 417"/>
              <a:gd name="T46" fmla="*/ 405 w 772"/>
              <a:gd name="T47" fmla="*/ 85 h 417"/>
              <a:gd name="T48" fmla="*/ 358 w 772"/>
              <a:gd name="T49" fmla="*/ 74 h 417"/>
              <a:gd name="T50" fmla="*/ 313 w 772"/>
              <a:gd name="T51" fmla="*/ 59 h 417"/>
              <a:gd name="T52" fmla="*/ 272 w 772"/>
              <a:gd name="T53" fmla="*/ 38 h 417"/>
              <a:gd name="T54" fmla="*/ 309 w 772"/>
              <a:gd name="T55"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2" h="417">
                <a:moveTo>
                  <a:pt x="309" y="0"/>
                </a:moveTo>
                <a:lnTo>
                  <a:pt x="63" y="64"/>
                </a:lnTo>
                <a:lnTo>
                  <a:pt x="0" y="317"/>
                </a:lnTo>
                <a:lnTo>
                  <a:pt x="40" y="276"/>
                </a:lnTo>
                <a:lnTo>
                  <a:pt x="84" y="307"/>
                </a:lnTo>
                <a:lnTo>
                  <a:pt x="131" y="335"/>
                </a:lnTo>
                <a:lnTo>
                  <a:pt x="180" y="360"/>
                </a:lnTo>
                <a:lnTo>
                  <a:pt x="232" y="381"/>
                </a:lnTo>
                <a:lnTo>
                  <a:pt x="285" y="397"/>
                </a:lnTo>
                <a:lnTo>
                  <a:pt x="339" y="408"/>
                </a:lnTo>
                <a:lnTo>
                  <a:pt x="396" y="415"/>
                </a:lnTo>
                <a:lnTo>
                  <a:pt x="454" y="416"/>
                </a:lnTo>
                <a:lnTo>
                  <a:pt x="539" y="412"/>
                </a:lnTo>
                <a:lnTo>
                  <a:pt x="620" y="398"/>
                </a:lnTo>
                <a:lnTo>
                  <a:pt x="660" y="386"/>
                </a:lnTo>
                <a:lnTo>
                  <a:pt x="697" y="372"/>
                </a:lnTo>
                <a:lnTo>
                  <a:pt x="771" y="339"/>
                </a:lnTo>
                <a:lnTo>
                  <a:pt x="596" y="230"/>
                </a:lnTo>
                <a:lnTo>
                  <a:pt x="606" y="53"/>
                </a:lnTo>
                <a:lnTo>
                  <a:pt x="571" y="68"/>
                </a:lnTo>
                <a:lnTo>
                  <a:pt x="533" y="80"/>
                </a:lnTo>
                <a:lnTo>
                  <a:pt x="495" y="86"/>
                </a:lnTo>
                <a:lnTo>
                  <a:pt x="454" y="88"/>
                </a:lnTo>
                <a:lnTo>
                  <a:pt x="405" y="85"/>
                </a:lnTo>
                <a:lnTo>
                  <a:pt x="358" y="74"/>
                </a:lnTo>
                <a:lnTo>
                  <a:pt x="313" y="59"/>
                </a:lnTo>
                <a:lnTo>
                  <a:pt x="272" y="38"/>
                </a:lnTo>
                <a:lnTo>
                  <a:pt x="309" y="0"/>
                </a:lnTo>
              </a:path>
            </a:pathLst>
          </a:custGeom>
          <a:solidFill>
            <a:srgbClr val="F79646">
              <a:lumMod val="60000"/>
              <a:lumOff val="40000"/>
            </a:srgbClr>
          </a:solidFill>
          <a:ln w="6350" cap="rnd" cmpd="sng">
            <a:solidFill>
              <a:srgbClr val="800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sz="1100" kern="0">
              <a:solidFill>
                <a:prstClr val="black"/>
              </a:solidFill>
              <a:latin typeface="Calibri"/>
            </a:endParaRPr>
          </a:p>
        </p:txBody>
      </p:sp>
      <p:sp>
        <p:nvSpPr>
          <p:cNvPr id="18" name="Freeform 8">
            <a:extLst>
              <a:ext uri="{FF2B5EF4-FFF2-40B4-BE49-F238E27FC236}">
                <a16:creationId xmlns:a16="http://schemas.microsoft.com/office/drawing/2014/main" id="{648E757D-AEA1-42B5-B6A4-3ED28BC252D2}"/>
              </a:ext>
            </a:extLst>
          </p:cNvPr>
          <p:cNvSpPr>
            <a:spLocks/>
          </p:cNvSpPr>
          <p:nvPr/>
        </p:nvSpPr>
        <p:spPr bwMode="auto">
          <a:xfrm>
            <a:off x="3105814" y="2256749"/>
            <a:ext cx="1388452" cy="1378187"/>
          </a:xfrm>
          <a:custGeom>
            <a:avLst/>
            <a:gdLst>
              <a:gd name="T0" fmla="*/ 396 w 435"/>
              <a:gd name="T1" fmla="*/ 214 h 762"/>
              <a:gd name="T2" fmla="*/ 260 w 435"/>
              <a:gd name="T3" fmla="*/ 0 h 762"/>
              <a:gd name="T4" fmla="*/ 0 w 435"/>
              <a:gd name="T5" fmla="*/ 18 h 762"/>
              <a:gd name="T6" fmla="*/ 47 w 435"/>
              <a:gd name="T7" fmla="*/ 42 h 762"/>
              <a:gd name="T8" fmla="*/ 32 w 435"/>
              <a:gd name="T9" fmla="*/ 89 h 762"/>
              <a:gd name="T10" fmla="*/ 21 w 435"/>
              <a:gd name="T11" fmla="*/ 137 h 762"/>
              <a:gd name="T12" fmla="*/ 14 w 435"/>
              <a:gd name="T13" fmla="*/ 185 h 762"/>
              <a:gd name="T14" fmla="*/ 10 w 435"/>
              <a:gd name="T15" fmla="*/ 233 h 762"/>
              <a:gd name="T16" fmla="*/ 9 w 435"/>
              <a:gd name="T17" fmla="*/ 281 h 762"/>
              <a:gd name="T18" fmla="*/ 11 w 435"/>
              <a:gd name="T19" fmla="*/ 330 h 762"/>
              <a:gd name="T20" fmla="*/ 17 w 435"/>
              <a:gd name="T21" fmla="*/ 378 h 762"/>
              <a:gd name="T22" fmla="*/ 25 w 435"/>
              <a:gd name="T23" fmla="*/ 425 h 762"/>
              <a:gd name="T24" fmla="*/ 39 w 435"/>
              <a:gd name="T25" fmla="*/ 473 h 762"/>
              <a:gd name="T26" fmla="*/ 54 w 435"/>
              <a:gd name="T27" fmla="*/ 517 h 762"/>
              <a:gd name="T28" fmla="*/ 74 w 435"/>
              <a:gd name="T29" fmla="*/ 562 h 762"/>
              <a:gd name="T30" fmla="*/ 95 w 435"/>
              <a:gd name="T31" fmla="*/ 606 h 762"/>
              <a:gd name="T32" fmla="*/ 121 w 435"/>
              <a:gd name="T33" fmla="*/ 647 h 762"/>
              <a:gd name="T34" fmla="*/ 150 w 435"/>
              <a:gd name="T35" fmla="*/ 686 h 762"/>
              <a:gd name="T36" fmla="*/ 182 w 435"/>
              <a:gd name="T37" fmla="*/ 725 h 762"/>
              <a:gd name="T38" fmla="*/ 216 w 435"/>
              <a:gd name="T39" fmla="*/ 761 h 762"/>
              <a:gd name="T40" fmla="*/ 266 w 435"/>
              <a:gd name="T41" fmla="*/ 558 h 762"/>
              <a:gd name="T42" fmla="*/ 434 w 435"/>
              <a:gd name="T43" fmla="*/ 515 h 762"/>
              <a:gd name="T44" fmla="*/ 406 w 435"/>
              <a:gd name="T45" fmla="*/ 480 h 762"/>
              <a:gd name="T46" fmla="*/ 382 w 435"/>
              <a:gd name="T47" fmla="*/ 444 h 762"/>
              <a:gd name="T48" fmla="*/ 363 w 435"/>
              <a:gd name="T49" fmla="*/ 404 h 762"/>
              <a:gd name="T50" fmla="*/ 349 w 435"/>
              <a:gd name="T51" fmla="*/ 363 h 762"/>
              <a:gd name="T52" fmla="*/ 340 w 435"/>
              <a:gd name="T53" fmla="*/ 319 h 762"/>
              <a:gd name="T54" fmla="*/ 337 w 435"/>
              <a:gd name="T55" fmla="*/ 275 h 762"/>
              <a:gd name="T56" fmla="*/ 339 w 435"/>
              <a:gd name="T57" fmla="*/ 231 h 762"/>
              <a:gd name="T58" fmla="*/ 342 w 435"/>
              <a:gd name="T59" fmla="*/ 210 h 762"/>
              <a:gd name="T60" fmla="*/ 347 w 435"/>
              <a:gd name="T61" fmla="*/ 188 h 762"/>
              <a:gd name="T62" fmla="*/ 396 w 435"/>
              <a:gd name="T63" fmla="*/ 214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5" h="762">
                <a:moveTo>
                  <a:pt x="396" y="214"/>
                </a:moveTo>
                <a:lnTo>
                  <a:pt x="260" y="0"/>
                </a:lnTo>
                <a:lnTo>
                  <a:pt x="0" y="18"/>
                </a:lnTo>
                <a:lnTo>
                  <a:pt x="47" y="42"/>
                </a:lnTo>
                <a:lnTo>
                  <a:pt x="32" y="89"/>
                </a:lnTo>
                <a:lnTo>
                  <a:pt x="21" y="137"/>
                </a:lnTo>
                <a:lnTo>
                  <a:pt x="14" y="185"/>
                </a:lnTo>
                <a:lnTo>
                  <a:pt x="10" y="233"/>
                </a:lnTo>
                <a:lnTo>
                  <a:pt x="9" y="281"/>
                </a:lnTo>
                <a:lnTo>
                  <a:pt x="11" y="330"/>
                </a:lnTo>
                <a:lnTo>
                  <a:pt x="17" y="378"/>
                </a:lnTo>
                <a:lnTo>
                  <a:pt x="25" y="425"/>
                </a:lnTo>
                <a:lnTo>
                  <a:pt x="39" y="473"/>
                </a:lnTo>
                <a:lnTo>
                  <a:pt x="54" y="517"/>
                </a:lnTo>
                <a:lnTo>
                  <a:pt x="74" y="562"/>
                </a:lnTo>
                <a:lnTo>
                  <a:pt x="95" y="606"/>
                </a:lnTo>
                <a:lnTo>
                  <a:pt x="121" y="647"/>
                </a:lnTo>
                <a:lnTo>
                  <a:pt x="150" y="686"/>
                </a:lnTo>
                <a:lnTo>
                  <a:pt x="182" y="725"/>
                </a:lnTo>
                <a:lnTo>
                  <a:pt x="216" y="761"/>
                </a:lnTo>
                <a:lnTo>
                  <a:pt x="266" y="558"/>
                </a:lnTo>
                <a:lnTo>
                  <a:pt x="434" y="515"/>
                </a:lnTo>
                <a:lnTo>
                  <a:pt x="406" y="480"/>
                </a:lnTo>
                <a:lnTo>
                  <a:pt x="382" y="444"/>
                </a:lnTo>
                <a:lnTo>
                  <a:pt x="363" y="404"/>
                </a:lnTo>
                <a:lnTo>
                  <a:pt x="349" y="363"/>
                </a:lnTo>
                <a:lnTo>
                  <a:pt x="340" y="319"/>
                </a:lnTo>
                <a:lnTo>
                  <a:pt x="337" y="275"/>
                </a:lnTo>
                <a:lnTo>
                  <a:pt x="339" y="231"/>
                </a:lnTo>
                <a:lnTo>
                  <a:pt x="342" y="210"/>
                </a:lnTo>
                <a:lnTo>
                  <a:pt x="347" y="188"/>
                </a:lnTo>
                <a:lnTo>
                  <a:pt x="396" y="214"/>
                </a:lnTo>
              </a:path>
            </a:pathLst>
          </a:custGeom>
          <a:solidFill>
            <a:srgbClr val="9BBB59">
              <a:lumMod val="60000"/>
              <a:lumOff val="40000"/>
            </a:srgbClr>
          </a:solidFill>
          <a:ln w="6350" cap="rnd" cmpd="sng">
            <a:solidFill>
              <a:srgbClr val="800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sz="1100" kern="0">
              <a:solidFill>
                <a:prstClr val="black"/>
              </a:solidFill>
              <a:latin typeface="Calibri"/>
            </a:endParaRPr>
          </a:p>
        </p:txBody>
      </p:sp>
      <p:sp>
        <p:nvSpPr>
          <p:cNvPr id="19" name="Freeform 4">
            <a:extLst>
              <a:ext uri="{FF2B5EF4-FFF2-40B4-BE49-F238E27FC236}">
                <a16:creationId xmlns:a16="http://schemas.microsoft.com/office/drawing/2014/main" id="{B44173BC-E872-4E70-93FD-188A5B8AB157}"/>
              </a:ext>
            </a:extLst>
          </p:cNvPr>
          <p:cNvSpPr>
            <a:spLocks/>
          </p:cNvSpPr>
          <p:nvPr/>
        </p:nvSpPr>
        <p:spPr bwMode="auto">
          <a:xfrm>
            <a:off x="3371751" y="1412776"/>
            <a:ext cx="2365809" cy="1022893"/>
          </a:xfrm>
          <a:custGeom>
            <a:avLst/>
            <a:gdLst>
              <a:gd name="T0" fmla="*/ 579 w 741"/>
              <a:gd name="T1" fmla="*/ 438 h 565"/>
              <a:gd name="T2" fmla="*/ 740 w 741"/>
              <a:gd name="T3" fmla="*/ 243 h 565"/>
              <a:gd name="T4" fmla="*/ 642 w 741"/>
              <a:gd name="T5" fmla="*/ 0 h 565"/>
              <a:gd name="T6" fmla="*/ 635 w 741"/>
              <a:gd name="T7" fmla="*/ 54 h 565"/>
              <a:gd name="T8" fmla="*/ 610 w 741"/>
              <a:gd name="T9" fmla="*/ 53 h 565"/>
              <a:gd name="T10" fmla="*/ 560 w 741"/>
              <a:gd name="T11" fmla="*/ 55 h 565"/>
              <a:gd name="T12" fmla="*/ 511 w 741"/>
              <a:gd name="T13" fmla="*/ 60 h 565"/>
              <a:gd name="T14" fmla="*/ 463 w 741"/>
              <a:gd name="T15" fmla="*/ 69 h 565"/>
              <a:gd name="T16" fmla="*/ 417 w 741"/>
              <a:gd name="T17" fmla="*/ 81 h 565"/>
              <a:gd name="T18" fmla="*/ 372 w 741"/>
              <a:gd name="T19" fmla="*/ 96 h 565"/>
              <a:gd name="T20" fmla="*/ 328 w 741"/>
              <a:gd name="T21" fmla="*/ 115 h 565"/>
              <a:gd name="T22" fmla="*/ 286 w 741"/>
              <a:gd name="T23" fmla="*/ 136 h 565"/>
              <a:gd name="T24" fmla="*/ 246 w 741"/>
              <a:gd name="T25" fmla="*/ 159 h 565"/>
              <a:gd name="T26" fmla="*/ 208 w 741"/>
              <a:gd name="T27" fmla="*/ 186 h 565"/>
              <a:gd name="T28" fmla="*/ 171 w 741"/>
              <a:gd name="T29" fmla="*/ 215 h 565"/>
              <a:gd name="T30" fmla="*/ 137 w 741"/>
              <a:gd name="T31" fmla="*/ 247 h 565"/>
              <a:gd name="T32" fmla="*/ 104 w 741"/>
              <a:gd name="T33" fmla="*/ 280 h 565"/>
              <a:gd name="T34" fmla="*/ 74 w 741"/>
              <a:gd name="T35" fmla="*/ 316 h 565"/>
              <a:gd name="T36" fmla="*/ 47 w 741"/>
              <a:gd name="T37" fmla="*/ 354 h 565"/>
              <a:gd name="T38" fmla="*/ 23 w 741"/>
              <a:gd name="T39" fmla="*/ 394 h 565"/>
              <a:gd name="T40" fmla="*/ 0 w 741"/>
              <a:gd name="T41" fmla="*/ 435 h 565"/>
              <a:gd name="T42" fmla="*/ 212 w 741"/>
              <a:gd name="T43" fmla="*/ 421 h 565"/>
              <a:gd name="T44" fmla="*/ 304 w 741"/>
              <a:gd name="T45" fmla="*/ 564 h 565"/>
              <a:gd name="T46" fmla="*/ 327 w 741"/>
              <a:gd name="T47" fmla="*/ 527 h 565"/>
              <a:gd name="T48" fmla="*/ 354 w 741"/>
              <a:gd name="T49" fmla="*/ 494 h 565"/>
              <a:gd name="T50" fmla="*/ 385 w 741"/>
              <a:gd name="T51" fmla="*/ 464 h 565"/>
              <a:gd name="T52" fmla="*/ 420 w 741"/>
              <a:gd name="T53" fmla="*/ 439 h 565"/>
              <a:gd name="T54" fmla="*/ 459 w 741"/>
              <a:gd name="T55" fmla="*/ 417 h 565"/>
              <a:gd name="T56" fmla="*/ 478 w 741"/>
              <a:gd name="T57" fmla="*/ 408 h 565"/>
              <a:gd name="T58" fmla="*/ 499 w 741"/>
              <a:gd name="T59" fmla="*/ 400 h 565"/>
              <a:gd name="T60" fmla="*/ 520 w 741"/>
              <a:gd name="T61" fmla="*/ 394 h 565"/>
              <a:gd name="T62" fmla="*/ 542 w 741"/>
              <a:gd name="T63" fmla="*/ 389 h 565"/>
              <a:gd name="T64" fmla="*/ 565 w 741"/>
              <a:gd name="T65" fmla="*/ 385 h 565"/>
              <a:gd name="T66" fmla="*/ 587 w 741"/>
              <a:gd name="T67" fmla="*/ 384 h 565"/>
              <a:gd name="T68" fmla="*/ 579 w 741"/>
              <a:gd name="T69" fmla="*/ 438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1" h="565">
                <a:moveTo>
                  <a:pt x="579" y="438"/>
                </a:moveTo>
                <a:lnTo>
                  <a:pt x="740" y="243"/>
                </a:lnTo>
                <a:lnTo>
                  <a:pt x="642" y="0"/>
                </a:lnTo>
                <a:lnTo>
                  <a:pt x="635" y="54"/>
                </a:lnTo>
                <a:lnTo>
                  <a:pt x="610" y="53"/>
                </a:lnTo>
                <a:lnTo>
                  <a:pt x="560" y="55"/>
                </a:lnTo>
                <a:lnTo>
                  <a:pt x="511" y="60"/>
                </a:lnTo>
                <a:lnTo>
                  <a:pt x="463" y="69"/>
                </a:lnTo>
                <a:lnTo>
                  <a:pt x="417" y="81"/>
                </a:lnTo>
                <a:lnTo>
                  <a:pt x="372" y="96"/>
                </a:lnTo>
                <a:lnTo>
                  <a:pt x="328" y="115"/>
                </a:lnTo>
                <a:lnTo>
                  <a:pt x="286" y="136"/>
                </a:lnTo>
                <a:lnTo>
                  <a:pt x="246" y="159"/>
                </a:lnTo>
                <a:lnTo>
                  <a:pt x="208" y="186"/>
                </a:lnTo>
                <a:lnTo>
                  <a:pt x="171" y="215"/>
                </a:lnTo>
                <a:lnTo>
                  <a:pt x="137" y="247"/>
                </a:lnTo>
                <a:lnTo>
                  <a:pt x="104" y="280"/>
                </a:lnTo>
                <a:lnTo>
                  <a:pt x="74" y="316"/>
                </a:lnTo>
                <a:lnTo>
                  <a:pt x="47" y="354"/>
                </a:lnTo>
                <a:lnTo>
                  <a:pt x="23" y="394"/>
                </a:lnTo>
                <a:lnTo>
                  <a:pt x="0" y="435"/>
                </a:lnTo>
                <a:lnTo>
                  <a:pt x="212" y="421"/>
                </a:lnTo>
                <a:lnTo>
                  <a:pt x="304" y="564"/>
                </a:lnTo>
                <a:lnTo>
                  <a:pt x="327" y="527"/>
                </a:lnTo>
                <a:lnTo>
                  <a:pt x="354" y="494"/>
                </a:lnTo>
                <a:lnTo>
                  <a:pt x="385" y="464"/>
                </a:lnTo>
                <a:lnTo>
                  <a:pt x="420" y="439"/>
                </a:lnTo>
                <a:lnTo>
                  <a:pt x="459" y="417"/>
                </a:lnTo>
                <a:lnTo>
                  <a:pt x="478" y="408"/>
                </a:lnTo>
                <a:lnTo>
                  <a:pt x="499" y="400"/>
                </a:lnTo>
                <a:lnTo>
                  <a:pt x="520" y="394"/>
                </a:lnTo>
                <a:lnTo>
                  <a:pt x="542" y="389"/>
                </a:lnTo>
                <a:lnTo>
                  <a:pt x="565" y="385"/>
                </a:lnTo>
                <a:lnTo>
                  <a:pt x="587" y="384"/>
                </a:lnTo>
                <a:lnTo>
                  <a:pt x="579" y="438"/>
                </a:lnTo>
              </a:path>
            </a:pathLst>
          </a:custGeom>
          <a:solidFill>
            <a:srgbClr val="C0504D">
              <a:lumMod val="60000"/>
              <a:lumOff val="40000"/>
            </a:srgbClr>
          </a:solidFill>
          <a:ln w="6350" cap="rnd" cmpd="sng">
            <a:solidFill>
              <a:srgbClr val="800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sz="1100" kern="0">
              <a:solidFill>
                <a:prstClr val="black"/>
              </a:solidFill>
              <a:latin typeface="Calibri"/>
            </a:endParaRPr>
          </a:p>
        </p:txBody>
      </p:sp>
      <p:sp>
        <p:nvSpPr>
          <p:cNvPr id="20" name="TextBox 19">
            <a:extLst>
              <a:ext uri="{FF2B5EF4-FFF2-40B4-BE49-F238E27FC236}">
                <a16:creationId xmlns:a16="http://schemas.microsoft.com/office/drawing/2014/main" id="{F1CC9B6D-62C7-4D9B-89A9-40615C9D6AF7}"/>
              </a:ext>
            </a:extLst>
          </p:cNvPr>
          <p:cNvSpPr txBox="1"/>
          <p:nvPr/>
        </p:nvSpPr>
        <p:spPr>
          <a:xfrm>
            <a:off x="4614526" y="2344669"/>
            <a:ext cx="1725150" cy="430887"/>
          </a:xfrm>
          <a:prstGeom prst="rect">
            <a:avLst/>
          </a:prstGeom>
          <a:noFill/>
        </p:spPr>
        <p:txBody>
          <a:bodyPr wrap="square" rtlCol="0">
            <a:spAutoFit/>
          </a:bodyPr>
          <a:lstStyle/>
          <a:p>
            <a:pPr>
              <a:defRPr/>
            </a:pPr>
            <a:r>
              <a:rPr lang="en-GB" sz="1100" dirty="0">
                <a:solidFill>
                  <a:prstClr val="black"/>
                </a:solidFill>
                <a:latin typeface="Calibri"/>
              </a:rPr>
              <a:t>Accident Reporting &amp; Investigation </a:t>
            </a:r>
          </a:p>
        </p:txBody>
      </p:sp>
      <p:pic>
        <p:nvPicPr>
          <p:cNvPr id="21" name="Picture 20">
            <a:extLst>
              <a:ext uri="{FF2B5EF4-FFF2-40B4-BE49-F238E27FC236}">
                <a16:creationId xmlns:a16="http://schemas.microsoft.com/office/drawing/2014/main" id="{4449DBB1-422A-477D-806A-82C3472DFDE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01378" y="2775556"/>
            <a:ext cx="674243" cy="458682"/>
          </a:xfrm>
          <a:prstGeom prst="rect">
            <a:avLst/>
          </a:prstGeom>
        </p:spPr>
      </p:pic>
      <p:sp>
        <p:nvSpPr>
          <p:cNvPr id="22" name="Oval 21">
            <a:extLst>
              <a:ext uri="{FF2B5EF4-FFF2-40B4-BE49-F238E27FC236}">
                <a16:creationId xmlns:a16="http://schemas.microsoft.com/office/drawing/2014/main" id="{DF33FCA8-A56A-4463-86ED-04309E215F3F}"/>
              </a:ext>
            </a:extLst>
          </p:cNvPr>
          <p:cNvSpPr/>
          <p:nvPr/>
        </p:nvSpPr>
        <p:spPr>
          <a:xfrm>
            <a:off x="6848005" y="2353755"/>
            <a:ext cx="207937" cy="144792"/>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1</a:t>
            </a:r>
          </a:p>
        </p:txBody>
      </p:sp>
      <p:sp>
        <p:nvSpPr>
          <p:cNvPr id="23" name="Text Box 11">
            <a:extLst>
              <a:ext uri="{FF2B5EF4-FFF2-40B4-BE49-F238E27FC236}">
                <a16:creationId xmlns:a16="http://schemas.microsoft.com/office/drawing/2014/main" id="{C2456D2F-9EF9-447D-A3FD-96082A5AD6D8}"/>
              </a:ext>
            </a:extLst>
          </p:cNvPr>
          <p:cNvSpPr txBox="1">
            <a:spLocks noChangeArrowheads="1"/>
          </p:cNvSpPr>
          <p:nvPr/>
        </p:nvSpPr>
        <p:spPr bwMode="auto">
          <a:xfrm>
            <a:off x="6075646" y="1831599"/>
            <a:ext cx="1074595" cy="35655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nchorCtr="1"/>
          <a:lstStyle/>
          <a:p>
            <a:pPr>
              <a:defRPr/>
            </a:pPr>
            <a:r>
              <a:rPr lang="en-US" altLang="en-US" sz="1100" b="1" dirty="0">
                <a:solidFill>
                  <a:prstClr val="black"/>
                </a:solidFill>
                <a:latin typeface="Calibri"/>
              </a:rPr>
              <a:t>Report accidents/near miss events to the WICC</a:t>
            </a:r>
          </a:p>
        </p:txBody>
      </p:sp>
      <p:sp>
        <p:nvSpPr>
          <p:cNvPr id="24" name="Oval 23">
            <a:extLst>
              <a:ext uri="{FF2B5EF4-FFF2-40B4-BE49-F238E27FC236}">
                <a16:creationId xmlns:a16="http://schemas.microsoft.com/office/drawing/2014/main" id="{A32DC3E4-2531-4126-8401-469858F986A8}"/>
              </a:ext>
            </a:extLst>
          </p:cNvPr>
          <p:cNvSpPr/>
          <p:nvPr/>
        </p:nvSpPr>
        <p:spPr>
          <a:xfrm>
            <a:off x="6106072" y="3515458"/>
            <a:ext cx="207937" cy="144792"/>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2</a:t>
            </a:r>
          </a:p>
        </p:txBody>
      </p:sp>
      <p:sp>
        <p:nvSpPr>
          <p:cNvPr id="25" name="Text Box 11">
            <a:extLst>
              <a:ext uri="{FF2B5EF4-FFF2-40B4-BE49-F238E27FC236}">
                <a16:creationId xmlns:a16="http://schemas.microsoft.com/office/drawing/2014/main" id="{A677C74F-6272-45D3-9A12-0209F54730C2}"/>
              </a:ext>
            </a:extLst>
          </p:cNvPr>
          <p:cNvSpPr txBox="1">
            <a:spLocks noChangeArrowheads="1"/>
          </p:cNvSpPr>
          <p:nvPr/>
        </p:nvSpPr>
        <p:spPr bwMode="auto">
          <a:xfrm>
            <a:off x="6354273" y="2920922"/>
            <a:ext cx="895125" cy="66666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nchorCtr="1"/>
          <a:lstStyle/>
          <a:p>
            <a:pPr>
              <a:defRPr/>
            </a:pPr>
            <a:r>
              <a:rPr lang="en-US" altLang="en-US" sz="1100" b="1" dirty="0">
                <a:solidFill>
                  <a:prstClr val="black"/>
                </a:solidFill>
                <a:latin typeface="Calibri"/>
              </a:rPr>
              <a:t>Gather all available evidence, photos</a:t>
            </a:r>
          </a:p>
          <a:p>
            <a:pPr>
              <a:defRPr/>
            </a:pPr>
            <a:r>
              <a:rPr lang="en-US" altLang="en-US" sz="1100" b="1" dirty="0">
                <a:solidFill>
                  <a:prstClr val="black"/>
                </a:solidFill>
                <a:latin typeface="Calibri"/>
              </a:rPr>
              <a:t>of injury &amp; site</a:t>
            </a:r>
          </a:p>
        </p:txBody>
      </p:sp>
      <p:sp>
        <p:nvSpPr>
          <p:cNvPr id="26" name="Oval 25">
            <a:extLst>
              <a:ext uri="{FF2B5EF4-FFF2-40B4-BE49-F238E27FC236}">
                <a16:creationId xmlns:a16="http://schemas.microsoft.com/office/drawing/2014/main" id="{EC6950A3-48D4-438A-A264-A38DE8C752ED}"/>
              </a:ext>
            </a:extLst>
          </p:cNvPr>
          <p:cNvSpPr/>
          <p:nvPr/>
        </p:nvSpPr>
        <p:spPr>
          <a:xfrm>
            <a:off x="4117455" y="3522196"/>
            <a:ext cx="207937" cy="144792"/>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3</a:t>
            </a:r>
          </a:p>
        </p:txBody>
      </p:sp>
      <p:sp>
        <p:nvSpPr>
          <p:cNvPr id="27" name="Rectangle 26">
            <a:extLst>
              <a:ext uri="{FF2B5EF4-FFF2-40B4-BE49-F238E27FC236}">
                <a16:creationId xmlns:a16="http://schemas.microsoft.com/office/drawing/2014/main" id="{C805A887-DCB3-48BA-B4D1-2BCE9B97E5B2}"/>
              </a:ext>
            </a:extLst>
          </p:cNvPr>
          <p:cNvSpPr/>
          <p:nvPr/>
        </p:nvSpPr>
        <p:spPr>
          <a:xfrm>
            <a:off x="4386769" y="3544091"/>
            <a:ext cx="1723876" cy="430887"/>
          </a:xfrm>
          <a:prstGeom prst="rect">
            <a:avLst/>
          </a:prstGeom>
        </p:spPr>
        <p:txBody>
          <a:bodyPr wrap="square">
            <a:spAutoFit/>
          </a:bodyPr>
          <a:lstStyle/>
          <a:p>
            <a:r>
              <a:rPr lang="en-GB" sz="1100" b="1" dirty="0">
                <a:solidFill>
                  <a:prstClr val="black"/>
                </a:solidFill>
                <a:latin typeface="Calibri" panose="020F0502020204030204" pitchFamily="34" charset="0"/>
              </a:rPr>
              <a:t>6hr ICC update &amp; 24 hr H&amp;S Manager telecon</a:t>
            </a:r>
            <a:endParaRPr lang="en-GB" sz="1100" dirty="0">
              <a:solidFill>
                <a:prstClr val="black"/>
              </a:solidFill>
              <a:latin typeface="Calibri" panose="020F0502020204030204" pitchFamily="34" charset="0"/>
            </a:endParaRPr>
          </a:p>
        </p:txBody>
      </p:sp>
      <p:sp>
        <p:nvSpPr>
          <p:cNvPr id="28" name="Oval 27">
            <a:extLst>
              <a:ext uri="{FF2B5EF4-FFF2-40B4-BE49-F238E27FC236}">
                <a16:creationId xmlns:a16="http://schemas.microsoft.com/office/drawing/2014/main" id="{1DF3B771-0BF7-4F4E-BF80-9C6945638869}"/>
              </a:ext>
            </a:extLst>
          </p:cNvPr>
          <p:cNvSpPr/>
          <p:nvPr/>
        </p:nvSpPr>
        <p:spPr>
          <a:xfrm>
            <a:off x="3697609" y="2361625"/>
            <a:ext cx="207937" cy="144792"/>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4</a:t>
            </a:r>
          </a:p>
        </p:txBody>
      </p:sp>
      <p:sp>
        <p:nvSpPr>
          <p:cNvPr id="29" name="Text Box 9">
            <a:extLst>
              <a:ext uri="{FF2B5EF4-FFF2-40B4-BE49-F238E27FC236}">
                <a16:creationId xmlns:a16="http://schemas.microsoft.com/office/drawing/2014/main" id="{82C71069-FE87-484D-A9BE-166384761082}"/>
              </a:ext>
            </a:extLst>
          </p:cNvPr>
          <p:cNvSpPr txBox="1">
            <a:spLocks noChangeArrowheads="1"/>
          </p:cNvSpPr>
          <p:nvPr/>
        </p:nvSpPr>
        <p:spPr bwMode="auto">
          <a:xfrm>
            <a:off x="3226074" y="2651608"/>
            <a:ext cx="913177" cy="26046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nchorCtr="1"/>
          <a:lstStyle/>
          <a:p>
            <a:pPr algn="ctr">
              <a:defRPr/>
            </a:pPr>
            <a:r>
              <a:rPr lang="en-US" altLang="en-US" sz="1100" b="1" dirty="0">
                <a:solidFill>
                  <a:prstClr val="black"/>
                </a:solidFill>
                <a:latin typeface="Calibri"/>
              </a:rPr>
              <a:t>Investigate the event</a:t>
            </a:r>
          </a:p>
        </p:txBody>
      </p:sp>
      <p:sp>
        <p:nvSpPr>
          <p:cNvPr id="30" name="Oval 29">
            <a:extLst>
              <a:ext uri="{FF2B5EF4-FFF2-40B4-BE49-F238E27FC236}">
                <a16:creationId xmlns:a16="http://schemas.microsoft.com/office/drawing/2014/main" id="{A15CE213-0613-41C0-8BBF-73FD32FBF7E1}"/>
              </a:ext>
            </a:extLst>
          </p:cNvPr>
          <p:cNvSpPr/>
          <p:nvPr/>
        </p:nvSpPr>
        <p:spPr>
          <a:xfrm>
            <a:off x="5414040" y="1741780"/>
            <a:ext cx="207937" cy="144792"/>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5</a:t>
            </a:r>
          </a:p>
        </p:txBody>
      </p:sp>
      <p:sp>
        <p:nvSpPr>
          <p:cNvPr id="31" name="Text Box 12">
            <a:extLst>
              <a:ext uri="{FF2B5EF4-FFF2-40B4-BE49-F238E27FC236}">
                <a16:creationId xmlns:a16="http://schemas.microsoft.com/office/drawing/2014/main" id="{DC5B7148-3FE0-4A95-889D-5DF80AAF0717}"/>
              </a:ext>
            </a:extLst>
          </p:cNvPr>
          <p:cNvSpPr txBox="1">
            <a:spLocks noChangeArrowheads="1"/>
          </p:cNvSpPr>
          <p:nvPr/>
        </p:nvSpPr>
        <p:spPr bwMode="auto">
          <a:xfrm>
            <a:off x="3659788" y="1790001"/>
            <a:ext cx="1664992" cy="19566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nchorCtr="1"/>
          <a:lstStyle/>
          <a:p>
            <a:pPr>
              <a:defRPr/>
            </a:pPr>
            <a:r>
              <a:rPr lang="en-US" altLang="en-US" sz="1100" b="1" dirty="0">
                <a:solidFill>
                  <a:prstClr val="black"/>
                </a:solidFill>
                <a:latin typeface="Calibri"/>
              </a:rPr>
              <a:t>Discuss in the Periodic Safety Cascade and implement improvements</a:t>
            </a:r>
          </a:p>
        </p:txBody>
      </p:sp>
      <p:sp>
        <p:nvSpPr>
          <p:cNvPr id="32" name="TextBox 31">
            <a:extLst>
              <a:ext uri="{FF2B5EF4-FFF2-40B4-BE49-F238E27FC236}">
                <a16:creationId xmlns:a16="http://schemas.microsoft.com/office/drawing/2014/main" id="{28D5C44B-9D48-4CB1-BBAD-55534C5081D2}"/>
              </a:ext>
            </a:extLst>
          </p:cNvPr>
          <p:cNvSpPr txBox="1"/>
          <p:nvPr/>
        </p:nvSpPr>
        <p:spPr>
          <a:xfrm>
            <a:off x="419252" y="1559569"/>
            <a:ext cx="2232249" cy="1944549"/>
          </a:xfrm>
          <a:prstGeom prst="rect">
            <a:avLst/>
          </a:prstGeom>
          <a:solidFill>
            <a:srgbClr val="FFC000"/>
          </a:solidFill>
          <a:ln>
            <a:solidFill>
              <a:sysClr val="windowText" lastClr="000000"/>
            </a:solidFill>
          </a:ln>
        </p:spPr>
        <p:txBody>
          <a:bodyPr wrap="square" rtlCol="0" anchor="t">
            <a:noAutofit/>
          </a:bodyPr>
          <a:lstStyle/>
          <a:p>
            <a:pPr>
              <a:defRPr/>
            </a:pPr>
            <a:endParaRPr lang="en-GB" sz="1100" kern="0" dirty="0">
              <a:solidFill>
                <a:prstClr val="black"/>
              </a:solidFill>
              <a:latin typeface="Arial" panose="020B0604020202020204" pitchFamily="34" charset="0"/>
              <a:cs typeface="Arial" panose="020B0604020202020204" pitchFamily="34" charset="0"/>
            </a:endParaRPr>
          </a:p>
          <a:p>
            <a:pPr>
              <a:defRPr/>
            </a:pPr>
            <a:endParaRPr lang="en-GB" sz="1100" kern="0" dirty="0">
              <a:solidFill>
                <a:prstClr val="black"/>
              </a:solidFill>
              <a:latin typeface="Arial" panose="020B0604020202020204" pitchFamily="34" charset="0"/>
              <a:cs typeface="Arial" panose="020B0604020202020204" pitchFamily="34" charset="0"/>
            </a:endParaRPr>
          </a:p>
          <a:p>
            <a:pPr>
              <a:defRPr/>
            </a:pPr>
            <a:r>
              <a:rPr lang="en-GB" sz="1100" kern="0" dirty="0">
                <a:solidFill>
                  <a:prstClr val="black"/>
                </a:solidFill>
                <a:latin typeface="Arial" panose="020B0604020202020204" pitchFamily="34" charset="0"/>
                <a:cs typeface="Arial" panose="020B0604020202020204" pitchFamily="34" charset="0"/>
              </a:rPr>
              <a:t>DCP to consolidate findings and ensure Lessons Learned document is completed; this will be submitted to the Safety Team for inclusion in the period safety cascade. Responsible manager to discuss with team at safety hour and implement any safety improvements recommended.</a:t>
            </a:r>
          </a:p>
        </p:txBody>
      </p:sp>
      <p:sp>
        <p:nvSpPr>
          <p:cNvPr id="33" name="TextBox 32">
            <a:extLst>
              <a:ext uri="{FF2B5EF4-FFF2-40B4-BE49-F238E27FC236}">
                <a16:creationId xmlns:a16="http://schemas.microsoft.com/office/drawing/2014/main" id="{EDF91534-DC0F-4FDD-9E0C-EE393DDAEEF0}"/>
              </a:ext>
            </a:extLst>
          </p:cNvPr>
          <p:cNvSpPr txBox="1"/>
          <p:nvPr/>
        </p:nvSpPr>
        <p:spPr>
          <a:xfrm>
            <a:off x="407368" y="3773382"/>
            <a:ext cx="2232249" cy="1276698"/>
          </a:xfrm>
          <a:prstGeom prst="rect">
            <a:avLst/>
          </a:prstGeom>
          <a:solidFill>
            <a:srgbClr val="FFC000"/>
          </a:solidFill>
          <a:ln>
            <a:solidFill>
              <a:sysClr val="windowText" lastClr="000000"/>
            </a:solidFill>
          </a:ln>
        </p:spPr>
        <p:txBody>
          <a:bodyPr wrap="square" rtlCol="0" anchor="t">
            <a:noAutofit/>
          </a:bodyPr>
          <a:lstStyle/>
          <a:p>
            <a:pPr>
              <a:defRPr/>
            </a:pPr>
            <a:endParaRPr lang="en-GB" sz="1100" kern="0" dirty="0">
              <a:solidFill>
                <a:prstClr val="black"/>
              </a:solidFill>
              <a:latin typeface="Arial" panose="020B0604020202020204" pitchFamily="34" charset="0"/>
              <a:cs typeface="Arial" panose="020B0604020202020204" pitchFamily="34" charset="0"/>
            </a:endParaRPr>
          </a:p>
          <a:p>
            <a:pPr>
              <a:defRPr/>
            </a:pPr>
            <a:endParaRPr lang="en-GB" sz="1100" kern="0" dirty="0">
              <a:solidFill>
                <a:prstClr val="black"/>
              </a:solidFill>
              <a:latin typeface="Arial" panose="020B0604020202020204" pitchFamily="34" charset="0"/>
              <a:cs typeface="Arial" panose="020B0604020202020204" pitchFamily="34" charset="0"/>
            </a:endParaRPr>
          </a:p>
          <a:p>
            <a:pPr>
              <a:defRPr/>
            </a:pPr>
            <a:r>
              <a:rPr lang="en-GB" sz="1100" kern="0" dirty="0">
                <a:solidFill>
                  <a:prstClr val="black"/>
                </a:solidFill>
                <a:latin typeface="Arial" panose="020B0604020202020204" pitchFamily="34" charset="0"/>
                <a:cs typeface="Arial" panose="020B0604020202020204" pitchFamily="34" charset="0"/>
              </a:rPr>
              <a:t>Level 1 report to be completed and submitted to the DCP within 7 days. The DCP will appoint a Lead Investigator if a further investigation is necessary. </a:t>
            </a:r>
          </a:p>
        </p:txBody>
      </p:sp>
      <p:sp>
        <p:nvSpPr>
          <p:cNvPr id="34" name="TextBox 33">
            <a:extLst>
              <a:ext uri="{FF2B5EF4-FFF2-40B4-BE49-F238E27FC236}">
                <a16:creationId xmlns:a16="http://schemas.microsoft.com/office/drawing/2014/main" id="{A855E7EF-EBE2-4E31-A70C-E56064823106}"/>
              </a:ext>
            </a:extLst>
          </p:cNvPr>
          <p:cNvSpPr txBox="1"/>
          <p:nvPr/>
        </p:nvSpPr>
        <p:spPr>
          <a:xfrm>
            <a:off x="3933437" y="4225133"/>
            <a:ext cx="3377080" cy="1129633"/>
          </a:xfrm>
          <a:prstGeom prst="rect">
            <a:avLst/>
          </a:prstGeom>
          <a:solidFill>
            <a:srgbClr val="FFC000"/>
          </a:solidFill>
          <a:ln>
            <a:solidFill>
              <a:sysClr val="windowText" lastClr="000000"/>
            </a:solidFill>
          </a:ln>
        </p:spPr>
        <p:txBody>
          <a:bodyPr wrap="square" rtlCol="0" anchor="t">
            <a:noAutofit/>
          </a:bodyPr>
          <a:lstStyle/>
          <a:p>
            <a:pPr>
              <a:defRPr/>
            </a:pPr>
            <a:endParaRPr lang="en-GB" sz="1100" kern="0" dirty="0">
              <a:solidFill>
                <a:prstClr val="black"/>
              </a:solidFill>
              <a:latin typeface="Arial" panose="020B0604020202020204" pitchFamily="34" charset="0"/>
              <a:cs typeface="Arial" panose="020B0604020202020204" pitchFamily="34" charset="0"/>
            </a:endParaRPr>
          </a:p>
          <a:p>
            <a:pPr>
              <a:defRPr/>
            </a:pPr>
            <a:endParaRPr lang="en-GB" sz="1100" kern="0" dirty="0">
              <a:solidFill>
                <a:prstClr val="black"/>
              </a:solidFill>
              <a:latin typeface="Arial" panose="020B0604020202020204" pitchFamily="34" charset="0"/>
              <a:cs typeface="Arial" panose="020B0604020202020204" pitchFamily="34" charset="0"/>
            </a:endParaRPr>
          </a:p>
          <a:p>
            <a:pPr>
              <a:defRPr/>
            </a:pPr>
            <a:r>
              <a:rPr lang="en-GB" sz="1100" kern="0" dirty="0">
                <a:solidFill>
                  <a:prstClr val="black"/>
                </a:solidFill>
                <a:latin typeface="Arial" panose="020B0604020202020204" pitchFamily="34" charset="0"/>
                <a:cs typeface="Arial" panose="020B0604020202020204" pitchFamily="34" charset="0"/>
              </a:rPr>
              <a:t>Responsible Manager to;</a:t>
            </a:r>
          </a:p>
          <a:p>
            <a:pPr marL="285750" indent="-285750">
              <a:buFont typeface="Arial" panose="020B0604020202020204" pitchFamily="34" charset="0"/>
              <a:buChar char="•"/>
              <a:defRPr/>
            </a:pPr>
            <a:r>
              <a:rPr lang="en-GB" sz="1100" kern="0" dirty="0">
                <a:solidFill>
                  <a:prstClr val="black"/>
                </a:solidFill>
                <a:latin typeface="Arial" panose="020B0604020202020204" pitchFamily="34" charset="0"/>
                <a:cs typeface="Arial" panose="020B0604020202020204" pitchFamily="34" charset="0"/>
              </a:rPr>
              <a:t>Call ICC and provide a 6hr update </a:t>
            </a:r>
          </a:p>
          <a:p>
            <a:pPr marL="285750" indent="-285750">
              <a:buFont typeface="Arial" panose="020B0604020202020204" pitchFamily="34" charset="0"/>
              <a:buChar char="•"/>
              <a:defRPr/>
            </a:pPr>
            <a:r>
              <a:rPr lang="en-GB" sz="1100" kern="0" dirty="0">
                <a:solidFill>
                  <a:srgbClr val="FF0000"/>
                </a:solidFill>
                <a:latin typeface="Arial" panose="020B0604020202020204" pitchFamily="34" charset="0"/>
                <a:cs typeface="Arial" panose="020B0604020202020204" pitchFamily="34" charset="0"/>
              </a:rPr>
              <a:t>Call into </a:t>
            </a:r>
            <a:r>
              <a:rPr lang="en-GB" sz="1100" u="sng" kern="0" dirty="0">
                <a:solidFill>
                  <a:srgbClr val="FF0000"/>
                </a:solidFill>
                <a:latin typeface="Arial" panose="020B0604020202020204" pitchFamily="34" charset="0"/>
                <a:cs typeface="Arial" panose="020B0604020202020204" pitchFamily="34" charset="0"/>
              </a:rPr>
              <a:t>24 hrs teleconference </a:t>
            </a:r>
            <a:r>
              <a:rPr lang="en-GB" sz="1100" kern="0" dirty="0">
                <a:solidFill>
                  <a:srgbClr val="FF0000"/>
                </a:solidFill>
                <a:latin typeface="Arial" panose="020B0604020202020204" pitchFamily="34" charset="0"/>
                <a:cs typeface="Arial" panose="020B0604020202020204" pitchFamily="34" charset="0"/>
              </a:rPr>
              <a:t>with the Health and Safety Manager</a:t>
            </a:r>
            <a:r>
              <a:rPr lang="en-GB" sz="1100" kern="0" dirty="0">
                <a:solidFill>
                  <a:prstClr val="black"/>
                </a:solidFill>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E09FC681-AC93-4364-AC61-DA589A1CBCF3}"/>
              </a:ext>
            </a:extLst>
          </p:cNvPr>
          <p:cNvSpPr txBox="1"/>
          <p:nvPr/>
        </p:nvSpPr>
        <p:spPr>
          <a:xfrm>
            <a:off x="8616280" y="1299267"/>
            <a:ext cx="2324062" cy="1415503"/>
          </a:xfrm>
          <a:prstGeom prst="rect">
            <a:avLst/>
          </a:prstGeom>
          <a:solidFill>
            <a:srgbClr val="FFC000"/>
          </a:solidFill>
          <a:ln>
            <a:solidFill>
              <a:sysClr val="windowText" lastClr="000000"/>
            </a:solidFill>
          </a:ln>
          <a:effectLst>
            <a:glow rad="431800">
              <a:srgbClr val="FF0000">
                <a:alpha val="60000"/>
              </a:srgbClr>
            </a:glow>
          </a:effectLst>
        </p:spPr>
        <p:txBody>
          <a:bodyPr wrap="square" rtlCol="0" anchor="t">
            <a:noAutofit/>
          </a:bodyPr>
          <a:lstStyle/>
          <a:p>
            <a:pPr>
              <a:defRPr/>
            </a:pPr>
            <a:endParaRPr lang="en-GB" sz="1100" kern="0" dirty="0">
              <a:solidFill>
                <a:prstClr val="black"/>
              </a:solidFill>
              <a:latin typeface="Arial" panose="020B0604020202020204" pitchFamily="34" charset="0"/>
              <a:cs typeface="Arial" panose="020B0604020202020204" pitchFamily="34" charset="0"/>
            </a:endParaRPr>
          </a:p>
          <a:p>
            <a:pPr>
              <a:defRPr/>
            </a:pPr>
            <a:endParaRPr lang="en-GB" sz="1100" kern="0" dirty="0">
              <a:solidFill>
                <a:prstClr val="black"/>
              </a:solidFill>
              <a:latin typeface="Arial" panose="020B0604020202020204" pitchFamily="34" charset="0"/>
              <a:cs typeface="Arial" panose="020B0604020202020204" pitchFamily="34" charset="0"/>
            </a:endParaRPr>
          </a:p>
          <a:p>
            <a:pPr>
              <a:defRPr/>
            </a:pPr>
            <a:r>
              <a:rPr lang="en-GB" sz="1100" kern="0" dirty="0">
                <a:solidFill>
                  <a:prstClr val="black"/>
                </a:solidFill>
                <a:latin typeface="Arial" panose="020B0604020202020204" pitchFamily="34" charset="0"/>
                <a:cs typeface="Arial" panose="020B0604020202020204" pitchFamily="34" charset="0"/>
              </a:rPr>
              <a:t>All accidents/near miss events are reported </a:t>
            </a:r>
            <a:r>
              <a:rPr lang="en-GB" sz="1100" b="1" kern="0" dirty="0">
                <a:solidFill>
                  <a:prstClr val="black"/>
                </a:solidFill>
                <a:latin typeface="Arial" panose="020B0604020202020204" pitchFamily="34" charset="0"/>
                <a:cs typeface="Arial" panose="020B0604020202020204" pitchFamily="34" charset="0"/>
              </a:rPr>
              <a:t>immediately </a:t>
            </a:r>
            <a:r>
              <a:rPr lang="en-GB" sz="1100" kern="0" dirty="0">
                <a:solidFill>
                  <a:prstClr val="black"/>
                </a:solidFill>
                <a:latin typeface="Arial" panose="020B0604020202020204" pitchFamily="34" charset="0"/>
                <a:cs typeface="Arial" panose="020B0604020202020204" pitchFamily="34" charset="0"/>
              </a:rPr>
              <a:t>(or as soon as it is practicable and safe to do so)</a:t>
            </a:r>
            <a:r>
              <a:rPr lang="en-GB" sz="1100" b="1" kern="0" dirty="0">
                <a:solidFill>
                  <a:prstClr val="black"/>
                </a:solidFill>
                <a:latin typeface="Arial" panose="020B0604020202020204" pitchFamily="34" charset="0"/>
                <a:cs typeface="Arial" panose="020B0604020202020204" pitchFamily="34" charset="0"/>
              </a:rPr>
              <a:t> </a:t>
            </a:r>
            <a:r>
              <a:rPr lang="en-GB" sz="1100" kern="0" dirty="0">
                <a:solidFill>
                  <a:prstClr val="black"/>
                </a:solidFill>
                <a:latin typeface="Arial" panose="020B0604020202020204" pitchFamily="34" charset="0"/>
                <a:cs typeface="Arial" panose="020B0604020202020204" pitchFamily="34" charset="0"/>
              </a:rPr>
              <a:t>to the WICC and an initial accident form is completed by the ICC and the reporter.</a:t>
            </a:r>
          </a:p>
        </p:txBody>
      </p:sp>
      <p:sp>
        <p:nvSpPr>
          <p:cNvPr id="36" name="TextBox 35">
            <a:extLst>
              <a:ext uri="{FF2B5EF4-FFF2-40B4-BE49-F238E27FC236}">
                <a16:creationId xmlns:a16="http://schemas.microsoft.com/office/drawing/2014/main" id="{E4FC7822-2355-43AF-B62D-9B2E1567E0C6}"/>
              </a:ext>
            </a:extLst>
          </p:cNvPr>
          <p:cNvSpPr txBox="1"/>
          <p:nvPr/>
        </p:nvSpPr>
        <p:spPr>
          <a:xfrm>
            <a:off x="8616280" y="2903859"/>
            <a:ext cx="2324062" cy="2469357"/>
          </a:xfrm>
          <a:prstGeom prst="rect">
            <a:avLst/>
          </a:prstGeom>
          <a:solidFill>
            <a:srgbClr val="FFC000"/>
          </a:solidFill>
          <a:ln>
            <a:solidFill>
              <a:sysClr val="windowText" lastClr="000000"/>
            </a:solidFill>
          </a:ln>
        </p:spPr>
        <p:txBody>
          <a:bodyPr wrap="square" rtlCol="0" anchor="t">
            <a:noAutofit/>
          </a:bodyPr>
          <a:lstStyle/>
          <a:p>
            <a:pPr>
              <a:defRPr/>
            </a:pPr>
            <a:endParaRPr lang="en-GB" sz="1100" kern="0" dirty="0">
              <a:solidFill>
                <a:prstClr val="black"/>
              </a:solidFill>
              <a:latin typeface="Arial" panose="020B0604020202020204" pitchFamily="34" charset="0"/>
              <a:cs typeface="Arial" panose="020B0604020202020204" pitchFamily="34" charset="0"/>
            </a:endParaRPr>
          </a:p>
          <a:p>
            <a:pPr>
              <a:defRPr/>
            </a:pPr>
            <a:endParaRPr lang="en-GB" sz="1100" kern="0" dirty="0">
              <a:solidFill>
                <a:prstClr val="black"/>
              </a:solidFill>
              <a:latin typeface="Arial" panose="020B0604020202020204" pitchFamily="34" charset="0"/>
              <a:cs typeface="Arial" panose="020B0604020202020204" pitchFamily="34" charset="0"/>
            </a:endParaRPr>
          </a:p>
          <a:p>
            <a:pPr>
              <a:defRPr/>
            </a:pPr>
            <a:r>
              <a:rPr lang="en-GB" sz="1100" kern="0" dirty="0">
                <a:solidFill>
                  <a:prstClr val="black"/>
                </a:solidFill>
                <a:latin typeface="Arial" panose="020B0604020202020204" pitchFamily="34" charset="0"/>
                <a:cs typeface="Arial" panose="020B0604020202020204" pitchFamily="34" charset="0"/>
              </a:rPr>
              <a:t>It is vital </a:t>
            </a:r>
            <a:r>
              <a:rPr lang="en-GB" sz="1100" b="1" kern="0" dirty="0">
                <a:solidFill>
                  <a:prstClr val="black"/>
                </a:solidFill>
                <a:latin typeface="Arial" panose="020B0604020202020204" pitchFamily="34" charset="0"/>
                <a:cs typeface="Arial" panose="020B0604020202020204" pitchFamily="34" charset="0"/>
              </a:rPr>
              <a:t>to gather all available evidence </a:t>
            </a:r>
            <a:r>
              <a:rPr lang="en-GB" sz="1100" kern="0" dirty="0">
                <a:solidFill>
                  <a:prstClr val="black"/>
                </a:solidFill>
                <a:latin typeface="Arial" panose="020B0604020202020204" pitchFamily="34" charset="0"/>
                <a:cs typeface="Arial" panose="020B0604020202020204" pitchFamily="34" charset="0"/>
              </a:rPr>
              <a:t>as soon as it is practicable to do so. Take photos of the injury, the location where the accident occurred and of any tools/equipment that were used at the time and quarantine these so they can be examined during the investigation. Remember we are trying to understand what happened so we can prevent reoccurrence!</a:t>
            </a:r>
          </a:p>
        </p:txBody>
      </p:sp>
      <p:sp>
        <p:nvSpPr>
          <p:cNvPr id="37" name="Oval 36">
            <a:extLst>
              <a:ext uri="{FF2B5EF4-FFF2-40B4-BE49-F238E27FC236}">
                <a16:creationId xmlns:a16="http://schemas.microsoft.com/office/drawing/2014/main" id="{D14FA239-48B3-4788-A3CD-45B737CD5EF9}"/>
              </a:ext>
            </a:extLst>
          </p:cNvPr>
          <p:cNvSpPr/>
          <p:nvPr/>
        </p:nvSpPr>
        <p:spPr>
          <a:xfrm>
            <a:off x="8654927" y="1352415"/>
            <a:ext cx="334675" cy="326398"/>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1</a:t>
            </a:r>
          </a:p>
        </p:txBody>
      </p:sp>
      <p:sp>
        <p:nvSpPr>
          <p:cNvPr id="38" name="Oval 37">
            <a:extLst>
              <a:ext uri="{FF2B5EF4-FFF2-40B4-BE49-F238E27FC236}">
                <a16:creationId xmlns:a16="http://schemas.microsoft.com/office/drawing/2014/main" id="{721BDD27-D5E6-4953-8B02-3F57030A129C}"/>
              </a:ext>
            </a:extLst>
          </p:cNvPr>
          <p:cNvSpPr/>
          <p:nvPr/>
        </p:nvSpPr>
        <p:spPr>
          <a:xfrm>
            <a:off x="8669231" y="2946650"/>
            <a:ext cx="320371" cy="323561"/>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2</a:t>
            </a:r>
          </a:p>
        </p:txBody>
      </p:sp>
      <p:sp>
        <p:nvSpPr>
          <p:cNvPr id="39" name="Oval 38">
            <a:extLst>
              <a:ext uri="{FF2B5EF4-FFF2-40B4-BE49-F238E27FC236}">
                <a16:creationId xmlns:a16="http://schemas.microsoft.com/office/drawing/2014/main" id="{BE49CC4B-438C-436B-A702-D6EB3CEF7527}"/>
              </a:ext>
            </a:extLst>
          </p:cNvPr>
          <p:cNvSpPr/>
          <p:nvPr/>
        </p:nvSpPr>
        <p:spPr>
          <a:xfrm>
            <a:off x="3935760" y="4256262"/>
            <a:ext cx="312451" cy="324866"/>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3</a:t>
            </a:r>
          </a:p>
        </p:txBody>
      </p:sp>
      <p:sp>
        <p:nvSpPr>
          <p:cNvPr id="40" name="Oval 39">
            <a:extLst>
              <a:ext uri="{FF2B5EF4-FFF2-40B4-BE49-F238E27FC236}">
                <a16:creationId xmlns:a16="http://schemas.microsoft.com/office/drawing/2014/main" id="{7D1D7F5A-B3B7-402A-9780-8A91F2987AF0}"/>
              </a:ext>
            </a:extLst>
          </p:cNvPr>
          <p:cNvSpPr/>
          <p:nvPr/>
        </p:nvSpPr>
        <p:spPr>
          <a:xfrm>
            <a:off x="419252" y="3825220"/>
            <a:ext cx="320003" cy="320801"/>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4</a:t>
            </a:r>
          </a:p>
        </p:txBody>
      </p:sp>
      <p:sp>
        <p:nvSpPr>
          <p:cNvPr id="41" name="Oval 40">
            <a:extLst>
              <a:ext uri="{FF2B5EF4-FFF2-40B4-BE49-F238E27FC236}">
                <a16:creationId xmlns:a16="http://schemas.microsoft.com/office/drawing/2014/main" id="{35B10E14-BE29-44FE-95D0-EAD435CE07D2}"/>
              </a:ext>
            </a:extLst>
          </p:cNvPr>
          <p:cNvSpPr/>
          <p:nvPr/>
        </p:nvSpPr>
        <p:spPr>
          <a:xfrm>
            <a:off x="428322" y="1611927"/>
            <a:ext cx="326258" cy="320464"/>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GB" sz="1100" b="1" kern="0" dirty="0">
                <a:solidFill>
                  <a:prstClr val="black"/>
                </a:solidFill>
                <a:latin typeface="Calibri"/>
              </a:rPr>
              <a:t>5</a:t>
            </a:r>
          </a:p>
        </p:txBody>
      </p:sp>
    </p:spTree>
    <p:extLst>
      <p:ext uri="{BB962C8B-B14F-4D97-AF65-F5344CB8AC3E}">
        <p14:creationId xmlns:p14="http://schemas.microsoft.com/office/powerpoint/2010/main" val="3443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01427" y="159422"/>
            <a:ext cx="8458869" cy="54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 </a:t>
            </a:r>
          </a:p>
        </p:txBody>
      </p:sp>
      <p:sp>
        <p:nvSpPr>
          <p:cNvPr id="5" name="Rectangle 4">
            <a:extLst>
              <a:ext uri="{FF2B5EF4-FFF2-40B4-BE49-F238E27FC236}">
                <a16:creationId xmlns:a16="http://schemas.microsoft.com/office/drawing/2014/main" id="{663378EF-832C-4B00-A12C-BAC44DD2192A}"/>
              </a:ext>
            </a:extLst>
          </p:cNvPr>
          <p:cNvSpPr/>
          <p:nvPr/>
        </p:nvSpPr>
        <p:spPr>
          <a:xfrm>
            <a:off x="271263" y="1484784"/>
            <a:ext cx="5104657" cy="4863826"/>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bg1"/>
                </a:solidFill>
              </a:rPr>
              <a:t>Recent feedback has indicated that teams do not always acknowledge approaching trains.</a:t>
            </a:r>
          </a:p>
          <a:p>
            <a:r>
              <a:rPr lang="en-GB" sz="1600" b="1" dirty="0">
                <a:solidFill>
                  <a:schemeClr val="bg1"/>
                </a:solidFill>
              </a:rPr>
              <a:t>Timely acknowledgement by ALL members of the team</a:t>
            </a:r>
            <a:r>
              <a:rPr lang="en-GB" sz="1600" dirty="0">
                <a:solidFill>
                  <a:schemeClr val="bg1"/>
                </a:solidFill>
              </a:rPr>
              <a:t>, by raising their arm, </a:t>
            </a:r>
            <a:r>
              <a:rPr lang="en-GB" sz="1600" b="1" dirty="0">
                <a:solidFill>
                  <a:schemeClr val="bg1"/>
                </a:solidFill>
              </a:rPr>
              <a:t>is very important </a:t>
            </a:r>
            <a:r>
              <a:rPr lang="en-GB" sz="1600" dirty="0">
                <a:solidFill>
                  <a:schemeClr val="bg1"/>
                </a:solidFill>
              </a:rPr>
              <a:t>as it signals clearly to the driver that all the members of the team are aware of the approaching train.</a:t>
            </a:r>
          </a:p>
          <a:p>
            <a:endParaRPr lang="en-GB" sz="1600" dirty="0">
              <a:solidFill>
                <a:schemeClr val="bg1"/>
              </a:solidFill>
            </a:endParaRPr>
          </a:p>
          <a:p>
            <a:r>
              <a:rPr lang="en-GB" sz="1600" dirty="0">
                <a:solidFill>
                  <a:schemeClr val="bg1"/>
                </a:solidFill>
              </a:rPr>
              <a:t>Remember to always:</a:t>
            </a:r>
          </a:p>
          <a:p>
            <a:pPr marL="285750" indent="-285750">
              <a:buFont typeface="Wingdings" panose="05000000000000000000" pitchFamily="2" charset="2"/>
              <a:buChar char="Ø"/>
            </a:pPr>
            <a:r>
              <a:rPr lang="en-GB" sz="1600" dirty="0">
                <a:solidFill>
                  <a:schemeClr val="bg1"/>
                </a:solidFill>
              </a:rPr>
              <a:t>Acknowledge the train</a:t>
            </a:r>
          </a:p>
          <a:p>
            <a:pPr marL="285750" indent="-285750">
              <a:buFont typeface="Wingdings" panose="05000000000000000000" pitchFamily="2" charset="2"/>
              <a:buChar char="Ø"/>
            </a:pPr>
            <a:r>
              <a:rPr lang="en-GB" sz="1600" dirty="0">
                <a:solidFill>
                  <a:schemeClr val="bg1"/>
                </a:solidFill>
              </a:rPr>
              <a:t>Eyes on</a:t>
            </a:r>
          </a:p>
          <a:p>
            <a:pPr marL="285750" indent="-285750">
              <a:buFont typeface="Wingdings" panose="05000000000000000000" pitchFamily="2" charset="2"/>
              <a:buChar char="Ø"/>
            </a:pPr>
            <a:r>
              <a:rPr lang="en-GB" sz="1600" dirty="0">
                <a:solidFill>
                  <a:schemeClr val="bg1"/>
                </a:solidFill>
              </a:rPr>
              <a:t>Watch it past.</a:t>
            </a:r>
          </a:p>
        </p:txBody>
      </p:sp>
      <p:sp>
        <p:nvSpPr>
          <p:cNvPr id="8" name="Rectangle 7">
            <a:extLst>
              <a:ext uri="{FF2B5EF4-FFF2-40B4-BE49-F238E27FC236}">
                <a16:creationId xmlns:a16="http://schemas.microsoft.com/office/drawing/2014/main" id="{40E34B75-C5E9-422A-A2B5-903E16EA2E69}"/>
              </a:ext>
            </a:extLst>
          </p:cNvPr>
          <p:cNvSpPr/>
          <p:nvPr/>
        </p:nvSpPr>
        <p:spPr>
          <a:xfrm>
            <a:off x="253496" y="817094"/>
            <a:ext cx="5842504" cy="45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Acknowledgement of approaching trains</a:t>
            </a:r>
          </a:p>
        </p:txBody>
      </p:sp>
      <p:pic>
        <p:nvPicPr>
          <p:cNvPr id="6" name="Picture 5">
            <a:extLst>
              <a:ext uri="{FF2B5EF4-FFF2-40B4-BE49-F238E27FC236}">
                <a16:creationId xmlns:a16="http://schemas.microsoft.com/office/drawing/2014/main" id="{3D880DE1-1535-4F2B-839D-B358A0CB4160}"/>
              </a:ext>
            </a:extLst>
          </p:cNvPr>
          <p:cNvPicPr>
            <a:picLocks noChangeAspect="1"/>
          </p:cNvPicPr>
          <p:nvPr/>
        </p:nvPicPr>
        <p:blipFill>
          <a:blip r:embed="rId2"/>
          <a:stretch>
            <a:fillRect/>
          </a:stretch>
        </p:blipFill>
        <p:spPr>
          <a:xfrm>
            <a:off x="3120990" y="3861048"/>
            <a:ext cx="2141030" cy="2392203"/>
          </a:xfrm>
          <a:prstGeom prst="rect">
            <a:avLst/>
          </a:prstGeom>
        </p:spPr>
      </p:pic>
      <p:sp>
        <p:nvSpPr>
          <p:cNvPr id="10" name="Rectangle 9">
            <a:extLst>
              <a:ext uri="{FF2B5EF4-FFF2-40B4-BE49-F238E27FC236}">
                <a16:creationId xmlns:a16="http://schemas.microsoft.com/office/drawing/2014/main" id="{723E6EB8-8289-4CB0-984C-C9333565D9F9}"/>
              </a:ext>
            </a:extLst>
          </p:cNvPr>
          <p:cNvSpPr/>
          <p:nvPr/>
        </p:nvSpPr>
        <p:spPr>
          <a:xfrm>
            <a:off x="5772358" y="3573016"/>
            <a:ext cx="5508218" cy="2775594"/>
          </a:xfrm>
          <a:prstGeom prst="rect">
            <a:avLst/>
          </a:prstGeom>
          <a:solidFill>
            <a:schemeClr val="accent2">
              <a:lumMod val="75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lumMod val="50000"/>
                  </a:schemeClr>
                </a:solidFill>
              </a:rPr>
              <a:t>Do you remember how to stop a train in an emergency?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a:p>
            <a:pPr lvl="0">
              <a:defRPr/>
            </a:pPr>
            <a:r>
              <a:rPr lang="en-GB" sz="1600" b="1" dirty="0">
                <a:solidFill>
                  <a:schemeClr val="tx2">
                    <a:lumMod val="50000"/>
                  </a:schemeClr>
                </a:solidFill>
              </a:rPr>
              <a:t>During daylight</a:t>
            </a:r>
          </a:p>
          <a:p>
            <a:pPr lvl="0">
              <a:defRPr/>
            </a:pPr>
            <a:r>
              <a:rPr lang="en-GB" sz="1600" dirty="0">
                <a:solidFill>
                  <a:schemeClr val="tx2">
                    <a:lumMod val="50000"/>
                  </a:schemeClr>
                </a:solidFill>
              </a:rPr>
              <a:t>You must show a </a:t>
            </a:r>
            <a:r>
              <a:rPr lang="en-GB" sz="1600" b="1" dirty="0">
                <a:solidFill>
                  <a:schemeClr val="tx2">
                    <a:lumMod val="50000"/>
                  </a:schemeClr>
                </a:solidFill>
              </a:rPr>
              <a:t>red flag</a:t>
            </a:r>
            <a:r>
              <a:rPr lang="en-GB" sz="1600" dirty="0">
                <a:solidFill>
                  <a:schemeClr val="tx2">
                    <a:lumMod val="50000"/>
                  </a:schemeClr>
                </a:solidFill>
              </a:rPr>
              <a:t>. If you do not have a red flag,</a:t>
            </a:r>
          </a:p>
          <a:p>
            <a:pPr lvl="0">
              <a:defRPr/>
            </a:pPr>
            <a:r>
              <a:rPr lang="en-GB" sz="1600" b="1" dirty="0">
                <a:solidFill>
                  <a:schemeClr val="tx2">
                    <a:lumMod val="50000"/>
                  </a:schemeClr>
                </a:solidFill>
              </a:rPr>
              <a:t>raise both arms above your head</a:t>
            </a:r>
            <a:r>
              <a:rPr lang="en-GB" sz="1600" dirty="0">
                <a:solidFill>
                  <a:schemeClr val="tx2">
                    <a:lumMod val="50000"/>
                  </a:schemeClr>
                </a:solidFill>
              </a:rPr>
              <a:t>. If you are riding on a</a:t>
            </a:r>
          </a:p>
          <a:p>
            <a:pPr lvl="0">
              <a:defRPr/>
            </a:pPr>
            <a:r>
              <a:rPr lang="en-GB" sz="1600" dirty="0">
                <a:solidFill>
                  <a:schemeClr val="tx2">
                    <a:lumMod val="50000"/>
                  </a:schemeClr>
                </a:solidFill>
              </a:rPr>
              <a:t>vehicle, raise one arm held out horizontally.</a:t>
            </a:r>
          </a:p>
          <a:p>
            <a:pPr lvl="0">
              <a:defRPr/>
            </a:pPr>
            <a:endParaRPr lang="en-GB" sz="1600" dirty="0">
              <a:solidFill>
                <a:schemeClr val="tx2">
                  <a:lumMod val="50000"/>
                </a:schemeClr>
              </a:solidFill>
            </a:endParaRPr>
          </a:p>
          <a:p>
            <a:pPr lvl="0">
              <a:defRPr/>
            </a:pPr>
            <a:r>
              <a:rPr lang="en-GB" sz="1600" b="1" dirty="0">
                <a:solidFill>
                  <a:schemeClr val="tx2">
                    <a:lumMod val="50000"/>
                  </a:schemeClr>
                </a:solidFill>
              </a:rPr>
              <a:t>During darkness or in poor visibility</a:t>
            </a:r>
          </a:p>
          <a:p>
            <a:pPr lvl="0">
              <a:defRPr/>
            </a:pPr>
            <a:r>
              <a:rPr lang="en-GB" sz="1600" dirty="0">
                <a:solidFill>
                  <a:schemeClr val="tx2">
                    <a:lumMod val="50000"/>
                  </a:schemeClr>
                </a:solidFill>
              </a:rPr>
              <a:t>You must show a </a:t>
            </a:r>
            <a:r>
              <a:rPr lang="en-GB" sz="1600" b="1" dirty="0">
                <a:solidFill>
                  <a:schemeClr val="tx2">
                    <a:lumMod val="50000"/>
                  </a:schemeClr>
                </a:solidFill>
              </a:rPr>
              <a:t>red light </a:t>
            </a:r>
            <a:r>
              <a:rPr lang="en-GB" sz="1600" dirty="0">
                <a:solidFill>
                  <a:schemeClr val="tx2">
                    <a:lumMod val="50000"/>
                  </a:schemeClr>
                </a:solidFill>
              </a:rPr>
              <a:t>to the driver or </a:t>
            </a:r>
            <a:r>
              <a:rPr lang="en-GB" sz="1600" b="1" dirty="0">
                <a:solidFill>
                  <a:schemeClr val="tx2">
                    <a:lumMod val="50000"/>
                  </a:schemeClr>
                </a:solidFill>
              </a:rPr>
              <a:t>wave any light</a:t>
            </a:r>
          </a:p>
          <a:p>
            <a:pPr lvl="0">
              <a:defRPr/>
            </a:pPr>
            <a:r>
              <a:rPr lang="en-GB" sz="1600" b="1" dirty="0">
                <a:solidFill>
                  <a:schemeClr val="tx2">
                    <a:lumMod val="50000"/>
                  </a:schemeClr>
                </a:solidFill>
              </a:rPr>
              <a:t>violently</a:t>
            </a:r>
            <a:r>
              <a:rPr lang="en-GB" sz="1600" dirty="0">
                <a:solidFill>
                  <a:schemeClr val="tx2">
                    <a:lumMod val="50000"/>
                  </a:schemeClr>
                </a:solidFill>
              </a:rPr>
              <a:t>.</a:t>
            </a: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chemeClr val="tx2">
                  <a:lumMod val="50000"/>
                </a:schemeClr>
              </a:solidFill>
              <a:effectLst/>
              <a:uLnTx/>
              <a:uFillTx/>
              <a:ea typeface="+mn-ea"/>
              <a:cs typeface="+mn-cs"/>
            </a:endParaRPr>
          </a:p>
        </p:txBody>
      </p:sp>
      <p:pic>
        <p:nvPicPr>
          <p:cNvPr id="1026" name="Picture 2" descr="Image result for stop">
            <a:hlinkClick r:id="rId3"/>
            <a:extLst>
              <a:ext uri="{FF2B5EF4-FFF2-40B4-BE49-F238E27FC236}">
                <a16:creationId xmlns:a16="http://schemas.microsoft.com/office/drawing/2014/main" id="{F6BABBE2-B776-448D-BC8C-BBC308000F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03" b="5997"/>
          <a:stretch/>
        </p:blipFill>
        <p:spPr bwMode="auto">
          <a:xfrm>
            <a:off x="8878222" y="2112768"/>
            <a:ext cx="2402354"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DF9EAD5-510D-4568-88D8-48324FD4E811}"/>
              </a:ext>
            </a:extLst>
          </p:cNvPr>
          <p:cNvPicPr>
            <a:picLocks noChangeAspect="1"/>
          </p:cNvPicPr>
          <p:nvPr/>
        </p:nvPicPr>
        <p:blipFill>
          <a:blip r:embed="rId5"/>
          <a:stretch>
            <a:fillRect/>
          </a:stretch>
        </p:blipFill>
        <p:spPr>
          <a:xfrm>
            <a:off x="3431704" y="218163"/>
            <a:ext cx="424998" cy="426003"/>
          </a:xfrm>
          <a:prstGeom prst="roundRect">
            <a:avLst>
              <a:gd name="adj" fmla="val 4167"/>
            </a:avLst>
          </a:prstGeom>
          <a:solidFill>
            <a:srgbClr val="FFFFFF"/>
          </a:solidFill>
          <a:ln w="12700" cap="sq">
            <a:solidFill>
              <a:schemeClr val="tx1"/>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98948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247721" y="182245"/>
            <a:ext cx="3758036" cy="733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a:t>
            </a:r>
          </a:p>
        </p:txBody>
      </p:sp>
      <p:pic>
        <p:nvPicPr>
          <p:cNvPr id="4" name="Picture 3">
            <a:extLst>
              <a:ext uri="{FF2B5EF4-FFF2-40B4-BE49-F238E27FC236}">
                <a16:creationId xmlns:a16="http://schemas.microsoft.com/office/drawing/2014/main" id="{6E1775F5-D1A2-455E-A9AC-55872F48F5D1}"/>
              </a:ext>
            </a:extLst>
          </p:cNvPr>
          <p:cNvPicPr>
            <a:picLocks noChangeAspect="1"/>
          </p:cNvPicPr>
          <p:nvPr/>
        </p:nvPicPr>
        <p:blipFill>
          <a:blip r:embed="rId3"/>
          <a:stretch>
            <a:fillRect/>
          </a:stretch>
        </p:blipFill>
        <p:spPr>
          <a:xfrm>
            <a:off x="10056440" y="5085184"/>
            <a:ext cx="1178130" cy="1295392"/>
          </a:xfrm>
          <a:prstGeom prst="rect">
            <a:avLst/>
          </a:prstGeom>
          <a:solidFill>
            <a:schemeClr val="tx2">
              <a:lumMod val="50000"/>
            </a:schemeClr>
          </a:solidFill>
          <a:ln w="12700">
            <a:solidFill>
              <a:schemeClr val="tx1"/>
            </a:solidFill>
          </a:ln>
        </p:spPr>
      </p:pic>
      <p:sp>
        <p:nvSpPr>
          <p:cNvPr id="8" name="Rectangle 7">
            <a:extLst>
              <a:ext uri="{FF2B5EF4-FFF2-40B4-BE49-F238E27FC236}">
                <a16:creationId xmlns:a16="http://schemas.microsoft.com/office/drawing/2014/main" id="{C6A00667-52DB-461C-8685-EA4C7AD7CED8}"/>
              </a:ext>
            </a:extLst>
          </p:cNvPr>
          <p:cNvSpPr/>
          <p:nvPr/>
        </p:nvSpPr>
        <p:spPr>
          <a:xfrm>
            <a:off x="253496" y="817094"/>
            <a:ext cx="5842504" cy="45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Use of vibrating tools and HAVS </a:t>
            </a:r>
          </a:p>
        </p:txBody>
      </p:sp>
      <p:sp>
        <p:nvSpPr>
          <p:cNvPr id="9" name="Rectangle 8">
            <a:extLst>
              <a:ext uri="{FF2B5EF4-FFF2-40B4-BE49-F238E27FC236}">
                <a16:creationId xmlns:a16="http://schemas.microsoft.com/office/drawing/2014/main" id="{DF40E318-4B19-4E7C-BF9A-5904FF6C1403}"/>
              </a:ext>
            </a:extLst>
          </p:cNvPr>
          <p:cNvSpPr/>
          <p:nvPr/>
        </p:nvSpPr>
        <p:spPr>
          <a:xfrm>
            <a:off x="236578" y="1412776"/>
            <a:ext cx="6147454"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If you use vibrating tools on a regular basis, </a:t>
            </a:r>
            <a:r>
              <a:rPr kumimoji="0" lang="en-GB" sz="16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health surveillance is not optional – you must take part</a:t>
            </a: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 There is legislation which governs the management of vibration at work and the health surveillance is a part of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It is imperative that you complete the Tier 2 questionnaire in a timely manner so it can be submitted to the OH provider for further scrutiny.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Effects of HAVS can be permanent and disabling. They can make everyday life and work difficult.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Health surveillance is used to detect any effect of using vibrating tools as early as possible, advising appropriate action and therefore protecting employees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Failure to complete the Tier 2 questionnaire </a:t>
            </a: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within 30 days of the due date will lead to a </a:t>
            </a:r>
            <a:r>
              <a:rPr kumimoji="0" lang="en-GB" sz="16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suspension of your small plant competencies on Sentinel.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D7D60DA5-56D2-472D-BDCA-F4F97D914A7A}"/>
              </a:ext>
            </a:extLst>
          </p:cNvPr>
          <p:cNvPicPr>
            <a:picLocks noChangeAspect="1"/>
          </p:cNvPicPr>
          <p:nvPr/>
        </p:nvPicPr>
        <p:blipFill>
          <a:blip r:embed="rId4"/>
          <a:stretch>
            <a:fillRect/>
          </a:stretch>
        </p:blipFill>
        <p:spPr>
          <a:xfrm>
            <a:off x="6804141" y="1274959"/>
            <a:ext cx="4430429" cy="3429000"/>
          </a:xfrm>
          <a:prstGeom prst="rect">
            <a:avLst/>
          </a:prstGeom>
          <a:ln w="19050">
            <a:solidFill>
              <a:schemeClr val="tx2">
                <a:lumMod val="75000"/>
              </a:schemeClr>
            </a:solidFill>
          </a:ln>
        </p:spPr>
      </p:pic>
      <p:pic>
        <p:nvPicPr>
          <p:cNvPr id="10" name="Picture 9">
            <a:extLst>
              <a:ext uri="{FF2B5EF4-FFF2-40B4-BE49-F238E27FC236}">
                <a16:creationId xmlns:a16="http://schemas.microsoft.com/office/drawing/2014/main" id="{4A6D5B15-24C9-4615-BE2E-F23EA847568B}"/>
              </a:ext>
            </a:extLst>
          </p:cNvPr>
          <p:cNvPicPr>
            <a:picLocks noChangeAspect="1"/>
          </p:cNvPicPr>
          <p:nvPr/>
        </p:nvPicPr>
        <p:blipFill>
          <a:blip r:embed="rId5"/>
          <a:stretch>
            <a:fillRect/>
          </a:stretch>
        </p:blipFill>
        <p:spPr>
          <a:xfrm>
            <a:off x="3310305" y="253275"/>
            <a:ext cx="431216" cy="426002"/>
          </a:xfrm>
          <a:prstGeom prst="rect">
            <a:avLst/>
          </a:prstGeom>
          <a:ln>
            <a:solidFill>
              <a:schemeClr val="tx1"/>
            </a:solidFill>
          </a:ln>
        </p:spPr>
      </p:pic>
    </p:spTree>
    <p:extLst>
      <p:ext uri="{BB962C8B-B14F-4D97-AF65-F5344CB8AC3E}">
        <p14:creationId xmlns:p14="http://schemas.microsoft.com/office/powerpoint/2010/main" val="90744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AF86AF2-BBB3-40DB-9A3A-F800717578BD}"/>
              </a:ext>
            </a:extLst>
          </p:cNvPr>
          <p:cNvSpPr/>
          <p:nvPr/>
        </p:nvSpPr>
        <p:spPr>
          <a:xfrm>
            <a:off x="119336" y="118894"/>
            <a:ext cx="7083752"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 </a:t>
            </a:r>
          </a:p>
        </p:txBody>
      </p:sp>
      <p:sp>
        <p:nvSpPr>
          <p:cNvPr id="10" name="Rectangle 9">
            <a:extLst>
              <a:ext uri="{FF2B5EF4-FFF2-40B4-BE49-F238E27FC236}">
                <a16:creationId xmlns:a16="http://schemas.microsoft.com/office/drawing/2014/main" id="{2B6BB96E-8666-4F96-8D03-163FA3117CAD}"/>
              </a:ext>
            </a:extLst>
          </p:cNvPr>
          <p:cNvSpPr/>
          <p:nvPr/>
        </p:nvSpPr>
        <p:spPr>
          <a:xfrm>
            <a:off x="258671" y="679462"/>
            <a:ext cx="4824536"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Aggressive wasps are active </a:t>
            </a:r>
          </a:p>
        </p:txBody>
      </p:sp>
      <p:sp>
        <p:nvSpPr>
          <p:cNvPr id="3" name="Rectangle 2">
            <a:extLst>
              <a:ext uri="{FF2B5EF4-FFF2-40B4-BE49-F238E27FC236}">
                <a16:creationId xmlns:a16="http://schemas.microsoft.com/office/drawing/2014/main" id="{1D50D412-0BD6-42FD-BA15-984D8087385F}"/>
              </a:ext>
            </a:extLst>
          </p:cNvPr>
          <p:cNvSpPr/>
          <p:nvPr/>
        </p:nvSpPr>
        <p:spPr>
          <a:xfrm>
            <a:off x="308387" y="1187462"/>
            <a:ext cx="7682113" cy="5509200"/>
          </a:xfrm>
          <a:prstGeom prst="rect">
            <a:avLst/>
          </a:prstGeom>
          <a:solidFill>
            <a:schemeClr val="tx2">
              <a:lumMod val="50000"/>
            </a:schemeClr>
          </a:solidFill>
        </p:spPr>
        <p:txBody>
          <a:bodyPr wrap="square">
            <a:spAutoFit/>
          </a:bodyPr>
          <a:lstStyle/>
          <a:p>
            <a:r>
              <a:rPr lang="en-GB" sz="1600" dirty="0">
                <a:solidFill>
                  <a:schemeClr val="bg1"/>
                </a:solidFill>
              </a:rPr>
              <a:t>Some people are highly allergic to wasp and bee stings. However, being stung by a swarm of wasps can ruin anyone’s day...!</a:t>
            </a:r>
          </a:p>
          <a:p>
            <a:endParaRPr lang="en-GB" sz="800" dirty="0">
              <a:solidFill>
                <a:schemeClr val="bg1"/>
              </a:solidFill>
            </a:endParaRPr>
          </a:p>
          <a:p>
            <a:r>
              <a:rPr lang="en-GB" sz="1600" dirty="0">
                <a:solidFill>
                  <a:schemeClr val="bg1"/>
                </a:solidFill>
              </a:rPr>
              <a:t>Remember: wasps are still active and can become aggressive towards the end of the summer period.</a:t>
            </a:r>
          </a:p>
          <a:p>
            <a:endParaRPr lang="en-GB" sz="800" dirty="0">
              <a:solidFill>
                <a:schemeClr val="bg1"/>
              </a:solidFill>
            </a:endParaRPr>
          </a:p>
          <a:p>
            <a:r>
              <a:rPr lang="en-GB" sz="1600" dirty="0">
                <a:solidFill>
                  <a:schemeClr val="bg1"/>
                </a:solidFill>
              </a:rPr>
              <a:t>The most common symptoms of a wasp sting are:</a:t>
            </a:r>
          </a:p>
          <a:p>
            <a:r>
              <a:rPr lang="en-GB" sz="1600" dirty="0">
                <a:solidFill>
                  <a:schemeClr val="bg1"/>
                </a:solidFill>
              </a:rPr>
              <a:t>• Pain in the area stung</a:t>
            </a:r>
          </a:p>
          <a:p>
            <a:r>
              <a:rPr lang="en-GB" sz="1600" dirty="0">
                <a:solidFill>
                  <a:schemeClr val="bg1"/>
                </a:solidFill>
              </a:rPr>
              <a:t>• Minor swelling and redness</a:t>
            </a:r>
          </a:p>
          <a:p>
            <a:r>
              <a:rPr lang="en-GB" sz="1600" dirty="0">
                <a:solidFill>
                  <a:schemeClr val="bg1"/>
                </a:solidFill>
              </a:rPr>
              <a:t>• Itchiness</a:t>
            </a:r>
          </a:p>
          <a:p>
            <a:endParaRPr lang="en-GB" sz="800" dirty="0">
              <a:solidFill>
                <a:schemeClr val="bg1"/>
              </a:solidFill>
            </a:endParaRPr>
          </a:p>
          <a:p>
            <a:r>
              <a:rPr lang="en-GB" sz="1600" dirty="0">
                <a:solidFill>
                  <a:schemeClr val="bg1"/>
                </a:solidFill>
              </a:rPr>
              <a:t>More severe symptoms which may indicate an allergic reaction include:</a:t>
            </a:r>
          </a:p>
          <a:p>
            <a:r>
              <a:rPr lang="en-GB" sz="1600" dirty="0">
                <a:solidFill>
                  <a:schemeClr val="bg1"/>
                </a:solidFill>
              </a:rPr>
              <a:t>• Difficulty breathing and swallowing</a:t>
            </a:r>
          </a:p>
          <a:p>
            <a:r>
              <a:rPr lang="en-GB" sz="1600" dirty="0">
                <a:solidFill>
                  <a:schemeClr val="bg1"/>
                </a:solidFill>
              </a:rPr>
              <a:t>• Increased heart rate</a:t>
            </a:r>
          </a:p>
          <a:p>
            <a:r>
              <a:rPr lang="en-GB" sz="1600" dirty="0">
                <a:solidFill>
                  <a:schemeClr val="bg1"/>
                </a:solidFill>
              </a:rPr>
              <a:t>• Fainting</a:t>
            </a:r>
          </a:p>
          <a:p>
            <a:endParaRPr lang="en-GB" sz="800" dirty="0">
              <a:solidFill>
                <a:schemeClr val="bg1"/>
              </a:solidFill>
            </a:endParaRPr>
          </a:p>
          <a:p>
            <a:r>
              <a:rPr lang="en-GB" sz="1600" dirty="0">
                <a:solidFill>
                  <a:schemeClr val="bg1"/>
                </a:solidFill>
              </a:rPr>
              <a:t>Treatment of wasp stings:</a:t>
            </a:r>
          </a:p>
          <a:p>
            <a:pPr marL="285750" indent="-285750">
              <a:buFont typeface="Arial" panose="020B0604020202020204" pitchFamily="34" charset="0"/>
              <a:buChar char="•"/>
            </a:pPr>
            <a:r>
              <a:rPr lang="en-GB" sz="1600" dirty="0">
                <a:solidFill>
                  <a:schemeClr val="bg1"/>
                </a:solidFill>
              </a:rPr>
              <a:t>remove the sting or tick if it's still in the skin and wash the affected area with soap and water </a:t>
            </a:r>
          </a:p>
          <a:p>
            <a:pPr marL="285750" indent="-285750">
              <a:buFont typeface="Arial" panose="020B0604020202020204" pitchFamily="34" charset="0"/>
              <a:buChar char="•"/>
            </a:pPr>
            <a:r>
              <a:rPr lang="en-GB" sz="1600" dirty="0">
                <a:solidFill>
                  <a:schemeClr val="bg1"/>
                </a:solidFill>
              </a:rPr>
              <a:t>apply a cold compress (such as a flannel or cloth cooled with cold water) or an ice pack to any swelling for at least 10 minutes </a:t>
            </a:r>
          </a:p>
          <a:p>
            <a:pPr marL="285750" indent="-285750">
              <a:buFont typeface="Arial" panose="020B0604020202020204" pitchFamily="34" charset="0"/>
              <a:buChar char="•"/>
            </a:pPr>
            <a:r>
              <a:rPr lang="en-GB" sz="1600" dirty="0">
                <a:solidFill>
                  <a:schemeClr val="bg1"/>
                </a:solidFill>
              </a:rPr>
              <a:t>raise or elevate the affected area if possible, as this can help reduce swelling </a:t>
            </a:r>
          </a:p>
          <a:p>
            <a:pPr marL="285750" indent="-285750">
              <a:buFont typeface="Arial" panose="020B0604020202020204" pitchFamily="34" charset="0"/>
              <a:buChar char="•"/>
            </a:pPr>
            <a:r>
              <a:rPr lang="en-GB" sz="1600" dirty="0">
                <a:solidFill>
                  <a:schemeClr val="bg1"/>
                </a:solidFill>
              </a:rPr>
              <a:t>avoid scratching the area, to reduce the risk of infection </a:t>
            </a:r>
          </a:p>
          <a:p>
            <a:endParaRPr lang="en-GB" sz="1600" dirty="0">
              <a:solidFill>
                <a:schemeClr val="bg1"/>
              </a:solidFill>
            </a:endParaRPr>
          </a:p>
        </p:txBody>
      </p:sp>
      <p:sp>
        <p:nvSpPr>
          <p:cNvPr id="4" name="Rectangle 3">
            <a:extLst>
              <a:ext uri="{FF2B5EF4-FFF2-40B4-BE49-F238E27FC236}">
                <a16:creationId xmlns:a16="http://schemas.microsoft.com/office/drawing/2014/main" id="{07ED2EE9-3193-497B-80B5-3D77DF0F8FCE}"/>
              </a:ext>
            </a:extLst>
          </p:cNvPr>
          <p:cNvSpPr/>
          <p:nvPr/>
        </p:nvSpPr>
        <p:spPr>
          <a:xfrm>
            <a:off x="8117886" y="1556793"/>
            <a:ext cx="2946666" cy="2950335"/>
          </a:xfrm>
          <a:prstGeom prst="rect">
            <a:avLst/>
          </a:prstGeom>
          <a:solidFill>
            <a:schemeClr val="accent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p>
        </p:txBody>
      </p:sp>
      <p:pic>
        <p:nvPicPr>
          <p:cNvPr id="6" name="Picture 5">
            <a:extLst>
              <a:ext uri="{FF2B5EF4-FFF2-40B4-BE49-F238E27FC236}">
                <a16:creationId xmlns:a16="http://schemas.microsoft.com/office/drawing/2014/main" id="{56308DF5-4BEF-49DC-A51D-CC3FF8567EB5}"/>
              </a:ext>
            </a:extLst>
          </p:cNvPr>
          <p:cNvPicPr>
            <a:picLocks noChangeAspect="1"/>
          </p:cNvPicPr>
          <p:nvPr/>
        </p:nvPicPr>
        <p:blipFill>
          <a:blip r:embed="rId3"/>
          <a:stretch>
            <a:fillRect/>
          </a:stretch>
        </p:blipFill>
        <p:spPr>
          <a:xfrm>
            <a:off x="8217319" y="1665800"/>
            <a:ext cx="2747800" cy="2732320"/>
          </a:xfrm>
          <a:prstGeom prst="rect">
            <a:avLst/>
          </a:prstGeom>
        </p:spPr>
      </p:pic>
      <p:pic>
        <p:nvPicPr>
          <p:cNvPr id="12" name="Picture 11">
            <a:extLst>
              <a:ext uri="{FF2B5EF4-FFF2-40B4-BE49-F238E27FC236}">
                <a16:creationId xmlns:a16="http://schemas.microsoft.com/office/drawing/2014/main" id="{C3762492-7F44-4324-9A96-1E3D51DE6A7C}"/>
              </a:ext>
            </a:extLst>
          </p:cNvPr>
          <p:cNvPicPr>
            <a:picLocks noChangeAspect="1"/>
          </p:cNvPicPr>
          <p:nvPr/>
        </p:nvPicPr>
        <p:blipFill>
          <a:blip r:embed="rId4"/>
          <a:stretch>
            <a:fillRect/>
          </a:stretch>
        </p:blipFill>
        <p:spPr>
          <a:xfrm>
            <a:off x="3236214" y="160695"/>
            <a:ext cx="424998" cy="426003"/>
          </a:xfrm>
          <a:prstGeom prst="rect">
            <a:avLst/>
          </a:prstGeom>
          <a:ln>
            <a:solidFill>
              <a:schemeClr val="tx1"/>
            </a:solidFill>
          </a:ln>
        </p:spPr>
      </p:pic>
      <p:sp>
        <p:nvSpPr>
          <p:cNvPr id="7" name="Rectangle 6">
            <a:extLst>
              <a:ext uri="{FF2B5EF4-FFF2-40B4-BE49-F238E27FC236}">
                <a16:creationId xmlns:a16="http://schemas.microsoft.com/office/drawing/2014/main" id="{580AE211-9B0A-4472-822C-CDE7CE28C7AF}"/>
              </a:ext>
            </a:extLst>
          </p:cNvPr>
          <p:cNvSpPr/>
          <p:nvPr/>
        </p:nvSpPr>
        <p:spPr>
          <a:xfrm>
            <a:off x="8194638" y="5227348"/>
            <a:ext cx="3240360" cy="928721"/>
          </a:xfrm>
          <a:prstGeom prst="rect">
            <a:avLst/>
          </a:prstGeom>
        </p:spPr>
        <p:txBody>
          <a:bodyPr wrap="square">
            <a:spAutoFit/>
          </a:bodyPr>
          <a:lstStyle/>
          <a:p>
            <a:r>
              <a:rPr lang="en-GB" dirty="0">
                <a:solidFill>
                  <a:schemeClr val="accent2">
                    <a:lumMod val="50000"/>
                  </a:schemeClr>
                </a:solidFill>
              </a:rPr>
              <a:t>Are you aware of any members of your team who are allergic to wasp stings?</a:t>
            </a:r>
          </a:p>
        </p:txBody>
      </p:sp>
    </p:spTree>
    <p:extLst>
      <p:ext uri="{BB962C8B-B14F-4D97-AF65-F5344CB8AC3E}">
        <p14:creationId xmlns:p14="http://schemas.microsoft.com/office/powerpoint/2010/main" val="362440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2BE812CF-DDDE-454B-9DA1-D497A1DD1725}"/>
              </a:ext>
            </a:extLst>
          </p:cNvPr>
          <p:cNvSpPr/>
          <p:nvPr/>
        </p:nvSpPr>
        <p:spPr>
          <a:xfrm>
            <a:off x="969798" y="200473"/>
            <a:ext cx="5085906" cy="754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dirty="0">
                <a:solidFill>
                  <a:schemeClr val="bg1"/>
                </a:solidFill>
                <a:highlight>
                  <a:srgbClr val="004D6F"/>
                </a:highlight>
              </a:rPr>
              <a:t>Safety Bulletins, Alerts, Advice </a:t>
            </a:r>
            <a:endPar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ndParaRPr>
          </a:p>
        </p:txBody>
      </p:sp>
      <p:sp>
        <p:nvSpPr>
          <p:cNvPr id="4" name="Rectangle 3">
            <a:extLst>
              <a:ext uri="{FF2B5EF4-FFF2-40B4-BE49-F238E27FC236}">
                <a16:creationId xmlns:a16="http://schemas.microsoft.com/office/drawing/2014/main" id="{3403C357-868D-4A4D-ABC8-C9668CCB3C2D}"/>
              </a:ext>
            </a:extLst>
          </p:cNvPr>
          <p:cNvSpPr/>
          <p:nvPr/>
        </p:nvSpPr>
        <p:spPr>
          <a:xfrm>
            <a:off x="1010094" y="1418649"/>
            <a:ext cx="10792046" cy="475275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hlinkClick r:id="rId2" action="ppaction://hlinkfile">
                  <a:extLst>
                    <a:ext uri="{A12FA001-AC4F-418D-AE19-62706E023703}">
                      <ahyp:hlinkClr xmlns:ahyp="http://schemas.microsoft.com/office/drawing/2018/hyperlinkcolor" val="tx"/>
                    </a:ext>
                  </a:extLst>
                </a:hlinkClick>
              </a:rPr>
              <a:t>Safety Bulletin NRB19-12 - Continuing near misses with track workers.pdf</a:t>
            </a:r>
            <a:endParaRPr kumimoji="0" lang="en-GB"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hlinkClick r:id="rId3" action="ppaction://hlinkfile">
                  <a:extLst>
                    <a:ext uri="{A12FA001-AC4F-418D-AE19-62706E023703}">
                      <ahyp:hlinkClr xmlns:ahyp="http://schemas.microsoft.com/office/drawing/2018/hyperlinkcolor" val="tx"/>
                    </a:ext>
                  </a:extLst>
                </a:hlinkClick>
              </a:rPr>
              <a:t>Safety-Advice-NRA19-10-OTP-Travelling-Speed-and-uni-directional-OTP-assets.pdf</a:t>
            </a:r>
            <a:endParaRPr kumimoji="0" lang="en-GB"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hlinkClick r:id="rId4" action="ppaction://hlinkfile">
                  <a:extLst>
                    <a:ext uri="{A12FA001-AC4F-418D-AE19-62706E023703}">
                      <ahyp:hlinkClr xmlns:ahyp="http://schemas.microsoft.com/office/drawing/2018/hyperlinkcolor" val="tx"/>
                    </a:ext>
                  </a:extLst>
                </a:hlinkClick>
              </a:rPr>
              <a:t>Safety-Advice-NRA19-08.pdf</a:t>
            </a:r>
            <a:endParaRPr kumimoji="0" lang="en-GB"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hlinkClick r:id="rId5" action="ppaction://hlinkfile">
                  <a:extLst>
                    <a:ext uri="{A12FA001-AC4F-418D-AE19-62706E023703}">
                      <ahyp:hlinkClr xmlns:ahyp="http://schemas.microsoft.com/office/drawing/2018/hyperlinkcolor" val="tx"/>
                    </a:ext>
                  </a:extLst>
                </a:hlinkClick>
              </a:rPr>
              <a:t>Exclusion Zone poster.pdf</a:t>
            </a:r>
            <a:endParaRPr kumimoji="0" lang="en-GB" sz="18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53ED257A-DB1E-4D25-9378-63E029446396}"/>
              </a:ext>
            </a:extLst>
          </p:cNvPr>
          <p:cNvPicPr>
            <a:picLocks noChangeAspect="1"/>
          </p:cNvPicPr>
          <p:nvPr/>
        </p:nvPicPr>
        <p:blipFill>
          <a:blip r:embed="rId6"/>
          <a:stretch>
            <a:fillRect/>
          </a:stretch>
        </p:blipFill>
        <p:spPr>
          <a:xfrm>
            <a:off x="6193618" y="355686"/>
            <a:ext cx="424998" cy="444485"/>
          </a:xfrm>
          <a:prstGeom prst="rect">
            <a:avLst/>
          </a:prstGeom>
          <a:ln>
            <a:solidFill>
              <a:schemeClr val="tx1"/>
            </a:solidFill>
          </a:ln>
        </p:spPr>
      </p:pic>
    </p:spTree>
    <p:extLst>
      <p:ext uri="{BB962C8B-B14F-4D97-AF65-F5344CB8AC3E}">
        <p14:creationId xmlns:p14="http://schemas.microsoft.com/office/powerpoint/2010/main" val="150683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249732" y="44293"/>
            <a:ext cx="5960857" cy="733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Infrastructure Plant Manual </a:t>
            </a:r>
          </a:p>
        </p:txBody>
      </p:sp>
      <p:sp>
        <p:nvSpPr>
          <p:cNvPr id="15" name="Rectangle 2">
            <a:extLst>
              <a:ext uri="{FF2B5EF4-FFF2-40B4-BE49-F238E27FC236}">
                <a16:creationId xmlns:a16="http://schemas.microsoft.com/office/drawing/2014/main" id="{F75004E6-FD22-44E6-82BD-A522B2FF6F67}"/>
              </a:ext>
            </a:extLst>
          </p:cNvPr>
          <p:cNvSpPr txBox="1">
            <a:spLocks noChangeArrowheads="1"/>
          </p:cNvSpPr>
          <p:nvPr/>
        </p:nvSpPr>
        <p:spPr>
          <a:xfrm>
            <a:off x="407368" y="683107"/>
            <a:ext cx="6408712" cy="385207"/>
          </a:xfrm>
          <a:prstGeom prst="rect">
            <a:avLst/>
          </a:prstGeom>
          <a:noFill/>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marL="0" marR="45720" lvl="0" indent="0" algn="l" defTabSz="914400" rtl="0" eaLnBrk="1" fontAlgn="auto" latinLnBrk="0" hangingPunct="1">
              <a:lnSpc>
                <a:spcPct val="100000"/>
              </a:lnSpc>
              <a:spcBef>
                <a:spcPct val="20000"/>
              </a:spcBef>
              <a:spcAft>
                <a:spcPts val="0"/>
              </a:spcAft>
              <a:buClr>
                <a:srgbClr val="7A6A60"/>
              </a:buClr>
              <a:buSzPct val="95000"/>
              <a:buFontTx/>
              <a:buNone/>
              <a:tabLst/>
              <a:defRPr/>
            </a:pPr>
            <a:r>
              <a:rPr kumimoji="0" lang="en-GB" altLang="en-US" sz="1800" b="1" i="0" u="none" strike="noStrike" kern="1200" cap="none" spc="0" normalizeH="0" baseline="0" noProof="0" dirty="0">
                <a:ln>
                  <a:noFill/>
                </a:ln>
                <a:solidFill>
                  <a:srgbClr val="005172">
                    <a:lumMod val="50000"/>
                  </a:srgbClr>
                </a:solidFill>
                <a:effectLst/>
                <a:uLnTx/>
                <a:uFillTx/>
                <a:latin typeface="Arial" panose="020B0604020202020204"/>
                <a:ea typeface="+mj-ea"/>
                <a:cs typeface="+mj-cs"/>
              </a:rPr>
              <a:t>Plant Exclusion Zones</a:t>
            </a:r>
          </a:p>
        </p:txBody>
      </p:sp>
      <p:sp>
        <p:nvSpPr>
          <p:cNvPr id="6" name="Oval 5">
            <a:extLst>
              <a:ext uri="{FF2B5EF4-FFF2-40B4-BE49-F238E27FC236}">
                <a16:creationId xmlns:a16="http://schemas.microsoft.com/office/drawing/2014/main" id="{807BDB0B-550B-4791-AF39-254B0086AFDA}"/>
              </a:ext>
            </a:extLst>
          </p:cNvPr>
          <p:cNvSpPr/>
          <p:nvPr/>
        </p:nvSpPr>
        <p:spPr>
          <a:xfrm>
            <a:off x="249732" y="4777103"/>
            <a:ext cx="4433011" cy="1486171"/>
          </a:xfrm>
          <a:prstGeom prst="ellipse">
            <a:avLst/>
          </a:prstGeom>
          <a:solidFill>
            <a:srgbClr val="FFC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GB" sz="1400" b="0" i="0" u="none" strike="noStrike" kern="1200" cap="none" spc="0" normalizeH="0" baseline="0" noProof="0" dirty="0">
              <a:ln>
                <a:noFill/>
              </a:ln>
              <a:solidFill>
                <a:srgbClr val="DC9E1F"/>
              </a:solidFill>
              <a:effectLst/>
              <a:uLnTx/>
              <a:uFillTx/>
              <a:latin typeface="Times New Roman"/>
              <a:ea typeface="Times New Roman"/>
              <a:cs typeface="+mn-cs"/>
            </a:endParaRPr>
          </a:p>
        </p:txBody>
      </p:sp>
      <p:sp>
        <p:nvSpPr>
          <p:cNvPr id="7" name="Oval 6">
            <a:extLst>
              <a:ext uri="{FF2B5EF4-FFF2-40B4-BE49-F238E27FC236}">
                <a16:creationId xmlns:a16="http://schemas.microsoft.com/office/drawing/2014/main" id="{810A8751-3354-498D-8FCE-B86CD6E84807}"/>
              </a:ext>
            </a:extLst>
          </p:cNvPr>
          <p:cNvSpPr/>
          <p:nvPr/>
        </p:nvSpPr>
        <p:spPr>
          <a:xfrm>
            <a:off x="2160358" y="5063929"/>
            <a:ext cx="2476433" cy="873013"/>
          </a:xfrm>
          <a:prstGeom prst="ellipse">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GB" sz="1400" b="0" i="0" u="none" strike="noStrike" kern="1200" cap="none" spc="0" normalizeH="0" baseline="0" noProof="0" dirty="0">
              <a:ln>
                <a:noFill/>
              </a:ln>
              <a:solidFill>
                <a:srgbClr val="DC9E1F"/>
              </a:solidFill>
              <a:effectLst/>
              <a:uLnTx/>
              <a:uFillTx/>
              <a:latin typeface="Times New Roman"/>
              <a:ea typeface="Times New Roman"/>
              <a:cs typeface="+mn-cs"/>
            </a:endParaRPr>
          </a:p>
        </p:txBody>
      </p:sp>
      <p:sp>
        <p:nvSpPr>
          <p:cNvPr id="8" name="TextBox 7">
            <a:extLst>
              <a:ext uri="{FF2B5EF4-FFF2-40B4-BE49-F238E27FC236}">
                <a16:creationId xmlns:a16="http://schemas.microsoft.com/office/drawing/2014/main" id="{9CD02F56-5964-4832-832B-D2195F9C95F8}"/>
              </a:ext>
            </a:extLst>
          </p:cNvPr>
          <p:cNvSpPr txBox="1"/>
          <p:nvPr/>
        </p:nvSpPr>
        <p:spPr>
          <a:xfrm>
            <a:off x="402270" y="1605850"/>
            <a:ext cx="4589338"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5172">
                    <a:lumMod val="50000"/>
                  </a:srgbClr>
                </a:solidFill>
                <a:effectLst/>
                <a:uLnTx/>
                <a:uFillTx/>
                <a:latin typeface="Arial" panose="020B0604020202020204"/>
                <a:ea typeface="+mn-ea"/>
                <a:cs typeface="+mn-cs"/>
              </a:rPr>
              <a:t>The </a:t>
            </a:r>
            <a:r>
              <a:rPr kumimoji="0" lang="en-GB" sz="1400" b="1" i="1" u="none" strike="noStrike" kern="0" cap="none" spc="0" normalizeH="0" baseline="0" noProof="0" dirty="0">
                <a:ln>
                  <a:noFill/>
                </a:ln>
                <a:solidFill>
                  <a:srgbClr val="FF0000"/>
                </a:solidFill>
                <a:effectLst/>
                <a:uLnTx/>
                <a:uFillTx/>
                <a:latin typeface="Arial" panose="020B0604020202020204"/>
                <a:ea typeface="+mn-ea"/>
                <a:cs typeface="+mn-cs"/>
              </a:rPr>
              <a:t>Exclusion Zones </a:t>
            </a:r>
            <a:r>
              <a:rPr kumimoji="0" lang="en-GB" sz="1400" b="1" i="0" u="none" strike="noStrike" kern="0" cap="none" spc="0" normalizeH="0" baseline="0" noProof="0" dirty="0">
                <a:ln>
                  <a:noFill/>
                </a:ln>
                <a:solidFill>
                  <a:srgbClr val="005172">
                    <a:lumMod val="50000"/>
                  </a:srgbClr>
                </a:solidFill>
                <a:effectLst/>
                <a:uLnTx/>
                <a:uFillTx/>
                <a:latin typeface="Arial" panose="020B0604020202020204"/>
                <a:ea typeface="+mn-ea"/>
                <a:cs typeface="+mn-cs"/>
              </a:rPr>
              <a:t>around plant vary depending on the type of work and the attachments that are being used. For example the minimum </a:t>
            </a:r>
            <a:r>
              <a:rPr kumimoji="0" lang="en-GB" sz="1400" b="1" i="1" u="none" strike="noStrike" kern="0" cap="none" spc="0" normalizeH="0" baseline="0" noProof="0" dirty="0">
                <a:ln>
                  <a:noFill/>
                </a:ln>
                <a:solidFill>
                  <a:srgbClr val="FF0000"/>
                </a:solidFill>
                <a:effectLst/>
                <a:uLnTx/>
                <a:uFillTx/>
                <a:latin typeface="Arial" panose="020B0604020202020204"/>
                <a:ea typeface="+mn-ea"/>
                <a:cs typeface="+mn-cs"/>
              </a:rPr>
              <a:t>Exclusion Zone </a:t>
            </a:r>
            <a:r>
              <a:rPr kumimoji="0" lang="en-GB" sz="1400" b="1" i="0" u="none" strike="noStrike" kern="0" cap="none" spc="0" normalizeH="0" baseline="0" noProof="0" dirty="0">
                <a:ln>
                  <a:noFill/>
                </a:ln>
                <a:solidFill>
                  <a:srgbClr val="005172">
                    <a:lumMod val="50000"/>
                  </a:srgbClr>
                </a:solidFill>
                <a:effectLst/>
                <a:uLnTx/>
                <a:uFillTx/>
                <a:latin typeface="Arial" panose="020B0604020202020204"/>
                <a:ea typeface="+mn-ea"/>
                <a:cs typeface="+mn-cs"/>
              </a:rPr>
              <a:t>when working with mobile plant is 5m, working with an RRV its 10m, and up to 100m if carrying out Flailing operations.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C6B0EB8-5FA5-4FF0-88DD-0522F1F9318F}"/>
              </a:ext>
            </a:extLst>
          </p:cNvPr>
          <p:cNvSpPr txBox="1"/>
          <p:nvPr/>
        </p:nvSpPr>
        <p:spPr>
          <a:xfrm>
            <a:off x="402270" y="3527441"/>
            <a:ext cx="4589338" cy="11387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5172">
                    <a:lumMod val="50000"/>
                  </a:srgbClr>
                </a:solidFill>
                <a:effectLst/>
                <a:uLnTx/>
                <a:uFillTx/>
                <a:latin typeface="Arial" panose="020B0604020202020204"/>
                <a:ea typeface="+mn-ea"/>
                <a:cs typeface="+mn-cs"/>
              </a:rPr>
              <a:t>The Task Risk Control manual details the required </a:t>
            </a:r>
            <a:r>
              <a:rPr kumimoji="0" lang="en-GB" sz="1400" b="1" i="1" u="none" strike="noStrike" kern="0" cap="none" spc="0" normalizeH="0" baseline="0" noProof="0" dirty="0">
                <a:ln>
                  <a:noFill/>
                </a:ln>
                <a:solidFill>
                  <a:srgbClr val="FF0000"/>
                </a:solidFill>
                <a:effectLst/>
                <a:uLnTx/>
                <a:uFillTx/>
                <a:latin typeface="Arial" panose="020B0604020202020204"/>
                <a:ea typeface="+mn-ea"/>
                <a:cs typeface="+mn-cs"/>
              </a:rPr>
              <a:t>Exclusion Zones.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1" u="none" strike="noStrike" kern="0" cap="none" spc="0" normalizeH="0" baseline="0" noProof="0" dirty="0">
              <a:ln>
                <a:noFill/>
              </a:ln>
              <a:solidFill>
                <a:srgbClr val="FF0000"/>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1" u="none" strike="noStrike" kern="0" cap="none" spc="0" normalizeH="0" baseline="0" noProof="0" dirty="0">
                <a:ln>
                  <a:noFill/>
                </a:ln>
                <a:solidFill>
                  <a:srgbClr val="F07E23">
                    <a:lumMod val="50000"/>
                  </a:srgbClr>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Plant Safety: Task Risk Control Manual</a:t>
            </a:r>
            <a:endParaRPr kumimoji="0" lang="en-GB" sz="1400" b="1" i="1" u="none" strike="noStrike" kern="0" cap="none" spc="0" normalizeH="0" baseline="0" noProof="0" dirty="0">
              <a:ln>
                <a:noFill/>
              </a:ln>
              <a:solidFill>
                <a:srgbClr val="F07E23">
                  <a:lumMod val="50000"/>
                </a:srgbClr>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1" i="1" u="none" strike="noStrike" kern="0" cap="none" spc="0" normalizeH="0" baseline="0" noProof="0" dirty="0">
              <a:ln>
                <a:noFill/>
              </a:ln>
              <a:solidFill>
                <a:srgbClr val="FF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694DDDA-9E1C-4C5D-8F59-8EB98F10508A}"/>
              </a:ext>
            </a:extLst>
          </p:cNvPr>
          <p:cNvSpPr txBox="1"/>
          <p:nvPr/>
        </p:nvSpPr>
        <p:spPr>
          <a:xfrm>
            <a:off x="-4054" y="5208950"/>
            <a:ext cx="1800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rPr>
              <a:t>Working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rPr>
              <a:t>Zone</a:t>
            </a:r>
          </a:p>
        </p:txBody>
      </p:sp>
      <p:sp>
        <p:nvSpPr>
          <p:cNvPr id="12" name="TextBox 11">
            <a:extLst>
              <a:ext uri="{FF2B5EF4-FFF2-40B4-BE49-F238E27FC236}">
                <a16:creationId xmlns:a16="http://schemas.microsoft.com/office/drawing/2014/main" id="{06F3DCDE-BF1A-4219-BB5B-4183DADC4E69}"/>
              </a:ext>
            </a:extLst>
          </p:cNvPr>
          <p:cNvSpPr txBox="1"/>
          <p:nvPr/>
        </p:nvSpPr>
        <p:spPr>
          <a:xfrm>
            <a:off x="1868154" y="5208950"/>
            <a:ext cx="1800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rPr>
              <a:t>No-Go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rPr>
              <a:t>Zone</a:t>
            </a:r>
          </a:p>
        </p:txBody>
      </p:sp>
      <p:pic>
        <p:nvPicPr>
          <p:cNvPr id="13" name="Picture 4" descr="Image result for semi transparent mini excavator image">
            <a:hlinkClick r:id="rId4"/>
            <a:extLst>
              <a:ext uri="{FF2B5EF4-FFF2-40B4-BE49-F238E27FC236}">
                <a16:creationId xmlns:a16="http://schemas.microsoft.com/office/drawing/2014/main" id="{8A12D672-8D8E-4543-A384-85A2ED2CCE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3499" y="5071063"/>
            <a:ext cx="919236" cy="7069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3E18E9-C4DC-474D-814D-CC8D7A242042}"/>
              </a:ext>
            </a:extLst>
          </p:cNvPr>
          <p:cNvPicPr>
            <a:picLocks noChangeAspect="1"/>
          </p:cNvPicPr>
          <p:nvPr/>
        </p:nvPicPr>
        <p:blipFill>
          <a:blip r:embed="rId6"/>
          <a:stretch>
            <a:fillRect/>
          </a:stretch>
        </p:blipFill>
        <p:spPr>
          <a:xfrm>
            <a:off x="5063616" y="1612864"/>
            <a:ext cx="6287185" cy="4089790"/>
          </a:xfrm>
          <a:prstGeom prst="rect">
            <a:avLst/>
          </a:prstGeom>
        </p:spPr>
      </p:pic>
      <p:pic>
        <p:nvPicPr>
          <p:cNvPr id="5" name="Picture 4">
            <a:extLst>
              <a:ext uri="{FF2B5EF4-FFF2-40B4-BE49-F238E27FC236}">
                <a16:creationId xmlns:a16="http://schemas.microsoft.com/office/drawing/2014/main" id="{7BE5AE63-5EA2-40FA-B1F4-E291E86B502D}"/>
              </a:ext>
            </a:extLst>
          </p:cNvPr>
          <p:cNvPicPr>
            <a:picLocks noChangeAspect="1"/>
          </p:cNvPicPr>
          <p:nvPr/>
        </p:nvPicPr>
        <p:blipFill>
          <a:blip r:embed="rId7"/>
          <a:stretch>
            <a:fillRect/>
          </a:stretch>
        </p:blipFill>
        <p:spPr>
          <a:xfrm>
            <a:off x="6097347" y="108343"/>
            <a:ext cx="3566469" cy="865707"/>
          </a:xfrm>
          <a:prstGeom prst="rect">
            <a:avLst/>
          </a:prstGeom>
        </p:spPr>
      </p:pic>
      <p:sp>
        <p:nvSpPr>
          <p:cNvPr id="16" name="Rectangle 15">
            <a:extLst>
              <a:ext uri="{FF2B5EF4-FFF2-40B4-BE49-F238E27FC236}">
                <a16:creationId xmlns:a16="http://schemas.microsoft.com/office/drawing/2014/main" id="{C4822727-3EE6-4ACA-9A24-39F5848D8B50}"/>
              </a:ext>
            </a:extLst>
          </p:cNvPr>
          <p:cNvSpPr/>
          <p:nvPr/>
        </p:nvSpPr>
        <p:spPr>
          <a:xfrm>
            <a:off x="5109154" y="6087468"/>
            <a:ext cx="6287184" cy="50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a:ea typeface="+mn-ea"/>
                <a:cs typeface="+mn-cs"/>
                <a:hlinkClick r:id="rId8" action="ppaction://hlinkfile">
                  <a:extLst>
                    <a:ext uri="{A12FA001-AC4F-418D-AE19-62706E023703}">
                      <ahyp:hlinkClr xmlns:ahyp="http://schemas.microsoft.com/office/drawing/2018/hyperlinkcolor" val="tx"/>
                    </a:ext>
                  </a:extLst>
                </a:hlinkClick>
              </a:rPr>
              <a:t>Sometimes is good to be excluded"</a:t>
            </a:r>
            <a:r>
              <a:rPr kumimoji="0" lang="en-GB" sz="1600" b="1" i="0" u="none" strike="noStrike" kern="1200" cap="none" spc="0" normalizeH="0" baseline="0" noProof="0" dirty="0">
                <a:ln>
                  <a:noFill/>
                </a:ln>
                <a:solidFill>
                  <a:prstClr val="white"/>
                </a:solidFill>
                <a:effectLst/>
                <a:uLnTx/>
                <a:uFillTx/>
                <a:latin typeface="Arial" panose="020B0604020202020204"/>
                <a:ea typeface="+mn-ea"/>
                <a:cs typeface="+mn-cs"/>
              </a:rPr>
              <a:t> poster can be found here</a:t>
            </a:r>
          </a:p>
        </p:txBody>
      </p:sp>
      <p:pic>
        <p:nvPicPr>
          <p:cNvPr id="17" name="Picture 16">
            <a:extLst>
              <a:ext uri="{FF2B5EF4-FFF2-40B4-BE49-F238E27FC236}">
                <a16:creationId xmlns:a16="http://schemas.microsoft.com/office/drawing/2014/main" id="{68F1E9DA-B4DE-4239-A8BA-95641495A94E}"/>
              </a:ext>
            </a:extLst>
          </p:cNvPr>
          <p:cNvPicPr/>
          <p:nvPr/>
        </p:nvPicPr>
        <p:blipFill rotWithShape="1">
          <a:blip r:embed="rId9"/>
          <a:srcRect l="52171" t="80372" r="37555" b="7162"/>
          <a:stretch/>
        </p:blipFill>
        <p:spPr bwMode="auto">
          <a:xfrm>
            <a:off x="4776000" y="135579"/>
            <a:ext cx="431216" cy="426002"/>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5898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01427" y="159422"/>
            <a:ext cx="6298629" cy="54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Community Safety</a:t>
            </a:r>
          </a:p>
        </p:txBody>
      </p:sp>
      <p:sp>
        <p:nvSpPr>
          <p:cNvPr id="4" name="Rectangle 3">
            <a:extLst>
              <a:ext uri="{FF2B5EF4-FFF2-40B4-BE49-F238E27FC236}">
                <a16:creationId xmlns:a16="http://schemas.microsoft.com/office/drawing/2014/main" id="{5702ECB8-27DC-4356-B506-1657D3D71D30}"/>
              </a:ext>
            </a:extLst>
          </p:cNvPr>
          <p:cNvSpPr/>
          <p:nvPr/>
        </p:nvSpPr>
        <p:spPr>
          <a:xfrm>
            <a:off x="462710" y="868865"/>
            <a:ext cx="3971893" cy="440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Welfare Officers</a:t>
            </a:r>
          </a:p>
        </p:txBody>
      </p:sp>
      <p:pic>
        <p:nvPicPr>
          <p:cNvPr id="9" name="Picture 2">
            <a:extLst>
              <a:ext uri="{FF2B5EF4-FFF2-40B4-BE49-F238E27FC236}">
                <a16:creationId xmlns:a16="http://schemas.microsoft.com/office/drawing/2014/main" id="{A1FF6E7E-F238-4913-998E-22991E7D4E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5720" y="215250"/>
            <a:ext cx="552466" cy="4260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53EFA130-0543-452E-8E90-BC16864C9300}"/>
              </a:ext>
            </a:extLst>
          </p:cNvPr>
          <p:cNvPicPr>
            <a:picLocks noChangeAspect="1"/>
          </p:cNvPicPr>
          <p:nvPr/>
        </p:nvPicPr>
        <p:blipFill>
          <a:blip r:embed="rId3"/>
          <a:stretch>
            <a:fillRect/>
          </a:stretch>
        </p:blipFill>
        <p:spPr>
          <a:xfrm>
            <a:off x="467399" y="1556792"/>
            <a:ext cx="2028201" cy="2209531"/>
          </a:xfrm>
          <a:prstGeom prst="rect">
            <a:avLst/>
          </a:prstGeom>
        </p:spPr>
      </p:pic>
      <p:pic>
        <p:nvPicPr>
          <p:cNvPr id="6" name="Picture 5">
            <a:extLst>
              <a:ext uri="{FF2B5EF4-FFF2-40B4-BE49-F238E27FC236}">
                <a16:creationId xmlns:a16="http://schemas.microsoft.com/office/drawing/2014/main" id="{EE8C103F-C3D0-47C6-9435-65E4ED36F4E1}"/>
              </a:ext>
            </a:extLst>
          </p:cNvPr>
          <p:cNvPicPr>
            <a:picLocks noChangeAspect="1"/>
          </p:cNvPicPr>
          <p:nvPr/>
        </p:nvPicPr>
        <p:blipFill rotWithShape="1">
          <a:blip r:embed="rId4"/>
          <a:srcRect l="14466" r="19056" b="21730"/>
          <a:stretch/>
        </p:blipFill>
        <p:spPr>
          <a:xfrm>
            <a:off x="9182558" y="3766323"/>
            <a:ext cx="2088233" cy="2417952"/>
          </a:xfrm>
          <a:prstGeom prst="rect">
            <a:avLst/>
          </a:prstGeom>
        </p:spPr>
      </p:pic>
      <p:sp>
        <p:nvSpPr>
          <p:cNvPr id="10" name="TextBox 9">
            <a:extLst>
              <a:ext uri="{FF2B5EF4-FFF2-40B4-BE49-F238E27FC236}">
                <a16:creationId xmlns:a16="http://schemas.microsoft.com/office/drawing/2014/main" id="{83718CA1-8AAC-4C31-85C7-DED9D5B027A4}"/>
              </a:ext>
            </a:extLst>
          </p:cNvPr>
          <p:cNvSpPr txBox="1"/>
          <p:nvPr/>
        </p:nvSpPr>
        <p:spPr>
          <a:xfrm>
            <a:off x="2855640" y="1245785"/>
            <a:ext cx="8415151" cy="2554545"/>
          </a:xfrm>
          <a:prstGeom prst="rect">
            <a:avLst/>
          </a:prstGeom>
          <a:noFill/>
        </p:spPr>
        <p:txBody>
          <a:bodyPr wrap="square" rtlCol="0">
            <a:spAutoFit/>
          </a:bodyPr>
          <a:lstStyle/>
          <a:p>
            <a:r>
              <a:rPr lang="en-GB" sz="1600" b="1" dirty="0">
                <a:solidFill>
                  <a:schemeClr val="tx2">
                    <a:lumMod val="50000"/>
                  </a:schemeClr>
                </a:solidFill>
                <a:latin typeface="Network Rail Sans" panose="02000000040000020004" pitchFamily="2" charset="0"/>
              </a:rPr>
              <a:t>Over the last 12 months we have sadly seen an increase in the number of trespass and fatality events across the route. </a:t>
            </a:r>
          </a:p>
          <a:p>
            <a:endParaRPr lang="en-GB" sz="1600" b="1" dirty="0">
              <a:solidFill>
                <a:schemeClr val="tx2">
                  <a:lumMod val="50000"/>
                </a:schemeClr>
              </a:solidFill>
              <a:latin typeface="Network Rail Sans" panose="02000000040000020004" pitchFamily="2" charset="0"/>
            </a:endParaRPr>
          </a:p>
          <a:p>
            <a:r>
              <a:rPr lang="en-GB" sz="1600" b="1" dirty="0">
                <a:solidFill>
                  <a:schemeClr val="tx2">
                    <a:lumMod val="50000"/>
                  </a:schemeClr>
                </a:solidFill>
                <a:latin typeface="Network Rail Sans" panose="02000000040000020004" pitchFamily="2" charset="0"/>
              </a:rPr>
              <a:t>We do have a number of mitigation plans being developed to help address this situation and one of those is the  introduction of welfare officers.  We have three teams in place including Land Sheriffs, Vital and STM and they are now operational at a number of stations with their focus being on platforms engaging with our passengers and providing support where required.  If an intervention is required then normal processes will apply – reporting to the Incident Controller in the Wessex Integrated Control Centre and calling the British Transport Police.</a:t>
            </a:r>
            <a:endParaRPr lang="en-GB" b="1" dirty="0">
              <a:solidFill>
                <a:schemeClr val="tx2">
                  <a:lumMod val="50000"/>
                </a:schemeClr>
              </a:solidFill>
              <a:latin typeface="Network Rail Sans" panose="02000000040000020004" pitchFamily="2" charset="0"/>
            </a:endParaRPr>
          </a:p>
        </p:txBody>
      </p:sp>
      <p:sp>
        <p:nvSpPr>
          <p:cNvPr id="11" name="TextBox 10">
            <a:extLst>
              <a:ext uri="{FF2B5EF4-FFF2-40B4-BE49-F238E27FC236}">
                <a16:creationId xmlns:a16="http://schemas.microsoft.com/office/drawing/2014/main" id="{3C85C48F-C34A-44E2-BB68-B904F75064A3}"/>
              </a:ext>
            </a:extLst>
          </p:cNvPr>
          <p:cNvSpPr txBox="1"/>
          <p:nvPr/>
        </p:nvSpPr>
        <p:spPr>
          <a:xfrm>
            <a:off x="301427" y="4144281"/>
            <a:ext cx="8602885" cy="2308324"/>
          </a:xfrm>
          <a:prstGeom prst="rect">
            <a:avLst/>
          </a:prstGeom>
          <a:noFill/>
        </p:spPr>
        <p:txBody>
          <a:bodyPr wrap="square" rtlCol="0">
            <a:spAutoFit/>
          </a:bodyPr>
          <a:lstStyle/>
          <a:p>
            <a:r>
              <a:rPr lang="en-GB" sz="1600" b="1" dirty="0">
                <a:solidFill>
                  <a:schemeClr val="tx2">
                    <a:lumMod val="50000"/>
                  </a:schemeClr>
                </a:solidFill>
                <a:latin typeface="Network Rail Sans" panose="02000000040000020004" pitchFamily="2" charset="0"/>
              </a:rPr>
              <a:t>If you see anything untoward or have concerns over access/egress points, lineside fencing then please do report it through to our Incident Controllers.</a:t>
            </a:r>
          </a:p>
          <a:p>
            <a:endParaRPr lang="en-GB" sz="1600" b="1" dirty="0">
              <a:solidFill>
                <a:schemeClr val="tx2">
                  <a:lumMod val="50000"/>
                </a:schemeClr>
              </a:solidFill>
              <a:latin typeface="Network Rail Sans" panose="02000000040000020004" pitchFamily="2" charset="0"/>
            </a:endParaRPr>
          </a:p>
          <a:p>
            <a:r>
              <a:rPr lang="en-GB" sz="1600" b="1" dirty="0">
                <a:solidFill>
                  <a:schemeClr val="tx2">
                    <a:lumMod val="50000"/>
                  </a:schemeClr>
                </a:solidFill>
                <a:latin typeface="Network Rail Sans" panose="02000000040000020004" pitchFamily="2" charset="0"/>
              </a:rPr>
              <a:t>It has been a particular tough time recently and the work, focus and support from our teams both in our train and freight companies and in Network Rail has been amazing.  </a:t>
            </a:r>
          </a:p>
          <a:p>
            <a:endParaRPr lang="en-GB" sz="1600" b="1" dirty="0">
              <a:solidFill>
                <a:schemeClr val="tx2">
                  <a:lumMod val="50000"/>
                </a:schemeClr>
              </a:solidFill>
              <a:latin typeface="Network Rail Sans" panose="02000000040000020004" pitchFamily="2" charset="0"/>
            </a:endParaRPr>
          </a:p>
          <a:p>
            <a:r>
              <a:rPr lang="en-GB" sz="1600" b="1" dirty="0">
                <a:solidFill>
                  <a:schemeClr val="tx2">
                    <a:lumMod val="50000"/>
                  </a:schemeClr>
                </a:solidFill>
                <a:latin typeface="Network Rail Sans" panose="02000000040000020004" pitchFamily="2" charset="0"/>
              </a:rPr>
              <a:t>Please remember that we do have </a:t>
            </a:r>
            <a:r>
              <a:rPr lang="en-GB" sz="1600" b="1" dirty="0" err="1">
                <a:solidFill>
                  <a:schemeClr val="tx2">
                    <a:lumMod val="50000"/>
                  </a:schemeClr>
                </a:solidFill>
                <a:latin typeface="Network Rail Sans" panose="02000000040000020004" pitchFamily="2" charset="0"/>
              </a:rPr>
              <a:t>Validium</a:t>
            </a:r>
            <a:r>
              <a:rPr lang="en-GB" sz="1600" b="1" dirty="0">
                <a:solidFill>
                  <a:schemeClr val="tx2">
                    <a:lumMod val="50000"/>
                  </a:schemeClr>
                </a:solidFill>
                <a:latin typeface="Network Rail Sans" panose="02000000040000020004" pitchFamily="2" charset="0"/>
              </a:rPr>
              <a:t>, STRAW and Samaritans who are there to listen and help if you need support. </a:t>
            </a:r>
          </a:p>
          <a:p>
            <a:endParaRPr lang="en-GB" sz="1600" b="1" dirty="0">
              <a:solidFill>
                <a:schemeClr val="tx2">
                  <a:lumMod val="50000"/>
                </a:schemeClr>
              </a:solidFill>
              <a:latin typeface="Network Rail Sans" panose="02000000040000020004" pitchFamily="2" charset="0"/>
            </a:endParaRPr>
          </a:p>
        </p:txBody>
      </p:sp>
    </p:spTree>
    <p:extLst>
      <p:ext uri="{BB962C8B-B14F-4D97-AF65-F5344CB8AC3E}">
        <p14:creationId xmlns:p14="http://schemas.microsoft.com/office/powerpoint/2010/main" val="1435909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0E7813AE-F3E8-4D72-847E-846F32D7E8D4}"/>
              </a:ext>
            </a:extLst>
          </p:cNvPr>
          <p:cNvSpPr/>
          <p:nvPr/>
        </p:nvSpPr>
        <p:spPr>
          <a:xfrm>
            <a:off x="407368" y="-55116"/>
            <a:ext cx="2649738" cy="777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highlight>
                  <a:srgbClr val="004D6F"/>
                </a:highlight>
              </a:rPr>
              <a:t>Environment</a:t>
            </a:r>
          </a:p>
        </p:txBody>
      </p:sp>
      <p:sp>
        <p:nvSpPr>
          <p:cNvPr id="16" name="Rectangle 15">
            <a:extLst>
              <a:ext uri="{FF2B5EF4-FFF2-40B4-BE49-F238E27FC236}">
                <a16:creationId xmlns:a16="http://schemas.microsoft.com/office/drawing/2014/main" id="{0732D601-5BD4-4BEE-8A0B-29DDFD58D35F}"/>
              </a:ext>
            </a:extLst>
          </p:cNvPr>
          <p:cNvSpPr/>
          <p:nvPr/>
        </p:nvSpPr>
        <p:spPr>
          <a:xfrm>
            <a:off x="462710" y="868865"/>
            <a:ext cx="5345258" cy="440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2">
                    <a:lumMod val="50000"/>
                  </a:schemeClr>
                </a:solidFill>
              </a:rPr>
              <a:t>Waste Documentation – Legal Requirements </a:t>
            </a:r>
          </a:p>
        </p:txBody>
      </p:sp>
      <p:sp>
        <p:nvSpPr>
          <p:cNvPr id="10" name="TextBox 9">
            <a:extLst>
              <a:ext uri="{FF2B5EF4-FFF2-40B4-BE49-F238E27FC236}">
                <a16:creationId xmlns:a16="http://schemas.microsoft.com/office/drawing/2014/main" id="{26919E9B-9134-44D0-A347-2ABE3BFB4342}"/>
              </a:ext>
            </a:extLst>
          </p:cNvPr>
          <p:cNvSpPr txBox="1"/>
          <p:nvPr/>
        </p:nvSpPr>
        <p:spPr>
          <a:xfrm>
            <a:off x="229648" y="3516029"/>
            <a:ext cx="9178720" cy="1569660"/>
          </a:xfrm>
          <a:prstGeom prst="rect">
            <a:avLst/>
          </a:prstGeom>
          <a:noFill/>
        </p:spPr>
        <p:txBody>
          <a:bodyPr wrap="square" rtlCol="0">
            <a:spAutoFit/>
          </a:bodyPr>
          <a:lstStyle/>
          <a:p>
            <a:endParaRPr lang="en-GB" altLang="en-US" sz="900" dirty="0">
              <a:solidFill>
                <a:schemeClr val="tx1"/>
              </a:solidFill>
              <a:latin typeface="+mn-lt"/>
            </a:endParaRPr>
          </a:p>
          <a:p>
            <a:pPr algn="ctr"/>
            <a:r>
              <a:rPr lang="en-GB" sz="1400" b="1" dirty="0">
                <a:solidFill>
                  <a:srgbClr val="FF0000"/>
                </a:solidFill>
              </a:rPr>
              <a:t>These are legal documents. WTN and AWTN must be retained for 2 years and Consignment Notes for 3 years. </a:t>
            </a:r>
          </a:p>
          <a:p>
            <a:pPr algn="ctr"/>
            <a:endParaRPr lang="en-GB" sz="1100" b="1" dirty="0">
              <a:solidFill>
                <a:srgbClr val="FF0000"/>
              </a:solidFill>
            </a:endParaRPr>
          </a:p>
          <a:p>
            <a:pPr algn="ctr"/>
            <a:r>
              <a:rPr lang="en-GB" sz="1400" b="1" dirty="0">
                <a:solidFill>
                  <a:srgbClr val="FF0000"/>
                </a:solidFill>
              </a:rPr>
              <a:t>They must be completed correctly and be accessible on demand for any authorised authority.</a:t>
            </a:r>
          </a:p>
          <a:p>
            <a:endParaRPr lang="en-GB" sz="1100" dirty="0"/>
          </a:p>
          <a:p>
            <a:pPr algn="ctr"/>
            <a:r>
              <a:rPr lang="en-GB" sz="1400" b="1" u="sng" dirty="0">
                <a:solidFill>
                  <a:srgbClr val="FF0000"/>
                </a:solidFill>
              </a:rPr>
              <a:t>We are currently non–compliant in multiple areas across Wessex. </a:t>
            </a:r>
            <a:endParaRPr lang="en-GB" sz="1100" dirty="0"/>
          </a:p>
          <a:p>
            <a:endParaRPr lang="en-GB" altLang="en-US" sz="900" dirty="0">
              <a:solidFill>
                <a:schemeClr val="tx1"/>
              </a:solidFill>
              <a:latin typeface="+mn-lt"/>
            </a:endParaRPr>
          </a:p>
        </p:txBody>
      </p:sp>
      <p:pic>
        <p:nvPicPr>
          <p:cNvPr id="13" name="Picture 12">
            <a:extLst>
              <a:ext uri="{FF2B5EF4-FFF2-40B4-BE49-F238E27FC236}">
                <a16:creationId xmlns:a16="http://schemas.microsoft.com/office/drawing/2014/main" id="{EBE586C6-9786-4437-BE96-2E28D93AA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00" y="4196440"/>
            <a:ext cx="1499118" cy="2336362"/>
          </a:xfrm>
          <a:prstGeom prst="rect">
            <a:avLst/>
          </a:prstGeom>
        </p:spPr>
      </p:pic>
      <p:sp>
        <p:nvSpPr>
          <p:cNvPr id="14" name="TextBox 13">
            <a:extLst>
              <a:ext uri="{FF2B5EF4-FFF2-40B4-BE49-F238E27FC236}">
                <a16:creationId xmlns:a16="http://schemas.microsoft.com/office/drawing/2014/main" id="{9F20F777-37AE-4A2B-903F-5A0D93BB5265}"/>
              </a:ext>
            </a:extLst>
          </p:cNvPr>
          <p:cNvSpPr txBox="1"/>
          <p:nvPr/>
        </p:nvSpPr>
        <p:spPr>
          <a:xfrm>
            <a:off x="263353" y="1456262"/>
            <a:ext cx="9145016" cy="2062103"/>
          </a:xfrm>
          <a:prstGeom prst="rect">
            <a:avLst/>
          </a:prstGeom>
          <a:solidFill>
            <a:srgbClr val="C6E6A2"/>
          </a:solidFill>
        </p:spPr>
        <p:txBody>
          <a:bodyPr wrap="square" rtlCol="0">
            <a:spAutoFit/>
          </a:bodyPr>
          <a:lstStyle/>
          <a:p>
            <a:r>
              <a:rPr lang="en-GB" sz="1400" dirty="0"/>
              <a:t>A crucial element of our legal duty of care requirements is to keep a traceable record of our waste to ensure its safe management and transfer.  </a:t>
            </a:r>
          </a:p>
          <a:p>
            <a:endParaRPr lang="en-GB" sz="1400" dirty="0"/>
          </a:p>
          <a:p>
            <a:r>
              <a:rPr lang="en-GB" sz="1400" dirty="0"/>
              <a:t>The key types of waste documentation are as follows: </a:t>
            </a:r>
          </a:p>
          <a:p>
            <a:endParaRPr lang="en-GB" sz="800" dirty="0"/>
          </a:p>
          <a:p>
            <a:pPr marL="171450" indent="-171450">
              <a:buFont typeface="Arial" panose="020B0604020202020204" pitchFamily="34" charset="0"/>
              <a:buChar char="•"/>
            </a:pPr>
            <a:r>
              <a:rPr lang="en-GB" sz="1400" b="1" dirty="0"/>
              <a:t>A Waste Transfer Note (WTN) </a:t>
            </a:r>
            <a:r>
              <a:rPr lang="en-GB" sz="1400" dirty="0"/>
              <a:t>or an </a:t>
            </a:r>
            <a:r>
              <a:rPr lang="en-GB" sz="1400" b="1" dirty="0"/>
              <a:t>Annual Waste Transfer Note (AWTN) </a:t>
            </a:r>
            <a:r>
              <a:rPr lang="en-GB" sz="1400" dirty="0"/>
              <a:t>is required for movements of non hazardous waste.</a:t>
            </a:r>
          </a:p>
          <a:p>
            <a:endParaRPr lang="en-GB" sz="800" dirty="0"/>
          </a:p>
          <a:p>
            <a:pPr marL="171450" indent="-171450">
              <a:buFont typeface="Arial" panose="020B0604020202020204" pitchFamily="34" charset="0"/>
              <a:buChar char="•"/>
            </a:pPr>
            <a:r>
              <a:rPr lang="en-GB" sz="1400" b="1" dirty="0"/>
              <a:t>A Consignment Note </a:t>
            </a:r>
            <a:r>
              <a:rPr lang="en-GB" sz="1400" dirty="0"/>
              <a:t>is required for the movement of hazardous waste. The location where the waste will be taken to, must be recorded on the consignment note.</a:t>
            </a:r>
            <a:endParaRPr lang="en-GB" sz="800" dirty="0"/>
          </a:p>
        </p:txBody>
      </p:sp>
      <p:sp>
        <p:nvSpPr>
          <p:cNvPr id="15" name="TextBox 14">
            <a:extLst>
              <a:ext uri="{FF2B5EF4-FFF2-40B4-BE49-F238E27FC236}">
                <a16:creationId xmlns:a16="http://schemas.microsoft.com/office/drawing/2014/main" id="{6051EE75-599E-4230-988B-4F246FD0CCB8}"/>
              </a:ext>
            </a:extLst>
          </p:cNvPr>
          <p:cNvSpPr txBox="1"/>
          <p:nvPr/>
        </p:nvSpPr>
        <p:spPr>
          <a:xfrm>
            <a:off x="263351" y="5118671"/>
            <a:ext cx="9145017" cy="1415772"/>
          </a:xfrm>
          <a:prstGeom prst="rect">
            <a:avLst/>
          </a:prstGeom>
          <a:solidFill>
            <a:schemeClr val="accent2">
              <a:lumMod val="40000"/>
              <a:lumOff val="60000"/>
            </a:schemeClr>
          </a:solidFill>
        </p:spPr>
        <p:txBody>
          <a:bodyPr wrap="square" rtlCol="0">
            <a:spAutoFit/>
          </a:bodyPr>
          <a:lstStyle/>
          <a:p>
            <a:r>
              <a:rPr lang="en-GB" sz="1400" b="1" u="sng" dirty="0"/>
              <a:t>ACTION REQUIRED</a:t>
            </a:r>
            <a:r>
              <a:rPr lang="en-GB" sz="1400" dirty="0"/>
              <a:t>: Each business area must ensure there is a process in place to retain such documents, with all applicable staff aware of their responsibilities. Assurance checks within each business area are also recommended. </a:t>
            </a:r>
          </a:p>
          <a:p>
            <a:endParaRPr lang="en-GB" sz="800" dirty="0">
              <a:solidFill>
                <a:srgbClr val="FF0000"/>
              </a:solidFill>
            </a:endParaRPr>
          </a:p>
          <a:p>
            <a:r>
              <a:rPr lang="en-GB" sz="1200" dirty="0"/>
              <a:t>Additional info: </a:t>
            </a:r>
            <a:r>
              <a:rPr lang="en-GB" sz="1200" b="1" u="sng" dirty="0">
                <a:solidFill>
                  <a:srgbClr val="0070C0"/>
                </a:solidFill>
                <a:hlinkClick r:id="rId4">
                  <a:extLst>
                    <a:ext uri="{A12FA001-AC4F-418D-AE19-62706E023703}">
                      <ahyp:hlinkClr xmlns:ahyp="http://schemas.microsoft.com/office/drawing/2018/hyperlinkcolor" val="tx"/>
                    </a:ext>
                  </a:extLst>
                </a:hlinkClick>
              </a:rPr>
              <a:t>Example Consignment Note</a:t>
            </a:r>
            <a:r>
              <a:rPr lang="en-GB" sz="1200" b="1" u="sng" dirty="0">
                <a:solidFill>
                  <a:srgbClr val="0070C0"/>
                </a:solidFill>
              </a:rPr>
              <a:t> Form</a:t>
            </a:r>
            <a:r>
              <a:rPr lang="en-GB" sz="1200" b="1" dirty="0">
                <a:solidFill>
                  <a:srgbClr val="0070C0"/>
                </a:solidFill>
              </a:rPr>
              <a:t> , </a:t>
            </a:r>
            <a:r>
              <a:rPr lang="en-GB" sz="1200" b="1" u="sng" dirty="0">
                <a:solidFill>
                  <a:srgbClr val="0070C0"/>
                </a:solidFill>
                <a:hlinkClick r:id="rId5">
                  <a:extLst>
                    <a:ext uri="{A12FA001-AC4F-418D-AE19-62706E023703}">
                      <ahyp:hlinkClr xmlns:ahyp="http://schemas.microsoft.com/office/drawing/2018/hyperlinkcolor" val="tx"/>
                    </a:ext>
                  </a:extLst>
                </a:hlinkClick>
              </a:rPr>
              <a:t>Example WTN</a:t>
            </a:r>
            <a:r>
              <a:rPr lang="en-GB" sz="1200" b="1" u="sng" dirty="0">
                <a:solidFill>
                  <a:srgbClr val="0070C0"/>
                </a:solidFill>
              </a:rPr>
              <a:t> Form</a:t>
            </a:r>
            <a:r>
              <a:rPr lang="en-GB" sz="1200" b="1" dirty="0">
                <a:solidFill>
                  <a:srgbClr val="0070C0"/>
                </a:solidFill>
              </a:rPr>
              <a:t> , </a:t>
            </a:r>
            <a:r>
              <a:rPr lang="en-GB" sz="1200" b="1" u="sng" dirty="0">
                <a:solidFill>
                  <a:srgbClr val="0070C0"/>
                </a:solidFill>
                <a:hlinkClick r:id="rId6">
                  <a:extLst>
                    <a:ext uri="{A12FA001-AC4F-418D-AE19-62706E023703}">
                      <ahyp:hlinkClr xmlns:ahyp="http://schemas.microsoft.com/office/drawing/2018/hyperlinkcolor" val="tx"/>
                    </a:ext>
                  </a:extLst>
                </a:hlinkClick>
              </a:rPr>
              <a:t>Consignment Note Guidance</a:t>
            </a:r>
            <a:r>
              <a:rPr lang="en-GB" sz="1200" b="1" u="sng" dirty="0">
                <a:solidFill>
                  <a:srgbClr val="0070C0"/>
                </a:solidFill>
              </a:rPr>
              <a:t> (GOV Website)</a:t>
            </a:r>
            <a:r>
              <a:rPr lang="en-GB" sz="1200" b="1" dirty="0">
                <a:solidFill>
                  <a:srgbClr val="0070C0"/>
                </a:solidFill>
              </a:rPr>
              <a:t> , </a:t>
            </a:r>
            <a:r>
              <a:rPr lang="en-GB" sz="1200" b="1" u="sng" dirty="0">
                <a:solidFill>
                  <a:srgbClr val="0070C0"/>
                </a:solidFill>
                <a:hlinkClick r:id="rId7">
                  <a:extLst>
                    <a:ext uri="{A12FA001-AC4F-418D-AE19-62706E023703}">
                      <ahyp:hlinkClr xmlns:ahyp="http://schemas.microsoft.com/office/drawing/2018/hyperlinkcolor" val="tx"/>
                    </a:ext>
                  </a:extLst>
                </a:hlinkClick>
              </a:rPr>
              <a:t>How to complete a Consignment Note (Summary</a:t>
            </a:r>
            <a:r>
              <a:rPr lang="en-GB" sz="1200" b="1" u="sng" dirty="0">
                <a:solidFill>
                  <a:srgbClr val="0070C0"/>
                </a:solidFill>
              </a:rPr>
              <a:t> Guidance)</a:t>
            </a:r>
            <a:r>
              <a:rPr lang="en-GB" sz="1200" b="1" dirty="0">
                <a:solidFill>
                  <a:srgbClr val="0070C0"/>
                </a:solidFill>
              </a:rPr>
              <a:t> , </a:t>
            </a:r>
            <a:r>
              <a:rPr lang="en-GB" sz="1200" b="1" u="sng" dirty="0">
                <a:solidFill>
                  <a:srgbClr val="0070C0"/>
                </a:solidFill>
                <a:hlinkClick r:id="rId8">
                  <a:extLst>
                    <a:ext uri="{A12FA001-AC4F-418D-AE19-62706E023703}">
                      <ahyp:hlinkClr xmlns:ahyp="http://schemas.microsoft.com/office/drawing/2018/hyperlinkcolor" val="tx"/>
                    </a:ext>
                  </a:extLst>
                </a:hlinkClick>
              </a:rPr>
              <a:t>NR Waste Management Guidance Note</a:t>
            </a:r>
            <a:r>
              <a:rPr lang="en-GB" sz="1200" b="1" dirty="0">
                <a:solidFill>
                  <a:srgbClr val="0070C0"/>
                </a:solidFill>
              </a:rPr>
              <a:t> </a:t>
            </a:r>
            <a:r>
              <a:rPr lang="en-GB" sz="1200" dirty="0"/>
              <a:t>or contact your WHSEA for further advice.</a:t>
            </a:r>
          </a:p>
        </p:txBody>
      </p:sp>
      <p:pic>
        <p:nvPicPr>
          <p:cNvPr id="21" name="Picture 20">
            <a:extLst>
              <a:ext uri="{FF2B5EF4-FFF2-40B4-BE49-F238E27FC236}">
                <a16:creationId xmlns:a16="http://schemas.microsoft.com/office/drawing/2014/main" id="{8634B535-C960-4CAC-8C37-7C9524157454}"/>
              </a:ext>
            </a:extLst>
          </p:cNvPr>
          <p:cNvPicPr>
            <a:picLocks noChangeAspect="1"/>
          </p:cNvPicPr>
          <p:nvPr/>
        </p:nvPicPr>
        <p:blipFill>
          <a:blip r:embed="rId9"/>
          <a:stretch>
            <a:fillRect/>
          </a:stretch>
        </p:blipFill>
        <p:spPr>
          <a:xfrm>
            <a:off x="9689369" y="1309522"/>
            <a:ext cx="1520183" cy="2336362"/>
          </a:xfrm>
          <a:prstGeom prst="rect">
            <a:avLst/>
          </a:prstGeom>
        </p:spPr>
      </p:pic>
      <p:pic>
        <p:nvPicPr>
          <p:cNvPr id="22" name="Picture 14">
            <a:extLst>
              <a:ext uri="{FF2B5EF4-FFF2-40B4-BE49-F238E27FC236}">
                <a16:creationId xmlns:a16="http://schemas.microsoft.com/office/drawing/2014/main" id="{27CA3308-4A45-416F-B3B3-4F154ACAED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14506" y="110555"/>
            <a:ext cx="424998" cy="4260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46169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35360" y="0"/>
            <a:ext cx="4464496" cy="733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a typeface="+mn-ea"/>
                <a:cs typeface="+mn-cs"/>
              </a:rPr>
              <a:t>Health &amp; Wellbeing</a:t>
            </a:r>
          </a:p>
        </p:txBody>
      </p:sp>
      <p:grpSp>
        <p:nvGrpSpPr>
          <p:cNvPr id="16" name="Group 15">
            <a:extLst>
              <a:ext uri="{FF2B5EF4-FFF2-40B4-BE49-F238E27FC236}">
                <a16:creationId xmlns:a16="http://schemas.microsoft.com/office/drawing/2014/main" id="{AD4297FE-5A96-4EC0-8AEF-9360873568AC}"/>
              </a:ext>
            </a:extLst>
          </p:cNvPr>
          <p:cNvGrpSpPr/>
          <p:nvPr/>
        </p:nvGrpSpPr>
        <p:grpSpPr>
          <a:xfrm>
            <a:off x="7736675" y="1340768"/>
            <a:ext cx="3355768" cy="3109251"/>
            <a:chOff x="2819400" y="704850"/>
            <a:chExt cx="6612575" cy="6529903"/>
          </a:xfrm>
        </p:grpSpPr>
        <p:pic>
          <p:nvPicPr>
            <p:cNvPr id="17" name="Picture 16">
              <a:extLst>
                <a:ext uri="{FF2B5EF4-FFF2-40B4-BE49-F238E27FC236}">
                  <a16:creationId xmlns:a16="http://schemas.microsoft.com/office/drawing/2014/main" id="{5EA76357-AAC3-4216-BDC3-750C86FE3908}"/>
                </a:ext>
              </a:extLst>
            </p:cNvPr>
            <p:cNvPicPr>
              <a:picLocks noChangeAspect="1"/>
            </p:cNvPicPr>
            <p:nvPr/>
          </p:nvPicPr>
          <p:blipFill>
            <a:blip r:embed="rId3"/>
            <a:stretch>
              <a:fillRect/>
            </a:stretch>
          </p:blipFill>
          <p:spPr>
            <a:xfrm>
              <a:off x="2819400" y="704850"/>
              <a:ext cx="6553200" cy="5448300"/>
            </a:xfrm>
            <a:prstGeom prst="rect">
              <a:avLst/>
            </a:prstGeom>
          </p:spPr>
        </p:pic>
        <p:pic>
          <p:nvPicPr>
            <p:cNvPr id="18" name="Picture 17">
              <a:extLst>
                <a:ext uri="{FF2B5EF4-FFF2-40B4-BE49-F238E27FC236}">
                  <a16:creationId xmlns:a16="http://schemas.microsoft.com/office/drawing/2014/main" id="{061FD883-FE31-4AD0-9E80-4DF7B0F45360}"/>
                </a:ext>
              </a:extLst>
            </p:cNvPr>
            <p:cNvPicPr>
              <a:picLocks noChangeAspect="1"/>
            </p:cNvPicPr>
            <p:nvPr/>
          </p:nvPicPr>
          <p:blipFill>
            <a:blip r:embed="rId4"/>
            <a:stretch>
              <a:fillRect/>
            </a:stretch>
          </p:blipFill>
          <p:spPr>
            <a:xfrm>
              <a:off x="2840422" y="4298868"/>
              <a:ext cx="6591553" cy="2935885"/>
            </a:xfrm>
            <a:prstGeom prst="rect">
              <a:avLst/>
            </a:prstGeom>
          </p:spPr>
        </p:pic>
      </p:grpSp>
      <p:pic>
        <p:nvPicPr>
          <p:cNvPr id="23" name="Picture 22">
            <a:extLst>
              <a:ext uri="{FF2B5EF4-FFF2-40B4-BE49-F238E27FC236}">
                <a16:creationId xmlns:a16="http://schemas.microsoft.com/office/drawing/2014/main" id="{0B827FB8-7B80-4DD6-AAC9-80D9F70DC8A8}"/>
              </a:ext>
            </a:extLst>
          </p:cNvPr>
          <p:cNvPicPr>
            <a:picLocks noChangeAspect="1"/>
          </p:cNvPicPr>
          <p:nvPr/>
        </p:nvPicPr>
        <p:blipFill>
          <a:blip r:embed="rId5"/>
          <a:stretch>
            <a:fillRect/>
          </a:stretch>
        </p:blipFill>
        <p:spPr>
          <a:xfrm>
            <a:off x="3647728" y="153821"/>
            <a:ext cx="540460" cy="426003"/>
          </a:xfrm>
          <a:prstGeom prst="rect">
            <a:avLst/>
          </a:prstGeom>
          <a:ln>
            <a:solidFill>
              <a:schemeClr val="tx1"/>
            </a:solidFill>
          </a:ln>
        </p:spPr>
      </p:pic>
      <p:sp>
        <p:nvSpPr>
          <p:cNvPr id="11" name="TextBox 10">
            <a:extLst>
              <a:ext uri="{FF2B5EF4-FFF2-40B4-BE49-F238E27FC236}">
                <a16:creationId xmlns:a16="http://schemas.microsoft.com/office/drawing/2014/main" id="{FAB4626E-2FC3-4AD9-8ED3-59A4263FBD50}"/>
              </a:ext>
            </a:extLst>
          </p:cNvPr>
          <p:cNvSpPr txBox="1"/>
          <p:nvPr/>
        </p:nvSpPr>
        <p:spPr>
          <a:xfrm>
            <a:off x="335360" y="1307257"/>
            <a:ext cx="6936396" cy="2031325"/>
          </a:xfrm>
          <a:prstGeom prst="rect">
            <a:avLst/>
          </a:prstGeom>
          <a:noFill/>
          <a:ln w="31750">
            <a:solidFill>
              <a:srgbClr val="FF9900"/>
            </a:solidFill>
          </a:ln>
        </p:spPr>
        <p:txBody>
          <a:bodyPr wrap="square" rtlCol="0">
            <a:spAutoFit/>
          </a:bodyPr>
          <a:lstStyle/>
          <a:p>
            <a:pPr marL="285750" indent="-285750">
              <a:buFont typeface="Arial" panose="020B0604020202020204" pitchFamily="34" charset="0"/>
              <a:buChar char="•"/>
            </a:pPr>
            <a:r>
              <a:rPr lang="en-GB" dirty="0"/>
              <a:t>Over the past year we have trained 26 Mental Health First Aiders in the Route</a:t>
            </a:r>
          </a:p>
          <a:p>
            <a:pPr marL="285750" indent="-285750">
              <a:buFont typeface="Arial" panose="020B0604020202020204" pitchFamily="34" charset="0"/>
              <a:buChar char="•"/>
            </a:pPr>
            <a:r>
              <a:rPr lang="en-GB" dirty="0"/>
              <a:t>Delivered Mental Health First Aid Awareness training to 125 Wessex Employees</a:t>
            </a:r>
          </a:p>
          <a:p>
            <a:pPr marL="285750" indent="-285750">
              <a:buFont typeface="Arial" panose="020B0604020202020204" pitchFamily="34" charset="0"/>
              <a:buChar char="•"/>
            </a:pPr>
            <a:r>
              <a:rPr lang="en-GB" dirty="0"/>
              <a:t>Trained 1 in 10 Line Managers on how to support mental health at work.</a:t>
            </a:r>
          </a:p>
          <a:p>
            <a:pPr marL="285750" indent="-285750">
              <a:buFont typeface="Arial" panose="020B0604020202020204" pitchFamily="34" charset="0"/>
              <a:buChar char="•"/>
            </a:pPr>
            <a:endParaRPr lang="en-GB" dirty="0"/>
          </a:p>
        </p:txBody>
      </p:sp>
      <p:sp>
        <p:nvSpPr>
          <p:cNvPr id="12" name="TextBox 11">
            <a:extLst>
              <a:ext uri="{FF2B5EF4-FFF2-40B4-BE49-F238E27FC236}">
                <a16:creationId xmlns:a16="http://schemas.microsoft.com/office/drawing/2014/main" id="{FD89400F-C846-4454-8699-BA29AFEA11BB}"/>
              </a:ext>
            </a:extLst>
          </p:cNvPr>
          <p:cNvSpPr txBox="1"/>
          <p:nvPr/>
        </p:nvSpPr>
        <p:spPr>
          <a:xfrm>
            <a:off x="335360" y="3709044"/>
            <a:ext cx="6936396" cy="923330"/>
          </a:xfrm>
          <a:prstGeom prst="rect">
            <a:avLst/>
          </a:prstGeom>
          <a:noFill/>
          <a:ln w="31750">
            <a:solidFill>
              <a:srgbClr val="FF9900"/>
            </a:solidFill>
          </a:ln>
        </p:spPr>
        <p:txBody>
          <a:bodyPr wrap="square" rtlCol="0">
            <a:spAutoFit/>
          </a:bodyPr>
          <a:lstStyle/>
          <a:p>
            <a:r>
              <a:rPr lang="en-GB" dirty="0"/>
              <a:t>Do you feel where you work your mental health is protected and when you are suffering with poor mental health you are supported?</a:t>
            </a:r>
          </a:p>
        </p:txBody>
      </p:sp>
      <p:sp>
        <p:nvSpPr>
          <p:cNvPr id="13" name="TextBox 12">
            <a:extLst>
              <a:ext uri="{FF2B5EF4-FFF2-40B4-BE49-F238E27FC236}">
                <a16:creationId xmlns:a16="http://schemas.microsoft.com/office/drawing/2014/main" id="{DC5983A0-DEA6-40D9-B8EF-50628BC46987}"/>
              </a:ext>
            </a:extLst>
          </p:cNvPr>
          <p:cNvSpPr txBox="1"/>
          <p:nvPr/>
        </p:nvSpPr>
        <p:spPr>
          <a:xfrm>
            <a:off x="4367808" y="5424806"/>
            <a:ext cx="6947064" cy="1107996"/>
          </a:xfrm>
          <a:prstGeom prst="rect">
            <a:avLst/>
          </a:prstGeom>
          <a:solidFill>
            <a:srgbClr val="FF9900"/>
          </a:solidFill>
        </p:spPr>
        <p:txBody>
          <a:bodyPr wrap="square" rtlCol="0">
            <a:spAutoFit/>
          </a:bodyPr>
          <a:lstStyle/>
          <a:p>
            <a:r>
              <a:rPr lang="en-GB" sz="2400" b="1" dirty="0">
                <a:solidFill>
                  <a:schemeClr val="bg1"/>
                </a:solidFill>
                <a:latin typeface="Network Rail Sans" panose="02000000040000020004" pitchFamily="2" charset="0"/>
              </a:rPr>
              <a:t>On the 10</a:t>
            </a:r>
            <a:r>
              <a:rPr lang="en-GB" sz="2400" b="1" baseline="30000" dirty="0">
                <a:solidFill>
                  <a:schemeClr val="bg1"/>
                </a:solidFill>
                <a:latin typeface="Network Rail Sans" panose="02000000040000020004" pitchFamily="2" charset="0"/>
              </a:rPr>
              <a:t>th</a:t>
            </a:r>
            <a:r>
              <a:rPr lang="en-GB" sz="2400" b="1" dirty="0">
                <a:solidFill>
                  <a:schemeClr val="bg1"/>
                </a:solidFill>
                <a:latin typeface="Network Rail Sans" panose="02000000040000020004" pitchFamily="2" charset="0"/>
              </a:rPr>
              <a:t> of October – “Say your say”</a:t>
            </a:r>
          </a:p>
          <a:p>
            <a:r>
              <a:rPr lang="en-GB" sz="2400" b="1" dirty="0">
                <a:solidFill>
                  <a:schemeClr val="bg1"/>
                </a:solidFill>
                <a:latin typeface="Network Rail Sans" panose="02000000040000020004" pitchFamily="2" charset="0"/>
              </a:rPr>
              <a:t>Mind’s Wellbeing Survey goes live in Wessex Route</a:t>
            </a:r>
          </a:p>
          <a:p>
            <a:endParaRPr lang="en-GB" dirty="0"/>
          </a:p>
        </p:txBody>
      </p:sp>
    </p:spTree>
    <p:extLst>
      <p:ext uri="{BB962C8B-B14F-4D97-AF65-F5344CB8AC3E}">
        <p14:creationId xmlns:p14="http://schemas.microsoft.com/office/powerpoint/2010/main" val="3062298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35360" y="0"/>
            <a:ext cx="4464496" cy="733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Health &amp; Wellbeing</a:t>
            </a:r>
          </a:p>
        </p:txBody>
      </p:sp>
      <p:sp>
        <p:nvSpPr>
          <p:cNvPr id="6" name="TextBox 5">
            <a:extLst>
              <a:ext uri="{FF2B5EF4-FFF2-40B4-BE49-F238E27FC236}">
                <a16:creationId xmlns:a16="http://schemas.microsoft.com/office/drawing/2014/main" id="{0B531F38-E62B-4D8E-A4EB-79DF83355EC8}"/>
              </a:ext>
            </a:extLst>
          </p:cNvPr>
          <p:cNvSpPr txBox="1"/>
          <p:nvPr/>
        </p:nvSpPr>
        <p:spPr>
          <a:xfrm>
            <a:off x="335360" y="988840"/>
            <a:ext cx="8659750" cy="646331"/>
          </a:xfrm>
          <a:prstGeom prst="rect">
            <a:avLst/>
          </a:prstGeom>
          <a:solidFill>
            <a:srgbClr val="FF3399"/>
          </a:solidFill>
        </p:spPr>
        <p:txBody>
          <a:bodyPr wrap="square" rtlCol="0" anchor="b">
            <a:spAutoFit/>
          </a:bodyPr>
          <a:lstStyle/>
          <a:p>
            <a:pPr algn="ctr"/>
            <a:r>
              <a:rPr lang="en-GB" sz="3600" b="1" dirty="0">
                <a:solidFill>
                  <a:schemeClr val="bg1"/>
                </a:solidFill>
                <a:latin typeface="Network Rail Sans" panose="02000000040000020004" pitchFamily="2" charset="0"/>
              </a:rPr>
              <a:t>Route Wellbeing Kiosk programme</a:t>
            </a:r>
            <a:endParaRPr lang="en-GB" dirty="0"/>
          </a:p>
        </p:txBody>
      </p:sp>
      <p:graphicFrame>
        <p:nvGraphicFramePr>
          <p:cNvPr id="7" name="Table 6">
            <a:extLst>
              <a:ext uri="{FF2B5EF4-FFF2-40B4-BE49-F238E27FC236}">
                <a16:creationId xmlns:a16="http://schemas.microsoft.com/office/drawing/2014/main" id="{22C9083E-2C39-4D93-933E-A2EFDF433536}"/>
              </a:ext>
            </a:extLst>
          </p:cNvPr>
          <p:cNvGraphicFramePr>
            <a:graphicFrameLocks noGrp="1"/>
          </p:cNvGraphicFramePr>
          <p:nvPr>
            <p:extLst>
              <p:ext uri="{D42A27DB-BD31-4B8C-83A1-F6EECF244321}">
                <p14:modId xmlns:p14="http://schemas.microsoft.com/office/powerpoint/2010/main" val="482350434"/>
              </p:ext>
            </p:extLst>
          </p:nvPr>
        </p:nvGraphicFramePr>
        <p:xfrm>
          <a:off x="335360" y="1826155"/>
          <a:ext cx="4050985" cy="2042160"/>
        </p:xfrm>
        <a:graphic>
          <a:graphicData uri="http://schemas.openxmlformats.org/drawingml/2006/table">
            <a:tbl>
              <a:tblPr firstRow="1" bandRow="1">
                <a:tableStyleId>{5C22544A-7EE6-4342-B048-85BDC9FD1C3A}</a:tableStyleId>
              </a:tblPr>
              <a:tblGrid>
                <a:gridCol w="1821785">
                  <a:extLst>
                    <a:ext uri="{9D8B030D-6E8A-4147-A177-3AD203B41FA5}">
                      <a16:colId xmlns:a16="http://schemas.microsoft.com/office/drawing/2014/main" val="3835027067"/>
                    </a:ext>
                  </a:extLst>
                </a:gridCol>
                <a:gridCol w="2229200">
                  <a:extLst>
                    <a:ext uri="{9D8B030D-6E8A-4147-A177-3AD203B41FA5}">
                      <a16:colId xmlns:a16="http://schemas.microsoft.com/office/drawing/2014/main" val="2275108661"/>
                    </a:ext>
                  </a:extLst>
                </a:gridCol>
              </a:tblGrid>
              <a:tr h="247709">
                <a:tc>
                  <a:txBody>
                    <a:bodyPr/>
                    <a:lstStyle/>
                    <a:p>
                      <a:r>
                        <a:rPr lang="en-GB" dirty="0"/>
                        <a:t>Location</a:t>
                      </a:r>
                    </a:p>
                  </a:txBody>
                  <a:tcPr>
                    <a:solidFill>
                      <a:srgbClr val="FF3399"/>
                    </a:solidFill>
                  </a:tcPr>
                </a:tc>
                <a:tc>
                  <a:txBody>
                    <a:bodyPr/>
                    <a:lstStyle/>
                    <a:p>
                      <a:r>
                        <a:rPr lang="en-GB" dirty="0"/>
                        <a:t>Date:</a:t>
                      </a:r>
                    </a:p>
                  </a:txBody>
                  <a:tcPr>
                    <a:solidFill>
                      <a:srgbClr val="FF3399"/>
                    </a:solidFill>
                  </a:tcPr>
                </a:tc>
                <a:extLst>
                  <a:ext uri="{0D108BD9-81ED-4DB2-BD59-A6C34878D82A}">
                    <a16:rowId xmlns:a16="http://schemas.microsoft.com/office/drawing/2014/main" val="213880970"/>
                  </a:ext>
                </a:extLst>
              </a:tr>
              <a:tr h="247709">
                <a:tc>
                  <a:txBody>
                    <a:bodyPr/>
                    <a:lstStyle/>
                    <a:p>
                      <a:r>
                        <a:rPr lang="en-GB" sz="1600" dirty="0"/>
                        <a:t>Feltham Depot</a:t>
                      </a:r>
                    </a:p>
                  </a:txBody>
                  <a:tcPr>
                    <a:solidFill>
                      <a:schemeClr val="bg1">
                        <a:lumMod val="85000"/>
                      </a:schemeClr>
                    </a:solidFill>
                  </a:tcPr>
                </a:tc>
                <a:tc>
                  <a:txBody>
                    <a:bodyPr/>
                    <a:lstStyle/>
                    <a:p>
                      <a:r>
                        <a:rPr lang="en-GB" sz="1600" dirty="0"/>
                        <a:t>14/10/19 – 04/11/19</a:t>
                      </a:r>
                    </a:p>
                  </a:txBody>
                  <a:tcPr>
                    <a:solidFill>
                      <a:schemeClr val="bg1">
                        <a:lumMod val="85000"/>
                      </a:schemeClr>
                    </a:solidFill>
                  </a:tcPr>
                </a:tc>
                <a:extLst>
                  <a:ext uri="{0D108BD9-81ED-4DB2-BD59-A6C34878D82A}">
                    <a16:rowId xmlns:a16="http://schemas.microsoft.com/office/drawing/2014/main" val="1974640891"/>
                  </a:ext>
                </a:extLst>
              </a:tr>
              <a:tr h="247709">
                <a:tc>
                  <a:txBody>
                    <a:bodyPr/>
                    <a:lstStyle/>
                    <a:p>
                      <a:r>
                        <a:rPr lang="en-GB" sz="1600" dirty="0"/>
                        <a:t>Clapham Depot</a:t>
                      </a:r>
                    </a:p>
                  </a:txBody>
                  <a:tcPr>
                    <a:solidFill>
                      <a:srgbClr val="FF66FF"/>
                    </a:solidFill>
                  </a:tcPr>
                </a:tc>
                <a:tc>
                  <a:txBody>
                    <a:bodyPr/>
                    <a:lstStyle/>
                    <a:p>
                      <a:r>
                        <a:rPr lang="en-GB" sz="1600" dirty="0"/>
                        <a:t>04/11/19 – 25/11/19</a:t>
                      </a:r>
                    </a:p>
                  </a:txBody>
                  <a:tcPr>
                    <a:solidFill>
                      <a:srgbClr val="FF66FF"/>
                    </a:solidFill>
                  </a:tcPr>
                </a:tc>
                <a:extLst>
                  <a:ext uri="{0D108BD9-81ED-4DB2-BD59-A6C34878D82A}">
                    <a16:rowId xmlns:a16="http://schemas.microsoft.com/office/drawing/2014/main" val="3629019689"/>
                  </a:ext>
                </a:extLst>
              </a:tr>
              <a:tr h="247709">
                <a:tc>
                  <a:txBody>
                    <a:bodyPr/>
                    <a:lstStyle/>
                    <a:p>
                      <a:r>
                        <a:rPr lang="en-GB" sz="1600" dirty="0"/>
                        <a:t>Wimbledon </a:t>
                      </a:r>
                      <a:r>
                        <a:rPr lang="en-GB" sz="1600" dirty="0" err="1"/>
                        <a:t>Pway</a:t>
                      </a:r>
                      <a:endParaRPr lang="en-GB" sz="1600" dirty="0"/>
                    </a:p>
                  </a:txBody>
                  <a:tcPr/>
                </a:tc>
                <a:tc>
                  <a:txBody>
                    <a:bodyPr/>
                    <a:lstStyle/>
                    <a:p>
                      <a:r>
                        <a:rPr lang="en-GB" sz="1600" dirty="0"/>
                        <a:t>25/11/19 – 16/12/19</a:t>
                      </a:r>
                    </a:p>
                  </a:txBody>
                  <a:tcPr/>
                </a:tc>
                <a:extLst>
                  <a:ext uri="{0D108BD9-81ED-4DB2-BD59-A6C34878D82A}">
                    <a16:rowId xmlns:a16="http://schemas.microsoft.com/office/drawing/2014/main" val="2231617158"/>
                  </a:ext>
                </a:extLst>
              </a:tr>
              <a:tr h="247709">
                <a:tc>
                  <a:txBody>
                    <a:bodyPr/>
                    <a:lstStyle/>
                    <a:p>
                      <a:r>
                        <a:rPr lang="en-GB" sz="1600" dirty="0"/>
                        <a:t>Guildford Depot</a:t>
                      </a:r>
                    </a:p>
                  </a:txBody>
                  <a:tcPr>
                    <a:solidFill>
                      <a:srgbClr val="FF66FF"/>
                    </a:solidFill>
                  </a:tcPr>
                </a:tc>
                <a:tc>
                  <a:txBody>
                    <a:bodyPr/>
                    <a:lstStyle/>
                    <a:p>
                      <a:r>
                        <a:rPr lang="en-GB" sz="1600" dirty="0"/>
                        <a:t>16/12/19 – 13/01/20</a:t>
                      </a:r>
                    </a:p>
                  </a:txBody>
                  <a:tcPr>
                    <a:solidFill>
                      <a:srgbClr val="FF66FF"/>
                    </a:solidFill>
                  </a:tcPr>
                </a:tc>
                <a:extLst>
                  <a:ext uri="{0D108BD9-81ED-4DB2-BD59-A6C34878D82A}">
                    <a16:rowId xmlns:a16="http://schemas.microsoft.com/office/drawing/2014/main" val="2626955567"/>
                  </a:ext>
                </a:extLst>
              </a:tr>
              <a:tr h="247709">
                <a:tc>
                  <a:txBody>
                    <a:bodyPr/>
                    <a:lstStyle/>
                    <a:p>
                      <a:r>
                        <a:rPr lang="en-GB" sz="1600" dirty="0"/>
                        <a:t>Woking Depot</a:t>
                      </a:r>
                    </a:p>
                  </a:txBody>
                  <a:tcPr>
                    <a:solidFill>
                      <a:schemeClr val="bg1">
                        <a:lumMod val="85000"/>
                      </a:schemeClr>
                    </a:solidFill>
                  </a:tcPr>
                </a:tc>
                <a:tc>
                  <a:txBody>
                    <a:bodyPr/>
                    <a:lstStyle/>
                    <a:p>
                      <a:r>
                        <a:rPr lang="en-GB" sz="1600" dirty="0"/>
                        <a:t>13/01/20 – 31/01/20</a:t>
                      </a:r>
                    </a:p>
                  </a:txBody>
                  <a:tcPr>
                    <a:solidFill>
                      <a:schemeClr val="bg1">
                        <a:lumMod val="85000"/>
                      </a:schemeClr>
                    </a:solidFill>
                  </a:tcPr>
                </a:tc>
                <a:extLst>
                  <a:ext uri="{0D108BD9-81ED-4DB2-BD59-A6C34878D82A}">
                    <a16:rowId xmlns:a16="http://schemas.microsoft.com/office/drawing/2014/main" val="1620671947"/>
                  </a:ext>
                </a:extLst>
              </a:tr>
            </a:tbl>
          </a:graphicData>
        </a:graphic>
      </p:graphicFrame>
      <p:graphicFrame>
        <p:nvGraphicFramePr>
          <p:cNvPr id="9" name="Table 8">
            <a:extLst>
              <a:ext uri="{FF2B5EF4-FFF2-40B4-BE49-F238E27FC236}">
                <a16:creationId xmlns:a16="http://schemas.microsoft.com/office/drawing/2014/main" id="{2C108281-4B25-4D7C-87F3-4BA4CC0805F0}"/>
              </a:ext>
            </a:extLst>
          </p:cNvPr>
          <p:cNvGraphicFramePr>
            <a:graphicFrameLocks noGrp="1"/>
          </p:cNvGraphicFramePr>
          <p:nvPr>
            <p:extLst>
              <p:ext uri="{D42A27DB-BD31-4B8C-83A1-F6EECF244321}">
                <p14:modId xmlns:p14="http://schemas.microsoft.com/office/powerpoint/2010/main" val="966858648"/>
              </p:ext>
            </p:extLst>
          </p:nvPr>
        </p:nvGraphicFramePr>
        <p:xfrm>
          <a:off x="4944125" y="1826155"/>
          <a:ext cx="4050985" cy="2042160"/>
        </p:xfrm>
        <a:graphic>
          <a:graphicData uri="http://schemas.openxmlformats.org/drawingml/2006/table">
            <a:tbl>
              <a:tblPr firstRow="1" bandRow="1">
                <a:tableStyleId>{5C22544A-7EE6-4342-B048-85BDC9FD1C3A}</a:tableStyleId>
              </a:tblPr>
              <a:tblGrid>
                <a:gridCol w="2027807">
                  <a:extLst>
                    <a:ext uri="{9D8B030D-6E8A-4147-A177-3AD203B41FA5}">
                      <a16:colId xmlns:a16="http://schemas.microsoft.com/office/drawing/2014/main" val="1997755001"/>
                    </a:ext>
                  </a:extLst>
                </a:gridCol>
                <a:gridCol w="2023178">
                  <a:extLst>
                    <a:ext uri="{9D8B030D-6E8A-4147-A177-3AD203B41FA5}">
                      <a16:colId xmlns:a16="http://schemas.microsoft.com/office/drawing/2014/main" val="695715801"/>
                    </a:ext>
                  </a:extLst>
                </a:gridCol>
              </a:tblGrid>
              <a:tr h="247709">
                <a:tc>
                  <a:txBody>
                    <a:bodyPr/>
                    <a:lstStyle/>
                    <a:p>
                      <a:r>
                        <a:rPr lang="en-GB" dirty="0"/>
                        <a:t>Location:</a:t>
                      </a:r>
                    </a:p>
                  </a:txBody>
                  <a:tcPr>
                    <a:solidFill>
                      <a:srgbClr val="FF3399"/>
                    </a:solidFill>
                  </a:tcPr>
                </a:tc>
                <a:tc>
                  <a:txBody>
                    <a:bodyPr/>
                    <a:lstStyle/>
                    <a:p>
                      <a:r>
                        <a:rPr lang="en-GB" dirty="0"/>
                        <a:t>Date:</a:t>
                      </a:r>
                    </a:p>
                  </a:txBody>
                  <a:tcPr>
                    <a:solidFill>
                      <a:srgbClr val="FF3399"/>
                    </a:solidFill>
                  </a:tcPr>
                </a:tc>
                <a:extLst>
                  <a:ext uri="{0D108BD9-81ED-4DB2-BD59-A6C34878D82A}">
                    <a16:rowId xmlns:a16="http://schemas.microsoft.com/office/drawing/2014/main" val="3801852660"/>
                  </a:ext>
                </a:extLst>
              </a:tr>
              <a:tr h="247709">
                <a:tc>
                  <a:txBody>
                    <a:bodyPr/>
                    <a:lstStyle/>
                    <a:p>
                      <a:r>
                        <a:rPr lang="en-GB" sz="1600" dirty="0"/>
                        <a:t>Basingstoke </a:t>
                      </a:r>
                      <a:r>
                        <a:rPr lang="en-GB" sz="1600" dirty="0" err="1"/>
                        <a:t>Pway</a:t>
                      </a:r>
                      <a:endParaRPr lang="en-GB" sz="1600" dirty="0"/>
                    </a:p>
                  </a:txBody>
                  <a:tcPr>
                    <a:solidFill>
                      <a:schemeClr val="bg1">
                        <a:lumMod val="85000"/>
                      </a:schemeClr>
                    </a:solidFill>
                  </a:tcPr>
                </a:tc>
                <a:tc>
                  <a:txBody>
                    <a:bodyPr/>
                    <a:lstStyle/>
                    <a:p>
                      <a:r>
                        <a:rPr lang="en-GB" sz="1600" dirty="0"/>
                        <a:t>14/10/19 – 04/11/19</a:t>
                      </a:r>
                    </a:p>
                  </a:txBody>
                  <a:tcPr>
                    <a:solidFill>
                      <a:schemeClr val="bg1">
                        <a:lumMod val="85000"/>
                      </a:schemeClr>
                    </a:solidFill>
                  </a:tcPr>
                </a:tc>
                <a:extLst>
                  <a:ext uri="{0D108BD9-81ED-4DB2-BD59-A6C34878D82A}">
                    <a16:rowId xmlns:a16="http://schemas.microsoft.com/office/drawing/2014/main" val="3004896709"/>
                  </a:ext>
                </a:extLst>
              </a:tr>
              <a:tr h="247709">
                <a:tc>
                  <a:txBody>
                    <a:bodyPr/>
                    <a:lstStyle/>
                    <a:p>
                      <a:r>
                        <a:rPr lang="en-GB" sz="1600" dirty="0"/>
                        <a:t>Havant Depot</a:t>
                      </a:r>
                    </a:p>
                  </a:txBody>
                  <a:tcPr>
                    <a:solidFill>
                      <a:srgbClr val="FF66FF"/>
                    </a:solidFill>
                  </a:tcPr>
                </a:tc>
                <a:tc>
                  <a:txBody>
                    <a:bodyPr/>
                    <a:lstStyle/>
                    <a:p>
                      <a:r>
                        <a:rPr lang="en-GB" sz="1600" dirty="0"/>
                        <a:t>04/11/19 – 25/11/19</a:t>
                      </a:r>
                    </a:p>
                  </a:txBody>
                  <a:tcPr>
                    <a:solidFill>
                      <a:srgbClr val="FF66FF"/>
                    </a:solidFill>
                  </a:tcPr>
                </a:tc>
                <a:extLst>
                  <a:ext uri="{0D108BD9-81ED-4DB2-BD59-A6C34878D82A}">
                    <a16:rowId xmlns:a16="http://schemas.microsoft.com/office/drawing/2014/main" val="3006707380"/>
                  </a:ext>
                </a:extLst>
              </a:tr>
              <a:tr h="247709">
                <a:tc>
                  <a:txBody>
                    <a:bodyPr/>
                    <a:lstStyle/>
                    <a:p>
                      <a:r>
                        <a:rPr lang="en-GB" sz="1600" dirty="0"/>
                        <a:t>Eastleigh </a:t>
                      </a:r>
                      <a:r>
                        <a:rPr lang="en-GB" sz="1600" dirty="0" err="1"/>
                        <a:t>Pway</a:t>
                      </a:r>
                      <a:endParaRPr lang="en-GB" sz="1600" dirty="0"/>
                    </a:p>
                  </a:txBody>
                  <a:tcPr/>
                </a:tc>
                <a:tc>
                  <a:txBody>
                    <a:bodyPr/>
                    <a:lstStyle/>
                    <a:p>
                      <a:r>
                        <a:rPr lang="en-GB" sz="1600" dirty="0"/>
                        <a:t>25/11/19 – 16/12/19</a:t>
                      </a:r>
                    </a:p>
                  </a:txBody>
                  <a:tcPr/>
                </a:tc>
                <a:extLst>
                  <a:ext uri="{0D108BD9-81ED-4DB2-BD59-A6C34878D82A}">
                    <a16:rowId xmlns:a16="http://schemas.microsoft.com/office/drawing/2014/main" val="2044127497"/>
                  </a:ext>
                </a:extLst>
              </a:tr>
              <a:tr h="247709">
                <a:tc>
                  <a:txBody>
                    <a:bodyPr/>
                    <a:lstStyle/>
                    <a:p>
                      <a:r>
                        <a:rPr lang="en-GB" sz="1600" dirty="0" err="1"/>
                        <a:t>Salibury</a:t>
                      </a:r>
                      <a:r>
                        <a:rPr lang="en-GB" sz="1600" dirty="0"/>
                        <a:t> Depot</a:t>
                      </a:r>
                    </a:p>
                  </a:txBody>
                  <a:tcPr>
                    <a:solidFill>
                      <a:srgbClr val="FF66FF"/>
                    </a:solidFill>
                  </a:tcPr>
                </a:tc>
                <a:tc>
                  <a:txBody>
                    <a:bodyPr/>
                    <a:lstStyle/>
                    <a:p>
                      <a:r>
                        <a:rPr lang="en-GB" sz="1600" dirty="0"/>
                        <a:t>16/12/19 – 13/01/20</a:t>
                      </a:r>
                    </a:p>
                  </a:txBody>
                  <a:tcPr>
                    <a:solidFill>
                      <a:srgbClr val="FF66FF"/>
                    </a:solidFill>
                  </a:tcPr>
                </a:tc>
                <a:extLst>
                  <a:ext uri="{0D108BD9-81ED-4DB2-BD59-A6C34878D82A}">
                    <a16:rowId xmlns:a16="http://schemas.microsoft.com/office/drawing/2014/main" val="3903942260"/>
                  </a:ext>
                </a:extLst>
              </a:tr>
              <a:tr h="247709">
                <a:tc>
                  <a:txBody>
                    <a:bodyPr/>
                    <a:lstStyle/>
                    <a:p>
                      <a:r>
                        <a:rPr lang="en-GB" sz="1600" dirty="0"/>
                        <a:t>Bournemouth Depot</a:t>
                      </a:r>
                    </a:p>
                  </a:txBody>
                  <a:tcPr>
                    <a:solidFill>
                      <a:schemeClr val="bg1">
                        <a:lumMod val="85000"/>
                      </a:schemeClr>
                    </a:solidFill>
                  </a:tcPr>
                </a:tc>
                <a:tc>
                  <a:txBody>
                    <a:bodyPr/>
                    <a:lstStyle/>
                    <a:p>
                      <a:r>
                        <a:rPr lang="en-GB" sz="1600" dirty="0"/>
                        <a:t>13/01/20 – 31/01/20</a:t>
                      </a:r>
                    </a:p>
                  </a:txBody>
                  <a:tcPr>
                    <a:solidFill>
                      <a:schemeClr val="bg1">
                        <a:lumMod val="85000"/>
                      </a:schemeClr>
                    </a:solidFill>
                  </a:tcPr>
                </a:tc>
                <a:extLst>
                  <a:ext uri="{0D108BD9-81ED-4DB2-BD59-A6C34878D82A}">
                    <a16:rowId xmlns:a16="http://schemas.microsoft.com/office/drawing/2014/main" val="838666795"/>
                  </a:ext>
                </a:extLst>
              </a:tr>
            </a:tbl>
          </a:graphicData>
        </a:graphic>
      </p:graphicFrame>
      <p:pic>
        <p:nvPicPr>
          <p:cNvPr id="10" name="Picture 9">
            <a:extLst>
              <a:ext uri="{FF2B5EF4-FFF2-40B4-BE49-F238E27FC236}">
                <a16:creationId xmlns:a16="http://schemas.microsoft.com/office/drawing/2014/main" id="{FA288F76-1BFC-4AD5-8A74-28ECC15AB2C3}"/>
              </a:ext>
            </a:extLst>
          </p:cNvPr>
          <p:cNvPicPr>
            <a:picLocks noChangeAspect="1"/>
          </p:cNvPicPr>
          <p:nvPr/>
        </p:nvPicPr>
        <p:blipFill>
          <a:blip r:embed="rId3"/>
          <a:stretch>
            <a:fillRect/>
          </a:stretch>
        </p:blipFill>
        <p:spPr>
          <a:xfrm>
            <a:off x="9088288" y="980728"/>
            <a:ext cx="2190750" cy="5391150"/>
          </a:xfrm>
          <a:prstGeom prst="rect">
            <a:avLst/>
          </a:prstGeom>
        </p:spPr>
      </p:pic>
      <p:sp>
        <p:nvSpPr>
          <p:cNvPr id="11" name="Arrow: Right 10">
            <a:extLst>
              <a:ext uri="{FF2B5EF4-FFF2-40B4-BE49-F238E27FC236}">
                <a16:creationId xmlns:a16="http://schemas.microsoft.com/office/drawing/2014/main" id="{1411B926-A938-431D-9D3C-449781411905}"/>
              </a:ext>
            </a:extLst>
          </p:cNvPr>
          <p:cNvSpPr/>
          <p:nvPr/>
        </p:nvSpPr>
        <p:spPr>
          <a:xfrm rot="20649292">
            <a:off x="1683691" y="4775382"/>
            <a:ext cx="5405308" cy="959862"/>
          </a:xfrm>
          <a:prstGeom prst="rightArrow">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1438D56-9224-4CC6-A400-8B2C7402D4F9}"/>
              </a:ext>
            </a:extLst>
          </p:cNvPr>
          <p:cNvSpPr/>
          <p:nvPr/>
        </p:nvSpPr>
        <p:spPr>
          <a:xfrm rot="20667091">
            <a:off x="1926369" y="5070648"/>
            <a:ext cx="4794839" cy="369332"/>
          </a:xfrm>
          <a:prstGeom prst="rect">
            <a:avLst/>
          </a:prstGeom>
        </p:spPr>
        <p:txBody>
          <a:bodyPr wrap="none">
            <a:spAutoFit/>
          </a:bodyPr>
          <a:lstStyle/>
          <a:p>
            <a:r>
              <a:rPr lang="en-GB" b="1" dirty="0">
                <a:solidFill>
                  <a:srgbClr val="FF3399"/>
                </a:solidFill>
                <a:latin typeface="Network Rail Sans" panose="02000000040000020004" pitchFamily="2" charset="0"/>
              </a:rPr>
              <a:t>Health Check – Results – Signpost to support </a:t>
            </a:r>
            <a:endParaRPr lang="en-GB" dirty="0"/>
          </a:p>
        </p:txBody>
      </p:sp>
      <p:sp>
        <p:nvSpPr>
          <p:cNvPr id="14" name="Rectangle 13">
            <a:extLst>
              <a:ext uri="{FF2B5EF4-FFF2-40B4-BE49-F238E27FC236}">
                <a16:creationId xmlns:a16="http://schemas.microsoft.com/office/drawing/2014/main" id="{E1E80BCC-BF31-4530-93BF-73FFECC3AB45}"/>
              </a:ext>
            </a:extLst>
          </p:cNvPr>
          <p:cNvSpPr/>
          <p:nvPr/>
        </p:nvSpPr>
        <p:spPr>
          <a:xfrm rot="20667091">
            <a:off x="2152432" y="5602900"/>
            <a:ext cx="4467826" cy="369332"/>
          </a:xfrm>
          <a:prstGeom prst="rect">
            <a:avLst/>
          </a:prstGeom>
        </p:spPr>
        <p:txBody>
          <a:bodyPr wrap="none">
            <a:spAutoFit/>
          </a:bodyPr>
          <a:lstStyle/>
          <a:p>
            <a:r>
              <a:rPr lang="en-GB" b="1" dirty="0">
                <a:solidFill>
                  <a:srgbClr val="FF3399"/>
                </a:solidFill>
                <a:latin typeface="Network Rail Sans" panose="02000000040000020004" pitchFamily="2" charset="0"/>
              </a:rPr>
              <a:t>Empowered to make better health choices.</a:t>
            </a:r>
            <a:endParaRPr lang="en-GB" dirty="0"/>
          </a:p>
        </p:txBody>
      </p:sp>
      <p:pic>
        <p:nvPicPr>
          <p:cNvPr id="15" name="Picture 14">
            <a:extLst>
              <a:ext uri="{FF2B5EF4-FFF2-40B4-BE49-F238E27FC236}">
                <a16:creationId xmlns:a16="http://schemas.microsoft.com/office/drawing/2014/main" id="{EADD1329-E272-46FA-BDFA-9B259A7262F4}"/>
              </a:ext>
            </a:extLst>
          </p:cNvPr>
          <p:cNvPicPr>
            <a:picLocks noChangeAspect="1"/>
          </p:cNvPicPr>
          <p:nvPr/>
        </p:nvPicPr>
        <p:blipFill>
          <a:blip r:embed="rId4"/>
          <a:stretch>
            <a:fillRect/>
          </a:stretch>
        </p:blipFill>
        <p:spPr>
          <a:xfrm>
            <a:off x="3647728" y="153821"/>
            <a:ext cx="540460" cy="426003"/>
          </a:xfrm>
          <a:prstGeom prst="rect">
            <a:avLst/>
          </a:prstGeom>
          <a:ln>
            <a:solidFill>
              <a:schemeClr val="tx1"/>
            </a:solidFill>
          </a:ln>
        </p:spPr>
      </p:pic>
    </p:spTree>
    <p:extLst>
      <p:ext uri="{BB962C8B-B14F-4D97-AF65-F5344CB8AC3E}">
        <p14:creationId xmlns:p14="http://schemas.microsoft.com/office/powerpoint/2010/main" val="1714295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2</a:t>
            </a:fld>
            <a:endParaRPr lang="en-GB" dirty="0"/>
          </a:p>
        </p:txBody>
      </p:sp>
      <p:sp>
        <p:nvSpPr>
          <p:cNvPr id="3" name="Rectangle 2">
            <a:extLst>
              <a:ext uri="{FF2B5EF4-FFF2-40B4-BE49-F238E27FC236}">
                <a16:creationId xmlns:a16="http://schemas.microsoft.com/office/drawing/2014/main" id="{2BE812CF-DDDE-454B-9DA1-D497A1DD1725}"/>
              </a:ext>
            </a:extLst>
          </p:cNvPr>
          <p:cNvSpPr/>
          <p:nvPr/>
        </p:nvSpPr>
        <p:spPr>
          <a:xfrm>
            <a:off x="1010094" y="275117"/>
            <a:ext cx="2434856" cy="57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2">
                    <a:lumMod val="50000"/>
                  </a:schemeClr>
                </a:solidFill>
              </a:rPr>
              <a:t>Content  </a:t>
            </a:r>
          </a:p>
        </p:txBody>
      </p:sp>
      <p:sp>
        <p:nvSpPr>
          <p:cNvPr id="4" name="Rectangle 3">
            <a:extLst>
              <a:ext uri="{FF2B5EF4-FFF2-40B4-BE49-F238E27FC236}">
                <a16:creationId xmlns:a16="http://schemas.microsoft.com/office/drawing/2014/main" id="{3403C357-868D-4A4D-ABC8-C9668CCB3C2D}"/>
              </a:ext>
            </a:extLst>
          </p:cNvPr>
          <p:cNvSpPr/>
          <p:nvPr/>
        </p:nvSpPr>
        <p:spPr>
          <a:xfrm>
            <a:off x="1010094" y="848772"/>
            <a:ext cx="10792046" cy="5868222"/>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chemeClr val="tx2">
                    <a:lumMod val="50000"/>
                  </a:schemeClr>
                </a:solidFill>
              </a:rPr>
              <a:t>Welcome to your Health, Safety and Environmental Cascade for Period 06 2019/20. Please discuss and share the items that are relevant to your teams and display any relevant Safety Bulletins or Lessons Learnt on your notice boards.</a:t>
            </a:r>
          </a:p>
          <a:p>
            <a:pPr lvl="0"/>
            <a:endParaRPr lang="en-GB" dirty="0">
              <a:solidFill>
                <a:schemeClr val="tx2">
                  <a:lumMod val="50000"/>
                </a:schemeClr>
              </a:solidFill>
            </a:endParaRPr>
          </a:p>
          <a:p>
            <a:pPr lvl="0"/>
            <a:endParaRPr lang="en-GB" dirty="0">
              <a:solidFill>
                <a:schemeClr val="tx2">
                  <a:lumMod val="50000"/>
                </a:schemeClr>
              </a:solidFill>
            </a:endParaRPr>
          </a:p>
          <a:p>
            <a:pPr marL="285750" lvl="0" indent="-285750">
              <a:buFont typeface="Wingdings" panose="05000000000000000000" pitchFamily="2" charset="2"/>
              <a:buChar char="Ø"/>
            </a:pPr>
            <a:r>
              <a:rPr lang="en-GB" dirty="0">
                <a:solidFill>
                  <a:schemeClr val="tx2">
                    <a:lumMod val="50000"/>
                  </a:schemeClr>
                </a:solidFill>
              </a:rPr>
              <a:t>Front Line Focus Episode 87</a:t>
            </a:r>
          </a:p>
          <a:p>
            <a:pPr marL="285750" lvl="0" indent="-285750">
              <a:buFont typeface="Wingdings" panose="05000000000000000000" pitchFamily="2" charset="2"/>
              <a:buChar char="Ø"/>
            </a:pPr>
            <a:r>
              <a:rPr lang="en-GB" dirty="0">
                <a:solidFill>
                  <a:schemeClr val="tx2">
                    <a:lumMod val="50000"/>
                  </a:schemeClr>
                </a:solidFill>
              </a:rPr>
              <a:t>Significant Workforce Events</a:t>
            </a:r>
          </a:p>
          <a:p>
            <a:pPr marL="285750" lvl="0" indent="-285750">
              <a:buFont typeface="Wingdings" panose="05000000000000000000" pitchFamily="2" charset="2"/>
              <a:buChar char="Ø"/>
            </a:pPr>
            <a:r>
              <a:rPr lang="en-GB" dirty="0">
                <a:solidFill>
                  <a:schemeClr val="tx2">
                    <a:lumMod val="50000"/>
                  </a:schemeClr>
                </a:solidFill>
              </a:rPr>
              <a:t>Safety Bulletin – Continuing near misses with track workers</a:t>
            </a:r>
          </a:p>
          <a:p>
            <a:pPr marL="285750" lvl="0" indent="-285750">
              <a:buFont typeface="Wingdings" panose="05000000000000000000" pitchFamily="2" charset="2"/>
              <a:buChar char="Ø"/>
            </a:pPr>
            <a:r>
              <a:rPr lang="en-GB" dirty="0">
                <a:solidFill>
                  <a:schemeClr val="tx2">
                    <a:lumMod val="50000"/>
                  </a:schemeClr>
                </a:solidFill>
              </a:rPr>
              <a:t>Eastleigh Yard Hand Barrier Irregularity</a:t>
            </a:r>
          </a:p>
          <a:p>
            <a:pPr marL="285750" lvl="0" indent="-285750">
              <a:buFont typeface="Wingdings" panose="05000000000000000000" pitchFamily="2" charset="2"/>
              <a:buChar char="Ø"/>
            </a:pPr>
            <a:r>
              <a:rPr lang="en-GB" dirty="0">
                <a:solidFill>
                  <a:schemeClr val="tx2">
                    <a:lumMod val="50000"/>
                  </a:schemeClr>
                </a:solidFill>
              </a:rPr>
              <a:t>RTA – unsafe vehicle</a:t>
            </a:r>
          </a:p>
          <a:p>
            <a:pPr marL="285750" lvl="0" indent="-285750">
              <a:buFont typeface="Wingdings" panose="05000000000000000000" pitchFamily="2" charset="2"/>
              <a:buChar char="Ø"/>
            </a:pPr>
            <a:r>
              <a:rPr lang="en-GB" dirty="0">
                <a:solidFill>
                  <a:schemeClr val="tx2">
                    <a:lumMod val="50000"/>
                  </a:schemeClr>
                </a:solidFill>
              </a:rPr>
              <a:t>Manual Handling accident – back strain</a:t>
            </a:r>
          </a:p>
          <a:p>
            <a:pPr marL="285750" lvl="0" indent="-285750">
              <a:buFont typeface="Wingdings" panose="05000000000000000000" pitchFamily="2" charset="2"/>
              <a:buChar char="Ø"/>
            </a:pPr>
            <a:r>
              <a:rPr lang="en-GB" dirty="0">
                <a:solidFill>
                  <a:schemeClr val="tx2">
                    <a:lumMod val="50000"/>
                  </a:schemeClr>
                </a:solidFill>
              </a:rPr>
              <a:t>STF accident whilst pushing an Iron Man</a:t>
            </a:r>
          </a:p>
          <a:p>
            <a:pPr marL="285750" lvl="0" indent="-285750">
              <a:buFont typeface="Wingdings" panose="05000000000000000000" pitchFamily="2" charset="2"/>
              <a:buChar char="Ø"/>
            </a:pPr>
            <a:r>
              <a:rPr lang="en-GB" dirty="0">
                <a:solidFill>
                  <a:schemeClr val="tx2">
                    <a:lumMod val="50000"/>
                  </a:schemeClr>
                </a:solidFill>
              </a:rPr>
              <a:t>Manual Handling accident – dislocated shoulder</a:t>
            </a:r>
          </a:p>
          <a:p>
            <a:pPr marL="285750" lvl="0" indent="-285750">
              <a:buFont typeface="Wingdings" panose="05000000000000000000" pitchFamily="2" charset="2"/>
              <a:buChar char="Ø"/>
            </a:pPr>
            <a:r>
              <a:rPr lang="en-GB" dirty="0">
                <a:solidFill>
                  <a:schemeClr val="tx2">
                    <a:lumMod val="50000"/>
                  </a:schemeClr>
                </a:solidFill>
              </a:rPr>
              <a:t>Timely Reporting of accidents </a:t>
            </a:r>
          </a:p>
          <a:p>
            <a:pPr marL="285750" lvl="0" indent="-285750">
              <a:buFont typeface="Wingdings" panose="05000000000000000000" pitchFamily="2" charset="2"/>
              <a:buChar char="Ø"/>
            </a:pPr>
            <a:r>
              <a:rPr lang="en-GB" dirty="0">
                <a:solidFill>
                  <a:schemeClr val="tx2">
                    <a:lumMod val="50000"/>
                  </a:schemeClr>
                </a:solidFill>
              </a:rPr>
              <a:t>Acknowledgement of approaching trains </a:t>
            </a:r>
          </a:p>
          <a:p>
            <a:pPr marL="285750" lvl="0" indent="-285750">
              <a:buFont typeface="Wingdings" panose="05000000000000000000" pitchFamily="2" charset="2"/>
              <a:buChar char="Ø"/>
            </a:pPr>
            <a:r>
              <a:rPr lang="en-GB" dirty="0">
                <a:solidFill>
                  <a:schemeClr val="tx2">
                    <a:lumMod val="50000"/>
                  </a:schemeClr>
                </a:solidFill>
              </a:rPr>
              <a:t>Use of vibrating tools and HAVS</a:t>
            </a:r>
          </a:p>
          <a:p>
            <a:pPr marL="285750" lvl="0" indent="-285750">
              <a:buFont typeface="Wingdings" panose="05000000000000000000" pitchFamily="2" charset="2"/>
              <a:buChar char="Ø"/>
            </a:pPr>
            <a:r>
              <a:rPr lang="en-GB" dirty="0">
                <a:solidFill>
                  <a:schemeClr val="tx2">
                    <a:lumMod val="50000"/>
                  </a:schemeClr>
                </a:solidFill>
              </a:rPr>
              <a:t>Aggressive wasps are active</a:t>
            </a:r>
          </a:p>
          <a:p>
            <a:pPr marL="285750" indent="-285750">
              <a:buFont typeface="Wingdings" panose="05000000000000000000" pitchFamily="2" charset="2"/>
              <a:buChar char="Ø"/>
            </a:pPr>
            <a:r>
              <a:rPr lang="en-GB" altLang="en-US" dirty="0">
                <a:solidFill>
                  <a:schemeClr val="tx2">
                    <a:lumMod val="50000"/>
                  </a:schemeClr>
                </a:solidFill>
              </a:rPr>
              <a:t>Plant Manual Update</a:t>
            </a:r>
          </a:p>
          <a:p>
            <a:pPr marL="285750" indent="-285750">
              <a:buFont typeface="Wingdings" panose="05000000000000000000" pitchFamily="2" charset="2"/>
              <a:buChar char="Ø"/>
            </a:pPr>
            <a:r>
              <a:rPr lang="en-GB" altLang="en-US" dirty="0">
                <a:solidFill>
                  <a:schemeClr val="tx2">
                    <a:lumMod val="50000"/>
                  </a:schemeClr>
                </a:solidFill>
              </a:rPr>
              <a:t>Community Safety – Welfare Officers </a:t>
            </a:r>
          </a:p>
          <a:p>
            <a:pPr marL="285750" lvl="0" indent="-285750">
              <a:buFont typeface="Wingdings" panose="05000000000000000000" pitchFamily="2" charset="2"/>
              <a:buChar char="Ø"/>
            </a:pPr>
            <a:r>
              <a:rPr lang="en-GB" dirty="0">
                <a:solidFill>
                  <a:schemeClr val="tx2">
                    <a:lumMod val="50000"/>
                  </a:schemeClr>
                </a:solidFill>
              </a:rPr>
              <a:t>Environmental Update</a:t>
            </a:r>
          </a:p>
          <a:p>
            <a:pPr marL="285750" lvl="0" indent="-285750">
              <a:buFont typeface="Wingdings" panose="05000000000000000000" pitchFamily="2" charset="2"/>
              <a:buChar char="Ø"/>
            </a:pPr>
            <a:r>
              <a:rPr lang="en-GB" dirty="0">
                <a:solidFill>
                  <a:schemeClr val="tx2">
                    <a:lumMod val="50000"/>
                  </a:schemeClr>
                </a:solidFill>
              </a:rPr>
              <a:t>Health and Wellbeing</a:t>
            </a:r>
          </a:p>
          <a:p>
            <a:endParaRPr lang="en-GB" dirty="0">
              <a:solidFill>
                <a:schemeClr val="tx2">
                  <a:lumMod val="50000"/>
                </a:schemeClr>
              </a:solidFill>
            </a:endParaRPr>
          </a:p>
        </p:txBody>
      </p:sp>
    </p:spTree>
    <p:extLst>
      <p:ext uri="{BB962C8B-B14F-4D97-AF65-F5344CB8AC3E}">
        <p14:creationId xmlns:p14="http://schemas.microsoft.com/office/powerpoint/2010/main" val="3775888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CEAD37-2044-436C-8AA0-97CA3EDF462F}"/>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F6F06E1A-D97F-4111-AD97-5522CF9A8AA5}"/>
              </a:ext>
            </a:extLst>
          </p:cNvPr>
          <p:cNvPicPr>
            <a:picLocks noChangeAspect="1"/>
          </p:cNvPicPr>
          <p:nvPr/>
        </p:nvPicPr>
        <p:blipFill>
          <a:blip r:embed="rId2"/>
          <a:stretch>
            <a:fillRect/>
          </a:stretch>
        </p:blipFill>
        <p:spPr>
          <a:xfrm>
            <a:off x="1523492" y="4509121"/>
            <a:ext cx="9145016" cy="2207874"/>
          </a:xfrm>
          <a:prstGeom prst="rect">
            <a:avLst/>
          </a:prstGeom>
        </p:spPr>
      </p:pic>
      <p:sp>
        <p:nvSpPr>
          <p:cNvPr id="4" name="Rectangle 3">
            <a:extLst>
              <a:ext uri="{FF2B5EF4-FFF2-40B4-BE49-F238E27FC236}">
                <a16:creationId xmlns:a16="http://schemas.microsoft.com/office/drawing/2014/main" id="{0783A264-8EDB-454A-B68C-C3ED0BF4929E}"/>
              </a:ext>
            </a:extLst>
          </p:cNvPr>
          <p:cNvSpPr/>
          <p:nvPr/>
        </p:nvSpPr>
        <p:spPr>
          <a:xfrm>
            <a:off x="191345" y="159422"/>
            <a:ext cx="3901644" cy="54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Maintenance Site Safety Support</a:t>
            </a:r>
          </a:p>
        </p:txBody>
      </p:sp>
      <p:pic>
        <p:nvPicPr>
          <p:cNvPr id="11" name="Picture 10">
            <a:extLst>
              <a:ext uri="{FF2B5EF4-FFF2-40B4-BE49-F238E27FC236}">
                <a16:creationId xmlns:a16="http://schemas.microsoft.com/office/drawing/2014/main" id="{398D5C30-34C7-4298-B6A1-384E5C5A9F34}"/>
              </a:ext>
            </a:extLst>
          </p:cNvPr>
          <p:cNvPicPr>
            <a:picLocks noChangeAspect="1"/>
          </p:cNvPicPr>
          <p:nvPr/>
        </p:nvPicPr>
        <p:blipFill>
          <a:blip r:embed="rId3"/>
          <a:stretch>
            <a:fillRect/>
          </a:stretch>
        </p:blipFill>
        <p:spPr>
          <a:xfrm>
            <a:off x="274663" y="800406"/>
            <a:ext cx="1400926" cy="1692490"/>
          </a:xfrm>
          <a:prstGeom prst="rect">
            <a:avLst/>
          </a:prstGeom>
          <a:ln>
            <a:solidFill>
              <a:schemeClr val="tx2">
                <a:lumMod val="50000"/>
              </a:schemeClr>
            </a:solidFill>
          </a:ln>
        </p:spPr>
      </p:pic>
      <p:pic>
        <p:nvPicPr>
          <p:cNvPr id="12" name="Picture 11">
            <a:extLst>
              <a:ext uri="{FF2B5EF4-FFF2-40B4-BE49-F238E27FC236}">
                <a16:creationId xmlns:a16="http://schemas.microsoft.com/office/drawing/2014/main" id="{ACBD0A1C-93E4-4055-A887-B111B2C2E8CD}"/>
              </a:ext>
            </a:extLst>
          </p:cNvPr>
          <p:cNvPicPr>
            <a:picLocks noChangeAspect="1"/>
          </p:cNvPicPr>
          <p:nvPr/>
        </p:nvPicPr>
        <p:blipFill>
          <a:blip r:embed="rId4"/>
          <a:stretch>
            <a:fillRect/>
          </a:stretch>
        </p:blipFill>
        <p:spPr>
          <a:xfrm>
            <a:off x="2843200" y="800406"/>
            <a:ext cx="1457816" cy="1692490"/>
          </a:xfrm>
          <a:prstGeom prst="rect">
            <a:avLst/>
          </a:prstGeom>
          <a:ln>
            <a:solidFill>
              <a:schemeClr val="tx2">
                <a:lumMod val="50000"/>
              </a:schemeClr>
            </a:solidFill>
          </a:ln>
        </p:spPr>
      </p:pic>
      <p:sp>
        <p:nvSpPr>
          <p:cNvPr id="5" name="Rectangle 4">
            <a:extLst>
              <a:ext uri="{FF2B5EF4-FFF2-40B4-BE49-F238E27FC236}">
                <a16:creationId xmlns:a16="http://schemas.microsoft.com/office/drawing/2014/main" id="{BCF2C6C3-FCE3-495D-B83B-6DEB62410429}"/>
              </a:ext>
            </a:extLst>
          </p:cNvPr>
          <p:cNvSpPr/>
          <p:nvPr/>
        </p:nvSpPr>
        <p:spPr>
          <a:xfrm>
            <a:off x="274663" y="3289453"/>
            <a:ext cx="10586301" cy="75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chemeClr val="tx2">
                    <a:lumMod val="50000"/>
                  </a:schemeClr>
                </a:solidFill>
              </a:rPr>
              <a:t>Meet our new Site Safety Support team for Maintenance. Their purpose is to fact find and problem solve on site to inform us on next step for our cultural improvement.</a:t>
            </a:r>
          </a:p>
          <a:p>
            <a:endParaRPr lang="en-GB" dirty="0">
              <a:solidFill>
                <a:schemeClr val="tx2">
                  <a:lumMod val="50000"/>
                </a:schemeClr>
              </a:solidFill>
            </a:endParaRPr>
          </a:p>
          <a:p>
            <a:r>
              <a:rPr lang="en-GB" dirty="0">
                <a:solidFill>
                  <a:schemeClr val="tx2">
                    <a:lumMod val="50000"/>
                  </a:schemeClr>
                </a:solidFill>
              </a:rPr>
              <a:t> </a:t>
            </a:r>
          </a:p>
        </p:txBody>
      </p:sp>
      <p:sp>
        <p:nvSpPr>
          <p:cNvPr id="6" name="Rectangle 5">
            <a:extLst>
              <a:ext uri="{FF2B5EF4-FFF2-40B4-BE49-F238E27FC236}">
                <a16:creationId xmlns:a16="http://schemas.microsoft.com/office/drawing/2014/main" id="{7F6CED10-FD37-4BA3-8317-A73EA39A83B5}"/>
              </a:ext>
            </a:extLst>
          </p:cNvPr>
          <p:cNvSpPr/>
          <p:nvPr/>
        </p:nvSpPr>
        <p:spPr>
          <a:xfrm>
            <a:off x="257699" y="2562900"/>
            <a:ext cx="1400926" cy="5434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2">
                    <a:lumMod val="50000"/>
                  </a:schemeClr>
                </a:solidFill>
              </a:rPr>
              <a:t>Dean Gale</a:t>
            </a:r>
          </a:p>
          <a:p>
            <a:r>
              <a:rPr lang="en-GB" sz="1600" b="1" dirty="0">
                <a:solidFill>
                  <a:schemeClr val="tx2">
                    <a:lumMod val="50000"/>
                  </a:schemeClr>
                </a:solidFill>
              </a:rPr>
              <a:t>Tel TBC</a:t>
            </a:r>
          </a:p>
        </p:txBody>
      </p:sp>
      <p:sp>
        <p:nvSpPr>
          <p:cNvPr id="9" name="Rectangle 8">
            <a:extLst>
              <a:ext uri="{FF2B5EF4-FFF2-40B4-BE49-F238E27FC236}">
                <a16:creationId xmlns:a16="http://schemas.microsoft.com/office/drawing/2014/main" id="{0FA15CAD-2F6F-4B4D-ADD1-840D6C4BF8C5}"/>
              </a:ext>
            </a:extLst>
          </p:cNvPr>
          <p:cNvSpPr/>
          <p:nvPr/>
        </p:nvSpPr>
        <p:spPr>
          <a:xfrm>
            <a:off x="2837546" y="2581787"/>
            <a:ext cx="1890302" cy="5163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2">
                    <a:lumMod val="50000"/>
                  </a:schemeClr>
                </a:solidFill>
              </a:rPr>
              <a:t>Adam Lewis</a:t>
            </a:r>
          </a:p>
          <a:p>
            <a:r>
              <a:rPr lang="en-GB" sz="1600" b="1" dirty="0">
                <a:solidFill>
                  <a:schemeClr val="tx2">
                    <a:lumMod val="50000"/>
                  </a:schemeClr>
                </a:solidFill>
              </a:rPr>
              <a:t>Tel 07808 731249</a:t>
            </a:r>
          </a:p>
        </p:txBody>
      </p:sp>
    </p:spTree>
    <p:extLst>
      <p:ext uri="{BB962C8B-B14F-4D97-AF65-F5344CB8AC3E}">
        <p14:creationId xmlns:p14="http://schemas.microsoft.com/office/powerpoint/2010/main" val="368759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fld id="{229EAAAC-928A-40C1-AC39-D34FD1799CA9}" type="slidenum">
              <a:rPr lang="en-GB" smtClean="0"/>
              <a:pPr/>
              <a:t>3</a:t>
            </a:fld>
            <a:endParaRPr lang="en-GB" dirty="0"/>
          </a:p>
        </p:txBody>
      </p:sp>
      <p:sp>
        <p:nvSpPr>
          <p:cNvPr id="3" name="Rectangle 2">
            <a:extLst>
              <a:ext uri="{FF2B5EF4-FFF2-40B4-BE49-F238E27FC236}">
                <a16:creationId xmlns:a16="http://schemas.microsoft.com/office/drawing/2014/main" id="{DE1DC0F7-B902-4C59-A69D-83987EDE579A}"/>
              </a:ext>
            </a:extLst>
          </p:cNvPr>
          <p:cNvSpPr/>
          <p:nvPr/>
        </p:nvSpPr>
        <p:spPr>
          <a:xfrm>
            <a:off x="425132" y="-11533"/>
            <a:ext cx="3084169" cy="638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highlight>
                  <a:srgbClr val="004D6F"/>
                </a:highlight>
              </a:rPr>
              <a:t>Workforce Safety</a:t>
            </a:r>
          </a:p>
        </p:txBody>
      </p:sp>
      <p:sp>
        <p:nvSpPr>
          <p:cNvPr id="5" name="Rectangle 4">
            <a:extLst>
              <a:ext uri="{FF2B5EF4-FFF2-40B4-BE49-F238E27FC236}">
                <a16:creationId xmlns:a16="http://schemas.microsoft.com/office/drawing/2014/main" id="{B4863879-3207-4F3A-AE77-E31ABF14E3DF}"/>
              </a:ext>
            </a:extLst>
          </p:cNvPr>
          <p:cNvSpPr/>
          <p:nvPr/>
        </p:nvSpPr>
        <p:spPr>
          <a:xfrm>
            <a:off x="5807968" y="898623"/>
            <a:ext cx="5284475" cy="5957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dirty="0">
              <a:solidFill>
                <a:schemeClr val="tx2"/>
              </a:solidFill>
            </a:endParaRPr>
          </a:p>
        </p:txBody>
      </p:sp>
      <p:sp>
        <p:nvSpPr>
          <p:cNvPr id="82" name="Rectangle 81">
            <a:extLst>
              <a:ext uri="{FF2B5EF4-FFF2-40B4-BE49-F238E27FC236}">
                <a16:creationId xmlns:a16="http://schemas.microsoft.com/office/drawing/2014/main" id="{A878FA7F-1E59-4BE4-BCA9-0C79344D3403}"/>
              </a:ext>
            </a:extLst>
          </p:cNvPr>
          <p:cNvSpPr/>
          <p:nvPr/>
        </p:nvSpPr>
        <p:spPr>
          <a:xfrm>
            <a:off x="449034" y="660952"/>
            <a:ext cx="4532010" cy="461665"/>
          </a:xfrm>
          <a:prstGeom prst="rect">
            <a:avLst/>
          </a:prstGeom>
        </p:spPr>
        <p:txBody>
          <a:bodyPr wrap="none">
            <a:spAutoFit/>
          </a:bodyPr>
          <a:lstStyle/>
          <a:p>
            <a:pPr lvl="0"/>
            <a:r>
              <a:rPr lang="en-GB" sz="2400" dirty="0">
                <a:solidFill>
                  <a:schemeClr val="tx2">
                    <a:lumMod val="50000"/>
                  </a:schemeClr>
                </a:solidFill>
              </a:rPr>
              <a:t>Significant Events in the Period </a:t>
            </a:r>
          </a:p>
        </p:txBody>
      </p:sp>
      <p:sp>
        <p:nvSpPr>
          <p:cNvPr id="83" name="Rectangle 82">
            <a:extLst>
              <a:ext uri="{FF2B5EF4-FFF2-40B4-BE49-F238E27FC236}">
                <a16:creationId xmlns:a16="http://schemas.microsoft.com/office/drawing/2014/main" id="{7F50B42F-63C3-46A0-8545-041985ACA003}"/>
              </a:ext>
            </a:extLst>
          </p:cNvPr>
          <p:cNvSpPr/>
          <p:nvPr/>
        </p:nvSpPr>
        <p:spPr>
          <a:xfrm>
            <a:off x="5597860" y="743937"/>
            <a:ext cx="5808679" cy="578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chemeClr val="tx2">
                    <a:lumMod val="50000"/>
                  </a:schemeClr>
                </a:solidFill>
              </a:rPr>
              <a:t>Manual Handling x 2 </a:t>
            </a:r>
          </a:p>
          <a:p>
            <a:endParaRPr lang="en-GB" sz="800" dirty="0">
              <a:solidFill>
                <a:srgbClr val="FF0000"/>
              </a:solidFill>
            </a:endParaRPr>
          </a:p>
          <a:p>
            <a:pPr lvl="0"/>
            <a:r>
              <a:rPr lang="en-GB" sz="1100" kern="0" dirty="0">
                <a:solidFill>
                  <a:schemeClr val="tx2">
                    <a:lumMod val="50000"/>
                  </a:schemeClr>
                </a:solidFill>
              </a:rPr>
              <a:t> </a:t>
            </a:r>
            <a:r>
              <a:rPr lang="en-GB" sz="1100" kern="0" dirty="0">
                <a:solidFill>
                  <a:srgbClr val="FF0000"/>
                </a:solidFill>
              </a:rPr>
              <a:t>10/09/2019 </a:t>
            </a:r>
            <a:r>
              <a:rPr lang="en-GB" sz="1100" kern="0" dirty="0">
                <a:solidFill>
                  <a:schemeClr val="tx2">
                    <a:lumMod val="50000"/>
                  </a:schemeClr>
                </a:solidFill>
              </a:rPr>
              <a:t>– MOM dislocating his shoulder when picking a point clip from the back of the van. More details in the cascade. </a:t>
            </a:r>
            <a:r>
              <a:rPr lang="en-GB" sz="1100" b="1" kern="0" dirty="0">
                <a:solidFill>
                  <a:srgbClr val="FF0000"/>
                </a:solidFill>
              </a:rPr>
              <a:t>NLT</a:t>
            </a:r>
          </a:p>
          <a:p>
            <a:pPr lvl="0"/>
            <a:endParaRPr lang="en-GB" sz="1100" kern="0" dirty="0">
              <a:solidFill>
                <a:schemeClr val="tx2">
                  <a:lumMod val="50000"/>
                </a:schemeClr>
              </a:solidFill>
            </a:endParaRPr>
          </a:p>
          <a:p>
            <a:pPr lvl="0"/>
            <a:r>
              <a:rPr lang="en-GB" sz="1100" kern="0" dirty="0">
                <a:solidFill>
                  <a:srgbClr val="FF0000"/>
                </a:solidFill>
              </a:rPr>
              <a:t>10/09/2019</a:t>
            </a:r>
            <a:r>
              <a:rPr lang="en-GB" sz="1100" kern="0" dirty="0">
                <a:solidFill>
                  <a:schemeClr val="tx2">
                    <a:lumMod val="50000"/>
                  </a:schemeClr>
                </a:solidFill>
              </a:rPr>
              <a:t> – the IP injuring his back whilst using a metal bar to move a rotten timber bearer. More details in the cascade. </a:t>
            </a:r>
            <a:r>
              <a:rPr lang="en-GB" sz="1100" b="1" kern="0" dirty="0">
                <a:solidFill>
                  <a:srgbClr val="FF0000"/>
                </a:solidFill>
              </a:rPr>
              <a:t>LT</a:t>
            </a:r>
            <a:endParaRPr lang="en-GB" sz="1100" kern="0" dirty="0">
              <a:solidFill>
                <a:schemeClr val="tx2">
                  <a:lumMod val="50000"/>
                </a:schemeClr>
              </a:solidFill>
            </a:endParaRPr>
          </a:p>
          <a:p>
            <a:pPr lvl="0"/>
            <a:endParaRPr lang="en-GB" sz="1100" b="1" kern="0" dirty="0">
              <a:solidFill>
                <a:schemeClr val="tx2">
                  <a:lumMod val="50000"/>
                </a:schemeClr>
              </a:solidFill>
            </a:endParaRPr>
          </a:p>
          <a:p>
            <a:pPr lvl="0"/>
            <a:endParaRPr lang="en-GB" sz="1100" b="1" kern="0" dirty="0">
              <a:solidFill>
                <a:srgbClr val="FF0000"/>
              </a:solidFill>
            </a:endParaRPr>
          </a:p>
          <a:p>
            <a:r>
              <a:rPr lang="en-GB" dirty="0">
                <a:solidFill>
                  <a:schemeClr val="tx2">
                    <a:lumMod val="50000"/>
                  </a:schemeClr>
                </a:solidFill>
              </a:rPr>
              <a:t>STF accident </a:t>
            </a:r>
          </a:p>
          <a:p>
            <a:pPr lvl="0"/>
            <a:endParaRPr lang="en-GB" sz="1100" b="1" kern="0" dirty="0">
              <a:solidFill>
                <a:srgbClr val="FF0000"/>
              </a:solidFill>
            </a:endParaRPr>
          </a:p>
          <a:p>
            <a:r>
              <a:rPr lang="en-GB" sz="1100" kern="0" dirty="0">
                <a:solidFill>
                  <a:srgbClr val="FF0000"/>
                </a:solidFill>
              </a:rPr>
              <a:t>30/08/2019 </a:t>
            </a:r>
            <a:r>
              <a:rPr lang="en-GB" sz="1100" kern="0" dirty="0">
                <a:solidFill>
                  <a:schemeClr val="tx2">
                    <a:lumMod val="50000"/>
                  </a:schemeClr>
                </a:solidFill>
              </a:rPr>
              <a:t>– The IP was part of a team moving a rail with ironmen. Whilst walking in the 4ft his ankle rolled on some ballast. More details in the cascade. </a:t>
            </a:r>
            <a:r>
              <a:rPr lang="en-GB" sz="1100" b="1" kern="0" dirty="0">
                <a:solidFill>
                  <a:srgbClr val="FF0000"/>
                </a:solidFill>
              </a:rPr>
              <a:t>LT</a:t>
            </a:r>
            <a:endParaRPr lang="en-GB" sz="1100" kern="0" dirty="0">
              <a:solidFill>
                <a:schemeClr val="tx2">
                  <a:lumMod val="50000"/>
                </a:schemeClr>
              </a:solidFill>
            </a:endParaRPr>
          </a:p>
          <a:p>
            <a:endParaRPr lang="en-GB" sz="1100" kern="0" dirty="0">
              <a:solidFill>
                <a:schemeClr val="tx2">
                  <a:lumMod val="50000"/>
                </a:schemeClr>
              </a:solidFill>
            </a:endParaRPr>
          </a:p>
          <a:p>
            <a:endParaRPr lang="en-GB" sz="1100" kern="0" dirty="0">
              <a:solidFill>
                <a:srgbClr val="FF0000"/>
              </a:solidFill>
            </a:endParaRPr>
          </a:p>
          <a:p>
            <a:pPr lvl="0"/>
            <a:endParaRPr lang="en-GB" sz="800" kern="0" dirty="0">
              <a:solidFill>
                <a:schemeClr val="tx2">
                  <a:lumMod val="50000"/>
                </a:schemeClr>
              </a:solidFill>
            </a:endParaRPr>
          </a:p>
          <a:p>
            <a:pPr lvl="0"/>
            <a:r>
              <a:rPr lang="en-GB" kern="0" dirty="0">
                <a:solidFill>
                  <a:schemeClr val="tx2">
                    <a:lumMod val="50000"/>
                  </a:schemeClr>
                </a:solidFill>
              </a:rPr>
              <a:t>RTA</a:t>
            </a:r>
          </a:p>
          <a:p>
            <a:pPr lvl="0"/>
            <a:endParaRPr lang="en-GB" sz="800" kern="0" dirty="0">
              <a:solidFill>
                <a:schemeClr val="tx2">
                  <a:lumMod val="50000"/>
                </a:schemeClr>
              </a:solidFill>
            </a:endParaRPr>
          </a:p>
          <a:p>
            <a:pPr lvl="0"/>
            <a:r>
              <a:rPr lang="en-GB" sz="1100" kern="0" dirty="0">
                <a:solidFill>
                  <a:srgbClr val="FF0000"/>
                </a:solidFill>
              </a:rPr>
              <a:t>12/09/2019 </a:t>
            </a:r>
            <a:r>
              <a:rPr lang="en-GB" sz="1100" kern="0" dirty="0">
                <a:solidFill>
                  <a:schemeClr val="tx2">
                    <a:lumMod val="50000"/>
                  </a:schemeClr>
                </a:solidFill>
              </a:rPr>
              <a:t>-.NWR hire vehicle driven on the A3 at approx. 50mph, the airbag failed to deploy on colliding with the car in front. More details in the cascade.</a:t>
            </a:r>
            <a:endParaRPr lang="en-GB" sz="1100" b="1" kern="0" dirty="0">
              <a:solidFill>
                <a:schemeClr val="tx2">
                  <a:lumMod val="50000"/>
                </a:schemeClr>
              </a:solidFill>
            </a:endParaRPr>
          </a:p>
          <a:p>
            <a:endParaRPr lang="en-GB" sz="800" dirty="0">
              <a:solidFill>
                <a:schemeClr val="tx2">
                  <a:lumMod val="50000"/>
                </a:schemeClr>
              </a:solidFill>
            </a:endParaRPr>
          </a:p>
          <a:p>
            <a:endParaRPr lang="en-GB" sz="1400" dirty="0">
              <a:solidFill>
                <a:schemeClr val="tx2">
                  <a:lumMod val="50000"/>
                </a:schemeClr>
              </a:solidFill>
            </a:endParaRPr>
          </a:p>
          <a:p>
            <a:r>
              <a:rPr lang="en-GB" dirty="0">
                <a:solidFill>
                  <a:schemeClr val="tx2">
                    <a:lumMod val="50000"/>
                  </a:schemeClr>
                </a:solidFill>
              </a:rPr>
              <a:t>Wasp stings x 2 </a:t>
            </a:r>
          </a:p>
          <a:p>
            <a:endParaRPr lang="en-GB" sz="800" dirty="0">
              <a:solidFill>
                <a:schemeClr val="accent1">
                  <a:lumMod val="50000"/>
                </a:schemeClr>
              </a:solidFill>
            </a:endParaRPr>
          </a:p>
          <a:p>
            <a:r>
              <a:rPr lang="en-GB" sz="1100" dirty="0">
                <a:solidFill>
                  <a:srgbClr val="FF0000"/>
                </a:solidFill>
              </a:rPr>
              <a:t>21/08/2019 </a:t>
            </a:r>
            <a:r>
              <a:rPr lang="en-GB" sz="1100" dirty="0">
                <a:solidFill>
                  <a:schemeClr val="tx2">
                    <a:lumMod val="50000"/>
                  </a:schemeClr>
                </a:solidFill>
              </a:rPr>
              <a:t>– Member of the Off Track team stung multiple times by wasps whilst clearing vegetation. </a:t>
            </a:r>
            <a:r>
              <a:rPr lang="en-GB" sz="1100" b="1" dirty="0">
                <a:solidFill>
                  <a:srgbClr val="FF0000"/>
                </a:solidFill>
              </a:rPr>
              <a:t>NLT</a:t>
            </a:r>
            <a:endParaRPr lang="en-GB" sz="1100" dirty="0">
              <a:solidFill>
                <a:schemeClr val="tx2">
                  <a:lumMod val="50000"/>
                </a:schemeClr>
              </a:solidFill>
            </a:endParaRPr>
          </a:p>
          <a:p>
            <a:endParaRPr lang="en-GB" sz="1100" dirty="0">
              <a:solidFill>
                <a:srgbClr val="FF0000"/>
              </a:solidFill>
            </a:endParaRPr>
          </a:p>
          <a:p>
            <a:r>
              <a:rPr lang="en-GB" sz="1100" dirty="0">
                <a:solidFill>
                  <a:srgbClr val="FF0000"/>
                </a:solidFill>
              </a:rPr>
              <a:t>28/08/2019 </a:t>
            </a:r>
            <a:r>
              <a:rPr lang="en-GB" sz="1100" dirty="0">
                <a:solidFill>
                  <a:schemeClr val="tx2">
                    <a:lumMod val="50000"/>
                  </a:schemeClr>
                </a:solidFill>
              </a:rPr>
              <a:t>– 3 members of the PSS were stung by wasps next to a track isolation switch. </a:t>
            </a:r>
            <a:r>
              <a:rPr lang="en-GB" sz="1100" b="1" dirty="0">
                <a:solidFill>
                  <a:srgbClr val="FF0000"/>
                </a:solidFill>
              </a:rPr>
              <a:t>NLT</a:t>
            </a:r>
            <a:endParaRPr lang="en-GB" sz="1100" dirty="0">
              <a:solidFill>
                <a:schemeClr val="tx2">
                  <a:lumMod val="50000"/>
                </a:schemeClr>
              </a:solidFill>
            </a:endParaRPr>
          </a:p>
          <a:p>
            <a:endParaRPr lang="en-GB" sz="1100" dirty="0">
              <a:solidFill>
                <a:schemeClr val="tx2">
                  <a:lumMod val="50000"/>
                </a:schemeClr>
              </a:solidFill>
            </a:endParaRPr>
          </a:p>
          <a:p>
            <a:r>
              <a:rPr lang="en-GB" sz="1100" b="1" dirty="0">
                <a:solidFill>
                  <a:schemeClr val="tx2">
                    <a:lumMod val="50000"/>
                  </a:schemeClr>
                </a:solidFill>
              </a:rPr>
              <a:t>Discussion: Are you aware of any members of your staff that are allergic to wasp stings?</a:t>
            </a:r>
            <a:endParaRPr lang="en-GB" sz="1100" dirty="0">
              <a:solidFill>
                <a:schemeClr val="tx2">
                  <a:lumMod val="50000"/>
                </a:schemeClr>
              </a:solidFill>
            </a:endParaRPr>
          </a:p>
          <a:p>
            <a:endParaRPr lang="en-GB" sz="1100" dirty="0">
              <a:solidFill>
                <a:schemeClr val="tx2">
                  <a:lumMod val="50000"/>
                </a:schemeClr>
              </a:solidFill>
            </a:endParaRPr>
          </a:p>
        </p:txBody>
      </p:sp>
      <p:pic>
        <p:nvPicPr>
          <p:cNvPr id="88" name="Picture 87">
            <a:extLst>
              <a:ext uri="{FF2B5EF4-FFF2-40B4-BE49-F238E27FC236}">
                <a16:creationId xmlns:a16="http://schemas.microsoft.com/office/drawing/2014/main" id="{58FB17D0-C88B-47BF-B890-11E95C0AC37F}"/>
              </a:ext>
            </a:extLst>
          </p:cNvPr>
          <p:cNvPicPr>
            <a:picLocks noChangeAspect="1"/>
          </p:cNvPicPr>
          <p:nvPr/>
        </p:nvPicPr>
        <p:blipFill>
          <a:blip r:embed="rId4"/>
          <a:stretch>
            <a:fillRect/>
          </a:stretch>
        </p:blipFill>
        <p:spPr>
          <a:xfrm>
            <a:off x="3509301" y="72762"/>
            <a:ext cx="424998" cy="426003"/>
          </a:xfrm>
          <a:prstGeom prst="rect">
            <a:avLst/>
          </a:prstGeom>
          <a:ln>
            <a:solidFill>
              <a:schemeClr val="tx1"/>
            </a:solidFill>
          </a:ln>
        </p:spPr>
      </p:pic>
      <p:pic>
        <p:nvPicPr>
          <p:cNvPr id="15" name="Picture 14">
            <a:extLst>
              <a:ext uri="{FF2B5EF4-FFF2-40B4-BE49-F238E27FC236}">
                <a16:creationId xmlns:a16="http://schemas.microsoft.com/office/drawing/2014/main" id="{8A7D592C-C976-4BAE-84CC-778505777E64}"/>
              </a:ext>
            </a:extLst>
          </p:cNvPr>
          <p:cNvPicPr>
            <a:picLocks noChangeAspect="1"/>
          </p:cNvPicPr>
          <p:nvPr/>
        </p:nvPicPr>
        <p:blipFill>
          <a:blip r:embed="rId5"/>
          <a:stretch>
            <a:fillRect/>
          </a:stretch>
        </p:blipFill>
        <p:spPr>
          <a:xfrm>
            <a:off x="7972743" y="575175"/>
            <a:ext cx="414490" cy="426003"/>
          </a:xfrm>
          <a:prstGeom prst="rect">
            <a:avLst/>
          </a:prstGeom>
          <a:ln w="12700">
            <a:solidFill>
              <a:schemeClr val="tx1"/>
            </a:solidFill>
          </a:ln>
        </p:spPr>
      </p:pic>
      <p:graphicFrame>
        <p:nvGraphicFramePr>
          <p:cNvPr id="4" name="Object 3">
            <a:extLst>
              <a:ext uri="{FF2B5EF4-FFF2-40B4-BE49-F238E27FC236}">
                <a16:creationId xmlns:a16="http://schemas.microsoft.com/office/drawing/2014/main" id="{181FFF13-2587-4A7D-A257-1B38024B602B}"/>
              </a:ext>
            </a:extLst>
          </p:cNvPr>
          <p:cNvGraphicFramePr>
            <a:graphicFrameLocks noChangeAspect="1"/>
          </p:cNvGraphicFramePr>
          <p:nvPr>
            <p:extLst>
              <p:ext uri="{D42A27DB-BD31-4B8C-83A1-F6EECF244321}">
                <p14:modId xmlns:p14="http://schemas.microsoft.com/office/powerpoint/2010/main" val="2703247242"/>
              </p:ext>
            </p:extLst>
          </p:nvPr>
        </p:nvGraphicFramePr>
        <p:xfrm>
          <a:off x="152399" y="1194606"/>
          <a:ext cx="5365127" cy="3026482"/>
        </p:xfrm>
        <a:graphic>
          <a:graphicData uri="http://schemas.openxmlformats.org/presentationml/2006/ole">
            <mc:AlternateContent xmlns:mc="http://schemas.openxmlformats.org/markup-compatibility/2006">
              <mc:Choice xmlns:v="urn:schemas-microsoft-com:vml" Requires="v">
                <p:oleObj spid="_x0000_s2116" name="Worksheet" r:id="rId6" imgW="5943600" imgH="3352710" progId="Excel.Sheet.12">
                  <p:embed/>
                </p:oleObj>
              </mc:Choice>
              <mc:Fallback>
                <p:oleObj name="Worksheet" r:id="rId6" imgW="5943600" imgH="3352710" progId="Excel.Sheet.12">
                  <p:embed/>
                  <p:pic>
                    <p:nvPicPr>
                      <p:cNvPr id="0" name=""/>
                      <p:cNvPicPr/>
                      <p:nvPr/>
                    </p:nvPicPr>
                    <p:blipFill>
                      <a:blip r:embed="rId7"/>
                      <a:stretch>
                        <a:fillRect/>
                      </a:stretch>
                    </p:blipFill>
                    <p:spPr>
                      <a:xfrm>
                        <a:off x="152399" y="1194606"/>
                        <a:ext cx="5365127" cy="3026482"/>
                      </a:xfrm>
                      <a:prstGeom prst="rect">
                        <a:avLst/>
                      </a:prstGeom>
                      <a:ln w="12700">
                        <a:solidFill>
                          <a:schemeClr val="tx1"/>
                        </a:solidFill>
                      </a:ln>
                    </p:spPr>
                  </p:pic>
                </p:oleObj>
              </mc:Fallback>
            </mc:AlternateContent>
          </a:graphicData>
        </a:graphic>
      </p:graphicFrame>
      <p:graphicFrame>
        <p:nvGraphicFramePr>
          <p:cNvPr id="7" name="Object 6">
            <a:extLst>
              <a:ext uri="{FF2B5EF4-FFF2-40B4-BE49-F238E27FC236}">
                <a16:creationId xmlns:a16="http://schemas.microsoft.com/office/drawing/2014/main" id="{C99FA9D7-EDA0-4C2A-9F0A-7123412DEB57}"/>
              </a:ext>
            </a:extLst>
          </p:cNvPr>
          <p:cNvGraphicFramePr>
            <a:graphicFrameLocks noChangeAspect="1"/>
          </p:cNvGraphicFramePr>
          <p:nvPr>
            <p:extLst>
              <p:ext uri="{D42A27DB-BD31-4B8C-83A1-F6EECF244321}">
                <p14:modId xmlns:p14="http://schemas.microsoft.com/office/powerpoint/2010/main" val="4231379472"/>
              </p:ext>
            </p:extLst>
          </p:nvPr>
        </p:nvGraphicFramePr>
        <p:xfrm>
          <a:off x="160459" y="4475363"/>
          <a:ext cx="5327148" cy="2057440"/>
        </p:xfrm>
        <a:graphic>
          <a:graphicData uri="http://schemas.openxmlformats.org/presentationml/2006/ole">
            <mc:AlternateContent xmlns:mc="http://schemas.openxmlformats.org/markup-compatibility/2006">
              <mc:Choice xmlns:v="urn:schemas-microsoft-com:vml" Requires="v">
                <p:oleObj spid="_x0000_s2117" name="Worksheet" r:id="rId8" imgW="5943600" imgH="2295435" progId="Excel.Sheet.12">
                  <p:embed/>
                </p:oleObj>
              </mc:Choice>
              <mc:Fallback>
                <p:oleObj name="Worksheet" r:id="rId8" imgW="5943600" imgH="2295435" progId="Excel.Sheet.12">
                  <p:embed/>
                  <p:pic>
                    <p:nvPicPr>
                      <p:cNvPr id="0" name=""/>
                      <p:cNvPicPr/>
                      <p:nvPr/>
                    </p:nvPicPr>
                    <p:blipFill>
                      <a:blip r:embed="rId9"/>
                      <a:stretch>
                        <a:fillRect/>
                      </a:stretch>
                    </p:blipFill>
                    <p:spPr>
                      <a:xfrm>
                        <a:off x="160459" y="4475363"/>
                        <a:ext cx="5327148" cy="2057440"/>
                      </a:xfrm>
                      <a:prstGeom prst="rect">
                        <a:avLst/>
                      </a:prstGeom>
                      <a:ln w="12700">
                        <a:solidFill>
                          <a:schemeClr val="tx2">
                            <a:lumMod val="75000"/>
                          </a:schemeClr>
                        </a:solidFill>
                      </a:ln>
                    </p:spPr>
                  </p:pic>
                </p:oleObj>
              </mc:Fallback>
            </mc:AlternateContent>
          </a:graphicData>
        </a:graphic>
      </p:graphicFrame>
      <p:pic>
        <p:nvPicPr>
          <p:cNvPr id="8" name="Picture 7">
            <a:extLst>
              <a:ext uri="{FF2B5EF4-FFF2-40B4-BE49-F238E27FC236}">
                <a16:creationId xmlns:a16="http://schemas.microsoft.com/office/drawing/2014/main" id="{81CA6214-02EA-4F87-85CF-219968E0F166}"/>
              </a:ext>
            </a:extLst>
          </p:cNvPr>
          <p:cNvPicPr>
            <a:picLocks noChangeAspect="1"/>
          </p:cNvPicPr>
          <p:nvPr/>
        </p:nvPicPr>
        <p:blipFill>
          <a:blip r:embed="rId10"/>
          <a:stretch>
            <a:fillRect/>
          </a:stretch>
        </p:blipFill>
        <p:spPr>
          <a:xfrm>
            <a:off x="6385937" y="3425367"/>
            <a:ext cx="424998" cy="426004"/>
          </a:xfrm>
          <a:prstGeom prst="rect">
            <a:avLst/>
          </a:prstGeom>
          <a:ln>
            <a:solidFill>
              <a:schemeClr val="tx1"/>
            </a:solidFill>
          </a:ln>
        </p:spPr>
      </p:pic>
      <p:pic>
        <p:nvPicPr>
          <p:cNvPr id="16" name="Picture 15">
            <a:extLst>
              <a:ext uri="{FF2B5EF4-FFF2-40B4-BE49-F238E27FC236}">
                <a16:creationId xmlns:a16="http://schemas.microsoft.com/office/drawing/2014/main" id="{80B45255-5CBD-4B46-BC01-F1C17EFE049D}"/>
              </a:ext>
            </a:extLst>
          </p:cNvPr>
          <p:cNvPicPr>
            <a:picLocks noChangeAspect="1"/>
          </p:cNvPicPr>
          <p:nvPr/>
        </p:nvPicPr>
        <p:blipFill rotWithShape="1">
          <a:blip r:embed="rId11"/>
          <a:srcRect l="-1" r="3415"/>
          <a:stretch/>
        </p:blipFill>
        <p:spPr>
          <a:xfrm>
            <a:off x="7218166" y="2132856"/>
            <a:ext cx="424998" cy="431679"/>
          </a:xfrm>
          <a:prstGeom prst="rect">
            <a:avLst/>
          </a:prstGeom>
          <a:ln>
            <a:solidFill>
              <a:schemeClr val="tx1"/>
            </a:solidFill>
          </a:ln>
        </p:spPr>
      </p:pic>
      <p:pic>
        <p:nvPicPr>
          <p:cNvPr id="13" name="Picture 12">
            <a:extLst>
              <a:ext uri="{FF2B5EF4-FFF2-40B4-BE49-F238E27FC236}">
                <a16:creationId xmlns:a16="http://schemas.microsoft.com/office/drawing/2014/main" id="{FBF34E39-AF40-49F8-85E0-C8E4C1143F0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7967"/>
          <a:stretch/>
        </p:blipFill>
        <p:spPr>
          <a:xfrm>
            <a:off x="7502962" y="4475363"/>
            <a:ext cx="424998" cy="426004"/>
          </a:xfrm>
          <a:prstGeom prst="rect">
            <a:avLst/>
          </a:prstGeom>
          <a:ln>
            <a:solidFill>
              <a:schemeClr val="tx1"/>
            </a:solidFill>
          </a:ln>
        </p:spPr>
      </p:pic>
    </p:spTree>
    <p:extLst>
      <p:ext uri="{BB962C8B-B14F-4D97-AF65-F5344CB8AC3E}">
        <p14:creationId xmlns:p14="http://schemas.microsoft.com/office/powerpoint/2010/main" val="206565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AF86AF2-BBB3-40DB-9A3A-F800717578BD}"/>
              </a:ext>
            </a:extLst>
          </p:cNvPr>
          <p:cNvSpPr/>
          <p:nvPr/>
        </p:nvSpPr>
        <p:spPr>
          <a:xfrm>
            <a:off x="119336" y="118894"/>
            <a:ext cx="7083752"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 </a:t>
            </a:r>
          </a:p>
        </p:txBody>
      </p:sp>
      <p:sp>
        <p:nvSpPr>
          <p:cNvPr id="7" name="Rectangle 6">
            <a:extLst>
              <a:ext uri="{FF2B5EF4-FFF2-40B4-BE49-F238E27FC236}">
                <a16:creationId xmlns:a16="http://schemas.microsoft.com/office/drawing/2014/main" id="{46A44462-1F7A-46FB-A480-7502D2A1D298}"/>
              </a:ext>
            </a:extLst>
          </p:cNvPr>
          <p:cNvSpPr/>
          <p:nvPr/>
        </p:nvSpPr>
        <p:spPr>
          <a:xfrm>
            <a:off x="119336" y="489770"/>
            <a:ext cx="5544616"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5172">
                  <a:lumMod val="50000"/>
                </a:srgbClr>
              </a:solidFill>
              <a:effectLst/>
              <a:highlight>
                <a:srgbClr val="FFFF00"/>
              </a:highligh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highlight>
                  <a:srgbClr val="FFFF00"/>
                </a:highlight>
                <a:uLnTx/>
                <a:uFillTx/>
                <a:latin typeface="Arial" panose="020B0604020202020204"/>
                <a:ea typeface="+mn-ea"/>
                <a:cs typeface="+mn-cs"/>
              </a:rPr>
              <a:t>   </a:t>
            </a:r>
          </a:p>
        </p:txBody>
      </p:sp>
      <p:pic>
        <p:nvPicPr>
          <p:cNvPr id="3" name="Picture 2">
            <a:extLst>
              <a:ext uri="{FF2B5EF4-FFF2-40B4-BE49-F238E27FC236}">
                <a16:creationId xmlns:a16="http://schemas.microsoft.com/office/drawing/2014/main" id="{FD543607-F7CC-42E9-9C13-FF39817BB30F}"/>
              </a:ext>
            </a:extLst>
          </p:cNvPr>
          <p:cNvPicPr>
            <a:picLocks noChangeAspect="1"/>
          </p:cNvPicPr>
          <p:nvPr/>
        </p:nvPicPr>
        <p:blipFill>
          <a:blip r:embed="rId3"/>
          <a:stretch>
            <a:fillRect/>
          </a:stretch>
        </p:blipFill>
        <p:spPr>
          <a:xfrm>
            <a:off x="4293535" y="73871"/>
            <a:ext cx="2918111" cy="751016"/>
          </a:xfrm>
          <a:prstGeom prst="rect">
            <a:avLst/>
          </a:prstGeom>
        </p:spPr>
      </p:pic>
      <p:pic>
        <p:nvPicPr>
          <p:cNvPr id="4" name="Picture 3">
            <a:extLst>
              <a:ext uri="{FF2B5EF4-FFF2-40B4-BE49-F238E27FC236}">
                <a16:creationId xmlns:a16="http://schemas.microsoft.com/office/drawing/2014/main" id="{17C9271C-8F44-46A7-A5C5-6B32BC825809}"/>
              </a:ext>
            </a:extLst>
          </p:cNvPr>
          <p:cNvPicPr>
            <a:picLocks noChangeAspect="1"/>
          </p:cNvPicPr>
          <p:nvPr/>
        </p:nvPicPr>
        <p:blipFill>
          <a:blip r:embed="rId4"/>
          <a:stretch>
            <a:fillRect/>
          </a:stretch>
        </p:blipFill>
        <p:spPr>
          <a:xfrm>
            <a:off x="198812" y="743770"/>
            <a:ext cx="3070217" cy="2080812"/>
          </a:xfrm>
          <a:prstGeom prst="rect">
            <a:avLst/>
          </a:prstGeom>
        </p:spPr>
      </p:pic>
      <p:pic>
        <p:nvPicPr>
          <p:cNvPr id="14" name="Picture 13">
            <a:extLst>
              <a:ext uri="{FF2B5EF4-FFF2-40B4-BE49-F238E27FC236}">
                <a16:creationId xmlns:a16="http://schemas.microsoft.com/office/drawing/2014/main" id="{05211CDB-F0AB-4A30-81CD-A2A9F4A05BFA}"/>
              </a:ext>
            </a:extLst>
          </p:cNvPr>
          <p:cNvPicPr>
            <a:picLocks noChangeAspect="1"/>
          </p:cNvPicPr>
          <p:nvPr/>
        </p:nvPicPr>
        <p:blipFill>
          <a:blip r:embed="rId5"/>
          <a:stretch>
            <a:fillRect/>
          </a:stretch>
        </p:blipFill>
        <p:spPr>
          <a:xfrm>
            <a:off x="3935760" y="2994780"/>
            <a:ext cx="3275886" cy="3755416"/>
          </a:xfrm>
          <a:prstGeom prst="rect">
            <a:avLst/>
          </a:prstGeom>
        </p:spPr>
      </p:pic>
      <p:pic>
        <p:nvPicPr>
          <p:cNvPr id="16" name="Picture 15">
            <a:extLst>
              <a:ext uri="{FF2B5EF4-FFF2-40B4-BE49-F238E27FC236}">
                <a16:creationId xmlns:a16="http://schemas.microsoft.com/office/drawing/2014/main" id="{BA14EFF1-5E43-4AA1-A851-58DAC9B0CE25}"/>
              </a:ext>
            </a:extLst>
          </p:cNvPr>
          <p:cNvPicPr>
            <a:picLocks noChangeAspect="1"/>
          </p:cNvPicPr>
          <p:nvPr/>
        </p:nvPicPr>
        <p:blipFill>
          <a:blip r:embed="rId6"/>
          <a:stretch>
            <a:fillRect/>
          </a:stretch>
        </p:blipFill>
        <p:spPr>
          <a:xfrm>
            <a:off x="187035" y="4341002"/>
            <a:ext cx="3144164" cy="2472374"/>
          </a:xfrm>
          <a:prstGeom prst="rect">
            <a:avLst/>
          </a:prstGeom>
        </p:spPr>
      </p:pic>
      <p:pic>
        <p:nvPicPr>
          <p:cNvPr id="17" name="Picture 16">
            <a:extLst>
              <a:ext uri="{FF2B5EF4-FFF2-40B4-BE49-F238E27FC236}">
                <a16:creationId xmlns:a16="http://schemas.microsoft.com/office/drawing/2014/main" id="{F6A2247E-8E51-4F46-9053-B33947E051A8}"/>
              </a:ext>
            </a:extLst>
          </p:cNvPr>
          <p:cNvPicPr>
            <a:picLocks noChangeAspect="1"/>
          </p:cNvPicPr>
          <p:nvPr/>
        </p:nvPicPr>
        <p:blipFill>
          <a:blip r:embed="rId7"/>
          <a:stretch>
            <a:fillRect/>
          </a:stretch>
        </p:blipFill>
        <p:spPr>
          <a:xfrm>
            <a:off x="3935760" y="997770"/>
            <a:ext cx="3275886" cy="1916228"/>
          </a:xfrm>
          <a:prstGeom prst="rect">
            <a:avLst/>
          </a:prstGeom>
        </p:spPr>
      </p:pic>
      <p:pic>
        <p:nvPicPr>
          <p:cNvPr id="18" name="Picture 17">
            <a:extLst>
              <a:ext uri="{FF2B5EF4-FFF2-40B4-BE49-F238E27FC236}">
                <a16:creationId xmlns:a16="http://schemas.microsoft.com/office/drawing/2014/main" id="{D1D852DC-A7F4-42ED-9608-46527B0F8A15}"/>
              </a:ext>
            </a:extLst>
          </p:cNvPr>
          <p:cNvPicPr>
            <a:picLocks noChangeAspect="1"/>
          </p:cNvPicPr>
          <p:nvPr/>
        </p:nvPicPr>
        <p:blipFill>
          <a:blip r:embed="rId8"/>
          <a:stretch>
            <a:fillRect/>
          </a:stretch>
        </p:blipFill>
        <p:spPr>
          <a:xfrm>
            <a:off x="7896200" y="876275"/>
            <a:ext cx="3275886" cy="2120677"/>
          </a:xfrm>
          <a:prstGeom prst="rect">
            <a:avLst/>
          </a:prstGeom>
        </p:spPr>
      </p:pic>
      <p:pic>
        <p:nvPicPr>
          <p:cNvPr id="19" name="Picture 18">
            <a:extLst>
              <a:ext uri="{FF2B5EF4-FFF2-40B4-BE49-F238E27FC236}">
                <a16:creationId xmlns:a16="http://schemas.microsoft.com/office/drawing/2014/main" id="{AC22E7D7-40F5-421C-9426-3E53F66E98FC}"/>
              </a:ext>
            </a:extLst>
          </p:cNvPr>
          <p:cNvPicPr>
            <a:picLocks noChangeAspect="1"/>
          </p:cNvPicPr>
          <p:nvPr/>
        </p:nvPicPr>
        <p:blipFill>
          <a:blip r:embed="rId9"/>
          <a:stretch>
            <a:fillRect/>
          </a:stretch>
        </p:blipFill>
        <p:spPr>
          <a:xfrm>
            <a:off x="7906116" y="2994780"/>
            <a:ext cx="3275886" cy="2993310"/>
          </a:xfrm>
          <a:prstGeom prst="rect">
            <a:avLst/>
          </a:prstGeom>
        </p:spPr>
      </p:pic>
      <p:pic>
        <p:nvPicPr>
          <p:cNvPr id="20" name="Picture 19">
            <a:extLst>
              <a:ext uri="{FF2B5EF4-FFF2-40B4-BE49-F238E27FC236}">
                <a16:creationId xmlns:a16="http://schemas.microsoft.com/office/drawing/2014/main" id="{CA191BA7-1988-4BDC-9289-3D5C64924864}"/>
              </a:ext>
            </a:extLst>
          </p:cNvPr>
          <p:cNvPicPr>
            <a:picLocks noChangeAspect="1"/>
          </p:cNvPicPr>
          <p:nvPr/>
        </p:nvPicPr>
        <p:blipFill>
          <a:blip r:embed="rId10"/>
          <a:stretch>
            <a:fillRect/>
          </a:stretch>
        </p:blipFill>
        <p:spPr>
          <a:xfrm>
            <a:off x="335175" y="2880692"/>
            <a:ext cx="2797490" cy="1385159"/>
          </a:xfrm>
          <a:prstGeom prst="rect">
            <a:avLst/>
          </a:prstGeom>
        </p:spPr>
      </p:pic>
      <p:pic>
        <p:nvPicPr>
          <p:cNvPr id="21" name="Picture 20">
            <a:extLst>
              <a:ext uri="{FF2B5EF4-FFF2-40B4-BE49-F238E27FC236}">
                <a16:creationId xmlns:a16="http://schemas.microsoft.com/office/drawing/2014/main" id="{7066D3D4-496F-4C61-9A6F-C336C3AFD328}"/>
              </a:ext>
            </a:extLst>
          </p:cNvPr>
          <p:cNvPicPr>
            <a:picLocks noChangeAspect="1"/>
          </p:cNvPicPr>
          <p:nvPr/>
        </p:nvPicPr>
        <p:blipFill>
          <a:blip r:embed="rId11"/>
          <a:stretch>
            <a:fillRect/>
          </a:stretch>
        </p:blipFill>
        <p:spPr>
          <a:xfrm>
            <a:off x="3236214" y="159892"/>
            <a:ext cx="424998" cy="426003"/>
          </a:xfrm>
          <a:prstGeom prst="roundRect">
            <a:avLst>
              <a:gd name="adj" fmla="val 4167"/>
            </a:avLst>
          </a:prstGeom>
          <a:solidFill>
            <a:srgbClr val="FFFFFF"/>
          </a:solidFill>
          <a:ln w="12700" cap="sq">
            <a:solidFill>
              <a:schemeClr val="tx1"/>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934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AF86AF2-BBB3-40DB-9A3A-F800717578BD}"/>
              </a:ext>
            </a:extLst>
          </p:cNvPr>
          <p:cNvSpPr/>
          <p:nvPr/>
        </p:nvSpPr>
        <p:spPr>
          <a:xfrm>
            <a:off x="119336" y="118894"/>
            <a:ext cx="7083752"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 </a:t>
            </a:r>
          </a:p>
        </p:txBody>
      </p:sp>
      <p:sp>
        <p:nvSpPr>
          <p:cNvPr id="7" name="Rectangle 6">
            <a:extLst>
              <a:ext uri="{FF2B5EF4-FFF2-40B4-BE49-F238E27FC236}">
                <a16:creationId xmlns:a16="http://schemas.microsoft.com/office/drawing/2014/main" id="{46A44462-1F7A-46FB-A480-7502D2A1D298}"/>
              </a:ext>
            </a:extLst>
          </p:cNvPr>
          <p:cNvSpPr/>
          <p:nvPr/>
        </p:nvSpPr>
        <p:spPr>
          <a:xfrm>
            <a:off x="119336" y="489770"/>
            <a:ext cx="5544616"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5172">
                  <a:lumMod val="50000"/>
                </a:srgbClr>
              </a:solidFill>
              <a:effectLst/>
              <a:highlight>
                <a:srgbClr val="FFFF00"/>
              </a:highligh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highlight>
                  <a:srgbClr val="FFFF00"/>
                </a:highlight>
                <a:uLnTx/>
                <a:uFillTx/>
                <a:latin typeface="Arial" panose="020B0604020202020204"/>
                <a:ea typeface="+mn-ea"/>
                <a:cs typeface="+mn-cs"/>
              </a:rPr>
              <a:t>   </a:t>
            </a:r>
          </a:p>
        </p:txBody>
      </p:sp>
      <p:sp>
        <p:nvSpPr>
          <p:cNvPr id="10" name="Rectangle 9">
            <a:extLst>
              <a:ext uri="{FF2B5EF4-FFF2-40B4-BE49-F238E27FC236}">
                <a16:creationId xmlns:a16="http://schemas.microsoft.com/office/drawing/2014/main" id="{2B6BB96E-8666-4F96-8D03-163FA3117CAD}"/>
              </a:ext>
            </a:extLst>
          </p:cNvPr>
          <p:cNvSpPr/>
          <p:nvPr/>
        </p:nvSpPr>
        <p:spPr>
          <a:xfrm>
            <a:off x="263352" y="705131"/>
            <a:ext cx="6264698"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Eastleigh Yard Hand Barrier </a:t>
            </a:r>
            <a:r>
              <a:rPr lang="en-GB" b="1" dirty="0">
                <a:solidFill>
                  <a:srgbClr val="005172">
                    <a:lumMod val="50000"/>
                  </a:srgbClr>
                </a:solidFill>
                <a:latin typeface="Arial" panose="020B0604020202020204"/>
              </a:rPr>
              <a:t>Near Miss </a:t>
            </a:r>
            <a:endPar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66324B02-A6DE-4599-BF71-DEAE71B91370}"/>
              </a:ext>
            </a:extLst>
          </p:cNvPr>
          <p:cNvSpPr/>
          <p:nvPr/>
        </p:nvSpPr>
        <p:spPr>
          <a:xfrm>
            <a:off x="119336" y="1287589"/>
            <a:ext cx="6408714" cy="524521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0" lang="en-GB" sz="1600" i="0" u="none" strike="noStrike" kern="1200" cap="none" spc="0" normalizeH="0" baseline="0" noProof="0" dirty="0">
                <a:ln>
                  <a:noFill/>
                </a:ln>
                <a:solidFill>
                  <a:schemeClr val="bg1"/>
                </a:solidFill>
                <a:effectLst/>
                <a:uLnTx/>
                <a:uFillTx/>
                <a:latin typeface="Arial" panose="020B0604020202020204"/>
                <a:ea typeface="+mn-ea"/>
                <a:cs typeface="+mn-cs"/>
              </a:rPr>
              <a:t>In the early hours of Friday 30</a:t>
            </a:r>
            <a:r>
              <a:rPr kumimoji="0" lang="en-GB" sz="1600" i="0" u="none" strike="noStrike" kern="1200" cap="none" spc="0" normalizeH="0" baseline="30000" noProof="0" dirty="0">
                <a:ln>
                  <a:noFill/>
                </a:ln>
                <a:solidFill>
                  <a:schemeClr val="bg1"/>
                </a:solidFill>
                <a:effectLst/>
                <a:uLnTx/>
                <a:uFillTx/>
                <a:latin typeface="Arial" panose="020B0604020202020204"/>
                <a:ea typeface="+mn-ea"/>
                <a:cs typeface="+mn-cs"/>
              </a:rPr>
              <a:t>th</a:t>
            </a:r>
            <a:r>
              <a:rPr kumimoji="0" lang="en-GB" sz="1600" i="0" u="none" strike="noStrike" kern="1200" cap="none" spc="0" normalizeH="0" baseline="0" noProof="0" dirty="0">
                <a:ln>
                  <a:noFill/>
                </a:ln>
                <a:solidFill>
                  <a:schemeClr val="bg1"/>
                </a:solidFill>
                <a:effectLst/>
                <a:uLnTx/>
                <a:uFillTx/>
                <a:latin typeface="Arial" panose="020B0604020202020204"/>
                <a:ea typeface="+mn-ea"/>
                <a:cs typeface="+mn-cs"/>
              </a:rPr>
              <a:t> August 2019, the </a:t>
            </a:r>
            <a:r>
              <a:rPr lang="en-GB" sz="1600" dirty="0">
                <a:solidFill>
                  <a:schemeClr val="bg1"/>
                </a:solidFill>
                <a:latin typeface="Arial" panose="020B0604020202020204"/>
              </a:rPr>
              <a:t>Outer DU RT&amp;L team reported that </a:t>
            </a:r>
            <a:r>
              <a:rPr kumimoji="0" lang="en-GB" sz="1600" i="0" u="none" strike="noStrike" kern="1200" cap="none" spc="0" normalizeH="0" baseline="0" noProof="0" dirty="0">
                <a:ln>
                  <a:noFill/>
                </a:ln>
                <a:solidFill>
                  <a:schemeClr val="bg1"/>
                </a:solidFill>
                <a:effectLst/>
                <a:uLnTx/>
                <a:uFillTx/>
                <a:latin typeface="Arial" panose="020B0604020202020204"/>
                <a:ea typeface="+mn-ea"/>
                <a:cs typeface="+mn-cs"/>
              </a:rPr>
              <a:t>a close call took place at Eastleigh Yard.</a:t>
            </a:r>
          </a:p>
          <a:p>
            <a:r>
              <a:rPr lang="en-GB" sz="1600" dirty="0">
                <a:solidFill>
                  <a:schemeClr val="bg1"/>
                </a:solidFill>
              </a:rPr>
              <a:t>The team were leaving their depot to travel over the crossing into the material yard, when they noticed an approaching shunter without any lights. The driver was at the back  and there was an operative hanging off the front of  the unit. The hand barriers were not lowered but the NR driver managed to stop the van in time.</a:t>
            </a:r>
          </a:p>
          <a:p>
            <a:r>
              <a:rPr lang="en-GB" sz="1600" dirty="0">
                <a:solidFill>
                  <a:schemeClr val="bg1"/>
                </a:solidFill>
              </a:rPr>
              <a:t>When challenged why the barriers were not lowered, the operative informed the NR driver that he was not briefed to lower the barriers. </a:t>
            </a:r>
          </a:p>
          <a:p>
            <a:endParaRPr lang="en-GB" sz="1200" dirty="0">
              <a:solidFill>
                <a:schemeClr val="bg1"/>
              </a:solidFill>
            </a:endParaRPr>
          </a:p>
          <a:p>
            <a:r>
              <a:rPr kumimoji="0" lang="en-GB" sz="1600" i="0" u="none" strike="noStrike" kern="1200" cap="none" spc="0" normalizeH="0" baseline="0" noProof="0" dirty="0">
                <a:ln>
                  <a:noFill/>
                </a:ln>
                <a:solidFill>
                  <a:schemeClr val="bg1"/>
                </a:solidFill>
                <a:effectLst/>
                <a:uLnTx/>
                <a:uFillTx/>
                <a:latin typeface="Arial" panose="020B0604020202020204"/>
                <a:ea typeface="+mn-ea"/>
                <a:cs typeface="+mn-cs"/>
              </a:rPr>
              <a:t>During the </a:t>
            </a:r>
            <a:r>
              <a:rPr lang="en-GB" sz="1600" dirty="0">
                <a:solidFill>
                  <a:schemeClr val="bg1"/>
                </a:solidFill>
                <a:latin typeface="Arial" panose="020B0604020202020204"/>
              </a:rPr>
              <a:t>preliminary investigation it was established that in the past, DB Cargo instructed their staff not to operate the barriers. The drivers were briefed to proceed with extreme caution when approaching </a:t>
            </a:r>
            <a:r>
              <a:rPr lang="en-GB" sz="1600" dirty="0">
                <a:solidFill>
                  <a:schemeClr val="bg1"/>
                </a:solidFill>
              </a:rPr>
              <a:t>the crossing and there was a sign at the crossing, warning road vehicles.</a:t>
            </a:r>
          </a:p>
          <a:p>
            <a:endParaRPr lang="en-GB" sz="1200" dirty="0">
              <a:solidFill>
                <a:schemeClr val="bg1"/>
              </a:solidFill>
            </a:endParaRPr>
          </a:p>
          <a:p>
            <a:r>
              <a:rPr lang="en-GB" sz="1600" dirty="0">
                <a:solidFill>
                  <a:schemeClr val="bg1"/>
                </a:solidFill>
              </a:rPr>
              <a:t>Stand Down briefing was held on Wednesday 4</a:t>
            </a:r>
            <a:r>
              <a:rPr lang="en-GB" sz="1600" baseline="30000" dirty="0">
                <a:solidFill>
                  <a:schemeClr val="bg1"/>
                </a:solidFill>
              </a:rPr>
              <a:t>th</a:t>
            </a:r>
            <a:r>
              <a:rPr lang="en-GB" sz="1600" dirty="0">
                <a:solidFill>
                  <a:schemeClr val="bg1"/>
                </a:solidFill>
              </a:rPr>
              <a:t> September by </a:t>
            </a:r>
            <a:r>
              <a:rPr lang="en-GB" sz="1600" dirty="0" err="1">
                <a:solidFill>
                  <a:schemeClr val="bg1"/>
                </a:solidFill>
              </a:rPr>
              <a:t>GBRf</a:t>
            </a:r>
            <a:r>
              <a:rPr lang="en-GB" sz="1600" dirty="0">
                <a:solidFill>
                  <a:schemeClr val="bg1"/>
                </a:solidFill>
              </a:rPr>
              <a:t> (who now operate the Eastleigh Yard on behalf of SCO) and an instruction issued to all staff working at Eastleigh Yard to always lower the hand barriers to road traffic when rail movements are taking place.</a:t>
            </a:r>
            <a:endParaRPr kumimoji="0" lang="en-GB" sz="1600"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C852D3E0-FA64-4EA8-9319-949DE4C8ECAE}"/>
              </a:ext>
            </a:extLst>
          </p:cNvPr>
          <p:cNvPicPr/>
          <p:nvPr/>
        </p:nvPicPr>
        <p:blipFill rotWithShape="1">
          <a:blip r:embed="rId3"/>
          <a:srcRect l="290" t="5582" r="73102" b="40348"/>
          <a:stretch/>
        </p:blipFill>
        <p:spPr bwMode="auto">
          <a:xfrm>
            <a:off x="6672064" y="1287589"/>
            <a:ext cx="4648055" cy="2514044"/>
          </a:xfrm>
          <a:prstGeom prst="rect">
            <a:avLst/>
          </a:prstGeom>
          <a:ln>
            <a:solidFill>
              <a:schemeClr val="tx2">
                <a:lumMod val="50000"/>
              </a:schemeClr>
            </a:solid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A45952A9-986D-4C98-BE65-5DFAC0E7F0CB}"/>
              </a:ext>
            </a:extLst>
          </p:cNvPr>
          <p:cNvSpPr/>
          <p:nvPr/>
        </p:nvSpPr>
        <p:spPr>
          <a:xfrm>
            <a:off x="6816080" y="1816092"/>
            <a:ext cx="2304256" cy="13261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12D304A-529A-4908-82DF-6CBBFABE40C7}"/>
              </a:ext>
            </a:extLst>
          </p:cNvPr>
          <p:cNvPicPr>
            <a:picLocks noChangeAspect="1"/>
          </p:cNvPicPr>
          <p:nvPr/>
        </p:nvPicPr>
        <p:blipFill>
          <a:blip r:embed="rId4"/>
          <a:stretch>
            <a:fillRect/>
          </a:stretch>
        </p:blipFill>
        <p:spPr>
          <a:xfrm>
            <a:off x="6672064" y="4406312"/>
            <a:ext cx="4648055" cy="2126490"/>
          </a:xfrm>
          <a:prstGeom prst="rect">
            <a:avLst/>
          </a:prstGeom>
          <a:ln>
            <a:solidFill>
              <a:schemeClr val="tx2">
                <a:lumMod val="50000"/>
              </a:schemeClr>
            </a:solidFill>
          </a:ln>
        </p:spPr>
      </p:pic>
      <p:cxnSp>
        <p:nvCxnSpPr>
          <p:cNvPr id="12" name="Straight Arrow Connector 11">
            <a:extLst>
              <a:ext uri="{FF2B5EF4-FFF2-40B4-BE49-F238E27FC236}">
                <a16:creationId xmlns:a16="http://schemas.microsoft.com/office/drawing/2014/main" id="{0E1A5CDC-EC9E-4D18-B97D-3A70125CC761}"/>
              </a:ext>
            </a:extLst>
          </p:cNvPr>
          <p:cNvCxnSpPr>
            <a:cxnSpLocks/>
          </p:cNvCxnSpPr>
          <p:nvPr/>
        </p:nvCxnSpPr>
        <p:spPr>
          <a:xfrm flipH="1">
            <a:off x="8558218" y="4725144"/>
            <a:ext cx="504056" cy="3600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53BFFCC-9F35-4891-9386-75B32192FA44}"/>
              </a:ext>
            </a:extLst>
          </p:cNvPr>
          <p:cNvPicPr>
            <a:picLocks noChangeAspect="1"/>
          </p:cNvPicPr>
          <p:nvPr/>
        </p:nvPicPr>
        <p:blipFill>
          <a:blip r:embed="rId5"/>
          <a:stretch>
            <a:fillRect/>
          </a:stretch>
        </p:blipFill>
        <p:spPr>
          <a:xfrm>
            <a:off x="3183202" y="151464"/>
            <a:ext cx="424998" cy="426003"/>
          </a:xfrm>
          <a:prstGeom prst="roundRect">
            <a:avLst>
              <a:gd name="adj" fmla="val 4167"/>
            </a:avLst>
          </a:prstGeom>
          <a:solidFill>
            <a:srgbClr val="FFFFFF"/>
          </a:solidFill>
          <a:ln w="12700" cap="sq">
            <a:solidFill>
              <a:schemeClr val="tx1"/>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6791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258671" y="152452"/>
            <a:ext cx="3024336" cy="733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a:t>
            </a:r>
          </a:p>
        </p:txBody>
      </p:sp>
      <p:sp>
        <p:nvSpPr>
          <p:cNvPr id="4" name="Rectangle 3">
            <a:extLst>
              <a:ext uri="{FF2B5EF4-FFF2-40B4-BE49-F238E27FC236}">
                <a16:creationId xmlns:a16="http://schemas.microsoft.com/office/drawing/2014/main" id="{A8CD8984-A912-491E-8103-CF000BFC61B8}"/>
              </a:ext>
            </a:extLst>
          </p:cNvPr>
          <p:cNvSpPr/>
          <p:nvPr/>
        </p:nvSpPr>
        <p:spPr>
          <a:xfrm>
            <a:off x="119336" y="1298794"/>
            <a:ext cx="5787769" cy="547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3F506419-3AFB-4CCB-AE78-4826081E8F30}"/>
              </a:ext>
            </a:extLst>
          </p:cNvPr>
          <p:cNvSpPr/>
          <p:nvPr/>
        </p:nvSpPr>
        <p:spPr>
          <a:xfrm>
            <a:off x="258671" y="777938"/>
            <a:ext cx="5870940" cy="369332"/>
          </a:xfrm>
          <a:prstGeom prst="rect">
            <a:avLst/>
          </a:prstGeom>
        </p:spPr>
        <p:txBody>
          <a:bodyPr wrap="square">
            <a:spAutoFit/>
          </a:bodyPr>
          <a:lstStyle/>
          <a:p>
            <a:r>
              <a:rPr lang="en-GB" b="1" dirty="0">
                <a:solidFill>
                  <a:schemeClr val="tx2">
                    <a:lumMod val="50000"/>
                  </a:schemeClr>
                </a:solidFill>
              </a:rPr>
              <a:t>Road Traffic Accident  </a:t>
            </a:r>
          </a:p>
        </p:txBody>
      </p:sp>
      <p:pic>
        <p:nvPicPr>
          <p:cNvPr id="7" name="Picture 6">
            <a:extLst>
              <a:ext uri="{FF2B5EF4-FFF2-40B4-BE49-F238E27FC236}">
                <a16:creationId xmlns:a16="http://schemas.microsoft.com/office/drawing/2014/main" id="{C5958088-54CA-4584-B067-2D69941B8064}"/>
              </a:ext>
            </a:extLst>
          </p:cNvPr>
          <p:cNvPicPr>
            <a:picLocks noChangeAspect="1"/>
          </p:cNvPicPr>
          <p:nvPr/>
        </p:nvPicPr>
        <p:blipFill>
          <a:blip r:embed="rId3"/>
          <a:stretch>
            <a:fillRect/>
          </a:stretch>
        </p:blipFill>
        <p:spPr>
          <a:xfrm>
            <a:off x="3431704" y="163339"/>
            <a:ext cx="424998" cy="426004"/>
          </a:xfrm>
          <a:prstGeom prst="rect">
            <a:avLst/>
          </a:prstGeom>
          <a:ln>
            <a:solidFill>
              <a:schemeClr val="tx1"/>
            </a:solidFill>
          </a:ln>
        </p:spPr>
      </p:pic>
      <p:pic>
        <p:nvPicPr>
          <p:cNvPr id="8" name="Picture 7">
            <a:extLst>
              <a:ext uri="{FF2B5EF4-FFF2-40B4-BE49-F238E27FC236}">
                <a16:creationId xmlns:a16="http://schemas.microsoft.com/office/drawing/2014/main" id="{D1CA2F98-FA99-4EFC-AC51-6B3749A1C2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313308" y="1773860"/>
            <a:ext cx="3251262" cy="2539257"/>
          </a:xfrm>
          <a:prstGeom prst="rect">
            <a:avLst/>
          </a:prstGeom>
          <a:noFill/>
          <a:ln>
            <a:solidFill>
              <a:schemeClr val="tx2">
                <a:lumMod val="50000"/>
              </a:schemeClr>
            </a:solidFill>
          </a:ln>
        </p:spPr>
      </p:pic>
      <p:sp>
        <p:nvSpPr>
          <p:cNvPr id="9" name="Rectangle 8">
            <a:extLst>
              <a:ext uri="{FF2B5EF4-FFF2-40B4-BE49-F238E27FC236}">
                <a16:creationId xmlns:a16="http://schemas.microsoft.com/office/drawing/2014/main" id="{3C9703BC-34A4-4086-8681-F8469D8985FF}"/>
              </a:ext>
            </a:extLst>
          </p:cNvPr>
          <p:cNvSpPr/>
          <p:nvPr/>
        </p:nvSpPr>
        <p:spPr>
          <a:xfrm>
            <a:off x="263352" y="1417857"/>
            <a:ext cx="8136904" cy="3251263"/>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kumimoji="0" lang="en-GB" sz="1600" i="0" u="none" strike="noStrike" kern="1200" cap="none" spc="0" normalizeH="0" baseline="0" noProof="0" dirty="0">
                <a:ln>
                  <a:noFill/>
                </a:ln>
                <a:solidFill>
                  <a:schemeClr val="bg1"/>
                </a:solidFill>
                <a:effectLst/>
                <a:uLnTx/>
                <a:uFillTx/>
                <a:ea typeface="+mn-ea"/>
                <a:cs typeface="+mn-cs"/>
              </a:rPr>
              <a:t>On Thursday 12</a:t>
            </a:r>
            <a:r>
              <a:rPr kumimoji="0" lang="en-GB" sz="1600" i="0" u="none" strike="noStrike" kern="1200" cap="none" spc="0" normalizeH="0" baseline="30000" noProof="0" dirty="0">
                <a:ln>
                  <a:noFill/>
                </a:ln>
                <a:solidFill>
                  <a:schemeClr val="bg1"/>
                </a:solidFill>
                <a:effectLst/>
                <a:uLnTx/>
                <a:uFillTx/>
                <a:ea typeface="+mn-ea"/>
                <a:cs typeface="+mn-cs"/>
              </a:rPr>
              <a:t>th</a:t>
            </a:r>
            <a:r>
              <a:rPr kumimoji="0" lang="en-GB" sz="1600" i="0" u="none" strike="noStrike" kern="1200" cap="none" spc="0" normalizeH="0" baseline="0" noProof="0" dirty="0">
                <a:ln>
                  <a:noFill/>
                </a:ln>
                <a:solidFill>
                  <a:schemeClr val="bg1"/>
                </a:solidFill>
                <a:effectLst/>
                <a:uLnTx/>
                <a:uFillTx/>
                <a:ea typeface="+mn-ea"/>
                <a:cs typeface="+mn-cs"/>
              </a:rPr>
              <a:t> September 2019 at approx. 08:00, a NWR hire car was involved in a RTC.</a:t>
            </a:r>
          </a:p>
          <a:p>
            <a:r>
              <a:rPr lang="en-GB" sz="1600" dirty="0"/>
              <a:t>The vehicle was being returned to the hire company after the driver reported feeling vibrations through the steering wheel, the day before.</a:t>
            </a:r>
          </a:p>
          <a:p>
            <a:r>
              <a:rPr lang="en-GB" sz="1600" dirty="0"/>
              <a:t> </a:t>
            </a:r>
          </a:p>
          <a:p>
            <a:r>
              <a:rPr lang="en-GB" sz="1600" dirty="0"/>
              <a:t>The vehicle was being driven on the A3, at approximately 50mph.  </a:t>
            </a:r>
          </a:p>
          <a:p>
            <a:r>
              <a:rPr lang="en-GB" sz="1600" dirty="0"/>
              <a:t>A 3</a:t>
            </a:r>
            <a:r>
              <a:rPr lang="en-GB" sz="1600" baseline="30000" dirty="0"/>
              <a:t>rd</a:t>
            </a:r>
            <a:r>
              <a:rPr lang="en-GB" sz="1600" dirty="0"/>
              <a:t> party vehicle, 2 cars in front of the NWR vehicle, suddenly braked which led to the vehicle directly in front of the NWR vehicle also breaking.</a:t>
            </a:r>
          </a:p>
          <a:p>
            <a:r>
              <a:rPr lang="en-GB" sz="1600" dirty="0"/>
              <a:t>The NWR hire vehicle drove into the back of the car immediately in front and the airbag failed to deploy on colliding with the other car.</a:t>
            </a:r>
          </a:p>
          <a:p>
            <a:endParaRPr lang="en-GB" sz="1000" dirty="0"/>
          </a:p>
          <a:p>
            <a:r>
              <a:rPr lang="en-GB" sz="1600" dirty="0"/>
              <a:t>The driver was considerably shaken up and suffered pain to the neck, back and shoulders and was advised to take some time off to rest and recover.</a:t>
            </a:r>
            <a:endParaRPr kumimoji="0" lang="en-GB" sz="1600" i="0" u="none" strike="noStrike" kern="1200" cap="none" spc="0" normalizeH="0" baseline="0" noProof="0" dirty="0">
              <a:ln>
                <a:noFill/>
              </a:ln>
              <a:solidFill>
                <a:schemeClr val="bg1"/>
              </a:solidFill>
              <a:effectLst/>
              <a:uLnTx/>
              <a:uFillTx/>
              <a:ea typeface="+mn-ea"/>
              <a:cs typeface="+mn-cs"/>
            </a:endParaRPr>
          </a:p>
        </p:txBody>
      </p:sp>
      <p:sp>
        <p:nvSpPr>
          <p:cNvPr id="10" name="Rectangle 9">
            <a:extLst>
              <a:ext uri="{FF2B5EF4-FFF2-40B4-BE49-F238E27FC236}">
                <a16:creationId xmlns:a16="http://schemas.microsoft.com/office/drawing/2014/main" id="{6690A468-B816-4B96-8617-5EB5ABF700B8}"/>
              </a:ext>
            </a:extLst>
          </p:cNvPr>
          <p:cNvSpPr/>
          <p:nvPr/>
        </p:nvSpPr>
        <p:spPr>
          <a:xfrm>
            <a:off x="258671" y="4821607"/>
            <a:ext cx="8136903" cy="1955778"/>
          </a:xfrm>
          <a:prstGeom prst="rect">
            <a:avLst/>
          </a:prstGeom>
          <a:solidFill>
            <a:schemeClr val="accent2">
              <a:lumMod val="75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Items for discussion:</a:t>
            </a:r>
          </a:p>
          <a:p>
            <a:pPr>
              <a:defRPr/>
            </a:pPr>
            <a:endParaRPr kumimoji="0" lang="en-GB"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lvl="0" indent="-285750">
              <a:buFont typeface="Wingdings" panose="05000000000000000000" pitchFamily="2" charset="2"/>
              <a:buChar char="Ø"/>
              <a:defRPr/>
            </a:pPr>
            <a:r>
              <a:rPr lang="en-GB" sz="1400" b="1" dirty="0">
                <a:solidFill>
                  <a:schemeClr val="tx1"/>
                </a:solidFill>
                <a:latin typeface="Arial" panose="020B0604020202020204" pitchFamily="34" charset="0"/>
                <a:cs typeface="Arial" panose="020B0604020202020204" pitchFamily="34" charset="0"/>
              </a:rPr>
              <a:t>The vehicle will be a subject to further investigation to establish the cause of the vibrations, the reason for the airbag deployment failure and whether the breaks were functioning correctly.</a:t>
            </a:r>
          </a:p>
          <a:p>
            <a:pPr marL="285750" lvl="0" indent="-285750">
              <a:buFont typeface="Wingdings" panose="05000000000000000000" pitchFamily="2" charset="2"/>
              <a:buChar char="Ø"/>
              <a:defRPr/>
            </a:pPr>
            <a:r>
              <a:rPr lang="en-GB" sz="1400" b="1" dirty="0">
                <a:solidFill>
                  <a:schemeClr val="tx1"/>
                </a:solidFill>
                <a:latin typeface="Arial" panose="020B0604020202020204" pitchFamily="34" charset="0"/>
                <a:cs typeface="Arial" panose="020B0604020202020204" pitchFamily="34" charset="0"/>
              </a:rPr>
              <a:t>If you think that there is a problem with your vehicle, don’t drive it. The hire company can collect it, it’s not worth taking the risk.</a:t>
            </a:r>
          </a:p>
          <a:p>
            <a:pPr marL="285750" lvl="0" indent="-285750">
              <a:buFont typeface="Wingdings" panose="05000000000000000000" pitchFamily="2" charset="2"/>
              <a:buChar char="Ø"/>
              <a:defRPr/>
            </a:pPr>
            <a:r>
              <a:rPr lang="en-GB" sz="1400" b="1" dirty="0">
                <a:solidFill>
                  <a:schemeClr val="tx1"/>
                </a:solidFill>
                <a:latin typeface="Arial" panose="020B0604020202020204" pitchFamily="34" charset="0"/>
                <a:cs typeface="Arial" panose="020B0604020202020204" pitchFamily="34" charset="0"/>
              </a:rPr>
              <a:t>Seatbelts save lives, the evidence is above.</a:t>
            </a:r>
          </a:p>
          <a:p>
            <a:pPr marL="285750" lvl="0" indent="-285750">
              <a:buFont typeface="Wingdings" panose="05000000000000000000" pitchFamily="2" charset="2"/>
              <a:buChar char="Ø"/>
              <a:defRPr/>
            </a:pPr>
            <a:r>
              <a:rPr lang="en-GB" sz="1400" b="1" dirty="0">
                <a:solidFill>
                  <a:schemeClr val="tx1"/>
                </a:solidFill>
                <a:latin typeface="Arial" panose="020B0604020202020204" pitchFamily="34" charset="0"/>
                <a:cs typeface="Arial" panose="020B0604020202020204" pitchFamily="34" charset="0"/>
              </a:rPr>
              <a:t>Carry out your vehicle checks before you set off.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DD704DE7-660B-4119-8E64-84B8E49BDDAA}"/>
              </a:ext>
            </a:extLst>
          </p:cNvPr>
          <p:cNvSpPr/>
          <p:nvPr/>
        </p:nvSpPr>
        <p:spPr>
          <a:xfrm>
            <a:off x="8669310" y="5013176"/>
            <a:ext cx="2423133"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2">
                    <a:lumMod val="50000"/>
                  </a:schemeClr>
                </a:solidFill>
              </a:rPr>
              <a:t>Lessons Learnt - </a:t>
            </a:r>
            <a:r>
              <a:rPr lang="en-GB" dirty="0">
                <a:solidFill>
                  <a:schemeClr val="accent2">
                    <a:lumMod val="50000"/>
                  </a:schemeClr>
                </a:solidFill>
                <a:hlinkClick r:id="rId5" action="ppaction://hlinkfile">
                  <a:extLst>
                    <a:ext uri="{A12FA001-AC4F-418D-AE19-62706E023703}">
                      <ahyp:hlinkClr xmlns:ahyp="http://schemas.microsoft.com/office/drawing/2018/hyperlinkcolor" val="tx"/>
                    </a:ext>
                  </a:extLst>
                </a:hlinkClick>
              </a:rPr>
              <a:t>link</a:t>
            </a:r>
            <a:endParaRPr lang="en-GB" dirty="0">
              <a:solidFill>
                <a:schemeClr val="accent2">
                  <a:lumMod val="50000"/>
                </a:schemeClr>
              </a:solidFill>
            </a:endParaRPr>
          </a:p>
        </p:txBody>
      </p:sp>
    </p:spTree>
    <p:extLst>
      <p:ext uri="{BB962C8B-B14F-4D97-AF65-F5344CB8AC3E}">
        <p14:creationId xmlns:p14="http://schemas.microsoft.com/office/powerpoint/2010/main" val="975916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D0D601-8644-45D1-8F10-092FA928F9C2}"/>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0832CC7-0C20-4B7F-813D-37C2939A0561}"/>
              </a:ext>
            </a:extLst>
          </p:cNvPr>
          <p:cNvSpPr/>
          <p:nvPr/>
        </p:nvSpPr>
        <p:spPr>
          <a:xfrm>
            <a:off x="150113" y="755412"/>
            <a:ext cx="847226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Lost Time Accident – Back strain </a:t>
            </a:r>
          </a:p>
        </p:txBody>
      </p:sp>
      <p:sp>
        <p:nvSpPr>
          <p:cNvPr id="14" name="Rectangle 13">
            <a:extLst>
              <a:ext uri="{FF2B5EF4-FFF2-40B4-BE49-F238E27FC236}">
                <a16:creationId xmlns:a16="http://schemas.microsoft.com/office/drawing/2014/main" id="{72C1BE3F-A010-4D71-A389-D6CE408CAB45}"/>
              </a:ext>
            </a:extLst>
          </p:cNvPr>
          <p:cNvSpPr/>
          <p:nvPr/>
        </p:nvSpPr>
        <p:spPr>
          <a:xfrm>
            <a:off x="150113" y="86205"/>
            <a:ext cx="3728609" cy="589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a:t>
            </a:r>
          </a:p>
        </p:txBody>
      </p:sp>
      <p:sp>
        <p:nvSpPr>
          <p:cNvPr id="18" name="Rectangle 17">
            <a:extLst>
              <a:ext uri="{FF2B5EF4-FFF2-40B4-BE49-F238E27FC236}">
                <a16:creationId xmlns:a16="http://schemas.microsoft.com/office/drawing/2014/main" id="{2731A636-476E-46C0-B214-C9392F8705BC}"/>
              </a:ext>
            </a:extLst>
          </p:cNvPr>
          <p:cNvSpPr/>
          <p:nvPr/>
        </p:nvSpPr>
        <p:spPr>
          <a:xfrm>
            <a:off x="276158" y="1345849"/>
            <a:ext cx="7888430" cy="2731223"/>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GB" sz="1600" dirty="0">
                <a:solidFill>
                  <a:schemeClr val="bg1"/>
                </a:solidFill>
              </a:rPr>
              <a:t>On the 10th of September 2019, an Operative from the Off-Track Team suffered a painful back strain when he was prying up a timber bearer using a heel bar.</a:t>
            </a:r>
          </a:p>
          <a:p>
            <a:pPr lvl="0">
              <a:defRPr/>
            </a:pPr>
            <a:endParaRPr lang="en-GB" sz="1000" dirty="0">
              <a:solidFill>
                <a:schemeClr val="bg1"/>
              </a:solidFill>
            </a:endParaRPr>
          </a:p>
          <a:p>
            <a:pPr lvl="0">
              <a:defRPr/>
            </a:pPr>
            <a:r>
              <a:rPr lang="en-GB" sz="1600" dirty="0">
                <a:solidFill>
                  <a:schemeClr val="bg1"/>
                </a:solidFill>
              </a:rPr>
              <a:t>The team was tasked with manually removing rotten timber bearers and the inlays, which sit alongside the running rails, throughout the 4 lines within the Effingham MPV sheds. </a:t>
            </a:r>
          </a:p>
          <a:p>
            <a:pPr lvl="0">
              <a:defRPr/>
            </a:pPr>
            <a:endParaRPr lang="en-GB" sz="1000" dirty="0">
              <a:solidFill>
                <a:schemeClr val="bg1"/>
              </a:solidFill>
            </a:endParaRPr>
          </a:p>
          <a:p>
            <a:pPr>
              <a:defRPr/>
            </a:pPr>
            <a:r>
              <a:rPr lang="en-GB" sz="1600" dirty="0"/>
              <a:t>The scope of the required works had been raised a number of times, however the decision was made to carry out these works manually, as opposed to using mechanical means. </a:t>
            </a:r>
          </a:p>
          <a:p>
            <a:endParaRPr lang="en-GB" sz="1000" dirty="0"/>
          </a:p>
          <a:p>
            <a:r>
              <a:rPr lang="en-GB" sz="1600" dirty="0"/>
              <a:t>This work was strenuous and repetitive. </a:t>
            </a:r>
          </a:p>
        </p:txBody>
      </p:sp>
      <p:sp>
        <p:nvSpPr>
          <p:cNvPr id="19" name="Rectangle 18">
            <a:extLst>
              <a:ext uri="{FF2B5EF4-FFF2-40B4-BE49-F238E27FC236}">
                <a16:creationId xmlns:a16="http://schemas.microsoft.com/office/drawing/2014/main" id="{84858347-2D18-4122-8CD6-6328DB1BA948}"/>
              </a:ext>
            </a:extLst>
          </p:cNvPr>
          <p:cNvSpPr/>
          <p:nvPr/>
        </p:nvSpPr>
        <p:spPr>
          <a:xfrm>
            <a:off x="276157" y="4330655"/>
            <a:ext cx="10816285" cy="1834649"/>
          </a:xfrm>
          <a:prstGeom prst="rect">
            <a:avLst/>
          </a:prstGeom>
          <a:solidFill>
            <a:schemeClr val="accent2">
              <a:lumMod val="75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Items for discussion:</a:t>
            </a:r>
          </a:p>
          <a:p>
            <a:pPr lvl="0">
              <a:defRPr/>
            </a:pPr>
            <a:endParaRPr kumimoji="0" lang="en-GB" sz="1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defRPr/>
            </a:pPr>
            <a:r>
              <a:rPr lang="en-GB" sz="1400" b="1" dirty="0">
                <a:solidFill>
                  <a:prstClr val="black"/>
                </a:solidFill>
              </a:rPr>
              <a:t>Are we using the right tools? Manually carrying out work maybe the easier option, but it might not be the right one.</a:t>
            </a:r>
          </a:p>
          <a:p>
            <a:pPr marL="285750" lvl="0" indent="-285750">
              <a:buFont typeface="Wingdings" panose="05000000000000000000" pitchFamily="2" charset="2"/>
              <a:buChar char="Ø"/>
              <a:defRPr/>
            </a:pPr>
            <a:r>
              <a:rPr lang="en-GB" sz="1400" b="1" dirty="0">
                <a:solidFill>
                  <a:prstClr val="black"/>
                </a:solidFill>
              </a:rPr>
              <a:t>Do we protect our people? Have we given them every chance to succeed, without putting them at risk? </a:t>
            </a:r>
          </a:p>
          <a:p>
            <a:pPr marL="285750" lvl="0" indent="-285750">
              <a:buFont typeface="Wingdings" panose="05000000000000000000" pitchFamily="2" charset="2"/>
              <a:buChar char="Ø"/>
              <a:defRPr/>
            </a:pPr>
            <a:r>
              <a:rPr lang="en-GB" sz="1400" b="1" dirty="0">
                <a:solidFill>
                  <a:prstClr val="black"/>
                </a:solidFill>
              </a:rPr>
              <a:t>Are we taking the repetitive nature of our manual handling into account? A one off lift may place incredible strain on our bodies, but it is short lived. Work of the type identified in this incident may not be so straining in the short term, but by the nature of its repetitiveness may cause longer lasting effects.</a:t>
            </a: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8" name="Rectangle 7">
            <a:extLst>
              <a:ext uri="{FF2B5EF4-FFF2-40B4-BE49-F238E27FC236}">
                <a16:creationId xmlns:a16="http://schemas.microsoft.com/office/drawing/2014/main" id="{AACBF0D4-40EA-4F0D-82D7-FD4D383E1D4A}"/>
              </a:ext>
            </a:extLst>
          </p:cNvPr>
          <p:cNvSpPr/>
          <p:nvPr/>
        </p:nvSpPr>
        <p:spPr>
          <a:xfrm>
            <a:off x="276157" y="6165304"/>
            <a:ext cx="3602565" cy="46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accent2">
                    <a:lumMod val="50000"/>
                  </a:schemeClr>
                </a:solidFill>
              </a:rPr>
              <a:t>Lessons Learnt - </a:t>
            </a:r>
            <a:r>
              <a:rPr lang="en-GB" sz="1600" b="1" dirty="0">
                <a:solidFill>
                  <a:schemeClr val="accent2">
                    <a:lumMod val="50000"/>
                  </a:schemeClr>
                </a:solidFill>
                <a:hlinkClick r:id="rId3" action="ppaction://hlinkfile">
                  <a:extLst>
                    <a:ext uri="{A12FA001-AC4F-418D-AE19-62706E023703}">
                      <ahyp:hlinkClr xmlns:ahyp="http://schemas.microsoft.com/office/drawing/2018/hyperlinkcolor" val="tx"/>
                    </a:ext>
                  </a:extLst>
                </a:hlinkClick>
              </a:rPr>
              <a:t>Link</a:t>
            </a:r>
            <a:endParaRPr lang="en-GB" sz="1600" b="1" dirty="0">
              <a:solidFill>
                <a:schemeClr val="accent2">
                  <a:lumMod val="50000"/>
                </a:schemeClr>
              </a:solidFill>
            </a:endParaRPr>
          </a:p>
        </p:txBody>
      </p:sp>
      <p:pic>
        <p:nvPicPr>
          <p:cNvPr id="10" name="Picture 9" descr="C:\Users\SEdwar22\AppData\Local\Microsoft\Windows\Temporary Internet Files\Content.Outlook\1YEYRZUZ\IMG_0620 (002).JPG">
            <a:extLst>
              <a:ext uri="{FF2B5EF4-FFF2-40B4-BE49-F238E27FC236}">
                <a16:creationId xmlns:a16="http://schemas.microsoft.com/office/drawing/2014/main" id="{131BA5AA-9994-4A67-B26F-E18375D182E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37615" y="1271093"/>
            <a:ext cx="3296920" cy="2473960"/>
          </a:xfrm>
          <a:prstGeom prst="rect">
            <a:avLst/>
          </a:prstGeom>
          <a:noFill/>
          <a:ln>
            <a:solidFill>
              <a:schemeClr val="tx2">
                <a:lumMod val="50000"/>
              </a:schemeClr>
            </a:solidFill>
          </a:ln>
        </p:spPr>
      </p:pic>
      <p:sp>
        <p:nvSpPr>
          <p:cNvPr id="11" name="Text Box 5">
            <a:extLst>
              <a:ext uri="{FF2B5EF4-FFF2-40B4-BE49-F238E27FC236}">
                <a16:creationId xmlns:a16="http://schemas.microsoft.com/office/drawing/2014/main" id="{3E014442-804A-4F68-BA97-289B42A887F1}"/>
              </a:ext>
            </a:extLst>
          </p:cNvPr>
          <p:cNvSpPr txBox="1"/>
          <p:nvPr/>
        </p:nvSpPr>
        <p:spPr>
          <a:xfrm>
            <a:off x="8328248" y="3753222"/>
            <a:ext cx="3296920" cy="323850"/>
          </a:xfrm>
          <a:prstGeom prst="rect">
            <a:avLst/>
          </a:prstGeom>
          <a:solidFill>
            <a:sysClr val="window" lastClr="FFFFFF"/>
          </a:solidFill>
          <a:ln w="6350">
            <a:solidFill>
              <a:schemeClr val="tx2">
                <a:lumMod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tx2">
                    <a:lumMod val="50000"/>
                  </a:schemeClr>
                </a:solidFill>
                <a:effectLst/>
                <a:uLnTx/>
                <a:uFillTx/>
                <a:latin typeface="Times New Roman" panose="02020603050405020304" pitchFamily="18" charset="0"/>
                <a:ea typeface="Times New Roman" panose="02020603050405020304" pitchFamily="18" charset="0"/>
              </a:rPr>
              <a:t>An inlay and a heel bar within the MPV sheds</a:t>
            </a:r>
          </a:p>
        </p:txBody>
      </p:sp>
      <p:cxnSp>
        <p:nvCxnSpPr>
          <p:cNvPr id="12" name="Straight Arrow Connector 11">
            <a:extLst>
              <a:ext uri="{FF2B5EF4-FFF2-40B4-BE49-F238E27FC236}">
                <a16:creationId xmlns:a16="http://schemas.microsoft.com/office/drawing/2014/main" id="{AEE7102B-DC0F-43E2-96F0-AB4A9B664C84}"/>
              </a:ext>
            </a:extLst>
          </p:cNvPr>
          <p:cNvCxnSpPr>
            <a:cxnSpLocks/>
          </p:cNvCxnSpPr>
          <p:nvPr/>
        </p:nvCxnSpPr>
        <p:spPr>
          <a:xfrm flipV="1">
            <a:off x="8678128" y="2574413"/>
            <a:ext cx="316602" cy="1107273"/>
          </a:xfrm>
          <a:prstGeom prst="straightConnector1">
            <a:avLst/>
          </a:prstGeom>
          <a:noFill/>
          <a:ln w="38100" cap="flat" cmpd="sng" algn="ctr">
            <a:solidFill>
              <a:srgbClr val="FF0000"/>
            </a:solidFill>
            <a:prstDash val="solid"/>
            <a:tailEnd type="triangle"/>
          </a:ln>
          <a:effectLst/>
        </p:spPr>
      </p:cxnSp>
      <p:cxnSp>
        <p:nvCxnSpPr>
          <p:cNvPr id="13" name="Straight Arrow Connector 12">
            <a:extLst>
              <a:ext uri="{FF2B5EF4-FFF2-40B4-BE49-F238E27FC236}">
                <a16:creationId xmlns:a16="http://schemas.microsoft.com/office/drawing/2014/main" id="{91636599-8A69-405E-9976-C0F64A40389E}"/>
              </a:ext>
            </a:extLst>
          </p:cNvPr>
          <p:cNvCxnSpPr>
            <a:cxnSpLocks/>
          </p:cNvCxnSpPr>
          <p:nvPr/>
        </p:nvCxnSpPr>
        <p:spPr>
          <a:xfrm flipV="1">
            <a:off x="9524079" y="2611355"/>
            <a:ext cx="478438" cy="1087407"/>
          </a:xfrm>
          <a:prstGeom prst="straightConnector1">
            <a:avLst/>
          </a:prstGeom>
          <a:noFill/>
          <a:ln w="38100" cap="flat" cmpd="sng" algn="ctr">
            <a:solidFill>
              <a:srgbClr val="FF0000"/>
            </a:solidFill>
            <a:prstDash val="solid"/>
            <a:tailEnd type="triangle"/>
          </a:ln>
          <a:effectLst/>
        </p:spPr>
      </p:cxnSp>
      <p:pic>
        <p:nvPicPr>
          <p:cNvPr id="25" name="Picture 24">
            <a:extLst>
              <a:ext uri="{FF2B5EF4-FFF2-40B4-BE49-F238E27FC236}">
                <a16:creationId xmlns:a16="http://schemas.microsoft.com/office/drawing/2014/main" id="{CC7973D6-43A0-42AE-A937-419D56AC3047}"/>
              </a:ext>
            </a:extLst>
          </p:cNvPr>
          <p:cNvPicPr>
            <a:picLocks noChangeAspect="1"/>
          </p:cNvPicPr>
          <p:nvPr/>
        </p:nvPicPr>
        <p:blipFill>
          <a:blip r:embed="rId5"/>
          <a:stretch>
            <a:fillRect/>
          </a:stretch>
        </p:blipFill>
        <p:spPr>
          <a:xfrm>
            <a:off x="3287688" y="108304"/>
            <a:ext cx="414490" cy="426003"/>
          </a:xfrm>
          <a:prstGeom prst="rect">
            <a:avLst/>
          </a:prstGeom>
          <a:ln w="12700">
            <a:solidFill>
              <a:schemeClr val="tx1"/>
            </a:solidFill>
          </a:ln>
        </p:spPr>
      </p:pic>
    </p:spTree>
    <p:extLst>
      <p:ext uri="{BB962C8B-B14F-4D97-AF65-F5344CB8AC3E}">
        <p14:creationId xmlns:p14="http://schemas.microsoft.com/office/powerpoint/2010/main" val="3170809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01427" y="159422"/>
            <a:ext cx="3058269" cy="54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a:t>
            </a:r>
          </a:p>
        </p:txBody>
      </p:sp>
      <p:sp>
        <p:nvSpPr>
          <p:cNvPr id="5" name="Rectangle 4">
            <a:extLst>
              <a:ext uri="{FF2B5EF4-FFF2-40B4-BE49-F238E27FC236}">
                <a16:creationId xmlns:a16="http://schemas.microsoft.com/office/drawing/2014/main" id="{ED3662E3-F8D3-43C1-B8E1-5CC198B3D5E0}"/>
              </a:ext>
            </a:extLst>
          </p:cNvPr>
          <p:cNvSpPr/>
          <p:nvPr/>
        </p:nvSpPr>
        <p:spPr>
          <a:xfrm>
            <a:off x="311514" y="828536"/>
            <a:ext cx="11017224" cy="54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STF Accident whilst pushing an Iron </a:t>
            </a:r>
            <a:r>
              <a:rPr lang="en-GB" b="1" dirty="0">
                <a:solidFill>
                  <a:srgbClr val="005172">
                    <a:lumMod val="50000"/>
                  </a:srgbClr>
                </a:solidFill>
                <a:latin typeface="Arial" panose="020B0604020202020204"/>
              </a:rPr>
              <a:t>M</a:t>
            </a: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an</a:t>
            </a:r>
          </a:p>
        </p:txBody>
      </p:sp>
      <p:sp>
        <p:nvSpPr>
          <p:cNvPr id="6" name="Rectangle 5">
            <a:extLst>
              <a:ext uri="{FF2B5EF4-FFF2-40B4-BE49-F238E27FC236}">
                <a16:creationId xmlns:a16="http://schemas.microsoft.com/office/drawing/2014/main" id="{00C0002C-5A15-4605-98F4-E81E0D961332}"/>
              </a:ext>
            </a:extLst>
          </p:cNvPr>
          <p:cNvSpPr/>
          <p:nvPr/>
        </p:nvSpPr>
        <p:spPr>
          <a:xfrm>
            <a:off x="249288" y="1477730"/>
            <a:ext cx="8655023" cy="2620383"/>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GB" sz="1600" dirty="0">
                <a:solidFill>
                  <a:prstClr val="white"/>
                </a:solidFill>
              </a:rPr>
              <a:t>On Friday 30th of August 2019, a Technician from Wimbledon P-Way was part of a team pushing a 30ft rail on an Iron Man at L/E of </a:t>
            </a:r>
            <a:r>
              <a:rPr lang="en-GB" sz="1600" dirty="0" err="1">
                <a:solidFill>
                  <a:prstClr val="white"/>
                </a:solidFill>
              </a:rPr>
              <a:t>Earlsfield</a:t>
            </a:r>
            <a:r>
              <a:rPr lang="en-GB" sz="1600" dirty="0">
                <a:solidFill>
                  <a:prstClr val="white"/>
                </a:solidFill>
              </a:rPr>
              <a:t> (BML1). During this process, whilst walking in the 4ft, the Technician rolled his ankle.</a:t>
            </a:r>
          </a:p>
          <a:p>
            <a:pPr lvl="0">
              <a:defRPr/>
            </a:pPr>
            <a:endParaRPr lang="en-GB" sz="1000" dirty="0">
              <a:solidFill>
                <a:prstClr val="white"/>
              </a:solidFill>
            </a:endParaRPr>
          </a:p>
          <a:p>
            <a:pPr lvl="0">
              <a:defRPr/>
            </a:pPr>
            <a:r>
              <a:rPr lang="en-GB" sz="1600" dirty="0">
                <a:solidFill>
                  <a:prstClr val="white"/>
                </a:solidFill>
              </a:rPr>
              <a:t>The team were carrying out the task at night, using only head torches for lighting. </a:t>
            </a:r>
          </a:p>
          <a:p>
            <a:pPr lvl="0">
              <a:defRPr/>
            </a:pPr>
            <a:r>
              <a:rPr lang="en-GB" sz="1600" dirty="0">
                <a:solidFill>
                  <a:prstClr val="white"/>
                </a:solidFill>
              </a:rPr>
              <a:t>The underfoot conditions (ballasted track) were uneven.</a:t>
            </a:r>
          </a:p>
          <a:p>
            <a:pPr lvl="0">
              <a:defRPr/>
            </a:pPr>
            <a:endParaRPr lang="en-GB" sz="1000" dirty="0">
              <a:solidFill>
                <a:prstClr val="white"/>
              </a:solidFill>
            </a:endParaRPr>
          </a:p>
          <a:p>
            <a:pPr lvl="0">
              <a:defRPr/>
            </a:pPr>
            <a:r>
              <a:rPr lang="en-GB" sz="1600" dirty="0">
                <a:solidFill>
                  <a:prstClr val="white"/>
                </a:solidFill>
              </a:rPr>
              <a:t>The Technician, who is a qualified First Aider, followed the P.R.I.C.E protocol. His immediate actions, appropriate for the type of injury, potentially reduced the severity and he only suffered minor swelling to his ankle.</a:t>
            </a:r>
          </a:p>
        </p:txBody>
      </p:sp>
      <p:sp>
        <p:nvSpPr>
          <p:cNvPr id="15" name="Rectangle 14">
            <a:extLst>
              <a:ext uri="{FF2B5EF4-FFF2-40B4-BE49-F238E27FC236}">
                <a16:creationId xmlns:a16="http://schemas.microsoft.com/office/drawing/2014/main" id="{AD3757BC-6436-49FC-BC96-4AD5E64875CA}"/>
              </a:ext>
            </a:extLst>
          </p:cNvPr>
          <p:cNvSpPr/>
          <p:nvPr/>
        </p:nvSpPr>
        <p:spPr>
          <a:xfrm>
            <a:off x="249287" y="4270224"/>
            <a:ext cx="8655023" cy="1607048"/>
          </a:xfrm>
          <a:prstGeom prst="rect">
            <a:avLst/>
          </a:prstGeom>
          <a:solidFill>
            <a:schemeClr val="accent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Items for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lvl="0" indent="-285750">
              <a:buFont typeface="Wingdings" panose="05000000000000000000" pitchFamily="2" charset="2"/>
              <a:buChar char="Ø"/>
            </a:pPr>
            <a:r>
              <a:rPr lang="en-GB" sz="1400" b="1" dirty="0">
                <a:solidFill>
                  <a:schemeClr val="tx1"/>
                </a:solidFill>
              </a:rPr>
              <a:t>Is the site lighting suitable for the work being undertaken? Head torches are useful, but consider other lighting, such as the </a:t>
            </a:r>
            <a:r>
              <a:rPr lang="en-GB" sz="1400" b="1" dirty="0" err="1">
                <a:solidFill>
                  <a:schemeClr val="tx1"/>
                </a:solidFill>
              </a:rPr>
              <a:t>RiteStar</a:t>
            </a:r>
            <a:r>
              <a:rPr lang="en-GB" sz="1400" b="1" dirty="0">
                <a:solidFill>
                  <a:schemeClr val="tx1"/>
                </a:solidFill>
              </a:rPr>
              <a:t> 700 </a:t>
            </a:r>
            <a:r>
              <a:rPr lang="en-GB" sz="1400" b="1" dirty="0" err="1">
                <a:solidFill>
                  <a:schemeClr val="tx1"/>
                </a:solidFill>
              </a:rPr>
              <a:t>NightSearcher</a:t>
            </a:r>
            <a:r>
              <a:rPr lang="en-GB" sz="1400" b="1" dirty="0">
                <a:solidFill>
                  <a:schemeClr val="tx1"/>
                </a:solidFill>
              </a:rPr>
              <a:t> light. This magnetic light could be attached to your Iron Man or a trolley. </a:t>
            </a:r>
            <a:endParaRPr lang="en-GB" sz="1400" dirty="0">
              <a:solidFill>
                <a:schemeClr val="tx1"/>
              </a:solidFill>
            </a:endParaRPr>
          </a:p>
          <a:p>
            <a:pPr marL="285750" indent="-285750">
              <a:buFont typeface="Wingdings" panose="05000000000000000000" pitchFamily="2" charset="2"/>
              <a:buChar char="Ø"/>
            </a:pPr>
            <a:r>
              <a:rPr lang="en-GB" sz="1400" b="1" dirty="0">
                <a:solidFill>
                  <a:schemeClr val="tx1"/>
                </a:solidFill>
              </a:rPr>
              <a:t>Beware of your underfoot conditions and watch out for any uneven ballast surface </a:t>
            </a:r>
            <a:endParaRPr lang="en-GB" sz="1400" dirty="0">
              <a:solidFill>
                <a:schemeClr val="tx1"/>
              </a:solidFill>
            </a:endParaRPr>
          </a:p>
          <a:p>
            <a:pPr marL="285750" indent="-285750">
              <a:buFont typeface="Wingdings" panose="05000000000000000000" pitchFamily="2" charset="2"/>
              <a:buChar char="Ø"/>
            </a:pPr>
            <a:r>
              <a:rPr lang="en-GB" sz="1400" b="1" dirty="0">
                <a:solidFill>
                  <a:schemeClr val="tx1"/>
                </a:solidFill>
              </a:rPr>
              <a:t>Think P.R.I.C.E.</a:t>
            </a:r>
            <a:endParaRPr lang="en-GB"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26BDD938-05B9-48EE-A716-36A4D96A5894}"/>
              </a:ext>
            </a:extLst>
          </p:cNvPr>
          <p:cNvSpPr/>
          <p:nvPr/>
        </p:nvSpPr>
        <p:spPr>
          <a:xfrm>
            <a:off x="279578" y="6237312"/>
            <a:ext cx="2288030" cy="371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accent2">
                    <a:lumMod val="50000"/>
                  </a:schemeClr>
                </a:solidFill>
                <a:effectLst/>
                <a:uLnTx/>
                <a:uFillTx/>
                <a:latin typeface="Arial" panose="020B0604020202020204"/>
                <a:ea typeface="+mn-ea"/>
                <a:cs typeface="+mn-cs"/>
              </a:rPr>
              <a:t>Lessons Learnt - </a:t>
            </a:r>
            <a:r>
              <a:rPr kumimoji="0" lang="en-GB" sz="1600" b="1" i="0" u="none" strike="noStrike" kern="1200" cap="none" spc="0" normalizeH="0" baseline="0" noProof="0" dirty="0">
                <a:ln>
                  <a:noFill/>
                </a:ln>
                <a:solidFill>
                  <a:schemeClr val="accent2">
                    <a:lumMod val="50000"/>
                  </a:schemeClr>
                </a:solidFill>
                <a:effectLst/>
                <a:uLnTx/>
                <a:uFillTx/>
                <a:latin typeface="Arial" panose="020B0604020202020204"/>
                <a:ea typeface="+mn-ea"/>
                <a:cs typeface="+mn-cs"/>
                <a:hlinkClick r:id="rId3" action="ppaction://hlinkfile">
                  <a:extLst>
                    <a:ext uri="{A12FA001-AC4F-418D-AE19-62706E023703}">
                      <ahyp:hlinkClr xmlns:ahyp="http://schemas.microsoft.com/office/drawing/2018/hyperlinkcolor" val="tx"/>
                    </a:ext>
                  </a:extLst>
                </a:hlinkClick>
              </a:rPr>
              <a:t>Link</a:t>
            </a:r>
            <a:endParaRPr kumimoji="0" lang="en-GB" sz="1600" b="1" i="0" u="none" strike="noStrike" kern="1200" cap="none" spc="0" normalizeH="0" baseline="0" noProof="0" dirty="0">
              <a:ln>
                <a:noFill/>
              </a:ln>
              <a:solidFill>
                <a:schemeClr val="accent2">
                  <a:lumMod val="50000"/>
                </a:schemeClr>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6C006C3E-9A59-4293-A507-448041CFEED9}"/>
              </a:ext>
            </a:extLst>
          </p:cNvPr>
          <p:cNvPicPr>
            <a:picLocks noChangeAspect="1"/>
          </p:cNvPicPr>
          <p:nvPr/>
        </p:nvPicPr>
        <p:blipFill rotWithShape="1">
          <a:blip r:embed="rId4"/>
          <a:srcRect l="-1" r="3415"/>
          <a:stretch/>
        </p:blipFill>
        <p:spPr>
          <a:xfrm>
            <a:off x="3647728" y="215325"/>
            <a:ext cx="424998" cy="431679"/>
          </a:xfrm>
          <a:prstGeom prst="rect">
            <a:avLst/>
          </a:prstGeom>
          <a:ln>
            <a:solidFill>
              <a:schemeClr val="tx1"/>
            </a:solidFill>
          </a:ln>
        </p:spPr>
      </p:pic>
      <p:pic>
        <p:nvPicPr>
          <p:cNvPr id="12" name="Picture 11">
            <a:extLst>
              <a:ext uri="{FF2B5EF4-FFF2-40B4-BE49-F238E27FC236}">
                <a16:creationId xmlns:a16="http://schemas.microsoft.com/office/drawing/2014/main" id="{BFE62ACB-0C96-4DED-B146-917AC304699F}"/>
              </a:ext>
            </a:extLst>
          </p:cNvPr>
          <p:cNvPicPr/>
          <p:nvPr/>
        </p:nvPicPr>
        <p:blipFill>
          <a:blip r:embed="rId5"/>
          <a:stretch>
            <a:fillRect/>
          </a:stretch>
        </p:blipFill>
        <p:spPr>
          <a:xfrm>
            <a:off x="9336360" y="1477730"/>
            <a:ext cx="1992377" cy="1988444"/>
          </a:xfrm>
          <a:prstGeom prst="rect">
            <a:avLst/>
          </a:prstGeom>
          <a:ln>
            <a:solidFill>
              <a:schemeClr val="tx2">
                <a:lumMod val="50000"/>
              </a:schemeClr>
            </a:solidFill>
          </a:ln>
        </p:spPr>
      </p:pic>
      <p:sp>
        <p:nvSpPr>
          <p:cNvPr id="13" name="Text Box 5">
            <a:extLst>
              <a:ext uri="{FF2B5EF4-FFF2-40B4-BE49-F238E27FC236}">
                <a16:creationId xmlns:a16="http://schemas.microsoft.com/office/drawing/2014/main" id="{F29D866F-0ED0-4007-AF0C-B83A00EFB4E5}"/>
              </a:ext>
            </a:extLst>
          </p:cNvPr>
          <p:cNvSpPr txBox="1"/>
          <p:nvPr/>
        </p:nvSpPr>
        <p:spPr>
          <a:xfrm>
            <a:off x="9336360" y="3773940"/>
            <a:ext cx="1992378" cy="496284"/>
          </a:xfrm>
          <a:prstGeom prst="rect">
            <a:avLst/>
          </a:prstGeom>
          <a:solidFill>
            <a:sysClr val="window" lastClr="FFFFFF"/>
          </a:solidFill>
          <a:ln w="6350">
            <a:solidFill>
              <a:schemeClr val="tx2">
                <a:lumMod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a:ln>
                  <a:noFill/>
                </a:ln>
                <a:solidFill>
                  <a:schemeClr val="tx2">
                    <a:lumMod val="50000"/>
                  </a:schemeClr>
                </a:solidFill>
                <a:effectLst/>
                <a:uLnTx/>
                <a:uFillTx/>
                <a:latin typeface="Times New Roman" panose="02020603050405020304" pitchFamily="18" charset="0"/>
                <a:ea typeface="Times New Roman" panose="02020603050405020304" pitchFamily="18" charset="0"/>
              </a:rPr>
              <a:t>RiteStar</a:t>
            </a:r>
            <a:r>
              <a:rPr kumimoji="0" lang="en-GB" sz="1200" b="0" i="0" u="none" strike="noStrike" kern="0" cap="none" spc="0" normalizeH="0" baseline="0" noProof="0" dirty="0">
                <a:ln>
                  <a:noFill/>
                </a:ln>
                <a:solidFill>
                  <a:schemeClr val="tx2">
                    <a:lumMod val="50000"/>
                  </a:schemeClr>
                </a:solidFill>
                <a:effectLst/>
                <a:uLnTx/>
                <a:uFillTx/>
                <a:latin typeface="Times New Roman" panose="02020603050405020304" pitchFamily="18" charset="0"/>
                <a:ea typeface="Times New Roman" panose="02020603050405020304" pitchFamily="18" charset="0"/>
              </a:rPr>
              <a:t> 700 </a:t>
            </a:r>
            <a:r>
              <a:rPr kumimoji="0" lang="en-GB" sz="1200" b="0" i="0" u="none" strike="noStrike" kern="0" cap="none" spc="0" normalizeH="0" baseline="0" noProof="0" dirty="0" err="1">
                <a:ln>
                  <a:noFill/>
                </a:ln>
                <a:solidFill>
                  <a:schemeClr val="tx2">
                    <a:lumMod val="50000"/>
                  </a:schemeClr>
                </a:solidFill>
                <a:effectLst/>
                <a:uLnTx/>
                <a:uFillTx/>
                <a:latin typeface="Times New Roman" panose="02020603050405020304" pitchFamily="18" charset="0"/>
                <a:ea typeface="Times New Roman" panose="02020603050405020304" pitchFamily="18" charset="0"/>
              </a:rPr>
              <a:t>NightSearcher</a:t>
            </a:r>
            <a:r>
              <a:rPr kumimoji="0" lang="en-GB" sz="1200" b="0" i="0" u="none" strike="noStrike" kern="0" cap="none" spc="0" normalizeH="0" baseline="0" noProof="0" dirty="0">
                <a:ln>
                  <a:noFill/>
                </a:ln>
                <a:solidFill>
                  <a:schemeClr val="tx2">
                    <a:lumMod val="50000"/>
                  </a:schemeClr>
                </a:solidFill>
                <a:effectLst/>
                <a:uLnTx/>
                <a:uFillTx/>
                <a:latin typeface="Times New Roman" panose="02020603050405020304" pitchFamily="18" charset="0"/>
                <a:ea typeface="Times New Roman" panose="02020603050405020304" pitchFamily="18" charset="0"/>
              </a:rPr>
              <a:t> magnetic light</a:t>
            </a:r>
          </a:p>
        </p:txBody>
      </p:sp>
    </p:spTree>
    <p:extLst>
      <p:ext uri="{BB962C8B-B14F-4D97-AF65-F5344CB8AC3E}">
        <p14:creationId xmlns:p14="http://schemas.microsoft.com/office/powerpoint/2010/main" val="13434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D0D601-8644-45D1-8F10-092FA928F9C2}"/>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0832CC7-0C20-4B7F-813D-37C2939A0561}"/>
              </a:ext>
            </a:extLst>
          </p:cNvPr>
          <p:cNvSpPr/>
          <p:nvPr/>
        </p:nvSpPr>
        <p:spPr>
          <a:xfrm>
            <a:off x="150113" y="766290"/>
            <a:ext cx="608990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5172">
                    <a:lumMod val="50000"/>
                  </a:srgbClr>
                </a:solidFill>
              </a:rPr>
              <a:t>Manual Handling Accident – Dislocated shoulder </a:t>
            </a:r>
            <a:endParaRPr kumimoji="0" lang="en-GB" b="1" i="0" u="none" strike="noStrike" kern="1200" cap="none" spc="0" normalizeH="0" baseline="0" noProof="0" dirty="0">
              <a:ln>
                <a:noFill/>
              </a:ln>
              <a:solidFill>
                <a:srgbClr val="005172">
                  <a:lumMod val="50000"/>
                </a:srgbClr>
              </a:solidFill>
              <a:effectLst/>
              <a:uLnTx/>
              <a:uFillTx/>
              <a:ea typeface="+mn-ea"/>
              <a:cs typeface="+mn-cs"/>
            </a:endParaRPr>
          </a:p>
        </p:txBody>
      </p:sp>
      <p:sp>
        <p:nvSpPr>
          <p:cNvPr id="14" name="Rectangle 13">
            <a:extLst>
              <a:ext uri="{FF2B5EF4-FFF2-40B4-BE49-F238E27FC236}">
                <a16:creationId xmlns:a16="http://schemas.microsoft.com/office/drawing/2014/main" id="{72C1BE3F-A010-4D71-A389-D6CE408CAB45}"/>
              </a:ext>
            </a:extLst>
          </p:cNvPr>
          <p:cNvSpPr/>
          <p:nvPr/>
        </p:nvSpPr>
        <p:spPr>
          <a:xfrm>
            <a:off x="150113" y="86205"/>
            <a:ext cx="3728609" cy="589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a:t>
            </a:r>
          </a:p>
        </p:txBody>
      </p:sp>
      <p:sp>
        <p:nvSpPr>
          <p:cNvPr id="7" name="Rectangle 6">
            <a:extLst>
              <a:ext uri="{FF2B5EF4-FFF2-40B4-BE49-F238E27FC236}">
                <a16:creationId xmlns:a16="http://schemas.microsoft.com/office/drawing/2014/main" id="{C4F1F9CF-11F3-4990-A5F5-4B857654778D}"/>
              </a:ext>
            </a:extLst>
          </p:cNvPr>
          <p:cNvSpPr/>
          <p:nvPr/>
        </p:nvSpPr>
        <p:spPr>
          <a:xfrm>
            <a:off x="276158" y="1345849"/>
            <a:ext cx="7980082" cy="2588793"/>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GB" sz="1600" dirty="0">
                <a:solidFill>
                  <a:schemeClr val="bg1"/>
                </a:solidFill>
              </a:rPr>
              <a:t>On the 10th of September 2019, a MOM responding to a fault dislocated his right shoulder.</a:t>
            </a:r>
          </a:p>
          <a:p>
            <a:pPr lvl="0">
              <a:defRPr/>
            </a:pPr>
            <a:r>
              <a:rPr lang="en-GB" sz="1600" dirty="0">
                <a:solidFill>
                  <a:schemeClr val="bg1"/>
                </a:solidFill>
              </a:rPr>
              <a:t>The IP was retrieving a point clip from the shelving unit at the back of his van. The point clip got caught on another item and this led to his shoulder being pulled out of it’s socket.</a:t>
            </a:r>
          </a:p>
          <a:p>
            <a:pPr lvl="0">
              <a:defRPr/>
            </a:pPr>
            <a:r>
              <a:rPr lang="en-GB" sz="1600" dirty="0">
                <a:solidFill>
                  <a:schemeClr val="bg1"/>
                </a:solidFill>
              </a:rPr>
              <a:t>The IP suffered dislocations in the past and is now prone to a shoulder weakness. </a:t>
            </a:r>
          </a:p>
          <a:p>
            <a:pPr lvl="0">
              <a:defRPr/>
            </a:pPr>
            <a:r>
              <a:rPr lang="en-GB" sz="1600" dirty="0">
                <a:solidFill>
                  <a:schemeClr val="bg1"/>
                </a:solidFill>
              </a:rPr>
              <a:t>He was able to put his shoulder back himself but attended hospital afterwards to check for any potential damage to </a:t>
            </a:r>
            <a:r>
              <a:rPr lang="en-GB" sz="1600" dirty="0"/>
              <a:t>muscles, ligaments, nerves or blood vessels.</a:t>
            </a:r>
          </a:p>
          <a:p>
            <a:pPr lvl="0">
              <a:defRPr/>
            </a:pPr>
            <a:endParaRPr lang="en-GB" sz="1600" dirty="0"/>
          </a:p>
          <a:p>
            <a:pPr lvl="0">
              <a:defRPr/>
            </a:pPr>
            <a:r>
              <a:rPr lang="en-GB" sz="1600" dirty="0"/>
              <a:t>Taking 5 and doing a quick visual inspection first, could have identified the obstruction. </a:t>
            </a:r>
          </a:p>
        </p:txBody>
      </p:sp>
      <p:sp>
        <p:nvSpPr>
          <p:cNvPr id="8" name="Rectangle 7">
            <a:extLst>
              <a:ext uri="{FF2B5EF4-FFF2-40B4-BE49-F238E27FC236}">
                <a16:creationId xmlns:a16="http://schemas.microsoft.com/office/drawing/2014/main" id="{7936FB73-A094-479F-A96B-150E254B84B8}"/>
              </a:ext>
            </a:extLst>
          </p:cNvPr>
          <p:cNvSpPr/>
          <p:nvPr/>
        </p:nvSpPr>
        <p:spPr>
          <a:xfrm>
            <a:off x="276158" y="4008559"/>
            <a:ext cx="7980082" cy="2588793"/>
          </a:xfrm>
          <a:prstGeom prst="rect">
            <a:avLst/>
          </a:prstGeom>
          <a:solidFill>
            <a:schemeClr val="accent2">
              <a:lumMod val="75000"/>
            </a:schemeClr>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Items for discussion:</a:t>
            </a:r>
          </a:p>
          <a:p>
            <a:pPr lvl="0">
              <a:defRPr/>
            </a:pPr>
            <a:endParaRPr kumimoji="0" lang="en-GB" sz="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defRPr/>
            </a:pPr>
            <a:r>
              <a:rPr lang="en-GB" sz="1400" b="1" dirty="0">
                <a:solidFill>
                  <a:prstClr val="black"/>
                </a:solidFill>
              </a:rPr>
              <a:t>Do you consider your physical fitness and capability before you commence a task?</a:t>
            </a:r>
          </a:p>
          <a:p>
            <a:pPr marL="285750" lvl="0" indent="-285750">
              <a:buFont typeface="Wingdings" panose="05000000000000000000" pitchFamily="2" charset="2"/>
              <a:buChar char="Ø"/>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Simple things can lead to major problems if you are </a:t>
            </a:r>
            <a:r>
              <a:rPr lang="en-GB" sz="1400" b="1" dirty="0">
                <a:solidFill>
                  <a:prstClr val="black"/>
                </a:solidFill>
                <a:latin typeface="Arial" panose="020B0604020202020204"/>
              </a:rPr>
              <a:t>not aware and don’t take action</a:t>
            </a:r>
          </a:p>
          <a:p>
            <a:pPr marL="285750" lvl="0" indent="-285750">
              <a:buFont typeface="Wingdings" panose="05000000000000000000" pitchFamily="2" charset="2"/>
              <a:buChar char="Ø"/>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If </a:t>
            </a:r>
            <a:r>
              <a:rPr lang="en-GB" sz="1400" b="1" dirty="0">
                <a:solidFill>
                  <a:prstClr val="black"/>
                </a:solidFill>
                <a:latin typeface="Arial" panose="020B0604020202020204"/>
              </a:rPr>
              <a:t>you have any known/pre-existing conditions that could affect your ability to carry out a task, you need to talk about it and make your line manager/colleagues aware</a:t>
            </a:r>
          </a:p>
          <a:p>
            <a:pPr lvl="0">
              <a:defRPr/>
            </a:pPr>
            <a:endParaRPr lang="en-GB" sz="800" b="1" dirty="0">
              <a:solidFill>
                <a:prstClr val="black"/>
              </a:solidFill>
              <a:latin typeface="Arial" panose="020B0604020202020204"/>
            </a:endParaRPr>
          </a:p>
          <a:p>
            <a:pPr lvl="0">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What to do if </a:t>
            </a:r>
            <a:r>
              <a:rPr lang="en-GB" sz="1400" b="1" dirty="0">
                <a:solidFill>
                  <a:prstClr val="black"/>
                </a:solidFill>
                <a:latin typeface="Arial" panose="020B0604020202020204"/>
              </a:rPr>
              <a:t>you dislocate your shoulder:</a:t>
            </a:r>
          </a:p>
          <a:p>
            <a:pPr lvl="0">
              <a:defRPr/>
            </a:pPr>
            <a:endParaRPr lang="en-GB" sz="800" b="1" dirty="0">
              <a:solidFill>
                <a:prstClr val="black"/>
              </a:solidFill>
              <a:latin typeface="Arial" panose="020B0604020202020204"/>
            </a:endParaRPr>
          </a:p>
          <a:p>
            <a:r>
              <a:rPr lang="en-GB" sz="1400" dirty="0">
                <a:solidFill>
                  <a:schemeClr val="tx1"/>
                </a:solidFill>
              </a:rPr>
              <a:t>Get medical help right away for a shoulder that appears dislocated. While you're waiting for medical attention:</a:t>
            </a:r>
          </a:p>
          <a:p>
            <a:pPr marL="285750" indent="-285750">
              <a:buFont typeface="Wingdings" panose="05000000000000000000" pitchFamily="2" charset="2"/>
              <a:buChar char="§"/>
            </a:pPr>
            <a:r>
              <a:rPr lang="en-GB" sz="1400" b="1" dirty="0">
                <a:solidFill>
                  <a:schemeClr val="tx1"/>
                </a:solidFill>
              </a:rPr>
              <a:t>Don't move the joint – you could do more damage</a:t>
            </a:r>
          </a:p>
          <a:p>
            <a:pPr marL="285750" indent="-285750">
              <a:buFont typeface="Wingdings" panose="05000000000000000000" pitchFamily="2" charset="2"/>
              <a:buChar char="§"/>
            </a:pPr>
            <a:r>
              <a:rPr lang="en-GB" sz="1400" b="1" dirty="0">
                <a:solidFill>
                  <a:schemeClr val="tx1"/>
                </a:solidFill>
              </a:rPr>
              <a:t>Ice the injured joint – can help reduce pain and swelling</a:t>
            </a: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074" name="0B88F44B-2526-4235-A96B-4E87A68FEF57" descr="image1.jpeg">
            <a:extLst>
              <a:ext uri="{FF2B5EF4-FFF2-40B4-BE49-F238E27FC236}">
                <a16:creationId xmlns:a16="http://schemas.microsoft.com/office/drawing/2014/main" id="{65304B9C-6485-4182-830C-EE8F68ADE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93460" y="3381663"/>
            <a:ext cx="3606497" cy="27048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35A89B-32D6-4987-BCEE-149633B1F00C}"/>
              </a:ext>
            </a:extLst>
          </p:cNvPr>
          <p:cNvPicPr>
            <a:picLocks noChangeAspect="1"/>
          </p:cNvPicPr>
          <p:nvPr/>
        </p:nvPicPr>
        <p:blipFill rotWithShape="1">
          <a:blip r:embed="rId4"/>
          <a:srcRect b="12687"/>
          <a:stretch/>
        </p:blipFill>
        <p:spPr>
          <a:xfrm>
            <a:off x="8472412" y="967001"/>
            <a:ext cx="2848591" cy="1833905"/>
          </a:xfrm>
          <a:prstGeom prst="rect">
            <a:avLst/>
          </a:prstGeom>
          <a:ln>
            <a:solidFill>
              <a:schemeClr val="tx2">
                <a:lumMod val="50000"/>
              </a:schemeClr>
            </a:solidFill>
          </a:ln>
        </p:spPr>
      </p:pic>
      <p:pic>
        <p:nvPicPr>
          <p:cNvPr id="12" name="Picture 11">
            <a:extLst>
              <a:ext uri="{FF2B5EF4-FFF2-40B4-BE49-F238E27FC236}">
                <a16:creationId xmlns:a16="http://schemas.microsoft.com/office/drawing/2014/main" id="{749A4A4F-FB61-43A6-9353-E03709C50697}"/>
              </a:ext>
            </a:extLst>
          </p:cNvPr>
          <p:cNvPicPr>
            <a:picLocks noChangeAspect="1"/>
          </p:cNvPicPr>
          <p:nvPr/>
        </p:nvPicPr>
        <p:blipFill>
          <a:blip r:embed="rId5"/>
          <a:stretch>
            <a:fillRect/>
          </a:stretch>
        </p:blipFill>
        <p:spPr>
          <a:xfrm>
            <a:off x="3239555" y="110789"/>
            <a:ext cx="414490" cy="426003"/>
          </a:xfrm>
          <a:prstGeom prst="rect">
            <a:avLst/>
          </a:prstGeom>
          <a:ln w="12700">
            <a:solidFill>
              <a:schemeClr val="tx1"/>
            </a:solidFill>
          </a:ln>
        </p:spPr>
      </p:pic>
    </p:spTree>
    <p:extLst>
      <p:ext uri="{BB962C8B-B14F-4D97-AF65-F5344CB8AC3E}">
        <p14:creationId xmlns:p14="http://schemas.microsoft.com/office/powerpoint/2010/main" val="3779994830"/>
      </p:ext>
    </p:extLst>
  </p:cSld>
  <p:clrMapOvr>
    <a:masterClrMapping/>
  </p:clrMapOvr>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Blank">
  <a:themeElements>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52454</TotalTime>
  <Words>3031</Words>
  <Application>Microsoft Office PowerPoint</Application>
  <PresentationFormat>Widescreen</PresentationFormat>
  <Paragraphs>354</Paragraphs>
  <Slides>20</Slides>
  <Notes>15</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0" baseType="lpstr">
      <vt:lpstr>Arial</vt:lpstr>
      <vt:lpstr>Calibri</vt:lpstr>
      <vt:lpstr>Network Rail Sans</vt:lpstr>
      <vt:lpstr>Times New Roman</vt:lpstr>
      <vt:lpstr>Wingdings</vt:lpstr>
      <vt:lpstr>1_Office Theme</vt:lpstr>
      <vt:lpstr>Blank</vt:lpstr>
      <vt:lpstr>6_Blank</vt:lpstr>
      <vt:lpstr>2_Office Theme</vt:lpstr>
      <vt:lpstr>Worksheet</vt:lpstr>
      <vt:lpstr>Health, Safety and Environment Period Cascade for P06 2019/20 Wessex Route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de la Mothe</dc:creator>
  <cp:lastModifiedBy>De La Mothe Andrea</cp:lastModifiedBy>
  <cp:revision>563</cp:revision>
  <cp:lastPrinted>2019-06-24T10:23:36Z</cp:lastPrinted>
  <dcterms:created xsi:type="dcterms:W3CDTF">2018-04-19T11:16:21Z</dcterms:created>
  <dcterms:modified xsi:type="dcterms:W3CDTF">2019-09-19T13:13:05Z</dcterms:modified>
</cp:coreProperties>
</file>