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Lst>
  <p:notesMasterIdLst>
    <p:notesMasterId r:id="rId23"/>
  </p:notesMasterIdLst>
  <p:handoutMasterIdLst>
    <p:handoutMasterId r:id="rId24"/>
  </p:handoutMasterIdLst>
  <p:sldIdLst>
    <p:sldId id="530" r:id="rId5"/>
    <p:sldId id="275" r:id="rId6"/>
    <p:sldId id="276" r:id="rId7"/>
    <p:sldId id="623" r:id="rId8"/>
    <p:sldId id="609" r:id="rId9"/>
    <p:sldId id="625" r:id="rId10"/>
    <p:sldId id="622" r:id="rId11"/>
    <p:sldId id="620" r:id="rId12"/>
    <p:sldId id="619" r:id="rId13"/>
    <p:sldId id="624" r:id="rId14"/>
    <p:sldId id="627" r:id="rId15"/>
    <p:sldId id="632" r:id="rId16"/>
    <p:sldId id="291" r:id="rId17"/>
    <p:sldId id="637" r:id="rId18"/>
    <p:sldId id="288" r:id="rId19"/>
    <p:sldId id="289" r:id="rId20"/>
    <p:sldId id="636" r:id="rId21"/>
    <p:sldId id="290" r:id="rId2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530"/>
            <p14:sldId id="275"/>
            <p14:sldId id="276"/>
            <p14:sldId id="623"/>
            <p14:sldId id="609"/>
            <p14:sldId id="625"/>
            <p14:sldId id="622"/>
            <p14:sldId id="620"/>
            <p14:sldId id="619"/>
            <p14:sldId id="624"/>
            <p14:sldId id="627"/>
            <p14:sldId id="632"/>
            <p14:sldId id="291"/>
            <p14:sldId id="637"/>
            <p14:sldId id="288"/>
            <p14:sldId id="289"/>
            <p14:sldId id="636"/>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3300"/>
    <a:srgbClr val="293A16"/>
    <a:srgbClr val="0000FF"/>
    <a:srgbClr val="951B81"/>
    <a:srgbClr val="FFEDB3"/>
    <a:srgbClr val="FFE181"/>
    <a:srgbClr val="008000"/>
    <a:srgbClr val="70B39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84830" autoAdjust="0"/>
  </p:normalViewPr>
  <p:slideViewPr>
    <p:cSldViewPr>
      <p:cViewPr varScale="1">
        <p:scale>
          <a:sx n="76" d="100"/>
          <a:sy n="76" d="100"/>
        </p:scale>
        <p:origin x="978" y="12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18/10/2019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18/10/2019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6605F73-A141-4BC2-903A-E12D05ECF9E0}" type="slidenum">
              <a:rPr lang="en-GB" smtClean="0"/>
              <a:t>1</a:t>
            </a:fld>
            <a:endParaRPr lang="en-GB"/>
          </a:p>
        </p:txBody>
      </p:sp>
    </p:spTree>
    <p:extLst>
      <p:ext uri="{BB962C8B-B14F-4D97-AF65-F5344CB8AC3E}">
        <p14:creationId xmlns:p14="http://schemas.microsoft.com/office/powerpoint/2010/main" val="379035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03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15</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16</a:t>
            </a:fld>
            <a:endParaRPr lang="en-GB"/>
          </a:p>
        </p:txBody>
      </p:sp>
    </p:spTree>
    <p:extLst>
      <p:ext uri="{BB962C8B-B14F-4D97-AF65-F5344CB8AC3E}">
        <p14:creationId xmlns:p14="http://schemas.microsoft.com/office/powerpoint/2010/main" val="291518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33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90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31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4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235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18-Oct-19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18-Oct-19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18-Oct-19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18-Oct-19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18-Oct-19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18-Oct-19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18-Oct-19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18-Oct-19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18-Oct-19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18-Oct-19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18-Oct-19</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18-Oct-19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18-Oct-19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18-Oct-19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18-Oct-19</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18-Oct-19</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18-Oct-19</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18-Oct-19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18-Oct-19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18-Oct-19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18-Oct-19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18-Oct-19</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18-Oct-19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18-Oct-19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18-Oct-19</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hyperlink" Target="https://s6.newzapp.co.uk/t/gtl/MTQwMDIzODksMTM5NDQ0Njc4NCwxN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CBD-Oil-FAQ-STE.pdf"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file:///\\UKRDC3SDC43014\DFSRoot$\SZ\WMAGroups\01%20-%20Route%20IM%20Director%20-%20Wessex\02%20-%20Route%20Safety%20Hour%20Reporting\02%20-%20Route%20Safety%20Hour%20Reporting\Safety%20Cascades%2019-20\P7%201920\Product%20Recall%20Notice%20-%20Teufelberger%20Braided%20Safety%20Blue,%20T-VEE%20with%20Slaice.pdf" TargetMode="External"/><Relationship Id="rId13" Type="http://schemas.openxmlformats.org/officeDocument/2006/relationships/hyperlink" Target="file:///\\UKRDC3SDC43014\DFSRoot$\SZ\WMAGroups\01%20-%20Route%20IM%20Director%20-%20Wessex\02%20-%20Route%20Safety%20Hour%20Reporting\02%20-%20Route%20Safety%20Hour%20Reporting\Safety%20Cascades%2019-20\P7%201920\mind-wellbeing-index-a4-portrait.pdf" TargetMode="External"/><Relationship Id="rId3" Type="http://schemas.openxmlformats.org/officeDocument/2006/relationships/hyperlink" Target="file:///\\UKRDC3SDC43014\DFSRoot$\SZ\WMAGroups\01%20-%20Route%20IM%20Director%20-%20Wessex\02%20-%20Route%20Safety%20Hour%20Reporting\02%20-%20Route%20Safety%20Hour%20Reporting\Safety%20Cascades%2019-20\P7%201920\Safety-Bulletin-NRB19-15-Insecure-access-points.pdf" TargetMode="External"/><Relationship Id="rId7" Type="http://schemas.openxmlformats.org/officeDocument/2006/relationships/hyperlink" Target="file:///\\UKRDC3SDC43014\DFSRoot$\SZ\WMAGroups\01%20-%20Route%20IM%20Director%20-%20Wessex\02%20-%20Route%20Safety%20Hour%20Reporting\02%20-%20Route%20Safety%20Hour%20Reporting\Safety%20Cascades%2019-20\P7%201920\WDSER011019%20-%20HV%20cable%20strike%20updated%20bulletin.pdf" TargetMode="External"/><Relationship Id="rId12" Type="http://schemas.openxmlformats.org/officeDocument/2006/relationships/hyperlink" Target="file:///\\UKRDC3SDC43014\DFSRoot$\SZ\WMAGroups\01%20-%20Route%20IM%20Director%20-%20Wessex\02%20-%20Route%20Safety%20Hour%20Reporting\02%20-%20Route%20Safety%20Hour%20Reporting\Safety%20Cascades%2019-20\P7%201920\mind-wellbeing-index-a4-landscape.pdf" TargetMode="External"/><Relationship Id="rId2" Type="http://schemas.openxmlformats.org/officeDocument/2006/relationships/hyperlink" Target="file:///\\UKRDC3SDC43014\DFSRoot$\SZ\WMAGroups\01%20-%20Route%20IM%20Director%20-%20Wessex\02%20-%20Route%20Safety%20Hour%20Reporting\02%20-%20Route%20Safety%20Hour%20Reporting\Safety%20Cascades%2019-20\P7%201920\Safety-Bulletin-NRB19-13-On-Track-Machine-Runaway-at-Taunton-Operating-Base.pdf" TargetMode="External"/><Relationship Id="rId1" Type="http://schemas.openxmlformats.org/officeDocument/2006/relationships/slideLayout" Target="../slideLayouts/slideLayout2.xml"/><Relationship Id="rId6" Type="http://schemas.openxmlformats.org/officeDocument/2006/relationships/hyperlink" Target="file:///\\UKRDC3SDC43014\DFSRoot$\SZ\WMAGroups\01%20-%20Route%20IM%20Director%20-%20Wessex\02%20-%20Route%20Safety%20Hour%20Reporting\02%20-%20Route%20Safety%20Hour%20Reporting\Safety%20Cascades%2019-20\P7%201920\Safety-Advice-NRA19-11-Stop-use-notice.pdf" TargetMode="External"/><Relationship Id="rId11" Type="http://schemas.openxmlformats.org/officeDocument/2006/relationships/hyperlink" Target="file:///\\UKRDC3SDC43014\DFSRoot$\SZ\WMAGroups\01%20-%20Route%20IM%20Director%20-%20Wessex\02%20-%20Route%20Safety%20Hour%20Reporting\02%20-%20Route%20Safety%20Hour%20Reporting\Safety%20Cascades%2019-20\P7%201920\Lessons%20learnt%20-%20Heater%20incident.pdf" TargetMode="External"/><Relationship Id="rId5" Type="http://schemas.openxmlformats.org/officeDocument/2006/relationships/hyperlink" Target="file:///\\UKRDC3SDC43014\DFSRoot$\SZ\WMAGroups\01%20-%20Route%20IM%20Director%20-%20Wessex\02%20-%20Route%20Safety%20Hour%20Reporting\02%20-%20Route%20Safety%20Hour%20Reporting\Safety%20Cascades%2019-20\P7%201920\Safety-Bulletin-NRB19-16.pdf" TargetMode="External"/><Relationship Id="rId10" Type="http://schemas.openxmlformats.org/officeDocument/2006/relationships/hyperlink" Target="file:///\\UKRDC3SDC43014\DFSRoot$\SZ\WMAGroups\01%20-%20Route%20IM%20Director%20-%20Wessex\02%20-%20Route%20Safety%20Hour%20Reporting\02%20-%20Route%20Safety%20Hour%20Reporting\Safety%20Cascades%2019-20\P7%201920\Lessons%20learnt%20STF%20-%20Fullwell%20ankle%20injury.pdf" TargetMode="External"/><Relationship Id="rId4" Type="http://schemas.openxmlformats.org/officeDocument/2006/relationships/hyperlink" Target="file:///\\UKRDC3SDC43014\DFSRoot$\SZ\WMAGroups\01%20-%20Route%20IM%20Director%20-%20Wessex\02%20-%20Route%20Safety%20Hour%20Reporting\02%20-%20Route%20Safety%20Hour%20Reporting\Safety%20Cascades%2019-20\P7%201920\Safety-Bulletin-NRB19-14-Injury-to-a-member-of-the-public.pdf" TargetMode="External"/><Relationship Id="rId9" Type="http://schemas.openxmlformats.org/officeDocument/2006/relationships/hyperlink" Target="file:///\\UKRDC3SDC43014\DFSRoot$\SZ\WMAGroups\01%20-%20Route%20IM%20Director%20-%20Wessex\02%20-%20Route%20Safety%20Hour%20Reporting\02%20-%20Route%20Safety%20Hour%20Reporting\Safety%20Cascades%2019-20\P7%201920\DSP%20-%20Installation%20Notice_.pdf" TargetMode="External"/><Relationship Id="rId1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mailto:luis.williams@networkrail.co.uk" TargetMode="External"/><Relationship Id="rId5" Type="http://schemas.openxmlformats.org/officeDocument/2006/relationships/hyperlink" Target="https://wexplant.hub.networkrail.co.uk/Pages/NRHome.aspx" TargetMode="External"/><Relationship Id="rId4" Type="http://schemas.openxmlformats.org/officeDocument/2006/relationships/hyperlink" Target="https://wexplant.hub.networkrail.co.uk/_layouts/15/WopiFrame.aspx?sourcedoc=/Wessex%20POS/34325%20-%20Certificate%20of%20Authorisation%20of%20Variation%20-%20Derogation%20-%20POS.pdf&amp;action=defaul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sxenv.hub.networkrail.co.uk/Protected%20Sites%20and%20Species/Forms/AllItems.asp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emf"/><Relationship Id="rId7" Type="http://schemas.openxmlformats.org/officeDocument/2006/relationships/hyperlink" Target="file:///\\UKRDC3SDC43014\DFSRoot$\SZ\WMAGroups\01%20-%20Route%20IM%20Director%20-%20Wessex\02%20-%20Route%20Safety%20Hour%20Reporting\02%20-%20Route%20Safety%20Hour%20Reporting\Safety%20Cascades%2019-20\P7%201920\Flu%20Vaccination%20Final%20Briefing%20note%20and%20FAQs.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file:///\\UKRDC3SDC43014\DFSRoot$\SZ\WMAGroups\01%20-%20Route%20IM%20Director%20-%20Wessex\02%20-%20Route%20Safety%20Hour%20Reporting\02%20-%20Route%20Safety%20Hour%20Reporting\Safety%20Cascades%2019-20\P7%201920\Free%20Flu%20Vaccination%20Poster.pptx" TargetMode="External"/><Relationship Id="rId5" Type="http://schemas.openxmlformats.org/officeDocument/2006/relationships/hyperlink" Target="mailto:R.Flu@optimahealth.co.uk" TargetMode="External"/><Relationship Id="rId4" Type="http://schemas.openxmlformats.org/officeDocument/2006/relationships/hyperlink" Target="mailto:NR.Flu@optimahealth.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file:///\\UKRDC3SDC43014\DFSRoot$\SZ\WMAGroups\01%20-%20Route%20IM%20Director%20-%20Wessex\02%20-%20Route%20Safety%20Hour%20Reporting\02%20-%20Route%20Safety%20Hour%20Reporting\Safety%20Cascades%2019-20\P7%201920\Margam_interim_report_discussion_pack.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xlsx"/><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hyperlink" Target="file:///\\UKRDC3SDC43014\DFSRoot$\SZ\WMAGroups\01%20-%20Route%20IM%20Director%20-%20Wessex\02%20-%20Route%20Safety%20Hour%20Reporting\02%20-%20Route%20Safety%20Hour%20Reporting\Safety%20Cascades%2019-20\P7%201920\Lessons%20learnt%20STF%20-%20Fullwell%20ankle%20injury.pdf"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0.emf"/><Relationship Id="rId1" Type="http://schemas.openxmlformats.org/officeDocument/2006/relationships/slideLayout" Target="../slideLayouts/slideLayout3.xml"/><Relationship Id="rId5" Type="http://schemas.openxmlformats.org/officeDocument/2006/relationships/hyperlink" Target="file:///\\UKRDC3SDC43014\DFSRoot$\SZ\WMAGroups\01%20-%20Route%20IM%20Director%20-%20Wessex\02%20-%20Route%20Safety%20Hour%20Reporting\02%20-%20Route%20Safety%20Hour%20Reporting\Safety%20Cascades%2019-20\P7%201920\DSP%20-%20Installation%20Notice_.pdf" TargetMode="External"/><Relationship Id="rId4" Type="http://schemas.openxmlformats.org/officeDocument/2006/relationships/hyperlink" Target="mailto:Matthew.McEwen@networkrail.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983432" y="5733256"/>
            <a:ext cx="10513119" cy="1008112"/>
          </a:xfrm>
          <a:prstGeom prst="rect">
            <a:avLst/>
          </a:prstGeom>
          <a:noFill/>
          <a:ln>
            <a:noFill/>
          </a:ln>
        </p:spPr>
        <p:txBody>
          <a:bodyPr/>
          <a:lstStyle/>
          <a:p>
            <a:r>
              <a:rPr lang="en-GB" sz="2800" b="0" spc="0" dirty="0">
                <a:solidFill>
                  <a:schemeClr val="tx2">
                    <a:lumMod val="50000"/>
                  </a:schemeClr>
                </a:solidFill>
                <a:latin typeface="Arial" panose="020B0604020202020204" pitchFamily="34" charset="0"/>
                <a:ea typeface="+mn-ea"/>
                <a:cs typeface="Arial" panose="020B0604020202020204" pitchFamily="34" charset="0"/>
              </a:rPr>
              <a:t>Health, Safety and Environment Period Cascade for P07 2019/20</a:t>
            </a:r>
            <a:br>
              <a:rPr lang="en-GB" sz="2800" b="0" spc="0" dirty="0">
                <a:solidFill>
                  <a:schemeClr val="tx2">
                    <a:lumMod val="50000"/>
                  </a:schemeClr>
                </a:solidFill>
                <a:latin typeface="Arial" panose="020B0604020202020204" pitchFamily="34" charset="0"/>
                <a:ea typeface="+mn-ea"/>
                <a:cs typeface="Arial" panose="020B0604020202020204" pitchFamily="34" charset="0"/>
              </a:rPr>
            </a:br>
            <a:r>
              <a:rPr lang="en-GB" sz="2800" b="0" spc="0" dirty="0">
                <a:solidFill>
                  <a:schemeClr val="tx2">
                    <a:lumMod val="50000"/>
                  </a:schemeClr>
                </a:solidFill>
                <a:latin typeface="Arial" panose="020B0604020202020204" pitchFamily="34" charset="0"/>
                <a:ea typeface="+mn-ea"/>
                <a:cs typeface="Arial" panose="020B0604020202020204" pitchFamily="34" charset="0"/>
              </a:rPr>
              <a:t>Wessex Route </a:t>
            </a:r>
            <a:endParaRPr lang="en-GB" sz="2800" dirty="0">
              <a:solidFill>
                <a:schemeClr val="tx2">
                  <a:lumMod val="50000"/>
                </a:schemeClr>
              </a:solidFill>
            </a:endParaRPr>
          </a:p>
        </p:txBody>
      </p:sp>
      <p:pic>
        <p:nvPicPr>
          <p:cNvPr id="14" name="Picture 13">
            <a:extLst>
              <a:ext uri="{FF2B5EF4-FFF2-40B4-BE49-F238E27FC236}">
                <a16:creationId xmlns:a16="http://schemas.microsoft.com/office/drawing/2014/main" id="{BF945897-0F0F-44FA-AE2C-66CB45AF4167}"/>
              </a:ext>
            </a:extLst>
          </p:cNvPr>
          <p:cNvPicPr>
            <a:picLocks noChangeAspect="1"/>
          </p:cNvPicPr>
          <p:nvPr/>
        </p:nvPicPr>
        <p:blipFill>
          <a:blip r:embed="rId3"/>
          <a:stretch>
            <a:fillRect/>
          </a:stretch>
        </p:blipFill>
        <p:spPr>
          <a:xfrm>
            <a:off x="2603612" y="141006"/>
            <a:ext cx="6984776" cy="4964921"/>
          </a:xfrm>
          <a:prstGeom prst="rect">
            <a:avLst/>
          </a:prstGeom>
          <a:ln w="19050">
            <a:solidFill>
              <a:schemeClr val="tx2">
                <a:lumMod val="50000"/>
              </a:schemeClr>
            </a:solidFill>
          </a:ln>
        </p:spPr>
      </p:pic>
      <p:sp>
        <p:nvSpPr>
          <p:cNvPr id="15" name="Rectangle 14">
            <a:extLst>
              <a:ext uri="{FF2B5EF4-FFF2-40B4-BE49-F238E27FC236}">
                <a16:creationId xmlns:a16="http://schemas.microsoft.com/office/drawing/2014/main" id="{1D92BF00-0D50-4C3B-B8CF-8CF8490BFF61}"/>
              </a:ext>
            </a:extLst>
          </p:cNvPr>
          <p:cNvSpPr/>
          <p:nvPr/>
        </p:nvSpPr>
        <p:spPr>
          <a:xfrm>
            <a:off x="2603612" y="5248558"/>
            <a:ext cx="6984776" cy="335666"/>
          </a:xfrm>
          <a:prstGeom prst="rect">
            <a:avLst/>
          </a:prstGeom>
          <a:solidFill>
            <a:schemeClr val="tx2">
              <a:lumMod val="5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For more information please contact Grazia Elsehimy </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7721" y="182245"/>
            <a:ext cx="37580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12" name="Picture 11">
            <a:extLst>
              <a:ext uri="{FF2B5EF4-FFF2-40B4-BE49-F238E27FC236}">
                <a16:creationId xmlns:a16="http://schemas.microsoft.com/office/drawing/2014/main" id="{3BFC23AF-2849-449C-BE1A-C2115F507560}"/>
              </a:ext>
            </a:extLst>
          </p:cNvPr>
          <p:cNvPicPr>
            <a:picLocks noChangeAspect="1"/>
          </p:cNvPicPr>
          <p:nvPr/>
        </p:nvPicPr>
        <p:blipFill>
          <a:blip r:embed="rId3"/>
          <a:stretch>
            <a:fillRect/>
          </a:stretch>
        </p:blipFill>
        <p:spPr>
          <a:xfrm>
            <a:off x="3359696" y="244794"/>
            <a:ext cx="425458" cy="426464"/>
          </a:xfrm>
          <a:prstGeom prst="rect">
            <a:avLst/>
          </a:prstGeom>
          <a:ln w="12700">
            <a:solidFill>
              <a:schemeClr val="tx1"/>
            </a:solidFill>
          </a:ln>
        </p:spPr>
      </p:pic>
      <p:pic>
        <p:nvPicPr>
          <p:cNvPr id="15" name="Picture 14" descr="image.">
            <a:hlinkClick r:id="rId4"/>
            <a:extLst>
              <a:ext uri="{FF2B5EF4-FFF2-40B4-BE49-F238E27FC236}">
                <a16:creationId xmlns:a16="http://schemas.microsoft.com/office/drawing/2014/main" id="{D912EC0C-7FD5-465D-9861-13B6C4510F75}"/>
              </a:ext>
            </a:extLst>
          </p:cNvPr>
          <p:cNvPicPr/>
          <p:nvPr/>
        </p:nvPicPr>
        <p:blipFill rotWithShape="1">
          <a:blip r:embed="rId5">
            <a:extLst>
              <a:ext uri="{28A0092B-C50C-407E-A947-70E740481C1C}">
                <a14:useLocalDpi xmlns:a14="http://schemas.microsoft.com/office/drawing/2010/main" val="0"/>
              </a:ext>
            </a:extLst>
          </a:blip>
          <a:srcRect l="5537" t="3920" r="5033" b="85154"/>
          <a:stretch/>
        </p:blipFill>
        <p:spPr bwMode="auto">
          <a:xfrm>
            <a:off x="5663952" y="458026"/>
            <a:ext cx="4176172" cy="733646"/>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6826830B-156C-45D1-9BE4-3681D14CEC3C}"/>
              </a:ext>
            </a:extLst>
          </p:cNvPr>
          <p:cNvSpPr/>
          <p:nvPr/>
        </p:nvSpPr>
        <p:spPr>
          <a:xfrm>
            <a:off x="243031" y="1872574"/>
            <a:ext cx="3636393" cy="4770537"/>
          </a:xfrm>
          <a:prstGeom prst="rect">
            <a:avLst/>
          </a:prstGeom>
        </p:spPr>
        <p:txBody>
          <a:bodyPr wrap="square">
            <a:spAutoFit/>
          </a:bodyPr>
          <a:lstStyle/>
          <a:p>
            <a:r>
              <a:rPr lang="en-GB" sz="1600" b="1" dirty="0">
                <a:latin typeface="Arial" panose="020B0604020202020204" pitchFamily="34" charset="0"/>
              </a:rPr>
              <a:t>Overview </a:t>
            </a:r>
          </a:p>
          <a:p>
            <a:endParaRPr lang="en-GB" sz="1600" b="1" dirty="0">
              <a:latin typeface="Arial" panose="020B0604020202020204" pitchFamily="34" charset="0"/>
            </a:endParaRPr>
          </a:p>
          <a:p>
            <a:r>
              <a:rPr lang="en-GB" sz="1600" dirty="0">
                <a:latin typeface="Arial" panose="020B0604020202020204" pitchFamily="34" charset="0"/>
              </a:rPr>
              <a:t>An alert was issued on 26 September regarding a contractor working on behalf of South East Works Delivery, who was carrying out the installation of lineside fencing and struck a live 11Kv UKPN cable. </a:t>
            </a:r>
          </a:p>
          <a:p>
            <a:endParaRPr lang="en-GB" sz="1600" dirty="0">
              <a:latin typeface="Arial" panose="020B0604020202020204" pitchFamily="34" charset="0"/>
            </a:endParaRPr>
          </a:p>
          <a:p>
            <a:r>
              <a:rPr lang="en-GB" sz="1600" dirty="0">
                <a:latin typeface="Arial" panose="020B0604020202020204" pitchFamily="34" charset="0"/>
              </a:rPr>
              <a:t>The IP received burns to his hands and is receiving ongoing medical treatment via outpatient care for the injuries sustained. </a:t>
            </a:r>
          </a:p>
          <a:p>
            <a:endParaRPr lang="en-GB" sz="1600" dirty="0">
              <a:latin typeface="Arial" panose="020B0604020202020204" pitchFamily="34" charset="0"/>
            </a:endParaRPr>
          </a:p>
          <a:p>
            <a:r>
              <a:rPr lang="en-GB" sz="1600" dirty="0">
                <a:latin typeface="Arial" panose="020B0604020202020204" pitchFamily="34" charset="0"/>
              </a:rPr>
              <a:t>The incident is part of an ongoing investigation between Works Delivery and the Principal Contractor; both parties are also working in collaboration with the ORR. </a:t>
            </a:r>
            <a:endParaRPr lang="en-GB" sz="1600" dirty="0"/>
          </a:p>
        </p:txBody>
      </p:sp>
      <p:sp>
        <p:nvSpPr>
          <p:cNvPr id="7" name="Rectangle 6">
            <a:extLst>
              <a:ext uri="{FF2B5EF4-FFF2-40B4-BE49-F238E27FC236}">
                <a16:creationId xmlns:a16="http://schemas.microsoft.com/office/drawing/2014/main" id="{887190EC-8A31-42B4-899F-40004C933A66}"/>
              </a:ext>
            </a:extLst>
          </p:cNvPr>
          <p:cNvSpPr/>
          <p:nvPr/>
        </p:nvSpPr>
        <p:spPr>
          <a:xfrm>
            <a:off x="243031" y="776405"/>
            <a:ext cx="3404696" cy="1000274"/>
          </a:xfrm>
          <a:prstGeom prst="rect">
            <a:avLst/>
          </a:prstGeom>
        </p:spPr>
        <p:txBody>
          <a:bodyPr wrap="square">
            <a:spAutoFit/>
          </a:bodyPr>
          <a:lstStyle/>
          <a:p>
            <a:endParaRPr lang="en-GB" sz="1200" b="1" dirty="0">
              <a:solidFill>
                <a:srgbClr val="000000"/>
              </a:solidFill>
              <a:latin typeface="Arial" panose="020B0604020202020204" pitchFamily="34" charset="0"/>
            </a:endParaRPr>
          </a:p>
          <a:p>
            <a:r>
              <a:rPr lang="en-GB" sz="1200" b="1" dirty="0">
                <a:solidFill>
                  <a:srgbClr val="000000"/>
                </a:solidFill>
                <a:latin typeface="Arial" panose="020B0604020202020204" pitchFamily="34" charset="0"/>
              </a:rPr>
              <a:t> </a:t>
            </a:r>
            <a:r>
              <a:rPr lang="en-GB" sz="1400" b="1" dirty="0">
                <a:solidFill>
                  <a:srgbClr val="000000"/>
                </a:solidFill>
                <a:latin typeface="Arial" panose="020B0604020202020204" pitchFamily="34" charset="0"/>
              </a:rPr>
              <a:t>HV Cable Strike - Updated bulletin </a:t>
            </a:r>
          </a:p>
          <a:p>
            <a:r>
              <a:rPr lang="en-GB" sz="1100" b="1" dirty="0">
                <a:solidFill>
                  <a:srgbClr val="000000"/>
                </a:solidFill>
                <a:latin typeface="Arial" panose="020B0604020202020204" pitchFamily="34" charset="0"/>
              </a:rPr>
              <a:t>Ref: WDSER01OCT01 </a:t>
            </a:r>
          </a:p>
          <a:p>
            <a:r>
              <a:rPr lang="en-GB" sz="1100" b="1" dirty="0">
                <a:solidFill>
                  <a:srgbClr val="000000"/>
                </a:solidFill>
                <a:latin typeface="Arial" panose="020B0604020202020204" pitchFamily="34" charset="0"/>
              </a:rPr>
              <a:t>Date of Issue: 1 October 2019 </a:t>
            </a:r>
          </a:p>
          <a:p>
            <a:r>
              <a:rPr lang="en-GB" sz="1100" b="1" dirty="0">
                <a:solidFill>
                  <a:srgbClr val="000000"/>
                </a:solidFill>
                <a:latin typeface="Arial" panose="020B0604020202020204" pitchFamily="34" charset="0"/>
              </a:rPr>
              <a:t>Location: Clock House </a:t>
            </a:r>
            <a:endParaRPr lang="en-GB" b="1" dirty="0"/>
          </a:p>
        </p:txBody>
      </p:sp>
      <p:sp>
        <p:nvSpPr>
          <p:cNvPr id="4" name="Rectangle 3">
            <a:extLst>
              <a:ext uri="{FF2B5EF4-FFF2-40B4-BE49-F238E27FC236}">
                <a16:creationId xmlns:a16="http://schemas.microsoft.com/office/drawing/2014/main" id="{5022AB55-747F-4F21-9CF0-1EBFD993457C}"/>
              </a:ext>
            </a:extLst>
          </p:cNvPr>
          <p:cNvSpPr/>
          <p:nvPr/>
        </p:nvSpPr>
        <p:spPr>
          <a:xfrm>
            <a:off x="3943901" y="1634211"/>
            <a:ext cx="3808283" cy="584775"/>
          </a:xfrm>
          <a:prstGeom prst="rect">
            <a:avLst/>
          </a:prstGeom>
        </p:spPr>
        <p:txBody>
          <a:bodyPr wrap="square">
            <a:spAutoFit/>
          </a:bodyPr>
          <a:lstStyle/>
          <a:p>
            <a:endParaRPr lang="en-GB" sz="1600" dirty="0">
              <a:solidFill>
                <a:srgbClr val="000000"/>
              </a:solidFill>
              <a:latin typeface="Arial" panose="020B0604020202020204" pitchFamily="34" charset="0"/>
            </a:endParaRPr>
          </a:p>
          <a:p>
            <a:r>
              <a:rPr lang="en-GB" sz="1600" dirty="0">
                <a:solidFill>
                  <a:srgbClr val="000000"/>
                </a:solidFill>
                <a:latin typeface="Arial" panose="020B0604020202020204" pitchFamily="34" charset="0"/>
              </a:rPr>
              <a:t> </a:t>
            </a:r>
            <a:r>
              <a:rPr lang="en-GB" sz="1600" b="1" dirty="0">
                <a:solidFill>
                  <a:srgbClr val="000000"/>
                </a:solidFill>
                <a:latin typeface="Arial" panose="020B0604020202020204" pitchFamily="34" charset="0"/>
              </a:rPr>
              <a:t>Discussion points: </a:t>
            </a:r>
            <a:endParaRPr lang="en-GB" sz="1600" dirty="0"/>
          </a:p>
        </p:txBody>
      </p:sp>
      <p:sp>
        <p:nvSpPr>
          <p:cNvPr id="5" name="Rectangle 4">
            <a:extLst>
              <a:ext uri="{FF2B5EF4-FFF2-40B4-BE49-F238E27FC236}">
                <a16:creationId xmlns:a16="http://schemas.microsoft.com/office/drawing/2014/main" id="{89C26557-493E-4CE6-9738-481B3C40C7F8}"/>
              </a:ext>
            </a:extLst>
          </p:cNvPr>
          <p:cNvSpPr/>
          <p:nvPr/>
        </p:nvSpPr>
        <p:spPr>
          <a:xfrm>
            <a:off x="3943901" y="2435404"/>
            <a:ext cx="3758036" cy="1569660"/>
          </a:xfrm>
          <a:prstGeom prst="rect">
            <a:avLst/>
          </a:prstGeom>
        </p:spPr>
        <p:txBody>
          <a:bodyPr wrap="square">
            <a:spAutoFit/>
          </a:bodyPr>
          <a:lstStyle/>
          <a:p>
            <a:r>
              <a:rPr lang="en-GB" sz="1600" dirty="0">
                <a:solidFill>
                  <a:srgbClr val="000000"/>
                </a:solidFill>
                <a:latin typeface="Symbol" panose="05050102010706020507" pitchFamily="18" charset="2"/>
              </a:rPr>
              <a:t> </a:t>
            </a:r>
            <a:r>
              <a:rPr lang="en-GB" sz="1600" dirty="0">
                <a:solidFill>
                  <a:srgbClr val="000000"/>
                </a:solidFill>
                <a:latin typeface="Arial" panose="020B0604020202020204" pitchFamily="34" charset="0"/>
              </a:rPr>
              <a:t>Do you undertake sufficient checks to understand the cables and type of services which are present on site? i.e. desktop survey, site investigation, physical identification (trial holes and/or tracking devices etc)? </a:t>
            </a:r>
          </a:p>
        </p:txBody>
      </p:sp>
      <p:sp>
        <p:nvSpPr>
          <p:cNvPr id="8" name="Rectangle 7">
            <a:extLst>
              <a:ext uri="{FF2B5EF4-FFF2-40B4-BE49-F238E27FC236}">
                <a16:creationId xmlns:a16="http://schemas.microsoft.com/office/drawing/2014/main" id="{24FADA98-0271-4848-B868-362CDD61C7E0}"/>
              </a:ext>
            </a:extLst>
          </p:cNvPr>
          <p:cNvSpPr/>
          <p:nvPr/>
        </p:nvSpPr>
        <p:spPr>
          <a:xfrm>
            <a:off x="3943901" y="4121785"/>
            <a:ext cx="3758036" cy="830997"/>
          </a:xfrm>
          <a:prstGeom prst="rect">
            <a:avLst/>
          </a:prstGeom>
        </p:spPr>
        <p:txBody>
          <a:bodyPr wrap="square">
            <a:spAutoFit/>
          </a:bodyPr>
          <a:lstStyle/>
          <a:p>
            <a:r>
              <a:rPr lang="en-GB" sz="1600" dirty="0">
                <a:solidFill>
                  <a:srgbClr val="000000"/>
                </a:solidFill>
                <a:latin typeface="Symbol" panose="05050102010706020507" pitchFamily="18" charset="2"/>
              </a:rPr>
              <a:t></a:t>
            </a:r>
            <a:r>
              <a:rPr lang="en-GB" sz="1600" dirty="0">
                <a:solidFill>
                  <a:srgbClr val="000000"/>
                </a:solidFill>
                <a:latin typeface="Arial" panose="020B0604020202020204" pitchFamily="34" charset="0"/>
              </a:rPr>
              <a:t>How are delivery teams made aware of the dangers of buried and hidden services in the work area? </a:t>
            </a:r>
          </a:p>
        </p:txBody>
      </p:sp>
      <p:sp>
        <p:nvSpPr>
          <p:cNvPr id="9" name="Rectangle 8">
            <a:extLst>
              <a:ext uri="{FF2B5EF4-FFF2-40B4-BE49-F238E27FC236}">
                <a16:creationId xmlns:a16="http://schemas.microsoft.com/office/drawing/2014/main" id="{7BDB28FB-5622-4820-A3E1-B44870777046}"/>
              </a:ext>
            </a:extLst>
          </p:cNvPr>
          <p:cNvSpPr/>
          <p:nvPr/>
        </p:nvSpPr>
        <p:spPr>
          <a:xfrm>
            <a:off x="3938652" y="5099700"/>
            <a:ext cx="3636393" cy="1077218"/>
          </a:xfrm>
          <a:prstGeom prst="rect">
            <a:avLst/>
          </a:prstGeom>
        </p:spPr>
        <p:txBody>
          <a:bodyPr wrap="square">
            <a:spAutoFit/>
          </a:bodyPr>
          <a:lstStyle/>
          <a:p>
            <a:r>
              <a:rPr lang="en-GB" sz="1600" dirty="0">
                <a:solidFill>
                  <a:srgbClr val="000000"/>
                </a:solidFill>
                <a:latin typeface="Symbol" panose="05050102010706020507" pitchFamily="18" charset="2"/>
              </a:rPr>
              <a:t></a:t>
            </a:r>
            <a:r>
              <a:rPr lang="en-GB" sz="1600" dirty="0">
                <a:solidFill>
                  <a:srgbClr val="000000"/>
                </a:solidFill>
                <a:latin typeface="Arial" panose="020B0604020202020204" pitchFamily="34" charset="0"/>
              </a:rPr>
              <a:t>Are teams fully briefed and inducted to locations to ensure full understanding of risks, controls and mitigations in place? </a:t>
            </a:r>
          </a:p>
        </p:txBody>
      </p:sp>
      <p:sp>
        <p:nvSpPr>
          <p:cNvPr id="11" name="Rectangle 10">
            <a:extLst>
              <a:ext uri="{FF2B5EF4-FFF2-40B4-BE49-F238E27FC236}">
                <a16:creationId xmlns:a16="http://schemas.microsoft.com/office/drawing/2014/main" id="{145D1008-069B-4015-88F1-B3D91B94876D}"/>
              </a:ext>
            </a:extLst>
          </p:cNvPr>
          <p:cNvSpPr/>
          <p:nvPr/>
        </p:nvSpPr>
        <p:spPr>
          <a:xfrm>
            <a:off x="7824047" y="2405206"/>
            <a:ext cx="3528537" cy="1815882"/>
          </a:xfrm>
          <a:prstGeom prst="rect">
            <a:avLst/>
          </a:prstGeom>
        </p:spPr>
        <p:txBody>
          <a:bodyPr wrap="square">
            <a:spAutoFit/>
          </a:bodyPr>
          <a:lstStyle/>
          <a:p>
            <a:r>
              <a:rPr lang="en-GB" sz="1600" dirty="0">
                <a:solidFill>
                  <a:srgbClr val="000000"/>
                </a:solidFill>
                <a:latin typeface="Symbol" panose="05050102010706020507" pitchFamily="18" charset="2"/>
              </a:rPr>
              <a:t></a:t>
            </a:r>
            <a:r>
              <a:rPr lang="en-GB" sz="1600" dirty="0">
                <a:solidFill>
                  <a:srgbClr val="000000"/>
                </a:solidFill>
                <a:latin typeface="Arial" panose="020B0604020202020204" pitchFamily="34" charset="0"/>
              </a:rPr>
              <a:t>Guidance on working near and/or above HV cables can be found within NR/L3/ELP/22001 and near buried services within NR/L2/INI/CP1030.  Overall guidance can be found within HSE booklet HS(G) 47, which can be downloaded free from HSE website</a:t>
            </a:r>
          </a:p>
        </p:txBody>
      </p:sp>
      <p:sp>
        <p:nvSpPr>
          <p:cNvPr id="13" name="Rectangle 12">
            <a:extLst>
              <a:ext uri="{FF2B5EF4-FFF2-40B4-BE49-F238E27FC236}">
                <a16:creationId xmlns:a16="http://schemas.microsoft.com/office/drawing/2014/main" id="{BE7F52C6-2BB9-4481-B8E4-6F64F42533E5}"/>
              </a:ext>
            </a:extLst>
          </p:cNvPr>
          <p:cNvSpPr/>
          <p:nvPr/>
        </p:nvSpPr>
        <p:spPr>
          <a:xfrm>
            <a:off x="7824046" y="4337809"/>
            <a:ext cx="3528537" cy="830997"/>
          </a:xfrm>
          <a:prstGeom prst="rect">
            <a:avLst/>
          </a:prstGeom>
        </p:spPr>
        <p:txBody>
          <a:bodyPr wrap="square">
            <a:spAutoFit/>
          </a:bodyPr>
          <a:lstStyle/>
          <a:p>
            <a:r>
              <a:rPr lang="en-GB" sz="1600" dirty="0">
                <a:solidFill>
                  <a:srgbClr val="000000"/>
                </a:solidFill>
                <a:latin typeface="Symbol" panose="05050102010706020507" pitchFamily="18" charset="2"/>
              </a:rPr>
              <a:t></a:t>
            </a:r>
            <a:r>
              <a:rPr lang="en-GB" sz="1600" dirty="0">
                <a:solidFill>
                  <a:srgbClr val="000000"/>
                </a:solidFill>
                <a:latin typeface="Arial" panose="020B0604020202020204" pitchFamily="34" charset="0"/>
              </a:rPr>
              <a:t>Do your teams know how to challenge when something on site doesn’t feel safe?</a:t>
            </a:r>
          </a:p>
        </p:txBody>
      </p:sp>
    </p:spTree>
    <p:extLst>
      <p:ext uri="{BB962C8B-B14F-4D97-AF65-F5344CB8AC3E}">
        <p14:creationId xmlns:p14="http://schemas.microsoft.com/office/powerpoint/2010/main" val="90744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pic>
        <p:nvPicPr>
          <p:cNvPr id="12" name="Picture 11">
            <a:extLst>
              <a:ext uri="{FF2B5EF4-FFF2-40B4-BE49-F238E27FC236}">
                <a16:creationId xmlns:a16="http://schemas.microsoft.com/office/drawing/2014/main" id="{C3762492-7F44-4324-9A96-1E3D51DE6A7C}"/>
              </a:ext>
            </a:extLst>
          </p:cNvPr>
          <p:cNvPicPr>
            <a:picLocks noChangeAspect="1"/>
          </p:cNvPicPr>
          <p:nvPr/>
        </p:nvPicPr>
        <p:blipFill>
          <a:blip r:embed="rId3"/>
          <a:stretch>
            <a:fillRect/>
          </a:stretch>
        </p:blipFill>
        <p:spPr>
          <a:xfrm>
            <a:off x="3236214" y="160695"/>
            <a:ext cx="424998" cy="426003"/>
          </a:xfrm>
          <a:prstGeom prst="rect">
            <a:avLst/>
          </a:prstGeom>
          <a:ln>
            <a:solidFill>
              <a:schemeClr val="tx1"/>
            </a:solidFill>
          </a:ln>
        </p:spPr>
      </p:pic>
      <p:pic>
        <p:nvPicPr>
          <p:cNvPr id="8" name="Picture 7">
            <a:extLst>
              <a:ext uri="{FF2B5EF4-FFF2-40B4-BE49-F238E27FC236}">
                <a16:creationId xmlns:a16="http://schemas.microsoft.com/office/drawing/2014/main" id="{65524CCD-E888-41CE-A7ED-FA97ED148AB4}"/>
              </a:ext>
            </a:extLst>
          </p:cNvPr>
          <p:cNvPicPr>
            <a:picLocks noChangeAspect="1"/>
          </p:cNvPicPr>
          <p:nvPr/>
        </p:nvPicPr>
        <p:blipFill>
          <a:blip r:embed="rId4"/>
          <a:stretch>
            <a:fillRect/>
          </a:stretch>
        </p:blipFill>
        <p:spPr>
          <a:xfrm>
            <a:off x="5905857" y="516806"/>
            <a:ext cx="4065174" cy="735663"/>
          </a:xfrm>
          <a:prstGeom prst="rect">
            <a:avLst/>
          </a:prstGeom>
        </p:spPr>
      </p:pic>
      <p:pic>
        <p:nvPicPr>
          <p:cNvPr id="11" name="Picture 10">
            <a:extLst>
              <a:ext uri="{FF2B5EF4-FFF2-40B4-BE49-F238E27FC236}">
                <a16:creationId xmlns:a16="http://schemas.microsoft.com/office/drawing/2014/main" id="{83F6B5DA-B1F3-4648-B9F0-4FD305A36C86}"/>
              </a:ext>
            </a:extLst>
          </p:cNvPr>
          <p:cNvPicPr>
            <a:picLocks noChangeAspect="1"/>
          </p:cNvPicPr>
          <p:nvPr/>
        </p:nvPicPr>
        <p:blipFill>
          <a:blip r:embed="rId5"/>
          <a:stretch>
            <a:fillRect/>
          </a:stretch>
        </p:blipFill>
        <p:spPr>
          <a:xfrm>
            <a:off x="3374972" y="1044090"/>
            <a:ext cx="2095238" cy="1571429"/>
          </a:xfrm>
          <a:prstGeom prst="rect">
            <a:avLst/>
          </a:prstGeom>
        </p:spPr>
      </p:pic>
      <p:sp>
        <p:nvSpPr>
          <p:cNvPr id="13" name="Rectangle 12">
            <a:extLst>
              <a:ext uri="{FF2B5EF4-FFF2-40B4-BE49-F238E27FC236}">
                <a16:creationId xmlns:a16="http://schemas.microsoft.com/office/drawing/2014/main" id="{B550A2E6-D237-41AE-BBE2-91D84DA08AAA}"/>
              </a:ext>
            </a:extLst>
          </p:cNvPr>
          <p:cNvSpPr/>
          <p:nvPr/>
        </p:nvSpPr>
        <p:spPr>
          <a:xfrm>
            <a:off x="47328" y="1064196"/>
            <a:ext cx="2592288" cy="1292662"/>
          </a:xfrm>
          <a:prstGeom prst="rect">
            <a:avLst/>
          </a:prstGeom>
        </p:spPr>
        <p:txBody>
          <a:bodyPr wrap="square">
            <a:spAutoFit/>
          </a:bodyPr>
          <a:lstStyle/>
          <a:p>
            <a:r>
              <a:rPr lang="en-GB" sz="1200" b="1" dirty="0"/>
              <a:t>Managing staff competence </a:t>
            </a:r>
          </a:p>
          <a:p>
            <a:r>
              <a:rPr lang="en-GB" sz="1100" b="1" dirty="0"/>
              <a:t>Issued to: Network Rail line managers </a:t>
            </a:r>
          </a:p>
          <a:p>
            <a:r>
              <a:rPr lang="en-GB" sz="1100" b="1" dirty="0"/>
              <a:t>Ref: NRA19-12 </a:t>
            </a:r>
          </a:p>
          <a:p>
            <a:r>
              <a:rPr lang="en-GB" sz="1100" b="1" dirty="0"/>
              <a:t>Date of issue: 27/09/2019 </a:t>
            </a:r>
          </a:p>
          <a:p>
            <a:r>
              <a:rPr lang="en-GB" sz="1100" b="1" dirty="0"/>
              <a:t>Location: National </a:t>
            </a:r>
          </a:p>
          <a:p>
            <a:r>
              <a:rPr lang="en-GB" sz="1100" b="1" dirty="0"/>
              <a:t>Contact: Network Rail Training </a:t>
            </a:r>
          </a:p>
        </p:txBody>
      </p:sp>
      <p:sp>
        <p:nvSpPr>
          <p:cNvPr id="15" name="Rectangle 14">
            <a:extLst>
              <a:ext uri="{FF2B5EF4-FFF2-40B4-BE49-F238E27FC236}">
                <a16:creationId xmlns:a16="http://schemas.microsoft.com/office/drawing/2014/main" id="{B16C754C-19D6-4CB9-97A4-2B284F9FEF7B}"/>
              </a:ext>
            </a:extLst>
          </p:cNvPr>
          <p:cNvSpPr/>
          <p:nvPr/>
        </p:nvSpPr>
        <p:spPr>
          <a:xfrm>
            <a:off x="47328" y="2716373"/>
            <a:ext cx="2903984" cy="3816429"/>
          </a:xfrm>
          <a:prstGeom prst="rect">
            <a:avLst/>
          </a:prstGeom>
        </p:spPr>
        <p:txBody>
          <a:bodyPr wrap="square">
            <a:spAutoFit/>
          </a:bodyPr>
          <a:lstStyle/>
          <a:p>
            <a:r>
              <a:rPr lang="en-GB" sz="1100" dirty="0"/>
              <a:t>Overview </a:t>
            </a:r>
          </a:p>
          <a:p>
            <a:endParaRPr lang="en-GB" sz="1100" dirty="0"/>
          </a:p>
          <a:p>
            <a:r>
              <a:rPr lang="en-GB" sz="1100" dirty="0"/>
              <a:t>During a recent audit, two key areas of concern were found relating to the Skills Assessment Scheme (SAS).  The requirement to carry out an Annual Capability Conversation (ACC) was not being followed and non-competent Skills Assessors were being used.</a:t>
            </a:r>
          </a:p>
          <a:p>
            <a:r>
              <a:rPr lang="en-GB" sz="1100" dirty="0"/>
              <a:t> </a:t>
            </a:r>
          </a:p>
          <a:p>
            <a:r>
              <a:rPr lang="en-GB" sz="1100" dirty="0"/>
              <a:t>The Skills Assessment Scheme is an essential element of Network Rail's competence assurance process, outlining the way competences are gained, maintained and renewed.  </a:t>
            </a:r>
          </a:p>
          <a:p>
            <a:r>
              <a:rPr lang="en-GB" sz="1100" dirty="0"/>
              <a:t> </a:t>
            </a:r>
          </a:p>
          <a:p>
            <a:r>
              <a:rPr lang="en-GB" sz="1100" dirty="0"/>
              <a:t>The ACC is a formal conversation between an individual and their line manager and is a mandatory requirement in the Skills Assessment Scheme. It determines an individual's Authority to Work.  </a:t>
            </a:r>
          </a:p>
          <a:p>
            <a:r>
              <a:rPr lang="en-GB" sz="1100" dirty="0"/>
              <a:t> </a:t>
            </a:r>
          </a:p>
        </p:txBody>
      </p:sp>
      <p:sp>
        <p:nvSpPr>
          <p:cNvPr id="16" name="Rectangle 15">
            <a:extLst>
              <a:ext uri="{FF2B5EF4-FFF2-40B4-BE49-F238E27FC236}">
                <a16:creationId xmlns:a16="http://schemas.microsoft.com/office/drawing/2014/main" id="{C51C82C2-465F-40C4-B4AE-7A0FEC0030BD}"/>
              </a:ext>
            </a:extLst>
          </p:cNvPr>
          <p:cNvSpPr/>
          <p:nvPr/>
        </p:nvSpPr>
        <p:spPr>
          <a:xfrm>
            <a:off x="2855640" y="3028759"/>
            <a:ext cx="2903984" cy="3816429"/>
          </a:xfrm>
          <a:prstGeom prst="rect">
            <a:avLst/>
          </a:prstGeom>
        </p:spPr>
        <p:txBody>
          <a:bodyPr wrap="square">
            <a:spAutoFit/>
          </a:bodyPr>
          <a:lstStyle/>
          <a:p>
            <a:r>
              <a:rPr lang="en-GB" sz="1100" dirty="0"/>
              <a:t>An ACC is classed as 'Critically Overdue' if it has not been held for 18 months and competences are suspended on the Sentinel system. Once competences are suspended on Sentinel, the individual does not have an Authority to Work on or near the line. If they work this is in breach of the Life Saving Rule 'never undertake any job unless you have been trained and assessed as competent'.</a:t>
            </a:r>
          </a:p>
          <a:p>
            <a:endParaRPr lang="en-GB" sz="1100" dirty="0"/>
          </a:p>
          <a:p>
            <a:r>
              <a:rPr lang="en-GB" sz="1100" dirty="0"/>
              <a:t>The ACC status changes to 'Completion Failure' after 21 months, and ALL SAS competences must be ended in Oracle Competence Manager by the line manager, resulting in the need for retraining if the competences are still required.</a:t>
            </a:r>
          </a:p>
          <a:p>
            <a:r>
              <a:rPr lang="en-GB" sz="1100" dirty="0"/>
              <a:t> </a:t>
            </a:r>
          </a:p>
          <a:p>
            <a:r>
              <a:rPr lang="en-GB" sz="1100" dirty="0"/>
              <a:t>The Skills Assessment Scheme standard, NR/L3/CTM/306, outlines how competences that fall within its scope should be managed.</a:t>
            </a:r>
          </a:p>
        </p:txBody>
      </p:sp>
      <p:sp>
        <p:nvSpPr>
          <p:cNvPr id="17" name="Rectangle 16">
            <a:extLst>
              <a:ext uri="{FF2B5EF4-FFF2-40B4-BE49-F238E27FC236}">
                <a16:creationId xmlns:a16="http://schemas.microsoft.com/office/drawing/2014/main" id="{111AED60-391D-4B02-9CDB-10FAC53D1799}"/>
              </a:ext>
            </a:extLst>
          </p:cNvPr>
          <p:cNvSpPr/>
          <p:nvPr/>
        </p:nvSpPr>
        <p:spPr>
          <a:xfrm>
            <a:off x="5735960" y="1718513"/>
            <a:ext cx="2903984" cy="4662815"/>
          </a:xfrm>
          <a:prstGeom prst="rect">
            <a:avLst/>
          </a:prstGeom>
        </p:spPr>
        <p:txBody>
          <a:bodyPr wrap="square">
            <a:spAutoFit/>
          </a:bodyPr>
          <a:lstStyle/>
          <a:p>
            <a:endParaRPr lang="en-GB" sz="1100" dirty="0"/>
          </a:p>
          <a:p>
            <a:r>
              <a:rPr lang="en-GB" sz="1100" b="1" dirty="0">
                <a:solidFill>
                  <a:srgbClr val="FF0000"/>
                </a:solidFill>
              </a:rPr>
              <a:t>Immediate action required </a:t>
            </a:r>
          </a:p>
          <a:p>
            <a:endParaRPr lang="en-GB" sz="1100" dirty="0"/>
          </a:p>
          <a:p>
            <a:r>
              <a:rPr lang="en-GB" sz="1100" dirty="0"/>
              <a:t> Everyone with a Personal Track Safety competence or Industry Common Induction can and should have their Sentinel cards scanned by a COSS or card checker to ensure that competences are valid. This should be repeated before each shift. If the competences required cannot be seen, the individual should be denied access to work on the infrastructure and directed to contact their line manager.</a:t>
            </a:r>
          </a:p>
          <a:p>
            <a:endParaRPr lang="en-GB" sz="1100" dirty="0"/>
          </a:p>
          <a:p>
            <a:r>
              <a:rPr lang="en-GB" sz="1100" dirty="0"/>
              <a:t>Check that all individuals appointed as Skills Assessor are trained and competent to undertake this role.</a:t>
            </a:r>
          </a:p>
          <a:p>
            <a:r>
              <a:rPr lang="en-GB" sz="1100" dirty="0"/>
              <a:t> </a:t>
            </a:r>
          </a:p>
          <a:p>
            <a:r>
              <a:rPr lang="en-GB" sz="1100" dirty="0"/>
              <a:t>Discuss why is it important to have an ACC and understand which line manager is accountable for ensuring the ACC process is followed.</a:t>
            </a:r>
          </a:p>
          <a:p>
            <a:endParaRPr lang="en-GB" sz="1100" dirty="0"/>
          </a:p>
          <a:p>
            <a:r>
              <a:rPr lang="en-GB" sz="1100" dirty="0"/>
              <a:t>Discuss the Skills Assessment Scheme and ACC process and how this helps you remain compliant with the Life Saving Rule.  </a:t>
            </a:r>
          </a:p>
          <a:p>
            <a:r>
              <a:rPr lang="en-GB" sz="1100" dirty="0"/>
              <a:t> </a:t>
            </a:r>
          </a:p>
        </p:txBody>
      </p:sp>
      <p:sp>
        <p:nvSpPr>
          <p:cNvPr id="18" name="Rectangle 17">
            <a:extLst>
              <a:ext uri="{FF2B5EF4-FFF2-40B4-BE49-F238E27FC236}">
                <a16:creationId xmlns:a16="http://schemas.microsoft.com/office/drawing/2014/main" id="{FD425116-978C-4A20-A70C-E59125059E97}"/>
              </a:ext>
            </a:extLst>
          </p:cNvPr>
          <p:cNvSpPr/>
          <p:nvPr/>
        </p:nvSpPr>
        <p:spPr>
          <a:xfrm>
            <a:off x="8544272" y="2171996"/>
            <a:ext cx="2903984" cy="3139321"/>
          </a:xfrm>
          <a:prstGeom prst="rect">
            <a:avLst/>
          </a:prstGeom>
        </p:spPr>
        <p:txBody>
          <a:bodyPr wrap="square">
            <a:spAutoFit/>
          </a:bodyPr>
          <a:lstStyle/>
          <a:p>
            <a:r>
              <a:rPr lang="en-GB" sz="1100" dirty="0"/>
              <a:t>Review the ACC status of all your team. Where the ACC status is 'Critically Overdue' or 'Completion Failure', corrective action must be taken in accordance with NR/L3/CTM/306/01.</a:t>
            </a:r>
          </a:p>
          <a:p>
            <a:endParaRPr lang="en-GB" sz="1100" dirty="0"/>
          </a:p>
          <a:p>
            <a:r>
              <a:rPr lang="en-GB" sz="1100" dirty="0"/>
              <a:t>For help and support with conducting ACCs and managing competence please contact your local CDS (Competence Delivery Specialist) or Training Evaluation and Assurance Specialist. Further information can be found on the Skills Assessment Scheme page on </a:t>
            </a:r>
            <a:r>
              <a:rPr lang="en-GB" sz="1100" dirty="0" err="1"/>
              <a:t>MyConnect</a:t>
            </a:r>
            <a:r>
              <a:rPr lang="en-GB" sz="1100" dirty="0"/>
              <a:t> or by emailing the Skills Assessment mailbox.</a:t>
            </a:r>
          </a:p>
          <a:p>
            <a:endParaRPr lang="en-GB" sz="1100" dirty="0"/>
          </a:p>
          <a:p>
            <a:r>
              <a:rPr lang="en-GB" sz="1100" dirty="0"/>
              <a:t>For enquiries specifically related to Sentinel please email the Sentinel Helpdesk or phone 24/7 on 0330 7262 222.</a:t>
            </a:r>
          </a:p>
        </p:txBody>
      </p:sp>
      <p:sp>
        <p:nvSpPr>
          <p:cNvPr id="20" name="Rectangle 19">
            <a:extLst>
              <a:ext uri="{FF2B5EF4-FFF2-40B4-BE49-F238E27FC236}">
                <a16:creationId xmlns:a16="http://schemas.microsoft.com/office/drawing/2014/main" id="{FDAAE7AA-77CD-45E1-8FD1-2DCC4A968784}"/>
              </a:ext>
            </a:extLst>
          </p:cNvPr>
          <p:cNvSpPr/>
          <p:nvPr/>
        </p:nvSpPr>
        <p:spPr>
          <a:xfrm>
            <a:off x="5759624" y="1804199"/>
            <a:ext cx="5664968" cy="457712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44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91425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6" name="Rectangle 5">
            <a:extLst>
              <a:ext uri="{FF2B5EF4-FFF2-40B4-BE49-F238E27FC236}">
                <a16:creationId xmlns:a16="http://schemas.microsoft.com/office/drawing/2014/main" id="{1CAC8C47-3DE9-454C-8E40-2F1F5A68D633}"/>
              </a:ext>
            </a:extLst>
          </p:cNvPr>
          <p:cNvSpPr/>
          <p:nvPr/>
        </p:nvSpPr>
        <p:spPr>
          <a:xfrm>
            <a:off x="253496" y="817094"/>
            <a:ext cx="9010856"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Be aware – Medical cannabis and cannabis oil </a:t>
            </a:r>
          </a:p>
        </p:txBody>
      </p:sp>
      <p:pic>
        <p:nvPicPr>
          <p:cNvPr id="10" name="Picture 9">
            <a:extLst>
              <a:ext uri="{FF2B5EF4-FFF2-40B4-BE49-F238E27FC236}">
                <a16:creationId xmlns:a16="http://schemas.microsoft.com/office/drawing/2014/main" id="{5F5ED8DC-C0FE-46B8-AAF3-499F7453412D}"/>
              </a:ext>
            </a:extLst>
          </p:cNvPr>
          <p:cNvPicPr>
            <a:picLocks noChangeAspect="1"/>
          </p:cNvPicPr>
          <p:nvPr/>
        </p:nvPicPr>
        <p:blipFill>
          <a:blip r:embed="rId2"/>
          <a:stretch>
            <a:fillRect/>
          </a:stretch>
        </p:blipFill>
        <p:spPr>
          <a:xfrm>
            <a:off x="3294349" y="218163"/>
            <a:ext cx="424998" cy="426003"/>
          </a:xfrm>
          <a:prstGeom prst="rect">
            <a:avLst/>
          </a:prstGeom>
          <a:ln>
            <a:solidFill>
              <a:schemeClr val="tx1"/>
            </a:solidFill>
          </a:ln>
        </p:spPr>
      </p:pic>
      <p:sp>
        <p:nvSpPr>
          <p:cNvPr id="8" name="Rectangle 7">
            <a:extLst>
              <a:ext uri="{FF2B5EF4-FFF2-40B4-BE49-F238E27FC236}">
                <a16:creationId xmlns:a16="http://schemas.microsoft.com/office/drawing/2014/main" id="{BD0845D2-9FD1-4104-9C64-EE61F12913A5}"/>
              </a:ext>
            </a:extLst>
          </p:cNvPr>
          <p:cNvSpPr/>
          <p:nvPr/>
        </p:nvSpPr>
        <p:spPr>
          <a:xfrm>
            <a:off x="407367" y="1412776"/>
            <a:ext cx="10685075" cy="4392488"/>
          </a:xfrm>
          <a:prstGeom prst="rect">
            <a:avLst/>
          </a:prstGeom>
          <a:solidFill>
            <a:schemeClr val="tx2">
              <a:lumMod val="5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t>Medical cannabis" is a broad term for any sort of cannabis-based medicine used to relieve symptoms.</a:t>
            </a:r>
          </a:p>
          <a:p>
            <a:endParaRPr lang="en-GB" sz="1600" dirty="0"/>
          </a:p>
          <a:p>
            <a:r>
              <a:rPr lang="en-GB" sz="1600" dirty="0"/>
              <a:t>Many cannabis-based products are available to buy online, and some, such as "CBD oil" or hemp oil, are available to buy legally as food supplements from health stores. </a:t>
            </a:r>
          </a:p>
          <a:p>
            <a:endParaRPr lang="en-GB" sz="1600" dirty="0"/>
          </a:p>
          <a:p>
            <a:r>
              <a:rPr lang="en-GB" sz="1600" dirty="0"/>
              <a:t>In order to be sold in the UK, it must contain less than 0.2% THC which is deemed not to cause psychoactive effects.</a:t>
            </a:r>
          </a:p>
          <a:p>
            <a:endParaRPr lang="en-GB" sz="1600" dirty="0"/>
          </a:p>
          <a:p>
            <a:r>
              <a:rPr lang="en-GB" sz="1600" dirty="0"/>
              <a:t>The use of CBD oil is not advisable for any Network Rail employee, </a:t>
            </a:r>
            <a:r>
              <a:rPr lang="en-GB" sz="1600" u="sng" dirty="0"/>
              <a:t>due to a lack of definitive evidence that performance or judgement is not impaired</a:t>
            </a:r>
            <a:r>
              <a:rPr lang="en-GB" sz="1600" dirty="0"/>
              <a:t>. Furthermore, the rail industry does not support the use of CBD oil.</a:t>
            </a:r>
          </a:p>
          <a:p>
            <a:endParaRPr lang="en-GB" sz="1600" dirty="0"/>
          </a:p>
          <a:p>
            <a:r>
              <a:rPr lang="en-GB" sz="1600" dirty="0"/>
              <a:t>If you currently take CBD oil it is recommended that you speak to your GP to understand all potential side effects and request that your line manager refers you to occupational health.</a:t>
            </a:r>
          </a:p>
          <a:p>
            <a:endParaRPr lang="en-GB" sz="1600" dirty="0"/>
          </a:p>
          <a:p>
            <a:r>
              <a:rPr lang="en-GB" sz="1600" dirty="0"/>
              <a:t>Network Rail has a zero tolerance to drugs and alcohol at work. Should you take CBD oil, you could be at risk of failing a drug and alcohol test.</a:t>
            </a:r>
          </a:p>
          <a:p>
            <a:endParaRPr lang="en-GB" sz="1600" dirty="0"/>
          </a:p>
          <a:p>
            <a:r>
              <a:rPr lang="en-GB" sz="1600" dirty="0"/>
              <a:t>DON’T GET CAUGHT OUT!</a:t>
            </a:r>
          </a:p>
          <a:p>
            <a:r>
              <a:rPr lang="en-GB" sz="1600" dirty="0"/>
              <a:t> </a:t>
            </a:r>
          </a:p>
          <a:p>
            <a:endParaRPr lang="en-GB" sz="1600" dirty="0">
              <a:solidFill>
                <a:schemeClr val="bg1"/>
              </a:solidFill>
            </a:endParaRPr>
          </a:p>
          <a:p>
            <a:r>
              <a:rPr lang="en-GB" sz="1600" b="1" dirty="0">
                <a:solidFill>
                  <a:schemeClr val="accent2">
                    <a:lumMod val="50000"/>
                  </a:schemeClr>
                </a:solidFill>
              </a:rPr>
              <a:t>For more information please refer to </a:t>
            </a:r>
            <a:r>
              <a:rPr lang="en-GB" sz="1600" b="1" dirty="0">
                <a:solidFill>
                  <a:schemeClr val="accent2">
                    <a:lumMod val="50000"/>
                  </a:schemeClr>
                </a:solidFill>
                <a:hlinkClick r:id="rId3" action="ppaction://hlinkfile">
                  <a:extLst>
                    <a:ext uri="{A12FA001-AC4F-418D-AE19-62706E023703}">
                      <ahyp:hlinkClr xmlns:ahyp="http://schemas.microsoft.com/office/drawing/2018/hyperlinkcolor" val="tx"/>
                    </a:ext>
                  </a:extLst>
                </a:hlinkClick>
              </a:rPr>
              <a:t>CBD-Oil-FAQ-STE.pdf</a:t>
            </a:r>
            <a:endParaRPr lang="en-GB" sz="1600" b="1" dirty="0">
              <a:solidFill>
                <a:schemeClr val="accent2">
                  <a:lumMod val="50000"/>
                </a:schemeClr>
              </a:solidFill>
            </a:endParaRPr>
          </a:p>
        </p:txBody>
      </p:sp>
      <p:pic>
        <p:nvPicPr>
          <p:cNvPr id="12" name="Picture 11">
            <a:extLst>
              <a:ext uri="{FF2B5EF4-FFF2-40B4-BE49-F238E27FC236}">
                <a16:creationId xmlns:a16="http://schemas.microsoft.com/office/drawing/2014/main" id="{BF815CE9-2663-4DFD-8FA3-471558CA4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96" y="5386622"/>
            <a:ext cx="4304252" cy="1308567"/>
          </a:xfrm>
          <a:prstGeom prst="rect">
            <a:avLst/>
          </a:prstGeom>
          <a:ln w="19050">
            <a:solidFill>
              <a:schemeClr val="tx2">
                <a:lumMod val="50000"/>
              </a:schemeClr>
            </a:solidFill>
          </a:ln>
        </p:spPr>
      </p:pic>
    </p:spTree>
    <p:extLst>
      <p:ext uri="{BB962C8B-B14F-4D97-AF65-F5344CB8AC3E}">
        <p14:creationId xmlns:p14="http://schemas.microsoft.com/office/powerpoint/2010/main" val="67738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Safety-Bulletin-NRB19-13-On-Track-Machine-Runaway-at-Taunton-Operating-Base.pdf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rPr>
              <a:t>Safety-Bulletin-NRB19-15-Insecure-access-points.pdf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Safety-Bulletin-NRB19-14-Injury-to-a-member-of-the-public.pdf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Safety-Bulletin-NRB19-16.pdf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val="tx"/>
                    </a:ext>
                  </a:extLst>
                </a:hlinkClick>
              </a:rPr>
              <a:t>Safety-Advice-NRA19-11-Stop-use-notice.pdf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WDSER011019 - HV cable strike updated bulletin.pdf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Product Recall Notice - </a:t>
            </a:r>
            <a:r>
              <a:rPr kumimoji="0" lang="en-GB" sz="1800" b="0" i="0" u="none" strike="noStrike" kern="1200" cap="none" spc="0" normalizeH="0" baseline="0" noProof="0" dirty="0" err="1">
                <a:ln>
                  <a:noFill/>
                </a:ln>
                <a:solidFill>
                  <a:schemeClr val="tx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Teufelberger</a:t>
            </a: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8" action="ppaction://hlinkfile">
                  <a:extLst>
                    <a:ext uri="{A12FA001-AC4F-418D-AE19-62706E023703}">
                      <ahyp:hlinkClr xmlns:ahyp="http://schemas.microsoft.com/office/drawing/2018/hyperlinkcolor" val="tx"/>
                    </a:ext>
                  </a:extLst>
                </a:hlinkClick>
              </a:rPr>
              <a:t> Braided Safety Blue, T-VEE with Slaice.pdf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9" action="ppaction://hlinkfile">
                  <a:extLst>
                    <a:ext uri="{A12FA001-AC4F-418D-AE19-62706E023703}">
                      <ahyp:hlinkClr xmlns:ahyp="http://schemas.microsoft.com/office/drawing/2018/hyperlinkcolor" val="tx"/>
                    </a:ext>
                  </a:extLst>
                </a:hlinkClick>
              </a:rPr>
              <a:t>DSP - Installation Notice.pdf</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indent="-285750">
              <a:buFont typeface="Wingdings" panose="05000000000000000000" pitchFamily="2" charset="2"/>
              <a:buChar char="Ø"/>
              <a:defRPr/>
            </a:pPr>
            <a:r>
              <a:rPr lang="en-GB" dirty="0">
                <a:solidFill>
                  <a:schemeClr val="tx2">
                    <a:lumMod val="50000"/>
                  </a:schemeClr>
                </a:solidFill>
                <a:hlinkClick r:id="rId10" action="ppaction://hlinkfile">
                  <a:extLst>
                    <a:ext uri="{A12FA001-AC4F-418D-AE19-62706E023703}">
                      <ahyp:hlinkClr xmlns:ahyp="http://schemas.microsoft.com/office/drawing/2018/hyperlinkcolor" val="tx"/>
                    </a:ext>
                  </a:extLst>
                </a:hlinkClick>
              </a:rPr>
              <a:t>Lessons learnt STF ankle injury at Fullwell.pdf</a:t>
            </a:r>
            <a:endParaRPr lang="en-GB" dirty="0">
              <a:solidFill>
                <a:schemeClr val="tx2">
                  <a:lumMod val="50000"/>
                </a:schemeClr>
              </a:solidFill>
            </a:endParaRPr>
          </a:p>
          <a:p>
            <a:pPr marL="285750" indent="-285750">
              <a:buFont typeface="Wingdings" panose="05000000000000000000" pitchFamily="2" charset="2"/>
              <a:buChar char="Ø"/>
              <a:defRPr/>
            </a:pPr>
            <a:r>
              <a:rPr lang="en-GB" dirty="0">
                <a:solidFill>
                  <a:schemeClr val="tx2">
                    <a:lumMod val="50000"/>
                  </a:schemeClr>
                </a:solidFill>
                <a:hlinkClick r:id="rId11" action="ppaction://hlinkfile">
                  <a:extLst>
                    <a:ext uri="{A12FA001-AC4F-418D-AE19-62706E023703}">
                      <ahyp:hlinkClr xmlns:ahyp="http://schemas.microsoft.com/office/drawing/2018/hyperlinkcolor" val="tx"/>
                    </a:ext>
                  </a:extLst>
                </a:hlinkClick>
              </a:rPr>
              <a:t>Lessons learnt - Heater incident.pdf</a:t>
            </a:r>
            <a:endParaRPr lang="en-GB" dirty="0">
              <a:solidFill>
                <a:schemeClr val="tx2">
                  <a:lumMod val="50000"/>
                </a:schemeClr>
              </a:solidFill>
            </a:endParaRPr>
          </a:p>
          <a:p>
            <a:pPr marL="285750" indent="-285750">
              <a:buFont typeface="Wingdings" panose="05000000000000000000" pitchFamily="2" charset="2"/>
              <a:buChar char="Ø"/>
              <a:defRPr/>
            </a:pPr>
            <a:r>
              <a:rPr lang="en-GB" dirty="0">
                <a:solidFill>
                  <a:schemeClr val="tx2">
                    <a:lumMod val="50000"/>
                  </a:schemeClr>
                </a:solidFill>
                <a:hlinkClick r:id="rId12" action="ppaction://hlinkfile">
                  <a:extLst>
                    <a:ext uri="{A12FA001-AC4F-418D-AE19-62706E023703}">
                      <ahyp:hlinkClr xmlns:ahyp="http://schemas.microsoft.com/office/drawing/2018/hyperlinkcolor" val="tx"/>
                    </a:ext>
                  </a:extLst>
                </a:hlinkClick>
              </a:rPr>
              <a:t>mind-wellbeing-index-a4-landscape.pdf</a:t>
            </a:r>
            <a:endParaRPr lang="en-GB" dirty="0">
              <a:solidFill>
                <a:schemeClr val="tx2">
                  <a:lumMod val="50000"/>
                </a:schemeClr>
              </a:solidFill>
            </a:endParaRPr>
          </a:p>
          <a:p>
            <a:pPr marL="285750" indent="-285750">
              <a:buFont typeface="Wingdings" panose="05000000000000000000" pitchFamily="2" charset="2"/>
              <a:buChar char="Ø"/>
              <a:defRPr/>
            </a:pPr>
            <a:r>
              <a:rPr lang="en-GB" dirty="0">
                <a:solidFill>
                  <a:schemeClr val="tx2">
                    <a:lumMod val="50000"/>
                  </a:schemeClr>
                </a:solidFill>
                <a:hlinkClick r:id="rId13" action="ppaction://hlinkfile">
                  <a:extLst>
                    <a:ext uri="{A12FA001-AC4F-418D-AE19-62706E023703}">
                      <ahyp:hlinkClr xmlns:ahyp="http://schemas.microsoft.com/office/drawing/2018/hyperlinkcolor" val="tx"/>
                    </a:ext>
                  </a:extLst>
                </a:hlinkClick>
              </a:rPr>
              <a:t>mind-wellbeing-index-a4-portrait.pdf</a:t>
            </a:r>
            <a:endParaRPr lang="en-GB" dirty="0">
              <a:solidFill>
                <a:schemeClr val="tx2">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3ED257A-DB1E-4D25-9378-63E029446396}"/>
              </a:ext>
            </a:extLst>
          </p:cNvPr>
          <p:cNvPicPr>
            <a:picLocks noChangeAspect="1"/>
          </p:cNvPicPr>
          <p:nvPr/>
        </p:nvPicPr>
        <p:blipFill>
          <a:blip r:embed="rId14"/>
          <a:stretch>
            <a:fillRect/>
          </a:stretch>
        </p:blipFill>
        <p:spPr>
          <a:xfrm>
            <a:off x="6193618" y="355686"/>
            <a:ext cx="424998" cy="444485"/>
          </a:xfrm>
          <a:prstGeom prst="rect">
            <a:avLst/>
          </a:prstGeom>
          <a:ln>
            <a:solidFill>
              <a:schemeClr val="tx1"/>
            </a:solidFill>
          </a:ln>
        </p:spPr>
      </p:pic>
    </p:spTree>
    <p:extLst>
      <p:ext uri="{BB962C8B-B14F-4D97-AF65-F5344CB8AC3E}">
        <p14:creationId xmlns:p14="http://schemas.microsoft.com/office/powerpoint/2010/main" val="15068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438EDE30-6C79-4228-BF6A-F701F3F1FA60}"/>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13" name="Picture 12">
            <a:extLst>
              <a:ext uri="{FF2B5EF4-FFF2-40B4-BE49-F238E27FC236}">
                <a16:creationId xmlns:a16="http://schemas.microsoft.com/office/drawing/2014/main" id="{1E858CA4-930C-4FED-9F58-BB18A89A99F7}"/>
              </a:ext>
            </a:extLst>
          </p:cNvPr>
          <p:cNvPicPr/>
          <p:nvPr/>
        </p:nvPicPr>
        <p:blipFill rotWithShape="1">
          <a:blip r:embed="rId3"/>
          <a:srcRect l="52171" t="80372" r="37555" b="7162"/>
          <a:stretch/>
        </p:blipFill>
        <p:spPr bwMode="auto">
          <a:xfrm>
            <a:off x="4776000" y="135579"/>
            <a:ext cx="431216" cy="426002"/>
          </a:xfrm>
          <a:prstGeom prst="rect">
            <a:avLst/>
          </a:prstGeom>
          <a:ln>
            <a:solidFill>
              <a:schemeClr val="tx1"/>
            </a:solid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E7E3C62B-6394-459E-A449-C9EE693C7FA6}"/>
              </a:ext>
            </a:extLst>
          </p:cNvPr>
          <p:cNvSpPr/>
          <p:nvPr/>
        </p:nvSpPr>
        <p:spPr>
          <a:xfrm>
            <a:off x="249732" y="701452"/>
            <a:ext cx="5404043" cy="369332"/>
          </a:xfrm>
          <a:prstGeom prst="rect">
            <a:avLst/>
          </a:prstGeom>
        </p:spPr>
        <p:txBody>
          <a:bodyPr wrap="none">
            <a:spAutoFit/>
          </a:bodyPr>
          <a:lstStyle/>
          <a:p>
            <a:r>
              <a:rPr lang="en-GB" b="1" dirty="0">
                <a:solidFill>
                  <a:schemeClr val="tx2">
                    <a:lumMod val="50000"/>
                  </a:schemeClr>
                </a:solidFill>
              </a:rPr>
              <a:t>Plant Operations Scheme (POS) Representative</a:t>
            </a:r>
          </a:p>
        </p:txBody>
      </p:sp>
      <p:sp>
        <p:nvSpPr>
          <p:cNvPr id="15" name="TextBox 14">
            <a:extLst>
              <a:ext uri="{FF2B5EF4-FFF2-40B4-BE49-F238E27FC236}">
                <a16:creationId xmlns:a16="http://schemas.microsoft.com/office/drawing/2014/main" id="{C97F3D67-8FD3-42E3-A990-36EC6636629D}"/>
              </a:ext>
            </a:extLst>
          </p:cNvPr>
          <p:cNvSpPr txBox="1"/>
          <p:nvPr/>
        </p:nvSpPr>
        <p:spPr>
          <a:xfrm>
            <a:off x="264762" y="1226008"/>
            <a:ext cx="10847275" cy="3908762"/>
          </a:xfrm>
          <a:prstGeom prst="rect">
            <a:avLst/>
          </a:prstGeom>
          <a:noFill/>
        </p:spPr>
        <p:txBody>
          <a:bodyPr wrap="square" rtlCol="0">
            <a:spAutoFit/>
          </a:bodyPr>
          <a:lstStyle/>
          <a:p>
            <a:pPr eaLnBrk="0" fontAlgn="base" hangingPunct="0">
              <a:spcBef>
                <a:spcPct val="0"/>
              </a:spcBef>
              <a:spcAft>
                <a:spcPct val="0"/>
              </a:spcAft>
            </a:pPr>
            <a:r>
              <a:rPr lang="en-GB" sz="1600" b="1" u="sng" dirty="0">
                <a:solidFill>
                  <a:schemeClr val="tx2">
                    <a:lumMod val="50000"/>
                  </a:schemeClr>
                </a:solidFill>
              </a:rPr>
              <a:t>The POS Representative (POS Rep) can act as Machine Controller / Crane Controller (MC/CC) if there is only one item of OTP at the site of work</a:t>
            </a:r>
            <a:r>
              <a:rPr lang="en-GB" sz="1600" b="1" dirty="0">
                <a:solidFill>
                  <a:schemeClr val="tx2">
                    <a:lumMod val="50000"/>
                  </a:schemeClr>
                </a:solidFill>
              </a:rPr>
              <a:t>. If there are multiple items of OTP, then a ‘standalone’ POS Rep is required. </a:t>
            </a:r>
          </a:p>
          <a:p>
            <a:pPr eaLnBrk="0" fontAlgn="base" hangingPunct="0">
              <a:spcBef>
                <a:spcPct val="0"/>
              </a:spcBef>
              <a:spcAft>
                <a:spcPct val="0"/>
              </a:spcAft>
            </a:pPr>
            <a:endParaRPr lang="en-GB" sz="1600" b="1" dirty="0">
              <a:solidFill>
                <a:schemeClr val="tx2">
                  <a:lumMod val="50000"/>
                </a:schemeClr>
              </a:solidFill>
            </a:endParaRPr>
          </a:p>
          <a:p>
            <a:pPr eaLnBrk="0" fontAlgn="base" hangingPunct="0">
              <a:spcBef>
                <a:spcPct val="0"/>
              </a:spcBef>
              <a:spcAft>
                <a:spcPct val="0"/>
              </a:spcAft>
            </a:pPr>
            <a:endParaRPr lang="en-GB" sz="1600" b="1" dirty="0">
              <a:solidFill>
                <a:schemeClr val="tx2">
                  <a:lumMod val="50000"/>
                </a:schemeClr>
              </a:solidFill>
            </a:endParaRPr>
          </a:p>
          <a:p>
            <a:pPr eaLnBrk="0" fontAlgn="base" hangingPunct="0">
              <a:spcBef>
                <a:spcPct val="0"/>
              </a:spcBef>
              <a:spcAft>
                <a:spcPct val="0"/>
              </a:spcAft>
            </a:pPr>
            <a:r>
              <a:rPr lang="en-GB" sz="1600" b="1" dirty="0">
                <a:solidFill>
                  <a:schemeClr val="tx2">
                    <a:lumMod val="50000"/>
                  </a:schemeClr>
                </a:solidFill>
              </a:rPr>
              <a:t>We have a derogation in place </a:t>
            </a:r>
            <a:r>
              <a:rPr lang="en-GB" sz="1600" b="1" dirty="0">
                <a:solidFill>
                  <a:schemeClr val="accent2">
                    <a:lumMod val="50000"/>
                  </a:schemeClr>
                </a:solidFill>
              </a:rPr>
              <a:t>(</a:t>
            </a:r>
            <a:r>
              <a:rPr lang="en-GB" sz="1600" b="1" dirty="0">
                <a:solidFill>
                  <a:schemeClr val="accent2">
                    <a:lumMod val="50000"/>
                  </a:schemeClr>
                </a:solidFill>
                <a:hlinkClick r:id="rId4">
                  <a:extLst>
                    <a:ext uri="{A12FA001-AC4F-418D-AE19-62706E023703}">
                      <ahyp:hlinkClr xmlns:ahyp="http://schemas.microsoft.com/office/drawing/2018/hyperlinkcolor" val="tx"/>
                    </a:ext>
                  </a:extLst>
                </a:hlinkClick>
              </a:rPr>
              <a:t>34325</a:t>
            </a:r>
            <a:r>
              <a:rPr lang="en-GB" sz="1600" b="1" dirty="0">
                <a:solidFill>
                  <a:schemeClr val="accent2">
                    <a:lumMod val="50000"/>
                  </a:schemeClr>
                </a:solidFill>
              </a:rPr>
              <a:t>)</a:t>
            </a:r>
            <a:r>
              <a:rPr lang="en-GB" sz="1600" b="1" dirty="0">
                <a:solidFill>
                  <a:schemeClr val="tx2">
                    <a:lumMod val="50000"/>
                  </a:schemeClr>
                </a:solidFill>
              </a:rPr>
              <a:t> to permit the POS Rep to undertake the duties of Controller of Site Safety (COSS) and Person in Charge (PIC) for the OTP only on single machine sites.</a:t>
            </a:r>
          </a:p>
          <a:p>
            <a:pPr eaLnBrk="0" fontAlgn="base" hangingPunct="0">
              <a:spcBef>
                <a:spcPct val="0"/>
              </a:spcBef>
              <a:spcAft>
                <a:spcPct val="0"/>
              </a:spcAft>
            </a:pPr>
            <a:endParaRPr lang="en-GB" sz="1600" b="1" dirty="0">
              <a:solidFill>
                <a:schemeClr val="tx2">
                  <a:lumMod val="50000"/>
                </a:schemeClr>
              </a:solidFill>
            </a:endParaRPr>
          </a:p>
          <a:p>
            <a:pPr eaLnBrk="0" fontAlgn="base" hangingPunct="0">
              <a:spcBef>
                <a:spcPct val="0"/>
              </a:spcBef>
              <a:spcAft>
                <a:spcPct val="0"/>
              </a:spcAft>
            </a:pPr>
            <a:r>
              <a:rPr lang="en-GB" sz="1600" b="1" u="sng" dirty="0">
                <a:solidFill>
                  <a:schemeClr val="tx2">
                    <a:lumMod val="50000"/>
                  </a:schemeClr>
                </a:solidFill>
              </a:rPr>
              <a:t>The POS Rep can not undertake the duties of PIC for another workgroup or the duties of Engineering Supervisor (ES)</a:t>
            </a:r>
            <a:r>
              <a:rPr lang="en-GB" sz="1600" b="1" dirty="0">
                <a:solidFill>
                  <a:schemeClr val="tx2">
                    <a:lumMod val="50000"/>
                  </a:schemeClr>
                </a:solidFill>
              </a:rPr>
              <a:t>.</a:t>
            </a:r>
          </a:p>
          <a:p>
            <a:pPr eaLnBrk="0" fontAlgn="base" hangingPunct="0">
              <a:spcBef>
                <a:spcPct val="0"/>
              </a:spcBef>
              <a:spcAft>
                <a:spcPct val="0"/>
              </a:spcAft>
            </a:pPr>
            <a:endParaRPr lang="en-GB" sz="1600" b="1" dirty="0">
              <a:solidFill>
                <a:schemeClr val="tx2">
                  <a:lumMod val="50000"/>
                </a:schemeClr>
              </a:solidFill>
            </a:endParaRPr>
          </a:p>
          <a:p>
            <a:pPr eaLnBrk="0" fontAlgn="base" hangingPunct="0">
              <a:spcBef>
                <a:spcPct val="0"/>
              </a:spcBef>
              <a:spcAft>
                <a:spcPct val="0"/>
              </a:spcAft>
            </a:pPr>
            <a:endParaRPr lang="en-GB" sz="1600" b="1" dirty="0">
              <a:solidFill>
                <a:schemeClr val="tx2">
                  <a:lumMod val="50000"/>
                </a:schemeClr>
              </a:solidFill>
            </a:endParaRPr>
          </a:p>
          <a:p>
            <a:pPr eaLnBrk="0" fontAlgn="base" hangingPunct="0">
              <a:spcBef>
                <a:spcPct val="0"/>
              </a:spcBef>
              <a:spcAft>
                <a:spcPct val="0"/>
              </a:spcAft>
            </a:pPr>
            <a:r>
              <a:rPr lang="en-GB" sz="1600" b="1" dirty="0">
                <a:solidFill>
                  <a:schemeClr val="tx2">
                    <a:lumMod val="50000"/>
                  </a:schemeClr>
                </a:solidFill>
              </a:rPr>
              <a:t>On Track Plant and POS information can be found on the </a:t>
            </a:r>
            <a:r>
              <a:rPr lang="en-GB" sz="1600" b="1" dirty="0">
                <a:solidFill>
                  <a:schemeClr val="accent2">
                    <a:lumMod val="50000"/>
                  </a:schemeClr>
                </a:solidFill>
                <a:hlinkClick r:id="rId5">
                  <a:extLst>
                    <a:ext uri="{A12FA001-AC4F-418D-AE19-62706E023703}">
                      <ahyp:hlinkClr xmlns:ahyp="http://schemas.microsoft.com/office/drawing/2018/hyperlinkcolor" val="tx"/>
                    </a:ext>
                  </a:extLst>
                </a:hlinkClick>
              </a:rPr>
              <a:t>Wessex Plant HUB</a:t>
            </a:r>
            <a:r>
              <a:rPr lang="en-GB" sz="1600" b="1" dirty="0">
                <a:solidFill>
                  <a:schemeClr val="accent2">
                    <a:lumMod val="50000"/>
                  </a:schemeClr>
                </a:solidFill>
              </a:rPr>
              <a:t>. </a:t>
            </a:r>
          </a:p>
          <a:p>
            <a:pPr eaLnBrk="0" fontAlgn="base" hangingPunct="0">
              <a:spcBef>
                <a:spcPct val="0"/>
              </a:spcBef>
              <a:spcAft>
                <a:spcPct val="0"/>
              </a:spcAft>
            </a:pPr>
            <a:endParaRPr lang="en-GB" sz="1600" b="1" dirty="0">
              <a:solidFill>
                <a:schemeClr val="accent2">
                  <a:lumMod val="50000"/>
                </a:schemeClr>
              </a:solidFill>
            </a:endParaRPr>
          </a:p>
          <a:p>
            <a:pPr eaLnBrk="0" fontAlgn="base" hangingPunct="0">
              <a:spcBef>
                <a:spcPct val="0"/>
              </a:spcBef>
              <a:spcAft>
                <a:spcPct val="0"/>
              </a:spcAft>
            </a:pPr>
            <a:endParaRPr lang="en-GB" sz="800" b="1" dirty="0">
              <a:solidFill>
                <a:schemeClr val="tx2">
                  <a:lumMod val="50000"/>
                </a:schemeClr>
              </a:solidFill>
            </a:endParaRPr>
          </a:p>
          <a:p>
            <a:pPr eaLnBrk="0" fontAlgn="base" hangingPunct="0">
              <a:spcBef>
                <a:spcPct val="0"/>
              </a:spcBef>
              <a:spcAft>
                <a:spcPct val="0"/>
              </a:spcAft>
            </a:pPr>
            <a:r>
              <a:rPr lang="en-GB" sz="1600" b="1" dirty="0">
                <a:solidFill>
                  <a:schemeClr val="tx2">
                    <a:lumMod val="50000"/>
                  </a:schemeClr>
                </a:solidFill>
              </a:rPr>
              <a:t>The On Track Plant Team would be happy to come and brief this information to you if required – please contact us using details below.</a:t>
            </a:r>
          </a:p>
        </p:txBody>
      </p:sp>
      <p:sp>
        <p:nvSpPr>
          <p:cNvPr id="20" name="Rectangle 5">
            <a:extLst>
              <a:ext uri="{FF2B5EF4-FFF2-40B4-BE49-F238E27FC236}">
                <a16:creationId xmlns:a16="http://schemas.microsoft.com/office/drawing/2014/main" id="{42D18BA8-406F-4DD4-8434-EC0E95701857}"/>
              </a:ext>
            </a:extLst>
          </p:cNvPr>
          <p:cNvSpPr>
            <a:spLocks noChangeArrowheads="1"/>
          </p:cNvSpPr>
          <p:nvPr/>
        </p:nvSpPr>
        <p:spPr bwMode="auto">
          <a:xfrm>
            <a:off x="8196205" y="5494873"/>
            <a:ext cx="30123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Luis Williams</a:t>
            </a:r>
            <a:b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Area Plant Manager </a:t>
            </a:r>
            <a:r>
              <a:rPr kumimoji="0" lang="en-GB" altLang="en-US" sz="1600" b="0" i="0" u="none" strike="noStrike" kern="0" cap="none" spc="0" normalizeH="0" baseline="0" noProof="0" dirty="0">
                <a:ln>
                  <a:noFill/>
                </a:ln>
                <a:solidFill>
                  <a:schemeClr val="tx2">
                    <a:lumMod val="50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 Wessex</a:t>
            </a:r>
            <a:b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6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M: </a:t>
            </a:r>
            <a: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07732 644671</a:t>
            </a:r>
            <a:endParaRPr kumimoji="0" lang="en-GB" altLang="en-US" sz="1600" b="0" i="0" u="none" strike="noStrike" kern="0" cap="none" spc="0" normalizeH="0" baseline="0" noProof="0" dirty="0">
              <a:ln>
                <a:noFill/>
              </a:ln>
              <a:solidFill>
                <a:schemeClr val="tx2">
                  <a:lumMod val="50000"/>
                </a:scheme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E: </a:t>
            </a:r>
            <a:r>
              <a:rPr kumimoji="0" lang="en-GB" altLang="en-US" sz="1600" b="0" i="0" u="none" strike="noStrike" kern="0" cap="none" spc="0" normalizeH="0" baseline="0" noProof="0" dirty="0">
                <a:ln>
                  <a:noFill/>
                </a:ln>
                <a:solidFill>
                  <a:schemeClr val="accent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luis.williams@networkrail.co.uk</a:t>
            </a:r>
            <a:endParaRPr kumimoji="0" lang="en-GB" altLang="en-US" sz="1600" b="0" i="0" u="none" strike="noStrike" kern="0" cap="none" spc="0" normalizeH="0" baseline="0" noProof="0" dirty="0">
              <a:ln>
                <a:noFill/>
              </a:ln>
              <a:solidFill>
                <a:schemeClr val="accent2">
                  <a:lumMod val="50000"/>
                </a:scheme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1600" b="0" i="0" u="none" strike="noStrike" kern="0" cap="none" spc="0" normalizeH="0" baseline="0" noProof="0" dirty="0">
              <a:ln>
                <a:noFill/>
              </a:ln>
              <a:solidFill>
                <a:srgbClr val="FFFFFF"/>
              </a:solidFill>
              <a:effectLst/>
              <a:uLnTx/>
              <a:uFillTx/>
            </a:endParaRPr>
          </a:p>
        </p:txBody>
      </p:sp>
      <p:sp>
        <p:nvSpPr>
          <p:cNvPr id="21" name="Rectangle 5">
            <a:extLst>
              <a:ext uri="{FF2B5EF4-FFF2-40B4-BE49-F238E27FC236}">
                <a16:creationId xmlns:a16="http://schemas.microsoft.com/office/drawing/2014/main" id="{E95582BF-FD16-4AA0-A1EA-E196A9D7A17E}"/>
              </a:ext>
            </a:extLst>
          </p:cNvPr>
          <p:cNvSpPr>
            <a:spLocks noChangeArrowheads="1"/>
          </p:cNvSpPr>
          <p:nvPr/>
        </p:nvSpPr>
        <p:spPr bwMode="auto">
          <a:xfrm>
            <a:off x="5231904" y="5494873"/>
            <a:ext cx="29017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Keith Penn</a:t>
            </a:r>
            <a:b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RPSE</a:t>
            </a:r>
            <a:r>
              <a:rPr kumimoji="0" lang="en-GB" altLang="en-US" sz="1600" b="0" i="0" u="none" strike="noStrike" kern="0" cap="none" spc="0" normalizeH="0" baseline="0" noProof="0" dirty="0">
                <a:ln>
                  <a:noFill/>
                </a:ln>
                <a:solidFill>
                  <a:schemeClr val="tx2">
                    <a:lumMod val="50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 Wessex</a:t>
            </a:r>
            <a:b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br>
            <a:r>
              <a:rPr kumimoji="0" lang="en-GB" altLang="en-US" sz="16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M: </a:t>
            </a:r>
            <a:r>
              <a:rPr kumimoji="0" lang="en-GB" altLang="en-US" sz="1600" b="0"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07739779590</a:t>
            </a:r>
            <a:endParaRPr kumimoji="0" lang="en-GB" altLang="en-US" sz="1600" b="0" i="0" u="none" strike="noStrike" kern="0" cap="none" spc="0" normalizeH="0" baseline="0" noProof="0" dirty="0">
              <a:ln>
                <a:noFill/>
              </a:ln>
              <a:solidFill>
                <a:schemeClr val="tx2">
                  <a:lumMod val="50000"/>
                </a:scheme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1" i="0" u="none" strike="noStrike" kern="0" cap="none" spc="0" normalizeH="0" baseline="0" noProof="0" dirty="0">
                <a:ln>
                  <a:noFill/>
                </a:ln>
                <a:solidFill>
                  <a:schemeClr val="tx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E: </a:t>
            </a:r>
            <a:r>
              <a:rPr kumimoji="0" lang="en-GB" altLang="en-US" sz="1600" b="0" i="0" u="sng" strike="noStrike" kern="0" cap="none" spc="0" normalizeH="0" baseline="0" noProof="0" dirty="0">
                <a:ln>
                  <a:noFill/>
                </a:ln>
                <a:solidFill>
                  <a:schemeClr val="accent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rPr>
              <a:t>keith.penn</a:t>
            </a:r>
            <a:r>
              <a:rPr kumimoji="0" lang="en-GB" altLang="en-US" sz="1600" b="0" i="0" u="sng" strike="noStrike" kern="0" cap="none" spc="0" normalizeH="0" baseline="0" noProof="0" dirty="0">
                <a:ln>
                  <a:noFill/>
                </a:ln>
                <a:solidFill>
                  <a:schemeClr val="accent2">
                    <a:lumMod val="50000"/>
                  </a:schemeClr>
                </a:solidFill>
                <a:effectLst/>
                <a:uLnTx/>
                <a:uFillTx/>
                <a:latin typeface="Network Rail Sans" panose="02000000040000020004" pitchFamily="2"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@networkrail.co.uk</a:t>
            </a:r>
            <a:endParaRPr kumimoji="0" lang="en-GB" altLang="en-US" sz="1600" b="0" i="0" u="sng" strike="noStrike" kern="0" cap="none" spc="0" normalizeH="0" baseline="0" noProof="0" dirty="0">
              <a:ln>
                <a:noFill/>
              </a:ln>
              <a:solidFill>
                <a:schemeClr val="accent2">
                  <a:lumMod val="50000"/>
                </a:schemeClr>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GB" altLang="en-US" sz="16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91424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407368" y="-55116"/>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sp>
        <p:nvSpPr>
          <p:cNvPr id="16" name="Rectangle 15">
            <a:extLst>
              <a:ext uri="{FF2B5EF4-FFF2-40B4-BE49-F238E27FC236}">
                <a16:creationId xmlns:a16="http://schemas.microsoft.com/office/drawing/2014/main" id="{0732D601-5BD4-4BEE-8A0B-29DDFD58D35F}"/>
              </a:ext>
            </a:extLst>
          </p:cNvPr>
          <p:cNvSpPr/>
          <p:nvPr/>
        </p:nvSpPr>
        <p:spPr>
          <a:xfrm>
            <a:off x="466875" y="741844"/>
            <a:ext cx="5345258" cy="44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lumMod val="50000"/>
                  </a:schemeClr>
                </a:solidFill>
              </a:rPr>
              <a:t>Wessex Ecology Survey Report Register</a:t>
            </a:r>
            <a:endParaRPr lang="en-GB" dirty="0">
              <a:solidFill>
                <a:schemeClr val="tx2">
                  <a:lumMod val="50000"/>
                </a:schemeClr>
              </a:solidFill>
            </a:endParaRPr>
          </a:p>
        </p:txBody>
      </p:sp>
      <p:pic>
        <p:nvPicPr>
          <p:cNvPr id="22" name="Picture 14">
            <a:extLst>
              <a:ext uri="{FF2B5EF4-FFF2-40B4-BE49-F238E27FC236}">
                <a16:creationId xmlns:a16="http://schemas.microsoft.com/office/drawing/2014/main" id="{27CA3308-4A45-416F-B3B3-4F154ACAE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506" y="110555"/>
            <a:ext cx="424998" cy="42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a:extLst>
              <a:ext uri="{FF2B5EF4-FFF2-40B4-BE49-F238E27FC236}">
                <a16:creationId xmlns:a16="http://schemas.microsoft.com/office/drawing/2014/main" id="{AB8C4459-5DB3-402D-A3A7-60EDCEEA2362}"/>
              </a:ext>
            </a:extLst>
          </p:cNvPr>
          <p:cNvSpPr txBox="1"/>
          <p:nvPr/>
        </p:nvSpPr>
        <p:spPr>
          <a:xfrm>
            <a:off x="466875" y="1404791"/>
            <a:ext cx="9073008" cy="2923877"/>
          </a:xfrm>
          <a:prstGeom prst="rect">
            <a:avLst/>
          </a:prstGeom>
          <a:solidFill>
            <a:srgbClr val="C6E6A2"/>
          </a:solidFill>
        </p:spPr>
        <p:txBody>
          <a:bodyPr wrap="square" rtlCol="0">
            <a:spAutoFit/>
          </a:bodyPr>
          <a:lstStyle/>
          <a:p>
            <a:r>
              <a:rPr lang="en-GB" sz="1400" dirty="0"/>
              <a:t>Large numbers of ecological reports are commissioned every year by multiple parts of the Wessex route and Network Rail as a whole. This can lead to unintentional and inefficient duplication.</a:t>
            </a:r>
          </a:p>
          <a:p>
            <a:endParaRPr lang="en-GB" sz="1400" dirty="0"/>
          </a:p>
          <a:p>
            <a:r>
              <a:rPr lang="en-GB" sz="1400" dirty="0"/>
              <a:t>Although an ecological survey has 2 year period during which it is valid, an older survey can still act as an indicative guide in the early stages of work planning.</a:t>
            </a:r>
          </a:p>
          <a:p>
            <a:endParaRPr lang="en-GB" sz="1400" b="1" dirty="0"/>
          </a:p>
          <a:p>
            <a:r>
              <a:rPr lang="en-GB" sz="1600" b="1" dirty="0"/>
              <a:t>Currently Wessex Route has a register of 30 ecological surveys that is held on the </a:t>
            </a:r>
            <a:r>
              <a:rPr lang="en-GB" sz="1600" b="1" dirty="0">
                <a:solidFill>
                  <a:srgbClr val="0070C0"/>
                </a:solidFill>
                <a:hlinkClick r:id="rId4">
                  <a:extLst>
                    <a:ext uri="{A12FA001-AC4F-418D-AE19-62706E023703}">
                      <ahyp:hlinkClr xmlns:ahyp="http://schemas.microsoft.com/office/drawing/2018/hyperlinkcolor" val="tx"/>
                    </a:ext>
                  </a:extLst>
                </a:hlinkClick>
              </a:rPr>
              <a:t>Wessex Route Environment Hub’s Protected Sites and Species page. </a:t>
            </a:r>
            <a:r>
              <a:rPr lang="en-GB" sz="1600" b="1" dirty="0"/>
              <a:t>The more surveys added the more valuable the register will become as a resource.</a:t>
            </a:r>
          </a:p>
          <a:p>
            <a:endParaRPr lang="en-GB" sz="1600" b="1" dirty="0"/>
          </a:p>
          <a:p>
            <a:r>
              <a:rPr lang="en-GB" sz="1400" dirty="0"/>
              <a:t>There is also ongoing efforts to collate Route and Capital Delivery surveys on to </a:t>
            </a:r>
            <a:r>
              <a:rPr lang="en-GB" sz="1400" dirty="0" err="1"/>
              <a:t>GeoRINM</a:t>
            </a:r>
            <a:r>
              <a:rPr lang="en-GB" sz="1400" dirty="0"/>
              <a:t> by the central Network Rail Environment Team. The Wessex route register will feed into this.</a:t>
            </a:r>
          </a:p>
          <a:p>
            <a:pPr marL="171450" indent="-171450">
              <a:buFont typeface="Arial" panose="020B0604020202020204" pitchFamily="34" charset="0"/>
              <a:buChar char="•"/>
            </a:pPr>
            <a:endParaRPr lang="en-GB" sz="800" dirty="0"/>
          </a:p>
        </p:txBody>
      </p:sp>
      <p:sp>
        <p:nvSpPr>
          <p:cNvPr id="17" name="TextBox 16">
            <a:extLst>
              <a:ext uri="{FF2B5EF4-FFF2-40B4-BE49-F238E27FC236}">
                <a16:creationId xmlns:a16="http://schemas.microsoft.com/office/drawing/2014/main" id="{FE1BB19D-934F-4879-849B-6C375DBA7D81}"/>
              </a:ext>
            </a:extLst>
          </p:cNvPr>
          <p:cNvSpPr txBox="1"/>
          <p:nvPr/>
        </p:nvSpPr>
        <p:spPr>
          <a:xfrm>
            <a:off x="1632689" y="5114211"/>
            <a:ext cx="9215839" cy="923330"/>
          </a:xfrm>
          <a:prstGeom prst="rect">
            <a:avLst/>
          </a:prstGeom>
          <a:solidFill>
            <a:schemeClr val="accent2">
              <a:lumMod val="40000"/>
              <a:lumOff val="60000"/>
            </a:schemeClr>
          </a:solidFill>
        </p:spPr>
        <p:txBody>
          <a:bodyPr wrap="square" rtlCol="0">
            <a:spAutoFit/>
          </a:bodyPr>
          <a:lstStyle/>
          <a:p>
            <a:r>
              <a:rPr lang="en-GB" sz="1400" b="1" u="sng" dirty="0"/>
              <a:t>ACTION REQUIRED</a:t>
            </a:r>
            <a:r>
              <a:rPr lang="en-GB" sz="1400" b="1" dirty="0"/>
              <a:t>: </a:t>
            </a:r>
          </a:p>
          <a:p>
            <a:endParaRPr lang="en-GB" sz="1400" dirty="0"/>
          </a:p>
          <a:p>
            <a:r>
              <a:rPr lang="en-GB" sz="1400" dirty="0"/>
              <a:t>Forward all newly received ecological surveys to the Wessex Route Environment Specialist for collation.</a:t>
            </a:r>
          </a:p>
          <a:p>
            <a:endParaRPr lang="en-GB" sz="1200" dirty="0"/>
          </a:p>
        </p:txBody>
      </p:sp>
      <p:pic>
        <p:nvPicPr>
          <p:cNvPr id="18" name="Picture 17">
            <a:extLst>
              <a:ext uri="{FF2B5EF4-FFF2-40B4-BE49-F238E27FC236}">
                <a16:creationId xmlns:a16="http://schemas.microsoft.com/office/drawing/2014/main" id="{8116AF10-0DEC-44A8-A9BF-FC220EFD2D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47" t="46947" r="52847"/>
          <a:stretch/>
        </p:blipFill>
        <p:spPr>
          <a:xfrm rot="5400000">
            <a:off x="282714" y="4991974"/>
            <a:ext cx="1129080" cy="1167805"/>
          </a:xfrm>
          <a:prstGeom prst="rect">
            <a:avLst/>
          </a:prstGeom>
        </p:spPr>
      </p:pic>
      <p:pic>
        <p:nvPicPr>
          <p:cNvPr id="19" name="Picture 18">
            <a:extLst>
              <a:ext uri="{FF2B5EF4-FFF2-40B4-BE49-F238E27FC236}">
                <a16:creationId xmlns:a16="http://schemas.microsoft.com/office/drawing/2014/main" id="{7D99DA9C-7DFE-43E4-8B88-D1BFE65D42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16" y="1743789"/>
            <a:ext cx="1530140" cy="1995574"/>
          </a:xfrm>
          <a:prstGeom prst="rect">
            <a:avLst/>
          </a:prstGeom>
        </p:spPr>
      </p:pic>
    </p:spTree>
    <p:extLst>
      <p:ext uri="{BB962C8B-B14F-4D97-AF65-F5344CB8AC3E}">
        <p14:creationId xmlns:p14="http://schemas.microsoft.com/office/powerpoint/2010/main" val="354616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23" name="Picture 22">
            <a:extLst>
              <a:ext uri="{FF2B5EF4-FFF2-40B4-BE49-F238E27FC236}">
                <a16:creationId xmlns:a16="http://schemas.microsoft.com/office/drawing/2014/main" id="{0B827FB8-7B80-4DD6-AAC9-80D9F70DC8A8}"/>
              </a:ext>
            </a:extLst>
          </p:cNvPr>
          <p:cNvPicPr>
            <a:picLocks noChangeAspect="1"/>
          </p:cNvPicPr>
          <p:nvPr/>
        </p:nvPicPr>
        <p:blipFill>
          <a:blip r:embed="rId3"/>
          <a:stretch>
            <a:fillRect/>
          </a:stretch>
        </p:blipFill>
        <p:spPr>
          <a:xfrm>
            <a:off x="3647728" y="153821"/>
            <a:ext cx="540460" cy="426003"/>
          </a:xfrm>
          <a:prstGeom prst="rect">
            <a:avLst/>
          </a:prstGeom>
          <a:ln>
            <a:solidFill>
              <a:schemeClr val="tx1"/>
            </a:solidFill>
          </a:ln>
        </p:spPr>
      </p:pic>
      <p:grpSp>
        <p:nvGrpSpPr>
          <p:cNvPr id="14" name="Group 13">
            <a:extLst>
              <a:ext uri="{FF2B5EF4-FFF2-40B4-BE49-F238E27FC236}">
                <a16:creationId xmlns:a16="http://schemas.microsoft.com/office/drawing/2014/main" id="{B08D1E1D-6330-493D-9CB4-7FCBBB24E040}"/>
              </a:ext>
            </a:extLst>
          </p:cNvPr>
          <p:cNvGrpSpPr/>
          <p:nvPr/>
        </p:nvGrpSpPr>
        <p:grpSpPr>
          <a:xfrm>
            <a:off x="359455" y="908720"/>
            <a:ext cx="10189166" cy="883254"/>
            <a:chOff x="712381" y="472477"/>
            <a:chExt cx="9835117" cy="845961"/>
          </a:xfrm>
        </p:grpSpPr>
        <p:sp>
          <p:nvSpPr>
            <p:cNvPr id="15" name="Rectangle 14">
              <a:extLst>
                <a:ext uri="{FF2B5EF4-FFF2-40B4-BE49-F238E27FC236}">
                  <a16:creationId xmlns:a16="http://schemas.microsoft.com/office/drawing/2014/main" id="{7A33D856-8BC2-442F-B694-A069884ABF16}"/>
                </a:ext>
              </a:extLst>
            </p:cNvPr>
            <p:cNvSpPr/>
            <p:nvPr/>
          </p:nvSpPr>
          <p:spPr>
            <a:xfrm>
              <a:off x="712381" y="472478"/>
              <a:ext cx="9835117" cy="84596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a:extLst>
                <a:ext uri="{FF2B5EF4-FFF2-40B4-BE49-F238E27FC236}">
                  <a16:creationId xmlns:a16="http://schemas.microsoft.com/office/drawing/2014/main" id="{1E1A68F8-FFCA-49E4-9632-99A59E47C027}"/>
                </a:ext>
              </a:extLst>
            </p:cNvPr>
            <p:cNvSpPr/>
            <p:nvPr/>
          </p:nvSpPr>
          <p:spPr>
            <a:xfrm rot="10800000">
              <a:off x="9399181" y="472477"/>
              <a:ext cx="1148317" cy="8459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B8CEBD41-EADB-432A-A34A-D4CDF1F9F63D}"/>
              </a:ext>
            </a:extLst>
          </p:cNvPr>
          <p:cNvSpPr txBox="1"/>
          <p:nvPr/>
        </p:nvSpPr>
        <p:spPr>
          <a:xfrm>
            <a:off x="372927" y="1886629"/>
            <a:ext cx="10187569" cy="4616648"/>
          </a:xfrm>
          <a:prstGeom prst="rect">
            <a:avLst/>
          </a:prstGeom>
          <a:solidFill>
            <a:schemeClr val="bg1"/>
          </a:solidFill>
          <a:ln w="38100">
            <a:solidFill>
              <a:srgbClr val="FF3399"/>
            </a:solidFill>
          </a:ln>
        </p:spPr>
        <p:txBody>
          <a:bodyPr wrap="square" rtlCol="0">
            <a:spAutoFit/>
          </a:bodyPr>
          <a:lstStyle/>
          <a:p>
            <a:r>
              <a:rPr lang="en-GB" dirty="0">
                <a:latin typeface="Network Rail Sans" panose="02000000040000020004" pitchFamily="2" charset="0"/>
              </a:rPr>
              <a:t>Wessex Programme:</a:t>
            </a:r>
          </a:p>
          <a:p>
            <a:pPr marL="285750" indent="-285750">
              <a:buFont typeface="Arial" panose="020B0604020202020204" pitchFamily="34" charset="0"/>
              <a:buChar char="•"/>
            </a:pPr>
            <a:r>
              <a:rPr lang="en-GB" sz="1400" dirty="0">
                <a:latin typeface="Network Rail Sans" panose="02000000040000020004" pitchFamily="2" charset="0"/>
              </a:rPr>
              <a:t>Flu vaccination programme will run from the 14</a:t>
            </a:r>
            <a:r>
              <a:rPr lang="en-GB" sz="1400" baseline="30000" dirty="0">
                <a:latin typeface="Network Rail Sans" panose="02000000040000020004" pitchFamily="2" charset="0"/>
              </a:rPr>
              <a:t>th</a:t>
            </a:r>
            <a:r>
              <a:rPr lang="en-GB" sz="1400" dirty="0">
                <a:latin typeface="Network Rail Sans" panose="02000000040000020004" pitchFamily="2" charset="0"/>
              </a:rPr>
              <a:t> of October to the 31</a:t>
            </a:r>
            <a:r>
              <a:rPr lang="en-GB" sz="1400" baseline="30000" dirty="0">
                <a:latin typeface="Network Rail Sans" panose="02000000040000020004" pitchFamily="2" charset="0"/>
              </a:rPr>
              <a:t>st</a:t>
            </a:r>
            <a:r>
              <a:rPr lang="en-GB" sz="1400" dirty="0">
                <a:latin typeface="Network Rail Sans" panose="02000000040000020004" pitchFamily="2" charset="0"/>
              </a:rPr>
              <a:t> of December</a:t>
            </a:r>
          </a:p>
          <a:p>
            <a:pPr marL="285750" indent="-285750">
              <a:buFont typeface="Arial" panose="020B0604020202020204" pitchFamily="34" charset="0"/>
              <a:buChar char="•"/>
            </a:pPr>
            <a:r>
              <a:rPr lang="en-GB" sz="1400" dirty="0">
                <a:latin typeface="Network Rail Sans" panose="02000000040000020004" pitchFamily="2" charset="0"/>
              </a:rPr>
              <a:t>Wessex Route is offering a voucher only programme</a:t>
            </a:r>
          </a:p>
          <a:p>
            <a:pPr marL="285750" indent="-285750">
              <a:buFont typeface="Arial" panose="020B0604020202020204" pitchFamily="34" charset="0"/>
              <a:buChar char="•"/>
            </a:pPr>
            <a:r>
              <a:rPr lang="en-GB" sz="1400" dirty="0">
                <a:latin typeface="Network Rail Sans" panose="02000000040000020004" pitchFamily="2" charset="0"/>
              </a:rPr>
              <a:t>Last date a voucher can be ordered is the 23</a:t>
            </a:r>
            <a:r>
              <a:rPr lang="en-GB" sz="1400" baseline="30000" dirty="0">
                <a:latin typeface="Network Rail Sans" panose="02000000040000020004" pitchFamily="2" charset="0"/>
              </a:rPr>
              <a:t>rd</a:t>
            </a:r>
            <a:r>
              <a:rPr lang="en-GB" sz="1400" dirty="0">
                <a:latin typeface="Network Rail Sans" panose="02000000040000020004" pitchFamily="2" charset="0"/>
              </a:rPr>
              <a:t> of December</a:t>
            </a:r>
          </a:p>
          <a:p>
            <a:pPr marL="285750" indent="-285750">
              <a:buFont typeface="Arial" panose="020B0604020202020204" pitchFamily="34" charset="0"/>
              <a:buChar char="•"/>
            </a:pPr>
            <a:r>
              <a:rPr lang="en-GB" sz="1400" dirty="0">
                <a:latin typeface="Network Rail Sans" panose="02000000040000020004" pitchFamily="2" charset="0"/>
              </a:rPr>
              <a:t>Voucher holders will receive their vaccinations through their  nearest participating Boots pharmacy</a:t>
            </a:r>
          </a:p>
          <a:p>
            <a:endParaRPr lang="en-GB" dirty="0">
              <a:latin typeface="Network Rail Sans" panose="02000000040000020004" pitchFamily="2" charset="0"/>
            </a:endParaRPr>
          </a:p>
          <a:p>
            <a:r>
              <a:rPr lang="en-GB" dirty="0">
                <a:latin typeface="Network Rail Sans" panose="02000000040000020004" pitchFamily="2" charset="0"/>
              </a:rPr>
              <a:t>How to get your free flu voucher?</a:t>
            </a:r>
          </a:p>
          <a:p>
            <a:r>
              <a:rPr lang="en-GB" sz="1400" dirty="0">
                <a:latin typeface="Network Rail Sans" panose="02000000040000020004" pitchFamily="2" charset="0"/>
              </a:rPr>
              <a:t>Email </a:t>
            </a:r>
            <a:r>
              <a:rPr lang="en-GB" sz="1400" u="sng" dirty="0">
                <a:latin typeface="Network Rail Sans" panose="02000000040000020004" pitchFamily="2" charset="0"/>
                <a:hlinkClick r:id="rId4"/>
              </a:rPr>
              <a:t>N</a:t>
            </a:r>
            <a:r>
              <a:rPr lang="en-GB" sz="1400" u="sng" dirty="0">
                <a:latin typeface="Network Rail Sans" panose="02000000040000020004" pitchFamily="2" charset="0"/>
                <a:hlinkClick r:id="rId5"/>
              </a:rPr>
              <a:t>R.Flu@optimahealth.co.uk</a:t>
            </a:r>
            <a:r>
              <a:rPr lang="en-GB" sz="1400" dirty="0">
                <a:latin typeface="Network Rail Sans" panose="02000000040000020004" pitchFamily="2" charset="0"/>
              </a:rPr>
              <a:t> with the following information: </a:t>
            </a:r>
          </a:p>
          <a:p>
            <a:pPr marL="742950" lvl="1" indent="-285750" fontAlgn="base">
              <a:buFont typeface="Arial" panose="020B0604020202020204" pitchFamily="34" charset="0"/>
              <a:buChar char="•"/>
            </a:pPr>
            <a:r>
              <a:rPr lang="en-GB" sz="1400" dirty="0">
                <a:latin typeface="Network Rail Sans" panose="02000000040000020004" pitchFamily="2" charset="0"/>
              </a:rPr>
              <a:t>Your name</a:t>
            </a:r>
          </a:p>
          <a:p>
            <a:pPr marL="742950" lvl="1" indent="-285750" fontAlgn="base">
              <a:buFont typeface="Arial" panose="020B0604020202020204" pitchFamily="34" charset="0"/>
              <a:buChar char="•"/>
            </a:pPr>
            <a:r>
              <a:rPr lang="en-GB" sz="1400" dirty="0">
                <a:latin typeface="Network Rail Sans" panose="02000000040000020004" pitchFamily="2" charset="0"/>
              </a:rPr>
              <a:t>Your job title</a:t>
            </a:r>
          </a:p>
          <a:p>
            <a:pPr marL="742950" lvl="1" indent="-285750" fontAlgn="base">
              <a:buFont typeface="Arial" panose="020B0604020202020204" pitchFamily="34" charset="0"/>
              <a:buChar char="•"/>
            </a:pPr>
            <a:r>
              <a:rPr lang="en-GB" sz="1400" dirty="0">
                <a:latin typeface="Network Rail Sans" panose="02000000040000020004" pitchFamily="2" charset="0"/>
              </a:rPr>
              <a:t>Your role location</a:t>
            </a:r>
          </a:p>
          <a:p>
            <a:pPr marL="742950" lvl="1" indent="-285750" fontAlgn="base">
              <a:buFont typeface="Arial" panose="020B0604020202020204" pitchFamily="34" charset="0"/>
              <a:buChar char="•"/>
            </a:pPr>
            <a:r>
              <a:rPr lang="en-GB" sz="1400" dirty="0">
                <a:latin typeface="Network Rail Sans" panose="02000000040000020004" pitchFamily="2" charset="0"/>
              </a:rPr>
              <a:t>Your email address </a:t>
            </a:r>
          </a:p>
          <a:p>
            <a:pPr fontAlgn="base"/>
            <a:endParaRPr lang="en-GB" sz="1400" dirty="0">
              <a:latin typeface="Network Rail Sans" panose="02000000040000020004" pitchFamily="2" charset="0"/>
            </a:endParaRPr>
          </a:p>
          <a:p>
            <a:pPr fontAlgn="base"/>
            <a:r>
              <a:rPr lang="en-GB" sz="1400" dirty="0">
                <a:latin typeface="Network Rail Sans" panose="02000000040000020004" pitchFamily="2" charset="0"/>
              </a:rPr>
              <a:t>Optima Health will process your request and email you a voucher for use in Boots within 72 working hours.  Including details of how to book your appointment via the Boots website.</a:t>
            </a:r>
          </a:p>
          <a:p>
            <a:endParaRPr lang="en-GB" dirty="0"/>
          </a:p>
          <a:p>
            <a:r>
              <a:rPr lang="en-GB" dirty="0">
                <a:solidFill>
                  <a:srgbClr val="FF6600"/>
                </a:solidFill>
              </a:rPr>
              <a:t>Poster to be displayed around your depots can be found here - </a:t>
            </a:r>
            <a:r>
              <a:rPr lang="en-GB" dirty="0">
                <a:solidFill>
                  <a:srgbClr val="FF6600"/>
                </a:solidFill>
                <a:hlinkClick r:id="rId6" action="ppaction://hlinkpres?slideindex=1&amp;slidetitle=">
                  <a:extLst>
                    <a:ext uri="{A12FA001-AC4F-418D-AE19-62706E023703}">
                      <ahyp:hlinkClr xmlns:ahyp="http://schemas.microsoft.com/office/drawing/2018/hyperlinkcolor" val="tx"/>
                    </a:ext>
                  </a:extLst>
                </a:hlinkClick>
              </a:rPr>
              <a:t>Free Flu Vaccination Poster.pptx</a:t>
            </a:r>
            <a:endParaRPr lang="en-GB" dirty="0">
              <a:solidFill>
                <a:srgbClr val="FF6600"/>
              </a:solidFill>
            </a:endParaRPr>
          </a:p>
          <a:p>
            <a:endParaRPr lang="en-GB" dirty="0">
              <a:solidFill>
                <a:srgbClr val="FF6600"/>
              </a:solidFill>
            </a:endParaRPr>
          </a:p>
          <a:p>
            <a:r>
              <a:rPr lang="en-GB" dirty="0">
                <a:solidFill>
                  <a:srgbClr val="FF6600"/>
                </a:solidFill>
              </a:rPr>
              <a:t>FAQ can be found here - </a:t>
            </a:r>
            <a:r>
              <a:rPr lang="en-GB" dirty="0">
                <a:solidFill>
                  <a:srgbClr val="FF6600"/>
                </a:solidFill>
                <a:hlinkClick r:id="rId7" action="ppaction://hlinkpres?slideindex=1&amp;slidetitle=">
                  <a:extLst>
                    <a:ext uri="{A12FA001-AC4F-418D-AE19-62706E023703}">
                      <ahyp:hlinkClr xmlns:ahyp="http://schemas.microsoft.com/office/drawing/2018/hyperlinkcolor" val="tx"/>
                    </a:ext>
                  </a:extLst>
                </a:hlinkClick>
              </a:rPr>
              <a:t>Flu Vaccination Final Briefing note and FAQs.pptx</a:t>
            </a:r>
            <a:endParaRPr lang="en-GB" dirty="0">
              <a:solidFill>
                <a:srgbClr val="FF6600"/>
              </a:solidFill>
            </a:endParaRPr>
          </a:p>
        </p:txBody>
      </p:sp>
      <p:sp>
        <p:nvSpPr>
          <p:cNvPr id="21" name="TextBox 20">
            <a:extLst>
              <a:ext uri="{FF2B5EF4-FFF2-40B4-BE49-F238E27FC236}">
                <a16:creationId xmlns:a16="http://schemas.microsoft.com/office/drawing/2014/main" id="{CE7D0262-B898-461D-BDDC-FB97E92A293A}"/>
              </a:ext>
            </a:extLst>
          </p:cNvPr>
          <p:cNvSpPr txBox="1"/>
          <p:nvPr/>
        </p:nvSpPr>
        <p:spPr>
          <a:xfrm>
            <a:off x="372927" y="1124744"/>
            <a:ext cx="8399056" cy="523220"/>
          </a:xfrm>
          <a:prstGeom prst="rect">
            <a:avLst/>
          </a:prstGeom>
          <a:noFill/>
        </p:spPr>
        <p:txBody>
          <a:bodyPr wrap="square" rtlCol="0">
            <a:spAutoFit/>
          </a:bodyPr>
          <a:lstStyle/>
          <a:p>
            <a:pPr algn="ctr"/>
            <a:r>
              <a:rPr lang="en-GB" sz="2800" b="1" dirty="0">
                <a:solidFill>
                  <a:schemeClr val="bg1"/>
                </a:solidFill>
                <a:latin typeface="Network Rail Sans" panose="02000000040000020004" pitchFamily="2" charset="0"/>
              </a:rPr>
              <a:t>Free flu vaccination for all Network Rail employees</a:t>
            </a:r>
          </a:p>
        </p:txBody>
      </p:sp>
      <p:pic>
        <p:nvPicPr>
          <p:cNvPr id="22" name="Picture 21">
            <a:extLst>
              <a:ext uri="{FF2B5EF4-FFF2-40B4-BE49-F238E27FC236}">
                <a16:creationId xmlns:a16="http://schemas.microsoft.com/office/drawing/2014/main" id="{5FC3ADC4-800C-4813-A278-ED6E15EDF8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4184" y="2636912"/>
            <a:ext cx="1370509" cy="1698917"/>
          </a:xfrm>
          <a:prstGeom prst="rect">
            <a:avLst/>
          </a:prstGeom>
        </p:spPr>
      </p:pic>
    </p:spTree>
    <p:extLst>
      <p:ext uri="{BB962C8B-B14F-4D97-AF65-F5344CB8AC3E}">
        <p14:creationId xmlns:p14="http://schemas.microsoft.com/office/powerpoint/2010/main" val="306229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495CF-067A-4AD1-B8AE-4A35DFCE807C}"/>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1CEB811A-5772-4A7E-BBC4-72465C20AD3F}"/>
              </a:ext>
            </a:extLst>
          </p:cNvPr>
          <p:cNvSpPr/>
          <p:nvPr/>
        </p:nvSpPr>
        <p:spPr>
          <a:xfrm>
            <a:off x="191344" y="159422"/>
            <a:ext cx="7920880"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New members of Wessex Area Services Team </a:t>
            </a:r>
          </a:p>
        </p:txBody>
      </p:sp>
      <p:pic>
        <p:nvPicPr>
          <p:cNvPr id="8" name="Picture 7">
            <a:extLst>
              <a:ext uri="{FF2B5EF4-FFF2-40B4-BE49-F238E27FC236}">
                <a16:creationId xmlns:a16="http://schemas.microsoft.com/office/drawing/2014/main" id="{1386E462-79B2-4727-95D7-D4C4C21984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326" y="1601627"/>
            <a:ext cx="1824203" cy="1368152"/>
          </a:xfrm>
          <a:prstGeom prst="rect">
            <a:avLst/>
          </a:prstGeom>
        </p:spPr>
      </p:pic>
      <p:pic>
        <p:nvPicPr>
          <p:cNvPr id="9" name="Picture 8">
            <a:extLst>
              <a:ext uri="{FF2B5EF4-FFF2-40B4-BE49-F238E27FC236}">
                <a16:creationId xmlns:a16="http://schemas.microsoft.com/office/drawing/2014/main" id="{9C8CDE94-4130-46FB-8211-C33EB86C7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991" y="1373600"/>
            <a:ext cx="1368153" cy="1824204"/>
          </a:xfrm>
          <a:prstGeom prst="rect">
            <a:avLst/>
          </a:prstGeom>
        </p:spPr>
      </p:pic>
      <p:sp>
        <p:nvSpPr>
          <p:cNvPr id="10" name="TextBox 9">
            <a:extLst>
              <a:ext uri="{FF2B5EF4-FFF2-40B4-BE49-F238E27FC236}">
                <a16:creationId xmlns:a16="http://schemas.microsoft.com/office/drawing/2014/main" id="{8C9F4B5A-13CF-4C08-BE40-8441946325E8}"/>
              </a:ext>
            </a:extLst>
          </p:cNvPr>
          <p:cNvSpPr txBox="1"/>
          <p:nvPr/>
        </p:nvSpPr>
        <p:spPr>
          <a:xfrm>
            <a:off x="279400" y="3304170"/>
            <a:ext cx="1368044" cy="584775"/>
          </a:xfrm>
          <a:prstGeom prst="rect">
            <a:avLst/>
          </a:prstGeom>
          <a:solidFill>
            <a:schemeClr val="tx2">
              <a:lumMod val="50000"/>
            </a:schemeClr>
          </a:solidFill>
        </p:spPr>
        <p:txBody>
          <a:bodyPr wrap="square" rtlCol="0">
            <a:spAutoFit/>
          </a:bodyPr>
          <a:lstStyle/>
          <a:p>
            <a:pPr algn="ctr"/>
            <a:r>
              <a:rPr lang="en-GB" sz="1600" dirty="0">
                <a:solidFill>
                  <a:schemeClr val="bg1"/>
                </a:solidFill>
              </a:rPr>
              <a:t>Area Plant Manager</a:t>
            </a:r>
          </a:p>
        </p:txBody>
      </p:sp>
      <p:sp>
        <p:nvSpPr>
          <p:cNvPr id="11" name="TextBox 10">
            <a:extLst>
              <a:ext uri="{FF2B5EF4-FFF2-40B4-BE49-F238E27FC236}">
                <a16:creationId xmlns:a16="http://schemas.microsoft.com/office/drawing/2014/main" id="{EC37D2D8-CB8F-4005-9078-01B4E5C86436}"/>
              </a:ext>
            </a:extLst>
          </p:cNvPr>
          <p:cNvSpPr txBox="1"/>
          <p:nvPr/>
        </p:nvSpPr>
        <p:spPr>
          <a:xfrm>
            <a:off x="6023991" y="3310150"/>
            <a:ext cx="1368153" cy="830997"/>
          </a:xfrm>
          <a:prstGeom prst="rect">
            <a:avLst/>
          </a:prstGeom>
          <a:solidFill>
            <a:schemeClr val="tx2">
              <a:lumMod val="50000"/>
            </a:schemeClr>
          </a:solidFill>
        </p:spPr>
        <p:txBody>
          <a:bodyPr wrap="square" rtlCol="0">
            <a:spAutoFit/>
          </a:bodyPr>
          <a:lstStyle/>
          <a:p>
            <a:pPr algn="ctr"/>
            <a:r>
              <a:rPr lang="en-GB" sz="1600" dirty="0">
                <a:solidFill>
                  <a:schemeClr val="bg1"/>
                </a:solidFill>
              </a:rPr>
              <a:t>On Track Plant Specialist</a:t>
            </a:r>
          </a:p>
        </p:txBody>
      </p:sp>
      <p:sp>
        <p:nvSpPr>
          <p:cNvPr id="12" name="TextBox 11">
            <a:extLst>
              <a:ext uri="{FF2B5EF4-FFF2-40B4-BE49-F238E27FC236}">
                <a16:creationId xmlns:a16="http://schemas.microsoft.com/office/drawing/2014/main" id="{57153D85-4CC3-4CD1-A2E2-E0AAD9C25C73}"/>
              </a:ext>
            </a:extLst>
          </p:cNvPr>
          <p:cNvSpPr txBox="1"/>
          <p:nvPr/>
        </p:nvSpPr>
        <p:spPr>
          <a:xfrm>
            <a:off x="1775520" y="1318696"/>
            <a:ext cx="3744416" cy="3262432"/>
          </a:xfrm>
          <a:prstGeom prst="rect">
            <a:avLst/>
          </a:prstGeom>
          <a:noFill/>
        </p:spPr>
        <p:txBody>
          <a:bodyPr wrap="square" rtlCol="0">
            <a:spAutoFit/>
          </a:bodyPr>
          <a:lstStyle/>
          <a:p>
            <a:r>
              <a:rPr lang="en-GB" sz="1600" b="1" dirty="0">
                <a:solidFill>
                  <a:schemeClr val="tx2">
                    <a:lumMod val="50000"/>
                  </a:schemeClr>
                </a:solidFill>
              </a:rPr>
              <a:t>Luis Williams</a:t>
            </a:r>
          </a:p>
          <a:p>
            <a:endParaRPr lang="en-GB" sz="800" dirty="0">
              <a:solidFill>
                <a:schemeClr val="tx2">
                  <a:lumMod val="50000"/>
                </a:schemeClr>
              </a:solidFill>
            </a:endParaRPr>
          </a:p>
          <a:p>
            <a:r>
              <a:rPr lang="en-GB" sz="1400" dirty="0">
                <a:solidFill>
                  <a:schemeClr val="tx2">
                    <a:lumMod val="50000"/>
                  </a:schemeClr>
                </a:solidFill>
              </a:rPr>
              <a:t>Working with Keith Penn RPSE and the wider plant community within the Southern Region, Luis and his team will be supporting the Delivery Units and Works Delivery organisation with their On Track plant and Plant Operation Scheme (POS) requirements along-with providing the route with compliance and assurance monitoring</a:t>
            </a:r>
            <a:r>
              <a:rPr lang="en-GB" sz="1400" dirty="0"/>
              <a:t>. </a:t>
            </a:r>
          </a:p>
          <a:p>
            <a:endParaRPr lang="en-GB" sz="1400" dirty="0"/>
          </a:p>
          <a:p>
            <a:r>
              <a:rPr lang="en-GB" sz="1400" dirty="0">
                <a:solidFill>
                  <a:schemeClr val="tx2">
                    <a:lumMod val="50000"/>
                  </a:schemeClr>
                </a:solidFill>
              </a:rPr>
              <a:t>Luis has a vast knowledge of on track plant, with previous experience working for Ready Power, TRS and more recently Balfour Beatty.</a:t>
            </a:r>
          </a:p>
        </p:txBody>
      </p:sp>
      <p:sp>
        <p:nvSpPr>
          <p:cNvPr id="13" name="TextBox 12">
            <a:extLst>
              <a:ext uri="{FF2B5EF4-FFF2-40B4-BE49-F238E27FC236}">
                <a16:creationId xmlns:a16="http://schemas.microsoft.com/office/drawing/2014/main" id="{94ACB74C-4633-4C34-A1A2-A0496111E191}"/>
              </a:ext>
            </a:extLst>
          </p:cNvPr>
          <p:cNvSpPr txBox="1"/>
          <p:nvPr/>
        </p:nvSpPr>
        <p:spPr>
          <a:xfrm>
            <a:off x="7536160" y="1373600"/>
            <a:ext cx="3312368" cy="2831544"/>
          </a:xfrm>
          <a:prstGeom prst="rect">
            <a:avLst/>
          </a:prstGeom>
          <a:noFill/>
        </p:spPr>
        <p:txBody>
          <a:bodyPr wrap="square" rtlCol="0">
            <a:spAutoFit/>
          </a:bodyPr>
          <a:lstStyle/>
          <a:p>
            <a:r>
              <a:rPr lang="en-GB" sz="1600" b="1" dirty="0">
                <a:solidFill>
                  <a:schemeClr val="tx2">
                    <a:lumMod val="50000"/>
                  </a:schemeClr>
                </a:solidFill>
              </a:rPr>
              <a:t>David Griffith</a:t>
            </a:r>
          </a:p>
          <a:p>
            <a:endParaRPr lang="en-GB" sz="800" b="1" dirty="0">
              <a:solidFill>
                <a:schemeClr val="tx2">
                  <a:lumMod val="50000"/>
                </a:schemeClr>
              </a:solidFill>
            </a:endParaRPr>
          </a:p>
          <a:p>
            <a:r>
              <a:rPr lang="en-GB" sz="1400" dirty="0">
                <a:solidFill>
                  <a:schemeClr val="tx2">
                    <a:lumMod val="50000"/>
                  </a:schemeClr>
                </a:solidFill>
              </a:rPr>
              <a:t>Reporting to the Area Plant Manager, David will be working primarily in the Wessex Inner DU, and will be supporting the route to achieve compliance with the On-Track Plant Operations Scheme (POS).</a:t>
            </a:r>
          </a:p>
          <a:p>
            <a:endParaRPr lang="en-GB" sz="1400" dirty="0">
              <a:solidFill>
                <a:schemeClr val="tx2">
                  <a:lumMod val="50000"/>
                </a:schemeClr>
              </a:solidFill>
            </a:endParaRPr>
          </a:p>
          <a:p>
            <a:r>
              <a:rPr lang="en-GB" sz="1400" dirty="0">
                <a:solidFill>
                  <a:schemeClr val="tx2">
                    <a:lumMod val="50000"/>
                  </a:schemeClr>
                </a:solidFill>
              </a:rPr>
              <a:t>David joins us following a 27 year career in both the Wiltshire police and London Metropolitan police.</a:t>
            </a:r>
          </a:p>
          <a:p>
            <a:endParaRPr lang="en-GB" sz="1400" dirty="0">
              <a:solidFill>
                <a:schemeClr val="tx2">
                  <a:lumMod val="50000"/>
                </a:schemeClr>
              </a:solidFill>
            </a:endParaRPr>
          </a:p>
        </p:txBody>
      </p:sp>
    </p:spTree>
    <p:extLst>
      <p:ext uri="{BB962C8B-B14F-4D97-AF65-F5344CB8AC3E}">
        <p14:creationId xmlns:p14="http://schemas.microsoft.com/office/powerpoint/2010/main" val="419941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163451" y="4197086"/>
            <a:ext cx="9145016" cy="2207874"/>
          </a:xfrm>
          <a:prstGeom prst="rect">
            <a:avLst/>
          </a:prstGeom>
        </p:spPr>
      </p:pic>
      <p:sp>
        <p:nvSpPr>
          <p:cNvPr id="11" name="Rectangle 10">
            <a:extLst>
              <a:ext uri="{FF2B5EF4-FFF2-40B4-BE49-F238E27FC236}">
                <a16:creationId xmlns:a16="http://schemas.microsoft.com/office/drawing/2014/main" id="{3A7031F7-6ADA-4295-A94F-F7902A4D5F11}"/>
              </a:ext>
            </a:extLst>
          </p:cNvPr>
          <p:cNvSpPr/>
          <p:nvPr/>
        </p:nvSpPr>
        <p:spPr>
          <a:xfrm>
            <a:off x="3647728" y="980728"/>
            <a:ext cx="8208912" cy="2856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2">
                    <a:lumMod val="50000"/>
                  </a:schemeClr>
                </a:solidFill>
              </a:rPr>
              <a:t>Thanks and recognition to Richard Burt and Ron </a:t>
            </a:r>
            <a:r>
              <a:rPr lang="en-GB" sz="1600" b="1" dirty="0" err="1">
                <a:solidFill>
                  <a:schemeClr val="tx2">
                    <a:lumMod val="50000"/>
                  </a:schemeClr>
                </a:solidFill>
              </a:rPr>
              <a:t>Gaylor</a:t>
            </a:r>
            <a:r>
              <a:rPr lang="en-GB" sz="1600" b="1" dirty="0">
                <a:solidFill>
                  <a:schemeClr val="tx2">
                    <a:lumMod val="50000"/>
                  </a:schemeClr>
                </a:solidFill>
              </a:rPr>
              <a:t> from the Telecoms maintenance teams, who have recently restored a WW2 memorial near Crown Lane Down Access Point.</a:t>
            </a:r>
          </a:p>
          <a:p>
            <a:endParaRPr lang="en-GB" sz="1600" b="1" dirty="0">
              <a:solidFill>
                <a:schemeClr val="tx2">
                  <a:lumMod val="50000"/>
                </a:schemeClr>
              </a:solidFill>
            </a:endParaRPr>
          </a:p>
          <a:p>
            <a:r>
              <a:rPr lang="en-GB" sz="1600" b="1" dirty="0">
                <a:solidFill>
                  <a:schemeClr val="tx2">
                    <a:lumMod val="50000"/>
                  </a:schemeClr>
                </a:solidFill>
              </a:rPr>
              <a:t>This cross and plaque commemorate the sacrifice of 6 soldiers from 6th section of the 48th Bomb Disposal Company, Royal Engineers who lost their lives whilst trying to defuse a bomb near Hook Railway Station on the morning of August 18th 1940. </a:t>
            </a:r>
          </a:p>
          <a:p>
            <a:endParaRPr lang="en-GB" sz="1600" b="1" dirty="0">
              <a:solidFill>
                <a:schemeClr val="tx2">
                  <a:lumMod val="50000"/>
                </a:schemeClr>
              </a:solidFill>
            </a:endParaRPr>
          </a:p>
          <a:p>
            <a:r>
              <a:rPr lang="en-GB" sz="1600" b="1" dirty="0">
                <a:solidFill>
                  <a:schemeClr val="tx2">
                    <a:lumMod val="50000"/>
                  </a:schemeClr>
                </a:solidFill>
              </a:rPr>
              <a:t>Please contact Ron </a:t>
            </a:r>
            <a:r>
              <a:rPr lang="en-GB" sz="1600" b="1" dirty="0" err="1">
                <a:solidFill>
                  <a:schemeClr val="tx2">
                    <a:lumMod val="50000"/>
                  </a:schemeClr>
                </a:solidFill>
              </a:rPr>
              <a:t>Gaylor</a:t>
            </a:r>
            <a:r>
              <a:rPr lang="en-GB" sz="1600" b="1" dirty="0">
                <a:solidFill>
                  <a:schemeClr val="tx2">
                    <a:lumMod val="50000"/>
                  </a:schemeClr>
                </a:solidFill>
              </a:rPr>
              <a:t> if you would like any further information regarding this historic event.</a:t>
            </a:r>
          </a:p>
          <a:p>
            <a:endParaRPr lang="en-GB" sz="1600" b="1" dirty="0">
              <a:solidFill>
                <a:schemeClr val="tx2">
                  <a:lumMod val="50000"/>
                </a:schemeClr>
              </a:solidFill>
            </a:endParaRPr>
          </a:p>
        </p:txBody>
      </p:sp>
      <p:pic>
        <p:nvPicPr>
          <p:cNvPr id="12" name="Picture 11">
            <a:extLst>
              <a:ext uri="{FF2B5EF4-FFF2-40B4-BE49-F238E27FC236}">
                <a16:creationId xmlns:a16="http://schemas.microsoft.com/office/drawing/2014/main" id="{A2B9175F-C06D-49C5-962A-8D3E97062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587922"/>
            <a:ext cx="2439895" cy="3253193"/>
          </a:xfrm>
          <a:prstGeom prst="rect">
            <a:avLst/>
          </a:prstGeom>
          <a:ln w="19050">
            <a:solidFill>
              <a:schemeClr val="tx2">
                <a:lumMod val="50000"/>
              </a:schemeClr>
            </a:solidFill>
          </a:ln>
        </p:spPr>
      </p:pic>
    </p:spTree>
    <p:extLst>
      <p:ext uri="{BB962C8B-B14F-4D97-AF65-F5344CB8AC3E}">
        <p14:creationId xmlns:p14="http://schemas.microsoft.com/office/powerpoint/2010/main" val="368759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848772"/>
            <a:ext cx="10792046" cy="58682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07 2019/20. Please discuss and share the items that are relevant to your teams and display any relevant Safety Bulletins or Lessons Learnt on your notice boards.</a:t>
            </a:r>
          </a:p>
          <a:p>
            <a:pPr lvl="0"/>
            <a:endParaRPr lang="en-GB" sz="1200" dirty="0">
              <a:solidFill>
                <a:schemeClr val="tx2">
                  <a:lumMod val="50000"/>
                </a:schemeClr>
              </a:solidFill>
            </a:endParaRPr>
          </a:p>
          <a:p>
            <a:pPr marL="285750" lvl="0" indent="-285750">
              <a:buFont typeface="Wingdings" panose="05000000000000000000" pitchFamily="2" charset="2"/>
              <a:buChar char="Ø"/>
            </a:pPr>
            <a:r>
              <a:rPr lang="en-GB" b="1" dirty="0">
                <a:solidFill>
                  <a:schemeClr val="accent2">
                    <a:lumMod val="50000"/>
                  </a:schemeClr>
                </a:solidFill>
                <a:hlinkClick r:id="rId3" action="ppaction://hlinkfile">
                  <a:extLst>
                    <a:ext uri="{A12FA001-AC4F-418D-AE19-62706E023703}">
                      <ahyp:hlinkClr xmlns:ahyp="http://schemas.microsoft.com/office/drawing/2018/hyperlinkcolor" val="tx"/>
                    </a:ext>
                  </a:extLst>
                </a:hlinkClick>
              </a:rPr>
              <a:t>Margam could it happen here?</a:t>
            </a:r>
            <a:r>
              <a:rPr lang="en-GB" b="1" dirty="0">
                <a:solidFill>
                  <a:schemeClr val="accent2">
                    <a:lumMod val="50000"/>
                  </a:schemeClr>
                </a:solidFill>
              </a:rPr>
              <a:t> </a:t>
            </a:r>
            <a:r>
              <a:rPr lang="en-GB" b="1" dirty="0">
                <a:solidFill>
                  <a:schemeClr val="tx2">
                    <a:lumMod val="50000"/>
                  </a:schemeClr>
                </a:solidFill>
              </a:rPr>
              <a:t>The discussion pack can be found here to aid you in your conversations on the topic of planning, supervision and safety arrangements of your worksites </a:t>
            </a:r>
          </a:p>
          <a:p>
            <a:pPr lvl="0"/>
            <a:endParaRPr lang="en-GB" sz="1200" dirty="0">
              <a:solidFill>
                <a:schemeClr val="tx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Failure to operate a circuit breaker at New Haw</a:t>
            </a:r>
          </a:p>
          <a:p>
            <a:pPr marL="285750" lvl="0" indent="-285750">
              <a:buFont typeface="Wingdings" panose="05000000000000000000" pitchFamily="2" charset="2"/>
              <a:buChar char="Ø"/>
            </a:pPr>
            <a:r>
              <a:rPr lang="en-GB" dirty="0">
                <a:solidFill>
                  <a:schemeClr val="tx2">
                    <a:lumMod val="50000"/>
                  </a:schemeClr>
                </a:solidFill>
              </a:rPr>
              <a:t>Sprained Ankle Tendon</a:t>
            </a:r>
          </a:p>
          <a:p>
            <a:pPr marL="285750" lvl="0" indent="-285750">
              <a:buFont typeface="Wingdings" panose="05000000000000000000" pitchFamily="2" charset="2"/>
              <a:buChar char="Ø"/>
            </a:pPr>
            <a:r>
              <a:rPr lang="en-GB" dirty="0">
                <a:solidFill>
                  <a:schemeClr val="tx2">
                    <a:lumMod val="50000"/>
                  </a:schemeClr>
                </a:solidFill>
              </a:rPr>
              <a:t>Unsafe Working Practices at Waterloo and Guildford Station</a:t>
            </a:r>
          </a:p>
          <a:p>
            <a:pPr marL="285750" lvl="0" indent="-285750">
              <a:buFont typeface="Wingdings" panose="05000000000000000000" pitchFamily="2" charset="2"/>
              <a:buChar char="Ø"/>
            </a:pPr>
            <a:r>
              <a:rPr lang="en-GB" dirty="0">
                <a:solidFill>
                  <a:schemeClr val="tx2">
                    <a:lumMod val="50000"/>
                  </a:schemeClr>
                </a:solidFill>
              </a:rPr>
              <a:t>Site Safety Support Team Update</a:t>
            </a:r>
          </a:p>
          <a:p>
            <a:pPr marL="285750" lvl="0" indent="-285750">
              <a:buFont typeface="Wingdings" panose="05000000000000000000" pitchFamily="2" charset="2"/>
              <a:buChar char="Ø"/>
            </a:pPr>
            <a:r>
              <a:rPr lang="en-GB" dirty="0">
                <a:solidFill>
                  <a:schemeClr val="tx2">
                    <a:lumMod val="50000"/>
                  </a:schemeClr>
                </a:solidFill>
              </a:rPr>
              <a:t>Good News Story - Designated Strapping Points </a:t>
            </a:r>
          </a:p>
          <a:p>
            <a:pPr marL="285750" lvl="0" indent="-285750">
              <a:buFont typeface="Wingdings" panose="05000000000000000000" pitchFamily="2" charset="2"/>
              <a:buChar char="Ø"/>
            </a:pPr>
            <a:r>
              <a:rPr lang="en-GB" dirty="0">
                <a:solidFill>
                  <a:schemeClr val="tx2">
                    <a:lumMod val="50000"/>
                  </a:schemeClr>
                </a:solidFill>
              </a:rPr>
              <a:t>Be aware – medical cannabis and cannabis oil</a:t>
            </a:r>
          </a:p>
          <a:p>
            <a:pPr marL="285750" indent="-285750">
              <a:buFont typeface="Wingdings" panose="05000000000000000000" pitchFamily="2" charset="2"/>
              <a:buChar char="Ø"/>
            </a:pPr>
            <a:r>
              <a:rPr lang="en-GB" altLang="en-US" dirty="0">
                <a:solidFill>
                  <a:schemeClr val="tx2">
                    <a:lumMod val="50000"/>
                  </a:schemeClr>
                </a:solidFill>
              </a:rPr>
              <a:t>Plant Manual Update</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4"/>
          <a:stretch>
            <a:fillRect/>
          </a:stretch>
        </p:blipFill>
        <p:spPr>
          <a:xfrm>
            <a:off x="3509301" y="72762"/>
            <a:ext cx="424998" cy="426003"/>
          </a:xfrm>
          <a:prstGeom prst="rect">
            <a:avLst/>
          </a:prstGeom>
          <a:ln>
            <a:solidFill>
              <a:schemeClr val="tx1"/>
            </a:solidFill>
          </a:ln>
        </p:spPr>
      </p:pic>
      <p:graphicFrame>
        <p:nvGraphicFramePr>
          <p:cNvPr id="6" name="Object 5">
            <a:extLst>
              <a:ext uri="{FF2B5EF4-FFF2-40B4-BE49-F238E27FC236}">
                <a16:creationId xmlns:a16="http://schemas.microsoft.com/office/drawing/2014/main" id="{4A1C4B28-7212-4069-9A65-ED4033790C5F}"/>
              </a:ext>
            </a:extLst>
          </p:cNvPr>
          <p:cNvGraphicFramePr>
            <a:graphicFrameLocks noChangeAspect="1"/>
          </p:cNvGraphicFramePr>
          <p:nvPr>
            <p:extLst>
              <p:ext uri="{D42A27DB-BD31-4B8C-83A1-F6EECF244321}">
                <p14:modId xmlns:p14="http://schemas.microsoft.com/office/powerpoint/2010/main" val="2875158228"/>
              </p:ext>
            </p:extLst>
          </p:nvPr>
        </p:nvGraphicFramePr>
        <p:xfrm>
          <a:off x="90794" y="1280240"/>
          <a:ext cx="5192970" cy="2929367"/>
        </p:xfrm>
        <a:graphic>
          <a:graphicData uri="http://schemas.openxmlformats.org/presentationml/2006/ole">
            <mc:AlternateContent xmlns:mc="http://schemas.openxmlformats.org/markup-compatibility/2006">
              <mc:Choice xmlns:v="urn:schemas-microsoft-com:vml" Requires="v">
                <p:oleObj spid="_x0000_s2182" name="Worksheet" r:id="rId5" imgW="5943600" imgH="3352710" progId="Excel.Sheet.12">
                  <p:embed/>
                </p:oleObj>
              </mc:Choice>
              <mc:Fallback>
                <p:oleObj name="Worksheet" r:id="rId5" imgW="5943600" imgH="3352710" progId="Excel.Sheet.12">
                  <p:embed/>
                  <p:pic>
                    <p:nvPicPr>
                      <p:cNvPr id="0" name=""/>
                      <p:cNvPicPr/>
                      <p:nvPr/>
                    </p:nvPicPr>
                    <p:blipFill>
                      <a:blip r:embed="rId6"/>
                      <a:stretch>
                        <a:fillRect/>
                      </a:stretch>
                    </p:blipFill>
                    <p:spPr>
                      <a:xfrm>
                        <a:off x="90794" y="1280240"/>
                        <a:ext cx="5192970" cy="2929367"/>
                      </a:xfrm>
                      <a:prstGeom prst="rect">
                        <a:avLst/>
                      </a:prstGeom>
                      <a:ln w="28575">
                        <a:solidFill>
                          <a:schemeClr val="tx2">
                            <a:lumMod val="50000"/>
                          </a:schemeClr>
                        </a:solidFill>
                      </a:ln>
                    </p:spPr>
                  </p:pic>
                </p:oleObj>
              </mc:Fallback>
            </mc:AlternateContent>
          </a:graphicData>
        </a:graphic>
      </p:graphicFrame>
      <p:graphicFrame>
        <p:nvGraphicFramePr>
          <p:cNvPr id="10" name="Object 9">
            <a:extLst>
              <a:ext uri="{FF2B5EF4-FFF2-40B4-BE49-F238E27FC236}">
                <a16:creationId xmlns:a16="http://schemas.microsoft.com/office/drawing/2014/main" id="{55886492-6474-41E6-893E-2A4ADC0042C2}"/>
              </a:ext>
            </a:extLst>
          </p:cNvPr>
          <p:cNvGraphicFramePr>
            <a:graphicFrameLocks noChangeAspect="1"/>
          </p:cNvGraphicFramePr>
          <p:nvPr>
            <p:extLst>
              <p:ext uri="{D42A27DB-BD31-4B8C-83A1-F6EECF244321}">
                <p14:modId xmlns:p14="http://schemas.microsoft.com/office/powerpoint/2010/main" val="4128187860"/>
              </p:ext>
            </p:extLst>
          </p:nvPr>
        </p:nvGraphicFramePr>
        <p:xfrm>
          <a:off x="90793" y="4357574"/>
          <a:ext cx="5192971" cy="2338501"/>
        </p:xfrm>
        <a:graphic>
          <a:graphicData uri="http://schemas.openxmlformats.org/presentationml/2006/ole">
            <mc:AlternateContent xmlns:mc="http://schemas.openxmlformats.org/markup-compatibility/2006">
              <mc:Choice xmlns:v="urn:schemas-microsoft-com:vml" Requires="v">
                <p:oleObj spid="_x0000_s2183" name="Worksheet" r:id="rId7" imgW="5943600" imgH="2676615" progId="Excel.Sheet.12">
                  <p:embed/>
                </p:oleObj>
              </mc:Choice>
              <mc:Fallback>
                <p:oleObj name="Worksheet" r:id="rId7" imgW="5943600" imgH="2676615" progId="Excel.Sheet.12">
                  <p:embed/>
                  <p:pic>
                    <p:nvPicPr>
                      <p:cNvPr id="0" name=""/>
                      <p:cNvPicPr/>
                      <p:nvPr/>
                    </p:nvPicPr>
                    <p:blipFill>
                      <a:blip r:embed="rId8"/>
                      <a:stretch>
                        <a:fillRect/>
                      </a:stretch>
                    </p:blipFill>
                    <p:spPr>
                      <a:xfrm>
                        <a:off x="90793" y="4357574"/>
                        <a:ext cx="5192971" cy="2338501"/>
                      </a:xfrm>
                      <a:prstGeom prst="rect">
                        <a:avLst/>
                      </a:prstGeom>
                      <a:ln w="19050">
                        <a:solidFill>
                          <a:schemeClr val="tx2">
                            <a:lumMod val="50000"/>
                          </a:schemeClr>
                        </a:solidFill>
                      </a:ln>
                    </p:spPr>
                  </p:pic>
                </p:oleObj>
              </mc:Fallback>
            </mc:AlternateContent>
          </a:graphicData>
        </a:graphic>
      </p:graphicFrame>
      <p:sp>
        <p:nvSpPr>
          <p:cNvPr id="11" name="Rectangle 10">
            <a:extLst>
              <a:ext uri="{FF2B5EF4-FFF2-40B4-BE49-F238E27FC236}">
                <a16:creationId xmlns:a16="http://schemas.microsoft.com/office/drawing/2014/main" id="{69254BC0-E77B-4DC5-A4DC-635F32DF6C73}"/>
              </a:ext>
            </a:extLst>
          </p:cNvPr>
          <p:cNvSpPr/>
          <p:nvPr/>
        </p:nvSpPr>
        <p:spPr>
          <a:xfrm>
            <a:off x="5597860" y="575601"/>
            <a:ext cx="5808679" cy="59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STF accident x 6 </a:t>
            </a:r>
          </a:p>
          <a:p>
            <a:pPr lvl="0"/>
            <a:endParaRPr lang="en-GB" sz="1100" b="1" kern="0" dirty="0">
              <a:solidFill>
                <a:srgbClr val="FF0000"/>
              </a:solidFill>
            </a:endParaRPr>
          </a:p>
          <a:p>
            <a:r>
              <a:rPr lang="en-GB" sz="1100" b="1" kern="0" dirty="0">
                <a:solidFill>
                  <a:srgbClr val="FF0000"/>
                </a:solidFill>
              </a:rPr>
              <a:t>18/09/2019 </a:t>
            </a:r>
            <a:r>
              <a:rPr lang="en-GB" sz="1100" b="1" kern="0" dirty="0">
                <a:solidFill>
                  <a:schemeClr val="tx2">
                    <a:lumMod val="50000"/>
                  </a:schemeClr>
                </a:solidFill>
              </a:rPr>
              <a:t>– T</a:t>
            </a:r>
            <a:r>
              <a:rPr lang="en-GB" sz="1100" kern="0" dirty="0">
                <a:solidFill>
                  <a:schemeClr val="tx2">
                    <a:lumMod val="50000"/>
                  </a:schemeClr>
                </a:solidFill>
              </a:rPr>
              <a:t>he IP missed her step whilst walking down the stairs and fell down on her ankle. This resulted in some swelling but the IP was able to return to work on the next shift </a:t>
            </a:r>
            <a:r>
              <a:rPr lang="en-GB" sz="1100" kern="0" dirty="0">
                <a:solidFill>
                  <a:srgbClr val="FF0000"/>
                </a:solidFill>
              </a:rPr>
              <a:t>NLT</a:t>
            </a:r>
          </a:p>
          <a:p>
            <a:endParaRPr lang="en-GB" sz="1100" b="1" kern="0" dirty="0">
              <a:solidFill>
                <a:srgbClr val="FF0000"/>
              </a:solidFill>
            </a:endParaRPr>
          </a:p>
          <a:p>
            <a:r>
              <a:rPr lang="en-GB" sz="1100" b="1" kern="0" dirty="0">
                <a:solidFill>
                  <a:srgbClr val="FF0000"/>
                </a:solidFill>
              </a:rPr>
              <a:t>30/09/2019 </a:t>
            </a:r>
            <a:r>
              <a:rPr lang="en-GB" sz="1100" kern="0" dirty="0">
                <a:solidFill>
                  <a:schemeClr val="tx2">
                    <a:lumMod val="50000"/>
                  </a:schemeClr>
                </a:solidFill>
              </a:rPr>
              <a:t>-  The IP was leaving the depot to attend a failure and whilst walking down the stairs, went over on his ankle, resulting in a sprain </a:t>
            </a:r>
            <a:r>
              <a:rPr lang="en-GB" sz="1100" kern="0" dirty="0">
                <a:solidFill>
                  <a:srgbClr val="FF0000"/>
                </a:solidFill>
              </a:rPr>
              <a:t>NLT</a:t>
            </a:r>
          </a:p>
          <a:p>
            <a:endParaRPr lang="en-GB" sz="1100" b="1" kern="0" dirty="0">
              <a:solidFill>
                <a:srgbClr val="FF0000"/>
              </a:solidFill>
            </a:endParaRPr>
          </a:p>
          <a:p>
            <a:r>
              <a:rPr lang="en-GB" sz="1100" b="1" kern="0" dirty="0">
                <a:solidFill>
                  <a:srgbClr val="FF0000"/>
                </a:solidFill>
              </a:rPr>
              <a:t>01/10/2019 </a:t>
            </a:r>
            <a:r>
              <a:rPr lang="en-GB" sz="1100" b="1" kern="0" dirty="0">
                <a:solidFill>
                  <a:schemeClr val="tx2">
                    <a:lumMod val="50000"/>
                  </a:schemeClr>
                </a:solidFill>
              </a:rPr>
              <a:t>– </a:t>
            </a:r>
            <a:r>
              <a:rPr lang="en-GB" sz="1100" kern="0" dirty="0">
                <a:solidFill>
                  <a:schemeClr val="tx2">
                    <a:lumMod val="50000"/>
                  </a:schemeClr>
                </a:solidFill>
              </a:rPr>
              <a:t>The IP got his foot trapped underneath some tree arisings, fell over and sprained his ankle tendon.  More details in the cascade </a:t>
            </a:r>
            <a:r>
              <a:rPr lang="en-GB" sz="1100" kern="0" dirty="0">
                <a:solidFill>
                  <a:srgbClr val="FF0000"/>
                </a:solidFill>
              </a:rPr>
              <a:t>NLT</a:t>
            </a:r>
          </a:p>
          <a:p>
            <a:endParaRPr lang="en-GB" sz="1100" b="1" kern="0" dirty="0">
              <a:solidFill>
                <a:srgbClr val="FF0000"/>
              </a:solidFill>
            </a:endParaRPr>
          </a:p>
          <a:p>
            <a:r>
              <a:rPr lang="en-GB" sz="1100" b="1" kern="0" dirty="0">
                <a:solidFill>
                  <a:srgbClr val="FF0000"/>
                </a:solidFill>
              </a:rPr>
              <a:t>02/10/2019 </a:t>
            </a:r>
            <a:r>
              <a:rPr lang="en-GB" sz="1100" kern="0" dirty="0">
                <a:solidFill>
                  <a:schemeClr val="tx2">
                    <a:lumMod val="50000"/>
                  </a:schemeClr>
                </a:solidFill>
              </a:rPr>
              <a:t>– The IP was attempting to access the track from a platform edge when he got caught and fell down head first. The IP put out his arm to break the fall and landed heavily across the adjacent 6ft side running rail </a:t>
            </a:r>
            <a:r>
              <a:rPr lang="en-GB" sz="1100" kern="0" dirty="0">
                <a:solidFill>
                  <a:srgbClr val="FF0000"/>
                </a:solidFill>
              </a:rPr>
              <a:t>NLT </a:t>
            </a:r>
            <a:r>
              <a:rPr lang="en-GB" sz="1100" kern="0" dirty="0">
                <a:solidFill>
                  <a:schemeClr val="tx2">
                    <a:lumMod val="50000"/>
                  </a:schemeClr>
                </a:solidFill>
              </a:rPr>
              <a:t> </a:t>
            </a:r>
            <a:endParaRPr lang="en-GB" sz="1100" b="1" kern="0" dirty="0">
              <a:solidFill>
                <a:srgbClr val="FF0000"/>
              </a:solidFill>
            </a:endParaRPr>
          </a:p>
          <a:p>
            <a:endParaRPr lang="en-GB" sz="1100" b="1" kern="0" dirty="0">
              <a:solidFill>
                <a:srgbClr val="FF0000"/>
              </a:solidFill>
            </a:endParaRPr>
          </a:p>
          <a:p>
            <a:r>
              <a:rPr lang="en-GB" sz="1100" b="1" kern="0" dirty="0">
                <a:solidFill>
                  <a:srgbClr val="FF0000"/>
                </a:solidFill>
              </a:rPr>
              <a:t>07/10/2019 </a:t>
            </a:r>
            <a:r>
              <a:rPr lang="en-GB" sz="1100" b="1" kern="0" dirty="0">
                <a:solidFill>
                  <a:schemeClr val="tx2">
                    <a:lumMod val="50000"/>
                  </a:schemeClr>
                </a:solidFill>
              </a:rPr>
              <a:t>– </a:t>
            </a:r>
            <a:r>
              <a:rPr lang="en-GB" sz="1100" kern="0" dirty="0">
                <a:solidFill>
                  <a:schemeClr val="tx2">
                    <a:lumMod val="50000"/>
                  </a:schemeClr>
                </a:solidFill>
              </a:rPr>
              <a:t>The IP slipped on some damp scrap wood discarded in the cess whilst in the process of taking a LB </a:t>
            </a:r>
            <a:r>
              <a:rPr lang="en-GB" sz="1100" kern="0" dirty="0">
                <a:solidFill>
                  <a:srgbClr val="FF0000"/>
                </a:solidFill>
              </a:rPr>
              <a:t>NLT</a:t>
            </a:r>
            <a:r>
              <a:rPr lang="en-GB" sz="1100" kern="0" dirty="0">
                <a:solidFill>
                  <a:schemeClr val="tx2">
                    <a:lumMod val="50000"/>
                  </a:schemeClr>
                </a:solidFill>
              </a:rPr>
              <a:t> </a:t>
            </a:r>
          </a:p>
          <a:p>
            <a:endParaRPr lang="en-GB" sz="1100" b="1" kern="0" dirty="0">
              <a:solidFill>
                <a:schemeClr val="tx2">
                  <a:lumMod val="50000"/>
                </a:schemeClr>
              </a:solidFill>
            </a:endParaRPr>
          </a:p>
          <a:p>
            <a:r>
              <a:rPr lang="en-GB" sz="1100" b="1" kern="0" dirty="0">
                <a:solidFill>
                  <a:srgbClr val="FF0000"/>
                </a:solidFill>
              </a:rPr>
              <a:t>11/10/2019 </a:t>
            </a:r>
            <a:r>
              <a:rPr lang="en-GB" sz="1100" kern="0" dirty="0">
                <a:solidFill>
                  <a:schemeClr val="tx2">
                    <a:lumMod val="50000"/>
                  </a:schemeClr>
                </a:solidFill>
              </a:rPr>
              <a:t>– The IP tripped on a raised coping stone on the platform at </a:t>
            </a:r>
            <a:r>
              <a:rPr lang="en-GB" sz="1100" kern="0" dirty="0" err="1">
                <a:solidFill>
                  <a:schemeClr val="tx2">
                    <a:lumMod val="50000"/>
                  </a:schemeClr>
                </a:solidFill>
              </a:rPr>
              <a:t>Hilsea</a:t>
            </a:r>
            <a:r>
              <a:rPr lang="en-GB" sz="1100" kern="0" dirty="0">
                <a:solidFill>
                  <a:schemeClr val="tx2">
                    <a:lumMod val="50000"/>
                  </a:schemeClr>
                </a:solidFill>
              </a:rPr>
              <a:t> station, causing a ligament damage to his ankle </a:t>
            </a:r>
            <a:r>
              <a:rPr lang="en-GB" sz="1100" kern="0" dirty="0">
                <a:solidFill>
                  <a:srgbClr val="FF0000"/>
                </a:solidFill>
              </a:rPr>
              <a:t>NLT</a:t>
            </a:r>
          </a:p>
          <a:p>
            <a:endParaRPr lang="en-GB" sz="800" b="1" kern="0" dirty="0">
              <a:solidFill>
                <a:srgbClr val="FF0000"/>
              </a:solidFill>
            </a:endParaRPr>
          </a:p>
          <a:p>
            <a:r>
              <a:rPr lang="en-GB" sz="1100" b="1" kern="0" dirty="0">
                <a:solidFill>
                  <a:schemeClr val="tx2">
                    <a:lumMod val="50000"/>
                  </a:schemeClr>
                </a:solidFill>
              </a:rPr>
              <a:t>Discussion: Taking 5 and paying attention to underfoot conditions, reporting unsafe conditions via the Close Call system</a:t>
            </a:r>
          </a:p>
          <a:p>
            <a:endParaRPr lang="en-GB" sz="1100" b="1" kern="0" dirty="0">
              <a:solidFill>
                <a:srgbClr val="FF0000"/>
              </a:solidFill>
            </a:endParaRPr>
          </a:p>
          <a:p>
            <a:endParaRPr lang="en-GB" sz="1100" b="1" kern="0" dirty="0">
              <a:solidFill>
                <a:srgbClr val="FF0000"/>
              </a:solidFill>
            </a:endParaRPr>
          </a:p>
          <a:p>
            <a:r>
              <a:rPr lang="en-GB" dirty="0">
                <a:solidFill>
                  <a:schemeClr val="tx2">
                    <a:lumMod val="50000"/>
                  </a:schemeClr>
                </a:solidFill>
              </a:rPr>
              <a:t>Manual Handling x 2 </a:t>
            </a:r>
          </a:p>
          <a:p>
            <a:endParaRPr lang="en-GB" sz="800" dirty="0">
              <a:solidFill>
                <a:srgbClr val="FF0000"/>
              </a:solidFill>
            </a:endParaRPr>
          </a:p>
          <a:p>
            <a:pPr lvl="0"/>
            <a:r>
              <a:rPr lang="en-GB" sz="1100" b="1" kern="0" dirty="0">
                <a:solidFill>
                  <a:srgbClr val="FF0000"/>
                </a:solidFill>
              </a:rPr>
              <a:t> 28/09/2019 </a:t>
            </a:r>
            <a:r>
              <a:rPr lang="en-GB" sz="1100" kern="0" dirty="0">
                <a:solidFill>
                  <a:schemeClr val="tx2">
                    <a:lumMod val="50000"/>
                  </a:schemeClr>
                </a:solidFill>
              </a:rPr>
              <a:t>–  2 x  Late reported accidents that occurred whilst the team were manually manoeuvring rails in the Totton area </a:t>
            </a:r>
            <a:r>
              <a:rPr lang="en-GB" sz="1100" kern="0" dirty="0">
                <a:solidFill>
                  <a:srgbClr val="FF0000"/>
                </a:solidFill>
              </a:rPr>
              <a:t>NLT x 2</a:t>
            </a:r>
          </a:p>
          <a:p>
            <a:pPr lvl="0"/>
            <a:endParaRPr lang="en-GB" sz="1100" kern="0" dirty="0">
              <a:solidFill>
                <a:srgbClr val="FF0000"/>
              </a:solidFill>
            </a:endParaRPr>
          </a:p>
          <a:p>
            <a:pPr lvl="0"/>
            <a:r>
              <a:rPr lang="en-GB" sz="1100" kern="0" dirty="0">
                <a:solidFill>
                  <a:srgbClr val="FF0000"/>
                </a:solidFill>
              </a:rPr>
              <a:t> </a:t>
            </a:r>
            <a:r>
              <a:rPr lang="en-GB" sz="1100" b="1" kern="0" dirty="0">
                <a:solidFill>
                  <a:schemeClr val="tx2">
                    <a:lumMod val="50000"/>
                  </a:schemeClr>
                </a:solidFill>
              </a:rPr>
              <a:t>Discussion: What is stopping us from reporting accidents in a timely manner? Will you be able to justify the lateness and provide some evidence to confirm you sustained the injury at work?</a:t>
            </a:r>
          </a:p>
          <a:p>
            <a:pPr lvl="0"/>
            <a:endParaRPr lang="en-GB" sz="800" kern="0" dirty="0">
              <a:solidFill>
                <a:schemeClr val="tx2">
                  <a:lumMod val="50000"/>
                </a:schemeClr>
              </a:solidFill>
            </a:endParaRPr>
          </a:p>
          <a:p>
            <a:endParaRPr lang="en-GB" sz="1100" dirty="0">
              <a:solidFill>
                <a:schemeClr val="tx2">
                  <a:lumMod val="50000"/>
                </a:schemeClr>
              </a:solidFill>
            </a:endParaRPr>
          </a:p>
        </p:txBody>
      </p:sp>
      <p:pic>
        <p:nvPicPr>
          <p:cNvPr id="12" name="Picture 11">
            <a:extLst>
              <a:ext uri="{FF2B5EF4-FFF2-40B4-BE49-F238E27FC236}">
                <a16:creationId xmlns:a16="http://schemas.microsoft.com/office/drawing/2014/main" id="{72723F42-CDC0-47E8-93D4-E412C501F0ED}"/>
              </a:ext>
            </a:extLst>
          </p:cNvPr>
          <p:cNvPicPr>
            <a:picLocks noChangeAspect="1"/>
          </p:cNvPicPr>
          <p:nvPr/>
        </p:nvPicPr>
        <p:blipFill rotWithShape="1">
          <a:blip r:embed="rId9"/>
          <a:srcRect l="-1" r="3415"/>
          <a:stretch/>
        </p:blipFill>
        <p:spPr>
          <a:xfrm>
            <a:off x="7640215" y="445112"/>
            <a:ext cx="424998" cy="431679"/>
          </a:xfrm>
          <a:prstGeom prst="rect">
            <a:avLst/>
          </a:prstGeom>
          <a:ln>
            <a:solidFill>
              <a:schemeClr val="tx1"/>
            </a:solidFill>
          </a:ln>
        </p:spPr>
      </p:pic>
      <p:pic>
        <p:nvPicPr>
          <p:cNvPr id="13" name="Picture 12">
            <a:extLst>
              <a:ext uri="{FF2B5EF4-FFF2-40B4-BE49-F238E27FC236}">
                <a16:creationId xmlns:a16="http://schemas.microsoft.com/office/drawing/2014/main" id="{DC3E5DA6-D7A0-4F50-855A-54243D2D47DF}"/>
              </a:ext>
            </a:extLst>
          </p:cNvPr>
          <p:cNvPicPr>
            <a:picLocks noChangeAspect="1"/>
          </p:cNvPicPr>
          <p:nvPr/>
        </p:nvPicPr>
        <p:blipFill>
          <a:blip r:embed="rId10"/>
          <a:stretch>
            <a:fillRect/>
          </a:stretch>
        </p:blipFill>
        <p:spPr>
          <a:xfrm>
            <a:off x="8027810" y="4869160"/>
            <a:ext cx="414490" cy="426003"/>
          </a:xfrm>
          <a:prstGeom prst="rect">
            <a:avLst/>
          </a:prstGeom>
          <a:ln w="12700">
            <a:solidFill>
              <a:schemeClr val="tx1"/>
            </a:solidFill>
          </a:ln>
        </p:spPr>
      </p:pic>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695424"/>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2B6BB96E-8666-4F96-8D03-163FA3117CAD}"/>
              </a:ext>
            </a:extLst>
          </p:cNvPr>
          <p:cNvSpPr/>
          <p:nvPr/>
        </p:nvSpPr>
        <p:spPr>
          <a:xfrm>
            <a:off x="263352" y="705131"/>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Failure to operate a </a:t>
            </a:r>
            <a:r>
              <a:rPr lang="en-GB" b="1" dirty="0">
                <a:solidFill>
                  <a:srgbClr val="005172">
                    <a:lumMod val="50000"/>
                  </a:srgbClr>
                </a:solidFill>
                <a:latin typeface="Arial" panose="020B0604020202020204"/>
              </a:rPr>
              <a:t>circuit breaker</a:t>
            </a: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New Haw</a:t>
            </a:r>
          </a:p>
        </p:txBody>
      </p:sp>
      <p:sp>
        <p:nvSpPr>
          <p:cNvPr id="61" name="Rectangle 60">
            <a:extLst>
              <a:ext uri="{FF2B5EF4-FFF2-40B4-BE49-F238E27FC236}">
                <a16:creationId xmlns:a16="http://schemas.microsoft.com/office/drawing/2014/main" id="{66324B02-A6DE-4599-BF71-DEAE71B91370}"/>
              </a:ext>
            </a:extLst>
          </p:cNvPr>
          <p:cNvSpPr/>
          <p:nvPr/>
        </p:nvSpPr>
        <p:spPr>
          <a:xfrm>
            <a:off x="237190" y="1291368"/>
            <a:ext cx="6002825" cy="4861501"/>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bg1"/>
                </a:solidFill>
              </a:rPr>
              <a:t>An operational irregularity occurred on 2</a:t>
            </a:r>
            <a:r>
              <a:rPr lang="en-GB" sz="1600" baseline="30000" dirty="0">
                <a:solidFill>
                  <a:schemeClr val="bg1"/>
                </a:solidFill>
              </a:rPr>
              <a:t>nd</a:t>
            </a:r>
            <a:r>
              <a:rPr lang="en-GB" sz="1600" dirty="0">
                <a:solidFill>
                  <a:schemeClr val="bg1"/>
                </a:solidFill>
              </a:rPr>
              <a:t> October 2019 at approx. 01:21 within a Wessex Inner possession.</a:t>
            </a:r>
          </a:p>
          <a:p>
            <a:endParaRPr lang="en-GB" sz="1600" dirty="0">
              <a:solidFill>
                <a:schemeClr val="bg1"/>
              </a:solidFill>
            </a:endParaRPr>
          </a:p>
          <a:p>
            <a:r>
              <a:rPr lang="en-GB" sz="1600" dirty="0">
                <a:solidFill>
                  <a:schemeClr val="bg1"/>
                </a:solidFill>
              </a:rPr>
              <a:t>After confirming all of his LB’s were in place the PICOP for Item 62 requested the Eastleigh ECO to open the relevant direct current CB’s and controlled track switch required to facilitate current isolation CJ404. </a:t>
            </a:r>
          </a:p>
          <a:p>
            <a:endParaRPr lang="en-GB" sz="1600" dirty="0">
              <a:solidFill>
                <a:schemeClr val="bg1"/>
              </a:solidFill>
            </a:endParaRPr>
          </a:p>
          <a:p>
            <a:r>
              <a:rPr lang="en-GB" sz="1600" dirty="0"/>
              <a:t>The ECO repeated these details back, both before and after opening the DCCB’s and gave the PICOP authority to test. The strapping team then notified the PICOP that the live line tester (LLT) indicated the UP BYFLEET CURVE was still live.</a:t>
            </a:r>
          </a:p>
          <a:p>
            <a:endParaRPr lang="en-GB" sz="1600" dirty="0"/>
          </a:p>
          <a:p>
            <a:r>
              <a:rPr lang="en-GB" sz="1600" dirty="0"/>
              <a:t>After rechecking the relevant DCCBs, the ECO realised that E485 at New Haw substation was still incorrectly in the closed position.</a:t>
            </a:r>
          </a:p>
          <a:p>
            <a:r>
              <a:rPr lang="en-GB" sz="1600" dirty="0"/>
              <a:t> </a:t>
            </a:r>
          </a:p>
          <a:p>
            <a:pPr lvl="0"/>
            <a:r>
              <a:rPr lang="en-GB" sz="1600" dirty="0"/>
              <a:t>The ECO then opened the DCCB, and the isolation continued as planned. </a:t>
            </a:r>
            <a:endParaRPr kumimoji="0" lang="en-GB" sz="1600"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FA209EFB-3071-4F3D-9DF6-86E7C0F6C3C8}"/>
              </a:ext>
            </a:extLst>
          </p:cNvPr>
          <p:cNvPicPr>
            <a:picLocks noChangeAspect="1"/>
          </p:cNvPicPr>
          <p:nvPr/>
        </p:nvPicPr>
        <p:blipFill>
          <a:blip r:embed="rId3"/>
          <a:stretch>
            <a:fillRect/>
          </a:stretch>
        </p:blipFill>
        <p:spPr>
          <a:xfrm>
            <a:off x="3110964" y="151830"/>
            <a:ext cx="425458" cy="426464"/>
          </a:xfrm>
          <a:prstGeom prst="rect">
            <a:avLst/>
          </a:prstGeom>
          <a:ln w="12700">
            <a:solidFill>
              <a:schemeClr val="tx1"/>
            </a:solidFill>
          </a:ln>
        </p:spPr>
      </p:pic>
      <p:sp>
        <p:nvSpPr>
          <p:cNvPr id="14" name="Rectangle 13">
            <a:extLst>
              <a:ext uri="{FF2B5EF4-FFF2-40B4-BE49-F238E27FC236}">
                <a16:creationId xmlns:a16="http://schemas.microsoft.com/office/drawing/2014/main" id="{E7991D2B-38CD-4EDA-AC2F-3E8353C898F9}"/>
              </a:ext>
            </a:extLst>
          </p:cNvPr>
          <p:cNvSpPr/>
          <p:nvPr/>
        </p:nvSpPr>
        <p:spPr>
          <a:xfrm>
            <a:off x="6456040" y="1671938"/>
            <a:ext cx="4824536" cy="1829070"/>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a:defRPr/>
            </a:pPr>
            <a:endParaRPr lang="en-GB" sz="1400" b="1"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defRPr/>
            </a:pPr>
            <a:r>
              <a:rPr lang="en-GB" sz="1400" b="1" dirty="0">
                <a:solidFill>
                  <a:schemeClr val="tx1"/>
                </a:solidFill>
              </a:rPr>
              <a:t>The importance of following the strapping process that works as a safeguard. The team carried out the live line test as per the lifesaving rules, before applying the short circuiting bar and the short circuiting straps. They were able to identify that the current was still on and informed the PICOP.</a:t>
            </a:r>
            <a:endParaRPr lang="en-GB" sz="1400" b="1" dirty="0">
              <a:solidFill>
                <a:prstClr val="black"/>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31988A61-960E-4277-8846-0915898C9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3302" y="5358103"/>
            <a:ext cx="2597274" cy="794766"/>
          </a:xfrm>
          <a:prstGeom prst="rect">
            <a:avLst/>
          </a:prstGeom>
          <a:ln w="12700">
            <a:solidFill>
              <a:schemeClr val="tx2">
                <a:lumMod val="50000"/>
              </a:schemeClr>
            </a:solidFill>
          </a:ln>
        </p:spPr>
      </p:pic>
      <p:pic>
        <p:nvPicPr>
          <p:cNvPr id="11" name="Picture 10">
            <a:extLst>
              <a:ext uri="{FF2B5EF4-FFF2-40B4-BE49-F238E27FC236}">
                <a16:creationId xmlns:a16="http://schemas.microsoft.com/office/drawing/2014/main" id="{DBC37BE4-8B27-4325-ACC0-E2AAE91CF169}"/>
              </a:ext>
            </a:extLst>
          </p:cNvPr>
          <p:cNvPicPr>
            <a:picLocks noChangeAspect="1"/>
          </p:cNvPicPr>
          <p:nvPr/>
        </p:nvPicPr>
        <p:blipFill>
          <a:blip r:embed="rId5"/>
          <a:stretch>
            <a:fillRect/>
          </a:stretch>
        </p:blipFill>
        <p:spPr>
          <a:xfrm>
            <a:off x="6456040" y="3943127"/>
            <a:ext cx="2128512" cy="2209742"/>
          </a:xfrm>
          <a:prstGeom prst="rect">
            <a:avLst/>
          </a:prstGeom>
          <a:ln w="12700">
            <a:solidFill>
              <a:schemeClr val="tx2">
                <a:lumMod val="50000"/>
              </a:schemeClr>
            </a:solidFill>
          </a:ln>
        </p:spPr>
      </p:pic>
    </p:spTree>
    <p:extLst>
      <p:ext uri="{BB962C8B-B14F-4D97-AF65-F5344CB8AC3E}">
        <p14:creationId xmlns:p14="http://schemas.microsoft.com/office/powerpoint/2010/main" val="246791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1" y="777938"/>
            <a:ext cx="5870940" cy="369332"/>
          </a:xfrm>
          <a:prstGeom prst="rect">
            <a:avLst/>
          </a:prstGeom>
        </p:spPr>
        <p:txBody>
          <a:bodyPr wrap="square">
            <a:spAutoFit/>
          </a:bodyPr>
          <a:lstStyle/>
          <a:p>
            <a:r>
              <a:rPr lang="en-GB" b="1" dirty="0">
                <a:solidFill>
                  <a:schemeClr val="tx2">
                    <a:lumMod val="50000"/>
                  </a:schemeClr>
                </a:solidFill>
              </a:rPr>
              <a:t>Sprained Ankle Tendon </a:t>
            </a:r>
          </a:p>
        </p:txBody>
      </p:sp>
      <p:sp>
        <p:nvSpPr>
          <p:cNvPr id="9" name="Rectangle 8">
            <a:extLst>
              <a:ext uri="{FF2B5EF4-FFF2-40B4-BE49-F238E27FC236}">
                <a16:creationId xmlns:a16="http://schemas.microsoft.com/office/drawing/2014/main" id="{3C9703BC-34A4-4086-8681-F8469D8985FF}"/>
              </a:ext>
            </a:extLst>
          </p:cNvPr>
          <p:cNvSpPr/>
          <p:nvPr/>
        </p:nvSpPr>
        <p:spPr>
          <a:xfrm>
            <a:off x="258671" y="1298794"/>
            <a:ext cx="8136904" cy="3371289"/>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dirty="0">
                <a:solidFill>
                  <a:schemeClr val="bg1"/>
                </a:solidFill>
              </a:rPr>
              <a:t>On 1st October 2019, a vegetation contractor, working on behalf of the Off-Track Team suffered an ankle strain when his foot got trapped in arisings and he fell backwards.</a:t>
            </a:r>
          </a:p>
          <a:p>
            <a:pPr lvl="0">
              <a:defRPr/>
            </a:pPr>
            <a:endParaRPr lang="en-GB" sz="800" dirty="0">
              <a:solidFill>
                <a:schemeClr val="bg1"/>
              </a:solidFill>
            </a:endParaRPr>
          </a:p>
          <a:p>
            <a:pPr lvl="0">
              <a:defRPr/>
            </a:pPr>
            <a:r>
              <a:rPr lang="en-GB" sz="1400" dirty="0">
                <a:solidFill>
                  <a:schemeClr val="bg1"/>
                </a:solidFill>
              </a:rPr>
              <a:t>The 3 man team had been tasked with removing Leylandii trees, identified as a risk to the running of the operational railway.  </a:t>
            </a:r>
          </a:p>
          <a:p>
            <a:pPr lvl="0">
              <a:defRPr/>
            </a:pPr>
            <a:endParaRPr lang="en-GB" sz="800" dirty="0">
              <a:solidFill>
                <a:schemeClr val="bg1"/>
              </a:solidFill>
            </a:endParaRPr>
          </a:p>
          <a:p>
            <a:pPr lvl="0">
              <a:defRPr/>
            </a:pPr>
            <a:r>
              <a:rPr lang="en-GB" sz="1400" dirty="0">
                <a:solidFill>
                  <a:schemeClr val="bg1"/>
                </a:solidFill>
              </a:rPr>
              <a:t>The task consisted of one man climbing the trees and cutting off the limbs. One man clearing and mulching these limbs (arisings), as the team dismantled the trees, and one man protecting the public from these works.</a:t>
            </a:r>
          </a:p>
          <a:p>
            <a:pPr lvl="0">
              <a:defRPr/>
            </a:pPr>
            <a:endParaRPr lang="en-GB" sz="800" dirty="0">
              <a:solidFill>
                <a:schemeClr val="bg1"/>
              </a:solidFill>
            </a:endParaRPr>
          </a:p>
          <a:p>
            <a:pPr lvl="0">
              <a:defRPr/>
            </a:pPr>
            <a:r>
              <a:rPr lang="en-GB" sz="1400" dirty="0">
                <a:solidFill>
                  <a:schemeClr val="bg1"/>
                </a:solidFill>
              </a:rPr>
              <a:t>As the operative was clearing the arisings, his left foot sank into the vegetation and became trapped. As he tried pulling his foot clear, he lost his balance and fell backwards. </a:t>
            </a:r>
          </a:p>
          <a:p>
            <a:pPr lvl="0">
              <a:defRPr/>
            </a:pPr>
            <a:endParaRPr lang="en-GB" sz="1400" dirty="0">
              <a:solidFill>
                <a:schemeClr val="bg1"/>
              </a:solidFill>
            </a:endParaRPr>
          </a:p>
          <a:p>
            <a:pPr lvl="0">
              <a:defRPr/>
            </a:pPr>
            <a:r>
              <a:rPr lang="en-GB" sz="1400" dirty="0">
                <a:solidFill>
                  <a:schemeClr val="bg1"/>
                </a:solidFill>
              </a:rPr>
              <a:t>The IP was assisted off the site and taken to hospital for X-rays where he was advised that he sprained a tendon in his ankle. The IP followed the P.R.I.C.E  (Protect, Rest, Ice, Comfort, Elevate) process and was able to return to work on the following shift.</a:t>
            </a:r>
          </a:p>
        </p:txBody>
      </p:sp>
      <p:sp>
        <p:nvSpPr>
          <p:cNvPr id="10" name="Rectangle 9">
            <a:extLst>
              <a:ext uri="{FF2B5EF4-FFF2-40B4-BE49-F238E27FC236}">
                <a16:creationId xmlns:a16="http://schemas.microsoft.com/office/drawing/2014/main" id="{6690A468-B816-4B96-8617-5EB5ABF700B8}"/>
              </a:ext>
            </a:extLst>
          </p:cNvPr>
          <p:cNvSpPr/>
          <p:nvPr/>
        </p:nvSpPr>
        <p:spPr>
          <a:xfrm>
            <a:off x="258671" y="4821607"/>
            <a:ext cx="8136903" cy="1795732"/>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marL="171450" lvl="0" indent="-171450">
              <a:buFont typeface="Wingdings" panose="05000000000000000000" pitchFamily="2" charset="2"/>
              <a:buChar char="Ø"/>
            </a:pPr>
            <a:r>
              <a:rPr lang="en-GB" sz="1200" b="1" dirty="0">
                <a:solidFill>
                  <a:schemeClr val="tx1"/>
                </a:solidFill>
              </a:rPr>
              <a:t>Do you ensure your site of work is managed correctly and is clear of any potential hazards? Does your work add to the hazards present?</a:t>
            </a:r>
          </a:p>
          <a:p>
            <a:pPr marL="171450" indent="-171450">
              <a:buFont typeface="Wingdings" panose="05000000000000000000" pitchFamily="2" charset="2"/>
              <a:buChar char="Ø"/>
            </a:pPr>
            <a:r>
              <a:rPr lang="en-GB" sz="1200" b="1" dirty="0">
                <a:solidFill>
                  <a:schemeClr val="tx1"/>
                </a:solidFill>
              </a:rPr>
              <a:t>Do you take your surroundings and the conditions into consideration? Do you continue to do this if they deteriorate?</a:t>
            </a:r>
          </a:p>
          <a:p>
            <a:pPr marL="171450" lvl="0" indent="-171450">
              <a:buFont typeface="Wingdings" panose="05000000000000000000" pitchFamily="2" charset="2"/>
              <a:buChar char="Ø"/>
            </a:pPr>
            <a:r>
              <a:rPr lang="en-GB" sz="1200" b="1" dirty="0">
                <a:solidFill>
                  <a:schemeClr val="tx1"/>
                </a:solidFill>
              </a:rPr>
              <a:t>Would you ask for help if you needed it? The operative here suffered the accident because he tried removing his foot on his own and didn’t ask for assistance.</a:t>
            </a:r>
          </a:p>
          <a:p>
            <a:pPr marL="171450" lvl="0" indent="-171450">
              <a:buFont typeface="Wingdings" panose="05000000000000000000" pitchFamily="2" charset="2"/>
              <a:buChar char="Ø"/>
            </a:pPr>
            <a:r>
              <a:rPr lang="en-GB" sz="1400" b="1" dirty="0">
                <a:solidFill>
                  <a:schemeClr val="tx1"/>
                </a:solidFill>
              </a:rPr>
              <a:t>This team had curtailed work a week earlier due to poor weather conditions, would you do the same?</a:t>
            </a:r>
          </a:p>
          <a:p>
            <a:pPr marL="285750" indent="-285750">
              <a:buFont typeface="Wingdings" panose="05000000000000000000" pitchFamily="2" charset="2"/>
              <a:buChar char="Ø"/>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D5D86157-1FB0-4521-9E80-AD3AC69CB4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68684" y="820318"/>
            <a:ext cx="2523490" cy="2556278"/>
          </a:xfrm>
          <a:prstGeom prst="rect">
            <a:avLst/>
          </a:prstGeom>
          <a:noFill/>
          <a:ln w="12700">
            <a:solidFill>
              <a:schemeClr val="tx2">
                <a:lumMod val="50000"/>
              </a:schemeClr>
            </a:solidFill>
          </a:ln>
        </p:spPr>
      </p:pic>
      <p:sp>
        <p:nvSpPr>
          <p:cNvPr id="12" name="Text Box 5">
            <a:extLst>
              <a:ext uri="{FF2B5EF4-FFF2-40B4-BE49-F238E27FC236}">
                <a16:creationId xmlns:a16="http://schemas.microsoft.com/office/drawing/2014/main" id="{B1C29E79-FF0A-4449-B594-B0FFBC1E30B3}"/>
              </a:ext>
            </a:extLst>
          </p:cNvPr>
          <p:cNvSpPr txBox="1"/>
          <p:nvPr/>
        </p:nvSpPr>
        <p:spPr>
          <a:xfrm>
            <a:off x="8652290" y="3463904"/>
            <a:ext cx="2556278" cy="523875"/>
          </a:xfrm>
          <a:prstGeom prst="rect">
            <a:avLst/>
          </a:prstGeom>
          <a:solidFill>
            <a:schemeClr val="lt1"/>
          </a:solidFill>
          <a:ln w="12700">
            <a:solidFill>
              <a:schemeClr val="tx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solidFill>
                  <a:schemeClr val="tx2">
                    <a:lumMod val="50000"/>
                  </a:schemeClr>
                </a:solidFill>
                <a:effectLst/>
                <a:latin typeface="Times New Roman" panose="02020603050405020304" pitchFamily="18" charset="0"/>
                <a:ea typeface="Times New Roman" panose="02020603050405020304" pitchFamily="18" charset="0"/>
              </a:rPr>
              <a:t>The arisings that the Injured Person was stood amongst.</a:t>
            </a:r>
          </a:p>
        </p:txBody>
      </p:sp>
      <p:cxnSp>
        <p:nvCxnSpPr>
          <p:cNvPr id="13" name="Straight Arrow Connector 12">
            <a:extLst>
              <a:ext uri="{FF2B5EF4-FFF2-40B4-BE49-F238E27FC236}">
                <a16:creationId xmlns:a16="http://schemas.microsoft.com/office/drawing/2014/main" id="{27E7584C-3B69-4EB2-8533-0E0C5D799F4F}"/>
              </a:ext>
            </a:extLst>
          </p:cNvPr>
          <p:cNvCxnSpPr>
            <a:cxnSpLocks/>
          </p:cNvCxnSpPr>
          <p:nvPr/>
        </p:nvCxnSpPr>
        <p:spPr>
          <a:xfrm flipV="1">
            <a:off x="9768408" y="2463666"/>
            <a:ext cx="0" cy="9810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E86FEF3-A250-497D-A68A-16D9AB17F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190" y="4090421"/>
            <a:ext cx="2555378" cy="1933569"/>
          </a:xfrm>
          <a:prstGeom prst="rect">
            <a:avLst/>
          </a:prstGeom>
          <a:ln>
            <a:solidFill>
              <a:schemeClr val="tx2">
                <a:lumMod val="50000"/>
              </a:schemeClr>
            </a:solidFill>
          </a:ln>
        </p:spPr>
      </p:pic>
      <p:sp>
        <p:nvSpPr>
          <p:cNvPr id="18" name="Rectangle 17">
            <a:extLst>
              <a:ext uri="{FF2B5EF4-FFF2-40B4-BE49-F238E27FC236}">
                <a16:creationId xmlns:a16="http://schemas.microsoft.com/office/drawing/2014/main" id="{346A21B0-1B92-4C1C-81E3-C7FA82DDA16D}"/>
              </a:ext>
            </a:extLst>
          </p:cNvPr>
          <p:cNvSpPr/>
          <p:nvPr/>
        </p:nvSpPr>
        <p:spPr>
          <a:xfrm>
            <a:off x="8652290" y="6165304"/>
            <a:ext cx="2916318" cy="407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2">
                    <a:lumMod val="50000"/>
                  </a:schemeClr>
                </a:solidFill>
                <a:hlinkClick r:id="rId5" action="ppaction://hlinkfile">
                  <a:extLst>
                    <a:ext uri="{A12FA001-AC4F-418D-AE19-62706E023703}">
                      <ahyp:hlinkClr xmlns:ahyp="http://schemas.microsoft.com/office/drawing/2018/hyperlinkcolor" val="tx"/>
                    </a:ext>
                  </a:extLst>
                </a:hlinkClick>
              </a:rPr>
              <a:t>Lessons learnt ankle injury.pdf</a:t>
            </a:r>
            <a:endParaRPr lang="en-GB" sz="1400" b="1" dirty="0">
              <a:solidFill>
                <a:schemeClr val="accent2">
                  <a:lumMod val="50000"/>
                </a:schemeClr>
              </a:solidFill>
            </a:endParaRPr>
          </a:p>
        </p:txBody>
      </p:sp>
      <p:pic>
        <p:nvPicPr>
          <p:cNvPr id="19" name="Picture 18">
            <a:extLst>
              <a:ext uri="{FF2B5EF4-FFF2-40B4-BE49-F238E27FC236}">
                <a16:creationId xmlns:a16="http://schemas.microsoft.com/office/drawing/2014/main" id="{62EC002A-1D19-4967-91F3-59575F8E2442}"/>
              </a:ext>
            </a:extLst>
          </p:cNvPr>
          <p:cNvPicPr>
            <a:picLocks noChangeAspect="1"/>
          </p:cNvPicPr>
          <p:nvPr/>
        </p:nvPicPr>
        <p:blipFill rotWithShape="1">
          <a:blip r:embed="rId6"/>
          <a:srcRect l="-1" r="3415"/>
          <a:stretch/>
        </p:blipFill>
        <p:spPr>
          <a:xfrm>
            <a:off x="3283007" y="194735"/>
            <a:ext cx="424998" cy="431679"/>
          </a:xfrm>
          <a:prstGeom prst="rect">
            <a:avLst/>
          </a:prstGeom>
          <a:ln>
            <a:solidFill>
              <a:schemeClr val="tx1"/>
            </a:solidFill>
          </a:ln>
        </p:spPr>
      </p:pic>
    </p:spTree>
    <p:extLst>
      <p:ext uri="{BB962C8B-B14F-4D97-AF65-F5344CB8AC3E}">
        <p14:creationId xmlns:p14="http://schemas.microsoft.com/office/powerpoint/2010/main" val="97591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2" y="697615"/>
            <a:ext cx="450572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Unsafe Working Practices</a:t>
            </a: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18" name="Rectangle 17">
            <a:extLst>
              <a:ext uri="{FF2B5EF4-FFF2-40B4-BE49-F238E27FC236}">
                <a16:creationId xmlns:a16="http://schemas.microsoft.com/office/drawing/2014/main" id="{2731A636-476E-46C0-B214-C9392F8705BC}"/>
              </a:ext>
            </a:extLst>
          </p:cNvPr>
          <p:cNvSpPr/>
          <p:nvPr/>
        </p:nvSpPr>
        <p:spPr>
          <a:xfrm>
            <a:off x="3818649" y="4920291"/>
            <a:ext cx="3633205" cy="179656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t>08/10/19 – Guildford Station</a:t>
            </a:r>
          </a:p>
          <a:p>
            <a:pPr lvl="0">
              <a:defRPr/>
            </a:pPr>
            <a:endParaRPr lang="en-GB" sz="800" b="1" dirty="0"/>
          </a:p>
          <a:p>
            <a:pPr lvl="0">
              <a:defRPr/>
            </a:pPr>
            <a:r>
              <a:rPr lang="en-GB" sz="1400" b="1" dirty="0"/>
              <a:t>The Station Interface Manager for Guildford station stood down members of workforce and asked them to leave the station as they were working unsafely whilst installing pigeon netting at the station.</a:t>
            </a:r>
          </a:p>
        </p:txBody>
      </p:sp>
      <p:sp>
        <p:nvSpPr>
          <p:cNvPr id="19" name="Rectangle 18">
            <a:extLst>
              <a:ext uri="{FF2B5EF4-FFF2-40B4-BE49-F238E27FC236}">
                <a16:creationId xmlns:a16="http://schemas.microsoft.com/office/drawing/2014/main" id="{84858347-2D18-4122-8CD6-6328DB1BA948}"/>
              </a:ext>
            </a:extLst>
          </p:cNvPr>
          <p:cNvSpPr/>
          <p:nvPr/>
        </p:nvSpPr>
        <p:spPr>
          <a:xfrm>
            <a:off x="7725784" y="975109"/>
            <a:ext cx="3607094" cy="4038067"/>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marL="285750" indent="-285750">
              <a:buFont typeface="Wingdings" panose="05000000000000000000" pitchFamily="2" charset="2"/>
              <a:buChar char="Ø"/>
              <a:defRPr/>
            </a:pPr>
            <a:endParaRPr lang="en-GB" sz="1400" b="1" dirty="0">
              <a:solidFill>
                <a:prstClr val="black"/>
              </a:solidFill>
            </a:endParaRPr>
          </a:p>
          <a:p>
            <a:pPr marL="285750" indent="-285750">
              <a:buFont typeface="Wingdings" panose="05000000000000000000" pitchFamily="2" charset="2"/>
              <a:buChar char="Ø"/>
              <a:defRPr/>
            </a:pPr>
            <a:r>
              <a:rPr lang="en-GB" sz="1400" b="1" dirty="0">
                <a:solidFill>
                  <a:prstClr val="black"/>
                </a:solidFill>
              </a:rPr>
              <a:t>We all have a moral and legal responsibility for our own health and safety and those who may be affected by our actions!  </a:t>
            </a:r>
          </a:p>
          <a:p>
            <a:pPr marL="285750" indent="-285750">
              <a:buFont typeface="Wingdings" panose="05000000000000000000" pitchFamily="2" charset="2"/>
              <a:buChar char="Ø"/>
              <a:defRPr/>
            </a:pPr>
            <a:r>
              <a:rPr lang="en-GB" sz="1400" b="1" dirty="0">
                <a:solidFill>
                  <a:prstClr val="black"/>
                </a:solidFill>
              </a:rPr>
              <a:t>Do you plan and risk assess  your work activities including routine tasks?  </a:t>
            </a:r>
          </a:p>
          <a:p>
            <a:pPr marL="285750" indent="-285750">
              <a:buFont typeface="Wingdings" panose="05000000000000000000" pitchFamily="2" charset="2"/>
              <a:buChar char="Ø"/>
              <a:defRPr/>
            </a:pPr>
            <a:r>
              <a:rPr lang="en-GB" sz="1400" b="1" dirty="0">
                <a:solidFill>
                  <a:prstClr val="black"/>
                </a:solidFill>
              </a:rPr>
              <a:t>Do you feel empowered to challenge unsafe work, and what is your attitude to being challenged? </a:t>
            </a:r>
          </a:p>
          <a:p>
            <a:pPr marL="285750" indent="-285750">
              <a:buFont typeface="Wingdings" panose="05000000000000000000" pitchFamily="2" charset="2"/>
              <a:buChar char="Ø"/>
              <a:defRPr/>
            </a:pPr>
            <a:r>
              <a:rPr lang="en-GB" sz="1400" b="1" dirty="0">
                <a:solidFill>
                  <a:prstClr val="black"/>
                </a:solidFill>
              </a:rPr>
              <a:t>Why do you think this team thought it was acceptable to work like this?</a:t>
            </a:r>
          </a:p>
          <a:p>
            <a:pPr marL="285750" indent="-285750">
              <a:buFont typeface="Wingdings" panose="05000000000000000000" pitchFamily="2" charset="2"/>
              <a:buChar char="Ø"/>
              <a:defRPr/>
            </a:pPr>
            <a:r>
              <a:rPr lang="en-GB" sz="1400" b="1" dirty="0">
                <a:solidFill>
                  <a:prstClr val="black"/>
                </a:solidFill>
              </a:rPr>
              <a:t>Are we doing enough to support and encourage our teams to “Take 5” and invoke a Worksafe procedure if they feel something is unsafe?</a:t>
            </a:r>
          </a:p>
          <a:p>
            <a:pPr>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a:p>
            <a:pPr lvl="0">
              <a:defRPr/>
            </a:pPr>
            <a:endParaRPr kumimoji="0" lang="en-GB" sz="1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ACBF0D4-40EA-4F0D-82D7-FD4D383E1D4A}"/>
              </a:ext>
            </a:extLst>
          </p:cNvPr>
          <p:cNvSpPr/>
          <p:nvPr/>
        </p:nvSpPr>
        <p:spPr>
          <a:xfrm>
            <a:off x="276157" y="6165304"/>
            <a:ext cx="3602565" cy="46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chemeClr val="accent2">
                  <a:lumMod val="50000"/>
                </a:schemeClr>
              </a:solidFill>
            </a:endParaRPr>
          </a:p>
        </p:txBody>
      </p:sp>
      <p:pic>
        <p:nvPicPr>
          <p:cNvPr id="15" name="Picture 14">
            <a:extLst>
              <a:ext uri="{FF2B5EF4-FFF2-40B4-BE49-F238E27FC236}">
                <a16:creationId xmlns:a16="http://schemas.microsoft.com/office/drawing/2014/main" id="{A1B3FE80-B2FD-4B32-BF12-6A542F62A86F}"/>
              </a:ext>
            </a:extLst>
          </p:cNvPr>
          <p:cNvPicPr>
            <a:picLocks noChangeAspect="1"/>
          </p:cNvPicPr>
          <p:nvPr/>
        </p:nvPicPr>
        <p:blipFill rotWithShape="1">
          <a:blip r:embed="rId3"/>
          <a:srcRect l="32913" t="6214" r="32355" b="11585"/>
          <a:stretch/>
        </p:blipFill>
        <p:spPr>
          <a:xfrm>
            <a:off x="3844760" y="1066947"/>
            <a:ext cx="3607094" cy="3707051"/>
          </a:xfrm>
          <a:prstGeom prst="rect">
            <a:avLst/>
          </a:prstGeom>
          <a:ln w="19050">
            <a:solidFill>
              <a:schemeClr val="tx2">
                <a:lumMod val="50000"/>
              </a:schemeClr>
            </a:solidFill>
          </a:ln>
        </p:spPr>
      </p:pic>
      <p:sp>
        <p:nvSpPr>
          <p:cNvPr id="4" name="Flowchart: Alternate Process 3">
            <a:extLst>
              <a:ext uri="{FF2B5EF4-FFF2-40B4-BE49-F238E27FC236}">
                <a16:creationId xmlns:a16="http://schemas.microsoft.com/office/drawing/2014/main" id="{B4F837D9-B69F-4E2A-B533-25CFB1198170}"/>
              </a:ext>
            </a:extLst>
          </p:cNvPr>
          <p:cNvSpPr/>
          <p:nvPr/>
        </p:nvSpPr>
        <p:spPr>
          <a:xfrm>
            <a:off x="5933794" y="1491801"/>
            <a:ext cx="360040" cy="216024"/>
          </a:xfrm>
          <a:prstGeom prst="flowChartAlternateProces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7547A2B-77CB-41E8-968B-457E0CE58D59}"/>
              </a:ext>
            </a:extLst>
          </p:cNvPr>
          <p:cNvSpPr/>
          <p:nvPr/>
        </p:nvSpPr>
        <p:spPr>
          <a:xfrm>
            <a:off x="4007201" y="1694486"/>
            <a:ext cx="288032" cy="216024"/>
          </a:xfrm>
          <a:prstGeom prst="flowChartAlternateProces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Alternate Process 16">
            <a:extLst>
              <a:ext uri="{FF2B5EF4-FFF2-40B4-BE49-F238E27FC236}">
                <a16:creationId xmlns:a16="http://schemas.microsoft.com/office/drawing/2014/main" id="{D6C07A8D-C050-418A-9377-388285139AEA}"/>
              </a:ext>
            </a:extLst>
          </p:cNvPr>
          <p:cNvSpPr/>
          <p:nvPr/>
        </p:nvSpPr>
        <p:spPr>
          <a:xfrm>
            <a:off x="6888088" y="2348880"/>
            <a:ext cx="288032" cy="216024"/>
          </a:xfrm>
          <a:prstGeom prst="flowChartAlternateProces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2E7AE7-6A32-4F0A-9902-AFFC102F992E}"/>
              </a:ext>
            </a:extLst>
          </p:cNvPr>
          <p:cNvSpPr/>
          <p:nvPr/>
        </p:nvSpPr>
        <p:spPr>
          <a:xfrm>
            <a:off x="150112" y="5143981"/>
            <a:ext cx="3480744" cy="15594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t>06/10/19 – Waterloo Station </a:t>
            </a:r>
          </a:p>
          <a:p>
            <a:pPr lvl="0">
              <a:defRPr/>
            </a:pPr>
            <a:endParaRPr lang="en-GB" sz="800" b="1" dirty="0"/>
          </a:p>
          <a:p>
            <a:pPr lvl="0">
              <a:defRPr/>
            </a:pPr>
            <a:r>
              <a:rPr lang="en-GB" sz="1400" b="1" dirty="0"/>
              <a:t>A contractor attending to reports of a leaking on the upper concourse,  overloaded a passenger lift with a scissor lift, which resulted  in a fault while the station was in  operation</a:t>
            </a:r>
          </a:p>
        </p:txBody>
      </p:sp>
      <p:pic>
        <p:nvPicPr>
          <p:cNvPr id="9" name="Picture 8">
            <a:extLst>
              <a:ext uri="{FF2B5EF4-FFF2-40B4-BE49-F238E27FC236}">
                <a16:creationId xmlns:a16="http://schemas.microsoft.com/office/drawing/2014/main" id="{68B3493B-826C-4984-B542-7E1EDD01E905}"/>
              </a:ext>
            </a:extLst>
          </p:cNvPr>
          <p:cNvPicPr>
            <a:picLocks noChangeAspect="1"/>
          </p:cNvPicPr>
          <p:nvPr/>
        </p:nvPicPr>
        <p:blipFill>
          <a:blip r:embed="rId4"/>
          <a:stretch>
            <a:fillRect/>
          </a:stretch>
        </p:blipFill>
        <p:spPr>
          <a:xfrm>
            <a:off x="150113" y="1325407"/>
            <a:ext cx="3480743" cy="3610569"/>
          </a:xfrm>
          <a:prstGeom prst="rect">
            <a:avLst/>
          </a:prstGeom>
          <a:ln w="19050">
            <a:solidFill>
              <a:schemeClr val="tx2">
                <a:lumMod val="50000"/>
              </a:schemeClr>
            </a:solidFill>
          </a:ln>
        </p:spPr>
      </p:pic>
      <p:pic>
        <p:nvPicPr>
          <p:cNvPr id="20" name="Picture 19" descr="Take 5 - email footer">
            <a:extLst>
              <a:ext uri="{FF2B5EF4-FFF2-40B4-BE49-F238E27FC236}">
                <a16:creationId xmlns:a16="http://schemas.microsoft.com/office/drawing/2014/main" id="{347671DC-91BF-426E-82E4-DF5990A7D87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25784" y="5477739"/>
            <a:ext cx="3607094" cy="1084007"/>
          </a:xfrm>
          <a:prstGeom prst="rect">
            <a:avLst/>
          </a:prstGeom>
          <a:noFill/>
          <a:ln w="19050">
            <a:solidFill>
              <a:schemeClr val="tx2">
                <a:lumMod val="50000"/>
              </a:schemeClr>
            </a:solidFill>
          </a:ln>
        </p:spPr>
      </p:pic>
    </p:spTree>
    <p:extLst>
      <p:ext uri="{BB962C8B-B14F-4D97-AF65-F5344CB8AC3E}">
        <p14:creationId xmlns:p14="http://schemas.microsoft.com/office/powerpoint/2010/main" val="317080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3058269"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5" name="Rectangle 4">
            <a:extLst>
              <a:ext uri="{FF2B5EF4-FFF2-40B4-BE49-F238E27FC236}">
                <a16:creationId xmlns:a16="http://schemas.microsoft.com/office/drawing/2014/main" id="{ED3662E3-F8D3-43C1-B8E1-5CC198B3D5E0}"/>
              </a:ext>
            </a:extLst>
          </p:cNvPr>
          <p:cNvSpPr/>
          <p:nvPr/>
        </p:nvSpPr>
        <p:spPr>
          <a:xfrm>
            <a:off x="311514" y="828536"/>
            <a:ext cx="5352438"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SWP’s and issuing of an authority number </a:t>
            </a:r>
          </a:p>
        </p:txBody>
      </p:sp>
      <p:sp>
        <p:nvSpPr>
          <p:cNvPr id="6" name="Rectangle 5">
            <a:extLst>
              <a:ext uri="{FF2B5EF4-FFF2-40B4-BE49-F238E27FC236}">
                <a16:creationId xmlns:a16="http://schemas.microsoft.com/office/drawing/2014/main" id="{00C0002C-5A15-4605-98F4-E81E0D961332}"/>
              </a:ext>
            </a:extLst>
          </p:cNvPr>
          <p:cNvSpPr/>
          <p:nvPr/>
        </p:nvSpPr>
        <p:spPr>
          <a:xfrm>
            <a:off x="249289" y="1268760"/>
            <a:ext cx="5558680" cy="5448234"/>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600" dirty="0">
                <a:solidFill>
                  <a:prstClr val="white"/>
                </a:solidFill>
              </a:rPr>
              <a:t>There are only four instances when a deviation from a pre-planned SWP is permitted and must be authorised by the Responsible Manager (RM)/On Call Manager.</a:t>
            </a:r>
          </a:p>
          <a:p>
            <a:pPr lvl="0">
              <a:defRPr/>
            </a:pPr>
            <a:endParaRPr lang="en-GB" sz="1600" dirty="0">
              <a:solidFill>
                <a:prstClr val="white"/>
              </a:solidFill>
            </a:endParaRPr>
          </a:p>
          <a:p>
            <a:pPr lvl="0">
              <a:lnSpc>
                <a:spcPct val="150000"/>
              </a:lnSpc>
              <a:defRPr/>
            </a:pPr>
            <a:r>
              <a:rPr lang="en-GB" sz="1600" dirty="0">
                <a:solidFill>
                  <a:prstClr val="white"/>
                </a:solidFill>
              </a:rPr>
              <a:t>These instances are:</a:t>
            </a:r>
          </a:p>
          <a:p>
            <a:pPr marL="342900" lvl="0" indent="-342900">
              <a:lnSpc>
                <a:spcPct val="150000"/>
              </a:lnSpc>
              <a:buFont typeface="+mj-lt"/>
              <a:buAutoNum type="arabicPeriod"/>
              <a:defRPr/>
            </a:pPr>
            <a:r>
              <a:rPr lang="en-GB" sz="1600" dirty="0">
                <a:solidFill>
                  <a:prstClr val="white"/>
                </a:solidFill>
              </a:rPr>
              <a:t>Change of the Person in Charge (</a:t>
            </a:r>
            <a:r>
              <a:rPr lang="en-GB" sz="1600" dirty="0" err="1">
                <a:solidFill>
                  <a:prstClr val="white"/>
                </a:solidFill>
              </a:rPr>
              <a:t>PiC</a:t>
            </a:r>
            <a:r>
              <a:rPr lang="en-GB" sz="1600" dirty="0">
                <a:solidFill>
                  <a:prstClr val="white"/>
                </a:solidFill>
              </a:rPr>
              <a:t>) on the shift, due to unforeseen circumstances. The </a:t>
            </a:r>
            <a:r>
              <a:rPr lang="en-GB" sz="1600" dirty="0" err="1">
                <a:solidFill>
                  <a:prstClr val="white"/>
                </a:solidFill>
              </a:rPr>
              <a:t>PiC</a:t>
            </a:r>
            <a:r>
              <a:rPr lang="en-GB" sz="1600" dirty="0">
                <a:solidFill>
                  <a:prstClr val="white"/>
                </a:solidFill>
              </a:rPr>
              <a:t> must have sufficient time to verify the SWP</a:t>
            </a:r>
          </a:p>
          <a:p>
            <a:pPr marL="342900" lvl="0" indent="-342900">
              <a:lnSpc>
                <a:spcPct val="150000"/>
              </a:lnSpc>
              <a:buFont typeface="+mj-lt"/>
              <a:buAutoNum type="arabicPeriod"/>
              <a:defRPr/>
            </a:pPr>
            <a:r>
              <a:rPr lang="en-GB" sz="1600" dirty="0">
                <a:solidFill>
                  <a:prstClr val="white"/>
                </a:solidFill>
              </a:rPr>
              <a:t>Change from an authorised level of the hierarchy of operational risk control and implementing a lower level</a:t>
            </a:r>
          </a:p>
          <a:p>
            <a:pPr marL="342900" lvl="0" indent="-342900">
              <a:lnSpc>
                <a:spcPct val="150000"/>
              </a:lnSpc>
              <a:buFont typeface="+mj-lt"/>
              <a:buAutoNum type="arabicPeriod"/>
              <a:defRPr/>
            </a:pPr>
            <a:r>
              <a:rPr lang="en-GB" sz="1600" dirty="0">
                <a:solidFill>
                  <a:prstClr val="white"/>
                </a:solidFill>
              </a:rPr>
              <a:t>Significant change of the task risk on the shift</a:t>
            </a:r>
          </a:p>
          <a:p>
            <a:pPr marL="342900" lvl="0" indent="-342900">
              <a:lnSpc>
                <a:spcPct val="150000"/>
              </a:lnSpc>
              <a:buFont typeface="+mj-lt"/>
              <a:buAutoNum type="arabicPeriod"/>
              <a:defRPr/>
            </a:pPr>
            <a:r>
              <a:rPr lang="en-GB" sz="1600" dirty="0">
                <a:solidFill>
                  <a:prstClr val="white"/>
                </a:solidFill>
              </a:rPr>
              <a:t>Change of the site of work from the pre-planned site of work if the task risk remains the same</a:t>
            </a:r>
          </a:p>
          <a:p>
            <a:pPr lvl="0">
              <a:lnSpc>
                <a:spcPct val="150000"/>
              </a:lnSpc>
              <a:defRPr/>
            </a:pPr>
            <a:endParaRPr lang="en-GB" sz="1000" dirty="0">
              <a:solidFill>
                <a:prstClr val="white"/>
              </a:solidFill>
            </a:endParaRPr>
          </a:p>
          <a:p>
            <a:pPr lvl="0">
              <a:defRPr/>
            </a:pPr>
            <a:r>
              <a:rPr lang="en-GB" sz="1600" b="1" dirty="0">
                <a:solidFill>
                  <a:prstClr val="white"/>
                </a:solidFill>
              </a:rPr>
              <a:t>Please use our 019 Authority Number App to generate your authority number.</a:t>
            </a:r>
          </a:p>
        </p:txBody>
      </p:sp>
      <p:pic>
        <p:nvPicPr>
          <p:cNvPr id="11" name="Picture 10">
            <a:extLst>
              <a:ext uri="{FF2B5EF4-FFF2-40B4-BE49-F238E27FC236}">
                <a16:creationId xmlns:a16="http://schemas.microsoft.com/office/drawing/2014/main" id="{BAB805E0-F0FC-46E1-BA17-CB93D59B6BA3}"/>
              </a:ext>
            </a:extLst>
          </p:cNvPr>
          <p:cNvPicPr>
            <a:picLocks noChangeAspect="1"/>
          </p:cNvPicPr>
          <p:nvPr/>
        </p:nvPicPr>
        <p:blipFill>
          <a:blip r:embed="rId3"/>
          <a:stretch>
            <a:fillRect/>
          </a:stretch>
        </p:blipFill>
        <p:spPr>
          <a:xfrm>
            <a:off x="3503712" y="230951"/>
            <a:ext cx="424998" cy="426003"/>
          </a:xfrm>
          <a:prstGeom prst="rect">
            <a:avLst/>
          </a:prstGeom>
          <a:ln>
            <a:solidFill>
              <a:schemeClr val="tx1"/>
            </a:solidFill>
          </a:ln>
        </p:spPr>
      </p:pic>
      <p:pic>
        <p:nvPicPr>
          <p:cNvPr id="14" name="Picture 13">
            <a:extLst>
              <a:ext uri="{FF2B5EF4-FFF2-40B4-BE49-F238E27FC236}">
                <a16:creationId xmlns:a16="http://schemas.microsoft.com/office/drawing/2014/main" id="{0CC02D9D-E6BC-48F3-8A82-66FE388F7C2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52241" b="1911"/>
          <a:stretch/>
        </p:blipFill>
        <p:spPr bwMode="auto">
          <a:xfrm>
            <a:off x="7032104" y="1421177"/>
            <a:ext cx="3960440" cy="529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4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91425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6" name="Rectangle 5">
            <a:extLst>
              <a:ext uri="{FF2B5EF4-FFF2-40B4-BE49-F238E27FC236}">
                <a16:creationId xmlns:a16="http://schemas.microsoft.com/office/drawing/2014/main" id="{1CAC8C47-3DE9-454C-8E40-2F1F5A68D633}"/>
              </a:ext>
            </a:extLst>
          </p:cNvPr>
          <p:cNvSpPr/>
          <p:nvPr/>
        </p:nvSpPr>
        <p:spPr>
          <a:xfrm>
            <a:off x="253496" y="817094"/>
            <a:ext cx="9010856"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Site Safety Support Team Update  </a:t>
            </a:r>
          </a:p>
        </p:txBody>
      </p:sp>
      <p:pic>
        <p:nvPicPr>
          <p:cNvPr id="10" name="Picture 9">
            <a:extLst>
              <a:ext uri="{FF2B5EF4-FFF2-40B4-BE49-F238E27FC236}">
                <a16:creationId xmlns:a16="http://schemas.microsoft.com/office/drawing/2014/main" id="{5F5ED8DC-C0FE-46B8-AAF3-499F7453412D}"/>
              </a:ext>
            </a:extLst>
          </p:cNvPr>
          <p:cNvPicPr>
            <a:picLocks noChangeAspect="1"/>
          </p:cNvPicPr>
          <p:nvPr/>
        </p:nvPicPr>
        <p:blipFill>
          <a:blip r:embed="rId2"/>
          <a:stretch>
            <a:fillRect/>
          </a:stretch>
        </p:blipFill>
        <p:spPr>
          <a:xfrm>
            <a:off x="3294349" y="218163"/>
            <a:ext cx="424998" cy="426003"/>
          </a:xfrm>
          <a:prstGeom prst="rect">
            <a:avLst/>
          </a:prstGeom>
          <a:ln>
            <a:solidFill>
              <a:schemeClr val="tx1"/>
            </a:solidFill>
          </a:ln>
        </p:spPr>
      </p:pic>
      <p:sp>
        <p:nvSpPr>
          <p:cNvPr id="4" name="Rectangle 3">
            <a:extLst>
              <a:ext uri="{FF2B5EF4-FFF2-40B4-BE49-F238E27FC236}">
                <a16:creationId xmlns:a16="http://schemas.microsoft.com/office/drawing/2014/main" id="{32433788-D5F6-468E-8F5F-40A59BA3979A}"/>
              </a:ext>
            </a:extLst>
          </p:cNvPr>
          <p:cNvSpPr/>
          <p:nvPr/>
        </p:nvSpPr>
        <p:spPr>
          <a:xfrm>
            <a:off x="330432" y="1447887"/>
            <a:ext cx="10878136" cy="4593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Our maintenance SSS team has visited a number of different sections across both the Inner and Outer DU since they started 5 weeks ago.</a:t>
            </a:r>
          </a:p>
          <a:p>
            <a:endParaRPr lang="en-GB" sz="800" dirty="0">
              <a:solidFill>
                <a:schemeClr val="tx2">
                  <a:lumMod val="50000"/>
                </a:schemeClr>
              </a:solidFill>
            </a:endParaRPr>
          </a:p>
          <a:p>
            <a:r>
              <a:rPr lang="en-GB" dirty="0">
                <a:solidFill>
                  <a:schemeClr val="tx2">
                    <a:lumMod val="50000"/>
                  </a:schemeClr>
                </a:solidFill>
              </a:rPr>
              <a:t>The team spend a week with the night duty teams, focusing on relationship building, safety behavioural change through encouraging individuals and sections to work together and promoting peer group engagement for long term change.</a:t>
            </a:r>
          </a:p>
          <a:p>
            <a:endParaRPr lang="en-GB" sz="800" dirty="0">
              <a:solidFill>
                <a:schemeClr val="tx2">
                  <a:lumMod val="50000"/>
                </a:schemeClr>
              </a:solidFill>
            </a:endParaRPr>
          </a:p>
          <a:p>
            <a:r>
              <a:rPr lang="en-GB" dirty="0">
                <a:solidFill>
                  <a:schemeClr val="tx2">
                    <a:lumMod val="50000"/>
                  </a:schemeClr>
                </a:solidFill>
              </a:rPr>
              <a:t>The common issues that the team come across are around wearing of PPE e.g. glasses and gloves and the lack of adequate lighting on some sites. Numerous pairs of safety glasses and cut 5 gloves were issued by the SSS team to the night staff together with some “Night searcher” hazard LED lights</a:t>
            </a:r>
          </a:p>
          <a:p>
            <a:endParaRPr lang="en-GB" sz="800" dirty="0">
              <a:solidFill>
                <a:schemeClr val="tx2">
                  <a:lumMod val="50000"/>
                </a:schemeClr>
              </a:solidFill>
            </a:endParaRPr>
          </a:p>
          <a:p>
            <a:r>
              <a:rPr lang="en-GB" b="1" dirty="0">
                <a:solidFill>
                  <a:schemeClr val="accent2">
                    <a:lumMod val="50000"/>
                  </a:schemeClr>
                </a:solidFill>
              </a:rPr>
              <a:t>We are in the process of constructing the ultimate section kit guide that will be made available to all the sections. Please get in touch if you have any suggestions on what should be included!</a:t>
            </a:r>
          </a:p>
        </p:txBody>
      </p:sp>
      <p:pic>
        <p:nvPicPr>
          <p:cNvPr id="8" name="Picture 7">
            <a:extLst>
              <a:ext uri="{FF2B5EF4-FFF2-40B4-BE49-F238E27FC236}">
                <a16:creationId xmlns:a16="http://schemas.microsoft.com/office/drawing/2014/main" id="{695F31C2-2DB2-448F-85A5-8823E4F50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024" y="5070724"/>
            <a:ext cx="2282540" cy="1515987"/>
          </a:xfrm>
          <a:prstGeom prst="rect">
            <a:avLst/>
          </a:prstGeom>
          <a:ln w="19050">
            <a:solidFill>
              <a:schemeClr val="tx2">
                <a:lumMod val="50000"/>
              </a:schemeClr>
            </a:solidFill>
          </a:ln>
        </p:spPr>
      </p:pic>
      <p:pic>
        <p:nvPicPr>
          <p:cNvPr id="11" name="Picture 10">
            <a:extLst>
              <a:ext uri="{FF2B5EF4-FFF2-40B4-BE49-F238E27FC236}">
                <a16:creationId xmlns:a16="http://schemas.microsoft.com/office/drawing/2014/main" id="{0D6A9E39-3F9F-4D7B-A093-B34D58C1B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345" y="4745613"/>
            <a:ext cx="1841098" cy="1841098"/>
          </a:xfrm>
          <a:prstGeom prst="rect">
            <a:avLst/>
          </a:prstGeom>
          <a:ln w="19050">
            <a:solidFill>
              <a:schemeClr val="tx2">
                <a:lumMod val="50000"/>
              </a:schemeClr>
            </a:solidFill>
          </a:ln>
        </p:spPr>
      </p:pic>
      <p:pic>
        <p:nvPicPr>
          <p:cNvPr id="13" name="Picture 12">
            <a:extLst>
              <a:ext uri="{FF2B5EF4-FFF2-40B4-BE49-F238E27FC236}">
                <a16:creationId xmlns:a16="http://schemas.microsoft.com/office/drawing/2014/main" id="{7430CCD1-DBEE-4286-818E-4ACAC50273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97" r="7370"/>
          <a:stretch/>
        </p:blipFill>
        <p:spPr>
          <a:xfrm rot="5400000">
            <a:off x="4022628" y="4845482"/>
            <a:ext cx="1515988" cy="1977756"/>
          </a:xfrm>
          <a:prstGeom prst="rect">
            <a:avLst/>
          </a:prstGeom>
          <a:ln w="19050">
            <a:solidFill>
              <a:schemeClr val="tx2">
                <a:lumMod val="50000"/>
              </a:schemeClr>
            </a:solidFill>
          </a:ln>
        </p:spPr>
      </p:pic>
    </p:spTree>
    <p:extLst>
      <p:ext uri="{BB962C8B-B14F-4D97-AF65-F5344CB8AC3E}">
        <p14:creationId xmlns:p14="http://schemas.microsoft.com/office/powerpoint/2010/main" val="3443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8458869"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8" name="Rectangle 7">
            <a:extLst>
              <a:ext uri="{FF2B5EF4-FFF2-40B4-BE49-F238E27FC236}">
                <a16:creationId xmlns:a16="http://schemas.microsoft.com/office/drawing/2014/main" id="{40E34B75-C5E9-422A-A2B5-903E16EA2E69}"/>
              </a:ext>
            </a:extLst>
          </p:cNvPr>
          <p:cNvSpPr/>
          <p:nvPr/>
        </p:nvSpPr>
        <p:spPr>
          <a:xfrm>
            <a:off x="253496" y="817094"/>
            <a:ext cx="5842504"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Good News Story - Designated Strapping Points </a:t>
            </a:r>
          </a:p>
        </p:txBody>
      </p:sp>
      <p:pic>
        <p:nvPicPr>
          <p:cNvPr id="11" name="Picture 10">
            <a:extLst>
              <a:ext uri="{FF2B5EF4-FFF2-40B4-BE49-F238E27FC236}">
                <a16:creationId xmlns:a16="http://schemas.microsoft.com/office/drawing/2014/main" id="{7024348A-82B7-456D-8817-82255D79A9F3}"/>
              </a:ext>
            </a:extLst>
          </p:cNvPr>
          <p:cNvPicPr>
            <a:picLocks noChangeAspect="1"/>
          </p:cNvPicPr>
          <p:nvPr/>
        </p:nvPicPr>
        <p:blipFill>
          <a:blip r:embed="rId2"/>
          <a:stretch>
            <a:fillRect/>
          </a:stretch>
        </p:blipFill>
        <p:spPr>
          <a:xfrm>
            <a:off x="3503712" y="245116"/>
            <a:ext cx="425458" cy="426464"/>
          </a:xfrm>
          <a:prstGeom prst="rect">
            <a:avLst/>
          </a:prstGeom>
          <a:ln w="12700">
            <a:solidFill>
              <a:schemeClr val="tx1"/>
            </a:solidFill>
          </a:ln>
        </p:spPr>
      </p:pic>
      <p:pic>
        <p:nvPicPr>
          <p:cNvPr id="7" name="Picture 6">
            <a:extLst>
              <a:ext uri="{FF2B5EF4-FFF2-40B4-BE49-F238E27FC236}">
                <a16:creationId xmlns:a16="http://schemas.microsoft.com/office/drawing/2014/main" id="{284D3CED-412F-4BAF-8974-FB13916B760E}"/>
              </a:ext>
            </a:extLst>
          </p:cNvPr>
          <p:cNvPicPr>
            <a:picLocks noChangeAspect="1"/>
          </p:cNvPicPr>
          <p:nvPr/>
        </p:nvPicPr>
        <p:blipFill rotWithShape="1">
          <a:blip r:embed="rId3">
            <a:extLst>
              <a:ext uri="{28A0092B-C50C-407E-A947-70E740481C1C}">
                <a14:useLocalDpi xmlns:a14="http://schemas.microsoft.com/office/drawing/2010/main" val="0"/>
              </a:ext>
            </a:extLst>
          </a:blip>
          <a:srcRect l="2265" t="24801" b="20600"/>
          <a:stretch/>
        </p:blipFill>
        <p:spPr>
          <a:xfrm>
            <a:off x="8184232" y="1502194"/>
            <a:ext cx="2621904" cy="3170954"/>
          </a:xfrm>
          <a:prstGeom prst="rect">
            <a:avLst/>
          </a:prstGeom>
          <a:ln w="19050">
            <a:solidFill>
              <a:schemeClr val="tx2">
                <a:lumMod val="50000"/>
              </a:schemeClr>
            </a:solidFill>
          </a:ln>
        </p:spPr>
      </p:pic>
      <p:sp>
        <p:nvSpPr>
          <p:cNvPr id="9" name="Rectangle 8">
            <a:extLst>
              <a:ext uri="{FF2B5EF4-FFF2-40B4-BE49-F238E27FC236}">
                <a16:creationId xmlns:a16="http://schemas.microsoft.com/office/drawing/2014/main" id="{39803D51-E43B-47E7-9A2C-5B1B0D6AE9CE}"/>
              </a:ext>
            </a:extLst>
          </p:cNvPr>
          <p:cNvSpPr/>
          <p:nvPr/>
        </p:nvSpPr>
        <p:spPr>
          <a:xfrm>
            <a:off x="431541" y="1502194"/>
            <a:ext cx="7152456" cy="3539430"/>
          </a:xfrm>
          <a:prstGeom prst="rect">
            <a:avLst/>
          </a:prstGeom>
        </p:spPr>
        <p:txBody>
          <a:bodyPr wrap="square">
            <a:spAutoFit/>
          </a:bodyPr>
          <a:lstStyle/>
          <a:p>
            <a:r>
              <a:rPr lang="en-GB" sz="1600" b="1" dirty="0">
                <a:solidFill>
                  <a:schemeClr val="tx2">
                    <a:lumMod val="50000"/>
                  </a:schemeClr>
                </a:solidFill>
                <a:ea typeface="Calibri" panose="020F0502020204030204" pitchFamily="34" charset="0"/>
                <a:cs typeface="Calibri" panose="020F0502020204030204" pitchFamily="34" charset="0"/>
              </a:rPr>
              <a:t>Designated Strapping Points (DSP) signs have been installed on sleepers at key locations around Waterloo which are used for short circuit strapping. </a:t>
            </a:r>
          </a:p>
          <a:p>
            <a:endParaRPr lang="en-GB" sz="800" b="1" dirty="0">
              <a:solidFill>
                <a:schemeClr val="tx2">
                  <a:lumMod val="50000"/>
                </a:schemeClr>
              </a:solidFill>
              <a:ea typeface="Calibri" panose="020F0502020204030204" pitchFamily="34" charset="0"/>
              <a:cs typeface="Calibri" panose="020F0502020204030204" pitchFamily="34" charset="0"/>
            </a:endParaRPr>
          </a:p>
          <a:p>
            <a:r>
              <a:rPr lang="en-GB" sz="1600" b="1" dirty="0">
                <a:solidFill>
                  <a:schemeClr val="tx2">
                    <a:lumMod val="50000"/>
                  </a:schemeClr>
                </a:solidFill>
                <a:ea typeface="Calibri" panose="020F0502020204030204" pitchFamily="34" charset="0"/>
                <a:cs typeface="Calibri" panose="020F0502020204030204" pitchFamily="34" charset="0"/>
              </a:rPr>
              <a:t>This aids possession support staff to identify these locations quickly, particularly where the layout is complex or the mileage is difficult to determine.</a:t>
            </a:r>
          </a:p>
          <a:p>
            <a:endParaRPr lang="en-GB" sz="800" b="1" dirty="0">
              <a:solidFill>
                <a:schemeClr val="tx2">
                  <a:lumMod val="50000"/>
                </a:schemeClr>
              </a:solidFill>
              <a:ea typeface="Calibri" panose="020F0502020204030204" pitchFamily="34" charset="0"/>
              <a:cs typeface="Calibri" panose="020F0502020204030204" pitchFamily="34" charset="0"/>
            </a:endParaRPr>
          </a:p>
          <a:p>
            <a:r>
              <a:rPr lang="en-GB" sz="1600" b="1" dirty="0">
                <a:solidFill>
                  <a:schemeClr val="tx2">
                    <a:lumMod val="50000"/>
                  </a:schemeClr>
                </a:solidFill>
              </a:rPr>
              <a:t>These signs are track mounted and have a blue background with white text detailing the location of the strapping point. </a:t>
            </a:r>
          </a:p>
          <a:p>
            <a:endParaRPr lang="en-GB" sz="1600" b="1" dirty="0">
              <a:solidFill>
                <a:schemeClr val="tx2">
                  <a:lumMod val="50000"/>
                </a:schemeClr>
              </a:solidFill>
            </a:endParaRPr>
          </a:p>
          <a:p>
            <a:r>
              <a:rPr lang="en-GB" sz="1600" b="1" dirty="0">
                <a:solidFill>
                  <a:schemeClr val="tx2">
                    <a:lumMod val="50000"/>
                  </a:schemeClr>
                </a:solidFill>
              </a:rPr>
              <a:t>More information can be found on the link below, alternatively you can contact Matthew McEwen - </a:t>
            </a:r>
            <a:r>
              <a:rPr lang="nl-NL" sz="1600" b="1" dirty="0">
                <a:solidFill>
                  <a:schemeClr val="accent2">
                    <a:lumMod val="50000"/>
                  </a:schemeClr>
                </a:solidFill>
                <a:hlinkClick r:id="rId4">
                  <a:extLst>
                    <a:ext uri="{A12FA001-AC4F-418D-AE19-62706E023703}">
                      <ahyp:hlinkClr xmlns:ahyp="http://schemas.microsoft.com/office/drawing/2018/hyperlinkcolor" val="tx"/>
                    </a:ext>
                  </a:extLst>
                </a:hlinkClick>
              </a:rPr>
              <a:t>Matthew.McEwen@networkrail.co.uk</a:t>
            </a:r>
            <a:endParaRPr lang="nl-NL" sz="1600" b="1" dirty="0">
              <a:solidFill>
                <a:schemeClr val="accent2">
                  <a:lumMod val="50000"/>
                </a:schemeClr>
              </a:solidFill>
            </a:endParaRPr>
          </a:p>
          <a:p>
            <a:endParaRPr lang="en-GB" sz="1600" b="1" dirty="0">
              <a:solidFill>
                <a:schemeClr val="tx2">
                  <a:lumMod val="50000"/>
                </a:schemeClr>
              </a:solidFill>
            </a:endParaRPr>
          </a:p>
          <a:p>
            <a:r>
              <a:rPr lang="en-GB" sz="1600" b="1" dirty="0">
                <a:solidFill>
                  <a:schemeClr val="accent2">
                    <a:lumMod val="50000"/>
                  </a:schemeClr>
                </a:solidFill>
                <a:hlinkClick r:id="rId5" action="ppaction://hlinkfile">
                  <a:extLst>
                    <a:ext uri="{A12FA001-AC4F-418D-AE19-62706E023703}">
                      <ahyp:hlinkClr xmlns:ahyp="http://schemas.microsoft.com/office/drawing/2018/hyperlinkcolor" val="tx"/>
                    </a:ext>
                  </a:extLst>
                </a:hlinkClick>
              </a:rPr>
              <a:t>DSP - Installation Notice_.pdf</a:t>
            </a:r>
            <a:endParaRPr lang="en-GB" sz="1600" b="1" dirty="0">
              <a:solidFill>
                <a:schemeClr val="accent2">
                  <a:lumMod val="50000"/>
                </a:schemeClr>
              </a:solidFill>
            </a:endParaRPr>
          </a:p>
        </p:txBody>
      </p:sp>
    </p:spTree>
    <p:extLst>
      <p:ext uri="{BB962C8B-B14F-4D97-AF65-F5344CB8AC3E}">
        <p14:creationId xmlns:p14="http://schemas.microsoft.com/office/powerpoint/2010/main" val="3798948378"/>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61425</TotalTime>
  <Words>3350</Words>
  <Application>Microsoft Office PowerPoint</Application>
  <PresentationFormat>Widescreen</PresentationFormat>
  <Paragraphs>309</Paragraphs>
  <Slides>18</Slides>
  <Notes>12</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29" baseType="lpstr">
      <vt:lpstr>Arial</vt:lpstr>
      <vt:lpstr>Calibri</vt:lpstr>
      <vt:lpstr>Network Rail Sans</vt:lpstr>
      <vt:lpstr>Symbol</vt:lpstr>
      <vt:lpstr>Times New Roman</vt:lpstr>
      <vt:lpstr>Wingdings</vt:lpstr>
      <vt:lpstr>1_Office Theme</vt:lpstr>
      <vt:lpstr>Blank</vt:lpstr>
      <vt:lpstr>6_Blank</vt:lpstr>
      <vt:lpstr>2_Office Theme</vt:lpstr>
      <vt:lpstr>Worksheet</vt:lpstr>
      <vt:lpstr>Health, Safety and Environment Period Cascade for P07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De La Mothe Andrea</cp:lastModifiedBy>
  <cp:revision>595</cp:revision>
  <cp:lastPrinted>2019-06-24T10:23:36Z</cp:lastPrinted>
  <dcterms:created xsi:type="dcterms:W3CDTF">2018-04-19T11:16:21Z</dcterms:created>
  <dcterms:modified xsi:type="dcterms:W3CDTF">2019-10-18T07:28:46Z</dcterms:modified>
</cp:coreProperties>
</file>