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49" r:id="rId2"/>
    <p:sldId id="356" r:id="rId3"/>
    <p:sldId id="334" r:id="rId4"/>
    <p:sldId id="335" r:id="rId5"/>
    <p:sldId id="336" r:id="rId6"/>
    <p:sldId id="337" r:id="rId7"/>
    <p:sldId id="340" r:id="rId8"/>
    <p:sldId id="342" r:id="rId9"/>
    <p:sldId id="365" r:id="rId10"/>
    <p:sldId id="366" r:id="rId11"/>
    <p:sldId id="347" r:id="rId12"/>
    <p:sldId id="350" r:id="rId13"/>
    <p:sldId id="351" r:id="rId14"/>
    <p:sldId id="352" r:id="rId15"/>
    <p:sldId id="353" r:id="rId16"/>
    <p:sldId id="354" r:id="rId17"/>
    <p:sldId id="348" r:id="rId18"/>
    <p:sldId id="364" r:id="rId19"/>
    <p:sldId id="357" r:id="rId20"/>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665"/>
    <a:srgbClr val="E50E63"/>
    <a:srgbClr val="E00070"/>
    <a:srgbClr val="00A0D2"/>
    <a:srgbClr val="399FD0"/>
    <a:srgbClr val="4D4D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7257" autoAdjust="0"/>
  </p:normalViewPr>
  <p:slideViewPr>
    <p:cSldViewPr snapToGrid="0" snapToObjects="1">
      <p:cViewPr varScale="1">
        <p:scale>
          <a:sx n="70" d="100"/>
          <a:sy n="70" d="100"/>
        </p:scale>
        <p:origin x="142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10" d="100"/>
          <a:sy n="110" d="100"/>
        </p:scale>
        <p:origin x="-3330" y="36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0727" tIns="45363" rIns="90727" bIns="45363"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0727" tIns="45363" rIns="90727" bIns="45363" rtlCol="0"/>
          <a:lstStyle>
            <a:lvl1pPr algn="r">
              <a:defRPr sz="1200"/>
            </a:lvl1pPr>
          </a:lstStyle>
          <a:p>
            <a:fld id="{D284A5F5-AD8B-6F44-A0B8-08DDC8995D6B}" type="datetimeFigureOut">
              <a:rPr lang="en-US" smtClean="0"/>
              <a:pPr/>
              <a:t>11/13/2018</a:t>
            </a:fld>
            <a:endParaRPr lang="en-US"/>
          </a:p>
        </p:txBody>
      </p:sp>
      <p:sp>
        <p:nvSpPr>
          <p:cNvPr id="4" name="Footer Placeholder 3"/>
          <p:cNvSpPr>
            <a:spLocks noGrp="1"/>
          </p:cNvSpPr>
          <p:nvPr>
            <p:ph type="ftr" sz="quarter" idx="2"/>
          </p:nvPr>
        </p:nvSpPr>
        <p:spPr>
          <a:xfrm>
            <a:off x="0" y="9428584"/>
            <a:ext cx="2889938" cy="496332"/>
          </a:xfrm>
          <a:prstGeom prst="rect">
            <a:avLst/>
          </a:prstGeom>
        </p:spPr>
        <p:txBody>
          <a:bodyPr vert="horz" lIns="90727" tIns="45363" rIns="90727" bIns="45363"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90727" tIns="45363" rIns="90727" bIns="45363" rtlCol="0" anchor="b"/>
          <a:lstStyle>
            <a:lvl1pPr algn="r">
              <a:defRPr sz="1200"/>
            </a:lvl1pPr>
          </a:lstStyle>
          <a:p>
            <a:fld id="{AF442EE9-7546-0946-B8CB-3CA65D412413}" type="slidenum">
              <a:rPr lang="en-US" smtClean="0"/>
              <a:pPr/>
              <a:t>‹#›</a:t>
            </a:fld>
            <a:endParaRPr lang="en-US"/>
          </a:p>
        </p:txBody>
      </p:sp>
    </p:spTree>
    <p:extLst>
      <p:ext uri="{BB962C8B-B14F-4D97-AF65-F5344CB8AC3E}">
        <p14:creationId xmlns:p14="http://schemas.microsoft.com/office/powerpoint/2010/main" val="3557183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0727" tIns="45363" rIns="90727" bIns="45363"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0727" tIns="45363" rIns="90727" bIns="45363" rtlCol="0"/>
          <a:lstStyle>
            <a:lvl1pPr algn="r">
              <a:defRPr sz="1200"/>
            </a:lvl1pPr>
          </a:lstStyle>
          <a:p>
            <a:fld id="{5648F3CE-8641-0047-B5B4-57AEB39A90BF}" type="datetimeFigureOut">
              <a:rPr lang="en-US" smtClean="0"/>
              <a:pPr/>
              <a:t>11/13/2018</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727" tIns="45363" rIns="90727" bIns="45363" rtlCol="0" anchor="ctr"/>
          <a:lstStyle/>
          <a:p>
            <a:endParaRPr lang="en-US"/>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0727" tIns="45363" rIns="90727" bIns="45363"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889938" cy="496332"/>
          </a:xfrm>
          <a:prstGeom prst="rect">
            <a:avLst/>
          </a:prstGeom>
        </p:spPr>
        <p:txBody>
          <a:bodyPr vert="horz" lIns="90727" tIns="45363" rIns="90727" bIns="45363"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0727" tIns="45363" rIns="90727" bIns="45363" rtlCol="0" anchor="b"/>
          <a:lstStyle>
            <a:lvl1pPr algn="r">
              <a:defRPr sz="1200"/>
            </a:lvl1pPr>
          </a:lstStyle>
          <a:p>
            <a:fld id="{06DCD29E-7F6E-034B-BCC5-2B45625ED7CE}" type="slidenum">
              <a:rPr lang="en-US" smtClean="0"/>
              <a:pPr/>
              <a:t>‹#›</a:t>
            </a:fld>
            <a:endParaRPr lang="en-US"/>
          </a:p>
        </p:txBody>
      </p:sp>
    </p:spTree>
    <p:extLst>
      <p:ext uri="{BB962C8B-B14F-4D97-AF65-F5344CB8AC3E}">
        <p14:creationId xmlns:p14="http://schemas.microsoft.com/office/powerpoint/2010/main" val="3129080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pilepsyscotland.org.uk/pdf/Joint_Epilepsy_Council_Prevalence_and_Incidence_September_11_(3).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DCD29E-7F6E-034B-BCC5-2B45625ED7CE}" type="slidenum">
              <a:rPr lang="en-US" smtClean="0"/>
              <a:pPr/>
              <a:t>1</a:t>
            </a:fld>
            <a:endParaRPr lang="en-US"/>
          </a:p>
        </p:txBody>
      </p:sp>
    </p:spTree>
    <p:extLst>
      <p:ext uri="{BB962C8B-B14F-4D97-AF65-F5344CB8AC3E}">
        <p14:creationId xmlns:p14="http://schemas.microsoft.com/office/powerpoint/2010/main" val="299268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DCD29E-7F6E-034B-BCC5-2B45625ED7CE}" type="slidenum">
              <a:rPr lang="en-US" smtClean="0"/>
              <a:pPr/>
              <a:t>10</a:t>
            </a:fld>
            <a:endParaRPr lang="en-US"/>
          </a:p>
        </p:txBody>
      </p:sp>
    </p:spTree>
    <p:extLst>
      <p:ext uri="{BB962C8B-B14F-4D97-AF65-F5344CB8AC3E}">
        <p14:creationId xmlns:p14="http://schemas.microsoft.com/office/powerpoint/2010/main" val="2448309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DCD29E-7F6E-034B-BCC5-2B45625ED7CE}" type="slidenum">
              <a:rPr lang="en-US" smtClean="0"/>
              <a:pPr/>
              <a:t>11</a:t>
            </a:fld>
            <a:endParaRPr lang="en-US"/>
          </a:p>
        </p:txBody>
      </p:sp>
    </p:spTree>
    <p:extLst>
      <p:ext uri="{BB962C8B-B14F-4D97-AF65-F5344CB8AC3E}">
        <p14:creationId xmlns:p14="http://schemas.microsoft.com/office/powerpoint/2010/main" val="171767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10"/>
          </p:nvPr>
        </p:nvSpPr>
        <p:spPr/>
        <p:txBody>
          <a:bodyPr/>
          <a:lstStyle/>
          <a:p>
            <a:fld id="{06DCD29E-7F6E-034B-BCC5-2B45625ED7CE}" type="slidenum">
              <a:rPr lang="en-US" smtClean="0"/>
              <a:pPr/>
              <a:t>12</a:t>
            </a:fld>
            <a:endParaRPr lang="en-US"/>
          </a:p>
        </p:txBody>
      </p:sp>
    </p:spTree>
    <p:extLst>
      <p:ext uri="{BB962C8B-B14F-4D97-AF65-F5344CB8AC3E}">
        <p14:creationId xmlns:p14="http://schemas.microsoft.com/office/powerpoint/2010/main" val="2671902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10"/>
          </p:nvPr>
        </p:nvSpPr>
        <p:spPr/>
        <p:txBody>
          <a:bodyPr/>
          <a:lstStyle/>
          <a:p>
            <a:fld id="{06DCD29E-7F6E-034B-BCC5-2B45625ED7CE}" type="slidenum">
              <a:rPr lang="en-US" smtClean="0"/>
              <a:pPr/>
              <a:t>13</a:t>
            </a:fld>
            <a:endParaRPr lang="en-US"/>
          </a:p>
        </p:txBody>
      </p:sp>
    </p:spTree>
    <p:extLst>
      <p:ext uri="{BB962C8B-B14F-4D97-AF65-F5344CB8AC3E}">
        <p14:creationId xmlns:p14="http://schemas.microsoft.com/office/powerpoint/2010/main" val="2028306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10"/>
          </p:nvPr>
        </p:nvSpPr>
        <p:spPr/>
        <p:txBody>
          <a:bodyPr/>
          <a:lstStyle/>
          <a:p>
            <a:fld id="{06DCD29E-7F6E-034B-BCC5-2B45625ED7CE}" type="slidenum">
              <a:rPr lang="en-US" smtClean="0"/>
              <a:pPr/>
              <a:t>14</a:t>
            </a:fld>
            <a:endParaRPr lang="en-US"/>
          </a:p>
        </p:txBody>
      </p:sp>
    </p:spTree>
    <p:extLst>
      <p:ext uri="{BB962C8B-B14F-4D97-AF65-F5344CB8AC3E}">
        <p14:creationId xmlns:p14="http://schemas.microsoft.com/office/powerpoint/2010/main" val="135732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latin typeface="Gill Sans MT" pitchFamily="34" charset="0"/>
              </a:rPr>
              <a:t>.</a:t>
            </a:r>
          </a:p>
          <a:p>
            <a:endParaRPr lang="en-GB" dirty="0"/>
          </a:p>
        </p:txBody>
      </p:sp>
      <p:sp>
        <p:nvSpPr>
          <p:cNvPr id="4" name="Slide Number Placeholder 3"/>
          <p:cNvSpPr>
            <a:spLocks noGrp="1"/>
          </p:cNvSpPr>
          <p:nvPr>
            <p:ph type="sldNum" sz="quarter" idx="10"/>
          </p:nvPr>
        </p:nvSpPr>
        <p:spPr/>
        <p:txBody>
          <a:bodyPr/>
          <a:lstStyle/>
          <a:p>
            <a:fld id="{06DCD29E-7F6E-034B-BCC5-2B45625ED7CE}" type="slidenum">
              <a:rPr lang="en-US" smtClean="0"/>
              <a:pPr/>
              <a:t>15</a:t>
            </a:fld>
            <a:endParaRPr lang="en-US"/>
          </a:p>
        </p:txBody>
      </p:sp>
    </p:spTree>
    <p:extLst>
      <p:ext uri="{BB962C8B-B14F-4D97-AF65-F5344CB8AC3E}">
        <p14:creationId xmlns:p14="http://schemas.microsoft.com/office/powerpoint/2010/main" val="239894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latin typeface="Gill Sans MT" pitchFamily="34" charset="0"/>
              </a:rPr>
              <a:t>Introduce yourself.</a:t>
            </a:r>
          </a:p>
          <a:p>
            <a:pPr eaLnBrk="1" hangingPunct="1"/>
            <a:r>
              <a:rPr lang="en-GB" altLang="en-US" b="1" dirty="0">
                <a:latin typeface="Gill Sans MT" pitchFamily="34" charset="0"/>
              </a:rPr>
              <a:t>Give brief explanation of your role.</a:t>
            </a:r>
          </a:p>
          <a:p>
            <a:endParaRPr lang="en-GB" dirty="0"/>
          </a:p>
        </p:txBody>
      </p:sp>
      <p:sp>
        <p:nvSpPr>
          <p:cNvPr id="4" name="Slide Number Placeholder 3"/>
          <p:cNvSpPr>
            <a:spLocks noGrp="1"/>
          </p:cNvSpPr>
          <p:nvPr>
            <p:ph type="sldNum" sz="quarter" idx="10"/>
          </p:nvPr>
        </p:nvSpPr>
        <p:spPr/>
        <p:txBody>
          <a:bodyPr/>
          <a:lstStyle/>
          <a:p>
            <a:fld id="{06DCD29E-7F6E-034B-BCC5-2B45625ED7CE}" type="slidenum">
              <a:rPr lang="en-US" smtClean="0"/>
              <a:pPr/>
              <a:t>16</a:t>
            </a:fld>
            <a:endParaRPr lang="en-US"/>
          </a:p>
        </p:txBody>
      </p:sp>
    </p:spTree>
    <p:extLst>
      <p:ext uri="{BB962C8B-B14F-4D97-AF65-F5344CB8AC3E}">
        <p14:creationId xmlns:p14="http://schemas.microsoft.com/office/powerpoint/2010/main" val="65821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DCD29E-7F6E-034B-BCC5-2B45625ED7CE}" type="slidenum">
              <a:rPr lang="en-US" smtClean="0"/>
              <a:pPr/>
              <a:t>17</a:t>
            </a:fld>
            <a:endParaRPr lang="en-US"/>
          </a:p>
        </p:txBody>
      </p:sp>
    </p:spTree>
    <p:extLst>
      <p:ext uri="{BB962C8B-B14F-4D97-AF65-F5344CB8AC3E}">
        <p14:creationId xmlns:p14="http://schemas.microsoft.com/office/powerpoint/2010/main" val="5586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DCD29E-7F6E-034B-BCC5-2B45625ED7CE}" type="slidenum">
              <a:rPr lang="en-US" smtClean="0"/>
              <a:pPr/>
              <a:t>18</a:t>
            </a:fld>
            <a:endParaRPr lang="en-US"/>
          </a:p>
        </p:txBody>
      </p:sp>
    </p:spTree>
    <p:extLst>
      <p:ext uri="{BB962C8B-B14F-4D97-AF65-F5344CB8AC3E}">
        <p14:creationId xmlns:p14="http://schemas.microsoft.com/office/powerpoint/2010/main" val="483025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latin typeface="Gill Sans MT" pitchFamily="34" charset="0"/>
              </a:rPr>
              <a:t>Involve the audience</a:t>
            </a:r>
          </a:p>
          <a:p>
            <a:pPr eaLnBrk="1" hangingPunct="1"/>
            <a:endParaRPr lang="en-GB" altLang="en-US" b="1" dirty="0">
              <a:latin typeface="Gill Sans MT" pitchFamily="34" charset="0"/>
            </a:endParaRPr>
          </a:p>
          <a:p>
            <a:pPr eaLnBrk="1" hangingPunct="1"/>
            <a:r>
              <a:rPr lang="en-GB" altLang="en-US" b="1" dirty="0">
                <a:latin typeface="Gill Sans MT" pitchFamily="34" charset="0"/>
              </a:rPr>
              <a:t>Ask what they know about epilepsy, going through each question.</a:t>
            </a:r>
          </a:p>
          <a:p>
            <a:pPr eaLnBrk="1" hangingPunct="1"/>
            <a:endParaRPr lang="en-GB" altLang="en-US" b="1" dirty="0">
              <a:latin typeface="Gill Sans MT" pitchFamily="34" charset="0"/>
            </a:endParaRPr>
          </a:p>
          <a:p>
            <a:pPr eaLnBrk="1" hangingPunct="1"/>
            <a:r>
              <a:rPr lang="en-GB" altLang="en-US" b="1" dirty="0">
                <a:latin typeface="Gill Sans MT" pitchFamily="34" charset="0"/>
              </a:rPr>
              <a:t>Answers</a:t>
            </a:r>
          </a:p>
          <a:p>
            <a:pPr eaLnBrk="1" hangingPunct="1">
              <a:buFontTx/>
              <a:buChar char="•"/>
            </a:pPr>
            <a:r>
              <a:rPr lang="en-GB" altLang="en-US" dirty="0">
                <a:latin typeface="Gill Sans MT" pitchFamily="34" charset="0"/>
              </a:rPr>
              <a:t>Around 600,000.  About 87 new cases are diagnosed each day.</a:t>
            </a:r>
          </a:p>
          <a:p>
            <a:pPr eaLnBrk="1" hangingPunct="1">
              <a:buFontTx/>
              <a:buChar char="•"/>
            </a:pPr>
            <a:r>
              <a:rPr lang="en-GB" altLang="en-US" sz="800" dirty="0">
                <a:latin typeface="Gill Sans MT" pitchFamily="34" charset="0"/>
              </a:rPr>
              <a:t> </a:t>
            </a:r>
            <a:r>
              <a:rPr lang="en-GB" altLang="en-US" dirty="0">
                <a:latin typeface="Gill Sans MT" pitchFamily="34" charset="0"/>
              </a:rPr>
              <a:t>A tendency to have recurrent seizures. </a:t>
            </a:r>
          </a:p>
          <a:p>
            <a:pPr eaLnBrk="1" hangingPunct="1">
              <a:buFontTx/>
              <a:buChar char="•"/>
            </a:pPr>
            <a:r>
              <a:rPr lang="en-GB" altLang="en-US" dirty="0">
                <a:latin typeface="Gill Sans MT" pitchFamily="34" charset="0"/>
              </a:rPr>
              <a:t>Over 40 different types of seizure</a:t>
            </a:r>
          </a:p>
          <a:p>
            <a:pPr>
              <a:buFontTx/>
              <a:buChar char="•"/>
            </a:pPr>
            <a:r>
              <a:rPr lang="en-GB" altLang="en-US" dirty="0">
                <a:latin typeface="Gill Sans MT" pitchFamily="34" charset="0"/>
              </a:rPr>
              <a:t>At any time. You don’t have to be born with it – any of us could develop epilepsy at any time in our lives. </a:t>
            </a:r>
            <a:r>
              <a:rPr lang="en-GB" altLang="en-US" sz="800" dirty="0">
                <a:latin typeface="Gill Sans MT" pitchFamily="34" charset="0"/>
              </a:rPr>
              <a:t>1</a:t>
            </a:r>
          </a:p>
          <a:p>
            <a:pPr eaLnBrk="1" hangingPunct="1"/>
            <a:endParaRPr lang="en-GB" altLang="en-US" dirty="0">
              <a:latin typeface="Gill Sans MT" pitchFamily="34" charset="0"/>
            </a:endParaRPr>
          </a:p>
          <a:p>
            <a:endParaRPr lang="en-GB" dirty="0"/>
          </a:p>
          <a:p>
            <a:endParaRPr lang="en-GB" dirty="0"/>
          </a:p>
          <a:p>
            <a:endParaRPr lang="en-GB" dirty="0"/>
          </a:p>
          <a:p>
            <a:endParaRPr lang="en-GB" dirty="0"/>
          </a:p>
          <a:p>
            <a:endParaRPr lang="en-GB" dirty="0"/>
          </a:p>
          <a:p>
            <a:endParaRPr lang="en-GB" dirty="0"/>
          </a:p>
          <a:p>
            <a:r>
              <a:rPr lang="en-GB" sz="800" dirty="0"/>
              <a:t>1. Joint Epilepsy Council, JOINT EPILEPSY COUNCIL - Joint_Epilepsy_Council_Prevalence_and_Incidence_September_11_(3).pdf. Available at: </a:t>
            </a:r>
            <a:r>
              <a:rPr lang="en-GB" sz="800" dirty="0">
                <a:hlinkClick r:id="rId3"/>
              </a:rPr>
              <a:t>http://www.epilepsyscotland.org.uk/pdf/Joint_Epilepsy_Council_Prevalence_and_Incidence_September_11_(3).pdf</a:t>
            </a:r>
            <a:r>
              <a:rPr lang="en-GB" sz="800" dirty="0"/>
              <a:t> [Accessed December 16, 2015].</a:t>
            </a:r>
          </a:p>
          <a:p>
            <a:endParaRPr lang="en-GB" dirty="0"/>
          </a:p>
          <a:p>
            <a:endParaRPr lang="en-GB" sz="800" dirty="0"/>
          </a:p>
        </p:txBody>
      </p:sp>
      <p:sp>
        <p:nvSpPr>
          <p:cNvPr id="4" name="Slide Number Placeholder 3"/>
          <p:cNvSpPr>
            <a:spLocks noGrp="1"/>
          </p:cNvSpPr>
          <p:nvPr>
            <p:ph type="sldNum" sz="quarter" idx="10"/>
          </p:nvPr>
        </p:nvSpPr>
        <p:spPr/>
        <p:txBody>
          <a:bodyPr/>
          <a:lstStyle/>
          <a:p>
            <a:fld id="{06DCD29E-7F6E-034B-BCC5-2B45625ED7CE}" type="slidenum">
              <a:rPr lang="en-US" smtClean="0"/>
              <a:pPr/>
              <a:t>19</a:t>
            </a:fld>
            <a:endParaRPr lang="en-US"/>
          </a:p>
        </p:txBody>
      </p:sp>
    </p:spTree>
    <p:extLst>
      <p:ext uri="{BB962C8B-B14F-4D97-AF65-F5344CB8AC3E}">
        <p14:creationId xmlns:p14="http://schemas.microsoft.com/office/powerpoint/2010/main" val="310562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why I am really keen to speak out about Epilepsy and also why I think First Aiders need to know what to do if someone has a seizure, as you will see in the presentation it is a very high number of people who live with the condition and also you will be glad to know it is VERY easy to administer first aid to someone having a fit</a:t>
            </a:r>
          </a:p>
        </p:txBody>
      </p:sp>
      <p:sp>
        <p:nvSpPr>
          <p:cNvPr id="4" name="Slide Number Placeholder 3"/>
          <p:cNvSpPr>
            <a:spLocks noGrp="1"/>
          </p:cNvSpPr>
          <p:nvPr>
            <p:ph type="sldNum" sz="quarter" idx="10"/>
          </p:nvPr>
        </p:nvSpPr>
        <p:spPr/>
        <p:txBody>
          <a:bodyPr/>
          <a:lstStyle/>
          <a:p>
            <a:fld id="{06DCD29E-7F6E-034B-BCC5-2B45625ED7CE}" type="slidenum">
              <a:rPr lang="en-US" smtClean="0"/>
              <a:pPr/>
              <a:t>2</a:t>
            </a:fld>
            <a:endParaRPr lang="en-US"/>
          </a:p>
        </p:txBody>
      </p:sp>
    </p:spTree>
    <p:extLst>
      <p:ext uri="{BB962C8B-B14F-4D97-AF65-F5344CB8AC3E}">
        <p14:creationId xmlns:p14="http://schemas.microsoft.com/office/powerpoint/2010/main" val="75906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Telephone Switchboard example</a:t>
            </a:r>
          </a:p>
        </p:txBody>
      </p:sp>
      <p:sp>
        <p:nvSpPr>
          <p:cNvPr id="4" name="Slide Number Placeholder 3"/>
          <p:cNvSpPr>
            <a:spLocks noGrp="1"/>
          </p:cNvSpPr>
          <p:nvPr>
            <p:ph type="sldNum" sz="quarter" idx="10"/>
          </p:nvPr>
        </p:nvSpPr>
        <p:spPr/>
        <p:txBody>
          <a:bodyPr/>
          <a:lstStyle/>
          <a:p>
            <a:fld id="{06DCD29E-7F6E-034B-BCC5-2B45625ED7CE}" type="slidenum">
              <a:rPr lang="en-US" smtClean="0"/>
              <a:pPr/>
              <a:t>3</a:t>
            </a:fld>
            <a:endParaRPr lang="en-US"/>
          </a:p>
        </p:txBody>
      </p:sp>
    </p:spTree>
    <p:extLst>
      <p:ext uri="{BB962C8B-B14F-4D97-AF65-F5344CB8AC3E}">
        <p14:creationId xmlns:p14="http://schemas.microsoft.com/office/powerpoint/2010/main" val="170195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DCD29E-7F6E-034B-BCC5-2B45625ED7CE}" type="slidenum">
              <a:rPr lang="en-US" smtClean="0"/>
              <a:pPr/>
              <a:t>4</a:t>
            </a:fld>
            <a:endParaRPr lang="en-US"/>
          </a:p>
        </p:txBody>
      </p:sp>
    </p:spTree>
    <p:extLst>
      <p:ext uri="{BB962C8B-B14F-4D97-AF65-F5344CB8AC3E}">
        <p14:creationId xmlns:p14="http://schemas.microsoft.com/office/powerpoint/2010/main" val="20860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Focal Partial Seizure</a:t>
            </a:r>
          </a:p>
          <a:p>
            <a:r>
              <a:rPr lang="en-GB" dirty="0"/>
              <a:t>Generalised Seizures – Will be talking about on next page </a:t>
            </a:r>
          </a:p>
        </p:txBody>
      </p:sp>
      <p:sp>
        <p:nvSpPr>
          <p:cNvPr id="4" name="Slide Number Placeholder 3"/>
          <p:cNvSpPr>
            <a:spLocks noGrp="1"/>
          </p:cNvSpPr>
          <p:nvPr>
            <p:ph type="sldNum" sz="quarter" idx="10"/>
          </p:nvPr>
        </p:nvSpPr>
        <p:spPr/>
        <p:txBody>
          <a:bodyPr/>
          <a:lstStyle/>
          <a:p>
            <a:fld id="{06DCD29E-7F6E-034B-BCC5-2B45625ED7CE}" type="slidenum">
              <a:rPr lang="en-US" smtClean="0"/>
              <a:pPr/>
              <a:t>5</a:t>
            </a:fld>
            <a:endParaRPr lang="en-US"/>
          </a:p>
        </p:txBody>
      </p:sp>
    </p:spTree>
    <p:extLst>
      <p:ext uri="{BB962C8B-B14F-4D97-AF65-F5344CB8AC3E}">
        <p14:creationId xmlns:p14="http://schemas.microsoft.com/office/powerpoint/2010/main" val="294762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a:t>Tonic-</a:t>
            </a:r>
            <a:r>
              <a:rPr lang="en-GB" dirty="0" err="1"/>
              <a:t>Clonic</a:t>
            </a:r>
            <a:endParaRPr lang="en-GB" dirty="0"/>
          </a:p>
          <a:p>
            <a:pPr marL="170113" indent="-170113">
              <a:buFont typeface="Arial" panose="020B0604020202020204" pitchFamily="34" charset="0"/>
              <a:buChar char="•"/>
            </a:pPr>
            <a:r>
              <a:rPr lang="en-GB" dirty="0"/>
              <a:t>Person loses consciousness</a:t>
            </a:r>
            <a:r>
              <a:rPr lang="en-GB" baseline="0" dirty="0"/>
              <a:t> &amp; falls to the floor</a:t>
            </a:r>
          </a:p>
          <a:p>
            <a:pPr marL="170113" indent="-170113">
              <a:buFont typeface="Arial" panose="020B0604020202020204" pitchFamily="34" charset="0"/>
              <a:buChar char="•"/>
            </a:pPr>
            <a:r>
              <a:rPr lang="en-GB" baseline="0" dirty="0"/>
              <a:t>Body stiffens as all muscles contract</a:t>
            </a:r>
          </a:p>
          <a:p>
            <a:pPr marL="170113" indent="-170113">
              <a:buFont typeface="Arial" panose="020B0604020202020204" pitchFamily="34" charset="0"/>
              <a:buChar char="•"/>
            </a:pPr>
            <a:r>
              <a:rPr lang="en-GB" baseline="0" dirty="0"/>
              <a:t>Breathing pattern changes</a:t>
            </a:r>
          </a:p>
          <a:p>
            <a:pPr marL="170113" indent="-170113">
              <a:buFont typeface="Arial" panose="020B0604020202020204" pitchFamily="34" charset="0"/>
              <a:buChar char="•"/>
            </a:pPr>
            <a:r>
              <a:rPr lang="en-GB" baseline="0" dirty="0"/>
              <a:t>Person may bite tongue &amp; the inside of cheeks</a:t>
            </a:r>
          </a:p>
          <a:p>
            <a:pPr marL="170113" indent="-170113">
              <a:buFont typeface="Arial" panose="020B0604020202020204" pitchFamily="34" charset="0"/>
              <a:buChar char="•"/>
            </a:pPr>
            <a:r>
              <a:rPr lang="en-GB" baseline="0" dirty="0"/>
              <a:t>Muscles contract and relax, limbs jerk</a:t>
            </a:r>
          </a:p>
          <a:p>
            <a:r>
              <a:rPr lang="en-GB" baseline="0" dirty="0"/>
              <a:t>Post-ictal state – tiredness, confusion, memory loss, confusion, headache</a:t>
            </a:r>
          </a:p>
          <a:p>
            <a:endParaRPr lang="en-GB" dirty="0"/>
          </a:p>
          <a:p>
            <a:r>
              <a:rPr lang="en-GB" dirty="0"/>
              <a:t>Absence</a:t>
            </a:r>
          </a:p>
          <a:p>
            <a:pPr marL="170113" indent="-170113">
              <a:buFont typeface="Arial" panose="020B0604020202020204" pitchFamily="34" charset="0"/>
              <a:buChar char="•"/>
            </a:pPr>
            <a:r>
              <a:rPr lang="en-GB" dirty="0"/>
              <a:t>The</a:t>
            </a:r>
            <a:r>
              <a:rPr lang="en-GB" baseline="0" dirty="0"/>
              <a:t> old name for an absence seizure is a petit mal seizure</a:t>
            </a:r>
          </a:p>
          <a:p>
            <a:pPr marL="170113" indent="-170113">
              <a:buFont typeface="Arial" panose="020B0604020202020204" pitchFamily="34" charset="0"/>
              <a:buChar char="•"/>
            </a:pPr>
            <a:r>
              <a:rPr lang="en-GB" baseline="0" dirty="0"/>
              <a:t>Is often mistaken for lack of attention or other misbehaviour</a:t>
            </a:r>
          </a:p>
          <a:p>
            <a:pPr marL="170113" indent="-170113">
              <a:buFont typeface="Arial" panose="020B0604020202020204" pitchFamily="34" charset="0"/>
              <a:buChar char="•"/>
            </a:pPr>
            <a:r>
              <a:rPr lang="en-GB" baseline="0" dirty="0"/>
              <a:t>Can occur many times a day &amp; can take weeks to months before they are picked up on</a:t>
            </a:r>
          </a:p>
          <a:p>
            <a:pPr marL="170113" indent="-170113">
              <a:buFont typeface="Arial" panose="020B0604020202020204" pitchFamily="34" charset="0"/>
              <a:buChar char="•"/>
            </a:pPr>
            <a:r>
              <a:rPr lang="en-GB" baseline="0" dirty="0"/>
              <a:t>They interfere with school &amp; learning</a:t>
            </a:r>
          </a:p>
          <a:p>
            <a:pPr marL="170113" indent="-170113">
              <a:buFont typeface="Arial" panose="020B0604020202020204" pitchFamily="34" charset="0"/>
              <a:buChar char="•"/>
            </a:pPr>
            <a:r>
              <a:rPr lang="en-GB" baseline="0" dirty="0"/>
              <a:t>They only last a few seconds &amp; often involve staring episodes</a:t>
            </a:r>
          </a:p>
          <a:p>
            <a:pPr marL="170113" indent="-170113">
              <a:buFont typeface="Arial" panose="020B0604020202020204" pitchFamily="34" charset="0"/>
              <a:buChar char="•"/>
            </a:pPr>
            <a:endParaRPr lang="en-GB" dirty="0"/>
          </a:p>
          <a:p>
            <a:r>
              <a:rPr lang="en-GB" dirty="0"/>
              <a:t>Myoclonic</a:t>
            </a:r>
          </a:p>
          <a:p>
            <a:pPr marL="170113" indent="-170113">
              <a:buFont typeface="Arial" panose="020B0604020202020204" pitchFamily="34" charset="0"/>
              <a:buChar char="•"/>
            </a:pPr>
            <a:r>
              <a:rPr lang="en-GB" dirty="0" err="1"/>
              <a:t>Myo</a:t>
            </a:r>
            <a:r>
              <a:rPr lang="en-GB" dirty="0"/>
              <a:t> = muscle, </a:t>
            </a:r>
            <a:r>
              <a:rPr lang="en-GB" dirty="0" err="1"/>
              <a:t>Klon</a:t>
            </a:r>
            <a:r>
              <a:rPr lang="en-GB" dirty="0"/>
              <a:t>-nus</a:t>
            </a:r>
            <a:r>
              <a:rPr lang="en-GB" baseline="0" dirty="0"/>
              <a:t> = means jerking or twitching of a muscle</a:t>
            </a:r>
            <a:endParaRPr lang="en-GB" dirty="0"/>
          </a:p>
          <a:p>
            <a:pPr marL="170113" indent="-170113">
              <a:buFont typeface="Arial" panose="020B0604020202020204" pitchFamily="34" charset="0"/>
              <a:buChar char="•"/>
            </a:pPr>
            <a:r>
              <a:rPr lang="en-GB" dirty="0"/>
              <a:t>The sudden jerking or twitching of a muscle or group of muscles</a:t>
            </a:r>
          </a:p>
          <a:p>
            <a:pPr marL="170113" indent="-170113">
              <a:buFont typeface="Arial" panose="020B0604020202020204" pitchFamily="34" charset="0"/>
              <a:buChar char="•"/>
            </a:pPr>
            <a:r>
              <a:rPr lang="en-GB" dirty="0"/>
              <a:t>You</a:t>
            </a:r>
            <a:r>
              <a:rPr lang="en-GB" baseline="0" dirty="0"/>
              <a:t> can have 1 episode or many in a row &amp; can last as long as a few minutes</a:t>
            </a:r>
          </a:p>
          <a:p>
            <a:pPr marL="170113" indent="-170113">
              <a:buFont typeface="Arial" panose="020B0604020202020204" pitchFamily="34" charset="0"/>
              <a:buChar char="•"/>
            </a:pPr>
            <a:r>
              <a:rPr lang="en-GB" baseline="0" dirty="0"/>
              <a:t>Usually you are awake &amp; able to think clearly during an episode</a:t>
            </a:r>
          </a:p>
          <a:p>
            <a:pPr marL="170113" indent="-170113">
              <a:buFont typeface="Arial" panose="020B0604020202020204" pitchFamily="34" charset="0"/>
              <a:buChar char="•"/>
            </a:pPr>
            <a:r>
              <a:rPr lang="en-GB" baseline="0" dirty="0"/>
              <a:t>Even people without epilepsy can experience Myoclonus in hiccups or in a sudden jerk that may wake you up as you’re just falling asleep – this is normal</a:t>
            </a:r>
          </a:p>
          <a:p>
            <a:pPr marL="170113" indent="-170113">
              <a:buFont typeface="Arial" panose="020B0604020202020204" pitchFamily="34" charset="0"/>
              <a:buChar char="•"/>
            </a:pPr>
            <a:r>
              <a:rPr lang="en-GB" baseline="0" dirty="0"/>
              <a:t>Myoclonic seizures usually cause abnormal movements on both sides of the body at the same time</a:t>
            </a:r>
          </a:p>
          <a:p>
            <a:pPr marL="170113" indent="-170113">
              <a:buFont typeface="Arial" panose="020B0604020202020204" pitchFamily="34" charset="0"/>
              <a:buChar char="•"/>
            </a:pPr>
            <a:endParaRPr lang="en-GB" dirty="0"/>
          </a:p>
          <a:p>
            <a:r>
              <a:rPr lang="en-GB" dirty="0"/>
              <a:t>Tonic</a:t>
            </a:r>
            <a:endParaRPr lang="en-GB" baseline="0" dirty="0"/>
          </a:p>
          <a:p>
            <a:pPr marL="170113" indent="-170113">
              <a:buFont typeface="Arial" panose="020B0604020202020204" pitchFamily="34" charset="0"/>
              <a:buChar char="•"/>
            </a:pPr>
            <a:r>
              <a:rPr lang="en-GB" baseline="0" dirty="0"/>
              <a:t>The body, arms or legs will suddenly become stiff or tense</a:t>
            </a:r>
          </a:p>
          <a:p>
            <a:pPr marL="170113" indent="-170113">
              <a:buFont typeface="Arial" panose="020B0604020202020204" pitchFamily="34" charset="0"/>
              <a:buChar char="•"/>
            </a:pPr>
            <a:r>
              <a:rPr lang="en-GB" baseline="0" dirty="0"/>
              <a:t>A person may have only a small change in awareness during an episode</a:t>
            </a:r>
          </a:p>
          <a:p>
            <a:pPr marL="170113" indent="-170113">
              <a:buFont typeface="Arial" panose="020B0604020202020204" pitchFamily="34" charset="0"/>
              <a:buChar char="•"/>
            </a:pPr>
            <a:r>
              <a:rPr lang="en-GB" baseline="0" dirty="0"/>
              <a:t>Usually happens whilst the person is asleep, affecting both sides of the body</a:t>
            </a:r>
          </a:p>
          <a:p>
            <a:pPr marL="170113" indent="-170113">
              <a:buFont typeface="Arial" panose="020B0604020202020204" pitchFamily="34" charset="0"/>
              <a:buChar char="•"/>
            </a:pPr>
            <a:r>
              <a:rPr lang="en-GB" baseline="0" dirty="0"/>
              <a:t>They are usually short, less than 20 seconds</a:t>
            </a:r>
          </a:p>
          <a:p>
            <a:pPr marL="170113" indent="-170113">
              <a:buFont typeface="Arial" panose="020B0604020202020204" pitchFamily="34" charset="0"/>
              <a:buChar char="•"/>
            </a:pPr>
            <a:r>
              <a:rPr lang="en-GB" baseline="0" dirty="0"/>
              <a:t>The person may fall if standing when the episode starts</a:t>
            </a:r>
          </a:p>
          <a:p>
            <a:pPr marL="170113" indent="-170113">
              <a:buFont typeface="Arial" panose="020B0604020202020204" pitchFamily="34" charset="0"/>
              <a:buChar char="•"/>
            </a:pPr>
            <a:endParaRPr lang="en-GB" dirty="0"/>
          </a:p>
          <a:p>
            <a:r>
              <a:rPr lang="en-GB" dirty="0"/>
              <a:t>Atonic</a:t>
            </a:r>
          </a:p>
          <a:p>
            <a:pPr marL="170113" indent="-170113">
              <a:buFont typeface="Arial" panose="020B0604020202020204" pitchFamily="34" charset="0"/>
              <a:buChar char="•"/>
            </a:pPr>
            <a:r>
              <a:rPr lang="en-GB" dirty="0"/>
              <a:t>Means loss of muscle tone, with the person’s head or body going limp – also known</a:t>
            </a:r>
            <a:r>
              <a:rPr lang="en-GB" baseline="0" dirty="0"/>
              <a:t> as drop attacks – falls like a rag doll</a:t>
            </a:r>
          </a:p>
          <a:p>
            <a:pPr marL="170113" indent="-170113">
              <a:buFont typeface="Arial" panose="020B0604020202020204" pitchFamily="34" charset="0"/>
              <a:buChar char="•"/>
            </a:pPr>
            <a:r>
              <a:rPr lang="en-GB" baseline="0" dirty="0"/>
              <a:t>If standing the person often falls to the ground</a:t>
            </a:r>
          </a:p>
          <a:p>
            <a:pPr marL="170113" indent="-170113">
              <a:buFont typeface="Arial" panose="020B0604020202020204" pitchFamily="34" charset="0"/>
              <a:buChar char="•"/>
            </a:pPr>
            <a:r>
              <a:rPr lang="en-GB" baseline="0" dirty="0"/>
              <a:t>Typically last less thank 15 seconds</a:t>
            </a:r>
          </a:p>
          <a:p>
            <a:pPr marL="170113" indent="-170113">
              <a:buFont typeface="Arial" panose="020B0604020202020204" pitchFamily="34" charset="0"/>
              <a:buChar char="•"/>
            </a:pPr>
            <a:r>
              <a:rPr lang="en-GB" baseline="0" dirty="0"/>
              <a:t>Usually begins in child-hood – may last into adult-hood</a:t>
            </a:r>
          </a:p>
          <a:p>
            <a:pPr marL="170113" indent="-170113">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6DCD29E-7F6E-034B-BCC5-2B45625ED7CE}" type="slidenum">
              <a:rPr lang="en-US" smtClean="0"/>
              <a:pPr/>
              <a:t>6</a:t>
            </a:fld>
            <a:endParaRPr lang="en-US"/>
          </a:p>
        </p:txBody>
      </p:sp>
    </p:spTree>
    <p:extLst>
      <p:ext uri="{BB962C8B-B14F-4D97-AF65-F5344CB8AC3E}">
        <p14:creationId xmlns:p14="http://schemas.microsoft.com/office/powerpoint/2010/main" val="36900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DCD29E-7F6E-034B-BCC5-2B45625ED7CE}" type="slidenum">
              <a:rPr lang="en-US" smtClean="0"/>
              <a:pPr/>
              <a:t>7</a:t>
            </a:fld>
            <a:endParaRPr lang="en-US"/>
          </a:p>
        </p:txBody>
      </p:sp>
    </p:spTree>
    <p:extLst>
      <p:ext uri="{BB962C8B-B14F-4D97-AF65-F5344CB8AC3E}">
        <p14:creationId xmlns:p14="http://schemas.microsoft.com/office/powerpoint/2010/main" val="46153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6DCD29E-7F6E-034B-BCC5-2B45625ED7CE}" type="slidenum">
              <a:rPr lang="en-US" smtClean="0"/>
              <a:pPr/>
              <a:t>8</a:t>
            </a:fld>
            <a:endParaRPr lang="en-US"/>
          </a:p>
        </p:txBody>
      </p:sp>
    </p:spTree>
    <p:extLst>
      <p:ext uri="{BB962C8B-B14F-4D97-AF65-F5344CB8AC3E}">
        <p14:creationId xmlns:p14="http://schemas.microsoft.com/office/powerpoint/2010/main" val="74397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Catch</a:t>
            </a:r>
            <a:r>
              <a:rPr lang="en-GB" baseline="0" dirty="0"/>
              <a:t> Them – Help them to the floor</a:t>
            </a:r>
          </a:p>
          <a:p>
            <a:r>
              <a:rPr lang="en-GB" baseline="0" dirty="0"/>
              <a:t>Once they are on the floor, in a safe position, then call 999</a:t>
            </a:r>
          </a:p>
          <a:p>
            <a:r>
              <a:rPr lang="en-GB" baseline="0" dirty="0"/>
              <a:t>If you remember and want brownie points from the emergency services, note what time the seizure started</a:t>
            </a:r>
            <a:endParaRPr lang="en-GB" dirty="0"/>
          </a:p>
          <a:p>
            <a:endParaRPr lang="en-GB" dirty="0"/>
          </a:p>
        </p:txBody>
      </p:sp>
      <p:sp>
        <p:nvSpPr>
          <p:cNvPr id="4" name="Slide Number Placeholder 3"/>
          <p:cNvSpPr>
            <a:spLocks noGrp="1"/>
          </p:cNvSpPr>
          <p:nvPr>
            <p:ph type="sldNum" sz="quarter" idx="10"/>
          </p:nvPr>
        </p:nvSpPr>
        <p:spPr/>
        <p:txBody>
          <a:bodyPr/>
          <a:lstStyle/>
          <a:p>
            <a:fld id="{06DCD29E-7F6E-034B-BCC5-2B45625ED7CE}" type="slidenum">
              <a:rPr lang="en-US" smtClean="0"/>
              <a:pPr/>
              <a:t>9</a:t>
            </a:fld>
            <a:endParaRPr lang="en-US"/>
          </a:p>
        </p:txBody>
      </p:sp>
    </p:spTree>
    <p:extLst>
      <p:ext uri="{BB962C8B-B14F-4D97-AF65-F5344CB8AC3E}">
        <p14:creationId xmlns:p14="http://schemas.microsoft.com/office/powerpoint/2010/main" val="77173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6A1C9D0-DFB8-41BB-98B9-7D68A871862B}" type="datetime1">
              <a:rPr lang="en-US" smtClean="0"/>
              <a:t>11/13/2018</a:t>
            </a:fld>
            <a:endParaRPr lang="en-US"/>
          </a:p>
        </p:txBody>
      </p:sp>
      <p:sp>
        <p:nvSpPr>
          <p:cNvPr id="5" name="Footer Placeholder 4"/>
          <p:cNvSpPr>
            <a:spLocks noGrp="1"/>
          </p:cNvSpPr>
          <p:nvPr>
            <p:ph type="ftr" sz="quarter" idx="11"/>
          </p:nvPr>
        </p:nvSpPr>
        <p:spPr/>
        <p:txBody>
          <a:bodyPr/>
          <a:lstStyle/>
          <a:p>
            <a:r>
              <a:rPr lang="en-US"/>
              <a:t>EAP1.02</a:t>
            </a:r>
          </a:p>
        </p:txBody>
      </p:sp>
      <p:sp>
        <p:nvSpPr>
          <p:cNvPr id="6" name="Slide Number Placeholder 5"/>
          <p:cNvSpPr>
            <a:spLocks noGrp="1"/>
          </p:cNvSpPr>
          <p:nvPr>
            <p:ph type="sldNum" sz="quarter" idx="12"/>
          </p:nvPr>
        </p:nvSpPr>
        <p:spPr/>
        <p:txBody>
          <a:bodyPr/>
          <a:lstStyle/>
          <a:p>
            <a:fld id="{2E406D4C-637F-1E4A-BB6F-D7DCB0416A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403" y="1798561"/>
            <a:ext cx="8534662" cy="1801889"/>
          </a:xfrm>
        </p:spPr>
        <p:txBody>
          <a:bodyPr/>
          <a:lstStyle>
            <a:lvl1pPr algn="ctr">
              <a:defRPr sz="7000" u="none" baseline="0">
                <a:solidFill>
                  <a:srgbClr val="00A0D2"/>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23403" y="4638394"/>
            <a:ext cx="8534662" cy="1000405"/>
          </a:xfrm>
        </p:spPr>
        <p:txBody>
          <a:bodyPr>
            <a:normAutofit/>
          </a:bodyPr>
          <a:lstStyle>
            <a:lvl1pPr marL="0" indent="0" algn="ctr">
              <a:buNone/>
              <a:defRPr sz="4000" b="1" u="none" baseline="0">
                <a:solidFill>
                  <a:srgbClr val="E50E63"/>
                </a:solidFill>
                <a:uFill>
                  <a:solidFill>
                    <a:srgbClr val="399FD0"/>
                  </a:solidFill>
                </a:u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09A0687C-A841-43D5-936B-846C32498837}" type="datetime1">
              <a:rPr lang="en-US" smtClean="0"/>
              <a:t>11/13/2018</a:t>
            </a:fld>
            <a:endParaRPr lang="en-US"/>
          </a:p>
        </p:txBody>
      </p:sp>
      <p:sp>
        <p:nvSpPr>
          <p:cNvPr id="5" name="Footer Placeholder 4"/>
          <p:cNvSpPr>
            <a:spLocks noGrp="1"/>
          </p:cNvSpPr>
          <p:nvPr>
            <p:ph type="ftr" sz="quarter" idx="11"/>
          </p:nvPr>
        </p:nvSpPr>
        <p:spPr/>
        <p:txBody>
          <a:bodyPr/>
          <a:lstStyle/>
          <a:p>
            <a:r>
              <a:rPr lang="en-US"/>
              <a:t>EAP1.02</a:t>
            </a:r>
          </a:p>
        </p:txBody>
      </p:sp>
      <p:sp>
        <p:nvSpPr>
          <p:cNvPr id="6" name="Slide Number Placeholder 5"/>
          <p:cNvSpPr>
            <a:spLocks noGrp="1"/>
          </p:cNvSpPr>
          <p:nvPr>
            <p:ph type="sldNum" sz="quarter" idx="12"/>
          </p:nvPr>
        </p:nvSpPr>
        <p:spPr/>
        <p:txBody>
          <a:bodyPr/>
          <a:lstStyle/>
          <a:p>
            <a:fld id="{2E406D4C-637F-1E4A-BB6F-D7DCB0416A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359" y="1306724"/>
            <a:ext cx="8468511" cy="828205"/>
          </a:xfrm>
          <a:prstGeom prst="rect">
            <a:avLst/>
          </a:prstGeom>
          <a:ln w="0" cap="flat" cmpd="sng" algn="ctr">
            <a:noFill/>
            <a:prstDash val="solid"/>
            <a:round/>
            <a:headEnd type="none" w="med" len="med"/>
            <a:tailEnd type="none" w="med" len="med"/>
          </a:ln>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351359" y="2134929"/>
            <a:ext cx="8468511" cy="3991235"/>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448A8-3F83-4DB6-8124-BEDA94CD0827}" type="datetime1">
              <a:rPr lang="en-US" smtClean="0"/>
              <a:t>11/13/2018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EAP1.02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849ADFCB-CB11-4348-89F1-9863F67D58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hf hdr="0" dt="0"/>
  <p:txStyles>
    <p:titleStyle>
      <a:lvl1pPr algn="l" defTabSz="457200" rtl="0" eaLnBrk="1" latinLnBrk="0" hangingPunct="1">
        <a:spcBef>
          <a:spcPct val="0"/>
        </a:spcBef>
        <a:spcAft>
          <a:spcPts val="1800"/>
        </a:spcAft>
        <a:buNone/>
        <a:defRPr sz="4000" b="1" i="0" u="none" kern="1200" baseline="0">
          <a:ln>
            <a:noFill/>
          </a:ln>
          <a:solidFill>
            <a:srgbClr val="00A0D2"/>
          </a:solidFill>
          <a:uFill>
            <a:solidFill>
              <a:srgbClr val="DE0665"/>
            </a:solidFill>
          </a:uFill>
          <a:latin typeface="Gill Sans MT"/>
          <a:ea typeface="+mj-ea"/>
          <a:cs typeface="Gill Sans MT"/>
        </a:defRPr>
      </a:lvl1pPr>
    </p:titleStyle>
    <p:bodyStyle>
      <a:lvl1pPr marL="342900" indent="-342900" algn="l" defTabSz="457200" rtl="0" eaLnBrk="1" latinLnBrk="0" hangingPunct="1">
        <a:spcBef>
          <a:spcPct val="20000"/>
        </a:spcBef>
        <a:buFont typeface="Arial"/>
        <a:buChar char="•"/>
        <a:defRPr sz="2400" kern="1200">
          <a:solidFill>
            <a:srgbClr val="4D4D4F"/>
          </a:solidFill>
          <a:latin typeface="Gill Sans MT"/>
          <a:ea typeface="+mn-ea"/>
          <a:cs typeface="Gill Sans MT"/>
        </a:defRPr>
      </a:lvl1pPr>
      <a:lvl2pPr marL="742950" indent="-285750" algn="l" defTabSz="457200" rtl="0" eaLnBrk="1" latinLnBrk="0" hangingPunct="1">
        <a:spcBef>
          <a:spcPct val="20000"/>
        </a:spcBef>
        <a:buFont typeface="Arial"/>
        <a:buChar char="–"/>
        <a:defRPr sz="2400" kern="1200">
          <a:solidFill>
            <a:srgbClr val="4D4D4F"/>
          </a:solidFill>
          <a:latin typeface="Gill Sans MT"/>
          <a:ea typeface="+mn-ea"/>
          <a:cs typeface="Gill Sans MT"/>
        </a:defRPr>
      </a:lvl2pPr>
      <a:lvl3pPr marL="1143000" indent="-228600" algn="l" defTabSz="457200" rtl="0" eaLnBrk="1" latinLnBrk="0" hangingPunct="1">
        <a:spcBef>
          <a:spcPct val="20000"/>
        </a:spcBef>
        <a:buFont typeface="Arial"/>
        <a:buChar char="•"/>
        <a:defRPr sz="2000" kern="1200">
          <a:solidFill>
            <a:srgbClr val="4D4D4F"/>
          </a:solidFill>
          <a:latin typeface="Gill Sans MT"/>
          <a:ea typeface="+mn-ea"/>
          <a:cs typeface="Gill Sans MT"/>
        </a:defRPr>
      </a:lvl3pPr>
      <a:lvl4pPr marL="1600200" indent="-228600" algn="l" defTabSz="457200" rtl="0" eaLnBrk="1" latinLnBrk="0" hangingPunct="1">
        <a:spcBef>
          <a:spcPct val="20000"/>
        </a:spcBef>
        <a:buFont typeface="Arial"/>
        <a:buChar char="–"/>
        <a:defRPr sz="2000" kern="1200">
          <a:solidFill>
            <a:srgbClr val="4D4D4F"/>
          </a:solidFill>
          <a:latin typeface="Gill Sans MT"/>
          <a:ea typeface="+mn-ea"/>
          <a:cs typeface="Gill Sans MT"/>
        </a:defRPr>
      </a:lvl4pPr>
      <a:lvl5pPr marL="2057400" indent="-228600" algn="l" defTabSz="457200" rtl="0" eaLnBrk="1" latinLnBrk="0" hangingPunct="1">
        <a:spcBef>
          <a:spcPct val="20000"/>
        </a:spcBef>
        <a:buFont typeface="Arial"/>
        <a:buChar char="»"/>
        <a:defRPr sz="2000" kern="1200">
          <a:solidFill>
            <a:srgbClr val="4D4D4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03" y="1798561"/>
            <a:ext cx="8534662" cy="2602523"/>
          </a:xfrm>
        </p:spPr>
        <p:txBody>
          <a:bodyPr/>
          <a:lstStyle/>
          <a:p>
            <a:r>
              <a:rPr lang="en-GB" dirty="0"/>
              <a:t>Everyone Week</a:t>
            </a:r>
            <a:br>
              <a:rPr lang="en-GB" dirty="0"/>
            </a:br>
            <a:r>
              <a:rPr lang="en-GB" sz="4800" dirty="0"/>
              <a:t>Epilepsy – Fitting In</a:t>
            </a:r>
          </a:p>
        </p:txBody>
      </p:sp>
      <p:sp>
        <p:nvSpPr>
          <p:cNvPr id="3" name="Subtitle 2"/>
          <p:cNvSpPr>
            <a:spLocks noGrp="1"/>
          </p:cNvSpPr>
          <p:nvPr>
            <p:ph type="subTitle" idx="1"/>
          </p:nvPr>
        </p:nvSpPr>
        <p:spPr>
          <a:xfrm>
            <a:off x="323403" y="3775269"/>
            <a:ext cx="8534662" cy="1000405"/>
          </a:xfrm>
        </p:spPr>
        <p:txBody>
          <a:bodyPr/>
          <a:lstStyle/>
          <a:p>
            <a:r>
              <a:rPr lang="en-GB" dirty="0"/>
              <a:t>Karl Bates</a:t>
            </a:r>
          </a:p>
        </p:txBody>
      </p:sp>
      <p:sp>
        <p:nvSpPr>
          <p:cNvPr id="4" name="Footer Placeholder 3"/>
          <p:cNvSpPr>
            <a:spLocks noGrp="1"/>
          </p:cNvSpPr>
          <p:nvPr>
            <p:ph type="ftr" sz="quarter" idx="11"/>
          </p:nvPr>
        </p:nvSpPr>
        <p:spPr/>
        <p:txBody>
          <a:bodyPr/>
          <a:lstStyle/>
          <a:p>
            <a:r>
              <a:rPr lang="en-US"/>
              <a:t>EAP1.02</a:t>
            </a:r>
          </a:p>
        </p:txBody>
      </p:sp>
      <p:sp>
        <p:nvSpPr>
          <p:cNvPr id="5" name="Slide Number Placeholder 4"/>
          <p:cNvSpPr>
            <a:spLocks noGrp="1"/>
          </p:cNvSpPr>
          <p:nvPr>
            <p:ph type="sldNum" sz="quarter" idx="12"/>
          </p:nvPr>
        </p:nvSpPr>
        <p:spPr/>
        <p:txBody>
          <a:bodyPr/>
          <a:lstStyle/>
          <a:p>
            <a:fld id="{2E406D4C-637F-1E4A-BB6F-D7DCB0416A73}" type="slidenum">
              <a:rPr lang="en-US" smtClean="0"/>
              <a:pPr/>
              <a:t>1</a:t>
            </a:fld>
            <a:endParaRPr lang="en-US"/>
          </a:p>
        </p:txBody>
      </p:sp>
    </p:spTree>
    <p:extLst>
      <p:ext uri="{BB962C8B-B14F-4D97-AF65-F5344CB8AC3E}">
        <p14:creationId xmlns:p14="http://schemas.microsoft.com/office/powerpoint/2010/main" val="195313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5BB35B-B021-4424-B8E0-8F96654C6C3A}"/>
              </a:ext>
            </a:extLst>
          </p:cNvPr>
          <p:cNvSpPr>
            <a:spLocks noGrp="1"/>
          </p:cNvSpPr>
          <p:nvPr>
            <p:ph type="ftr" sz="quarter" idx="11"/>
          </p:nvPr>
        </p:nvSpPr>
        <p:spPr/>
        <p:txBody>
          <a:bodyPr/>
          <a:lstStyle/>
          <a:p>
            <a:r>
              <a:rPr lang="en-US"/>
              <a:t>EAP1.02</a:t>
            </a:r>
          </a:p>
        </p:txBody>
      </p:sp>
      <p:sp>
        <p:nvSpPr>
          <p:cNvPr id="5" name="Slide Number Placeholder 4">
            <a:extLst>
              <a:ext uri="{FF2B5EF4-FFF2-40B4-BE49-F238E27FC236}">
                <a16:creationId xmlns:a16="http://schemas.microsoft.com/office/drawing/2014/main" id="{8721934A-6386-4B8F-91DF-959D88557167}"/>
              </a:ext>
            </a:extLst>
          </p:cNvPr>
          <p:cNvSpPr>
            <a:spLocks noGrp="1"/>
          </p:cNvSpPr>
          <p:nvPr>
            <p:ph type="sldNum" sz="quarter" idx="12"/>
          </p:nvPr>
        </p:nvSpPr>
        <p:spPr/>
        <p:txBody>
          <a:bodyPr/>
          <a:lstStyle/>
          <a:p>
            <a:fld id="{2E406D4C-637F-1E4A-BB6F-D7DCB0416A73}" type="slidenum">
              <a:rPr lang="en-US" smtClean="0"/>
              <a:pPr/>
              <a:t>10</a:t>
            </a:fld>
            <a:endParaRPr lang="en-US"/>
          </a:p>
        </p:txBody>
      </p:sp>
      <p:sp>
        <p:nvSpPr>
          <p:cNvPr id="7" name="Rectangle 6">
            <a:extLst>
              <a:ext uri="{FF2B5EF4-FFF2-40B4-BE49-F238E27FC236}">
                <a16:creationId xmlns:a16="http://schemas.microsoft.com/office/drawing/2014/main" id="{C9078861-AE1E-495C-8B26-BD7CF0D33EE4}"/>
              </a:ext>
            </a:extLst>
          </p:cNvPr>
          <p:cNvSpPr/>
          <p:nvPr/>
        </p:nvSpPr>
        <p:spPr>
          <a:xfrm>
            <a:off x="531627" y="2707127"/>
            <a:ext cx="7878725" cy="523220"/>
          </a:xfrm>
          <a:prstGeom prst="rect">
            <a:avLst/>
          </a:prstGeom>
        </p:spPr>
        <p:txBody>
          <a:bodyPr wrap="square">
            <a:spAutoFit/>
          </a:bodyPr>
          <a:lstStyle/>
          <a:p>
            <a:pPr marL="457200" indent="-457200">
              <a:buFont typeface="Arial" panose="020B0604020202020204" pitchFamily="34" charset="0"/>
              <a:buChar char="•"/>
            </a:pPr>
            <a:r>
              <a:rPr lang="en-GB" altLang="en-US" sz="2800" dirty="0">
                <a:uFill>
                  <a:solidFill>
                    <a:srgbClr val="DE0665"/>
                  </a:solidFill>
                </a:uFill>
                <a:latin typeface="Gill Sans MT"/>
                <a:ea typeface="+mj-ea"/>
              </a:rPr>
              <a:t>Restrain the person’s movements</a:t>
            </a:r>
          </a:p>
        </p:txBody>
      </p:sp>
      <p:sp>
        <p:nvSpPr>
          <p:cNvPr id="8" name="Rectangle 7">
            <a:extLst>
              <a:ext uri="{FF2B5EF4-FFF2-40B4-BE49-F238E27FC236}">
                <a16:creationId xmlns:a16="http://schemas.microsoft.com/office/drawing/2014/main" id="{D45A375D-C633-4975-A93D-212906B37FD3}"/>
              </a:ext>
            </a:extLst>
          </p:cNvPr>
          <p:cNvSpPr/>
          <p:nvPr/>
        </p:nvSpPr>
        <p:spPr>
          <a:xfrm>
            <a:off x="531626" y="3230347"/>
            <a:ext cx="7878725" cy="523220"/>
          </a:xfrm>
          <a:prstGeom prst="rect">
            <a:avLst/>
          </a:prstGeom>
        </p:spPr>
        <p:txBody>
          <a:bodyPr wrap="square">
            <a:spAutoFit/>
          </a:bodyPr>
          <a:lstStyle/>
          <a:p>
            <a:pPr marL="457200" indent="-457200">
              <a:buFont typeface="Arial" panose="020B0604020202020204" pitchFamily="34" charset="0"/>
              <a:buChar char="•"/>
            </a:pPr>
            <a:r>
              <a:rPr lang="en-GB" altLang="en-US" sz="2800" dirty="0">
                <a:uFill>
                  <a:solidFill>
                    <a:srgbClr val="DE0665"/>
                  </a:solidFill>
                </a:uFill>
                <a:latin typeface="Gill Sans MT"/>
                <a:ea typeface="+mj-ea"/>
              </a:rPr>
              <a:t>Put anything in their mouth</a:t>
            </a:r>
          </a:p>
        </p:txBody>
      </p:sp>
      <p:sp>
        <p:nvSpPr>
          <p:cNvPr id="9" name="Rectangle 8">
            <a:extLst>
              <a:ext uri="{FF2B5EF4-FFF2-40B4-BE49-F238E27FC236}">
                <a16:creationId xmlns:a16="http://schemas.microsoft.com/office/drawing/2014/main" id="{ECA20F2B-0360-4206-AF0C-871BF892EBCF}"/>
              </a:ext>
            </a:extLst>
          </p:cNvPr>
          <p:cNvSpPr/>
          <p:nvPr/>
        </p:nvSpPr>
        <p:spPr>
          <a:xfrm>
            <a:off x="531625" y="3725201"/>
            <a:ext cx="7878725" cy="523220"/>
          </a:xfrm>
          <a:prstGeom prst="rect">
            <a:avLst/>
          </a:prstGeom>
        </p:spPr>
        <p:txBody>
          <a:bodyPr wrap="square">
            <a:spAutoFit/>
          </a:bodyPr>
          <a:lstStyle/>
          <a:p>
            <a:pPr marL="457200" indent="-457200">
              <a:buFont typeface="Arial" panose="020B0604020202020204" pitchFamily="34" charset="0"/>
              <a:buChar char="•"/>
            </a:pPr>
            <a:r>
              <a:rPr lang="en-GB" altLang="en-US" sz="2800" dirty="0">
                <a:uFill>
                  <a:solidFill>
                    <a:srgbClr val="DE0665"/>
                  </a:solidFill>
                </a:uFill>
                <a:latin typeface="Gill Sans MT"/>
                <a:ea typeface="+mj-ea"/>
              </a:rPr>
              <a:t>Try to move them unless they are in danger</a:t>
            </a:r>
          </a:p>
        </p:txBody>
      </p:sp>
      <p:sp>
        <p:nvSpPr>
          <p:cNvPr id="10" name="Rectangle 9">
            <a:extLst>
              <a:ext uri="{FF2B5EF4-FFF2-40B4-BE49-F238E27FC236}">
                <a16:creationId xmlns:a16="http://schemas.microsoft.com/office/drawing/2014/main" id="{51E5DED7-B44C-4DB4-B9CB-8E989789C44F}"/>
              </a:ext>
            </a:extLst>
          </p:cNvPr>
          <p:cNvSpPr/>
          <p:nvPr/>
        </p:nvSpPr>
        <p:spPr>
          <a:xfrm>
            <a:off x="531632" y="4248421"/>
            <a:ext cx="7878725" cy="523220"/>
          </a:xfrm>
          <a:prstGeom prst="rect">
            <a:avLst/>
          </a:prstGeom>
        </p:spPr>
        <p:txBody>
          <a:bodyPr wrap="square">
            <a:spAutoFit/>
          </a:bodyPr>
          <a:lstStyle/>
          <a:p>
            <a:pPr marL="457200" indent="-457200">
              <a:buFont typeface="Arial" panose="020B0604020202020204" pitchFamily="34" charset="0"/>
              <a:buChar char="•"/>
            </a:pPr>
            <a:r>
              <a:rPr lang="en-GB" altLang="en-US" sz="2800" dirty="0">
                <a:uFill>
                  <a:solidFill>
                    <a:srgbClr val="DE0665"/>
                  </a:solidFill>
                </a:uFill>
                <a:latin typeface="Gill Sans MT"/>
                <a:ea typeface="+mj-ea"/>
              </a:rPr>
              <a:t>Give them anything to eat or drink</a:t>
            </a:r>
          </a:p>
        </p:txBody>
      </p:sp>
      <p:sp>
        <p:nvSpPr>
          <p:cNvPr id="11" name="Rectangle 10">
            <a:extLst>
              <a:ext uri="{FF2B5EF4-FFF2-40B4-BE49-F238E27FC236}">
                <a16:creationId xmlns:a16="http://schemas.microsoft.com/office/drawing/2014/main" id="{5EAD8A3C-983E-44D4-BE35-595F31EE92A2}"/>
              </a:ext>
            </a:extLst>
          </p:cNvPr>
          <p:cNvSpPr/>
          <p:nvPr/>
        </p:nvSpPr>
        <p:spPr>
          <a:xfrm>
            <a:off x="531636" y="4724624"/>
            <a:ext cx="7878725" cy="523220"/>
          </a:xfrm>
          <a:prstGeom prst="rect">
            <a:avLst/>
          </a:prstGeom>
        </p:spPr>
        <p:txBody>
          <a:bodyPr wrap="square">
            <a:spAutoFit/>
          </a:bodyPr>
          <a:lstStyle/>
          <a:p>
            <a:pPr marL="457200" indent="-457200">
              <a:buFont typeface="Arial" panose="020B0604020202020204" pitchFamily="34" charset="0"/>
              <a:buChar char="•"/>
            </a:pPr>
            <a:r>
              <a:rPr lang="en-GB" altLang="en-US" sz="2800" dirty="0">
                <a:uFill>
                  <a:solidFill>
                    <a:srgbClr val="DE0665"/>
                  </a:solidFill>
                </a:uFill>
                <a:latin typeface="Gill Sans MT"/>
                <a:ea typeface="+mj-ea"/>
              </a:rPr>
              <a:t>Attempt to bring them round</a:t>
            </a:r>
          </a:p>
        </p:txBody>
      </p:sp>
      <p:sp>
        <p:nvSpPr>
          <p:cNvPr id="12" name="Rectangle 11">
            <a:extLst>
              <a:ext uri="{FF2B5EF4-FFF2-40B4-BE49-F238E27FC236}">
                <a16:creationId xmlns:a16="http://schemas.microsoft.com/office/drawing/2014/main" id="{7A4086EB-DCC5-4658-B600-63087A482DE6}"/>
              </a:ext>
            </a:extLst>
          </p:cNvPr>
          <p:cNvSpPr/>
          <p:nvPr/>
        </p:nvSpPr>
        <p:spPr>
          <a:xfrm>
            <a:off x="531624" y="1620263"/>
            <a:ext cx="7878725" cy="1169551"/>
          </a:xfrm>
          <a:prstGeom prst="rect">
            <a:avLst/>
          </a:prstGeom>
        </p:spPr>
        <p:txBody>
          <a:bodyPr wrap="square">
            <a:spAutoFit/>
          </a:bodyPr>
          <a:lstStyle/>
          <a:p>
            <a:r>
              <a:rPr lang="en-GB" altLang="en-US" sz="3000" b="1" dirty="0">
                <a:uFill>
                  <a:solidFill>
                    <a:srgbClr val="DE0665"/>
                  </a:solidFill>
                </a:uFill>
                <a:latin typeface="Gill Sans MT"/>
                <a:ea typeface="+mj-ea"/>
              </a:rPr>
              <a:t>Managing epilepsy – the seizure</a:t>
            </a:r>
          </a:p>
          <a:p>
            <a:endParaRPr lang="en-GB" altLang="en-US" sz="1200" b="1" dirty="0">
              <a:solidFill>
                <a:srgbClr val="DE0665"/>
              </a:solidFill>
              <a:uFill>
                <a:solidFill>
                  <a:srgbClr val="DE0665"/>
                </a:solidFill>
              </a:uFill>
              <a:latin typeface="Gill Sans MT"/>
              <a:ea typeface="+mj-ea"/>
            </a:endParaRPr>
          </a:p>
          <a:p>
            <a:r>
              <a:rPr lang="en-GB" altLang="en-US" sz="2800" b="1" dirty="0">
                <a:solidFill>
                  <a:schemeClr val="tx1">
                    <a:lumMod val="50000"/>
                    <a:lumOff val="50000"/>
                  </a:schemeClr>
                </a:solidFill>
                <a:uFill>
                  <a:solidFill>
                    <a:srgbClr val="DE0665"/>
                  </a:solidFill>
                </a:uFill>
                <a:latin typeface="Gill Sans MT"/>
                <a:ea typeface="+mj-ea"/>
              </a:rPr>
              <a:t>First aid for tonic-</a:t>
            </a:r>
            <a:r>
              <a:rPr lang="en-GB" altLang="en-US" sz="2800" b="1" dirty="0" err="1">
                <a:solidFill>
                  <a:schemeClr val="tx1">
                    <a:lumMod val="50000"/>
                    <a:lumOff val="50000"/>
                  </a:schemeClr>
                </a:solidFill>
                <a:uFill>
                  <a:solidFill>
                    <a:srgbClr val="DE0665"/>
                  </a:solidFill>
                </a:uFill>
                <a:latin typeface="Gill Sans MT"/>
                <a:ea typeface="+mj-ea"/>
              </a:rPr>
              <a:t>clonic</a:t>
            </a:r>
            <a:r>
              <a:rPr lang="en-GB" altLang="en-US" sz="2800" b="1" dirty="0">
                <a:solidFill>
                  <a:schemeClr val="tx1">
                    <a:lumMod val="50000"/>
                    <a:lumOff val="50000"/>
                  </a:schemeClr>
                </a:solidFill>
                <a:uFill>
                  <a:solidFill>
                    <a:srgbClr val="DE0665"/>
                  </a:solidFill>
                </a:uFill>
                <a:latin typeface="Gill Sans MT"/>
                <a:ea typeface="+mj-ea"/>
              </a:rPr>
              <a:t> seizures – </a:t>
            </a:r>
            <a:endParaRPr lang="en-GB" altLang="en-US" sz="2800" b="1" u="sng" dirty="0">
              <a:uFill>
                <a:solidFill>
                  <a:srgbClr val="DE0665"/>
                </a:solidFill>
              </a:uFill>
              <a:latin typeface="Gill Sans MT"/>
              <a:ea typeface="+mj-ea"/>
            </a:endParaRPr>
          </a:p>
        </p:txBody>
      </p:sp>
      <p:sp>
        <p:nvSpPr>
          <p:cNvPr id="13" name="Rectangle 12">
            <a:extLst>
              <a:ext uri="{FF2B5EF4-FFF2-40B4-BE49-F238E27FC236}">
                <a16:creationId xmlns:a16="http://schemas.microsoft.com/office/drawing/2014/main" id="{3F6BF678-D1A2-41B4-89E8-178502B0F552}"/>
              </a:ext>
            </a:extLst>
          </p:cNvPr>
          <p:cNvSpPr/>
          <p:nvPr/>
        </p:nvSpPr>
        <p:spPr>
          <a:xfrm>
            <a:off x="6323682" y="2272189"/>
            <a:ext cx="1222871" cy="523220"/>
          </a:xfrm>
          <a:prstGeom prst="rect">
            <a:avLst/>
          </a:prstGeom>
        </p:spPr>
        <p:txBody>
          <a:bodyPr wrap="square">
            <a:spAutoFit/>
          </a:bodyPr>
          <a:lstStyle/>
          <a:p>
            <a:r>
              <a:rPr lang="en-GB" altLang="en-US" sz="2800" b="1" dirty="0">
                <a:solidFill>
                  <a:schemeClr val="tx1">
                    <a:lumMod val="50000"/>
                    <a:lumOff val="50000"/>
                  </a:schemeClr>
                </a:solidFill>
                <a:uFill>
                  <a:solidFill>
                    <a:srgbClr val="DE0665"/>
                  </a:solidFill>
                </a:uFill>
                <a:latin typeface="Gill Sans MT"/>
                <a:ea typeface="+mj-ea"/>
              </a:rPr>
              <a:t>don’t</a:t>
            </a:r>
            <a:endParaRPr lang="en-GB" altLang="en-US" sz="2800" b="1" u="sng" dirty="0">
              <a:solidFill>
                <a:schemeClr val="tx1">
                  <a:lumMod val="50000"/>
                  <a:lumOff val="50000"/>
                </a:schemeClr>
              </a:solidFill>
              <a:uFill>
                <a:solidFill>
                  <a:srgbClr val="DE0665"/>
                </a:solidFill>
              </a:uFill>
              <a:latin typeface="Gill Sans MT"/>
              <a:ea typeface="+mj-ea"/>
            </a:endParaRPr>
          </a:p>
        </p:txBody>
      </p:sp>
    </p:spTree>
    <p:extLst>
      <p:ext uri="{BB962C8B-B14F-4D97-AF65-F5344CB8AC3E}">
        <p14:creationId xmlns:p14="http://schemas.microsoft.com/office/powerpoint/2010/main" val="169161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EDDD6D9-C730-4255-89D0-C39D46526823}"/>
              </a:ext>
            </a:extLst>
          </p:cNvPr>
          <p:cNvSpPr>
            <a:spLocks noGrp="1"/>
          </p:cNvSpPr>
          <p:nvPr>
            <p:ph type="ftr" sz="quarter" idx="11"/>
          </p:nvPr>
        </p:nvSpPr>
        <p:spPr/>
        <p:txBody>
          <a:bodyPr/>
          <a:lstStyle/>
          <a:p>
            <a:r>
              <a:rPr lang="en-US"/>
              <a:t>EAP1.02</a:t>
            </a:r>
          </a:p>
        </p:txBody>
      </p:sp>
      <p:sp>
        <p:nvSpPr>
          <p:cNvPr id="5" name="Slide Number Placeholder 4">
            <a:extLst>
              <a:ext uri="{FF2B5EF4-FFF2-40B4-BE49-F238E27FC236}">
                <a16:creationId xmlns:a16="http://schemas.microsoft.com/office/drawing/2014/main" id="{7DC70712-69DD-4937-B155-2EEC4D0D5956}"/>
              </a:ext>
            </a:extLst>
          </p:cNvPr>
          <p:cNvSpPr>
            <a:spLocks noGrp="1"/>
          </p:cNvSpPr>
          <p:nvPr>
            <p:ph type="sldNum" sz="quarter" idx="12"/>
          </p:nvPr>
        </p:nvSpPr>
        <p:spPr/>
        <p:txBody>
          <a:bodyPr/>
          <a:lstStyle/>
          <a:p>
            <a:fld id="{2E406D4C-637F-1E4A-BB6F-D7DCB0416A73}" type="slidenum">
              <a:rPr lang="en-US" smtClean="0"/>
              <a:pPr/>
              <a:t>11</a:t>
            </a:fld>
            <a:endParaRPr lang="en-US"/>
          </a:p>
        </p:txBody>
      </p:sp>
      <p:pic>
        <p:nvPicPr>
          <p:cNvPr id="6" name="Picture 5">
            <a:extLst>
              <a:ext uri="{FF2B5EF4-FFF2-40B4-BE49-F238E27FC236}">
                <a16:creationId xmlns:a16="http://schemas.microsoft.com/office/drawing/2014/main" id="{4441D49B-7DDA-4EDA-9354-9FF7D7070439}"/>
              </a:ext>
            </a:extLst>
          </p:cNvPr>
          <p:cNvPicPr>
            <a:picLocks noChangeAspect="1"/>
          </p:cNvPicPr>
          <p:nvPr/>
        </p:nvPicPr>
        <p:blipFill>
          <a:blip r:embed="rId3"/>
          <a:stretch>
            <a:fillRect/>
          </a:stretch>
        </p:blipFill>
        <p:spPr>
          <a:xfrm>
            <a:off x="0" y="0"/>
            <a:ext cx="9144000" cy="5852160"/>
          </a:xfrm>
          <a:prstGeom prst="rect">
            <a:avLst/>
          </a:prstGeom>
        </p:spPr>
      </p:pic>
    </p:spTree>
    <p:extLst>
      <p:ext uri="{BB962C8B-B14F-4D97-AF65-F5344CB8AC3E}">
        <p14:creationId xmlns:p14="http://schemas.microsoft.com/office/powerpoint/2010/main" val="397764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03" y="1798561"/>
            <a:ext cx="8534662" cy="3713965"/>
          </a:xfrm>
        </p:spPr>
        <p:txBody>
          <a:bodyPr/>
          <a:lstStyle/>
          <a:p>
            <a:r>
              <a:rPr lang="en-GB" altLang="en-US" sz="3200" dirty="0">
                <a:solidFill>
                  <a:srgbClr val="DE0665"/>
                </a:solidFill>
              </a:rPr>
              <a:t>Surprising Facts about Epilepsy</a:t>
            </a:r>
            <a:br>
              <a:rPr lang="en-GB" altLang="en-US" sz="3200" dirty="0">
                <a:solidFill>
                  <a:srgbClr val="DE0665"/>
                </a:solidFill>
              </a:rPr>
            </a:br>
            <a:br>
              <a:rPr lang="en-GB" altLang="en-US" sz="3200" dirty="0">
                <a:solidFill>
                  <a:srgbClr val="DE0665"/>
                </a:solidFill>
              </a:rPr>
            </a:br>
            <a:r>
              <a:rPr lang="en-GB" sz="3200" dirty="0"/>
              <a:t>Only in about 30% of cases is the cause of epilepsy determined. The other 70% remain unanswered, in what is referred to as idiopathic epilepsy</a:t>
            </a:r>
            <a:br>
              <a:rPr lang="en-GB" altLang="en-US" sz="7200" dirty="0">
                <a:solidFill>
                  <a:srgbClr val="000000"/>
                </a:solidFill>
              </a:rPr>
            </a:br>
            <a:br>
              <a:rPr lang="en-GB" altLang="en-US" sz="3200" b="0" dirty="0">
                <a:solidFill>
                  <a:srgbClr val="0070C0"/>
                </a:solidFill>
              </a:rPr>
            </a:br>
            <a:endParaRPr lang="en-US" sz="3200" dirty="0">
              <a:solidFill>
                <a:srgbClr val="399FD0"/>
              </a:solidFill>
            </a:endParaRPr>
          </a:p>
        </p:txBody>
      </p:sp>
      <p:sp>
        <p:nvSpPr>
          <p:cNvPr id="4" name="Slide Number Placeholder 3"/>
          <p:cNvSpPr>
            <a:spLocks noGrp="1"/>
          </p:cNvSpPr>
          <p:nvPr>
            <p:ph type="sldNum" sz="quarter" idx="12"/>
          </p:nvPr>
        </p:nvSpPr>
        <p:spPr/>
        <p:txBody>
          <a:bodyPr/>
          <a:lstStyle/>
          <a:p>
            <a:fld id="{2E406D4C-637F-1E4A-BB6F-D7DCB0416A73}" type="slidenum">
              <a:rPr lang="en-US" smtClean="0"/>
              <a:pPr/>
              <a:t>12</a:t>
            </a:fld>
            <a:endParaRPr lang="en-US"/>
          </a:p>
        </p:txBody>
      </p:sp>
      <p:sp>
        <p:nvSpPr>
          <p:cNvPr id="7" name="Footer Placeholder 6"/>
          <p:cNvSpPr>
            <a:spLocks noGrp="1"/>
          </p:cNvSpPr>
          <p:nvPr>
            <p:ph type="ftr" sz="quarter" idx="11"/>
          </p:nvPr>
        </p:nvSpPr>
        <p:spPr/>
        <p:txBody>
          <a:bodyPr/>
          <a:lstStyle/>
          <a:p>
            <a:r>
              <a:rPr lang="en-US"/>
              <a:t>EAP1.02</a:t>
            </a:r>
          </a:p>
        </p:txBody>
      </p:sp>
    </p:spTree>
    <p:extLst>
      <p:ext uri="{BB962C8B-B14F-4D97-AF65-F5344CB8AC3E}">
        <p14:creationId xmlns:p14="http://schemas.microsoft.com/office/powerpoint/2010/main" val="281135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03" y="1798561"/>
            <a:ext cx="8534662" cy="3713965"/>
          </a:xfrm>
        </p:spPr>
        <p:txBody>
          <a:bodyPr/>
          <a:lstStyle/>
          <a:p>
            <a:r>
              <a:rPr lang="en-GB" altLang="en-US" sz="3200" dirty="0">
                <a:solidFill>
                  <a:srgbClr val="DE0665"/>
                </a:solidFill>
              </a:rPr>
              <a:t>Surprising Facts about Epilepsy</a:t>
            </a:r>
            <a:br>
              <a:rPr lang="en-GB" altLang="en-US" sz="3200" dirty="0">
                <a:solidFill>
                  <a:srgbClr val="DE0665"/>
                </a:solidFill>
              </a:rPr>
            </a:br>
            <a:br>
              <a:rPr lang="en-GB" altLang="en-US" sz="3200" dirty="0">
                <a:solidFill>
                  <a:srgbClr val="DE0665"/>
                </a:solidFill>
              </a:rPr>
            </a:br>
            <a:r>
              <a:rPr lang="en-GB" sz="3200" dirty="0"/>
              <a:t>You cannot swallow your tongue during a seizure; you cannot swallow your tongue now, can you? </a:t>
            </a:r>
            <a:br>
              <a:rPr lang="en-GB" altLang="en-US" sz="3200" b="0" dirty="0">
                <a:solidFill>
                  <a:srgbClr val="0070C0"/>
                </a:solidFill>
              </a:rPr>
            </a:br>
            <a:endParaRPr lang="en-US" sz="3200" dirty="0">
              <a:solidFill>
                <a:srgbClr val="399FD0"/>
              </a:solidFill>
            </a:endParaRPr>
          </a:p>
        </p:txBody>
      </p:sp>
      <p:sp>
        <p:nvSpPr>
          <p:cNvPr id="4" name="Slide Number Placeholder 3"/>
          <p:cNvSpPr>
            <a:spLocks noGrp="1"/>
          </p:cNvSpPr>
          <p:nvPr>
            <p:ph type="sldNum" sz="quarter" idx="12"/>
          </p:nvPr>
        </p:nvSpPr>
        <p:spPr/>
        <p:txBody>
          <a:bodyPr/>
          <a:lstStyle/>
          <a:p>
            <a:fld id="{2E406D4C-637F-1E4A-BB6F-D7DCB0416A73}" type="slidenum">
              <a:rPr lang="en-US" smtClean="0"/>
              <a:pPr/>
              <a:t>13</a:t>
            </a:fld>
            <a:endParaRPr lang="en-US"/>
          </a:p>
        </p:txBody>
      </p:sp>
      <p:sp>
        <p:nvSpPr>
          <p:cNvPr id="7" name="Footer Placeholder 6"/>
          <p:cNvSpPr>
            <a:spLocks noGrp="1"/>
          </p:cNvSpPr>
          <p:nvPr>
            <p:ph type="ftr" sz="quarter" idx="11"/>
          </p:nvPr>
        </p:nvSpPr>
        <p:spPr/>
        <p:txBody>
          <a:bodyPr/>
          <a:lstStyle/>
          <a:p>
            <a:r>
              <a:rPr lang="en-US"/>
              <a:t>EAP1.02</a:t>
            </a:r>
          </a:p>
        </p:txBody>
      </p:sp>
    </p:spTree>
    <p:extLst>
      <p:ext uri="{BB962C8B-B14F-4D97-AF65-F5344CB8AC3E}">
        <p14:creationId xmlns:p14="http://schemas.microsoft.com/office/powerpoint/2010/main" val="2615684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03" y="1798561"/>
            <a:ext cx="8534662" cy="2068359"/>
          </a:xfrm>
        </p:spPr>
        <p:txBody>
          <a:bodyPr/>
          <a:lstStyle/>
          <a:p>
            <a:r>
              <a:rPr lang="en-GB" altLang="en-US" sz="3200" dirty="0">
                <a:solidFill>
                  <a:srgbClr val="DE0665"/>
                </a:solidFill>
              </a:rPr>
              <a:t>Surprising Facts about Epilepsy</a:t>
            </a:r>
            <a:br>
              <a:rPr lang="en-GB" altLang="en-US" sz="3200" dirty="0">
                <a:solidFill>
                  <a:srgbClr val="DE0665"/>
                </a:solidFill>
              </a:rPr>
            </a:br>
            <a:br>
              <a:rPr lang="en-GB" altLang="en-US" sz="3200" dirty="0">
                <a:solidFill>
                  <a:srgbClr val="DE0665"/>
                </a:solidFill>
              </a:rPr>
            </a:br>
            <a:r>
              <a:rPr lang="en-GB" altLang="en-US" sz="3200" dirty="0"/>
              <a:t>What percentage of </a:t>
            </a:r>
            <a:r>
              <a:rPr lang="en-GB" sz="3200" dirty="0"/>
              <a:t>epileptics are sensitive to flickering light, or photosensitive epilepsy? </a:t>
            </a:r>
            <a:br>
              <a:rPr lang="en-GB" altLang="en-US" sz="7200" dirty="0">
                <a:solidFill>
                  <a:srgbClr val="000000"/>
                </a:solidFill>
              </a:rPr>
            </a:br>
            <a:br>
              <a:rPr lang="en-GB" altLang="en-US" sz="3200" b="0" dirty="0">
                <a:solidFill>
                  <a:srgbClr val="0070C0"/>
                </a:solidFill>
              </a:rPr>
            </a:br>
            <a:endParaRPr lang="en-US" sz="3200" dirty="0">
              <a:solidFill>
                <a:srgbClr val="399FD0"/>
              </a:solidFill>
            </a:endParaRPr>
          </a:p>
        </p:txBody>
      </p:sp>
      <p:sp>
        <p:nvSpPr>
          <p:cNvPr id="4" name="Slide Number Placeholder 3"/>
          <p:cNvSpPr>
            <a:spLocks noGrp="1"/>
          </p:cNvSpPr>
          <p:nvPr>
            <p:ph type="sldNum" sz="quarter" idx="12"/>
          </p:nvPr>
        </p:nvSpPr>
        <p:spPr/>
        <p:txBody>
          <a:bodyPr/>
          <a:lstStyle/>
          <a:p>
            <a:fld id="{2E406D4C-637F-1E4A-BB6F-D7DCB0416A73}" type="slidenum">
              <a:rPr lang="en-US" smtClean="0"/>
              <a:pPr/>
              <a:t>14</a:t>
            </a:fld>
            <a:endParaRPr lang="en-US"/>
          </a:p>
        </p:txBody>
      </p:sp>
      <p:sp>
        <p:nvSpPr>
          <p:cNvPr id="7" name="Footer Placeholder 6"/>
          <p:cNvSpPr>
            <a:spLocks noGrp="1"/>
          </p:cNvSpPr>
          <p:nvPr>
            <p:ph type="ftr" sz="quarter" idx="11"/>
          </p:nvPr>
        </p:nvSpPr>
        <p:spPr/>
        <p:txBody>
          <a:bodyPr/>
          <a:lstStyle/>
          <a:p>
            <a:r>
              <a:rPr lang="en-US"/>
              <a:t>EAP1.02</a:t>
            </a:r>
          </a:p>
        </p:txBody>
      </p:sp>
      <p:sp>
        <p:nvSpPr>
          <p:cNvPr id="5" name="Title 1">
            <a:extLst>
              <a:ext uri="{FF2B5EF4-FFF2-40B4-BE49-F238E27FC236}">
                <a16:creationId xmlns:a16="http://schemas.microsoft.com/office/drawing/2014/main" id="{88DE3E12-0F72-4674-8D74-7C037F8E8AB4}"/>
              </a:ext>
            </a:extLst>
          </p:cNvPr>
          <p:cNvSpPr txBox="1">
            <a:spLocks/>
          </p:cNvSpPr>
          <p:nvPr/>
        </p:nvSpPr>
        <p:spPr>
          <a:xfrm>
            <a:off x="4947863" y="4004440"/>
            <a:ext cx="2841061" cy="1096371"/>
          </a:xfrm>
          <a:prstGeom prst="rect">
            <a:avLst/>
          </a:prstGeom>
          <a:ln w="0" cap="flat" cmpd="sng" algn="ctr">
            <a:noFill/>
            <a:prstDash val="solid"/>
            <a:round/>
            <a:headEnd type="none" w="med" len="med"/>
            <a:tailEnd type="none" w="med" len="med"/>
          </a:ln>
        </p:spPr>
        <p:txBody>
          <a:bodyPr vert="horz" lIns="0" tIns="0" rIns="0" bIns="0" rtlCol="0" anchor="t">
            <a:noAutofit/>
          </a:bodyPr>
          <a:lstStyle>
            <a:lvl1pPr algn="ctr" defTabSz="457200" rtl="0" eaLnBrk="1" latinLnBrk="0" hangingPunct="1">
              <a:spcBef>
                <a:spcPct val="0"/>
              </a:spcBef>
              <a:spcAft>
                <a:spcPts val="1800"/>
              </a:spcAft>
              <a:buNone/>
              <a:defRPr sz="7000" b="1" i="0" u="none" kern="1200" baseline="0">
                <a:ln>
                  <a:noFill/>
                </a:ln>
                <a:solidFill>
                  <a:srgbClr val="00A0D2"/>
                </a:solidFill>
                <a:uFill>
                  <a:solidFill>
                    <a:srgbClr val="DE0665"/>
                  </a:solidFill>
                </a:uFill>
                <a:latin typeface="Gill Sans MT"/>
                <a:ea typeface="+mj-ea"/>
                <a:cs typeface="Gill Sans MT"/>
              </a:defRPr>
            </a:lvl1pPr>
          </a:lstStyle>
          <a:p>
            <a:pPr marL="857250" indent="-857250" algn="l">
              <a:buFont typeface="Arial" panose="020B0604020202020204" pitchFamily="34" charset="0"/>
              <a:buChar char="•"/>
            </a:pPr>
            <a:r>
              <a:rPr lang="en-GB" altLang="en-US" sz="2800" dirty="0">
                <a:solidFill>
                  <a:srgbClr val="000000"/>
                </a:solidFill>
              </a:rPr>
              <a:t>51% - 75%</a:t>
            </a:r>
          </a:p>
          <a:p>
            <a:pPr marL="857250" indent="-857250" algn="l">
              <a:buFont typeface="Arial" panose="020B0604020202020204" pitchFamily="34" charset="0"/>
              <a:buChar char="•"/>
            </a:pPr>
            <a:r>
              <a:rPr lang="en-GB" altLang="en-US" sz="2800" dirty="0">
                <a:solidFill>
                  <a:srgbClr val="000000"/>
                </a:solidFill>
              </a:rPr>
              <a:t>76% +</a:t>
            </a:r>
            <a:br>
              <a:rPr lang="en-GB" altLang="en-US" sz="7200" dirty="0">
                <a:solidFill>
                  <a:srgbClr val="000000"/>
                </a:solidFill>
              </a:rPr>
            </a:br>
            <a:br>
              <a:rPr lang="en-GB" altLang="en-US" sz="3200" b="0" dirty="0">
                <a:solidFill>
                  <a:srgbClr val="0070C0"/>
                </a:solidFill>
              </a:rPr>
            </a:br>
            <a:endParaRPr lang="en-US" sz="3200" dirty="0">
              <a:solidFill>
                <a:srgbClr val="399FD0"/>
              </a:solidFill>
            </a:endParaRPr>
          </a:p>
        </p:txBody>
      </p:sp>
      <p:sp>
        <p:nvSpPr>
          <p:cNvPr id="6" name="Title 1">
            <a:extLst>
              <a:ext uri="{FF2B5EF4-FFF2-40B4-BE49-F238E27FC236}">
                <a16:creationId xmlns:a16="http://schemas.microsoft.com/office/drawing/2014/main" id="{9CE2D73D-7A85-4059-A97D-4D426D51BF58}"/>
              </a:ext>
            </a:extLst>
          </p:cNvPr>
          <p:cNvSpPr txBox="1">
            <a:spLocks/>
          </p:cNvSpPr>
          <p:nvPr/>
        </p:nvSpPr>
        <p:spPr>
          <a:xfrm>
            <a:off x="1037664" y="4010140"/>
            <a:ext cx="2531802" cy="1090671"/>
          </a:xfrm>
          <a:prstGeom prst="rect">
            <a:avLst/>
          </a:prstGeom>
          <a:ln w="0" cap="flat" cmpd="sng" algn="ctr">
            <a:noFill/>
            <a:prstDash val="solid"/>
            <a:round/>
            <a:headEnd type="none" w="med" len="med"/>
            <a:tailEnd type="none" w="med" len="med"/>
          </a:ln>
        </p:spPr>
        <p:txBody>
          <a:bodyPr vert="horz" lIns="0" tIns="0" rIns="0" bIns="0" rtlCol="0" anchor="t">
            <a:noAutofit/>
          </a:bodyPr>
          <a:lstStyle>
            <a:lvl1pPr algn="ctr" defTabSz="457200" rtl="0" eaLnBrk="1" latinLnBrk="0" hangingPunct="1">
              <a:spcBef>
                <a:spcPct val="0"/>
              </a:spcBef>
              <a:spcAft>
                <a:spcPts val="1800"/>
              </a:spcAft>
              <a:buNone/>
              <a:defRPr sz="7000" b="1" i="0" u="none" kern="1200" baseline="0">
                <a:ln>
                  <a:noFill/>
                </a:ln>
                <a:solidFill>
                  <a:srgbClr val="00A0D2"/>
                </a:solidFill>
                <a:uFill>
                  <a:solidFill>
                    <a:srgbClr val="DE0665"/>
                  </a:solidFill>
                </a:uFill>
                <a:latin typeface="Gill Sans MT"/>
                <a:ea typeface="+mj-ea"/>
                <a:cs typeface="Gill Sans MT"/>
              </a:defRPr>
            </a:lvl1pPr>
          </a:lstStyle>
          <a:p>
            <a:pPr marL="857250" indent="-857250">
              <a:buFont typeface="Arial" panose="020B0604020202020204" pitchFamily="34" charset="0"/>
              <a:buChar char="•"/>
            </a:pPr>
            <a:r>
              <a:rPr lang="en-GB" altLang="en-US" sz="2800" dirty="0">
                <a:solidFill>
                  <a:srgbClr val="000000"/>
                </a:solidFill>
              </a:rPr>
              <a:t>0% - 25%</a:t>
            </a:r>
          </a:p>
          <a:p>
            <a:pPr marL="857250" indent="-857250">
              <a:buFont typeface="Arial" panose="020B0604020202020204" pitchFamily="34" charset="0"/>
              <a:buChar char="•"/>
            </a:pPr>
            <a:r>
              <a:rPr lang="en-GB" altLang="en-US" sz="2800" dirty="0">
                <a:solidFill>
                  <a:srgbClr val="000000"/>
                </a:solidFill>
              </a:rPr>
              <a:t>26% - 50%</a:t>
            </a:r>
          </a:p>
        </p:txBody>
      </p:sp>
      <p:sp>
        <p:nvSpPr>
          <p:cNvPr id="8" name="Title 1">
            <a:extLst>
              <a:ext uri="{FF2B5EF4-FFF2-40B4-BE49-F238E27FC236}">
                <a16:creationId xmlns:a16="http://schemas.microsoft.com/office/drawing/2014/main" id="{7682762A-98EB-4DA7-BBE3-4DDBAB143EF3}"/>
              </a:ext>
            </a:extLst>
          </p:cNvPr>
          <p:cNvSpPr txBox="1">
            <a:spLocks/>
          </p:cNvSpPr>
          <p:nvPr/>
        </p:nvSpPr>
        <p:spPr>
          <a:xfrm>
            <a:off x="2200074" y="5374710"/>
            <a:ext cx="4781320" cy="707741"/>
          </a:xfrm>
          <a:prstGeom prst="rect">
            <a:avLst/>
          </a:prstGeom>
          <a:ln w="0" cap="flat" cmpd="sng" algn="ctr">
            <a:noFill/>
            <a:prstDash val="solid"/>
            <a:round/>
            <a:headEnd type="none" w="med" len="med"/>
            <a:tailEnd type="none" w="med" len="med"/>
          </a:ln>
        </p:spPr>
        <p:txBody>
          <a:bodyPr vert="horz" lIns="0" tIns="0" rIns="0" bIns="0" rtlCol="0" anchor="t">
            <a:noAutofit/>
          </a:bodyPr>
          <a:lstStyle>
            <a:lvl1pPr algn="ctr" defTabSz="457200" rtl="0" eaLnBrk="1" latinLnBrk="0" hangingPunct="1">
              <a:spcBef>
                <a:spcPct val="0"/>
              </a:spcBef>
              <a:spcAft>
                <a:spcPts val="1800"/>
              </a:spcAft>
              <a:buNone/>
              <a:defRPr sz="7000" b="1" i="0" u="none" kern="1200" baseline="0">
                <a:ln>
                  <a:noFill/>
                </a:ln>
                <a:solidFill>
                  <a:srgbClr val="00A0D2"/>
                </a:solidFill>
                <a:uFill>
                  <a:solidFill>
                    <a:srgbClr val="DE0665"/>
                  </a:solidFill>
                </a:uFill>
                <a:latin typeface="Gill Sans MT"/>
                <a:ea typeface="+mj-ea"/>
                <a:cs typeface="Gill Sans MT"/>
              </a:defRPr>
            </a:lvl1pPr>
          </a:lstStyle>
          <a:p>
            <a:r>
              <a:rPr lang="en-GB" altLang="en-US" sz="3200" dirty="0">
                <a:solidFill>
                  <a:srgbClr val="DE0665"/>
                </a:solidFill>
              </a:rPr>
              <a:t>Surprisingly, Only 5% !</a:t>
            </a:r>
            <a:endParaRPr lang="en-US" sz="3200" dirty="0">
              <a:solidFill>
                <a:srgbClr val="DE0665"/>
              </a:solidFill>
            </a:endParaRPr>
          </a:p>
        </p:txBody>
      </p:sp>
    </p:spTree>
    <p:extLst>
      <p:ext uri="{BB962C8B-B14F-4D97-AF65-F5344CB8AC3E}">
        <p14:creationId xmlns:p14="http://schemas.microsoft.com/office/powerpoint/2010/main" val="140298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03" y="1798561"/>
            <a:ext cx="8534662" cy="3713965"/>
          </a:xfrm>
        </p:spPr>
        <p:txBody>
          <a:bodyPr/>
          <a:lstStyle/>
          <a:p>
            <a:r>
              <a:rPr lang="en-GB" altLang="en-US" sz="3200" dirty="0">
                <a:solidFill>
                  <a:srgbClr val="DE0665"/>
                </a:solidFill>
              </a:rPr>
              <a:t>Surprising Facts about Epilepsy</a:t>
            </a:r>
            <a:br>
              <a:rPr lang="en-GB" altLang="en-US" sz="3200" dirty="0">
                <a:solidFill>
                  <a:srgbClr val="DE0665"/>
                </a:solidFill>
              </a:rPr>
            </a:br>
            <a:br>
              <a:rPr lang="en-GB" altLang="en-US" sz="2400" dirty="0">
                <a:solidFill>
                  <a:srgbClr val="DE0665"/>
                </a:solidFill>
              </a:rPr>
            </a:br>
            <a:r>
              <a:rPr lang="en-GB" sz="2400" dirty="0"/>
              <a:t>In the UK, 600,000 or one in every 103 people has epilepsy.</a:t>
            </a:r>
            <a:br>
              <a:rPr lang="en-GB" sz="2400" dirty="0"/>
            </a:br>
            <a:br>
              <a:rPr lang="en-GB" sz="2400" dirty="0"/>
            </a:br>
            <a:r>
              <a:rPr lang="en-GB" sz="2400" dirty="0"/>
              <a:t>Every day in the UK, 87 people are diagnosed with epilepsy</a:t>
            </a:r>
            <a:br>
              <a:rPr lang="en-GB" sz="2400" dirty="0"/>
            </a:br>
            <a:br>
              <a:rPr lang="en-GB" sz="2400" dirty="0"/>
            </a:br>
            <a:r>
              <a:rPr lang="en-GB" sz="2400" dirty="0"/>
              <a:t>Around five people in every 100 will have an epileptic seizure at some time in their life. Out of these five people, around four will go on to develop epilepsy.</a:t>
            </a:r>
            <a:br>
              <a:rPr lang="en-GB" altLang="en-US" sz="7200" dirty="0">
                <a:solidFill>
                  <a:srgbClr val="000000"/>
                </a:solidFill>
              </a:rPr>
            </a:br>
            <a:br>
              <a:rPr lang="en-GB" altLang="en-US" sz="3200" b="0" dirty="0">
                <a:solidFill>
                  <a:srgbClr val="0070C0"/>
                </a:solidFill>
              </a:rPr>
            </a:br>
            <a:endParaRPr lang="en-US" sz="3200" dirty="0">
              <a:solidFill>
                <a:srgbClr val="399FD0"/>
              </a:solidFill>
            </a:endParaRPr>
          </a:p>
        </p:txBody>
      </p:sp>
      <p:sp>
        <p:nvSpPr>
          <p:cNvPr id="4" name="Slide Number Placeholder 3"/>
          <p:cNvSpPr>
            <a:spLocks noGrp="1"/>
          </p:cNvSpPr>
          <p:nvPr>
            <p:ph type="sldNum" sz="quarter" idx="12"/>
          </p:nvPr>
        </p:nvSpPr>
        <p:spPr/>
        <p:txBody>
          <a:bodyPr/>
          <a:lstStyle/>
          <a:p>
            <a:fld id="{2E406D4C-637F-1E4A-BB6F-D7DCB0416A73}" type="slidenum">
              <a:rPr lang="en-US" smtClean="0"/>
              <a:pPr/>
              <a:t>15</a:t>
            </a:fld>
            <a:endParaRPr lang="en-US"/>
          </a:p>
        </p:txBody>
      </p:sp>
      <p:sp>
        <p:nvSpPr>
          <p:cNvPr id="7" name="Footer Placeholder 6"/>
          <p:cNvSpPr>
            <a:spLocks noGrp="1"/>
          </p:cNvSpPr>
          <p:nvPr>
            <p:ph type="ftr" sz="quarter" idx="11"/>
          </p:nvPr>
        </p:nvSpPr>
        <p:spPr/>
        <p:txBody>
          <a:bodyPr/>
          <a:lstStyle/>
          <a:p>
            <a:r>
              <a:rPr lang="en-US"/>
              <a:t>EAP1.02</a:t>
            </a:r>
          </a:p>
        </p:txBody>
      </p:sp>
    </p:spTree>
    <p:extLst>
      <p:ext uri="{BB962C8B-B14F-4D97-AF65-F5344CB8AC3E}">
        <p14:creationId xmlns:p14="http://schemas.microsoft.com/office/powerpoint/2010/main" val="194171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03" y="1798561"/>
            <a:ext cx="8534662" cy="3912922"/>
          </a:xfrm>
        </p:spPr>
        <p:txBody>
          <a:bodyPr/>
          <a:lstStyle/>
          <a:p>
            <a:r>
              <a:rPr lang="en-GB" altLang="en-US" sz="3200" dirty="0">
                <a:solidFill>
                  <a:srgbClr val="DE0665"/>
                </a:solidFill>
              </a:rPr>
              <a:t>Surprising Facts about Epilepsy</a:t>
            </a:r>
            <a:br>
              <a:rPr lang="en-GB" altLang="en-US" sz="3200" dirty="0">
                <a:solidFill>
                  <a:srgbClr val="DE0665"/>
                </a:solidFill>
              </a:rPr>
            </a:br>
            <a:br>
              <a:rPr lang="en-GB" altLang="en-US" sz="3200" dirty="0">
                <a:solidFill>
                  <a:srgbClr val="DE0665"/>
                </a:solidFill>
              </a:rPr>
            </a:br>
            <a:r>
              <a:rPr lang="en-GB" sz="3200" dirty="0" err="1"/>
              <a:t>Epilepsy</a:t>
            </a:r>
            <a:r>
              <a:rPr lang="en-GB" sz="3200" dirty="0"/>
              <a:t> is usually not a lifelong disorder, with only 25% of those who develop seizures developing difficult to control seizures. And in my experience, those who have lifelong seizure disorders have more serious conditions at play</a:t>
            </a:r>
            <a:br>
              <a:rPr lang="en-GB" altLang="en-US" sz="7200" dirty="0">
                <a:solidFill>
                  <a:srgbClr val="000000"/>
                </a:solidFill>
              </a:rPr>
            </a:br>
            <a:br>
              <a:rPr lang="en-GB" altLang="en-US" sz="3200" b="0" dirty="0">
                <a:solidFill>
                  <a:srgbClr val="0070C0"/>
                </a:solidFill>
              </a:rPr>
            </a:br>
            <a:endParaRPr lang="en-US" sz="3200" dirty="0">
              <a:solidFill>
                <a:srgbClr val="399FD0"/>
              </a:solidFill>
            </a:endParaRPr>
          </a:p>
        </p:txBody>
      </p:sp>
      <p:sp>
        <p:nvSpPr>
          <p:cNvPr id="4" name="Slide Number Placeholder 3"/>
          <p:cNvSpPr>
            <a:spLocks noGrp="1"/>
          </p:cNvSpPr>
          <p:nvPr>
            <p:ph type="sldNum" sz="quarter" idx="12"/>
          </p:nvPr>
        </p:nvSpPr>
        <p:spPr/>
        <p:txBody>
          <a:bodyPr/>
          <a:lstStyle/>
          <a:p>
            <a:fld id="{2E406D4C-637F-1E4A-BB6F-D7DCB0416A73}" type="slidenum">
              <a:rPr lang="en-US" smtClean="0"/>
              <a:pPr/>
              <a:t>16</a:t>
            </a:fld>
            <a:endParaRPr lang="en-US"/>
          </a:p>
        </p:txBody>
      </p:sp>
      <p:sp>
        <p:nvSpPr>
          <p:cNvPr id="7" name="Footer Placeholder 6"/>
          <p:cNvSpPr>
            <a:spLocks noGrp="1"/>
          </p:cNvSpPr>
          <p:nvPr>
            <p:ph type="ftr" sz="quarter" idx="11"/>
          </p:nvPr>
        </p:nvSpPr>
        <p:spPr/>
        <p:txBody>
          <a:bodyPr/>
          <a:lstStyle/>
          <a:p>
            <a:r>
              <a:rPr lang="en-US"/>
              <a:t>EAP1.02</a:t>
            </a:r>
          </a:p>
        </p:txBody>
      </p:sp>
    </p:spTree>
    <p:extLst>
      <p:ext uri="{BB962C8B-B14F-4D97-AF65-F5344CB8AC3E}">
        <p14:creationId xmlns:p14="http://schemas.microsoft.com/office/powerpoint/2010/main" val="3509758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1BC38B-F146-47C0-A9A5-9C2287ADF652}"/>
              </a:ext>
            </a:extLst>
          </p:cNvPr>
          <p:cNvSpPr>
            <a:spLocks noGrp="1"/>
          </p:cNvSpPr>
          <p:nvPr>
            <p:ph type="ftr" sz="quarter" idx="11"/>
          </p:nvPr>
        </p:nvSpPr>
        <p:spPr/>
        <p:txBody>
          <a:bodyPr/>
          <a:lstStyle/>
          <a:p>
            <a:r>
              <a:rPr lang="en-US"/>
              <a:t>EAP1.02</a:t>
            </a:r>
          </a:p>
        </p:txBody>
      </p:sp>
      <p:sp>
        <p:nvSpPr>
          <p:cNvPr id="5" name="Slide Number Placeholder 4">
            <a:extLst>
              <a:ext uri="{FF2B5EF4-FFF2-40B4-BE49-F238E27FC236}">
                <a16:creationId xmlns:a16="http://schemas.microsoft.com/office/drawing/2014/main" id="{0116A076-CDB7-46DD-93CF-8137DB747E6B}"/>
              </a:ext>
            </a:extLst>
          </p:cNvPr>
          <p:cNvSpPr>
            <a:spLocks noGrp="1"/>
          </p:cNvSpPr>
          <p:nvPr>
            <p:ph type="sldNum" sz="quarter" idx="12"/>
          </p:nvPr>
        </p:nvSpPr>
        <p:spPr/>
        <p:txBody>
          <a:bodyPr/>
          <a:lstStyle/>
          <a:p>
            <a:fld id="{2E406D4C-637F-1E4A-BB6F-D7DCB0416A73}" type="slidenum">
              <a:rPr lang="en-US" smtClean="0"/>
              <a:pPr/>
              <a:t>17</a:t>
            </a:fld>
            <a:endParaRPr lang="en-US"/>
          </a:p>
        </p:txBody>
      </p:sp>
      <p:pic>
        <p:nvPicPr>
          <p:cNvPr id="6" name="Picture 5">
            <a:extLst>
              <a:ext uri="{FF2B5EF4-FFF2-40B4-BE49-F238E27FC236}">
                <a16:creationId xmlns:a16="http://schemas.microsoft.com/office/drawing/2014/main" id="{16D70EA8-36CD-4712-B4CD-A1EA3335CC13}"/>
              </a:ext>
            </a:extLst>
          </p:cNvPr>
          <p:cNvPicPr>
            <a:picLocks noChangeAspect="1"/>
          </p:cNvPicPr>
          <p:nvPr/>
        </p:nvPicPr>
        <p:blipFill>
          <a:blip r:embed="rId3"/>
          <a:stretch>
            <a:fillRect/>
          </a:stretch>
        </p:blipFill>
        <p:spPr>
          <a:xfrm>
            <a:off x="0" y="0"/>
            <a:ext cx="9144000" cy="5936566"/>
          </a:xfrm>
          <a:prstGeom prst="rect">
            <a:avLst/>
          </a:prstGeom>
        </p:spPr>
      </p:pic>
    </p:spTree>
    <p:extLst>
      <p:ext uri="{BB962C8B-B14F-4D97-AF65-F5344CB8AC3E}">
        <p14:creationId xmlns:p14="http://schemas.microsoft.com/office/powerpoint/2010/main" val="161820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651CA7A-206C-492D-B835-08F3E57A33A7}"/>
              </a:ext>
            </a:extLst>
          </p:cNvPr>
          <p:cNvSpPr>
            <a:spLocks noGrp="1"/>
          </p:cNvSpPr>
          <p:nvPr>
            <p:ph type="ftr" sz="quarter" idx="11"/>
          </p:nvPr>
        </p:nvSpPr>
        <p:spPr/>
        <p:txBody>
          <a:bodyPr/>
          <a:lstStyle/>
          <a:p>
            <a:r>
              <a:rPr lang="en-US"/>
              <a:t>EAP1.02</a:t>
            </a:r>
          </a:p>
        </p:txBody>
      </p:sp>
      <p:sp>
        <p:nvSpPr>
          <p:cNvPr id="5" name="Slide Number Placeholder 4">
            <a:extLst>
              <a:ext uri="{FF2B5EF4-FFF2-40B4-BE49-F238E27FC236}">
                <a16:creationId xmlns:a16="http://schemas.microsoft.com/office/drawing/2014/main" id="{EA2C364A-E3B1-48AF-BF67-9AB1C1E1A950}"/>
              </a:ext>
            </a:extLst>
          </p:cNvPr>
          <p:cNvSpPr>
            <a:spLocks noGrp="1"/>
          </p:cNvSpPr>
          <p:nvPr>
            <p:ph type="sldNum" sz="quarter" idx="12"/>
          </p:nvPr>
        </p:nvSpPr>
        <p:spPr/>
        <p:txBody>
          <a:bodyPr/>
          <a:lstStyle/>
          <a:p>
            <a:fld id="{2E406D4C-637F-1E4A-BB6F-D7DCB0416A73}" type="slidenum">
              <a:rPr lang="en-US" smtClean="0"/>
              <a:pPr/>
              <a:t>18</a:t>
            </a:fld>
            <a:endParaRPr lang="en-US"/>
          </a:p>
        </p:txBody>
      </p:sp>
      <p:sp>
        <p:nvSpPr>
          <p:cNvPr id="7" name="Title 6">
            <a:extLst>
              <a:ext uri="{FF2B5EF4-FFF2-40B4-BE49-F238E27FC236}">
                <a16:creationId xmlns:a16="http://schemas.microsoft.com/office/drawing/2014/main" id="{88770A0B-E46E-4798-9C78-159B3C3BE307}"/>
              </a:ext>
            </a:extLst>
          </p:cNvPr>
          <p:cNvSpPr>
            <a:spLocks noGrp="1"/>
          </p:cNvSpPr>
          <p:nvPr>
            <p:ph type="ctrTitle"/>
          </p:nvPr>
        </p:nvSpPr>
        <p:spPr>
          <a:xfrm>
            <a:off x="304669" y="933283"/>
            <a:ext cx="8534662" cy="1801889"/>
          </a:xfrm>
        </p:spPr>
        <p:txBody>
          <a:bodyPr/>
          <a:lstStyle/>
          <a:p>
            <a:r>
              <a:rPr lang="en-GB" dirty="0"/>
              <a:t>“Epilepsy is a condition I                   </a:t>
            </a:r>
            <a:r>
              <a:rPr lang="en-GB" dirty="0">
                <a:solidFill>
                  <a:srgbClr val="00B050"/>
                </a:solidFill>
              </a:rPr>
              <a:t>LIVE</a:t>
            </a:r>
            <a:r>
              <a:rPr lang="en-GB" dirty="0"/>
              <a:t> with </a:t>
            </a:r>
            <a:br>
              <a:rPr lang="en-GB" dirty="0"/>
            </a:br>
            <a:endParaRPr lang="en-GB" dirty="0"/>
          </a:p>
        </p:txBody>
      </p:sp>
      <p:sp>
        <p:nvSpPr>
          <p:cNvPr id="6" name="Title 6">
            <a:extLst>
              <a:ext uri="{FF2B5EF4-FFF2-40B4-BE49-F238E27FC236}">
                <a16:creationId xmlns:a16="http://schemas.microsoft.com/office/drawing/2014/main" id="{B3204CF7-E9E1-49A0-A5B8-1CF449F93E69}"/>
              </a:ext>
            </a:extLst>
          </p:cNvPr>
          <p:cNvSpPr txBox="1">
            <a:spLocks/>
          </p:cNvSpPr>
          <p:nvPr/>
        </p:nvSpPr>
        <p:spPr>
          <a:xfrm>
            <a:off x="475803" y="2876556"/>
            <a:ext cx="8534662" cy="1801889"/>
          </a:xfrm>
          <a:prstGeom prst="rect">
            <a:avLst/>
          </a:prstGeom>
          <a:ln w="0" cap="flat" cmpd="sng" algn="ctr">
            <a:noFill/>
            <a:prstDash val="solid"/>
            <a:round/>
            <a:headEnd type="none" w="med" len="med"/>
            <a:tailEnd type="none" w="med" len="med"/>
          </a:ln>
        </p:spPr>
        <p:txBody>
          <a:bodyPr vert="horz" lIns="0" tIns="0" rIns="0" bIns="0" rtlCol="0" anchor="t">
            <a:noAutofit/>
          </a:bodyPr>
          <a:lstStyle>
            <a:lvl1pPr algn="ctr" defTabSz="457200" rtl="0" eaLnBrk="1" latinLnBrk="0" hangingPunct="1">
              <a:spcBef>
                <a:spcPct val="0"/>
              </a:spcBef>
              <a:spcAft>
                <a:spcPts val="1800"/>
              </a:spcAft>
              <a:buNone/>
              <a:defRPr sz="7000" b="1" i="0" u="none" kern="1200" baseline="0">
                <a:ln>
                  <a:noFill/>
                </a:ln>
                <a:solidFill>
                  <a:srgbClr val="00A0D2"/>
                </a:solidFill>
                <a:uFill>
                  <a:solidFill>
                    <a:srgbClr val="DE0665"/>
                  </a:solidFill>
                </a:uFill>
                <a:latin typeface="Gill Sans MT"/>
                <a:ea typeface="+mj-ea"/>
                <a:cs typeface="Gill Sans MT"/>
              </a:defRPr>
            </a:lvl1pPr>
          </a:lstStyle>
          <a:p>
            <a:br>
              <a:rPr lang="en-GB" dirty="0"/>
            </a:br>
            <a:r>
              <a:rPr lang="en-GB" dirty="0"/>
              <a:t>not an illness I </a:t>
            </a:r>
            <a:r>
              <a:rPr lang="en-GB" dirty="0">
                <a:solidFill>
                  <a:srgbClr val="E50E63"/>
                </a:solidFill>
              </a:rPr>
              <a:t>SUFFER</a:t>
            </a:r>
            <a:r>
              <a:rPr lang="en-GB" dirty="0"/>
              <a:t> from”</a:t>
            </a:r>
          </a:p>
        </p:txBody>
      </p:sp>
    </p:spTree>
    <p:extLst>
      <p:ext uri="{BB962C8B-B14F-4D97-AF65-F5344CB8AC3E}">
        <p14:creationId xmlns:p14="http://schemas.microsoft.com/office/powerpoint/2010/main" val="121690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51359" y="561861"/>
            <a:ext cx="8468511" cy="3046668"/>
          </a:xfrm>
        </p:spPr>
        <p:txBody>
          <a:bodyPr>
            <a:normAutofit/>
          </a:bodyPr>
          <a:lstStyle/>
          <a:p>
            <a:pPr lvl="0" defTabSz="914400" fontAlgn="base">
              <a:spcAft>
                <a:spcPct val="0"/>
              </a:spcAft>
              <a:buClr>
                <a:srgbClr val="E00070"/>
              </a:buClr>
              <a:buFontTx/>
              <a:buChar char="•"/>
            </a:pPr>
            <a:endParaRPr lang="en-GB" altLang="en-US" sz="2800" kern="0" dirty="0">
              <a:solidFill>
                <a:srgbClr val="E00070"/>
              </a:solidFill>
              <a:cs typeface="+mn-cs"/>
            </a:endParaRPr>
          </a:p>
          <a:p>
            <a:pPr marL="0" indent="0" algn="ctr">
              <a:buNone/>
            </a:pPr>
            <a:r>
              <a:rPr lang="en-GB" sz="3600" b="1" dirty="0">
                <a:solidFill>
                  <a:srgbClr val="E00070"/>
                </a:solidFill>
              </a:rPr>
              <a:t>I hope this has helped you in someway understand a very misunderstood condition……Thank you for listening</a:t>
            </a:r>
          </a:p>
          <a:p>
            <a:pPr marL="0" indent="0" algn="ctr">
              <a:buNone/>
            </a:pPr>
            <a:r>
              <a:rPr lang="en-US" sz="4200" b="1" dirty="0">
                <a:solidFill>
                  <a:srgbClr val="00A0D2"/>
                </a:solidFill>
              </a:rPr>
              <a:t>Any Questions ??</a:t>
            </a:r>
          </a:p>
        </p:txBody>
      </p:sp>
      <p:sp>
        <p:nvSpPr>
          <p:cNvPr id="4" name="Slide Number Placeholder 3"/>
          <p:cNvSpPr>
            <a:spLocks noGrp="1"/>
          </p:cNvSpPr>
          <p:nvPr>
            <p:ph type="sldNum" sz="quarter" idx="12"/>
          </p:nvPr>
        </p:nvSpPr>
        <p:spPr/>
        <p:txBody>
          <a:bodyPr/>
          <a:lstStyle/>
          <a:p>
            <a:fld id="{2E406D4C-637F-1E4A-BB6F-D7DCB0416A73}" type="slidenum">
              <a:rPr lang="en-US" smtClean="0"/>
              <a:pPr/>
              <a:t>19</a:t>
            </a:fld>
            <a:endParaRPr lang="en-US"/>
          </a:p>
        </p:txBody>
      </p:sp>
      <p:pic>
        <p:nvPicPr>
          <p:cNvPr id="2" name="Picture 1">
            <a:extLst>
              <a:ext uri="{FF2B5EF4-FFF2-40B4-BE49-F238E27FC236}">
                <a16:creationId xmlns:a16="http://schemas.microsoft.com/office/drawing/2014/main" id="{8F646D89-70A5-4D12-AA9E-72162445A0F8}"/>
              </a:ext>
            </a:extLst>
          </p:cNvPr>
          <p:cNvPicPr>
            <a:picLocks noChangeAspect="1"/>
          </p:cNvPicPr>
          <p:nvPr/>
        </p:nvPicPr>
        <p:blipFill>
          <a:blip r:embed="rId3"/>
          <a:stretch>
            <a:fillRect/>
          </a:stretch>
        </p:blipFill>
        <p:spPr>
          <a:xfrm>
            <a:off x="2920682" y="3608529"/>
            <a:ext cx="3329864" cy="2492228"/>
          </a:xfrm>
          <a:prstGeom prst="rect">
            <a:avLst/>
          </a:prstGeom>
        </p:spPr>
      </p:pic>
    </p:spTree>
    <p:extLst>
      <p:ext uri="{BB962C8B-B14F-4D97-AF65-F5344CB8AC3E}">
        <p14:creationId xmlns:p14="http://schemas.microsoft.com/office/powerpoint/2010/main" val="13449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EAP1.02</a:t>
            </a:r>
          </a:p>
        </p:txBody>
      </p:sp>
      <p:sp>
        <p:nvSpPr>
          <p:cNvPr id="5" name="Slide Number Placeholder 4"/>
          <p:cNvSpPr>
            <a:spLocks noGrp="1"/>
          </p:cNvSpPr>
          <p:nvPr>
            <p:ph type="sldNum" sz="quarter" idx="12"/>
          </p:nvPr>
        </p:nvSpPr>
        <p:spPr/>
        <p:txBody>
          <a:bodyPr/>
          <a:lstStyle/>
          <a:p>
            <a:fld id="{2E406D4C-637F-1E4A-BB6F-D7DCB0416A73}" type="slidenum">
              <a:rPr lang="en-US" smtClean="0"/>
              <a:pPr/>
              <a:t>2</a:t>
            </a:fld>
            <a:endParaRPr lang="en-US"/>
          </a:p>
        </p:txBody>
      </p:sp>
      <p:sp>
        <p:nvSpPr>
          <p:cNvPr id="7" name="Rectangle 6"/>
          <p:cNvSpPr/>
          <p:nvPr/>
        </p:nvSpPr>
        <p:spPr>
          <a:xfrm>
            <a:off x="531628" y="1643760"/>
            <a:ext cx="7878725" cy="4062651"/>
          </a:xfrm>
          <a:prstGeom prst="rect">
            <a:avLst/>
          </a:prstGeom>
        </p:spPr>
        <p:txBody>
          <a:bodyPr wrap="square">
            <a:spAutoFit/>
          </a:bodyPr>
          <a:lstStyle/>
          <a:p>
            <a:r>
              <a:rPr lang="en-GB" altLang="en-US" sz="3000" b="1" dirty="0">
                <a:solidFill>
                  <a:srgbClr val="DE0665"/>
                </a:solidFill>
                <a:uFill>
                  <a:solidFill>
                    <a:srgbClr val="DE0665"/>
                  </a:solidFill>
                </a:uFill>
                <a:latin typeface="Gill Sans MT"/>
                <a:ea typeface="+mj-ea"/>
              </a:rPr>
              <a:t>Epilepsy Within The Workplace – The Facts</a:t>
            </a:r>
          </a:p>
          <a:p>
            <a:endParaRPr lang="en-GB" altLang="en-US" sz="3200" b="1" dirty="0">
              <a:solidFill>
                <a:srgbClr val="DE0665"/>
              </a:solidFill>
              <a:uFill>
                <a:solidFill>
                  <a:srgbClr val="DE0665"/>
                </a:solidFill>
              </a:uFill>
              <a:latin typeface="Gill Sans MT"/>
              <a:ea typeface="+mj-ea"/>
            </a:endParaRPr>
          </a:p>
          <a:p>
            <a:pPr marL="457200" indent="-457200">
              <a:buFont typeface="Arial" panose="020B0604020202020204" pitchFamily="34" charset="0"/>
              <a:buChar char="•"/>
            </a:pPr>
            <a:r>
              <a:rPr lang="en-GB" sz="2800" dirty="0">
                <a:latin typeface="Gill Sans MT" panose="020B0502020104020203" pitchFamily="34" charset="0"/>
              </a:rPr>
              <a:t>66% of people with epilepsy are uncomfortable talking about their condition with their employer</a:t>
            </a:r>
          </a:p>
          <a:p>
            <a:pPr marL="457200" indent="-457200">
              <a:buFont typeface="Arial" panose="020B0604020202020204" pitchFamily="34" charset="0"/>
              <a:buChar char="•"/>
            </a:pPr>
            <a:r>
              <a:rPr lang="en-GB" sz="2800" dirty="0">
                <a:latin typeface="Gill Sans MT" panose="020B0502020104020203" pitchFamily="34" charset="0"/>
              </a:rPr>
              <a:t>A </a:t>
            </a:r>
            <a:r>
              <a:rPr lang="en-GB" sz="2800" dirty="0" err="1">
                <a:latin typeface="Gill Sans MT" panose="020B0502020104020203" pitchFamily="34" charset="0"/>
              </a:rPr>
              <a:t>YouGov</a:t>
            </a:r>
            <a:r>
              <a:rPr lang="en-GB" sz="2800" dirty="0">
                <a:latin typeface="Gill Sans MT" panose="020B0502020104020203" pitchFamily="34" charset="0"/>
              </a:rPr>
              <a:t> survey shows 26% of workers in the UK would be concerned about working with someone with epilepsy, with 63% saying this was because they would not know what to do if a co-worker had a seizure.</a:t>
            </a:r>
          </a:p>
        </p:txBody>
      </p:sp>
    </p:spTree>
    <p:extLst>
      <p:ext uri="{BB962C8B-B14F-4D97-AF65-F5344CB8AC3E}">
        <p14:creationId xmlns:p14="http://schemas.microsoft.com/office/powerpoint/2010/main" val="288480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530D68-9FA0-49D7-9983-634FF26D815E}"/>
              </a:ext>
            </a:extLst>
          </p:cNvPr>
          <p:cNvSpPr>
            <a:spLocks noGrp="1"/>
          </p:cNvSpPr>
          <p:nvPr>
            <p:ph type="ftr" sz="quarter" idx="11"/>
          </p:nvPr>
        </p:nvSpPr>
        <p:spPr/>
        <p:txBody>
          <a:bodyPr/>
          <a:lstStyle/>
          <a:p>
            <a:r>
              <a:rPr lang="en-US"/>
              <a:t>EAP1.02</a:t>
            </a:r>
          </a:p>
        </p:txBody>
      </p:sp>
      <p:sp>
        <p:nvSpPr>
          <p:cNvPr id="5" name="Slide Number Placeholder 4">
            <a:extLst>
              <a:ext uri="{FF2B5EF4-FFF2-40B4-BE49-F238E27FC236}">
                <a16:creationId xmlns:a16="http://schemas.microsoft.com/office/drawing/2014/main" id="{D705BE2B-A33E-43A5-B9D3-57DBC26E0017}"/>
              </a:ext>
            </a:extLst>
          </p:cNvPr>
          <p:cNvSpPr>
            <a:spLocks noGrp="1"/>
          </p:cNvSpPr>
          <p:nvPr>
            <p:ph type="sldNum" sz="quarter" idx="12"/>
          </p:nvPr>
        </p:nvSpPr>
        <p:spPr/>
        <p:txBody>
          <a:bodyPr/>
          <a:lstStyle/>
          <a:p>
            <a:fld id="{2E406D4C-637F-1E4A-BB6F-D7DCB0416A73}" type="slidenum">
              <a:rPr lang="en-US" smtClean="0"/>
              <a:pPr/>
              <a:t>3</a:t>
            </a:fld>
            <a:endParaRPr lang="en-US"/>
          </a:p>
        </p:txBody>
      </p:sp>
      <p:pic>
        <p:nvPicPr>
          <p:cNvPr id="6" name="Picture 5">
            <a:extLst>
              <a:ext uri="{FF2B5EF4-FFF2-40B4-BE49-F238E27FC236}">
                <a16:creationId xmlns:a16="http://schemas.microsoft.com/office/drawing/2014/main" id="{A74A7A84-C7BE-4A2E-99DE-86D8FA777A42}"/>
              </a:ext>
            </a:extLst>
          </p:cNvPr>
          <p:cNvPicPr>
            <a:picLocks noChangeAspect="1"/>
          </p:cNvPicPr>
          <p:nvPr/>
        </p:nvPicPr>
        <p:blipFill>
          <a:blip r:embed="rId3"/>
          <a:stretch>
            <a:fillRect/>
          </a:stretch>
        </p:blipFill>
        <p:spPr>
          <a:xfrm>
            <a:off x="0" y="0"/>
            <a:ext cx="9144000" cy="5781822"/>
          </a:xfrm>
          <a:prstGeom prst="rect">
            <a:avLst/>
          </a:prstGeom>
        </p:spPr>
      </p:pic>
    </p:spTree>
    <p:extLst>
      <p:ext uri="{BB962C8B-B14F-4D97-AF65-F5344CB8AC3E}">
        <p14:creationId xmlns:p14="http://schemas.microsoft.com/office/powerpoint/2010/main" val="330878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CAD8B73-1B87-4DAB-AC40-FE387E003C71}"/>
              </a:ext>
            </a:extLst>
          </p:cNvPr>
          <p:cNvSpPr>
            <a:spLocks noGrp="1"/>
          </p:cNvSpPr>
          <p:nvPr>
            <p:ph type="ftr" sz="quarter" idx="11"/>
          </p:nvPr>
        </p:nvSpPr>
        <p:spPr/>
        <p:txBody>
          <a:bodyPr/>
          <a:lstStyle/>
          <a:p>
            <a:r>
              <a:rPr lang="en-US"/>
              <a:t>EAP1.02</a:t>
            </a:r>
          </a:p>
        </p:txBody>
      </p:sp>
      <p:sp>
        <p:nvSpPr>
          <p:cNvPr id="5" name="Slide Number Placeholder 4">
            <a:extLst>
              <a:ext uri="{FF2B5EF4-FFF2-40B4-BE49-F238E27FC236}">
                <a16:creationId xmlns:a16="http://schemas.microsoft.com/office/drawing/2014/main" id="{EF95B593-9D2A-400B-AFD1-593F39A38DE4}"/>
              </a:ext>
            </a:extLst>
          </p:cNvPr>
          <p:cNvSpPr>
            <a:spLocks noGrp="1"/>
          </p:cNvSpPr>
          <p:nvPr>
            <p:ph type="sldNum" sz="quarter" idx="12"/>
          </p:nvPr>
        </p:nvSpPr>
        <p:spPr/>
        <p:txBody>
          <a:bodyPr/>
          <a:lstStyle/>
          <a:p>
            <a:fld id="{2E406D4C-637F-1E4A-BB6F-D7DCB0416A73}" type="slidenum">
              <a:rPr lang="en-US" smtClean="0"/>
              <a:pPr/>
              <a:t>4</a:t>
            </a:fld>
            <a:endParaRPr lang="en-US"/>
          </a:p>
        </p:txBody>
      </p:sp>
      <p:pic>
        <p:nvPicPr>
          <p:cNvPr id="6" name="Picture 5">
            <a:extLst>
              <a:ext uri="{FF2B5EF4-FFF2-40B4-BE49-F238E27FC236}">
                <a16:creationId xmlns:a16="http://schemas.microsoft.com/office/drawing/2014/main" id="{349DEB15-B6E1-47C0-859B-312FBE7BD45D}"/>
              </a:ext>
            </a:extLst>
          </p:cNvPr>
          <p:cNvPicPr>
            <a:picLocks noChangeAspect="1"/>
          </p:cNvPicPr>
          <p:nvPr/>
        </p:nvPicPr>
        <p:blipFill>
          <a:blip r:embed="rId3"/>
          <a:stretch>
            <a:fillRect/>
          </a:stretch>
        </p:blipFill>
        <p:spPr>
          <a:xfrm>
            <a:off x="1" y="0"/>
            <a:ext cx="9144000" cy="5880295"/>
          </a:xfrm>
          <a:prstGeom prst="rect">
            <a:avLst/>
          </a:prstGeom>
        </p:spPr>
      </p:pic>
    </p:spTree>
    <p:extLst>
      <p:ext uri="{BB962C8B-B14F-4D97-AF65-F5344CB8AC3E}">
        <p14:creationId xmlns:p14="http://schemas.microsoft.com/office/powerpoint/2010/main" val="30897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85FF1A-0B9F-4965-AF1D-C5FF989D853B}"/>
              </a:ext>
            </a:extLst>
          </p:cNvPr>
          <p:cNvSpPr>
            <a:spLocks noGrp="1"/>
          </p:cNvSpPr>
          <p:nvPr>
            <p:ph type="ftr" sz="quarter" idx="11"/>
          </p:nvPr>
        </p:nvSpPr>
        <p:spPr/>
        <p:txBody>
          <a:bodyPr/>
          <a:lstStyle/>
          <a:p>
            <a:r>
              <a:rPr lang="en-US"/>
              <a:t>EAP1.02</a:t>
            </a:r>
          </a:p>
        </p:txBody>
      </p:sp>
      <p:sp>
        <p:nvSpPr>
          <p:cNvPr id="5" name="Slide Number Placeholder 4">
            <a:extLst>
              <a:ext uri="{FF2B5EF4-FFF2-40B4-BE49-F238E27FC236}">
                <a16:creationId xmlns:a16="http://schemas.microsoft.com/office/drawing/2014/main" id="{561B74F7-3337-4BD0-97B4-D0B8FA084F31}"/>
              </a:ext>
            </a:extLst>
          </p:cNvPr>
          <p:cNvSpPr>
            <a:spLocks noGrp="1"/>
          </p:cNvSpPr>
          <p:nvPr>
            <p:ph type="sldNum" sz="quarter" idx="12"/>
          </p:nvPr>
        </p:nvSpPr>
        <p:spPr/>
        <p:txBody>
          <a:bodyPr/>
          <a:lstStyle/>
          <a:p>
            <a:fld id="{2E406D4C-637F-1E4A-BB6F-D7DCB0416A73}" type="slidenum">
              <a:rPr lang="en-US" smtClean="0"/>
              <a:pPr/>
              <a:t>5</a:t>
            </a:fld>
            <a:endParaRPr lang="en-US"/>
          </a:p>
        </p:txBody>
      </p:sp>
      <p:pic>
        <p:nvPicPr>
          <p:cNvPr id="6" name="Picture 5">
            <a:extLst>
              <a:ext uri="{FF2B5EF4-FFF2-40B4-BE49-F238E27FC236}">
                <a16:creationId xmlns:a16="http://schemas.microsoft.com/office/drawing/2014/main" id="{30418009-FE98-4914-8B4A-0B970C82A5F5}"/>
              </a:ext>
            </a:extLst>
          </p:cNvPr>
          <p:cNvPicPr>
            <a:picLocks noChangeAspect="1"/>
          </p:cNvPicPr>
          <p:nvPr/>
        </p:nvPicPr>
        <p:blipFill>
          <a:blip r:embed="rId3"/>
          <a:stretch>
            <a:fillRect/>
          </a:stretch>
        </p:blipFill>
        <p:spPr>
          <a:xfrm>
            <a:off x="0" y="0"/>
            <a:ext cx="9144000" cy="5894363"/>
          </a:xfrm>
          <a:prstGeom prst="rect">
            <a:avLst/>
          </a:prstGeom>
        </p:spPr>
      </p:pic>
    </p:spTree>
    <p:extLst>
      <p:ext uri="{BB962C8B-B14F-4D97-AF65-F5344CB8AC3E}">
        <p14:creationId xmlns:p14="http://schemas.microsoft.com/office/powerpoint/2010/main" val="285061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CFD00C-8376-4B9A-A5B3-7386DCCC8D2E}"/>
              </a:ext>
            </a:extLst>
          </p:cNvPr>
          <p:cNvSpPr>
            <a:spLocks noGrp="1"/>
          </p:cNvSpPr>
          <p:nvPr>
            <p:ph type="ftr" sz="quarter" idx="11"/>
          </p:nvPr>
        </p:nvSpPr>
        <p:spPr/>
        <p:txBody>
          <a:bodyPr/>
          <a:lstStyle/>
          <a:p>
            <a:r>
              <a:rPr lang="en-US"/>
              <a:t>EAP1.02</a:t>
            </a:r>
          </a:p>
        </p:txBody>
      </p:sp>
      <p:sp>
        <p:nvSpPr>
          <p:cNvPr id="5" name="Slide Number Placeholder 4">
            <a:extLst>
              <a:ext uri="{FF2B5EF4-FFF2-40B4-BE49-F238E27FC236}">
                <a16:creationId xmlns:a16="http://schemas.microsoft.com/office/drawing/2014/main" id="{099C0749-D1A8-4324-BA8F-E31BC009BABF}"/>
              </a:ext>
            </a:extLst>
          </p:cNvPr>
          <p:cNvSpPr>
            <a:spLocks noGrp="1"/>
          </p:cNvSpPr>
          <p:nvPr>
            <p:ph type="sldNum" sz="quarter" idx="12"/>
          </p:nvPr>
        </p:nvSpPr>
        <p:spPr/>
        <p:txBody>
          <a:bodyPr/>
          <a:lstStyle/>
          <a:p>
            <a:fld id="{2E406D4C-637F-1E4A-BB6F-D7DCB0416A73}" type="slidenum">
              <a:rPr lang="en-US" smtClean="0"/>
              <a:pPr/>
              <a:t>6</a:t>
            </a:fld>
            <a:endParaRPr lang="en-US"/>
          </a:p>
        </p:txBody>
      </p:sp>
      <p:pic>
        <p:nvPicPr>
          <p:cNvPr id="6" name="Picture 5">
            <a:extLst>
              <a:ext uri="{FF2B5EF4-FFF2-40B4-BE49-F238E27FC236}">
                <a16:creationId xmlns:a16="http://schemas.microsoft.com/office/drawing/2014/main" id="{4D98DAC6-E39A-498F-8D8C-9E3ED7708AA2}"/>
              </a:ext>
            </a:extLst>
          </p:cNvPr>
          <p:cNvPicPr>
            <a:picLocks noChangeAspect="1"/>
          </p:cNvPicPr>
          <p:nvPr/>
        </p:nvPicPr>
        <p:blipFill>
          <a:blip r:embed="rId3"/>
          <a:stretch>
            <a:fillRect/>
          </a:stretch>
        </p:blipFill>
        <p:spPr>
          <a:xfrm>
            <a:off x="1" y="0"/>
            <a:ext cx="9144000" cy="5876925"/>
          </a:xfrm>
          <a:prstGeom prst="rect">
            <a:avLst/>
          </a:prstGeom>
        </p:spPr>
      </p:pic>
    </p:spTree>
    <p:extLst>
      <p:ext uri="{BB962C8B-B14F-4D97-AF65-F5344CB8AC3E}">
        <p14:creationId xmlns:p14="http://schemas.microsoft.com/office/powerpoint/2010/main" val="203267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40EEF8-2EDE-455F-9D80-A8CD54D51FBB}"/>
              </a:ext>
            </a:extLst>
          </p:cNvPr>
          <p:cNvSpPr>
            <a:spLocks noGrp="1"/>
          </p:cNvSpPr>
          <p:nvPr>
            <p:ph type="ftr" sz="quarter" idx="11"/>
          </p:nvPr>
        </p:nvSpPr>
        <p:spPr/>
        <p:txBody>
          <a:bodyPr/>
          <a:lstStyle/>
          <a:p>
            <a:r>
              <a:rPr lang="en-US"/>
              <a:t>EAP1.02</a:t>
            </a:r>
          </a:p>
        </p:txBody>
      </p:sp>
      <p:sp>
        <p:nvSpPr>
          <p:cNvPr id="5" name="Slide Number Placeholder 4">
            <a:extLst>
              <a:ext uri="{FF2B5EF4-FFF2-40B4-BE49-F238E27FC236}">
                <a16:creationId xmlns:a16="http://schemas.microsoft.com/office/drawing/2014/main" id="{21B88F8A-08B5-49A1-AF8E-7556662CF805}"/>
              </a:ext>
            </a:extLst>
          </p:cNvPr>
          <p:cNvSpPr>
            <a:spLocks noGrp="1"/>
          </p:cNvSpPr>
          <p:nvPr>
            <p:ph type="sldNum" sz="quarter" idx="12"/>
          </p:nvPr>
        </p:nvSpPr>
        <p:spPr/>
        <p:txBody>
          <a:bodyPr/>
          <a:lstStyle/>
          <a:p>
            <a:fld id="{2E406D4C-637F-1E4A-BB6F-D7DCB0416A73}" type="slidenum">
              <a:rPr lang="en-US" smtClean="0"/>
              <a:pPr/>
              <a:t>7</a:t>
            </a:fld>
            <a:endParaRPr lang="en-US"/>
          </a:p>
        </p:txBody>
      </p:sp>
      <p:pic>
        <p:nvPicPr>
          <p:cNvPr id="6" name="Picture 5">
            <a:extLst>
              <a:ext uri="{FF2B5EF4-FFF2-40B4-BE49-F238E27FC236}">
                <a16:creationId xmlns:a16="http://schemas.microsoft.com/office/drawing/2014/main" id="{6B311B6E-1C1A-49AF-B479-DFB1EC6BDE8F}"/>
              </a:ext>
            </a:extLst>
          </p:cNvPr>
          <p:cNvPicPr>
            <a:picLocks noChangeAspect="1"/>
          </p:cNvPicPr>
          <p:nvPr/>
        </p:nvPicPr>
        <p:blipFill>
          <a:blip r:embed="rId3"/>
          <a:stretch>
            <a:fillRect/>
          </a:stretch>
        </p:blipFill>
        <p:spPr>
          <a:xfrm>
            <a:off x="1" y="-17512"/>
            <a:ext cx="9144000" cy="5925943"/>
          </a:xfrm>
          <a:prstGeom prst="rect">
            <a:avLst/>
          </a:prstGeom>
        </p:spPr>
      </p:pic>
      <p:sp>
        <p:nvSpPr>
          <p:cNvPr id="2" name="Rectangle 1"/>
          <p:cNvSpPr/>
          <p:nvPr/>
        </p:nvSpPr>
        <p:spPr>
          <a:xfrm>
            <a:off x="3583172" y="3880884"/>
            <a:ext cx="2796363" cy="510363"/>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64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95BA25-98DD-4A8C-AED8-88D4D33BBF66}"/>
              </a:ext>
            </a:extLst>
          </p:cNvPr>
          <p:cNvSpPr>
            <a:spLocks noGrp="1"/>
          </p:cNvSpPr>
          <p:nvPr>
            <p:ph type="ftr" sz="quarter" idx="11"/>
          </p:nvPr>
        </p:nvSpPr>
        <p:spPr/>
        <p:txBody>
          <a:bodyPr/>
          <a:lstStyle/>
          <a:p>
            <a:r>
              <a:rPr lang="en-US"/>
              <a:t>EAP1.02</a:t>
            </a:r>
          </a:p>
        </p:txBody>
      </p:sp>
      <p:sp>
        <p:nvSpPr>
          <p:cNvPr id="5" name="Slide Number Placeholder 4">
            <a:extLst>
              <a:ext uri="{FF2B5EF4-FFF2-40B4-BE49-F238E27FC236}">
                <a16:creationId xmlns:a16="http://schemas.microsoft.com/office/drawing/2014/main" id="{509CDA3F-59BE-4727-8F11-5B9EE536B719}"/>
              </a:ext>
            </a:extLst>
          </p:cNvPr>
          <p:cNvSpPr>
            <a:spLocks noGrp="1"/>
          </p:cNvSpPr>
          <p:nvPr>
            <p:ph type="sldNum" sz="quarter" idx="12"/>
          </p:nvPr>
        </p:nvSpPr>
        <p:spPr/>
        <p:txBody>
          <a:bodyPr/>
          <a:lstStyle/>
          <a:p>
            <a:fld id="{2E406D4C-637F-1E4A-BB6F-D7DCB0416A73}" type="slidenum">
              <a:rPr lang="en-US" smtClean="0"/>
              <a:pPr/>
              <a:t>8</a:t>
            </a:fld>
            <a:endParaRPr lang="en-US"/>
          </a:p>
        </p:txBody>
      </p:sp>
      <p:pic>
        <p:nvPicPr>
          <p:cNvPr id="6" name="Picture 5">
            <a:extLst>
              <a:ext uri="{FF2B5EF4-FFF2-40B4-BE49-F238E27FC236}">
                <a16:creationId xmlns:a16="http://schemas.microsoft.com/office/drawing/2014/main" id="{FE09FC61-0C8E-4419-A163-86E863A175F4}"/>
              </a:ext>
            </a:extLst>
          </p:cNvPr>
          <p:cNvPicPr>
            <a:picLocks noChangeAspect="1"/>
          </p:cNvPicPr>
          <p:nvPr/>
        </p:nvPicPr>
        <p:blipFill>
          <a:blip r:embed="rId3"/>
          <a:stretch>
            <a:fillRect/>
          </a:stretch>
        </p:blipFill>
        <p:spPr>
          <a:xfrm>
            <a:off x="0" y="-8866"/>
            <a:ext cx="9144000" cy="5875094"/>
          </a:xfrm>
          <a:prstGeom prst="rect">
            <a:avLst/>
          </a:prstGeom>
        </p:spPr>
      </p:pic>
    </p:spTree>
    <p:extLst>
      <p:ext uri="{BB962C8B-B14F-4D97-AF65-F5344CB8AC3E}">
        <p14:creationId xmlns:p14="http://schemas.microsoft.com/office/powerpoint/2010/main" val="122392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DEC9C2-026F-4CF6-86B1-E1D1C2A6BDF6}"/>
              </a:ext>
            </a:extLst>
          </p:cNvPr>
          <p:cNvSpPr>
            <a:spLocks noGrp="1"/>
          </p:cNvSpPr>
          <p:nvPr>
            <p:ph type="ftr" sz="quarter" idx="11"/>
          </p:nvPr>
        </p:nvSpPr>
        <p:spPr/>
        <p:txBody>
          <a:bodyPr/>
          <a:lstStyle/>
          <a:p>
            <a:r>
              <a:rPr lang="en-US" dirty="0"/>
              <a:t>EAP1.02</a:t>
            </a:r>
          </a:p>
        </p:txBody>
      </p:sp>
      <p:sp>
        <p:nvSpPr>
          <p:cNvPr id="5" name="Slide Number Placeholder 4">
            <a:extLst>
              <a:ext uri="{FF2B5EF4-FFF2-40B4-BE49-F238E27FC236}">
                <a16:creationId xmlns:a16="http://schemas.microsoft.com/office/drawing/2014/main" id="{0F17697F-496F-46A5-B6C2-817057FD913B}"/>
              </a:ext>
            </a:extLst>
          </p:cNvPr>
          <p:cNvSpPr>
            <a:spLocks noGrp="1"/>
          </p:cNvSpPr>
          <p:nvPr>
            <p:ph type="sldNum" sz="quarter" idx="12"/>
          </p:nvPr>
        </p:nvSpPr>
        <p:spPr/>
        <p:txBody>
          <a:bodyPr/>
          <a:lstStyle/>
          <a:p>
            <a:fld id="{2E406D4C-637F-1E4A-BB6F-D7DCB0416A73}" type="slidenum">
              <a:rPr lang="en-US" smtClean="0"/>
              <a:pPr/>
              <a:t>9</a:t>
            </a:fld>
            <a:endParaRPr lang="en-US"/>
          </a:p>
        </p:txBody>
      </p:sp>
      <p:sp>
        <p:nvSpPr>
          <p:cNvPr id="6" name="Rectangle 5">
            <a:extLst>
              <a:ext uri="{FF2B5EF4-FFF2-40B4-BE49-F238E27FC236}">
                <a16:creationId xmlns:a16="http://schemas.microsoft.com/office/drawing/2014/main" id="{EF9899DF-7D54-45E2-A730-1A383C575961}"/>
              </a:ext>
            </a:extLst>
          </p:cNvPr>
          <p:cNvSpPr/>
          <p:nvPr/>
        </p:nvSpPr>
        <p:spPr>
          <a:xfrm>
            <a:off x="531624" y="1620263"/>
            <a:ext cx="7878725" cy="1169551"/>
          </a:xfrm>
          <a:prstGeom prst="rect">
            <a:avLst/>
          </a:prstGeom>
        </p:spPr>
        <p:txBody>
          <a:bodyPr wrap="square">
            <a:spAutoFit/>
          </a:bodyPr>
          <a:lstStyle/>
          <a:p>
            <a:r>
              <a:rPr lang="en-GB" altLang="en-US" sz="3000" b="1" dirty="0">
                <a:uFill>
                  <a:solidFill>
                    <a:srgbClr val="DE0665"/>
                  </a:solidFill>
                </a:uFill>
                <a:latin typeface="Gill Sans MT"/>
                <a:ea typeface="+mj-ea"/>
              </a:rPr>
              <a:t>Managing epilepsy – the seizure</a:t>
            </a:r>
          </a:p>
          <a:p>
            <a:endParaRPr lang="en-GB" altLang="en-US" sz="1200" b="1" dirty="0">
              <a:solidFill>
                <a:srgbClr val="DE0665"/>
              </a:solidFill>
              <a:uFill>
                <a:solidFill>
                  <a:srgbClr val="DE0665"/>
                </a:solidFill>
              </a:uFill>
              <a:latin typeface="Gill Sans MT"/>
              <a:ea typeface="+mj-ea"/>
            </a:endParaRPr>
          </a:p>
          <a:p>
            <a:r>
              <a:rPr lang="en-GB" altLang="en-US" sz="2800" b="1" dirty="0">
                <a:solidFill>
                  <a:schemeClr val="tx1">
                    <a:lumMod val="50000"/>
                    <a:lumOff val="50000"/>
                  </a:schemeClr>
                </a:solidFill>
                <a:uFill>
                  <a:solidFill>
                    <a:srgbClr val="DE0665"/>
                  </a:solidFill>
                </a:uFill>
                <a:latin typeface="Gill Sans MT"/>
                <a:ea typeface="+mj-ea"/>
              </a:rPr>
              <a:t>First aid for tonic-</a:t>
            </a:r>
            <a:r>
              <a:rPr lang="en-GB" altLang="en-US" sz="2800" b="1" dirty="0" err="1">
                <a:solidFill>
                  <a:schemeClr val="tx1">
                    <a:lumMod val="50000"/>
                    <a:lumOff val="50000"/>
                  </a:schemeClr>
                </a:solidFill>
                <a:uFill>
                  <a:solidFill>
                    <a:srgbClr val="DE0665"/>
                  </a:solidFill>
                </a:uFill>
                <a:latin typeface="Gill Sans MT"/>
                <a:ea typeface="+mj-ea"/>
              </a:rPr>
              <a:t>clonic</a:t>
            </a:r>
            <a:r>
              <a:rPr lang="en-GB" altLang="en-US" sz="2800" b="1" dirty="0">
                <a:solidFill>
                  <a:schemeClr val="tx1">
                    <a:lumMod val="50000"/>
                    <a:lumOff val="50000"/>
                  </a:schemeClr>
                </a:solidFill>
                <a:uFill>
                  <a:solidFill>
                    <a:srgbClr val="DE0665"/>
                  </a:solidFill>
                </a:uFill>
                <a:latin typeface="Gill Sans MT"/>
                <a:ea typeface="+mj-ea"/>
              </a:rPr>
              <a:t> seizures – </a:t>
            </a:r>
            <a:endParaRPr lang="en-GB" altLang="en-US" sz="2800" b="1" u="sng" dirty="0">
              <a:uFill>
                <a:solidFill>
                  <a:srgbClr val="DE0665"/>
                </a:solidFill>
              </a:uFill>
              <a:latin typeface="Gill Sans MT"/>
              <a:ea typeface="+mj-ea"/>
            </a:endParaRPr>
          </a:p>
        </p:txBody>
      </p:sp>
      <p:sp>
        <p:nvSpPr>
          <p:cNvPr id="7" name="Rectangle 6">
            <a:extLst>
              <a:ext uri="{FF2B5EF4-FFF2-40B4-BE49-F238E27FC236}">
                <a16:creationId xmlns:a16="http://schemas.microsoft.com/office/drawing/2014/main" id="{6DC2338D-112E-4EB9-993C-9F1F17BE3918}"/>
              </a:ext>
            </a:extLst>
          </p:cNvPr>
          <p:cNvSpPr/>
          <p:nvPr/>
        </p:nvSpPr>
        <p:spPr>
          <a:xfrm>
            <a:off x="531627" y="2707127"/>
            <a:ext cx="7878725" cy="523220"/>
          </a:xfrm>
          <a:prstGeom prst="rect">
            <a:avLst/>
          </a:prstGeom>
        </p:spPr>
        <p:txBody>
          <a:bodyPr wrap="square">
            <a:spAutoFit/>
          </a:bodyPr>
          <a:lstStyle/>
          <a:p>
            <a:pPr marL="457200" indent="-457200">
              <a:buFont typeface="Arial" panose="020B0604020202020204" pitchFamily="34" charset="0"/>
              <a:buChar char="•"/>
            </a:pPr>
            <a:r>
              <a:rPr lang="en-GB" altLang="en-US" sz="2800" dirty="0">
                <a:uFill>
                  <a:solidFill>
                    <a:srgbClr val="DE0665"/>
                  </a:solidFill>
                </a:uFill>
                <a:latin typeface="Gill Sans MT"/>
                <a:ea typeface="+mj-ea"/>
              </a:rPr>
              <a:t>Protect the person from injury </a:t>
            </a:r>
          </a:p>
        </p:txBody>
      </p:sp>
      <p:sp>
        <p:nvSpPr>
          <p:cNvPr id="8" name="Rectangle 7">
            <a:extLst>
              <a:ext uri="{FF2B5EF4-FFF2-40B4-BE49-F238E27FC236}">
                <a16:creationId xmlns:a16="http://schemas.microsoft.com/office/drawing/2014/main" id="{DA574BB6-1259-41DF-8D0E-34450DA8F7D9}"/>
              </a:ext>
            </a:extLst>
          </p:cNvPr>
          <p:cNvSpPr/>
          <p:nvPr/>
        </p:nvSpPr>
        <p:spPr>
          <a:xfrm>
            <a:off x="531626" y="3230347"/>
            <a:ext cx="7878725" cy="523220"/>
          </a:xfrm>
          <a:prstGeom prst="rect">
            <a:avLst/>
          </a:prstGeom>
        </p:spPr>
        <p:txBody>
          <a:bodyPr wrap="square">
            <a:spAutoFit/>
          </a:bodyPr>
          <a:lstStyle/>
          <a:p>
            <a:pPr marL="457200" indent="-457200">
              <a:buFont typeface="Arial" panose="020B0604020202020204" pitchFamily="34" charset="0"/>
              <a:buChar char="•"/>
            </a:pPr>
            <a:r>
              <a:rPr lang="en-GB" altLang="en-US" sz="2800" dirty="0">
                <a:uFill>
                  <a:solidFill>
                    <a:srgbClr val="DE0665"/>
                  </a:solidFill>
                </a:uFill>
                <a:latin typeface="Gill Sans MT"/>
                <a:ea typeface="+mj-ea"/>
              </a:rPr>
              <a:t>Cushion their head</a:t>
            </a:r>
          </a:p>
        </p:txBody>
      </p:sp>
      <p:sp>
        <p:nvSpPr>
          <p:cNvPr id="9" name="Rectangle 8">
            <a:extLst>
              <a:ext uri="{FF2B5EF4-FFF2-40B4-BE49-F238E27FC236}">
                <a16:creationId xmlns:a16="http://schemas.microsoft.com/office/drawing/2014/main" id="{6DE1CB97-5EFC-4072-BAF1-9C235043525E}"/>
              </a:ext>
            </a:extLst>
          </p:cNvPr>
          <p:cNvSpPr/>
          <p:nvPr/>
        </p:nvSpPr>
        <p:spPr>
          <a:xfrm>
            <a:off x="531625" y="3725201"/>
            <a:ext cx="7878725" cy="954107"/>
          </a:xfrm>
          <a:prstGeom prst="rect">
            <a:avLst/>
          </a:prstGeom>
        </p:spPr>
        <p:txBody>
          <a:bodyPr wrap="square">
            <a:spAutoFit/>
          </a:bodyPr>
          <a:lstStyle/>
          <a:p>
            <a:pPr marL="457200" indent="-457200">
              <a:buFont typeface="Arial" panose="020B0604020202020204" pitchFamily="34" charset="0"/>
              <a:buChar char="•"/>
            </a:pPr>
            <a:r>
              <a:rPr lang="en-GB" altLang="en-US" sz="2800" dirty="0">
                <a:uFill>
                  <a:solidFill>
                    <a:srgbClr val="DE0665"/>
                  </a:solidFill>
                </a:uFill>
                <a:latin typeface="Gill Sans MT"/>
                <a:ea typeface="+mj-ea"/>
              </a:rPr>
              <a:t>Aid breathing by gently placing them in the recovery position when the seizure has finished</a:t>
            </a:r>
          </a:p>
        </p:txBody>
      </p:sp>
      <p:sp>
        <p:nvSpPr>
          <p:cNvPr id="10" name="Rectangle 9">
            <a:extLst>
              <a:ext uri="{FF2B5EF4-FFF2-40B4-BE49-F238E27FC236}">
                <a16:creationId xmlns:a16="http://schemas.microsoft.com/office/drawing/2014/main" id="{00255F2B-85D0-4856-8964-A84E3C2EB1F6}"/>
              </a:ext>
            </a:extLst>
          </p:cNvPr>
          <p:cNvSpPr/>
          <p:nvPr/>
        </p:nvSpPr>
        <p:spPr>
          <a:xfrm>
            <a:off x="531628" y="4670460"/>
            <a:ext cx="7878725" cy="523220"/>
          </a:xfrm>
          <a:prstGeom prst="rect">
            <a:avLst/>
          </a:prstGeom>
        </p:spPr>
        <p:txBody>
          <a:bodyPr wrap="square">
            <a:spAutoFit/>
          </a:bodyPr>
          <a:lstStyle/>
          <a:p>
            <a:pPr marL="457200" indent="-457200">
              <a:buFont typeface="Arial" panose="020B0604020202020204" pitchFamily="34" charset="0"/>
              <a:buChar char="•"/>
            </a:pPr>
            <a:r>
              <a:rPr lang="en-GB" altLang="en-US" sz="2800" dirty="0">
                <a:uFill>
                  <a:solidFill>
                    <a:srgbClr val="DE0665"/>
                  </a:solidFill>
                </a:uFill>
                <a:latin typeface="Gill Sans MT"/>
                <a:ea typeface="+mj-ea"/>
              </a:rPr>
              <a:t>Stay with them until recovery is complete</a:t>
            </a:r>
          </a:p>
        </p:txBody>
      </p:sp>
      <p:sp>
        <p:nvSpPr>
          <p:cNvPr id="11" name="Rectangle 10">
            <a:extLst>
              <a:ext uri="{FF2B5EF4-FFF2-40B4-BE49-F238E27FC236}">
                <a16:creationId xmlns:a16="http://schemas.microsoft.com/office/drawing/2014/main" id="{281B1C5D-A495-48F9-8B2F-F44D1688DB9E}"/>
              </a:ext>
            </a:extLst>
          </p:cNvPr>
          <p:cNvSpPr/>
          <p:nvPr/>
        </p:nvSpPr>
        <p:spPr>
          <a:xfrm>
            <a:off x="531632" y="5146663"/>
            <a:ext cx="7878725" cy="523220"/>
          </a:xfrm>
          <a:prstGeom prst="rect">
            <a:avLst/>
          </a:prstGeom>
        </p:spPr>
        <p:txBody>
          <a:bodyPr wrap="square">
            <a:spAutoFit/>
          </a:bodyPr>
          <a:lstStyle/>
          <a:p>
            <a:pPr marL="457200" indent="-457200">
              <a:buFont typeface="Arial" panose="020B0604020202020204" pitchFamily="34" charset="0"/>
              <a:buChar char="•"/>
            </a:pPr>
            <a:r>
              <a:rPr lang="en-GB" altLang="en-US" sz="2800" dirty="0">
                <a:uFill>
                  <a:solidFill>
                    <a:srgbClr val="DE0665"/>
                  </a:solidFill>
                </a:uFill>
                <a:latin typeface="Gill Sans MT"/>
                <a:ea typeface="+mj-ea"/>
              </a:rPr>
              <a:t>Be calmly reassuring</a:t>
            </a:r>
          </a:p>
        </p:txBody>
      </p:sp>
      <p:sp>
        <p:nvSpPr>
          <p:cNvPr id="12" name="Rectangle 11">
            <a:extLst>
              <a:ext uri="{FF2B5EF4-FFF2-40B4-BE49-F238E27FC236}">
                <a16:creationId xmlns:a16="http://schemas.microsoft.com/office/drawing/2014/main" id="{27554232-0993-4114-AC62-76ABA35628EC}"/>
              </a:ext>
            </a:extLst>
          </p:cNvPr>
          <p:cNvSpPr/>
          <p:nvPr/>
        </p:nvSpPr>
        <p:spPr>
          <a:xfrm>
            <a:off x="6323683" y="2272189"/>
            <a:ext cx="661012" cy="523220"/>
          </a:xfrm>
          <a:prstGeom prst="rect">
            <a:avLst/>
          </a:prstGeom>
        </p:spPr>
        <p:txBody>
          <a:bodyPr wrap="square">
            <a:spAutoFit/>
          </a:bodyPr>
          <a:lstStyle/>
          <a:p>
            <a:r>
              <a:rPr lang="en-GB" altLang="en-US" sz="2800" b="1" dirty="0">
                <a:solidFill>
                  <a:schemeClr val="tx1">
                    <a:lumMod val="50000"/>
                    <a:lumOff val="50000"/>
                  </a:schemeClr>
                </a:solidFill>
                <a:uFill>
                  <a:solidFill>
                    <a:srgbClr val="DE0665"/>
                  </a:solidFill>
                </a:uFill>
                <a:latin typeface="Gill Sans MT"/>
                <a:ea typeface="+mj-ea"/>
              </a:rPr>
              <a:t>do</a:t>
            </a:r>
            <a:endParaRPr lang="en-GB" altLang="en-US" sz="2800" b="1" u="sng" dirty="0">
              <a:solidFill>
                <a:schemeClr val="tx1">
                  <a:lumMod val="50000"/>
                  <a:lumOff val="50000"/>
                </a:schemeClr>
              </a:solidFill>
              <a:uFill>
                <a:solidFill>
                  <a:srgbClr val="DE0665"/>
                </a:solidFill>
              </a:uFill>
              <a:latin typeface="Gill Sans MT"/>
              <a:ea typeface="+mj-ea"/>
            </a:endParaRPr>
          </a:p>
        </p:txBody>
      </p:sp>
    </p:spTree>
    <p:extLst>
      <p:ext uri="{BB962C8B-B14F-4D97-AF65-F5344CB8AC3E}">
        <p14:creationId xmlns:p14="http://schemas.microsoft.com/office/powerpoint/2010/main" val="313191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5232</TotalTime>
  <Words>883</Words>
  <Application>Microsoft Office PowerPoint</Application>
  <PresentationFormat>On-screen Show (4:3)</PresentationFormat>
  <Paragraphs>160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Gill Sans MT</vt:lpstr>
      <vt:lpstr>Office Theme</vt:lpstr>
      <vt:lpstr>Everyone Week Epilepsy – Fitting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Surprising Facts about Epilepsy  Only in about 30% of cases is the cause of epilepsy determined. The other 70% remain unanswered, in what is referred to as idiopathic epilepsy  </vt:lpstr>
      <vt:lpstr>Surprising Facts about Epilepsy  You cannot swallow your tongue during a seizure; you cannot swallow your tongue now, can you?  </vt:lpstr>
      <vt:lpstr>Surprising Facts about Epilepsy  What percentage of epileptics are sensitive to flickering light, or photosensitive epilepsy?   </vt:lpstr>
      <vt:lpstr>Surprising Facts about Epilepsy  In the UK, 600,000 or one in every 103 people has epilepsy.  Every day in the UK, 87 people are diagnosed with epilepsy  Around five people in every 100 will have an epileptic seizure at some time in their life. Out of these five people, around four will go on to develop epilepsy.  </vt:lpstr>
      <vt:lpstr>Surprising Facts about Epilepsy  Epilepsy is usually not a lifelong disorder, with only 25% of those who develop seizures developing difficult to control seizures. And in my experience, those who have lifelong seizure disorders have more serious conditions at play  </vt:lpstr>
      <vt:lpstr>PowerPoint Presentation</vt:lpstr>
      <vt:lpstr>“Epilepsy is a condition I                   LIVE with  </vt:lpstr>
      <vt:lpstr>PowerPoint Presentation</vt:lpstr>
    </vt:vector>
  </TitlesOfParts>
  <Company>Epilepsy Action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Simms</dc:creator>
  <cp:lastModifiedBy>Capstick Tracey</cp:lastModifiedBy>
  <cp:revision>249</cp:revision>
  <cp:lastPrinted>2016-10-10T16:05:35Z</cp:lastPrinted>
  <dcterms:created xsi:type="dcterms:W3CDTF">2015-06-02T08:55:33Z</dcterms:created>
  <dcterms:modified xsi:type="dcterms:W3CDTF">2018-11-13T17:23:11Z</dcterms:modified>
</cp:coreProperties>
</file>