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 id="2147483765" r:id="rId4"/>
  </p:sldMasterIdLst>
  <p:notesMasterIdLst>
    <p:notesMasterId r:id="rId21"/>
  </p:notesMasterIdLst>
  <p:handoutMasterIdLst>
    <p:handoutMasterId r:id="rId22"/>
  </p:handoutMasterIdLst>
  <p:sldIdLst>
    <p:sldId id="634" r:id="rId5"/>
    <p:sldId id="275" r:id="rId6"/>
    <p:sldId id="276" r:id="rId7"/>
    <p:sldId id="609" r:id="rId8"/>
    <p:sldId id="633" r:id="rId9"/>
    <p:sldId id="623" r:id="rId10"/>
    <p:sldId id="635" r:id="rId11"/>
    <p:sldId id="620" r:id="rId12"/>
    <p:sldId id="619" r:id="rId13"/>
    <p:sldId id="632" r:id="rId14"/>
    <p:sldId id="291" r:id="rId15"/>
    <p:sldId id="631" r:id="rId16"/>
    <p:sldId id="288" r:id="rId17"/>
    <p:sldId id="289" r:id="rId18"/>
    <p:sldId id="636" r:id="rId19"/>
    <p:sldId id="290" r:id="rId2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634"/>
            <p14:sldId id="275"/>
            <p14:sldId id="276"/>
            <p14:sldId id="609"/>
            <p14:sldId id="633"/>
            <p14:sldId id="623"/>
            <p14:sldId id="635"/>
            <p14:sldId id="620"/>
            <p14:sldId id="619"/>
            <p14:sldId id="632"/>
            <p14:sldId id="291"/>
            <p14:sldId id="631"/>
            <p14:sldId id="288"/>
            <p14:sldId id="289"/>
            <p14:sldId id="636"/>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3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63300"/>
    <a:srgbClr val="293A16"/>
    <a:srgbClr val="0000FF"/>
    <a:srgbClr val="951B81"/>
    <a:srgbClr val="FFEDB3"/>
    <a:srgbClr val="FFE181"/>
    <a:srgbClr val="008000"/>
    <a:srgbClr val="70B39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84830" autoAdjust="0"/>
  </p:normalViewPr>
  <p:slideViewPr>
    <p:cSldViewPr>
      <p:cViewPr>
        <p:scale>
          <a:sx n="90" d="100"/>
          <a:sy n="90" d="100"/>
        </p:scale>
        <p:origin x="366" y="52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14/11/2019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14/11/2019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56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14</a:t>
            </a:fld>
            <a:endParaRPr lang="en-GB"/>
          </a:p>
        </p:txBody>
      </p:sp>
    </p:spTree>
    <p:extLst>
      <p:ext uri="{BB962C8B-B14F-4D97-AF65-F5344CB8AC3E}">
        <p14:creationId xmlns:p14="http://schemas.microsoft.com/office/powerpoint/2010/main" val="291518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37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Park with consideration to others</a:t>
            </a:r>
          </a:p>
          <a:p>
            <a:r>
              <a:rPr lang="en-GB" dirty="0"/>
              <a:t>Drive courteously </a:t>
            </a:r>
          </a:p>
          <a:p>
            <a:r>
              <a:rPr lang="en-GB" dirty="0"/>
              <a:t>Obey the speed limit</a:t>
            </a:r>
          </a:p>
          <a:p>
            <a:r>
              <a:rPr lang="en-GB" dirty="0"/>
              <a:t>Never use a mobile phone or handheld device while driving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0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48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3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1 – refer to Code of Practice Safety at Street Works and Road  Works published by the Department of Transport</a:t>
            </a:r>
          </a:p>
          <a:p>
            <a:r>
              <a:rPr lang="en-GB" dirty="0"/>
              <a:t>Note 3 – Each specific item of plant may have different minimum requirements, and this should be established as part of the planning process for OTP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35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For each it covers who is responsible for ensuring checks area carried out, applications completed, as well as communication of any applicable conditions in defined areas. Two decision flow charts are also included within the standard</a:t>
            </a:r>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13</a:t>
            </a:fld>
            <a:endParaRPr lang="en-GB"/>
          </a:p>
        </p:txBody>
      </p:sp>
    </p:spTree>
    <p:extLst>
      <p:ext uri="{BB962C8B-B14F-4D97-AF65-F5344CB8AC3E}">
        <p14:creationId xmlns:p14="http://schemas.microsoft.com/office/powerpoint/2010/main" val="781752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14-Nov-19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14-Nov-19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14-Nov-19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14-Nov-19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14-Nov-19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14-Nov-19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14-Nov-19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14-Nov-19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14-Nov-19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14-Nov-19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14-Nov-19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14-Nov-19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14-Nov-19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14-Nov-19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14-Nov-19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14-Nov-19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14-Nov-19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14-Nov-19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14-Nov-19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14-Nov-19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14-Nov-19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14-Nov-19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1826482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561390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82040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372717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367186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8629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14-Nov-19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14-Nov-19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14-Nov-19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63182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file:///\\UKRDC3SDC43014\DFSRoot$\SZ\WMAGroups\01%20-%20Route%20IM%20Director%20-%20Wessex\02%20-%20Route%20Safety%20Hour%20Reporting\02%20-%20Route%20Safety%20Hour%20Reporting\Safety%20Cascades%2019-20\P8%201920\NR-OPS-066%20Grove%20Park%20Line%20Blockage%20Irregularity.pdf" TargetMode="External"/><Relationship Id="rId3" Type="http://schemas.openxmlformats.org/officeDocument/2006/relationships/hyperlink" Target="file:///\\UKRDC3SDC43014\DFSRoot$\SZ\WMAGroups\01%20-%20Route%20IM%20Director%20-%20Wessex\02%20-%20Route%20Safety%20Hour%20Reporting\02%20-%20Route%20Safety%20Hour%20Reporting\Safety%20Cascades%2019-20\P8%201920\NRA19-13-Access-gate-safety-.pdf" TargetMode="External"/><Relationship Id="rId7" Type="http://schemas.openxmlformats.org/officeDocument/2006/relationships/hyperlink" Target="file:///\\UKRDC3SDC43014\DFSRoot$\SZ\WMAGroups\01%20-%20Route%20IM%20Director%20-%20Wessex\02%20-%20Route%20Safety%20Hour%20Reporting\02%20-%20Route%20Safety%20Hour%20Reporting\Safety%20Cascades%2019-20\P8%201920\NR-OPS-065%20Charing%20Cross%20Line%20Blockage%20Irregularity.pdf" TargetMode="External"/><Relationship Id="rId12" Type="http://schemas.openxmlformats.org/officeDocument/2006/relationships/image" Target="../media/image26.emf"/><Relationship Id="rId2" Type="http://schemas.openxmlformats.org/officeDocument/2006/relationships/hyperlink" Target="file:///\\UKRDC3SDC43014\DFSRoot$\SZ\WMAGroups\01%20-%20Route%20IM%20Director%20-%20Wessex\02%20-%20Route%20Safety%20Hour%20Reporting\02%20-%20Route%20Safety%20Hour%20Reporting\Safety%20Cascades%2019-20\P8%201920\Shared-Learning-NRL19-14-Near-miss-with-a-track-worker.pdf" TargetMode="External"/><Relationship Id="rId1" Type="http://schemas.openxmlformats.org/officeDocument/2006/relationships/slideLayout" Target="../slideLayouts/slideLayout2.xml"/><Relationship Id="rId6" Type="http://schemas.openxmlformats.org/officeDocument/2006/relationships/hyperlink" Target="file:///\\UKRDC3SDC43014\DFSRoot$\SZ\WMAGroups\01%20-%20Route%20IM%20Director%20-%20Wessex\02%20-%20Route%20Safety%20Hour%20Reporting\02%20-%20Route%20Safety%20Hour%20Reporting\Safety%20Cascades%2019-20\P8%201920\NR-OPS-064%20Thameslink%20Line%20Blockage%20Irregularity.pdf" TargetMode="External"/><Relationship Id="rId11" Type="http://schemas.openxmlformats.org/officeDocument/2006/relationships/hyperlink" Target="file:///\\UKRDC3SDC43014\DFSRoot$\SZ\WMAGroups\01%20-%20Route%20IM%20Director%20-%20Wessex\02%20-%20Route%20Safety%20Hour%20Reporting\02%20-%20Route%20Safety%20Hour%20Reporting\Safety%20Cascades%2019-20\P8%201920\TSA-Trolleys-poster-2019_11-09-003.pdf" TargetMode="External"/><Relationship Id="rId5" Type="http://schemas.openxmlformats.org/officeDocument/2006/relationships/hyperlink" Target="file:///\\UKRDC3SDC43014\DFSRoot$\SZ\WMAGroups\01%20-%20Route%20IM%20Director%20-%20Wessex\02%20-%20Route%20Safety%20Hour%20Reporting\02%20-%20Route%20Safety%20Hour%20Reporting\Safety%20Cascades%2019-20\P8%201920\NR%20OPS%20063%20Passenger%20train%20signalled%20through%20line%20blockage%20at%20Queenstown%20Road%20Station.pdf" TargetMode="External"/><Relationship Id="rId10" Type="http://schemas.openxmlformats.org/officeDocument/2006/relationships/hyperlink" Target="file:///\\UKRDC3SDC43014\DFSRoot$\SZ\WMAGroups\01%20-%20Route%20IM%20Director%20-%20Wessex\02%20-%20Route%20Safety%20Hour%20Reporting\02%20-%20Route%20Safety%20Hour%20Reporting\Safety%20Cascades%2019-20\P8%201920\Transferable%20Lessons%20%20-%20Stoke%20Gifford%2025-10-2019.pdf" TargetMode="External"/><Relationship Id="rId4" Type="http://schemas.openxmlformats.org/officeDocument/2006/relationships/hyperlink" Target="file:///\\UKRDC3SDC43014\DFSRoot$\SZ\WMAGroups\01%20-%20Route%20IM%20Director%20-%20Wessex\02%20-%20Route%20Safety%20Hour%20Reporting\02%20-%20Route%20Safety%20Hour%20Reporting\Safety%20Cascades%2019-20\P8%201920\Lessons%20learnt%20-%20RTC%20at%20Epsom%20061119.pdf" TargetMode="External"/><Relationship Id="rId9" Type="http://schemas.openxmlformats.org/officeDocument/2006/relationships/hyperlink" Target="file:///\\UKRDC3SDC43014\DFSRoot$\SZ\WMAGroups\01%20-%20Route%20IM%20Director%20-%20Wessex\02%20-%20Route%20Safety%20Hour%20Reporting\02%20-%20Route%20Safety%20Hour%20Reporting\Safety%20Cascades%2019-20\P8%201920\NR-OPS-068%20Asfordby%20AHBC%20Irregularity..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7.png"/><Relationship Id="rId7"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mailto:WessexOnTrackPlant@networkrail.co.uk" TargetMode="External"/><Relationship Id="rId11" Type="http://schemas.openxmlformats.org/officeDocument/2006/relationships/image" Target="../media/image32.emf"/><Relationship Id="rId5" Type="http://schemas.openxmlformats.org/officeDocument/2006/relationships/hyperlink" Target="https://nrwessex.co.uk/accesspoints/admin/index.php" TargetMode="External"/><Relationship Id="rId10" Type="http://schemas.openxmlformats.org/officeDocument/2006/relationships/image" Target="../media/image31.emf"/><Relationship Id="rId4" Type="http://schemas.openxmlformats.org/officeDocument/2006/relationships/hyperlink" Target="https://wexplant.hub.networkrail.co.uk/Lists/Standards%20Updates1/AllItems.aspx?RootFolder=/Standards%20Documents/Infrastucture%20Plant%20Manual&amp;FolderCTID=0x012000887FD30B8DF0944D8DC19A7694214404&amp;View=%7b985BAF99-1168-4846-A7D5-EEBA2365BCEF%7d" TargetMode="External"/><Relationship Id="rId9"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hyperlink" Target="http://networkrailstandards/StandardHeaderView.aspx?id=1474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0.xml"/><Relationship Id="rId16" Type="http://schemas.openxmlformats.org/officeDocument/2006/relationships/image" Target="../media/image48.emf"/><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9.emf"/><Relationship Id="rId4" Type="http://schemas.openxmlformats.org/officeDocument/2006/relationships/hyperlink" Target="file:///\\UKRDC3SDC43014\DFSRoot$\SZ\WMAGroups\01%20-%20Route%20IM%20Director%20-%20Wessex\02%20-%20Route%20Safety%20Hour%20Reporting\02%20-%20Route%20Safety%20Hour%20Reporting\Safety%20Cascades%2019-20\P8%201920\Flu%20Campaign%202019%20Poste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hyperlink" Target="file:///\\UKRDC3SDC43014\DFSRoot$\SZ\WMAGroups\01%20-%20Route%20IM%20Director%20-%20Wessex\02%20-%20Route%20Safety%20Hour%20Reporting\02%20-%20Route%20Safety%20Hour%20Reporting\Safety%20Cascades%2019-20\P8%201920\Front%20Line%20Focus%20Episode%2088%20-%20November%202019.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file:///\\UKRDC3SDC43014\DFSRoot$\SZ\WMAGroups\01%20-%20Route%20IM%20Director%20-%20Wessex\02%20-%20Route%20Safety%20Hour%20Reporting\02%20-%20Route%20Safety%20Hour%20Reporting\Safety%20Cascades%2019-20\P8%201920\Swale%20Near%20Miss%20cut%202.mp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uk/url?sa=i&amp;url=https%3A%2F%2Fwww.shutterstock.com%2Fes%2Fsearch%2Fhand%2520wound%3Fimage_type%3Dillustration&amp;psig=AOvVaw0sfkgA1I0Cx2LDpo-Tkfio&amp;ust=1573575928428000&amp;source=images&amp;cd=vfe&amp;ved=0CAIQjRxqFwoTCLjqqKvJ4uUCFQAAAAAdAAAAABAF" TargetMode="External"/><Relationship Id="rId13"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5.emf"/><Relationship Id="rId5" Type="http://schemas.openxmlformats.org/officeDocument/2006/relationships/image" Target="../media/image8.emf"/><Relationship Id="rId10" Type="http://schemas.openxmlformats.org/officeDocument/2006/relationships/package" Target="../embeddings/Microsoft_Excel_Worksheet.xlsx"/><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UKRDC3SDC43014\DFSRoot$\SZ\WMAGroups\01%20-%20Route%20IM%20Director%20-%20Wessex\02%20-%20Route%20Safety%20Hour%20Reporting\02%20-%20Route%20Safety%20Hour%20Reporting\Safety%20Cascades%2019-20\P8%201920\Lessons%20learnt%20-%20RTC%20at%20Epsom%20061119.pdf" TargetMode="External"/><Relationship Id="rId5" Type="http://schemas.openxmlformats.org/officeDocument/2006/relationships/image" Target="../media/image10.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hyperlink" Target="file:///\\UKRDC3SDC43014\DFSRoot$\SZ\WMAGroups\01%20-%20Route%20IM%20Director%20-%20Wessex\02%20-%20Route%20Safety%20Hour%20Reporting\02%20-%20Route%20Safety%20Hour%20Reporting\Safety%20Cascades%2019-20\P8%201920\Winter-Safety-Brief.pdf"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407368" y="5473972"/>
            <a:ext cx="11377264" cy="1253491"/>
          </a:xfrm>
          <a:prstGeom prst="rect">
            <a:avLst/>
          </a:prstGeom>
          <a:noFill/>
          <a:ln>
            <a:noFill/>
          </a:ln>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P08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4" name="Picture 3" descr="Strictly stars at Waterloo">
            <a:extLst>
              <a:ext uri="{FF2B5EF4-FFF2-40B4-BE49-F238E27FC236}">
                <a16:creationId xmlns:a16="http://schemas.microsoft.com/office/drawing/2014/main" id="{91F99D2C-8085-46B9-9997-C5161F52B3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5155" y="130914"/>
            <a:ext cx="8401690" cy="4954270"/>
          </a:xfrm>
          <a:prstGeom prst="rect">
            <a:avLst/>
          </a:prstGeom>
          <a:noFill/>
          <a:ln w="28575">
            <a:solidFill>
              <a:schemeClr val="tx2">
                <a:lumMod val="50000"/>
              </a:schemeClr>
            </a:solidFill>
          </a:ln>
        </p:spPr>
      </p:pic>
    </p:spTree>
    <p:extLst>
      <p:ext uri="{BB962C8B-B14F-4D97-AF65-F5344CB8AC3E}">
        <p14:creationId xmlns:p14="http://schemas.microsoft.com/office/powerpoint/2010/main" val="73305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9" name="Picture 8">
            <a:extLst>
              <a:ext uri="{FF2B5EF4-FFF2-40B4-BE49-F238E27FC236}">
                <a16:creationId xmlns:a16="http://schemas.microsoft.com/office/drawing/2014/main" id="{EF23EF25-E783-41C8-9EAD-61C8A4F386F2}"/>
              </a:ext>
            </a:extLst>
          </p:cNvPr>
          <p:cNvPicPr/>
          <p:nvPr/>
        </p:nvPicPr>
        <p:blipFill rotWithShape="1">
          <a:blip r:embed="rId2"/>
          <a:srcRect t="17383"/>
          <a:stretch/>
        </p:blipFill>
        <p:spPr>
          <a:xfrm>
            <a:off x="1758553" y="1631810"/>
            <a:ext cx="9577064" cy="5085184"/>
          </a:xfrm>
          <a:prstGeom prst="rect">
            <a:avLst/>
          </a:prstGeom>
          <a:ln w="28575">
            <a:solidFill>
              <a:schemeClr val="tx2">
                <a:lumMod val="50000"/>
              </a:schemeClr>
            </a:solidFill>
          </a:ln>
        </p:spPr>
      </p:pic>
      <p:pic>
        <p:nvPicPr>
          <p:cNvPr id="4" name="Picture 3">
            <a:extLst>
              <a:ext uri="{FF2B5EF4-FFF2-40B4-BE49-F238E27FC236}">
                <a16:creationId xmlns:a16="http://schemas.microsoft.com/office/drawing/2014/main" id="{27C38868-0492-4DB1-9BB9-F7BDD4E1087C}"/>
              </a:ext>
            </a:extLst>
          </p:cNvPr>
          <p:cNvPicPr>
            <a:picLocks noChangeAspect="1"/>
          </p:cNvPicPr>
          <p:nvPr/>
        </p:nvPicPr>
        <p:blipFill>
          <a:blip r:embed="rId3"/>
          <a:stretch>
            <a:fillRect/>
          </a:stretch>
        </p:blipFill>
        <p:spPr>
          <a:xfrm>
            <a:off x="3359696" y="218162"/>
            <a:ext cx="424998" cy="426004"/>
          </a:xfrm>
          <a:prstGeom prst="rect">
            <a:avLst/>
          </a:prstGeom>
          <a:ln w="12700">
            <a:solidFill>
              <a:schemeClr val="tx1"/>
            </a:solidFill>
          </a:ln>
        </p:spPr>
      </p:pic>
      <p:sp>
        <p:nvSpPr>
          <p:cNvPr id="11" name="Rectangle 10">
            <a:extLst>
              <a:ext uri="{FF2B5EF4-FFF2-40B4-BE49-F238E27FC236}">
                <a16:creationId xmlns:a16="http://schemas.microsoft.com/office/drawing/2014/main" id="{A62BBD97-FB96-46D1-81D5-F324580A5993}"/>
              </a:ext>
            </a:extLst>
          </p:cNvPr>
          <p:cNvSpPr/>
          <p:nvPr/>
        </p:nvSpPr>
        <p:spPr>
          <a:xfrm>
            <a:off x="253495" y="817094"/>
            <a:ext cx="11082121"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Mandatory Personal Protective Equipment for Network Rail staff (additional PPE may be required as per your task risk assessment)</a:t>
            </a:r>
          </a:p>
        </p:txBody>
      </p:sp>
    </p:spTree>
    <p:extLst>
      <p:ext uri="{BB962C8B-B14F-4D97-AF65-F5344CB8AC3E}">
        <p14:creationId xmlns:p14="http://schemas.microsoft.com/office/powerpoint/2010/main" val="67738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2" action="ppaction://hlinkfile">
                  <a:extLst>
                    <a:ext uri="{A12FA001-AC4F-418D-AE19-62706E023703}">
                      <ahyp:hlinkClr xmlns:ahyp="http://schemas.microsoft.com/office/drawing/2018/hyperlinkcolor" val="tx"/>
                    </a:ext>
                  </a:extLst>
                </a:hlinkClick>
              </a:rPr>
              <a:t>Shared-Learning-NRL19-14-Near-miss-with-a-track-worker</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3" action="ppaction://hlinkfile">
                  <a:extLst>
                    <a:ext uri="{A12FA001-AC4F-418D-AE19-62706E023703}">
                      <ahyp:hlinkClr xmlns:ahyp="http://schemas.microsoft.com/office/drawing/2018/hyperlinkcolor" val="tx"/>
                    </a:ext>
                  </a:extLst>
                </a:hlinkClick>
              </a:rPr>
              <a:t>NRA19-13-Access-gate-safety</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4" action="ppaction://hlinkfile">
                  <a:extLst>
                    <a:ext uri="{A12FA001-AC4F-418D-AE19-62706E023703}">
                      <ahyp:hlinkClr xmlns:ahyp="http://schemas.microsoft.com/office/drawing/2018/hyperlinkcolor" val="tx"/>
                    </a:ext>
                  </a:extLst>
                </a:hlinkClick>
              </a:rPr>
              <a:t>Lessons learnt - RTC at Epsom 061119</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5" action="ppaction://hlinkfile">
                  <a:extLst>
                    <a:ext uri="{A12FA001-AC4F-418D-AE19-62706E023703}">
                      <ahyp:hlinkClr xmlns:ahyp="http://schemas.microsoft.com/office/drawing/2018/hyperlinkcolor" val="tx"/>
                    </a:ext>
                  </a:extLst>
                </a:hlinkClick>
              </a:rPr>
              <a:t>NR OPS 063 Passenger train signalled through line blockage at Queenstown Road Station</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6" action="ppaction://hlinkfile">
                  <a:extLst>
                    <a:ext uri="{A12FA001-AC4F-418D-AE19-62706E023703}">
                      <ahyp:hlinkClr xmlns:ahyp="http://schemas.microsoft.com/office/drawing/2018/hyperlinkcolor" val="tx"/>
                    </a:ext>
                  </a:extLst>
                </a:hlinkClick>
              </a:rPr>
              <a:t>NR-OPS-064 Thameslink Line Blockage Irregularity</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hlinkClick r:id="rId7" action="ppaction://hlinkfile">
                  <a:extLst>
                    <a:ext uri="{A12FA001-AC4F-418D-AE19-62706E023703}">
                      <ahyp:hlinkClr xmlns:ahyp="http://schemas.microsoft.com/office/drawing/2018/hyperlinkcolor" val="tx"/>
                    </a:ext>
                  </a:extLst>
                </a:hlinkClick>
              </a:rPr>
              <a:t>NR-OPS-065 Charing Cross Line Blockage Irregularity</a:t>
            </a: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8" action="ppaction://hlinkfile">
                  <a:extLst>
                    <a:ext uri="{A12FA001-AC4F-418D-AE19-62706E023703}">
                      <ahyp:hlinkClr xmlns:ahyp="http://schemas.microsoft.com/office/drawing/2018/hyperlinkcolor" val="tx"/>
                    </a:ext>
                  </a:extLst>
                </a:hlinkClick>
              </a:rPr>
              <a:t>NR-OPS-066 Grove Park Line Blockage Irregularity</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9" action="ppaction://hlinkfile">
                  <a:extLst>
                    <a:ext uri="{A12FA001-AC4F-418D-AE19-62706E023703}">
                      <ahyp:hlinkClr xmlns:ahyp="http://schemas.microsoft.com/office/drawing/2018/hyperlinkcolor" val="tx"/>
                    </a:ext>
                  </a:extLst>
                </a:hlinkClick>
              </a:rPr>
              <a:t>NR-OPS-068 </a:t>
            </a:r>
            <a:r>
              <a:rPr lang="en-GB" dirty="0" err="1">
                <a:solidFill>
                  <a:schemeClr val="tx2">
                    <a:lumMod val="50000"/>
                  </a:schemeClr>
                </a:solidFill>
                <a:latin typeface="Arial" panose="020B0604020202020204"/>
                <a:hlinkClick r:id="rId9" action="ppaction://hlinkfile">
                  <a:extLst>
                    <a:ext uri="{A12FA001-AC4F-418D-AE19-62706E023703}">
                      <ahyp:hlinkClr xmlns:ahyp="http://schemas.microsoft.com/office/drawing/2018/hyperlinkcolor" val="tx"/>
                    </a:ext>
                  </a:extLst>
                </a:hlinkClick>
              </a:rPr>
              <a:t>Asfordby</a:t>
            </a:r>
            <a:r>
              <a:rPr lang="en-GB" dirty="0">
                <a:solidFill>
                  <a:schemeClr val="tx2">
                    <a:lumMod val="50000"/>
                  </a:schemeClr>
                </a:solidFill>
                <a:latin typeface="Arial" panose="020B0604020202020204"/>
                <a:hlinkClick r:id="rId9" action="ppaction://hlinkfile">
                  <a:extLst>
                    <a:ext uri="{A12FA001-AC4F-418D-AE19-62706E023703}">
                      <ahyp:hlinkClr xmlns:ahyp="http://schemas.microsoft.com/office/drawing/2018/hyperlinkcolor" val="tx"/>
                    </a:ext>
                  </a:extLst>
                </a:hlinkClick>
              </a:rPr>
              <a:t> AHBC Irregularity</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0" action="ppaction://hlinkfile">
                  <a:extLst>
                    <a:ext uri="{A12FA001-AC4F-418D-AE19-62706E023703}">
                      <ahyp:hlinkClr xmlns:ahyp="http://schemas.microsoft.com/office/drawing/2018/hyperlinkcolor" val="tx"/>
                    </a:ext>
                  </a:extLst>
                </a:hlinkClick>
              </a:rPr>
              <a:t>Transferable Lessons  - Stoke Gifford 25-10-2019</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1" action="ppaction://hlinkfile">
                  <a:extLst>
                    <a:ext uri="{A12FA001-AC4F-418D-AE19-62706E023703}">
                      <ahyp:hlinkClr xmlns:ahyp="http://schemas.microsoft.com/office/drawing/2018/hyperlinkcolor" val="tx"/>
                    </a:ext>
                  </a:extLst>
                </a:hlinkClick>
              </a:rPr>
              <a:t>TSA-Trolleys-poster-2019_11-09-003</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53ED257A-DB1E-4D25-9378-63E029446396}"/>
              </a:ext>
            </a:extLst>
          </p:cNvPr>
          <p:cNvPicPr>
            <a:picLocks noChangeAspect="1"/>
          </p:cNvPicPr>
          <p:nvPr/>
        </p:nvPicPr>
        <p:blipFill>
          <a:blip r:embed="rId12"/>
          <a:stretch>
            <a:fillRect/>
          </a:stretch>
        </p:blipFill>
        <p:spPr>
          <a:xfrm>
            <a:off x="6193618" y="355686"/>
            <a:ext cx="424998" cy="444485"/>
          </a:xfrm>
          <a:prstGeom prst="rect">
            <a:avLst/>
          </a:prstGeom>
          <a:ln>
            <a:solidFill>
              <a:schemeClr val="tx1"/>
            </a:solidFill>
          </a:ln>
        </p:spPr>
      </p:pic>
    </p:spTree>
    <p:extLst>
      <p:ext uri="{BB962C8B-B14F-4D97-AF65-F5344CB8AC3E}">
        <p14:creationId xmlns:p14="http://schemas.microsoft.com/office/powerpoint/2010/main" val="15068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Infrastructure Plant Manual </a:t>
            </a:r>
          </a:p>
        </p:txBody>
      </p:sp>
      <p:pic>
        <p:nvPicPr>
          <p:cNvPr id="17" name="Picture 16">
            <a:extLst>
              <a:ext uri="{FF2B5EF4-FFF2-40B4-BE49-F238E27FC236}">
                <a16:creationId xmlns:a16="http://schemas.microsoft.com/office/drawing/2014/main" id="{68F1E9DA-B4DE-4239-A8BA-95641495A94E}"/>
              </a:ext>
            </a:extLst>
          </p:cNvPr>
          <p:cNvPicPr/>
          <p:nvPr/>
        </p:nvPicPr>
        <p:blipFill rotWithShape="1">
          <a:blip r:embed="rId3"/>
          <a:srcRect l="52171" t="80372" r="37555" b="7162"/>
          <a:stretch/>
        </p:blipFill>
        <p:spPr bwMode="auto">
          <a:xfrm>
            <a:off x="4776000" y="135579"/>
            <a:ext cx="431216" cy="426002"/>
          </a:xfrm>
          <a:prstGeom prst="rect">
            <a:avLst/>
          </a:prstGeom>
          <a:ln>
            <a:solidFill>
              <a:schemeClr val="tx1"/>
            </a:solid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76CB22F-E620-4D11-A9DF-B52F903A08B6}"/>
              </a:ext>
            </a:extLst>
          </p:cNvPr>
          <p:cNvSpPr/>
          <p:nvPr/>
        </p:nvSpPr>
        <p:spPr>
          <a:xfrm>
            <a:off x="249732" y="701452"/>
            <a:ext cx="4510594" cy="369332"/>
          </a:xfrm>
          <a:prstGeom prst="rect">
            <a:avLst/>
          </a:prstGeom>
        </p:spPr>
        <p:txBody>
          <a:bodyPr wrap="none">
            <a:spAutoFit/>
          </a:bodyPr>
          <a:lstStyle/>
          <a:p>
            <a:r>
              <a:rPr lang="en-GB" b="1" dirty="0">
                <a:solidFill>
                  <a:schemeClr val="tx2">
                    <a:lumMod val="50000"/>
                  </a:schemeClr>
                </a:solidFill>
              </a:rPr>
              <a:t>Plant Road Rail Access Points (RRAPs)</a:t>
            </a:r>
          </a:p>
        </p:txBody>
      </p:sp>
      <p:sp>
        <p:nvSpPr>
          <p:cNvPr id="10" name="TextBox 9">
            <a:extLst>
              <a:ext uri="{FF2B5EF4-FFF2-40B4-BE49-F238E27FC236}">
                <a16:creationId xmlns:a16="http://schemas.microsoft.com/office/drawing/2014/main" id="{98DAEC0F-A332-4034-9941-2882F8C9E50C}"/>
              </a:ext>
            </a:extLst>
          </p:cNvPr>
          <p:cNvSpPr txBox="1"/>
          <p:nvPr/>
        </p:nvSpPr>
        <p:spPr>
          <a:xfrm>
            <a:off x="209674" y="1290246"/>
            <a:ext cx="4589972" cy="338554"/>
          </a:xfrm>
          <a:prstGeom prst="rect">
            <a:avLst/>
          </a:prstGeom>
          <a:noFill/>
        </p:spPr>
        <p:txBody>
          <a:bodyPr wrap="square" rtlCol="0">
            <a:spAutoFit/>
          </a:bodyPr>
          <a:lstStyle/>
          <a:p>
            <a:r>
              <a:rPr lang="en-GB" sz="1600" b="1" dirty="0">
                <a:solidFill>
                  <a:schemeClr val="accent2">
                    <a:lumMod val="50000"/>
                  </a:schemeClr>
                </a:solidFill>
                <a:hlinkClick r:id="rId4">
                  <a:extLst>
                    <a:ext uri="{A12FA001-AC4F-418D-AE19-62706E023703}">
                      <ahyp:hlinkClr xmlns:ahyp="http://schemas.microsoft.com/office/drawing/2018/hyperlinkcolor" val="tx"/>
                    </a:ext>
                  </a:extLst>
                </a:hlinkClick>
              </a:rPr>
              <a:t>IPM NR/PLANT/200 </a:t>
            </a:r>
            <a:r>
              <a:rPr lang="en-GB" sz="1600" b="1" dirty="0">
                <a:solidFill>
                  <a:schemeClr val="tx2">
                    <a:lumMod val="50000"/>
                  </a:schemeClr>
                </a:solidFill>
              </a:rPr>
              <a:t>module P301 States:</a:t>
            </a:r>
          </a:p>
        </p:txBody>
      </p:sp>
      <p:sp>
        <p:nvSpPr>
          <p:cNvPr id="11" name="TextBox 10">
            <a:extLst>
              <a:ext uri="{FF2B5EF4-FFF2-40B4-BE49-F238E27FC236}">
                <a16:creationId xmlns:a16="http://schemas.microsoft.com/office/drawing/2014/main" id="{160F84C5-AABC-464B-8C1E-8BAD279BA834}"/>
              </a:ext>
            </a:extLst>
          </p:cNvPr>
          <p:cNvSpPr txBox="1"/>
          <p:nvPr/>
        </p:nvSpPr>
        <p:spPr>
          <a:xfrm>
            <a:off x="209674" y="1763519"/>
            <a:ext cx="9112732" cy="4616648"/>
          </a:xfrm>
          <a:prstGeom prst="rect">
            <a:avLst/>
          </a:prstGeom>
          <a:noFill/>
        </p:spPr>
        <p:txBody>
          <a:bodyPr wrap="square" rtlCol="0">
            <a:spAutoFit/>
          </a:bodyPr>
          <a:lstStyle/>
          <a:p>
            <a:r>
              <a:rPr lang="en-GB" sz="1400" b="1" dirty="0">
                <a:solidFill>
                  <a:schemeClr val="tx2">
                    <a:lumMod val="50000"/>
                  </a:schemeClr>
                </a:solidFill>
              </a:rPr>
              <a:t>Road rail access points (RRAPs) are either semi-permanent or temporary.</a:t>
            </a:r>
          </a:p>
          <a:p>
            <a:r>
              <a:rPr lang="en-GB" sz="1400" b="1" dirty="0">
                <a:solidFill>
                  <a:schemeClr val="tx2">
                    <a:lumMod val="50000"/>
                  </a:schemeClr>
                </a:solidFill>
              </a:rPr>
              <a:t>See the examples, Figure 8 to Figure 12.</a:t>
            </a:r>
          </a:p>
          <a:p>
            <a:endParaRPr lang="en-GB" sz="1400" b="1" dirty="0">
              <a:solidFill>
                <a:schemeClr val="tx2">
                  <a:lumMod val="50000"/>
                </a:schemeClr>
              </a:solidFill>
            </a:endParaRPr>
          </a:p>
          <a:p>
            <a:r>
              <a:rPr lang="en-GB" sz="1400" b="1" i="1" dirty="0">
                <a:solidFill>
                  <a:schemeClr val="tx2">
                    <a:lumMod val="50000"/>
                  </a:schemeClr>
                </a:solidFill>
              </a:rPr>
              <a:t>NOTE 1: If using a level crossing as a RRAP, unobstructed road width is required to allow two-way traffic flow. Where such widths cannot be provided, traffic control will be required.</a:t>
            </a:r>
            <a:endParaRPr lang="en-GB" sz="1400" b="1" dirty="0">
              <a:solidFill>
                <a:schemeClr val="tx2">
                  <a:lumMod val="50000"/>
                </a:schemeClr>
              </a:solidFill>
            </a:endParaRPr>
          </a:p>
          <a:p>
            <a:endParaRPr lang="en-GB" sz="1400" b="1" dirty="0">
              <a:solidFill>
                <a:schemeClr val="tx2">
                  <a:lumMod val="50000"/>
                </a:schemeClr>
              </a:solidFill>
              <a:latin typeface="Network Rail Sans" panose="02000000040000020004" pitchFamily="2" charset="0"/>
            </a:endParaRPr>
          </a:p>
          <a:p>
            <a:r>
              <a:rPr lang="en-GB" sz="1400" b="1" i="1" dirty="0">
                <a:solidFill>
                  <a:schemeClr val="tx2">
                    <a:lumMod val="50000"/>
                  </a:schemeClr>
                </a:solidFill>
              </a:rPr>
              <a:t>NOTE 2: Temporary Timber Decking (also known as Bog Matting) needs to be restrained, supported and removed at the end of the possession and a specific risk assessment must be carried out by the POS provider.</a:t>
            </a:r>
          </a:p>
          <a:p>
            <a:endParaRPr lang="en-GB" sz="1400" b="1" i="1" dirty="0">
              <a:solidFill>
                <a:schemeClr val="tx2">
                  <a:lumMod val="50000"/>
                </a:schemeClr>
              </a:solidFill>
            </a:endParaRPr>
          </a:p>
          <a:p>
            <a:r>
              <a:rPr lang="en-GB" sz="1400" b="1" i="1" dirty="0">
                <a:solidFill>
                  <a:schemeClr val="tx2">
                    <a:lumMod val="50000"/>
                  </a:schemeClr>
                </a:solidFill>
              </a:rPr>
              <a:t>NOTE 3: The minimum requirement for OTP to on track at a RRAP should be identified from any restrictions there may be on the machines engineering certificate, requirements within the Operations manual or specification. The most appropriate access for use to be identified.</a:t>
            </a:r>
          </a:p>
          <a:p>
            <a:endParaRPr lang="en-GB" sz="1400" b="1" i="1" dirty="0">
              <a:solidFill>
                <a:schemeClr val="tx2">
                  <a:lumMod val="50000"/>
                </a:schemeClr>
              </a:solidFill>
            </a:endParaRPr>
          </a:p>
          <a:p>
            <a:r>
              <a:rPr lang="en-GB" sz="1400" b="1" dirty="0">
                <a:solidFill>
                  <a:schemeClr val="tx2">
                    <a:lumMod val="50000"/>
                  </a:schemeClr>
                </a:solidFill>
              </a:rPr>
              <a:t>Lineside cables shall be protected, suitably supported and retained to mitigate the risk of crushing, cutting, stretching or any other foreseeable damage.</a:t>
            </a:r>
          </a:p>
          <a:p>
            <a:endParaRPr lang="en-GB" sz="1400" b="1" i="1" dirty="0">
              <a:solidFill>
                <a:schemeClr val="tx2">
                  <a:lumMod val="50000"/>
                </a:schemeClr>
              </a:solidFill>
            </a:endParaRPr>
          </a:p>
          <a:p>
            <a:r>
              <a:rPr lang="en-GB" sz="1400" b="1" dirty="0">
                <a:solidFill>
                  <a:schemeClr val="tx2">
                    <a:lumMod val="50000"/>
                  </a:schemeClr>
                </a:solidFill>
              </a:rPr>
              <a:t>Information about Wessex access points can be found on the Wessex Access Points Web site</a:t>
            </a:r>
          </a:p>
          <a:p>
            <a:r>
              <a:rPr lang="en-GB" sz="1400" b="1" dirty="0">
                <a:solidFill>
                  <a:schemeClr val="tx2">
                    <a:lumMod val="50000"/>
                  </a:schemeClr>
                </a:solidFill>
              </a:rPr>
              <a:t>Link: </a:t>
            </a:r>
            <a:r>
              <a:rPr lang="en-GB" sz="1400" b="1" dirty="0">
                <a:solidFill>
                  <a:schemeClr val="accent2">
                    <a:lumMod val="50000"/>
                  </a:schemeClr>
                </a:solidFill>
                <a:hlinkClick r:id="rId5">
                  <a:extLst>
                    <a:ext uri="{A12FA001-AC4F-418D-AE19-62706E023703}">
                      <ahyp:hlinkClr xmlns:ahyp="http://schemas.microsoft.com/office/drawing/2018/hyperlinkcolor" val="tx"/>
                    </a:ext>
                  </a:extLst>
                </a:hlinkClick>
              </a:rPr>
              <a:t>Access Points</a:t>
            </a:r>
            <a:r>
              <a:rPr lang="en-GB" sz="1400" b="1" dirty="0">
                <a:solidFill>
                  <a:schemeClr val="accent2">
                    <a:lumMod val="50000"/>
                  </a:schemeClr>
                </a:solidFill>
              </a:rPr>
              <a:t> </a:t>
            </a:r>
            <a:r>
              <a:rPr lang="en-GB" sz="1400" b="1" dirty="0">
                <a:solidFill>
                  <a:schemeClr val="tx2">
                    <a:lumMod val="50000"/>
                  </a:schemeClr>
                </a:solidFill>
              </a:rPr>
              <a:t>(if you require login, please speak to Adam Stewardson)</a:t>
            </a:r>
          </a:p>
          <a:p>
            <a:endParaRPr lang="en-GB" sz="1400" b="1" dirty="0">
              <a:solidFill>
                <a:schemeClr val="tx2">
                  <a:lumMod val="50000"/>
                </a:schemeClr>
              </a:solidFill>
            </a:endParaRPr>
          </a:p>
          <a:p>
            <a:r>
              <a:rPr lang="en-GB" sz="1400" b="1" dirty="0">
                <a:solidFill>
                  <a:schemeClr val="tx2">
                    <a:lumMod val="50000"/>
                  </a:schemeClr>
                </a:solidFill>
              </a:rPr>
              <a:t>For more information contact the Wessex Plant Team: </a:t>
            </a:r>
            <a:r>
              <a:rPr lang="en-GB" altLang="en-US" sz="1400" b="1" dirty="0">
                <a:solidFill>
                  <a:schemeClr val="accent2">
                    <a:lumMod val="50000"/>
                  </a:schemeClr>
                </a:solidFill>
                <a:latin typeface="Network Rail Sans" panose="02000000040000020004" pitchFamily="2"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WessexOnTrackPlant@networkrail.co.uk</a:t>
            </a:r>
            <a:endParaRPr lang="en-GB" sz="1400" b="1" dirty="0">
              <a:solidFill>
                <a:schemeClr val="tx2">
                  <a:lumMod val="50000"/>
                </a:schemeClr>
              </a:solidFill>
            </a:endParaRPr>
          </a:p>
        </p:txBody>
      </p:sp>
      <p:pic>
        <p:nvPicPr>
          <p:cNvPr id="12" name="Picture 11">
            <a:extLst>
              <a:ext uri="{FF2B5EF4-FFF2-40B4-BE49-F238E27FC236}">
                <a16:creationId xmlns:a16="http://schemas.microsoft.com/office/drawing/2014/main" id="{4D733E74-25A6-4D7E-8129-26B1BE4627F5}"/>
              </a:ext>
            </a:extLst>
          </p:cNvPr>
          <p:cNvPicPr>
            <a:picLocks noChangeAspect="1"/>
          </p:cNvPicPr>
          <p:nvPr/>
        </p:nvPicPr>
        <p:blipFill>
          <a:blip r:embed="rId7"/>
          <a:stretch>
            <a:fillRect/>
          </a:stretch>
        </p:blipFill>
        <p:spPr>
          <a:xfrm>
            <a:off x="9425480" y="5559425"/>
            <a:ext cx="1697091" cy="1075551"/>
          </a:xfrm>
          <a:prstGeom prst="rect">
            <a:avLst/>
          </a:prstGeom>
        </p:spPr>
      </p:pic>
      <p:pic>
        <p:nvPicPr>
          <p:cNvPr id="13" name="Picture 12">
            <a:extLst>
              <a:ext uri="{FF2B5EF4-FFF2-40B4-BE49-F238E27FC236}">
                <a16:creationId xmlns:a16="http://schemas.microsoft.com/office/drawing/2014/main" id="{1C97C2A4-9AD8-41DF-8F6E-90518DF01550}"/>
              </a:ext>
            </a:extLst>
          </p:cNvPr>
          <p:cNvPicPr>
            <a:picLocks noChangeAspect="1"/>
          </p:cNvPicPr>
          <p:nvPr/>
        </p:nvPicPr>
        <p:blipFill>
          <a:blip r:embed="rId8"/>
          <a:stretch>
            <a:fillRect/>
          </a:stretch>
        </p:blipFill>
        <p:spPr>
          <a:xfrm>
            <a:off x="9415979" y="4134209"/>
            <a:ext cx="1686601" cy="1184138"/>
          </a:xfrm>
          <a:prstGeom prst="rect">
            <a:avLst/>
          </a:prstGeom>
        </p:spPr>
      </p:pic>
      <p:pic>
        <p:nvPicPr>
          <p:cNvPr id="14" name="Picture 13">
            <a:extLst>
              <a:ext uri="{FF2B5EF4-FFF2-40B4-BE49-F238E27FC236}">
                <a16:creationId xmlns:a16="http://schemas.microsoft.com/office/drawing/2014/main" id="{EC53AEFB-B5FB-4B4A-BB14-FDA9F154CF31}"/>
              </a:ext>
            </a:extLst>
          </p:cNvPr>
          <p:cNvPicPr>
            <a:picLocks noChangeAspect="1"/>
          </p:cNvPicPr>
          <p:nvPr/>
        </p:nvPicPr>
        <p:blipFill>
          <a:blip r:embed="rId9"/>
          <a:stretch>
            <a:fillRect/>
          </a:stretch>
        </p:blipFill>
        <p:spPr>
          <a:xfrm>
            <a:off x="9403952" y="2945481"/>
            <a:ext cx="1660966" cy="956931"/>
          </a:xfrm>
          <a:prstGeom prst="rect">
            <a:avLst/>
          </a:prstGeom>
        </p:spPr>
      </p:pic>
      <p:pic>
        <p:nvPicPr>
          <p:cNvPr id="15" name="Picture 14">
            <a:extLst>
              <a:ext uri="{FF2B5EF4-FFF2-40B4-BE49-F238E27FC236}">
                <a16:creationId xmlns:a16="http://schemas.microsoft.com/office/drawing/2014/main" id="{DD1CF2D1-DBC8-48FD-A51F-E89BCDEE5230}"/>
              </a:ext>
            </a:extLst>
          </p:cNvPr>
          <p:cNvPicPr>
            <a:picLocks noChangeAspect="1"/>
          </p:cNvPicPr>
          <p:nvPr/>
        </p:nvPicPr>
        <p:blipFill>
          <a:blip r:embed="rId10"/>
          <a:stretch>
            <a:fillRect/>
          </a:stretch>
        </p:blipFill>
        <p:spPr>
          <a:xfrm>
            <a:off x="9403952" y="1842621"/>
            <a:ext cx="1613766" cy="922210"/>
          </a:xfrm>
          <a:prstGeom prst="rect">
            <a:avLst/>
          </a:prstGeom>
        </p:spPr>
      </p:pic>
      <p:pic>
        <p:nvPicPr>
          <p:cNvPr id="16" name="Picture 15">
            <a:extLst>
              <a:ext uri="{FF2B5EF4-FFF2-40B4-BE49-F238E27FC236}">
                <a16:creationId xmlns:a16="http://schemas.microsoft.com/office/drawing/2014/main" id="{67D2DC29-E9FD-4294-B6C8-B5762EBAE2CE}"/>
              </a:ext>
            </a:extLst>
          </p:cNvPr>
          <p:cNvPicPr>
            <a:picLocks noChangeAspect="1"/>
          </p:cNvPicPr>
          <p:nvPr/>
        </p:nvPicPr>
        <p:blipFill>
          <a:blip r:embed="rId11"/>
          <a:stretch>
            <a:fillRect/>
          </a:stretch>
        </p:blipFill>
        <p:spPr>
          <a:xfrm>
            <a:off x="9408930" y="675813"/>
            <a:ext cx="1632388" cy="986158"/>
          </a:xfrm>
          <a:prstGeom prst="rect">
            <a:avLst/>
          </a:prstGeom>
        </p:spPr>
      </p:pic>
      <p:sp>
        <p:nvSpPr>
          <p:cNvPr id="22" name="Rectangle 21">
            <a:extLst>
              <a:ext uri="{FF2B5EF4-FFF2-40B4-BE49-F238E27FC236}">
                <a16:creationId xmlns:a16="http://schemas.microsoft.com/office/drawing/2014/main" id="{235AF787-F555-461F-B9BA-E9383E4EE785}"/>
              </a:ext>
            </a:extLst>
          </p:cNvPr>
          <p:cNvSpPr/>
          <p:nvPr/>
        </p:nvSpPr>
        <p:spPr>
          <a:xfrm>
            <a:off x="9340634" y="1601956"/>
            <a:ext cx="1563248" cy="261610"/>
          </a:xfrm>
          <a:prstGeom prst="rect">
            <a:avLst/>
          </a:prstGeom>
        </p:spPr>
        <p:txBody>
          <a:bodyPr wrap="none">
            <a:spAutoFit/>
          </a:bodyPr>
          <a:lstStyle/>
          <a:p>
            <a:r>
              <a:rPr lang="en-GB" sz="1100" b="1" dirty="0">
                <a:solidFill>
                  <a:schemeClr val="tx2">
                    <a:lumMod val="50000"/>
                  </a:schemeClr>
                </a:solidFill>
                <a:latin typeface="Arial" panose="020B0604020202020204" pitchFamily="34" charset="0"/>
              </a:rPr>
              <a:t>Fig 8 Level Crossing</a:t>
            </a:r>
            <a:endParaRPr lang="en-GB" sz="1100" dirty="0">
              <a:solidFill>
                <a:schemeClr val="tx2">
                  <a:lumMod val="50000"/>
                </a:schemeClr>
              </a:solidFill>
            </a:endParaRPr>
          </a:p>
        </p:txBody>
      </p:sp>
      <p:sp>
        <p:nvSpPr>
          <p:cNvPr id="23" name="Rectangle 22">
            <a:extLst>
              <a:ext uri="{FF2B5EF4-FFF2-40B4-BE49-F238E27FC236}">
                <a16:creationId xmlns:a16="http://schemas.microsoft.com/office/drawing/2014/main" id="{22B8AF0B-8F20-4B62-AAB0-0981659C3776}"/>
              </a:ext>
            </a:extLst>
          </p:cNvPr>
          <p:cNvSpPr/>
          <p:nvPr/>
        </p:nvSpPr>
        <p:spPr>
          <a:xfrm>
            <a:off x="9372967" y="2722647"/>
            <a:ext cx="1484702" cy="261610"/>
          </a:xfrm>
          <a:prstGeom prst="rect">
            <a:avLst/>
          </a:prstGeom>
        </p:spPr>
        <p:txBody>
          <a:bodyPr wrap="none">
            <a:spAutoFit/>
          </a:bodyPr>
          <a:lstStyle/>
          <a:p>
            <a:r>
              <a:rPr lang="en-GB" sz="1100" b="1" dirty="0">
                <a:solidFill>
                  <a:schemeClr val="tx2">
                    <a:lumMod val="50000"/>
                  </a:schemeClr>
                </a:solidFill>
                <a:latin typeface="Arial" panose="020B0604020202020204" pitchFamily="34" charset="0"/>
              </a:rPr>
              <a:t>Fig 9 Depot or Yard</a:t>
            </a:r>
            <a:endParaRPr lang="en-GB" sz="1100" dirty="0">
              <a:solidFill>
                <a:schemeClr val="tx2">
                  <a:lumMod val="50000"/>
                </a:schemeClr>
              </a:solidFill>
            </a:endParaRPr>
          </a:p>
        </p:txBody>
      </p:sp>
      <p:sp>
        <p:nvSpPr>
          <p:cNvPr id="24" name="Rectangle 23">
            <a:extLst>
              <a:ext uri="{FF2B5EF4-FFF2-40B4-BE49-F238E27FC236}">
                <a16:creationId xmlns:a16="http://schemas.microsoft.com/office/drawing/2014/main" id="{3E34C7C9-FD7D-4A06-BAA6-EA3D4CF232F2}"/>
              </a:ext>
            </a:extLst>
          </p:cNvPr>
          <p:cNvSpPr/>
          <p:nvPr/>
        </p:nvSpPr>
        <p:spPr>
          <a:xfrm>
            <a:off x="9340634" y="3865655"/>
            <a:ext cx="1774845" cy="261610"/>
          </a:xfrm>
          <a:prstGeom prst="rect">
            <a:avLst/>
          </a:prstGeom>
        </p:spPr>
        <p:txBody>
          <a:bodyPr wrap="none">
            <a:spAutoFit/>
          </a:bodyPr>
          <a:lstStyle/>
          <a:p>
            <a:r>
              <a:rPr lang="en-GB" sz="1100" b="1" dirty="0">
                <a:solidFill>
                  <a:schemeClr val="tx2">
                    <a:lumMod val="50000"/>
                  </a:schemeClr>
                </a:solidFill>
                <a:latin typeface="Arial" panose="020B0604020202020204" pitchFamily="34" charset="0"/>
              </a:rPr>
              <a:t>Fig 10 Secured Timbers</a:t>
            </a:r>
            <a:endParaRPr lang="en-GB" sz="1100" dirty="0">
              <a:solidFill>
                <a:schemeClr val="tx2">
                  <a:lumMod val="50000"/>
                </a:schemeClr>
              </a:solidFill>
            </a:endParaRPr>
          </a:p>
        </p:txBody>
      </p:sp>
      <p:sp>
        <p:nvSpPr>
          <p:cNvPr id="25" name="Rectangle 24">
            <a:extLst>
              <a:ext uri="{FF2B5EF4-FFF2-40B4-BE49-F238E27FC236}">
                <a16:creationId xmlns:a16="http://schemas.microsoft.com/office/drawing/2014/main" id="{B3DBB74B-F10A-4851-AADC-C296507044BC}"/>
              </a:ext>
            </a:extLst>
          </p:cNvPr>
          <p:cNvSpPr/>
          <p:nvPr/>
        </p:nvSpPr>
        <p:spPr>
          <a:xfrm>
            <a:off x="9231048" y="5280703"/>
            <a:ext cx="2313839" cy="261610"/>
          </a:xfrm>
          <a:prstGeom prst="rect">
            <a:avLst/>
          </a:prstGeom>
        </p:spPr>
        <p:txBody>
          <a:bodyPr wrap="square">
            <a:spAutoFit/>
          </a:bodyPr>
          <a:lstStyle/>
          <a:p>
            <a:r>
              <a:rPr lang="en-GB" sz="1100" b="1" dirty="0">
                <a:solidFill>
                  <a:schemeClr val="tx2">
                    <a:lumMod val="50000"/>
                  </a:schemeClr>
                </a:solidFill>
                <a:latin typeface="Arial" panose="020B0604020202020204" pitchFamily="34" charset="0"/>
              </a:rPr>
              <a:t>Fig 11 Consolidated Ballast</a:t>
            </a:r>
            <a:endParaRPr lang="en-GB" sz="1100" dirty="0">
              <a:solidFill>
                <a:schemeClr val="tx2">
                  <a:lumMod val="50000"/>
                </a:schemeClr>
              </a:solidFill>
            </a:endParaRPr>
          </a:p>
        </p:txBody>
      </p:sp>
      <p:sp>
        <p:nvSpPr>
          <p:cNvPr id="26" name="Rectangle 25">
            <a:extLst>
              <a:ext uri="{FF2B5EF4-FFF2-40B4-BE49-F238E27FC236}">
                <a16:creationId xmlns:a16="http://schemas.microsoft.com/office/drawing/2014/main" id="{8FC73F28-D581-41FB-B630-95C91F33A6A1}"/>
              </a:ext>
            </a:extLst>
          </p:cNvPr>
          <p:cNvSpPr/>
          <p:nvPr/>
        </p:nvSpPr>
        <p:spPr>
          <a:xfrm>
            <a:off x="8850626" y="6600409"/>
            <a:ext cx="3150030" cy="261610"/>
          </a:xfrm>
          <a:prstGeom prst="rect">
            <a:avLst/>
          </a:prstGeom>
        </p:spPr>
        <p:txBody>
          <a:bodyPr wrap="square">
            <a:spAutoFit/>
          </a:bodyPr>
          <a:lstStyle/>
          <a:p>
            <a:r>
              <a:rPr lang="en-GB" sz="1100" b="1" dirty="0">
                <a:solidFill>
                  <a:schemeClr val="tx2">
                    <a:lumMod val="50000"/>
                  </a:schemeClr>
                </a:solidFill>
                <a:latin typeface="Arial" panose="020B0604020202020204" pitchFamily="34" charset="0"/>
              </a:rPr>
              <a:t>Fig 12 Temporary track access systems</a:t>
            </a:r>
            <a:endParaRPr lang="en-GB" sz="1100" dirty="0">
              <a:solidFill>
                <a:schemeClr val="tx2">
                  <a:lumMod val="50000"/>
                </a:schemeClr>
              </a:solidFill>
            </a:endParaRPr>
          </a:p>
        </p:txBody>
      </p:sp>
    </p:spTree>
    <p:extLst>
      <p:ext uri="{BB962C8B-B14F-4D97-AF65-F5344CB8AC3E}">
        <p14:creationId xmlns:p14="http://schemas.microsoft.com/office/powerpoint/2010/main" val="333589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sp>
        <p:nvSpPr>
          <p:cNvPr id="16" name="Rectangle 15">
            <a:extLst>
              <a:ext uri="{FF2B5EF4-FFF2-40B4-BE49-F238E27FC236}">
                <a16:creationId xmlns:a16="http://schemas.microsoft.com/office/drawing/2014/main" id="{0732D601-5BD4-4BEE-8A0B-29DDFD58D35F}"/>
              </a:ext>
            </a:extLst>
          </p:cNvPr>
          <p:cNvSpPr/>
          <p:nvPr/>
        </p:nvSpPr>
        <p:spPr>
          <a:xfrm>
            <a:off x="466874" y="741844"/>
            <a:ext cx="6853261"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8DC055"/>
                </a:solidFill>
              </a:rPr>
              <a:t>Protected Sites and Species Standard </a:t>
            </a:r>
            <a:r>
              <a:rPr lang="en-GB" b="1" dirty="0">
                <a:solidFill>
                  <a:srgbClr val="8DC055"/>
                </a:solidFill>
                <a:hlinkClick r:id="rId3">
                  <a:extLst>
                    <a:ext uri="{A12FA001-AC4F-418D-AE19-62706E023703}">
                      <ahyp:hlinkClr xmlns:ahyp="http://schemas.microsoft.com/office/drawing/2018/hyperlinkcolor" val="tx"/>
                    </a:ext>
                  </a:extLst>
                </a:hlinkClick>
              </a:rPr>
              <a:t>NR/L3/MTC/EN0099</a:t>
            </a:r>
            <a:endParaRPr lang="en-GB" b="1" dirty="0">
              <a:solidFill>
                <a:srgbClr val="8DC055"/>
              </a:solidFill>
            </a:endParaRPr>
          </a:p>
        </p:txBody>
      </p:sp>
      <p:pic>
        <p:nvPicPr>
          <p:cNvPr id="22" name="Picture 14">
            <a:extLst>
              <a:ext uri="{FF2B5EF4-FFF2-40B4-BE49-F238E27FC236}">
                <a16:creationId xmlns:a16="http://schemas.microsoft.com/office/drawing/2014/main" id="{27CA3308-4A45-416F-B3B3-4F154ACAED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506" y="110555"/>
            <a:ext cx="424998" cy="42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a:extLst>
              <a:ext uri="{FF2B5EF4-FFF2-40B4-BE49-F238E27FC236}">
                <a16:creationId xmlns:a16="http://schemas.microsoft.com/office/drawing/2014/main" id="{70CA85EB-6135-4B5F-BC57-FF4C53CFDD08}"/>
              </a:ext>
            </a:extLst>
          </p:cNvPr>
          <p:cNvSpPr txBox="1"/>
          <p:nvPr/>
        </p:nvSpPr>
        <p:spPr>
          <a:xfrm>
            <a:off x="424222" y="5229200"/>
            <a:ext cx="10668222" cy="1077218"/>
          </a:xfrm>
          <a:prstGeom prst="rect">
            <a:avLst/>
          </a:prstGeom>
          <a:solidFill>
            <a:schemeClr val="accent2">
              <a:lumMod val="40000"/>
              <a:lumOff val="60000"/>
            </a:schemeClr>
          </a:solidFill>
        </p:spPr>
        <p:txBody>
          <a:bodyPr wrap="square" rtlCol="0">
            <a:spAutoFit/>
          </a:bodyPr>
          <a:lstStyle/>
          <a:p>
            <a:r>
              <a:rPr lang="en-GB" sz="1600" b="1" u="sng" dirty="0"/>
              <a:t>ACTION REQUIRED</a:t>
            </a:r>
            <a:r>
              <a:rPr lang="en-GB" sz="1600" b="1" dirty="0"/>
              <a:t>: </a:t>
            </a:r>
            <a:r>
              <a:rPr lang="en-GB" sz="1600" dirty="0"/>
              <a:t>Remind or familiarise yourself with your responsibilities. Roles with defined responsibilities include; </a:t>
            </a:r>
            <a:r>
              <a:rPr lang="en-GB" sz="1600" b="1" dirty="0"/>
              <a:t>IMDM, Maintenance WHSEA and Section Manager.</a:t>
            </a:r>
            <a:r>
              <a:rPr lang="en-GB" sz="1600" dirty="0"/>
              <a:t> Additional roles to play in ensuring checks are made and conditions are met while on site. </a:t>
            </a:r>
            <a:r>
              <a:rPr lang="en-GB" sz="1600" b="1" dirty="0"/>
              <a:t>All staff </a:t>
            </a:r>
            <a:r>
              <a:rPr lang="en-GB" sz="1600" dirty="0"/>
              <a:t>have a responsibility to reduce the risk of harm to protected sites and species.</a:t>
            </a:r>
          </a:p>
        </p:txBody>
      </p:sp>
      <p:sp>
        <p:nvSpPr>
          <p:cNvPr id="13" name="TextBox 12">
            <a:extLst>
              <a:ext uri="{FF2B5EF4-FFF2-40B4-BE49-F238E27FC236}">
                <a16:creationId xmlns:a16="http://schemas.microsoft.com/office/drawing/2014/main" id="{192756B5-D24F-48B2-8B61-B87F0E5F9968}"/>
              </a:ext>
            </a:extLst>
          </p:cNvPr>
          <p:cNvSpPr txBox="1"/>
          <p:nvPr/>
        </p:nvSpPr>
        <p:spPr>
          <a:xfrm>
            <a:off x="334373" y="1340768"/>
            <a:ext cx="10946203" cy="584775"/>
          </a:xfrm>
          <a:prstGeom prst="rect">
            <a:avLst/>
          </a:prstGeom>
          <a:noFill/>
        </p:spPr>
        <p:txBody>
          <a:bodyPr wrap="square" rtlCol="0">
            <a:spAutoFit/>
          </a:bodyPr>
          <a:lstStyle/>
          <a:p>
            <a:r>
              <a:rPr lang="en-GB" sz="1600" b="1" dirty="0"/>
              <a:t>Standard Refresher: </a:t>
            </a:r>
            <a:r>
              <a:rPr lang="en-GB" sz="1600" dirty="0"/>
              <a:t>This maintenance standard released in 2008, details processes and responsibilities for reducing the risk of harm to protected sites and species. The standard covers;</a:t>
            </a:r>
          </a:p>
        </p:txBody>
      </p:sp>
      <p:graphicFrame>
        <p:nvGraphicFramePr>
          <p:cNvPr id="14" name="Table 13">
            <a:extLst>
              <a:ext uri="{FF2B5EF4-FFF2-40B4-BE49-F238E27FC236}">
                <a16:creationId xmlns:a16="http://schemas.microsoft.com/office/drawing/2014/main" id="{91A4AFB6-2D84-417A-B9FB-DB551C6F8BB7}"/>
              </a:ext>
            </a:extLst>
          </p:cNvPr>
          <p:cNvGraphicFramePr>
            <a:graphicFrameLocks noGrp="1"/>
          </p:cNvGraphicFramePr>
          <p:nvPr>
            <p:extLst>
              <p:ext uri="{D42A27DB-BD31-4B8C-83A1-F6EECF244321}">
                <p14:modId xmlns:p14="http://schemas.microsoft.com/office/powerpoint/2010/main" val="2562949287"/>
              </p:ext>
            </p:extLst>
          </p:nvPr>
        </p:nvGraphicFramePr>
        <p:xfrm>
          <a:off x="2141518" y="2296016"/>
          <a:ext cx="9211066" cy="2357120"/>
        </p:xfrm>
        <a:graphic>
          <a:graphicData uri="http://schemas.openxmlformats.org/drawingml/2006/table">
            <a:tbl>
              <a:tblPr firstRow="1" bandRow="1">
                <a:tableStyleId>{8799B23B-EC83-4686-B30A-512413B5E67A}</a:tableStyleId>
              </a:tblPr>
              <a:tblGrid>
                <a:gridCol w="3626986">
                  <a:extLst>
                    <a:ext uri="{9D8B030D-6E8A-4147-A177-3AD203B41FA5}">
                      <a16:colId xmlns:a16="http://schemas.microsoft.com/office/drawing/2014/main" val="1516267296"/>
                    </a:ext>
                  </a:extLst>
                </a:gridCol>
                <a:gridCol w="5584080">
                  <a:extLst>
                    <a:ext uri="{9D8B030D-6E8A-4147-A177-3AD203B41FA5}">
                      <a16:colId xmlns:a16="http://schemas.microsoft.com/office/drawing/2014/main" val="289975705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Protected sites &amp; species locations</a:t>
                      </a:r>
                      <a:endParaRPr lang="en-GB"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Requirements for signage, planning checks and 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extLst>
                  <a:ext uri="{0D108BD9-81ED-4DB2-BD59-A6C34878D82A}">
                    <a16:rowId xmlns:a16="http://schemas.microsoft.com/office/drawing/2014/main" val="14348330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Site Management Statements (SMS)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Site specific conditions assented (approved) by Natural England for routine maintenance activities within protected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extLst>
                  <a:ext uri="{0D108BD9-81ED-4DB2-BD59-A6C34878D82A}">
                    <a16:rowId xmlns:a16="http://schemas.microsoft.com/office/drawing/2014/main" val="37847533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Natural England Assent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Approval of works that have a potential to damage a protected site (above those detailed in a SMS)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extLst>
                  <a:ext uri="{0D108BD9-81ED-4DB2-BD59-A6C34878D82A}">
                    <a16:rowId xmlns:a16="http://schemas.microsoft.com/office/drawing/2014/main" val="3859339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Protected species licences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Approval of works that have a potential to damage protected species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alpha val="20000"/>
                      </a:srgbClr>
                    </a:solidFill>
                  </a:tcPr>
                </a:tc>
                <a:extLst>
                  <a:ext uri="{0D108BD9-81ED-4DB2-BD59-A6C34878D82A}">
                    <a16:rowId xmlns:a16="http://schemas.microsoft.com/office/drawing/2014/main" val="36352087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Other licences and conditions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Such as those required to working on or over watercourses or liaison required when working on trees with Tree Protection 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6A2"/>
                    </a:solidFill>
                  </a:tcPr>
                </a:tc>
                <a:extLst>
                  <a:ext uri="{0D108BD9-81ED-4DB2-BD59-A6C34878D82A}">
                    <a16:rowId xmlns:a16="http://schemas.microsoft.com/office/drawing/2014/main" val="4212145176"/>
                  </a:ext>
                </a:extLst>
              </a:tr>
            </a:tbl>
          </a:graphicData>
        </a:graphic>
      </p:graphicFrame>
      <p:pic>
        <p:nvPicPr>
          <p:cNvPr id="20" name="Picture 19">
            <a:extLst>
              <a:ext uri="{FF2B5EF4-FFF2-40B4-BE49-F238E27FC236}">
                <a16:creationId xmlns:a16="http://schemas.microsoft.com/office/drawing/2014/main" id="{795074B7-C3F7-4CDF-A83B-CB907E6E20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68" y="2597260"/>
            <a:ext cx="1505715" cy="1767844"/>
          </a:xfrm>
          <a:prstGeom prst="rect">
            <a:avLst/>
          </a:prstGeom>
        </p:spPr>
      </p:pic>
    </p:spTree>
    <p:extLst>
      <p:ext uri="{BB962C8B-B14F-4D97-AF65-F5344CB8AC3E}">
        <p14:creationId xmlns:p14="http://schemas.microsoft.com/office/powerpoint/2010/main" val="3546169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4" name="Picture 6" descr="image003">
            <a:extLst>
              <a:ext uri="{FF2B5EF4-FFF2-40B4-BE49-F238E27FC236}">
                <a16:creationId xmlns:a16="http://schemas.microsoft.com/office/drawing/2014/main" id="{5E2E25A5-3230-4CD5-AC01-45FF7AD3D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17" y="1291782"/>
            <a:ext cx="6023460" cy="4458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0195A99-659E-45F0-B776-CC758CD447E1}"/>
              </a:ext>
            </a:extLst>
          </p:cNvPr>
          <p:cNvGrpSpPr/>
          <p:nvPr/>
        </p:nvGrpSpPr>
        <p:grpSpPr>
          <a:xfrm>
            <a:off x="8918124" y="4372783"/>
            <a:ext cx="1488112" cy="2361709"/>
            <a:chOff x="9296377" y="4400756"/>
            <a:chExt cx="1470171" cy="2343959"/>
          </a:xfrm>
        </p:grpSpPr>
        <p:pic>
          <p:nvPicPr>
            <p:cNvPr id="6" name="Picture 5">
              <a:extLst>
                <a:ext uri="{FF2B5EF4-FFF2-40B4-BE49-F238E27FC236}">
                  <a16:creationId xmlns:a16="http://schemas.microsoft.com/office/drawing/2014/main" id="{2E705BF9-2D71-40D9-9767-2E0159011262}"/>
                </a:ext>
              </a:extLst>
            </p:cNvPr>
            <p:cNvPicPr>
              <a:picLocks noChangeAspect="1"/>
            </p:cNvPicPr>
            <p:nvPr/>
          </p:nvPicPr>
          <p:blipFill>
            <a:blip r:embed="rId4"/>
            <a:stretch>
              <a:fillRect/>
            </a:stretch>
          </p:blipFill>
          <p:spPr>
            <a:xfrm>
              <a:off x="9454860" y="4400756"/>
              <a:ext cx="1109662" cy="1712973"/>
            </a:xfrm>
            <a:prstGeom prst="rect">
              <a:avLst/>
            </a:prstGeom>
          </p:spPr>
        </p:pic>
        <p:sp>
          <p:nvSpPr>
            <p:cNvPr id="7" name="TextBox 6">
              <a:extLst>
                <a:ext uri="{FF2B5EF4-FFF2-40B4-BE49-F238E27FC236}">
                  <a16:creationId xmlns:a16="http://schemas.microsoft.com/office/drawing/2014/main" id="{9C4D1FEF-0AFC-4628-8ABC-86376EA7EDD8}"/>
                </a:ext>
              </a:extLst>
            </p:cNvPr>
            <p:cNvSpPr txBox="1"/>
            <p:nvPr/>
          </p:nvSpPr>
          <p:spPr>
            <a:xfrm>
              <a:off x="9435070" y="6096002"/>
              <a:ext cx="1294023" cy="261610"/>
            </a:xfrm>
            <a:prstGeom prst="rect">
              <a:avLst/>
            </a:prstGeom>
            <a:noFill/>
          </p:spPr>
          <p:txBody>
            <a:bodyPr wrap="square" rtlCol="0">
              <a:spAutoFit/>
            </a:bodyPr>
            <a:lstStyle/>
            <a:p>
              <a:r>
                <a:rPr lang="en-GB" sz="1100" b="1" dirty="0">
                  <a:solidFill>
                    <a:schemeClr val="tx1"/>
                  </a:solidFill>
                </a:rPr>
                <a:t>Alan Waterman</a:t>
              </a:r>
            </a:p>
          </p:txBody>
        </p:sp>
        <p:sp>
          <p:nvSpPr>
            <p:cNvPr id="8" name="TextBox 7">
              <a:extLst>
                <a:ext uri="{FF2B5EF4-FFF2-40B4-BE49-F238E27FC236}">
                  <a16:creationId xmlns:a16="http://schemas.microsoft.com/office/drawing/2014/main" id="{ABEA028F-36CD-4B99-961C-9902938C5800}"/>
                </a:ext>
              </a:extLst>
            </p:cNvPr>
            <p:cNvSpPr txBox="1"/>
            <p:nvPr/>
          </p:nvSpPr>
          <p:spPr>
            <a:xfrm>
              <a:off x="9296377" y="6313828"/>
              <a:ext cx="1470171" cy="430887"/>
            </a:xfrm>
            <a:prstGeom prst="rect">
              <a:avLst/>
            </a:prstGeom>
            <a:noFill/>
          </p:spPr>
          <p:txBody>
            <a:bodyPr wrap="square" rtlCol="0">
              <a:spAutoFit/>
            </a:bodyPr>
            <a:lstStyle/>
            <a:p>
              <a:pPr algn="ctr"/>
              <a:r>
                <a:rPr lang="en-GB" sz="1100" b="1" dirty="0">
                  <a:solidFill>
                    <a:schemeClr val="tx1"/>
                  </a:solidFill>
                </a:rPr>
                <a:t>Wimbledon Stable </a:t>
              </a:r>
            </a:p>
            <a:p>
              <a:pPr algn="ctr"/>
              <a:r>
                <a:rPr lang="en-GB" sz="1100" b="1" dirty="0">
                  <a:solidFill>
                    <a:schemeClr val="tx1"/>
                  </a:solidFill>
                </a:rPr>
                <a:t>block</a:t>
              </a:r>
            </a:p>
          </p:txBody>
        </p:sp>
      </p:grpSp>
      <p:grpSp>
        <p:nvGrpSpPr>
          <p:cNvPr id="9" name="Group 8">
            <a:extLst>
              <a:ext uri="{FF2B5EF4-FFF2-40B4-BE49-F238E27FC236}">
                <a16:creationId xmlns:a16="http://schemas.microsoft.com/office/drawing/2014/main" id="{E44BFCE8-4101-473D-924A-AE35C180F845}"/>
              </a:ext>
            </a:extLst>
          </p:cNvPr>
          <p:cNvGrpSpPr/>
          <p:nvPr/>
        </p:nvGrpSpPr>
        <p:grpSpPr>
          <a:xfrm>
            <a:off x="7275328" y="4372783"/>
            <a:ext cx="1495261" cy="2354573"/>
            <a:chOff x="7559749" y="4400756"/>
            <a:chExt cx="1477234" cy="2336876"/>
          </a:xfrm>
        </p:grpSpPr>
        <p:pic>
          <p:nvPicPr>
            <p:cNvPr id="10" name="Picture 9">
              <a:extLst>
                <a:ext uri="{FF2B5EF4-FFF2-40B4-BE49-F238E27FC236}">
                  <a16:creationId xmlns:a16="http://schemas.microsoft.com/office/drawing/2014/main" id="{E82CFC98-9AED-4C37-8FA9-D6432190DAA7}"/>
                </a:ext>
              </a:extLst>
            </p:cNvPr>
            <p:cNvPicPr>
              <a:picLocks noChangeAspect="1"/>
            </p:cNvPicPr>
            <p:nvPr/>
          </p:nvPicPr>
          <p:blipFill>
            <a:blip r:embed="rId5"/>
            <a:stretch>
              <a:fillRect/>
            </a:stretch>
          </p:blipFill>
          <p:spPr>
            <a:xfrm>
              <a:off x="7559749" y="4400756"/>
              <a:ext cx="1385232" cy="1715390"/>
            </a:xfrm>
            <a:prstGeom prst="rect">
              <a:avLst/>
            </a:prstGeom>
          </p:spPr>
        </p:pic>
        <p:sp>
          <p:nvSpPr>
            <p:cNvPr id="11" name="TextBox 10">
              <a:extLst>
                <a:ext uri="{FF2B5EF4-FFF2-40B4-BE49-F238E27FC236}">
                  <a16:creationId xmlns:a16="http://schemas.microsoft.com/office/drawing/2014/main" id="{D8B989CA-7399-4BD6-8497-D19F3F6A6224}"/>
                </a:ext>
              </a:extLst>
            </p:cNvPr>
            <p:cNvSpPr txBox="1"/>
            <p:nvPr/>
          </p:nvSpPr>
          <p:spPr>
            <a:xfrm>
              <a:off x="7705505" y="6088919"/>
              <a:ext cx="1294023" cy="261610"/>
            </a:xfrm>
            <a:prstGeom prst="rect">
              <a:avLst/>
            </a:prstGeom>
            <a:noFill/>
          </p:spPr>
          <p:txBody>
            <a:bodyPr wrap="square" rtlCol="0">
              <a:spAutoFit/>
            </a:bodyPr>
            <a:lstStyle/>
            <a:p>
              <a:r>
                <a:rPr lang="en-GB" sz="1100" b="1" dirty="0">
                  <a:solidFill>
                    <a:schemeClr val="tx1"/>
                  </a:solidFill>
                </a:rPr>
                <a:t>Andrew Smyth</a:t>
              </a:r>
            </a:p>
          </p:txBody>
        </p:sp>
        <p:sp>
          <p:nvSpPr>
            <p:cNvPr id="12" name="TextBox 11">
              <a:extLst>
                <a:ext uri="{FF2B5EF4-FFF2-40B4-BE49-F238E27FC236}">
                  <a16:creationId xmlns:a16="http://schemas.microsoft.com/office/drawing/2014/main" id="{1D33CD5A-AF8C-4461-AC68-1B6BEF20DC6C}"/>
                </a:ext>
              </a:extLst>
            </p:cNvPr>
            <p:cNvSpPr txBox="1"/>
            <p:nvPr/>
          </p:nvSpPr>
          <p:spPr>
            <a:xfrm>
              <a:off x="7566812" y="6306745"/>
              <a:ext cx="1470171" cy="430887"/>
            </a:xfrm>
            <a:prstGeom prst="rect">
              <a:avLst/>
            </a:prstGeom>
            <a:noFill/>
          </p:spPr>
          <p:txBody>
            <a:bodyPr wrap="square" rtlCol="0">
              <a:spAutoFit/>
            </a:bodyPr>
            <a:lstStyle/>
            <a:p>
              <a:pPr algn="ctr"/>
              <a:r>
                <a:rPr lang="en-GB" sz="1100" b="1" dirty="0">
                  <a:solidFill>
                    <a:schemeClr val="tx1"/>
                  </a:solidFill>
                </a:rPr>
                <a:t>Wimbledon Stable </a:t>
              </a:r>
            </a:p>
            <a:p>
              <a:pPr algn="ctr"/>
              <a:r>
                <a:rPr lang="en-GB" sz="1100" b="1" dirty="0">
                  <a:solidFill>
                    <a:schemeClr val="tx1"/>
                  </a:solidFill>
                </a:rPr>
                <a:t>block</a:t>
              </a:r>
            </a:p>
          </p:txBody>
        </p:sp>
      </p:grpSp>
      <p:grpSp>
        <p:nvGrpSpPr>
          <p:cNvPr id="13" name="Group 12">
            <a:extLst>
              <a:ext uri="{FF2B5EF4-FFF2-40B4-BE49-F238E27FC236}">
                <a16:creationId xmlns:a16="http://schemas.microsoft.com/office/drawing/2014/main" id="{765EE41B-4FF4-4356-9CCB-B431A5BC8500}"/>
              </a:ext>
            </a:extLst>
          </p:cNvPr>
          <p:cNvGrpSpPr/>
          <p:nvPr/>
        </p:nvGrpSpPr>
        <p:grpSpPr>
          <a:xfrm>
            <a:off x="5469323" y="4372783"/>
            <a:ext cx="1525539" cy="2141198"/>
            <a:chOff x="5720283" y="4425522"/>
            <a:chExt cx="1507147" cy="2125105"/>
          </a:xfrm>
        </p:grpSpPr>
        <p:pic>
          <p:nvPicPr>
            <p:cNvPr id="14" name="Picture 13">
              <a:extLst>
                <a:ext uri="{FF2B5EF4-FFF2-40B4-BE49-F238E27FC236}">
                  <a16:creationId xmlns:a16="http://schemas.microsoft.com/office/drawing/2014/main" id="{68FCB717-9FDF-48E5-8BE8-FED2E7659484}"/>
                </a:ext>
              </a:extLst>
            </p:cNvPr>
            <p:cNvPicPr>
              <a:picLocks noChangeAspect="1"/>
            </p:cNvPicPr>
            <p:nvPr/>
          </p:nvPicPr>
          <p:blipFill>
            <a:blip r:embed="rId6"/>
            <a:stretch>
              <a:fillRect/>
            </a:stretch>
          </p:blipFill>
          <p:spPr>
            <a:xfrm>
              <a:off x="5755847" y="4425522"/>
              <a:ext cx="1294023" cy="1693893"/>
            </a:xfrm>
            <a:prstGeom prst="rect">
              <a:avLst/>
            </a:prstGeom>
          </p:spPr>
        </p:pic>
        <p:sp>
          <p:nvSpPr>
            <p:cNvPr id="15" name="TextBox 14">
              <a:extLst>
                <a:ext uri="{FF2B5EF4-FFF2-40B4-BE49-F238E27FC236}">
                  <a16:creationId xmlns:a16="http://schemas.microsoft.com/office/drawing/2014/main" id="{8ABFAA9C-D229-48E4-B000-C5BA437CC4C8}"/>
                </a:ext>
              </a:extLst>
            </p:cNvPr>
            <p:cNvSpPr txBox="1"/>
            <p:nvPr/>
          </p:nvSpPr>
          <p:spPr>
            <a:xfrm>
              <a:off x="5933407" y="6081824"/>
              <a:ext cx="1294023" cy="261610"/>
            </a:xfrm>
            <a:prstGeom prst="rect">
              <a:avLst/>
            </a:prstGeom>
            <a:noFill/>
          </p:spPr>
          <p:txBody>
            <a:bodyPr wrap="square" rtlCol="0">
              <a:spAutoFit/>
            </a:bodyPr>
            <a:lstStyle/>
            <a:p>
              <a:r>
                <a:rPr lang="en-GB" sz="1100" b="1" dirty="0">
                  <a:solidFill>
                    <a:schemeClr val="tx1"/>
                  </a:solidFill>
                </a:rPr>
                <a:t>Steve Fagan</a:t>
              </a:r>
            </a:p>
          </p:txBody>
        </p:sp>
        <p:sp>
          <p:nvSpPr>
            <p:cNvPr id="16" name="TextBox 15">
              <a:extLst>
                <a:ext uri="{FF2B5EF4-FFF2-40B4-BE49-F238E27FC236}">
                  <a16:creationId xmlns:a16="http://schemas.microsoft.com/office/drawing/2014/main" id="{A9D31007-DFDF-4448-9C12-F52715D0D2A1}"/>
                </a:ext>
              </a:extLst>
            </p:cNvPr>
            <p:cNvSpPr txBox="1"/>
            <p:nvPr/>
          </p:nvSpPr>
          <p:spPr>
            <a:xfrm>
              <a:off x="5720283" y="6289017"/>
              <a:ext cx="1470171" cy="261610"/>
            </a:xfrm>
            <a:prstGeom prst="rect">
              <a:avLst/>
            </a:prstGeom>
            <a:noFill/>
          </p:spPr>
          <p:txBody>
            <a:bodyPr wrap="square" rtlCol="0">
              <a:spAutoFit/>
            </a:bodyPr>
            <a:lstStyle/>
            <a:p>
              <a:pPr algn="ctr"/>
              <a:r>
                <a:rPr lang="en-GB" sz="1100" b="1" dirty="0">
                  <a:solidFill>
                    <a:schemeClr val="tx1"/>
                  </a:solidFill>
                </a:rPr>
                <a:t>Eastleigh Depot</a:t>
              </a:r>
            </a:p>
          </p:txBody>
        </p:sp>
      </p:grpSp>
      <p:grpSp>
        <p:nvGrpSpPr>
          <p:cNvPr id="17" name="Group 16">
            <a:extLst>
              <a:ext uri="{FF2B5EF4-FFF2-40B4-BE49-F238E27FC236}">
                <a16:creationId xmlns:a16="http://schemas.microsoft.com/office/drawing/2014/main" id="{FB2A2A50-FCEB-421D-81AD-7FE581EE4BF8}"/>
              </a:ext>
            </a:extLst>
          </p:cNvPr>
          <p:cNvGrpSpPr/>
          <p:nvPr/>
        </p:nvGrpSpPr>
        <p:grpSpPr>
          <a:xfrm>
            <a:off x="3653131" y="4383006"/>
            <a:ext cx="1525539" cy="2199836"/>
            <a:chOff x="3887241" y="4419835"/>
            <a:chExt cx="1507147" cy="2183302"/>
          </a:xfrm>
        </p:grpSpPr>
        <p:pic>
          <p:nvPicPr>
            <p:cNvPr id="18" name="Picture 17">
              <a:extLst>
                <a:ext uri="{FF2B5EF4-FFF2-40B4-BE49-F238E27FC236}">
                  <a16:creationId xmlns:a16="http://schemas.microsoft.com/office/drawing/2014/main" id="{6C6C49A4-2268-4196-AE4F-6101782B0B42}"/>
                </a:ext>
              </a:extLst>
            </p:cNvPr>
            <p:cNvPicPr>
              <a:picLocks noChangeAspect="1"/>
            </p:cNvPicPr>
            <p:nvPr/>
          </p:nvPicPr>
          <p:blipFill>
            <a:blip r:embed="rId7"/>
            <a:stretch>
              <a:fillRect/>
            </a:stretch>
          </p:blipFill>
          <p:spPr>
            <a:xfrm>
              <a:off x="3951945" y="4419835"/>
              <a:ext cx="1257779" cy="1693893"/>
            </a:xfrm>
            <a:prstGeom prst="rect">
              <a:avLst/>
            </a:prstGeom>
          </p:spPr>
        </p:pic>
        <p:sp>
          <p:nvSpPr>
            <p:cNvPr id="19" name="TextBox 18">
              <a:extLst>
                <a:ext uri="{FF2B5EF4-FFF2-40B4-BE49-F238E27FC236}">
                  <a16:creationId xmlns:a16="http://schemas.microsoft.com/office/drawing/2014/main" id="{EA036E12-E78D-460C-87EC-D77E16F40B61}"/>
                </a:ext>
              </a:extLst>
            </p:cNvPr>
            <p:cNvSpPr txBox="1"/>
            <p:nvPr/>
          </p:nvSpPr>
          <p:spPr>
            <a:xfrm>
              <a:off x="3951945" y="6134334"/>
              <a:ext cx="1442443" cy="261610"/>
            </a:xfrm>
            <a:prstGeom prst="rect">
              <a:avLst/>
            </a:prstGeom>
            <a:noFill/>
          </p:spPr>
          <p:txBody>
            <a:bodyPr wrap="square" rtlCol="0">
              <a:spAutoFit/>
            </a:bodyPr>
            <a:lstStyle/>
            <a:p>
              <a:r>
                <a:rPr lang="en-GB" sz="1100" b="1" dirty="0">
                  <a:solidFill>
                    <a:schemeClr val="tx1"/>
                  </a:solidFill>
                </a:rPr>
                <a:t>Victoria Mckillen</a:t>
              </a:r>
            </a:p>
          </p:txBody>
        </p:sp>
        <p:sp>
          <p:nvSpPr>
            <p:cNvPr id="20" name="TextBox 19">
              <a:extLst>
                <a:ext uri="{FF2B5EF4-FFF2-40B4-BE49-F238E27FC236}">
                  <a16:creationId xmlns:a16="http://schemas.microsoft.com/office/drawing/2014/main" id="{8579ACD4-608C-4103-9C6D-6858443C5F3A}"/>
                </a:ext>
              </a:extLst>
            </p:cNvPr>
            <p:cNvSpPr txBox="1"/>
            <p:nvPr/>
          </p:nvSpPr>
          <p:spPr>
            <a:xfrm>
              <a:off x="3887241" y="6341527"/>
              <a:ext cx="1470171" cy="261610"/>
            </a:xfrm>
            <a:prstGeom prst="rect">
              <a:avLst/>
            </a:prstGeom>
            <a:noFill/>
          </p:spPr>
          <p:txBody>
            <a:bodyPr wrap="square" rtlCol="0">
              <a:spAutoFit/>
            </a:bodyPr>
            <a:lstStyle/>
            <a:p>
              <a:pPr algn="ctr"/>
              <a:r>
                <a:rPr lang="en-GB" sz="1100" b="1" dirty="0">
                  <a:solidFill>
                    <a:schemeClr val="tx1"/>
                  </a:solidFill>
                </a:rPr>
                <a:t>Eastleigh Depot</a:t>
              </a:r>
            </a:p>
          </p:txBody>
        </p:sp>
      </p:grpSp>
      <p:grpSp>
        <p:nvGrpSpPr>
          <p:cNvPr id="21" name="Group 20">
            <a:extLst>
              <a:ext uri="{FF2B5EF4-FFF2-40B4-BE49-F238E27FC236}">
                <a16:creationId xmlns:a16="http://schemas.microsoft.com/office/drawing/2014/main" id="{A8D10D0D-2092-423D-8825-4AE98EC16C41}"/>
              </a:ext>
            </a:extLst>
          </p:cNvPr>
          <p:cNvGrpSpPr/>
          <p:nvPr/>
        </p:nvGrpSpPr>
        <p:grpSpPr>
          <a:xfrm>
            <a:off x="1897285" y="4378497"/>
            <a:ext cx="1488112" cy="2175948"/>
            <a:chOff x="1915225" y="4394851"/>
            <a:chExt cx="1470171" cy="2159594"/>
          </a:xfrm>
        </p:grpSpPr>
        <p:pic>
          <p:nvPicPr>
            <p:cNvPr id="22" name="Picture 21">
              <a:extLst>
                <a:ext uri="{FF2B5EF4-FFF2-40B4-BE49-F238E27FC236}">
                  <a16:creationId xmlns:a16="http://schemas.microsoft.com/office/drawing/2014/main" id="{90FE1429-74F0-43E1-AE70-31FFA72F1039}"/>
                </a:ext>
              </a:extLst>
            </p:cNvPr>
            <p:cNvPicPr>
              <a:picLocks noChangeAspect="1"/>
            </p:cNvPicPr>
            <p:nvPr/>
          </p:nvPicPr>
          <p:blipFill>
            <a:blip r:embed="rId8"/>
            <a:stretch>
              <a:fillRect/>
            </a:stretch>
          </p:blipFill>
          <p:spPr>
            <a:xfrm>
              <a:off x="2083981" y="4394851"/>
              <a:ext cx="1109662" cy="1707646"/>
            </a:xfrm>
            <a:prstGeom prst="rect">
              <a:avLst/>
            </a:prstGeom>
          </p:spPr>
        </p:pic>
        <p:sp>
          <p:nvSpPr>
            <p:cNvPr id="23" name="TextBox 22">
              <a:extLst>
                <a:ext uri="{FF2B5EF4-FFF2-40B4-BE49-F238E27FC236}">
                  <a16:creationId xmlns:a16="http://schemas.microsoft.com/office/drawing/2014/main" id="{7F5BB5D3-9260-4F95-8994-BCB7B7C99285}"/>
                </a:ext>
              </a:extLst>
            </p:cNvPr>
            <p:cNvSpPr txBox="1"/>
            <p:nvPr/>
          </p:nvSpPr>
          <p:spPr>
            <a:xfrm>
              <a:off x="2213851" y="6085642"/>
              <a:ext cx="1109662" cy="261610"/>
            </a:xfrm>
            <a:prstGeom prst="rect">
              <a:avLst/>
            </a:prstGeom>
            <a:noFill/>
          </p:spPr>
          <p:txBody>
            <a:bodyPr wrap="square" rtlCol="0">
              <a:spAutoFit/>
            </a:bodyPr>
            <a:lstStyle/>
            <a:p>
              <a:r>
                <a:rPr lang="en-GB" sz="1100" b="1" dirty="0">
                  <a:solidFill>
                    <a:schemeClr val="tx1"/>
                  </a:solidFill>
                </a:rPr>
                <a:t>Karl Bates</a:t>
              </a:r>
            </a:p>
          </p:txBody>
        </p:sp>
        <p:sp>
          <p:nvSpPr>
            <p:cNvPr id="24" name="TextBox 23">
              <a:extLst>
                <a:ext uri="{FF2B5EF4-FFF2-40B4-BE49-F238E27FC236}">
                  <a16:creationId xmlns:a16="http://schemas.microsoft.com/office/drawing/2014/main" id="{6D49E8F9-86B8-4D86-A58D-06FF3CF0A627}"/>
                </a:ext>
              </a:extLst>
            </p:cNvPr>
            <p:cNvSpPr txBox="1"/>
            <p:nvPr/>
          </p:nvSpPr>
          <p:spPr>
            <a:xfrm>
              <a:off x="1915225" y="6292835"/>
              <a:ext cx="1470171" cy="261610"/>
            </a:xfrm>
            <a:prstGeom prst="rect">
              <a:avLst/>
            </a:prstGeom>
            <a:noFill/>
          </p:spPr>
          <p:txBody>
            <a:bodyPr wrap="square" rtlCol="0">
              <a:spAutoFit/>
            </a:bodyPr>
            <a:lstStyle/>
            <a:p>
              <a:pPr algn="ctr"/>
              <a:r>
                <a:rPr lang="en-GB" sz="1100" b="1" dirty="0">
                  <a:solidFill>
                    <a:schemeClr val="tx1"/>
                  </a:solidFill>
                </a:rPr>
                <a:t>Waterloo</a:t>
              </a:r>
            </a:p>
          </p:txBody>
        </p:sp>
      </p:grpSp>
      <p:pic>
        <p:nvPicPr>
          <p:cNvPr id="25" name="Picture 24">
            <a:extLst>
              <a:ext uri="{FF2B5EF4-FFF2-40B4-BE49-F238E27FC236}">
                <a16:creationId xmlns:a16="http://schemas.microsoft.com/office/drawing/2014/main" id="{0B7B5DAC-BF1D-48AD-821E-AA41F1C4683F}"/>
              </a:ext>
            </a:extLst>
          </p:cNvPr>
          <p:cNvPicPr>
            <a:picLocks noChangeAspect="1"/>
          </p:cNvPicPr>
          <p:nvPr/>
        </p:nvPicPr>
        <p:blipFill>
          <a:blip r:embed="rId9"/>
          <a:stretch>
            <a:fillRect/>
          </a:stretch>
        </p:blipFill>
        <p:spPr>
          <a:xfrm>
            <a:off x="385001" y="4374264"/>
            <a:ext cx="1346990" cy="1707560"/>
          </a:xfrm>
          <a:prstGeom prst="rect">
            <a:avLst/>
          </a:prstGeom>
        </p:spPr>
      </p:pic>
      <p:sp>
        <p:nvSpPr>
          <p:cNvPr id="26" name="TextBox 25">
            <a:extLst>
              <a:ext uri="{FF2B5EF4-FFF2-40B4-BE49-F238E27FC236}">
                <a16:creationId xmlns:a16="http://schemas.microsoft.com/office/drawing/2014/main" id="{0D77866F-B39C-4901-A9B9-524398F1B9FD}"/>
              </a:ext>
            </a:extLst>
          </p:cNvPr>
          <p:cNvSpPr txBox="1"/>
          <p:nvPr/>
        </p:nvSpPr>
        <p:spPr>
          <a:xfrm>
            <a:off x="461887" y="6105305"/>
            <a:ext cx="1460046" cy="263591"/>
          </a:xfrm>
          <a:prstGeom prst="rect">
            <a:avLst/>
          </a:prstGeom>
          <a:noFill/>
        </p:spPr>
        <p:txBody>
          <a:bodyPr wrap="square" rtlCol="0">
            <a:spAutoFit/>
          </a:bodyPr>
          <a:lstStyle/>
          <a:p>
            <a:r>
              <a:rPr lang="en-GB" sz="1100" b="1" dirty="0">
                <a:solidFill>
                  <a:schemeClr val="tx1"/>
                </a:solidFill>
              </a:rPr>
              <a:t>Steve Eastment</a:t>
            </a:r>
          </a:p>
        </p:txBody>
      </p:sp>
      <p:sp>
        <p:nvSpPr>
          <p:cNvPr id="27" name="TextBox 26">
            <a:extLst>
              <a:ext uri="{FF2B5EF4-FFF2-40B4-BE49-F238E27FC236}">
                <a16:creationId xmlns:a16="http://schemas.microsoft.com/office/drawing/2014/main" id="{412323A6-9BD1-4C80-9308-482FE728E0CB}"/>
              </a:ext>
            </a:extLst>
          </p:cNvPr>
          <p:cNvSpPr txBox="1"/>
          <p:nvPr/>
        </p:nvSpPr>
        <p:spPr>
          <a:xfrm>
            <a:off x="375579" y="6312498"/>
            <a:ext cx="1488112" cy="263591"/>
          </a:xfrm>
          <a:prstGeom prst="rect">
            <a:avLst/>
          </a:prstGeom>
          <a:noFill/>
        </p:spPr>
        <p:txBody>
          <a:bodyPr wrap="square" rtlCol="0">
            <a:spAutoFit/>
          </a:bodyPr>
          <a:lstStyle/>
          <a:p>
            <a:pPr algn="ctr"/>
            <a:r>
              <a:rPr lang="en-GB" sz="1100" b="1" dirty="0">
                <a:solidFill>
                  <a:schemeClr val="tx1"/>
                </a:solidFill>
              </a:rPr>
              <a:t>Basingstoke ROC</a:t>
            </a:r>
          </a:p>
        </p:txBody>
      </p:sp>
      <p:pic>
        <p:nvPicPr>
          <p:cNvPr id="28" name="Picture 27">
            <a:extLst>
              <a:ext uri="{FF2B5EF4-FFF2-40B4-BE49-F238E27FC236}">
                <a16:creationId xmlns:a16="http://schemas.microsoft.com/office/drawing/2014/main" id="{4F4662B9-5203-4D9E-9EE4-35A5196AE7F5}"/>
              </a:ext>
            </a:extLst>
          </p:cNvPr>
          <p:cNvPicPr>
            <a:picLocks noChangeAspect="1"/>
          </p:cNvPicPr>
          <p:nvPr/>
        </p:nvPicPr>
        <p:blipFill>
          <a:blip r:embed="rId10"/>
          <a:stretch>
            <a:fillRect/>
          </a:stretch>
        </p:blipFill>
        <p:spPr>
          <a:xfrm>
            <a:off x="377185" y="2015598"/>
            <a:ext cx="1354806" cy="1682270"/>
          </a:xfrm>
          <a:prstGeom prst="rect">
            <a:avLst/>
          </a:prstGeom>
        </p:spPr>
      </p:pic>
      <p:sp>
        <p:nvSpPr>
          <p:cNvPr id="29" name="TextBox 28">
            <a:extLst>
              <a:ext uri="{FF2B5EF4-FFF2-40B4-BE49-F238E27FC236}">
                <a16:creationId xmlns:a16="http://schemas.microsoft.com/office/drawing/2014/main" id="{6227AFC2-D7FC-43B4-9919-DFA1DA310EDC}"/>
              </a:ext>
            </a:extLst>
          </p:cNvPr>
          <p:cNvSpPr txBox="1"/>
          <p:nvPr/>
        </p:nvSpPr>
        <p:spPr>
          <a:xfrm>
            <a:off x="366076" y="3695887"/>
            <a:ext cx="1301776" cy="263591"/>
          </a:xfrm>
          <a:prstGeom prst="rect">
            <a:avLst/>
          </a:prstGeom>
          <a:noFill/>
        </p:spPr>
        <p:txBody>
          <a:bodyPr wrap="square" rtlCol="0">
            <a:spAutoFit/>
          </a:bodyPr>
          <a:lstStyle/>
          <a:p>
            <a:r>
              <a:rPr lang="en-GB" sz="1100" b="1" dirty="0">
                <a:solidFill>
                  <a:schemeClr val="tx1"/>
                </a:solidFill>
              </a:rPr>
              <a:t>Julie Emmerson</a:t>
            </a:r>
          </a:p>
        </p:txBody>
      </p:sp>
      <p:sp>
        <p:nvSpPr>
          <p:cNvPr id="30" name="TextBox 29">
            <a:extLst>
              <a:ext uri="{FF2B5EF4-FFF2-40B4-BE49-F238E27FC236}">
                <a16:creationId xmlns:a16="http://schemas.microsoft.com/office/drawing/2014/main" id="{3F7F9E29-D3B0-4466-A55D-2A115FBF6A0D}"/>
              </a:ext>
            </a:extLst>
          </p:cNvPr>
          <p:cNvSpPr txBox="1"/>
          <p:nvPr/>
        </p:nvSpPr>
        <p:spPr>
          <a:xfrm>
            <a:off x="265146" y="3957497"/>
            <a:ext cx="1488112" cy="263591"/>
          </a:xfrm>
          <a:prstGeom prst="rect">
            <a:avLst/>
          </a:prstGeom>
          <a:noFill/>
        </p:spPr>
        <p:txBody>
          <a:bodyPr wrap="square" rtlCol="0">
            <a:spAutoFit/>
          </a:bodyPr>
          <a:lstStyle/>
          <a:p>
            <a:pPr algn="ctr"/>
            <a:r>
              <a:rPr lang="en-GB" sz="1100" b="1" dirty="0">
                <a:solidFill>
                  <a:schemeClr val="tx1"/>
                </a:solidFill>
              </a:rPr>
              <a:t>Basingstoke ROC</a:t>
            </a:r>
          </a:p>
        </p:txBody>
      </p:sp>
      <p:pic>
        <p:nvPicPr>
          <p:cNvPr id="31" name="Picture 2" descr="035D83AF-1953-4F19-B2BB-6A672111A371-L0-001">
            <a:extLst>
              <a:ext uri="{FF2B5EF4-FFF2-40B4-BE49-F238E27FC236}">
                <a16:creationId xmlns:a16="http://schemas.microsoft.com/office/drawing/2014/main" id="{9A48F0DA-F06D-4C62-8EDD-2F833CDCDE5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1870363" y="2246730"/>
            <a:ext cx="1657061" cy="124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D55F861D-C67F-49AC-9808-0C5C4D3D7619}"/>
              </a:ext>
            </a:extLst>
          </p:cNvPr>
          <p:cNvSpPr txBox="1"/>
          <p:nvPr/>
        </p:nvSpPr>
        <p:spPr>
          <a:xfrm>
            <a:off x="2020696" y="3695887"/>
            <a:ext cx="1388224" cy="263591"/>
          </a:xfrm>
          <a:prstGeom prst="rect">
            <a:avLst/>
          </a:prstGeom>
          <a:noFill/>
        </p:spPr>
        <p:txBody>
          <a:bodyPr wrap="square" rtlCol="0">
            <a:spAutoFit/>
          </a:bodyPr>
          <a:lstStyle/>
          <a:p>
            <a:r>
              <a:rPr lang="en-GB" sz="1100" b="1" dirty="0">
                <a:solidFill>
                  <a:schemeClr val="tx1"/>
                </a:solidFill>
              </a:rPr>
              <a:t>Janos </a:t>
            </a:r>
            <a:r>
              <a:rPr lang="en-GB" sz="1100" b="1" dirty="0" err="1">
                <a:solidFill>
                  <a:schemeClr val="tx1"/>
                </a:solidFill>
              </a:rPr>
              <a:t>Porcincula</a:t>
            </a:r>
            <a:endParaRPr lang="en-GB" sz="1100" b="1" dirty="0">
              <a:solidFill>
                <a:schemeClr val="tx1"/>
              </a:solidFill>
            </a:endParaRPr>
          </a:p>
        </p:txBody>
      </p:sp>
      <p:sp>
        <p:nvSpPr>
          <p:cNvPr id="33" name="TextBox 32">
            <a:extLst>
              <a:ext uri="{FF2B5EF4-FFF2-40B4-BE49-F238E27FC236}">
                <a16:creationId xmlns:a16="http://schemas.microsoft.com/office/drawing/2014/main" id="{1930F3BB-DD7D-49C6-8620-F622E8CD099E}"/>
              </a:ext>
            </a:extLst>
          </p:cNvPr>
          <p:cNvSpPr txBox="1"/>
          <p:nvPr/>
        </p:nvSpPr>
        <p:spPr>
          <a:xfrm>
            <a:off x="1973973" y="3925598"/>
            <a:ext cx="1488112" cy="263591"/>
          </a:xfrm>
          <a:prstGeom prst="rect">
            <a:avLst/>
          </a:prstGeom>
          <a:noFill/>
        </p:spPr>
        <p:txBody>
          <a:bodyPr wrap="square" rtlCol="0">
            <a:spAutoFit/>
          </a:bodyPr>
          <a:lstStyle/>
          <a:p>
            <a:pPr algn="ctr"/>
            <a:r>
              <a:rPr lang="en-GB" sz="1100" b="1" dirty="0">
                <a:solidFill>
                  <a:schemeClr val="tx1"/>
                </a:solidFill>
              </a:rPr>
              <a:t>Wimbledon ACC</a:t>
            </a:r>
          </a:p>
        </p:txBody>
      </p:sp>
      <p:grpSp>
        <p:nvGrpSpPr>
          <p:cNvPr id="34" name="Group 33">
            <a:extLst>
              <a:ext uri="{FF2B5EF4-FFF2-40B4-BE49-F238E27FC236}">
                <a16:creationId xmlns:a16="http://schemas.microsoft.com/office/drawing/2014/main" id="{F957F140-4400-4B61-989E-7AE256509987}"/>
              </a:ext>
            </a:extLst>
          </p:cNvPr>
          <p:cNvGrpSpPr/>
          <p:nvPr/>
        </p:nvGrpSpPr>
        <p:grpSpPr>
          <a:xfrm>
            <a:off x="3614494" y="2019578"/>
            <a:ext cx="1496974" cy="2168951"/>
            <a:chOff x="3565156" y="1495882"/>
            <a:chExt cx="1546312" cy="2152649"/>
          </a:xfrm>
        </p:grpSpPr>
        <p:pic>
          <p:nvPicPr>
            <p:cNvPr id="35" name="Picture 34">
              <a:extLst>
                <a:ext uri="{FF2B5EF4-FFF2-40B4-BE49-F238E27FC236}">
                  <a16:creationId xmlns:a16="http://schemas.microsoft.com/office/drawing/2014/main" id="{B79AE33A-DC6C-47F8-9E24-C57AD5D878D9}"/>
                </a:ext>
              </a:extLst>
            </p:cNvPr>
            <p:cNvPicPr>
              <a:picLocks noChangeAspect="1"/>
            </p:cNvPicPr>
            <p:nvPr/>
          </p:nvPicPr>
          <p:blipFill>
            <a:blip r:embed="rId12"/>
            <a:stretch>
              <a:fillRect/>
            </a:stretch>
          </p:blipFill>
          <p:spPr>
            <a:xfrm>
              <a:off x="3641297" y="1495882"/>
              <a:ext cx="1470171" cy="1695332"/>
            </a:xfrm>
            <a:prstGeom prst="rect">
              <a:avLst/>
            </a:prstGeom>
          </p:spPr>
        </p:pic>
        <p:sp>
          <p:nvSpPr>
            <p:cNvPr id="36" name="TextBox 35">
              <a:extLst>
                <a:ext uri="{FF2B5EF4-FFF2-40B4-BE49-F238E27FC236}">
                  <a16:creationId xmlns:a16="http://schemas.microsoft.com/office/drawing/2014/main" id="{FA57B86D-4EC1-471B-8923-75F46547C77A}"/>
                </a:ext>
              </a:extLst>
            </p:cNvPr>
            <p:cNvSpPr txBox="1"/>
            <p:nvPr/>
          </p:nvSpPr>
          <p:spPr>
            <a:xfrm>
              <a:off x="3727638" y="3178476"/>
              <a:ext cx="1286081" cy="261610"/>
            </a:xfrm>
            <a:prstGeom prst="rect">
              <a:avLst/>
            </a:prstGeom>
            <a:noFill/>
          </p:spPr>
          <p:txBody>
            <a:bodyPr wrap="square" rtlCol="0">
              <a:spAutoFit/>
            </a:bodyPr>
            <a:lstStyle/>
            <a:p>
              <a:r>
                <a:rPr lang="en-GB" sz="1100" b="1" dirty="0">
                  <a:solidFill>
                    <a:schemeClr val="tx1"/>
                  </a:solidFill>
                </a:rPr>
                <a:t>Louis Dymond</a:t>
              </a:r>
            </a:p>
          </p:txBody>
        </p:sp>
        <p:sp>
          <p:nvSpPr>
            <p:cNvPr id="37" name="TextBox 36">
              <a:extLst>
                <a:ext uri="{FF2B5EF4-FFF2-40B4-BE49-F238E27FC236}">
                  <a16:creationId xmlns:a16="http://schemas.microsoft.com/office/drawing/2014/main" id="{97893F83-ADF0-408C-97B6-26892E09323D}"/>
                </a:ext>
              </a:extLst>
            </p:cNvPr>
            <p:cNvSpPr txBox="1"/>
            <p:nvPr/>
          </p:nvSpPr>
          <p:spPr>
            <a:xfrm>
              <a:off x="3565156" y="3386921"/>
              <a:ext cx="1470171" cy="261610"/>
            </a:xfrm>
            <a:prstGeom prst="rect">
              <a:avLst/>
            </a:prstGeom>
            <a:noFill/>
          </p:spPr>
          <p:txBody>
            <a:bodyPr wrap="square" rtlCol="0">
              <a:spAutoFit/>
            </a:bodyPr>
            <a:lstStyle/>
            <a:p>
              <a:pPr algn="ctr"/>
              <a:r>
                <a:rPr lang="en-GB" sz="1100" b="1" dirty="0">
                  <a:solidFill>
                    <a:schemeClr val="tx1"/>
                  </a:solidFill>
                </a:rPr>
                <a:t>Salisbury Depot</a:t>
              </a:r>
            </a:p>
          </p:txBody>
        </p:sp>
      </p:grpSp>
      <p:grpSp>
        <p:nvGrpSpPr>
          <p:cNvPr id="38" name="Group 37">
            <a:extLst>
              <a:ext uri="{FF2B5EF4-FFF2-40B4-BE49-F238E27FC236}">
                <a16:creationId xmlns:a16="http://schemas.microsoft.com/office/drawing/2014/main" id="{35235796-406E-4A83-80D1-D668C0E5FB70}"/>
              </a:ext>
            </a:extLst>
          </p:cNvPr>
          <p:cNvGrpSpPr/>
          <p:nvPr/>
        </p:nvGrpSpPr>
        <p:grpSpPr>
          <a:xfrm>
            <a:off x="5453133" y="2045544"/>
            <a:ext cx="1443203" cy="2118477"/>
            <a:chOff x="5488473" y="1522798"/>
            <a:chExt cx="1470171" cy="2102555"/>
          </a:xfrm>
        </p:grpSpPr>
        <p:pic>
          <p:nvPicPr>
            <p:cNvPr id="39" name="Picture 38">
              <a:extLst>
                <a:ext uri="{FF2B5EF4-FFF2-40B4-BE49-F238E27FC236}">
                  <a16:creationId xmlns:a16="http://schemas.microsoft.com/office/drawing/2014/main" id="{7EA408F2-1013-41F9-BFAB-074AF35E2E1E}"/>
                </a:ext>
              </a:extLst>
            </p:cNvPr>
            <p:cNvPicPr>
              <a:picLocks noChangeAspect="1"/>
            </p:cNvPicPr>
            <p:nvPr/>
          </p:nvPicPr>
          <p:blipFill>
            <a:blip r:embed="rId13"/>
            <a:stretch>
              <a:fillRect/>
            </a:stretch>
          </p:blipFill>
          <p:spPr>
            <a:xfrm>
              <a:off x="5490659" y="1522798"/>
              <a:ext cx="1459147" cy="1635072"/>
            </a:xfrm>
            <a:prstGeom prst="rect">
              <a:avLst/>
            </a:prstGeom>
          </p:spPr>
        </p:pic>
        <p:sp>
          <p:nvSpPr>
            <p:cNvPr id="40" name="TextBox 39">
              <a:extLst>
                <a:ext uri="{FF2B5EF4-FFF2-40B4-BE49-F238E27FC236}">
                  <a16:creationId xmlns:a16="http://schemas.microsoft.com/office/drawing/2014/main" id="{ABF0BD61-6AA2-4FE3-912E-4886E590258E}"/>
                </a:ext>
              </a:extLst>
            </p:cNvPr>
            <p:cNvSpPr txBox="1"/>
            <p:nvPr/>
          </p:nvSpPr>
          <p:spPr>
            <a:xfrm>
              <a:off x="5607146" y="3156550"/>
              <a:ext cx="1294023" cy="261610"/>
            </a:xfrm>
            <a:prstGeom prst="rect">
              <a:avLst/>
            </a:prstGeom>
            <a:noFill/>
          </p:spPr>
          <p:txBody>
            <a:bodyPr wrap="square" rtlCol="0">
              <a:spAutoFit/>
            </a:bodyPr>
            <a:lstStyle/>
            <a:p>
              <a:r>
                <a:rPr lang="en-GB" sz="1100" b="1" dirty="0">
                  <a:solidFill>
                    <a:schemeClr val="tx1"/>
                  </a:solidFill>
                </a:rPr>
                <a:t>Rebecca Green</a:t>
              </a:r>
            </a:p>
          </p:txBody>
        </p:sp>
        <p:sp>
          <p:nvSpPr>
            <p:cNvPr id="41" name="TextBox 40">
              <a:extLst>
                <a:ext uri="{FF2B5EF4-FFF2-40B4-BE49-F238E27FC236}">
                  <a16:creationId xmlns:a16="http://schemas.microsoft.com/office/drawing/2014/main" id="{6FA61C3A-DB0A-4333-AA6E-97BE88618E43}"/>
                </a:ext>
              </a:extLst>
            </p:cNvPr>
            <p:cNvSpPr txBox="1"/>
            <p:nvPr/>
          </p:nvSpPr>
          <p:spPr>
            <a:xfrm>
              <a:off x="5488473" y="3363743"/>
              <a:ext cx="1470171" cy="261610"/>
            </a:xfrm>
            <a:prstGeom prst="rect">
              <a:avLst/>
            </a:prstGeom>
            <a:noFill/>
          </p:spPr>
          <p:txBody>
            <a:bodyPr wrap="square" rtlCol="0">
              <a:spAutoFit/>
            </a:bodyPr>
            <a:lstStyle/>
            <a:p>
              <a:pPr algn="ctr"/>
              <a:r>
                <a:rPr lang="en-GB" sz="1100" b="1" dirty="0">
                  <a:solidFill>
                    <a:schemeClr val="tx1"/>
                  </a:solidFill>
                </a:rPr>
                <a:t>Eastleigh Depot</a:t>
              </a:r>
            </a:p>
          </p:txBody>
        </p:sp>
      </p:grpSp>
      <p:grpSp>
        <p:nvGrpSpPr>
          <p:cNvPr id="42" name="Group 41">
            <a:extLst>
              <a:ext uri="{FF2B5EF4-FFF2-40B4-BE49-F238E27FC236}">
                <a16:creationId xmlns:a16="http://schemas.microsoft.com/office/drawing/2014/main" id="{6564EC5D-6C71-444A-A11A-04B998F14454}"/>
              </a:ext>
            </a:extLst>
          </p:cNvPr>
          <p:cNvGrpSpPr/>
          <p:nvPr/>
        </p:nvGrpSpPr>
        <p:grpSpPr>
          <a:xfrm>
            <a:off x="7167376" y="2046610"/>
            <a:ext cx="1488112" cy="2153660"/>
            <a:chOff x="7185316" y="1522798"/>
            <a:chExt cx="1470171" cy="2137473"/>
          </a:xfrm>
        </p:grpSpPr>
        <p:pic>
          <p:nvPicPr>
            <p:cNvPr id="43" name="Picture 42">
              <a:extLst>
                <a:ext uri="{FF2B5EF4-FFF2-40B4-BE49-F238E27FC236}">
                  <a16:creationId xmlns:a16="http://schemas.microsoft.com/office/drawing/2014/main" id="{02EA1622-A57B-4F72-BA0D-2D35F690A069}"/>
                </a:ext>
              </a:extLst>
            </p:cNvPr>
            <p:cNvPicPr>
              <a:picLocks noChangeAspect="1"/>
            </p:cNvPicPr>
            <p:nvPr/>
          </p:nvPicPr>
          <p:blipFill>
            <a:blip r:embed="rId14"/>
            <a:stretch>
              <a:fillRect/>
            </a:stretch>
          </p:blipFill>
          <p:spPr>
            <a:xfrm>
              <a:off x="7328997" y="1522798"/>
              <a:ext cx="1155689" cy="1668569"/>
            </a:xfrm>
            <a:prstGeom prst="rect">
              <a:avLst/>
            </a:prstGeom>
          </p:spPr>
        </p:pic>
        <p:sp>
          <p:nvSpPr>
            <p:cNvPr id="44" name="TextBox 43">
              <a:extLst>
                <a:ext uri="{FF2B5EF4-FFF2-40B4-BE49-F238E27FC236}">
                  <a16:creationId xmlns:a16="http://schemas.microsoft.com/office/drawing/2014/main" id="{0CEBED25-EDAD-4897-9596-CDA9CA6FF8DA}"/>
                </a:ext>
              </a:extLst>
            </p:cNvPr>
            <p:cNvSpPr txBox="1"/>
            <p:nvPr/>
          </p:nvSpPr>
          <p:spPr>
            <a:xfrm>
              <a:off x="7335888" y="3191468"/>
              <a:ext cx="1294023" cy="261610"/>
            </a:xfrm>
            <a:prstGeom prst="rect">
              <a:avLst/>
            </a:prstGeom>
            <a:noFill/>
          </p:spPr>
          <p:txBody>
            <a:bodyPr wrap="square" rtlCol="0">
              <a:spAutoFit/>
            </a:bodyPr>
            <a:lstStyle/>
            <a:p>
              <a:r>
                <a:rPr lang="en-GB" sz="1100" b="1" dirty="0">
                  <a:solidFill>
                    <a:schemeClr val="tx1"/>
                  </a:solidFill>
                </a:rPr>
                <a:t>Adam Biscoe</a:t>
              </a:r>
            </a:p>
          </p:txBody>
        </p:sp>
        <p:sp>
          <p:nvSpPr>
            <p:cNvPr id="45" name="TextBox 44">
              <a:extLst>
                <a:ext uri="{FF2B5EF4-FFF2-40B4-BE49-F238E27FC236}">
                  <a16:creationId xmlns:a16="http://schemas.microsoft.com/office/drawing/2014/main" id="{3C73004E-3AD9-45CE-AF26-DADDAE4094B2}"/>
                </a:ext>
              </a:extLst>
            </p:cNvPr>
            <p:cNvSpPr txBox="1"/>
            <p:nvPr/>
          </p:nvSpPr>
          <p:spPr>
            <a:xfrm>
              <a:off x="7185316" y="3398661"/>
              <a:ext cx="1470171" cy="261610"/>
            </a:xfrm>
            <a:prstGeom prst="rect">
              <a:avLst/>
            </a:prstGeom>
            <a:noFill/>
          </p:spPr>
          <p:txBody>
            <a:bodyPr wrap="square" rtlCol="0">
              <a:spAutoFit/>
            </a:bodyPr>
            <a:lstStyle/>
            <a:p>
              <a:pPr algn="ctr"/>
              <a:r>
                <a:rPr lang="en-GB" sz="1100" b="1" dirty="0"/>
                <a:t>Yeovil</a:t>
              </a:r>
              <a:r>
                <a:rPr lang="en-GB" sz="1100" b="1" dirty="0">
                  <a:solidFill>
                    <a:schemeClr val="tx1"/>
                  </a:solidFill>
                </a:rPr>
                <a:t> Depot</a:t>
              </a:r>
            </a:p>
          </p:txBody>
        </p:sp>
      </p:grpSp>
      <p:pic>
        <p:nvPicPr>
          <p:cNvPr id="46" name="Picture 45">
            <a:extLst>
              <a:ext uri="{FF2B5EF4-FFF2-40B4-BE49-F238E27FC236}">
                <a16:creationId xmlns:a16="http://schemas.microsoft.com/office/drawing/2014/main" id="{52975EBB-BED7-4AF5-B190-619D31FFE51B}"/>
              </a:ext>
            </a:extLst>
          </p:cNvPr>
          <p:cNvPicPr>
            <a:picLocks noChangeAspect="1"/>
          </p:cNvPicPr>
          <p:nvPr/>
        </p:nvPicPr>
        <p:blipFill>
          <a:blip r:embed="rId15"/>
          <a:stretch>
            <a:fillRect/>
          </a:stretch>
        </p:blipFill>
        <p:spPr>
          <a:xfrm>
            <a:off x="8986892" y="2042590"/>
            <a:ext cx="1048128" cy="1675884"/>
          </a:xfrm>
          <a:prstGeom prst="rect">
            <a:avLst/>
          </a:prstGeom>
        </p:spPr>
      </p:pic>
      <p:sp>
        <p:nvSpPr>
          <p:cNvPr id="47" name="TextBox 46">
            <a:extLst>
              <a:ext uri="{FF2B5EF4-FFF2-40B4-BE49-F238E27FC236}">
                <a16:creationId xmlns:a16="http://schemas.microsoft.com/office/drawing/2014/main" id="{024F15A7-3DB8-4BF8-B0EC-88F7F86F7D21}"/>
              </a:ext>
            </a:extLst>
          </p:cNvPr>
          <p:cNvSpPr txBox="1"/>
          <p:nvPr/>
        </p:nvSpPr>
        <p:spPr>
          <a:xfrm>
            <a:off x="8894919" y="3672709"/>
            <a:ext cx="1572468" cy="263591"/>
          </a:xfrm>
          <a:prstGeom prst="rect">
            <a:avLst/>
          </a:prstGeom>
          <a:noFill/>
        </p:spPr>
        <p:txBody>
          <a:bodyPr wrap="square" rtlCol="0">
            <a:spAutoFit/>
          </a:bodyPr>
          <a:lstStyle/>
          <a:p>
            <a:r>
              <a:rPr lang="en-GB" sz="1100" b="1" dirty="0">
                <a:solidFill>
                  <a:schemeClr val="tx1"/>
                </a:solidFill>
              </a:rPr>
              <a:t>Lewis McDougall</a:t>
            </a:r>
          </a:p>
        </p:txBody>
      </p:sp>
      <p:sp>
        <p:nvSpPr>
          <p:cNvPr id="48" name="TextBox 47">
            <a:extLst>
              <a:ext uri="{FF2B5EF4-FFF2-40B4-BE49-F238E27FC236}">
                <a16:creationId xmlns:a16="http://schemas.microsoft.com/office/drawing/2014/main" id="{98B61DE4-3BEB-4DE9-ABE9-3C2FBE0AE364}"/>
              </a:ext>
            </a:extLst>
          </p:cNvPr>
          <p:cNvSpPr txBox="1"/>
          <p:nvPr/>
        </p:nvSpPr>
        <p:spPr>
          <a:xfrm>
            <a:off x="8810424" y="3901760"/>
            <a:ext cx="1488112" cy="263591"/>
          </a:xfrm>
          <a:prstGeom prst="rect">
            <a:avLst/>
          </a:prstGeom>
          <a:noFill/>
        </p:spPr>
        <p:txBody>
          <a:bodyPr wrap="square" rtlCol="0">
            <a:spAutoFit/>
          </a:bodyPr>
          <a:lstStyle/>
          <a:p>
            <a:pPr algn="ctr"/>
            <a:r>
              <a:rPr lang="en-GB" sz="1100" b="1" dirty="0"/>
              <a:t>Havant Depot </a:t>
            </a:r>
            <a:endParaRPr lang="en-GB" sz="1100" b="1" dirty="0">
              <a:solidFill>
                <a:schemeClr val="tx1"/>
              </a:solidFill>
            </a:endParaRPr>
          </a:p>
        </p:txBody>
      </p:sp>
      <p:sp>
        <p:nvSpPr>
          <p:cNvPr id="50" name="Rectangle 49">
            <a:extLst>
              <a:ext uri="{FF2B5EF4-FFF2-40B4-BE49-F238E27FC236}">
                <a16:creationId xmlns:a16="http://schemas.microsoft.com/office/drawing/2014/main" id="{F5F6BA4A-6033-421C-95C6-1A088352156C}"/>
              </a:ext>
            </a:extLst>
          </p:cNvPr>
          <p:cNvSpPr/>
          <p:nvPr/>
        </p:nvSpPr>
        <p:spPr>
          <a:xfrm>
            <a:off x="335360" y="755660"/>
            <a:ext cx="6525568"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solidFill>
                  <a:schemeClr val="tx2">
                    <a:lumMod val="50000"/>
                  </a:schemeClr>
                </a:solidFill>
              </a:rPr>
              <a:t>Please meet the latest group of our Mental Health First Aiders </a:t>
            </a: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16"/>
          <a:stretch>
            <a:fillRect/>
          </a:stretch>
        </p:blipFill>
        <p:spPr>
          <a:xfrm>
            <a:off x="3693597" y="103471"/>
            <a:ext cx="596745" cy="470368"/>
          </a:xfrm>
          <a:prstGeom prst="rect">
            <a:avLst/>
          </a:prstGeom>
          <a:ln>
            <a:solidFill>
              <a:schemeClr val="tx1"/>
            </a:solidFill>
          </a:ln>
        </p:spPr>
      </p:pic>
    </p:spTree>
    <p:extLst>
      <p:ext uri="{BB962C8B-B14F-4D97-AF65-F5344CB8AC3E}">
        <p14:creationId xmlns:p14="http://schemas.microsoft.com/office/powerpoint/2010/main" val="306229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Health &amp; Wellbeing</a:t>
            </a:r>
          </a:p>
        </p:txBody>
      </p:sp>
      <p:sp>
        <p:nvSpPr>
          <p:cNvPr id="50" name="Rectangle 49">
            <a:extLst>
              <a:ext uri="{FF2B5EF4-FFF2-40B4-BE49-F238E27FC236}">
                <a16:creationId xmlns:a16="http://schemas.microsoft.com/office/drawing/2014/main" id="{F5F6BA4A-6033-421C-95C6-1A088352156C}"/>
              </a:ext>
            </a:extLst>
          </p:cNvPr>
          <p:cNvSpPr/>
          <p:nvPr/>
        </p:nvSpPr>
        <p:spPr>
          <a:xfrm>
            <a:off x="335360" y="1032453"/>
            <a:ext cx="7056784" cy="440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There is still time</a:t>
            </a:r>
            <a:r>
              <a:rPr lang="en-GB" dirty="0">
                <a:solidFill>
                  <a:srgbClr val="005172">
                    <a:lumMod val="50000"/>
                  </a:srgbClr>
                </a:solidFill>
                <a:latin typeface="Arial" panose="020B0604020202020204"/>
              </a:rPr>
              <a:t> to request your free Flu vaccine voucher</a:t>
            </a: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51" name="Picture 50">
            <a:extLst>
              <a:ext uri="{FF2B5EF4-FFF2-40B4-BE49-F238E27FC236}">
                <a16:creationId xmlns:a16="http://schemas.microsoft.com/office/drawing/2014/main" id="{D220B545-E2C0-45DD-A0D3-EF7882FC9B32}"/>
              </a:ext>
            </a:extLst>
          </p:cNvPr>
          <p:cNvPicPr>
            <a:picLocks noChangeAspect="1"/>
          </p:cNvPicPr>
          <p:nvPr/>
        </p:nvPicPr>
        <p:blipFill>
          <a:blip r:embed="rId3"/>
          <a:stretch>
            <a:fillRect/>
          </a:stretch>
        </p:blipFill>
        <p:spPr>
          <a:xfrm>
            <a:off x="3693597" y="103471"/>
            <a:ext cx="596745" cy="470368"/>
          </a:xfrm>
          <a:prstGeom prst="rect">
            <a:avLst/>
          </a:prstGeom>
          <a:ln>
            <a:solidFill>
              <a:schemeClr val="tx1"/>
            </a:solidFill>
          </a:ln>
        </p:spPr>
      </p:pic>
      <p:sp>
        <p:nvSpPr>
          <p:cNvPr id="49" name="Rectangle 48">
            <a:extLst>
              <a:ext uri="{FF2B5EF4-FFF2-40B4-BE49-F238E27FC236}">
                <a16:creationId xmlns:a16="http://schemas.microsoft.com/office/drawing/2014/main" id="{152397BF-8591-479C-86BD-29DBB99958B8}"/>
              </a:ext>
            </a:extLst>
          </p:cNvPr>
          <p:cNvSpPr/>
          <p:nvPr/>
        </p:nvSpPr>
        <p:spPr>
          <a:xfrm>
            <a:off x="335360" y="1772816"/>
            <a:ext cx="7344816"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It is a really simple process - e</a:t>
            </a:r>
            <a:r>
              <a:rPr lang="en-GB" b="1" dirty="0">
                <a:solidFill>
                  <a:schemeClr val="tx2">
                    <a:lumMod val="50000"/>
                  </a:schemeClr>
                </a:solidFill>
              </a:rPr>
              <a:t>mail NR.Flu@optimahealth.co.uk with the following information:</a:t>
            </a:r>
          </a:p>
          <a:p>
            <a:endParaRPr lang="en-GB" dirty="0">
              <a:solidFill>
                <a:schemeClr val="tx2">
                  <a:lumMod val="50000"/>
                </a:schemeClr>
              </a:solidFill>
            </a:endParaRPr>
          </a:p>
          <a:p>
            <a:pPr marL="285750" indent="-285750">
              <a:buFont typeface="Wingdings" panose="05000000000000000000" pitchFamily="2" charset="2"/>
              <a:buChar char="Ø"/>
            </a:pPr>
            <a:r>
              <a:rPr lang="en-GB" b="1" dirty="0">
                <a:solidFill>
                  <a:schemeClr val="tx2">
                    <a:lumMod val="50000"/>
                  </a:schemeClr>
                </a:solidFill>
              </a:rPr>
              <a:t>Your name</a:t>
            </a:r>
          </a:p>
          <a:p>
            <a:pPr marL="285750" indent="-285750">
              <a:buFont typeface="Wingdings" panose="05000000000000000000" pitchFamily="2" charset="2"/>
              <a:buChar char="Ø"/>
            </a:pPr>
            <a:r>
              <a:rPr lang="en-GB" b="1" dirty="0">
                <a:solidFill>
                  <a:schemeClr val="tx2">
                    <a:lumMod val="50000"/>
                  </a:schemeClr>
                </a:solidFill>
              </a:rPr>
              <a:t>Your job title</a:t>
            </a:r>
          </a:p>
          <a:p>
            <a:pPr marL="285750" indent="-285750">
              <a:buFont typeface="Wingdings" panose="05000000000000000000" pitchFamily="2" charset="2"/>
              <a:buChar char="Ø"/>
            </a:pPr>
            <a:r>
              <a:rPr lang="en-GB" b="1" dirty="0">
                <a:solidFill>
                  <a:schemeClr val="tx2">
                    <a:lumMod val="50000"/>
                  </a:schemeClr>
                </a:solidFill>
              </a:rPr>
              <a:t>Your role location</a:t>
            </a:r>
          </a:p>
          <a:p>
            <a:pPr marL="285750" indent="-285750">
              <a:buFont typeface="Wingdings" panose="05000000000000000000" pitchFamily="2" charset="2"/>
              <a:buChar char="Ø"/>
            </a:pPr>
            <a:r>
              <a:rPr lang="en-GB" b="1" dirty="0">
                <a:solidFill>
                  <a:schemeClr val="tx2">
                    <a:lumMod val="50000"/>
                  </a:schemeClr>
                </a:solidFill>
              </a:rPr>
              <a:t>Your email address</a:t>
            </a:r>
            <a:endParaRPr lang="en-GB" dirty="0">
              <a:solidFill>
                <a:schemeClr val="tx2">
                  <a:lumMod val="50000"/>
                </a:schemeClr>
              </a:solidFill>
            </a:endParaRPr>
          </a:p>
          <a:p>
            <a:endParaRPr lang="en-GB" dirty="0">
              <a:solidFill>
                <a:schemeClr val="tx2">
                  <a:lumMod val="50000"/>
                </a:schemeClr>
              </a:solidFill>
            </a:endParaRPr>
          </a:p>
          <a:p>
            <a:r>
              <a:rPr lang="en-GB" dirty="0">
                <a:solidFill>
                  <a:schemeClr val="tx2">
                    <a:lumMod val="50000"/>
                  </a:schemeClr>
                </a:solidFill>
              </a:rPr>
              <a:t>The window will close on the </a:t>
            </a:r>
            <a:r>
              <a:rPr lang="en-GB" b="1" dirty="0">
                <a:solidFill>
                  <a:schemeClr val="tx2">
                    <a:lumMod val="50000"/>
                  </a:schemeClr>
                </a:solidFill>
              </a:rPr>
              <a:t>23</a:t>
            </a:r>
            <a:r>
              <a:rPr lang="en-GB" b="1" baseline="30000" dirty="0">
                <a:solidFill>
                  <a:schemeClr val="tx2">
                    <a:lumMod val="50000"/>
                  </a:schemeClr>
                </a:solidFill>
              </a:rPr>
              <a:t>rd</a:t>
            </a:r>
            <a:r>
              <a:rPr lang="en-GB" b="1" dirty="0">
                <a:solidFill>
                  <a:schemeClr val="tx2">
                    <a:lumMod val="50000"/>
                  </a:schemeClr>
                </a:solidFill>
              </a:rPr>
              <a:t> December 2019</a:t>
            </a:r>
          </a:p>
          <a:p>
            <a:endParaRPr lang="en-GB" b="1" dirty="0">
              <a:solidFill>
                <a:schemeClr val="tx2">
                  <a:lumMod val="50000"/>
                </a:schemeClr>
              </a:solidFill>
            </a:endParaRPr>
          </a:p>
          <a:p>
            <a:r>
              <a:rPr lang="en-GB" b="1" dirty="0">
                <a:solidFill>
                  <a:schemeClr val="tx2">
                    <a:lumMod val="50000"/>
                  </a:schemeClr>
                </a:solidFill>
              </a:rPr>
              <a:t> </a:t>
            </a:r>
            <a:r>
              <a:rPr lang="en-GB" dirty="0">
                <a:solidFill>
                  <a:schemeClr val="accent2">
                    <a:lumMod val="50000"/>
                  </a:schemeClr>
                </a:solidFill>
                <a:hlinkClick r:id="rId4" action="ppaction://hlinkfile">
                  <a:extLst>
                    <a:ext uri="{A12FA001-AC4F-418D-AE19-62706E023703}">
                      <ahyp:hlinkClr xmlns:ahyp="http://schemas.microsoft.com/office/drawing/2018/hyperlinkcolor" val="tx"/>
                    </a:ext>
                  </a:extLst>
                </a:hlinkClick>
              </a:rPr>
              <a:t>Flu Campaign 2019 Poster</a:t>
            </a:r>
            <a:endParaRPr lang="en-GB" dirty="0">
              <a:solidFill>
                <a:schemeClr val="accent2">
                  <a:lumMod val="50000"/>
                </a:schemeClr>
              </a:solidFill>
            </a:endParaRPr>
          </a:p>
          <a:p>
            <a:endParaRPr lang="en-GB" b="1" dirty="0">
              <a:solidFill>
                <a:schemeClr val="tx2">
                  <a:lumMod val="50000"/>
                </a:schemeClr>
              </a:solidFill>
            </a:endParaRPr>
          </a:p>
        </p:txBody>
      </p:sp>
      <p:pic>
        <p:nvPicPr>
          <p:cNvPr id="52" name="Picture 51">
            <a:extLst>
              <a:ext uri="{FF2B5EF4-FFF2-40B4-BE49-F238E27FC236}">
                <a16:creationId xmlns:a16="http://schemas.microsoft.com/office/drawing/2014/main" id="{65E220A4-BE73-4BDB-99AE-9AF41C118FFD}"/>
              </a:ext>
            </a:extLst>
          </p:cNvPr>
          <p:cNvPicPr>
            <a:picLocks noChangeAspect="1"/>
          </p:cNvPicPr>
          <p:nvPr/>
        </p:nvPicPr>
        <p:blipFill>
          <a:blip r:embed="rId5"/>
          <a:stretch>
            <a:fillRect/>
          </a:stretch>
        </p:blipFill>
        <p:spPr>
          <a:xfrm>
            <a:off x="8302525" y="2852936"/>
            <a:ext cx="2789918" cy="3312263"/>
          </a:xfrm>
          <a:prstGeom prst="rect">
            <a:avLst/>
          </a:prstGeom>
          <a:ln w="28575">
            <a:solidFill>
              <a:schemeClr val="tx2">
                <a:lumMod val="50000"/>
              </a:schemeClr>
            </a:solidFill>
          </a:ln>
        </p:spPr>
      </p:pic>
    </p:spTree>
    <p:extLst>
      <p:ext uri="{BB962C8B-B14F-4D97-AF65-F5344CB8AC3E}">
        <p14:creationId xmlns:p14="http://schemas.microsoft.com/office/powerpoint/2010/main" val="10929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6F06E1A-D97F-4111-AD97-5522CF9A8AA5}"/>
              </a:ext>
            </a:extLst>
          </p:cNvPr>
          <p:cNvPicPr>
            <a:picLocks noChangeAspect="1"/>
          </p:cNvPicPr>
          <p:nvPr/>
        </p:nvPicPr>
        <p:blipFill>
          <a:blip r:embed="rId2"/>
          <a:stretch>
            <a:fillRect/>
          </a:stretch>
        </p:blipFill>
        <p:spPr>
          <a:xfrm>
            <a:off x="1163451" y="4197086"/>
            <a:ext cx="9145016" cy="2207874"/>
          </a:xfrm>
          <a:prstGeom prst="rect">
            <a:avLst/>
          </a:prstGeom>
        </p:spPr>
      </p:pic>
      <p:pic>
        <p:nvPicPr>
          <p:cNvPr id="6" name="Picture 5">
            <a:extLst>
              <a:ext uri="{FF2B5EF4-FFF2-40B4-BE49-F238E27FC236}">
                <a16:creationId xmlns:a16="http://schemas.microsoft.com/office/drawing/2014/main" id="{61A16701-08AD-4CB9-B2E5-812CA3C0C83F}"/>
              </a:ext>
            </a:extLst>
          </p:cNvPr>
          <p:cNvPicPr>
            <a:picLocks noChangeAspect="1"/>
          </p:cNvPicPr>
          <p:nvPr/>
        </p:nvPicPr>
        <p:blipFill>
          <a:blip r:embed="rId3"/>
          <a:stretch>
            <a:fillRect/>
          </a:stretch>
        </p:blipFill>
        <p:spPr>
          <a:xfrm>
            <a:off x="5214675" y="2902805"/>
            <a:ext cx="3463150" cy="1057711"/>
          </a:xfrm>
          <a:prstGeom prst="rect">
            <a:avLst/>
          </a:prstGeom>
          <a:ln w="12700">
            <a:solidFill>
              <a:schemeClr val="tx2">
                <a:lumMod val="50000"/>
              </a:schemeClr>
            </a:solidFill>
          </a:ln>
        </p:spPr>
      </p:pic>
      <p:sp>
        <p:nvSpPr>
          <p:cNvPr id="8" name="Rectangle 7">
            <a:extLst>
              <a:ext uri="{FF2B5EF4-FFF2-40B4-BE49-F238E27FC236}">
                <a16:creationId xmlns:a16="http://schemas.microsoft.com/office/drawing/2014/main" id="{6C83E0BD-13C0-4E19-9455-275B5CF6C28E}"/>
              </a:ext>
            </a:extLst>
          </p:cNvPr>
          <p:cNvSpPr/>
          <p:nvPr/>
        </p:nvSpPr>
        <p:spPr>
          <a:xfrm>
            <a:off x="361437" y="231031"/>
            <a:ext cx="9947030" cy="523220"/>
          </a:xfrm>
          <a:prstGeom prst="rect">
            <a:avLst/>
          </a:prstGeom>
          <a:noFill/>
        </p:spPr>
        <p:txBody>
          <a:bodyPr wrap="square" lIns="91440" tIns="45720" rIns="91440" bIns="45720">
            <a:spAutoFit/>
          </a:bodyPr>
          <a:lstStyle/>
          <a:p>
            <a:r>
              <a:rPr lang="en-GB" sz="2800" dirty="0">
                <a:ln w="22225">
                  <a:solidFill>
                    <a:schemeClr val="tx1">
                      <a:lumMod val="95000"/>
                      <a:lumOff val="5000"/>
                    </a:schemeClr>
                  </a:solidFill>
                  <a:prstDash val="solid"/>
                </a:ln>
                <a:solidFill>
                  <a:schemeClr val="tx2">
                    <a:lumMod val="50000"/>
                  </a:schemeClr>
                </a:solidFill>
              </a:rPr>
              <a:t>The Holiday Season is upon us, please enjoy it responsibly!</a:t>
            </a:r>
          </a:p>
        </p:txBody>
      </p:sp>
      <p:sp>
        <p:nvSpPr>
          <p:cNvPr id="9" name="TextBox 8">
            <a:extLst>
              <a:ext uri="{FF2B5EF4-FFF2-40B4-BE49-F238E27FC236}">
                <a16:creationId xmlns:a16="http://schemas.microsoft.com/office/drawing/2014/main" id="{D295B19C-6495-4D2B-B92D-078F6AFD6ED1}"/>
              </a:ext>
            </a:extLst>
          </p:cNvPr>
          <p:cNvSpPr txBox="1"/>
          <p:nvPr/>
        </p:nvSpPr>
        <p:spPr>
          <a:xfrm>
            <a:off x="5213187" y="1177548"/>
            <a:ext cx="5879256" cy="1200329"/>
          </a:xfrm>
          <a:prstGeom prst="rect">
            <a:avLst/>
          </a:prstGeom>
          <a:noFill/>
        </p:spPr>
        <p:txBody>
          <a:bodyPr wrap="square" rtlCol="0">
            <a:spAutoFit/>
          </a:bodyPr>
          <a:lstStyle/>
          <a:p>
            <a:r>
              <a:rPr lang="en-GB" b="1" dirty="0">
                <a:solidFill>
                  <a:schemeClr val="tx2">
                    <a:lumMod val="50000"/>
                  </a:schemeClr>
                </a:solidFill>
              </a:rPr>
              <a:t>We want everyone to enjoy the Christmas holidays and the parties and celebrations that come with it. But it is imperative that we are fit for duty and not under the influence of alcohol and/or drugs. </a:t>
            </a:r>
            <a:r>
              <a:rPr lang="en-GB" dirty="0">
                <a:solidFill>
                  <a:schemeClr val="tx2">
                    <a:lumMod val="50000"/>
                  </a:schemeClr>
                </a:solidFill>
              </a:rPr>
              <a:t> </a:t>
            </a:r>
          </a:p>
        </p:txBody>
      </p:sp>
      <p:pic>
        <p:nvPicPr>
          <p:cNvPr id="5" name="Picture 4">
            <a:extLst>
              <a:ext uri="{FF2B5EF4-FFF2-40B4-BE49-F238E27FC236}">
                <a16:creationId xmlns:a16="http://schemas.microsoft.com/office/drawing/2014/main" id="{7A0B0A75-893C-4566-A0B0-7433A7EA4E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1375431"/>
            <a:ext cx="4655840" cy="2616485"/>
          </a:xfrm>
          <a:prstGeom prst="rect">
            <a:avLst/>
          </a:prstGeom>
          <a:ln w="28575">
            <a:solidFill>
              <a:schemeClr val="tx2">
                <a:lumMod val="50000"/>
              </a:schemeClr>
            </a:solidFill>
          </a:ln>
        </p:spPr>
      </p:pic>
    </p:spTree>
    <p:extLst>
      <p:ext uri="{BB962C8B-B14F-4D97-AF65-F5344CB8AC3E}">
        <p14:creationId xmlns:p14="http://schemas.microsoft.com/office/powerpoint/2010/main" val="368759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848772"/>
            <a:ext cx="10792046" cy="58682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08 2019/20. Please discuss and share the items that are relevant to your teams and display any relevant Safety Bulletins or Lessons Learnt on your notice boards.</a:t>
            </a:r>
          </a:p>
          <a:p>
            <a:pPr lvl="0"/>
            <a:endParaRPr lang="en-GB" sz="1200" dirty="0">
              <a:solidFill>
                <a:schemeClr val="tx2">
                  <a:lumMod val="50000"/>
                </a:schemeClr>
              </a:solidFill>
            </a:endParaRPr>
          </a:p>
          <a:p>
            <a:pPr marL="285750" lvl="0" indent="-285750">
              <a:buFont typeface="Wingdings" panose="05000000000000000000" pitchFamily="2" charset="2"/>
              <a:buChar char="Ø"/>
            </a:pPr>
            <a:r>
              <a:rPr lang="en-GB" b="1" dirty="0">
                <a:solidFill>
                  <a:schemeClr val="accent2">
                    <a:lumMod val="50000"/>
                  </a:schemeClr>
                </a:solidFill>
              </a:rPr>
              <a:t>Front line focus Episode 88 can be found </a:t>
            </a:r>
            <a:r>
              <a:rPr lang="en-GB" b="1"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here</a:t>
            </a:r>
            <a:r>
              <a:rPr lang="en-GB" b="1" dirty="0">
                <a:solidFill>
                  <a:schemeClr val="accent2">
                    <a:lumMod val="50000"/>
                  </a:schemeClr>
                </a:solidFill>
              </a:rPr>
              <a:t> </a:t>
            </a:r>
          </a:p>
          <a:p>
            <a:pPr marL="285750" lvl="0" indent="-285750">
              <a:buFont typeface="Wingdings" panose="05000000000000000000" pitchFamily="2" charset="2"/>
              <a:buChar char="Ø"/>
            </a:pPr>
            <a:r>
              <a:rPr lang="en-GB" b="1" dirty="0">
                <a:solidFill>
                  <a:schemeClr val="accent2">
                    <a:lumMod val="50000"/>
                  </a:schemeClr>
                </a:solidFill>
              </a:rPr>
              <a:t>Swale Near Miss Cut 2 can be found </a:t>
            </a:r>
            <a:r>
              <a:rPr lang="en-GB" b="1" dirty="0">
                <a:solidFill>
                  <a:schemeClr val="accent2">
                    <a:lumMod val="50000"/>
                  </a:schemeClr>
                </a:solidFill>
                <a:hlinkClick r:id="rId4" action="ppaction://hlinkfile">
                  <a:extLst>
                    <a:ext uri="{A12FA001-AC4F-418D-AE19-62706E023703}">
                      <ahyp:hlinkClr xmlns:ahyp="http://schemas.microsoft.com/office/drawing/2018/hyperlinkcolor" val="tx"/>
                    </a:ext>
                  </a:extLst>
                </a:hlinkClick>
              </a:rPr>
              <a:t>here</a:t>
            </a:r>
            <a:endParaRPr lang="en-GB" b="1" dirty="0">
              <a:solidFill>
                <a:schemeClr val="accent2">
                  <a:lumMod val="50000"/>
                </a:schemeClr>
              </a:solidFill>
            </a:endParaRPr>
          </a:p>
          <a:p>
            <a:pPr marL="285750" lvl="0" indent="-285750">
              <a:buFont typeface="Wingdings" panose="05000000000000000000" pitchFamily="2" charset="2"/>
              <a:buChar char="Ø"/>
            </a:pPr>
            <a:endParaRPr lang="en-GB" b="1" dirty="0">
              <a:solidFill>
                <a:schemeClr val="accent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lvl="0" indent="-285750">
              <a:buFont typeface="Wingdings" panose="05000000000000000000" pitchFamily="2" charset="2"/>
              <a:buChar char="Ø"/>
            </a:pPr>
            <a:r>
              <a:rPr lang="en-GB" dirty="0">
                <a:solidFill>
                  <a:schemeClr val="tx2">
                    <a:lumMod val="50000"/>
                  </a:schemeClr>
                </a:solidFill>
              </a:rPr>
              <a:t>Road Traffic Collision at Epsom resulting in a LT accident</a:t>
            </a:r>
          </a:p>
          <a:p>
            <a:pPr marL="285750" lvl="0" indent="-285750">
              <a:buFont typeface="Wingdings" panose="05000000000000000000" pitchFamily="2" charset="2"/>
              <a:buChar char="Ø"/>
            </a:pPr>
            <a:r>
              <a:rPr lang="en-GB" dirty="0">
                <a:solidFill>
                  <a:schemeClr val="tx2">
                    <a:lumMod val="50000"/>
                  </a:schemeClr>
                </a:solidFill>
              </a:rPr>
              <a:t>Operational Close Call – Electrical Flashover at Wimbledon Park Depot</a:t>
            </a:r>
          </a:p>
          <a:p>
            <a:pPr marL="285750" lvl="0" indent="-285750">
              <a:buFont typeface="Wingdings" panose="05000000000000000000" pitchFamily="2" charset="2"/>
              <a:buChar char="Ø"/>
            </a:pPr>
            <a:r>
              <a:rPr lang="en-GB" dirty="0">
                <a:solidFill>
                  <a:schemeClr val="tx2">
                    <a:lumMod val="50000"/>
                  </a:schemeClr>
                </a:solidFill>
              </a:rPr>
              <a:t>Finger laceration whilst carrying out a drainage survey </a:t>
            </a:r>
          </a:p>
          <a:p>
            <a:pPr marL="285750" lvl="0" indent="-285750">
              <a:buFont typeface="Wingdings" panose="05000000000000000000" pitchFamily="2" charset="2"/>
              <a:buChar char="Ø"/>
            </a:pPr>
            <a:r>
              <a:rPr lang="en-GB" dirty="0">
                <a:solidFill>
                  <a:schemeClr val="tx2">
                    <a:lumMod val="50000"/>
                  </a:schemeClr>
                </a:solidFill>
              </a:rPr>
              <a:t>Shared Learning – Near Miss with a track worker </a:t>
            </a:r>
          </a:p>
          <a:p>
            <a:pPr marL="285750" lvl="0" indent="-285750">
              <a:buFont typeface="Wingdings" panose="05000000000000000000" pitchFamily="2" charset="2"/>
              <a:buChar char="Ø"/>
            </a:pPr>
            <a:r>
              <a:rPr lang="en-GB" dirty="0">
                <a:solidFill>
                  <a:schemeClr val="tx2">
                    <a:lumMod val="50000"/>
                  </a:schemeClr>
                </a:solidFill>
              </a:rPr>
              <a:t>Winter Safety Brief</a:t>
            </a:r>
          </a:p>
          <a:p>
            <a:pPr marL="285750" lvl="0" indent="-285750">
              <a:buFont typeface="Wingdings" panose="05000000000000000000" pitchFamily="2" charset="2"/>
              <a:buChar char="Ø"/>
            </a:pPr>
            <a:r>
              <a:rPr lang="en-GB" dirty="0">
                <a:solidFill>
                  <a:schemeClr val="tx2">
                    <a:lumMod val="50000"/>
                  </a:schemeClr>
                </a:solidFill>
              </a:rPr>
              <a:t>Driver Safety – Seat Belts </a:t>
            </a:r>
          </a:p>
          <a:p>
            <a:pPr marL="285750" lvl="0" indent="-285750">
              <a:buFont typeface="Wingdings" panose="05000000000000000000" pitchFamily="2" charset="2"/>
              <a:buChar char="Ø"/>
            </a:pPr>
            <a:r>
              <a:rPr lang="en-GB" dirty="0">
                <a:solidFill>
                  <a:schemeClr val="tx2">
                    <a:lumMod val="50000"/>
                  </a:schemeClr>
                </a:solidFill>
              </a:rPr>
              <a:t>Mandatory PPE </a:t>
            </a:r>
          </a:p>
          <a:p>
            <a:pPr marL="285750" indent="-285750">
              <a:buFont typeface="Wingdings" panose="05000000000000000000" pitchFamily="2" charset="2"/>
              <a:buChar char="Ø"/>
            </a:pPr>
            <a:r>
              <a:rPr lang="en-GB" altLang="en-US" dirty="0">
                <a:solidFill>
                  <a:schemeClr val="tx2">
                    <a:lumMod val="50000"/>
                  </a:schemeClr>
                </a:solidFill>
              </a:rPr>
              <a:t>Plant Manual Update</a:t>
            </a:r>
          </a:p>
          <a:p>
            <a:pPr marL="285750" indent="-285750">
              <a:buFont typeface="Wingdings" panose="05000000000000000000" pitchFamily="2" charset="2"/>
              <a:buChar char="Ø"/>
            </a:pPr>
            <a:r>
              <a:rPr lang="en-GB" altLang="en-US" dirty="0">
                <a:solidFill>
                  <a:schemeClr val="tx2">
                    <a:lumMod val="50000"/>
                  </a:schemeClr>
                </a:solidFill>
              </a:rPr>
              <a:t>Community Safety</a:t>
            </a: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4"/>
          <a:stretch>
            <a:fillRect/>
          </a:stretch>
        </p:blipFill>
        <p:spPr>
          <a:xfrm>
            <a:off x="3509301" y="72762"/>
            <a:ext cx="424998" cy="426003"/>
          </a:xfrm>
          <a:prstGeom prst="rect">
            <a:avLst/>
          </a:prstGeom>
          <a:ln>
            <a:solidFill>
              <a:schemeClr val="tx1"/>
            </a:solidFill>
          </a:ln>
        </p:spPr>
      </p:pic>
      <p:sp>
        <p:nvSpPr>
          <p:cNvPr id="11" name="Rectangle 10">
            <a:extLst>
              <a:ext uri="{FF2B5EF4-FFF2-40B4-BE49-F238E27FC236}">
                <a16:creationId xmlns:a16="http://schemas.microsoft.com/office/drawing/2014/main" id="{69254BC0-E77B-4DC5-A4DC-635F32DF6C73}"/>
              </a:ext>
            </a:extLst>
          </p:cNvPr>
          <p:cNvSpPr/>
          <p:nvPr/>
        </p:nvSpPr>
        <p:spPr>
          <a:xfrm>
            <a:off x="5597860" y="260648"/>
            <a:ext cx="5808679" cy="6597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Finger laceration x 2 </a:t>
            </a:r>
          </a:p>
          <a:p>
            <a:pPr lvl="0"/>
            <a:endParaRPr lang="en-GB" sz="1100" b="1" kern="0" dirty="0">
              <a:solidFill>
                <a:srgbClr val="FF0000"/>
              </a:solidFill>
            </a:endParaRPr>
          </a:p>
          <a:p>
            <a:pPr lvl="0"/>
            <a:r>
              <a:rPr lang="en-GB" sz="1100" b="1" kern="0" dirty="0">
                <a:solidFill>
                  <a:srgbClr val="FF0000"/>
                </a:solidFill>
              </a:rPr>
              <a:t>25/10/2019 </a:t>
            </a:r>
            <a:r>
              <a:rPr lang="en-GB" sz="1100" b="1" kern="0" dirty="0">
                <a:solidFill>
                  <a:srgbClr val="005172">
                    <a:lumMod val="50000"/>
                  </a:srgbClr>
                </a:solidFill>
              </a:rPr>
              <a:t>– During a drainage survey the IP was searching for a drainage cover obscured by soil and leaves when he cut his left hand index finger on a sharp piece glass </a:t>
            </a:r>
            <a:r>
              <a:rPr lang="en-GB" sz="1100" b="1" kern="0" dirty="0">
                <a:solidFill>
                  <a:srgbClr val="FF0000"/>
                </a:solidFill>
              </a:rPr>
              <a:t>NLT </a:t>
            </a:r>
          </a:p>
          <a:p>
            <a:endParaRPr lang="en-GB" sz="1100" dirty="0">
              <a:solidFill>
                <a:schemeClr val="tx2">
                  <a:lumMod val="50000"/>
                </a:schemeClr>
              </a:solidFill>
            </a:endParaRPr>
          </a:p>
          <a:p>
            <a:r>
              <a:rPr lang="en-GB" sz="1100" b="1" kern="0" dirty="0">
                <a:solidFill>
                  <a:srgbClr val="FF0000"/>
                </a:solidFill>
              </a:rPr>
              <a:t>25/10/2019 </a:t>
            </a:r>
            <a:r>
              <a:rPr lang="en-GB" sz="1100" b="1" kern="0" dirty="0">
                <a:solidFill>
                  <a:srgbClr val="005172">
                    <a:lumMod val="50000"/>
                  </a:srgbClr>
                </a:solidFill>
              </a:rPr>
              <a:t>– The IP was lining up a weld when he accidentally struck his left hand index finger with a hammer causing a deep laceration </a:t>
            </a:r>
            <a:r>
              <a:rPr lang="en-GB" sz="1100" b="1" kern="0" dirty="0">
                <a:solidFill>
                  <a:srgbClr val="FF0000"/>
                </a:solidFill>
              </a:rPr>
              <a:t>NLT</a:t>
            </a:r>
            <a:r>
              <a:rPr lang="en-GB" sz="1100" b="1" kern="0" dirty="0">
                <a:solidFill>
                  <a:srgbClr val="005172">
                    <a:lumMod val="50000"/>
                  </a:srgbClr>
                </a:solidFill>
              </a:rPr>
              <a:t> </a:t>
            </a:r>
          </a:p>
          <a:p>
            <a:endParaRPr lang="en-GB" sz="1100" b="1" kern="0" dirty="0">
              <a:solidFill>
                <a:srgbClr val="005172">
                  <a:lumMod val="50000"/>
                </a:srgbClr>
              </a:solidFill>
            </a:endParaRPr>
          </a:p>
          <a:p>
            <a:r>
              <a:rPr lang="en-GB" sz="1100" b="1" kern="0" dirty="0">
                <a:solidFill>
                  <a:srgbClr val="005172">
                    <a:lumMod val="50000"/>
                  </a:srgbClr>
                </a:solidFill>
              </a:rPr>
              <a:t>Discussion:  Do not place your hands where you can’t see the hazards, task appropriate gloves to be worn, situational awareness </a:t>
            </a:r>
            <a:endParaRPr lang="en-GB" dirty="0">
              <a:solidFill>
                <a:schemeClr val="tx2">
                  <a:lumMod val="50000"/>
                </a:schemeClr>
              </a:solidFill>
            </a:endParaRPr>
          </a:p>
          <a:p>
            <a:endParaRPr lang="en-GB" dirty="0">
              <a:solidFill>
                <a:schemeClr val="tx2">
                  <a:lumMod val="50000"/>
                </a:schemeClr>
              </a:solidFill>
            </a:endParaRPr>
          </a:p>
          <a:p>
            <a:r>
              <a:rPr lang="en-GB" dirty="0">
                <a:solidFill>
                  <a:schemeClr val="tx2">
                    <a:lumMod val="50000"/>
                  </a:schemeClr>
                </a:solidFill>
              </a:rPr>
              <a:t>Slip, Trip &amp; Fall  </a:t>
            </a:r>
          </a:p>
          <a:p>
            <a:pPr lvl="0"/>
            <a:endParaRPr lang="en-GB" sz="1100" b="1" kern="0" dirty="0">
              <a:solidFill>
                <a:srgbClr val="FF0000"/>
              </a:solidFill>
            </a:endParaRPr>
          </a:p>
          <a:p>
            <a:r>
              <a:rPr lang="en-GB" sz="1100" b="1" kern="0" dirty="0">
                <a:solidFill>
                  <a:srgbClr val="FF0000"/>
                </a:solidFill>
              </a:rPr>
              <a:t>25/10/2019 </a:t>
            </a:r>
            <a:r>
              <a:rPr lang="en-GB" sz="1100" b="1" kern="0" dirty="0">
                <a:solidFill>
                  <a:schemeClr val="tx2">
                    <a:lumMod val="50000"/>
                  </a:schemeClr>
                </a:solidFill>
              </a:rPr>
              <a:t>–  The IP slipped and fell over whilst walking across a </a:t>
            </a:r>
            <a:r>
              <a:rPr lang="en-GB" sz="1100" b="1" kern="0" dirty="0" err="1">
                <a:solidFill>
                  <a:schemeClr val="tx2">
                    <a:lumMod val="50000"/>
                  </a:schemeClr>
                </a:solidFill>
              </a:rPr>
              <a:t>wheeltimber</a:t>
            </a:r>
            <a:r>
              <a:rPr lang="en-GB" sz="1100" b="1" kern="0" dirty="0">
                <a:solidFill>
                  <a:schemeClr val="tx2">
                    <a:lumMod val="50000"/>
                  </a:schemeClr>
                </a:solidFill>
              </a:rPr>
              <a:t> bridge. The underfoot conditions were wet and slippery and no anti slip board was installed </a:t>
            </a:r>
            <a:r>
              <a:rPr lang="en-GB" sz="1100" b="1" kern="0" dirty="0">
                <a:solidFill>
                  <a:srgbClr val="FF0000"/>
                </a:solidFill>
              </a:rPr>
              <a:t>NLT</a:t>
            </a:r>
            <a:r>
              <a:rPr lang="en-GB" sz="1100" b="1" kern="0" dirty="0">
                <a:solidFill>
                  <a:schemeClr val="tx2">
                    <a:lumMod val="50000"/>
                  </a:schemeClr>
                </a:solidFill>
              </a:rPr>
              <a:t> </a:t>
            </a:r>
          </a:p>
          <a:p>
            <a:endParaRPr lang="en-GB" sz="1100" b="1" kern="0" dirty="0">
              <a:solidFill>
                <a:schemeClr val="tx2">
                  <a:lumMod val="50000"/>
                </a:schemeClr>
              </a:solidFill>
            </a:endParaRPr>
          </a:p>
          <a:p>
            <a:r>
              <a:rPr lang="en-GB" sz="1100" b="1" kern="0" dirty="0">
                <a:solidFill>
                  <a:schemeClr val="tx2">
                    <a:lumMod val="50000"/>
                  </a:schemeClr>
                </a:solidFill>
              </a:rPr>
              <a:t>Discussion: Are you aware of any other bridges where anti slip is missing? Report any unsafe locations, missing anti-slip boards immediately</a:t>
            </a:r>
          </a:p>
          <a:p>
            <a:endParaRPr lang="en-GB" b="1" kern="0" dirty="0">
              <a:solidFill>
                <a:schemeClr val="tx2">
                  <a:lumMod val="50000"/>
                </a:schemeClr>
              </a:solidFill>
            </a:endParaRPr>
          </a:p>
          <a:p>
            <a:r>
              <a:rPr lang="en-GB" dirty="0">
                <a:solidFill>
                  <a:schemeClr val="tx2">
                    <a:lumMod val="50000"/>
                  </a:schemeClr>
                </a:solidFill>
              </a:rPr>
              <a:t>Manual Handling </a:t>
            </a:r>
          </a:p>
          <a:p>
            <a:endParaRPr lang="en-GB" sz="800" dirty="0">
              <a:solidFill>
                <a:srgbClr val="FF0000"/>
              </a:solidFill>
            </a:endParaRPr>
          </a:p>
          <a:p>
            <a:pPr lvl="0"/>
            <a:r>
              <a:rPr lang="en-GB" sz="1100" b="1" kern="0" dirty="0">
                <a:solidFill>
                  <a:srgbClr val="FF0000"/>
                </a:solidFill>
              </a:rPr>
              <a:t>29/10/2019 </a:t>
            </a:r>
            <a:r>
              <a:rPr lang="en-GB" sz="1100" kern="0" dirty="0">
                <a:solidFill>
                  <a:schemeClr val="tx2">
                    <a:lumMod val="50000"/>
                  </a:schemeClr>
                </a:solidFill>
              </a:rPr>
              <a:t>– </a:t>
            </a:r>
            <a:r>
              <a:rPr lang="en-GB" sz="1100" b="1" kern="0" dirty="0">
                <a:solidFill>
                  <a:schemeClr val="tx2">
                    <a:lumMod val="50000"/>
                  </a:schemeClr>
                </a:solidFill>
              </a:rPr>
              <a:t>Whilst on light duties in the depot, carrying out some preparation work for the weekend, the individual twisted his back and aggravated a pre-existing issue</a:t>
            </a:r>
          </a:p>
          <a:p>
            <a:pPr lvl="0"/>
            <a:endParaRPr lang="en-GB" sz="1100" b="1" kern="0" dirty="0">
              <a:solidFill>
                <a:schemeClr val="tx2">
                  <a:lumMod val="50000"/>
                </a:schemeClr>
              </a:solidFill>
            </a:endParaRPr>
          </a:p>
          <a:p>
            <a:r>
              <a:rPr lang="en-GB" sz="1100" b="1" kern="0" dirty="0">
                <a:solidFill>
                  <a:schemeClr val="tx2">
                    <a:lumMod val="50000"/>
                  </a:schemeClr>
                </a:solidFill>
              </a:rPr>
              <a:t>Discussion: Is your line manager aware if you have any pre-existing condition or are restricted when carrying out some duties? Do you use the correct manual handling technique? </a:t>
            </a:r>
            <a:r>
              <a:rPr lang="en-GB" sz="1100" b="1" dirty="0">
                <a:solidFill>
                  <a:schemeClr val="tx2">
                    <a:lumMod val="50000"/>
                  </a:schemeClr>
                </a:solidFill>
              </a:rPr>
              <a:t>Remember avoid, assess, review</a:t>
            </a:r>
          </a:p>
          <a:p>
            <a:pPr lvl="0"/>
            <a:endParaRPr lang="en-GB" b="1" kern="0" dirty="0">
              <a:solidFill>
                <a:schemeClr val="tx2">
                  <a:lumMod val="50000"/>
                </a:schemeClr>
              </a:solidFill>
            </a:endParaRPr>
          </a:p>
          <a:p>
            <a:r>
              <a:rPr lang="en-GB" dirty="0">
                <a:solidFill>
                  <a:schemeClr val="tx2">
                    <a:lumMod val="50000"/>
                  </a:schemeClr>
                </a:solidFill>
              </a:rPr>
              <a:t>Road Traffic Collision </a:t>
            </a:r>
          </a:p>
          <a:p>
            <a:endParaRPr lang="en-GB" sz="1100" dirty="0">
              <a:solidFill>
                <a:schemeClr val="tx2">
                  <a:lumMod val="50000"/>
                </a:schemeClr>
              </a:solidFill>
            </a:endParaRPr>
          </a:p>
          <a:p>
            <a:r>
              <a:rPr lang="en-GB" sz="1100" b="1" kern="0" dirty="0">
                <a:solidFill>
                  <a:srgbClr val="FF0000"/>
                </a:solidFill>
              </a:rPr>
              <a:t>06/11/2019 </a:t>
            </a:r>
            <a:r>
              <a:rPr lang="en-GB" sz="1100" b="1" kern="0" dirty="0">
                <a:solidFill>
                  <a:schemeClr val="tx2">
                    <a:lumMod val="50000"/>
                  </a:schemeClr>
                </a:solidFill>
              </a:rPr>
              <a:t>– The IP was a passenger in a NWR van when he suffered a whiplash. More details in the cascade </a:t>
            </a:r>
            <a:r>
              <a:rPr lang="en-GB" sz="1100" b="1" kern="0" dirty="0">
                <a:solidFill>
                  <a:srgbClr val="FF0000"/>
                </a:solidFill>
              </a:rPr>
              <a:t>LT </a:t>
            </a:r>
            <a:endParaRPr lang="en-GB" sz="1100" b="1" dirty="0">
              <a:solidFill>
                <a:srgbClr val="FF0000"/>
              </a:solidFill>
            </a:endParaRPr>
          </a:p>
          <a:p>
            <a:pPr lvl="0"/>
            <a:endParaRPr lang="en-GB" b="1" kern="0" dirty="0">
              <a:solidFill>
                <a:schemeClr val="tx2">
                  <a:lumMod val="50000"/>
                </a:schemeClr>
              </a:solidFill>
            </a:endParaRPr>
          </a:p>
        </p:txBody>
      </p:sp>
      <p:pic>
        <p:nvPicPr>
          <p:cNvPr id="12" name="Picture 11">
            <a:extLst>
              <a:ext uri="{FF2B5EF4-FFF2-40B4-BE49-F238E27FC236}">
                <a16:creationId xmlns:a16="http://schemas.microsoft.com/office/drawing/2014/main" id="{72723F42-CDC0-47E8-93D4-E412C501F0ED}"/>
              </a:ext>
            </a:extLst>
          </p:cNvPr>
          <p:cNvPicPr>
            <a:picLocks noChangeAspect="1"/>
          </p:cNvPicPr>
          <p:nvPr/>
        </p:nvPicPr>
        <p:blipFill rotWithShape="1">
          <a:blip r:embed="rId5"/>
          <a:srcRect l="-1" r="3415"/>
          <a:stretch/>
        </p:blipFill>
        <p:spPr>
          <a:xfrm>
            <a:off x="7399194" y="2348880"/>
            <a:ext cx="424998" cy="431679"/>
          </a:xfrm>
          <a:prstGeom prst="rect">
            <a:avLst/>
          </a:prstGeom>
          <a:ln>
            <a:solidFill>
              <a:schemeClr val="tx1"/>
            </a:solidFill>
          </a:ln>
        </p:spPr>
      </p:pic>
      <p:pic>
        <p:nvPicPr>
          <p:cNvPr id="13" name="Picture 12">
            <a:extLst>
              <a:ext uri="{FF2B5EF4-FFF2-40B4-BE49-F238E27FC236}">
                <a16:creationId xmlns:a16="http://schemas.microsoft.com/office/drawing/2014/main" id="{DC3E5DA6-D7A0-4F50-855A-54243D2D47DF}"/>
              </a:ext>
            </a:extLst>
          </p:cNvPr>
          <p:cNvPicPr>
            <a:picLocks noChangeAspect="1"/>
          </p:cNvPicPr>
          <p:nvPr/>
        </p:nvPicPr>
        <p:blipFill>
          <a:blip r:embed="rId6"/>
          <a:stretch>
            <a:fillRect/>
          </a:stretch>
        </p:blipFill>
        <p:spPr>
          <a:xfrm>
            <a:off x="7608168" y="4077072"/>
            <a:ext cx="414490" cy="426003"/>
          </a:xfrm>
          <a:prstGeom prst="rect">
            <a:avLst/>
          </a:prstGeom>
          <a:ln w="12700">
            <a:solidFill>
              <a:schemeClr val="tx1"/>
            </a:solidFill>
          </a:ln>
        </p:spPr>
      </p:pic>
      <p:pic>
        <p:nvPicPr>
          <p:cNvPr id="7" name="Picture 6">
            <a:extLst>
              <a:ext uri="{FF2B5EF4-FFF2-40B4-BE49-F238E27FC236}">
                <a16:creationId xmlns:a16="http://schemas.microsoft.com/office/drawing/2014/main" id="{F3DBCA63-F3AD-4042-8138-0B1079431D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785" y="5746718"/>
            <a:ext cx="414490" cy="425317"/>
          </a:xfrm>
          <a:prstGeom prst="rect">
            <a:avLst/>
          </a:prstGeom>
          <a:ln w="12700">
            <a:solidFill>
              <a:schemeClr val="tx1"/>
            </a:solidFill>
          </a:ln>
        </p:spPr>
      </p:pic>
      <p:pic>
        <p:nvPicPr>
          <p:cNvPr id="2050" name="Picture 2" descr="Image result for finger laceration pictogram&quot;">
            <a:hlinkClick r:id="rId8"/>
            <a:extLst>
              <a:ext uri="{FF2B5EF4-FFF2-40B4-BE49-F238E27FC236}">
                <a16:creationId xmlns:a16="http://schemas.microsoft.com/office/drawing/2014/main" id="{322DFD85-6481-4C90-AC57-AD959310A86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878" t="8062" r="6782" b="12883"/>
          <a:stretch/>
        </p:blipFill>
        <p:spPr bwMode="auto">
          <a:xfrm>
            <a:off x="8019104" y="116632"/>
            <a:ext cx="431101" cy="43167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id="{D738BF35-E731-45F6-AAD3-468CCED40C04}"/>
              </a:ext>
            </a:extLst>
          </p:cNvPr>
          <p:cNvGraphicFramePr>
            <a:graphicFrameLocks noChangeAspect="1"/>
          </p:cNvGraphicFramePr>
          <p:nvPr>
            <p:extLst>
              <p:ext uri="{D42A27DB-BD31-4B8C-83A1-F6EECF244321}">
                <p14:modId xmlns:p14="http://schemas.microsoft.com/office/powerpoint/2010/main" val="867662165"/>
              </p:ext>
            </p:extLst>
          </p:nvPr>
        </p:nvGraphicFramePr>
        <p:xfrm>
          <a:off x="412340" y="4577609"/>
          <a:ext cx="4864377" cy="2034619"/>
        </p:xfrm>
        <a:graphic>
          <a:graphicData uri="http://schemas.openxmlformats.org/presentationml/2006/ole">
            <mc:AlternateContent xmlns:mc="http://schemas.openxmlformats.org/markup-compatibility/2006">
              <mc:Choice xmlns:v="urn:schemas-microsoft-com:vml" Requires="v">
                <p:oleObj spid="_x0000_s2093" name="Worksheet" r:id="rId10" imgW="5943600" imgH="2486025" progId="Excel.Sheet.12">
                  <p:embed/>
                </p:oleObj>
              </mc:Choice>
              <mc:Fallback>
                <p:oleObj name="Worksheet" r:id="rId10" imgW="5943600" imgH="2486025" progId="Excel.Sheet.12">
                  <p:embed/>
                  <p:pic>
                    <p:nvPicPr>
                      <p:cNvPr id="0" name=""/>
                      <p:cNvPicPr/>
                      <p:nvPr/>
                    </p:nvPicPr>
                    <p:blipFill>
                      <a:blip r:embed="rId11"/>
                      <a:stretch>
                        <a:fillRect/>
                      </a:stretch>
                    </p:blipFill>
                    <p:spPr>
                      <a:xfrm>
                        <a:off x="412340" y="4577609"/>
                        <a:ext cx="4864377" cy="2034619"/>
                      </a:xfrm>
                      <a:prstGeom prst="rect">
                        <a:avLst/>
                      </a:prstGeom>
                      <a:ln w="19050">
                        <a:solidFill>
                          <a:schemeClr val="tx2">
                            <a:lumMod val="50000"/>
                          </a:schemeClr>
                        </a:solidFill>
                      </a:ln>
                    </p:spPr>
                  </p:pic>
                </p:oleObj>
              </mc:Fallback>
            </mc:AlternateContent>
          </a:graphicData>
        </a:graphic>
      </p:graphicFrame>
      <p:graphicFrame>
        <p:nvGraphicFramePr>
          <p:cNvPr id="9" name="Object 8">
            <a:extLst>
              <a:ext uri="{FF2B5EF4-FFF2-40B4-BE49-F238E27FC236}">
                <a16:creationId xmlns:a16="http://schemas.microsoft.com/office/drawing/2014/main" id="{868AE1FE-A708-4BB9-AD5D-50C11B32CD87}"/>
              </a:ext>
            </a:extLst>
          </p:cNvPr>
          <p:cNvGraphicFramePr>
            <a:graphicFrameLocks noChangeAspect="1"/>
          </p:cNvGraphicFramePr>
          <p:nvPr>
            <p:extLst>
              <p:ext uri="{D42A27DB-BD31-4B8C-83A1-F6EECF244321}">
                <p14:modId xmlns:p14="http://schemas.microsoft.com/office/powerpoint/2010/main" val="1963227370"/>
              </p:ext>
            </p:extLst>
          </p:nvPr>
        </p:nvGraphicFramePr>
        <p:xfrm>
          <a:off x="403568" y="1433315"/>
          <a:ext cx="4889685" cy="2758284"/>
        </p:xfrm>
        <a:graphic>
          <a:graphicData uri="http://schemas.openxmlformats.org/presentationml/2006/ole">
            <mc:AlternateContent xmlns:mc="http://schemas.openxmlformats.org/markup-compatibility/2006">
              <mc:Choice xmlns:v="urn:schemas-microsoft-com:vml" Requires="v">
                <p:oleObj spid="_x0000_s2094" name="Worksheet" r:id="rId12" imgW="5943600" imgH="3352710" progId="Excel.Sheet.12">
                  <p:embed/>
                </p:oleObj>
              </mc:Choice>
              <mc:Fallback>
                <p:oleObj name="Worksheet" r:id="rId12" imgW="5943600" imgH="3352710" progId="Excel.Sheet.12">
                  <p:embed/>
                  <p:pic>
                    <p:nvPicPr>
                      <p:cNvPr id="0" name=""/>
                      <p:cNvPicPr/>
                      <p:nvPr/>
                    </p:nvPicPr>
                    <p:blipFill>
                      <a:blip r:embed="rId13"/>
                      <a:stretch>
                        <a:fillRect/>
                      </a:stretch>
                    </p:blipFill>
                    <p:spPr>
                      <a:xfrm>
                        <a:off x="403568" y="1433315"/>
                        <a:ext cx="4889685" cy="2758284"/>
                      </a:xfrm>
                      <a:prstGeom prst="rect">
                        <a:avLst/>
                      </a:prstGeom>
                      <a:ln w="19050">
                        <a:solidFill>
                          <a:schemeClr val="tx2">
                            <a:lumMod val="50000"/>
                          </a:schemeClr>
                        </a:solidFill>
                      </a:ln>
                    </p:spPr>
                  </p:pic>
                </p:oleObj>
              </mc:Fallback>
            </mc:AlternateContent>
          </a:graphicData>
        </a:graphic>
      </p:graphicFrame>
      <p:pic>
        <p:nvPicPr>
          <p:cNvPr id="2068" name="TextBox 5">
            <a:extLst>
              <a:ext uri="{FF2B5EF4-FFF2-40B4-BE49-F238E27FC236}">
                <a16:creationId xmlns:a16="http://schemas.microsoft.com/office/drawing/2014/main" id="{176AB570-3B9A-4C00-A8F5-A87B1334A1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3810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58671" y="152452"/>
            <a:ext cx="302433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1298794"/>
            <a:ext cx="5787769" cy="547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3F506419-3AFB-4CCB-AE78-4826081E8F30}"/>
              </a:ext>
            </a:extLst>
          </p:cNvPr>
          <p:cNvSpPr/>
          <p:nvPr/>
        </p:nvSpPr>
        <p:spPr>
          <a:xfrm>
            <a:off x="258671" y="777938"/>
            <a:ext cx="587094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Road Traffic Collision resulting in a LT accident </a:t>
            </a:r>
          </a:p>
        </p:txBody>
      </p:sp>
      <p:sp>
        <p:nvSpPr>
          <p:cNvPr id="9" name="Rectangle 8">
            <a:extLst>
              <a:ext uri="{FF2B5EF4-FFF2-40B4-BE49-F238E27FC236}">
                <a16:creationId xmlns:a16="http://schemas.microsoft.com/office/drawing/2014/main" id="{3C9703BC-34A4-4086-8681-F8469D8985FF}"/>
              </a:ext>
            </a:extLst>
          </p:cNvPr>
          <p:cNvSpPr/>
          <p:nvPr/>
        </p:nvSpPr>
        <p:spPr>
          <a:xfrm>
            <a:off x="258671" y="1442039"/>
            <a:ext cx="7757881" cy="2942417"/>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On Wednesday 6th November 2019 a Team Leader from Wimbledon P-Way was a passenger in a Network Rail vehicle that was involved in a Road Traffic Collision (RTC).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The NR vehicle collided with the back of an unmarked van illegally parked on the one-way system in Epsom, half on double yellow lines and half on the pavement. The driver believed there was enough space for him to get past.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Following the collision, the injured person (IP) reported having a stiff neck and soreness in his left shoulder. It was later discovered that he had pulled two muscles in his neck and was signed off work for one week with anti-inflammatories and painkillers.</a:t>
            </a:r>
          </a:p>
        </p:txBody>
      </p:sp>
      <p:sp>
        <p:nvSpPr>
          <p:cNvPr id="10" name="Rectangle 9">
            <a:extLst>
              <a:ext uri="{FF2B5EF4-FFF2-40B4-BE49-F238E27FC236}">
                <a16:creationId xmlns:a16="http://schemas.microsoft.com/office/drawing/2014/main" id="{6690A468-B816-4B96-8617-5EB5ABF700B8}"/>
              </a:ext>
            </a:extLst>
          </p:cNvPr>
          <p:cNvSpPr/>
          <p:nvPr/>
        </p:nvSpPr>
        <p:spPr>
          <a:xfrm>
            <a:off x="258671" y="4581128"/>
            <a:ext cx="7757881" cy="1498934"/>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When a moving object collides with a stationary object an impact force is exerted by one object on the other.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Expect the unexpected. Not all hazards can be anticipated.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Our logo is emblazoned on our vehicles and other traffic users know who we are, we are not so lucky with some other road users.</a:t>
            </a:r>
          </a:p>
        </p:txBody>
      </p:sp>
      <p:pic>
        <p:nvPicPr>
          <p:cNvPr id="14" name="Picture 13" descr="C:\Users\SEdwar22\AppData\Local\Microsoft\Windows\Temporary Internet Files\Content.Outlook\1YEYRZUZ\IMG_0176 (002).jpg">
            <a:extLst>
              <a:ext uri="{FF2B5EF4-FFF2-40B4-BE49-F238E27FC236}">
                <a16:creationId xmlns:a16="http://schemas.microsoft.com/office/drawing/2014/main" id="{9F822030-4A5B-41B5-A11E-2E9BCA7D91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939" y="1052736"/>
            <a:ext cx="3128645" cy="2346325"/>
          </a:xfrm>
          <a:prstGeom prst="rect">
            <a:avLst/>
          </a:prstGeom>
          <a:noFill/>
          <a:ln w="28575">
            <a:solidFill>
              <a:schemeClr val="tx2">
                <a:lumMod val="50000"/>
              </a:schemeClr>
            </a:solidFill>
          </a:ln>
        </p:spPr>
      </p:pic>
      <p:sp>
        <p:nvSpPr>
          <p:cNvPr id="6" name="Rectangle 5">
            <a:extLst>
              <a:ext uri="{FF2B5EF4-FFF2-40B4-BE49-F238E27FC236}">
                <a16:creationId xmlns:a16="http://schemas.microsoft.com/office/drawing/2014/main" id="{8F87AE2A-813D-4E37-A463-FD3C718AA7D5}"/>
              </a:ext>
            </a:extLst>
          </p:cNvPr>
          <p:cNvSpPr/>
          <p:nvPr/>
        </p:nvSpPr>
        <p:spPr>
          <a:xfrm>
            <a:off x="8088560" y="3501008"/>
            <a:ext cx="348004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The NR vehicle suffered much greater damage than the 3rd party van.</a:t>
            </a:r>
          </a:p>
        </p:txBody>
      </p:sp>
      <p:pic>
        <p:nvPicPr>
          <p:cNvPr id="8" name="Picture 7">
            <a:extLst>
              <a:ext uri="{FF2B5EF4-FFF2-40B4-BE49-F238E27FC236}">
                <a16:creationId xmlns:a16="http://schemas.microsoft.com/office/drawing/2014/main" id="{9764A131-4C58-4E9C-A420-FC4B85E7D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392" y="4121065"/>
            <a:ext cx="1728192" cy="2307225"/>
          </a:xfrm>
          <a:prstGeom prst="rect">
            <a:avLst/>
          </a:prstGeom>
          <a:ln w="28575">
            <a:solidFill>
              <a:schemeClr val="tx2">
                <a:lumMod val="50000"/>
              </a:schemeClr>
            </a:solidFill>
          </a:ln>
        </p:spPr>
      </p:pic>
      <p:pic>
        <p:nvPicPr>
          <p:cNvPr id="12" name="Picture 11">
            <a:extLst>
              <a:ext uri="{FF2B5EF4-FFF2-40B4-BE49-F238E27FC236}">
                <a16:creationId xmlns:a16="http://schemas.microsoft.com/office/drawing/2014/main" id="{A733013F-3A5C-41E7-9A85-3CBA5FD94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696" y="201097"/>
            <a:ext cx="414490" cy="425317"/>
          </a:xfrm>
          <a:prstGeom prst="rect">
            <a:avLst/>
          </a:prstGeom>
          <a:ln w="12700">
            <a:solidFill>
              <a:schemeClr val="tx1"/>
            </a:solidFill>
          </a:ln>
        </p:spPr>
      </p:pic>
      <p:sp>
        <p:nvSpPr>
          <p:cNvPr id="7" name="Rectangle 6">
            <a:extLst>
              <a:ext uri="{FF2B5EF4-FFF2-40B4-BE49-F238E27FC236}">
                <a16:creationId xmlns:a16="http://schemas.microsoft.com/office/drawing/2014/main" id="{E2EA6212-324F-48AD-BB3D-DC7F55EA30A4}"/>
              </a:ext>
            </a:extLst>
          </p:cNvPr>
          <p:cNvSpPr/>
          <p:nvPr/>
        </p:nvSpPr>
        <p:spPr>
          <a:xfrm>
            <a:off x="258671" y="6317103"/>
            <a:ext cx="5549297" cy="34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Full Lessons Learnt can be found on this </a:t>
            </a:r>
            <a:r>
              <a:rPr lang="en-GB"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link</a:t>
            </a:r>
            <a:endParaRPr lang="en-GB" dirty="0">
              <a:solidFill>
                <a:schemeClr val="accent2">
                  <a:lumMod val="50000"/>
                </a:schemeClr>
              </a:solidFill>
            </a:endParaRPr>
          </a:p>
        </p:txBody>
      </p:sp>
    </p:spTree>
    <p:extLst>
      <p:ext uri="{BB962C8B-B14F-4D97-AF65-F5344CB8AC3E}">
        <p14:creationId xmlns:p14="http://schemas.microsoft.com/office/powerpoint/2010/main" val="154586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2" y="832067"/>
            <a:ext cx="59458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Operational Close Call - Electrical Flashover </a:t>
            </a: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8" name="Rectangle 7">
            <a:extLst>
              <a:ext uri="{FF2B5EF4-FFF2-40B4-BE49-F238E27FC236}">
                <a16:creationId xmlns:a16="http://schemas.microsoft.com/office/drawing/2014/main" id="{AACBF0D4-40EA-4F0D-82D7-FD4D383E1D4A}"/>
              </a:ext>
            </a:extLst>
          </p:cNvPr>
          <p:cNvSpPr/>
          <p:nvPr/>
        </p:nvSpPr>
        <p:spPr>
          <a:xfrm>
            <a:off x="276157" y="6165304"/>
            <a:ext cx="3602565" cy="46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07E23">
                  <a:lumMod val="50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CA10EC9-9E72-4092-A92B-697027EFC3A1}"/>
              </a:ext>
            </a:extLst>
          </p:cNvPr>
          <p:cNvPicPr>
            <a:picLocks noChangeAspect="1"/>
          </p:cNvPicPr>
          <p:nvPr/>
        </p:nvPicPr>
        <p:blipFill>
          <a:blip r:embed="rId3"/>
          <a:stretch>
            <a:fillRect/>
          </a:stretch>
        </p:blipFill>
        <p:spPr>
          <a:xfrm>
            <a:off x="3215680" y="124426"/>
            <a:ext cx="425458" cy="426464"/>
          </a:xfrm>
          <a:prstGeom prst="rect">
            <a:avLst/>
          </a:prstGeom>
          <a:ln w="12700">
            <a:solidFill>
              <a:schemeClr val="tx1"/>
            </a:solidFill>
          </a:ln>
        </p:spPr>
      </p:pic>
      <p:sp>
        <p:nvSpPr>
          <p:cNvPr id="3" name="Rectangle 2">
            <a:extLst>
              <a:ext uri="{FF2B5EF4-FFF2-40B4-BE49-F238E27FC236}">
                <a16:creationId xmlns:a16="http://schemas.microsoft.com/office/drawing/2014/main" id="{C9F5A553-7E68-4EAF-B84C-D2A060B17B8A}"/>
              </a:ext>
            </a:extLst>
          </p:cNvPr>
          <p:cNvSpPr/>
          <p:nvPr/>
        </p:nvSpPr>
        <p:spPr>
          <a:xfrm>
            <a:off x="322852" y="1599178"/>
            <a:ext cx="6061180" cy="4278094"/>
          </a:xfrm>
          <a:prstGeom prst="rect">
            <a:avLst/>
          </a:prstGeom>
          <a:solidFill>
            <a:schemeClr val="tx2">
              <a:lumMod val="50000"/>
            </a:schemeClr>
          </a:solidFill>
        </p:spPr>
        <p:txBody>
          <a:bodyPr wrap="square">
            <a:spAutoFit/>
          </a:bodyPr>
          <a:lstStyle/>
          <a:p>
            <a:r>
              <a:rPr lang="en-GB" sz="1600" b="1" dirty="0">
                <a:solidFill>
                  <a:schemeClr val="bg1"/>
                </a:solidFill>
              </a:rPr>
              <a:t>On Sunday 3rd November at 0830 hrs : An Authorised Person (working for SWR) requested and was given authority for a local isolation for Wimbledon Park Depot reference WD/ISO/BF, this isolation involved closing H/S 7958 as an alternate feed before opening any circuit breakers or any other switches. </a:t>
            </a:r>
          </a:p>
          <a:p>
            <a:endParaRPr lang="en-GB" sz="1600" b="1" dirty="0">
              <a:solidFill>
                <a:schemeClr val="bg1"/>
              </a:solidFill>
            </a:endParaRPr>
          </a:p>
          <a:p>
            <a:r>
              <a:rPr lang="en-GB" sz="1600" b="1" dirty="0">
                <a:solidFill>
                  <a:schemeClr val="bg1"/>
                </a:solidFill>
              </a:rPr>
              <a:t>He removed the sleeve from the blade of H/S7958 and using an insulated H/S pole whilst wearing rubber gauntlets applied the pole to the eyelet of the H/S, this immediately resulted in an electrical flashover but luckily no injuries were sustained.</a:t>
            </a:r>
          </a:p>
          <a:p>
            <a:endParaRPr lang="en-GB" sz="1600" b="1" dirty="0">
              <a:solidFill>
                <a:schemeClr val="bg1"/>
              </a:solidFill>
            </a:endParaRPr>
          </a:p>
          <a:p>
            <a:r>
              <a:rPr lang="en-GB" sz="1600" b="1" dirty="0">
                <a:solidFill>
                  <a:schemeClr val="bg1"/>
                </a:solidFill>
              </a:rPr>
              <a:t>The ECRO realised that H/S 7958 was affected by an existing isolation for a possession including the Up Slow Line Item 53. </a:t>
            </a:r>
          </a:p>
          <a:p>
            <a:endParaRPr lang="en-GB" sz="1600" b="1" dirty="0">
              <a:solidFill>
                <a:schemeClr val="bg1"/>
              </a:solidFill>
            </a:endParaRPr>
          </a:p>
        </p:txBody>
      </p:sp>
      <p:sp>
        <p:nvSpPr>
          <p:cNvPr id="9" name="Rectangle 8">
            <a:extLst>
              <a:ext uri="{FF2B5EF4-FFF2-40B4-BE49-F238E27FC236}">
                <a16:creationId xmlns:a16="http://schemas.microsoft.com/office/drawing/2014/main" id="{313D624C-6644-4533-90A7-1D2A40DAF434}"/>
              </a:ext>
            </a:extLst>
          </p:cNvPr>
          <p:cNvSpPr/>
          <p:nvPr/>
        </p:nvSpPr>
        <p:spPr>
          <a:xfrm>
            <a:off x="6816080" y="4691812"/>
            <a:ext cx="4464496" cy="1689516"/>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This operational close call is currently under investigation but it was established that there was no prior arrangement for the local current isolation request</a:t>
            </a:r>
          </a:p>
          <a:p>
            <a:pPr marL="285750" indent="-285750">
              <a:buFont typeface="Wingdings" panose="05000000000000000000" pitchFamily="2" charset="2"/>
              <a:buChar char="Ø"/>
              <a:defRPr/>
            </a:pPr>
            <a:r>
              <a:rPr lang="en-GB" sz="1400" b="1" dirty="0">
                <a:solidFill>
                  <a:prstClr val="black"/>
                </a:solidFill>
                <a:latin typeface="Arial" panose="020B0604020202020204"/>
              </a:rPr>
              <a:t>The isolation for Item 53 was already in place when a shift handover between the ECRO’s occurred on Sunday morning </a:t>
            </a:r>
            <a:endParaRPr lang="en-GB"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074" name="82F1C46E-ED98-4482-B268-8B1C1AC6788F" descr="82F1C46E-ED98-4482-B268-8B1C1AC6788F">
            <a:extLst>
              <a:ext uri="{FF2B5EF4-FFF2-40B4-BE49-F238E27FC236}">
                <a16:creationId xmlns:a16="http://schemas.microsoft.com/office/drawing/2014/main" id="{00240DE8-4EF6-454E-98EB-7562B450E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080" y="1016733"/>
            <a:ext cx="4464496" cy="334837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1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695424"/>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2B6BB96E-8666-4F96-8D03-163FA3117CAD}"/>
              </a:ext>
            </a:extLst>
          </p:cNvPr>
          <p:cNvSpPr/>
          <p:nvPr/>
        </p:nvSpPr>
        <p:spPr>
          <a:xfrm>
            <a:off x="263352" y="705131"/>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Finger laceration during a drainage survey</a:t>
            </a:r>
          </a:p>
        </p:txBody>
      </p:sp>
      <p:sp>
        <p:nvSpPr>
          <p:cNvPr id="61" name="Rectangle 60">
            <a:extLst>
              <a:ext uri="{FF2B5EF4-FFF2-40B4-BE49-F238E27FC236}">
                <a16:creationId xmlns:a16="http://schemas.microsoft.com/office/drawing/2014/main" id="{66324B02-A6DE-4599-BF71-DEAE71B91370}"/>
              </a:ext>
            </a:extLst>
          </p:cNvPr>
          <p:cNvSpPr/>
          <p:nvPr/>
        </p:nvSpPr>
        <p:spPr>
          <a:xfrm>
            <a:off x="252842" y="1700808"/>
            <a:ext cx="5128832" cy="4235011"/>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600" dirty="0">
                <a:solidFill>
                  <a:prstClr val="white"/>
                </a:solidFill>
              </a:rPr>
              <a:t>On the 25 October 2019 a member of Wessex Works Delivery Off Track was carrying out a drainage survey at Kew Bridge. The injured party (IP) was clearing some leaves and soil with his hands to try and find a buried catch pit.</a:t>
            </a:r>
          </a:p>
          <a:p>
            <a:pPr lvl="0">
              <a:defRPr/>
            </a:pPr>
            <a:endParaRPr lang="en-GB" sz="1600" dirty="0">
              <a:solidFill>
                <a:prstClr val="white"/>
              </a:solidFill>
            </a:endParaRPr>
          </a:p>
          <a:p>
            <a:pPr lvl="0">
              <a:defRPr/>
            </a:pPr>
            <a:r>
              <a:rPr lang="en-GB" sz="1600" dirty="0">
                <a:solidFill>
                  <a:prstClr val="white"/>
                </a:solidFill>
              </a:rPr>
              <a:t>A piece of broken glass that was hidden from view cut his left hand middle finger.</a:t>
            </a:r>
          </a:p>
          <a:p>
            <a:pPr lvl="0">
              <a:defRPr/>
            </a:pPr>
            <a:endParaRPr lang="en-GB" sz="1600" dirty="0">
              <a:solidFill>
                <a:prstClr val="white"/>
              </a:solidFill>
            </a:endParaRPr>
          </a:p>
          <a:p>
            <a:pPr lvl="0">
              <a:defRPr/>
            </a:pPr>
            <a:r>
              <a:rPr lang="en-GB" sz="1600" dirty="0">
                <a:solidFill>
                  <a:prstClr val="white"/>
                </a:solidFill>
              </a:rPr>
              <a:t>The IP was wearing gloves at the time of the event. These were not Cut 5, but a more waterproof glove due to the nature of the task.  </a:t>
            </a:r>
          </a:p>
          <a:p>
            <a:pPr lvl="0">
              <a:defRPr/>
            </a:pPr>
            <a:endParaRPr lang="en-GB" sz="1600" dirty="0">
              <a:solidFill>
                <a:prstClr val="white"/>
              </a:solidFill>
            </a:endParaRPr>
          </a:p>
          <a:p>
            <a:pPr lvl="0">
              <a:defRPr/>
            </a:pPr>
            <a:r>
              <a:rPr lang="en-GB" sz="1600" dirty="0">
                <a:solidFill>
                  <a:prstClr val="white"/>
                </a:solidFill>
              </a:rPr>
              <a:t>Wound was cleansed and first aid applied then IP returned to task.</a:t>
            </a:r>
          </a:p>
          <a:p>
            <a:pPr lvl="0">
              <a:defRPr/>
            </a:pPr>
            <a:endParaRPr lang="en-GB" sz="1600" dirty="0">
              <a:solidFill>
                <a:prstClr val="white"/>
              </a:solidFill>
            </a:endParaRPr>
          </a:p>
        </p:txBody>
      </p:sp>
      <p:sp>
        <p:nvSpPr>
          <p:cNvPr id="14" name="Rectangle 13">
            <a:extLst>
              <a:ext uri="{FF2B5EF4-FFF2-40B4-BE49-F238E27FC236}">
                <a16:creationId xmlns:a16="http://schemas.microsoft.com/office/drawing/2014/main" id="{E7991D2B-38CD-4EDA-AC2F-3E8353C898F9}"/>
              </a:ext>
            </a:extLst>
          </p:cNvPr>
          <p:cNvSpPr/>
          <p:nvPr/>
        </p:nvSpPr>
        <p:spPr>
          <a:xfrm>
            <a:off x="5663952" y="4013159"/>
            <a:ext cx="5544616" cy="1922660"/>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Items for discussion:</a:t>
            </a:r>
          </a:p>
          <a:p>
            <a:pPr marL="285750" lvl="0" indent="-285750">
              <a:buFont typeface="Wingdings" panose="05000000000000000000" pitchFamily="2" charset="2"/>
              <a:buChar char="Ø"/>
              <a:defRPr/>
            </a:pPr>
            <a:r>
              <a:rPr lang="en-GB" sz="1400" b="1" dirty="0">
                <a:solidFill>
                  <a:prstClr val="black"/>
                </a:solidFill>
                <a:latin typeface="Arial" panose="020B0604020202020204" pitchFamily="34" charset="0"/>
                <a:cs typeface="Arial" panose="020B0604020202020204" pitchFamily="34" charset="0"/>
              </a:rPr>
              <a:t>Should the IP be using his hands to clear around the catch pit?</a:t>
            </a:r>
          </a:p>
          <a:p>
            <a:pPr marL="285750" lvl="0" indent="-285750">
              <a:buFont typeface="Wingdings" panose="05000000000000000000" pitchFamily="2" charset="2"/>
              <a:buChar char="Ø"/>
              <a:defRPr/>
            </a:pPr>
            <a:r>
              <a:rPr lang="en-GB" sz="1400" b="1" dirty="0">
                <a:solidFill>
                  <a:prstClr val="black"/>
                </a:solidFill>
                <a:latin typeface="Arial" panose="020B0604020202020204" pitchFamily="34" charset="0"/>
                <a:cs typeface="Arial" panose="020B0604020202020204" pitchFamily="34" charset="0"/>
              </a:rPr>
              <a:t>Do you ‘Take 5’ before, during and after a task, to risk assess the hazards and discuss how the task will be done safely?</a:t>
            </a:r>
          </a:p>
          <a:p>
            <a:pPr marL="285750" lvl="0" indent="-285750">
              <a:buFont typeface="Wingdings" panose="05000000000000000000" pitchFamily="2" charset="2"/>
              <a:buChar char="Ø"/>
              <a:defRPr/>
            </a:pPr>
            <a:r>
              <a:rPr lang="en-GB" sz="1400" b="1" dirty="0">
                <a:solidFill>
                  <a:prstClr val="black"/>
                </a:solidFill>
                <a:latin typeface="Arial" panose="020B0604020202020204" pitchFamily="34" charset="0"/>
                <a:cs typeface="Arial" panose="020B0604020202020204" pitchFamily="34" charset="0"/>
              </a:rPr>
              <a:t>What would have happened if it was not glass but a dirty needle?</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D012AE9-D174-412B-92DD-732AB1954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157" y="1149048"/>
            <a:ext cx="2274411" cy="2565620"/>
          </a:xfrm>
          <a:prstGeom prst="rect">
            <a:avLst/>
          </a:prstGeom>
          <a:ln w="28575">
            <a:solidFill>
              <a:schemeClr val="tx2">
                <a:lumMod val="50000"/>
              </a:schemeClr>
            </a:solidFill>
          </a:ln>
        </p:spPr>
      </p:pic>
      <p:pic>
        <p:nvPicPr>
          <p:cNvPr id="11" name="Picture 10">
            <a:extLst>
              <a:ext uri="{FF2B5EF4-FFF2-40B4-BE49-F238E27FC236}">
                <a16:creationId xmlns:a16="http://schemas.microsoft.com/office/drawing/2014/main" id="{2F339393-29BB-4B6E-9917-87DB94867FEE}"/>
              </a:ext>
            </a:extLst>
          </p:cNvPr>
          <p:cNvPicPr>
            <a:picLocks noChangeAspect="1"/>
          </p:cNvPicPr>
          <p:nvPr/>
        </p:nvPicPr>
        <p:blipFill>
          <a:blip r:embed="rId4"/>
          <a:stretch>
            <a:fillRect/>
          </a:stretch>
        </p:blipFill>
        <p:spPr>
          <a:xfrm>
            <a:off x="7392144" y="2269254"/>
            <a:ext cx="1244083" cy="1445414"/>
          </a:xfrm>
          <a:prstGeom prst="rect">
            <a:avLst/>
          </a:prstGeom>
          <a:ln w="28575">
            <a:solidFill>
              <a:schemeClr val="tx2">
                <a:lumMod val="50000"/>
              </a:schemeClr>
            </a:solidFill>
          </a:ln>
        </p:spPr>
      </p:pic>
      <p:pic>
        <p:nvPicPr>
          <p:cNvPr id="13" name="Picture 12">
            <a:extLst>
              <a:ext uri="{FF2B5EF4-FFF2-40B4-BE49-F238E27FC236}">
                <a16:creationId xmlns:a16="http://schemas.microsoft.com/office/drawing/2014/main" id="{EFC2F440-7199-4437-9C4C-87AD28061456}"/>
              </a:ext>
            </a:extLst>
          </p:cNvPr>
          <p:cNvPicPr>
            <a:picLocks noChangeAspect="1"/>
          </p:cNvPicPr>
          <p:nvPr/>
        </p:nvPicPr>
        <p:blipFill>
          <a:blip r:embed="rId5"/>
          <a:stretch>
            <a:fillRect/>
          </a:stretch>
        </p:blipFill>
        <p:spPr>
          <a:xfrm>
            <a:off x="3266830" y="128518"/>
            <a:ext cx="424998" cy="426004"/>
          </a:xfrm>
          <a:prstGeom prst="rect">
            <a:avLst/>
          </a:prstGeom>
          <a:ln w="12700">
            <a:solidFill>
              <a:schemeClr val="tx1"/>
            </a:solidFill>
          </a:ln>
        </p:spPr>
      </p:pic>
    </p:spTree>
    <p:extLst>
      <p:ext uri="{BB962C8B-B14F-4D97-AF65-F5344CB8AC3E}">
        <p14:creationId xmlns:p14="http://schemas.microsoft.com/office/powerpoint/2010/main" val="209025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pic>
        <p:nvPicPr>
          <p:cNvPr id="12" name="Picture 11">
            <a:extLst>
              <a:ext uri="{FF2B5EF4-FFF2-40B4-BE49-F238E27FC236}">
                <a16:creationId xmlns:a16="http://schemas.microsoft.com/office/drawing/2014/main" id="{C3762492-7F44-4324-9A96-1E3D51DE6A7C}"/>
              </a:ext>
            </a:extLst>
          </p:cNvPr>
          <p:cNvPicPr>
            <a:picLocks noChangeAspect="1"/>
          </p:cNvPicPr>
          <p:nvPr/>
        </p:nvPicPr>
        <p:blipFill>
          <a:blip r:embed="rId3"/>
          <a:stretch>
            <a:fillRect/>
          </a:stretch>
        </p:blipFill>
        <p:spPr>
          <a:xfrm>
            <a:off x="3236214" y="160695"/>
            <a:ext cx="424998" cy="426003"/>
          </a:xfrm>
          <a:prstGeom prst="rect">
            <a:avLst/>
          </a:prstGeom>
          <a:ln>
            <a:solidFill>
              <a:schemeClr val="tx1"/>
            </a:solidFill>
          </a:ln>
        </p:spPr>
      </p:pic>
      <p:pic>
        <p:nvPicPr>
          <p:cNvPr id="6" name="Picture 5">
            <a:extLst>
              <a:ext uri="{FF2B5EF4-FFF2-40B4-BE49-F238E27FC236}">
                <a16:creationId xmlns:a16="http://schemas.microsoft.com/office/drawing/2014/main" id="{6D780FBB-C256-42AD-A85A-E50456B3A79E}"/>
              </a:ext>
            </a:extLst>
          </p:cNvPr>
          <p:cNvPicPr>
            <a:picLocks noChangeAspect="1"/>
          </p:cNvPicPr>
          <p:nvPr/>
        </p:nvPicPr>
        <p:blipFill>
          <a:blip r:embed="rId4"/>
          <a:stretch>
            <a:fillRect/>
          </a:stretch>
        </p:blipFill>
        <p:spPr>
          <a:xfrm>
            <a:off x="4007768" y="193882"/>
            <a:ext cx="5669600" cy="989737"/>
          </a:xfrm>
          <a:prstGeom prst="rect">
            <a:avLst/>
          </a:prstGeom>
        </p:spPr>
      </p:pic>
      <p:pic>
        <p:nvPicPr>
          <p:cNvPr id="22" name="Picture 21">
            <a:extLst>
              <a:ext uri="{FF2B5EF4-FFF2-40B4-BE49-F238E27FC236}">
                <a16:creationId xmlns:a16="http://schemas.microsoft.com/office/drawing/2014/main" id="{7335DD0F-2EC2-42CC-A42A-CF1A0E07DC1A}"/>
              </a:ext>
            </a:extLst>
          </p:cNvPr>
          <p:cNvPicPr>
            <a:picLocks noChangeAspect="1"/>
          </p:cNvPicPr>
          <p:nvPr/>
        </p:nvPicPr>
        <p:blipFill>
          <a:blip r:embed="rId5"/>
          <a:stretch>
            <a:fillRect/>
          </a:stretch>
        </p:blipFill>
        <p:spPr>
          <a:xfrm>
            <a:off x="101746" y="3385973"/>
            <a:ext cx="3353198" cy="2123412"/>
          </a:xfrm>
          <a:prstGeom prst="rect">
            <a:avLst/>
          </a:prstGeom>
        </p:spPr>
      </p:pic>
      <p:sp>
        <p:nvSpPr>
          <p:cNvPr id="25" name="Rectangle 24">
            <a:extLst>
              <a:ext uri="{FF2B5EF4-FFF2-40B4-BE49-F238E27FC236}">
                <a16:creationId xmlns:a16="http://schemas.microsoft.com/office/drawing/2014/main" id="{84DAB943-6F1C-4BBE-B929-C77048A7FE82}"/>
              </a:ext>
            </a:extLst>
          </p:cNvPr>
          <p:cNvSpPr/>
          <p:nvPr/>
        </p:nvSpPr>
        <p:spPr>
          <a:xfrm>
            <a:off x="3607754" y="1702474"/>
            <a:ext cx="7600811" cy="138499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Overview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At 23:24 hrs on 2 December 2018, a track worker narrowly avoided being struck by a train between Horley and Gatwick Airport 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track worker was a controller of site safety (COSS) </a:t>
            </a:r>
            <a:r>
              <a:rPr lang="en-GB" sz="1200" dirty="0">
                <a:solidFill>
                  <a:prstClr val="black"/>
                </a:solidFill>
                <a:latin typeface="Arial" panose="020B0604020202020204"/>
              </a:rPr>
              <a:t>and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moved out of the path of the train, around one second before it reached him, when it was travelling at around 35 mph.</a:t>
            </a:r>
          </a:p>
        </p:txBody>
      </p:sp>
      <p:sp>
        <p:nvSpPr>
          <p:cNvPr id="26" name="Rectangle 25">
            <a:extLst>
              <a:ext uri="{FF2B5EF4-FFF2-40B4-BE49-F238E27FC236}">
                <a16:creationId xmlns:a16="http://schemas.microsoft.com/office/drawing/2014/main" id="{CA2D1713-8706-4418-97DA-49766678384E}"/>
              </a:ext>
            </a:extLst>
          </p:cNvPr>
          <p:cNvSpPr/>
          <p:nvPr/>
        </p:nvSpPr>
        <p:spPr>
          <a:xfrm>
            <a:off x="3604309" y="3388587"/>
            <a:ext cx="3770988" cy="323165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Underlying causes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BAM Nuttall planners lacked the information needed to establish the exact location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planners lacked the skills and experience and the system of work provided no protection from train movements at the actual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The COSS recognised the lack of adequate protection from train movements but undertook the task regardless. He wasn't challenged by </a:t>
            </a:r>
            <a:r>
              <a:rPr lang="en-GB" sz="1200" dirty="0">
                <a:solidFill>
                  <a:prstClr val="black"/>
                </a:solidFill>
                <a:latin typeface="Arial" panose="020B0604020202020204"/>
              </a:rPr>
              <a:t>his</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colleague.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NR isolation processes did not provide planners outside NR with sufficient information in order to plan safe systems of work.</a:t>
            </a:r>
          </a:p>
        </p:txBody>
      </p:sp>
      <p:sp>
        <p:nvSpPr>
          <p:cNvPr id="27" name="Rectangle 26">
            <a:extLst>
              <a:ext uri="{FF2B5EF4-FFF2-40B4-BE49-F238E27FC236}">
                <a16:creationId xmlns:a16="http://schemas.microsoft.com/office/drawing/2014/main" id="{1EDD5D8C-43E4-4A41-9F43-46906D1734A0}"/>
              </a:ext>
            </a:extLst>
          </p:cNvPr>
          <p:cNvSpPr/>
          <p:nvPr/>
        </p:nvSpPr>
        <p:spPr>
          <a:xfrm>
            <a:off x="7558219" y="3234665"/>
            <a:ext cx="3650347" cy="3416320"/>
          </a:xfrm>
          <a:prstGeom prst="rect">
            <a:avLst/>
          </a:prstGeom>
          <a:solidFill>
            <a:schemeClr val="accent4">
              <a:lumMod val="10000"/>
              <a:lumOff val="9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Key 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It is essential that track work is undertaken in accordance with the approved safe system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Challenging inappropriate safety behaviours, and applying a work safe procedure, are essential for everyone's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Safe work planners must seek additional information </a:t>
            </a:r>
            <a:r>
              <a:rPr lang="en-GB" sz="1200" dirty="0">
                <a:solidFill>
                  <a:prstClr val="black"/>
                </a:solidFill>
                <a:latin typeface="Arial" panose="020B0604020202020204"/>
              </a:rPr>
              <a:t>to plan tasks safely.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The value of sounding the train horn as a warning if drivers see people in, or possibly in, a position of danger was demonstrated during the Gatwick incident when it almost certainly saved the life of a worker involved. The rule book requires the warning to be given as repeated short horn blasts.</a:t>
            </a:r>
          </a:p>
        </p:txBody>
      </p:sp>
      <p:sp>
        <p:nvSpPr>
          <p:cNvPr id="28" name="Rectangle 27">
            <a:extLst>
              <a:ext uri="{FF2B5EF4-FFF2-40B4-BE49-F238E27FC236}">
                <a16:creationId xmlns:a16="http://schemas.microsoft.com/office/drawing/2014/main" id="{D3BBD9AF-3A47-4283-B25A-DEDCF5CDD8B7}"/>
              </a:ext>
            </a:extLst>
          </p:cNvPr>
          <p:cNvSpPr/>
          <p:nvPr/>
        </p:nvSpPr>
        <p:spPr>
          <a:xfrm>
            <a:off x="89420" y="1081639"/>
            <a:ext cx="3345056" cy="156966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Near miss with a track worker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Ref: NRL19-14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Date of issue: 21/10/2019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Location: Between Horley &amp; Gatwick Airport Station (Southern)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88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2914253"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sp>
        <p:nvSpPr>
          <p:cNvPr id="6" name="Rectangle 5">
            <a:extLst>
              <a:ext uri="{FF2B5EF4-FFF2-40B4-BE49-F238E27FC236}">
                <a16:creationId xmlns:a16="http://schemas.microsoft.com/office/drawing/2014/main" id="{1CAC8C47-3DE9-454C-8E40-2F1F5A68D633}"/>
              </a:ext>
            </a:extLst>
          </p:cNvPr>
          <p:cNvSpPr/>
          <p:nvPr/>
        </p:nvSpPr>
        <p:spPr>
          <a:xfrm>
            <a:off x="253496" y="817094"/>
            <a:ext cx="9010856"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Look </a:t>
            </a:r>
            <a:r>
              <a:rPr kumimoji="0" lang="en-GB" sz="1800" b="1" i="0" u="none" strike="noStrike" kern="1200" cap="none" spc="0" normalizeH="0" baseline="0" noProof="0" dirty="0" err="1">
                <a:ln>
                  <a:noFill/>
                </a:ln>
                <a:solidFill>
                  <a:srgbClr val="005172">
                    <a:lumMod val="50000"/>
                  </a:srgbClr>
                </a:solidFill>
                <a:effectLst/>
                <a:uLnTx/>
                <a:uFillTx/>
                <a:latin typeface="Arial" panose="020B0604020202020204"/>
                <a:ea typeface="+mn-ea"/>
                <a:cs typeface="+mn-cs"/>
              </a:rPr>
              <a:t>ou</a:t>
            </a:r>
            <a:r>
              <a:rPr lang="en-GB" b="1" dirty="0">
                <a:solidFill>
                  <a:srgbClr val="005172">
                    <a:lumMod val="50000"/>
                  </a:srgbClr>
                </a:solidFill>
                <a:latin typeface="Arial" panose="020B0604020202020204"/>
              </a:rPr>
              <a:t>t for each other this winter </a:t>
            </a:r>
            <a:endPar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5F5ED8DC-C0FE-46B8-AAF3-499F7453412D}"/>
              </a:ext>
            </a:extLst>
          </p:cNvPr>
          <p:cNvPicPr>
            <a:picLocks noChangeAspect="1"/>
          </p:cNvPicPr>
          <p:nvPr/>
        </p:nvPicPr>
        <p:blipFill>
          <a:blip r:embed="rId2"/>
          <a:stretch>
            <a:fillRect/>
          </a:stretch>
        </p:blipFill>
        <p:spPr>
          <a:xfrm>
            <a:off x="3294349" y="218163"/>
            <a:ext cx="424998" cy="426003"/>
          </a:xfrm>
          <a:prstGeom prst="rect">
            <a:avLst/>
          </a:prstGeom>
          <a:ln>
            <a:solidFill>
              <a:schemeClr val="tx1"/>
            </a:solidFill>
          </a:ln>
        </p:spPr>
      </p:pic>
      <p:sp>
        <p:nvSpPr>
          <p:cNvPr id="5" name="Rectangle 4">
            <a:extLst>
              <a:ext uri="{FF2B5EF4-FFF2-40B4-BE49-F238E27FC236}">
                <a16:creationId xmlns:a16="http://schemas.microsoft.com/office/drawing/2014/main" id="{BBC0A048-DEC9-4186-91D3-C27D731F921D}"/>
              </a:ext>
            </a:extLst>
          </p:cNvPr>
          <p:cNvSpPr/>
          <p:nvPr/>
        </p:nvSpPr>
        <p:spPr>
          <a:xfrm>
            <a:off x="283805" y="1368039"/>
            <a:ext cx="10924763" cy="4801314"/>
          </a:xfrm>
          <a:prstGeom prst="rect">
            <a:avLst/>
          </a:prstGeom>
          <a:noFill/>
        </p:spPr>
        <p:txBody>
          <a:bodyPr wrap="square">
            <a:spAutoFit/>
          </a:bodyPr>
          <a:lstStyle/>
          <a:p>
            <a:r>
              <a:rPr lang="en-GB" dirty="0">
                <a:solidFill>
                  <a:schemeClr val="tx2">
                    <a:lumMod val="50000"/>
                  </a:schemeClr>
                </a:solidFill>
              </a:rPr>
              <a:t>Winter safety advice can often tell us things that we already know.</a:t>
            </a:r>
          </a:p>
          <a:p>
            <a:r>
              <a:rPr lang="en-GB" dirty="0">
                <a:solidFill>
                  <a:schemeClr val="tx2">
                    <a:lumMod val="50000"/>
                  </a:schemeClr>
                </a:solidFill>
              </a:rPr>
              <a:t>For example, we all know that pavements and roads become slippery in cold and wet weather, and we should take extra care. </a:t>
            </a:r>
          </a:p>
          <a:p>
            <a:endParaRPr lang="en-GB" sz="1200" dirty="0">
              <a:solidFill>
                <a:schemeClr val="tx2">
                  <a:lumMod val="50000"/>
                </a:schemeClr>
              </a:solidFill>
            </a:endParaRPr>
          </a:p>
          <a:p>
            <a:r>
              <a:rPr lang="en-GB" dirty="0">
                <a:solidFill>
                  <a:schemeClr val="tx2">
                    <a:lumMod val="50000"/>
                  </a:schemeClr>
                </a:solidFill>
              </a:rPr>
              <a:t>Even though we know this, more accidents happen in the winter months because many of us forget the risks we take when we’re in a rush.</a:t>
            </a:r>
          </a:p>
          <a:p>
            <a:endParaRPr lang="en-GB" sz="1200" dirty="0">
              <a:solidFill>
                <a:schemeClr val="tx2">
                  <a:lumMod val="50000"/>
                </a:schemeClr>
              </a:solidFill>
            </a:endParaRPr>
          </a:p>
          <a:p>
            <a:r>
              <a:rPr lang="en-GB" b="1" dirty="0">
                <a:solidFill>
                  <a:schemeClr val="tx2">
                    <a:lumMod val="50000"/>
                  </a:schemeClr>
                </a:solidFill>
              </a:rPr>
              <a:t>We need to look out for each other and highlight dangers to make sure that we all get home safely every day.</a:t>
            </a:r>
          </a:p>
          <a:p>
            <a:endParaRPr lang="en-GB" sz="1200" dirty="0">
              <a:solidFill>
                <a:schemeClr val="tx2">
                  <a:lumMod val="50000"/>
                </a:schemeClr>
              </a:solidFill>
            </a:endParaRPr>
          </a:p>
          <a:p>
            <a:r>
              <a:rPr lang="en-GB" dirty="0">
                <a:solidFill>
                  <a:schemeClr val="tx2">
                    <a:lumMod val="50000"/>
                  </a:schemeClr>
                </a:solidFill>
              </a:rPr>
              <a:t>The full Winter Safety Brief covers the following topics:</a:t>
            </a:r>
          </a:p>
          <a:p>
            <a:endParaRPr lang="en-GB" sz="1600" dirty="0">
              <a:solidFill>
                <a:schemeClr val="tx2">
                  <a:lumMod val="50000"/>
                </a:schemeClr>
              </a:solidFill>
            </a:endParaRPr>
          </a:p>
          <a:p>
            <a:pPr marL="285750" indent="-285750">
              <a:buFont typeface="Wingdings" panose="05000000000000000000" pitchFamily="2" charset="2"/>
              <a:buChar char="Ø"/>
            </a:pPr>
            <a:r>
              <a:rPr lang="en-GB" sz="1600" b="1" dirty="0">
                <a:solidFill>
                  <a:schemeClr val="tx2">
                    <a:lumMod val="50000"/>
                  </a:schemeClr>
                </a:solidFill>
              </a:rPr>
              <a:t>Winter driving</a:t>
            </a:r>
          </a:p>
          <a:p>
            <a:pPr marL="285750" indent="-285750">
              <a:buFont typeface="Wingdings" panose="05000000000000000000" pitchFamily="2" charset="2"/>
              <a:buChar char="Ø"/>
            </a:pPr>
            <a:r>
              <a:rPr lang="en-GB" sz="1600" b="1" dirty="0">
                <a:solidFill>
                  <a:schemeClr val="tx2">
                    <a:lumMod val="50000"/>
                  </a:schemeClr>
                </a:solidFill>
              </a:rPr>
              <a:t>Slips, Trips and Falls</a:t>
            </a:r>
          </a:p>
          <a:p>
            <a:pPr marL="285750" indent="-285750">
              <a:buFont typeface="Wingdings" panose="05000000000000000000" pitchFamily="2" charset="2"/>
              <a:buChar char="Ø"/>
            </a:pPr>
            <a:r>
              <a:rPr lang="en-GB" sz="1600" b="1" dirty="0">
                <a:solidFill>
                  <a:schemeClr val="tx2">
                    <a:lumMod val="50000"/>
                  </a:schemeClr>
                </a:solidFill>
              </a:rPr>
              <a:t>Drugs and alcohol</a:t>
            </a:r>
          </a:p>
          <a:p>
            <a:pPr marL="285750" indent="-285750">
              <a:buFont typeface="Wingdings" panose="05000000000000000000" pitchFamily="2" charset="2"/>
              <a:buChar char="Ø"/>
            </a:pPr>
            <a:r>
              <a:rPr lang="en-GB" sz="1600" b="1" dirty="0">
                <a:solidFill>
                  <a:schemeClr val="tx2">
                    <a:lumMod val="50000"/>
                  </a:schemeClr>
                </a:solidFill>
              </a:rPr>
              <a:t>Mental Wellbeing </a:t>
            </a:r>
          </a:p>
          <a:p>
            <a:endParaRPr lang="en-GB" sz="1200" dirty="0">
              <a:solidFill>
                <a:schemeClr val="tx2">
                  <a:lumMod val="50000"/>
                </a:schemeClr>
              </a:solidFill>
            </a:endParaRPr>
          </a:p>
          <a:p>
            <a:r>
              <a:rPr lang="en-GB" dirty="0">
                <a:solidFill>
                  <a:schemeClr val="tx2">
                    <a:lumMod val="50000"/>
                  </a:schemeClr>
                </a:solidFill>
              </a:rPr>
              <a:t>and can be found on the this link - </a:t>
            </a:r>
            <a:r>
              <a:rPr lang="en-GB" b="1" dirty="0">
                <a:solidFill>
                  <a:schemeClr val="accent2">
                    <a:lumMod val="50000"/>
                  </a:schemeClr>
                </a:solidFill>
                <a:hlinkClick r:id="rId3" action="ppaction://hlinkfile">
                  <a:extLst>
                    <a:ext uri="{A12FA001-AC4F-418D-AE19-62706E023703}">
                      <ahyp:hlinkClr xmlns:ahyp="http://schemas.microsoft.com/office/drawing/2018/hyperlinkcolor" val="tx"/>
                    </a:ext>
                  </a:extLst>
                </a:hlinkClick>
              </a:rPr>
              <a:t>Winter-Safety-Brief</a:t>
            </a:r>
            <a:endParaRPr lang="en-GB" b="1" dirty="0">
              <a:solidFill>
                <a:schemeClr val="accent2">
                  <a:lumMod val="50000"/>
                </a:schemeClr>
              </a:solidFill>
            </a:endParaRPr>
          </a:p>
          <a:p>
            <a:endParaRPr lang="en-GB" sz="1600" dirty="0">
              <a:solidFill>
                <a:schemeClr val="tx2">
                  <a:lumMod val="50000"/>
                </a:schemeClr>
              </a:solidFill>
            </a:endParaRPr>
          </a:p>
        </p:txBody>
      </p:sp>
      <p:pic>
        <p:nvPicPr>
          <p:cNvPr id="8" name="Picture 7">
            <a:extLst>
              <a:ext uri="{FF2B5EF4-FFF2-40B4-BE49-F238E27FC236}">
                <a16:creationId xmlns:a16="http://schemas.microsoft.com/office/drawing/2014/main" id="{748F3E92-E331-4DA0-8866-8D54409F7DF1}"/>
              </a:ext>
            </a:extLst>
          </p:cNvPr>
          <p:cNvPicPr>
            <a:picLocks noChangeAspect="1"/>
          </p:cNvPicPr>
          <p:nvPr/>
        </p:nvPicPr>
        <p:blipFill>
          <a:blip r:embed="rId4"/>
          <a:stretch>
            <a:fillRect/>
          </a:stretch>
        </p:blipFill>
        <p:spPr>
          <a:xfrm rot="2659837">
            <a:off x="9095822" y="3780296"/>
            <a:ext cx="2039254" cy="2400816"/>
          </a:xfrm>
          <a:prstGeom prst="rect">
            <a:avLst/>
          </a:prstGeom>
        </p:spPr>
      </p:pic>
      <p:sp>
        <p:nvSpPr>
          <p:cNvPr id="4" name="Rectangle 3">
            <a:extLst>
              <a:ext uri="{FF2B5EF4-FFF2-40B4-BE49-F238E27FC236}">
                <a16:creationId xmlns:a16="http://schemas.microsoft.com/office/drawing/2014/main" id="{B9E3FD06-A633-4F98-AB23-6D0D16143149}"/>
              </a:ext>
            </a:extLst>
          </p:cNvPr>
          <p:cNvSpPr/>
          <p:nvPr/>
        </p:nvSpPr>
        <p:spPr>
          <a:xfrm>
            <a:off x="5630922" y="6225609"/>
            <a:ext cx="5832649" cy="65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2">
                    <a:lumMod val="50000"/>
                  </a:schemeClr>
                </a:solidFill>
              </a:rPr>
              <a:t>Do you have the Icy Conditions Indicator displayed in your depot and is it in a good condition? </a:t>
            </a:r>
          </a:p>
        </p:txBody>
      </p:sp>
    </p:spTree>
    <p:extLst>
      <p:ext uri="{BB962C8B-B14F-4D97-AF65-F5344CB8AC3E}">
        <p14:creationId xmlns:p14="http://schemas.microsoft.com/office/powerpoint/2010/main" val="34439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45886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a:t>
            </a:r>
          </a:p>
        </p:txBody>
      </p:sp>
      <p:sp>
        <p:nvSpPr>
          <p:cNvPr id="8" name="Rectangle 7">
            <a:extLst>
              <a:ext uri="{FF2B5EF4-FFF2-40B4-BE49-F238E27FC236}">
                <a16:creationId xmlns:a16="http://schemas.microsoft.com/office/drawing/2014/main" id="{40E34B75-C5E9-422A-A2B5-903E16EA2E69}"/>
              </a:ext>
            </a:extLst>
          </p:cNvPr>
          <p:cNvSpPr/>
          <p:nvPr/>
        </p:nvSpPr>
        <p:spPr>
          <a:xfrm>
            <a:off x="253496" y="817094"/>
            <a:ext cx="5842504" cy="4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Driver Safety – seat belts  </a:t>
            </a:r>
          </a:p>
        </p:txBody>
      </p:sp>
      <p:pic>
        <p:nvPicPr>
          <p:cNvPr id="6" name="Picture 5">
            <a:extLst>
              <a:ext uri="{FF2B5EF4-FFF2-40B4-BE49-F238E27FC236}">
                <a16:creationId xmlns:a16="http://schemas.microsoft.com/office/drawing/2014/main" id="{9C7C0E2F-C4A9-405C-8CEE-D2EB19F54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9696" y="246263"/>
            <a:ext cx="414490" cy="425317"/>
          </a:xfrm>
          <a:prstGeom prst="rect">
            <a:avLst/>
          </a:prstGeom>
          <a:ln w="12700">
            <a:solidFill>
              <a:schemeClr val="tx1"/>
            </a:solidFill>
          </a:ln>
        </p:spPr>
      </p:pic>
      <p:sp>
        <p:nvSpPr>
          <p:cNvPr id="7" name="TextBox 6">
            <a:extLst>
              <a:ext uri="{FF2B5EF4-FFF2-40B4-BE49-F238E27FC236}">
                <a16:creationId xmlns:a16="http://schemas.microsoft.com/office/drawing/2014/main" id="{6E3089E0-B85C-402F-A78D-B7891985A581}"/>
              </a:ext>
            </a:extLst>
          </p:cNvPr>
          <p:cNvSpPr txBox="1"/>
          <p:nvPr/>
        </p:nvSpPr>
        <p:spPr>
          <a:xfrm>
            <a:off x="301427" y="1628800"/>
            <a:ext cx="4993322" cy="4524315"/>
          </a:xfrm>
          <a:prstGeom prst="rect">
            <a:avLst/>
          </a:prstGeom>
          <a:solidFill>
            <a:schemeClr val="tx2">
              <a:lumMod val="50000"/>
            </a:schemeClr>
          </a:solidFill>
        </p:spPr>
        <p:txBody>
          <a:bodyPr wrap="square" rtlCol="0">
            <a:spAutoFit/>
          </a:bodyPr>
          <a:lstStyle/>
          <a:p>
            <a:r>
              <a:rPr lang="en-GB" dirty="0">
                <a:solidFill>
                  <a:schemeClr val="bg1"/>
                </a:solidFill>
              </a:rPr>
              <a:t>Please take into account that the failure to wear a seat belt is a ‘Life Saving Rule’ breach and is against the law. </a:t>
            </a:r>
          </a:p>
          <a:p>
            <a:endParaRPr lang="en-GB" dirty="0">
              <a:solidFill>
                <a:schemeClr val="bg1"/>
              </a:solidFill>
            </a:endParaRPr>
          </a:p>
          <a:p>
            <a:r>
              <a:rPr lang="en-GB" dirty="0">
                <a:solidFill>
                  <a:schemeClr val="bg1"/>
                </a:solidFill>
              </a:rPr>
              <a:t>Anyone in breach of this LSR is putting their life at risk.</a:t>
            </a:r>
          </a:p>
          <a:p>
            <a:endParaRPr lang="en-GB" dirty="0">
              <a:solidFill>
                <a:schemeClr val="bg1"/>
              </a:solidFill>
            </a:endParaRPr>
          </a:p>
          <a:p>
            <a:pPr marL="285750" indent="-285750">
              <a:buFont typeface="Wingdings" panose="05000000000000000000" pitchFamily="2" charset="2"/>
              <a:buChar char="Ø"/>
            </a:pPr>
            <a:r>
              <a:rPr lang="en-GB" dirty="0">
                <a:solidFill>
                  <a:schemeClr val="bg1"/>
                </a:solidFill>
              </a:rPr>
              <a:t>In a crash you're twice as likely to die if you don't wear a </a:t>
            </a:r>
            <a:r>
              <a:rPr lang="en-GB" b="1" dirty="0">
                <a:solidFill>
                  <a:schemeClr val="bg1"/>
                </a:solidFill>
              </a:rPr>
              <a:t>seat belt</a:t>
            </a:r>
            <a:r>
              <a:rPr lang="en-GB" dirty="0">
                <a:solidFill>
                  <a:schemeClr val="bg1"/>
                </a:solidFill>
              </a:rPr>
              <a:t>.</a:t>
            </a:r>
          </a:p>
          <a:p>
            <a:pPr marL="285750" indent="-285750">
              <a:buFont typeface="Wingdings" panose="05000000000000000000" pitchFamily="2" charset="2"/>
              <a:buChar char="Ø"/>
            </a:pPr>
            <a:r>
              <a:rPr lang="en-GB" dirty="0">
                <a:solidFill>
                  <a:schemeClr val="bg1"/>
                </a:solidFill>
              </a:rPr>
              <a:t>Drivers and passengers aged 17-34 have the lowest </a:t>
            </a:r>
            <a:r>
              <a:rPr lang="en-GB" b="1" dirty="0">
                <a:solidFill>
                  <a:schemeClr val="bg1"/>
                </a:solidFill>
              </a:rPr>
              <a:t>seat belt</a:t>
            </a:r>
            <a:r>
              <a:rPr lang="en-GB" dirty="0">
                <a:solidFill>
                  <a:schemeClr val="bg1"/>
                </a:solidFill>
              </a:rPr>
              <a:t>-wearing rates, combined with the highest accident rate.</a:t>
            </a:r>
          </a:p>
          <a:p>
            <a:pPr marL="285750" indent="-285750">
              <a:buFont typeface="Wingdings" panose="05000000000000000000" pitchFamily="2" charset="2"/>
              <a:buChar char="Ø"/>
            </a:pPr>
            <a:r>
              <a:rPr lang="en-GB" dirty="0">
                <a:solidFill>
                  <a:schemeClr val="bg1"/>
                </a:solidFill>
              </a:rPr>
              <a:t>People are less likely to use </a:t>
            </a:r>
            <a:r>
              <a:rPr lang="en-GB" b="1" dirty="0">
                <a:solidFill>
                  <a:schemeClr val="bg1"/>
                </a:solidFill>
              </a:rPr>
              <a:t>seat belts</a:t>
            </a:r>
            <a:r>
              <a:rPr lang="en-GB" dirty="0">
                <a:solidFill>
                  <a:schemeClr val="bg1"/>
                </a:solidFill>
              </a:rPr>
              <a:t> on short or familiar journeys – putting them at serious risk of injury in a crash.</a:t>
            </a:r>
          </a:p>
          <a:p>
            <a:endParaRPr lang="en-GB" dirty="0">
              <a:solidFill>
                <a:schemeClr val="bg1"/>
              </a:solidFill>
            </a:endParaRPr>
          </a:p>
        </p:txBody>
      </p:sp>
      <p:pic>
        <p:nvPicPr>
          <p:cNvPr id="9" name="Picture 8">
            <a:extLst>
              <a:ext uri="{FF2B5EF4-FFF2-40B4-BE49-F238E27FC236}">
                <a16:creationId xmlns:a16="http://schemas.microsoft.com/office/drawing/2014/main" id="{86F9AA1B-2E15-4E23-87F2-3DE89DAC1983}"/>
              </a:ext>
            </a:extLst>
          </p:cNvPr>
          <p:cNvPicPr>
            <a:picLocks noChangeAspect="1"/>
          </p:cNvPicPr>
          <p:nvPr/>
        </p:nvPicPr>
        <p:blipFill>
          <a:blip r:embed="rId3"/>
          <a:stretch>
            <a:fillRect/>
          </a:stretch>
        </p:blipFill>
        <p:spPr>
          <a:xfrm>
            <a:off x="6354573" y="1155127"/>
            <a:ext cx="4282000" cy="2777929"/>
          </a:xfrm>
          <a:prstGeom prst="rect">
            <a:avLst/>
          </a:prstGeom>
          <a:ln w="28575">
            <a:solidFill>
              <a:schemeClr val="tx1"/>
            </a:solidFill>
          </a:ln>
        </p:spPr>
      </p:pic>
      <p:pic>
        <p:nvPicPr>
          <p:cNvPr id="12" name="Picture 11">
            <a:extLst>
              <a:ext uri="{FF2B5EF4-FFF2-40B4-BE49-F238E27FC236}">
                <a16:creationId xmlns:a16="http://schemas.microsoft.com/office/drawing/2014/main" id="{BAE67FCF-19A5-40D7-BAE0-F4BDEB8CF0A3}"/>
              </a:ext>
            </a:extLst>
          </p:cNvPr>
          <p:cNvPicPr>
            <a:picLocks noChangeAspect="1"/>
          </p:cNvPicPr>
          <p:nvPr/>
        </p:nvPicPr>
        <p:blipFill>
          <a:blip r:embed="rId4"/>
          <a:stretch>
            <a:fillRect/>
          </a:stretch>
        </p:blipFill>
        <p:spPr>
          <a:xfrm>
            <a:off x="6354572" y="4318024"/>
            <a:ext cx="4281999" cy="1703264"/>
          </a:xfrm>
          <a:prstGeom prst="rect">
            <a:avLst/>
          </a:prstGeom>
          <a:ln w="28575">
            <a:solidFill>
              <a:schemeClr val="tx2">
                <a:lumMod val="50000"/>
              </a:schemeClr>
            </a:solidFill>
          </a:ln>
        </p:spPr>
      </p:pic>
    </p:spTree>
    <p:extLst>
      <p:ext uri="{BB962C8B-B14F-4D97-AF65-F5344CB8AC3E}">
        <p14:creationId xmlns:p14="http://schemas.microsoft.com/office/powerpoint/2010/main" val="3335717278"/>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68605</TotalTime>
  <Words>2353</Words>
  <Application>Microsoft Office PowerPoint</Application>
  <PresentationFormat>Widescreen</PresentationFormat>
  <Paragraphs>267</Paragraphs>
  <Slides>16</Slides>
  <Notes>11</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Network Rail Sans</vt:lpstr>
      <vt:lpstr>Wingdings</vt:lpstr>
      <vt:lpstr>1_Office Theme</vt:lpstr>
      <vt:lpstr>Blank</vt:lpstr>
      <vt:lpstr>6_Blank</vt:lpstr>
      <vt:lpstr>2_Office Theme</vt:lpstr>
      <vt:lpstr>Worksheet</vt:lpstr>
      <vt:lpstr>Health, Safety and Environment Period Cascade for P08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608</cp:revision>
  <cp:lastPrinted>2019-06-24T10:23:36Z</cp:lastPrinted>
  <dcterms:created xsi:type="dcterms:W3CDTF">2018-04-19T11:16:21Z</dcterms:created>
  <dcterms:modified xsi:type="dcterms:W3CDTF">2019-11-14T13:47:49Z</dcterms:modified>
</cp:coreProperties>
</file>