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 id="2147484208" r:id="rId9"/>
  </p:sldMasterIdLst>
  <p:notesMasterIdLst>
    <p:notesMasterId r:id="rId27"/>
  </p:notesMasterIdLst>
  <p:handoutMasterIdLst>
    <p:handoutMasterId r:id="rId28"/>
  </p:handoutMasterIdLst>
  <p:sldIdLst>
    <p:sldId id="385" r:id="rId10"/>
    <p:sldId id="316" r:id="rId11"/>
    <p:sldId id="558" r:id="rId12"/>
    <p:sldId id="515" r:id="rId13"/>
    <p:sldId id="557" r:id="rId14"/>
    <p:sldId id="586" r:id="rId15"/>
    <p:sldId id="276" r:id="rId16"/>
    <p:sldId id="485" r:id="rId17"/>
    <p:sldId id="587" r:id="rId18"/>
    <p:sldId id="559" r:id="rId19"/>
    <p:sldId id="522" r:id="rId20"/>
    <p:sldId id="519" r:id="rId21"/>
    <p:sldId id="523" r:id="rId22"/>
    <p:sldId id="584" r:id="rId23"/>
    <p:sldId id="556" r:id="rId24"/>
    <p:sldId id="588" r:id="rId25"/>
    <p:sldId id="585" r:id="rId26"/>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EFEFE"/>
    <a:srgbClr val="ECB314"/>
    <a:srgbClr val="FEEFBA"/>
    <a:srgbClr val="FFFFCC"/>
    <a:srgbClr val="FFCC00"/>
    <a:srgbClr val="005172"/>
    <a:srgbClr val="054B6B"/>
    <a:srgbClr val="89094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7410" autoAdjust="0"/>
  </p:normalViewPr>
  <p:slideViewPr>
    <p:cSldViewPr>
      <p:cViewPr varScale="1">
        <p:scale>
          <a:sx n="86" d="100"/>
          <a:sy n="86" d="100"/>
        </p:scale>
        <p:origin x="1650" y="90"/>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varScale="1">
      <p:scale>
        <a:sx n="100" d="100"/>
        <a:sy n="100" d="100"/>
      </p:scale>
      <p:origin x="0" y="-163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BCE95-563C-43C9-880B-1DB9765FEFA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5A57F94-156A-4707-801D-140515454C3C}" type="pres">
      <dgm:prSet presAssocID="{C99BCE95-563C-43C9-880B-1DB9765FEFA7}" presName="linear" presStyleCnt="0">
        <dgm:presLayoutVars>
          <dgm:dir/>
          <dgm:resizeHandles val="exact"/>
        </dgm:presLayoutVars>
      </dgm:prSet>
      <dgm:spPr/>
    </dgm:pt>
  </dgm:ptLst>
  <dgm:cxnLst>
    <dgm:cxn modelId="{4735AE13-D417-4CD6-92E4-211FABE946F3}" type="presOf" srcId="{C99BCE95-563C-43C9-880B-1DB9765FEFA7}" destId="{05A57F94-156A-4707-801D-140515454C3C}"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932B5-8719-4CA7-95EE-09630DA22BD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B57D8B1D-93AE-486B-8224-9111EA957BAE}">
      <dgm:prSet phldrT="[Text]"/>
      <dgm:spPr/>
      <dgm:t>
        <a:bodyPr/>
        <a:lstStyle/>
        <a:p>
          <a:r>
            <a:rPr lang="en-GB" b="1" dirty="0">
              <a:solidFill>
                <a:srgbClr val="FF0000"/>
              </a:solidFill>
            </a:rPr>
            <a:t>1Hour</a:t>
          </a:r>
        </a:p>
      </dgm:t>
    </dgm:pt>
    <dgm:pt modelId="{73520CAD-0634-4D0D-B545-68804664FD3C}" type="parTrans" cxnId="{315D37C1-2420-4384-A9BB-6E4C04799433}">
      <dgm:prSet/>
      <dgm:spPr/>
      <dgm:t>
        <a:bodyPr/>
        <a:lstStyle/>
        <a:p>
          <a:endParaRPr lang="en-GB"/>
        </a:p>
      </dgm:t>
    </dgm:pt>
    <dgm:pt modelId="{7FBEA89C-2E2F-4511-B101-8F117445F88B}" type="sibTrans" cxnId="{315D37C1-2420-4384-A9BB-6E4C04799433}">
      <dgm:prSet/>
      <dgm:spPr/>
      <dgm:t>
        <a:bodyPr/>
        <a:lstStyle/>
        <a:p>
          <a:endParaRPr lang="en-GB"/>
        </a:p>
      </dgm:t>
    </dgm:pt>
    <dgm:pt modelId="{D9D72DA8-C2BE-4E2B-A542-7298B75D0C23}">
      <dgm:prSet phldrT="[Text]" custT="1"/>
      <dgm:spPr/>
      <dgm:t>
        <a:bodyPr/>
        <a:lstStyle/>
        <a:p>
          <a:pPr marL="114300" indent="0" defTabSz="622300">
            <a:lnSpc>
              <a:spcPct val="90000"/>
            </a:lnSpc>
            <a:spcBef>
              <a:spcPct val="0"/>
            </a:spcBef>
            <a:spcAft>
              <a:spcPct val="15000"/>
            </a:spcAft>
            <a:buNone/>
          </a:pPr>
          <a:r>
            <a:rPr lang="en-GB" sz="1400" b="1" u="none" dirty="0"/>
            <a:t>The injured person must report the accident immediately</a:t>
          </a:r>
        </a:p>
      </dgm:t>
    </dgm:pt>
    <dgm:pt modelId="{48868B7D-FCDE-44D8-A936-ECA69F23283C}" type="parTrans" cxnId="{4DFAA753-1011-47EC-A82D-C411EA082762}">
      <dgm:prSet/>
      <dgm:spPr/>
      <dgm:t>
        <a:bodyPr/>
        <a:lstStyle/>
        <a:p>
          <a:endParaRPr lang="en-GB"/>
        </a:p>
      </dgm:t>
    </dgm:pt>
    <dgm:pt modelId="{6CB19B3B-4CD8-44E7-931B-4BD79FEA38F7}" type="sibTrans" cxnId="{4DFAA753-1011-47EC-A82D-C411EA082762}">
      <dgm:prSet/>
      <dgm:spPr/>
      <dgm:t>
        <a:bodyPr/>
        <a:lstStyle/>
        <a:p>
          <a:endParaRPr lang="en-GB"/>
        </a:p>
      </dgm:t>
    </dgm:pt>
    <dgm:pt modelId="{28C94F91-190A-4404-ABB9-1A1415A6F5E7}">
      <dgm:prSet phldrT="[Text]"/>
      <dgm:spPr/>
      <dgm:t>
        <a:bodyPr/>
        <a:lstStyle/>
        <a:p>
          <a:r>
            <a:rPr lang="en-GB" dirty="0">
              <a:solidFill>
                <a:schemeClr val="accent2"/>
              </a:solidFill>
            </a:rPr>
            <a:t>6 Hours</a:t>
          </a:r>
        </a:p>
      </dgm:t>
    </dgm:pt>
    <dgm:pt modelId="{89A3EA75-4256-47F8-9092-854CC2E6B7BD}" type="parTrans" cxnId="{915A8D13-6643-4BBF-81B7-45B5689ECB07}">
      <dgm:prSet/>
      <dgm:spPr/>
      <dgm:t>
        <a:bodyPr/>
        <a:lstStyle/>
        <a:p>
          <a:endParaRPr lang="en-GB"/>
        </a:p>
      </dgm:t>
    </dgm:pt>
    <dgm:pt modelId="{DF469280-5E4A-4C1F-9D52-2489AD00DD1C}" type="sibTrans" cxnId="{915A8D13-6643-4BBF-81B7-45B5689ECB07}">
      <dgm:prSet/>
      <dgm:spPr/>
      <dgm:t>
        <a:bodyPr/>
        <a:lstStyle/>
        <a:p>
          <a:endParaRPr lang="en-GB"/>
        </a:p>
      </dgm:t>
    </dgm:pt>
    <dgm:pt modelId="{9614ADEF-1A42-4667-B88F-468868BDB32E}">
      <dgm:prSet phldrT="[Text]"/>
      <dgm:spPr/>
      <dgm:t>
        <a:bodyPr/>
        <a:lstStyle/>
        <a:p>
          <a:r>
            <a:rPr lang="en-GB" dirty="0">
              <a:solidFill>
                <a:srgbClr val="00B050"/>
              </a:solidFill>
            </a:rPr>
            <a:t>24 Hours</a:t>
          </a:r>
        </a:p>
      </dgm:t>
    </dgm:pt>
    <dgm:pt modelId="{454A8943-45F5-4033-BE35-6F185D88C108}" type="parTrans" cxnId="{654AB17B-48A3-4C94-BF02-B3FAAF20B4EC}">
      <dgm:prSet/>
      <dgm:spPr/>
      <dgm:t>
        <a:bodyPr/>
        <a:lstStyle/>
        <a:p>
          <a:endParaRPr lang="en-GB"/>
        </a:p>
      </dgm:t>
    </dgm:pt>
    <dgm:pt modelId="{C0A770E8-EF65-4084-862A-FD44396020DD}" type="sibTrans" cxnId="{654AB17B-48A3-4C94-BF02-B3FAAF20B4EC}">
      <dgm:prSet/>
      <dgm:spPr/>
      <dgm:t>
        <a:bodyPr/>
        <a:lstStyle/>
        <a:p>
          <a:endParaRPr lang="en-GB"/>
        </a:p>
      </dgm:t>
    </dgm:pt>
    <dgm:pt modelId="{C04396F1-27FD-4923-882E-19A09FEAD0A5}">
      <dgm:prSet phldrT="[Text]" custT="1"/>
      <dgm:spPr/>
      <dgm:t>
        <a:bodyPr/>
        <a:lstStyle/>
        <a:p>
          <a:pPr marL="114300" indent="0" defTabSz="622300">
            <a:lnSpc>
              <a:spcPct val="90000"/>
            </a:lnSpc>
            <a:spcBef>
              <a:spcPct val="0"/>
            </a:spcBef>
            <a:spcAft>
              <a:spcPct val="15000"/>
            </a:spcAft>
            <a:buNone/>
          </a:pPr>
          <a:r>
            <a:rPr lang="en-GB" sz="1400" dirty="0"/>
            <a:t>Responsible Manager hands over duty of care &amp; care plan to Line Manager</a:t>
          </a:r>
        </a:p>
      </dgm:t>
    </dgm:pt>
    <dgm:pt modelId="{031F8BA1-4502-41F9-9818-6B586CAE33CE}" type="parTrans" cxnId="{E6C213C5-4AB4-42EC-80ED-1CFF63C28625}">
      <dgm:prSet/>
      <dgm:spPr/>
      <dgm:t>
        <a:bodyPr/>
        <a:lstStyle/>
        <a:p>
          <a:endParaRPr lang="en-GB"/>
        </a:p>
      </dgm:t>
    </dgm:pt>
    <dgm:pt modelId="{45DBB7D9-B030-43C1-ABC2-4B07E7A297DA}" type="sibTrans" cxnId="{E6C213C5-4AB4-42EC-80ED-1CFF63C28625}">
      <dgm:prSet/>
      <dgm:spPr/>
      <dgm:t>
        <a:bodyPr/>
        <a:lstStyle/>
        <a:p>
          <a:endParaRPr lang="en-GB"/>
        </a:p>
      </dgm:t>
    </dgm:pt>
    <dgm:pt modelId="{F03D92A5-F3CA-4A04-A27F-F3550FC763AF}">
      <dgm:prSet phldrT="[Text]" custT="1"/>
      <dgm:spPr/>
      <dgm:t>
        <a:bodyPr/>
        <a:lstStyle/>
        <a:p>
          <a:r>
            <a:rPr lang="en-GB" sz="1400" dirty="0"/>
            <a:t>Wessex ICC issues control report form (NR2072R) - 6hr</a:t>
          </a:r>
        </a:p>
      </dgm:t>
    </dgm:pt>
    <dgm:pt modelId="{9005B858-2719-46BE-99E9-1B53ABA4C941}" type="parTrans" cxnId="{D2983810-56E2-4913-A973-BD06C48E61C3}">
      <dgm:prSet/>
      <dgm:spPr/>
      <dgm:t>
        <a:bodyPr/>
        <a:lstStyle/>
        <a:p>
          <a:endParaRPr lang="en-GB"/>
        </a:p>
      </dgm:t>
    </dgm:pt>
    <dgm:pt modelId="{182E14BA-7133-450B-B9D8-19675B5D0C03}" type="sibTrans" cxnId="{D2983810-56E2-4913-A973-BD06C48E61C3}">
      <dgm:prSet/>
      <dgm:spPr/>
      <dgm:t>
        <a:bodyPr/>
        <a:lstStyle/>
        <a:p>
          <a:endParaRPr lang="en-GB"/>
        </a:p>
      </dgm:t>
    </dgm:pt>
    <dgm:pt modelId="{C20EEAF0-7C93-45AD-80E5-C46576720087}">
      <dgm:prSet phldrT="[Text]" custT="1"/>
      <dgm:spPr/>
      <dgm:t>
        <a:bodyPr/>
        <a:lstStyle/>
        <a:p>
          <a:r>
            <a:rPr lang="en-GB" sz="1400" dirty="0"/>
            <a:t>Responsible Manager refines the care provided if necessary – consider both physical and mental wellbeing</a:t>
          </a:r>
          <a:endParaRPr lang="en-GB" sz="1400" dirty="0">
            <a:solidFill>
              <a:srgbClr val="FF0000"/>
            </a:solidFill>
          </a:endParaRPr>
        </a:p>
      </dgm:t>
    </dgm:pt>
    <dgm:pt modelId="{703B77D8-BEF8-42BB-AB31-37C1E74E126A}" type="parTrans" cxnId="{D067E281-C77E-4839-9DA0-E438D58B9682}">
      <dgm:prSet/>
      <dgm:spPr/>
      <dgm:t>
        <a:bodyPr/>
        <a:lstStyle/>
        <a:p>
          <a:endParaRPr lang="en-GB"/>
        </a:p>
      </dgm:t>
    </dgm:pt>
    <dgm:pt modelId="{7687D290-8D88-4137-8D15-E76791E11883}" type="sibTrans" cxnId="{D067E281-C77E-4839-9DA0-E438D58B9682}">
      <dgm:prSet/>
      <dgm:spPr/>
      <dgm:t>
        <a:bodyPr/>
        <a:lstStyle/>
        <a:p>
          <a:endParaRPr lang="en-GB"/>
        </a:p>
      </dgm:t>
    </dgm:pt>
    <dgm:pt modelId="{12D81C6F-B714-4D9C-933A-EA8FDA7D34CD}">
      <dgm:prSet phldrT="[Text]" custT="1"/>
      <dgm:spPr/>
      <dgm:t>
        <a:bodyPr/>
        <a:lstStyle/>
        <a:p>
          <a:r>
            <a:rPr lang="en-GB" sz="1400" dirty="0"/>
            <a:t>Responsible Manager provides </a:t>
          </a:r>
          <a:r>
            <a:rPr lang="en-GB" sz="1400" u="none" dirty="0"/>
            <a:t>updated</a:t>
          </a:r>
          <a:r>
            <a:rPr lang="en-GB" sz="1400" dirty="0"/>
            <a:t> event and injury details to Wessex ICC</a:t>
          </a:r>
          <a:endParaRPr lang="en-GB" sz="1400" dirty="0">
            <a:solidFill>
              <a:srgbClr val="FF0000"/>
            </a:solidFill>
          </a:endParaRPr>
        </a:p>
      </dgm:t>
    </dgm:pt>
    <dgm:pt modelId="{0303A7A3-C794-41ED-81B5-2CA65B1C6AD8}" type="parTrans" cxnId="{FC823D36-D104-442B-A8FE-609E5F8D7533}">
      <dgm:prSet/>
      <dgm:spPr/>
      <dgm:t>
        <a:bodyPr/>
        <a:lstStyle/>
        <a:p>
          <a:endParaRPr lang="en-GB"/>
        </a:p>
      </dgm:t>
    </dgm:pt>
    <dgm:pt modelId="{0DF1FE2C-9100-45EC-BE55-8D3D0558DDA6}" type="sibTrans" cxnId="{FC823D36-D104-442B-A8FE-609E5F8D7533}">
      <dgm:prSet/>
      <dgm:spPr/>
      <dgm:t>
        <a:bodyPr/>
        <a:lstStyle/>
        <a:p>
          <a:endParaRPr lang="en-GB"/>
        </a:p>
      </dgm:t>
    </dgm:pt>
    <dgm:pt modelId="{F78EA43A-FB34-47ED-8FB8-C4B9E35DF4C1}">
      <dgm:prSet phldrT="[Text]" custT="1"/>
      <dgm:spPr/>
      <dgm:t>
        <a:bodyPr/>
        <a:lstStyle/>
        <a:p>
          <a:pPr marL="114300" indent="0" defTabSz="622300">
            <a:lnSpc>
              <a:spcPct val="90000"/>
            </a:lnSpc>
            <a:spcBef>
              <a:spcPct val="0"/>
            </a:spcBef>
            <a:spcAft>
              <a:spcPct val="15000"/>
            </a:spcAft>
            <a:buNone/>
          </a:pPr>
          <a:r>
            <a:rPr lang="en-GB" sz="1400" dirty="0"/>
            <a:t>On site lead identified and immediate actions undertaken</a:t>
          </a:r>
        </a:p>
      </dgm:t>
    </dgm:pt>
    <dgm:pt modelId="{B8A64029-1143-4CD0-B1E3-4786CFF84193}" type="parTrans" cxnId="{F5CA66E8-CB68-4C4D-9771-76704965F80F}">
      <dgm:prSet/>
      <dgm:spPr/>
      <dgm:t>
        <a:bodyPr/>
        <a:lstStyle/>
        <a:p>
          <a:endParaRPr lang="en-GB"/>
        </a:p>
      </dgm:t>
    </dgm:pt>
    <dgm:pt modelId="{7AAE6FB2-60F6-4EB0-A96C-57397E984313}" type="sibTrans" cxnId="{F5CA66E8-CB68-4C4D-9771-76704965F80F}">
      <dgm:prSet/>
      <dgm:spPr/>
      <dgm:t>
        <a:bodyPr/>
        <a:lstStyle/>
        <a:p>
          <a:endParaRPr lang="en-GB"/>
        </a:p>
      </dgm:t>
    </dgm:pt>
    <dgm:pt modelId="{C09B8B26-633E-40CD-954F-12E5DCCDF09C}">
      <dgm:prSet phldrT="[Text]" custT="1"/>
      <dgm:spPr/>
      <dgm:t>
        <a:bodyPr/>
        <a:lstStyle/>
        <a:p>
          <a:pPr marL="114300" indent="0" defTabSz="622300">
            <a:lnSpc>
              <a:spcPct val="90000"/>
            </a:lnSpc>
            <a:spcBef>
              <a:spcPct val="0"/>
            </a:spcBef>
            <a:spcAft>
              <a:spcPct val="15000"/>
            </a:spcAft>
            <a:buNone/>
          </a:pPr>
          <a:r>
            <a:rPr lang="en-GB" sz="1400" dirty="0">
              <a:solidFill>
                <a:schemeClr val="tx1"/>
              </a:solidFill>
            </a:rPr>
            <a:t>Responsible Manager liaises with on-site lead</a:t>
          </a:r>
          <a:r>
            <a:rPr lang="en-GB" sz="1400" dirty="0">
              <a:solidFill>
                <a:srgbClr val="FF0000"/>
              </a:solidFill>
            </a:rPr>
            <a:t> </a:t>
          </a:r>
          <a:r>
            <a:rPr lang="en-GB" sz="1400" dirty="0">
              <a:solidFill>
                <a:schemeClr val="tx1"/>
              </a:solidFill>
            </a:rPr>
            <a:t>to  gather initial facts</a:t>
          </a:r>
          <a:endParaRPr lang="en-GB" sz="1400" dirty="0"/>
        </a:p>
      </dgm:t>
    </dgm:pt>
    <dgm:pt modelId="{028F7320-06CD-40E4-B98B-3AD0E3C3251D}" type="parTrans" cxnId="{2C0F3C4F-F584-4B8B-B7D5-930847DF73A0}">
      <dgm:prSet/>
      <dgm:spPr/>
      <dgm:t>
        <a:bodyPr/>
        <a:lstStyle/>
        <a:p>
          <a:endParaRPr lang="en-GB"/>
        </a:p>
      </dgm:t>
    </dgm:pt>
    <dgm:pt modelId="{03F24FCE-2DA7-418A-969F-673192A77068}" type="sibTrans" cxnId="{2C0F3C4F-F584-4B8B-B7D5-930847DF73A0}">
      <dgm:prSet/>
      <dgm:spPr/>
      <dgm:t>
        <a:bodyPr/>
        <a:lstStyle/>
        <a:p>
          <a:endParaRPr lang="en-GB"/>
        </a:p>
      </dgm:t>
    </dgm:pt>
    <dgm:pt modelId="{BEB4F3BF-EE91-4011-BC81-216354B21FDE}">
      <dgm:prSet phldrT="[Text]" custT="1"/>
      <dgm:spPr/>
      <dgm:t>
        <a:bodyPr/>
        <a:lstStyle/>
        <a:p>
          <a:r>
            <a:rPr lang="en-GB" sz="1400" dirty="0"/>
            <a:t>Responsible Manager undertakes a re-assessment of the injury severity</a:t>
          </a:r>
          <a:endParaRPr lang="en-GB" sz="1400" dirty="0">
            <a:solidFill>
              <a:srgbClr val="FF0000"/>
            </a:solidFill>
          </a:endParaRPr>
        </a:p>
      </dgm:t>
    </dgm:pt>
    <dgm:pt modelId="{A8B4EC49-106D-4D4C-9249-DA9571C899E5}" type="parTrans" cxnId="{14704CC4-64FE-4B5C-9EB6-B49BB2C5CA5B}">
      <dgm:prSet/>
      <dgm:spPr/>
      <dgm:t>
        <a:bodyPr/>
        <a:lstStyle/>
        <a:p>
          <a:endParaRPr lang="en-GB"/>
        </a:p>
      </dgm:t>
    </dgm:pt>
    <dgm:pt modelId="{B47761F6-5876-48FD-9FEA-EBD79C833934}" type="sibTrans" cxnId="{14704CC4-64FE-4B5C-9EB6-B49BB2C5CA5B}">
      <dgm:prSet/>
      <dgm:spPr/>
      <dgm:t>
        <a:bodyPr/>
        <a:lstStyle/>
        <a:p>
          <a:endParaRPr lang="en-GB"/>
        </a:p>
      </dgm:t>
    </dgm:pt>
    <dgm:pt modelId="{CD45AEDF-1D90-4F75-94F3-926DDF4FB1B1}">
      <dgm:prSet phldrT="[Text]" custT="1"/>
      <dgm:spPr/>
      <dgm:t>
        <a:bodyPr/>
        <a:lstStyle/>
        <a:p>
          <a:pPr marL="114300" indent="0" defTabSz="622300">
            <a:lnSpc>
              <a:spcPct val="90000"/>
            </a:lnSpc>
            <a:spcBef>
              <a:spcPct val="0"/>
            </a:spcBef>
            <a:spcAft>
              <a:spcPct val="15000"/>
            </a:spcAft>
            <a:buNone/>
          </a:pPr>
          <a:r>
            <a:rPr lang="en-GB" sz="1400" dirty="0"/>
            <a:t>Line Manager undertakes medical referral / occupational support if necessary</a:t>
          </a:r>
        </a:p>
      </dgm:t>
    </dgm:pt>
    <dgm:pt modelId="{8AF692C3-A1F6-41DE-8033-9B1F9C28E621}" type="parTrans" cxnId="{E1BB18A3-BDA7-4034-BE76-7967DF8A66BF}">
      <dgm:prSet/>
      <dgm:spPr/>
      <dgm:t>
        <a:bodyPr/>
        <a:lstStyle/>
        <a:p>
          <a:endParaRPr lang="en-GB"/>
        </a:p>
      </dgm:t>
    </dgm:pt>
    <dgm:pt modelId="{808FB8AF-3006-46F7-BB6F-82D549226BE5}" type="sibTrans" cxnId="{E1BB18A3-BDA7-4034-BE76-7967DF8A66BF}">
      <dgm:prSet/>
      <dgm:spPr/>
      <dgm:t>
        <a:bodyPr/>
        <a:lstStyle/>
        <a:p>
          <a:endParaRPr lang="en-GB"/>
        </a:p>
      </dgm:t>
    </dgm:pt>
    <dgm:pt modelId="{0E98907B-5C97-4781-B517-A1DFB10DAF39}">
      <dgm:prSet phldrT="[Text]" custT="1"/>
      <dgm:spPr/>
      <dgm:t>
        <a:bodyPr/>
        <a:lstStyle/>
        <a:p>
          <a:pPr marL="114300" marR="0" indent="0" defTabSz="622300" eaLnBrk="1" fontAlgn="auto" latinLnBrk="0" hangingPunct="1">
            <a:lnSpc>
              <a:spcPct val="90000"/>
            </a:lnSpc>
            <a:spcBef>
              <a:spcPct val="0"/>
            </a:spcBef>
            <a:spcAft>
              <a:spcPct val="15000"/>
            </a:spcAft>
            <a:buClrTx/>
            <a:buSzTx/>
            <a:buFontTx/>
            <a:buNone/>
            <a:tabLst/>
            <a:defRPr/>
          </a:pPr>
          <a:r>
            <a:rPr lang="en-GB" sz="1400" dirty="0"/>
            <a:t>Line Manager commences Preliminary Report and Investigation Form</a:t>
          </a:r>
        </a:p>
      </dgm:t>
    </dgm:pt>
    <dgm:pt modelId="{DB0AA45C-B97C-4820-86B5-350686639A81}" type="parTrans" cxnId="{9049D825-8683-43E1-99EB-3CD32390C2AA}">
      <dgm:prSet/>
      <dgm:spPr/>
      <dgm:t>
        <a:bodyPr/>
        <a:lstStyle/>
        <a:p>
          <a:endParaRPr lang="en-GB"/>
        </a:p>
      </dgm:t>
    </dgm:pt>
    <dgm:pt modelId="{86894262-9933-496B-8206-8DB427CEFEB7}" type="sibTrans" cxnId="{9049D825-8683-43E1-99EB-3CD32390C2AA}">
      <dgm:prSet/>
      <dgm:spPr/>
      <dgm:t>
        <a:bodyPr/>
        <a:lstStyle/>
        <a:p>
          <a:endParaRPr lang="en-GB"/>
        </a:p>
      </dgm:t>
    </dgm:pt>
    <dgm:pt modelId="{1F9DBE13-5CEE-43C4-ADCE-BCFA8EEB9A86}">
      <dgm:prSet phldrT="[Text]" custT="1"/>
      <dgm:spPr/>
      <dgm:t>
        <a:bodyPr/>
        <a:lstStyle/>
        <a:p>
          <a:pPr marL="114300" indent="0" defTabSz="622300">
            <a:lnSpc>
              <a:spcPct val="90000"/>
            </a:lnSpc>
            <a:spcBef>
              <a:spcPct val="0"/>
            </a:spcBef>
            <a:spcAft>
              <a:spcPct val="15000"/>
            </a:spcAft>
            <a:buNone/>
          </a:pPr>
          <a:r>
            <a:rPr lang="en-GB" sz="1400" dirty="0"/>
            <a:t>Wessex ICC issues updated control report form (NR2072R) – 24hr</a:t>
          </a:r>
        </a:p>
      </dgm:t>
    </dgm:pt>
    <dgm:pt modelId="{EFC7B6DB-0BE7-4136-A3D2-18EDEEB893C2}" type="parTrans" cxnId="{526EC3B5-87F1-4BE8-A8AE-1BE4D8DB8026}">
      <dgm:prSet/>
      <dgm:spPr/>
      <dgm:t>
        <a:bodyPr/>
        <a:lstStyle/>
        <a:p>
          <a:endParaRPr lang="en-GB"/>
        </a:p>
      </dgm:t>
    </dgm:pt>
    <dgm:pt modelId="{45F992C7-A543-4B78-9703-C742C1A7D094}" type="sibTrans" cxnId="{526EC3B5-87F1-4BE8-A8AE-1BE4D8DB8026}">
      <dgm:prSet/>
      <dgm:spPr/>
      <dgm:t>
        <a:bodyPr/>
        <a:lstStyle/>
        <a:p>
          <a:endParaRPr lang="en-GB"/>
        </a:p>
      </dgm:t>
    </dgm:pt>
    <dgm:pt modelId="{C72F1238-B606-449D-B7EA-3E2DDE02A832}">
      <dgm:prSet phldrT="[Text]" custT="1"/>
      <dgm:spPr/>
      <dgm:t>
        <a:bodyPr/>
        <a:lstStyle/>
        <a:p>
          <a:pPr marL="114300" indent="0" defTabSz="622300">
            <a:lnSpc>
              <a:spcPct val="90000"/>
            </a:lnSpc>
            <a:spcBef>
              <a:spcPct val="0"/>
            </a:spcBef>
            <a:spcAft>
              <a:spcPct val="15000"/>
            </a:spcAft>
            <a:buNone/>
          </a:pPr>
          <a:r>
            <a:rPr lang="en-GB" sz="1400" dirty="0"/>
            <a:t>Responsible Manager appointed by Wessex ICC</a:t>
          </a:r>
        </a:p>
      </dgm:t>
    </dgm:pt>
    <dgm:pt modelId="{822B5308-DB9E-4EFE-98E8-A508BDF17990}" type="parTrans" cxnId="{0C608DB4-DDD1-4A36-BD29-E49079DF6D9C}">
      <dgm:prSet/>
      <dgm:spPr/>
      <dgm:t>
        <a:bodyPr/>
        <a:lstStyle/>
        <a:p>
          <a:endParaRPr lang="en-GB"/>
        </a:p>
      </dgm:t>
    </dgm:pt>
    <dgm:pt modelId="{5AC2F76A-DEBC-4CAB-83CD-DD9D79861E7D}" type="sibTrans" cxnId="{0C608DB4-DDD1-4A36-BD29-E49079DF6D9C}">
      <dgm:prSet/>
      <dgm:spPr/>
      <dgm:t>
        <a:bodyPr/>
        <a:lstStyle/>
        <a:p>
          <a:endParaRPr lang="en-GB"/>
        </a:p>
      </dgm:t>
    </dgm:pt>
    <dgm:pt modelId="{C7622C72-A6E8-4429-B0DF-0E3143939167}">
      <dgm:prSet phldrT="[Text]" custT="1"/>
      <dgm:spPr/>
      <dgm:t>
        <a:bodyPr/>
        <a:lstStyle/>
        <a:p>
          <a:pPr marL="114300" indent="0" defTabSz="622300">
            <a:lnSpc>
              <a:spcPct val="90000"/>
            </a:lnSpc>
            <a:spcBef>
              <a:spcPct val="0"/>
            </a:spcBef>
            <a:spcAft>
              <a:spcPct val="15000"/>
            </a:spcAft>
            <a:buNone/>
          </a:pPr>
          <a:r>
            <a:rPr lang="en-GB" sz="1400" dirty="0">
              <a:solidFill>
                <a:schemeClr val="tx1"/>
              </a:solidFill>
            </a:rPr>
            <a:t>Responsible Manager ensures appropriate duty of care is provided and initiates the care plan</a:t>
          </a:r>
          <a:endParaRPr lang="en-GB" sz="1400" dirty="0"/>
        </a:p>
      </dgm:t>
    </dgm:pt>
    <dgm:pt modelId="{1FD8B7B4-9441-42EB-BDEF-E971B228CCB3}" type="parTrans" cxnId="{8BCEC367-9A42-4A58-8070-744C8FC760E5}">
      <dgm:prSet/>
      <dgm:spPr/>
      <dgm:t>
        <a:bodyPr/>
        <a:lstStyle/>
        <a:p>
          <a:endParaRPr lang="en-GB"/>
        </a:p>
      </dgm:t>
    </dgm:pt>
    <dgm:pt modelId="{6ABEA6FE-F262-4311-B72E-0D35D89DC8F8}" type="sibTrans" cxnId="{8BCEC367-9A42-4A58-8070-744C8FC760E5}">
      <dgm:prSet/>
      <dgm:spPr/>
      <dgm:t>
        <a:bodyPr/>
        <a:lstStyle/>
        <a:p>
          <a:endParaRPr lang="en-GB"/>
        </a:p>
      </dgm:t>
    </dgm:pt>
    <dgm:pt modelId="{C6C26F8B-8CDC-40FC-99E6-23462FB7DF97}">
      <dgm:prSet phldrT="[Text]" custT="1"/>
      <dgm:spPr/>
      <dgm:t>
        <a:bodyPr/>
        <a:lstStyle/>
        <a:p>
          <a:pPr marL="114300" indent="0" defTabSz="622300">
            <a:lnSpc>
              <a:spcPct val="90000"/>
            </a:lnSpc>
            <a:spcBef>
              <a:spcPct val="0"/>
            </a:spcBef>
            <a:spcAft>
              <a:spcPct val="15000"/>
            </a:spcAft>
            <a:buNone/>
          </a:pPr>
          <a:r>
            <a:rPr lang="en-GB" sz="1400" dirty="0"/>
            <a:t>Wessex ICC issues alert to </a:t>
          </a:r>
          <a:r>
            <a:rPr lang="en-GB" sz="1400" dirty="0">
              <a:solidFill>
                <a:schemeClr val="tx1"/>
              </a:solidFill>
            </a:rPr>
            <a:t>existing ‘Accident Forms’ distribution list</a:t>
          </a:r>
          <a:endParaRPr lang="en-GB" sz="1400" dirty="0"/>
        </a:p>
      </dgm:t>
    </dgm:pt>
    <dgm:pt modelId="{455739E7-546D-45AC-8B27-A024FEEBFDAE}" type="parTrans" cxnId="{DE9207C9-2EFB-4968-87CD-D584A0020F04}">
      <dgm:prSet/>
      <dgm:spPr/>
      <dgm:t>
        <a:bodyPr/>
        <a:lstStyle/>
        <a:p>
          <a:endParaRPr lang="en-GB"/>
        </a:p>
      </dgm:t>
    </dgm:pt>
    <dgm:pt modelId="{E03CDCBA-030D-4F5B-9AE8-57A9C84AD1F7}" type="sibTrans" cxnId="{DE9207C9-2EFB-4968-87CD-D584A0020F04}">
      <dgm:prSet/>
      <dgm:spPr/>
      <dgm:t>
        <a:bodyPr/>
        <a:lstStyle/>
        <a:p>
          <a:endParaRPr lang="en-GB"/>
        </a:p>
      </dgm:t>
    </dgm:pt>
    <dgm:pt modelId="{0788667A-51DA-410B-AB95-C4F4CC7D55E1}">
      <dgm:prSet phldrT="[Text]" custT="1"/>
      <dgm:spPr/>
      <dgm:t>
        <a:bodyPr/>
        <a:lstStyle/>
        <a:p>
          <a:pPr marL="114300" indent="0" defTabSz="622300">
            <a:lnSpc>
              <a:spcPct val="90000"/>
            </a:lnSpc>
            <a:spcBef>
              <a:spcPct val="0"/>
            </a:spcBef>
            <a:spcAft>
              <a:spcPct val="15000"/>
            </a:spcAft>
            <a:buNone/>
          </a:pPr>
          <a:r>
            <a:rPr lang="en-GB" sz="1400" dirty="0"/>
            <a:t>Line Manager owns duty of care and confirms injury severity</a:t>
          </a:r>
        </a:p>
      </dgm:t>
    </dgm:pt>
    <dgm:pt modelId="{F2DEB4FA-E002-4264-A963-8ED5746B6267}" type="parTrans" cxnId="{984A364E-E7CD-47F7-94BE-AD4CAB11929B}">
      <dgm:prSet/>
      <dgm:spPr/>
      <dgm:t>
        <a:bodyPr/>
        <a:lstStyle/>
        <a:p>
          <a:endParaRPr lang="en-GB"/>
        </a:p>
      </dgm:t>
    </dgm:pt>
    <dgm:pt modelId="{2554A2FE-7D84-42FA-843A-92754711BB33}" type="sibTrans" cxnId="{984A364E-E7CD-47F7-94BE-AD4CAB11929B}">
      <dgm:prSet/>
      <dgm:spPr/>
      <dgm:t>
        <a:bodyPr/>
        <a:lstStyle/>
        <a:p>
          <a:endParaRPr lang="en-GB"/>
        </a:p>
      </dgm:t>
    </dgm:pt>
    <dgm:pt modelId="{F6370E80-95D1-45C5-B21B-5D4C056372BA}">
      <dgm:prSet phldrT="[Text]" custT="1"/>
      <dgm:spPr/>
      <dgm:t>
        <a:bodyPr/>
        <a:lstStyle/>
        <a:p>
          <a:pPr marL="114300" marR="0" indent="0" defTabSz="622300" eaLnBrk="1" fontAlgn="auto" latinLnBrk="0" hangingPunct="1">
            <a:lnSpc>
              <a:spcPct val="90000"/>
            </a:lnSpc>
            <a:spcBef>
              <a:spcPct val="0"/>
            </a:spcBef>
            <a:spcAft>
              <a:spcPct val="15000"/>
            </a:spcAft>
            <a:buClrTx/>
            <a:buSzTx/>
            <a:buFontTx/>
            <a:buNone/>
            <a:tabLst/>
            <a:defRPr/>
          </a:pPr>
          <a:r>
            <a:rPr lang="en-GB" sz="1400" dirty="0"/>
            <a:t>Line Manger provides further event and injury details to Wessex ICC</a:t>
          </a:r>
        </a:p>
      </dgm:t>
    </dgm:pt>
    <dgm:pt modelId="{C4776DE4-F465-4A94-A795-49E4C4BF632D}" type="parTrans" cxnId="{C7832663-28FF-4756-87F9-FEE17807DD48}">
      <dgm:prSet/>
      <dgm:spPr/>
      <dgm:t>
        <a:bodyPr/>
        <a:lstStyle/>
        <a:p>
          <a:endParaRPr lang="en-GB"/>
        </a:p>
      </dgm:t>
    </dgm:pt>
    <dgm:pt modelId="{F5A921CA-75F5-4E4B-878E-2A47D11C8C62}" type="sibTrans" cxnId="{C7832663-28FF-4756-87F9-FEE17807DD48}">
      <dgm:prSet/>
      <dgm:spPr/>
      <dgm:t>
        <a:bodyPr/>
        <a:lstStyle/>
        <a:p>
          <a:endParaRPr lang="en-GB"/>
        </a:p>
      </dgm:t>
    </dgm:pt>
    <dgm:pt modelId="{622AEF3C-A272-4A4F-B65D-CFA6BC01D1BE}" type="pres">
      <dgm:prSet presAssocID="{D2E932B5-8719-4CA7-95EE-09630DA22BDB}" presName="linearFlow" presStyleCnt="0">
        <dgm:presLayoutVars>
          <dgm:dir/>
          <dgm:animLvl val="lvl"/>
          <dgm:resizeHandles val="exact"/>
        </dgm:presLayoutVars>
      </dgm:prSet>
      <dgm:spPr/>
    </dgm:pt>
    <dgm:pt modelId="{34BA4017-1952-49D7-A25B-1D9D74EC3075}" type="pres">
      <dgm:prSet presAssocID="{B57D8B1D-93AE-486B-8224-9111EA957BAE}" presName="composite" presStyleCnt="0"/>
      <dgm:spPr/>
    </dgm:pt>
    <dgm:pt modelId="{3FB2059D-0AF4-4DE9-8F38-E2CB84BEADF6}" type="pres">
      <dgm:prSet presAssocID="{B57D8B1D-93AE-486B-8224-9111EA957BAE}" presName="parentText" presStyleLbl="alignNode1" presStyleIdx="0" presStyleCnt="3" custScaleY="121160">
        <dgm:presLayoutVars>
          <dgm:chMax val="1"/>
          <dgm:bulletEnabled val="1"/>
        </dgm:presLayoutVars>
      </dgm:prSet>
      <dgm:spPr/>
    </dgm:pt>
    <dgm:pt modelId="{35F33B3C-72A8-489F-B524-D29406815AB2}" type="pres">
      <dgm:prSet presAssocID="{B57D8B1D-93AE-486B-8224-9111EA957BAE}" presName="descendantText" presStyleLbl="alignAcc1" presStyleIdx="0" presStyleCnt="3" custScaleY="144866" custLinFactNeighborX="0" custLinFactNeighborY="-1086">
        <dgm:presLayoutVars>
          <dgm:bulletEnabled val="1"/>
        </dgm:presLayoutVars>
      </dgm:prSet>
      <dgm:spPr/>
    </dgm:pt>
    <dgm:pt modelId="{C8AB653C-A703-48EC-BE81-BA114D925FD2}" type="pres">
      <dgm:prSet presAssocID="{7FBEA89C-2E2F-4511-B101-8F117445F88B}" presName="sp" presStyleCnt="0"/>
      <dgm:spPr/>
    </dgm:pt>
    <dgm:pt modelId="{DF6E6A8E-52AC-4040-84D2-0672163800DE}" type="pres">
      <dgm:prSet presAssocID="{28C94F91-190A-4404-ABB9-1A1415A6F5E7}" presName="composite" presStyleCnt="0"/>
      <dgm:spPr/>
    </dgm:pt>
    <dgm:pt modelId="{133B7EF1-82E6-4E57-A43D-7A85AF5C7CEE}" type="pres">
      <dgm:prSet presAssocID="{28C94F91-190A-4404-ABB9-1A1415A6F5E7}" presName="parentText" presStyleLbl="alignNode1" presStyleIdx="1" presStyleCnt="3">
        <dgm:presLayoutVars>
          <dgm:chMax val="1"/>
          <dgm:bulletEnabled val="1"/>
        </dgm:presLayoutVars>
      </dgm:prSet>
      <dgm:spPr/>
    </dgm:pt>
    <dgm:pt modelId="{5ACC166D-D632-4EF3-8BF1-5B80392C4215}" type="pres">
      <dgm:prSet presAssocID="{28C94F91-190A-4404-ABB9-1A1415A6F5E7}" presName="descendantText" presStyleLbl="alignAcc1" presStyleIdx="1" presStyleCnt="3" custScaleY="121351" custLinFactNeighborX="13146" custLinFactNeighborY="-1597">
        <dgm:presLayoutVars>
          <dgm:bulletEnabled val="1"/>
        </dgm:presLayoutVars>
      </dgm:prSet>
      <dgm:spPr/>
    </dgm:pt>
    <dgm:pt modelId="{17793CF9-4CDA-46B0-A012-CA4CEFFF7012}" type="pres">
      <dgm:prSet presAssocID="{DF469280-5E4A-4C1F-9D52-2489AD00DD1C}" presName="sp" presStyleCnt="0"/>
      <dgm:spPr/>
    </dgm:pt>
    <dgm:pt modelId="{E0C88B10-AEB9-4D91-B64B-685B21A17AC1}" type="pres">
      <dgm:prSet presAssocID="{9614ADEF-1A42-4667-B88F-468868BDB32E}" presName="composite" presStyleCnt="0"/>
      <dgm:spPr/>
    </dgm:pt>
    <dgm:pt modelId="{892FFD83-EDDB-4280-9C34-D209CF79EA47}" type="pres">
      <dgm:prSet presAssocID="{9614ADEF-1A42-4667-B88F-468868BDB32E}" presName="parentText" presStyleLbl="alignNode1" presStyleIdx="2" presStyleCnt="3">
        <dgm:presLayoutVars>
          <dgm:chMax val="1"/>
          <dgm:bulletEnabled val="1"/>
        </dgm:presLayoutVars>
      </dgm:prSet>
      <dgm:spPr/>
    </dgm:pt>
    <dgm:pt modelId="{4C973454-E715-41D0-AC06-920248637CEA}" type="pres">
      <dgm:prSet presAssocID="{9614ADEF-1A42-4667-B88F-468868BDB32E}" presName="descendantText" presStyleLbl="alignAcc1" presStyleIdx="2" presStyleCnt="3" custScaleX="99788" custScaleY="147222">
        <dgm:presLayoutVars>
          <dgm:bulletEnabled val="1"/>
        </dgm:presLayoutVars>
      </dgm:prSet>
      <dgm:spPr/>
    </dgm:pt>
  </dgm:ptLst>
  <dgm:cxnLst>
    <dgm:cxn modelId="{8A6ADC01-0902-4AA8-8DC1-4B1F1F70B579}" type="presOf" srcId="{D9D72DA8-C2BE-4E2B-A542-7298B75D0C23}" destId="{35F33B3C-72A8-489F-B524-D29406815AB2}" srcOrd="0" destOrd="0" presId="urn:microsoft.com/office/officeart/2005/8/layout/chevron2"/>
    <dgm:cxn modelId="{E0ED200A-5798-4FAD-A2CB-CB41BCF961BC}" type="presOf" srcId="{C6C26F8B-8CDC-40FC-99E6-23462FB7DF97}" destId="{35F33B3C-72A8-489F-B524-D29406815AB2}" srcOrd="0" destOrd="5" presId="urn:microsoft.com/office/officeart/2005/8/layout/chevron2"/>
    <dgm:cxn modelId="{D2983810-56E2-4913-A973-BD06C48E61C3}" srcId="{28C94F91-190A-4404-ABB9-1A1415A6F5E7}" destId="{F03D92A5-F3CA-4A04-A27F-F3550FC763AF}" srcOrd="3" destOrd="0" parTransId="{9005B858-2719-46BE-99E9-1B53ABA4C941}" sibTransId="{182E14BA-7133-450B-B9D8-19675B5D0C03}"/>
    <dgm:cxn modelId="{915A8D13-6643-4BBF-81B7-45B5689ECB07}" srcId="{D2E932B5-8719-4CA7-95EE-09630DA22BDB}" destId="{28C94F91-190A-4404-ABB9-1A1415A6F5E7}" srcOrd="1" destOrd="0" parTransId="{89A3EA75-4256-47F8-9092-854CC2E6B7BD}" sibTransId="{DF469280-5E4A-4C1F-9D52-2489AD00DD1C}"/>
    <dgm:cxn modelId="{58B97718-9E70-4CC9-8BB0-67977FF026A1}" type="presOf" srcId="{D2E932B5-8719-4CA7-95EE-09630DA22BDB}" destId="{622AEF3C-A272-4A4F-B65D-CFA6BC01D1BE}" srcOrd="0" destOrd="0" presId="urn:microsoft.com/office/officeart/2005/8/layout/chevron2"/>
    <dgm:cxn modelId="{9049D825-8683-43E1-99EB-3CD32390C2AA}" srcId="{9614ADEF-1A42-4667-B88F-468868BDB32E}" destId="{0E98907B-5C97-4781-B517-A1DFB10DAF39}" srcOrd="3" destOrd="0" parTransId="{DB0AA45C-B97C-4820-86B5-350686639A81}" sibTransId="{86894262-9933-496B-8206-8DB427CEFEB7}"/>
    <dgm:cxn modelId="{44ED6128-3AD0-4AF5-B035-306006841FA5}" type="presOf" srcId="{F6370E80-95D1-45C5-B21B-5D4C056372BA}" destId="{4C973454-E715-41D0-AC06-920248637CEA}" srcOrd="0" destOrd="4" presId="urn:microsoft.com/office/officeart/2005/8/layout/chevron2"/>
    <dgm:cxn modelId="{B46A692C-BA08-4A01-8EA6-1D77253DCB03}" type="presOf" srcId="{C04396F1-27FD-4923-882E-19A09FEAD0A5}" destId="{4C973454-E715-41D0-AC06-920248637CEA}" srcOrd="0" destOrd="0" presId="urn:microsoft.com/office/officeart/2005/8/layout/chevron2"/>
    <dgm:cxn modelId="{FC823D36-D104-442B-A8FE-609E5F8D7533}" srcId="{28C94F91-190A-4404-ABB9-1A1415A6F5E7}" destId="{12D81C6F-B714-4D9C-933A-EA8FDA7D34CD}" srcOrd="2" destOrd="0" parTransId="{0303A7A3-C794-41ED-81B5-2CA65B1C6AD8}" sibTransId="{0DF1FE2C-9100-45EC-BE55-8D3D0558DDA6}"/>
    <dgm:cxn modelId="{D393165B-EAB3-4292-B32D-3E47B1655436}" type="presOf" srcId="{C7622C72-A6E8-4429-B0DF-0E3143939167}" destId="{35F33B3C-72A8-489F-B524-D29406815AB2}" srcOrd="0" destOrd="4" presId="urn:microsoft.com/office/officeart/2005/8/layout/chevron2"/>
    <dgm:cxn modelId="{C7832663-28FF-4756-87F9-FEE17807DD48}" srcId="{9614ADEF-1A42-4667-B88F-468868BDB32E}" destId="{F6370E80-95D1-45C5-B21B-5D4C056372BA}" srcOrd="4" destOrd="0" parTransId="{C4776DE4-F465-4A94-A795-49E4C4BF632D}" sibTransId="{F5A921CA-75F5-4E4B-878E-2A47D11C8C62}"/>
    <dgm:cxn modelId="{E20CE964-0787-49B2-89E4-67CC78C2F85A}" type="presOf" srcId="{BEB4F3BF-EE91-4011-BC81-216354B21FDE}" destId="{5ACC166D-D632-4EF3-8BF1-5B80392C4215}" srcOrd="0" destOrd="0" presId="urn:microsoft.com/office/officeart/2005/8/layout/chevron2"/>
    <dgm:cxn modelId="{8BCEC367-9A42-4A58-8070-744C8FC760E5}" srcId="{B57D8B1D-93AE-486B-8224-9111EA957BAE}" destId="{C7622C72-A6E8-4429-B0DF-0E3143939167}" srcOrd="4" destOrd="0" parTransId="{1FD8B7B4-9441-42EB-BDEF-E971B228CCB3}" sibTransId="{6ABEA6FE-F262-4311-B72E-0D35D89DC8F8}"/>
    <dgm:cxn modelId="{486A0E49-02FD-45C9-867B-78B2ABF3B888}" type="presOf" srcId="{CD45AEDF-1D90-4F75-94F3-926DDF4FB1B1}" destId="{4C973454-E715-41D0-AC06-920248637CEA}" srcOrd="0" destOrd="2" presId="urn:microsoft.com/office/officeart/2005/8/layout/chevron2"/>
    <dgm:cxn modelId="{984A364E-E7CD-47F7-94BE-AD4CAB11929B}" srcId="{9614ADEF-1A42-4667-B88F-468868BDB32E}" destId="{0788667A-51DA-410B-AB95-C4F4CC7D55E1}" srcOrd="1" destOrd="0" parTransId="{F2DEB4FA-E002-4264-A963-8ED5746B6267}" sibTransId="{2554A2FE-7D84-42FA-843A-92754711BB33}"/>
    <dgm:cxn modelId="{2C0F3C4F-F584-4B8B-B7D5-930847DF73A0}" srcId="{B57D8B1D-93AE-486B-8224-9111EA957BAE}" destId="{C09B8B26-633E-40CD-954F-12E5DCCDF09C}" srcOrd="3" destOrd="0" parTransId="{028F7320-06CD-40E4-B98B-3AD0E3C3251D}" sibTransId="{03F24FCE-2DA7-418A-969F-673192A77068}"/>
    <dgm:cxn modelId="{2B3E1A73-BB97-4BA2-BAAE-6E71D8A7EE6C}" type="presOf" srcId="{0E98907B-5C97-4781-B517-A1DFB10DAF39}" destId="{4C973454-E715-41D0-AC06-920248637CEA}" srcOrd="0" destOrd="3" presId="urn:microsoft.com/office/officeart/2005/8/layout/chevron2"/>
    <dgm:cxn modelId="{4DFAA753-1011-47EC-A82D-C411EA082762}" srcId="{B57D8B1D-93AE-486B-8224-9111EA957BAE}" destId="{D9D72DA8-C2BE-4E2B-A542-7298B75D0C23}" srcOrd="0" destOrd="0" parTransId="{48868B7D-FCDE-44D8-A936-ECA69F23283C}" sibTransId="{6CB19B3B-4CD8-44E7-931B-4BD79FEA38F7}"/>
    <dgm:cxn modelId="{654AB17B-48A3-4C94-BF02-B3FAAF20B4EC}" srcId="{D2E932B5-8719-4CA7-95EE-09630DA22BDB}" destId="{9614ADEF-1A42-4667-B88F-468868BDB32E}" srcOrd="2" destOrd="0" parTransId="{454A8943-45F5-4033-BE35-6F185D88C108}" sibTransId="{C0A770E8-EF65-4084-862A-FD44396020DD}"/>
    <dgm:cxn modelId="{D067E281-C77E-4839-9DA0-E438D58B9682}" srcId="{28C94F91-190A-4404-ABB9-1A1415A6F5E7}" destId="{C20EEAF0-7C93-45AD-80E5-C46576720087}" srcOrd="1" destOrd="0" parTransId="{703B77D8-BEF8-42BB-AB31-37C1E74E126A}" sibTransId="{7687D290-8D88-4137-8D15-E76791E11883}"/>
    <dgm:cxn modelId="{BBF5D786-2B83-42C5-A57A-3FCB747E15F0}" type="presOf" srcId="{F78EA43A-FB34-47ED-8FB8-C4B9E35DF4C1}" destId="{35F33B3C-72A8-489F-B524-D29406815AB2}" srcOrd="0" destOrd="1" presId="urn:microsoft.com/office/officeart/2005/8/layout/chevron2"/>
    <dgm:cxn modelId="{0A016591-73EF-46C2-91C2-4E6FCC5AE2F0}" type="presOf" srcId="{F03D92A5-F3CA-4A04-A27F-F3550FC763AF}" destId="{5ACC166D-D632-4EF3-8BF1-5B80392C4215}" srcOrd="0" destOrd="3" presId="urn:microsoft.com/office/officeart/2005/8/layout/chevron2"/>
    <dgm:cxn modelId="{ABA74398-1D4B-4CAF-BD99-4D0D652C0E36}" type="presOf" srcId="{1F9DBE13-5CEE-43C4-ADCE-BCFA8EEB9A86}" destId="{4C973454-E715-41D0-AC06-920248637CEA}" srcOrd="0" destOrd="5" presId="urn:microsoft.com/office/officeart/2005/8/layout/chevron2"/>
    <dgm:cxn modelId="{1160D898-E6B0-4765-A52B-C7441CBBB0E7}" type="presOf" srcId="{C20EEAF0-7C93-45AD-80E5-C46576720087}" destId="{5ACC166D-D632-4EF3-8BF1-5B80392C4215}" srcOrd="0" destOrd="1" presId="urn:microsoft.com/office/officeart/2005/8/layout/chevron2"/>
    <dgm:cxn modelId="{A65BCBA1-C7AD-4781-AE3E-FB32980665A0}" type="presOf" srcId="{12D81C6F-B714-4D9C-933A-EA8FDA7D34CD}" destId="{5ACC166D-D632-4EF3-8BF1-5B80392C4215}" srcOrd="0" destOrd="2" presId="urn:microsoft.com/office/officeart/2005/8/layout/chevron2"/>
    <dgm:cxn modelId="{E1BB18A3-BDA7-4034-BE76-7967DF8A66BF}" srcId="{9614ADEF-1A42-4667-B88F-468868BDB32E}" destId="{CD45AEDF-1D90-4F75-94F3-926DDF4FB1B1}" srcOrd="2" destOrd="0" parTransId="{8AF692C3-A1F6-41DE-8033-9B1F9C28E621}" sibTransId="{808FB8AF-3006-46F7-BB6F-82D549226BE5}"/>
    <dgm:cxn modelId="{2856B0A3-0C3A-47BC-AE3C-874F569A03F9}" type="presOf" srcId="{B57D8B1D-93AE-486B-8224-9111EA957BAE}" destId="{3FB2059D-0AF4-4DE9-8F38-E2CB84BEADF6}" srcOrd="0" destOrd="0" presId="urn:microsoft.com/office/officeart/2005/8/layout/chevron2"/>
    <dgm:cxn modelId="{E0B0A7B1-C5D3-40D3-9272-E4D16D24549F}" type="presOf" srcId="{C72F1238-B606-449D-B7EA-3E2DDE02A832}" destId="{35F33B3C-72A8-489F-B524-D29406815AB2}" srcOrd="0" destOrd="2" presId="urn:microsoft.com/office/officeart/2005/8/layout/chevron2"/>
    <dgm:cxn modelId="{0C608DB4-DDD1-4A36-BD29-E49079DF6D9C}" srcId="{B57D8B1D-93AE-486B-8224-9111EA957BAE}" destId="{C72F1238-B606-449D-B7EA-3E2DDE02A832}" srcOrd="2" destOrd="0" parTransId="{822B5308-DB9E-4EFE-98E8-A508BDF17990}" sibTransId="{5AC2F76A-DEBC-4CAB-83CD-DD9D79861E7D}"/>
    <dgm:cxn modelId="{526EC3B5-87F1-4BE8-A8AE-1BE4D8DB8026}" srcId="{9614ADEF-1A42-4667-B88F-468868BDB32E}" destId="{1F9DBE13-5CEE-43C4-ADCE-BCFA8EEB9A86}" srcOrd="5" destOrd="0" parTransId="{EFC7B6DB-0BE7-4136-A3D2-18EDEEB893C2}" sibTransId="{45F992C7-A543-4B78-9703-C742C1A7D094}"/>
    <dgm:cxn modelId="{874B27B7-9BC9-4757-9D34-1C4A0CCD3E4F}" type="presOf" srcId="{0788667A-51DA-410B-AB95-C4F4CC7D55E1}" destId="{4C973454-E715-41D0-AC06-920248637CEA}" srcOrd="0" destOrd="1" presId="urn:microsoft.com/office/officeart/2005/8/layout/chevron2"/>
    <dgm:cxn modelId="{315D37C1-2420-4384-A9BB-6E4C04799433}" srcId="{D2E932B5-8719-4CA7-95EE-09630DA22BDB}" destId="{B57D8B1D-93AE-486B-8224-9111EA957BAE}" srcOrd="0" destOrd="0" parTransId="{73520CAD-0634-4D0D-B545-68804664FD3C}" sibTransId="{7FBEA89C-2E2F-4511-B101-8F117445F88B}"/>
    <dgm:cxn modelId="{14704CC4-64FE-4B5C-9EB6-B49BB2C5CA5B}" srcId="{28C94F91-190A-4404-ABB9-1A1415A6F5E7}" destId="{BEB4F3BF-EE91-4011-BC81-216354B21FDE}" srcOrd="0" destOrd="0" parTransId="{A8B4EC49-106D-4D4C-9249-DA9571C899E5}" sibTransId="{B47761F6-5876-48FD-9FEA-EBD79C833934}"/>
    <dgm:cxn modelId="{E6C213C5-4AB4-42EC-80ED-1CFF63C28625}" srcId="{9614ADEF-1A42-4667-B88F-468868BDB32E}" destId="{C04396F1-27FD-4923-882E-19A09FEAD0A5}" srcOrd="0" destOrd="0" parTransId="{031F8BA1-4502-41F9-9818-6B586CAE33CE}" sibTransId="{45DBB7D9-B030-43C1-ABC2-4B07E7A297DA}"/>
    <dgm:cxn modelId="{DE9207C9-2EFB-4968-87CD-D584A0020F04}" srcId="{B57D8B1D-93AE-486B-8224-9111EA957BAE}" destId="{C6C26F8B-8CDC-40FC-99E6-23462FB7DF97}" srcOrd="5" destOrd="0" parTransId="{455739E7-546D-45AC-8B27-A024FEEBFDAE}" sibTransId="{E03CDCBA-030D-4F5B-9AE8-57A9C84AD1F7}"/>
    <dgm:cxn modelId="{5ACA00CA-62CA-4359-BC98-CAAA3C9D8691}" type="presOf" srcId="{28C94F91-190A-4404-ABB9-1A1415A6F5E7}" destId="{133B7EF1-82E6-4E57-A43D-7A85AF5C7CEE}" srcOrd="0" destOrd="0" presId="urn:microsoft.com/office/officeart/2005/8/layout/chevron2"/>
    <dgm:cxn modelId="{120F80D0-4950-46D5-A8EC-16D429BDFE49}" type="presOf" srcId="{9614ADEF-1A42-4667-B88F-468868BDB32E}" destId="{892FFD83-EDDB-4280-9C34-D209CF79EA47}" srcOrd="0" destOrd="0" presId="urn:microsoft.com/office/officeart/2005/8/layout/chevron2"/>
    <dgm:cxn modelId="{F5CA66E8-CB68-4C4D-9771-76704965F80F}" srcId="{B57D8B1D-93AE-486B-8224-9111EA957BAE}" destId="{F78EA43A-FB34-47ED-8FB8-C4B9E35DF4C1}" srcOrd="1" destOrd="0" parTransId="{B8A64029-1143-4CD0-B1E3-4786CFF84193}" sibTransId="{7AAE6FB2-60F6-4EB0-A96C-57397E984313}"/>
    <dgm:cxn modelId="{AC0D19EA-99E4-49E6-ACB7-5F940F090177}" type="presOf" srcId="{C09B8B26-633E-40CD-954F-12E5DCCDF09C}" destId="{35F33B3C-72A8-489F-B524-D29406815AB2}" srcOrd="0" destOrd="3" presId="urn:microsoft.com/office/officeart/2005/8/layout/chevron2"/>
    <dgm:cxn modelId="{1512899D-1B4A-4940-9066-A4D1FF7B4243}" type="presParOf" srcId="{622AEF3C-A272-4A4F-B65D-CFA6BC01D1BE}" destId="{34BA4017-1952-49D7-A25B-1D9D74EC3075}" srcOrd="0" destOrd="0" presId="urn:microsoft.com/office/officeart/2005/8/layout/chevron2"/>
    <dgm:cxn modelId="{B3B9CC1D-5E51-4DD6-AA54-E0B85631B3B1}" type="presParOf" srcId="{34BA4017-1952-49D7-A25B-1D9D74EC3075}" destId="{3FB2059D-0AF4-4DE9-8F38-E2CB84BEADF6}" srcOrd="0" destOrd="0" presId="urn:microsoft.com/office/officeart/2005/8/layout/chevron2"/>
    <dgm:cxn modelId="{6015E206-9E87-4E96-A4C1-98E99B74B92A}" type="presParOf" srcId="{34BA4017-1952-49D7-A25B-1D9D74EC3075}" destId="{35F33B3C-72A8-489F-B524-D29406815AB2}" srcOrd="1" destOrd="0" presId="urn:microsoft.com/office/officeart/2005/8/layout/chevron2"/>
    <dgm:cxn modelId="{DBBCD708-E46C-4C0F-ABF0-176B7C195954}" type="presParOf" srcId="{622AEF3C-A272-4A4F-B65D-CFA6BC01D1BE}" destId="{C8AB653C-A703-48EC-BE81-BA114D925FD2}" srcOrd="1" destOrd="0" presId="urn:microsoft.com/office/officeart/2005/8/layout/chevron2"/>
    <dgm:cxn modelId="{2FD44CAA-D29D-441C-9D7E-014BE793E672}" type="presParOf" srcId="{622AEF3C-A272-4A4F-B65D-CFA6BC01D1BE}" destId="{DF6E6A8E-52AC-4040-84D2-0672163800DE}" srcOrd="2" destOrd="0" presId="urn:microsoft.com/office/officeart/2005/8/layout/chevron2"/>
    <dgm:cxn modelId="{F076A41F-446E-4A09-8B93-79B9BEEAE36A}" type="presParOf" srcId="{DF6E6A8E-52AC-4040-84D2-0672163800DE}" destId="{133B7EF1-82E6-4E57-A43D-7A85AF5C7CEE}" srcOrd="0" destOrd="0" presId="urn:microsoft.com/office/officeart/2005/8/layout/chevron2"/>
    <dgm:cxn modelId="{6D300637-10EA-42D5-8A65-7C159729593E}" type="presParOf" srcId="{DF6E6A8E-52AC-4040-84D2-0672163800DE}" destId="{5ACC166D-D632-4EF3-8BF1-5B80392C4215}" srcOrd="1" destOrd="0" presId="urn:microsoft.com/office/officeart/2005/8/layout/chevron2"/>
    <dgm:cxn modelId="{A6079A2E-7CF7-433E-95F0-51B1C2FFB1E5}" type="presParOf" srcId="{622AEF3C-A272-4A4F-B65D-CFA6BC01D1BE}" destId="{17793CF9-4CDA-46B0-A012-CA4CEFFF7012}" srcOrd="3" destOrd="0" presId="urn:microsoft.com/office/officeart/2005/8/layout/chevron2"/>
    <dgm:cxn modelId="{F599CA00-2179-44F8-A0F2-A0834012A36D}" type="presParOf" srcId="{622AEF3C-A272-4A4F-B65D-CFA6BC01D1BE}" destId="{E0C88B10-AEB9-4D91-B64B-685B21A17AC1}" srcOrd="4" destOrd="0" presId="urn:microsoft.com/office/officeart/2005/8/layout/chevron2"/>
    <dgm:cxn modelId="{970C6AA0-4D53-4559-9730-46598865F8C5}" type="presParOf" srcId="{E0C88B10-AEB9-4D91-B64B-685B21A17AC1}" destId="{892FFD83-EDDB-4280-9C34-D209CF79EA47}" srcOrd="0" destOrd="0" presId="urn:microsoft.com/office/officeart/2005/8/layout/chevron2"/>
    <dgm:cxn modelId="{664F7144-6491-448E-9D2D-E4DBC450FDE6}" type="presParOf" srcId="{E0C88B10-AEB9-4D91-B64B-685B21A17AC1}" destId="{4C973454-E715-41D0-AC06-920248637CEA}"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2059D-0AF4-4DE9-8F38-E2CB84BEADF6}">
      <dsp:nvSpPr>
        <dsp:cNvPr id="0" name=""/>
        <dsp:cNvSpPr/>
      </dsp:nvSpPr>
      <dsp:spPr>
        <a:xfrm rot="5400000">
          <a:off x="-412905" y="499861"/>
          <a:ext cx="1955730" cy="1129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rgbClr val="FF0000"/>
              </a:solidFill>
            </a:rPr>
            <a:t>1Hour</a:t>
          </a:r>
        </a:p>
      </dsp:txBody>
      <dsp:txXfrm rot="-5400000">
        <a:off x="0" y="651916"/>
        <a:ext cx="1129920" cy="825810"/>
      </dsp:txXfrm>
    </dsp:sp>
    <dsp:sp modelId="{35F33B3C-72A8-489F-B524-D29406815AB2}">
      <dsp:nvSpPr>
        <dsp:cNvPr id="0" name=""/>
        <dsp:cNvSpPr/>
      </dsp:nvSpPr>
      <dsp:spPr>
        <a:xfrm rot="5400000">
          <a:off x="3950626" y="-2809733"/>
          <a:ext cx="1519951" cy="7161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None/>
          </a:pPr>
          <a:r>
            <a:rPr lang="en-GB" sz="1400" b="1" u="none" kern="1200" dirty="0"/>
            <a:t>The injured person must report the accident immediately</a:t>
          </a:r>
        </a:p>
        <a:p>
          <a:pPr marL="114300" lvl="1" indent="0" algn="l" defTabSz="622300">
            <a:lnSpc>
              <a:spcPct val="90000"/>
            </a:lnSpc>
            <a:spcBef>
              <a:spcPct val="0"/>
            </a:spcBef>
            <a:spcAft>
              <a:spcPct val="15000"/>
            </a:spcAft>
            <a:buNone/>
          </a:pPr>
          <a:r>
            <a:rPr lang="en-GB" sz="1400" kern="1200" dirty="0"/>
            <a:t>On site lead identified and immediate actions undertaken</a:t>
          </a:r>
        </a:p>
        <a:p>
          <a:pPr marL="114300" lvl="1" indent="0" algn="l" defTabSz="622300">
            <a:lnSpc>
              <a:spcPct val="90000"/>
            </a:lnSpc>
            <a:spcBef>
              <a:spcPct val="0"/>
            </a:spcBef>
            <a:spcAft>
              <a:spcPct val="15000"/>
            </a:spcAft>
            <a:buNone/>
          </a:pPr>
          <a:r>
            <a:rPr lang="en-GB" sz="1400" kern="1200" dirty="0"/>
            <a:t>Responsible Manager appointed by Wessex ICC</a:t>
          </a:r>
        </a:p>
        <a:p>
          <a:pPr marL="114300" lvl="1" indent="0" algn="l" defTabSz="622300">
            <a:lnSpc>
              <a:spcPct val="90000"/>
            </a:lnSpc>
            <a:spcBef>
              <a:spcPct val="0"/>
            </a:spcBef>
            <a:spcAft>
              <a:spcPct val="15000"/>
            </a:spcAft>
            <a:buNone/>
          </a:pPr>
          <a:r>
            <a:rPr lang="en-GB" sz="1400" kern="1200" dirty="0">
              <a:solidFill>
                <a:schemeClr val="tx1"/>
              </a:solidFill>
            </a:rPr>
            <a:t>Responsible Manager liaises with on-site lead</a:t>
          </a:r>
          <a:r>
            <a:rPr lang="en-GB" sz="1400" kern="1200" dirty="0">
              <a:solidFill>
                <a:srgbClr val="FF0000"/>
              </a:solidFill>
            </a:rPr>
            <a:t> </a:t>
          </a:r>
          <a:r>
            <a:rPr lang="en-GB" sz="1400" kern="1200" dirty="0">
              <a:solidFill>
                <a:schemeClr val="tx1"/>
              </a:solidFill>
            </a:rPr>
            <a:t>to  gather initial facts</a:t>
          </a:r>
          <a:endParaRPr lang="en-GB" sz="1400" kern="1200" dirty="0"/>
        </a:p>
        <a:p>
          <a:pPr marL="114300" lvl="1" indent="0" algn="l" defTabSz="622300">
            <a:lnSpc>
              <a:spcPct val="90000"/>
            </a:lnSpc>
            <a:spcBef>
              <a:spcPct val="0"/>
            </a:spcBef>
            <a:spcAft>
              <a:spcPct val="15000"/>
            </a:spcAft>
            <a:buNone/>
          </a:pPr>
          <a:r>
            <a:rPr lang="en-GB" sz="1400" kern="1200" dirty="0">
              <a:solidFill>
                <a:schemeClr val="tx1"/>
              </a:solidFill>
            </a:rPr>
            <a:t>Responsible Manager ensures appropriate duty of care is provided and initiates the care plan</a:t>
          </a:r>
          <a:endParaRPr lang="en-GB" sz="1400" kern="1200" dirty="0"/>
        </a:p>
        <a:p>
          <a:pPr marL="114300" lvl="1" indent="0" algn="l" defTabSz="622300">
            <a:lnSpc>
              <a:spcPct val="90000"/>
            </a:lnSpc>
            <a:spcBef>
              <a:spcPct val="0"/>
            </a:spcBef>
            <a:spcAft>
              <a:spcPct val="15000"/>
            </a:spcAft>
            <a:buNone/>
          </a:pPr>
          <a:r>
            <a:rPr lang="en-GB" sz="1400" kern="1200" dirty="0"/>
            <a:t>Wessex ICC issues alert to </a:t>
          </a:r>
          <a:r>
            <a:rPr lang="en-GB" sz="1400" kern="1200" dirty="0">
              <a:solidFill>
                <a:schemeClr val="tx1"/>
              </a:solidFill>
            </a:rPr>
            <a:t>existing ‘Accident Forms’ distribution list</a:t>
          </a:r>
          <a:endParaRPr lang="en-GB" sz="1400" kern="1200" dirty="0"/>
        </a:p>
      </dsp:txBody>
      <dsp:txXfrm rot="-5400000">
        <a:off x="1129921" y="85170"/>
        <a:ext cx="7087164" cy="1371555"/>
      </dsp:txXfrm>
    </dsp:sp>
    <dsp:sp modelId="{133B7EF1-82E6-4E57-A43D-7A85AF5C7CEE}">
      <dsp:nvSpPr>
        <dsp:cNvPr id="0" name=""/>
        <dsp:cNvSpPr/>
      </dsp:nvSpPr>
      <dsp:spPr>
        <a:xfrm rot="5400000">
          <a:off x="-242125" y="2234549"/>
          <a:ext cx="1614171" cy="1129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accent2"/>
              </a:solidFill>
            </a:rPr>
            <a:t>6 Hours</a:t>
          </a:r>
        </a:p>
      </dsp:txBody>
      <dsp:txXfrm rot="-5400000">
        <a:off x="1" y="2557383"/>
        <a:ext cx="1129920" cy="484251"/>
      </dsp:txXfrm>
    </dsp:sp>
    <dsp:sp modelId="{5ACC166D-D632-4EF3-8BF1-5B80392C4215}">
      <dsp:nvSpPr>
        <dsp:cNvPr id="0" name=""/>
        <dsp:cNvSpPr/>
      </dsp:nvSpPr>
      <dsp:spPr>
        <a:xfrm rot="5400000">
          <a:off x="4073987" y="-1080407"/>
          <a:ext cx="1273228" cy="71613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Responsible Manager undertakes a re-assessment of the injury severity</a:t>
          </a:r>
          <a:endParaRPr lang="en-GB" sz="1400" kern="1200" dirty="0">
            <a:solidFill>
              <a:srgbClr val="FF0000"/>
            </a:solidFill>
          </a:endParaRPr>
        </a:p>
        <a:p>
          <a:pPr marL="114300" lvl="1" indent="-114300" algn="l" defTabSz="622300">
            <a:lnSpc>
              <a:spcPct val="90000"/>
            </a:lnSpc>
            <a:spcBef>
              <a:spcPct val="0"/>
            </a:spcBef>
            <a:spcAft>
              <a:spcPct val="15000"/>
            </a:spcAft>
            <a:buChar char="•"/>
          </a:pPr>
          <a:r>
            <a:rPr lang="en-GB" sz="1400" kern="1200" dirty="0"/>
            <a:t>Responsible Manager refines the care provided if necessary – consider both physical and mental wellbeing</a:t>
          </a:r>
          <a:endParaRPr lang="en-GB" sz="1400" kern="1200" dirty="0">
            <a:solidFill>
              <a:srgbClr val="FF0000"/>
            </a:solidFill>
          </a:endParaRPr>
        </a:p>
        <a:p>
          <a:pPr marL="114300" lvl="1" indent="-114300" algn="l" defTabSz="622300">
            <a:lnSpc>
              <a:spcPct val="90000"/>
            </a:lnSpc>
            <a:spcBef>
              <a:spcPct val="0"/>
            </a:spcBef>
            <a:spcAft>
              <a:spcPct val="15000"/>
            </a:spcAft>
            <a:buChar char="•"/>
          </a:pPr>
          <a:r>
            <a:rPr lang="en-GB" sz="1400" kern="1200" dirty="0"/>
            <a:t>Responsible Manager provides </a:t>
          </a:r>
          <a:r>
            <a:rPr lang="en-GB" sz="1400" u="none" kern="1200" dirty="0"/>
            <a:t>updated</a:t>
          </a:r>
          <a:r>
            <a:rPr lang="en-GB" sz="1400" kern="1200" dirty="0"/>
            <a:t> event and injury details to Wessex ICC</a:t>
          </a:r>
          <a:endParaRPr lang="en-GB" sz="1400" kern="1200" dirty="0">
            <a:solidFill>
              <a:srgbClr val="FF0000"/>
            </a:solidFill>
          </a:endParaRPr>
        </a:p>
        <a:p>
          <a:pPr marL="114300" lvl="1" indent="-114300" algn="l" defTabSz="622300">
            <a:lnSpc>
              <a:spcPct val="90000"/>
            </a:lnSpc>
            <a:spcBef>
              <a:spcPct val="0"/>
            </a:spcBef>
            <a:spcAft>
              <a:spcPct val="15000"/>
            </a:spcAft>
            <a:buChar char="•"/>
          </a:pPr>
          <a:r>
            <a:rPr lang="en-GB" sz="1400" kern="1200" dirty="0"/>
            <a:t>Wessex ICC issues control report form (NR2072R) - 6hr</a:t>
          </a:r>
        </a:p>
      </dsp:txBody>
      <dsp:txXfrm rot="-5400000">
        <a:off x="1129920" y="1925814"/>
        <a:ext cx="7099208" cy="1148920"/>
      </dsp:txXfrm>
    </dsp:sp>
    <dsp:sp modelId="{892FFD83-EDDB-4280-9C34-D209CF79EA47}">
      <dsp:nvSpPr>
        <dsp:cNvPr id="0" name=""/>
        <dsp:cNvSpPr/>
      </dsp:nvSpPr>
      <dsp:spPr>
        <a:xfrm rot="5400000">
          <a:off x="-242125" y="3934179"/>
          <a:ext cx="1614171" cy="11299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00B050"/>
              </a:solidFill>
            </a:rPr>
            <a:t>24 Hours</a:t>
          </a:r>
        </a:p>
      </dsp:txBody>
      <dsp:txXfrm rot="-5400000">
        <a:off x="1" y="4257013"/>
        <a:ext cx="1129920" cy="484251"/>
      </dsp:txXfrm>
    </dsp:sp>
    <dsp:sp modelId="{4C973454-E715-41D0-AC06-920248637CEA}">
      <dsp:nvSpPr>
        <dsp:cNvPr id="0" name=""/>
        <dsp:cNvSpPr/>
      </dsp:nvSpPr>
      <dsp:spPr>
        <a:xfrm rot="5400000">
          <a:off x="3938266" y="643569"/>
          <a:ext cx="1544670" cy="71461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0" algn="l" defTabSz="622300">
            <a:lnSpc>
              <a:spcPct val="90000"/>
            </a:lnSpc>
            <a:spcBef>
              <a:spcPct val="0"/>
            </a:spcBef>
            <a:spcAft>
              <a:spcPct val="15000"/>
            </a:spcAft>
            <a:buNone/>
          </a:pPr>
          <a:r>
            <a:rPr lang="en-GB" sz="1400" kern="1200" dirty="0"/>
            <a:t>Responsible Manager hands over duty of care &amp; care plan to Line Manager</a:t>
          </a:r>
        </a:p>
        <a:p>
          <a:pPr marL="114300" lvl="1" indent="0" algn="l" defTabSz="622300">
            <a:lnSpc>
              <a:spcPct val="90000"/>
            </a:lnSpc>
            <a:spcBef>
              <a:spcPct val="0"/>
            </a:spcBef>
            <a:spcAft>
              <a:spcPct val="15000"/>
            </a:spcAft>
            <a:buNone/>
          </a:pPr>
          <a:r>
            <a:rPr lang="en-GB" sz="1400" kern="1200" dirty="0"/>
            <a:t>Line Manager owns duty of care and confirms injury severity</a:t>
          </a:r>
        </a:p>
        <a:p>
          <a:pPr marL="114300" lvl="1" indent="0" algn="l" defTabSz="622300">
            <a:lnSpc>
              <a:spcPct val="90000"/>
            </a:lnSpc>
            <a:spcBef>
              <a:spcPct val="0"/>
            </a:spcBef>
            <a:spcAft>
              <a:spcPct val="15000"/>
            </a:spcAft>
            <a:buNone/>
          </a:pPr>
          <a:r>
            <a:rPr lang="en-GB" sz="1400" kern="1200" dirty="0"/>
            <a:t>Line Manager undertakes medical referral / occupational support if necessary</a:t>
          </a:r>
        </a:p>
        <a:p>
          <a:pPr marL="114300" marR="0" lvl="1" indent="0" algn="l" defTabSz="622300" eaLnBrk="1" fontAlgn="auto" latinLnBrk="0" hangingPunct="1">
            <a:lnSpc>
              <a:spcPct val="90000"/>
            </a:lnSpc>
            <a:spcBef>
              <a:spcPct val="0"/>
            </a:spcBef>
            <a:spcAft>
              <a:spcPct val="15000"/>
            </a:spcAft>
            <a:buClrTx/>
            <a:buSzTx/>
            <a:buFontTx/>
            <a:buNone/>
            <a:tabLst/>
            <a:defRPr/>
          </a:pPr>
          <a:r>
            <a:rPr lang="en-GB" sz="1400" kern="1200" dirty="0"/>
            <a:t>Line Manager commences Preliminary Report and Investigation Form</a:t>
          </a:r>
        </a:p>
        <a:p>
          <a:pPr marL="114300" marR="0" lvl="1" indent="0" algn="l" defTabSz="622300" eaLnBrk="1" fontAlgn="auto" latinLnBrk="0" hangingPunct="1">
            <a:lnSpc>
              <a:spcPct val="90000"/>
            </a:lnSpc>
            <a:spcBef>
              <a:spcPct val="0"/>
            </a:spcBef>
            <a:spcAft>
              <a:spcPct val="15000"/>
            </a:spcAft>
            <a:buClrTx/>
            <a:buSzTx/>
            <a:buFontTx/>
            <a:buNone/>
            <a:tabLst/>
            <a:defRPr/>
          </a:pPr>
          <a:r>
            <a:rPr lang="en-GB" sz="1400" kern="1200" dirty="0"/>
            <a:t>Line Manger provides further event and injury details to Wessex ICC</a:t>
          </a:r>
        </a:p>
        <a:p>
          <a:pPr marL="114300" lvl="1" indent="0" algn="l" defTabSz="622300">
            <a:lnSpc>
              <a:spcPct val="90000"/>
            </a:lnSpc>
            <a:spcBef>
              <a:spcPct val="0"/>
            </a:spcBef>
            <a:spcAft>
              <a:spcPct val="15000"/>
            </a:spcAft>
            <a:buNone/>
          </a:pPr>
          <a:r>
            <a:rPr lang="en-GB" sz="1400" kern="1200" dirty="0"/>
            <a:t>Wessex ICC issues updated control report form (NR2072R) – 24hr</a:t>
          </a:r>
        </a:p>
      </dsp:txBody>
      <dsp:txXfrm rot="-5400000">
        <a:off x="1137512" y="3519729"/>
        <a:ext cx="7070775" cy="139386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60721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22-Nov-18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22-Nov-18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22-Nov-18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02422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22-Nov-18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14337338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22-Nov-18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205134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22-Nov-18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416641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22-Nov-18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22-Nov-18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22-Nov-18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22-Nov-18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22-Nov-18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22-Nov-18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22-Nov-18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22-Nov-18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22-Nov-18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22-Nov-18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22-Nov-18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22-Nov-18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22-Nov-18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22-Nov-18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22-Nov-18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22-Nov-18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22-Nov-18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22-Nov-18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22-Nov-18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22-Nov-18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22-Nov-18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22-Nov-18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22-Nov-18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22-Nov-18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22-Nov-18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22-Nov-18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22-Nov-18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22-Nov-18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22-Nov-18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22-Nov-18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22-Nov-18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22-Nov-18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22-Nov-18</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22-Nov-18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22-Nov-18</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22-Nov-18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22-Nov-18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22-Nov-18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22-Nov-18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22-Nov-18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22-Nov-18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22-Nov-18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22-Nov-18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22-Nov-18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22-Nov-18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22-Nov-18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22-Nov-18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22-Nov-18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22-Nov-18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22-Nov-18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22-Nov-18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22-Nov-18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22-Nov-18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22-Nov-18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22-Nov-18</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22-Nov-18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22-Nov-18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22-Nov-18</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22-Nov-18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22-Nov-18</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22-Nov-18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22-Nov-18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22-Nov-18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22-Nov-18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22-Nov-18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22-Nov-18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32703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22-Nov-18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695483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22-Nov-18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4141687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22-Nov-18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24515806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22-Nov-18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17402528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22-Nov-18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833908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22-Nov-18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207322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22-Nov-18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22-Nov-18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22-Nov-18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22-Nov-18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22-Nov-18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22-Nov-18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22-Nov-18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22-Nov-18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22-Nov-18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extLst>
      <p:ext uri="{BB962C8B-B14F-4D97-AF65-F5344CB8AC3E}">
        <p14:creationId xmlns:p14="http://schemas.microsoft.com/office/powerpoint/2010/main" val="27473073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2.xml"/><Relationship Id="rId5" Type="http://schemas.openxmlformats.org/officeDocument/2006/relationships/hyperlink" Target="Epilepsy%20Networkrail%20Full%20Presentation%20KRB%20(animated).pptx" TargetMode="External"/><Relationship Id="rId4" Type="http://schemas.openxmlformats.org/officeDocument/2006/relationships/hyperlink" Target="file:///\\Basfg01\wmagroups\01%20-%20Route%20IM%20Director%20-%20Wessex\02%20-%20Route%20Safety%20Hour%20Reporting\02%20-%20Route%20Safety%20Hour%20Reporting\Safety%20Cascades%2018-19\Period%208%20SCascade\Epilepsy%20Networkrail%20Full%20Presentation%20KRB%20TC%20(003).ppt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hyperlink" Target="NR-OPS-040%20Line%20Blockage%20Irregularity%20Hereford.pdf" TargetMode="External"/><Relationship Id="rId2" Type="http://schemas.openxmlformats.org/officeDocument/2006/relationships/hyperlink" Target="NR-OPS-039%20Tram%20Inn%20blockage%20Irregularity.pdf" TargetMode="External"/><Relationship Id="rId1" Type="http://schemas.openxmlformats.org/officeDocument/2006/relationships/slideLayout" Target="../slideLayouts/slideLayout84.xml"/><Relationship Id="rId4" Type="http://schemas.openxmlformats.org/officeDocument/2006/relationships/hyperlink" Target="NR-OPS-041%20Operating%20Irregularity%20for%20a%20Speed%20Restriction%20V2.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243A5D-E65A-4903-809B-6CB50F871E42}"/>
              </a:ext>
            </a:extLst>
          </p:cNvPr>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22-Nov-18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61864" y="6467335"/>
            <a:ext cx="8424936" cy="338554"/>
          </a:xfrm>
          <a:prstGeom prst="rect">
            <a:avLst/>
          </a:prstGeom>
          <a:solidFill>
            <a:schemeClr val="tx1"/>
          </a:solidFill>
        </p:spPr>
        <p:txBody>
          <a:bodyPr wrap="square" rtlCol="0">
            <a:spAutoFit/>
          </a:bodyPr>
          <a:lstStyle/>
          <a:p>
            <a:pPr algn="ctr"/>
            <a:r>
              <a:rPr lang="en-GB" sz="1600" dirty="0">
                <a:solidFill>
                  <a:schemeClr val="bg1"/>
                </a:solidFill>
              </a:rPr>
              <a:t>Health, Safety and Environment Period Cascade for P8.  2018/19</a:t>
            </a:r>
          </a:p>
        </p:txBody>
      </p:sp>
      <p:sp>
        <p:nvSpPr>
          <p:cNvPr id="2" name="Rectangle 1"/>
          <p:cNvSpPr/>
          <p:nvPr/>
        </p:nvSpPr>
        <p:spPr>
          <a:xfrm>
            <a:off x="100294" y="65973"/>
            <a:ext cx="4471706" cy="1754326"/>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sp>
        <p:nvSpPr>
          <p:cNvPr id="5" name="Rectangle 4"/>
          <p:cNvSpPr/>
          <p:nvPr/>
        </p:nvSpPr>
        <p:spPr>
          <a:xfrm>
            <a:off x="5349548" y="136525"/>
            <a:ext cx="3603871" cy="769441"/>
          </a:xfrm>
          <a:prstGeom prst="rect">
            <a:avLst/>
          </a:prstGeom>
          <a:noFill/>
        </p:spPr>
        <p:txBody>
          <a:bodyPr wrap="none" lIns="91440" tIns="45720" rIns="91440" bIns="45720">
            <a:spAutoFit/>
          </a:bodyPr>
          <a:lstStyle/>
          <a:p>
            <a:pPr algn="ctr"/>
            <a:r>
              <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28014-5BB3-435E-BA1A-7F3D5D6725C1}"/>
              </a:ext>
            </a:extLst>
          </p:cNvPr>
          <p:cNvSpPr>
            <a:spLocks noGrp="1"/>
          </p:cNvSpPr>
          <p:nvPr>
            <p:ph type="title"/>
          </p:nvPr>
        </p:nvSpPr>
        <p:spPr>
          <a:xfrm>
            <a:off x="170677" y="204873"/>
            <a:ext cx="8742491" cy="1143000"/>
          </a:xfrm>
          <a:solidFill>
            <a:schemeClr val="tx1"/>
          </a:solidFill>
        </p:spPr>
        <p:txBody>
          <a:bodyPr anchor="t">
            <a:normAutofit fontScale="90000"/>
          </a:bodyPr>
          <a:lstStyle/>
          <a:p>
            <a:pPr algn="r"/>
            <a:r>
              <a:rPr lang="en-GB" dirty="0">
                <a:solidFill>
                  <a:schemeClr val="bg1"/>
                </a:solidFill>
              </a:rPr>
              <a:t>Trackworker safety</a:t>
            </a:r>
            <a:br>
              <a:rPr lang="en-GB" dirty="0">
                <a:solidFill>
                  <a:schemeClr val="bg1"/>
                </a:solidFill>
              </a:rPr>
            </a:br>
            <a:r>
              <a:rPr lang="en-GB" sz="3100" dirty="0">
                <a:solidFill>
                  <a:schemeClr val="bg1"/>
                </a:solidFill>
              </a:rPr>
              <a:t>Lymington Viaduct</a:t>
            </a:r>
            <a:endParaRPr lang="en-GB" dirty="0">
              <a:solidFill>
                <a:schemeClr val="bg1"/>
              </a:solidFill>
            </a:endParaRPr>
          </a:p>
        </p:txBody>
      </p:sp>
      <p:pic>
        <p:nvPicPr>
          <p:cNvPr id="10" name="Content Placeholder 9">
            <a:extLst>
              <a:ext uri="{FF2B5EF4-FFF2-40B4-BE49-F238E27FC236}">
                <a16:creationId xmlns:a16="http://schemas.microsoft.com/office/drawing/2014/main" id="{6848C9DC-AAC9-4708-8F60-F7A60648917B}"/>
              </a:ext>
            </a:extLst>
          </p:cNvPr>
          <p:cNvPicPr>
            <a:picLocks noGrp="1" noChangeAspect="1"/>
          </p:cNvPicPr>
          <p:nvPr>
            <p:ph sz="half" idx="1"/>
          </p:nvPr>
        </p:nvPicPr>
        <p:blipFill>
          <a:blip r:embed="rId2"/>
          <a:stretch>
            <a:fillRect/>
          </a:stretch>
        </p:blipFill>
        <p:spPr>
          <a:xfrm>
            <a:off x="571160" y="3566966"/>
            <a:ext cx="4114800" cy="3293893"/>
          </a:xfrm>
          <a:prstGeom prst="rect">
            <a:avLst/>
          </a:prstGeom>
        </p:spPr>
      </p:pic>
      <p:pic>
        <p:nvPicPr>
          <p:cNvPr id="11" name="Content Placeholder 10">
            <a:extLst>
              <a:ext uri="{FF2B5EF4-FFF2-40B4-BE49-F238E27FC236}">
                <a16:creationId xmlns:a16="http://schemas.microsoft.com/office/drawing/2014/main" id="{60B282D4-8DCB-4156-B555-C22EC7870E8E}"/>
              </a:ext>
            </a:extLst>
          </p:cNvPr>
          <p:cNvPicPr>
            <a:picLocks noGrp="1" noChangeAspect="1"/>
          </p:cNvPicPr>
          <p:nvPr>
            <p:ph sz="half" idx="2"/>
          </p:nvPr>
        </p:nvPicPr>
        <p:blipFill>
          <a:blip r:embed="rId3"/>
          <a:stretch>
            <a:fillRect/>
          </a:stretch>
        </p:blipFill>
        <p:spPr>
          <a:xfrm>
            <a:off x="5561919" y="2119776"/>
            <a:ext cx="3411404" cy="4538728"/>
          </a:xfrm>
          <a:prstGeom prst="rect">
            <a:avLst/>
          </a:prstGeom>
        </p:spPr>
      </p:pic>
      <p:sp>
        <p:nvSpPr>
          <p:cNvPr id="5" name="Date Placeholder 4">
            <a:extLst>
              <a:ext uri="{FF2B5EF4-FFF2-40B4-BE49-F238E27FC236}">
                <a16:creationId xmlns:a16="http://schemas.microsoft.com/office/drawing/2014/main" id="{F402DE9F-30FE-431F-BF48-83CBA1132D77}"/>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1AAD6339-9019-49F0-A217-D2D9CADF64E7}"/>
              </a:ext>
            </a:extLst>
          </p:cNvPr>
          <p:cNvSpPr>
            <a:spLocks noGrp="1"/>
          </p:cNvSpPr>
          <p:nvPr>
            <p:ph type="sldNum" sz="quarter" idx="12"/>
          </p:nvPr>
        </p:nvSpPr>
        <p:spPr/>
        <p:txBody>
          <a:bodyPr/>
          <a:lstStyle/>
          <a:p>
            <a:pPr>
              <a:defRPr/>
            </a:pPr>
            <a:fld id="{6E4066BB-E1B6-4D6A-8219-D5F00293222E}" type="slidenum">
              <a:rPr lang="en-GB" altLang="en-US" smtClean="0"/>
              <a:pPr>
                <a:defRPr/>
              </a:pPr>
              <a:t>10</a:t>
            </a:fld>
            <a:endParaRPr lang="en-GB" altLang="en-US"/>
          </a:p>
        </p:txBody>
      </p:sp>
      <p:sp>
        <p:nvSpPr>
          <p:cNvPr id="12" name="TextBox 11">
            <a:extLst>
              <a:ext uri="{FF2B5EF4-FFF2-40B4-BE49-F238E27FC236}">
                <a16:creationId xmlns:a16="http://schemas.microsoft.com/office/drawing/2014/main" id="{BC58841D-B810-4B50-BFC4-3BDA524FC84D}"/>
              </a:ext>
            </a:extLst>
          </p:cNvPr>
          <p:cNvSpPr txBox="1"/>
          <p:nvPr/>
        </p:nvSpPr>
        <p:spPr>
          <a:xfrm>
            <a:off x="170677" y="1347873"/>
            <a:ext cx="5391242" cy="2308324"/>
          </a:xfrm>
          <a:prstGeom prst="rect">
            <a:avLst/>
          </a:prstGeom>
          <a:solidFill>
            <a:schemeClr val="bg1">
              <a:lumMod val="95000"/>
            </a:schemeClr>
          </a:solidFill>
        </p:spPr>
        <p:txBody>
          <a:bodyPr wrap="square" rtlCol="0">
            <a:spAutoFit/>
          </a:bodyPr>
          <a:lstStyle/>
          <a:p>
            <a:r>
              <a:rPr lang="en-GB" sz="1600" dirty="0"/>
              <a:t>This picture shows the hole and rotten boarding where a member of staff fell through. The risk of hypothermia in cold water is serious as well as injuries sustained during any fall.</a:t>
            </a:r>
          </a:p>
          <a:p>
            <a:r>
              <a:rPr lang="en-GB" sz="1600" dirty="0"/>
              <a:t>Please report any similar defects to structures immediately so an assessment of the structure can be done either in close call system or WICC as a fault, and arrange for signs to be displayed warning others of the risk. </a:t>
            </a:r>
            <a:endParaRPr lang="en-GB" dirty="0"/>
          </a:p>
        </p:txBody>
      </p:sp>
    </p:spTree>
    <p:extLst>
      <p:ext uri="{BB962C8B-B14F-4D97-AF65-F5344CB8AC3E}">
        <p14:creationId xmlns:p14="http://schemas.microsoft.com/office/powerpoint/2010/main" val="267677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F417-1B65-48EF-8F10-48D818CF509A}"/>
              </a:ext>
            </a:extLst>
          </p:cNvPr>
          <p:cNvSpPr>
            <a:spLocks noGrp="1"/>
          </p:cNvSpPr>
          <p:nvPr>
            <p:ph type="title"/>
          </p:nvPr>
        </p:nvSpPr>
        <p:spPr>
          <a:xfrm>
            <a:off x="251520" y="148997"/>
            <a:ext cx="8733656" cy="1143000"/>
          </a:xfrm>
          <a:solidFill>
            <a:schemeClr val="tx1"/>
          </a:solidFill>
        </p:spPr>
        <p:txBody>
          <a:bodyPr anchor="t">
            <a:normAutofit fontScale="90000"/>
          </a:bodyPr>
          <a:lstStyle/>
          <a:p>
            <a:pPr algn="r"/>
            <a:r>
              <a:rPr lang="en-GB" dirty="0">
                <a:solidFill>
                  <a:schemeClr val="bg1"/>
                </a:solidFill>
              </a:rPr>
              <a:t>Operational  Incident</a:t>
            </a:r>
            <a:br>
              <a:rPr lang="en-GB" dirty="0">
                <a:solidFill>
                  <a:schemeClr val="bg1"/>
                </a:solidFill>
              </a:rPr>
            </a:br>
            <a:r>
              <a:rPr lang="en-GB" sz="3100" dirty="0">
                <a:solidFill>
                  <a:schemeClr val="bg1"/>
                </a:solidFill>
              </a:rPr>
              <a:t>Application of short circuit straps</a:t>
            </a:r>
            <a:br>
              <a:rPr lang="en-GB" dirty="0">
                <a:solidFill>
                  <a:schemeClr val="bg1"/>
                </a:solidFill>
              </a:rPr>
            </a:br>
            <a:endParaRPr lang="en-GB" dirty="0">
              <a:solidFill>
                <a:schemeClr val="bg1"/>
              </a:solidFill>
            </a:endParaRPr>
          </a:p>
        </p:txBody>
      </p:sp>
      <p:sp>
        <p:nvSpPr>
          <p:cNvPr id="5" name="Date Placeholder 4">
            <a:extLst>
              <a:ext uri="{FF2B5EF4-FFF2-40B4-BE49-F238E27FC236}">
                <a16:creationId xmlns:a16="http://schemas.microsoft.com/office/drawing/2014/main" id="{E1CD920F-D3DF-41BA-BA9C-D570FF74AA4F}"/>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418BCB03-9B8F-4432-B3DD-1E8CD20BADCD}"/>
              </a:ext>
            </a:extLst>
          </p:cNvPr>
          <p:cNvSpPr>
            <a:spLocks noGrp="1"/>
          </p:cNvSpPr>
          <p:nvPr>
            <p:ph type="sldNum" sz="quarter" idx="12"/>
          </p:nvPr>
        </p:nvSpPr>
        <p:spPr/>
        <p:txBody>
          <a:bodyPr/>
          <a:lstStyle/>
          <a:p>
            <a:pPr>
              <a:defRPr/>
            </a:pPr>
            <a:fld id="{6E4066BB-E1B6-4D6A-8219-D5F00293222E}" type="slidenum">
              <a:rPr lang="en-GB" altLang="en-US" smtClean="0"/>
              <a:pPr>
                <a:defRPr/>
              </a:pPr>
              <a:t>11</a:t>
            </a:fld>
            <a:endParaRPr lang="en-GB" altLang="en-US"/>
          </a:p>
        </p:txBody>
      </p:sp>
      <p:sp>
        <p:nvSpPr>
          <p:cNvPr id="9" name="Content Placeholder 8">
            <a:extLst>
              <a:ext uri="{FF2B5EF4-FFF2-40B4-BE49-F238E27FC236}">
                <a16:creationId xmlns:a16="http://schemas.microsoft.com/office/drawing/2014/main" id="{D1903F4D-57ED-439C-8501-3AC4585750F5}"/>
              </a:ext>
            </a:extLst>
          </p:cNvPr>
          <p:cNvSpPr>
            <a:spLocks noGrp="1"/>
          </p:cNvSpPr>
          <p:nvPr>
            <p:ph sz="half" idx="1"/>
          </p:nvPr>
        </p:nvSpPr>
        <p:spPr>
          <a:xfrm>
            <a:off x="457199" y="1628800"/>
            <a:ext cx="4190999" cy="4726125"/>
          </a:xfrm>
          <a:solidFill>
            <a:schemeClr val="bg1">
              <a:lumMod val="85000"/>
            </a:schemeClr>
          </a:solidFill>
        </p:spPr>
        <p:txBody>
          <a:bodyPr>
            <a:normAutofit fontScale="47500" lnSpcReduction="20000"/>
          </a:bodyPr>
          <a:lstStyle/>
          <a:p>
            <a:pPr marL="0" indent="0">
              <a:buNone/>
            </a:pPr>
            <a:r>
              <a:rPr lang="en-GB" sz="3300" dirty="0"/>
              <a:t>An incident is being investigated where a member of staff suffered minor burn injuries whilst applying short circuit straps (SCS).</a:t>
            </a:r>
          </a:p>
          <a:p>
            <a:pPr marL="0" indent="0">
              <a:buNone/>
            </a:pPr>
            <a:endParaRPr lang="en-GB" sz="2500" dirty="0"/>
          </a:p>
          <a:p>
            <a:pPr marL="0" indent="0">
              <a:buNone/>
            </a:pPr>
            <a:r>
              <a:rPr lang="en-GB" sz="3300" dirty="0"/>
              <a:t>Reminder:</a:t>
            </a:r>
          </a:p>
          <a:p>
            <a:r>
              <a:rPr lang="en-GB" sz="3300" dirty="0"/>
              <a:t>Follow the instructions in the training course and in particular;</a:t>
            </a:r>
          </a:p>
          <a:p>
            <a:pPr lvl="1">
              <a:buFont typeface="Wingdings" panose="05000000000000000000" pitchFamily="2" charset="2"/>
              <a:buChar char="Ø"/>
            </a:pPr>
            <a:r>
              <a:rPr lang="en-GB" sz="2900" dirty="0"/>
              <a:t>Take all the equipment you need with you,</a:t>
            </a:r>
          </a:p>
          <a:p>
            <a:pPr lvl="1">
              <a:buFont typeface="Wingdings" panose="05000000000000000000" pitchFamily="2" charset="2"/>
              <a:buChar char="Ø"/>
            </a:pPr>
            <a:r>
              <a:rPr lang="en-GB" sz="2900" dirty="0"/>
              <a:t>Make sure you are in the right location,</a:t>
            </a:r>
          </a:p>
          <a:p>
            <a:pPr lvl="1">
              <a:buFont typeface="Wingdings" panose="05000000000000000000" pitchFamily="2" charset="2"/>
              <a:buChar char="Ø"/>
            </a:pPr>
            <a:r>
              <a:rPr lang="en-GB" sz="2900" dirty="0"/>
              <a:t>Test the conductor rail with the Live Line Testers to prove the rail is isolated, and</a:t>
            </a:r>
          </a:p>
          <a:p>
            <a:pPr lvl="1">
              <a:buFont typeface="Wingdings" panose="05000000000000000000" pitchFamily="2" charset="2"/>
              <a:buChar char="Ø"/>
            </a:pPr>
            <a:r>
              <a:rPr lang="en-GB" sz="2900" dirty="0"/>
              <a:t>Apply the Short Circuit Bar to the conductor rail before applying the SCS.</a:t>
            </a:r>
          </a:p>
          <a:p>
            <a:pPr marL="0" indent="0">
              <a:buNone/>
            </a:pPr>
            <a:endParaRPr lang="en-GB" sz="3300" dirty="0"/>
          </a:p>
          <a:p>
            <a:pPr marL="0" indent="0">
              <a:buNone/>
            </a:pPr>
            <a:r>
              <a:rPr lang="en-GB" sz="3300" dirty="0"/>
              <a:t>Failure to do any of the proper steps will cause circumstances where you could get seriously injured.</a:t>
            </a:r>
          </a:p>
          <a:p>
            <a:pPr marL="0" indent="0">
              <a:buNone/>
            </a:pPr>
            <a:endParaRPr lang="en-GB" sz="2500" dirty="0"/>
          </a:p>
          <a:p>
            <a:pPr marL="0" indent="0">
              <a:buNone/>
            </a:pPr>
            <a:r>
              <a:rPr lang="en-GB" sz="3300" dirty="0">
                <a:solidFill>
                  <a:srgbClr val="FF0000"/>
                </a:solidFill>
              </a:rPr>
              <a:t>Discuss; why would you expose yourself or anyone else to the potential of an electrical current or flashover?</a:t>
            </a:r>
          </a:p>
          <a:p>
            <a:pPr marL="0" indent="0">
              <a:buNone/>
            </a:pPr>
            <a:endParaRPr lang="en-GB" dirty="0"/>
          </a:p>
          <a:p>
            <a:pPr marL="0" indent="0">
              <a:buNone/>
            </a:pPr>
            <a:endParaRPr lang="en-GB" dirty="0"/>
          </a:p>
          <a:p>
            <a:pPr marL="0" indent="0">
              <a:buNone/>
            </a:pPr>
            <a:endParaRPr lang="en-GB" dirty="0"/>
          </a:p>
        </p:txBody>
      </p:sp>
      <p:pic>
        <p:nvPicPr>
          <p:cNvPr id="7" name="Content Placeholder 6">
            <a:extLst>
              <a:ext uri="{FF2B5EF4-FFF2-40B4-BE49-F238E27FC236}">
                <a16:creationId xmlns:a16="http://schemas.microsoft.com/office/drawing/2014/main" id="{05ECCC3D-A36C-45E5-9F82-3B6E52D4B18F}"/>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2161" y="2852936"/>
            <a:ext cx="2823310" cy="3660071"/>
          </a:xfrm>
          <a:prstGeom prst="rect">
            <a:avLst/>
          </a:prstGeom>
          <a:noFill/>
          <a:ln>
            <a:noFill/>
          </a:ln>
        </p:spPr>
      </p:pic>
      <p:pic>
        <p:nvPicPr>
          <p:cNvPr id="8" name="Picture 7">
            <a:extLst>
              <a:ext uri="{FF2B5EF4-FFF2-40B4-BE49-F238E27FC236}">
                <a16:creationId xmlns:a16="http://schemas.microsoft.com/office/drawing/2014/main" id="{859AE042-6B48-42D5-B286-22687BD7B9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28800"/>
            <a:ext cx="2317516" cy="2176600"/>
          </a:xfrm>
          <a:prstGeom prst="rect">
            <a:avLst/>
          </a:prstGeom>
          <a:noFill/>
          <a:ln>
            <a:noFill/>
          </a:ln>
        </p:spPr>
      </p:pic>
      <p:sp>
        <p:nvSpPr>
          <p:cNvPr id="3" name="TextBox 2">
            <a:extLst>
              <a:ext uri="{FF2B5EF4-FFF2-40B4-BE49-F238E27FC236}">
                <a16:creationId xmlns:a16="http://schemas.microsoft.com/office/drawing/2014/main" id="{5277A1D4-3049-43F7-A35E-C4317D75C278}"/>
              </a:ext>
            </a:extLst>
          </p:cNvPr>
          <p:cNvSpPr txBox="1"/>
          <p:nvPr/>
        </p:nvSpPr>
        <p:spPr>
          <a:xfrm>
            <a:off x="4682108" y="3786730"/>
            <a:ext cx="1296143" cy="261610"/>
          </a:xfrm>
          <a:prstGeom prst="rect">
            <a:avLst/>
          </a:prstGeom>
          <a:noFill/>
        </p:spPr>
        <p:txBody>
          <a:bodyPr wrap="square" rtlCol="0">
            <a:spAutoFit/>
          </a:bodyPr>
          <a:lstStyle/>
          <a:p>
            <a:r>
              <a:rPr lang="en-GB" dirty="0"/>
              <a:t>Live Line Tester</a:t>
            </a:r>
          </a:p>
        </p:txBody>
      </p:sp>
      <p:sp>
        <p:nvSpPr>
          <p:cNvPr id="4" name="TextBox 3">
            <a:extLst>
              <a:ext uri="{FF2B5EF4-FFF2-40B4-BE49-F238E27FC236}">
                <a16:creationId xmlns:a16="http://schemas.microsoft.com/office/drawing/2014/main" id="{AC5C4CF9-0D06-4AA8-BBC1-20C6FE13487B}"/>
              </a:ext>
            </a:extLst>
          </p:cNvPr>
          <p:cNvSpPr txBox="1"/>
          <p:nvPr/>
        </p:nvSpPr>
        <p:spPr>
          <a:xfrm>
            <a:off x="7271556" y="2924944"/>
            <a:ext cx="1306488" cy="261610"/>
          </a:xfrm>
          <a:prstGeom prst="rect">
            <a:avLst/>
          </a:prstGeom>
          <a:noFill/>
        </p:spPr>
        <p:txBody>
          <a:bodyPr wrap="square" rtlCol="0">
            <a:spAutoFit/>
          </a:bodyPr>
          <a:lstStyle/>
          <a:p>
            <a:r>
              <a:rPr lang="en-GB" dirty="0"/>
              <a:t>Short circuit bar</a:t>
            </a:r>
          </a:p>
        </p:txBody>
      </p:sp>
    </p:spTree>
    <p:extLst>
      <p:ext uri="{BB962C8B-B14F-4D97-AF65-F5344CB8AC3E}">
        <p14:creationId xmlns:p14="http://schemas.microsoft.com/office/powerpoint/2010/main" val="329449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1BDE-8FFC-4C81-B534-8B567A4BCDF0}"/>
              </a:ext>
            </a:extLst>
          </p:cNvPr>
          <p:cNvSpPr>
            <a:spLocks noGrp="1"/>
          </p:cNvSpPr>
          <p:nvPr>
            <p:ph type="title"/>
          </p:nvPr>
        </p:nvSpPr>
        <p:spPr>
          <a:xfrm>
            <a:off x="323528" y="136525"/>
            <a:ext cx="8661648" cy="1143000"/>
          </a:xfrm>
          <a:solidFill>
            <a:schemeClr val="tx1"/>
          </a:solidFill>
        </p:spPr>
        <p:txBody>
          <a:bodyPr anchor="t">
            <a:normAutofit fontScale="90000"/>
          </a:bodyPr>
          <a:lstStyle/>
          <a:p>
            <a:pPr algn="r"/>
            <a:r>
              <a:rPr lang="en-GB" dirty="0">
                <a:solidFill>
                  <a:schemeClr val="bg1"/>
                </a:solidFill>
              </a:rPr>
              <a:t>Trackworker Safety</a:t>
            </a:r>
            <a:br>
              <a:rPr lang="en-GB" dirty="0">
                <a:solidFill>
                  <a:schemeClr val="bg1"/>
                </a:solidFill>
              </a:rPr>
            </a:br>
            <a:r>
              <a:rPr lang="en-GB" sz="3600" dirty="0">
                <a:solidFill>
                  <a:schemeClr val="bg1"/>
                </a:solidFill>
              </a:rPr>
              <a:t>Manual Handling</a:t>
            </a:r>
            <a:r>
              <a:rPr lang="en-GB" sz="3100" dirty="0">
                <a:solidFill>
                  <a:srgbClr val="FF0000"/>
                </a:solidFill>
              </a:rPr>
              <a:t>.</a:t>
            </a:r>
            <a:endParaRPr lang="en-GB" dirty="0">
              <a:solidFill>
                <a:srgbClr val="FF0000"/>
              </a:solidFill>
            </a:endParaRPr>
          </a:p>
        </p:txBody>
      </p:sp>
      <p:sp>
        <p:nvSpPr>
          <p:cNvPr id="5" name="Content Placeholder 4">
            <a:extLst>
              <a:ext uri="{FF2B5EF4-FFF2-40B4-BE49-F238E27FC236}">
                <a16:creationId xmlns:a16="http://schemas.microsoft.com/office/drawing/2014/main" id="{45D38605-86BD-41A0-8841-0B785B12A3A5}"/>
              </a:ext>
            </a:extLst>
          </p:cNvPr>
          <p:cNvSpPr>
            <a:spLocks noGrp="1"/>
          </p:cNvSpPr>
          <p:nvPr>
            <p:ph sz="half" idx="1"/>
          </p:nvPr>
        </p:nvSpPr>
        <p:spPr>
          <a:xfrm>
            <a:off x="455547" y="1313701"/>
            <a:ext cx="4834880" cy="4910112"/>
          </a:xfrm>
        </p:spPr>
        <p:txBody>
          <a:bodyPr>
            <a:normAutofit fontScale="77500" lnSpcReduction="20000"/>
          </a:bodyPr>
          <a:lstStyle/>
          <a:p>
            <a:pPr marL="0" indent="0">
              <a:buNone/>
            </a:pPr>
            <a:r>
              <a:rPr lang="en-GB" sz="2300" b="1" u="sng" dirty="0"/>
              <a:t>Significant lost time back injury sustained.</a:t>
            </a:r>
          </a:p>
          <a:p>
            <a:pPr marL="0" indent="0">
              <a:buNone/>
            </a:pPr>
            <a:endParaRPr lang="en-GB" sz="800" b="1" u="sng" dirty="0"/>
          </a:p>
          <a:p>
            <a:pPr marL="0" indent="0">
              <a:buNone/>
            </a:pPr>
            <a:r>
              <a:rPr lang="en-GB" sz="2200" dirty="0"/>
              <a:t>On 28th of October, 2 members of the Welding and Grinding (W&amp;G) dept were assisting the maintenance team </a:t>
            </a:r>
            <a:r>
              <a:rPr lang="en-GB" sz="2200" dirty="0" err="1"/>
              <a:t>installating</a:t>
            </a:r>
            <a:r>
              <a:rPr lang="en-GB" sz="2200" dirty="0"/>
              <a:t> and stressing of 30-foot rail at Ewell West.</a:t>
            </a:r>
          </a:p>
          <a:p>
            <a:pPr marL="0" indent="0">
              <a:buNone/>
            </a:pPr>
            <a:r>
              <a:rPr lang="en-GB" sz="2200" dirty="0"/>
              <a:t>After completing some work, the 2 man team returned to the station platform to collect the MP12 grinder, they handled the plant down from the platform to the track. As the grinder (68KG approx.) was being passed down from the platform to the track, one of the team experienced a sharp back pain.</a:t>
            </a:r>
          </a:p>
          <a:p>
            <a:pPr marL="0" indent="0">
              <a:buNone/>
            </a:pPr>
            <a:endParaRPr lang="en-GB" sz="1400" dirty="0"/>
          </a:p>
          <a:p>
            <a:pPr marL="0" indent="0">
              <a:buNone/>
            </a:pPr>
            <a:r>
              <a:rPr lang="en-GB" sz="2200" dirty="0"/>
              <a:t>Consider; </a:t>
            </a:r>
          </a:p>
          <a:p>
            <a:r>
              <a:rPr lang="en-GB" sz="2200" dirty="0"/>
              <a:t>Alternative easier access arrangements before handling heavy items of equipment.</a:t>
            </a:r>
          </a:p>
          <a:p>
            <a:r>
              <a:rPr lang="en-GB" sz="2200" dirty="0"/>
              <a:t>Seeking assistance from others</a:t>
            </a:r>
          </a:p>
          <a:p>
            <a:r>
              <a:rPr lang="en-GB" sz="2200" dirty="0"/>
              <a:t>Your stance when lifting and carrying; avoid twisting. </a:t>
            </a:r>
          </a:p>
          <a:p>
            <a:r>
              <a:rPr lang="en-GB" sz="2200" dirty="0"/>
              <a:t>Keep the load close to your body.</a:t>
            </a:r>
          </a:p>
          <a:p>
            <a:pPr marL="0" indent="0">
              <a:buNone/>
            </a:pPr>
            <a:endParaRPr lang="en-GB" dirty="0"/>
          </a:p>
          <a:p>
            <a:pPr marL="0" indent="0">
              <a:buNone/>
            </a:pPr>
            <a:endParaRPr lang="en-GB" sz="1800" dirty="0"/>
          </a:p>
        </p:txBody>
      </p:sp>
      <p:sp>
        <p:nvSpPr>
          <p:cNvPr id="7" name="Date Placeholder 6">
            <a:extLst>
              <a:ext uri="{FF2B5EF4-FFF2-40B4-BE49-F238E27FC236}">
                <a16:creationId xmlns:a16="http://schemas.microsoft.com/office/drawing/2014/main" id="{55C2A555-4C05-4C44-9200-FACCC49CAFDF}"/>
              </a:ext>
            </a:extLst>
          </p:cNvPr>
          <p:cNvSpPr>
            <a:spLocks noGrp="1"/>
          </p:cNvSpPr>
          <p:nvPr>
            <p:ph type="dt" sz="half" idx="10"/>
          </p:nvPr>
        </p:nvSpPr>
        <p:spPr/>
        <p:txBody>
          <a:bodyPr/>
          <a:lstStyle/>
          <a:p>
            <a:pPr>
              <a:defRPr/>
            </a:pPr>
            <a:fld id="{87E3A226-A551-4B0C-A355-A71B965FC58E}" type="datetime5">
              <a:rPr lang="en-GB" altLang="en-US" smtClean="0"/>
              <a:t>22-Nov-18</a:t>
            </a:fld>
            <a:endParaRPr lang="en-GB" altLang="en-US" dirty="0"/>
          </a:p>
        </p:txBody>
      </p:sp>
      <p:sp>
        <p:nvSpPr>
          <p:cNvPr id="8" name="Slide Number Placeholder 7">
            <a:extLst>
              <a:ext uri="{FF2B5EF4-FFF2-40B4-BE49-F238E27FC236}">
                <a16:creationId xmlns:a16="http://schemas.microsoft.com/office/drawing/2014/main" id="{8101178B-FAB1-46C6-A0B0-1AC2F2FA4ED5}"/>
              </a:ext>
            </a:extLst>
          </p:cNvPr>
          <p:cNvSpPr>
            <a:spLocks noGrp="1"/>
          </p:cNvSpPr>
          <p:nvPr>
            <p:ph type="sldNum" sz="quarter" idx="12"/>
          </p:nvPr>
        </p:nvSpPr>
        <p:spPr/>
        <p:txBody>
          <a:bodyPr/>
          <a:lstStyle/>
          <a:p>
            <a:pPr>
              <a:defRPr/>
            </a:pPr>
            <a:fld id="{1BD4F2E6-4DA9-4B81-87C0-6CFE1B3E7703}" type="slidenum">
              <a:rPr lang="en-GB" altLang="en-US" smtClean="0"/>
              <a:pPr>
                <a:defRPr/>
              </a:pPr>
              <a:t>12</a:t>
            </a:fld>
            <a:endParaRPr lang="en-GB" altLang="en-US"/>
          </a:p>
        </p:txBody>
      </p:sp>
      <p:pic>
        <p:nvPicPr>
          <p:cNvPr id="13" name="Content Placeholder 12">
            <a:extLst>
              <a:ext uri="{FF2B5EF4-FFF2-40B4-BE49-F238E27FC236}">
                <a16:creationId xmlns:a16="http://schemas.microsoft.com/office/drawing/2014/main" id="{A680D2B3-F5A5-477C-94BE-89ABBD8B52FB}"/>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5400000">
            <a:off x="5768951" y="3528194"/>
            <a:ext cx="2674836" cy="3484563"/>
          </a:xfrm>
          <a:prstGeom prst="rect">
            <a:avLst/>
          </a:prstGeom>
          <a:noFill/>
          <a:ln>
            <a:noFill/>
          </a:ln>
        </p:spPr>
      </p:pic>
      <p:pic>
        <p:nvPicPr>
          <p:cNvPr id="11" name="Picture 10">
            <a:extLst>
              <a:ext uri="{FF2B5EF4-FFF2-40B4-BE49-F238E27FC236}">
                <a16:creationId xmlns:a16="http://schemas.microsoft.com/office/drawing/2014/main" id="{D6C62633-68C4-4160-8A17-19C0C9173313}"/>
              </a:ext>
            </a:extLst>
          </p:cNvPr>
          <p:cNvPicPr>
            <a:picLocks noChangeAspect="1"/>
          </p:cNvPicPr>
          <p:nvPr/>
        </p:nvPicPr>
        <p:blipFill>
          <a:blip r:embed="rId3"/>
          <a:stretch>
            <a:fillRect/>
          </a:stretch>
        </p:blipFill>
        <p:spPr>
          <a:xfrm>
            <a:off x="5868144" y="1714181"/>
            <a:ext cx="2286198" cy="1493649"/>
          </a:xfrm>
          <a:prstGeom prst="rect">
            <a:avLst/>
          </a:prstGeom>
        </p:spPr>
      </p:pic>
      <p:sp>
        <p:nvSpPr>
          <p:cNvPr id="16" name="TextBox 15">
            <a:extLst>
              <a:ext uri="{FF2B5EF4-FFF2-40B4-BE49-F238E27FC236}">
                <a16:creationId xmlns:a16="http://schemas.microsoft.com/office/drawing/2014/main" id="{C31D8238-BD65-4F65-AEAB-27346A7E27A4}"/>
              </a:ext>
            </a:extLst>
          </p:cNvPr>
          <p:cNvSpPr txBox="1"/>
          <p:nvPr/>
        </p:nvSpPr>
        <p:spPr>
          <a:xfrm>
            <a:off x="5364087" y="3356992"/>
            <a:ext cx="3484564" cy="600164"/>
          </a:xfrm>
          <a:prstGeom prst="rect">
            <a:avLst/>
          </a:prstGeom>
          <a:noFill/>
          <a:ln>
            <a:solidFill>
              <a:schemeClr val="accent1"/>
            </a:solidFill>
          </a:ln>
        </p:spPr>
        <p:txBody>
          <a:bodyPr wrap="square" rtlCol="0">
            <a:spAutoFit/>
          </a:bodyPr>
          <a:lstStyle/>
          <a:p>
            <a:r>
              <a:rPr lang="en-GB" dirty="0"/>
              <a:t>This sloped access to the track at the end of the platform approximately 100 yards away would have been a better alternative..</a:t>
            </a:r>
          </a:p>
        </p:txBody>
      </p:sp>
      <p:sp>
        <p:nvSpPr>
          <p:cNvPr id="3" name="TextBox 2">
            <a:extLst>
              <a:ext uri="{FF2B5EF4-FFF2-40B4-BE49-F238E27FC236}">
                <a16:creationId xmlns:a16="http://schemas.microsoft.com/office/drawing/2014/main" id="{EFD89CD5-3C91-4CED-9F27-5B0D6E637A1F}"/>
              </a:ext>
            </a:extLst>
          </p:cNvPr>
          <p:cNvSpPr txBox="1"/>
          <p:nvPr/>
        </p:nvSpPr>
        <p:spPr>
          <a:xfrm>
            <a:off x="332324" y="6097095"/>
            <a:ext cx="4745036" cy="461665"/>
          </a:xfrm>
          <a:prstGeom prst="rect">
            <a:avLst/>
          </a:prstGeom>
          <a:solidFill>
            <a:schemeClr val="bg1">
              <a:lumMod val="75000"/>
            </a:schemeClr>
          </a:solidFill>
        </p:spPr>
        <p:txBody>
          <a:bodyPr wrap="square" rtlCol="0">
            <a:spAutoFit/>
          </a:bodyPr>
          <a:lstStyle/>
          <a:p>
            <a:r>
              <a:rPr lang="en-GB" sz="1200" dirty="0"/>
              <a:t>Attached to this Cascade are the 1 page Manual Handling Risk Assessments completed on Grinders and other heavy equipment. </a:t>
            </a:r>
          </a:p>
        </p:txBody>
      </p:sp>
    </p:spTree>
    <p:extLst>
      <p:ext uri="{BB962C8B-B14F-4D97-AF65-F5344CB8AC3E}">
        <p14:creationId xmlns:p14="http://schemas.microsoft.com/office/powerpoint/2010/main" val="124658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22-Nov-18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13</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335157" y="2606732"/>
            <a:ext cx="8640960" cy="3293209"/>
          </a:xfrm>
          <a:prstGeom prst="rect">
            <a:avLst/>
          </a:prstGeom>
          <a:noFill/>
        </p:spPr>
        <p:txBody>
          <a:bodyPr wrap="square" rtlCol="0">
            <a:spAutoFit/>
          </a:bodyPr>
          <a:lstStyle/>
          <a:p>
            <a:r>
              <a:rPr lang="en-GB" sz="2400" dirty="0"/>
              <a:t>The way to look after someone having a seizure is;</a:t>
            </a:r>
          </a:p>
          <a:p>
            <a:r>
              <a:rPr lang="en-GB" sz="2400" dirty="0"/>
              <a:t> </a:t>
            </a:r>
          </a:p>
          <a:p>
            <a:pPr marL="457200" indent="-457200">
              <a:buFont typeface="+mj-lt"/>
              <a:buAutoNum type="arabicPeriod"/>
            </a:pPr>
            <a:r>
              <a:rPr lang="en-GB" sz="2000" dirty="0"/>
              <a:t>Protect the Person from Injury (for example help them to the floor if sitting/standing and move tables etc away from them)</a:t>
            </a:r>
          </a:p>
          <a:p>
            <a:pPr marL="457200" indent="-457200">
              <a:buFont typeface="+mj-lt"/>
              <a:buAutoNum type="arabicPeriod"/>
            </a:pPr>
            <a:r>
              <a:rPr lang="en-GB" sz="2000" dirty="0"/>
              <a:t>Cushion their head to stop them banging the floor</a:t>
            </a:r>
          </a:p>
          <a:p>
            <a:pPr marL="457200" indent="-457200">
              <a:buFont typeface="+mj-lt"/>
              <a:buAutoNum type="arabicPeriod"/>
            </a:pPr>
            <a:r>
              <a:rPr lang="en-GB" sz="2000" dirty="0"/>
              <a:t>Once the patient is in a safe position, call an ambulance</a:t>
            </a:r>
          </a:p>
          <a:p>
            <a:pPr marL="457200" indent="-457200">
              <a:buFont typeface="+mj-lt"/>
              <a:buAutoNum type="arabicPeriod"/>
            </a:pPr>
            <a:r>
              <a:rPr lang="en-GB" sz="2000" dirty="0"/>
              <a:t>Aid breathing by gently placing them in the recovery position when the seizure has finished</a:t>
            </a:r>
          </a:p>
          <a:p>
            <a:pPr marL="457200" indent="-457200">
              <a:buFont typeface="+mj-lt"/>
              <a:buAutoNum type="arabicPeriod"/>
            </a:pPr>
            <a:r>
              <a:rPr lang="en-GB" sz="2000" dirty="0"/>
              <a:t>Stay with them until recovery is complete</a:t>
            </a:r>
          </a:p>
          <a:p>
            <a:pPr marL="457200" indent="-457200">
              <a:buFont typeface="+mj-lt"/>
              <a:buAutoNum type="arabicPeriod"/>
            </a:pPr>
            <a:r>
              <a:rPr lang="en-GB" sz="2000" dirty="0"/>
              <a:t>Be calmly reassuring</a:t>
            </a: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4" descr="helth and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055473"/>
            <a:ext cx="1716382" cy="6017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22F1534-D7CF-4D92-B73D-E29A31FBEE92}"/>
              </a:ext>
            </a:extLst>
          </p:cNvPr>
          <p:cNvSpPr txBox="1"/>
          <p:nvPr/>
        </p:nvSpPr>
        <p:spPr>
          <a:xfrm>
            <a:off x="1139646" y="25874"/>
            <a:ext cx="7951213" cy="1200329"/>
          </a:xfrm>
          <a:prstGeom prst="rect">
            <a:avLst/>
          </a:prstGeom>
          <a:solidFill>
            <a:schemeClr val="tx1"/>
          </a:solidFill>
        </p:spPr>
        <p:txBody>
          <a:bodyPr wrap="square" rtlCol="0">
            <a:spAutoFit/>
          </a:bodyPr>
          <a:lstStyle/>
          <a:p>
            <a:pPr algn="r"/>
            <a:r>
              <a:rPr lang="en-GB" sz="4400" b="1" dirty="0">
                <a:solidFill>
                  <a:schemeClr val="bg1"/>
                </a:solidFill>
                <a:latin typeface="+mj-lt"/>
              </a:rPr>
              <a:t>Health and Wellbeing </a:t>
            </a:r>
          </a:p>
          <a:p>
            <a:pPr algn="r"/>
            <a:r>
              <a:rPr lang="en-GB" sz="2800" b="1" dirty="0">
                <a:solidFill>
                  <a:schemeClr val="bg1"/>
                </a:solidFill>
                <a:latin typeface="+mj-lt"/>
              </a:rPr>
              <a:t>Epilepsy </a:t>
            </a:r>
            <a:endParaRPr lang="en-GB" sz="2800" dirty="0">
              <a:solidFill>
                <a:schemeClr val="bg1"/>
              </a:solidFill>
              <a:latin typeface="+mj-lt"/>
            </a:endParaRPr>
          </a:p>
        </p:txBody>
      </p:sp>
      <p:pic>
        <p:nvPicPr>
          <p:cNvPr id="6" name="Picture 5">
            <a:extLst>
              <a:ext uri="{FF2B5EF4-FFF2-40B4-BE49-F238E27FC236}">
                <a16:creationId xmlns:a16="http://schemas.microsoft.com/office/drawing/2014/main" id="{38004726-672F-4C2F-B8E8-42A2DE3AAB1F}"/>
              </a:ext>
            </a:extLst>
          </p:cNvPr>
          <p:cNvPicPr>
            <a:picLocks noChangeAspect="1"/>
          </p:cNvPicPr>
          <p:nvPr/>
        </p:nvPicPr>
        <p:blipFill>
          <a:blip r:embed="rId3"/>
          <a:stretch>
            <a:fillRect/>
          </a:stretch>
        </p:blipFill>
        <p:spPr>
          <a:xfrm>
            <a:off x="53141" y="187812"/>
            <a:ext cx="3294723" cy="1020938"/>
          </a:xfrm>
          <a:prstGeom prst="rect">
            <a:avLst/>
          </a:prstGeom>
          <a:ln>
            <a:solidFill>
              <a:schemeClr val="accent1"/>
            </a:solidFill>
          </a:ln>
        </p:spPr>
      </p:pic>
      <p:sp>
        <p:nvSpPr>
          <p:cNvPr id="8" name="TextBox 7">
            <a:extLst>
              <a:ext uri="{FF2B5EF4-FFF2-40B4-BE49-F238E27FC236}">
                <a16:creationId xmlns:a16="http://schemas.microsoft.com/office/drawing/2014/main" id="{C3F06A30-EB3A-400A-981E-BA619C1705E5}"/>
              </a:ext>
            </a:extLst>
          </p:cNvPr>
          <p:cNvSpPr txBox="1"/>
          <p:nvPr/>
        </p:nvSpPr>
        <p:spPr>
          <a:xfrm>
            <a:off x="3881558" y="5549230"/>
            <a:ext cx="3734994" cy="600164"/>
          </a:xfrm>
          <a:prstGeom prst="rect">
            <a:avLst/>
          </a:prstGeom>
          <a:noFill/>
        </p:spPr>
        <p:txBody>
          <a:bodyPr wrap="square" rtlCol="0">
            <a:spAutoFit/>
          </a:bodyPr>
          <a:lstStyle/>
          <a:p>
            <a:r>
              <a:rPr lang="en-GB" dirty="0">
                <a:hlinkClick r:id="rId4" action="ppaction://hlinkpres?slideindex=1&amp;slidetitle="/>
              </a:rPr>
              <a:t>Karl Bates is giving a talk in MK on Tuesday 4th December. See attached presentation for full information.</a:t>
            </a:r>
            <a:endParaRPr lang="en-GB" dirty="0">
              <a:hlinkClick r:id="rId5" action="ppaction://hlinkpres?slideindex=1&amp;slidetitle="/>
            </a:endParaRPr>
          </a:p>
          <a:p>
            <a:endParaRPr lang="en-GB" dirty="0">
              <a:hlinkClick r:id="rId5" action="ppaction://hlinkpres?slideindex=1&amp;slidetitle="/>
            </a:endParaRPr>
          </a:p>
        </p:txBody>
      </p:sp>
      <p:sp>
        <p:nvSpPr>
          <p:cNvPr id="9" name="TextBox 8">
            <a:extLst>
              <a:ext uri="{FF2B5EF4-FFF2-40B4-BE49-F238E27FC236}">
                <a16:creationId xmlns:a16="http://schemas.microsoft.com/office/drawing/2014/main" id="{4B65A54B-C6E0-4C4A-B85F-69BEFAB7AECD}"/>
              </a:ext>
            </a:extLst>
          </p:cNvPr>
          <p:cNvSpPr txBox="1"/>
          <p:nvPr/>
        </p:nvSpPr>
        <p:spPr>
          <a:xfrm>
            <a:off x="74142" y="1420986"/>
            <a:ext cx="8983354" cy="1015663"/>
          </a:xfrm>
          <a:prstGeom prst="rect">
            <a:avLst/>
          </a:prstGeom>
          <a:solidFill>
            <a:srgbClr val="00B0F0"/>
          </a:solidFill>
        </p:spPr>
        <p:txBody>
          <a:bodyPr wrap="square" rtlCol="0">
            <a:spAutoFit/>
          </a:bodyPr>
          <a:lstStyle/>
          <a:p>
            <a:r>
              <a:rPr lang="en-GB" sz="1400" dirty="0"/>
              <a:t>There are varying degrees of seizures, the Gran Mal being the most serious category. </a:t>
            </a:r>
          </a:p>
          <a:p>
            <a:r>
              <a:rPr lang="en-GB" sz="1800" u="sng" dirty="0"/>
              <a:t>What would a Gran Mal seizure look like..</a:t>
            </a:r>
          </a:p>
          <a:p>
            <a:r>
              <a:rPr lang="en-GB" sz="1400" dirty="0"/>
              <a:t>The type you usually see on the television on a show like </a:t>
            </a:r>
            <a:r>
              <a:rPr lang="en-GB" sz="1400" dirty="0" err="1"/>
              <a:t>Holby</a:t>
            </a:r>
            <a:r>
              <a:rPr lang="en-GB" sz="1400" dirty="0"/>
              <a:t> City, where the patient shakes violently, bites on their tongue </a:t>
            </a:r>
            <a:r>
              <a:rPr lang="en-GB" sz="1400"/>
              <a:t>and thrashes </a:t>
            </a:r>
            <a:r>
              <a:rPr lang="en-GB" sz="1400" dirty="0"/>
              <a:t>around with their arms and legs. </a:t>
            </a:r>
          </a:p>
        </p:txBody>
      </p:sp>
    </p:spTree>
    <p:extLst>
      <p:ext uri="{BB962C8B-B14F-4D97-AF65-F5344CB8AC3E}">
        <p14:creationId xmlns:p14="http://schemas.microsoft.com/office/powerpoint/2010/main" val="233979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556792"/>
            <a:ext cx="8229600" cy="4799557"/>
          </a:xfrm>
          <a:solidFill>
            <a:schemeClr val="bg1">
              <a:lumMod val="95000"/>
            </a:schemeClr>
          </a:solidFill>
        </p:spPr>
        <p:txBody>
          <a:bodyPr>
            <a:normAutofit fontScale="92500" lnSpcReduction="10000"/>
          </a:bodyPr>
          <a:lstStyle/>
          <a:p>
            <a:r>
              <a:rPr lang="en-GB" dirty="0">
                <a:solidFill>
                  <a:srgbClr val="054B6B"/>
                </a:solidFill>
              </a:rPr>
              <a:t>Alcohol testing can take place for a number of criteria under the D&amp;A policy, these include</a:t>
            </a:r>
          </a:p>
          <a:p>
            <a:pPr lvl="1"/>
            <a:r>
              <a:rPr lang="en-GB" dirty="0">
                <a:solidFill>
                  <a:srgbClr val="054B6B"/>
                </a:solidFill>
              </a:rPr>
              <a:t>grounds to suspect that an employee or contractor is unfit through drugs or alcohol</a:t>
            </a:r>
          </a:p>
          <a:p>
            <a:pPr lvl="1"/>
            <a:r>
              <a:rPr lang="en-GB" dirty="0">
                <a:solidFill>
                  <a:srgbClr val="054B6B"/>
                </a:solidFill>
              </a:rPr>
              <a:t>Post incident or for cause -following accidents or serious incidents;</a:t>
            </a:r>
          </a:p>
          <a:p>
            <a:pPr lvl="1"/>
            <a:r>
              <a:rPr lang="en-GB" dirty="0">
                <a:solidFill>
                  <a:srgbClr val="054B6B"/>
                </a:solidFill>
              </a:rPr>
              <a:t>Random testing can take place at work locations – on-site and in the office without prior notification.</a:t>
            </a:r>
          </a:p>
          <a:p>
            <a:r>
              <a:rPr lang="en-GB" dirty="0">
                <a:solidFill>
                  <a:srgbClr val="054B6B"/>
                </a:solidFill>
              </a:rPr>
              <a:t>Failure to consent to testing, or leaving site before testing is completed, will be regarded as a refusal to submit to testing. A positive result would then be recorded and dealt with in the same way as someone who had tested over the limit</a:t>
            </a:r>
          </a:p>
          <a:p>
            <a:endParaRPr lang="en-GB" dirty="0"/>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14</a:t>
            </a:fld>
            <a:endParaRPr lang="en-GB" altLang="en-US"/>
          </a:p>
        </p:txBody>
      </p:sp>
      <p:sp>
        <p:nvSpPr>
          <p:cNvPr id="8" name="Title 7"/>
          <p:cNvSpPr txBox="1">
            <a:spLocks noGrp="1"/>
          </p:cNvSpPr>
          <p:nvPr>
            <p:ph type="title"/>
          </p:nvPr>
        </p:nvSpPr>
        <p:spPr>
          <a:xfrm>
            <a:off x="683568" y="188640"/>
            <a:ext cx="8229600" cy="1031051"/>
          </a:xfrm>
          <a:prstGeom prst="rect">
            <a:avLst/>
          </a:prstGeom>
          <a:solidFill>
            <a:schemeClr val="tx1"/>
          </a:solidFill>
        </p:spPr>
        <p:txBody>
          <a:bodyPr wrap="square" rtlCol="0">
            <a:spAutoFit/>
          </a:bodyPr>
          <a:lstStyle/>
          <a:p>
            <a:pPr algn="r"/>
            <a:r>
              <a:rPr lang="en-GB" sz="3600" dirty="0">
                <a:solidFill>
                  <a:schemeClr val="bg1"/>
                </a:solidFill>
              </a:rPr>
              <a:t>Health  and Wellbeing</a:t>
            </a:r>
          </a:p>
          <a:p>
            <a:pPr algn="r"/>
            <a:r>
              <a:rPr lang="en-GB" sz="2800" dirty="0">
                <a:solidFill>
                  <a:schemeClr val="bg1"/>
                </a:solidFill>
              </a:rPr>
              <a:t>Drugs and Alcohol –  Policy Reminder</a:t>
            </a:r>
            <a:endParaRPr lang="en-GB" sz="3600" dirty="0">
              <a:solidFill>
                <a:schemeClr val="bg1"/>
              </a:solidFill>
            </a:endParaRPr>
          </a:p>
        </p:txBody>
      </p:sp>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5740343"/>
            <a:ext cx="2808312" cy="8214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121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pPr algn="r"/>
            <a:br>
              <a:rPr lang="en-GB" dirty="0"/>
            </a:br>
            <a:br>
              <a:rPr lang="en-GB" dirty="0"/>
            </a:br>
            <a:br>
              <a:rPr lang="en-GB" dirty="0"/>
            </a:br>
            <a:br>
              <a:rPr lang="en-GB" dirty="0"/>
            </a:br>
            <a:br>
              <a:rPr lang="en-GB" dirty="0"/>
            </a:br>
            <a:br>
              <a:rPr lang="en-GB" dirty="0"/>
            </a:br>
            <a:br>
              <a:rPr lang="en-GB" dirty="0"/>
            </a:br>
            <a:endParaRPr lang="en-GB" sz="44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15</a:t>
            </a:fld>
            <a:endParaRPr lang="en-GB" altLang="en-US" dirty="0"/>
          </a:p>
        </p:txBody>
      </p:sp>
      <p:sp>
        <p:nvSpPr>
          <p:cNvPr id="8" name="Rectangle 7">
            <a:extLst>
              <a:ext uri="{FF2B5EF4-FFF2-40B4-BE49-F238E27FC236}">
                <a16:creationId xmlns:a16="http://schemas.microsoft.com/office/drawing/2014/main" id="{81165BFC-AA67-4500-B6B1-4C2C03F99E10}"/>
              </a:ext>
            </a:extLst>
          </p:cNvPr>
          <p:cNvSpPr/>
          <p:nvPr/>
        </p:nvSpPr>
        <p:spPr>
          <a:xfrm>
            <a:off x="179512" y="941374"/>
            <a:ext cx="8784976" cy="5786199"/>
          </a:xfrm>
          <a:prstGeom prst="rect">
            <a:avLst/>
          </a:prstGeom>
        </p:spPr>
        <p:txBody>
          <a:bodyPr wrap="square">
            <a:spAutoFit/>
          </a:bodyPr>
          <a:lstStyle/>
          <a:p>
            <a:endParaRPr lang="en-GB" sz="2800" dirty="0"/>
          </a:p>
          <a:p>
            <a:r>
              <a:rPr lang="en-GB" sz="2800" dirty="0"/>
              <a:t>Sentinel Improvements – Go Live Reminder</a:t>
            </a:r>
          </a:p>
          <a:p>
            <a:r>
              <a:rPr lang="en-GB" sz="2800" dirty="0"/>
              <a:t>Wednesday 24th October 2018 at 10am</a:t>
            </a:r>
          </a:p>
          <a:p>
            <a:r>
              <a:rPr lang="en-GB" sz="1800" dirty="0"/>
              <a:t> </a:t>
            </a:r>
            <a:r>
              <a:rPr lang="en-GB" sz="1800" u="sng" dirty="0"/>
              <a:t>What are the improvements?</a:t>
            </a:r>
          </a:p>
          <a:p>
            <a:r>
              <a:rPr lang="en-GB" sz="1800" dirty="0"/>
              <a:t>•	</a:t>
            </a:r>
            <a:r>
              <a:rPr lang="en-GB" sz="1600" dirty="0"/>
              <a:t>Swipe out reminder on Mobile devices</a:t>
            </a:r>
          </a:p>
          <a:p>
            <a:r>
              <a:rPr lang="en-GB" sz="1600" dirty="0"/>
              <a:t>•	Surfacing Medical Expiry when checking a card</a:t>
            </a:r>
          </a:p>
          <a:p>
            <a:r>
              <a:rPr lang="en-GB" sz="1600" dirty="0"/>
              <a:t>•	Show reasons for 'No Core Competence' and update existing ATW denial reasons</a:t>
            </a:r>
          </a:p>
          <a:p>
            <a:r>
              <a:rPr lang="en-GB" sz="1600" dirty="0"/>
              <a:t>•	Display 'Valid Until' Date in </a:t>
            </a:r>
            <a:r>
              <a:rPr lang="en-GB" sz="1600" dirty="0" err="1"/>
              <a:t>MySentinel</a:t>
            </a:r>
            <a:r>
              <a:rPr lang="en-GB" sz="1600" dirty="0"/>
              <a:t> profile</a:t>
            </a:r>
          </a:p>
          <a:p>
            <a:r>
              <a:rPr lang="en-GB" sz="1800" u="sng" dirty="0"/>
              <a:t>What do I need to do?</a:t>
            </a:r>
          </a:p>
          <a:p>
            <a:r>
              <a:rPr lang="en-GB" sz="1600" dirty="0"/>
              <a:t>Make sure you download the latest version of the Sentinel APP to benefit from the latest improvements.</a:t>
            </a:r>
          </a:p>
          <a:p>
            <a:r>
              <a:rPr lang="en-GB" sz="1800" u="sng" dirty="0"/>
              <a:t>Depending on your phone settings, your phone will:</a:t>
            </a:r>
          </a:p>
          <a:p>
            <a:r>
              <a:rPr lang="en-GB" sz="1800" dirty="0"/>
              <a:t>•	Auto-update with the latest version of the APP when this is released</a:t>
            </a:r>
          </a:p>
          <a:p>
            <a:r>
              <a:rPr lang="en-GB" sz="1800" dirty="0"/>
              <a:t>•	Prompt you via a notification that an update is available for you to download .</a:t>
            </a:r>
          </a:p>
          <a:p>
            <a:r>
              <a:rPr lang="en-GB" sz="1600" b="1" i="1" u="sng" dirty="0"/>
              <a:t>For COSSs / PICs - </a:t>
            </a:r>
            <a:r>
              <a:rPr lang="en-GB" sz="1600" i="1" dirty="0"/>
              <a:t>Please note that manually updating the mobile APP mid-shift whilst you have a team swiped in could cause the team to be removed from the session. The same could happen if your phone settings are allowing automatic updates. To avoid this, you are advised to disable auto-updates via the Settings menu on your mobile device temporarily in advance of the App update and download the App when you have no team swiped in.</a:t>
            </a:r>
          </a:p>
        </p:txBody>
      </p:sp>
      <p:pic>
        <p:nvPicPr>
          <p:cNvPr id="9" name="Picture 8">
            <a:extLst>
              <a:ext uri="{FF2B5EF4-FFF2-40B4-BE49-F238E27FC236}">
                <a16:creationId xmlns:a16="http://schemas.microsoft.com/office/drawing/2014/main" id="{A9C87E4A-FA18-4B8F-BA86-A2296179AA91}"/>
              </a:ext>
            </a:extLst>
          </p:cNvPr>
          <p:cNvPicPr>
            <a:picLocks noChangeAspect="1"/>
          </p:cNvPicPr>
          <p:nvPr/>
        </p:nvPicPr>
        <p:blipFill>
          <a:blip r:embed="rId2"/>
          <a:stretch>
            <a:fillRect/>
          </a:stretch>
        </p:blipFill>
        <p:spPr>
          <a:xfrm>
            <a:off x="3024430" y="0"/>
            <a:ext cx="6104762" cy="1266667"/>
          </a:xfrm>
          <a:prstGeom prst="rect">
            <a:avLst/>
          </a:prstGeom>
        </p:spPr>
      </p:pic>
    </p:spTree>
    <p:extLst>
      <p:ext uri="{BB962C8B-B14F-4D97-AF65-F5344CB8AC3E}">
        <p14:creationId xmlns:p14="http://schemas.microsoft.com/office/powerpoint/2010/main" val="181600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1E20-8160-4858-9DB3-D0202268CBBD}"/>
              </a:ext>
            </a:extLst>
          </p:cNvPr>
          <p:cNvSpPr>
            <a:spLocks noGrp="1"/>
          </p:cNvSpPr>
          <p:nvPr>
            <p:ph type="title"/>
          </p:nvPr>
        </p:nvSpPr>
        <p:spPr>
          <a:xfrm>
            <a:off x="755576" y="204873"/>
            <a:ext cx="8229600" cy="1143000"/>
          </a:xfrm>
          <a:solidFill>
            <a:schemeClr val="tx1"/>
          </a:solidFill>
        </p:spPr>
        <p:txBody>
          <a:bodyPr anchor="t"/>
          <a:lstStyle/>
          <a:p>
            <a:pPr algn="r"/>
            <a:r>
              <a:rPr lang="en-GB" dirty="0">
                <a:solidFill>
                  <a:schemeClr val="bg1"/>
                </a:solidFill>
              </a:rPr>
              <a:t>NR vehicle Drivers</a:t>
            </a:r>
          </a:p>
        </p:txBody>
      </p:sp>
      <p:sp>
        <p:nvSpPr>
          <p:cNvPr id="3" name="Content Placeholder 2">
            <a:extLst>
              <a:ext uri="{FF2B5EF4-FFF2-40B4-BE49-F238E27FC236}">
                <a16:creationId xmlns:a16="http://schemas.microsoft.com/office/drawing/2014/main" id="{AE40EEB9-F78B-47F5-B0FF-E5CD41C9EF12}"/>
              </a:ext>
            </a:extLst>
          </p:cNvPr>
          <p:cNvSpPr>
            <a:spLocks noGrp="1"/>
          </p:cNvSpPr>
          <p:nvPr>
            <p:ph sz="half" idx="1"/>
          </p:nvPr>
        </p:nvSpPr>
        <p:spPr/>
        <p:txBody>
          <a:bodyPr>
            <a:normAutofit/>
          </a:bodyPr>
          <a:lstStyle/>
          <a:p>
            <a:r>
              <a:rPr lang="en-GB" sz="2400" dirty="0"/>
              <a:t>We are aware that there are a number of issues with VSWS, the system is currently under review nationally on what changes are required to make it function as intended.</a:t>
            </a:r>
          </a:p>
          <a:p>
            <a:r>
              <a:rPr lang="en-GB" sz="2400" dirty="0"/>
              <a:t>We would like thank those who continue to report and provide feedback on the system.</a:t>
            </a:r>
          </a:p>
          <a:p>
            <a:pPr marL="0" indent="0">
              <a:buNone/>
            </a:pPr>
            <a:endParaRPr lang="en-GB" sz="1800" dirty="0"/>
          </a:p>
          <a:p>
            <a:pPr marL="0" indent="0">
              <a:buNone/>
            </a:pPr>
            <a:endParaRPr lang="en-GB" dirty="0"/>
          </a:p>
        </p:txBody>
      </p:sp>
      <p:sp>
        <p:nvSpPr>
          <p:cNvPr id="4" name="Content Placeholder 3">
            <a:extLst>
              <a:ext uri="{FF2B5EF4-FFF2-40B4-BE49-F238E27FC236}">
                <a16:creationId xmlns:a16="http://schemas.microsoft.com/office/drawing/2014/main" id="{6C4C5132-94C0-4485-8C47-8401D2076D48}"/>
              </a:ext>
            </a:extLst>
          </p:cNvPr>
          <p:cNvSpPr>
            <a:spLocks noGrp="1"/>
          </p:cNvSpPr>
          <p:nvPr>
            <p:ph sz="half" idx="2"/>
          </p:nvPr>
        </p:nvSpPr>
        <p:spPr/>
        <p:txBody>
          <a:bodyPr>
            <a:normAutofit fontScale="92500"/>
          </a:bodyPr>
          <a:lstStyle/>
          <a:p>
            <a:r>
              <a:rPr lang="en-GB" dirty="0"/>
              <a:t>Don’t forget to complete the pre-use vehicle checks.</a:t>
            </a:r>
          </a:p>
          <a:p>
            <a:r>
              <a:rPr lang="en-GB" dirty="0"/>
              <a:t>Departments need to think about changing tyres, seeking alternative vehicles and snow chains should the weather take a snowy turn… last year we could have been better prepared in some areas.</a:t>
            </a:r>
          </a:p>
        </p:txBody>
      </p:sp>
      <p:sp>
        <p:nvSpPr>
          <p:cNvPr id="5" name="Date Placeholder 4">
            <a:extLst>
              <a:ext uri="{FF2B5EF4-FFF2-40B4-BE49-F238E27FC236}">
                <a16:creationId xmlns:a16="http://schemas.microsoft.com/office/drawing/2014/main" id="{AB5F87F9-34FD-4722-9184-99489F821C5E}"/>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3EC3A40B-BF46-4828-86B7-BE28A93E4D6B}"/>
              </a:ext>
            </a:extLst>
          </p:cNvPr>
          <p:cNvSpPr>
            <a:spLocks noGrp="1"/>
          </p:cNvSpPr>
          <p:nvPr>
            <p:ph type="sldNum" sz="quarter" idx="12"/>
          </p:nvPr>
        </p:nvSpPr>
        <p:spPr/>
        <p:txBody>
          <a:bodyPr/>
          <a:lstStyle/>
          <a:p>
            <a:pPr>
              <a:defRPr/>
            </a:pPr>
            <a:fld id="{6E4066BB-E1B6-4D6A-8219-D5F00293222E}" type="slidenum">
              <a:rPr lang="en-GB" altLang="en-US" smtClean="0"/>
              <a:pPr>
                <a:defRPr/>
              </a:pPr>
              <a:t>16</a:t>
            </a:fld>
            <a:endParaRPr lang="en-GB" altLang="en-US"/>
          </a:p>
        </p:txBody>
      </p:sp>
    </p:spTree>
    <p:extLst>
      <p:ext uri="{BB962C8B-B14F-4D97-AF65-F5344CB8AC3E}">
        <p14:creationId xmlns:p14="http://schemas.microsoft.com/office/powerpoint/2010/main" val="141508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68EF-7265-473F-9C2E-3CB8E9EAA3D1}"/>
              </a:ext>
            </a:extLst>
          </p:cNvPr>
          <p:cNvSpPr>
            <a:spLocks noGrp="1"/>
          </p:cNvSpPr>
          <p:nvPr>
            <p:ph type="title"/>
          </p:nvPr>
        </p:nvSpPr>
        <p:spPr>
          <a:xfrm>
            <a:off x="683568" y="204873"/>
            <a:ext cx="8229600" cy="1143000"/>
          </a:xfrm>
          <a:solidFill>
            <a:schemeClr val="tx1"/>
          </a:solidFill>
        </p:spPr>
        <p:txBody>
          <a:bodyPr anchor="t"/>
          <a:lstStyle/>
          <a:p>
            <a:pPr algn="r"/>
            <a:r>
              <a:rPr lang="en-GB" dirty="0">
                <a:solidFill>
                  <a:schemeClr val="bg1"/>
                </a:solidFill>
              </a:rPr>
              <a:t>Operational bulletins</a:t>
            </a:r>
          </a:p>
        </p:txBody>
      </p:sp>
      <p:sp>
        <p:nvSpPr>
          <p:cNvPr id="3" name="Content Placeholder 2">
            <a:extLst>
              <a:ext uri="{FF2B5EF4-FFF2-40B4-BE49-F238E27FC236}">
                <a16:creationId xmlns:a16="http://schemas.microsoft.com/office/drawing/2014/main" id="{ADD3FEF7-9918-4A7C-89EF-65CDCEC47BEE}"/>
              </a:ext>
            </a:extLst>
          </p:cNvPr>
          <p:cNvSpPr>
            <a:spLocks noGrp="1"/>
          </p:cNvSpPr>
          <p:nvPr>
            <p:ph sz="half" idx="1"/>
          </p:nvPr>
        </p:nvSpPr>
        <p:spPr>
          <a:xfrm>
            <a:off x="457200" y="1920085"/>
            <a:ext cx="7787208" cy="4434840"/>
          </a:xfrm>
        </p:spPr>
        <p:txBody>
          <a:bodyPr/>
          <a:lstStyle/>
          <a:p>
            <a:r>
              <a:rPr lang="nn-NO" dirty="0">
                <a:hlinkClick r:id="rId2" action="ppaction://hlinkfile"/>
              </a:rPr>
              <a:t>NR-OPS-039 Tram Inn blockage Irregularity.pdf</a:t>
            </a:r>
            <a:endParaRPr lang="nn-NO" dirty="0"/>
          </a:p>
          <a:p>
            <a:r>
              <a:rPr lang="en-GB" dirty="0">
                <a:hlinkClick r:id="rId3" action="ppaction://hlinkfile"/>
              </a:rPr>
              <a:t>NR-OPS-040 Line Blockage Irregularity Hereford.pdf</a:t>
            </a:r>
            <a:endParaRPr lang="en-GB" dirty="0"/>
          </a:p>
          <a:p>
            <a:r>
              <a:rPr lang="en-GB" dirty="0">
                <a:hlinkClick r:id="rId4" action="ppaction://hlinkfile"/>
              </a:rPr>
              <a:t>NR-OPS-041 Operating Irregularity for a Speed Restriction V2.pdf</a:t>
            </a:r>
            <a:endParaRPr lang="en-GB" dirty="0"/>
          </a:p>
        </p:txBody>
      </p:sp>
      <p:sp>
        <p:nvSpPr>
          <p:cNvPr id="5" name="Date Placeholder 4">
            <a:extLst>
              <a:ext uri="{FF2B5EF4-FFF2-40B4-BE49-F238E27FC236}">
                <a16:creationId xmlns:a16="http://schemas.microsoft.com/office/drawing/2014/main" id="{F3EE0F84-33D5-4946-B1B6-B5A687046F72}"/>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F8A0893C-ECC2-42C5-811F-5FA403EB184B}"/>
              </a:ext>
            </a:extLst>
          </p:cNvPr>
          <p:cNvSpPr>
            <a:spLocks noGrp="1"/>
          </p:cNvSpPr>
          <p:nvPr>
            <p:ph type="sldNum" sz="quarter" idx="12"/>
          </p:nvPr>
        </p:nvSpPr>
        <p:spPr/>
        <p:txBody>
          <a:bodyPr/>
          <a:lstStyle/>
          <a:p>
            <a:pPr>
              <a:defRPr/>
            </a:pPr>
            <a:fld id="{6E4066BB-E1B6-4D6A-8219-D5F00293222E}" type="slidenum">
              <a:rPr lang="en-GB" altLang="en-US" smtClean="0"/>
              <a:pPr>
                <a:defRPr/>
              </a:pPr>
              <a:t>17</a:t>
            </a:fld>
            <a:endParaRPr lang="en-GB" altLang="en-US"/>
          </a:p>
        </p:txBody>
      </p:sp>
    </p:spTree>
    <p:extLst>
      <p:ext uri="{BB962C8B-B14F-4D97-AF65-F5344CB8AC3E}">
        <p14:creationId xmlns:p14="http://schemas.microsoft.com/office/powerpoint/2010/main" val="152855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3203" y="179091"/>
            <a:ext cx="8229600" cy="1143000"/>
          </a:xfrm>
          <a:solidFill>
            <a:schemeClr val="tx1"/>
          </a:solidFill>
        </p:spPr>
        <p:txBody>
          <a:bodyPr anchor="t">
            <a:normAutofit/>
          </a:bodyPr>
          <a:lstStyle/>
          <a:p>
            <a:pPr algn="l"/>
            <a:r>
              <a:rPr lang="en-GB" sz="5400" dirty="0">
                <a:solidFill>
                  <a:schemeClr val="bg1"/>
                </a:solidFill>
              </a:rPr>
              <a:t>Welcome</a:t>
            </a:r>
          </a:p>
        </p:txBody>
      </p:sp>
      <p:sp>
        <p:nvSpPr>
          <p:cNvPr id="9" name="Content Placeholder 8"/>
          <p:cNvSpPr>
            <a:spLocks noGrp="1"/>
          </p:cNvSpPr>
          <p:nvPr>
            <p:ph idx="1"/>
          </p:nvPr>
        </p:nvSpPr>
        <p:spPr>
          <a:xfrm>
            <a:off x="323528" y="1547664"/>
            <a:ext cx="8568951" cy="4578499"/>
          </a:xfrm>
          <a:ln>
            <a:solidFill>
              <a:schemeClr val="accent1"/>
            </a:solidFill>
          </a:ln>
        </p:spPr>
        <p:txBody>
          <a:bodyPr>
            <a:normAutofit lnSpcReduction="10000"/>
          </a:bodyPr>
          <a:lstStyle/>
          <a:p>
            <a:pPr marL="0" indent="0">
              <a:buNone/>
            </a:pPr>
            <a:r>
              <a:rPr lang="en-GB" sz="1400" b="1" dirty="0"/>
              <a:t>Welcome to the Health, Safety and Environment Cascade for Period 8 2018/19.  </a:t>
            </a:r>
            <a:endParaRPr lang="en-GB" sz="1400" dirty="0"/>
          </a:p>
          <a:p>
            <a:pPr marL="0" indent="0">
              <a:buNone/>
            </a:pPr>
            <a:r>
              <a:rPr lang="en-GB" sz="1400" b="1" dirty="0">
                <a:solidFill>
                  <a:schemeClr val="bg2">
                    <a:lumMod val="50000"/>
                  </a:schemeClr>
                </a:solidFill>
              </a:rPr>
              <a:t>In this cascade;</a:t>
            </a:r>
          </a:p>
          <a:p>
            <a:r>
              <a:rPr lang="en-GB" sz="1400" b="1" dirty="0">
                <a:solidFill>
                  <a:schemeClr val="bg2">
                    <a:lumMod val="75000"/>
                  </a:schemeClr>
                </a:solidFill>
              </a:rPr>
              <a:t>Fatal accident on South East Route</a:t>
            </a:r>
          </a:p>
          <a:p>
            <a:pPr lvl="1"/>
            <a:r>
              <a:rPr lang="en-GB" sz="1200" b="1" dirty="0">
                <a:solidFill>
                  <a:schemeClr val="bg2">
                    <a:lumMod val="75000"/>
                  </a:schemeClr>
                </a:solidFill>
              </a:rPr>
              <a:t>RMD statements</a:t>
            </a:r>
          </a:p>
          <a:p>
            <a:pPr lvl="1"/>
            <a:r>
              <a:rPr lang="en-GB" sz="1200" b="1" dirty="0">
                <a:solidFill>
                  <a:schemeClr val="bg2">
                    <a:lumMod val="75000"/>
                  </a:schemeClr>
                </a:solidFill>
              </a:rPr>
              <a:t>Safety Bulletin</a:t>
            </a:r>
          </a:p>
          <a:p>
            <a:pPr lvl="1"/>
            <a:r>
              <a:rPr lang="en-GB" sz="1300" b="1" dirty="0">
                <a:solidFill>
                  <a:schemeClr val="bg2">
                    <a:lumMod val="75000"/>
                  </a:schemeClr>
                </a:solidFill>
                <a:ea typeface="Times New Roman" panose="02020603050405020304" pitchFamily="18" charset="0"/>
              </a:rPr>
              <a:t>Back to basics to keep safe</a:t>
            </a:r>
          </a:p>
          <a:p>
            <a:pPr lvl="1"/>
            <a:r>
              <a:rPr lang="en-GB" sz="1300" b="1" dirty="0">
                <a:solidFill>
                  <a:schemeClr val="bg2">
                    <a:lumMod val="75000"/>
                  </a:schemeClr>
                </a:solidFill>
              </a:rPr>
              <a:t>Lets talk Supervision</a:t>
            </a:r>
            <a:endParaRPr lang="en-GB" sz="1700" b="1" dirty="0">
              <a:solidFill>
                <a:schemeClr val="bg2">
                  <a:lumMod val="75000"/>
                </a:schemeClr>
              </a:solidFill>
            </a:endParaRPr>
          </a:p>
          <a:p>
            <a:r>
              <a:rPr lang="en-GB" sz="1400" b="1" dirty="0">
                <a:solidFill>
                  <a:schemeClr val="bg2">
                    <a:lumMod val="75000"/>
                  </a:schemeClr>
                </a:solidFill>
              </a:rPr>
              <a:t>Workforce Accidents</a:t>
            </a:r>
          </a:p>
          <a:p>
            <a:pPr lvl="1"/>
            <a:r>
              <a:rPr lang="en-GB" sz="1200" b="1" dirty="0">
                <a:solidFill>
                  <a:schemeClr val="bg2">
                    <a:lumMod val="75000"/>
                  </a:schemeClr>
                </a:solidFill>
              </a:rPr>
              <a:t>Golden Hour</a:t>
            </a:r>
          </a:p>
          <a:p>
            <a:pPr lvl="1"/>
            <a:r>
              <a:rPr lang="en-GB" sz="1200" b="1" dirty="0">
                <a:solidFill>
                  <a:schemeClr val="bg2">
                    <a:lumMod val="75000"/>
                  </a:schemeClr>
                </a:solidFill>
              </a:rPr>
              <a:t>Slip trip fall accidents</a:t>
            </a:r>
          </a:p>
          <a:p>
            <a:pPr lvl="1"/>
            <a:r>
              <a:rPr lang="en-GB" sz="1200" b="1" dirty="0">
                <a:solidFill>
                  <a:schemeClr val="bg2">
                    <a:lumMod val="75000"/>
                  </a:schemeClr>
                </a:solidFill>
              </a:rPr>
              <a:t>Slip, trip &amp; fall reminder</a:t>
            </a:r>
          </a:p>
          <a:p>
            <a:pPr lvl="1"/>
            <a:r>
              <a:rPr lang="en-GB" sz="1200" b="1" dirty="0">
                <a:solidFill>
                  <a:schemeClr val="bg2">
                    <a:lumMod val="75000"/>
                  </a:schemeClr>
                </a:solidFill>
              </a:rPr>
              <a:t>Lymington Viaduct (STF)</a:t>
            </a:r>
          </a:p>
          <a:p>
            <a:pPr lvl="1"/>
            <a:r>
              <a:rPr lang="en-GB" sz="1200" b="1" dirty="0">
                <a:solidFill>
                  <a:schemeClr val="bg2">
                    <a:lumMod val="75000"/>
                  </a:schemeClr>
                </a:solidFill>
              </a:rPr>
              <a:t>OCC – SCS application</a:t>
            </a:r>
          </a:p>
          <a:p>
            <a:pPr lvl="1"/>
            <a:r>
              <a:rPr lang="en-GB" sz="1200" b="1" dirty="0">
                <a:solidFill>
                  <a:schemeClr val="bg2">
                    <a:lumMod val="75000"/>
                  </a:schemeClr>
                </a:solidFill>
              </a:rPr>
              <a:t>Manual Handling injury</a:t>
            </a:r>
          </a:p>
          <a:p>
            <a:r>
              <a:rPr lang="en-GB" sz="1400" b="1" dirty="0">
                <a:solidFill>
                  <a:schemeClr val="bg2">
                    <a:lumMod val="75000"/>
                  </a:schemeClr>
                </a:solidFill>
              </a:rPr>
              <a:t>Health and Wellbeing</a:t>
            </a:r>
          </a:p>
          <a:p>
            <a:pPr lvl="1"/>
            <a:r>
              <a:rPr lang="en-GB" sz="1200" b="1" dirty="0">
                <a:solidFill>
                  <a:schemeClr val="bg2">
                    <a:lumMod val="75000"/>
                  </a:schemeClr>
                </a:solidFill>
              </a:rPr>
              <a:t>Epilepsy</a:t>
            </a:r>
          </a:p>
          <a:p>
            <a:pPr lvl="1"/>
            <a:r>
              <a:rPr lang="en-GB" sz="1200" b="1" dirty="0">
                <a:solidFill>
                  <a:schemeClr val="bg2">
                    <a:lumMod val="75000"/>
                  </a:schemeClr>
                </a:solidFill>
              </a:rPr>
              <a:t>D&amp;A policy reminder .</a:t>
            </a:r>
          </a:p>
          <a:p>
            <a:r>
              <a:rPr lang="en-GB" sz="1400" b="1" dirty="0">
                <a:solidFill>
                  <a:schemeClr val="bg2">
                    <a:lumMod val="75000"/>
                  </a:schemeClr>
                </a:solidFill>
              </a:rPr>
              <a:t>Electrical Risk; Close Calls please</a:t>
            </a:r>
          </a:p>
          <a:p>
            <a:r>
              <a:rPr lang="en-GB" sz="1400" b="1" dirty="0">
                <a:solidFill>
                  <a:schemeClr val="bg2">
                    <a:lumMod val="75000"/>
                  </a:schemeClr>
                </a:solidFill>
              </a:rPr>
              <a:t>Driver reminder</a:t>
            </a:r>
          </a:p>
          <a:p>
            <a:r>
              <a:rPr lang="en-GB" sz="1400" b="1" dirty="0">
                <a:solidFill>
                  <a:schemeClr val="bg2">
                    <a:lumMod val="75000"/>
                  </a:schemeClr>
                </a:solidFill>
              </a:rPr>
              <a:t>Operational Bulletins</a:t>
            </a: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22-Nov-18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pic>
        <p:nvPicPr>
          <p:cNvPr id="2" name="Picture 1">
            <a:extLst>
              <a:ext uri="{FF2B5EF4-FFF2-40B4-BE49-F238E27FC236}">
                <a16:creationId xmlns:a16="http://schemas.microsoft.com/office/drawing/2014/main" id="{A4D9ACB9-8F19-476B-800D-102EF97E70A2}"/>
              </a:ext>
            </a:extLst>
          </p:cNvPr>
          <p:cNvPicPr>
            <a:picLocks noChangeAspect="1"/>
          </p:cNvPicPr>
          <p:nvPr/>
        </p:nvPicPr>
        <p:blipFill>
          <a:blip r:embed="rId2"/>
          <a:stretch>
            <a:fillRect/>
          </a:stretch>
        </p:blipFill>
        <p:spPr>
          <a:xfrm rot="21039348">
            <a:off x="5724128" y="3140968"/>
            <a:ext cx="2723924" cy="1637010"/>
          </a:xfrm>
          <a:prstGeom prst="rect">
            <a:avLst/>
          </a:prstGeom>
          <a:ln>
            <a:solidFill>
              <a:schemeClr val="accent1"/>
            </a:solidFill>
          </a:ln>
        </p:spPr>
      </p:pic>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6C46F5-1776-468A-BF16-0C1CC023A902}"/>
              </a:ext>
            </a:extLst>
          </p:cNvPr>
          <p:cNvSpPr>
            <a:spLocks noGrp="1"/>
          </p:cNvSpPr>
          <p:nvPr>
            <p:ph idx="1"/>
          </p:nvPr>
        </p:nvSpPr>
        <p:spPr>
          <a:xfrm>
            <a:off x="1979712" y="3018023"/>
            <a:ext cx="6998777" cy="3507321"/>
          </a:xfrm>
          <a:solidFill>
            <a:schemeClr val="bg1">
              <a:lumMod val="95000"/>
            </a:schemeClr>
          </a:solidFill>
        </p:spPr>
        <p:txBody>
          <a:bodyPr>
            <a:normAutofit fontScale="55000" lnSpcReduction="20000"/>
          </a:bodyPr>
          <a:lstStyle/>
          <a:p>
            <a:pPr marL="0" indent="0">
              <a:buNone/>
            </a:pPr>
            <a:endParaRPr lang="en-GB" dirty="0"/>
          </a:p>
          <a:p>
            <a:pPr marL="0" indent="0">
              <a:buNone/>
            </a:pPr>
            <a:r>
              <a:rPr lang="en-GB" sz="2200" i="1" dirty="0"/>
              <a:t>I have to inform you of the very sad news that one of our colleagues , a member of a possession delivery team employed by one of our contracting companies – has suffered a fatal accident while working for South East route. </a:t>
            </a:r>
          </a:p>
          <a:p>
            <a:pPr marL="0" indent="0">
              <a:buNone/>
            </a:pPr>
            <a:r>
              <a:rPr lang="en-GB" sz="2200" i="1" dirty="0"/>
              <a:t>The worker was struck by a train at Stoats Nest junction, between Purley and Coulsdon, at around 00.30 this morning.</a:t>
            </a:r>
          </a:p>
          <a:p>
            <a:pPr marL="0" indent="0">
              <a:buNone/>
            </a:pPr>
            <a:r>
              <a:rPr lang="en-GB" sz="2200" i="1" dirty="0"/>
              <a:t>After the initial on-site investigation the circumstances are still currently unexplained but, as you would expect, BTP, ORR and the Rail Accident Investigation Branch will be carrying out a full investigation. </a:t>
            </a:r>
          </a:p>
          <a:p>
            <a:pPr marL="0" indent="0">
              <a:buNone/>
            </a:pPr>
            <a:r>
              <a:rPr lang="en-GB" sz="2200" i="1" dirty="0"/>
              <a:t>The worker’s immediate family have been informed but BTP are not yet releasing any further details of his identity.</a:t>
            </a:r>
          </a:p>
          <a:p>
            <a:pPr marL="0" indent="0">
              <a:buNone/>
            </a:pPr>
            <a:r>
              <a:rPr lang="en-GB" sz="2200" i="1" dirty="0"/>
              <a:t>Naturally our thoughts are with his family and friends at this sad time. </a:t>
            </a:r>
          </a:p>
          <a:p>
            <a:pPr marL="0" indent="0">
              <a:buNone/>
            </a:pPr>
            <a:r>
              <a:rPr lang="en-GB" sz="2200" i="1" dirty="0"/>
              <a:t>It’s healthy to talk, so remember that </a:t>
            </a:r>
            <a:r>
              <a:rPr lang="en-GB" sz="2200" i="1" dirty="0" err="1"/>
              <a:t>Validium</a:t>
            </a:r>
            <a:r>
              <a:rPr lang="en-GB" sz="2200" i="1" dirty="0"/>
              <a:t>, our employee support service, is available 24 hours a day. If you need to speak to someone please contact them on 0800 358 4858. </a:t>
            </a:r>
          </a:p>
          <a:p>
            <a:pPr marL="0" indent="0">
              <a:buNone/>
            </a:pPr>
            <a:endParaRPr lang="en-GB" sz="2200" i="1" dirty="0"/>
          </a:p>
          <a:p>
            <a:pPr marL="0" indent="0">
              <a:buNone/>
            </a:pPr>
            <a:r>
              <a:rPr lang="en-GB" sz="2200" dirty="0"/>
              <a:t>John Halsall</a:t>
            </a:r>
          </a:p>
          <a:p>
            <a:pPr marL="0" indent="0">
              <a:buNone/>
            </a:pPr>
            <a:r>
              <a:rPr lang="en-GB" sz="2200" dirty="0"/>
              <a:t>Managing Director</a:t>
            </a:r>
          </a:p>
          <a:p>
            <a:pPr marL="0" indent="0">
              <a:buNone/>
            </a:pPr>
            <a:r>
              <a:rPr lang="en-GB" sz="2200" dirty="0"/>
              <a:t>South East Route</a:t>
            </a:r>
          </a:p>
          <a:p>
            <a:endParaRPr lang="en-GB" dirty="0"/>
          </a:p>
        </p:txBody>
      </p:sp>
      <p:sp>
        <p:nvSpPr>
          <p:cNvPr id="4" name="Date Placeholder 3">
            <a:extLst>
              <a:ext uri="{FF2B5EF4-FFF2-40B4-BE49-F238E27FC236}">
                <a16:creationId xmlns:a16="http://schemas.microsoft.com/office/drawing/2014/main" id="{B4251408-026D-4BCF-8D0E-F6E5C4845A9C}"/>
              </a:ext>
            </a:extLst>
          </p:cNvPr>
          <p:cNvSpPr>
            <a:spLocks noGrp="1"/>
          </p:cNvSpPr>
          <p:nvPr>
            <p:ph type="dt" sz="half" idx="10"/>
          </p:nvPr>
        </p:nvSpPr>
        <p:spPr/>
        <p:txBody>
          <a:bodyPr/>
          <a:lstStyle/>
          <a:p>
            <a:pPr>
              <a:defRPr/>
            </a:pPr>
            <a:fld id="{34496927-2A9A-4229-B102-B280E970ABCE}" type="datetime5">
              <a:rPr lang="en-GB" altLang="en-US" smtClean="0"/>
              <a:t>22-Nov-18</a:t>
            </a:fld>
            <a:endParaRPr lang="en-GB" altLang="en-US"/>
          </a:p>
        </p:txBody>
      </p:sp>
      <p:sp>
        <p:nvSpPr>
          <p:cNvPr id="5" name="Slide Number Placeholder 4">
            <a:extLst>
              <a:ext uri="{FF2B5EF4-FFF2-40B4-BE49-F238E27FC236}">
                <a16:creationId xmlns:a16="http://schemas.microsoft.com/office/drawing/2014/main" id="{FF03BFF4-C747-4C74-AC57-E25DF27E7116}"/>
              </a:ext>
            </a:extLst>
          </p:cNvPr>
          <p:cNvSpPr>
            <a:spLocks noGrp="1"/>
          </p:cNvSpPr>
          <p:nvPr>
            <p:ph type="sldNum" sz="quarter" idx="12"/>
          </p:nvPr>
        </p:nvSpPr>
        <p:spPr/>
        <p:txBody>
          <a:bodyPr/>
          <a:lstStyle/>
          <a:p>
            <a:pPr>
              <a:defRPr/>
            </a:pPr>
            <a:fld id="{B59C5A7D-3FD6-48AB-9EA1-2620497A3144}" type="slidenum">
              <a:rPr lang="en-GB" altLang="en-US" smtClean="0"/>
              <a:pPr>
                <a:defRPr/>
              </a:pPr>
              <a:t>3</a:t>
            </a:fld>
            <a:endParaRPr lang="en-GB" altLang="en-US"/>
          </a:p>
        </p:txBody>
      </p:sp>
      <p:pic>
        <p:nvPicPr>
          <p:cNvPr id="2050" name="Picture 3" descr="image003">
            <a:extLst>
              <a:ext uri="{FF2B5EF4-FFF2-40B4-BE49-F238E27FC236}">
                <a16:creationId xmlns:a16="http://schemas.microsoft.com/office/drawing/2014/main" id="{4017F8A9-EB67-407D-A9A9-FA77032DE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10" y="136525"/>
            <a:ext cx="8497065" cy="10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940C609-0388-4E45-B5CF-3CDE9F2B1E88}"/>
              </a:ext>
            </a:extLst>
          </p:cNvPr>
          <p:cNvSpPr txBox="1"/>
          <p:nvPr/>
        </p:nvSpPr>
        <p:spPr>
          <a:xfrm>
            <a:off x="319810" y="1429478"/>
            <a:ext cx="6844478" cy="1615827"/>
          </a:xfrm>
          <a:prstGeom prst="rect">
            <a:avLst/>
          </a:prstGeom>
          <a:solidFill>
            <a:schemeClr val="bg1">
              <a:lumMod val="85000"/>
            </a:schemeClr>
          </a:solidFill>
        </p:spPr>
        <p:txBody>
          <a:bodyPr wrap="square" rtlCol="0">
            <a:spAutoFit/>
          </a:bodyPr>
          <a:lstStyle/>
          <a:p>
            <a:r>
              <a:rPr lang="en-GB" dirty="0"/>
              <a:t>Dear colleagues</a:t>
            </a:r>
          </a:p>
          <a:p>
            <a:r>
              <a:rPr lang="en-GB" dirty="0"/>
              <a:t>I have some very sad news to share below from the South Eastern route, where a colleague was fatally injured in the early hours of this morning while working on the railway. </a:t>
            </a:r>
          </a:p>
          <a:p>
            <a:r>
              <a:rPr lang="en-GB" dirty="0"/>
              <a:t>The details of this tragic incident are still being investigated, but it is worth reflecting that we have had a number of recent high potential near misses on Wessex.</a:t>
            </a:r>
          </a:p>
          <a:p>
            <a:r>
              <a:rPr lang="en-GB" dirty="0"/>
              <a:t>Please do take this moment to pause and think about your own safety, and the safety of those around you. </a:t>
            </a:r>
          </a:p>
          <a:p>
            <a:r>
              <a:rPr lang="en-GB" dirty="0"/>
              <a:t> Becky Lumlock</a:t>
            </a:r>
          </a:p>
          <a:p>
            <a:r>
              <a:rPr lang="en-GB" dirty="0"/>
              <a:t>Route Managing Director</a:t>
            </a:r>
          </a:p>
          <a:p>
            <a:r>
              <a:rPr lang="en-GB" dirty="0"/>
              <a:t>Wessex</a:t>
            </a:r>
          </a:p>
        </p:txBody>
      </p:sp>
      <p:sp>
        <p:nvSpPr>
          <p:cNvPr id="7" name="TextBox 6">
            <a:extLst>
              <a:ext uri="{FF2B5EF4-FFF2-40B4-BE49-F238E27FC236}">
                <a16:creationId xmlns:a16="http://schemas.microsoft.com/office/drawing/2014/main" id="{ABBA11A8-4623-47C2-B0F9-DE583D59889B}"/>
              </a:ext>
            </a:extLst>
          </p:cNvPr>
          <p:cNvSpPr txBox="1"/>
          <p:nvPr/>
        </p:nvSpPr>
        <p:spPr>
          <a:xfrm>
            <a:off x="755576" y="332656"/>
            <a:ext cx="4680520" cy="646331"/>
          </a:xfrm>
          <a:prstGeom prst="rect">
            <a:avLst/>
          </a:prstGeom>
          <a:noFill/>
        </p:spPr>
        <p:txBody>
          <a:bodyPr wrap="square" rtlCol="0">
            <a:spAutoFit/>
          </a:bodyPr>
          <a:lstStyle/>
          <a:p>
            <a:r>
              <a:rPr lang="en-GB" sz="1800" dirty="0">
                <a:solidFill>
                  <a:schemeClr val="bg1"/>
                </a:solidFill>
              </a:rPr>
              <a:t>RMD statements following the tragic fatal accident last week in SE Route last week..</a:t>
            </a:r>
          </a:p>
        </p:txBody>
      </p:sp>
    </p:spTree>
    <p:extLst>
      <p:ext uri="{BB962C8B-B14F-4D97-AF65-F5344CB8AC3E}">
        <p14:creationId xmlns:p14="http://schemas.microsoft.com/office/powerpoint/2010/main" val="192088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6525"/>
            <a:ext cx="8673137" cy="1219655"/>
          </a:xfrm>
          <a:solidFill>
            <a:schemeClr val="tx1"/>
          </a:solidFill>
        </p:spPr>
        <p:txBody>
          <a:bodyPr>
            <a:noAutofit/>
          </a:bodyPr>
          <a:lstStyle/>
          <a:p>
            <a:pPr algn="r"/>
            <a:br>
              <a:rPr lang="en-GB" sz="5400" i="0" dirty="0"/>
            </a:br>
            <a:br>
              <a:rPr lang="en-GB" sz="5400" i="0" dirty="0"/>
            </a:br>
            <a:br>
              <a:rPr lang="en-GB" sz="5400" i="0" dirty="0"/>
            </a:br>
            <a:br>
              <a:rPr lang="en-GB" sz="5400" i="0" dirty="0"/>
            </a:br>
            <a:br>
              <a:rPr lang="en-GB" sz="5400" i="0" dirty="0"/>
            </a:br>
            <a:br>
              <a:rPr lang="en-GB" sz="5400" i="0" dirty="0"/>
            </a:br>
            <a:r>
              <a:rPr lang="en-GB" sz="4000" i="0" dirty="0">
                <a:solidFill>
                  <a:schemeClr val="bg1"/>
                </a:solidFill>
              </a:rPr>
              <a:t>Workforce Safety </a:t>
            </a:r>
            <a:br>
              <a:rPr lang="en-GB" sz="5400" i="0" dirty="0">
                <a:solidFill>
                  <a:schemeClr val="bg1"/>
                </a:solidFill>
              </a:rPr>
            </a:br>
            <a:r>
              <a:rPr lang="en-GB" sz="2800" i="0" dirty="0">
                <a:solidFill>
                  <a:schemeClr val="bg1"/>
                </a:solidFill>
              </a:rPr>
              <a:t>PSS Staff</a:t>
            </a:r>
            <a:endParaRPr lang="en-GB" sz="2800" i="0" dirty="0">
              <a:solidFill>
                <a:srgbClr val="FF0000"/>
              </a:solidFill>
            </a:endParaRPr>
          </a:p>
        </p:txBody>
      </p:sp>
      <p:sp>
        <p:nvSpPr>
          <p:cNvPr id="4" name="Date Placeholder 3"/>
          <p:cNvSpPr>
            <a:spLocks noGrp="1"/>
          </p:cNvSpPr>
          <p:nvPr>
            <p:ph type="dt" sz="half" idx="10"/>
          </p:nvPr>
        </p:nvSpPr>
        <p:spPr/>
        <p:txBody>
          <a:bodyPr/>
          <a:lstStyle/>
          <a:p>
            <a:pPr>
              <a:defRPr/>
            </a:pPr>
            <a:fld id="{9EB95853-0538-4C31-9C7C-ED3AD421B6D6}" type="datetime5">
              <a:rPr lang="en-GB" altLang="en-US" smtClean="0"/>
              <a:t>22-Nov-18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
        <p:nvSpPr>
          <p:cNvPr id="11" name="Content Placeholder 10">
            <a:extLst>
              <a:ext uri="{FF2B5EF4-FFF2-40B4-BE49-F238E27FC236}">
                <a16:creationId xmlns:a16="http://schemas.microsoft.com/office/drawing/2014/main" id="{761B0024-DDA8-4B59-AC88-072C2F7E61F1}"/>
              </a:ext>
            </a:extLst>
          </p:cNvPr>
          <p:cNvSpPr>
            <a:spLocks noGrp="1"/>
          </p:cNvSpPr>
          <p:nvPr>
            <p:ph sz="half" idx="1"/>
          </p:nvPr>
        </p:nvSpPr>
        <p:spPr/>
        <p:txBody>
          <a:bodyPr/>
          <a:lstStyle/>
          <a:p>
            <a:endParaRPr lang="en-GB"/>
          </a:p>
        </p:txBody>
      </p:sp>
      <p:pic>
        <p:nvPicPr>
          <p:cNvPr id="12" name="Picture 11">
            <a:extLst>
              <a:ext uri="{FF2B5EF4-FFF2-40B4-BE49-F238E27FC236}">
                <a16:creationId xmlns:a16="http://schemas.microsoft.com/office/drawing/2014/main" id="{7E1FA577-5820-4E11-8BA8-48E19350A9E6}"/>
              </a:ext>
            </a:extLst>
          </p:cNvPr>
          <p:cNvPicPr>
            <a:picLocks noChangeAspect="1"/>
          </p:cNvPicPr>
          <p:nvPr/>
        </p:nvPicPr>
        <p:blipFill>
          <a:blip r:embed="rId2"/>
          <a:stretch>
            <a:fillRect/>
          </a:stretch>
        </p:blipFill>
        <p:spPr>
          <a:xfrm>
            <a:off x="222670" y="1614544"/>
            <a:ext cx="4219456" cy="4917502"/>
          </a:xfrm>
          <a:prstGeom prst="rect">
            <a:avLst/>
          </a:prstGeom>
          <a:ln>
            <a:solidFill>
              <a:schemeClr val="accent1"/>
            </a:solidFill>
          </a:ln>
        </p:spPr>
      </p:pic>
      <p:pic>
        <p:nvPicPr>
          <p:cNvPr id="15" name="Content Placeholder 14">
            <a:extLst>
              <a:ext uri="{FF2B5EF4-FFF2-40B4-BE49-F238E27FC236}">
                <a16:creationId xmlns:a16="http://schemas.microsoft.com/office/drawing/2014/main" id="{9EA0EAB0-1015-4812-A969-AB4772EE456D}"/>
              </a:ext>
            </a:extLst>
          </p:cNvPr>
          <p:cNvPicPr>
            <a:picLocks noGrp="1" noChangeAspect="1"/>
          </p:cNvPicPr>
          <p:nvPr>
            <p:ph sz="half" idx="2"/>
          </p:nvPr>
        </p:nvPicPr>
        <p:blipFill>
          <a:blip r:embed="rId3"/>
          <a:stretch>
            <a:fillRect/>
          </a:stretch>
        </p:blipFill>
        <p:spPr>
          <a:xfrm>
            <a:off x="4701875" y="1624632"/>
            <a:ext cx="4442125" cy="2092400"/>
          </a:xfrm>
          <a:prstGeom prst="rect">
            <a:avLst/>
          </a:prstGeom>
        </p:spPr>
      </p:pic>
      <p:sp>
        <p:nvSpPr>
          <p:cNvPr id="16" name="TextBox 15">
            <a:extLst>
              <a:ext uri="{FF2B5EF4-FFF2-40B4-BE49-F238E27FC236}">
                <a16:creationId xmlns:a16="http://schemas.microsoft.com/office/drawing/2014/main" id="{C578340F-F16E-4CBF-9116-DCCBA516A25E}"/>
              </a:ext>
            </a:extLst>
          </p:cNvPr>
          <p:cNvSpPr txBox="1"/>
          <p:nvPr/>
        </p:nvSpPr>
        <p:spPr>
          <a:xfrm>
            <a:off x="4975087" y="4271566"/>
            <a:ext cx="3895700" cy="1923604"/>
          </a:xfrm>
          <a:prstGeom prst="rect">
            <a:avLst/>
          </a:prstGeom>
          <a:solidFill>
            <a:schemeClr val="bg1">
              <a:lumMod val="85000"/>
            </a:schemeClr>
          </a:solidFill>
        </p:spPr>
        <p:txBody>
          <a:bodyPr wrap="square" rtlCol="0">
            <a:spAutoFit/>
          </a:bodyPr>
          <a:lstStyle/>
          <a:p>
            <a:r>
              <a:rPr lang="en-GB" sz="1600" dirty="0"/>
              <a:t>Wessex Route Comment:</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sz="1400" dirty="0"/>
              <a:t>PSS staff will only work in pairs,</a:t>
            </a:r>
          </a:p>
          <a:p>
            <a:pPr marL="171450" indent="-171450">
              <a:buFont typeface="Wingdings" panose="05000000000000000000" pitchFamily="2" charset="2"/>
              <a:buChar char="Ø"/>
            </a:pPr>
            <a:r>
              <a:rPr lang="en-GB" sz="1400" dirty="0"/>
              <a:t>PICOPs will check during briefing that the PSS are in pairs</a:t>
            </a:r>
          </a:p>
          <a:p>
            <a:pPr marL="171450" indent="-171450">
              <a:buFont typeface="Wingdings" panose="05000000000000000000" pitchFamily="2" charset="2"/>
              <a:buChar char="Ø"/>
            </a:pPr>
            <a:r>
              <a:rPr lang="en-GB" sz="1400" dirty="0"/>
              <a:t>PSS staff will make sure they report to the PICOP any change in circumstances</a:t>
            </a:r>
          </a:p>
          <a:p>
            <a:endParaRPr lang="en-GB" dirty="0"/>
          </a:p>
          <a:p>
            <a:endParaRPr lang="en-GB" dirty="0"/>
          </a:p>
        </p:txBody>
      </p:sp>
    </p:spTree>
    <p:extLst>
      <p:ext uri="{BB962C8B-B14F-4D97-AF65-F5344CB8AC3E}">
        <p14:creationId xmlns:p14="http://schemas.microsoft.com/office/powerpoint/2010/main" val="268471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956CCE3E-49BC-4BF2-AA04-51C228FE9F88}"/>
              </a:ext>
            </a:extLst>
          </p:cNvPr>
          <p:cNvSpPr txBox="1">
            <a:spLocks noGrp="1" noChangeArrowheads="1"/>
          </p:cNvSpPr>
          <p:nvPr>
            <p:ph type="title"/>
          </p:nvPr>
        </p:nvSpPr>
        <p:spPr bwMode="auto">
          <a:xfrm>
            <a:off x="533400" y="182400"/>
            <a:ext cx="8229600" cy="1143000"/>
          </a:xfrm>
          <a:prstGeom prst="rect">
            <a:avLst/>
          </a:prstGeom>
          <a:solidFill>
            <a:schemeClr val="tx1"/>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GB" sz="2200" dirty="0">
                <a:solidFill>
                  <a:schemeClr val="bg1"/>
                </a:solidFill>
                <a:effectLst/>
                <a:latin typeface="Calibri" panose="020F0502020204030204" pitchFamily="34" charset="0"/>
                <a:ea typeface="Times New Roman" panose="02020603050405020304" pitchFamily="18" charset="0"/>
              </a:rPr>
              <a:t>Wessex Route</a:t>
            </a:r>
            <a:endParaRPr lang="en-GB" sz="12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GB" sz="2400" b="1" u="sng" dirty="0">
                <a:solidFill>
                  <a:schemeClr val="bg1"/>
                </a:solidFill>
                <a:effectLst/>
                <a:latin typeface="Calibri" panose="020F0502020204030204" pitchFamily="34" charset="0"/>
                <a:ea typeface="Times New Roman" panose="02020603050405020304" pitchFamily="18" charset="0"/>
              </a:rPr>
              <a:t>Title:</a:t>
            </a:r>
            <a:r>
              <a:rPr lang="en-GB" sz="2400" u="sng" dirty="0">
                <a:solidFill>
                  <a:schemeClr val="bg1"/>
                </a:solidFill>
                <a:effectLst/>
                <a:latin typeface="Calibri" panose="020F0502020204030204" pitchFamily="34" charset="0"/>
                <a:ea typeface="Times New Roman" panose="02020603050405020304" pitchFamily="18" charset="0"/>
              </a:rPr>
              <a:t> Back to b</a:t>
            </a:r>
            <a:r>
              <a:rPr lang="en-GB" sz="2600" u="sng" dirty="0">
                <a:solidFill>
                  <a:schemeClr val="bg1"/>
                </a:solidFill>
                <a:effectLst/>
                <a:latin typeface="Calibri" panose="020F0502020204030204" pitchFamily="34" charset="0"/>
                <a:ea typeface="Times New Roman" panose="02020603050405020304" pitchFamily="18" charset="0"/>
              </a:rPr>
              <a:t>asics to keep safe      </a:t>
            </a:r>
            <a:endParaRPr lang="en-GB" sz="12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GB" sz="1600" dirty="0">
                <a:solidFill>
                  <a:schemeClr val="bg1"/>
                </a:solidFill>
                <a:effectLst/>
                <a:latin typeface="Times New Roman" panose="02020603050405020304" pitchFamily="18" charset="0"/>
                <a:ea typeface="Times New Roman" panose="02020603050405020304" pitchFamily="18" charset="0"/>
              </a:rPr>
              <a:t> </a:t>
            </a:r>
            <a:endParaRPr lang="en-GB" sz="1200" dirty="0">
              <a:solidFill>
                <a:schemeClr val="bg1"/>
              </a:solidFill>
              <a:effectLst/>
              <a:latin typeface="Times New Roman" panose="02020603050405020304" pitchFamily="18" charset="0"/>
              <a:ea typeface="Times New Roman" panose="02020603050405020304" pitchFamily="18" charset="0"/>
            </a:endParaRPr>
          </a:p>
        </p:txBody>
      </p:sp>
      <p:sp>
        <p:nvSpPr>
          <p:cNvPr id="7" name="Content Placeholder 6">
            <a:extLst>
              <a:ext uri="{FF2B5EF4-FFF2-40B4-BE49-F238E27FC236}">
                <a16:creationId xmlns:a16="http://schemas.microsoft.com/office/drawing/2014/main" id="{B3D86B5E-F979-482A-A279-FC6171248072}"/>
              </a:ext>
            </a:extLst>
          </p:cNvPr>
          <p:cNvSpPr>
            <a:spLocks noGrp="1"/>
          </p:cNvSpPr>
          <p:nvPr>
            <p:ph sz="half" idx="1"/>
          </p:nvPr>
        </p:nvSpPr>
        <p:spPr>
          <a:xfrm>
            <a:off x="179512" y="1365774"/>
            <a:ext cx="4468688" cy="5250874"/>
          </a:xfrm>
          <a:solidFill>
            <a:schemeClr val="bg1">
              <a:lumMod val="95000"/>
            </a:schemeClr>
          </a:solidFill>
        </p:spPr>
        <p:txBody>
          <a:bodyPr>
            <a:normAutofit fontScale="25000" lnSpcReduction="20000"/>
          </a:bodyPr>
          <a:lstStyle/>
          <a:p>
            <a:pPr marL="0" lvl="0" indent="0">
              <a:buNone/>
            </a:pPr>
            <a:r>
              <a:rPr lang="en-GB" sz="6400" b="1" u="sng" dirty="0">
                <a:solidFill>
                  <a:srgbClr val="FF0000"/>
                </a:solidFill>
              </a:rPr>
              <a:t>Planners and Responsible Managers. </a:t>
            </a:r>
          </a:p>
          <a:p>
            <a:pPr marL="0" indent="0">
              <a:buNone/>
            </a:pPr>
            <a:endParaRPr lang="en-GB" sz="4000" dirty="0"/>
          </a:p>
          <a:p>
            <a:pPr marL="0" indent="0">
              <a:buNone/>
            </a:pPr>
            <a:r>
              <a:rPr lang="en-GB" sz="6400" dirty="0"/>
              <a:t>Are you providing your workforce with; </a:t>
            </a:r>
          </a:p>
          <a:p>
            <a:pPr lvl="0">
              <a:buFont typeface="Wingdings" panose="05000000000000000000" pitchFamily="2" charset="2"/>
              <a:buChar char="Ø"/>
            </a:pPr>
            <a:r>
              <a:rPr lang="en-GB" sz="6400" dirty="0"/>
              <a:t>good </a:t>
            </a:r>
            <a:r>
              <a:rPr lang="en-GB" sz="6400" u="sng" dirty="0"/>
              <a:t>quality information </a:t>
            </a:r>
            <a:r>
              <a:rPr lang="en-GB" sz="6400" dirty="0"/>
              <a:t>in the Safe Work Packs</a:t>
            </a:r>
            <a:r>
              <a:rPr lang="en-GB" sz="6400" b="1" dirty="0"/>
              <a:t>,</a:t>
            </a:r>
            <a:r>
              <a:rPr lang="en-GB" sz="6400" dirty="0"/>
              <a:t> </a:t>
            </a:r>
          </a:p>
          <a:p>
            <a:pPr lvl="0">
              <a:buFont typeface="Wingdings" panose="05000000000000000000" pitchFamily="2" charset="2"/>
              <a:buChar char="Ø"/>
            </a:pPr>
            <a:r>
              <a:rPr lang="en-GB" sz="6400" dirty="0"/>
              <a:t>the </a:t>
            </a:r>
            <a:r>
              <a:rPr lang="en-GB" sz="6400" u="sng" dirty="0"/>
              <a:t>best operational protection </a:t>
            </a:r>
            <a:r>
              <a:rPr lang="en-GB" sz="6400" dirty="0"/>
              <a:t>possible.</a:t>
            </a:r>
          </a:p>
          <a:p>
            <a:pPr marL="0" lvl="0" indent="0">
              <a:buNone/>
            </a:pPr>
            <a:endParaRPr lang="en-GB" sz="6400" dirty="0"/>
          </a:p>
          <a:p>
            <a:pPr marL="0" lvl="0" indent="0">
              <a:buNone/>
            </a:pPr>
            <a:r>
              <a:rPr lang="en-GB" sz="6400" dirty="0"/>
              <a:t>Has a </a:t>
            </a:r>
            <a:r>
              <a:rPr lang="en-GB" sz="6400" dirty="0" err="1"/>
              <a:t>PiC</a:t>
            </a:r>
            <a:r>
              <a:rPr lang="en-GB" sz="6400" dirty="0"/>
              <a:t> been identified and given the </a:t>
            </a:r>
            <a:r>
              <a:rPr lang="en-GB" sz="6400" u="sng" dirty="0"/>
              <a:t>opportunity to verify the contents </a:t>
            </a:r>
            <a:r>
              <a:rPr lang="en-GB" sz="6400" dirty="0"/>
              <a:t>of the SWP within timescales</a:t>
            </a:r>
            <a:r>
              <a:rPr lang="en-GB" sz="5600" dirty="0"/>
              <a:t>?</a:t>
            </a:r>
          </a:p>
          <a:p>
            <a:pPr lvl="0"/>
            <a:endParaRPr lang="en-GB" sz="2900" dirty="0"/>
          </a:p>
          <a:p>
            <a:pPr marL="0" indent="0">
              <a:buNone/>
            </a:pPr>
            <a:r>
              <a:rPr lang="en-GB" sz="6200" b="1" u="sng" dirty="0">
                <a:solidFill>
                  <a:srgbClr val="FF0000"/>
                </a:solidFill>
              </a:rPr>
              <a:t>Everyone.</a:t>
            </a:r>
          </a:p>
          <a:p>
            <a:pPr>
              <a:buFont typeface="Wingdings" panose="05000000000000000000" pitchFamily="2" charset="2"/>
              <a:buChar char="Ø"/>
            </a:pPr>
            <a:r>
              <a:rPr lang="en-GB" sz="7200" dirty="0"/>
              <a:t>‘Take 5’ for yourself and each other, stay and </a:t>
            </a:r>
            <a:r>
              <a:rPr lang="en-GB" sz="7200" u="sng" dirty="0"/>
              <a:t>work together to keep safe</a:t>
            </a:r>
            <a:r>
              <a:rPr lang="en-GB" sz="7200" dirty="0"/>
              <a:t>.</a:t>
            </a:r>
          </a:p>
          <a:p>
            <a:pPr>
              <a:buFont typeface="Wingdings" panose="05000000000000000000" pitchFamily="2" charset="2"/>
              <a:buChar char="Ø"/>
            </a:pPr>
            <a:r>
              <a:rPr lang="en-GB" sz="7200" u="sng" dirty="0"/>
              <a:t>Look after </a:t>
            </a:r>
            <a:r>
              <a:rPr lang="en-GB" sz="7200" dirty="0"/>
              <a:t>and communicate with rest of the group, be alert to any changing circumstances and pass the information to the </a:t>
            </a:r>
            <a:r>
              <a:rPr lang="en-GB" sz="7200" dirty="0" err="1"/>
              <a:t>PiC</a:t>
            </a:r>
            <a:r>
              <a:rPr lang="en-GB" sz="7200" dirty="0"/>
              <a:t>. </a:t>
            </a:r>
          </a:p>
          <a:p>
            <a:pPr>
              <a:buFont typeface="Wingdings" panose="05000000000000000000" pitchFamily="2" charset="2"/>
              <a:buChar char="Ø"/>
            </a:pPr>
            <a:r>
              <a:rPr lang="en-GB" sz="7200" dirty="0"/>
              <a:t>If anything changes before leaving the depot, on reaching site or during the work activity. </a:t>
            </a:r>
            <a:r>
              <a:rPr lang="en-GB" sz="7200" u="sng" dirty="0"/>
              <a:t>Stop, think, assess </a:t>
            </a:r>
            <a:r>
              <a:rPr lang="en-GB" sz="7200" dirty="0"/>
              <a:t>- Take 5 and another 5 if you need to!</a:t>
            </a:r>
          </a:p>
          <a:p>
            <a:endParaRPr lang="en-GB" sz="4000" dirty="0"/>
          </a:p>
          <a:p>
            <a:endParaRPr lang="en-GB" dirty="0"/>
          </a:p>
        </p:txBody>
      </p:sp>
      <p:sp>
        <p:nvSpPr>
          <p:cNvPr id="8" name="Content Placeholder 7">
            <a:extLst>
              <a:ext uri="{FF2B5EF4-FFF2-40B4-BE49-F238E27FC236}">
                <a16:creationId xmlns:a16="http://schemas.microsoft.com/office/drawing/2014/main" id="{3F2DA3A8-1C1F-43CF-AC92-813FC491C322}"/>
              </a:ext>
            </a:extLst>
          </p:cNvPr>
          <p:cNvSpPr>
            <a:spLocks noGrp="1"/>
          </p:cNvSpPr>
          <p:nvPr>
            <p:ph sz="half" idx="2"/>
          </p:nvPr>
        </p:nvSpPr>
        <p:spPr>
          <a:xfrm>
            <a:off x="4648200" y="1365775"/>
            <a:ext cx="4316288" cy="5250873"/>
          </a:xfrm>
          <a:solidFill>
            <a:schemeClr val="bg1">
              <a:lumMod val="85000"/>
            </a:schemeClr>
          </a:solidFill>
        </p:spPr>
        <p:txBody>
          <a:bodyPr>
            <a:normAutofit fontScale="25000" lnSpcReduction="20000"/>
          </a:bodyPr>
          <a:lstStyle/>
          <a:p>
            <a:pPr marL="0" indent="0">
              <a:buNone/>
            </a:pPr>
            <a:r>
              <a:rPr lang="en-GB" sz="6200" b="1" u="sng" dirty="0">
                <a:solidFill>
                  <a:srgbClr val="FF0000"/>
                </a:solidFill>
              </a:rPr>
              <a:t>Person in charge (</a:t>
            </a:r>
            <a:r>
              <a:rPr lang="en-GB" sz="6200" b="1" u="sng" dirty="0" err="1">
                <a:solidFill>
                  <a:srgbClr val="FF0000"/>
                </a:solidFill>
              </a:rPr>
              <a:t>PiC</a:t>
            </a:r>
            <a:r>
              <a:rPr lang="en-GB" sz="6200" b="1" u="sng" dirty="0">
                <a:solidFill>
                  <a:srgbClr val="FF0000"/>
                </a:solidFill>
              </a:rPr>
              <a:t>)</a:t>
            </a:r>
          </a:p>
          <a:p>
            <a:pPr marL="0" indent="0">
              <a:buNone/>
            </a:pPr>
            <a:endParaRPr lang="en-GB" sz="4000" dirty="0"/>
          </a:p>
          <a:p>
            <a:pPr marL="0" indent="0">
              <a:buNone/>
            </a:pPr>
            <a:r>
              <a:rPr lang="en-GB" sz="6400" u="sng" dirty="0"/>
              <a:t>Before you sign the SWP, </a:t>
            </a:r>
            <a:r>
              <a:rPr lang="en-GB" sz="6400" dirty="0"/>
              <a:t>‘Take 5’ to check it before you ‘verify’ it, in particular;</a:t>
            </a:r>
          </a:p>
          <a:p>
            <a:pPr lvl="0">
              <a:buFont typeface="Wingdings" panose="05000000000000000000" pitchFamily="2" charset="2"/>
              <a:buChar char="Ø"/>
            </a:pPr>
            <a:r>
              <a:rPr lang="en-GB" sz="6400" dirty="0"/>
              <a:t>the protection and/or warning system for the operational risk for the group under your control, </a:t>
            </a:r>
          </a:p>
          <a:p>
            <a:pPr lvl="0">
              <a:buFont typeface="Wingdings" panose="05000000000000000000" pitchFamily="2" charset="2"/>
              <a:buChar char="Ø"/>
            </a:pPr>
            <a:r>
              <a:rPr lang="en-GB" sz="6400" dirty="0"/>
              <a:t>the location and layout of the infrastructure where you are going,</a:t>
            </a:r>
          </a:p>
          <a:p>
            <a:pPr lvl="0">
              <a:buFont typeface="Wingdings" panose="05000000000000000000" pitchFamily="2" charset="2"/>
              <a:buChar char="Ø"/>
            </a:pPr>
            <a:r>
              <a:rPr lang="en-GB" sz="6400" dirty="0"/>
              <a:t>the access and egress points are the right ones for the site of work,</a:t>
            </a:r>
          </a:p>
          <a:p>
            <a:pPr lvl="0">
              <a:buFont typeface="Wingdings" panose="05000000000000000000" pitchFamily="2" charset="2"/>
              <a:buChar char="Ø"/>
            </a:pPr>
            <a:r>
              <a:rPr lang="en-GB" sz="6400" dirty="0"/>
              <a:t>the right controls for any significant risks created by the task and the site. </a:t>
            </a:r>
          </a:p>
          <a:p>
            <a:pPr lvl="0">
              <a:buFont typeface="Wingdings" panose="05000000000000000000" pitchFamily="2" charset="2"/>
              <a:buChar char="Ø"/>
            </a:pPr>
            <a:endParaRPr lang="en-GB" sz="6400" dirty="0"/>
          </a:p>
          <a:p>
            <a:pPr marL="0" indent="0">
              <a:buNone/>
            </a:pPr>
            <a:r>
              <a:rPr lang="en-GB" sz="6400" u="sng" dirty="0"/>
              <a:t>At the site of work </a:t>
            </a:r>
            <a:r>
              <a:rPr lang="en-GB" sz="6400" dirty="0"/>
              <a:t>‘Take 5’ to check if it reflects what you expected. If so, then you can ‘accept’ and enact the SWP.  If not work through what the next steps are. Do you need to change anything and if so what does that mean?</a:t>
            </a:r>
          </a:p>
          <a:p>
            <a:pPr marL="0" indent="0">
              <a:buNone/>
            </a:pPr>
            <a:endParaRPr lang="en-GB" sz="6400" dirty="0"/>
          </a:p>
          <a:p>
            <a:pPr marL="0" indent="0">
              <a:buNone/>
            </a:pPr>
            <a:r>
              <a:rPr lang="en-GB" sz="6400" dirty="0"/>
              <a:t>‘Take 5’ to </a:t>
            </a:r>
            <a:r>
              <a:rPr lang="en-GB" sz="6400" u="sng" dirty="0"/>
              <a:t>brief those under your control effectively.</a:t>
            </a:r>
            <a:r>
              <a:rPr lang="en-GB" sz="6400" dirty="0"/>
              <a:t> Has everyone in the work group been briefed clearly and do they understand what has been briefed and how it affects them.</a:t>
            </a:r>
          </a:p>
          <a:p>
            <a:endParaRPr lang="en-GB" sz="5600" dirty="0"/>
          </a:p>
          <a:p>
            <a:endParaRPr lang="en-GB" dirty="0"/>
          </a:p>
        </p:txBody>
      </p:sp>
      <p:sp>
        <p:nvSpPr>
          <p:cNvPr id="4" name="Date Placeholder 3">
            <a:extLst>
              <a:ext uri="{FF2B5EF4-FFF2-40B4-BE49-F238E27FC236}">
                <a16:creationId xmlns:a16="http://schemas.microsoft.com/office/drawing/2014/main" id="{141EC62B-03D6-4996-970C-E4E5010AA811}"/>
              </a:ext>
            </a:extLst>
          </p:cNvPr>
          <p:cNvSpPr>
            <a:spLocks noGrp="1"/>
          </p:cNvSpPr>
          <p:nvPr>
            <p:ph type="dt" sz="half" idx="10"/>
          </p:nvPr>
        </p:nvSpPr>
        <p:spPr/>
        <p:txBody>
          <a:bodyPr/>
          <a:lstStyle/>
          <a:p>
            <a:pPr>
              <a:defRPr/>
            </a:pPr>
            <a:fld id="{34496927-2A9A-4229-B102-B280E970ABCE}" type="datetime5">
              <a:rPr lang="en-GB" altLang="en-US" smtClean="0"/>
              <a:t>22-Nov-18</a:t>
            </a:fld>
            <a:endParaRPr lang="en-GB" altLang="en-US"/>
          </a:p>
        </p:txBody>
      </p:sp>
      <p:sp>
        <p:nvSpPr>
          <p:cNvPr id="5" name="Slide Number Placeholder 4">
            <a:extLst>
              <a:ext uri="{FF2B5EF4-FFF2-40B4-BE49-F238E27FC236}">
                <a16:creationId xmlns:a16="http://schemas.microsoft.com/office/drawing/2014/main" id="{8CDE522B-CA1D-4FFF-BE33-7945264E37B1}"/>
              </a:ext>
            </a:extLst>
          </p:cNvPr>
          <p:cNvSpPr>
            <a:spLocks noGrp="1"/>
          </p:cNvSpPr>
          <p:nvPr>
            <p:ph type="sldNum" sz="quarter" idx="12"/>
          </p:nvPr>
        </p:nvSpPr>
        <p:spPr/>
        <p:txBody>
          <a:bodyPr/>
          <a:lstStyle/>
          <a:p>
            <a:pPr>
              <a:defRPr/>
            </a:pPr>
            <a:fld id="{B59C5A7D-3FD6-48AB-9EA1-2620497A3144}" type="slidenum">
              <a:rPr lang="en-GB" altLang="en-US" smtClean="0"/>
              <a:pPr>
                <a:defRPr/>
              </a:pPr>
              <a:t>5</a:t>
            </a:fld>
            <a:endParaRPr lang="en-GB" altLang="en-US"/>
          </a:p>
        </p:txBody>
      </p:sp>
      <p:pic>
        <p:nvPicPr>
          <p:cNvPr id="9" name="Picture 8">
            <a:extLst>
              <a:ext uri="{FF2B5EF4-FFF2-40B4-BE49-F238E27FC236}">
                <a16:creationId xmlns:a16="http://schemas.microsoft.com/office/drawing/2014/main" id="{C8D106E7-918A-4B24-9FC8-09EDCAF759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153" y="241352"/>
            <a:ext cx="972185" cy="895985"/>
          </a:xfrm>
          <a:prstGeom prst="rect">
            <a:avLst/>
          </a:prstGeom>
          <a:noFill/>
          <a:ln>
            <a:noFill/>
          </a:ln>
        </p:spPr>
      </p:pic>
    </p:spTree>
    <p:extLst>
      <p:ext uri="{BB962C8B-B14F-4D97-AF65-F5344CB8AC3E}">
        <p14:creationId xmlns:p14="http://schemas.microsoft.com/office/powerpoint/2010/main" val="414265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EA4E-0875-4651-A439-98A5BE2EC871}"/>
              </a:ext>
            </a:extLst>
          </p:cNvPr>
          <p:cNvSpPr>
            <a:spLocks noGrp="1"/>
          </p:cNvSpPr>
          <p:nvPr>
            <p:ph type="title"/>
          </p:nvPr>
        </p:nvSpPr>
        <p:spPr>
          <a:xfrm>
            <a:off x="251520" y="136525"/>
            <a:ext cx="8676352" cy="1460920"/>
          </a:xfrm>
          <a:solidFill>
            <a:schemeClr val="tx1"/>
          </a:solidFill>
        </p:spPr>
        <p:txBody>
          <a:bodyPr anchor="t">
            <a:normAutofit/>
          </a:bodyPr>
          <a:lstStyle/>
          <a:p>
            <a:pPr algn="r"/>
            <a:r>
              <a:rPr lang="en-GB" dirty="0">
                <a:solidFill>
                  <a:schemeClr val="bg1"/>
                </a:solidFill>
              </a:rPr>
              <a:t>Lets talk Supervision</a:t>
            </a:r>
            <a:br>
              <a:rPr lang="en-GB" dirty="0">
                <a:solidFill>
                  <a:schemeClr val="bg1"/>
                </a:solidFill>
              </a:rPr>
            </a:br>
            <a:r>
              <a:rPr lang="en-GB" sz="2700" dirty="0">
                <a:solidFill>
                  <a:schemeClr val="bg1"/>
                </a:solidFill>
              </a:rPr>
              <a:t>Because when something goes wrong this IS scrutinised</a:t>
            </a:r>
            <a:endParaRPr lang="en-GB" dirty="0">
              <a:solidFill>
                <a:schemeClr val="bg1"/>
              </a:solidFill>
            </a:endParaRPr>
          </a:p>
        </p:txBody>
      </p:sp>
      <p:sp>
        <p:nvSpPr>
          <p:cNvPr id="3" name="Content Placeholder 2">
            <a:extLst>
              <a:ext uri="{FF2B5EF4-FFF2-40B4-BE49-F238E27FC236}">
                <a16:creationId xmlns:a16="http://schemas.microsoft.com/office/drawing/2014/main" id="{C3821CC1-C904-4319-9FC1-13680C566AA0}"/>
              </a:ext>
            </a:extLst>
          </p:cNvPr>
          <p:cNvSpPr>
            <a:spLocks noGrp="1"/>
          </p:cNvSpPr>
          <p:nvPr>
            <p:ph sz="half" idx="1"/>
          </p:nvPr>
        </p:nvSpPr>
        <p:spPr>
          <a:xfrm>
            <a:off x="457200" y="1920084"/>
            <a:ext cx="8229600" cy="4605259"/>
          </a:xfrm>
        </p:spPr>
        <p:txBody>
          <a:bodyPr>
            <a:normAutofit fontScale="92500" lnSpcReduction="10000"/>
          </a:bodyPr>
          <a:lstStyle/>
          <a:p>
            <a:r>
              <a:rPr lang="en-GB" sz="2000" dirty="0"/>
              <a:t>The </a:t>
            </a:r>
            <a:r>
              <a:rPr lang="en-GB" sz="2000" dirty="0" err="1"/>
              <a:t>HaSAW</a:t>
            </a:r>
            <a:r>
              <a:rPr lang="en-GB" sz="2000" dirty="0"/>
              <a:t> Act requires the employer to provide ‘supervision’ for its staff including contractors ‘as far as is reasonably practicable’. </a:t>
            </a:r>
          </a:p>
          <a:p>
            <a:r>
              <a:rPr lang="en-GB" sz="2000" dirty="0"/>
              <a:t>The way we discharge this legal obligation is by Line Managers conducting either PGSIs or Senior Manager Safety Conversations.</a:t>
            </a:r>
          </a:p>
          <a:p>
            <a:r>
              <a:rPr lang="en-GB" sz="2000" dirty="0"/>
              <a:t>It is important Managers conduct PGSIs/Safety Conversations on their staff particularly when they are exposed significant risks. </a:t>
            </a:r>
          </a:p>
          <a:p>
            <a:r>
              <a:rPr lang="en-GB" sz="2000" dirty="0"/>
              <a:t>These are the issues:</a:t>
            </a:r>
          </a:p>
          <a:p>
            <a:pPr lvl="1"/>
            <a:r>
              <a:rPr lang="en-GB" sz="1800" dirty="0"/>
              <a:t>How do you know what your staff are doing unless you go out with them?</a:t>
            </a:r>
          </a:p>
          <a:p>
            <a:pPr lvl="1"/>
            <a:r>
              <a:rPr lang="en-GB" sz="1800" dirty="0"/>
              <a:t>How do you prove you have done this if you do not document it?</a:t>
            </a:r>
          </a:p>
          <a:p>
            <a:pPr lvl="1"/>
            <a:r>
              <a:rPr lang="en-GB" sz="1800" dirty="0"/>
              <a:t>What should you focus on, probably your departments high risk areas.</a:t>
            </a:r>
          </a:p>
          <a:p>
            <a:pPr lvl="1"/>
            <a:r>
              <a:rPr lang="en-GB" sz="1800" dirty="0"/>
              <a:t>Some suggestions are</a:t>
            </a:r>
          </a:p>
          <a:p>
            <a:pPr lvl="2"/>
            <a:r>
              <a:rPr lang="en-GB" sz="1400" dirty="0"/>
              <a:t>Implementation of operational risk controls</a:t>
            </a:r>
          </a:p>
          <a:p>
            <a:pPr lvl="2"/>
            <a:r>
              <a:rPr lang="en-GB" sz="1400" dirty="0"/>
              <a:t>Manual Handling practises</a:t>
            </a:r>
          </a:p>
          <a:p>
            <a:pPr lvl="2"/>
            <a:r>
              <a:rPr lang="en-GB" sz="1400" dirty="0"/>
              <a:t>Work where there is exposure to electrical risks</a:t>
            </a:r>
          </a:p>
          <a:p>
            <a:pPr lvl="2"/>
            <a:r>
              <a:rPr lang="en-GB" sz="1400" dirty="0"/>
              <a:t>Exposure in a worksite to OTP and OTM</a:t>
            </a:r>
          </a:p>
          <a:p>
            <a:pPr>
              <a:buFont typeface="Arial" panose="020B0604020202020204" pitchFamily="34" charset="0"/>
              <a:buChar char="•"/>
            </a:pPr>
            <a:r>
              <a:rPr lang="en-GB" sz="2000" u="sng" dirty="0"/>
              <a:t>Would your ‘supervision’ regime stand up to scrutiny</a:t>
            </a:r>
            <a:r>
              <a:rPr lang="en-GB" sz="2000" dirty="0"/>
              <a:t>?</a:t>
            </a:r>
          </a:p>
          <a:p>
            <a:pPr lvl="2"/>
            <a:endParaRPr lang="en-GB" sz="1400" dirty="0"/>
          </a:p>
          <a:p>
            <a:pPr lvl="2"/>
            <a:endParaRPr lang="en-GB" sz="1400" dirty="0"/>
          </a:p>
          <a:p>
            <a:pPr lvl="2"/>
            <a:endParaRPr lang="en-GB" sz="1400" dirty="0"/>
          </a:p>
          <a:p>
            <a:endParaRPr lang="en-GB" dirty="0"/>
          </a:p>
          <a:p>
            <a:endParaRPr lang="en-GB" dirty="0"/>
          </a:p>
        </p:txBody>
      </p:sp>
      <p:sp>
        <p:nvSpPr>
          <p:cNvPr id="5" name="Date Placeholder 4">
            <a:extLst>
              <a:ext uri="{FF2B5EF4-FFF2-40B4-BE49-F238E27FC236}">
                <a16:creationId xmlns:a16="http://schemas.microsoft.com/office/drawing/2014/main" id="{14903981-851D-4DFE-B54B-23B169C52646}"/>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B4C1CBD1-171C-49CC-8EBD-509F2DCC6EF7}"/>
              </a:ext>
            </a:extLst>
          </p:cNvPr>
          <p:cNvSpPr>
            <a:spLocks noGrp="1"/>
          </p:cNvSpPr>
          <p:nvPr>
            <p:ph type="sldNum" sz="quarter" idx="12"/>
          </p:nvPr>
        </p:nvSpPr>
        <p:spPr/>
        <p:txBody>
          <a:bodyPr/>
          <a:lstStyle/>
          <a:p>
            <a:pPr>
              <a:defRPr/>
            </a:pPr>
            <a:fld id="{6E4066BB-E1B6-4D6A-8219-D5F00293222E}" type="slidenum">
              <a:rPr lang="en-GB" altLang="en-US" smtClean="0"/>
              <a:pPr>
                <a:defRPr/>
              </a:pPr>
              <a:t>6</a:t>
            </a:fld>
            <a:endParaRPr lang="en-GB" altLang="en-US"/>
          </a:p>
        </p:txBody>
      </p:sp>
    </p:spTree>
    <p:extLst>
      <p:ext uri="{BB962C8B-B14F-4D97-AF65-F5344CB8AC3E}">
        <p14:creationId xmlns:p14="http://schemas.microsoft.com/office/powerpoint/2010/main" val="109484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solidFill>
                  <a:srgbClr val="054B6B"/>
                </a:solidFill>
              </a:rPr>
              <a:pPr>
                <a:defRPr/>
              </a:pPr>
              <a:t>22-Nov-18</a:t>
            </a:fld>
            <a:endParaRPr lang="en-GB" altLang="en-US">
              <a:solidFill>
                <a:srgbClr val="054B6B"/>
              </a:solidFill>
            </a:endParaRP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solidFill>
                  <a:srgbClr val="054B6B"/>
                </a:solidFill>
              </a:rPr>
              <a:pPr>
                <a:defRPr/>
              </a:pPr>
              <a:t>7</a:t>
            </a:fld>
            <a:endParaRPr lang="en-GB" altLang="en-US">
              <a:solidFill>
                <a:srgbClr val="054B6B"/>
              </a:solidFill>
            </a:endParaRPr>
          </a:p>
        </p:txBody>
      </p:sp>
      <p:graphicFrame>
        <p:nvGraphicFramePr>
          <p:cNvPr id="7" name="Diagram 6"/>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653589171"/>
              </p:ext>
            </p:extLst>
          </p:nvPr>
        </p:nvGraphicFramePr>
        <p:xfrm>
          <a:off x="390293" y="1204270"/>
          <a:ext cx="8291283"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00392" y="1052736"/>
            <a:ext cx="936104" cy="89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03916" y="5661248"/>
            <a:ext cx="936104" cy="936104"/>
          </a:xfrm>
          <a:prstGeom prst="rect">
            <a:avLst/>
          </a:prstGeom>
        </p:spPr>
      </p:pic>
      <p:sp>
        <p:nvSpPr>
          <p:cNvPr id="13" name="TextBox 12"/>
          <p:cNvSpPr txBox="1"/>
          <p:nvPr/>
        </p:nvSpPr>
        <p:spPr>
          <a:xfrm>
            <a:off x="827585" y="109222"/>
            <a:ext cx="8228260" cy="954107"/>
          </a:xfrm>
          <a:prstGeom prst="rect">
            <a:avLst/>
          </a:prstGeom>
          <a:solidFill>
            <a:schemeClr val="tx1"/>
          </a:solidFill>
        </p:spPr>
        <p:txBody>
          <a:bodyPr wrap="square" rtlCol="0">
            <a:spAutoFit/>
          </a:bodyPr>
          <a:lstStyle/>
          <a:p>
            <a:pPr lvl="1" algn="r"/>
            <a:r>
              <a:rPr lang="en-GB" sz="2800" b="1" dirty="0">
                <a:solidFill>
                  <a:srgbClr val="FFFFFF"/>
                </a:solidFill>
              </a:rPr>
              <a:t>WESSEX ROUTE - GOLDEN HOUR</a:t>
            </a:r>
          </a:p>
          <a:p>
            <a:pPr lvl="1" algn="r"/>
            <a:r>
              <a:rPr lang="en-GB" sz="2800" b="1" dirty="0">
                <a:solidFill>
                  <a:srgbClr val="FFFFFF"/>
                </a:solidFill>
              </a:rPr>
              <a:t>You must report any accidents immediately </a:t>
            </a:r>
          </a:p>
        </p:txBody>
      </p:sp>
    </p:spTree>
    <p:extLst>
      <p:ext uri="{BB962C8B-B14F-4D97-AF65-F5344CB8AC3E}">
        <p14:creationId xmlns:p14="http://schemas.microsoft.com/office/powerpoint/2010/main" val="39119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alpha val="93000"/>
                <a:lumMod val="35000"/>
              </a:srgbClr>
            </a:gs>
            <a:gs pos="20000">
              <a:schemeClr val="accent2">
                <a:lumMod val="0"/>
                <a:lumOff val="100000"/>
              </a:schemeClr>
            </a:gs>
            <a:gs pos="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9846" y="189409"/>
            <a:ext cx="8229600" cy="1143000"/>
          </a:xfrm>
          <a:solidFill>
            <a:schemeClr val="tx1"/>
          </a:solidFill>
        </p:spPr>
        <p:txBody>
          <a:bodyPr>
            <a:noAutofit/>
          </a:bodyPr>
          <a:lstStyle/>
          <a:p>
            <a:pPr algn="r"/>
            <a:br>
              <a:rPr lang="en-GB" sz="5400" i="0" dirty="0"/>
            </a:br>
            <a:r>
              <a:rPr lang="en-GB" sz="5400" i="0" dirty="0">
                <a:solidFill>
                  <a:schemeClr val="bg1"/>
                </a:solidFill>
              </a:rPr>
              <a:t>Workforce Safety</a:t>
            </a:r>
            <a:br>
              <a:rPr lang="en-GB" sz="5400" i="0" dirty="0"/>
            </a:br>
            <a:r>
              <a:rPr lang="en-GB" sz="2800" i="0" dirty="0">
                <a:solidFill>
                  <a:srgbClr val="FF0000"/>
                </a:solidFill>
              </a:rPr>
              <a:t>8 (4 lost time)</a:t>
            </a:r>
            <a:r>
              <a:rPr lang="en-GB" sz="2400" dirty="0">
                <a:solidFill>
                  <a:srgbClr val="FF0000"/>
                </a:solidFill>
              </a:rPr>
              <a:t>Slip Trip and Fall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22-Nov-18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8</a:t>
            </a:fld>
            <a:endParaRPr lang="en-GB" altLang="en-US"/>
          </a:p>
        </p:txBody>
      </p:sp>
      <p:sp>
        <p:nvSpPr>
          <p:cNvPr id="19" name="AutoShape 22"/>
          <p:cNvSpPr>
            <a:spLocks noChangeArrowheads="1"/>
          </p:cNvSpPr>
          <p:nvPr/>
        </p:nvSpPr>
        <p:spPr bwMode="auto">
          <a:xfrm flipH="1">
            <a:off x="508822" y="1447678"/>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750801" y="1452199"/>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graphicFrame>
        <p:nvGraphicFramePr>
          <p:cNvPr id="3" name="Table 2">
            <a:extLst>
              <a:ext uri="{FF2B5EF4-FFF2-40B4-BE49-F238E27FC236}">
                <a16:creationId xmlns:a16="http://schemas.microsoft.com/office/drawing/2014/main" id="{0C6CDB9D-D1F9-4FA0-8067-95B54E64780D}"/>
              </a:ext>
            </a:extLst>
          </p:cNvPr>
          <p:cNvGraphicFramePr>
            <a:graphicFrameLocks noGrp="1"/>
          </p:cNvGraphicFramePr>
          <p:nvPr>
            <p:extLst>
              <p:ext uri="{D42A27DB-BD31-4B8C-83A1-F6EECF244321}">
                <p14:modId xmlns:p14="http://schemas.microsoft.com/office/powerpoint/2010/main" val="3639087463"/>
              </p:ext>
            </p:extLst>
          </p:nvPr>
        </p:nvGraphicFramePr>
        <p:xfrm>
          <a:off x="457200" y="1903909"/>
          <a:ext cx="8435280" cy="4812198"/>
        </p:xfrm>
        <a:graphic>
          <a:graphicData uri="http://schemas.openxmlformats.org/drawingml/2006/table">
            <a:tbl>
              <a:tblPr>
                <a:tableStyleId>{5C22544A-7EE6-4342-B048-85BDC9FD1C3A}</a:tableStyleId>
              </a:tblPr>
              <a:tblGrid>
                <a:gridCol w="1018456">
                  <a:extLst>
                    <a:ext uri="{9D8B030D-6E8A-4147-A177-3AD203B41FA5}">
                      <a16:colId xmlns:a16="http://schemas.microsoft.com/office/drawing/2014/main" val="2917148988"/>
                    </a:ext>
                  </a:extLst>
                </a:gridCol>
                <a:gridCol w="864096">
                  <a:extLst>
                    <a:ext uri="{9D8B030D-6E8A-4147-A177-3AD203B41FA5}">
                      <a16:colId xmlns:a16="http://schemas.microsoft.com/office/drawing/2014/main" val="2495601374"/>
                    </a:ext>
                  </a:extLst>
                </a:gridCol>
                <a:gridCol w="6552728">
                  <a:extLst>
                    <a:ext uri="{9D8B030D-6E8A-4147-A177-3AD203B41FA5}">
                      <a16:colId xmlns:a16="http://schemas.microsoft.com/office/drawing/2014/main" val="2376484007"/>
                    </a:ext>
                  </a:extLst>
                </a:gridCol>
              </a:tblGrid>
              <a:tr h="468989">
                <a:tc>
                  <a:txBody>
                    <a:bodyPr/>
                    <a:lstStyle/>
                    <a:p>
                      <a:pPr algn="l" fontAlgn="t"/>
                      <a:r>
                        <a:rPr lang="en-GB" sz="1400" u="none" strike="noStrike" dirty="0">
                          <a:effectLst/>
                        </a:rPr>
                        <a:t>Works Delivery</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dirty="0">
                          <a:effectLst/>
                        </a:rPr>
                        <a:t>14/10/2018</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dirty="0">
                          <a:effectLst/>
                        </a:rPr>
                        <a:t>Two injuries occurred in a team pulling cable at </a:t>
                      </a:r>
                      <a:r>
                        <a:rPr lang="en-GB" sz="1400" u="none" strike="noStrike" dirty="0" err="1">
                          <a:effectLst/>
                        </a:rPr>
                        <a:t>Cooksbridge</a:t>
                      </a:r>
                      <a:r>
                        <a:rPr lang="en-GB" sz="1400" u="none" strike="noStrike" dirty="0">
                          <a:effectLst/>
                        </a:rPr>
                        <a:t>, the location was problematic with heavily vegetated and moss ridden underfoot conditions.  One individual suffered pain in an elbow and shoulder, the other in the right knee.</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extLst>
                  <a:ext uri="{0D108BD9-81ED-4DB2-BD59-A6C34878D82A}">
                    <a16:rowId xmlns:a16="http://schemas.microsoft.com/office/drawing/2014/main" val="130102323"/>
                  </a:ext>
                </a:extLst>
              </a:tr>
              <a:tr h="716273">
                <a:tc>
                  <a:txBody>
                    <a:bodyPr/>
                    <a:lstStyle/>
                    <a:p>
                      <a:pPr algn="l" fontAlgn="t"/>
                      <a:r>
                        <a:rPr lang="en-GB" sz="1400" u="none" strike="noStrike">
                          <a:effectLst/>
                        </a:rPr>
                        <a:t>Inner</a:t>
                      </a:r>
                      <a:endParaRPr lang="en-GB" sz="1400" b="0" i="0" u="none" strike="noStrike">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dirty="0">
                          <a:effectLst/>
                        </a:rPr>
                        <a:t>16/10/2018</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dirty="0">
                          <a:effectLst/>
                        </a:rPr>
                        <a:t>At Stoneleigh the IP stepped out of the 4ft into the cess over ballast retaining boards, the boards moved causing the ballast to give way. He stumbled and fell into the cess landing on his left side sustaining injuries to his left wrist and thumb as he landed and tried to break his fall.</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extLst>
                  <a:ext uri="{0D108BD9-81ED-4DB2-BD59-A6C34878D82A}">
                    <a16:rowId xmlns:a16="http://schemas.microsoft.com/office/drawing/2014/main" val="2626383320"/>
                  </a:ext>
                </a:extLst>
              </a:tr>
              <a:tr h="690692">
                <a:tc>
                  <a:txBody>
                    <a:bodyPr/>
                    <a:lstStyle/>
                    <a:p>
                      <a:pPr algn="l" fontAlgn="t"/>
                      <a:r>
                        <a:rPr lang="en-GB" sz="1400" u="none" strike="noStrike">
                          <a:effectLst/>
                        </a:rPr>
                        <a:t>Outer</a:t>
                      </a:r>
                      <a:endParaRPr lang="en-GB" sz="1400" b="0" i="0" u="none" strike="noStrike">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a:effectLst/>
                        </a:rPr>
                        <a:t>01/11/2018</a:t>
                      </a:r>
                      <a:endParaRPr lang="en-GB" sz="1400" b="0" i="0" u="none" strike="noStrike">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tc>
                  <a:txBody>
                    <a:bodyPr/>
                    <a:lstStyle/>
                    <a:p>
                      <a:pPr algn="l" fontAlgn="t"/>
                      <a:r>
                        <a:rPr lang="en-GB" sz="1400" u="none" strike="noStrike" dirty="0">
                          <a:effectLst/>
                        </a:rPr>
                        <a:t>Whilst walking over the wooden walkway on Lymington Viaduct during an inspection, the IP fell through rotting timbers, had to pull himself out sustaining pain in his back (See next slide)</a:t>
                      </a:r>
                      <a:endParaRPr lang="en-GB" sz="1400" b="0" i="0" u="none" strike="noStrike" dirty="0">
                        <a:effectLst/>
                        <a:latin typeface="Arial" panose="020B0604020202020204" pitchFamily="34" charset="0"/>
                      </a:endParaRPr>
                    </a:p>
                  </a:txBody>
                  <a:tcPr marL="0" marR="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tcPr>
                </a:tc>
                <a:extLst>
                  <a:ext uri="{0D108BD9-81ED-4DB2-BD59-A6C34878D82A}">
                    <a16:rowId xmlns:a16="http://schemas.microsoft.com/office/drawing/2014/main" val="1711493761"/>
                  </a:ext>
                </a:extLst>
              </a:tr>
              <a:tr h="537205">
                <a:tc>
                  <a:txBody>
                    <a:bodyPr/>
                    <a:lstStyle/>
                    <a:p>
                      <a:pPr algn="l" fontAlgn="t"/>
                      <a:r>
                        <a:rPr lang="en-GB" sz="1400" u="none" strike="noStrike" dirty="0">
                          <a:effectLst/>
                        </a:rPr>
                        <a:t>Outer</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22/10/2018</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At Willey AHB a member of S&amp;T was walking back to an access point, when he slipped off a </a:t>
                      </a:r>
                      <a:r>
                        <a:rPr lang="en-GB" sz="1400" u="none" strike="noStrike" dirty="0" err="1">
                          <a:effectLst/>
                        </a:rPr>
                        <a:t>troughing</a:t>
                      </a:r>
                      <a:r>
                        <a:rPr lang="en-GB" sz="1400" u="none" strike="noStrike" dirty="0">
                          <a:effectLst/>
                        </a:rPr>
                        <a:t> route, twisted his right knee sustaining bruising and swelling to that area.. </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extLst>
                  <a:ext uri="{0D108BD9-81ED-4DB2-BD59-A6C34878D82A}">
                    <a16:rowId xmlns:a16="http://schemas.microsoft.com/office/drawing/2014/main" val="2694614100"/>
                  </a:ext>
                </a:extLst>
              </a:tr>
              <a:tr h="511624">
                <a:tc>
                  <a:txBody>
                    <a:bodyPr/>
                    <a:lstStyle/>
                    <a:p>
                      <a:pPr algn="l" fontAlgn="t"/>
                      <a:r>
                        <a:rPr lang="en-GB" sz="1400" u="none" strike="noStrike">
                          <a:effectLst/>
                        </a:rPr>
                        <a:t>Inner</a:t>
                      </a:r>
                      <a:endParaRPr lang="en-GB" sz="1400" b="0" i="0" u="none" strike="noStrike">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28/10/2018</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At Ewell West a Technician was assisting with the installation and stressing of a 30' rail, as he walked along the track he slipped and landed on his hip, sustaining bruising and swelling to that area.. </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extLst>
                  <a:ext uri="{0D108BD9-81ED-4DB2-BD59-A6C34878D82A}">
                    <a16:rowId xmlns:a16="http://schemas.microsoft.com/office/drawing/2014/main" val="2609819748"/>
                  </a:ext>
                </a:extLst>
              </a:tr>
              <a:tr h="562786">
                <a:tc>
                  <a:txBody>
                    <a:bodyPr/>
                    <a:lstStyle/>
                    <a:p>
                      <a:pPr algn="l" fontAlgn="t"/>
                      <a:r>
                        <a:rPr lang="en-GB" sz="1400" u="none" strike="noStrike">
                          <a:effectLst/>
                        </a:rPr>
                        <a:t>Works Delivery</a:t>
                      </a:r>
                      <a:endParaRPr lang="en-GB" sz="1400" b="0" i="0" u="none" strike="noStrike">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a:effectLst/>
                        </a:rPr>
                        <a:t>28/10/2018</a:t>
                      </a:r>
                      <a:endParaRPr lang="en-GB" sz="1400" b="0" i="0" u="none" strike="noStrike">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At Byfleet and New Haw whilst walking through the work site, the IP tripped on a piece of lose ballast in the 4ft and fell over. He put his left elbow out to break fall and hit it on the ballast sustaining a break in his elbow as a result.</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extLst>
                  <a:ext uri="{0D108BD9-81ED-4DB2-BD59-A6C34878D82A}">
                    <a16:rowId xmlns:a16="http://schemas.microsoft.com/office/drawing/2014/main" val="3660058059"/>
                  </a:ext>
                </a:extLst>
              </a:tr>
              <a:tr h="707746">
                <a:tc>
                  <a:txBody>
                    <a:bodyPr/>
                    <a:lstStyle/>
                    <a:p>
                      <a:pPr algn="l" fontAlgn="t"/>
                      <a:r>
                        <a:rPr lang="en-GB" sz="1400" u="none" strike="noStrike">
                          <a:effectLst/>
                        </a:rPr>
                        <a:t>Outer</a:t>
                      </a:r>
                      <a:endParaRPr lang="en-GB" sz="1400" b="0" i="0" u="none" strike="noStrike">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a:effectLst/>
                        </a:rPr>
                        <a:t>30/10/2018</a:t>
                      </a:r>
                      <a:endParaRPr lang="en-GB" sz="1400" b="0" i="0" u="none" strike="noStrike">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tc>
                  <a:txBody>
                    <a:bodyPr/>
                    <a:lstStyle/>
                    <a:p>
                      <a:pPr algn="l" fontAlgn="t"/>
                      <a:r>
                        <a:rPr lang="en-GB" sz="1400" u="none" strike="noStrike" dirty="0">
                          <a:effectLst/>
                        </a:rPr>
                        <a:t>At Parkstone the IP rolled his foot as he stepped on a piece of ballast whilst walking trackside, sustaining a sprain injury in his foot as a result.</a:t>
                      </a:r>
                      <a:endParaRPr lang="en-GB" sz="1400" b="0" i="0" u="none" strike="noStrike" dirty="0">
                        <a:effectLst/>
                        <a:latin typeface="Arial" panose="020B0604020202020204" pitchFamily="34" charset="0"/>
                      </a:endParaRPr>
                    </a:p>
                  </a:txBody>
                  <a:tcPr marL="0" marR="0" marT="0" marB="0">
                    <a:gradFill>
                      <a:gsLst>
                        <a:gs pos="0">
                          <a:srgbClr val="FF7C80"/>
                        </a:gs>
                        <a:gs pos="50000">
                          <a:srgbClr val="FFC000">
                            <a:tint val="44500"/>
                            <a:satMod val="160000"/>
                          </a:srgbClr>
                        </a:gs>
                        <a:gs pos="100000">
                          <a:srgbClr val="FFC000">
                            <a:tint val="23500"/>
                            <a:satMod val="160000"/>
                          </a:srgbClr>
                        </a:gs>
                      </a:gsLst>
                      <a:lin ang="16200000" scaled="1"/>
                    </a:gradFill>
                  </a:tcPr>
                </a:tc>
                <a:extLst>
                  <a:ext uri="{0D108BD9-81ED-4DB2-BD59-A6C34878D82A}">
                    <a16:rowId xmlns:a16="http://schemas.microsoft.com/office/drawing/2014/main" val="3199147105"/>
                  </a:ext>
                </a:extLst>
              </a:tr>
            </a:tbl>
          </a:graphicData>
        </a:graphic>
      </p:graphicFrame>
    </p:spTree>
    <p:extLst>
      <p:ext uri="{BB962C8B-B14F-4D97-AF65-F5344CB8AC3E}">
        <p14:creationId xmlns:p14="http://schemas.microsoft.com/office/powerpoint/2010/main" val="220157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244A-96F1-4FE4-9221-4C39DDF5E251}"/>
              </a:ext>
            </a:extLst>
          </p:cNvPr>
          <p:cNvSpPr>
            <a:spLocks noGrp="1"/>
          </p:cNvSpPr>
          <p:nvPr>
            <p:ph type="title"/>
          </p:nvPr>
        </p:nvSpPr>
        <p:spPr>
          <a:xfrm>
            <a:off x="683568" y="136524"/>
            <a:ext cx="8229600" cy="1348259"/>
          </a:xfrm>
          <a:solidFill>
            <a:schemeClr val="tx1"/>
          </a:solidFill>
        </p:spPr>
        <p:txBody>
          <a:bodyPr anchor="t">
            <a:normAutofit fontScale="90000"/>
          </a:bodyPr>
          <a:lstStyle/>
          <a:p>
            <a:pPr algn="r"/>
            <a:r>
              <a:rPr lang="en-GB" sz="6000" dirty="0">
                <a:solidFill>
                  <a:schemeClr val="bg1"/>
                </a:solidFill>
              </a:rPr>
              <a:t>Workforce safety</a:t>
            </a:r>
            <a:br>
              <a:rPr lang="en-GB" sz="2800" dirty="0">
                <a:solidFill>
                  <a:schemeClr val="bg1"/>
                </a:solidFill>
              </a:rPr>
            </a:br>
            <a:r>
              <a:rPr lang="en-GB" sz="2800" dirty="0">
                <a:solidFill>
                  <a:srgbClr val="FF0000"/>
                </a:solidFill>
              </a:rPr>
              <a:t>Slips trips and falls</a:t>
            </a:r>
          </a:p>
        </p:txBody>
      </p:sp>
      <p:sp>
        <p:nvSpPr>
          <p:cNvPr id="3" name="Content Placeholder 2">
            <a:extLst>
              <a:ext uri="{FF2B5EF4-FFF2-40B4-BE49-F238E27FC236}">
                <a16:creationId xmlns:a16="http://schemas.microsoft.com/office/drawing/2014/main" id="{92702901-8312-4FB9-B86C-A72B2DB76C0C}"/>
              </a:ext>
            </a:extLst>
          </p:cNvPr>
          <p:cNvSpPr>
            <a:spLocks noGrp="1"/>
          </p:cNvSpPr>
          <p:nvPr>
            <p:ph sz="half" idx="1"/>
          </p:nvPr>
        </p:nvSpPr>
        <p:spPr>
          <a:xfrm>
            <a:off x="457200" y="1713119"/>
            <a:ext cx="8229600" cy="4434840"/>
          </a:xfrm>
        </p:spPr>
        <p:txBody>
          <a:bodyPr>
            <a:normAutofit fontScale="92500" lnSpcReduction="20000"/>
          </a:bodyPr>
          <a:lstStyle/>
          <a:p>
            <a:pPr marL="0" indent="0">
              <a:buNone/>
            </a:pPr>
            <a:r>
              <a:rPr lang="en-GB" dirty="0"/>
              <a:t>As the weather deteriorates and the light diminishes the risk of slip, trip and fall accidents rise, this period saw 8 injuries</a:t>
            </a:r>
          </a:p>
          <a:p>
            <a:pPr marL="514350" indent="-514350">
              <a:buFont typeface="+mj-lt"/>
              <a:buAutoNum type="arabicPeriod"/>
            </a:pPr>
            <a:r>
              <a:rPr lang="en-GB" dirty="0"/>
              <a:t>Watch out for those potholes and steps at access points, report any defects to WICC</a:t>
            </a:r>
          </a:p>
          <a:p>
            <a:pPr marL="514350" indent="-514350">
              <a:buFont typeface="+mj-lt"/>
              <a:buAutoNum type="arabicPeriod"/>
            </a:pPr>
            <a:r>
              <a:rPr lang="en-GB" dirty="0"/>
              <a:t>Good boots with good grip and done up properly,</a:t>
            </a:r>
          </a:p>
          <a:p>
            <a:pPr marL="514350" indent="-514350">
              <a:buFont typeface="+mj-lt"/>
              <a:buAutoNum type="arabicPeriod"/>
            </a:pPr>
            <a:r>
              <a:rPr lang="en-GB" dirty="0"/>
              <a:t>Bright lighting; personal and worksite,</a:t>
            </a:r>
          </a:p>
          <a:p>
            <a:pPr marL="514350" indent="-514350">
              <a:buFont typeface="+mj-lt"/>
              <a:buAutoNum type="arabicPeriod"/>
            </a:pPr>
            <a:r>
              <a:rPr lang="en-GB" dirty="0"/>
              <a:t>Pick your walking route carefully,</a:t>
            </a:r>
          </a:p>
          <a:p>
            <a:pPr marL="514350" indent="-514350">
              <a:buFont typeface="+mj-lt"/>
              <a:buAutoNum type="arabicPeriod"/>
            </a:pPr>
            <a:r>
              <a:rPr lang="en-GB" dirty="0"/>
              <a:t>Careful steps require more time, don’t rush,</a:t>
            </a:r>
          </a:p>
          <a:p>
            <a:pPr marL="514350" indent="-514350">
              <a:buFont typeface="+mj-lt"/>
              <a:buAutoNum type="arabicPeriod"/>
            </a:pPr>
            <a:r>
              <a:rPr lang="en-GB" dirty="0"/>
              <a:t>Report and mark up for others site tripping hazards,</a:t>
            </a:r>
          </a:p>
          <a:p>
            <a:pPr marL="514350" indent="-514350">
              <a:buFont typeface="+mj-lt"/>
              <a:buAutoNum type="arabicPeriod"/>
            </a:pPr>
            <a:r>
              <a:rPr lang="en-GB" dirty="0"/>
              <a:t>Get those extra clothing layers on - keep warm,</a:t>
            </a:r>
          </a:p>
          <a:p>
            <a:pPr marL="514350" indent="-514350">
              <a:buFont typeface="+mj-lt"/>
              <a:buAutoNum type="arabicPeriod"/>
            </a:pPr>
            <a:r>
              <a:rPr lang="en-GB" dirty="0"/>
              <a:t>Keep hydrated – water is for life, not just summer.</a:t>
            </a:r>
          </a:p>
          <a:p>
            <a:pPr marL="514350" indent="-514350">
              <a:buFont typeface="+mj-lt"/>
              <a:buAutoNum type="arabicPeriod"/>
            </a:pPr>
            <a:r>
              <a:rPr lang="en-GB" dirty="0"/>
              <a:t>Get that Roc Salt anti-ice treatment ready.</a:t>
            </a:r>
          </a:p>
          <a:p>
            <a:endParaRPr lang="en-GB" dirty="0"/>
          </a:p>
          <a:p>
            <a:endParaRPr lang="en-GB" dirty="0"/>
          </a:p>
        </p:txBody>
      </p:sp>
      <p:sp>
        <p:nvSpPr>
          <p:cNvPr id="5" name="Date Placeholder 4">
            <a:extLst>
              <a:ext uri="{FF2B5EF4-FFF2-40B4-BE49-F238E27FC236}">
                <a16:creationId xmlns:a16="http://schemas.microsoft.com/office/drawing/2014/main" id="{C1E230AB-3CD2-42A4-AD06-7E780CC66333}"/>
              </a:ext>
            </a:extLst>
          </p:cNvPr>
          <p:cNvSpPr>
            <a:spLocks noGrp="1"/>
          </p:cNvSpPr>
          <p:nvPr>
            <p:ph type="dt" sz="half" idx="10"/>
          </p:nvPr>
        </p:nvSpPr>
        <p:spPr/>
        <p:txBody>
          <a:bodyPr/>
          <a:lstStyle/>
          <a:p>
            <a:pPr>
              <a:defRPr/>
            </a:pPr>
            <a:fld id="{6A90D1EC-622F-4A7F-A9A8-1DD8FE056E69}" type="datetime5">
              <a:rPr lang="en-GB" altLang="en-US" smtClean="0"/>
              <a:t>22-Nov-18</a:t>
            </a:fld>
            <a:endParaRPr lang="en-GB" altLang="en-US"/>
          </a:p>
        </p:txBody>
      </p:sp>
      <p:sp>
        <p:nvSpPr>
          <p:cNvPr id="6" name="Slide Number Placeholder 5">
            <a:extLst>
              <a:ext uri="{FF2B5EF4-FFF2-40B4-BE49-F238E27FC236}">
                <a16:creationId xmlns:a16="http://schemas.microsoft.com/office/drawing/2014/main" id="{22D7A300-E544-4E30-978C-18B63B027322}"/>
              </a:ext>
            </a:extLst>
          </p:cNvPr>
          <p:cNvSpPr>
            <a:spLocks noGrp="1"/>
          </p:cNvSpPr>
          <p:nvPr>
            <p:ph type="sldNum" sz="quarter" idx="12"/>
          </p:nvPr>
        </p:nvSpPr>
        <p:spPr/>
        <p:txBody>
          <a:bodyPr/>
          <a:lstStyle/>
          <a:p>
            <a:pPr>
              <a:defRPr/>
            </a:pPr>
            <a:fld id="{6E4066BB-E1B6-4D6A-8219-D5F00293222E}" type="slidenum">
              <a:rPr lang="en-GB" altLang="en-US" smtClean="0"/>
              <a:pPr>
                <a:defRPr/>
              </a:pPr>
              <a:t>9</a:t>
            </a:fld>
            <a:endParaRPr lang="en-GB" altLang="en-US"/>
          </a:p>
        </p:txBody>
      </p:sp>
    </p:spTree>
    <p:extLst>
      <p:ext uri="{BB962C8B-B14F-4D97-AF65-F5344CB8AC3E}">
        <p14:creationId xmlns:p14="http://schemas.microsoft.com/office/powerpoint/2010/main" val="3478507956"/>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30353</TotalTime>
  <Words>2340</Words>
  <Application>Microsoft Office PowerPoint</Application>
  <PresentationFormat>On-screen Show (4:3)</PresentationFormat>
  <Paragraphs>261</Paragraphs>
  <Slides>17</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17</vt:i4>
      </vt:variant>
    </vt:vector>
  </HeadingPairs>
  <TitlesOfParts>
    <vt:vector size="33" baseType="lpstr">
      <vt:lpstr>ＭＳ Ｐゴシック</vt:lpstr>
      <vt:lpstr>Arial</vt:lpstr>
      <vt:lpstr>Calibri</vt:lpstr>
      <vt:lpstr>Constantia</vt:lpstr>
      <vt:lpstr>Times New Roman</vt:lpstr>
      <vt:lpstr>Wingdings</vt:lpstr>
      <vt:lpstr>Wingdings 2</vt:lpstr>
      <vt:lpstr>Partner Logo</vt:lpstr>
      <vt:lpstr>Chart Layout</vt:lpstr>
      <vt:lpstr>Divider Slide</vt:lpstr>
      <vt:lpstr>Closing Slide</vt:lpstr>
      <vt:lpstr>Image Slide</vt:lpstr>
      <vt:lpstr>Custom Design</vt:lpstr>
      <vt:lpstr>1_Divider Slide</vt:lpstr>
      <vt:lpstr>Flow</vt:lpstr>
      <vt:lpstr>Blank</vt:lpstr>
      <vt:lpstr>PowerPoint Presentation</vt:lpstr>
      <vt:lpstr>Welcome</vt:lpstr>
      <vt:lpstr>PowerPoint Presentation</vt:lpstr>
      <vt:lpstr>      Workforce Safety  PSS Staff</vt:lpstr>
      <vt:lpstr>Wessex Route Title: Back to basics to keep safe        </vt:lpstr>
      <vt:lpstr>Lets talk Supervision Because when something goes wrong this IS scrutinised</vt:lpstr>
      <vt:lpstr>PowerPoint Presentation</vt:lpstr>
      <vt:lpstr> Workforce Safety 8 (4 lost time)Slip Trip and Fall injuries</vt:lpstr>
      <vt:lpstr>Workforce safety Slips trips and falls</vt:lpstr>
      <vt:lpstr>Trackworker safety Lymington Viaduct</vt:lpstr>
      <vt:lpstr>Operational  Incident Application of short circuit straps </vt:lpstr>
      <vt:lpstr>Trackworker Safety Manual Handling.</vt:lpstr>
      <vt:lpstr>PowerPoint Presentation</vt:lpstr>
      <vt:lpstr>Health  and Wellbeing Drugs and Alcohol –  Policy Reminder</vt:lpstr>
      <vt:lpstr>       </vt:lpstr>
      <vt:lpstr>NR vehicle Drivers</vt:lpstr>
      <vt:lpstr>Operational bulletins</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Capstick Tracey</cp:lastModifiedBy>
  <cp:revision>1260</cp:revision>
  <dcterms:created xsi:type="dcterms:W3CDTF">2016-05-25T09:53:53Z</dcterms:created>
  <dcterms:modified xsi:type="dcterms:W3CDTF">2018-11-22T08:47:40Z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