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7" r:id="rId2"/>
    <p:sldMasterId id="2147483729" r:id="rId3"/>
    <p:sldMasterId id="2147483765" r:id="rId4"/>
  </p:sldMasterIdLst>
  <p:notesMasterIdLst>
    <p:notesMasterId r:id="rId21"/>
  </p:notesMasterIdLst>
  <p:handoutMasterIdLst>
    <p:handoutMasterId r:id="rId22"/>
  </p:handoutMasterIdLst>
  <p:sldIdLst>
    <p:sldId id="634" r:id="rId5"/>
    <p:sldId id="275" r:id="rId6"/>
    <p:sldId id="276" r:id="rId7"/>
    <p:sldId id="609" r:id="rId8"/>
    <p:sldId id="633" r:id="rId9"/>
    <p:sldId id="641" r:id="rId10"/>
    <p:sldId id="638" r:id="rId11"/>
    <p:sldId id="635" r:id="rId12"/>
    <p:sldId id="620" r:id="rId13"/>
    <p:sldId id="291" r:id="rId14"/>
    <p:sldId id="631" r:id="rId15"/>
    <p:sldId id="288" r:id="rId16"/>
    <p:sldId id="636" r:id="rId17"/>
    <p:sldId id="289" r:id="rId18"/>
    <p:sldId id="640" r:id="rId19"/>
    <p:sldId id="290" r:id="rId2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634"/>
            <p14:sldId id="275"/>
            <p14:sldId id="276"/>
            <p14:sldId id="609"/>
            <p14:sldId id="633"/>
            <p14:sldId id="641"/>
            <p14:sldId id="638"/>
            <p14:sldId id="635"/>
            <p14:sldId id="620"/>
            <p14:sldId id="291"/>
            <p14:sldId id="631"/>
            <p14:sldId id="288"/>
            <p14:sldId id="636"/>
            <p14:sldId id="289"/>
            <p14:sldId id="640"/>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La Mothe Andrea" initials="DLMA" lastIdx="2" clrIdx="0">
    <p:extLst>
      <p:ext uri="{19B8F6BF-5375-455C-9EA6-DF929625EA0E}">
        <p15:presenceInfo xmlns:p15="http://schemas.microsoft.com/office/powerpoint/2012/main" userId="S-1-5-21-902708941-4082285366-676173334-43015" providerId="AD"/>
      </p:ext>
    </p:extLst>
  </p:cmAuthor>
  <p:cmAuthor id="2" name="Capstick Tracey" initials="CT" lastIdx="32" clrIdx="1">
    <p:extLst>
      <p:ext uri="{19B8F6BF-5375-455C-9EA6-DF929625EA0E}">
        <p15:presenceInfo xmlns:p15="http://schemas.microsoft.com/office/powerpoint/2012/main" userId="S-1-5-21-902708941-4082285366-676173334-240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E181"/>
    <a:srgbClr val="663300"/>
    <a:srgbClr val="293A16"/>
    <a:srgbClr val="0000FF"/>
    <a:srgbClr val="951B81"/>
    <a:srgbClr val="FFEDB3"/>
    <a:srgbClr val="008000"/>
    <a:srgbClr val="70B397"/>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8" autoAdjust="0"/>
    <p:restoredTop sz="84830" autoAdjust="0"/>
  </p:normalViewPr>
  <p:slideViewPr>
    <p:cSldViewPr>
      <p:cViewPr varScale="1">
        <p:scale>
          <a:sx n="73" d="100"/>
          <a:sy n="73" d="100"/>
        </p:scale>
        <p:origin x="278" y="91"/>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0747234-F741-423B-B336-1B8A9B2BAFB1}" type="datetimeFigureOut">
              <a:rPr lang="en-GB" smtClean="0"/>
              <a:t>13/12/2019</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B15424F-E449-4824-921F-55F0BB15E53D}" type="datetimeFigureOut">
              <a:rPr lang="en-GB" smtClean="0"/>
              <a:t>13/12/2019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564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12</a:t>
            </a:fld>
            <a:endParaRPr lang="en-GB"/>
          </a:p>
        </p:txBody>
      </p:sp>
    </p:spTree>
    <p:extLst>
      <p:ext uri="{BB962C8B-B14F-4D97-AF65-F5344CB8AC3E}">
        <p14:creationId xmlns:p14="http://schemas.microsoft.com/office/powerpoint/2010/main" val="78175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347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14</a:t>
            </a:fld>
            <a:endParaRPr lang="en-GB"/>
          </a:p>
        </p:txBody>
      </p:sp>
    </p:spTree>
    <p:extLst>
      <p:ext uri="{BB962C8B-B14F-4D97-AF65-F5344CB8AC3E}">
        <p14:creationId xmlns:p14="http://schemas.microsoft.com/office/powerpoint/2010/main" val="2915184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seven Health Commitments encourage colleagues to take ownership and care of</a:t>
            </a:r>
          </a:p>
          <a:p>
            <a:r>
              <a:rPr lang="en-GB" dirty="0"/>
              <a:t>their own health and the health of others. They should be considered as proactive</a:t>
            </a:r>
          </a:p>
          <a:p>
            <a:r>
              <a:rPr lang="en-GB" dirty="0"/>
              <a:t>commitments, rather than rules that must never be broken.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31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2</a:t>
            </a:fld>
            <a:endParaRPr lang="en-GB"/>
          </a:p>
        </p:txBody>
      </p:sp>
    </p:spTree>
    <p:extLst>
      <p:ext uri="{BB962C8B-B14F-4D97-AF65-F5344CB8AC3E}">
        <p14:creationId xmlns:p14="http://schemas.microsoft.com/office/powerpoint/2010/main" val="405621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3</a:t>
            </a:fld>
            <a:endParaRPr lang="en-GB"/>
          </a:p>
        </p:txBody>
      </p:sp>
    </p:spTree>
    <p:extLst>
      <p:ext uri="{BB962C8B-B14F-4D97-AF65-F5344CB8AC3E}">
        <p14:creationId xmlns:p14="http://schemas.microsoft.com/office/powerpoint/2010/main" val="116605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Line managers have got duty of care and should take their staff’s concerns seriously and offer them support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10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481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107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011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30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352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5C74D00-CB23-4993-895F-5957E70C721C}" type="datetime5">
              <a:rPr lang="en-GB" altLang="en-US" smtClean="0"/>
              <a:t>13-Dec-19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dirty="0"/>
          </a:p>
        </p:txBody>
      </p:sp>
    </p:spTree>
    <p:extLst>
      <p:ext uri="{BB962C8B-B14F-4D97-AF65-F5344CB8AC3E}">
        <p14:creationId xmlns:p14="http://schemas.microsoft.com/office/powerpoint/2010/main" val="228654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A17AFD3-2D1A-4F80-811E-731407958CEC}" type="datetime5">
              <a:rPr lang="en-GB" altLang="en-US" smtClean="0"/>
              <a:t>13-Dec-19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dirty="0"/>
          </a:p>
        </p:txBody>
      </p:sp>
    </p:spTree>
    <p:extLst>
      <p:ext uri="{BB962C8B-B14F-4D97-AF65-F5344CB8AC3E}">
        <p14:creationId xmlns:p14="http://schemas.microsoft.com/office/powerpoint/2010/main" val="401656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4ADA3F7-18FA-4500-BB0B-547829B379B9}" type="datetime5">
              <a:rPr lang="en-GB" altLang="en-US" smtClean="0"/>
              <a:t>13-Dec-19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dirty="0"/>
          </a:p>
        </p:txBody>
      </p:sp>
    </p:spTree>
    <p:extLst>
      <p:ext uri="{BB962C8B-B14F-4D97-AF65-F5344CB8AC3E}">
        <p14:creationId xmlns:p14="http://schemas.microsoft.com/office/powerpoint/2010/main" val="4114824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EB2DB4B-1D3A-4E96-8CFF-873FFA9833E7}" type="datetime5">
              <a:rPr lang="en-GB" altLang="en-US" smtClean="0"/>
              <a:t>13-Dec-19</a:t>
            </a:fld>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dirty="0"/>
          </a:p>
        </p:txBody>
      </p:sp>
    </p:spTree>
    <p:extLst>
      <p:ext uri="{BB962C8B-B14F-4D97-AF65-F5344CB8AC3E}">
        <p14:creationId xmlns:p14="http://schemas.microsoft.com/office/powerpoint/2010/main" val="64840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312F059-9EB6-46DD-9F0A-BD169B252D02}" type="datetime5">
              <a:rPr lang="en-GB" altLang="en-US" smtClean="0"/>
              <a:t>13-Dec-19</a:t>
            </a:fld>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dirty="0"/>
          </a:p>
        </p:txBody>
      </p:sp>
    </p:spTree>
    <p:extLst>
      <p:ext uri="{BB962C8B-B14F-4D97-AF65-F5344CB8AC3E}">
        <p14:creationId xmlns:p14="http://schemas.microsoft.com/office/powerpoint/2010/main" val="292034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F47622E-FD73-4FC5-A638-02FBC1EA4A40}" type="datetime5">
              <a:rPr lang="en-GB" altLang="en-US" smtClean="0"/>
              <a:t>13-Dec-19</a:t>
            </a:fld>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dirty="0"/>
          </a:p>
        </p:txBody>
      </p:sp>
    </p:spTree>
    <p:extLst>
      <p:ext uri="{BB962C8B-B14F-4D97-AF65-F5344CB8AC3E}">
        <p14:creationId xmlns:p14="http://schemas.microsoft.com/office/powerpoint/2010/main" val="573013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1E5C4F-1C97-42B9-AE0F-261FB937E040}" type="datetime5">
              <a:rPr lang="en-GB" altLang="en-US" smtClean="0"/>
              <a:t>13-Dec-19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dirty="0"/>
          </a:p>
        </p:txBody>
      </p:sp>
    </p:spTree>
    <p:extLst>
      <p:ext uri="{BB962C8B-B14F-4D97-AF65-F5344CB8AC3E}">
        <p14:creationId xmlns:p14="http://schemas.microsoft.com/office/powerpoint/2010/main" val="10963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8E4863-2A29-4332-8DA7-2B35B9C96659}" type="datetime5">
              <a:rPr lang="en-GB" altLang="en-US" smtClean="0"/>
              <a:t>13-Dec-19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dirty="0"/>
          </a:p>
        </p:txBody>
      </p:sp>
    </p:spTree>
    <p:extLst>
      <p:ext uri="{BB962C8B-B14F-4D97-AF65-F5344CB8AC3E}">
        <p14:creationId xmlns:p14="http://schemas.microsoft.com/office/powerpoint/2010/main" val="2067951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8580E5A-967E-40A8-A073-B17548ACF2E8}" type="datetime5">
              <a:rPr lang="en-GB" altLang="en-US" smtClean="0"/>
              <a:t>13-Dec-19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dirty="0"/>
          </a:p>
        </p:txBody>
      </p:sp>
    </p:spTree>
    <p:extLst>
      <p:ext uri="{BB962C8B-B14F-4D97-AF65-F5344CB8AC3E}">
        <p14:creationId xmlns:p14="http://schemas.microsoft.com/office/powerpoint/2010/main" val="1976198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1D200C-2337-4AF9-957F-157D2E40BE46}" type="datetime5">
              <a:rPr lang="en-GB" altLang="en-US" smtClean="0"/>
              <a:t>13-Dec-19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dirty="0"/>
          </a:p>
        </p:txBody>
      </p:sp>
    </p:spTree>
    <p:extLst>
      <p:ext uri="{BB962C8B-B14F-4D97-AF65-F5344CB8AC3E}">
        <p14:creationId xmlns:p14="http://schemas.microsoft.com/office/powerpoint/2010/main" val="145926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
        <p:nvSpPr>
          <p:cNvPr id="8194" name="Rectangle 2"/>
          <p:cNvSpPr>
            <a:spLocks noGrp="1" noChangeArrowheads="1"/>
          </p:cNvSpPr>
          <p:nvPr>
            <p:ph type="ctrTitle"/>
          </p:nvPr>
        </p:nvSpPr>
        <p:spPr>
          <a:xfrm>
            <a:off x="719672"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72"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solidFill>
                  <a:srgbClr val="054B6B"/>
                </a:solidFill>
              </a:rPr>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solidFill>
                  <a:srgbClr val="054B6B"/>
                </a:solidFill>
              </a:rPr>
              <a:pPr>
                <a:defRPr/>
              </a:pPr>
              <a:t>13-Dec-19</a:t>
            </a:fld>
            <a:endParaRPr lang="en-GB" altLang="en-US">
              <a:solidFill>
                <a:srgbClr val="054B6B"/>
              </a:solidFill>
            </a:endParaRPr>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845376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solidFill>
                  <a:srgbClr val="054B6B"/>
                </a:solidFill>
              </a:rPr>
              <a:pPr>
                <a:defRPr/>
              </a:pPr>
              <a:t>13-Dec-19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4953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44"/>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3" y="4589469"/>
            <a:ext cx="10515600" cy="1500187"/>
          </a:xfrm>
        </p:spPr>
        <p:txBody>
          <a:bodyPr/>
          <a:lstStyle>
            <a:lvl1pPr marL="0" indent="0">
              <a:buNone/>
              <a:defRPr sz="2400"/>
            </a:lvl1pPr>
            <a:lvl2pPr marL="457035" indent="0">
              <a:buNone/>
              <a:defRPr sz="2000"/>
            </a:lvl2pPr>
            <a:lvl3pPr marL="914070" indent="0">
              <a:buNone/>
              <a:defRPr sz="1800"/>
            </a:lvl3pPr>
            <a:lvl4pPr marL="1371105" indent="0">
              <a:buNone/>
              <a:defRPr sz="1600"/>
            </a:lvl4pPr>
            <a:lvl5pPr marL="1828141" indent="0">
              <a:buNone/>
              <a:defRPr sz="1600"/>
            </a:lvl5pPr>
            <a:lvl6pPr marL="2285176" indent="0">
              <a:buNone/>
              <a:defRPr sz="1600"/>
            </a:lvl6pPr>
            <a:lvl7pPr marL="2742213" indent="0">
              <a:buNone/>
              <a:defRPr sz="1600"/>
            </a:lvl7pPr>
            <a:lvl8pPr marL="3199248" indent="0">
              <a:buNone/>
              <a:defRPr sz="1600"/>
            </a:lvl8pPr>
            <a:lvl9pPr marL="3656283"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solidFill>
                  <a:srgbClr val="054B6B"/>
                </a:solidFill>
              </a:rPr>
              <a:pPr>
                <a:defRPr/>
              </a:pPr>
              <a:t>13-Dec-19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72772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7"/>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25" y="1841507"/>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solidFill>
                  <a:srgbClr val="054B6B"/>
                </a:solidFill>
              </a:rPr>
              <a:pPr>
                <a:defRPr/>
              </a:pPr>
              <a:t>13-Dec-19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122968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20"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solidFill>
                  <a:srgbClr val="054B6B"/>
                </a:solidFill>
              </a:rPr>
              <a:pPr>
                <a:defRPr/>
              </a:pPr>
              <a:t>13-Dec-19</a:t>
            </a:fld>
            <a:endParaRPr lang="en-GB" altLang="en-US">
              <a:solidFill>
                <a:srgbClr val="054B6B"/>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28387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solidFill>
                  <a:srgbClr val="054B6B"/>
                </a:solidFill>
              </a:rPr>
              <a:pPr>
                <a:defRPr/>
              </a:pPr>
              <a:t>13-Dec-19</a:t>
            </a:fld>
            <a:endParaRPr lang="en-GB" altLang="en-US">
              <a:solidFill>
                <a:srgbClr val="054B6B"/>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31594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solidFill>
                  <a:srgbClr val="054B6B"/>
                </a:solidFill>
              </a:rPr>
              <a:pPr>
                <a:defRPr/>
              </a:pPr>
              <a:t>13-Dec-19</a:t>
            </a:fld>
            <a:endParaRPr lang="en-GB" altLang="en-US">
              <a:solidFill>
                <a:srgbClr val="054B6B"/>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59955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solidFill>
                  <a:srgbClr val="054B6B"/>
                </a:solidFill>
              </a:rPr>
              <a:pPr>
                <a:defRPr/>
              </a:pPr>
              <a:t>13-Dec-19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461184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32"/>
            <a:ext cx="6172200" cy="4873625"/>
          </a:xfrm>
        </p:spPr>
        <p:txBody>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solidFill>
                  <a:srgbClr val="054B6B"/>
                </a:solidFill>
              </a:rPr>
              <a:pPr>
                <a:defRPr/>
              </a:pPr>
              <a:t>13-Dec-19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49452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solidFill>
                  <a:srgbClr val="054B6B"/>
                </a:solidFill>
              </a:rPr>
              <a:pPr>
                <a:defRPr/>
              </a:pPr>
              <a:t>13-Dec-19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7469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71"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solidFill>
                  <a:srgbClr val="054B6B"/>
                </a:solidFill>
              </a:rPr>
              <a:pPr>
                <a:defRPr/>
              </a:pPr>
              <a:t>13-Dec-19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20930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72" y="827088"/>
            <a:ext cx="9692217"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719672" y="1841507"/>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7" y="1841507"/>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solidFill>
                  <a:srgbClr val="054B6B"/>
                </a:solidFill>
              </a:rPr>
              <a:pPr>
                <a:defRPr/>
              </a:pPr>
              <a:t>13-Dec-19</a:t>
            </a:fld>
            <a:endParaRPr lang="en-GB" altLang="en-US" dirty="0">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1558436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1826482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561390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382040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372717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367186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86292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DF00151-5426-497B-B88E-C52908C28F4A}"/>
              </a:ext>
            </a:extLst>
          </p:cNvPr>
          <p:cNvSpPr>
            <a:spLocks noGrp="1"/>
          </p:cNvSpPr>
          <p:nvPr>
            <p:ph type="sldNum" sz="quarter" idx="12"/>
          </p:nvPr>
        </p:nvSpPr>
        <p:spPr/>
        <p:txBody>
          <a:bodyPr/>
          <a:lstStyle/>
          <a:p>
            <a:fld id="{6DF18008-7AA4-44CA-8056-37C7048047C9}" type="slidenum">
              <a:rPr lang="en-GB" smtClean="0"/>
              <a:t>‹#›</a:t>
            </a:fld>
            <a:endParaRPr lang="en-GB"/>
          </a:p>
        </p:txBody>
      </p:sp>
    </p:spTree>
    <p:extLst>
      <p:ext uri="{BB962C8B-B14F-4D97-AF65-F5344CB8AC3E}">
        <p14:creationId xmlns:p14="http://schemas.microsoft.com/office/powerpoint/2010/main" val="28743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pPr>
              <a:defRPr/>
            </a:pPr>
            <a:fld id="{6E4066BB-E1B6-4D6A-8219-D5F00293222E}" type="slidenum">
              <a:rPr lang="en-GB" altLang="en-US" smtClean="0"/>
              <a:pPr>
                <a:defRPr/>
              </a:pPr>
              <a:t>‹#›</a:t>
            </a:fld>
            <a:endParaRPr lang="en-GB" altLang="en-US"/>
          </a:p>
        </p:txBody>
      </p:sp>
    </p:spTree>
    <p:extLst>
      <p:ext uri="{BB962C8B-B14F-4D97-AF65-F5344CB8AC3E}">
        <p14:creationId xmlns:p14="http://schemas.microsoft.com/office/powerpoint/2010/main" val="166921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dirty="0"/>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8E693516-CEBD-4C3B-8DBB-421BED3F8769}" type="datetime5">
              <a:rPr lang="en-GB" altLang="en-US" smtClean="0"/>
              <a:t>13-Dec-19</a:t>
            </a:fld>
            <a:endParaRPr lang="en-GB" altLang="en-US" dirty="0"/>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dirty="0"/>
          </a:p>
        </p:txBody>
      </p:sp>
    </p:spTree>
    <p:extLst>
      <p:ext uri="{BB962C8B-B14F-4D97-AF65-F5344CB8AC3E}">
        <p14:creationId xmlns:p14="http://schemas.microsoft.com/office/powerpoint/2010/main" val="79958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 id="2147483763" r:id="rId7"/>
    <p:sldLayoutId id="214748376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5056073F-EC5A-4D17-B0B4-750917E45228}" type="datetime5">
              <a:rPr lang="en-GB" altLang="en-US" smtClean="0"/>
              <a:t>13-Dec-19</a:t>
            </a:fld>
            <a:endParaRPr lang="en-GB" altLang="en-US" dirty="0"/>
          </a:p>
        </p:txBody>
      </p:sp>
      <p:sp>
        <p:nvSpPr>
          <p:cNvPr id="102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dirty="0"/>
          </a:p>
        </p:txBody>
      </p:sp>
      <p:sp>
        <p:nvSpPr>
          <p:cNvPr id="1031" name="Text Box 8"/>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extLst>
      <p:ext uri="{BB962C8B-B14F-4D97-AF65-F5344CB8AC3E}">
        <p14:creationId xmlns:p14="http://schemas.microsoft.com/office/powerpoint/2010/main" val="230282279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72"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72" y="1841507"/>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solidFill>
                  <a:srgbClr val="054B6B"/>
                </a:solidFill>
              </a:rPr>
              <a:pPr>
                <a:defRPr/>
              </a:pPr>
              <a:t>13-Dec-19</a:t>
            </a:fld>
            <a:endParaRPr lang="en-GB" altLang="en-US">
              <a:solidFill>
                <a:srgbClr val="054B6B"/>
              </a:solidFill>
            </a:endParaRPr>
          </a:p>
        </p:txBody>
      </p:sp>
      <p:sp>
        <p:nvSpPr>
          <p:cNvPr id="1029" name="Rectangle 5"/>
          <p:cNvSpPr>
            <a:spLocks noGrp="1" noChangeArrowheads="1"/>
          </p:cNvSpPr>
          <p:nvPr>
            <p:ph type="ftr" sz="quarter" idx="3"/>
          </p:nvPr>
        </p:nvSpPr>
        <p:spPr bwMode="auto">
          <a:xfrm>
            <a:off x="719667" y="233369"/>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solidFill>
                  <a:srgbClr val="054B6B"/>
                </a:solidFill>
              </a:rPr>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solidFill>
                  <a:srgbClr val="054B6B"/>
                </a:solidFill>
              </a:rPr>
              <a:pPr>
                <a:defRPr/>
              </a:pPr>
              <a:t>‹#›</a:t>
            </a:fld>
            <a:endParaRPr lang="en-GB" altLang="en-US">
              <a:solidFill>
                <a:srgbClr val="054B6B"/>
              </a:solidFill>
            </a:endParaRPr>
          </a:p>
        </p:txBody>
      </p:sp>
      <p:sp>
        <p:nvSpPr>
          <p:cNvPr id="1031" name="Text Box 8"/>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Tree>
    <p:extLst>
      <p:ext uri="{BB962C8B-B14F-4D97-AF65-F5344CB8AC3E}">
        <p14:creationId xmlns:p14="http://schemas.microsoft.com/office/powerpoint/2010/main" val="378241054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035" algn="l" rtl="0" eaLnBrk="1" fontAlgn="base" hangingPunct="1">
        <a:spcBef>
          <a:spcPct val="0"/>
        </a:spcBef>
        <a:spcAft>
          <a:spcPct val="0"/>
        </a:spcAft>
        <a:defRPr sz="2800" b="1" i="1">
          <a:solidFill>
            <a:schemeClr val="tx2"/>
          </a:solidFill>
          <a:latin typeface="Arial" panose="020B0604020202020204" pitchFamily="34" charset="0"/>
        </a:defRPr>
      </a:lvl6pPr>
      <a:lvl7pPr marL="914070" algn="l" rtl="0" eaLnBrk="1" fontAlgn="base" hangingPunct="1">
        <a:spcBef>
          <a:spcPct val="0"/>
        </a:spcBef>
        <a:spcAft>
          <a:spcPct val="0"/>
        </a:spcAft>
        <a:defRPr sz="2800" b="1" i="1">
          <a:solidFill>
            <a:schemeClr val="tx2"/>
          </a:solidFill>
          <a:latin typeface="Arial" panose="020B0604020202020204" pitchFamily="34" charset="0"/>
        </a:defRPr>
      </a:lvl7pPr>
      <a:lvl8pPr marL="1371105" algn="l" rtl="0" eaLnBrk="1" fontAlgn="base" hangingPunct="1">
        <a:spcBef>
          <a:spcPct val="0"/>
        </a:spcBef>
        <a:spcAft>
          <a:spcPct val="0"/>
        </a:spcAft>
        <a:defRPr sz="2800" b="1" i="1">
          <a:solidFill>
            <a:schemeClr val="tx2"/>
          </a:solidFill>
          <a:latin typeface="Arial" panose="020B0604020202020204" pitchFamily="34" charset="0"/>
        </a:defRPr>
      </a:lvl8pPr>
      <a:lvl9pPr marL="1828141"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821" indent="-180909"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7747" indent="-180909"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260" indent="-179323"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2773" indent="-179323"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3694"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29"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66"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02"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70" rtl="0" eaLnBrk="1" latinLnBrk="0" hangingPunct="1">
        <a:defRPr sz="1800" kern="1200">
          <a:solidFill>
            <a:schemeClr val="tx1"/>
          </a:solidFill>
          <a:latin typeface="+mn-lt"/>
          <a:ea typeface="+mn-ea"/>
          <a:cs typeface="+mn-cs"/>
        </a:defRPr>
      </a:lvl1pPr>
      <a:lvl2pPr marL="457035" algn="l" defTabSz="914070" rtl="0" eaLnBrk="1" latinLnBrk="0" hangingPunct="1">
        <a:defRPr sz="1800" kern="1200">
          <a:solidFill>
            <a:schemeClr val="tx1"/>
          </a:solidFill>
          <a:latin typeface="+mn-lt"/>
          <a:ea typeface="+mn-ea"/>
          <a:cs typeface="+mn-cs"/>
        </a:defRPr>
      </a:lvl2pPr>
      <a:lvl3pPr marL="914070" algn="l" defTabSz="914070" rtl="0" eaLnBrk="1" latinLnBrk="0" hangingPunct="1">
        <a:defRPr sz="1800" kern="1200">
          <a:solidFill>
            <a:schemeClr val="tx1"/>
          </a:solidFill>
          <a:latin typeface="+mn-lt"/>
          <a:ea typeface="+mn-ea"/>
          <a:cs typeface="+mn-cs"/>
        </a:defRPr>
      </a:lvl3pPr>
      <a:lvl4pPr marL="1371105" algn="l" defTabSz="914070" rtl="0" eaLnBrk="1" latinLnBrk="0" hangingPunct="1">
        <a:defRPr sz="1800" kern="1200">
          <a:solidFill>
            <a:schemeClr val="tx1"/>
          </a:solidFill>
          <a:latin typeface="+mn-lt"/>
          <a:ea typeface="+mn-ea"/>
          <a:cs typeface="+mn-cs"/>
        </a:defRPr>
      </a:lvl4pPr>
      <a:lvl5pPr marL="1828141" algn="l" defTabSz="914070" rtl="0" eaLnBrk="1" latinLnBrk="0" hangingPunct="1">
        <a:defRPr sz="1800" kern="1200">
          <a:solidFill>
            <a:schemeClr val="tx1"/>
          </a:solidFill>
          <a:latin typeface="+mn-lt"/>
          <a:ea typeface="+mn-ea"/>
          <a:cs typeface="+mn-cs"/>
        </a:defRPr>
      </a:lvl5pPr>
      <a:lvl6pPr marL="2285176" algn="l" defTabSz="914070" rtl="0" eaLnBrk="1" latinLnBrk="0" hangingPunct="1">
        <a:defRPr sz="1800" kern="1200">
          <a:solidFill>
            <a:schemeClr val="tx1"/>
          </a:solidFill>
          <a:latin typeface="+mn-lt"/>
          <a:ea typeface="+mn-ea"/>
          <a:cs typeface="+mn-cs"/>
        </a:defRPr>
      </a:lvl6pPr>
      <a:lvl7pPr marL="2742213" algn="l" defTabSz="914070" rtl="0" eaLnBrk="1" latinLnBrk="0" hangingPunct="1">
        <a:defRPr sz="1800" kern="1200">
          <a:solidFill>
            <a:schemeClr val="tx1"/>
          </a:solidFill>
          <a:latin typeface="+mn-lt"/>
          <a:ea typeface="+mn-ea"/>
          <a:cs typeface="+mn-cs"/>
        </a:defRPr>
      </a:lvl7pPr>
      <a:lvl8pPr marL="3199248" algn="l" defTabSz="914070" rtl="0" eaLnBrk="1" latinLnBrk="0" hangingPunct="1">
        <a:defRPr sz="1800" kern="1200">
          <a:solidFill>
            <a:schemeClr val="tx1"/>
          </a:solidFill>
          <a:latin typeface="+mn-lt"/>
          <a:ea typeface="+mn-ea"/>
          <a:cs typeface="+mn-cs"/>
        </a:defRPr>
      </a:lvl8pPr>
      <a:lvl9pPr marL="3656283" algn="l" defTabSz="91407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631828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file:///\\EVSV01FDC03\DFSRoot$\SZ\WMAGroups\01%20-%20Route%20IM%20Director%20-%20Wessex\02%20-%20Route%20Safety%20Hour%20Reporting\02%20-%20Route%20Safety%20Hour%20Reporting\Safety%20Cascades%2019-20\P9%201920\Interactive%20Health%20Commitments%20Poster%20(003).pdf" TargetMode="External"/><Relationship Id="rId3" Type="http://schemas.openxmlformats.org/officeDocument/2006/relationships/hyperlink" Target="file:///\\EVSV01FDC03\DFSRoot$\SZ\WMAGroups\01%20-%20Route%20IM%20Director%20-%20Wessex\02%20-%20Route%20Safety%20Hour%20Reporting\02%20-%20Route%20Safety%20Hour%20Reporting\Safety%20Cascades%2019-20\P9%201920\Safety%20Bulletin%20NRB19-20%20-%20Staff%20Injuries.mht" TargetMode="External"/><Relationship Id="rId7" Type="http://schemas.openxmlformats.org/officeDocument/2006/relationships/hyperlink" Target="file:///\\EVSV01FDC03\DFSRoot$\SZ\WMAGroups\01%20-%20Route%20IM%20Director%20-%20Wessex\02%20-%20Route%20Safety%20Hour%20Reporting\02%20-%20Route%20Safety%20Hour%20Reporting\Safety%20Cascades%2019-20\P9%201920\Lessons%20Learnt%20%20-%20Blackthorn%20Puncture%20Injuries%20191119.pdf" TargetMode="External"/><Relationship Id="rId2" Type="http://schemas.openxmlformats.org/officeDocument/2006/relationships/hyperlink" Target="file:///\\EVSV01FDC03\DFSRoot$\SZ\WMAGroups\01%20-%20Route%20IM%20Director%20-%20Wessex\02%20-%20Route%20Safety%20Hour%20Reporting\02%20-%20Route%20Safety%20Hour%20Reporting\Safety%20Cascades%2019-20\P9%201920\Safety-Bulletin-NRB19-20-Staff-injury.pdf" TargetMode="External"/><Relationship Id="rId1" Type="http://schemas.openxmlformats.org/officeDocument/2006/relationships/slideLayout" Target="../slideLayouts/slideLayout2.xml"/><Relationship Id="rId6" Type="http://schemas.openxmlformats.org/officeDocument/2006/relationships/hyperlink" Target="Lessons%20Learnt%20-%20Severe%20Laceration%20to%20Arm%20BC%20281119.pdf" TargetMode="External"/><Relationship Id="rId5" Type="http://schemas.openxmlformats.org/officeDocument/2006/relationships/hyperlink" Target="file:///\\EVSV01FDC03\DFSRoot$\SZ\WMAGroups\01%20-%20Route%20IM%20Director%20-%20Wessex\02%20-%20Route%20Safety%20Hour%20Reporting\02%20-%20Route%20Safety%20Hour%20Reporting\Safety%20Cascades%2019-20\P9%201920\Lessons%20Learnt%20-%20Near%20Miss%20at%20Leatherhead%20261119.pdf" TargetMode="External"/><Relationship Id="rId10" Type="http://schemas.openxmlformats.org/officeDocument/2006/relationships/image" Target="../media/image31.emf"/><Relationship Id="rId4" Type="http://schemas.openxmlformats.org/officeDocument/2006/relationships/hyperlink" Target="file:///\\EVSV01FDC03\DFSRoot$\SZ\WMAGroups\01%20-%20Route%20IM%20Director%20-%20Wessex\02%20-%20Route%20Safety%20Hour%20Reporting\02%20-%20Route%20Safety%20Hour%20Reporting\Safety%20Cascades%2019-20\P9%201920\Environmental%20Bulletin%20NREB19-01%20-%20Network%20Rail%20to%20adopt%20Defra%20Biodiversity%20Metric.mht" TargetMode="External"/><Relationship Id="rId9" Type="http://schemas.openxmlformats.org/officeDocument/2006/relationships/hyperlink" Target="file:///\\EVSV01FDC03\DFSRoot$\SZ\WMAGroups\01%20-%20Route%20IM%20Director%20-%20Wessex\02%20-%20Route%20Safety%20Hour%20Reporting\02%20-%20Route%20Safety%20Hour%20Reporting\Safety%20Cascades%2019-20\P9%201920\Printable%20Health%20Commitments%20Poster%20(003).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explant.hub.networkrail.co.uk/Pages/Plant-Safety.aspx?RootFolder=%2FPlant%20Safety%2FTask%20Risk%20Control%20Sheets%2FMobile%20Plant&amp;FolderCTID=0x0120006C4B215EDF77C94FBCA66274BBFB2F2D&amp;View=%7B18BDCFDA%2D2A34%2D459B%2D9670%2DC75C944767EA%7D" TargetMode="External"/><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google.co.uk/url?sa=i&amp;rct=j&amp;q=&amp;esrc=s&amp;source=images&amp;cd=&amp;cad=rja&amp;uact=8&amp;ved=2ahUKEwj86O2F3JTdAhWC16QKHWhgArUQjRx6BAgBEAU&amp;url=https://www.komatsu.eu/en/excavators/mini-excavators/pc18mr-3&amp;psig=AOvVaw1AZ8N1PCQ550wszDcF_IEB&amp;ust=1535716524309848" TargetMode="External"/><Relationship Id="rId5" Type="http://schemas.openxmlformats.org/officeDocument/2006/relationships/image" Target="../media/image34.JP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safety.networkrail.co.uk/home-2/environment-and-sustainable-development/esd-tools-templat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file:///\\EVSV01FDC03\DFSRoot$\SZ\WMAGroups\01%20-%20Route%20IM%20Director%20-%20Wessex\02%20-%20Route%20Safety%20Hour%20Reporting\02%20-%20Route%20Safety%20Hour%20Reporting\Safety%20Cascades%2019-20\P9%201920\Medication%20Advice%20for%20Managers%20Final%202019%20-11.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3.xml"/><Relationship Id="rId7" Type="http://schemas.openxmlformats.org/officeDocument/2006/relationships/package" Target="../embeddings/Microsoft_Excel_Worksheet.xlsx"/><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emf"/><Relationship Id="rId10" Type="http://schemas.openxmlformats.org/officeDocument/2006/relationships/image" Target="../media/image6.emf"/><Relationship Id="rId4" Type="http://schemas.openxmlformats.org/officeDocument/2006/relationships/image" Target="../media/image7.png"/><Relationship Id="rId9" Type="http://schemas.openxmlformats.org/officeDocument/2006/relationships/package" Target="../embeddings/Microsoft_Excel_Worksheet1.xlsx"/></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cid:image005.png@01D5A45F.188ED580"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8.emf"/><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www.google.co.uk/url?sa=i&amp;url=https%3A%2F%2Fwww.shutterstock.com%2Fes%2Fsearch%2Fhand%2520wound%3Fimage_type%3Dillustration&amp;psig=AOvVaw0sfkgA1I0Cx2LDpo-Tkfio&amp;ust=1573575928428000&amp;source=images&amp;cd=vfe&amp;ved=0CAIQjRxqFwoTCLjqqKvJ4uUCFQAAAAAdAAAAABAF" TargetMode="Externa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12" Type="http://schemas.openxmlformats.org/officeDocument/2006/relationships/image" Target="../media/image30.emf"/><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idx="4294967295"/>
          </p:nvPr>
        </p:nvSpPr>
        <p:spPr>
          <a:xfrm>
            <a:off x="407368" y="5473972"/>
            <a:ext cx="11377264" cy="1253491"/>
          </a:xfrm>
          <a:prstGeom prst="rect">
            <a:avLst/>
          </a:prstGeom>
          <a:noFill/>
          <a:ln>
            <a:noFill/>
          </a:ln>
        </p:spPr>
        <p:txBody>
          <a:bodyPr/>
          <a:lstStyle/>
          <a:p>
            <a:r>
              <a:rPr lang="en-GB" sz="2800" b="0" spc="0" dirty="0">
                <a:solidFill>
                  <a:schemeClr val="tx2">
                    <a:lumMod val="50000"/>
                  </a:schemeClr>
                </a:solidFill>
                <a:latin typeface="Arial" panose="020B0604020202020204" pitchFamily="34" charset="0"/>
                <a:ea typeface="+mn-ea"/>
                <a:cs typeface="Arial" panose="020B0604020202020204" pitchFamily="34" charset="0"/>
              </a:rPr>
              <a:t>Health, Safety and Environment Period Cascade for P09 2019/20</a:t>
            </a:r>
            <a:br>
              <a:rPr lang="en-GB" sz="2800" b="0" spc="0" dirty="0">
                <a:solidFill>
                  <a:schemeClr val="tx2">
                    <a:lumMod val="50000"/>
                  </a:schemeClr>
                </a:solidFill>
                <a:latin typeface="Arial" panose="020B0604020202020204" pitchFamily="34" charset="0"/>
                <a:ea typeface="+mn-ea"/>
                <a:cs typeface="Arial" panose="020B0604020202020204" pitchFamily="34" charset="0"/>
              </a:rPr>
            </a:br>
            <a:br>
              <a:rPr lang="en-GB" sz="2800" b="0" spc="0" dirty="0">
                <a:solidFill>
                  <a:schemeClr val="tx2">
                    <a:lumMod val="50000"/>
                  </a:schemeClr>
                </a:solidFill>
                <a:latin typeface="Arial" panose="020B0604020202020204" pitchFamily="34" charset="0"/>
                <a:ea typeface="+mn-ea"/>
                <a:cs typeface="Arial" panose="020B0604020202020204" pitchFamily="34" charset="0"/>
              </a:rPr>
            </a:br>
            <a:r>
              <a:rPr lang="en-GB" sz="2800" b="0" spc="0" dirty="0">
                <a:solidFill>
                  <a:schemeClr val="tx2">
                    <a:lumMod val="50000"/>
                  </a:schemeClr>
                </a:solidFill>
                <a:latin typeface="Arial" panose="020B0604020202020204" pitchFamily="34" charset="0"/>
                <a:ea typeface="+mn-ea"/>
                <a:cs typeface="Arial" panose="020B0604020202020204" pitchFamily="34" charset="0"/>
              </a:rPr>
              <a:t>Wessex Route </a:t>
            </a:r>
            <a:endParaRPr lang="en-GB" sz="2800" dirty="0">
              <a:solidFill>
                <a:schemeClr val="tx2">
                  <a:lumMod val="50000"/>
                </a:schemeClr>
              </a:solidFill>
            </a:endParaRPr>
          </a:p>
        </p:txBody>
      </p:sp>
      <p:pic>
        <p:nvPicPr>
          <p:cNvPr id="3" name="Picture 2">
            <a:extLst>
              <a:ext uri="{FF2B5EF4-FFF2-40B4-BE49-F238E27FC236}">
                <a16:creationId xmlns:a16="http://schemas.microsoft.com/office/drawing/2014/main" id="{AB36A77F-1FA4-4D48-91F1-7C792B672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762" y="692696"/>
            <a:ext cx="8588475" cy="4362400"/>
          </a:xfrm>
          <a:prstGeom prst="rect">
            <a:avLst/>
          </a:prstGeom>
          <a:ln w="19050">
            <a:solidFill>
              <a:schemeClr val="tx2">
                <a:lumMod val="50000"/>
              </a:schemeClr>
            </a:solidFill>
          </a:ln>
        </p:spPr>
      </p:pic>
      <p:sp>
        <p:nvSpPr>
          <p:cNvPr id="5" name="Rectangle 4">
            <a:extLst>
              <a:ext uri="{FF2B5EF4-FFF2-40B4-BE49-F238E27FC236}">
                <a16:creationId xmlns:a16="http://schemas.microsoft.com/office/drawing/2014/main" id="{2325CE08-4223-4B7D-A363-694408EDCD70}"/>
              </a:ext>
            </a:extLst>
          </p:cNvPr>
          <p:cNvSpPr/>
          <p:nvPr/>
        </p:nvSpPr>
        <p:spPr>
          <a:xfrm>
            <a:off x="2135560" y="2657872"/>
            <a:ext cx="2952328"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2">
                    <a:lumMod val="50000"/>
                  </a:schemeClr>
                </a:solidFill>
                <a:latin typeface="Bradley Hand ITC" panose="03070402050302030203" pitchFamily="66" charset="0"/>
              </a:rPr>
              <a:t>Merry Christmas</a:t>
            </a:r>
          </a:p>
        </p:txBody>
      </p:sp>
    </p:spTree>
    <p:extLst>
      <p:ext uri="{BB962C8B-B14F-4D97-AF65-F5344CB8AC3E}">
        <p14:creationId xmlns:p14="http://schemas.microsoft.com/office/powerpoint/2010/main" val="733054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BE812CF-DDDE-454B-9DA1-D497A1DD1725}"/>
              </a:ext>
            </a:extLst>
          </p:cNvPr>
          <p:cNvSpPr/>
          <p:nvPr/>
        </p:nvSpPr>
        <p:spPr>
          <a:xfrm>
            <a:off x="969798" y="200473"/>
            <a:ext cx="5085906" cy="75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schemeClr val="bg1"/>
                </a:solidFill>
                <a:highlight>
                  <a:srgbClr val="004D6F"/>
                </a:highlight>
              </a:rPr>
              <a:t>Safety Bulletins, Alerts, Advice </a:t>
            </a:r>
            <a:endPar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ndParaRPr>
          </a:p>
        </p:txBody>
      </p:sp>
      <p:sp>
        <p:nvSpPr>
          <p:cNvPr id="4" name="Rectangle 3">
            <a:extLst>
              <a:ext uri="{FF2B5EF4-FFF2-40B4-BE49-F238E27FC236}">
                <a16:creationId xmlns:a16="http://schemas.microsoft.com/office/drawing/2014/main" id="{3403C357-868D-4A4D-ABC8-C9668CCB3C2D}"/>
              </a:ext>
            </a:extLst>
          </p:cNvPr>
          <p:cNvSpPr/>
          <p:nvPr/>
        </p:nvSpPr>
        <p:spPr>
          <a:xfrm>
            <a:off x="1010094" y="1418649"/>
            <a:ext cx="10792046" cy="475275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hlinkClick r:id="rId2" action="ppaction://hlinkfile">
                  <a:extLst>
                    <a:ext uri="{A12FA001-AC4F-418D-AE19-62706E023703}">
                      <ahyp:hlinkClr xmlns:ahyp="http://schemas.microsoft.com/office/drawing/2018/hyperlinkcolor" val="tx"/>
                    </a:ext>
                  </a:extLst>
                </a:hlinkClick>
              </a:rPr>
              <a:t>Safety-Bulletin-NRB19-20-Staff-injury.pdf</a:t>
            </a:r>
            <a:endParaRPr kumimoji="0" lang="en-GB" sz="1800" b="0"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hlinkClick r:id="rId3" action="ppaction://hlinkfile">
                <a:extLst>
                  <a:ext uri="{A12FA001-AC4F-418D-AE19-62706E023703}">
                    <ahyp:hlinkClr xmlns:ahyp="http://schemas.microsoft.com/office/drawing/2018/hyperlinkcolor" val="tx"/>
                  </a:ext>
                </a:extLst>
              </a:hlinkClick>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hlinkClick r:id="rId4" action="ppaction://hlinkfile">
                  <a:extLst>
                    <a:ext uri="{A12FA001-AC4F-418D-AE19-62706E023703}">
                      <ahyp:hlinkClr xmlns:ahyp="http://schemas.microsoft.com/office/drawing/2018/hyperlinkcolor" val="tx"/>
                    </a:ext>
                  </a:extLst>
                </a:hlinkClick>
              </a:rPr>
              <a:t>Environmental Bulletin NREB19-01 - Network Rail to adopt Defra Biodiversity </a:t>
            </a:r>
            <a:r>
              <a:rPr kumimoji="0" lang="en-GB" sz="1800" b="0" i="0" u="none" strike="noStrike" kern="1200" cap="none" spc="0" normalizeH="0" baseline="0" noProof="0" dirty="0" err="1">
                <a:ln>
                  <a:noFill/>
                </a:ln>
                <a:solidFill>
                  <a:schemeClr val="accent2">
                    <a:lumMod val="50000"/>
                  </a:schemeClr>
                </a:solidFill>
                <a:effectLst/>
                <a:uLnTx/>
                <a:uFillTx/>
                <a:latin typeface="Arial" panose="020B0604020202020204"/>
                <a:ea typeface="+mn-ea"/>
                <a:cs typeface="+mn-cs"/>
                <a:hlinkClick r:id="rId4" action="ppaction://hlinkfile">
                  <a:extLst>
                    <a:ext uri="{A12FA001-AC4F-418D-AE19-62706E023703}">
                      <ahyp:hlinkClr xmlns:ahyp="http://schemas.microsoft.com/office/drawing/2018/hyperlinkcolor" val="tx"/>
                    </a:ext>
                  </a:extLst>
                </a:hlinkClick>
              </a:rPr>
              <a:t>Metric.mht</a:t>
            </a:r>
            <a:endParaRPr kumimoji="0" lang="en-GB" sz="1800" b="0"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hlinkClick r:id="rId5" action="ppaction://hlinkfile">
                  <a:extLst>
                    <a:ext uri="{A12FA001-AC4F-418D-AE19-62706E023703}">
                      <ahyp:hlinkClr xmlns:ahyp="http://schemas.microsoft.com/office/drawing/2018/hyperlinkcolor" val="tx"/>
                    </a:ext>
                  </a:extLst>
                </a:hlinkClick>
              </a:rPr>
              <a:t>Lessons Learnt - Near Miss at Leatherhead 261119.pdf</a:t>
            </a:r>
            <a:endParaRPr kumimoji="0" lang="en-GB" sz="1800" b="0"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hlinkClick r:id="rId6" action="ppaction://hlinkfile">
                  <a:extLst>
                    <a:ext uri="{A12FA001-AC4F-418D-AE19-62706E023703}">
                      <ahyp:hlinkClr xmlns:ahyp="http://schemas.microsoft.com/office/drawing/2018/hyperlinkcolor" val="tx"/>
                    </a:ext>
                  </a:extLst>
                </a:hlinkClick>
              </a:rPr>
              <a:t>Lessons Learnt - Severe Laceration to Arm BC 281119.pdf</a:t>
            </a:r>
            <a:endParaRPr kumimoji="0" lang="en-GB" sz="1800" b="0"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hlinkClick r:id="rId7" action="ppaction://hlinkfile">
                  <a:extLst>
                    <a:ext uri="{A12FA001-AC4F-418D-AE19-62706E023703}">
                      <ahyp:hlinkClr xmlns:ahyp="http://schemas.microsoft.com/office/drawing/2018/hyperlinkcolor" val="tx"/>
                    </a:ext>
                  </a:extLst>
                </a:hlinkClick>
              </a:rPr>
              <a:t>Lessons Learnt  - Blackthorn Puncture Injuries 191119.pdf</a:t>
            </a:r>
            <a:endParaRPr kumimoji="0" lang="en-GB" sz="1800" b="0"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hlinkClick r:id="rId8" action="ppaction://hlinkfile">
                  <a:extLst>
                    <a:ext uri="{A12FA001-AC4F-418D-AE19-62706E023703}">
                      <ahyp:hlinkClr xmlns:ahyp="http://schemas.microsoft.com/office/drawing/2018/hyperlinkcolor" val="tx"/>
                    </a:ext>
                  </a:extLst>
                </a:hlinkClick>
              </a:rPr>
              <a:t>Interactive Health Commitments Poster.pdf</a:t>
            </a:r>
            <a:endParaRPr kumimoji="0" lang="en-GB" sz="1800" b="0"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hlinkClick r:id="rId9" action="ppaction://hlinkfile">
                  <a:extLst>
                    <a:ext uri="{A12FA001-AC4F-418D-AE19-62706E023703}">
                      <ahyp:hlinkClr xmlns:ahyp="http://schemas.microsoft.com/office/drawing/2018/hyperlinkcolor" val="tx"/>
                    </a:ext>
                  </a:extLst>
                </a:hlinkClick>
              </a:rPr>
              <a:t>Printable Health Commitments Poster.pdf</a:t>
            </a:r>
            <a:endParaRPr kumimoji="0" lang="en-GB" sz="1800" b="0"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53ED257A-DB1E-4D25-9378-63E029446396}"/>
              </a:ext>
            </a:extLst>
          </p:cNvPr>
          <p:cNvPicPr>
            <a:picLocks noChangeAspect="1"/>
          </p:cNvPicPr>
          <p:nvPr/>
        </p:nvPicPr>
        <p:blipFill>
          <a:blip r:embed="rId10"/>
          <a:stretch>
            <a:fillRect/>
          </a:stretch>
        </p:blipFill>
        <p:spPr>
          <a:xfrm>
            <a:off x="6193618" y="355686"/>
            <a:ext cx="424998" cy="444485"/>
          </a:xfrm>
          <a:prstGeom prst="rect">
            <a:avLst/>
          </a:prstGeom>
          <a:ln>
            <a:solidFill>
              <a:schemeClr val="tx1"/>
            </a:solidFill>
          </a:ln>
        </p:spPr>
      </p:pic>
    </p:spTree>
    <p:extLst>
      <p:ext uri="{BB962C8B-B14F-4D97-AF65-F5344CB8AC3E}">
        <p14:creationId xmlns:p14="http://schemas.microsoft.com/office/powerpoint/2010/main" val="150683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49732" y="44293"/>
            <a:ext cx="5960857"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Infrastructure Plant Manual </a:t>
            </a:r>
          </a:p>
        </p:txBody>
      </p:sp>
      <p:pic>
        <p:nvPicPr>
          <p:cNvPr id="17" name="Picture 16">
            <a:extLst>
              <a:ext uri="{FF2B5EF4-FFF2-40B4-BE49-F238E27FC236}">
                <a16:creationId xmlns:a16="http://schemas.microsoft.com/office/drawing/2014/main" id="{68F1E9DA-B4DE-4239-A8BA-95641495A94E}"/>
              </a:ext>
            </a:extLst>
          </p:cNvPr>
          <p:cNvPicPr/>
          <p:nvPr/>
        </p:nvPicPr>
        <p:blipFill rotWithShape="1">
          <a:blip r:embed="rId3"/>
          <a:srcRect l="52171" t="80372" r="37555" b="7162"/>
          <a:stretch/>
        </p:blipFill>
        <p:spPr bwMode="auto">
          <a:xfrm>
            <a:off x="4776000" y="135579"/>
            <a:ext cx="431216" cy="426002"/>
          </a:xfrm>
          <a:prstGeom prst="rect">
            <a:avLst/>
          </a:prstGeom>
          <a:ln>
            <a:solidFill>
              <a:schemeClr val="tx1"/>
            </a:solid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B76CB22F-E620-4D11-A9DF-B52F903A08B6}"/>
              </a:ext>
            </a:extLst>
          </p:cNvPr>
          <p:cNvSpPr/>
          <p:nvPr/>
        </p:nvSpPr>
        <p:spPr>
          <a:xfrm>
            <a:off x="249732" y="701452"/>
            <a:ext cx="3403496" cy="369332"/>
          </a:xfrm>
          <a:prstGeom prst="rect">
            <a:avLst/>
          </a:prstGeom>
        </p:spPr>
        <p:txBody>
          <a:bodyPr wrap="none">
            <a:spAutoFit/>
          </a:bodyPr>
          <a:lstStyle/>
          <a:p>
            <a:r>
              <a:rPr lang="en-GB" b="1" dirty="0">
                <a:solidFill>
                  <a:schemeClr val="tx2">
                    <a:lumMod val="50000"/>
                  </a:schemeClr>
                </a:solidFill>
              </a:rPr>
              <a:t>Exclusion Zones – Reminder </a:t>
            </a:r>
          </a:p>
        </p:txBody>
      </p:sp>
      <p:pic>
        <p:nvPicPr>
          <p:cNvPr id="18" name="Content Placeholder 4">
            <a:extLst>
              <a:ext uri="{FF2B5EF4-FFF2-40B4-BE49-F238E27FC236}">
                <a16:creationId xmlns:a16="http://schemas.microsoft.com/office/drawing/2014/main" id="{480E8A71-AA83-4043-B440-6220201332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77"/>
          <a:stretch/>
        </p:blipFill>
        <p:spPr>
          <a:xfrm>
            <a:off x="7342220" y="889630"/>
            <a:ext cx="3916322" cy="2566397"/>
          </a:xfrm>
          <a:prstGeom prst="rect">
            <a:avLst/>
          </a:prstGeom>
        </p:spPr>
      </p:pic>
      <p:sp>
        <p:nvSpPr>
          <p:cNvPr id="19" name="TextBox 18">
            <a:extLst>
              <a:ext uri="{FF2B5EF4-FFF2-40B4-BE49-F238E27FC236}">
                <a16:creationId xmlns:a16="http://schemas.microsoft.com/office/drawing/2014/main" id="{7076E344-F39A-4B2F-8525-770585F6079F}"/>
              </a:ext>
            </a:extLst>
          </p:cNvPr>
          <p:cNvSpPr txBox="1"/>
          <p:nvPr/>
        </p:nvSpPr>
        <p:spPr>
          <a:xfrm>
            <a:off x="249732" y="1268760"/>
            <a:ext cx="5553602" cy="1323439"/>
          </a:xfrm>
          <a:prstGeom prst="rect">
            <a:avLst/>
          </a:prstGeom>
          <a:noFill/>
        </p:spPr>
        <p:txBody>
          <a:bodyPr wrap="square" rtlCol="0">
            <a:spAutoFit/>
          </a:bodyPr>
          <a:lstStyle/>
          <a:p>
            <a:r>
              <a:rPr lang="en-GB" sz="1600" b="1" dirty="0">
                <a:solidFill>
                  <a:schemeClr val="tx2">
                    <a:lumMod val="50000"/>
                  </a:schemeClr>
                </a:solidFill>
              </a:rPr>
              <a:t>There have been some incidents recently, where exclusion zones have been breached and this has caused or had the potential to cause injuries. Do you know what the exclusion zone is for the equipment and task that you are carrying out?</a:t>
            </a:r>
          </a:p>
        </p:txBody>
      </p:sp>
      <p:sp>
        <p:nvSpPr>
          <p:cNvPr id="20" name="TextBox 19">
            <a:extLst>
              <a:ext uri="{FF2B5EF4-FFF2-40B4-BE49-F238E27FC236}">
                <a16:creationId xmlns:a16="http://schemas.microsoft.com/office/drawing/2014/main" id="{DCE62EA4-D364-401F-B708-545EDE0639B6}"/>
              </a:ext>
            </a:extLst>
          </p:cNvPr>
          <p:cNvSpPr txBox="1"/>
          <p:nvPr/>
        </p:nvSpPr>
        <p:spPr>
          <a:xfrm>
            <a:off x="6600058" y="3654101"/>
            <a:ext cx="4721041" cy="1600438"/>
          </a:xfrm>
          <a:prstGeom prst="rect">
            <a:avLst/>
          </a:prstGeom>
          <a:noFill/>
        </p:spPr>
        <p:txBody>
          <a:bodyPr wrap="square" rtlCol="0">
            <a:spAutoFit/>
          </a:bodyPr>
          <a:lstStyle/>
          <a:p>
            <a:r>
              <a:rPr lang="en-GB" sz="1400" b="1" i="1" dirty="0">
                <a:solidFill>
                  <a:srgbClr val="FF0000"/>
                </a:solidFill>
              </a:rPr>
              <a:t>Exclusion Zones </a:t>
            </a:r>
            <a:r>
              <a:rPr lang="en-GB" sz="1400" b="1" dirty="0">
                <a:solidFill>
                  <a:schemeClr val="tx2">
                    <a:lumMod val="50000"/>
                  </a:schemeClr>
                </a:solidFill>
              </a:rPr>
              <a:t>vary depending on the task and the type of equipment being used. For example the minimum </a:t>
            </a:r>
            <a:r>
              <a:rPr lang="en-GB" sz="1400" b="1" i="1" dirty="0">
                <a:solidFill>
                  <a:srgbClr val="FF0000"/>
                </a:solidFill>
              </a:rPr>
              <a:t>Exclusion Zone </a:t>
            </a:r>
            <a:r>
              <a:rPr lang="en-GB" sz="1400" b="1" i="1" dirty="0">
                <a:solidFill>
                  <a:schemeClr val="tx2">
                    <a:lumMod val="50000"/>
                  </a:schemeClr>
                </a:solidFill>
              </a:rPr>
              <a:t>w</a:t>
            </a:r>
            <a:r>
              <a:rPr lang="en-GB" sz="1400" b="1" dirty="0">
                <a:solidFill>
                  <a:schemeClr val="tx2">
                    <a:lumMod val="50000"/>
                  </a:schemeClr>
                </a:solidFill>
              </a:rPr>
              <a:t>hen working with mobile plant is 5m, when an RRV is working it is 10m.</a:t>
            </a:r>
          </a:p>
          <a:p>
            <a:r>
              <a:rPr lang="en-GB" sz="1400" b="1" dirty="0">
                <a:solidFill>
                  <a:schemeClr val="tx2">
                    <a:lumMod val="50000"/>
                  </a:schemeClr>
                </a:solidFill>
              </a:rPr>
              <a:t>This could also be relevant to decanting fuel and re-fuelling small plant when the exclusion zone is 10m – as per slide 5 of this cascade.</a:t>
            </a:r>
            <a:endParaRPr lang="en-GB" sz="1600" b="1" dirty="0">
              <a:solidFill>
                <a:schemeClr val="bg1"/>
              </a:solidFill>
            </a:endParaRPr>
          </a:p>
        </p:txBody>
      </p:sp>
      <p:pic>
        <p:nvPicPr>
          <p:cNvPr id="21" name="Picture 20">
            <a:extLst>
              <a:ext uri="{FF2B5EF4-FFF2-40B4-BE49-F238E27FC236}">
                <a16:creationId xmlns:a16="http://schemas.microsoft.com/office/drawing/2014/main" id="{89A598E7-717C-4054-8C81-739E3276E5B8}"/>
              </a:ext>
            </a:extLst>
          </p:cNvPr>
          <p:cNvPicPr>
            <a:picLocks noChangeAspect="1"/>
          </p:cNvPicPr>
          <p:nvPr/>
        </p:nvPicPr>
        <p:blipFill rotWithShape="1">
          <a:blip r:embed="rId5">
            <a:extLst>
              <a:ext uri="{28A0092B-C50C-407E-A947-70E740481C1C}">
                <a14:useLocalDpi xmlns:a14="http://schemas.microsoft.com/office/drawing/2010/main" val="0"/>
              </a:ext>
            </a:extLst>
          </a:blip>
          <a:srcRect l="2708" t="9170" r="74049" b="7448"/>
          <a:stretch/>
        </p:blipFill>
        <p:spPr>
          <a:xfrm>
            <a:off x="6733517" y="5605640"/>
            <a:ext cx="1054577" cy="1044720"/>
          </a:xfrm>
          <a:prstGeom prst="rect">
            <a:avLst/>
          </a:prstGeom>
        </p:spPr>
      </p:pic>
      <p:sp>
        <p:nvSpPr>
          <p:cNvPr id="27" name="TextBox 26">
            <a:extLst>
              <a:ext uri="{FF2B5EF4-FFF2-40B4-BE49-F238E27FC236}">
                <a16:creationId xmlns:a16="http://schemas.microsoft.com/office/drawing/2014/main" id="{0EC6905E-6A74-45BE-B5E2-C6637020748F}"/>
              </a:ext>
            </a:extLst>
          </p:cNvPr>
          <p:cNvSpPr txBox="1"/>
          <p:nvPr/>
        </p:nvSpPr>
        <p:spPr>
          <a:xfrm>
            <a:off x="8021612" y="5758668"/>
            <a:ext cx="3218326" cy="738664"/>
          </a:xfrm>
          <a:prstGeom prst="rect">
            <a:avLst/>
          </a:prstGeom>
          <a:solidFill>
            <a:schemeClr val="bg1"/>
          </a:solidFill>
          <a:ln w="12700">
            <a:solidFill>
              <a:schemeClr val="tx1"/>
            </a:solidFill>
          </a:ln>
        </p:spPr>
        <p:txBody>
          <a:bodyPr wrap="square" rtlCol="0">
            <a:spAutoFit/>
          </a:bodyPr>
          <a:lstStyle/>
          <a:p>
            <a:r>
              <a:rPr lang="en-GB" sz="1400" b="1" dirty="0"/>
              <a:t>Never enter the agreed exclusion zone, unless directed by the person in charge</a:t>
            </a:r>
          </a:p>
        </p:txBody>
      </p:sp>
      <p:sp>
        <p:nvSpPr>
          <p:cNvPr id="28" name="Oval 27">
            <a:extLst>
              <a:ext uri="{FF2B5EF4-FFF2-40B4-BE49-F238E27FC236}">
                <a16:creationId xmlns:a16="http://schemas.microsoft.com/office/drawing/2014/main" id="{E5F2DA12-ACA1-4CF6-9B5C-C95FB35B3ADB}"/>
              </a:ext>
            </a:extLst>
          </p:cNvPr>
          <p:cNvSpPr/>
          <p:nvPr/>
        </p:nvSpPr>
        <p:spPr>
          <a:xfrm>
            <a:off x="551384" y="4221088"/>
            <a:ext cx="5040560" cy="1702195"/>
          </a:xfrm>
          <a:prstGeom prst="ellipse">
            <a:avLst/>
          </a:prstGeom>
          <a:solidFill>
            <a:srgbClr val="FFC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endParaRPr lang="en-GB" sz="1400" dirty="0">
              <a:effectLst/>
              <a:latin typeface="Times New Roman"/>
              <a:ea typeface="Times New Roman"/>
            </a:endParaRPr>
          </a:p>
        </p:txBody>
      </p:sp>
      <p:sp>
        <p:nvSpPr>
          <p:cNvPr id="29" name="Oval 28">
            <a:extLst>
              <a:ext uri="{FF2B5EF4-FFF2-40B4-BE49-F238E27FC236}">
                <a16:creationId xmlns:a16="http://schemas.microsoft.com/office/drawing/2014/main" id="{084A6DE3-7FBF-4D85-973A-B8B59E571B83}"/>
              </a:ext>
            </a:extLst>
          </p:cNvPr>
          <p:cNvSpPr/>
          <p:nvPr/>
        </p:nvSpPr>
        <p:spPr>
          <a:xfrm>
            <a:off x="2504312" y="4563704"/>
            <a:ext cx="2815831" cy="999911"/>
          </a:xfrm>
          <a:prstGeom prst="ellipse">
            <a:avLst/>
          </a:prstGeom>
          <a:solidFill>
            <a:srgbClr val="FF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endParaRPr lang="en-GB" sz="1400" dirty="0">
              <a:effectLst/>
              <a:latin typeface="Times New Roman"/>
              <a:ea typeface="Times New Roman"/>
            </a:endParaRPr>
          </a:p>
        </p:txBody>
      </p:sp>
      <p:sp>
        <p:nvSpPr>
          <p:cNvPr id="30" name="TextBox 29">
            <a:extLst>
              <a:ext uri="{FF2B5EF4-FFF2-40B4-BE49-F238E27FC236}">
                <a16:creationId xmlns:a16="http://schemas.microsoft.com/office/drawing/2014/main" id="{4EB9D35D-B2FD-466A-A5F4-4D577697D4EC}"/>
              </a:ext>
            </a:extLst>
          </p:cNvPr>
          <p:cNvSpPr txBox="1"/>
          <p:nvPr/>
        </p:nvSpPr>
        <p:spPr>
          <a:xfrm>
            <a:off x="2229604" y="4799534"/>
            <a:ext cx="2046919" cy="523220"/>
          </a:xfrm>
          <a:prstGeom prst="rect">
            <a:avLst/>
          </a:prstGeom>
          <a:noFill/>
        </p:spPr>
        <p:txBody>
          <a:bodyPr wrap="square" rtlCol="0">
            <a:spAutoFit/>
          </a:bodyPr>
          <a:lstStyle/>
          <a:p>
            <a:pPr algn="ctr"/>
            <a:r>
              <a:rPr lang="en-GB" sz="1400" b="1" dirty="0">
                <a:solidFill>
                  <a:schemeClr val="bg1"/>
                </a:solidFill>
              </a:rPr>
              <a:t>Working</a:t>
            </a:r>
          </a:p>
          <a:p>
            <a:pPr algn="ctr"/>
            <a:r>
              <a:rPr lang="en-GB" sz="1400" b="1" dirty="0">
                <a:solidFill>
                  <a:schemeClr val="bg1"/>
                </a:solidFill>
              </a:rPr>
              <a:t>Zone</a:t>
            </a:r>
          </a:p>
        </p:txBody>
      </p:sp>
      <p:sp>
        <p:nvSpPr>
          <p:cNvPr id="31" name="TextBox 30">
            <a:extLst>
              <a:ext uri="{FF2B5EF4-FFF2-40B4-BE49-F238E27FC236}">
                <a16:creationId xmlns:a16="http://schemas.microsoft.com/office/drawing/2014/main" id="{592CD7B9-39A4-4C34-91B8-7A27FA17AAE4}"/>
              </a:ext>
            </a:extLst>
          </p:cNvPr>
          <p:cNvSpPr txBox="1"/>
          <p:nvPr/>
        </p:nvSpPr>
        <p:spPr>
          <a:xfrm>
            <a:off x="709792" y="4867505"/>
            <a:ext cx="2046919" cy="523220"/>
          </a:xfrm>
          <a:prstGeom prst="rect">
            <a:avLst/>
          </a:prstGeom>
          <a:noFill/>
        </p:spPr>
        <p:txBody>
          <a:bodyPr wrap="square" rtlCol="0">
            <a:spAutoFit/>
          </a:bodyPr>
          <a:lstStyle/>
          <a:p>
            <a:pPr algn="ctr"/>
            <a:r>
              <a:rPr lang="en-GB" sz="1400" b="1" dirty="0">
                <a:solidFill>
                  <a:schemeClr val="bg1"/>
                </a:solidFill>
              </a:rPr>
              <a:t>No-Go</a:t>
            </a:r>
          </a:p>
          <a:p>
            <a:pPr algn="ctr"/>
            <a:r>
              <a:rPr lang="en-GB" sz="1400" b="1" dirty="0">
                <a:solidFill>
                  <a:schemeClr val="bg1"/>
                </a:solidFill>
              </a:rPr>
              <a:t>Zone</a:t>
            </a:r>
          </a:p>
        </p:txBody>
      </p:sp>
      <p:pic>
        <p:nvPicPr>
          <p:cNvPr id="32" name="Picture 4" descr="Image result for semi transparent mini excavator image">
            <a:hlinkClick r:id="rId6"/>
            <a:extLst>
              <a:ext uri="{FF2B5EF4-FFF2-40B4-BE49-F238E27FC236}">
                <a16:creationId xmlns:a16="http://schemas.microsoft.com/office/drawing/2014/main" id="{19ED78B2-E6B9-4997-B06E-C902D22A44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6231" y="4652521"/>
            <a:ext cx="1052853" cy="80971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31B20645-450F-421A-8140-D0FEE52D49AD}"/>
              </a:ext>
            </a:extLst>
          </p:cNvPr>
          <p:cNvSpPr txBox="1"/>
          <p:nvPr/>
        </p:nvSpPr>
        <p:spPr>
          <a:xfrm>
            <a:off x="280407" y="3225170"/>
            <a:ext cx="5930181" cy="707886"/>
          </a:xfrm>
          <a:prstGeom prst="rect">
            <a:avLst/>
          </a:prstGeom>
          <a:noFill/>
        </p:spPr>
        <p:txBody>
          <a:bodyPr wrap="square" rtlCol="0">
            <a:spAutoFit/>
          </a:bodyPr>
          <a:lstStyle/>
          <a:p>
            <a:r>
              <a:rPr lang="en-GB" sz="1400" b="1" dirty="0">
                <a:solidFill>
                  <a:schemeClr val="tx2">
                    <a:lumMod val="50000"/>
                  </a:schemeClr>
                </a:solidFill>
              </a:rPr>
              <a:t>The Task Risk Control manual details the required </a:t>
            </a:r>
            <a:r>
              <a:rPr lang="en-GB" sz="1400" b="1" i="1" dirty="0">
                <a:solidFill>
                  <a:srgbClr val="FF0000"/>
                </a:solidFill>
              </a:rPr>
              <a:t>Exclusion Zones.</a:t>
            </a:r>
          </a:p>
          <a:p>
            <a:r>
              <a:rPr lang="en-GB" sz="1400" b="1" i="1" dirty="0">
                <a:solidFill>
                  <a:schemeClr val="accent2">
                    <a:lumMod val="50000"/>
                  </a:schemeClr>
                </a:solidFill>
                <a:hlinkClick r:id="rId8">
                  <a:extLst>
                    <a:ext uri="{A12FA001-AC4F-418D-AE19-62706E023703}">
                      <ahyp:hlinkClr xmlns:ahyp="http://schemas.microsoft.com/office/drawing/2018/hyperlinkcolor" val="tx"/>
                    </a:ext>
                  </a:extLst>
                </a:hlinkClick>
              </a:rPr>
              <a:t>Plant Safety: Task Risk Control Manual</a:t>
            </a:r>
            <a:endParaRPr lang="en-GB" sz="1400" b="1" i="1" dirty="0">
              <a:solidFill>
                <a:schemeClr val="accent2">
                  <a:lumMod val="50000"/>
                </a:schemeClr>
              </a:solidFill>
            </a:endParaRPr>
          </a:p>
          <a:p>
            <a:endParaRPr lang="en-GB" sz="1200" b="1" i="1" dirty="0">
              <a:solidFill>
                <a:srgbClr val="FF0000"/>
              </a:solidFill>
            </a:endParaRPr>
          </a:p>
        </p:txBody>
      </p:sp>
    </p:spTree>
    <p:extLst>
      <p:ext uri="{BB962C8B-B14F-4D97-AF65-F5344CB8AC3E}">
        <p14:creationId xmlns:p14="http://schemas.microsoft.com/office/powerpoint/2010/main" val="3335898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0E7813AE-F3E8-4D72-847E-846F32D7E8D4}"/>
              </a:ext>
            </a:extLst>
          </p:cNvPr>
          <p:cNvSpPr/>
          <p:nvPr/>
        </p:nvSpPr>
        <p:spPr>
          <a:xfrm>
            <a:off x="249732" y="-12288"/>
            <a:ext cx="2649738" cy="777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Environment</a:t>
            </a:r>
          </a:p>
        </p:txBody>
      </p:sp>
      <p:pic>
        <p:nvPicPr>
          <p:cNvPr id="22" name="Picture 14">
            <a:extLst>
              <a:ext uri="{FF2B5EF4-FFF2-40B4-BE49-F238E27FC236}">
                <a16:creationId xmlns:a16="http://schemas.microsoft.com/office/drawing/2014/main" id="{27CA3308-4A45-416F-B3B3-4F154ACAED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3002" y="163330"/>
            <a:ext cx="424998" cy="4260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a:extLst>
              <a:ext uri="{FF2B5EF4-FFF2-40B4-BE49-F238E27FC236}">
                <a16:creationId xmlns:a16="http://schemas.microsoft.com/office/drawing/2014/main" id="{321EE445-7136-4D3C-B02F-AA573E7ED118}"/>
              </a:ext>
            </a:extLst>
          </p:cNvPr>
          <p:cNvSpPr/>
          <p:nvPr/>
        </p:nvSpPr>
        <p:spPr>
          <a:xfrm>
            <a:off x="399237" y="755412"/>
            <a:ext cx="10597773" cy="369332"/>
          </a:xfrm>
          <a:prstGeom prst="rect">
            <a:avLst/>
          </a:prstGeom>
        </p:spPr>
        <p:txBody>
          <a:bodyPr wrap="none">
            <a:spAutoFit/>
          </a:bodyPr>
          <a:lstStyle/>
          <a:p>
            <a:r>
              <a:rPr lang="en-GB" b="1" dirty="0">
                <a:solidFill>
                  <a:schemeClr val="tx2">
                    <a:lumMod val="50000"/>
                  </a:schemeClr>
                </a:solidFill>
              </a:rPr>
              <a:t>Environment and Social Minimum Requirements – Design and Construction NR/L2/ENV/015 v8.</a:t>
            </a:r>
          </a:p>
        </p:txBody>
      </p:sp>
      <p:sp>
        <p:nvSpPr>
          <p:cNvPr id="15" name="TextBox 14">
            <a:extLst>
              <a:ext uri="{FF2B5EF4-FFF2-40B4-BE49-F238E27FC236}">
                <a16:creationId xmlns:a16="http://schemas.microsoft.com/office/drawing/2014/main" id="{727AB837-16C4-4705-B1F7-240B00997F3D}"/>
              </a:ext>
            </a:extLst>
          </p:cNvPr>
          <p:cNvSpPr txBox="1"/>
          <p:nvPr/>
        </p:nvSpPr>
        <p:spPr>
          <a:xfrm>
            <a:off x="422801" y="1357033"/>
            <a:ext cx="10597773" cy="1323439"/>
          </a:xfrm>
          <a:prstGeom prst="rect">
            <a:avLst/>
          </a:prstGeom>
          <a:noFill/>
        </p:spPr>
        <p:txBody>
          <a:bodyPr wrap="square" rtlCol="0">
            <a:spAutoFit/>
          </a:bodyPr>
          <a:lstStyle/>
          <a:p>
            <a:r>
              <a:rPr lang="en-GB" sz="1400" b="1" spc="5" dirty="0">
                <a:cs typeface="Arial"/>
              </a:rPr>
              <a:t>NR/L2/ENV/015 has been updated and is now</a:t>
            </a:r>
            <a:r>
              <a:rPr lang="en-GB" sz="1400" b="1" dirty="0">
                <a:cs typeface="Arial"/>
              </a:rPr>
              <a:t> mandatory for all </a:t>
            </a:r>
            <a:r>
              <a:rPr lang="en-GB" sz="1400" b="1" spc="5" dirty="0">
                <a:cs typeface="Arial"/>
              </a:rPr>
              <a:t>construction and </a:t>
            </a:r>
            <a:r>
              <a:rPr lang="en-GB" sz="1400" b="1" dirty="0">
                <a:cs typeface="Arial"/>
              </a:rPr>
              <a:t>design work within GRIP-managed projects, </a:t>
            </a:r>
            <a:r>
              <a:rPr lang="en-GB" sz="1400" b="1" spc="5" dirty="0">
                <a:cs typeface="Arial"/>
              </a:rPr>
              <a:t>carried </a:t>
            </a:r>
            <a:r>
              <a:rPr lang="en-GB" sz="1400" b="1" dirty="0">
                <a:cs typeface="Arial"/>
              </a:rPr>
              <a:t>out by Network Rail and its</a:t>
            </a:r>
            <a:r>
              <a:rPr lang="en-GB" sz="1400" b="1" spc="15" dirty="0">
                <a:cs typeface="Arial"/>
              </a:rPr>
              <a:t> </a:t>
            </a:r>
            <a:r>
              <a:rPr lang="en-GB" sz="1400" b="1" spc="5" dirty="0">
                <a:cs typeface="Arial"/>
              </a:rPr>
              <a:t>contractors. </a:t>
            </a:r>
            <a:r>
              <a:rPr lang="en-GB" sz="1400" b="1" spc="5" dirty="0">
                <a:solidFill>
                  <a:srgbClr val="FF0000"/>
                </a:solidFill>
                <a:cs typeface="Arial"/>
              </a:rPr>
              <a:t>It </a:t>
            </a:r>
            <a:r>
              <a:rPr lang="en-GB" sz="1400" b="1" dirty="0">
                <a:solidFill>
                  <a:srgbClr val="FF0000"/>
                </a:solidFill>
                <a:cs typeface="Arial"/>
              </a:rPr>
              <a:t>does not apply to maintenance works. </a:t>
            </a:r>
          </a:p>
          <a:p>
            <a:endParaRPr lang="en-GB" sz="1400" dirty="0"/>
          </a:p>
          <a:p>
            <a:r>
              <a:rPr lang="en-GB" sz="1400" dirty="0"/>
              <a:t>It has a compliance date of 31 December 2019. </a:t>
            </a:r>
          </a:p>
          <a:p>
            <a:endParaRPr lang="en-GB" sz="1000" dirty="0">
              <a:cs typeface="Arial"/>
            </a:endParaRPr>
          </a:p>
          <a:p>
            <a:r>
              <a:rPr lang="en-GB" sz="1400" dirty="0">
                <a:cs typeface="Arial"/>
              </a:rPr>
              <a:t>There are two key elements of the standard, which are;</a:t>
            </a:r>
            <a:endParaRPr lang="en-GB" sz="1000" dirty="0"/>
          </a:p>
        </p:txBody>
      </p:sp>
      <p:graphicFrame>
        <p:nvGraphicFramePr>
          <p:cNvPr id="17" name="Table 16">
            <a:extLst>
              <a:ext uri="{FF2B5EF4-FFF2-40B4-BE49-F238E27FC236}">
                <a16:creationId xmlns:a16="http://schemas.microsoft.com/office/drawing/2014/main" id="{1CFE5A0B-BCAA-4025-AC59-44748E657DA9}"/>
              </a:ext>
            </a:extLst>
          </p:cNvPr>
          <p:cNvGraphicFramePr>
            <a:graphicFrameLocks noGrp="1"/>
          </p:cNvGraphicFramePr>
          <p:nvPr>
            <p:extLst>
              <p:ext uri="{D42A27DB-BD31-4B8C-83A1-F6EECF244321}">
                <p14:modId xmlns:p14="http://schemas.microsoft.com/office/powerpoint/2010/main" val="2014094517"/>
              </p:ext>
            </p:extLst>
          </p:nvPr>
        </p:nvGraphicFramePr>
        <p:xfrm>
          <a:off x="624377" y="2820144"/>
          <a:ext cx="10728207" cy="1905000"/>
        </p:xfrm>
        <a:graphic>
          <a:graphicData uri="http://schemas.openxmlformats.org/drawingml/2006/table">
            <a:tbl>
              <a:tblPr firstRow="1" bandRow="1">
                <a:tableStyleId>{8799B23B-EC83-4686-B30A-512413B5E67A}</a:tableStyleId>
              </a:tblPr>
              <a:tblGrid>
                <a:gridCol w="1555327">
                  <a:extLst>
                    <a:ext uri="{9D8B030D-6E8A-4147-A177-3AD203B41FA5}">
                      <a16:colId xmlns:a16="http://schemas.microsoft.com/office/drawing/2014/main" val="1516267296"/>
                    </a:ext>
                  </a:extLst>
                </a:gridCol>
                <a:gridCol w="9172880">
                  <a:extLst>
                    <a:ext uri="{9D8B030D-6E8A-4147-A177-3AD203B41FA5}">
                      <a16:colId xmlns:a16="http://schemas.microsoft.com/office/drawing/2014/main" val="289975705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Environment and Social Appraisal (ESA)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6A2"/>
                    </a:solidFill>
                  </a:tcPr>
                </a:tc>
                <a:tc>
                  <a:txBody>
                    <a:bodyPr/>
                    <a:lstStyle/>
                    <a:p>
                      <a:pPr marL="176213" lvl="2" indent="-176213">
                        <a:spcBef>
                          <a:spcPts val="300"/>
                        </a:spcBef>
                        <a:buClr>
                          <a:srgbClr val="659A2A"/>
                        </a:buClr>
                        <a:buSzPct val="150000"/>
                        <a:buFont typeface="Arial" panose="020B0604020202020204" pitchFamily="34" charset="0"/>
                        <a:buChar char="•"/>
                      </a:pPr>
                      <a:r>
                        <a:rPr lang="en-GB" sz="1200" b="0" dirty="0">
                          <a:solidFill>
                            <a:schemeClr val="tx1"/>
                          </a:solidFill>
                          <a:cs typeface="Arial"/>
                        </a:rPr>
                        <a:t>The </a:t>
                      </a:r>
                      <a:r>
                        <a:rPr lang="en-GB" sz="1200" b="0" spc="10" dirty="0">
                          <a:solidFill>
                            <a:schemeClr val="tx1"/>
                          </a:solidFill>
                          <a:cs typeface="Arial"/>
                        </a:rPr>
                        <a:t>ESA </a:t>
                      </a:r>
                      <a:r>
                        <a:rPr lang="en-GB" sz="1200" b="0" dirty="0">
                          <a:solidFill>
                            <a:schemeClr val="tx1"/>
                          </a:solidFill>
                          <a:cs typeface="Arial"/>
                        </a:rPr>
                        <a:t>works as </a:t>
                      </a:r>
                      <a:r>
                        <a:rPr lang="en-GB" sz="1200" b="0" spc="5" dirty="0">
                          <a:solidFill>
                            <a:schemeClr val="tx1"/>
                          </a:solidFill>
                          <a:cs typeface="Arial"/>
                        </a:rPr>
                        <a:t>a selection </a:t>
                      </a:r>
                      <a:r>
                        <a:rPr lang="en-GB" sz="1200" b="0" dirty="0">
                          <a:solidFill>
                            <a:schemeClr val="tx1"/>
                          </a:solidFill>
                          <a:cs typeface="Arial"/>
                        </a:rPr>
                        <a:t>tool to identify </a:t>
                      </a:r>
                      <a:r>
                        <a:rPr lang="en-GB" sz="1200" b="0" spc="5" dirty="0">
                          <a:solidFill>
                            <a:schemeClr val="tx1"/>
                          </a:solidFill>
                          <a:cs typeface="Arial"/>
                        </a:rPr>
                        <a:t>the </a:t>
                      </a:r>
                      <a:r>
                        <a:rPr lang="en-GB" sz="1200" b="0" dirty="0">
                          <a:solidFill>
                            <a:schemeClr val="tx1"/>
                          </a:solidFill>
                          <a:cs typeface="Arial"/>
                        </a:rPr>
                        <a:t>relevant high impact areas and help </a:t>
                      </a:r>
                      <a:r>
                        <a:rPr lang="en-GB" sz="1200" b="0" spc="5" dirty="0">
                          <a:solidFill>
                            <a:schemeClr val="tx1"/>
                          </a:solidFill>
                          <a:cs typeface="Arial"/>
                        </a:rPr>
                        <a:t>you </a:t>
                      </a:r>
                      <a:r>
                        <a:rPr lang="en-GB" sz="1200" b="0" dirty="0">
                          <a:solidFill>
                            <a:schemeClr val="tx1"/>
                          </a:solidFill>
                          <a:cs typeface="Arial"/>
                        </a:rPr>
                        <a:t>to manage </a:t>
                      </a:r>
                      <a:r>
                        <a:rPr lang="en-GB" sz="1200" b="0" spc="5" dirty="0">
                          <a:solidFill>
                            <a:schemeClr val="tx1"/>
                          </a:solidFill>
                          <a:cs typeface="Arial"/>
                        </a:rPr>
                        <a:t>your </a:t>
                      </a:r>
                      <a:r>
                        <a:rPr lang="en-GB" sz="1200" b="0" dirty="0">
                          <a:solidFill>
                            <a:schemeClr val="tx1"/>
                          </a:solidFill>
                          <a:cs typeface="Arial"/>
                        </a:rPr>
                        <a:t>risks and maximise  </a:t>
                      </a:r>
                      <a:r>
                        <a:rPr lang="en-GB" sz="1200" b="0" spc="5" dirty="0">
                          <a:solidFill>
                            <a:schemeClr val="tx1"/>
                          </a:solidFill>
                          <a:cs typeface="Arial"/>
                        </a:rPr>
                        <a:t>your</a:t>
                      </a:r>
                      <a:r>
                        <a:rPr lang="en-GB" sz="1200" b="0" spc="-90" dirty="0">
                          <a:solidFill>
                            <a:schemeClr val="tx1"/>
                          </a:solidFill>
                          <a:cs typeface="Arial"/>
                        </a:rPr>
                        <a:t> </a:t>
                      </a:r>
                      <a:r>
                        <a:rPr lang="en-GB" sz="1200" b="0" dirty="0">
                          <a:solidFill>
                            <a:schemeClr val="tx1"/>
                          </a:solidFill>
                          <a:cs typeface="Arial"/>
                        </a:rPr>
                        <a:t>opportunities.</a:t>
                      </a:r>
                    </a:p>
                    <a:p>
                      <a:pPr marL="176213" lvl="2" indent="-176213">
                        <a:spcBef>
                          <a:spcPts val="300"/>
                        </a:spcBef>
                        <a:buClr>
                          <a:srgbClr val="659A2A"/>
                        </a:buClr>
                        <a:buSzPct val="150000"/>
                        <a:buFont typeface="Arial" panose="020B0604020202020204" pitchFamily="34" charset="0"/>
                        <a:buChar char="•"/>
                      </a:pPr>
                      <a:r>
                        <a:rPr lang="en-GB" sz="1200" b="0" spc="5" dirty="0">
                          <a:solidFill>
                            <a:schemeClr val="tx1"/>
                          </a:solidFill>
                          <a:cs typeface="Arial"/>
                        </a:rPr>
                        <a:t>The </a:t>
                      </a:r>
                      <a:r>
                        <a:rPr lang="en-GB" sz="1200" b="0" spc="10" dirty="0">
                          <a:solidFill>
                            <a:schemeClr val="tx1"/>
                          </a:solidFill>
                          <a:cs typeface="Arial"/>
                        </a:rPr>
                        <a:t>ESA </a:t>
                      </a:r>
                      <a:r>
                        <a:rPr lang="en-GB" sz="1200" b="0" dirty="0">
                          <a:solidFill>
                            <a:schemeClr val="tx1"/>
                          </a:solidFill>
                          <a:cs typeface="Arial"/>
                        </a:rPr>
                        <a:t>will provide </a:t>
                      </a:r>
                      <a:r>
                        <a:rPr lang="en-GB" sz="1200" b="0" spc="5" dirty="0">
                          <a:solidFill>
                            <a:schemeClr val="tx1"/>
                          </a:solidFill>
                          <a:cs typeface="Arial"/>
                        </a:rPr>
                        <a:t>the </a:t>
                      </a:r>
                      <a:r>
                        <a:rPr lang="en-GB" sz="1200" b="0" dirty="0">
                          <a:solidFill>
                            <a:schemeClr val="tx1"/>
                          </a:solidFill>
                          <a:cs typeface="Arial"/>
                        </a:rPr>
                        <a:t>user with </a:t>
                      </a:r>
                      <a:r>
                        <a:rPr lang="en-GB" sz="1200" b="0" spc="5" dirty="0">
                          <a:solidFill>
                            <a:schemeClr val="tx1"/>
                          </a:solidFill>
                          <a:cs typeface="Arial"/>
                        </a:rPr>
                        <a:t>an </a:t>
                      </a:r>
                      <a:r>
                        <a:rPr lang="en-GB" sz="1200" b="0" dirty="0">
                          <a:solidFill>
                            <a:schemeClr val="tx1"/>
                          </a:solidFill>
                          <a:cs typeface="Arial"/>
                        </a:rPr>
                        <a:t>action plan, which will identify the mandatory </a:t>
                      </a:r>
                      <a:r>
                        <a:rPr lang="en-GB" sz="1200" b="0" spc="5" dirty="0">
                          <a:solidFill>
                            <a:schemeClr val="tx1"/>
                          </a:solidFill>
                          <a:cs typeface="Arial"/>
                        </a:rPr>
                        <a:t>sections </a:t>
                      </a:r>
                      <a:r>
                        <a:rPr lang="en-GB" sz="1200" b="0" dirty="0">
                          <a:solidFill>
                            <a:schemeClr val="tx1"/>
                          </a:solidFill>
                          <a:cs typeface="Arial"/>
                        </a:rPr>
                        <a:t>of </a:t>
                      </a:r>
                      <a:r>
                        <a:rPr lang="en-GB" sz="1200" b="0" spc="5" dirty="0">
                          <a:solidFill>
                            <a:schemeClr val="tx1"/>
                          </a:solidFill>
                          <a:cs typeface="Arial"/>
                        </a:rPr>
                        <a:t>the standard.</a:t>
                      </a:r>
                    </a:p>
                    <a:p>
                      <a:pPr marL="176213" marR="0" lvl="2" indent="-176213" algn="l" defTabSz="914400" rtl="0" eaLnBrk="1" fontAlgn="auto" latinLnBrk="0" hangingPunct="1">
                        <a:lnSpc>
                          <a:spcPct val="100000"/>
                        </a:lnSpc>
                        <a:spcBef>
                          <a:spcPts val="300"/>
                        </a:spcBef>
                        <a:spcAft>
                          <a:spcPts val="0"/>
                        </a:spcAft>
                        <a:buClr>
                          <a:srgbClr val="659A2A"/>
                        </a:buClr>
                        <a:buSzPct val="150000"/>
                        <a:buFont typeface="Arial" panose="020B0604020202020204" pitchFamily="34" charset="0"/>
                        <a:buChar char="•"/>
                        <a:tabLst/>
                        <a:defRPr/>
                      </a:pPr>
                      <a:r>
                        <a:rPr lang="en-GB" sz="1200" b="0" dirty="0"/>
                        <a:t>The ESA is part of the Network Rail GRIP product list. It is a live document but should be started at GRIP 2 and updated every GRIP stage or every 6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6A2"/>
                    </a:solidFill>
                  </a:tcPr>
                </a:tc>
                <a:extLst>
                  <a:ext uri="{0D108BD9-81ED-4DB2-BD59-A6C34878D82A}">
                    <a16:rowId xmlns:a16="http://schemas.microsoft.com/office/drawing/2014/main" val="14348330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Environment and Social Management Plan (ESMP)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20000"/>
                      </a:srgbClr>
                    </a:solidFill>
                  </a:tcPr>
                </a:tc>
                <a:tc>
                  <a:txBody>
                    <a:bodyPr/>
                    <a:lstStyle/>
                    <a:p>
                      <a:pPr marL="176213" marR="0" lvl="2" indent="-176213" algn="l" defTabSz="914400" rtl="0" eaLnBrk="1" fontAlgn="auto" latinLnBrk="0" hangingPunct="1">
                        <a:lnSpc>
                          <a:spcPct val="100000"/>
                        </a:lnSpc>
                        <a:spcBef>
                          <a:spcPts val="300"/>
                        </a:spcBef>
                        <a:spcAft>
                          <a:spcPts val="0"/>
                        </a:spcAft>
                        <a:buClr>
                          <a:srgbClr val="659A2A"/>
                        </a:buClr>
                        <a:buSzPct val="150000"/>
                        <a:buFont typeface="Arial" panose="020B0604020202020204" pitchFamily="34" charset="0"/>
                        <a:buChar char="•"/>
                        <a:tabLst/>
                        <a:defRPr/>
                      </a:pPr>
                      <a:r>
                        <a:rPr kumimoji="0" lang="en-GB" sz="1200" b="0" i="0" u="none" strike="noStrike" kern="1200" cap="none" spc="5" normalizeH="0" baseline="0" noProof="0" dirty="0">
                          <a:ln>
                            <a:noFill/>
                          </a:ln>
                          <a:solidFill>
                            <a:prstClr val="black"/>
                          </a:solidFill>
                          <a:effectLst/>
                          <a:uLnTx/>
                          <a:uFillTx/>
                          <a:latin typeface="+mn-lt"/>
                          <a:ea typeface="+mn-ea"/>
                          <a:cs typeface="Arial"/>
                        </a:rPr>
                        <a:t>The ESMP addresses each environment and social risk and opportunity that the ESA has indicated as applicable to the project. </a:t>
                      </a:r>
                    </a:p>
                    <a:p>
                      <a:pPr marL="176213" marR="0" lvl="2" indent="-176213" algn="l" defTabSz="914400" rtl="0" eaLnBrk="1" fontAlgn="auto" latinLnBrk="0" hangingPunct="1">
                        <a:lnSpc>
                          <a:spcPct val="100000"/>
                        </a:lnSpc>
                        <a:spcBef>
                          <a:spcPts val="300"/>
                        </a:spcBef>
                        <a:spcAft>
                          <a:spcPts val="0"/>
                        </a:spcAft>
                        <a:buClr>
                          <a:srgbClr val="659A2A"/>
                        </a:buClr>
                        <a:buSzPct val="150000"/>
                        <a:buFont typeface="Arial" panose="020B0604020202020204" pitchFamily="34" charset="0"/>
                        <a:buChar char="•"/>
                        <a:tabLst/>
                        <a:defRPr/>
                      </a:pPr>
                      <a:r>
                        <a:rPr kumimoji="0" lang="en-GB" sz="1200" b="0" i="0" u="none" strike="noStrike" kern="1200" cap="none" spc="5" normalizeH="0" baseline="0" noProof="0" dirty="0">
                          <a:ln>
                            <a:noFill/>
                          </a:ln>
                          <a:solidFill>
                            <a:prstClr val="black"/>
                          </a:solidFill>
                          <a:effectLst/>
                          <a:uLnTx/>
                          <a:uFillTx/>
                          <a:latin typeface="+mn-lt"/>
                          <a:ea typeface="+mn-ea"/>
                          <a:cs typeface="Arial"/>
                        </a:rPr>
                        <a:t>There is a mandatory ESMP template.</a:t>
                      </a:r>
                    </a:p>
                    <a:p>
                      <a:pPr marL="176213" marR="0" lvl="2" indent="-176213" algn="l" defTabSz="914400" rtl="0" eaLnBrk="1" fontAlgn="auto" latinLnBrk="0" hangingPunct="1">
                        <a:lnSpc>
                          <a:spcPct val="100000"/>
                        </a:lnSpc>
                        <a:spcBef>
                          <a:spcPts val="300"/>
                        </a:spcBef>
                        <a:spcAft>
                          <a:spcPts val="0"/>
                        </a:spcAft>
                        <a:buClr>
                          <a:srgbClr val="659A2A"/>
                        </a:buClr>
                        <a:buSzPct val="150000"/>
                        <a:buFont typeface="Arial" panose="020B0604020202020204" pitchFamily="34" charset="0"/>
                        <a:buChar char="•"/>
                        <a:tabLst/>
                        <a:defRPr/>
                      </a:pPr>
                      <a:r>
                        <a:rPr kumimoji="0" lang="en-GB" sz="1200" b="0" i="0" u="none" strike="noStrike" kern="1200" cap="none" spc="5" normalizeH="0" baseline="0" noProof="0" dirty="0">
                          <a:ln>
                            <a:noFill/>
                          </a:ln>
                          <a:solidFill>
                            <a:prstClr val="black"/>
                          </a:solidFill>
                          <a:effectLst/>
                          <a:uLnTx/>
                          <a:uFillTx/>
                          <a:latin typeface="+mn-lt"/>
                          <a:ea typeface="+mn-ea"/>
                          <a:cs typeface="Arial"/>
                        </a:rPr>
                        <a:t>A</a:t>
                      </a:r>
                      <a:r>
                        <a:rPr lang="en-GB" sz="1200" dirty="0" err="1"/>
                        <a:t>cceptance</a:t>
                      </a:r>
                      <a:r>
                        <a:rPr lang="en-GB" sz="1200" dirty="0"/>
                        <a:t> of the ESMP is through the competition of the ESMP review and acceptance form in the GRIP product list.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20000"/>
                      </a:srgbClr>
                    </a:solidFill>
                  </a:tcPr>
                </a:tc>
                <a:extLst>
                  <a:ext uri="{0D108BD9-81ED-4DB2-BD59-A6C34878D82A}">
                    <a16:rowId xmlns:a16="http://schemas.microsoft.com/office/drawing/2014/main" val="3784753345"/>
                  </a:ext>
                </a:extLst>
              </a:tr>
            </a:tbl>
          </a:graphicData>
        </a:graphic>
      </p:graphicFrame>
      <p:sp>
        <p:nvSpPr>
          <p:cNvPr id="18" name="TextBox 17">
            <a:extLst>
              <a:ext uri="{FF2B5EF4-FFF2-40B4-BE49-F238E27FC236}">
                <a16:creationId xmlns:a16="http://schemas.microsoft.com/office/drawing/2014/main" id="{C5AA3679-9296-48F2-A405-505D9DAE7117}"/>
              </a:ext>
            </a:extLst>
          </p:cNvPr>
          <p:cNvSpPr txBox="1"/>
          <p:nvPr/>
        </p:nvSpPr>
        <p:spPr>
          <a:xfrm>
            <a:off x="591042" y="5781164"/>
            <a:ext cx="10728207" cy="815608"/>
          </a:xfrm>
          <a:prstGeom prst="rect">
            <a:avLst/>
          </a:prstGeom>
          <a:solidFill>
            <a:schemeClr val="accent2">
              <a:lumMod val="40000"/>
              <a:lumOff val="60000"/>
            </a:schemeClr>
          </a:solidFill>
        </p:spPr>
        <p:txBody>
          <a:bodyPr wrap="square" rtlCol="0">
            <a:spAutoFit/>
          </a:bodyPr>
          <a:lstStyle/>
          <a:p>
            <a:r>
              <a:rPr lang="en-GB" sz="1400" b="1" u="sng" dirty="0"/>
              <a:t>ACTION REQUIRED</a:t>
            </a:r>
            <a:r>
              <a:rPr lang="en-GB" sz="1400" b="1" dirty="0"/>
              <a:t>: </a:t>
            </a:r>
          </a:p>
          <a:p>
            <a:endParaRPr lang="en-GB" sz="500" b="1" dirty="0"/>
          </a:p>
          <a:p>
            <a:r>
              <a:rPr lang="en-GB" sz="1400" dirty="0"/>
              <a:t>For your works or discipline, establish the responsible person to complete and maintain the ESA and ESMP at each applicable GRIP stage.</a:t>
            </a:r>
          </a:p>
        </p:txBody>
      </p:sp>
      <p:sp>
        <p:nvSpPr>
          <p:cNvPr id="19" name="TextBox 18">
            <a:extLst>
              <a:ext uri="{FF2B5EF4-FFF2-40B4-BE49-F238E27FC236}">
                <a16:creationId xmlns:a16="http://schemas.microsoft.com/office/drawing/2014/main" id="{712F1F3E-E420-44F4-8140-70B577173E6B}"/>
              </a:ext>
            </a:extLst>
          </p:cNvPr>
          <p:cNvSpPr txBox="1"/>
          <p:nvPr/>
        </p:nvSpPr>
        <p:spPr>
          <a:xfrm flipH="1">
            <a:off x="623392" y="5013176"/>
            <a:ext cx="10582821" cy="523220"/>
          </a:xfrm>
          <a:prstGeom prst="rect">
            <a:avLst/>
          </a:prstGeom>
          <a:noFill/>
        </p:spPr>
        <p:txBody>
          <a:bodyPr wrap="square" rtlCol="0">
            <a:spAutoFit/>
          </a:bodyPr>
          <a:lstStyle/>
          <a:p>
            <a:r>
              <a:rPr lang="en-GB" sz="1400" dirty="0"/>
              <a:t>Links to the ESA Tool, ESMP Template and the ESMP Review and Acceptance Form can be found on Safety Central under </a:t>
            </a:r>
            <a:r>
              <a:rPr lang="en-GB" sz="1400" dirty="0">
                <a:solidFill>
                  <a:srgbClr val="8DC055"/>
                </a:solidFill>
                <a:hlinkClick r:id="rId4">
                  <a:extLst>
                    <a:ext uri="{A12FA001-AC4F-418D-AE19-62706E023703}">
                      <ahyp:hlinkClr xmlns:ahyp="http://schemas.microsoft.com/office/drawing/2018/hyperlinkcolor" val="tx"/>
                    </a:ext>
                  </a:extLst>
                </a:hlinkClick>
              </a:rPr>
              <a:t>E&amp;SD Tools &amp; Templates</a:t>
            </a:r>
            <a:endParaRPr lang="en-GB" sz="1400" dirty="0">
              <a:solidFill>
                <a:srgbClr val="8DC055"/>
              </a:solidFill>
            </a:endParaRPr>
          </a:p>
        </p:txBody>
      </p:sp>
    </p:spTree>
    <p:extLst>
      <p:ext uri="{BB962C8B-B14F-4D97-AF65-F5344CB8AC3E}">
        <p14:creationId xmlns:p14="http://schemas.microsoft.com/office/powerpoint/2010/main" val="3546169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0E7813AE-F3E8-4D72-847E-846F32D7E8D4}"/>
              </a:ext>
            </a:extLst>
          </p:cNvPr>
          <p:cNvSpPr/>
          <p:nvPr/>
        </p:nvSpPr>
        <p:spPr>
          <a:xfrm>
            <a:off x="249732" y="-12288"/>
            <a:ext cx="2649738" cy="777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Environment</a:t>
            </a:r>
          </a:p>
        </p:txBody>
      </p:sp>
      <p:pic>
        <p:nvPicPr>
          <p:cNvPr id="22" name="Picture 14">
            <a:extLst>
              <a:ext uri="{FF2B5EF4-FFF2-40B4-BE49-F238E27FC236}">
                <a16:creationId xmlns:a16="http://schemas.microsoft.com/office/drawing/2014/main" id="{27CA3308-4A45-416F-B3B3-4F154ACAED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3002" y="163330"/>
            <a:ext cx="424998" cy="4260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a:extLst>
              <a:ext uri="{FF2B5EF4-FFF2-40B4-BE49-F238E27FC236}">
                <a16:creationId xmlns:a16="http://schemas.microsoft.com/office/drawing/2014/main" id="{321EE445-7136-4D3C-B02F-AA573E7ED118}"/>
              </a:ext>
            </a:extLst>
          </p:cNvPr>
          <p:cNvSpPr/>
          <p:nvPr/>
        </p:nvSpPr>
        <p:spPr>
          <a:xfrm>
            <a:off x="399237" y="755412"/>
            <a:ext cx="2313454" cy="369332"/>
          </a:xfrm>
          <a:prstGeom prst="rect">
            <a:avLst/>
          </a:prstGeom>
        </p:spPr>
        <p:txBody>
          <a:bodyPr wrap="none">
            <a:spAutoFit/>
          </a:bodyPr>
          <a:lstStyle/>
          <a:p>
            <a:r>
              <a:rPr lang="en-GB" b="1" dirty="0">
                <a:solidFill>
                  <a:schemeClr val="tx2">
                    <a:lumMod val="50000"/>
                  </a:schemeClr>
                </a:solidFill>
              </a:rPr>
              <a:t>Energy and Carbon</a:t>
            </a:r>
          </a:p>
        </p:txBody>
      </p:sp>
      <p:sp>
        <p:nvSpPr>
          <p:cNvPr id="10" name="TextBox 9">
            <a:extLst>
              <a:ext uri="{FF2B5EF4-FFF2-40B4-BE49-F238E27FC236}">
                <a16:creationId xmlns:a16="http://schemas.microsoft.com/office/drawing/2014/main" id="{14576CE1-0F7B-451B-8B6D-5E0E544A6BA2}"/>
              </a:ext>
            </a:extLst>
          </p:cNvPr>
          <p:cNvSpPr txBox="1"/>
          <p:nvPr/>
        </p:nvSpPr>
        <p:spPr>
          <a:xfrm>
            <a:off x="591042" y="4922584"/>
            <a:ext cx="6297046" cy="830997"/>
          </a:xfrm>
          <a:prstGeom prst="rect">
            <a:avLst/>
          </a:prstGeom>
          <a:solidFill>
            <a:schemeClr val="accent2">
              <a:lumMod val="40000"/>
              <a:lumOff val="60000"/>
            </a:schemeClr>
          </a:solidFill>
        </p:spPr>
        <p:txBody>
          <a:bodyPr wrap="square" rtlCol="0">
            <a:spAutoFit/>
          </a:bodyPr>
          <a:lstStyle/>
          <a:p>
            <a:r>
              <a:rPr lang="en-GB" sz="1600" b="1" u="sng" dirty="0"/>
              <a:t>ACTION REQUIRED</a:t>
            </a:r>
            <a:r>
              <a:rPr lang="en-GB" sz="1600" b="1" dirty="0"/>
              <a:t>: </a:t>
            </a:r>
          </a:p>
          <a:p>
            <a:r>
              <a:rPr lang="en-GB" sz="1600" dirty="0"/>
              <a:t>Consider what small changes you and your team can make (which you have direct control over) to save energy and carbon.</a:t>
            </a:r>
          </a:p>
        </p:txBody>
      </p:sp>
      <p:sp>
        <p:nvSpPr>
          <p:cNvPr id="13" name="TextBox 12">
            <a:extLst>
              <a:ext uri="{FF2B5EF4-FFF2-40B4-BE49-F238E27FC236}">
                <a16:creationId xmlns:a16="http://schemas.microsoft.com/office/drawing/2014/main" id="{2E11A200-8F8A-46A4-8F0B-C28100DF38F2}"/>
              </a:ext>
            </a:extLst>
          </p:cNvPr>
          <p:cNvSpPr txBox="1"/>
          <p:nvPr/>
        </p:nvSpPr>
        <p:spPr>
          <a:xfrm>
            <a:off x="518048" y="1529705"/>
            <a:ext cx="6370040" cy="3046988"/>
          </a:xfrm>
          <a:prstGeom prst="rect">
            <a:avLst/>
          </a:prstGeom>
          <a:noFill/>
        </p:spPr>
        <p:txBody>
          <a:bodyPr wrap="square" rtlCol="0">
            <a:spAutoFit/>
          </a:bodyPr>
          <a:lstStyle/>
          <a:p>
            <a:r>
              <a:rPr lang="en-GB" sz="1600" dirty="0"/>
              <a:t>There are many small and simple changes we can all make to reduce energy and carbon. Remembering to turn lights off when you leave a store or room is one of the more obvious examples.</a:t>
            </a:r>
          </a:p>
          <a:p>
            <a:endParaRPr lang="en-GB" sz="1600" dirty="0"/>
          </a:p>
          <a:p>
            <a:r>
              <a:rPr lang="en-GB" sz="1600" dirty="0"/>
              <a:t>Less obvious however, </a:t>
            </a:r>
            <a:r>
              <a:rPr lang="en-GB" sz="1600" b="1" dirty="0"/>
              <a:t>if every adult in the UK sent one fewer email a day we would save more that 16433 tonnes of carbon a year- equivalent to 81152 flights to Madrid or taking 3334 diesel cars off the road. </a:t>
            </a:r>
          </a:p>
          <a:p>
            <a:endParaRPr lang="en-GB" sz="1600" b="1" dirty="0"/>
          </a:p>
          <a:p>
            <a:r>
              <a:rPr lang="en-GB" sz="1600" dirty="0"/>
              <a:t>This carbon footprint reflects the energy used by the infrastructure which allows emails to be sent and stored (Servers and expansive data centres often require significant power to keep them cool). </a:t>
            </a:r>
          </a:p>
        </p:txBody>
      </p:sp>
      <p:pic>
        <p:nvPicPr>
          <p:cNvPr id="14" name="Picture 13">
            <a:extLst>
              <a:ext uri="{FF2B5EF4-FFF2-40B4-BE49-F238E27FC236}">
                <a16:creationId xmlns:a16="http://schemas.microsoft.com/office/drawing/2014/main" id="{70A5220D-F2E1-474B-811B-CAF4D20F22F4}"/>
              </a:ext>
            </a:extLst>
          </p:cNvPr>
          <p:cNvPicPr>
            <a:picLocks noChangeAspect="1"/>
          </p:cNvPicPr>
          <p:nvPr/>
        </p:nvPicPr>
        <p:blipFill>
          <a:blip r:embed="rId4"/>
          <a:stretch>
            <a:fillRect/>
          </a:stretch>
        </p:blipFill>
        <p:spPr>
          <a:xfrm>
            <a:off x="7248128" y="1244916"/>
            <a:ext cx="4017862" cy="2082624"/>
          </a:xfrm>
          <a:prstGeom prst="rect">
            <a:avLst/>
          </a:prstGeom>
          <a:ln w="19050">
            <a:solidFill>
              <a:schemeClr val="tx2">
                <a:lumMod val="50000"/>
              </a:schemeClr>
            </a:solidFill>
          </a:ln>
        </p:spPr>
      </p:pic>
      <p:pic>
        <p:nvPicPr>
          <p:cNvPr id="16" name="Picture 15">
            <a:extLst>
              <a:ext uri="{FF2B5EF4-FFF2-40B4-BE49-F238E27FC236}">
                <a16:creationId xmlns:a16="http://schemas.microsoft.com/office/drawing/2014/main" id="{2C105832-32E4-42A2-A300-DEEA74D7F665}"/>
              </a:ext>
            </a:extLst>
          </p:cNvPr>
          <p:cNvPicPr>
            <a:picLocks noChangeAspect="1"/>
          </p:cNvPicPr>
          <p:nvPr/>
        </p:nvPicPr>
        <p:blipFill>
          <a:blip r:embed="rId5"/>
          <a:stretch>
            <a:fillRect/>
          </a:stretch>
        </p:blipFill>
        <p:spPr>
          <a:xfrm>
            <a:off x="7256789" y="3492439"/>
            <a:ext cx="4009199" cy="2168809"/>
          </a:xfrm>
          <a:prstGeom prst="rect">
            <a:avLst/>
          </a:prstGeom>
          <a:ln w="19050">
            <a:solidFill>
              <a:schemeClr val="tx2">
                <a:lumMod val="50000"/>
              </a:schemeClr>
            </a:solidFill>
          </a:ln>
        </p:spPr>
      </p:pic>
    </p:spTree>
    <p:extLst>
      <p:ext uri="{BB962C8B-B14F-4D97-AF65-F5344CB8AC3E}">
        <p14:creationId xmlns:p14="http://schemas.microsoft.com/office/powerpoint/2010/main" val="3351093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35360" y="0"/>
            <a:ext cx="446449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Health &amp; Wellbeing</a:t>
            </a:r>
          </a:p>
        </p:txBody>
      </p:sp>
      <p:pic>
        <p:nvPicPr>
          <p:cNvPr id="51" name="Picture 50">
            <a:extLst>
              <a:ext uri="{FF2B5EF4-FFF2-40B4-BE49-F238E27FC236}">
                <a16:creationId xmlns:a16="http://schemas.microsoft.com/office/drawing/2014/main" id="{D220B545-E2C0-45DD-A0D3-EF7882FC9B32}"/>
              </a:ext>
            </a:extLst>
          </p:cNvPr>
          <p:cNvPicPr>
            <a:picLocks noChangeAspect="1"/>
          </p:cNvPicPr>
          <p:nvPr/>
        </p:nvPicPr>
        <p:blipFill>
          <a:blip r:embed="rId3"/>
          <a:stretch>
            <a:fillRect/>
          </a:stretch>
        </p:blipFill>
        <p:spPr>
          <a:xfrm>
            <a:off x="3693597" y="103471"/>
            <a:ext cx="596745" cy="470368"/>
          </a:xfrm>
          <a:prstGeom prst="rect">
            <a:avLst/>
          </a:prstGeom>
          <a:ln>
            <a:solidFill>
              <a:schemeClr val="tx1"/>
            </a:solidFill>
          </a:ln>
        </p:spPr>
      </p:pic>
      <p:sp>
        <p:nvSpPr>
          <p:cNvPr id="52" name="Rectangle 51">
            <a:extLst>
              <a:ext uri="{FF2B5EF4-FFF2-40B4-BE49-F238E27FC236}">
                <a16:creationId xmlns:a16="http://schemas.microsoft.com/office/drawing/2014/main" id="{D332F53E-5919-4804-A204-044BC66A4659}"/>
              </a:ext>
            </a:extLst>
          </p:cNvPr>
          <p:cNvSpPr/>
          <p:nvPr/>
        </p:nvSpPr>
        <p:spPr>
          <a:xfrm>
            <a:off x="399237" y="755412"/>
            <a:ext cx="5160387" cy="369332"/>
          </a:xfrm>
          <a:prstGeom prst="rect">
            <a:avLst/>
          </a:prstGeom>
        </p:spPr>
        <p:txBody>
          <a:bodyPr wrap="none">
            <a:spAutoFit/>
          </a:bodyPr>
          <a:lstStyle/>
          <a:p>
            <a:r>
              <a:rPr lang="en-GB" b="1" dirty="0">
                <a:solidFill>
                  <a:schemeClr val="tx2">
                    <a:lumMod val="50000"/>
                  </a:schemeClr>
                </a:solidFill>
              </a:rPr>
              <a:t>Medication Enquiry Service (Chemist on Call)</a:t>
            </a:r>
          </a:p>
        </p:txBody>
      </p:sp>
      <p:sp>
        <p:nvSpPr>
          <p:cNvPr id="4" name="Rectangle 3">
            <a:extLst>
              <a:ext uri="{FF2B5EF4-FFF2-40B4-BE49-F238E27FC236}">
                <a16:creationId xmlns:a16="http://schemas.microsoft.com/office/drawing/2014/main" id="{A85B6E52-B040-4B27-AEA0-9742CC0C8297}"/>
              </a:ext>
            </a:extLst>
          </p:cNvPr>
          <p:cNvSpPr/>
          <p:nvPr/>
        </p:nvSpPr>
        <p:spPr>
          <a:xfrm>
            <a:off x="551384" y="1340767"/>
            <a:ext cx="10541059" cy="4761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This service is intended to help employees and managers to assess the possible impact of medication, or a change in dose of medication on the individual’s fitness for safety related work.</a:t>
            </a:r>
          </a:p>
          <a:p>
            <a:endParaRPr lang="en-GB" dirty="0">
              <a:solidFill>
                <a:schemeClr val="tx2">
                  <a:lumMod val="50000"/>
                </a:schemeClr>
              </a:solidFill>
            </a:endParaRPr>
          </a:p>
          <a:p>
            <a:r>
              <a:rPr lang="en-GB" dirty="0">
                <a:solidFill>
                  <a:schemeClr val="tx2">
                    <a:lumMod val="50000"/>
                  </a:schemeClr>
                </a:solidFill>
              </a:rPr>
              <a:t>Employees must notify their line manager as soon as possible after being prescribed/taking a prescribed or over-the-counter medicine. This should be prior to starting work. They should also report any symptoms from an illness or medical condition which would impact on their ability to undertake safety critical duties.</a:t>
            </a:r>
          </a:p>
          <a:p>
            <a:endParaRPr lang="en-GB" sz="900" dirty="0">
              <a:solidFill>
                <a:schemeClr val="tx2">
                  <a:lumMod val="50000"/>
                </a:schemeClr>
              </a:solidFill>
            </a:endParaRPr>
          </a:p>
          <a:p>
            <a:r>
              <a:rPr lang="en-GB" dirty="0">
                <a:solidFill>
                  <a:schemeClr val="tx2">
                    <a:lumMod val="50000"/>
                  </a:schemeClr>
                </a:solidFill>
              </a:rPr>
              <a:t>Service is available 24/7 Online, via the Optima Health helpdesk; or the direct Chemist-on-Call on </a:t>
            </a:r>
            <a:r>
              <a:rPr lang="en-GB" b="1" dirty="0">
                <a:solidFill>
                  <a:schemeClr val="accent2">
                    <a:lumMod val="50000"/>
                  </a:schemeClr>
                </a:solidFill>
              </a:rPr>
              <a:t>08456 773001</a:t>
            </a:r>
          </a:p>
          <a:p>
            <a:r>
              <a:rPr lang="en-GB" dirty="0">
                <a:solidFill>
                  <a:schemeClr val="tx2">
                    <a:lumMod val="50000"/>
                  </a:schemeClr>
                </a:solidFill>
              </a:rPr>
              <a:t>Wessex PIN - </a:t>
            </a:r>
            <a:r>
              <a:rPr lang="en-GB" b="1" dirty="0">
                <a:solidFill>
                  <a:schemeClr val="accent2">
                    <a:lumMod val="50000"/>
                  </a:schemeClr>
                </a:solidFill>
              </a:rPr>
              <a:t>7600</a:t>
            </a:r>
          </a:p>
          <a:p>
            <a:endParaRPr lang="en-GB" sz="1200" dirty="0">
              <a:solidFill>
                <a:schemeClr val="tx2">
                  <a:lumMod val="50000"/>
                </a:schemeClr>
              </a:solidFill>
            </a:endParaRPr>
          </a:p>
          <a:p>
            <a:r>
              <a:rPr lang="en-GB" dirty="0">
                <a:solidFill>
                  <a:schemeClr val="tx2">
                    <a:lumMod val="50000"/>
                  </a:schemeClr>
                </a:solidFill>
              </a:rPr>
              <a:t>Optima Health have recently issued initial guidance for managers on what medications are likely to be safe when undertaking safety critical work and which medications will require a medication enquiry. If a medication is not included a medication enquiry is required. </a:t>
            </a:r>
          </a:p>
          <a:p>
            <a:endParaRPr lang="en-GB" dirty="0">
              <a:solidFill>
                <a:schemeClr val="tx2">
                  <a:lumMod val="50000"/>
                </a:schemeClr>
              </a:solidFill>
            </a:endParaRPr>
          </a:p>
          <a:p>
            <a:r>
              <a:rPr lang="en-GB" dirty="0">
                <a:solidFill>
                  <a:schemeClr val="tx2">
                    <a:lumMod val="50000"/>
                  </a:schemeClr>
                </a:solidFill>
              </a:rPr>
              <a:t>The full guidance can be found here: </a:t>
            </a:r>
            <a:r>
              <a:rPr lang="en-GB" dirty="0">
                <a:solidFill>
                  <a:schemeClr val="accent2">
                    <a:lumMod val="50000"/>
                  </a:schemeClr>
                </a:solidFill>
                <a:hlinkClick r:id="rId4" action="ppaction://hlinkfile">
                  <a:extLst>
                    <a:ext uri="{A12FA001-AC4F-418D-AE19-62706E023703}">
                      <ahyp:hlinkClr xmlns:ahyp="http://schemas.microsoft.com/office/drawing/2018/hyperlinkcolor" val="tx"/>
                    </a:ext>
                  </a:extLst>
                </a:hlinkClick>
              </a:rPr>
              <a:t>Medication Advice for Managers Final 2019.pdf</a:t>
            </a:r>
            <a:endParaRPr lang="en-GB" dirty="0">
              <a:solidFill>
                <a:schemeClr val="accent2">
                  <a:lumMod val="50000"/>
                </a:schemeClr>
              </a:solidFill>
            </a:endParaRPr>
          </a:p>
        </p:txBody>
      </p:sp>
    </p:spTree>
    <p:extLst>
      <p:ext uri="{BB962C8B-B14F-4D97-AF65-F5344CB8AC3E}">
        <p14:creationId xmlns:p14="http://schemas.microsoft.com/office/powerpoint/2010/main" val="3062298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35360" y="0"/>
            <a:ext cx="446449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Health &amp; Wellbeing</a:t>
            </a:r>
          </a:p>
        </p:txBody>
      </p:sp>
      <p:pic>
        <p:nvPicPr>
          <p:cNvPr id="51" name="Picture 50">
            <a:extLst>
              <a:ext uri="{FF2B5EF4-FFF2-40B4-BE49-F238E27FC236}">
                <a16:creationId xmlns:a16="http://schemas.microsoft.com/office/drawing/2014/main" id="{D220B545-E2C0-45DD-A0D3-EF7882FC9B32}"/>
              </a:ext>
            </a:extLst>
          </p:cNvPr>
          <p:cNvPicPr>
            <a:picLocks noChangeAspect="1"/>
          </p:cNvPicPr>
          <p:nvPr/>
        </p:nvPicPr>
        <p:blipFill>
          <a:blip r:embed="rId3"/>
          <a:stretch>
            <a:fillRect/>
          </a:stretch>
        </p:blipFill>
        <p:spPr>
          <a:xfrm>
            <a:off x="3693597" y="103471"/>
            <a:ext cx="596745" cy="470368"/>
          </a:xfrm>
          <a:prstGeom prst="rect">
            <a:avLst/>
          </a:prstGeom>
          <a:ln>
            <a:solidFill>
              <a:schemeClr val="tx1"/>
            </a:solidFill>
          </a:ln>
        </p:spPr>
      </p:pic>
      <p:pic>
        <p:nvPicPr>
          <p:cNvPr id="6" name="Picture 5">
            <a:extLst>
              <a:ext uri="{FF2B5EF4-FFF2-40B4-BE49-F238E27FC236}">
                <a16:creationId xmlns:a16="http://schemas.microsoft.com/office/drawing/2014/main" id="{34BA267D-7E59-4CC7-A268-6984585F2FF8}"/>
              </a:ext>
            </a:extLst>
          </p:cNvPr>
          <p:cNvPicPr>
            <a:picLocks noChangeAspect="1"/>
          </p:cNvPicPr>
          <p:nvPr/>
        </p:nvPicPr>
        <p:blipFill>
          <a:blip r:embed="rId4"/>
          <a:stretch>
            <a:fillRect/>
          </a:stretch>
        </p:blipFill>
        <p:spPr>
          <a:xfrm>
            <a:off x="191344" y="677310"/>
            <a:ext cx="4752528" cy="510271"/>
          </a:xfrm>
          <a:prstGeom prst="rect">
            <a:avLst/>
          </a:prstGeom>
        </p:spPr>
      </p:pic>
      <p:pic>
        <p:nvPicPr>
          <p:cNvPr id="7" name="Picture 6">
            <a:extLst>
              <a:ext uri="{FF2B5EF4-FFF2-40B4-BE49-F238E27FC236}">
                <a16:creationId xmlns:a16="http://schemas.microsoft.com/office/drawing/2014/main" id="{1F6B9731-A16B-4381-A664-B5B9D6C5FED8}"/>
              </a:ext>
            </a:extLst>
          </p:cNvPr>
          <p:cNvPicPr>
            <a:picLocks noChangeAspect="1"/>
          </p:cNvPicPr>
          <p:nvPr/>
        </p:nvPicPr>
        <p:blipFill>
          <a:blip r:embed="rId5"/>
          <a:stretch>
            <a:fillRect/>
          </a:stretch>
        </p:blipFill>
        <p:spPr>
          <a:xfrm>
            <a:off x="983432" y="1370850"/>
            <a:ext cx="6238637" cy="5349592"/>
          </a:xfrm>
          <a:prstGeom prst="rect">
            <a:avLst/>
          </a:prstGeom>
          <a:ln w="19050">
            <a:solidFill>
              <a:srgbClr val="FF6600"/>
            </a:solidFill>
          </a:ln>
        </p:spPr>
      </p:pic>
      <p:sp>
        <p:nvSpPr>
          <p:cNvPr id="4" name="Rectangle 3">
            <a:extLst>
              <a:ext uri="{FF2B5EF4-FFF2-40B4-BE49-F238E27FC236}">
                <a16:creationId xmlns:a16="http://schemas.microsoft.com/office/drawing/2014/main" id="{09838110-0FFB-4358-B939-A3E0D99C1D15}"/>
              </a:ext>
            </a:extLst>
          </p:cNvPr>
          <p:cNvSpPr/>
          <p:nvPr/>
        </p:nvSpPr>
        <p:spPr>
          <a:xfrm>
            <a:off x="7392144" y="5276834"/>
            <a:ext cx="3960440" cy="144016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These commitments relate to your mental health as well as your physical health</a:t>
            </a:r>
          </a:p>
        </p:txBody>
      </p:sp>
    </p:spTree>
    <p:extLst>
      <p:ext uri="{BB962C8B-B14F-4D97-AF65-F5344CB8AC3E}">
        <p14:creationId xmlns:p14="http://schemas.microsoft.com/office/powerpoint/2010/main" val="1163567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EAD37-2044-436C-8AA0-97CA3EDF462F}"/>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6F06E1A-D97F-4111-AD97-5522CF9A8AA5}"/>
              </a:ext>
            </a:extLst>
          </p:cNvPr>
          <p:cNvPicPr>
            <a:picLocks noChangeAspect="1"/>
          </p:cNvPicPr>
          <p:nvPr/>
        </p:nvPicPr>
        <p:blipFill>
          <a:blip r:embed="rId2"/>
          <a:stretch>
            <a:fillRect/>
          </a:stretch>
        </p:blipFill>
        <p:spPr>
          <a:xfrm>
            <a:off x="1163451" y="1293134"/>
            <a:ext cx="9145016" cy="2207874"/>
          </a:xfrm>
          <a:prstGeom prst="rect">
            <a:avLst/>
          </a:prstGeom>
        </p:spPr>
      </p:pic>
    </p:spTree>
    <p:extLst>
      <p:ext uri="{BB962C8B-B14F-4D97-AF65-F5344CB8AC3E}">
        <p14:creationId xmlns:p14="http://schemas.microsoft.com/office/powerpoint/2010/main" val="368759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a:t>
            </a:fld>
            <a:endParaRPr lang="en-GB" dirty="0"/>
          </a:p>
        </p:txBody>
      </p:sp>
      <p:sp>
        <p:nvSpPr>
          <p:cNvPr id="3" name="Rectangle 2">
            <a:extLst>
              <a:ext uri="{FF2B5EF4-FFF2-40B4-BE49-F238E27FC236}">
                <a16:creationId xmlns:a16="http://schemas.microsoft.com/office/drawing/2014/main" id="{2BE812CF-DDDE-454B-9DA1-D497A1DD1725}"/>
              </a:ext>
            </a:extLst>
          </p:cNvPr>
          <p:cNvSpPr/>
          <p:nvPr/>
        </p:nvSpPr>
        <p:spPr>
          <a:xfrm>
            <a:off x="1010094" y="275117"/>
            <a:ext cx="2434856" cy="570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2">
                    <a:lumMod val="50000"/>
                  </a:schemeClr>
                </a:solidFill>
              </a:rPr>
              <a:t>Content  </a:t>
            </a:r>
          </a:p>
        </p:txBody>
      </p:sp>
      <p:sp>
        <p:nvSpPr>
          <p:cNvPr id="4" name="Rectangle 3">
            <a:extLst>
              <a:ext uri="{FF2B5EF4-FFF2-40B4-BE49-F238E27FC236}">
                <a16:creationId xmlns:a16="http://schemas.microsoft.com/office/drawing/2014/main" id="{3403C357-868D-4A4D-ABC8-C9668CCB3C2D}"/>
              </a:ext>
            </a:extLst>
          </p:cNvPr>
          <p:cNvSpPr/>
          <p:nvPr/>
        </p:nvSpPr>
        <p:spPr>
          <a:xfrm>
            <a:off x="1010094" y="848772"/>
            <a:ext cx="10792046" cy="586822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Welcome to your Health, Safety and Environmental Cascade for Period 09 2019/20. Please discuss and share the items that are relevant to your teams and display any relevant Safety Bulletins or Lessons Learnt on your notice boards.</a:t>
            </a:r>
          </a:p>
          <a:p>
            <a:pPr lvl="0"/>
            <a:endParaRPr lang="en-GB" sz="1200" dirty="0">
              <a:solidFill>
                <a:schemeClr val="tx2">
                  <a:lumMod val="50000"/>
                </a:schemeClr>
              </a:solidFill>
            </a:endParaRPr>
          </a:p>
          <a:p>
            <a:pPr marL="285750" lvl="0" indent="-285750">
              <a:buFont typeface="Wingdings" panose="05000000000000000000" pitchFamily="2" charset="2"/>
              <a:buChar char="Ø"/>
            </a:pPr>
            <a:endParaRPr lang="en-GB" b="1" dirty="0">
              <a:solidFill>
                <a:schemeClr val="accent2">
                  <a:lumMod val="50000"/>
                </a:schemeClr>
              </a:solidFill>
            </a:endParaRPr>
          </a:p>
          <a:p>
            <a:pPr marL="285750" lvl="0" indent="-285750">
              <a:buFont typeface="Wingdings" panose="05000000000000000000" pitchFamily="2" charset="2"/>
              <a:buChar char="Ø"/>
            </a:pPr>
            <a:r>
              <a:rPr lang="en-GB" dirty="0">
                <a:solidFill>
                  <a:schemeClr val="tx2">
                    <a:lumMod val="50000"/>
                  </a:schemeClr>
                </a:solidFill>
              </a:rPr>
              <a:t>Significant Workforce Events</a:t>
            </a:r>
          </a:p>
          <a:p>
            <a:pPr marL="285750" lvl="0" indent="-285750">
              <a:buFont typeface="Wingdings" panose="05000000000000000000" pitchFamily="2" charset="2"/>
              <a:buChar char="Ø"/>
            </a:pPr>
            <a:r>
              <a:rPr lang="en-GB" dirty="0">
                <a:solidFill>
                  <a:schemeClr val="tx2">
                    <a:lumMod val="50000"/>
                  </a:schemeClr>
                </a:solidFill>
              </a:rPr>
              <a:t>Near Miss at Leatherhead</a:t>
            </a:r>
          </a:p>
          <a:p>
            <a:pPr marL="285750" lvl="0" indent="-285750">
              <a:buFont typeface="Wingdings" panose="05000000000000000000" pitchFamily="2" charset="2"/>
              <a:buChar char="Ø"/>
            </a:pPr>
            <a:r>
              <a:rPr lang="en-GB" dirty="0">
                <a:solidFill>
                  <a:schemeClr val="tx2">
                    <a:lumMod val="50000"/>
                  </a:schemeClr>
                </a:solidFill>
              </a:rPr>
              <a:t>Serious Accident – Burns to leg and hands (Kent Route)</a:t>
            </a:r>
          </a:p>
          <a:p>
            <a:pPr marL="285750" lvl="0" indent="-285750">
              <a:buFont typeface="Wingdings" panose="05000000000000000000" pitchFamily="2" charset="2"/>
              <a:buChar char="Ø"/>
            </a:pPr>
            <a:r>
              <a:rPr lang="en-GB" dirty="0">
                <a:solidFill>
                  <a:schemeClr val="tx2">
                    <a:lumMod val="50000"/>
                  </a:schemeClr>
                </a:solidFill>
              </a:rPr>
              <a:t>STF Accident resulting in an arm laceration </a:t>
            </a:r>
          </a:p>
          <a:p>
            <a:pPr marL="285750" lvl="0" indent="-285750">
              <a:buFont typeface="Wingdings" panose="05000000000000000000" pitchFamily="2" charset="2"/>
              <a:buChar char="Ø"/>
            </a:pPr>
            <a:r>
              <a:rPr lang="en-GB" dirty="0">
                <a:solidFill>
                  <a:schemeClr val="tx2">
                    <a:lumMod val="50000"/>
                  </a:schemeClr>
                </a:solidFill>
              </a:rPr>
              <a:t>Puncture injuries to hands and Dangers of Blackthorn</a:t>
            </a:r>
          </a:p>
          <a:p>
            <a:pPr marL="285750" lvl="0" indent="-285750">
              <a:buFont typeface="Wingdings" panose="05000000000000000000" pitchFamily="2" charset="2"/>
              <a:buChar char="Ø"/>
            </a:pPr>
            <a:r>
              <a:rPr lang="en-GB" dirty="0">
                <a:solidFill>
                  <a:schemeClr val="tx2">
                    <a:lumMod val="50000"/>
                  </a:schemeClr>
                </a:solidFill>
              </a:rPr>
              <a:t>Make the right call</a:t>
            </a:r>
          </a:p>
          <a:p>
            <a:pPr marL="285750" lvl="0" indent="-285750">
              <a:buFont typeface="Wingdings" panose="05000000000000000000" pitchFamily="2" charset="2"/>
              <a:buChar char="Ø"/>
            </a:pPr>
            <a:r>
              <a:rPr lang="en-GB" dirty="0">
                <a:solidFill>
                  <a:schemeClr val="tx2">
                    <a:lumMod val="50000"/>
                  </a:schemeClr>
                </a:solidFill>
              </a:rPr>
              <a:t>Lifesaving Rules – it’s as easy as 1, 2, 3…4</a:t>
            </a:r>
          </a:p>
          <a:p>
            <a:pPr marL="285750" indent="-285750">
              <a:buFont typeface="Wingdings" panose="05000000000000000000" pitchFamily="2" charset="2"/>
              <a:buChar char="Ø"/>
            </a:pPr>
            <a:r>
              <a:rPr lang="en-GB" altLang="en-US" dirty="0">
                <a:solidFill>
                  <a:schemeClr val="tx2">
                    <a:lumMod val="50000"/>
                  </a:schemeClr>
                </a:solidFill>
              </a:rPr>
              <a:t>Plant Manual Update</a:t>
            </a:r>
          </a:p>
          <a:p>
            <a:pPr marL="285750" lvl="0" indent="-285750">
              <a:buFont typeface="Wingdings" panose="05000000000000000000" pitchFamily="2" charset="2"/>
              <a:buChar char="Ø"/>
            </a:pPr>
            <a:r>
              <a:rPr lang="en-GB" dirty="0">
                <a:solidFill>
                  <a:schemeClr val="tx2">
                    <a:lumMod val="50000"/>
                  </a:schemeClr>
                </a:solidFill>
              </a:rPr>
              <a:t>Environmental Update</a:t>
            </a:r>
          </a:p>
          <a:p>
            <a:pPr marL="285750" lvl="0" indent="-285750">
              <a:buFont typeface="Wingdings" panose="05000000000000000000" pitchFamily="2" charset="2"/>
              <a:buChar char="Ø"/>
            </a:pPr>
            <a:r>
              <a:rPr lang="en-GB" dirty="0">
                <a:solidFill>
                  <a:schemeClr val="tx2">
                    <a:lumMod val="50000"/>
                  </a:schemeClr>
                </a:solidFill>
              </a:rPr>
              <a:t>Health and Wellbeing</a:t>
            </a:r>
          </a:p>
          <a:p>
            <a:endParaRPr lang="en-GB" dirty="0">
              <a:solidFill>
                <a:schemeClr val="tx2">
                  <a:lumMod val="50000"/>
                </a:schemeClr>
              </a:solidFill>
            </a:endParaRPr>
          </a:p>
        </p:txBody>
      </p:sp>
    </p:spTree>
    <p:extLst>
      <p:ext uri="{BB962C8B-B14F-4D97-AF65-F5344CB8AC3E}">
        <p14:creationId xmlns:p14="http://schemas.microsoft.com/office/powerpoint/2010/main" val="377588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a:xfrm>
            <a:off x="11092443" y="6557176"/>
            <a:ext cx="850268" cy="184192"/>
          </a:xfrm>
        </p:spPr>
        <p:txBody>
          <a:bodyPr/>
          <a:lstStyle/>
          <a:p>
            <a:fld id="{229EAAAC-928A-40C1-AC39-D34FD1799CA9}" type="slidenum">
              <a:rPr lang="en-GB" smtClean="0"/>
              <a:pPr/>
              <a:t>3</a:t>
            </a:fld>
            <a:endParaRPr lang="en-GB" dirty="0"/>
          </a:p>
        </p:txBody>
      </p:sp>
      <p:sp>
        <p:nvSpPr>
          <p:cNvPr id="3" name="Rectangle 2">
            <a:extLst>
              <a:ext uri="{FF2B5EF4-FFF2-40B4-BE49-F238E27FC236}">
                <a16:creationId xmlns:a16="http://schemas.microsoft.com/office/drawing/2014/main" id="{DE1DC0F7-B902-4C59-A69D-83987EDE579A}"/>
              </a:ext>
            </a:extLst>
          </p:cNvPr>
          <p:cNvSpPr/>
          <p:nvPr/>
        </p:nvSpPr>
        <p:spPr>
          <a:xfrm>
            <a:off x="425132" y="-11533"/>
            <a:ext cx="3084169" cy="638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Workforce Safety</a:t>
            </a:r>
          </a:p>
        </p:txBody>
      </p:sp>
      <p:sp>
        <p:nvSpPr>
          <p:cNvPr id="5" name="Rectangle 4">
            <a:extLst>
              <a:ext uri="{FF2B5EF4-FFF2-40B4-BE49-F238E27FC236}">
                <a16:creationId xmlns:a16="http://schemas.microsoft.com/office/drawing/2014/main" id="{B4863879-3207-4F3A-AE77-E31ABF14E3DF}"/>
              </a:ext>
            </a:extLst>
          </p:cNvPr>
          <p:cNvSpPr/>
          <p:nvPr/>
        </p:nvSpPr>
        <p:spPr>
          <a:xfrm>
            <a:off x="5807968" y="898623"/>
            <a:ext cx="5284475" cy="5957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400" dirty="0">
              <a:solidFill>
                <a:schemeClr val="tx2"/>
              </a:solidFill>
            </a:endParaRPr>
          </a:p>
        </p:txBody>
      </p:sp>
      <p:sp>
        <p:nvSpPr>
          <p:cNvPr id="82" name="Rectangle 81">
            <a:extLst>
              <a:ext uri="{FF2B5EF4-FFF2-40B4-BE49-F238E27FC236}">
                <a16:creationId xmlns:a16="http://schemas.microsoft.com/office/drawing/2014/main" id="{A878FA7F-1E59-4BE4-BCA9-0C79344D3403}"/>
              </a:ext>
            </a:extLst>
          </p:cNvPr>
          <p:cNvSpPr/>
          <p:nvPr/>
        </p:nvSpPr>
        <p:spPr>
          <a:xfrm>
            <a:off x="449034" y="660952"/>
            <a:ext cx="4532010" cy="461665"/>
          </a:xfrm>
          <a:prstGeom prst="rect">
            <a:avLst/>
          </a:prstGeom>
        </p:spPr>
        <p:txBody>
          <a:bodyPr wrap="none">
            <a:spAutoFit/>
          </a:bodyPr>
          <a:lstStyle/>
          <a:p>
            <a:pPr lvl="0"/>
            <a:r>
              <a:rPr lang="en-GB" sz="2400" dirty="0">
                <a:solidFill>
                  <a:schemeClr val="tx2">
                    <a:lumMod val="50000"/>
                  </a:schemeClr>
                </a:solidFill>
              </a:rPr>
              <a:t>Significant Events in the Period </a:t>
            </a:r>
          </a:p>
        </p:txBody>
      </p:sp>
      <p:pic>
        <p:nvPicPr>
          <p:cNvPr id="88" name="Picture 87">
            <a:extLst>
              <a:ext uri="{FF2B5EF4-FFF2-40B4-BE49-F238E27FC236}">
                <a16:creationId xmlns:a16="http://schemas.microsoft.com/office/drawing/2014/main" id="{58FB17D0-C88B-47BF-B890-11E95C0AC37F}"/>
              </a:ext>
            </a:extLst>
          </p:cNvPr>
          <p:cNvPicPr>
            <a:picLocks noChangeAspect="1"/>
          </p:cNvPicPr>
          <p:nvPr/>
        </p:nvPicPr>
        <p:blipFill>
          <a:blip r:embed="rId4"/>
          <a:stretch>
            <a:fillRect/>
          </a:stretch>
        </p:blipFill>
        <p:spPr>
          <a:xfrm>
            <a:off x="3509301" y="72762"/>
            <a:ext cx="424998" cy="426003"/>
          </a:xfrm>
          <a:prstGeom prst="rect">
            <a:avLst/>
          </a:prstGeom>
          <a:ln>
            <a:solidFill>
              <a:schemeClr val="tx1"/>
            </a:solidFill>
          </a:ln>
        </p:spPr>
      </p:pic>
      <p:sp>
        <p:nvSpPr>
          <p:cNvPr id="11" name="Rectangle 10">
            <a:extLst>
              <a:ext uri="{FF2B5EF4-FFF2-40B4-BE49-F238E27FC236}">
                <a16:creationId xmlns:a16="http://schemas.microsoft.com/office/drawing/2014/main" id="{69254BC0-E77B-4DC5-A4DC-635F32DF6C73}"/>
              </a:ext>
            </a:extLst>
          </p:cNvPr>
          <p:cNvSpPr/>
          <p:nvPr/>
        </p:nvSpPr>
        <p:spPr>
          <a:xfrm>
            <a:off x="5549130" y="88480"/>
            <a:ext cx="5945445" cy="6796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u="sng" dirty="0">
                <a:solidFill>
                  <a:schemeClr val="tx2">
                    <a:lumMod val="50000"/>
                  </a:schemeClr>
                </a:solidFill>
              </a:rPr>
              <a:t>Slip, Trip &amp; Fall  </a:t>
            </a:r>
          </a:p>
          <a:p>
            <a:pPr lvl="0"/>
            <a:endParaRPr lang="en-GB" sz="1000" b="1" kern="0" dirty="0">
              <a:solidFill>
                <a:srgbClr val="FF0000"/>
              </a:solidFill>
            </a:endParaRPr>
          </a:p>
          <a:p>
            <a:r>
              <a:rPr lang="en-GB" sz="1100" b="1" kern="0" dirty="0">
                <a:solidFill>
                  <a:srgbClr val="FF0000"/>
                </a:solidFill>
              </a:rPr>
              <a:t>26/11/2019 </a:t>
            </a:r>
            <a:r>
              <a:rPr lang="en-GB" sz="1100" b="1" kern="0" dirty="0">
                <a:solidFill>
                  <a:schemeClr val="tx2">
                    <a:lumMod val="50000"/>
                  </a:schemeClr>
                </a:solidFill>
              </a:rPr>
              <a:t>–  The IP was grinding a switch at Waterloo and whilst turning to pick        up an angle grinder, he slipped on wet timbers and fell over onto a switch and stock rail, sustaining heavy bruising to his rib cage and left hip. </a:t>
            </a:r>
            <a:r>
              <a:rPr lang="en-GB" sz="1100" b="1" kern="0" dirty="0">
                <a:solidFill>
                  <a:srgbClr val="FF0000"/>
                </a:solidFill>
              </a:rPr>
              <a:t>NLT</a:t>
            </a:r>
          </a:p>
          <a:p>
            <a:endParaRPr lang="en-GB" sz="800" b="1" kern="0" dirty="0">
              <a:solidFill>
                <a:srgbClr val="FF0000"/>
              </a:solidFill>
            </a:endParaRPr>
          </a:p>
          <a:p>
            <a:r>
              <a:rPr lang="en-GB" sz="1100" b="1" kern="0" dirty="0">
                <a:solidFill>
                  <a:srgbClr val="FF0000"/>
                </a:solidFill>
              </a:rPr>
              <a:t>28/11/2019</a:t>
            </a:r>
            <a:r>
              <a:rPr lang="en-GB" sz="1100" b="1" kern="0" dirty="0">
                <a:solidFill>
                  <a:schemeClr val="tx2">
                    <a:lumMod val="50000"/>
                  </a:schemeClr>
                </a:solidFill>
              </a:rPr>
              <a:t> – The IP tripped on some steps and caught his lower right arm on ARMCO barrier. More details in the cascade </a:t>
            </a:r>
            <a:r>
              <a:rPr lang="en-GB" sz="1100" b="1" kern="0" dirty="0">
                <a:solidFill>
                  <a:srgbClr val="FF0000"/>
                </a:solidFill>
              </a:rPr>
              <a:t>NLT</a:t>
            </a:r>
          </a:p>
          <a:p>
            <a:endParaRPr lang="en-GB" sz="800" b="1" kern="0" dirty="0">
              <a:solidFill>
                <a:schemeClr val="tx2">
                  <a:lumMod val="50000"/>
                </a:schemeClr>
              </a:solidFill>
            </a:endParaRPr>
          </a:p>
          <a:p>
            <a:r>
              <a:rPr lang="en-GB" sz="1100" b="1" kern="0" dirty="0">
                <a:solidFill>
                  <a:srgbClr val="FF0000"/>
                </a:solidFill>
              </a:rPr>
              <a:t>02/12/2019</a:t>
            </a:r>
            <a:r>
              <a:rPr lang="en-GB" sz="1100" b="1" kern="0" dirty="0">
                <a:solidFill>
                  <a:schemeClr val="tx2">
                    <a:lumMod val="50000"/>
                  </a:schemeClr>
                </a:solidFill>
              </a:rPr>
              <a:t> – The IP was carrying out ultrasonic testing and whilst crossing from the main line onto the Windsor lines slipped on some frosty/slippery sleepers at Waterloo, sustaining a palm laceration. Area is congested with point work leaving little room for movement. </a:t>
            </a:r>
            <a:r>
              <a:rPr lang="en-GB" sz="1100" b="1" kern="0" dirty="0">
                <a:solidFill>
                  <a:srgbClr val="FF0000"/>
                </a:solidFill>
              </a:rPr>
              <a:t>NLT</a:t>
            </a:r>
          </a:p>
          <a:p>
            <a:endParaRPr lang="en-GB" sz="800" b="1" kern="0" dirty="0">
              <a:solidFill>
                <a:srgbClr val="FF0000"/>
              </a:solidFill>
            </a:endParaRPr>
          </a:p>
          <a:p>
            <a:r>
              <a:rPr lang="en-GB" sz="1100" b="1" kern="0" dirty="0">
                <a:solidFill>
                  <a:srgbClr val="FF0000"/>
                </a:solidFill>
              </a:rPr>
              <a:t>04/12/2019 </a:t>
            </a:r>
            <a:r>
              <a:rPr lang="en-GB" sz="1100" b="1" kern="0" dirty="0">
                <a:solidFill>
                  <a:schemeClr val="tx2">
                    <a:lumMod val="50000"/>
                  </a:schemeClr>
                </a:solidFill>
              </a:rPr>
              <a:t>– MOM responding to a fault was getting out of his van at an access point to retrieve his safety boots. The IP was wearing trainers to drive to site and slipped on some black ice, hitting his knee and ankle. The IP was unable to return to work on his next shift. </a:t>
            </a:r>
            <a:r>
              <a:rPr lang="en-GB" sz="1100" b="1" kern="0" dirty="0">
                <a:solidFill>
                  <a:srgbClr val="FF0000"/>
                </a:solidFill>
              </a:rPr>
              <a:t>LT</a:t>
            </a:r>
          </a:p>
          <a:p>
            <a:endParaRPr lang="en-GB" sz="1100" b="1" kern="0" dirty="0">
              <a:solidFill>
                <a:schemeClr val="tx2">
                  <a:lumMod val="50000"/>
                </a:schemeClr>
              </a:solidFill>
            </a:endParaRPr>
          </a:p>
          <a:p>
            <a:r>
              <a:rPr lang="en-GB" sz="1400" b="1" u="sng" dirty="0">
                <a:solidFill>
                  <a:schemeClr val="tx2">
                    <a:lumMod val="50000"/>
                  </a:schemeClr>
                </a:solidFill>
              </a:rPr>
              <a:t>Manual Handling </a:t>
            </a:r>
          </a:p>
          <a:p>
            <a:endParaRPr lang="en-GB" sz="800" dirty="0">
              <a:solidFill>
                <a:srgbClr val="FF0000"/>
              </a:solidFill>
            </a:endParaRPr>
          </a:p>
          <a:p>
            <a:pPr lvl="0"/>
            <a:r>
              <a:rPr lang="en-GB" sz="1100" b="1" kern="0" dirty="0">
                <a:solidFill>
                  <a:srgbClr val="FF0000"/>
                </a:solidFill>
              </a:rPr>
              <a:t>24/11/2019 </a:t>
            </a:r>
            <a:r>
              <a:rPr lang="en-GB" sz="1100" kern="0" dirty="0">
                <a:solidFill>
                  <a:schemeClr val="tx2">
                    <a:lumMod val="50000"/>
                  </a:schemeClr>
                </a:solidFill>
              </a:rPr>
              <a:t>– The IP was u</a:t>
            </a:r>
            <a:r>
              <a:rPr lang="en-GB" sz="1100" b="1" kern="0" dirty="0">
                <a:solidFill>
                  <a:schemeClr val="tx2">
                    <a:lumMod val="50000"/>
                  </a:schemeClr>
                </a:solidFill>
              </a:rPr>
              <a:t>sing steel metal bar to reposition a guard rail laterally. Flexing of the guard rail caused the steel bar to flick longitudinally, striking the IP on the side of the head/ear/jaw.</a:t>
            </a:r>
            <a:r>
              <a:rPr lang="en-GB" sz="1100" kern="0" dirty="0">
                <a:solidFill>
                  <a:schemeClr val="tx2">
                    <a:lumMod val="50000"/>
                  </a:schemeClr>
                </a:solidFill>
              </a:rPr>
              <a:t> </a:t>
            </a:r>
            <a:r>
              <a:rPr lang="en-GB" sz="1100" b="1" kern="0" dirty="0">
                <a:solidFill>
                  <a:srgbClr val="FF0000"/>
                </a:solidFill>
              </a:rPr>
              <a:t>NLT</a:t>
            </a:r>
          </a:p>
          <a:p>
            <a:pPr lvl="0"/>
            <a:endParaRPr lang="en-GB" sz="800" b="1" kern="0" dirty="0">
              <a:solidFill>
                <a:schemeClr val="tx2">
                  <a:lumMod val="50000"/>
                </a:schemeClr>
              </a:solidFill>
            </a:endParaRPr>
          </a:p>
          <a:p>
            <a:r>
              <a:rPr lang="en-GB" sz="1100" b="1" kern="0" dirty="0">
                <a:solidFill>
                  <a:schemeClr val="tx2">
                    <a:lumMod val="50000"/>
                  </a:schemeClr>
                </a:solidFill>
              </a:rPr>
              <a:t>Discussion: Mechanical means, 2 RRV’s</a:t>
            </a:r>
            <a:endParaRPr lang="en-GB" sz="1100" b="1" dirty="0">
              <a:solidFill>
                <a:schemeClr val="tx2">
                  <a:lumMod val="50000"/>
                </a:schemeClr>
              </a:solidFill>
            </a:endParaRPr>
          </a:p>
          <a:p>
            <a:pPr lvl="0"/>
            <a:endParaRPr lang="en-GB" sz="800" b="1" kern="0" dirty="0">
              <a:solidFill>
                <a:schemeClr val="tx2">
                  <a:lumMod val="50000"/>
                </a:schemeClr>
              </a:solidFill>
            </a:endParaRPr>
          </a:p>
          <a:p>
            <a:pPr lvl="0"/>
            <a:r>
              <a:rPr lang="en-GB" sz="1100" b="1" kern="0" dirty="0">
                <a:solidFill>
                  <a:srgbClr val="FF0000"/>
                </a:solidFill>
              </a:rPr>
              <a:t>06/12/2019 </a:t>
            </a:r>
            <a:r>
              <a:rPr lang="en-GB" sz="1100" b="1" kern="0" dirty="0">
                <a:solidFill>
                  <a:schemeClr val="tx2">
                    <a:lumMod val="50000"/>
                  </a:schemeClr>
                </a:solidFill>
              </a:rPr>
              <a:t>– Whilst rodding the drains the IP was turning the handle to get "a bite" when the handle sprung back and dislocated his left hand ring finger. The IP visited hospital where his finger was re-set. </a:t>
            </a:r>
            <a:r>
              <a:rPr lang="en-GB" sz="1100" b="1" kern="0" dirty="0">
                <a:solidFill>
                  <a:srgbClr val="FF0000"/>
                </a:solidFill>
              </a:rPr>
              <a:t>NLT</a:t>
            </a:r>
          </a:p>
          <a:p>
            <a:endParaRPr lang="en-GB" sz="1100" b="1" kern="0" dirty="0">
              <a:solidFill>
                <a:schemeClr val="tx2">
                  <a:lumMod val="50000"/>
                </a:schemeClr>
              </a:solidFill>
            </a:endParaRPr>
          </a:p>
          <a:p>
            <a:r>
              <a:rPr lang="en-GB" sz="1400" b="1" u="sng" kern="0" dirty="0">
                <a:solidFill>
                  <a:schemeClr val="tx2">
                    <a:lumMod val="50000"/>
                  </a:schemeClr>
                </a:solidFill>
              </a:rPr>
              <a:t>Line Blockage Irregularity/Near Miss </a:t>
            </a:r>
          </a:p>
          <a:p>
            <a:endParaRPr lang="en-GB" sz="800" b="1" kern="0" dirty="0">
              <a:solidFill>
                <a:schemeClr val="tx2">
                  <a:lumMod val="50000"/>
                </a:schemeClr>
              </a:solidFill>
            </a:endParaRPr>
          </a:p>
          <a:p>
            <a:r>
              <a:rPr lang="en-GB" sz="1100" b="1" kern="0" dirty="0">
                <a:solidFill>
                  <a:srgbClr val="FF0000"/>
                </a:solidFill>
              </a:rPr>
              <a:t>19/11/2019</a:t>
            </a:r>
            <a:r>
              <a:rPr lang="en-GB" sz="1100" b="1" kern="0" dirty="0">
                <a:solidFill>
                  <a:schemeClr val="tx2">
                    <a:lumMod val="50000"/>
                  </a:schemeClr>
                </a:solidFill>
              </a:rPr>
              <a:t> - COSS requested a LB to carry out a track patrol on the Up Windsor Slow/Windsor Reversible. The Signaller placed his collars on signals and confirmed that signal protection was in place for the COSS to place down his protection. The Signaller then requested the COSS to call back so he could issue him with an authority number. The COSS forgot to call back </a:t>
            </a:r>
          </a:p>
          <a:p>
            <a:endParaRPr lang="en-GB" sz="1100" b="1" kern="0" dirty="0">
              <a:solidFill>
                <a:schemeClr val="tx2">
                  <a:lumMod val="50000"/>
                </a:schemeClr>
              </a:solidFill>
            </a:endParaRPr>
          </a:p>
          <a:p>
            <a:r>
              <a:rPr lang="en-GB" sz="1100" b="1" kern="0" dirty="0">
                <a:solidFill>
                  <a:srgbClr val="FF0000"/>
                </a:solidFill>
              </a:rPr>
              <a:t>26/11/2019</a:t>
            </a:r>
            <a:r>
              <a:rPr lang="en-GB" sz="1100" b="1" kern="0" dirty="0">
                <a:solidFill>
                  <a:schemeClr val="tx2">
                    <a:lumMod val="50000"/>
                  </a:schemeClr>
                </a:solidFill>
              </a:rPr>
              <a:t> – Near Miss at Leatherhead. More details in the cascade.</a:t>
            </a:r>
            <a:endParaRPr lang="en-GB" sz="1100" dirty="0">
              <a:solidFill>
                <a:schemeClr val="tx2">
                  <a:lumMod val="50000"/>
                </a:schemeClr>
              </a:solidFill>
            </a:endParaRPr>
          </a:p>
        </p:txBody>
      </p:sp>
      <p:pic>
        <p:nvPicPr>
          <p:cNvPr id="12" name="Picture 11">
            <a:extLst>
              <a:ext uri="{FF2B5EF4-FFF2-40B4-BE49-F238E27FC236}">
                <a16:creationId xmlns:a16="http://schemas.microsoft.com/office/drawing/2014/main" id="{72723F42-CDC0-47E8-93D4-E412C501F0ED}"/>
              </a:ext>
            </a:extLst>
          </p:cNvPr>
          <p:cNvPicPr>
            <a:picLocks noChangeAspect="1"/>
          </p:cNvPicPr>
          <p:nvPr/>
        </p:nvPicPr>
        <p:blipFill rotWithShape="1">
          <a:blip r:embed="rId5"/>
          <a:srcRect l="-1" r="3415"/>
          <a:stretch/>
        </p:blipFill>
        <p:spPr>
          <a:xfrm>
            <a:off x="7248128" y="22285"/>
            <a:ext cx="424998" cy="431679"/>
          </a:xfrm>
          <a:prstGeom prst="rect">
            <a:avLst/>
          </a:prstGeom>
          <a:ln>
            <a:solidFill>
              <a:schemeClr val="tx1"/>
            </a:solidFill>
          </a:ln>
        </p:spPr>
      </p:pic>
      <p:pic>
        <p:nvPicPr>
          <p:cNvPr id="13" name="Picture 12">
            <a:extLst>
              <a:ext uri="{FF2B5EF4-FFF2-40B4-BE49-F238E27FC236}">
                <a16:creationId xmlns:a16="http://schemas.microsoft.com/office/drawing/2014/main" id="{DC3E5DA6-D7A0-4F50-855A-54243D2D47DF}"/>
              </a:ext>
            </a:extLst>
          </p:cNvPr>
          <p:cNvPicPr>
            <a:picLocks noChangeAspect="1"/>
          </p:cNvPicPr>
          <p:nvPr/>
        </p:nvPicPr>
        <p:blipFill>
          <a:blip r:embed="rId6"/>
          <a:stretch>
            <a:fillRect/>
          </a:stretch>
        </p:blipFill>
        <p:spPr>
          <a:xfrm>
            <a:off x="7248128" y="3060929"/>
            <a:ext cx="414490" cy="426003"/>
          </a:xfrm>
          <a:prstGeom prst="rect">
            <a:avLst/>
          </a:prstGeom>
          <a:ln w="12700">
            <a:solidFill>
              <a:schemeClr val="tx1"/>
            </a:solidFill>
          </a:ln>
        </p:spPr>
      </p:pic>
      <p:graphicFrame>
        <p:nvGraphicFramePr>
          <p:cNvPr id="10" name="Object 9">
            <a:extLst>
              <a:ext uri="{FF2B5EF4-FFF2-40B4-BE49-F238E27FC236}">
                <a16:creationId xmlns:a16="http://schemas.microsoft.com/office/drawing/2014/main" id="{8BA153C4-0E4C-4E6A-8321-71518B27E1F5}"/>
              </a:ext>
            </a:extLst>
          </p:cNvPr>
          <p:cNvGraphicFramePr>
            <a:graphicFrameLocks noChangeAspect="1"/>
          </p:cNvGraphicFramePr>
          <p:nvPr>
            <p:extLst>
              <p:ext uri="{D42A27DB-BD31-4B8C-83A1-F6EECF244321}">
                <p14:modId xmlns:p14="http://schemas.microsoft.com/office/powerpoint/2010/main" val="2755964659"/>
              </p:ext>
            </p:extLst>
          </p:nvPr>
        </p:nvGraphicFramePr>
        <p:xfrm>
          <a:off x="88386" y="4267201"/>
          <a:ext cx="5416612" cy="2265602"/>
        </p:xfrm>
        <a:graphic>
          <a:graphicData uri="http://schemas.openxmlformats.org/presentationml/2006/ole">
            <mc:AlternateContent xmlns:mc="http://schemas.openxmlformats.org/markup-compatibility/2006">
              <mc:Choice xmlns:v="urn:schemas-microsoft-com:vml" Requires="v">
                <p:oleObj spid="_x0000_s2143" name="Worksheet" r:id="rId7" imgW="5943600" imgH="2486025" progId="Excel.Sheet.12">
                  <p:embed/>
                </p:oleObj>
              </mc:Choice>
              <mc:Fallback>
                <p:oleObj name="Worksheet" r:id="rId7" imgW="5943600" imgH="2486025" progId="Excel.Sheet.12">
                  <p:embed/>
                  <p:pic>
                    <p:nvPicPr>
                      <p:cNvPr id="0" name=""/>
                      <p:cNvPicPr/>
                      <p:nvPr/>
                    </p:nvPicPr>
                    <p:blipFill>
                      <a:blip r:embed="rId8"/>
                      <a:stretch>
                        <a:fillRect/>
                      </a:stretch>
                    </p:blipFill>
                    <p:spPr>
                      <a:xfrm>
                        <a:off x="88386" y="4267201"/>
                        <a:ext cx="5416612" cy="2265602"/>
                      </a:xfrm>
                      <a:prstGeom prst="rect">
                        <a:avLst/>
                      </a:prstGeom>
                      <a:ln w="19050">
                        <a:solidFill>
                          <a:schemeClr val="tx1"/>
                        </a:solidFill>
                      </a:ln>
                    </p:spPr>
                  </p:pic>
                </p:oleObj>
              </mc:Fallback>
            </mc:AlternateContent>
          </a:graphicData>
        </a:graphic>
      </p:graphicFrame>
      <p:graphicFrame>
        <p:nvGraphicFramePr>
          <p:cNvPr id="14" name="Object 13">
            <a:extLst>
              <a:ext uri="{FF2B5EF4-FFF2-40B4-BE49-F238E27FC236}">
                <a16:creationId xmlns:a16="http://schemas.microsoft.com/office/drawing/2014/main" id="{D572806F-A2E6-4D3F-BD33-8485AA409D92}"/>
              </a:ext>
            </a:extLst>
          </p:cNvPr>
          <p:cNvGraphicFramePr>
            <a:graphicFrameLocks noChangeAspect="1"/>
          </p:cNvGraphicFramePr>
          <p:nvPr>
            <p:extLst>
              <p:ext uri="{D42A27DB-BD31-4B8C-83A1-F6EECF244321}">
                <p14:modId xmlns:p14="http://schemas.microsoft.com/office/powerpoint/2010/main" val="2055227917"/>
              </p:ext>
            </p:extLst>
          </p:nvPr>
        </p:nvGraphicFramePr>
        <p:xfrm>
          <a:off x="88386" y="1157706"/>
          <a:ext cx="5416612" cy="3049248"/>
        </p:xfrm>
        <a:graphic>
          <a:graphicData uri="http://schemas.openxmlformats.org/presentationml/2006/ole">
            <mc:AlternateContent xmlns:mc="http://schemas.openxmlformats.org/markup-compatibility/2006">
              <mc:Choice xmlns:v="urn:schemas-microsoft-com:vml" Requires="v">
                <p:oleObj spid="_x0000_s2144" name="Worksheet" r:id="rId9" imgW="5943600" imgH="3352710" progId="Excel.Sheet.12">
                  <p:embed/>
                </p:oleObj>
              </mc:Choice>
              <mc:Fallback>
                <p:oleObj name="Worksheet" r:id="rId9" imgW="5943600" imgH="3352710" progId="Excel.Sheet.12">
                  <p:embed/>
                  <p:pic>
                    <p:nvPicPr>
                      <p:cNvPr id="0" name=""/>
                      <p:cNvPicPr/>
                      <p:nvPr/>
                    </p:nvPicPr>
                    <p:blipFill>
                      <a:blip r:embed="rId10"/>
                      <a:stretch>
                        <a:fillRect/>
                      </a:stretch>
                    </p:blipFill>
                    <p:spPr>
                      <a:xfrm>
                        <a:off x="88386" y="1157706"/>
                        <a:ext cx="5416612" cy="3049248"/>
                      </a:xfrm>
                      <a:prstGeom prst="rect">
                        <a:avLst/>
                      </a:prstGeom>
                      <a:ln w="19050">
                        <a:solidFill>
                          <a:schemeClr val="tx1"/>
                        </a:solidFill>
                      </a:ln>
                    </p:spPr>
                  </p:pic>
                </p:oleObj>
              </mc:Fallback>
            </mc:AlternateContent>
          </a:graphicData>
        </a:graphic>
      </p:graphicFrame>
      <p:pic>
        <p:nvPicPr>
          <p:cNvPr id="41" name="Picture 40">
            <a:extLst>
              <a:ext uri="{FF2B5EF4-FFF2-40B4-BE49-F238E27FC236}">
                <a16:creationId xmlns:a16="http://schemas.microsoft.com/office/drawing/2014/main" id="{9443A88A-5122-467A-A5B1-9D733793F420}"/>
              </a:ext>
            </a:extLst>
          </p:cNvPr>
          <p:cNvPicPr>
            <a:picLocks noChangeAspect="1"/>
          </p:cNvPicPr>
          <p:nvPr/>
        </p:nvPicPr>
        <p:blipFill>
          <a:blip r:embed="rId11"/>
          <a:stretch>
            <a:fillRect/>
          </a:stretch>
        </p:blipFill>
        <p:spPr>
          <a:xfrm>
            <a:off x="8904312" y="4973999"/>
            <a:ext cx="424998" cy="426003"/>
          </a:xfrm>
          <a:prstGeom prst="roundRect">
            <a:avLst>
              <a:gd name="adj" fmla="val 4167"/>
            </a:avLst>
          </a:prstGeom>
          <a:solidFill>
            <a:srgbClr val="FFFFFF"/>
          </a:solidFill>
          <a:ln w="12700" cap="sq">
            <a:solidFill>
              <a:schemeClr val="tx1"/>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06565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58671" y="152452"/>
            <a:ext cx="302433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4" name="Rectangle 3">
            <a:extLst>
              <a:ext uri="{FF2B5EF4-FFF2-40B4-BE49-F238E27FC236}">
                <a16:creationId xmlns:a16="http://schemas.microsoft.com/office/drawing/2014/main" id="{A8CD8984-A912-491E-8103-CF000BFC61B8}"/>
              </a:ext>
            </a:extLst>
          </p:cNvPr>
          <p:cNvSpPr/>
          <p:nvPr/>
        </p:nvSpPr>
        <p:spPr>
          <a:xfrm>
            <a:off x="119336" y="1298794"/>
            <a:ext cx="5787769" cy="547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3F506419-3AFB-4CCB-AE78-4826081E8F30}"/>
              </a:ext>
            </a:extLst>
          </p:cNvPr>
          <p:cNvSpPr/>
          <p:nvPr/>
        </p:nvSpPr>
        <p:spPr>
          <a:xfrm>
            <a:off x="258671" y="777938"/>
            <a:ext cx="587094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Near Miss at Leatherhead </a:t>
            </a:r>
          </a:p>
        </p:txBody>
      </p:sp>
      <p:sp>
        <p:nvSpPr>
          <p:cNvPr id="9" name="Rectangle 8">
            <a:extLst>
              <a:ext uri="{FF2B5EF4-FFF2-40B4-BE49-F238E27FC236}">
                <a16:creationId xmlns:a16="http://schemas.microsoft.com/office/drawing/2014/main" id="{3C9703BC-34A4-4086-8681-F8469D8985FF}"/>
              </a:ext>
            </a:extLst>
          </p:cNvPr>
          <p:cNvSpPr/>
          <p:nvPr/>
        </p:nvSpPr>
        <p:spPr>
          <a:xfrm>
            <a:off x="258671" y="1438209"/>
            <a:ext cx="7503054" cy="484177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1600" b="1" dirty="0">
                <a:solidFill>
                  <a:prstClr val="white"/>
                </a:solidFill>
              </a:rPr>
              <a:t>On 26th November 2019 at approx. 11:32 the driver of 1I20, reported a group of 8 track workers from Wimbledon P-way, were working without a lookout on the 855 crossing on the Down Portsmouth line L/E of Leatherhead and had to rush out of the way of the train.</a:t>
            </a:r>
          </a:p>
          <a:p>
            <a:pPr lvl="0">
              <a:defRPr/>
            </a:pPr>
            <a:endParaRPr lang="en-GB" sz="800" b="1" dirty="0">
              <a:solidFill>
                <a:prstClr val="white"/>
              </a:solidFill>
            </a:endParaRPr>
          </a:p>
          <a:p>
            <a:pPr lvl="0">
              <a:defRPr/>
            </a:pPr>
            <a:r>
              <a:rPr lang="en-GB" sz="1600" b="1" dirty="0">
                <a:solidFill>
                  <a:prstClr val="white"/>
                </a:solidFill>
              </a:rPr>
              <a:t>To achieve an adequate sighting distance in this location, as per the SWP, a site and a distant lookout are required. The </a:t>
            </a:r>
            <a:r>
              <a:rPr lang="en-GB" sz="1600" b="1" dirty="0" err="1">
                <a:solidFill>
                  <a:prstClr val="white"/>
                </a:solidFill>
              </a:rPr>
              <a:t>PiC</a:t>
            </a:r>
            <a:r>
              <a:rPr lang="en-GB" sz="1600" b="1" dirty="0">
                <a:solidFill>
                  <a:prstClr val="white"/>
                </a:solidFill>
              </a:rPr>
              <a:t>/COSS only appointed a site lookout and failed to test his warning time.</a:t>
            </a:r>
          </a:p>
          <a:p>
            <a:pPr lvl="0">
              <a:defRPr/>
            </a:pPr>
            <a:endParaRPr lang="en-GB" sz="800" b="1" dirty="0">
              <a:solidFill>
                <a:prstClr val="white"/>
              </a:solidFill>
            </a:endParaRPr>
          </a:p>
          <a:p>
            <a:pPr lvl="0">
              <a:defRPr/>
            </a:pPr>
            <a:r>
              <a:rPr lang="en-GB" sz="1600" b="1" dirty="0">
                <a:solidFill>
                  <a:prstClr val="white"/>
                </a:solidFill>
              </a:rPr>
              <a:t>The </a:t>
            </a:r>
            <a:r>
              <a:rPr lang="en-GB" sz="1600" b="1" dirty="0" err="1">
                <a:solidFill>
                  <a:prstClr val="white"/>
                </a:solidFill>
              </a:rPr>
              <a:t>PiC</a:t>
            </a:r>
            <a:r>
              <a:rPr lang="en-GB" sz="1600" b="1" dirty="0">
                <a:solidFill>
                  <a:prstClr val="white"/>
                </a:solidFill>
              </a:rPr>
              <a:t>/COSS was also involved in the work. Some of the duties could have been delegated but the individual made a decision not to. There was an experienced COSS and another COSS under mentorship on site, but both failed to challenge the suitability of the SSOW.</a:t>
            </a:r>
          </a:p>
          <a:p>
            <a:pPr lvl="0">
              <a:defRPr/>
            </a:pPr>
            <a:endParaRPr lang="en-GB" sz="800" b="1" dirty="0">
              <a:solidFill>
                <a:prstClr val="white"/>
              </a:solidFill>
            </a:endParaRPr>
          </a:p>
          <a:p>
            <a:pPr lvl="0">
              <a:defRPr/>
            </a:pPr>
            <a:r>
              <a:rPr lang="en-GB" sz="1600" b="1" dirty="0">
                <a:solidFill>
                  <a:prstClr val="white"/>
                </a:solidFill>
              </a:rPr>
              <a:t>The </a:t>
            </a:r>
            <a:r>
              <a:rPr lang="en-GB" sz="1600" b="1" dirty="0" err="1">
                <a:solidFill>
                  <a:prstClr val="white"/>
                </a:solidFill>
              </a:rPr>
              <a:t>PiC</a:t>
            </a:r>
            <a:r>
              <a:rPr lang="en-GB" sz="1600" b="1" dirty="0">
                <a:solidFill>
                  <a:prstClr val="white"/>
                </a:solidFill>
              </a:rPr>
              <a:t>/COSS experienced some exceptional personal circumstances 4 days prior to the event, and it is highly likely this had a negative effect on his judgement.</a:t>
            </a:r>
          </a:p>
          <a:p>
            <a:pPr lvl="0">
              <a:defRPr/>
            </a:pPr>
            <a:endParaRPr lang="en-GB" sz="800" b="1" dirty="0">
              <a:solidFill>
                <a:prstClr val="white"/>
              </a:solidFill>
            </a:endParaRPr>
          </a:p>
          <a:p>
            <a:pPr lvl="0">
              <a:defRPr/>
            </a:pPr>
            <a:r>
              <a:rPr lang="en-GB" sz="1600" b="1" dirty="0">
                <a:solidFill>
                  <a:prstClr val="white"/>
                </a:solidFill>
              </a:rPr>
              <a:t>As part of the preliminary investigation it was confirmed that with a site lookout it is only possible to achieve sighting distance of 295 yds against the required 740yds.</a:t>
            </a:r>
          </a:p>
        </p:txBody>
      </p:sp>
      <p:sp>
        <p:nvSpPr>
          <p:cNvPr id="10" name="Rectangle 9">
            <a:extLst>
              <a:ext uri="{FF2B5EF4-FFF2-40B4-BE49-F238E27FC236}">
                <a16:creationId xmlns:a16="http://schemas.microsoft.com/office/drawing/2014/main" id="{6690A468-B816-4B96-8617-5EB5ABF700B8}"/>
              </a:ext>
            </a:extLst>
          </p:cNvPr>
          <p:cNvSpPr/>
          <p:nvPr/>
        </p:nvSpPr>
        <p:spPr>
          <a:xfrm>
            <a:off x="8112224" y="2924944"/>
            <a:ext cx="3191956" cy="3792050"/>
          </a:xfrm>
          <a:prstGeom prst="rect">
            <a:avLst/>
          </a:prstGeom>
          <a:solidFill>
            <a:srgbClr val="FFC000"/>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Items for discussion:</a:t>
            </a:r>
          </a:p>
          <a:p>
            <a:pPr marL="171450" lvl="0" indent="-171450">
              <a:buFont typeface="Wingdings" panose="05000000000000000000" pitchFamily="2" charset="2"/>
              <a:buChar char="Ø"/>
            </a:pPr>
            <a:r>
              <a:rPr lang="en-GB" sz="1200" dirty="0">
                <a:solidFill>
                  <a:schemeClr val="tx1"/>
                </a:solidFill>
              </a:rPr>
              <a:t>It is not acceptable to not challenge if you believe something is not safe. We all have a personal accountability and responsibility (as reiterated by our Regional Managing Director in his recent letter) to keep ourselves and each other safe! Remember the Work Safe Procedure and </a:t>
            </a:r>
            <a:r>
              <a:rPr lang="en-GB" sz="1200" b="1" dirty="0">
                <a:solidFill>
                  <a:schemeClr val="tx1"/>
                </a:solidFill>
              </a:rPr>
              <a:t>always challenge.</a:t>
            </a:r>
            <a:endParaRPr lang="en-GB" sz="1200" dirty="0">
              <a:solidFill>
                <a:schemeClr val="tx1"/>
              </a:solidFill>
            </a:endParaRPr>
          </a:p>
          <a:p>
            <a:pPr marL="171450" lvl="0" indent="-171450">
              <a:buFont typeface="Wingdings" panose="05000000000000000000" pitchFamily="2" charset="2"/>
              <a:buChar char="Ø"/>
            </a:pPr>
            <a:r>
              <a:rPr lang="en-GB" sz="1200" dirty="0">
                <a:solidFill>
                  <a:schemeClr val="tx1"/>
                </a:solidFill>
              </a:rPr>
              <a:t>If you do not feel capable of carrying out your role or you have something on your mind that could affect your judgement, please speak to your line manager as they can </a:t>
            </a:r>
            <a:r>
              <a:rPr lang="en-GB" sz="1200" b="1" dirty="0">
                <a:solidFill>
                  <a:schemeClr val="tx1"/>
                </a:solidFill>
              </a:rPr>
              <a:t>support</a:t>
            </a:r>
            <a:r>
              <a:rPr lang="en-GB" sz="1200" dirty="0">
                <a:solidFill>
                  <a:schemeClr val="tx1"/>
                </a:solidFill>
              </a:rPr>
              <a:t> you.</a:t>
            </a:r>
          </a:p>
          <a:p>
            <a:pPr marL="171450" indent="-171450">
              <a:buFont typeface="Wingdings" panose="05000000000000000000" pitchFamily="2" charset="2"/>
              <a:buChar char="Ø"/>
            </a:pPr>
            <a:r>
              <a:rPr lang="en-GB" sz="1200" dirty="0">
                <a:solidFill>
                  <a:schemeClr val="tx1"/>
                </a:solidFill>
              </a:rPr>
              <a:t>If work is undertaken using lookout warning, should a separate </a:t>
            </a:r>
            <a:r>
              <a:rPr lang="en-GB" sz="1200" dirty="0" err="1">
                <a:solidFill>
                  <a:schemeClr val="tx1"/>
                </a:solidFill>
              </a:rPr>
              <a:t>PiC</a:t>
            </a:r>
            <a:r>
              <a:rPr lang="en-GB" sz="1200" dirty="0">
                <a:solidFill>
                  <a:schemeClr val="tx1"/>
                </a:solidFill>
              </a:rPr>
              <a:t> and a COSS be appointed? If also involved in the work, is the </a:t>
            </a:r>
            <a:r>
              <a:rPr lang="en-GB" sz="1200" dirty="0" err="1">
                <a:solidFill>
                  <a:schemeClr val="tx1"/>
                </a:solidFill>
              </a:rPr>
              <a:t>PiC</a:t>
            </a:r>
            <a:r>
              <a:rPr lang="en-GB" sz="1200" dirty="0">
                <a:solidFill>
                  <a:schemeClr val="tx1"/>
                </a:solidFill>
              </a:rPr>
              <a:t> fully in control of operational safety? – </a:t>
            </a:r>
            <a:r>
              <a:rPr lang="en-GB" sz="1200" b="1" dirty="0">
                <a:solidFill>
                  <a:schemeClr val="tx1"/>
                </a:solidFill>
              </a:rPr>
              <a:t>Please discuss this in your teams</a:t>
            </a:r>
            <a:r>
              <a:rPr lang="en-GB" sz="1200" dirty="0">
                <a:solidFill>
                  <a:schemeClr val="tx1"/>
                </a:solidFill>
              </a:rPr>
              <a:t>. </a:t>
            </a:r>
          </a:p>
          <a:p>
            <a:pPr marL="171450" lvl="0" indent="-171450">
              <a:buFont typeface="Wingdings" panose="05000000000000000000" pitchFamily="2" charset="2"/>
              <a:buChar char="Ø"/>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CD645988-B027-4328-9853-055A0B310213}"/>
              </a:ext>
            </a:extLst>
          </p:cNvPr>
          <p:cNvPicPr>
            <a:picLocks noChangeAspect="1"/>
          </p:cNvPicPr>
          <p:nvPr/>
        </p:nvPicPr>
        <p:blipFill>
          <a:blip r:embed="rId3"/>
          <a:stretch>
            <a:fillRect/>
          </a:stretch>
        </p:blipFill>
        <p:spPr>
          <a:xfrm>
            <a:off x="3283007" y="186804"/>
            <a:ext cx="424998" cy="426003"/>
          </a:xfrm>
          <a:prstGeom prst="roundRect">
            <a:avLst>
              <a:gd name="adj" fmla="val 4167"/>
            </a:avLst>
          </a:prstGeom>
          <a:solidFill>
            <a:srgbClr val="FFFFFF"/>
          </a:solidFill>
          <a:ln w="12700" cap="sq">
            <a:solidFill>
              <a:schemeClr val="tx1"/>
            </a:solidFill>
            <a:miter lim="800000"/>
          </a:ln>
          <a:effectLst/>
          <a:scene3d>
            <a:camera prst="orthographicFront"/>
            <a:lightRig rig="threePt" dir="t">
              <a:rot lat="0" lon="0" rev="2700000"/>
            </a:lightRig>
          </a:scene3d>
          <a:sp3d>
            <a:bevelT h="38100"/>
            <a:contourClr>
              <a:srgbClr val="C0C0C0"/>
            </a:contourClr>
          </a:sp3d>
        </p:spPr>
      </p:pic>
      <p:pic>
        <p:nvPicPr>
          <p:cNvPr id="15" name="Picture 14" descr="cid:image005.png@01D5A45F.188ED580">
            <a:extLst>
              <a:ext uri="{FF2B5EF4-FFF2-40B4-BE49-F238E27FC236}">
                <a16:creationId xmlns:a16="http://schemas.microsoft.com/office/drawing/2014/main" id="{61BEA40A-EF6E-4ECD-8FCA-B666456F8FAD}"/>
              </a:ext>
            </a:extLst>
          </p:cNvPr>
          <p:cNvPicPr/>
          <p:nvPr/>
        </p:nvPicPr>
        <p:blipFill rotWithShape="1">
          <a:blip r:embed="rId4" r:link="rId5" cstate="print">
            <a:extLst>
              <a:ext uri="{28A0092B-C50C-407E-A947-70E740481C1C}">
                <a14:useLocalDpi xmlns:a14="http://schemas.microsoft.com/office/drawing/2010/main" val="0"/>
              </a:ext>
            </a:extLst>
          </a:blip>
          <a:srcRect t="28901" b="13340"/>
          <a:stretch/>
        </p:blipFill>
        <p:spPr bwMode="auto">
          <a:xfrm>
            <a:off x="8112224" y="635000"/>
            <a:ext cx="3168392" cy="1568232"/>
          </a:xfrm>
          <a:prstGeom prst="rect">
            <a:avLst/>
          </a:prstGeom>
          <a:noFill/>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5A5FE69F-0A47-4A14-9CCB-726F2F73DD45}"/>
              </a:ext>
            </a:extLst>
          </p:cNvPr>
          <p:cNvSpPr/>
          <p:nvPr/>
        </p:nvSpPr>
        <p:spPr>
          <a:xfrm>
            <a:off x="8112224" y="2271681"/>
            <a:ext cx="3168392" cy="43723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900">
                <a:solidFill>
                  <a:srgbClr val="000000"/>
                </a:solidFill>
                <a:effectLst/>
                <a:latin typeface="Times New Roman" panose="02020603050405020304" pitchFamily="18" charset="0"/>
                <a:ea typeface="Times New Roman" panose="02020603050405020304" pitchFamily="18" charset="0"/>
              </a:rPr>
              <a:t>The PiC/COSS using the track gauge with his back to traffic, the Site lookout in the 4ft </a:t>
            </a:r>
            <a:endParaRPr lang="en-GB"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5865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D0D601-8644-45D1-8F10-092FA928F9C2}"/>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0832CC7-0C20-4B7F-813D-37C2939A0561}"/>
              </a:ext>
            </a:extLst>
          </p:cNvPr>
          <p:cNvSpPr/>
          <p:nvPr/>
        </p:nvSpPr>
        <p:spPr>
          <a:xfrm>
            <a:off x="150112" y="692696"/>
            <a:ext cx="59458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5172">
                    <a:lumMod val="50000"/>
                  </a:srgbClr>
                </a:solidFill>
                <a:latin typeface="Arial" panose="020B0604020202020204"/>
              </a:rPr>
              <a:t>Serious Accident – burns to leg and hands </a:t>
            </a:r>
            <a:endPar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2C1BE3F-A010-4D71-A389-D6CE408CAB45}"/>
              </a:ext>
            </a:extLst>
          </p:cNvPr>
          <p:cNvSpPr/>
          <p:nvPr/>
        </p:nvSpPr>
        <p:spPr>
          <a:xfrm>
            <a:off x="150113" y="86205"/>
            <a:ext cx="3728609" cy="589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8" name="Rectangle 7">
            <a:extLst>
              <a:ext uri="{FF2B5EF4-FFF2-40B4-BE49-F238E27FC236}">
                <a16:creationId xmlns:a16="http://schemas.microsoft.com/office/drawing/2014/main" id="{AACBF0D4-40EA-4F0D-82D7-FD4D383E1D4A}"/>
              </a:ext>
            </a:extLst>
          </p:cNvPr>
          <p:cNvSpPr/>
          <p:nvPr/>
        </p:nvSpPr>
        <p:spPr>
          <a:xfrm>
            <a:off x="276157" y="6165304"/>
            <a:ext cx="3602565" cy="462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F07E23">
                  <a:lumMod val="50000"/>
                </a:srgbClr>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C9F5A553-7E68-4EAF-B84C-D2A060B17B8A}"/>
              </a:ext>
            </a:extLst>
          </p:cNvPr>
          <p:cNvSpPr/>
          <p:nvPr/>
        </p:nvSpPr>
        <p:spPr>
          <a:xfrm>
            <a:off x="150112" y="1140176"/>
            <a:ext cx="7386048" cy="2554545"/>
          </a:xfrm>
          <a:prstGeom prst="rect">
            <a:avLst/>
          </a:prstGeom>
          <a:solidFill>
            <a:schemeClr val="tx2">
              <a:lumMod val="50000"/>
            </a:schemeClr>
          </a:solidFill>
        </p:spPr>
        <p:txBody>
          <a:bodyPr wrap="square">
            <a:spAutoFit/>
          </a:bodyPr>
          <a:lstStyle/>
          <a:p>
            <a:r>
              <a:rPr lang="en-GB" sz="1600" b="1" dirty="0">
                <a:solidFill>
                  <a:schemeClr val="bg1"/>
                </a:solidFill>
              </a:rPr>
              <a:t>A serious accident occurred on Sunday 1</a:t>
            </a:r>
            <a:r>
              <a:rPr lang="en-GB" sz="1600" b="1" baseline="30000" dirty="0">
                <a:solidFill>
                  <a:schemeClr val="bg1"/>
                </a:solidFill>
              </a:rPr>
              <a:t>st</a:t>
            </a:r>
            <a:r>
              <a:rPr lang="en-GB" sz="1600" b="1" dirty="0">
                <a:solidFill>
                  <a:schemeClr val="bg1"/>
                </a:solidFill>
              </a:rPr>
              <a:t> December 2019 in Mountfield Sidings (Kent Route).</a:t>
            </a:r>
          </a:p>
          <a:p>
            <a:endParaRPr lang="en-GB" sz="800" b="1" dirty="0">
              <a:solidFill>
                <a:schemeClr val="bg1"/>
              </a:solidFill>
            </a:endParaRPr>
          </a:p>
          <a:p>
            <a:r>
              <a:rPr lang="en-GB" sz="1600" b="1" dirty="0">
                <a:solidFill>
                  <a:schemeClr val="bg1"/>
                </a:solidFill>
              </a:rPr>
              <a:t>The IP was refuelling a disc saw and spilt some of the fuel on his trousers. He informed his Team Leader (TL) who took over and started the next cut. </a:t>
            </a:r>
          </a:p>
          <a:p>
            <a:endParaRPr lang="en-GB" sz="800" b="1" dirty="0">
              <a:solidFill>
                <a:schemeClr val="bg1"/>
              </a:solidFill>
            </a:endParaRPr>
          </a:p>
          <a:p>
            <a:r>
              <a:rPr lang="en-GB" sz="1600" b="1" dirty="0">
                <a:solidFill>
                  <a:schemeClr val="bg1"/>
                </a:solidFill>
              </a:rPr>
              <a:t>The ground caught light and the IP stepped in to assist the TL with extinguishing the flames. The IP’s trousers, soaked by the fuel, caught fire and the IP used his hands to put the flames out.</a:t>
            </a:r>
          </a:p>
          <a:p>
            <a:r>
              <a:rPr lang="en-GB" sz="1600" b="1" dirty="0">
                <a:solidFill>
                  <a:schemeClr val="bg1"/>
                </a:solidFill>
              </a:rPr>
              <a:t>The IP is undergoing treatment at the hospital for the burns sustained to his leg and hands.</a:t>
            </a:r>
          </a:p>
        </p:txBody>
      </p:sp>
      <p:sp>
        <p:nvSpPr>
          <p:cNvPr id="9" name="Rectangle 8">
            <a:extLst>
              <a:ext uri="{FF2B5EF4-FFF2-40B4-BE49-F238E27FC236}">
                <a16:creationId xmlns:a16="http://schemas.microsoft.com/office/drawing/2014/main" id="{313D624C-6644-4533-90A7-1D2A40DAF434}"/>
              </a:ext>
            </a:extLst>
          </p:cNvPr>
          <p:cNvSpPr/>
          <p:nvPr/>
        </p:nvSpPr>
        <p:spPr>
          <a:xfrm>
            <a:off x="2495600" y="3814951"/>
            <a:ext cx="8928992" cy="2902043"/>
          </a:xfrm>
          <a:prstGeom prst="rect">
            <a:avLst/>
          </a:prstGeom>
          <a:solidFill>
            <a:srgbClr val="FFC000"/>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Arial" panose="020B0604020202020204"/>
                <a:ea typeface="+mn-ea"/>
                <a:cs typeface="+mn-cs"/>
              </a:rPr>
              <a:t>Items for discussion:</a:t>
            </a:r>
          </a:p>
          <a:p>
            <a:pPr marL="171450" indent="-171450">
              <a:buFont typeface="Wingdings" panose="05000000000000000000" pitchFamily="2" charset="2"/>
              <a:buChar char="Ø"/>
            </a:pPr>
            <a:r>
              <a:rPr lang="en-GB" sz="1400" dirty="0">
                <a:solidFill>
                  <a:schemeClr val="tx1"/>
                </a:solidFill>
              </a:rPr>
              <a:t>Please refer to the following TRC sheets for current controls: </a:t>
            </a:r>
            <a:r>
              <a:rPr lang="en-GB" sz="1400" b="1" dirty="0">
                <a:solidFill>
                  <a:schemeClr val="tx1"/>
                </a:solidFill>
              </a:rPr>
              <a:t>NR/L3/MTC/RCS0216/GA17; </a:t>
            </a:r>
            <a:r>
              <a:rPr lang="nn-NO" sz="1400" b="1" dirty="0">
                <a:solidFill>
                  <a:schemeClr val="tx1"/>
                </a:solidFill>
              </a:rPr>
              <a:t>NR/L3/MTC/RCS0216/TK00 &amp; </a:t>
            </a:r>
            <a:r>
              <a:rPr lang="en-GB" sz="1400" b="1" dirty="0">
                <a:solidFill>
                  <a:schemeClr val="tx1"/>
                </a:solidFill>
              </a:rPr>
              <a:t>NR/L3/MTC/RCS0216/GHE05</a:t>
            </a:r>
            <a:r>
              <a:rPr lang="nn-NO" sz="1400" b="1" dirty="0">
                <a:solidFill>
                  <a:schemeClr val="tx1"/>
                </a:solidFill>
              </a:rPr>
              <a:t> </a:t>
            </a:r>
            <a:endParaRPr lang="en-GB" sz="1400" b="1" dirty="0">
              <a:solidFill>
                <a:schemeClr val="tx1"/>
              </a:solidFill>
            </a:endParaRPr>
          </a:p>
          <a:p>
            <a:pPr marL="1200150" lvl="2" indent="-285750">
              <a:buFont typeface="Wingdings" panose="05000000000000000000" pitchFamily="2" charset="2"/>
              <a:buChar char="§"/>
              <a:defRPr/>
            </a:pPr>
            <a:r>
              <a:rPr kumimoji="0" lang="en-GB" sz="1200" i="0" u="none" strike="noStrike" kern="1200" cap="none" spc="0" normalizeH="0" baseline="0" noProof="0" dirty="0">
                <a:ln>
                  <a:noFill/>
                </a:ln>
                <a:solidFill>
                  <a:schemeClr val="tx1"/>
                </a:solidFill>
                <a:effectLst/>
                <a:uLnTx/>
                <a:uFillTx/>
                <a:latin typeface="Arial" panose="020B0604020202020204"/>
                <a:ea typeface="+mn-ea"/>
                <a:cs typeface="+mn-cs"/>
              </a:rPr>
              <a:t>Where possible fill all plant at the depot</a:t>
            </a:r>
          </a:p>
          <a:p>
            <a:pPr marL="1200150" lvl="2" indent="-285750">
              <a:buFont typeface="Wingdings" panose="05000000000000000000" pitchFamily="2" charset="2"/>
              <a:buChar char="§"/>
            </a:pPr>
            <a:r>
              <a:rPr lang="en-GB" sz="1200" dirty="0">
                <a:solidFill>
                  <a:schemeClr val="tx1"/>
                </a:solidFill>
              </a:rPr>
              <a:t>Refuel all plant at least 10 metres from any worksite, other machines or naked flames</a:t>
            </a:r>
          </a:p>
          <a:p>
            <a:pPr marL="1200150" lvl="2" indent="-285750">
              <a:buFont typeface="Wingdings" panose="05000000000000000000" pitchFamily="2" charset="2"/>
              <a:buChar char="§"/>
            </a:pPr>
            <a:r>
              <a:rPr lang="en-GB" sz="1200" dirty="0">
                <a:solidFill>
                  <a:schemeClr val="tx1"/>
                </a:solidFill>
              </a:rPr>
              <a:t>Make a fire extinguisher available at all fuelling points</a:t>
            </a:r>
          </a:p>
          <a:p>
            <a:pPr marL="1200150" lvl="2" indent="-285750">
              <a:buFont typeface="Wingdings" panose="05000000000000000000" pitchFamily="2" charset="2"/>
              <a:buChar char="§"/>
            </a:pPr>
            <a:r>
              <a:rPr lang="en-GB" sz="1200" dirty="0">
                <a:solidFill>
                  <a:schemeClr val="tx1"/>
                </a:solidFill>
              </a:rPr>
              <a:t>Spill mat or drip tray on site so any spills can be mopped up</a:t>
            </a:r>
          </a:p>
          <a:p>
            <a:pPr marL="1200150" lvl="2" indent="-285750">
              <a:buFont typeface="Wingdings" panose="05000000000000000000" pitchFamily="2" charset="2"/>
              <a:buChar char="§"/>
            </a:pPr>
            <a:r>
              <a:rPr lang="en-GB" sz="1200" dirty="0">
                <a:solidFill>
                  <a:schemeClr val="tx1"/>
                </a:solidFill>
              </a:rPr>
              <a:t>If fuel is splashed/spilled onto clothing, immediately move away and remove/replace the clothing</a:t>
            </a:r>
          </a:p>
          <a:p>
            <a:pPr marL="171450" indent="-171450">
              <a:buFont typeface="Wingdings" panose="05000000000000000000" pitchFamily="2" charset="2"/>
              <a:buChar char="Ø"/>
            </a:pPr>
            <a:r>
              <a:rPr lang="en-GB" sz="1400" b="1" dirty="0">
                <a:solidFill>
                  <a:schemeClr val="tx1"/>
                </a:solidFill>
              </a:rPr>
              <a:t>Only 5 litre fuel cans with spill proof nozzle to be used for refuelling on site.  “Jerry” type cans must not be used for refuelling</a:t>
            </a:r>
          </a:p>
          <a:p>
            <a:pPr marL="171450" indent="-171450">
              <a:buFont typeface="Wingdings" panose="05000000000000000000" pitchFamily="2" charset="2"/>
              <a:buChar char="Ø"/>
            </a:pPr>
            <a:r>
              <a:rPr lang="en-GB" sz="1400" b="1" dirty="0">
                <a:solidFill>
                  <a:schemeClr val="tx1"/>
                </a:solidFill>
              </a:rPr>
              <a:t>Flame retardant PPE and nitrile gloves to be worn by all staff carrying out task involving the use of rail saws/disc cutters and refuelling</a:t>
            </a:r>
          </a:p>
          <a:p>
            <a:pPr marL="171450" indent="-171450">
              <a:buFont typeface="Wingdings" panose="05000000000000000000" pitchFamily="2" charset="2"/>
              <a:buChar char="Ø"/>
            </a:pPr>
            <a:r>
              <a:rPr lang="en-GB" sz="1400" b="1" dirty="0">
                <a:solidFill>
                  <a:schemeClr val="tx1"/>
                </a:solidFill>
              </a:rPr>
              <a:t>The Outer DU are investigating the use of portable Fuel Bunds to prevent leaks/spills – details will be shared in due course</a:t>
            </a:r>
            <a:endParaRPr kumimoji="0" lang="en-GB" sz="1400" b="1" i="0" u="none" strike="noStrike" kern="1200" cap="none" spc="0" normalizeH="0" baseline="0" noProof="0" dirty="0">
              <a:ln>
                <a:noFill/>
              </a:ln>
              <a:solidFill>
                <a:schemeClr val="tx1"/>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CE1F7482-38E3-485B-9BD8-D3FBC35155E5}"/>
              </a:ext>
            </a:extLst>
          </p:cNvPr>
          <p:cNvPicPr>
            <a:picLocks noChangeAspect="1"/>
          </p:cNvPicPr>
          <p:nvPr/>
        </p:nvPicPr>
        <p:blipFill>
          <a:blip r:embed="rId3"/>
          <a:stretch>
            <a:fillRect/>
          </a:stretch>
        </p:blipFill>
        <p:spPr>
          <a:xfrm>
            <a:off x="3287688" y="116632"/>
            <a:ext cx="424998" cy="426002"/>
          </a:xfrm>
          <a:prstGeom prst="rect">
            <a:avLst/>
          </a:prstGeom>
          <a:ln>
            <a:solidFill>
              <a:schemeClr val="tx1"/>
            </a:solidFill>
          </a:ln>
        </p:spPr>
      </p:pic>
      <p:pic>
        <p:nvPicPr>
          <p:cNvPr id="7" name="Picture 6">
            <a:extLst>
              <a:ext uri="{FF2B5EF4-FFF2-40B4-BE49-F238E27FC236}">
                <a16:creationId xmlns:a16="http://schemas.microsoft.com/office/drawing/2014/main" id="{63C5A68C-302F-4A5F-8B65-F806B550318F}"/>
              </a:ext>
            </a:extLst>
          </p:cNvPr>
          <p:cNvPicPr>
            <a:picLocks noChangeAspect="1"/>
          </p:cNvPicPr>
          <p:nvPr/>
        </p:nvPicPr>
        <p:blipFill rotWithShape="1">
          <a:blip r:embed="rId4"/>
          <a:srcRect l="1231" t="39500" r="62151" b="6950"/>
          <a:stretch/>
        </p:blipFill>
        <p:spPr>
          <a:xfrm>
            <a:off x="7653776" y="737748"/>
            <a:ext cx="3594751" cy="2956973"/>
          </a:xfrm>
          <a:prstGeom prst="rect">
            <a:avLst/>
          </a:prstGeom>
          <a:ln w="19050">
            <a:solidFill>
              <a:schemeClr val="tx2">
                <a:lumMod val="50000"/>
              </a:schemeClr>
            </a:solidFill>
          </a:ln>
        </p:spPr>
      </p:pic>
      <p:pic>
        <p:nvPicPr>
          <p:cNvPr id="12" name="Picture 11">
            <a:extLst>
              <a:ext uri="{FF2B5EF4-FFF2-40B4-BE49-F238E27FC236}">
                <a16:creationId xmlns:a16="http://schemas.microsoft.com/office/drawing/2014/main" id="{93CE1301-37FC-43AD-8ED5-C00B7E3BDA4E}"/>
              </a:ext>
            </a:extLst>
          </p:cNvPr>
          <p:cNvPicPr>
            <a:picLocks noChangeAspect="1"/>
          </p:cNvPicPr>
          <p:nvPr/>
        </p:nvPicPr>
        <p:blipFill rotWithShape="1">
          <a:blip r:embed="rId5">
            <a:extLst>
              <a:ext uri="{28A0092B-C50C-407E-A947-70E740481C1C}">
                <a14:useLocalDpi xmlns:a14="http://schemas.microsoft.com/office/drawing/2010/main" val="0"/>
              </a:ext>
            </a:extLst>
          </a:blip>
          <a:srcRect l="9849" t="19760" r="4641" b="22785"/>
          <a:stretch/>
        </p:blipFill>
        <p:spPr>
          <a:xfrm>
            <a:off x="276158" y="4710162"/>
            <a:ext cx="2046354" cy="1374973"/>
          </a:xfrm>
          <a:prstGeom prst="rect">
            <a:avLst/>
          </a:prstGeom>
          <a:ln w="19050">
            <a:solidFill>
              <a:schemeClr val="tx2">
                <a:lumMod val="50000"/>
              </a:schemeClr>
            </a:solidFill>
          </a:ln>
        </p:spPr>
      </p:pic>
    </p:spTree>
    <p:extLst>
      <p:ext uri="{BB962C8B-B14F-4D97-AF65-F5344CB8AC3E}">
        <p14:creationId xmlns:p14="http://schemas.microsoft.com/office/powerpoint/2010/main" val="3491013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193176" y="80209"/>
            <a:ext cx="302433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4" name="Rectangle 3">
            <a:extLst>
              <a:ext uri="{FF2B5EF4-FFF2-40B4-BE49-F238E27FC236}">
                <a16:creationId xmlns:a16="http://schemas.microsoft.com/office/drawing/2014/main" id="{A8CD8984-A912-491E-8103-CF000BFC61B8}"/>
              </a:ext>
            </a:extLst>
          </p:cNvPr>
          <p:cNvSpPr/>
          <p:nvPr/>
        </p:nvSpPr>
        <p:spPr>
          <a:xfrm>
            <a:off x="119336" y="1298794"/>
            <a:ext cx="5787769" cy="547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3F506419-3AFB-4CCB-AE78-4826081E8F30}"/>
              </a:ext>
            </a:extLst>
          </p:cNvPr>
          <p:cNvSpPr/>
          <p:nvPr/>
        </p:nvSpPr>
        <p:spPr>
          <a:xfrm>
            <a:off x="142008" y="730938"/>
            <a:ext cx="600939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STF accident resulting in a severe arm laceration </a:t>
            </a:r>
          </a:p>
        </p:txBody>
      </p:sp>
      <p:sp>
        <p:nvSpPr>
          <p:cNvPr id="9" name="Rectangle 8">
            <a:extLst>
              <a:ext uri="{FF2B5EF4-FFF2-40B4-BE49-F238E27FC236}">
                <a16:creationId xmlns:a16="http://schemas.microsoft.com/office/drawing/2014/main" id="{3C9703BC-34A4-4086-8681-F8469D8985FF}"/>
              </a:ext>
            </a:extLst>
          </p:cNvPr>
          <p:cNvSpPr/>
          <p:nvPr/>
        </p:nvSpPr>
        <p:spPr>
          <a:xfrm>
            <a:off x="249289" y="1326510"/>
            <a:ext cx="7862935" cy="3659688"/>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On Thursday the  28th of November 2019 at 22:30,  a  Buildings and Civils contractor was part of a  group of 3 persons who had completed  a planned preventative maintenance (PPM) work at Richmond station and were  returning to their  vehicle in the station car park.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The injured party  (IP) lost  his footing on the steps to the car park and  fell over, hitting his right arm on the vertical end section of an armco barrier, sustaining severe  laceration to his lower right  arm.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He attended  the A&amp;E where he received 20 stitches and was vaccinated against leptospirosis+ tetanus + polio  and  given a course of antibiotics.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The initial findings from the investigation indicate that, the IP became  engaged in a conversation with his supervisor  as they were returning to the van.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The end section of the armco  barrier in a highly pedestrian location was unprotected.  </a:t>
            </a:r>
          </a:p>
        </p:txBody>
      </p:sp>
      <p:sp>
        <p:nvSpPr>
          <p:cNvPr id="10" name="Rectangle 9">
            <a:extLst>
              <a:ext uri="{FF2B5EF4-FFF2-40B4-BE49-F238E27FC236}">
                <a16:creationId xmlns:a16="http://schemas.microsoft.com/office/drawing/2014/main" id="{6690A468-B816-4B96-8617-5EB5ABF700B8}"/>
              </a:ext>
            </a:extLst>
          </p:cNvPr>
          <p:cNvSpPr/>
          <p:nvPr/>
        </p:nvSpPr>
        <p:spPr>
          <a:xfrm>
            <a:off x="249289" y="5359998"/>
            <a:ext cx="9612676" cy="1417387"/>
          </a:xfrm>
          <a:prstGeom prst="rect">
            <a:avLst/>
          </a:prstGeom>
          <a:solidFill>
            <a:srgbClr val="FFC000"/>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Items for discussion;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The need to always remain alert and aware for the entire duration of work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Accidents can occur at any time including at the start and end of shifts, change of task, etc . We strive to go home safe everyday.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The commonality  and risks of unprotected armco barriers and hoardings around  pedestrianised locations across the rail assets. </a:t>
            </a:r>
          </a:p>
        </p:txBody>
      </p:sp>
      <p:pic>
        <p:nvPicPr>
          <p:cNvPr id="3075" name="004D62A24F75C74F932D225E857081F9@networkrail.co.uk" descr="004D62A24F75C74F932D225E857081F9@networkrail">
            <a:extLst>
              <a:ext uri="{FF2B5EF4-FFF2-40B4-BE49-F238E27FC236}">
                <a16:creationId xmlns:a16="http://schemas.microsoft.com/office/drawing/2014/main" id="{56DB1B17-A08B-490D-977C-3D3E6D7B6A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9164" y="2817607"/>
            <a:ext cx="2237427" cy="2304256"/>
          </a:xfrm>
          <a:prstGeom prst="rect">
            <a:avLst/>
          </a:prstGeom>
          <a:ln w="9525">
            <a:solidFill>
              <a:schemeClr val="tx2">
                <a:lumMod val="50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05DABB3C-11C4-4EBA-BCC1-03433A2298FF}"/>
              </a:ext>
            </a:extLst>
          </p:cNvPr>
          <p:cNvSpPr/>
          <p:nvPr/>
        </p:nvSpPr>
        <p:spPr>
          <a:xfrm>
            <a:off x="10046061" y="6241789"/>
            <a:ext cx="179408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Fish tail end cap</a:t>
            </a:r>
          </a:p>
        </p:txBody>
      </p:sp>
      <p:pic>
        <p:nvPicPr>
          <p:cNvPr id="3074" name="74F604BEB8A05B489D09D75D975ECCB2@networkrail.co.uk" descr="74F604BEB8A05B489D09D75D975ECCB2@networkrail">
            <a:extLst>
              <a:ext uri="{FF2B5EF4-FFF2-40B4-BE49-F238E27FC236}">
                <a16:creationId xmlns:a16="http://schemas.microsoft.com/office/drawing/2014/main" id="{C5DA9878-9F4E-4E2B-A5FC-E547C510B1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07" t="6660" r="13335"/>
          <a:stretch/>
        </p:blipFill>
        <p:spPr bwMode="auto">
          <a:xfrm>
            <a:off x="9219489" y="434465"/>
            <a:ext cx="2237427" cy="23246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F7AFB614-8F91-4DB5-8637-77CAAD79A7D3}"/>
              </a:ext>
            </a:extLst>
          </p:cNvPr>
          <p:cNvSpPr/>
          <p:nvPr/>
        </p:nvSpPr>
        <p:spPr>
          <a:xfrm>
            <a:off x="9478949" y="3284984"/>
            <a:ext cx="432048" cy="10801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1B8E4ABE-FE68-4467-A306-FA1910CB5705}"/>
              </a:ext>
            </a:extLst>
          </p:cNvPr>
          <p:cNvPicPr>
            <a:picLocks noChangeAspect="1"/>
          </p:cNvPicPr>
          <p:nvPr/>
        </p:nvPicPr>
        <p:blipFill rotWithShape="1">
          <a:blip r:embed="rId5"/>
          <a:srcRect l="-1" r="3415"/>
          <a:stretch/>
        </p:blipFill>
        <p:spPr>
          <a:xfrm>
            <a:off x="3268680" y="130083"/>
            <a:ext cx="424998" cy="431679"/>
          </a:xfrm>
          <a:prstGeom prst="rect">
            <a:avLst/>
          </a:prstGeom>
          <a:ln>
            <a:solidFill>
              <a:schemeClr val="tx1"/>
            </a:solidFill>
          </a:ln>
        </p:spPr>
      </p:pic>
      <p:pic>
        <p:nvPicPr>
          <p:cNvPr id="15" name="Picture 14" descr="C:\Users\AIEjiofo\AppData\Local\Microsoft\Windows\Temporary Internet Files\Content.Outlook\7U69K9NP\20191211_071418 (002).jpg">
            <a:extLst>
              <a:ext uri="{FF2B5EF4-FFF2-40B4-BE49-F238E27FC236}">
                <a16:creationId xmlns:a16="http://schemas.microsoft.com/office/drawing/2014/main" id="{9195B52D-6B56-4B7D-9B41-56EE32661F5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0104314" y="4321866"/>
            <a:ext cx="1889055" cy="1950792"/>
          </a:xfrm>
          <a:prstGeom prst="rect">
            <a:avLst/>
          </a:prstGeom>
          <a:noFill/>
          <a:ln>
            <a:noFill/>
          </a:ln>
        </p:spPr>
      </p:pic>
    </p:spTree>
    <p:extLst>
      <p:ext uri="{BB962C8B-B14F-4D97-AF65-F5344CB8AC3E}">
        <p14:creationId xmlns:p14="http://schemas.microsoft.com/office/powerpoint/2010/main" val="2809047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sp>
        <p:nvSpPr>
          <p:cNvPr id="7" name="Rectangle 6">
            <a:extLst>
              <a:ext uri="{FF2B5EF4-FFF2-40B4-BE49-F238E27FC236}">
                <a16:creationId xmlns:a16="http://schemas.microsoft.com/office/drawing/2014/main" id="{46A44462-1F7A-46FB-A480-7502D2A1D298}"/>
              </a:ext>
            </a:extLst>
          </p:cNvPr>
          <p:cNvSpPr/>
          <p:nvPr/>
        </p:nvSpPr>
        <p:spPr>
          <a:xfrm>
            <a:off x="119336" y="695424"/>
            <a:ext cx="554461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5172">
                  <a:lumMod val="50000"/>
                </a:srgbClr>
              </a:solidFill>
              <a:effectLst/>
              <a:highlight>
                <a:srgbClr val="FFFF00"/>
              </a:highligh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highlight>
                  <a:srgbClr val="FFFF00"/>
                </a:highlight>
                <a:uLnTx/>
                <a:uFillTx/>
                <a:latin typeface="Arial" panose="020B0604020202020204"/>
                <a:ea typeface="+mn-ea"/>
                <a:cs typeface="+mn-cs"/>
              </a:rPr>
              <a:t>   </a:t>
            </a:r>
          </a:p>
        </p:txBody>
      </p:sp>
      <p:sp>
        <p:nvSpPr>
          <p:cNvPr id="10" name="Rectangle 9">
            <a:extLst>
              <a:ext uri="{FF2B5EF4-FFF2-40B4-BE49-F238E27FC236}">
                <a16:creationId xmlns:a16="http://schemas.microsoft.com/office/drawing/2014/main" id="{2B6BB96E-8666-4F96-8D03-163FA3117CAD}"/>
              </a:ext>
            </a:extLst>
          </p:cNvPr>
          <p:cNvSpPr/>
          <p:nvPr/>
        </p:nvSpPr>
        <p:spPr>
          <a:xfrm>
            <a:off x="263352" y="705131"/>
            <a:ext cx="554461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5172">
                    <a:lumMod val="50000"/>
                  </a:srgbClr>
                </a:solidFill>
                <a:latin typeface="Arial" panose="020B0604020202020204"/>
              </a:rPr>
              <a:t>P</a:t>
            </a:r>
            <a:r>
              <a:rPr kumimoji="0" lang="en-GB" sz="1800" b="1" i="0" u="none" strike="noStrike" kern="1200" cap="none" spc="0" normalizeH="0" baseline="0" noProof="0" dirty="0" err="1">
                <a:ln>
                  <a:noFill/>
                </a:ln>
                <a:solidFill>
                  <a:srgbClr val="005172">
                    <a:lumMod val="50000"/>
                  </a:srgbClr>
                </a:solidFill>
                <a:effectLst/>
                <a:uLnTx/>
                <a:uFillTx/>
                <a:latin typeface="Arial" panose="020B0604020202020204"/>
                <a:ea typeface="+mn-ea"/>
                <a:cs typeface="+mn-cs"/>
              </a:rPr>
              <a:t>uncture</a:t>
            </a: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 injuries x 2 </a:t>
            </a:r>
          </a:p>
        </p:txBody>
      </p:sp>
      <p:sp>
        <p:nvSpPr>
          <p:cNvPr id="61" name="Rectangle 60">
            <a:extLst>
              <a:ext uri="{FF2B5EF4-FFF2-40B4-BE49-F238E27FC236}">
                <a16:creationId xmlns:a16="http://schemas.microsoft.com/office/drawing/2014/main" id="{66324B02-A6DE-4599-BF71-DEAE71B91370}"/>
              </a:ext>
            </a:extLst>
          </p:cNvPr>
          <p:cNvSpPr/>
          <p:nvPr/>
        </p:nvSpPr>
        <p:spPr>
          <a:xfrm>
            <a:off x="263352" y="1272037"/>
            <a:ext cx="6480720" cy="4890539"/>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1600" dirty="0">
                <a:solidFill>
                  <a:prstClr val="white"/>
                </a:solidFill>
              </a:rPr>
              <a:t>On Tuesday 19th November 2019, a team were tasked with cutting back vegetation with chainsaws in the Yeovil area. The appropriate PPE for chainsaw use was provided and worn. </a:t>
            </a:r>
          </a:p>
          <a:p>
            <a:pPr lvl="0">
              <a:defRPr/>
            </a:pPr>
            <a:endParaRPr lang="en-GB" sz="800" dirty="0">
              <a:solidFill>
                <a:prstClr val="white"/>
              </a:solidFill>
            </a:endParaRPr>
          </a:p>
          <a:p>
            <a:pPr lvl="0">
              <a:defRPr/>
            </a:pPr>
            <a:r>
              <a:rPr lang="en-GB" sz="1600" dirty="0">
                <a:solidFill>
                  <a:prstClr val="white"/>
                </a:solidFill>
              </a:rPr>
              <a:t>Whilst carrying out the task, two operatives came into contact with Blackthorn, sustaining puncture type injuries to their left hand fingers.  The chainsaw gloves, whilst chainsaw safe, were not puncture resistant.</a:t>
            </a:r>
          </a:p>
          <a:p>
            <a:pPr lvl="0">
              <a:defRPr/>
            </a:pPr>
            <a:endParaRPr lang="en-GB" sz="800" dirty="0">
              <a:solidFill>
                <a:prstClr val="white"/>
              </a:solidFill>
            </a:endParaRPr>
          </a:p>
          <a:p>
            <a:pPr lvl="0">
              <a:defRPr/>
            </a:pPr>
            <a:r>
              <a:rPr lang="en-GB" sz="1600" dirty="0">
                <a:solidFill>
                  <a:prstClr val="white"/>
                </a:solidFill>
              </a:rPr>
              <a:t>Aware of the dangers that Blackthorn can cause if not treated, the IPs were taken to Salisbury A&amp;E. They were given an intravenous drip and strong antibiotics as part of their immediate treatment and then discharged.</a:t>
            </a:r>
          </a:p>
          <a:p>
            <a:pPr lvl="0">
              <a:defRPr/>
            </a:pPr>
            <a:endParaRPr lang="en-GB" sz="1100" dirty="0">
              <a:solidFill>
                <a:prstClr val="white"/>
              </a:solidFill>
            </a:endParaRPr>
          </a:p>
          <a:p>
            <a:pPr lvl="0">
              <a:defRPr/>
            </a:pPr>
            <a:r>
              <a:rPr lang="en-GB" sz="1600" b="1" u="sng" dirty="0">
                <a:solidFill>
                  <a:prstClr val="white"/>
                </a:solidFill>
              </a:rPr>
              <a:t>Dangers of Blackthorn</a:t>
            </a:r>
            <a:r>
              <a:rPr lang="en-GB" sz="1600" b="1" dirty="0">
                <a:solidFill>
                  <a:prstClr val="white"/>
                </a:solidFill>
              </a:rPr>
              <a:t>:</a:t>
            </a:r>
          </a:p>
          <a:p>
            <a:pPr lvl="0">
              <a:defRPr/>
            </a:pPr>
            <a:endParaRPr lang="en-GB" sz="800" b="1" dirty="0">
              <a:solidFill>
                <a:prstClr val="white"/>
              </a:solidFill>
            </a:endParaRPr>
          </a:p>
          <a:p>
            <a:pPr marL="285750" lvl="0" indent="-285750">
              <a:buFont typeface="Wingdings" panose="05000000000000000000" pitchFamily="2" charset="2"/>
              <a:buChar char="Ø"/>
              <a:defRPr/>
            </a:pPr>
            <a:r>
              <a:rPr lang="en-GB" sz="1400" dirty="0">
                <a:solidFill>
                  <a:prstClr val="white"/>
                </a:solidFill>
              </a:rPr>
              <a:t>A piece of blackthorn under the skin has the potential to cause swelling, pain, severe infection and blood poisoning. If left too long before treatment, amputation might be the result.  </a:t>
            </a:r>
          </a:p>
          <a:p>
            <a:pPr marL="285750" lvl="0" indent="-285750">
              <a:buFont typeface="Wingdings" panose="05000000000000000000" pitchFamily="2" charset="2"/>
              <a:buChar char="Ø"/>
              <a:defRPr/>
            </a:pPr>
            <a:r>
              <a:rPr lang="en-GB" sz="1400" dirty="0">
                <a:solidFill>
                  <a:prstClr val="white"/>
                </a:solidFill>
              </a:rPr>
              <a:t>Blackthorns are covered in unpleasant bacteria. If you have a piece buried in your flesh, the best course of action is to get yourself to the hospital; don’t leave it until the area around the wound turns black. </a:t>
            </a:r>
          </a:p>
          <a:p>
            <a:pPr lvl="0">
              <a:defRPr/>
            </a:pPr>
            <a:endParaRPr lang="en-GB" sz="1600" dirty="0">
              <a:solidFill>
                <a:prstClr val="white"/>
              </a:solidFill>
            </a:endParaRPr>
          </a:p>
        </p:txBody>
      </p:sp>
      <p:sp>
        <p:nvSpPr>
          <p:cNvPr id="14" name="Rectangle 13">
            <a:extLst>
              <a:ext uri="{FF2B5EF4-FFF2-40B4-BE49-F238E27FC236}">
                <a16:creationId xmlns:a16="http://schemas.microsoft.com/office/drawing/2014/main" id="{E7991D2B-38CD-4EDA-AC2F-3E8353C898F9}"/>
              </a:ext>
            </a:extLst>
          </p:cNvPr>
          <p:cNvSpPr/>
          <p:nvPr/>
        </p:nvSpPr>
        <p:spPr>
          <a:xfrm>
            <a:off x="7135681" y="1072311"/>
            <a:ext cx="4256323" cy="3436810"/>
          </a:xfrm>
          <a:prstGeom prst="rect">
            <a:avLst/>
          </a:prstGeom>
          <a:solidFill>
            <a:srgbClr val="FFC000"/>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Items for discussion:</a:t>
            </a:r>
          </a:p>
          <a:p>
            <a:pPr marL="285750" lvl="0" indent="-285750">
              <a:buFont typeface="Wingdings" panose="05000000000000000000" pitchFamily="2" charset="2"/>
              <a:buChar char="Ø"/>
              <a:defRPr/>
            </a:pPr>
            <a:r>
              <a:rPr lang="en-GB" sz="1400" b="1" dirty="0">
                <a:solidFill>
                  <a:prstClr val="black"/>
                </a:solidFill>
              </a:rPr>
              <a:t>Brief all operatives of the potential hazards of blackthorn and for individuals to check and monitor the condition of their PPE and to undertake pre-use checks. </a:t>
            </a:r>
          </a:p>
          <a:p>
            <a:pPr marL="285750" lvl="0" indent="-285750">
              <a:buFont typeface="Wingdings" panose="05000000000000000000" pitchFamily="2" charset="2"/>
              <a:buChar char="Ø"/>
              <a:defRPr/>
            </a:pPr>
            <a:r>
              <a:rPr lang="en-GB" sz="1400" b="1" dirty="0">
                <a:solidFill>
                  <a:prstClr val="black"/>
                </a:solidFill>
              </a:rPr>
              <a:t>Is this the best way to deal with blackthorn?</a:t>
            </a:r>
          </a:p>
          <a:p>
            <a:pPr marL="285750" lvl="0" indent="-285750">
              <a:buFont typeface="Wingdings" panose="05000000000000000000" pitchFamily="2" charset="2"/>
              <a:buChar char="Ø"/>
              <a:defRPr/>
            </a:pPr>
            <a:r>
              <a:rPr lang="en-GB" sz="1400" b="1" dirty="0">
                <a:solidFill>
                  <a:prstClr val="black"/>
                </a:solidFill>
              </a:rPr>
              <a:t>Use </a:t>
            </a:r>
            <a:r>
              <a:rPr lang="en-GB" sz="1400" b="1" dirty="0" err="1">
                <a:solidFill>
                  <a:prstClr val="black"/>
                </a:solidFill>
              </a:rPr>
              <a:t>polesaws</a:t>
            </a:r>
            <a:r>
              <a:rPr lang="en-GB" sz="1400" b="1" dirty="0">
                <a:solidFill>
                  <a:prstClr val="black"/>
                </a:solidFill>
              </a:rPr>
              <a:t> / extendable equipment to cut blackthorn, keeping the operator further away from the thorns.</a:t>
            </a:r>
          </a:p>
          <a:p>
            <a:pPr marL="285750" lvl="0" indent="-285750">
              <a:buFont typeface="Wingdings" panose="05000000000000000000" pitchFamily="2" charset="2"/>
              <a:buChar char="Ø"/>
              <a:defRPr/>
            </a:pPr>
            <a:r>
              <a:rPr lang="en-GB" sz="1400" b="1" dirty="0">
                <a:solidFill>
                  <a:prstClr val="black"/>
                </a:solidFill>
              </a:rPr>
              <a:t>Consider using mechanical devices such as mechanical flail or mulcher type equipment.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CAC9D2B4-5E18-4B85-9E26-5915C8E80B7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32481" y="4468161"/>
            <a:ext cx="2243940" cy="1652554"/>
          </a:xfrm>
          <a:prstGeom prst="rect">
            <a:avLst/>
          </a:prstGeom>
          <a:noFill/>
          <a:ln w="19050">
            <a:solidFill>
              <a:schemeClr val="tx1"/>
            </a:solidFill>
          </a:ln>
        </p:spPr>
      </p:pic>
      <p:pic>
        <p:nvPicPr>
          <p:cNvPr id="4" name="Picture 3">
            <a:extLst>
              <a:ext uri="{FF2B5EF4-FFF2-40B4-BE49-F238E27FC236}">
                <a16:creationId xmlns:a16="http://schemas.microsoft.com/office/drawing/2014/main" id="{59027C2E-D1FE-41B2-901A-F196BBD215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1391" y="3592447"/>
            <a:ext cx="1896201" cy="2528268"/>
          </a:xfrm>
          <a:prstGeom prst="rect">
            <a:avLst/>
          </a:prstGeom>
          <a:ln w="19050">
            <a:solidFill>
              <a:schemeClr val="tx2">
                <a:lumMod val="50000"/>
              </a:schemeClr>
            </a:solidFill>
          </a:ln>
        </p:spPr>
      </p:pic>
      <p:pic>
        <p:nvPicPr>
          <p:cNvPr id="13" name="Picture 2" descr="Image result for finger laceration pictogram&quot;">
            <a:hlinkClick r:id="rId5"/>
            <a:extLst>
              <a:ext uri="{FF2B5EF4-FFF2-40B4-BE49-F238E27FC236}">
                <a16:creationId xmlns:a16="http://schemas.microsoft.com/office/drawing/2014/main" id="{688C3F10-11C9-4590-B0A1-75ABF8E3989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878" t="8062" r="6782" b="12883"/>
          <a:stretch/>
        </p:blipFill>
        <p:spPr bwMode="auto">
          <a:xfrm>
            <a:off x="3230111" y="128876"/>
            <a:ext cx="431101" cy="43167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87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pic>
        <p:nvPicPr>
          <p:cNvPr id="12" name="Picture 11">
            <a:extLst>
              <a:ext uri="{FF2B5EF4-FFF2-40B4-BE49-F238E27FC236}">
                <a16:creationId xmlns:a16="http://schemas.microsoft.com/office/drawing/2014/main" id="{C3762492-7F44-4324-9A96-1E3D51DE6A7C}"/>
              </a:ext>
            </a:extLst>
          </p:cNvPr>
          <p:cNvPicPr>
            <a:picLocks noChangeAspect="1"/>
          </p:cNvPicPr>
          <p:nvPr/>
        </p:nvPicPr>
        <p:blipFill>
          <a:blip r:embed="rId3"/>
          <a:stretch>
            <a:fillRect/>
          </a:stretch>
        </p:blipFill>
        <p:spPr>
          <a:xfrm>
            <a:off x="3236214" y="160695"/>
            <a:ext cx="424998" cy="426003"/>
          </a:xfrm>
          <a:prstGeom prst="rect">
            <a:avLst/>
          </a:prstGeom>
          <a:ln>
            <a:solidFill>
              <a:schemeClr val="tx1"/>
            </a:solidFill>
          </a:ln>
        </p:spPr>
      </p:pic>
      <p:sp>
        <p:nvSpPr>
          <p:cNvPr id="11" name="Rectangle 10">
            <a:extLst>
              <a:ext uri="{FF2B5EF4-FFF2-40B4-BE49-F238E27FC236}">
                <a16:creationId xmlns:a16="http://schemas.microsoft.com/office/drawing/2014/main" id="{B36167B6-30C9-424C-AF55-85F663A23689}"/>
              </a:ext>
            </a:extLst>
          </p:cNvPr>
          <p:cNvSpPr/>
          <p:nvPr/>
        </p:nvSpPr>
        <p:spPr>
          <a:xfrm>
            <a:off x="263352" y="705131"/>
            <a:ext cx="554461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5172">
                    <a:lumMod val="50000"/>
                  </a:srgbClr>
                </a:solidFill>
                <a:latin typeface="Arial" panose="020B0604020202020204"/>
              </a:rPr>
              <a:t>Make the right call </a:t>
            </a:r>
            <a:endPar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graphicFrame>
        <p:nvGraphicFramePr>
          <p:cNvPr id="4" name="Table 3">
            <a:extLst>
              <a:ext uri="{FF2B5EF4-FFF2-40B4-BE49-F238E27FC236}">
                <a16:creationId xmlns:a16="http://schemas.microsoft.com/office/drawing/2014/main" id="{E834D6C7-722E-4876-810E-D1B35A6482A9}"/>
              </a:ext>
            </a:extLst>
          </p:cNvPr>
          <p:cNvGraphicFramePr>
            <a:graphicFrameLocks noGrp="1"/>
          </p:cNvGraphicFramePr>
          <p:nvPr>
            <p:extLst>
              <p:ext uri="{D42A27DB-BD31-4B8C-83A1-F6EECF244321}">
                <p14:modId xmlns:p14="http://schemas.microsoft.com/office/powerpoint/2010/main" val="1514858715"/>
              </p:ext>
            </p:extLst>
          </p:nvPr>
        </p:nvGraphicFramePr>
        <p:xfrm>
          <a:off x="263352" y="1281508"/>
          <a:ext cx="11089233" cy="5160575"/>
        </p:xfrm>
        <a:graphic>
          <a:graphicData uri="http://schemas.openxmlformats.org/drawingml/2006/table">
            <a:tbl>
              <a:tblPr firstRow="1" bandRow="1">
                <a:tableStyleId>{5C22544A-7EE6-4342-B048-85BDC9FD1C3A}</a:tableStyleId>
              </a:tblPr>
              <a:tblGrid>
                <a:gridCol w="3696411">
                  <a:extLst>
                    <a:ext uri="{9D8B030D-6E8A-4147-A177-3AD203B41FA5}">
                      <a16:colId xmlns:a16="http://schemas.microsoft.com/office/drawing/2014/main" val="710954295"/>
                    </a:ext>
                  </a:extLst>
                </a:gridCol>
                <a:gridCol w="3696411">
                  <a:extLst>
                    <a:ext uri="{9D8B030D-6E8A-4147-A177-3AD203B41FA5}">
                      <a16:colId xmlns:a16="http://schemas.microsoft.com/office/drawing/2014/main" val="3891417964"/>
                    </a:ext>
                  </a:extLst>
                </a:gridCol>
                <a:gridCol w="3696411">
                  <a:extLst>
                    <a:ext uri="{9D8B030D-6E8A-4147-A177-3AD203B41FA5}">
                      <a16:colId xmlns:a16="http://schemas.microsoft.com/office/drawing/2014/main" val="4169088817"/>
                    </a:ext>
                  </a:extLst>
                </a:gridCol>
              </a:tblGrid>
              <a:tr h="375215">
                <a:tc>
                  <a:txBody>
                    <a:bodyPr/>
                    <a:lstStyle/>
                    <a:p>
                      <a:r>
                        <a:rPr lang="en-GB" sz="1400" dirty="0"/>
                        <a:t>Close Calls</a:t>
                      </a:r>
                    </a:p>
                  </a:txBody>
                  <a:tcPr/>
                </a:tc>
                <a:tc>
                  <a:txBody>
                    <a:bodyPr/>
                    <a:lstStyle/>
                    <a:p>
                      <a:r>
                        <a:rPr lang="en-GB" sz="1400" dirty="0"/>
                        <a:t>Faults</a:t>
                      </a:r>
                    </a:p>
                  </a:txBody>
                  <a:tcPr>
                    <a:solidFill>
                      <a:schemeClr val="accent2"/>
                    </a:solidFill>
                  </a:tcPr>
                </a:tc>
                <a:tc>
                  <a:txBody>
                    <a:bodyPr/>
                    <a:lstStyle/>
                    <a:p>
                      <a:r>
                        <a:rPr lang="en-GB" sz="1400" dirty="0"/>
                        <a:t>Incidents &amp; Accidents</a:t>
                      </a:r>
                    </a:p>
                  </a:txBody>
                  <a:tcPr/>
                </a:tc>
                <a:extLst>
                  <a:ext uri="{0D108BD9-81ED-4DB2-BD59-A6C34878D82A}">
                    <a16:rowId xmlns:a16="http://schemas.microsoft.com/office/drawing/2014/main" val="3731530141"/>
                  </a:ext>
                </a:extLst>
              </a:tr>
              <a:tr h="1556566">
                <a:tc>
                  <a:txBody>
                    <a:bodyPr/>
                    <a:lstStyle/>
                    <a:p>
                      <a:r>
                        <a:rPr lang="en-GB" sz="1400" dirty="0">
                          <a:solidFill>
                            <a:schemeClr val="bg1"/>
                          </a:solidFill>
                        </a:rPr>
                        <a:t>A Close Call is defined as anything that could have the potential to cause harm or damage but has not done so on this occasion. A Close Call will be assigned to a Responsible Manager to action.</a:t>
                      </a:r>
                    </a:p>
                  </a:txBody>
                  <a:tcPr>
                    <a:solidFill>
                      <a:schemeClr val="accent1"/>
                    </a:solidFill>
                  </a:tcPr>
                </a:tc>
                <a:tc>
                  <a:txBody>
                    <a:bodyPr/>
                    <a:lstStyle/>
                    <a:p>
                      <a:r>
                        <a:rPr lang="en-GB" sz="1400" dirty="0">
                          <a:solidFill>
                            <a:schemeClr val="bg1"/>
                          </a:solidFill>
                        </a:rPr>
                        <a:t>A fault is identified as an unsafe condition or defect within the railway infrastructure / property that has the potential to cause harm or damage or prevents correct operation of equipment and needs to be reported through the correct channels.</a:t>
                      </a:r>
                    </a:p>
                    <a:p>
                      <a:r>
                        <a:rPr lang="en-GB" sz="1400" dirty="0">
                          <a:solidFill>
                            <a:schemeClr val="bg1"/>
                          </a:solidFill>
                        </a:rPr>
                        <a:t>All faults are assigned to a section based on discipline and geographical area.</a:t>
                      </a:r>
                    </a:p>
                  </a:txBody>
                  <a:tcPr>
                    <a:solidFill>
                      <a:schemeClr val="accent2"/>
                    </a:solidFill>
                  </a:tcPr>
                </a:tc>
                <a:tc>
                  <a:txBody>
                    <a:bodyPr/>
                    <a:lstStyle/>
                    <a:p>
                      <a:r>
                        <a:rPr lang="en-GB" sz="1400" dirty="0">
                          <a:solidFill>
                            <a:schemeClr val="bg1"/>
                          </a:solidFill>
                        </a:rPr>
                        <a:t>An incident/accident is the occurrence of an event which has resulted in a safety loss incident, injury, accident or collision involving people and equipment.</a:t>
                      </a:r>
                    </a:p>
                  </a:txBody>
                  <a:tcPr>
                    <a:solidFill>
                      <a:schemeClr val="accent1"/>
                    </a:solidFill>
                  </a:tcPr>
                </a:tc>
                <a:extLst>
                  <a:ext uri="{0D108BD9-81ED-4DB2-BD59-A6C34878D82A}">
                    <a16:rowId xmlns:a16="http://schemas.microsoft.com/office/drawing/2014/main" val="3180476612"/>
                  </a:ext>
                </a:extLst>
              </a:tr>
              <a:tr h="339235">
                <a:tc>
                  <a:txBody>
                    <a:bodyPr/>
                    <a:lstStyle/>
                    <a:p>
                      <a:r>
                        <a:rPr lang="en-GB" sz="1000" b="1" dirty="0">
                          <a:solidFill>
                            <a:schemeClr val="bg1"/>
                          </a:solidFill>
                        </a:rPr>
                        <a:t>A few examples:</a:t>
                      </a:r>
                    </a:p>
                    <a:p>
                      <a:pPr marL="171450" indent="-171450">
                        <a:buFont typeface="Arial" panose="020B0604020202020204" pitchFamily="34" charset="0"/>
                        <a:buChar char="•"/>
                      </a:pPr>
                      <a:r>
                        <a:rPr lang="en-GB" sz="1000" b="0" i="0" u="none" strike="noStrike" kern="1200" baseline="0" dirty="0">
                          <a:solidFill>
                            <a:schemeClr val="bg1"/>
                          </a:solidFill>
                          <a:latin typeface="+mn-lt"/>
                          <a:ea typeface="+mn-ea"/>
                          <a:cs typeface="+mn-cs"/>
                        </a:rPr>
                        <a:t>Scrap rail, materials or tools obstructing access points / walkways </a:t>
                      </a:r>
                    </a:p>
                    <a:p>
                      <a:pPr marL="171450" indent="-171450">
                        <a:buFont typeface="Arial" panose="020B0604020202020204" pitchFamily="34" charset="0"/>
                        <a:buChar char="•"/>
                      </a:pPr>
                      <a:r>
                        <a:rPr lang="en-GB" sz="1000" b="0" i="0" u="none" strike="noStrike" kern="1200" baseline="0" dirty="0">
                          <a:solidFill>
                            <a:schemeClr val="bg1"/>
                          </a:solidFill>
                          <a:latin typeface="+mn-lt"/>
                          <a:ea typeface="+mn-ea"/>
                          <a:cs typeface="+mn-cs"/>
                        </a:rPr>
                        <a:t>Slip/trip hazards across railway infrastructure / environment </a:t>
                      </a:r>
                    </a:p>
                    <a:p>
                      <a:pPr marL="171450" indent="-171450">
                        <a:buFont typeface="Arial" panose="020B0604020202020204" pitchFamily="34" charset="0"/>
                        <a:buChar char="•"/>
                      </a:pPr>
                      <a:r>
                        <a:rPr lang="en-GB" sz="1000" b="0" i="0" u="none" strike="noStrike" kern="1200" baseline="0" dirty="0">
                          <a:solidFill>
                            <a:schemeClr val="bg1"/>
                          </a:solidFill>
                          <a:latin typeface="+mn-lt"/>
                          <a:ea typeface="+mn-ea"/>
                          <a:cs typeface="+mn-cs"/>
                        </a:rPr>
                        <a:t>Exposed cables a trip hazard in meeting room </a:t>
                      </a:r>
                    </a:p>
                    <a:p>
                      <a:pPr marL="171450" indent="-171450">
                        <a:buFont typeface="Arial" panose="020B0604020202020204" pitchFamily="34" charset="0"/>
                        <a:buChar char="•"/>
                      </a:pPr>
                      <a:r>
                        <a:rPr lang="en-GB" sz="1000" b="0" i="0" u="none" strike="noStrike" kern="1200" baseline="0" dirty="0">
                          <a:solidFill>
                            <a:schemeClr val="bg1"/>
                          </a:solidFill>
                          <a:latin typeface="+mn-lt"/>
                          <a:ea typeface="+mn-ea"/>
                          <a:cs typeface="+mn-cs"/>
                        </a:rPr>
                        <a:t>Door hinges damaged – door loose </a:t>
                      </a:r>
                    </a:p>
                    <a:p>
                      <a:pPr marL="171450" indent="-171450">
                        <a:buFont typeface="Arial" panose="020B0604020202020204" pitchFamily="34" charset="0"/>
                        <a:buChar char="•"/>
                      </a:pPr>
                      <a:r>
                        <a:rPr lang="en-GB" sz="1000" b="0" i="0" u="none" strike="noStrike" kern="1200" baseline="0" dirty="0">
                          <a:solidFill>
                            <a:schemeClr val="bg1"/>
                          </a:solidFill>
                          <a:latin typeface="+mn-lt"/>
                          <a:ea typeface="+mn-ea"/>
                          <a:cs typeface="+mn-cs"/>
                        </a:rPr>
                        <a:t>Wires left exposed causing an electrocution hazard. </a:t>
                      </a:r>
                    </a:p>
                    <a:p>
                      <a:pPr marL="171450" indent="-171450">
                        <a:buFont typeface="Arial" panose="020B0604020202020204" pitchFamily="34" charset="0"/>
                        <a:buChar char="•"/>
                      </a:pPr>
                      <a:r>
                        <a:rPr lang="en-GB" sz="1000" b="0" i="0" u="none" strike="noStrike" kern="1200" baseline="0" dirty="0">
                          <a:solidFill>
                            <a:schemeClr val="bg1"/>
                          </a:solidFill>
                          <a:latin typeface="+mn-lt"/>
                          <a:ea typeface="+mn-ea"/>
                          <a:cs typeface="+mn-cs"/>
                        </a:rPr>
                        <a:t>Unsecured access gates </a:t>
                      </a:r>
                      <a:endParaRPr lang="en-GB" sz="1000" dirty="0">
                        <a:solidFill>
                          <a:schemeClr val="bg1"/>
                        </a:solidFill>
                      </a:endParaRPr>
                    </a:p>
                  </a:txBody>
                  <a:tcPr>
                    <a:solidFill>
                      <a:schemeClr val="accent1"/>
                    </a:solidFill>
                  </a:tcPr>
                </a:tc>
                <a:tc>
                  <a:txBody>
                    <a:bodyPr/>
                    <a:lstStyle/>
                    <a:p>
                      <a:r>
                        <a:rPr lang="en-GB" sz="1000" b="1" dirty="0">
                          <a:solidFill>
                            <a:schemeClr val="bg1"/>
                          </a:solidFill>
                        </a:rPr>
                        <a:t>A few examples:</a:t>
                      </a:r>
                    </a:p>
                    <a:p>
                      <a:pPr marL="171450" indent="-171450">
                        <a:buFont typeface="Arial" panose="020B0604020202020204" pitchFamily="34" charset="0"/>
                        <a:buChar char="•"/>
                      </a:pPr>
                      <a:r>
                        <a:rPr lang="en-GB" sz="1000" dirty="0">
                          <a:solidFill>
                            <a:schemeClr val="bg1"/>
                          </a:solidFill>
                        </a:rPr>
                        <a:t>Cracked/broken rails</a:t>
                      </a:r>
                    </a:p>
                    <a:p>
                      <a:pPr marL="171450" indent="-171450">
                        <a:buFont typeface="Arial" panose="020B0604020202020204" pitchFamily="34" charset="0"/>
                        <a:buChar char="•"/>
                      </a:pPr>
                      <a:r>
                        <a:rPr lang="en-GB" sz="1000" dirty="0">
                          <a:solidFill>
                            <a:schemeClr val="bg1"/>
                          </a:solidFill>
                        </a:rPr>
                        <a:t>Hypodermic needles left on a walkway or lineside</a:t>
                      </a:r>
                    </a:p>
                    <a:p>
                      <a:pPr marL="171450" indent="-171450">
                        <a:buFont typeface="Arial" panose="020B0604020202020204" pitchFamily="34" charset="0"/>
                        <a:buChar char="•"/>
                      </a:pPr>
                      <a:r>
                        <a:rPr lang="en-GB" sz="1000" dirty="0">
                          <a:solidFill>
                            <a:schemeClr val="bg1"/>
                          </a:solidFill>
                        </a:rPr>
                        <a:t>Signals not displaying the correct or any aspect.</a:t>
                      </a:r>
                    </a:p>
                    <a:p>
                      <a:pPr marL="171450" indent="-171450">
                        <a:buFont typeface="Arial" panose="020B0604020202020204" pitchFamily="34" charset="0"/>
                        <a:buChar char="•"/>
                      </a:pPr>
                      <a:r>
                        <a:rPr lang="en-GB" sz="1000" dirty="0">
                          <a:solidFill>
                            <a:schemeClr val="bg1"/>
                          </a:solidFill>
                        </a:rPr>
                        <a:t>Track defects</a:t>
                      </a:r>
                    </a:p>
                    <a:p>
                      <a:pPr marL="171450" indent="-171450">
                        <a:buFont typeface="Arial" panose="020B0604020202020204" pitchFamily="34" charset="0"/>
                        <a:buChar char="•"/>
                      </a:pPr>
                      <a:r>
                        <a:rPr lang="en-GB" sz="1000" dirty="0">
                          <a:solidFill>
                            <a:schemeClr val="bg1"/>
                          </a:solidFill>
                        </a:rPr>
                        <a:t>Trees or branches leaning dangerously close to operational lines or OLE</a:t>
                      </a:r>
                    </a:p>
                    <a:p>
                      <a:pPr marL="171450" indent="-171450">
                        <a:buFont typeface="Arial" panose="020B0604020202020204" pitchFamily="34" charset="0"/>
                        <a:buChar char="•"/>
                      </a:pPr>
                      <a:r>
                        <a:rPr lang="en-GB" sz="1000" dirty="0">
                          <a:solidFill>
                            <a:schemeClr val="bg1"/>
                          </a:solidFill>
                        </a:rPr>
                        <a:t>Escalator at a station with damaged teeth</a:t>
                      </a:r>
                    </a:p>
                    <a:p>
                      <a:pPr marL="171450" indent="-171450">
                        <a:buFont typeface="Arial" panose="020B0604020202020204" pitchFamily="34" charset="0"/>
                        <a:buChar char="•"/>
                      </a:pPr>
                      <a:r>
                        <a:rPr lang="en-GB" sz="1000" dirty="0">
                          <a:solidFill>
                            <a:schemeClr val="bg1"/>
                          </a:solidFill>
                        </a:rPr>
                        <a:t>Fire door damaged/blocked.</a:t>
                      </a:r>
                    </a:p>
                    <a:p>
                      <a:pPr marL="171450" indent="-171450">
                        <a:buFont typeface="Arial" panose="020B0604020202020204" pitchFamily="34" charset="0"/>
                        <a:buChar char="•"/>
                      </a:pPr>
                      <a:r>
                        <a:rPr lang="en-GB" sz="1000" dirty="0">
                          <a:solidFill>
                            <a:schemeClr val="bg1"/>
                          </a:solidFill>
                        </a:rPr>
                        <a:t>Damaged stair </a:t>
                      </a:r>
                      <a:r>
                        <a:rPr lang="en-GB" sz="1000" dirty="0" err="1">
                          <a:solidFill>
                            <a:schemeClr val="bg1"/>
                          </a:solidFill>
                        </a:rPr>
                        <a:t>nosings</a:t>
                      </a:r>
                      <a:r>
                        <a:rPr lang="en-GB" sz="1000" dirty="0">
                          <a:solidFill>
                            <a:schemeClr val="bg1"/>
                          </a:solidFill>
                        </a:rPr>
                        <a:t>.</a:t>
                      </a:r>
                    </a:p>
                  </a:txBody>
                  <a:tcPr>
                    <a:solidFill>
                      <a:schemeClr val="accent2"/>
                    </a:solidFill>
                  </a:tcPr>
                </a:tc>
                <a:tc>
                  <a:txBody>
                    <a:bodyPr/>
                    <a:lstStyle/>
                    <a:p>
                      <a:r>
                        <a:rPr lang="en-GB" sz="1000" dirty="0">
                          <a:solidFill>
                            <a:schemeClr val="bg1"/>
                          </a:solidFill>
                        </a:rPr>
                        <a:t>A few examples:</a:t>
                      </a:r>
                    </a:p>
                    <a:p>
                      <a:pPr marL="171450" indent="-171450">
                        <a:buFont typeface="Arial" panose="020B0604020202020204" pitchFamily="34" charset="0"/>
                        <a:buChar char="•"/>
                      </a:pPr>
                      <a:r>
                        <a:rPr lang="en-GB" sz="1000" dirty="0">
                          <a:solidFill>
                            <a:schemeClr val="bg1"/>
                          </a:solidFill>
                        </a:rPr>
                        <a:t>Derailments</a:t>
                      </a:r>
                    </a:p>
                    <a:p>
                      <a:pPr marL="171450" indent="-171450">
                        <a:buFont typeface="Arial" panose="020B0604020202020204" pitchFamily="34" charset="0"/>
                        <a:buChar char="•"/>
                      </a:pPr>
                      <a:r>
                        <a:rPr lang="en-GB" sz="1000" dirty="0">
                          <a:solidFill>
                            <a:schemeClr val="bg1"/>
                          </a:solidFill>
                        </a:rPr>
                        <a:t>Injury as a result of an accident Oil spills (environmental incident) </a:t>
                      </a:r>
                    </a:p>
                    <a:p>
                      <a:pPr marL="171450" indent="-171450">
                        <a:buFont typeface="Arial" panose="020B0604020202020204" pitchFamily="34" charset="0"/>
                        <a:buChar char="•"/>
                      </a:pPr>
                      <a:r>
                        <a:rPr lang="en-GB" sz="1000" dirty="0">
                          <a:solidFill>
                            <a:schemeClr val="bg1"/>
                          </a:solidFill>
                        </a:rPr>
                        <a:t>Operational Close Calls / Irregularities:  </a:t>
                      </a:r>
                    </a:p>
                    <a:p>
                      <a:pPr marL="628650" lvl="1" indent="-171450">
                        <a:buFont typeface="Arial" panose="020B0604020202020204" pitchFamily="34" charset="0"/>
                        <a:buChar char="•"/>
                      </a:pPr>
                      <a:r>
                        <a:rPr lang="en-GB" sz="1000" dirty="0">
                          <a:solidFill>
                            <a:schemeClr val="bg1"/>
                          </a:solidFill>
                        </a:rPr>
                        <a:t>Unauthorised movement of a train in a possession</a:t>
                      </a:r>
                    </a:p>
                    <a:p>
                      <a:pPr marL="628650" lvl="1" indent="-171450">
                        <a:buFont typeface="Arial" panose="020B0604020202020204" pitchFamily="34" charset="0"/>
                        <a:buChar char="•"/>
                      </a:pPr>
                      <a:r>
                        <a:rPr lang="en-GB" sz="1000" dirty="0">
                          <a:solidFill>
                            <a:schemeClr val="bg1"/>
                          </a:solidFill>
                        </a:rPr>
                        <a:t>Person trapped inside a CCTV crossing </a:t>
                      </a:r>
                    </a:p>
                    <a:p>
                      <a:pPr marL="171450" lvl="0" indent="-171450">
                        <a:buFont typeface="Arial" panose="020B0604020202020204" pitchFamily="34" charset="0"/>
                        <a:buChar char="•"/>
                      </a:pPr>
                      <a:r>
                        <a:rPr lang="en-GB" sz="1000" dirty="0">
                          <a:solidFill>
                            <a:schemeClr val="bg1"/>
                          </a:solidFill>
                        </a:rPr>
                        <a:t>Theft</a:t>
                      </a:r>
                    </a:p>
                    <a:p>
                      <a:pPr marL="171450" indent="-171450">
                        <a:buFont typeface="Arial" panose="020B0604020202020204" pitchFamily="34" charset="0"/>
                        <a:buChar char="•"/>
                      </a:pPr>
                      <a:r>
                        <a:rPr lang="en-GB" sz="1000" dirty="0">
                          <a:solidFill>
                            <a:schemeClr val="bg1"/>
                          </a:solidFill>
                        </a:rPr>
                        <a:t>Train striking objects</a:t>
                      </a:r>
                    </a:p>
                    <a:p>
                      <a:pPr marL="171450" indent="-171450">
                        <a:buFont typeface="Arial" panose="020B0604020202020204" pitchFamily="34" charset="0"/>
                        <a:buChar char="•"/>
                      </a:pPr>
                      <a:r>
                        <a:rPr lang="en-GB" sz="1000" dirty="0">
                          <a:solidFill>
                            <a:schemeClr val="bg1"/>
                          </a:solidFill>
                        </a:rPr>
                        <a:t>Trespass where individuals are on the infrastructure</a:t>
                      </a:r>
                    </a:p>
                  </a:txBody>
                  <a:tcPr>
                    <a:solidFill>
                      <a:schemeClr val="accent1"/>
                    </a:solidFill>
                  </a:tcPr>
                </a:tc>
                <a:extLst>
                  <a:ext uri="{0D108BD9-81ED-4DB2-BD59-A6C34878D82A}">
                    <a16:rowId xmlns:a16="http://schemas.microsoft.com/office/drawing/2014/main" val="1393145298"/>
                  </a:ext>
                </a:extLst>
              </a:tr>
              <a:tr h="375215">
                <a:tc>
                  <a:txBody>
                    <a:bodyPr/>
                    <a:lstStyle/>
                    <a:p>
                      <a:r>
                        <a:rPr lang="en-GB" sz="1400" dirty="0">
                          <a:solidFill>
                            <a:schemeClr val="bg1"/>
                          </a:solidFill>
                        </a:rPr>
                        <a:t>Phone: 01908 723500 (Option 1 then Option 2) </a:t>
                      </a:r>
                    </a:p>
                    <a:p>
                      <a:r>
                        <a:rPr lang="en-GB" sz="1400" dirty="0">
                          <a:solidFill>
                            <a:schemeClr val="bg1"/>
                          </a:solidFill>
                        </a:rPr>
                        <a:t>Report by downloading the Network Rail Close Call App </a:t>
                      </a:r>
                    </a:p>
                    <a:p>
                      <a:r>
                        <a:rPr lang="en-GB" sz="1400" dirty="0">
                          <a:solidFill>
                            <a:schemeClr val="bg1"/>
                          </a:solidFill>
                        </a:rPr>
                        <a:t>Report by e-mailing: closecallreporting@networkrail.co.uk</a:t>
                      </a:r>
                    </a:p>
                  </a:txBody>
                  <a:tcPr>
                    <a:solidFill>
                      <a:schemeClr val="accent1"/>
                    </a:solidFill>
                  </a:tcPr>
                </a:tc>
                <a:tc>
                  <a:txBody>
                    <a:bodyPr/>
                    <a:lstStyle/>
                    <a:p>
                      <a:r>
                        <a:rPr lang="en-GB" sz="1400" dirty="0">
                          <a:solidFill>
                            <a:schemeClr val="bg1"/>
                          </a:solidFill>
                        </a:rPr>
                        <a:t>Report to your local Fault Control (085 73903 - Inner and 085 73905 - Outer) or Facilities Management (085 7477) or immediately to the signaller (e.g. broken rail)</a:t>
                      </a:r>
                    </a:p>
                  </a:txBody>
                  <a:tcPr>
                    <a:solidFill>
                      <a:schemeClr val="accent2"/>
                    </a:solidFill>
                  </a:tcPr>
                </a:tc>
                <a:tc>
                  <a:txBody>
                    <a:bodyPr/>
                    <a:lstStyle/>
                    <a:p>
                      <a:r>
                        <a:rPr lang="en-GB" sz="1400" dirty="0">
                          <a:solidFill>
                            <a:schemeClr val="bg1"/>
                          </a:solidFill>
                        </a:rPr>
                        <a:t>Report to Route Control  - 085 73901</a:t>
                      </a:r>
                    </a:p>
                  </a:txBody>
                  <a:tcPr>
                    <a:solidFill>
                      <a:schemeClr val="accent1"/>
                    </a:solidFill>
                  </a:tcPr>
                </a:tc>
                <a:extLst>
                  <a:ext uri="{0D108BD9-81ED-4DB2-BD59-A6C34878D82A}">
                    <a16:rowId xmlns:a16="http://schemas.microsoft.com/office/drawing/2014/main" val="1092739323"/>
                  </a:ext>
                </a:extLst>
              </a:tr>
            </a:tbl>
          </a:graphicData>
        </a:graphic>
      </p:graphicFrame>
    </p:spTree>
    <p:extLst>
      <p:ext uri="{BB962C8B-B14F-4D97-AF65-F5344CB8AC3E}">
        <p14:creationId xmlns:p14="http://schemas.microsoft.com/office/powerpoint/2010/main" val="1098834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2914253"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pic>
        <p:nvPicPr>
          <p:cNvPr id="10" name="Picture 9">
            <a:extLst>
              <a:ext uri="{FF2B5EF4-FFF2-40B4-BE49-F238E27FC236}">
                <a16:creationId xmlns:a16="http://schemas.microsoft.com/office/drawing/2014/main" id="{5F5ED8DC-C0FE-46B8-AAF3-499F7453412D}"/>
              </a:ext>
            </a:extLst>
          </p:cNvPr>
          <p:cNvPicPr>
            <a:picLocks noChangeAspect="1"/>
          </p:cNvPicPr>
          <p:nvPr/>
        </p:nvPicPr>
        <p:blipFill>
          <a:blip r:embed="rId2"/>
          <a:stretch>
            <a:fillRect/>
          </a:stretch>
        </p:blipFill>
        <p:spPr>
          <a:xfrm>
            <a:off x="3294349" y="218163"/>
            <a:ext cx="424998" cy="426003"/>
          </a:xfrm>
          <a:prstGeom prst="rect">
            <a:avLst/>
          </a:prstGeom>
          <a:ln>
            <a:solidFill>
              <a:schemeClr val="tx1"/>
            </a:solidFill>
          </a:ln>
        </p:spPr>
      </p:pic>
      <p:pic>
        <p:nvPicPr>
          <p:cNvPr id="12" name="Picture 11">
            <a:extLst>
              <a:ext uri="{FF2B5EF4-FFF2-40B4-BE49-F238E27FC236}">
                <a16:creationId xmlns:a16="http://schemas.microsoft.com/office/drawing/2014/main" id="{3BDBD7AA-3A77-4AA6-85C9-0D1F1ABC07E3}"/>
              </a:ext>
            </a:extLst>
          </p:cNvPr>
          <p:cNvPicPr>
            <a:picLocks noChangeAspect="1"/>
          </p:cNvPicPr>
          <p:nvPr/>
        </p:nvPicPr>
        <p:blipFill rotWithShape="1">
          <a:blip r:embed="rId3"/>
          <a:srcRect b="10607"/>
          <a:stretch/>
        </p:blipFill>
        <p:spPr>
          <a:xfrm>
            <a:off x="8772236" y="4035663"/>
            <a:ext cx="2796371" cy="1121529"/>
          </a:xfrm>
          <a:prstGeom prst="rect">
            <a:avLst/>
          </a:prstGeom>
        </p:spPr>
      </p:pic>
      <p:sp>
        <p:nvSpPr>
          <p:cNvPr id="21" name="Rectangle 20">
            <a:extLst>
              <a:ext uri="{FF2B5EF4-FFF2-40B4-BE49-F238E27FC236}">
                <a16:creationId xmlns:a16="http://schemas.microsoft.com/office/drawing/2014/main" id="{282BA604-20C1-45B1-998E-19E808385CFB}"/>
              </a:ext>
            </a:extLst>
          </p:cNvPr>
          <p:cNvSpPr/>
          <p:nvPr/>
        </p:nvSpPr>
        <p:spPr>
          <a:xfrm>
            <a:off x="3003600" y="3814036"/>
            <a:ext cx="8577458" cy="20898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Three rules arriving at work</a:t>
            </a:r>
          </a:p>
        </p:txBody>
      </p:sp>
      <p:sp>
        <p:nvSpPr>
          <p:cNvPr id="22" name="Rectangle 21">
            <a:extLst>
              <a:ext uri="{FF2B5EF4-FFF2-40B4-BE49-F238E27FC236}">
                <a16:creationId xmlns:a16="http://schemas.microsoft.com/office/drawing/2014/main" id="{FCC4340A-204F-41E9-858E-E47858856F14}"/>
              </a:ext>
            </a:extLst>
          </p:cNvPr>
          <p:cNvSpPr/>
          <p:nvPr/>
        </p:nvSpPr>
        <p:spPr>
          <a:xfrm>
            <a:off x="5743657" y="2291215"/>
            <a:ext cx="5837402" cy="20337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Two rules on the road</a:t>
            </a:r>
          </a:p>
        </p:txBody>
      </p:sp>
      <p:sp>
        <p:nvSpPr>
          <p:cNvPr id="23" name="Rectangle 22">
            <a:extLst>
              <a:ext uri="{FF2B5EF4-FFF2-40B4-BE49-F238E27FC236}">
                <a16:creationId xmlns:a16="http://schemas.microsoft.com/office/drawing/2014/main" id="{B8C2D031-6911-4F39-B2C1-D21A751E3598}"/>
              </a:ext>
            </a:extLst>
          </p:cNvPr>
          <p:cNvSpPr/>
          <p:nvPr/>
        </p:nvSpPr>
        <p:spPr>
          <a:xfrm>
            <a:off x="47328" y="5169695"/>
            <a:ext cx="11521280" cy="2128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Four rules when on site</a:t>
            </a:r>
          </a:p>
        </p:txBody>
      </p:sp>
      <p:sp>
        <p:nvSpPr>
          <p:cNvPr id="28" name="Rectangle 27">
            <a:extLst>
              <a:ext uri="{FF2B5EF4-FFF2-40B4-BE49-F238E27FC236}">
                <a16:creationId xmlns:a16="http://schemas.microsoft.com/office/drawing/2014/main" id="{0C5A43A2-1C90-4B47-8EC2-DBBEC146F656}"/>
              </a:ext>
            </a:extLst>
          </p:cNvPr>
          <p:cNvSpPr/>
          <p:nvPr/>
        </p:nvSpPr>
        <p:spPr>
          <a:xfrm>
            <a:off x="8472264" y="854743"/>
            <a:ext cx="3096343" cy="1989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One rule when leaving home</a:t>
            </a:r>
          </a:p>
        </p:txBody>
      </p:sp>
      <p:pic>
        <p:nvPicPr>
          <p:cNvPr id="29" name="Picture 28">
            <a:extLst>
              <a:ext uri="{FF2B5EF4-FFF2-40B4-BE49-F238E27FC236}">
                <a16:creationId xmlns:a16="http://schemas.microsoft.com/office/drawing/2014/main" id="{55F82095-6DF3-4FB9-B692-B126E9CA02F3}"/>
              </a:ext>
            </a:extLst>
          </p:cNvPr>
          <p:cNvPicPr>
            <a:picLocks noChangeAspect="1"/>
          </p:cNvPicPr>
          <p:nvPr/>
        </p:nvPicPr>
        <p:blipFill>
          <a:blip r:embed="rId4"/>
          <a:stretch>
            <a:fillRect/>
          </a:stretch>
        </p:blipFill>
        <p:spPr>
          <a:xfrm>
            <a:off x="8472264" y="1058884"/>
            <a:ext cx="3096343" cy="1221120"/>
          </a:xfrm>
          <a:prstGeom prst="rect">
            <a:avLst/>
          </a:prstGeom>
        </p:spPr>
      </p:pic>
      <p:pic>
        <p:nvPicPr>
          <p:cNvPr id="30" name="Picture 29">
            <a:extLst>
              <a:ext uri="{FF2B5EF4-FFF2-40B4-BE49-F238E27FC236}">
                <a16:creationId xmlns:a16="http://schemas.microsoft.com/office/drawing/2014/main" id="{797FB3F8-DAC0-4E7B-97C2-3791C47607F5}"/>
              </a:ext>
            </a:extLst>
          </p:cNvPr>
          <p:cNvPicPr>
            <a:picLocks noChangeAspect="1"/>
          </p:cNvPicPr>
          <p:nvPr/>
        </p:nvPicPr>
        <p:blipFill>
          <a:blip r:embed="rId5"/>
          <a:stretch>
            <a:fillRect/>
          </a:stretch>
        </p:blipFill>
        <p:spPr>
          <a:xfrm>
            <a:off x="47328" y="5371996"/>
            <a:ext cx="2944081" cy="1386480"/>
          </a:xfrm>
          <a:prstGeom prst="rect">
            <a:avLst/>
          </a:prstGeom>
        </p:spPr>
      </p:pic>
      <p:pic>
        <p:nvPicPr>
          <p:cNvPr id="31" name="Picture 30">
            <a:extLst>
              <a:ext uri="{FF2B5EF4-FFF2-40B4-BE49-F238E27FC236}">
                <a16:creationId xmlns:a16="http://schemas.microsoft.com/office/drawing/2014/main" id="{3766C29A-6FC7-4C6A-A5EF-7B30BFF218C9}"/>
              </a:ext>
            </a:extLst>
          </p:cNvPr>
          <p:cNvPicPr>
            <a:picLocks noChangeAspect="1"/>
          </p:cNvPicPr>
          <p:nvPr/>
        </p:nvPicPr>
        <p:blipFill>
          <a:blip r:embed="rId6"/>
          <a:stretch>
            <a:fillRect/>
          </a:stretch>
        </p:blipFill>
        <p:spPr>
          <a:xfrm>
            <a:off x="2999656" y="5382587"/>
            <a:ext cx="2994841" cy="1348320"/>
          </a:xfrm>
          <a:prstGeom prst="rect">
            <a:avLst/>
          </a:prstGeom>
        </p:spPr>
      </p:pic>
      <p:pic>
        <p:nvPicPr>
          <p:cNvPr id="32" name="Picture 31">
            <a:extLst>
              <a:ext uri="{FF2B5EF4-FFF2-40B4-BE49-F238E27FC236}">
                <a16:creationId xmlns:a16="http://schemas.microsoft.com/office/drawing/2014/main" id="{E5920C17-DDFB-49D3-BFCC-3E03AC667A97}"/>
              </a:ext>
            </a:extLst>
          </p:cNvPr>
          <p:cNvPicPr>
            <a:picLocks noChangeAspect="1"/>
          </p:cNvPicPr>
          <p:nvPr/>
        </p:nvPicPr>
        <p:blipFill>
          <a:blip r:embed="rId7"/>
          <a:stretch>
            <a:fillRect/>
          </a:stretch>
        </p:blipFill>
        <p:spPr>
          <a:xfrm>
            <a:off x="6023992" y="5382587"/>
            <a:ext cx="2893321" cy="1334407"/>
          </a:xfrm>
          <a:prstGeom prst="rect">
            <a:avLst/>
          </a:prstGeom>
        </p:spPr>
      </p:pic>
      <p:pic>
        <p:nvPicPr>
          <p:cNvPr id="33" name="Picture 32">
            <a:extLst>
              <a:ext uri="{FF2B5EF4-FFF2-40B4-BE49-F238E27FC236}">
                <a16:creationId xmlns:a16="http://schemas.microsoft.com/office/drawing/2014/main" id="{C88BC0B1-18D2-4801-AB14-9D7164EA563C}"/>
              </a:ext>
            </a:extLst>
          </p:cNvPr>
          <p:cNvPicPr>
            <a:picLocks noChangeAspect="1"/>
          </p:cNvPicPr>
          <p:nvPr/>
        </p:nvPicPr>
        <p:blipFill>
          <a:blip r:embed="rId8"/>
          <a:stretch>
            <a:fillRect/>
          </a:stretch>
        </p:blipFill>
        <p:spPr>
          <a:xfrm>
            <a:off x="8776807" y="5370286"/>
            <a:ext cx="2791801" cy="1341541"/>
          </a:xfrm>
          <a:prstGeom prst="rect">
            <a:avLst/>
          </a:prstGeom>
        </p:spPr>
      </p:pic>
      <p:pic>
        <p:nvPicPr>
          <p:cNvPr id="34" name="Picture 33">
            <a:extLst>
              <a:ext uri="{FF2B5EF4-FFF2-40B4-BE49-F238E27FC236}">
                <a16:creationId xmlns:a16="http://schemas.microsoft.com/office/drawing/2014/main" id="{5ACB3E39-5A8B-4EC6-91EC-DEC080C8A88B}"/>
              </a:ext>
            </a:extLst>
          </p:cNvPr>
          <p:cNvPicPr>
            <a:picLocks noChangeAspect="1"/>
          </p:cNvPicPr>
          <p:nvPr/>
        </p:nvPicPr>
        <p:blipFill>
          <a:blip r:embed="rId9"/>
          <a:stretch>
            <a:fillRect/>
          </a:stretch>
        </p:blipFill>
        <p:spPr>
          <a:xfrm>
            <a:off x="3003600" y="4035662"/>
            <a:ext cx="2897527" cy="1115035"/>
          </a:xfrm>
          <a:prstGeom prst="rect">
            <a:avLst/>
          </a:prstGeom>
        </p:spPr>
      </p:pic>
      <p:pic>
        <p:nvPicPr>
          <p:cNvPr id="35" name="Picture 34">
            <a:extLst>
              <a:ext uri="{FF2B5EF4-FFF2-40B4-BE49-F238E27FC236}">
                <a16:creationId xmlns:a16="http://schemas.microsoft.com/office/drawing/2014/main" id="{D295DE0E-6EE7-4001-A473-1DC00F32B69F}"/>
              </a:ext>
            </a:extLst>
          </p:cNvPr>
          <p:cNvPicPr>
            <a:picLocks noChangeAspect="1"/>
          </p:cNvPicPr>
          <p:nvPr/>
        </p:nvPicPr>
        <p:blipFill>
          <a:blip r:embed="rId10"/>
          <a:stretch>
            <a:fillRect/>
          </a:stretch>
        </p:blipFill>
        <p:spPr>
          <a:xfrm>
            <a:off x="5901127" y="4029340"/>
            <a:ext cx="2846693" cy="1115035"/>
          </a:xfrm>
          <a:prstGeom prst="rect">
            <a:avLst/>
          </a:prstGeom>
        </p:spPr>
      </p:pic>
      <p:pic>
        <p:nvPicPr>
          <p:cNvPr id="36" name="Picture 35">
            <a:extLst>
              <a:ext uri="{FF2B5EF4-FFF2-40B4-BE49-F238E27FC236}">
                <a16:creationId xmlns:a16="http://schemas.microsoft.com/office/drawing/2014/main" id="{10FAF31D-3180-42BE-A09A-D6C4D672E23F}"/>
              </a:ext>
            </a:extLst>
          </p:cNvPr>
          <p:cNvPicPr>
            <a:picLocks noChangeAspect="1"/>
          </p:cNvPicPr>
          <p:nvPr/>
        </p:nvPicPr>
        <p:blipFill>
          <a:blip r:embed="rId11"/>
          <a:stretch>
            <a:fillRect/>
          </a:stretch>
        </p:blipFill>
        <p:spPr>
          <a:xfrm>
            <a:off x="5743656" y="2530825"/>
            <a:ext cx="2944081" cy="1272000"/>
          </a:xfrm>
          <a:prstGeom prst="rect">
            <a:avLst/>
          </a:prstGeom>
        </p:spPr>
      </p:pic>
      <p:pic>
        <p:nvPicPr>
          <p:cNvPr id="37" name="Picture 36">
            <a:extLst>
              <a:ext uri="{FF2B5EF4-FFF2-40B4-BE49-F238E27FC236}">
                <a16:creationId xmlns:a16="http://schemas.microsoft.com/office/drawing/2014/main" id="{92EDD404-76C5-4817-85CF-BCB4A8C3E863}"/>
              </a:ext>
            </a:extLst>
          </p:cNvPr>
          <p:cNvPicPr>
            <a:picLocks noChangeAspect="1"/>
          </p:cNvPicPr>
          <p:nvPr/>
        </p:nvPicPr>
        <p:blipFill>
          <a:blip r:embed="rId12"/>
          <a:stretch>
            <a:fillRect/>
          </a:stretch>
        </p:blipFill>
        <p:spPr>
          <a:xfrm>
            <a:off x="8687737" y="2506886"/>
            <a:ext cx="2893321" cy="1272000"/>
          </a:xfrm>
          <a:prstGeom prst="rect">
            <a:avLst/>
          </a:prstGeom>
        </p:spPr>
      </p:pic>
      <p:sp>
        <p:nvSpPr>
          <p:cNvPr id="38" name="Rectangle 37">
            <a:extLst>
              <a:ext uri="{FF2B5EF4-FFF2-40B4-BE49-F238E27FC236}">
                <a16:creationId xmlns:a16="http://schemas.microsoft.com/office/drawing/2014/main" id="{5FDE3397-3154-4093-92C5-2EC4729E9561}"/>
              </a:ext>
            </a:extLst>
          </p:cNvPr>
          <p:cNvSpPr/>
          <p:nvPr/>
        </p:nvSpPr>
        <p:spPr>
          <a:xfrm>
            <a:off x="253496" y="817094"/>
            <a:ext cx="5842504" cy="457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Lifesaving Rules</a:t>
            </a:r>
          </a:p>
        </p:txBody>
      </p:sp>
      <p:sp>
        <p:nvSpPr>
          <p:cNvPr id="39" name="Rectangle 38">
            <a:extLst>
              <a:ext uri="{FF2B5EF4-FFF2-40B4-BE49-F238E27FC236}">
                <a16:creationId xmlns:a16="http://schemas.microsoft.com/office/drawing/2014/main" id="{994264E4-1CA3-493E-A531-440E2C9FA751}"/>
              </a:ext>
            </a:extLst>
          </p:cNvPr>
          <p:cNvSpPr/>
          <p:nvPr/>
        </p:nvSpPr>
        <p:spPr>
          <a:xfrm>
            <a:off x="205689" y="1556792"/>
            <a:ext cx="4162119" cy="369332"/>
          </a:xfrm>
          <a:prstGeom prst="rect">
            <a:avLst/>
          </a:prstGeom>
          <a:solidFill>
            <a:schemeClr val="tx1">
              <a:lumMod val="65000"/>
              <a:lumOff val="35000"/>
            </a:schemeClr>
          </a:solidFill>
          <a:ln>
            <a:solidFill>
              <a:schemeClr val="tx1">
                <a:lumMod val="65000"/>
                <a:lumOff val="35000"/>
              </a:schemeClr>
            </a:solidFill>
          </a:ln>
        </p:spPr>
        <p:txBody>
          <a:bodyPr wrap="square">
            <a:spAutoFit/>
          </a:bodyPr>
          <a:lstStyle/>
          <a:p>
            <a:r>
              <a:rPr lang="en-GB" b="1" dirty="0">
                <a:solidFill>
                  <a:schemeClr val="bg1"/>
                </a:solidFill>
              </a:rPr>
              <a:t>Remember – it’s easy as 1, 2, 3…4</a:t>
            </a:r>
          </a:p>
        </p:txBody>
      </p:sp>
    </p:spTree>
    <p:extLst>
      <p:ext uri="{BB962C8B-B14F-4D97-AF65-F5344CB8AC3E}">
        <p14:creationId xmlns:p14="http://schemas.microsoft.com/office/powerpoint/2010/main" val="34439113"/>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69337</TotalTime>
  <Words>2989</Words>
  <Application>Microsoft Office PowerPoint</Application>
  <PresentationFormat>Widescreen</PresentationFormat>
  <Paragraphs>252</Paragraphs>
  <Slides>16</Slides>
  <Notes>13</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26" baseType="lpstr">
      <vt:lpstr>Arial</vt:lpstr>
      <vt:lpstr>Bradley Hand ITC</vt:lpstr>
      <vt:lpstr>Calibri</vt:lpstr>
      <vt:lpstr>Times New Roman</vt:lpstr>
      <vt:lpstr>Wingdings</vt:lpstr>
      <vt:lpstr>1_Office Theme</vt:lpstr>
      <vt:lpstr>Blank</vt:lpstr>
      <vt:lpstr>6_Blank</vt:lpstr>
      <vt:lpstr>2_Office Theme</vt:lpstr>
      <vt:lpstr>Worksheet</vt:lpstr>
      <vt:lpstr>Health, Safety and Environment Period Cascade for P09 2019/20  Wessex Route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de la Mothe</dc:creator>
  <cp:lastModifiedBy>Iheozor-Ejiofor Achilleus</cp:lastModifiedBy>
  <cp:revision>631</cp:revision>
  <cp:lastPrinted>2019-06-24T10:23:36Z</cp:lastPrinted>
  <dcterms:created xsi:type="dcterms:W3CDTF">2018-04-19T11:16:21Z</dcterms:created>
  <dcterms:modified xsi:type="dcterms:W3CDTF">2019-12-13T09:25:43Z</dcterms:modified>
</cp:coreProperties>
</file>