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9" r:id="rId3"/>
    <p:sldMasterId id="2147483765" r:id="rId4"/>
  </p:sldMasterIdLst>
  <p:notesMasterIdLst>
    <p:notesMasterId r:id="rId22"/>
  </p:notesMasterIdLst>
  <p:handoutMasterIdLst>
    <p:handoutMasterId r:id="rId23"/>
  </p:handoutMasterIdLst>
  <p:sldIdLst>
    <p:sldId id="634" r:id="rId5"/>
    <p:sldId id="275" r:id="rId6"/>
    <p:sldId id="276" r:id="rId7"/>
    <p:sldId id="609" r:id="rId8"/>
    <p:sldId id="645" r:id="rId9"/>
    <p:sldId id="633" r:id="rId10"/>
    <p:sldId id="635" r:id="rId11"/>
    <p:sldId id="620" r:id="rId12"/>
    <p:sldId id="642" r:id="rId13"/>
    <p:sldId id="644" r:id="rId14"/>
    <p:sldId id="291" r:id="rId15"/>
    <p:sldId id="631" r:id="rId16"/>
    <p:sldId id="288" r:id="rId17"/>
    <p:sldId id="284" r:id="rId18"/>
    <p:sldId id="289" r:id="rId19"/>
    <p:sldId id="646" r:id="rId20"/>
    <p:sldId id="290"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634"/>
            <p14:sldId id="275"/>
            <p14:sldId id="276"/>
            <p14:sldId id="609"/>
            <p14:sldId id="645"/>
            <p14:sldId id="633"/>
            <p14:sldId id="635"/>
            <p14:sldId id="620"/>
            <p14:sldId id="642"/>
            <p14:sldId id="644"/>
            <p14:sldId id="291"/>
            <p14:sldId id="631"/>
            <p14:sldId id="288"/>
            <p14:sldId id="284"/>
            <p14:sldId id="289"/>
            <p14:sldId id="646"/>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a Mothe Andrea" initials="DLMA" lastIdx="2" clrIdx="0">
    <p:extLst>
      <p:ext uri="{19B8F6BF-5375-455C-9EA6-DF929625EA0E}">
        <p15:presenceInfo xmlns:p15="http://schemas.microsoft.com/office/powerpoint/2012/main" userId="S-1-5-21-902708941-4082285366-676173334-43015" providerId="AD"/>
      </p:ext>
    </p:extLst>
  </p:cmAuthor>
  <p:cmAuthor id="2" name="Capstick Tracey" initials="CT" lastIdx="32" clrIdx="1">
    <p:extLst>
      <p:ext uri="{19B8F6BF-5375-455C-9EA6-DF929625EA0E}">
        <p15:presenceInfo xmlns:p15="http://schemas.microsoft.com/office/powerpoint/2012/main" userId="S-1-5-21-902708941-4082285366-676173334-24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181"/>
    <a:srgbClr val="FFEDB3"/>
    <a:srgbClr val="FF3399"/>
    <a:srgbClr val="951B81"/>
    <a:srgbClr val="FF6600"/>
    <a:srgbClr val="663300"/>
    <a:srgbClr val="293A16"/>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84830" autoAdjust="0"/>
  </p:normalViewPr>
  <p:slideViewPr>
    <p:cSldViewPr>
      <p:cViewPr>
        <p:scale>
          <a:sx n="70" d="100"/>
          <a:sy n="70" d="100"/>
        </p:scale>
        <p:origin x="474" y="34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0747234-F741-423B-B336-1B8A9B2BAFB1}" type="datetimeFigureOut">
              <a:rPr lang="en-GB" smtClean="0"/>
              <a:t>07/01/2020</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B15424F-E449-4824-921F-55F0BB15E53D}" type="datetimeFigureOut">
              <a:rPr lang="en-GB" smtClean="0"/>
              <a:t>07/01/2020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564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35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13</a:t>
            </a:fld>
            <a:endParaRPr lang="en-GB"/>
          </a:p>
        </p:txBody>
      </p:sp>
    </p:spTree>
    <p:extLst>
      <p:ext uri="{BB962C8B-B14F-4D97-AF65-F5344CB8AC3E}">
        <p14:creationId xmlns:p14="http://schemas.microsoft.com/office/powerpoint/2010/main" val="781752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15</a:t>
            </a:fld>
            <a:endParaRPr lang="en-GB"/>
          </a:p>
        </p:txBody>
      </p:sp>
    </p:spTree>
    <p:extLst>
      <p:ext uri="{BB962C8B-B14F-4D97-AF65-F5344CB8AC3E}">
        <p14:creationId xmlns:p14="http://schemas.microsoft.com/office/powerpoint/2010/main" val="2915184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6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2</a:t>
            </a:fld>
            <a:endParaRPr lang="en-GB"/>
          </a:p>
        </p:txBody>
      </p:sp>
    </p:spTree>
    <p:extLst>
      <p:ext uri="{BB962C8B-B14F-4D97-AF65-F5344CB8AC3E}">
        <p14:creationId xmlns:p14="http://schemas.microsoft.com/office/powerpoint/2010/main" val="405621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3</a:t>
            </a:fld>
            <a:endParaRPr lang="en-GB"/>
          </a:p>
        </p:txBody>
      </p:sp>
    </p:spTree>
    <p:extLst>
      <p:ext uri="{BB962C8B-B14F-4D97-AF65-F5344CB8AC3E}">
        <p14:creationId xmlns:p14="http://schemas.microsoft.com/office/powerpoint/2010/main" val="116605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10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86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48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30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623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173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5C74D00-CB23-4993-895F-5957E70C721C}" type="datetime5">
              <a:rPr lang="en-GB" altLang="en-US" smtClean="0"/>
              <a:t>7-Jan-20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dirty="0"/>
          </a:p>
        </p:txBody>
      </p:sp>
    </p:spTree>
    <p:extLst>
      <p:ext uri="{BB962C8B-B14F-4D97-AF65-F5344CB8AC3E}">
        <p14:creationId xmlns:p14="http://schemas.microsoft.com/office/powerpoint/2010/main" val="228654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A17AFD3-2D1A-4F80-811E-731407958CEC}" type="datetime5">
              <a:rPr lang="en-GB" altLang="en-US" smtClean="0"/>
              <a:t>7-Jan-20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dirty="0"/>
          </a:p>
        </p:txBody>
      </p:sp>
    </p:spTree>
    <p:extLst>
      <p:ext uri="{BB962C8B-B14F-4D97-AF65-F5344CB8AC3E}">
        <p14:creationId xmlns:p14="http://schemas.microsoft.com/office/powerpoint/2010/main" val="401656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4ADA3F7-18FA-4500-BB0B-547829B379B9}" type="datetime5">
              <a:rPr lang="en-GB" altLang="en-US" smtClean="0"/>
              <a:t>7-Jan-20</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dirty="0"/>
          </a:p>
        </p:txBody>
      </p:sp>
    </p:spTree>
    <p:extLst>
      <p:ext uri="{BB962C8B-B14F-4D97-AF65-F5344CB8AC3E}">
        <p14:creationId xmlns:p14="http://schemas.microsoft.com/office/powerpoint/2010/main" val="411482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EB2DB4B-1D3A-4E96-8CFF-873FFA9833E7}" type="datetime5">
              <a:rPr lang="en-GB" altLang="en-US" smtClean="0"/>
              <a:t>7-Jan-20</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dirty="0"/>
          </a:p>
        </p:txBody>
      </p:sp>
    </p:spTree>
    <p:extLst>
      <p:ext uri="{BB962C8B-B14F-4D97-AF65-F5344CB8AC3E}">
        <p14:creationId xmlns:p14="http://schemas.microsoft.com/office/powerpoint/2010/main" val="64840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312F059-9EB6-46DD-9F0A-BD169B252D02}" type="datetime5">
              <a:rPr lang="en-GB" altLang="en-US" smtClean="0"/>
              <a:t>7-Jan-20</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dirty="0"/>
          </a:p>
        </p:txBody>
      </p:sp>
    </p:spTree>
    <p:extLst>
      <p:ext uri="{BB962C8B-B14F-4D97-AF65-F5344CB8AC3E}">
        <p14:creationId xmlns:p14="http://schemas.microsoft.com/office/powerpoint/2010/main" val="292034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47622E-FD73-4FC5-A638-02FBC1EA4A40}" type="datetime5">
              <a:rPr lang="en-GB" altLang="en-US" smtClean="0"/>
              <a:t>7-Jan-20</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dirty="0"/>
          </a:p>
        </p:txBody>
      </p:sp>
    </p:spTree>
    <p:extLst>
      <p:ext uri="{BB962C8B-B14F-4D97-AF65-F5344CB8AC3E}">
        <p14:creationId xmlns:p14="http://schemas.microsoft.com/office/powerpoint/2010/main" val="573013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1E5C4F-1C97-42B9-AE0F-261FB937E040}" type="datetime5">
              <a:rPr lang="en-GB" altLang="en-US" smtClean="0"/>
              <a:t>7-Jan-20</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dirty="0"/>
          </a:p>
        </p:txBody>
      </p:sp>
    </p:spTree>
    <p:extLst>
      <p:ext uri="{BB962C8B-B14F-4D97-AF65-F5344CB8AC3E}">
        <p14:creationId xmlns:p14="http://schemas.microsoft.com/office/powerpoint/2010/main" val="10963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8E4863-2A29-4332-8DA7-2B35B9C96659}" type="datetime5">
              <a:rPr lang="en-GB" altLang="en-US" smtClean="0"/>
              <a:t>7-Jan-20</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dirty="0"/>
          </a:p>
        </p:txBody>
      </p:sp>
    </p:spTree>
    <p:extLst>
      <p:ext uri="{BB962C8B-B14F-4D97-AF65-F5344CB8AC3E}">
        <p14:creationId xmlns:p14="http://schemas.microsoft.com/office/powerpoint/2010/main" val="2067951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8580E5A-967E-40A8-A073-B17548ACF2E8}" type="datetime5">
              <a:rPr lang="en-GB" altLang="en-US" smtClean="0"/>
              <a:t>7-Jan-20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dirty="0"/>
          </a:p>
        </p:txBody>
      </p:sp>
    </p:spTree>
    <p:extLst>
      <p:ext uri="{BB962C8B-B14F-4D97-AF65-F5344CB8AC3E}">
        <p14:creationId xmlns:p14="http://schemas.microsoft.com/office/powerpoint/2010/main" val="197619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1D200C-2337-4AF9-957F-157D2E40BE46}" type="datetime5">
              <a:rPr lang="en-GB" altLang="en-US" smtClean="0"/>
              <a:t>7-Jan-20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dirty="0"/>
          </a:p>
        </p:txBody>
      </p:sp>
    </p:spTree>
    <p:extLst>
      <p:ext uri="{BB962C8B-B14F-4D97-AF65-F5344CB8AC3E}">
        <p14:creationId xmlns:p14="http://schemas.microsoft.com/office/powerpoint/2010/main" val="145926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
        <p:nvSpPr>
          <p:cNvPr id="8194" name="Rectangle 2"/>
          <p:cNvSpPr>
            <a:spLocks noGrp="1" noChangeArrowheads="1"/>
          </p:cNvSpPr>
          <p:nvPr>
            <p:ph type="ctrTitle"/>
          </p:nvPr>
        </p:nvSpPr>
        <p:spPr>
          <a:xfrm>
            <a:off x="719672"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72"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solidFill>
                  <a:srgbClr val="054B6B"/>
                </a:solidFill>
              </a:rPr>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solidFill>
                  <a:srgbClr val="054B6B"/>
                </a:solidFill>
              </a:rPr>
              <a:pPr>
                <a:defRPr/>
              </a:pPr>
              <a:t>7-Jan-20</a:t>
            </a:fld>
            <a:endParaRPr lang="en-GB" altLang="en-US">
              <a:solidFill>
                <a:srgbClr val="054B6B"/>
              </a:solidFill>
            </a:endParaRPr>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45376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solidFill>
                  <a:srgbClr val="054B6B"/>
                </a:solidFill>
              </a:rPr>
              <a:pPr>
                <a:defRPr/>
              </a:pPr>
              <a:t>7-Jan-20</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4953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4"/>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3" y="4589469"/>
            <a:ext cx="10515600" cy="1500187"/>
          </a:xfrm>
        </p:spPr>
        <p:txBody>
          <a:bodyPr/>
          <a:lstStyle>
            <a:lvl1pPr marL="0" indent="0">
              <a:buNone/>
              <a:defRPr sz="2400"/>
            </a:lvl1pPr>
            <a:lvl2pPr marL="457035" indent="0">
              <a:buNone/>
              <a:defRPr sz="2000"/>
            </a:lvl2pPr>
            <a:lvl3pPr marL="914070" indent="0">
              <a:buNone/>
              <a:defRPr sz="1800"/>
            </a:lvl3pPr>
            <a:lvl4pPr marL="1371105" indent="0">
              <a:buNone/>
              <a:defRPr sz="1600"/>
            </a:lvl4pPr>
            <a:lvl5pPr marL="1828141" indent="0">
              <a:buNone/>
              <a:defRPr sz="1600"/>
            </a:lvl5pPr>
            <a:lvl6pPr marL="2285176" indent="0">
              <a:buNone/>
              <a:defRPr sz="1600"/>
            </a:lvl6pPr>
            <a:lvl7pPr marL="2742213" indent="0">
              <a:buNone/>
              <a:defRPr sz="1600"/>
            </a:lvl7pPr>
            <a:lvl8pPr marL="3199248" indent="0">
              <a:buNone/>
              <a:defRPr sz="1600"/>
            </a:lvl8pPr>
            <a:lvl9pPr marL="3656283"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solidFill>
                  <a:srgbClr val="054B6B"/>
                </a:solidFill>
              </a:rPr>
              <a:pPr>
                <a:defRPr/>
              </a:pPr>
              <a:t>7-Jan-20</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72772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7"/>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25" y="1841507"/>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solidFill>
                  <a:srgbClr val="054B6B"/>
                </a:solidFill>
              </a:rPr>
              <a:pPr>
                <a:defRPr/>
              </a:pPr>
              <a:t>7-Jan-20</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122968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20"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solidFill>
                  <a:srgbClr val="054B6B"/>
                </a:solidFill>
              </a:rPr>
              <a:pPr>
                <a:defRPr/>
              </a:pPr>
              <a:t>7-Jan-20</a:t>
            </a:fld>
            <a:endParaRPr lang="en-GB" altLang="en-US">
              <a:solidFill>
                <a:srgbClr val="054B6B"/>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28387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solidFill>
                  <a:srgbClr val="054B6B"/>
                </a:solidFill>
              </a:rPr>
              <a:pPr>
                <a:defRPr/>
              </a:pPr>
              <a:t>7-Jan-20</a:t>
            </a:fld>
            <a:endParaRPr lang="en-GB" altLang="en-US">
              <a:solidFill>
                <a:srgbClr val="054B6B"/>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31594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solidFill>
                  <a:srgbClr val="054B6B"/>
                </a:solidFill>
              </a:rPr>
              <a:pPr>
                <a:defRPr/>
              </a:pPr>
              <a:t>7-Jan-20</a:t>
            </a:fld>
            <a:endParaRPr lang="en-GB" altLang="en-US">
              <a:solidFill>
                <a:srgbClr val="054B6B"/>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59955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solidFill>
                  <a:srgbClr val="054B6B"/>
                </a:solidFill>
              </a:rPr>
              <a:pPr>
                <a:defRPr/>
              </a:pPr>
              <a:t>7-Jan-20</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461184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32"/>
            <a:ext cx="6172200" cy="4873625"/>
          </a:xfrm>
        </p:spPr>
        <p:txBody>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solidFill>
                  <a:srgbClr val="054B6B"/>
                </a:solidFill>
              </a:rPr>
              <a:pPr>
                <a:defRPr/>
              </a:pPr>
              <a:t>7-Jan-20</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49452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solidFill>
                  <a:srgbClr val="054B6B"/>
                </a:solidFill>
              </a:rPr>
              <a:pPr>
                <a:defRPr/>
              </a:pPr>
              <a:t>7-Jan-20</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7469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71"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solidFill>
                  <a:srgbClr val="054B6B"/>
                </a:solidFill>
              </a:rPr>
              <a:pPr>
                <a:defRPr/>
              </a:pPr>
              <a:t>7-Jan-20</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20930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72" y="827088"/>
            <a:ext cx="9692217"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672" y="1841507"/>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7" y="1841507"/>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solidFill>
                  <a:srgbClr val="054B6B"/>
                </a:solidFill>
              </a:rPr>
              <a:pPr>
                <a:defRPr/>
              </a:pPr>
              <a:t>7-Jan-20</a:t>
            </a:fld>
            <a:endParaRPr lang="en-GB" altLang="en-US" dirty="0">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1558436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1826482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561390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382040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372717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367186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86292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DF00151-5426-497B-B88E-C52908C28F4A}"/>
              </a:ext>
            </a:extLst>
          </p:cNvPr>
          <p:cNvSpPr>
            <a:spLocks noGrp="1"/>
          </p:cNvSpPr>
          <p:nvPr>
            <p:ph type="sldNum" sz="quarter" idx="12"/>
          </p:nvPr>
        </p:nvSpPr>
        <p:spPr/>
        <p:txBody>
          <a:bodyPr/>
          <a:lstStyle/>
          <a:p>
            <a:fld id="{6DF18008-7AA4-44CA-8056-37C7048047C9}" type="slidenum">
              <a:rPr lang="en-GB" smtClean="0"/>
              <a:t>‹#›</a:t>
            </a:fld>
            <a:endParaRPr lang="en-GB"/>
          </a:p>
        </p:txBody>
      </p:sp>
    </p:spTree>
    <p:extLst>
      <p:ext uri="{BB962C8B-B14F-4D97-AF65-F5344CB8AC3E}">
        <p14:creationId xmlns:p14="http://schemas.microsoft.com/office/powerpoint/2010/main" val="28743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extLst>
      <p:ext uri="{BB962C8B-B14F-4D97-AF65-F5344CB8AC3E}">
        <p14:creationId xmlns:p14="http://schemas.microsoft.com/office/powerpoint/2010/main" val="166921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dirty="0"/>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8E693516-CEBD-4C3B-8DBB-421BED3F8769}" type="datetime5">
              <a:rPr lang="en-GB" altLang="en-US" smtClean="0"/>
              <a:t>7-Jan-20</a:t>
            </a:fld>
            <a:endParaRPr lang="en-GB" altLang="en-US" dirty="0"/>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dirty="0"/>
          </a:p>
        </p:txBody>
      </p:sp>
    </p:spTree>
    <p:extLst>
      <p:ext uri="{BB962C8B-B14F-4D97-AF65-F5344CB8AC3E}">
        <p14:creationId xmlns:p14="http://schemas.microsoft.com/office/powerpoint/2010/main" val="79958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60000"/>
            <a:lumOff val="40000"/>
            <a:alpha val="1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 id="2147483763" r:id="rId7"/>
    <p:sldLayoutId id="214748376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60000"/>
            <a:lumOff val="40000"/>
            <a:alpha val="17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5056073F-EC5A-4D17-B0B4-750917E45228}" type="datetime5">
              <a:rPr lang="en-GB" altLang="en-US" smtClean="0"/>
              <a:t>7-Jan-20</a:t>
            </a:fld>
            <a:endParaRPr lang="en-GB" altLang="en-US" dirty="0"/>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dirty="0"/>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extLst>
      <p:ext uri="{BB962C8B-B14F-4D97-AF65-F5344CB8AC3E}">
        <p14:creationId xmlns:p14="http://schemas.microsoft.com/office/powerpoint/2010/main" val="23028227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60000"/>
            <a:lumOff val="40000"/>
            <a:alpha val="17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72"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72" y="1841507"/>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solidFill>
                  <a:srgbClr val="054B6B"/>
                </a:solidFill>
              </a:rPr>
              <a:pPr>
                <a:defRPr/>
              </a:pPr>
              <a:t>7-Jan-20</a:t>
            </a:fld>
            <a:endParaRPr lang="en-GB" altLang="en-US">
              <a:solidFill>
                <a:srgbClr val="054B6B"/>
              </a:solidFill>
            </a:endParaRPr>
          </a:p>
        </p:txBody>
      </p:sp>
      <p:sp>
        <p:nvSpPr>
          <p:cNvPr id="1029" name="Rectangle 5"/>
          <p:cNvSpPr>
            <a:spLocks noGrp="1" noChangeArrowheads="1"/>
          </p:cNvSpPr>
          <p:nvPr>
            <p:ph type="ftr" sz="quarter" idx="3"/>
          </p:nvPr>
        </p:nvSpPr>
        <p:spPr bwMode="auto">
          <a:xfrm>
            <a:off x="719667" y="233369"/>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solidFill>
                  <a:srgbClr val="054B6B"/>
                </a:solidFill>
              </a:rPr>
              <a:pPr>
                <a:defRPr/>
              </a:pPr>
              <a:t>‹#›</a:t>
            </a:fld>
            <a:endParaRPr lang="en-GB" altLang="en-US">
              <a:solidFill>
                <a:srgbClr val="054B6B"/>
              </a:solidFill>
            </a:endParaRPr>
          </a:p>
        </p:txBody>
      </p:sp>
      <p:sp>
        <p:nvSpPr>
          <p:cNvPr id="1031" name="Text Box 8"/>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378241054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035" algn="l" rtl="0" eaLnBrk="1" fontAlgn="base" hangingPunct="1">
        <a:spcBef>
          <a:spcPct val="0"/>
        </a:spcBef>
        <a:spcAft>
          <a:spcPct val="0"/>
        </a:spcAft>
        <a:defRPr sz="2800" b="1" i="1">
          <a:solidFill>
            <a:schemeClr val="tx2"/>
          </a:solidFill>
          <a:latin typeface="Arial" panose="020B0604020202020204" pitchFamily="34" charset="0"/>
        </a:defRPr>
      </a:lvl6pPr>
      <a:lvl7pPr marL="914070" algn="l" rtl="0" eaLnBrk="1" fontAlgn="base" hangingPunct="1">
        <a:spcBef>
          <a:spcPct val="0"/>
        </a:spcBef>
        <a:spcAft>
          <a:spcPct val="0"/>
        </a:spcAft>
        <a:defRPr sz="2800" b="1" i="1">
          <a:solidFill>
            <a:schemeClr val="tx2"/>
          </a:solidFill>
          <a:latin typeface="Arial" panose="020B0604020202020204" pitchFamily="34" charset="0"/>
        </a:defRPr>
      </a:lvl7pPr>
      <a:lvl8pPr marL="1371105" algn="l" rtl="0" eaLnBrk="1" fontAlgn="base" hangingPunct="1">
        <a:spcBef>
          <a:spcPct val="0"/>
        </a:spcBef>
        <a:spcAft>
          <a:spcPct val="0"/>
        </a:spcAft>
        <a:defRPr sz="2800" b="1" i="1">
          <a:solidFill>
            <a:schemeClr val="tx2"/>
          </a:solidFill>
          <a:latin typeface="Arial" panose="020B0604020202020204" pitchFamily="34" charset="0"/>
        </a:defRPr>
      </a:lvl8pPr>
      <a:lvl9pPr marL="1828141"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821" indent="-180909"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7747" indent="-180909"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260" indent="-179323"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2773" indent="-179323"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3694"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29"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66"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02"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60000"/>
            <a:lumOff val="40000"/>
            <a:alpha val="1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63182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gif"/></Relationships>
</file>

<file path=ppt/slides/_rels/slide11.xml.rels><?xml version="1.0" encoding="UTF-8" standalone="yes"?>
<Relationships xmlns="http://schemas.openxmlformats.org/package/2006/relationships"><Relationship Id="rId8" Type="http://schemas.openxmlformats.org/officeDocument/2006/relationships/hyperlink" Target="file:///\\NC2V04FDC02\DFSRoot$\SZ\WMAGroups\01%20-%20Route%20IM%20Director%20-%20Wessex\02%20-%20Route%20Safety%20Hour%20Reporting\02%20-%20Route%20Safety%20Hour%20Reporting\Safety%20Cascades%2019-20\P10%201920\Network%20Rail_710%20New%20Year,%20New%20You%20poster%20(Dec%2019).pdf" TargetMode="External"/><Relationship Id="rId3" Type="http://schemas.openxmlformats.org/officeDocument/2006/relationships/hyperlink" Target="file:///\\NC2V04FDC02\DFSRoot$\SZ\WMAGroups\01%20-%20Route%20IM%20Director%20-%20Wessex\02%20-%20Route%20Safety%20Hour%20Reporting\02%20-%20Route%20Safety%20Hour%20Reporting\Safety%20Cascades%2019-20\P10%201920\Safety-Bulletin-NRB19-22-Contact-with-Overhead-Line-Equipment-OLE-&#8211;-serious-injury.pdf" TargetMode="External"/><Relationship Id="rId7" Type="http://schemas.openxmlformats.org/officeDocument/2006/relationships/hyperlink" Target="file:///\\NC2V04FDC02\DFSRoot$\SZ\WMAGroups\01%20-%20Route%20IM%20Director%20-%20Wessex\02%20-%20Route%20Safety%20Hour%20Reporting\02%20-%20Route%20Safety%20Hour%20Reporting\Safety%20Cascades%2019-20\P10%201920\Network%20Rail_471%20Blue%20Monday%20Info%20sheet%20(Dec%2019).pdf" TargetMode="External"/><Relationship Id="rId2" Type="http://schemas.openxmlformats.org/officeDocument/2006/relationships/hyperlink" Target="file:///\\NC2V04FDC02\DFSRoot$\SZ\WMAGroups\01%20-%20Route%20IM%20Director%20-%20Wessex\02%20-%20Route%20Safety%20Hour%20Reporting\02%20-%20Route%20Safety%20Hour%20Reporting\Safety%20Cascades%2019-20\P10%201920\Safety-Bulletin-NRB19-21-Burns-after-petrol-spill-while-refuelling.pdf" TargetMode="External"/><Relationship Id="rId1" Type="http://schemas.openxmlformats.org/officeDocument/2006/relationships/slideLayout" Target="../slideLayouts/slideLayout2.xml"/><Relationship Id="rId6" Type="http://schemas.openxmlformats.org/officeDocument/2006/relationships/hyperlink" Target="file:///\\NC2V04FDC02\DFSRoot$\SZ\WMAGroups\01%20-%20Route%20IM%20Director%20-%20Wessex\02%20-%20Route%20Safety%20Hour%20Reporting\02%20-%20Route%20Safety%20Hour%20Reporting\Safety%20Cascades%2019-20\P10%201920\Network%20Rail_461%20New%20Year%20Winter%20poster%20(Dec%2019).pdf" TargetMode="External"/><Relationship Id="rId11" Type="http://schemas.openxmlformats.org/officeDocument/2006/relationships/image" Target="../media/image25.emf"/><Relationship Id="rId5" Type="http://schemas.openxmlformats.org/officeDocument/2006/relationships/hyperlink" Target="file:///\\NC2V04FDC02\DFSRoot$\SZ\WMAGroups\01%20-%20Route%20IM%20Director%20-%20Wessex\02%20-%20Route%20Safety%20Hour%20Reporting\02%20-%20Route%20Safety%20Hour%20Reporting\Safety%20Cascades%2019-20\P10%201920\Safety-Bulletin-NRB19-19-On-Track-Machine-runaway-and-collision-within-a-work-site.pdf" TargetMode="External"/><Relationship Id="rId10" Type="http://schemas.openxmlformats.org/officeDocument/2006/relationships/hyperlink" Target="file:///\\NC2V04FDC02\DFSRoot$\SZ\WMAGroups\01%20-%20Route%20IM%20Director%20-%20Wessex\02%20-%20Route%20Safety%20Hour%20Reporting\02%20-%20Route%20Safety%20Hour%20Reporting\Safety%20Cascades%2019-20\P10%201920\Lessons%20Learnt%20Dislocated%20Finger%20061219.pdf" TargetMode="External"/><Relationship Id="rId4" Type="http://schemas.openxmlformats.org/officeDocument/2006/relationships/hyperlink" Target="file:///\\NC2V04FDC02\DFSRoot$\SZ\WMAGroups\01%20-%20Route%20IM%20Director%20-%20Wessex\02%20-%20Route%20Safety%20Hour%20Reporting\02%20-%20Route%20Safety%20Hour%20Reporting\Safety%20Cascades%2019-20\P10%201920\Safety-Advice-NRA19-15-Working-safely-on-scaffold-towers.pdf" TargetMode="External"/><Relationship Id="rId9" Type="http://schemas.openxmlformats.org/officeDocument/2006/relationships/hyperlink" Target="file:///\\NC2V04FDC02\DFSRoot$\SZ\WMAGroups\01%20-%20Route%20IM%20Director%20-%20Wessex\02%20-%20Route%20Safety%20Hour%20Reporting\02%20-%20Route%20Safety%20Hour%20Reporting\Safety%20Cascades%2019-20\P10%201920\Network%20Rail_711%20January%20Newsletter%20(Jan%2020).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s://wexplant.hub.networkrail.co.uk/Pages/NRHome.aspx" TargetMode="External"/><Relationship Id="rId4" Type="http://schemas.openxmlformats.org/officeDocument/2006/relationships/hyperlink" Target="mailto:luis.williams@networkrail.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hyperlink" Target="https://safety.networkrail.co.uk/home-2/environment-and-sustainable-development/environment/pollution-of-landwater/pollution-prevention-toolbox-talk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hyperlink" Target="https://www.clubsodaguide.com/search/venues" TargetMode="External"/><Relationship Id="rId4" Type="http://schemas.openxmlformats.org/officeDocument/2006/relationships/hyperlink" Target="https://www.drinkaware.co.uk/selfassessme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emf"/><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package" Target="../embeddings/Microsoft_Excel_Worksheet.xlsx"/><Relationship Id="rId13"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png"/><Relationship Id="rId12" Type="http://schemas.openxmlformats.org/officeDocument/2006/relationships/hyperlink" Target="https://www.google.co.uk/url?sa=i&amp;url=https%3A%2F%2Fwww.shutterstock.com%2Fes%2Fsearch%2Fhand%2520wound%3Fimage_type%3Dillustration&amp;psig=AOvVaw0sfkgA1I0Cx2LDpo-Tkfio&amp;ust=1573575928428000&amp;source=images&amp;cd=vfe&amp;ved=0CAIQjRxqFwoTCLjqqKvJ4uUCFQAAAAAdAAAAABAF"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6.emf"/><Relationship Id="rId5" Type="http://schemas.openxmlformats.org/officeDocument/2006/relationships/image" Target="../media/image8.emf"/><Relationship Id="rId15" Type="http://schemas.openxmlformats.org/officeDocument/2006/relationships/image" Target="../media/image12.jpeg"/><Relationship Id="rId10" Type="http://schemas.openxmlformats.org/officeDocument/2006/relationships/package" Target="../embeddings/Microsoft_Excel_Worksheet1.xlsx"/><Relationship Id="rId4" Type="http://schemas.openxmlformats.org/officeDocument/2006/relationships/image" Target="../media/image7.png"/><Relationship Id="rId9" Type="http://schemas.openxmlformats.org/officeDocument/2006/relationships/image" Target="../media/image5.emf"/><Relationship Id="rId14" Type="http://schemas.openxmlformats.org/officeDocument/2006/relationships/hyperlink" Target="https://www.google.co.uk/url?sa=i&amp;rct=j&amp;q=&amp;esrc=s&amp;source=images&amp;cd=&amp;ved=2ahUKEwjLgbeyq-_mAhVnAGMBHTucCEIQjRx6BAgBEAQ&amp;url=https%3A%2F%2Fwww.vectorstock.com%2Froyalty-free-vector%2Fbody-ache-pain-backache-headache-pictogram-a-set-vector-24077570&amp;psig=AOvVaw2sOTFrbVN2mmCW1ZPPnUAM&amp;ust=157841188235329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cid:5E24749E-3AA7-45DB-8F24-2C718ACCD1EC" TargetMode="External"/><Relationship Id="rId5" Type="http://schemas.openxmlformats.org/officeDocument/2006/relationships/image" Target="../media/image21.jpeg"/><Relationship Id="rId4" Type="http://schemas.openxmlformats.org/officeDocument/2006/relationships/image" Target="cid:3AF71291-B5CA-49EF-A740-365ABCDE746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idx="4294967295"/>
          </p:nvPr>
        </p:nvSpPr>
        <p:spPr>
          <a:xfrm>
            <a:off x="407368" y="5473972"/>
            <a:ext cx="11377264" cy="1253491"/>
          </a:xfrm>
          <a:prstGeom prst="rect">
            <a:avLst/>
          </a:prstGeom>
          <a:noFill/>
          <a:ln>
            <a:noFill/>
          </a:ln>
        </p:spPr>
        <p:txBody>
          <a:bodyPr/>
          <a:lstStyle/>
          <a:p>
            <a:r>
              <a:rPr lang="en-GB" sz="2800" b="0" spc="0" dirty="0">
                <a:solidFill>
                  <a:schemeClr val="tx2">
                    <a:lumMod val="50000"/>
                  </a:schemeClr>
                </a:solidFill>
                <a:latin typeface="Arial" panose="020B0604020202020204" pitchFamily="34" charset="0"/>
                <a:ea typeface="+mn-ea"/>
                <a:cs typeface="Arial" panose="020B0604020202020204" pitchFamily="34" charset="0"/>
              </a:rPr>
              <a:t>Health, Safety and Environment Period Cascade for P10 2019/20</a:t>
            </a:r>
            <a:br>
              <a:rPr lang="en-GB" sz="2800" b="0" spc="0" dirty="0">
                <a:solidFill>
                  <a:schemeClr val="tx2">
                    <a:lumMod val="50000"/>
                  </a:schemeClr>
                </a:solidFill>
                <a:latin typeface="Arial" panose="020B0604020202020204" pitchFamily="34" charset="0"/>
                <a:ea typeface="+mn-ea"/>
                <a:cs typeface="Arial" panose="020B0604020202020204" pitchFamily="34" charset="0"/>
              </a:rPr>
            </a:br>
            <a:br>
              <a:rPr lang="en-GB" sz="2800" b="0" spc="0" dirty="0">
                <a:solidFill>
                  <a:schemeClr val="tx2">
                    <a:lumMod val="50000"/>
                  </a:schemeClr>
                </a:solidFill>
                <a:latin typeface="Arial" panose="020B0604020202020204" pitchFamily="34" charset="0"/>
                <a:ea typeface="+mn-ea"/>
                <a:cs typeface="Arial" panose="020B0604020202020204" pitchFamily="34" charset="0"/>
              </a:rPr>
            </a:br>
            <a:r>
              <a:rPr lang="en-GB" sz="2800" b="0" spc="0" dirty="0">
                <a:solidFill>
                  <a:schemeClr val="tx2">
                    <a:lumMod val="50000"/>
                  </a:schemeClr>
                </a:solidFill>
                <a:latin typeface="Arial" panose="020B0604020202020204" pitchFamily="34" charset="0"/>
                <a:ea typeface="+mn-ea"/>
                <a:cs typeface="Arial" panose="020B0604020202020204" pitchFamily="34" charset="0"/>
              </a:rPr>
              <a:t>Wessex Route </a:t>
            </a:r>
            <a:endParaRPr lang="en-GB" sz="2800" dirty="0">
              <a:solidFill>
                <a:schemeClr val="tx2">
                  <a:lumMod val="50000"/>
                </a:schemeClr>
              </a:solidFill>
            </a:endParaRPr>
          </a:p>
        </p:txBody>
      </p:sp>
      <p:pic>
        <p:nvPicPr>
          <p:cNvPr id="9" name="Picture 8">
            <a:extLst>
              <a:ext uri="{FF2B5EF4-FFF2-40B4-BE49-F238E27FC236}">
                <a16:creationId xmlns:a16="http://schemas.microsoft.com/office/drawing/2014/main" id="{DED07088-DFDC-4384-AB79-3F363E57D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197" y="836712"/>
            <a:ext cx="7715605" cy="3773413"/>
          </a:xfrm>
          <a:prstGeom prst="rect">
            <a:avLst/>
          </a:prstGeom>
          <a:ln w="28575">
            <a:solidFill>
              <a:schemeClr val="tx2">
                <a:lumMod val="50000"/>
              </a:schemeClr>
            </a:solidFill>
          </a:ln>
        </p:spPr>
      </p:pic>
    </p:spTree>
    <p:extLst>
      <p:ext uri="{BB962C8B-B14F-4D97-AF65-F5344CB8AC3E}">
        <p14:creationId xmlns:p14="http://schemas.microsoft.com/office/powerpoint/2010/main" val="73305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pic>
        <p:nvPicPr>
          <p:cNvPr id="12" name="Picture 11">
            <a:extLst>
              <a:ext uri="{FF2B5EF4-FFF2-40B4-BE49-F238E27FC236}">
                <a16:creationId xmlns:a16="http://schemas.microsoft.com/office/drawing/2014/main" id="{C3762492-7F44-4324-9A96-1E3D51DE6A7C}"/>
              </a:ext>
            </a:extLst>
          </p:cNvPr>
          <p:cNvPicPr>
            <a:picLocks noChangeAspect="1"/>
          </p:cNvPicPr>
          <p:nvPr/>
        </p:nvPicPr>
        <p:blipFill>
          <a:blip r:embed="rId3"/>
          <a:stretch>
            <a:fillRect/>
          </a:stretch>
        </p:blipFill>
        <p:spPr>
          <a:xfrm>
            <a:off x="3236214" y="160695"/>
            <a:ext cx="424998" cy="426003"/>
          </a:xfrm>
          <a:prstGeom prst="rect">
            <a:avLst/>
          </a:prstGeom>
          <a:ln>
            <a:solidFill>
              <a:schemeClr val="tx1"/>
            </a:solidFill>
          </a:ln>
        </p:spPr>
      </p:pic>
      <p:sp>
        <p:nvSpPr>
          <p:cNvPr id="11" name="Rectangle 10">
            <a:extLst>
              <a:ext uri="{FF2B5EF4-FFF2-40B4-BE49-F238E27FC236}">
                <a16:creationId xmlns:a16="http://schemas.microsoft.com/office/drawing/2014/main" id="{B36167B6-30C9-424C-AF55-85F663A23689}"/>
              </a:ext>
            </a:extLst>
          </p:cNvPr>
          <p:cNvSpPr/>
          <p:nvPr/>
        </p:nvSpPr>
        <p:spPr>
          <a:xfrm>
            <a:off x="263352" y="705131"/>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Winter Safety </a:t>
            </a:r>
          </a:p>
        </p:txBody>
      </p:sp>
      <p:pic>
        <p:nvPicPr>
          <p:cNvPr id="17" name="Picture 16">
            <a:extLst>
              <a:ext uri="{FF2B5EF4-FFF2-40B4-BE49-F238E27FC236}">
                <a16:creationId xmlns:a16="http://schemas.microsoft.com/office/drawing/2014/main" id="{E4B2C451-8A5C-489D-8BC0-A5F25FBD5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040" y="1484784"/>
            <a:ext cx="4751914" cy="4618860"/>
          </a:xfrm>
          <a:prstGeom prst="rect">
            <a:avLst/>
          </a:prstGeom>
        </p:spPr>
      </p:pic>
      <p:sp>
        <p:nvSpPr>
          <p:cNvPr id="18" name="Rectangle 17">
            <a:extLst>
              <a:ext uri="{FF2B5EF4-FFF2-40B4-BE49-F238E27FC236}">
                <a16:creationId xmlns:a16="http://schemas.microsoft.com/office/drawing/2014/main" id="{9F2EEECD-3E11-4E2C-9596-C85352F80F47}"/>
              </a:ext>
            </a:extLst>
          </p:cNvPr>
          <p:cNvSpPr/>
          <p:nvPr/>
        </p:nvSpPr>
        <p:spPr>
          <a:xfrm>
            <a:off x="551384" y="1484784"/>
            <a:ext cx="4032448" cy="4618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tx2">
                    <a:lumMod val="50000"/>
                  </a:schemeClr>
                </a:solidFill>
              </a:rPr>
              <a:t>The Ice Guardian warns the users of a greater risk of black ice forming  by flashing when the temperature drops to 3̊̊̊C and below.</a:t>
            </a:r>
          </a:p>
          <a:p>
            <a:endParaRPr lang="en-GB" sz="2000" dirty="0">
              <a:solidFill>
                <a:schemeClr val="tx2">
                  <a:lumMod val="50000"/>
                </a:schemeClr>
              </a:solidFill>
            </a:endParaRPr>
          </a:p>
          <a:p>
            <a:r>
              <a:rPr lang="en-GB" sz="2000" dirty="0">
                <a:solidFill>
                  <a:schemeClr val="tx2">
                    <a:lumMod val="50000"/>
                  </a:schemeClr>
                </a:solidFill>
              </a:rPr>
              <a:t>Using super-bright LED technology, the Ice Guardian grabs attention by enabling the flash to be seen in the user’s peripheral vision.</a:t>
            </a:r>
          </a:p>
          <a:p>
            <a:endParaRPr lang="en-GB" sz="2000" dirty="0">
              <a:solidFill>
                <a:schemeClr val="tx2">
                  <a:lumMod val="50000"/>
                </a:schemeClr>
              </a:solidFill>
            </a:endParaRPr>
          </a:p>
          <a:p>
            <a:r>
              <a:rPr lang="en-GB" sz="2000" dirty="0">
                <a:solidFill>
                  <a:schemeClr val="tx2">
                    <a:lumMod val="50000"/>
                  </a:schemeClr>
                </a:solidFill>
              </a:rPr>
              <a:t>For more information about these signs please speak to your Logistics Team.</a:t>
            </a:r>
          </a:p>
        </p:txBody>
      </p:sp>
    </p:spTree>
    <p:extLst>
      <p:ext uri="{BB962C8B-B14F-4D97-AF65-F5344CB8AC3E}">
        <p14:creationId xmlns:p14="http://schemas.microsoft.com/office/powerpoint/2010/main" val="2565864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BE812CF-DDDE-454B-9DA1-D497A1DD1725}"/>
              </a:ext>
            </a:extLst>
          </p:cNvPr>
          <p:cNvSpPr/>
          <p:nvPr/>
        </p:nvSpPr>
        <p:spPr>
          <a:xfrm>
            <a:off x="969798" y="200473"/>
            <a:ext cx="5085906" cy="75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chemeClr val="bg1"/>
                </a:solidFill>
                <a:highlight>
                  <a:srgbClr val="004D6F"/>
                </a:highlight>
              </a:rPr>
              <a:t>Safety Bulletins, Alerts, Advice </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sp>
        <p:nvSpPr>
          <p:cNvPr id="4" name="Rectangle 3">
            <a:extLst>
              <a:ext uri="{FF2B5EF4-FFF2-40B4-BE49-F238E27FC236}">
                <a16:creationId xmlns:a16="http://schemas.microsoft.com/office/drawing/2014/main" id="{3403C357-868D-4A4D-ABC8-C9668CCB3C2D}"/>
              </a:ext>
            </a:extLst>
          </p:cNvPr>
          <p:cNvSpPr/>
          <p:nvPr/>
        </p:nvSpPr>
        <p:spPr>
          <a:xfrm>
            <a:off x="1010094" y="1418649"/>
            <a:ext cx="10792046" cy="475275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2" action="ppaction://hlinkfile">
                  <a:extLst>
                    <a:ext uri="{A12FA001-AC4F-418D-AE19-62706E023703}">
                      <ahyp:hlinkClr xmlns:ahyp="http://schemas.microsoft.com/office/drawing/2018/hyperlinkcolor" val="tx"/>
                    </a:ext>
                  </a:extLst>
                </a:hlinkClick>
              </a:rPr>
              <a:t>Safety-Bulletin-NRB19-21-Burns-after-petrol-spill-while-refuelling.pdf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3" action="ppaction://hlinkfile">
                  <a:extLst>
                    <a:ext uri="{A12FA001-AC4F-418D-AE19-62706E023703}">
                      <ahyp:hlinkClr xmlns:ahyp="http://schemas.microsoft.com/office/drawing/2018/hyperlinkcolor" val="tx"/>
                    </a:ext>
                  </a:extLst>
                </a:hlinkClick>
              </a:rPr>
              <a:t>Safety-Bulletin-NRB19-22-Contact-with-Overhead-Line-Equipment-OLE-serious-injury.pdf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4" action="ppaction://hlinkfile">
                  <a:extLst>
                    <a:ext uri="{A12FA001-AC4F-418D-AE19-62706E023703}">
                      <ahyp:hlinkClr xmlns:ahyp="http://schemas.microsoft.com/office/drawing/2018/hyperlinkcolor" val="tx"/>
                    </a:ext>
                  </a:extLst>
                </a:hlinkClick>
              </a:rPr>
              <a:t>Safety-Advice-NRA19-15-Working-safely-on-scaffold-towers.pdf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5" action="ppaction://hlinkfile">
                  <a:extLst>
                    <a:ext uri="{A12FA001-AC4F-418D-AE19-62706E023703}">
                      <ahyp:hlinkClr xmlns:ahyp="http://schemas.microsoft.com/office/drawing/2018/hyperlinkcolor" val="tx"/>
                    </a:ext>
                  </a:extLst>
                </a:hlinkClick>
              </a:rPr>
              <a:t>Safety-Bulletin-NRB19-19-On-Track-Machine-runaway-and-collision-within-a-work-site.pdf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6" action="ppaction://hlinkfile">
                  <a:extLst>
                    <a:ext uri="{A12FA001-AC4F-418D-AE19-62706E023703}">
                      <ahyp:hlinkClr xmlns:ahyp="http://schemas.microsoft.com/office/drawing/2018/hyperlinkcolor" val="tx"/>
                    </a:ext>
                  </a:extLst>
                </a:hlinkClick>
              </a:rPr>
              <a:t>Network Rail_461 New Year Winter poster.pdf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7" action="ppaction://hlinkfile">
                  <a:extLst>
                    <a:ext uri="{A12FA001-AC4F-418D-AE19-62706E023703}">
                      <ahyp:hlinkClr xmlns:ahyp="http://schemas.microsoft.com/office/drawing/2018/hyperlinkcolor" val="tx"/>
                    </a:ext>
                  </a:extLst>
                </a:hlinkClick>
              </a:rPr>
              <a:t>Network Rail_471 Blue Monday Info sheet.pdf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8" action="ppaction://hlinkfile">
                  <a:extLst>
                    <a:ext uri="{A12FA001-AC4F-418D-AE19-62706E023703}">
                      <ahyp:hlinkClr xmlns:ahyp="http://schemas.microsoft.com/office/drawing/2018/hyperlinkcolor" val="tx"/>
                    </a:ext>
                  </a:extLst>
                </a:hlinkClick>
              </a:rPr>
              <a:t>Network Rail_710 New Year, New You poster.pdf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9" action="ppaction://hlinkfile">
                  <a:extLst>
                    <a:ext uri="{A12FA001-AC4F-418D-AE19-62706E023703}">
                      <ahyp:hlinkClr xmlns:ahyp="http://schemas.microsoft.com/office/drawing/2018/hyperlinkcolor" val="tx"/>
                    </a:ext>
                  </a:extLst>
                </a:hlinkClick>
              </a:rPr>
              <a:t>Network Rail_711 January Newsletter.pdf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10" action="ppaction://hlinkfile">
                  <a:extLst>
                    <a:ext uri="{A12FA001-AC4F-418D-AE19-62706E023703}">
                      <ahyp:hlinkClr xmlns:ahyp="http://schemas.microsoft.com/office/drawing/2018/hyperlinkcolor" val="tx"/>
                    </a:ext>
                  </a:extLst>
                </a:hlinkClick>
              </a:rPr>
              <a:t>Lessons Learnt Dislocated Finger 061219.pdf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53ED257A-DB1E-4D25-9378-63E029446396}"/>
              </a:ext>
            </a:extLst>
          </p:cNvPr>
          <p:cNvPicPr>
            <a:picLocks noChangeAspect="1"/>
          </p:cNvPicPr>
          <p:nvPr/>
        </p:nvPicPr>
        <p:blipFill>
          <a:blip r:embed="rId11"/>
          <a:stretch>
            <a:fillRect/>
          </a:stretch>
        </p:blipFill>
        <p:spPr>
          <a:xfrm>
            <a:off x="6193618" y="355686"/>
            <a:ext cx="424998" cy="444485"/>
          </a:xfrm>
          <a:prstGeom prst="rect">
            <a:avLst/>
          </a:prstGeom>
          <a:ln>
            <a:solidFill>
              <a:schemeClr val="tx1"/>
            </a:solidFill>
          </a:ln>
        </p:spPr>
      </p:pic>
    </p:spTree>
    <p:extLst>
      <p:ext uri="{BB962C8B-B14F-4D97-AF65-F5344CB8AC3E}">
        <p14:creationId xmlns:p14="http://schemas.microsoft.com/office/powerpoint/2010/main" val="15068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49732" y="44293"/>
            <a:ext cx="5960857"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Infrastructure Plant Manual </a:t>
            </a:r>
          </a:p>
        </p:txBody>
      </p:sp>
      <p:pic>
        <p:nvPicPr>
          <p:cNvPr id="17" name="Picture 16">
            <a:extLst>
              <a:ext uri="{FF2B5EF4-FFF2-40B4-BE49-F238E27FC236}">
                <a16:creationId xmlns:a16="http://schemas.microsoft.com/office/drawing/2014/main" id="{68F1E9DA-B4DE-4239-A8BA-95641495A94E}"/>
              </a:ext>
            </a:extLst>
          </p:cNvPr>
          <p:cNvPicPr/>
          <p:nvPr/>
        </p:nvPicPr>
        <p:blipFill rotWithShape="1">
          <a:blip r:embed="rId3"/>
          <a:srcRect l="52171" t="80372" r="37555" b="7162"/>
          <a:stretch/>
        </p:blipFill>
        <p:spPr bwMode="auto">
          <a:xfrm>
            <a:off x="4776000" y="135579"/>
            <a:ext cx="431216" cy="426002"/>
          </a:xfrm>
          <a:prstGeom prst="rect">
            <a:avLst/>
          </a:prstGeom>
          <a:ln>
            <a:solidFill>
              <a:schemeClr val="tx1"/>
            </a:solid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B76CB22F-E620-4D11-A9DF-B52F903A08B6}"/>
              </a:ext>
            </a:extLst>
          </p:cNvPr>
          <p:cNvSpPr/>
          <p:nvPr/>
        </p:nvSpPr>
        <p:spPr>
          <a:xfrm>
            <a:off x="249732" y="701452"/>
            <a:ext cx="8665577" cy="369332"/>
          </a:xfrm>
          <a:prstGeom prst="rect">
            <a:avLst/>
          </a:prstGeom>
        </p:spPr>
        <p:txBody>
          <a:bodyPr wrap="none">
            <a:spAutoFit/>
          </a:bodyPr>
          <a:lstStyle/>
          <a:p>
            <a:r>
              <a:rPr lang="en-GB" b="1" dirty="0">
                <a:solidFill>
                  <a:schemeClr val="tx2">
                    <a:lumMod val="50000"/>
                  </a:schemeClr>
                </a:solidFill>
              </a:rPr>
              <a:t>Plant Operations Scheme (POS) Representative &amp; Skills Assessment Scheme </a:t>
            </a:r>
          </a:p>
        </p:txBody>
      </p:sp>
      <p:sp>
        <p:nvSpPr>
          <p:cNvPr id="22" name="Rectangle 5">
            <a:extLst>
              <a:ext uri="{FF2B5EF4-FFF2-40B4-BE49-F238E27FC236}">
                <a16:creationId xmlns:a16="http://schemas.microsoft.com/office/drawing/2014/main" id="{72C4071A-ED1D-470E-991B-00A3DD0835F9}"/>
              </a:ext>
            </a:extLst>
          </p:cNvPr>
          <p:cNvSpPr>
            <a:spLocks noChangeArrowheads="1"/>
          </p:cNvSpPr>
          <p:nvPr/>
        </p:nvSpPr>
        <p:spPr bwMode="auto">
          <a:xfrm>
            <a:off x="2913641" y="5359473"/>
            <a:ext cx="23182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200" b="1"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Luis Williams</a:t>
            </a:r>
            <a:br>
              <a:rPr kumimoji="0" lang="en-GB" altLang="en-US" sz="12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br>
            <a:r>
              <a:rPr kumimoji="0" lang="en-GB" altLang="en-US" sz="12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Area Plant Manager </a:t>
            </a:r>
            <a:r>
              <a:rPr kumimoji="0" lang="en-GB" altLang="en-US" sz="1200" b="0" i="0" u="none" strike="noStrike" kern="0" cap="none" spc="0" normalizeH="0" baseline="0" noProof="0" dirty="0">
                <a:ln>
                  <a:noFill/>
                </a:ln>
                <a:solidFill>
                  <a:schemeClr val="tx2">
                    <a:lumMod val="50000"/>
                  </a:schemeClr>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r>
              <a:rPr kumimoji="0" lang="en-GB" altLang="en-US" sz="12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 Wessex</a:t>
            </a:r>
            <a:br>
              <a:rPr kumimoji="0" lang="en-GB" altLang="en-US" sz="12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br>
            <a:r>
              <a:rPr kumimoji="0" lang="en-GB" altLang="en-US" sz="1200" b="1"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M: </a:t>
            </a:r>
            <a:r>
              <a:rPr kumimoji="0" lang="en-GB" altLang="en-US" sz="12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07732 644671</a:t>
            </a:r>
            <a:endParaRPr kumimoji="0" lang="en-GB" altLang="en-US" sz="1200" b="0" i="0" u="none" strike="noStrike" kern="0" cap="none" spc="0" normalizeH="0" baseline="0" noProof="0" dirty="0">
              <a:ln>
                <a:noFill/>
              </a:ln>
              <a:solidFill>
                <a:schemeClr val="tx2">
                  <a:lumMod val="50000"/>
                </a:schemeClr>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200" b="1"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E:</a:t>
            </a:r>
            <a:r>
              <a:rPr kumimoji="0" lang="en-GB" altLang="en-US" sz="1200" b="1" i="0" u="none" strike="noStrike" kern="0" cap="none" spc="0" normalizeH="0" baseline="0" noProof="0" dirty="0">
                <a:ln>
                  <a:noFill/>
                </a:ln>
                <a:solidFill>
                  <a:srgbClr val="000000"/>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 </a:t>
            </a:r>
            <a:r>
              <a:rPr kumimoji="0" lang="en-GB" altLang="en-US" sz="1200" b="0" i="0" u="none" strike="noStrike" kern="0" cap="none" spc="0" normalizeH="0" baseline="0" noProof="0" dirty="0">
                <a:ln>
                  <a:noFill/>
                </a:ln>
                <a:solidFill>
                  <a:srgbClr val="000000"/>
                </a:solidFill>
                <a:effectLst/>
                <a:uLnTx/>
                <a:uFillTx/>
                <a:latin typeface="Network Rail Sans" panose="02000000040000020004" pitchFamily="2" charset="0"/>
                <a:ea typeface="Times New Roman" panose="02020603050405020304" pitchFamily="18" charset="0"/>
                <a:cs typeface="Times New Roman" panose="02020603050405020304" pitchFamily="18" charset="0"/>
                <a:hlinkClick r:id="rId4"/>
              </a:rPr>
              <a:t>luis.williams@networkrail.co.uk</a:t>
            </a:r>
            <a:endParaRPr kumimoji="0" lang="en-GB" altLang="en-US" sz="1200" b="0" i="0" u="none" strike="noStrike" kern="0" cap="none" spc="0" normalizeH="0" baseline="0" noProof="0" dirty="0">
              <a:ln>
                <a:noFill/>
              </a:ln>
              <a:solidFill>
                <a:srgbClr val="000000"/>
              </a:solidFill>
              <a:effectLst/>
              <a:uLnTx/>
              <a:uFillTx/>
            </a:endParaRPr>
          </a:p>
        </p:txBody>
      </p:sp>
      <p:sp>
        <p:nvSpPr>
          <p:cNvPr id="23" name="TextBox 22">
            <a:extLst>
              <a:ext uri="{FF2B5EF4-FFF2-40B4-BE49-F238E27FC236}">
                <a16:creationId xmlns:a16="http://schemas.microsoft.com/office/drawing/2014/main" id="{B70C373C-678B-4411-8F8C-1DD0776686C7}"/>
              </a:ext>
            </a:extLst>
          </p:cNvPr>
          <p:cNvSpPr txBox="1"/>
          <p:nvPr/>
        </p:nvSpPr>
        <p:spPr>
          <a:xfrm>
            <a:off x="249732" y="2605107"/>
            <a:ext cx="9393014" cy="2462213"/>
          </a:xfrm>
          <a:prstGeom prst="rect">
            <a:avLst/>
          </a:prstGeom>
          <a:noFill/>
        </p:spPr>
        <p:txBody>
          <a:bodyPr wrap="square" rtlCol="0">
            <a:spAutoFit/>
          </a:bodyPr>
          <a:lstStyle/>
          <a:p>
            <a:pPr marL="285750" indent="-285750" eaLnBrk="0" fontAlgn="base" hangingPunct="0">
              <a:spcBef>
                <a:spcPct val="0"/>
              </a:spcBef>
              <a:spcAft>
                <a:spcPct val="0"/>
              </a:spcAft>
              <a:buFont typeface="Wingdings" panose="05000000000000000000" pitchFamily="2" charset="2"/>
              <a:buChar char="Ø"/>
            </a:pPr>
            <a:r>
              <a:rPr lang="en-GB" sz="1600" b="1" dirty="0">
                <a:solidFill>
                  <a:schemeClr val="tx2">
                    <a:lumMod val="50000"/>
                  </a:schemeClr>
                </a:solidFill>
                <a:latin typeface="Network Rail Sans" panose="02000000040000020004" pitchFamily="2" charset="0"/>
              </a:rPr>
              <a:t>The POS </a:t>
            </a:r>
            <a:r>
              <a:rPr lang="en-GB" sz="1600" b="1" dirty="0">
                <a:solidFill>
                  <a:schemeClr val="tx2">
                    <a:lumMod val="50000"/>
                  </a:schemeClr>
                </a:solidFill>
              </a:rPr>
              <a:t>Representative</a:t>
            </a:r>
            <a:r>
              <a:rPr lang="en-GB" sz="1600" b="1" dirty="0">
                <a:solidFill>
                  <a:schemeClr val="tx2">
                    <a:lumMod val="50000"/>
                  </a:schemeClr>
                </a:solidFill>
                <a:latin typeface="Network Rail Sans" panose="02000000040000020004" pitchFamily="2" charset="0"/>
              </a:rPr>
              <a:t> (POS REP) is a key and vital role on site to help deliver the work safely. </a:t>
            </a:r>
          </a:p>
          <a:p>
            <a:pPr marL="285750" indent="-285750" eaLnBrk="0" fontAlgn="base" hangingPunct="0">
              <a:spcBef>
                <a:spcPct val="0"/>
              </a:spcBef>
              <a:spcAft>
                <a:spcPct val="0"/>
              </a:spcAft>
              <a:buFont typeface="Wingdings" panose="05000000000000000000" pitchFamily="2" charset="2"/>
              <a:buChar char="Ø"/>
            </a:pPr>
            <a:r>
              <a:rPr lang="en-GB" sz="1600" b="1" dirty="0">
                <a:solidFill>
                  <a:schemeClr val="tx2">
                    <a:lumMod val="50000"/>
                  </a:schemeClr>
                </a:solidFill>
                <a:latin typeface="Network Rail Sans" panose="02000000040000020004" pitchFamily="2" charset="0"/>
              </a:rPr>
              <a:t>We have approximately 140 NWR POS REPS on the Wessex route and a large number were trained in 2016 and the competence needs to be renewed.</a:t>
            </a:r>
          </a:p>
          <a:p>
            <a:pPr marL="285750" indent="-285750" eaLnBrk="0" fontAlgn="base" hangingPunct="0">
              <a:spcBef>
                <a:spcPct val="0"/>
              </a:spcBef>
              <a:spcAft>
                <a:spcPct val="0"/>
              </a:spcAft>
              <a:buFont typeface="Wingdings" panose="05000000000000000000" pitchFamily="2" charset="2"/>
              <a:buChar char="Ø"/>
            </a:pPr>
            <a:r>
              <a:rPr lang="en-GB" sz="1600" b="1" dirty="0">
                <a:solidFill>
                  <a:schemeClr val="tx2">
                    <a:lumMod val="50000"/>
                  </a:schemeClr>
                </a:solidFill>
                <a:latin typeface="Network Rail Sans" panose="02000000040000020004" pitchFamily="2" charset="0"/>
              </a:rPr>
              <a:t>The POS REP competence is a Regime 4 and has a 4 year validity.  Renewal is via completed work checks and knowledge testing (completed by a Skills Assessor)</a:t>
            </a:r>
          </a:p>
          <a:p>
            <a:pPr eaLnBrk="0" fontAlgn="base" hangingPunct="0">
              <a:spcBef>
                <a:spcPct val="0"/>
              </a:spcBef>
              <a:spcAft>
                <a:spcPct val="0"/>
              </a:spcAft>
            </a:pPr>
            <a:endParaRPr lang="en-GB" sz="1200" b="1" dirty="0">
              <a:solidFill>
                <a:schemeClr val="tx2">
                  <a:lumMod val="50000"/>
                </a:schemeClr>
              </a:solidFill>
              <a:latin typeface="Network Rail Sans" panose="02000000040000020004" pitchFamily="2" charset="0"/>
            </a:endParaRPr>
          </a:p>
          <a:p>
            <a:pPr eaLnBrk="0" fontAlgn="base" hangingPunct="0">
              <a:spcBef>
                <a:spcPct val="0"/>
              </a:spcBef>
              <a:spcAft>
                <a:spcPct val="0"/>
              </a:spcAft>
            </a:pPr>
            <a:r>
              <a:rPr lang="en-GB" sz="1600" b="1" dirty="0">
                <a:solidFill>
                  <a:schemeClr val="tx2">
                    <a:lumMod val="50000"/>
                  </a:schemeClr>
                </a:solidFill>
                <a:latin typeface="Network Rail Sans" panose="02000000040000020004" pitchFamily="2" charset="0"/>
              </a:rPr>
              <a:t>On Track Plant and POS information can be found on the </a:t>
            </a:r>
            <a:r>
              <a:rPr lang="en-GB" sz="1600" b="1" dirty="0">
                <a:solidFill>
                  <a:schemeClr val="accent2">
                    <a:lumMod val="50000"/>
                  </a:schemeClr>
                </a:solidFill>
                <a:latin typeface="Network Rail Sans" panose="02000000040000020004" pitchFamily="2" charset="0"/>
                <a:hlinkClick r:id="rId5">
                  <a:extLst>
                    <a:ext uri="{A12FA001-AC4F-418D-AE19-62706E023703}">
                      <ahyp:hlinkClr xmlns:ahyp="http://schemas.microsoft.com/office/drawing/2018/hyperlinkcolor" val="tx"/>
                    </a:ext>
                  </a:extLst>
                </a:hlinkClick>
              </a:rPr>
              <a:t>Wessex Plant HUB</a:t>
            </a:r>
            <a:r>
              <a:rPr lang="en-GB" sz="1600" b="1" dirty="0">
                <a:solidFill>
                  <a:schemeClr val="accent2">
                    <a:lumMod val="50000"/>
                  </a:schemeClr>
                </a:solidFill>
                <a:latin typeface="Network Rail Sans" panose="02000000040000020004" pitchFamily="2" charset="0"/>
              </a:rPr>
              <a:t>. </a:t>
            </a:r>
          </a:p>
          <a:p>
            <a:pPr eaLnBrk="0" fontAlgn="base" hangingPunct="0">
              <a:spcBef>
                <a:spcPct val="0"/>
              </a:spcBef>
              <a:spcAft>
                <a:spcPct val="0"/>
              </a:spcAft>
            </a:pPr>
            <a:endParaRPr lang="en-GB" b="1" dirty="0">
              <a:solidFill>
                <a:schemeClr val="tx2">
                  <a:lumMod val="50000"/>
                </a:schemeClr>
              </a:solidFill>
              <a:latin typeface="Network Rail Sans" panose="02000000040000020004" pitchFamily="2" charset="0"/>
            </a:endParaRPr>
          </a:p>
          <a:p>
            <a:pPr eaLnBrk="0" fontAlgn="base" hangingPunct="0">
              <a:spcBef>
                <a:spcPct val="0"/>
              </a:spcBef>
              <a:spcAft>
                <a:spcPct val="0"/>
              </a:spcAft>
            </a:pPr>
            <a:r>
              <a:rPr lang="en-GB" sz="1400" b="1" dirty="0">
                <a:solidFill>
                  <a:schemeClr val="tx2">
                    <a:lumMod val="50000"/>
                  </a:schemeClr>
                </a:solidFill>
                <a:latin typeface="Network Rail Sans" panose="02000000040000020004" pitchFamily="2" charset="0"/>
              </a:rPr>
              <a:t>The On Track Plant Team would be happy to come and brief this information to you if required – please contact us using details below.</a:t>
            </a:r>
            <a:endParaRPr lang="en-GB" sz="1200" dirty="0">
              <a:solidFill>
                <a:schemeClr val="tx2">
                  <a:lumMod val="50000"/>
                </a:schemeClr>
              </a:solidFill>
              <a:latin typeface="Network Rail Sans" panose="02000000040000020004" pitchFamily="2" charset="0"/>
            </a:endParaRPr>
          </a:p>
        </p:txBody>
      </p:sp>
      <p:sp>
        <p:nvSpPr>
          <p:cNvPr id="24" name="TextBox 23">
            <a:extLst>
              <a:ext uri="{FF2B5EF4-FFF2-40B4-BE49-F238E27FC236}">
                <a16:creationId xmlns:a16="http://schemas.microsoft.com/office/drawing/2014/main" id="{5351D2AA-77BD-4DEC-887E-AFA9D29B56E6}"/>
              </a:ext>
            </a:extLst>
          </p:cNvPr>
          <p:cNvSpPr txBox="1"/>
          <p:nvPr/>
        </p:nvSpPr>
        <p:spPr>
          <a:xfrm>
            <a:off x="284158" y="1284561"/>
            <a:ext cx="11114660" cy="1231106"/>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chemeClr val="tx2">
                    <a:lumMod val="50000"/>
                  </a:schemeClr>
                </a:solidFill>
                <a:effectLst/>
                <a:uLnTx/>
                <a:uFillTx/>
              </a:rPr>
              <a:t>The purpose of the Plant Operations Scheme (POS) Rules are to define the means of compliance for an organisation undertaking the provision and operation of On-Track Plant (OTP).  </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sz="1000" b="1" i="0" u="none" strike="noStrike" kern="0" cap="none" spc="0" normalizeH="0" baseline="0" noProof="0" dirty="0">
              <a:ln>
                <a:noFill/>
              </a:ln>
              <a:solidFill>
                <a:schemeClr val="tx2">
                  <a:lumMod val="50000"/>
                </a:schemeClr>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sz="1600" b="1" i="0" u="sng" strike="noStrike" kern="0" cap="none" spc="0" normalizeH="0" baseline="0" noProof="0" dirty="0">
                <a:ln>
                  <a:noFill/>
                </a:ln>
                <a:solidFill>
                  <a:schemeClr val="tx2">
                    <a:lumMod val="50000"/>
                  </a:schemeClr>
                </a:solidFill>
                <a:effectLst/>
                <a:uLnTx/>
                <a:uFillTx/>
              </a:rPr>
              <a:t>The scope of the POS Rules extends to all organisations carrying out OTP operations on Network Rail Managed Infrastructure. </a:t>
            </a:r>
            <a:endParaRPr kumimoji="0" lang="en-GB" sz="1100" b="0" i="0" u="sng" strike="noStrike" kern="0" cap="none" spc="0" normalizeH="0" baseline="0" noProof="0" dirty="0">
              <a:ln>
                <a:noFill/>
              </a:ln>
              <a:solidFill>
                <a:schemeClr val="tx2">
                  <a:lumMod val="50000"/>
                </a:schemeClr>
              </a:solidFill>
              <a:effectLst/>
              <a:uLnTx/>
              <a:uFillTx/>
            </a:endParaRPr>
          </a:p>
        </p:txBody>
      </p:sp>
      <p:sp>
        <p:nvSpPr>
          <p:cNvPr id="25" name="Rectangle 5">
            <a:extLst>
              <a:ext uri="{FF2B5EF4-FFF2-40B4-BE49-F238E27FC236}">
                <a16:creationId xmlns:a16="http://schemas.microsoft.com/office/drawing/2014/main" id="{04263F02-2D70-4884-B5B6-F2D25954B9B3}"/>
              </a:ext>
            </a:extLst>
          </p:cNvPr>
          <p:cNvSpPr>
            <a:spLocks noChangeArrowheads="1"/>
          </p:cNvSpPr>
          <p:nvPr/>
        </p:nvSpPr>
        <p:spPr bwMode="auto">
          <a:xfrm>
            <a:off x="284158" y="5359473"/>
            <a:ext cx="22333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200" b="1"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Keith Penn</a:t>
            </a:r>
            <a:br>
              <a:rPr kumimoji="0" lang="en-GB" altLang="en-US" sz="12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br>
            <a:r>
              <a:rPr kumimoji="0" lang="en-GB" altLang="en-US" sz="12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RPSE</a:t>
            </a:r>
            <a:r>
              <a:rPr kumimoji="0" lang="en-GB" altLang="en-US" sz="1200" b="0" i="0" u="none" strike="noStrike" kern="0" cap="none" spc="0" normalizeH="0" baseline="0" noProof="0" dirty="0">
                <a:ln>
                  <a:noFill/>
                </a:ln>
                <a:solidFill>
                  <a:schemeClr val="tx2">
                    <a:lumMod val="50000"/>
                  </a:schemeClr>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r>
              <a:rPr kumimoji="0" lang="en-GB" altLang="en-US" sz="12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 Wessex</a:t>
            </a:r>
            <a:br>
              <a:rPr kumimoji="0" lang="en-GB" altLang="en-US" sz="12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br>
            <a:r>
              <a:rPr kumimoji="0" lang="en-GB" altLang="en-US" sz="1200" b="1"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M: </a:t>
            </a:r>
            <a:r>
              <a:rPr kumimoji="0" lang="en-GB" altLang="en-US" sz="12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07739779590</a:t>
            </a:r>
            <a:endParaRPr kumimoji="0" lang="en-GB" altLang="en-US" sz="1200" b="0" i="0" u="none" strike="noStrike" kern="0" cap="none" spc="0" normalizeH="0" baseline="0" noProof="0" dirty="0">
              <a:ln>
                <a:noFill/>
              </a:ln>
              <a:solidFill>
                <a:schemeClr val="tx2">
                  <a:lumMod val="50000"/>
                </a:schemeClr>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200" b="1"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E: </a:t>
            </a:r>
            <a:r>
              <a:rPr kumimoji="0" lang="en-GB" altLang="en-US" sz="12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keith.penn</a:t>
            </a:r>
            <a:r>
              <a:rPr kumimoji="0" lang="en-GB" altLang="en-US" sz="1200" b="0" i="0" u="none" strike="noStrike" kern="0" cap="none" spc="0" normalizeH="0" baseline="0" noProof="0" dirty="0">
                <a:ln>
                  <a:noFill/>
                </a:ln>
                <a:solidFill>
                  <a:srgbClr val="000000"/>
                </a:solidFill>
                <a:effectLst/>
                <a:uLnTx/>
                <a:uFillTx/>
                <a:latin typeface="Network Rail Sans" panose="02000000040000020004" pitchFamily="2" charset="0"/>
                <a:ea typeface="Times New Roman" panose="02020603050405020304" pitchFamily="18" charset="0"/>
                <a:cs typeface="Times New Roman" panose="02020603050405020304" pitchFamily="18" charset="0"/>
                <a:hlinkClick r:id="rId4"/>
              </a:rPr>
              <a:t>@networkrail.co.uk</a:t>
            </a:r>
            <a:endParaRPr kumimoji="0" lang="en-GB" altLang="en-US" sz="1200" b="0" i="0" u="none" strike="noStrike" kern="0" cap="none" spc="0" normalizeH="0" baseline="0" noProof="0" dirty="0">
              <a:ln>
                <a:noFill/>
              </a:ln>
              <a:solidFill>
                <a:srgbClr val="000000"/>
              </a:solidFill>
              <a:effectLst/>
              <a:uLnTx/>
              <a:uFillTx/>
            </a:endParaRPr>
          </a:p>
        </p:txBody>
      </p:sp>
      <p:pic>
        <p:nvPicPr>
          <p:cNvPr id="26" name="Picture 25" descr="Graphics_Skills Assessment Scheme Thermometer">
            <a:extLst>
              <a:ext uri="{FF2B5EF4-FFF2-40B4-BE49-F238E27FC236}">
                <a16:creationId xmlns:a16="http://schemas.microsoft.com/office/drawing/2014/main" id="{7A2295E1-BC49-4E90-AB48-254A5014C2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2066" y="2361779"/>
            <a:ext cx="1778021" cy="302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A screenshot of a cell phone&#10;&#10;Description automatically generated">
            <a:extLst>
              <a:ext uri="{FF2B5EF4-FFF2-40B4-BE49-F238E27FC236}">
                <a16:creationId xmlns:a16="http://schemas.microsoft.com/office/drawing/2014/main" id="{1A2C6A3D-3770-4390-952A-C85CE9E57D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2438" y="5650886"/>
            <a:ext cx="3599255" cy="1079168"/>
          </a:xfrm>
          <a:prstGeom prst="rect">
            <a:avLst/>
          </a:prstGeom>
        </p:spPr>
      </p:pic>
    </p:spTree>
    <p:extLst>
      <p:ext uri="{BB962C8B-B14F-4D97-AF65-F5344CB8AC3E}">
        <p14:creationId xmlns:p14="http://schemas.microsoft.com/office/powerpoint/2010/main" val="3335898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0E7813AE-F3E8-4D72-847E-846F32D7E8D4}"/>
              </a:ext>
            </a:extLst>
          </p:cNvPr>
          <p:cNvSpPr/>
          <p:nvPr/>
        </p:nvSpPr>
        <p:spPr>
          <a:xfrm>
            <a:off x="249732" y="-12288"/>
            <a:ext cx="2649738" cy="77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Environment</a:t>
            </a:r>
          </a:p>
        </p:txBody>
      </p:sp>
      <p:pic>
        <p:nvPicPr>
          <p:cNvPr id="22" name="Picture 14">
            <a:extLst>
              <a:ext uri="{FF2B5EF4-FFF2-40B4-BE49-F238E27FC236}">
                <a16:creationId xmlns:a16="http://schemas.microsoft.com/office/drawing/2014/main" id="{27CA3308-4A45-416F-B3B3-4F154ACAED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3002" y="163330"/>
            <a:ext cx="424998" cy="4260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a:extLst>
              <a:ext uri="{FF2B5EF4-FFF2-40B4-BE49-F238E27FC236}">
                <a16:creationId xmlns:a16="http://schemas.microsoft.com/office/drawing/2014/main" id="{321EE445-7136-4D3C-B02F-AA573E7ED118}"/>
              </a:ext>
            </a:extLst>
          </p:cNvPr>
          <p:cNvSpPr/>
          <p:nvPr/>
        </p:nvSpPr>
        <p:spPr>
          <a:xfrm>
            <a:off x="399237" y="755412"/>
            <a:ext cx="4442242" cy="369332"/>
          </a:xfrm>
          <a:prstGeom prst="rect">
            <a:avLst/>
          </a:prstGeom>
        </p:spPr>
        <p:txBody>
          <a:bodyPr wrap="none">
            <a:spAutoFit/>
          </a:bodyPr>
          <a:lstStyle/>
          <a:p>
            <a:r>
              <a:rPr lang="en-GB" b="1" dirty="0">
                <a:solidFill>
                  <a:schemeClr val="tx2">
                    <a:lumMod val="50000"/>
                  </a:schemeClr>
                </a:solidFill>
              </a:rPr>
              <a:t>Storage and use of oils and chemicals </a:t>
            </a:r>
          </a:p>
        </p:txBody>
      </p:sp>
      <p:sp>
        <p:nvSpPr>
          <p:cNvPr id="10" name="Text Box 12">
            <a:extLst>
              <a:ext uri="{FF2B5EF4-FFF2-40B4-BE49-F238E27FC236}">
                <a16:creationId xmlns:a16="http://schemas.microsoft.com/office/drawing/2014/main" id="{2D3FC569-0DC1-46C9-838B-6C227B9E12B5}"/>
              </a:ext>
            </a:extLst>
          </p:cNvPr>
          <p:cNvSpPr txBox="1">
            <a:spLocks noChangeArrowheads="1"/>
          </p:cNvSpPr>
          <p:nvPr/>
        </p:nvSpPr>
        <p:spPr bwMode="auto">
          <a:xfrm>
            <a:off x="335360" y="4170643"/>
            <a:ext cx="51498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Network Rail Sans" panose="02000000040000020004" pitchFamily="2" charset="0"/>
            </a:endParaRPr>
          </a:p>
        </p:txBody>
      </p:sp>
      <p:sp>
        <p:nvSpPr>
          <p:cNvPr id="13" name="Text Box 13">
            <a:extLst>
              <a:ext uri="{FF2B5EF4-FFF2-40B4-BE49-F238E27FC236}">
                <a16:creationId xmlns:a16="http://schemas.microsoft.com/office/drawing/2014/main" id="{480EB272-BDF0-4DE0-BA22-7B2739F77A7D}"/>
              </a:ext>
            </a:extLst>
          </p:cNvPr>
          <p:cNvSpPr txBox="1">
            <a:spLocks noChangeArrowheads="1"/>
          </p:cNvSpPr>
          <p:nvPr/>
        </p:nvSpPr>
        <p:spPr bwMode="auto">
          <a:xfrm>
            <a:off x="191344" y="4796992"/>
            <a:ext cx="9433048" cy="1301466"/>
          </a:xfrm>
          <a:prstGeom prst="rect">
            <a:avLst/>
          </a:prstGeom>
          <a:solidFill>
            <a:schemeClr val="accent2">
              <a:lumMod val="60000"/>
              <a:lumOff val="40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GB" altLang="en-US" sz="1400" b="1" dirty="0"/>
              <a:t>Action required;</a:t>
            </a:r>
          </a:p>
          <a:p>
            <a:pPr marL="285750" indent="-285750" eaLnBrk="0" fontAlgn="base" hangingPunct="0">
              <a:spcBef>
                <a:spcPct val="0"/>
              </a:spcBef>
              <a:spcAft>
                <a:spcPct val="0"/>
              </a:spcAft>
              <a:buFont typeface="Wingdings" panose="05000000000000000000" pitchFamily="2" charset="2"/>
              <a:buChar char="Ø"/>
            </a:pPr>
            <a:r>
              <a:rPr kumimoji="0" lang="en-GB" altLang="en-US" sz="1400" i="0" u="none" strike="noStrike" cap="none" normalizeH="0" baseline="0" dirty="0">
                <a:ln>
                  <a:noFill/>
                </a:ln>
                <a:effectLst/>
              </a:rPr>
              <a:t>Check how your oils, chemical and mobile plant is stored.</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GB" altLang="en-US" sz="1400" b="1" i="0" u="none" strike="noStrike" cap="none" normalizeH="0" baseline="0" dirty="0">
                <a:ln>
                  <a:noFill/>
                </a:ln>
                <a:solidFill>
                  <a:srgbClr val="000000"/>
                </a:solidFill>
                <a:effectLst/>
              </a:rPr>
              <a:t>Do not ignore any spillages on the ground or into a watercourse</a:t>
            </a:r>
            <a:r>
              <a:rPr kumimoji="0" lang="en-GB" altLang="en-US" sz="1400" b="0" i="0" u="none" strike="noStrike" cap="none" normalizeH="0" baseline="0" dirty="0">
                <a:ln>
                  <a:noFill/>
                </a:ln>
                <a:solidFill>
                  <a:srgbClr val="000000"/>
                </a:solidFill>
                <a:effectLst/>
              </a:rPr>
              <a:t> - this needs to be cleaned up promptly and reported.</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GB" altLang="en-US" sz="1400" b="0" i="0" u="none" strike="noStrike" cap="none" normalizeH="0" baseline="0" dirty="0">
                <a:ln>
                  <a:noFill/>
                </a:ln>
                <a:solidFill>
                  <a:srgbClr val="000000"/>
                </a:solidFill>
                <a:effectLst/>
              </a:rPr>
              <a:t>Check that a copy your environmental emergency procedure is displayed within depots and/or included in the Depot Environment Pack.  </a:t>
            </a:r>
          </a:p>
        </p:txBody>
      </p:sp>
      <p:sp>
        <p:nvSpPr>
          <p:cNvPr id="14" name="Text Box 14">
            <a:extLst>
              <a:ext uri="{FF2B5EF4-FFF2-40B4-BE49-F238E27FC236}">
                <a16:creationId xmlns:a16="http://schemas.microsoft.com/office/drawing/2014/main" id="{830FB2A2-BD51-4E2F-A5E7-49AB81A48A9C}"/>
              </a:ext>
            </a:extLst>
          </p:cNvPr>
          <p:cNvSpPr txBox="1">
            <a:spLocks noChangeArrowheads="1"/>
          </p:cNvSpPr>
          <p:nvPr/>
        </p:nvSpPr>
        <p:spPr bwMode="auto">
          <a:xfrm>
            <a:off x="191344" y="6237312"/>
            <a:ext cx="11017224" cy="533919"/>
          </a:xfrm>
          <a:prstGeom prst="rect">
            <a:avLst/>
          </a:prstGeom>
          <a:solidFill>
            <a:srgbClr val="C6E6A2"/>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kumimoji="0" lang="en-GB" altLang="en-US" sz="1400" b="1" i="0" u="none" strike="noStrike" cap="none" normalizeH="0" baseline="0" dirty="0">
                <a:ln>
                  <a:noFill/>
                </a:ln>
                <a:effectLst/>
              </a:rPr>
              <a:t>Further information: </a:t>
            </a:r>
            <a:r>
              <a:rPr lang="en-GB" altLang="en-US" sz="1400" dirty="0">
                <a:solidFill>
                  <a:srgbClr val="000000"/>
                </a:solidFill>
              </a:rPr>
              <a:t>Toolbox talks on pollution prevention can be accessed </a:t>
            </a:r>
            <a:r>
              <a:rPr lang="en-GB" altLang="en-US" sz="1400" u="sng" dirty="0">
                <a:solidFill>
                  <a:srgbClr val="0070C0"/>
                </a:solidFill>
                <a:hlinkClick r:id="rId4">
                  <a:extLst>
                    <a:ext uri="{A12FA001-AC4F-418D-AE19-62706E023703}">
                      <ahyp:hlinkClr xmlns:ahyp="http://schemas.microsoft.com/office/drawing/2018/hyperlinkcolor" val="tx"/>
                    </a:ext>
                  </a:extLst>
                </a:hlinkClick>
              </a:rPr>
              <a:t>here</a:t>
            </a:r>
            <a:r>
              <a:rPr lang="en-GB" altLang="en-US" sz="1400" dirty="0">
                <a:solidFill>
                  <a:srgbClr val="0070C0"/>
                </a:solidFill>
                <a:hlinkClick r:id="rId4">
                  <a:extLst>
                    <a:ext uri="{A12FA001-AC4F-418D-AE19-62706E023703}">
                      <ahyp:hlinkClr xmlns:ahyp="http://schemas.microsoft.com/office/drawing/2018/hyperlinkcolor" val="tx"/>
                    </a:ext>
                  </a:extLst>
                </a:hlinkClick>
              </a:rPr>
              <a:t>.</a:t>
            </a:r>
            <a:r>
              <a:rPr lang="en-GB" altLang="en-US" sz="1400" dirty="0">
                <a:solidFill>
                  <a:srgbClr val="000000"/>
                </a:solidFill>
              </a:rPr>
              <a:t> For additional information please contact your WHSEA or Route Environment Specialist.</a:t>
            </a:r>
            <a:endParaRPr lang="en-US" altLang="en-US" sz="1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p:txBody>
      </p:sp>
      <p:sp>
        <p:nvSpPr>
          <p:cNvPr id="16" name="Text Box 17">
            <a:extLst>
              <a:ext uri="{FF2B5EF4-FFF2-40B4-BE49-F238E27FC236}">
                <a16:creationId xmlns:a16="http://schemas.microsoft.com/office/drawing/2014/main" id="{60D9A612-48FD-4D96-8605-B008E2D7424A}"/>
              </a:ext>
            </a:extLst>
          </p:cNvPr>
          <p:cNvSpPr txBox="1">
            <a:spLocks noChangeArrowheads="1"/>
          </p:cNvSpPr>
          <p:nvPr/>
        </p:nvSpPr>
        <p:spPr bwMode="auto">
          <a:xfrm>
            <a:off x="191344" y="2191263"/>
            <a:ext cx="9433048" cy="2389865"/>
          </a:xfrm>
          <a:prstGeom prst="rect">
            <a:avLst/>
          </a:prstGeom>
          <a:solidFill>
            <a:srgbClr val="C6E6A2"/>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GB" altLang="en-US" sz="1400" b="1" dirty="0"/>
              <a:t>Good storage</a:t>
            </a:r>
            <a:endParaRPr kumimoji="0" lang="en-GB" altLang="en-US" sz="1400" b="0" i="0" u="none" strike="noStrike" cap="none" normalizeH="0" baseline="0" dirty="0">
              <a:ln>
                <a:noFill/>
              </a:ln>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rgbClr val="000000"/>
                </a:solidFill>
                <a:effectLst/>
              </a:rPr>
              <a:t>All chemicals and oils should be stored securely and in suitably labelled containers.  Good practice is to ensure that all storage containers are appropriately bunded or stored on a drip tray and ideally under a shelter</a:t>
            </a:r>
            <a:r>
              <a:rPr lang="en-GB" altLang="en-US" sz="1400" dirty="0">
                <a:solidFill>
                  <a:srgbClr val="000000"/>
                </a:solidFill>
              </a:rPr>
              <a:t>, these should be regularly inspected.</a:t>
            </a:r>
            <a:r>
              <a:rPr kumimoji="0" lang="en-GB" altLang="en-US" sz="1400" b="0" i="0" u="none" strike="noStrike" cap="none" normalizeH="0" baseline="0" dirty="0">
                <a:ln>
                  <a:noFill/>
                </a:ln>
                <a:solidFill>
                  <a:srgbClr val="000000"/>
                </a:solidFill>
                <a:effectLst/>
              </a:rPr>
              <a:t>  Contaminated rainwater should be disposed of as hazardous waste.</a:t>
            </a:r>
          </a:p>
          <a:p>
            <a:pPr marL="171450" lvl="0" indent="-171450" eaLnBrk="0" fontAlgn="base" hangingPunct="0">
              <a:spcBef>
                <a:spcPct val="0"/>
              </a:spcBef>
              <a:spcAft>
                <a:spcPct val="0"/>
              </a:spcAft>
              <a:buFont typeface="Arial" panose="020B0604020202020204" pitchFamily="34" charset="0"/>
              <a:buChar char="•"/>
            </a:pPr>
            <a:r>
              <a:rPr lang="en-GB" altLang="en-US" sz="1400" dirty="0">
                <a:solidFill>
                  <a:srgbClr val="000000"/>
                </a:solidFill>
              </a:rPr>
              <a:t>Chemicals and oils should not be stored within 10m of a watercourse, gully or drain.  Ensure that stocks are regularly reviewed and dispose of old or expired substances.  Tanks and storage units should be secured and locked when not in use.</a:t>
            </a:r>
          </a:p>
          <a:p>
            <a:pPr marL="171450" lvl="0" indent="-171450" eaLnBrk="0" fontAlgn="base" hangingPunct="0">
              <a:spcBef>
                <a:spcPct val="0"/>
              </a:spcBef>
              <a:spcAft>
                <a:spcPct val="0"/>
              </a:spcAft>
              <a:buFont typeface="Arial" panose="020B0604020202020204" pitchFamily="34" charset="0"/>
              <a:buChar char="•"/>
            </a:pPr>
            <a:r>
              <a:rPr lang="en-GB" altLang="en-US" sz="1400" dirty="0">
                <a:solidFill>
                  <a:srgbClr val="000000"/>
                </a:solidFill>
              </a:rPr>
              <a:t>Up to date COSHH assessments should be completed for all substances stored on site, these should be reviewed to ensure that any specific storage guidance is followed.</a:t>
            </a:r>
          </a:p>
          <a:p>
            <a:pPr marL="171450" indent="-171450" eaLnBrk="0" fontAlgn="base" hangingPunct="0">
              <a:spcBef>
                <a:spcPct val="0"/>
              </a:spcBef>
              <a:spcAft>
                <a:spcPct val="0"/>
              </a:spcAft>
              <a:buFont typeface="Arial" panose="020B0604020202020204" pitchFamily="34" charset="0"/>
              <a:buChar char="•"/>
            </a:pPr>
            <a:r>
              <a:rPr lang="en-GB" altLang="en-US" sz="1400" dirty="0">
                <a:solidFill>
                  <a:srgbClr val="000000"/>
                </a:solidFill>
              </a:rPr>
              <a:t>Drip trays or absorbent mats should be placed beneath static and mobile plant during refuelling and a spill kit available.  </a:t>
            </a:r>
          </a:p>
          <a:p>
            <a:pPr eaLnBrk="0" fontAlgn="base" hangingPunct="0">
              <a:spcBef>
                <a:spcPct val="0"/>
              </a:spcBef>
              <a:spcAft>
                <a:spcPct val="0"/>
              </a:spcAft>
            </a:pPr>
            <a:endParaRPr kumimoji="0" lang="en-GB" altLang="en-US" sz="1400" b="0" i="0" u="none" strike="noStrike" cap="none" normalizeH="0" baseline="0" dirty="0">
              <a:ln>
                <a:noFill/>
              </a:ln>
              <a:solidFill>
                <a:srgbClr val="000000"/>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500" b="0" i="0" u="none" strike="noStrike" cap="none" normalizeH="0" baseline="0" dirty="0">
              <a:ln>
                <a:noFill/>
              </a:ln>
              <a:solidFill>
                <a:srgbClr val="000000"/>
              </a:solidFill>
              <a:effectLst/>
            </a:endParaRPr>
          </a:p>
        </p:txBody>
      </p:sp>
      <p:pic>
        <p:nvPicPr>
          <p:cNvPr id="20" name="Picture 18">
            <a:extLst>
              <a:ext uri="{FF2B5EF4-FFF2-40B4-BE49-F238E27FC236}">
                <a16:creationId xmlns:a16="http://schemas.microsoft.com/office/drawing/2014/main" id="{1E9F422F-2D97-4AAD-BFD2-60E2A85658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13" r="4408" b="5869"/>
          <a:stretch/>
        </p:blipFill>
        <p:spPr bwMode="auto">
          <a:xfrm>
            <a:off x="9724628" y="3619611"/>
            <a:ext cx="1987996" cy="1616413"/>
          </a:xfrm>
          <a:prstGeom prst="rect">
            <a:avLst/>
          </a:prstGeom>
          <a:noFill/>
          <a:ln w="158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1" name="Picture 1" descr="IMGP3584">
            <a:extLst>
              <a:ext uri="{FF2B5EF4-FFF2-40B4-BE49-F238E27FC236}">
                <a16:creationId xmlns:a16="http://schemas.microsoft.com/office/drawing/2014/main" id="{C2AFB03C-0918-48C7-90E6-AA8C647C15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24628" y="1477388"/>
            <a:ext cx="1967174" cy="1998695"/>
          </a:xfrm>
          <a:prstGeom prst="rect">
            <a:avLst/>
          </a:prstGeom>
          <a:noFill/>
          <a:ln w="1587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87CA2E2-9EA3-4C97-ACB9-2B5E4A7C4BB5}"/>
              </a:ext>
            </a:extLst>
          </p:cNvPr>
          <p:cNvSpPr txBox="1"/>
          <p:nvPr/>
        </p:nvSpPr>
        <p:spPr>
          <a:xfrm>
            <a:off x="191344" y="1250176"/>
            <a:ext cx="9433048" cy="738664"/>
          </a:xfrm>
          <a:prstGeom prst="rect">
            <a:avLst/>
          </a:prstGeom>
          <a:solidFill>
            <a:srgbClr val="C6E6A2"/>
          </a:solidFill>
        </p:spPr>
        <p:txBody>
          <a:bodyPr wrap="square" rtlCol="0">
            <a:spAutoFit/>
          </a:bodyPr>
          <a:lstStyle/>
          <a:p>
            <a:r>
              <a:rPr lang="en-GB" altLang="en-US" sz="1400" b="1" dirty="0"/>
              <a:t>Why is it important to correctly store substances?</a:t>
            </a:r>
            <a:endParaRPr lang="en-US" altLang="en-US" sz="1400" b="1" dirty="0"/>
          </a:p>
          <a:p>
            <a:r>
              <a:rPr lang="en-GB" altLang="en-US" sz="1400" dirty="0">
                <a:solidFill>
                  <a:srgbClr val="000000"/>
                </a:solidFill>
              </a:rPr>
              <a:t>Substances such as oils and chemicals need to be carefully managed to prevent pollution to the environment. This includes small spillages, in particular where frequent spills in an area can accumulate in the ground over time. </a:t>
            </a:r>
          </a:p>
        </p:txBody>
      </p:sp>
    </p:spTree>
    <p:extLst>
      <p:ext uri="{BB962C8B-B14F-4D97-AF65-F5344CB8AC3E}">
        <p14:creationId xmlns:p14="http://schemas.microsoft.com/office/powerpoint/2010/main" val="354616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90509F-8648-423A-AFE7-8C3D46CC70FC}"/>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Diagonal Corners Rounded 2">
            <a:extLst>
              <a:ext uri="{FF2B5EF4-FFF2-40B4-BE49-F238E27FC236}">
                <a16:creationId xmlns:a16="http://schemas.microsoft.com/office/drawing/2014/main" id="{9F0B95F6-884F-4D9D-BCEF-8528A00D966F}"/>
              </a:ext>
            </a:extLst>
          </p:cNvPr>
          <p:cNvSpPr/>
          <p:nvPr/>
        </p:nvSpPr>
        <p:spPr>
          <a:xfrm>
            <a:off x="2407140" y="926824"/>
            <a:ext cx="7377720" cy="845992"/>
          </a:xfrm>
          <a:prstGeom prst="round2Diag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rPr>
              <a:t>WESSEX OCCUPATIONAL HEALTH Provision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rPr>
              <a:t>What’s changing from the </a:t>
            </a:r>
            <a:r>
              <a:rPr kumimoji="0" lang="en-GB" sz="22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rPr>
              <a:t>3</a:t>
            </a:r>
            <a:r>
              <a:rPr kumimoji="0" lang="en-GB" sz="2200" b="1" i="0" u="none" strike="noStrike" kern="1200" cap="none" spc="0" normalizeH="0" baseline="30000" noProof="0" dirty="0">
                <a:ln>
                  <a:noFill/>
                </a:ln>
                <a:solidFill>
                  <a:prstClr val="white"/>
                </a:solidFill>
                <a:effectLst/>
                <a:uLnTx/>
                <a:uFillTx/>
                <a:latin typeface="Network Rail Sans" panose="02000000040000020004" pitchFamily="2" charset="0"/>
                <a:ea typeface="+mn-ea"/>
                <a:cs typeface="+mn-cs"/>
              </a:rPr>
              <a:t>rd of</a:t>
            </a:r>
            <a:r>
              <a:rPr kumimoji="0" lang="en-GB" sz="22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rPr>
              <a:t> February 2020</a:t>
            </a:r>
          </a:p>
        </p:txBody>
      </p:sp>
      <p:sp>
        <p:nvSpPr>
          <p:cNvPr id="4" name="Rectangle 3">
            <a:extLst>
              <a:ext uri="{FF2B5EF4-FFF2-40B4-BE49-F238E27FC236}">
                <a16:creationId xmlns:a16="http://schemas.microsoft.com/office/drawing/2014/main" id="{7E680874-631B-4083-9FAD-8DBFF2AFF5ED}"/>
              </a:ext>
            </a:extLst>
          </p:cNvPr>
          <p:cNvSpPr/>
          <p:nvPr/>
        </p:nvSpPr>
        <p:spPr>
          <a:xfrm>
            <a:off x="393406" y="2285578"/>
            <a:ext cx="5294182" cy="3231654"/>
          </a:xfrm>
          <a:prstGeom prst="rect">
            <a:avLst/>
          </a:prstGeom>
          <a:ln w="2857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50000"/>
              <a:buFontTx/>
              <a:buNone/>
              <a:tabLst/>
              <a:defRPr/>
            </a:pPr>
            <a:r>
              <a:rPr kumimoji="0" lang="en-GB" sz="2400" b="1" i="0" u="none" strike="noStrike" kern="1200" cap="none" spc="0" normalizeH="0" baseline="0" noProof="0" dirty="0">
                <a:ln>
                  <a:noFill/>
                </a:ln>
                <a:solidFill>
                  <a:srgbClr val="FF6600"/>
                </a:solidFill>
                <a:effectLst/>
                <a:uLnTx/>
                <a:uFillTx/>
                <a:latin typeface="Network Rail Sans" panose="02000000040000020004" pitchFamily="2" charset="0"/>
                <a:ea typeface="Calibri" panose="020F0502020204030204" pitchFamily="34" charset="0"/>
                <a:cs typeface="Arial" panose="020B0604020202020204" pitchFamily="34" charset="0"/>
              </a:rPr>
              <a:t>New Service Model with:</a:t>
            </a:r>
          </a:p>
          <a:p>
            <a:pPr marL="342900" marR="0" lvl="0" indent="-34290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endParaRPr kumimoji="0" lang="en-GB" sz="2000" b="0" i="0" u="none" strike="noStrike" kern="1200" cap="none" spc="0" normalizeH="0" baseline="0" noProof="0" dirty="0">
              <a:ln>
                <a:noFill/>
              </a:ln>
              <a:solidFill>
                <a:srgbClr val="FF6600"/>
              </a:solidFill>
              <a:effectLst/>
              <a:uLnTx/>
              <a:uFillTx/>
              <a:latin typeface="Network Rail Sans" panose="02000000040000020004" pitchFamily="2"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GB" sz="2000" b="0" i="0" u="none" strike="noStrike" kern="1200" cap="none" spc="0" normalizeH="0" baseline="0" noProof="0" dirty="0">
                <a:ln>
                  <a:noFill/>
                </a:ln>
                <a:solidFill>
                  <a:srgbClr val="FF6600"/>
                </a:solidFill>
                <a:effectLst/>
                <a:uLnTx/>
                <a:uFillTx/>
                <a:latin typeface="Network Rail Sans" panose="02000000040000020004" pitchFamily="2" charset="0"/>
                <a:ea typeface="Calibri" panose="020F0502020204030204" pitchFamily="34" charset="0"/>
                <a:cs typeface="Arial" panose="020B0604020202020204" pitchFamily="34" charset="0"/>
              </a:rPr>
              <a:t>A dedicated Wessex Route based OH facility (Basingstoke ROC)</a:t>
            </a:r>
          </a:p>
          <a:p>
            <a:pPr marL="342900" marR="0" lvl="0" indent="-34290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endParaRPr kumimoji="0" lang="en-GB" sz="2000" b="0" i="0" u="none" strike="noStrike" kern="1200" cap="none" spc="0" normalizeH="0" baseline="0" noProof="0" dirty="0">
              <a:ln>
                <a:noFill/>
              </a:ln>
              <a:solidFill>
                <a:srgbClr val="FF6600"/>
              </a:solidFill>
              <a:effectLst/>
              <a:uLnTx/>
              <a:uFillTx/>
              <a:latin typeface="Network Rail Sans" panose="02000000040000020004" pitchFamily="2"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GB" sz="2000" b="0" i="0" u="none" strike="noStrike" kern="1200" cap="none" spc="0" normalizeH="0" baseline="0" noProof="0" dirty="0">
                <a:ln>
                  <a:noFill/>
                </a:ln>
                <a:solidFill>
                  <a:srgbClr val="FF6600"/>
                </a:solidFill>
                <a:effectLst/>
                <a:uLnTx/>
                <a:uFillTx/>
                <a:latin typeface="Network Rail Sans" panose="02000000040000020004" pitchFamily="2" charset="0"/>
                <a:ea typeface="+mn-ea"/>
                <a:cs typeface="Arial" panose="020B0604020202020204" pitchFamily="34" charset="0"/>
              </a:rPr>
              <a:t>Dedicated Wessex Route based OH staff  (OH Technician and OH Advisor)</a:t>
            </a:r>
          </a:p>
          <a:p>
            <a:pPr marL="342900" marR="0" lvl="0" indent="-34290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endParaRPr kumimoji="0" lang="en-GB" sz="2000" b="0" i="0" u="none" strike="noStrike" kern="1200" cap="none" spc="0" normalizeH="0" baseline="0" noProof="0" dirty="0">
              <a:ln>
                <a:noFill/>
              </a:ln>
              <a:solidFill>
                <a:srgbClr val="FF6600"/>
              </a:solidFill>
              <a:effectLst/>
              <a:uLnTx/>
              <a:uFillTx/>
              <a:latin typeface="Network Rail Sans" panose="02000000040000020004" pitchFamily="2"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GB" sz="2000" b="0" i="0" u="none" strike="noStrike" kern="1200" cap="none" spc="0" normalizeH="0" baseline="0" noProof="0" dirty="0">
                <a:ln>
                  <a:noFill/>
                </a:ln>
                <a:solidFill>
                  <a:srgbClr val="FF6600"/>
                </a:solidFill>
                <a:effectLst/>
                <a:uLnTx/>
                <a:uFillTx/>
                <a:latin typeface="Network Rail Sans" panose="02000000040000020004" pitchFamily="2" charset="0"/>
                <a:ea typeface="+mn-ea"/>
                <a:cs typeface="Arial" panose="020B0604020202020204" pitchFamily="34" charset="0"/>
              </a:rPr>
              <a:t>Dedicated Southern Regional Admin resources</a:t>
            </a:r>
            <a:r>
              <a:rPr kumimoji="0" lang="en-GB" sz="2000" b="0" i="0" u="none" strike="noStrike" kern="1200" cap="none" spc="0" normalizeH="0" baseline="0" noProof="0" dirty="0">
                <a:ln>
                  <a:noFill/>
                </a:ln>
                <a:solidFill>
                  <a:srgbClr val="FF6600"/>
                </a:solidFill>
                <a:effectLst/>
                <a:uLnTx/>
                <a:uFillTx/>
                <a:latin typeface="Network Rail Sans" panose="02000000040000020004" pitchFamily="2" charset="0"/>
                <a:ea typeface="+mn-ea"/>
                <a:cs typeface="+mn-cs"/>
              </a:rPr>
              <a:t> </a:t>
            </a:r>
          </a:p>
        </p:txBody>
      </p:sp>
      <p:sp>
        <p:nvSpPr>
          <p:cNvPr id="5" name="Callout: Right Arrow 4">
            <a:extLst>
              <a:ext uri="{FF2B5EF4-FFF2-40B4-BE49-F238E27FC236}">
                <a16:creationId xmlns:a16="http://schemas.microsoft.com/office/drawing/2014/main" id="{9CE28485-8CC4-49B8-8902-012A0FAC698A}"/>
              </a:ext>
            </a:extLst>
          </p:cNvPr>
          <p:cNvSpPr/>
          <p:nvPr/>
        </p:nvSpPr>
        <p:spPr>
          <a:xfrm>
            <a:off x="6504414" y="2494646"/>
            <a:ext cx="1618860" cy="966253"/>
          </a:xfrm>
          <a:prstGeom prst="right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rPr>
              <a:t>Track Side Medical</a:t>
            </a:r>
          </a:p>
        </p:txBody>
      </p:sp>
      <p:sp>
        <p:nvSpPr>
          <p:cNvPr id="6" name="Callout: Right Arrow 5">
            <a:extLst>
              <a:ext uri="{FF2B5EF4-FFF2-40B4-BE49-F238E27FC236}">
                <a16:creationId xmlns:a16="http://schemas.microsoft.com/office/drawing/2014/main" id="{82F6E3C9-DEEE-415E-BC6F-C4A610C35EA4}"/>
              </a:ext>
            </a:extLst>
          </p:cNvPr>
          <p:cNvSpPr/>
          <p:nvPr/>
        </p:nvSpPr>
        <p:spPr>
          <a:xfrm>
            <a:off x="6504414" y="4101190"/>
            <a:ext cx="1618860" cy="976813"/>
          </a:xfrm>
          <a:prstGeom prst="right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rPr>
              <a:t>Signaller Medical</a:t>
            </a:r>
          </a:p>
        </p:txBody>
      </p:sp>
      <p:sp>
        <p:nvSpPr>
          <p:cNvPr id="8" name="Rectangle 7">
            <a:extLst>
              <a:ext uri="{FF2B5EF4-FFF2-40B4-BE49-F238E27FC236}">
                <a16:creationId xmlns:a16="http://schemas.microsoft.com/office/drawing/2014/main" id="{5FA8BE17-EA4E-4CF0-8DA6-A49FB858DCA6}"/>
              </a:ext>
            </a:extLst>
          </p:cNvPr>
          <p:cNvSpPr/>
          <p:nvPr/>
        </p:nvSpPr>
        <p:spPr>
          <a:xfrm rot="5400000">
            <a:off x="10178162" y="2535278"/>
            <a:ext cx="1128698" cy="23632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rPr>
              <a:t>Health, Safety &amp; Wellbeing Medical</a:t>
            </a:r>
          </a:p>
        </p:txBody>
      </p:sp>
      <p:sp>
        <p:nvSpPr>
          <p:cNvPr id="17" name="TextBox 16">
            <a:extLst>
              <a:ext uri="{FF2B5EF4-FFF2-40B4-BE49-F238E27FC236}">
                <a16:creationId xmlns:a16="http://schemas.microsoft.com/office/drawing/2014/main" id="{F29DEC9B-6318-476E-A02A-A0D521BE888B}"/>
              </a:ext>
            </a:extLst>
          </p:cNvPr>
          <p:cNvSpPr txBox="1"/>
          <p:nvPr/>
        </p:nvSpPr>
        <p:spPr>
          <a:xfrm>
            <a:off x="8017781" y="2103239"/>
            <a:ext cx="27671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Network Rail Sans" panose="02000000040000020004" pitchFamily="2" charset="0"/>
                <a:ea typeface="+mn-ea"/>
                <a:cs typeface="+mn-cs"/>
              </a:rPr>
              <a:t> New Medical:</a:t>
            </a:r>
          </a:p>
        </p:txBody>
      </p:sp>
      <p:sp>
        <p:nvSpPr>
          <p:cNvPr id="18" name="TextBox 17">
            <a:extLst>
              <a:ext uri="{FF2B5EF4-FFF2-40B4-BE49-F238E27FC236}">
                <a16:creationId xmlns:a16="http://schemas.microsoft.com/office/drawing/2014/main" id="{68276D6B-A0F1-49BA-87DE-D27A35169DDD}"/>
              </a:ext>
            </a:extLst>
          </p:cNvPr>
          <p:cNvSpPr txBox="1"/>
          <p:nvPr/>
        </p:nvSpPr>
        <p:spPr>
          <a:xfrm>
            <a:off x="8017781" y="3535660"/>
            <a:ext cx="17349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Network Rail Sans" panose="02000000040000020004" pitchFamily="2" charset="0"/>
                <a:ea typeface="+mn-ea"/>
                <a:cs typeface="+mn-cs"/>
              </a:rPr>
              <a:t>becoming</a:t>
            </a:r>
          </a:p>
        </p:txBody>
      </p:sp>
      <p:sp>
        <p:nvSpPr>
          <p:cNvPr id="7" name="Rectangle: Rounded Corners 6">
            <a:extLst>
              <a:ext uri="{FF2B5EF4-FFF2-40B4-BE49-F238E27FC236}">
                <a16:creationId xmlns:a16="http://schemas.microsoft.com/office/drawing/2014/main" id="{ECB0BE40-9918-4186-BAC0-9C83D0A0762C}"/>
              </a:ext>
            </a:extLst>
          </p:cNvPr>
          <p:cNvSpPr/>
          <p:nvPr/>
        </p:nvSpPr>
        <p:spPr>
          <a:xfrm>
            <a:off x="6347637" y="1932593"/>
            <a:ext cx="5688419" cy="394467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B100CC2F-2B55-4966-A1CB-6FE7BBC85C73}"/>
              </a:ext>
            </a:extLst>
          </p:cNvPr>
          <p:cNvSpPr txBox="1"/>
          <p:nvPr/>
        </p:nvSpPr>
        <p:spPr>
          <a:xfrm>
            <a:off x="6672064" y="6002704"/>
            <a:ext cx="516304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0070C0"/>
                </a:solidFill>
                <a:effectLst/>
                <a:uLnTx/>
                <a:uFillTx/>
                <a:latin typeface="Network Rail Sans" panose="02000000040000020004" pitchFamily="2" charset="0"/>
                <a:ea typeface="+mn-ea"/>
                <a:cs typeface="+mn-cs"/>
              </a:rPr>
              <a:t> </a:t>
            </a:r>
            <a:r>
              <a:rPr kumimoji="0" lang="en-GB" sz="1800" i="0" u="none" strike="noStrike" kern="1200" cap="none" spc="0" normalizeH="0" baseline="0" noProof="0" dirty="0">
                <a:ln>
                  <a:noFill/>
                </a:ln>
                <a:solidFill>
                  <a:srgbClr val="FF0000"/>
                </a:solidFill>
                <a:effectLst/>
                <a:uLnTx/>
                <a:uFillTx/>
                <a:latin typeface="Network Rail Sans" panose="02000000040000020004" pitchFamily="2" charset="0"/>
                <a:ea typeface="+mn-ea"/>
                <a:cs typeface="+mn-cs"/>
              </a:rPr>
              <a:t>Employees with certain medical conditions and those above 65’s review period remain unchanged</a:t>
            </a:r>
          </a:p>
        </p:txBody>
      </p:sp>
      <p:sp>
        <p:nvSpPr>
          <p:cNvPr id="21" name="Rectangle: Rounded Corners 20">
            <a:extLst>
              <a:ext uri="{FF2B5EF4-FFF2-40B4-BE49-F238E27FC236}">
                <a16:creationId xmlns:a16="http://schemas.microsoft.com/office/drawing/2014/main" id="{2EB57FB1-B8DA-4DDA-A05A-184D27F558FC}"/>
              </a:ext>
            </a:extLst>
          </p:cNvPr>
          <p:cNvSpPr/>
          <p:nvPr/>
        </p:nvSpPr>
        <p:spPr>
          <a:xfrm>
            <a:off x="97186" y="1932593"/>
            <a:ext cx="5688419" cy="394467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Star: 8 Points 8">
            <a:extLst>
              <a:ext uri="{FF2B5EF4-FFF2-40B4-BE49-F238E27FC236}">
                <a16:creationId xmlns:a16="http://schemas.microsoft.com/office/drawing/2014/main" id="{24A19CAF-903C-4201-BF99-ED5C6AD9695D}"/>
              </a:ext>
            </a:extLst>
          </p:cNvPr>
          <p:cNvSpPr/>
          <p:nvPr/>
        </p:nvSpPr>
        <p:spPr>
          <a:xfrm rot="905243">
            <a:off x="11226179" y="2511907"/>
            <a:ext cx="793898" cy="657903"/>
          </a:xfrm>
          <a:prstGeom prst="star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04CB6BCF-0137-4BB4-A36A-352D0591B223}"/>
              </a:ext>
            </a:extLst>
          </p:cNvPr>
          <p:cNvSpPr txBox="1"/>
          <p:nvPr/>
        </p:nvSpPr>
        <p:spPr>
          <a:xfrm rot="1068715">
            <a:off x="11380417" y="2679410"/>
            <a:ext cx="5539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3 Yearly Review</a:t>
            </a:r>
          </a:p>
        </p:txBody>
      </p:sp>
      <p:sp>
        <p:nvSpPr>
          <p:cNvPr id="15" name="Rectangle 14">
            <a:extLst>
              <a:ext uri="{FF2B5EF4-FFF2-40B4-BE49-F238E27FC236}">
                <a16:creationId xmlns:a16="http://schemas.microsoft.com/office/drawing/2014/main" id="{33FD4C4A-F202-41EB-87E3-D9D22860F58B}"/>
              </a:ext>
            </a:extLst>
          </p:cNvPr>
          <p:cNvSpPr/>
          <p:nvPr/>
        </p:nvSpPr>
        <p:spPr>
          <a:xfrm>
            <a:off x="335360" y="0"/>
            <a:ext cx="446449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Health &amp; Wellbeing</a:t>
            </a:r>
          </a:p>
        </p:txBody>
      </p:sp>
      <p:pic>
        <p:nvPicPr>
          <p:cNvPr id="16" name="Picture 15">
            <a:extLst>
              <a:ext uri="{FF2B5EF4-FFF2-40B4-BE49-F238E27FC236}">
                <a16:creationId xmlns:a16="http://schemas.microsoft.com/office/drawing/2014/main" id="{F975D6BA-DA5C-429E-A780-F8AEA83B5685}"/>
              </a:ext>
            </a:extLst>
          </p:cNvPr>
          <p:cNvPicPr>
            <a:picLocks noChangeAspect="1"/>
          </p:cNvPicPr>
          <p:nvPr/>
        </p:nvPicPr>
        <p:blipFill>
          <a:blip r:embed="rId2"/>
          <a:stretch>
            <a:fillRect/>
          </a:stretch>
        </p:blipFill>
        <p:spPr>
          <a:xfrm>
            <a:off x="3693597" y="103471"/>
            <a:ext cx="596745" cy="470368"/>
          </a:xfrm>
          <a:prstGeom prst="rect">
            <a:avLst/>
          </a:prstGeom>
          <a:ln>
            <a:solidFill>
              <a:schemeClr val="tx1"/>
            </a:solidFill>
          </a:ln>
        </p:spPr>
      </p:pic>
    </p:spTree>
    <p:extLst>
      <p:ext uri="{BB962C8B-B14F-4D97-AF65-F5344CB8AC3E}">
        <p14:creationId xmlns:p14="http://schemas.microsoft.com/office/powerpoint/2010/main" val="306768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35360" y="0"/>
            <a:ext cx="446449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Health &amp; Wellbeing</a:t>
            </a:r>
          </a:p>
        </p:txBody>
      </p:sp>
      <p:pic>
        <p:nvPicPr>
          <p:cNvPr id="51" name="Picture 50">
            <a:extLst>
              <a:ext uri="{FF2B5EF4-FFF2-40B4-BE49-F238E27FC236}">
                <a16:creationId xmlns:a16="http://schemas.microsoft.com/office/drawing/2014/main" id="{D220B545-E2C0-45DD-A0D3-EF7882FC9B32}"/>
              </a:ext>
            </a:extLst>
          </p:cNvPr>
          <p:cNvPicPr>
            <a:picLocks noChangeAspect="1"/>
          </p:cNvPicPr>
          <p:nvPr/>
        </p:nvPicPr>
        <p:blipFill>
          <a:blip r:embed="rId3"/>
          <a:stretch>
            <a:fillRect/>
          </a:stretch>
        </p:blipFill>
        <p:spPr>
          <a:xfrm>
            <a:off x="3693597" y="103471"/>
            <a:ext cx="596745" cy="470368"/>
          </a:xfrm>
          <a:prstGeom prst="rect">
            <a:avLst/>
          </a:prstGeom>
          <a:ln>
            <a:solidFill>
              <a:schemeClr val="tx1"/>
            </a:solidFill>
          </a:ln>
        </p:spPr>
      </p:pic>
      <p:sp>
        <p:nvSpPr>
          <p:cNvPr id="7" name="Rectangle 6">
            <a:extLst>
              <a:ext uri="{FF2B5EF4-FFF2-40B4-BE49-F238E27FC236}">
                <a16:creationId xmlns:a16="http://schemas.microsoft.com/office/drawing/2014/main" id="{7F54A722-CA5E-44B7-93DF-C6A7129BA678}"/>
              </a:ext>
            </a:extLst>
          </p:cNvPr>
          <p:cNvSpPr/>
          <p:nvPr/>
        </p:nvSpPr>
        <p:spPr>
          <a:xfrm>
            <a:off x="335360" y="890925"/>
            <a:ext cx="2376264" cy="369332"/>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Network Rail Sans" panose="02000000040000020004" pitchFamily="2" charset="0"/>
              </a:rPr>
              <a:t>Alcohol Awareness</a:t>
            </a:r>
          </a:p>
        </p:txBody>
      </p:sp>
      <p:sp>
        <p:nvSpPr>
          <p:cNvPr id="16" name="TextBox 15">
            <a:extLst>
              <a:ext uri="{FF2B5EF4-FFF2-40B4-BE49-F238E27FC236}">
                <a16:creationId xmlns:a16="http://schemas.microsoft.com/office/drawing/2014/main" id="{E740F501-4AB5-4EF2-A794-5CE920C693B0}"/>
              </a:ext>
            </a:extLst>
          </p:cNvPr>
          <p:cNvSpPr txBox="1"/>
          <p:nvPr/>
        </p:nvSpPr>
        <p:spPr>
          <a:xfrm>
            <a:off x="496056" y="2847158"/>
            <a:ext cx="5969655" cy="338554"/>
          </a:xfrm>
          <a:prstGeom prst="rect">
            <a:avLst/>
          </a:prstGeom>
          <a:solidFill>
            <a:srgbClr val="FF3399"/>
          </a:solidFill>
          <a:ln w="28575">
            <a:solidFill>
              <a:srgbClr val="FF3399"/>
            </a:solidFill>
          </a:ln>
        </p:spPr>
        <p:txBody>
          <a:bodyPr wrap="square" rtlCol="0">
            <a:spAutoFit/>
          </a:bodyPr>
          <a:lstStyle/>
          <a:p>
            <a:r>
              <a:rPr lang="en-GB" sz="1600" dirty="0">
                <a:solidFill>
                  <a:schemeClr val="bg1"/>
                </a:solidFill>
                <a:latin typeface="Network Rail Sans" panose="02000000040000020004" pitchFamily="2" charset="0"/>
              </a:rPr>
              <a:t>Do you know how much units of alcohol you  drink a week?</a:t>
            </a:r>
          </a:p>
        </p:txBody>
      </p:sp>
      <p:sp>
        <p:nvSpPr>
          <p:cNvPr id="17" name="TextBox 16">
            <a:extLst>
              <a:ext uri="{FF2B5EF4-FFF2-40B4-BE49-F238E27FC236}">
                <a16:creationId xmlns:a16="http://schemas.microsoft.com/office/drawing/2014/main" id="{9D1671DB-174C-4D74-AA45-1EF764891BA2}"/>
              </a:ext>
            </a:extLst>
          </p:cNvPr>
          <p:cNvSpPr txBox="1"/>
          <p:nvPr/>
        </p:nvSpPr>
        <p:spPr>
          <a:xfrm>
            <a:off x="486463" y="3194392"/>
            <a:ext cx="5985300" cy="738664"/>
          </a:xfrm>
          <a:prstGeom prst="rect">
            <a:avLst/>
          </a:prstGeom>
          <a:noFill/>
          <a:ln w="28575">
            <a:solidFill>
              <a:srgbClr val="FF3399"/>
            </a:solidFill>
            <a:prstDash val="solid"/>
          </a:ln>
        </p:spPr>
        <p:txBody>
          <a:bodyPr wrap="square" rtlCol="0">
            <a:spAutoFit/>
          </a:bodyPr>
          <a:lstStyle/>
          <a:p>
            <a:r>
              <a:rPr lang="en-GB" sz="1400" dirty="0">
                <a:latin typeface="Network Rail Sans" panose="02000000040000020004" pitchFamily="2" charset="0"/>
              </a:rPr>
              <a:t>Download the </a:t>
            </a:r>
            <a:r>
              <a:rPr lang="en-GB" sz="1400" b="1" u="sng" dirty="0">
                <a:latin typeface="Network Rail Sans" panose="02000000040000020004" pitchFamily="2" charset="0"/>
              </a:rPr>
              <a:t>Try Dry app </a:t>
            </a:r>
            <a:r>
              <a:rPr lang="en-GB" sz="1400" dirty="0">
                <a:latin typeface="Network Rail Sans" panose="02000000040000020004" pitchFamily="2" charset="0"/>
              </a:rPr>
              <a:t>on your phone to get visibility of how much unit of alcohol you consume per week.</a:t>
            </a:r>
          </a:p>
          <a:p>
            <a:endParaRPr lang="en-GB" sz="1400" dirty="0">
              <a:latin typeface="Network Rail Sans" panose="02000000040000020004" pitchFamily="2" charset="0"/>
            </a:endParaRPr>
          </a:p>
        </p:txBody>
      </p:sp>
      <p:sp>
        <p:nvSpPr>
          <p:cNvPr id="18" name="TextBox 17">
            <a:extLst>
              <a:ext uri="{FF2B5EF4-FFF2-40B4-BE49-F238E27FC236}">
                <a16:creationId xmlns:a16="http://schemas.microsoft.com/office/drawing/2014/main" id="{23DE6C85-37CA-4D17-9E40-EBE253321660}"/>
              </a:ext>
            </a:extLst>
          </p:cNvPr>
          <p:cNvSpPr txBox="1"/>
          <p:nvPr/>
        </p:nvSpPr>
        <p:spPr>
          <a:xfrm>
            <a:off x="496058" y="1533506"/>
            <a:ext cx="5948394" cy="338554"/>
          </a:xfrm>
          <a:prstGeom prst="rect">
            <a:avLst/>
          </a:prstGeom>
          <a:solidFill>
            <a:srgbClr val="FF3399"/>
          </a:solidFill>
          <a:ln w="28575">
            <a:solidFill>
              <a:srgbClr val="FF3399"/>
            </a:solidFill>
          </a:ln>
        </p:spPr>
        <p:txBody>
          <a:bodyPr wrap="square" rtlCol="0">
            <a:spAutoFit/>
          </a:bodyPr>
          <a:lstStyle/>
          <a:p>
            <a:r>
              <a:rPr lang="en-GB" sz="1600" b="1" dirty="0">
                <a:solidFill>
                  <a:schemeClr val="bg1"/>
                </a:solidFill>
                <a:latin typeface="Network Rail Sans" panose="02000000040000020004" pitchFamily="2" charset="0"/>
              </a:rPr>
              <a:t>What is a unit of alcohol?</a:t>
            </a:r>
          </a:p>
        </p:txBody>
      </p:sp>
      <p:sp>
        <p:nvSpPr>
          <p:cNvPr id="19" name="TextBox 18">
            <a:extLst>
              <a:ext uri="{FF2B5EF4-FFF2-40B4-BE49-F238E27FC236}">
                <a16:creationId xmlns:a16="http://schemas.microsoft.com/office/drawing/2014/main" id="{C5A9F27A-C501-4969-B6B9-70C24931FEE4}"/>
              </a:ext>
            </a:extLst>
          </p:cNvPr>
          <p:cNvSpPr txBox="1"/>
          <p:nvPr/>
        </p:nvSpPr>
        <p:spPr>
          <a:xfrm>
            <a:off x="479376" y="4186572"/>
            <a:ext cx="5986336" cy="338554"/>
          </a:xfrm>
          <a:prstGeom prst="rect">
            <a:avLst/>
          </a:prstGeom>
          <a:solidFill>
            <a:srgbClr val="FF3399"/>
          </a:solidFill>
        </p:spPr>
        <p:txBody>
          <a:bodyPr wrap="square" rtlCol="0">
            <a:spAutoFit/>
          </a:bodyPr>
          <a:lstStyle/>
          <a:p>
            <a:r>
              <a:rPr lang="en-GB" sz="1600" b="1" dirty="0">
                <a:solidFill>
                  <a:schemeClr val="bg1"/>
                </a:solidFill>
                <a:latin typeface="Network Rail Sans" panose="02000000040000020004" pitchFamily="2" charset="0"/>
              </a:rPr>
              <a:t>Are you drinking too much?</a:t>
            </a:r>
          </a:p>
        </p:txBody>
      </p:sp>
      <p:sp>
        <p:nvSpPr>
          <p:cNvPr id="20" name="TextBox 19">
            <a:extLst>
              <a:ext uri="{FF2B5EF4-FFF2-40B4-BE49-F238E27FC236}">
                <a16:creationId xmlns:a16="http://schemas.microsoft.com/office/drawing/2014/main" id="{79FAC5F4-CFA6-4DE8-9029-6BF650578C62}"/>
              </a:ext>
            </a:extLst>
          </p:cNvPr>
          <p:cNvSpPr txBox="1"/>
          <p:nvPr/>
        </p:nvSpPr>
        <p:spPr>
          <a:xfrm>
            <a:off x="496057" y="1877923"/>
            <a:ext cx="5948394" cy="830997"/>
          </a:xfrm>
          <a:prstGeom prst="rect">
            <a:avLst/>
          </a:prstGeom>
          <a:noFill/>
          <a:ln w="28575">
            <a:solidFill>
              <a:srgbClr val="FF3399"/>
            </a:solidFill>
          </a:ln>
        </p:spPr>
        <p:txBody>
          <a:bodyPr wrap="square" rtlCol="0">
            <a:spAutoFit/>
          </a:bodyPr>
          <a:lstStyle/>
          <a:p>
            <a:r>
              <a:rPr lang="en-GB" dirty="0">
                <a:latin typeface="Network Rail Sans" panose="02000000040000020004" pitchFamily="2" charset="0"/>
              </a:rPr>
              <a:t>(</a:t>
            </a:r>
            <a:r>
              <a:rPr lang="en-GB" sz="1600" dirty="0">
                <a:latin typeface="Network Rail Sans" panose="02000000040000020004" pitchFamily="2" charset="0"/>
              </a:rPr>
              <a:t>Size of drink in ml x Alcohol strength)/ 1000</a:t>
            </a:r>
          </a:p>
          <a:p>
            <a:r>
              <a:rPr lang="en-GB" sz="1600" dirty="0">
                <a:latin typeface="Network Rail Sans" panose="02000000040000020004" pitchFamily="2" charset="0"/>
              </a:rPr>
              <a:t>        </a:t>
            </a:r>
            <a:r>
              <a:rPr lang="en-GB" sz="1400" dirty="0">
                <a:latin typeface="Network Rail Sans" panose="02000000040000020004" pitchFamily="2" charset="0"/>
              </a:rPr>
              <a:t>      e.g. (568ml pint x 4.5%)/ 1000 = </a:t>
            </a:r>
            <a:r>
              <a:rPr lang="en-GB" sz="1400" b="1" dirty="0">
                <a:latin typeface="Network Rail Sans" panose="02000000040000020004" pitchFamily="2" charset="0"/>
              </a:rPr>
              <a:t>2.6 Units</a:t>
            </a:r>
          </a:p>
          <a:p>
            <a:r>
              <a:rPr lang="en-GB" sz="1400" b="1" dirty="0">
                <a:latin typeface="Network Rail Sans" panose="02000000040000020004" pitchFamily="2" charset="0"/>
              </a:rPr>
              <a:t>	</a:t>
            </a:r>
            <a:r>
              <a:rPr lang="en-GB" sz="1400" dirty="0">
                <a:latin typeface="Network Rail Sans" panose="02000000040000020004" pitchFamily="2" charset="0"/>
              </a:rPr>
              <a:t>(175ml glass x 13%)/1000 = </a:t>
            </a:r>
            <a:r>
              <a:rPr lang="en-GB" sz="1400" b="1" dirty="0">
                <a:latin typeface="Network Rail Sans" panose="02000000040000020004" pitchFamily="2" charset="0"/>
              </a:rPr>
              <a:t>2.3 Units</a:t>
            </a:r>
            <a:endParaRPr lang="en-GB" sz="1400" dirty="0">
              <a:latin typeface="Network Rail Sans" panose="02000000040000020004" pitchFamily="2" charset="0"/>
            </a:endParaRPr>
          </a:p>
        </p:txBody>
      </p:sp>
      <p:sp>
        <p:nvSpPr>
          <p:cNvPr id="21" name="TextBox 20">
            <a:extLst>
              <a:ext uri="{FF2B5EF4-FFF2-40B4-BE49-F238E27FC236}">
                <a16:creationId xmlns:a16="http://schemas.microsoft.com/office/drawing/2014/main" id="{E9450BDA-3CBF-47AA-AC0C-09D54C1258F4}"/>
              </a:ext>
            </a:extLst>
          </p:cNvPr>
          <p:cNvSpPr txBox="1"/>
          <p:nvPr/>
        </p:nvSpPr>
        <p:spPr>
          <a:xfrm>
            <a:off x="486463" y="4531186"/>
            <a:ext cx="5968617" cy="553998"/>
          </a:xfrm>
          <a:prstGeom prst="rect">
            <a:avLst/>
          </a:prstGeom>
          <a:noFill/>
          <a:ln w="28575">
            <a:solidFill>
              <a:srgbClr val="FF3399"/>
            </a:solidFill>
          </a:ln>
        </p:spPr>
        <p:txBody>
          <a:bodyPr wrap="square" rtlCol="0">
            <a:spAutoFit/>
          </a:bodyPr>
          <a:lstStyle/>
          <a:p>
            <a:r>
              <a:rPr lang="en-GB" sz="1600" dirty="0">
                <a:latin typeface="Network Rail Sans" panose="02000000040000020004" pitchFamily="2" charset="0"/>
              </a:rPr>
              <a:t>Follow the link below and complete the assessment:</a:t>
            </a:r>
          </a:p>
          <a:p>
            <a:pPr algn="ctr"/>
            <a:r>
              <a:rPr lang="en-GB" sz="1400" dirty="0">
                <a:latin typeface="Network Rail Sans" panose="02000000040000020004" pitchFamily="2" charset="0"/>
                <a:hlinkClick r:id="rId4">
                  <a:extLst>
                    <a:ext uri="{A12FA001-AC4F-418D-AE19-62706E023703}">
                      <ahyp:hlinkClr xmlns:ahyp="http://schemas.microsoft.com/office/drawing/2018/hyperlinkcolor" val="tx"/>
                    </a:ext>
                  </a:extLst>
                </a:hlinkClick>
              </a:rPr>
              <a:t>https://www.drinkaware.co.uk/selfassessment</a:t>
            </a:r>
            <a:endParaRPr lang="en-GB" dirty="0">
              <a:latin typeface="Network Rail Sans" panose="02000000040000020004" pitchFamily="2" charset="0"/>
            </a:endParaRPr>
          </a:p>
        </p:txBody>
      </p:sp>
      <p:sp>
        <p:nvSpPr>
          <p:cNvPr id="22" name="TextBox 21">
            <a:extLst>
              <a:ext uri="{FF2B5EF4-FFF2-40B4-BE49-F238E27FC236}">
                <a16:creationId xmlns:a16="http://schemas.microsoft.com/office/drawing/2014/main" id="{4EADDBA2-E674-45FE-8170-C87942D5B68D}"/>
              </a:ext>
            </a:extLst>
          </p:cNvPr>
          <p:cNvSpPr txBox="1"/>
          <p:nvPr/>
        </p:nvSpPr>
        <p:spPr>
          <a:xfrm>
            <a:off x="479376" y="5297624"/>
            <a:ext cx="5976664" cy="338554"/>
          </a:xfrm>
          <a:prstGeom prst="rect">
            <a:avLst/>
          </a:prstGeom>
          <a:solidFill>
            <a:srgbClr val="FF3399"/>
          </a:solidFill>
          <a:ln>
            <a:solidFill>
              <a:srgbClr val="FF3399"/>
            </a:solidFill>
          </a:ln>
        </p:spPr>
        <p:txBody>
          <a:bodyPr wrap="square" rtlCol="0">
            <a:spAutoFit/>
          </a:bodyPr>
          <a:lstStyle/>
          <a:p>
            <a:r>
              <a:rPr lang="en-GB" sz="1600" b="1" dirty="0">
                <a:solidFill>
                  <a:schemeClr val="bg1"/>
                </a:solidFill>
                <a:latin typeface="Network Rail Sans" panose="02000000040000020004" pitchFamily="2" charset="0"/>
              </a:rPr>
              <a:t>Are you considering cutting down?</a:t>
            </a:r>
          </a:p>
        </p:txBody>
      </p:sp>
      <p:sp>
        <p:nvSpPr>
          <p:cNvPr id="23" name="TextBox 22">
            <a:extLst>
              <a:ext uri="{FF2B5EF4-FFF2-40B4-BE49-F238E27FC236}">
                <a16:creationId xmlns:a16="http://schemas.microsoft.com/office/drawing/2014/main" id="{B472FA5B-4194-463D-9232-2BA78EBA72F8}"/>
              </a:ext>
            </a:extLst>
          </p:cNvPr>
          <p:cNvSpPr txBox="1"/>
          <p:nvPr/>
        </p:nvSpPr>
        <p:spPr>
          <a:xfrm>
            <a:off x="486463" y="5653117"/>
            <a:ext cx="5968617" cy="800219"/>
          </a:xfrm>
          <a:prstGeom prst="rect">
            <a:avLst/>
          </a:prstGeom>
          <a:noFill/>
          <a:ln w="28575">
            <a:solidFill>
              <a:srgbClr val="FF3399"/>
            </a:solidFill>
          </a:ln>
        </p:spPr>
        <p:txBody>
          <a:bodyPr wrap="square" rtlCol="0">
            <a:spAutoFit/>
          </a:bodyPr>
          <a:lstStyle/>
          <a:p>
            <a:r>
              <a:rPr lang="en-GB" sz="1600" dirty="0">
                <a:latin typeface="Network Rail Sans" panose="02000000040000020004" pitchFamily="2" charset="0"/>
              </a:rPr>
              <a:t>For more information on no or low alcohol drinks and venues that provide no or low alcohol options consult:</a:t>
            </a:r>
            <a:endParaRPr lang="en-GB" sz="1400" dirty="0">
              <a:latin typeface="Network Rail Sans" panose="02000000040000020004" pitchFamily="2" charset="0"/>
              <a:hlinkClick r:id="rId5">
                <a:extLst>
                  <a:ext uri="{A12FA001-AC4F-418D-AE19-62706E023703}">
                    <ahyp:hlinkClr xmlns:ahyp="http://schemas.microsoft.com/office/drawing/2018/hyperlinkcolor" val="tx"/>
                  </a:ext>
                </a:extLst>
              </a:hlinkClick>
            </a:endParaRPr>
          </a:p>
          <a:p>
            <a:pPr algn="ctr"/>
            <a:r>
              <a:rPr lang="en-GB" sz="1400" dirty="0">
                <a:latin typeface="Network Rail Sans" panose="02000000040000020004" pitchFamily="2" charset="0"/>
                <a:hlinkClick r:id="rId5">
                  <a:extLst>
                    <a:ext uri="{A12FA001-AC4F-418D-AE19-62706E023703}">
                      <ahyp:hlinkClr xmlns:ahyp="http://schemas.microsoft.com/office/drawing/2018/hyperlinkcolor" val="tx"/>
                    </a:ext>
                  </a:extLst>
                </a:hlinkClick>
              </a:rPr>
              <a:t>https://www.clubsodaguide.com/search/venues</a:t>
            </a:r>
            <a:endParaRPr lang="en-GB" sz="1400" dirty="0">
              <a:latin typeface="Network Rail Sans" panose="02000000040000020004" pitchFamily="2" charset="0"/>
              <a:hlinkClick r:id="rId4">
                <a:extLst>
                  <a:ext uri="{A12FA001-AC4F-418D-AE19-62706E023703}">
                    <ahyp:hlinkClr xmlns:ahyp="http://schemas.microsoft.com/office/drawing/2018/hyperlinkcolor" val="tx"/>
                  </a:ext>
                </a:extLst>
              </a:hlinkClick>
            </a:endParaRPr>
          </a:p>
        </p:txBody>
      </p:sp>
      <p:pic>
        <p:nvPicPr>
          <p:cNvPr id="24" name="Picture 23">
            <a:extLst>
              <a:ext uri="{FF2B5EF4-FFF2-40B4-BE49-F238E27FC236}">
                <a16:creationId xmlns:a16="http://schemas.microsoft.com/office/drawing/2014/main" id="{FE3EA8D6-D521-4B37-B40B-830A4DB03C31}"/>
              </a:ext>
            </a:extLst>
          </p:cNvPr>
          <p:cNvPicPr>
            <a:picLocks noChangeAspect="1"/>
          </p:cNvPicPr>
          <p:nvPr/>
        </p:nvPicPr>
        <p:blipFill>
          <a:blip r:embed="rId6"/>
          <a:stretch>
            <a:fillRect/>
          </a:stretch>
        </p:blipFill>
        <p:spPr>
          <a:xfrm>
            <a:off x="7193019" y="1814482"/>
            <a:ext cx="3868300" cy="3950231"/>
          </a:xfrm>
          <a:prstGeom prst="rect">
            <a:avLst/>
          </a:prstGeom>
          <a:ln w="28575">
            <a:solidFill>
              <a:srgbClr val="FF3399"/>
            </a:solidFill>
          </a:ln>
        </p:spPr>
      </p:pic>
    </p:spTree>
    <p:extLst>
      <p:ext uri="{BB962C8B-B14F-4D97-AF65-F5344CB8AC3E}">
        <p14:creationId xmlns:p14="http://schemas.microsoft.com/office/powerpoint/2010/main" val="306229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28724219-E6A9-4021-A787-FAE708015A48}"/>
              </a:ext>
            </a:extLst>
          </p:cNvPr>
          <p:cNvPicPr>
            <a:picLocks noChangeAspect="1"/>
          </p:cNvPicPr>
          <p:nvPr/>
        </p:nvPicPr>
        <p:blipFill>
          <a:blip r:embed="rId3"/>
          <a:stretch>
            <a:fillRect/>
          </a:stretch>
        </p:blipFill>
        <p:spPr>
          <a:xfrm>
            <a:off x="378406" y="110924"/>
            <a:ext cx="1757153" cy="1546296"/>
          </a:xfrm>
          <a:prstGeom prst="rect">
            <a:avLst/>
          </a:prstGeom>
        </p:spPr>
      </p:pic>
      <p:sp>
        <p:nvSpPr>
          <p:cNvPr id="17" name="Rectangle 16">
            <a:extLst>
              <a:ext uri="{FF2B5EF4-FFF2-40B4-BE49-F238E27FC236}">
                <a16:creationId xmlns:a16="http://schemas.microsoft.com/office/drawing/2014/main" id="{2B0CABBE-2355-485E-9A72-C733F3AC95D7}"/>
              </a:ext>
            </a:extLst>
          </p:cNvPr>
          <p:cNvSpPr/>
          <p:nvPr/>
        </p:nvSpPr>
        <p:spPr>
          <a:xfrm>
            <a:off x="597171" y="1348912"/>
            <a:ext cx="10354363" cy="4401205"/>
          </a:xfrm>
          <a:prstGeom prst="rect">
            <a:avLst/>
          </a:prstGeom>
        </p:spPr>
        <p:txBody>
          <a:bodyPr wrap="square">
            <a:spAutoFit/>
          </a:bodyPr>
          <a:lstStyle/>
          <a:p>
            <a:pPr algn="ctr"/>
            <a:r>
              <a:rPr lang="en-GB" sz="2000" b="1" dirty="0">
                <a:solidFill>
                  <a:schemeClr val="tx2">
                    <a:lumMod val="50000"/>
                  </a:schemeClr>
                </a:solidFill>
                <a:latin typeface="Calibri" panose="020F0502020204030204"/>
              </a:rPr>
              <a:t>Does your colleague deserve some recognition?</a:t>
            </a:r>
          </a:p>
          <a:p>
            <a:pPr algn="ctr"/>
            <a:endParaRPr lang="en-GB" sz="2000" b="1" dirty="0">
              <a:solidFill>
                <a:schemeClr val="tx2">
                  <a:lumMod val="50000"/>
                </a:schemeClr>
              </a:solidFill>
              <a:latin typeface="Calibri" panose="020F0502020204030204"/>
            </a:endParaRPr>
          </a:p>
          <a:p>
            <a:pPr algn="ctr"/>
            <a:r>
              <a:rPr lang="en-GB" sz="2000" b="1" dirty="0">
                <a:solidFill>
                  <a:schemeClr val="tx2">
                    <a:lumMod val="50000"/>
                  </a:schemeClr>
                </a:solidFill>
                <a:latin typeface="Calibri" panose="020F0502020204030204"/>
              </a:rPr>
              <a:t>If so then nominate them today for a Wessex Star Award for one of the following categories!</a:t>
            </a:r>
          </a:p>
          <a:p>
            <a:pPr algn="ctr"/>
            <a:endParaRPr lang="en-GB" sz="2000" b="1" dirty="0">
              <a:solidFill>
                <a:schemeClr val="tx2">
                  <a:lumMod val="50000"/>
                </a:schemeClr>
              </a:solidFill>
              <a:latin typeface="Calibri" panose="020F0502020204030204"/>
            </a:endParaRPr>
          </a:p>
          <a:p>
            <a:pPr algn="ctr"/>
            <a:r>
              <a:rPr lang="en-GB" sz="2000" b="1" dirty="0">
                <a:solidFill>
                  <a:schemeClr val="tx2">
                    <a:lumMod val="50000"/>
                  </a:schemeClr>
                </a:solidFill>
                <a:latin typeface="Calibri" panose="020F0502020204030204"/>
              </a:rPr>
              <a:t>Care</a:t>
            </a:r>
          </a:p>
          <a:p>
            <a:pPr algn="ctr"/>
            <a:r>
              <a:rPr lang="en-GB" sz="2000" b="1" dirty="0">
                <a:solidFill>
                  <a:schemeClr val="tx2">
                    <a:lumMod val="50000"/>
                  </a:schemeClr>
                </a:solidFill>
                <a:latin typeface="Calibri" panose="020F0502020204030204"/>
              </a:rPr>
              <a:t>Teamwork</a:t>
            </a:r>
          </a:p>
          <a:p>
            <a:pPr algn="ctr"/>
            <a:r>
              <a:rPr lang="en-GB" sz="2000" b="1" dirty="0">
                <a:solidFill>
                  <a:schemeClr val="tx2">
                    <a:lumMod val="50000"/>
                  </a:schemeClr>
                </a:solidFill>
                <a:latin typeface="Calibri" panose="020F0502020204030204"/>
              </a:rPr>
              <a:t>Safety</a:t>
            </a:r>
          </a:p>
          <a:p>
            <a:pPr algn="ctr"/>
            <a:r>
              <a:rPr lang="en-GB" sz="2000" b="1" dirty="0">
                <a:solidFill>
                  <a:schemeClr val="tx2">
                    <a:lumMod val="50000"/>
                  </a:schemeClr>
                </a:solidFill>
                <a:latin typeface="Calibri" panose="020F0502020204030204"/>
              </a:rPr>
              <a:t>Empowerment</a:t>
            </a:r>
          </a:p>
          <a:p>
            <a:pPr algn="ctr"/>
            <a:r>
              <a:rPr lang="en-GB" sz="2000" b="1" dirty="0">
                <a:solidFill>
                  <a:schemeClr val="tx2">
                    <a:lumMod val="50000"/>
                  </a:schemeClr>
                </a:solidFill>
                <a:latin typeface="Calibri" panose="020F0502020204030204"/>
              </a:rPr>
              <a:t>PPF</a:t>
            </a:r>
          </a:p>
          <a:p>
            <a:pPr algn="ctr"/>
            <a:endParaRPr lang="en-GB" sz="2000" b="1" dirty="0">
              <a:solidFill>
                <a:schemeClr val="tx2">
                  <a:lumMod val="50000"/>
                </a:schemeClr>
              </a:solidFill>
              <a:latin typeface="Calibri" panose="020F0502020204030204"/>
            </a:endParaRPr>
          </a:p>
          <a:p>
            <a:pPr algn="ctr"/>
            <a:r>
              <a:rPr lang="en-GB" sz="2000" b="1" dirty="0">
                <a:solidFill>
                  <a:schemeClr val="tx2">
                    <a:lumMod val="50000"/>
                  </a:schemeClr>
                </a:solidFill>
                <a:latin typeface="Calibri" panose="020F0502020204030204"/>
              </a:rPr>
              <a:t>To nominate a colleague simply send a few lines of who you are nominating, what category you are nominating them for and why they should win through to Wessexcommunications@networkrail.co.uk for their chance of winning a special prize every period! Get your entries in by January 17 to be eligible for consideration this month.</a:t>
            </a:r>
          </a:p>
        </p:txBody>
      </p:sp>
      <p:pic>
        <p:nvPicPr>
          <p:cNvPr id="18" name="Picture 17">
            <a:extLst>
              <a:ext uri="{FF2B5EF4-FFF2-40B4-BE49-F238E27FC236}">
                <a16:creationId xmlns:a16="http://schemas.microsoft.com/office/drawing/2014/main" id="{DD1C01BD-30B6-4CF4-A0EC-DE4461D05F6F}"/>
              </a:ext>
            </a:extLst>
          </p:cNvPr>
          <p:cNvPicPr>
            <a:picLocks noChangeAspect="1"/>
          </p:cNvPicPr>
          <p:nvPr/>
        </p:nvPicPr>
        <p:blipFill>
          <a:blip r:embed="rId4"/>
          <a:stretch>
            <a:fillRect/>
          </a:stretch>
        </p:blipFill>
        <p:spPr>
          <a:xfrm>
            <a:off x="380863" y="5943070"/>
            <a:ext cx="2114737" cy="773512"/>
          </a:xfrm>
          <a:prstGeom prst="rect">
            <a:avLst/>
          </a:prstGeom>
        </p:spPr>
      </p:pic>
      <p:pic>
        <p:nvPicPr>
          <p:cNvPr id="19" name="Picture 18">
            <a:extLst>
              <a:ext uri="{FF2B5EF4-FFF2-40B4-BE49-F238E27FC236}">
                <a16:creationId xmlns:a16="http://schemas.microsoft.com/office/drawing/2014/main" id="{5AF39E0A-D754-4FDE-98E9-EC864B4CCBBC}"/>
              </a:ext>
            </a:extLst>
          </p:cNvPr>
          <p:cNvPicPr>
            <a:picLocks noChangeAspect="1"/>
          </p:cNvPicPr>
          <p:nvPr/>
        </p:nvPicPr>
        <p:blipFill>
          <a:blip r:embed="rId5"/>
          <a:stretch>
            <a:fillRect/>
          </a:stretch>
        </p:blipFill>
        <p:spPr>
          <a:xfrm>
            <a:off x="9048328" y="5967420"/>
            <a:ext cx="2291341" cy="724812"/>
          </a:xfrm>
          <a:prstGeom prst="rect">
            <a:avLst/>
          </a:prstGeom>
        </p:spPr>
      </p:pic>
    </p:spTree>
    <p:extLst>
      <p:ext uri="{BB962C8B-B14F-4D97-AF65-F5344CB8AC3E}">
        <p14:creationId xmlns:p14="http://schemas.microsoft.com/office/powerpoint/2010/main" val="3349202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EAD37-2044-436C-8AA0-97CA3EDF462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6F06E1A-D97F-4111-AD97-5522CF9A8AA5}"/>
              </a:ext>
            </a:extLst>
          </p:cNvPr>
          <p:cNvPicPr>
            <a:picLocks noChangeAspect="1"/>
          </p:cNvPicPr>
          <p:nvPr/>
        </p:nvPicPr>
        <p:blipFill>
          <a:blip r:embed="rId2"/>
          <a:stretch>
            <a:fillRect/>
          </a:stretch>
        </p:blipFill>
        <p:spPr>
          <a:xfrm>
            <a:off x="1523492" y="4509120"/>
            <a:ext cx="8572974" cy="2207874"/>
          </a:xfrm>
          <a:prstGeom prst="rect">
            <a:avLst/>
          </a:prstGeom>
        </p:spPr>
      </p:pic>
      <p:pic>
        <p:nvPicPr>
          <p:cNvPr id="4" name="Picture 3">
            <a:extLst>
              <a:ext uri="{FF2B5EF4-FFF2-40B4-BE49-F238E27FC236}">
                <a16:creationId xmlns:a16="http://schemas.microsoft.com/office/drawing/2014/main" id="{B0219CC8-3DAC-45C0-BC1F-C2E26EBC2653}"/>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3845373" y="332657"/>
            <a:ext cx="2267585" cy="3030983"/>
          </a:xfrm>
          <a:prstGeom prst="rect">
            <a:avLst/>
          </a:prstGeom>
          <a:noFill/>
          <a:ln w="28575">
            <a:solidFill>
              <a:schemeClr val="tx2">
                <a:lumMod val="50000"/>
              </a:schemeClr>
            </a:solidFill>
          </a:ln>
        </p:spPr>
      </p:pic>
      <p:pic>
        <p:nvPicPr>
          <p:cNvPr id="5" name="Picture 4">
            <a:extLst>
              <a:ext uri="{FF2B5EF4-FFF2-40B4-BE49-F238E27FC236}">
                <a16:creationId xmlns:a16="http://schemas.microsoft.com/office/drawing/2014/main" id="{660380A3-5E0A-4B9D-AFB6-D8C7FB8D1762}"/>
              </a:ext>
            </a:extLst>
          </p:cNvPr>
          <p:cNvPicPr/>
          <p:nvPr/>
        </p:nvPicPr>
        <p:blipFill rotWithShape="1">
          <a:blip r:embed="rId4">
            <a:extLst>
              <a:ext uri="{28A0092B-C50C-407E-A947-70E740481C1C}">
                <a14:useLocalDpi xmlns:a14="http://schemas.microsoft.com/office/drawing/2010/main" val="0"/>
              </a:ext>
            </a:extLst>
          </a:blip>
          <a:srcRect l="12920" t="822" r="2157" b="4368"/>
          <a:stretch/>
        </p:blipFill>
        <p:spPr bwMode="auto">
          <a:xfrm>
            <a:off x="6136026" y="332656"/>
            <a:ext cx="3960440" cy="3030984"/>
          </a:xfrm>
          <a:prstGeom prst="rect">
            <a:avLst/>
          </a:prstGeom>
          <a:noFill/>
          <a:ln w="28575">
            <a:solidFill>
              <a:schemeClr val="tx2">
                <a:lumMod val="50000"/>
              </a:schemeClr>
            </a:solidFill>
          </a:ln>
        </p:spPr>
      </p:pic>
      <p:pic>
        <p:nvPicPr>
          <p:cNvPr id="6" name="Picture 5">
            <a:extLst>
              <a:ext uri="{FF2B5EF4-FFF2-40B4-BE49-F238E27FC236}">
                <a16:creationId xmlns:a16="http://schemas.microsoft.com/office/drawing/2014/main" id="{017BFA58-3657-4002-8C11-8776F6C7AFE0}"/>
              </a:ext>
            </a:extLst>
          </p:cNvPr>
          <p:cNvPicPr/>
          <p:nvPr/>
        </p:nvPicPr>
        <p:blipFill rotWithShape="1">
          <a:blip r:embed="rId5">
            <a:extLst>
              <a:ext uri="{28A0092B-C50C-407E-A947-70E740481C1C}">
                <a14:useLocalDpi xmlns:a14="http://schemas.microsoft.com/office/drawing/2010/main" val="0"/>
              </a:ext>
            </a:extLst>
          </a:blip>
          <a:srcRect t="2064" r="53972" b="3212"/>
          <a:stretch/>
        </p:blipFill>
        <p:spPr bwMode="auto">
          <a:xfrm>
            <a:off x="1342009" y="332658"/>
            <a:ext cx="2503364" cy="3030984"/>
          </a:xfrm>
          <a:prstGeom prst="rect">
            <a:avLst/>
          </a:prstGeom>
          <a:noFill/>
          <a:ln w="28575">
            <a:solidFill>
              <a:schemeClr val="tx2">
                <a:lumMod val="50000"/>
              </a:schemeClr>
            </a:solidFill>
          </a:ln>
        </p:spPr>
      </p:pic>
      <p:sp>
        <p:nvSpPr>
          <p:cNvPr id="7" name="Rectangle 6">
            <a:extLst>
              <a:ext uri="{FF2B5EF4-FFF2-40B4-BE49-F238E27FC236}">
                <a16:creationId xmlns:a16="http://schemas.microsoft.com/office/drawing/2014/main" id="{81C0FC56-1EC5-4782-A9D1-0E98F6A440E4}"/>
              </a:ext>
            </a:extLst>
          </p:cNvPr>
          <p:cNvSpPr/>
          <p:nvPr/>
        </p:nvSpPr>
        <p:spPr>
          <a:xfrm>
            <a:off x="1335733" y="3429000"/>
            <a:ext cx="8760733" cy="857447"/>
          </a:xfrm>
          <a:prstGeom prst="rect">
            <a:avLst/>
          </a:prstGeom>
          <a:solidFill>
            <a:schemeClr val="tx2">
              <a:lumMod val="5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Thank you to all the teams who worked tirelessly, during the exceptional weather in the lead up to the Christmas,  to open affected lines and to keep trains running.</a:t>
            </a:r>
          </a:p>
        </p:txBody>
      </p:sp>
    </p:spTree>
    <p:extLst>
      <p:ext uri="{BB962C8B-B14F-4D97-AF65-F5344CB8AC3E}">
        <p14:creationId xmlns:p14="http://schemas.microsoft.com/office/powerpoint/2010/main" val="368759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sp>
        <p:nvSpPr>
          <p:cNvPr id="3" name="Rectangle 2">
            <a:extLst>
              <a:ext uri="{FF2B5EF4-FFF2-40B4-BE49-F238E27FC236}">
                <a16:creationId xmlns:a16="http://schemas.microsoft.com/office/drawing/2014/main" id="{2BE812CF-DDDE-454B-9DA1-D497A1DD1725}"/>
              </a:ext>
            </a:extLst>
          </p:cNvPr>
          <p:cNvSpPr/>
          <p:nvPr/>
        </p:nvSpPr>
        <p:spPr>
          <a:xfrm>
            <a:off x="1010094" y="275117"/>
            <a:ext cx="2434856" cy="570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2">
                    <a:lumMod val="50000"/>
                  </a:schemeClr>
                </a:solidFill>
              </a:rPr>
              <a:t>Content  </a:t>
            </a:r>
          </a:p>
        </p:txBody>
      </p:sp>
      <p:sp>
        <p:nvSpPr>
          <p:cNvPr id="4" name="Rectangle 3">
            <a:extLst>
              <a:ext uri="{FF2B5EF4-FFF2-40B4-BE49-F238E27FC236}">
                <a16:creationId xmlns:a16="http://schemas.microsoft.com/office/drawing/2014/main" id="{3403C357-868D-4A4D-ABC8-C9668CCB3C2D}"/>
              </a:ext>
            </a:extLst>
          </p:cNvPr>
          <p:cNvSpPr/>
          <p:nvPr/>
        </p:nvSpPr>
        <p:spPr>
          <a:xfrm>
            <a:off x="1010094" y="848772"/>
            <a:ext cx="10792046" cy="586822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Welcome to your Health, Safety and Environmental Cascade for Period 10 2019/20. Please discuss and share the items that are relevant to your teams and display any relevant Safety Bulletins or Lessons Learnt on your notice boards.</a:t>
            </a:r>
          </a:p>
          <a:p>
            <a:pPr lvl="0"/>
            <a:endParaRPr lang="en-GB" sz="1200" dirty="0">
              <a:solidFill>
                <a:schemeClr val="tx2">
                  <a:lumMod val="50000"/>
                </a:schemeClr>
              </a:solidFill>
            </a:endParaRPr>
          </a:p>
          <a:p>
            <a:pPr marL="285750" lvl="0" indent="-285750">
              <a:buFont typeface="Wingdings" panose="05000000000000000000" pitchFamily="2" charset="2"/>
              <a:buChar char="Ø"/>
            </a:pPr>
            <a:endParaRPr lang="en-GB" b="1" dirty="0">
              <a:solidFill>
                <a:schemeClr val="accent2">
                  <a:lumMod val="50000"/>
                </a:schemeClr>
              </a:solidFill>
            </a:endParaRPr>
          </a:p>
          <a:p>
            <a:pPr marL="285750" lvl="0" indent="-285750">
              <a:buFont typeface="Wingdings" panose="05000000000000000000" pitchFamily="2" charset="2"/>
              <a:buChar char="Ø"/>
            </a:pPr>
            <a:r>
              <a:rPr lang="en-GB" dirty="0">
                <a:solidFill>
                  <a:schemeClr val="tx2">
                    <a:lumMod val="50000"/>
                  </a:schemeClr>
                </a:solidFill>
              </a:rPr>
              <a:t>Significant Workforce Events</a:t>
            </a:r>
          </a:p>
          <a:p>
            <a:pPr marL="285750" lvl="0" indent="-285750">
              <a:buFont typeface="Wingdings" panose="05000000000000000000" pitchFamily="2" charset="2"/>
              <a:buChar char="Ø"/>
            </a:pPr>
            <a:r>
              <a:rPr lang="en-GB" dirty="0">
                <a:solidFill>
                  <a:schemeClr val="tx2">
                    <a:lumMod val="50000"/>
                  </a:schemeClr>
                </a:solidFill>
              </a:rPr>
              <a:t>Line Blockage Irregularity at Clapham Jn</a:t>
            </a:r>
          </a:p>
          <a:p>
            <a:pPr marL="285750" lvl="0" indent="-285750">
              <a:buFont typeface="Wingdings" panose="05000000000000000000" pitchFamily="2" charset="2"/>
              <a:buChar char="Ø"/>
            </a:pPr>
            <a:r>
              <a:rPr lang="en-GB" dirty="0">
                <a:solidFill>
                  <a:schemeClr val="tx2">
                    <a:lumMod val="50000"/>
                  </a:schemeClr>
                </a:solidFill>
              </a:rPr>
              <a:t>Strapping Irregularity at Chalk Tunnel </a:t>
            </a:r>
          </a:p>
          <a:p>
            <a:pPr marL="285750" lvl="0" indent="-285750">
              <a:buFont typeface="Wingdings" panose="05000000000000000000" pitchFamily="2" charset="2"/>
              <a:buChar char="Ø"/>
            </a:pPr>
            <a:r>
              <a:rPr lang="en-GB" dirty="0">
                <a:solidFill>
                  <a:schemeClr val="tx2">
                    <a:lumMod val="50000"/>
                  </a:schemeClr>
                </a:solidFill>
              </a:rPr>
              <a:t>Accident resulting in a dislocated finger</a:t>
            </a:r>
          </a:p>
          <a:p>
            <a:pPr marL="285750" lvl="0" indent="-285750">
              <a:buFont typeface="Wingdings" panose="05000000000000000000" pitchFamily="2" charset="2"/>
              <a:buChar char="Ø"/>
            </a:pPr>
            <a:r>
              <a:rPr lang="en-GB" dirty="0">
                <a:solidFill>
                  <a:schemeClr val="tx2">
                    <a:lumMod val="50000"/>
                  </a:schemeClr>
                </a:solidFill>
              </a:rPr>
              <a:t>Lookout Duties Reminder</a:t>
            </a:r>
          </a:p>
          <a:p>
            <a:pPr marL="285750" lvl="0" indent="-285750">
              <a:buFont typeface="Wingdings" panose="05000000000000000000" pitchFamily="2" charset="2"/>
              <a:buChar char="Ø"/>
            </a:pPr>
            <a:r>
              <a:rPr lang="en-GB" dirty="0">
                <a:solidFill>
                  <a:schemeClr val="tx2">
                    <a:lumMod val="50000"/>
                  </a:schemeClr>
                </a:solidFill>
              </a:rPr>
              <a:t>Site Safety Support Team Update </a:t>
            </a:r>
          </a:p>
          <a:p>
            <a:pPr marL="285750" lvl="0" indent="-285750">
              <a:buFont typeface="Wingdings" panose="05000000000000000000" pitchFamily="2" charset="2"/>
              <a:buChar char="Ø"/>
            </a:pPr>
            <a:r>
              <a:rPr lang="en-GB" dirty="0">
                <a:solidFill>
                  <a:schemeClr val="tx2">
                    <a:lumMod val="50000"/>
                  </a:schemeClr>
                </a:solidFill>
              </a:rPr>
              <a:t>Station Safety</a:t>
            </a:r>
          </a:p>
          <a:p>
            <a:pPr marL="285750" lvl="0" indent="-285750">
              <a:buFont typeface="Wingdings" panose="05000000000000000000" pitchFamily="2" charset="2"/>
              <a:buChar char="Ø"/>
            </a:pPr>
            <a:r>
              <a:rPr lang="en-GB" dirty="0">
                <a:solidFill>
                  <a:schemeClr val="tx2">
                    <a:lumMod val="50000"/>
                  </a:schemeClr>
                </a:solidFill>
              </a:rPr>
              <a:t>Winter Safety</a:t>
            </a:r>
          </a:p>
          <a:p>
            <a:pPr marL="285750" indent="-285750">
              <a:buFont typeface="Wingdings" panose="05000000000000000000" pitchFamily="2" charset="2"/>
              <a:buChar char="Ø"/>
            </a:pPr>
            <a:r>
              <a:rPr lang="en-GB" altLang="en-US" dirty="0">
                <a:solidFill>
                  <a:schemeClr val="tx2">
                    <a:lumMod val="50000"/>
                  </a:schemeClr>
                </a:solidFill>
              </a:rPr>
              <a:t>Plant Manual Update</a:t>
            </a:r>
          </a:p>
          <a:p>
            <a:pPr marL="285750" lvl="0" indent="-285750">
              <a:buFont typeface="Wingdings" panose="05000000000000000000" pitchFamily="2" charset="2"/>
              <a:buChar char="Ø"/>
            </a:pPr>
            <a:r>
              <a:rPr lang="en-GB" dirty="0">
                <a:solidFill>
                  <a:schemeClr val="tx2">
                    <a:lumMod val="50000"/>
                  </a:schemeClr>
                </a:solidFill>
              </a:rPr>
              <a:t>Environmental Update</a:t>
            </a:r>
          </a:p>
          <a:p>
            <a:pPr marL="285750" lvl="0" indent="-285750">
              <a:buFont typeface="Wingdings" panose="05000000000000000000" pitchFamily="2" charset="2"/>
              <a:buChar char="Ø"/>
            </a:pPr>
            <a:r>
              <a:rPr lang="en-GB" dirty="0">
                <a:solidFill>
                  <a:schemeClr val="tx2">
                    <a:lumMod val="50000"/>
                  </a:schemeClr>
                </a:solidFill>
              </a:rPr>
              <a:t>Health and Wellbeing</a:t>
            </a:r>
          </a:p>
          <a:p>
            <a:endParaRPr lang="en-GB" dirty="0">
              <a:solidFill>
                <a:schemeClr val="tx2">
                  <a:lumMod val="50000"/>
                </a:schemeClr>
              </a:solidFill>
            </a:endParaRPr>
          </a:p>
        </p:txBody>
      </p:sp>
    </p:spTree>
    <p:extLst>
      <p:ext uri="{BB962C8B-B14F-4D97-AF65-F5344CB8AC3E}">
        <p14:creationId xmlns:p14="http://schemas.microsoft.com/office/powerpoint/2010/main" val="377588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a:xfrm>
            <a:off x="11092443" y="6557176"/>
            <a:ext cx="850268" cy="184192"/>
          </a:xfrm>
        </p:spPr>
        <p:txBody>
          <a:bodyPr/>
          <a:lstStyle/>
          <a:p>
            <a:fld id="{229EAAAC-928A-40C1-AC39-D34FD1799CA9}" type="slidenum">
              <a:rPr lang="en-GB" smtClean="0"/>
              <a:pPr/>
              <a:t>3</a:t>
            </a:fld>
            <a:endParaRPr lang="en-GB" dirty="0"/>
          </a:p>
        </p:txBody>
      </p:sp>
      <p:sp>
        <p:nvSpPr>
          <p:cNvPr id="3" name="Rectangle 2">
            <a:extLst>
              <a:ext uri="{FF2B5EF4-FFF2-40B4-BE49-F238E27FC236}">
                <a16:creationId xmlns:a16="http://schemas.microsoft.com/office/drawing/2014/main" id="{DE1DC0F7-B902-4C59-A69D-83987EDE579A}"/>
              </a:ext>
            </a:extLst>
          </p:cNvPr>
          <p:cNvSpPr/>
          <p:nvPr/>
        </p:nvSpPr>
        <p:spPr>
          <a:xfrm>
            <a:off x="425132" y="-11533"/>
            <a:ext cx="3084169" cy="638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Workforce Safety</a:t>
            </a:r>
          </a:p>
        </p:txBody>
      </p:sp>
      <p:sp>
        <p:nvSpPr>
          <p:cNvPr id="5" name="Rectangle 4">
            <a:extLst>
              <a:ext uri="{FF2B5EF4-FFF2-40B4-BE49-F238E27FC236}">
                <a16:creationId xmlns:a16="http://schemas.microsoft.com/office/drawing/2014/main" id="{B4863879-3207-4F3A-AE77-E31ABF14E3DF}"/>
              </a:ext>
            </a:extLst>
          </p:cNvPr>
          <p:cNvSpPr/>
          <p:nvPr/>
        </p:nvSpPr>
        <p:spPr>
          <a:xfrm>
            <a:off x="5807968" y="898623"/>
            <a:ext cx="5284475" cy="5957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400" dirty="0">
              <a:solidFill>
                <a:schemeClr val="tx2"/>
              </a:solidFill>
            </a:endParaRPr>
          </a:p>
        </p:txBody>
      </p:sp>
      <p:sp>
        <p:nvSpPr>
          <p:cNvPr id="82" name="Rectangle 81">
            <a:extLst>
              <a:ext uri="{FF2B5EF4-FFF2-40B4-BE49-F238E27FC236}">
                <a16:creationId xmlns:a16="http://schemas.microsoft.com/office/drawing/2014/main" id="{A878FA7F-1E59-4BE4-BCA9-0C79344D3403}"/>
              </a:ext>
            </a:extLst>
          </p:cNvPr>
          <p:cNvSpPr/>
          <p:nvPr/>
        </p:nvSpPr>
        <p:spPr>
          <a:xfrm>
            <a:off x="449034" y="660952"/>
            <a:ext cx="4532010" cy="461665"/>
          </a:xfrm>
          <a:prstGeom prst="rect">
            <a:avLst/>
          </a:prstGeom>
        </p:spPr>
        <p:txBody>
          <a:bodyPr wrap="none">
            <a:spAutoFit/>
          </a:bodyPr>
          <a:lstStyle/>
          <a:p>
            <a:pPr lvl="0"/>
            <a:r>
              <a:rPr lang="en-GB" sz="2400" dirty="0">
                <a:solidFill>
                  <a:schemeClr val="tx2">
                    <a:lumMod val="50000"/>
                  </a:schemeClr>
                </a:solidFill>
              </a:rPr>
              <a:t>Significant Events in the Period </a:t>
            </a:r>
          </a:p>
        </p:txBody>
      </p:sp>
      <p:pic>
        <p:nvPicPr>
          <p:cNvPr id="88" name="Picture 87">
            <a:extLst>
              <a:ext uri="{FF2B5EF4-FFF2-40B4-BE49-F238E27FC236}">
                <a16:creationId xmlns:a16="http://schemas.microsoft.com/office/drawing/2014/main" id="{58FB17D0-C88B-47BF-B890-11E95C0AC37F}"/>
              </a:ext>
            </a:extLst>
          </p:cNvPr>
          <p:cNvPicPr>
            <a:picLocks noChangeAspect="1"/>
          </p:cNvPicPr>
          <p:nvPr/>
        </p:nvPicPr>
        <p:blipFill>
          <a:blip r:embed="rId4"/>
          <a:stretch>
            <a:fillRect/>
          </a:stretch>
        </p:blipFill>
        <p:spPr>
          <a:xfrm>
            <a:off x="3509301" y="72762"/>
            <a:ext cx="424998" cy="426003"/>
          </a:xfrm>
          <a:prstGeom prst="rect">
            <a:avLst/>
          </a:prstGeom>
          <a:ln>
            <a:solidFill>
              <a:schemeClr val="tx1"/>
            </a:solidFill>
          </a:ln>
        </p:spPr>
      </p:pic>
      <p:sp>
        <p:nvSpPr>
          <p:cNvPr id="11" name="Rectangle 10">
            <a:extLst>
              <a:ext uri="{FF2B5EF4-FFF2-40B4-BE49-F238E27FC236}">
                <a16:creationId xmlns:a16="http://schemas.microsoft.com/office/drawing/2014/main" id="{69254BC0-E77B-4DC5-A4DC-635F32DF6C73}"/>
              </a:ext>
            </a:extLst>
          </p:cNvPr>
          <p:cNvSpPr/>
          <p:nvPr/>
        </p:nvSpPr>
        <p:spPr>
          <a:xfrm>
            <a:off x="5439383" y="238123"/>
            <a:ext cx="5985209" cy="650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chemeClr val="tx2">
                    <a:lumMod val="50000"/>
                  </a:schemeClr>
                </a:solidFill>
              </a:rPr>
              <a:t>Slip, Trip &amp; Fall  </a:t>
            </a:r>
          </a:p>
          <a:p>
            <a:pPr lvl="0"/>
            <a:endParaRPr lang="en-GB" sz="1000" b="1" kern="0" dirty="0">
              <a:solidFill>
                <a:srgbClr val="FF0000"/>
              </a:solidFill>
            </a:endParaRPr>
          </a:p>
          <a:p>
            <a:r>
              <a:rPr lang="en-GB" sz="1100" b="1" kern="0" dirty="0">
                <a:solidFill>
                  <a:srgbClr val="FF0000"/>
                </a:solidFill>
              </a:rPr>
              <a:t>12/12/2019 </a:t>
            </a:r>
            <a:r>
              <a:rPr lang="en-GB" sz="1100" b="1" kern="0" dirty="0">
                <a:solidFill>
                  <a:schemeClr val="tx2">
                    <a:lumMod val="50000"/>
                  </a:schemeClr>
                </a:solidFill>
              </a:rPr>
              <a:t>–  </a:t>
            </a:r>
            <a:r>
              <a:rPr lang="en-GB" sz="1100" kern="0" dirty="0">
                <a:solidFill>
                  <a:schemeClr val="tx2">
                    <a:lumMod val="50000"/>
                  </a:schemeClr>
                </a:solidFill>
              </a:rPr>
              <a:t>A member of the Woking S&amp;T team was walking from the troughing to the ballast area, following completion of works on WK2236 points, when he slipped on wet conductor rail cables and fell between the down cess and down yard landing heavily on his right arm. </a:t>
            </a:r>
            <a:r>
              <a:rPr lang="en-GB" sz="1100" b="1" kern="0" dirty="0">
                <a:solidFill>
                  <a:srgbClr val="FF0000"/>
                </a:solidFill>
              </a:rPr>
              <a:t>NLT</a:t>
            </a:r>
            <a:r>
              <a:rPr lang="en-GB" sz="1100" kern="0" dirty="0">
                <a:solidFill>
                  <a:schemeClr val="tx2">
                    <a:lumMod val="50000"/>
                  </a:schemeClr>
                </a:solidFill>
              </a:rPr>
              <a:t> </a:t>
            </a:r>
          </a:p>
          <a:p>
            <a:endParaRPr lang="en-GB" sz="800" kern="0" dirty="0">
              <a:solidFill>
                <a:schemeClr val="tx2">
                  <a:lumMod val="50000"/>
                </a:schemeClr>
              </a:solidFill>
            </a:endParaRPr>
          </a:p>
          <a:p>
            <a:r>
              <a:rPr lang="en-GB" sz="1100" b="1" kern="0" dirty="0">
                <a:solidFill>
                  <a:schemeClr val="tx2">
                    <a:lumMod val="50000"/>
                  </a:schemeClr>
                </a:solidFill>
              </a:rPr>
              <a:t>Discussion: How can we remain focused and aware after the task has been completed? Cable management for better underfoot conditions.</a:t>
            </a:r>
          </a:p>
          <a:p>
            <a:endParaRPr lang="en-GB" sz="800" kern="0" dirty="0">
              <a:solidFill>
                <a:srgbClr val="FF0000"/>
              </a:solidFill>
            </a:endParaRPr>
          </a:p>
          <a:p>
            <a:r>
              <a:rPr lang="en-GB" sz="1100" b="1" kern="0" dirty="0">
                <a:solidFill>
                  <a:srgbClr val="FF0000"/>
                </a:solidFill>
              </a:rPr>
              <a:t>19/12/2019</a:t>
            </a:r>
            <a:r>
              <a:rPr lang="en-GB" sz="1100" b="1" kern="0" dirty="0">
                <a:solidFill>
                  <a:schemeClr val="tx2">
                    <a:lumMod val="50000"/>
                  </a:schemeClr>
                </a:solidFill>
              </a:rPr>
              <a:t> – </a:t>
            </a:r>
            <a:r>
              <a:rPr lang="en-GB" sz="1100" kern="0" dirty="0">
                <a:solidFill>
                  <a:schemeClr val="tx2">
                    <a:lumMod val="50000"/>
                  </a:schemeClr>
                </a:solidFill>
              </a:rPr>
              <a:t>Whilst completing a track patrol between Liphook and </a:t>
            </a:r>
            <a:r>
              <a:rPr lang="en-GB" sz="1100" kern="0" dirty="0" err="1">
                <a:solidFill>
                  <a:schemeClr val="tx2">
                    <a:lumMod val="50000"/>
                  </a:schemeClr>
                </a:solidFill>
              </a:rPr>
              <a:t>Haslemere</a:t>
            </a:r>
            <a:r>
              <a:rPr lang="en-GB" sz="1100" kern="0" dirty="0">
                <a:solidFill>
                  <a:schemeClr val="tx2">
                    <a:lumMod val="50000"/>
                  </a:schemeClr>
                </a:solidFill>
              </a:rPr>
              <a:t> the IP who was walking ballast to ballast came across a slightly shallower ballast bed. This led to him missing his step and stepping on a wet sleeper. As a result the IP slipped and sprained his ankle and was unable to return to work the following day. </a:t>
            </a:r>
            <a:r>
              <a:rPr lang="en-GB" sz="1100" b="1" kern="0" dirty="0">
                <a:solidFill>
                  <a:srgbClr val="FF0000"/>
                </a:solidFill>
              </a:rPr>
              <a:t>LT</a:t>
            </a:r>
            <a:r>
              <a:rPr lang="en-GB" sz="1100" b="1" kern="0" dirty="0">
                <a:solidFill>
                  <a:schemeClr val="tx2">
                    <a:lumMod val="50000"/>
                  </a:schemeClr>
                </a:solidFill>
              </a:rPr>
              <a:t> </a:t>
            </a:r>
          </a:p>
          <a:p>
            <a:endParaRPr lang="en-GB" sz="800" b="1" kern="0" dirty="0">
              <a:solidFill>
                <a:schemeClr val="tx2">
                  <a:lumMod val="50000"/>
                </a:schemeClr>
              </a:solidFill>
            </a:endParaRPr>
          </a:p>
          <a:p>
            <a:r>
              <a:rPr lang="en-GB" sz="1100" b="1" kern="0" dirty="0">
                <a:solidFill>
                  <a:schemeClr val="tx2">
                    <a:lumMod val="50000"/>
                  </a:schemeClr>
                </a:solidFill>
              </a:rPr>
              <a:t>Take 5: Focused and aware </a:t>
            </a:r>
          </a:p>
          <a:p>
            <a:endParaRPr lang="en-GB" sz="1400" b="1" kern="0" dirty="0">
              <a:solidFill>
                <a:schemeClr val="tx2">
                  <a:lumMod val="50000"/>
                </a:schemeClr>
              </a:solidFill>
            </a:endParaRPr>
          </a:p>
          <a:p>
            <a:r>
              <a:rPr lang="en-GB" sz="1400" b="1" u="sng" dirty="0">
                <a:solidFill>
                  <a:schemeClr val="tx2">
                    <a:lumMod val="50000"/>
                  </a:schemeClr>
                </a:solidFill>
              </a:rPr>
              <a:t>Manual Handling</a:t>
            </a:r>
          </a:p>
          <a:p>
            <a:endParaRPr lang="en-GB" sz="800" dirty="0">
              <a:solidFill>
                <a:srgbClr val="FF0000"/>
              </a:solidFill>
            </a:endParaRPr>
          </a:p>
          <a:p>
            <a:pPr lvl="0"/>
            <a:r>
              <a:rPr lang="en-GB" sz="1100" b="1" kern="0" dirty="0">
                <a:solidFill>
                  <a:srgbClr val="FF0000"/>
                </a:solidFill>
              </a:rPr>
              <a:t>08/12//2019 </a:t>
            </a:r>
            <a:r>
              <a:rPr lang="en-GB" sz="1100" kern="0" dirty="0">
                <a:solidFill>
                  <a:schemeClr val="tx2">
                    <a:lumMod val="50000"/>
                  </a:schemeClr>
                </a:solidFill>
              </a:rPr>
              <a:t>– The IP was using a </a:t>
            </a:r>
            <a:r>
              <a:rPr lang="en-GB" sz="1100" kern="0" dirty="0" err="1">
                <a:solidFill>
                  <a:schemeClr val="tx2">
                    <a:lumMod val="50000"/>
                  </a:schemeClr>
                </a:solidFill>
              </a:rPr>
              <a:t>panpuller</a:t>
            </a:r>
            <a:r>
              <a:rPr lang="en-GB" sz="1100" kern="0" dirty="0">
                <a:solidFill>
                  <a:schemeClr val="tx2">
                    <a:lumMod val="50000"/>
                  </a:schemeClr>
                </a:solidFill>
              </a:rPr>
              <a:t> to pull keys in at North Sheen. The pan puller was not connected properly and the IP fell backwards, landing on his back. </a:t>
            </a:r>
            <a:r>
              <a:rPr lang="en-GB" sz="1100" b="1" kern="0" dirty="0">
                <a:solidFill>
                  <a:srgbClr val="FF0000"/>
                </a:solidFill>
              </a:rPr>
              <a:t>NLT</a:t>
            </a:r>
            <a:endParaRPr lang="en-GB" sz="1100" b="1" dirty="0">
              <a:solidFill>
                <a:schemeClr val="tx2">
                  <a:lumMod val="50000"/>
                </a:schemeClr>
              </a:solidFill>
            </a:endParaRPr>
          </a:p>
          <a:p>
            <a:endParaRPr lang="en-GB" sz="800" b="1" u="sng" dirty="0">
              <a:solidFill>
                <a:schemeClr val="tx2">
                  <a:lumMod val="50000"/>
                </a:schemeClr>
              </a:solidFill>
            </a:endParaRPr>
          </a:p>
          <a:p>
            <a:r>
              <a:rPr lang="en-GB" sz="1100" b="1" dirty="0">
                <a:solidFill>
                  <a:schemeClr val="tx2">
                    <a:lumMod val="50000"/>
                  </a:schemeClr>
                </a:solidFill>
              </a:rPr>
              <a:t>Take 5: Ensuring tools are fit for purpose and are used correctly by competent staff</a:t>
            </a:r>
          </a:p>
          <a:p>
            <a:endParaRPr lang="en-GB" sz="1400" b="1" u="sng" dirty="0">
              <a:solidFill>
                <a:schemeClr val="tx2">
                  <a:lumMod val="50000"/>
                </a:schemeClr>
              </a:solidFill>
            </a:endParaRPr>
          </a:p>
          <a:p>
            <a:r>
              <a:rPr lang="en-GB" sz="1400" b="1" u="sng" dirty="0">
                <a:solidFill>
                  <a:schemeClr val="tx2">
                    <a:lumMod val="50000"/>
                  </a:schemeClr>
                </a:solidFill>
              </a:rPr>
              <a:t>Impact/Crush</a:t>
            </a:r>
          </a:p>
          <a:p>
            <a:endParaRPr lang="en-GB" sz="800" dirty="0">
              <a:solidFill>
                <a:srgbClr val="FF0000"/>
              </a:solidFill>
            </a:endParaRPr>
          </a:p>
          <a:p>
            <a:pPr lvl="0"/>
            <a:r>
              <a:rPr lang="en-GB" sz="1100" b="1" kern="0" dirty="0">
                <a:solidFill>
                  <a:srgbClr val="FF0000"/>
                </a:solidFill>
              </a:rPr>
              <a:t>08/12/2019 </a:t>
            </a:r>
            <a:r>
              <a:rPr lang="en-GB" sz="1100" kern="0" dirty="0">
                <a:solidFill>
                  <a:schemeClr val="tx2">
                    <a:lumMod val="50000"/>
                  </a:schemeClr>
                </a:solidFill>
              </a:rPr>
              <a:t>– After arriving at Liphook Station and whilst exiting and securing the vehicle the IP caught his right hand index finger in the door. </a:t>
            </a:r>
            <a:r>
              <a:rPr lang="en-GB" sz="1100" b="1" kern="0" dirty="0">
                <a:solidFill>
                  <a:srgbClr val="FF0000"/>
                </a:solidFill>
              </a:rPr>
              <a:t>NLT</a:t>
            </a:r>
          </a:p>
          <a:p>
            <a:pPr lvl="0"/>
            <a:endParaRPr lang="en-GB" sz="800" b="1" kern="0" dirty="0">
              <a:solidFill>
                <a:srgbClr val="FF0000"/>
              </a:solidFill>
            </a:endParaRPr>
          </a:p>
          <a:p>
            <a:pPr lvl="0"/>
            <a:r>
              <a:rPr lang="en-GB" sz="1100" b="1" kern="0" dirty="0">
                <a:solidFill>
                  <a:srgbClr val="FF0000"/>
                </a:solidFill>
              </a:rPr>
              <a:t>22/12/2019</a:t>
            </a:r>
            <a:r>
              <a:rPr lang="en-GB" sz="1100" b="1" kern="0" dirty="0">
                <a:solidFill>
                  <a:schemeClr val="tx2">
                    <a:lumMod val="50000"/>
                  </a:schemeClr>
                </a:solidFill>
              </a:rPr>
              <a:t> – </a:t>
            </a:r>
            <a:r>
              <a:rPr lang="en-GB" sz="1100" kern="0" dirty="0">
                <a:solidFill>
                  <a:schemeClr val="tx2">
                    <a:lumMod val="50000"/>
                  </a:schemeClr>
                </a:solidFill>
              </a:rPr>
              <a:t>A member of staff (WD) was using a hammer to insert a metal spike into a sleeper. Due to wet weather conditions the hammer slipped and swung, coming into contact with another individual’s knee. This resulted in a bruised tibia and the IP was unable to return to work. </a:t>
            </a:r>
            <a:r>
              <a:rPr lang="en-GB" sz="1100" b="1" kern="0" dirty="0">
                <a:solidFill>
                  <a:srgbClr val="FF0000"/>
                </a:solidFill>
              </a:rPr>
              <a:t>LT RIDDOR </a:t>
            </a:r>
            <a:endParaRPr lang="en-GB" sz="1100" b="1" dirty="0">
              <a:solidFill>
                <a:schemeClr val="tx2">
                  <a:lumMod val="50000"/>
                </a:schemeClr>
              </a:solidFill>
            </a:endParaRPr>
          </a:p>
          <a:p>
            <a:pPr lvl="0"/>
            <a:endParaRPr lang="en-GB" sz="800" b="1" kern="0" dirty="0">
              <a:solidFill>
                <a:schemeClr val="tx2">
                  <a:lumMod val="50000"/>
                </a:schemeClr>
              </a:solidFill>
            </a:endParaRPr>
          </a:p>
          <a:p>
            <a:r>
              <a:rPr lang="en-GB" sz="1100" b="1" kern="0" dirty="0">
                <a:solidFill>
                  <a:schemeClr val="tx2">
                    <a:lumMod val="50000"/>
                  </a:schemeClr>
                </a:solidFill>
              </a:rPr>
              <a:t>Take 5: Focused and aware</a:t>
            </a:r>
          </a:p>
          <a:p>
            <a:endParaRPr lang="en-GB" sz="1100" b="1" kern="0" dirty="0">
              <a:solidFill>
                <a:schemeClr val="tx2">
                  <a:lumMod val="50000"/>
                </a:schemeClr>
              </a:solidFill>
            </a:endParaRPr>
          </a:p>
          <a:p>
            <a:r>
              <a:rPr lang="en-GB" sz="1400" b="1" u="sng" kern="0" dirty="0">
                <a:solidFill>
                  <a:schemeClr val="tx2">
                    <a:lumMod val="50000"/>
                  </a:schemeClr>
                </a:solidFill>
              </a:rPr>
              <a:t>Line Blockage Irregularity </a:t>
            </a:r>
          </a:p>
          <a:p>
            <a:endParaRPr lang="en-GB" sz="800" b="1" kern="0" dirty="0">
              <a:solidFill>
                <a:schemeClr val="tx2">
                  <a:lumMod val="50000"/>
                </a:schemeClr>
              </a:solidFill>
            </a:endParaRPr>
          </a:p>
          <a:p>
            <a:r>
              <a:rPr lang="en-GB" sz="1100" b="1" kern="0" dirty="0">
                <a:solidFill>
                  <a:srgbClr val="FF0000"/>
                </a:solidFill>
              </a:rPr>
              <a:t>13/12/2019 </a:t>
            </a:r>
            <a:r>
              <a:rPr lang="en-GB" sz="1100" b="1" kern="0" dirty="0">
                <a:solidFill>
                  <a:schemeClr val="tx2">
                    <a:lumMod val="50000"/>
                  </a:schemeClr>
                </a:solidFill>
              </a:rPr>
              <a:t>– LB Irregularity at Clapham Jn, more details in the cascade.</a:t>
            </a:r>
            <a:endParaRPr lang="en-GB" sz="1100" dirty="0">
              <a:solidFill>
                <a:schemeClr val="tx2">
                  <a:lumMod val="50000"/>
                </a:schemeClr>
              </a:solidFill>
            </a:endParaRPr>
          </a:p>
        </p:txBody>
      </p:sp>
      <p:pic>
        <p:nvPicPr>
          <p:cNvPr id="12" name="Picture 11">
            <a:extLst>
              <a:ext uri="{FF2B5EF4-FFF2-40B4-BE49-F238E27FC236}">
                <a16:creationId xmlns:a16="http://schemas.microsoft.com/office/drawing/2014/main" id="{72723F42-CDC0-47E8-93D4-E412C501F0ED}"/>
              </a:ext>
            </a:extLst>
          </p:cNvPr>
          <p:cNvPicPr>
            <a:picLocks noChangeAspect="1"/>
          </p:cNvPicPr>
          <p:nvPr/>
        </p:nvPicPr>
        <p:blipFill rotWithShape="1">
          <a:blip r:embed="rId5"/>
          <a:srcRect l="-1" r="3415"/>
          <a:stretch/>
        </p:blipFill>
        <p:spPr>
          <a:xfrm>
            <a:off x="7234192" y="72762"/>
            <a:ext cx="424998" cy="431679"/>
          </a:xfrm>
          <a:prstGeom prst="rect">
            <a:avLst/>
          </a:prstGeom>
          <a:ln>
            <a:solidFill>
              <a:schemeClr val="tx1"/>
            </a:solidFill>
          </a:ln>
        </p:spPr>
      </p:pic>
      <p:pic>
        <p:nvPicPr>
          <p:cNvPr id="13" name="Picture 12">
            <a:extLst>
              <a:ext uri="{FF2B5EF4-FFF2-40B4-BE49-F238E27FC236}">
                <a16:creationId xmlns:a16="http://schemas.microsoft.com/office/drawing/2014/main" id="{DC3E5DA6-D7A0-4F50-855A-54243D2D47DF}"/>
              </a:ext>
            </a:extLst>
          </p:cNvPr>
          <p:cNvPicPr>
            <a:picLocks noChangeAspect="1"/>
          </p:cNvPicPr>
          <p:nvPr/>
        </p:nvPicPr>
        <p:blipFill>
          <a:blip r:embed="rId6"/>
          <a:stretch>
            <a:fillRect/>
          </a:stretch>
        </p:blipFill>
        <p:spPr>
          <a:xfrm>
            <a:off x="7233994" y="2886227"/>
            <a:ext cx="414490" cy="426003"/>
          </a:xfrm>
          <a:prstGeom prst="rect">
            <a:avLst/>
          </a:prstGeom>
          <a:ln w="12700">
            <a:solidFill>
              <a:schemeClr val="tx1"/>
            </a:solidFill>
          </a:ln>
        </p:spPr>
      </p:pic>
      <p:pic>
        <p:nvPicPr>
          <p:cNvPr id="41" name="Picture 40">
            <a:extLst>
              <a:ext uri="{FF2B5EF4-FFF2-40B4-BE49-F238E27FC236}">
                <a16:creationId xmlns:a16="http://schemas.microsoft.com/office/drawing/2014/main" id="{9443A88A-5122-467A-A5B1-9D733793F420}"/>
              </a:ext>
            </a:extLst>
          </p:cNvPr>
          <p:cNvPicPr>
            <a:picLocks noChangeAspect="1"/>
          </p:cNvPicPr>
          <p:nvPr/>
        </p:nvPicPr>
        <p:blipFill>
          <a:blip r:embed="rId7"/>
          <a:stretch>
            <a:fillRect/>
          </a:stretch>
        </p:blipFill>
        <p:spPr>
          <a:xfrm>
            <a:off x="7964410" y="5746375"/>
            <a:ext cx="424998" cy="426003"/>
          </a:xfrm>
          <a:prstGeom prst="roundRect">
            <a:avLst>
              <a:gd name="adj" fmla="val 4167"/>
            </a:avLst>
          </a:prstGeom>
          <a:solidFill>
            <a:srgbClr val="FFFFFF"/>
          </a:solidFill>
          <a:ln w="12700" cap="sq">
            <a:solidFill>
              <a:schemeClr val="tx1"/>
            </a:solidFill>
            <a:miter lim="800000"/>
          </a:ln>
          <a:effectLst/>
          <a:scene3d>
            <a:camera prst="orthographicFront"/>
            <a:lightRig rig="threePt" dir="t">
              <a:rot lat="0" lon="0" rev="2700000"/>
            </a:lightRig>
          </a:scene3d>
          <a:sp3d>
            <a:bevelT h="38100"/>
            <a:contourClr>
              <a:srgbClr val="C0C0C0"/>
            </a:contourClr>
          </a:sp3d>
        </p:spPr>
      </p:pic>
      <p:graphicFrame>
        <p:nvGraphicFramePr>
          <p:cNvPr id="4" name="Object 3">
            <a:extLst>
              <a:ext uri="{FF2B5EF4-FFF2-40B4-BE49-F238E27FC236}">
                <a16:creationId xmlns:a16="http://schemas.microsoft.com/office/drawing/2014/main" id="{4FDBCF0A-2426-44A5-B860-81BD1E2E62C6}"/>
              </a:ext>
            </a:extLst>
          </p:cNvPr>
          <p:cNvGraphicFramePr>
            <a:graphicFrameLocks noChangeAspect="1"/>
          </p:cNvGraphicFramePr>
          <p:nvPr>
            <p:extLst>
              <p:ext uri="{D42A27DB-BD31-4B8C-83A1-F6EECF244321}">
                <p14:modId xmlns:p14="http://schemas.microsoft.com/office/powerpoint/2010/main" val="1003195581"/>
              </p:ext>
            </p:extLst>
          </p:nvPr>
        </p:nvGraphicFramePr>
        <p:xfrm>
          <a:off x="117624" y="1367498"/>
          <a:ext cx="5186288" cy="2925598"/>
        </p:xfrm>
        <a:graphic>
          <a:graphicData uri="http://schemas.openxmlformats.org/presentationml/2006/ole">
            <mc:AlternateContent xmlns:mc="http://schemas.openxmlformats.org/markup-compatibility/2006">
              <mc:Choice xmlns:v="urn:schemas-microsoft-com:vml" Requires="v">
                <p:oleObj spid="_x0000_s2183" name="Worksheet" r:id="rId8" imgW="5943600" imgH="3352710" progId="Excel.Sheet.12">
                  <p:embed/>
                </p:oleObj>
              </mc:Choice>
              <mc:Fallback>
                <p:oleObj name="Worksheet" r:id="rId8" imgW="5943600" imgH="3352710" progId="Excel.Sheet.12">
                  <p:embed/>
                  <p:pic>
                    <p:nvPicPr>
                      <p:cNvPr id="0" name=""/>
                      <p:cNvPicPr/>
                      <p:nvPr/>
                    </p:nvPicPr>
                    <p:blipFill>
                      <a:blip r:embed="rId9"/>
                      <a:stretch>
                        <a:fillRect/>
                      </a:stretch>
                    </p:blipFill>
                    <p:spPr>
                      <a:xfrm>
                        <a:off x="117624" y="1367498"/>
                        <a:ext cx="5186288" cy="2925598"/>
                      </a:xfrm>
                      <a:prstGeom prst="rect">
                        <a:avLst/>
                      </a:prstGeom>
                      <a:ln w="19050">
                        <a:solidFill>
                          <a:schemeClr val="tx2">
                            <a:lumMod val="50000"/>
                          </a:schemeClr>
                        </a:solidFill>
                      </a:ln>
                    </p:spPr>
                  </p:pic>
                </p:oleObj>
              </mc:Fallback>
            </mc:AlternateContent>
          </a:graphicData>
        </a:graphic>
      </p:graphicFrame>
      <p:graphicFrame>
        <p:nvGraphicFramePr>
          <p:cNvPr id="6" name="Object 5">
            <a:extLst>
              <a:ext uri="{FF2B5EF4-FFF2-40B4-BE49-F238E27FC236}">
                <a16:creationId xmlns:a16="http://schemas.microsoft.com/office/drawing/2014/main" id="{CCCD85C2-E6BA-4F35-AE09-864D56497E84}"/>
              </a:ext>
            </a:extLst>
          </p:cNvPr>
          <p:cNvGraphicFramePr>
            <a:graphicFrameLocks noChangeAspect="1"/>
          </p:cNvGraphicFramePr>
          <p:nvPr>
            <p:extLst>
              <p:ext uri="{D42A27DB-BD31-4B8C-83A1-F6EECF244321}">
                <p14:modId xmlns:p14="http://schemas.microsoft.com/office/powerpoint/2010/main" val="895490565"/>
              </p:ext>
            </p:extLst>
          </p:nvPr>
        </p:nvGraphicFramePr>
        <p:xfrm>
          <a:off x="116880" y="4437112"/>
          <a:ext cx="5186288" cy="2169265"/>
        </p:xfrm>
        <a:graphic>
          <a:graphicData uri="http://schemas.openxmlformats.org/presentationml/2006/ole">
            <mc:AlternateContent xmlns:mc="http://schemas.openxmlformats.org/markup-compatibility/2006">
              <mc:Choice xmlns:v="urn:schemas-microsoft-com:vml" Requires="v">
                <p:oleObj spid="_x0000_s2184" name="Worksheet" r:id="rId10" imgW="5943600" imgH="2486025" progId="Excel.Sheet.12">
                  <p:embed/>
                </p:oleObj>
              </mc:Choice>
              <mc:Fallback>
                <p:oleObj name="Worksheet" r:id="rId10" imgW="5943600" imgH="2486025" progId="Excel.Sheet.12">
                  <p:embed/>
                  <p:pic>
                    <p:nvPicPr>
                      <p:cNvPr id="0" name=""/>
                      <p:cNvPicPr/>
                      <p:nvPr/>
                    </p:nvPicPr>
                    <p:blipFill>
                      <a:blip r:embed="rId11"/>
                      <a:stretch>
                        <a:fillRect/>
                      </a:stretch>
                    </p:blipFill>
                    <p:spPr>
                      <a:xfrm>
                        <a:off x="116880" y="4437112"/>
                        <a:ext cx="5186288" cy="2169265"/>
                      </a:xfrm>
                      <a:prstGeom prst="rect">
                        <a:avLst/>
                      </a:prstGeom>
                      <a:ln w="19050">
                        <a:solidFill>
                          <a:schemeClr val="tx2">
                            <a:lumMod val="50000"/>
                          </a:schemeClr>
                        </a:solidFill>
                      </a:ln>
                    </p:spPr>
                  </p:pic>
                </p:oleObj>
              </mc:Fallback>
            </mc:AlternateContent>
          </a:graphicData>
        </a:graphic>
      </p:graphicFrame>
      <p:pic>
        <p:nvPicPr>
          <p:cNvPr id="15" name="Picture 2" descr="Image result for finger laceration pictogram&quot;">
            <a:hlinkClick r:id="rId12"/>
            <a:extLst>
              <a:ext uri="{FF2B5EF4-FFF2-40B4-BE49-F238E27FC236}">
                <a16:creationId xmlns:a16="http://schemas.microsoft.com/office/drawing/2014/main" id="{8587584C-60D7-4A68-B12F-8197F7CF498B}"/>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878" t="8062" r="6782" b="12883"/>
          <a:stretch/>
        </p:blipFill>
        <p:spPr bwMode="auto">
          <a:xfrm>
            <a:off x="7233250" y="4077256"/>
            <a:ext cx="431101" cy="43167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6" name="irc_mi" descr="Related image">
            <a:hlinkClick r:id="rId14" tgtFrame="&quot;_blank&quot;"/>
            <a:extLst>
              <a:ext uri="{FF2B5EF4-FFF2-40B4-BE49-F238E27FC236}">
                <a16:creationId xmlns:a16="http://schemas.microsoft.com/office/drawing/2014/main" id="{D7C3E62B-4849-4F62-BEDE-EA57BB082936}"/>
              </a:ext>
            </a:extLst>
          </p:cNvPr>
          <p:cNvPicPr/>
          <p:nvPr/>
        </p:nvPicPr>
        <p:blipFill rotWithShape="1">
          <a:blip r:embed="rId15" cstate="print">
            <a:extLst>
              <a:ext uri="{28A0092B-C50C-407E-A947-70E740481C1C}">
                <a14:useLocalDpi xmlns:a14="http://schemas.microsoft.com/office/drawing/2010/main" val="0"/>
              </a:ext>
            </a:extLst>
          </a:blip>
          <a:srcRect l="59294" t="7917" r="18216" b="70052"/>
          <a:stretch/>
        </p:blipFill>
        <p:spPr bwMode="auto">
          <a:xfrm>
            <a:off x="7805998" y="4077256"/>
            <a:ext cx="431102" cy="431680"/>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565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58671" y="152452"/>
            <a:ext cx="30243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1298794"/>
            <a:ext cx="5787769" cy="5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3F506419-3AFB-4CCB-AE78-4826081E8F30}"/>
              </a:ext>
            </a:extLst>
          </p:cNvPr>
          <p:cNvSpPr/>
          <p:nvPr/>
        </p:nvSpPr>
        <p:spPr>
          <a:xfrm>
            <a:off x="258671" y="777938"/>
            <a:ext cx="587094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Line Blockage Irregularity at Clapham Junction</a:t>
            </a:r>
          </a:p>
        </p:txBody>
      </p:sp>
      <p:sp>
        <p:nvSpPr>
          <p:cNvPr id="9" name="Rectangle 8">
            <a:extLst>
              <a:ext uri="{FF2B5EF4-FFF2-40B4-BE49-F238E27FC236}">
                <a16:creationId xmlns:a16="http://schemas.microsoft.com/office/drawing/2014/main" id="{3C9703BC-34A4-4086-8681-F8469D8985FF}"/>
              </a:ext>
            </a:extLst>
          </p:cNvPr>
          <p:cNvSpPr/>
          <p:nvPr/>
        </p:nvSpPr>
        <p:spPr>
          <a:xfrm>
            <a:off x="119337" y="1238294"/>
            <a:ext cx="11202670" cy="3156164"/>
          </a:xfrm>
          <a:prstGeom prst="rect">
            <a:avLst/>
          </a:prstGeom>
          <a:solidFill>
            <a:schemeClr val="tx2">
              <a:lumMod val="50000"/>
            </a:schemeClr>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600" b="1" dirty="0">
                <a:solidFill>
                  <a:prstClr val="white"/>
                </a:solidFill>
              </a:rPr>
              <a:t>On Friday 13</a:t>
            </a:r>
            <a:r>
              <a:rPr lang="en-GB" sz="1600" b="1" baseline="30000" dirty="0">
                <a:solidFill>
                  <a:prstClr val="white"/>
                </a:solidFill>
              </a:rPr>
              <a:t>th</a:t>
            </a:r>
            <a:r>
              <a:rPr lang="en-GB" sz="1600" b="1" dirty="0">
                <a:solidFill>
                  <a:prstClr val="white"/>
                </a:solidFill>
              </a:rPr>
              <a:t> December 2019 at approx. 11:49 the driver of 3S85 (MPV train) had to apply an emergency brake as he observed 2 members of staff and a PLB in his path as he was approaching Clapham Jn station on the Up Windsor Slow line (RDG1).</a:t>
            </a:r>
          </a:p>
          <a:p>
            <a:pPr lvl="0">
              <a:defRPr/>
            </a:pPr>
            <a:endParaRPr lang="en-GB" sz="1600" dirty="0">
              <a:solidFill>
                <a:prstClr val="white"/>
              </a:solidFill>
            </a:endParaRPr>
          </a:p>
          <a:p>
            <a:pPr lvl="0">
              <a:defRPr/>
            </a:pPr>
            <a:r>
              <a:rPr lang="en-GB" sz="1600" b="1" dirty="0">
                <a:solidFill>
                  <a:prstClr val="white"/>
                </a:solidFill>
              </a:rPr>
              <a:t>The signaller at Wimbledon ASC earlier granted 2 line blockages, one for the DWS and the other for the UWS. The signaller received a request to clear the line blockage on the DWS but removed the collars for the UWS line blockage and subsequently cleared the signals for the waiting MVP train.</a:t>
            </a:r>
          </a:p>
          <a:p>
            <a:pPr lvl="0">
              <a:defRPr/>
            </a:pPr>
            <a:endParaRPr lang="en-GB" sz="1600" b="1" dirty="0">
              <a:solidFill>
                <a:prstClr val="white"/>
              </a:solidFill>
            </a:endParaRPr>
          </a:p>
          <a:p>
            <a:pPr lvl="0">
              <a:defRPr/>
            </a:pPr>
            <a:r>
              <a:rPr lang="en-GB" sz="1600" b="1" dirty="0">
                <a:solidFill>
                  <a:prstClr val="white"/>
                </a:solidFill>
              </a:rPr>
              <a:t>Risk Controls:</a:t>
            </a:r>
          </a:p>
          <a:p>
            <a:pPr marL="342900" lvl="0" indent="-342900">
              <a:buFont typeface="+mj-lt"/>
              <a:buAutoNum type="arabicPeriod"/>
              <a:defRPr/>
            </a:pPr>
            <a:r>
              <a:rPr lang="en-GB" sz="1600" b="1" dirty="0"/>
              <a:t>An urgent review that looks at application of reminder appliances in association with each planned patrolling line blockage</a:t>
            </a:r>
          </a:p>
          <a:p>
            <a:pPr marL="342900" lvl="0" indent="-342900">
              <a:buFont typeface="+mj-lt"/>
              <a:buAutoNum type="arabicPeriod"/>
              <a:defRPr/>
            </a:pPr>
            <a:r>
              <a:rPr lang="en-GB" sz="1600" b="1" dirty="0"/>
              <a:t>Implementation of ZKL3000 remote control T-COD’s in this particular location</a:t>
            </a:r>
            <a:endParaRPr lang="en-GB" sz="1600" b="1" dirty="0">
              <a:solidFill>
                <a:prstClr val="white"/>
              </a:solidFill>
            </a:endParaRPr>
          </a:p>
        </p:txBody>
      </p:sp>
      <p:pic>
        <p:nvPicPr>
          <p:cNvPr id="13" name="Picture 12">
            <a:extLst>
              <a:ext uri="{FF2B5EF4-FFF2-40B4-BE49-F238E27FC236}">
                <a16:creationId xmlns:a16="http://schemas.microsoft.com/office/drawing/2014/main" id="{CD645988-B027-4328-9853-055A0B310213}"/>
              </a:ext>
            </a:extLst>
          </p:cNvPr>
          <p:cNvPicPr>
            <a:picLocks noChangeAspect="1"/>
          </p:cNvPicPr>
          <p:nvPr/>
        </p:nvPicPr>
        <p:blipFill>
          <a:blip r:embed="rId3"/>
          <a:stretch>
            <a:fillRect/>
          </a:stretch>
        </p:blipFill>
        <p:spPr>
          <a:xfrm>
            <a:off x="3283007" y="186804"/>
            <a:ext cx="424998" cy="426003"/>
          </a:xfrm>
          <a:prstGeom prst="roundRect">
            <a:avLst>
              <a:gd name="adj" fmla="val 4167"/>
            </a:avLst>
          </a:prstGeom>
          <a:solidFill>
            <a:srgbClr val="FFFFFF"/>
          </a:solidFill>
          <a:ln w="12700" cap="sq">
            <a:solidFill>
              <a:schemeClr val="tx1"/>
            </a:solidFill>
            <a:miter lim="800000"/>
          </a:ln>
          <a:effectLst/>
          <a:scene3d>
            <a:camera prst="orthographicFront"/>
            <a:lightRig rig="threePt" dir="t">
              <a:rot lat="0" lon="0" rev="2700000"/>
            </a:lightRig>
          </a:scene3d>
          <a:sp3d>
            <a:bevelT h="38100"/>
            <a:contourClr>
              <a:srgbClr val="C0C0C0"/>
            </a:contourClr>
          </a:sp3d>
        </p:spPr>
      </p:pic>
      <p:pic>
        <p:nvPicPr>
          <p:cNvPr id="7" name="Picture 6">
            <a:extLst>
              <a:ext uri="{FF2B5EF4-FFF2-40B4-BE49-F238E27FC236}">
                <a16:creationId xmlns:a16="http://schemas.microsoft.com/office/drawing/2014/main" id="{9A0FF98D-53F7-4CA0-9B94-4E6F4178D1E1}"/>
              </a:ext>
            </a:extLst>
          </p:cNvPr>
          <p:cNvPicPr>
            <a:picLocks noChangeAspect="1"/>
          </p:cNvPicPr>
          <p:nvPr/>
        </p:nvPicPr>
        <p:blipFill rotWithShape="1">
          <a:blip r:embed="rId4"/>
          <a:srcRect l="3049" t="6135"/>
          <a:stretch/>
        </p:blipFill>
        <p:spPr>
          <a:xfrm>
            <a:off x="5879976" y="4545981"/>
            <a:ext cx="5442030" cy="2231404"/>
          </a:xfrm>
          <a:prstGeom prst="rect">
            <a:avLst/>
          </a:prstGeom>
          <a:ln w="19050">
            <a:solidFill>
              <a:schemeClr val="tx2">
                <a:lumMod val="50000"/>
              </a:schemeClr>
            </a:solidFill>
          </a:ln>
        </p:spPr>
      </p:pic>
      <p:sp>
        <p:nvSpPr>
          <p:cNvPr id="8" name="Star: 5 Points 7">
            <a:extLst>
              <a:ext uri="{FF2B5EF4-FFF2-40B4-BE49-F238E27FC236}">
                <a16:creationId xmlns:a16="http://schemas.microsoft.com/office/drawing/2014/main" id="{EA1012EA-715E-450A-BA09-1D66D0666F8C}"/>
              </a:ext>
            </a:extLst>
          </p:cNvPr>
          <p:cNvSpPr/>
          <p:nvPr/>
        </p:nvSpPr>
        <p:spPr>
          <a:xfrm>
            <a:off x="7176120" y="5684503"/>
            <a:ext cx="266328" cy="184192"/>
          </a:xfrm>
          <a:prstGeom prst="star5">
            <a:avLst/>
          </a:prstGeom>
          <a:solidFill>
            <a:srgbClr val="951B81"/>
          </a:solidFill>
          <a:ln>
            <a:solidFill>
              <a:srgbClr val="951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DEB47B2-D450-423A-980A-780C274B1CF3}"/>
              </a:ext>
            </a:extLst>
          </p:cNvPr>
          <p:cNvSpPr/>
          <p:nvPr/>
        </p:nvSpPr>
        <p:spPr>
          <a:xfrm>
            <a:off x="7514456" y="4863505"/>
            <a:ext cx="1317848" cy="288032"/>
          </a:xfrm>
          <a:prstGeom prst="rect">
            <a:avLst/>
          </a:prstGeom>
          <a:noFill/>
          <a:ln>
            <a:solidFill>
              <a:srgbClr val="951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951B81"/>
                </a:solidFill>
              </a:rPr>
              <a:t>Location of the PLB </a:t>
            </a:r>
          </a:p>
        </p:txBody>
      </p:sp>
      <p:cxnSp>
        <p:nvCxnSpPr>
          <p:cNvPr id="14" name="Straight Arrow Connector 13">
            <a:extLst>
              <a:ext uri="{FF2B5EF4-FFF2-40B4-BE49-F238E27FC236}">
                <a16:creationId xmlns:a16="http://schemas.microsoft.com/office/drawing/2014/main" id="{975A655C-74CC-4248-B32F-1CC54237E046}"/>
              </a:ext>
            </a:extLst>
          </p:cNvPr>
          <p:cNvCxnSpPr>
            <a:cxnSpLocks/>
          </p:cNvCxnSpPr>
          <p:nvPr/>
        </p:nvCxnSpPr>
        <p:spPr>
          <a:xfrm flipH="1">
            <a:off x="7442450" y="5168435"/>
            <a:ext cx="612192" cy="516068"/>
          </a:xfrm>
          <a:prstGeom prst="straightConnector1">
            <a:avLst/>
          </a:prstGeom>
          <a:ln w="38100">
            <a:solidFill>
              <a:srgbClr val="951B8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0F9F84C-6A1A-4D02-BB54-4B576F10A9B4}"/>
              </a:ext>
            </a:extLst>
          </p:cNvPr>
          <p:cNvCxnSpPr>
            <a:cxnSpLocks/>
          </p:cNvCxnSpPr>
          <p:nvPr/>
        </p:nvCxnSpPr>
        <p:spPr>
          <a:xfrm>
            <a:off x="5907105" y="5598252"/>
            <a:ext cx="1031287" cy="178347"/>
          </a:xfrm>
          <a:prstGeom prst="straightConnector1">
            <a:avLst/>
          </a:prstGeom>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C521334-6478-4A9C-9EE2-85672B1EEA88}"/>
              </a:ext>
            </a:extLst>
          </p:cNvPr>
          <p:cNvSpPr/>
          <p:nvPr/>
        </p:nvSpPr>
        <p:spPr>
          <a:xfrm>
            <a:off x="5907105" y="4725144"/>
            <a:ext cx="1531895" cy="426393"/>
          </a:xfrm>
          <a:prstGeom prst="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6600"/>
                </a:solidFill>
              </a:rPr>
              <a:t>The MVP approaching on the UWS</a:t>
            </a:r>
          </a:p>
        </p:txBody>
      </p:sp>
      <p:cxnSp>
        <p:nvCxnSpPr>
          <p:cNvPr id="23" name="Straight Arrow Connector 22">
            <a:extLst>
              <a:ext uri="{FF2B5EF4-FFF2-40B4-BE49-F238E27FC236}">
                <a16:creationId xmlns:a16="http://schemas.microsoft.com/office/drawing/2014/main" id="{88629FFE-29E9-4F3B-B71D-D50EC11DFAB5}"/>
              </a:ext>
            </a:extLst>
          </p:cNvPr>
          <p:cNvCxnSpPr/>
          <p:nvPr/>
        </p:nvCxnSpPr>
        <p:spPr>
          <a:xfrm>
            <a:off x="6456040" y="5151537"/>
            <a:ext cx="0" cy="407669"/>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86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193176" y="80209"/>
            <a:ext cx="30243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1298794"/>
            <a:ext cx="5787769" cy="5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3F506419-3AFB-4CCB-AE78-4826081E8F30}"/>
              </a:ext>
            </a:extLst>
          </p:cNvPr>
          <p:cNvSpPr/>
          <p:nvPr/>
        </p:nvSpPr>
        <p:spPr>
          <a:xfrm>
            <a:off x="142008" y="730938"/>
            <a:ext cx="600939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Strapping Irregularity at Chalk Tunnel </a:t>
            </a:r>
          </a:p>
        </p:txBody>
      </p:sp>
      <p:sp>
        <p:nvSpPr>
          <p:cNvPr id="9" name="Rectangle 8">
            <a:extLst>
              <a:ext uri="{FF2B5EF4-FFF2-40B4-BE49-F238E27FC236}">
                <a16:creationId xmlns:a16="http://schemas.microsoft.com/office/drawing/2014/main" id="{3C9703BC-34A4-4086-8681-F8469D8985FF}"/>
              </a:ext>
            </a:extLst>
          </p:cNvPr>
          <p:cNvSpPr/>
          <p:nvPr/>
        </p:nvSpPr>
        <p:spPr>
          <a:xfrm>
            <a:off x="258866" y="1258151"/>
            <a:ext cx="11093718" cy="2902178"/>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On Friday 20</a:t>
            </a:r>
            <a:r>
              <a:rPr kumimoji="0" lang="en-GB" sz="1600" b="1" i="0" u="none" strike="noStrike" kern="1200" cap="none" spc="0" normalizeH="0" baseline="30000" noProof="0" dirty="0">
                <a:ln>
                  <a:noFill/>
                </a:ln>
                <a:solidFill>
                  <a:prstClr val="white"/>
                </a:solidFill>
                <a:effectLst/>
                <a:uLnTx/>
                <a:uFillTx/>
                <a:latin typeface="Arial" panose="020B0604020202020204"/>
                <a:ea typeface="+mn-ea"/>
                <a:cs typeface="+mn-cs"/>
              </a:rPr>
              <a:t>th</a:t>
            </a: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 December 2019 at approx. 11:10 a strapping irregularity occurred at Chalk Tunnel, C/E of Guilford Station. Due to an earlier land slip that blocked both the Up and Down Main lines, the maintenance teams were clearing all the spoil from the site. It was established that a temporary isolation (TI) was required to enable the staff to carry out the task safely.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panose="020B0604020202020204"/>
              </a:rPr>
              <a:t>As part of the TI a number of circuit breakers and hook switches were open. A short circuiting bar was applied on the incorrect side of the H/S 921. This resulted in a flash and tripping of the circuit breaker E317. </a:t>
            </a: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Fortunately there were no injuries.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prstClr val="white"/>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panose="020B0604020202020204"/>
              </a:rPr>
              <a:t>Due to the Christmas season the incident is still under investigation and we will share the findings in due course.</a:t>
            </a:r>
            <a:endPar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F1E65B3B-24AC-45D1-96C9-F81824B31740}"/>
              </a:ext>
            </a:extLst>
          </p:cNvPr>
          <p:cNvPicPr>
            <a:picLocks noChangeAspect="1"/>
          </p:cNvPicPr>
          <p:nvPr/>
        </p:nvPicPr>
        <p:blipFill>
          <a:blip r:embed="rId3"/>
          <a:stretch>
            <a:fillRect/>
          </a:stretch>
        </p:blipFill>
        <p:spPr>
          <a:xfrm>
            <a:off x="3359696" y="118034"/>
            <a:ext cx="424999" cy="426004"/>
          </a:xfrm>
          <a:prstGeom prst="rect">
            <a:avLst/>
          </a:prstGeom>
          <a:ln>
            <a:solidFill>
              <a:schemeClr val="bg2">
                <a:lumMod val="10000"/>
              </a:schemeClr>
            </a:solidFill>
          </a:ln>
        </p:spPr>
      </p:pic>
      <p:pic>
        <p:nvPicPr>
          <p:cNvPr id="8" name="Picture 7">
            <a:extLst>
              <a:ext uri="{FF2B5EF4-FFF2-40B4-BE49-F238E27FC236}">
                <a16:creationId xmlns:a16="http://schemas.microsoft.com/office/drawing/2014/main" id="{3D0528C8-7276-41B2-B266-B981E89D31A8}"/>
              </a:ext>
            </a:extLst>
          </p:cNvPr>
          <p:cNvPicPr>
            <a:picLocks noChangeAspect="1"/>
          </p:cNvPicPr>
          <p:nvPr/>
        </p:nvPicPr>
        <p:blipFill>
          <a:blip r:embed="rId4"/>
          <a:stretch>
            <a:fillRect/>
          </a:stretch>
        </p:blipFill>
        <p:spPr>
          <a:xfrm>
            <a:off x="258866" y="4280848"/>
            <a:ext cx="4333546" cy="2381680"/>
          </a:xfrm>
          <a:prstGeom prst="rect">
            <a:avLst/>
          </a:prstGeom>
          <a:ln w="19050">
            <a:solidFill>
              <a:schemeClr val="tx2">
                <a:lumMod val="50000"/>
              </a:schemeClr>
            </a:solidFill>
          </a:ln>
        </p:spPr>
      </p:pic>
      <p:pic>
        <p:nvPicPr>
          <p:cNvPr id="12" name="Picture 11">
            <a:extLst>
              <a:ext uri="{FF2B5EF4-FFF2-40B4-BE49-F238E27FC236}">
                <a16:creationId xmlns:a16="http://schemas.microsoft.com/office/drawing/2014/main" id="{10E8C4C0-3B04-4379-9482-9D77E444FA52}"/>
              </a:ext>
            </a:extLst>
          </p:cNvPr>
          <p:cNvPicPr>
            <a:picLocks noChangeAspect="1"/>
          </p:cNvPicPr>
          <p:nvPr/>
        </p:nvPicPr>
        <p:blipFill>
          <a:blip r:embed="rId5"/>
          <a:stretch>
            <a:fillRect/>
          </a:stretch>
        </p:blipFill>
        <p:spPr>
          <a:xfrm>
            <a:off x="4731942" y="4282037"/>
            <a:ext cx="6858960" cy="2434957"/>
          </a:xfrm>
          <a:prstGeom prst="rect">
            <a:avLst/>
          </a:prstGeom>
          <a:ln w="28575">
            <a:solidFill>
              <a:schemeClr val="tx2">
                <a:lumMod val="50000"/>
              </a:schemeClr>
            </a:solidFill>
          </a:ln>
        </p:spPr>
      </p:pic>
      <p:sp>
        <p:nvSpPr>
          <p:cNvPr id="13" name="Oval 12">
            <a:extLst>
              <a:ext uri="{FF2B5EF4-FFF2-40B4-BE49-F238E27FC236}">
                <a16:creationId xmlns:a16="http://schemas.microsoft.com/office/drawing/2014/main" id="{3982B6C2-BAB1-499F-8071-9D277513B457}"/>
              </a:ext>
            </a:extLst>
          </p:cNvPr>
          <p:cNvSpPr/>
          <p:nvPr/>
        </p:nvSpPr>
        <p:spPr>
          <a:xfrm>
            <a:off x="1415480" y="4725144"/>
            <a:ext cx="432048" cy="1224136"/>
          </a:xfrm>
          <a:prstGeom prst="ellipse">
            <a:avLst/>
          </a:prstGeom>
          <a:noFill/>
          <a:ln w="38100">
            <a:solidFill>
              <a:srgbClr val="951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FEEF5B2-9352-46F5-B606-0B8F56C54C78}"/>
              </a:ext>
            </a:extLst>
          </p:cNvPr>
          <p:cNvSpPr/>
          <p:nvPr/>
        </p:nvSpPr>
        <p:spPr>
          <a:xfrm>
            <a:off x="5907105" y="4280848"/>
            <a:ext cx="692951" cy="1846214"/>
          </a:xfrm>
          <a:prstGeom prst="ellipse">
            <a:avLst/>
          </a:prstGeom>
          <a:noFill/>
          <a:ln w="38100">
            <a:solidFill>
              <a:srgbClr val="951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24804E1-3C71-4AF3-A283-1F43F1DCEBC1}"/>
              </a:ext>
            </a:extLst>
          </p:cNvPr>
          <p:cNvSpPr/>
          <p:nvPr/>
        </p:nvSpPr>
        <p:spPr>
          <a:xfrm>
            <a:off x="404764" y="6069799"/>
            <a:ext cx="1728192" cy="535466"/>
          </a:xfrm>
          <a:prstGeom prst="rect">
            <a:avLst/>
          </a:prstGeom>
          <a:noFill/>
          <a:ln w="28575">
            <a:solidFill>
              <a:srgbClr val="951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951B81"/>
                </a:solidFill>
              </a:rPr>
              <a:t>The location of the landslip </a:t>
            </a:r>
          </a:p>
        </p:txBody>
      </p:sp>
    </p:spTree>
    <p:extLst>
      <p:ext uri="{BB962C8B-B14F-4D97-AF65-F5344CB8AC3E}">
        <p14:creationId xmlns:p14="http://schemas.microsoft.com/office/powerpoint/2010/main" val="362649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D0D601-8644-45D1-8F10-092FA928F9C2}"/>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0832CC7-0C20-4B7F-813D-37C2939A0561}"/>
              </a:ext>
            </a:extLst>
          </p:cNvPr>
          <p:cNvSpPr/>
          <p:nvPr/>
        </p:nvSpPr>
        <p:spPr>
          <a:xfrm>
            <a:off x="150112" y="692696"/>
            <a:ext cx="59458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5172">
                    <a:lumMod val="50000"/>
                  </a:srgbClr>
                </a:solidFill>
                <a:latin typeface="Arial" panose="020B0604020202020204"/>
              </a:rPr>
              <a:t>Dislocated Finger – End of Period 09 </a:t>
            </a:r>
            <a:endPar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2C1BE3F-A010-4D71-A389-D6CE408CAB45}"/>
              </a:ext>
            </a:extLst>
          </p:cNvPr>
          <p:cNvSpPr/>
          <p:nvPr/>
        </p:nvSpPr>
        <p:spPr>
          <a:xfrm>
            <a:off x="150113" y="86205"/>
            <a:ext cx="3728609" cy="589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8" name="Rectangle 7">
            <a:extLst>
              <a:ext uri="{FF2B5EF4-FFF2-40B4-BE49-F238E27FC236}">
                <a16:creationId xmlns:a16="http://schemas.microsoft.com/office/drawing/2014/main" id="{AACBF0D4-40EA-4F0D-82D7-FD4D383E1D4A}"/>
              </a:ext>
            </a:extLst>
          </p:cNvPr>
          <p:cNvSpPr/>
          <p:nvPr/>
        </p:nvSpPr>
        <p:spPr>
          <a:xfrm>
            <a:off x="276157" y="6165304"/>
            <a:ext cx="3602565" cy="462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07E23">
                  <a:lumMod val="50000"/>
                </a:srgbClr>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C9F5A553-7E68-4EAF-B84C-D2A060B17B8A}"/>
              </a:ext>
            </a:extLst>
          </p:cNvPr>
          <p:cNvSpPr/>
          <p:nvPr/>
        </p:nvSpPr>
        <p:spPr>
          <a:xfrm>
            <a:off x="150112" y="1140175"/>
            <a:ext cx="4505728" cy="5262979"/>
          </a:xfrm>
          <a:prstGeom prst="rect">
            <a:avLst/>
          </a:prstGeom>
          <a:solidFill>
            <a:schemeClr val="tx2">
              <a:lumMod val="50000"/>
            </a:schemeClr>
          </a:solidFill>
        </p:spPr>
        <p:txBody>
          <a:bodyPr wrap="square">
            <a:spAutoFit/>
          </a:bodyPr>
          <a:lstStyle/>
          <a:p>
            <a:r>
              <a:rPr lang="en-GB" sz="1400" b="1" dirty="0">
                <a:solidFill>
                  <a:schemeClr val="bg1"/>
                </a:solidFill>
              </a:rPr>
              <a:t>On Friday 6th December 2019 a Team Leader from Guildford Off-Track dislocated his finger whilst carrying out drainage works in the </a:t>
            </a:r>
            <a:r>
              <a:rPr lang="en-GB" sz="1400" b="1" dirty="0" err="1">
                <a:solidFill>
                  <a:schemeClr val="bg1"/>
                </a:solidFill>
              </a:rPr>
              <a:t>Haslemere</a:t>
            </a:r>
            <a:r>
              <a:rPr lang="en-GB" sz="1400" b="1" dirty="0">
                <a:solidFill>
                  <a:schemeClr val="bg1"/>
                </a:solidFill>
              </a:rPr>
              <a:t> area.</a:t>
            </a:r>
          </a:p>
          <a:p>
            <a:endParaRPr lang="en-GB" sz="1400" b="1" dirty="0">
              <a:solidFill>
                <a:schemeClr val="bg1"/>
              </a:solidFill>
            </a:endParaRPr>
          </a:p>
          <a:p>
            <a:r>
              <a:rPr lang="en-GB" sz="1400" b="1" dirty="0">
                <a:solidFill>
                  <a:schemeClr val="bg1"/>
                </a:solidFill>
              </a:rPr>
              <a:t>The team responded to an incident at Church Lane; where a suspected ingress of roots blocked a drainage run causing it to back up and flood.  </a:t>
            </a:r>
          </a:p>
          <a:p>
            <a:endParaRPr lang="en-GB" sz="1400" b="1" dirty="0">
              <a:solidFill>
                <a:schemeClr val="bg1"/>
              </a:solidFill>
            </a:endParaRPr>
          </a:p>
          <a:p>
            <a:r>
              <a:rPr lang="en-GB" sz="1400" b="1" dirty="0">
                <a:solidFill>
                  <a:schemeClr val="bg1"/>
                </a:solidFill>
              </a:rPr>
              <a:t>A cork-screw or ‘pigs-tail’ was fixed to the first rod and further sections of rods were added until the blockage was reached and a handle was then attached. The IP began to wind the handle with his right hand supporting the rods with his left. Experiencing resistance, he attempted to use his strength to tear through the obstruction. The blockage did not yield and the torque built-up until the handle slipped from his hand, springing back, striking the IP and dislocating his left index finger in the process.</a:t>
            </a:r>
          </a:p>
          <a:p>
            <a:endParaRPr lang="en-GB" sz="1400" b="1" dirty="0">
              <a:solidFill>
                <a:schemeClr val="bg1"/>
              </a:solidFill>
            </a:endParaRPr>
          </a:p>
          <a:p>
            <a:r>
              <a:rPr lang="en-GB" sz="1400" b="1" dirty="0">
                <a:solidFill>
                  <a:schemeClr val="bg1"/>
                </a:solidFill>
              </a:rPr>
              <a:t>The IP was taken directly to A&amp;E where he had his finger reset and was able to return to work the following day.</a:t>
            </a:r>
          </a:p>
          <a:p>
            <a:endParaRPr lang="en-GB" sz="1400" b="1" dirty="0">
              <a:solidFill>
                <a:schemeClr val="bg1"/>
              </a:solidFill>
            </a:endParaRPr>
          </a:p>
        </p:txBody>
      </p:sp>
      <p:sp>
        <p:nvSpPr>
          <p:cNvPr id="9" name="Rectangle 8">
            <a:extLst>
              <a:ext uri="{FF2B5EF4-FFF2-40B4-BE49-F238E27FC236}">
                <a16:creationId xmlns:a16="http://schemas.microsoft.com/office/drawing/2014/main" id="{313D624C-6644-4533-90A7-1D2A40DAF434}"/>
              </a:ext>
            </a:extLst>
          </p:cNvPr>
          <p:cNvSpPr/>
          <p:nvPr/>
        </p:nvSpPr>
        <p:spPr>
          <a:xfrm>
            <a:off x="5159896" y="4645678"/>
            <a:ext cx="6118472" cy="2095690"/>
          </a:xfrm>
          <a:prstGeom prst="rect">
            <a:avLst/>
          </a:prstGeom>
          <a:solidFill>
            <a:srgbClr val="FFC000"/>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Arial" panose="020B0604020202020204"/>
                <a:ea typeface="+mn-ea"/>
                <a:cs typeface="+mn-cs"/>
              </a:rPr>
              <a:t>Items for discussion:</a:t>
            </a:r>
          </a:p>
          <a:p>
            <a:pPr marL="285750" indent="-285750">
              <a:buFont typeface="Wingdings" panose="05000000000000000000" pitchFamily="2" charset="2"/>
              <a:buChar char="Ø"/>
              <a:defRPr/>
            </a:pPr>
            <a:r>
              <a:rPr lang="en-GB" sz="1400" b="1" dirty="0">
                <a:solidFill>
                  <a:schemeClr val="tx1"/>
                </a:solidFill>
                <a:latin typeface="Arial" panose="020B0604020202020204"/>
              </a:rPr>
              <a:t>Take 5 </a:t>
            </a:r>
            <a:r>
              <a:rPr lang="en-GB" sz="1400" b="1" dirty="0">
                <a:solidFill>
                  <a:schemeClr val="tx1"/>
                </a:solidFill>
              </a:rPr>
              <a:t>– could the team have thought of a better way to complete their work, or to assess what they were up against?</a:t>
            </a:r>
          </a:p>
          <a:p>
            <a:pPr marL="285750" indent="-285750">
              <a:buFont typeface="Wingdings" panose="05000000000000000000" pitchFamily="2" charset="2"/>
              <a:buChar char="Ø"/>
              <a:defRPr/>
            </a:pPr>
            <a:r>
              <a:rPr lang="en-GB" sz="1400" b="1" dirty="0">
                <a:solidFill>
                  <a:schemeClr val="tx1"/>
                </a:solidFill>
              </a:rPr>
              <a:t>The IP attempted to force his way through using brute strength and tension built up in the rods rapidly. Would a slower, considered approach allowed the situation to be assessed more accurately?  </a:t>
            </a:r>
          </a:p>
          <a:p>
            <a:pPr marL="285750" indent="-285750">
              <a:buFont typeface="Wingdings" panose="05000000000000000000" pitchFamily="2" charset="2"/>
              <a:buChar char="Ø"/>
              <a:defRPr/>
            </a:pPr>
            <a:r>
              <a:rPr lang="en-GB" sz="1400" b="1" dirty="0">
                <a:solidFill>
                  <a:schemeClr val="tx1"/>
                </a:solidFill>
              </a:rPr>
              <a:t>Do not attempt to reset any dislocated fingers yourself, seek a prompt medical advice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ED658138-F605-4A88-86A7-A58CFE9BCA17}"/>
              </a:ext>
            </a:extLst>
          </p:cNvPr>
          <p:cNvPicPr/>
          <p:nvPr/>
        </p:nvPicPr>
        <p:blipFill>
          <a:blip r:embed="rId3" cstate="print">
            <a:extLst>
              <a:ext uri="{28A0092B-C50C-407E-A947-70E740481C1C}">
                <a14:useLocalDpi xmlns:a14="http://schemas.microsoft.com/office/drawing/2010/main" val="0"/>
              </a:ext>
            </a:extLst>
          </a:blip>
          <a:stretch>
            <a:fillRect/>
          </a:stretch>
        </p:blipFill>
        <p:spPr>
          <a:xfrm rot="5400000">
            <a:off x="5129834" y="938784"/>
            <a:ext cx="2940443" cy="2880320"/>
          </a:xfrm>
          <a:prstGeom prst="rect">
            <a:avLst/>
          </a:prstGeom>
          <a:ln w="19050">
            <a:solidFill>
              <a:schemeClr val="tx2">
                <a:lumMod val="50000"/>
              </a:schemeClr>
            </a:solidFill>
          </a:ln>
        </p:spPr>
      </p:pic>
      <p:pic>
        <p:nvPicPr>
          <p:cNvPr id="16" name="Picture 15">
            <a:extLst>
              <a:ext uri="{FF2B5EF4-FFF2-40B4-BE49-F238E27FC236}">
                <a16:creationId xmlns:a16="http://schemas.microsoft.com/office/drawing/2014/main" id="{BEF6DDBE-1BB6-485E-A540-ED7CEC4A4C54}"/>
              </a:ext>
            </a:extLst>
          </p:cNvPr>
          <p:cNvPicPr/>
          <p:nvPr/>
        </p:nvPicPr>
        <p:blipFill>
          <a:blip r:embed="rId4" cstate="print">
            <a:extLst>
              <a:ext uri="{28A0092B-C50C-407E-A947-70E740481C1C}">
                <a14:useLocalDpi xmlns:a14="http://schemas.microsoft.com/office/drawing/2010/main" val="0"/>
              </a:ext>
            </a:extLst>
          </a:blip>
          <a:stretch>
            <a:fillRect/>
          </a:stretch>
        </p:blipFill>
        <p:spPr>
          <a:xfrm rot="5400000">
            <a:off x="8261077" y="831876"/>
            <a:ext cx="2940445" cy="3094136"/>
          </a:xfrm>
          <a:prstGeom prst="rect">
            <a:avLst/>
          </a:prstGeom>
          <a:ln w="19050">
            <a:solidFill>
              <a:schemeClr val="tx2">
                <a:lumMod val="50000"/>
              </a:schemeClr>
            </a:solidFill>
          </a:ln>
        </p:spPr>
      </p:pic>
      <p:sp>
        <p:nvSpPr>
          <p:cNvPr id="4" name="Rectangle 3">
            <a:extLst>
              <a:ext uri="{FF2B5EF4-FFF2-40B4-BE49-F238E27FC236}">
                <a16:creationId xmlns:a16="http://schemas.microsoft.com/office/drawing/2014/main" id="{8698665A-8B69-4D4F-AAB7-3C6A5EBD7204}"/>
              </a:ext>
            </a:extLst>
          </p:cNvPr>
          <p:cNvSpPr/>
          <p:nvPr/>
        </p:nvSpPr>
        <p:spPr>
          <a:xfrm>
            <a:off x="5159895" y="3901505"/>
            <a:ext cx="6118472" cy="463599"/>
          </a:xfrm>
          <a:prstGeom prst="rect">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2">
                    <a:lumMod val="50000"/>
                  </a:schemeClr>
                </a:solidFill>
              </a:rPr>
              <a:t>“Pigs Tail” attached to a drainage rod and roots removed using the attachment</a:t>
            </a:r>
          </a:p>
        </p:txBody>
      </p:sp>
    </p:spTree>
    <p:extLst>
      <p:ext uri="{BB962C8B-B14F-4D97-AF65-F5344CB8AC3E}">
        <p14:creationId xmlns:p14="http://schemas.microsoft.com/office/powerpoint/2010/main" val="3491013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pic>
        <p:nvPicPr>
          <p:cNvPr id="12" name="Picture 11">
            <a:extLst>
              <a:ext uri="{FF2B5EF4-FFF2-40B4-BE49-F238E27FC236}">
                <a16:creationId xmlns:a16="http://schemas.microsoft.com/office/drawing/2014/main" id="{C3762492-7F44-4324-9A96-1E3D51DE6A7C}"/>
              </a:ext>
            </a:extLst>
          </p:cNvPr>
          <p:cNvPicPr>
            <a:picLocks noChangeAspect="1"/>
          </p:cNvPicPr>
          <p:nvPr/>
        </p:nvPicPr>
        <p:blipFill>
          <a:blip r:embed="rId3"/>
          <a:stretch>
            <a:fillRect/>
          </a:stretch>
        </p:blipFill>
        <p:spPr>
          <a:xfrm>
            <a:off x="3236214" y="160695"/>
            <a:ext cx="424998" cy="426003"/>
          </a:xfrm>
          <a:prstGeom prst="rect">
            <a:avLst/>
          </a:prstGeom>
          <a:ln>
            <a:solidFill>
              <a:schemeClr val="tx1"/>
            </a:solidFill>
          </a:ln>
        </p:spPr>
      </p:pic>
      <p:sp>
        <p:nvSpPr>
          <p:cNvPr id="11" name="Rectangle 10">
            <a:extLst>
              <a:ext uri="{FF2B5EF4-FFF2-40B4-BE49-F238E27FC236}">
                <a16:creationId xmlns:a16="http://schemas.microsoft.com/office/drawing/2014/main" id="{B36167B6-30C9-424C-AF55-85F663A23689}"/>
              </a:ext>
            </a:extLst>
          </p:cNvPr>
          <p:cNvSpPr/>
          <p:nvPr/>
        </p:nvSpPr>
        <p:spPr>
          <a:xfrm>
            <a:off x="240036" y="609789"/>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5172">
                    <a:lumMod val="50000"/>
                  </a:srgbClr>
                </a:solidFill>
                <a:latin typeface="Arial" panose="020B0604020202020204"/>
              </a:rPr>
              <a:t>Lookout Duties – Reminder </a:t>
            </a:r>
            <a:endPar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41D46B0D-00D2-444D-AF35-017272E875F7}"/>
              </a:ext>
            </a:extLst>
          </p:cNvPr>
          <p:cNvSpPr/>
          <p:nvPr/>
        </p:nvSpPr>
        <p:spPr>
          <a:xfrm>
            <a:off x="263352" y="1077593"/>
            <a:ext cx="11243385" cy="861774"/>
          </a:xfrm>
          <a:prstGeom prst="rect">
            <a:avLst/>
          </a:prstGeom>
        </p:spPr>
        <p:txBody>
          <a:bodyPr wrap="square">
            <a:spAutoFit/>
          </a:bodyPr>
          <a:lstStyle/>
          <a:p>
            <a:r>
              <a:rPr lang="en-GB" sz="1400" b="1" dirty="0">
                <a:solidFill>
                  <a:schemeClr val="tx2">
                    <a:lumMod val="50000"/>
                  </a:schemeClr>
                </a:solidFill>
              </a:rPr>
              <a:t>Lookout warning is using an unassisted lookout, the warning is given by horn, whistle and touch if there is noise or the group are wearing ear protection. A lookout may also use a cut off device on noisy equipment or plant.</a:t>
            </a:r>
          </a:p>
          <a:p>
            <a:endParaRPr lang="en-GB" sz="800" b="1" dirty="0">
              <a:solidFill>
                <a:schemeClr val="tx2">
                  <a:lumMod val="50000"/>
                </a:schemeClr>
              </a:solidFill>
            </a:endParaRPr>
          </a:p>
          <a:p>
            <a:r>
              <a:rPr lang="en-GB" sz="1400" b="1" dirty="0">
                <a:solidFill>
                  <a:schemeClr val="tx2">
                    <a:lumMod val="50000"/>
                  </a:schemeClr>
                </a:solidFill>
              </a:rPr>
              <a:t>The COSS will brief you on which method is to be used.</a:t>
            </a:r>
          </a:p>
        </p:txBody>
      </p:sp>
      <p:pic>
        <p:nvPicPr>
          <p:cNvPr id="8" name="Picture 7">
            <a:extLst>
              <a:ext uri="{FF2B5EF4-FFF2-40B4-BE49-F238E27FC236}">
                <a16:creationId xmlns:a16="http://schemas.microsoft.com/office/drawing/2014/main" id="{898CE5BE-56A6-4492-AB82-C592863761D8}"/>
              </a:ext>
            </a:extLst>
          </p:cNvPr>
          <p:cNvPicPr>
            <a:picLocks noChangeAspect="1"/>
          </p:cNvPicPr>
          <p:nvPr/>
        </p:nvPicPr>
        <p:blipFill>
          <a:blip r:embed="rId4"/>
          <a:stretch>
            <a:fillRect/>
          </a:stretch>
        </p:blipFill>
        <p:spPr>
          <a:xfrm>
            <a:off x="8040216" y="5361055"/>
            <a:ext cx="3682545" cy="1355939"/>
          </a:xfrm>
          <a:prstGeom prst="rect">
            <a:avLst/>
          </a:prstGeom>
        </p:spPr>
      </p:pic>
      <p:sp>
        <p:nvSpPr>
          <p:cNvPr id="9" name="Rectangle 8">
            <a:extLst>
              <a:ext uri="{FF2B5EF4-FFF2-40B4-BE49-F238E27FC236}">
                <a16:creationId xmlns:a16="http://schemas.microsoft.com/office/drawing/2014/main" id="{7AC64767-E9B9-4CDB-B9BD-F126E8F11A32}"/>
              </a:ext>
            </a:extLst>
          </p:cNvPr>
          <p:cNvSpPr/>
          <p:nvPr/>
        </p:nvSpPr>
        <p:spPr>
          <a:xfrm>
            <a:off x="263352" y="1939367"/>
            <a:ext cx="11017224" cy="1815882"/>
          </a:xfrm>
          <a:prstGeom prst="rect">
            <a:avLst/>
          </a:prstGeom>
        </p:spPr>
        <p:txBody>
          <a:bodyPr wrap="square">
            <a:spAutoFit/>
          </a:bodyPr>
          <a:lstStyle/>
          <a:p>
            <a:r>
              <a:rPr lang="en-GB" sz="1400" b="1" dirty="0"/>
              <a:t>The COSS will tell you:</a:t>
            </a:r>
          </a:p>
          <a:p>
            <a:r>
              <a:rPr lang="en-GB" sz="1400" b="1" dirty="0">
                <a:solidFill>
                  <a:schemeClr val="tx2">
                    <a:lumMod val="50000"/>
                  </a:schemeClr>
                </a:solidFill>
              </a:rPr>
              <a:t>• if you are to be a site lookout, a distant lookout or an intermediate lookout</a:t>
            </a:r>
          </a:p>
          <a:p>
            <a:r>
              <a:rPr lang="en-GB" sz="1400" b="1" dirty="0">
                <a:solidFill>
                  <a:schemeClr val="tx2">
                    <a:lumMod val="50000"/>
                  </a:schemeClr>
                </a:solidFill>
              </a:rPr>
              <a:t>• where to stand</a:t>
            </a:r>
          </a:p>
          <a:p>
            <a:r>
              <a:rPr lang="en-GB" sz="1400" b="1" dirty="0">
                <a:solidFill>
                  <a:schemeClr val="tx2">
                    <a:lumMod val="50000"/>
                  </a:schemeClr>
                </a:solidFill>
              </a:rPr>
              <a:t>• from which direction trains will approach</a:t>
            </a:r>
          </a:p>
          <a:p>
            <a:r>
              <a:rPr lang="en-GB" sz="1400" b="1" dirty="0">
                <a:solidFill>
                  <a:schemeClr val="tx2">
                    <a:lumMod val="50000"/>
                  </a:schemeClr>
                </a:solidFill>
              </a:rPr>
              <a:t>• on which lines trains will approach</a:t>
            </a:r>
          </a:p>
          <a:p>
            <a:r>
              <a:rPr lang="en-GB" sz="1400" b="1" dirty="0">
                <a:solidFill>
                  <a:schemeClr val="tx2">
                    <a:lumMod val="50000"/>
                  </a:schemeClr>
                </a:solidFill>
              </a:rPr>
              <a:t>• who you are to give the warning to</a:t>
            </a:r>
          </a:p>
          <a:p>
            <a:r>
              <a:rPr lang="en-GB" sz="1400" b="1" dirty="0">
                <a:solidFill>
                  <a:schemeClr val="tx2">
                    <a:lumMod val="50000"/>
                  </a:schemeClr>
                </a:solidFill>
              </a:rPr>
              <a:t>• how you are to give the warning</a:t>
            </a:r>
          </a:p>
          <a:p>
            <a:r>
              <a:rPr lang="en-GB" sz="1400" b="1" dirty="0">
                <a:solidFill>
                  <a:schemeClr val="tx2">
                    <a:lumMod val="50000"/>
                  </a:schemeClr>
                </a:solidFill>
              </a:rPr>
              <a:t>• where the position of safety is. (as the lookout, you must remain in this position of safety).</a:t>
            </a:r>
          </a:p>
        </p:txBody>
      </p:sp>
      <p:sp>
        <p:nvSpPr>
          <p:cNvPr id="10" name="Rectangle 9">
            <a:extLst>
              <a:ext uri="{FF2B5EF4-FFF2-40B4-BE49-F238E27FC236}">
                <a16:creationId xmlns:a16="http://schemas.microsoft.com/office/drawing/2014/main" id="{9A007DEC-8FE3-44E7-85B5-2FAB1FC680FD}"/>
              </a:ext>
            </a:extLst>
          </p:cNvPr>
          <p:cNvSpPr/>
          <p:nvPr/>
        </p:nvSpPr>
        <p:spPr>
          <a:xfrm>
            <a:off x="240036" y="3755249"/>
            <a:ext cx="11017224" cy="954107"/>
          </a:xfrm>
          <a:prstGeom prst="rect">
            <a:avLst/>
          </a:prstGeom>
        </p:spPr>
        <p:txBody>
          <a:bodyPr wrap="square">
            <a:spAutoFit/>
          </a:bodyPr>
          <a:lstStyle/>
          <a:p>
            <a:r>
              <a:rPr lang="en-GB" sz="1400" b="1" dirty="0"/>
              <a:t>Whilst you are acting as a lookout you must:</a:t>
            </a:r>
          </a:p>
          <a:p>
            <a:r>
              <a:rPr lang="en-GB" sz="1400" b="1" dirty="0">
                <a:solidFill>
                  <a:schemeClr val="tx2">
                    <a:lumMod val="50000"/>
                  </a:schemeClr>
                </a:solidFill>
              </a:rPr>
              <a:t>• make sure your mobile phone is switched off</a:t>
            </a:r>
          </a:p>
          <a:p>
            <a:r>
              <a:rPr lang="en-GB" sz="1400" b="1" dirty="0">
                <a:solidFill>
                  <a:schemeClr val="tx2">
                    <a:lumMod val="50000"/>
                  </a:schemeClr>
                </a:solidFill>
              </a:rPr>
              <a:t>• stay alert and carefully watch for approaching trains</a:t>
            </a:r>
          </a:p>
          <a:p>
            <a:r>
              <a:rPr lang="en-GB" sz="1400" b="1" dirty="0">
                <a:solidFill>
                  <a:schemeClr val="tx2">
                    <a:lumMod val="50000"/>
                  </a:schemeClr>
                </a:solidFill>
              </a:rPr>
              <a:t>• give the warning and then tell the COSS if you can no longer give an adequate warning or your view becomes blocked.</a:t>
            </a:r>
          </a:p>
        </p:txBody>
      </p:sp>
      <p:sp>
        <p:nvSpPr>
          <p:cNvPr id="13" name="Rectangle 12">
            <a:extLst>
              <a:ext uri="{FF2B5EF4-FFF2-40B4-BE49-F238E27FC236}">
                <a16:creationId xmlns:a16="http://schemas.microsoft.com/office/drawing/2014/main" id="{0CCA847B-F558-49F4-9944-6DCA15E4734F}"/>
              </a:ext>
            </a:extLst>
          </p:cNvPr>
          <p:cNvSpPr/>
          <p:nvPr/>
        </p:nvSpPr>
        <p:spPr>
          <a:xfrm>
            <a:off x="263353" y="4709356"/>
            <a:ext cx="7632848" cy="1815882"/>
          </a:xfrm>
          <a:prstGeom prst="rect">
            <a:avLst/>
          </a:prstGeom>
        </p:spPr>
        <p:txBody>
          <a:bodyPr wrap="square">
            <a:spAutoFit/>
          </a:bodyPr>
          <a:lstStyle/>
          <a:p>
            <a:r>
              <a:rPr lang="en-GB" sz="1400" b="1" dirty="0"/>
              <a:t>You must not:</a:t>
            </a:r>
          </a:p>
          <a:p>
            <a:r>
              <a:rPr lang="en-GB" sz="1400" b="1" dirty="0">
                <a:solidFill>
                  <a:schemeClr val="tx2">
                    <a:lumMod val="50000"/>
                  </a:schemeClr>
                </a:solidFill>
              </a:rPr>
              <a:t>• take part in the actual work</a:t>
            </a:r>
          </a:p>
          <a:p>
            <a:r>
              <a:rPr lang="en-GB" sz="1400" b="1" dirty="0">
                <a:solidFill>
                  <a:schemeClr val="tx2">
                    <a:lumMod val="50000"/>
                  </a:schemeClr>
                </a:solidFill>
              </a:rPr>
              <a:t>• carry out any other duties</a:t>
            </a:r>
          </a:p>
          <a:p>
            <a:r>
              <a:rPr lang="en-GB" sz="1400" b="1" dirty="0">
                <a:solidFill>
                  <a:schemeClr val="tx2">
                    <a:lumMod val="50000"/>
                  </a:schemeClr>
                </a:solidFill>
              </a:rPr>
              <a:t>• allow yourself to be distracted.</a:t>
            </a:r>
          </a:p>
          <a:p>
            <a:endParaRPr lang="en-GB" sz="1400" b="1" dirty="0">
              <a:solidFill>
                <a:schemeClr val="tx2">
                  <a:lumMod val="50000"/>
                </a:schemeClr>
              </a:solidFill>
            </a:endParaRPr>
          </a:p>
          <a:p>
            <a:r>
              <a:rPr lang="en-GB" sz="1400" b="1" dirty="0">
                <a:solidFill>
                  <a:srgbClr val="FF0000"/>
                </a:solidFill>
              </a:rPr>
              <a:t>Site lookouts are only allowed during darkness, poor visibility or in a tunnel if the maximum speed of all approaching trains is no greater than 20 mph and the site lookout has sufficient sighting available. Distant and intermediate lookouts are not allowed.</a:t>
            </a:r>
          </a:p>
        </p:txBody>
      </p:sp>
    </p:spTree>
    <p:extLst>
      <p:ext uri="{BB962C8B-B14F-4D97-AF65-F5344CB8AC3E}">
        <p14:creationId xmlns:p14="http://schemas.microsoft.com/office/powerpoint/2010/main" val="109883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2914253"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pic>
        <p:nvPicPr>
          <p:cNvPr id="10" name="Picture 9">
            <a:extLst>
              <a:ext uri="{FF2B5EF4-FFF2-40B4-BE49-F238E27FC236}">
                <a16:creationId xmlns:a16="http://schemas.microsoft.com/office/drawing/2014/main" id="{5F5ED8DC-C0FE-46B8-AAF3-499F7453412D}"/>
              </a:ext>
            </a:extLst>
          </p:cNvPr>
          <p:cNvPicPr>
            <a:picLocks noChangeAspect="1"/>
          </p:cNvPicPr>
          <p:nvPr/>
        </p:nvPicPr>
        <p:blipFill>
          <a:blip r:embed="rId2"/>
          <a:stretch>
            <a:fillRect/>
          </a:stretch>
        </p:blipFill>
        <p:spPr>
          <a:xfrm>
            <a:off x="3294349" y="218163"/>
            <a:ext cx="424998" cy="426003"/>
          </a:xfrm>
          <a:prstGeom prst="rect">
            <a:avLst/>
          </a:prstGeom>
          <a:ln>
            <a:solidFill>
              <a:schemeClr val="tx1"/>
            </a:solidFill>
          </a:ln>
        </p:spPr>
      </p:pic>
      <p:sp>
        <p:nvSpPr>
          <p:cNvPr id="38" name="Rectangle 37">
            <a:extLst>
              <a:ext uri="{FF2B5EF4-FFF2-40B4-BE49-F238E27FC236}">
                <a16:creationId xmlns:a16="http://schemas.microsoft.com/office/drawing/2014/main" id="{5FDE3397-3154-4093-92C5-2EC4729E9561}"/>
              </a:ext>
            </a:extLst>
          </p:cNvPr>
          <p:cNvSpPr/>
          <p:nvPr/>
        </p:nvSpPr>
        <p:spPr>
          <a:xfrm>
            <a:off x="253496" y="764704"/>
            <a:ext cx="5842504" cy="457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Site Safety Support Team Update </a:t>
            </a:r>
          </a:p>
        </p:txBody>
      </p:sp>
      <p:sp>
        <p:nvSpPr>
          <p:cNvPr id="4" name="Rectangle 3">
            <a:extLst>
              <a:ext uri="{FF2B5EF4-FFF2-40B4-BE49-F238E27FC236}">
                <a16:creationId xmlns:a16="http://schemas.microsoft.com/office/drawing/2014/main" id="{EB02B7CA-A60C-410A-800B-46775D9E67C6}"/>
              </a:ext>
            </a:extLst>
          </p:cNvPr>
          <p:cNvSpPr/>
          <p:nvPr/>
        </p:nvSpPr>
        <p:spPr>
          <a:xfrm>
            <a:off x="240176" y="1196752"/>
            <a:ext cx="11027080" cy="1815882"/>
          </a:xfrm>
          <a:prstGeom prst="rect">
            <a:avLst/>
          </a:prstGeom>
        </p:spPr>
        <p:txBody>
          <a:bodyPr wrap="square">
            <a:spAutoFit/>
          </a:bodyPr>
          <a:lstStyle/>
          <a:p>
            <a:r>
              <a:rPr lang="en-GB" sz="1600" dirty="0">
                <a:solidFill>
                  <a:schemeClr val="tx2">
                    <a:lumMod val="50000"/>
                  </a:schemeClr>
                </a:solidFill>
              </a:rPr>
              <a:t>For the last 3 months Dean and Adam have been visiting our maintenance teams and supporting an improvement in track safety. </a:t>
            </a:r>
          </a:p>
          <a:p>
            <a:endParaRPr lang="en-GB" sz="800" dirty="0">
              <a:solidFill>
                <a:schemeClr val="tx2">
                  <a:lumMod val="50000"/>
                </a:schemeClr>
              </a:solidFill>
            </a:endParaRPr>
          </a:p>
          <a:p>
            <a:r>
              <a:rPr lang="en-GB" sz="1600" dirty="0">
                <a:solidFill>
                  <a:schemeClr val="tx2">
                    <a:lumMod val="50000"/>
                  </a:schemeClr>
                </a:solidFill>
              </a:rPr>
              <a:t>On average they spend a week with the night duty teams to build relationships, transfer knowledge and information regarding good practise between our sections with the intention of improving our safety record. This also includes best practise and support in respect of Safety Critical Communications.</a:t>
            </a:r>
          </a:p>
          <a:p>
            <a:endParaRPr lang="en-GB" sz="800" dirty="0">
              <a:solidFill>
                <a:schemeClr val="tx2">
                  <a:lumMod val="50000"/>
                </a:schemeClr>
              </a:solidFill>
            </a:endParaRPr>
          </a:p>
          <a:p>
            <a:r>
              <a:rPr lang="en-GB" sz="1600" dirty="0">
                <a:solidFill>
                  <a:schemeClr val="tx2">
                    <a:lumMod val="50000"/>
                  </a:schemeClr>
                </a:solidFill>
              </a:rPr>
              <a:t>Some of the feedback so far is below:</a:t>
            </a:r>
          </a:p>
        </p:txBody>
      </p:sp>
      <p:graphicFrame>
        <p:nvGraphicFramePr>
          <p:cNvPr id="9" name="Table 8">
            <a:extLst>
              <a:ext uri="{FF2B5EF4-FFF2-40B4-BE49-F238E27FC236}">
                <a16:creationId xmlns:a16="http://schemas.microsoft.com/office/drawing/2014/main" id="{1C40E0EB-625A-4B94-93BF-CA035D9261EE}"/>
              </a:ext>
            </a:extLst>
          </p:cNvPr>
          <p:cNvGraphicFramePr>
            <a:graphicFrameLocks noGrp="1"/>
          </p:cNvGraphicFramePr>
          <p:nvPr>
            <p:extLst>
              <p:ext uri="{D42A27DB-BD31-4B8C-83A1-F6EECF244321}">
                <p14:modId xmlns:p14="http://schemas.microsoft.com/office/powerpoint/2010/main" val="2662900146"/>
              </p:ext>
            </p:extLst>
          </p:nvPr>
        </p:nvGraphicFramePr>
        <p:xfrm>
          <a:off x="119336" y="2996952"/>
          <a:ext cx="11593288" cy="3754120"/>
        </p:xfrm>
        <a:graphic>
          <a:graphicData uri="http://schemas.openxmlformats.org/drawingml/2006/table">
            <a:tbl>
              <a:tblPr firstRow="1" bandRow="1">
                <a:tableStyleId>{5C22544A-7EE6-4342-B048-85BDC9FD1C3A}</a:tableStyleId>
              </a:tblPr>
              <a:tblGrid>
                <a:gridCol w="4155562">
                  <a:extLst>
                    <a:ext uri="{9D8B030D-6E8A-4147-A177-3AD203B41FA5}">
                      <a16:colId xmlns:a16="http://schemas.microsoft.com/office/drawing/2014/main" val="2291619950"/>
                    </a:ext>
                  </a:extLst>
                </a:gridCol>
                <a:gridCol w="3819439">
                  <a:extLst>
                    <a:ext uri="{9D8B030D-6E8A-4147-A177-3AD203B41FA5}">
                      <a16:colId xmlns:a16="http://schemas.microsoft.com/office/drawing/2014/main" val="3348417140"/>
                    </a:ext>
                  </a:extLst>
                </a:gridCol>
                <a:gridCol w="3618287">
                  <a:extLst>
                    <a:ext uri="{9D8B030D-6E8A-4147-A177-3AD203B41FA5}">
                      <a16:colId xmlns:a16="http://schemas.microsoft.com/office/drawing/2014/main" val="2368140058"/>
                    </a:ext>
                  </a:extLst>
                </a:gridCol>
              </a:tblGrid>
              <a:tr h="370840">
                <a:tc>
                  <a:txBody>
                    <a:bodyPr/>
                    <a:lstStyle/>
                    <a:p>
                      <a:r>
                        <a:rPr lang="en-GB" sz="1200" dirty="0"/>
                        <a:t>Issues Identified/Attention required</a:t>
                      </a:r>
                    </a:p>
                  </a:txBody>
                  <a:tcPr/>
                </a:tc>
                <a:tc>
                  <a:txBody>
                    <a:bodyPr/>
                    <a:lstStyle/>
                    <a:p>
                      <a:r>
                        <a:rPr lang="en-GB" sz="1200" dirty="0"/>
                        <a:t>Good Practice</a:t>
                      </a:r>
                    </a:p>
                  </a:txBody>
                  <a:tcPr/>
                </a:tc>
                <a:tc>
                  <a:txBody>
                    <a:bodyPr/>
                    <a:lstStyle/>
                    <a:p>
                      <a:r>
                        <a:rPr lang="en-GB" sz="1200" dirty="0"/>
                        <a:t>Issues Addressed/Changes Implemented </a:t>
                      </a:r>
                    </a:p>
                  </a:txBody>
                  <a:tcPr/>
                </a:tc>
                <a:extLst>
                  <a:ext uri="{0D108BD9-81ED-4DB2-BD59-A6C34878D82A}">
                    <a16:rowId xmlns:a16="http://schemas.microsoft.com/office/drawing/2014/main" val="2590114691"/>
                  </a:ext>
                </a:extLst>
              </a:tr>
              <a:tr h="315872">
                <a:tc>
                  <a:txBody>
                    <a:bodyPr/>
                    <a:lstStyle/>
                    <a:p>
                      <a:r>
                        <a:rPr lang="en-GB" sz="1200" dirty="0"/>
                        <a:t>Concerns about PC having to accept a number of COSS’s to work in his LB</a:t>
                      </a:r>
                    </a:p>
                  </a:txBody>
                  <a:tcPr/>
                </a:tc>
                <a:tc>
                  <a:txBody>
                    <a:bodyPr/>
                    <a:lstStyle/>
                    <a:p>
                      <a:r>
                        <a:rPr lang="en-GB" sz="1200" dirty="0"/>
                        <a:t>The stores compound is well lit up and well organized. There is a full time storeman</a:t>
                      </a:r>
                    </a:p>
                  </a:txBody>
                  <a:tcPr/>
                </a:tc>
                <a:tc>
                  <a:txBody>
                    <a:bodyPr/>
                    <a:lstStyle/>
                    <a:p>
                      <a:r>
                        <a:rPr lang="en-GB" sz="1200" dirty="0"/>
                        <a:t>Reminder to wear insulated gloves when pulling hook switches – well received </a:t>
                      </a:r>
                    </a:p>
                  </a:txBody>
                  <a:tcPr/>
                </a:tc>
                <a:extLst>
                  <a:ext uri="{0D108BD9-81ED-4DB2-BD59-A6C34878D82A}">
                    <a16:rowId xmlns:a16="http://schemas.microsoft.com/office/drawing/2014/main" val="3173168669"/>
                  </a:ext>
                </a:extLst>
              </a:tr>
              <a:tr h="290720">
                <a:tc>
                  <a:txBody>
                    <a:bodyPr/>
                    <a:lstStyle/>
                    <a:p>
                      <a:r>
                        <a:rPr lang="en-GB" sz="1200" dirty="0"/>
                        <a:t>Concerns about LB with adjacent lines open</a:t>
                      </a:r>
                    </a:p>
                  </a:txBody>
                  <a:tcPr/>
                </a:tc>
                <a:tc>
                  <a:txBody>
                    <a:bodyPr/>
                    <a:lstStyle/>
                    <a:p>
                      <a:r>
                        <a:rPr lang="en-GB" sz="1200" dirty="0"/>
                        <a:t>Det comms used throughout, brake test carried out, both axle locks operated, exclusion zone maintained </a:t>
                      </a:r>
                    </a:p>
                  </a:txBody>
                  <a:tcPr/>
                </a:tc>
                <a:tc>
                  <a:txBody>
                    <a:bodyPr/>
                    <a:lstStyle/>
                    <a:p>
                      <a:r>
                        <a:rPr lang="en-GB" sz="1200" dirty="0"/>
                        <a:t>Thermal cut 5 gloves and 3M anti mist and anti scratch glasses issued to the team </a:t>
                      </a:r>
                    </a:p>
                  </a:txBody>
                  <a:tcPr/>
                </a:tc>
                <a:extLst>
                  <a:ext uri="{0D108BD9-81ED-4DB2-BD59-A6C34878D82A}">
                    <a16:rowId xmlns:a16="http://schemas.microsoft.com/office/drawing/2014/main" val="2726815484"/>
                  </a:ext>
                </a:extLst>
              </a:tr>
              <a:tr h="370840">
                <a:tc>
                  <a:txBody>
                    <a:bodyPr/>
                    <a:lstStyle/>
                    <a:p>
                      <a:r>
                        <a:rPr lang="en-GB" sz="1200" dirty="0"/>
                        <a:t>Accommodation and welfare facilities need an upgrade</a:t>
                      </a:r>
                    </a:p>
                  </a:txBody>
                  <a:tcPr/>
                </a:tc>
                <a:tc>
                  <a:txBody>
                    <a:bodyPr/>
                    <a:lstStyle/>
                    <a:p>
                      <a:r>
                        <a:rPr lang="en-GB" sz="1200" dirty="0"/>
                        <a:t>Staff wearing correct PPE including glasses and gloves </a:t>
                      </a:r>
                    </a:p>
                  </a:txBody>
                  <a:tcPr/>
                </a:tc>
                <a:tc>
                  <a:txBody>
                    <a:bodyPr/>
                    <a:lstStyle/>
                    <a:p>
                      <a:r>
                        <a:rPr lang="en-GB" sz="1200" dirty="0"/>
                        <a:t>Strapping equipment inspected and any shortcomings were addressed promptly</a:t>
                      </a:r>
                    </a:p>
                  </a:txBody>
                  <a:tcPr/>
                </a:tc>
                <a:extLst>
                  <a:ext uri="{0D108BD9-81ED-4DB2-BD59-A6C34878D82A}">
                    <a16:rowId xmlns:a16="http://schemas.microsoft.com/office/drawing/2014/main" val="2885671617"/>
                  </a:ext>
                </a:extLst>
              </a:tr>
              <a:tr h="370840">
                <a:tc>
                  <a:txBody>
                    <a:bodyPr/>
                    <a:lstStyle/>
                    <a:p>
                      <a:r>
                        <a:rPr lang="en-GB" sz="1200" dirty="0"/>
                        <a:t>Strapping at 2 or 3 different locations which puts pressure on the team and the work they need to deliver </a:t>
                      </a:r>
                    </a:p>
                  </a:txBody>
                  <a:tcPr/>
                </a:tc>
                <a:tc>
                  <a:txBody>
                    <a:bodyPr/>
                    <a:lstStyle/>
                    <a:p>
                      <a:r>
                        <a:rPr lang="en-GB" sz="1200" dirty="0"/>
                        <a:t>The COSS/PIC briefing was very thorough and delivered well</a:t>
                      </a:r>
                    </a:p>
                  </a:txBody>
                  <a:tcPr/>
                </a:tc>
                <a:tc>
                  <a:txBody>
                    <a:bodyPr/>
                    <a:lstStyle/>
                    <a:p>
                      <a:r>
                        <a:rPr lang="en-GB" sz="1200" dirty="0" err="1"/>
                        <a:t>Nightsearcher</a:t>
                      </a:r>
                      <a:r>
                        <a:rPr lang="en-GB" sz="1200" dirty="0"/>
                        <a:t> Spector lights and </a:t>
                      </a:r>
                      <a:r>
                        <a:rPr lang="en-GB" sz="1200" dirty="0" err="1"/>
                        <a:t>nightsearcher</a:t>
                      </a:r>
                      <a:r>
                        <a:rPr lang="en-GB" sz="1200" dirty="0"/>
                        <a:t> hazard lights issued to the team</a:t>
                      </a:r>
                    </a:p>
                  </a:txBody>
                  <a:tcPr/>
                </a:tc>
                <a:extLst>
                  <a:ext uri="{0D108BD9-81ED-4DB2-BD59-A6C34878D82A}">
                    <a16:rowId xmlns:a16="http://schemas.microsoft.com/office/drawing/2014/main" val="3543856077"/>
                  </a:ext>
                </a:extLst>
              </a:tr>
              <a:tr h="370840">
                <a:tc>
                  <a:txBody>
                    <a:bodyPr/>
                    <a:lstStyle/>
                    <a:p>
                      <a:r>
                        <a:rPr lang="en-GB" sz="1200" dirty="0"/>
                        <a:t>Poor application of the strapping process - team were asked to Take 5 and were taken through the correct process </a:t>
                      </a:r>
                    </a:p>
                  </a:txBody>
                  <a:tcPr/>
                </a:tc>
                <a:tc>
                  <a:txBody>
                    <a:bodyPr/>
                    <a:lstStyle/>
                    <a:p>
                      <a:r>
                        <a:rPr lang="en-GB" sz="1200" dirty="0"/>
                        <a:t>Weekly safety/task meeting delivered on nights at the start of the shift - SWP's issued for the week ahead, all aspects of upcoming works covered </a:t>
                      </a:r>
                    </a:p>
                  </a:txBody>
                  <a:tcPr/>
                </a:tc>
                <a:tc>
                  <a:txBody>
                    <a:bodyPr/>
                    <a:lstStyle/>
                    <a:p>
                      <a:r>
                        <a:rPr lang="en-GB" sz="1200" dirty="0"/>
                        <a:t>Helpful paperwork/aid given to the ES on site to assist him in managing permits and strapping teams - especially in large/busy possessions. </a:t>
                      </a:r>
                    </a:p>
                  </a:txBody>
                  <a:tcPr/>
                </a:tc>
                <a:extLst>
                  <a:ext uri="{0D108BD9-81ED-4DB2-BD59-A6C34878D82A}">
                    <a16:rowId xmlns:a16="http://schemas.microsoft.com/office/drawing/2014/main" val="1558967881"/>
                  </a:ext>
                </a:extLst>
              </a:tr>
              <a:tr h="370840">
                <a:tc>
                  <a:txBody>
                    <a:bodyPr/>
                    <a:lstStyle/>
                    <a:p>
                      <a:r>
                        <a:rPr lang="en-GB" sz="1200" dirty="0"/>
                        <a:t>Lack of suitable access - teams often have to walk long distances from an access point to site of work </a:t>
                      </a:r>
                    </a:p>
                  </a:txBody>
                  <a:tcPr/>
                </a:tc>
                <a:tc>
                  <a:txBody>
                    <a:bodyPr/>
                    <a:lstStyle/>
                    <a:p>
                      <a:r>
                        <a:rPr lang="en-GB" sz="1200" dirty="0"/>
                        <a:t>Exclusion zone for disc cutter in place and maintained </a:t>
                      </a:r>
                    </a:p>
                  </a:txBody>
                  <a:tcPr/>
                </a:tc>
                <a:tc>
                  <a:txBody>
                    <a:bodyPr/>
                    <a:lstStyle/>
                    <a:p>
                      <a:r>
                        <a:rPr lang="en-GB" sz="1200" dirty="0"/>
                        <a:t>Time spent with staff going over a SWP, explaining the TRCS’s and who needs to control the risk</a:t>
                      </a:r>
                    </a:p>
                  </a:txBody>
                  <a:tcPr/>
                </a:tc>
                <a:extLst>
                  <a:ext uri="{0D108BD9-81ED-4DB2-BD59-A6C34878D82A}">
                    <a16:rowId xmlns:a16="http://schemas.microsoft.com/office/drawing/2014/main" val="3193197074"/>
                  </a:ext>
                </a:extLst>
              </a:tr>
              <a:tr h="370840">
                <a:tc>
                  <a:txBody>
                    <a:bodyPr/>
                    <a:lstStyle/>
                    <a:p>
                      <a:r>
                        <a:rPr lang="en-GB" sz="1200" dirty="0"/>
                        <a:t>Lack of flame retardant clothing when using a disc cutter, spats available but they tend to slip down or fall off </a:t>
                      </a:r>
                    </a:p>
                  </a:txBody>
                  <a:tcPr/>
                </a:tc>
                <a:tc>
                  <a:txBody>
                    <a:bodyPr/>
                    <a:lstStyle/>
                    <a:p>
                      <a:r>
                        <a:rPr lang="en-GB" sz="1200" dirty="0"/>
                        <a:t>Good lighting at access point and the worksite was well lit up</a:t>
                      </a:r>
                    </a:p>
                  </a:txBody>
                  <a:tcPr/>
                </a:tc>
                <a:tc>
                  <a:txBody>
                    <a:bodyPr/>
                    <a:lstStyle/>
                    <a:p>
                      <a:r>
                        <a:rPr lang="en-GB" sz="1200" dirty="0"/>
                        <a:t>Reminder to the </a:t>
                      </a:r>
                      <a:r>
                        <a:rPr lang="en-GB" sz="1200" dirty="0" err="1"/>
                        <a:t>PiC</a:t>
                      </a:r>
                      <a:r>
                        <a:rPr lang="en-GB" sz="1200" dirty="0"/>
                        <a:t>/COSS to scan all Sentinel Cards at the start of the shift </a:t>
                      </a:r>
                    </a:p>
                  </a:txBody>
                  <a:tcPr/>
                </a:tc>
                <a:extLst>
                  <a:ext uri="{0D108BD9-81ED-4DB2-BD59-A6C34878D82A}">
                    <a16:rowId xmlns:a16="http://schemas.microsoft.com/office/drawing/2014/main" val="714088458"/>
                  </a:ext>
                </a:extLst>
              </a:tr>
            </a:tbl>
          </a:graphicData>
        </a:graphic>
      </p:graphicFrame>
      <p:pic>
        <p:nvPicPr>
          <p:cNvPr id="8" name="Picture 7" descr="image1.jpeg">
            <a:extLst>
              <a:ext uri="{FF2B5EF4-FFF2-40B4-BE49-F238E27FC236}">
                <a16:creationId xmlns:a16="http://schemas.microsoft.com/office/drawing/2014/main" id="{7A8B3E84-D7A0-4F7E-B662-A1CEE5F1230C}"/>
              </a:ext>
            </a:extLst>
          </p:cNvPr>
          <p:cNvPicPr/>
          <p:nvPr/>
        </p:nvPicPr>
        <p:blipFill rotWithShape="1">
          <a:blip r:embed="rId3" r:link="rId4" cstate="print">
            <a:extLst>
              <a:ext uri="{28A0092B-C50C-407E-A947-70E740481C1C}">
                <a14:useLocalDpi xmlns:a14="http://schemas.microsoft.com/office/drawing/2010/main" val="0"/>
              </a:ext>
            </a:extLst>
          </a:blip>
          <a:srcRect t="1692" r="15891" b="-1"/>
          <a:stretch>
            <a:fillRect/>
          </a:stretch>
        </p:blipFill>
        <p:spPr bwMode="auto">
          <a:xfrm rot="5400000">
            <a:off x="7390138" y="148021"/>
            <a:ext cx="1018290" cy="936104"/>
          </a:xfrm>
          <a:prstGeom prst="rect">
            <a:avLst/>
          </a:prstGeom>
          <a:noFill/>
          <a:ln>
            <a:noFill/>
          </a:ln>
          <a:extLst>
            <a:ext uri="{53640926-AAD7-44D8-BBD7-CCE9431645EC}">
              <a14:shadowObscured xmlns:a14="http://schemas.microsoft.com/office/drawing/2010/main"/>
            </a:ext>
          </a:extLst>
        </p:spPr>
      </p:pic>
      <p:pic>
        <p:nvPicPr>
          <p:cNvPr id="11" name="Picture 10" descr="image1.jpeg">
            <a:extLst>
              <a:ext uri="{FF2B5EF4-FFF2-40B4-BE49-F238E27FC236}">
                <a16:creationId xmlns:a16="http://schemas.microsoft.com/office/drawing/2014/main" id="{25EF8585-F64E-47C3-8E13-B760BBF4A620}"/>
              </a:ext>
            </a:extLst>
          </p:cNvPr>
          <p:cNvPicPr/>
          <p:nvPr/>
        </p:nvPicPr>
        <p:blipFill rotWithShape="1">
          <a:blip r:embed="rId5" r:link="rId6" cstate="print">
            <a:extLst>
              <a:ext uri="{28A0092B-C50C-407E-A947-70E740481C1C}">
                <a14:useLocalDpi xmlns:a14="http://schemas.microsoft.com/office/drawing/2010/main" val="0"/>
              </a:ext>
            </a:extLst>
          </a:blip>
          <a:srcRect t="14411" r="30144"/>
          <a:stretch>
            <a:fillRect/>
          </a:stretch>
        </p:blipFill>
        <p:spPr bwMode="auto">
          <a:xfrm rot="5400000">
            <a:off x="8647193" y="148023"/>
            <a:ext cx="1018293" cy="9361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39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Station Safety </a:t>
            </a:r>
          </a:p>
        </p:txBody>
      </p:sp>
      <p:pic>
        <p:nvPicPr>
          <p:cNvPr id="12" name="Picture 11">
            <a:extLst>
              <a:ext uri="{FF2B5EF4-FFF2-40B4-BE49-F238E27FC236}">
                <a16:creationId xmlns:a16="http://schemas.microsoft.com/office/drawing/2014/main" id="{C3762492-7F44-4324-9A96-1E3D51DE6A7C}"/>
              </a:ext>
            </a:extLst>
          </p:cNvPr>
          <p:cNvPicPr>
            <a:picLocks noChangeAspect="1"/>
          </p:cNvPicPr>
          <p:nvPr/>
        </p:nvPicPr>
        <p:blipFill>
          <a:blip r:embed="rId3"/>
          <a:stretch>
            <a:fillRect/>
          </a:stretch>
        </p:blipFill>
        <p:spPr>
          <a:xfrm>
            <a:off x="2823161" y="159892"/>
            <a:ext cx="424998" cy="426003"/>
          </a:xfrm>
          <a:prstGeom prst="rect">
            <a:avLst/>
          </a:prstGeom>
          <a:ln>
            <a:solidFill>
              <a:schemeClr val="tx1"/>
            </a:solidFill>
          </a:ln>
        </p:spPr>
      </p:pic>
      <p:sp>
        <p:nvSpPr>
          <p:cNvPr id="11" name="Rectangle 10">
            <a:extLst>
              <a:ext uri="{FF2B5EF4-FFF2-40B4-BE49-F238E27FC236}">
                <a16:creationId xmlns:a16="http://schemas.microsoft.com/office/drawing/2014/main" id="{B36167B6-30C9-424C-AF55-85F663A23689}"/>
              </a:ext>
            </a:extLst>
          </p:cNvPr>
          <p:cNvSpPr/>
          <p:nvPr/>
        </p:nvSpPr>
        <p:spPr>
          <a:xfrm>
            <a:off x="263352" y="705131"/>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b="1" dirty="0">
                <a:solidFill>
                  <a:srgbClr val="005172">
                    <a:lumMod val="50000"/>
                  </a:srgbClr>
                </a:solidFill>
              </a:rPr>
              <a:t>Staying safe when moving around stations on the network</a:t>
            </a:r>
          </a:p>
        </p:txBody>
      </p:sp>
      <p:pic>
        <p:nvPicPr>
          <p:cNvPr id="6" name="Picture 5">
            <a:extLst>
              <a:ext uri="{FF2B5EF4-FFF2-40B4-BE49-F238E27FC236}">
                <a16:creationId xmlns:a16="http://schemas.microsoft.com/office/drawing/2014/main" id="{C798D499-7D35-4C84-A5BA-6C8FDEC90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42" y="1297619"/>
            <a:ext cx="4175668" cy="3048000"/>
          </a:xfrm>
          <a:prstGeom prst="rect">
            <a:avLst/>
          </a:prstGeom>
        </p:spPr>
      </p:pic>
      <p:pic>
        <p:nvPicPr>
          <p:cNvPr id="7" name="Picture 6">
            <a:extLst>
              <a:ext uri="{FF2B5EF4-FFF2-40B4-BE49-F238E27FC236}">
                <a16:creationId xmlns:a16="http://schemas.microsoft.com/office/drawing/2014/main" id="{A188BB13-DF6A-4AF1-BCDA-CEC07B2A7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706" y="1297619"/>
            <a:ext cx="4175668" cy="3048000"/>
          </a:xfrm>
          <a:prstGeom prst="rect">
            <a:avLst/>
          </a:prstGeom>
        </p:spPr>
      </p:pic>
      <p:sp>
        <p:nvSpPr>
          <p:cNvPr id="8" name="TextBox 7">
            <a:extLst>
              <a:ext uri="{FF2B5EF4-FFF2-40B4-BE49-F238E27FC236}">
                <a16:creationId xmlns:a16="http://schemas.microsoft.com/office/drawing/2014/main" id="{B611652A-930E-48F3-B7C3-EA21B50E67C5}"/>
              </a:ext>
            </a:extLst>
          </p:cNvPr>
          <p:cNvSpPr txBox="1"/>
          <p:nvPr/>
        </p:nvSpPr>
        <p:spPr>
          <a:xfrm>
            <a:off x="402449" y="4622307"/>
            <a:ext cx="10689993" cy="2062103"/>
          </a:xfrm>
          <a:prstGeom prst="rect">
            <a:avLst/>
          </a:prstGeom>
          <a:noFill/>
        </p:spPr>
        <p:txBody>
          <a:bodyPr wrap="square" rtlCol="0">
            <a:spAutoFit/>
          </a:bodyPr>
          <a:lstStyle/>
          <a:p>
            <a:r>
              <a:rPr lang="en-GB" dirty="0">
                <a:solidFill>
                  <a:schemeClr val="tx2">
                    <a:lumMod val="50000"/>
                  </a:schemeClr>
                </a:solidFill>
              </a:rPr>
              <a:t>An incident occurred at Waterloo Station before Christmas where a child got his shoe caught in the side of the escalator – luckily his parent was able to get his foot out of the shoe before a serious injury occurred. </a:t>
            </a:r>
          </a:p>
          <a:p>
            <a:endParaRPr lang="en-GB" sz="1000" dirty="0">
              <a:solidFill>
                <a:schemeClr val="tx2">
                  <a:lumMod val="50000"/>
                </a:schemeClr>
              </a:solidFill>
            </a:endParaRPr>
          </a:p>
          <a:p>
            <a:r>
              <a:rPr lang="en-GB" dirty="0">
                <a:solidFill>
                  <a:schemeClr val="tx2">
                    <a:lumMod val="50000"/>
                  </a:schemeClr>
                </a:solidFill>
              </a:rPr>
              <a:t>Escalators are one of the biggest locations for accidents at stations, so please take care when moving around the stations, both when working and when travelling for leisure.</a:t>
            </a:r>
          </a:p>
          <a:p>
            <a:endParaRPr lang="en-GB" sz="1000" dirty="0">
              <a:solidFill>
                <a:schemeClr val="tx2">
                  <a:lumMod val="50000"/>
                </a:schemeClr>
              </a:solidFill>
            </a:endParaRPr>
          </a:p>
          <a:p>
            <a:r>
              <a:rPr lang="en-GB" dirty="0">
                <a:solidFill>
                  <a:schemeClr val="tx2">
                    <a:lumMod val="50000"/>
                  </a:schemeClr>
                </a:solidFill>
              </a:rPr>
              <a:t>Share this with your families and friends to keep them safe.</a:t>
            </a:r>
          </a:p>
        </p:txBody>
      </p:sp>
    </p:spTree>
    <p:extLst>
      <p:ext uri="{BB962C8B-B14F-4D97-AF65-F5344CB8AC3E}">
        <p14:creationId xmlns:p14="http://schemas.microsoft.com/office/powerpoint/2010/main" val="897987063"/>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78614</TotalTime>
  <Words>2760</Words>
  <Application>Microsoft Office PowerPoint</Application>
  <PresentationFormat>Widescreen</PresentationFormat>
  <Paragraphs>258</Paragraphs>
  <Slides>17</Slides>
  <Notes>13</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Network Rail Sans</vt:lpstr>
      <vt:lpstr>Wingdings</vt:lpstr>
      <vt:lpstr>1_Office Theme</vt:lpstr>
      <vt:lpstr>Blank</vt:lpstr>
      <vt:lpstr>6_Blank</vt:lpstr>
      <vt:lpstr>2_Office Theme</vt:lpstr>
      <vt:lpstr>Microsoft Excel Worksheet</vt:lpstr>
      <vt:lpstr>Health, Safety and Environment Period Cascade for P10 2019/20  Wessex Route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de la Mothe</dc:creator>
  <cp:lastModifiedBy>De La Mothe Andrea</cp:lastModifiedBy>
  <cp:revision>661</cp:revision>
  <cp:lastPrinted>2019-06-24T10:23:36Z</cp:lastPrinted>
  <dcterms:created xsi:type="dcterms:W3CDTF">2018-04-19T11:16:21Z</dcterms:created>
  <dcterms:modified xsi:type="dcterms:W3CDTF">2020-01-09T15:03:26Z</dcterms:modified>
</cp:coreProperties>
</file>