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 id="2147483772" r:id="rId5"/>
    <p:sldMasterId id="2147483783" r:id="rId6"/>
    <p:sldMasterId id="2147483795" r:id="rId7"/>
  </p:sldMasterIdLst>
  <p:notesMasterIdLst>
    <p:notesMasterId r:id="rId24"/>
  </p:notesMasterIdLst>
  <p:handoutMasterIdLst>
    <p:handoutMasterId r:id="rId25"/>
  </p:handoutMasterIdLst>
  <p:sldIdLst>
    <p:sldId id="634" r:id="rId8"/>
    <p:sldId id="275" r:id="rId9"/>
    <p:sldId id="276" r:id="rId10"/>
    <p:sldId id="609" r:id="rId11"/>
    <p:sldId id="652" r:id="rId12"/>
    <p:sldId id="706" r:id="rId13"/>
    <p:sldId id="635" r:id="rId14"/>
    <p:sldId id="620" r:id="rId15"/>
    <p:sldId id="256" r:id="rId16"/>
    <p:sldId id="291" r:id="rId17"/>
    <p:sldId id="649" r:id="rId18"/>
    <p:sldId id="631" r:id="rId19"/>
    <p:sldId id="288" r:id="rId20"/>
    <p:sldId id="289" r:id="rId21"/>
    <p:sldId id="654" r:id="rId22"/>
    <p:sldId id="290"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634"/>
            <p14:sldId id="275"/>
            <p14:sldId id="276"/>
            <p14:sldId id="609"/>
            <p14:sldId id="652"/>
            <p14:sldId id="706"/>
            <p14:sldId id="635"/>
            <p14:sldId id="620"/>
            <p14:sldId id="256"/>
            <p14:sldId id="291"/>
            <p14:sldId id="649"/>
            <p14:sldId id="631"/>
            <p14:sldId id="288"/>
            <p14:sldId id="289"/>
            <p14:sldId id="654"/>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a:srgbClr val="951B81"/>
    <a:srgbClr val="FF6600"/>
    <a:srgbClr val="663300"/>
    <a:srgbClr val="293A16"/>
    <a:srgbClr val="0000FF"/>
    <a:srgbClr val="FFEDB3"/>
    <a:srgbClr val="008000"/>
    <a:srgbClr val="70B39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84830" autoAdjust="0"/>
  </p:normalViewPr>
  <p:slideViewPr>
    <p:cSldViewPr>
      <p:cViewPr varScale="1">
        <p:scale>
          <a:sx n="76" d="100"/>
          <a:sy n="76" d="100"/>
        </p:scale>
        <p:origin x="978"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10/02/2020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10/02/2020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13</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14</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84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Steps:</a:t>
            </a:r>
          </a:p>
          <a:p>
            <a:r>
              <a:rPr lang="en-GB" dirty="0"/>
              <a:t>Establish why the LB was not taken for the strapping team?</a:t>
            </a:r>
          </a:p>
          <a:p>
            <a:r>
              <a:rPr lang="en-GB" dirty="0"/>
              <a:t>What paperwork was the ES/PC working from?</a:t>
            </a:r>
          </a:p>
          <a:p>
            <a:r>
              <a:rPr lang="en-GB" dirty="0"/>
              <a:t>Establish whether the ES/PC and the S&amp;T COSS had been suitably mentored in their roles and whether they were competent to carry out the tasks?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5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79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1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5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10-Feb-20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10-Feb-20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10-Feb-20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10-Feb-20</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10-Feb-20</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10-Feb-20</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10-Feb-20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10-Feb-20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10-Feb-20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10-Feb-20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10-Feb-20</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10-Feb-20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10-Feb-20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10-Feb-20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10-Feb-20</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10-Feb-20</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10-Feb-20</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10-Feb-20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10-Feb-20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10-Feb-20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10-Feb-20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10-Feb-20</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655287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98603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52141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410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416627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030888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Insert &gt; Header &amp; Footer</a:t>
            </a:r>
          </a:p>
        </p:txBody>
      </p:sp>
      <p:sp>
        <p:nvSpPr>
          <p:cNvPr id="6" name="Rectangle 7"/>
          <p:cNvSpPr>
            <a:spLocks noGrp="1" noChangeArrowheads="1"/>
          </p:cNvSpPr>
          <p:nvPr>
            <p:ph type="dt" sz="half" idx="11"/>
          </p:nvPr>
        </p:nvSpPr>
        <p:spPr/>
        <p:txBody>
          <a:bodyPr/>
          <a:lstStyle>
            <a:lvl1pPr>
              <a:defRPr/>
            </a:lvl1pPr>
          </a:lstStyle>
          <a:p>
            <a:pPr>
              <a:defRPr/>
            </a:pPr>
            <a:fld id="{321E4D2D-CF40-412B-B64D-CCD10B7D9ABD}" type="datetime5">
              <a:rPr lang="en-GB" altLang="en-US" smtClean="0"/>
              <a:t>10-Feb-20</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4074053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2515976-3E9B-4CDF-A087-0B104FD7E642}" type="datetime5">
              <a:rPr lang="en-GB" altLang="en-US" smtClean="0">
                <a:solidFill>
                  <a:srgbClr val="014F6F"/>
                </a:solidFill>
              </a:rPr>
              <a:t>10-Feb-20</a:t>
            </a:fld>
            <a:endParaRPr lang="en-GB" altLang="en-US" dirty="0">
              <a:solidFill>
                <a:srgbClr val="014F6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14F6F"/>
                </a:solidFill>
              </a:rPr>
              <a:t>Presentation Title: Insert &gt; Header &amp; Footer</a:t>
            </a:r>
            <a:endParaRPr lang="en-GB" altLang="en-US" dirty="0">
              <a:solidFill>
                <a:srgbClr val="014F6F"/>
              </a:solidFill>
            </a:endParaRPr>
          </a:p>
        </p:txBody>
      </p:sp>
      <p:sp>
        <p:nvSpPr>
          <p:cNvPr id="5" name="Text Placeholder 5"/>
          <p:cNvSpPr>
            <a:spLocks noGrp="1"/>
          </p:cNvSpPr>
          <p:nvPr>
            <p:ph type="body" sz="quarter" idx="19"/>
          </p:nvPr>
        </p:nvSpPr>
        <p:spPr>
          <a:xfrm>
            <a:off x="719667" y="6114178"/>
            <a:ext cx="10752667" cy="123111"/>
          </a:xfrm>
        </p:spPr>
        <p:txBody>
          <a:bodyPr anchor="b">
            <a:spAutoFit/>
          </a:bodyPr>
          <a:lstStyle>
            <a:lvl1pPr>
              <a:spcAft>
                <a:spcPts val="0"/>
              </a:spcAft>
              <a:defRPr sz="800" b="0">
                <a:solidFill>
                  <a:schemeClr val="accent3"/>
                </a:solidFill>
              </a:defRPr>
            </a:lvl1pPr>
          </a:lstStyle>
          <a:p>
            <a:pPr lvl="0"/>
            <a:r>
              <a:rPr lang="en-US" dirty="0"/>
              <a:t>Click to edit Master text styles</a:t>
            </a:r>
          </a:p>
        </p:txBody>
      </p:sp>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047"/>
          <a:stretch/>
        </p:blipFill>
        <p:spPr bwMode="auto">
          <a:xfrm>
            <a:off x="10450627" y="426866"/>
            <a:ext cx="1454019" cy="53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67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720000" y="828000"/>
            <a:ext cx="9696000" cy="432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Presentation Title: Insert &gt; Header &amp; Footer</a:t>
            </a:r>
          </a:p>
        </p:txBody>
      </p:sp>
      <p:sp>
        <p:nvSpPr>
          <p:cNvPr id="9" name="Content Placeholder 7"/>
          <p:cNvSpPr>
            <a:spLocks noGrp="1"/>
          </p:cNvSpPr>
          <p:nvPr>
            <p:ph sz="quarter" idx="14"/>
          </p:nvPr>
        </p:nvSpPr>
        <p:spPr>
          <a:xfrm>
            <a:off x="720000" y="1846800"/>
            <a:ext cx="9696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5"/>
          </p:nvPr>
        </p:nvSpPr>
        <p:spPr/>
        <p:txBody>
          <a:bodyPr/>
          <a:lstStyle/>
          <a:p>
            <a:fld id="{950FD11F-A87A-4D46-B2D1-A09DD8F64F94}" type="datetime5">
              <a:rPr lang="en-GB" smtClean="0"/>
              <a:t>10-Feb-20</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657991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lumn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Presentation Title: Insert &gt; Header &amp; Footer</a:t>
            </a:r>
            <a:endParaRPr lang="en-GB" dirty="0"/>
          </a:p>
        </p:txBody>
      </p:sp>
      <p:sp>
        <p:nvSpPr>
          <p:cNvPr id="8" name="Content Placeholder 7"/>
          <p:cNvSpPr>
            <a:spLocks noGrp="1"/>
          </p:cNvSpPr>
          <p:nvPr>
            <p:ph sz="quarter" idx="14"/>
          </p:nvPr>
        </p:nvSpPr>
        <p:spPr>
          <a:xfrm>
            <a:off x="720000" y="1846800"/>
            <a:ext cx="5088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7"/>
          <p:cNvSpPr>
            <a:spLocks noGrp="1"/>
          </p:cNvSpPr>
          <p:nvPr>
            <p:ph sz="quarter" idx="15"/>
          </p:nvPr>
        </p:nvSpPr>
        <p:spPr>
          <a:xfrm>
            <a:off x="6384000" y="1846800"/>
            <a:ext cx="5088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16"/>
          </p:nvPr>
        </p:nvSpPr>
        <p:spPr/>
        <p:txBody>
          <a:bodyPr/>
          <a:lstStyle/>
          <a:p>
            <a:fld id="{087C05EA-16EC-43BE-8EAC-6485A44F2AAD}" type="datetime5">
              <a:rPr lang="en-GB" smtClean="0"/>
              <a:t>10-Feb-20</a:t>
            </a:fld>
            <a:endParaRPr lang="en-GB" dirty="0"/>
          </a:p>
        </p:txBody>
      </p:sp>
      <p:sp>
        <p:nvSpPr>
          <p:cNvPr id="7" name="Slide Number Placeholder 6"/>
          <p:cNvSpPr>
            <a:spLocks noGrp="1"/>
          </p:cNvSpPr>
          <p:nvPr>
            <p:ph type="sldNum" sz="quarter" idx="17"/>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591136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1039-C5BF-4D81-8D61-D08D269FC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C2F794-EF99-4A76-A498-9629F00AA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B5AFCA-AEFD-4BB2-83CD-FDB7E9F659F5}"/>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8EBECEC7-B0F6-4235-9C86-5757D5C14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D2199-1E2A-4CFF-816F-F8993E7D8998}"/>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684148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310E-E4E5-4FC8-82DF-C9CB379284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C2C498-7DA2-4A97-B59B-9E258EADB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E7C3EF-6EE0-4C07-A0C7-53856585F5BC}"/>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1A700432-8497-4B08-8F85-28EB88D4C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6D5B9-74B8-48F8-9BEF-5C36A045BA51}"/>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80698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452E-41EE-4553-AA18-C4E645905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4E26C5-6D9D-404D-9D02-3CD14C36F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53473-1366-4141-8D0B-4AC4BF883F4A}"/>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E8EE101F-FFE8-47A6-8B62-026C3047F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EE1C7-6F4B-4DD9-AE5F-D16F3592E88A}"/>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837662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BF7A-A1A3-48C6-BC22-B8394B687C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92F867-D2CB-406C-A785-B370B829B7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E52C7C-4115-4A13-8453-9821161C1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73CA23-6DCF-4D8C-9EB7-27FE3845ED4B}"/>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6" name="Footer Placeholder 5">
            <a:extLst>
              <a:ext uri="{FF2B5EF4-FFF2-40B4-BE49-F238E27FC236}">
                <a16:creationId xmlns:a16="http://schemas.microsoft.com/office/drawing/2014/main" id="{33976CCF-FA2A-400F-8B3D-50DC447F6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43185-FD3F-45BC-93DD-CEE9C26F82B5}"/>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1771356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ABF-FFD7-4576-9B84-B4F05D5665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98349B-7EDE-4606-9C35-77E6B6DCD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77487-7EBE-422E-A87A-3DE533196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6BA72-3581-4310-AF73-58C1F8F3A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881E1B-1F97-4111-B45A-E13813906A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A9B3AB-AD7C-493E-B0C5-9E2BFD9D9AAD}"/>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8" name="Footer Placeholder 7">
            <a:extLst>
              <a:ext uri="{FF2B5EF4-FFF2-40B4-BE49-F238E27FC236}">
                <a16:creationId xmlns:a16="http://schemas.microsoft.com/office/drawing/2014/main" id="{49B1CEFD-D2B6-4034-AEE7-E9ED9CF0ED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61DE96-ABFA-4164-A6FE-425E7D25E751}"/>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320391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DBBA-EEA6-41F9-BA33-6842B125F3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CCD927-A5E5-4E56-886D-73F4F72E39CB}"/>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4" name="Footer Placeholder 3">
            <a:extLst>
              <a:ext uri="{FF2B5EF4-FFF2-40B4-BE49-F238E27FC236}">
                <a16:creationId xmlns:a16="http://schemas.microsoft.com/office/drawing/2014/main" id="{A2C54107-0887-4207-BC2A-8C418C272F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EAB1FE-70AC-4A1E-8725-599959C19D63}"/>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007119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6461C-85A4-4C17-9497-6CF20DDD15FB}"/>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3" name="Footer Placeholder 2">
            <a:extLst>
              <a:ext uri="{FF2B5EF4-FFF2-40B4-BE49-F238E27FC236}">
                <a16:creationId xmlns:a16="http://schemas.microsoft.com/office/drawing/2014/main" id="{BDDF9812-2405-484C-974D-303326ED6F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FBA4AA-29FD-41BD-A46B-BFD80D6D00BE}"/>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1941103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8DE6-27C4-41DB-B293-61E99368C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4612AB-78E6-43A8-9807-EC48B6DCE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CAFA80-3DB9-4599-AEE0-479C01528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F76B8-B127-4218-88D8-902C9055442A}"/>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6" name="Footer Placeholder 5">
            <a:extLst>
              <a:ext uri="{FF2B5EF4-FFF2-40B4-BE49-F238E27FC236}">
                <a16:creationId xmlns:a16="http://schemas.microsoft.com/office/drawing/2014/main" id="{C180E366-8140-4806-BB23-4476D4DF2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F3512-E9ED-4E69-803D-2687E6F01A4F}"/>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1124192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7D48-D437-4A41-844C-66112A29D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F7C791-C86E-4634-99B5-ABA609177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F206E4-803F-46C1-8FA4-C7584C888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296-B61E-48FF-8B60-66DEBC4A50C5}"/>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6" name="Footer Placeholder 5">
            <a:extLst>
              <a:ext uri="{FF2B5EF4-FFF2-40B4-BE49-F238E27FC236}">
                <a16:creationId xmlns:a16="http://schemas.microsoft.com/office/drawing/2014/main" id="{C72D5E7A-026A-442B-9DB6-DF2944D4A5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157DA-1A70-44FD-9C1A-4825BA5A3403}"/>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700578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C35B-3B62-4D12-8B38-C42C016C29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A60913-D4E1-4EB1-8D5C-10A386830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FF2137-E7FB-49B2-8F1D-2E854EF6711C}"/>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19217343-FE7C-445A-8348-0A8CB9FD7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F37CB-22A1-4A65-9532-97B71085E9D0}"/>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089910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CE396-EB9F-4C93-AF0C-600CF33728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1BCD8-162B-4EBF-A854-373ECFAA7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F48935-AC85-4040-9825-FC90BB18EF3E}"/>
              </a:ext>
            </a:extLst>
          </p:cNvPr>
          <p:cNvSpPr>
            <a:spLocks noGrp="1"/>
          </p:cNvSpPr>
          <p:nvPr>
            <p:ph type="dt" sz="half" idx="10"/>
          </p:nvPr>
        </p:nvSpPr>
        <p:spPr/>
        <p:txBody>
          <a:body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6FAEAB0C-A34A-4F55-A516-CC4528AFE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48FB7D-034C-4943-8363-0E04F5412A54}"/>
              </a:ext>
            </a:extLst>
          </p:cNvPr>
          <p:cNvSpPr>
            <a:spLocks noGrp="1"/>
          </p:cNvSpPr>
          <p:nvPr>
            <p:ph type="sldNum" sz="quarter" idx="12"/>
          </p:nvPr>
        </p:nvSpPr>
        <p:spPr/>
        <p:txBody>
          <a:bodyPr/>
          <a:lstStyle/>
          <a:p>
            <a:fld id="{ECF259F5-E458-48B7-A323-6ED81B4C87F9}" type="slidenum">
              <a:rPr lang="en-GB" smtClean="0"/>
              <a:t>‹#›</a:t>
            </a:fld>
            <a:endParaRPr lang="en-GB"/>
          </a:p>
        </p:txBody>
      </p:sp>
    </p:spTree>
    <p:extLst>
      <p:ext uri="{BB962C8B-B14F-4D97-AF65-F5344CB8AC3E}">
        <p14:creationId xmlns:p14="http://schemas.microsoft.com/office/powerpoint/2010/main" val="2213991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3"/>
            <a:ext cx="4963659"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401951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346346" y="0"/>
            <a:ext cx="413031"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099725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11431438" y="928689"/>
            <a:ext cx="413031"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276848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5" name="Group 24"/>
          <p:cNvGrpSpPr/>
          <p:nvPr userDrawn="1"/>
        </p:nvGrpSpPr>
        <p:grpSpPr>
          <a:xfrm>
            <a:off x="5882866" y="0"/>
            <a:ext cx="413031"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48668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464049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112468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grpSp>
        <p:nvGrpSpPr>
          <p:cNvPr id="21" name="Group 20"/>
          <p:cNvGrpSpPr/>
          <p:nvPr userDrawn="1"/>
        </p:nvGrpSpPr>
        <p:grpSpPr>
          <a:xfrm>
            <a:off x="346346" y="0"/>
            <a:ext cx="413031"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2375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10-Feb-20</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10-Feb-20</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10-Feb-20</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740896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1A251-07C3-41DF-BA61-8A3D720E1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97A73F-E0BC-48EC-808C-FD8F1BF55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88EAA-5791-4931-B254-B8FC22BE4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0B347-8E54-46A7-B263-959757942E33}" type="datetimeFigureOut">
              <a:rPr lang="en-GB" smtClean="0"/>
              <a:t>10/02/2020</a:t>
            </a:fld>
            <a:endParaRPr lang="en-GB"/>
          </a:p>
        </p:txBody>
      </p:sp>
      <p:sp>
        <p:nvSpPr>
          <p:cNvPr id="5" name="Footer Placeholder 4">
            <a:extLst>
              <a:ext uri="{FF2B5EF4-FFF2-40B4-BE49-F238E27FC236}">
                <a16:creationId xmlns:a16="http://schemas.microsoft.com/office/drawing/2014/main" id="{9CFC9647-92F4-48C6-A6A8-DD99750B4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FEC1BC-BE3B-4417-AC0E-8643532CD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259F5-E458-48B7-A323-6ED81B4C87F9}" type="slidenum">
              <a:rPr lang="en-GB" smtClean="0"/>
              <a:t>‹#›</a:t>
            </a:fld>
            <a:endParaRPr lang="en-GB"/>
          </a:p>
        </p:txBody>
      </p:sp>
    </p:spTree>
    <p:extLst>
      <p:ext uri="{BB962C8B-B14F-4D97-AF65-F5344CB8AC3E}">
        <p14:creationId xmlns:p14="http://schemas.microsoft.com/office/powerpoint/2010/main" val="278535718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682" y="2"/>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98" marR="0" lvl="0" indent="0"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1998"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1998" marR="0" lvl="0" indent="0" defTabSz="914377"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104856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9-20\P11%201920\Front%20Line%20Focus%20Episode%2089%20-%20January%202020.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Safety-Bulletin-NRB20-02-Mobile-elevating-work-platform-collision.pdf" TargetMode="External"/><Relationship Id="rId3" Type="http://schemas.openxmlformats.org/officeDocument/2006/relationships/hyperlink" Target="file:///\\CORP\DFSROOT$\SZ\WMAGroups\01%20-%20Route%20IM%20Director%20-%20Wessex\02%20-%20Route%20Safety%20Hour%20Reporting\02%20-%20Route%20Safety%20Hour%20Reporting\Safety%20Cascades%2019-20\P11%201920\Issue%2075%20-%20Transferable%20Lessons%20%20-%20London%20Bridge%2030-10-2019.pdf" TargetMode="External"/><Relationship Id="rId7" Type="http://schemas.openxmlformats.org/officeDocument/2006/relationships/hyperlink" Target="file:///\\CORP\DFSROOT$\SZ\WMAGroups\01%20-%20Route%20IM%20Director%20-%20Wessex\02%20-%20Route%20Safety%20Hour%20Reporting\02%20-%20Route%20Safety%20Hour%20Reporting\Safety%20Cascades%2019-20\P11%201920\Safety-Bulletin-NRB20-01-Prohibition-Notice-Vegetation-blocking-designated-PoS.pdf" TargetMode="External"/><Relationship Id="rId2" Type="http://schemas.openxmlformats.org/officeDocument/2006/relationships/hyperlink" Target="file:///\\CORP\DFSROOT$\SZ\WMAGroups\01%20-%20Route%20IM%20Director%20-%20Wessex\02%20-%20Route%20Safety%20Hour%20Reporting\02%20-%20Route%20Safety%20Hour%20Reporting\Safety%20Cascades%2019-20\P11%201920\Gatwick_Significant_Near_miss_Line_Blockage_Irregularity.pdf" TargetMode="External"/><Relationship Id="rId1" Type="http://schemas.openxmlformats.org/officeDocument/2006/relationships/slideLayout" Target="../slideLayouts/slideLayout2.xml"/><Relationship Id="rId6" Type="http://schemas.openxmlformats.org/officeDocument/2006/relationships/hyperlink" Target="file:///\\CORP\DFSROOT$\SZ\WMAGroups\01%20-%20Route%20IM%20Director%20-%20Wessex\02%20-%20Route%20Safety%20Hour%20Reporting\02%20-%20Route%20Safety%20Hour%20Reporting\Safety%20Cascades%2019-20\P11%201920\National-Electrical-Safety-Briefing-Arc-Flash-PPE-formal-issue-1_1-Jan-20-final.pptx" TargetMode="External"/><Relationship Id="rId5" Type="http://schemas.openxmlformats.org/officeDocument/2006/relationships/hyperlink" Target="file:///\\CORP\DFSROOT$\SZ\WMAGroups\01%20-%20Route%20IM%20Director%20-%20Wessex\02%20-%20Route%20Safety%20Hour%20Reporting\02%20-%20Route%20Safety%20Hour%20Reporting\Safety%20Cascades%2019-20\P11%201920\Safety-Advice-NRA20-01-Arc-Flash-PPE-Updated-Requirements.pdf" TargetMode="External"/><Relationship Id="rId10" Type="http://schemas.openxmlformats.org/officeDocument/2006/relationships/image" Target="../media/image27.emf"/><Relationship Id="rId4" Type="http://schemas.openxmlformats.org/officeDocument/2006/relationships/hyperlink" Target="Lessons%20Learnt%20OCC%20at%20Woking%20Jn%20240120.pdf" TargetMode="External"/><Relationship Id="rId9" Type="http://schemas.openxmlformats.org/officeDocument/2006/relationships/hyperlink" Target="Safety-Bulletin-NRB20-03-Planning-and-authorising-the-movement-of-engineering-train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mailto:WessexOnTrackPlant@networkrail.co.uk" TargetMode="External"/><Relationship Id="rId4" Type="http://schemas.openxmlformats.org/officeDocument/2006/relationships/hyperlink" Target="https://wexplant.hub.networkrail.co.uk/Pages/NRHome.aspx"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hyperlink" Target="https://safety.networkrail.co.uk/wp-content/uploads/2019/02/Breeding-Bird-and-Nest-Check-form-2019-NR-BBCv2.1-FINAL.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safety.networkrail.co.uk/wp-content/uploads/2019/02/Schedule-1-Bird-Guidance-inc.-links.pdf" TargetMode="External"/><Relationship Id="rId5" Type="http://schemas.openxmlformats.org/officeDocument/2006/relationships/hyperlink" Target="https://safety.networkrail.co.uk/wp-content/uploads/2019/03/Breeding-Bird-Check-Briefing-2019.mp4" TargetMode="External"/><Relationship Id="rId4" Type="http://schemas.openxmlformats.org/officeDocument/2006/relationships/hyperlink" Target="https://safety.networkrail.co.uk/wp-content/uploads/2019/02/breeding-bird-briefing-2019-v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hyperlink" Target="file:///\\CORP\DFSROOT$\SZ\WMAGroups\01%20-%20Route%20IM%20Director%20-%20Wessex\02%20-%20Route%20Safety%20Hour%20Reporting\02%20-%20Route%20Safety%20Hour%20Reporting\Safety%20Cascades%2019-20\P11%201920\TtC%20Wordsearch%20060120_0.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file:///\\CORP\DFSROOT$\SZ\WMAGroups\01%20-%20Route%20IM%20Director%20-%20Wessex\02%20-%20Route%20Safety%20Hour%20Reporting\02%20-%20Route%20Safety%20Hour%20Reporting\Safety%20Cascades%2019-20\P11%201920\4-Elephant%20in%20the%20room_0.pdf" TargetMode="External"/><Relationship Id="rId5" Type="http://schemas.openxmlformats.org/officeDocument/2006/relationships/hyperlink" Target="file:///\\CORP\DFSROOT$\SZ\WMAGroups\01%20-%20Route%20IM%20Director%20-%20Wessex\02%20-%20Route%20Safety%20Hour%20Reporting\02%20-%20Route%20Safety%20Hour%20Reporting\Safety%20Cascades%2019-20\P11%201920\13-Am%20I%20reeaally%20fine.pdf"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file:///\\CORP\DFSROOT$\SZ\WMAGroups\01%20-%20Route%20IM%20Director%20-%20Wessex\02%20-%20Route%20Safety%20Hour%20Reporting\02%20-%20Route%20Safety%20Hour%20Reporting\Safety%20Cascades%2019-20\P11%201920\Coronavirus%20Healthy%20Hour%20pack.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xlsx"/><Relationship Id="rId13"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1.png"/><Relationship Id="rId12"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7.emf"/><Relationship Id="rId5" Type="http://schemas.openxmlformats.org/officeDocument/2006/relationships/image" Target="../media/image9.emf"/><Relationship Id="rId10" Type="http://schemas.openxmlformats.org/officeDocument/2006/relationships/package" Target="../embeddings/Microsoft_Excel_Worksheet1.xlsx"/><Relationship Id="rId4" Type="http://schemas.openxmlformats.org/officeDocument/2006/relationships/image" Target="../media/image8.png"/><Relationship Id="rId9" Type="http://schemas.openxmlformats.org/officeDocument/2006/relationships/image" Target="../media/image6.em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hyperlink" Target="file:///\\CORP\DFSROOT$\SZ\WMAGroups\01%20-%20Route%20IM%20Director%20-%20Wessex\02%20-%20Route%20Safety%20Hour%20Reporting\02%20-%20Route%20Safety%20Hour%20Reporting\Safety%20Cascades%2019-20\P11%201920\20-02%20Safer%20Isolations%20-%20CP%20Southern%20Programme%20V2.3.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cecile.blackman@networkrail.co.uk" TargetMode="External"/><Relationship Id="rId7" Type="http://schemas.openxmlformats.org/officeDocument/2006/relationships/hyperlink" Target="mailto:joynul.hoque@networkrail.co.uk" TargetMode="External"/><Relationship Id="rId12"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48.xml"/><Relationship Id="rId6" Type="http://schemas.openxmlformats.org/officeDocument/2006/relationships/hyperlink" Target="mailto:linda.Lloyd@networkrail.co.uk" TargetMode="External"/><Relationship Id="rId11" Type="http://schemas.openxmlformats.org/officeDocument/2006/relationships/hyperlink" Target="https://twitter.com/railsafetyweek/status/722357478567096320" TargetMode="External"/><Relationship Id="rId5" Type="http://schemas.openxmlformats.org/officeDocument/2006/relationships/hyperlink" Target="mailto:suzanne.wilson@networkrail.co.uk" TargetMode="External"/><Relationship Id="rId10" Type="http://schemas.openxmlformats.org/officeDocument/2006/relationships/image" Target="../media/image25.png"/><Relationship Id="rId4" Type="http://schemas.openxmlformats.org/officeDocument/2006/relationships/hyperlink" Target="mailto:rachel.pryer@networkrail.co.uk" TargetMode="Externa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407368" y="5473972"/>
            <a:ext cx="11377264" cy="1253491"/>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P11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sp>
        <p:nvSpPr>
          <p:cNvPr id="3" name="Rectangle 2">
            <a:extLst>
              <a:ext uri="{FF2B5EF4-FFF2-40B4-BE49-F238E27FC236}">
                <a16:creationId xmlns:a16="http://schemas.microsoft.com/office/drawing/2014/main" id="{CB2A7F50-B30B-48C4-9B9C-ABF0622EA125}"/>
              </a:ext>
            </a:extLst>
          </p:cNvPr>
          <p:cNvSpPr/>
          <p:nvPr/>
        </p:nvSpPr>
        <p:spPr>
          <a:xfrm>
            <a:off x="2103791" y="4653136"/>
            <a:ext cx="7984417" cy="576064"/>
          </a:xfrm>
          <a:prstGeom prst="rect">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hlinkClick r:id="rId3" action="ppaction://hlinkfile">
                  <a:extLst>
                    <a:ext uri="{A12FA001-AC4F-418D-AE19-62706E023703}">
                      <ahyp:hlinkClr xmlns:ahyp="http://schemas.microsoft.com/office/drawing/2018/hyperlinkcolor" val="tx"/>
                    </a:ext>
                  </a:extLst>
                </a:hlinkClick>
              </a:rPr>
              <a:t>Link to the Frontline Focus Episode 89 can be found here</a:t>
            </a:r>
            <a:endParaRPr lang="en-GB" sz="2000" b="1" dirty="0">
              <a:solidFill>
                <a:schemeClr val="bg1"/>
              </a:solidFill>
            </a:endParaRPr>
          </a:p>
        </p:txBody>
      </p:sp>
      <p:pic>
        <p:nvPicPr>
          <p:cNvPr id="2" name="Picture 1">
            <a:extLst>
              <a:ext uri="{FF2B5EF4-FFF2-40B4-BE49-F238E27FC236}">
                <a16:creationId xmlns:a16="http://schemas.microsoft.com/office/drawing/2014/main" id="{7A41B1C8-5ECE-428D-8D4F-2F87F3275282}"/>
              </a:ext>
            </a:extLst>
          </p:cNvPr>
          <p:cNvPicPr>
            <a:picLocks noChangeAspect="1"/>
          </p:cNvPicPr>
          <p:nvPr/>
        </p:nvPicPr>
        <p:blipFill rotWithShape="1">
          <a:blip r:embed="rId4"/>
          <a:srcRect l="21060" t="33164" r="34053" b="25381"/>
          <a:stretch/>
        </p:blipFill>
        <p:spPr>
          <a:xfrm>
            <a:off x="2103791" y="505419"/>
            <a:ext cx="7984416" cy="4147717"/>
          </a:xfrm>
          <a:prstGeom prst="rect">
            <a:avLst/>
          </a:prstGeom>
          <a:ln w="28575">
            <a:solidFill>
              <a:schemeClr val="tx2">
                <a:lumMod val="50000"/>
              </a:schemeClr>
            </a:solidFill>
          </a:ln>
        </p:spPr>
      </p:pic>
    </p:spTree>
    <p:extLst>
      <p:ext uri="{BB962C8B-B14F-4D97-AF65-F5344CB8AC3E}">
        <p14:creationId xmlns:p14="http://schemas.microsoft.com/office/powerpoint/2010/main" val="73305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Gatwick_Significant_Near_miss_Line_Blockage_Irregularity.pdf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Issue 75 - Transferable Lessons  - London Bridge 30-10-2019.pdf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Lessons Learnt OCC at Woking Jn 240120.pdf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Safety-Advice-NRA20-01-Arc-Flash-PPE-Updated-Requirements.pdf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pres?slideindex=1&amp;slidetitle=">
                  <a:extLst>
                    <a:ext uri="{A12FA001-AC4F-418D-AE19-62706E023703}">
                      <ahyp:hlinkClr xmlns:ahyp="http://schemas.microsoft.com/office/drawing/2018/hyperlinkcolor" val="tx"/>
                    </a:ext>
                  </a:extLst>
                </a:hlinkClick>
              </a:rPr>
              <a:t>National-Electrical-Safety-Briefing-Arc-Flash-PPE-formal-issue-Jan-20-final.pptx</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Safety-Bulletin-NRB20-01-Prohibition-Notice-Vegetation-blocking-designated-PoS.pdf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Safety-Bulletin-NRB20-02-Mobile-elevating-work-platform-collision.pdf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Safety-Bulletin-NRB20-03-Planning-and-authorising-the-movement-of-engineering-trains.pdf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0"/>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32802"/>
            <a:ext cx="850268" cy="184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Trespass and Welfare </a:t>
            </a:r>
          </a:p>
        </p:txBody>
      </p:sp>
      <p:sp>
        <p:nvSpPr>
          <p:cNvPr id="7" name="TextBox 6">
            <a:extLst>
              <a:ext uri="{FF2B5EF4-FFF2-40B4-BE49-F238E27FC236}">
                <a16:creationId xmlns:a16="http://schemas.microsoft.com/office/drawing/2014/main" id="{6695C634-5B64-48BF-AB70-CA106519C235}"/>
              </a:ext>
            </a:extLst>
          </p:cNvPr>
          <p:cNvSpPr txBox="1"/>
          <p:nvPr/>
        </p:nvSpPr>
        <p:spPr>
          <a:xfrm>
            <a:off x="135856" y="764704"/>
            <a:ext cx="11292928" cy="6001643"/>
          </a:xfrm>
          <a:prstGeom prst="rect">
            <a:avLst/>
          </a:prstGeom>
          <a:noFill/>
        </p:spPr>
        <p:txBody>
          <a:bodyPr wrap="square" rtlCol="0">
            <a:spAutoFit/>
          </a:bodyPr>
          <a:lstStyle/>
          <a:p>
            <a:r>
              <a:rPr lang="en-GB" dirty="0">
                <a:solidFill>
                  <a:schemeClr val="tx2">
                    <a:lumMod val="50000"/>
                  </a:schemeClr>
                </a:solidFill>
              </a:rPr>
              <a:t>Due to the number of incidents of trespass and fatalities on the route there are now a couple of key initiatives in place:</a:t>
            </a:r>
          </a:p>
          <a:p>
            <a:endParaRPr lang="en-GB" sz="900" dirty="0">
              <a:solidFill>
                <a:schemeClr val="tx2">
                  <a:lumMod val="50000"/>
                </a:schemeClr>
              </a:solidFill>
            </a:endParaRPr>
          </a:p>
          <a:p>
            <a:pPr marL="342900" indent="-342900">
              <a:buFont typeface="Arial" panose="020B0604020202020204" pitchFamily="34" charset="0"/>
              <a:buChar char="•"/>
            </a:pPr>
            <a:r>
              <a:rPr lang="en-GB" b="1" dirty="0">
                <a:solidFill>
                  <a:schemeClr val="tx2">
                    <a:lumMod val="50000"/>
                  </a:schemeClr>
                </a:solidFill>
              </a:rPr>
              <a:t>Deployment of trespass and welfare officers at key locations across the route - 3 companies are being used – Land Sheriffs, Vital and STM Group:</a:t>
            </a:r>
          </a:p>
          <a:p>
            <a:pPr marL="342900" indent="-342900">
              <a:buFont typeface="Arial" panose="020B0604020202020204" pitchFamily="34" charset="0"/>
              <a:buChar char="•"/>
            </a:pPr>
            <a:endParaRPr lang="en-GB" sz="800" b="1" dirty="0">
              <a:solidFill>
                <a:schemeClr val="tx2">
                  <a:lumMod val="50000"/>
                </a:schemeClr>
              </a:solidFill>
            </a:endParaRPr>
          </a:p>
          <a:p>
            <a:pPr marL="742950" lvl="1" indent="-285750">
              <a:buFont typeface="Wingdings" panose="05000000000000000000" pitchFamily="2" charset="2"/>
              <a:buChar char="Ø"/>
            </a:pPr>
            <a:r>
              <a:rPr lang="en-GB" sz="1600" i="1" dirty="0">
                <a:solidFill>
                  <a:schemeClr val="tx2">
                    <a:lumMod val="50000"/>
                  </a:schemeClr>
                </a:solidFill>
              </a:rPr>
              <a:t>STM currently cover 38 stations (static locations), these staff are trained in holding conversations with vulnerable people and do not possess railway qualifications.</a:t>
            </a:r>
          </a:p>
          <a:p>
            <a:pPr marL="742950" lvl="1" indent="-285750">
              <a:buFont typeface="Wingdings" panose="05000000000000000000" pitchFamily="2" charset="2"/>
              <a:buChar char="Ø"/>
            </a:pPr>
            <a:r>
              <a:rPr lang="en-GB" sz="1600" i="1" dirty="0">
                <a:solidFill>
                  <a:schemeClr val="tx2">
                    <a:lumMod val="50000"/>
                  </a:schemeClr>
                </a:solidFill>
              </a:rPr>
              <a:t>Vital Rail staff currently cover 28 stations, 24 between Basingstoke and Poole (this is a mixture of static locations and covered by mobile patrols) and 4 static stations on the Portsmouth Line. These teams are PTS competent and will have at least one COSS with more than two years of railway experience. Can respond to trespass/concern for welfare and can also assist MOM’s.</a:t>
            </a:r>
          </a:p>
          <a:p>
            <a:pPr marL="742950" lvl="1" indent="-285750">
              <a:buFont typeface="Wingdings" panose="05000000000000000000" pitchFamily="2" charset="2"/>
              <a:buChar char="Ø"/>
            </a:pPr>
            <a:r>
              <a:rPr lang="en-GB" sz="1600" i="1" dirty="0">
                <a:solidFill>
                  <a:schemeClr val="tx2">
                    <a:lumMod val="50000"/>
                  </a:schemeClr>
                </a:solidFill>
              </a:rPr>
              <a:t>Land Sheriffs currently cover 33 stations, they are mobile and their primary role is to prevent trespass and fatalities. </a:t>
            </a:r>
          </a:p>
          <a:p>
            <a:pPr marL="800100" lvl="1" indent="-342900">
              <a:buAutoNum type="arabicParenR"/>
            </a:pPr>
            <a:endParaRPr lang="en-GB" sz="900" dirty="0">
              <a:solidFill>
                <a:schemeClr val="tx2">
                  <a:lumMod val="50000"/>
                </a:schemeClr>
              </a:solidFill>
            </a:endParaRPr>
          </a:p>
          <a:p>
            <a:pPr marL="342900" indent="-342900">
              <a:buFont typeface="Arial" panose="020B0604020202020204" pitchFamily="34" charset="0"/>
              <a:buChar char="•"/>
            </a:pPr>
            <a:r>
              <a:rPr lang="en-GB" b="1" dirty="0">
                <a:solidFill>
                  <a:schemeClr val="tx2">
                    <a:lumMod val="50000"/>
                  </a:schemeClr>
                </a:solidFill>
              </a:rPr>
              <a:t>Platform End Gates, Bridge works and lineside fencing</a:t>
            </a:r>
          </a:p>
          <a:p>
            <a:pPr marL="342900" indent="-342900">
              <a:buFont typeface="Arial" panose="020B0604020202020204" pitchFamily="34" charset="0"/>
              <a:buChar char="•"/>
            </a:pPr>
            <a:endParaRPr lang="en-GB" sz="800" b="1" dirty="0">
              <a:solidFill>
                <a:schemeClr val="tx2">
                  <a:lumMod val="50000"/>
                </a:schemeClr>
              </a:solidFill>
            </a:endParaRPr>
          </a:p>
          <a:p>
            <a:pPr marL="742950" lvl="1" indent="-285750">
              <a:buFont typeface="Wingdings" panose="05000000000000000000" pitchFamily="2" charset="2"/>
              <a:buChar char="Ø"/>
            </a:pPr>
            <a:r>
              <a:rPr lang="en-GB" sz="1600" i="1" dirty="0">
                <a:solidFill>
                  <a:schemeClr val="tx2">
                    <a:lumMod val="50000"/>
                  </a:schemeClr>
                </a:solidFill>
              </a:rPr>
              <a:t>A roll-out plan is currently being developed to install further fencing, treads, end gates at key locations across the route.  A copy of the plan will be shared in the next briefing.</a:t>
            </a:r>
          </a:p>
          <a:p>
            <a:pPr marL="742950" lvl="1" indent="-285750">
              <a:buFont typeface="Wingdings" panose="05000000000000000000" pitchFamily="2" charset="2"/>
              <a:buChar char="Ø"/>
            </a:pPr>
            <a:endParaRPr lang="en-GB" sz="900" dirty="0">
              <a:solidFill>
                <a:schemeClr val="tx2">
                  <a:lumMod val="50000"/>
                </a:schemeClr>
              </a:solidFill>
            </a:endParaRPr>
          </a:p>
          <a:p>
            <a:r>
              <a:rPr lang="en-GB" b="1" dirty="0">
                <a:solidFill>
                  <a:schemeClr val="tx2">
                    <a:lumMod val="50000"/>
                  </a:schemeClr>
                </a:solidFill>
              </a:rPr>
              <a:t>Please remember to report any issues of trespass and route crime through to Incident Controllers in the WICC on: 085 73903/4/5  | 020 7979 3903/4/5 </a:t>
            </a:r>
          </a:p>
          <a:p>
            <a:pPr marL="285750" indent="-285750">
              <a:buFont typeface="Arial" panose="020B0604020202020204" pitchFamily="34" charset="0"/>
              <a:buChar char="•"/>
            </a:pPr>
            <a:endParaRPr lang="en-GB" sz="900" dirty="0">
              <a:solidFill>
                <a:schemeClr val="tx2">
                  <a:lumMod val="50000"/>
                </a:schemeClr>
              </a:solidFill>
            </a:endParaRPr>
          </a:p>
          <a:p>
            <a:r>
              <a:rPr lang="en-GB" sz="1600" b="1" dirty="0">
                <a:solidFill>
                  <a:schemeClr val="accent2">
                    <a:lumMod val="50000"/>
                  </a:schemeClr>
                </a:solidFill>
              </a:rPr>
              <a:t>Feedback on these projects is welcome.  </a:t>
            </a:r>
          </a:p>
          <a:p>
            <a:r>
              <a:rPr lang="en-GB" sz="1600" b="1" dirty="0">
                <a:solidFill>
                  <a:schemeClr val="accent2">
                    <a:lumMod val="50000"/>
                  </a:schemeClr>
                </a:solidFill>
              </a:rPr>
              <a:t>Helen Yorke (Route Crime Manager) can be contacted on 07515 620167.</a:t>
            </a:r>
          </a:p>
          <a:p>
            <a:r>
              <a:rPr lang="en-GB" sz="1600" b="1" dirty="0">
                <a:solidFill>
                  <a:schemeClr val="accent2">
                    <a:lumMod val="50000"/>
                  </a:schemeClr>
                </a:solidFill>
              </a:rPr>
              <a:t>Grant Huggins (Project Manager looking after the trespass and welfare officers) can be contacted on 07502418990.</a:t>
            </a:r>
          </a:p>
        </p:txBody>
      </p:sp>
      <p:pic>
        <p:nvPicPr>
          <p:cNvPr id="10" name="Picture 9">
            <a:extLst>
              <a:ext uri="{FF2B5EF4-FFF2-40B4-BE49-F238E27FC236}">
                <a16:creationId xmlns:a16="http://schemas.microsoft.com/office/drawing/2014/main" id="{1C3AE724-0513-4072-99B5-0BC67766D6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3" r="14232" b="14686"/>
          <a:stretch/>
        </p:blipFill>
        <p:spPr>
          <a:xfrm>
            <a:off x="3935760" y="118894"/>
            <a:ext cx="424998" cy="508000"/>
          </a:xfrm>
          <a:prstGeom prst="rect">
            <a:avLst/>
          </a:prstGeom>
          <a:ln>
            <a:solidFill>
              <a:schemeClr val="tx1"/>
            </a:solidFill>
          </a:ln>
        </p:spPr>
      </p:pic>
    </p:spTree>
    <p:extLst>
      <p:ext uri="{BB962C8B-B14F-4D97-AF65-F5344CB8AC3E}">
        <p14:creationId xmlns:p14="http://schemas.microsoft.com/office/powerpoint/2010/main" val="269973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76CB22F-E620-4D11-A9DF-B52F903A08B6}"/>
              </a:ext>
            </a:extLst>
          </p:cNvPr>
          <p:cNvSpPr/>
          <p:nvPr/>
        </p:nvSpPr>
        <p:spPr>
          <a:xfrm>
            <a:off x="249732" y="701452"/>
            <a:ext cx="8729697" cy="646331"/>
          </a:xfrm>
          <a:prstGeom prst="rect">
            <a:avLst/>
          </a:prstGeom>
        </p:spPr>
        <p:txBody>
          <a:bodyPr wrap="none">
            <a:spAutoFit/>
          </a:bodyPr>
          <a:lstStyle/>
          <a:p>
            <a:r>
              <a:rPr lang="en-GB" b="1" dirty="0">
                <a:solidFill>
                  <a:schemeClr val="tx2">
                    <a:lumMod val="50000"/>
                  </a:schemeClr>
                </a:solidFill>
              </a:rPr>
              <a:t>Plant Operations Scheme (POS) Representative &amp; Skills Assessment Scheme </a:t>
            </a:r>
          </a:p>
          <a:p>
            <a:r>
              <a:rPr lang="en-GB" b="1" dirty="0">
                <a:solidFill>
                  <a:schemeClr val="tx2">
                    <a:lumMod val="50000"/>
                  </a:schemeClr>
                </a:solidFill>
              </a:rPr>
              <a:t> </a:t>
            </a:r>
          </a:p>
        </p:txBody>
      </p:sp>
      <p:sp>
        <p:nvSpPr>
          <p:cNvPr id="16" name="Rectangle 15">
            <a:extLst>
              <a:ext uri="{FF2B5EF4-FFF2-40B4-BE49-F238E27FC236}">
                <a16:creationId xmlns:a16="http://schemas.microsoft.com/office/drawing/2014/main" id="{6B5CD1A4-1FBC-4166-B2EC-C0EDC37640EF}"/>
              </a:ext>
            </a:extLst>
          </p:cNvPr>
          <p:cNvSpPr/>
          <p:nvPr/>
        </p:nvSpPr>
        <p:spPr>
          <a:xfrm>
            <a:off x="249732" y="1145419"/>
            <a:ext cx="10166748" cy="707886"/>
          </a:xfrm>
          <a:prstGeom prst="rect">
            <a:avLst/>
          </a:prstGeom>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Update:  Knowledge Tests Questions are now</a:t>
            </a:r>
            <a:r>
              <a:rPr lang="en-GB" sz="2000" b="1" u="sng" dirty="0">
                <a:solidFill>
                  <a:srgbClr val="FF0000"/>
                </a:solidFill>
                <a:latin typeface="Arial" panose="020B0604020202020204" pitchFamily="34" charset="0"/>
                <a:cs typeface="Arial" panose="020B0604020202020204" pitchFamily="34" charset="0"/>
              </a:rPr>
              <a:t> Live </a:t>
            </a:r>
            <a:r>
              <a:rPr lang="en-GB" sz="2000" b="1" dirty="0">
                <a:solidFill>
                  <a:srgbClr val="FF0000"/>
                </a:solidFill>
                <a:latin typeface="Arial" panose="020B0604020202020204" pitchFamily="34" charset="0"/>
                <a:cs typeface="Arial" panose="020B0604020202020204" pitchFamily="34" charset="0"/>
              </a:rPr>
              <a:t>on Question Tools (AITL) </a:t>
            </a:r>
          </a:p>
          <a:p>
            <a:endParaRPr lang="en-GB" sz="2000" b="1" dirty="0">
              <a:solidFill>
                <a:srgbClr val="FF0000"/>
              </a:solidFill>
            </a:endParaRPr>
          </a:p>
        </p:txBody>
      </p:sp>
      <p:sp>
        <p:nvSpPr>
          <p:cNvPr id="18" name="TextBox 17">
            <a:extLst>
              <a:ext uri="{FF2B5EF4-FFF2-40B4-BE49-F238E27FC236}">
                <a16:creationId xmlns:a16="http://schemas.microsoft.com/office/drawing/2014/main" id="{8F6A5751-7866-41AF-9949-90F08B2037C0}"/>
              </a:ext>
            </a:extLst>
          </p:cNvPr>
          <p:cNvSpPr txBox="1"/>
          <p:nvPr/>
        </p:nvSpPr>
        <p:spPr>
          <a:xfrm>
            <a:off x="249732" y="2028616"/>
            <a:ext cx="8729697" cy="4031873"/>
          </a:xfrm>
          <a:prstGeom prst="rect">
            <a:avLst/>
          </a:prstGeom>
          <a:noFill/>
        </p:spPr>
        <p:txBody>
          <a:bodyPr wrap="square" rtlCol="0">
            <a:spAutoFit/>
          </a:bodyPr>
          <a:lstStyle/>
          <a:p>
            <a:pPr marL="214313" indent="-214313">
              <a:buFont typeface="Wingdings" panose="05000000000000000000" pitchFamily="2" charset="2"/>
              <a:buChar char="Ø"/>
            </a:pPr>
            <a:r>
              <a:rPr lang="en-GB" sz="1600" b="1" dirty="0">
                <a:solidFill>
                  <a:schemeClr val="tx2">
                    <a:lumMod val="50000"/>
                  </a:schemeClr>
                </a:solidFill>
                <a:latin typeface="Network Rail Sans" panose="02000000040000020004" pitchFamily="2" charset="0"/>
              </a:rPr>
              <a:t>The POS </a:t>
            </a:r>
            <a:r>
              <a:rPr lang="en-GB" sz="1600" b="1" dirty="0">
                <a:solidFill>
                  <a:schemeClr val="tx2">
                    <a:lumMod val="50000"/>
                  </a:schemeClr>
                </a:solidFill>
              </a:rPr>
              <a:t>Representative</a:t>
            </a:r>
            <a:r>
              <a:rPr lang="en-GB" sz="1600" b="1" dirty="0">
                <a:solidFill>
                  <a:schemeClr val="tx2">
                    <a:lumMod val="50000"/>
                  </a:schemeClr>
                </a:solidFill>
                <a:latin typeface="Network Rail Sans" panose="02000000040000020004" pitchFamily="2" charset="0"/>
              </a:rPr>
              <a:t> (POS REP) is a key and vital role on site to help deliver the work safely.</a:t>
            </a:r>
          </a:p>
          <a:p>
            <a:r>
              <a:rPr lang="en-GB" sz="1600" b="1" dirty="0">
                <a:solidFill>
                  <a:schemeClr val="tx2">
                    <a:lumMod val="50000"/>
                  </a:schemeClr>
                </a:solidFill>
                <a:latin typeface="Network Rail Sans" panose="02000000040000020004" pitchFamily="2" charset="0"/>
              </a:rPr>
              <a:t> </a:t>
            </a:r>
          </a:p>
          <a:p>
            <a:pPr marL="214313" indent="-214313">
              <a:buFont typeface="Wingdings" panose="05000000000000000000" pitchFamily="2" charset="2"/>
              <a:buChar char="Ø"/>
            </a:pPr>
            <a:r>
              <a:rPr lang="en-GB" sz="1600" b="1" dirty="0">
                <a:solidFill>
                  <a:schemeClr val="tx2">
                    <a:lumMod val="50000"/>
                  </a:schemeClr>
                </a:solidFill>
                <a:latin typeface="Network Rail Sans" panose="02000000040000020004" pitchFamily="2" charset="0"/>
              </a:rPr>
              <a:t>The POS REP competence has a 4 year validity.  Renewal is via completed work checks and knowledge testing (completed by a Skills Assessor).</a:t>
            </a:r>
          </a:p>
          <a:p>
            <a:endParaRPr lang="en-GB" sz="1600" b="1" dirty="0">
              <a:solidFill>
                <a:schemeClr val="tx2">
                  <a:lumMod val="50000"/>
                </a:schemeClr>
              </a:solidFill>
              <a:latin typeface="Network Rail Sans" panose="02000000040000020004" pitchFamily="2" charset="0"/>
            </a:endParaRPr>
          </a:p>
          <a:p>
            <a:r>
              <a:rPr lang="en-GB" sz="1600" b="1" dirty="0">
                <a:solidFill>
                  <a:srgbClr val="FF0000"/>
                </a:solidFill>
                <a:latin typeface="Network Rail Sans" panose="02000000040000020004" pitchFamily="2" charset="0"/>
              </a:rPr>
              <a:t>The Knowledge Tests Questions for the POS REP competence are now</a:t>
            </a:r>
            <a:r>
              <a:rPr lang="en-GB" sz="1600" b="1" u="sng" dirty="0">
                <a:solidFill>
                  <a:srgbClr val="FF0000"/>
                </a:solidFill>
                <a:latin typeface="Network Rail Sans" panose="02000000040000020004" pitchFamily="2" charset="0"/>
              </a:rPr>
              <a:t> Live </a:t>
            </a:r>
            <a:r>
              <a:rPr lang="en-GB" sz="1600" b="1" dirty="0">
                <a:solidFill>
                  <a:srgbClr val="FF0000"/>
                </a:solidFill>
                <a:latin typeface="Network Rail Sans" panose="02000000040000020004" pitchFamily="2" charset="0"/>
              </a:rPr>
              <a:t>on Question Tools (AITL).</a:t>
            </a:r>
          </a:p>
          <a:p>
            <a:pPr eaLnBrk="0" fontAlgn="base" hangingPunct="0">
              <a:spcBef>
                <a:spcPct val="0"/>
              </a:spcBef>
              <a:spcAft>
                <a:spcPct val="0"/>
              </a:spcAft>
            </a:pPr>
            <a:endParaRPr lang="en-GB" sz="1600"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endParaRPr lang="en-GB" sz="1600"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endParaRPr lang="en-GB" sz="1600"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endParaRPr lang="en-GB" sz="1600"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r>
              <a:rPr lang="en-GB" sz="1600" b="1" dirty="0">
                <a:solidFill>
                  <a:schemeClr val="tx2">
                    <a:lumMod val="50000"/>
                  </a:schemeClr>
                </a:solidFill>
                <a:latin typeface="Network Rail Sans" panose="02000000040000020004" pitchFamily="2" charset="0"/>
              </a:rPr>
              <a:t>On Track Plant and POS information can be found on the </a:t>
            </a:r>
            <a:r>
              <a:rPr lang="en-GB" sz="1600" b="1" dirty="0">
                <a:solidFill>
                  <a:schemeClr val="accent2">
                    <a:lumMod val="50000"/>
                  </a:schemeClr>
                </a:solidFill>
                <a:latin typeface="Network Rail Sans" panose="02000000040000020004" pitchFamily="2" charset="0"/>
                <a:hlinkClick r:id="rId4">
                  <a:extLst>
                    <a:ext uri="{A12FA001-AC4F-418D-AE19-62706E023703}">
                      <ahyp:hlinkClr xmlns:ahyp="http://schemas.microsoft.com/office/drawing/2018/hyperlinkcolor" val="tx"/>
                    </a:ext>
                  </a:extLst>
                </a:hlinkClick>
              </a:rPr>
              <a:t>Wessex Plant HUB</a:t>
            </a:r>
            <a:r>
              <a:rPr lang="en-GB" sz="1600" b="1" dirty="0">
                <a:solidFill>
                  <a:schemeClr val="accent2">
                    <a:lumMod val="50000"/>
                  </a:schemeClr>
                </a:solidFill>
                <a:latin typeface="Network Rail Sans" panose="02000000040000020004" pitchFamily="2" charset="0"/>
              </a:rPr>
              <a:t>. </a:t>
            </a:r>
          </a:p>
          <a:p>
            <a:pPr eaLnBrk="0" fontAlgn="base" hangingPunct="0">
              <a:spcBef>
                <a:spcPct val="0"/>
              </a:spcBef>
              <a:spcAft>
                <a:spcPct val="0"/>
              </a:spcAft>
            </a:pPr>
            <a:endParaRPr lang="en-GB" sz="1600" b="1" dirty="0">
              <a:solidFill>
                <a:schemeClr val="tx2">
                  <a:lumMod val="50000"/>
                </a:schemeClr>
              </a:solidFill>
              <a:latin typeface="Network Rail Sans" panose="02000000040000020004" pitchFamily="2" charset="0"/>
            </a:endParaRPr>
          </a:p>
          <a:p>
            <a:r>
              <a:rPr lang="en-GB" sz="1600" b="1" dirty="0">
                <a:solidFill>
                  <a:schemeClr val="tx2">
                    <a:lumMod val="50000"/>
                  </a:schemeClr>
                </a:solidFill>
                <a:latin typeface="Network Rail Sans" panose="02000000040000020004" pitchFamily="2" charset="0"/>
              </a:rPr>
              <a:t>Please contact the Wessex on Track Plant Team for more information or if you require On Track Plant training : </a:t>
            </a:r>
            <a:r>
              <a:rPr lang="en-GB" sz="1600" b="1" dirty="0">
                <a:solidFill>
                  <a:schemeClr val="accent2">
                    <a:lumMod val="50000"/>
                  </a:schemeClr>
                </a:solidFill>
                <a:latin typeface="Network Rail Sans" panose="02000000040000020004" pitchFamily="2" charset="0"/>
                <a:hlinkClick r:id="rId5">
                  <a:extLst>
                    <a:ext uri="{A12FA001-AC4F-418D-AE19-62706E023703}">
                      <ahyp:hlinkClr xmlns:ahyp="http://schemas.microsoft.com/office/drawing/2018/hyperlinkcolor" val="tx"/>
                    </a:ext>
                  </a:extLst>
                </a:hlinkClick>
              </a:rPr>
              <a:t>WessexOnTrackPlant@networkrail.co.uk</a:t>
            </a:r>
            <a:endParaRPr lang="en-GB" sz="1600" dirty="0">
              <a:solidFill>
                <a:schemeClr val="accent2">
                  <a:lumMod val="50000"/>
                </a:schemeClr>
              </a:solidFill>
              <a:latin typeface="Network Rail Sans" panose="02000000040000020004" pitchFamily="2" charset="0"/>
            </a:endParaRPr>
          </a:p>
        </p:txBody>
      </p:sp>
      <p:pic>
        <p:nvPicPr>
          <p:cNvPr id="19" name="Picture 18" descr="Graphics_Skills Assessment Scheme Thermometer">
            <a:extLst>
              <a:ext uri="{FF2B5EF4-FFF2-40B4-BE49-F238E27FC236}">
                <a16:creationId xmlns:a16="http://schemas.microsoft.com/office/drawing/2014/main" id="{86150195-24B4-4FE2-A6EF-C2055BE3ED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352" y="2463634"/>
            <a:ext cx="1426262" cy="24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89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49732" y="-12288"/>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02" y="163330"/>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21EE445-7136-4D3C-B02F-AA573E7ED118}"/>
              </a:ext>
            </a:extLst>
          </p:cNvPr>
          <p:cNvSpPr/>
          <p:nvPr/>
        </p:nvSpPr>
        <p:spPr>
          <a:xfrm>
            <a:off x="399237" y="755412"/>
            <a:ext cx="2621230" cy="369332"/>
          </a:xfrm>
          <a:prstGeom prst="rect">
            <a:avLst/>
          </a:prstGeom>
        </p:spPr>
        <p:txBody>
          <a:bodyPr wrap="none">
            <a:spAutoFit/>
          </a:bodyPr>
          <a:lstStyle/>
          <a:p>
            <a:r>
              <a:rPr lang="en-GB" b="1" dirty="0">
                <a:solidFill>
                  <a:schemeClr val="tx2">
                    <a:lumMod val="50000"/>
                  </a:schemeClr>
                </a:solidFill>
              </a:rPr>
              <a:t>Nesting Birds Briefing</a:t>
            </a:r>
          </a:p>
        </p:txBody>
      </p:sp>
      <p:sp>
        <p:nvSpPr>
          <p:cNvPr id="10" name="Text Box 12">
            <a:extLst>
              <a:ext uri="{FF2B5EF4-FFF2-40B4-BE49-F238E27FC236}">
                <a16:creationId xmlns:a16="http://schemas.microsoft.com/office/drawing/2014/main" id="{2D3FC569-0DC1-46C9-838B-6C227B9E12B5}"/>
              </a:ext>
            </a:extLst>
          </p:cNvPr>
          <p:cNvSpPr txBox="1">
            <a:spLocks noChangeArrowheads="1"/>
          </p:cNvSpPr>
          <p:nvPr/>
        </p:nvSpPr>
        <p:spPr bwMode="auto">
          <a:xfrm>
            <a:off x="335360" y="4170643"/>
            <a:ext cx="51498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Network Rail Sans" panose="02000000040000020004" pitchFamily="2" charset="0"/>
            </a:endParaRPr>
          </a:p>
        </p:txBody>
      </p:sp>
      <p:sp>
        <p:nvSpPr>
          <p:cNvPr id="15" name="Text Box 14">
            <a:extLst>
              <a:ext uri="{FF2B5EF4-FFF2-40B4-BE49-F238E27FC236}">
                <a16:creationId xmlns:a16="http://schemas.microsoft.com/office/drawing/2014/main" id="{8DC382F5-D997-4175-BC66-43A5470642BF}"/>
              </a:ext>
            </a:extLst>
          </p:cNvPr>
          <p:cNvSpPr txBox="1">
            <a:spLocks noChangeArrowheads="1"/>
          </p:cNvSpPr>
          <p:nvPr/>
        </p:nvSpPr>
        <p:spPr bwMode="auto">
          <a:xfrm>
            <a:off x="249732" y="1357032"/>
            <a:ext cx="7718476" cy="4448231"/>
          </a:xfrm>
          <a:prstGeom prst="rect">
            <a:avLst/>
          </a:prstGeom>
          <a:solidFill>
            <a:srgbClr val="C6E6A2"/>
          </a:solidFill>
          <a:ln>
            <a:noFill/>
          </a:ln>
          <a:effectLst/>
        </p:spPr>
        <p:txBody>
          <a:bodyPr vert="horz" wrap="square" lIns="36576" tIns="36576" rIns="36576" bIns="36576" numCol="1" anchor="t" anchorCtr="0" compatLnSpc="1">
            <a:prstTxWarp prst="textNoShape">
              <a:avLst/>
            </a:prstTxWarp>
          </a:bodyPr>
          <a:lstStyle/>
          <a:p>
            <a:pPr marL="85725"/>
            <a:endParaRPr lang="en-GB" sz="500" dirty="0"/>
          </a:p>
          <a:p>
            <a:pPr marL="85725"/>
            <a:r>
              <a:rPr lang="en-GB" sz="1400" dirty="0"/>
              <a:t>Bird breeding season officially starts 1st March, however care should be taken prior to this during milder weather.</a:t>
            </a:r>
          </a:p>
          <a:p>
            <a:pPr marL="85725"/>
            <a:r>
              <a:rPr lang="en-GB" sz="1400" dirty="0"/>
              <a:t>In 2019 only 4% of breeding bird checks were carried out ‘perfectly’, for example;</a:t>
            </a:r>
          </a:p>
          <a:p>
            <a:pPr marL="446088"/>
            <a:r>
              <a:rPr lang="en-GB" sz="1400" dirty="0"/>
              <a:t>• 28% used the wrong form </a:t>
            </a:r>
          </a:p>
          <a:p>
            <a:pPr marL="446088"/>
            <a:r>
              <a:rPr lang="en-GB" sz="1400" dirty="0"/>
              <a:t>• 60% gave inadequate location details </a:t>
            </a:r>
          </a:p>
          <a:p>
            <a:pPr marL="446088"/>
            <a:r>
              <a:rPr lang="en-GB" sz="1400" dirty="0"/>
              <a:t>• 30% surveyed faster than recommended </a:t>
            </a:r>
          </a:p>
          <a:p>
            <a:pPr marL="85725"/>
            <a:endParaRPr lang="en-GB" sz="800" dirty="0"/>
          </a:p>
          <a:p>
            <a:pPr marL="85725"/>
            <a:r>
              <a:rPr lang="en-GB" sz="1400" dirty="0"/>
              <a:t>The central team are providing briefings on Network Rail breeding bird protocols. Details of the Wessex briefing are below.</a:t>
            </a:r>
          </a:p>
          <a:p>
            <a:pPr marL="85725"/>
            <a:endParaRPr lang="en-GB" sz="800" b="1" dirty="0"/>
          </a:p>
          <a:p>
            <a:pPr marL="85725" algn="ctr"/>
            <a:r>
              <a:rPr lang="en-GB" sz="1600" b="1" dirty="0"/>
              <a:t>Wessex Breeding Birds Briefing</a:t>
            </a:r>
          </a:p>
          <a:p>
            <a:pPr marL="85725" algn="ctr"/>
            <a:r>
              <a:rPr lang="en-GB" sz="1600" b="1" dirty="0"/>
              <a:t>13</a:t>
            </a:r>
            <a:r>
              <a:rPr lang="en-GB" sz="1600" b="1" baseline="30000" dirty="0"/>
              <a:t>th</a:t>
            </a:r>
            <a:r>
              <a:rPr lang="en-GB" sz="1600" b="1" dirty="0"/>
              <a:t> February 2020</a:t>
            </a:r>
          </a:p>
          <a:p>
            <a:pPr marL="85725" algn="ctr"/>
            <a:r>
              <a:rPr lang="en-GB" sz="1600" b="1" dirty="0"/>
              <a:t>9.00am-11.00am</a:t>
            </a:r>
          </a:p>
          <a:p>
            <a:pPr marL="85725" algn="ctr"/>
            <a:r>
              <a:rPr lang="en-GB" sz="1600" b="1" dirty="0"/>
              <a:t>Basingstoke ROC, Conference Room</a:t>
            </a:r>
          </a:p>
          <a:p>
            <a:pPr marL="85725"/>
            <a:endParaRPr lang="en-GB" sz="800" dirty="0"/>
          </a:p>
          <a:p>
            <a:pPr marL="85725"/>
            <a:r>
              <a:rPr lang="en-GB" sz="1400" dirty="0"/>
              <a:t>Invites have been sent out to key teams and information will be cascaded, however, </a:t>
            </a:r>
            <a:r>
              <a:rPr lang="en-GB" sz="1400" b="1" u="sng" dirty="0"/>
              <a:t>anyone is welcome to attend this briefing.</a:t>
            </a:r>
          </a:p>
          <a:p>
            <a:pPr marL="85725"/>
            <a:endParaRPr lang="en-GB" sz="1400" dirty="0"/>
          </a:p>
          <a:p>
            <a:pPr marL="85725"/>
            <a:r>
              <a:rPr lang="en-GB" sz="1400" dirty="0"/>
              <a:t>The following links are the existing guidance (2019) </a:t>
            </a:r>
          </a:p>
          <a:p>
            <a:pPr marL="85725"/>
            <a:r>
              <a:rPr lang="en-GB" sz="1400" u="sng" dirty="0">
                <a:solidFill>
                  <a:schemeClr val="tx1">
                    <a:lumMod val="50000"/>
                    <a:lumOff val="50000"/>
                  </a:schemeClr>
                </a:solidFill>
                <a:hlinkClick r:id="rId4">
                  <a:extLst>
                    <a:ext uri="{A12FA001-AC4F-418D-AE19-62706E023703}">
                      <ahyp:hlinkClr xmlns:ahyp="http://schemas.microsoft.com/office/drawing/2018/hyperlinkcolor" val="tx"/>
                    </a:ext>
                  </a:extLst>
                </a:hlinkClick>
              </a:rPr>
              <a:t>Briefing</a:t>
            </a:r>
            <a:r>
              <a:rPr lang="en-GB" sz="1400" dirty="0">
                <a:solidFill>
                  <a:schemeClr val="tx1">
                    <a:lumMod val="50000"/>
                    <a:lumOff val="50000"/>
                  </a:schemeClr>
                </a:solidFill>
              </a:rPr>
              <a:t> , </a:t>
            </a:r>
            <a:r>
              <a:rPr lang="en-GB" sz="1400" u="sng" dirty="0">
                <a:solidFill>
                  <a:schemeClr val="tx1">
                    <a:lumMod val="50000"/>
                    <a:lumOff val="50000"/>
                  </a:schemeClr>
                </a:solidFill>
                <a:hlinkClick r:id="rId5">
                  <a:extLst>
                    <a:ext uri="{A12FA001-AC4F-418D-AE19-62706E023703}">
                      <ahyp:hlinkClr xmlns:ahyp="http://schemas.microsoft.com/office/drawing/2018/hyperlinkcolor" val="tx"/>
                    </a:ext>
                  </a:extLst>
                </a:hlinkClick>
              </a:rPr>
              <a:t>Briefing with audio</a:t>
            </a:r>
            <a:r>
              <a:rPr lang="en-GB" sz="1400" dirty="0">
                <a:solidFill>
                  <a:schemeClr val="tx1">
                    <a:lumMod val="50000"/>
                    <a:lumOff val="50000"/>
                  </a:schemeClr>
                </a:solidFill>
              </a:rPr>
              <a:t> , </a:t>
            </a:r>
            <a:r>
              <a:rPr lang="en-GB" sz="1400" u="sng" dirty="0">
                <a:solidFill>
                  <a:schemeClr val="tx1">
                    <a:lumMod val="50000"/>
                    <a:lumOff val="50000"/>
                  </a:schemeClr>
                </a:solidFill>
                <a:hlinkClick r:id="rId6">
                  <a:extLst>
                    <a:ext uri="{A12FA001-AC4F-418D-AE19-62706E023703}">
                      <ahyp:hlinkClr xmlns:ahyp="http://schemas.microsoft.com/office/drawing/2018/hyperlinkcolor" val="tx"/>
                    </a:ext>
                  </a:extLst>
                </a:hlinkClick>
              </a:rPr>
              <a:t>Schedule 1 guidance</a:t>
            </a:r>
            <a:r>
              <a:rPr lang="en-GB" sz="1400" dirty="0">
                <a:solidFill>
                  <a:schemeClr val="tx1">
                    <a:lumMod val="50000"/>
                    <a:lumOff val="50000"/>
                  </a:schemeClr>
                </a:solidFill>
              </a:rPr>
              <a:t> , </a:t>
            </a:r>
            <a:r>
              <a:rPr lang="en-GB" sz="1400" u="sng" dirty="0">
                <a:solidFill>
                  <a:schemeClr val="tx1">
                    <a:lumMod val="50000"/>
                    <a:lumOff val="50000"/>
                  </a:schemeClr>
                </a:solidFill>
                <a:hlinkClick r:id="rId7">
                  <a:extLst>
                    <a:ext uri="{A12FA001-AC4F-418D-AE19-62706E023703}">
                      <ahyp:hlinkClr xmlns:ahyp="http://schemas.microsoft.com/office/drawing/2018/hyperlinkcolor" val="tx"/>
                    </a:ext>
                  </a:extLst>
                </a:hlinkClick>
              </a:rPr>
              <a:t>Reporting form</a:t>
            </a:r>
            <a:endParaRPr lang="en-GB" sz="1400" u="sng" dirty="0">
              <a:solidFill>
                <a:schemeClr val="tx1">
                  <a:lumMod val="50000"/>
                  <a:lumOff val="50000"/>
                </a:schemeClr>
              </a:solidFill>
            </a:endParaRPr>
          </a:p>
          <a:p>
            <a:pPr marL="85725"/>
            <a:endParaRPr lang="en-GB" sz="700" dirty="0">
              <a:solidFill>
                <a:schemeClr val="tx1">
                  <a:lumMod val="95000"/>
                  <a:lumOff val="5000"/>
                </a:schemeClr>
              </a:solidFill>
            </a:endParaRPr>
          </a:p>
        </p:txBody>
      </p:sp>
      <p:pic>
        <p:nvPicPr>
          <p:cNvPr id="17" name="Picture 16">
            <a:extLst>
              <a:ext uri="{FF2B5EF4-FFF2-40B4-BE49-F238E27FC236}">
                <a16:creationId xmlns:a16="http://schemas.microsoft.com/office/drawing/2014/main" id="{AFD219FD-9749-4434-AA8F-FCC6D6C65690}"/>
              </a:ext>
            </a:extLst>
          </p:cNvPr>
          <p:cNvPicPr>
            <a:picLocks noChangeAspect="1"/>
          </p:cNvPicPr>
          <p:nvPr/>
        </p:nvPicPr>
        <p:blipFill>
          <a:blip r:embed="rId8"/>
          <a:stretch>
            <a:fillRect/>
          </a:stretch>
        </p:blipFill>
        <p:spPr>
          <a:xfrm>
            <a:off x="8053836" y="1882900"/>
            <a:ext cx="3292365" cy="3092200"/>
          </a:xfrm>
          <a:prstGeom prst="rect">
            <a:avLst/>
          </a:prstGeom>
          <a:ln>
            <a:solidFill>
              <a:schemeClr val="tx2">
                <a:lumMod val="50000"/>
              </a:schemeClr>
            </a:solidFill>
          </a:ln>
        </p:spPr>
      </p:pic>
    </p:spTree>
    <p:extLst>
      <p:ext uri="{BB962C8B-B14F-4D97-AF65-F5344CB8AC3E}">
        <p14:creationId xmlns:p14="http://schemas.microsoft.com/office/powerpoint/2010/main" val="35461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7" name="Rectangle 6">
            <a:extLst>
              <a:ext uri="{FF2B5EF4-FFF2-40B4-BE49-F238E27FC236}">
                <a16:creationId xmlns:a16="http://schemas.microsoft.com/office/drawing/2014/main" id="{7F54A722-CA5E-44B7-93DF-C6A7129BA678}"/>
              </a:ext>
            </a:extLst>
          </p:cNvPr>
          <p:cNvSpPr/>
          <p:nvPr/>
        </p:nvSpPr>
        <p:spPr>
          <a:xfrm>
            <a:off x="479376" y="980728"/>
            <a:ext cx="1512168" cy="36933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Time to talk</a:t>
            </a:r>
          </a:p>
        </p:txBody>
      </p:sp>
      <p:pic>
        <p:nvPicPr>
          <p:cNvPr id="16" name="Picture 15">
            <a:extLst>
              <a:ext uri="{FF2B5EF4-FFF2-40B4-BE49-F238E27FC236}">
                <a16:creationId xmlns:a16="http://schemas.microsoft.com/office/drawing/2014/main" id="{227A5C1A-6780-4340-AFCA-EEE9F66E3CBD}"/>
              </a:ext>
            </a:extLst>
          </p:cNvPr>
          <p:cNvPicPr>
            <a:picLocks noChangeAspect="1"/>
          </p:cNvPicPr>
          <p:nvPr/>
        </p:nvPicPr>
        <p:blipFill>
          <a:blip r:embed="rId4"/>
          <a:stretch>
            <a:fillRect/>
          </a:stretch>
        </p:blipFill>
        <p:spPr>
          <a:xfrm>
            <a:off x="456595" y="1708645"/>
            <a:ext cx="3274708" cy="4672683"/>
          </a:xfrm>
          <a:prstGeom prst="rect">
            <a:avLst/>
          </a:prstGeom>
        </p:spPr>
      </p:pic>
      <p:sp>
        <p:nvSpPr>
          <p:cNvPr id="17" name="TextBox 16">
            <a:extLst>
              <a:ext uri="{FF2B5EF4-FFF2-40B4-BE49-F238E27FC236}">
                <a16:creationId xmlns:a16="http://schemas.microsoft.com/office/drawing/2014/main" id="{B7048BDB-81DF-41B2-843E-DC5AA7A4B17B}"/>
              </a:ext>
            </a:extLst>
          </p:cNvPr>
          <p:cNvSpPr txBox="1"/>
          <p:nvPr/>
        </p:nvSpPr>
        <p:spPr>
          <a:xfrm>
            <a:off x="3991969" y="1644329"/>
            <a:ext cx="7360824" cy="5262979"/>
          </a:xfrm>
          <a:prstGeom prst="rect">
            <a:avLst/>
          </a:prstGeom>
          <a:noFill/>
        </p:spPr>
        <p:txBody>
          <a:bodyPr wrap="square" rtlCol="0">
            <a:spAutoFit/>
          </a:bodyPr>
          <a:lstStyle/>
          <a:p>
            <a:r>
              <a:rPr lang="en-GB" dirty="0">
                <a:solidFill>
                  <a:srgbClr val="004D6F"/>
                </a:solidFill>
              </a:rPr>
              <a:t>If you hurt your back moving house over the week end, would you tell your colleagues at work about how much your back is hurting?  Would you tell your  Line Manager? </a:t>
            </a:r>
          </a:p>
          <a:p>
            <a:endParaRPr lang="en-GB" sz="1000" dirty="0">
              <a:solidFill>
                <a:srgbClr val="004D6F"/>
              </a:solidFill>
            </a:endParaRPr>
          </a:p>
          <a:p>
            <a:r>
              <a:rPr lang="en-GB" dirty="0">
                <a:solidFill>
                  <a:srgbClr val="004D6F"/>
                </a:solidFill>
              </a:rPr>
              <a:t>If you were struggling to cope because the demands of work and home life was getting too much, would you speak to your colleagues?  Would you tell your Line Manager?</a:t>
            </a:r>
          </a:p>
          <a:p>
            <a:endParaRPr lang="en-GB" sz="1000" dirty="0">
              <a:solidFill>
                <a:srgbClr val="004D6F"/>
              </a:solidFill>
            </a:endParaRPr>
          </a:p>
          <a:p>
            <a:r>
              <a:rPr lang="en-GB" dirty="0">
                <a:solidFill>
                  <a:srgbClr val="004D6F"/>
                </a:solidFill>
              </a:rPr>
              <a:t>If you feel mental health and physical health is treated the same where you work, then great. If not yet, then use some of the resources attached to this pack to start a conversation around mental health.</a:t>
            </a:r>
          </a:p>
          <a:p>
            <a:endParaRPr lang="en-GB" sz="1000" dirty="0">
              <a:solidFill>
                <a:srgbClr val="004D6F"/>
              </a:solidFill>
            </a:endParaRPr>
          </a:p>
          <a:p>
            <a:r>
              <a:rPr lang="en-GB" dirty="0">
                <a:solidFill>
                  <a:srgbClr val="004D6F"/>
                </a:solidFill>
              </a:rPr>
              <a:t>Please refer to the following supporting materials:</a:t>
            </a:r>
          </a:p>
          <a:p>
            <a:endParaRPr lang="en-GB" dirty="0">
              <a:solidFill>
                <a:srgbClr val="004D6F"/>
              </a:solidFill>
            </a:endParaRPr>
          </a:p>
          <a:p>
            <a:r>
              <a:rPr lang="en-GB" b="1" dirty="0">
                <a:solidFill>
                  <a:schemeClr val="accent2">
                    <a:lumMod val="50000"/>
                  </a:schemeClr>
                </a:solidFill>
                <a:hlinkClick r:id="rId5" action="ppaction://hlinkfile">
                  <a:extLst>
                    <a:ext uri="{A12FA001-AC4F-418D-AE19-62706E023703}">
                      <ahyp:hlinkClr xmlns:ahyp="http://schemas.microsoft.com/office/drawing/2018/hyperlinkcolor" val="tx"/>
                    </a:ext>
                  </a:extLst>
                </a:hlinkClick>
              </a:rPr>
              <a:t>Am I really fine.pdf</a:t>
            </a:r>
            <a:endParaRPr lang="en-GB" b="1" dirty="0">
              <a:solidFill>
                <a:schemeClr val="accent2">
                  <a:lumMod val="50000"/>
                </a:schemeClr>
              </a:solidFill>
            </a:endParaRPr>
          </a:p>
          <a:p>
            <a:endParaRPr lang="en-GB" dirty="0">
              <a:solidFill>
                <a:schemeClr val="accent2">
                  <a:lumMod val="50000"/>
                </a:schemeClr>
              </a:solidFill>
            </a:endParaRPr>
          </a:p>
          <a:p>
            <a:r>
              <a:rPr lang="en-GB"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Elephant in the room.pdf</a:t>
            </a:r>
            <a:endParaRPr lang="en-GB" b="1" dirty="0">
              <a:solidFill>
                <a:schemeClr val="accent2">
                  <a:lumMod val="50000"/>
                </a:schemeClr>
              </a:solidFill>
            </a:endParaRPr>
          </a:p>
          <a:p>
            <a:endParaRPr lang="en-GB" b="1" dirty="0">
              <a:solidFill>
                <a:schemeClr val="accent2">
                  <a:lumMod val="50000"/>
                </a:schemeClr>
              </a:solidFill>
            </a:endParaRPr>
          </a:p>
          <a:p>
            <a:r>
              <a:rPr lang="en-GB" b="1" dirty="0" err="1">
                <a:solidFill>
                  <a:schemeClr val="accent2">
                    <a:lumMod val="50000"/>
                  </a:schemeClr>
                </a:solidFill>
                <a:hlinkClick r:id="rId7" action="ppaction://hlinkfile">
                  <a:extLst>
                    <a:ext uri="{A12FA001-AC4F-418D-AE19-62706E023703}">
                      <ahyp:hlinkClr xmlns:ahyp="http://schemas.microsoft.com/office/drawing/2018/hyperlinkcolor" val="tx"/>
                    </a:ext>
                  </a:extLst>
                </a:hlinkClick>
              </a:rPr>
              <a:t>TtC</a:t>
            </a:r>
            <a:r>
              <a:rPr lang="en-GB" b="1" dirty="0">
                <a:solidFill>
                  <a:schemeClr val="accent2">
                    <a:lumMod val="50000"/>
                  </a:schemeClr>
                </a:solidFill>
                <a:hlinkClick r:id="rId7" action="ppaction://hlinkfile">
                  <a:extLst>
                    <a:ext uri="{A12FA001-AC4F-418D-AE19-62706E023703}">
                      <ahyp:hlinkClr xmlns:ahyp="http://schemas.microsoft.com/office/drawing/2018/hyperlinkcolor" val="tx"/>
                    </a:ext>
                  </a:extLst>
                </a:hlinkClick>
              </a:rPr>
              <a:t> Wordsearch.pdf</a:t>
            </a:r>
            <a:endParaRPr lang="en-GB" b="1" dirty="0">
              <a:solidFill>
                <a:schemeClr val="accent2">
                  <a:lumMod val="50000"/>
                </a:schemeClr>
              </a:solidFill>
            </a:endParaRPr>
          </a:p>
          <a:p>
            <a:endParaRPr lang="en-GB" dirty="0"/>
          </a:p>
        </p:txBody>
      </p:sp>
    </p:spTree>
    <p:extLst>
      <p:ext uri="{BB962C8B-B14F-4D97-AF65-F5344CB8AC3E}">
        <p14:creationId xmlns:p14="http://schemas.microsoft.com/office/powerpoint/2010/main" val="306229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8" name="Rectangle 7">
            <a:extLst>
              <a:ext uri="{FF2B5EF4-FFF2-40B4-BE49-F238E27FC236}">
                <a16:creationId xmlns:a16="http://schemas.microsoft.com/office/drawing/2014/main" id="{C916ECD8-DD0B-4EDB-B141-7FC2DB246D60}"/>
              </a:ext>
            </a:extLst>
          </p:cNvPr>
          <p:cNvSpPr/>
          <p:nvPr/>
        </p:nvSpPr>
        <p:spPr>
          <a:xfrm>
            <a:off x="399237" y="755412"/>
            <a:ext cx="30659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Wuhan Novel Coronavirus</a:t>
            </a:r>
          </a:p>
        </p:txBody>
      </p:sp>
      <p:sp>
        <p:nvSpPr>
          <p:cNvPr id="4" name="Rectangle 3">
            <a:extLst>
              <a:ext uri="{FF2B5EF4-FFF2-40B4-BE49-F238E27FC236}">
                <a16:creationId xmlns:a16="http://schemas.microsoft.com/office/drawing/2014/main" id="{B803CE4C-DD0D-4D90-8FC0-7840BFA8F757}"/>
              </a:ext>
            </a:extLst>
          </p:cNvPr>
          <p:cNvSpPr/>
          <p:nvPr/>
        </p:nvSpPr>
        <p:spPr>
          <a:xfrm>
            <a:off x="116763" y="1173633"/>
            <a:ext cx="11379837" cy="2123658"/>
          </a:xfrm>
          <a:prstGeom prst="rect">
            <a:avLst/>
          </a:prstGeom>
        </p:spPr>
        <p:txBody>
          <a:bodyPr wrap="square">
            <a:spAutoFit/>
          </a:bodyPr>
          <a:lstStyle/>
          <a:p>
            <a:pPr lvl="0"/>
            <a:r>
              <a:rPr lang="en-GB" sz="1600" dirty="0">
                <a:solidFill>
                  <a:srgbClr val="005172">
                    <a:lumMod val="50000"/>
                  </a:srgbClr>
                </a:solidFill>
              </a:rPr>
              <a:t>A coronavirus is a type of virus which affects the respiratory system. Some of the symptoms </a:t>
            </a:r>
            <a:r>
              <a:rPr lang="en-GB" sz="1600" dirty="0">
                <a:solidFill>
                  <a:schemeClr val="tx2">
                    <a:lumMod val="50000"/>
                  </a:schemeClr>
                </a:solidFill>
              </a:rPr>
              <a:t>include fever and a cough that may progress to a severe pneumonia, causing shortness of breath and breathing difficulties. </a:t>
            </a:r>
          </a:p>
          <a:p>
            <a:pPr lvl="0"/>
            <a:r>
              <a:rPr lang="en-GB" sz="1600" dirty="0">
                <a:solidFill>
                  <a:srgbClr val="005172">
                    <a:lumMod val="50000"/>
                  </a:srgbClr>
                </a:solidFill>
              </a:rPr>
              <a:t>Transmission of WN-</a:t>
            </a:r>
            <a:r>
              <a:rPr lang="en-GB" sz="1600" dirty="0" err="1">
                <a:solidFill>
                  <a:srgbClr val="005172">
                    <a:lumMod val="50000"/>
                  </a:srgbClr>
                </a:solidFill>
              </a:rPr>
              <a:t>CoV</a:t>
            </a:r>
            <a:r>
              <a:rPr lang="en-GB" sz="1600" dirty="0">
                <a:solidFill>
                  <a:srgbClr val="005172">
                    <a:lumMod val="50000"/>
                  </a:srgbClr>
                </a:solidFill>
              </a:rPr>
              <a:t> has been confirmed by the WHO as human to human.</a:t>
            </a:r>
          </a:p>
          <a:p>
            <a:pPr lvl="0"/>
            <a:endParaRPr lang="en-GB" sz="1600" dirty="0">
              <a:solidFill>
                <a:srgbClr val="005172">
                  <a:lumMod val="50000"/>
                </a:srgbClr>
              </a:solidFill>
            </a:endParaRPr>
          </a:p>
          <a:p>
            <a:r>
              <a:rPr lang="en-GB" sz="1600" b="1" dirty="0">
                <a:solidFill>
                  <a:srgbClr val="005172">
                    <a:lumMod val="50000"/>
                  </a:srgbClr>
                </a:solidFill>
              </a:rPr>
              <a:t>Many of our teams work with members of the public, and even more of us commute to work, so it is important to be aware of the precautions to be taken to keep us all healthy and safe, ensuring everyone returns home safely and exposure is mitigated.</a:t>
            </a:r>
          </a:p>
          <a:p>
            <a:endParaRPr lang="en-GB" sz="1600" b="1" dirty="0"/>
          </a:p>
        </p:txBody>
      </p:sp>
      <p:sp>
        <p:nvSpPr>
          <p:cNvPr id="10" name="Rectangle 9">
            <a:extLst>
              <a:ext uri="{FF2B5EF4-FFF2-40B4-BE49-F238E27FC236}">
                <a16:creationId xmlns:a16="http://schemas.microsoft.com/office/drawing/2014/main" id="{ABF6CDF1-3022-4A22-B98D-330EAA9A546F}"/>
              </a:ext>
            </a:extLst>
          </p:cNvPr>
          <p:cNvSpPr/>
          <p:nvPr/>
        </p:nvSpPr>
        <p:spPr>
          <a:xfrm>
            <a:off x="116763" y="3075289"/>
            <a:ext cx="11163813" cy="3662541"/>
          </a:xfrm>
          <a:prstGeom prst="rect">
            <a:avLst/>
          </a:prstGeom>
        </p:spPr>
        <p:txBody>
          <a:bodyPr wrap="square">
            <a:spAutoFit/>
          </a:bodyPr>
          <a:lstStyle/>
          <a:p>
            <a:pPr lvl="0"/>
            <a:r>
              <a:rPr lang="en-GB" b="1" dirty="0">
                <a:solidFill>
                  <a:srgbClr val="FF0000"/>
                </a:solidFill>
              </a:rPr>
              <a:t>Minimising risk</a:t>
            </a:r>
          </a:p>
          <a:p>
            <a:pPr lvl="0"/>
            <a:endParaRPr lang="en-GB" sz="800" b="1" dirty="0">
              <a:solidFill>
                <a:srgbClr val="005172">
                  <a:lumMod val="50000"/>
                </a:srgbClr>
              </a:solidFill>
            </a:endParaRPr>
          </a:p>
          <a:p>
            <a:pPr lvl="0"/>
            <a:r>
              <a:rPr lang="en-GB" sz="1600" dirty="0">
                <a:solidFill>
                  <a:srgbClr val="005172">
                    <a:lumMod val="50000"/>
                  </a:srgbClr>
                </a:solidFill>
              </a:rPr>
              <a:t>Colleagues are advised to take precautionary steps to minimise the risk of exposure to viruses or bacteria by: </a:t>
            </a:r>
          </a:p>
          <a:p>
            <a:pPr marL="285750" lvl="0" indent="-285750">
              <a:buFont typeface="Arial" panose="020B0604020202020204" pitchFamily="34" charset="0"/>
              <a:buChar char="•"/>
            </a:pPr>
            <a:r>
              <a:rPr lang="en-GB" sz="1600" dirty="0">
                <a:solidFill>
                  <a:srgbClr val="005172">
                    <a:lumMod val="50000"/>
                  </a:srgbClr>
                </a:solidFill>
              </a:rPr>
              <a:t>Washing your hands frequently with soap and water for at least 20 seconds. If soap and water are not available, use an alcohol-based hand sanitizer.</a:t>
            </a:r>
          </a:p>
          <a:p>
            <a:pPr marL="285750" lvl="0" indent="-285750">
              <a:buFont typeface="Arial" panose="020B0604020202020204" pitchFamily="34" charset="0"/>
              <a:buChar char="•"/>
            </a:pPr>
            <a:r>
              <a:rPr lang="en-GB" sz="1600" dirty="0">
                <a:solidFill>
                  <a:srgbClr val="005172">
                    <a:lumMod val="50000"/>
                  </a:srgbClr>
                </a:solidFill>
              </a:rPr>
              <a:t>Avoiding touching of your eyes, nose, and mouth with unwashed hands.</a:t>
            </a:r>
          </a:p>
          <a:p>
            <a:pPr marL="285750" lvl="0" indent="-285750">
              <a:buFont typeface="Arial" panose="020B0604020202020204" pitchFamily="34" charset="0"/>
              <a:buChar char="•"/>
            </a:pPr>
            <a:r>
              <a:rPr lang="en-GB" sz="1600" dirty="0">
                <a:solidFill>
                  <a:srgbClr val="005172">
                    <a:lumMod val="50000"/>
                  </a:srgbClr>
                </a:solidFill>
              </a:rPr>
              <a:t>Avoiding, where possible, close contact with people who are unwell. ‘Close contact' is defined as being within 2 metres of a person, for a duration of 15 minutes or more.  </a:t>
            </a:r>
          </a:p>
          <a:p>
            <a:pPr marL="285750" lvl="0" indent="-285750">
              <a:buFont typeface="Arial" panose="020B0604020202020204" pitchFamily="34" charset="0"/>
              <a:buChar char="•"/>
            </a:pPr>
            <a:r>
              <a:rPr lang="en-GB" sz="1600" dirty="0">
                <a:solidFill>
                  <a:srgbClr val="005172">
                    <a:lumMod val="50000"/>
                  </a:srgbClr>
                </a:solidFill>
              </a:rPr>
              <a:t>Staying at home if you are unwell.</a:t>
            </a:r>
          </a:p>
          <a:p>
            <a:pPr marL="285750" lvl="0" indent="-285750">
              <a:buFont typeface="Arial" panose="020B0604020202020204" pitchFamily="34" charset="0"/>
              <a:buChar char="•"/>
            </a:pPr>
            <a:r>
              <a:rPr lang="en-GB" sz="1600" dirty="0">
                <a:solidFill>
                  <a:srgbClr val="005172">
                    <a:lumMod val="50000"/>
                  </a:srgbClr>
                </a:solidFill>
              </a:rPr>
              <a:t>Covering your cough or sneeze with a tissue, then throw the tissue in a waste bin as soon as possible – viruses can live outside the human body for a number of hours.</a:t>
            </a:r>
          </a:p>
          <a:p>
            <a:pPr marL="285750" lvl="0" indent="-285750">
              <a:buFont typeface="Arial" panose="020B0604020202020204" pitchFamily="34" charset="0"/>
              <a:buChar char="•"/>
            </a:pPr>
            <a:r>
              <a:rPr lang="en-GB" sz="1600" dirty="0">
                <a:solidFill>
                  <a:srgbClr val="005172">
                    <a:lumMod val="50000"/>
                  </a:srgbClr>
                </a:solidFill>
              </a:rPr>
              <a:t>Cleaning and disinfecting frequently touched objects and surfaces.</a:t>
            </a:r>
          </a:p>
          <a:p>
            <a:pPr lvl="0"/>
            <a:endParaRPr lang="en-GB" sz="1000" b="1" dirty="0">
              <a:solidFill>
                <a:srgbClr val="005172">
                  <a:lumMod val="50000"/>
                </a:srgbClr>
              </a:solidFill>
              <a:latin typeface="Network Rail Sans" panose="02000000040000020004" pitchFamily="2" charset="0"/>
            </a:endParaRPr>
          </a:p>
          <a:p>
            <a:pPr lvl="0">
              <a:defRPr/>
            </a:pPr>
            <a:r>
              <a:rPr lang="en-GB" b="1" dirty="0">
                <a:solidFill>
                  <a:srgbClr val="005172">
                    <a:lumMod val="50000"/>
                  </a:srgbClr>
                </a:solidFill>
                <a:latin typeface="Network Rail Sans" panose="02000000040000020004" pitchFamily="2" charset="0"/>
              </a:rPr>
              <a:t>Network Rail have produced the Healthy Hour pack that can be found on the link below:</a:t>
            </a:r>
          </a:p>
          <a:p>
            <a:pPr lvl="0"/>
            <a:r>
              <a:rPr lang="en-GB" b="1" u="sng" dirty="0">
                <a:solidFill>
                  <a:srgbClr val="F07E23">
                    <a:lumMod val="50000"/>
                  </a:srgbClr>
                </a:solidFill>
                <a:hlinkClick r:id="rId4" action="ppaction://hlinkfile">
                  <a:extLst>
                    <a:ext uri="{A12FA001-AC4F-418D-AE19-62706E023703}">
                      <ahyp:hlinkClr xmlns:ahyp="http://schemas.microsoft.com/office/drawing/2018/hyperlinkcolor" val="tx"/>
                    </a:ext>
                  </a:extLst>
                </a:hlinkClick>
              </a:rPr>
              <a:t>Wuhan Novel Coronavirus Healthy Hour Briefing</a:t>
            </a:r>
            <a:endParaRPr lang="en-GB" dirty="0">
              <a:solidFill>
                <a:srgbClr val="005172">
                  <a:lumMod val="50000"/>
                </a:srgbClr>
              </a:solidFill>
              <a:latin typeface="Network Rail Sans" panose="02000000040000020004" pitchFamily="2" charset="0"/>
            </a:endParaRPr>
          </a:p>
        </p:txBody>
      </p:sp>
    </p:spTree>
    <p:extLst>
      <p:ext uri="{BB962C8B-B14F-4D97-AF65-F5344CB8AC3E}">
        <p14:creationId xmlns:p14="http://schemas.microsoft.com/office/powerpoint/2010/main" val="23922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809513" y="4677510"/>
            <a:ext cx="8572974" cy="2207874"/>
          </a:xfrm>
          <a:prstGeom prst="rect">
            <a:avLst/>
          </a:prstGeom>
        </p:spPr>
      </p:pic>
      <p:pic>
        <p:nvPicPr>
          <p:cNvPr id="12" name="Picture 11">
            <a:extLst>
              <a:ext uri="{FF2B5EF4-FFF2-40B4-BE49-F238E27FC236}">
                <a16:creationId xmlns:a16="http://schemas.microsoft.com/office/drawing/2014/main" id="{FB2B4D71-5347-419E-A933-88170F7FB1D1}"/>
              </a:ext>
            </a:extLst>
          </p:cNvPr>
          <p:cNvPicPr>
            <a:picLocks noChangeAspect="1"/>
          </p:cNvPicPr>
          <p:nvPr/>
        </p:nvPicPr>
        <p:blipFill>
          <a:blip r:embed="rId3"/>
          <a:stretch>
            <a:fillRect/>
          </a:stretch>
        </p:blipFill>
        <p:spPr>
          <a:xfrm>
            <a:off x="911424" y="548681"/>
            <a:ext cx="3617960" cy="3103597"/>
          </a:xfrm>
          <a:prstGeom prst="rect">
            <a:avLst/>
          </a:prstGeom>
          <a:ln w="12700">
            <a:solidFill>
              <a:schemeClr val="tx2">
                <a:lumMod val="50000"/>
              </a:schemeClr>
            </a:solidFill>
          </a:ln>
        </p:spPr>
      </p:pic>
      <p:pic>
        <p:nvPicPr>
          <p:cNvPr id="13" name="Picture 12">
            <a:extLst>
              <a:ext uri="{FF2B5EF4-FFF2-40B4-BE49-F238E27FC236}">
                <a16:creationId xmlns:a16="http://schemas.microsoft.com/office/drawing/2014/main" id="{298F647F-FAD6-4C8C-BE96-B2B957D6D748}"/>
              </a:ext>
            </a:extLst>
          </p:cNvPr>
          <p:cNvPicPr>
            <a:picLocks noChangeAspect="1"/>
          </p:cNvPicPr>
          <p:nvPr/>
        </p:nvPicPr>
        <p:blipFill>
          <a:blip r:embed="rId4"/>
          <a:stretch>
            <a:fillRect/>
          </a:stretch>
        </p:blipFill>
        <p:spPr>
          <a:xfrm rot="5400000">
            <a:off x="4492027" y="586038"/>
            <a:ext cx="3103598" cy="3028884"/>
          </a:xfrm>
          <a:prstGeom prst="rect">
            <a:avLst/>
          </a:prstGeom>
          <a:ln w="12700">
            <a:solidFill>
              <a:schemeClr val="tx2">
                <a:lumMod val="50000"/>
              </a:schemeClr>
            </a:solidFill>
          </a:ln>
        </p:spPr>
      </p:pic>
      <p:pic>
        <p:nvPicPr>
          <p:cNvPr id="14" name="Picture 13">
            <a:extLst>
              <a:ext uri="{FF2B5EF4-FFF2-40B4-BE49-F238E27FC236}">
                <a16:creationId xmlns:a16="http://schemas.microsoft.com/office/drawing/2014/main" id="{46AC5FC8-CC70-40DE-964F-A28E7C1DE33A}"/>
              </a:ext>
            </a:extLst>
          </p:cNvPr>
          <p:cNvPicPr>
            <a:picLocks noChangeAspect="1"/>
          </p:cNvPicPr>
          <p:nvPr/>
        </p:nvPicPr>
        <p:blipFill>
          <a:blip r:embed="rId5"/>
          <a:stretch>
            <a:fillRect/>
          </a:stretch>
        </p:blipFill>
        <p:spPr>
          <a:xfrm rot="5400000">
            <a:off x="7579591" y="527357"/>
            <a:ext cx="3103598" cy="3146244"/>
          </a:xfrm>
          <a:prstGeom prst="rect">
            <a:avLst/>
          </a:prstGeom>
          <a:ln w="12700">
            <a:solidFill>
              <a:schemeClr val="tx2">
                <a:lumMod val="50000"/>
              </a:schemeClr>
            </a:solidFill>
          </a:ln>
        </p:spPr>
      </p:pic>
      <p:sp>
        <p:nvSpPr>
          <p:cNvPr id="15" name="TextBox 14">
            <a:extLst>
              <a:ext uri="{FF2B5EF4-FFF2-40B4-BE49-F238E27FC236}">
                <a16:creationId xmlns:a16="http://schemas.microsoft.com/office/drawing/2014/main" id="{8B24E324-ADD0-4D91-B35E-B6A2117CCB95}"/>
              </a:ext>
            </a:extLst>
          </p:cNvPr>
          <p:cNvSpPr txBox="1"/>
          <p:nvPr/>
        </p:nvSpPr>
        <p:spPr>
          <a:xfrm>
            <a:off x="911424" y="3426230"/>
            <a:ext cx="9793088" cy="830997"/>
          </a:xfrm>
          <a:prstGeom prst="rect">
            <a:avLst/>
          </a:prstGeom>
          <a:solidFill>
            <a:schemeClr val="tx2">
              <a:lumMod val="50000"/>
            </a:schemeClr>
          </a:solidFill>
          <a:ln w="19050">
            <a:solidFill>
              <a:schemeClr val="tx2">
                <a:lumMod val="50000"/>
              </a:schemeClr>
            </a:solidFill>
          </a:ln>
        </p:spPr>
        <p:txBody>
          <a:bodyPr wrap="square" rtlCol="0">
            <a:spAutoFit/>
          </a:bodyPr>
          <a:lstStyle/>
          <a:p>
            <a:pPr algn="ctr"/>
            <a:r>
              <a:rPr lang="en-GB" sz="1600" b="1" dirty="0">
                <a:solidFill>
                  <a:schemeClr val="bg1"/>
                </a:solidFill>
              </a:rPr>
              <a:t>Many Thanks to Nick Murphy, Alan Waterman and Mark Slater who, following a diesel spillage from a poorly connected return fuel pipe, took the time to make the area as safe as possible for all the people who work there and then disposed of the waste generated in a suitable location.</a:t>
            </a:r>
          </a:p>
        </p:txBody>
      </p:sp>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11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endParaRPr lang="en-GB" b="1" dirty="0">
              <a:solidFill>
                <a:schemeClr val="accent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Frontline Focus Episode 89</a:t>
            </a: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Line Blockage Irregularity at Woking</a:t>
            </a:r>
          </a:p>
          <a:p>
            <a:pPr marL="285750" lvl="0" indent="-285750">
              <a:buFont typeface="Wingdings" panose="05000000000000000000" pitchFamily="2" charset="2"/>
              <a:buChar char="Ø"/>
            </a:pPr>
            <a:r>
              <a:rPr lang="en-GB" dirty="0">
                <a:solidFill>
                  <a:schemeClr val="tx2">
                    <a:lumMod val="50000"/>
                  </a:schemeClr>
                </a:solidFill>
              </a:rPr>
              <a:t>Arc Flash PPE</a:t>
            </a:r>
          </a:p>
          <a:p>
            <a:pPr marL="285750" lvl="0" indent="-285750">
              <a:buFont typeface="Wingdings" panose="05000000000000000000" pitchFamily="2" charset="2"/>
              <a:buChar char="Ø"/>
            </a:pPr>
            <a:r>
              <a:rPr lang="en-GB" dirty="0">
                <a:solidFill>
                  <a:schemeClr val="tx2">
                    <a:lumMod val="50000"/>
                  </a:schemeClr>
                </a:solidFill>
              </a:rPr>
              <a:t>Track Worker Safety Programme Update </a:t>
            </a:r>
          </a:p>
          <a:p>
            <a:pPr marL="285750" lvl="0" indent="-285750">
              <a:buFont typeface="Wingdings" panose="05000000000000000000" pitchFamily="2" charset="2"/>
              <a:buChar char="Ø"/>
            </a:pPr>
            <a:r>
              <a:rPr lang="en-GB" dirty="0">
                <a:solidFill>
                  <a:schemeClr val="tx2">
                    <a:lumMod val="50000"/>
                  </a:schemeClr>
                </a:solidFill>
              </a:rPr>
              <a:t>Safer Isolations – NSCD Rollout</a:t>
            </a:r>
          </a:p>
          <a:p>
            <a:pPr marL="285750" lvl="0" indent="-285750">
              <a:buFont typeface="Wingdings" panose="05000000000000000000" pitchFamily="2" charset="2"/>
              <a:buChar char="Ø"/>
            </a:pPr>
            <a:r>
              <a:rPr lang="en-GB" dirty="0">
                <a:solidFill>
                  <a:schemeClr val="tx2">
                    <a:lumMod val="50000"/>
                  </a:schemeClr>
                </a:solidFill>
              </a:rPr>
              <a:t>Incident Response Packs</a:t>
            </a:r>
          </a:p>
          <a:p>
            <a:pPr marL="285750" indent="-285750">
              <a:buFont typeface="Wingdings" panose="05000000000000000000" pitchFamily="2" charset="2"/>
              <a:buChar char="Ø"/>
            </a:pPr>
            <a:r>
              <a:rPr lang="en-GB" altLang="en-US" dirty="0">
                <a:solidFill>
                  <a:schemeClr val="tx2">
                    <a:lumMod val="50000"/>
                  </a:schemeClr>
                </a:solidFill>
              </a:rPr>
              <a:t>Trespass and Welfare </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pPr marL="285750" lvl="0" indent="-285750">
              <a:buFont typeface="Wingdings" panose="05000000000000000000" pitchFamily="2" charset="2"/>
              <a:buChar char="Ø"/>
            </a:pPr>
            <a:r>
              <a:rPr lang="en-GB" dirty="0">
                <a:solidFill>
                  <a:schemeClr val="tx2">
                    <a:lumMod val="50000"/>
                  </a:schemeClr>
                </a:solidFill>
              </a:rPr>
              <a:t>Wuhan Novel Coronavirus</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57176"/>
            <a:ext cx="850268" cy="184192"/>
          </a:xfrm>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69254BC0-E77B-4DC5-A4DC-635F32DF6C73}"/>
              </a:ext>
            </a:extLst>
          </p:cNvPr>
          <p:cNvSpPr/>
          <p:nvPr/>
        </p:nvSpPr>
        <p:spPr>
          <a:xfrm>
            <a:off x="5439383" y="238123"/>
            <a:ext cx="5985209" cy="650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chemeClr val="tx2">
                    <a:lumMod val="50000"/>
                  </a:schemeClr>
                </a:solidFill>
              </a:rPr>
              <a:t>Slip, Trip &amp; Fall  </a:t>
            </a:r>
          </a:p>
          <a:p>
            <a:pPr lvl="0"/>
            <a:endParaRPr lang="en-GB" sz="1000" b="1" kern="0" dirty="0">
              <a:solidFill>
                <a:srgbClr val="FF0000"/>
              </a:solidFill>
            </a:endParaRPr>
          </a:p>
          <a:p>
            <a:r>
              <a:rPr lang="en-GB" sz="1100" b="1" kern="0" dirty="0">
                <a:solidFill>
                  <a:srgbClr val="FF0000"/>
                </a:solidFill>
              </a:rPr>
              <a:t>15/01/2020 - </a:t>
            </a:r>
            <a:r>
              <a:rPr lang="en-GB" sz="1100" b="1" kern="0" dirty="0">
                <a:solidFill>
                  <a:schemeClr val="tx2">
                    <a:lumMod val="50000"/>
                  </a:schemeClr>
                </a:solidFill>
              </a:rPr>
              <a:t>The IP was moving in the vicinity of Platform 1 barriers at Waterloo Station,  when her walking route was unexpectedly obstructed by a trolley bag being dragged behind an individual.  She tripped, fell forward and landed awkwardly causing pain and swelling in her upper arm and shoulder area, an x-ray revealed fractured </a:t>
            </a:r>
            <a:r>
              <a:rPr lang="en-GB" sz="1100" b="1" kern="0" dirty="0" err="1">
                <a:solidFill>
                  <a:schemeClr val="tx2">
                    <a:lumMod val="50000"/>
                  </a:schemeClr>
                </a:solidFill>
              </a:rPr>
              <a:t>humerus</a:t>
            </a:r>
            <a:r>
              <a:rPr lang="en-GB" sz="1100" b="1" kern="0" dirty="0">
                <a:solidFill>
                  <a:schemeClr val="tx2">
                    <a:lumMod val="50000"/>
                  </a:schemeClr>
                </a:solidFill>
              </a:rPr>
              <a:t>. </a:t>
            </a:r>
            <a:r>
              <a:rPr lang="en-GB" sz="1100" b="1" kern="0" dirty="0">
                <a:solidFill>
                  <a:srgbClr val="FF0000"/>
                </a:solidFill>
              </a:rPr>
              <a:t>LT RIDDOR</a:t>
            </a:r>
            <a:endParaRPr lang="en-GB" sz="1100" b="1" kern="0" dirty="0">
              <a:solidFill>
                <a:schemeClr val="tx2">
                  <a:lumMod val="50000"/>
                </a:schemeClr>
              </a:solidFill>
            </a:endParaRPr>
          </a:p>
          <a:p>
            <a:endParaRPr lang="en-GB" sz="800" b="1" kern="0" dirty="0">
              <a:solidFill>
                <a:srgbClr val="FF0000"/>
              </a:solidFill>
            </a:endParaRPr>
          </a:p>
          <a:p>
            <a:r>
              <a:rPr lang="en-GB" sz="1400" b="1" u="sng" dirty="0">
                <a:solidFill>
                  <a:schemeClr val="tx2">
                    <a:lumMod val="50000"/>
                  </a:schemeClr>
                </a:solidFill>
              </a:rPr>
              <a:t>Manual Handling</a:t>
            </a:r>
          </a:p>
          <a:p>
            <a:endParaRPr lang="en-GB" sz="1000" dirty="0">
              <a:solidFill>
                <a:srgbClr val="FF0000"/>
              </a:solidFill>
            </a:endParaRPr>
          </a:p>
          <a:p>
            <a:pPr lvl="0"/>
            <a:r>
              <a:rPr lang="en-GB" sz="1100" b="1" kern="0" dirty="0">
                <a:solidFill>
                  <a:srgbClr val="FF0000"/>
                </a:solidFill>
              </a:rPr>
              <a:t>15/01/2020 - </a:t>
            </a:r>
            <a:r>
              <a:rPr lang="en-GB" sz="1100" b="1" kern="0" dirty="0">
                <a:solidFill>
                  <a:schemeClr val="tx2">
                    <a:lumMod val="50000"/>
                  </a:schemeClr>
                </a:solidFill>
              </a:rPr>
              <a:t>The IP was attending to a points failure near Basingstoke Station and whilst  moving point clips and  winding points,  he aggravated a pre-existing injury on his right shoulder and neck. </a:t>
            </a:r>
            <a:r>
              <a:rPr lang="en-GB" sz="1100" b="1" kern="0" dirty="0">
                <a:solidFill>
                  <a:srgbClr val="FF0000"/>
                </a:solidFill>
              </a:rPr>
              <a:t>NLT</a:t>
            </a:r>
          </a:p>
          <a:p>
            <a:pPr lvl="0"/>
            <a:endParaRPr lang="en-GB" sz="800" b="1" kern="0" dirty="0">
              <a:solidFill>
                <a:srgbClr val="FF0000"/>
              </a:solidFill>
            </a:endParaRPr>
          </a:p>
          <a:p>
            <a:pPr lvl="0"/>
            <a:r>
              <a:rPr lang="en-GB" sz="1100" b="1" kern="0" dirty="0">
                <a:solidFill>
                  <a:srgbClr val="FF0000"/>
                </a:solidFill>
              </a:rPr>
              <a:t>16/01/2020 – </a:t>
            </a:r>
            <a:r>
              <a:rPr lang="en-GB" sz="1100" b="1" kern="0" dirty="0">
                <a:solidFill>
                  <a:schemeClr val="tx2">
                    <a:lumMod val="50000"/>
                  </a:schemeClr>
                </a:solidFill>
              </a:rPr>
              <a:t>The IP jarred his arm and  sustained ligament damage to his right wrist whilst using a bar to prize free a clip which  had become stuck on a  trolley being  used to  unload equipment.</a:t>
            </a:r>
            <a:r>
              <a:rPr lang="en-GB" sz="1100" b="1" kern="0" dirty="0">
                <a:solidFill>
                  <a:srgbClr val="FF0000"/>
                </a:solidFill>
              </a:rPr>
              <a:t> NLT</a:t>
            </a:r>
          </a:p>
          <a:p>
            <a:pPr lvl="0"/>
            <a:endParaRPr lang="en-GB" sz="800" b="1" kern="0" dirty="0">
              <a:solidFill>
                <a:srgbClr val="FF0000"/>
              </a:solidFill>
            </a:endParaRPr>
          </a:p>
          <a:p>
            <a:r>
              <a:rPr lang="en-GB" sz="1100" b="1" kern="0" dirty="0">
                <a:solidFill>
                  <a:srgbClr val="FF0000"/>
                </a:solidFill>
              </a:rPr>
              <a:t>29/01/2020 - </a:t>
            </a:r>
            <a:r>
              <a:rPr lang="en-GB" sz="1100" b="1" kern="0" dirty="0">
                <a:solidFill>
                  <a:schemeClr val="tx2">
                    <a:lumMod val="50000"/>
                  </a:schemeClr>
                </a:solidFill>
              </a:rPr>
              <a:t>The IP was lifting cattle guards on a foot Xing near </a:t>
            </a:r>
            <a:r>
              <a:rPr lang="en-GB" sz="1100" b="1" kern="0" dirty="0" err="1">
                <a:solidFill>
                  <a:schemeClr val="tx2">
                    <a:lumMod val="50000"/>
                  </a:schemeClr>
                </a:solidFill>
              </a:rPr>
              <a:t>Wraysbury</a:t>
            </a:r>
            <a:r>
              <a:rPr lang="en-GB" sz="1100" b="1" kern="0" dirty="0">
                <a:solidFill>
                  <a:schemeClr val="tx2">
                    <a:lumMod val="50000"/>
                  </a:schemeClr>
                </a:solidFill>
              </a:rPr>
              <a:t> when he slipped on an icy patch. As he fell down, the back of his left hand caught the con rail kick board bracket resulting, in a minor laceration and swelling to the hand. </a:t>
            </a:r>
            <a:r>
              <a:rPr lang="en-GB" sz="1100" b="1" kern="0" dirty="0">
                <a:solidFill>
                  <a:srgbClr val="FF0000"/>
                </a:solidFill>
              </a:rPr>
              <a:t>NLT</a:t>
            </a:r>
          </a:p>
          <a:p>
            <a:pPr lvl="0"/>
            <a:endParaRPr lang="en-GB" sz="1100" b="1" kern="0" dirty="0">
              <a:solidFill>
                <a:srgbClr val="FF0000"/>
              </a:solidFill>
            </a:endParaRPr>
          </a:p>
          <a:p>
            <a:r>
              <a:rPr lang="en-GB" sz="1400" b="1" u="sng" dirty="0">
                <a:solidFill>
                  <a:schemeClr val="tx2">
                    <a:lumMod val="50000"/>
                  </a:schemeClr>
                </a:solidFill>
              </a:rPr>
              <a:t>Assault</a:t>
            </a:r>
          </a:p>
          <a:p>
            <a:endParaRPr lang="en-GB" sz="1000" b="1" u="sng" dirty="0">
              <a:solidFill>
                <a:schemeClr val="tx2">
                  <a:lumMod val="50000"/>
                </a:schemeClr>
              </a:solidFill>
            </a:endParaRPr>
          </a:p>
          <a:p>
            <a:r>
              <a:rPr lang="en-GB" sz="1100" b="1" dirty="0">
                <a:solidFill>
                  <a:srgbClr val="FF0000"/>
                </a:solidFill>
              </a:rPr>
              <a:t>15/01/2020 - </a:t>
            </a:r>
            <a:r>
              <a:rPr lang="en-GB" sz="1100" b="1" dirty="0">
                <a:solidFill>
                  <a:schemeClr val="tx2">
                    <a:lumMod val="50000"/>
                  </a:schemeClr>
                </a:solidFill>
              </a:rPr>
              <a:t>Member of the Welfare Team based at Raynes Park was verbally and physically assaulted on Platform 4. The IP was shaken but finished off her shift at Clapham Jn and was happy to return to Raynes Park the following day. </a:t>
            </a:r>
            <a:r>
              <a:rPr lang="en-GB" sz="1100" b="1" dirty="0">
                <a:solidFill>
                  <a:srgbClr val="FF0000"/>
                </a:solidFill>
              </a:rPr>
              <a:t>NLT</a:t>
            </a:r>
          </a:p>
          <a:p>
            <a:endParaRPr lang="en-GB" sz="1100" dirty="0">
              <a:solidFill>
                <a:srgbClr val="FF0000"/>
              </a:solidFill>
            </a:endParaRPr>
          </a:p>
          <a:p>
            <a:r>
              <a:rPr lang="en-GB" sz="1400" b="1" u="sng" kern="0" dirty="0">
                <a:solidFill>
                  <a:schemeClr val="tx2">
                    <a:lumMod val="50000"/>
                  </a:schemeClr>
                </a:solidFill>
              </a:rPr>
              <a:t>Road Traffic Collision</a:t>
            </a:r>
          </a:p>
          <a:p>
            <a:endParaRPr lang="en-GB" sz="800" b="1" u="sng" kern="0" dirty="0">
              <a:solidFill>
                <a:schemeClr val="tx2">
                  <a:lumMod val="50000"/>
                </a:schemeClr>
              </a:solidFill>
            </a:endParaRPr>
          </a:p>
          <a:p>
            <a:r>
              <a:rPr lang="en-GB" sz="1100" b="1" kern="0" dirty="0">
                <a:solidFill>
                  <a:srgbClr val="FF0000"/>
                </a:solidFill>
              </a:rPr>
              <a:t>06/01/2020 - </a:t>
            </a:r>
            <a:r>
              <a:rPr lang="en-GB" sz="1100" b="1" kern="0" dirty="0">
                <a:solidFill>
                  <a:schemeClr val="tx2">
                    <a:lumMod val="50000"/>
                  </a:schemeClr>
                </a:solidFill>
              </a:rPr>
              <a:t>NWR vehicle carrying 4 members of staff from Feltham </a:t>
            </a:r>
            <a:r>
              <a:rPr lang="en-GB" sz="1100" b="1" kern="0" dirty="0" err="1">
                <a:solidFill>
                  <a:schemeClr val="tx2">
                    <a:lumMod val="50000"/>
                  </a:schemeClr>
                </a:solidFill>
              </a:rPr>
              <a:t>Pway</a:t>
            </a:r>
            <a:r>
              <a:rPr lang="en-GB" sz="1100" b="1" kern="0" dirty="0">
                <a:solidFill>
                  <a:schemeClr val="tx2">
                    <a:lumMod val="50000"/>
                  </a:schemeClr>
                </a:solidFill>
              </a:rPr>
              <a:t>, collided with the back of a third party vehicle whilst travelling near Ascot High Street at approx. 20mph. Two colleagues experienced whiplash symptoms but were able to return to work the following day,  with  one person  unable to return to work. </a:t>
            </a:r>
            <a:r>
              <a:rPr lang="en-GB" sz="1100" b="1" kern="0" dirty="0">
                <a:solidFill>
                  <a:srgbClr val="FF0000"/>
                </a:solidFill>
              </a:rPr>
              <a:t>LT</a:t>
            </a:r>
          </a:p>
          <a:p>
            <a:endParaRPr lang="en-GB" sz="1400" b="1" u="sng" kern="0" dirty="0">
              <a:solidFill>
                <a:schemeClr val="tx2">
                  <a:lumMod val="50000"/>
                </a:schemeClr>
              </a:solidFill>
            </a:endParaRPr>
          </a:p>
          <a:p>
            <a:r>
              <a:rPr lang="en-GB" sz="1400" b="1" u="sng" kern="0" dirty="0">
                <a:solidFill>
                  <a:schemeClr val="tx2">
                    <a:lumMod val="50000"/>
                  </a:schemeClr>
                </a:solidFill>
              </a:rPr>
              <a:t>Line Blockage Irregularity </a:t>
            </a:r>
          </a:p>
          <a:p>
            <a:endParaRPr lang="en-GB" sz="800" b="1" u="sng" kern="0" dirty="0">
              <a:solidFill>
                <a:schemeClr val="tx2">
                  <a:lumMod val="50000"/>
                </a:schemeClr>
              </a:solidFill>
            </a:endParaRPr>
          </a:p>
          <a:p>
            <a:r>
              <a:rPr lang="en-GB" sz="1100" b="1" kern="0" dirty="0">
                <a:solidFill>
                  <a:srgbClr val="FF0000"/>
                </a:solidFill>
              </a:rPr>
              <a:t>24/01/2020 - </a:t>
            </a:r>
            <a:r>
              <a:rPr lang="en-GB" sz="1100" b="1" kern="0" dirty="0">
                <a:solidFill>
                  <a:schemeClr val="tx2">
                    <a:lumMod val="50000"/>
                  </a:schemeClr>
                </a:solidFill>
              </a:rPr>
              <a:t>LB Irregularity at Woking more details in the cascade.</a:t>
            </a:r>
          </a:p>
          <a:p>
            <a:endParaRPr lang="en-GB" sz="1400" b="1" u="sng" kern="0" dirty="0">
              <a:solidFill>
                <a:schemeClr val="tx2">
                  <a:lumMod val="50000"/>
                </a:schemeClr>
              </a:solidFill>
            </a:endParaRPr>
          </a:p>
          <a:p>
            <a:endParaRPr lang="en-GB" sz="800" b="1" kern="0" dirty="0">
              <a:solidFill>
                <a:schemeClr val="tx2">
                  <a:lumMod val="50000"/>
                </a:schemeClr>
              </a:solidFill>
            </a:endParaRPr>
          </a:p>
          <a:p>
            <a:endParaRPr lang="en-GB" sz="1100" b="1" kern="0" dirty="0">
              <a:solidFill>
                <a:srgbClr val="FF0000"/>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5"/>
          <a:srcRect l="-1" r="3415"/>
          <a:stretch/>
        </p:blipFill>
        <p:spPr>
          <a:xfrm>
            <a:off x="7234192" y="72762"/>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6"/>
          <a:stretch>
            <a:fillRect/>
          </a:stretch>
        </p:blipFill>
        <p:spPr>
          <a:xfrm>
            <a:off x="7215643" y="1438275"/>
            <a:ext cx="414490" cy="426003"/>
          </a:xfrm>
          <a:prstGeom prst="rect">
            <a:avLst/>
          </a:prstGeom>
          <a:ln w="12700">
            <a:solidFill>
              <a:schemeClr val="tx1"/>
            </a:solidFill>
          </a:ln>
        </p:spPr>
      </p:pic>
      <p:pic>
        <p:nvPicPr>
          <p:cNvPr id="41" name="Picture 40">
            <a:extLst>
              <a:ext uri="{FF2B5EF4-FFF2-40B4-BE49-F238E27FC236}">
                <a16:creationId xmlns:a16="http://schemas.microsoft.com/office/drawing/2014/main" id="{9443A88A-5122-467A-A5B1-9D733793F420}"/>
              </a:ext>
            </a:extLst>
          </p:cNvPr>
          <p:cNvPicPr>
            <a:picLocks noChangeAspect="1"/>
          </p:cNvPicPr>
          <p:nvPr/>
        </p:nvPicPr>
        <p:blipFill>
          <a:blip r:embed="rId7"/>
          <a:stretch>
            <a:fillRect/>
          </a:stretch>
        </p:blipFill>
        <p:spPr>
          <a:xfrm>
            <a:off x="7925168" y="6038969"/>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graphicFrame>
        <p:nvGraphicFramePr>
          <p:cNvPr id="7" name="Object 6">
            <a:extLst>
              <a:ext uri="{FF2B5EF4-FFF2-40B4-BE49-F238E27FC236}">
                <a16:creationId xmlns:a16="http://schemas.microsoft.com/office/drawing/2014/main" id="{B136C4C8-0F4D-4B2E-9F6F-905220DF8D8E}"/>
              </a:ext>
            </a:extLst>
          </p:cNvPr>
          <p:cNvGraphicFramePr>
            <a:graphicFrameLocks noChangeAspect="1"/>
          </p:cNvGraphicFramePr>
          <p:nvPr>
            <p:extLst>
              <p:ext uri="{D42A27DB-BD31-4B8C-83A1-F6EECF244321}">
                <p14:modId xmlns:p14="http://schemas.microsoft.com/office/powerpoint/2010/main" val="1910910091"/>
              </p:ext>
            </p:extLst>
          </p:nvPr>
        </p:nvGraphicFramePr>
        <p:xfrm>
          <a:off x="154829" y="4311269"/>
          <a:ext cx="5149081" cy="2153703"/>
        </p:xfrm>
        <a:graphic>
          <a:graphicData uri="http://schemas.openxmlformats.org/presentationml/2006/ole">
            <mc:AlternateContent xmlns:mc="http://schemas.openxmlformats.org/markup-compatibility/2006">
              <mc:Choice xmlns:v="urn:schemas-microsoft-com:vml" Requires="v">
                <p:oleObj spid="_x0000_s1075" name="Worksheet" r:id="rId8" imgW="5943600" imgH="2486025" progId="Excel.Sheet.12">
                  <p:embed/>
                </p:oleObj>
              </mc:Choice>
              <mc:Fallback>
                <p:oleObj name="Worksheet" r:id="rId8" imgW="5943600" imgH="2486025" progId="Excel.Sheet.12">
                  <p:embed/>
                  <p:pic>
                    <p:nvPicPr>
                      <p:cNvPr id="0" name=""/>
                      <p:cNvPicPr/>
                      <p:nvPr/>
                    </p:nvPicPr>
                    <p:blipFill>
                      <a:blip r:embed="rId9"/>
                      <a:stretch>
                        <a:fillRect/>
                      </a:stretch>
                    </p:blipFill>
                    <p:spPr>
                      <a:xfrm>
                        <a:off x="154829" y="4311269"/>
                        <a:ext cx="5149081" cy="2153703"/>
                      </a:xfrm>
                      <a:prstGeom prst="rect">
                        <a:avLst/>
                      </a:prstGeom>
                      <a:ln>
                        <a:solidFill>
                          <a:schemeClr val="tx2">
                            <a:lumMod val="50000"/>
                          </a:schemeClr>
                        </a:solidFill>
                      </a:ln>
                    </p:spPr>
                  </p:pic>
                </p:oleObj>
              </mc:Fallback>
            </mc:AlternateContent>
          </a:graphicData>
        </a:graphic>
      </p:graphicFrame>
      <p:graphicFrame>
        <p:nvGraphicFramePr>
          <p:cNvPr id="8" name="Object 7">
            <a:extLst>
              <a:ext uri="{FF2B5EF4-FFF2-40B4-BE49-F238E27FC236}">
                <a16:creationId xmlns:a16="http://schemas.microsoft.com/office/drawing/2014/main" id="{4CAA808A-C5E1-48FF-91FE-22C189E79EC9}"/>
              </a:ext>
            </a:extLst>
          </p:cNvPr>
          <p:cNvGraphicFramePr>
            <a:graphicFrameLocks noChangeAspect="1"/>
          </p:cNvGraphicFramePr>
          <p:nvPr>
            <p:extLst>
              <p:ext uri="{D42A27DB-BD31-4B8C-83A1-F6EECF244321}">
                <p14:modId xmlns:p14="http://schemas.microsoft.com/office/powerpoint/2010/main" val="1026468039"/>
              </p:ext>
            </p:extLst>
          </p:nvPr>
        </p:nvGraphicFramePr>
        <p:xfrm>
          <a:off x="171597" y="1247775"/>
          <a:ext cx="5149703" cy="2904610"/>
        </p:xfrm>
        <a:graphic>
          <a:graphicData uri="http://schemas.openxmlformats.org/presentationml/2006/ole">
            <mc:AlternateContent xmlns:mc="http://schemas.openxmlformats.org/markup-compatibility/2006">
              <mc:Choice xmlns:v="urn:schemas-microsoft-com:vml" Requires="v">
                <p:oleObj spid="_x0000_s1076" name="Worksheet" r:id="rId10" imgW="5943600" imgH="3352710" progId="Excel.Sheet.12">
                  <p:embed/>
                </p:oleObj>
              </mc:Choice>
              <mc:Fallback>
                <p:oleObj name="Worksheet" r:id="rId10" imgW="5943600" imgH="3352710" progId="Excel.Sheet.12">
                  <p:embed/>
                  <p:pic>
                    <p:nvPicPr>
                      <p:cNvPr id="0" name=""/>
                      <p:cNvPicPr/>
                      <p:nvPr/>
                    </p:nvPicPr>
                    <p:blipFill>
                      <a:blip r:embed="rId11"/>
                      <a:stretch>
                        <a:fillRect/>
                      </a:stretch>
                    </p:blipFill>
                    <p:spPr>
                      <a:xfrm>
                        <a:off x="171597" y="1247775"/>
                        <a:ext cx="5149703" cy="2904610"/>
                      </a:xfrm>
                      <a:prstGeom prst="rect">
                        <a:avLst/>
                      </a:prstGeom>
                      <a:ln>
                        <a:solidFill>
                          <a:schemeClr val="tx2">
                            <a:lumMod val="50000"/>
                          </a:schemeClr>
                        </a:solidFill>
                      </a:ln>
                    </p:spPr>
                  </p:pic>
                </p:oleObj>
              </mc:Fallback>
            </mc:AlternateContent>
          </a:graphicData>
        </a:graphic>
      </p:graphicFrame>
      <p:pic>
        <p:nvPicPr>
          <p:cNvPr id="10" name="Picture 9">
            <a:extLst>
              <a:ext uri="{FF2B5EF4-FFF2-40B4-BE49-F238E27FC236}">
                <a16:creationId xmlns:a16="http://schemas.microsoft.com/office/drawing/2014/main" id="{53AFA590-6EB5-4C34-9600-B8EA14124C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1895" y="3795085"/>
            <a:ext cx="414489" cy="426003"/>
          </a:xfrm>
          <a:prstGeom prst="rect">
            <a:avLst/>
          </a:prstGeom>
          <a:ln>
            <a:solidFill>
              <a:schemeClr val="tx1"/>
            </a:solidFill>
          </a:ln>
        </p:spPr>
      </p:pic>
      <p:pic>
        <p:nvPicPr>
          <p:cNvPr id="37" name="Picture 36">
            <a:extLst>
              <a:ext uri="{FF2B5EF4-FFF2-40B4-BE49-F238E27FC236}">
                <a16:creationId xmlns:a16="http://schemas.microsoft.com/office/drawing/2014/main" id="{DFFD097E-F893-4429-ADF5-86816D41DC8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791" t="17500" r="12153" b="15973"/>
          <a:stretch/>
        </p:blipFill>
        <p:spPr>
          <a:xfrm>
            <a:off x="7491057" y="4803197"/>
            <a:ext cx="414491" cy="426003"/>
          </a:xfrm>
          <a:prstGeom prst="rect">
            <a:avLst/>
          </a:prstGeom>
          <a:ln>
            <a:solidFill>
              <a:schemeClr val="tx1"/>
            </a:solidFill>
          </a:ln>
        </p:spPr>
      </p:pic>
      <p:pic>
        <p:nvPicPr>
          <p:cNvPr id="1042" name="TextBox 5">
            <a:extLst>
              <a:ext uri="{FF2B5EF4-FFF2-40B4-BE49-F238E27FC236}">
                <a16:creationId xmlns:a16="http://schemas.microsoft.com/office/drawing/2014/main" id="{C67A180C-C644-4D2B-99D3-FADDDEC1E3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3810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0" y="777938"/>
            <a:ext cx="9653753" cy="646331"/>
          </a:xfrm>
          <a:prstGeom prst="rect">
            <a:avLst/>
          </a:prstGeom>
        </p:spPr>
        <p:txBody>
          <a:bodyPr wrap="square">
            <a:spAutoFit/>
          </a:bodyPr>
          <a:lstStyle/>
          <a:p>
            <a:pPr>
              <a:defRPr/>
            </a:pPr>
            <a:r>
              <a:rPr kumimoji="0" lang="en-GB" sz="18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Line Blockage Irregularity at Woking </a:t>
            </a:r>
            <a:r>
              <a:rPr lang="en-GB" b="1" dirty="0">
                <a:solidFill>
                  <a:schemeClr val="tx2">
                    <a:lumMod val="50000"/>
                  </a:schemeClr>
                </a:solidFill>
              </a:rPr>
              <a:t>on Friday morning 24/01/2020 at approx. 01:56</a:t>
            </a:r>
            <a:endParaRPr lang="en-GB"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C9703BC-34A4-4086-8681-F8469D8985FF}"/>
              </a:ext>
            </a:extLst>
          </p:cNvPr>
          <p:cNvSpPr/>
          <p:nvPr/>
        </p:nvSpPr>
        <p:spPr>
          <a:xfrm>
            <a:off x="119336" y="1238294"/>
            <a:ext cx="11813993" cy="3346209"/>
          </a:xfrm>
          <a:prstGeom prst="rect">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b="1" dirty="0">
                <a:solidFill>
                  <a:prstClr val="white"/>
                </a:solidFill>
              </a:rPr>
              <a:t>The Engineering Supervisor (ES) for the T3 Item 94 Weybridge to Pirbright Jn (3-line possession) was also acting as the Protection Controller (PC) for the parallel Line Blockage (LB) on the Down Slow line.</a:t>
            </a:r>
          </a:p>
          <a:p>
            <a:pPr lvl="0">
              <a:defRPr/>
            </a:pPr>
            <a:r>
              <a:rPr lang="en-GB" sz="1600" b="1" dirty="0">
                <a:solidFill>
                  <a:prstClr val="white"/>
                </a:solidFill>
              </a:rPr>
              <a:t>The LB (from WK155 to WK177) was booked via the GZAC system by the P-way team to allow the strapping team to place and remove their short circuiting straps. Woking S&amp;T team requested an access into the LB to carry out their routine maintenance.</a:t>
            </a:r>
          </a:p>
          <a:p>
            <a:pPr lvl="0">
              <a:defRPr/>
            </a:pPr>
            <a:r>
              <a:rPr lang="en-GB" sz="1600" b="1" dirty="0">
                <a:solidFill>
                  <a:prstClr val="white"/>
                </a:solidFill>
              </a:rPr>
              <a:t>Once the ES/PC ensured that his worksite was set up, he contacted the S&amp;T COSS by mistake and told him that the line was blocked, and he could start work. At no point did the ES/PC clarify which line was blocked and whether he was referring to the T3 or the LB. </a:t>
            </a:r>
          </a:p>
          <a:p>
            <a:pPr lvl="0">
              <a:defRPr/>
            </a:pPr>
            <a:r>
              <a:rPr lang="en-GB" sz="1600" b="1" dirty="0">
                <a:solidFill>
                  <a:prstClr val="white"/>
                </a:solidFill>
              </a:rPr>
              <a:t>The S&amp;T COSS also failed to confirm which line the ES/PC was stating, so no clear understanding was reached between the two parties. On this occasion the LB was not taken for the strapping team.</a:t>
            </a:r>
          </a:p>
          <a:p>
            <a:pPr lvl="0">
              <a:defRPr/>
            </a:pPr>
            <a:r>
              <a:rPr lang="en-GB" sz="1600" b="1" dirty="0">
                <a:solidFill>
                  <a:prstClr val="white"/>
                </a:solidFill>
              </a:rPr>
              <a:t>The S&amp;T COSS and his team accessed the Down Slow line at Woking, to start their work on WK2234pts when they noticed lights of an approaching train and were warned by the driver sounding the horn. The team stepped out into a position of safety in the cess.</a:t>
            </a:r>
          </a:p>
          <a:p>
            <a:pPr lvl="0">
              <a:defRPr/>
            </a:pPr>
            <a:endParaRPr lang="en-GB" sz="1600" b="1" dirty="0">
              <a:solidFill>
                <a:prstClr val="white"/>
              </a:solidFill>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380F48E-3B33-4262-9096-125BA07CA9F5}"/>
              </a:ext>
            </a:extLst>
          </p:cNvPr>
          <p:cNvPicPr/>
          <p:nvPr/>
        </p:nvPicPr>
        <p:blipFill>
          <a:blip r:embed="rId4"/>
          <a:stretch>
            <a:fillRect/>
          </a:stretch>
        </p:blipFill>
        <p:spPr>
          <a:xfrm>
            <a:off x="1664335" y="4797152"/>
            <a:ext cx="8863330" cy="1968500"/>
          </a:xfrm>
          <a:prstGeom prst="rect">
            <a:avLst/>
          </a:prstGeom>
        </p:spPr>
      </p:pic>
      <p:sp>
        <p:nvSpPr>
          <p:cNvPr id="10" name="Rectangle 9">
            <a:extLst>
              <a:ext uri="{FF2B5EF4-FFF2-40B4-BE49-F238E27FC236}">
                <a16:creationId xmlns:a16="http://schemas.microsoft.com/office/drawing/2014/main" id="{B51AD8D1-AF18-467D-99F1-05B234C8E96C}"/>
              </a:ext>
            </a:extLst>
          </p:cNvPr>
          <p:cNvSpPr/>
          <p:nvPr/>
        </p:nvSpPr>
        <p:spPr>
          <a:xfrm>
            <a:off x="1781175" y="5709245"/>
            <a:ext cx="5514975" cy="600075"/>
          </a:xfrm>
          <a:prstGeom prst="rect">
            <a:avLst/>
          </a:prstGeom>
          <a:no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4616EDDB-57FD-463C-A36A-34EEDCBDBCAD}"/>
              </a:ext>
            </a:extLst>
          </p:cNvPr>
          <p:cNvSpPr/>
          <p:nvPr/>
        </p:nvSpPr>
        <p:spPr>
          <a:xfrm>
            <a:off x="7362825" y="5733256"/>
            <a:ext cx="3067050" cy="742950"/>
          </a:xfrm>
          <a:prstGeom prst="rect">
            <a:avLst/>
          </a:prstGeom>
          <a:no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a:extLst>
              <a:ext uri="{FF2B5EF4-FFF2-40B4-BE49-F238E27FC236}">
                <a16:creationId xmlns:a16="http://schemas.microsoft.com/office/drawing/2014/main" id="{A94ADA82-EEC7-447D-B25D-FA8D65363541}"/>
              </a:ext>
            </a:extLst>
          </p:cNvPr>
          <p:cNvSpPr/>
          <p:nvPr/>
        </p:nvSpPr>
        <p:spPr>
          <a:xfrm>
            <a:off x="1762125" y="6374085"/>
            <a:ext cx="5534025" cy="29527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EDBA9280-238F-4B54-95C8-BD8830E2D7B3}"/>
              </a:ext>
            </a:extLst>
          </p:cNvPr>
          <p:cNvSpPr/>
          <p:nvPr/>
        </p:nvSpPr>
        <p:spPr>
          <a:xfrm>
            <a:off x="7343775" y="6522293"/>
            <a:ext cx="3086100" cy="21907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EFA1C583-1FE0-4658-A262-1DE0C2EBD735}"/>
              </a:ext>
            </a:extLst>
          </p:cNvPr>
          <p:cNvSpPr/>
          <p:nvPr/>
        </p:nvSpPr>
        <p:spPr>
          <a:xfrm>
            <a:off x="4367808" y="6290533"/>
            <a:ext cx="428625" cy="314325"/>
          </a:xfrm>
          <a:prstGeom prst="ellipse">
            <a:avLst/>
          </a:prstGeom>
          <a:noFill/>
          <a:ln w="571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2">
            <a:extLst>
              <a:ext uri="{FF2B5EF4-FFF2-40B4-BE49-F238E27FC236}">
                <a16:creationId xmlns:a16="http://schemas.microsoft.com/office/drawing/2014/main" id="{84F5E4CF-BAC3-4592-800A-8334020B5C2C}"/>
              </a:ext>
            </a:extLst>
          </p:cNvPr>
          <p:cNvSpPr txBox="1"/>
          <p:nvPr/>
        </p:nvSpPr>
        <p:spPr>
          <a:xfrm>
            <a:off x="39811" y="6021288"/>
            <a:ext cx="1686269" cy="79741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2234 points, on which the S&amp;T team were working at the time of the irregularity</a:t>
            </a:r>
          </a:p>
        </p:txBody>
      </p:sp>
      <p:sp>
        <p:nvSpPr>
          <p:cNvPr id="17" name="Text Box 22">
            <a:extLst>
              <a:ext uri="{FF2B5EF4-FFF2-40B4-BE49-F238E27FC236}">
                <a16:creationId xmlns:a16="http://schemas.microsoft.com/office/drawing/2014/main" id="{A439A036-C0CE-489A-A70E-4E398D13B84C}"/>
              </a:ext>
            </a:extLst>
          </p:cNvPr>
          <p:cNvSpPr txBox="1"/>
          <p:nvPr/>
        </p:nvSpPr>
        <p:spPr>
          <a:xfrm>
            <a:off x="191344" y="4875596"/>
            <a:ext cx="1300060" cy="4644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Lines under the possession (T3)</a:t>
            </a:r>
          </a:p>
        </p:txBody>
      </p:sp>
      <p:cxnSp>
        <p:nvCxnSpPr>
          <p:cNvPr id="7" name="Straight Arrow Connector 6">
            <a:extLst>
              <a:ext uri="{FF2B5EF4-FFF2-40B4-BE49-F238E27FC236}">
                <a16:creationId xmlns:a16="http://schemas.microsoft.com/office/drawing/2014/main" id="{CD55E19C-82B4-4134-8570-A06BC4F51AB1}"/>
              </a:ext>
            </a:extLst>
          </p:cNvPr>
          <p:cNvCxnSpPr>
            <a:cxnSpLocks/>
          </p:cNvCxnSpPr>
          <p:nvPr/>
        </p:nvCxnSpPr>
        <p:spPr>
          <a:xfrm>
            <a:off x="882945" y="5400541"/>
            <a:ext cx="843135" cy="4618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22">
            <a:extLst>
              <a:ext uri="{FF2B5EF4-FFF2-40B4-BE49-F238E27FC236}">
                <a16:creationId xmlns:a16="http://schemas.microsoft.com/office/drawing/2014/main" id="{248CC742-7CD4-47B2-9748-920EF3E6E323}"/>
              </a:ext>
            </a:extLst>
          </p:cNvPr>
          <p:cNvSpPr txBox="1"/>
          <p:nvPr/>
        </p:nvSpPr>
        <p:spPr>
          <a:xfrm>
            <a:off x="10563710" y="5845138"/>
            <a:ext cx="1242115" cy="4644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Line under the Line Blockage (LB)</a:t>
            </a:r>
          </a:p>
        </p:txBody>
      </p:sp>
      <p:cxnSp>
        <p:nvCxnSpPr>
          <p:cNvPr id="23" name="Straight Arrow Connector 22">
            <a:extLst>
              <a:ext uri="{FF2B5EF4-FFF2-40B4-BE49-F238E27FC236}">
                <a16:creationId xmlns:a16="http://schemas.microsoft.com/office/drawing/2014/main" id="{3D958251-E644-4D49-9DD6-7BB9DC59A0A4}"/>
              </a:ext>
            </a:extLst>
          </p:cNvPr>
          <p:cNvCxnSpPr>
            <a:cxnSpLocks/>
          </p:cNvCxnSpPr>
          <p:nvPr/>
        </p:nvCxnSpPr>
        <p:spPr>
          <a:xfrm flipH="1">
            <a:off x="10472303" y="6372984"/>
            <a:ext cx="634677" cy="2714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86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9" name="Picture 8">
            <a:extLst>
              <a:ext uri="{FF2B5EF4-FFF2-40B4-BE49-F238E27FC236}">
                <a16:creationId xmlns:a16="http://schemas.microsoft.com/office/drawing/2014/main" id="{73D07B65-1FA2-43C7-B026-6D90366CD1C7}"/>
              </a:ext>
            </a:extLst>
          </p:cNvPr>
          <p:cNvPicPr>
            <a:picLocks noChangeAspect="1"/>
          </p:cNvPicPr>
          <p:nvPr/>
        </p:nvPicPr>
        <p:blipFill>
          <a:blip r:embed="rId3"/>
          <a:stretch>
            <a:fillRect/>
          </a:stretch>
        </p:blipFill>
        <p:spPr>
          <a:xfrm>
            <a:off x="3236213" y="134452"/>
            <a:ext cx="424999" cy="426004"/>
          </a:xfrm>
          <a:prstGeom prst="rect">
            <a:avLst/>
          </a:prstGeom>
          <a:ln>
            <a:solidFill>
              <a:schemeClr val="bg2">
                <a:lumMod val="10000"/>
              </a:schemeClr>
            </a:solidFill>
          </a:ln>
        </p:spPr>
      </p:pic>
      <p:pic>
        <p:nvPicPr>
          <p:cNvPr id="7" name="Picture 6">
            <a:extLst>
              <a:ext uri="{FF2B5EF4-FFF2-40B4-BE49-F238E27FC236}">
                <a16:creationId xmlns:a16="http://schemas.microsoft.com/office/drawing/2014/main" id="{FC9097D9-E072-43AB-B07E-343A3FE1598A}"/>
              </a:ext>
            </a:extLst>
          </p:cNvPr>
          <p:cNvPicPr>
            <a:picLocks noChangeAspect="1"/>
          </p:cNvPicPr>
          <p:nvPr/>
        </p:nvPicPr>
        <p:blipFill>
          <a:blip r:embed="rId4"/>
          <a:stretch>
            <a:fillRect/>
          </a:stretch>
        </p:blipFill>
        <p:spPr>
          <a:xfrm>
            <a:off x="4010128" y="118894"/>
            <a:ext cx="4171744" cy="754575"/>
          </a:xfrm>
          <a:prstGeom prst="rect">
            <a:avLst/>
          </a:prstGeom>
        </p:spPr>
      </p:pic>
      <p:sp>
        <p:nvSpPr>
          <p:cNvPr id="15" name="Rectangle 14">
            <a:extLst>
              <a:ext uri="{FF2B5EF4-FFF2-40B4-BE49-F238E27FC236}">
                <a16:creationId xmlns:a16="http://schemas.microsoft.com/office/drawing/2014/main" id="{220AA183-EDF7-4160-B200-206738D27EAC}"/>
              </a:ext>
            </a:extLst>
          </p:cNvPr>
          <p:cNvSpPr/>
          <p:nvPr/>
        </p:nvSpPr>
        <p:spPr>
          <a:xfrm>
            <a:off x="6183082" y="3582263"/>
            <a:ext cx="5995912" cy="3262432"/>
          </a:xfrm>
          <a:prstGeom prst="rect">
            <a:avLst/>
          </a:prstGeom>
          <a:solidFill>
            <a:schemeClr val="bg2"/>
          </a:solidFill>
        </p:spPr>
        <p:txBody>
          <a:bodyPr wrap="square">
            <a:spAutoFit/>
          </a:bodyPr>
          <a:lstStyle/>
          <a:p>
            <a:endParaRPr lang="en-GB" sz="1200" dirty="0">
              <a:solidFill>
                <a:srgbClr val="000000"/>
              </a:solidFill>
              <a:latin typeface="Arial" panose="020B0604020202020204" pitchFamily="34" charset="0"/>
            </a:endParaRPr>
          </a:p>
          <a:p>
            <a:r>
              <a:rPr lang="en-GB" sz="1200" dirty="0">
                <a:solidFill>
                  <a:srgbClr val="FF0000"/>
                </a:solidFill>
                <a:latin typeface="Arial" panose="020B0604020202020204" pitchFamily="34" charset="0"/>
              </a:rPr>
              <a:t> </a:t>
            </a:r>
            <a:r>
              <a:rPr lang="en-GB" sz="1300" b="1" dirty="0">
                <a:solidFill>
                  <a:srgbClr val="FF0000"/>
                </a:solidFill>
                <a:latin typeface="Arial" panose="020B0604020202020204" pitchFamily="34" charset="0"/>
              </a:rPr>
              <a:t>Immediate action required </a:t>
            </a:r>
          </a:p>
          <a:p>
            <a:endParaRPr lang="en-GB" sz="1300" b="1" dirty="0">
              <a:solidFill>
                <a:srgbClr val="000000"/>
              </a:solidFill>
              <a:latin typeface="Arial" panose="020B0604020202020204" pitchFamily="34" charset="0"/>
            </a:endParaRPr>
          </a:p>
          <a:p>
            <a:r>
              <a:rPr lang="en-GB" sz="1200" dirty="0">
                <a:solidFill>
                  <a:srgbClr val="000000"/>
                </a:solidFill>
                <a:latin typeface="Arial" panose="020B0604020202020204" pitchFamily="34" charset="0"/>
              </a:rPr>
              <a:t>These materials are available on Safety Central at the following link to download. </a:t>
            </a:r>
            <a:r>
              <a:rPr lang="en-GB" sz="1200" b="1" u="sng" dirty="0">
                <a:solidFill>
                  <a:schemeClr val="accent1"/>
                </a:solidFill>
                <a:latin typeface="Arial" panose="020B0604020202020204" pitchFamily="34" charset="0"/>
              </a:rPr>
              <a:t>https://safety.networkrail.co.uk/safety/electricalsafety/national-electrical-power-distributionsafety-briefing/ </a:t>
            </a:r>
          </a:p>
          <a:p>
            <a:r>
              <a:rPr lang="en-GB" sz="1200" dirty="0">
                <a:solidFill>
                  <a:srgbClr val="000000"/>
                </a:solidFill>
                <a:latin typeface="Arial" panose="020B0604020202020204" pitchFamily="34" charset="0"/>
              </a:rPr>
              <a:t>  </a:t>
            </a:r>
          </a:p>
          <a:p>
            <a:r>
              <a:rPr lang="en-GB" sz="1200" b="1" dirty="0">
                <a:solidFill>
                  <a:srgbClr val="000000"/>
                </a:solidFill>
                <a:latin typeface="Arial" panose="020B0604020202020204" pitchFamily="34" charset="0"/>
              </a:rPr>
              <a:t>This briefing is compulsory for all staff </a:t>
            </a:r>
            <a:r>
              <a:rPr lang="en-GB" sz="1200" dirty="0">
                <a:solidFill>
                  <a:srgbClr val="000000"/>
                </a:solidFill>
                <a:latin typeface="Arial" panose="020B0604020202020204" pitchFamily="34" charset="0"/>
              </a:rPr>
              <a:t>(Network Rail and contractors) </a:t>
            </a:r>
            <a:r>
              <a:rPr lang="en-GB" sz="1200" b="1" dirty="0">
                <a:solidFill>
                  <a:srgbClr val="000000"/>
                </a:solidFill>
                <a:latin typeface="Arial" panose="020B0604020202020204" pitchFamily="34" charset="0"/>
              </a:rPr>
              <a:t>that hold the following Traction Power Distribution competences: </a:t>
            </a:r>
          </a:p>
          <a:p>
            <a:r>
              <a:rPr lang="en-GB" sz="1200" dirty="0">
                <a:solidFill>
                  <a:srgbClr val="000000"/>
                </a:solidFill>
                <a:latin typeface="Arial" panose="020B0604020202020204" pitchFamily="34" charset="0"/>
              </a:rPr>
              <a:t>• Level D Distribution (LD DIST) </a:t>
            </a:r>
          </a:p>
          <a:p>
            <a:r>
              <a:rPr lang="en-GB" sz="1200" dirty="0">
                <a:solidFill>
                  <a:srgbClr val="000000"/>
                </a:solidFill>
                <a:latin typeface="Arial" panose="020B0604020202020204" pitchFamily="34" charset="0"/>
              </a:rPr>
              <a:t>• Level C Distribution (LC DIST) </a:t>
            </a:r>
          </a:p>
          <a:p>
            <a:r>
              <a:rPr lang="en-GB" sz="1200" dirty="0">
                <a:solidFill>
                  <a:srgbClr val="000000"/>
                </a:solidFill>
                <a:latin typeface="Arial" panose="020B0604020202020204" pitchFamily="34" charset="0"/>
              </a:rPr>
              <a:t>• Level B Distribution (LB DIST </a:t>
            </a:r>
            <a:r>
              <a:rPr lang="en-GB" sz="1200" dirty="0" err="1">
                <a:solidFill>
                  <a:srgbClr val="000000"/>
                </a:solidFill>
                <a:latin typeface="Arial" panose="020B0604020202020204" pitchFamily="34" charset="0"/>
              </a:rPr>
              <a:t>ACi</a:t>
            </a:r>
            <a:r>
              <a:rPr lang="en-GB" sz="1200" dirty="0">
                <a:solidFill>
                  <a:srgbClr val="000000"/>
                </a:solidFill>
                <a:latin typeface="Arial" panose="020B0604020202020204" pitchFamily="34" charset="0"/>
              </a:rPr>
              <a:t>, LB DIST </a:t>
            </a:r>
            <a:r>
              <a:rPr lang="en-GB" sz="1200" dirty="0" err="1">
                <a:solidFill>
                  <a:srgbClr val="000000"/>
                </a:solidFill>
                <a:latin typeface="Arial" panose="020B0604020202020204" pitchFamily="34" charset="0"/>
              </a:rPr>
              <a:t>ACi+DCi</a:t>
            </a:r>
            <a:r>
              <a:rPr lang="en-GB" sz="1200" dirty="0">
                <a:solidFill>
                  <a:srgbClr val="000000"/>
                </a:solidFill>
                <a:latin typeface="Arial" panose="020B0604020202020204" pitchFamily="34" charset="0"/>
              </a:rPr>
              <a:t>) </a:t>
            </a:r>
          </a:p>
          <a:p>
            <a:r>
              <a:rPr lang="en-GB" sz="1200" dirty="0">
                <a:solidFill>
                  <a:srgbClr val="000000"/>
                </a:solidFill>
                <a:latin typeface="Arial" panose="020B0604020202020204" pitchFamily="34" charset="0"/>
              </a:rPr>
              <a:t>• Level A Distribution (LA DIST) </a:t>
            </a:r>
          </a:p>
          <a:p>
            <a:endParaRPr lang="en-GB" sz="800" dirty="0">
              <a:solidFill>
                <a:srgbClr val="000000"/>
              </a:solidFill>
              <a:latin typeface="Arial" panose="020B0604020202020204" pitchFamily="34" charset="0"/>
            </a:endParaRPr>
          </a:p>
          <a:p>
            <a:r>
              <a:rPr lang="en-GB" sz="1200" dirty="0">
                <a:solidFill>
                  <a:srgbClr val="000000"/>
                </a:solidFill>
                <a:latin typeface="Arial" panose="020B0604020202020204" pitchFamily="34" charset="0"/>
              </a:rPr>
              <a:t>The compliance date for completion of the briefings to all relevant staff and the issue of the required arc flash PPE is </a:t>
            </a:r>
            <a:r>
              <a:rPr lang="en-GB" sz="1200" b="1" dirty="0">
                <a:solidFill>
                  <a:srgbClr val="000000"/>
                </a:solidFill>
                <a:latin typeface="Arial" panose="020B0604020202020204" pitchFamily="34" charset="0"/>
              </a:rPr>
              <a:t>6th June 2020. </a:t>
            </a:r>
            <a:endParaRPr lang="en-GB" sz="1200" dirty="0">
              <a:solidFill>
                <a:srgbClr val="000000"/>
              </a:solidFill>
              <a:latin typeface="Arial" panose="020B0604020202020204" pitchFamily="34" charset="0"/>
            </a:endParaRPr>
          </a:p>
          <a:p>
            <a:r>
              <a:rPr lang="en-GB" sz="1200" dirty="0">
                <a:solidFill>
                  <a:srgbClr val="000000"/>
                </a:solidFill>
                <a:latin typeface="Arial" panose="020B0604020202020204" pitchFamily="34" charset="0"/>
              </a:rPr>
              <a:t>  </a:t>
            </a:r>
          </a:p>
        </p:txBody>
      </p:sp>
      <p:sp>
        <p:nvSpPr>
          <p:cNvPr id="16" name="Rectangle 15">
            <a:extLst>
              <a:ext uri="{FF2B5EF4-FFF2-40B4-BE49-F238E27FC236}">
                <a16:creationId xmlns:a16="http://schemas.microsoft.com/office/drawing/2014/main" id="{884A9964-F1ED-49A6-9028-F1F6409C65ED}"/>
              </a:ext>
            </a:extLst>
          </p:cNvPr>
          <p:cNvSpPr/>
          <p:nvPr/>
        </p:nvSpPr>
        <p:spPr>
          <a:xfrm>
            <a:off x="100088" y="642452"/>
            <a:ext cx="3691656" cy="2185214"/>
          </a:xfrm>
          <a:prstGeom prst="rect">
            <a:avLst/>
          </a:prstGeom>
          <a:solidFill>
            <a:schemeClr val="bg1"/>
          </a:solidFill>
        </p:spPr>
        <p:txBody>
          <a:bodyPr wrap="square">
            <a:spAutoFit/>
          </a:bodyPr>
          <a:lstStyle/>
          <a:p>
            <a:r>
              <a:rPr lang="en-GB" sz="1200" dirty="0">
                <a:solidFill>
                  <a:srgbClr val="000000"/>
                </a:solidFill>
                <a:latin typeface="Arial" panose="020B0604020202020204" pitchFamily="34" charset="0"/>
              </a:rPr>
              <a:t> </a:t>
            </a:r>
            <a:r>
              <a:rPr lang="en-GB" sz="1300" b="1" dirty="0">
                <a:solidFill>
                  <a:srgbClr val="000000"/>
                </a:solidFill>
                <a:latin typeface="Arial" panose="020B0604020202020204" pitchFamily="34" charset="0"/>
              </a:rPr>
              <a:t>Arc Flash PPE - Updated Requirements </a:t>
            </a:r>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  </a:t>
            </a:r>
          </a:p>
          <a:p>
            <a:r>
              <a:rPr lang="en-GB" sz="1000" dirty="0">
                <a:solidFill>
                  <a:srgbClr val="000000"/>
                </a:solidFill>
                <a:latin typeface="Arial" panose="020B0604020202020204" pitchFamily="34" charset="0"/>
              </a:rPr>
              <a:t>Issued to: </a:t>
            </a:r>
          </a:p>
          <a:p>
            <a:r>
              <a:rPr lang="en-GB" sz="1000" dirty="0">
                <a:solidFill>
                  <a:srgbClr val="000000"/>
                </a:solidFill>
                <a:latin typeface="Arial" panose="020B0604020202020204" pitchFamily="34" charset="0"/>
              </a:rPr>
              <a:t> </a:t>
            </a:r>
            <a:r>
              <a:rPr lang="en-GB" sz="1000" b="1" dirty="0">
                <a:solidFill>
                  <a:srgbClr val="000000"/>
                </a:solidFill>
                <a:latin typeface="Arial" panose="020B0604020202020204" pitchFamily="34" charset="0"/>
              </a:rPr>
              <a:t>All Network Rail line managers, safety professionals and RISQS registered contractors </a:t>
            </a:r>
            <a:endParaRPr lang="en-GB" sz="1000" dirty="0">
              <a:solidFill>
                <a:srgbClr val="000000"/>
              </a:solidFill>
              <a:latin typeface="Arial" panose="020B0604020202020204" pitchFamily="34" charset="0"/>
            </a:endParaRPr>
          </a:p>
          <a:p>
            <a:r>
              <a:rPr lang="en-GB" sz="1000" dirty="0">
                <a:solidFill>
                  <a:srgbClr val="000000"/>
                </a:solidFill>
                <a:latin typeface="Arial" panose="020B0604020202020204" pitchFamily="34" charset="0"/>
              </a:rPr>
              <a:t>  </a:t>
            </a:r>
          </a:p>
          <a:p>
            <a:r>
              <a:rPr lang="en-GB" sz="1000" dirty="0">
                <a:solidFill>
                  <a:srgbClr val="000000"/>
                </a:solidFill>
                <a:latin typeface="Arial" panose="020B0604020202020204" pitchFamily="34" charset="0"/>
              </a:rPr>
              <a:t>Ref:  NRA20-01 </a:t>
            </a:r>
          </a:p>
          <a:p>
            <a:r>
              <a:rPr lang="en-GB" sz="1000" dirty="0">
                <a:solidFill>
                  <a:srgbClr val="000000"/>
                </a:solidFill>
                <a:latin typeface="Arial" panose="020B0604020202020204" pitchFamily="34" charset="0"/>
              </a:rPr>
              <a:t>  </a:t>
            </a:r>
          </a:p>
          <a:p>
            <a:r>
              <a:rPr lang="en-GB" sz="1000" dirty="0">
                <a:solidFill>
                  <a:srgbClr val="000000"/>
                </a:solidFill>
                <a:latin typeface="Arial" panose="020B0604020202020204" pitchFamily="34" charset="0"/>
              </a:rPr>
              <a:t>Date of issue:  24/01/2020 </a:t>
            </a:r>
          </a:p>
          <a:p>
            <a:r>
              <a:rPr lang="en-GB" sz="1000" dirty="0">
                <a:solidFill>
                  <a:srgbClr val="000000"/>
                </a:solidFill>
                <a:latin typeface="Arial" panose="020B0604020202020204" pitchFamily="34" charset="0"/>
              </a:rPr>
              <a:t>  </a:t>
            </a:r>
          </a:p>
          <a:p>
            <a:r>
              <a:rPr lang="en-GB" sz="1000" dirty="0">
                <a:solidFill>
                  <a:srgbClr val="000000"/>
                </a:solidFill>
                <a:latin typeface="Arial" panose="020B0604020202020204" pitchFamily="34" charset="0"/>
              </a:rPr>
              <a:t>Location:  National </a:t>
            </a:r>
          </a:p>
          <a:p>
            <a:r>
              <a:rPr lang="en-GB" sz="1000" dirty="0">
                <a:solidFill>
                  <a:srgbClr val="000000"/>
                </a:solidFill>
                <a:latin typeface="Arial" panose="020B0604020202020204" pitchFamily="34" charset="0"/>
              </a:rPr>
              <a:t>  </a:t>
            </a:r>
          </a:p>
          <a:p>
            <a:r>
              <a:rPr lang="en-GB" sz="1000" dirty="0">
                <a:solidFill>
                  <a:srgbClr val="000000"/>
                </a:solidFill>
                <a:latin typeface="Arial" panose="020B0604020202020204" pitchFamily="34" charset="0"/>
              </a:rPr>
              <a:t>Contact:  Kyle Windsor, STE M&amp;EE Power Distribution Team</a:t>
            </a:r>
          </a:p>
        </p:txBody>
      </p:sp>
      <p:pic>
        <p:nvPicPr>
          <p:cNvPr id="17" name="Picture 16">
            <a:extLst>
              <a:ext uri="{FF2B5EF4-FFF2-40B4-BE49-F238E27FC236}">
                <a16:creationId xmlns:a16="http://schemas.microsoft.com/office/drawing/2014/main" id="{CE7C8C35-51AB-47B8-A5A6-F7433365EDD7}"/>
              </a:ext>
            </a:extLst>
          </p:cNvPr>
          <p:cNvPicPr>
            <a:picLocks noChangeAspect="1"/>
          </p:cNvPicPr>
          <p:nvPr/>
        </p:nvPicPr>
        <p:blipFill>
          <a:blip r:embed="rId5"/>
          <a:stretch>
            <a:fillRect/>
          </a:stretch>
        </p:blipFill>
        <p:spPr>
          <a:xfrm>
            <a:off x="7682536" y="873469"/>
            <a:ext cx="3691656" cy="2662775"/>
          </a:xfrm>
          <a:prstGeom prst="rect">
            <a:avLst/>
          </a:prstGeom>
        </p:spPr>
      </p:pic>
      <p:sp>
        <p:nvSpPr>
          <p:cNvPr id="19" name="Rectangle 18">
            <a:extLst>
              <a:ext uri="{FF2B5EF4-FFF2-40B4-BE49-F238E27FC236}">
                <a16:creationId xmlns:a16="http://schemas.microsoft.com/office/drawing/2014/main" id="{B229E765-20C7-444D-9439-FEF083E55AA2}"/>
              </a:ext>
            </a:extLst>
          </p:cNvPr>
          <p:cNvSpPr/>
          <p:nvPr/>
        </p:nvSpPr>
        <p:spPr>
          <a:xfrm>
            <a:off x="119336" y="2818090"/>
            <a:ext cx="6063746" cy="2339102"/>
          </a:xfrm>
          <a:prstGeom prst="rect">
            <a:avLst/>
          </a:prstGeom>
          <a:solidFill>
            <a:schemeClr val="bg1"/>
          </a:solidFill>
        </p:spPr>
        <p:txBody>
          <a:bodyPr wrap="square">
            <a:spAutoFit/>
          </a:bodyPr>
          <a:lstStyle/>
          <a:p>
            <a:r>
              <a:rPr lang="en-GB" sz="1200" dirty="0">
                <a:solidFill>
                  <a:srgbClr val="000000"/>
                </a:solidFill>
                <a:latin typeface="Arial" panose="020B0604020202020204" pitchFamily="34" charset="0"/>
              </a:rPr>
              <a:t> </a:t>
            </a:r>
            <a:r>
              <a:rPr lang="en-GB" sz="1300" b="1" dirty="0">
                <a:solidFill>
                  <a:srgbClr val="000000"/>
                </a:solidFill>
                <a:latin typeface="Arial" panose="020B0604020202020204" pitchFamily="34" charset="0"/>
              </a:rPr>
              <a:t>Overview </a:t>
            </a:r>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  </a:t>
            </a:r>
          </a:p>
          <a:p>
            <a:r>
              <a:rPr lang="en-GB" sz="1200" dirty="0">
                <a:solidFill>
                  <a:srgbClr val="000000"/>
                </a:solidFill>
                <a:latin typeface="Arial" panose="020B0604020202020204" pitchFamily="34" charset="0"/>
              </a:rPr>
              <a:t>Following a serious staff injury in </a:t>
            </a:r>
            <a:r>
              <a:rPr lang="en-GB" sz="1200" dirty="0" err="1">
                <a:solidFill>
                  <a:srgbClr val="000000"/>
                </a:solidFill>
                <a:latin typeface="Arial" panose="020B0604020202020204" pitchFamily="34" charset="0"/>
              </a:rPr>
              <a:t>Godinton</a:t>
            </a:r>
            <a:r>
              <a:rPr lang="en-GB" sz="1200" dirty="0">
                <a:solidFill>
                  <a:srgbClr val="000000"/>
                </a:solidFill>
                <a:latin typeface="Arial" panose="020B0604020202020204" pitchFamily="34" charset="0"/>
              </a:rPr>
              <a:t> dc traction substation in December 2018, Network Rail's arc flash PPE requirements have been reviewed and bench marked against our rail industry partners and Distribution Network Operators. Common work activities (for traction &amp; HV non-traction power distribution staff) have been risk assessed to calculate the required level of arc flash protection for an uncontrolled release of electrical energy. A briefing pack, which includes a technical briefing presentation, a notice board poster and FAQs, has been produced to explain the updated arc flash PPE requirements when working on or near traction &amp; HV non-traction power distribution equipment. The requirements have changed from those advised in March 2019.   </a:t>
            </a:r>
          </a:p>
        </p:txBody>
      </p:sp>
      <p:sp>
        <p:nvSpPr>
          <p:cNvPr id="20" name="Rectangle 19">
            <a:extLst>
              <a:ext uri="{FF2B5EF4-FFF2-40B4-BE49-F238E27FC236}">
                <a16:creationId xmlns:a16="http://schemas.microsoft.com/office/drawing/2014/main" id="{0726AB5B-73D8-4923-B790-95C1A2B00BC5}"/>
              </a:ext>
            </a:extLst>
          </p:cNvPr>
          <p:cNvSpPr/>
          <p:nvPr/>
        </p:nvSpPr>
        <p:spPr>
          <a:xfrm>
            <a:off x="119336" y="5157192"/>
            <a:ext cx="6063746" cy="1569660"/>
          </a:xfrm>
          <a:prstGeom prst="rect">
            <a:avLst/>
          </a:prstGeom>
          <a:solidFill>
            <a:schemeClr val="bg1"/>
          </a:solidFill>
        </p:spPr>
        <p:txBody>
          <a:bodyPr wrap="square">
            <a:spAutoFit/>
          </a:bodyPr>
          <a:lstStyle/>
          <a:p>
            <a:r>
              <a:rPr lang="en-GB" sz="1200" dirty="0">
                <a:solidFill>
                  <a:srgbClr val="000000"/>
                </a:solidFill>
                <a:latin typeface="Arial" panose="020B0604020202020204" pitchFamily="34" charset="0"/>
              </a:rPr>
              <a:t> The arc flash PPE requirements in this briefing pack supersede the previous requirements in the National Electrical Safety Briefing - Access to Distribution Sites March 2019, and also the National Safety Advice NRA17-09. In addition, for Network Rail staff, the Task Risk Control Sheet NR/L3/MTC/RCS0216/DP01 'Working on or near traction and HV non-traction distribution equipment', has been reviewed. The revised document and technical briefing materials can be found on the Network Rail standards intranet page. </a:t>
            </a:r>
          </a:p>
          <a:p>
            <a:r>
              <a:rPr lang="en-GB" sz="12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88081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0" y="777938"/>
            <a:ext cx="9653753" cy="369332"/>
          </a:xfrm>
          <a:prstGeom prst="rect">
            <a:avLst/>
          </a:prstGeom>
        </p:spPr>
        <p:txBody>
          <a:bodyPr wrap="square">
            <a:spAutoFit/>
          </a:bodyPr>
          <a:lstStyle/>
          <a:p>
            <a:pPr>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Track Worker Safety Programme - </a:t>
            </a:r>
            <a:r>
              <a:rPr lang="en-GB" b="1" dirty="0">
                <a:solidFill>
                  <a:schemeClr val="tx2">
                    <a:lumMod val="50000"/>
                  </a:schemeClr>
                </a:solidFill>
              </a:rPr>
              <a:t>Wessex Response to the ORR improvement notices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19" name="ymail_attachmentId29551" descr="image004">
            <a:extLst>
              <a:ext uri="{FF2B5EF4-FFF2-40B4-BE49-F238E27FC236}">
                <a16:creationId xmlns:a16="http://schemas.microsoft.com/office/drawing/2014/main" id="{D71AB477-5479-4E64-8D53-8C99CB81E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3969" y="1559966"/>
            <a:ext cx="4789951" cy="35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a:extLst>
              <a:ext uri="{FF2B5EF4-FFF2-40B4-BE49-F238E27FC236}">
                <a16:creationId xmlns:a16="http://schemas.microsoft.com/office/drawing/2014/main" id="{3EBCA03E-0171-4FF1-84BA-7A2DD47FBDE5}"/>
              </a:ext>
            </a:extLst>
          </p:cNvPr>
          <p:cNvSpPr txBox="1">
            <a:spLocks/>
          </p:cNvSpPr>
          <p:nvPr/>
        </p:nvSpPr>
        <p:spPr>
          <a:xfrm>
            <a:off x="223895" y="1351484"/>
            <a:ext cx="5080018" cy="533171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Dedicated multi-functional team created to deliver sustainable changes to satisfy the improvement notices. Full programme to visit all areas of Wessex route to produce </a:t>
            </a:r>
            <a:r>
              <a:rPr kumimoji="0" lang="en-GB" sz="16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a safe access strategy</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Acceleration of the </a:t>
            </a:r>
            <a:r>
              <a:rPr kumimoji="0" lang="en-GB" sz="16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secondary protection </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programme including use of remote T-CODs. The first of these in the route have been installed and were used to provide additional protection to patrolling line blocks on 23</a:t>
            </a:r>
            <a:r>
              <a:rPr kumimoji="0" lang="en-GB" sz="1600" b="0" i="0" u="none" strike="noStrike" kern="1200" cap="none" spc="0" normalizeH="0" baseline="30000" noProof="0" dirty="0">
                <a:ln>
                  <a:noFill/>
                </a:ln>
                <a:solidFill>
                  <a:schemeClr val="tx2">
                    <a:lumMod val="50000"/>
                  </a:schemeClr>
                </a:solidFill>
                <a:effectLst/>
                <a:uLnTx/>
                <a:uFillTx/>
                <a:latin typeface="Arial" panose="020B0604020202020204"/>
                <a:ea typeface="+mn-ea"/>
                <a:cs typeface="+mn-cs"/>
              </a:rPr>
              <a:t>rd</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 January 2020. </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Wider implementation of </a:t>
            </a:r>
            <a:r>
              <a:rPr kumimoji="0" lang="en-GB" sz="16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the Informed Line Blockage approach</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 matching Signaller workload to line blockage availability to provide industry visible plan and reliable blockage access in each location. </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Enhanced funding for </a:t>
            </a:r>
            <a:r>
              <a:rPr kumimoji="0" lang="en-GB" sz="16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removal of lineside vegetation </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to improve the safety of the cess. </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Maximising the </a:t>
            </a:r>
            <a:r>
              <a:rPr kumimoji="0" lang="en-GB" sz="16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use of PLPR and Eddy Current </a:t>
            </a: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to reduce the requirement for track access. </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E9AABAAF-0AE5-464E-8807-5D49912A570E}"/>
              </a:ext>
            </a:extLst>
          </p:cNvPr>
          <p:cNvSpPr/>
          <p:nvPr/>
        </p:nvSpPr>
        <p:spPr>
          <a:xfrm>
            <a:off x="5452423" y="5525713"/>
            <a:ext cx="6138607" cy="634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2">
                    <a:lumMod val="50000"/>
                  </a:schemeClr>
                </a:solidFill>
              </a:rPr>
              <a:t>Wessex Route Track Worker Safety Lead is Eric Woodward </a:t>
            </a:r>
          </a:p>
        </p:txBody>
      </p:sp>
      <p:sp>
        <p:nvSpPr>
          <p:cNvPr id="18" name="Rectangle 17">
            <a:extLst>
              <a:ext uri="{FF2B5EF4-FFF2-40B4-BE49-F238E27FC236}">
                <a16:creationId xmlns:a16="http://schemas.microsoft.com/office/drawing/2014/main" id="{3815A036-8E21-4982-92F2-8B9E96FA5F40}"/>
              </a:ext>
            </a:extLst>
          </p:cNvPr>
          <p:cNvSpPr/>
          <p:nvPr/>
        </p:nvSpPr>
        <p:spPr>
          <a:xfrm>
            <a:off x="5893969" y="1556792"/>
            <a:ext cx="4789952" cy="830997"/>
          </a:xfrm>
          <a:prstGeom prst="rect">
            <a:avLst/>
          </a:prstGeom>
        </p:spPr>
        <p:txBody>
          <a:bodyPr wrap="square">
            <a:spAutoFit/>
          </a:bodyPr>
          <a:lstStyle/>
          <a:p>
            <a:r>
              <a:rPr lang="en-GB" sz="1200" b="1" dirty="0">
                <a:solidFill>
                  <a:schemeClr val="bg1"/>
                </a:solidFill>
              </a:rPr>
              <a:t>Pictured are Bob Dawson (Supervisor Clapham </a:t>
            </a:r>
            <a:r>
              <a:rPr lang="en-GB" sz="1200" b="1" dirty="0" err="1">
                <a:solidFill>
                  <a:schemeClr val="bg1"/>
                </a:solidFill>
              </a:rPr>
              <a:t>Pway</a:t>
            </a:r>
            <a:r>
              <a:rPr lang="en-GB" sz="1200" b="1" dirty="0">
                <a:solidFill>
                  <a:schemeClr val="bg1"/>
                </a:solidFill>
              </a:rPr>
              <a:t>), Danny Jenkins (Team Leader Clapham </a:t>
            </a:r>
            <a:r>
              <a:rPr lang="en-GB" sz="1200" b="1" dirty="0" err="1">
                <a:solidFill>
                  <a:schemeClr val="bg1"/>
                </a:solidFill>
              </a:rPr>
              <a:t>Pway</a:t>
            </a:r>
            <a:r>
              <a:rPr lang="en-GB" sz="1200" b="1" dirty="0">
                <a:solidFill>
                  <a:schemeClr val="bg1"/>
                </a:solidFill>
              </a:rPr>
              <a:t>) and Jason Keen (TSM Waterloo </a:t>
            </a:r>
            <a:r>
              <a:rPr lang="en-GB" sz="1200" b="1" dirty="0" err="1">
                <a:solidFill>
                  <a:schemeClr val="bg1"/>
                </a:solidFill>
              </a:rPr>
              <a:t>Pway</a:t>
            </a:r>
            <a:r>
              <a:rPr lang="en-GB" sz="1200" b="1" dirty="0">
                <a:solidFill>
                  <a:schemeClr val="bg1"/>
                </a:solidFill>
              </a:rPr>
              <a:t>), who have led the process of installing and testing remote TCODs.</a:t>
            </a:r>
            <a:endParaRPr lang="en-GB" sz="1200" dirty="0">
              <a:solidFill>
                <a:schemeClr val="bg1"/>
              </a:solidFill>
            </a:endParaRPr>
          </a:p>
        </p:txBody>
      </p:sp>
    </p:spTree>
    <p:extLst>
      <p:ext uri="{BB962C8B-B14F-4D97-AF65-F5344CB8AC3E}">
        <p14:creationId xmlns:p14="http://schemas.microsoft.com/office/powerpoint/2010/main" val="138639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11" name="Rectangle 10">
            <a:extLst>
              <a:ext uri="{FF2B5EF4-FFF2-40B4-BE49-F238E27FC236}">
                <a16:creationId xmlns:a16="http://schemas.microsoft.com/office/drawing/2014/main" id="{B36167B6-30C9-424C-AF55-85F663A23689}"/>
              </a:ext>
            </a:extLst>
          </p:cNvPr>
          <p:cNvSpPr/>
          <p:nvPr/>
        </p:nvSpPr>
        <p:spPr>
          <a:xfrm>
            <a:off x="240036" y="609789"/>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Safer Isolations – NSCD Rollout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83449D4F-3493-4C57-8EE8-173AF323AF2D}"/>
              </a:ext>
            </a:extLst>
          </p:cNvPr>
          <p:cNvSpPr/>
          <p:nvPr/>
        </p:nvSpPr>
        <p:spPr>
          <a:xfrm>
            <a:off x="240036" y="1141282"/>
            <a:ext cx="11112548" cy="1754326"/>
          </a:xfrm>
          <a:prstGeom prst="rect">
            <a:avLst/>
          </a:prstGeom>
        </p:spPr>
        <p:txBody>
          <a:bodyPr wrap="square">
            <a:spAutoFit/>
          </a:bodyPr>
          <a:lstStyle/>
          <a:p>
            <a:pPr hangingPunct="0">
              <a:spcAft>
                <a:spcPts val="0"/>
              </a:spcAft>
            </a:pPr>
            <a:r>
              <a:rPr lang="en-GB" b="1" dirty="0">
                <a:solidFill>
                  <a:schemeClr val="tx2">
                    <a:lumMod val="50000"/>
                  </a:schemeClr>
                </a:solidFill>
                <a:latin typeface="Network Rail Sans" panose="02000000040000020004" pitchFamily="2" charset="0"/>
                <a:ea typeface="Calibri" panose="020F0502020204030204" pitchFamily="34" charset="0"/>
              </a:rPr>
              <a:t>The way we undertake isolations is changing. Negative Short Circuiting Devices (NSCDs) are being rolled out across the Region enabling a safer and more efficient method of applying short circuit protection.  NSCDs are installed at traction supply points such as sub-stations; however, they are operated at Local Control Panel situated in a position of safety meaning, in the majority of cases, an isolation can be set up without having to go on or near the line.</a:t>
            </a:r>
            <a:endParaRPr lang="en-GB" b="1" dirty="0">
              <a:solidFill>
                <a:schemeClr val="tx2">
                  <a:lumMod val="50000"/>
                </a:schemeClr>
              </a:solidFill>
              <a:latin typeface="Times New Roman" panose="02020603050405020304" pitchFamily="18" charset="0"/>
              <a:ea typeface="Calibri" panose="020F0502020204030204" pitchFamily="34" charset="0"/>
            </a:endParaRPr>
          </a:p>
          <a:p>
            <a:pPr hangingPunct="0">
              <a:spcAft>
                <a:spcPts val="0"/>
              </a:spcAft>
            </a:pPr>
            <a:endParaRPr lang="en-GB" b="1" dirty="0">
              <a:solidFill>
                <a:schemeClr val="tx2">
                  <a:lumMod val="50000"/>
                </a:schemeClr>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1C09F412-D7F7-451E-8EE7-09D15B9914F9}"/>
              </a:ext>
            </a:extLst>
          </p:cNvPr>
          <p:cNvPicPr>
            <a:picLocks noChangeAspect="1"/>
          </p:cNvPicPr>
          <p:nvPr/>
        </p:nvPicPr>
        <p:blipFill>
          <a:blip r:embed="rId3"/>
          <a:stretch>
            <a:fillRect/>
          </a:stretch>
        </p:blipFill>
        <p:spPr>
          <a:xfrm>
            <a:off x="5879976" y="2578064"/>
            <a:ext cx="5827598" cy="3670147"/>
          </a:xfrm>
          <a:prstGeom prst="rect">
            <a:avLst/>
          </a:prstGeom>
          <a:ln w="12700">
            <a:solidFill>
              <a:schemeClr val="tx2">
                <a:lumMod val="50000"/>
              </a:schemeClr>
            </a:solidFill>
          </a:ln>
        </p:spPr>
      </p:pic>
      <p:sp>
        <p:nvSpPr>
          <p:cNvPr id="6" name="Rectangle 5">
            <a:extLst>
              <a:ext uri="{FF2B5EF4-FFF2-40B4-BE49-F238E27FC236}">
                <a16:creationId xmlns:a16="http://schemas.microsoft.com/office/drawing/2014/main" id="{BB539113-2C1E-4CE9-8835-4AF33FEE7143}"/>
              </a:ext>
            </a:extLst>
          </p:cNvPr>
          <p:cNvSpPr/>
          <p:nvPr/>
        </p:nvSpPr>
        <p:spPr>
          <a:xfrm>
            <a:off x="240036" y="5384115"/>
            <a:ext cx="5293817"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lumMod val="50000"/>
                  </a:schemeClr>
                </a:solidFill>
              </a:rPr>
              <a:t>More information can be found on the link below:</a:t>
            </a:r>
          </a:p>
          <a:p>
            <a:r>
              <a:rPr lang="en-GB" dirty="0">
                <a:solidFill>
                  <a:schemeClr val="accent2">
                    <a:lumMod val="50000"/>
                  </a:schemeClr>
                </a:solidFill>
                <a:hlinkClick r:id="rId4" action="ppaction://hlinkfile">
                  <a:extLst>
                    <a:ext uri="{A12FA001-AC4F-418D-AE19-62706E023703}">
                      <ahyp:hlinkClr xmlns:ahyp="http://schemas.microsoft.com/office/drawing/2018/hyperlinkcolor" val="tx"/>
                    </a:ext>
                  </a:extLst>
                </a:hlinkClick>
              </a:rPr>
              <a:t>Safer Isolations - CP Southern Programme.pdf</a:t>
            </a:r>
            <a:endParaRPr lang="en-GB" dirty="0">
              <a:solidFill>
                <a:schemeClr val="accent2">
                  <a:lumMod val="50000"/>
                </a:schemeClr>
              </a:solidFill>
            </a:endParaRPr>
          </a:p>
        </p:txBody>
      </p:sp>
      <p:pic>
        <p:nvPicPr>
          <p:cNvPr id="9" name="Picture 8">
            <a:extLst>
              <a:ext uri="{FF2B5EF4-FFF2-40B4-BE49-F238E27FC236}">
                <a16:creationId xmlns:a16="http://schemas.microsoft.com/office/drawing/2014/main" id="{73D07B65-1FA2-43C7-B026-6D90366CD1C7}"/>
              </a:ext>
            </a:extLst>
          </p:cNvPr>
          <p:cNvPicPr>
            <a:picLocks noChangeAspect="1"/>
          </p:cNvPicPr>
          <p:nvPr/>
        </p:nvPicPr>
        <p:blipFill>
          <a:blip r:embed="rId5"/>
          <a:stretch>
            <a:fillRect/>
          </a:stretch>
        </p:blipFill>
        <p:spPr>
          <a:xfrm>
            <a:off x="3236213" y="134452"/>
            <a:ext cx="424999" cy="426004"/>
          </a:xfrm>
          <a:prstGeom prst="rect">
            <a:avLst/>
          </a:prstGeom>
          <a:ln>
            <a:solidFill>
              <a:schemeClr val="bg2">
                <a:lumMod val="10000"/>
              </a:schemeClr>
            </a:solidFill>
          </a:ln>
        </p:spPr>
      </p:pic>
      <p:sp>
        <p:nvSpPr>
          <p:cNvPr id="7" name="Rectangle 6">
            <a:extLst>
              <a:ext uri="{FF2B5EF4-FFF2-40B4-BE49-F238E27FC236}">
                <a16:creationId xmlns:a16="http://schemas.microsoft.com/office/drawing/2014/main" id="{67AAA1A0-FE3C-48DC-9674-7164B0C1FE7C}"/>
              </a:ext>
            </a:extLst>
          </p:cNvPr>
          <p:cNvSpPr/>
          <p:nvPr/>
        </p:nvSpPr>
        <p:spPr>
          <a:xfrm>
            <a:off x="240035" y="2895608"/>
            <a:ext cx="5444865" cy="2308324"/>
          </a:xfrm>
          <a:prstGeom prst="rect">
            <a:avLst/>
          </a:prstGeom>
        </p:spPr>
        <p:txBody>
          <a:bodyPr wrap="square">
            <a:spAutoFit/>
          </a:bodyPr>
          <a:lstStyle/>
          <a:p>
            <a:pPr lvl="0" indent="5715" hangingPunct="0"/>
            <a:r>
              <a:rPr lang="en-GB" dirty="0">
                <a:solidFill>
                  <a:srgbClr val="005172">
                    <a:lumMod val="50000"/>
                  </a:srgbClr>
                </a:solidFill>
                <a:latin typeface="Network Rail Sans" panose="02000000040000020004" pitchFamily="2" charset="0"/>
                <a:ea typeface="Calibri" panose="020F0502020204030204" pitchFamily="34" charset="0"/>
              </a:rPr>
              <a:t>The initial phase of NSCDs are installed and along with new B4 Isolation process, have been utilised by our Network Rail Maintenance teams for the past 12 months. </a:t>
            </a:r>
            <a:r>
              <a:rPr lang="en-GB" b="1" dirty="0">
                <a:solidFill>
                  <a:srgbClr val="005172">
                    <a:lumMod val="50000"/>
                  </a:srgbClr>
                </a:solidFill>
                <a:latin typeface="Network Rail Sans" panose="02000000040000020004" pitchFamily="2" charset="0"/>
                <a:ea typeface="Calibri" panose="020F0502020204030204" pitchFamily="34" charset="0"/>
              </a:rPr>
              <a:t> The next phase will commence soon. This involves enabling the Southern Region supply chain to use the NSCDs, and the teams will need to be trained and competent before the phase commences. </a:t>
            </a:r>
            <a:endParaRPr lang="en-GB" dirty="0">
              <a:solidFill>
                <a:srgbClr val="005172">
                  <a:lumMod val="50000"/>
                </a:srgb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88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sp>
        <p:nvSpPr>
          <p:cNvPr id="38" name="Rectangle 37">
            <a:extLst>
              <a:ext uri="{FF2B5EF4-FFF2-40B4-BE49-F238E27FC236}">
                <a16:creationId xmlns:a16="http://schemas.microsoft.com/office/drawing/2014/main" id="{5FDE3397-3154-4093-92C5-2EC4729E9561}"/>
              </a:ext>
            </a:extLst>
          </p:cNvPr>
          <p:cNvSpPr/>
          <p:nvPr/>
        </p:nvSpPr>
        <p:spPr>
          <a:xfrm>
            <a:off x="253496" y="764704"/>
            <a:ext cx="5842504"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Incident Response Packs (IRPs)</a:t>
            </a:r>
          </a:p>
        </p:txBody>
      </p:sp>
      <p:sp>
        <p:nvSpPr>
          <p:cNvPr id="12" name="TextBox 11">
            <a:extLst>
              <a:ext uri="{FF2B5EF4-FFF2-40B4-BE49-F238E27FC236}">
                <a16:creationId xmlns:a16="http://schemas.microsoft.com/office/drawing/2014/main" id="{A202B97C-639B-4339-B077-0D036FFA3BAB}"/>
              </a:ext>
            </a:extLst>
          </p:cNvPr>
          <p:cNvSpPr txBox="1"/>
          <p:nvPr/>
        </p:nvSpPr>
        <p:spPr>
          <a:xfrm>
            <a:off x="253496" y="1279210"/>
            <a:ext cx="11027080" cy="923330"/>
          </a:xfrm>
          <a:prstGeom prst="rect">
            <a:avLst/>
          </a:prstGeom>
          <a:noFill/>
        </p:spPr>
        <p:txBody>
          <a:bodyPr wrap="square" rtlCol="0">
            <a:spAutoFit/>
          </a:bodyPr>
          <a:lstStyle/>
          <a:p>
            <a:pPr>
              <a:spcAft>
                <a:spcPts val="0"/>
              </a:spcAft>
            </a:pPr>
            <a:r>
              <a:rPr lang="en-GB" b="1" dirty="0">
                <a:solidFill>
                  <a:schemeClr val="tx2">
                    <a:lumMod val="50000"/>
                  </a:schemeClr>
                </a:solidFill>
                <a:latin typeface="Arial" panose="020B0604020202020204" pitchFamily="34" charset="0"/>
                <a:ea typeface="Calibri" panose="020F0502020204030204" pitchFamily="34" charset="0"/>
              </a:rPr>
              <a:t>Module 1 of NR/L2/OHS/019 covers the planning and implementation process relating to incident response. </a:t>
            </a:r>
          </a:p>
          <a:p>
            <a:r>
              <a:rPr lang="en-GB" b="1" dirty="0">
                <a:solidFill>
                  <a:schemeClr val="tx2">
                    <a:lumMod val="50000"/>
                  </a:schemeClr>
                </a:solidFill>
              </a:rPr>
              <a:t>This module only applies to unforeseeable events which cannot be pre-planned where:</a:t>
            </a:r>
            <a:endParaRPr lang="en-GB" dirty="0">
              <a:solidFill>
                <a:schemeClr val="tx2">
                  <a:lumMod val="50000"/>
                </a:schemeClr>
              </a:solidFill>
            </a:endParaRPr>
          </a:p>
        </p:txBody>
      </p:sp>
      <p:sp>
        <p:nvSpPr>
          <p:cNvPr id="13" name="TextBox 12">
            <a:extLst>
              <a:ext uri="{FF2B5EF4-FFF2-40B4-BE49-F238E27FC236}">
                <a16:creationId xmlns:a16="http://schemas.microsoft.com/office/drawing/2014/main" id="{82CE3332-BEEE-40E4-AD41-DE337EB42C52}"/>
              </a:ext>
            </a:extLst>
          </p:cNvPr>
          <p:cNvSpPr txBox="1"/>
          <p:nvPr/>
        </p:nvSpPr>
        <p:spPr>
          <a:xfrm>
            <a:off x="833374" y="2195718"/>
            <a:ext cx="10259069" cy="1154675"/>
          </a:xfrm>
          <a:prstGeom prst="rect">
            <a:avLst/>
          </a:prstGeom>
          <a:noFill/>
        </p:spPr>
        <p:txBody>
          <a:bodyPr wrap="square" rtlCol="0">
            <a:spAutoFit/>
          </a:bodyPr>
          <a:lstStyle/>
          <a:p>
            <a:pPr marL="342900" indent="-342900">
              <a:lnSpc>
                <a:spcPct val="150000"/>
              </a:lnSpc>
              <a:buFont typeface="+mj-lt"/>
              <a:buAutoNum type="alphaLcParenR"/>
            </a:pPr>
            <a:r>
              <a:rPr lang="en-GB" sz="1600" b="1" dirty="0">
                <a:solidFill>
                  <a:schemeClr val="tx2">
                    <a:lumMod val="50000"/>
                  </a:schemeClr>
                </a:solidFill>
              </a:rPr>
              <a:t>the planning processes in NR/L2/OHS/019 modules 02, 03 or 04 cannot be applied; </a:t>
            </a:r>
          </a:p>
          <a:p>
            <a:pPr marL="342900" indent="-342900">
              <a:lnSpc>
                <a:spcPct val="150000"/>
              </a:lnSpc>
              <a:buFont typeface="+mj-lt"/>
              <a:buAutoNum type="alphaLcParenR"/>
            </a:pPr>
            <a:r>
              <a:rPr lang="en-GB" sz="1600" b="1" u="sng" dirty="0">
                <a:solidFill>
                  <a:srgbClr val="FF0000"/>
                </a:solidFill>
              </a:rPr>
              <a:t>an incident number has been generated by Route/Fault Control</a:t>
            </a:r>
            <a:r>
              <a:rPr lang="en-GB" sz="1600" b="1" dirty="0">
                <a:solidFill>
                  <a:schemeClr val="tx2">
                    <a:lumMod val="50000"/>
                  </a:schemeClr>
                </a:solidFill>
              </a:rPr>
              <a:t>; or </a:t>
            </a:r>
          </a:p>
          <a:p>
            <a:pPr marL="342900" indent="-342900">
              <a:lnSpc>
                <a:spcPct val="150000"/>
              </a:lnSpc>
              <a:buFont typeface="+mj-lt"/>
              <a:buAutoNum type="alphaLcParenR"/>
            </a:pPr>
            <a:r>
              <a:rPr lang="en-GB" sz="1600" b="1" dirty="0">
                <a:solidFill>
                  <a:schemeClr val="tx2">
                    <a:lumMod val="50000"/>
                  </a:schemeClr>
                </a:solidFill>
              </a:rPr>
              <a:t>situations where a Rail Incident Officer (RIO) or pilotman is appointed for an emergency or failure. </a:t>
            </a:r>
            <a:endParaRPr lang="en-GB" sz="1600" dirty="0">
              <a:solidFill>
                <a:schemeClr val="tx2">
                  <a:lumMod val="50000"/>
                </a:schemeClr>
              </a:solidFill>
            </a:endParaRPr>
          </a:p>
        </p:txBody>
      </p:sp>
      <p:pic>
        <p:nvPicPr>
          <p:cNvPr id="14" name="Picture 13">
            <a:extLst>
              <a:ext uri="{FF2B5EF4-FFF2-40B4-BE49-F238E27FC236}">
                <a16:creationId xmlns:a16="http://schemas.microsoft.com/office/drawing/2014/main" id="{FC66FA03-42C8-481E-805B-4A3661E6AEF0}"/>
              </a:ext>
            </a:extLst>
          </p:cNvPr>
          <p:cNvPicPr>
            <a:picLocks noChangeAspect="1"/>
          </p:cNvPicPr>
          <p:nvPr/>
        </p:nvPicPr>
        <p:blipFill>
          <a:blip r:embed="rId3"/>
          <a:stretch>
            <a:fillRect/>
          </a:stretch>
        </p:blipFill>
        <p:spPr>
          <a:xfrm>
            <a:off x="9048328" y="3351122"/>
            <a:ext cx="2251744" cy="3471315"/>
          </a:xfrm>
          <a:prstGeom prst="rect">
            <a:avLst/>
          </a:prstGeom>
          <a:ln>
            <a:solidFill>
              <a:schemeClr val="tx2">
                <a:lumMod val="50000"/>
              </a:schemeClr>
            </a:solidFill>
          </a:ln>
        </p:spPr>
      </p:pic>
      <p:sp>
        <p:nvSpPr>
          <p:cNvPr id="5" name="Rectangle 4">
            <a:extLst>
              <a:ext uri="{FF2B5EF4-FFF2-40B4-BE49-F238E27FC236}">
                <a16:creationId xmlns:a16="http://schemas.microsoft.com/office/drawing/2014/main" id="{430F4C6F-AD34-4AB4-B35D-669D9EA63BBE}"/>
              </a:ext>
            </a:extLst>
          </p:cNvPr>
          <p:cNvSpPr/>
          <p:nvPr/>
        </p:nvSpPr>
        <p:spPr>
          <a:xfrm>
            <a:off x="301427" y="3476971"/>
            <a:ext cx="8530877" cy="600101"/>
          </a:xfrm>
          <a:prstGeom prst="rect">
            <a:avLst/>
          </a:prstGeom>
        </p:spPr>
        <p:txBody>
          <a:bodyPr wrap="square">
            <a:spAutoFit/>
          </a:bodyPr>
          <a:lstStyle/>
          <a:p>
            <a:pPr>
              <a:lnSpc>
                <a:spcPct val="107000"/>
              </a:lnSpc>
              <a:spcAft>
                <a:spcPts val="800"/>
              </a:spcAft>
            </a:pPr>
            <a:r>
              <a:rPr lang="en-GB" sz="1600" b="1" dirty="0">
                <a:solidFill>
                  <a:schemeClr val="tx2">
                    <a:lumMod val="50000"/>
                  </a:schemeClr>
                </a:solidFill>
                <a:ea typeface="Calibri" panose="020F0502020204030204" pitchFamily="34" charset="0"/>
                <a:cs typeface="Times New Roman" panose="02020603050405020304" pitchFamily="18" charset="0"/>
              </a:rPr>
              <a:t>See the definitions in NR/L2/OHS/019. The following terms and definitions apply to this module only.</a:t>
            </a:r>
            <a:endParaRPr lang="en-GB" sz="1600" dirty="0">
              <a:solidFill>
                <a:schemeClr val="tx2">
                  <a:lumMod val="50000"/>
                </a:schemeClr>
              </a:solidFill>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344DFF14-7825-41D0-A6B3-3D6B526BC3AD}"/>
              </a:ext>
            </a:extLst>
          </p:cNvPr>
          <p:cNvGraphicFramePr>
            <a:graphicFrameLocks noGrp="1"/>
          </p:cNvGraphicFramePr>
          <p:nvPr>
            <p:extLst>
              <p:ext uri="{D42A27DB-BD31-4B8C-83A1-F6EECF244321}">
                <p14:modId xmlns:p14="http://schemas.microsoft.com/office/powerpoint/2010/main" val="3847167371"/>
              </p:ext>
            </p:extLst>
          </p:nvPr>
        </p:nvGraphicFramePr>
        <p:xfrm>
          <a:off x="370974" y="4255369"/>
          <a:ext cx="7669241" cy="2341983"/>
        </p:xfrm>
        <a:graphic>
          <a:graphicData uri="http://schemas.openxmlformats.org/drawingml/2006/table">
            <a:tbl>
              <a:tblPr>
                <a:effectLst/>
                <a:tableStyleId>{5C22544A-7EE6-4342-B048-85BDC9FD1C3A}</a:tableStyleId>
              </a:tblPr>
              <a:tblGrid>
                <a:gridCol w="3022352">
                  <a:extLst>
                    <a:ext uri="{9D8B030D-6E8A-4147-A177-3AD203B41FA5}">
                      <a16:colId xmlns:a16="http://schemas.microsoft.com/office/drawing/2014/main" val="3163895695"/>
                    </a:ext>
                  </a:extLst>
                </a:gridCol>
                <a:gridCol w="4646889">
                  <a:extLst>
                    <a:ext uri="{9D8B030D-6E8A-4147-A177-3AD203B41FA5}">
                      <a16:colId xmlns:a16="http://schemas.microsoft.com/office/drawing/2014/main" val="3456247108"/>
                    </a:ext>
                  </a:extLst>
                </a:gridCol>
              </a:tblGrid>
              <a:tr h="257722">
                <a:tc>
                  <a:txBody>
                    <a:bodyPr/>
                    <a:lstStyle/>
                    <a:p>
                      <a:pPr>
                        <a:lnSpc>
                          <a:spcPct val="107000"/>
                        </a:lnSpc>
                        <a:spcAft>
                          <a:spcPts val="0"/>
                        </a:spcAft>
                      </a:pPr>
                      <a:r>
                        <a:rPr lang="en-GB" sz="1200" b="1" dirty="0">
                          <a:effectLst/>
                        </a:rPr>
                        <a:t>Term </a:t>
                      </a:r>
                      <a:endParaRPr lang="en-GB" sz="1200" b="1"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b="1" dirty="0">
                          <a:effectLst/>
                        </a:rPr>
                        <a:t>Definition </a:t>
                      </a:r>
                      <a:endParaRPr lang="en-GB" sz="1200" b="1"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804696955"/>
                  </a:ext>
                </a:extLst>
              </a:tr>
              <a:tr h="644101">
                <a:tc>
                  <a:txBody>
                    <a:bodyPr/>
                    <a:lstStyle/>
                    <a:p>
                      <a:pPr>
                        <a:lnSpc>
                          <a:spcPct val="107000"/>
                        </a:lnSpc>
                        <a:spcAft>
                          <a:spcPts val="0"/>
                        </a:spcAft>
                      </a:pPr>
                      <a:r>
                        <a:rPr lang="en-GB" sz="1400" b="1" dirty="0">
                          <a:solidFill>
                            <a:srgbClr val="FF0000"/>
                          </a:solidFill>
                          <a:effectLst/>
                        </a:rPr>
                        <a:t>incident </a:t>
                      </a:r>
                      <a:endParaRPr lang="en-GB" sz="1400" b="1"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dirty="0">
                          <a:effectLst/>
                        </a:rPr>
                        <a:t>An unplanned event that requires staff attention, </a:t>
                      </a:r>
                      <a:r>
                        <a:rPr lang="en-GB" sz="1200" b="1" dirty="0">
                          <a:effectLst/>
                        </a:rPr>
                        <a:t>tasked by route control.</a:t>
                      </a:r>
                      <a:r>
                        <a:rPr lang="en-GB" sz="1200" dirty="0">
                          <a:effectLst/>
                        </a:rPr>
                        <a:t> </a:t>
                      </a:r>
                      <a:r>
                        <a:rPr lang="en-GB" sz="1400" b="1" dirty="0">
                          <a:solidFill>
                            <a:srgbClr val="FF0000"/>
                          </a:solidFill>
                          <a:effectLst/>
                        </a:rPr>
                        <a:t>A fault or incident number will be issued by Route Control</a:t>
                      </a:r>
                      <a:r>
                        <a:rPr lang="en-GB" sz="1200" dirty="0">
                          <a:effectLst/>
                        </a:rPr>
                        <a:t>. </a:t>
                      </a:r>
                      <a:endParaRPr lang="en-GB"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39749273"/>
                  </a:ext>
                </a:extLst>
              </a:tr>
              <a:tr h="648072">
                <a:tc>
                  <a:txBody>
                    <a:bodyPr/>
                    <a:lstStyle/>
                    <a:p>
                      <a:pPr>
                        <a:lnSpc>
                          <a:spcPct val="107000"/>
                        </a:lnSpc>
                        <a:spcAft>
                          <a:spcPts val="0"/>
                        </a:spcAft>
                      </a:pPr>
                      <a:r>
                        <a:rPr lang="en-GB" sz="1200">
                          <a:effectLst/>
                        </a:rPr>
                        <a:t>incident response pack (IRP) </a:t>
                      </a:r>
                      <a:endParaRPr lang="en-GB"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dirty="0">
                          <a:effectLst/>
                        </a:rPr>
                        <a:t>A pack of information produced by the person in charge that provides the safety arrangements for work when responding to an incident. </a:t>
                      </a:r>
                      <a:endParaRPr lang="en-GB"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80202007"/>
                  </a:ext>
                </a:extLst>
              </a:tr>
              <a:tr h="504056">
                <a:tc>
                  <a:txBody>
                    <a:bodyPr/>
                    <a:lstStyle/>
                    <a:p>
                      <a:pPr>
                        <a:lnSpc>
                          <a:spcPct val="107000"/>
                        </a:lnSpc>
                        <a:spcAft>
                          <a:spcPts val="0"/>
                        </a:spcAft>
                      </a:pPr>
                      <a:r>
                        <a:rPr lang="en-GB" sz="1200">
                          <a:effectLst/>
                        </a:rPr>
                        <a:t>pilotman </a:t>
                      </a:r>
                      <a:endParaRPr lang="en-GB"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a:effectLst/>
                        </a:rPr>
                        <a:t>Appointed by the Area Operations Manager to manage the movement of trains when the signalling system is degraded. </a:t>
                      </a:r>
                      <a:endParaRPr lang="en-GB"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126716747"/>
                  </a:ext>
                </a:extLst>
              </a:tr>
              <a:tr h="288032">
                <a:tc>
                  <a:txBody>
                    <a:bodyPr/>
                    <a:lstStyle/>
                    <a:p>
                      <a:pPr>
                        <a:lnSpc>
                          <a:spcPct val="107000"/>
                        </a:lnSpc>
                        <a:spcAft>
                          <a:spcPts val="0"/>
                        </a:spcAft>
                      </a:pPr>
                      <a:r>
                        <a:rPr lang="en-GB" sz="1200">
                          <a:effectLst/>
                        </a:rPr>
                        <a:t>rail incident officer (RIO) </a:t>
                      </a:r>
                      <a:endParaRPr lang="en-GB"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dirty="0">
                          <a:effectLst/>
                        </a:rPr>
                        <a:t>Appointed to manage operational incidents by Route Control. </a:t>
                      </a:r>
                      <a:endParaRPr lang="en-GB"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023882612"/>
                  </a:ext>
                </a:extLst>
              </a:tr>
            </a:tbl>
          </a:graphicData>
        </a:graphic>
      </p:graphicFrame>
    </p:spTree>
    <p:extLst>
      <p:ext uri="{BB962C8B-B14F-4D97-AF65-F5344CB8AC3E}">
        <p14:creationId xmlns:p14="http://schemas.microsoft.com/office/powerpoint/2010/main" val="344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1DB32-26B4-49B9-9846-F290A89A4F5A}"/>
              </a:ext>
            </a:extLst>
          </p:cNvPr>
          <p:cNvSpPr/>
          <p:nvPr/>
        </p:nvSpPr>
        <p:spPr>
          <a:xfrm>
            <a:off x="284084" y="219076"/>
            <a:ext cx="11623832" cy="6401752"/>
          </a:xfrm>
          <a:prstGeom prst="rect">
            <a:avLst/>
          </a:prstGeom>
          <a:solidFill>
            <a:schemeClr val="bg1"/>
          </a:solidFill>
          <a:ln>
            <a:solidFill>
              <a:srgbClr val="E3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https://brand.networkrail.co.uk/b/www/c/en-GB/KnowledgeIo/Thumbnail/1845?Name=e020309c-8050-4682-9b3d-d943098809b4&amp;M=190715212916">
            <a:extLst>
              <a:ext uri="{FF2B5EF4-FFF2-40B4-BE49-F238E27FC236}">
                <a16:creationId xmlns:a16="http://schemas.microsoft.com/office/drawing/2014/main" id="{A76DBAF4-3074-4DC8-BAC8-D49F132C82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3002" y="236833"/>
            <a:ext cx="2105389" cy="962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9FB3437-6D77-4E60-A1C4-1D8191C6ADB4}"/>
              </a:ext>
            </a:extLst>
          </p:cNvPr>
          <p:cNvSpPr/>
          <p:nvPr/>
        </p:nvSpPr>
        <p:spPr>
          <a:xfrm>
            <a:off x="293609" y="227891"/>
            <a:ext cx="11623832" cy="63401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Southern Region - Wessex Route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Our Safety Workshops Spring 2020 Sessions - ‘Personal Responsibility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INTRODUCTION</a:t>
            </a:r>
            <a:endParaRPr kumimoji="0" lang="en-GB" sz="1200" b="0" i="0" u="none"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This year’s theme for the OSW is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‘Personal Responsibility’.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Promoted in Regional Managing Director John Halsall’s letter of 8</a:t>
            </a:r>
            <a:r>
              <a:rPr kumimoji="0" lang="en-GB" sz="1100" b="0" i="0" u="none" strike="noStrike" kern="1200" cap="none" spc="0" normalizeH="0" baseline="3000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August, this is a big topic so let’s continue the discussion.  Personal responsibility does not imply personal priority over everyone else, rather it is intended to promote a collective responsibly and teamwork built from everyone realising their own contribution within the wider team.  Whatever you do to contribute to the success of the Wessex Route, it is important that you, your team and those who work for you come and contribute to the OSW experience. We all take something away from it even if is it not apparent at the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LOCATIONS DATES AND TIMINGS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Locations</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Woking</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 HG Wells, Church Street East, Woking, GU 21 6HJ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Southampton</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mn-cs"/>
              </a:rPr>
              <a:t>Leonardo Royal Hotel Grand Harbour, West Quay Road, Southampton, SO15 1AG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Dates</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Woking</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 Wednesday 4</a:t>
            </a:r>
            <a:r>
              <a:rPr kumimoji="0" lang="en-GB" sz="1100" b="0" i="0" u="none" strike="noStrike" kern="1200" cap="none" spc="0" normalizeH="0" baseline="3000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March  and Tuesday 31</a:t>
            </a:r>
            <a:r>
              <a:rPr kumimoji="0" lang="en-GB" sz="1100" b="0" i="0" u="none" strike="noStrike" kern="1200" cap="none" spc="0" normalizeH="0" baseline="3000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st</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March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Southampton</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 Thursday 12</a:t>
            </a:r>
            <a:r>
              <a:rPr kumimoji="0" lang="en-GB" sz="1100" b="0" i="0" u="none" strike="noStrike" kern="1200" cap="none" spc="0" normalizeH="0" baseline="3000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March and 7</a:t>
            </a:r>
            <a:r>
              <a:rPr kumimoji="0" lang="en-GB" sz="1100" b="0" i="0" u="none" strike="noStrike" kern="1200" cap="none" spc="0" normalizeH="0" baseline="3000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Timings</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Day Sessions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0900hrs to 1400hrs (registration from 0830)	</a:t>
            </a: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Night Sessions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2100hrs to 0200hrs (registration from 20:30)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Which session should I attend?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Due to this year’s theme we will be putting people into specific workshops at the booking stage.  There will be three groups running in each daytime session and two during the night sessions.  You should identify by role which sessions will be most appropriate. If you are unsure go for what you think is right, any issues will pick this up in the checking process.  Contract staff who are regularly working with delivery teams (e.g. Regular PSS staff, P.I.G. team, T.G.T, ES staff) should be included in the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Day sessions: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Office staff (primarily central and regional support services.), Operatives, Technicians, Team Leaders &amp; MOMs, Supervisors, Planners and Line managers with 		responsibility for decision making and safety critical or work delivery staff to work.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Night sessions: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Operatives, Technicians, Team Leaders &amp; MOMs, Supervisors, Planners and Line managers with responsibility for decision making and safety critical or work 		delivery staff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How do I book?</a:t>
            </a:r>
            <a:endParaRPr kumimoji="0" lang="en-GB" sz="1100" b="0" i="0" u="none"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Contact the following personnel and they will book your place on a OSW using the central booking database and confirm your attendance to your line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Inner Area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Cecile Blackman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hlinkClick r:id="rId3"/>
              </a:rPr>
              <a:t>cecile.blackman@networkrail.co.uk</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07734 647 182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Rachel </a:t>
            </a:r>
            <a:r>
              <a:rPr kumimoji="0" lang="en-GB" sz="1100" b="0" i="0" u="none" strike="noStrike" kern="1200" cap="none" spc="0" normalizeH="0" baseline="0" noProof="0" dirty="0" err="1">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Pryer</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hlinkClick r:id="rId4"/>
              </a:rPr>
              <a:t>rachel.pryer@networkrail.co.uk</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07701 053 569</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Suzanne Wilson    </a:t>
            </a:r>
            <a:r>
              <a:rPr kumimoji="0" lang="en-GB" sz="1100" b="0" i="0" u="none" strike="noStrike" kern="1200" cap="none" spc="0" normalizeH="0" baseline="0" noProof="0" dirty="0">
                <a:ln>
                  <a:noFill/>
                </a:ln>
                <a:solidFill>
                  <a:srgbClr val="0070C0"/>
                </a:solidFill>
                <a:effectLst/>
                <a:uLnTx/>
                <a:uFillTx/>
                <a:latin typeface="Network Rail Sans" panose="02000000040000020004" pitchFamily="2"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suzanne.wilson@networkrail.co.uk</a:t>
            </a:r>
            <a:r>
              <a:rPr kumimoji="0" lang="en-GB" sz="1100" b="0" i="0" u="none" strike="noStrike" kern="1200" cap="none" spc="0" normalizeH="0" baseline="0" noProof="0" dirty="0">
                <a:ln>
                  <a:noFill/>
                </a:ln>
                <a:solidFill>
                  <a:srgbClr val="0070C0"/>
                </a:solidFill>
                <a:effectLst/>
                <a:uLnTx/>
                <a:uFillTx/>
                <a:latin typeface="Network Rail Sans" panose="02000000040000020004" pitchFamily="2" charset="0"/>
                <a:ea typeface="+mn-ea"/>
                <a:cs typeface="Times New Roman" panose="02020603050405020304" pitchFamily="18" charset="0"/>
              </a:rPr>
              <a:t>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07922 026 382.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Outer Area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Linda Lloyd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hlinkClick r:id="rId6"/>
              </a:rPr>
              <a:t>linda.Lloyd@networkrail.co.uk</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07809 375456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Others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	</a:t>
            </a:r>
            <a:r>
              <a:rPr kumimoji="0" lang="en-GB" sz="1100" b="0" i="0" u="none" strike="noStrike" kern="1200" cap="none" spc="0" normalizeH="0" baseline="0" noProof="0" dirty="0" err="1">
                <a:ln>
                  <a:noFill/>
                </a:ln>
                <a:solidFill>
                  <a:srgbClr val="203864"/>
                </a:solidFill>
                <a:effectLst/>
                <a:uLnTx/>
                <a:uFillTx/>
                <a:latin typeface="Network Rail Sans" panose="02000000040000020004" pitchFamily="2" charset="0"/>
                <a:ea typeface="+mn-ea"/>
                <a:cs typeface="Times New Roman" panose="02020603050405020304" pitchFamily="18" charset="0"/>
              </a:rPr>
              <a:t>Joynul</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 Hoque  	    </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hlinkClick r:id="rId7"/>
              </a:rPr>
              <a:t>joynul.hoque@networkrail.co.uk</a:t>
            </a: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mn-ea"/>
                <a:cs typeface="Times New Roman" panose="02020603050405020304" pitchFamily="18" charset="0"/>
              </a:rPr>
              <a:t>  07922 026985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srgbClr val="E35100"/>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information will I be asked for when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You will be asked for the following – which session you wish to attend, first and surnames, role, email address, function, DU if applicable, location, line manager, any dietary requirements and if you manage others.  Places will be limited, in the event that we cannot fit you in to your chosen session you will be notified of other available sessions. </a:t>
            </a:r>
          </a:p>
        </p:txBody>
      </p:sp>
      <p:pic>
        <p:nvPicPr>
          <p:cNvPr id="9" name="Picture 8">
            <a:extLst>
              <a:ext uri="{FF2B5EF4-FFF2-40B4-BE49-F238E27FC236}">
                <a16:creationId xmlns:a16="http://schemas.microsoft.com/office/drawing/2014/main" id="{6D7CF43E-F5DB-4D52-97E4-147B8C2DCF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1582" y="5049206"/>
            <a:ext cx="851004" cy="851004"/>
          </a:xfrm>
          <a:prstGeom prst="rect">
            <a:avLst/>
          </a:prstGeom>
        </p:spPr>
      </p:pic>
      <p:pic>
        <p:nvPicPr>
          <p:cNvPr id="11" name="Picture 10" descr="A close up of a logo&#10;&#10;Description automatically generated">
            <a:extLst>
              <a:ext uri="{FF2B5EF4-FFF2-40B4-BE49-F238E27FC236}">
                <a16:creationId xmlns:a16="http://schemas.microsoft.com/office/drawing/2014/main" id="{69F10644-D695-4357-8F18-7C810AD896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3464" y="5061898"/>
            <a:ext cx="652436" cy="851004"/>
          </a:xfrm>
          <a:prstGeom prst="rect">
            <a:avLst/>
          </a:prstGeom>
        </p:spPr>
      </p:pic>
      <p:pic>
        <p:nvPicPr>
          <p:cNvPr id="15" name="Picture 14" descr="A close up of a building&#10;&#10;Description automatically generated">
            <a:extLst>
              <a:ext uri="{FF2B5EF4-FFF2-40B4-BE49-F238E27FC236}">
                <a16:creationId xmlns:a16="http://schemas.microsoft.com/office/drawing/2014/main" id="{F1B9EC71-3995-437F-8C80-87DFFDAD63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10806" y="4996351"/>
            <a:ext cx="959372" cy="956714"/>
          </a:xfrm>
          <a:prstGeom prst="rect">
            <a:avLst/>
          </a:prstGeom>
        </p:spPr>
      </p:pic>
      <p:pic>
        <p:nvPicPr>
          <p:cNvPr id="1028" name="Picture 4" descr="Image result for everyone home safe everyday logo">
            <a:hlinkClick r:id="rId11"/>
            <a:extLst>
              <a:ext uri="{FF2B5EF4-FFF2-40B4-BE49-F238E27FC236}">
                <a16:creationId xmlns:a16="http://schemas.microsoft.com/office/drawing/2014/main" id="{FCA1B0B9-307E-439E-9E47-6B42DE5483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58873" y="1861649"/>
            <a:ext cx="893048" cy="110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20251"/>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81399</TotalTime>
  <Words>2508</Words>
  <Application>Microsoft Office PowerPoint</Application>
  <PresentationFormat>Widescreen</PresentationFormat>
  <Paragraphs>276</Paragraphs>
  <Slides>16</Slides>
  <Notes>12</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0" baseType="lpstr">
      <vt:lpstr>Arial</vt:lpstr>
      <vt:lpstr>Calibri</vt:lpstr>
      <vt:lpstr>Calibri Light</vt:lpstr>
      <vt:lpstr>Network Rail Sans</vt:lpstr>
      <vt:lpstr>Times New Roman</vt:lpstr>
      <vt:lpstr>Wingdings</vt:lpstr>
      <vt:lpstr>1_Office Theme</vt:lpstr>
      <vt:lpstr>Blank</vt:lpstr>
      <vt:lpstr>6_Blank</vt:lpstr>
      <vt:lpstr>2_Office Theme</vt:lpstr>
      <vt:lpstr>3_Office Theme</vt:lpstr>
      <vt:lpstr>Office Theme</vt:lpstr>
      <vt:lpstr>4_Office Theme</vt:lpstr>
      <vt:lpstr>Worksheet</vt:lpstr>
      <vt:lpstr>Health, Safety and Environment Period Cascade for P11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692</cp:revision>
  <cp:lastPrinted>2019-06-24T10:23:36Z</cp:lastPrinted>
  <dcterms:created xsi:type="dcterms:W3CDTF">2018-04-19T11:16:21Z</dcterms:created>
  <dcterms:modified xsi:type="dcterms:W3CDTF">2020-02-10T13:25:54Z</dcterms:modified>
</cp:coreProperties>
</file>