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 id="2147483729" r:id="rId3"/>
    <p:sldMasterId id="2147483765" r:id="rId4"/>
    <p:sldMasterId id="2147483772" r:id="rId5"/>
    <p:sldMasterId id="2147483795" r:id="rId6"/>
  </p:sldMasterIdLst>
  <p:notesMasterIdLst>
    <p:notesMasterId r:id="rId27"/>
  </p:notesMasterIdLst>
  <p:handoutMasterIdLst>
    <p:handoutMasterId r:id="rId28"/>
  </p:handoutMasterIdLst>
  <p:sldIdLst>
    <p:sldId id="634" r:id="rId7"/>
    <p:sldId id="275" r:id="rId8"/>
    <p:sldId id="276" r:id="rId9"/>
    <p:sldId id="714" r:id="rId10"/>
    <p:sldId id="713" r:id="rId11"/>
    <p:sldId id="711" r:id="rId12"/>
    <p:sldId id="652" r:id="rId13"/>
    <p:sldId id="706" r:id="rId14"/>
    <p:sldId id="715" r:id="rId15"/>
    <p:sldId id="709" r:id="rId16"/>
    <p:sldId id="707" r:id="rId17"/>
    <p:sldId id="291" r:id="rId18"/>
    <p:sldId id="620" r:id="rId19"/>
    <p:sldId id="708" r:id="rId20"/>
    <p:sldId id="649" r:id="rId21"/>
    <p:sldId id="631" r:id="rId22"/>
    <p:sldId id="712" r:id="rId23"/>
    <p:sldId id="288" r:id="rId24"/>
    <p:sldId id="289" r:id="rId25"/>
    <p:sldId id="290" r:id="rId2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634"/>
            <p14:sldId id="275"/>
            <p14:sldId id="276"/>
            <p14:sldId id="714"/>
            <p14:sldId id="713"/>
            <p14:sldId id="711"/>
            <p14:sldId id="652"/>
            <p14:sldId id="706"/>
            <p14:sldId id="715"/>
            <p14:sldId id="709"/>
            <p14:sldId id="707"/>
            <p14:sldId id="291"/>
            <p14:sldId id="620"/>
            <p14:sldId id="708"/>
            <p14:sldId id="649"/>
            <p14:sldId id="631"/>
            <p14:sldId id="712"/>
            <p14:sldId id="288"/>
            <p14:sldId id="289"/>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La Mothe Andrea" initials="DLMA" lastIdx="2" clrIdx="0">
    <p:extLst>
      <p:ext uri="{19B8F6BF-5375-455C-9EA6-DF929625EA0E}">
        <p15:presenceInfo xmlns:p15="http://schemas.microsoft.com/office/powerpoint/2012/main" userId="S-1-5-21-902708941-4082285366-676173334-43015" providerId="AD"/>
      </p:ext>
    </p:extLst>
  </p:cmAuthor>
  <p:cmAuthor id="2" name="Capstick Tracey" initials="CT" lastIdx="32" clrIdx="1">
    <p:extLst>
      <p:ext uri="{19B8F6BF-5375-455C-9EA6-DF929625EA0E}">
        <p15:presenceInfo xmlns:p15="http://schemas.microsoft.com/office/powerpoint/2012/main" userId="S-1-5-21-902708941-4082285366-676173334-24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B3"/>
    <a:srgbClr val="FFE181"/>
    <a:srgbClr val="FF6600"/>
    <a:srgbClr val="C6E6A2"/>
    <a:srgbClr val="CCFF99"/>
    <a:srgbClr val="000066"/>
    <a:srgbClr val="663300"/>
    <a:srgbClr val="951B81"/>
    <a:srgbClr val="293A1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89121" autoAdjust="0"/>
  </p:normalViewPr>
  <p:slideViewPr>
    <p:cSldViewPr>
      <p:cViewPr varScale="1">
        <p:scale>
          <a:sx n="80" d="100"/>
          <a:sy n="80" d="100"/>
        </p:scale>
        <p:origin x="990" y="10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0747234-F741-423B-B336-1B8A9B2BAFB1}" type="datetimeFigureOut">
              <a:rPr lang="en-GB" smtClean="0"/>
              <a:t>06/03/2020</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B15424F-E449-4824-921F-55F0BB15E53D}" type="datetimeFigureOut">
              <a:rPr lang="en-GB" smtClean="0"/>
              <a:t>06/03/2020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564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683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60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16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lines must be considered as part of the ALO plans process and if there is no potential to foul then this must be documented. We are using the ALO plan as a means of proving onsite that it has been risk assessed and that there is no risk of fouling any open 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352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15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18</a:t>
            </a:fld>
            <a:endParaRPr lang="en-GB"/>
          </a:p>
        </p:txBody>
      </p:sp>
    </p:spTree>
    <p:extLst>
      <p:ext uri="{BB962C8B-B14F-4D97-AF65-F5344CB8AC3E}">
        <p14:creationId xmlns:p14="http://schemas.microsoft.com/office/powerpoint/2010/main" val="781752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19</a:t>
            </a:fld>
            <a:endParaRPr lang="en-GB"/>
          </a:p>
        </p:txBody>
      </p:sp>
    </p:spTree>
    <p:extLst>
      <p:ext uri="{BB962C8B-B14F-4D97-AF65-F5344CB8AC3E}">
        <p14:creationId xmlns:p14="http://schemas.microsoft.com/office/powerpoint/2010/main" val="291518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2</a:t>
            </a:fld>
            <a:endParaRPr lang="en-GB"/>
          </a:p>
        </p:txBody>
      </p:sp>
    </p:spTree>
    <p:extLst>
      <p:ext uri="{BB962C8B-B14F-4D97-AF65-F5344CB8AC3E}">
        <p14:creationId xmlns:p14="http://schemas.microsoft.com/office/powerpoint/2010/main" val="405621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3</a:t>
            </a:fld>
            <a:endParaRPr lang="en-GB"/>
          </a:p>
        </p:txBody>
      </p:sp>
    </p:spTree>
    <p:extLst>
      <p:ext uri="{BB962C8B-B14F-4D97-AF65-F5344CB8AC3E}">
        <p14:creationId xmlns:p14="http://schemas.microsoft.com/office/powerpoint/2010/main" val="116605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21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21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work was classed as a rapid response work.</a:t>
            </a:r>
          </a:p>
          <a:p>
            <a:r>
              <a:rPr lang="en-GB" dirty="0"/>
              <a:t>There were a series of conflicting text messages  between the COSS and ES on which lines were OPEN.</a:t>
            </a:r>
          </a:p>
          <a:p>
            <a:r>
              <a:rPr lang="en-GB" dirty="0"/>
              <a:t>The ES in his statement said he had provided the COSS with the track diagram of the worksite during his briefing. </a:t>
            </a:r>
          </a:p>
          <a:p>
            <a:r>
              <a:rPr lang="en-GB" dirty="0"/>
              <a:t>Other groups working nearby, had confirmed taking a LB to access their worksite on the YJP line.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107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05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795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13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5C74D00-CB23-4993-895F-5957E70C721C}" type="datetime5">
              <a:rPr lang="en-GB" altLang="en-US" smtClean="0"/>
              <a:t>6-Mar-20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dirty="0"/>
          </a:p>
        </p:txBody>
      </p:sp>
    </p:spTree>
    <p:extLst>
      <p:ext uri="{BB962C8B-B14F-4D97-AF65-F5344CB8AC3E}">
        <p14:creationId xmlns:p14="http://schemas.microsoft.com/office/powerpoint/2010/main" val="228654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A17AFD3-2D1A-4F80-811E-731407958CEC}" type="datetime5">
              <a:rPr lang="en-GB" altLang="en-US" smtClean="0"/>
              <a:t>6-Mar-20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dirty="0"/>
          </a:p>
        </p:txBody>
      </p:sp>
    </p:spTree>
    <p:extLst>
      <p:ext uri="{BB962C8B-B14F-4D97-AF65-F5344CB8AC3E}">
        <p14:creationId xmlns:p14="http://schemas.microsoft.com/office/powerpoint/2010/main" val="401656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4ADA3F7-18FA-4500-BB0B-547829B379B9}" type="datetime5">
              <a:rPr lang="en-GB" altLang="en-US" smtClean="0"/>
              <a:t>6-Mar-20</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dirty="0"/>
          </a:p>
        </p:txBody>
      </p:sp>
    </p:spTree>
    <p:extLst>
      <p:ext uri="{BB962C8B-B14F-4D97-AF65-F5344CB8AC3E}">
        <p14:creationId xmlns:p14="http://schemas.microsoft.com/office/powerpoint/2010/main" val="411482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EB2DB4B-1D3A-4E96-8CFF-873FFA9833E7}" type="datetime5">
              <a:rPr lang="en-GB" altLang="en-US" smtClean="0"/>
              <a:t>6-Mar-20</a:t>
            </a:fld>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dirty="0"/>
          </a:p>
        </p:txBody>
      </p:sp>
    </p:spTree>
    <p:extLst>
      <p:ext uri="{BB962C8B-B14F-4D97-AF65-F5344CB8AC3E}">
        <p14:creationId xmlns:p14="http://schemas.microsoft.com/office/powerpoint/2010/main" val="64840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312F059-9EB6-46DD-9F0A-BD169B252D02}" type="datetime5">
              <a:rPr lang="en-GB" altLang="en-US" smtClean="0"/>
              <a:t>6-Mar-20</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dirty="0"/>
          </a:p>
        </p:txBody>
      </p:sp>
    </p:spTree>
    <p:extLst>
      <p:ext uri="{BB962C8B-B14F-4D97-AF65-F5344CB8AC3E}">
        <p14:creationId xmlns:p14="http://schemas.microsoft.com/office/powerpoint/2010/main" val="292034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47622E-FD73-4FC5-A638-02FBC1EA4A40}" type="datetime5">
              <a:rPr lang="en-GB" altLang="en-US" smtClean="0"/>
              <a:t>6-Mar-20</a:t>
            </a:fld>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dirty="0"/>
          </a:p>
        </p:txBody>
      </p:sp>
    </p:spTree>
    <p:extLst>
      <p:ext uri="{BB962C8B-B14F-4D97-AF65-F5344CB8AC3E}">
        <p14:creationId xmlns:p14="http://schemas.microsoft.com/office/powerpoint/2010/main" val="573013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1E5C4F-1C97-42B9-AE0F-261FB937E040}" type="datetime5">
              <a:rPr lang="en-GB" altLang="en-US" smtClean="0"/>
              <a:t>6-Mar-20</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dirty="0"/>
          </a:p>
        </p:txBody>
      </p:sp>
    </p:spTree>
    <p:extLst>
      <p:ext uri="{BB962C8B-B14F-4D97-AF65-F5344CB8AC3E}">
        <p14:creationId xmlns:p14="http://schemas.microsoft.com/office/powerpoint/2010/main" val="10963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8E4863-2A29-4332-8DA7-2B35B9C96659}" type="datetime5">
              <a:rPr lang="en-GB" altLang="en-US" smtClean="0"/>
              <a:t>6-Mar-20</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dirty="0"/>
          </a:p>
        </p:txBody>
      </p:sp>
    </p:spTree>
    <p:extLst>
      <p:ext uri="{BB962C8B-B14F-4D97-AF65-F5344CB8AC3E}">
        <p14:creationId xmlns:p14="http://schemas.microsoft.com/office/powerpoint/2010/main" val="2067951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8580E5A-967E-40A8-A073-B17548ACF2E8}" type="datetime5">
              <a:rPr lang="en-GB" altLang="en-US" smtClean="0"/>
              <a:t>6-Mar-20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dirty="0"/>
          </a:p>
        </p:txBody>
      </p:sp>
    </p:spTree>
    <p:extLst>
      <p:ext uri="{BB962C8B-B14F-4D97-AF65-F5344CB8AC3E}">
        <p14:creationId xmlns:p14="http://schemas.microsoft.com/office/powerpoint/2010/main" val="197619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1D200C-2337-4AF9-957F-157D2E40BE46}" type="datetime5">
              <a:rPr lang="en-GB" altLang="en-US" smtClean="0"/>
              <a:t>6-Mar-20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dirty="0"/>
          </a:p>
        </p:txBody>
      </p:sp>
    </p:spTree>
    <p:extLst>
      <p:ext uri="{BB962C8B-B14F-4D97-AF65-F5344CB8AC3E}">
        <p14:creationId xmlns:p14="http://schemas.microsoft.com/office/powerpoint/2010/main" val="145926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
        <p:nvSpPr>
          <p:cNvPr id="8194" name="Rectangle 2"/>
          <p:cNvSpPr>
            <a:spLocks noGrp="1" noChangeArrowheads="1"/>
          </p:cNvSpPr>
          <p:nvPr>
            <p:ph type="ctrTitle"/>
          </p:nvPr>
        </p:nvSpPr>
        <p:spPr>
          <a:xfrm>
            <a:off x="719672"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72"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solidFill>
                  <a:srgbClr val="054B6B"/>
                </a:solidFill>
              </a:rPr>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solidFill>
                  <a:srgbClr val="054B6B"/>
                </a:solidFill>
              </a:rPr>
              <a:pPr>
                <a:defRPr/>
              </a:pPr>
              <a:t>6-Mar-20</a:t>
            </a:fld>
            <a:endParaRPr lang="en-GB" altLang="en-US">
              <a:solidFill>
                <a:srgbClr val="054B6B"/>
              </a:solidFill>
            </a:endParaRPr>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45376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solidFill>
                  <a:srgbClr val="054B6B"/>
                </a:solidFill>
              </a:rPr>
              <a:pPr>
                <a:defRPr/>
              </a:pPr>
              <a:t>6-Mar-20</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4953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4"/>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3" y="4589469"/>
            <a:ext cx="10515600" cy="1500187"/>
          </a:xfrm>
        </p:spPr>
        <p:txBody>
          <a:bodyPr/>
          <a:lstStyle>
            <a:lvl1pPr marL="0" indent="0">
              <a:buNone/>
              <a:defRPr sz="2400"/>
            </a:lvl1pPr>
            <a:lvl2pPr marL="457035" indent="0">
              <a:buNone/>
              <a:defRPr sz="2000"/>
            </a:lvl2pPr>
            <a:lvl3pPr marL="914070" indent="0">
              <a:buNone/>
              <a:defRPr sz="1800"/>
            </a:lvl3pPr>
            <a:lvl4pPr marL="1371105" indent="0">
              <a:buNone/>
              <a:defRPr sz="1600"/>
            </a:lvl4pPr>
            <a:lvl5pPr marL="1828141" indent="0">
              <a:buNone/>
              <a:defRPr sz="1600"/>
            </a:lvl5pPr>
            <a:lvl6pPr marL="2285176" indent="0">
              <a:buNone/>
              <a:defRPr sz="1600"/>
            </a:lvl6pPr>
            <a:lvl7pPr marL="2742213" indent="0">
              <a:buNone/>
              <a:defRPr sz="1600"/>
            </a:lvl7pPr>
            <a:lvl8pPr marL="3199248" indent="0">
              <a:buNone/>
              <a:defRPr sz="1600"/>
            </a:lvl8pPr>
            <a:lvl9pPr marL="3656283"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solidFill>
                  <a:srgbClr val="054B6B"/>
                </a:solidFill>
              </a:rPr>
              <a:pPr>
                <a:defRPr/>
              </a:pPr>
              <a:t>6-Mar-20</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72772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7"/>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25" y="1841507"/>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solidFill>
                  <a:srgbClr val="054B6B"/>
                </a:solidFill>
              </a:rPr>
              <a:pPr>
                <a:defRPr/>
              </a:pPr>
              <a:t>6-Mar-20</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122968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20"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solidFill>
                  <a:srgbClr val="054B6B"/>
                </a:solidFill>
              </a:rPr>
              <a:pPr>
                <a:defRPr/>
              </a:pPr>
              <a:t>6-Mar-20</a:t>
            </a:fld>
            <a:endParaRPr lang="en-GB" altLang="en-US">
              <a:solidFill>
                <a:srgbClr val="054B6B"/>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28387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solidFill>
                  <a:srgbClr val="054B6B"/>
                </a:solidFill>
              </a:rPr>
              <a:pPr>
                <a:defRPr/>
              </a:pPr>
              <a:t>6-Mar-20</a:t>
            </a:fld>
            <a:endParaRPr lang="en-GB" altLang="en-US">
              <a:solidFill>
                <a:srgbClr val="054B6B"/>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31594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solidFill>
                  <a:srgbClr val="054B6B"/>
                </a:solidFill>
              </a:rPr>
              <a:pPr>
                <a:defRPr/>
              </a:pPr>
              <a:t>6-Mar-20</a:t>
            </a:fld>
            <a:endParaRPr lang="en-GB" altLang="en-US">
              <a:solidFill>
                <a:srgbClr val="054B6B"/>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59955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solidFill>
                  <a:srgbClr val="054B6B"/>
                </a:solidFill>
              </a:rPr>
              <a:pPr>
                <a:defRPr/>
              </a:pPr>
              <a:t>6-Mar-20</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461184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32"/>
            <a:ext cx="6172200" cy="4873625"/>
          </a:xfrm>
        </p:spPr>
        <p:txBody>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solidFill>
                  <a:srgbClr val="054B6B"/>
                </a:solidFill>
              </a:rPr>
              <a:pPr>
                <a:defRPr/>
              </a:pPr>
              <a:t>6-Mar-20</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49452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solidFill>
                  <a:srgbClr val="054B6B"/>
                </a:solidFill>
              </a:rPr>
              <a:pPr>
                <a:defRPr/>
              </a:pPr>
              <a:t>6-Mar-20</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7469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71"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solidFill>
                  <a:srgbClr val="054B6B"/>
                </a:solidFill>
              </a:rPr>
              <a:pPr>
                <a:defRPr/>
              </a:pPr>
              <a:t>6-Mar-20</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20930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72" y="827088"/>
            <a:ext cx="9692217"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672" y="1841507"/>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7" y="1841507"/>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solidFill>
                  <a:srgbClr val="054B6B"/>
                </a:solidFill>
              </a:rPr>
              <a:pPr>
                <a:defRPr/>
              </a:pPr>
              <a:t>6-Mar-20</a:t>
            </a:fld>
            <a:endParaRPr lang="en-GB" altLang="en-US" dirty="0">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1558436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1826482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561390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382040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372717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367186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862922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655287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98603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52141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34109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4166277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030888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Insert &gt; Header &amp; Footer</a:t>
            </a:r>
          </a:p>
        </p:txBody>
      </p:sp>
      <p:sp>
        <p:nvSpPr>
          <p:cNvPr id="6" name="Rectangle 7"/>
          <p:cNvSpPr>
            <a:spLocks noGrp="1" noChangeArrowheads="1"/>
          </p:cNvSpPr>
          <p:nvPr>
            <p:ph type="dt" sz="half" idx="11"/>
          </p:nvPr>
        </p:nvSpPr>
        <p:spPr/>
        <p:txBody>
          <a:bodyPr/>
          <a:lstStyle>
            <a:lvl1pPr>
              <a:defRPr/>
            </a:lvl1pPr>
          </a:lstStyle>
          <a:p>
            <a:pPr>
              <a:defRPr/>
            </a:pPr>
            <a:fld id="{321E4D2D-CF40-412B-B64D-CCD10B7D9ABD}" type="datetime5">
              <a:rPr lang="en-GB" altLang="en-US" smtClean="0"/>
              <a:t>6-Mar-20</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4074053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2515976-3E9B-4CDF-A087-0B104FD7E642}" type="datetime5">
              <a:rPr lang="en-GB" altLang="en-US" smtClean="0">
                <a:solidFill>
                  <a:srgbClr val="014F6F"/>
                </a:solidFill>
              </a:rPr>
              <a:t>6-Mar-20</a:t>
            </a:fld>
            <a:endParaRPr lang="en-GB" altLang="en-US" dirty="0">
              <a:solidFill>
                <a:srgbClr val="014F6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14F6F"/>
                </a:solidFill>
              </a:rPr>
              <a:t>Presentation Title: Insert &gt; Header &amp; Footer</a:t>
            </a:r>
            <a:endParaRPr lang="en-GB" altLang="en-US" dirty="0">
              <a:solidFill>
                <a:srgbClr val="014F6F"/>
              </a:solidFill>
            </a:endParaRPr>
          </a:p>
        </p:txBody>
      </p:sp>
      <p:sp>
        <p:nvSpPr>
          <p:cNvPr id="5" name="Text Placeholder 5"/>
          <p:cNvSpPr>
            <a:spLocks noGrp="1"/>
          </p:cNvSpPr>
          <p:nvPr>
            <p:ph type="body" sz="quarter" idx="19"/>
          </p:nvPr>
        </p:nvSpPr>
        <p:spPr>
          <a:xfrm>
            <a:off x="719667" y="6114178"/>
            <a:ext cx="10752667" cy="123111"/>
          </a:xfrm>
        </p:spPr>
        <p:txBody>
          <a:bodyPr anchor="b">
            <a:spAutoFit/>
          </a:bodyPr>
          <a:lstStyle>
            <a:lvl1pPr>
              <a:spcAft>
                <a:spcPts val="0"/>
              </a:spcAft>
              <a:defRPr sz="800" b="0">
                <a:solidFill>
                  <a:schemeClr val="accent3"/>
                </a:solidFill>
              </a:defRPr>
            </a:lvl1pPr>
          </a:lstStyle>
          <a:p>
            <a:pPr lvl="0"/>
            <a:r>
              <a:rPr lang="en-US" dirty="0"/>
              <a:t>Click to edit Master text styles</a:t>
            </a:r>
          </a:p>
        </p:txBody>
      </p:sp>
      <p:pic>
        <p:nvPicPr>
          <p:cNvPr id="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5047"/>
          <a:stretch/>
        </p:blipFill>
        <p:spPr bwMode="auto">
          <a:xfrm>
            <a:off x="10450627" y="426866"/>
            <a:ext cx="1454019" cy="53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467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720000" y="828000"/>
            <a:ext cx="9696000" cy="432000"/>
          </a:xfrm>
        </p:spPr>
        <p:txBody>
          <a:bodyPr/>
          <a:lstStyle/>
          <a:p>
            <a:r>
              <a:rPr lang="en-US"/>
              <a:t>Click to edit Master title style</a:t>
            </a:r>
            <a:endParaRPr lang="en-GB" dirty="0"/>
          </a:p>
        </p:txBody>
      </p:sp>
      <p:sp>
        <p:nvSpPr>
          <p:cNvPr id="5" name="Footer Placeholder 4"/>
          <p:cNvSpPr>
            <a:spLocks noGrp="1"/>
          </p:cNvSpPr>
          <p:nvPr>
            <p:ph type="ftr" sz="quarter" idx="11"/>
          </p:nvPr>
        </p:nvSpPr>
        <p:spPr/>
        <p:txBody>
          <a:bodyPr/>
          <a:lstStyle/>
          <a:p>
            <a:r>
              <a:rPr lang="en-GB"/>
              <a:t>Presentation Title: Insert &gt; Header &amp; Footer</a:t>
            </a:r>
          </a:p>
        </p:txBody>
      </p:sp>
      <p:sp>
        <p:nvSpPr>
          <p:cNvPr id="9" name="Content Placeholder 7"/>
          <p:cNvSpPr>
            <a:spLocks noGrp="1"/>
          </p:cNvSpPr>
          <p:nvPr>
            <p:ph sz="quarter" idx="14"/>
          </p:nvPr>
        </p:nvSpPr>
        <p:spPr>
          <a:xfrm>
            <a:off x="720000" y="1846800"/>
            <a:ext cx="9696000" cy="43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p:cNvSpPr>
            <a:spLocks noGrp="1"/>
          </p:cNvSpPr>
          <p:nvPr>
            <p:ph type="dt" sz="half" idx="15"/>
          </p:nvPr>
        </p:nvSpPr>
        <p:spPr/>
        <p:txBody>
          <a:bodyPr/>
          <a:lstStyle/>
          <a:p>
            <a:fld id="{950FD11F-A87A-4D46-B2D1-A09DD8F64F94}" type="datetime5">
              <a:rPr lang="en-GB" smtClean="0"/>
              <a:t>6-Mar-20</a:t>
            </a:fld>
            <a:endParaRPr lang="en-GB" dirty="0"/>
          </a:p>
        </p:txBody>
      </p:sp>
      <p:sp>
        <p:nvSpPr>
          <p:cNvPr id="8" name="Slide Number Placeholder 7"/>
          <p:cNvSpPr>
            <a:spLocks noGrp="1"/>
          </p:cNvSpPr>
          <p:nvPr>
            <p:ph type="sldNum" sz="quarter" idx="16"/>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2657991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wo Column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a:t>Presentation Title: Insert &gt; Header &amp; Footer</a:t>
            </a:r>
            <a:endParaRPr lang="en-GB" dirty="0"/>
          </a:p>
        </p:txBody>
      </p:sp>
      <p:sp>
        <p:nvSpPr>
          <p:cNvPr id="8" name="Content Placeholder 7"/>
          <p:cNvSpPr>
            <a:spLocks noGrp="1"/>
          </p:cNvSpPr>
          <p:nvPr>
            <p:ph sz="quarter" idx="14"/>
          </p:nvPr>
        </p:nvSpPr>
        <p:spPr>
          <a:xfrm>
            <a:off x="720000" y="1846800"/>
            <a:ext cx="5088000" cy="43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7"/>
          <p:cNvSpPr>
            <a:spLocks noGrp="1"/>
          </p:cNvSpPr>
          <p:nvPr>
            <p:ph sz="quarter" idx="15"/>
          </p:nvPr>
        </p:nvSpPr>
        <p:spPr>
          <a:xfrm>
            <a:off x="6384000" y="1846800"/>
            <a:ext cx="5088000" cy="43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p:cNvSpPr>
            <a:spLocks noGrp="1"/>
          </p:cNvSpPr>
          <p:nvPr>
            <p:ph type="dt" sz="half" idx="16"/>
          </p:nvPr>
        </p:nvSpPr>
        <p:spPr/>
        <p:txBody>
          <a:bodyPr/>
          <a:lstStyle/>
          <a:p>
            <a:fld id="{087C05EA-16EC-43BE-8EAC-6485A44F2AAD}" type="datetime5">
              <a:rPr lang="en-GB" smtClean="0"/>
              <a:t>6-Mar-20</a:t>
            </a:fld>
            <a:endParaRPr lang="en-GB" dirty="0"/>
          </a:p>
        </p:txBody>
      </p:sp>
      <p:sp>
        <p:nvSpPr>
          <p:cNvPr id="7" name="Slide Number Placeholder 6"/>
          <p:cNvSpPr>
            <a:spLocks noGrp="1"/>
          </p:cNvSpPr>
          <p:nvPr>
            <p:ph type="sldNum" sz="quarter" idx="17"/>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2591136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2" y="2"/>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3"/>
            <a:ext cx="4963659"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4019519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2" y="2"/>
            <a:ext cx="1985319" cy="911499"/>
          </a:xfrm>
          <a:prstGeom prst="rect">
            <a:avLst/>
          </a:prstGeom>
        </p:spPr>
      </p:pic>
      <p:grpSp>
        <p:nvGrpSpPr>
          <p:cNvPr id="21" name="Group 20"/>
          <p:cNvGrpSpPr/>
          <p:nvPr userDrawn="1"/>
        </p:nvGrpSpPr>
        <p:grpSpPr>
          <a:xfrm>
            <a:off x="346346" y="0"/>
            <a:ext cx="413031"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09972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2" y="2"/>
            <a:ext cx="1985319" cy="911499"/>
          </a:xfrm>
          <a:prstGeom prst="rect">
            <a:avLst/>
          </a:prstGeom>
        </p:spPr>
      </p:pic>
      <p:grpSp>
        <p:nvGrpSpPr>
          <p:cNvPr id="21" name="Group 20"/>
          <p:cNvGrpSpPr/>
          <p:nvPr userDrawn="1"/>
        </p:nvGrpSpPr>
        <p:grpSpPr>
          <a:xfrm>
            <a:off x="11431438" y="928689"/>
            <a:ext cx="413031"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276848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2" y="2"/>
            <a:ext cx="1985319" cy="911499"/>
          </a:xfrm>
          <a:prstGeom prst="rect">
            <a:avLst/>
          </a:prstGeom>
        </p:spPr>
      </p:pic>
      <p:grpSp>
        <p:nvGrpSpPr>
          <p:cNvPr id="25" name="Group 24"/>
          <p:cNvGrpSpPr/>
          <p:nvPr userDrawn="1"/>
        </p:nvGrpSpPr>
        <p:grpSpPr>
          <a:xfrm>
            <a:off x="5882866" y="0"/>
            <a:ext cx="413031"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486687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2" y="2"/>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464049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2" y="2"/>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112468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2" y="2"/>
            <a:ext cx="1985319" cy="911499"/>
          </a:xfrm>
          <a:prstGeom prst="rect">
            <a:avLst/>
          </a:prstGeom>
        </p:spPr>
      </p:pic>
      <p:grpSp>
        <p:nvGrpSpPr>
          <p:cNvPr id="21" name="Group 20"/>
          <p:cNvGrpSpPr/>
          <p:nvPr userDrawn="1"/>
        </p:nvGrpSpPr>
        <p:grpSpPr>
          <a:xfrm>
            <a:off x="346346" y="0"/>
            <a:ext cx="413031"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2375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DF00151-5426-497B-B88E-C52908C28F4A}"/>
              </a:ext>
            </a:extLst>
          </p:cNvPr>
          <p:cNvSpPr>
            <a:spLocks noGrp="1"/>
          </p:cNvSpPr>
          <p:nvPr>
            <p:ph type="sldNum" sz="quarter" idx="12"/>
          </p:nvPr>
        </p:nvSpPr>
        <p:spPr/>
        <p:txBody>
          <a:bodyPr/>
          <a:lstStyle/>
          <a:p>
            <a:fld id="{6DF18008-7AA4-44CA-8056-37C7048047C9}" type="slidenum">
              <a:rPr lang="en-GB" smtClean="0"/>
              <a:t>‹#›</a:t>
            </a:fld>
            <a:endParaRPr lang="en-GB"/>
          </a:p>
        </p:txBody>
      </p:sp>
    </p:spTree>
    <p:extLst>
      <p:ext uri="{BB962C8B-B14F-4D97-AF65-F5344CB8AC3E}">
        <p14:creationId xmlns:p14="http://schemas.microsoft.com/office/powerpoint/2010/main" val="28743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extLst>
      <p:ext uri="{BB962C8B-B14F-4D97-AF65-F5344CB8AC3E}">
        <p14:creationId xmlns:p14="http://schemas.microsoft.com/office/powerpoint/2010/main" val="166921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dirty="0"/>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8E693516-CEBD-4C3B-8DBB-421BED3F8769}" type="datetime5">
              <a:rPr lang="en-GB" altLang="en-US" smtClean="0"/>
              <a:t>6-Mar-20</a:t>
            </a:fld>
            <a:endParaRPr lang="en-GB" altLang="en-US" dirty="0"/>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dirty="0"/>
          </a:p>
        </p:txBody>
      </p:sp>
    </p:spTree>
    <p:extLst>
      <p:ext uri="{BB962C8B-B14F-4D97-AF65-F5344CB8AC3E}">
        <p14:creationId xmlns:p14="http://schemas.microsoft.com/office/powerpoint/2010/main" val="79958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5.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 id="2147483763" r:id="rId7"/>
    <p:sldLayoutId id="214748376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5056073F-EC5A-4D17-B0B4-750917E45228}" type="datetime5">
              <a:rPr lang="en-GB" altLang="en-US" smtClean="0"/>
              <a:t>6-Mar-20</a:t>
            </a:fld>
            <a:endParaRPr lang="en-GB" altLang="en-US" dirty="0"/>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dirty="0"/>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extLst>
      <p:ext uri="{BB962C8B-B14F-4D97-AF65-F5344CB8AC3E}">
        <p14:creationId xmlns:p14="http://schemas.microsoft.com/office/powerpoint/2010/main" val="230282279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72"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72" y="1841507"/>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solidFill>
                  <a:srgbClr val="054B6B"/>
                </a:solidFill>
              </a:rPr>
              <a:pPr>
                <a:defRPr/>
              </a:pPr>
              <a:t>6-Mar-20</a:t>
            </a:fld>
            <a:endParaRPr lang="en-GB" altLang="en-US">
              <a:solidFill>
                <a:srgbClr val="054B6B"/>
              </a:solidFill>
            </a:endParaRPr>
          </a:p>
        </p:txBody>
      </p:sp>
      <p:sp>
        <p:nvSpPr>
          <p:cNvPr id="1029" name="Rectangle 5"/>
          <p:cNvSpPr>
            <a:spLocks noGrp="1" noChangeArrowheads="1"/>
          </p:cNvSpPr>
          <p:nvPr>
            <p:ph type="ftr" sz="quarter" idx="3"/>
          </p:nvPr>
        </p:nvSpPr>
        <p:spPr bwMode="auto">
          <a:xfrm>
            <a:off x="719667" y="233369"/>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solidFill>
                  <a:srgbClr val="054B6B"/>
                </a:solidFill>
              </a:rPr>
              <a:pPr>
                <a:defRPr/>
              </a:pPr>
              <a:t>‹#›</a:t>
            </a:fld>
            <a:endParaRPr lang="en-GB" altLang="en-US">
              <a:solidFill>
                <a:srgbClr val="054B6B"/>
              </a:solidFill>
            </a:endParaRPr>
          </a:p>
        </p:txBody>
      </p:sp>
      <p:sp>
        <p:nvSpPr>
          <p:cNvPr id="1031" name="Text Box 8"/>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378241054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035" algn="l" rtl="0" eaLnBrk="1" fontAlgn="base" hangingPunct="1">
        <a:spcBef>
          <a:spcPct val="0"/>
        </a:spcBef>
        <a:spcAft>
          <a:spcPct val="0"/>
        </a:spcAft>
        <a:defRPr sz="2800" b="1" i="1">
          <a:solidFill>
            <a:schemeClr val="tx2"/>
          </a:solidFill>
          <a:latin typeface="Arial" panose="020B0604020202020204" pitchFamily="34" charset="0"/>
        </a:defRPr>
      </a:lvl6pPr>
      <a:lvl7pPr marL="914070" algn="l" rtl="0" eaLnBrk="1" fontAlgn="base" hangingPunct="1">
        <a:spcBef>
          <a:spcPct val="0"/>
        </a:spcBef>
        <a:spcAft>
          <a:spcPct val="0"/>
        </a:spcAft>
        <a:defRPr sz="2800" b="1" i="1">
          <a:solidFill>
            <a:schemeClr val="tx2"/>
          </a:solidFill>
          <a:latin typeface="Arial" panose="020B0604020202020204" pitchFamily="34" charset="0"/>
        </a:defRPr>
      </a:lvl7pPr>
      <a:lvl8pPr marL="1371105" algn="l" rtl="0" eaLnBrk="1" fontAlgn="base" hangingPunct="1">
        <a:spcBef>
          <a:spcPct val="0"/>
        </a:spcBef>
        <a:spcAft>
          <a:spcPct val="0"/>
        </a:spcAft>
        <a:defRPr sz="2800" b="1" i="1">
          <a:solidFill>
            <a:schemeClr val="tx2"/>
          </a:solidFill>
          <a:latin typeface="Arial" panose="020B0604020202020204" pitchFamily="34" charset="0"/>
        </a:defRPr>
      </a:lvl8pPr>
      <a:lvl9pPr marL="1828141"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821" indent="-180909"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7747" indent="-180909"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260" indent="-179323"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2773" indent="-179323"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3694"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29"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66"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02"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70" rtl="0" eaLnBrk="1" latinLnBrk="0" hangingPunct="1">
        <a:defRPr sz="1800" kern="1200">
          <a:solidFill>
            <a:schemeClr val="tx1"/>
          </a:solidFill>
          <a:latin typeface="+mn-lt"/>
          <a:ea typeface="+mn-ea"/>
          <a:cs typeface="+mn-cs"/>
        </a:defRPr>
      </a:lvl1pPr>
      <a:lvl2pPr marL="457035" algn="l" defTabSz="914070" rtl="0" eaLnBrk="1" latinLnBrk="0" hangingPunct="1">
        <a:defRPr sz="1800" kern="1200">
          <a:solidFill>
            <a:schemeClr val="tx1"/>
          </a:solidFill>
          <a:latin typeface="+mn-lt"/>
          <a:ea typeface="+mn-ea"/>
          <a:cs typeface="+mn-cs"/>
        </a:defRPr>
      </a:lvl2pPr>
      <a:lvl3pPr marL="914070" algn="l" defTabSz="914070" rtl="0" eaLnBrk="1" latinLnBrk="0" hangingPunct="1">
        <a:defRPr sz="1800" kern="1200">
          <a:solidFill>
            <a:schemeClr val="tx1"/>
          </a:solidFill>
          <a:latin typeface="+mn-lt"/>
          <a:ea typeface="+mn-ea"/>
          <a:cs typeface="+mn-cs"/>
        </a:defRPr>
      </a:lvl3pPr>
      <a:lvl4pPr marL="1371105" algn="l" defTabSz="914070" rtl="0" eaLnBrk="1" latinLnBrk="0" hangingPunct="1">
        <a:defRPr sz="1800" kern="1200">
          <a:solidFill>
            <a:schemeClr val="tx1"/>
          </a:solidFill>
          <a:latin typeface="+mn-lt"/>
          <a:ea typeface="+mn-ea"/>
          <a:cs typeface="+mn-cs"/>
        </a:defRPr>
      </a:lvl4pPr>
      <a:lvl5pPr marL="1828141" algn="l" defTabSz="914070" rtl="0" eaLnBrk="1" latinLnBrk="0" hangingPunct="1">
        <a:defRPr sz="1800" kern="1200">
          <a:solidFill>
            <a:schemeClr val="tx1"/>
          </a:solidFill>
          <a:latin typeface="+mn-lt"/>
          <a:ea typeface="+mn-ea"/>
          <a:cs typeface="+mn-cs"/>
        </a:defRPr>
      </a:lvl5pPr>
      <a:lvl6pPr marL="2285176" algn="l" defTabSz="914070" rtl="0" eaLnBrk="1" latinLnBrk="0" hangingPunct="1">
        <a:defRPr sz="1800" kern="1200">
          <a:solidFill>
            <a:schemeClr val="tx1"/>
          </a:solidFill>
          <a:latin typeface="+mn-lt"/>
          <a:ea typeface="+mn-ea"/>
          <a:cs typeface="+mn-cs"/>
        </a:defRPr>
      </a:lvl6pPr>
      <a:lvl7pPr marL="2742213" algn="l" defTabSz="914070" rtl="0" eaLnBrk="1" latinLnBrk="0" hangingPunct="1">
        <a:defRPr sz="1800" kern="1200">
          <a:solidFill>
            <a:schemeClr val="tx1"/>
          </a:solidFill>
          <a:latin typeface="+mn-lt"/>
          <a:ea typeface="+mn-ea"/>
          <a:cs typeface="+mn-cs"/>
        </a:defRPr>
      </a:lvl7pPr>
      <a:lvl8pPr marL="3199248" algn="l" defTabSz="914070" rtl="0" eaLnBrk="1" latinLnBrk="0" hangingPunct="1">
        <a:defRPr sz="1800" kern="1200">
          <a:solidFill>
            <a:schemeClr val="tx1"/>
          </a:solidFill>
          <a:latin typeface="+mn-lt"/>
          <a:ea typeface="+mn-ea"/>
          <a:cs typeface="+mn-cs"/>
        </a:defRPr>
      </a:lvl8pPr>
      <a:lvl9pPr marL="3656283" algn="l" defTabSz="91407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631828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2740896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682" y="2"/>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98" marR="0" lvl="0" indent="0" defTabSz="91437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1998" marR="0" lvl="0" indent="0"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1998" marR="0" lvl="0" indent="0" defTabSz="914377"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1998" marR="0" lvl="0" indent="0" defTabSz="914377"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1998" marR="0" lvl="0" indent="0" defTabSz="914377"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1998" marR="0" lvl="0" indent="0" defTabSz="914377"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6104856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file:///\\RC02DCC0001\DFSRoot$\SZ\WMAGroups\01%20-%20Route%20IM%20Director%20-%20Wessex\02%20-%20Route%20Safety%20Hour%20Reporting\02%20-%20Route%20Safety%20Hour%20Reporting\Safety%20Cascades%2019-20\P12%201920\Safety_Conversation_020320.pdf" TargetMode="External"/><Relationship Id="rId5" Type="http://schemas.openxmlformats.org/officeDocument/2006/relationships/hyperlink" Target="file:///\\RC02DCC0001\DFSRoot$\SZ\WMAGroups\01%20-%20Route%20IM%20Director%20-%20Wessex\02%20-%20Route%20Safety%20Hour%20Reporting\02%20-%20Route%20Safety%20Hour%20Reporting\Safety%20Cascades%2019-20\P12%201920\Safety_Conversation_240220.pdf" TargetMode="Externa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hyperlink" Target="mailto:linda.lloyd@networkrail.co.uk" TargetMode="External"/><Relationship Id="rId3" Type="http://schemas.openxmlformats.org/officeDocument/2006/relationships/image" Target="../media/image26.emf"/><Relationship Id="rId7" Type="http://schemas.openxmlformats.org/officeDocument/2006/relationships/hyperlink" Target="mailto:suzanne.wilson@networkrail.co.uk" TargetMode="External"/><Relationship Id="rId2" Type="http://schemas.openxmlformats.org/officeDocument/2006/relationships/image" Target="../media/image25.emf"/><Relationship Id="rId1" Type="http://schemas.openxmlformats.org/officeDocument/2006/relationships/slideLayout" Target="../slideLayouts/slideLayout3.xml"/><Relationship Id="rId6" Type="http://schemas.openxmlformats.org/officeDocument/2006/relationships/hyperlink" Target="mailto:rachel.pryer@networkrail.co.uk" TargetMode="External"/><Relationship Id="rId5" Type="http://schemas.openxmlformats.org/officeDocument/2006/relationships/hyperlink" Target="mailto:cecile.blackman@networkrail.co.uk" TargetMode="External"/><Relationship Id="rId4" Type="http://schemas.openxmlformats.org/officeDocument/2006/relationships/image" Target="../media/image27.emf"/><Relationship Id="rId9" Type="http://schemas.openxmlformats.org/officeDocument/2006/relationships/hyperlink" Target="mailto:joynul.hoque@networkrail.co.uk"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file:///\\RC02DCC0001\DFSRoot$\SZ\WMAGroups\01%20-%20Route%20IM%20Director%20-%20Wessex\02%20-%20Route%20Safety%20Hour%20Reporting\02%20-%20Route%20Safety%20Hour%20Reporting\Safety%20Cascades%2019-20\P12%201920\Lessons%20Learnt%20Clapham%20Yard%20Irregularity%2004022020.pdf" TargetMode="External"/><Relationship Id="rId3" Type="http://schemas.openxmlformats.org/officeDocument/2006/relationships/hyperlink" Target="file:///\\RC02DCC0001\DFSRoot$\SZ\WMAGroups\01%20-%20Route%20IM%20Director%20-%20Wessex\02%20-%20Route%20Safety%20Hour%20Reporting\02%20-%20Route%20Safety%20Hour%20Reporting\Safety%20Cascades%2019-20\P12%201920\Shared-Learning-NRL20-01-Hackney-Wick-double-fatality.pdf" TargetMode="External"/><Relationship Id="rId7" Type="http://schemas.openxmlformats.org/officeDocument/2006/relationships/hyperlink" Target="file:///\\RC02DCC0001\DFSRoot$\SZ\WMAGroups\01%20-%20Route%20IM%20Director%20-%20Wessex\02%20-%20Route%20Safety%20Hour%20Reporting\02%20-%20Route%20Safety%20Hour%20Reporting\Safety%20Cascades%2019-20\P12%201920\Time-to-Change--TIS.pdf" TargetMode="External"/><Relationship Id="rId2" Type="http://schemas.openxmlformats.org/officeDocument/2006/relationships/hyperlink" Target="file:///\\RC02DCC0001\DFSRoot$\SZ\WMAGroups\01%20-%20Route%20IM%20Director%20-%20Wessex\02%20-%20Route%20Safety%20Hour%20Reporting\02%20-%20Route%20Safety%20Hour%20Reporting\Safety%20Cascades%2019-20\P12%201920\Safety-Alert-NRX20-01-Foxton-near-miss.pdf" TargetMode="External"/><Relationship Id="rId1" Type="http://schemas.openxmlformats.org/officeDocument/2006/relationships/slideLayout" Target="../slideLayouts/slideLayout2.xml"/><Relationship Id="rId6" Type="http://schemas.openxmlformats.org/officeDocument/2006/relationships/hyperlink" Target="file:///\\RC02DCC0001\DFSRoot$\SZ\WMAGroups\01%20-%20Route%20IM%20Director%20-%20Wessex\02%20-%20Route%20Safety%20Hour%20Reporting\02%20-%20Route%20Safety%20Hour%20Reporting\Safety%20Cascades%2019-20\P12%201920\Issue%2083%20-%20Transferable%20Lessons%20-%20CCTV%20Level%20Crossing%20irregularity%20-%20Alsager%20CCTV.pdf" TargetMode="External"/><Relationship Id="rId5" Type="http://schemas.openxmlformats.org/officeDocument/2006/relationships/hyperlink" Target="file:///\\RC02DCC0001\DFSRoot$\SZ\WMAGroups\01%20-%20Route%20IM%20Director%20-%20Wessex\02%20-%20Route%20Safety%20Hour%20Reporting\02%20-%20Route%20Safety%20Hour%20Reporting\Safety%20Cascades%2019-20\P12%201920\Issue%2082%20-%20Transferable%20Lessons%20-%20Line%20Blockage%20irregularity%20at%20Briton%20Ferry.pdf" TargetMode="External"/><Relationship Id="rId10" Type="http://schemas.openxmlformats.org/officeDocument/2006/relationships/image" Target="../media/image28.emf"/><Relationship Id="rId4" Type="http://schemas.openxmlformats.org/officeDocument/2006/relationships/hyperlink" Target="file:///\\RC02DCC0001\DFSRoot$\SZ\WMAGroups\01%20-%20Route%20IM%20Director%20-%20Wessex\02%20-%20Route%20Safety%20Hour%20Reporting\02%20-%20Route%20Safety%20Hour%20Reporting\Safety%20Cascades%2019-20\P12%201920\Shared-Learning-NRL20-02-Collapsed-excavation-serious-injury.pdf" TargetMode="External"/><Relationship Id="rId9" Type="http://schemas.openxmlformats.org/officeDocument/2006/relationships/hyperlink" Target="file:///\\RC02DCC0001\DFSRoot$\SZ\WMAGroups\01%20-%20Route%20IM%20Director%20-%20Wessex\02%20-%20Route%20Safety%20Hour%20Reporting\02%20-%20Route%20Safety%20Hour%20Reporting\Safety%20Cascades%2019-20\P12%201920\Hand%20Hygiene%20-%20Infection%20Prevention.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31.emf"/><Relationship Id="rId7" Type="http://schemas.openxmlformats.org/officeDocument/2006/relationships/hyperlink" Target="https://networkrail.sharepoint.com/sites/myconnect/routeservices/Pages/BuyorMaintainFireExtinguishers.asp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networkrailstandards/StandardHeaderView.aspx?id=26645" TargetMode="External"/><Relationship Id="rId5" Type="http://schemas.openxmlformats.org/officeDocument/2006/relationships/hyperlink" Target="http://networkrailstandards/StandardHeaderView.aspx?id=26644" TargetMode="External"/><Relationship Id="rId4" Type="http://schemas.openxmlformats.org/officeDocument/2006/relationships/hyperlink" Target="http://networkrailstandards/StandardHeaderView.aspx?id=1891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hyperlink" Target="file:///\\RC02DCC0001\DFSRoot$\SZ\WMAGroups\01%20-%20Route%20IM%20Director%20-%20Wessex\02%20-%20Route%20Safety%20Hour%20Reporting\02%20-%20Route%20Safety%20Hour%20Reporting\Safety%20Cascades%2019-20\P12%201920\Media2%20-%20SWR.mp4" TargetMode="External"/><Relationship Id="rId4" Type="http://schemas.openxmlformats.org/officeDocument/2006/relationships/hyperlink" Target="file:///\\RC02DCC0001\DFSRoot$\SZ\WMAGroups\01%20-%20Route%20IM%20Director%20-%20Wessex\02%20-%20Route%20Safety%20Hour%20Reporting\02%20-%20Route%20Safety%20Hour%20Reporting\Safety%20Cascades%2019-20\P12%201920\Media1%20-%20BTP.mp4"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mailto:WessexOnTrackPlant@networkrail.co.uk" TargetMode="External"/><Relationship Id="rId3" Type="http://schemas.openxmlformats.org/officeDocument/2006/relationships/image" Target="../media/image35.png"/><Relationship Id="rId7" Type="http://schemas.openxmlformats.org/officeDocument/2006/relationships/hyperlink" Target="https://wexplant.hub.networkrail.co.uk/Lift%20Plans/Forms/AllItems.aspx?RootFolder=%2FLift%20Plans%2FAny%20Line%20Open%20%28ALO%29&amp;FolderCTID=0x0120004934A4806CEF364692D2C0076B624CD2&amp;View=%7B31A03F18%2D82A8%2D4404%2DA4AA%2DE32809CA78DE%7D"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rssb.co.uk/rgs/oodocs/COP0032%20Iss%202.pdf" TargetMode="External"/><Relationship Id="rId5" Type="http://schemas.openxmlformats.org/officeDocument/2006/relationships/image" Target="../media/image37.emf"/><Relationship Id="rId4" Type="http://schemas.openxmlformats.org/officeDocument/2006/relationships/image" Target="../media/image36.emf"/></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explant.hub.networkrail.co.uk/_layouts/15/WopiFrame.aspx?sourcedoc=/Plant%20Safety/Safety%20Bulletins%20and%20Alerts/MEWP%20Collision%203-02-2020.pdf&amp;action=default" TargetMode="External"/><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9.png"/><Relationship Id="rId7" Type="http://schemas.openxmlformats.org/officeDocument/2006/relationships/hyperlink" Target="https://safety.networkrail.co.uk/wp-content/uploads/2019/02/Schedule-1-Bird-Guidance-inc.-links.pdf" TargetMode="External"/><Relationship Id="rId12"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safety.networkrail.co.uk/wp-content/uploads/2019/02/Breeding-Bird-and-Nest-Check-form-2019-NR-BBCv2.1-FINAL.pdf" TargetMode="External"/><Relationship Id="rId11" Type="http://schemas.openxmlformats.org/officeDocument/2006/relationships/hyperlink" Target="https://records.nbnatlas.org/explore/your-area#52.9548|1.1581|12|ALL_SPECIES" TargetMode="External"/><Relationship Id="rId5" Type="http://schemas.openxmlformats.org/officeDocument/2006/relationships/hyperlink" Target="https://safety.networkrail.co.uk/wp-content/uploads/2019/03/Breeding-Bird-Check-Briefing-2019.mp4" TargetMode="External"/><Relationship Id="rId10" Type="http://schemas.openxmlformats.org/officeDocument/2006/relationships/image" Target="../media/image41.png"/><Relationship Id="rId4" Type="http://schemas.openxmlformats.org/officeDocument/2006/relationships/hyperlink" Target="https://safety.networkrail.co.uk/wp-content/uploads/2019/02/breeding-bird-briefing-2019-v2.pdf" TargetMode="External"/><Relationship Id="rId9" Type="http://schemas.openxmlformats.org/officeDocument/2006/relationships/hyperlink" Target="https://wsxenv.hub.networkrail.co.uk/_layouts/15/WopiFrame2.aspx?sourcedoc=/DocumentLibrary/Schedule%201%20birds-%20Wessex.pdf&amp;action=defaul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8" Type="http://schemas.openxmlformats.org/officeDocument/2006/relationships/package" Target="../embeddings/Microsoft_Excel_Worksheet.xlsx"/><Relationship Id="rId3" Type="http://schemas.openxmlformats.org/officeDocument/2006/relationships/notesSlide" Target="../notesSlides/notesSlide3.xml"/><Relationship Id="rId7" Type="http://schemas.openxmlformats.org/officeDocument/2006/relationships/image" Target="../media/image11.png"/><Relationship Id="rId12"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7.emf"/><Relationship Id="rId5" Type="http://schemas.openxmlformats.org/officeDocument/2006/relationships/image" Target="../media/image9.emf"/><Relationship Id="rId10" Type="http://schemas.openxmlformats.org/officeDocument/2006/relationships/package" Target="../embeddings/Microsoft_Excel_Worksheet1.xlsx"/><Relationship Id="rId4" Type="http://schemas.openxmlformats.org/officeDocument/2006/relationships/image" Target="../media/image8.png"/><Relationship Id="rId9"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cid:image003.jpg@01D5F07A.54BC7190" TargetMode="External"/><Relationship Id="rId5" Type="http://schemas.openxmlformats.org/officeDocument/2006/relationships/image" Target="../media/image14.jpeg"/><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idx="4294967295"/>
          </p:nvPr>
        </p:nvSpPr>
        <p:spPr>
          <a:xfrm>
            <a:off x="1113810" y="3130041"/>
            <a:ext cx="4036334" cy="2387600"/>
          </a:xfrm>
          <a:prstGeom prst="rect">
            <a:avLst/>
          </a:prstGeom>
        </p:spPr>
        <p:txBody>
          <a:bodyPr vert="horz" lIns="91440" tIns="45720" rIns="91440" bIns="45720" rtlCol="0" anchor="t">
            <a:normAutofit/>
          </a:bodyPr>
          <a:lstStyle/>
          <a:p>
            <a:r>
              <a:rPr lang="en-US" sz="2600" b="0" spc="0" dirty="0"/>
              <a:t>Health, Safety and Environment Period Cascade for P12 2019/20</a:t>
            </a:r>
            <a:br>
              <a:rPr lang="en-US" sz="2600" b="0" spc="0" dirty="0"/>
            </a:br>
            <a:br>
              <a:rPr lang="en-US" sz="2600" b="0" spc="0" dirty="0"/>
            </a:br>
            <a:r>
              <a:rPr lang="en-US" sz="2600" b="0" spc="0" dirty="0"/>
              <a:t>Wessex Route </a:t>
            </a:r>
            <a:endParaRPr lang="en-US" sz="2600" dirty="0"/>
          </a:p>
        </p:txBody>
      </p:sp>
      <p:grpSp>
        <p:nvGrpSpPr>
          <p:cNvPr id="58" name="Group 5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59" name="Rectangle 5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A696E8A-93DD-4FB4-BFDB-26B723CA0A5A}"/>
              </a:ext>
            </a:extLst>
          </p:cNvPr>
          <p:cNvPicPr>
            <a:picLocks noChangeAspect="1"/>
          </p:cNvPicPr>
          <p:nvPr/>
        </p:nvPicPr>
        <p:blipFill rotWithShape="1">
          <a:blip r:embed="rId3">
            <a:extLst>
              <a:ext uri="{28A0092B-C50C-407E-A947-70E740481C1C}">
                <a14:useLocalDpi xmlns:a14="http://schemas.microsoft.com/office/drawing/2010/main" val="0"/>
              </a:ext>
            </a:extLst>
          </a:blip>
          <a:srcRect t="15489" r="-1" b="-1"/>
          <a:stretch/>
        </p:blipFill>
        <p:spPr>
          <a:xfrm>
            <a:off x="5922492" y="666728"/>
            <a:ext cx="5536001" cy="5465791"/>
          </a:xfrm>
          <a:prstGeom prst="rect">
            <a:avLst/>
          </a:prstGeom>
        </p:spPr>
      </p:pic>
    </p:spTree>
    <p:extLst>
      <p:ext uri="{BB962C8B-B14F-4D97-AF65-F5344CB8AC3E}">
        <p14:creationId xmlns:p14="http://schemas.microsoft.com/office/powerpoint/2010/main" val="73305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sp>
        <p:nvSpPr>
          <p:cNvPr id="11" name="Rectangle 10">
            <a:extLst>
              <a:ext uri="{FF2B5EF4-FFF2-40B4-BE49-F238E27FC236}">
                <a16:creationId xmlns:a16="http://schemas.microsoft.com/office/drawing/2014/main" id="{B36167B6-30C9-424C-AF55-85F663A23689}"/>
              </a:ext>
            </a:extLst>
          </p:cNvPr>
          <p:cNvSpPr/>
          <p:nvPr/>
        </p:nvSpPr>
        <p:spPr>
          <a:xfrm>
            <a:off x="240035" y="609789"/>
            <a:ext cx="10852407"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Introducing the weekly Southern Region Safety Conversation </a:t>
            </a:r>
            <a:endParaRPr kumimoji="0" lang="en-GB" sz="18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pic>
        <p:nvPicPr>
          <p:cNvPr id="1026" name="Picture 2" descr=" ">
            <a:extLst>
              <a:ext uri="{FF2B5EF4-FFF2-40B4-BE49-F238E27FC236}">
                <a16:creationId xmlns:a16="http://schemas.microsoft.com/office/drawing/2014/main" id="{CE313590-7527-40A7-9E71-173967D91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a:extLst>
              <a:ext uri="{FF2B5EF4-FFF2-40B4-BE49-F238E27FC236}">
                <a16:creationId xmlns:a16="http://schemas.microsoft.com/office/drawing/2014/main" id="{2F675E42-0A7E-4C1C-8ABC-E82027558C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2066" y="1367483"/>
            <a:ext cx="7748310" cy="1484781"/>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2728C51-2D13-4893-B389-0DF4A58BA35F}"/>
              </a:ext>
            </a:extLst>
          </p:cNvPr>
          <p:cNvSpPr/>
          <p:nvPr/>
        </p:nvSpPr>
        <p:spPr>
          <a:xfrm>
            <a:off x="1732066" y="2852264"/>
            <a:ext cx="7748310" cy="2800767"/>
          </a:xfrm>
          <a:prstGeom prst="rect">
            <a:avLst/>
          </a:prstGeom>
          <a:solidFill>
            <a:schemeClr val="accent6">
              <a:lumMod val="20000"/>
              <a:lumOff val="80000"/>
            </a:schemeClr>
          </a:solidFill>
        </p:spPr>
        <p:txBody>
          <a:bodyPr wrap="square">
            <a:spAutoFit/>
          </a:bodyPr>
          <a:lstStyle/>
          <a:p>
            <a:endParaRPr lang="en-GB" sz="1600" dirty="0"/>
          </a:p>
          <a:p>
            <a:r>
              <a:rPr lang="en-GB" sz="1600" b="1" dirty="0"/>
              <a:t>Please use in your Safety Hour</a:t>
            </a:r>
          </a:p>
          <a:p>
            <a:endParaRPr lang="en-GB" sz="1600" dirty="0"/>
          </a:p>
          <a:p>
            <a:r>
              <a:rPr lang="en-GB" sz="1600" dirty="0"/>
              <a:t>This document is to encourage safety conversations in your safety hours or team meetings. You </a:t>
            </a:r>
            <a:r>
              <a:rPr lang="en-GB" sz="1600" u="sng" dirty="0"/>
              <a:t>don't have to cover everything</a:t>
            </a:r>
            <a:r>
              <a:rPr lang="en-GB" sz="1600" dirty="0"/>
              <a:t> in the document but do have conversations around </a:t>
            </a:r>
            <a:r>
              <a:rPr lang="en-GB" sz="1600" b="1" dirty="0"/>
              <a:t>what is relevant in your areas</a:t>
            </a:r>
            <a:r>
              <a:rPr lang="en-GB" sz="1600" dirty="0"/>
              <a:t>.</a:t>
            </a:r>
          </a:p>
          <a:p>
            <a:endParaRPr lang="en-GB" sz="1600" dirty="0"/>
          </a:p>
          <a:p>
            <a:r>
              <a:rPr lang="en-GB" sz="1600" dirty="0"/>
              <a:t>Have a good week and please stay safe.</a:t>
            </a:r>
          </a:p>
          <a:p>
            <a:r>
              <a:rPr lang="en-GB" sz="1600" dirty="0"/>
              <a:t> </a:t>
            </a:r>
          </a:p>
          <a:p>
            <a:r>
              <a:rPr lang="en-GB" sz="1600" dirty="0"/>
              <a:t>Simon Morgan,</a:t>
            </a:r>
          </a:p>
          <a:p>
            <a:r>
              <a:rPr lang="en-GB" sz="1600" dirty="0"/>
              <a:t>Quality, Health, Safety &amp; Environment Director Southern region</a:t>
            </a:r>
          </a:p>
        </p:txBody>
      </p:sp>
      <p:sp>
        <p:nvSpPr>
          <p:cNvPr id="8" name="Rectangle 7">
            <a:extLst>
              <a:ext uri="{FF2B5EF4-FFF2-40B4-BE49-F238E27FC236}">
                <a16:creationId xmlns:a16="http://schemas.microsoft.com/office/drawing/2014/main" id="{29376FAE-E5B1-4EF7-80D1-3B9F1BA940B9}"/>
              </a:ext>
            </a:extLst>
          </p:cNvPr>
          <p:cNvSpPr/>
          <p:nvPr/>
        </p:nvSpPr>
        <p:spPr>
          <a:xfrm>
            <a:off x="1703512" y="1340768"/>
            <a:ext cx="7748310" cy="4288333"/>
          </a:xfrm>
          <a:prstGeom prst="rect">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0903681-4083-48F0-94B8-4F0EC50C7EDB}"/>
              </a:ext>
            </a:extLst>
          </p:cNvPr>
          <p:cNvSpPr/>
          <p:nvPr/>
        </p:nvSpPr>
        <p:spPr>
          <a:xfrm>
            <a:off x="623392" y="5824706"/>
            <a:ext cx="1058517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tx2">
                    <a:lumMod val="50000"/>
                  </a:schemeClr>
                </a:solidFill>
              </a:rPr>
              <a:t>The Safety Conversation is emailed every Monday morning to everybody with an email address and previous issues can be found here: </a:t>
            </a:r>
            <a:r>
              <a:rPr lang="en-GB" sz="1600" b="1" dirty="0">
                <a:solidFill>
                  <a:schemeClr val="accent2">
                    <a:lumMod val="50000"/>
                  </a:schemeClr>
                </a:solidFill>
                <a:hlinkClick r:id="rId5" action="ppaction://hlinkfile">
                  <a:extLst>
                    <a:ext uri="{A12FA001-AC4F-418D-AE19-62706E023703}">
                      <ahyp:hlinkClr xmlns:ahyp="http://schemas.microsoft.com/office/drawing/2018/hyperlinkcolor" val="tx"/>
                    </a:ext>
                  </a:extLst>
                </a:hlinkClick>
              </a:rPr>
              <a:t>Safety Conversation 240220.pdf</a:t>
            </a:r>
            <a:endParaRPr lang="en-GB" sz="1600" b="1" dirty="0">
              <a:solidFill>
                <a:schemeClr val="accent2">
                  <a:lumMod val="50000"/>
                </a:schemeClr>
              </a:solidFill>
            </a:endParaRPr>
          </a:p>
          <a:p>
            <a:r>
              <a:rPr lang="en-GB" sz="1600" b="1" dirty="0">
                <a:solidFill>
                  <a:schemeClr val="accent2">
                    <a:lumMod val="50000"/>
                  </a:schemeClr>
                </a:solidFill>
              </a:rPr>
              <a:t>		         </a:t>
            </a:r>
            <a:r>
              <a:rPr lang="en-GB" sz="1600" b="1" dirty="0">
                <a:solidFill>
                  <a:schemeClr val="accent2">
                    <a:lumMod val="50000"/>
                  </a:schemeClr>
                </a:solidFill>
                <a:hlinkClick r:id="rId6" action="ppaction://hlinkfile">
                  <a:extLst>
                    <a:ext uri="{A12FA001-AC4F-418D-AE19-62706E023703}">
                      <ahyp:hlinkClr xmlns:ahyp="http://schemas.microsoft.com/office/drawing/2018/hyperlinkcolor" val="tx"/>
                    </a:ext>
                  </a:extLst>
                </a:hlinkClick>
              </a:rPr>
              <a:t>Safety_Conversation_020320.pdf</a:t>
            </a:r>
            <a:endParaRPr lang="en-GB" sz="1600" b="1" dirty="0">
              <a:solidFill>
                <a:schemeClr val="accent2">
                  <a:lumMod val="50000"/>
                </a:schemeClr>
              </a:solidFill>
            </a:endParaRPr>
          </a:p>
          <a:p>
            <a:endParaRPr lang="en-GB" sz="1600" dirty="0">
              <a:solidFill>
                <a:schemeClr val="tx2">
                  <a:lumMod val="50000"/>
                </a:schemeClr>
              </a:solidFill>
            </a:endParaRPr>
          </a:p>
        </p:txBody>
      </p:sp>
    </p:spTree>
    <p:extLst>
      <p:ext uri="{BB962C8B-B14F-4D97-AF65-F5344CB8AC3E}">
        <p14:creationId xmlns:p14="http://schemas.microsoft.com/office/powerpoint/2010/main" val="2612984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2499C49C-DC40-4A99-A076-C08A714485E9}"/>
              </a:ext>
            </a:extLst>
          </p:cNvPr>
          <p:cNvPicPr>
            <a:picLocks noChangeAspect="1"/>
          </p:cNvPicPr>
          <p:nvPr/>
        </p:nvPicPr>
        <p:blipFill>
          <a:blip r:embed="rId2"/>
          <a:stretch>
            <a:fillRect/>
          </a:stretch>
        </p:blipFill>
        <p:spPr>
          <a:xfrm>
            <a:off x="6240016" y="3933056"/>
            <a:ext cx="5126684" cy="1152128"/>
          </a:xfrm>
          <a:prstGeom prst="rect">
            <a:avLst/>
          </a:prstGeom>
        </p:spPr>
      </p:pic>
      <p:pic>
        <p:nvPicPr>
          <p:cNvPr id="7" name="Picture 6">
            <a:extLst>
              <a:ext uri="{FF2B5EF4-FFF2-40B4-BE49-F238E27FC236}">
                <a16:creationId xmlns:a16="http://schemas.microsoft.com/office/drawing/2014/main" id="{C6E81B25-DC05-4938-833A-F2EDCD5B68C7}"/>
              </a:ext>
            </a:extLst>
          </p:cNvPr>
          <p:cNvPicPr>
            <a:picLocks noChangeAspect="1"/>
          </p:cNvPicPr>
          <p:nvPr/>
        </p:nvPicPr>
        <p:blipFill rotWithShape="1">
          <a:blip r:embed="rId3"/>
          <a:srcRect t="71235"/>
          <a:stretch/>
        </p:blipFill>
        <p:spPr>
          <a:xfrm>
            <a:off x="191344" y="5991999"/>
            <a:ext cx="5828089" cy="408951"/>
          </a:xfrm>
          <a:prstGeom prst="rect">
            <a:avLst/>
          </a:prstGeom>
        </p:spPr>
      </p:pic>
      <p:pic>
        <p:nvPicPr>
          <p:cNvPr id="8" name="Picture 7">
            <a:extLst>
              <a:ext uri="{FF2B5EF4-FFF2-40B4-BE49-F238E27FC236}">
                <a16:creationId xmlns:a16="http://schemas.microsoft.com/office/drawing/2014/main" id="{818AB54D-C999-441C-8011-4284B7FB891B}"/>
              </a:ext>
            </a:extLst>
          </p:cNvPr>
          <p:cNvPicPr>
            <a:picLocks noChangeAspect="1"/>
          </p:cNvPicPr>
          <p:nvPr/>
        </p:nvPicPr>
        <p:blipFill>
          <a:blip r:embed="rId4"/>
          <a:stretch>
            <a:fillRect/>
          </a:stretch>
        </p:blipFill>
        <p:spPr>
          <a:xfrm>
            <a:off x="191344" y="1556792"/>
            <a:ext cx="5828089" cy="4556126"/>
          </a:xfrm>
          <a:prstGeom prst="rect">
            <a:avLst/>
          </a:prstGeom>
        </p:spPr>
      </p:pic>
      <p:sp>
        <p:nvSpPr>
          <p:cNvPr id="11" name="Rectangle 10">
            <a:extLst>
              <a:ext uri="{FF2B5EF4-FFF2-40B4-BE49-F238E27FC236}">
                <a16:creationId xmlns:a16="http://schemas.microsoft.com/office/drawing/2014/main" id="{AFC6CBE7-0FEE-4418-8BBA-A6100F6B5A64}"/>
              </a:ext>
            </a:extLst>
          </p:cNvPr>
          <p:cNvSpPr/>
          <p:nvPr/>
        </p:nvSpPr>
        <p:spPr>
          <a:xfrm>
            <a:off x="258670" y="152452"/>
            <a:ext cx="4109137"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highlight>
                  <a:srgbClr val="004D6F"/>
                </a:highlight>
                <a:latin typeface="Arial" panose="020B0604020202020204"/>
              </a:rPr>
              <a:t>Our </a:t>
            </a: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Safety Workshops</a:t>
            </a:r>
          </a:p>
        </p:txBody>
      </p:sp>
      <p:sp>
        <p:nvSpPr>
          <p:cNvPr id="9" name="Rectangle 8">
            <a:extLst>
              <a:ext uri="{FF2B5EF4-FFF2-40B4-BE49-F238E27FC236}">
                <a16:creationId xmlns:a16="http://schemas.microsoft.com/office/drawing/2014/main" id="{442A759F-DE21-4431-B05B-3D2003DF899F}"/>
              </a:ext>
            </a:extLst>
          </p:cNvPr>
          <p:cNvSpPr/>
          <p:nvPr/>
        </p:nvSpPr>
        <p:spPr>
          <a:xfrm>
            <a:off x="6127968" y="1412776"/>
            <a:ext cx="5126684"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2">
                    <a:lumMod val="50000"/>
                  </a:schemeClr>
                </a:solidFill>
              </a:rPr>
              <a:t>How to book</a:t>
            </a:r>
          </a:p>
          <a:p>
            <a:endParaRPr lang="en-GB" sz="1600" b="1" dirty="0">
              <a:solidFill>
                <a:schemeClr val="tx2">
                  <a:lumMod val="50000"/>
                </a:schemeClr>
              </a:solidFill>
            </a:endParaRPr>
          </a:p>
          <a:p>
            <a:pPr algn="just"/>
            <a:r>
              <a:rPr lang="en-GB" sz="1600" b="1" dirty="0">
                <a:solidFill>
                  <a:schemeClr val="tx2">
                    <a:lumMod val="50000"/>
                  </a:schemeClr>
                </a:solidFill>
              </a:rPr>
              <a:t>Inner area –  </a:t>
            </a:r>
            <a:r>
              <a:rPr lang="en-GB" sz="1600" b="1" dirty="0">
                <a:solidFill>
                  <a:schemeClr val="tx2">
                    <a:lumMod val="50000"/>
                  </a:schemeClr>
                </a:solidFill>
                <a:hlinkClick r:id="rId5"/>
              </a:rPr>
              <a:t>cecile.blackman@networkrail.co.uk</a:t>
            </a:r>
            <a:endParaRPr lang="en-GB" sz="1600" b="1" dirty="0">
              <a:solidFill>
                <a:schemeClr val="tx2">
                  <a:lumMod val="50000"/>
                </a:schemeClr>
              </a:solidFill>
            </a:endParaRPr>
          </a:p>
          <a:p>
            <a:pPr algn="just"/>
            <a:r>
              <a:rPr lang="en-GB" sz="1600" b="1" dirty="0">
                <a:solidFill>
                  <a:schemeClr val="tx2">
                    <a:lumMod val="50000"/>
                  </a:schemeClr>
                </a:solidFill>
              </a:rPr>
              <a:t>	      </a:t>
            </a:r>
            <a:r>
              <a:rPr lang="en-GB" sz="1600" b="1" dirty="0">
                <a:solidFill>
                  <a:schemeClr val="tx2">
                    <a:lumMod val="50000"/>
                  </a:schemeClr>
                </a:solidFill>
                <a:hlinkClick r:id="rId6"/>
              </a:rPr>
              <a:t>rachel.pryer@networkrail.co.uk</a:t>
            </a:r>
            <a:endParaRPr lang="en-GB" sz="1600" b="1" dirty="0">
              <a:solidFill>
                <a:schemeClr val="tx2">
                  <a:lumMod val="50000"/>
                </a:schemeClr>
              </a:solidFill>
            </a:endParaRPr>
          </a:p>
          <a:p>
            <a:pPr algn="just"/>
            <a:r>
              <a:rPr lang="en-GB" sz="1600" b="1" dirty="0">
                <a:solidFill>
                  <a:schemeClr val="tx2">
                    <a:lumMod val="50000"/>
                  </a:schemeClr>
                </a:solidFill>
              </a:rPr>
              <a:t>	      </a:t>
            </a:r>
            <a:r>
              <a:rPr lang="en-GB" sz="1600" b="1" dirty="0">
                <a:solidFill>
                  <a:schemeClr val="tx2">
                    <a:lumMod val="50000"/>
                  </a:schemeClr>
                </a:solidFill>
                <a:hlinkClick r:id="rId7"/>
              </a:rPr>
              <a:t>suzanne.wilson@networkrail.co.uk</a:t>
            </a:r>
            <a:endParaRPr lang="en-GB" sz="1600" b="1" dirty="0">
              <a:solidFill>
                <a:schemeClr val="tx2">
                  <a:lumMod val="50000"/>
                </a:schemeClr>
              </a:solidFill>
            </a:endParaRPr>
          </a:p>
          <a:p>
            <a:pPr algn="just"/>
            <a:r>
              <a:rPr lang="en-GB" sz="1600" b="1" dirty="0">
                <a:solidFill>
                  <a:schemeClr val="tx2">
                    <a:lumMod val="50000"/>
                  </a:schemeClr>
                </a:solidFill>
              </a:rPr>
              <a:t>Outer area – </a:t>
            </a:r>
            <a:r>
              <a:rPr lang="en-GB" sz="1600" b="1" dirty="0">
                <a:solidFill>
                  <a:schemeClr val="tx2">
                    <a:lumMod val="50000"/>
                  </a:schemeClr>
                </a:solidFill>
                <a:hlinkClick r:id="rId8"/>
              </a:rPr>
              <a:t>linda.lloyd@networkrail.co.uk</a:t>
            </a:r>
            <a:endParaRPr lang="en-GB" sz="1600" b="1" dirty="0">
              <a:solidFill>
                <a:schemeClr val="tx2">
                  <a:lumMod val="50000"/>
                </a:schemeClr>
              </a:solidFill>
            </a:endParaRPr>
          </a:p>
          <a:p>
            <a:pPr algn="just"/>
            <a:r>
              <a:rPr lang="en-GB" sz="1600" b="1" dirty="0">
                <a:solidFill>
                  <a:schemeClr val="tx2">
                    <a:lumMod val="50000"/>
                  </a:schemeClr>
                </a:solidFill>
              </a:rPr>
              <a:t>Others -	      </a:t>
            </a:r>
            <a:r>
              <a:rPr lang="en-GB" sz="1600" b="1" dirty="0">
                <a:solidFill>
                  <a:schemeClr val="tx2">
                    <a:lumMod val="50000"/>
                  </a:schemeClr>
                </a:solidFill>
                <a:hlinkClick r:id="rId9"/>
              </a:rPr>
              <a:t>joynul.hoque@networkrail.co.uk</a:t>
            </a:r>
            <a:endParaRPr lang="en-GB" sz="1600" b="1" dirty="0">
              <a:solidFill>
                <a:schemeClr val="tx2">
                  <a:lumMod val="50000"/>
                </a:schemeClr>
              </a:solidFill>
            </a:endParaRPr>
          </a:p>
          <a:p>
            <a:endParaRPr lang="en-GB" sz="1600" b="1" dirty="0">
              <a:solidFill>
                <a:schemeClr val="tx2">
                  <a:lumMod val="50000"/>
                </a:schemeClr>
              </a:solidFill>
            </a:endParaRPr>
          </a:p>
          <a:p>
            <a:endParaRPr lang="en-GB" sz="1600" b="1" dirty="0">
              <a:solidFill>
                <a:schemeClr val="tx2">
                  <a:lumMod val="50000"/>
                </a:schemeClr>
              </a:solidFill>
            </a:endParaRPr>
          </a:p>
        </p:txBody>
      </p:sp>
      <p:sp>
        <p:nvSpPr>
          <p:cNvPr id="10" name="Rectangle 9">
            <a:extLst>
              <a:ext uri="{FF2B5EF4-FFF2-40B4-BE49-F238E27FC236}">
                <a16:creationId xmlns:a16="http://schemas.microsoft.com/office/drawing/2014/main" id="{962B74AE-01DD-4C43-B351-361FC70B016D}"/>
              </a:ext>
            </a:extLst>
          </p:cNvPr>
          <p:cNvSpPr/>
          <p:nvPr/>
        </p:nvSpPr>
        <p:spPr>
          <a:xfrm>
            <a:off x="242332" y="776114"/>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5172">
                    <a:lumMod val="50000"/>
                  </a:srgbClr>
                </a:solidFill>
                <a:latin typeface="Arial" panose="020B0604020202020204"/>
              </a:rPr>
              <a:t>Have you signed up yet?</a:t>
            </a:r>
            <a:endPar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34B091A7-A59D-4EFC-8A50-88F826AA0BE9}"/>
              </a:ext>
            </a:extLst>
          </p:cNvPr>
          <p:cNvSpPr txBox="1"/>
          <p:nvPr/>
        </p:nvSpPr>
        <p:spPr>
          <a:xfrm>
            <a:off x="6672064" y="5589240"/>
            <a:ext cx="3960440" cy="369332"/>
          </a:xfrm>
          <a:prstGeom prst="rect">
            <a:avLst/>
          </a:prstGeom>
          <a:noFill/>
        </p:spPr>
        <p:txBody>
          <a:bodyPr wrap="square" rtlCol="0">
            <a:spAutoFit/>
          </a:bodyPr>
          <a:lstStyle/>
          <a:p>
            <a:r>
              <a:rPr lang="en-GB" dirty="0"/>
              <a:t>Be there or be square…</a:t>
            </a:r>
          </a:p>
        </p:txBody>
      </p:sp>
    </p:spTree>
    <p:extLst>
      <p:ext uri="{BB962C8B-B14F-4D97-AF65-F5344CB8AC3E}">
        <p14:creationId xmlns:p14="http://schemas.microsoft.com/office/powerpoint/2010/main" val="337132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BE812CF-DDDE-454B-9DA1-D497A1DD1725}"/>
              </a:ext>
            </a:extLst>
          </p:cNvPr>
          <p:cNvSpPr/>
          <p:nvPr/>
        </p:nvSpPr>
        <p:spPr>
          <a:xfrm>
            <a:off x="969798" y="200473"/>
            <a:ext cx="5085906" cy="75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chemeClr val="bg1"/>
                </a:solidFill>
                <a:highlight>
                  <a:srgbClr val="004D6F"/>
                </a:highlight>
              </a:rPr>
              <a:t>Safety Bulletins, Alerts, Advice </a:t>
            </a:r>
            <a:endPar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ndParaRPr>
          </a:p>
        </p:txBody>
      </p:sp>
      <p:sp>
        <p:nvSpPr>
          <p:cNvPr id="4" name="Rectangle 3">
            <a:extLst>
              <a:ext uri="{FF2B5EF4-FFF2-40B4-BE49-F238E27FC236}">
                <a16:creationId xmlns:a16="http://schemas.microsoft.com/office/drawing/2014/main" id="{3403C357-868D-4A4D-ABC8-C9668CCB3C2D}"/>
              </a:ext>
            </a:extLst>
          </p:cNvPr>
          <p:cNvSpPr/>
          <p:nvPr/>
        </p:nvSpPr>
        <p:spPr>
          <a:xfrm>
            <a:off x="1010094" y="1418649"/>
            <a:ext cx="10792046" cy="475275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2" action="ppaction://hlinkfile">
                  <a:extLst>
                    <a:ext uri="{A12FA001-AC4F-418D-AE19-62706E023703}">
                      <ahyp:hlinkClr xmlns:ahyp="http://schemas.microsoft.com/office/drawing/2018/hyperlinkcolor" val="tx"/>
                    </a:ext>
                  </a:extLst>
                </a:hlinkClick>
              </a:rPr>
              <a:t>Safety-Alert-NRX20-01-Foxton-near-miss.pdf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3" action="ppaction://hlinkfile">
                  <a:extLst>
                    <a:ext uri="{A12FA001-AC4F-418D-AE19-62706E023703}">
                      <ahyp:hlinkClr xmlns:ahyp="http://schemas.microsoft.com/office/drawing/2018/hyperlinkcolor" val="tx"/>
                    </a:ext>
                  </a:extLst>
                </a:hlinkClick>
              </a:rPr>
              <a:t>Shared-Learning-NRL20-01-Hackney-Wick-double-fatality.pdf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4" action="ppaction://hlinkfile">
                  <a:extLst>
                    <a:ext uri="{A12FA001-AC4F-418D-AE19-62706E023703}">
                      <ahyp:hlinkClr xmlns:ahyp="http://schemas.microsoft.com/office/drawing/2018/hyperlinkcolor" val="tx"/>
                    </a:ext>
                  </a:extLst>
                </a:hlinkClick>
              </a:rPr>
              <a:t>Shared-Learning-NRL20-02-Collapsed-excavation-serious-injury.pdf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5" action="ppaction://hlinkfile">
                  <a:extLst>
                    <a:ext uri="{A12FA001-AC4F-418D-AE19-62706E023703}">
                      <ahyp:hlinkClr xmlns:ahyp="http://schemas.microsoft.com/office/drawing/2018/hyperlinkcolor" val="tx"/>
                    </a:ext>
                  </a:extLst>
                </a:hlinkClick>
              </a:rPr>
              <a:t>Issue 82 - Transferable Lessons - Line Blockage irregularity at Briton Ferry.pdf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6" action="ppaction://hlinkfile">
                  <a:extLst>
                    <a:ext uri="{A12FA001-AC4F-418D-AE19-62706E023703}">
                      <ahyp:hlinkClr xmlns:ahyp="http://schemas.microsoft.com/office/drawing/2018/hyperlinkcolor" val="tx"/>
                    </a:ext>
                  </a:extLst>
                </a:hlinkClick>
              </a:rPr>
              <a:t>Issue 83 - Transferable Lessons - CCTV Level Crossing irregularity - Alsager CCTV.pdf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7" action="ppaction://hlinkfile">
                  <a:extLst>
                    <a:ext uri="{A12FA001-AC4F-418D-AE19-62706E023703}">
                      <ahyp:hlinkClr xmlns:ahyp="http://schemas.microsoft.com/office/drawing/2018/hyperlinkcolor" val="tx"/>
                    </a:ext>
                  </a:extLst>
                </a:hlinkClick>
              </a:rPr>
              <a:t>Time-to-Change-Trauma Incident Support TIS.pdf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8" action="ppaction://hlinkfile">
                  <a:extLst>
                    <a:ext uri="{A12FA001-AC4F-418D-AE19-62706E023703}">
                      <ahyp:hlinkClr xmlns:ahyp="http://schemas.microsoft.com/office/drawing/2018/hyperlinkcolor" val="tx"/>
                    </a:ext>
                  </a:extLst>
                </a:hlinkClick>
              </a:rPr>
              <a:t>Lessons Learnt Clapham Yard Irregularity 04022020.pdf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9" action="ppaction://hlinkfile">
                  <a:extLst>
                    <a:ext uri="{A12FA001-AC4F-418D-AE19-62706E023703}">
                      <ahyp:hlinkClr xmlns:ahyp="http://schemas.microsoft.com/office/drawing/2018/hyperlinkcolor" val="tx"/>
                    </a:ext>
                  </a:extLst>
                </a:hlinkClick>
              </a:rPr>
              <a:t>Hand Hygiene - Infection Prevention.pdf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53ED257A-DB1E-4D25-9378-63E029446396}"/>
              </a:ext>
            </a:extLst>
          </p:cNvPr>
          <p:cNvPicPr>
            <a:picLocks noChangeAspect="1"/>
          </p:cNvPicPr>
          <p:nvPr/>
        </p:nvPicPr>
        <p:blipFill>
          <a:blip r:embed="rId10"/>
          <a:stretch>
            <a:fillRect/>
          </a:stretch>
        </p:blipFill>
        <p:spPr>
          <a:xfrm>
            <a:off x="6193618" y="355686"/>
            <a:ext cx="424998" cy="444485"/>
          </a:xfrm>
          <a:prstGeom prst="rect">
            <a:avLst/>
          </a:prstGeom>
          <a:ln>
            <a:solidFill>
              <a:schemeClr val="tx1"/>
            </a:solidFill>
          </a:ln>
        </p:spPr>
      </p:pic>
    </p:spTree>
    <p:extLst>
      <p:ext uri="{BB962C8B-B14F-4D97-AF65-F5344CB8AC3E}">
        <p14:creationId xmlns:p14="http://schemas.microsoft.com/office/powerpoint/2010/main" val="15068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6802685"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highlight>
                  <a:srgbClr val="004D6F"/>
                </a:highlight>
                <a:latin typeface="Arial" panose="020B0604020202020204"/>
              </a:rPr>
              <a:t>Emergency and Non-emergency numbers </a:t>
            </a:r>
            <a:endPar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5FDE3397-3154-4093-92C5-2EC4729E9561}"/>
              </a:ext>
            </a:extLst>
          </p:cNvPr>
          <p:cNvSpPr/>
          <p:nvPr/>
        </p:nvSpPr>
        <p:spPr>
          <a:xfrm>
            <a:off x="253496" y="764704"/>
            <a:ext cx="9730936" cy="457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Did you know?</a:t>
            </a:r>
          </a:p>
        </p:txBody>
      </p:sp>
      <p:sp>
        <p:nvSpPr>
          <p:cNvPr id="4" name="Rectangle 3">
            <a:extLst>
              <a:ext uri="{FF2B5EF4-FFF2-40B4-BE49-F238E27FC236}">
                <a16:creationId xmlns:a16="http://schemas.microsoft.com/office/drawing/2014/main" id="{B7DCBE39-8D4D-47D2-BA0E-137999A0180F}"/>
              </a:ext>
            </a:extLst>
          </p:cNvPr>
          <p:cNvSpPr/>
          <p:nvPr/>
        </p:nvSpPr>
        <p:spPr>
          <a:xfrm>
            <a:off x="301426" y="1628800"/>
            <a:ext cx="10791017" cy="2721258"/>
          </a:xfrm>
          <a:prstGeom prst="rect">
            <a:avLst/>
          </a:prstGeom>
        </p:spPr>
        <p:txBody>
          <a:bodyPr wrap="square">
            <a:spAutoFit/>
          </a:bodyPr>
          <a:lstStyle/>
          <a:p>
            <a:pPr marL="0" marR="0" lvl="0" indent="0" algn="l" defTabSz="914400" rtl="0" eaLnBrk="1" fontAlgn="base" latinLnBrk="0" hangingPunct="1">
              <a:lnSpc>
                <a:spcPts val="15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When dialling </a:t>
            </a:r>
            <a:r>
              <a:rPr kumimoji="0" lang="en-GB" sz="1800" b="1"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101</a:t>
            </a:r>
            <a:r>
              <a:rPr kumimoji="0" lang="en-GB" sz="1800" b="0"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(non-emergency police) from a company mobile phone, you must use the </a:t>
            </a:r>
            <a:r>
              <a:rPr kumimoji="0" lang="en-GB" sz="1800" b="1"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9</a:t>
            </a:r>
            <a:r>
              <a:rPr kumimoji="0" lang="en-GB" sz="1800" b="0"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prefix.</a:t>
            </a:r>
          </a:p>
          <a:p>
            <a:pPr marL="0" marR="0" lvl="0" indent="0" algn="l" defTabSz="914400" rtl="0" eaLnBrk="1" fontAlgn="base" latinLnBrk="0" hangingPunct="1">
              <a:lnSpc>
                <a:spcPts val="15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base" latinLnBrk="0" hangingPunct="1">
              <a:lnSpc>
                <a:spcPts val="15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You can make an </a:t>
            </a:r>
            <a:r>
              <a:rPr kumimoji="0" lang="en-GB" sz="1800" b="1"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emergency </a:t>
            </a:r>
            <a:r>
              <a:rPr kumimoji="0" lang="en-GB" sz="1800" b="0"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call from a company mobile phone by dialling </a:t>
            </a:r>
            <a:r>
              <a:rPr kumimoji="0" lang="en-GB" sz="1800" b="1"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112</a:t>
            </a:r>
            <a:r>
              <a:rPr kumimoji="0" lang="en-GB" sz="1800" b="0"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or </a:t>
            </a:r>
            <a:r>
              <a:rPr kumimoji="0" lang="en-GB" sz="1800" b="1"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999 directly</a:t>
            </a:r>
            <a:r>
              <a:rPr kumimoji="0" lang="en-GB" sz="1800" b="0"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base" latinLnBrk="0" hangingPunct="1">
              <a:lnSpc>
                <a:spcPts val="15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base" latinLnBrk="0" hangingPunct="1">
              <a:lnSpc>
                <a:spcPts val="15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ts val="15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From desk telephones</a:t>
            </a:r>
            <a:endParaRPr kumimoji="0" lang="en-GB" sz="1800" b="0"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ts val="15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342900" marR="0" lvl="0" indent="-342900" algn="l" defTabSz="914400" rtl="0" eaLnBrk="1" fontAlgn="base" latinLnBrk="0" hangingPunct="1">
              <a:lnSpc>
                <a:spcPts val="2000"/>
              </a:lnSpc>
              <a:spcAft>
                <a:spcPts val="0"/>
              </a:spcAft>
              <a:buClrTx/>
              <a:buSzPts val="1000"/>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To make an emergency call from a desk telephone, either dial 112 or 999 directly or add the prefix 91 and then dial 112 or 999</a:t>
            </a:r>
          </a:p>
          <a:p>
            <a:pPr marL="342900" marR="0" lvl="0" indent="-342900" algn="l" defTabSz="914400" rtl="0" eaLnBrk="1" fontAlgn="base" latinLnBrk="0" hangingPunct="1">
              <a:lnSpc>
                <a:spcPts val="2000"/>
              </a:lnSpc>
              <a:spcAft>
                <a:spcPts val="0"/>
              </a:spcAft>
              <a:buClrTx/>
              <a:buSzPts val="1000"/>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005172">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It is best not to use non-emergency short dial services (such as, 101 and 111) from a desk phone as they are not always supported at all locations due to their geographic nature. Instead, you should use the appropriate full long dial number to make non-emergency calls from a desk telephones</a:t>
            </a:r>
          </a:p>
        </p:txBody>
      </p:sp>
      <p:pic>
        <p:nvPicPr>
          <p:cNvPr id="9" name="Picture 8">
            <a:extLst>
              <a:ext uri="{FF2B5EF4-FFF2-40B4-BE49-F238E27FC236}">
                <a16:creationId xmlns:a16="http://schemas.microsoft.com/office/drawing/2014/main" id="{C42F80FE-D22B-43A5-B17E-AE27AEA5DA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4368986"/>
            <a:ext cx="2255912" cy="2255912"/>
          </a:xfrm>
          <a:prstGeom prst="rect">
            <a:avLst/>
          </a:prstGeom>
        </p:spPr>
      </p:pic>
      <p:pic>
        <p:nvPicPr>
          <p:cNvPr id="12" name="Picture 11">
            <a:extLst>
              <a:ext uri="{FF2B5EF4-FFF2-40B4-BE49-F238E27FC236}">
                <a16:creationId xmlns:a16="http://schemas.microsoft.com/office/drawing/2014/main" id="{AE199A03-D836-480E-949D-076023E12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214377"/>
            <a:ext cx="431216" cy="431216"/>
          </a:xfrm>
          <a:prstGeom prst="rect">
            <a:avLst/>
          </a:prstGeom>
          <a:ln>
            <a:solidFill>
              <a:schemeClr val="tx1"/>
            </a:solidFill>
          </a:ln>
        </p:spPr>
      </p:pic>
    </p:spTree>
    <p:extLst>
      <p:ext uri="{BB962C8B-B14F-4D97-AF65-F5344CB8AC3E}">
        <p14:creationId xmlns:p14="http://schemas.microsoft.com/office/powerpoint/2010/main" val="1508817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a:xfrm>
            <a:off x="11092443" y="6532802"/>
            <a:ext cx="850268" cy="1841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Fire Safety </a:t>
            </a:r>
          </a:p>
        </p:txBody>
      </p:sp>
      <p:pic>
        <p:nvPicPr>
          <p:cNvPr id="6" name="Picture 5">
            <a:extLst>
              <a:ext uri="{FF2B5EF4-FFF2-40B4-BE49-F238E27FC236}">
                <a16:creationId xmlns:a16="http://schemas.microsoft.com/office/drawing/2014/main" id="{618F392F-00F1-4D7F-BBCE-E71D7826B644}"/>
              </a:ext>
            </a:extLst>
          </p:cNvPr>
          <p:cNvPicPr>
            <a:picLocks noChangeAspect="1"/>
          </p:cNvPicPr>
          <p:nvPr/>
        </p:nvPicPr>
        <p:blipFill>
          <a:blip r:embed="rId3"/>
          <a:stretch>
            <a:fillRect/>
          </a:stretch>
        </p:blipFill>
        <p:spPr>
          <a:xfrm flipH="1">
            <a:off x="2207568" y="159893"/>
            <a:ext cx="431216" cy="426002"/>
          </a:xfrm>
          <a:prstGeom prst="rect">
            <a:avLst/>
          </a:prstGeom>
          <a:ln>
            <a:solidFill>
              <a:schemeClr val="tx1"/>
            </a:solidFill>
          </a:ln>
        </p:spPr>
      </p:pic>
      <p:sp>
        <p:nvSpPr>
          <p:cNvPr id="7" name="Rectangle 6">
            <a:extLst>
              <a:ext uri="{FF2B5EF4-FFF2-40B4-BE49-F238E27FC236}">
                <a16:creationId xmlns:a16="http://schemas.microsoft.com/office/drawing/2014/main" id="{0B10EF64-4836-4148-8D0D-6E632BF91C3E}"/>
              </a:ext>
            </a:extLst>
          </p:cNvPr>
          <p:cNvSpPr/>
          <p:nvPr/>
        </p:nvSpPr>
        <p:spPr>
          <a:xfrm>
            <a:off x="151632" y="667893"/>
            <a:ext cx="72909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Fire Extinguisher Servicing and Replacement Contract Change</a:t>
            </a:r>
          </a:p>
        </p:txBody>
      </p:sp>
      <p:sp>
        <p:nvSpPr>
          <p:cNvPr id="8" name="TextBox 7">
            <a:extLst>
              <a:ext uri="{FF2B5EF4-FFF2-40B4-BE49-F238E27FC236}">
                <a16:creationId xmlns:a16="http://schemas.microsoft.com/office/drawing/2014/main" id="{9952AA6D-D14B-4289-8A31-5F1B422F4E2F}"/>
              </a:ext>
            </a:extLst>
          </p:cNvPr>
          <p:cNvSpPr txBox="1"/>
          <p:nvPr/>
        </p:nvSpPr>
        <p:spPr>
          <a:xfrm>
            <a:off x="249289" y="1300126"/>
            <a:ext cx="8727031" cy="5201424"/>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a:ea typeface="+mn-ea"/>
                <a:cs typeface="+mn-cs"/>
              </a:rPr>
              <a:t>The maintenance, servicing and replacement of Fire Extinguishers are covered under the following 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100" b="1" i="0" u="none" strike="noStrike" kern="1200" cap="none" spc="0" normalizeH="0" baseline="0" noProof="0" dirty="0">
              <a:ln>
                <a:noFill/>
              </a:ln>
              <a:solidFill>
                <a:srgbClr val="000066"/>
              </a:solidFill>
              <a:effectLst/>
              <a:uLnTx/>
              <a:uFillTx/>
              <a:latin typeface="Arial" panose="020B0604020202020204"/>
              <a:ea typeface="+mn-ea"/>
              <a:cs typeface="+mn-cs"/>
            </a:endParaRPr>
          </a:p>
          <a:p>
            <a:pPr lvl="0">
              <a:defRPr/>
            </a:pPr>
            <a:r>
              <a:rPr kumimoji="0" lang="en-GB" altLang="en-US" sz="1400" b="1" i="0" u="none" strike="noStrike" kern="1200" cap="none" spc="0" normalizeH="0" baseline="0" noProof="0" dirty="0">
                <a:ln>
                  <a:noFill/>
                </a:ln>
                <a:solidFill>
                  <a:srgbClr val="C00000"/>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NR/L3/FIR/108</a:t>
            </a:r>
            <a:r>
              <a:rPr kumimoji="0" lang="en-GB" altLang="en-US" sz="1400" b="1" i="0" u="none" strike="noStrike" kern="1200" cap="none" spc="0" normalizeH="0" baseline="0" noProof="0" dirty="0">
                <a:ln>
                  <a:noFill/>
                </a:ln>
                <a:solidFill>
                  <a:srgbClr val="C00000"/>
                </a:solidFill>
                <a:effectLst/>
                <a:uLnTx/>
                <a:uFillTx/>
                <a:latin typeface="Arial" panose="020B0604020202020204"/>
                <a:ea typeface="+mn-ea"/>
                <a:cs typeface="+mn-cs"/>
              </a:rPr>
              <a:t> </a:t>
            </a:r>
          </a:p>
          <a:p>
            <a:pPr lvl="0">
              <a:defRPr/>
            </a:pPr>
            <a:r>
              <a:rPr kumimoji="0" lang="en-GB" altLang="en-US" sz="1400" b="1" i="0" u="none" strike="noStrike" kern="1200" cap="none" spc="0" normalizeH="0" baseline="0" noProof="0" dirty="0">
                <a:ln>
                  <a:noFill/>
                </a:ln>
                <a:solidFill>
                  <a:srgbClr val="C00000"/>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Fire Extinguisher Maintenance Form</a:t>
            </a:r>
            <a:endParaRPr kumimoji="0" lang="en-GB" altLang="en-US" sz="1400" b="1" i="0" u="none" strike="noStrike" kern="1200" cap="none" spc="0" normalizeH="0" baseline="0" noProof="0" dirty="0">
              <a:ln>
                <a:noFill/>
              </a:ln>
              <a:solidFill>
                <a:srgbClr val="C00000"/>
              </a:solidFill>
              <a:effectLst/>
              <a:uLnTx/>
              <a:uFillTx/>
              <a:latin typeface="Arial" panose="020B0604020202020204"/>
              <a:ea typeface="+mn-ea"/>
              <a:cs typeface="+mn-cs"/>
            </a:endParaRPr>
          </a:p>
          <a:p>
            <a:pPr lvl="0">
              <a:defRPr/>
            </a:pPr>
            <a:r>
              <a:rPr kumimoji="0" lang="en-GB" altLang="en-US" sz="1400" b="1" i="0" u="none" strike="noStrike" kern="1200" cap="none" spc="0" normalizeH="0" baseline="0" noProof="0" dirty="0">
                <a:ln>
                  <a:noFill/>
                </a:ln>
                <a:solidFill>
                  <a:srgbClr val="C00000"/>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New Portable Fire Extinguisher Request Form</a:t>
            </a:r>
            <a:r>
              <a:rPr kumimoji="0" lang="en-GB" altLang="en-US" sz="1400" b="1" i="0" u="none" strike="noStrike" kern="1200" cap="none" spc="0" normalizeH="0" baseline="0" noProof="0" dirty="0">
                <a:ln>
                  <a:noFill/>
                </a:ln>
                <a:solidFill>
                  <a:srgbClr val="C0000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However, the supplier has now changed and the </a:t>
            </a: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new contract for Fire Extinguisher maintenance,</a:t>
            </a:r>
            <a:r>
              <a:rPr kumimoji="0" lang="en-GB" altLang="en-US" sz="1400" b="1" i="0" u="none" strike="noStrike" kern="1200" cap="none" spc="0" normalizeH="0" baseline="0" noProof="0" dirty="0">
                <a:ln>
                  <a:noFill/>
                </a:ln>
                <a:solidFill>
                  <a:srgbClr val="000000"/>
                </a:solidFill>
                <a:effectLst/>
                <a:uLnTx/>
                <a:uFillTx/>
                <a:latin typeface="Arial" panose="020B0604020202020204"/>
                <a:ea typeface="+mn-ea"/>
                <a:cs typeface="+mn-cs"/>
              </a:rPr>
              <a:t> servicing and replacement</a:t>
            </a: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 is with Chubb Fire &amp; Security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prstClr val="black"/>
                </a:solidFill>
                <a:effectLst/>
                <a:uLnTx/>
                <a:uFillTx/>
                <a:latin typeface="Arial" panose="020B0604020202020204"/>
                <a:ea typeface="+mn-ea"/>
                <a:cs typeface="+mn-cs"/>
              </a:rPr>
              <a:t>Whilst the Standard is amended, the link below provides all the details of the new supplier: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sng"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https://networkrail.sharepoint.com/sites/myconnect/routeservices/Pages/BuyorMaintainFireExtinguishers.aspx</a:t>
            </a:r>
            <a:endParaRPr kumimoji="0" lang="en-GB" sz="1400" b="1" i="0" u="sng"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sng"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Contract duties include: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Annual service of all portable fire-fighting equipment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Work arising out of the service, e.g. re-filling used extinguishers and replacement of defective and life-expired equipment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Call-outs to re-fill used extinguishers and call-outs for any other defects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Supply of new equipment on instruction from Employer's Representative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Maintenance of asset database including scheduled service 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5 yearly maintenance procedure and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10-year extinguisher maintenance procedure and test (inclusive of Hydraulic pressure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The contract runs until: 31 October 2021</a:t>
            </a:r>
          </a:p>
        </p:txBody>
      </p:sp>
      <p:pic>
        <p:nvPicPr>
          <p:cNvPr id="12" name="Picture 11">
            <a:extLst>
              <a:ext uri="{FF2B5EF4-FFF2-40B4-BE49-F238E27FC236}">
                <a16:creationId xmlns:a16="http://schemas.microsoft.com/office/drawing/2014/main" id="{55F59636-F1C0-42E4-9CB5-440893C96044}"/>
              </a:ext>
            </a:extLst>
          </p:cNvPr>
          <p:cNvPicPr>
            <a:picLocks noChangeAspect="1"/>
          </p:cNvPicPr>
          <p:nvPr/>
        </p:nvPicPr>
        <p:blipFill rotWithShape="1">
          <a:blip r:embed="rId8">
            <a:extLst>
              <a:ext uri="{28A0092B-C50C-407E-A947-70E740481C1C}">
                <a14:useLocalDpi xmlns:a14="http://schemas.microsoft.com/office/drawing/2010/main" val="0"/>
              </a:ext>
            </a:extLst>
          </a:blip>
          <a:srcRect l="7160" t="4640" r="26438"/>
          <a:stretch/>
        </p:blipFill>
        <p:spPr>
          <a:xfrm>
            <a:off x="9062990" y="3140968"/>
            <a:ext cx="2992596" cy="3223244"/>
          </a:xfrm>
          <a:prstGeom prst="rect">
            <a:avLst/>
          </a:prstGeom>
          <a:ln w="19050">
            <a:solidFill>
              <a:schemeClr val="tx2">
                <a:lumMod val="50000"/>
              </a:schemeClr>
            </a:solidFill>
          </a:ln>
        </p:spPr>
      </p:pic>
    </p:spTree>
    <p:extLst>
      <p:ext uri="{BB962C8B-B14F-4D97-AF65-F5344CB8AC3E}">
        <p14:creationId xmlns:p14="http://schemas.microsoft.com/office/powerpoint/2010/main" val="76847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a:xfrm>
            <a:off x="11092443" y="6532802"/>
            <a:ext cx="850268" cy="1841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324036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Community Safety</a:t>
            </a:r>
          </a:p>
        </p:txBody>
      </p:sp>
      <p:pic>
        <p:nvPicPr>
          <p:cNvPr id="6" name="Picture 2">
            <a:extLst>
              <a:ext uri="{FF2B5EF4-FFF2-40B4-BE49-F238E27FC236}">
                <a16:creationId xmlns:a16="http://schemas.microsoft.com/office/drawing/2014/main" id="{68E8F933-931D-4957-A690-5A26D5F7A7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5664" y="159893"/>
            <a:ext cx="552467" cy="4260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D4531252-98AF-4683-ADD5-53E10779F460}"/>
              </a:ext>
            </a:extLst>
          </p:cNvPr>
          <p:cNvSpPr/>
          <p:nvPr/>
        </p:nvSpPr>
        <p:spPr>
          <a:xfrm>
            <a:off x="119336" y="1223977"/>
            <a:ext cx="6096000" cy="5315301"/>
          </a:xfrm>
          <a:prstGeom prst="rect">
            <a:avLst/>
          </a:prstGeom>
        </p:spPr>
        <p:txBody>
          <a:bodyPr>
            <a:spAutoFit/>
          </a:bodyPr>
          <a:lstStyle/>
          <a:p>
            <a:pPr marL="342900" lvl="0" indent="-285750">
              <a:lnSpc>
                <a:spcPct val="90000"/>
              </a:lnSpc>
              <a:spcAft>
                <a:spcPts val="600"/>
              </a:spcAft>
              <a:buFont typeface="Wingdings" panose="05000000000000000000" pitchFamily="2" charset="2"/>
              <a:buChar char="Ø"/>
            </a:pPr>
            <a:r>
              <a:rPr lang="en-US" sz="1400" dirty="0">
                <a:solidFill>
                  <a:srgbClr val="000000"/>
                </a:solidFill>
              </a:rPr>
              <a:t>Rail safety sessions delivered to 8,000 young people across the route since the school year began – taking the total number to 48,500 since the program began in 2018</a:t>
            </a:r>
          </a:p>
          <a:p>
            <a:pPr marL="342900" lvl="0" indent="-285750">
              <a:lnSpc>
                <a:spcPct val="90000"/>
              </a:lnSpc>
              <a:spcAft>
                <a:spcPts val="600"/>
              </a:spcAft>
              <a:buFont typeface="Wingdings" panose="05000000000000000000" pitchFamily="2" charset="2"/>
              <a:buChar char="Ø"/>
            </a:pPr>
            <a:r>
              <a:rPr lang="en-US" sz="1400" dirty="0">
                <a:solidFill>
                  <a:srgbClr val="000000"/>
                </a:solidFill>
              </a:rPr>
              <a:t>160 rail safety sessions delivered at 2 Junior citizens events</a:t>
            </a:r>
          </a:p>
          <a:p>
            <a:pPr marL="342900" lvl="0" indent="-285750">
              <a:lnSpc>
                <a:spcPct val="90000"/>
              </a:lnSpc>
              <a:spcAft>
                <a:spcPts val="600"/>
              </a:spcAft>
              <a:buFont typeface="Wingdings" panose="05000000000000000000" pitchFamily="2" charset="2"/>
              <a:buChar char="Ø"/>
            </a:pPr>
            <a:r>
              <a:rPr lang="en-US" sz="1400" dirty="0">
                <a:solidFill>
                  <a:srgbClr val="000000"/>
                </a:solidFill>
              </a:rPr>
              <a:t>2 additional films created which look at the consequences of making the wrong choice on the railway</a:t>
            </a:r>
          </a:p>
          <a:p>
            <a:pPr marL="514350" lvl="1">
              <a:lnSpc>
                <a:spcPct val="90000"/>
              </a:lnSpc>
              <a:spcAft>
                <a:spcPts val="600"/>
              </a:spcAft>
            </a:pPr>
            <a:r>
              <a:rPr lang="en-US" sz="1400" b="1" dirty="0">
                <a:solidFill>
                  <a:schemeClr val="accent2">
                    <a:lumMod val="50000"/>
                  </a:schemeClr>
                </a:solidFill>
                <a:hlinkClick r:id="rId4" action="ppaction://hlinkfile">
                  <a:extLst>
                    <a:ext uri="{A12FA001-AC4F-418D-AE19-62706E023703}">
                      <ahyp:hlinkClr xmlns:ahyp="http://schemas.microsoft.com/office/drawing/2018/hyperlinkcolor" val="tx"/>
                    </a:ext>
                  </a:extLst>
                </a:hlinkClick>
              </a:rPr>
              <a:t>Media 1 - BTP.mp4</a:t>
            </a:r>
            <a:endParaRPr lang="en-US" sz="1400" b="1" dirty="0">
              <a:solidFill>
                <a:schemeClr val="accent2">
                  <a:lumMod val="50000"/>
                </a:schemeClr>
              </a:solidFill>
            </a:endParaRPr>
          </a:p>
          <a:p>
            <a:pPr marL="514350" lvl="1">
              <a:lnSpc>
                <a:spcPct val="90000"/>
              </a:lnSpc>
              <a:spcAft>
                <a:spcPts val="600"/>
              </a:spcAft>
            </a:pPr>
            <a:endParaRPr lang="en-US" sz="800" b="1" dirty="0">
              <a:solidFill>
                <a:schemeClr val="accent2">
                  <a:lumMod val="50000"/>
                </a:schemeClr>
              </a:solidFill>
            </a:endParaRPr>
          </a:p>
          <a:p>
            <a:pPr marL="514350" lvl="1">
              <a:lnSpc>
                <a:spcPct val="90000"/>
              </a:lnSpc>
              <a:spcAft>
                <a:spcPts val="600"/>
              </a:spcAft>
            </a:pPr>
            <a:r>
              <a:rPr lang="en-US" sz="1400" b="1" dirty="0">
                <a:solidFill>
                  <a:schemeClr val="accent2">
                    <a:lumMod val="50000"/>
                  </a:schemeClr>
                </a:solidFill>
                <a:hlinkClick r:id="rId5" action="ppaction://hlinkfile">
                  <a:extLst>
                    <a:ext uri="{A12FA001-AC4F-418D-AE19-62706E023703}">
                      <ahyp:hlinkClr xmlns:ahyp="http://schemas.microsoft.com/office/drawing/2018/hyperlinkcolor" val="tx"/>
                    </a:ext>
                  </a:extLst>
                </a:hlinkClick>
              </a:rPr>
              <a:t>Media 2 - SWR.mp4</a:t>
            </a:r>
            <a:endParaRPr lang="en-US" sz="1400" b="1" dirty="0">
              <a:solidFill>
                <a:schemeClr val="accent2">
                  <a:lumMod val="50000"/>
                </a:schemeClr>
              </a:solidFill>
            </a:endParaRPr>
          </a:p>
          <a:p>
            <a:pPr marL="57150" lvl="0">
              <a:lnSpc>
                <a:spcPct val="90000"/>
              </a:lnSpc>
              <a:spcAft>
                <a:spcPts val="600"/>
              </a:spcAft>
            </a:pPr>
            <a:endParaRPr lang="en-US" sz="800" dirty="0">
              <a:solidFill>
                <a:srgbClr val="000000"/>
              </a:solidFill>
            </a:endParaRPr>
          </a:p>
          <a:p>
            <a:pPr marL="342900" lvl="0" indent="-285750">
              <a:lnSpc>
                <a:spcPct val="90000"/>
              </a:lnSpc>
              <a:spcAft>
                <a:spcPts val="600"/>
              </a:spcAft>
              <a:buFont typeface="Wingdings" panose="05000000000000000000" pitchFamily="2" charset="2"/>
              <a:buChar char="Ø"/>
            </a:pPr>
            <a:r>
              <a:rPr lang="en-US" sz="1400" dirty="0">
                <a:solidFill>
                  <a:srgbClr val="000000"/>
                </a:solidFill>
              </a:rPr>
              <a:t>Working with Basingstoke and Deane Borough Council to improve railway underpasses in the </a:t>
            </a:r>
            <a:r>
              <a:rPr lang="en-US" sz="1400" dirty="0" err="1">
                <a:solidFill>
                  <a:srgbClr val="000000"/>
                </a:solidFill>
              </a:rPr>
              <a:t>Winklebury</a:t>
            </a:r>
            <a:r>
              <a:rPr lang="en-US" sz="1400" dirty="0">
                <a:solidFill>
                  <a:srgbClr val="000000"/>
                </a:solidFill>
              </a:rPr>
              <a:t> area</a:t>
            </a:r>
          </a:p>
          <a:p>
            <a:pPr marL="342900" lvl="0" indent="-285750">
              <a:lnSpc>
                <a:spcPct val="90000"/>
              </a:lnSpc>
              <a:spcAft>
                <a:spcPts val="600"/>
              </a:spcAft>
              <a:buFont typeface="Wingdings" panose="05000000000000000000" pitchFamily="2" charset="2"/>
              <a:buChar char="Ø"/>
            </a:pPr>
            <a:r>
              <a:rPr lang="en-US" sz="1400" dirty="0">
                <a:solidFill>
                  <a:srgbClr val="000000"/>
                </a:solidFill>
              </a:rPr>
              <a:t>Brilliant project with Mount Pleasant Junior School in Southampton – the school children surveyed their local level crossing and designed safety leaflets and posters to encourage their local community to use the level crossing safely</a:t>
            </a:r>
          </a:p>
          <a:p>
            <a:pPr marL="342900" lvl="0" indent="-285750">
              <a:lnSpc>
                <a:spcPct val="90000"/>
              </a:lnSpc>
              <a:spcAft>
                <a:spcPts val="600"/>
              </a:spcAft>
              <a:buFont typeface="Wingdings" panose="05000000000000000000" pitchFamily="2" charset="2"/>
              <a:buChar char="Ø"/>
            </a:pPr>
            <a:r>
              <a:rPr lang="en-US" sz="1400" dirty="0">
                <a:solidFill>
                  <a:srgbClr val="000000"/>
                </a:solidFill>
              </a:rPr>
              <a:t>Weymouth safety center now has tracks – donated and installed by Network Rail, a level crossing donated and installed by </a:t>
            </a:r>
            <a:r>
              <a:rPr lang="en-US" sz="1400" dirty="0" err="1">
                <a:solidFill>
                  <a:srgbClr val="000000"/>
                </a:solidFill>
              </a:rPr>
              <a:t>Strail</a:t>
            </a:r>
            <a:r>
              <a:rPr lang="en-US" sz="1400" dirty="0">
                <a:solidFill>
                  <a:srgbClr val="000000"/>
                </a:solidFill>
              </a:rPr>
              <a:t> and Dyer and Butler will donate and install a platform</a:t>
            </a:r>
          </a:p>
          <a:p>
            <a:pPr marL="342900" lvl="0" indent="-285750">
              <a:lnSpc>
                <a:spcPct val="90000"/>
              </a:lnSpc>
              <a:spcAft>
                <a:spcPts val="600"/>
              </a:spcAft>
              <a:buFont typeface="Wingdings" panose="05000000000000000000" pitchFamily="2" charset="2"/>
              <a:buChar char="Ø"/>
            </a:pPr>
            <a:r>
              <a:rPr lang="en-US" sz="1400" dirty="0">
                <a:solidFill>
                  <a:srgbClr val="000000"/>
                </a:solidFill>
              </a:rPr>
              <a:t>Various local authorities from across the route are working in partnership with Network Rail to promote rail safety sessions</a:t>
            </a:r>
          </a:p>
          <a:p>
            <a:pPr marL="342900" lvl="0" indent="-285750">
              <a:lnSpc>
                <a:spcPct val="90000"/>
              </a:lnSpc>
              <a:spcAft>
                <a:spcPts val="600"/>
              </a:spcAft>
              <a:buFont typeface="Wingdings" panose="05000000000000000000" pitchFamily="2" charset="2"/>
              <a:buChar char="Ø"/>
            </a:pPr>
            <a:r>
              <a:rPr lang="en-US" sz="1400" dirty="0">
                <a:solidFill>
                  <a:srgbClr val="000000"/>
                </a:solidFill>
              </a:rPr>
              <a:t>Various contractors are now volunteering and helping to deliver rail safety sessions </a:t>
            </a:r>
          </a:p>
        </p:txBody>
      </p:sp>
      <p:pic>
        <p:nvPicPr>
          <p:cNvPr id="4" name="Picture 3">
            <a:extLst>
              <a:ext uri="{FF2B5EF4-FFF2-40B4-BE49-F238E27FC236}">
                <a16:creationId xmlns:a16="http://schemas.microsoft.com/office/drawing/2014/main" id="{37F54D3B-6003-42F0-9EDD-E3CEC04113E6}"/>
              </a:ext>
            </a:extLst>
          </p:cNvPr>
          <p:cNvPicPr>
            <a:picLocks noChangeAspect="1"/>
          </p:cNvPicPr>
          <p:nvPr/>
        </p:nvPicPr>
        <p:blipFill>
          <a:blip r:embed="rId6"/>
          <a:stretch>
            <a:fillRect/>
          </a:stretch>
        </p:blipFill>
        <p:spPr>
          <a:xfrm>
            <a:off x="6350207" y="578480"/>
            <a:ext cx="4607365" cy="4941168"/>
          </a:xfrm>
          <a:prstGeom prst="ellipse">
            <a:avLst/>
          </a:prstGeom>
          <a:ln>
            <a:noFill/>
          </a:ln>
          <a:effectLst>
            <a:softEdge rad="112500"/>
          </a:effectLst>
        </p:spPr>
      </p:pic>
    </p:spTree>
    <p:extLst>
      <p:ext uri="{BB962C8B-B14F-4D97-AF65-F5344CB8AC3E}">
        <p14:creationId xmlns:p14="http://schemas.microsoft.com/office/powerpoint/2010/main" val="269973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49732" y="44293"/>
            <a:ext cx="5960857"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Infrastructure Plant Manual </a:t>
            </a:r>
          </a:p>
        </p:txBody>
      </p:sp>
      <p:pic>
        <p:nvPicPr>
          <p:cNvPr id="17" name="Picture 16">
            <a:extLst>
              <a:ext uri="{FF2B5EF4-FFF2-40B4-BE49-F238E27FC236}">
                <a16:creationId xmlns:a16="http://schemas.microsoft.com/office/drawing/2014/main" id="{68F1E9DA-B4DE-4239-A8BA-95641495A94E}"/>
              </a:ext>
            </a:extLst>
          </p:cNvPr>
          <p:cNvPicPr/>
          <p:nvPr/>
        </p:nvPicPr>
        <p:blipFill rotWithShape="1">
          <a:blip r:embed="rId3"/>
          <a:srcRect l="52171" t="80372" r="37555" b="7162"/>
          <a:stretch/>
        </p:blipFill>
        <p:spPr bwMode="auto">
          <a:xfrm>
            <a:off x="4776000" y="135579"/>
            <a:ext cx="431216" cy="426002"/>
          </a:xfrm>
          <a:prstGeom prst="rect">
            <a:avLst/>
          </a:prstGeom>
          <a:ln>
            <a:solidFill>
              <a:schemeClr val="tx1"/>
            </a:solid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165AF4AE-4F7D-48DD-A2AC-45663DA674B6}"/>
              </a:ext>
            </a:extLst>
          </p:cNvPr>
          <p:cNvSpPr/>
          <p:nvPr/>
        </p:nvSpPr>
        <p:spPr>
          <a:xfrm>
            <a:off x="399237" y="755412"/>
            <a:ext cx="6848891" cy="369332"/>
          </a:xfrm>
          <a:prstGeom prst="rect">
            <a:avLst/>
          </a:prstGeom>
        </p:spPr>
        <p:txBody>
          <a:bodyPr wrap="square">
            <a:spAutoFit/>
          </a:bodyPr>
          <a:lstStyle/>
          <a:p>
            <a:r>
              <a:rPr lang="en-GB" b="1" dirty="0">
                <a:solidFill>
                  <a:schemeClr val="tx2">
                    <a:lumMod val="50000"/>
                  </a:schemeClr>
                </a:solidFill>
              </a:rPr>
              <a:t>Guidance for Planning Any Line Open (ALO)</a:t>
            </a:r>
          </a:p>
        </p:txBody>
      </p:sp>
      <p:pic>
        <p:nvPicPr>
          <p:cNvPr id="6" name="Picture 5">
            <a:extLst>
              <a:ext uri="{FF2B5EF4-FFF2-40B4-BE49-F238E27FC236}">
                <a16:creationId xmlns:a16="http://schemas.microsoft.com/office/drawing/2014/main" id="{62249CC9-2004-4049-A05F-D87305EE56EE}"/>
              </a:ext>
            </a:extLst>
          </p:cNvPr>
          <p:cNvPicPr>
            <a:picLocks noChangeAspect="1"/>
          </p:cNvPicPr>
          <p:nvPr/>
        </p:nvPicPr>
        <p:blipFill rotWithShape="1">
          <a:blip r:embed="rId4"/>
          <a:srcRect l="5900" t="3372" r="9838" b="6662"/>
          <a:stretch/>
        </p:blipFill>
        <p:spPr>
          <a:xfrm>
            <a:off x="7468023" y="518497"/>
            <a:ext cx="3236489" cy="2334439"/>
          </a:xfrm>
          <a:prstGeom prst="rect">
            <a:avLst/>
          </a:prstGeom>
          <a:ln>
            <a:solidFill>
              <a:schemeClr val="tx2">
                <a:lumMod val="50000"/>
              </a:schemeClr>
            </a:solidFill>
          </a:ln>
        </p:spPr>
      </p:pic>
      <p:pic>
        <p:nvPicPr>
          <p:cNvPr id="7" name="Picture 6">
            <a:extLst>
              <a:ext uri="{FF2B5EF4-FFF2-40B4-BE49-F238E27FC236}">
                <a16:creationId xmlns:a16="http://schemas.microsoft.com/office/drawing/2014/main" id="{523054A6-5DC9-46EC-9188-0085DF60C8EB}"/>
              </a:ext>
            </a:extLst>
          </p:cNvPr>
          <p:cNvPicPr>
            <a:picLocks noChangeAspect="1"/>
          </p:cNvPicPr>
          <p:nvPr/>
        </p:nvPicPr>
        <p:blipFill rotWithShape="1">
          <a:blip r:embed="rId5"/>
          <a:srcRect l="1176" r="1962" b="6940"/>
          <a:stretch/>
        </p:blipFill>
        <p:spPr>
          <a:xfrm>
            <a:off x="119336" y="2367360"/>
            <a:ext cx="6416843" cy="4349634"/>
          </a:xfrm>
          <a:prstGeom prst="rect">
            <a:avLst/>
          </a:prstGeom>
        </p:spPr>
      </p:pic>
      <p:sp>
        <p:nvSpPr>
          <p:cNvPr id="8" name="TextBox 7">
            <a:extLst>
              <a:ext uri="{FF2B5EF4-FFF2-40B4-BE49-F238E27FC236}">
                <a16:creationId xmlns:a16="http://schemas.microsoft.com/office/drawing/2014/main" id="{AECBDF87-AD79-4FCA-BDC8-2CF34BCAEBC3}"/>
              </a:ext>
            </a:extLst>
          </p:cNvPr>
          <p:cNvSpPr txBox="1"/>
          <p:nvPr/>
        </p:nvSpPr>
        <p:spPr>
          <a:xfrm>
            <a:off x="281399" y="1284387"/>
            <a:ext cx="6920898" cy="923330"/>
          </a:xfrm>
          <a:prstGeom prst="rect">
            <a:avLst/>
          </a:prstGeom>
          <a:noFill/>
        </p:spPr>
        <p:txBody>
          <a:bodyPr wrap="square" rtlCol="0">
            <a:spAutoFit/>
          </a:bodyPr>
          <a:lstStyle/>
          <a:p>
            <a:r>
              <a:rPr lang="en-GB" sz="1600" b="1" dirty="0">
                <a:solidFill>
                  <a:schemeClr val="tx2">
                    <a:lumMod val="50000"/>
                  </a:schemeClr>
                </a:solidFill>
              </a:rPr>
              <a:t>Where plant can foreseeably foul an open line, then the Guidance in COP0032 must be followed and controls put in place. </a:t>
            </a:r>
          </a:p>
          <a:p>
            <a:endParaRPr lang="en-GB" sz="800" b="1" dirty="0">
              <a:solidFill>
                <a:schemeClr val="tx2">
                  <a:lumMod val="50000"/>
                </a:schemeClr>
              </a:solidFill>
            </a:endParaRPr>
          </a:p>
          <a:p>
            <a:r>
              <a:rPr lang="en-GB" sz="1400" b="1" dirty="0">
                <a:solidFill>
                  <a:schemeClr val="tx2">
                    <a:lumMod val="50000"/>
                  </a:schemeClr>
                </a:solidFill>
              </a:rPr>
              <a:t>Link to RSSB:</a:t>
            </a:r>
            <a:r>
              <a:rPr lang="en-GB" sz="1400" b="1" dirty="0">
                <a:solidFill>
                  <a:schemeClr val="bg1"/>
                </a:solidFill>
                <a:hlinkClick r:id="rId6"/>
              </a:rPr>
              <a:t>COP0032.pdf</a:t>
            </a:r>
            <a:endParaRPr lang="en-GB" sz="1400" b="1" dirty="0">
              <a:solidFill>
                <a:schemeClr val="bg1"/>
              </a:solidFill>
            </a:endParaRPr>
          </a:p>
        </p:txBody>
      </p:sp>
      <p:sp>
        <p:nvSpPr>
          <p:cNvPr id="9" name="TextBox 8">
            <a:extLst>
              <a:ext uri="{FF2B5EF4-FFF2-40B4-BE49-F238E27FC236}">
                <a16:creationId xmlns:a16="http://schemas.microsoft.com/office/drawing/2014/main" id="{BFEE3292-6697-4498-9E95-B0FFB99305FF}"/>
              </a:ext>
            </a:extLst>
          </p:cNvPr>
          <p:cNvSpPr txBox="1"/>
          <p:nvPr/>
        </p:nvSpPr>
        <p:spPr>
          <a:xfrm>
            <a:off x="6673999" y="3012579"/>
            <a:ext cx="4824536" cy="3970318"/>
          </a:xfrm>
          <a:prstGeom prst="rect">
            <a:avLst/>
          </a:prstGeom>
          <a:noFill/>
        </p:spPr>
        <p:txBody>
          <a:bodyPr wrap="square" rtlCol="0">
            <a:spAutoFit/>
          </a:bodyPr>
          <a:lstStyle/>
          <a:p>
            <a:r>
              <a:rPr lang="en-GB" sz="1600" b="1" dirty="0">
                <a:solidFill>
                  <a:srgbClr val="FF0000"/>
                </a:solidFill>
              </a:rPr>
              <a:t>There must always be a documented risk assessment in place if there is an open line</a:t>
            </a:r>
            <a:r>
              <a:rPr lang="en-GB" sz="1600" b="1" i="1" dirty="0">
                <a:solidFill>
                  <a:srgbClr val="7030A0"/>
                </a:solidFill>
              </a:rPr>
              <a:t> </a:t>
            </a:r>
            <a:r>
              <a:rPr lang="en-GB" sz="1600" b="1" dirty="0">
                <a:solidFill>
                  <a:srgbClr val="FF0000"/>
                </a:solidFill>
              </a:rPr>
              <a:t>when plant is operated on Network Rail managed infrastructure. (See notes for further information).</a:t>
            </a:r>
          </a:p>
          <a:p>
            <a:endParaRPr lang="en-GB" sz="800" b="1" dirty="0">
              <a:solidFill>
                <a:schemeClr val="tx2">
                  <a:lumMod val="50000"/>
                </a:schemeClr>
              </a:solidFill>
            </a:endParaRPr>
          </a:p>
          <a:p>
            <a:r>
              <a:rPr lang="en-GB" sz="1400" b="1" dirty="0">
                <a:solidFill>
                  <a:schemeClr val="tx2">
                    <a:lumMod val="50000"/>
                  </a:schemeClr>
                </a:solidFill>
              </a:rPr>
              <a:t>The Wessex plant team has developed an ALO work plan that is currently being briefed across the route and is available on the Wessex on track plant Hub.</a:t>
            </a:r>
          </a:p>
          <a:p>
            <a:r>
              <a:rPr lang="en-GB" sz="1400" b="1" dirty="0">
                <a:solidFill>
                  <a:schemeClr val="bg1"/>
                </a:solidFill>
                <a:hlinkClick r:id="rId7"/>
              </a:rPr>
              <a:t>Any Line Open (ALO) - All Documents</a:t>
            </a:r>
            <a:endParaRPr lang="en-GB" sz="1400" b="1" dirty="0">
              <a:solidFill>
                <a:schemeClr val="bg1"/>
              </a:solidFill>
            </a:endParaRPr>
          </a:p>
          <a:p>
            <a:endParaRPr lang="en-GB" sz="1400" b="1" dirty="0">
              <a:solidFill>
                <a:schemeClr val="bg1"/>
              </a:solidFill>
            </a:endParaRPr>
          </a:p>
          <a:p>
            <a:r>
              <a:rPr lang="en-GB" altLang="en-US" sz="1600" b="1" u="sng" dirty="0">
                <a:solidFill>
                  <a:schemeClr val="tx2">
                    <a:lumMod val="50000"/>
                  </a:schemeClr>
                </a:solidFill>
              </a:rPr>
              <a:t>If you or your team Plan, Operate or Control OTP, you need to consider ALO. </a:t>
            </a:r>
          </a:p>
          <a:p>
            <a:endParaRPr lang="en-GB" altLang="en-US" sz="1400" b="1" dirty="0">
              <a:solidFill>
                <a:schemeClr val="tx2">
                  <a:lumMod val="50000"/>
                </a:schemeClr>
              </a:solidFill>
            </a:endParaRPr>
          </a:p>
          <a:p>
            <a:r>
              <a:rPr lang="en-GB" altLang="en-US" sz="1400" b="1" dirty="0">
                <a:solidFill>
                  <a:schemeClr val="tx2">
                    <a:lumMod val="50000"/>
                  </a:schemeClr>
                </a:solidFill>
              </a:rPr>
              <a:t>If you require a briefing or more information, contact the Wessex on Track Plant team:</a:t>
            </a:r>
          </a:p>
          <a:p>
            <a:r>
              <a:rPr lang="en-GB" sz="1400" b="1" dirty="0">
                <a:solidFill>
                  <a:schemeClr val="bg1"/>
                </a:solidFill>
                <a:hlinkClick r:id="rId8"/>
              </a:rPr>
              <a:t>WessexOnTrackPlant@networkrail.co.uk</a:t>
            </a:r>
            <a:endParaRPr lang="en-GB" sz="1400" b="1" dirty="0">
              <a:solidFill>
                <a:schemeClr val="bg1"/>
              </a:solidFill>
            </a:endParaRPr>
          </a:p>
        </p:txBody>
      </p:sp>
    </p:spTree>
    <p:extLst>
      <p:ext uri="{BB962C8B-B14F-4D97-AF65-F5344CB8AC3E}">
        <p14:creationId xmlns:p14="http://schemas.microsoft.com/office/powerpoint/2010/main" val="3335898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49732" y="44293"/>
            <a:ext cx="5960857"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Infrastructure Plant Manual </a:t>
            </a:r>
          </a:p>
        </p:txBody>
      </p:sp>
      <p:pic>
        <p:nvPicPr>
          <p:cNvPr id="17" name="Picture 16">
            <a:extLst>
              <a:ext uri="{FF2B5EF4-FFF2-40B4-BE49-F238E27FC236}">
                <a16:creationId xmlns:a16="http://schemas.microsoft.com/office/drawing/2014/main" id="{68F1E9DA-B4DE-4239-A8BA-95641495A94E}"/>
              </a:ext>
            </a:extLst>
          </p:cNvPr>
          <p:cNvPicPr/>
          <p:nvPr/>
        </p:nvPicPr>
        <p:blipFill rotWithShape="1">
          <a:blip r:embed="rId3"/>
          <a:srcRect l="52171" t="80372" r="37555" b="7162"/>
          <a:stretch/>
        </p:blipFill>
        <p:spPr bwMode="auto">
          <a:xfrm>
            <a:off x="4776000" y="135579"/>
            <a:ext cx="431216" cy="426002"/>
          </a:xfrm>
          <a:prstGeom prst="rect">
            <a:avLst/>
          </a:prstGeom>
          <a:ln>
            <a:solidFill>
              <a:schemeClr val="tx1"/>
            </a:solid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165AF4AE-4F7D-48DD-A2AC-45663DA674B6}"/>
              </a:ext>
            </a:extLst>
          </p:cNvPr>
          <p:cNvSpPr/>
          <p:nvPr/>
        </p:nvSpPr>
        <p:spPr>
          <a:xfrm>
            <a:off x="191344" y="708911"/>
            <a:ext cx="71295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Guidance for OTP movements authority and associated speeds within an engineering possession, NR/GN/RMVP/0200 Issue 1 </a:t>
            </a:r>
          </a:p>
        </p:txBody>
      </p:sp>
      <p:pic>
        <p:nvPicPr>
          <p:cNvPr id="10" name="Picture 9">
            <a:extLst>
              <a:ext uri="{FF2B5EF4-FFF2-40B4-BE49-F238E27FC236}">
                <a16:creationId xmlns:a16="http://schemas.microsoft.com/office/drawing/2014/main" id="{233523C3-9CB9-4056-8B7D-792E2E8DB5E7}"/>
              </a:ext>
            </a:extLst>
          </p:cNvPr>
          <p:cNvPicPr>
            <a:picLocks noChangeAspect="1"/>
          </p:cNvPicPr>
          <p:nvPr/>
        </p:nvPicPr>
        <p:blipFill rotWithShape="1">
          <a:blip r:embed="rId4"/>
          <a:srcRect t="9067" b="821"/>
          <a:stretch/>
        </p:blipFill>
        <p:spPr>
          <a:xfrm>
            <a:off x="7536160" y="-1"/>
            <a:ext cx="4655840" cy="6432135"/>
          </a:xfrm>
          <a:prstGeom prst="rect">
            <a:avLst/>
          </a:prstGeom>
        </p:spPr>
      </p:pic>
      <p:sp>
        <p:nvSpPr>
          <p:cNvPr id="11" name="TextBox 10">
            <a:extLst>
              <a:ext uri="{FF2B5EF4-FFF2-40B4-BE49-F238E27FC236}">
                <a16:creationId xmlns:a16="http://schemas.microsoft.com/office/drawing/2014/main" id="{7DF23CA1-7EB2-4BBF-8521-EEF9A7EDDCF1}"/>
              </a:ext>
            </a:extLst>
          </p:cNvPr>
          <p:cNvSpPr txBox="1"/>
          <p:nvPr/>
        </p:nvSpPr>
        <p:spPr>
          <a:xfrm>
            <a:off x="507603" y="1628800"/>
            <a:ext cx="6920899" cy="4616648"/>
          </a:xfrm>
          <a:prstGeom prst="rect">
            <a:avLst/>
          </a:prstGeom>
          <a:noFill/>
        </p:spPr>
        <p:txBody>
          <a:bodyPr wrap="square" rtlCol="0">
            <a:spAutoFit/>
          </a:bodyPr>
          <a:lstStyle/>
          <a:p>
            <a:r>
              <a:rPr lang="en-GB" sz="1600" b="1" dirty="0">
                <a:solidFill>
                  <a:schemeClr val="tx2">
                    <a:lumMod val="50000"/>
                  </a:schemeClr>
                </a:solidFill>
                <a:latin typeface="+mj-lt"/>
              </a:rPr>
              <a:t>There have been a number of collisions between OTP on site, which could be attributed to the control and speed of OTP in worksites.</a:t>
            </a:r>
          </a:p>
          <a:p>
            <a:endParaRPr lang="en-GB" sz="1600" b="1" dirty="0">
              <a:solidFill>
                <a:schemeClr val="tx2">
                  <a:lumMod val="50000"/>
                </a:schemeClr>
              </a:solidFill>
              <a:latin typeface="+mj-lt"/>
            </a:endParaRPr>
          </a:p>
          <a:p>
            <a:r>
              <a:rPr lang="en-GB" sz="1400" b="1" dirty="0">
                <a:solidFill>
                  <a:schemeClr val="tx2">
                    <a:lumMod val="50000"/>
                  </a:schemeClr>
                </a:solidFill>
                <a:latin typeface="+mj-lt"/>
              </a:rPr>
              <a:t>See NRB20-02 </a:t>
            </a:r>
            <a:r>
              <a:rPr lang="en-GB" sz="1400" b="1" dirty="0">
                <a:solidFill>
                  <a:schemeClr val="accent2">
                    <a:lumMod val="50000"/>
                  </a:schemeClr>
                </a:solidFill>
                <a:latin typeface="+mj-lt"/>
                <a:hlinkClick r:id="rId5">
                  <a:extLst>
                    <a:ext uri="{A12FA001-AC4F-418D-AE19-62706E023703}">
                      <ahyp:hlinkClr xmlns:ahyp="http://schemas.microsoft.com/office/drawing/2018/hyperlinkcolor" val="tx"/>
                    </a:ext>
                  </a:extLst>
                </a:hlinkClick>
              </a:rPr>
              <a:t>MEWP Collision</a:t>
            </a:r>
            <a:r>
              <a:rPr lang="en-GB" sz="1400" b="1" dirty="0">
                <a:solidFill>
                  <a:schemeClr val="accent2">
                    <a:lumMod val="50000"/>
                  </a:schemeClr>
                </a:solidFill>
                <a:latin typeface="+mj-lt"/>
              </a:rPr>
              <a:t> </a:t>
            </a:r>
          </a:p>
          <a:p>
            <a:endParaRPr lang="en-GB" sz="1400" b="1" dirty="0">
              <a:solidFill>
                <a:schemeClr val="tx2">
                  <a:lumMod val="50000"/>
                </a:schemeClr>
              </a:solidFill>
              <a:latin typeface="+mj-lt"/>
            </a:endParaRPr>
          </a:p>
          <a:p>
            <a:r>
              <a:rPr lang="en-GB" altLang="en-US" sz="1600" b="1" dirty="0">
                <a:solidFill>
                  <a:schemeClr val="tx2">
                    <a:lumMod val="50000"/>
                  </a:schemeClr>
                </a:solidFill>
              </a:rPr>
              <a:t>Handbook 15 States:</a:t>
            </a:r>
          </a:p>
          <a:p>
            <a:endParaRPr lang="en-GB" altLang="en-US" sz="1600" b="1" dirty="0">
              <a:solidFill>
                <a:schemeClr val="tx2">
                  <a:lumMod val="50000"/>
                </a:schemeClr>
              </a:solidFill>
            </a:endParaRPr>
          </a:p>
          <a:p>
            <a:r>
              <a:rPr lang="en-GB" altLang="en-US" sz="1600" b="1" dirty="0">
                <a:solidFill>
                  <a:schemeClr val="tx2">
                    <a:lumMod val="50000"/>
                  </a:schemeClr>
                </a:solidFill>
              </a:rPr>
              <a:t>7.4 Speed of movements</a:t>
            </a:r>
          </a:p>
          <a:p>
            <a:endParaRPr lang="en-GB" altLang="en-US" sz="1600" b="1" dirty="0">
              <a:solidFill>
                <a:schemeClr val="tx2">
                  <a:lumMod val="50000"/>
                </a:schemeClr>
              </a:solidFill>
            </a:endParaRPr>
          </a:p>
          <a:p>
            <a:r>
              <a:rPr lang="en-GB" altLang="en-US" sz="1400" dirty="0">
                <a:solidFill>
                  <a:schemeClr val="tx2">
                    <a:lumMod val="50000"/>
                  </a:schemeClr>
                </a:solidFill>
              </a:rPr>
              <a:t>The following movements are restricted to a maximum of 5 mph (10 km/h):</a:t>
            </a:r>
          </a:p>
          <a:p>
            <a:endParaRPr lang="en-GB" altLang="en-US" sz="1400" dirty="0">
              <a:solidFill>
                <a:schemeClr val="tx2">
                  <a:lumMod val="50000"/>
                </a:schemeClr>
              </a:solidFill>
            </a:endParaRPr>
          </a:p>
          <a:p>
            <a:pPr marL="285750" indent="-285750">
              <a:buFont typeface="Wingdings" panose="05000000000000000000" pitchFamily="2" charset="2"/>
              <a:buChar char="Ø"/>
            </a:pPr>
            <a:r>
              <a:rPr lang="en-GB" altLang="en-US" sz="1400" dirty="0">
                <a:solidFill>
                  <a:schemeClr val="tx2">
                    <a:lumMod val="50000"/>
                  </a:schemeClr>
                </a:solidFill>
              </a:rPr>
              <a:t>over points</a:t>
            </a:r>
          </a:p>
          <a:p>
            <a:pPr marL="285750" indent="-285750">
              <a:buFont typeface="Wingdings" panose="05000000000000000000" pitchFamily="2" charset="2"/>
              <a:buChar char="Ø"/>
            </a:pPr>
            <a:r>
              <a:rPr lang="en-GB" altLang="en-US" sz="1400" dirty="0">
                <a:solidFill>
                  <a:schemeClr val="tx2">
                    <a:lumMod val="50000"/>
                  </a:schemeClr>
                </a:solidFill>
              </a:rPr>
              <a:t>anywhere within sidings</a:t>
            </a:r>
          </a:p>
          <a:p>
            <a:pPr marL="285750" indent="-285750">
              <a:buFont typeface="Wingdings" panose="05000000000000000000" pitchFamily="2" charset="2"/>
              <a:buChar char="Ø"/>
            </a:pPr>
            <a:r>
              <a:rPr lang="en-GB" altLang="en-US" sz="1400" dirty="0">
                <a:solidFill>
                  <a:schemeClr val="tx2">
                    <a:lumMod val="50000"/>
                  </a:schemeClr>
                </a:solidFill>
              </a:rPr>
              <a:t>controlled from the ground</a:t>
            </a:r>
          </a:p>
          <a:p>
            <a:pPr marL="285750" indent="-285750">
              <a:buFont typeface="Wingdings" panose="05000000000000000000" pitchFamily="2" charset="2"/>
              <a:buChar char="Ø"/>
            </a:pPr>
            <a:r>
              <a:rPr lang="en-GB" altLang="en-US" sz="1400" dirty="0">
                <a:solidFill>
                  <a:schemeClr val="tx2">
                    <a:lumMod val="50000"/>
                  </a:schemeClr>
                </a:solidFill>
              </a:rPr>
              <a:t>where speed has not been given by the ES, PICOP  or SWL.</a:t>
            </a:r>
          </a:p>
          <a:p>
            <a:pPr algn="ctr"/>
            <a:endParaRPr lang="en-GB" altLang="en-US" sz="1400" dirty="0">
              <a:solidFill>
                <a:schemeClr val="tx2">
                  <a:lumMod val="50000"/>
                </a:schemeClr>
              </a:solidFill>
            </a:endParaRPr>
          </a:p>
          <a:p>
            <a:r>
              <a:rPr lang="en-GB" altLang="en-US" sz="1400" b="1" dirty="0">
                <a:solidFill>
                  <a:schemeClr val="tx2">
                    <a:lumMod val="50000"/>
                  </a:schemeClr>
                </a:solidFill>
              </a:rPr>
              <a:t>Other movements may be authorised by the ES, PICOP or SWL at a speed up to 25 mph (40 km/h). </a:t>
            </a:r>
          </a:p>
          <a:p>
            <a:endParaRPr lang="en-GB" sz="1400" b="1" dirty="0">
              <a:solidFill>
                <a:schemeClr val="tx2">
                  <a:lumMod val="50000"/>
                </a:schemeClr>
              </a:solidFill>
              <a:latin typeface="+mj-lt"/>
            </a:endParaRPr>
          </a:p>
          <a:p>
            <a:endParaRPr lang="en-GB" sz="1400" b="1" dirty="0">
              <a:solidFill>
                <a:schemeClr val="tx2">
                  <a:lumMod val="50000"/>
                </a:schemeClr>
              </a:solidFill>
              <a:latin typeface="+mj-lt"/>
            </a:endParaRPr>
          </a:p>
        </p:txBody>
      </p:sp>
    </p:spTree>
    <p:extLst>
      <p:ext uri="{BB962C8B-B14F-4D97-AF65-F5344CB8AC3E}">
        <p14:creationId xmlns:p14="http://schemas.microsoft.com/office/powerpoint/2010/main" val="679943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0E7813AE-F3E8-4D72-847E-846F32D7E8D4}"/>
              </a:ext>
            </a:extLst>
          </p:cNvPr>
          <p:cNvSpPr/>
          <p:nvPr/>
        </p:nvSpPr>
        <p:spPr>
          <a:xfrm>
            <a:off x="249732" y="-12288"/>
            <a:ext cx="2649738" cy="77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Environment</a:t>
            </a:r>
          </a:p>
        </p:txBody>
      </p:sp>
      <p:pic>
        <p:nvPicPr>
          <p:cNvPr id="22" name="Picture 14">
            <a:extLst>
              <a:ext uri="{FF2B5EF4-FFF2-40B4-BE49-F238E27FC236}">
                <a16:creationId xmlns:a16="http://schemas.microsoft.com/office/drawing/2014/main" id="{27CA3308-4A45-416F-B3B3-4F154ACAED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3002" y="163330"/>
            <a:ext cx="424998" cy="4260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a:extLst>
              <a:ext uri="{FF2B5EF4-FFF2-40B4-BE49-F238E27FC236}">
                <a16:creationId xmlns:a16="http://schemas.microsoft.com/office/drawing/2014/main" id="{321EE445-7136-4D3C-B02F-AA573E7ED118}"/>
              </a:ext>
            </a:extLst>
          </p:cNvPr>
          <p:cNvSpPr/>
          <p:nvPr/>
        </p:nvSpPr>
        <p:spPr>
          <a:xfrm>
            <a:off x="399237" y="755412"/>
            <a:ext cx="2121093" cy="369332"/>
          </a:xfrm>
          <a:prstGeom prst="rect">
            <a:avLst/>
          </a:prstGeom>
        </p:spPr>
        <p:txBody>
          <a:bodyPr wrap="none">
            <a:spAutoFit/>
          </a:bodyPr>
          <a:lstStyle/>
          <a:p>
            <a:r>
              <a:rPr lang="en-GB" b="1" dirty="0">
                <a:solidFill>
                  <a:schemeClr val="tx2">
                    <a:lumMod val="50000"/>
                  </a:schemeClr>
                </a:solidFill>
              </a:rPr>
              <a:t>Schedule 1 Birds </a:t>
            </a:r>
          </a:p>
        </p:txBody>
      </p:sp>
      <p:sp>
        <p:nvSpPr>
          <p:cNvPr id="10" name="Text Box 12">
            <a:extLst>
              <a:ext uri="{FF2B5EF4-FFF2-40B4-BE49-F238E27FC236}">
                <a16:creationId xmlns:a16="http://schemas.microsoft.com/office/drawing/2014/main" id="{2D3FC569-0DC1-46C9-838B-6C227B9E12B5}"/>
              </a:ext>
            </a:extLst>
          </p:cNvPr>
          <p:cNvSpPr txBox="1">
            <a:spLocks noChangeArrowheads="1"/>
          </p:cNvSpPr>
          <p:nvPr/>
        </p:nvSpPr>
        <p:spPr bwMode="auto">
          <a:xfrm>
            <a:off x="335360" y="4170643"/>
            <a:ext cx="51498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Network Rail Sans" panose="02000000040000020004" pitchFamily="2" charset="0"/>
            </a:endParaRPr>
          </a:p>
        </p:txBody>
      </p:sp>
      <p:sp>
        <p:nvSpPr>
          <p:cNvPr id="7" name="Text Box 14">
            <a:extLst>
              <a:ext uri="{FF2B5EF4-FFF2-40B4-BE49-F238E27FC236}">
                <a16:creationId xmlns:a16="http://schemas.microsoft.com/office/drawing/2014/main" id="{FE2F3C72-486C-4AA3-A277-DF06159FB47C}"/>
              </a:ext>
            </a:extLst>
          </p:cNvPr>
          <p:cNvSpPr txBox="1">
            <a:spLocks noChangeArrowheads="1"/>
          </p:cNvSpPr>
          <p:nvPr/>
        </p:nvSpPr>
        <p:spPr bwMode="auto">
          <a:xfrm>
            <a:off x="335360" y="1187465"/>
            <a:ext cx="11182217" cy="946969"/>
          </a:xfrm>
          <a:prstGeom prst="rect">
            <a:avLst/>
          </a:prstGeom>
          <a:solidFill>
            <a:srgbClr val="C6E6A2"/>
          </a:solidFill>
          <a:ln>
            <a:noFill/>
          </a:ln>
          <a:effectLst/>
        </p:spPr>
        <p:txBody>
          <a:bodyPr vert="horz" wrap="square" lIns="36576" tIns="36576" rIns="36576" bIns="36576" numCol="1" anchor="t" anchorCtr="0" compatLnSpc="1">
            <a:prstTxWarp prst="textNoShape">
              <a:avLst/>
            </a:prstTxWarp>
          </a:bodyPr>
          <a:lstStyle/>
          <a:p>
            <a:pPr marL="85725"/>
            <a:endParaRPr lang="en-GB" sz="500" dirty="0"/>
          </a:p>
          <a:p>
            <a:pPr marL="85725"/>
            <a:r>
              <a:rPr lang="en-GB" sz="1400" dirty="0"/>
              <a:t>All nesting birds have a degree of legal protection. However, Schedule 1 birds have additional protection and the defence of working to preserve health or public safety do not apply. More detail on legal restrictions can be found in the briefing link at the bottom of the page. </a:t>
            </a:r>
          </a:p>
          <a:p>
            <a:pPr marL="85725"/>
            <a:endParaRPr lang="en-GB" sz="800" dirty="0"/>
          </a:p>
          <a:p>
            <a:pPr marL="85725"/>
            <a:r>
              <a:rPr lang="en-GB" sz="1400" dirty="0"/>
              <a:t>Below are images with embedded links to help determine if you are likely to encounter Schedule 1 birds on your worksite.</a:t>
            </a:r>
            <a:endParaRPr lang="en-GB" sz="700" dirty="0">
              <a:solidFill>
                <a:schemeClr val="tx1">
                  <a:lumMod val="95000"/>
                  <a:lumOff val="5000"/>
                </a:schemeClr>
              </a:solidFill>
            </a:endParaRPr>
          </a:p>
        </p:txBody>
      </p:sp>
      <p:sp>
        <p:nvSpPr>
          <p:cNvPr id="17" name="Text Box 14">
            <a:extLst>
              <a:ext uri="{FF2B5EF4-FFF2-40B4-BE49-F238E27FC236}">
                <a16:creationId xmlns:a16="http://schemas.microsoft.com/office/drawing/2014/main" id="{A36F9A6A-37CA-465C-840A-58EF713223C2}"/>
              </a:ext>
            </a:extLst>
          </p:cNvPr>
          <p:cNvSpPr txBox="1">
            <a:spLocks noChangeArrowheads="1"/>
          </p:cNvSpPr>
          <p:nvPr/>
        </p:nvSpPr>
        <p:spPr bwMode="auto">
          <a:xfrm>
            <a:off x="328746" y="6192930"/>
            <a:ext cx="11188831" cy="524064"/>
          </a:xfrm>
          <a:prstGeom prst="rect">
            <a:avLst/>
          </a:prstGeom>
          <a:solidFill>
            <a:srgbClr val="C6E6A2"/>
          </a:solidFill>
          <a:ln>
            <a:noFill/>
          </a:ln>
          <a:effectLst/>
        </p:spPr>
        <p:txBody>
          <a:bodyPr vert="horz" wrap="square" lIns="36576" tIns="36576" rIns="36576" bIns="36576" numCol="1" anchor="t" anchorCtr="0" compatLnSpc="1">
            <a:prstTxWarp prst="textNoShape">
              <a:avLst/>
            </a:prstTxWarp>
          </a:bodyPr>
          <a:lstStyle/>
          <a:p>
            <a:pPr marL="85725"/>
            <a:r>
              <a:rPr lang="en-GB" sz="1400" dirty="0"/>
              <a:t>The following links are the existing nesting bird guidance (2019), the 2020 updated slides have not yet been made available but will be loaded on Safety Central in due course. </a:t>
            </a:r>
            <a:r>
              <a:rPr lang="en-GB" sz="1400" b="1" u="sng" dirty="0">
                <a:solidFill>
                  <a:schemeClr val="tx2">
                    <a:lumMod val="50000"/>
                  </a:schemeClr>
                </a:solidFill>
                <a:hlinkClick r:id="rId4">
                  <a:extLst>
                    <a:ext uri="{A12FA001-AC4F-418D-AE19-62706E023703}">
                      <ahyp:hlinkClr xmlns:ahyp="http://schemas.microsoft.com/office/drawing/2018/hyperlinkcolor" val="tx"/>
                    </a:ext>
                  </a:extLst>
                </a:hlinkClick>
              </a:rPr>
              <a:t>Briefing</a:t>
            </a:r>
            <a:r>
              <a:rPr lang="en-GB" sz="1400" b="1" dirty="0">
                <a:solidFill>
                  <a:schemeClr val="tx2">
                    <a:lumMod val="50000"/>
                  </a:schemeClr>
                </a:solidFill>
              </a:rPr>
              <a:t> , </a:t>
            </a:r>
            <a:r>
              <a:rPr lang="en-GB" sz="1400" b="1" u="sng" dirty="0">
                <a:solidFill>
                  <a:schemeClr val="tx2">
                    <a:lumMod val="50000"/>
                  </a:schemeClr>
                </a:solidFill>
                <a:hlinkClick r:id="rId5">
                  <a:extLst>
                    <a:ext uri="{A12FA001-AC4F-418D-AE19-62706E023703}">
                      <ahyp:hlinkClr xmlns:ahyp="http://schemas.microsoft.com/office/drawing/2018/hyperlinkcolor" val="tx"/>
                    </a:ext>
                  </a:extLst>
                </a:hlinkClick>
              </a:rPr>
              <a:t>Briefing with audio</a:t>
            </a:r>
            <a:r>
              <a:rPr lang="en-GB" sz="1400" b="1" dirty="0">
                <a:solidFill>
                  <a:schemeClr val="tx2">
                    <a:lumMod val="50000"/>
                  </a:schemeClr>
                </a:solidFill>
              </a:rPr>
              <a:t>, </a:t>
            </a:r>
            <a:r>
              <a:rPr lang="en-GB" sz="1400" b="1" u="sng" dirty="0">
                <a:solidFill>
                  <a:schemeClr val="tx2">
                    <a:lumMod val="50000"/>
                  </a:schemeClr>
                </a:solidFill>
                <a:hlinkClick r:id="rId6">
                  <a:extLst>
                    <a:ext uri="{A12FA001-AC4F-418D-AE19-62706E023703}">
                      <ahyp:hlinkClr xmlns:ahyp="http://schemas.microsoft.com/office/drawing/2018/hyperlinkcolor" val="tx"/>
                    </a:ext>
                  </a:extLst>
                </a:hlinkClick>
              </a:rPr>
              <a:t>Reporting form</a:t>
            </a:r>
            <a:endParaRPr lang="en-GB" sz="700" b="1" dirty="0">
              <a:solidFill>
                <a:schemeClr val="tx2">
                  <a:lumMod val="50000"/>
                </a:schemeClr>
              </a:solidFill>
            </a:endParaRPr>
          </a:p>
        </p:txBody>
      </p:sp>
      <p:sp>
        <p:nvSpPr>
          <p:cNvPr id="3" name="Rectangle 2">
            <a:extLst>
              <a:ext uri="{FF2B5EF4-FFF2-40B4-BE49-F238E27FC236}">
                <a16:creationId xmlns:a16="http://schemas.microsoft.com/office/drawing/2014/main" id="{6A58F626-A071-475C-85A6-38B0DD679B42}"/>
              </a:ext>
            </a:extLst>
          </p:cNvPr>
          <p:cNvSpPr/>
          <p:nvPr/>
        </p:nvSpPr>
        <p:spPr>
          <a:xfrm>
            <a:off x="0" y="2188747"/>
            <a:ext cx="4236846" cy="2992591"/>
          </a:xfrm>
          <a:prstGeom prst="rect">
            <a:avLst/>
          </a:prstGeom>
          <a:solidFill>
            <a:srgbClr val="C6E6A2"/>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hlinkClick r:id="rId7"/>
            <a:extLst>
              <a:ext uri="{FF2B5EF4-FFF2-40B4-BE49-F238E27FC236}">
                <a16:creationId xmlns:a16="http://schemas.microsoft.com/office/drawing/2014/main" id="{BC834994-6489-4F7B-9AA2-84063CE548D6}"/>
              </a:ext>
            </a:extLst>
          </p:cNvPr>
          <p:cNvPicPr>
            <a:picLocks noChangeAspect="1"/>
          </p:cNvPicPr>
          <p:nvPr/>
        </p:nvPicPr>
        <p:blipFill rotWithShape="1">
          <a:blip r:embed="rId8"/>
          <a:srcRect l="3535" t="12504" r="8995"/>
          <a:stretch/>
        </p:blipFill>
        <p:spPr>
          <a:xfrm>
            <a:off x="20435" y="2204864"/>
            <a:ext cx="4174660" cy="2372125"/>
          </a:xfrm>
          <a:prstGeom prst="rect">
            <a:avLst/>
          </a:prstGeom>
        </p:spPr>
      </p:pic>
      <p:sp>
        <p:nvSpPr>
          <p:cNvPr id="19" name="Rectangle 18">
            <a:extLst>
              <a:ext uri="{FF2B5EF4-FFF2-40B4-BE49-F238E27FC236}">
                <a16:creationId xmlns:a16="http://schemas.microsoft.com/office/drawing/2014/main" id="{29B8E1B2-24B0-4C1D-80C5-825025B65862}"/>
              </a:ext>
            </a:extLst>
          </p:cNvPr>
          <p:cNvSpPr/>
          <p:nvPr/>
        </p:nvSpPr>
        <p:spPr>
          <a:xfrm>
            <a:off x="-14272" y="4705323"/>
            <a:ext cx="4174660" cy="461665"/>
          </a:xfrm>
          <a:prstGeom prst="rect">
            <a:avLst/>
          </a:prstGeom>
        </p:spPr>
        <p:txBody>
          <a:bodyPr wrap="square">
            <a:spAutoFit/>
          </a:bodyPr>
          <a:lstStyle/>
          <a:p>
            <a:pPr marL="85725"/>
            <a:r>
              <a:rPr lang="en-GB" sz="1200" b="1" dirty="0"/>
              <a:t>Image 1 </a:t>
            </a:r>
            <a:r>
              <a:rPr lang="en-GB" sz="1200" dirty="0"/>
              <a:t>Details 28 Schedule 1 species that could found on NR sites with more info and map links.</a:t>
            </a:r>
          </a:p>
        </p:txBody>
      </p:sp>
      <p:sp>
        <p:nvSpPr>
          <p:cNvPr id="4" name="Rectangle 3">
            <a:extLst>
              <a:ext uri="{FF2B5EF4-FFF2-40B4-BE49-F238E27FC236}">
                <a16:creationId xmlns:a16="http://schemas.microsoft.com/office/drawing/2014/main" id="{A674CB17-6CEA-44EC-B561-63733EDD089E}"/>
              </a:ext>
            </a:extLst>
          </p:cNvPr>
          <p:cNvSpPr/>
          <p:nvPr/>
        </p:nvSpPr>
        <p:spPr>
          <a:xfrm>
            <a:off x="4282579" y="2524641"/>
            <a:ext cx="3552639" cy="2992591"/>
          </a:xfrm>
          <a:prstGeom prst="rect">
            <a:avLst/>
          </a:prstGeom>
          <a:solidFill>
            <a:srgbClr val="C6E6A2"/>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Click r:id="rId9"/>
            <a:extLst>
              <a:ext uri="{FF2B5EF4-FFF2-40B4-BE49-F238E27FC236}">
                <a16:creationId xmlns:a16="http://schemas.microsoft.com/office/drawing/2014/main" id="{CCC4C2BA-2B9A-4857-B773-EAC28587419C}"/>
              </a:ext>
            </a:extLst>
          </p:cNvPr>
          <p:cNvPicPr>
            <a:picLocks noChangeAspect="1"/>
          </p:cNvPicPr>
          <p:nvPr/>
        </p:nvPicPr>
        <p:blipFill>
          <a:blip r:embed="rId10"/>
          <a:stretch>
            <a:fillRect/>
          </a:stretch>
        </p:blipFill>
        <p:spPr>
          <a:xfrm>
            <a:off x="4306974" y="2550622"/>
            <a:ext cx="3503849" cy="2311815"/>
          </a:xfrm>
          <a:prstGeom prst="rect">
            <a:avLst/>
          </a:prstGeom>
        </p:spPr>
      </p:pic>
      <p:sp>
        <p:nvSpPr>
          <p:cNvPr id="21" name="Rectangle 20">
            <a:extLst>
              <a:ext uri="{FF2B5EF4-FFF2-40B4-BE49-F238E27FC236}">
                <a16:creationId xmlns:a16="http://schemas.microsoft.com/office/drawing/2014/main" id="{ACD524AB-4E08-4BE1-AE26-69B8C26146E2}"/>
              </a:ext>
            </a:extLst>
          </p:cNvPr>
          <p:cNvSpPr/>
          <p:nvPr/>
        </p:nvSpPr>
        <p:spPr>
          <a:xfrm>
            <a:off x="4150732" y="4870901"/>
            <a:ext cx="3816331" cy="646331"/>
          </a:xfrm>
          <a:prstGeom prst="rect">
            <a:avLst/>
          </a:prstGeom>
        </p:spPr>
        <p:txBody>
          <a:bodyPr wrap="square">
            <a:spAutoFit/>
          </a:bodyPr>
          <a:lstStyle/>
          <a:p>
            <a:pPr marL="85725"/>
            <a:r>
              <a:rPr lang="en-GB" sz="1200" b="1" dirty="0"/>
              <a:t>Image 2 </a:t>
            </a:r>
            <a:r>
              <a:rPr lang="en-GB" sz="1200" dirty="0"/>
              <a:t>details the 23 Schedule 1 species that can be found in the south of England- with high level maps, images &amp; common habitats detailed.</a:t>
            </a:r>
          </a:p>
        </p:txBody>
      </p:sp>
      <p:sp>
        <p:nvSpPr>
          <p:cNvPr id="23" name="Rectangle 22">
            <a:extLst>
              <a:ext uri="{FF2B5EF4-FFF2-40B4-BE49-F238E27FC236}">
                <a16:creationId xmlns:a16="http://schemas.microsoft.com/office/drawing/2014/main" id="{44048CAA-1160-416C-847F-1F9A03DFA43B}"/>
              </a:ext>
            </a:extLst>
          </p:cNvPr>
          <p:cNvSpPr/>
          <p:nvPr/>
        </p:nvSpPr>
        <p:spPr>
          <a:xfrm>
            <a:off x="7881484" y="2924944"/>
            <a:ext cx="4290081" cy="2992591"/>
          </a:xfrm>
          <a:prstGeom prst="rect">
            <a:avLst/>
          </a:prstGeom>
          <a:solidFill>
            <a:srgbClr val="C6E6A2"/>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hlinkClick r:id="rId11"/>
            <a:extLst>
              <a:ext uri="{FF2B5EF4-FFF2-40B4-BE49-F238E27FC236}">
                <a16:creationId xmlns:a16="http://schemas.microsoft.com/office/drawing/2014/main" id="{B7FC1852-2DF0-4F98-9C9E-1B4EAD75B10E}"/>
              </a:ext>
            </a:extLst>
          </p:cNvPr>
          <p:cNvPicPr>
            <a:picLocks noChangeAspect="1"/>
          </p:cNvPicPr>
          <p:nvPr/>
        </p:nvPicPr>
        <p:blipFill rotWithShape="1">
          <a:blip r:embed="rId12"/>
          <a:srcRect r="15117"/>
          <a:stretch/>
        </p:blipFill>
        <p:spPr>
          <a:xfrm>
            <a:off x="7931163" y="2981453"/>
            <a:ext cx="4236847" cy="2298949"/>
          </a:xfrm>
          <a:prstGeom prst="rect">
            <a:avLst/>
          </a:prstGeom>
        </p:spPr>
      </p:pic>
      <p:sp>
        <p:nvSpPr>
          <p:cNvPr id="25" name="Rectangle 24">
            <a:extLst>
              <a:ext uri="{FF2B5EF4-FFF2-40B4-BE49-F238E27FC236}">
                <a16:creationId xmlns:a16="http://schemas.microsoft.com/office/drawing/2014/main" id="{E114FB99-2DE6-4F9F-95FF-F2E1AE347758}"/>
              </a:ext>
            </a:extLst>
          </p:cNvPr>
          <p:cNvSpPr/>
          <p:nvPr/>
        </p:nvSpPr>
        <p:spPr>
          <a:xfrm>
            <a:off x="7907825" y="5262717"/>
            <a:ext cx="4236847" cy="461665"/>
          </a:xfrm>
          <a:prstGeom prst="rect">
            <a:avLst/>
          </a:prstGeom>
        </p:spPr>
        <p:txBody>
          <a:bodyPr wrap="square">
            <a:spAutoFit/>
          </a:bodyPr>
          <a:lstStyle/>
          <a:p>
            <a:pPr marL="85725"/>
            <a:r>
              <a:rPr lang="en-GB" sz="1200" b="1" dirty="0"/>
              <a:t>Image 3 </a:t>
            </a:r>
            <a:r>
              <a:rPr lang="en-GB" sz="1200" dirty="0"/>
              <a:t>shows an example of how NBN Atlas can be used to find more detailed mapping of past species sightings.</a:t>
            </a:r>
          </a:p>
        </p:txBody>
      </p:sp>
    </p:spTree>
    <p:extLst>
      <p:ext uri="{BB962C8B-B14F-4D97-AF65-F5344CB8AC3E}">
        <p14:creationId xmlns:p14="http://schemas.microsoft.com/office/powerpoint/2010/main" val="3546169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35360" y="0"/>
            <a:ext cx="446449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Health &amp; Wellbeing</a:t>
            </a:r>
          </a:p>
        </p:txBody>
      </p:sp>
      <p:pic>
        <p:nvPicPr>
          <p:cNvPr id="51" name="Picture 50">
            <a:extLst>
              <a:ext uri="{FF2B5EF4-FFF2-40B4-BE49-F238E27FC236}">
                <a16:creationId xmlns:a16="http://schemas.microsoft.com/office/drawing/2014/main" id="{D220B545-E2C0-45DD-A0D3-EF7882FC9B32}"/>
              </a:ext>
            </a:extLst>
          </p:cNvPr>
          <p:cNvPicPr>
            <a:picLocks noChangeAspect="1"/>
          </p:cNvPicPr>
          <p:nvPr/>
        </p:nvPicPr>
        <p:blipFill>
          <a:blip r:embed="rId3"/>
          <a:stretch>
            <a:fillRect/>
          </a:stretch>
        </p:blipFill>
        <p:spPr>
          <a:xfrm>
            <a:off x="3693597" y="103471"/>
            <a:ext cx="596745" cy="470368"/>
          </a:xfrm>
          <a:prstGeom prst="rect">
            <a:avLst/>
          </a:prstGeom>
          <a:ln>
            <a:solidFill>
              <a:schemeClr val="tx1"/>
            </a:solidFill>
          </a:ln>
        </p:spPr>
      </p:pic>
      <p:sp>
        <p:nvSpPr>
          <p:cNvPr id="5" name="Rectangle 4">
            <a:extLst>
              <a:ext uri="{FF2B5EF4-FFF2-40B4-BE49-F238E27FC236}">
                <a16:creationId xmlns:a16="http://schemas.microsoft.com/office/drawing/2014/main" id="{9167E9D7-DA50-4744-AF64-EF5471B1A696}"/>
              </a:ext>
            </a:extLst>
          </p:cNvPr>
          <p:cNvSpPr/>
          <p:nvPr/>
        </p:nvSpPr>
        <p:spPr>
          <a:xfrm>
            <a:off x="399237" y="755412"/>
            <a:ext cx="6147837" cy="369332"/>
          </a:xfrm>
          <a:prstGeom prst="rect">
            <a:avLst/>
          </a:prstGeom>
        </p:spPr>
        <p:txBody>
          <a:bodyPr wrap="none">
            <a:spAutoFit/>
          </a:bodyPr>
          <a:lstStyle/>
          <a:p>
            <a:r>
              <a:rPr lang="en-GB" b="1" dirty="0">
                <a:solidFill>
                  <a:schemeClr val="tx2">
                    <a:lumMod val="50000"/>
                  </a:schemeClr>
                </a:solidFill>
              </a:rPr>
              <a:t>Good Hand Hygiene – Critical for Infection Prevention </a:t>
            </a:r>
          </a:p>
        </p:txBody>
      </p:sp>
      <p:pic>
        <p:nvPicPr>
          <p:cNvPr id="4" name="Picture 3">
            <a:extLst>
              <a:ext uri="{FF2B5EF4-FFF2-40B4-BE49-F238E27FC236}">
                <a16:creationId xmlns:a16="http://schemas.microsoft.com/office/drawing/2014/main" id="{CFF108E1-5D4D-49D9-8334-FCC7680CE042}"/>
              </a:ext>
            </a:extLst>
          </p:cNvPr>
          <p:cNvPicPr>
            <a:picLocks noChangeAspect="1"/>
          </p:cNvPicPr>
          <p:nvPr/>
        </p:nvPicPr>
        <p:blipFill>
          <a:blip r:embed="rId4"/>
          <a:stretch>
            <a:fillRect/>
          </a:stretch>
        </p:blipFill>
        <p:spPr>
          <a:xfrm>
            <a:off x="8338369" y="1809750"/>
            <a:ext cx="2893321" cy="2035200"/>
          </a:xfrm>
          <a:prstGeom prst="rect">
            <a:avLst/>
          </a:prstGeom>
        </p:spPr>
      </p:pic>
      <p:pic>
        <p:nvPicPr>
          <p:cNvPr id="8" name="Picture 7">
            <a:extLst>
              <a:ext uri="{FF2B5EF4-FFF2-40B4-BE49-F238E27FC236}">
                <a16:creationId xmlns:a16="http://schemas.microsoft.com/office/drawing/2014/main" id="{D47DC21B-D371-4230-B91B-DB6FB7353C5D}"/>
              </a:ext>
            </a:extLst>
          </p:cNvPr>
          <p:cNvPicPr/>
          <p:nvPr/>
        </p:nvPicPr>
        <p:blipFill rotWithShape="1">
          <a:blip r:embed="rId5"/>
          <a:srcRect l="33641" t="11963" r="1849" b="6367"/>
          <a:stretch/>
        </p:blipFill>
        <p:spPr bwMode="auto">
          <a:xfrm>
            <a:off x="191344" y="1280002"/>
            <a:ext cx="7911190" cy="5252800"/>
          </a:xfrm>
          <a:prstGeom prst="rect">
            <a:avLst/>
          </a:prstGeom>
          <a:solidFill>
            <a:srgbClr val="FFEDB3"/>
          </a:solidFill>
          <a:ln w="19050">
            <a:solidFill>
              <a:schemeClr val="tx2">
                <a:lumMod val="50000"/>
              </a:schemeClr>
            </a:solid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221A7CB7-3AAD-4C9C-884C-79F6428FA9C5}"/>
              </a:ext>
            </a:extLst>
          </p:cNvPr>
          <p:cNvSpPr/>
          <p:nvPr/>
        </p:nvSpPr>
        <p:spPr>
          <a:xfrm>
            <a:off x="8347945" y="4497602"/>
            <a:ext cx="3148655" cy="203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2">
                    <a:lumMod val="50000"/>
                  </a:schemeClr>
                </a:solidFill>
              </a:rPr>
              <a:t>Personal size hand sanitisers can be ordered from Office Depot via I-proc. </a:t>
            </a:r>
            <a:r>
              <a:rPr lang="en-GB" b="1" dirty="0">
                <a:solidFill>
                  <a:schemeClr val="tx2">
                    <a:lumMod val="50000"/>
                  </a:schemeClr>
                </a:solidFill>
              </a:rPr>
              <a:t>Product code: 8590673 </a:t>
            </a:r>
          </a:p>
        </p:txBody>
      </p:sp>
    </p:spTree>
    <p:extLst>
      <p:ext uri="{BB962C8B-B14F-4D97-AF65-F5344CB8AC3E}">
        <p14:creationId xmlns:p14="http://schemas.microsoft.com/office/powerpoint/2010/main" val="306229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sp>
        <p:nvSpPr>
          <p:cNvPr id="3" name="Rectangle 2">
            <a:extLst>
              <a:ext uri="{FF2B5EF4-FFF2-40B4-BE49-F238E27FC236}">
                <a16:creationId xmlns:a16="http://schemas.microsoft.com/office/drawing/2014/main" id="{2BE812CF-DDDE-454B-9DA1-D497A1DD1725}"/>
              </a:ext>
            </a:extLst>
          </p:cNvPr>
          <p:cNvSpPr/>
          <p:nvPr/>
        </p:nvSpPr>
        <p:spPr>
          <a:xfrm>
            <a:off x="1010094" y="275117"/>
            <a:ext cx="2434856" cy="570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2">
                    <a:lumMod val="50000"/>
                  </a:schemeClr>
                </a:solidFill>
              </a:rPr>
              <a:t>Content  </a:t>
            </a:r>
          </a:p>
        </p:txBody>
      </p:sp>
      <p:sp>
        <p:nvSpPr>
          <p:cNvPr id="4" name="Rectangle 3">
            <a:extLst>
              <a:ext uri="{FF2B5EF4-FFF2-40B4-BE49-F238E27FC236}">
                <a16:creationId xmlns:a16="http://schemas.microsoft.com/office/drawing/2014/main" id="{3403C357-868D-4A4D-ABC8-C9668CCB3C2D}"/>
              </a:ext>
            </a:extLst>
          </p:cNvPr>
          <p:cNvSpPr/>
          <p:nvPr/>
        </p:nvSpPr>
        <p:spPr>
          <a:xfrm>
            <a:off x="1010094" y="848772"/>
            <a:ext cx="10792046" cy="586822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Welcome to your Health, Safety and Environmental Cascade for Period 12 2019/20. Please discuss and share the items that are relevant to your teams and display any relevant Safety Bulletins or Lessons Learnt on your notice boards.</a:t>
            </a:r>
          </a:p>
          <a:p>
            <a:pPr lvl="0"/>
            <a:endParaRPr lang="en-GB" sz="1200" dirty="0">
              <a:solidFill>
                <a:schemeClr val="tx2">
                  <a:lumMod val="50000"/>
                </a:schemeClr>
              </a:solidFill>
            </a:endParaRPr>
          </a:p>
          <a:p>
            <a:pPr marL="285750" lvl="0" indent="-285750">
              <a:buFont typeface="Wingdings" panose="05000000000000000000" pitchFamily="2" charset="2"/>
              <a:buChar char="Ø"/>
            </a:pPr>
            <a:endParaRPr lang="en-GB" b="1" dirty="0">
              <a:solidFill>
                <a:schemeClr val="accent2">
                  <a:lumMod val="50000"/>
                </a:schemeClr>
              </a:solidFill>
            </a:endParaRPr>
          </a:p>
          <a:p>
            <a:pPr marL="285750" lvl="0" indent="-285750">
              <a:buFont typeface="Wingdings" panose="05000000000000000000" pitchFamily="2" charset="2"/>
              <a:buChar char="Ø"/>
            </a:pPr>
            <a:r>
              <a:rPr lang="en-GB" dirty="0">
                <a:solidFill>
                  <a:schemeClr val="tx2">
                    <a:lumMod val="50000"/>
                  </a:schemeClr>
                </a:solidFill>
              </a:rPr>
              <a:t>Significant Workforce Events</a:t>
            </a:r>
          </a:p>
          <a:p>
            <a:pPr marL="285750" lvl="0" indent="-285750">
              <a:buFont typeface="Wingdings" panose="05000000000000000000" pitchFamily="2" charset="2"/>
              <a:buChar char="Ø"/>
            </a:pPr>
            <a:r>
              <a:rPr lang="en-GB" dirty="0">
                <a:solidFill>
                  <a:schemeClr val="tx2">
                    <a:lumMod val="50000"/>
                  </a:schemeClr>
                </a:solidFill>
              </a:rPr>
              <a:t>Near Miss Events – Anglian and Western Route</a:t>
            </a:r>
          </a:p>
          <a:p>
            <a:pPr marL="285750" lvl="0" indent="-285750">
              <a:buFont typeface="Wingdings" panose="05000000000000000000" pitchFamily="2" charset="2"/>
              <a:buChar char="Ø"/>
            </a:pPr>
            <a:r>
              <a:rPr lang="en-GB" dirty="0">
                <a:solidFill>
                  <a:schemeClr val="tx2">
                    <a:lumMod val="50000"/>
                  </a:schemeClr>
                </a:solidFill>
              </a:rPr>
              <a:t>Irregular Working in Clapham Yard</a:t>
            </a:r>
          </a:p>
          <a:p>
            <a:pPr marL="285750" lvl="0" indent="-285750">
              <a:buFont typeface="Wingdings" panose="05000000000000000000" pitchFamily="2" charset="2"/>
              <a:buChar char="Ø"/>
            </a:pPr>
            <a:r>
              <a:rPr lang="en-GB" dirty="0">
                <a:solidFill>
                  <a:schemeClr val="tx2">
                    <a:lumMod val="50000"/>
                  </a:schemeClr>
                </a:solidFill>
              </a:rPr>
              <a:t>Irregular Working at Yeovil Penn Mill</a:t>
            </a:r>
          </a:p>
          <a:p>
            <a:pPr marL="285750" lvl="0" indent="-285750">
              <a:buFont typeface="Wingdings" panose="05000000000000000000" pitchFamily="2" charset="2"/>
              <a:buChar char="Ø"/>
            </a:pPr>
            <a:r>
              <a:rPr lang="en-GB" dirty="0">
                <a:solidFill>
                  <a:schemeClr val="tx2">
                    <a:lumMod val="50000"/>
                  </a:schemeClr>
                </a:solidFill>
              </a:rPr>
              <a:t>Crush injury caused by faulty van breaks – Sussex Route</a:t>
            </a:r>
          </a:p>
          <a:p>
            <a:pPr marL="285750" lvl="0" indent="-285750">
              <a:buFont typeface="Wingdings" panose="05000000000000000000" pitchFamily="2" charset="2"/>
              <a:buChar char="Ø"/>
            </a:pPr>
            <a:r>
              <a:rPr lang="en-GB" dirty="0">
                <a:solidFill>
                  <a:schemeClr val="tx2">
                    <a:lumMod val="50000"/>
                  </a:schemeClr>
                </a:solidFill>
              </a:rPr>
              <a:t>Points Run Through at Twickenham – Southern Capital Delivery</a:t>
            </a:r>
          </a:p>
          <a:p>
            <a:pPr marL="285750" lvl="0" indent="-285750">
              <a:buFont typeface="Wingdings" panose="05000000000000000000" pitchFamily="2" charset="2"/>
              <a:buChar char="Ø"/>
            </a:pPr>
            <a:r>
              <a:rPr lang="en-GB" dirty="0">
                <a:solidFill>
                  <a:schemeClr val="tx2">
                    <a:lumMod val="50000"/>
                  </a:schemeClr>
                </a:solidFill>
              </a:rPr>
              <a:t>Trauma – What you need to know</a:t>
            </a:r>
          </a:p>
          <a:p>
            <a:pPr marL="285750" lvl="0" indent="-285750">
              <a:buFont typeface="Wingdings" panose="05000000000000000000" pitchFamily="2" charset="2"/>
              <a:buChar char="Ø"/>
            </a:pPr>
            <a:r>
              <a:rPr lang="en-GB" dirty="0">
                <a:solidFill>
                  <a:schemeClr val="tx2">
                    <a:lumMod val="50000"/>
                  </a:schemeClr>
                </a:solidFill>
              </a:rPr>
              <a:t>Introducing the weekly Southern Region Safety Conversation</a:t>
            </a:r>
          </a:p>
          <a:p>
            <a:pPr marL="285750" lvl="0" indent="-285750">
              <a:buFont typeface="Wingdings" panose="05000000000000000000" pitchFamily="2" charset="2"/>
              <a:buChar char="Ø"/>
            </a:pPr>
            <a:r>
              <a:rPr lang="en-GB" dirty="0">
                <a:solidFill>
                  <a:schemeClr val="tx2">
                    <a:lumMod val="50000"/>
                  </a:schemeClr>
                </a:solidFill>
              </a:rPr>
              <a:t>Emergency and Non-emergency numbers – dialling from a company mobile</a:t>
            </a:r>
          </a:p>
          <a:p>
            <a:pPr marL="285750" lvl="0" indent="-285750">
              <a:buFont typeface="Wingdings" panose="05000000000000000000" pitchFamily="2" charset="2"/>
              <a:buChar char="Ø"/>
            </a:pPr>
            <a:r>
              <a:rPr lang="en-GB" dirty="0">
                <a:solidFill>
                  <a:schemeClr val="tx2">
                    <a:lumMod val="50000"/>
                  </a:schemeClr>
                </a:solidFill>
              </a:rPr>
              <a:t>Fire Extinguisher Servicing and Replacement Contract Change</a:t>
            </a:r>
          </a:p>
          <a:p>
            <a:pPr marL="285750" indent="-285750">
              <a:buFont typeface="Wingdings" panose="05000000000000000000" pitchFamily="2" charset="2"/>
              <a:buChar char="Ø"/>
            </a:pPr>
            <a:r>
              <a:rPr lang="en-GB" altLang="en-US" dirty="0">
                <a:solidFill>
                  <a:schemeClr val="tx2">
                    <a:lumMod val="50000"/>
                  </a:schemeClr>
                </a:solidFill>
              </a:rPr>
              <a:t>Community Safety </a:t>
            </a:r>
          </a:p>
          <a:p>
            <a:pPr marL="285750" indent="-285750">
              <a:buFont typeface="Wingdings" panose="05000000000000000000" pitchFamily="2" charset="2"/>
              <a:buChar char="Ø"/>
            </a:pPr>
            <a:r>
              <a:rPr lang="en-GB" altLang="en-US" dirty="0">
                <a:solidFill>
                  <a:schemeClr val="tx2">
                    <a:lumMod val="50000"/>
                  </a:schemeClr>
                </a:solidFill>
              </a:rPr>
              <a:t>Plant Manual Update</a:t>
            </a:r>
          </a:p>
          <a:p>
            <a:pPr marL="285750" lvl="0" indent="-285750">
              <a:buFont typeface="Wingdings" panose="05000000000000000000" pitchFamily="2" charset="2"/>
              <a:buChar char="Ø"/>
            </a:pPr>
            <a:r>
              <a:rPr lang="en-GB" dirty="0">
                <a:solidFill>
                  <a:schemeClr val="tx2">
                    <a:lumMod val="50000"/>
                  </a:schemeClr>
                </a:solidFill>
              </a:rPr>
              <a:t>Environmental Update</a:t>
            </a:r>
          </a:p>
          <a:p>
            <a:pPr marL="285750" lvl="0" indent="-285750">
              <a:buFont typeface="Wingdings" panose="05000000000000000000" pitchFamily="2" charset="2"/>
              <a:buChar char="Ø"/>
            </a:pPr>
            <a:r>
              <a:rPr lang="en-GB" dirty="0">
                <a:solidFill>
                  <a:schemeClr val="tx2">
                    <a:lumMod val="50000"/>
                  </a:schemeClr>
                </a:solidFill>
              </a:rPr>
              <a:t>Health and Wellbeing</a:t>
            </a:r>
          </a:p>
          <a:p>
            <a:endParaRPr lang="en-GB" dirty="0">
              <a:solidFill>
                <a:schemeClr val="tx2">
                  <a:lumMod val="50000"/>
                </a:schemeClr>
              </a:solidFill>
            </a:endParaRPr>
          </a:p>
        </p:txBody>
      </p:sp>
    </p:spTree>
    <p:extLst>
      <p:ext uri="{BB962C8B-B14F-4D97-AF65-F5344CB8AC3E}">
        <p14:creationId xmlns:p14="http://schemas.microsoft.com/office/powerpoint/2010/main" val="377588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EAD37-2044-436C-8AA0-97CA3EDF462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6F06E1A-D97F-4111-AD97-5522CF9A8AA5}"/>
              </a:ext>
            </a:extLst>
          </p:cNvPr>
          <p:cNvPicPr>
            <a:picLocks noChangeAspect="1"/>
          </p:cNvPicPr>
          <p:nvPr/>
        </p:nvPicPr>
        <p:blipFill>
          <a:blip r:embed="rId2"/>
          <a:stretch>
            <a:fillRect/>
          </a:stretch>
        </p:blipFill>
        <p:spPr>
          <a:xfrm>
            <a:off x="1809513" y="4677510"/>
            <a:ext cx="8572974" cy="2207874"/>
          </a:xfrm>
          <a:prstGeom prst="rect">
            <a:avLst/>
          </a:prstGeom>
        </p:spPr>
      </p:pic>
      <p:pic>
        <p:nvPicPr>
          <p:cNvPr id="2058" name="Picture 3" descr="cid:CFA30C9F-38E6-453C-8E85-380E7537A0F3">
            <a:extLst>
              <a:ext uri="{FF2B5EF4-FFF2-40B4-BE49-F238E27FC236}">
                <a16:creationId xmlns:a16="http://schemas.microsoft.com/office/drawing/2014/main" id="{C17DD38F-A7F4-4C4E-B112-3DE4CD5E5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754" y="620687"/>
            <a:ext cx="2395968"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5" descr="image004">
            <a:extLst>
              <a:ext uri="{FF2B5EF4-FFF2-40B4-BE49-F238E27FC236}">
                <a16:creationId xmlns:a16="http://schemas.microsoft.com/office/drawing/2014/main" id="{785F2A03-0B9A-4478-B8CA-C5FA6B1D31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034" y="620688"/>
            <a:ext cx="2395968"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6" descr="image007">
            <a:extLst>
              <a:ext uri="{FF2B5EF4-FFF2-40B4-BE49-F238E27FC236}">
                <a16:creationId xmlns:a16="http://schemas.microsoft.com/office/drawing/2014/main" id="{7B0D9B7D-9815-40AF-8196-1340E5EADC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0314" y="620687"/>
            <a:ext cx="2395967"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7" descr="image009">
            <a:extLst>
              <a:ext uri="{FF2B5EF4-FFF2-40B4-BE49-F238E27FC236}">
                <a16:creationId xmlns:a16="http://schemas.microsoft.com/office/drawing/2014/main" id="{41EFFE9E-35FF-4393-BA19-11FBFEB415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0593" y="620687"/>
            <a:ext cx="2395967"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E9568126-1E60-4FCA-AB18-2B18F3E903E9}"/>
              </a:ext>
            </a:extLst>
          </p:cNvPr>
          <p:cNvSpPr/>
          <p:nvPr/>
        </p:nvSpPr>
        <p:spPr>
          <a:xfrm>
            <a:off x="1179754" y="3864514"/>
            <a:ext cx="9956806" cy="857447"/>
          </a:xfrm>
          <a:prstGeom prst="rect">
            <a:avLst/>
          </a:prstGeom>
          <a:solidFill>
            <a:schemeClr val="tx2">
              <a:lumMod val="5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Number of storms battered the route this period but the teams raised to the challenge and worked tirelessly to respond to faults without experiencing any accidents or irregularities so well done to all.</a:t>
            </a:r>
          </a:p>
        </p:txBody>
      </p:sp>
    </p:spTree>
    <p:extLst>
      <p:ext uri="{BB962C8B-B14F-4D97-AF65-F5344CB8AC3E}">
        <p14:creationId xmlns:p14="http://schemas.microsoft.com/office/powerpoint/2010/main" val="3687591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a:xfrm>
            <a:off x="11092443" y="6557176"/>
            <a:ext cx="850268" cy="184192"/>
          </a:xfrm>
        </p:spPr>
        <p:txBody>
          <a:bodyPr/>
          <a:lstStyle/>
          <a:p>
            <a:fld id="{229EAAAC-928A-40C1-AC39-D34FD1799CA9}" type="slidenum">
              <a:rPr lang="en-GB" smtClean="0"/>
              <a:pPr/>
              <a:t>3</a:t>
            </a:fld>
            <a:endParaRPr lang="en-GB" dirty="0"/>
          </a:p>
        </p:txBody>
      </p:sp>
      <p:sp>
        <p:nvSpPr>
          <p:cNvPr id="3" name="Rectangle 2">
            <a:extLst>
              <a:ext uri="{FF2B5EF4-FFF2-40B4-BE49-F238E27FC236}">
                <a16:creationId xmlns:a16="http://schemas.microsoft.com/office/drawing/2014/main" id="{DE1DC0F7-B902-4C59-A69D-83987EDE579A}"/>
              </a:ext>
            </a:extLst>
          </p:cNvPr>
          <p:cNvSpPr/>
          <p:nvPr/>
        </p:nvSpPr>
        <p:spPr>
          <a:xfrm>
            <a:off x="425132" y="-11533"/>
            <a:ext cx="3084169" cy="638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Workforce Safety</a:t>
            </a:r>
          </a:p>
        </p:txBody>
      </p:sp>
      <p:sp>
        <p:nvSpPr>
          <p:cNvPr id="5" name="Rectangle 4">
            <a:extLst>
              <a:ext uri="{FF2B5EF4-FFF2-40B4-BE49-F238E27FC236}">
                <a16:creationId xmlns:a16="http://schemas.microsoft.com/office/drawing/2014/main" id="{B4863879-3207-4F3A-AE77-E31ABF14E3DF}"/>
              </a:ext>
            </a:extLst>
          </p:cNvPr>
          <p:cNvSpPr/>
          <p:nvPr/>
        </p:nvSpPr>
        <p:spPr>
          <a:xfrm>
            <a:off x="5807968" y="898623"/>
            <a:ext cx="5284475" cy="5957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400" dirty="0">
              <a:solidFill>
                <a:schemeClr val="tx2"/>
              </a:solidFill>
            </a:endParaRPr>
          </a:p>
        </p:txBody>
      </p:sp>
      <p:sp>
        <p:nvSpPr>
          <p:cNvPr id="82" name="Rectangle 81">
            <a:extLst>
              <a:ext uri="{FF2B5EF4-FFF2-40B4-BE49-F238E27FC236}">
                <a16:creationId xmlns:a16="http://schemas.microsoft.com/office/drawing/2014/main" id="{A878FA7F-1E59-4BE4-BCA9-0C79344D3403}"/>
              </a:ext>
            </a:extLst>
          </p:cNvPr>
          <p:cNvSpPr/>
          <p:nvPr/>
        </p:nvSpPr>
        <p:spPr>
          <a:xfrm>
            <a:off x="449034" y="660952"/>
            <a:ext cx="4532010" cy="461665"/>
          </a:xfrm>
          <a:prstGeom prst="rect">
            <a:avLst/>
          </a:prstGeom>
        </p:spPr>
        <p:txBody>
          <a:bodyPr wrap="none">
            <a:spAutoFit/>
          </a:bodyPr>
          <a:lstStyle/>
          <a:p>
            <a:pPr lvl="0"/>
            <a:r>
              <a:rPr lang="en-GB" sz="2400" dirty="0">
                <a:solidFill>
                  <a:schemeClr val="tx2">
                    <a:lumMod val="50000"/>
                  </a:schemeClr>
                </a:solidFill>
              </a:rPr>
              <a:t>Significant Events in the Period </a:t>
            </a:r>
          </a:p>
        </p:txBody>
      </p:sp>
      <p:pic>
        <p:nvPicPr>
          <p:cNvPr id="88" name="Picture 87">
            <a:extLst>
              <a:ext uri="{FF2B5EF4-FFF2-40B4-BE49-F238E27FC236}">
                <a16:creationId xmlns:a16="http://schemas.microsoft.com/office/drawing/2014/main" id="{58FB17D0-C88B-47BF-B890-11E95C0AC37F}"/>
              </a:ext>
            </a:extLst>
          </p:cNvPr>
          <p:cNvPicPr>
            <a:picLocks noChangeAspect="1"/>
          </p:cNvPicPr>
          <p:nvPr/>
        </p:nvPicPr>
        <p:blipFill>
          <a:blip r:embed="rId4"/>
          <a:stretch>
            <a:fillRect/>
          </a:stretch>
        </p:blipFill>
        <p:spPr>
          <a:xfrm>
            <a:off x="3509301" y="72762"/>
            <a:ext cx="424998" cy="426003"/>
          </a:xfrm>
          <a:prstGeom prst="rect">
            <a:avLst/>
          </a:prstGeom>
          <a:ln>
            <a:solidFill>
              <a:schemeClr val="tx1"/>
            </a:solidFill>
          </a:ln>
        </p:spPr>
      </p:pic>
      <p:sp>
        <p:nvSpPr>
          <p:cNvPr id="11" name="Rectangle 10">
            <a:extLst>
              <a:ext uri="{FF2B5EF4-FFF2-40B4-BE49-F238E27FC236}">
                <a16:creationId xmlns:a16="http://schemas.microsoft.com/office/drawing/2014/main" id="{69254BC0-E77B-4DC5-A4DC-635F32DF6C73}"/>
              </a:ext>
            </a:extLst>
          </p:cNvPr>
          <p:cNvSpPr/>
          <p:nvPr/>
        </p:nvSpPr>
        <p:spPr>
          <a:xfrm>
            <a:off x="5394816" y="177377"/>
            <a:ext cx="5985209" cy="6607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chemeClr val="tx2">
                    <a:lumMod val="50000"/>
                  </a:schemeClr>
                </a:solidFill>
              </a:rPr>
              <a:t>Slip, Trip &amp; Fall  </a:t>
            </a:r>
          </a:p>
          <a:p>
            <a:pPr lvl="0"/>
            <a:endParaRPr lang="en-GB" sz="1000" b="1" kern="0" dirty="0">
              <a:solidFill>
                <a:srgbClr val="FF0000"/>
              </a:solidFill>
            </a:endParaRPr>
          </a:p>
          <a:p>
            <a:r>
              <a:rPr lang="en-GB" sz="1100" b="1" kern="0" dirty="0">
                <a:solidFill>
                  <a:srgbClr val="FF0000"/>
                </a:solidFill>
              </a:rPr>
              <a:t>04/02/2020 – </a:t>
            </a:r>
            <a:r>
              <a:rPr lang="en-GB" sz="1100" kern="0" dirty="0">
                <a:solidFill>
                  <a:schemeClr val="tx2">
                    <a:lumMod val="50000"/>
                  </a:schemeClr>
                </a:solidFill>
              </a:rPr>
              <a:t>A TQS was blinded by the lights of the tamper when he turned around after talking to the PICOP on the phone at Poole. He stepped onto a slippery sleeper, lost his footing and fell onto his right side hitting his right knee, hip and lower back </a:t>
            </a:r>
            <a:r>
              <a:rPr lang="en-GB" sz="1100" b="1" kern="0" dirty="0">
                <a:solidFill>
                  <a:srgbClr val="FF0000"/>
                </a:solidFill>
              </a:rPr>
              <a:t>NLT</a:t>
            </a:r>
          </a:p>
          <a:p>
            <a:endParaRPr lang="en-GB" sz="800" b="1" kern="0" dirty="0">
              <a:solidFill>
                <a:srgbClr val="FF0000"/>
              </a:solidFill>
            </a:endParaRPr>
          </a:p>
          <a:p>
            <a:r>
              <a:rPr lang="en-GB" sz="1100" b="1" kern="0" dirty="0">
                <a:solidFill>
                  <a:srgbClr val="FF0000"/>
                </a:solidFill>
              </a:rPr>
              <a:t>06/02/2020 – </a:t>
            </a:r>
            <a:r>
              <a:rPr lang="en-GB" sz="1100" kern="0" dirty="0">
                <a:solidFill>
                  <a:schemeClr val="tx2">
                    <a:lumMod val="50000"/>
                  </a:schemeClr>
                </a:solidFill>
              </a:rPr>
              <a:t>After completing the work at Effingham Substation the IP was walking along the Down Cobham cess back to Effingham Station when he tripped on uneven ground and fell over. No injuries were sustained </a:t>
            </a:r>
            <a:r>
              <a:rPr lang="en-GB" sz="1100" b="1" kern="0" dirty="0">
                <a:solidFill>
                  <a:srgbClr val="FF0000"/>
                </a:solidFill>
              </a:rPr>
              <a:t>NLT</a:t>
            </a:r>
          </a:p>
          <a:p>
            <a:endParaRPr lang="en-GB" sz="800" b="1" kern="0" dirty="0">
              <a:solidFill>
                <a:srgbClr val="FF0000"/>
              </a:solidFill>
            </a:endParaRPr>
          </a:p>
          <a:p>
            <a:r>
              <a:rPr lang="en-GB" sz="1100" b="1" kern="0" dirty="0">
                <a:solidFill>
                  <a:srgbClr val="FF0000"/>
                </a:solidFill>
              </a:rPr>
              <a:t>18/02/2020 – </a:t>
            </a:r>
            <a:r>
              <a:rPr lang="en-GB" sz="1100" kern="0" dirty="0">
                <a:solidFill>
                  <a:schemeClr val="tx2">
                    <a:lumMod val="50000"/>
                  </a:schemeClr>
                </a:solidFill>
              </a:rPr>
              <a:t>A Signaller was walking on the board walk outside the Yeovil Penn Mill signal box that leads to the car park access gate, when she tripped on a section that was lower than the adjoining concrete. The IP hit her head on the gate, sustaining a swelling to her head and sprained her wrist during the fall </a:t>
            </a:r>
            <a:r>
              <a:rPr lang="en-GB" sz="1100" b="1" kern="0" dirty="0">
                <a:solidFill>
                  <a:srgbClr val="FF0000"/>
                </a:solidFill>
              </a:rPr>
              <a:t>NLT</a:t>
            </a:r>
            <a:r>
              <a:rPr lang="en-GB" sz="1100" kern="0" dirty="0">
                <a:solidFill>
                  <a:schemeClr val="tx2">
                    <a:lumMod val="50000"/>
                  </a:schemeClr>
                </a:solidFill>
              </a:rPr>
              <a:t> </a:t>
            </a:r>
          </a:p>
          <a:p>
            <a:endParaRPr lang="en-GB" sz="800" b="1" kern="0" dirty="0">
              <a:solidFill>
                <a:srgbClr val="FF0000"/>
              </a:solidFill>
            </a:endParaRPr>
          </a:p>
          <a:p>
            <a:r>
              <a:rPr lang="en-GB" sz="1100" b="1" kern="0" dirty="0">
                <a:solidFill>
                  <a:srgbClr val="FF0000"/>
                </a:solidFill>
              </a:rPr>
              <a:t>24/02/2020 – </a:t>
            </a:r>
            <a:r>
              <a:rPr lang="en-GB" sz="1100" kern="0" dirty="0">
                <a:solidFill>
                  <a:schemeClr val="tx2">
                    <a:lumMod val="50000"/>
                  </a:schemeClr>
                </a:solidFill>
              </a:rPr>
              <a:t>Whilst walking along the ballast shoulder in the cess in the Botley area, the IP misplaced his footing, slipped and fell over, sustaining a cut to his right shin </a:t>
            </a:r>
            <a:r>
              <a:rPr lang="en-GB" sz="1100" b="1" kern="0" dirty="0">
                <a:solidFill>
                  <a:srgbClr val="FF0000"/>
                </a:solidFill>
              </a:rPr>
              <a:t>NLT</a:t>
            </a:r>
          </a:p>
          <a:p>
            <a:endParaRPr lang="en-GB" sz="800" b="1" kern="0" dirty="0">
              <a:solidFill>
                <a:srgbClr val="FF0000"/>
              </a:solidFill>
            </a:endParaRPr>
          </a:p>
          <a:p>
            <a:r>
              <a:rPr lang="en-GB" sz="1100" b="1" kern="0" dirty="0">
                <a:solidFill>
                  <a:srgbClr val="FF0000"/>
                </a:solidFill>
              </a:rPr>
              <a:t>28/02/2020 - </a:t>
            </a:r>
            <a:r>
              <a:rPr lang="en-GB" sz="1100" kern="0" dirty="0">
                <a:solidFill>
                  <a:schemeClr val="tx2">
                    <a:lumMod val="50000"/>
                  </a:schemeClr>
                </a:solidFill>
              </a:rPr>
              <a:t>Whilst getting out of the van at </a:t>
            </a:r>
            <a:r>
              <a:rPr lang="en-GB" sz="1100" kern="0" dirty="0" err="1">
                <a:solidFill>
                  <a:schemeClr val="tx2">
                    <a:lumMod val="50000"/>
                  </a:schemeClr>
                </a:solidFill>
              </a:rPr>
              <a:t>Upwey</a:t>
            </a:r>
            <a:r>
              <a:rPr lang="en-GB" sz="1100" kern="0" dirty="0">
                <a:solidFill>
                  <a:schemeClr val="tx2">
                    <a:lumMod val="50000"/>
                  </a:schemeClr>
                </a:solidFill>
              </a:rPr>
              <a:t> station car park the IP put his foot down and his foot twisted a little bit under him </a:t>
            </a:r>
            <a:r>
              <a:rPr lang="en-GB" sz="1100" b="1" kern="0" dirty="0">
                <a:solidFill>
                  <a:srgbClr val="FF0000"/>
                </a:solidFill>
              </a:rPr>
              <a:t>NLT</a:t>
            </a:r>
          </a:p>
          <a:p>
            <a:endParaRPr lang="en-GB" sz="800" b="1" kern="0" dirty="0">
              <a:solidFill>
                <a:srgbClr val="FF0000"/>
              </a:solidFill>
            </a:endParaRPr>
          </a:p>
          <a:p>
            <a:r>
              <a:rPr lang="en-GB" sz="1100" b="1" kern="0" dirty="0">
                <a:solidFill>
                  <a:schemeClr val="tx2">
                    <a:lumMod val="50000"/>
                  </a:schemeClr>
                </a:solidFill>
              </a:rPr>
              <a:t>Discussion Points: situational awareness, adequate lighting, boots in good condition</a:t>
            </a:r>
          </a:p>
          <a:p>
            <a:endParaRPr lang="en-GB" sz="1100" b="1" kern="0" dirty="0">
              <a:solidFill>
                <a:srgbClr val="FF0000"/>
              </a:solidFill>
            </a:endParaRPr>
          </a:p>
          <a:p>
            <a:r>
              <a:rPr lang="en-GB" sz="1400" b="1" u="sng" dirty="0">
                <a:solidFill>
                  <a:schemeClr val="tx2">
                    <a:lumMod val="50000"/>
                  </a:schemeClr>
                </a:solidFill>
              </a:rPr>
              <a:t>Manual Handling</a:t>
            </a:r>
          </a:p>
          <a:p>
            <a:endParaRPr lang="en-GB" sz="1100" dirty="0">
              <a:solidFill>
                <a:srgbClr val="FF0000"/>
              </a:solidFill>
            </a:endParaRPr>
          </a:p>
          <a:p>
            <a:r>
              <a:rPr lang="en-GB" sz="1100" b="1" kern="0" dirty="0">
                <a:solidFill>
                  <a:srgbClr val="FF0000"/>
                </a:solidFill>
              </a:rPr>
              <a:t>06/02/2020 – </a:t>
            </a:r>
            <a:r>
              <a:rPr lang="en-GB" sz="1100" kern="0" dirty="0">
                <a:solidFill>
                  <a:schemeClr val="tx2">
                    <a:lumMod val="50000"/>
                  </a:schemeClr>
                </a:solidFill>
              </a:rPr>
              <a:t>A welder was carrying a gas bottle back to the access point at </a:t>
            </a:r>
            <a:r>
              <a:rPr lang="en-GB" sz="1100" kern="0" dirty="0" err="1">
                <a:solidFill>
                  <a:schemeClr val="tx2">
                    <a:lumMod val="50000"/>
                  </a:schemeClr>
                </a:solidFill>
              </a:rPr>
              <a:t>Earlsfield</a:t>
            </a:r>
            <a:r>
              <a:rPr lang="en-GB" sz="1100" kern="0" dirty="0">
                <a:solidFill>
                  <a:schemeClr val="tx2">
                    <a:lumMod val="50000"/>
                  </a:schemeClr>
                </a:solidFill>
              </a:rPr>
              <a:t> when he slipped on ballast. The IP fell down onto his knees, landing on a sleeper causing bruising and swelling </a:t>
            </a:r>
            <a:r>
              <a:rPr lang="en-GB" sz="1100" b="1" kern="0" dirty="0">
                <a:solidFill>
                  <a:srgbClr val="FF0000"/>
                </a:solidFill>
              </a:rPr>
              <a:t>NLT</a:t>
            </a:r>
          </a:p>
          <a:p>
            <a:pPr lvl="0"/>
            <a:endParaRPr lang="en-GB" sz="1100" b="1" kern="0" dirty="0">
              <a:solidFill>
                <a:srgbClr val="FF0000"/>
              </a:solidFill>
            </a:endParaRPr>
          </a:p>
          <a:p>
            <a:r>
              <a:rPr lang="en-GB" sz="1400" b="1" u="sng" kern="0" dirty="0">
                <a:solidFill>
                  <a:schemeClr val="tx2">
                    <a:lumMod val="50000"/>
                  </a:schemeClr>
                </a:solidFill>
              </a:rPr>
              <a:t>Assault</a:t>
            </a:r>
          </a:p>
          <a:p>
            <a:endParaRPr lang="en-GB" sz="1100" b="1" u="sng" kern="0" dirty="0">
              <a:solidFill>
                <a:schemeClr val="tx2">
                  <a:lumMod val="50000"/>
                </a:schemeClr>
              </a:solidFill>
            </a:endParaRPr>
          </a:p>
          <a:p>
            <a:r>
              <a:rPr lang="en-GB" sz="1100" b="1" kern="0" dirty="0">
                <a:solidFill>
                  <a:srgbClr val="FF0000"/>
                </a:solidFill>
              </a:rPr>
              <a:t>01/02/2020 - </a:t>
            </a:r>
            <a:r>
              <a:rPr lang="en-GB" sz="1100" kern="0" dirty="0">
                <a:solidFill>
                  <a:schemeClr val="tx2">
                    <a:lumMod val="50000"/>
                  </a:schemeClr>
                </a:solidFill>
              </a:rPr>
              <a:t>Two land sheriffs were physically assaulted at Basingstoke Station whilst trying to remove 4 individuals involved in an altercation on platforms 2 and 3. No injuries were sustained but one of the sheriffs was pushed in face by one of the </a:t>
            </a:r>
            <a:r>
              <a:rPr lang="en-GB" sz="1100" kern="0" dirty="0" err="1">
                <a:solidFill>
                  <a:schemeClr val="tx2">
                    <a:lumMod val="50000"/>
                  </a:schemeClr>
                </a:solidFill>
              </a:rPr>
              <a:t>MoP</a:t>
            </a:r>
            <a:r>
              <a:rPr lang="en-GB" sz="1100" kern="0" dirty="0">
                <a:solidFill>
                  <a:schemeClr val="tx2">
                    <a:lumMod val="50000"/>
                  </a:schemeClr>
                </a:solidFill>
              </a:rPr>
              <a:t> </a:t>
            </a:r>
            <a:r>
              <a:rPr lang="en-GB" sz="1100" b="1" kern="0" dirty="0">
                <a:solidFill>
                  <a:srgbClr val="FF0000"/>
                </a:solidFill>
              </a:rPr>
              <a:t>NLT</a:t>
            </a:r>
            <a:endParaRPr lang="en-GB" sz="1100" b="1" kern="0" dirty="0">
              <a:solidFill>
                <a:schemeClr val="tx2">
                  <a:lumMod val="50000"/>
                </a:schemeClr>
              </a:solidFill>
            </a:endParaRPr>
          </a:p>
          <a:p>
            <a:endParaRPr lang="en-GB" sz="1000" b="1" u="sng" kern="0" dirty="0">
              <a:solidFill>
                <a:schemeClr val="tx2">
                  <a:lumMod val="50000"/>
                </a:schemeClr>
              </a:solidFill>
            </a:endParaRPr>
          </a:p>
          <a:p>
            <a:r>
              <a:rPr lang="en-GB" sz="1400" b="1" u="sng" kern="0" dirty="0">
                <a:solidFill>
                  <a:schemeClr val="tx2">
                    <a:lumMod val="50000"/>
                  </a:schemeClr>
                </a:solidFill>
              </a:rPr>
              <a:t>Irregular Working </a:t>
            </a:r>
          </a:p>
          <a:p>
            <a:endParaRPr lang="en-GB" sz="1100" b="1" u="sng" kern="0" dirty="0">
              <a:solidFill>
                <a:schemeClr val="tx2">
                  <a:lumMod val="50000"/>
                </a:schemeClr>
              </a:solidFill>
            </a:endParaRPr>
          </a:p>
          <a:p>
            <a:r>
              <a:rPr lang="en-GB" sz="1100" b="1" kern="0" dirty="0">
                <a:solidFill>
                  <a:srgbClr val="FF0000"/>
                </a:solidFill>
              </a:rPr>
              <a:t>04/02/2020 – </a:t>
            </a:r>
            <a:r>
              <a:rPr lang="en-GB" sz="1100" kern="0" dirty="0">
                <a:solidFill>
                  <a:schemeClr val="tx2">
                    <a:lumMod val="50000"/>
                  </a:schemeClr>
                </a:solidFill>
              </a:rPr>
              <a:t>Irregular Working in Clapham Yard, details in the cascade</a:t>
            </a:r>
          </a:p>
          <a:p>
            <a:r>
              <a:rPr lang="en-GB" sz="1100" b="1" kern="0" dirty="0">
                <a:solidFill>
                  <a:srgbClr val="FF0000"/>
                </a:solidFill>
              </a:rPr>
              <a:t>19/02/2020 – </a:t>
            </a:r>
            <a:r>
              <a:rPr lang="en-GB" sz="1100" kern="0" dirty="0">
                <a:solidFill>
                  <a:schemeClr val="tx2">
                    <a:lumMod val="50000"/>
                  </a:schemeClr>
                </a:solidFill>
              </a:rPr>
              <a:t>Irregular Working at Yeovil Penn Mill, details in the cascade</a:t>
            </a:r>
            <a:endParaRPr lang="en-GB" sz="800" b="1" kern="0" dirty="0">
              <a:solidFill>
                <a:srgbClr val="FF0000"/>
              </a:solidFill>
            </a:endParaRPr>
          </a:p>
          <a:p>
            <a:endParaRPr lang="en-GB" sz="1100" b="1" kern="0" dirty="0">
              <a:solidFill>
                <a:srgbClr val="FF0000"/>
              </a:solidFill>
            </a:endParaRPr>
          </a:p>
        </p:txBody>
      </p:sp>
      <p:pic>
        <p:nvPicPr>
          <p:cNvPr id="12" name="Picture 11">
            <a:extLst>
              <a:ext uri="{FF2B5EF4-FFF2-40B4-BE49-F238E27FC236}">
                <a16:creationId xmlns:a16="http://schemas.microsoft.com/office/drawing/2014/main" id="{72723F42-CDC0-47E8-93D4-E412C501F0ED}"/>
              </a:ext>
            </a:extLst>
          </p:cNvPr>
          <p:cNvPicPr>
            <a:picLocks noChangeAspect="1"/>
          </p:cNvPicPr>
          <p:nvPr/>
        </p:nvPicPr>
        <p:blipFill rotWithShape="1">
          <a:blip r:embed="rId5"/>
          <a:srcRect l="-1" r="3415"/>
          <a:stretch/>
        </p:blipFill>
        <p:spPr>
          <a:xfrm>
            <a:off x="6888088" y="72762"/>
            <a:ext cx="424998" cy="431679"/>
          </a:xfrm>
          <a:prstGeom prst="rect">
            <a:avLst/>
          </a:prstGeom>
          <a:ln>
            <a:solidFill>
              <a:schemeClr val="tx1"/>
            </a:solidFill>
          </a:ln>
        </p:spPr>
      </p:pic>
      <p:pic>
        <p:nvPicPr>
          <p:cNvPr id="13" name="Picture 12">
            <a:extLst>
              <a:ext uri="{FF2B5EF4-FFF2-40B4-BE49-F238E27FC236}">
                <a16:creationId xmlns:a16="http://schemas.microsoft.com/office/drawing/2014/main" id="{DC3E5DA6-D7A0-4F50-855A-54243D2D47DF}"/>
              </a:ext>
            </a:extLst>
          </p:cNvPr>
          <p:cNvPicPr>
            <a:picLocks noChangeAspect="1"/>
          </p:cNvPicPr>
          <p:nvPr/>
        </p:nvPicPr>
        <p:blipFill>
          <a:blip r:embed="rId6"/>
          <a:stretch>
            <a:fillRect/>
          </a:stretch>
        </p:blipFill>
        <p:spPr>
          <a:xfrm>
            <a:off x="6981522" y="3809688"/>
            <a:ext cx="414490" cy="426003"/>
          </a:xfrm>
          <a:prstGeom prst="rect">
            <a:avLst/>
          </a:prstGeom>
          <a:ln w="12700">
            <a:solidFill>
              <a:schemeClr val="tx1"/>
            </a:solidFill>
          </a:ln>
        </p:spPr>
      </p:pic>
      <p:pic>
        <p:nvPicPr>
          <p:cNvPr id="41" name="Picture 40">
            <a:extLst>
              <a:ext uri="{FF2B5EF4-FFF2-40B4-BE49-F238E27FC236}">
                <a16:creationId xmlns:a16="http://schemas.microsoft.com/office/drawing/2014/main" id="{9443A88A-5122-467A-A5B1-9D733793F420}"/>
              </a:ext>
            </a:extLst>
          </p:cNvPr>
          <p:cNvPicPr>
            <a:picLocks noChangeAspect="1"/>
          </p:cNvPicPr>
          <p:nvPr/>
        </p:nvPicPr>
        <p:blipFill>
          <a:blip r:embed="rId7"/>
          <a:stretch>
            <a:fillRect/>
          </a:stretch>
        </p:blipFill>
        <p:spPr>
          <a:xfrm>
            <a:off x="7100587" y="5877272"/>
            <a:ext cx="424998" cy="426003"/>
          </a:xfrm>
          <a:prstGeom prst="roundRect">
            <a:avLst>
              <a:gd name="adj" fmla="val 4167"/>
            </a:avLst>
          </a:prstGeom>
          <a:solidFill>
            <a:srgbClr val="FFFFFF"/>
          </a:solidFill>
          <a:ln w="12700" cap="sq">
            <a:solidFill>
              <a:schemeClr val="tx1"/>
            </a:solidFill>
            <a:miter lim="800000"/>
          </a:ln>
          <a:effectLst/>
          <a:scene3d>
            <a:camera prst="orthographicFront"/>
            <a:lightRig rig="threePt" dir="t">
              <a:rot lat="0" lon="0" rev="2700000"/>
            </a:lightRig>
          </a:scene3d>
          <a:sp3d>
            <a:bevelT h="38100"/>
            <a:contourClr>
              <a:srgbClr val="C0C0C0"/>
            </a:contourClr>
          </a:sp3d>
        </p:spPr>
      </p:pic>
      <p:graphicFrame>
        <p:nvGraphicFramePr>
          <p:cNvPr id="4" name="Object 3">
            <a:extLst>
              <a:ext uri="{FF2B5EF4-FFF2-40B4-BE49-F238E27FC236}">
                <a16:creationId xmlns:a16="http://schemas.microsoft.com/office/drawing/2014/main" id="{2C69B7DE-01B9-4B8E-9F9C-D79E8F8DD445}"/>
              </a:ext>
            </a:extLst>
          </p:cNvPr>
          <p:cNvGraphicFramePr>
            <a:graphicFrameLocks noChangeAspect="1"/>
          </p:cNvGraphicFramePr>
          <p:nvPr>
            <p:extLst>
              <p:ext uri="{D42A27DB-BD31-4B8C-83A1-F6EECF244321}">
                <p14:modId xmlns:p14="http://schemas.microsoft.com/office/powerpoint/2010/main" val="2173893991"/>
              </p:ext>
            </p:extLst>
          </p:nvPr>
        </p:nvGraphicFramePr>
        <p:xfrm>
          <a:off x="126826" y="1284804"/>
          <a:ext cx="5176426" cy="2920035"/>
        </p:xfrm>
        <a:graphic>
          <a:graphicData uri="http://schemas.openxmlformats.org/presentationml/2006/ole">
            <mc:AlternateContent xmlns:mc="http://schemas.openxmlformats.org/markup-compatibility/2006">
              <mc:Choice xmlns:v="urn:schemas-microsoft-com:vml" Requires="v">
                <p:oleObj spid="_x0000_s1078" name="Worksheet" r:id="rId8" imgW="5943600" imgH="3352710" progId="Excel.Sheet.12">
                  <p:embed/>
                </p:oleObj>
              </mc:Choice>
              <mc:Fallback>
                <p:oleObj name="Worksheet" r:id="rId8" imgW="5943600" imgH="3352710" progId="Excel.Sheet.12">
                  <p:embed/>
                  <p:pic>
                    <p:nvPicPr>
                      <p:cNvPr id="0" name=""/>
                      <p:cNvPicPr/>
                      <p:nvPr/>
                    </p:nvPicPr>
                    <p:blipFill>
                      <a:blip r:embed="rId9"/>
                      <a:stretch>
                        <a:fillRect/>
                      </a:stretch>
                    </p:blipFill>
                    <p:spPr>
                      <a:xfrm>
                        <a:off x="126826" y="1284804"/>
                        <a:ext cx="5176426" cy="2920035"/>
                      </a:xfrm>
                      <a:prstGeom prst="rect">
                        <a:avLst/>
                      </a:prstGeom>
                      <a:ln w="19050">
                        <a:solidFill>
                          <a:schemeClr val="tx2">
                            <a:lumMod val="50000"/>
                          </a:schemeClr>
                        </a:solidFill>
                      </a:ln>
                    </p:spPr>
                  </p:pic>
                </p:oleObj>
              </mc:Fallback>
            </mc:AlternateContent>
          </a:graphicData>
        </a:graphic>
      </p:graphicFrame>
      <p:graphicFrame>
        <p:nvGraphicFramePr>
          <p:cNvPr id="6" name="Object 5">
            <a:extLst>
              <a:ext uri="{FF2B5EF4-FFF2-40B4-BE49-F238E27FC236}">
                <a16:creationId xmlns:a16="http://schemas.microsoft.com/office/drawing/2014/main" id="{6C5B21DB-3CC2-4C2D-9E9A-D3DCF9C7CEA5}"/>
              </a:ext>
            </a:extLst>
          </p:cNvPr>
          <p:cNvGraphicFramePr>
            <a:graphicFrameLocks noChangeAspect="1"/>
          </p:cNvGraphicFramePr>
          <p:nvPr>
            <p:extLst>
              <p:ext uri="{D42A27DB-BD31-4B8C-83A1-F6EECF244321}">
                <p14:modId xmlns:p14="http://schemas.microsoft.com/office/powerpoint/2010/main" val="2848280227"/>
              </p:ext>
            </p:extLst>
          </p:nvPr>
        </p:nvGraphicFramePr>
        <p:xfrm>
          <a:off x="126826" y="4425433"/>
          <a:ext cx="5176426" cy="2039539"/>
        </p:xfrm>
        <a:graphic>
          <a:graphicData uri="http://schemas.openxmlformats.org/presentationml/2006/ole">
            <mc:AlternateContent xmlns:mc="http://schemas.openxmlformats.org/markup-compatibility/2006">
              <mc:Choice xmlns:v="urn:schemas-microsoft-com:vml" Requires="v">
                <p:oleObj spid="_x0000_s1079" name="Worksheet" r:id="rId10" imgW="5943600" imgH="2295435" progId="Excel.Sheet.12">
                  <p:embed/>
                </p:oleObj>
              </mc:Choice>
              <mc:Fallback>
                <p:oleObj name="Worksheet" r:id="rId10" imgW="5943600" imgH="2295435" progId="Excel.Sheet.12">
                  <p:embed/>
                  <p:pic>
                    <p:nvPicPr>
                      <p:cNvPr id="0" name=""/>
                      <p:cNvPicPr/>
                      <p:nvPr/>
                    </p:nvPicPr>
                    <p:blipFill>
                      <a:blip r:embed="rId11"/>
                      <a:stretch>
                        <a:fillRect/>
                      </a:stretch>
                    </p:blipFill>
                    <p:spPr>
                      <a:xfrm>
                        <a:off x="126826" y="4425433"/>
                        <a:ext cx="5176426" cy="2039539"/>
                      </a:xfrm>
                      <a:prstGeom prst="rect">
                        <a:avLst/>
                      </a:prstGeom>
                      <a:solidFill>
                        <a:srgbClr val="FFEDB3"/>
                      </a:solidFill>
                      <a:ln w="19050">
                        <a:solidFill>
                          <a:schemeClr val="tx2">
                            <a:lumMod val="50000"/>
                          </a:schemeClr>
                        </a:solidFill>
                      </a:ln>
                    </p:spPr>
                  </p:pic>
                </p:oleObj>
              </mc:Fallback>
            </mc:AlternateContent>
          </a:graphicData>
        </a:graphic>
      </p:graphicFrame>
      <p:pic>
        <p:nvPicPr>
          <p:cNvPr id="14" name="Picture 13">
            <a:extLst>
              <a:ext uri="{FF2B5EF4-FFF2-40B4-BE49-F238E27FC236}">
                <a16:creationId xmlns:a16="http://schemas.microsoft.com/office/drawing/2014/main" id="{0E41C945-539C-4173-BDD1-580AC679A48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81440" y="4797152"/>
            <a:ext cx="414489" cy="426003"/>
          </a:xfrm>
          <a:prstGeom prst="rect">
            <a:avLst/>
          </a:prstGeom>
          <a:ln>
            <a:solidFill>
              <a:schemeClr val="tx1"/>
            </a:solidFill>
          </a:ln>
        </p:spPr>
      </p:pic>
    </p:spTree>
    <p:extLst>
      <p:ext uri="{BB962C8B-B14F-4D97-AF65-F5344CB8AC3E}">
        <p14:creationId xmlns:p14="http://schemas.microsoft.com/office/powerpoint/2010/main" val="206565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58671" y="152452"/>
            <a:ext cx="30243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A8CD8984-A912-491E-8103-CF000BFC61B8}"/>
              </a:ext>
            </a:extLst>
          </p:cNvPr>
          <p:cNvSpPr/>
          <p:nvPr/>
        </p:nvSpPr>
        <p:spPr>
          <a:xfrm>
            <a:off x="119336" y="1298794"/>
            <a:ext cx="5787769" cy="54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3F506419-3AFB-4CCB-AE78-4826081E8F30}"/>
              </a:ext>
            </a:extLst>
          </p:cNvPr>
          <p:cNvSpPr/>
          <p:nvPr/>
        </p:nvSpPr>
        <p:spPr>
          <a:xfrm>
            <a:off x="258670" y="712954"/>
            <a:ext cx="965375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Near Miss Events continue </a:t>
            </a: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CD645988-B027-4328-9853-055A0B310213}"/>
              </a:ext>
            </a:extLst>
          </p:cNvPr>
          <p:cNvPicPr>
            <a:picLocks noChangeAspect="1"/>
          </p:cNvPicPr>
          <p:nvPr/>
        </p:nvPicPr>
        <p:blipFill>
          <a:blip r:embed="rId3"/>
          <a:stretch>
            <a:fillRect/>
          </a:stretch>
        </p:blipFill>
        <p:spPr>
          <a:xfrm>
            <a:off x="3283007" y="186804"/>
            <a:ext cx="424998" cy="426003"/>
          </a:xfrm>
          <a:prstGeom prst="roundRect">
            <a:avLst>
              <a:gd name="adj" fmla="val 4167"/>
            </a:avLst>
          </a:prstGeom>
          <a:solidFill>
            <a:srgbClr val="FFFFFF"/>
          </a:solidFill>
          <a:ln w="12700" cap="sq">
            <a:solidFill>
              <a:schemeClr val="tx1"/>
            </a:solidFill>
            <a:miter lim="800000"/>
          </a:ln>
          <a:effectLst/>
          <a:scene3d>
            <a:camera prst="orthographicFront"/>
            <a:lightRig rig="threePt" dir="t">
              <a:rot lat="0" lon="0" rev="2700000"/>
            </a:lightRig>
          </a:scene3d>
          <a:sp3d>
            <a:bevelT h="38100"/>
            <a:contourClr>
              <a:srgbClr val="C0C0C0"/>
            </a:contourClr>
          </a:sp3d>
        </p:spPr>
      </p:pic>
      <p:sp>
        <p:nvSpPr>
          <p:cNvPr id="18" name="Rectangle 17">
            <a:extLst>
              <a:ext uri="{FF2B5EF4-FFF2-40B4-BE49-F238E27FC236}">
                <a16:creationId xmlns:a16="http://schemas.microsoft.com/office/drawing/2014/main" id="{002BBA42-3E80-4335-BF68-94E0B027E579}"/>
              </a:ext>
            </a:extLst>
          </p:cNvPr>
          <p:cNvSpPr/>
          <p:nvPr/>
        </p:nvSpPr>
        <p:spPr>
          <a:xfrm>
            <a:off x="246912" y="1198647"/>
            <a:ext cx="4818921" cy="5038665"/>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solidFill>
                <a:schemeClr val="tx2">
                  <a:lumMod val="50000"/>
                </a:schemeClr>
              </a:solidFill>
            </a:endParaRPr>
          </a:p>
          <a:p>
            <a:r>
              <a:rPr lang="en-GB" sz="1600" b="1" dirty="0">
                <a:solidFill>
                  <a:schemeClr val="tx2">
                    <a:lumMod val="50000"/>
                  </a:schemeClr>
                </a:solidFill>
              </a:rPr>
              <a:t>Anglia Route</a:t>
            </a:r>
          </a:p>
          <a:p>
            <a:endParaRPr lang="en-GB" sz="1600" dirty="0">
              <a:solidFill>
                <a:schemeClr val="tx2">
                  <a:lumMod val="50000"/>
                </a:schemeClr>
              </a:solidFill>
            </a:endParaRPr>
          </a:p>
          <a:p>
            <a:r>
              <a:rPr lang="en-GB" sz="1200" dirty="0">
                <a:solidFill>
                  <a:schemeClr val="tx2">
                    <a:lumMod val="50000"/>
                  </a:schemeClr>
                </a:solidFill>
              </a:rPr>
              <a:t>Date: 20/02/2020</a:t>
            </a:r>
          </a:p>
          <a:p>
            <a:endParaRPr lang="en-GB" sz="1200" dirty="0">
              <a:solidFill>
                <a:schemeClr val="tx2">
                  <a:lumMod val="50000"/>
                </a:schemeClr>
              </a:solidFill>
            </a:endParaRPr>
          </a:p>
          <a:p>
            <a:r>
              <a:rPr lang="en-GB" sz="1600" b="1" dirty="0">
                <a:solidFill>
                  <a:schemeClr val="tx2">
                    <a:lumMod val="50000"/>
                  </a:schemeClr>
                </a:solidFill>
              </a:rPr>
              <a:t>Foxton near miss</a:t>
            </a:r>
          </a:p>
          <a:p>
            <a:endParaRPr lang="en-GB" sz="1400" b="1" dirty="0">
              <a:solidFill>
                <a:schemeClr val="tx2">
                  <a:lumMod val="50000"/>
                </a:schemeClr>
              </a:solidFill>
            </a:endParaRPr>
          </a:p>
          <a:p>
            <a:r>
              <a:rPr lang="en-GB" sz="1200" dirty="0">
                <a:solidFill>
                  <a:schemeClr val="tx2">
                    <a:lumMod val="50000"/>
                  </a:schemeClr>
                </a:solidFill>
              </a:rPr>
              <a:t>Overview At 11:01am on 14th February 2020 a Network Rail track worker from Tottenham Delivery Unit had a near miss with a train. The person was part of a track team working on a reported defect on the Down line at Foxton. </a:t>
            </a:r>
          </a:p>
          <a:p>
            <a:endParaRPr lang="en-GB" sz="800" dirty="0">
              <a:solidFill>
                <a:schemeClr val="tx2">
                  <a:lumMod val="50000"/>
                </a:schemeClr>
              </a:solidFill>
            </a:endParaRPr>
          </a:p>
          <a:p>
            <a:r>
              <a:rPr lang="en-GB" sz="1200" dirty="0">
                <a:solidFill>
                  <a:schemeClr val="tx2">
                    <a:lumMod val="50000"/>
                  </a:schemeClr>
                </a:solidFill>
              </a:rPr>
              <a:t>9S25, a GTR service from Cambridge to Brighton was travelling on the Up line through Foxton station. The driver saw a track worker in the four foot of the Up line who was not moving to a position of safety. Another train was approaching on the Down line. The rest of the track team had safely moved to the Down cess.</a:t>
            </a:r>
          </a:p>
          <a:p>
            <a:endParaRPr lang="en-GB" sz="800" dirty="0">
              <a:solidFill>
                <a:schemeClr val="tx2">
                  <a:lumMod val="50000"/>
                </a:schemeClr>
              </a:solidFill>
            </a:endParaRPr>
          </a:p>
          <a:p>
            <a:r>
              <a:rPr lang="en-GB" sz="1200" dirty="0">
                <a:solidFill>
                  <a:schemeClr val="tx2">
                    <a:lumMod val="50000"/>
                  </a:schemeClr>
                </a:solidFill>
              </a:rPr>
              <a:t>The train was travelling between 70mph and 80mph toward the worksite. The track worker reacted to the approaching train when it was six seconds away and reached a place of safety with just three seconds to spare. </a:t>
            </a:r>
          </a:p>
          <a:p>
            <a:endParaRPr lang="en-GB" sz="1200" dirty="0">
              <a:solidFill>
                <a:schemeClr val="tx2">
                  <a:lumMod val="50000"/>
                </a:schemeClr>
              </a:solidFill>
            </a:endParaRPr>
          </a:p>
          <a:p>
            <a:r>
              <a:rPr lang="en-GB" sz="1200" dirty="0">
                <a:solidFill>
                  <a:schemeClr val="tx2">
                    <a:lumMod val="50000"/>
                  </a:schemeClr>
                </a:solidFill>
              </a:rPr>
              <a:t>This event constitutes a significant near miss. This event is currently under investigation and once this has been concluded we will share our findings with you. </a:t>
            </a:r>
          </a:p>
          <a:p>
            <a:r>
              <a:rPr lang="en-GB" dirty="0">
                <a:solidFill>
                  <a:schemeClr val="tx2">
                    <a:lumMod val="50000"/>
                  </a:schemeClr>
                </a:solidFill>
              </a:rPr>
              <a:t>  </a:t>
            </a:r>
          </a:p>
          <a:p>
            <a:endParaRPr lang="en-GB" sz="1200" dirty="0">
              <a:solidFill>
                <a:schemeClr val="tx2">
                  <a:lumMod val="50000"/>
                </a:schemeClr>
              </a:solidFill>
            </a:endParaRPr>
          </a:p>
        </p:txBody>
      </p:sp>
      <p:pic>
        <p:nvPicPr>
          <p:cNvPr id="19" name="Picture 18">
            <a:extLst>
              <a:ext uri="{FF2B5EF4-FFF2-40B4-BE49-F238E27FC236}">
                <a16:creationId xmlns:a16="http://schemas.microsoft.com/office/drawing/2014/main" id="{77F1AEA0-4801-496F-94DB-3476DD5C0C90}"/>
              </a:ext>
            </a:extLst>
          </p:cNvPr>
          <p:cNvPicPr>
            <a:picLocks noChangeAspect="1"/>
          </p:cNvPicPr>
          <p:nvPr/>
        </p:nvPicPr>
        <p:blipFill>
          <a:blip r:embed="rId4"/>
          <a:stretch>
            <a:fillRect/>
          </a:stretch>
        </p:blipFill>
        <p:spPr>
          <a:xfrm>
            <a:off x="2865637" y="1270984"/>
            <a:ext cx="2166152" cy="1452405"/>
          </a:xfrm>
          <a:prstGeom prst="rect">
            <a:avLst/>
          </a:prstGeom>
        </p:spPr>
      </p:pic>
      <p:sp>
        <p:nvSpPr>
          <p:cNvPr id="20" name="Rectangle 19">
            <a:extLst>
              <a:ext uri="{FF2B5EF4-FFF2-40B4-BE49-F238E27FC236}">
                <a16:creationId xmlns:a16="http://schemas.microsoft.com/office/drawing/2014/main" id="{F615A8E7-4D80-4A8A-B39C-38008244ECD4}"/>
              </a:ext>
            </a:extLst>
          </p:cNvPr>
          <p:cNvSpPr/>
          <p:nvPr/>
        </p:nvSpPr>
        <p:spPr>
          <a:xfrm>
            <a:off x="5193409" y="3995487"/>
            <a:ext cx="6879255" cy="2431435"/>
          </a:xfrm>
          <a:prstGeom prst="rect">
            <a:avLst/>
          </a:prstGeom>
          <a:solidFill>
            <a:srgbClr val="FFC000"/>
          </a:solidFill>
          <a:ln>
            <a:solidFill>
              <a:schemeClr val="tx2">
                <a:lumMod val="50000"/>
              </a:schemeClr>
            </a:solidFill>
          </a:ln>
        </p:spPr>
        <p:txBody>
          <a:bodyPr wrap="square">
            <a:spAutoFit/>
          </a:bodyPr>
          <a:lstStyle/>
          <a:p>
            <a:r>
              <a:rPr lang="en-GB" sz="1200" b="1" dirty="0">
                <a:solidFill>
                  <a:schemeClr val="tx2">
                    <a:lumMod val="50000"/>
                  </a:schemeClr>
                </a:solidFill>
              </a:rPr>
              <a:t>Discussion  Points:</a:t>
            </a:r>
          </a:p>
          <a:p>
            <a:endParaRPr lang="en-GB" sz="800" dirty="0">
              <a:solidFill>
                <a:schemeClr val="tx2">
                  <a:lumMod val="50000"/>
                </a:schemeClr>
              </a:solidFill>
            </a:endParaRPr>
          </a:p>
          <a:p>
            <a:pPr marL="171450" indent="-171450">
              <a:buFont typeface="Wingdings" panose="05000000000000000000" pitchFamily="2" charset="2"/>
              <a:buChar char="Ø"/>
            </a:pPr>
            <a:r>
              <a:rPr lang="en-GB" sz="1200" dirty="0">
                <a:solidFill>
                  <a:schemeClr val="tx2">
                    <a:lumMod val="50000"/>
                  </a:schemeClr>
                </a:solidFill>
              </a:rPr>
              <a:t>If all other options have been explored and unassisted lookout warning must be used, how do you test the Safe System of Work? </a:t>
            </a:r>
          </a:p>
          <a:p>
            <a:pPr marL="171450" indent="-171450">
              <a:buFont typeface="Wingdings" panose="05000000000000000000" pitchFamily="2" charset="2"/>
              <a:buChar char="Ø"/>
            </a:pPr>
            <a:r>
              <a:rPr lang="en-GB" sz="1200" dirty="0">
                <a:solidFill>
                  <a:schemeClr val="tx2">
                    <a:lumMod val="50000"/>
                  </a:schemeClr>
                </a:solidFill>
              </a:rPr>
              <a:t>How do you make sure you have a designated position of safety?</a:t>
            </a:r>
          </a:p>
          <a:p>
            <a:pPr marL="171450" indent="-171450">
              <a:buFont typeface="Wingdings" panose="05000000000000000000" pitchFamily="2" charset="2"/>
              <a:buChar char="Ø"/>
            </a:pPr>
            <a:r>
              <a:rPr lang="en-GB" sz="1200" dirty="0">
                <a:solidFill>
                  <a:schemeClr val="tx2">
                    <a:lumMod val="50000"/>
                  </a:schemeClr>
                </a:solidFill>
              </a:rPr>
              <a:t>How do you monitor sites to make sure people are following the Safe System of Work that has been applied?</a:t>
            </a:r>
          </a:p>
          <a:p>
            <a:pPr marL="171450" indent="-171450">
              <a:buFont typeface="Wingdings" panose="05000000000000000000" pitchFamily="2" charset="2"/>
              <a:buChar char="Ø"/>
            </a:pPr>
            <a:r>
              <a:rPr lang="en-GB" sz="1200" dirty="0">
                <a:solidFill>
                  <a:schemeClr val="tx2">
                    <a:lumMod val="50000"/>
                  </a:schemeClr>
                </a:solidFill>
              </a:rPr>
              <a:t>How should the PIC agree what will happen and how people will remain protected?</a:t>
            </a:r>
          </a:p>
          <a:p>
            <a:pPr marL="171450" indent="-171450">
              <a:buFont typeface="Wingdings" panose="05000000000000000000" pitchFamily="2" charset="2"/>
              <a:buChar char="Ø"/>
            </a:pPr>
            <a:r>
              <a:rPr lang="en-GB" sz="1200" dirty="0">
                <a:solidFill>
                  <a:schemeClr val="tx2">
                    <a:lumMod val="50000"/>
                  </a:schemeClr>
                </a:solidFill>
              </a:rPr>
              <a:t>How do you check that the location you are working in, or are accessing at, is correct as per your planned Safe System of Work?</a:t>
            </a:r>
          </a:p>
          <a:p>
            <a:pPr marL="171450" indent="-171450">
              <a:buFont typeface="Wingdings" panose="05000000000000000000" pitchFamily="2" charset="2"/>
              <a:buChar char="Ø"/>
            </a:pPr>
            <a:r>
              <a:rPr lang="en-GB" sz="1200" dirty="0">
                <a:solidFill>
                  <a:schemeClr val="tx2">
                    <a:lumMod val="50000"/>
                  </a:schemeClr>
                </a:solidFill>
              </a:rPr>
              <a:t>When signing into a line block with a Protection Controller, how is the safety critical communication carried out? How is understanding checked before authority is given to share the line block?</a:t>
            </a:r>
          </a:p>
        </p:txBody>
      </p:sp>
      <p:pic>
        <p:nvPicPr>
          <p:cNvPr id="25" name="Picture 24" descr="cid:image001.jpg@01D48C78.CBF963B0">
            <a:extLst>
              <a:ext uri="{FF2B5EF4-FFF2-40B4-BE49-F238E27FC236}">
                <a16:creationId xmlns:a16="http://schemas.microsoft.com/office/drawing/2014/main" id="{EDA6E62F-FCE8-4EE2-8AC1-3AA8C161152C}"/>
              </a:ext>
            </a:extLst>
          </p:cNvPr>
          <p:cNvPicPr/>
          <p:nvPr/>
        </p:nvPicPr>
        <p:blipFill rotWithShape="1">
          <a:blip r:embed="rId5" r:link="rId6">
            <a:extLst>
              <a:ext uri="{28A0092B-C50C-407E-A947-70E740481C1C}">
                <a14:useLocalDpi xmlns:a14="http://schemas.microsoft.com/office/drawing/2010/main" val="0"/>
              </a:ext>
            </a:extLst>
          </a:blip>
          <a:srcRect t="70298" r="34524" b="7920"/>
          <a:stretch/>
        </p:blipFill>
        <p:spPr bwMode="auto">
          <a:xfrm>
            <a:off x="9400898" y="6322268"/>
            <a:ext cx="2162677" cy="419100"/>
          </a:xfrm>
          <a:prstGeom prst="rect">
            <a:avLst/>
          </a:prstGeom>
          <a:noFill/>
          <a:ln w="38100">
            <a:solidFill>
              <a:schemeClr val="tx2">
                <a:lumMod val="50000"/>
              </a:schemeClr>
            </a:solid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0A5AA4B2-3F05-4DA5-86D6-F777D7869CC9}"/>
              </a:ext>
            </a:extLst>
          </p:cNvPr>
          <p:cNvSpPr/>
          <p:nvPr/>
        </p:nvSpPr>
        <p:spPr>
          <a:xfrm>
            <a:off x="5193409" y="612807"/>
            <a:ext cx="6159175" cy="3303276"/>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solidFill>
                <a:schemeClr val="tx2">
                  <a:lumMod val="50000"/>
                </a:schemeClr>
              </a:solidFill>
            </a:endParaRPr>
          </a:p>
          <a:p>
            <a:r>
              <a:rPr lang="en-GB" sz="1600" b="1" dirty="0">
                <a:solidFill>
                  <a:schemeClr val="tx2">
                    <a:lumMod val="50000"/>
                  </a:schemeClr>
                </a:solidFill>
              </a:rPr>
              <a:t>Western Route</a:t>
            </a:r>
          </a:p>
          <a:p>
            <a:endParaRPr lang="en-GB" sz="1600" dirty="0">
              <a:solidFill>
                <a:schemeClr val="tx2">
                  <a:lumMod val="50000"/>
                </a:schemeClr>
              </a:solidFill>
            </a:endParaRPr>
          </a:p>
          <a:p>
            <a:r>
              <a:rPr lang="en-GB" sz="1200" dirty="0">
                <a:solidFill>
                  <a:schemeClr val="tx2">
                    <a:lumMod val="50000"/>
                  </a:schemeClr>
                </a:solidFill>
              </a:rPr>
              <a:t>Date: 26/02/2020</a:t>
            </a:r>
          </a:p>
          <a:p>
            <a:endParaRPr lang="en-GB" sz="1000" dirty="0">
              <a:solidFill>
                <a:schemeClr val="tx2">
                  <a:lumMod val="50000"/>
                </a:schemeClr>
              </a:solidFill>
            </a:endParaRPr>
          </a:p>
          <a:p>
            <a:r>
              <a:rPr lang="en-GB" sz="1600" b="1" dirty="0">
                <a:solidFill>
                  <a:schemeClr val="tx2">
                    <a:lumMod val="50000"/>
                  </a:schemeClr>
                </a:solidFill>
              </a:rPr>
              <a:t>Greenland Mill near miss</a:t>
            </a:r>
          </a:p>
          <a:p>
            <a:endParaRPr lang="en-GB" sz="1000" b="1" dirty="0">
              <a:solidFill>
                <a:schemeClr val="tx2">
                  <a:lumMod val="50000"/>
                </a:schemeClr>
              </a:solidFill>
            </a:endParaRPr>
          </a:p>
          <a:p>
            <a:r>
              <a:rPr lang="en-GB" sz="1200" dirty="0">
                <a:solidFill>
                  <a:schemeClr val="tx2">
                    <a:lumMod val="50000"/>
                  </a:schemeClr>
                </a:solidFill>
              </a:rPr>
              <a:t>On 26 February 2020 members of the Westbury Track team planned to work in a shared line blockage on the Up Trowbridge in order to undertake lifting and packing works. Whilst working on the Down Trowbridge with Hand Tampers, the team were involved in a near miss with a Colas light loco.</a:t>
            </a:r>
          </a:p>
          <a:p>
            <a:endParaRPr lang="en-GB" sz="800" dirty="0">
              <a:solidFill>
                <a:schemeClr val="tx2">
                  <a:lumMod val="50000"/>
                </a:schemeClr>
              </a:solidFill>
            </a:endParaRPr>
          </a:p>
          <a:p>
            <a:r>
              <a:rPr lang="en-GB" sz="1200" dirty="0">
                <a:solidFill>
                  <a:schemeClr val="tx2">
                    <a:lumMod val="50000"/>
                  </a:schemeClr>
                </a:solidFill>
              </a:rPr>
              <a:t>The team managed to get to a position of safety only 3-5 seconds before the train passed. </a:t>
            </a:r>
          </a:p>
          <a:p>
            <a:endParaRPr lang="en-GB" sz="800" dirty="0">
              <a:solidFill>
                <a:schemeClr val="tx2">
                  <a:lumMod val="50000"/>
                </a:schemeClr>
              </a:solidFill>
            </a:endParaRPr>
          </a:p>
          <a:p>
            <a:r>
              <a:rPr lang="en-GB" sz="1200" dirty="0">
                <a:solidFill>
                  <a:schemeClr val="tx2">
                    <a:lumMod val="50000"/>
                  </a:schemeClr>
                </a:solidFill>
              </a:rPr>
              <a:t>A Level 2 investigation is underway to establish why this happened, and a shared learning will be issued in due course.</a:t>
            </a:r>
          </a:p>
        </p:txBody>
      </p:sp>
      <p:pic>
        <p:nvPicPr>
          <p:cNvPr id="8" name="Picture 7">
            <a:extLst>
              <a:ext uri="{FF2B5EF4-FFF2-40B4-BE49-F238E27FC236}">
                <a16:creationId xmlns:a16="http://schemas.microsoft.com/office/drawing/2014/main" id="{63AC8E80-24C8-40DD-B028-0576DBE00129}"/>
              </a:ext>
            </a:extLst>
          </p:cNvPr>
          <p:cNvPicPr>
            <a:picLocks noChangeAspect="1"/>
          </p:cNvPicPr>
          <p:nvPr/>
        </p:nvPicPr>
        <p:blipFill>
          <a:blip r:embed="rId7"/>
          <a:stretch>
            <a:fillRect/>
          </a:stretch>
        </p:blipFill>
        <p:spPr>
          <a:xfrm>
            <a:off x="9476616" y="655797"/>
            <a:ext cx="1875968" cy="1406976"/>
          </a:xfrm>
          <a:prstGeom prst="rect">
            <a:avLst/>
          </a:prstGeom>
        </p:spPr>
      </p:pic>
    </p:spTree>
    <p:extLst>
      <p:ext uri="{BB962C8B-B14F-4D97-AF65-F5344CB8AC3E}">
        <p14:creationId xmlns:p14="http://schemas.microsoft.com/office/powerpoint/2010/main" val="172831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58671" y="152452"/>
            <a:ext cx="30243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A8CD8984-A912-491E-8103-CF000BFC61B8}"/>
              </a:ext>
            </a:extLst>
          </p:cNvPr>
          <p:cNvSpPr/>
          <p:nvPr/>
        </p:nvSpPr>
        <p:spPr>
          <a:xfrm>
            <a:off x="119336" y="1298794"/>
            <a:ext cx="5787769" cy="54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3F506419-3AFB-4CCB-AE78-4826081E8F30}"/>
              </a:ext>
            </a:extLst>
          </p:cNvPr>
          <p:cNvSpPr/>
          <p:nvPr/>
        </p:nvSpPr>
        <p:spPr>
          <a:xfrm>
            <a:off x="258670" y="712954"/>
            <a:ext cx="965375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Irregular Working in Clapham Yard </a:t>
            </a: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CD645988-B027-4328-9853-055A0B310213}"/>
              </a:ext>
            </a:extLst>
          </p:cNvPr>
          <p:cNvPicPr>
            <a:picLocks noChangeAspect="1"/>
          </p:cNvPicPr>
          <p:nvPr/>
        </p:nvPicPr>
        <p:blipFill>
          <a:blip r:embed="rId3"/>
          <a:stretch>
            <a:fillRect/>
          </a:stretch>
        </p:blipFill>
        <p:spPr>
          <a:xfrm>
            <a:off x="3283007" y="186804"/>
            <a:ext cx="424998" cy="426003"/>
          </a:xfrm>
          <a:prstGeom prst="roundRect">
            <a:avLst>
              <a:gd name="adj" fmla="val 4167"/>
            </a:avLst>
          </a:prstGeom>
          <a:solidFill>
            <a:srgbClr val="FFFFFF"/>
          </a:solidFill>
          <a:ln w="12700" cap="sq">
            <a:solidFill>
              <a:schemeClr val="tx1"/>
            </a:solidFill>
            <a:miter lim="800000"/>
          </a:ln>
          <a:effectLst/>
          <a:scene3d>
            <a:camera prst="orthographicFront"/>
            <a:lightRig rig="threePt" dir="t">
              <a:rot lat="0" lon="0" rev="2700000"/>
            </a:lightRig>
          </a:scene3d>
          <a:sp3d>
            <a:bevelT h="38100"/>
            <a:contourClr>
              <a:srgbClr val="C0C0C0"/>
            </a:contourClr>
          </a:sp3d>
        </p:spPr>
      </p:pic>
      <p:sp>
        <p:nvSpPr>
          <p:cNvPr id="6" name="Rectangle 5">
            <a:extLst>
              <a:ext uri="{FF2B5EF4-FFF2-40B4-BE49-F238E27FC236}">
                <a16:creationId xmlns:a16="http://schemas.microsoft.com/office/drawing/2014/main" id="{43286ADF-D2B0-495B-83CE-039F151ACF2C}"/>
              </a:ext>
            </a:extLst>
          </p:cNvPr>
          <p:cNvSpPr/>
          <p:nvPr/>
        </p:nvSpPr>
        <p:spPr>
          <a:xfrm>
            <a:off x="258669" y="1099422"/>
            <a:ext cx="11093915" cy="3293209"/>
          </a:xfrm>
          <a:prstGeom prst="rect">
            <a:avLst/>
          </a:prstGeom>
          <a:solidFill>
            <a:schemeClr val="tx2">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prstClr val="white"/>
                </a:solidFill>
                <a:effectLst/>
                <a:uLnTx/>
                <a:uFillTx/>
                <a:ea typeface="Times New Roman" panose="02020603050405020304" pitchFamily="18" charset="0"/>
                <a:cs typeface="Times New Roman" panose="02020603050405020304" pitchFamily="18" charset="0"/>
              </a:rPr>
              <a:t>On the 4</a:t>
            </a:r>
            <a:r>
              <a:rPr kumimoji="0" lang="en-GB" sz="1600" i="0" u="none" strike="noStrike" kern="1200" cap="none" spc="0" normalizeH="0" baseline="30000" noProof="0" dirty="0">
                <a:ln>
                  <a:noFill/>
                </a:ln>
                <a:solidFill>
                  <a:prstClr val="white"/>
                </a:solidFill>
                <a:effectLst/>
                <a:uLnTx/>
                <a:uFillTx/>
                <a:ea typeface="Times New Roman" panose="02020603050405020304" pitchFamily="18" charset="0"/>
                <a:cs typeface="Times New Roman" panose="02020603050405020304" pitchFamily="18" charset="0"/>
              </a:rPr>
              <a:t>th</a:t>
            </a:r>
            <a:r>
              <a:rPr kumimoji="0" lang="en-GB" sz="1600" i="0" u="none" strike="noStrike" kern="1200" cap="none" spc="0" normalizeH="0" baseline="0" noProof="0" dirty="0">
                <a:ln>
                  <a:noFill/>
                </a:ln>
                <a:solidFill>
                  <a:prstClr val="white"/>
                </a:solidFill>
                <a:effectLst/>
                <a:uLnTx/>
                <a:uFillTx/>
                <a:ea typeface="Times New Roman" panose="02020603050405020304" pitchFamily="18" charset="0"/>
                <a:cs typeface="Times New Roman" panose="02020603050405020304" pitchFamily="18" charset="0"/>
              </a:rPr>
              <a:t> February 2020 Waterloo S&amp;T team were responding to faults on CY28 and 651 points at Clapham Junction. The COSS signed into the PC block (Item 28 Queenstown Road to Wimbledon) and then informed the Shunter in person that he had been given permission to work within the possession. He also informed the Shunter that his team would later carry out some maintenance work on W632A points, within the sidings. The COSS was told that shunt moves would cease at approx. 01:30. </a:t>
            </a:r>
            <a:endParaRPr kumimoji="0" lang="en-GB" sz="1600" i="0" u="none" strike="noStrike" kern="1200" cap="none" spc="0" normalizeH="0" baseline="0" noProof="0" dirty="0">
              <a:ln>
                <a:noFill/>
              </a:ln>
              <a:solidFill>
                <a:prstClr val="white"/>
              </a:solidFill>
              <a:effectLst/>
              <a:uLnTx/>
              <a:uFillTx/>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i="0" u="none" strike="noStrike" kern="1200" cap="none" spc="0" normalizeH="0" baseline="0" noProof="0" dirty="0">
              <a:ln>
                <a:noFill/>
              </a:ln>
              <a:solidFill>
                <a:prstClr val="white"/>
              </a:solidFill>
              <a:effectLst/>
              <a:uLnTx/>
              <a:uFillTx/>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prstClr val="white"/>
                </a:solidFill>
                <a:effectLst/>
                <a:uLnTx/>
                <a:uFillTx/>
                <a:ea typeface="Times New Roman" panose="02020603050405020304" pitchFamily="18" charset="0"/>
                <a:cs typeface="Times New Roman" panose="02020603050405020304" pitchFamily="18" charset="0"/>
              </a:rPr>
              <a:t>The team's work on CY28 signal and 651 pts took longer than expected and they did not finish until approx. 03:30, when they made their way to 632A pts. Before any work commenced, the COSS spotted a train (unit 450014) approx. 300 metres away. As no work had been carried out, the team moved into the blocked UMF and the COSS called the Shunter. </a:t>
            </a:r>
            <a:endParaRPr kumimoji="0" lang="en-GB" sz="1600" i="0" u="none" strike="noStrike" kern="1200" cap="none" spc="0" normalizeH="0" baseline="0" noProof="0" dirty="0">
              <a:ln>
                <a:noFill/>
              </a:ln>
              <a:solidFill>
                <a:prstClr val="white"/>
              </a:solidFill>
              <a:effectLst/>
              <a:uLnTx/>
              <a:uFillTx/>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i="0" u="none" strike="noStrike" kern="1200" cap="none" spc="0" normalizeH="0" baseline="0" noProof="0" dirty="0">
              <a:ln>
                <a:noFill/>
              </a:ln>
              <a:solidFill>
                <a:prstClr val="white"/>
              </a:solidFill>
              <a:effectLst/>
              <a:uLnTx/>
              <a:uFillTx/>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prstClr val="white"/>
                </a:solidFill>
                <a:effectLst/>
                <a:uLnTx/>
                <a:uFillTx/>
                <a:ea typeface="Times New Roman" panose="02020603050405020304" pitchFamily="18" charset="0"/>
                <a:cs typeface="Times New Roman" panose="02020603050405020304" pitchFamily="18" charset="0"/>
              </a:rPr>
              <a:t>When queried why a train was being signalled in the team’s direction, the Shunter admitted that even though the COSS informed him where his team would be working, he assumed they were still at CY28 signal. It transpired that the practice and process followed during the taking of the sidings possession was not followed by either party and the Occurrence Register had not been filled in correctly by the Shunter.</a:t>
            </a:r>
            <a:endParaRPr kumimoji="0" lang="en-GB" sz="1600" i="0" u="none" strike="noStrike" kern="1200" cap="none" spc="0" normalizeH="0" baseline="0" noProof="0" dirty="0">
              <a:ln>
                <a:noFill/>
              </a:ln>
              <a:solidFill>
                <a:prstClr val="white"/>
              </a:solidFill>
              <a:effectLst/>
              <a:uLnTx/>
              <a:uFillTx/>
              <a:ea typeface="Times New Roman" panose="02020603050405020304" pitchFamily="18" charset="0"/>
              <a:cs typeface="+mn-cs"/>
            </a:endParaRPr>
          </a:p>
        </p:txBody>
      </p:sp>
      <p:pic>
        <p:nvPicPr>
          <p:cNvPr id="7" name="Picture 6">
            <a:extLst>
              <a:ext uri="{FF2B5EF4-FFF2-40B4-BE49-F238E27FC236}">
                <a16:creationId xmlns:a16="http://schemas.microsoft.com/office/drawing/2014/main" id="{6D05674A-582F-46E6-8F7F-92D4E7C7561D}"/>
              </a:ext>
            </a:extLst>
          </p:cNvPr>
          <p:cNvPicPr>
            <a:picLocks noChangeAspect="1"/>
          </p:cNvPicPr>
          <p:nvPr/>
        </p:nvPicPr>
        <p:blipFill>
          <a:blip r:embed="rId4"/>
          <a:stretch>
            <a:fillRect/>
          </a:stretch>
        </p:blipFill>
        <p:spPr>
          <a:xfrm>
            <a:off x="7680176" y="4150818"/>
            <a:ext cx="4012880" cy="2280976"/>
          </a:xfrm>
          <a:prstGeom prst="rect">
            <a:avLst/>
          </a:prstGeom>
          <a:ln w="12700">
            <a:solidFill>
              <a:schemeClr val="tx2">
                <a:lumMod val="50000"/>
              </a:schemeClr>
            </a:solidFill>
          </a:ln>
        </p:spPr>
      </p:pic>
      <p:sp>
        <p:nvSpPr>
          <p:cNvPr id="8" name="Oval 7">
            <a:extLst>
              <a:ext uri="{FF2B5EF4-FFF2-40B4-BE49-F238E27FC236}">
                <a16:creationId xmlns:a16="http://schemas.microsoft.com/office/drawing/2014/main" id="{00958ABD-B85E-44C5-9ED4-1BB110D869A1}"/>
              </a:ext>
            </a:extLst>
          </p:cNvPr>
          <p:cNvSpPr/>
          <p:nvPr/>
        </p:nvSpPr>
        <p:spPr>
          <a:xfrm>
            <a:off x="7765748" y="4766640"/>
            <a:ext cx="288032" cy="4740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0742358F-7F69-4D7F-B688-C546132ADD64}"/>
              </a:ext>
            </a:extLst>
          </p:cNvPr>
          <p:cNvSpPr/>
          <p:nvPr/>
        </p:nvSpPr>
        <p:spPr>
          <a:xfrm>
            <a:off x="9336360" y="4441273"/>
            <a:ext cx="288032" cy="47402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D6BBC6A5-6482-4CB5-8E84-B33E6A7CBC9E}"/>
              </a:ext>
            </a:extLst>
          </p:cNvPr>
          <p:cNvSpPr/>
          <p:nvPr/>
        </p:nvSpPr>
        <p:spPr>
          <a:xfrm>
            <a:off x="11263639" y="5629060"/>
            <a:ext cx="288033" cy="474022"/>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2" name="Straight Arrow Connector 11">
            <a:extLst>
              <a:ext uri="{FF2B5EF4-FFF2-40B4-BE49-F238E27FC236}">
                <a16:creationId xmlns:a16="http://schemas.microsoft.com/office/drawing/2014/main" id="{193ACF2A-8BD5-4946-B7BE-898403B44D97}"/>
              </a:ext>
            </a:extLst>
          </p:cNvPr>
          <p:cNvCxnSpPr>
            <a:cxnSpLocks/>
          </p:cNvCxnSpPr>
          <p:nvPr/>
        </p:nvCxnSpPr>
        <p:spPr>
          <a:xfrm>
            <a:off x="7680176" y="5718000"/>
            <a:ext cx="1296144"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13">
            <a:extLst>
              <a:ext uri="{FF2B5EF4-FFF2-40B4-BE49-F238E27FC236}">
                <a16:creationId xmlns:a16="http://schemas.microsoft.com/office/drawing/2014/main" id="{724364CC-5DD7-4214-A927-3E79911138BB}"/>
              </a:ext>
            </a:extLst>
          </p:cNvPr>
          <p:cNvSpPr txBox="1"/>
          <p:nvPr/>
        </p:nvSpPr>
        <p:spPr>
          <a:xfrm>
            <a:off x="8008363" y="6267345"/>
            <a:ext cx="3356506" cy="474023"/>
          </a:xfrm>
          <a:prstGeom prst="rect">
            <a:avLst/>
          </a:prstGeom>
          <a:solidFill>
            <a:sysClr val="window" lastClr="FFFFFF"/>
          </a:solidFill>
          <a:ln w="6350">
            <a:solidFill>
              <a:schemeClr val="tx2">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5172">
                    <a:lumMod val="50000"/>
                  </a:srgbClr>
                </a:solidFill>
                <a:effectLst/>
                <a:uLnTx/>
                <a:uFillTx/>
                <a:latin typeface="Times New Roman" panose="02020603050405020304" pitchFamily="18" charset="0"/>
                <a:ea typeface="Times New Roman" panose="02020603050405020304" pitchFamily="18" charset="0"/>
                <a:cs typeface="+mn-cs"/>
              </a:rPr>
              <a:t>CY28 (in red) &amp; 651 pts (in green). 632A pts (in orange). Purple arrow denoting the unit 450014.</a:t>
            </a:r>
          </a:p>
        </p:txBody>
      </p:sp>
      <p:sp>
        <p:nvSpPr>
          <p:cNvPr id="15" name="Rectangle 14">
            <a:extLst>
              <a:ext uri="{FF2B5EF4-FFF2-40B4-BE49-F238E27FC236}">
                <a16:creationId xmlns:a16="http://schemas.microsoft.com/office/drawing/2014/main" id="{C702D6AD-D745-4E85-8C0E-592E4500D42B}"/>
              </a:ext>
            </a:extLst>
          </p:cNvPr>
          <p:cNvSpPr/>
          <p:nvPr/>
        </p:nvSpPr>
        <p:spPr>
          <a:xfrm>
            <a:off x="298825" y="4509120"/>
            <a:ext cx="7093319" cy="2063858"/>
          </a:xfrm>
          <a:prstGeom prst="rect">
            <a:avLst/>
          </a:prstGeom>
          <a:solidFill>
            <a:srgbClr val="FFC000"/>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Actions Already Taken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South Western Railway have put in place a measure throughout their depots where a ‘Permit to Work’ must be issued to any Network Rail team working within their yards/sidings.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If you are not in possession of this permit, you do not have permission to work in the yard/sidings.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REMEMBER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A clear understanding must be reached by all parties prior to work starting.</a:t>
            </a:r>
          </a:p>
        </p:txBody>
      </p:sp>
    </p:spTree>
    <p:extLst>
      <p:ext uri="{BB962C8B-B14F-4D97-AF65-F5344CB8AC3E}">
        <p14:creationId xmlns:p14="http://schemas.microsoft.com/office/powerpoint/2010/main" val="1554791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58671" y="152452"/>
            <a:ext cx="30243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A8CD8984-A912-491E-8103-CF000BFC61B8}"/>
              </a:ext>
            </a:extLst>
          </p:cNvPr>
          <p:cNvSpPr/>
          <p:nvPr/>
        </p:nvSpPr>
        <p:spPr>
          <a:xfrm>
            <a:off x="119336" y="1298794"/>
            <a:ext cx="5787769" cy="54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3F506419-3AFB-4CCB-AE78-4826081E8F30}"/>
              </a:ext>
            </a:extLst>
          </p:cNvPr>
          <p:cNvSpPr/>
          <p:nvPr/>
        </p:nvSpPr>
        <p:spPr>
          <a:xfrm>
            <a:off x="304428" y="680211"/>
            <a:ext cx="965375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Operational Irregularity at Yeovil Pen Mill</a:t>
            </a: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3C9703BC-34A4-4086-8681-F8469D8985FF}"/>
              </a:ext>
            </a:extLst>
          </p:cNvPr>
          <p:cNvSpPr/>
          <p:nvPr/>
        </p:nvSpPr>
        <p:spPr>
          <a:xfrm>
            <a:off x="211882" y="1061985"/>
            <a:ext cx="11768235" cy="3338047"/>
          </a:xfrm>
          <a:prstGeom prst="rect">
            <a:avLst/>
          </a:prstGeom>
          <a:solidFill>
            <a:schemeClr val="tx2">
              <a:lumMod val="50000"/>
            </a:schemeClr>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t>On Wednesday morning 19</a:t>
            </a:r>
            <a:r>
              <a:rPr kumimoji="0" lang="en-GB" sz="1600" b="0" i="0" u="none" strike="noStrike" kern="1200" cap="none" spc="0" normalizeH="0" baseline="30000" noProof="0" dirty="0">
                <a:ln>
                  <a:noFill/>
                </a:ln>
                <a:solidFill>
                  <a:prstClr val="white"/>
                </a:solidFill>
                <a:effectLst/>
                <a:uLnTx/>
                <a:uFillTx/>
                <a:latin typeface="Arial" panose="020B0604020202020204"/>
                <a:ea typeface="+mn-ea"/>
                <a:cs typeface="+mn-cs"/>
              </a:rPr>
              <a:t>th</a:t>
            </a: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t> </a:t>
            </a:r>
            <a:r>
              <a:rPr lang="en-GB" sz="1600" dirty="0">
                <a:solidFill>
                  <a:prstClr val="white"/>
                </a:solidFill>
                <a:latin typeface="Arial" panose="020B0604020202020204"/>
              </a:rPr>
              <a:t>Feb 2020, f</a:t>
            </a:r>
            <a:r>
              <a:rPr kumimoji="0" lang="en-GB" sz="1600" b="0" i="0" u="none" strike="noStrike" kern="1200" cap="none" spc="0" normalizeH="0" baseline="0" noProof="0" dirty="0" err="1">
                <a:ln>
                  <a:noFill/>
                </a:ln>
                <a:solidFill>
                  <a:prstClr val="white"/>
                </a:solidFill>
                <a:effectLst/>
                <a:uLnTx/>
                <a:uFillTx/>
                <a:latin typeface="Arial" panose="020B0604020202020204"/>
                <a:ea typeface="+mn-ea"/>
                <a:cs typeface="+mn-cs"/>
              </a:rPr>
              <a:t>ollowing</a:t>
            </a: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t> an earlier earth slip on the WEY line at Yeovil Pen Mill , a  group of Buildings and Civils  contractors signed in with an Engineering Supervisor (ES) of an existing possession  (Item 121, worksite A),  to undertake emergency earthworks inspection on a railway cutting.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t>Having received a  face to face briefing from  the ES, the group led by a Controller of Site Safety (COSS), were of the understanding that the single WEY line and the adjacent YJP line, were CLOSED to train movements at their location.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t>Whilst the group were standing on the YJP line to plan their task, they were approached by a COSS from another work group who informed them that the YJP line was in fact  OPEN to trains . The COSS immediately moved the group to a position of safety (POS) and contacted the ES for clarification. The ES  confirmed back to the COSS that they were outside the limits of the worksite and the YJP line was OPEN.  Shortly after a train passed on the YJP line at 30mph.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t>Next steps: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white"/>
                </a:solidFill>
                <a:effectLst/>
                <a:uLnTx/>
                <a:uFillTx/>
                <a:latin typeface="Arial" panose="020B0604020202020204"/>
                <a:ea typeface="+mn-ea"/>
                <a:cs typeface="+mn-cs"/>
              </a:rPr>
              <a:t>to understand the information used in preparation of the SWP as the partially completed RT9909 showed all lines on site as blocked?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white"/>
                </a:solidFill>
                <a:effectLst/>
                <a:uLnTx/>
                <a:uFillTx/>
                <a:latin typeface="Arial" panose="020B0604020202020204"/>
                <a:ea typeface="+mn-ea"/>
                <a:cs typeface="+mn-cs"/>
              </a:rPr>
              <a:t>to understand the content of the ES briefing to the COSS and whether a clear understanding was reached?</a:t>
            </a:r>
          </a:p>
        </p:txBody>
      </p:sp>
      <p:pic>
        <p:nvPicPr>
          <p:cNvPr id="13" name="Picture 12">
            <a:extLst>
              <a:ext uri="{FF2B5EF4-FFF2-40B4-BE49-F238E27FC236}">
                <a16:creationId xmlns:a16="http://schemas.microsoft.com/office/drawing/2014/main" id="{CD645988-B027-4328-9853-055A0B310213}"/>
              </a:ext>
            </a:extLst>
          </p:cNvPr>
          <p:cNvPicPr>
            <a:picLocks noChangeAspect="1"/>
          </p:cNvPicPr>
          <p:nvPr/>
        </p:nvPicPr>
        <p:blipFill>
          <a:blip r:embed="rId3"/>
          <a:stretch>
            <a:fillRect/>
          </a:stretch>
        </p:blipFill>
        <p:spPr>
          <a:xfrm>
            <a:off x="3283007" y="186804"/>
            <a:ext cx="424998" cy="426003"/>
          </a:xfrm>
          <a:prstGeom prst="roundRect">
            <a:avLst>
              <a:gd name="adj" fmla="val 4167"/>
            </a:avLst>
          </a:prstGeom>
          <a:solidFill>
            <a:srgbClr val="FFFFFF"/>
          </a:solidFill>
          <a:ln w="12700" cap="sq">
            <a:solidFill>
              <a:schemeClr val="tx1"/>
            </a:solidFill>
            <a:miter lim="800000"/>
          </a:ln>
          <a:effectLst/>
          <a:scene3d>
            <a:camera prst="orthographicFront"/>
            <a:lightRig rig="threePt" dir="t">
              <a:rot lat="0" lon="0" rev="2700000"/>
            </a:lightRig>
          </a:scene3d>
          <a:sp3d>
            <a:bevelT h="38100"/>
            <a:contourClr>
              <a:srgbClr val="C0C0C0"/>
            </a:contourClr>
          </a:sp3d>
        </p:spPr>
      </p:pic>
      <p:pic>
        <p:nvPicPr>
          <p:cNvPr id="6" name="Picture 5">
            <a:extLst>
              <a:ext uri="{FF2B5EF4-FFF2-40B4-BE49-F238E27FC236}">
                <a16:creationId xmlns:a16="http://schemas.microsoft.com/office/drawing/2014/main" id="{23F37A7B-1D17-40E2-A11A-3E1AEDE7F1FC}"/>
              </a:ext>
            </a:extLst>
          </p:cNvPr>
          <p:cNvPicPr>
            <a:picLocks noChangeAspect="1"/>
          </p:cNvPicPr>
          <p:nvPr/>
        </p:nvPicPr>
        <p:blipFill>
          <a:blip r:embed="rId4"/>
          <a:stretch>
            <a:fillRect/>
          </a:stretch>
        </p:blipFill>
        <p:spPr>
          <a:xfrm>
            <a:off x="535439" y="4484634"/>
            <a:ext cx="10062133" cy="2271568"/>
          </a:xfrm>
          <a:prstGeom prst="rect">
            <a:avLst/>
          </a:prstGeom>
          <a:ln>
            <a:solidFill>
              <a:schemeClr val="tx2">
                <a:lumMod val="50000"/>
              </a:schemeClr>
            </a:solidFill>
          </a:ln>
        </p:spPr>
      </p:pic>
      <p:cxnSp>
        <p:nvCxnSpPr>
          <p:cNvPr id="22" name="Straight Arrow Connector 21">
            <a:extLst>
              <a:ext uri="{FF2B5EF4-FFF2-40B4-BE49-F238E27FC236}">
                <a16:creationId xmlns:a16="http://schemas.microsoft.com/office/drawing/2014/main" id="{1713F414-0601-4C2C-A038-D35FB1087CED}"/>
              </a:ext>
            </a:extLst>
          </p:cNvPr>
          <p:cNvCxnSpPr>
            <a:cxnSpLocks/>
          </p:cNvCxnSpPr>
          <p:nvPr/>
        </p:nvCxnSpPr>
        <p:spPr>
          <a:xfrm flipV="1">
            <a:off x="1639828" y="5585272"/>
            <a:ext cx="409551" cy="57518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22">
            <a:extLst>
              <a:ext uri="{FF2B5EF4-FFF2-40B4-BE49-F238E27FC236}">
                <a16:creationId xmlns:a16="http://schemas.microsoft.com/office/drawing/2014/main" id="{A09FF246-F7A1-4E06-879A-8F4219711314}"/>
              </a:ext>
            </a:extLst>
          </p:cNvPr>
          <p:cNvSpPr txBox="1"/>
          <p:nvPr/>
        </p:nvSpPr>
        <p:spPr>
          <a:xfrm>
            <a:off x="642379" y="6160453"/>
            <a:ext cx="1300060" cy="4644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Line under the possession </a:t>
            </a:r>
          </a:p>
        </p:txBody>
      </p:sp>
      <p:sp>
        <p:nvSpPr>
          <p:cNvPr id="26" name="Text Box 22">
            <a:extLst>
              <a:ext uri="{FF2B5EF4-FFF2-40B4-BE49-F238E27FC236}">
                <a16:creationId xmlns:a16="http://schemas.microsoft.com/office/drawing/2014/main" id="{CE81AB70-3782-46AA-AAAE-9B8D0A450BC4}"/>
              </a:ext>
            </a:extLst>
          </p:cNvPr>
          <p:cNvSpPr txBox="1"/>
          <p:nvPr/>
        </p:nvSpPr>
        <p:spPr>
          <a:xfrm>
            <a:off x="9391302" y="4575919"/>
            <a:ext cx="1133757" cy="4644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Location of the worksite group </a:t>
            </a:r>
          </a:p>
        </p:txBody>
      </p:sp>
      <p:cxnSp>
        <p:nvCxnSpPr>
          <p:cNvPr id="27" name="Straight Arrow Connector 26">
            <a:extLst>
              <a:ext uri="{FF2B5EF4-FFF2-40B4-BE49-F238E27FC236}">
                <a16:creationId xmlns:a16="http://schemas.microsoft.com/office/drawing/2014/main" id="{308D5AEE-545C-4788-B906-249D1EBFC4E9}"/>
              </a:ext>
            </a:extLst>
          </p:cNvPr>
          <p:cNvCxnSpPr>
            <a:cxnSpLocks/>
            <a:endCxn id="29" idx="6"/>
          </p:cNvCxnSpPr>
          <p:nvPr/>
        </p:nvCxnSpPr>
        <p:spPr>
          <a:xfrm flipH="1">
            <a:off x="8653236" y="4941168"/>
            <a:ext cx="733520" cy="39437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2F218F7D-622C-47B6-AA69-8C0BCE710EEB}"/>
              </a:ext>
            </a:extLst>
          </p:cNvPr>
          <p:cNvSpPr/>
          <p:nvPr/>
        </p:nvSpPr>
        <p:spPr>
          <a:xfrm>
            <a:off x="8294910" y="5175772"/>
            <a:ext cx="358326" cy="319536"/>
          </a:xfrm>
          <a:prstGeom prst="ellipse">
            <a:avLst/>
          </a:prstGeom>
          <a:noFill/>
          <a:ln w="5715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3255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sp>
        <p:nvSpPr>
          <p:cNvPr id="3" name="Rectangle 2">
            <a:extLst>
              <a:ext uri="{FF2B5EF4-FFF2-40B4-BE49-F238E27FC236}">
                <a16:creationId xmlns:a16="http://schemas.microsoft.com/office/drawing/2014/main" id="{B1A80907-A18E-4752-BA4D-27AC896333D1}"/>
              </a:ext>
            </a:extLst>
          </p:cNvPr>
          <p:cNvSpPr/>
          <p:nvPr/>
        </p:nvSpPr>
        <p:spPr>
          <a:xfrm>
            <a:off x="240036" y="1142959"/>
            <a:ext cx="11040540" cy="2923877"/>
          </a:xfrm>
          <a:prstGeom prst="rect">
            <a:avLst/>
          </a:prstGeom>
          <a:solidFill>
            <a:schemeClr val="tx2">
              <a:lumMod val="50000"/>
            </a:schemeClr>
          </a:solidFill>
        </p:spPr>
        <p:txBody>
          <a:bodyPr wrap="square">
            <a:spAutoFit/>
          </a:bodyPr>
          <a:lstStyle/>
          <a:p>
            <a:r>
              <a:rPr lang="en-GB" sz="1600" b="1" dirty="0">
                <a:solidFill>
                  <a:schemeClr val="bg1"/>
                </a:solidFill>
              </a:rPr>
              <a:t>At approx. 00:40hrs on Thursday 21st November 2019 the driver of a NWR </a:t>
            </a:r>
            <a:r>
              <a:rPr lang="en-GB" sz="1600" b="1" dirty="0" err="1">
                <a:solidFill>
                  <a:schemeClr val="bg1"/>
                </a:solidFill>
              </a:rPr>
              <a:t>Movano</a:t>
            </a:r>
            <a:r>
              <a:rPr lang="en-GB" sz="1600" b="1" dirty="0">
                <a:solidFill>
                  <a:schemeClr val="bg1"/>
                </a:solidFill>
              </a:rPr>
              <a:t> van parked on the ramp down from Ebury Bridge Road at Victoria behind another vehicle. The other vehicle was a small Citroen caddy style van used by an S&amp;T sub contractor. </a:t>
            </a:r>
          </a:p>
          <a:p>
            <a:endParaRPr lang="en-GB" sz="800" b="1" dirty="0">
              <a:solidFill>
                <a:schemeClr val="bg1"/>
              </a:solidFill>
            </a:endParaRPr>
          </a:p>
          <a:p>
            <a:r>
              <a:rPr lang="en-GB" sz="1600" b="1" dirty="0">
                <a:solidFill>
                  <a:schemeClr val="bg1"/>
                </a:solidFill>
              </a:rPr>
              <a:t>The sub contractor was parked on the ramp waiting to access the track as his path was blocked by Road Rail Vehicles (RRV's). The NWR van driver left his vehicle with its engine running whilst enquiring about the access becoming clear. </a:t>
            </a:r>
          </a:p>
          <a:p>
            <a:endParaRPr lang="en-GB" sz="800" b="1" dirty="0">
              <a:solidFill>
                <a:schemeClr val="bg1"/>
              </a:solidFill>
            </a:endParaRPr>
          </a:p>
          <a:p>
            <a:r>
              <a:rPr lang="en-GB" sz="1600" b="1" dirty="0">
                <a:solidFill>
                  <a:schemeClr val="bg1"/>
                </a:solidFill>
              </a:rPr>
              <a:t>Whilst the sub contractor was getting some water from the back of his vehicle, he noticed the vacant NWR vehicle heading towards him. He attempted to move out of the way but was crushed between the two vehicles. He sustained lacerations and bruising around the top of the right shin, damage to the knee ligaments and soft &amp; deep tissue damage.</a:t>
            </a:r>
          </a:p>
          <a:p>
            <a:endParaRPr lang="en-GB" sz="800" b="1" dirty="0">
              <a:solidFill>
                <a:schemeClr val="bg1"/>
              </a:solidFill>
            </a:endParaRPr>
          </a:p>
        </p:txBody>
      </p:sp>
      <p:sp>
        <p:nvSpPr>
          <p:cNvPr id="12" name="Rectangle 11">
            <a:extLst>
              <a:ext uri="{FF2B5EF4-FFF2-40B4-BE49-F238E27FC236}">
                <a16:creationId xmlns:a16="http://schemas.microsoft.com/office/drawing/2014/main" id="{137C17DE-8009-422D-B138-ED6D16DD655F}"/>
              </a:ext>
            </a:extLst>
          </p:cNvPr>
          <p:cNvSpPr/>
          <p:nvPr/>
        </p:nvSpPr>
        <p:spPr>
          <a:xfrm>
            <a:off x="240036" y="609789"/>
            <a:ext cx="758415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5172">
                    <a:lumMod val="50000"/>
                  </a:srgbClr>
                </a:solidFill>
                <a:latin typeface="Arial" panose="020B0604020202020204"/>
              </a:rPr>
              <a:t>Crush injury caused by faulty van breaks at Victoria – Sussex Route </a:t>
            </a:r>
            <a:endPar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470A22F6-B264-442D-BE3B-3FCF26C84A13}"/>
              </a:ext>
            </a:extLst>
          </p:cNvPr>
          <p:cNvPicPr>
            <a:picLocks noChangeAspect="1"/>
          </p:cNvPicPr>
          <p:nvPr/>
        </p:nvPicPr>
        <p:blipFill>
          <a:blip r:embed="rId3"/>
          <a:stretch>
            <a:fillRect/>
          </a:stretch>
        </p:blipFill>
        <p:spPr>
          <a:xfrm>
            <a:off x="8944034" y="4292567"/>
            <a:ext cx="2998677" cy="2014503"/>
          </a:xfrm>
          <a:prstGeom prst="rect">
            <a:avLst/>
          </a:prstGeom>
          <a:ln w="19050">
            <a:solidFill>
              <a:schemeClr val="tx2">
                <a:lumMod val="50000"/>
              </a:schemeClr>
            </a:solidFill>
          </a:ln>
        </p:spPr>
      </p:pic>
      <p:pic>
        <p:nvPicPr>
          <p:cNvPr id="14" name="Picture 13">
            <a:extLst>
              <a:ext uri="{FF2B5EF4-FFF2-40B4-BE49-F238E27FC236}">
                <a16:creationId xmlns:a16="http://schemas.microsoft.com/office/drawing/2014/main" id="{4CD51FDC-3550-471B-A72F-7BEEB67C6B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791" t="17500" r="12153" b="15973"/>
          <a:stretch/>
        </p:blipFill>
        <p:spPr>
          <a:xfrm>
            <a:off x="3246721" y="141335"/>
            <a:ext cx="414491" cy="426003"/>
          </a:xfrm>
          <a:prstGeom prst="rect">
            <a:avLst/>
          </a:prstGeom>
          <a:ln>
            <a:solidFill>
              <a:schemeClr val="tx1"/>
            </a:solidFill>
          </a:ln>
        </p:spPr>
      </p:pic>
      <p:sp>
        <p:nvSpPr>
          <p:cNvPr id="6" name="Rectangle 5">
            <a:extLst>
              <a:ext uri="{FF2B5EF4-FFF2-40B4-BE49-F238E27FC236}">
                <a16:creationId xmlns:a16="http://schemas.microsoft.com/office/drawing/2014/main" id="{E3080B3D-7F85-41AE-8128-3E11137B869C}"/>
              </a:ext>
            </a:extLst>
          </p:cNvPr>
          <p:cNvSpPr/>
          <p:nvPr/>
        </p:nvSpPr>
        <p:spPr>
          <a:xfrm>
            <a:off x="249289" y="4295268"/>
            <a:ext cx="8210314" cy="2062103"/>
          </a:xfrm>
          <a:prstGeom prst="rect">
            <a:avLst/>
          </a:prstGeom>
          <a:solidFill>
            <a:srgbClr val="FFC000"/>
          </a:solidFill>
          <a:ln w="19050">
            <a:solidFill>
              <a:schemeClr val="tx2">
                <a:lumMod val="50000"/>
              </a:schemeClr>
            </a:solidFill>
          </a:ln>
        </p:spPr>
        <p:txBody>
          <a:bodyPr wrap="square">
            <a:spAutoFit/>
          </a:bodyPr>
          <a:lstStyle/>
          <a:p>
            <a:r>
              <a:rPr lang="en-GB" sz="1600" b="1" dirty="0"/>
              <a:t>The investigation found the following:</a:t>
            </a:r>
          </a:p>
          <a:p>
            <a:endParaRPr lang="en-GB" sz="1600" b="1" dirty="0"/>
          </a:p>
          <a:p>
            <a:pPr marL="285750" indent="-285750">
              <a:buFont typeface="Wingdings" panose="05000000000000000000" pitchFamily="2" charset="2"/>
              <a:buChar char="Ø"/>
            </a:pPr>
            <a:r>
              <a:rPr lang="en-GB" sz="1600" b="1" dirty="0"/>
              <a:t>the immediate cause - the handbrake on the NWR van was faulty and therefore not able to prevent the vehicle from moving forward down the slope</a:t>
            </a:r>
          </a:p>
          <a:p>
            <a:pPr marL="285750" indent="-285750">
              <a:buFont typeface="Wingdings" panose="05000000000000000000" pitchFamily="2" charset="2"/>
              <a:buChar char="Ø"/>
            </a:pPr>
            <a:r>
              <a:rPr lang="en-GB" sz="1600" b="1" dirty="0"/>
              <a:t>the driver’s log book showed that the driver of the van used this vehicle almost exclusively, with the last person using it two months earlier</a:t>
            </a:r>
          </a:p>
          <a:p>
            <a:pPr marL="285750" indent="-285750">
              <a:buFont typeface="Wingdings" panose="05000000000000000000" pitchFamily="2" charset="2"/>
              <a:buChar char="Ø"/>
            </a:pPr>
            <a:r>
              <a:rPr lang="en-GB" sz="1600" b="1" dirty="0"/>
              <a:t>the driver carried out a partial but not the complete vehicle check that is documented in the driver’s handbook</a:t>
            </a:r>
          </a:p>
        </p:txBody>
      </p:sp>
    </p:spTree>
    <p:extLst>
      <p:ext uri="{BB962C8B-B14F-4D97-AF65-F5344CB8AC3E}">
        <p14:creationId xmlns:p14="http://schemas.microsoft.com/office/powerpoint/2010/main" val="288081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58671" y="152452"/>
            <a:ext cx="30243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A8CD8984-A912-491E-8103-CF000BFC61B8}"/>
              </a:ext>
            </a:extLst>
          </p:cNvPr>
          <p:cNvSpPr/>
          <p:nvPr/>
        </p:nvSpPr>
        <p:spPr>
          <a:xfrm>
            <a:off x="119336" y="1298794"/>
            <a:ext cx="5787769" cy="54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3F506419-3AFB-4CCB-AE78-4826081E8F30}"/>
              </a:ext>
            </a:extLst>
          </p:cNvPr>
          <p:cNvSpPr/>
          <p:nvPr/>
        </p:nvSpPr>
        <p:spPr>
          <a:xfrm>
            <a:off x="258670" y="777938"/>
            <a:ext cx="9653753" cy="369332"/>
          </a:xfrm>
          <a:prstGeom prst="rect">
            <a:avLst/>
          </a:prstGeom>
        </p:spPr>
        <p:txBody>
          <a:bodyPr wrap="square">
            <a:spAutoFit/>
          </a:bodyPr>
          <a:lstStyle/>
          <a:p>
            <a:pPr>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Points Run Through at Twickenham 09/02/2020 – Southern Capital Delivery</a:t>
            </a:r>
          </a:p>
        </p:txBody>
      </p:sp>
      <p:pic>
        <p:nvPicPr>
          <p:cNvPr id="13" name="Picture 12">
            <a:extLst>
              <a:ext uri="{FF2B5EF4-FFF2-40B4-BE49-F238E27FC236}">
                <a16:creationId xmlns:a16="http://schemas.microsoft.com/office/drawing/2014/main" id="{CD645988-B027-4328-9853-055A0B310213}"/>
              </a:ext>
            </a:extLst>
          </p:cNvPr>
          <p:cNvPicPr>
            <a:picLocks noChangeAspect="1"/>
          </p:cNvPicPr>
          <p:nvPr/>
        </p:nvPicPr>
        <p:blipFill>
          <a:blip r:embed="rId3"/>
          <a:stretch>
            <a:fillRect/>
          </a:stretch>
        </p:blipFill>
        <p:spPr>
          <a:xfrm>
            <a:off x="3283007" y="186804"/>
            <a:ext cx="424998" cy="426003"/>
          </a:xfrm>
          <a:prstGeom prst="roundRect">
            <a:avLst>
              <a:gd name="adj" fmla="val 4167"/>
            </a:avLst>
          </a:prstGeom>
          <a:solidFill>
            <a:srgbClr val="FFFFFF"/>
          </a:solidFill>
          <a:ln w="12700" cap="sq">
            <a:solidFill>
              <a:schemeClr val="tx1"/>
            </a:solidFill>
            <a:miter lim="800000"/>
          </a:ln>
          <a:effectLst/>
          <a:scene3d>
            <a:camera prst="orthographicFront"/>
            <a:lightRig rig="threePt" dir="t">
              <a:rot lat="0" lon="0" rev="2700000"/>
            </a:lightRig>
          </a:scene3d>
          <a:sp3d>
            <a:bevelT h="38100"/>
            <a:contourClr>
              <a:srgbClr val="C0C0C0"/>
            </a:contourClr>
          </a:sp3d>
        </p:spPr>
      </p:pic>
      <p:sp>
        <p:nvSpPr>
          <p:cNvPr id="7" name="Rectangle 6">
            <a:extLst>
              <a:ext uri="{FF2B5EF4-FFF2-40B4-BE49-F238E27FC236}">
                <a16:creationId xmlns:a16="http://schemas.microsoft.com/office/drawing/2014/main" id="{4F8320FA-C47F-4FBF-BFF9-7932F07FD8B8}"/>
              </a:ext>
            </a:extLst>
          </p:cNvPr>
          <p:cNvSpPr/>
          <p:nvPr/>
        </p:nvSpPr>
        <p:spPr>
          <a:xfrm>
            <a:off x="258670" y="1434973"/>
            <a:ext cx="5648435" cy="2308324"/>
          </a:xfrm>
          <a:prstGeom prst="rect">
            <a:avLst/>
          </a:prstGeom>
          <a:solidFill>
            <a:schemeClr val="tx2">
              <a:lumMod val="50000"/>
            </a:schemeClr>
          </a:solidFill>
        </p:spPr>
        <p:txBody>
          <a:bodyPr wrap="square">
            <a:spAutoFit/>
          </a:bodyPr>
          <a:lstStyle/>
          <a:p>
            <a:r>
              <a:rPr lang="en-GB" sz="1600" b="1" dirty="0">
                <a:solidFill>
                  <a:schemeClr val="bg1"/>
                </a:solidFill>
              </a:rPr>
              <a:t>The Points Operator had taken the </a:t>
            </a:r>
            <a:r>
              <a:rPr lang="en-GB" sz="1600" b="1" dirty="0" err="1">
                <a:solidFill>
                  <a:schemeClr val="bg1"/>
                </a:solidFill>
              </a:rPr>
              <a:t>Til</a:t>
            </a:r>
            <a:r>
              <a:rPr lang="en-GB" sz="1600" b="1" dirty="0">
                <a:solidFill>
                  <a:schemeClr val="bg1"/>
                </a:solidFill>
              </a:rPr>
              <a:t>-dawn lamp off the “B” end of the 608 points at Twickenham, which had been wound to the correct position and was preparing to wind the “A” end of the points. </a:t>
            </a:r>
          </a:p>
          <a:p>
            <a:endParaRPr lang="en-GB" sz="1600" b="1" dirty="0">
              <a:solidFill>
                <a:schemeClr val="bg1"/>
              </a:solidFill>
            </a:endParaRPr>
          </a:p>
          <a:p>
            <a:r>
              <a:rPr lang="en-GB" sz="1600" b="1" dirty="0">
                <a:solidFill>
                  <a:schemeClr val="bg1"/>
                </a:solidFill>
              </a:rPr>
              <a:t>The Machine Controller did not check the route and authorised the RRV Operator to move over the points assuming they had been set correctly. This incident is under investigation by the Southern Capital Delivery. </a:t>
            </a:r>
          </a:p>
        </p:txBody>
      </p:sp>
      <p:pic>
        <p:nvPicPr>
          <p:cNvPr id="8" name="Picture 7">
            <a:extLst>
              <a:ext uri="{FF2B5EF4-FFF2-40B4-BE49-F238E27FC236}">
                <a16:creationId xmlns:a16="http://schemas.microsoft.com/office/drawing/2014/main" id="{64F409DB-7678-44A0-BB29-DA77C58637C0}"/>
              </a:ext>
            </a:extLst>
          </p:cNvPr>
          <p:cNvPicPr>
            <a:picLocks noChangeAspect="1"/>
          </p:cNvPicPr>
          <p:nvPr/>
        </p:nvPicPr>
        <p:blipFill>
          <a:blip r:embed="rId4"/>
          <a:stretch>
            <a:fillRect/>
          </a:stretch>
        </p:blipFill>
        <p:spPr>
          <a:xfrm>
            <a:off x="525712" y="3954020"/>
            <a:ext cx="5138240" cy="2715340"/>
          </a:xfrm>
          <a:prstGeom prst="rect">
            <a:avLst/>
          </a:prstGeom>
          <a:ln w="12700">
            <a:solidFill>
              <a:schemeClr val="tx2">
                <a:lumMod val="50000"/>
              </a:schemeClr>
            </a:solidFill>
          </a:ln>
        </p:spPr>
      </p:pic>
      <p:sp>
        <p:nvSpPr>
          <p:cNvPr id="9" name="Oval 8">
            <a:extLst>
              <a:ext uri="{FF2B5EF4-FFF2-40B4-BE49-F238E27FC236}">
                <a16:creationId xmlns:a16="http://schemas.microsoft.com/office/drawing/2014/main" id="{993019D8-B6B5-49E6-9D1E-FD3934EDA58D}"/>
              </a:ext>
            </a:extLst>
          </p:cNvPr>
          <p:cNvSpPr/>
          <p:nvPr/>
        </p:nvSpPr>
        <p:spPr>
          <a:xfrm>
            <a:off x="1631504" y="5647215"/>
            <a:ext cx="720080" cy="49082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32D3316-63BF-4F54-A559-8DAC1AD9B7F6}"/>
              </a:ext>
            </a:extLst>
          </p:cNvPr>
          <p:cNvSpPr/>
          <p:nvPr/>
        </p:nvSpPr>
        <p:spPr>
          <a:xfrm>
            <a:off x="6046771" y="2675084"/>
            <a:ext cx="5232680" cy="3939540"/>
          </a:xfrm>
          <a:prstGeom prst="rect">
            <a:avLst/>
          </a:prstGeom>
          <a:solidFill>
            <a:srgbClr val="FFC000"/>
          </a:solidFill>
          <a:ln w="12700">
            <a:solidFill>
              <a:schemeClr val="tx1"/>
            </a:solidFill>
          </a:ln>
        </p:spPr>
        <p:txBody>
          <a:bodyPr wrap="square">
            <a:spAutoFit/>
          </a:bodyPr>
          <a:lstStyle/>
          <a:p>
            <a:r>
              <a:rPr lang="en-GB" sz="1600" b="1" dirty="0">
                <a:solidFill>
                  <a:schemeClr val="tx2">
                    <a:lumMod val="50000"/>
                  </a:schemeClr>
                </a:solidFill>
              </a:rPr>
              <a:t>Some common causes that led to previous events when points were run through:</a:t>
            </a:r>
          </a:p>
          <a:p>
            <a:endParaRPr lang="en-GB" sz="1000" dirty="0">
              <a:solidFill>
                <a:schemeClr val="tx2">
                  <a:lumMod val="50000"/>
                </a:schemeClr>
              </a:solidFill>
            </a:endParaRPr>
          </a:p>
          <a:p>
            <a:pPr marL="285750" indent="-285750">
              <a:buFont typeface="Wingdings" panose="05000000000000000000" pitchFamily="2" charset="2"/>
              <a:buChar char="Ø"/>
            </a:pPr>
            <a:r>
              <a:rPr lang="en-GB" sz="1600" dirty="0">
                <a:solidFill>
                  <a:schemeClr val="tx2">
                    <a:lumMod val="50000"/>
                  </a:schemeClr>
                </a:solidFill>
              </a:rPr>
              <a:t>The Machine Controller not walking in advance of the machine and checking that the points are correctly set before authorising the machine through the points.</a:t>
            </a:r>
          </a:p>
          <a:p>
            <a:pPr marL="285750" indent="-285750">
              <a:buFont typeface="Wingdings" panose="05000000000000000000" pitchFamily="2" charset="2"/>
              <a:buChar char="Ø"/>
            </a:pPr>
            <a:r>
              <a:rPr lang="en-GB" sz="1600" dirty="0" err="1">
                <a:solidFill>
                  <a:schemeClr val="tx2">
                    <a:lumMod val="50000"/>
                  </a:schemeClr>
                </a:solidFill>
              </a:rPr>
              <a:t>Til</a:t>
            </a:r>
            <a:r>
              <a:rPr lang="en-GB" sz="1600" dirty="0">
                <a:solidFill>
                  <a:schemeClr val="tx2">
                    <a:lumMod val="50000"/>
                  </a:schemeClr>
                </a:solidFill>
              </a:rPr>
              <a:t>-dawn lamps not used, removed or laying down with the Machine Controller incorrectly believing that this is authority to move through the points.</a:t>
            </a:r>
          </a:p>
          <a:p>
            <a:pPr marL="285750" indent="-285750">
              <a:buFont typeface="Wingdings" panose="05000000000000000000" pitchFamily="2" charset="2"/>
              <a:buChar char="Ø"/>
            </a:pPr>
            <a:r>
              <a:rPr lang="en-GB" sz="1600" dirty="0">
                <a:solidFill>
                  <a:schemeClr val="tx2">
                    <a:lumMod val="50000"/>
                  </a:schemeClr>
                </a:solidFill>
              </a:rPr>
              <a:t>Poor communication in not reaching a clear understanding between key staff such as machine controllers, machine operators and points operators.</a:t>
            </a:r>
          </a:p>
          <a:p>
            <a:pPr marL="285750" indent="-285750">
              <a:buFont typeface="Wingdings" panose="05000000000000000000" pitchFamily="2" charset="2"/>
              <a:buChar char="Ø"/>
            </a:pPr>
            <a:r>
              <a:rPr lang="en-GB" sz="1600" dirty="0">
                <a:solidFill>
                  <a:schemeClr val="tx2">
                    <a:lumMod val="50000"/>
                  </a:schemeClr>
                </a:solidFill>
              </a:rPr>
              <a:t>A lack of understanding on the correct position of points in complex layouts (such as switch diamonds or double slips).</a:t>
            </a:r>
          </a:p>
        </p:txBody>
      </p:sp>
    </p:spTree>
    <p:extLst>
      <p:ext uri="{BB962C8B-B14F-4D97-AF65-F5344CB8AC3E}">
        <p14:creationId xmlns:p14="http://schemas.microsoft.com/office/powerpoint/2010/main" val="1386392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sp>
        <p:nvSpPr>
          <p:cNvPr id="11" name="Rectangle 10">
            <a:extLst>
              <a:ext uri="{FF2B5EF4-FFF2-40B4-BE49-F238E27FC236}">
                <a16:creationId xmlns:a16="http://schemas.microsoft.com/office/drawing/2014/main" id="{B36167B6-30C9-424C-AF55-85F663A23689}"/>
              </a:ext>
            </a:extLst>
          </p:cNvPr>
          <p:cNvSpPr/>
          <p:nvPr/>
        </p:nvSpPr>
        <p:spPr>
          <a:xfrm>
            <a:off x="240036" y="609789"/>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 </a:t>
            </a:r>
          </a:p>
        </p:txBody>
      </p:sp>
      <p:pic>
        <p:nvPicPr>
          <p:cNvPr id="8" name="Picture 7">
            <a:extLst>
              <a:ext uri="{FF2B5EF4-FFF2-40B4-BE49-F238E27FC236}">
                <a16:creationId xmlns:a16="http://schemas.microsoft.com/office/drawing/2014/main" id="{9F03A39E-89B0-43C0-81E0-301952B62B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08" y="183785"/>
            <a:ext cx="426004" cy="426004"/>
          </a:xfrm>
          <a:prstGeom prst="rect">
            <a:avLst/>
          </a:prstGeom>
          <a:ln>
            <a:solidFill>
              <a:schemeClr val="tx1"/>
            </a:solidFill>
          </a:ln>
        </p:spPr>
      </p:pic>
      <p:sp>
        <p:nvSpPr>
          <p:cNvPr id="10" name="TextBox 9">
            <a:extLst>
              <a:ext uri="{FF2B5EF4-FFF2-40B4-BE49-F238E27FC236}">
                <a16:creationId xmlns:a16="http://schemas.microsoft.com/office/drawing/2014/main" id="{64CB4B19-E3EA-4D33-9266-4660DB29E85E}"/>
              </a:ext>
            </a:extLst>
          </p:cNvPr>
          <p:cNvSpPr txBox="1"/>
          <p:nvPr/>
        </p:nvSpPr>
        <p:spPr>
          <a:xfrm>
            <a:off x="240036" y="758744"/>
            <a:ext cx="3551708" cy="369332"/>
          </a:xfrm>
          <a:prstGeom prst="rect">
            <a:avLst/>
          </a:prstGeom>
          <a:solidFill>
            <a:srgbClr val="FF66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TRAUMA</a:t>
            </a:r>
            <a:r>
              <a:rPr kumimoji="0" lang="en-GB" sz="1800" b="0"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rPr>
              <a:t>: What you need to know</a:t>
            </a:r>
          </a:p>
        </p:txBody>
      </p:sp>
      <p:sp>
        <p:nvSpPr>
          <p:cNvPr id="3" name="Rectangle 2">
            <a:extLst>
              <a:ext uri="{FF2B5EF4-FFF2-40B4-BE49-F238E27FC236}">
                <a16:creationId xmlns:a16="http://schemas.microsoft.com/office/drawing/2014/main" id="{F1EA7704-7CC9-4FFA-B44F-E4985F4677F4}"/>
              </a:ext>
            </a:extLst>
          </p:cNvPr>
          <p:cNvSpPr/>
          <p:nvPr/>
        </p:nvSpPr>
        <p:spPr>
          <a:xfrm>
            <a:off x="281713" y="1259926"/>
            <a:ext cx="11005878" cy="5457068"/>
          </a:xfrm>
          <a:prstGeom prst="rect">
            <a:avLst/>
          </a:prstGeom>
          <a:solidFill>
            <a:srgbClr val="FFEDB3"/>
          </a:solid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2">
                    <a:lumMod val="50000"/>
                  </a:schemeClr>
                </a:solidFill>
              </a:rPr>
              <a:t>Traumatic incident is an experience that causes physical, emotional or psychological distress, or harm.  Remember…not all traumatic incidents occur at work!</a:t>
            </a:r>
          </a:p>
          <a:p>
            <a:endParaRPr lang="en-GB" sz="1000" dirty="0">
              <a:solidFill>
                <a:schemeClr val="tx2">
                  <a:lumMod val="50000"/>
                </a:schemeClr>
              </a:solidFill>
            </a:endParaRPr>
          </a:p>
          <a:p>
            <a:pPr marL="285750" indent="-285750">
              <a:buFont typeface="Wingdings" panose="05000000000000000000" pitchFamily="2" charset="2"/>
              <a:buChar char="Ø"/>
            </a:pPr>
            <a:r>
              <a:rPr lang="en-GB" sz="1400" dirty="0">
                <a:solidFill>
                  <a:schemeClr val="tx2">
                    <a:lumMod val="50000"/>
                  </a:schemeClr>
                </a:solidFill>
              </a:rPr>
              <a:t>Some of the examples of traumatic incidents at work are: fatalities on the railway, near misses, accidents at level crossings, incidents of violence or verbal abuse, road traffic accidents or other serious accidents.</a:t>
            </a:r>
          </a:p>
          <a:p>
            <a:pPr marL="285750" indent="-285750">
              <a:buFont typeface="Wingdings" panose="05000000000000000000" pitchFamily="2" charset="2"/>
              <a:buChar char="Ø"/>
            </a:pPr>
            <a:endParaRPr lang="en-GB" sz="800" dirty="0">
              <a:solidFill>
                <a:schemeClr val="tx2">
                  <a:lumMod val="50000"/>
                </a:schemeClr>
              </a:solidFill>
            </a:endParaRPr>
          </a:p>
          <a:p>
            <a:pPr marL="285750" indent="-285750">
              <a:buFont typeface="Wingdings" panose="05000000000000000000" pitchFamily="2" charset="2"/>
              <a:buChar char="Ø"/>
            </a:pPr>
            <a:r>
              <a:rPr lang="en-GB" sz="1400" dirty="0">
                <a:solidFill>
                  <a:schemeClr val="tx2">
                    <a:lumMod val="50000"/>
                  </a:schemeClr>
                </a:solidFill>
              </a:rPr>
              <a:t>The other traumatic incidents that can have an effect and are not work related could include a death of a loved one, serious illness, break up of a relationship, loss of partner’s employment.</a:t>
            </a:r>
          </a:p>
          <a:p>
            <a:endParaRPr lang="en-GB" sz="1000" dirty="0">
              <a:solidFill>
                <a:schemeClr val="tx2">
                  <a:lumMod val="50000"/>
                </a:schemeClr>
              </a:solidFill>
            </a:endParaRPr>
          </a:p>
          <a:p>
            <a:r>
              <a:rPr lang="en-GB" sz="1400" dirty="0">
                <a:solidFill>
                  <a:schemeClr val="tx2">
                    <a:lumMod val="50000"/>
                  </a:schemeClr>
                </a:solidFill>
              </a:rPr>
              <a:t>No two people will feel the same but these are some of the common effects in the first few days/weeks:</a:t>
            </a:r>
          </a:p>
          <a:p>
            <a:endParaRPr lang="en-GB" sz="800" dirty="0">
              <a:solidFill>
                <a:schemeClr val="tx2">
                  <a:lumMod val="50000"/>
                </a:schemeClr>
              </a:solidFill>
            </a:endParaRPr>
          </a:p>
          <a:p>
            <a:pPr marL="1200150" lvl="2" indent="-285750">
              <a:buFont typeface="Arial" panose="020B0604020202020204" pitchFamily="34" charset="0"/>
              <a:buChar char="•"/>
            </a:pPr>
            <a:r>
              <a:rPr lang="en-GB" sz="1400" b="1" dirty="0">
                <a:solidFill>
                  <a:schemeClr val="tx2">
                    <a:lumMod val="50000"/>
                  </a:schemeClr>
                </a:solidFill>
              </a:rPr>
              <a:t>Physical</a:t>
            </a:r>
            <a:r>
              <a:rPr lang="en-GB" sz="1400" dirty="0">
                <a:solidFill>
                  <a:schemeClr val="tx2">
                    <a:lumMod val="50000"/>
                  </a:schemeClr>
                </a:solidFill>
              </a:rPr>
              <a:t> – dry mouth, tension and headaches, shaking, sweating</a:t>
            </a:r>
          </a:p>
          <a:p>
            <a:pPr marL="1200150" lvl="2" indent="-285750">
              <a:buFont typeface="Arial" panose="020B0604020202020204" pitchFamily="34" charset="0"/>
              <a:buChar char="•"/>
            </a:pPr>
            <a:r>
              <a:rPr lang="en-GB" sz="1400" b="1" dirty="0">
                <a:solidFill>
                  <a:schemeClr val="tx2">
                    <a:lumMod val="50000"/>
                  </a:schemeClr>
                </a:solidFill>
              </a:rPr>
              <a:t>Behaviour</a:t>
            </a:r>
            <a:r>
              <a:rPr lang="en-GB" sz="1400" dirty="0">
                <a:solidFill>
                  <a:schemeClr val="tx2">
                    <a:lumMod val="50000"/>
                  </a:schemeClr>
                </a:solidFill>
              </a:rPr>
              <a:t> – anger, becoming withdrawn, increased use of alcohol and other substances</a:t>
            </a:r>
          </a:p>
          <a:p>
            <a:pPr marL="1200150" lvl="2" indent="-285750">
              <a:buFont typeface="Arial" panose="020B0604020202020204" pitchFamily="34" charset="0"/>
              <a:buChar char="•"/>
            </a:pPr>
            <a:r>
              <a:rPr lang="en-GB" sz="1400" b="1" dirty="0">
                <a:solidFill>
                  <a:schemeClr val="tx2">
                    <a:lumMod val="50000"/>
                  </a:schemeClr>
                </a:solidFill>
              </a:rPr>
              <a:t>Feelings</a:t>
            </a:r>
            <a:r>
              <a:rPr lang="en-GB" sz="1400" dirty="0">
                <a:solidFill>
                  <a:schemeClr val="tx2">
                    <a:lumMod val="50000"/>
                  </a:schemeClr>
                </a:solidFill>
              </a:rPr>
              <a:t> – denial or disbelief, mood swings, irritability</a:t>
            </a:r>
          </a:p>
          <a:p>
            <a:endParaRPr lang="en-GB" sz="1000" dirty="0">
              <a:solidFill>
                <a:schemeClr val="tx2">
                  <a:lumMod val="50000"/>
                </a:schemeClr>
              </a:solidFill>
            </a:endParaRPr>
          </a:p>
          <a:p>
            <a:r>
              <a:rPr lang="en-GB" sz="1400" b="1" dirty="0">
                <a:solidFill>
                  <a:schemeClr val="tx2">
                    <a:lumMod val="50000"/>
                  </a:schemeClr>
                </a:solidFill>
              </a:rPr>
              <a:t>In many circumstances the human mind and body can recover without the need for an active treatment but help is available to all our staff if the need arises. </a:t>
            </a:r>
          </a:p>
          <a:p>
            <a:endParaRPr lang="en-GB" sz="1000" b="1" dirty="0">
              <a:solidFill>
                <a:schemeClr val="tx2">
                  <a:lumMod val="50000"/>
                </a:schemeClr>
              </a:solidFill>
            </a:endParaRPr>
          </a:p>
          <a:p>
            <a:r>
              <a:rPr lang="en-GB" sz="1400" b="1" dirty="0" err="1">
                <a:solidFill>
                  <a:schemeClr val="tx2">
                    <a:lumMod val="50000"/>
                  </a:schemeClr>
                </a:solidFill>
              </a:rPr>
              <a:t>Validium</a:t>
            </a:r>
            <a:r>
              <a:rPr lang="en-GB" sz="1400" dirty="0">
                <a:solidFill>
                  <a:schemeClr val="tx2">
                    <a:lumMod val="50000"/>
                  </a:schemeClr>
                </a:solidFill>
              </a:rPr>
              <a:t> Employee Assistance Program offers a </a:t>
            </a:r>
            <a:r>
              <a:rPr lang="en-GB" sz="1400" b="1" dirty="0">
                <a:solidFill>
                  <a:schemeClr val="tx2">
                    <a:lumMod val="50000"/>
                  </a:schemeClr>
                </a:solidFill>
              </a:rPr>
              <a:t>24/7 helpline </a:t>
            </a:r>
            <a:r>
              <a:rPr lang="en-GB" sz="1400" dirty="0">
                <a:solidFill>
                  <a:schemeClr val="tx2">
                    <a:lumMod val="50000"/>
                  </a:schemeClr>
                </a:solidFill>
              </a:rPr>
              <a:t>for you to call about </a:t>
            </a:r>
            <a:r>
              <a:rPr lang="en-GB" sz="1400" u="sng" dirty="0">
                <a:solidFill>
                  <a:schemeClr val="tx2">
                    <a:lumMod val="50000"/>
                  </a:schemeClr>
                </a:solidFill>
              </a:rPr>
              <a:t>issues affecting you at home or in the workplace</a:t>
            </a:r>
            <a:r>
              <a:rPr lang="en-GB" sz="1400" dirty="0">
                <a:solidFill>
                  <a:schemeClr val="tx2">
                    <a:lumMod val="50000"/>
                  </a:schemeClr>
                </a:solidFill>
              </a:rPr>
              <a:t>.  </a:t>
            </a:r>
          </a:p>
          <a:p>
            <a:endParaRPr lang="en-GB" sz="1000" dirty="0">
              <a:solidFill>
                <a:schemeClr val="tx2">
                  <a:lumMod val="50000"/>
                </a:schemeClr>
              </a:solidFill>
            </a:endParaRPr>
          </a:p>
          <a:p>
            <a:r>
              <a:rPr lang="en-GB" sz="1400" dirty="0">
                <a:solidFill>
                  <a:schemeClr val="tx2">
                    <a:lumMod val="50000"/>
                  </a:schemeClr>
                </a:solidFill>
              </a:rPr>
              <a:t>The service is </a:t>
            </a:r>
            <a:r>
              <a:rPr lang="en-GB" sz="1400" b="1" dirty="0">
                <a:solidFill>
                  <a:schemeClr val="tx2">
                    <a:lumMod val="50000"/>
                  </a:schemeClr>
                </a:solidFill>
              </a:rPr>
              <a:t>confidential</a:t>
            </a:r>
            <a:r>
              <a:rPr lang="en-GB" sz="1400" dirty="0">
                <a:solidFill>
                  <a:schemeClr val="tx2">
                    <a:lumMod val="50000"/>
                  </a:schemeClr>
                </a:solidFill>
              </a:rPr>
              <a:t> and can be accessed using the details below:</a:t>
            </a:r>
          </a:p>
          <a:p>
            <a:endParaRPr lang="en-GB" sz="800" dirty="0">
              <a:solidFill>
                <a:schemeClr val="tx2">
                  <a:lumMod val="50000"/>
                </a:schemeClr>
              </a:solidFill>
            </a:endParaRPr>
          </a:p>
          <a:p>
            <a:pPr marL="285750" indent="-285750">
              <a:buFont typeface="Wingdings" panose="05000000000000000000" pitchFamily="2" charset="2"/>
              <a:buChar char="Ø"/>
            </a:pPr>
            <a:r>
              <a:rPr lang="en-GB" sz="1400" dirty="0">
                <a:solidFill>
                  <a:schemeClr val="tx2">
                    <a:lumMod val="50000"/>
                  </a:schemeClr>
                </a:solidFill>
              </a:rPr>
              <a:t>Telephone: </a:t>
            </a:r>
            <a:r>
              <a:rPr lang="en-GB" sz="1400" b="1" dirty="0">
                <a:solidFill>
                  <a:schemeClr val="tx2">
                    <a:lumMod val="50000"/>
                  </a:schemeClr>
                </a:solidFill>
              </a:rPr>
              <a:t>0800 358 4858 or 0330 332 9980</a:t>
            </a:r>
          </a:p>
          <a:p>
            <a:endParaRPr lang="en-GB" sz="800" b="1" dirty="0">
              <a:solidFill>
                <a:schemeClr val="tx2">
                  <a:lumMod val="50000"/>
                </a:schemeClr>
              </a:solidFill>
            </a:endParaRPr>
          </a:p>
          <a:p>
            <a:pPr marL="285750" indent="-285750">
              <a:buFont typeface="Wingdings" panose="05000000000000000000" pitchFamily="2" charset="2"/>
              <a:buChar char="Ø"/>
            </a:pPr>
            <a:r>
              <a:rPr lang="en-GB" sz="1400" dirty="0">
                <a:solidFill>
                  <a:schemeClr val="tx2">
                    <a:lumMod val="50000"/>
                  </a:schemeClr>
                </a:solidFill>
              </a:rPr>
              <a:t>Network Rail dedicated portal: </a:t>
            </a:r>
            <a:r>
              <a:rPr lang="en-GB" sz="1400" b="1" dirty="0">
                <a:solidFill>
                  <a:schemeClr val="tx2">
                    <a:lumMod val="50000"/>
                  </a:schemeClr>
                </a:solidFill>
              </a:rPr>
              <a:t>www.validium.com/vclub</a:t>
            </a:r>
          </a:p>
          <a:p>
            <a:pPr lvl="2"/>
            <a:r>
              <a:rPr lang="en-GB" sz="1400" dirty="0">
                <a:solidFill>
                  <a:schemeClr val="tx2">
                    <a:lumMod val="50000"/>
                  </a:schemeClr>
                </a:solidFill>
              </a:rPr>
              <a:t>• Username: </a:t>
            </a:r>
            <a:r>
              <a:rPr lang="en-GB" sz="1400" b="1" dirty="0" err="1">
                <a:solidFill>
                  <a:schemeClr val="tx2">
                    <a:lumMod val="50000"/>
                  </a:schemeClr>
                </a:solidFill>
              </a:rPr>
              <a:t>NetworkRai</a:t>
            </a:r>
            <a:r>
              <a:rPr lang="en-GB" sz="1400" dirty="0" err="1">
                <a:solidFill>
                  <a:schemeClr val="tx2">
                    <a:lumMod val="50000"/>
                  </a:schemeClr>
                </a:solidFill>
              </a:rPr>
              <a:t>l</a:t>
            </a:r>
            <a:endParaRPr lang="en-GB" sz="1400" dirty="0">
              <a:solidFill>
                <a:schemeClr val="tx2">
                  <a:lumMod val="50000"/>
                </a:schemeClr>
              </a:solidFill>
            </a:endParaRPr>
          </a:p>
          <a:p>
            <a:pPr lvl="2"/>
            <a:r>
              <a:rPr lang="en-GB" sz="1400" dirty="0">
                <a:solidFill>
                  <a:schemeClr val="tx2">
                    <a:lumMod val="50000"/>
                  </a:schemeClr>
                </a:solidFill>
              </a:rPr>
              <a:t>• Password: </a:t>
            </a:r>
            <a:r>
              <a:rPr lang="en-GB" sz="1400" b="1" dirty="0" err="1">
                <a:solidFill>
                  <a:schemeClr val="tx2">
                    <a:lumMod val="50000"/>
                  </a:schemeClr>
                </a:solidFill>
              </a:rPr>
              <a:t>onlinesupport</a:t>
            </a:r>
            <a:endParaRPr lang="en-GB" sz="1400" b="1" dirty="0">
              <a:solidFill>
                <a:schemeClr val="tx2">
                  <a:lumMod val="50000"/>
                </a:schemeClr>
              </a:solidFill>
            </a:endParaRPr>
          </a:p>
          <a:p>
            <a:endParaRPr lang="en-GB" sz="1400" dirty="0">
              <a:solidFill>
                <a:schemeClr val="tx2">
                  <a:lumMod val="50000"/>
                </a:schemeClr>
              </a:solidFill>
            </a:endParaRPr>
          </a:p>
          <a:p>
            <a:endParaRPr lang="en-GB" sz="1400" dirty="0">
              <a:solidFill>
                <a:schemeClr val="tx2">
                  <a:lumMod val="50000"/>
                </a:schemeClr>
              </a:solidFill>
            </a:endParaRPr>
          </a:p>
          <a:p>
            <a:r>
              <a:rPr lang="en-GB" sz="1400" dirty="0">
                <a:solidFill>
                  <a:schemeClr val="tx2">
                    <a:lumMod val="50000"/>
                  </a:schemeClr>
                </a:solidFill>
              </a:rPr>
              <a:t> </a:t>
            </a:r>
          </a:p>
        </p:txBody>
      </p:sp>
      <p:pic>
        <p:nvPicPr>
          <p:cNvPr id="27" name="Picture 26">
            <a:extLst>
              <a:ext uri="{FF2B5EF4-FFF2-40B4-BE49-F238E27FC236}">
                <a16:creationId xmlns:a16="http://schemas.microsoft.com/office/drawing/2014/main" id="{179E27E0-FD0C-4826-90B7-18703221A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4272" y="5911280"/>
            <a:ext cx="2398266" cy="621522"/>
          </a:xfrm>
          <a:prstGeom prst="rect">
            <a:avLst/>
          </a:prstGeom>
        </p:spPr>
      </p:pic>
    </p:spTree>
    <p:extLst>
      <p:ext uri="{BB962C8B-B14F-4D97-AF65-F5344CB8AC3E}">
        <p14:creationId xmlns:p14="http://schemas.microsoft.com/office/powerpoint/2010/main" val="221056678"/>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6.xml><?xml version="1.0" encoding="utf-8"?>
<a:theme xmlns:a="http://schemas.openxmlformats.org/drawingml/2006/main" name="4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2001</TotalTime>
  <Words>3545</Words>
  <Application>Microsoft Office PowerPoint</Application>
  <PresentationFormat>Widescreen</PresentationFormat>
  <Paragraphs>330</Paragraphs>
  <Slides>20</Slides>
  <Notes>16</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20</vt:i4>
      </vt:variant>
    </vt:vector>
  </HeadingPairs>
  <TitlesOfParts>
    <vt:vector size="33" baseType="lpstr">
      <vt:lpstr>Arial</vt:lpstr>
      <vt:lpstr>Calibri</vt:lpstr>
      <vt:lpstr>Network Rail Sans</vt:lpstr>
      <vt:lpstr>Symbol</vt:lpstr>
      <vt:lpstr>Times New Roman</vt:lpstr>
      <vt:lpstr>Wingdings</vt:lpstr>
      <vt:lpstr>1_Office Theme</vt:lpstr>
      <vt:lpstr>Blank</vt:lpstr>
      <vt:lpstr>6_Blank</vt:lpstr>
      <vt:lpstr>2_Office Theme</vt:lpstr>
      <vt:lpstr>3_Office Theme</vt:lpstr>
      <vt:lpstr>4_Office Theme</vt:lpstr>
      <vt:lpstr>Worksheet</vt:lpstr>
      <vt:lpstr>Health, Safety and Environment Period Cascade for P12 2019/20  Wessex Route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Safety and Environment Period Cascade for P12 2019/20  Wessex Route</dc:title>
  <dc:creator>De La Mothe Andrea</dc:creator>
  <cp:lastModifiedBy>De La Mothe Andrea</cp:lastModifiedBy>
  <cp:revision>25</cp:revision>
  <dcterms:created xsi:type="dcterms:W3CDTF">2020-03-02T14:26:33Z</dcterms:created>
  <dcterms:modified xsi:type="dcterms:W3CDTF">2020-03-06T08:33:38Z</dcterms:modified>
</cp:coreProperties>
</file>