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4"/>
    <p:sldMasterId id="2147484077" r:id="rId5"/>
    <p:sldMasterId id="2147484089" r:id="rId6"/>
    <p:sldMasterId id="2147484104" r:id="rId7"/>
  </p:sldMasterIdLst>
  <p:notesMasterIdLst>
    <p:notesMasterId r:id="rId25"/>
  </p:notesMasterIdLst>
  <p:handoutMasterIdLst>
    <p:handoutMasterId r:id="rId26"/>
  </p:handoutMasterIdLst>
  <p:sldIdLst>
    <p:sldId id="1195" r:id="rId8"/>
    <p:sldId id="436" r:id="rId9"/>
    <p:sldId id="1196" r:id="rId10"/>
    <p:sldId id="1189" r:id="rId11"/>
    <p:sldId id="1190" r:id="rId12"/>
    <p:sldId id="1191" r:id="rId13"/>
    <p:sldId id="1187" r:id="rId14"/>
    <p:sldId id="1198" r:id="rId15"/>
    <p:sldId id="1174" r:id="rId16"/>
    <p:sldId id="1193" r:id="rId17"/>
    <p:sldId id="1186" r:id="rId18"/>
    <p:sldId id="1184" r:id="rId19"/>
    <p:sldId id="1185" r:id="rId20"/>
    <p:sldId id="1157" r:id="rId21"/>
    <p:sldId id="1188" r:id="rId22"/>
    <p:sldId id="1197" r:id="rId23"/>
    <p:sldId id="1194" r:id="rId24"/>
  </p:sldIdLst>
  <p:sldSz cx="9144000" cy="6858000" type="screen4x3"/>
  <p:notesSz cx="6797675" cy="9928225"/>
  <p:custDataLst>
    <p:tags r:id="rId27"/>
  </p:custDataLst>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521415D9-36F7-43E2-AB2F-B90AF26B5E84}">
      <p14:sectionLst xmlns:p14="http://schemas.microsoft.com/office/powerpoint/2010/main">
        <p14:section name="Default Section" id="{7618E53A-C01B-4DB0-B828-018D2B83BE73}">
          <p14:sldIdLst>
            <p14:sldId id="1195"/>
            <p14:sldId id="436"/>
            <p14:sldId id="1196"/>
            <p14:sldId id="1189"/>
            <p14:sldId id="1190"/>
            <p14:sldId id="1191"/>
            <p14:sldId id="1187"/>
            <p14:sldId id="1198"/>
            <p14:sldId id="1174"/>
            <p14:sldId id="1193"/>
            <p14:sldId id="1186"/>
            <p14:sldId id="1184"/>
            <p14:sldId id="1185"/>
            <p14:sldId id="1157"/>
            <p14:sldId id="1188"/>
            <p14:sldId id="1197"/>
            <p14:sldId id="1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D2B"/>
    <a:srgbClr val="FF3399"/>
    <a:srgbClr val="FFFFCC"/>
    <a:srgbClr val="3FB499"/>
    <a:srgbClr val="797979"/>
    <a:srgbClr val="CC154E"/>
    <a:srgbClr val="016BA7"/>
    <a:srgbClr val="A2A2A2"/>
    <a:srgbClr val="452381"/>
    <a:srgbClr val="20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04C01-F959-458E-B3AD-510A3CAD55D4}" v="221" dt="2020-11-23T15:23:41.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9382" autoAdjust="0"/>
  </p:normalViewPr>
  <p:slideViewPr>
    <p:cSldViewPr>
      <p:cViewPr>
        <p:scale>
          <a:sx n="70" d="100"/>
          <a:sy n="70" d="100"/>
        </p:scale>
        <p:origin x="920" y="-3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3" name="Rectangle 3"/>
          <p:cNvSpPr>
            <a:spLocks noGrp="1" noChangeArrowheads="1"/>
          </p:cNvSpPr>
          <p:nvPr>
            <p:ph type="dt" sz="quarter"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4" name="Rectangle 4"/>
          <p:cNvSpPr>
            <a:spLocks noGrp="1" noChangeArrowheads="1"/>
          </p:cNvSpPr>
          <p:nvPr>
            <p:ph type="ftr" sz="quarter" idx="2"/>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43365" name="Rectangle 5"/>
          <p:cNvSpPr>
            <a:spLocks noGrp="1" noChangeArrowheads="1"/>
          </p:cNvSpPr>
          <p:nvPr>
            <p:ph type="sldNum" sz="quarter" idx="3"/>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dirty="0"/>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099" name="Rectangle 3"/>
          <p:cNvSpPr>
            <a:spLocks noGrp="1" noChangeArrowheads="1"/>
          </p:cNvSpPr>
          <p:nvPr>
            <p:ph type="dt" idx="1"/>
          </p:nvPr>
        </p:nvSpPr>
        <p:spPr bwMode="auto">
          <a:xfrm>
            <a:off x="3850444" y="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1"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dirty="0"/>
          </a:p>
        </p:txBody>
      </p:sp>
      <p:sp>
        <p:nvSpPr>
          <p:cNvPr id="4103" name="Rectangle 7"/>
          <p:cNvSpPr>
            <a:spLocks noGrp="1" noChangeArrowheads="1"/>
          </p:cNvSpPr>
          <p:nvPr>
            <p:ph type="sldNum" sz="quarter" idx="5"/>
          </p:nvPr>
        </p:nvSpPr>
        <p:spPr bwMode="auto">
          <a:xfrm>
            <a:off x="3850444" y="9430092"/>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1" rIns="92141" bIns="46071"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dirty="0"/>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Instructions to Managers</a:t>
            </a:r>
          </a:p>
          <a:p>
            <a:r>
              <a:rPr lang="en-GB" b="0" dirty="0"/>
              <a:t>To view any links in the slides, you need to have PowerPoint in Slide Show mode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1520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598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2048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200" dirty="0">
              <a:effectLst/>
              <a:latin typeface="Network Rail Sans" panose="02000000040000020004"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995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sz="1200" dirty="0">
              <a:effectLst/>
              <a:latin typeface="Network Rail Sans" panose="02000000040000020004" pitchFamily="2"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190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Instructions to Managers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Network Rail Sans" panose="02000000040000020004" pitchFamily="2" charset="0"/>
              </a:rPr>
              <a:t>The safety investigation process was reviewed as part of the Southern region’s Quality Improvement Programme (QIP) and that review highlighted a number of gaps in terms of the ability to track L1 investigations &amp; actions, duplication in L1 &amp; L2 investigations and sub-optimal </a:t>
            </a:r>
            <a:r>
              <a:rPr lang="en-GB" sz="1200" kern="0" dirty="0">
                <a:solidFill>
                  <a:prstClr val="white"/>
                </a:solidFill>
                <a:latin typeface="Network Rail Sans" panose="02000000040000020004" pitchFamily="2" charset="0"/>
              </a:rPr>
              <a:t>insights from the data captured. The solution was clear – </a:t>
            </a:r>
            <a:r>
              <a:rPr lang="en-GB" sz="1200" b="1" i="1" kern="0" dirty="0">
                <a:solidFill>
                  <a:prstClr val="white"/>
                </a:solidFill>
                <a:latin typeface="Network Rail Sans" panose="02000000040000020004" pitchFamily="2" charset="0"/>
              </a:rPr>
              <a:t>an integrated end to end system</a:t>
            </a:r>
            <a:r>
              <a:rPr kumimoji="0" lang="en-GB" sz="1200" b="0" i="0" u="none" strike="noStrike" kern="0" cap="none" spc="0" normalizeH="0" baseline="0" noProof="0" dirty="0">
                <a:ln>
                  <a:noFill/>
                </a:ln>
                <a:solidFill>
                  <a:prstClr val="white"/>
                </a:solidFill>
                <a:effectLst/>
                <a:uLnTx/>
                <a:uFillTx/>
                <a:latin typeface="Network Rail Sans" panose="02000000040000020004" pitchFamily="2" charset="0"/>
              </a:rPr>
              <a:t>. Following a procurement process the SHE Assure system was purchased (branded IRIS by Network Rail). This is the same system used by HS2, and in the configuration process we have worked </a:t>
            </a:r>
            <a:r>
              <a:rPr lang="en-GB" sz="1200" kern="0" dirty="0">
                <a:solidFill>
                  <a:prstClr val="white"/>
                </a:solidFill>
                <a:latin typeface="Network Rail Sans" panose="02000000040000020004" pitchFamily="2" charset="0"/>
              </a:rPr>
              <a:t>extensively with frontline staff and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0" dirty="0">
              <a:solidFill>
                <a:prstClr val="white"/>
              </a:solidFill>
              <a:latin typeface="Network Rail Sans" panose="02000000040000020004" pitchFamily="2" charset="0"/>
            </a:endParaRPr>
          </a:p>
          <a:p>
            <a:r>
              <a:rPr lang="en-GB" b="1" dirty="0"/>
              <a:t>Safety Investigations:</a:t>
            </a:r>
          </a:p>
          <a:p>
            <a:r>
              <a:rPr lang="en-GB" dirty="0"/>
              <a:t>An extensive training programme is largely concluded with most competent safety investigators trained on IRIS and given appropriate access. </a:t>
            </a:r>
          </a:p>
          <a:p>
            <a:r>
              <a:rPr lang="en-GB" dirty="0"/>
              <a:t>Link: https://sheassure.net/networkrail</a:t>
            </a:r>
          </a:p>
          <a:p>
            <a:endParaRPr lang="en-GB" dirty="0"/>
          </a:p>
          <a:p>
            <a:r>
              <a:rPr lang="en-GB" dirty="0"/>
              <a:t>As a reminder the Username is: firstname.surname</a:t>
            </a:r>
          </a:p>
          <a:p>
            <a:endParaRPr lang="en-GB" dirty="0"/>
          </a:p>
          <a:p>
            <a:r>
              <a:rPr lang="en-GB" dirty="0"/>
              <a:t>User guides and videos can be found in the attachments area from the IRIS landing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white"/>
              </a:solidFill>
              <a:effectLst/>
              <a:uLnTx/>
              <a:uFillTx/>
              <a:latin typeface="Network Rail Sans" panose="0200000004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Network Rail Sans" panose="02000000040000020004" pitchFamily="2" charset="0"/>
              </a:rPr>
              <a:t>PAISS (previously known as PGSIs): </a:t>
            </a:r>
          </a:p>
          <a:p>
            <a:pPr algn="just">
              <a:spcAft>
                <a:spcPts val="0"/>
              </a:spcAft>
            </a:pPr>
            <a:r>
              <a:rPr lang="en-GB" sz="1200" dirty="0">
                <a:solidFill>
                  <a:schemeClr val="bg1"/>
                </a:solidFill>
                <a:latin typeface="Network Rail Sans" panose="02000000040000020004" pitchFamily="2" charset="0"/>
              </a:rPr>
              <a:t>As per the requirements from Standard (SE0117), certain roles are expected to undertake PAISS inspections (previously known as PGSIs). Pre-COVID these were either undertaken on CMO or via spreadsheets/paper forms. Since March 2020 there was a new MS Forms question set launched predominantly to manage COVID risks. The Regional team have now worked with colleagues to develop a revised PAISS form which takes elements from the old CMO PAISS form and the COVID MS Forms questionnaire to combine to a </a:t>
            </a:r>
            <a:r>
              <a:rPr lang="en-GB" sz="1200" u="sng" dirty="0">
                <a:solidFill>
                  <a:schemeClr val="bg1"/>
                </a:solidFill>
                <a:latin typeface="Network Rail Sans" panose="02000000040000020004" pitchFamily="2" charset="0"/>
              </a:rPr>
              <a:t>single</a:t>
            </a:r>
            <a:r>
              <a:rPr lang="en-GB" sz="1200" dirty="0">
                <a:solidFill>
                  <a:schemeClr val="bg1"/>
                </a:solidFill>
                <a:latin typeface="Network Rail Sans" panose="02000000040000020004" pitchFamily="2" charset="0"/>
              </a:rPr>
              <a:t> PAISS form, which better reflects the balance of risk between BAU safety risks and COVID. This is the new agreed way of doing PAISS inspections and overall compliance will be reviewed at various governance forums, including Route and Regional BACs (Business &amp; Assurance Committees). To access the PAISS inspection, </a:t>
            </a:r>
            <a:r>
              <a:rPr lang="en-GB" sz="1200" dirty="0">
                <a:solidFill>
                  <a:schemeClr val="tx1"/>
                </a:solidFill>
                <a:latin typeface="Network Rail Sans"/>
              </a:rPr>
              <a:t>Open up the Safari web browser on your iPhone or iPad and copy this link into the search bar: https://mobile.sheassure.net/networkrail/p/Assurance-mSkmDcreKW</a:t>
            </a:r>
          </a:p>
          <a:p>
            <a:pPr algn="just">
              <a:spcAft>
                <a:spcPts val="0"/>
              </a:spcAft>
            </a:pPr>
            <a:endParaRPr lang="en-GB" sz="1200" dirty="0">
              <a:solidFill>
                <a:schemeClr val="tx1"/>
              </a:solidFill>
              <a:latin typeface="Network Rail Sans"/>
            </a:endParaRPr>
          </a:p>
          <a:p>
            <a:pPr algn="just">
              <a:spcAft>
                <a:spcPts val="0"/>
              </a:spcAft>
            </a:pPr>
            <a:r>
              <a:rPr lang="en-GB" sz="1200" dirty="0">
                <a:solidFill>
                  <a:schemeClr val="tx1"/>
                </a:solidFill>
                <a:latin typeface="Network Rail Sans"/>
              </a:rPr>
              <a:t>The process for undertaking PAISSs can be found at </a:t>
            </a:r>
          </a:p>
          <a:p>
            <a:pPr algn="just">
              <a:spcAft>
                <a:spcPts val="0"/>
              </a:spcAft>
            </a:pPr>
            <a:r>
              <a:rPr lang="en-GB" sz="1200" dirty="0">
                <a:solidFill>
                  <a:schemeClr val="tx1"/>
                </a:solidFill>
                <a:latin typeface="Network Rail Sans"/>
              </a:rPr>
              <a:t>https://networkrail.sharepoint.com/sites/myconnect/southern/Documents/Forms/AllItems.aspx?id=%2Fsites%2Fmyconnect%2Fsouthern%2FDocuments%2FPAISS%2Epdf&amp;parent=%2Fsites%2Fmyconnect%2Fsouthern%2FDocuments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Network Rail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Network Rail Sans"/>
              </a:rPr>
              <a:t>And a video tutorial can be found here https://web.microsoftstream.com/video/9d9ee531-5d29-4a98-be05-ba964a07ea6f</a:t>
            </a:r>
            <a:endParaRPr lang="en-GB" sz="1200" dirty="0">
              <a:solidFill>
                <a:schemeClr val="bg1"/>
              </a:solidFill>
              <a:latin typeface="Network Rail Sans" panose="0200000004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99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FWI measure explained</a:t>
            </a:r>
          </a:p>
          <a:p>
            <a:endParaRPr lang="en-GB" b="1" dirty="0"/>
          </a:p>
          <a:p>
            <a:r>
              <a:rPr lang="en-GB" b="0" dirty="0"/>
              <a:t>Network Rail defines a work place injury as any injury sustained by staff, both direct employees and contractor/suppliers, while undertaking activities connected with Network Rail’s business.  </a:t>
            </a:r>
          </a:p>
          <a:p>
            <a:r>
              <a:rPr lang="en-GB" b="0" dirty="0"/>
              <a:t>All reported injuries are to be entered into SMIS, the companies corporate Safety Management Intelligence System.  </a:t>
            </a:r>
          </a:p>
          <a:p>
            <a:r>
              <a:rPr lang="en-GB" b="0" dirty="0"/>
              <a:t>Fatality weighted injury rate (FWIR) is a KPI that uses the following calculation: </a:t>
            </a:r>
          </a:p>
          <a:p>
            <a:r>
              <a:rPr lang="en-GB" b="0" dirty="0"/>
              <a:t>The number of fatalities, plus the (number of specified injuries / 10) plus the (number of 3+ lost day injuries / 200) plus the (number of all other injuries / 1000) divided by the hours worked, multiplied by 1,000,000, over the last 13 periods </a:t>
            </a:r>
          </a:p>
          <a:p>
            <a:r>
              <a:rPr lang="en-GB" b="0" dirty="0"/>
              <a:t>RIDDOR reporting shall be based on the requirements of the RIDDOR 2013 regulations and the ORR guidance http://orr.gov.uk/__data/assets/pdf_file/0010/2332/riddor-guidance.pdf.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808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93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5066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489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dirty="0">
                <a:solidFill>
                  <a:schemeClr val="tx1"/>
                </a:solidFill>
                <a:effectLst/>
                <a:latin typeface="Arial" panose="020B0604020202020204" pitchFamily="34" charset="0"/>
                <a:ea typeface="+mn-ea"/>
                <a:cs typeface="+mn-cs"/>
              </a:rPr>
              <a:t>The Worksite Survey team based in York provide information on buried assets and services to allow planning for safe ground disturbance works.  The standard pack covers all Network Rail assets and services, plus third party information</a:t>
            </a: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366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489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0808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pPr marL="0" marR="0" lvl="0" indent="0" algn="r" defTabSz="921532" rtl="0" eaLnBrk="1" fontAlgn="base" latinLnBrk="0" hangingPunct="1">
              <a:lnSpc>
                <a:spcPct val="100000"/>
              </a:lnSpc>
              <a:spcBef>
                <a:spcPct val="0"/>
              </a:spcBef>
              <a:spcAft>
                <a:spcPct val="0"/>
              </a:spcAft>
              <a:buClrTx/>
              <a:buSzTx/>
              <a:buFontTx/>
              <a:buNone/>
              <a:tabLst/>
              <a:defRPr/>
            </a:pPr>
            <a:fld id="{B82A1433-23A6-45BE-BD22-9DD5141FC581}"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1532"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141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6.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6.png"/><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7.png"/><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png"/><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1448906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310003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025795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027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491670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909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0081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9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71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3191427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54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B66-40ED-4331-A0D7-1BA52CA958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B78B4A-451E-4990-AAF3-46BB9C30E4E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490C57-BDCE-43CA-A642-A1D9B69825A4}"/>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5" name="Footer Placeholder 4">
            <a:extLst>
              <a:ext uri="{FF2B5EF4-FFF2-40B4-BE49-F238E27FC236}">
                <a16:creationId xmlns:a16="http://schemas.microsoft.com/office/drawing/2014/main" id="{2D514261-BF15-45C8-8D76-0EEA45013E4A}"/>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6FCAA44-8106-4ED6-8FF7-66CCD67D8E9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51518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421A-FEBC-4127-A226-32FE04CD60A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0B390E-1C9F-4AA5-A404-68E7D3051DA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5EAE2-8C2F-465C-9929-A9DA97962B2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5" name="Footer Placeholder 4">
            <a:extLst>
              <a:ext uri="{FF2B5EF4-FFF2-40B4-BE49-F238E27FC236}">
                <a16:creationId xmlns:a16="http://schemas.microsoft.com/office/drawing/2014/main" id="{87D3C80B-B777-4AFF-972F-58CC14DABB0F}"/>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6C7CEE7-02F8-45DA-87F3-34EC7830F43D}"/>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93889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C2D8-E48E-4BC6-A756-14C003DDDDA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BE7CB9-CCE5-488B-AB88-FE053495082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6F150D-4FF6-4C21-907F-45F45AFB131E}"/>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5" name="Footer Placeholder 4">
            <a:extLst>
              <a:ext uri="{FF2B5EF4-FFF2-40B4-BE49-F238E27FC236}">
                <a16:creationId xmlns:a16="http://schemas.microsoft.com/office/drawing/2014/main" id="{CFD4A434-E6F7-4374-9549-96C7D701B90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C99F3ED4-FB94-4B90-9F83-B60BFDDF9FD0}"/>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18306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B25B-5AB9-43C7-8615-7095167A099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82681-7B6E-48A2-968A-60CF60AD602D}"/>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66B1A8-FDCD-4067-A4EC-1278C0E444F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45A8E6-0357-424F-93EA-D91B0369B75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6" name="Footer Placeholder 5">
            <a:extLst>
              <a:ext uri="{FF2B5EF4-FFF2-40B4-BE49-F238E27FC236}">
                <a16:creationId xmlns:a16="http://schemas.microsoft.com/office/drawing/2014/main" id="{5FFC361A-D107-43C9-852F-E8FE9210B037}"/>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F69782A4-58A5-4425-8CA4-0207F9A99991}"/>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693457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C3D-9520-4C10-AACC-149CD478E61A}"/>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FC8B0-7753-49E3-9B06-560430CDBBA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4E8743-C340-4944-827F-053CB74051FB}"/>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013AAB-8EFB-4FE2-99A1-80DA343E15B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91FDB2-B6EA-4283-AFA6-A06444F2F77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26C4E-2537-4C80-B830-92CCE3A8E560}"/>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8" name="Footer Placeholder 7">
            <a:extLst>
              <a:ext uri="{FF2B5EF4-FFF2-40B4-BE49-F238E27FC236}">
                <a16:creationId xmlns:a16="http://schemas.microsoft.com/office/drawing/2014/main" id="{6E09066A-CBF5-4CDF-9EF0-EC71FD8E672B}"/>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89F35823-94E2-4810-8511-61F88C9340C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92459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311539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6C8E-79AE-4776-B3EF-EF18CE4F767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24047-04BD-4119-9FFA-417B40F8034A}"/>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4" name="Footer Placeholder 3">
            <a:extLst>
              <a:ext uri="{FF2B5EF4-FFF2-40B4-BE49-F238E27FC236}">
                <a16:creationId xmlns:a16="http://schemas.microsoft.com/office/drawing/2014/main" id="{ABB5F7E9-650E-4CB3-BE44-FEBE8105BB55}"/>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B8498819-2125-41DE-80E9-3663BF15FF7E}"/>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56718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F773A-9A36-42EE-A490-25F3F05F319C}"/>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3" name="Footer Placeholder 2">
            <a:extLst>
              <a:ext uri="{FF2B5EF4-FFF2-40B4-BE49-F238E27FC236}">
                <a16:creationId xmlns:a16="http://schemas.microsoft.com/office/drawing/2014/main" id="{2C3A0F2E-D544-4679-85A2-631EF30FCF64}"/>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8B903DC-5598-45C0-A888-2BE089F494AA}"/>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3424985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F4D0-427D-471F-89B2-79DA1140BAB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69A393-14BE-49E3-A659-B08A702F10A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729134-1B7F-45BA-80B9-EE10997888D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79D31E-ECAB-4742-AD74-3A390F5F6889}"/>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6" name="Footer Placeholder 5">
            <a:extLst>
              <a:ext uri="{FF2B5EF4-FFF2-40B4-BE49-F238E27FC236}">
                <a16:creationId xmlns:a16="http://schemas.microsoft.com/office/drawing/2014/main" id="{48010503-1963-470D-B75B-4463A55A22C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34E6A807-A48D-412A-8865-1F512BF93DEC}"/>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080623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DB5-2FE8-4C66-9E91-D2A84F52C32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FD730A-B221-4C1B-ACF3-852AF656D35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EC3398-2BAE-4FE9-978A-8FBC2F382AA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9D035-54BD-4EE0-9CBB-FC153F5347BB}"/>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6" name="Footer Placeholder 5">
            <a:extLst>
              <a:ext uri="{FF2B5EF4-FFF2-40B4-BE49-F238E27FC236}">
                <a16:creationId xmlns:a16="http://schemas.microsoft.com/office/drawing/2014/main" id="{0E2376AC-10B3-4D17-873A-E32696C0CD29}"/>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A7A18EDD-4CD6-40B3-B66D-6B0EABBA21E2}"/>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10850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A1F9-C634-4CB5-AFAF-FF52A315E0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0F3F-097B-4406-9A3F-1DFD70956963}"/>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D466A-4DE5-48BB-983D-563DD18D61A7}"/>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5" name="Footer Placeholder 4">
            <a:extLst>
              <a:ext uri="{FF2B5EF4-FFF2-40B4-BE49-F238E27FC236}">
                <a16:creationId xmlns:a16="http://schemas.microsoft.com/office/drawing/2014/main" id="{9B7906F3-1166-448B-9796-34DD143322F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014ED7D-8378-4336-9B12-08AECE71ACFF}"/>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279933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E46BF-629B-42CF-B698-94FDDF3B61F6}"/>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EA891C-B2F3-49F6-838D-CC03CF38715D}"/>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B7C244-6914-4E68-9ED0-096DC87E5F43}"/>
              </a:ext>
            </a:extLst>
          </p:cNvPr>
          <p:cNvSpPr>
            <a:spLocks noGrp="1"/>
          </p:cNvSpPr>
          <p:nvPr>
            <p:ph type="dt" sz="half" idx="10"/>
          </p:nvPr>
        </p:nvSpPr>
        <p:spPr>
          <a:xfrm>
            <a:off x="628650" y="6356350"/>
            <a:ext cx="2057400" cy="365125"/>
          </a:xfrm>
          <a:prstGeom prst="rect">
            <a:avLst/>
          </a:prstGeom>
        </p:spPr>
        <p:txBody>
          <a:bodyPr/>
          <a:lstStyle/>
          <a:p>
            <a:fld id="{BEF525F3-767C-43E6-80AB-B2CF81931723}" type="datetimeFigureOut">
              <a:rPr lang="en-GB" smtClean="0"/>
              <a:t>23/11/2020</a:t>
            </a:fld>
            <a:endParaRPr lang="en-GB" dirty="0"/>
          </a:p>
        </p:txBody>
      </p:sp>
      <p:sp>
        <p:nvSpPr>
          <p:cNvPr id="5" name="Footer Placeholder 4">
            <a:extLst>
              <a:ext uri="{FF2B5EF4-FFF2-40B4-BE49-F238E27FC236}">
                <a16:creationId xmlns:a16="http://schemas.microsoft.com/office/drawing/2014/main" id="{32166AA7-CE1D-4135-82B3-3EAE6B12755E}"/>
              </a:ext>
            </a:extLst>
          </p:cNvPr>
          <p:cNvSpPr>
            <a:spLocks noGrp="1"/>
          </p:cNvSpPr>
          <p:nvPr>
            <p:ph type="ftr" sz="quarter" idx="11"/>
          </p:nvPr>
        </p:nvSpPr>
        <p:spPr>
          <a:xfrm>
            <a:off x="3028950" y="6356350"/>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19300B8-17DD-490E-9C7F-5645CB2CBA14}"/>
              </a:ext>
            </a:extLst>
          </p:cNvPr>
          <p:cNvSpPr>
            <a:spLocks noGrp="1"/>
          </p:cNvSpPr>
          <p:nvPr>
            <p:ph type="sldNum" sz="quarter" idx="12"/>
          </p:nvPr>
        </p:nvSpPr>
        <p:spPr>
          <a:xfrm>
            <a:off x="6457950" y="6356350"/>
            <a:ext cx="2057400" cy="365125"/>
          </a:xfrm>
          <a:prstGeom prst="rect">
            <a:avLst/>
          </a:prstGeom>
        </p:spPr>
        <p:txBody>
          <a:bodyPr/>
          <a:lstStyle/>
          <a:p>
            <a:fld id="{312419CC-76F8-4A23-8D28-41097E028D77}" type="slidenum">
              <a:rPr lang="en-GB" smtClean="0"/>
              <a:t>‹#›</a:t>
            </a:fld>
            <a:endParaRPr lang="en-GB" dirty="0"/>
          </a:p>
        </p:txBody>
      </p:sp>
    </p:spTree>
    <p:extLst>
      <p:ext uri="{BB962C8B-B14F-4D97-AF65-F5344CB8AC3E}">
        <p14:creationId xmlns:p14="http://schemas.microsoft.com/office/powerpoint/2010/main" val="42045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823290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433350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26348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4778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385155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95649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98016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3981962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4253118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302900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727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93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0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14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395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3636476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2920490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F0C626-235E-4B30-AF49-92B14F3CA2DA}"/>
              </a:ext>
            </a:extLst>
          </p:cNvPr>
          <p:cNvGraphicFramePr>
            <a:graphicFrameLocks noChangeAspect="1"/>
          </p:cNvGraphicFramePr>
          <p:nvPr userDrawn="1">
            <p:custDataLst>
              <p:tags r:id="rId2"/>
            </p:custDataLst>
            <p:extLst>
              <p:ext uri="{D42A27DB-BD31-4B8C-83A1-F6EECF244321}">
                <p14:modId xmlns:p14="http://schemas.microsoft.com/office/powerpoint/2010/main" val="298830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5" imgW="415" imgH="416" progId="TCLayout.ActiveDocument.1">
                  <p:embed/>
                </p:oleObj>
              </mc:Choice>
              <mc:Fallback>
                <p:oleObj name="think-cell Slide" r:id="rId5" imgW="415" imgH="416" progId="TCLayout.ActiveDocument.1">
                  <p:embed/>
                  <p:pic>
                    <p:nvPicPr>
                      <p:cNvPr id="3" name="Object 2" hidden="1">
                        <a:extLst>
                          <a:ext uri="{FF2B5EF4-FFF2-40B4-BE49-F238E27FC236}">
                            <a16:creationId xmlns:a16="http://schemas.microsoft.com/office/drawing/2014/main" id="{CCF0C626-235E-4B30-AF49-92B14F3CA2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339F61C-DF5B-4B9E-B305-3B89A123EFE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7DBB53C2-833B-41FD-BC0B-2F06B794BA9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84C4CAC-4D67-438B-8C5C-D60D1345445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92280" y="404664"/>
            <a:ext cx="1723602" cy="781893"/>
          </a:xfrm>
          <a:prstGeom prst="rect">
            <a:avLst/>
          </a:prstGeom>
        </p:spPr>
      </p:pic>
    </p:spTree>
    <p:extLst>
      <p:ext uri="{BB962C8B-B14F-4D97-AF65-F5344CB8AC3E}">
        <p14:creationId xmlns:p14="http://schemas.microsoft.com/office/powerpoint/2010/main" val="1393754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Rectangle 6">
            <a:extLst>
              <a:ext uri="{FF2B5EF4-FFF2-40B4-BE49-F238E27FC236}">
                <a16:creationId xmlns:a16="http://schemas.microsoft.com/office/drawing/2014/main" id="{25B9DF3F-FA77-42AC-90C4-6DBC7AE872D6}"/>
              </a:ext>
            </a:extLst>
          </p:cNvPr>
          <p:cNvSpPr/>
          <p:nvPr userDrawn="1"/>
        </p:nvSpPr>
        <p:spPr>
          <a:xfrm>
            <a:off x="0" y="5949280"/>
            <a:ext cx="9148046" cy="781893"/>
          </a:xfrm>
          <a:prstGeom prst="rect">
            <a:avLst/>
          </a:prstGeom>
          <a:solidFill>
            <a:srgbClr val="CC1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E436126E-E787-4ECF-A432-39458B6C200B}"/>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53BF85F1-0F29-4EB9-941F-D816AADAFD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84368" y="260648"/>
            <a:ext cx="948417" cy="834438"/>
          </a:xfrm>
          <a:prstGeom prst="rect">
            <a:avLst/>
          </a:prstGeom>
        </p:spPr>
      </p:pic>
    </p:spTree>
    <p:extLst>
      <p:ext uri="{BB962C8B-B14F-4D97-AF65-F5344CB8AC3E}">
        <p14:creationId xmlns:p14="http://schemas.microsoft.com/office/powerpoint/2010/main" val="384652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57C863F6-236D-4E27-9633-207AC725B3BE}"/>
              </a:ext>
            </a:extLst>
          </p:cNvPr>
          <p:cNvSpPr/>
          <p:nvPr userDrawn="1"/>
        </p:nvSpPr>
        <p:spPr>
          <a:xfrm>
            <a:off x="0" y="5949280"/>
            <a:ext cx="9148046" cy="781893"/>
          </a:xfrm>
          <a:prstGeom prst="rect">
            <a:avLst/>
          </a:prstGeom>
          <a:solidFill>
            <a:srgbClr val="016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698E2F96-94C8-4C60-8597-710E74C826D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89532DB3-90D1-4F41-AC65-2B4116BF2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6919" y="126827"/>
            <a:ext cx="1255588" cy="1195078"/>
          </a:xfrm>
          <a:prstGeom prst="rect">
            <a:avLst/>
          </a:prstGeom>
        </p:spPr>
      </p:pic>
    </p:spTree>
    <p:extLst>
      <p:ext uri="{BB962C8B-B14F-4D97-AF65-F5344CB8AC3E}">
        <p14:creationId xmlns:p14="http://schemas.microsoft.com/office/powerpoint/2010/main" val="175435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2F3BCA-AB77-49F4-A729-A60B4DDC95B8}"/>
              </a:ext>
            </a:extLst>
          </p:cNvPr>
          <p:cNvGraphicFramePr>
            <a:graphicFrameLocks noChangeAspect="1"/>
          </p:cNvGraphicFramePr>
          <p:nvPr userDrawn="1">
            <p:custDataLst>
              <p:tags r:id="rId2"/>
            </p:custDataLst>
            <p:extLst>
              <p:ext uri="{D42A27DB-BD31-4B8C-83A1-F6EECF244321}">
                <p14:modId xmlns:p14="http://schemas.microsoft.com/office/powerpoint/2010/main" val="865729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5" imgW="415" imgH="416" progId="TCLayout.ActiveDocument.1">
                  <p:embed/>
                </p:oleObj>
              </mc:Choice>
              <mc:Fallback>
                <p:oleObj name="think-cell Slide" r:id="rId5" imgW="415" imgH="416" progId="TCLayout.ActiveDocument.1">
                  <p:embed/>
                  <p:pic>
                    <p:nvPicPr>
                      <p:cNvPr id="4" name="Object 3" hidden="1">
                        <a:extLst>
                          <a:ext uri="{FF2B5EF4-FFF2-40B4-BE49-F238E27FC236}">
                            <a16:creationId xmlns:a16="http://schemas.microsoft.com/office/drawing/2014/main" id="{3C2F3BCA-AB77-49F4-A729-A60B4DDC95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C28FBD2-750F-497D-979D-5EA64B4B4A7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8" name="Rectangle 7">
            <a:extLst>
              <a:ext uri="{FF2B5EF4-FFF2-40B4-BE49-F238E27FC236}">
                <a16:creationId xmlns:a16="http://schemas.microsoft.com/office/drawing/2014/main" id="{E0B69DB2-8AC0-4265-B4B5-2D535F863EA6}"/>
              </a:ext>
            </a:extLst>
          </p:cNvPr>
          <p:cNvSpPr/>
          <p:nvPr userDrawn="1"/>
        </p:nvSpPr>
        <p:spPr>
          <a:xfrm>
            <a:off x="0" y="5949280"/>
            <a:ext cx="9148046" cy="781893"/>
          </a:xfrm>
          <a:prstGeom prst="rect">
            <a:avLst/>
          </a:prstGeom>
          <a:solidFill>
            <a:srgbClr val="452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C5FD2F-512D-4646-8DF1-D20F0CEAE9AC}"/>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71A75BB9-37EA-4F5F-ACFA-930F43B5E9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105157"/>
            <a:ext cx="1444962" cy="1340768"/>
          </a:xfrm>
          <a:prstGeom prst="rect">
            <a:avLst/>
          </a:prstGeom>
        </p:spPr>
      </p:pic>
    </p:spTree>
    <p:extLst>
      <p:ext uri="{BB962C8B-B14F-4D97-AF65-F5344CB8AC3E}">
        <p14:creationId xmlns:p14="http://schemas.microsoft.com/office/powerpoint/2010/main" val="17473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20949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1379832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40499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198599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843470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3128661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5D9853F7-D166-4D9E-9147-580F02992305}"/>
              </a:ext>
            </a:extLst>
          </p:cNvPr>
          <p:cNvGraphicFramePr>
            <a:graphicFrameLocks noChangeAspect="1"/>
          </p:cNvGraphicFramePr>
          <p:nvPr userDrawn="1">
            <p:custDataLst>
              <p:tags r:id="rId2"/>
            </p:custDataLst>
            <p:extLst>
              <p:ext uri="{D42A27DB-BD31-4B8C-83A1-F6EECF244321}">
                <p14:modId xmlns:p14="http://schemas.microsoft.com/office/powerpoint/2010/main" val="2164582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5D9853F7-D166-4D9E-9147-580F029923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20517A8-B061-4BC2-94CE-196FA62B9AE3}"/>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a:extLst>
              <a:ext uri="{FF2B5EF4-FFF2-40B4-BE49-F238E27FC236}">
                <a16:creationId xmlns:a16="http://schemas.microsoft.com/office/drawing/2014/main" id="{ABF493E2-2394-44D8-8B1A-F8BEC2BBB533}"/>
              </a:ext>
            </a:extLst>
          </p:cNvPr>
          <p:cNvSpPr/>
          <p:nvPr userDrawn="1"/>
        </p:nvSpPr>
        <p:spPr>
          <a:xfrm>
            <a:off x="0" y="5949280"/>
            <a:ext cx="9148046" cy="7818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2">
            <a:extLst>
              <a:ext uri="{FF2B5EF4-FFF2-40B4-BE49-F238E27FC236}">
                <a16:creationId xmlns:a16="http://schemas.microsoft.com/office/drawing/2014/main" id="{2FCB0210-60B3-4E51-A48B-45C3EEAA62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56176" y="253896"/>
            <a:ext cx="28003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a:extLst>
              <a:ext uri="{FF2B5EF4-FFF2-40B4-BE49-F238E27FC236}">
                <a16:creationId xmlns:a16="http://schemas.microsoft.com/office/drawing/2014/main" id="{55A68854-B262-4B9F-8EC7-3EE6449910F9}"/>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583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014546D-6C8A-434D-AC71-B0FDBC329615}"/>
              </a:ext>
            </a:extLst>
          </p:cNvPr>
          <p:cNvGraphicFramePr>
            <a:graphicFrameLocks noChangeAspect="1"/>
          </p:cNvGraphicFramePr>
          <p:nvPr userDrawn="1">
            <p:custDataLst>
              <p:tags r:id="rId2"/>
            </p:custDataLst>
            <p:extLst>
              <p:ext uri="{D42A27DB-BD31-4B8C-83A1-F6EECF244321}">
                <p14:modId xmlns:p14="http://schemas.microsoft.com/office/powerpoint/2010/main" val="1204833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415" imgH="416" progId="TCLayout.ActiveDocument.1">
                  <p:embed/>
                </p:oleObj>
              </mc:Choice>
              <mc:Fallback>
                <p:oleObj name="think-cell Slide" r:id="rId5" imgW="415" imgH="416" progId="TCLayout.ActiveDocument.1">
                  <p:embed/>
                  <p:pic>
                    <p:nvPicPr>
                      <p:cNvPr id="10" name="Object 9" hidden="1">
                        <a:extLst>
                          <a:ext uri="{FF2B5EF4-FFF2-40B4-BE49-F238E27FC236}">
                            <a16:creationId xmlns:a16="http://schemas.microsoft.com/office/drawing/2014/main" id="{C014546D-6C8A-434D-AC71-B0FDBC3296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7768DADA-F7A9-4A7D-B90D-BC681C68B4E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6" name="Rectangle 5">
            <a:extLst>
              <a:ext uri="{FF2B5EF4-FFF2-40B4-BE49-F238E27FC236}">
                <a16:creationId xmlns:a16="http://schemas.microsoft.com/office/drawing/2014/main" id="{996F1963-1FEC-4074-87A7-FC4C1C73D654}"/>
              </a:ext>
            </a:extLst>
          </p:cNvPr>
          <p:cNvSpPr/>
          <p:nvPr userDrawn="1"/>
        </p:nvSpPr>
        <p:spPr>
          <a:xfrm>
            <a:off x="0" y="5949280"/>
            <a:ext cx="9148046" cy="781893"/>
          </a:xfrm>
          <a:prstGeom prst="rect">
            <a:avLst/>
          </a:prstGeom>
          <a:solidFill>
            <a:srgbClr val="3FB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BB738D30-CD7D-40F4-895C-0ABFF6F36B7A}"/>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F6D8D6A1-E837-4B3A-B737-2D6EE6C0B8E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07703" y="126827"/>
            <a:ext cx="1306628" cy="1155085"/>
          </a:xfrm>
          <a:prstGeom prst="rect">
            <a:avLst/>
          </a:prstGeom>
        </p:spPr>
      </p:pic>
    </p:spTree>
    <p:extLst>
      <p:ext uri="{BB962C8B-B14F-4D97-AF65-F5344CB8AC3E}">
        <p14:creationId xmlns:p14="http://schemas.microsoft.com/office/powerpoint/2010/main" val="3455931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35AFC24-C2DC-49AE-AA42-B2EF0A93ED81}"/>
              </a:ext>
            </a:extLst>
          </p:cNvPr>
          <p:cNvGraphicFramePr>
            <a:graphicFrameLocks noChangeAspect="1"/>
          </p:cNvGraphicFramePr>
          <p:nvPr userDrawn="1">
            <p:custDataLst>
              <p:tags r:id="rId2"/>
            </p:custDataLst>
            <p:extLst>
              <p:ext uri="{D42A27DB-BD31-4B8C-83A1-F6EECF244321}">
                <p14:modId xmlns:p14="http://schemas.microsoft.com/office/powerpoint/2010/main" val="2944185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A35AFC24-C2DC-49AE-AA42-B2EF0A93ED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5359FD8-EF37-4C9E-B77C-C8DAA1B0046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9291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43D9BA4-478F-4BD8-BF74-8CDAE0B9B6C3}"/>
              </a:ext>
            </a:extLst>
          </p:cNvPr>
          <p:cNvGraphicFramePr>
            <a:graphicFrameLocks noChangeAspect="1"/>
          </p:cNvGraphicFramePr>
          <p:nvPr userDrawn="1">
            <p:custDataLst>
              <p:tags r:id="rId2"/>
            </p:custDataLst>
            <p:extLst>
              <p:ext uri="{D42A27DB-BD31-4B8C-83A1-F6EECF244321}">
                <p14:modId xmlns:p14="http://schemas.microsoft.com/office/powerpoint/2010/main" val="1547230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43D9BA4-478F-4BD8-BF74-8CDAE0B9B6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C28940-BAA8-4536-BBA9-D4833155043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2000" b="1"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a:xfrm>
            <a:off x="457200" y="1916832"/>
            <a:ext cx="3008313"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635896" y="1910780"/>
            <a:ext cx="5111750" cy="4215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3212976"/>
            <a:ext cx="3008313" cy="29131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6259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902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7CA7E3-709E-4977-997E-2D4A81CA5D01}"/>
              </a:ext>
            </a:extLst>
          </p:cNvPr>
          <p:cNvGraphicFramePr>
            <a:graphicFrameLocks noChangeAspect="1"/>
          </p:cNvGraphicFramePr>
          <p:nvPr userDrawn="1">
            <p:custDataLst>
              <p:tags r:id="rId2"/>
            </p:custDataLst>
            <p:extLst>
              <p:ext uri="{D42A27DB-BD31-4B8C-83A1-F6EECF244321}">
                <p14:modId xmlns:p14="http://schemas.microsoft.com/office/powerpoint/2010/main" val="2386999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07CA7E3-709E-4977-997E-2D4A81CA5D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418F18A-BFEB-46EC-9713-5AD6B9F259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10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D66D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652D92CC-7E7B-486C-A2EE-0A85B59F7F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261575"/>
            <a:ext cx="1162895" cy="925909"/>
          </a:xfrm>
          <a:prstGeom prst="rect">
            <a:avLst/>
          </a:prstGeom>
        </p:spPr>
      </p:pic>
    </p:spTree>
    <p:extLst>
      <p:ext uri="{BB962C8B-B14F-4D97-AF65-F5344CB8AC3E}">
        <p14:creationId xmlns:p14="http://schemas.microsoft.com/office/powerpoint/2010/main" val="314790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ED5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spTree>
    <p:extLst>
      <p:ext uri="{BB962C8B-B14F-4D97-AF65-F5344CB8AC3E}">
        <p14:creationId xmlns:p14="http://schemas.microsoft.com/office/powerpoint/2010/main" val="40274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20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8" name="Picture 7">
            <a:extLst>
              <a:ext uri="{FF2B5EF4-FFF2-40B4-BE49-F238E27FC236}">
                <a16:creationId xmlns:a16="http://schemas.microsoft.com/office/drawing/2014/main" id="{6DC07B70-5300-46F5-869A-0A1126A93A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5" y="116631"/>
            <a:ext cx="1164171" cy="1164171"/>
          </a:xfrm>
          <a:prstGeom prst="rect">
            <a:avLst/>
          </a:prstGeom>
        </p:spPr>
      </p:pic>
    </p:spTree>
    <p:extLst>
      <p:ext uri="{BB962C8B-B14F-4D97-AF65-F5344CB8AC3E}">
        <p14:creationId xmlns:p14="http://schemas.microsoft.com/office/powerpoint/2010/main" val="297516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54456C-7CB6-4BCE-9FFD-37D77984E12C}"/>
              </a:ext>
            </a:extLst>
          </p:cNvPr>
          <p:cNvSpPr/>
          <p:nvPr userDrawn="1"/>
        </p:nvSpPr>
        <p:spPr>
          <a:xfrm>
            <a:off x="0" y="5949280"/>
            <a:ext cx="9148046" cy="7818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DC1D6CED-921C-4D6D-AEE5-9DBAF31C3888}"/>
              </a:ext>
            </a:extLst>
          </p:cNvPr>
          <p:cNvSpPr/>
          <p:nvPr userDrawn="1"/>
        </p:nvSpPr>
        <p:spPr>
          <a:xfrm>
            <a:off x="251520" y="5941319"/>
            <a:ext cx="792088" cy="797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1519DA3E-093D-4FDB-B91E-538727DBAC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2377" y="116632"/>
            <a:ext cx="1164171" cy="1164171"/>
          </a:xfrm>
          <a:prstGeom prst="rect">
            <a:avLst/>
          </a:prstGeom>
        </p:spPr>
      </p:pic>
      <p:pic>
        <p:nvPicPr>
          <p:cNvPr id="9" name="Picture 8">
            <a:extLst>
              <a:ext uri="{FF2B5EF4-FFF2-40B4-BE49-F238E27FC236}">
                <a16:creationId xmlns:a16="http://schemas.microsoft.com/office/drawing/2014/main" id="{18E9C960-21A1-489E-AA8B-DCC3B8100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2378" y="116632"/>
            <a:ext cx="1164171" cy="1164171"/>
          </a:xfrm>
          <a:prstGeom prst="rect">
            <a:avLst/>
          </a:prstGeom>
        </p:spPr>
      </p:pic>
    </p:spTree>
    <p:extLst>
      <p:ext uri="{BB962C8B-B14F-4D97-AF65-F5344CB8AC3E}">
        <p14:creationId xmlns:p14="http://schemas.microsoft.com/office/powerpoint/2010/main" val="252239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19.xml"/><Relationship Id="rId3" Type="http://schemas.openxmlformats.org/officeDocument/2006/relationships/slideLayout" Target="../slideLayouts/slideLayout28.xml"/><Relationship Id="rId21"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18.xml"/><Relationship Id="rId2" Type="http://schemas.openxmlformats.org/officeDocument/2006/relationships/slideLayout" Target="../slideLayouts/slideLayout27.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oleObject" Target="../embeddings/oleObject9.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35.xml"/><Relationship Id="rId3" Type="http://schemas.openxmlformats.org/officeDocument/2006/relationships/slideLayout" Target="../slideLayouts/slideLayout42.xml"/><Relationship Id="rId21" Type="http://schemas.openxmlformats.org/officeDocument/2006/relationships/image" Target="../media/image2.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34.xml"/><Relationship Id="rId2" Type="http://schemas.openxmlformats.org/officeDocument/2006/relationships/slideLayout" Target="../slideLayouts/slideLayout41.xml"/><Relationship Id="rId16" Type="http://schemas.openxmlformats.org/officeDocument/2006/relationships/vmlDrawing" Target="../drawings/vmlDrawing17.v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oleObject" Target="../embeddings/oleObject17.bin"/><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2745523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B50D2DAB-5E80-4D61-9D65-6A0C7C0AB328}"/>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21959407"/>
      </p:ext>
    </p:extLst>
  </p:cSld>
  <p:clrMap bg1="lt1" tx1="dk1" bg2="lt2" tx2="dk2" accent1="accent1" accent2="accent2" accent3="accent3" accent4="accent4" accent5="accent5" accent6="accent6" hlink="hlink" folHlink="folHlink"/>
  <p:sldLayoutIdLst>
    <p:sldLayoutId id="2147484043" r:id="rId1"/>
    <p:sldLayoutId id="2147484030" r:id="rId2"/>
    <p:sldLayoutId id="2147484031" r:id="rId3"/>
    <p:sldLayoutId id="2147484033" r:id="rId4"/>
    <p:sldLayoutId id="2147484034" r:id="rId5"/>
    <p:sldLayoutId id="2147484035" r:id="rId6"/>
    <p:sldLayoutId id="2147484074" r:id="rId7"/>
    <p:sldLayoutId id="2147484075" r:id="rId8"/>
    <p:sldLayoutId id="2147484076" r:id="rId9"/>
    <p:sldLayoutId id="2147484032" r:id="rId10"/>
    <p:sldLayoutId id="2147484036" r:id="rId11"/>
    <p:sldLayoutId id="2147484037" r:id="rId12"/>
    <p:sldLayoutId id="2147484041" r:id="rId13"/>
    <p:sldLayoutId id="2147484042"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435109E2-70C7-4321-9C30-59F20D16EA84}"/>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6244935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578A1EA3-54DC-4CE0-A7BA-4A14AA55EB3C}"/>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578821384"/>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0CA8E1-E213-4D40-A518-A2A43FE386CF}"/>
              </a:ext>
            </a:extLst>
          </p:cNvPr>
          <p:cNvGraphicFramePr>
            <a:graphicFrameLocks noChangeAspect="1"/>
          </p:cNvGraphicFramePr>
          <p:nvPr userDrawn="1">
            <p:custDataLst>
              <p:tags r:id="rId17"/>
            </p:custDataLst>
            <p:extLst>
              <p:ext uri="{D42A27DB-BD31-4B8C-83A1-F6EECF244321}">
                <p14:modId xmlns:p14="http://schemas.microsoft.com/office/powerpoint/2010/main" val="196697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3E0CA8E1-E213-4D40-A518-A2A43FE386C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85B63B7-BC65-448B-8AD6-90EFAD05BB60}"/>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lnSpc>
                <a:spcPct val="100000"/>
              </a:lnSpc>
              <a:spcBef>
                <a:spcPct val="0"/>
              </a:spcBef>
              <a:spcAft>
                <a:spcPct val="0"/>
              </a:spcAft>
            </a:pPr>
            <a:endParaRPr lang="en-US" sz="3600" b="0" i="0" baseline="0" dirty="0">
              <a:latin typeface="Calibri" panose="020F0502020204030204" pitchFamily="34" charset="0"/>
              <a:ea typeface="+mj-ea"/>
              <a:cs typeface="+mj-cs"/>
              <a:sym typeface="Calibri" panose="020F0502020204030204" pitchFamily="34" charset="0"/>
            </a:endParaRPr>
          </a:p>
        </p:txBody>
      </p:sp>
      <p:sp>
        <p:nvSpPr>
          <p:cNvPr id="2" name="Title Placeholder 1"/>
          <p:cNvSpPr>
            <a:spLocks noGrp="1"/>
          </p:cNvSpPr>
          <p:nvPr>
            <p:ph type="title"/>
          </p:nvPr>
        </p:nvSpPr>
        <p:spPr>
          <a:xfrm>
            <a:off x="1475656" y="252712"/>
            <a:ext cx="5976664" cy="656008"/>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67544" y="141277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FC736750-AC54-45C1-94A4-6C168B6DD2B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2033" y="-459432"/>
            <a:ext cx="1609647" cy="2276872"/>
          </a:xfrm>
          <a:prstGeom prst="rect">
            <a:avLst/>
          </a:prstGeom>
        </p:spPr>
      </p:pic>
      <p:sp>
        <p:nvSpPr>
          <p:cNvPr id="4" name="MSIPCMContentMarking" descr="{&quot;HashCode&quot;:-1288984879,&quot;Placement&quot;:&quot;Header&quot;,&quot;Top&quot;:0.0,&quot;Left&quot;:331.105438,&quot;SlideWidth&quot;:720,&quot;SlideHeight&quot;:540}">
            <a:extLst>
              <a:ext uri="{FF2B5EF4-FFF2-40B4-BE49-F238E27FC236}">
                <a16:creationId xmlns:a16="http://schemas.microsoft.com/office/drawing/2014/main" id="{265F875B-1374-4808-B462-1991D721E0A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ct val="0"/>
              </a:spcBef>
              <a:spcAft>
                <a:spcPct val="0"/>
              </a:spcAft>
            </a:pPr>
            <a:r>
              <a:rPr lang="en-GB" sz="100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018194476"/>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Lst>
  <p:hf hdr="0"/>
  <p:txStyles>
    <p:titleStyle>
      <a:lvl1pPr algn="l" defTabSz="914400" rtl="0" eaLnBrk="1" latinLnBrk="0" hangingPunct="1">
        <a:spcBef>
          <a:spcPct val="0"/>
        </a:spcBef>
        <a:buNone/>
        <a:defRPr sz="36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7.xml"/><Relationship Id="rId7" Type="http://schemas.openxmlformats.org/officeDocument/2006/relationships/image" Target="../media/image1.emf"/><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oleObject" Target="../embeddings/oleObject25.bin"/><Relationship Id="rId5" Type="http://schemas.openxmlformats.org/officeDocument/2006/relationships/notesSlide" Target="../notesSlides/notesSlide10.xml"/><Relationship Id="rId4" Type="http://schemas.openxmlformats.org/officeDocument/2006/relationships/slideLayout" Target="../slideLayouts/slideLayout28.xml"/><Relationship Id="rId9" Type="http://schemas.openxmlformats.org/officeDocument/2006/relationships/hyperlink" Target="mailto:SouthernRegionRoadFleet@networkrail.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oleObject" Target="../embeddings/oleObject25.bin"/><Relationship Id="rId11" Type="http://schemas.openxmlformats.org/officeDocument/2006/relationships/image" Target="../media/image29.png"/><Relationship Id="rId5" Type="http://schemas.openxmlformats.org/officeDocument/2006/relationships/notesSlide" Target="../notesSlides/notesSlide11.xml"/><Relationship Id="rId10" Type="http://schemas.openxmlformats.org/officeDocument/2006/relationships/image" Target="../media/image28.JPG"/><Relationship Id="rId4" Type="http://schemas.openxmlformats.org/officeDocument/2006/relationships/slideLayout" Target="../slideLayouts/slideLayout28.xml"/><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hyperlink" Target="https://networkrail.sharepoint.com/sites/SouthernSustainabilityHub/SitePages/Training.aspx" TargetMode="External"/><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hyperlink" Target="https://learn.networkrail.co.uk/login/index.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etworkrail.sharepoint.com/:b:/r/sites/SouthernSustainabilityHub/National%20and%20Regional%20Communications/2020%20Oct%2021st%20PCB%20Legal%20Update.pdf?csf=1&amp;web=1&amp;e=cn0NMw"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file:///\\NC2FDC05\DFSRoot$\SZ\WMAGroups\01%20-%20Route%20IM%20Director%20-%20Wessex\02%20-%20Route%20Safety%20Hour%20Reporting\02%20-%20Route%20Safety%20Hour%20Reporting\Safety%20Cascade%2020-21\P8%202021\Validium%20EAP%20-%20Money%20or%20Debt%20Worries.mp4" TargetMode="Externa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hyperlink" Target="https://network-rail.wistia.com/medias/zrs0wjcx0a" TargetMode="External"/><Relationship Id="rId13" Type="http://schemas.openxmlformats.org/officeDocument/2006/relationships/image" Target="../media/image41.png"/><Relationship Id="rId3" Type="http://schemas.openxmlformats.org/officeDocument/2006/relationships/tags" Target="../tags/tag71.xml"/><Relationship Id="rId7" Type="http://schemas.openxmlformats.org/officeDocument/2006/relationships/image" Target="../media/image1.emf"/><Relationship Id="rId12" Type="http://schemas.openxmlformats.org/officeDocument/2006/relationships/hyperlink" Target="https://sheassure.net/networkrail" TargetMode="External"/><Relationship Id="rId2" Type="http://schemas.openxmlformats.org/officeDocument/2006/relationships/tags" Target="../tags/tag70.xml"/><Relationship Id="rId16" Type="http://schemas.openxmlformats.org/officeDocument/2006/relationships/image" Target="../media/image43.jpg"/><Relationship Id="rId1" Type="http://schemas.openxmlformats.org/officeDocument/2006/relationships/vmlDrawing" Target="../drawings/vmlDrawing35.vml"/><Relationship Id="rId6" Type="http://schemas.openxmlformats.org/officeDocument/2006/relationships/oleObject" Target="../embeddings/oleObject27.bin"/><Relationship Id="rId11" Type="http://schemas.openxmlformats.org/officeDocument/2006/relationships/image" Target="../media/image40.png"/><Relationship Id="rId5" Type="http://schemas.openxmlformats.org/officeDocument/2006/relationships/notesSlide" Target="../notesSlides/notesSlide14.xml"/><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slideLayout" Target="../slideLayouts/slideLayout28.xml"/><Relationship Id="rId9" Type="http://schemas.openxmlformats.org/officeDocument/2006/relationships/image" Target="../media/image38.png"/><Relationship Id="rId14" Type="http://schemas.openxmlformats.org/officeDocument/2006/relationships/hyperlink" Target="https://mobile.sheassure.net/networkrail/p/Assurance-mSkmDcreK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etworkrail.sharepoint.com/:p:/r/sites/myconnect/southern/Documents/BBS%20-%20Screen%20shots%20for%20animated%20power%20point%20(002).pptx?d=w61bd00a5eb9f4e00ae97a2ad0a7961b8&amp;csf=1&amp;e=opXKI8" TargetMode="External"/><Relationship Id="rId2" Type="http://schemas.openxmlformats.org/officeDocument/2006/relationships/hyperlink" Target="http://oc.hiav.networkrail.co.uk/sites/nrhs/comms/default.aspx?RootFolder=/sites/nrhs/comms/Shared%20Documents/Team%20Talk%202018&amp;FolderCTID=&amp;View=%7b70E7C245-3206-4A79-B2C7-F92B31D129E1%7d" TargetMode="External"/><Relationship Id="rId1" Type="http://schemas.openxmlformats.org/officeDocument/2006/relationships/slideLayout" Target="../slideLayouts/slideLayout3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1.xml"/><Relationship Id="rId7" Type="http://schemas.openxmlformats.org/officeDocument/2006/relationships/image" Target="../media/image1.emf"/><Relationship Id="rId12" Type="http://schemas.openxmlformats.org/officeDocument/2006/relationships/image" Target="../media/image15.emf"/><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package" Target="../embeddings/Microsoft_Excel_Worksheet1.xlsx"/><Relationship Id="rId5" Type="http://schemas.openxmlformats.org/officeDocument/2006/relationships/notesSlide" Target="../notesSlides/notesSlide2.xml"/><Relationship Id="rId10" Type="http://schemas.openxmlformats.org/officeDocument/2006/relationships/image" Target="../media/image14.emf"/><Relationship Id="rId4" Type="http://schemas.openxmlformats.org/officeDocument/2006/relationships/slideLayout" Target="../slideLayouts/slideLayout28.xml"/><Relationship Id="rId9"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oleObject" Target="../embeddings/oleObject25.bin"/><Relationship Id="rId5" Type="http://schemas.openxmlformats.org/officeDocument/2006/relationships/notesSlide" Target="../notesSlides/notesSlide3.xml"/><Relationship Id="rId4"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hyperlink" Target="file:///\\NC2FDC10\DFSRoot$\SZ\WMAGroups\01%20-%20Route%20IM%20Director%20-%20Wessex\02%20-%20Route%20Safety%20Hour%20Reporting\02%20-%20Route%20Safety%20Hour%20Reporting\Safety%20Cascade%2020-21\P8%202021\Safety%20Bulletin%20RIDDOR%20Reportable%20Accident%2004112020_.pdf" TargetMode="External"/><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5.bin"/><Relationship Id="rId5" Type="http://schemas.openxmlformats.org/officeDocument/2006/relationships/notesSlide" Target="../notesSlides/notesSlide4.xml"/><Relationship Id="rId10" Type="http://schemas.openxmlformats.org/officeDocument/2006/relationships/image" Target="../media/image17.jpeg"/><Relationship Id="rId4" Type="http://schemas.openxmlformats.org/officeDocument/2006/relationships/slideLayout" Target="../slideLayouts/slideLayout28.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oleObject" Target="../embeddings/oleObject25.bin"/><Relationship Id="rId5" Type="http://schemas.openxmlformats.org/officeDocument/2006/relationships/notesSlide" Target="../notesSlides/notesSlide5.xml"/><Relationship Id="rId10" Type="http://schemas.openxmlformats.org/officeDocument/2006/relationships/hyperlink" Target="file:///\\NC2FDC10\DFSRoot$\SZ\WMAGroups\01%20-%20Route%20IM%20Director%20-%20Wessex\02%20-%20Route%20Safety%20Hour%20Reporting\02%20-%20Route%20Safety%20Hour%20Reporting\Safety%20Cascade%2020-21\P8%202021\Wessex%20Route%20Safety%20Bulletin%20Open%20line%20and%20electrical%20flashover.%2014112020.pdf" TargetMode="External"/><Relationship Id="rId4" Type="http://schemas.openxmlformats.org/officeDocument/2006/relationships/slideLayout" Target="../slideLayouts/slideLayout28.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oleObject" Target="../embeddings/oleObject25.bin"/><Relationship Id="rId11" Type="http://schemas.openxmlformats.org/officeDocument/2006/relationships/image" Target="../media/image21.jpeg"/><Relationship Id="rId5" Type="http://schemas.openxmlformats.org/officeDocument/2006/relationships/notesSlide" Target="../notesSlides/notesSlide6.xml"/><Relationship Id="rId10" Type="http://schemas.openxmlformats.org/officeDocument/2006/relationships/image" Target="../media/image20.jpeg"/><Relationship Id="rId4" Type="http://schemas.openxmlformats.org/officeDocument/2006/relationships/slideLayout" Target="../slideLayouts/slideLayout28.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oleObject" Target="../embeddings/oleObject25.bin"/><Relationship Id="rId5" Type="http://schemas.openxmlformats.org/officeDocument/2006/relationships/notesSlide" Target="../notesSlides/notesSlide7.xml"/><Relationship Id="rId4" Type="http://schemas.openxmlformats.org/officeDocument/2006/relationships/slideLayout" Target="../slideLayouts/slideLayout28.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file:///\\NC2FDC10\DFSRoot$\SZ\WMAGroups\01%20-%20Route%20IM%20Director%20-%20Wessex\02%20-%20Route%20Safety%20Hour%20Reporting\02%20-%20Route%20Safety%20Hour%20Reporting\Safety%20Cascade%2020-21\P8%202021\NR_L3_MTC_CP009%20(1).pdf" TargetMode="External"/><Relationship Id="rId3" Type="http://schemas.openxmlformats.org/officeDocument/2006/relationships/tags" Target="../tags/tag63.xml"/><Relationship Id="rId7" Type="http://schemas.openxmlformats.org/officeDocument/2006/relationships/image" Target="../media/image1.emf"/><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oleObject" Target="../embeddings/oleObject25.bin"/><Relationship Id="rId5" Type="http://schemas.openxmlformats.org/officeDocument/2006/relationships/notesSlide" Target="../notesSlides/notesSlide8.xml"/><Relationship Id="rId10" Type="http://schemas.openxmlformats.org/officeDocument/2006/relationships/hyperlink" Target="file:///\\NC2V01FDC01\DFSRoot$\SZ\WMAGroups\01%20-%20Route%20IM%20Director%20-%20Wessex\02%20-%20Route%20Safety%20Hour%20Reporting\02%20-%20Route%20Safety%20Hour%20Reporting\Safety%20Cascade%2020-21\P8%202021\SOUTHERN%20REGION%20TASK%20RISK%20CONTROL%20SHEET%20WORKING%20LESS%20THAN%202%20METRES%20V3.0.pdf" TargetMode="External"/><Relationship Id="rId4" Type="http://schemas.openxmlformats.org/officeDocument/2006/relationships/slideLayout" Target="../slideLayouts/slideLayout28.xml"/><Relationship Id="rId9" Type="http://schemas.openxmlformats.org/officeDocument/2006/relationships/hyperlink" Target="file:///\\NC2V01FDC01\DFSRoot$\SZ\WMAGroups\01%20-%20Route%20IM%20Director%20-%20Wessex\02%20-%20Route%20Safety%20Hour%20Reporting\02%20-%20Route%20Safety%20Hour%20Reporting\Safety%20Cascade%2020-21\P8%202021\Southern%20COVID-19%20RESPONSE%20FAQ.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5.xml"/><Relationship Id="rId7" Type="http://schemas.openxmlformats.org/officeDocument/2006/relationships/image" Target="../media/image1.emf"/><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oleObject" Target="../embeddings/oleObject26.bin"/><Relationship Id="rId11" Type="http://schemas.openxmlformats.org/officeDocument/2006/relationships/image" Target="../media/image25.png"/><Relationship Id="rId5" Type="http://schemas.openxmlformats.org/officeDocument/2006/relationships/notesSlide" Target="../notesSlides/notesSlide9.xml"/><Relationship Id="rId10" Type="http://schemas.openxmlformats.org/officeDocument/2006/relationships/hyperlink" Target="https://networkrail.sharepoint.com/sites/myconnect/southern/Pages/Track-Worker-Safety.aspx" TargetMode="External"/><Relationship Id="rId4" Type="http://schemas.openxmlformats.org/officeDocument/2006/relationships/slideLayout" Target="../slideLayouts/slideLayout28.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pic>
        <p:nvPicPr>
          <p:cNvPr id="3" name="Picture 2" descr="Logo&#10;&#10;Description automatically generated">
            <a:extLst>
              <a:ext uri="{FF2B5EF4-FFF2-40B4-BE49-F238E27FC236}">
                <a16:creationId xmlns:a16="http://schemas.microsoft.com/office/drawing/2014/main" id="{8D952445-6B17-4106-B3B1-0DA927C74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1029707"/>
            <a:ext cx="9649071" cy="8917413"/>
          </a:xfrm>
          <a:prstGeom prst="rect">
            <a:avLst/>
          </a:prstGeom>
        </p:spPr>
      </p:pic>
    </p:spTree>
    <p:extLst>
      <p:ext uri="{BB962C8B-B14F-4D97-AF65-F5344CB8AC3E}">
        <p14:creationId xmlns:p14="http://schemas.microsoft.com/office/powerpoint/2010/main" val="419313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GB" sz="2800" dirty="0">
                <a:solidFill>
                  <a:prstClr val="white">
                    <a:lumMod val="50000"/>
                  </a:prstClr>
                </a:solidFill>
              </a:rPr>
              <a:t>Road Safety</a:t>
            </a:r>
            <a:endPar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Incorrect Speed Limit Labels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Check the speeding stickers on your vehicles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88C1D3-0CC4-4BAC-8B86-F846F51BE82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1" name="Oval 10">
            <a:extLst>
              <a:ext uri="{FF2B5EF4-FFF2-40B4-BE49-F238E27FC236}">
                <a16:creationId xmlns:a16="http://schemas.microsoft.com/office/drawing/2014/main" id="{8C5BB3A2-2918-4DF4-8291-C836D873D48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81427BA6-0E1E-4FC2-8BA6-CF2AB273B9D5}"/>
              </a:ext>
            </a:extLst>
          </p:cNvPr>
          <p:cNvSpPr txBox="1"/>
          <p:nvPr/>
        </p:nvSpPr>
        <p:spPr>
          <a:xfrm>
            <a:off x="383782" y="1366462"/>
            <a:ext cx="8364681" cy="738664"/>
          </a:xfrm>
          <a:prstGeom prst="rect">
            <a:avLst/>
          </a:prstGeom>
          <a:noFill/>
        </p:spPr>
        <p:txBody>
          <a:bodyPr wrap="square" rtlCol="0">
            <a:spAutoFit/>
          </a:bodyPr>
          <a:lstStyle/>
          <a:p>
            <a:pPr lvl="0">
              <a:defRPr/>
            </a:pPr>
            <a:r>
              <a:rPr lang="en-GB" sz="1400" dirty="0">
                <a:solidFill>
                  <a:srgbClr val="000000"/>
                </a:solidFill>
                <a:latin typeface="Network Rail Sans" panose="02000000040000020004" pitchFamily="50" charset="0"/>
              </a:rPr>
              <a:t>We have been made aware of a batch of Ford Transit Connect vehicles that may have been supplied with an Incorrect Speed Limit label. Could you please check these vehicles to ensure the correct label (please see below) is in position on these vehicles.</a:t>
            </a:r>
            <a:endParaRPr kumimoji="0" lang="en-GB" sz="1100" b="1"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31747" name="Picture 1" descr="image003">
            <a:extLst>
              <a:ext uri="{FF2B5EF4-FFF2-40B4-BE49-F238E27FC236}">
                <a16:creationId xmlns:a16="http://schemas.microsoft.com/office/drawing/2014/main" id="{3CC1E327-4AD3-4056-A0B8-333F1B797A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76" t="1884" r="1635"/>
          <a:stretch/>
        </p:blipFill>
        <p:spPr bwMode="auto">
          <a:xfrm>
            <a:off x="323528" y="2132856"/>
            <a:ext cx="4801395" cy="368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5C09243-6B75-4609-9D76-80A8C8FB8C48}"/>
              </a:ext>
            </a:extLst>
          </p:cNvPr>
          <p:cNvSpPr/>
          <p:nvPr/>
        </p:nvSpPr>
        <p:spPr>
          <a:xfrm>
            <a:off x="6228184" y="2528900"/>
            <a:ext cx="2394585" cy="193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Network Rail Sans" panose="02000000040000020004" pitchFamily="2" charset="0"/>
              </a:rPr>
              <a:t>To obtain the correct stickers please contact the Road Team Fleet </a:t>
            </a:r>
            <a:r>
              <a:rPr lang="en-GB" sz="1400" dirty="0">
                <a:solidFill>
                  <a:schemeClr val="tx1"/>
                </a:solidFill>
                <a:latin typeface="Network Rail Sans" panose="02000000040000020004" pitchFamily="2" charset="0"/>
                <a:hlinkClick r:id="rId9"/>
              </a:rPr>
              <a:t>SouthernRegionRoadFleet@networkrail.co.uk</a:t>
            </a:r>
            <a:endParaRPr lang="en-GB" sz="1400" dirty="0">
              <a:solidFill>
                <a:schemeClr val="tx1"/>
              </a:solidFill>
              <a:latin typeface="Network Rail Sans" panose="02000000040000020004" pitchFamily="2" charset="0"/>
            </a:endParaRPr>
          </a:p>
          <a:p>
            <a:pPr algn="ctr"/>
            <a:r>
              <a:rPr lang="en-GB" sz="1400" dirty="0">
                <a:solidFill>
                  <a:schemeClr val="tx1"/>
                </a:solidFill>
                <a:latin typeface="Network Rail Sans" panose="02000000040000020004" pitchFamily="2" charset="0"/>
              </a:rPr>
              <a:t> they can then arrange supply of replacement labels.</a:t>
            </a:r>
          </a:p>
        </p:txBody>
      </p:sp>
    </p:spTree>
    <p:extLst>
      <p:ext uri="{BB962C8B-B14F-4D97-AF65-F5344CB8AC3E}">
        <p14:creationId xmlns:p14="http://schemas.microsoft.com/office/powerpoint/2010/main" val="61515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On Track Plant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lvl="0">
              <a:defRPr/>
            </a:pPr>
            <a:r>
              <a:rPr lang="en-GB" sz="2000" b="1" dirty="0">
                <a:solidFill>
                  <a:prstClr val="white">
                    <a:lumMod val="50000"/>
                  </a:prstClr>
                </a:solidFill>
              </a:rPr>
              <a:t>Upgraded Rail Land Rover and R2R Trailer</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93027" y="5949280"/>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This Rail Land Rover is currently being used for training purposes at the Basingstoke ROC but will be allocated to Havant P-way.</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251520" y="1366462"/>
            <a:ext cx="8640960" cy="42165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lvl="0">
              <a:defRPr/>
            </a:pPr>
            <a:r>
              <a:rPr lang="en-GB" sz="1400" b="1" dirty="0">
                <a:solidFill>
                  <a:srgbClr val="000000"/>
                </a:solidFill>
                <a:latin typeface="Network Rail Sans" panose="02000000040000020004" pitchFamily="50" charset="0"/>
              </a:rPr>
              <a:t>The third upgraded Rail Land Rover was delivered to Wessex in October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lvl="0">
              <a:defRPr/>
            </a:pPr>
            <a:r>
              <a:rPr lang="en-GB" sz="1200" dirty="0">
                <a:solidFill>
                  <a:srgbClr val="000000"/>
                </a:solidFill>
                <a:latin typeface="Network Rail Sans" panose="02000000040000020004" pitchFamily="50" charset="0"/>
              </a:rPr>
              <a:t>The list of Safety improvements and upgrades include:</a:t>
            </a:r>
          </a:p>
          <a:p>
            <a:pPr lvl="0">
              <a:defRPr/>
            </a:pPr>
            <a:r>
              <a:rPr lang="en-GB" sz="1200" dirty="0">
                <a:solidFill>
                  <a:srgbClr val="000000"/>
                </a:solidFill>
                <a:latin typeface="Network Rail Sans" panose="02000000040000020004" pitchFamily="50" charset="0"/>
              </a:rPr>
              <a:t>A Road and Rail R2R trailer with a payload of 2400kgs on the road and 3000kgs on rail.</a:t>
            </a:r>
          </a:p>
          <a:p>
            <a:pPr lvl="0">
              <a:defRPr/>
            </a:pPr>
            <a:r>
              <a:rPr lang="en-GB" sz="1200" dirty="0">
                <a:solidFill>
                  <a:srgbClr val="000000"/>
                </a:solidFill>
                <a:latin typeface="Network Rail Sans" panose="02000000040000020004" pitchFamily="50" charset="0"/>
              </a:rPr>
              <a:t>Load Tray Extension trailer with a load carrying payload of 480kgs with Up &amp; over roof rack to transport it on the road.</a:t>
            </a:r>
          </a:p>
          <a:p>
            <a:pPr lvl="0">
              <a:defRPr/>
            </a:pPr>
            <a:r>
              <a:rPr lang="en-GB" sz="1200" dirty="0">
                <a:solidFill>
                  <a:srgbClr val="000000"/>
                </a:solidFill>
                <a:latin typeface="Network Rail Sans" panose="02000000040000020004" pitchFamily="50" charset="0"/>
              </a:rPr>
              <a:t>New directional LED lighting at the front, rear and on the sides to improve site lighting all around the site of work. </a:t>
            </a:r>
          </a:p>
          <a:p>
            <a:pPr lvl="0">
              <a:defRPr/>
            </a:pPr>
            <a:r>
              <a:rPr lang="en-GB" sz="1200" dirty="0">
                <a:solidFill>
                  <a:srgbClr val="000000"/>
                </a:solidFill>
                <a:latin typeface="Network Rail Sans" panose="02000000040000020004" pitchFamily="50" charset="0"/>
              </a:rPr>
              <a:t>A 360 degree camera system to give the driver/operator a 360 degree view to assist with maintaining the exclusion zone.</a:t>
            </a:r>
          </a:p>
          <a:p>
            <a:pPr lvl="0">
              <a:defRPr/>
            </a:pPr>
            <a:r>
              <a:rPr lang="en-GB" sz="1200" dirty="0">
                <a:solidFill>
                  <a:srgbClr val="000000"/>
                </a:solidFill>
                <a:latin typeface="Network Rail Sans" panose="02000000040000020004" pitchFamily="50" charset="0"/>
              </a:rPr>
              <a:t>Repainted white to comply with the our NWR road fleet with new NWR signage.</a:t>
            </a:r>
          </a:p>
          <a:p>
            <a:pPr lvl="0">
              <a:defRPr/>
            </a:pPr>
            <a:r>
              <a:rPr lang="en-GB" sz="1200" dirty="0">
                <a:solidFill>
                  <a:srgbClr val="000000"/>
                </a:solidFill>
                <a:latin typeface="Network Rail Sans" panose="02000000040000020004" pitchFamily="50" charset="0"/>
              </a:rPr>
              <a:t>Seating for 6 occupants with seatbelts and personnel carrier MC controls in the rear compartment.</a:t>
            </a:r>
            <a:endParaRPr kumimoji="0" lang="en-GB" sz="12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truck is parked on the side of a road&#10;&#10;Description automatically generated">
            <a:extLst>
              <a:ext uri="{FF2B5EF4-FFF2-40B4-BE49-F238E27FC236}">
                <a16:creationId xmlns:a16="http://schemas.microsoft.com/office/drawing/2014/main" id="{E489D1F0-24B2-4E3C-946A-C6750B5EA8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599" y="1410446"/>
            <a:ext cx="3171458" cy="2378594"/>
          </a:xfrm>
          <a:prstGeom prst="rect">
            <a:avLst/>
          </a:prstGeom>
        </p:spPr>
      </p:pic>
      <p:pic>
        <p:nvPicPr>
          <p:cNvPr id="11" name="Picture 10" descr="A truck is parked on the side of a road&#10;&#10;Description automatically generated">
            <a:extLst>
              <a:ext uri="{FF2B5EF4-FFF2-40B4-BE49-F238E27FC236}">
                <a16:creationId xmlns:a16="http://schemas.microsoft.com/office/drawing/2014/main" id="{5FB52FCF-EF91-4CD1-BAC1-D3C0C9D587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3447" y="1410446"/>
            <a:ext cx="3171458" cy="2378594"/>
          </a:xfrm>
          <a:prstGeom prst="rect">
            <a:avLst/>
          </a:prstGeom>
        </p:spPr>
      </p:pic>
      <p:pic>
        <p:nvPicPr>
          <p:cNvPr id="13" name="Picture 12">
            <a:extLst>
              <a:ext uri="{FF2B5EF4-FFF2-40B4-BE49-F238E27FC236}">
                <a16:creationId xmlns:a16="http://schemas.microsoft.com/office/drawing/2014/main" id="{26C6C3AA-6401-4A22-905B-E1AED3BB6C47}"/>
              </a:ext>
            </a:extLst>
          </p:cNvPr>
          <p:cNvPicPr>
            <a:picLocks noChangeAspect="1"/>
          </p:cNvPicPr>
          <p:nvPr/>
        </p:nvPicPr>
        <p:blipFill>
          <a:blip r:embed="rId11"/>
          <a:stretch>
            <a:fillRect/>
          </a:stretch>
        </p:blipFill>
        <p:spPr>
          <a:xfrm>
            <a:off x="6802646" y="5408184"/>
            <a:ext cx="2233850" cy="541096"/>
          </a:xfrm>
          <a:prstGeom prst="rect">
            <a:avLst/>
          </a:prstGeom>
        </p:spPr>
      </p:pic>
    </p:spTree>
    <p:extLst>
      <p:ext uri="{BB962C8B-B14F-4D97-AF65-F5344CB8AC3E}">
        <p14:creationId xmlns:p14="http://schemas.microsoft.com/office/powerpoint/2010/main" val="43230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Environmental Training </a:t>
            </a: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2A5689E-C970-4572-ABE1-DD200561A7DF}"/>
              </a:ext>
            </a:extLst>
          </p:cNvPr>
          <p:cNvGraphicFramePr>
            <a:graphicFrameLocks noGrp="1"/>
          </p:cNvGraphicFramePr>
          <p:nvPr>
            <p:extLst>
              <p:ext uri="{D42A27DB-BD31-4B8C-83A1-F6EECF244321}">
                <p14:modId xmlns:p14="http://schemas.microsoft.com/office/powerpoint/2010/main" val="4033782142"/>
              </p:ext>
            </p:extLst>
          </p:nvPr>
        </p:nvGraphicFramePr>
        <p:xfrm>
          <a:off x="450233" y="1427159"/>
          <a:ext cx="6714055" cy="3444240"/>
        </p:xfrm>
        <a:graphic>
          <a:graphicData uri="http://schemas.openxmlformats.org/drawingml/2006/table">
            <a:tbl>
              <a:tblPr>
                <a:tableStyleId>{5C22544A-7EE6-4342-B048-85BDC9FD1C3A}</a:tableStyleId>
              </a:tblPr>
              <a:tblGrid>
                <a:gridCol w="6714055">
                  <a:extLst>
                    <a:ext uri="{9D8B030D-6E8A-4147-A177-3AD203B41FA5}">
                      <a16:colId xmlns:a16="http://schemas.microsoft.com/office/drawing/2014/main" val="737224967"/>
                    </a:ext>
                  </a:extLst>
                </a:gridCol>
              </a:tblGrid>
              <a:tr h="27086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An Environment and Sustainability training catalogue has been produced by the region to provide you with details of all the environmental and social training available within Network Rail. This can be accessed on the </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hlinkClick r:id="rId3">
                            <a:extLst>
                              <a:ext uri="{A12FA001-AC4F-418D-AE19-62706E023703}">
                                <ahyp:hlinkClr xmlns:ahyp="http://schemas.microsoft.com/office/drawing/2018/hyperlinkcolor" val="tx"/>
                              </a:ext>
                            </a:extLst>
                          </a:hlinkClick>
                        </a:rPr>
                        <a:t>Southern Sustainability Hub site.</a:t>
                      </a: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The catalogue is your one stop shop to accessing environmental and sustainability eLearning available on the Network Rail eLearning site, as well as the classroom-based courses such as the IEMA Environmental Sustainability Training.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The guide provides examples of key roles that each classroom course is suitable for, as well as the steps to finding the e-learning courses on the </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hlinkClick r:id="rId4">
                            <a:extLst>
                              <a:ext uri="{A12FA001-AC4F-418D-AE19-62706E023703}">
                                <ahyp:hlinkClr xmlns:ahyp="http://schemas.microsoft.com/office/drawing/2018/hyperlinkcolor" val="tx"/>
                              </a:ext>
                            </a:extLst>
                          </a:hlinkClick>
                        </a:rPr>
                        <a:t>Network Rail E-Learning site</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 The region is ready to deliver the first virtual IEMA training courses before on 15/16</a:t>
                      </a:r>
                      <a:r>
                        <a:rPr kumimoji="0" lang="en-GB" sz="1400" b="0" i="0" u="none" strike="noStrike" kern="1200" cap="none" spc="0" normalizeH="0" baseline="30000" noProof="0" dirty="0">
                          <a:ln>
                            <a:noFill/>
                          </a:ln>
                          <a:solidFill>
                            <a:srgbClr val="292929"/>
                          </a:solidFill>
                          <a:effectLst/>
                          <a:uLnTx/>
                          <a:uFillTx/>
                          <a:latin typeface="Network Rail Sans" panose="02000000040000020004" pitchFamily="2" charset="0"/>
                          <a:ea typeface="+mn-ea"/>
                          <a:cs typeface="+mn-cs"/>
                        </a:rPr>
                        <a:t>th</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 December 2020.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85725"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algn="l" fontAlgn="base"/>
                      <a:endParaRPr lang="en-GB" sz="1400" dirty="0">
                        <a:effectLst/>
                        <a:latin typeface="Network Rail Sans" panose="02000000040000020004" pitchFamily="2" charset="0"/>
                      </a:endParaRPr>
                    </a:p>
                  </a:txBody>
                  <a:tcPr marL="114300" marR="114300" marT="0" marB="0">
                    <a:noFill/>
                  </a:tcPr>
                </a:tc>
                <a:extLst>
                  <a:ext uri="{0D108BD9-81ED-4DB2-BD59-A6C34878D82A}">
                    <a16:rowId xmlns:a16="http://schemas.microsoft.com/office/drawing/2014/main" val="1323575795"/>
                  </a:ext>
                </a:extLst>
              </a:tr>
            </a:tbl>
          </a:graphicData>
        </a:graphic>
      </p:graphicFrame>
      <p:sp>
        <p:nvSpPr>
          <p:cNvPr id="16" name="TextBox 15">
            <a:extLst>
              <a:ext uri="{FF2B5EF4-FFF2-40B4-BE49-F238E27FC236}">
                <a16:creationId xmlns:a16="http://schemas.microsoft.com/office/drawing/2014/main" id="{615F28BF-461C-4C67-878F-B9BD7D35D555}"/>
              </a:ext>
            </a:extLst>
          </p:cNvPr>
          <p:cNvSpPr txBox="1"/>
          <p:nvPr/>
        </p:nvSpPr>
        <p:spPr>
          <a:xfrm>
            <a:off x="1111669" y="5988224"/>
            <a:ext cx="7605878" cy="5693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rPr>
              <a:t>Book yourself onto the</a:t>
            </a:r>
            <a:r>
              <a:rPr lang="en-GB" sz="2000" b="1" dirty="0">
                <a:solidFill>
                  <a:prstClr val="white"/>
                </a:solidFill>
                <a:latin typeface="Network Rail Sans" panose="02000000040000020004" pitchFamily="2" charset="0"/>
              </a:rPr>
              <a:t> waitlist via oracle now</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9" name="Picture 14">
            <a:extLst>
              <a:ext uri="{FF2B5EF4-FFF2-40B4-BE49-F238E27FC236}">
                <a16:creationId xmlns:a16="http://schemas.microsoft.com/office/drawing/2014/main" id="{6AFD83EF-A9D8-4354-BE44-37B867DE1A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344744"/>
            <a:ext cx="445339"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CB6F86E2-0E57-402F-9D82-0F089A3E714C}"/>
              </a:ext>
            </a:extLst>
          </p:cNvPr>
          <p:cNvPicPr>
            <a:picLocks noChangeAspect="1"/>
          </p:cNvPicPr>
          <p:nvPr/>
        </p:nvPicPr>
        <p:blipFill rotWithShape="1">
          <a:blip r:embed="rId6">
            <a:extLst>
              <a:ext uri="{28A0092B-C50C-407E-A947-70E740481C1C}">
                <a14:useLocalDpi xmlns:a14="http://schemas.microsoft.com/office/drawing/2010/main" val="0"/>
              </a:ext>
            </a:extLst>
          </a:blip>
          <a:srcRect l="35038" t="11310" r="35037" b="10626"/>
          <a:stretch/>
        </p:blipFill>
        <p:spPr>
          <a:xfrm>
            <a:off x="7164288" y="1400822"/>
            <a:ext cx="1744968" cy="2560545"/>
          </a:xfrm>
          <a:prstGeom prst="rect">
            <a:avLst/>
          </a:prstGeom>
        </p:spPr>
      </p:pic>
      <p:sp>
        <p:nvSpPr>
          <p:cNvPr id="11" name="Text Box 14">
            <a:extLst>
              <a:ext uri="{FF2B5EF4-FFF2-40B4-BE49-F238E27FC236}">
                <a16:creationId xmlns:a16="http://schemas.microsoft.com/office/drawing/2014/main" id="{1289042F-F09D-4B08-B759-845D64E3F49D}"/>
              </a:ext>
            </a:extLst>
          </p:cNvPr>
          <p:cNvSpPr txBox="1">
            <a:spLocks noChangeArrowheads="1"/>
          </p:cNvSpPr>
          <p:nvPr/>
        </p:nvSpPr>
        <p:spPr bwMode="auto">
          <a:xfrm>
            <a:off x="450234" y="4077072"/>
            <a:ext cx="8424936" cy="1606143"/>
          </a:xfrm>
          <a:prstGeom prst="rect">
            <a:avLst/>
          </a:prstGeom>
          <a:solidFill>
            <a:srgbClr val="8DC055"/>
          </a:solidFill>
          <a:ln>
            <a:noFill/>
          </a:ln>
          <a:effectLst/>
        </p:spPr>
        <p:txBody>
          <a:bodyPr vert="horz" wrap="square" lIns="36576" tIns="36576" rIns="36576" bIns="36576" numCol="1" anchor="t" anchorCtr="0" compatLnSpc="1">
            <a:prstTxWarp prst="textNoShape">
              <a:avLst/>
            </a:prstTxWarp>
          </a:bodyPr>
          <a:lstStyle/>
          <a:p>
            <a:pPr marL="85725"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92929"/>
                </a:solidFill>
                <a:effectLst/>
                <a:uLnTx/>
                <a:uFillTx/>
                <a:latin typeface="Network Rail Sans" panose="02000000040000020004" pitchFamily="2" charset="0"/>
              </a:rPr>
              <a:t>Environment Induction*</a:t>
            </a:r>
          </a:p>
          <a:p>
            <a:pPr marL="85725"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92929"/>
                </a:solidFill>
                <a:effectLst/>
                <a:uLnTx/>
                <a:uFillTx/>
                <a:latin typeface="Network Rail Sans" panose="02000000040000020004" pitchFamily="2" charset="0"/>
              </a:rPr>
              <a:t>This eLearning provides a basic introduction on environmental awareness, including legal requirements and why they are important, company specific information such as the policies, Lifesaving Rules, and the safety vision. </a:t>
            </a:r>
          </a:p>
          <a:p>
            <a:pPr marL="85725"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92929"/>
                </a:solidFill>
                <a:effectLst/>
                <a:uLnTx/>
                <a:uFillTx/>
                <a:latin typeface="Network Rail Sans" panose="02000000040000020004" pitchFamily="2" charset="0"/>
              </a:rPr>
              <a:t>Duration </a:t>
            </a:r>
            <a:r>
              <a:rPr kumimoji="0" lang="en-GB" sz="1400" b="0" i="0" u="none" strike="noStrike" kern="0" cap="none" spc="0" normalizeH="0" baseline="0" noProof="0" dirty="0">
                <a:ln>
                  <a:noFill/>
                </a:ln>
                <a:solidFill>
                  <a:srgbClr val="292929"/>
                </a:solidFill>
                <a:effectLst/>
                <a:uLnTx/>
                <a:uFillTx/>
                <a:latin typeface="Network Rail Sans" panose="02000000040000020004" pitchFamily="2" charset="0"/>
              </a:rPr>
              <a:t>30min-1hr </a:t>
            </a:r>
          </a:p>
          <a:p>
            <a:pPr marL="85725" marR="0" lvl="0" indent="0" algn="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292929"/>
                </a:solidFill>
                <a:effectLst/>
                <a:uLnTx/>
                <a:uFillTx/>
                <a:latin typeface="Network Rail Sans" panose="02000000040000020004" pitchFamily="2" charset="0"/>
              </a:rPr>
              <a:t>Suitability</a:t>
            </a:r>
            <a:r>
              <a:rPr kumimoji="0" lang="en-GB" sz="1400" b="0" i="0" u="none" strike="noStrike" kern="0" cap="none" spc="0" normalizeH="0" baseline="0" noProof="0" dirty="0">
                <a:ln>
                  <a:noFill/>
                </a:ln>
                <a:solidFill>
                  <a:srgbClr val="292929"/>
                </a:solidFill>
                <a:effectLst/>
                <a:uLnTx/>
                <a:uFillTx/>
                <a:latin typeface="Network Rail Sans" panose="02000000040000020004" pitchFamily="2" charset="0"/>
              </a:rPr>
              <a:t>: All</a:t>
            </a:r>
          </a:p>
          <a:p>
            <a:pPr marL="85725"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292929"/>
                </a:solidFill>
                <a:effectLst/>
                <a:uLnTx/>
                <a:uFillTx/>
                <a:latin typeface="Network Rail Sans" panose="02000000040000020004" pitchFamily="2" charset="0"/>
              </a:rPr>
              <a:t>*If you have any access issues using Internet Explorer please try using a different browser.</a:t>
            </a:r>
          </a:p>
          <a:p>
            <a:pPr marL="85725"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92929"/>
              </a:solidFill>
              <a:effectLst/>
              <a:uLnTx/>
              <a:uFillTx/>
            </a:endParaRPr>
          </a:p>
          <a:p>
            <a:pPr marL="85725" marR="0" lvl="0" indent="0" defTabSz="914400" eaLnBrk="1" fontAlgn="auto" latinLnBrk="0" hangingPunct="1">
              <a:lnSpc>
                <a:spcPct val="100000"/>
              </a:lnSpc>
              <a:spcBef>
                <a:spcPts val="0"/>
              </a:spcBef>
              <a:spcAft>
                <a:spcPts val="0"/>
              </a:spcAft>
              <a:buClrTx/>
              <a:buSzTx/>
              <a:buFontTx/>
              <a:buNone/>
              <a:tabLst/>
              <a:defRPr/>
            </a:pPr>
            <a:endParaRPr kumimoji="0" lang="en-GB" sz="1150" b="0" i="0" u="none" strike="noStrike" kern="0" cap="none" spc="0" normalizeH="0" baseline="0" noProof="0" dirty="0">
              <a:ln>
                <a:noFill/>
              </a:ln>
              <a:solidFill>
                <a:srgbClr val="292929"/>
              </a:solidFill>
              <a:effectLst/>
              <a:uLnTx/>
              <a:uFillTx/>
            </a:endParaRPr>
          </a:p>
        </p:txBody>
      </p:sp>
      <p:pic>
        <p:nvPicPr>
          <p:cNvPr id="12" name="Picture 11" descr="Image result for discuss white icon">
            <a:extLst>
              <a:ext uri="{FF2B5EF4-FFF2-40B4-BE49-F238E27FC236}">
                <a16:creationId xmlns:a16="http://schemas.microsoft.com/office/drawing/2014/main" id="{EB3160B6-41B3-4322-A00E-A49554771A7C}"/>
              </a:ext>
            </a:extLst>
          </p:cNvPr>
          <p:cNvPicPr>
            <a:picLocks noChangeAspect="1" noChangeArrowheads="1"/>
          </p:cNvPicPr>
          <p:nvPr/>
        </p:nvPicPr>
        <p:blipFill>
          <a:blip r:embed="rId7"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23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AA9E1F-C235-471F-A0E0-77C59C8E326E}"/>
              </a:ext>
            </a:extLst>
          </p:cNvPr>
          <p:cNvSpPr txBox="1"/>
          <p:nvPr/>
        </p:nvSpPr>
        <p:spPr>
          <a:xfrm>
            <a:off x="1557866" y="163542"/>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rPr>
              <a:t>Environment</a:t>
            </a:r>
          </a:p>
        </p:txBody>
      </p:sp>
      <p:sp>
        <p:nvSpPr>
          <p:cNvPr id="3" name="TextBox 2">
            <a:extLst>
              <a:ext uri="{FF2B5EF4-FFF2-40B4-BE49-F238E27FC236}">
                <a16:creationId xmlns:a16="http://schemas.microsoft.com/office/drawing/2014/main" id="{5690DEC7-4125-4FFF-9322-6E864BDB25F9}"/>
              </a:ext>
            </a:extLst>
          </p:cNvPr>
          <p:cNvSpPr txBox="1"/>
          <p:nvPr/>
        </p:nvSpPr>
        <p:spPr>
          <a:xfrm>
            <a:off x="1557866" y="826234"/>
            <a:ext cx="6542526" cy="400110"/>
          </a:xfrm>
          <a:prstGeom prst="rect">
            <a:avLst/>
          </a:prstGeom>
          <a:noFill/>
        </p:spPr>
        <p:txBody>
          <a:bodyPr wrap="square" rtlCol="0">
            <a:spAutoFit/>
          </a:bodyPr>
          <a:lstStyle/>
          <a:p>
            <a:pPr lvl="0">
              <a:defRPr/>
            </a:pPr>
            <a:r>
              <a:rPr lang="en-GB" sz="2000" b="1" dirty="0">
                <a:solidFill>
                  <a:prstClr val="white">
                    <a:lumMod val="50000"/>
                  </a:prstClr>
                </a:solidFill>
                <a:latin typeface="Network Rail Sans" panose="02000000040000020004" pitchFamily="2" charset="0"/>
              </a:rPr>
              <a:t>Legal Update: PCBs </a:t>
            </a:r>
            <a:r>
              <a:rPr lang="en-GB" sz="1600" b="1" dirty="0">
                <a:solidFill>
                  <a:prstClr val="white">
                    <a:lumMod val="50000"/>
                  </a:prstClr>
                </a:solidFill>
                <a:latin typeface="Network Rail Sans" panose="02000000040000020004" pitchFamily="2" charset="0"/>
              </a:rPr>
              <a:t>(Polychlorinated biphenyls)</a:t>
            </a:r>
            <a:endParaRPr kumimoji="0" lang="en-GB" sz="1600" b="1" i="0" u="none" strike="noStrike" kern="1200" cap="none" spc="0" normalizeH="0" baseline="0" noProof="0" dirty="0">
              <a:ln>
                <a:noFill/>
              </a:ln>
              <a:solidFill>
                <a:prstClr val="white">
                  <a:lumMod val="50000"/>
                </a:prstClr>
              </a:solidFill>
              <a:effectLst/>
              <a:uLnTx/>
              <a:uFillTx/>
              <a:latin typeface="Network Rail Sans" panose="02000000040000020004" pitchFamily="2" charset="0"/>
              <a:ea typeface="+mn-ea"/>
              <a:cs typeface="+mn-cs"/>
            </a:endParaRPr>
          </a:p>
        </p:txBody>
      </p:sp>
      <p:cxnSp>
        <p:nvCxnSpPr>
          <p:cNvPr id="4" name="Straight Connector 3">
            <a:extLst>
              <a:ext uri="{FF2B5EF4-FFF2-40B4-BE49-F238E27FC236}">
                <a16:creationId xmlns:a16="http://schemas.microsoft.com/office/drawing/2014/main" id="{57DA93CD-4751-4420-9F25-3755C1674195}"/>
              </a:ext>
            </a:extLst>
          </p:cNvPr>
          <p:cNvCxnSpPr/>
          <p:nvPr/>
        </p:nvCxnSpPr>
        <p:spPr>
          <a:xfrm>
            <a:off x="1530354" y="1280801"/>
            <a:ext cx="62646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2A5689E-C970-4572-ABE1-DD200561A7DF}"/>
              </a:ext>
            </a:extLst>
          </p:cNvPr>
          <p:cNvGraphicFramePr>
            <a:graphicFrameLocks noGrp="1"/>
          </p:cNvGraphicFramePr>
          <p:nvPr>
            <p:extLst>
              <p:ext uri="{D42A27DB-BD31-4B8C-83A1-F6EECF244321}">
                <p14:modId xmlns:p14="http://schemas.microsoft.com/office/powerpoint/2010/main" val="3477058596"/>
              </p:ext>
            </p:extLst>
          </p:nvPr>
        </p:nvGraphicFramePr>
        <p:xfrm>
          <a:off x="2987824" y="1464972"/>
          <a:ext cx="5810686" cy="4176856"/>
        </p:xfrm>
        <a:graphic>
          <a:graphicData uri="http://schemas.openxmlformats.org/drawingml/2006/table">
            <a:tbl>
              <a:tblPr>
                <a:tableStyleId>{5C22544A-7EE6-4342-B048-85BDC9FD1C3A}</a:tableStyleId>
              </a:tblPr>
              <a:tblGrid>
                <a:gridCol w="5810686">
                  <a:extLst>
                    <a:ext uri="{9D8B030D-6E8A-4147-A177-3AD203B41FA5}">
                      <a16:colId xmlns:a16="http://schemas.microsoft.com/office/drawing/2014/main" val="737224967"/>
                    </a:ext>
                  </a:extLst>
                </a:gridCol>
              </a:tblGrid>
              <a:tr h="4176856">
                <a:tc>
                  <a:txBody>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The Technical Authority have released an environmental bulletin detailing legal changes associated with PCBs. For the full bulletin visit the </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hlinkClick r:id="rId3">
                            <a:extLst>
                              <a:ext uri="{A12FA001-AC4F-418D-AE19-62706E023703}">
                                <ahyp:hlinkClr xmlns:ahyp="http://schemas.microsoft.com/office/drawing/2018/hyperlinkcolor" val="tx"/>
                              </a:ext>
                            </a:extLst>
                          </a:hlinkClick>
                        </a:rPr>
                        <a:t>Southern Sustainability Hub Site</a:t>
                      </a:r>
                      <a:r>
                        <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What are PCBs? </a:t>
                      </a:r>
                      <a:endParaRPr kumimoji="0" lang="en-GB" sz="1400" b="1" i="0" u="none" strike="noStrike" kern="1200" cap="none" spc="0" normalizeH="0" baseline="0" noProof="0" dirty="0">
                        <a:ln>
                          <a:noFill/>
                        </a:ln>
                        <a:solidFill>
                          <a:srgbClr val="292929"/>
                        </a:solidFill>
                        <a:effectLst/>
                        <a:uLnTx/>
                        <a:uFillTx/>
                        <a:latin typeface="Network Rail Sans" panose="02000000040000020004" pitchFamily="2" charset="0"/>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noProof="0" dirty="0">
                          <a:ln>
                            <a:noFill/>
                          </a:ln>
                          <a:solidFill>
                            <a:srgbClr val="292929"/>
                          </a:solidFill>
                          <a:effectLst/>
                          <a:uLnTx/>
                          <a:uFillTx/>
                          <a:latin typeface="Network Rail Sans" panose="02000000040000020004" pitchFamily="2" charset="0"/>
                          <a:ea typeface="Times New Roman" panose="02020603050405020304" pitchFamily="18" charset="0"/>
                          <a:cs typeface="Arial" panose="020B0604020202020204" pitchFamily="34" charset="0"/>
                        </a:rPr>
                        <a:t>PCBs are a highly toxic fluid and prolonged or repeated exposure to small amounts can pose serious health risks. </a:t>
                      </a:r>
                      <a:endParaRPr kumimoji="0" lang="en-GB" altLang="en-US"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292929"/>
                          </a:solidFill>
                          <a:effectLst/>
                          <a:uLnTx/>
                          <a:uFillTx/>
                          <a:latin typeface="Network Rail Sans" panose="02000000040000020004" pitchFamily="2" charset="0"/>
                          <a:ea typeface="Times New Roman" panose="02020603050405020304" pitchFamily="18" charset="0"/>
                          <a:cs typeface="Arial" panose="020B0604020202020204" pitchFamily="34" charset="0"/>
                        </a:rPr>
                        <a:t>Where are PCBs found? </a:t>
                      </a:r>
                      <a:endParaRPr kumimoji="0" lang="en-GB" altLang="en-US"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292929"/>
                          </a:solidFill>
                          <a:effectLst/>
                          <a:uLnTx/>
                          <a:uFillTx/>
                          <a:latin typeface="Network Rail Sans" panose="02000000040000020004" pitchFamily="2" charset="0"/>
                          <a:ea typeface="Times New Roman" panose="02020603050405020304" pitchFamily="18" charset="0"/>
                          <a:cs typeface="Arial" panose="020B0604020202020204" pitchFamily="34" charset="0"/>
                        </a:rPr>
                        <a:t>They are usually found in the following types of electrical equipment manufactured before 1986: transformers (including booster transformers &amp; signalling power transformers), power capacitors, MK1 AHB LX location cases, heat transfer equipment, process heating equipment, vacuum pumps, electrical resistors, switchgears and stock PCBs.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If the volume of the PCB fluid is greater than 50ml, decontaminate or dispose of the equipment by 31</a:t>
                      </a:r>
                      <a:r>
                        <a:rPr kumimoji="0" lang="en-GB" sz="1400" b="1" i="0" u="none" strike="noStrike" kern="1200" cap="none" spc="0" normalizeH="0" baseline="30000" noProof="0" dirty="0">
                          <a:ln>
                            <a:noFill/>
                          </a:ln>
                          <a:solidFill>
                            <a:srgbClr val="292929"/>
                          </a:solidFill>
                          <a:effectLst/>
                          <a:uLnTx/>
                          <a:uFillTx/>
                          <a:latin typeface="Network Rail Sans" panose="02000000040000020004" pitchFamily="2" charset="0"/>
                          <a:ea typeface="+mn-ea"/>
                          <a:cs typeface="+mn-cs"/>
                        </a:rPr>
                        <a:t>st</a:t>
                      </a:r>
                      <a:r>
                        <a:rPr kumimoji="0" lang="en-GB" sz="1400" b="1" i="0" u="none" strike="noStrike" kern="1200" cap="none" spc="0" normalizeH="0" baseline="0" noProof="0" dirty="0">
                          <a:ln>
                            <a:noFill/>
                          </a:ln>
                          <a:solidFill>
                            <a:srgbClr val="292929"/>
                          </a:solidFill>
                          <a:effectLst/>
                          <a:uLnTx/>
                          <a:uFillTx/>
                          <a:latin typeface="Network Rail Sans" panose="02000000040000020004" pitchFamily="2" charset="0"/>
                          <a:ea typeface="+mn-ea"/>
                          <a:cs typeface="+mn-cs"/>
                        </a:rPr>
                        <a:t> December 2025.</a:t>
                      </a:r>
                    </a:p>
                  </a:txBody>
                  <a:tcPr marL="114300" marR="114300" marT="0" marB="0">
                    <a:noFill/>
                  </a:tcPr>
                </a:tc>
                <a:extLst>
                  <a:ext uri="{0D108BD9-81ED-4DB2-BD59-A6C34878D82A}">
                    <a16:rowId xmlns:a16="http://schemas.microsoft.com/office/drawing/2014/main" val="1323575795"/>
                  </a:ext>
                </a:extLst>
              </a:tr>
            </a:tbl>
          </a:graphicData>
        </a:graphic>
      </p:graphicFrame>
      <p:sp>
        <p:nvSpPr>
          <p:cNvPr id="19" name="TextBox 18">
            <a:extLst>
              <a:ext uri="{FF2B5EF4-FFF2-40B4-BE49-F238E27FC236}">
                <a16:creationId xmlns:a16="http://schemas.microsoft.com/office/drawing/2014/main" id="{3F36F79F-62D7-45CD-B59D-EC292253863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20" name="Oval 19">
            <a:extLst>
              <a:ext uri="{FF2B5EF4-FFF2-40B4-BE49-F238E27FC236}">
                <a16:creationId xmlns:a16="http://schemas.microsoft.com/office/drawing/2014/main" id="{525DFE6D-2BFB-4857-BE6B-A4B685A6BAD5}"/>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15F28BF-461C-4C67-878F-B9BD7D35D555}"/>
              </a:ext>
            </a:extLst>
          </p:cNvPr>
          <p:cNvSpPr txBox="1"/>
          <p:nvPr/>
        </p:nvSpPr>
        <p:spPr>
          <a:xfrm>
            <a:off x="1111669" y="5988224"/>
            <a:ext cx="7605878" cy="646331"/>
          </a:xfrm>
          <a:prstGeom prst="rect">
            <a:avLst/>
          </a:prstGeom>
          <a:noFill/>
        </p:spPr>
        <p:txBody>
          <a:bodyPr wrap="square" rtlCol="0">
            <a:spAutoFit/>
          </a:bodyPr>
          <a:lstStyle/>
          <a:p>
            <a:pPr lvl="0" algn="ctr"/>
            <a:r>
              <a:rPr lang="en-GB" sz="1800" b="1" dirty="0">
                <a:solidFill>
                  <a:prstClr val="white"/>
                </a:solidFill>
                <a:latin typeface="Network Rail Sans" panose="02000000040000020004" pitchFamily="2" charset="0"/>
              </a:rPr>
              <a:t>Please refer to NR/L2/ENV/120 - Waste Management and NR/L2/ENV/123 - Prevention of Pollution to Land and Water for more information.</a:t>
            </a:r>
            <a:endParaRPr kumimoji="0" lang="en-GB" sz="18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9" name="Picture 14">
            <a:extLst>
              <a:ext uri="{FF2B5EF4-FFF2-40B4-BE49-F238E27FC236}">
                <a16:creationId xmlns:a16="http://schemas.microsoft.com/office/drawing/2014/main" id="{6AFD83EF-A9D8-4354-BE44-37B867DE1A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44744"/>
            <a:ext cx="445339"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hlinkClick r:id="rId3"/>
            <a:extLst>
              <a:ext uri="{FF2B5EF4-FFF2-40B4-BE49-F238E27FC236}">
                <a16:creationId xmlns:a16="http://schemas.microsoft.com/office/drawing/2014/main" id="{5E3ABC8C-7D9B-4B67-B859-A06CBCFBA169}"/>
              </a:ext>
            </a:extLst>
          </p:cNvPr>
          <p:cNvPicPr>
            <a:picLocks noChangeAspect="1"/>
          </p:cNvPicPr>
          <p:nvPr/>
        </p:nvPicPr>
        <p:blipFill>
          <a:blip r:embed="rId5"/>
          <a:stretch>
            <a:fillRect/>
          </a:stretch>
        </p:blipFill>
        <p:spPr>
          <a:xfrm>
            <a:off x="633522" y="1361239"/>
            <a:ext cx="1994262" cy="4572521"/>
          </a:xfrm>
          <a:prstGeom prst="rect">
            <a:avLst/>
          </a:prstGeom>
        </p:spPr>
      </p:pic>
    </p:spTree>
    <p:extLst>
      <p:ext uri="{BB962C8B-B14F-4D97-AF65-F5344CB8AC3E}">
        <p14:creationId xmlns:p14="http://schemas.microsoft.com/office/powerpoint/2010/main" val="164810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62AAAD-5653-49C0-8A37-2B8E7899774E}"/>
              </a:ext>
            </a:extLst>
          </p:cNvPr>
          <p:cNvSpPr txBox="1"/>
          <p:nvPr/>
        </p:nvSpPr>
        <p:spPr>
          <a:xfrm>
            <a:off x="811945" y="4902259"/>
            <a:ext cx="7576479" cy="830997"/>
          </a:xfrm>
          <a:prstGeom prst="rect">
            <a:avLst/>
          </a:prstGeom>
          <a:noFill/>
        </p:spPr>
        <p:txBody>
          <a:bodyPr wrap="square" rtlCol="0">
            <a:spAutoFit/>
          </a:bodyPr>
          <a:lstStyle/>
          <a:p>
            <a:pPr lvl="0" eaLnBrk="1" fontAlgn="auto" hangingPunct="1">
              <a:spcBef>
                <a:spcPts val="0"/>
              </a:spcBef>
              <a:spcAft>
                <a:spcPts val="0"/>
              </a:spcAft>
            </a:pPr>
            <a:r>
              <a:rPr lang="en-GB" sz="2400" dirty="0">
                <a:solidFill>
                  <a:prstClr val="black"/>
                </a:solidFill>
                <a:latin typeface="Network Rail Sans" panose="02000000040000020004" pitchFamily="2" charset="0"/>
              </a:rPr>
              <a:t>If you requested your flu voucher, then follow the link in your email to book your jab </a:t>
            </a:r>
            <a:r>
              <a:rPr lang="en-GB" sz="2400" b="1" dirty="0">
                <a:solidFill>
                  <a:srgbClr val="FF3399"/>
                </a:solidFill>
                <a:latin typeface="Network Rail Sans" panose="02000000040000020004" pitchFamily="2" charset="0"/>
              </a:rPr>
              <a:t>today</a:t>
            </a:r>
            <a:r>
              <a:rPr lang="en-GB" sz="2400" dirty="0">
                <a:solidFill>
                  <a:prstClr val="black"/>
                </a:solidFill>
                <a:latin typeface="Network Rail Sans" panose="02000000040000020004" pitchFamily="2" charset="0"/>
              </a:rPr>
              <a:t>! </a:t>
            </a:r>
            <a:endParaRPr lang="en-GB" sz="1800" dirty="0">
              <a:solidFill>
                <a:srgbClr val="FF3399"/>
              </a:solidFill>
              <a:latin typeface="Arial" panose="020B0604020202020204"/>
            </a:endParaRPr>
          </a:p>
        </p:txBody>
      </p: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77428"/>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rPr>
              <a:t>Reminder to complete the process</a:t>
            </a:r>
          </a:p>
        </p:txBody>
      </p:sp>
      <p:sp>
        <p:nvSpPr>
          <p:cNvPr id="14" name="TextBox 13">
            <a:extLst>
              <a:ext uri="{FF2B5EF4-FFF2-40B4-BE49-F238E27FC236}">
                <a16:creationId xmlns:a16="http://schemas.microsoft.com/office/drawing/2014/main" id="{0089C0C0-1AA4-4461-AF00-AB06E33C8A04}"/>
              </a:ext>
            </a:extLst>
          </p:cNvPr>
          <p:cNvSpPr txBox="1"/>
          <p:nvPr/>
        </p:nvSpPr>
        <p:spPr>
          <a:xfrm>
            <a:off x="276275" y="6220350"/>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5" name="Oval 14">
            <a:extLst>
              <a:ext uri="{FF2B5EF4-FFF2-40B4-BE49-F238E27FC236}">
                <a16:creationId xmlns:a16="http://schemas.microsoft.com/office/drawing/2014/main" id="{672795F7-CEF3-42F2-A6D0-C7533A383723}"/>
              </a:ext>
            </a:extLst>
          </p:cNvPr>
          <p:cNvSpPr/>
          <p:nvPr/>
        </p:nvSpPr>
        <p:spPr>
          <a:xfrm>
            <a:off x="313376" y="6040710"/>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18ABC348-63D4-4604-ACD7-F02EA42C2D87}"/>
              </a:ext>
            </a:extLst>
          </p:cNvPr>
          <p:cNvGrpSpPr/>
          <p:nvPr/>
        </p:nvGrpSpPr>
        <p:grpSpPr>
          <a:xfrm>
            <a:off x="755576" y="3310361"/>
            <a:ext cx="2406315" cy="1318000"/>
            <a:chOff x="1032209" y="3557303"/>
            <a:chExt cx="2406315" cy="1318000"/>
          </a:xfrm>
        </p:grpSpPr>
        <p:sp>
          <p:nvSpPr>
            <p:cNvPr id="16" name="TextBox 15">
              <a:extLst>
                <a:ext uri="{FF2B5EF4-FFF2-40B4-BE49-F238E27FC236}">
                  <a16:creationId xmlns:a16="http://schemas.microsoft.com/office/drawing/2014/main" id="{EE099EA1-673B-4CFB-B5B4-F75FEE558926}"/>
                </a:ext>
              </a:extLst>
            </p:cNvPr>
            <p:cNvSpPr txBox="1"/>
            <p:nvPr/>
          </p:nvSpPr>
          <p:spPr>
            <a:xfrm>
              <a:off x="1032209" y="3557303"/>
              <a:ext cx="2406315" cy="584775"/>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200" b="1" dirty="0">
                  <a:solidFill>
                    <a:prstClr val="white"/>
                  </a:solidFill>
                  <a:latin typeface="Network Rail Sans" panose="02000000040000020004" pitchFamily="2" charset="0"/>
                </a:rPr>
                <a:t>REQUESTED</a:t>
              </a:r>
            </a:p>
          </p:txBody>
        </p:sp>
        <p:sp>
          <p:nvSpPr>
            <p:cNvPr id="17" name="TextBox 16">
              <a:extLst>
                <a:ext uri="{FF2B5EF4-FFF2-40B4-BE49-F238E27FC236}">
                  <a16:creationId xmlns:a16="http://schemas.microsoft.com/office/drawing/2014/main" id="{B98AF496-9FC3-4A37-ACFE-82A0180FC787}"/>
                </a:ext>
              </a:extLst>
            </p:cNvPr>
            <p:cNvSpPr txBox="1"/>
            <p:nvPr/>
          </p:nvSpPr>
          <p:spPr>
            <a:xfrm>
              <a:off x="1321658" y="4136639"/>
              <a:ext cx="1909762" cy="738664"/>
            </a:xfrm>
            <a:prstGeom prst="rect">
              <a:avLst/>
            </a:prstGeom>
            <a:noFill/>
          </p:spPr>
          <p:txBody>
            <a:bodyPr wrap="square" rtlCol="0">
              <a:spAutoFit/>
            </a:bodyPr>
            <a:lstStyle/>
            <a:p>
              <a:pPr algn="ctr" eaLnBrk="1" fontAlgn="auto" hangingPunct="1">
                <a:spcBef>
                  <a:spcPts val="0"/>
                </a:spcBef>
                <a:spcAft>
                  <a:spcPts val="0"/>
                </a:spcAft>
              </a:pPr>
              <a:r>
                <a:rPr lang="en-GB" sz="2400" dirty="0">
                  <a:solidFill>
                    <a:prstClr val="black"/>
                  </a:solidFill>
                  <a:latin typeface="Network Rail Sans" panose="02000000040000020004" pitchFamily="2" charset="0"/>
                </a:rPr>
                <a:t>Your voucher</a:t>
              </a:r>
            </a:p>
            <a:p>
              <a:pPr eaLnBrk="1" fontAlgn="auto" hangingPunct="1">
                <a:spcBef>
                  <a:spcPts val="0"/>
                </a:spcBef>
                <a:spcAft>
                  <a:spcPts val="0"/>
                </a:spcAft>
              </a:pPr>
              <a:endParaRPr lang="en-GB" sz="1800" dirty="0">
                <a:solidFill>
                  <a:prstClr val="black"/>
                </a:solidFill>
                <a:latin typeface="Arial" panose="020B0604020202020204"/>
              </a:endParaRPr>
            </a:p>
          </p:txBody>
        </p:sp>
      </p:grpSp>
      <p:grpSp>
        <p:nvGrpSpPr>
          <p:cNvPr id="18" name="Group 17">
            <a:extLst>
              <a:ext uri="{FF2B5EF4-FFF2-40B4-BE49-F238E27FC236}">
                <a16:creationId xmlns:a16="http://schemas.microsoft.com/office/drawing/2014/main" id="{47CD5268-950C-40BB-B978-483200BA5344}"/>
              </a:ext>
            </a:extLst>
          </p:cNvPr>
          <p:cNvGrpSpPr/>
          <p:nvPr/>
        </p:nvGrpSpPr>
        <p:grpSpPr>
          <a:xfrm>
            <a:off x="3942942" y="3333497"/>
            <a:ext cx="1396539" cy="1272208"/>
            <a:chOff x="4749468" y="3551864"/>
            <a:chExt cx="1396539" cy="1272208"/>
          </a:xfrm>
        </p:grpSpPr>
        <p:sp>
          <p:nvSpPr>
            <p:cNvPr id="19" name="TextBox 18">
              <a:extLst>
                <a:ext uri="{FF2B5EF4-FFF2-40B4-BE49-F238E27FC236}">
                  <a16:creationId xmlns:a16="http://schemas.microsoft.com/office/drawing/2014/main" id="{6643D9F7-B189-473B-8DD0-8E33CCC5405D}"/>
                </a:ext>
              </a:extLst>
            </p:cNvPr>
            <p:cNvSpPr txBox="1"/>
            <p:nvPr/>
          </p:nvSpPr>
          <p:spPr>
            <a:xfrm>
              <a:off x="4786315" y="4085408"/>
              <a:ext cx="1331117" cy="738664"/>
            </a:xfrm>
            <a:prstGeom prst="rect">
              <a:avLst/>
            </a:prstGeom>
            <a:noFill/>
          </p:spPr>
          <p:txBody>
            <a:bodyPr wrap="square" rtlCol="0">
              <a:spAutoFit/>
            </a:bodyPr>
            <a:lstStyle/>
            <a:p>
              <a:pPr algn="ctr" eaLnBrk="1" fontAlgn="auto" hangingPunct="1">
                <a:spcBef>
                  <a:spcPts val="0"/>
                </a:spcBef>
                <a:spcAft>
                  <a:spcPts val="0"/>
                </a:spcAft>
              </a:pPr>
              <a:r>
                <a:rPr lang="en-GB" sz="2400" dirty="0">
                  <a:solidFill>
                    <a:prstClr val="black"/>
                  </a:solidFill>
                  <a:latin typeface="Network Rail Sans" panose="02000000040000020004" pitchFamily="2" charset="0"/>
                </a:rPr>
                <a:t>your jab</a:t>
              </a:r>
            </a:p>
            <a:p>
              <a:pPr eaLnBrk="1" fontAlgn="auto" hangingPunct="1">
                <a:spcBef>
                  <a:spcPts val="0"/>
                </a:spcBef>
                <a:spcAft>
                  <a:spcPts val="0"/>
                </a:spcAft>
              </a:pPr>
              <a:endParaRPr lang="en-GB" sz="1800" dirty="0">
                <a:solidFill>
                  <a:prstClr val="black"/>
                </a:solidFill>
                <a:latin typeface="Arial" panose="020B0604020202020204"/>
              </a:endParaRPr>
            </a:p>
          </p:txBody>
        </p:sp>
        <p:sp>
          <p:nvSpPr>
            <p:cNvPr id="20" name="TextBox 19">
              <a:extLst>
                <a:ext uri="{FF2B5EF4-FFF2-40B4-BE49-F238E27FC236}">
                  <a16:creationId xmlns:a16="http://schemas.microsoft.com/office/drawing/2014/main" id="{D31E3D41-52AC-416C-808C-30547C087739}"/>
                </a:ext>
              </a:extLst>
            </p:cNvPr>
            <p:cNvSpPr txBox="1"/>
            <p:nvPr/>
          </p:nvSpPr>
          <p:spPr>
            <a:xfrm>
              <a:off x="4749468" y="3551864"/>
              <a:ext cx="1396539" cy="584775"/>
            </a:xfrm>
            <a:prstGeom prst="rect">
              <a:avLst/>
            </a:prstGeom>
            <a:solidFill>
              <a:srgbClr val="FF3399"/>
            </a:solidFill>
          </p:spPr>
          <p:txBody>
            <a:bodyPr wrap="square" rtlCol="0">
              <a:spAutoFit/>
            </a:bodyPr>
            <a:lstStyle/>
            <a:p>
              <a:pPr algn="ctr" eaLnBrk="1" fontAlgn="auto" hangingPunct="1">
                <a:spcBef>
                  <a:spcPts val="0"/>
                </a:spcBef>
                <a:spcAft>
                  <a:spcPts val="0"/>
                </a:spcAft>
              </a:pPr>
              <a:r>
                <a:rPr lang="en-GB" sz="3200" b="1" dirty="0">
                  <a:solidFill>
                    <a:prstClr val="white"/>
                  </a:solidFill>
                  <a:latin typeface="Network Rail Sans" panose="02000000040000020004" pitchFamily="2" charset="0"/>
                </a:rPr>
                <a:t>BOOK</a:t>
              </a:r>
            </a:p>
          </p:txBody>
        </p:sp>
      </p:grpSp>
      <p:grpSp>
        <p:nvGrpSpPr>
          <p:cNvPr id="21" name="Group 20">
            <a:extLst>
              <a:ext uri="{FF2B5EF4-FFF2-40B4-BE49-F238E27FC236}">
                <a16:creationId xmlns:a16="http://schemas.microsoft.com/office/drawing/2014/main" id="{E205F0D7-03CF-468B-9927-5647EDF62037}"/>
              </a:ext>
            </a:extLst>
          </p:cNvPr>
          <p:cNvGrpSpPr/>
          <p:nvPr/>
        </p:nvGrpSpPr>
        <p:grpSpPr>
          <a:xfrm>
            <a:off x="6101610" y="3343022"/>
            <a:ext cx="1951370" cy="1257456"/>
            <a:chOff x="7797468" y="3551864"/>
            <a:chExt cx="1951370" cy="1257456"/>
          </a:xfrm>
        </p:grpSpPr>
        <p:sp>
          <p:nvSpPr>
            <p:cNvPr id="22" name="TextBox 21">
              <a:extLst>
                <a:ext uri="{FF2B5EF4-FFF2-40B4-BE49-F238E27FC236}">
                  <a16:creationId xmlns:a16="http://schemas.microsoft.com/office/drawing/2014/main" id="{1B13A691-0F45-4E07-AF03-36DB29FA0EC8}"/>
                </a:ext>
              </a:extLst>
            </p:cNvPr>
            <p:cNvSpPr txBox="1"/>
            <p:nvPr/>
          </p:nvSpPr>
          <p:spPr>
            <a:xfrm>
              <a:off x="7797468" y="3551864"/>
              <a:ext cx="1951370" cy="584775"/>
            </a:xfrm>
            <a:prstGeom prst="rect">
              <a:avLst/>
            </a:prstGeom>
            <a:solidFill>
              <a:srgbClr val="FF3399"/>
            </a:solidFill>
          </p:spPr>
          <p:txBody>
            <a:bodyPr wrap="square" rtlCol="0">
              <a:spAutoFit/>
            </a:bodyPr>
            <a:lstStyle/>
            <a:p>
              <a:pPr algn="ctr" eaLnBrk="1" fontAlgn="auto" hangingPunct="1">
                <a:spcBef>
                  <a:spcPts val="0"/>
                </a:spcBef>
                <a:spcAft>
                  <a:spcPts val="0"/>
                </a:spcAft>
              </a:pPr>
              <a:r>
                <a:rPr lang="en-GB" sz="3200" b="1" dirty="0">
                  <a:solidFill>
                    <a:prstClr val="white"/>
                  </a:solidFill>
                  <a:latin typeface="Network Rail Sans" panose="02000000040000020004" pitchFamily="2" charset="0"/>
                </a:rPr>
                <a:t>PROTECT</a:t>
              </a:r>
            </a:p>
          </p:txBody>
        </p:sp>
        <p:sp>
          <p:nvSpPr>
            <p:cNvPr id="23" name="TextBox 22">
              <a:extLst>
                <a:ext uri="{FF2B5EF4-FFF2-40B4-BE49-F238E27FC236}">
                  <a16:creationId xmlns:a16="http://schemas.microsoft.com/office/drawing/2014/main" id="{209FBC9C-1B1E-4924-A0CC-D452BEF39B27}"/>
                </a:ext>
              </a:extLst>
            </p:cNvPr>
            <p:cNvSpPr txBox="1"/>
            <p:nvPr/>
          </p:nvSpPr>
          <p:spPr>
            <a:xfrm>
              <a:off x="8107594" y="4070656"/>
              <a:ext cx="1331117" cy="738664"/>
            </a:xfrm>
            <a:prstGeom prst="rect">
              <a:avLst/>
            </a:prstGeom>
            <a:noFill/>
          </p:spPr>
          <p:txBody>
            <a:bodyPr wrap="square" rtlCol="0">
              <a:spAutoFit/>
            </a:bodyPr>
            <a:lstStyle/>
            <a:p>
              <a:pPr algn="ctr" eaLnBrk="1" fontAlgn="auto" hangingPunct="1">
                <a:spcBef>
                  <a:spcPts val="0"/>
                </a:spcBef>
                <a:spcAft>
                  <a:spcPts val="0"/>
                </a:spcAft>
              </a:pPr>
              <a:r>
                <a:rPr lang="en-GB" sz="2400" dirty="0">
                  <a:solidFill>
                    <a:prstClr val="black"/>
                  </a:solidFill>
                  <a:latin typeface="Network Rail Sans" panose="02000000040000020004" pitchFamily="2" charset="0"/>
                </a:rPr>
                <a:t>yourself</a:t>
              </a:r>
            </a:p>
            <a:p>
              <a:pPr eaLnBrk="1" fontAlgn="auto" hangingPunct="1">
                <a:spcBef>
                  <a:spcPts val="0"/>
                </a:spcBef>
                <a:spcAft>
                  <a:spcPts val="0"/>
                </a:spcAft>
              </a:pPr>
              <a:endParaRPr lang="en-GB" sz="1800" dirty="0">
                <a:solidFill>
                  <a:prstClr val="black"/>
                </a:solidFill>
                <a:latin typeface="Arial" panose="020B0604020202020204"/>
              </a:endParaRPr>
            </a:p>
          </p:txBody>
        </p:sp>
      </p:grpSp>
      <p:pic>
        <p:nvPicPr>
          <p:cNvPr id="24" name="Picture 23">
            <a:extLst>
              <a:ext uri="{FF2B5EF4-FFF2-40B4-BE49-F238E27FC236}">
                <a16:creationId xmlns:a16="http://schemas.microsoft.com/office/drawing/2014/main" id="{54E47E4F-9643-44E1-90EA-641B9D99ACA5}"/>
              </a:ext>
            </a:extLst>
          </p:cNvPr>
          <p:cNvPicPr>
            <a:picLocks noChangeAspect="1"/>
          </p:cNvPicPr>
          <p:nvPr/>
        </p:nvPicPr>
        <p:blipFill>
          <a:blip r:embed="rId2"/>
          <a:stretch>
            <a:fillRect/>
          </a:stretch>
        </p:blipFill>
        <p:spPr>
          <a:xfrm>
            <a:off x="1811944" y="2852936"/>
            <a:ext cx="375923" cy="420640"/>
          </a:xfrm>
          <a:prstGeom prst="rect">
            <a:avLst/>
          </a:prstGeom>
        </p:spPr>
      </p:pic>
      <p:pic>
        <p:nvPicPr>
          <p:cNvPr id="25" name="Picture 24">
            <a:extLst>
              <a:ext uri="{FF2B5EF4-FFF2-40B4-BE49-F238E27FC236}">
                <a16:creationId xmlns:a16="http://schemas.microsoft.com/office/drawing/2014/main" id="{446168C4-5038-49E8-87BA-9F52C8C98503}"/>
              </a:ext>
            </a:extLst>
          </p:cNvPr>
          <p:cNvPicPr>
            <a:picLocks noChangeAspect="1"/>
          </p:cNvPicPr>
          <p:nvPr/>
        </p:nvPicPr>
        <p:blipFill>
          <a:blip r:embed="rId3"/>
          <a:stretch>
            <a:fillRect/>
          </a:stretch>
        </p:blipFill>
        <p:spPr>
          <a:xfrm>
            <a:off x="5205702" y="3939355"/>
            <a:ext cx="520536" cy="672793"/>
          </a:xfrm>
          <a:prstGeom prst="rect">
            <a:avLst/>
          </a:prstGeom>
        </p:spPr>
      </p:pic>
      <p:pic>
        <p:nvPicPr>
          <p:cNvPr id="27" name="Picture 26">
            <a:extLst>
              <a:ext uri="{FF2B5EF4-FFF2-40B4-BE49-F238E27FC236}">
                <a16:creationId xmlns:a16="http://schemas.microsoft.com/office/drawing/2014/main" id="{5C4E278E-79DD-4C35-B835-7F8D4774766F}"/>
              </a:ext>
            </a:extLst>
          </p:cNvPr>
          <p:cNvPicPr>
            <a:picLocks noChangeAspect="1"/>
          </p:cNvPicPr>
          <p:nvPr/>
        </p:nvPicPr>
        <p:blipFill>
          <a:blip r:embed="rId4"/>
          <a:stretch>
            <a:fillRect/>
          </a:stretch>
        </p:blipFill>
        <p:spPr>
          <a:xfrm>
            <a:off x="480392" y="1541142"/>
            <a:ext cx="4523656" cy="879746"/>
          </a:xfrm>
          <a:prstGeom prst="rect">
            <a:avLst/>
          </a:prstGeom>
        </p:spPr>
      </p:pic>
      <p:sp>
        <p:nvSpPr>
          <p:cNvPr id="2" name="Rectangle 1">
            <a:extLst>
              <a:ext uri="{FF2B5EF4-FFF2-40B4-BE49-F238E27FC236}">
                <a16:creationId xmlns:a16="http://schemas.microsoft.com/office/drawing/2014/main" id="{ECFEA312-0D82-4B0A-92D7-D85FEEB6936B}"/>
              </a:ext>
            </a:extLst>
          </p:cNvPr>
          <p:cNvSpPr/>
          <p:nvPr/>
        </p:nvSpPr>
        <p:spPr>
          <a:xfrm>
            <a:off x="1866325" y="6150520"/>
            <a:ext cx="5876527" cy="400110"/>
          </a:xfrm>
          <a:prstGeom prst="rect">
            <a:avLst/>
          </a:prstGeom>
        </p:spPr>
        <p:txBody>
          <a:bodyPr wrap="square">
            <a:spAutoFit/>
          </a:bodyPr>
          <a:lstStyle/>
          <a:p>
            <a:r>
              <a:rPr lang="en-GB" sz="2000" dirty="0">
                <a:solidFill>
                  <a:schemeClr val="bg1"/>
                </a:solidFill>
                <a:latin typeface="Network Rail Sans" panose="02000000040000020004" pitchFamily="2" charset="0"/>
              </a:rPr>
              <a:t>Remember the scheme only runs until 31/12/2020!</a:t>
            </a:r>
          </a:p>
        </p:txBody>
      </p:sp>
    </p:spTree>
    <p:extLst>
      <p:ext uri="{BB962C8B-B14F-4D97-AF65-F5344CB8AC3E}">
        <p14:creationId xmlns:p14="http://schemas.microsoft.com/office/powerpoint/2010/main" val="12133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288EB3-8F3A-4232-A1EA-2A035E5B3C30}"/>
              </a:ext>
            </a:extLst>
          </p:cNvPr>
          <p:cNvCxnSpPr/>
          <p:nvPr/>
        </p:nvCxnSpPr>
        <p:spPr>
          <a:xfrm>
            <a:off x="1547664" y="1268760"/>
            <a:ext cx="6264696" cy="0"/>
          </a:xfrm>
          <a:prstGeom prst="line">
            <a:avLst/>
          </a:prstGeom>
          <a:ln w="19050">
            <a:solidFill>
              <a:srgbClr val="CC154E"/>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62AAAD-5653-49C0-8A37-2B8E7899774E}"/>
              </a:ext>
            </a:extLst>
          </p:cNvPr>
          <p:cNvSpPr txBox="1"/>
          <p:nvPr/>
        </p:nvSpPr>
        <p:spPr>
          <a:xfrm>
            <a:off x="1187624" y="5993883"/>
            <a:ext cx="7576479" cy="400110"/>
          </a:xfrm>
          <a:prstGeom prst="rect">
            <a:avLst/>
          </a:prstGeom>
          <a:noFill/>
        </p:spPr>
        <p:txBody>
          <a:bodyPr wrap="square" rtlCol="0">
            <a:spAutoFit/>
          </a:bodyPr>
          <a:lstStyle/>
          <a:p>
            <a:pPr lvl="0" algn="ctr">
              <a:defRPr/>
            </a:pPr>
            <a:r>
              <a:rPr lang="en-GB" sz="2000" b="1" dirty="0">
                <a:solidFill>
                  <a:prstClr val="white"/>
                </a:solidFill>
                <a:latin typeface="Network Rail Sans" panose="02000000040000020004" pitchFamily="50" charset="0"/>
              </a:rPr>
              <a:t>You can get the help you need to stop debt from spiralling.</a:t>
            </a:r>
          </a:p>
        </p:txBody>
      </p:sp>
      <p:sp>
        <p:nvSpPr>
          <p:cNvPr id="8" name="TextBox 7">
            <a:extLst>
              <a:ext uri="{FF2B5EF4-FFF2-40B4-BE49-F238E27FC236}">
                <a16:creationId xmlns:a16="http://schemas.microsoft.com/office/drawing/2014/main" id="{9993B86E-77DB-4A17-A793-CB9057989B22}"/>
              </a:ext>
            </a:extLst>
          </p:cNvPr>
          <p:cNvSpPr txBox="1"/>
          <p:nvPr/>
        </p:nvSpPr>
        <p:spPr>
          <a:xfrm>
            <a:off x="321649" y="1394865"/>
            <a:ext cx="8506771" cy="2062103"/>
          </a:xfrm>
          <a:prstGeom prst="rect">
            <a:avLst/>
          </a:prstGeom>
          <a:noFill/>
        </p:spPr>
        <p:txBody>
          <a:bodyPr wrap="square" rtlCol="0">
            <a:spAutoFit/>
          </a:bodyPr>
          <a:lstStyle/>
          <a:p>
            <a:r>
              <a:rPr lang="en-GB" sz="1400" dirty="0">
                <a:latin typeface="Network Rail Sans" panose="02000000040000020004" pitchFamily="2" charset="0"/>
              </a:rPr>
              <a:t>Money related worries often have a significant emotional impact and recent research shows that being in debt has a negative impact on individual’s mental health.</a:t>
            </a:r>
          </a:p>
          <a:p>
            <a:r>
              <a:rPr lang="en-GB" sz="1400" dirty="0">
                <a:latin typeface="Network Rail Sans" panose="02000000040000020004" pitchFamily="2" charset="0"/>
              </a:rPr>
              <a:t>With this in mind, </a:t>
            </a:r>
            <a:r>
              <a:rPr lang="en-GB" sz="1400" dirty="0" err="1">
                <a:latin typeface="Network Rail Sans" panose="02000000040000020004" pitchFamily="2" charset="0"/>
              </a:rPr>
              <a:t>Validium</a:t>
            </a:r>
            <a:r>
              <a:rPr lang="en-GB" sz="1400" dirty="0">
                <a:latin typeface="Network Rail Sans" panose="02000000040000020004" pitchFamily="2" charset="0"/>
              </a:rPr>
              <a:t> have recorded a short podcast </a:t>
            </a:r>
            <a:r>
              <a:rPr lang="en-GB" sz="1400" b="1" dirty="0">
                <a:solidFill>
                  <a:srgbClr val="C00000"/>
                </a:solidFill>
                <a:latin typeface="Network Rail Sans" panose="02000000040000020004" pitchFamily="2" charset="0"/>
                <a:hlinkClick r:id="rId2" action="ppaction://hlinkfile">
                  <a:extLst>
                    <a:ext uri="{A12FA001-AC4F-418D-AE19-62706E023703}">
                      <ahyp:hlinkClr xmlns:ahyp="http://schemas.microsoft.com/office/drawing/2018/hyperlinkcolor" val="tx"/>
                    </a:ext>
                  </a:extLst>
                </a:hlinkClick>
              </a:rPr>
              <a:t>(LINK)</a:t>
            </a:r>
            <a:r>
              <a:rPr lang="en-GB" sz="1400" b="1" dirty="0">
                <a:solidFill>
                  <a:srgbClr val="C00000"/>
                </a:solidFill>
                <a:latin typeface="Network Rail Sans" panose="02000000040000020004" pitchFamily="2" charset="0"/>
              </a:rPr>
              <a:t> </a:t>
            </a:r>
            <a:r>
              <a:rPr lang="en-GB" sz="1400" dirty="0">
                <a:latin typeface="Network Rail Sans" panose="02000000040000020004" pitchFamily="2" charset="0"/>
              </a:rPr>
              <a:t>to help with raising awareness of support that is available to our staff. </a:t>
            </a:r>
          </a:p>
          <a:p>
            <a:endParaRPr lang="en-GB" sz="800" dirty="0">
              <a:latin typeface="Network Rail Sans" panose="02000000040000020004" pitchFamily="2" charset="0"/>
            </a:endParaRPr>
          </a:p>
          <a:p>
            <a:r>
              <a:rPr lang="en-GB" sz="1400" dirty="0">
                <a:latin typeface="Network Rail Sans" panose="02000000040000020004" pitchFamily="2" charset="0"/>
              </a:rPr>
              <a:t>There really is help available and it costs nothing more than a few minutes of your time to pick up the phone and speak to one of the team to see how they can help.  </a:t>
            </a:r>
            <a:r>
              <a:rPr lang="en-GB" sz="1400" dirty="0" err="1">
                <a:latin typeface="Network Rail Sans" panose="02000000040000020004" pitchFamily="2" charset="0"/>
              </a:rPr>
              <a:t>Validium</a:t>
            </a:r>
            <a:r>
              <a:rPr lang="en-GB" sz="1400" dirty="0">
                <a:latin typeface="Network Rail Sans" panose="02000000040000020004" pitchFamily="2" charset="0"/>
              </a:rPr>
              <a:t> can support you to help you to manage your worries, coping strategies to minimise the feelings of anxiety or stress.  They can also link you in to </a:t>
            </a:r>
            <a:r>
              <a:rPr lang="en-GB" sz="1400" dirty="0" err="1">
                <a:latin typeface="Network Rail Sans" panose="02000000040000020004" pitchFamily="2" charset="0"/>
              </a:rPr>
              <a:t>PayPlan</a:t>
            </a:r>
            <a:r>
              <a:rPr lang="en-GB" sz="1400" dirty="0">
                <a:latin typeface="Network Rail Sans" panose="02000000040000020004" pitchFamily="2" charset="0"/>
              </a:rPr>
              <a:t> who are one of the UK’s leading free debt advice providers.  </a:t>
            </a:r>
          </a:p>
          <a:p>
            <a:endParaRPr lang="en-GB" sz="800" dirty="0">
              <a:latin typeface="Network Rail Sans" panose="02000000040000020004" pitchFamily="2" charset="0"/>
            </a:endParaRPr>
          </a:p>
        </p:txBody>
      </p:sp>
      <p:sp>
        <p:nvSpPr>
          <p:cNvPr id="12" name="TextBox 11">
            <a:extLst>
              <a:ext uri="{FF2B5EF4-FFF2-40B4-BE49-F238E27FC236}">
                <a16:creationId xmlns:a16="http://schemas.microsoft.com/office/drawing/2014/main" id="{9253BC57-D632-4E18-AE53-6F248289DD68}"/>
              </a:ext>
            </a:extLst>
          </p:cNvPr>
          <p:cNvSpPr txBox="1"/>
          <p:nvPr/>
        </p:nvSpPr>
        <p:spPr>
          <a:xfrm>
            <a:off x="1513795" y="99611"/>
            <a:ext cx="6332433" cy="669094"/>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Health and Wellbeing</a:t>
            </a:r>
          </a:p>
        </p:txBody>
      </p:sp>
      <p:sp>
        <p:nvSpPr>
          <p:cNvPr id="13" name="TextBox 12">
            <a:extLst>
              <a:ext uri="{FF2B5EF4-FFF2-40B4-BE49-F238E27FC236}">
                <a16:creationId xmlns:a16="http://schemas.microsoft.com/office/drawing/2014/main" id="{F5BE2B19-CFDA-43D5-A2A9-E8DDCC7A1D5D}"/>
              </a:ext>
            </a:extLst>
          </p:cNvPr>
          <p:cNvSpPr txBox="1"/>
          <p:nvPr/>
        </p:nvSpPr>
        <p:spPr>
          <a:xfrm>
            <a:off x="1547664" y="777428"/>
            <a:ext cx="654252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97979"/>
                </a:solidFill>
                <a:effectLst/>
                <a:uLnTx/>
                <a:uFillTx/>
                <a:latin typeface="Network Rail Sans" panose="02000000040000020004" pitchFamily="50" charset="0"/>
                <a:ea typeface="+mn-ea"/>
                <a:cs typeface="+mn-cs"/>
              </a:rPr>
              <a:t>Talk Money</a:t>
            </a:r>
          </a:p>
        </p:txBody>
      </p:sp>
      <p:pic>
        <p:nvPicPr>
          <p:cNvPr id="26" name="Picture 25">
            <a:extLst>
              <a:ext uri="{FF2B5EF4-FFF2-40B4-BE49-F238E27FC236}">
                <a16:creationId xmlns:a16="http://schemas.microsoft.com/office/drawing/2014/main" id="{268214A8-436F-4701-A9AF-76819AAF9EBB}"/>
              </a:ext>
            </a:extLst>
          </p:cNvPr>
          <p:cNvPicPr>
            <a:picLocks noChangeAspect="1"/>
          </p:cNvPicPr>
          <p:nvPr/>
        </p:nvPicPr>
        <p:blipFill>
          <a:blip r:embed="rId3"/>
          <a:stretch>
            <a:fillRect/>
          </a:stretch>
        </p:blipFill>
        <p:spPr>
          <a:xfrm>
            <a:off x="4568891" y="3541033"/>
            <a:ext cx="2432466" cy="1379208"/>
          </a:xfrm>
          <a:prstGeom prst="rect">
            <a:avLst/>
          </a:prstGeom>
        </p:spPr>
      </p:pic>
      <p:grpSp>
        <p:nvGrpSpPr>
          <p:cNvPr id="28" name="Group 27">
            <a:extLst>
              <a:ext uri="{FF2B5EF4-FFF2-40B4-BE49-F238E27FC236}">
                <a16:creationId xmlns:a16="http://schemas.microsoft.com/office/drawing/2014/main" id="{6934FAF5-32BB-464F-9A0B-20F28A5B940D}"/>
              </a:ext>
            </a:extLst>
          </p:cNvPr>
          <p:cNvGrpSpPr/>
          <p:nvPr/>
        </p:nvGrpSpPr>
        <p:grpSpPr>
          <a:xfrm>
            <a:off x="3835371" y="4786452"/>
            <a:ext cx="2228003" cy="802788"/>
            <a:chOff x="2382135" y="2533650"/>
            <a:chExt cx="2943017" cy="1805047"/>
          </a:xfrm>
        </p:grpSpPr>
        <p:sp>
          <p:nvSpPr>
            <p:cNvPr id="29" name="Rectangle 28">
              <a:extLst>
                <a:ext uri="{FF2B5EF4-FFF2-40B4-BE49-F238E27FC236}">
                  <a16:creationId xmlns:a16="http://schemas.microsoft.com/office/drawing/2014/main" id="{8E98FE64-67EF-4E38-AF78-A163BE7F00AB}"/>
                </a:ext>
              </a:extLst>
            </p:cNvPr>
            <p:cNvSpPr/>
            <p:nvPr/>
          </p:nvSpPr>
          <p:spPr>
            <a:xfrm>
              <a:off x="3371850" y="2943225"/>
              <a:ext cx="770325" cy="1395472"/>
            </a:xfrm>
            <a:prstGeom prst="rect">
              <a:avLst/>
            </a:prstGeom>
            <a:solidFill>
              <a:srgbClr val="FF6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48765B4C-64A4-47DF-84F2-D6A9A3D88373}"/>
                </a:ext>
              </a:extLst>
            </p:cNvPr>
            <p:cNvSpPr txBox="1"/>
            <p:nvPr/>
          </p:nvSpPr>
          <p:spPr>
            <a:xfrm>
              <a:off x="3282943" y="3248024"/>
              <a:ext cx="913465" cy="3258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Network Rail Sans" panose="02000000040000020004" pitchFamily="2" charset="0"/>
                </a:rPr>
                <a:t>Depression</a:t>
              </a:r>
            </a:p>
          </p:txBody>
        </p:sp>
        <p:sp>
          <p:nvSpPr>
            <p:cNvPr id="31" name="Rectangle 30">
              <a:extLst>
                <a:ext uri="{FF2B5EF4-FFF2-40B4-BE49-F238E27FC236}">
                  <a16:creationId xmlns:a16="http://schemas.microsoft.com/office/drawing/2014/main" id="{FFB5446F-D35B-4AE5-AEE4-770A07DC49BA}"/>
                </a:ext>
              </a:extLst>
            </p:cNvPr>
            <p:cNvSpPr/>
            <p:nvPr/>
          </p:nvSpPr>
          <p:spPr>
            <a:xfrm>
              <a:off x="2382135" y="2533650"/>
              <a:ext cx="770325" cy="1785384"/>
            </a:xfrm>
            <a:prstGeom prst="rect">
              <a:avLst/>
            </a:prstGeom>
            <a:solidFill>
              <a:srgbClr val="FF99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CD443DF0-3498-4AE4-BA52-E0AF8CCCA21F}"/>
                </a:ext>
              </a:extLst>
            </p:cNvPr>
            <p:cNvSpPr txBox="1"/>
            <p:nvPr/>
          </p:nvSpPr>
          <p:spPr>
            <a:xfrm>
              <a:off x="2444536" y="2609293"/>
              <a:ext cx="83840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Network Rail Sans" panose="02000000040000020004" pitchFamily="2" charset="0"/>
                </a:rPr>
                <a:t>Anxiety</a:t>
              </a:r>
            </a:p>
          </p:txBody>
        </p:sp>
        <p:sp>
          <p:nvSpPr>
            <p:cNvPr id="33" name="Rectangle 32">
              <a:extLst>
                <a:ext uri="{FF2B5EF4-FFF2-40B4-BE49-F238E27FC236}">
                  <a16:creationId xmlns:a16="http://schemas.microsoft.com/office/drawing/2014/main" id="{265F07C2-2B40-4BFF-AE74-A922BE745855}"/>
                </a:ext>
              </a:extLst>
            </p:cNvPr>
            <p:cNvSpPr/>
            <p:nvPr/>
          </p:nvSpPr>
          <p:spPr>
            <a:xfrm>
              <a:off x="4410546" y="2550182"/>
              <a:ext cx="770325" cy="178538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EF8D2DB0-A6CB-4C48-B9F4-D0838C6A7E63}"/>
                </a:ext>
              </a:extLst>
            </p:cNvPr>
            <p:cNvSpPr txBox="1"/>
            <p:nvPr/>
          </p:nvSpPr>
          <p:spPr>
            <a:xfrm>
              <a:off x="4486746" y="2625826"/>
              <a:ext cx="838406"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solidFill>
                  <a:effectLst/>
                  <a:uLnTx/>
                  <a:uFillTx/>
                  <a:latin typeface="Network Rail Sans" panose="02000000040000020004" pitchFamily="2" charset="0"/>
                </a:rPr>
                <a:t>Stress</a:t>
              </a:r>
            </a:p>
          </p:txBody>
        </p:sp>
      </p:grpSp>
      <p:sp>
        <p:nvSpPr>
          <p:cNvPr id="35" name="TextBox 34">
            <a:extLst>
              <a:ext uri="{FF2B5EF4-FFF2-40B4-BE49-F238E27FC236}">
                <a16:creationId xmlns:a16="http://schemas.microsoft.com/office/drawing/2014/main" id="{E12C153E-93D6-41F6-BE37-8FF81141C944}"/>
              </a:ext>
            </a:extLst>
          </p:cNvPr>
          <p:cNvSpPr txBox="1"/>
          <p:nvPr/>
        </p:nvSpPr>
        <p:spPr>
          <a:xfrm>
            <a:off x="2788160" y="4125195"/>
            <a:ext cx="884313" cy="1107996"/>
          </a:xfrm>
          <a:prstGeom prst="rect">
            <a:avLst/>
          </a:prstGeom>
          <a:noFill/>
        </p:spPr>
        <p:txBody>
          <a:bodyPr wrap="square" rtlCol="0">
            <a:spAutoFit/>
          </a:bodyPr>
          <a:lstStyle/>
          <a:p>
            <a:pPr algn="ctr" eaLnBrk="1" fontAlgn="auto" hangingPunct="1">
              <a:spcBef>
                <a:spcPts val="0"/>
              </a:spcBef>
              <a:spcAft>
                <a:spcPts val="0"/>
              </a:spcAft>
            </a:pPr>
            <a:r>
              <a:rPr lang="en-GB" b="1" dirty="0">
                <a:solidFill>
                  <a:prstClr val="black"/>
                </a:solidFill>
                <a:latin typeface="Network Rail Sans" panose="02000000040000020004" pitchFamily="2" charset="0"/>
              </a:rPr>
              <a:t>£</a:t>
            </a:r>
          </a:p>
          <a:p>
            <a:pPr algn="ctr" eaLnBrk="1" fontAlgn="auto" hangingPunct="1">
              <a:spcBef>
                <a:spcPts val="0"/>
              </a:spcBef>
              <a:spcAft>
                <a:spcPts val="0"/>
              </a:spcAft>
            </a:pPr>
            <a:r>
              <a:rPr lang="en-GB" b="1" dirty="0">
                <a:solidFill>
                  <a:prstClr val="black"/>
                </a:solidFill>
                <a:latin typeface="Network Rail Sans" panose="02000000040000020004" pitchFamily="2" charset="0"/>
              </a:rPr>
              <a:t>WORRIES</a:t>
            </a:r>
          </a:p>
          <a:p>
            <a:pPr algn="ctr" eaLnBrk="1" fontAlgn="auto" hangingPunct="1">
              <a:spcBef>
                <a:spcPts val="0"/>
              </a:spcBef>
              <a:spcAft>
                <a:spcPts val="0"/>
              </a:spcAft>
            </a:pPr>
            <a:endParaRPr lang="en-GB" b="1" dirty="0">
              <a:solidFill>
                <a:prstClr val="black"/>
              </a:solidFill>
              <a:latin typeface="Network Rail Sans" panose="02000000040000020004" pitchFamily="2" charset="0"/>
            </a:endParaRPr>
          </a:p>
          <a:p>
            <a:pPr algn="ctr" eaLnBrk="1" fontAlgn="auto" hangingPunct="1">
              <a:spcBef>
                <a:spcPts val="0"/>
              </a:spcBef>
              <a:spcAft>
                <a:spcPts val="0"/>
              </a:spcAft>
            </a:pPr>
            <a:endParaRPr lang="en-GB" b="1" dirty="0">
              <a:solidFill>
                <a:prstClr val="black"/>
              </a:solidFill>
              <a:latin typeface="Network Rail Sans" panose="02000000040000020004" pitchFamily="2" charset="0"/>
            </a:endParaRPr>
          </a:p>
          <a:p>
            <a:pPr algn="ctr" eaLnBrk="1" fontAlgn="auto" hangingPunct="1">
              <a:spcBef>
                <a:spcPts val="0"/>
              </a:spcBef>
              <a:spcAft>
                <a:spcPts val="0"/>
              </a:spcAft>
            </a:pPr>
            <a:r>
              <a:rPr lang="en-GB" b="1" dirty="0">
                <a:solidFill>
                  <a:prstClr val="black"/>
                </a:solidFill>
                <a:latin typeface="Network Rail Sans" panose="02000000040000020004" pitchFamily="2" charset="0"/>
              </a:rPr>
              <a:t>Impacts on wellbeing</a:t>
            </a:r>
          </a:p>
        </p:txBody>
      </p:sp>
      <p:pic>
        <p:nvPicPr>
          <p:cNvPr id="36" name="Picture 35">
            <a:extLst>
              <a:ext uri="{FF2B5EF4-FFF2-40B4-BE49-F238E27FC236}">
                <a16:creationId xmlns:a16="http://schemas.microsoft.com/office/drawing/2014/main" id="{93CEEE4F-9857-4854-95DD-5475704DFD48}"/>
              </a:ext>
            </a:extLst>
          </p:cNvPr>
          <p:cNvPicPr>
            <a:picLocks noChangeAspect="1"/>
          </p:cNvPicPr>
          <p:nvPr/>
        </p:nvPicPr>
        <p:blipFill>
          <a:blip r:embed="rId4"/>
          <a:stretch>
            <a:fillRect/>
          </a:stretch>
        </p:blipFill>
        <p:spPr>
          <a:xfrm>
            <a:off x="7542356" y="3438030"/>
            <a:ext cx="1286064" cy="2186702"/>
          </a:xfrm>
          <a:prstGeom prst="rect">
            <a:avLst/>
          </a:prstGeom>
        </p:spPr>
      </p:pic>
      <p:sp>
        <p:nvSpPr>
          <p:cNvPr id="37" name="TextBox 36">
            <a:extLst>
              <a:ext uri="{FF2B5EF4-FFF2-40B4-BE49-F238E27FC236}">
                <a16:creationId xmlns:a16="http://schemas.microsoft.com/office/drawing/2014/main" id="{7304DD85-378F-48A1-A868-571EDA4C8997}"/>
              </a:ext>
            </a:extLst>
          </p:cNvPr>
          <p:cNvSpPr txBox="1"/>
          <p:nvPr/>
        </p:nvSpPr>
        <p:spPr>
          <a:xfrm>
            <a:off x="7542356" y="3429000"/>
            <a:ext cx="1279995" cy="692497"/>
          </a:xfrm>
          <a:prstGeom prst="rect">
            <a:avLst/>
          </a:prstGeom>
          <a:solidFill>
            <a:schemeClr val="tx1"/>
          </a:solidFill>
        </p:spPr>
        <p:txBody>
          <a:bodyPr wrap="square" rtlCol="0">
            <a:spAutoFit/>
          </a:bodyPr>
          <a:lstStyle/>
          <a:p>
            <a:pPr algn="ctr"/>
            <a:r>
              <a:rPr lang="en-GB" dirty="0">
                <a:solidFill>
                  <a:schemeClr val="bg1"/>
                </a:solidFill>
                <a:latin typeface="Network Rail Sans" panose="02000000040000020004" pitchFamily="2" charset="0"/>
              </a:rPr>
              <a:t>Validium</a:t>
            </a:r>
          </a:p>
          <a:p>
            <a:pPr algn="ctr"/>
            <a:r>
              <a:rPr lang="en-GB" sz="1400" dirty="0">
                <a:solidFill>
                  <a:schemeClr val="bg1"/>
                </a:solidFill>
                <a:latin typeface="Network Rail Sans" panose="02000000040000020004" pitchFamily="2" charset="0"/>
              </a:rPr>
              <a:t>0800 0833324</a:t>
            </a:r>
          </a:p>
        </p:txBody>
      </p:sp>
      <p:pic>
        <p:nvPicPr>
          <p:cNvPr id="38" name="Picture 37" descr="Image result for discuss white icon">
            <a:extLst>
              <a:ext uri="{FF2B5EF4-FFF2-40B4-BE49-F238E27FC236}">
                <a16:creationId xmlns:a16="http://schemas.microsoft.com/office/drawing/2014/main" id="{BC2EA509-748E-48F3-9D62-D31822854249}"/>
              </a:ext>
            </a:extLst>
          </p:cNvPr>
          <p:cNvPicPr>
            <a:picLocks noChangeAspect="1" noChangeArrowheads="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3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31226" y="102605"/>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Safety Investigations &amp; PAISS</a:t>
            </a:r>
          </a:p>
        </p:txBody>
      </p:sp>
      <p:sp>
        <p:nvSpPr>
          <p:cNvPr id="3" name="TextBox 2">
            <a:extLst>
              <a:ext uri="{FF2B5EF4-FFF2-40B4-BE49-F238E27FC236}">
                <a16:creationId xmlns:a16="http://schemas.microsoft.com/office/drawing/2014/main" id="{73E0AB84-5BC3-4753-8C85-6D5C3B23CDF9}"/>
              </a:ext>
            </a:extLst>
          </p:cNvPr>
          <p:cNvSpPr txBox="1"/>
          <p:nvPr/>
        </p:nvSpPr>
        <p:spPr>
          <a:xfrm>
            <a:off x="1530354" y="778650"/>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Network Rail Sans" panose="02000000040000020004" pitchFamily="50" charset="0"/>
                <a:ea typeface="+mn-ea"/>
                <a:cs typeface="+mn-cs"/>
              </a:rPr>
              <a:t>IRIS system</a:t>
            </a: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17" name="TextBox 16">
            <a:extLst>
              <a:ext uri="{FF2B5EF4-FFF2-40B4-BE49-F238E27FC236}">
                <a16:creationId xmlns:a16="http://schemas.microsoft.com/office/drawing/2014/main" id="{89AAC8C9-62B8-48BF-955B-EC7637EEDECA}"/>
              </a:ext>
            </a:extLst>
          </p:cNvPr>
          <p:cNvSpPr txBox="1"/>
          <p:nvPr/>
        </p:nvSpPr>
        <p:spPr>
          <a:xfrm>
            <a:off x="1297074" y="5963307"/>
            <a:ext cx="7200800"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a:ea typeface="+mn-ea"/>
                <a:cs typeface="+mn-cs"/>
              </a:rPr>
              <a:t>Ensure you use the IRIS system for safety investigations and PAISS inspections (guidance and video in notes)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0B02AE02-4680-4323-8874-8B5CBC4280C3}"/>
              </a:ext>
            </a:extLst>
          </p:cNvPr>
          <p:cNvSpPr/>
          <p:nvPr/>
        </p:nvSpPr>
        <p:spPr>
          <a:xfrm>
            <a:off x="3194168" y="1598195"/>
            <a:ext cx="5835314"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IRIS is a web-based safety management system that brings together investigations, assurance inspections, Close Calls, and TOC incident reviews (performance), to enable effective management of actions and drive better insights from the data, so we can avoid  risks materialising. </a:t>
            </a: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hlinkClick r:id="rId8"/>
              </a:rPr>
              <a:t>Watch period 4 Team Talk for more information.</a:t>
            </a:r>
            <a:endPar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p:txBody>
      </p:sp>
      <p:sp>
        <p:nvSpPr>
          <p:cNvPr id="9" name="TextBox 8">
            <a:extLst>
              <a:ext uri="{FF2B5EF4-FFF2-40B4-BE49-F238E27FC236}">
                <a16:creationId xmlns:a16="http://schemas.microsoft.com/office/drawing/2014/main" id="{41B179CD-DBFC-4628-AF82-3C85D1093942}"/>
              </a:ext>
            </a:extLst>
          </p:cNvPr>
          <p:cNvSpPr txBox="1"/>
          <p:nvPr/>
        </p:nvSpPr>
        <p:spPr>
          <a:xfrm>
            <a:off x="188086" y="3272371"/>
            <a:ext cx="4527930" cy="23391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Key Benefits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Brings a number of key activities into one place which means one system to access and a single version of the truth</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Efficient action management, tracking and notifications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Ability to store evidence and photographs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Greater assurance on the quality of these activities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Easier to facilitate best practice sharing of findings </a:t>
            </a: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22" name="Picture 21">
            <a:extLst>
              <a:ext uri="{FF2B5EF4-FFF2-40B4-BE49-F238E27FC236}">
                <a16:creationId xmlns:a16="http://schemas.microsoft.com/office/drawing/2014/main" id="{BBEF5EF6-A9D8-44A7-9EBB-6B9C978504F1}"/>
              </a:ext>
            </a:extLst>
          </p:cNvPr>
          <p:cNvPicPr>
            <a:picLocks noChangeAspect="1"/>
          </p:cNvPicPr>
          <p:nvPr/>
        </p:nvPicPr>
        <p:blipFill>
          <a:blip r:embed="rId9"/>
          <a:stretch>
            <a:fillRect/>
          </a:stretch>
        </p:blipFill>
        <p:spPr>
          <a:xfrm>
            <a:off x="394599" y="1382843"/>
            <a:ext cx="725417" cy="1470093"/>
          </a:xfrm>
          <a:prstGeom prst="rect">
            <a:avLst/>
          </a:prstGeom>
        </p:spPr>
      </p:pic>
      <p:pic>
        <p:nvPicPr>
          <p:cNvPr id="23" name="Picture 22">
            <a:extLst>
              <a:ext uri="{FF2B5EF4-FFF2-40B4-BE49-F238E27FC236}">
                <a16:creationId xmlns:a16="http://schemas.microsoft.com/office/drawing/2014/main" id="{64D6B1D6-A816-4BEE-B33F-B4509E95EBC6}"/>
              </a:ext>
            </a:extLst>
          </p:cNvPr>
          <p:cNvPicPr>
            <a:picLocks noChangeAspect="1"/>
          </p:cNvPicPr>
          <p:nvPr/>
        </p:nvPicPr>
        <p:blipFill>
          <a:blip r:embed="rId10"/>
          <a:stretch>
            <a:fillRect/>
          </a:stretch>
        </p:blipFill>
        <p:spPr>
          <a:xfrm>
            <a:off x="1204206" y="1598195"/>
            <a:ext cx="1757448" cy="1017900"/>
          </a:xfrm>
          <a:prstGeom prst="rect">
            <a:avLst/>
          </a:prstGeom>
        </p:spPr>
      </p:pic>
      <p:grpSp>
        <p:nvGrpSpPr>
          <p:cNvPr id="37" name="Group 36">
            <a:extLst>
              <a:ext uri="{FF2B5EF4-FFF2-40B4-BE49-F238E27FC236}">
                <a16:creationId xmlns:a16="http://schemas.microsoft.com/office/drawing/2014/main" id="{8BD49A82-A050-408C-8A36-687C74D4E57B}"/>
              </a:ext>
            </a:extLst>
          </p:cNvPr>
          <p:cNvGrpSpPr/>
          <p:nvPr/>
        </p:nvGrpSpPr>
        <p:grpSpPr>
          <a:xfrm>
            <a:off x="5108561" y="2832130"/>
            <a:ext cx="3723712" cy="1086059"/>
            <a:chOff x="5108561" y="2832130"/>
            <a:chExt cx="3723712" cy="1086059"/>
          </a:xfrm>
        </p:grpSpPr>
        <p:pic>
          <p:nvPicPr>
            <p:cNvPr id="30" name="Picture 29">
              <a:extLst>
                <a:ext uri="{FF2B5EF4-FFF2-40B4-BE49-F238E27FC236}">
                  <a16:creationId xmlns:a16="http://schemas.microsoft.com/office/drawing/2014/main" id="{665859F1-A251-4609-A8D8-803D33B6C1F4}"/>
                </a:ext>
              </a:extLst>
            </p:cNvPr>
            <p:cNvPicPr>
              <a:picLocks noChangeAspect="1"/>
            </p:cNvPicPr>
            <p:nvPr/>
          </p:nvPicPr>
          <p:blipFill>
            <a:blip r:embed="rId11"/>
            <a:stretch>
              <a:fillRect/>
            </a:stretch>
          </p:blipFill>
          <p:spPr>
            <a:xfrm>
              <a:off x="5202722" y="3094049"/>
              <a:ext cx="775363" cy="510605"/>
            </a:xfrm>
            <a:prstGeom prst="rect">
              <a:avLst/>
            </a:prstGeom>
          </p:spPr>
        </p:pic>
        <p:sp>
          <p:nvSpPr>
            <p:cNvPr id="31" name="TextBox 30">
              <a:extLst>
                <a:ext uri="{FF2B5EF4-FFF2-40B4-BE49-F238E27FC236}">
                  <a16:creationId xmlns:a16="http://schemas.microsoft.com/office/drawing/2014/main" id="{8DE71EAD-B015-4977-B935-5CD30CF1EB77}"/>
                </a:ext>
              </a:extLst>
            </p:cNvPr>
            <p:cNvSpPr txBox="1"/>
            <p:nvPr/>
          </p:nvSpPr>
          <p:spPr>
            <a:xfrm>
              <a:off x="6048177" y="2882804"/>
              <a:ext cx="278409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To access safety investigations,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go to </a:t>
              </a:r>
              <a:r>
                <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hlinkClick r:id="rId12"/>
                </a:rPr>
                <a:t>https://sheassure.net/networkrail</a:t>
              </a:r>
              <a:endParaRPr kumimoji="0" lang="en-GB" sz="1400" b="0" i="0" u="none" strike="noStrike" kern="1200" cap="none" spc="0" normalizeH="0" baseline="0" noProof="0" dirty="0">
                <a:ln>
                  <a:noFill/>
                </a:ln>
                <a:solidFill>
                  <a:srgbClr val="1F497D"/>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Username is firstname.surname</a:t>
              </a:r>
            </a:p>
          </p:txBody>
        </p:sp>
        <p:sp>
          <p:nvSpPr>
            <p:cNvPr id="35" name="Rectangle: Rounded Corners 34">
              <a:extLst>
                <a:ext uri="{FF2B5EF4-FFF2-40B4-BE49-F238E27FC236}">
                  <a16:creationId xmlns:a16="http://schemas.microsoft.com/office/drawing/2014/main" id="{C43E3A98-203C-4A8D-B285-54E0B6F79162}"/>
                </a:ext>
              </a:extLst>
            </p:cNvPr>
            <p:cNvSpPr/>
            <p:nvPr/>
          </p:nvSpPr>
          <p:spPr>
            <a:xfrm>
              <a:off x="5108561" y="2832130"/>
              <a:ext cx="3723712" cy="108605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D3AFF588-0ABA-4EC4-99CD-7FB563FA17F6}"/>
              </a:ext>
            </a:extLst>
          </p:cNvPr>
          <p:cNvGrpSpPr/>
          <p:nvPr/>
        </p:nvGrpSpPr>
        <p:grpSpPr>
          <a:xfrm>
            <a:off x="5163109" y="4085684"/>
            <a:ext cx="3613623" cy="1710128"/>
            <a:chOff x="5415858" y="4096657"/>
            <a:chExt cx="3613623" cy="1710128"/>
          </a:xfrm>
        </p:grpSpPr>
        <p:pic>
          <p:nvPicPr>
            <p:cNvPr id="32" name="Picture 31">
              <a:extLst>
                <a:ext uri="{FF2B5EF4-FFF2-40B4-BE49-F238E27FC236}">
                  <a16:creationId xmlns:a16="http://schemas.microsoft.com/office/drawing/2014/main" id="{3F11609B-9102-4B85-9E34-A513F195405A}"/>
                </a:ext>
              </a:extLst>
            </p:cNvPr>
            <p:cNvPicPr>
              <a:picLocks noChangeAspect="1"/>
            </p:cNvPicPr>
            <p:nvPr/>
          </p:nvPicPr>
          <p:blipFill>
            <a:blip r:embed="rId13"/>
            <a:stretch>
              <a:fillRect/>
            </a:stretch>
          </p:blipFill>
          <p:spPr>
            <a:xfrm>
              <a:off x="5521971" y="4642544"/>
              <a:ext cx="774000" cy="490829"/>
            </a:xfrm>
            <a:prstGeom prst="rect">
              <a:avLst/>
            </a:prstGeom>
          </p:spPr>
        </p:pic>
        <p:sp>
          <p:nvSpPr>
            <p:cNvPr id="33" name="TextBox 32">
              <a:extLst>
                <a:ext uri="{FF2B5EF4-FFF2-40B4-BE49-F238E27FC236}">
                  <a16:creationId xmlns:a16="http://schemas.microsoft.com/office/drawing/2014/main" id="{E9B8D342-518C-4447-AF73-BE1E3850BE88}"/>
                </a:ext>
              </a:extLst>
            </p:cNvPr>
            <p:cNvSpPr txBox="1"/>
            <p:nvPr/>
          </p:nvSpPr>
          <p:spPr>
            <a:xfrm>
              <a:off x="6366140" y="4139362"/>
              <a:ext cx="2441258"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To access the PAISS inspections, go to </a:t>
              </a:r>
              <a:r>
                <a:rPr kumimoji="0" lang="en-GB" sz="1400" b="0" i="0" u="none" strike="noStrike" kern="1200" cap="none" spc="0" normalizeH="0" baseline="0" noProof="0" dirty="0">
                  <a:ln>
                    <a:noFill/>
                  </a:ln>
                  <a:solidFill>
                    <a:srgbClr val="1F497D"/>
                  </a:solidFill>
                  <a:effectLst/>
                  <a:uLnTx/>
                  <a:uFillTx/>
                  <a:latin typeface="Network Rail Sans"/>
                  <a:ea typeface="+mn-ea"/>
                  <a:cs typeface="+mn-cs"/>
                  <a:hlinkClick r:id="rId14">
                    <a:extLst>
                      <a:ext uri="{A12FA001-AC4F-418D-AE19-62706E023703}">
                        <ahyp:hlinkClr xmlns:ahyp="http://schemas.microsoft.com/office/drawing/2018/hyperlinkcolor" val="tx"/>
                      </a:ext>
                    </a:extLst>
                  </a:hlinkClick>
                </a:rPr>
                <a:t>https://mobile.sheassure.net/networkrail/p/Assurance-mSkmDcreKW</a:t>
              </a:r>
              <a:endParaRPr kumimoji="0" lang="en-GB" sz="1400" b="0" i="0" u="none" strike="noStrike" kern="1200" cap="none" spc="0" normalizeH="0" baseline="0" noProof="0" dirty="0">
                <a:ln>
                  <a:noFill/>
                </a:ln>
                <a:solidFill>
                  <a:srgbClr val="1F497D"/>
                </a:solidFill>
                <a:effectLst/>
                <a:uLnTx/>
                <a:uFillTx/>
                <a:latin typeface="Network Rail Sans"/>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 or scan the QR Code</a:t>
              </a:r>
            </a:p>
          </p:txBody>
        </p:sp>
        <p:pic>
          <p:nvPicPr>
            <p:cNvPr id="34" name="Picture 33">
              <a:extLst>
                <a:ext uri="{FF2B5EF4-FFF2-40B4-BE49-F238E27FC236}">
                  <a16:creationId xmlns:a16="http://schemas.microsoft.com/office/drawing/2014/main" id="{52F05D2A-A669-41A8-B6EF-EE09DCF77826}"/>
                </a:ext>
              </a:extLst>
            </p:cNvPr>
            <p:cNvPicPr>
              <a:picLocks noChangeAspect="1"/>
            </p:cNvPicPr>
            <p:nvPr/>
          </p:nvPicPr>
          <p:blipFill>
            <a:blip r:embed="rId15"/>
            <a:stretch>
              <a:fillRect/>
            </a:stretch>
          </p:blipFill>
          <p:spPr>
            <a:xfrm>
              <a:off x="8172400" y="5048584"/>
              <a:ext cx="714051" cy="681221"/>
            </a:xfrm>
            <a:prstGeom prst="rect">
              <a:avLst/>
            </a:prstGeom>
          </p:spPr>
        </p:pic>
        <p:sp>
          <p:nvSpPr>
            <p:cNvPr id="36" name="Rectangle: Rounded Corners 35">
              <a:extLst>
                <a:ext uri="{FF2B5EF4-FFF2-40B4-BE49-F238E27FC236}">
                  <a16:creationId xmlns:a16="http://schemas.microsoft.com/office/drawing/2014/main" id="{2698B6FC-BA5B-4CBF-B82C-D38A27289AC6}"/>
                </a:ext>
              </a:extLst>
            </p:cNvPr>
            <p:cNvSpPr/>
            <p:nvPr/>
          </p:nvSpPr>
          <p:spPr>
            <a:xfrm>
              <a:off x="5415858" y="4096657"/>
              <a:ext cx="3613623" cy="171012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9" name="TextBox 38">
            <a:extLst>
              <a:ext uri="{FF2B5EF4-FFF2-40B4-BE49-F238E27FC236}">
                <a16:creationId xmlns:a16="http://schemas.microsoft.com/office/drawing/2014/main" id="{327387C0-E134-48D1-B7D8-E392148A535D}"/>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40" name="Oval 39">
            <a:extLst>
              <a:ext uri="{FF2B5EF4-FFF2-40B4-BE49-F238E27FC236}">
                <a16:creationId xmlns:a16="http://schemas.microsoft.com/office/drawing/2014/main" id="{D9F4E29F-93CC-4945-99A5-146CCC4D78C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3" name="Picture 42" descr="A picture containing drawing, food&#10;&#10;Description automatically generated">
            <a:extLst>
              <a:ext uri="{FF2B5EF4-FFF2-40B4-BE49-F238E27FC236}">
                <a16:creationId xmlns:a16="http://schemas.microsoft.com/office/drawing/2014/main" id="{A9C4035F-DA73-41BE-87BA-754F5FA09DC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39752" y="2360824"/>
            <a:ext cx="666750" cy="488950"/>
          </a:xfrm>
          <a:prstGeom prst="rect">
            <a:avLst/>
          </a:prstGeom>
        </p:spPr>
      </p:pic>
    </p:spTree>
    <p:extLst>
      <p:ext uri="{BB962C8B-B14F-4D97-AF65-F5344CB8AC3E}">
        <p14:creationId xmlns:p14="http://schemas.microsoft.com/office/powerpoint/2010/main" val="339573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1ADB437-C636-485E-BF8E-19CAC8C83DD6}"/>
              </a:ext>
            </a:extLst>
          </p:cNvPr>
          <p:cNvGrpSpPr/>
          <p:nvPr/>
        </p:nvGrpSpPr>
        <p:grpSpPr>
          <a:xfrm>
            <a:off x="1763688" y="2259924"/>
            <a:ext cx="6048672" cy="2111916"/>
            <a:chOff x="1763688" y="2565402"/>
            <a:chExt cx="6048672" cy="2111916"/>
          </a:xfrm>
        </p:grpSpPr>
        <p:sp>
          <p:nvSpPr>
            <p:cNvPr id="6" name="TextBox 5">
              <a:extLst>
                <a:ext uri="{FF2B5EF4-FFF2-40B4-BE49-F238E27FC236}">
                  <a16:creationId xmlns:a16="http://schemas.microsoft.com/office/drawing/2014/main" id="{22881DA1-E00C-4328-9299-56AFA5350887}"/>
                </a:ext>
              </a:extLst>
            </p:cNvPr>
            <p:cNvSpPr txBox="1"/>
            <p:nvPr/>
          </p:nvSpPr>
          <p:spPr>
            <a:xfrm>
              <a:off x="6372200" y="4191471"/>
              <a:ext cx="28803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Network Rail Sans"/>
                  <a:ea typeface="+mn-ea"/>
                  <a:cs typeface="+mn-cs"/>
                </a:rPr>
                <a:t>7</a:t>
              </a:r>
            </a:p>
          </p:txBody>
        </p:sp>
        <p:grpSp>
          <p:nvGrpSpPr>
            <p:cNvPr id="4" name="Group 3">
              <a:extLst>
                <a:ext uri="{FF2B5EF4-FFF2-40B4-BE49-F238E27FC236}">
                  <a16:creationId xmlns:a16="http://schemas.microsoft.com/office/drawing/2014/main" id="{B67F416F-D6D7-477E-AE24-0EE769A757F6}"/>
                </a:ext>
              </a:extLst>
            </p:cNvPr>
            <p:cNvGrpSpPr/>
            <p:nvPr/>
          </p:nvGrpSpPr>
          <p:grpSpPr>
            <a:xfrm>
              <a:off x="1763688" y="2565402"/>
              <a:ext cx="6048672" cy="2111916"/>
              <a:chOff x="1475656" y="1700808"/>
              <a:chExt cx="6048672" cy="2111916"/>
            </a:xfrm>
          </p:grpSpPr>
          <p:sp>
            <p:nvSpPr>
              <p:cNvPr id="7" name="Rectangle 6">
                <a:hlinkClick r:id="rId2"/>
                <a:extLst>
                  <a:ext uri="{FF2B5EF4-FFF2-40B4-BE49-F238E27FC236}">
                    <a16:creationId xmlns:a16="http://schemas.microsoft.com/office/drawing/2014/main" id="{30880810-EC53-46F9-BAAF-3B22F9E6D6D3}"/>
                  </a:ext>
                </a:extLst>
              </p:cNvPr>
              <p:cNvSpPr/>
              <p:nvPr/>
            </p:nvSpPr>
            <p:spPr>
              <a:xfrm>
                <a:off x="1475656" y="1700808"/>
                <a:ext cx="6048672" cy="1512168"/>
              </a:xfrm>
              <a:prstGeom prst="rect">
                <a:avLst/>
              </a:prstGeom>
              <a:solidFill>
                <a:schemeClr val="bg1"/>
              </a:solidFill>
              <a:ln>
                <a:solidFill>
                  <a:schemeClr val="bg1">
                    <a:lumMod val="6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FE73B4A-04BE-42D9-A742-F4FE590B1A81}"/>
                  </a:ext>
                </a:extLst>
              </p:cNvPr>
              <p:cNvSpPr/>
              <p:nvPr/>
            </p:nvSpPr>
            <p:spPr>
              <a:xfrm>
                <a:off x="1655676" y="1812176"/>
                <a:ext cx="5688632" cy="200054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4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Remember to record that you have watched Team Talk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hlinkClick r:id="rId3"/>
                  </a:rPr>
                  <a:t>Click here </a:t>
                </a:r>
                <a:r>
                  <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Arial" panose="020B0604020202020204" pitchFamily="34" charset="0"/>
                  </a:rPr>
                  <a:t>for a guide on how to use the new Business Briefing System to do this</a:t>
                </a:r>
                <a:endParaRPr kumimoji="0" lang="en-GB" sz="1600" b="0" i="0" u="none" strike="noStrike" kern="1200" cap="none" spc="0" normalizeH="0" baseline="0" noProof="0" dirty="0">
                  <a:ln>
                    <a:noFill/>
                  </a:ln>
                  <a:solidFill>
                    <a:srgbClr val="1F497D"/>
                  </a:solidFill>
                  <a:effectLst/>
                  <a:uLnTx/>
                  <a:uFillTx/>
                  <a:latin typeface="Network Rail Sans" panose="020000000400000200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2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0FF0D469-47C0-46A9-AB11-2D37519F2BC2}"/>
              </a:ext>
            </a:extLst>
          </p:cNvPr>
          <p:cNvPicPr>
            <a:picLocks noChangeAspect="1"/>
          </p:cNvPicPr>
          <p:nvPr/>
        </p:nvPicPr>
        <p:blipFill>
          <a:blip r:embed="rId4"/>
          <a:stretch>
            <a:fillRect/>
          </a:stretch>
        </p:blipFill>
        <p:spPr>
          <a:xfrm>
            <a:off x="179512" y="4329552"/>
            <a:ext cx="3779912" cy="2362445"/>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D1F1B1DB-E2B4-4B01-9203-B8FC38B06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378" y="5476302"/>
            <a:ext cx="4571622" cy="1249577"/>
          </a:xfrm>
          <a:prstGeom prst="rect">
            <a:avLst/>
          </a:prstGeom>
        </p:spPr>
      </p:pic>
      <p:sp>
        <p:nvSpPr>
          <p:cNvPr id="14" name="TextBox 13">
            <a:extLst>
              <a:ext uri="{FF2B5EF4-FFF2-40B4-BE49-F238E27FC236}">
                <a16:creationId xmlns:a16="http://schemas.microsoft.com/office/drawing/2014/main" id="{26E203E7-9ECA-4ECE-B22E-1533D2F6EF0D}"/>
              </a:ext>
            </a:extLst>
          </p:cNvPr>
          <p:cNvSpPr txBox="1"/>
          <p:nvPr/>
        </p:nvSpPr>
        <p:spPr>
          <a:xfrm>
            <a:off x="323528" y="5070"/>
            <a:ext cx="1440160" cy="1700808"/>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3" name="Picture 12" descr="A picture containing graphical user interface, text&#10;&#10;Description automatically generated">
            <a:extLst>
              <a:ext uri="{FF2B5EF4-FFF2-40B4-BE49-F238E27FC236}">
                <a16:creationId xmlns:a16="http://schemas.microsoft.com/office/drawing/2014/main" id="{268085AD-3389-476A-B807-63F9A6DF56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619" y="-292664"/>
            <a:ext cx="1623365" cy="2296276"/>
          </a:xfrm>
          <a:prstGeom prst="rect">
            <a:avLst/>
          </a:prstGeom>
        </p:spPr>
      </p:pic>
    </p:spTree>
    <p:extLst>
      <p:ext uri="{BB962C8B-B14F-4D97-AF65-F5344CB8AC3E}">
        <p14:creationId xmlns:p14="http://schemas.microsoft.com/office/powerpoint/2010/main" val="47726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Events Period 8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21288"/>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with your team the key learning points from the </a:t>
            </a:r>
            <a:r>
              <a:rPr lang="en-GB" sz="2000" b="1" dirty="0">
                <a:solidFill>
                  <a:prstClr val="white"/>
                </a:solidFill>
                <a:latin typeface="Network Rail Sans" panose="02000000040000020004" pitchFamily="50" charset="0"/>
              </a:rPr>
              <a:t>ac</a:t>
            </a:r>
            <a:r>
              <a:rPr kumimoji="0" lang="en-GB" sz="2000" b="1" i="0" u="none" strike="noStrike" kern="1200" cap="none" spc="0" normalizeH="0" baseline="0" noProof="0" dirty="0" err="1">
                <a:ln>
                  <a:noFill/>
                </a:ln>
                <a:solidFill>
                  <a:prstClr val="white"/>
                </a:solidFill>
                <a:effectLst/>
                <a:uLnTx/>
                <a:uFillTx/>
                <a:latin typeface="Network Rail Sans" panose="02000000040000020004" pitchFamily="50" charset="0"/>
                <a:ea typeface="+mn-ea"/>
                <a:cs typeface="+mn-cs"/>
              </a:rPr>
              <a:t>cidents</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this period</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4291327" y="2492896"/>
            <a:ext cx="4600133" cy="3431709"/>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GB" sz="1400" b="1" i="0" u="sng"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Details of the Accidents:</a:t>
            </a:r>
          </a:p>
          <a:p>
            <a:pPr marR="0" lvl="0" algn="l" defTabSz="914400" rtl="0" eaLnBrk="0" fontAlgn="base" latinLnBrk="0" hangingPunct="0">
              <a:lnSpc>
                <a:spcPct val="100000"/>
              </a:lnSpc>
              <a:spcBef>
                <a:spcPct val="0"/>
              </a:spcBef>
              <a:spcAft>
                <a:spcPct val="0"/>
              </a:spcAft>
              <a:buClrTx/>
              <a:buSzTx/>
              <a:tabLst/>
              <a:defRPr/>
            </a:pPr>
            <a:endParaRPr kumimoji="0" lang="en-GB" sz="800" b="1" i="0" u="sng"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en-GB" sz="1400" b="1" dirty="0">
                <a:solidFill>
                  <a:srgbClr val="000000"/>
                </a:solidFill>
                <a:latin typeface="Network Rail Sans" panose="02000000040000020004" pitchFamily="50" charset="0"/>
              </a:rPr>
              <a:t>Lost time injuries</a:t>
            </a:r>
          </a:p>
          <a:p>
            <a:pPr marR="0" lvl="0" algn="l" defTabSz="914400" rtl="0" eaLnBrk="0" fontAlgn="base" latinLnBrk="0" hangingPunct="0">
              <a:lnSpc>
                <a:spcPct val="100000"/>
              </a:lnSpc>
              <a:spcBef>
                <a:spcPct val="0"/>
              </a:spcBef>
              <a:spcAft>
                <a:spcPct val="0"/>
              </a:spcAft>
              <a:buClrTx/>
              <a:buSzTx/>
              <a:tabLst/>
              <a:defRPr/>
            </a:pPr>
            <a:r>
              <a:rPr kumimoji="0" lang="en-GB" sz="120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18/10/2020 (Inner DU) IP carrying equipment tripped on a J bracket on the Richmond River Bridge, resulting in a right ankle sprain.</a:t>
            </a:r>
          </a:p>
          <a:p>
            <a:pPr marR="0" lvl="0" algn="l" defTabSz="914400" rtl="0" eaLnBrk="0" fontAlgn="base" latinLnBrk="0" hangingPunct="0">
              <a:lnSpc>
                <a:spcPct val="100000"/>
              </a:lnSpc>
              <a:spcBef>
                <a:spcPct val="0"/>
              </a:spcBef>
              <a:spcAft>
                <a:spcPct val="0"/>
              </a:spcAft>
              <a:buClrTx/>
              <a:buSzTx/>
              <a:tabLst/>
              <a:defRPr/>
            </a:pPr>
            <a:r>
              <a:rPr lang="en-GB" sz="1200" dirty="0">
                <a:solidFill>
                  <a:srgbClr val="FF0000"/>
                </a:solidFill>
                <a:latin typeface="Network Rail Sans" panose="02000000040000020004" pitchFamily="50" charset="0"/>
              </a:rPr>
              <a:t>3 days lost time</a:t>
            </a:r>
          </a:p>
          <a:p>
            <a:pPr marR="0" lvl="0" algn="l" defTabSz="914400" rtl="0" eaLnBrk="0" fontAlgn="base" latinLnBrk="0" hangingPunct="0">
              <a:lnSpc>
                <a:spcPct val="100000"/>
              </a:lnSpc>
              <a:spcBef>
                <a:spcPct val="0"/>
              </a:spcBef>
              <a:spcAft>
                <a:spcPct val="0"/>
              </a:spcAft>
              <a:buClrTx/>
              <a:buSzTx/>
              <a:tabLst/>
              <a:defRPr/>
            </a:pPr>
            <a:endParaRPr kumimoji="0" lang="en-GB" sz="800" i="0"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R="0" lvl="0" algn="l" defTabSz="914400" rtl="0" eaLnBrk="0" fontAlgn="base" latinLnBrk="0" hangingPunct="0">
              <a:lnSpc>
                <a:spcPct val="100000"/>
              </a:lnSpc>
              <a:spcBef>
                <a:spcPct val="0"/>
              </a:spcBef>
              <a:spcAft>
                <a:spcPct val="0"/>
              </a:spcAft>
              <a:buClrTx/>
              <a:buSzTx/>
              <a:tabLst/>
              <a:defRPr/>
            </a:pPr>
            <a:r>
              <a:rPr lang="en-GB" sz="1200" dirty="0">
                <a:solidFill>
                  <a:schemeClr val="tx1"/>
                </a:solidFill>
                <a:latin typeface="Network Rail Sans" panose="02000000040000020004" pitchFamily="50" charset="0"/>
              </a:rPr>
              <a:t>03/11/2020 (Outer DU) IP caught his foot on top of the rail whilst carrying a stressing saddle in the Andover Up Yard and fell over with his chest landing on a screw spike, (see slide 4 for more information).</a:t>
            </a:r>
            <a:endParaRPr kumimoji="0" lang="en-GB" sz="1200" i="0" strike="noStrike" kern="1200" cap="none" spc="0" normalizeH="0" baseline="0" noProof="0" dirty="0">
              <a:ln>
                <a:noFill/>
              </a:ln>
              <a:solidFill>
                <a:schemeClr val="tx1"/>
              </a:solidFill>
              <a:effectLst/>
              <a:uLnTx/>
              <a:uFillTx/>
              <a:latin typeface="Network Rail Sans" panose="02000000040000020004" pitchFamily="50" charset="0"/>
            </a:endParaRPr>
          </a:p>
          <a:p>
            <a:pPr marR="0" lvl="0" algn="l" defTabSz="914400" rtl="0" eaLnBrk="0" fontAlgn="base" latinLnBrk="0" hangingPunct="0">
              <a:lnSpc>
                <a:spcPct val="100000"/>
              </a:lnSpc>
              <a:spcBef>
                <a:spcPct val="0"/>
              </a:spcBef>
              <a:spcAft>
                <a:spcPct val="0"/>
              </a:spcAft>
              <a:buClrTx/>
              <a:buSzTx/>
              <a:tabLst/>
              <a:defRPr/>
            </a:pPr>
            <a:r>
              <a:rPr lang="en-GB" sz="1200" dirty="0">
                <a:solidFill>
                  <a:srgbClr val="FF0000"/>
                </a:solidFill>
                <a:latin typeface="Network Rail Sans" panose="02000000040000020004" pitchFamily="50" charset="0"/>
              </a:rPr>
              <a:t>The IP is currently still off duty</a:t>
            </a:r>
          </a:p>
          <a:p>
            <a:pPr marR="0" lvl="0" algn="l" defTabSz="914400" rtl="0" eaLnBrk="0" fontAlgn="base" latinLnBrk="0" hangingPunct="0">
              <a:lnSpc>
                <a:spcPct val="100000"/>
              </a:lnSpc>
              <a:spcBef>
                <a:spcPct val="0"/>
              </a:spcBef>
              <a:spcAft>
                <a:spcPct val="0"/>
              </a:spcAft>
              <a:buClrTx/>
              <a:buSzTx/>
              <a:tabLst/>
              <a:defRPr/>
            </a:pPr>
            <a:endParaRPr lang="en-GB" sz="1200" dirty="0">
              <a:solidFill>
                <a:srgbClr val="FF0000"/>
              </a:solidFill>
              <a:latin typeface="Network Rail Sans" panose="02000000040000020004" pitchFamily="50" charset="0"/>
            </a:endParaRPr>
          </a:p>
          <a:p>
            <a:pPr lvl="0">
              <a:defRPr/>
            </a:pPr>
            <a:r>
              <a:rPr lang="en-GB" sz="1400" b="1" dirty="0">
                <a:solidFill>
                  <a:prstClr val="black"/>
                </a:solidFill>
                <a:latin typeface="Network Rail Sans" panose="02000000040000020004" pitchFamily="50" charset="0"/>
              </a:rPr>
              <a:t>Key Learning: </a:t>
            </a:r>
          </a:p>
          <a:p>
            <a:pPr lvl="0">
              <a:defRPr/>
            </a:pPr>
            <a:r>
              <a:rPr lang="en-GB" sz="1200" dirty="0">
                <a:solidFill>
                  <a:prstClr val="black"/>
                </a:solidFill>
                <a:latin typeface="Network Rail Sans" panose="02000000040000020004" pitchFamily="50" charset="0"/>
              </a:rPr>
              <a:t>Obscured vision and awareness of underfoot conditions when carrying equipment/tools.</a:t>
            </a:r>
          </a:p>
          <a:p>
            <a:pPr marR="0" lvl="0" algn="l" defTabSz="914400" rtl="0" eaLnBrk="0" fontAlgn="base" latinLnBrk="0" hangingPunct="0">
              <a:lnSpc>
                <a:spcPct val="100000"/>
              </a:lnSpc>
              <a:spcBef>
                <a:spcPct val="0"/>
              </a:spcBef>
              <a:spcAft>
                <a:spcPct val="0"/>
              </a:spcAft>
              <a:buClrTx/>
              <a:buSzTx/>
              <a:tabLst/>
              <a:defRPr/>
            </a:pPr>
            <a:endParaRPr lang="en-GB" sz="1200" dirty="0">
              <a:solidFill>
                <a:srgbClr val="FF0000"/>
              </a:solidFill>
              <a:latin typeface="Network Rail Sans" panose="02000000040000020004" pitchFamily="50" charset="0"/>
            </a:endParaRPr>
          </a:p>
          <a:p>
            <a:pPr marR="0" lvl="0" algn="l" defTabSz="914400" rtl="0" eaLnBrk="0" fontAlgn="base" latinLnBrk="0" hangingPunct="0">
              <a:lnSpc>
                <a:spcPct val="100000"/>
              </a:lnSpc>
              <a:spcBef>
                <a:spcPct val="0"/>
              </a:spcBef>
              <a:spcAft>
                <a:spcPct val="0"/>
              </a:spcAft>
              <a:buClrTx/>
              <a:buSzTx/>
              <a:tabLst/>
              <a:defRPr/>
            </a:pPr>
            <a:endParaRPr lang="en-GB" sz="800" dirty="0">
              <a:solidFill>
                <a:srgbClr val="FF0000"/>
              </a:solidFill>
              <a:latin typeface="Network Rail Sans" panose="02000000040000020004" pitchFamily="50" charset="0"/>
            </a:endParaRPr>
          </a:p>
          <a:p>
            <a:pPr marR="0" lvl="0" algn="l" defTabSz="914400" rtl="0" eaLnBrk="0" fontAlgn="base" latinLnBrk="0" hangingPunct="0">
              <a:lnSpc>
                <a:spcPct val="100000"/>
              </a:lnSpc>
              <a:spcBef>
                <a:spcPct val="0"/>
              </a:spcBef>
              <a:spcAft>
                <a:spcPct val="0"/>
              </a:spcAft>
              <a:buClrTx/>
              <a:buSzTx/>
              <a:tabLst/>
              <a:defRPr/>
            </a:pPr>
            <a:endParaRPr kumimoji="0" lang="en-GB" sz="800" i="0" strike="noStrike" kern="1200" cap="none" spc="0" normalizeH="0" baseline="0" noProof="0" dirty="0">
              <a:ln>
                <a:noFill/>
              </a:ln>
              <a:solidFill>
                <a:srgbClr val="FF0000"/>
              </a:solidFill>
              <a:effectLst/>
              <a:uLnTx/>
              <a:uFillTx/>
              <a:latin typeface="Network Rail Sans" panose="02000000040000020004" pitchFamily="50" charset="0"/>
            </a:endParaRPr>
          </a:p>
          <a:p>
            <a:pPr marR="0" lvl="0" algn="l" defTabSz="914400" rtl="0" eaLnBrk="0" fontAlgn="base" latinLnBrk="0" hangingPunct="0">
              <a:lnSpc>
                <a:spcPct val="100000"/>
              </a:lnSpc>
              <a:spcBef>
                <a:spcPct val="0"/>
              </a:spcBef>
              <a:spcAft>
                <a:spcPct val="0"/>
              </a:spcAft>
              <a:buClrTx/>
              <a:buSzTx/>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204F52F1-F318-4458-ADC7-758CB557B4FF}"/>
              </a:ext>
            </a:extLst>
          </p:cNvPr>
          <p:cNvGraphicFramePr>
            <a:graphicFrameLocks noChangeAspect="1"/>
          </p:cNvGraphicFramePr>
          <p:nvPr>
            <p:extLst>
              <p:ext uri="{D42A27DB-BD31-4B8C-83A1-F6EECF244321}">
                <p14:modId xmlns:p14="http://schemas.microsoft.com/office/powerpoint/2010/main" val="1227851294"/>
              </p:ext>
            </p:extLst>
          </p:nvPr>
        </p:nvGraphicFramePr>
        <p:xfrm>
          <a:off x="383783" y="1655659"/>
          <a:ext cx="3626146" cy="2277397"/>
        </p:xfrm>
        <a:graphic>
          <a:graphicData uri="http://schemas.openxmlformats.org/presentationml/2006/ole">
            <mc:AlternateContent xmlns:mc="http://schemas.openxmlformats.org/markup-compatibility/2006">
              <mc:Choice xmlns:v="urn:schemas-microsoft-com:vml" Requires="v">
                <p:oleObj spid="_x0000_s25606" name="Worksheet" r:id="rId9" imgW="5207049" imgH="3270434" progId="Excel.Sheet.12">
                  <p:embed/>
                </p:oleObj>
              </mc:Choice>
              <mc:Fallback>
                <p:oleObj name="Worksheet" r:id="rId9" imgW="5207049" imgH="3270434" progId="Excel.Sheet.12">
                  <p:embed/>
                  <p:pic>
                    <p:nvPicPr>
                      <p:cNvPr id="6" name="Object 5">
                        <a:extLst>
                          <a:ext uri="{FF2B5EF4-FFF2-40B4-BE49-F238E27FC236}">
                            <a16:creationId xmlns:a16="http://schemas.microsoft.com/office/drawing/2014/main" id="{204F52F1-F318-4458-ADC7-758CB557B4FF}"/>
                          </a:ext>
                        </a:extLst>
                      </p:cNvPr>
                      <p:cNvPicPr/>
                      <p:nvPr/>
                    </p:nvPicPr>
                    <p:blipFill>
                      <a:blip r:embed="rId10"/>
                      <a:stretch>
                        <a:fillRect/>
                      </a:stretch>
                    </p:blipFill>
                    <p:spPr>
                      <a:xfrm>
                        <a:off x="383783" y="1655659"/>
                        <a:ext cx="3626146" cy="2277397"/>
                      </a:xfrm>
                      <a:prstGeom prst="rect">
                        <a:avLst/>
                      </a:prstGeom>
                      <a:ln w="19050">
                        <a:solidFill>
                          <a:schemeClr val="tx1"/>
                        </a:solidFill>
                      </a:ln>
                    </p:spPr>
                  </p:pic>
                </p:oleObj>
              </mc:Fallback>
            </mc:AlternateContent>
          </a:graphicData>
        </a:graphic>
      </p:graphicFrame>
      <p:graphicFrame>
        <p:nvGraphicFramePr>
          <p:cNvPr id="7" name="Object 6">
            <a:extLst>
              <a:ext uri="{FF2B5EF4-FFF2-40B4-BE49-F238E27FC236}">
                <a16:creationId xmlns:a16="http://schemas.microsoft.com/office/drawing/2014/main" id="{DBC92CF5-6DC2-4AE0-A950-7010D0C2F30A}"/>
              </a:ext>
            </a:extLst>
          </p:cNvPr>
          <p:cNvGraphicFramePr>
            <a:graphicFrameLocks noChangeAspect="1"/>
          </p:cNvGraphicFramePr>
          <p:nvPr>
            <p:extLst>
              <p:ext uri="{D42A27DB-BD31-4B8C-83A1-F6EECF244321}">
                <p14:modId xmlns:p14="http://schemas.microsoft.com/office/powerpoint/2010/main" val="1145776093"/>
              </p:ext>
            </p:extLst>
          </p:nvPr>
        </p:nvGraphicFramePr>
        <p:xfrm>
          <a:off x="383783" y="4176352"/>
          <a:ext cx="3626146" cy="1484896"/>
        </p:xfrm>
        <a:graphic>
          <a:graphicData uri="http://schemas.openxmlformats.org/presentationml/2006/ole">
            <mc:AlternateContent xmlns:mc="http://schemas.openxmlformats.org/markup-compatibility/2006">
              <mc:Choice xmlns:v="urn:schemas-microsoft-com:vml" Requires="v">
                <p:oleObj spid="_x0000_s25607" name="Worksheet" r:id="rId11" imgW="5391310" imgH="2038372" progId="Excel.Sheet.12">
                  <p:embed/>
                </p:oleObj>
              </mc:Choice>
              <mc:Fallback>
                <p:oleObj name="Worksheet" r:id="rId11" imgW="5391310" imgH="2038372" progId="Excel.Sheet.12">
                  <p:embed/>
                  <p:pic>
                    <p:nvPicPr>
                      <p:cNvPr id="7" name="Object 6">
                        <a:extLst>
                          <a:ext uri="{FF2B5EF4-FFF2-40B4-BE49-F238E27FC236}">
                            <a16:creationId xmlns:a16="http://schemas.microsoft.com/office/drawing/2014/main" id="{DBC92CF5-6DC2-4AE0-A950-7010D0C2F30A}"/>
                          </a:ext>
                        </a:extLst>
                      </p:cNvPr>
                      <p:cNvPicPr/>
                      <p:nvPr/>
                    </p:nvPicPr>
                    <p:blipFill>
                      <a:blip r:embed="rId12"/>
                      <a:stretch>
                        <a:fillRect/>
                      </a:stretch>
                    </p:blipFill>
                    <p:spPr>
                      <a:xfrm>
                        <a:off x="383783" y="4176352"/>
                        <a:ext cx="3626146" cy="1484896"/>
                      </a:xfrm>
                      <a:prstGeom prst="rect">
                        <a:avLst/>
                      </a:prstGeom>
                      <a:ln w="19050">
                        <a:solidFill>
                          <a:schemeClr val="tx1"/>
                        </a:solidFill>
                      </a:ln>
                    </p:spPr>
                  </p:pic>
                </p:oleObj>
              </mc:Fallback>
            </mc:AlternateContent>
          </a:graphicData>
        </a:graphic>
      </p:graphicFrame>
      <p:sp>
        <p:nvSpPr>
          <p:cNvPr id="13" name="TextBox 12">
            <a:extLst>
              <a:ext uri="{FF2B5EF4-FFF2-40B4-BE49-F238E27FC236}">
                <a16:creationId xmlns:a16="http://schemas.microsoft.com/office/drawing/2014/main" id="{1F851545-AA83-4D74-BE8A-FF718FCDC898}"/>
              </a:ext>
            </a:extLst>
          </p:cNvPr>
          <p:cNvSpPr txBox="1"/>
          <p:nvPr/>
        </p:nvSpPr>
        <p:spPr>
          <a:xfrm>
            <a:off x="4291327" y="1681593"/>
            <a:ext cx="4600133" cy="523220"/>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Fatality Weighted Injuries (FWI)</a:t>
            </a:r>
          </a:p>
          <a:p>
            <a:pPr lvl="0">
              <a:defRPr/>
            </a:pPr>
            <a:r>
              <a:rPr lang="en-GB" sz="1400" b="1" dirty="0">
                <a:solidFill>
                  <a:schemeClr val="tx1"/>
                </a:solidFill>
                <a:latin typeface="Network Rail Sans" panose="02000000040000020004" pitchFamily="2" charset="0"/>
              </a:rPr>
              <a:t>0.087</a:t>
            </a:r>
            <a:r>
              <a:rPr lang="en-GB" sz="1400" b="1" dirty="0">
                <a:solidFill>
                  <a:srgbClr val="FF0000"/>
                </a:solidFill>
                <a:latin typeface="Network Rail Sans" panose="02000000040000020004" pitchFamily="2" charset="0"/>
              </a:rPr>
              <a:t> </a:t>
            </a:r>
            <a:r>
              <a:rPr lang="en-GB" sz="1400" b="1" dirty="0">
                <a:solidFill>
                  <a:schemeClr val="tx1"/>
                </a:solidFill>
                <a:latin typeface="Network Rail Sans" panose="02000000040000020004" pitchFamily="2" charset="0"/>
              </a:rPr>
              <a:t>MAA </a:t>
            </a: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against target of 0.059 for </a:t>
            </a:r>
            <a:r>
              <a:rPr lang="en-GB" sz="1400" b="1" dirty="0">
                <a:solidFill>
                  <a:schemeClr val="tx1"/>
                </a:solidFill>
                <a:latin typeface="Network Rail Sans" panose="02000000040000020004" pitchFamily="2" charset="0"/>
              </a:rPr>
              <a:t>the</a:t>
            </a:r>
            <a:r>
              <a:rPr kumimoji="0" lang="en-GB" sz="1400" b="1" i="0" u="none" strike="noStrike" kern="1200" cap="none" spc="0" normalizeH="0" baseline="0" noProof="0" dirty="0">
                <a:ln>
                  <a:noFill/>
                </a:ln>
                <a:solidFill>
                  <a:schemeClr val="tx1"/>
                </a:solidFill>
                <a:effectLst/>
                <a:uLnTx/>
                <a:uFillTx/>
                <a:latin typeface="Network Rail Sans" panose="02000000040000020004" pitchFamily="2" charset="0"/>
              </a:rPr>
              <a:t> route</a:t>
            </a:r>
          </a:p>
        </p:txBody>
      </p:sp>
    </p:spTree>
    <p:extLst>
      <p:ext uri="{BB962C8B-B14F-4D97-AF65-F5344CB8AC3E}">
        <p14:creationId xmlns:p14="http://schemas.microsoft.com/office/powerpoint/2010/main" val="45872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Safety</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Significant Events Period 8 </a:t>
            </a:r>
            <a:r>
              <a:rPr lang="en-GB" sz="2000" b="1" dirty="0">
                <a:solidFill>
                  <a:prstClr val="white">
                    <a:lumMod val="50000"/>
                  </a:prstClr>
                </a:solidFill>
              </a:rPr>
              <a:t>continued</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021288"/>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with your team the key learning points from the incidents this period</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2" y="1424965"/>
            <a:ext cx="8436689"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Operational Close Calls</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b="1" dirty="0">
                <a:solidFill>
                  <a:prstClr val="black"/>
                </a:solidFill>
                <a:latin typeface="Network Rail Sans" panose="02000000040000020004" pitchFamily="50" charset="0"/>
              </a:rPr>
              <a:t>29/10/2020 (Outer DU) the driver of 2N23 reported an alleged near miss on the Down Frimley line with a team carrying out HV cable inspections between Camberley and Bagshot station, (see slide 7).</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prstClr val="black"/>
                </a:solidFill>
                <a:latin typeface="Network Rail Sans" panose="02000000040000020004" pitchFamily="50" charset="0"/>
              </a:rPr>
              <a:t>02/11/2020 (Inner DU) whilst installing a temporary speed magnet in a line blockage on the Up Main Slow line at Wimbledon the magnet fell from the shoulder of one of the staff onto the running and conductor rail.</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prstClr val="black"/>
                </a:solidFill>
                <a:latin typeface="Network Rail Sans" panose="02000000040000020004" pitchFamily="50" charset="0"/>
              </a:rPr>
              <a:t>03/11/2020 (Outer DU/Ops) a miscommunication between the signaller and PSS led to the signaller believing that signal EW209 was keyed to danger and subsequently sending a tamper down whilst the signal was still showing a green aspect. The PSS gave up his line blockage without making the signaller aware he did not key the signal to danger, confirming the line was clear and safe for passage of trains.</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prstClr val="black"/>
                </a:solidFill>
                <a:latin typeface="Network Rail Sans" panose="02000000040000020004" pitchFamily="50" charset="0"/>
              </a:rPr>
              <a:t>08/11/2020 (Inner DU) the driver of 2C54 reported striking a possession limit board and detonators at Queens Town Road on the Windsor Reversible after the possession was given up. The PSS confirmed that he failed to remove the protection from the line.</a:t>
            </a:r>
          </a:p>
          <a:p>
            <a:pPr marL="0" marR="0" lvl="0" indent="0" algn="l" defTabSz="914400" rtl="0" eaLnBrk="0" fontAlgn="base" latinLnBrk="0" hangingPunct="0">
              <a:lnSpc>
                <a:spcPct val="100000"/>
              </a:lnSpc>
              <a:spcBef>
                <a:spcPct val="0"/>
              </a:spcBef>
              <a:spcAft>
                <a:spcPts val="600"/>
              </a:spcAft>
              <a:buClrTx/>
              <a:buSzTx/>
              <a:buFontTx/>
              <a:buNone/>
              <a:tabLst/>
              <a:defRPr/>
            </a:pPr>
            <a:r>
              <a:rPr lang="en-GB" sz="1200" dirty="0">
                <a:solidFill>
                  <a:prstClr val="black"/>
                </a:solidFill>
                <a:latin typeface="Network Rail Sans" panose="02000000040000020004" pitchFamily="50" charset="0"/>
              </a:rPr>
              <a:t>12/11/2020 (Inner DU) whilst lifting and packing in the vicinity of 1570b pts at Waterloo a shovel came into contact with a live floater adjacent to the worksite.</a:t>
            </a:r>
          </a:p>
          <a:p>
            <a:pPr lvl="0">
              <a:defRPr/>
            </a:pPr>
            <a:r>
              <a:rPr kumimoji="0" lang="en-GB" sz="12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14/11/2020 (Inner DU) a track trolley was moved from a blocked Up Main Fast  line onto an open Up Main Slow line at Clapham Junction</a:t>
            </a:r>
            <a:r>
              <a:rPr lang="en-GB" sz="1200" b="1" dirty="0">
                <a:solidFill>
                  <a:prstClr val="black"/>
                </a:solidFill>
                <a:latin typeface="Network Rail Sans" panose="02000000040000020004" pitchFamily="50" charset="0"/>
              </a:rPr>
              <a:t> and a rail grinder came into a contact with a live conductor rail, (see slide 5).</a:t>
            </a:r>
            <a:endParaRPr kumimoji="0" lang="en-GB" sz="12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Key Learning common throughout: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Importance of local knowledge and good understanding of plans and permits.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Stop, Think and Take 5 for Safety</a:t>
            </a:r>
            <a:r>
              <a:rPr lang="en-GB" sz="1200" dirty="0">
                <a:solidFill>
                  <a:prstClr val="black"/>
                </a:solidFill>
                <a:latin typeface="Network Rail Sans" panose="02000000040000020004" pitchFamily="50" charset="0"/>
              </a:rPr>
              <a:t> and always challenge if you think something is unsafe.</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prstClr val="black"/>
                </a:solidFill>
                <a:latin typeface="Network Rail Sans" panose="02000000040000020004" pitchFamily="50" charset="0"/>
              </a:rPr>
              <a:t>Importance of dynamic risk assessment.</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prstClr val="black"/>
                </a:solidFill>
                <a:latin typeface="Network Rail Sans" panose="02000000040000020004" pitchFamily="50" charset="0"/>
              </a:rPr>
              <a:t>Good quality of Safety Critical Communications and clear understanding.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0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Serious Accident</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Andover Up Siding/Yard, BAE1 66m20ch</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with your team the</a:t>
            </a:r>
            <a:r>
              <a:rPr lang="en-GB" sz="2000" b="1" dirty="0">
                <a:solidFill>
                  <a:prstClr val="white"/>
                </a:solidFill>
                <a:latin typeface="Network Rail Sans" panose="02000000040000020004" pitchFamily="50" charset="0"/>
              </a:rPr>
              <a:t> above points </a:t>
            </a:r>
            <a:endPar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endParaRP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92919" y="1417126"/>
            <a:ext cx="6863254" cy="29854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r>
              <a:rPr lang="en-GB" sz="1200" dirty="0">
                <a:solidFill>
                  <a:schemeClr val="tx1"/>
                </a:solidFill>
                <a:latin typeface="Network Rail Sans" panose="02000000040000020004" pitchFamily="2" charset="0"/>
              </a:rPr>
              <a:t>On Wednesday 4</a:t>
            </a:r>
            <a:r>
              <a:rPr lang="en-GB" sz="1200" baseline="30000" dirty="0">
                <a:solidFill>
                  <a:schemeClr val="tx1"/>
                </a:solidFill>
                <a:latin typeface="Network Rail Sans" panose="02000000040000020004" pitchFamily="2" charset="0"/>
              </a:rPr>
              <a:t>th</a:t>
            </a:r>
            <a:r>
              <a:rPr lang="en-GB" sz="1200" dirty="0">
                <a:solidFill>
                  <a:schemeClr val="tx1"/>
                </a:solidFill>
                <a:latin typeface="Network Rail Sans" panose="02000000040000020004" pitchFamily="2" charset="0"/>
              </a:rPr>
              <a:t> November 2020, a member of staff was setting up a worksite in preparation to fix a rail defect. With the assistance of another team member the Injured Person (IP) had collected the Stressing Saddle from the vehicle and proceeded to carry it, to the rail trolley to be transported to the site of work. The team thought about the requirement for manual handling and parked their vehicle as close as possible to reduce the carrying distance.</a:t>
            </a:r>
          </a:p>
          <a:p>
            <a:endParaRPr lang="en-GB" sz="800" dirty="0">
              <a:solidFill>
                <a:schemeClr val="tx1"/>
              </a:solidFill>
              <a:latin typeface="Network Rail Sans" panose="02000000040000020004" pitchFamily="2" charset="0"/>
            </a:endParaRPr>
          </a:p>
          <a:p>
            <a:r>
              <a:rPr lang="en-GB" sz="1200" dirty="0">
                <a:solidFill>
                  <a:schemeClr val="tx1"/>
                </a:solidFill>
                <a:latin typeface="Network Rail Sans" panose="02000000040000020004" pitchFamily="2" charset="0"/>
              </a:rPr>
              <a:t>On stepping over a rail, the IP missed his footing catching the rail. Unable to stop the fall, the IP struck his left leg on the rail, but his right side of chest landed on a screw spike.</a:t>
            </a:r>
          </a:p>
          <a:p>
            <a:r>
              <a:rPr lang="en-GB" sz="1200" dirty="0">
                <a:solidFill>
                  <a:schemeClr val="tx1"/>
                </a:solidFill>
                <a:latin typeface="Network Rail Sans" panose="02000000040000020004" pitchFamily="2" charset="0"/>
              </a:rPr>
              <a:t>Initial assessment and First Aid were given on site, but a decision was made to transport the IP to hospital for a check-up. Whilst X-ray’s and scans identified no breaks or internal damage, the bruising to the chest area was significant and the IP was kept in hospital for four days followed by a significant period off work to recover.</a:t>
            </a:r>
          </a:p>
          <a:p>
            <a:endParaRPr kumimoji="0" lang="en-GB" sz="1200" b="0" i="0" u="none" strike="noStrike" kern="1200" cap="none" spc="0" normalizeH="0" baseline="0" noProof="0" dirty="0">
              <a:ln>
                <a:noFill/>
              </a:ln>
              <a:solidFill>
                <a:schemeClr val="tx1"/>
              </a:solidFill>
              <a:effectLst/>
              <a:uLnTx/>
              <a:uFillTx/>
              <a:latin typeface="Network Rail Sans" panose="02000000040000020004" pitchFamily="2" charset="0"/>
            </a:endParaRPr>
          </a:p>
          <a:p>
            <a:r>
              <a:rPr lang="en-GB" sz="1400" dirty="0">
                <a:solidFill>
                  <a:schemeClr val="tx1"/>
                </a:solidFill>
                <a:latin typeface="Network Rail Sans" panose="02000000040000020004" pitchFamily="2" charset="0"/>
              </a:rPr>
              <a:t>The full Safety Bulletin can be found </a:t>
            </a:r>
            <a:r>
              <a:rPr lang="en-GB" sz="1400" b="1" u="sng" dirty="0">
                <a:latin typeface="Network Rail Sans" panose="02000000040000020004" pitchFamily="2" charset="0"/>
                <a:hlinkClick r:id="rId8" action="ppaction://hlinkfile"/>
              </a:rPr>
              <a:t>here</a:t>
            </a:r>
            <a:r>
              <a:rPr lang="en-GB" sz="1400" dirty="0">
                <a:solidFill>
                  <a:schemeClr val="tx1"/>
                </a:solidFill>
                <a:latin typeface="Network Rail Sans" panose="02000000040000020004" pitchFamily="2" charset="0"/>
              </a:rPr>
              <a:t> </a:t>
            </a:r>
            <a:endParaRPr kumimoji="0" lang="en-GB" sz="1400" b="0" i="0" u="none" strike="noStrike" kern="1200" cap="none" spc="0" normalizeH="0" baseline="0" noProof="0" dirty="0">
              <a:ln>
                <a:noFill/>
              </a:ln>
              <a:solidFill>
                <a:schemeClr val="tx1"/>
              </a:solidFill>
              <a:effectLst/>
              <a:uLnTx/>
              <a:uFillTx/>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A590D46-3F3F-4233-A686-06B34681D294}"/>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1308" y="1628800"/>
            <a:ext cx="1873180" cy="1512168"/>
          </a:xfrm>
          <a:prstGeom prst="rect">
            <a:avLst/>
          </a:prstGeom>
          <a:noFill/>
          <a:ln>
            <a:noFill/>
          </a:ln>
        </p:spPr>
      </p:pic>
      <p:sp>
        <p:nvSpPr>
          <p:cNvPr id="15" name="Rectangle 14">
            <a:extLst>
              <a:ext uri="{FF2B5EF4-FFF2-40B4-BE49-F238E27FC236}">
                <a16:creationId xmlns:a16="http://schemas.microsoft.com/office/drawing/2014/main" id="{A05B5AFC-3E98-4E44-BB66-12D5B50B1467}"/>
              </a:ext>
            </a:extLst>
          </p:cNvPr>
          <p:cNvSpPr/>
          <p:nvPr/>
        </p:nvSpPr>
        <p:spPr>
          <a:xfrm>
            <a:off x="196366" y="4485020"/>
            <a:ext cx="8732987" cy="117622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GB" sz="1200" b="1" i="1" dirty="0">
                <a:solidFill>
                  <a:srgbClr val="1F3864"/>
                </a:solidFill>
                <a:effectLst/>
                <a:latin typeface="Network Rail Sans" panose="02000000040000020004" pitchFamily="2" charset="0"/>
                <a:ea typeface="Calibri" panose="020F0502020204030204" pitchFamily="34" charset="0"/>
                <a:cs typeface="Times New Roman" panose="02020603050405020304" pitchFamily="18" charset="0"/>
              </a:rPr>
              <a:t>Key Learnin</a:t>
            </a:r>
            <a:r>
              <a:rPr lang="en-GB" sz="1200" b="1" i="1" dirty="0">
                <a:solidFill>
                  <a:srgbClr val="1F3864"/>
                </a:solidFill>
                <a:latin typeface="Network Rail Sans" panose="02000000040000020004" pitchFamily="2" charset="0"/>
                <a:ea typeface="Calibri" panose="020F0502020204030204" pitchFamily="34" charset="0"/>
                <a:cs typeface="Times New Roman" panose="02020603050405020304" pitchFamily="18" charset="0"/>
              </a:rPr>
              <a:t>g and </a:t>
            </a:r>
            <a:r>
              <a:rPr lang="en-GB" sz="1200" b="1" i="1" dirty="0">
                <a:solidFill>
                  <a:srgbClr val="1F3864"/>
                </a:solidFill>
                <a:effectLst/>
                <a:latin typeface="Network Rail Sans" panose="02000000040000020004" pitchFamily="2" charset="0"/>
                <a:ea typeface="Calibri" panose="020F0502020204030204" pitchFamily="34" charset="0"/>
                <a:cs typeface="Times New Roman" panose="02020603050405020304" pitchFamily="18" charset="0"/>
              </a:rPr>
              <a:t>Discussion Points: </a:t>
            </a:r>
          </a:p>
          <a:p>
            <a:pPr marL="342900" lvl="0" indent="-342900">
              <a:lnSpc>
                <a:spcPct val="107000"/>
              </a:lnSpc>
              <a:spcAft>
                <a:spcPts val="0"/>
              </a:spcAft>
              <a:buFont typeface="Wingdings" panose="05000000000000000000" pitchFamily="2" charset="2"/>
              <a:buChar char=""/>
              <a:tabLst>
                <a:tab pos="270510" algn="l"/>
              </a:tabLst>
            </a:pPr>
            <a:r>
              <a:rPr lang="en-GB" sz="1200" dirty="0">
                <a:solidFill>
                  <a:srgbClr val="000000"/>
                </a:solidFill>
                <a:effectLst/>
                <a:latin typeface="Network Rail Sans" panose="02000000040000020004" pitchFamily="2" charset="0"/>
                <a:ea typeface="Calibri" panose="020F0502020204030204" pitchFamily="34" charset="0"/>
                <a:cs typeface="Times New Roman" panose="02020603050405020304" pitchFamily="18" charset="0"/>
              </a:rPr>
              <a:t>How you assess the worksite to identify potential hazards that could cause an incident and/or injury.</a:t>
            </a:r>
            <a:endParaRPr lang="en-GB" sz="1200" dirty="0">
              <a:effectLst/>
              <a:latin typeface="Network Rail Sans" panose="0200000004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270510" algn="l"/>
              </a:tabLst>
            </a:pPr>
            <a:r>
              <a:rPr lang="en-GB" sz="1200" dirty="0">
                <a:solidFill>
                  <a:srgbClr val="000000"/>
                </a:solidFill>
                <a:effectLst/>
                <a:latin typeface="Network Rail Sans" panose="02000000040000020004" pitchFamily="2" charset="0"/>
                <a:ea typeface="Calibri" panose="020F0502020204030204" pitchFamily="34" charset="0"/>
                <a:cs typeface="Times New Roman" panose="02020603050405020304" pitchFamily="18" charset="0"/>
              </a:rPr>
              <a:t>Being aware of worksite hazards and taking extra caution when moving heavy equipment.</a:t>
            </a:r>
            <a:endParaRPr lang="en-GB" sz="1200" dirty="0">
              <a:effectLst/>
              <a:latin typeface="Network Rail Sans" panose="0200000004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270510" algn="l"/>
              </a:tabLst>
            </a:pPr>
            <a:r>
              <a:rPr lang="en-GB" sz="1200" dirty="0">
                <a:solidFill>
                  <a:srgbClr val="000000"/>
                </a:solidFill>
                <a:effectLst/>
                <a:latin typeface="Network Rail Sans" panose="02000000040000020004" pitchFamily="2" charset="0"/>
                <a:ea typeface="Calibri" panose="020F0502020204030204" pitchFamily="34" charset="0"/>
                <a:cs typeface="Times New Roman" panose="02020603050405020304" pitchFamily="18" charset="0"/>
              </a:rPr>
              <a:t>Being aware that even the most innocuous fall could result in potentially serious injury that should not be overlooked or dismissed. A hospital check-up should always be considered.   </a:t>
            </a:r>
            <a:endParaRPr lang="en-GB" sz="1200" dirty="0">
              <a:effectLst/>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7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Serious Incident</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Clapham Junction, Up Main Slow line BML1 </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with your team the above points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92918" y="1377930"/>
            <a:ext cx="6186162" cy="283154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50" charset="0"/>
              <a:ea typeface="+mn-ea"/>
              <a:cs typeface="+mn-cs"/>
            </a:endParaRPr>
          </a:p>
          <a:p>
            <a:pPr lvl="0"/>
            <a:r>
              <a:rPr lang="en-GB" sz="1200" dirty="0">
                <a:solidFill>
                  <a:prstClr val="black"/>
                </a:solidFill>
                <a:latin typeface="Network Rail Sans" panose="02000000040000020004" pitchFamily="2" charset="0"/>
              </a:rPr>
              <a:t>On the 14th of November 2020 at approx. 04:00, after completing work in an ES worksite under T3 protection with an isolation, a maintenance team (consisting of P-Way and Welding staff), moved out of a protected and isolated area into an open line and caused an electrical incident when an item of grinding equipment came into contact with a live conductor rail.</a:t>
            </a:r>
          </a:p>
          <a:p>
            <a:pPr lvl="0"/>
            <a:endParaRPr lang="en-GB" sz="800" dirty="0">
              <a:solidFill>
                <a:prstClr val="black"/>
              </a:solidFill>
              <a:latin typeface="Network Rail Sans" panose="02000000040000020004" pitchFamily="2" charset="0"/>
            </a:endParaRPr>
          </a:p>
          <a:p>
            <a:pPr lvl="0"/>
            <a:r>
              <a:rPr lang="en-GB" sz="1200" dirty="0">
                <a:solidFill>
                  <a:prstClr val="black"/>
                </a:solidFill>
                <a:latin typeface="Network Rail Sans" panose="02000000040000020004" pitchFamily="2" charset="0"/>
              </a:rPr>
              <a:t>The group, under the control of a </a:t>
            </a:r>
            <a:r>
              <a:rPr lang="en-GB" sz="1200" dirty="0" err="1">
                <a:solidFill>
                  <a:prstClr val="black"/>
                </a:solidFill>
                <a:latin typeface="Network Rail Sans" panose="02000000040000020004" pitchFamily="2" charset="0"/>
              </a:rPr>
              <a:t>PiC</a:t>
            </a:r>
            <a:r>
              <a:rPr lang="en-GB" sz="1200" dirty="0">
                <a:solidFill>
                  <a:prstClr val="black"/>
                </a:solidFill>
                <a:latin typeface="Network Rail Sans" panose="02000000040000020004" pitchFamily="2" charset="0"/>
              </a:rPr>
              <a:t>/COSS carried a hand trolley and their equipment from the Up Main Fast line, crossed over one line and then into adjacent Up Main Slow line which was open to the movement of trains. </a:t>
            </a:r>
          </a:p>
          <a:p>
            <a:pPr lvl="0"/>
            <a:endParaRPr lang="en-GB" sz="800" dirty="0">
              <a:solidFill>
                <a:prstClr val="black"/>
              </a:solidFill>
              <a:latin typeface="Network Rail Sans" panose="02000000040000020004" pitchFamily="2" charset="0"/>
            </a:endParaRPr>
          </a:p>
          <a:p>
            <a:pPr lvl="0"/>
            <a:r>
              <a:rPr lang="en-GB" sz="1200" dirty="0">
                <a:solidFill>
                  <a:prstClr val="black"/>
                </a:solidFill>
                <a:latin typeface="Network Rail Sans" panose="02000000040000020004" pitchFamily="2" charset="0"/>
              </a:rPr>
              <a:t>The decision to move from the protected line was made by the </a:t>
            </a:r>
            <a:r>
              <a:rPr lang="en-GB" sz="1200" dirty="0" err="1">
                <a:solidFill>
                  <a:prstClr val="black"/>
                </a:solidFill>
                <a:latin typeface="Network Rail Sans" panose="02000000040000020004" pitchFamily="2" charset="0"/>
              </a:rPr>
              <a:t>PiC</a:t>
            </a:r>
            <a:r>
              <a:rPr lang="en-GB" sz="1200" dirty="0">
                <a:solidFill>
                  <a:prstClr val="black"/>
                </a:solidFill>
                <a:latin typeface="Network Rail Sans" panose="02000000040000020004" pitchFamily="2" charset="0"/>
              </a:rPr>
              <a:t>/COSS, because it was believed a set of points were set against the movement, this was not questioned by others within the team.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Network Rail Sans" panose="02000000040000020004" pitchFamily="2" charset="0"/>
                <a:ea typeface="+mn-ea"/>
                <a:cs typeface="+mn-cs"/>
              </a:rPr>
              <a:t>This incident is currently under investigation. </a:t>
            </a: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5B5AFC-3E98-4E44-BB66-12D5B50B1467}"/>
              </a:ext>
            </a:extLst>
          </p:cNvPr>
          <p:cNvSpPr/>
          <p:nvPr/>
        </p:nvSpPr>
        <p:spPr>
          <a:xfrm>
            <a:off x="196366" y="4221088"/>
            <a:ext cx="8732987" cy="158417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Discussion Points: </a:t>
            </a:r>
          </a:p>
          <a:p>
            <a:pPr marL="342900" lvl="0" indent="-342900">
              <a:lnSpc>
                <a:spcPct val="107000"/>
              </a:lnSpc>
              <a:spcAft>
                <a:spcPts val="0"/>
              </a:spcAft>
              <a:buFont typeface="Wingdings" panose="05000000000000000000" pitchFamily="2" charset="2"/>
              <a:buChar char=""/>
            </a:pP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Do you have the necessary local knowledge and are you fully conversant with the diagrams and maps within your Safe Work Pack and the information included in your Conductor Rail Permit? </a:t>
            </a:r>
            <a:r>
              <a:rPr lang="en-GB" sz="1200" b="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rPr>
              <a:t>Do you know where you are?</a:t>
            </a:r>
            <a:endParaRPr lang="en-GB" sz="1200" dirty="0">
              <a:latin typeface="Network Rail Sans" panose="0200000004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Do we take the time to </a:t>
            </a:r>
            <a:r>
              <a:rPr lang="en-GB" sz="1200" b="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rPr>
              <a:t>‘Stop, Think and</a:t>
            </a:r>
            <a:r>
              <a:rPr lang="en-GB" sz="1200"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rPr>
              <a:t> </a:t>
            </a:r>
            <a:r>
              <a:rPr lang="en-GB" sz="1200" b="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rPr>
              <a:t>Take 5 for Safety’ </a:t>
            </a: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or do we let the situation that may be unfolding around us take the lead in the decisions that we make?</a:t>
            </a:r>
            <a:endParaRPr lang="en-GB" sz="1200" dirty="0">
              <a:latin typeface="Network Rail Sans" panose="0200000004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Do we feel empowered to challenge our colleagues, no matter their position or standing if they are doing something that </a:t>
            </a:r>
            <a:r>
              <a:rPr lang="en-GB" sz="1200" b="1" dirty="0">
                <a:solidFill>
                  <a:srgbClr val="FF0000"/>
                </a:solidFill>
                <a:latin typeface="Network Rail Sans" panose="02000000040000020004" pitchFamily="2" charset="0"/>
                <a:ea typeface="Calibri" panose="020F0502020204030204" pitchFamily="34" charset="0"/>
                <a:cs typeface="Times New Roman" panose="02020603050405020304" pitchFamily="18" charset="0"/>
              </a:rPr>
              <a:t>we</a:t>
            </a: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 think may be unsafe?</a:t>
            </a:r>
            <a:endParaRPr lang="en-GB" sz="1200" dirty="0">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98F8C372-31D4-4804-8B1E-B6A143B70353}"/>
              </a:ext>
            </a:extLst>
          </p:cNvPr>
          <p:cNvPicPr/>
          <p:nvPr/>
        </p:nvPicPr>
        <p:blipFill rotWithShape="1">
          <a:blip r:embed="rId9"/>
          <a:srcRect r="8525"/>
          <a:stretch/>
        </p:blipFill>
        <p:spPr>
          <a:xfrm>
            <a:off x="6379080" y="1700808"/>
            <a:ext cx="2657416" cy="1704330"/>
          </a:xfrm>
          <a:prstGeom prst="rect">
            <a:avLst/>
          </a:prstGeom>
        </p:spPr>
      </p:pic>
      <p:sp>
        <p:nvSpPr>
          <p:cNvPr id="16" name="Star: 5 Points 15">
            <a:extLst>
              <a:ext uri="{FF2B5EF4-FFF2-40B4-BE49-F238E27FC236}">
                <a16:creationId xmlns:a16="http://schemas.microsoft.com/office/drawing/2014/main" id="{74E240B6-B9A9-47A9-8CF2-470C732CB8ED}"/>
              </a:ext>
            </a:extLst>
          </p:cNvPr>
          <p:cNvSpPr/>
          <p:nvPr/>
        </p:nvSpPr>
        <p:spPr>
          <a:xfrm>
            <a:off x="8754938" y="2129438"/>
            <a:ext cx="209550" cy="19685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Star: 5 Points 17">
            <a:extLst>
              <a:ext uri="{FF2B5EF4-FFF2-40B4-BE49-F238E27FC236}">
                <a16:creationId xmlns:a16="http://schemas.microsoft.com/office/drawing/2014/main" id="{2407C4B8-02F5-407A-9B5A-AFC9F497AF82}"/>
              </a:ext>
            </a:extLst>
          </p:cNvPr>
          <p:cNvSpPr/>
          <p:nvPr/>
        </p:nvSpPr>
        <p:spPr>
          <a:xfrm>
            <a:off x="8253288" y="2606060"/>
            <a:ext cx="215900" cy="1714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0" name="Straight Arrow Connector 19">
            <a:extLst>
              <a:ext uri="{FF2B5EF4-FFF2-40B4-BE49-F238E27FC236}">
                <a16:creationId xmlns:a16="http://schemas.microsoft.com/office/drawing/2014/main" id="{AFE8B28B-60A1-43DA-A6DF-6610F8C5F684}"/>
              </a:ext>
            </a:extLst>
          </p:cNvPr>
          <p:cNvCxnSpPr>
            <a:cxnSpLocks/>
          </p:cNvCxnSpPr>
          <p:nvPr/>
        </p:nvCxnSpPr>
        <p:spPr>
          <a:xfrm flipH="1">
            <a:off x="8515796" y="2373038"/>
            <a:ext cx="225388" cy="2304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7FF29D4-AE2D-481C-9FC2-270F4FD61F9B}"/>
              </a:ext>
            </a:extLst>
          </p:cNvPr>
          <p:cNvSpPr/>
          <p:nvPr/>
        </p:nvSpPr>
        <p:spPr>
          <a:xfrm>
            <a:off x="5471231" y="3833768"/>
            <a:ext cx="3565265" cy="305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400" dirty="0">
                <a:solidFill>
                  <a:prstClr val="black"/>
                </a:solidFill>
                <a:latin typeface="Network Rail Sans" panose="02000000040000020004" pitchFamily="2" charset="0"/>
              </a:rPr>
              <a:t>The full Safety Bulletin can be found </a:t>
            </a:r>
            <a:r>
              <a:rPr lang="en-GB" sz="1400" b="1" u="sng" dirty="0">
                <a:solidFill>
                  <a:srgbClr val="1F497D"/>
                </a:solidFill>
                <a:latin typeface="Network Rail Sans" panose="02000000040000020004" pitchFamily="2" charset="0"/>
                <a:hlinkClick r:id="rId10" action="ppaction://hlinkfile"/>
              </a:rPr>
              <a:t>here</a:t>
            </a:r>
            <a:r>
              <a:rPr lang="en-GB" sz="1400" dirty="0">
                <a:solidFill>
                  <a:prstClr val="black"/>
                </a:solidFill>
                <a:latin typeface="Network Rail Sans" panose="02000000040000020004" pitchFamily="2" charset="0"/>
              </a:rPr>
              <a:t> </a:t>
            </a:r>
            <a:endParaRPr lang="en-GB" sz="1400" dirty="0">
              <a:solidFill>
                <a:prstClr val="black"/>
              </a:solidFill>
              <a:latin typeface="Arial" charset="0"/>
            </a:endParaRPr>
          </a:p>
        </p:txBody>
      </p:sp>
    </p:spTree>
    <p:extLst>
      <p:ext uri="{BB962C8B-B14F-4D97-AF65-F5344CB8AC3E}">
        <p14:creationId xmlns:p14="http://schemas.microsoft.com/office/powerpoint/2010/main" val="215099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Potentially Significant Incident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lvl="0">
              <a:defRPr/>
            </a:pPr>
            <a:r>
              <a:rPr lang="en-GB" sz="2000" b="1" dirty="0">
                <a:solidFill>
                  <a:prstClr val="white">
                    <a:lumMod val="50000"/>
                  </a:prstClr>
                </a:solidFill>
              </a:rPr>
              <a:t>Cable Strike at Fleet Station </a:t>
            </a:r>
            <a:endPar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062351" y="612516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Refer to NR/L2/AIF/1020 for more information</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366462"/>
            <a:ext cx="5992484" cy="235449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1400" dirty="0">
              <a:solidFill>
                <a:srgbClr val="000000"/>
              </a:solidFill>
              <a:latin typeface="Network Rail Sans" panose="02000000040000020004"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On Monday 26</a:t>
            </a:r>
            <a:r>
              <a:rPr kumimoji="0" lang="en-GB" sz="1200" b="0" i="0" u="none" strike="noStrike" kern="1200" cap="none" spc="0" normalizeH="0" baseline="30000" noProof="0" dirty="0">
                <a:ln>
                  <a:noFill/>
                </a:ln>
                <a:solidFill>
                  <a:srgbClr val="000000"/>
                </a:solidFill>
                <a:effectLst/>
                <a:uLnTx/>
                <a:uFillTx/>
                <a:latin typeface="Network Rail Sans" panose="02000000040000020004" pitchFamily="50" charset="0"/>
                <a:ea typeface="+mn-ea"/>
                <a:cs typeface="+mn-cs"/>
              </a:rPr>
              <a:t>th</a:t>
            </a:r>
            <a:r>
              <a:rPr lang="en-GB" sz="1200" dirty="0">
                <a:solidFill>
                  <a:srgbClr val="000000"/>
                </a:solidFill>
                <a:latin typeface="Network Rail Sans" panose="02000000040000020004" pitchFamily="50" charset="0"/>
              </a:rPr>
              <a:t> October </a:t>
            </a: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2020, a contractor working on behalf of SWR was erecting</a:t>
            </a:r>
            <a:r>
              <a:rPr lang="en-GB" sz="1200" dirty="0">
                <a:solidFill>
                  <a:srgbClr val="000000"/>
                </a:solidFill>
                <a:latin typeface="Network Rail Sans" panose="02000000040000020004" pitchFamily="50" charset="0"/>
              </a:rPr>
              <a:t> car stop signs on Platform 1 at Fleet station.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The team proceeded with the excavation without having a buried services survey carried out first. Whilst digging they saw the cables but still chose to place the pole for the sign.</a:t>
            </a: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srgbClr val="000000"/>
                </a:solidFill>
                <a:latin typeface="Network Rail Sans" panose="02000000040000020004" pitchFamily="50" charset="0"/>
              </a:rPr>
              <a:t>The team came unbelievably close to cutting in to a 33kV cable that would have had serious, if not fatal, implications. In the process they damaged the pilot cable which required some remedial repairs by the Outer E&amp;P team.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1200" dirty="0">
                <a:solidFill>
                  <a:srgbClr val="000000"/>
                </a:solidFill>
                <a:latin typeface="Network Rail Sans" panose="02000000040000020004" pitchFamily="50" charset="0"/>
              </a:rPr>
              <a:t>This incident is currently being investigated by our SWR colleagues.</a:t>
            </a:r>
            <a:endParaRPr kumimoji="0" lang="en-GB" sz="12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D7D34EA-D845-4E27-8FB5-05F3DA6071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7212533" y="4070164"/>
            <a:ext cx="1487228" cy="1982971"/>
          </a:xfrm>
          <a:prstGeom prst="rect">
            <a:avLst/>
          </a:prstGeom>
        </p:spPr>
      </p:pic>
      <p:pic>
        <p:nvPicPr>
          <p:cNvPr id="8" name="Picture 7">
            <a:extLst>
              <a:ext uri="{FF2B5EF4-FFF2-40B4-BE49-F238E27FC236}">
                <a16:creationId xmlns:a16="http://schemas.microsoft.com/office/drawing/2014/main" id="{FC29899C-C4FE-414F-939C-0CC2E570AB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387436" y="1667117"/>
            <a:ext cx="1946004" cy="1459503"/>
          </a:xfrm>
          <a:prstGeom prst="rect">
            <a:avLst/>
          </a:prstGeom>
        </p:spPr>
      </p:pic>
      <p:pic>
        <p:nvPicPr>
          <p:cNvPr id="11" name="Picture 10">
            <a:extLst>
              <a:ext uri="{FF2B5EF4-FFF2-40B4-BE49-F238E27FC236}">
                <a16:creationId xmlns:a16="http://schemas.microsoft.com/office/drawing/2014/main" id="{6D88F521-F81C-4860-8F1C-B4BD374A5B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7429366" y="2553487"/>
            <a:ext cx="1830484" cy="1372863"/>
          </a:xfrm>
          <a:prstGeom prst="rect">
            <a:avLst/>
          </a:prstGeom>
        </p:spPr>
      </p:pic>
      <p:sp>
        <p:nvSpPr>
          <p:cNvPr id="16" name="Rectangle 15">
            <a:extLst>
              <a:ext uri="{FF2B5EF4-FFF2-40B4-BE49-F238E27FC236}">
                <a16:creationId xmlns:a16="http://schemas.microsoft.com/office/drawing/2014/main" id="{ED284223-9A82-4929-955D-4CC1B5C4CFA9}"/>
              </a:ext>
            </a:extLst>
          </p:cNvPr>
          <p:cNvSpPr/>
          <p:nvPr/>
        </p:nvSpPr>
        <p:spPr>
          <a:xfrm>
            <a:off x="196367" y="4077072"/>
            <a:ext cx="6506185" cy="1434078"/>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Discussion Points: </a:t>
            </a:r>
          </a:p>
          <a:p>
            <a:pPr marL="342900" lvl="0" indent="-342900">
              <a:lnSpc>
                <a:spcPct val="107000"/>
              </a:lnSpc>
              <a:spcAft>
                <a:spcPts val="0"/>
              </a:spcAft>
              <a:buFont typeface="Wingdings" panose="05000000000000000000" pitchFamily="2" charset="2"/>
              <a:buChar char=""/>
            </a:pP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Did you know that it is quite common for our HV routes to run through platforms?</a:t>
            </a:r>
          </a:p>
          <a:p>
            <a:pPr marL="342900" lvl="0" indent="-342900">
              <a:lnSpc>
                <a:spcPct val="107000"/>
              </a:lnSpc>
              <a:spcAft>
                <a:spcPts val="0"/>
              </a:spcAft>
              <a:buFont typeface="Wingdings" panose="05000000000000000000" pitchFamily="2" charset="2"/>
              <a:buChar char=""/>
            </a:pP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Importance of using CAT scanners and buried services surveys before any work involving excavation on or near the line.</a:t>
            </a:r>
          </a:p>
          <a:p>
            <a:pPr marL="342900" indent="-342900">
              <a:lnSpc>
                <a:spcPct val="107000"/>
              </a:lnSpc>
              <a:spcAft>
                <a:spcPts val="0"/>
              </a:spcAft>
              <a:buFont typeface="Wingdings" panose="05000000000000000000" pitchFamily="2" charset="2"/>
              <a:buChar char=""/>
            </a:pPr>
            <a:r>
              <a:rPr lang="en-GB" sz="1200" dirty="0">
                <a:solidFill>
                  <a:schemeClr val="tx1"/>
                </a:solidFill>
                <a:latin typeface="Network Rail Sans" panose="02000000040000020004" pitchFamily="2" charset="0"/>
              </a:rPr>
              <a:t>Should you require buried services information in response to an emergency, please call </a:t>
            </a:r>
            <a:r>
              <a:rPr lang="en-GB" sz="1200" b="1" dirty="0">
                <a:solidFill>
                  <a:schemeClr val="tx1"/>
                </a:solidFill>
                <a:latin typeface="Network Rail Sans" panose="02000000040000020004" pitchFamily="2" charset="0"/>
              </a:rPr>
              <a:t>01904 386390</a:t>
            </a:r>
            <a:r>
              <a:rPr lang="en-GB" sz="1200" dirty="0">
                <a:solidFill>
                  <a:schemeClr val="tx1"/>
                </a:solidFill>
                <a:latin typeface="Network Rail Sans" panose="02000000040000020004" pitchFamily="2" charset="0"/>
              </a:rPr>
              <a:t> to confirm your requirements.</a:t>
            </a:r>
            <a:endParaRPr lang="en-GB" sz="1200" dirty="0">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85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Potentially Significant Incident</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Operational Close Call at Bagshot</a:t>
            </a:r>
          </a:p>
        </p:txBody>
      </p:sp>
      <p:sp>
        <p:nvSpPr>
          <p:cNvPr id="26" name="TextBox 25">
            <a:extLst>
              <a:ext uri="{FF2B5EF4-FFF2-40B4-BE49-F238E27FC236}">
                <a16:creationId xmlns:a16="http://schemas.microsoft.com/office/drawing/2014/main" id="{8A17AAEF-EC24-4D53-96EA-29A9E57E0F77}"/>
              </a:ext>
            </a:extLst>
          </p:cNvPr>
          <p:cNvSpPr txBox="1"/>
          <p:nvPr/>
        </p:nvSpPr>
        <p:spPr>
          <a:xfrm>
            <a:off x="1115616" y="5972576"/>
            <a:ext cx="756084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Discuss with your team the key learning points from this event</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383783" y="1366462"/>
            <a:ext cx="5992484" cy="25237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rPr>
              <a:t>Overview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Network Rail Sans" panose="02000000040000020004" pitchFamily="50" charset="0"/>
              <a:ea typeface="+mn-ea"/>
              <a:cs typeface="+mn-cs"/>
            </a:endParaRPr>
          </a:p>
          <a:p>
            <a:pPr lvl="0">
              <a:defRPr/>
            </a:pPr>
            <a:r>
              <a:rPr lang="en-GB" sz="1200" dirty="0">
                <a:solidFill>
                  <a:srgbClr val="000000"/>
                </a:solidFill>
                <a:latin typeface="Network Rail Sans" panose="02000000040000020004" pitchFamily="50" charset="0"/>
              </a:rPr>
              <a:t>On Thursday 29</a:t>
            </a:r>
            <a:r>
              <a:rPr lang="en-GB" sz="1200" baseline="30000" dirty="0">
                <a:solidFill>
                  <a:srgbClr val="000000"/>
                </a:solidFill>
                <a:latin typeface="Network Rail Sans" panose="02000000040000020004" pitchFamily="50" charset="0"/>
              </a:rPr>
              <a:t>th</a:t>
            </a:r>
            <a:r>
              <a:rPr lang="en-GB" sz="1200" dirty="0">
                <a:solidFill>
                  <a:srgbClr val="000000"/>
                </a:solidFill>
                <a:latin typeface="Network Rail Sans" panose="02000000040000020004" pitchFamily="50" charset="0"/>
              </a:rPr>
              <a:t> October 2020 at approx. 11:05 hrs, the driver of 2N23 travelling from Ascot to Aldershot on the Down Frimley line (AVV), reported an alleged Near Miss with a group of 3 members of staff carrying out HV cable inspections between </a:t>
            </a:r>
            <a:r>
              <a:rPr lang="en-GB" sz="1200" dirty="0" err="1">
                <a:solidFill>
                  <a:srgbClr val="000000"/>
                </a:solidFill>
                <a:latin typeface="Network Rail Sans" panose="02000000040000020004" pitchFamily="50" charset="0"/>
              </a:rPr>
              <a:t>Camberly</a:t>
            </a:r>
            <a:r>
              <a:rPr lang="en-GB" sz="1200" dirty="0">
                <a:solidFill>
                  <a:srgbClr val="000000"/>
                </a:solidFill>
                <a:latin typeface="Network Rail Sans" panose="02000000040000020004" pitchFamily="50" charset="0"/>
              </a:rPr>
              <a:t> and Bagshot Station. </a:t>
            </a:r>
          </a:p>
          <a:p>
            <a:pPr lvl="0">
              <a:defRPr/>
            </a:pPr>
            <a:endParaRPr lang="en-GB" sz="8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The team were walking/inspecting the HV cable route in the cess but when they reached an area with a particularly wet and slippery overgrowth and troughing, they stepped into the 4 foot to walk past the hazardous section.  </a:t>
            </a:r>
          </a:p>
          <a:p>
            <a:pPr lvl="0">
              <a:defRPr/>
            </a:pPr>
            <a:endParaRPr lang="en-GB" sz="800" dirty="0">
              <a:solidFill>
                <a:srgbClr val="000000"/>
              </a:solidFill>
              <a:latin typeface="Network Rail Sans" panose="02000000040000020004" pitchFamily="50" charset="0"/>
            </a:endParaRPr>
          </a:p>
          <a:p>
            <a:pPr lvl="0">
              <a:defRPr/>
            </a:pPr>
            <a:r>
              <a:rPr lang="en-GB" sz="1200" dirty="0">
                <a:solidFill>
                  <a:srgbClr val="000000"/>
                </a:solidFill>
                <a:latin typeface="Network Rail Sans" panose="02000000040000020004" pitchFamily="50" charset="0"/>
              </a:rPr>
              <a:t>The lookout positioned at the front of the group gave a warning of an approaching train just before the driver sounded his horn, and the team moved into the position of safety in the cess. </a:t>
            </a:r>
            <a:endParaRPr kumimoji="0" lang="en-GB" sz="1100" b="0"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19" name="Picture 18" descr="Image result for discuss white icon">
            <a:extLst>
              <a:ext uri="{FF2B5EF4-FFF2-40B4-BE49-F238E27FC236}">
                <a16:creationId xmlns:a16="http://schemas.microsoft.com/office/drawing/2014/main" id="{95E12EB4-CA83-4F4C-A4C1-FB7ABF0A8E71}"/>
              </a:ext>
            </a:extLst>
          </p:cNvPr>
          <p:cNvPicPr>
            <a:picLocks noChangeAspect="1" noChangeArrowheads="1"/>
          </p:cNvPicPr>
          <p:nvPr/>
        </p:nvPicPr>
        <p:blipFill>
          <a:blip r:embed="rId8"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83783" y="6101607"/>
            <a:ext cx="528413" cy="52841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47E3788-408D-47AC-A170-6E0D31EFD76E}"/>
              </a:ext>
            </a:extLst>
          </p:cNvPr>
          <p:cNvSpPr/>
          <p:nvPr/>
        </p:nvSpPr>
        <p:spPr>
          <a:xfrm>
            <a:off x="415791" y="3987932"/>
            <a:ext cx="8300880" cy="1893422"/>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1200" b="1" i="1" u="none" strike="noStrike" kern="1200" cap="none" spc="0" normalizeH="0" baseline="0" noProof="0" dirty="0">
                <a:ln>
                  <a:noFill/>
                </a:ln>
                <a:solidFill>
                  <a:srgbClr val="1F3864"/>
                </a:solidFill>
                <a:effectLst/>
                <a:uLnTx/>
                <a:uFillTx/>
                <a:latin typeface="Network Rail Sans" panose="02000000040000020004" pitchFamily="2" charset="0"/>
                <a:ea typeface="Calibri" panose="020F0502020204030204" pitchFamily="34" charset="0"/>
                <a:cs typeface="Times New Roman" panose="02020603050405020304" pitchFamily="18" charset="0"/>
              </a:rPr>
              <a:t>Key Learning and Discussion Points: </a:t>
            </a:r>
          </a:p>
          <a:p>
            <a:pPr marL="342900" lvl="0" indent="-342900">
              <a:lnSpc>
                <a:spcPct val="107000"/>
              </a:lnSpc>
              <a:spcAft>
                <a:spcPts val="0"/>
              </a:spcAft>
              <a:buFont typeface="Wingdings" panose="05000000000000000000" pitchFamily="2" charset="2"/>
              <a:buChar char=""/>
            </a:pPr>
            <a:r>
              <a:rPr lang="en-GB" sz="1200" dirty="0">
                <a:solidFill>
                  <a:schemeClr val="tx1"/>
                </a:solidFill>
                <a:latin typeface="Network Rail Sans" panose="02000000040000020004" pitchFamily="2" charset="0"/>
              </a:rPr>
              <a:t>The preliminary investigation established that the group were in a position of safety in the Down cess for approximately 11 seconds before the train reached their location, therefore this was not deemed to be a Near Miss.</a:t>
            </a:r>
          </a:p>
          <a:p>
            <a:pPr marL="342900" lvl="0" indent="-342900">
              <a:lnSpc>
                <a:spcPct val="107000"/>
              </a:lnSpc>
              <a:spcAft>
                <a:spcPts val="0"/>
              </a:spcAft>
              <a:buFont typeface="Wingdings" panose="05000000000000000000" pitchFamily="2" charset="2"/>
              <a:buChar char=""/>
            </a:pPr>
            <a:r>
              <a:rPr lang="en-GB" sz="1200" dirty="0">
                <a:solidFill>
                  <a:schemeClr val="tx1"/>
                </a:solidFill>
                <a:latin typeface="Network Rail Sans" panose="02000000040000020004" pitchFamily="2" charset="0"/>
              </a:rPr>
              <a:t>It was also established that the train was travelling at  44mph but with the line speed of 60mph it would not had been possible to achieve the minimum required sighting distance and therefore the SSOW implemented was not appropriate  for the location. The event was classified as an Operational Close Call.</a:t>
            </a:r>
          </a:p>
          <a:p>
            <a:pPr marL="342900" lvl="0" indent="-342900">
              <a:lnSpc>
                <a:spcPct val="107000"/>
              </a:lnSpc>
              <a:spcAft>
                <a:spcPts val="0"/>
              </a:spcAft>
              <a:buFont typeface="Wingdings" panose="05000000000000000000" pitchFamily="2" charset="2"/>
              <a:buChar char=""/>
            </a:pPr>
            <a:r>
              <a:rPr lang="en-GB" sz="1200" dirty="0">
                <a:solidFill>
                  <a:schemeClr val="tx1"/>
                </a:solidFill>
                <a:latin typeface="Network Rail Sans" panose="02000000040000020004" pitchFamily="2" charset="0"/>
                <a:ea typeface="Calibri" panose="020F0502020204030204" pitchFamily="34" charset="0"/>
                <a:cs typeface="Times New Roman" panose="02020603050405020304" pitchFamily="18" charset="0"/>
              </a:rPr>
              <a:t>Importance </a:t>
            </a:r>
            <a:r>
              <a:rPr lang="en-GB" sz="1200" dirty="0">
                <a:solidFill>
                  <a:srgbClr val="000000"/>
                </a:solidFill>
                <a:latin typeface="Network Rail Sans" panose="02000000040000020004" pitchFamily="2" charset="0"/>
                <a:ea typeface="Calibri" panose="020F0502020204030204" pitchFamily="34" charset="0"/>
                <a:cs typeface="Times New Roman" panose="02020603050405020304" pitchFamily="18" charset="0"/>
              </a:rPr>
              <a:t>of a dynamic risk assessment to ensure the SSOW in a moving worksite is sufficient and adequate.</a:t>
            </a:r>
          </a:p>
          <a:p>
            <a:pPr marL="342900" indent="-342900">
              <a:lnSpc>
                <a:spcPct val="107000"/>
              </a:lnSpc>
              <a:spcAft>
                <a:spcPts val="0"/>
              </a:spcAft>
              <a:buFont typeface="Wingdings" panose="05000000000000000000" pitchFamily="2" charset="2"/>
              <a:buChar char=""/>
            </a:pPr>
            <a:r>
              <a:rPr lang="en-GB" sz="1200" dirty="0">
                <a:solidFill>
                  <a:schemeClr val="tx1"/>
                </a:solidFill>
                <a:latin typeface="Network Rail Sans" panose="02000000040000020004" pitchFamily="2" charset="0"/>
              </a:rPr>
              <a:t>How do you ensure/check that you can achieve the right sighting distance, could range finders be used as an aid to assess distance on the ground more accurately?</a:t>
            </a:r>
            <a:endParaRPr lang="en-GB" sz="1200" dirty="0">
              <a:latin typeface="Network Rail Sans" panose="02000000040000020004" pitchFamily="2"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5AA8492C-8AE0-4C5D-B868-74FCEABD96E3}"/>
              </a:ext>
            </a:extLst>
          </p:cNvPr>
          <p:cNvPicPr/>
          <p:nvPr/>
        </p:nvPicPr>
        <p:blipFill rotWithShape="1">
          <a:blip r:embed="rId9">
            <a:extLst>
              <a:ext uri="{28A0092B-C50C-407E-A947-70E740481C1C}">
                <a14:useLocalDpi xmlns:a14="http://schemas.microsoft.com/office/drawing/2010/main" val="0"/>
              </a:ext>
            </a:extLst>
          </a:blip>
          <a:srcRect b="20684"/>
          <a:stretch/>
        </p:blipFill>
        <p:spPr bwMode="auto">
          <a:xfrm>
            <a:off x="6732240" y="1307188"/>
            <a:ext cx="2016224" cy="2589520"/>
          </a:xfrm>
          <a:prstGeom prst="rect">
            <a:avLst/>
          </a:prstGeom>
          <a:noFill/>
          <a:ln>
            <a:noFill/>
          </a:ln>
        </p:spPr>
      </p:pic>
    </p:spTree>
    <p:extLst>
      <p:ext uri="{BB962C8B-B14F-4D97-AF65-F5344CB8AC3E}">
        <p14:creationId xmlns:p14="http://schemas.microsoft.com/office/powerpoint/2010/main" val="375231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 name="TextBox 11">
            <a:extLst>
              <a:ext uri="{FF2B5EF4-FFF2-40B4-BE49-F238E27FC236}">
                <a16:creationId xmlns:a16="http://schemas.microsoft.com/office/drawing/2014/main" id="{C9DD2833-0623-4294-BC02-ED06D566D7F6}"/>
              </a:ext>
            </a:extLst>
          </p:cNvPr>
          <p:cNvSpPr txBox="1"/>
          <p:nvPr/>
        </p:nvSpPr>
        <p:spPr>
          <a:xfrm>
            <a:off x="1513795" y="99611"/>
            <a:ext cx="6332433" cy="658835"/>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white">
                    <a:lumMod val="50000"/>
                  </a:prstClr>
                </a:solidFill>
                <a:effectLst/>
                <a:uLnTx/>
                <a:uFillTx/>
                <a:latin typeface="Arial" charset="0"/>
                <a:ea typeface="+mn-ea"/>
                <a:cs typeface="+mn-cs"/>
              </a:rPr>
              <a:t>Protecting our colleagues </a:t>
            </a:r>
          </a:p>
        </p:txBody>
      </p:sp>
      <p:sp>
        <p:nvSpPr>
          <p:cNvPr id="3" name="TextBox 2">
            <a:extLst>
              <a:ext uri="{FF2B5EF4-FFF2-40B4-BE49-F238E27FC236}">
                <a16:creationId xmlns:a16="http://schemas.microsoft.com/office/drawing/2014/main" id="{73E0AB84-5BC3-4753-8C85-6D5C3B23CDF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COVID-19 Safe Working Practices</a:t>
            </a:r>
            <a:endParaRPr kumimoji="0" lang="en-GB" sz="16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
        <p:nvSpPr>
          <p:cNvPr id="26" name="TextBox 25">
            <a:extLst>
              <a:ext uri="{FF2B5EF4-FFF2-40B4-BE49-F238E27FC236}">
                <a16:creationId xmlns:a16="http://schemas.microsoft.com/office/drawing/2014/main" id="{8A17AAEF-EC24-4D53-96EA-29A9E57E0F77}"/>
              </a:ext>
            </a:extLst>
          </p:cNvPr>
          <p:cNvSpPr txBox="1"/>
          <p:nvPr/>
        </p:nvSpPr>
        <p:spPr>
          <a:xfrm>
            <a:off x="1187623" y="6016025"/>
            <a:ext cx="756084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Please refer to NR/L3/MTC/CP009 (</a:t>
            </a:r>
            <a:r>
              <a:rPr kumimoji="0" lang="en-GB" sz="2000" b="1" i="0" u="sng"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8" action="ppaction://hlinkfile">
                  <a:extLst>
                    <a:ext uri="{A12FA001-AC4F-418D-AE19-62706E023703}">
                      <ahyp:hlinkClr xmlns:ahyp="http://schemas.microsoft.com/office/drawing/2018/hyperlinkcolor" val="tx"/>
                    </a:ext>
                  </a:extLst>
                </a:hlinkClick>
              </a:rPr>
              <a:t>link</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 and </a:t>
            </a:r>
            <a:r>
              <a:rPr lang="en-GB" sz="2000" b="1" dirty="0">
                <a:solidFill>
                  <a:prstClr val="white"/>
                </a:solidFill>
                <a:latin typeface="Network Rail Sans" panose="02000000040000020004" pitchFamily="50" charset="0"/>
              </a:rPr>
              <a:t>Southern </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COVID-19 response FAQ </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rPr>
              <a:t>(</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hlinkClick r:id="rId9" action="ppaction://hlinkfile">
                  <a:extLst>
                    <a:ext uri="{A12FA001-AC4F-418D-AE19-62706E023703}">
                      <ahyp:hlinkClr xmlns:ahyp="http://schemas.microsoft.com/office/drawing/2018/hyperlinkcolor" val="tx"/>
                    </a:ext>
                  </a:extLst>
                </a:hlinkClick>
              </a:rPr>
              <a:t>link</a:t>
            </a:r>
            <a:r>
              <a:rPr kumimoji="0" lang="en-GB" sz="2000" b="1" i="0" u="none" strike="noStrike" kern="1200" cap="none" spc="0" normalizeH="0" baseline="0" noProof="0" dirty="0">
                <a:ln>
                  <a:noFill/>
                </a:ln>
                <a:solidFill>
                  <a:schemeClr val="bg1"/>
                </a:solidFill>
                <a:effectLst/>
                <a:uLnTx/>
                <a:uFillTx/>
                <a:latin typeface="Network Rail Sans" panose="02000000040000020004" pitchFamily="50" charset="0"/>
                <a:ea typeface="+mn-ea"/>
                <a:cs typeface="+mn-cs"/>
              </a:rPr>
              <a:t>)  </a:t>
            </a:r>
            <a:r>
              <a:rPr kumimoji="0" lang="en-GB" sz="2000" b="1" i="0" u="none" strike="noStrike" kern="1200" cap="none" spc="0" normalizeH="0" baseline="0" noProof="0" dirty="0">
                <a:ln>
                  <a:noFill/>
                </a:ln>
                <a:solidFill>
                  <a:prstClr val="white"/>
                </a:solidFill>
                <a:effectLst/>
                <a:uLnTx/>
                <a:uFillTx/>
                <a:latin typeface="Network Rail Sans" panose="02000000040000020004" pitchFamily="50" charset="0"/>
                <a:ea typeface="+mn-ea"/>
                <a:cs typeface="+mn-cs"/>
              </a:rPr>
              <a:t>for more information </a:t>
            </a:r>
          </a:p>
        </p:txBody>
      </p:sp>
      <p:cxnSp>
        <p:nvCxnSpPr>
          <p:cNvPr id="17" name="Straight Connector 16">
            <a:extLst>
              <a:ext uri="{FF2B5EF4-FFF2-40B4-BE49-F238E27FC236}">
                <a16:creationId xmlns:a16="http://schemas.microsoft.com/office/drawing/2014/main" id="{F85D3C1E-8F15-4B9E-B903-30A0DE1631F8}"/>
              </a:ext>
            </a:extLst>
          </p:cNvPr>
          <p:cNvCxnSpPr/>
          <p:nvPr/>
        </p:nvCxnSpPr>
        <p:spPr>
          <a:xfrm>
            <a:off x="1547664" y="1268760"/>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1DBF667-9AA0-4882-ACEA-D03F7E902AC6}"/>
              </a:ext>
            </a:extLst>
          </p:cNvPr>
          <p:cNvSpPr txBox="1"/>
          <p:nvPr/>
        </p:nvSpPr>
        <p:spPr>
          <a:xfrm>
            <a:off x="110969" y="1245725"/>
            <a:ext cx="9000999" cy="4955203"/>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ts val="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Maintain Social Distancing – you must work at least 2 metres apart.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Where this is not possible and not safe to do so only whilst working outside, follow the good practice:</a:t>
            </a:r>
          </a:p>
          <a:p>
            <a:pPr marL="742950" lvl="1" indent="-285750">
              <a:buFont typeface="Arial" panose="020B0604020202020204" pitchFamily="34" charset="0"/>
              <a:buChar char="•"/>
              <a:defRPr/>
            </a:pPr>
            <a:r>
              <a:rPr lang="en-GB" sz="1400" dirty="0">
                <a:solidFill>
                  <a:srgbClr val="000000"/>
                </a:solidFill>
                <a:latin typeface="Network Rail Sans" panose="02000000040000020004" pitchFamily="50" charset="0"/>
              </a:rPr>
              <a:t>Wear safety glasses and gloves to reduce the spread of the virus,</a:t>
            </a:r>
          </a:p>
          <a:p>
            <a:pPr marL="742950" lvl="1" indent="-285750">
              <a:spcAft>
                <a:spcPts val="0"/>
              </a:spcAft>
              <a:buFont typeface="Arial" panose="020B0604020202020204" pitchFamily="34" charset="0"/>
              <a:buChar char="•"/>
              <a:defRPr/>
            </a:pPr>
            <a:r>
              <a:rPr lang="en-GB" sz="1400" dirty="0">
                <a:solidFill>
                  <a:srgbClr val="000000"/>
                </a:solidFill>
                <a:latin typeface="Network Rail Sans" panose="02000000040000020004" pitchFamily="50" charset="0"/>
              </a:rPr>
              <a:t>Cough/sneeze into a tissue and safely discard, if no tissues available, use the crook of your elbow.</a:t>
            </a:r>
          </a:p>
          <a:p>
            <a:pPr marL="742950" lvl="1" indent="-285750">
              <a:spcAft>
                <a:spcPts val="600"/>
              </a:spcAft>
              <a:buFont typeface="Arial" panose="020B0604020202020204" pitchFamily="34" charset="0"/>
              <a:buChar char="•"/>
              <a:defRPr/>
            </a:pPr>
            <a:r>
              <a:rPr lang="en-GB" sz="1400" dirty="0">
                <a:solidFill>
                  <a:srgbClr val="000000"/>
                </a:solidFill>
                <a:latin typeface="Network Rail Sans" panose="02000000040000020004" pitchFamily="50" charset="0"/>
              </a:rPr>
              <a:t>Refer to Southern Region TRC sheet for minimising risk when working under 2 metres - </a:t>
            </a:r>
            <a:r>
              <a:rPr lang="en-GB" sz="1400" b="1" dirty="0">
                <a:solidFill>
                  <a:schemeClr val="accent6">
                    <a:lumMod val="50000"/>
                  </a:schemeClr>
                </a:solidFill>
                <a:latin typeface="Network Rail Sans" panose="02000000040000020004" pitchFamily="50" charset="0"/>
                <a:hlinkClick r:id="rId10" action="ppaction://hlinkfile">
                  <a:extLst>
                    <a:ext uri="{A12FA001-AC4F-418D-AE19-62706E023703}">
                      <ahyp:hlinkClr xmlns:ahyp="http://schemas.microsoft.com/office/drawing/2018/hyperlinkcolor" val="tx"/>
                    </a:ext>
                  </a:extLst>
                </a:hlinkClick>
              </a:rPr>
              <a:t>link</a:t>
            </a:r>
            <a:endParaRPr lang="en-GB" sz="1400" b="1" dirty="0">
              <a:solidFill>
                <a:schemeClr val="accent6">
                  <a:lumMod val="50000"/>
                </a:schemeClr>
              </a:solidFill>
              <a:latin typeface="Network Rail Sans" panose="02000000040000020004" pitchFamily="50" charset="0"/>
            </a:endParaRP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If you are required to work within 2 meters of your colleague/s you must wear a face mask or a face shield.</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Wash your hands or use hand sanitiser if soap and water are not available more frequently and for at least 20 seconds.</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Road vehicles must be single occupancy only unless an approved barrier is installed in the vehicle, then 2 people are permitted. If not practicable to maintain single occupancy, maximum distance between occupants must be achieved by sitting diagonally from the driver, not achievable in small crew cab vans.</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Vehicles and communally used desks should be cleaned with sanitizing wipes before and after use.</a:t>
            </a:r>
          </a:p>
          <a:p>
            <a:pPr marL="285750" marR="0" lvl="0" indent="-285750" algn="l" defTabSz="914400" rtl="0" eaLnBrk="0" fontAlgn="base" latinLnBrk="0" hangingPunct="0">
              <a:lnSpc>
                <a:spcPct val="100000"/>
              </a:lnSpc>
              <a:spcBef>
                <a:spcPct val="0"/>
              </a:spcBef>
              <a:spcAft>
                <a:spcPts val="600"/>
              </a:spcAft>
              <a:buClrTx/>
              <a:buSzTx/>
              <a:buFont typeface="Wingdings" panose="05000000000000000000" pitchFamily="2" charset="2"/>
              <a:buChar char="Ø"/>
              <a:tabLst/>
              <a:defRPr/>
            </a:pPr>
            <a:r>
              <a:rPr lang="en-GB" sz="1400" dirty="0">
                <a:solidFill>
                  <a:srgbClr val="000000"/>
                </a:solidFill>
                <a:latin typeface="Network Rail Sans" panose="02000000040000020004" pitchFamily="50" charset="0"/>
              </a:rPr>
              <a:t>If you can’t follow any of the steps you must inform your line manager.</a:t>
            </a:r>
          </a:p>
          <a:p>
            <a:pPr marL="285750" indent="-285750">
              <a:spcAft>
                <a:spcPts val="600"/>
              </a:spcAft>
              <a:buFont typeface="Wingdings" panose="05000000000000000000" pitchFamily="2" charset="2"/>
              <a:buChar char="Ø"/>
              <a:defRPr/>
            </a:pPr>
            <a:r>
              <a:rPr lang="en-GB" sz="1400" dirty="0">
                <a:solidFill>
                  <a:srgbClr val="000000"/>
                </a:solidFill>
                <a:latin typeface="Network Rail Sans" panose="02000000040000020004" pitchFamily="50" charset="0"/>
              </a:rPr>
              <a:t>If you are told by NHS Test and Trace that you need to self-isolate, you need to notify your line manager who must make sure you do not return to work before the 14 day self-isolation period is complete. </a:t>
            </a:r>
          </a:p>
          <a:p>
            <a:pPr marL="285750" lvl="0" indent="-285750">
              <a:spcAft>
                <a:spcPts val="600"/>
              </a:spcAft>
              <a:buFont typeface="Wingdings" panose="05000000000000000000" pitchFamily="2" charset="2"/>
              <a:buChar char="Ø"/>
              <a:defRPr/>
            </a:pPr>
            <a:r>
              <a:rPr lang="en-GB" sz="1400" dirty="0">
                <a:solidFill>
                  <a:srgbClr val="000000"/>
                </a:solidFill>
                <a:latin typeface="Network Rail Sans" panose="02000000040000020004" pitchFamily="50" charset="0"/>
              </a:rPr>
              <a:t>If you or a member of your household are displaying any symptoms of the virus you must stay at home, inform your line manager and order a test immediately  at nhs.uk/coronavirus or call 119 if you have no internet access. </a:t>
            </a:r>
          </a:p>
          <a:p>
            <a:pPr marL="285750" indent="-285750">
              <a:spcAft>
                <a:spcPts val="600"/>
              </a:spcAft>
              <a:buFont typeface="Wingdings" panose="05000000000000000000" pitchFamily="2" charset="2"/>
              <a:buChar char="Ø"/>
              <a:defRPr/>
            </a:pPr>
            <a:r>
              <a:rPr lang="en-GB" sz="1400" dirty="0">
                <a:solidFill>
                  <a:srgbClr val="000000"/>
                </a:solidFill>
                <a:latin typeface="Network Rail Sans" panose="02000000040000020004" pitchFamily="50" charset="0"/>
              </a:rPr>
              <a:t>Line Managers - If somebody in your teams tests positive and has been to work in the preceding 7 days, you must notify your OHW Manager (Grazia Elsehimy).</a:t>
            </a:r>
            <a:endParaRPr kumimoji="0" lang="en-GB" sz="800" b="0" i="0" u="none" strike="noStrike" kern="1200" cap="none" spc="0" normalizeH="0" baseline="0" noProof="0" dirty="0">
              <a:ln>
                <a:noFill/>
              </a:ln>
              <a:solidFill>
                <a:srgbClr val="000000"/>
              </a:solidFill>
              <a:effectLst/>
              <a:highlight>
                <a:srgbClr val="FFFF00"/>
              </a:highlight>
              <a:uLnTx/>
              <a:uFillTx/>
              <a:latin typeface="Network Rail Sans" panose="02000000040000020004" pitchFamily="50" charset="0"/>
              <a:ea typeface="+mn-ea"/>
              <a:cs typeface="+mn-cs"/>
            </a:endParaRPr>
          </a:p>
        </p:txBody>
      </p:sp>
      <p:sp>
        <p:nvSpPr>
          <p:cNvPr id="10" name="TextBox 9">
            <a:extLst>
              <a:ext uri="{FF2B5EF4-FFF2-40B4-BE49-F238E27FC236}">
                <a16:creationId xmlns:a16="http://schemas.microsoft.com/office/drawing/2014/main" id="{3D88C1D3-0CC4-4BAC-8B86-F846F51BE823}"/>
              </a:ext>
            </a:extLst>
          </p:cNvPr>
          <p:cNvSpPr txBox="1"/>
          <p:nvPr/>
        </p:nvSpPr>
        <p:spPr>
          <a:xfrm>
            <a:off x="276275" y="6200928"/>
            <a:ext cx="695325" cy="25495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charset="0"/>
                <a:ea typeface="+mn-ea"/>
                <a:cs typeface="+mn-cs"/>
              </a:rPr>
              <a:t>ACTION</a:t>
            </a:r>
          </a:p>
        </p:txBody>
      </p:sp>
      <p:sp>
        <p:nvSpPr>
          <p:cNvPr id="11" name="Oval 10">
            <a:extLst>
              <a:ext uri="{FF2B5EF4-FFF2-40B4-BE49-F238E27FC236}">
                <a16:creationId xmlns:a16="http://schemas.microsoft.com/office/drawing/2014/main" id="{8C5BB3A2-2918-4DF4-8291-C836D873D484}"/>
              </a:ext>
            </a:extLst>
          </p:cNvPr>
          <p:cNvSpPr/>
          <p:nvPr/>
        </p:nvSpPr>
        <p:spPr>
          <a:xfrm>
            <a:off x="313376" y="6021288"/>
            <a:ext cx="619302" cy="6286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396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CDB150A-15FE-48E8-8422-263E129665A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6" imgW="415" imgH="416" progId="TCLayout.ActiveDocument.1">
                  <p:embed/>
                </p:oleObj>
              </mc:Choice>
              <mc:Fallback>
                <p:oleObj name="think-cell Slide" r:id="rId6" imgW="415" imgH="416" progId="TCLayout.ActiveDocument.1">
                  <p:embed/>
                  <p:pic>
                    <p:nvPicPr>
                      <p:cNvPr id="4" name="Object 3" hidden="1">
                        <a:extLst>
                          <a:ext uri="{FF2B5EF4-FFF2-40B4-BE49-F238E27FC236}">
                            <a16:creationId xmlns:a16="http://schemas.microsoft.com/office/drawing/2014/main" id="{4CDB150A-15FE-48E8-8422-263E129665A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41688A-BFBA-4D3A-BA2A-31162A77EE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cxnSp>
        <p:nvCxnSpPr>
          <p:cNvPr id="14" name="Straight Connector 13">
            <a:extLst>
              <a:ext uri="{FF2B5EF4-FFF2-40B4-BE49-F238E27FC236}">
                <a16:creationId xmlns:a16="http://schemas.microsoft.com/office/drawing/2014/main" id="{B52DE325-27BF-4175-BDD3-9B96E6C65E5C}"/>
              </a:ext>
            </a:extLst>
          </p:cNvPr>
          <p:cNvCxnSpPr/>
          <p:nvPr/>
        </p:nvCxnSpPr>
        <p:spPr>
          <a:xfrm>
            <a:off x="1530354" y="1280801"/>
            <a:ext cx="6264696" cy="0"/>
          </a:xfrm>
          <a:prstGeom prst="line">
            <a:avLst/>
          </a:prstGeom>
          <a:ln w="19050">
            <a:solidFill>
              <a:srgbClr val="016BA7"/>
            </a:solidFill>
          </a:ln>
        </p:spPr>
        <p:style>
          <a:lnRef idx="1">
            <a:schemeClr val="accent1"/>
          </a:lnRef>
          <a:fillRef idx="0">
            <a:schemeClr val="accent1"/>
          </a:fillRef>
          <a:effectRef idx="0">
            <a:schemeClr val="accent1"/>
          </a:effectRef>
          <a:fontRef idx="minor">
            <a:schemeClr val="tx1"/>
          </a:fontRef>
        </p:style>
      </p:cxnSp>
      <p:sp>
        <p:nvSpPr>
          <p:cNvPr id="11" name="Control 5">
            <a:extLst>
              <a:ext uri="{FF2B5EF4-FFF2-40B4-BE49-F238E27FC236}">
                <a16:creationId xmlns:a16="http://schemas.microsoft.com/office/drawing/2014/main" id="{A8F6F93B-9876-414E-A376-35396E268927}"/>
              </a:ext>
            </a:extLst>
          </p:cNvPr>
          <p:cNvSpPr>
            <a:spLocks noChangeArrowheads="1" noChangeShapeType="1"/>
          </p:cNvSpPr>
          <p:nvPr/>
        </p:nvSpPr>
        <p:spPr bwMode="auto">
          <a:xfrm>
            <a:off x="2641600" y="7021513"/>
            <a:ext cx="5772150" cy="21955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1F497D"/>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2056D65-18D2-410E-92BE-C29A772FAFDF}"/>
              </a:ext>
            </a:extLst>
          </p:cNvPr>
          <p:cNvSpPr txBox="1"/>
          <p:nvPr/>
        </p:nvSpPr>
        <p:spPr>
          <a:xfrm>
            <a:off x="1530354" y="6439724"/>
            <a:ext cx="6786062" cy="307777"/>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Network Rail Sans"/>
                <a:ea typeface="+mn-ea"/>
                <a:cs typeface="+mn-cs"/>
              </a:rPr>
              <a:t>WessexTWS@networkrail.co.uk</a:t>
            </a:r>
          </a:p>
        </p:txBody>
      </p:sp>
      <p:sp>
        <p:nvSpPr>
          <p:cNvPr id="21" name="TextBox 20">
            <a:extLst>
              <a:ext uri="{FF2B5EF4-FFF2-40B4-BE49-F238E27FC236}">
                <a16:creationId xmlns:a16="http://schemas.microsoft.com/office/drawing/2014/main" id="{9DA00980-C324-4042-B32A-78AAF2949D4A}"/>
              </a:ext>
            </a:extLst>
          </p:cNvPr>
          <p:cNvSpPr txBox="1"/>
          <p:nvPr/>
        </p:nvSpPr>
        <p:spPr>
          <a:xfrm>
            <a:off x="1530354" y="6011826"/>
            <a:ext cx="7331729" cy="461665"/>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Network Rail Sans"/>
                <a:ea typeface="+mn-ea"/>
                <a:cs typeface="+mn-cs"/>
              </a:rPr>
              <a:t>Search ‘Southern Track Worker Safety’ on </a:t>
            </a:r>
            <a:r>
              <a:rPr kumimoji="0" lang="en-GB" sz="2200" b="1" i="0" u="none" strike="noStrike" kern="1200" cap="none" spc="0" normalizeH="0" baseline="0" noProof="0" dirty="0" err="1">
                <a:ln>
                  <a:noFill/>
                </a:ln>
                <a:solidFill>
                  <a:prstClr val="white"/>
                </a:solidFill>
                <a:effectLst/>
                <a:uLnTx/>
                <a:uFillTx/>
                <a:latin typeface="Network Rail Sans"/>
                <a:ea typeface="+mn-ea"/>
                <a:cs typeface="+mn-cs"/>
              </a:rPr>
              <a:t>MyConnect</a:t>
            </a:r>
            <a:endParaRPr kumimoji="0" lang="en-GB" sz="2200" b="1" i="0" u="none" strike="noStrike" kern="1200" cap="none" spc="0" normalizeH="0" baseline="0" noProof="0" dirty="0">
              <a:ln>
                <a:noFill/>
              </a:ln>
              <a:solidFill>
                <a:prstClr val="white"/>
              </a:solidFill>
              <a:effectLst/>
              <a:uLnTx/>
              <a:uFillTx/>
              <a:latin typeface="Network Rail Sans"/>
              <a:ea typeface="+mn-ea"/>
              <a:cs typeface="+mn-cs"/>
            </a:endParaRPr>
          </a:p>
        </p:txBody>
      </p:sp>
      <p:pic>
        <p:nvPicPr>
          <p:cNvPr id="8" name="Picture 7" descr="Logo, company name&#10;&#10;Description automatically generated">
            <a:extLst>
              <a:ext uri="{FF2B5EF4-FFF2-40B4-BE49-F238E27FC236}">
                <a16:creationId xmlns:a16="http://schemas.microsoft.com/office/drawing/2014/main" id="{40F6A69F-055B-4BEE-98B4-672D712D29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662" y="6026617"/>
            <a:ext cx="913724" cy="594423"/>
          </a:xfrm>
          <a:prstGeom prst="rect">
            <a:avLst/>
          </a:prstGeom>
        </p:spPr>
      </p:pic>
      <p:pic>
        <p:nvPicPr>
          <p:cNvPr id="25611" name="Picture 11">
            <a:extLst>
              <a:ext uri="{FF2B5EF4-FFF2-40B4-BE49-F238E27FC236}">
                <a16:creationId xmlns:a16="http://schemas.microsoft.com/office/drawing/2014/main" id="{38556C64-7A53-47C4-93C4-92321B49C3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7842" y="4920163"/>
            <a:ext cx="1043558" cy="9620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2">
            <a:extLst>
              <a:ext uri="{FF2B5EF4-FFF2-40B4-BE49-F238E27FC236}">
                <a16:creationId xmlns:a16="http://schemas.microsoft.com/office/drawing/2014/main" id="{A5243600-7F3B-4F44-9973-E5CDC9A1551A}"/>
              </a:ext>
            </a:extLst>
          </p:cNvPr>
          <p:cNvSpPr>
            <a:spLocks noGrp="1"/>
          </p:cNvSpPr>
          <p:nvPr>
            <p:ph type="body" idx="1"/>
          </p:nvPr>
        </p:nvSpPr>
        <p:spPr>
          <a:xfrm>
            <a:off x="630779" y="1384285"/>
            <a:ext cx="2318183" cy="4490129"/>
          </a:xfrm>
          <a:ln w="9525">
            <a:solidFill>
              <a:schemeClr val="tx1"/>
            </a:solidFill>
          </a:ln>
        </p:spPr>
        <p:txBody>
          <a:bodyPr anchor="t">
            <a:normAutofit fontScale="85000" lnSpcReduction="20000"/>
          </a:bodyPr>
          <a:lstStyle/>
          <a:p>
            <a:pPr algn="l" rtl="0" fontAlgn="base"/>
            <a:r>
              <a:rPr lang="en-GB" b="1" i="0" u="none" strike="noStrike" dirty="0">
                <a:solidFill>
                  <a:srgbClr val="000000"/>
                </a:solidFill>
                <a:effectLst/>
                <a:latin typeface="Network Rail Sans"/>
              </a:rPr>
              <a:t>What we’ll do</a:t>
            </a:r>
            <a:r>
              <a:rPr lang="en-US" b="0" i="0" dirty="0">
                <a:effectLst/>
                <a:latin typeface="Network Rail Sans"/>
              </a:rPr>
              <a:t>​</a:t>
            </a:r>
            <a:r>
              <a:rPr lang="en-GB" b="0" i="0" u="none" strike="noStrike" dirty="0">
                <a:solidFill>
                  <a:srgbClr val="000000"/>
                </a:solidFill>
                <a:effectLst/>
                <a:latin typeface="Network Rail Sans"/>
              </a:rPr>
              <a:t> </a:t>
            </a:r>
          </a:p>
          <a:p>
            <a:pPr marL="342900" indent="-342900">
              <a:buFont typeface="Arial" panose="020B0604020202020204" pitchFamily="34" charset="0"/>
              <a:buChar char="•"/>
            </a:pPr>
            <a:endParaRPr lang="en-US" dirty="0">
              <a:solidFill>
                <a:srgbClr val="898989"/>
              </a:solidFill>
              <a:latin typeface="Network Rail Sans" panose="02000000040000020004"/>
            </a:endParaRPr>
          </a:p>
          <a:p>
            <a:pPr marL="342900" indent="-342900" fontAlgn="base">
              <a:buFont typeface="Arial" panose="020B0604020202020204" pitchFamily="34" charset="0"/>
              <a:buChar char="•"/>
            </a:pPr>
            <a:r>
              <a:rPr lang="en-GB" sz="1900" dirty="0">
                <a:solidFill>
                  <a:srgbClr val="000000"/>
                </a:solidFill>
                <a:latin typeface="Network Rail Sans" panose="02000000040000020004"/>
              </a:rPr>
              <a:t>Work with you to remove need for unassisted</a:t>
            </a:r>
            <a:r>
              <a:rPr lang="en-GB" sz="1900" b="0" i="0" u="none" strike="noStrike" dirty="0">
                <a:solidFill>
                  <a:srgbClr val="000000"/>
                </a:solidFill>
                <a:effectLst/>
                <a:latin typeface="Network Rail Sans" panose="02000000040000020004"/>
              </a:rPr>
              <a:t> lookout</a:t>
            </a:r>
            <a:r>
              <a:rPr lang="en-US" sz="1900" b="0" i="0" dirty="0">
                <a:effectLst/>
                <a:latin typeface="Network Rail Sans" panose="02000000040000020004"/>
              </a:rPr>
              <a:t>​</a:t>
            </a:r>
            <a:r>
              <a:rPr lang="en-US" sz="1900" dirty="0">
                <a:latin typeface="Network Rail Sans" panose="02000000040000020004"/>
              </a:rPr>
              <a:t> </a:t>
            </a:r>
            <a:r>
              <a:rPr lang="en-US" sz="1900" dirty="0">
                <a:solidFill>
                  <a:schemeClr val="tx1"/>
                </a:solidFill>
                <a:latin typeface="Network Rail Sans" panose="02000000040000020004"/>
              </a:rPr>
              <a:t>working</a:t>
            </a:r>
            <a:endParaRPr lang="en-US" sz="1900" b="0" i="0" dirty="0">
              <a:solidFill>
                <a:schemeClr val="tx1"/>
              </a:solidFill>
              <a:effectLst/>
              <a:latin typeface="Network Rail Sans" panose="02000000040000020004"/>
            </a:endParaRPr>
          </a:p>
          <a:p>
            <a:pPr marL="342900" indent="-342900" algn="l" rtl="0" fontAlgn="base">
              <a:buFont typeface="Arial" panose="020B0604020202020204" pitchFamily="34" charset="0"/>
              <a:buChar char="•"/>
            </a:pPr>
            <a:r>
              <a:rPr lang="en-US" sz="1900" b="0" i="0" dirty="0">
                <a:solidFill>
                  <a:schemeClr val="tx1"/>
                </a:solidFill>
                <a:effectLst/>
                <a:latin typeface="Network Rail Sans" panose="02000000040000020004"/>
              </a:rPr>
              <a:t>Improve the way we plan work</a:t>
            </a:r>
          </a:p>
          <a:p>
            <a:pPr marL="342900" indent="-342900" fontAlgn="base">
              <a:buFont typeface="Arial" panose="020B0604020202020204" pitchFamily="34" charset="0"/>
              <a:buChar char="•"/>
            </a:pPr>
            <a:r>
              <a:rPr lang="en-GB" sz="1900" dirty="0">
                <a:solidFill>
                  <a:srgbClr val="000000"/>
                </a:solidFill>
                <a:latin typeface="Network Rail Sans" panose="02000000040000020004"/>
              </a:rPr>
              <a:t>Enable</a:t>
            </a:r>
            <a:r>
              <a:rPr lang="en-GB" sz="1900" b="0" i="0" u="none" strike="noStrike" dirty="0">
                <a:solidFill>
                  <a:srgbClr val="000000"/>
                </a:solidFill>
                <a:effectLst/>
                <a:latin typeface="Network Rail Sans" panose="02000000040000020004"/>
              </a:rPr>
              <a:t> additional protection </a:t>
            </a:r>
            <a:r>
              <a:rPr lang="en-GB" sz="1900" dirty="0">
                <a:solidFill>
                  <a:srgbClr val="000000"/>
                </a:solidFill>
                <a:latin typeface="Network Rail Sans" panose="02000000040000020004"/>
              </a:rPr>
              <a:t>for line blocks</a:t>
            </a:r>
            <a:r>
              <a:rPr lang="en-GB" sz="1900" b="0" i="0" u="none" strike="noStrike" dirty="0">
                <a:solidFill>
                  <a:srgbClr val="000000"/>
                </a:solidFill>
                <a:effectLst/>
                <a:latin typeface="Network Rail Sans" panose="02000000040000020004"/>
              </a:rPr>
              <a:t>– using technology to protect our track workers</a:t>
            </a:r>
            <a:r>
              <a:rPr lang="en-US" sz="1900" b="0" i="0" dirty="0">
                <a:effectLst/>
                <a:latin typeface="Network Rail Sans" panose="02000000040000020004"/>
              </a:rPr>
              <a:t>​</a:t>
            </a:r>
          </a:p>
          <a:p>
            <a:pPr marL="342900" indent="-342900" algn="l" rtl="0" fontAlgn="base">
              <a:buFont typeface="Arial" panose="020B0604020202020204" pitchFamily="34" charset="0"/>
              <a:buChar char="•"/>
            </a:pPr>
            <a:r>
              <a:rPr lang="en-GB" sz="1900" b="0" i="0" u="none" strike="noStrike" dirty="0">
                <a:solidFill>
                  <a:srgbClr val="000000"/>
                </a:solidFill>
                <a:effectLst/>
                <a:latin typeface="Network Rail Sans" panose="02000000040000020004"/>
              </a:rPr>
              <a:t>Reduction in single point of failure</a:t>
            </a:r>
            <a:r>
              <a:rPr lang="en-US" sz="1900" b="0" i="0" dirty="0">
                <a:effectLst/>
                <a:latin typeface="Network Rail Sans" panose="02000000040000020004"/>
              </a:rPr>
              <a:t>​</a:t>
            </a:r>
          </a:p>
          <a:p>
            <a:pPr marL="342900" indent="-342900" algn="l" rtl="0" fontAlgn="base">
              <a:buFont typeface="Arial" panose="020B0604020202020204" pitchFamily="34" charset="0"/>
              <a:buChar char="•"/>
            </a:pPr>
            <a:r>
              <a:rPr lang="en-GB" sz="1900" b="0" i="0" u="none" strike="noStrike" dirty="0">
                <a:solidFill>
                  <a:srgbClr val="000000"/>
                </a:solidFill>
                <a:effectLst/>
                <a:latin typeface="Network Rail Sans" panose="02000000040000020004"/>
              </a:rPr>
              <a:t>Supporting effective signaller workload assessment to protect signallers.</a:t>
            </a:r>
            <a:r>
              <a:rPr lang="en-US" sz="1900" b="0" i="0" dirty="0">
                <a:effectLst/>
                <a:latin typeface="Network Rail Sans" panose="02000000040000020004"/>
              </a:rPr>
              <a:t>​</a:t>
            </a:r>
          </a:p>
        </p:txBody>
      </p:sp>
      <p:sp>
        <p:nvSpPr>
          <p:cNvPr id="22" name="Text Placeholder 2">
            <a:extLst>
              <a:ext uri="{FF2B5EF4-FFF2-40B4-BE49-F238E27FC236}">
                <a16:creationId xmlns:a16="http://schemas.microsoft.com/office/drawing/2014/main" id="{4F9A86B4-5505-429E-82EE-E1FEEA03B222}"/>
              </a:ext>
            </a:extLst>
          </p:cNvPr>
          <p:cNvSpPr txBox="1">
            <a:spLocks/>
          </p:cNvSpPr>
          <p:nvPr/>
        </p:nvSpPr>
        <p:spPr>
          <a:xfrm>
            <a:off x="3493942" y="1384284"/>
            <a:ext cx="2318183" cy="4498867"/>
          </a:xfrm>
          <a:prstGeom prst="rect">
            <a:avLst/>
          </a:prstGeom>
          <a:ln w="9525">
            <a:solidFill>
              <a:schemeClr val="tx1"/>
            </a:solidFill>
          </a:ln>
        </p:spPr>
        <p:txBody>
          <a:bodyPr vert="horz" lIns="91440" tIns="45720" rIns="91440" bIns="45720" rtlCol="0" anchor="b">
            <a:normAutofit fontScale="77500" lnSpcReduction="2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Network Rail Sans" panose="02000000040000020004"/>
                <a:ea typeface="+mn-ea"/>
                <a:cs typeface="+mn-cs"/>
              </a:rPr>
              <a:t>Our survey said…​</a:t>
            </a: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Network Rail Sans" panose="02000000040000020004"/>
                <a:ea typeface="+mn-ea"/>
                <a:cs typeface="+mn-cs"/>
              </a:rPr>
              <a:t> </a:t>
            </a:r>
            <a:r>
              <a:rPr kumimoji="0" lang="en-US" sz="1800" b="0" i="0" u="none" strike="noStrike" kern="1200" cap="none" spc="0" normalizeH="0" baseline="0" noProof="0" dirty="0">
                <a:ln>
                  <a:noFill/>
                </a:ln>
                <a:solidFill>
                  <a:prstClr val="black"/>
                </a:solidFill>
                <a:effectLst/>
                <a:uLnTx/>
                <a:uFillTx/>
                <a:latin typeface="Network Rail Sans" panose="02000000040000020004"/>
                <a:ea typeface="+mn-ea"/>
                <a:cs typeface="+mn-cs"/>
              </a:rPr>
              <a:t>​</a:t>
            </a: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You said you wanted to interact with technology</a:t>
            </a: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Tech demo days</a:t>
            </a: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Videos coming</a:t>
            </a: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You are concerned there are more night shifts</a:t>
            </a: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Your FAQ on </a:t>
            </a:r>
            <a:r>
              <a:rPr kumimoji="0" lang="en-GB" sz="2000" b="0" i="0" u="none" strike="noStrike" kern="1200" cap="none" spc="0" normalizeH="0" baseline="0" noProof="0" dirty="0" err="1">
                <a:ln>
                  <a:noFill/>
                </a:ln>
                <a:solidFill>
                  <a:prstClr val="black"/>
                </a:solidFill>
                <a:effectLst/>
                <a:uLnTx/>
                <a:uFillTx/>
                <a:latin typeface="Network Rail Sans"/>
                <a:ea typeface="+mn-ea"/>
                <a:cs typeface="+mn-cs"/>
              </a:rPr>
              <a:t>MyConnect</a:t>
            </a:r>
            <a:endParaRPr kumimoji="0" lang="en-GB" sz="2000" b="0" i="0" u="none" strike="noStrike" kern="1200" cap="none" spc="0" normalizeH="0" baseline="0" noProof="0" dirty="0">
              <a:ln>
                <a:noFill/>
              </a:ln>
              <a:solidFill>
                <a:prstClr val="black"/>
              </a:solidFill>
              <a:effectLst/>
              <a:uLnTx/>
              <a:uFillTx/>
              <a:latin typeface="Network Rail Sans"/>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Network Rail Sans"/>
                <a:ea typeface="+mn-ea"/>
                <a:cs typeface="+mn-cs"/>
              </a:rPr>
              <a:t>You want more information</a:t>
            </a: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Network Rail Sans" panose="02000000040000020004"/>
                <a:ea typeface="+mn-ea"/>
                <a:cs typeface="+mn-cs"/>
              </a:rPr>
              <a:t>Newsletters, drop-in sessions, focus groups</a:t>
            </a: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Network Rail Sans" panose="02000000040000020004"/>
                <a:ea typeface="+mn-ea"/>
                <a:cs typeface="+mn-cs"/>
              </a:rPr>
              <a:t>Visit </a:t>
            </a:r>
            <a:r>
              <a:rPr kumimoji="0" lang="en-US" sz="2000" b="0" i="0" u="none" strike="noStrike" kern="1200" cap="none" spc="0" normalizeH="0" baseline="0" noProof="0" dirty="0" err="1">
                <a:ln>
                  <a:noFill/>
                </a:ln>
                <a:solidFill>
                  <a:schemeClr val="tx2"/>
                </a:solidFill>
                <a:effectLst/>
                <a:uLnTx/>
                <a:uFillTx/>
                <a:latin typeface="Network Rail Sans" panose="02000000040000020004"/>
                <a:ea typeface="+mn-ea"/>
                <a:cs typeface="+mn-cs"/>
                <a:hlinkClick r:id="rId10">
                  <a:extLst>
                    <a:ext uri="{A12FA001-AC4F-418D-AE19-62706E023703}">
                      <ahyp:hlinkClr xmlns:ahyp="http://schemas.microsoft.com/office/drawing/2018/hyperlinkcolor" val="tx"/>
                    </a:ext>
                  </a:extLst>
                </a:hlinkClick>
              </a:rPr>
              <a:t>MyConnect</a:t>
            </a:r>
            <a:r>
              <a:rPr kumimoji="0" lang="en-US" sz="2000" b="0" i="0" u="none" strike="noStrike" kern="1200" cap="none" spc="0" normalizeH="0" baseline="0" noProof="0" dirty="0">
                <a:ln>
                  <a:noFill/>
                </a:ln>
                <a:solidFill>
                  <a:schemeClr val="tx2"/>
                </a:solidFill>
                <a:effectLst/>
                <a:uLnTx/>
                <a:uFillTx/>
                <a:latin typeface="Network Rail Sans" panose="02000000040000020004"/>
                <a:ea typeface="+mn-ea"/>
                <a:cs typeface="+mn-cs"/>
                <a:hlinkClick r:id="rId10">
                  <a:extLst>
                    <a:ext uri="{A12FA001-AC4F-418D-AE19-62706E023703}">
                      <ahyp:hlinkClr xmlns:ahyp="http://schemas.microsoft.com/office/drawing/2018/hyperlinkcolor" val="tx"/>
                    </a:ext>
                  </a:extLst>
                </a:hlinkClick>
              </a:rPr>
              <a:t> page</a:t>
            </a:r>
            <a:endParaRPr kumimoji="0" lang="en-US" sz="2000" b="0" i="0" u="none" strike="noStrike" kern="1200" cap="none" spc="0" normalizeH="0" baseline="0" noProof="0" dirty="0">
              <a:ln>
                <a:noFill/>
              </a:ln>
              <a:solidFill>
                <a:schemeClr val="tx2"/>
              </a:solidFill>
              <a:effectLst/>
              <a:uLnTx/>
              <a:uFillTx/>
              <a:latin typeface="Network Rail Sans" panose="02000000040000020004"/>
              <a:ea typeface="+mn-ea"/>
              <a:cs typeface="+mn-cs"/>
            </a:endParaRP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285750" marR="0" lvl="0" indent="-285750" algn="l" defTabSz="914400" rtl="0" eaLnBrk="1" fontAlgn="base"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Network Rail Sans" panose="02000000040000020004"/>
              <a:ea typeface="+mn-ea"/>
              <a:cs typeface="+mn-cs"/>
            </a:endParaRPr>
          </a:p>
        </p:txBody>
      </p:sp>
      <p:sp>
        <p:nvSpPr>
          <p:cNvPr id="28" name="Text Placeholder 2">
            <a:extLst>
              <a:ext uri="{FF2B5EF4-FFF2-40B4-BE49-F238E27FC236}">
                <a16:creationId xmlns:a16="http://schemas.microsoft.com/office/drawing/2014/main" id="{C71B89A6-12D5-4A4A-B4FC-B10A1FB367A4}"/>
              </a:ext>
            </a:extLst>
          </p:cNvPr>
          <p:cNvSpPr txBox="1">
            <a:spLocks/>
          </p:cNvSpPr>
          <p:nvPr/>
        </p:nvSpPr>
        <p:spPr>
          <a:xfrm>
            <a:off x="6084295" y="1382043"/>
            <a:ext cx="2265511" cy="4500935"/>
          </a:xfrm>
          <a:prstGeom prst="rect">
            <a:avLst/>
          </a:prstGeom>
          <a:ln w="9525">
            <a:solidFill>
              <a:schemeClr val="tx1"/>
            </a:solidFill>
          </a:ln>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US" sz="1700" b="1" i="0" u="none" strike="noStrike" kern="1200" cap="none" spc="0" normalizeH="0" baseline="0" noProof="0" dirty="0">
              <a:ln>
                <a:noFill/>
              </a:ln>
              <a:solidFill>
                <a:prstClr val="black"/>
              </a:solidFill>
              <a:effectLst/>
              <a:uLnTx/>
              <a:uFillTx/>
              <a:latin typeface="Network Rail Sans" panose="02000000040000020004"/>
              <a:ea typeface="+mn-ea"/>
              <a:cs typeface="+mn-cs"/>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r>
              <a:rPr kumimoji="0" lang="en-US" sz="1700" b="1" i="0" u="none" strike="noStrike" kern="1200" cap="none" spc="0" normalizeH="0" baseline="0" noProof="0" dirty="0">
                <a:ln>
                  <a:noFill/>
                </a:ln>
                <a:solidFill>
                  <a:prstClr val="black"/>
                </a:solidFill>
                <a:effectLst/>
                <a:uLnTx/>
                <a:uFillTx/>
                <a:latin typeface="Network Rail Sans" panose="02000000040000020004"/>
                <a:ea typeface="+mn-ea"/>
                <a:cs typeface="+mn-cs"/>
              </a:rPr>
              <a:t>What we’ve been up to​</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Network Rail Sans" panose="02000000040000020004"/>
                <a:ea typeface="+mn-ea"/>
                <a:cs typeface="+mn-cs"/>
              </a:rPr>
              <a:t>Reviewed over 130,000 Maintenance Scheduled Tasks to give them highest form of protection</a:t>
            </a:r>
          </a:p>
          <a:p>
            <a:pPr marL="285750" marR="0" lvl="0" indent="-285750" algn="l" defTabSz="9144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Network Rail Sans"/>
                <a:ea typeface="+mn-ea"/>
                <a:cs typeface="+mn-cs"/>
              </a:rPr>
              <a:t>Focus Groups on additional protection</a:t>
            </a:r>
          </a:p>
          <a:p>
            <a:pPr marL="285750" marR="0" lvl="0" indent="-285750" algn="l" defTabSz="9144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Network Rail Sans"/>
                <a:ea typeface="+mn-ea"/>
                <a:cs typeface="+mn-cs"/>
              </a:rPr>
              <a:t>Zoom into safety regional call</a:t>
            </a:r>
          </a:p>
          <a:p>
            <a:pPr marL="285750" marR="0" lvl="0" indent="-285750" algn="l" defTabSz="914400" rtl="0" eaLnBrk="1" fontAlgn="base"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Network Rail Sans"/>
                <a:ea typeface="+mn-ea"/>
                <a:cs typeface="+mn-cs"/>
              </a:rPr>
              <a:t>Sharing forum for section Planners</a:t>
            </a:r>
          </a:p>
          <a:p>
            <a:pPr marL="285750" marR="0" lvl="0" indent="-285750" algn="l" defTabSz="914400" rtl="0" eaLnBrk="1" fontAlgn="base" latinLnBrk="0" hangingPunct="1">
              <a:lnSpc>
                <a:spcPct val="100000"/>
              </a:lnSpc>
              <a:spcBef>
                <a:spcPct val="2000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Network Rail Sans"/>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898989"/>
              </a:solidFill>
              <a:effectLst/>
              <a:uLnTx/>
              <a:uFillTx/>
              <a:latin typeface="Calibri"/>
              <a:ea typeface="+mn-ea"/>
              <a:cs typeface="Calibri"/>
            </a:endParaRPr>
          </a:p>
          <a:p>
            <a:pPr marL="0" marR="0" lvl="0" indent="0" algn="l" defTabSz="914400" rtl="0" eaLnBrk="1" fontAlgn="base"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898989"/>
              </a:solidFill>
              <a:effectLst/>
              <a:uLnTx/>
              <a:uFillTx/>
              <a:latin typeface="Calibri"/>
              <a:ea typeface="+mn-ea"/>
              <a:cs typeface="Calibri"/>
            </a:endParaRPr>
          </a:p>
        </p:txBody>
      </p:sp>
      <p:pic>
        <p:nvPicPr>
          <p:cNvPr id="27" name="Picture 26" descr="A picture containing icon&#10;&#10;Description automatically generated">
            <a:extLst>
              <a:ext uri="{FF2B5EF4-FFF2-40B4-BE49-F238E27FC236}">
                <a16:creationId xmlns:a16="http://schemas.microsoft.com/office/drawing/2014/main" id="{C3562C71-EFD5-4281-8EFF-20578F4416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8711" y="4847360"/>
            <a:ext cx="1592831" cy="1481620"/>
          </a:xfrm>
          <a:prstGeom prst="rect">
            <a:avLst/>
          </a:prstGeom>
        </p:spPr>
      </p:pic>
      <p:sp>
        <p:nvSpPr>
          <p:cNvPr id="15" name="TextBox 14">
            <a:extLst>
              <a:ext uri="{FF2B5EF4-FFF2-40B4-BE49-F238E27FC236}">
                <a16:creationId xmlns:a16="http://schemas.microsoft.com/office/drawing/2014/main" id="{1EE3D5A7-7BCF-48DB-A74F-1998256CC879}"/>
              </a:ext>
            </a:extLst>
          </p:cNvPr>
          <p:cNvSpPr txBox="1"/>
          <p:nvPr/>
        </p:nvSpPr>
        <p:spPr>
          <a:xfrm>
            <a:off x="1547664" y="777428"/>
            <a:ext cx="654252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white">
                    <a:lumMod val="50000"/>
                  </a:prstClr>
                </a:solidFill>
                <a:effectLst/>
                <a:uLnTx/>
                <a:uFillTx/>
                <a:latin typeface="Arial" charset="0"/>
                <a:ea typeface="+mn-ea"/>
                <a:cs typeface="+mn-cs"/>
              </a:rPr>
              <a:t>Update </a:t>
            </a:r>
          </a:p>
        </p:txBody>
      </p:sp>
      <p:sp>
        <p:nvSpPr>
          <p:cNvPr id="16" name="TextBox 15">
            <a:extLst>
              <a:ext uri="{FF2B5EF4-FFF2-40B4-BE49-F238E27FC236}">
                <a16:creationId xmlns:a16="http://schemas.microsoft.com/office/drawing/2014/main" id="{702303F6-DDC5-43D0-AACD-33024ABEF273}"/>
              </a:ext>
            </a:extLst>
          </p:cNvPr>
          <p:cNvSpPr txBox="1"/>
          <p:nvPr/>
        </p:nvSpPr>
        <p:spPr>
          <a:xfrm>
            <a:off x="1462617" y="188640"/>
            <a:ext cx="6627573" cy="577850"/>
          </a:xfrm>
          <a:prstGeom prst="rect">
            <a:avLst/>
          </a:prstGeom>
          <a:noFill/>
        </p:spPr>
        <p:txBody>
          <a:bodyPr wrap="square" rtlCol="0">
            <a:spAutoFit/>
          </a:bodyPr>
          <a:lstStyle>
            <a:defPPr>
              <a:defRPr lang="en-GB"/>
            </a:defPPr>
            <a:lvl1pPr marL="0" marR="0" lvl="0" indent="0" defTabSz="914400" latinLnBrk="0">
              <a:lnSpc>
                <a:spcPct val="150000"/>
              </a:lnSpc>
              <a:buClrTx/>
              <a:buSzTx/>
              <a:buFontTx/>
              <a:buNone/>
              <a:tabLst/>
              <a:defRPr kumimoji="0" sz="1800" b="1" i="0" u="none" strike="noStrike" cap="none" spc="0" normalizeH="0" baseline="0">
                <a:ln>
                  <a:noFill/>
                </a:ln>
                <a:solidFill>
                  <a:schemeClr val="bg1">
                    <a:lumMod val="50000"/>
                  </a:schemeClr>
                </a:solidFill>
                <a:effectLst/>
                <a:uLnTx/>
                <a:uFillTx/>
              </a:defRPr>
            </a:lvl1pPr>
          </a:lstStyle>
          <a:p>
            <a:pPr marL="0" marR="0" lvl="0" indent="0" algn="l" defTabSz="914400" rtl="0" eaLnBrk="0" fontAlgn="base" latinLnBrk="0" hangingPunct="0">
              <a:lnSpc>
                <a:spcPct val="150000"/>
              </a:lnSpc>
              <a:spcBef>
                <a:spcPct val="0"/>
              </a:spcBef>
              <a:spcAft>
                <a:spcPct val="0"/>
              </a:spcAft>
              <a:buClrTx/>
              <a:buSzTx/>
              <a:buFontTx/>
              <a:buNone/>
              <a:tabLst/>
              <a:defRPr/>
            </a:pPr>
            <a:r>
              <a:rPr lang="en-GB" sz="2400" dirty="0">
                <a:solidFill>
                  <a:prstClr val="white">
                    <a:lumMod val="50000"/>
                  </a:prstClr>
                </a:solidFill>
              </a:rPr>
              <a:t>Track Worker Safety (TWS) programme</a:t>
            </a:r>
            <a:endParaRPr kumimoji="0" lang="en-GB" sz="2400" b="1" i="0" u="none" strike="noStrike" kern="1200" cap="none" spc="0" normalizeH="0" baseline="0" noProof="0" dirty="0">
              <a:ln>
                <a:noFill/>
              </a:ln>
              <a:solidFill>
                <a:prstClr val="white">
                  <a:lumMod val="50000"/>
                </a:prstClr>
              </a:solidFill>
              <a:effectLst/>
              <a:uLnTx/>
              <a:uFillTx/>
              <a:latin typeface="Arial" charset="0"/>
              <a:ea typeface="+mn-ea"/>
              <a:cs typeface="+mn-cs"/>
            </a:endParaRPr>
          </a:p>
        </p:txBody>
      </p:sp>
    </p:spTree>
    <p:extLst>
      <p:ext uri="{BB962C8B-B14F-4D97-AF65-F5344CB8AC3E}">
        <p14:creationId xmlns:p14="http://schemas.microsoft.com/office/powerpoint/2010/main" val="4161108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u5zRNR6SBaSSjUUoK15u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zXO5hvbRUODhQBTcQeM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jEd1qXjQ5aXdwtvwxPw9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Jk2e9aybT3GVUKH8.b2gP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GC2hJBTSfK4JH8wrlLL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6NYiFx4SQ.a8LNjnyv.P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IXCTmNhQ0.CzTavKhl6F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EykSWLhSFuRfYV2Q9WN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BzXnQ.JRdKZDm8LqK0wWA"/>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front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1F400290974042B9A503CE12218EDC" ma:contentTypeVersion="5" ma:contentTypeDescription="Create a new document." ma:contentTypeScope="" ma:versionID="38a38648206d763b824e41923b1f73a7">
  <xsd:schema xmlns:xsd="http://www.w3.org/2001/XMLSchema" xmlns:xs="http://www.w3.org/2001/XMLSchema" xmlns:p="http://schemas.microsoft.com/office/2006/metadata/properties" xmlns:ns3="1b9c3b65-a8e1-4122-bbc7-2a19ba1eb34d" xmlns:ns4="1182365e-51d5-46c9-b491-c6cba440cd11" targetNamespace="http://schemas.microsoft.com/office/2006/metadata/properties" ma:root="true" ma:fieldsID="0edde1bf75638bceabc2705b6e66ef02" ns3:_="" ns4:_="">
    <xsd:import namespace="1b9c3b65-a8e1-4122-bbc7-2a19ba1eb34d"/>
    <xsd:import namespace="1182365e-51d5-46c9-b491-c6cba440cd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9c3b65-a8e1-4122-bbc7-2a19ba1eb3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365e-51d5-46c9-b491-c6cba440cd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04280-C349-44A7-BDD8-3F5FDAFA30A9}">
  <ds:schemaRefs>
    <ds:schemaRef ds:uri="http://schemas.microsoft.com/sharepoint/v3/contenttype/forms"/>
  </ds:schemaRefs>
</ds:datastoreItem>
</file>

<file path=customXml/itemProps2.xml><?xml version="1.0" encoding="utf-8"?>
<ds:datastoreItem xmlns:ds="http://schemas.openxmlformats.org/officeDocument/2006/customXml" ds:itemID="{C26BC187-73F2-4D7E-BE36-8283305D998E}">
  <ds:schemaRefs>
    <ds:schemaRef ds:uri="http://purl.org/dc/elements/1.1/"/>
    <ds:schemaRef ds:uri="http://schemas.microsoft.com/office/2006/metadata/properties"/>
    <ds:schemaRef ds:uri="1b9c3b65-a8e1-4122-bbc7-2a19ba1eb34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182365e-51d5-46c9-b491-c6cba440cd11"/>
    <ds:schemaRef ds:uri="http://www.w3.org/XML/1998/namespace"/>
    <ds:schemaRef ds:uri="http://purl.org/dc/dcmitype/"/>
  </ds:schemaRefs>
</ds:datastoreItem>
</file>

<file path=customXml/itemProps3.xml><?xml version="1.0" encoding="utf-8"?>
<ds:datastoreItem xmlns:ds="http://schemas.openxmlformats.org/officeDocument/2006/customXml" ds:itemID="{A1087D69-890A-4A05-9B29-E674347506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9c3b65-a8e1-4122-bbc7-2a19ba1eb34d"/>
    <ds:schemaRef ds:uri="1182365e-51d5-46c9-b491-c6cba440c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28160</TotalTime>
  <Words>3279</Words>
  <Application>Microsoft Office PowerPoint</Application>
  <PresentationFormat>On-screen Show (4:3)</PresentationFormat>
  <Paragraphs>294</Paragraphs>
  <Slides>17</Slides>
  <Notes>14</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17</vt:i4>
      </vt:variant>
    </vt:vector>
  </HeadingPairs>
  <TitlesOfParts>
    <vt:vector size="28" baseType="lpstr">
      <vt:lpstr>Arial</vt:lpstr>
      <vt:lpstr>Calibri</vt:lpstr>
      <vt:lpstr>Calibri Light</vt:lpstr>
      <vt:lpstr>Network Rail Sans</vt:lpstr>
      <vt:lpstr>Wingdings</vt:lpstr>
      <vt:lpstr>2_Office Theme</vt:lpstr>
      <vt:lpstr>Blank front cover</vt:lpstr>
      <vt:lpstr>3_Office Theme</vt:lpstr>
      <vt:lpstr>7_Office Theme</vt:lpstr>
      <vt:lpstr>think-cell 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Groom Amy</dc:creator>
  <dc:description>built by www.mediasterling.com</dc:description>
  <cp:lastModifiedBy>De La Mothe Andrea</cp:lastModifiedBy>
  <cp:revision>1427</cp:revision>
  <cp:lastPrinted>2019-06-27T14:00:02Z</cp:lastPrinted>
  <dcterms:created xsi:type="dcterms:W3CDTF">2018-03-02T12:05:12Z</dcterms:created>
  <dcterms:modified xsi:type="dcterms:W3CDTF">2020-11-23T15:25:21Z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y fmtid="{D5CDD505-2E9C-101B-9397-08002B2CF9AE}" pid="3" name="ContentTypeId">
    <vt:lpwstr>0x010100FE1F400290974042B9A503CE12218EDC</vt:lpwstr>
  </property>
  <property fmtid="{D5CDD505-2E9C-101B-9397-08002B2CF9AE}" pid="4" name="MSIP_Label_8577031b-11bc-4db9-b655-7d79027ad570_Enabled">
    <vt:lpwstr>true</vt:lpwstr>
  </property>
  <property fmtid="{D5CDD505-2E9C-101B-9397-08002B2CF9AE}" pid="5" name="MSIP_Label_8577031b-11bc-4db9-b655-7d79027ad570_SetDate">
    <vt:lpwstr>2020-07-30T07:45:03Z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8714af74-2119-425d-a6b3-be2d0564bfc0</vt:lpwstr>
  </property>
  <property fmtid="{D5CDD505-2E9C-101B-9397-08002B2CF9AE}" pid="10" name="MSIP_Label_8577031b-11bc-4db9-b655-7d79027ad570_ContentBits">
    <vt:lpwstr>1</vt:lpwstr>
  </property>
</Properties>
</file>