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10.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9" r:id="rId4"/>
    <p:sldMasterId id="2147484077" r:id="rId5"/>
    <p:sldMasterId id="2147484089" r:id="rId6"/>
    <p:sldMasterId id="2147484104" r:id="rId7"/>
  </p:sldMasterIdLst>
  <p:notesMasterIdLst>
    <p:notesMasterId r:id="rId24"/>
  </p:notesMasterIdLst>
  <p:handoutMasterIdLst>
    <p:handoutMasterId r:id="rId25"/>
  </p:handoutMasterIdLst>
  <p:sldIdLst>
    <p:sldId id="395" r:id="rId8"/>
    <p:sldId id="1200" r:id="rId9"/>
    <p:sldId id="1199" r:id="rId10"/>
    <p:sldId id="436" r:id="rId11"/>
    <p:sldId id="1196" r:id="rId12"/>
    <p:sldId id="1190" r:id="rId13"/>
    <p:sldId id="1191" r:id="rId14"/>
    <p:sldId id="1205" r:id="rId15"/>
    <p:sldId id="1204" r:id="rId16"/>
    <p:sldId id="1201" r:id="rId17"/>
    <p:sldId id="1203" r:id="rId18"/>
    <p:sldId id="1184" r:id="rId19"/>
    <p:sldId id="1185" r:id="rId20"/>
    <p:sldId id="1157" r:id="rId21"/>
    <p:sldId id="1188" r:id="rId22"/>
    <p:sldId id="1194" r:id="rId23"/>
  </p:sldIdLst>
  <p:sldSz cx="9144000" cy="6858000" type="screen4x3"/>
  <p:notesSz cx="6797675" cy="9928225"/>
  <p:custDataLst>
    <p:tags r:id="rId26"/>
  </p:custDataLst>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extLst>
    <p:ext uri="{521415D9-36F7-43E2-AB2F-B90AF26B5E84}">
      <p14:sectionLst xmlns:p14="http://schemas.microsoft.com/office/powerpoint/2010/main">
        <p14:section name="Default Section" id="{7618E53A-C01B-4DB0-B828-018D2B83BE73}">
          <p14:sldIdLst>
            <p14:sldId id="395"/>
            <p14:sldId id="1200"/>
            <p14:sldId id="1199"/>
            <p14:sldId id="436"/>
            <p14:sldId id="1196"/>
            <p14:sldId id="1190"/>
            <p14:sldId id="1191"/>
            <p14:sldId id="1205"/>
            <p14:sldId id="1204"/>
            <p14:sldId id="1201"/>
            <p14:sldId id="1203"/>
            <p14:sldId id="1184"/>
            <p14:sldId id="1185"/>
            <p14:sldId id="1157"/>
            <p14:sldId id="1188"/>
            <p14:sldId id="11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6D2B"/>
    <a:srgbClr val="0000FF"/>
    <a:srgbClr val="016BA7"/>
    <a:srgbClr val="FF3399"/>
    <a:srgbClr val="FFFFCC"/>
    <a:srgbClr val="3FB499"/>
    <a:srgbClr val="797979"/>
    <a:srgbClr val="CC154E"/>
    <a:srgbClr val="A2A2A2"/>
    <a:srgbClr val="4523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EEFFA7-22E3-4A42-A2F2-E87D1F0CDC87}" v="49" dt="2020-12-18T10:28:39.5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2" autoAdjust="0"/>
    <p:restoredTop sz="80567" autoAdjust="0"/>
  </p:normalViewPr>
  <p:slideViewPr>
    <p:cSldViewPr>
      <p:cViewPr varScale="1">
        <p:scale>
          <a:sx n="74" d="100"/>
          <a:sy n="74" d="100"/>
        </p:scale>
        <p:origin x="97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7" d="100"/>
          <a:sy n="47" d="100"/>
        </p:scale>
        <p:origin x="27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1"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43363" name="Rectangle 3"/>
          <p:cNvSpPr>
            <a:spLocks noGrp="1" noChangeArrowheads="1"/>
          </p:cNvSpPr>
          <p:nvPr>
            <p:ph type="dt" sz="quarter" idx="1"/>
          </p:nvPr>
        </p:nvSpPr>
        <p:spPr bwMode="auto">
          <a:xfrm>
            <a:off x="3850444"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43364" name="Rectangle 4"/>
          <p:cNvSpPr>
            <a:spLocks noGrp="1" noChangeArrowheads="1"/>
          </p:cNvSpPr>
          <p:nvPr>
            <p:ph type="ftr" sz="quarter" idx="2"/>
          </p:nvPr>
        </p:nvSpPr>
        <p:spPr bwMode="auto">
          <a:xfrm>
            <a:off x="1"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43365" name="Rectangle 5"/>
          <p:cNvSpPr>
            <a:spLocks noGrp="1" noChangeArrowheads="1"/>
          </p:cNvSpPr>
          <p:nvPr>
            <p:ph type="sldNum" sz="quarter" idx="3"/>
          </p:nvPr>
        </p:nvSpPr>
        <p:spPr bwMode="auto">
          <a:xfrm>
            <a:off x="3850444"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dirty="0"/>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4099" name="Rectangle 3"/>
          <p:cNvSpPr>
            <a:spLocks noGrp="1" noChangeArrowheads="1"/>
          </p:cNvSpPr>
          <p:nvPr>
            <p:ph type="dt" idx="1"/>
          </p:nvPr>
        </p:nvSpPr>
        <p:spPr bwMode="auto">
          <a:xfrm>
            <a:off x="3850444"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84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102" name="Rectangle 6"/>
          <p:cNvSpPr>
            <a:spLocks noGrp="1" noChangeArrowheads="1"/>
          </p:cNvSpPr>
          <p:nvPr>
            <p:ph type="ftr" sz="quarter" idx="4"/>
          </p:nvPr>
        </p:nvSpPr>
        <p:spPr bwMode="auto">
          <a:xfrm>
            <a:off x="1"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4103" name="Rectangle 7"/>
          <p:cNvSpPr>
            <a:spLocks noGrp="1" noChangeArrowheads="1"/>
          </p:cNvSpPr>
          <p:nvPr>
            <p:ph type="sldNum" sz="quarter" idx="5"/>
          </p:nvPr>
        </p:nvSpPr>
        <p:spPr bwMode="auto">
          <a:xfrm>
            <a:off x="3850444"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dirty="0"/>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Instructions to Managers</a:t>
            </a:r>
          </a:p>
          <a:p>
            <a:r>
              <a:rPr lang="en-GB" b="0" dirty="0"/>
              <a:t>To view any links in the slides, you need to have PowerPoint in Slide Show mode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15201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0" dirty="0"/>
              <a:t>In 2018-19, 40 injuries were reported between Period 9 and Period 12. Last year 2019-20 saw 37 of our colleagues not going home safe. </a:t>
            </a:r>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78540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08083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GB" sz="1200" dirty="0">
              <a:effectLst/>
              <a:latin typeface="Network Rail Sans" panose="02000000040000020004" pitchFamily="2"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89952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GB" sz="1200" dirty="0">
              <a:effectLst/>
              <a:latin typeface="Network Rail Sans" panose="02000000040000020004" pitchFamily="2"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3190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2115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51725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FWI measure explained</a:t>
            </a:r>
          </a:p>
          <a:p>
            <a:endParaRPr lang="en-GB" b="1" dirty="0"/>
          </a:p>
          <a:p>
            <a:r>
              <a:rPr lang="en-GB" b="0" dirty="0"/>
              <a:t>Network Rail defines a work place injury as any injury sustained by staff, both direct employees and contractor/suppliers, while undertaking activities connected with Network Rail’s business.  </a:t>
            </a:r>
          </a:p>
          <a:p>
            <a:r>
              <a:rPr lang="en-GB" b="0" dirty="0"/>
              <a:t>All reported injuries are to be entered into SMIS, the companies corporate Safety Management Intelligence System.  </a:t>
            </a:r>
          </a:p>
          <a:p>
            <a:r>
              <a:rPr lang="en-GB" b="0" dirty="0"/>
              <a:t>Fatality weighted injury rate (FWIR) is a KPI that uses the following calculation: </a:t>
            </a:r>
          </a:p>
          <a:p>
            <a:r>
              <a:rPr lang="en-GB" b="0" dirty="0"/>
              <a:t>The number of fatalities, plus the (number of specified injuries / 10) plus the (number of 3+ lost day injuries / 200) plus the (number of all other injuries / 1000) divided by the hours worked, multiplied by 1,000,000, over the last 13 periods </a:t>
            </a:r>
          </a:p>
          <a:p>
            <a:r>
              <a:rPr lang="en-GB" b="0" dirty="0"/>
              <a:t>RIDDOR reporting shall be based on the requirements of the RIDDOR 2013 regulations and the ORR guidance http://orr.gov.uk/__data/assets/pdf_file/0010/2332/riddor-guidance.pdf.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8086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7938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14893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33667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6141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86329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2.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3.png"/><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6.png"/><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7.png"/><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12.png"/><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3.png"/><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6.png"/><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7.png"/><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2.png"/><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2"/>
            </p:custDataLst>
            <p:extLst>
              <p:ext uri="{D42A27DB-BD31-4B8C-83A1-F6EECF244321}">
                <p14:modId xmlns:p14="http://schemas.microsoft.com/office/powerpoint/2010/main" val="14489061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3100034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2"/>
            </p:custDataLst>
            <p:extLst>
              <p:ext uri="{D42A27DB-BD31-4B8C-83A1-F6EECF244321}">
                <p14:modId xmlns:p14="http://schemas.microsoft.com/office/powerpoint/2010/main" val="2025795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3"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027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2"/>
            </p:custDataLst>
            <p:extLst>
              <p:ext uri="{D42A27DB-BD31-4B8C-83A1-F6EECF244321}">
                <p14:modId xmlns:p14="http://schemas.microsoft.com/office/powerpoint/2010/main" val="491670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9095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2"/>
            </p:custDataLst>
            <p:extLst>
              <p:ext uri="{D42A27DB-BD31-4B8C-83A1-F6EECF244321}">
                <p14:modId xmlns:p14="http://schemas.microsoft.com/office/powerpoint/2010/main" val="100815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1"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8983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7710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2"/>
            </p:custDataLst>
            <p:extLst>
              <p:ext uri="{D42A27DB-BD31-4B8C-83A1-F6EECF244321}">
                <p14:modId xmlns:p14="http://schemas.microsoft.com/office/powerpoint/2010/main" val="3191427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5"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4543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6B66-40ED-4331-A0D7-1BA52CA958A3}"/>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B78B4A-451E-4990-AAF3-46BB9C30E4E1}"/>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490C57-BDCE-43CA-A642-A1D9B69825A4}"/>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21/12/2020</a:t>
            </a:fld>
            <a:endParaRPr lang="en-GB" dirty="0"/>
          </a:p>
        </p:txBody>
      </p:sp>
      <p:sp>
        <p:nvSpPr>
          <p:cNvPr id="5" name="Footer Placeholder 4">
            <a:extLst>
              <a:ext uri="{FF2B5EF4-FFF2-40B4-BE49-F238E27FC236}">
                <a16:creationId xmlns:a16="http://schemas.microsoft.com/office/drawing/2014/main" id="{2D514261-BF15-45C8-8D76-0EEA45013E4A}"/>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06FCAA44-8106-4ED6-8FF7-66CCD67D8E9F}"/>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51518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8421A-FEBC-4127-A226-32FE04CD60A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0B390E-1C9F-4AA5-A404-68E7D3051DAC}"/>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C5EAE2-8C2F-465C-9929-A9DA97962B2C}"/>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21/12/2020</a:t>
            </a:fld>
            <a:endParaRPr lang="en-GB" dirty="0"/>
          </a:p>
        </p:txBody>
      </p:sp>
      <p:sp>
        <p:nvSpPr>
          <p:cNvPr id="5" name="Footer Placeholder 4">
            <a:extLst>
              <a:ext uri="{FF2B5EF4-FFF2-40B4-BE49-F238E27FC236}">
                <a16:creationId xmlns:a16="http://schemas.microsoft.com/office/drawing/2014/main" id="{87D3C80B-B777-4AFF-972F-58CC14DABB0F}"/>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B6C7CEE7-02F8-45DA-87F3-34EC7830F43D}"/>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938898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C2D8-E48E-4BC6-A756-14C003DDDDAB}"/>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BE7CB9-CCE5-488B-AB88-FE053495082D}"/>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6F150D-4FF6-4C21-907F-45F45AFB131E}"/>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21/12/2020</a:t>
            </a:fld>
            <a:endParaRPr lang="en-GB" dirty="0"/>
          </a:p>
        </p:txBody>
      </p:sp>
      <p:sp>
        <p:nvSpPr>
          <p:cNvPr id="5" name="Footer Placeholder 4">
            <a:extLst>
              <a:ext uri="{FF2B5EF4-FFF2-40B4-BE49-F238E27FC236}">
                <a16:creationId xmlns:a16="http://schemas.microsoft.com/office/drawing/2014/main" id="{CFD4A434-E6F7-4374-9549-96C7D701B905}"/>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C99F3ED4-FB94-4B90-9F83-B60BFDDF9FD0}"/>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418306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B25B-5AB9-43C7-8615-7095167A099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482681-7B6E-48A2-968A-60CF60AD602D}"/>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66B1A8-FDCD-4067-A4EC-1278C0E444FE}"/>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45A8E6-0357-424F-93EA-D91B0369B75B}"/>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21/12/2020</a:t>
            </a:fld>
            <a:endParaRPr lang="en-GB" dirty="0"/>
          </a:p>
        </p:txBody>
      </p:sp>
      <p:sp>
        <p:nvSpPr>
          <p:cNvPr id="6" name="Footer Placeholder 5">
            <a:extLst>
              <a:ext uri="{FF2B5EF4-FFF2-40B4-BE49-F238E27FC236}">
                <a16:creationId xmlns:a16="http://schemas.microsoft.com/office/drawing/2014/main" id="{5FFC361A-D107-43C9-852F-E8FE9210B037}"/>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F69782A4-58A5-4425-8CA4-0207F9A99991}"/>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693457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68C3D-9520-4C10-AACC-149CD478E61A}"/>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4FC8B0-7753-49E3-9B06-560430CDBBA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4E8743-C340-4944-827F-053CB74051FB}"/>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013AAB-8EFB-4FE2-99A1-80DA343E15B9}"/>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91FDB2-B6EA-4283-AFA6-A06444F2F771}"/>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C26C4E-2537-4C80-B830-92CCE3A8E560}"/>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21/12/2020</a:t>
            </a:fld>
            <a:endParaRPr lang="en-GB" dirty="0"/>
          </a:p>
        </p:txBody>
      </p:sp>
      <p:sp>
        <p:nvSpPr>
          <p:cNvPr id="8" name="Footer Placeholder 7">
            <a:extLst>
              <a:ext uri="{FF2B5EF4-FFF2-40B4-BE49-F238E27FC236}">
                <a16:creationId xmlns:a16="http://schemas.microsoft.com/office/drawing/2014/main" id="{6E09066A-CBF5-4CDF-9EF0-EC71FD8E672B}"/>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89F35823-94E2-4810-8511-61F88C9340C4}"/>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292459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3311539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6C8E-79AE-4776-B3EF-EF18CE4F767F}"/>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24047-04BD-4119-9FFA-417B40F8034A}"/>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21/12/2020</a:t>
            </a:fld>
            <a:endParaRPr lang="en-GB" dirty="0"/>
          </a:p>
        </p:txBody>
      </p:sp>
      <p:sp>
        <p:nvSpPr>
          <p:cNvPr id="4" name="Footer Placeholder 3">
            <a:extLst>
              <a:ext uri="{FF2B5EF4-FFF2-40B4-BE49-F238E27FC236}">
                <a16:creationId xmlns:a16="http://schemas.microsoft.com/office/drawing/2014/main" id="{ABB5F7E9-650E-4CB3-BE44-FEBE8105BB55}"/>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B8498819-2125-41DE-80E9-3663BF15FF7E}"/>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567186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F773A-9A36-42EE-A490-25F3F05F319C}"/>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21/12/2020</a:t>
            </a:fld>
            <a:endParaRPr lang="en-GB" dirty="0"/>
          </a:p>
        </p:txBody>
      </p:sp>
      <p:sp>
        <p:nvSpPr>
          <p:cNvPr id="3" name="Footer Placeholder 2">
            <a:extLst>
              <a:ext uri="{FF2B5EF4-FFF2-40B4-BE49-F238E27FC236}">
                <a16:creationId xmlns:a16="http://schemas.microsoft.com/office/drawing/2014/main" id="{2C3A0F2E-D544-4679-85A2-631EF30FCF64}"/>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58B903DC-5598-45C0-A888-2BE089F494AA}"/>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3424985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BF4D0-427D-471F-89B2-79DA1140BABE}"/>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69A393-14BE-49E3-A659-B08A702F10A6}"/>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729134-1B7F-45BA-80B9-EE10997888D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79D31E-ECAB-4742-AD74-3A390F5F6889}"/>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21/12/2020</a:t>
            </a:fld>
            <a:endParaRPr lang="en-GB" dirty="0"/>
          </a:p>
        </p:txBody>
      </p:sp>
      <p:sp>
        <p:nvSpPr>
          <p:cNvPr id="6" name="Footer Placeholder 5">
            <a:extLst>
              <a:ext uri="{FF2B5EF4-FFF2-40B4-BE49-F238E27FC236}">
                <a16:creationId xmlns:a16="http://schemas.microsoft.com/office/drawing/2014/main" id="{48010503-1963-470D-B75B-4463A55A22C9}"/>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34E6A807-A48D-412A-8865-1F512BF93DEC}"/>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4080623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BDB5-2FE8-4C66-9E91-D2A84F52C324}"/>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FD730A-B221-4C1B-ACF3-852AF656D352}"/>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CEC3398-2BAE-4FE9-978A-8FBC2F382AA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F9D035-54BD-4EE0-9CBB-FC153F5347BB}"/>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21/12/2020</a:t>
            </a:fld>
            <a:endParaRPr lang="en-GB" dirty="0"/>
          </a:p>
        </p:txBody>
      </p:sp>
      <p:sp>
        <p:nvSpPr>
          <p:cNvPr id="6" name="Footer Placeholder 5">
            <a:extLst>
              <a:ext uri="{FF2B5EF4-FFF2-40B4-BE49-F238E27FC236}">
                <a16:creationId xmlns:a16="http://schemas.microsoft.com/office/drawing/2014/main" id="{0E2376AC-10B3-4D17-873A-E32696C0CD29}"/>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A7A18EDD-4CD6-40B3-B66D-6B0EABBA21E2}"/>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085061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8A1F9-C634-4CB5-AFAF-FF52A315E00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880F3F-097B-4406-9A3F-1DFD70956963}"/>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3D466A-4DE5-48BB-983D-563DD18D61A7}"/>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21/12/2020</a:t>
            </a:fld>
            <a:endParaRPr lang="en-GB" dirty="0"/>
          </a:p>
        </p:txBody>
      </p:sp>
      <p:sp>
        <p:nvSpPr>
          <p:cNvPr id="5" name="Footer Placeholder 4">
            <a:extLst>
              <a:ext uri="{FF2B5EF4-FFF2-40B4-BE49-F238E27FC236}">
                <a16:creationId xmlns:a16="http://schemas.microsoft.com/office/drawing/2014/main" id="{9B7906F3-1166-448B-9796-34DD143322FE}"/>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7014ED7D-8378-4336-9B12-08AECE71ACFF}"/>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2799333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E46BF-629B-42CF-B698-94FDDF3B61F6}"/>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EA891C-B2F3-49F6-838D-CC03CF38715D}"/>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B7C244-6914-4E68-9ED0-096DC87E5F43}"/>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21/12/2020</a:t>
            </a:fld>
            <a:endParaRPr lang="en-GB" dirty="0"/>
          </a:p>
        </p:txBody>
      </p:sp>
      <p:sp>
        <p:nvSpPr>
          <p:cNvPr id="5" name="Footer Placeholder 4">
            <a:extLst>
              <a:ext uri="{FF2B5EF4-FFF2-40B4-BE49-F238E27FC236}">
                <a16:creationId xmlns:a16="http://schemas.microsoft.com/office/drawing/2014/main" id="{32166AA7-CE1D-4135-82B3-3EAE6B12755E}"/>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F19300B8-17DD-490E-9C7F-5645CB2CBA14}"/>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420454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3"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1823290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433350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126348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7"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4778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1385155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1" name="think-cell Slide" r:id="rId5" imgW="415" imgH="416" progId="TCLayout.ActiveDocument.1">
                  <p:embed/>
                </p:oleObj>
              </mc:Choice>
              <mc:Fallback>
                <p:oleObj name="think-cell Slide" r:id="rId5"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956494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980162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3981962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4253118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3302900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5"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07277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9"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6936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3"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078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144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7"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395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2"/>
            </p:custDataLst>
            <p:extLst>
              <p:ext uri="{D42A27DB-BD31-4B8C-83A1-F6EECF244321}">
                <p14:modId xmlns:p14="http://schemas.microsoft.com/office/powerpoint/2010/main" val="3636476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29204905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2"/>
            </p:custDataLst>
            <p:extLst>
              <p:ext uri="{D42A27DB-BD31-4B8C-83A1-F6EECF244321}">
                <p14:modId xmlns:p14="http://schemas.microsoft.com/office/powerpoint/2010/main" val="298830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5"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1393754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3846529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17543569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2"/>
            </p:custDataLst>
            <p:extLst>
              <p:ext uri="{D42A27DB-BD31-4B8C-83A1-F6EECF244321}">
                <p14:modId xmlns:p14="http://schemas.microsoft.com/office/powerpoint/2010/main" val="865729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9"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1747364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2"/>
            </p:custDataLst>
            <p:extLst>
              <p:ext uri="{D42A27DB-BD31-4B8C-83A1-F6EECF244321}">
                <p14:modId xmlns:p14="http://schemas.microsoft.com/office/powerpoint/2010/main" val="2094912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3" name="think-cell Slide" r:id="rId5" imgW="415" imgH="416" progId="TCLayout.ActiveDocument.1">
                  <p:embed/>
                </p:oleObj>
              </mc:Choice>
              <mc:Fallback>
                <p:oleObj name="think-cell Slide" r:id="rId5"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1379832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404991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1985997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843470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31286611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2"/>
            </p:custDataLst>
            <p:extLst>
              <p:ext uri="{D42A27DB-BD31-4B8C-83A1-F6EECF244321}">
                <p14:modId xmlns:p14="http://schemas.microsoft.com/office/powerpoint/2010/main" val="2164582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7"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7583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2"/>
            </p:custDataLst>
            <p:extLst>
              <p:ext uri="{D42A27DB-BD31-4B8C-83A1-F6EECF244321}">
                <p14:modId xmlns:p14="http://schemas.microsoft.com/office/powerpoint/2010/main" val="1204833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Slide" r:id="rId5" imgW="415" imgH="416" progId="TCLayout.ActiveDocument.1">
                  <p:embed/>
                </p:oleObj>
              </mc:Choice>
              <mc:Fallback>
                <p:oleObj name="think-cell Slide" r:id="rId5"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3455931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2"/>
            </p:custDataLst>
            <p:extLst>
              <p:ext uri="{D42A27DB-BD31-4B8C-83A1-F6EECF244321}">
                <p14:modId xmlns:p14="http://schemas.microsoft.com/office/powerpoint/2010/main" val="2944185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1"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92918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2"/>
            </p:custDataLst>
            <p:extLst>
              <p:ext uri="{D42A27DB-BD31-4B8C-83A1-F6EECF244321}">
                <p14:modId xmlns:p14="http://schemas.microsoft.com/office/powerpoint/2010/main" val="1547230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5"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06259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9027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2"/>
            </p:custDataLst>
            <p:extLst>
              <p:ext uri="{D42A27DB-BD31-4B8C-83A1-F6EECF244321}">
                <p14:modId xmlns:p14="http://schemas.microsoft.com/office/powerpoint/2010/main" val="2386999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9"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610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3147905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4027436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2975169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252239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ags" Target="../tags/tag19.xml"/><Relationship Id="rId3" Type="http://schemas.openxmlformats.org/officeDocument/2006/relationships/slideLayout" Target="../slideLayouts/slideLayout28.xml"/><Relationship Id="rId21" Type="http://schemas.openxmlformats.org/officeDocument/2006/relationships/image" Target="../media/image2.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ags" Target="../tags/tag18.xml"/><Relationship Id="rId2" Type="http://schemas.openxmlformats.org/officeDocument/2006/relationships/slideLayout" Target="../slideLayouts/slideLayout27.xml"/><Relationship Id="rId16" Type="http://schemas.openxmlformats.org/officeDocument/2006/relationships/vmlDrawing" Target="../drawings/vmlDrawing9.vml"/><Relationship Id="rId20" Type="http://schemas.openxmlformats.org/officeDocument/2006/relationships/image" Target="../media/image1.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oleObject" Target="../embeddings/oleObject9.bin"/><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ags" Target="../tags/tag35.xml"/><Relationship Id="rId3" Type="http://schemas.openxmlformats.org/officeDocument/2006/relationships/slideLayout" Target="../slideLayouts/slideLayout42.xml"/><Relationship Id="rId21" Type="http://schemas.openxmlformats.org/officeDocument/2006/relationships/image" Target="../media/image2.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ags" Target="../tags/tag34.xml"/><Relationship Id="rId2" Type="http://schemas.openxmlformats.org/officeDocument/2006/relationships/slideLayout" Target="../slideLayouts/slideLayout41.xml"/><Relationship Id="rId16" Type="http://schemas.openxmlformats.org/officeDocument/2006/relationships/vmlDrawing" Target="../drawings/vmlDrawing17.vml"/><Relationship Id="rId20" Type="http://schemas.openxmlformats.org/officeDocument/2006/relationships/image" Target="../media/image1.emf"/><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19" Type="http://schemas.openxmlformats.org/officeDocument/2006/relationships/oleObject" Target="../embeddings/oleObject17.bin"/><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7"/>
            </p:custDataLst>
            <p:extLst>
              <p:ext uri="{D42A27DB-BD31-4B8C-83A1-F6EECF244321}">
                <p14:modId xmlns:p14="http://schemas.microsoft.com/office/powerpoint/2010/main" val="2745523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19" imgW="415" imgH="416" progId="TCLayout.ActiveDocument.1">
                  <p:embed/>
                </p:oleObj>
              </mc:Choice>
              <mc:Fallback>
                <p:oleObj name="think-cell Slide" r:id="rId19"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B50D2DAB-5E80-4D61-9D65-6A0C7C0AB328}"/>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421959407"/>
      </p:ext>
    </p:extLst>
  </p:cSld>
  <p:clrMap bg1="lt1" tx1="dk1" bg2="lt2" tx2="dk2" accent1="accent1" accent2="accent2" accent3="accent3" accent4="accent4" accent5="accent5" accent6="accent6" hlink="hlink" folHlink="folHlink"/>
  <p:sldLayoutIdLst>
    <p:sldLayoutId id="2147484043" r:id="rId1"/>
    <p:sldLayoutId id="2147484030" r:id="rId2"/>
    <p:sldLayoutId id="2147484031" r:id="rId3"/>
    <p:sldLayoutId id="2147484033" r:id="rId4"/>
    <p:sldLayoutId id="2147484034" r:id="rId5"/>
    <p:sldLayoutId id="2147484035" r:id="rId6"/>
    <p:sldLayoutId id="2147484074" r:id="rId7"/>
    <p:sldLayoutId id="2147484075" r:id="rId8"/>
    <p:sldLayoutId id="2147484076" r:id="rId9"/>
    <p:sldLayoutId id="2147484032" r:id="rId10"/>
    <p:sldLayoutId id="2147484036" r:id="rId11"/>
    <p:sldLayoutId id="2147484037" r:id="rId12"/>
    <p:sldLayoutId id="2147484041" r:id="rId13"/>
    <p:sldLayoutId id="2147484042"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435109E2-70C7-4321-9C30-59F20D16EA84}"/>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624493591"/>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9" name="think-cell Slide" r:id="rId19" imgW="415" imgH="416" progId="TCLayout.ActiveDocument.1">
                  <p:embed/>
                </p:oleObj>
              </mc:Choice>
              <mc:Fallback>
                <p:oleObj name="think-cell Slide" r:id="rId19"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578A1EA3-54DC-4CE0-A7BA-4A14AA55EB3C}"/>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578821384"/>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 id="2147484103"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7"/>
            </p:custDataLst>
            <p:extLst>
              <p:ext uri="{D42A27DB-BD31-4B8C-83A1-F6EECF244321}">
                <p14:modId xmlns:p14="http://schemas.microsoft.com/office/powerpoint/2010/main" val="1966970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1" name="think-cell Slide" r:id="rId19" imgW="415" imgH="416" progId="TCLayout.ActiveDocument.1">
                  <p:embed/>
                </p:oleObj>
              </mc:Choice>
              <mc:Fallback>
                <p:oleObj name="think-cell Slide" r:id="rId19"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265F875B-1374-4808-B462-1991D721E0AA}"/>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018194476"/>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 id="2147484117" r:id="rId13"/>
    <p:sldLayoutId id="2147484118"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tags" Target="../tags/tag67.xml"/><Relationship Id="rId7" Type="http://schemas.openxmlformats.org/officeDocument/2006/relationships/image" Target="../media/image1.emf"/><Relationship Id="rId2" Type="http://schemas.openxmlformats.org/officeDocument/2006/relationships/tags" Target="../tags/tag66.xml"/><Relationship Id="rId1" Type="http://schemas.openxmlformats.org/officeDocument/2006/relationships/vmlDrawing" Target="../drawings/vmlDrawing33.vml"/><Relationship Id="rId6" Type="http://schemas.openxmlformats.org/officeDocument/2006/relationships/oleObject" Target="../embeddings/oleObject25.bin"/><Relationship Id="rId5" Type="http://schemas.openxmlformats.org/officeDocument/2006/relationships/notesSlide" Target="../notesSlides/notesSlide10.xml"/><Relationship Id="rId4" Type="http://schemas.openxmlformats.org/officeDocument/2006/relationships/slideLayout" Target="../slideLayouts/slideLayout28.xml"/><Relationship Id="rId9" Type="http://schemas.openxmlformats.org/officeDocument/2006/relationships/hyperlink" Target="file:///\\UKRDC3SDC43023\DFSRoot$\SZ\WMAGroups\01%20-%20Route%20IM%20Director%20-%20Wessex\02%20-%20Route%20Safety%20Hour%20Reporting\02%20-%20Route%20Safety%20Hour%20Reporting\Safety%20Cascade%2020-21\P9%202021\Winter-Safety-Brief.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file:///\\UKRDC3SDC43023\DFSRoot$\SZ\WMAGroups\01%20-%20Route%20IM%20Director%20-%20Wessex\02%20-%20Route%20Safety%20Hour%20Reporting\02%20-%20Route%20Safety%20Hour%20Reporting\Safety%20Cascade%2020-21\P9%202021\NR_L3_MTC_CP009%20(1).pdf" TargetMode="External"/><Relationship Id="rId3" Type="http://schemas.openxmlformats.org/officeDocument/2006/relationships/tags" Target="../tags/tag69.xml"/><Relationship Id="rId7" Type="http://schemas.openxmlformats.org/officeDocument/2006/relationships/image" Target="../media/image1.emf"/><Relationship Id="rId2" Type="http://schemas.openxmlformats.org/officeDocument/2006/relationships/tags" Target="../tags/tag68.xml"/><Relationship Id="rId1" Type="http://schemas.openxmlformats.org/officeDocument/2006/relationships/vmlDrawing" Target="../drawings/vmlDrawing34.vml"/><Relationship Id="rId6" Type="http://schemas.openxmlformats.org/officeDocument/2006/relationships/oleObject" Target="../embeddings/oleObject28.bin"/><Relationship Id="rId11" Type="http://schemas.openxmlformats.org/officeDocument/2006/relationships/hyperlink" Target="file:///\\NC2V01FDC01\DFSRoot$\SZ\WMAGroups\01%20-%20Route%20IM%20Director%20-%20Wessex\02%20-%20Route%20Safety%20Hour%20Reporting\02%20-%20Route%20Safety%20Hour%20Reporting\Safety%20Cascade%2020-21\P8%202021\SOUTHERN%20REGION%20TASK%20RISK%20CONTROL%20SHEET%20WORKING%20LESS%20THAN%202%20METRES%20V3.0.pdf" TargetMode="External"/><Relationship Id="rId5" Type="http://schemas.openxmlformats.org/officeDocument/2006/relationships/notesSlide" Target="../notesSlides/notesSlide11.xml"/><Relationship Id="rId10" Type="http://schemas.openxmlformats.org/officeDocument/2006/relationships/hyperlink" Target="file:///\\UKRDC3SDC43023\DFSRoot$\SZ\WMAGroups\01%20-%20Route%20IM%20Director%20-%20Wessex\02%20-%20Route%20Safety%20Hour%20Reporting\02%20-%20Route%20Safety%20Hour%20Reporting\Safety%20Cascade%2020-21\P9%202021\COVID%20Flow%20Chart%20-%20Southern%20Region%20FINAL%20(1).pdf" TargetMode="External"/><Relationship Id="rId4" Type="http://schemas.openxmlformats.org/officeDocument/2006/relationships/slideLayout" Target="../slideLayouts/slideLayout28.xml"/><Relationship Id="rId9" Type="http://schemas.openxmlformats.org/officeDocument/2006/relationships/hyperlink" Target="file:///\\UKRDC3SDC43023\DFSRoot$\SZ\WMAGroups\01%20-%20Route%20IM%20Director%20-%20Wessex\02%20-%20Route%20Safety%20Hour%20Reporting\02%20-%20Route%20Safety%20Hour%20Reporting\Safety%20Cascade%2020-21\P9%202021\COVID-19%20FAQs%20v1.pdf"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7.xml"/><Relationship Id="rId4" Type="http://schemas.openxmlformats.org/officeDocument/2006/relationships/hyperlink" Target="https://www.railwellbeinglive.co.uk/wellbeing-wednesdays/"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s6.newzapp.co.uk/t/gtl/MTQ4Mjc5OTksMTQ2NDU4MDA2OCwxNA==" TargetMode="External"/><Relationship Id="rId3" Type="http://schemas.openxmlformats.org/officeDocument/2006/relationships/hyperlink" Target="https://s6.newzapp.co.uk/t/gtl/MTQ4Mjc5OTgsMTQ2NDU4MDA2OCwxNA==" TargetMode="External"/><Relationship Id="rId7" Type="http://schemas.openxmlformats.org/officeDocument/2006/relationships/hyperlink" Target="https://www.drinkaware.co.uk/selfassessment" TargetMode="External"/><Relationship Id="rId2" Type="http://schemas.openxmlformats.org/officeDocument/2006/relationships/hyperlink" Target="https://s6.newzapp.co.uk/t/gtl/MTQ4Mjc5OTcsMTQ2NDU4MDA2OCwxNA==" TargetMode="External"/><Relationship Id="rId1" Type="http://schemas.openxmlformats.org/officeDocument/2006/relationships/slideLayout" Target="../slideLayouts/slideLayout2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9.png"/><Relationship Id="rId9" Type="http://schemas.openxmlformats.org/officeDocument/2006/relationships/hyperlink" Target="https://s6.newzapp.co.uk/t/gtl/MTQ4MjgwMDAsMTQ2NDU4MDA2OCwxN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networkrail.sharepoint.com/:p:/r/sites/myconnect/southern/Documents/BBS%20-%20Screen%20shots%20for%20animated%20power%20point%20(002).pptx?d=w61bd00a5eb9f4e00ae97a2ad0a7961b8&amp;csf=1&amp;e=opXKI8" TargetMode="External"/><Relationship Id="rId2" Type="http://schemas.openxmlformats.org/officeDocument/2006/relationships/hyperlink" Target="http://oc.hiav.networkrail.co.uk/sites/nrhs/comms/default.aspx?RootFolder=/sites/nrhs/comms/Shared%20Documents/Team%20Talk%202018&amp;FolderCTID=&amp;View=%7b70E7C245-3206-4A79-B2C7-F92B31D129E1%7d" TargetMode="External"/><Relationship Id="rId1" Type="http://schemas.openxmlformats.org/officeDocument/2006/relationships/slideLayout" Target="../slideLayouts/slideLayout3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hyperlink" Target="file:///\\NC2FDC05\DFSRoot$\SZ\WMAGroups\01%20-%20Route%20IM%20Director%20-%20Wessex\02%20-%20Route%20Safety%20Hour%20Reporting\02%20-%20Route%20Safety%20Hour%20Reporting\Safety%20Cascade%2020-21\P9%202021\Safety-Advice-NRA20-13-Fatality-in-welding-machine.pdf" TargetMode="External"/><Relationship Id="rId3" Type="http://schemas.openxmlformats.org/officeDocument/2006/relationships/tags" Target="../tags/tag51.xml"/><Relationship Id="rId7" Type="http://schemas.openxmlformats.org/officeDocument/2006/relationships/image" Target="../media/image1.emf"/><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oleObject" Target="../embeddings/oleObject25.bin"/><Relationship Id="rId11" Type="http://schemas.openxmlformats.org/officeDocument/2006/relationships/image" Target="../media/image16.png"/><Relationship Id="rId5" Type="http://schemas.openxmlformats.org/officeDocument/2006/relationships/notesSlide" Target="../notesSlides/notesSlide2.xml"/><Relationship Id="rId10" Type="http://schemas.openxmlformats.org/officeDocument/2006/relationships/image" Target="../media/image15.png"/><Relationship Id="rId4" Type="http://schemas.openxmlformats.org/officeDocument/2006/relationships/slideLayout" Target="../slideLayouts/slideLayout28.xml"/><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hyperlink" Target="file:///\\NC2FDC08\DFSRoot$\SZ\WMAGroups\01%20-%20Route%20IM%20Director%20-%20Wessex\02%20-%20Route%20Safety%20Hour%20Reporting\02%20-%20Route%20Safety%20Hour%20Reporting\Safety%20Cascade%2020-21\P9%202021\Front%20Line%20Focus%20Episode%2093%20-%20November%202020.mp4" TargetMode="External"/><Relationship Id="rId3" Type="http://schemas.openxmlformats.org/officeDocument/2006/relationships/tags" Target="../tags/tag53.xml"/><Relationship Id="rId7" Type="http://schemas.openxmlformats.org/officeDocument/2006/relationships/image" Target="../media/image1.emf"/><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oleObject" Target="../embeddings/oleObject25.bin"/><Relationship Id="rId5" Type="http://schemas.openxmlformats.org/officeDocument/2006/relationships/notesSlide" Target="../notesSlides/notesSlide3.xml"/><Relationship Id="rId4" Type="http://schemas.openxmlformats.org/officeDocument/2006/relationships/slideLayout" Target="../slideLayouts/slideLayout28.xml"/><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55.xml"/><Relationship Id="rId7" Type="http://schemas.openxmlformats.org/officeDocument/2006/relationships/image" Target="../media/image1.emf"/><Relationship Id="rId2" Type="http://schemas.openxmlformats.org/officeDocument/2006/relationships/tags" Target="../tags/tag54.xml"/><Relationship Id="rId1" Type="http://schemas.openxmlformats.org/officeDocument/2006/relationships/vmlDrawing" Target="../drawings/vmlDrawing27.vml"/><Relationship Id="rId6" Type="http://schemas.openxmlformats.org/officeDocument/2006/relationships/oleObject" Target="../embeddings/oleObject25.bin"/><Relationship Id="rId5" Type="http://schemas.openxmlformats.org/officeDocument/2006/relationships/notesSlide" Target="../notesSlides/notesSlide4.xml"/><Relationship Id="rId10" Type="http://schemas.openxmlformats.org/officeDocument/2006/relationships/image" Target="../media/image18.emf"/><Relationship Id="rId4" Type="http://schemas.openxmlformats.org/officeDocument/2006/relationships/slideLayout" Target="../slideLayouts/slideLayout28.xml"/><Relationship Id="rId9" Type="http://schemas.openxmlformats.org/officeDocument/2006/relationships/package" Target="../embeddings/Microsoft_Excel_Worksheet.xlsx"/></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57.xml"/><Relationship Id="rId7" Type="http://schemas.openxmlformats.org/officeDocument/2006/relationships/image" Target="../media/image1.emf"/><Relationship Id="rId2" Type="http://schemas.openxmlformats.org/officeDocument/2006/relationships/tags" Target="../tags/tag56.xml"/><Relationship Id="rId1" Type="http://schemas.openxmlformats.org/officeDocument/2006/relationships/vmlDrawing" Target="../drawings/vmlDrawing28.vml"/><Relationship Id="rId6" Type="http://schemas.openxmlformats.org/officeDocument/2006/relationships/oleObject" Target="../embeddings/oleObject25.bin"/><Relationship Id="rId5" Type="http://schemas.openxmlformats.org/officeDocument/2006/relationships/notesSlide" Target="../notesSlides/notesSlide5.xml"/><Relationship Id="rId4"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59.xml"/><Relationship Id="rId7" Type="http://schemas.openxmlformats.org/officeDocument/2006/relationships/image" Target="../media/image1.emf"/><Relationship Id="rId2" Type="http://schemas.openxmlformats.org/officeDocument/2006/relationships/tags" Target="../tags/tag58.xml"/><Relationship Id="rId1" Type="http://schemas.openxmlformats.org/officeDocument/2006/relationships/vmlDrawing" Target="../drawings/vmlDrawing29.vml"/><Relationship Id="rId6" Type="http://schemas.openxmlformats.org/officeDocument/2006/relationships/oleObject" Target="../embeddings/oleObject25.bin"/><Relationship Id="rId5" Type="http://schemas.openxmlformats.org/officeDocument/2006/relationships/notesSlide" Target="../notesSlides/notesSlide6.xml"/><Relationship Id="rId4"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61.xml"/><Relationship Id="rId7" Type="http://schemas.openxmlformats.org/officeDocument/2006/relationships/image" Target="../media/image1.emf"/><Relationship Id="rId2" Type="http://schemas.openxmlformats.org/officeDocument/2006/relationships/tags" Target="../tags/tag60.xml"/><Relationship Id="rId1" Type="http://schemas.openxmlformats.org/officeDocument/2006/relationships/vmlDrawing" Target="../drawings/vmlDrawing30.vml"/><Relationship Id="rId6" Type="http://schemas.openxmlformats.org/officeDocument/2006/relationships/oleObject" Target="../embeddings/oleObject25.bin"/><Relationship Id="rId5" Type="http://schemas.openxmlformats.org/officeDocument/2006/relationships/notesSlide" Target="../notesSlides/notesSlide7.xml"/><Relationship Id="rId4" Type="http://schemas.openxmlformats.org/officeDocument/2006/relationships/slideLayout" Target="../slideLayouts/slideLayout28.xml"/><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63.xml"/><Relationship Id="rId7" Type="http://schemas.openxmlformats.org/officeDocument/2006/relationships/image" Target="../media/image1.emf"/><Relationship Id="rId2" Type="http://schemas.openxmlformats.org/officeDocument/2006/relationships/tags" Target="../tags/tag62.xml"/><Relationship Id="rId1" Type="http://schemas.openxmlformats.org/officeDocument/2006/relationships/vmlDrawing" Target="../drawings/vmlDrawing31.vml"/><Relationship Id="rId6" Type="http://schemas.openxmlformats.org/officeDocument/2006/relationships/oleObject" Target="../embeddings/oleObject26.bin"/><Relationship Id="rId5" Type="http://schemas.openxmlformats.org/officeDocument/2006/relationships/notesSlide" Target="../notesSlides/notesSlide8.xml"/><Relationship Id="rId10" Type="http://schemas.openxmlformats.org/officeDocument/2006/relationships/image" Target="../media/image23.jpeg"/><Relationship Id="rId4" Type="http://schemas.openxmlformats.org/officeDocument/2006/relationships/slideLayout" Target="../slideLayouts/slideLayout28.xml"/><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hyperlink" Target="mailto:WessexTWS@networkrail.co.uk" TargetMode="External"/><Relationship Id="rId3" Type="http://schemas.openxmlformats.org/officeDocument/2006/relationships/tags" Target="../tags/tag65.xml"/><Relationship Id="rId7" Type="http://schemas.openxmlformats.org/officeDocument/2006/relationships/image" Target="../media/image1.emf"/><Relationship Id="rId2" Type="http://schemas.openxmlformats.org/officeDocument/2006/relationships/tags" Target="../tags/tag64.xml"/><Relationship Id="rId1" Type="http://schemas.openxmlformats.org/officeDocument/2006/relationships/vmlDrawing" Target="../drawings/vmlDrawing32.vml"/><Relationship Id="rId6" Type="http://schemas.openxmlformats.org/officeDocument/2006/relationships/oleObject" Target="../embeddings/oleObject27.bin"/><Relationship Id="rId5" Type="http://schemas.openxmlformats.org/officeDocument/2006/relationships/notesSlide" Target="../notesSlides/notesSlide9.xml"/><Relationship Id="rId10" Type="http://schemas.openxmlformats.org/officeDocument/2006/relationships/image" Target="../media/image25.jpeg"/><Relationship Id="rId4" Type="http://schemas.openxmlformats.org/officeDocument/2006/relationships/slideLayout" Target="../slideLayouts/slideLayout28.xml"/><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881DA1-E00C-4328-9299-56AFA5350887}"/>
              </a:ext>
            </a:extLst>
          </p:cNvPr>
          <p:cNvSpPr txBox="1"/>
          <p:nvPr/>
        </p:nvSpPr>
        <p:spPr>
          <a:xfrm>
            <a:off x="6372200" y="4191471"/>
            <a:ext cx="28803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Network Rail Sans"/>
                <a:ea typeface="+mn-ea"/>
                <a:cs typeface="+mn-cs"/>
              </a:rPr>
              <a:t>7</a:t>
            </a:r>
          </a:p>
        </p:txBody>
      </p:sp>
      <p:pic>
        <p:nvPicPr>
          <p:cNvPr id="4" name="Picture 3" descr="Logo&#10;&#10;Description automatically generated">
            <a:extLst>
              <a:ext uri="{FF2B5EF4-FFF2-40B4-BE49-F238E27FC236}">
                <a16:creationId xmlns:a16="http://schemas.microsoft.com/office/drawing/2014/main" id="{A548A5AA-473F-4A25-A2E3-0A27715CEA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96320"/>
            <a:ext cx="9144000" cy="8450640"/>
          </a:xfrm>
          <a:prstGeom prst="rect">
            <a:avLst/>
          </a:prstGeom>
        </p:spPr>
      </p:pic>
    </p:spTree>
    <p:extLst>
      <p:ext uri="{BB962C8B-B14F-4D97-AF65-F5344CB8AC3E}">
        <p14:creationId xmlns:p14="http://schemas.microsoft.com/office/powerpoint/2010/main" val="3013286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5"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Focus on Winter Preparedness </a:t>
            </a:r>
            <a:endParaRPr kumimoji="0" lang="en-GB" sz="16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sp>
        <p:nvSpPr>
          <p:cNvPr id="26" name="TextBox 25">
            <a:extLst>
              <a:ext uri="{FF2B5EF4-FFF2-40B4-BE49-F238E27FC236}">
                <a16:creationId xmlns:a16="http://schemas.microsoft.com/office/drawing/2014/main" id="{8A17AAEF-EC24-4D53-96EA-29A9E57E0F77}"/>
              </a:ext>
            </a:extLst>
          </p:cNvPr>
          <p:cNvSpPr txBox="1"/>
          <p:nvPr/>
        </p:nvSpPr>
        <p:spPr>
          <a:xfrm>
            <a:off x="1199377" y="6021288"/>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Are you winter ready?</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ED4AB55-433A-4E6D-B5FE-42291601F878}"/>
              </a:ext>
            </a:extLst>
          </p:cNvPr>
          <p:cNvSpPr/>
          <p:nvPr/>
        </p:nvSpPr>
        <p:spPr>
          <a:xfrm>
            <a:off x="313376" y="1448401"/>
            <a:ext cx="6882642" cy="2052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Winter safety advice often tells us things that we know already and apply in our day to day life.</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For example, we all know that pavements and roads are likely to be slippery when the weather is cold and wet and we know that we should take extra care.</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But, even though we all know this and it is common sense, more accidents occur during the winter period as many of us will forget the risks we take when we are in a hurry!</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We need to keep each other safe by looking out for each other and highlighting dangers to make sure we all go home safe every day.</a:t>
            </a:r>
          </a:p>
          <a:p>
            <a:pPr marL="0" marR="0" lvl="0" indent="0" algn="l" defTabSz="914400" rtl="0" eaLnBrk="0" fontAlgn="base" latinLnBrk="0" hangingPunct="0">
              <a:lnSpc>
                <a:spcPct val="100000"/>
              </a:lnSpc>
              <a:spcBef>
                <a:spcPct val="0"/>
              </a:spcBef>
              <a:spcAft>
                <a:spcPts val="60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FF0000"/>
              </a:solidFill>
              <a:effectLst/>
              <a:uLnTx/>
              <a:uFillTx/>
              <a:latin typeface="Network Rail Sans" panose="02000000040000020004" pitchFamily="2" charset="0"/>
              <a:ea typeface="+mn-ea"/>
              <a:cs typeface="+mn-cs"/>
            </a:endParaRPr>
          </a:p>
        </p:txBody>
      </p:sp>
      <p:sp>
        <p:nvSpPr>
          <p:cNvPr id="15" name="TextBox 14">
            <a:extLst>
              <a:ext uri="{FF2B5EF4-FFF2-40B4-BE49-F238E27FC236}">
                <a16:creationId xmlns:a16="http://schemas.microsoft.com/office/drawing/2014/main" id="{1100F6A3-768E-4FCE-874F-7E12FB385348}"/>
              </a:ext>
            </a:extLst>
          </p:cNvPr>
          <p:cNvSpPr txBox="1"/>
          <p:nvPr/>
        </p:nvSpPr>
        <p:spPr>
          <a:xfrm>
            <a:off x="276275" y="6200928"/>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charset="0"/>
                <a:ea typeface="+mn-ea"/>
                <a:cs typeface="+mn-cs"/>
              </a:rPr>
              <a:t>ACTION</a:t>
            </a:r>
          </a:p>
        </p:txBody>
      </p:sp>
      <p:sp>
        <p:nvSpPr>
          <p:cNvPr id="16" name="Oval 15">
            <a:extLst>
              <a:ext uri="{FF2B5EF4-FFF2-40B4-BE49-F238E27FC236}">
                <a16:creationId xmlns:a16="http://schemas.microsoft.com/office/drawing/2014/main" id="{A077E36F-1F16-4E0D-9265-A6EFEA39699D}"/>
              </a:ext>
            </a:extLst>
          </p:cNvPr>
          <p:cNvSpPr/>
          <p:nvPr/>
        </p:nvSpPr>
        <p:spPr>
          <a:xfrm>
            <a:off x="313376" y="6021288"/>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40546CBF-18D9-45CF-BDAC-4D1B1351A6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54733" y="1448401"/>
            <a:ext cx="1870913" cy="1329575"/>
          </a:xfrm>
          <a:prstGeom prst="rect">
            <a:avLst/>
          </a:prstGeom>
        </p:spPr>
      </p:pic>
      <p:sp>
        <p:nvSpPr>
          <p:cNvPr id="9" name="Rectangle 8">
            <a:extLst>
              <a:ext uri="{FF2B5EF4-FFF2-40B4-BE49-F238E27FC236}">
                <a16:creationId xmlns:a16="http://schemas.microsoft.com/office/drawing/2014/main" id="{5C9D8CED-E110-4DDC-9C06-F9DC25160312}"/>
              </a:ext>
            </a:extLst>
          </p:cNvPr>
          <p:cNvSpPr/>
          <p:nvPr/>
        </p:nvSpPr>
        <p:spPr>
          <a:xfrm>
            <a:off x="356771" y="3666286"/>
            <a:ext cx="8446841" cy="205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Now the winter is upon us, are you and your teams prepared for the inevitable adverse weather?</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Do your teams have access to sufficient wet weather PPE?</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Are your vehicles winter ready? </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Are your depots winter ready?</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For more information about Winter preparedness please refer to - </a:t>
            </a:r>
            <a:r>
              <a:rPr kumimoji="0" lang="en-GB" sz="1400" b="0" i="0" u="none" strike="noStrike" kern="1200" cap="none" spc="0" normalizeH="0" baseline="0" noProof="0" dirty="0">
                <a:ln>
                  <a:noFill/>
                </a:ln>
                <a:solidFill>
                  <a:srgbClr val="D66D2B"/>
                </a:solidFill>
                <a:effectLst/>
                <a:uLnTx/>
                <a:uFillTx/>
                <a:latin typeface="Network Rail Sans" panose="02000000040000020004" pitchFamily="2" charset="0"/>
                <a:ea typeface="+mn-ea"/>
                <a:cs typeface="+mn-cs"/>
                <a:hlinkClick r:id="rId9" action="ppaction://hlinkfile">
                  <a:extLst>
                    <a:ext uri="{A12FA001-AC4F-418D-AE19-62706E023703}">
                      <ahyp:hlinkClr xmlns:ahyp="http://schemas.microsoft.com/office/drawing/2018/hyperlinkcolor" val="tx"/>
                    </a:ext>
                  </a:extLst>
                </a:hlinkClick>
              </a:rPr>
              <a:t>Winter-Safety-Brief.pdf</a:t>
            </a:r>
            <a:endParaRPr kumimoji="0" lang="en-GB" sz="1400" b="0" i="0" u="none" strike="noStrike" kern="1200" cap="none" spc="0" normalizeH="0" baseline="0" noProof="0" dirty="0">
              <a:ln>
                <a:noFill/>
              </a:ln>
              <a:solidFill>
                <a:srgbClr val="D66D2B"/>
              </a:solidFill>
              <a:effectLst/>
              <a:uLnTx/>
              <a:uFillTx/>
              <a:latin typeface="Network Rail Sans" panose="02000000040000020004" pitchFamily="2" charset="0"/>
              <a:ea typeface="+mn-ea"/>
              <a:cs typeface="+mn-cs"/>
            </a:endParaRPr>
          </a:p>
        </p:txBody>
      </p:sp>
    </p:spTree>
    <p:extLst>
      <p:ext uri="{BB962C8B-B14F-4D97-AF65-F5344CB8AC3E}">
        <p14:creationId xmlns:p14="http://schemas.microsoft.com/office/powerpoint/2010/main" val="2265752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9"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Protecting our colleagues </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COVID-19 Safe Working Practices</a:t>
            </a:r>
            <a:endParaRPr kumimoji="0" lang="en-GB" sz="16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sp>
        <p:nvSpPr>
          <p:cNvPr id="26" name="TextBox 25">
            <a:extLst>
              <a:ext uri="{FF2B5EF4-FFF2-40B4-BE49-F238E27FC236}">
                <a16:creationId xmlns:a16="http://schemas.microsoft.com/office/drawing/2014/main" id="{8A17AAEF-EC24-4D53-96EA-29A9E57E0F77}"/>
              </a:ext>
            </a:extLst>
          </p:cNvPr>
          <p:cNvSpPr txBox="1"/>
          <p:nvPr/>
        </p:nvSpPr>
        <p:spPr>
          <a:xfrm>
            <a:off x="1187623" y="6016025"/>
            <a:ext cx="7560840"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Please refer to NR/L3/MTC/CP009 (</a:t>
            </a:r>
            <a:r>
              <a:rPr kumimoji="0" lang="en-GB" sz="1800" b="1" i="0" u="sng" strike="noStrike" kern="1200" cap="none" spc="0" normalizeH="0" baseline="0" noProof="0" dirty="0">
                <a:ln>
                  <a:noFill/>
                </a:ln>
                <a:solidFill>
                  <a:prstClr val="white"/>
                </a:solidFill>
                <a:effectLst/>
                <a:uLnTx/>
                <a:uFillTx/>
                <a:latin typeface="Network Rail Sans" panose="02000000040000020004" pitchFamily="50" charset="0"/>
                <a:ea typeface="+mn-ea"/>
                <a:cs typeface="+mn-cs"/>
                <a:hlinkClick r:id="rId8" action="ppaction://hlinkfile">
                  <a:extLst>
                    <a:ext uri="{A12FA001-AC4F-418D-AE19-62706E023703}">
                      <ahyp:hlinkClr xmlns:ahyp="http://schemas.microsoft.com/office/drawing/2018/hyperlinkcolor" val="tx"/>
                    </a:ext>
                  </a:extLst>
                </a:hlinkClick>
              </a:rPr>
              <a:t>link</a:t>
            </a:r>
            <a:r>
              <a:rPr kumimoji="0" lang="en-GB" sz="18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 Southern COVID-19 response FAQ (</a:t>
            </a:r>
            <a:r>
              <a:rPr kumimoji="0" lang="en-GB" sz="18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hlinkClick r:id="rId9" action="ppaction://hlinkfile">
                  <a:extLst>
                    <a:ext uri="{A12FA001-AC4F-418D-AE19-62706E023703}">
                      <ahyp:hlinkClr xmlns:ahyp="http://schemas.microsoft.com/office/drawing/2018/hyperlinkcolor" val="tx"/>
                    </a:ext>
                  </a:extLst>
                </a:hlinkClick>
              </a:rPr>
              <a:t>link</a:t>
            </a:r>
            <a:r>
              <a:rPr kumimoji="0" lang="en-GB" sz="18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 and COVID Flowchart (</a:t>
            </a:r>
            <a:r>
              <a:rPr kumimoji="0" lang="en-GB" sz="1800" b="1" i="0" u="none" strike="noStrike" kern="1200" cap="none" spc="0" normalizeH="0" baseline="0" noProof="0" dirty="0">
                <a:ln>
                  <a:noFill/>
                </a:ln>
                <a:solidFill>
                  <a:schemeClr val="bg1"/>
                </a:solidFill>
                <a:effectLst/>
                <a:uLnTx/>
                <a:uFillTx/>
                <a:latin typeface="Network Rail Sans" panose="02000000040000020004" pitchFamily="50" charset="0"/>
                <a:ea typeface="+mn-ea"/>
                <a:cs typeface="+mn-cs"/>
                <a:hlinkClick r:id="rId10" action="ppaction://hlinkfile">
                  <a:extLst>
                    <a:ext uri="{A12FA001-AC4F-418D-AE19-62706E023703}">
                      <ahyp:hlinkClr xmlns:ahyp="http://schemas.microsoft.com/office/drawing/2018/hyperlinkcolor" val="tx"/>
                    </a:ext>
                  </a:extLst>
                </a:hlinkClick>
              </a:rPr>
              <a:t>link</a:t>
            </a:r>
            <a:r>
              <a:rPr kumimoji="0" lang="en-GB" sz="18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 for more information </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9162" y="1439773"/>
            <a:ext cx="9111968" cy="4370427"/>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Maintain Social Distancing – you must work at least 2 metres apart.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Where this is not possible and not safe to do so only whilst working outside, follow the good practice:</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Wear safety glasses and gloves to reduce the spread of the virus,</a:t>
            </a:r>
          </a:p>
          <a:p>
            <a:pPr marL="742950" marR="0" lvl="1" indent="-285750" algn="l" defTabSz="9144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Cough/sneeze into a tissue and safely discard, if no tissues available, use the crook of your elbow.</a:t>
            </a:r>
          </a:p>
          <a:p>
            <a:pPr marL="742950" marR="0" lvl="1"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Refer to Southern Region TRC sheet for minimising risk when working under 2 metres - </a:t>
            </a:r>
            <a:r>
              <a:rPr kumimoji="0" lang="en-GB" sz="1200" b="1" i="0" u="none" strike="noStrike" kern="1200" cap="none" spc="0" normalizeH="0" baseline="0" noProof="0" dirty="0">
                <a:ln>
                  <a:noFill/>
                </a:ln>
                <a:solidFill>
                  <a:srgbClr val="F79646">
                    <a:lumMod val="50000"/>
                  </a:srgbClr>
                </a:solidFill>
                <a:effectLst/>
                <a:uLnTx/>
                <a:uFillTx/>
                <a:latin typeface="Network Rail Sans" panose="02000000040000020004" pitchFamily="50" charset="0"/>
                <a:ea typeface="+mn-ea"/>
                <a:cs typeface="+mn-cs"/>
                <a:hlinkClick r:id="rId11" action="ppaction://hlinkfile">
                  <a:extLst>
                    <a:ext uri="{A12FA001-AC4F-418D-AE19-62706E023703}">
                      <ahyp:hlinkClr xmlns:ahyp="http://schemas.microsoft.com/office/drawing/2018/hyperlinkcolor" val="tx"/>
                    </a:ext>
                  </a:extLst>
                </a:hlinkClick>
              </a:rPr>
              <a:t>link</a:t>
            </a:r>
            <a:endParaRPr kumimoji="0" lang="en-GB" sz="1200" b="1" i="0" u="none" strike="noStrike" kern="1200" cap="none" spc="0" normalizeH="0" baseline="0" noProof="0" dirty="0">
              <a:ln>
                <a:noFill/>
              </a:ln>
              <a:solidFill>
                <a:srgbClr val="F79646">
                  <a:lumMod val="50000"/>
                </a:srgbClr>
              </a:solidFill>
              <a:effectLst/>
              <a:uLnTx/>
              <a:uFillTx/>
              <a:latin typeface="Network Rail Sans" panose="02000000040000020004" pitchFamily="50"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If you are required to work within 2 meters of your colleague/s you must wear a face mask or a face shield.</a:t>
            </a: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Wash your hands or use hand sanitiser if soap and water are not available more frequently and for at least 20secs.</a:t>
            </a: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Road vehicles must be single occupancy only unless an approved barrier is installed in the vehicle, then 2 people are permitted. If not practicable to maintain single occupancy, maximum distance between occupants must be achieved by sitting diagonally from the driver, not achievable in small crew cab vans.</a:t>
            </a: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Vehicles and communally used desks should be cleaned with sanitizing wipes before and after use.</a:t>
            </a: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If you can’t follow any of the steps you must inform your line manager.</a:t>
            </a: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If you </a:t>
            </a:r>
            <a:r>
              <a:rPr lang="en-GB" sz="1200" dirty="0">
                <a:solidFill>
                  <a:srgbClr val="000000"/>
                </a:solidFill>
                <a:latin typeface="Network Rail Sans" panose="02000000040000020004" pitchFamily="50" charset="0"/>
              </a:rPr>
              <a:t>receive a notification from </a:t>
            </a: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NHS Test and Trace and you inform your line manager, the manager must make sure you are advised to self-isolate for 10 days and do not attend the workplace. </a:t>
            </a: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As soon as you experience any of the symptoms you must self-isolate for at least 10 days</a:t>
            </a:r>
            <a:r>
              <a:rPr lang="en-GB" sz="1200" dirty="0">
                <a:solidFill>
                  <a:srgbClr val="000000"/>
                </a:solidFill>
                <a:latin typeface="Network Rail Sans" panose="02000000040000020004" pitchFamily="50" charset="0"/>
              </a:rPr>
              <a:t> and order a test immediately at nhs.uk/coronavirus or call 119 if you have no internet access.</a:t>
            </a: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 </a:t>
            </a: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If someone in your household or support bubble becomes symptomatic, you should not return for 10 days after the onset of symptoms of the first person who became ill. </a:t>
            </a: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200" b="0" i="0" u="none" strike="noStrike" kern="1200" cap="none" spc="0" normalizeH="0" baseline="0" noProof="0" dirty="0" err="1">
                <a:ln>
                  <a:noFill/>
                </a:ln>
                <a:solidFill>
                  <a:srgbClr val="000000"/>
                </a:solidFill>
                <a:effectLst/>
                <a:uLnTx/>
                <a:uFillTx/>
                <a:latin typeface="Network Rail Sans" panose="02000000040000020004" pitchFamily="50" charset="0"/>
                <a:ea typeface="+mn-ea"/>
                <a:cs typeface="+mn-cs"/>
              </a:rPr>
              <a:t>Covid</a:t>
            </a: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 Co-Ordinator hotline (0330 330 0148) provides support and assistance to the Line Managers if one of their staff tested positive.</a:t>
            </a:r>
          </a:p>
        </p:txBody>
      </p:sp>
      <p:sp>
        <p:nvSpPr>
          <p:cNvPr id="10" name="TextBox 9">
            <a:extLst>
              <a:ext uri="{FF2B5EF4-FFF2-40B4-BE49-F238E27FC236}">
                <a16:creationId xmlns:a16="http://schemas.microsoft.com/office/drawing/2014/main" id="{3D88C1D3-0CC4-4BAC-8B86-F846F51BE823}"/>
              </a:ext>
            </a:extLst>
          </p:cNvPr>
          <p:cNvSpPr txBox="1"/>
          <p:nvPr/>
        </p:nvSpPr>
        <p:spPr>
          <a:xfrm>
            <a:off x="276275" y="6200928"/>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charset="0"/>
                <a:ea typeface="+mn-ea"/>
                <a:cs typeface="+mn-cs"/>
              </a:rPr>
              <a:t>ACTION</a:t>
            </a:r>
          </a:p>
        </p:txBody>
      </p:sp>
      <p:sp>
        <p:nvSpPr>
          <p:cNvPr id="11" name="Oval 10">
            <a:extLst>
              <a:ext uri="{FF2B5EF4-FFF2-40B4-BE49-F238E27FC236}">
                <a16:creationId xmlns:a16="http://schemas.microsoft.com/office/drawing/2014/main" id="{8C5BB3A2-2918-4DF4-8291-C836D873D484}"/>
              </a:ext>
            </a:extLst>
          </p:cNvPr>
          <p:cNvSpPr/>
          <p:nvPr/>
        </p:nvSpPr>
        <p:spPr>
          <a:xfrm>
            <a:off x="313376" y="6021288"/>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71900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AA9E1F-C235-471F-A0E0-77C59C8E326E}"/>
              </a:ext>
            </a:extLst>
          </p:cNvPr>
          <p:cNvSpPr txBox="1"/>
          <p:nvPr/>
        </p:nvSpPr>
        <p:spPr>
          <a:xfrm>
            <a:off x="1557866" y="163542"/>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ea typeface="+mn-ea"/>
                <a:cs typeface="+mn-cs"/>
              </a:rPr>
              <a:t>Environment</a:t>
            </a:r>
          </a:p>
        </p:txBody>
      </p:sp>
      <p:sp>
        <p:nvSpPr>
          <p:cNvPr id="3" name="TextBox 2">
            <a:extLst>
              <a:ext uri="{FF2B5EF4-FFF2-40B4-BE49-F238E27FC236}">
                <a16:creationId xmlns:a16="http://schemas.microsoft.com/office/drawing/2014/main" id="{5690DEC7-4125-4FFF-9322-6E864BDB25F9}"/>
              </a:ext>
            </a:extLst>
          </p:cNvPr>
          <p:cNvSpPr txBox="1"/>
          <p:nvPr/>
        </p:nvSpPr>
        <p:spPr>
          <a:xfrm>
            <a:off x="1557866" y="826234"/>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ea typeface="+mn-ea"/>
                <a:cs typeface="+mn-cs"/>
              </a:rPr>
              <a:t>Depot and site housekeeping Part 1</a:t>
            </a:r>
          </a:p>
        </p:txBody>
      </p:sp>
      <p:cxnSp>
        <p:nvCxnSpPr>
          <p:cNvPr id="4" name="Straight Connector 3">
            <a:extLst>
              <a:ext uri="{FF2B5EF4-FFF2-40B4-BE49-F238E27FC236}">
                <a16:creationId xmlns:a16="http://schemas.microsoft.com/office/drawing/2014/main" id="{57DA93CD-4751-4420-9F25-3755C1674195}"/>
              </a:ext>
            </a:extLst>
          </p:cNvPr>
          <p:cNvCxnSpPr/>
          <p:nvPr/>
        </p:nvCxnSpPr>
        <p:spPr>
          <a:xfrm>
            <a:off x="1530354" y="1280801"/>
            <a:ext cx="626469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12A5689E-C970-4572-ABE1-DD200561A7DF}"/>
              </a:ext>
            </a:extLst>
          </p:cNvPr>
          <p:cNvGraphicFramePr>
            <a:graphicFrameLocks noGrp="1"/>
          </p:cNvGraphicFramePr>
          <p:nvPr>
            <p:extLst>
              <p:ext uri="{D42A27DB-BD31-4B8C-83A1-F6EECF244321}">
                <p14:modId xmlns:p14="http://schemas.microsoft.com/office/powerpoint/2010/main" val="3491014834"/>
              </p:ext>
            </p:extLst>
          </p:nvPr>
        </p:nvGraphicFramePr>
        <p:xfrm>
          <a:off x="450233" y="1427159"/>
          <a:ext cx="6714055" cy="2708686"/>
        </p:xfrm>
        <a:graphic>
          <a:graphicData uri="http://schemas.openxmlformats.org/drawingml/2006/table">
            <a:tbl>
              <a:tblPr>
                <a:tableStyleId>{5C22544A-7EE6-4342-B048-85BDC9FD1C3A}</a:tableStyleId>
              </a:tblPr>
              <a:tblGrid>
                <a:gridCol w="6714055">
                  <a:extLst>
                    <a:ext uri="{9D8B030D-6E8A-4147-A177-3AD203B41FA5}">
                      <a16:colId xmlns:a16="http://schemas.microsoft.com/office/drawing/2014/main" val="737224967"/>
                    </a:ext>
                  </a:extLst>
                </a:gridCol>
              </a:tblGrid>
              <a:tr h="2708686">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endParaRPr>
                    </a:p>
                    <a:p>
                      <a:pPr marL="85725"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endParaRPr>
                    </a:p>
                    <a:p>
                      <a:pPr algn="l" fontAlgn="base"/>
                      <a:endParaRPr lang="en-GB" sz="1400" dirty="0">
                        <a:effectLst/>
                        <a:latin typeface="Network Rail Sans" panose="02000000040000020004" pitchFamily="2" charset="0"/>
                      </a:endParaRPr>
                    </a:p>
                  </a:txBody>
                  <a:tcPr marL="114300" marR="114300" marT="0" marB="0">
                    <a:noFill/>
                  </a:tcPr>
                </a:tc>
                <a:extLst>
                  <a:ext uri="{0D108BD9-81ED-4DB2-BD59-A6C34878D82A}">
                    <a16:rowId xmlns:a16="http://schemas.microsoft.com/office/drawing/2014/main" val="1323575795"/>
                  </a:ext>
                </a:extLst>
              </a:tr>
            </a:tbl>
          </a:graphicData>
        </a:graphic>
      </p:graphicFrame>
      <p:sp>
        <p:nvSpPr>
          <p:cNvPr id="16" name="TextBox 15">
            <a:extLst>
              <a:ext uri="{FF2B5EF4-FFF2-40B4-BE49-F238E27FC236}">
                <a16:creationId xmlns:a16="http://schemas.microsoft.com/office/drawing/2014/main" id="{615F28BF-461C-4C67-878F-B9BD7D35D555}"/>
              </a:ext>
            </a:extLst>
          </p:cNvPr>
          <p:cNvSpPr txBox="1"/>
          <p:nvPr/>
        </p:nvSpPr>
        <p:spPr>
          <a:xfrm>
            <a:off x="1183968" y="6099973"/>
            <a:ext cx="7605878"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2000" b="1" dirty="0">
                <a:solidFill>
                  <a:prstClr val="white"/>
                </a:solidFill>
                <a:latin typeface="Network Rail Sans" panose="02000000040000020004" pitchFamily="2" charset="0"/>
              </a:rPr>
              <a:t>Are your depots and sites tidy? </a:t>
            </a:r>
            <a:endParaRPr kumimoji="0" lang="en-GB" sz="1100" b="0" i="0" u="none" strike="noStrike" kern="1200" cap="none" spc="0" normalizeH="0" baseline="0" noProof="0" dirty="0">
              <a:ln>
                <a:noFill/>
              </a:ln>
              <a:solidFill>
                <a:srgbClr val="1F497D"/>
              </a:solidFill>
              <a:effectLst/>
              <a:uLnTx/>
              <a:uFillTx/>
              <a:latin typeface="Arial" charset="0"/>
              <a:ea typeface="+mn-ea"/>
              <a:cs typeface="+mn-cs"/>
            </a:endParaRPr>
          </a:p>
        </p:txBody>
      </p:sp>
      <p:pic>
        <p:nvPicPr>
          <p:cNvPr id="9" name="Picture 14">
            <a:extLst>
              <a:ext uri="{FF2B5EF4-FFF2-40B4-BE49-F238E27FC236}">
                <a16:creationId xmlns:a16="http://schemas.microsoft.com/office/drawing/2014/main" id="{6AFD83EF-A9D8-4354-BE44-37B867DE1A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344744"/>
            <a:ext cx="445339"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Image result for discuss white icon">
            <a:extLst>
              <a:ext uri="{FF2B5EF4-FFF2-40B4-BE49-F238E27FC236}">
                <a16:creationId xmlns:a16="http://schemas.microsoft.com/office/drawing/2014/main" id="{EB3160B6-41B3-4322-A00E-A49554771A7C}"/>
              </a:ext>
            </a:extLst>
          </p:cNvPr>
          <p:cNvPicPr>
            <a:picLocks noChangeAspect="1" noChangeArrowheads="1"/>
          </p:cNvPicPr>
          <p:nvPr/>
        </p:nvPicPr>
        <p:blipFill>
          <a:blip r:embed="rId4"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639780C-9505-4490-AB22-36734C538DC6}"/>
              </a:ext>
            </a:extLst>
          </p:cNvPr>
          <p:cNvSpPr/>
          <p:nvPr/>
        </p:nvSpPr>
        <p:spPr>
          <a:xfrm>
            <a:off x="362304" y="1340768"/>
            <a:ext cx="8419391" cy="584775"/>
          </a:xfrm>
          <a:prstGeom prst="rect">
            <a:avLst/>
          </a:prstGeom>
        </p:spPr>
        <p:txBody>
          <a:bodyPr wrap="square">
            <a:spAutoFit/>
          </a:bodyPr>
          <a:lstStyle/>
          <a:p>
            <a:r>
              <a:rPr lang="en-GB" sz="1600" dirty="0">
                <a:solidFill>
                  <a:srgbClr val="292929"/>
                </a:solidFill>
                <a:latin typeface="Network Rail Sans" panose="02000000040000020004" pitchFamily="2" charset="0"/>
              </a:rPr>
              <a:t>Housekeeping is more than just clean floors and removing dust and clutter. Good housekeeping also provides the following benefits:</a:t>
            </a:r>
          </a:p>
        </p:txBody>
      </p:sp>
      <p:sp>
        <p:nvSpPr>
          <p:cNvPr id="14" name="Rectangle 13">
            <a:extLst>
              <a:ext uri="{FF2B5EF4-FFF2-40B4-BE49-F238E27FC236}">
                <a16:creationId xmlns:a16="http://schemas.microsoft.com/office/drawing/2014/main" id="{80DF35D0-8B0C-4CFA-8E67-C7036D9DD8C8}"/>
              </a:ext>
            </a:extLst>
          </p:cNvPr>
          <p:cNvSpPr/>
          <p:nvPr/>
        </p:nvSpPr>
        <p:spPr>
          <a:xfrm>
            <a:off x="120094" y="1916832"/>
            <a:ext cx="4388907" cy="1908215"/>
          </a:xfrm>
          <a:prstGeom prst="rect">
            <a:avLst/>
          </a:prstGeom>
        </p:spPr>
        <p:txBody>
          <a:bodyPr wrap="square" numCol="1">
            <a:spAutoFit/>
          </a:bodyPr>
          <a:lstStyle/>
          <a:p>
            <a:pPr marL="542925" indent="-277813">
              <a:spcAft>
                <a:spcPts val="600"/>
              </a:spcAft>
              <a:buFont typeface="Arial" panose="020B0604020202020204" pitchFamily="34" charset="0"/>
              <a:buChar char="•"/>
            </a:pPr>
            <a:r>
              <a:rPr lang="en-GB" sz="1400" dirty="0">
                <a:solidFill>
                  <a:srgbClr val="292929"/>
                </a:solidFill>
                <a:latin typeface="Network Rail Sans" panose="02000000040000020004" pitchFamily="2" charset="0"/>
              </a:rPr>
              <a:t>Improves morale. </a:t>
            </a:r>
          </a:p>
          <a:p>
            <a:pPr marL="542925" indent="-277813">
              <a:spcAft>
                <a:spcPts val="600"/>
              </a:spcAft>
              <a:buFont typeface="Arial" panose="020B0604020202020204" pitchFamily="34" charset="0"/>
              <a:buChar char="•"/>
            </a:pPr>
            <a:r>
              <a:rPr lang="en-GB" sz="1400" dirty="0">
                <a:solidFill>
                  <a:srgbClr val="292929"/>
                </a:solidFill>
                <a:latin typeface="Network Rail Sans" panose="02000000040000020004" pitchFamily="2" charset="0"/>
              </a:rPr>
              <a:t>Helps reduce risk of incidents/accidents (environmental &amp; H&amp;S).</a:t>
            </a:r>
          </a:p>
          <a:p>
            <a:pPr marL="542925" indent="-277813">
              <a:spcAft>
                <a:spcPts val="600"/>
              </a:spcAft>
              <a:buFont typeface="Arial" panose="020B0604020202020204" pitchFamily="34" charset="0"/>
              <a:buChar char="•"/>
            </a:pPr>
            <a:r>
              <a:rPr lang="en-GB" sz="1400" dirty="0">
                <a:solidFill>
                  <a:srgbClr val="292929"/>
                </a:solidFill>
                <a:latin typeface="Network Rail Sans" panose="02000000040000020004" pitchFamily="2" charset="0"/>
              </a:rPr>
              <a:t>Materials and kit are less likely to get damaged and need to be replaced.</a:t>
            </a:r>
            <a:endParaRPr lang="en-GB" sz="1400" u="sng" dirty="0">
              <a:solidFill>
                <a:srgbClr val="292929"/>
              </a:solidFill>
              <a:latin typeface="Network Rail Sans" panose="02000000040000020004" pitchFamily="2" charset="0"/>
            </a:endParaRPr>
          </a:p>
          <a:p>
            <a:pPr marL="542925" indent="-277813">
              <a:spcAft>
                <a:spcPts val="600"/>
              </a:spcAft>
              <a:buFont typeface="Arial" panose="020B0604020202020204" pitchFamily="34" charset="0"/>
              <a:buChar char="•"/>
            </a:pPr>
            <a:r>
              <a:rPr lang="en-GB" sz="1400" dirty="0">
                <a:solidFill>
                  <a:srgbClr val="292929"/>
                </a:solidFill>
                <a:latin typeface="Network Rail Sans" panose="02000000040000020004" pitchFamily="2" charset="0"/>
              </a:rPr>
              <a:t>Improving/maintaining stakeholder reputation.</a:t>
            </a:r>
          </a:p>
          <a:p>
            <a:pPr marL="542925" indent="-277813">
              <a:spcAft>
                <a:spcPts val="600"/>
              </a:spcAft>
              <a:buFont typeface="Arial" panose="020B0604020202020204" pitchFamily="34" charset="0"/>
              <a:buChar char="•"/>
            </a:pPr>
            <a:r>
              <a:rPr lang="en-GB" sz="1400" dirty="0">
                <a:solidFill>
                  <a:srgbClr val="292929"/>
                </a:solidFill>
                <a:latin typeface="Network Rail Sans" panose="02000000040000020004" pitchFamily="2" charset="0"/>
              </a:rPr>
              <a:t>Reduces unnecessary costs in fines.</a:t>
            </a:r>
          </a:p>
        </p:txBody>
      </p:sp>
      <p:sp>
        <p:nvSpPr>
          <p:cNvPr id="15" name="Rectangle 14">
            <a:extLst>
              <a:ext uri="{FF2B5EF4-FFF2-40B4-BE49-F238E27FC236}">
                <a16:creationId xmlns:a16="http://schemas.microsoft.com/office/drawing/2014/main" id="{23D9F887-EB7D-411D-A451-B73B05AB4FD6}"/>
              </a:ext>
            </a:extLst>
          </p:cNvPr>
          <p:cNvSpPr/>
          <p:nvPr/>
        </p:nvSpPr>
        <p:spPr>
          <a:xfrm>
            <a:off x="4105316" y="1814977"/>
            <a:ext cx="5006518" cy="2416046"/>
          </a:xfrm>
          <a:prstGeom prst="rect">
            <a:avLst/>
          </a:prstGeom>
        </p:spPr>
        <p:txBody>
          <a:bodyPr wrap="square">
            <a:spAutoFit/>
          </a:bodyPr>
          <a:lstStyle/>
          <a:p>
            <a:pPr marL="542925" indent="-277813">
              <a:spcAft>
                <a:spcPts val="600"/>
              </a:spcAft>
              <a:buFont typeface="Arial" panose="020B0604020202020204" pitchFamily="34" charset="0"/>
              <a:buChar char="•"/>
            </a:pPr>
            <a:r>
              <a:rPr lang="en-GB" sz="1400" dirty="0">
                <a:solidFill>
                  <a:srgbClr val="292929"/>
                </a:solidFill>
                <a:latin typeface="Network Rail Sans" panose="02000000040000020004" pitchFamily="2" charset="0"/>
              </a:rPr>
              <a:t>Improves productivity.</a:t>
            </a:r>
            <a:endParaRPr lang="en-GB" sz="1400" dirty="0">
              <a:solidFill>
                <a:srgbClr val="FF0000"/>
              </a:solidFill>
              <a:latin typeface="Network Rail Sans" panose="02000000040000020004" pitchFamily="2" charset="0"/>
            </a:endParaRPr>
          </a:p>
          <a:p>
            <a:pPr marL="542925" indent="-277813">
              <a:spcAft>
                <a:spcPts val="600"/>
              </a:spcAft>
              <a:buFont typeface="Arial" panose="020B0604020202020204" pitchFamily="34" charset="0"/>
              <a:buChar char="•"/>
            </a:pPr>
            <a:r>
              <a:rPr lang="en-GB" sz="1400" dirty="0">
                <a:solidFill>
                  <a:srgbClr val="292929"/>
                </a:solidFill>
                <a:latin typeface="Network Rail Sans" panose="02000000040000020004" pitchFamily="2" charset="0"/>
              </a:rPr>
              <a:t>Reduces risk of vermin (there are an estimated 20,000,000 rats in London alone).</a:t>
            </a:r>
          </a:p>
          <a:p>
            <a:pPr marL="542925" indent="-277813">
              <a:spcAft>
                <a:spcPts val="600"/>
              </a:spcAft>
              <a:buFont typeface="Arial" panose="020B0604020202020204" pitchFamily="34" charset="0"/>
              <a:buChar char="•"/>
            </a:pPr>
            <a:r>
              <a:rPr lang="en-GB" sz="1400" dirty="0">
                <a:solidFill>
                  <a:srgbClr val="292929"/>
                </a:solidFill>
                <a:latin typeface="Network Rail Sans" panose="02000000040000020004" pitchFamily="2" charset="0"/>
              </a:rPr>
              <a:t>Improves security and reduces theft (Wessex has numerous designated Critical National Infrastructure  buildings).</a:t>
            </a:r>
          </a:p>
          <a:p>
            <a:pPr marL="542925" indent="-277813">
              <a:spcAft>
                <a:spcPts val="600"/>
              </a:spcAft>
              <a:buFont typeface="Arial" panose="020B0604020202020204" pitchFamily="34" charset="0"/>
              <a:buChar char="•"/>
            </a:pPr>
            <a:r>
              <a:rPr lang="en-GB" sz="1400" dirty="0">
                <a:solidFill>
                  <a:srgbClr val="292929"/>
                </a:solidFill>
                <a:latin typeface="Network Rail Sans" panose="02000000040000020004" pitchFamily="2" charset="0"/>
              </a:rPr>
              <a:t>Efficient use of available space and improves access</a:t>
            </a:r>
          </a:p>
          <a:p>
            <a:pPr marL="542925" indent="-277813">
              <a:spcAft>
                <a:spcPts val="600"/>
              </a:spcAft>
              <a:buFont typeface="Arial" panose="020B0604020202020204" pitchFamily="34" charset="0"/>
              <a:buChar char="•"/>
            </a:pPr>
            <a:r>
              <a:rPr lang="en-GB" sz="1400" dirty="0">
                <a:solidFill>
                  <a:srgbClr val="292929"/>
                </a:solidFill>
                <a:latin typeface="Network Rail Sans" panose="02000000040000020004" pitchFamily="2" charset="0"/>
              </a:rPr>
              <a:t>Compliance with H&amp;S at Work Act Section 2.7.</a:t>
            </a:r>
            <a:endParaRPr lang="en-GB" sz="1400" dirty="0">
              <a:solidFill>
                <a:srgbClr val="FF0000"/>
              </a:solidFill>
              <a:latin typeface="Network Rail Sans" panose="02000000040000020004" pitchFamily="2" charset="0"/>
            </a:endParaRPr>
          </a:p>
          <a:p>
            <a:pPr marL="542925" indent="-277813">
              <a:spcAft>
                <a:spcPts val="600"/>
              </a:spcAft>
              <a:buFont typeface="Arial" panose="020B0604020202020204" pitchFamily="34" charset="0"/>
              <a:buChar char="•"/>
            </a:pPr>
            <a:endParaRPr lang="en-GB" sz="1400" dirty="0">
              <a:solidFill>
                <a:srgbClr val="292929"/>
              </a:solidFill>
              <a:latin typeface="Network Rail Sans" panose="02000000040000020004" pitchFamily="2" charset="0"/>
            </a:endParaRPr>
          </a:p>
        </p:txBody>
      </p:sp>
      <p:pic>
        <p:nvPicPr>
          <p:cNvPr id="17" name="Picture 16">
            <a:extLst>
              <a:ext uri="{FF2B5EF4-FFF2-40B4-BE49-F238E27FC236}">
                <a16:creationId xmlns:a16="http://schemas.microsoft.com/office/drawing/2014/main" id="{0162AF58-9E38-41C9-AE46-76F1F9DD0E5A}"/>
              </a:ext>
            </a:extLst>
          </p:cNvPr>
          <p:cNvPicPr>
            <a:picLocks noChangeAspect="1"/>
          </p:cNvPicPr>
          <p:nvPr/>
        </p:nvPicPr>
        <p:blipFill rotWithShape="1">
          <a:blip r:embed="rId5"/>
          <a:srcRect l="743" t="-31" r="15947" b="31"/>
          <a:stretch/>
        </p:blipFill>
        <p:spPr>
          <a:xfrm>
            <a:off x="3389847" y="4005064"/>
            <a:ext cx="1939006" cy="1745607"/>
          </a:xfrm>
          <a:prstGeom prst="rect">
            <a:avLst/>
          </a:prstGeom>
          <a:ln>
            <a:solidFill>
              <a:srgbClr val="292929"/>
            </a:solidFill>
          </a:ln>
        </p:spPr>
      </p:pic>
      <p:pic>
        <p:nvPicPr>
          <p:cNvPr id="18" name="Picture 17" descr="A picture containing text, green, cluttered&#10;&#10;Description automatically generated">
            <a:extLst>
              <a:ext uri="{FF2B5EF4-FFF2-40B4-BE49-F238E27FC236}">
                <a16:creationId xmlns:a16="http://schemas.microsoft.com/office/drawing/2014/main" id="{44439100-588E-4029-8489-7CD00669C7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9" t="170" r="269" b="15711"/>
          <a:stretch/>
        </p:blipFill>
        <p:spPr>
          <a:xfrm>
            <a:off x="7335766" y="4005064"/>
            <a:ext cx="1556714" cy="1745983"/>
          </a:xfrm>
          <a:prstGeom prst="rect">
            <a:avLst/>
          </a:prstGeom>
          <a:ln>
            <a:solidFill>
              <a:srgbClr val="292929"/>
            </a:solidFill>
          </a:ln>
        </p:spPr>
      </p:pic>
      <p:pic>
        <p:nvPicPr>
          <p:cNvPr id="19" name="Picture 18">
            <a:extLst>
              <a:ext uri="{FF2B5EF4-FFF2-40B4-BE49-F238E27FC236}">
                <a16:creationId xmlns:a16="http://schemas.microsoft.com/office/drawing/2014/main" id="{F62DFA4E-1650-4904-B44A-0EDF7AC2B9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811" b="8929"/>
          <a:stretch/>
        </p:blipFill>
        <p:spPr>
          <a:xfrm>
            <a:off x="1724068" y="4008908"/>
            <a:ext cx="1480083" cy="1741763"/>
          </a:xfrm>
          <a:prstGeom prst="rect">
            <a:avLst/>
          </a:prstGeom>
          <a:ln>
            <a:solidFill>
              <a:srgbClr val="292929"/>
            </a:solidFill>
          </a:ln>
        </p:spPr>
      </p:pic>
      <p:sp>
        <p:nvSpPr>
          <p:cNvPr id="20" name="TextBox 19">
            <a:extLst>
              <a:ext uri="{FF2B5EF4-FFF2-40B4-BE49-F238E27FC236}">
                <a16:creationId xmlns:a16="http://schemas.microsoft.com/office/drawing/2014/main" id="{410B6F18-7C97-4E9D-8762-C2A538FC9DA5}"/>
              </a:ext>
            </a:extLst>
          </p:cNvPr>
          <p:cNvSpPr txBox="1"/>
          <p:nvPr/>
        </p:nvSpPr>
        <p:spPr>
          <a:xfrm>
            <a:off x="32170" y="4725144"/>
            <a:ext cx="1480083"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292929"/>
                </a:solidFill>
                <a:effectLst/>
                <a:uLnTx/>
                <a:uFillTx/>
              </a:rPr>
              <a:t>Examples of poor housekeeping</a:t>
            </a:r>
          </a:p>
        </p:txBody>
      </p:sp>
      <p:pic>
        <p:nvPicPr>
          <p:cNvPr id="21" name="Picture 20">
            <a:extLst>
              <a:ext uri="{FF2B5EF4-FFF2-40B4-BE49-F238E27FC236}">
                <a16:creationId xmlns:a16="http://schemas.microsoft.com/office/drawing/2014/main" id="{C19910EC-25ED-4227-AF46-84AEDFEB9321}"/>
              </a:ext>
            </a:extLst>
          </p:cNvPr>
          <p:cNvPicPr>
            <a:picLocks noChangeAspect="1"/>
          </p:cNvPicPr>
          <p:nvPr/>
        </p:nvPicPr>
        <p:blipFill rotWithShape="1">
          <a:blip r:embed="rId8"/>
          <a:srcRect l="45669" r="-1"/>
          <a:stretch/>
        </p:blipFill>
        <p:spPr>
          <a:xfrm>
            <a:off x="5513649" y="4005064"/>
            <a:ext cx="1663284" cy="1765379"/>
          </a:xfrm>
          <a:prstGeom prst="rect">
            <a:avLst/>
          </a:prstGeom>
          <a:ln>
            <a:solidFill>
              <a:srgbClr val="292929"/>
            </a:solidFill>
          </a:ln>
        </p:spPr>
      </p:pic>
    </p:spTree>
    <p:extLst>
      <p:ext uri="{BB962C8B-B14F-4D97-AF65-F5344CB8AC3E}">
        <p14:creationId xmlns:p14="http://schemas.microsoft.com/office/powerpoint/2010/main" val="2769023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AA9E1F-C235-471F-A0E0-77C59C8E326E}"/>
              </a:ext>
            </a:extLst>
          </p:cNvPr>
          <p:cNvSpPr txBox="1"/>
          <p:nvPr/>
        </p:nvSpPr>
        <p:spPr>
          <a:xfrm>
            <a:off x="1557866" y="163542"/>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ea typeface="+mn-ea"/>
                <a:cs typeface="+mn-cs"/>
              </a:rPr>
              <a:t>Environment</a:t>
            </a:r>
          </a:p>
        </p:txBody>
      </p:sp>
      <p:sp>
        <p:nvSpPr>
          <p:cNvPr id="3" name="TextBox 2">
            <a:extLst>
              <a:ext uri="{FF2B5EF4-FFF2-40B4-BE49-F238E27FC236}">
                <a16:creationId xmlns:a16="http://schemas.microsoft.com/office/drawing/2014/main" id="{5690DEC7-4125-4FFF-9322-6E864BDB25F9}"/>
              </a:ext>
            </a:extLst>
          </p:cNvPr>
          <p:cNvSpPr txBox="1"/>
          <p:nvPr/>
        </p:nvSpPr>
        <p:spPr>
          <a:xfrm>
            <a:off x="1557866" y="826234"/>
            <a:ext cx="6542526" cy="400110"/>
          </a:xfrm>
          <a:prstGeom prst="rect">
            <a:avLst/>
          </a:prstGeom>
          <a:noFill/>
        </p:spPr>
        <p:txBody>
          <a:bodyPr wrap="square" rtlCol="0">
            <a:spAutoFit/>
          </a:bodyPr>
          <a:lstStyle/>
          <a:p>
            <a:pPr lvl="0">
              <a:defRPr/>
            </a:pPr>
            <a:r>
              <a:rPr lang="en-GB" sz="2000" b="1" dirty="0">
                <a:solidFill>
                  <a:prstClr val="white">
                    <a:lumMod val="50000"/>
                  </a:prstClr>
                </a:solidFill>
                <a:latin typeface="Network Rail Sans" panose="02000000040000020004" pitchFamily="2" charset="0"/>
              </a:rPr>
              <a:t>Depot and site housekeeping Part 2</a:t>
            </a:r>
            <a:endParaRPr kumimoji="0" lang="en-GB" sz="16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ea typeface="+mn-ea"/>
              <a:cs typeface="+mn-cs"/>
            </a:endParaRPr>
          </a:p>
        </p:txBody>
      </p:sp>
      <p:cxnSp>
        <p:nvCxnSpPr>
          <p:cNvPr id="4" name="Straight Connector 3">
            <a:extLst>
              <a:ext uri="{FF2B5EF4-FFF2-40B4-BE49-F238E27FC236}">
                <a16:creationId xmlns:a16="http://schemas.microsoft.com/office/drawing/2014/main" id="{57DA93CD-4751-4420-9F25-3755C1674195}"/>
              </a:ext>
            </a:extLst>
          </p:cNvPr>
          <p:cNvCxnSpPr/>
          <p:nvPr/>
        </p:nvCxnSpPr>
        <p:spPr>
          <a:xfrm>
            <a:off x="1530354" y="1280801"/>
            <a:ext cx="626469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12A5689E-C970-4572-ABE1-DD200561A7DF}"/>
              </a:ext>
            </a:extLst>
          </p:cNvPr>
          <p:cNvGraphicFramePr>
            <a:graphicFrameLocks noGrp="1"/>
          </p:cNvGraphicFramePr>
          <p:nvPr>
            <p:extLst>
              <p:ext uri="{D42A27DB-BD31-4B8C-83A1-F6EECF244321}">
                <p14:modId xmlns:p14="http://schemas.microsoft.com/office/powerpoint/2010/main" val="722656750"/>
              </p:ext>
            </p:extLst>
          </p:nvPr>
        </p:nvGraphicFramePr>
        <p:xfrm>
          <a:off x="539552" y="1542485"/>
          <a:ext cx="5810686" cy="4176856"/>
        </p:xfrm>
        <a:graphic>
          <a:graphicData uri="http://schemas.openxmlformats.org/drawingml/2006/table">
            <a:tbl>
              <a:tblPr>
                <a:tableStyleId>{5C22544A-7EE6-4342-B048-85BDC9FD1C3A}</a:tableStyleId>
              </a:tblPr>
              <a:tblGrid>
                <a:gridCol w="5810686">
                  <a:extLst>
                    <a:ext uri="{9D8B030D-6E8A-4147-A177-3AD203B41FA5}">
                      <a16:colId xmlns:a16="http://schemas.microsoft.com/office/drawing/2014/main" val="737224967"/>
                    </a:ext>
                  </a:extLst>
                </a:gridCol>
              </a:tblGrid>
              <a:tr h="4176856">
                <a:tc>
                  <a:txBody>
                    <a:bodyPr/>
                    <a:lstStyle/>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endParaRPr>
                    </a:p>
                  </a:txBody>
                  <a:tcPr marL="114300" marR="114300" marT="0" marB="0">
                    <a:noFill/>
                  </a:tcPr>
                </a:tc>
                <a:extLst>
                  <a:ext uri="{0D108BD9-81ED-4DB2-BD59-A6C34878D82A}">
                    <a16:rowId xmlns:a16="http://schemas.microsoft.com/office/drawing/2014/main" val="1323575795"/>
                  </a:ext>
                </a:extLst>
              </a:tr>
            </a:tbl>
          </a:graphicData>
        </a:graphic>
      </p:graphicFrame>
      <p:sp>
        <p:nvSpPr>
          <p:cNvPr id="19" name="TextBox 18">
            <a:extLst>
              <a:ext uri="{FF2B5EF4-FFF2-40B4-BE49-F238E27FC236}">
                <a16:creationId xmlns:a16="http://schemas.microsoft.com/office/drawing/2014/main" id="{3F36F79F-62D7-45CD-B59D-EC2922538633}"/>
              </a:ext>
            </a:extLst>
          </p:cNvPr>
          <p:cNvSpPr txBox="1"/>
          <p:nvPr/>
        </p:nvSpPr>
        <p:spPr>
          <a:xfrm>
            <a:off x="276275" y="6200928"/>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charset="0"/>
                <a:ea typeface="+mn-ea"/>
                <a:cs typeface="+mn-cs"/>
              </a:rPr>
              <a:t>ACTION</a:t>
            </a:r>
          </a:p>
        </p:txBody>
      </p:sp>
      <p:sp>
        <p:nvSpPr>
          <p:cNvPr id="20" name="Oval 19">
            <a:extLst>
              <a:ext uri="{FF2B5EF4-FFF2-40B4-BE49-F238E27FC236}">
                <a16:creationId xmlns:a16="http://schemas.microsoft.com/office/drawing/2014/main" id="{525DFE6D-2BFB-4857-BE6B-A4B685A6BAD5}"/>
              </a:ext>
            </a:extLst>
          </p:cNvPr>
          <p:cNvSpPr/>
          <p:nvPr/>
        </p:nvSpPr>
        <p:spPr>
          <a:xfrm>
            <a:off x="313376" y="6021288"/>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615F28BF-461C-4C67-878F-B9BD7D35D555}"/>
              </a:ext>
            </a:extLst>
          </p:cNvPr>
          <p:cNvSpPr txBox="1"/>
          <p:nvPr/>
        </p:nvSpPr>
        <p:spPr>
          <a:xfrm>
            <a:off x="1261847" y="6156012"/>
            <a:ext cx="7605878" cy="369332"/>
          </a:xfrm>
          <a:prstGeom prst="rect">
            <a:avLst/>
          </a:prstGeom>
          <a:noFill/>
        </p:spPr>
        <p:txBody>
          <a:bodyPr wrap="square" rtlCol="0">
            <a:spAutoFit/>
          </a:bodyPr>
          <a:lstStyle/>
          <a:p>
            <a:pPr lvl="0" algn="ctr"/>
            <a:r>
              <a:rPr lang="en-GB" sz="1800" b="1" dirty="0">
                <a:solidFill>
                  <a:prstClr val="white"/>
                </a:solidFill>
                <a:latin typeface="Network Rail Sans" panose="02000000040000020004" pitchFamily="2" charset="0"/>
              </a:rPr>
              <a:t>The standards you walk past are the standards you accept.</a:t>
            </a:r>
            <a:endParaRPr kumimoji="0" lang="en-GB" sz="1800" b="0" i="0" u="none" strike="noStrike" kern="1200" cap="none" spc="0" normalizeH="0" baseline="0" noProof="0" dirty="0">
              <a:ln>
                <a:noFill/>
              </a:ln>
              <a:solidFill>
                <a:srgbClr val="1F497D"/>
              </a:solidFill>
              <a:effectLst/>
              <a:uLnTx/>
              <a:uFillTx/>
              <a:latin typeface="Arial" charset="0"/>
              <a:ea typeface="+mn-ea"/>
              <a:cs typeface="+mn-cs"/>
            </a:endParaRPr>
          </a:p>
        </p:txBody>
      </p:sp>
      <p:pic>
        <p:nvPicPr>
          <p:cNvPr id="9" name="Picture 14">
            <a:extLst>
              <a:ext uri="{FF2B5EF4-FFF2-40B4-BE49-F238E27FC236}">
                <a16:creationId xmlns:a16="http://schemas.microsoft.com/office/drawing/2014/main" id="{6AFD83EF-A9D8-4354-BE44-37B867DE1A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344744"/>
            <a:ext cx="445339"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14">
            <a:extLst>
              <a:ext uri="{FF2B5EF4-FFF2-40B4-BE49-F238E27FC236}">
                <a16:creationId xmlns:a16="http://schemas.microsoft.com/office/drawing/2014/main" id="{2960B8B6-345C-4E6F-AB57-CFF45A093C00}"/>
              </a:ext>
            </a:extLst>
          </p:cNvPr>
          <p:cNvSpPr txBox="1">
            <a:spLocks noChangeArrowheads="1"/>
          </p:cNvSpPr>
          <p:nvPr/>
        </p:nvSpPr>
        <p:spPr bwMode="auto">
          <a:xfrm>
            <a:off x="467544" y="1360300"/>
            <a:ext cx="8352927" cy="2559171"/>
          </a:xfrm>
          <a:prstGeom prst="rect">
            <a:avLst/>
          </a:prstGeom>
          <a:noFill/>
          <a:ln>
            <a:noFill/>
          </a:ln>
          <a:effectLst/>
        </p:spPr>
        <p:txBody>
          <a:bodyPr vert="horz" wrap="square" lIns="36576" tIns="36576" rIns="36576" bIns="36576" numCol="1" anchor="t" anchorCtr="0" compatLnSpc="1">
            <a:prstTxWarp prst="textNoShape">
              <a:avLst/>
            </a:prstTxWarp>
          </a:bodyPr>
          <a:lstStyle/>
          <a:p>
            <a:r>
              <a:rPr lang="en-GB" sz="1600" dirty="0">
                <a:solidFill>
                  <a:srgbClr val="292929"/>
                </a:solidFill>
                <a:latin typeface="Network Rail Sans" panose="02000000040000020004" pitchFamily="2" charset="0"/>
              </a:rPr>
              <a:t>Housekeeping tips for maintaining a safe and productive railway.</a:t>
            </a:r>
          </a:p>
          <a:p>
            <a:endParaRPr lang="en-GB" sz="600" b="1" u="sng" dirty="0">
              <a:solidFill>
                <a:srgbClr val="292929"/>
              </a:solidFill>
              <a:latin typeface="Network Rail Sans" panose="02000000040000020004" pitchFamily="2" charset="0"/>
            </a:endParaRPr>
          </a:p>
          <a:p>
            <a:pPr marL="285750" indent="-285750">
              <a:spcAft>
                <a:spcPts val="0"/>
              </a:spcAft>
              <a:buFont typeface="Arial" panose="020B0604020202020204" pitchFamily="34" charset="0"/>
              <a:buChar char="•"/>
            </a:pPr>
            <a:r>
              <a:rPr lang="en-GB" sz="1400" dirty="0">
                <a:solidFill>
                  <a:srgbClr val="292929"/>
                </a:solidFill>
                <a:latin typeface="Network Rail Sans" panose="02000000040000020004" pitchFamily="2" charset="0"/>
              </a:rPr>
              <a:t>Don’t rely on others to put away your materials or equipment</a:t>
            </a:r>
          </a:p>
          <a:p>
            <a:pPr marL="285750" indent="-285750">
              <a:spcAft>
                <a:spcPts val="0"/>
              </a:spcAft>
              <a:buFont typeface="Arial" panose="020B0604020202020204" pitchFamily="34" charset="0"/>
              <a:buChar char="•"/>
            </a:pPr>
            <a:r>
              <a:rPr lang="en-GB" sz="1400" dirty="0">
                <a:solidFill>
                  <a:srgbClr val="292929"/>
                </a:solidFill>
                <a:latin typeface="Network Rail Sans" panose="02000000040000020004" pitchFamily="2" charset="0"/>
              </a:rPr>
              <a:t>Define storage locations for specific kit or materials both outside and within storage containers.</a:t>
            </a:r>
          </a:p>
          <a:p>
            <a:pPr marL="285750" indent="-285750">
              <a:spcAft>
                <a:spcPts val="0"/>
              </a:spcAft>
              <a:buFont typeface="Arial" panose="020B0604020202020204" pitchFamily="34" charset="0"/>
              <a:buChar char="•"/>
            </a:pPr>
            <a:r>
              <a:rPr lang="en-GB" sz="1400" dirty="0">
                <a:solidFill>
                  <a:srgbClr val="292929"/>
                </a:solidFill>
                <a:latin typeface="Network Rail Sans" panose="02000000040000020004" pitchFamily="2" charset="0"/>
              </a:rPr>
              <a:t>Define/specify areas waste management.</a:t>
            </a:r>
          </a:p>
          <a:p>
            <a:pPr marL="285750" indent="-285750">
              <a:spcAft>
                <a:spcPts val="0"/>
              </a:spcAft>
              <a:buFont typeface="Arial" panose="020B0604020202020204" pitchFamily="34" charset="0"/>
              <a:buChar char="•"/>
            </a:pPr>
            <a:r>
              <a:rPr lang="en-GB" sz="1400" dirty="0">
                <a:solidFill>
                  <a:srgbClr val="292929"/>
                </a:solidFill>
                <a:latin typeface="Network Rail Sans" panose="02000000040000020004" pitchFamily="2" charset="0"/>
              </a:rPr>
              <a:t>Dispose of waste, and surplus materials appropriately. (NR SurPlus App can be utilised to enable reuse).</a:t>
            </a:r>
          </a:p>
          <a:p>
            <a:pPr marL="285750" indent="-285750">
              <a:spcAft>
                <a:spcPts val="0"/>
              </a:spcAft>
              <a:buFont typeface="Arial" panose="020B0604020202020204" pitchFamily="34" charset="0"/>
              <a:buChar char="•"/>
            </a:pPr>
            <a:r>
              <a:rPr lang="en-GB" sz="1400" dirty="0">
                <a:solidFill>
                  <a:srgbClr val="292929"/>
                </a:solidFill>
                <a:latin typeface="Network Rail Sans" panose="02000000040000020004" pitchFamily="2" charset="0"/>
              </a:rPr>
              <a:t>Conduct weekly walkabouts to identify and rectify emerging issues.</a:t>
            </a:r>
          </a:p>
          <a:p>
            <a:pPr marL="285750" indent="-285750">
              <a:spcAft>
                <a:spcPts val="0"/>
              </a:spcAft>
              <a:buFont typeface="Arial" panose="020B0604020202020204" pitchFamily="34" charset="0"/>
              <a:buChar char="•"/>
            </a:pPr>
            <a:r>
              <a:rPr lang="en-GB" sz="1400" dirty="0">
                <a:solidFill>
                  <a:srgbClr val="292929"/>
                </a:solidFill>
                <a:latin typeface="Network Rail Sans" panose="02000000040000020004" pitchFamily="2" charset="0"/>
              </a:rPr>
              <a:t>Work with your Maintenance Protection Co-ordinator to assist with the removal of third party waste.</a:t>
            </a:r>
          </a:p>
          <a:p>
            <a:pPr marL="285750" indent="-285750">
              <a:spcAft>
                <a:spcPts val="600"/>
              </a:spcAft>
              <a:buFont typeface="Arial" panose="020B0604020202020204" pitchFamily="34" charset="0"/>
              <a:buChar char="•"/>
            </a:pPr>
            <a:r>
              <a:rPr lang="en-GB" sz="1400" dirty="0">
                <a:solidFill>
                  <a:srgbClr val="292929"/>
                </a:solidFill>
                <a:latin typeface="Network Rail Sans" panose="02000000040000020004" pitchFamily="2" charset="0"/>
              </a:rPr>
              <a:t>Designate an environmental champion for your depot/location.</a:t>
            </a:r>
          </a:p>
        </p:txBody>
      </p:sp>
      <p:pic>
        <p:nvPicPr>
          <p:cNvPr id="13" name="Picture 12">
            <a:extLst>
              <a:ext uri="{FF2B5EF4-FFF2-40B4-BE49-F238E27FC236}">
                <a16:creationId xmlns:a16="http://schemas.microsoft.com/office/drawing/2014/main" id="{CA2FFBA9-D8AD-4B8E-ACEC-05E07DC160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3260" y="3501008"/>
            <a:ext cx="2344844" cy="1758633"/>
          </a:xfrm>
          <a:prstGeom prst="rect">
            <a:avLst/>
          </a:prstGeom>
          <a:ln>
            <a:solidFill>
              <a:srgbClr val="292929"/>
            </a:solidFill>
          </a:ln>
        </p:spPr>
      </p:pic>
      <p:sp>
        <p:nvSpPr>
          <p:cNvPr id="14" name="TextBox 13">
            <a:extLst>
              <a:ext uri="{FF2B5EF4-FFF2-40B4-BE49-F238E27FC236}">
                <a16:creationId xmlns:a16="http://schemas.microsoft.com/office/drawing/2014/main" id="{03465D21-DAE3-49C1-B9C0-0509A9212876}"/>
              </a:ext>
            </a:extLst>
          </p:cNvPr>
          <p:cNvSpPr txBox="1"/>
          <p:nvPr/>
        </p:nvSpPr>
        <p:spPr>
          <a:xfrm>
            <a:off x="2908590" y="5405184"/>
            <a:ext cx="274494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solidFill>
                  <a:srgbClr val="292929"/>
                </a:solidFill>
                <a:effectLst/>
                <a:uLnTx/>
                <a:uFillTx/>
              </a:rPr>
              <a:t>Designated and well signed waste area </a:t>
            </a:r>
          </a:p>
        </p:txBody>
      </p:sp>
      <p:pic>
        <p:nvPicPr>
          <p:cNvPr id="15" name="Picture 14">
            <a:extLst>
              <a:ext uri="{FF2B5EF4-FFF2-40B4-BE49-F238E27FC236}">
                <a16:creationId xmlns:a16="http://schemas.microsoft.com/office/drawing/2014/main" id="{931F5AC7-83A4-44DE-93A9-65224D4BE2F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6279" b="17097"/>
          <a:stretch/>
        </p:blipFill>
        <p:spPr>
          <a:xfrm>
            <a:off x="504036" y="3501008"/>
            <a:ext cx="1979732" cy="1758633"/>
          </a:xfrm>
          <a:prstGeom prst="rect">
            <a:avLst/>
          </a:prstGeom>
          <a:ln>
            <a:solidFill>
              <a:srgbClr val="292929"/>
            </a:solidFill>
          </a:ln>
        </p:spPr>
      </p:pic>
      <p:sp>
        <p:nvSpPr>
          <p:cNvPr id="17" name="TextBox 16">
            <a:extLst>
              <a:ext uri="{FF2B5EF4-FFF2-40B4-BE49-F238E27FC236}">
                <a16:creationId xmlns:a16="http://schemas.microsoft.com/office/drawing/2014/main" id="{C20D5492-7D1D-41BC-9616-38D5DEF45B78}"/>
              </a:ext>
            </a:extLst>
          </p:cNvPr>
          <p:cNvSpPr txBox="1"/>
          <p:nvPr/>
        </p:nvSpPr>
        <p:spPr>
          <a:xfrm>
            <a:off x="141760" y="5373216"/>
            <a:ext cx="254186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solidFill>
                  <a:srgbClr val="292929"/>
                </a:solidFill>
                <a:effectLst/>
                <a:uLnTx/>
                <a:uFillTx/>
              </a:rPr>
              <a:t>Well organised labelled storage, with no trip hazards</a:t>
            </a:r>
          </a:p>
        </p:txBody>
      </p:sp>
      <p:pic>
        <p:nvPicPr>
          <p:cNvPr id="18" name="Picture 17">
            <a:extLst>
              <a:ext uri="{FF2B5EF4-FFF2-40B4-BE49-F238E27FC236}">
                <a16:creationId xmlns:a16="http://schemas.microsoft.com/office/drawing/2014/main" id="{B9D3990B-813D-494C-A57B-9C9CB49C881F}"/>
              </a:ext>
            </a:extLst>
          </p:cNvPr>
          <p:cNvPicPr>
            <a:picLocks noChangeAspect="1"/>
          </p:cNvPicPr>
          <p:nvPr/>
        </p:nvPicPr>
        <p:blipFill>
          <a:blip r:embed="rId6"/>
          <a:stretch>
            <a:fillRect/>
          </a:stretch>
        </p:blipFill>
        <p:spPr>
          <a:xfrm>
            <a:off x="5859507" y="3501008"/>
            <a:ext cx="2744941" cy="1757039"/>
          </a:xfrm>
          <a:prstGeom prst="rect">
            <a:avLst/>
          </a:prstGeom>
        </p:spPr>
      </p:pic>
      <p:sp>
        <p:nvSpPr>
          <p:cNvPr id="21" name="TextBox 20">
            <a:extLst>
              <a:ext uri="{FF2B5EF4-FFF2-40B4-BE49-F238E27FC236}">
                <a16:creationId xmlns:a16="http://schemas.microsoft.com/office/drawing/2014/main" id="{433A7FC3-5C33-4EC7-A5A5-D5A9142E6C80}"/>
              </a:ext>
            </a:extLst>
          </p:cNvPr>
          <p:cNvSpPr txBox="1"/>
          <p:nvPr/>
        </p:nvSpPr>
        <p:spPr>
          <a:xfrm>
            <a:off x="5859507" y="5383048"/>
            <a:ext cx="2858039"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solidFill>
                  <a:srgbClr val="292929"/>
                </a:solidFill>
                <a:effectLst/>
                <a:uLnTx/>
                <a:uFillTx/>
              </a:rPr>
              <a:t>Site Plans and Maps with defined locations for specific kit etc</a:t>
            </a:r>
          </a:p>
        </p:txBody>
      </p:sp>
    </p:spTree>
    <p:extLst>
      <p:ext uri="{BB962C8B-B14F-4D97-AF65-F5344CB8AC3E}">
        <p14:creationId xmlns:p14="http://schemas.microsoft.com/office/powerpoint/2010/main" val="1648109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D288EB3-8F3A-4232-A1EA-2A035E5B3C30}"/>
              </a:ext>
            </a:extLst>
          </p:cNvPr>
          <p:cNvCxnSpPr/>
          <p:nvPr/>
        </p:nvCxnSpPr>
        <p:spPr>
          <a:xfrm>
            <a:off x="1547664" y="1268760"/>
            <a:ext cx="6264696" cy="0"/>
          </a:xfrm>
          <a:prstGeom prst="line">
            <a:avLst/>
          </a:prstGeom>
          <a:ln w="19050">
            <a:solidFill>
              <a:srgbClr val="CC154E"/>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253BC57-D632-4E18-AE53-6F248289DD68}"/>
              </a:ext>
            </a:extLst>
          </p:cNvPr>
          <p:cNvSpPr txBox="1"/>
          <p:nvPr/>
        </p:nvSpPr>
        <p:spPr>
          <a:xfrm>
            <a:off x="1513795" y="99611"/>
            <a:ext cx="6332433" cy="669094"/>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50" charset="0"/>
                <a:ea typeface="+mn-ea"/>
                <a:cs typeface="+mn-cs"/>
              </a:rPr>
              <a:t>Health and Wellbeing</a:t>
            </a:r>
          </a:p>
        </p:txBody>
      </p:sp>
      <p:sp>
        <p:nvSpPr>
          <p:cNvPr id="13" name="TextBox 12">
            <a:extLst>
              <a:ext uri="{FF2B5EF4-FFF2-40B4-BE49-F238E27FC236}">
                <a16:creationId xmlns:a16="http://schemas.microsoft.com/office/drawing/2014/main" id="{F5BE2B19-CFDA-43D5-A2A9-E8DDCC7A1D5D}"/>
              </a:ext>
            </a:extLst>
          </p:cNvPr>
          <p:cNvSpPr txBox="1"/>
          <p:nvPr/>
        </p:nvSpPr>
        <p:spPr>
          <a:xfrm>
            <a:off x="1547664" y="734999"/>
            <a:ext cx="654252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dirty="0">
                <a:solidFill>
                  <a:srgbClr val="797979"/>
                </a:solidFill>
                <a:latin typeface="Network Rail Sans" panose="02000000040000020004" pitchFamily="50" charset="0"/>
              </a:rPr>
              <a:t>New Year Resolutions vs Old Habits </a:t>
            </a:r>
            <a:endParaRPr kumimoji="0" lang="en-GB" sz="2000" b="1" i="0" u="none" strike="noStrike" kern="1200" cap="none" spc="0" normalizeH="0" baseline="0" noProof="0" dirty="0">
              <a:ln>
                <a:noFill/>
              </a:ln>
              <a:solidFill>
                <a:srgbClr val="797979"/>
              </a:solidFill>
              <a:effectLst/>
              <a:uLnTx/>
              <a:uFillTx/>
              <a:latin typeface="Network Rail Sans" panose="02000000040000020004" pitchFamily="50" charset="0"/>
              <a:ea typeface="+mn-ea"/>
              <a:cs typeface="+mn-cs"/>
            </a:endParaRPr>
          </a:p>
        </p:txBody>
      </p:sp>
      <p:sp>
        <p:nvSpPr>
          <p:cNvPr id="14" name="TextBox 13">
            <a:extLst>
              <a:ext uri="{FF2B5EF4-FFF2-40B4-BE49-F238E27FC236}">
                <a16:creationId xmlns:a16="http://schemas.microsoft.com/office/drawing/2014/main" id="{0089C0C0-1AA4-4461-AF00-AB06E33C8A04}"/>
              </a:ext>
            </a:extLst>
          </p:cNvPr>
          <p:cNvSpPr txBox="1"/>
          <p:nvPr/>
        </p:nvSpPr>
        <p:spPr>
          <a:xfrm>
            <a:off x="276275" y="6220350"/>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charset="0"/>
                <a:ea typeface="+mn-ea"/>
                <a:cs typeface="+mn-cs"/>
              </a:rPr>
              <a:t>ACTION</a:t>
            </a:r>
          </a:p>
        </p:txBody>
      </p:sp>
      <p:sp>
        <p:nvSpPr>
          <p:cNvPr id="15" name="Oval 14">
            <a:extLst>
              <a:ext uri="{FF2B5EF4-FFF2-40B4-BE49-F238E27FC236}">
                <a16:creationId xmlns:a16="http://schemas.microsoft.com/office/drawing/2014/main" id="{672795F7-CEF3-42F2-A6D0-C7533A383723}"/>
              </a:ext>
            </a:extLst>
          </p:cNvPr>
          <p:cNvSpPr/>
          <p:nvPr/>
        </p:nvSpPr>
        <p:spPr>
          <a:xfrm>
            <a:off x="313376" y="6040710"/>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A832A4D7-9D27-4B9B-9154-36ED50CD41C4}"/>
              </a:ext>
            </a:extLst>
          </p:cNvPr>
          <p:cNvPicPr>
            <a:picLocks noChangeAspect="1"/>
          </p:cNvPicPr>
          <p:nvPr/>
        </p:nvPicPr>
        <p:blipFill>
          <a:blip r:embed="rId2"/>
          <a:stretch>
            <a:fillRect/>
          </a:stretch>
        </p:blipFill>
        <p:spPr>
          <a:xfrm>
            <a:off x="5921270" y="1459030"/>
            <a:ext cx="2455503" cy="1273840"/>
          </a:xfrm>
          <a:prstGeom prst="rect">
            <a:avLst/>
          </a:prstGeom>
        </p:spPr>
      </p:pic>
      <p:graphicFrame>
        <p:nvGraphicFramePr>
          <p:cNvPr id="10" name="Table 13">
            <a:extLst>
              <a:ext uri="{FF2B5EF4-FFF2-40B4-BE49-F238E27FC236}">
                <a16:creationId xmlns:a16="http://schemas.microsoft.com/office/drawing/2014/main" id="{5C6206B6-D569-4171-9D13-A0071AD85704}"/>
              </a:ext>
            </a:extLst>
          </p:cNvPr>
          <p:cNvGraphicFramePr>
            <a:graphicFrameLocks noGrp="1"/>
          </p:cNvGraphicFramePr>
          <p:nvPr>
            <p:extLst>
              <p:ext uri="{D42A27DB-BD31-4B8C-83A1-F6EECF244321}">
                <p14:modId xmlns:p14="http://schemas.microsoft.com/office/powerpoint/2010/main" val="424560490"/>
              </p:ext>
            </p:extLst>
          </p:nvPr>
        </p:nvGraphicFramePr>
        <p:xfrm>
          <a:off x="345457" y="1484784"/>
          <a:ext cx="4586583" cy="3133321"/>
        </p:xfrm>
        <a:graphic>
          <a:graphicData uri="http://schemas.openxmlformats.org/drawingml/2006/table">
            <a:tbl>
              <a:tblPr firstRow="1" bandRow="1">
                <a:tableStyleId>{5C22544A-7EE6-4342-B048-85BDC9FD1C3A}</a:tableStyleId>
              </a:tblPr>
              <a:tblGrid>
                <a:gridCol w="1590185">
                  <a:extLst>
                    <a:ext uri="{9D8B030D-6E8A-4147-A177-3AD203B41FA5}">
                      <a16:colId xmlns:a16="http://schemas.microsoft.com/office/drawing/2014/main" val="3483041675"/>
                    </a:ext>
                  </a:extLst>
                </a:gridCol>
                <a:gridCol w="2996398">
                  <a:extLst>
                    <a:ext uri="{9D8B030D-6E8A-4147-A177-3AD203B41FA5}">
                      <a16:colId xmlns:a16="http://schemas.microsoft.com/office/drawing/2014/main" val="2876255947"/>
                    </a:ext>
                  </a:extLst>
                </a:gridCol>
              </a:tblGrid>
              <a:tr h="391943">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4085997694"/>
                  </a:ext>
                </a:extLst>
              </a:tr>
              <a:tr h="666304">
                <a:tc>
                  <a:txBody>
                    <a:bodyPr/>
                    <a:lstStyle/>
                    <a:p>
                      <a:r>
                        <a:rPr lang="en-GB" sz="1400" dirty="0"/>
                        <a:t>Define what you want to change</a:t>
                      </a:r>
                    </a:p>
                  </a:txBody>
                  <a:tcPr/>
                </a:tc>
                <a:tc>
                  <a:txBody>
                    <a:bodyPr/>
                    <a:lstStyle/>
                    <a:p>
                      <a:r>
                        <a:rPr lang="en-GB" sz="1400" dirty="0"/>
                        <a:t>Go for a 15min walk three times a week – the more specific the better</a:t>
                      </a:r>
                    </a:p>
                  </a:txBody>
                  <a:tcPr/>
                </a:tc>
                <a:extLst>
                  <a:ext uri="{0D108BD9-81ED-4DB2-BD59-A6C34878D82A}">
                    <a16:rowId xmlns:a16="http://schemas.microsoft.com/office/drawing/2014/main" val="3647356871"/>
                  </a:ext>
                </a:extLst>
              </a:tr>
              <a:tr h="1037537">
                <a:tc>
                  <a:txBody>
                    <a:bodyPr/>
                    <a:lstStyle/>
                    <a:p>
                      <a:r>
                        <a:rPr lang="en-GB" sz="1400" dirty="0"/>
                        <a:t>Use your environmental cues to your advantage.</a:t>
                      </a:r>
                    </a:p>
                  </a:txBody>
                  <a:tcPr/>
                </a:tc>
                <a:tc>
                  <a:txBody>
                    <a:bodyPr/>
                    <a:lstStyle/>
                    <a:p>
                      <a:r>
                        <a:rPr lang="en-GB" sz="1400" dirty="0"/>
                        <a:t>Link the above activity to an environmental cue. After I finish eating my lunch I will go for a 15min walk.</a:t>
                      </a:r>
                    </a:p>
                  </a:txBody>
                  <a:tcPr/>
                </a:tc>
                <a:extLst>
                  <a:ext uri="{0D108BD9-81ED-4DB2-BD59-A6C34878D82A}">
                    <a16:rowId xmlns:a16="http://schemas.microsoft.com/office/drawing/2014/main" val="2633590329"/>
                  </a:ext>
                </a:extLst>
              </a:tr>
              <a:tr h="1037537">
                <a:tc>
                  <a:txBody>
                    <a:bodyPr/>
                    <a:lstStyle/>
                    <a:p>
                      <a:r>
                        <a:rPr lang="en-GB" sz="1400" dirty="0"/>
                        <a:t>Celebrate your success – create a buzz</a:t>
                      </a:r>
                    </a:p>
                  </a:txBody>
                  <a:tcPr/>
                </a:tc>
                <a:tc>
                  <a:txBody>
                    <a:bodyPr/>
                    <a:lstStyle/>
                    <a:p>
                      <a:r>
                        <a:rPr lang="en-GB" sz="1400" dirty="0"/>
                        <a:t>Celebrate the achievement.  The more pleasant feelings linked to the 15min walk the higher the chance I will do it the next time.</a:t>
                      </a:r>
                    </a:p>
                  </a:txBody>
                  <a:tcPr/>
                </a:tc>
                <a:extLst>
                  <a:ext uri="{0D108BD9-81ED-4DB2-BD59-A6C34878D82A}">
                    <a16:rowId xmlns:a16="http://schemas.microsoft.com/office/drawing/2014/main" val="351103078"/>
                  </a:ext>
                </a:extLst>
              </a:tr>
            </a:tbl>
          </a:graphicData>
        </a:graphic>
      </p:graphicFrame>
      <p:pic>
        <p:nvPicPr>
          <p:cNvPr id="11" name="Picture 10">
            <a:extLst>
              <a:ext uri="{FF2B5EF4-FFF2-40B4-BE49-F238E27FC236}">
                <a16:creationId xmlns:a16="http://schemas.microsoft.com/office/drawing/2014/main" id="{A0A1A735-F2FA-44D6-AA22-C455647C834C}"/>
              </a:ext>
            </a:extLst>
          </p:cNvPr>
          <p:cNvPicPr>
            <a:picLocks noChangeAspect="1"/>
          </p:cNvPicPr>
          <p:nvPr/>
        </p:nvPicPr>
        <p:blipFill>
          <a:blip r:embed="rId3"/>
          <a:stretch>
            <a:fillRect/>
          </a:stretch>
        </p:blipFill>
        <p:spPr>
          <a:xfrm>
            <a:off x="5066884" y="3122574"/>
            <a:ext cx="3947683" cy="2552709"/>
          </a:xfrm>
          <a:prstGeom prst="rect">
            <a:avLst/>
          </a:prstGeom>
        </p:spPr>
      </p:pic>
      <p:sp>
        <p:nvSpPr>
          <p:cNvPr id="4" name="Rectangle 3">
            <a:extLst>
              <a:ext uri="{FF2B5EF4-FFF2-40B4-BE49-F238E27FC236}">
                <a16:creationId xmlns:a16="http://schemas.microsoft.com/office/drawing/2014/main" id="{08C2A8D9-920D-4615-936F-CD6A10B8E65E}"/>
              </a:ext>
            </a:extLst>
          </p:cNvPr>
          <p:cNvSpPr/>
          <p:nvPr/>
        </p:nvSpPr>
        <p:spPr>
          <a:xfrm>
            <a:off x="313376" y="4779149"/>
            <a:ext cx="4572000" cy="954107"/>
          </a:xfrm>
          <a:prstGeom prst="rect">
            <a:avLst/>
          </a:prstGeom>
        </p:spPr>
        <p:txBody>
          <a:bodyPr>
            <a:spAutoFit/>
          </a:bodyPr>
          <a:lstStyle/>
          <a:p>
            <a:pPr lvl="0"/>
            <a:r>
              <a:rPr lang="en-GB" sz="1400" dirty="0">
                <a:solidFill>
                  <a:schemeClr val="tx1"/>
                </a:solidFill>
                <a:latin typeface="Network Rail Sans" panose="02000000040000020004" pitchFamily="2" charset="0"/>
              </a:rPr>
              <a:t>You can listen to the behaviour expert, Dr Heather McKee on 6</a:t>
            </a:r>
            <a:r>
              <a:rPr lang="en-GB" sz="1400" baseline="30000" dirty="0">
                <a:solidFill>
                  <a:schemeClr val="tx1"/>
                </a:solidFill>
                <a:latin typeface="Network Rail Sans" panose="02000000040000020004" pitchFamily="2" charset="0"/>
              </a:rPr>
              <a:t>th</a:t>
            </a:r>
            <a:r>
              <a:rPr lang="en-GB" sz="1400" dirty="0">
                <a:solidFill>
                  <a:schemeClr val="tx1"/>
                </a:solidFill>
                <a:latin typeface="Network Rail Sans" panose="02000000040000020004" pitchFamily="2" charset="0"/>
              </a:rPr>
              <a:t> Jan 2020 at 11am. </a:t>
            </a:r>
            <a:r>
              <a:rPr lang="en-GB" sz="1400" dirty="0">
                <a:solidFill>
                  <a:srgbClr val="D66D2B"/>
                </a:solidFill>
                <a:latin typeface="Arial" panose="020B0604020202020204"/>
                <a:hlinkClick r:id="rId4">
                  <a:extLst>
                    <a:ext uri="{A12FA001-AC4F-418D-AE19-62706E023703}">
                      <ahyp:hlinkClr xmlns:ahyp="http://schemas.microsoft.com/office/drawing/2018/hyperlinkcolor" val="tx"/>
                    </a:ext>
                  </a:extLst>
                </a:hlinkClick>
              </a:rPr>
              <a:t>https://www.railwellbeinglive.co.uk/wellbeing-wednesdays/</a:t>
            </a:r>
            <a:endParaRPr lang="en-GB" sz="1400" dirty="0">
              <a:solidFill>
                <a:srgbClr val="D66D2B"/>
              </a:solidFill>
              <a:latin typeface="Arial" panose="020B0604020202020204"/>
            </a:endParaRPr>
          </a:p>
        </p:txBody>
      </p:sp>
      <p:sp>
        <p:nvSpPr>
          <p:cNvPr id="16" name="Rectangle 15">
            <a:extLst>
              <a:ext uri="{FF2B5EF4-FFF2-40B4-BE49-F238E27FC236}">
                <a16:creationId xmlns:a16="http://schemas.microsoft.com/office/drawing/2014/main" id="{3E6AC094-096E-428A-AA8C-11766B33E151}"/>
              </a:ext>
            </a:extLst>
          </p:cNvPr>
          <p:cNvSpPr/>
          <p:nvPr/>
        </p:nvSpPr>
        <p:spPr>
          <a:xfrm>
            <a:off x="1403648" y="6199259"/>
            <a:ext cx="5150000" cy="369332"/>
          </a:xfrm>
          <a:prstGeom prst="rect">
            <a:avLst/>
          </a:prstGeom>
        </p:spPr>
        <p:txBody>
          <a:bodyPr wrap="none">
            <a:spAutoFit/>
          </a:bodyPr>
          <a:lstStyle/>
          <a:p>
            <a:pPr lvl="0"/>
            <a:r>
              <a:rPr lang="en-GB" sz="1800" dirty="0">
                <a:solidFill>
                  <a:schemeClr val="bg1"/>
                </a:solidFill>
                <a:latin typeface="Network Rail Sans" panose="02000000040000020004" pitchFamily="2" charset="0"/>
                <a:cs typeface="Times New Roman" panose="02020603050405020304" pitchFamily="18" charset="0"/>
              </a:rPr>
              <a:t>Changing your habits are hard, but NOT impossible.</a:t>
            </a:r>
          </a:p>
        </p:txBody>
      </p:sp>
    </p:spTree>
    <p:extLst>
      <p:ext uri="{BB962C8B-B14F-4D97-AF65-F5344CB8AC3E}">
        <p14:creationId xmlns:p14="http://schemas.microsoft.com/office/powerpoint/2010/main" val="121334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D288EB3-8F3A-4232-A1EA-2A035E5B3C30}"/>
              </a:ext>
            </a:extLst>
          </p:cNvPr>
          <p:cNvCxnSpPr/>
          <p:nvPr/>
        </p:nvCxnSpPr>
        <p:spPr>
          <a:xfrm>
            <a:off x="1547664" y="1268760"/>
            <a:ext cx="6264696" cy="0"/>
          </a:xfrm>
          <a:prstGeom prst="line">
            <a:avLst/>
          </a:prstGeom>
          <a:ln w="19050">
            <a:solidFill>
              <a:srgbClr val="CC154E"/>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A62AAAD-5653-49C0-8A37-2B8E7899774E}"/>
              </a:ext>
            </a:extLst>
          </p:cNvPr>
          <p:cNvSpPr txBox="1"/>
          <p:nvPr/>
        </p:nvSpPr>
        <p:spPr>
          <a:xfrm>
            <a:off x="1187624" y="5993883"/>
            <a:ext cx="7576479" cy="646331"/>
          </a:xfrm>
          <a:prstGeom prst="rect">
            <a:avLst/>
          </a:prstGeom>
          <a:noFill/>
        </p:spPr>
        <p:txBody>
          <a:bodyPr wrap="square" rtlCol="0">
            <a:spAutoFit/>
          </a:bodyPr>
          <a:lstStyle/>
          <a:p>
            <a:pPr lvl="0">
              <a:defRPr/>
            </a:pPr>
            <a:r>
              <a:rPr lang="en-GB" sz="1800" b="1" dirty="0">
                <a:solidFill>
                  <a:prstClr val="white"/>
                </a:solidFill>
                <a:latin typeface="Network Rail Sans" panose="02000000040000020004" pitchFamily="50" charset="0"/>
              </a:rPr>
              <a:t>More information can be found in Guidance for Line Manager –</a:t>
            </a:r>
          </a:p>
          <a:p>
            <a:pPr lvl="0">
              <a:defRPr/>
            </a:pPr>
            <a:r>
              <a:rPr lang="en-GB" sz="1800" b="1" u="sng" dirty="0">
                <a:solidFill>
                  <a:schemeClr val="bg1"/>
                </a:solidFill>
                <a:latin typeface="Network Rail Sans" panose="02000000040000020004" pitchFamily="2" charset="0"/>
                <a:hlinkClick r:id="rId2">
                  <a:extLst>
                    <a:ext uri="{A12FA001-AC4F-418D-AE19-62706E023703}">
                      <ahyp:hlinkClr xmlns:ahyp="http://schemas.microsoft.com/office/drawing/2018/hyperlinkcolor" val="tx"/>
                    </a:ext>
                  </a:extLst>
                </a:hlinkClick>
              </a:rPr>
              <a:t>here</a:t>
            </a:r>
            <a:r>
              <a:rPr lang="en-GB" sz="1800" b="1" dirty="0">
                <a:solidFill>
                  <a:schemeClr val="bg1"/>
                </a:solidFill>
                <a:latin typeface="Network Rail Sans" panose="02000000040000020004" pitchFamily="2" charset="0"/>
              </a:rPr>
              <a:t> and Safety Hour -  </a:t>
            </a:r>
            <a:r>
              <a:rPr lang="en-GB" sz="1800" b="1" u="sng" dirty="0">
                <a:solidFill>
                  <a:schemeClr val="bg1"/>
                </a:solidFill>
                <a:latin typeface="Network Rail Sans" panose="02000000040000020004" pitchFamily="2" charset="0"/>
                <a:hlinkClick r:id="rId3">
                  <a:extLst>
                    <a:ext uri="{A12FA001-AC4F-418D-AE19-62706E023703}">
                      <ahyp:hlinkClr xmlns:ahyp="http://schemas.microsoft.com/office/drawing/2018/hyperlinkcolor" val="tx"/>
                    </a:ext>
                  </a:extLst>
                </a:hlinkClick>
              </a:rPr>
              <a:t>here</a:t>
            </a:r>
            <a:endParaRPr lang="en-GB" sz="1800" b="1" dirty="0">
              <a:solidFill>
                <a:schemeClr val="bg1"/>
              </a:solidFill>
              <a:latin typeface="Network Rail Sans" panose="02000000040000020004" pitchFamily="2" charset="0"/>
            </a:endParaRPr>
          </a:p>
        </p:txBody>
      </p:sp>
      <p:sp>
        <p:nvSpPr>
          <p:cNvPr id="12" name="TextBox 11">
            <a:extLst>
              <a:ext uri="{FF2B5EF4-FFF2-40B4-BE49-F238E27FC236}">
                <a16:creationId xmlns:a16="http://schemas.microsoft.com/office/drawing/2014/main" id="{9253BC57-D632-4E18-AE53-6F248289DD68}"/>
              </a:ext>
            </a:extLst>
          </p:cNvPr>
          <p:cNvSpPr txBox="1"/>
          <p:nvPr/>
        </p:nvSpPr>
        <p:spPr>
          <a:xfrm>
            <a:off x="1513795" y="99611"/>
            <a:ext cx="6332433" cy="669094"/>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50" charset="0"/>
                <a:ea typeface="+mn-ea"/>
                <a:cs typeface="+mn-cs"/>
              </a:rPr>
              <a:t>Health and Wellbeing</a:t>
            </a:r>
          </a:p>
        </p:txBody>
      </p:sp>
      <p:sp>
        <p:nvSpPr>
          <p:cNvPr id="13" name="TextBox 12">
            <a:extLst>
              <a:ext uri="{FF2B5EF4-FFF2-40B4-BE49-F238E27FC236}">
                <a16:creationId xmlns:a16="http://schemas.microsoft.com/office/drawing/2014/main" id="{F5BE2B19-CFDA-43D5-A2A9-E8DDCC7A1D5D}"/>
              </a:ext>
            </a:extLst>
          </p:cNvPr>
          <p:cNvSpPr txBox="1"/>
          <p:nvPr/>
        </p:nvSpPr>
        <p:spPr>
          <a:xfrm>
            <a:off x="1547664" y="777428"/>
            <a:ext cx="654252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797979"/>
                </a:solidFill>
                <a:effectLst/>
                <a:uLnTx/>
                <a:uFillTx/>
                <a:latin typeface="Network Rail Sans" panose="02000000040000020004" pitchFamily="50" charset="0"/>
                <a:ea typeface="+mn-ea"/>
                <a:cs typeface="+mn-cs"/>
              </a:rPr>
              <a:t>Alcohol Awareness</a:t>
            </a:r>
          </a:p>
        </p:txBody>
      </p:sp>
      <p:pic>
        <p:nvPicPr>
          <p:cNvPr id="38" name="Picture 37" descr="Image result for discuss white icon">
            <a:extLst>
              <a:ext uri="{FF2B5EF4-FFF2-40B4-BE49-F238E27FC236}">
                <a16:creationId xmlns:a16="http://schemas.microsoft.com/office/drawing/2014/main" id="{BC2EA509-748E-48F3-9D62-D31822854249}"/>
              </a:ext>
            </a:extLst>
          </p:cNvPr>
          <p:cNvPicPr>
            <a:picLocks noChangeAspect="1" noChangeArrowheads="1"/>
          </p:cNvPicPr>
          <p:nvPr/>
        </p:nvPicPr>
        <p:blipFill>
          <a:blip r:embed="rId4"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9363332-6B94-406A-8B8D-A5202E1A6DD1}"/>
              </a:ext>
            </a:extLst>
          </p:cNvPr>
          <p:cNvPicPr>
            <a:picLocks noChangeAspect="1"/>
          </p:cNvPicPr>
          <p:nvPr/>
        </p:nvPicPr>
        <p:blipFill>
          <a:blip r:embed="rId5"/>
          <a:stretch>
            <a:fillRect/>
          </a:stretch>
        </p:blipFill>
        <p:spPr>
          <a:xfrm>
            <a:off x="7308304" y="4337204"/>
            <a:ext cx="1272142" cy="1299086"/>
          </a:xfrm>
          <a:prstGeom prst="rect">
            <a:avLst/>
          </a:prstGeom>
        </p:spPr>
      </p:pic>
      <p:sp>
        <p:nvSpPr>
          <p:cNvPr id="9" name="Rectangle 8">
            <a:extLst>
              <a:ext uri="{FF2B5EF4-FFF2-40B4-BE49-F238E27FC236}">
                <a16:creationId xmlns:a16="http://schemas.microsoft.com/office/drawing/2014/main" id="{6B75C7B5-C60A-48A6-9354-D7A545BB699D}"/>
              </a:ext>
            </a:extLst>
          </p:cNvPr>
          <p:cNvSpPr/>
          <p:nvPr/>
        </p:nvSpPr>
        <p:spPr>
          <a:xfrm>
            <a:off x="5868143" y="1418190"/>
            <a:ext cx="3204276" cy="1188681"/>
          </a:xfrm>
          <a:prstGeom prst="rect">
            <a:avLst/>
          </a:prstGeom>
          <a:solidFill>
            <a:sysClr val="window" lastClr="FFFFFF">
              <a:lumMod val="85000"/>
            </a:sys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close up of a logo&#10;&#10;Description automatically generated">
            <a:extLst>
              <a:ext uri="{FF2B5EF4-FFF2-40B4-BE49-F238E27FC236}">
                <a16:creationId xmlns:a16="http://schemas.microsoft.com/office/drawing/2014/main" id="{12178BB0-53AF-405F-B8E4-FCE3D0F8C8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8143" y="1507983"/>
            <a:ext cx="974223" cy="1017187"/>
          </a:xfrm>
          <a:prstGeom prst="rect">
            <a:avLst/>
          </a:prstGeom>
        </p:spPr>
      </p:pic>
      <p:sp>
        <p:nvSpPr>
          <p:cNvPr id="11" name="TextBox 10">
            <a:extLst>
              <a:ext uri="{FF2B5EF4-FFF2-40B4-BE49-F238E27FC236}">
                <a16:creationId xmlns:a16="http://schemas.microsoft.com/office/drawing/2014/main" id="{A23B1E82-184B-4EEC-8168-D427185DEE67}"/>
              </a:ext>
            </a:extLst>
          </p:cNvPr>
          <p:cNvSpPr txBox="1"/>
          <p:nvPr/>
        </p:nvSpPr>
        <p:spPr>
          <a:xfrm>
            <a:off x="7020271" y="1496260"/>
            <a:ext cx="2052148" cy="1015663"/>
          </a:xfrm>
          <a:prstGeom prst="rect">
            <a:avLst/>
          </a:prstGeom>
          <a:noFill/>
        </p:spPr>
        <p:txBody>
          <a:bodyPr wrap="square" rtlCol="0" anchor="t">
            <a:spAutoFit/>
          </a:bodyPr>
          <a:lstStyle/>
          <a:p>
            <a:pPr eaLnBrk="1" fontAlgn="auto" hangingPunct="1">
              <a:spcBef>
                <a:spcPts val="0"/>
              </a:spcBef>
              <a:spcAft>
                <a:spcPts val="0"/>
              </a:spcAft>
            </a:pPr>
            <a:r>
              <a:rPr lang="en-GB" sz="1200" b="1" dirty="0">
                <a:solidFill>
                  <a:prstClr val="black"/>
                </a:solidFill>
                <a:latin typeface="Network Rail Sans"/>
              </a:rPr>
              <a:t>Network Rail has a zero tolerance approach to individuals attending work whilst under the influence of drugs and/or alcohol. </a:t>
            </a:r>
          </a:p>
        </p:txBody>
      </p:sp>
      <p:sp>
        <p:nvSpPr>
          <p:cNvPr id="14" name="TextBox 13">
            <a:extLst>
              <a:ext uri="{FF2B5EF4-FFF2-40B4-BE49-F238E27FC236}">
                <a16:creationId xmlns:a16="http://schemas.microsoft.com/office/drawing/2014/main" id="{5E9D16A6-C9A2-435E-845A-DAA19DF1F16D}"/>
              </a:ext>
            </a:extLst>
          </p:cNvPr>
          <p:cNvSpPr txBox="1"/>
          <p:nvPr/>
        </p:nvSpPr>
        <p:spPr>
          <a:xfrm>
            <a:off x="238958" y="4093857"/>
            <a:ext cx="5328449" cy="276999"/>
          </a:xfrm>
          <a:prstGeom prst="rect">
            <a:avLst/>
          </a:prstGeom>
          <a:solidFill>
            <a:srgbClr val="FF3399"/>
          </a:solidFill>
        </p:spPr>
        <p:txBody>
          <a:bodyPr wrap="square" rtlCol="0">
            <a:spAutoFit/>
          </a:bodyPr>
          <a:lstStyle/>
          <a:p>
            <a:pPr eaLnBrk="1" fontAlgn="auto" hangingPunct="1">
              <a:spcBef>
                <a:spcPts val="0"/>
              </a:spcBef>
              <a:spcAft>
                <a:spcPts val="0"/>
              </a:spcAft>
            </a:pPr>
            <a:r>
              <a:rPr lang="en-GB" sz="1200" dirty="0">
                <a:solidFill>
                  <a:prstClr val="white"/>
                </a:solidFill>
                <a:latin typeface="Network Rail Sans" panose="02000000040000020004" pitchFamily="2" charset="0"/>
              </a:rPr>
              <a:t>Do you know how much units of alcohol you  drink a week?</a:t>
            </a:r>
          </a:p>
        </p:txBody>
      </p:sp>
      <p:sp>
        <p:nvSpPr>
          <p:cNvPr id="15" name="TextBox 14">
            <a:extLst>
              <a:ext uri="{FF2B5EF4-FFF2-40B4-BE49-F238E27FC236}">
                <a16:creationId xmlns:a16="http://schemas.microsoft.com/office/drawing/2014/main" id="{FD80C627-102A-43A4-BAE1-468341335B02}"/>
              </a:ext>
            </a:extLst>
          </p:cNvPr>
          <p:cNvSpPr txBox="1"/>
          <p:nvPr/>
        </p:nvSpPr>
        <p:spPr>
          <a:xfrm>
            <a:off x="245009" y="4372597"/>
            <a:ext cx="5301214" cy="461665"/>
          </a:xfrm>
          <a:prstGeom prst="rect">
            <a:avLst/>
          </a:prstGeom>
          <a:noFill/>
          <a:ln w="28575">
            <a:solidFill>
              <a:srgbClr val="FF3399"/>
            </a:solidFill>
            <a:prstDash val="solid"/>
          </a:ln>
        </p:spPr>
        <p:txBody>
          <a:bodyPr wrap="square" rtlCol="0">
            <a:spAutoFit/>
          </a:bodyPr>
          <a:lstStyle/>
          <a:p>
            <a:pPr eaLnBrk="1" fontAlgn="auto" hangingPunct="1">
              <a:spcBef>
                <a:spcPts val="0"/>
              </a:spcBef>
              <a:spcAft>
                <a:spcPts val="0"/>
              </a:spcAft>
            </a:pPr>
            <a:r>
              <a:rPr lang="en-GB" sz="1200" dirty="0">
                <a:solidFill>
                  <a:prstClr val="black"/>
                </a:solidFill>
                <a:latin typeface="Network Rail Sans" panose="02000000040000020004" pitchFamily="2" charset="0"/>
              </a:rPr>
              <a:t>Download the </a:t>
            </a:r>
            <a:r>
              <a:rPr lang="en-GB" sz="1200" b="1" u="sng" dirty="0">
                <a:solidFill>
                  <a:prstClr val="black"/>
                </a:solidFill>
                <a:latin typeface="Network Rail Sans" panose="02000000040000020004" pitchFamily="2" charset="0"/>
              </a:rPr>
              <a:t>Try Dry app </a:t>
            </a:r>
            <a:r>
              <a:rPr lang="en-GB" sz="1200" dirty="0">
                <a:solidFill>
                  <a:prstClr val="black"/>
                </a:solidFill>
                <a:latin typeface="Network Rail Sans" panose="02000000040000020004" pitchFamily="2" charset="0"/>
              </a:rPr>
              <a:t>on your phone to get visibility of how many units of alcohol you consume per week.</a:t>
            </a:r>
          </a:p>
        </p:txBody>
      </p:sp>
      <p:sp>
        <p:nvSpPr>
          <p:cNvPr id="16" name="TextBox 15">
            <a:extLst>
              <a:ext uri="{FF2B5EF4-FFF2-40B4-BE49-F238E27FC236}">
                <a16:creationId xmlns:a16="http://schemas.microsoft.com/office/drawing/2014/main" id="{D08843DE-CEA4-4F30-B5F1-9A808FE219AA}"/>
              </a:ext>
            </a:extLst>
          </p:cNvPr>
          <p:cNvSpPr txBox="1"/>
          <p:nvPr/>
        </p:nvSpPr>
        <p:spPr>
          <a:xfrm>
            <a:off x="251007" y="5001697"/>
            <a:ext cx="5332351" cy="276999"/>
          </a:xfrm>
          <a:prstGeom prst="rect">
            <a:avLst/>
          </a:prstGeom>
          <a:solidFill>
            <a:srgbClr val="FF3399"/>
          </a:solidFill>
        </p:spPr>
        <p:txBody>
          <a:bodyPr wrap="square" rtlCol="0">
            <a:spAutoFit/>
          </a:bodyPr>
          <a:lstStyle/>
          <a:p>
            <a:pPr eaLnBrk="1" fontAlgn="auto" hangingPunct="1">
              <a:spcBef>
                <a:spcPts val="0"/>
              </a:spcBef>
              <a:spcAft>
                <a:spcPts val="0"/>
              </a:spcAft>
            </a:pPr>
            <a:r>
              <a:rPr lang="en-GB" sz="1200" b="1" dirty="0">
                <a:solidFill>
                  <a:prstClr val="white"/>
                </a:solidFill>
                <a:latin typeface="Network Rail Sans" panose="02000000040000020004" pitchFamily="2" charset="0"/>
              </a:rPr>
              <a:t>How healthy is your drinking?</a:t>
            </a:r>
          </a:p>
        </p:txBody>
      </p:sp>
      <p:sp>
        <p:nvSpPr>
          <p:cNvPr id="17" name="TextBox 16">
            <a:extLst>
              <a:ext uri="{FF2B5EF4-FFF2-40B4-BE49-F238E27FC236}">
                <a16:creationId xmlns:a16="http://schemas.microsoft.com/office/drawing/2014/main" id="{B643672D-1EB9-431E-83F8-894982C47785}"/>
              </a:ext>
            </a:extLst>
          </p:cNvPr>
          <p:cNvSpPr txBox="1"/>
          <p:nvPr/>
        </p:nvSpPr>
        <p:spPr>
          <a:xfrm>
            <a:off x="268015" y="5271591"/>
            <a:ext cx="5301213" cy="461665"/>
          </a:xfrm>
          <a:prstGeom prst="rect">
            <a:avLst/>
          </a:prstGeom>
          <a:noFill/>
          <a:ln w="28575">
            <a:solidFill>
              <a:srgbClr val="FF3399"/>
            </a:solidFill>
          </a:ln>
        </p:spPr>
        <p:txBody>
          <a:bodyPr wrap="square" rtlCol="0">
            <a:spAutoFit/>
          </a:bodyPr>
          <a:lstStyle/>
          <a:p>
            <a:pPr eaLnBrk="1" fontAlgn="auto" hangingPunct="1">
              <a:spcBef>
                <a:spcPts val="0"/>
              </a:spcBef>
              <a:spcAft>
                <a:spcPts val="0"/>
              </a:spcAft>
            </a:pPr>
            <a:r>
              <a:rPr lang="en-GB" sz="1200" dirty="0">
                <a:solidFill>
                  <a:prstClr val="black"/>
                </a:solidFill>
                <a:latin typeface="Network Rail Sans" panose="02000000040000020004" pitchFamily="2" charset="0"/>
              </a:rPr>
              <a:t>Follow the link below and complete the assessment:</a:t>
            </a:r>
          </a:p>
          <a:p>
            <a:pPr algn="ctr" eaLnBrk="1" fontAlgn="auto" hangingPunct="1">
              <a:spcBef>
                <a:spcPts val="0"/>
              </a:spcBef>
              <a:spcAft>
                <a:spcPts val="0"/>
              </a:spcAft>
            </a:pPr>
            <a:r>
              <a:rPr lang="en-GB" sz="1200" dirty="0">
                <a:solidFill>
                  <a:prstClr val="black"/>
                </a:solidFill>
                <a:latin typeface="Network Rail Sans" panose="02000000040000020004" pitchFamily="2" charset="0"/>
                <a:hlinkClick r:id="rId7">
                  <a:extLst>
                    <a:ext uri="{A12FA001-AC4F-418D-AE19-62706E023703}">
                      <ahyp:hlinkClr xmlns:ahyp="http://schemas.microsoft.com/office/drawing/2018/hyperlinkcolor" val="tx"/>
                    </a:ext>
                  </a:extLst>
                </a:hlinkClick>
              </a:rPr>
              <a:t>https://www.drinkaware.co.uk/selfassessment</a:t>
            </a:r>
            <a:endParaRPr lang="en-GB" sz="1200" dirty="0">
              <a:solidFill>
                <a:prstClr val="black"/>
              </a:solidFill>
              <a:latin typeface="Network Rail Sans" panose="02000000040000020004" pitchFamily="2" charset="0"/>
            </a:endParaRPr>
          </a:p>
        </p:txBody>
      </p:sp>
      <p:sp>
        <p:nvSpPr>
          <p:cNvPr id="2" name="Rectangle 1">
            <a:extLst>
              <a:ext uri="{FF2B5EF4-FFF2-40B4-BE49-F238E27FC236}">
                <a16:creationId xmlns:a16="http://schemas.microsoft.com/office/drawing/2014/main" id="{B083DFF9-AD25-4768-90BA-C76EA9E9256C}"/>
              </a:ext>
            </a:extLst>
          </p:cNvPr>
          <p:cNvSpPr/>
          <p:nvPr/>
        </p:nvSpPr>
        <p:spPr>
          <a:xfrm>
            <a:off x="225467" y="1510210"/>
            <a:ext cx="5464771" cy="2400657"/>
          </a:xfrm>
          <a:prstGeom prst="rect">
            <a:avLst/>
          </a:prstGeom>
        </p:spPr>
        <p:txBody>
          <a:bodyPr wrap="square">
            <a:spAutoFit/>
          </a:bodyPr>
          <a:lstStyle/>
          <a:p>
            <a:pPr>
              <a:spcAft>
                <a:spcPts val="600"/>
              </a:spcAft>
            </a:pPr>
            <a:r>
              <a:rPr lang="en-GB" sz="1400" dirty="0">
                <a:solidFill>
                  <a:schemeClr val="tx1"/>
                </a:solidFill>
                <a:latin typeface="Network Rail Sans" panose="02000000040000020004" pitchFamily="2" charset="0"/>
              </a:rPr>
              <a:t>If you're looking for some simple tactics for managing the amount of alcohol you drink or you're worried the amount of alcohol you drink may have become a problem, </a:t>
            </a:r>
            <a:r>
              <a:rPr lang="en-GB" sz="1400" dirty="0" err="1">
                <a:solidFill>
                  <a:schemeClr val="tx1"/>
                </a:solidFill>
                <a:latin typeface="Network Rail Sans" panose="02000000040000020004" pitchFamily="2" charset="0"/>
              </a:rPr>
              <a:t>Validium</a:t>
            </a:r>
            <a:r>
              <a:rPr lang="en-GB" sz="1400" dirty="0">
                <a:solidFill>
                  <a:schemeClr val="tx1"/>
                </a:solidFill>
                <a:latin typeface="Network Rail Sans" panose="02000000040000020004" pitchFamily="2" charset="0"/>
              </a:rPr>
              <a:t>, our Employee Assistance Programme provider have produced two guidance documents: </a:t>
            </a:r>
          </a:p>
          <a:p>
            <a:r>
              <a:rPr lang="en-GB" sz="1400" u="sng" dirty="0">
                <a:solidFill>
                  <a:srgbClr val="D66D2B"/>
                </a:solidFill>
                <a:latin typeface="Network Rail Sans" panose="02000000040000020004" pitchFamily="2" charset="0"/>
                <a:hlinkClick r:id="rId8">
                  <a:extLst>
                    <a:ext uri="{A12FA001-AC4F-418D-AE19-62706E023703}">
                      <ahyp:hlinkClr xmlns:ahyp="http://schemas.microsoft.com/office/drawing/2018/hyperlinkcolor" val="tx"/>
                    </a:ext>
                  </a:extLst>
                </a:hlinkClick>
              </a:rPr>
              <a:t>When is drinking a problem?</a:t>
            </a:r>
            <a:endParaRPr lang="en-GB" sz="1400" u="sng" dirty="0">
              <a:solidFill>
                <a:srgbClr val="D66D2B"/>
              </a:solidFill>
              <a:latin typeface="Network Rail Sans" panose="02000000040000020004" pitchFamily="2" charset="0"/>
            </a:endParaRPr>
          </a:p>
          <a:p>
            <a:pPr>
              <a:spcAft>
                <a:spcPts val="600"/>
              </a:spcAft>
            </a:pPr>
            <a:r>
              <a:rPr lang="en-GB" sz="1400" u="sng" dirty="0">
                <a:solidFill>
                  <a:srgbClr val="D66D2B"/>
                </a:solidFill>
                <a:latin typeface="Network Rail Sans" panose="02000000040000020004" pitchFamily="2" charset="0"/>
                <a:hlinkClick r:id="rId9">
                  <a:extLst>
                    <a:ext uri="{A12FA001-AC4F-418D-AE19-62706E023703}">
                      <ahyp:hlinkClr xmlns:ahyp="http://schemas.microsoft.com/office/drawing/2018/hyperlinkcolor" val="tx"/>
                    </a:ext>
                  </a:extLst>
                </a:hlinkClick>
              </a:rPr>
              <a:t>Strategies for bringing alcohol consumption under control</a:t>
            </a:r>
            <a:endParaRPr lang="en-GB" sz="1400" u="sng" dirty="0">
              <a:solidFill>
                <a:srgbClr val="D66D2B"/>
              </a:solidFill>
              <a:latin typeface="Network Rail Sans" panose="02000000040000020004" pitchFamily="2" charset="0"/>
            </a:endParaRPr>
          </a:p>
          <a:p>
            <a:r>
              <a:rPr lang="en-GB" sz="1400" dirty="0">
                <a:solidFill>
                  <a:schemeClr val="tx1"/>
                </a:solidFill>
                <a:latin typeface="Network Rail Sans" panose="02000000040000020004" pitchFamily="2" charset="0"/>
              </a:rPr>
              <a:t>Whilst </a:t>
            </a:r>
            <a:r>
              <a:rPr lang="en-GB" sz="1400" dirty="0" err="1">
                <a:solidFill>
                  <a:schemeClr val="tx1"/>
                </a:solidFill>
                <a:latin typeface="Network Rail Sans" panose="02000000040000020004" pitchFamily="2" charset="0"/>
              </a:rPr>
              <a:t>Validium</a:t>
            </a:r>
            <a:r>
              <a:rPr lang="en-GB" sz="1400" dirty="0">
                <a:solidFill>
                  <a:schemeClr val="tx1"/>
                </a:solidFill>
                <a:latin typeface="Network Rail Sans" panose="02000000040000020004" pitchFamily="2" charset="0"/>
              </a:rPr>
              <a:t> is not a specialist in supporting people with addictions, they would be keen to ensure anyone who calls would be supported and can identify where more specialist help can be found. Telephone: 0800 358 4858 or 0330 332 9980</a:t>
            </a:r>
          </a:p>
        </p:txBody>
      </p:sp>
    </p:spTree>
    <p:extLst>
      <p:ext uri="{BB962C8B-B14F-4D97-AF65-F5344CB8AC3E}">
        <p14:creationId xmlns:p14="http://schemas.microsoft.com/office/powerpoint/2010/main" val="1851333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1ADB437-C636-485E-BF8E-19CAC8C83DD6}"/>
              </a:ext>
            </a:extLst>
          </p:cNvPr>
          <p:cNvGrpSpPr/>
          <p:nvPr/>
        </p:nvGrpSpPr>
        <p:grpSpPr>
          <a:xfrm>
            <a:off x="1763688" y="1383702"/>
            <a:ext cx="6048672" cy="3342174"/>
            <a:chOff x="1763688" y="2565402"/>
            <a:chExt cx="6048672" cy="2326324"/>
          </a:xfrm>
        </p:grpSpPr>
        <p:sp>
          <p:nvSpPr>
            <p:cNvPr id="6" name="TextBox 5">
              <a:extLst>
                <a:ext uri="{FF2B5EF4-FFF2-40B4-BE49-F238E27FC236}">
                  <a16:creationId xmlns:a16="http://schemas.microsoft.com/office/drawing/2014/main" id="{22881DA1-E00C-4328-9299-56AFA5350887}"/>
                </a:ext>
              </a:extLst>
            </p:cNvPr>
            <p:cNvSpPr txBox="1"/>
            <p:nvPr/>
          </p:nvSpPr>
          <p:spPr>
            <a:xfrm>
              <a:off x="6372200" y="4191471"/>
              <a:ext cx="28803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Network Rail Sans"/>
                  <a:ea typeface="+mn-ea"/>
                  <a:cs typeface="+mn-cs"/>
                </a:rPr>
                <a:t>7</a:t>
              </a:r>
            </a:p>
          </p:txBody>
        </p:sp>
        <p:grpSp>
          <p:nvGrpSpPr>
            <p:cNvPr id="4" name="Group 3">
              <a:extLst>
                <a:ext uri="{FF2B5EF4-FFF2-40B4-BE49-F238E27FC236}">
                  <a16:creationId xmlns:a16="http://schemas.microsoft.com/office/drawing/2014/main" id="{B67F416F-D6D7-477E-AE24-0EE769A757F6}"/>
                </a:ext>
              </a:extLst>
            </p:cNvPr>
            <p:cNvGrpSpPr/>
            <p:nvPr/>
          </p:nvGrpSpPr>
          <p:grpSpPr>
            <a:xfrm>
              <a:off x="1763688" y="2565402"/>
              <a:ext cx="6048672" cy="2326324"/>
              <a:chOff x="1475656" y="1700808"/>
              <a:chExt cx="6048672" cy="2326324"/>
            </a:xfrm>
          </p:grpSpPr>
          <p:sp>
            <p:nvSpPr>
              <p:cNvPr id="7" name="Rectangle 6">
                <a:hlinkClick r:id="rId2"/>
                <a:extLst>
                  <a:ext uri="{FF2B5EF4-FFF2-40B4-BE49-F238E27FC236}">
                    <a16:creationId xmlns:a16="http://schemas.microsoft.com/office/drawing/2014/main" id="{30880810-EC53-46F9-BAAF-3B22F9E6D6D3}"/>
                  </a:ext>
                </a:extLst>
              </p:cNvPr>
              <p:cNvSpPr/>
              <p:nvPr/>
            </p:nvSpPr>
            <p:spPr>
              <a:xfrm>
                <a:off x="1475656" y="1700808"/>
                <a:ext cx="6048672" cy="1904608"/>
              </a:xfrm>
              <a:prstGeom prst="rect">
                <a:avLst/>
              </a:prstGeom>
              <a:solidFill>
                <a:schemeClr val="bg1"/>
              </a:solidFill>
              <a:ln>
                <a:solidFill>
                  <a:schemeClr val="bg1">
                    <a:lumMod val="6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FE73B4A-04BE-42D9-A742-F4FE590B1A81}"/>
                  </a:ext>
                </a:extLst>
              </p:cNvPr>
              <p:cNvSpPr/>
              <p:nvPr/>
            </p:nvSpPr>
            <p:spPr>
              <a:xfrm>
                <a:off x="1672517" y="1820581"/>
                <a:ext cx="5688632" cy="220655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1F497D"/>
                    </a:solidFill>
                    <a:effectLst/>
                    <a:uLnTx/>
                    <a:uFillTx/>
                    <a:latin typeface="Network Rail Sans" panose="02000000040000020004"/>
                    <a:ea typeface="+mn-ea"/>
                    <a:cs typeface="Arial" panose="020B0604020202020204" pitchFamily="34" charset="0"/>
                  </a:rPr>
                  <a:t>Remember to record that you have watched Team Talk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1F497D"/>
                    </a:solidFill>
                    <a:effectLst/>
                    <a:uLnTx/>
                    <a:uFillTx/>
                    <a:latin typeface="Network Rail Sans" panose="02000000040000020004"/>
                    <a:ea typeface="+mn-ea"/>
                    <a:cs typeface="Arial" panose="020B0604020202020204" pitchFamily="34" charset="0"/>
                    <a:hlinkClick r:id="rId3"/>
                  </a:rPr>
                  <a:t>Click here </a:t>
                </a:r>
                <a:r>
                  <a:rPr kumimoji="0" lang="en-GB" sz="1600" b="0" i="0" u="none" strike="noStrike" kern="1200" cap="none" spc="0" normalizeH="0" baseline="0" noProof="0" dirty="0">
                    <a:ln>
                      <a:noFill/>
                    </a:ln>
                    <a:solidFill>
                      <a:srgbClr val="1F497D"/>
                    </a:solidFill>
                    <a:effectLst/>
                    <a:uLnTx/>
                    <a:uFillTx/>
                    <a:latin typeface="Network Rail Sans" panose="02000000040000020004"/>
                    <a:ea typeface="+mn-ea"/>
                    <a:cs typeface="Arial" panose="020B0604020202020204" pitchFamily="34" charset="0"/>
                  </a:rPr>
                  <a:t>for a guide on how to use the new Business Briefing System to do this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1F497D"/>
                  </a:solidFill>
                  <a:effectLst/>
                  <a:uLnTx/>
                  <a:uFillTx/>
                  <a:latin typeface="Network Rail Sans" panose="02000000040000020004"/>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GB" sz="2000" dirty="0">
                    <a:solidFill>
                      <a:srgbClr val="1F497D"/>
                    </a:solidFill>
                    <a:latin typeface="Network Rail Sans" panose="02000000040000020004"/>
                    <a:cs typeface="Arial" panose="020B0604020202020204" pitchFamily="34" charset="0"/>
                  </a:rPr>
                  <a:t>Also remember to record that you have received Safety Briefing via the Business Briefing System or via the dedicated person in </a:t>
                </a:r>
                <a:r>
                  <a:rPr lang="en-GB" sz="2000">
                    <a:solidFill>
                      <a:srgbClr val="1F497D"/>
                    </a:solidFill>
                    <a:latin typeface="Network Rail Sans" panose="02000000040000020004"/>
                    <a:cs typeface="Arial" panose="020B0604020202020204" pitchFamily="34" charset="0"/>
                  </a:rPr>
                  <a:t>your Business Unit.</a:t>
                </a:r>
                <a:endParaRPr kumimoji="0" lang="en-GB" sz="2000" b="0" i="0" u="none" strike="noStrike" kern="1200" cap="none" spc="0" normalizeH="0" baseline="0" noProof="0" dirty="0">
                  <a:ln>
                    <a:noFill/>
                  </a:ln>
                  <a:solidFill>
                    <a:srgbClr val="1F497D"/>
                  </a:solidFill>
                  <a:effectLst/>
                  <a:uLnTx/>
                  <a:uFillTx/>
                  <a:latin typeface="Network Rail Sans" panose="020000000400000200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grpSp>
      </p:grpSp>
      <p:pic>
        <p:nvPicPr>
          <p:cNvPr id="2" name="Picture 1">
            <a:extLst>
              <a:ext uri="{FF2B5EF4-FFF2-40B4-BE49-F238E27FC236}">
                <a16:creationId xmlns:a16="http://schemas.microsoft.com/office/drawing/2014/main" id="{0FF0D469-47C0-46A9-AB11-2D37519F2BC2}"/>
              </a:ext>
            </a:extLst>
          </p:cNvPr>
          <p:cNvPicPr>
            <a:picLocks noChangeAspect="1"/>
          </p:cNvPicPr>
          <p:nvPr/>
        </p:nvPicPr>
        <p:blipFill>
          <a:blip r:embed="rId4"/>
          <a:stretch>
            <a:fillRect/>
          </a:stretch>
        </p:blipFill>
        <p:spPr>
          <a:xfrm>
            <a:off x="179512" y="4329552"/>
            <a:ext cx="3779912" cy="2362445"/>
          </a:xfrm>
          <a:prstGeom prst="rect">
            <a:avLst/>
          </a:prstGeom>
        </p:spPr>
      </p:pic>
      <p:pic>
        <p:nvPicPr>
          <p:cNvPr id="11" name="Picture 10" descr="Graphical user interface, website&#10;&#10;Description automatically generated">
            <a:extLst>
              <a:ext uri="{FF2B5EF4-FFF2-40B4-BE49-F238E27FC236}">
                <a16:creationId xmlns:a16="http://schemas.microsoft.com/office/drawing/2014/main" id="{D1F1B1DB-E2B4-4B01-9203-B8FC38B065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378" y="5476302"/>
            <a:ext cx="4571622" cy="1249577"/>
          </a:xfrm>
          <a:prstGeom prst="rect">
            <a:avLst/>
          </a:prstGeom>
        </p:spPr>
      </p:pic>
      <p:sp>
        <p:nvSpPr>
          <p:cNvPr id="14" name="TextBox 13">
            <a:extLst>
              <a:ext uri="{FF2B5EF4-FFF2-40B4-BE49-F238E27FC236}">
                <a16:creationId xmlns:a16="http://schemas.microsoft.com/office/drawing/2014/main" id="{26E203E7-9ECA-4ECE-B22E-1533D2F6EF0D}"/>
              </a:ext>
            </a:extLst>
          </p:cNvPr>
          <p:cNvSpPr txBox="1"/>
          <p:nvPr/>
        </p:nvSpPr>
        <p:spPr>
          <a:xfrm>
            <a:off x="323528" y="5070"/>
            <a:ext cx="1440160" cy="1700808"/>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1F497D"/>
              </a:solidFill>
              <a:effectLst/>
              <a:uLnTx/>
              <a:uFillTx/>
              <a:latin typeface="Arial" charset="0"/>
              <a:ea typeface="+mn-ea"/>
              <a:cs typeface="+mn-cs"/>
            </a:endParaRPr>
          </a:p>
        </p:txBody>
      </p:sp>
      <p:pic>
        <p:nvPicPr>
          <p:cNvPr id="13" name="Picture 12" descr="A picture containing graphical user interface, text&#10;&#10;Description automatically generated">
            <a:extLst>
              <a:ext uri="{FF2B5EF4-FFF2-40B4-BE49-F238E27FC236}">
                <a16:creationId xmlns:a16="http://schemas.microsoft.com/office/drawing/2014/main" id="{268085AD-3389-476A-B807-63F9A6DF56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619" y="-292664"/>
            <a:ext cx="1623365" cy="2296276"/>
          </a:xfrm>
          <a:prstGeom prst="rect">
            <a:avLst/>
          </a:prstGeom>
        </p:spPr>
      </p:pic>
    </p:spTree>
    <p:extLst>
      <p:ext uri="{BB962C8B-B14F-4D97-AF65-F5344CB8AC3E}">
        <p14:creationId xmlns:p14="http://schemas.microsoft.com/office/powerpoint/2010/main" val="477269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3"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Arial" charset="0"/>
                <a:ea typeface="+mn-ea"/>
                <a:cs typeface="+mn-cs"/>
              </a:rPr>
              <a:t>Fatality at Eastleigh Long Welded Rail Depot</a:t>
            </a:r>
            <a:endParaRPr kumimoji="0" lang="en-GB" sz="1600" b="1"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26" name="TextBox 25">
            <a:extLst>
              <a:ext uri="{FF2B5EF4-FFF2-40B4-BE49-F238E27FC236}">
                <a16:creationId xmlns:a16="http://schemas.microsoft.com/office/drawing/2014/main" id="{8A17AAEF-EC24-4D53-96EA-29A9E57E0F77}"/>
              </a:ext>
            </a:extLst>
          </p:cNvPr>
          <p:cNvSpPr txBox="1"/>
          <p:nvPr/>
        </p:nvSpPr>
        <p:spPr>
          <a:xfrm>
            <a:off x="1187623" y="6016025"/>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Network Rail Sans" panose="02000000040000020004" pitchFamily="50" charset="0"/>
                <a:ea typeface="+mn-ea"/>
                <a:cs typeface="+mn-cs"/>
                <a:hlinkClick r:id="rId8" action="ppaction://hlinkfile">
                  <a:extLst>
                    <a:ext uri="{A12FA001-AC4F-418D-AE19-62706E023703}">
                      <ahyp:hlinkClr xmlns:ahyp="http://schemas.microsoft.com/office/drawing/2018/hyperlinkcolor" val="tx"/>
                    </a:ext>
                  </a:extLst>
                </a:hlinkClick>
              </a:rPr>
              <a:t>Safety-Advice-NRA20-13-Fatality-in-welding-machine.pdf</a:t>
            </a:r>
            <a:endParaRPr kumimoji="0" lang="en-GB" sz="2000" b="1" i="0" u="none" strike="noStrike" kern="1200" cap="none" spc="0" normalizeH="0" baseline="0" noProof="0" dirty="0">
              <a:ln>
                <a:noFill/>
              </a:ln>
              <a:solidFill>
                <a:schemeClr val="bg1"/>
              </a:solidFill>
              <a:effectLst/>
              <a:uLnTx/>
              <a:uFillTx/>
              <a:latin typeface="Network Rail Sans" panose="02000000040000020004" pitchFamily="50" charset="0"/>
              <a:ea typeface="+mn-ea"/>
              <a:cs typeface="+mn-cs"/>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2F308A3-58E5-499D-B04F-CD187A2DEA1A}"/>
              </a:ext>
            </a:extLst>
          </p:cNvPr>
          <p:cNvPicPr>
            <a:picLocks noChangeAspect="1"/>
          </p:cNvPicPr>
          <p:nvPr/>
        </p:nvPicPr>
        <p:blipFill>
          <a:blip r:embed="rId9"/>
          <a:stretch>
            <a:fillRect/>
          </a:stretch>
        </p:blipFill>
        <p:spPr>
          <a:xfrm>
            <a:off x="371264" y="6093296"/>
            <a:ext cx="530398" cy="530398"/>
          </a:xfrm>
          <a:prstGeom prst="rect">
            <a:avLst/>
          </a:prstGeom>
        </p:spPr>
      </p:pic>
      <p:pic>
        <p:nvPicPr>
          <p:cNvPr id="6" name="Picture 5">
            <a:extLst>
              <a:ext uri="{FF2B5EF4-FFF2-40B4-BE49-F238E27FC236}">
                <a16:creationId xmlns:a16="http://schemas.microsoft.com/office/drawing/2014/main" id="{72666A2B-8185-419C-80F6-46F2CE55FDCB}"/>
              </a:ext>
            </a:extLst>
          </p:cNvPr>
          <p:cNvPicPr>
            <a:picLocks noChangeAspect="1"/>
          </p:cNvPicPr>
          <p:nvPr/>
        </p:nvPicPr>
        <p:blipFill rotWithShape="1">
          <a:blip r:embed="rId10"/>
          <a:srcRect t="2820"/>
          <a:stretch/>
        </p:blipFill>
        <p:spPr>
          <a:xfrm>
            <a:off x="251520" y="1359983"/>
            <a:ext cx="4349456" cy="4458182"/>
          </a:xfrm>
          <a:prstGeom prst="rect">
            <a:avLst/>
          </a:prstGeom>
          <a:ln w="12700">
            <a:solidFill>
              <a:schemeClr val="tx1"/>
            </a:solidFill>
          </a:ln>
        </p:spPr>
      </p:pic>
      <p:pic>
        <p:nvPicPr>
          <p:cNvPr id="8" name="Picture 7">
            <a:extLst>
              <a:ext uri="{FF2B5EF4-FFF2-40B4-BE49-F238E27FC236}">
                <a16:creationId xmlns:a16="http://schemas.microsoft.com/office/drawing/2014/main" id="{5FE220A0-27E2-46D2-BA9B-7F6A524061D2}"/>
              </a:ext>
            </a:extLst>
          </p:cNvPr>
          <p:cNvPicPr>
            <a:picLocks noChangeAspect="1"/>
          </p:cNvPicPr>
          <p:nvPr/>
        </p:nvPicPr>
        <p:blipFill>
          <a:blip r:embed="rId11"/>
          <a:stretch>
            <a:fillRect/>
          </a:stretch>
        </p:blipFill>
        <p:spPr>
          <a:xfrm>
            <a:off x="4740721" y="1412776"/>
            <a:ext cx="4295775" cy="2295525"/>
          </a:xfrm>
          <a:prstGeom prst="rect">
            <a:avLst/>
          </a:prstGeom>
          <a:ln w="12700">
            <a:solidFill>
              <a:schemeClr val="tx1"/>
            </a:solidFill>
          </a:ln>
        </p:spPr>
      </p:pic>
      <p:sp>
        <p:nvSpPr>
          <p:cNvPr id="9" name="Rectangle 8">
            <a:extLst>
              <a:ext uri="{FF2B5EF4-FFF2-40B4-BE49-F238E27FC236}">
                <a16:creationId xmlns:a16="http://schemas.microsoft.com/office/drawing/2014/main" id="{98DF09F6-5C72-43BB-8D7D-C57C798EDD72}"/>
              </a:ext>
            </a:extLst>
          </p:cNvPr>
          <p:cNvSpPr/>
          <p:nvPr/>
        </p:nvSpPr>
        <p:spPr>
          <a:xfrm>
            <a:off x="4740721" y="4581128"/>
            <a:ext cx="4295775" cy="1237037"/>
          </a:xfrm>
          <a:prstGeom prst="rect">
            <a:avLst/>
          </a:prstGeom>
          <a:solidFill>
            <a:srgbClr val="016B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Network Rail Sans" panose="02000000040000020004" pitchFamily="2" charset="0"/>
              </a:rPr>
              <a:t>If you or your colleagues are affected by this tragic event please use our employee assistance programme </a:t>
            </a:r>
            <a:r>
              <a:rPr lang="en-GB" sz="1400" dirty="0" err="1">
                <a:solidFill>
                  <a:schemeClr val="bg1"/>
                </a:solidFill>
                <a:latin typeface="Network Rail Sans" panose="02000000040000020004" pitchFamily="2" charset="0"/>
              </a:rPr>
              <a:t>Validium</a:t>
            </a:r>
            <a:r>
              <a:rPr lang="en-GB" sz="1400" dirty="0">
                <a:solidFill>
                  <a:schemeClr val="bg1"/>
                </a:solidFill>
                <a:latin typeface="Network Rail Sans" panose="02000000040000020004" pitchFamily="2" charset="0"/>
              </a:rPr>
              <a:t> on 0800 358 4858.</a:t>
            </a:r>
          </a:p>
        </p:txBody>
      </p:sp>
    </p:spTree>
    <p:extLst>
      <p:ext uri="{BB962C8B-B14F-4D97-AF65-F5344CB8AC3E}">
        <p14:creationId xmlns:p14="http://schemas.microsoft.com/office/powerpoint/2010/main" val="983453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7"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Front Line Focus Episode 93 </a:t>
            </a:r>
            <a:endParaRPr kumimoji="0" lang="en-GB" sz="16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sp>
        <p:nvSpPr>
          <p:cNvPr id="26" name="TextBox 25">
            <a:extLst>
              <a:ext uri="{FF2B5EF4-FFF2-40B4-BE49-F238E27FC236}">
                <a16:creationId xmlns:a16="http://schemas.microsoft.com/office/drawing/2014/main" id="{8A17AAEF-EC24-4D53-96EA-29A9E57E0F77}"/>
              </a:ext>
            </a:extLst>
          </p:cNvPr>
          <p:cNvSpPr txBox="1"/>
          <p:nvPr/>
        </p:nvSpPr>
        <p:spPr>
          <a:xfrm>
            <a:off x="1187623" y="6016025"/>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Watch the latest episode with your teams - </a:t>
            </a:r>
            <a:r>
              <a:rPr kumimoji="0" lang="en-GB" sz="2000" b="1" i="0" u="none" strike="noStrike" kern="1200" cap="none" spc="0" normalizeH="0" baseline="0" noProof="0" dirty="0">
                <a:ln>
                  <a:noFill/>
                </a:ln>
                <a:solidFill>
                  <a:schemeClr val="tx1"/>
                </a:solidFill>
                <a:effectLst/>
                <a:uLnTx/>
                <a:uFillTx/>
                <a:latin typeface="Network Rail Sans" panose="02000000040000020004" pitchFamily="50" charset="0"/>
                <a:ea typeface="+mn-ea"/>
                <a:cs typeface="+mn-cs"/>
                <a:hlinkClick r:id="rId8" action="ppaction://hlinkfile">
                  <a:extLst>
                    <a:ext uri="{A12FA001-AC4F-418D-AE19-62706E023703}">
                      <ahyp:hlinkClr xmlns:ahyp="http://schemas.microsoft.com/office/drawing/2018/hyperlinkcolor" val="tx"/>
                    </a:ext>
                  </a:extLst>
                </a:hlinkClick>
              </a:rPr>
              <a:t>link</a:t>
            </a:r>
            <a:endParaRPr kumimoji="0" lang="en-GB" sz="2000" b="1" i="0" u="none" strike="noStrike" kern="1200" cap="none" spc="0" normalizeH="0" baseline="0" noProof="0" dirty="0">
              <a:ln>
                <a:noFill/>
              </a:ln>
              <a:solidFill>
                <a:schemeClr val="tx1"/>
              </a:solidFill>
              <a:effectLst/>
              <a:uLnTx/>
              <a:uFillTx/>
              <a:latin typeface="Network Rail Sans" panose="02000000040000020004" pitchFamily="50" charset="0"/>
              <a:ea typeface="+mn-ea"/>
              <a:cs typeface="+mn-cs"/>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D88C1D3-0CC4-4BAC-8B86-F846F51BE823}"/>
              </a:ext>
            </a:extLst>
          </p:cNvPr>
          <p:cNvSpPr txBox="1"/>
          <p:nvPr/>
        </p:nvSpPr>
        <p:spPr>
          <a:xfrm>
            <a:off x="276275" y="6200928"/>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charset="0"/>
                <a:ea typeface="+mn-ea"/>
                <a:cs typeface="+mn-cs"/>
              </a:rPr>
              <a:t>ACTION</a:t>
            </a:r>
          </a:p>
        </p:txBody>
      </p:sp>
      <p:sp>
        <p:nvSpPr>
          <p:cNvPr id="11" name="Oval 10">
            <a:extLst>
              <a:ext uri="{FF2B5EF4-FFF2-40B4-BE49-F238E27FC236}">
                <a16:creationId xmlns:a16="http://schemas.microsoft.com/office/drawing/2014/main" id="{8C5BB3A2-2918-4DF4-8291-C836D873D484}"/>
              </a:ext>
            </a:extLst>
          </p:cNvPr>
          <p:cNvSpPr/>
          <p:nvPr/>
        </p:nvSpPr>
        <p:spPr>
          <a:xfrm>
            <a:off x="313376" y="6021288"/>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A3F93B34-8D87-4E48-A416-6A2C6D6AD1A2}"/>
              </a:ext>
            </a:extLst>
          </p:cNvPr>
          <p:cNvPicPr>
            <a:picLocks noChangeAspect="1"/>
          </p:cNvPicPr>
          <p:nvPr/>
        </p:nvPicPr>
        <p:blipFill rotWithShape="1">
          <a:blip r:embed="rId9"/>
          <a:srcRect l="12988" t="50000" r="75987" b="19200"/>
          <a:stretch/>
        </p:blipFill>
        <p:spPr>
          <a:xfrm>
            <a:off x="2008285" y="1451957"/>
            <a:ext cx="5343451" cy="4198426"/>
          </a:xfrm>
          <a:prstGeom prst="rect">
            <a:avLst/>
          </a:prstGeom>
          <a:ln w="19050">
            <a:solidFill>
              <a:srgbClr val="0070C0"/>
            </a:solidFill>
          </a:ln>
        </p:spPr>
      </p:pic>
    </p:spTree>
    <p:extLst>
      <p:ext uri="{BB962C8B-B14F-4D97-AF65-F5344CB8AC3E}">
        <p14:creationId xmlns:p14="http://schemas.microsoft.com/office/powerpoint/2010/main" val="910250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2"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479927" y="107184"/>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Significant Events Period 9 </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021288"/>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Accidents</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4283968" y="1928440"/>
            <a:ext cx="4714270" cy="4308872"/>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ts val="600"/>
              </a:spcAft>
              <a:buClrTx/>
              <a:buSzTx/>
              <a:tabLst/>
              <a:defRPr/>
            </a:pPr>
            <a:r>
              <a:rPr kumimoji="0" lang="en-GB" sz="1400" b="1" i="0" u="sng"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Details of the Accidents:</a:t>
            </a:r>
          </a:p>
          <a:p>
            <a:pPr marR="0" lvl="0" algn="l" defTabSz="914400" rtl="0" eaLnBrk="0" fontAlgn="base" latinLnBrk="0" hangingPunct="0">
              <a:lnSpc>
                <a:spcPct val="100000"/>
              </a:lnSpc>
              <a:spcBef>
                <a:spcPct val="0"/>
              </a:spcBef>
              <a:spcAft>
                <a:spcPts val="600"/>
              </a:spcAft>
              <a:buClrTx/>
              <a:buSzTx/>
              <a:tabLst/>
              <a:defRPr/>
            </a:pPr>
            <a:r>
              <a:rPr lang="en-GB" sz="1400" b="1" dirty="0">
                <a:solidFill>
                  <a:srgbClr val="000000"/>
                </a:solidFill>
                <a:latin typeface="Network Rail Sans" panose="02000000040000020004" pitchFamily="50" charset="0"/>
              </a:rPr>
              <a:t>Lost time injuries</a:t>
            </a:r>
          </a:p>
          <a:p>
            <a:pPr marR="0" lvl="0" algn="l" defTabSz="914400" rtl="0" eaLnBrk="0" fontAlgn="base" latinLnBrk="0" hangingPunct="0">
              <a:lnSpc>
                <a:spcPct val="100000"/>
              </a:lnSpc>
              <a:spcBef>
                <a:spcPct val="0"/>
              </a:spcBef>
              <a:spcAft>
                <a:spcPts val="600"/>
              </a:spcAft>
              <a:buClrTx/>
              <a:buSzTx/>
              <a:tabLst/>
              <a:defRPr/>
            </a:pPr>
            <a:r>
              <a:rPr lang="en-GB" sz="1200" u="sng" dirty="0">
                <a:solidFill>
                  <a:schemeClr val="tx1"/>
                </a:solidFill>
                <a:latin typeface="Network Rail Sans" panose="02000000040000020004" pitchFamily="50" charset="0"/>
              </a:rPr>
              <a:t>29/11/2020</a:t>
            </a:r>
            <a:r>
              <a:rPr lang="en-GB" sz="1200" dirty="0">
                <a:solidFill>
                  <a:schemeClr val="tx1"/>
                </a:solidFill>
                <a:latin typeface="Network Rail Sans" panose="02000000040000020004" pitchFamily="50" charset="0"/>
              </a:rPr>
              <a:t> (Inner DU) a member of staff sustained a fracture to his left thumb as a result of a fall whilst carrying fish plates (see slide 7 for more information) </a:t>
            </a:r>
            <a:r>
              <a:rPr lang="en-GB" sz="1200" dirty="0">
                <a:solidFill>
                  <a:srgbClr val="FF0000"/>
                </a:solidFill>
                <a:latin typeface="Network Rail Sans" panose="02000000040000020004" pitchFamily="50" charset="0"/>
              </a:rPr>
              <a:t>7 days lost time.</a:t>
            </a:r>
          </a:p>
          <a:p>
            <a:pPr lvl="0">
              <a:spcAft>
                <a:spcPts val="600"/>
              </a:spcAft>
              <a:defRPr/>
            </a:pPr>
            <a:r>
              <a:rPr lang="en-GB" sz="1200" u="sng" dirty="0">
                <a:solidFill>
                  <a:schemeClr val="tx1"/>
                </a:solidFill>
                <a:latin typeface="Network Rail Sans" panose="02000000040000020004" pitchFamily="50" charset="0"/>
              </a:rPr>
              <a:t>06/12/2020</a:t>
            </a:r>
            <a:r>
              <a:rPr lang="en-GB" sz="1200" dirty="0">
                <a:solidFill>
                  <a:schemeClr val="tx1"/>
                </a:solidFill>
                <a:latin typeface="Network Rail Sans" panose="02000000040000020004" pitchFamily="50" charset="0"/>
              </a:rPr>
              <a:t> (Inner DU) a member of staff suffered a low voltage electric shock from a track circuit and a foot injury whilst carrying out welding on 752a pts at Wimbledon during a renewal of a half set of switches. Under investigation, </a:t>
            </a:r>
            <a:r>
              <a:rPr lang="en-GB" sz="1200" dirty="0">
                <a:solidFill>
                  <a:srgbClr val="FF0000"/>
                </a:solidFill>
                <a:latin typeface="Network Rail Sans" panose="02000000040000020004" pitchFamily="50" charset="0"/>
              </a:rPr>
              <a:t>7 days lost time.</a:t>
            </a:r>
          </a:p>
          <a:p>
            <a:pPr lvl="0">
              <a:spcAft>
                <a:spcPts val="600"/>
              </a:spcAft>
              <a:defRPr/>
            </a:pPr>
            <a:r>
              <a:rPr lang="en-GB" sz="1400" b="1" dirty="0">
                <a:solidFill>
                  <a:schemeClr val="tx1"/>
                </a:solidFill>
                <a:latin typeface="Network Rail Sans" panose="02000000040000020004" pitchFamily="50" charset="0"/>
              </a:rPr>
              <a:t>Other injuries</a:t>
            </a:r>
          </a:p>
          <a:p>
            <a:pPr lvl="0">
              <a:spcAft>
                <a:spcPts val="600"/>
              </a:spcAft>
              <a:defRPr/>
            </a:pPr>
            <a:r>
              <a:rPr lang="en-GB" sz="1200" u="sng" dirty="0">
                <a:solidFill>
                  <a:schemeClr val="tx1"/>
                </a:solidFill>
                <a:latin typeface="Network Rail Sans" panose="02000000040000020004" pitchFamily="50" charset="0"/>
              </a:rPr>
              <a:t>05/12/2020</a:t>
            </a:r>
            <a:r>
              <a:rPr lang="en-GB" sz="1200" dirty="0">
                <a:solidFill>
                  <a:schemeClr val="tx1"/>
                </a:solidFill>
                <a:latin typeface="Network Rail Sans" panose="02000000040000020004" pitchFamily="50" charset="0"/>
              </a:rPr>
              <a:t> (Outer DU) a member of staff suffered discoloured vision and headaches as a result of a piece of tin foil , that was moved by wind, making contact with running and con rail and causing flashover.</a:t>
            </a:r>
          </a:p>
          <a:p>
            <a:pPr lvl="0">
              <a:spcAft>
                <a:spcPts val="600"/>
              </a:spcAft>
              <a:defRPr/>
            </a:pPr>
            <a:r>
              <a:rPr lang="en-GB" sz="1200" u="sng" dirty="0">
                <a:solidFill>
                  <a:schemeClr val="tx1"/>
                </a:solidFill>
                <a:latin typeface="Network Rail Sans" panose="02000000040000020004" pitchFamily="50" charset="0"/>
              </a:rPr>
              <a:t>10/12/2020</a:t>
            </a:r>
            <a:r>
              <a:rPr lang="en-GB" sz="1200" dirty="0">
                <a:solidFill>
                  <a:schemeClr val="tx1"/>
                </a:solidFill>
                <a:latin typeface="Network Rail Sans" panose="02000000040000020004" pitchFamily="50" charset="0"/>
              </a:rPr>
              <a:t> (Outer DU) crush injury to a hand after a bullhead chair was knocked off a sleeper whilst unloading a flatbed vehicle at </a:t>
            </a:r>
            <a:r>
              <a:rPr lang="en-GB" sz="1200" dirty="0" err="1">
                <a:solidFill>
                  <a:schemeClr val="tx1"/>
                </a:solidFill>
                <a:latin typeface="Network Rail Sans" panose="02000000040000020004" pitchFamily="50" charset="0"/>
              </a:rPr>
              <a:t>Yetminster</a:t>
            </a:r>
            <a:r>
              <a:rPr lang="en-GB" sz="1200" dirty="0">
                <a:solidFill>
                  <a:schemeClr val="tx1"/>
                </a:solidFill>
                <a:latin typeface="Network Rail Sans" panose="02000000040000020004" pitchFamily="50" charset="0"/>
              </a:rPr>
              <a:t>.</a:t>
            </a:r>
          </a:p>
          <a:p>
            <a:pPr lvl="0">
              <a:defRPr/>
            </a:pPr>
            <a:r>
              <a:rPr lang="en-GB" sz="1200" dirty="0">
                <a:solidFill>
                  <a:schemeClr val="tx1"/>
                </a:solidFill>
                <a:latin typeface="Network Rail Sans" panose="02000000040000020004" pitchFamily="50" charset="0"/>
              </a:rPr>
              <a:t>3 x slip, trip and fall (STF) accidents</a:t>
            </a:r>
          </a:p>
          <a:p>
            <a:pPr lvl="0">
              <a:spcAft>
                <a:spcPts val="600"/>
              </a:spcAft>
              <a:defRPr/>
            </a:pPr>
            <a:r>
              <a:rPr lang="en-GB" sz="1200" dirty="0">
                <a:solidFill>
                  <a:schemeClr val="tx1"/>
                </a:solidFill>
                <a:latin typeface="Network Rail Sans" panose="02000000040000020004" pitchFamily="50" charset="0"/>
              </a:rPr>
              <a:t>1 x manual handling related accidents that resulted in a STF</a:t>
            </a:r>
          </a:p>
          <a:p>
            <a:pPr lvl="0">
              <a:spcAft>
                <a:spcPts val="600"/>
              </a:spcAft>
              <a:defRPr/>
            </a:pPr>
            <a:endParaRPr lang="en-GB" sz="1200" dirty="0">
              <a:solidFill>
                <a:prstClr val="black"/>
              </a:solidFill>
              <a:latin typeface="Network Rail Sans" panose="02000000040000020004" pitchFamily="50" charset="0"/>
            </a:endParaRPr>
          </a:p>
        </p:txBody>
      </p: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F851545-AA83-4D74-BE8A-FF718FCDC898}"/>
              </a:ext>
            </a:extLst>
          </p:cNvPr>
          <p:cNvSpPr txBox="1"/>
          <p:nvPr/>
        </p:nvSpPr>
        <p:spPr>
          <a:xfrm>
            <a:off x="4283968" y="1357891"/>
            <a:ext cx="4714270" cy="523220"/>
          </a:xfrm>
          <a:prstGeom prst="rect">
            <a:avLst/>
          </a:prstGeom>
          <a:solidFill>
            <a:schemeClr val="accent5">
              <a:lumMod val="20000"/>
              <a:lumOff val="80000"/>
            </a:schemeClr>
          </a:solidFill>
          <a:ln w="19050">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Network Rail Sans" panose="02000000040000020004" pitchFamily="2" charset="0"/>
              </a:rPr>
              <a:t>Fatality Weighted Injuries (FWI)</a:t>
            </a:r>
          </a:p>
          <a:p>
            <a:pPr lvl="0">
              <a:defRPr/>
            </a:pPr>
            <a:r>
              <a:rPr lang="en-GB" sz="1400" b="1" dirty="0">
                <a:solidFill>
                  <a:schemeClr val="tx1"/>
                </a:solidFill>
                <a:latin typeface="Network Rail Sans" panose="02000000040000020004" pitchFamily="2" charset="0"/>
              </a:rPr>
              <a:t>0.07</a:t>
            </a:r>
            <a:r>
              <a:rPr lang="en-GB" sz="1400" b="1" dirty="0">
                <a:solidFill>
                  <a:srgbClr val="FF0000"/>
                </a:solidFill>
                <a:latin typeface="Network Rail Sans" panose="02000000040000020004" pitchFamily="2" charset="0"/>
              </a:rPr>
              <a:t> </a:t>
            </a:r>
            <a:r>
              <a:rPr lang="en-GB" sz="1400" b="1" dirty="0">
                <a:solidFill>
                  <a:schemeClr val="tx1"/>
                </a:solidFill>
                <a:latin typeface="Network Rail Sans" panose="02000000040000020004" pitchFamily="2" charset="0"/>
              </a:rPr>
              <a:t>MAA </a:t>
            </a:r>
            <a:r>
              <a:rPr kumimoji="0" lang="en-GB" sz="1400" b="1" i="0" u="none" strike="noStrike" kern="1200" cap="none" spc="0" normalizeH="0" baseline="0" noProof="0" dirty="0">
                <a:ln>
                  <a:noFill/>
                </a:ln>
                <a:solidFill>
                  <a:schemeClr val="tx1"/>
                </a:solidFill>
                <a:effectLst/>
                <a:uLnTx/>
                <a:uFillTx/>
                <a:latin typeface="Network Rail Sans" panose="02000000040000020004" pitchFamily="2" charset="0"/>
              </a:rPr>
              <a:t>against target of 0.059 for </a:t>
            </a:r>
            <a:r>
              <a:rPr lang="en-GB" sz="1400" b="1" dirty="0">
                <a:solidFill>
                  <a:schemeClr val="tx1"/>
                </a:solidFill>
                <a:latin typeface="Network Rail Sans" panose="02000000040000020004" pitchFamily="2" charset="0"/>
              </a:rPr>
              <a:t>the</a:t>
            </a:r>
            <a:r>
              <a:rPr kumimoji="0" lang="en-GB" sz="1400" b="1" i="0" u="none" strike="noStrike" kern="1200" cap="none" spc="0" normalizeH="0" baseline="0" noProof="0" dirty="0">
                <a:ln>
                  <a:noFill/>
                </a:ln>
                <a:solidFill>
                  <a:schemeClr val="tx1"/>
                </a:solidFill>
                <a:effectLst/>
                <a:uLnTx/>
                <a:uFillTx/>
                <a:latin typeface="Network Rail Sans" panose="02000000040000020004" pitchFamily="2" charset="0"/>
              </a:rPr>
              <a:t> route</a:t>
            </a:r>
          </a:p>
        </p:txBody>
      </p:sp>
      <p:graphicFrame>
        <p:nvGraphicFramePr>
          <p:cNvPr id="8" name="Table 7">
            <a:extLst>
              <a:ext uri="{FF2B5EF4-FFF2-40B4-BE49-F238E27FC236}">
                <a16:creationId xmlns:a16="http://schemas.microsoft.com/office/drawing/2014/main" id="{B5BB9D65-459B-4CB2-9409-D9051BE615A1}"/>
              </a:ext>
            </a:extLst>
          </p:cNvPr>
          <p:cNvGraphicFramePr>
            <a:graphicFrameLocks noGrp="1"/>
          </p:cNvGraphicFramePr>
          <p:nvPr>
            <p:extLst>
              <p:ext uri="{D42A27DB-BD31-4B8C-83A1-F6EECF244321}">
                <p14:modId xmlns:p14="http://schemas.microsoft.com/office/powerpoint/2010/main" val="4153446693"/>
              </p:ext>
            </p:extLst>
          </p:nvPr>
        </p:nvGraphicFramePr>
        <p:xfrm>
          <a:off x="216042" y="1490464"/>
          <a:ext cx="3952872" cy="2514600"/>
        </p:xfrm>
        <a:graphic>
          <a:graphicData uri="http://schemas.openxmlformats.org/drawingml/2006/table">
            <a:tbl>
              <a:tblPr/>
              <a:tblGrid>
                <a:gridCol w="564696">
                  <a:extLst>
                    <a:ext uri="{9D8B030D-6E8A-4147-A177-3AD203B41FA5}">
                      <a16:colId xmlns:a16="http://schemas.microsoft.com/office/drawing/2014/main" val="640779932"/>
                    </a:ext>
                  </a:extLst>
                </a:gridCol>
                <a:gridCol w="564696">
                  <a:extLst>
                    <a:ext uri="{9D8B030D-6E8A-4147-A177-3AD203B41FA5}">
                      <a16:colId xmlns:a16="http://schemas.microsoft.com/office/drawing/2014/main" val="924639540"/>
                    </a:ext>
                  </a:extLst>
                </a:gridCol>
                <a:gridCol w="564696">
                  <a:extLst>
                    <a:ext uri="{9D8B030D-6E8A-4147-A177-3AD203B41FA5}">
                      <a16:colId xmlns:a16="http://schemas.microsoft.com/office/drawing/2014/main" val="1176377381"/>
                    </a:ext>
                  </a:extLst>
                </a:gridCol>
                <a:gridCol w="564696">
                  <a:extLst>
                    <a:ext uri="{9D8B030D-6E8A-4147-A177-3AD203B41FA5}">
                      <a16:colId xmlns:a16="http://schemas.microsoft.com/office/drawing/2014/main" val="3468584700"/>
                    </a:ext>
                  </a:extLst>
                </a:gridCol>
                <a:gridCol w="564696">
                  <a:extLst>
                    <a:ext uri="{9D8B030D-6E8A-4147-A177-3AD203B41FA5}">
                      <a16:colId xmlns:a16="http://schemas.microsoft.com/office/drawing/2014/main" val="1166966348"/>
                    </a:ext>
                  </a:extLst>
                </a:gridCol>
                <a:gridCol w="564696">
                  <a:extLst>
                    <a:ext uri="{9D8B030D-6E8A-4147-A177-3AD203B41FA5}">
                      <a16:colId xmlns:a16="http://schemas.microsoft.com/office/drawing/2014/main" val="182732"/>
                    </a:ext>
                  </a:extLst>
                </a:gridCol>
                <a:gridCol w="564696">
                  <a:extLst>
                    <a:ext uri="{9D8B030D-6E8A-4147-A177-3AD203B41FA5}">
                      <a16:colId xmlns:a16="http://schemas.microsoft.com/office/drawing/2014/main" val="2523587401"/>
                    </a:ext>
                  </a:extLst>
                </a:gridCol>
              </a:tblGrid>
              <a:tr h="117514">
                <a:tc>
                  <a:txBody>
                    <a:bodyPr/>
                    <a:lstStyle/>
                    <a:p>
                      <a:pPr algn="ctr" fontAlgn="ctr"/>
                      <a:r>
                        <a:rPr lang="en-GB" sz="1600" b="1" i="0" u="none" strike="noStrike">
                          <a:solidFill>
                            <a:srgbClr val="002060"/>
                          </a:solidFill>
                          <a:effectLst/>
                          <a:latin typeface="Calibri" panose="020F0502020204030204" pitchFamily="34" charset="0"/>
                        </a:rPr>
                        <a:t>Sun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2060"/>
                          </a:solidFill>
                          <a:effectLst/>
                          <a:latin typeface="Calibri" panose="020F0502020204030204" pitchFamily="34" charset="0"/>
                        </a:rPr>
                        <a:t>Mon</a:t>
                      </a:r>
                    </a:p>
                  </a:txBody>
                  <a:tcPr marL="0" marR="0" marT="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2060"/>
                          </a:solidFill>
                          <a:effectLst/>
                          <a:latin typeface="Calibri" panose="020F0502020204030204" pitchFamily="34" charset="0"/>
                        </a:rPr>
                        <a:t>Tue</a:t>
                      </a:r>
                    </a:p>
                  </a:txBody>
                  <a:tcPr marL="0" marR="0" marT="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2060"/>
                          </a:solidFill>
                          <a:effectLst/>
                          <a:latin typeface="Calibri" panose="020F0502020204030204" pitchFamily="34" charset="0"/>
                        </a:rPr>
                        <a:t>Wed</a:t>
                      </a:r>
                    </a:p>
                  </a:txBody>
                  <a:tcPr marL="0" marR="0" marT="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2060"/>
                          </a:solidFill>
                          <a:effectLst/>
                          <a:latin typeface="Calibri" panose="020F0502020204030204" pitchFamily="34" charset="0"/>
                        </a:rPr>
                        <a:t>Thu</a:t>
                      </a:r>
                    </a:p>
                  </a:txBody>
                  <a:tcPr marL="0" marR="0" marT="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2060"/>
                          </a:solidFill>
                          <a:effectLst/>
                          <a:latin typeface="Calibri" panose="020F0502020204030204" pitchFamily="34" charset="0"/>
                        </a:rPr>
                        <a:t>Fri</a:t>
                      </a:r>
                    </a:p>
                  </a:txBody>
                  <a:tcPr marL="0" marR="0" marT="0" marB="0"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2060"/>
                          </a:solidFill>
                          <a:effectLst/>
                          <a:latin typeface="Calibri" panose="020F0502020204030204" pitchFamily="34" charset="0"/>
                        </a:rPr>
                        <a:t>Sat</a:t>
                      </a:r>
                    </a:p>
                  </a:txBody>
                  <a:tcPr marL="0" marR="0" marT="0" marB="0" anchor="ctr">
                    <a:lnL w="635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2650511"/>
                  </a:ext>
                </a:extLst>
              </a:tr>
              <a:tr h="160181">
                <a:tc>
                  <a:txBody>
                    <a:bodyPr/>
                    <a:lstStyle/>
                    <a:p>
                      <a:pPr algn="ctr" fontAlgn="b"/>
                      <a:r>
                        <a:rPr lang="en-GB" sz="1100" b="1" i="0" u="none" strike="noStrike">
                          <a:solidFill>
                            <a:srgbClr val="00206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ctr"/>
                      <a:r>
                        <a:rPr lang="en-GB" sz="1100" b="1" i="0" u="none" strike="noStrike">
                          <a:solidFill>
                            <a:srgbClr val="00206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ctr"/>
                      <a:r>
                        <a:rPr lang="en-GB" sz="1100" b="1" i="0" u="none" strike="noStrike">
                          <a:solidFill>
                            <a:srgbClr val="00206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ctr" fontAlgn="ctr"/>
                      <a:r>
                        <a:rPr lang="en-GB" sz="1100" b="1" i="0" u="none" strike="noStrike">
                          <a:solidFill>
                            <a:srgbClr val="00206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ctr"/>
                      <a:r>
                        <a:rPr lang="en-GB" sz="1100" b="1" i="0" u="none" strike="noStrike">
                          <a:solidFill>
                            <a:srgbClr val="00206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ctr"/>
                      <a:r>
                        <a:rPr lang="en-GB" sz="1100" b="1" i="0" u="none" strike="noStrike">
                          <a:solidFill>
                            <a:srgbClr val="00206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ctr"/>
                      <a:r>
                        <a:rPr lang="en-GB" sz="1000" b="0" i="0" u="none" strike="noStrike">
                          <a:solidFill>
                            <a:srgbClr val="00206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48890173"/>
                  </a:ext>
                </a:extLst>
              </a:tr>
              <a:tr h="189305">
                <a:tc>
                  <a:txBody>
                    <a:bodyPr/>
                    <a:lstStyle/>
                    <a:p>
                      <a:pPr algn="ctr" fontAlgn="b"/>
                      <a:r>
                        <a:rPr lang="en-GB" sz="1300" b="1" i="0" u="none" strike="noStrike">
                          <a:solidFill>
                            <a:srgbClr val="0F243E"/>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en-GB" sz="1300" b="1" i="0" u="none" strike="noStrike">
                          <a:solidFill>
                            <a:srgbClr val="0F243E"/>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en-GB" sz="1300" b="1" i="0" u="none" strike="noStrike">
                          <a:solidFill>
                            <a:srgbClr val="0F243E"/>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b"/>
                      <a:r>
                        <a:rPr lang="en-GB" sz="1300" b="1" i="0" u="none" strike="noStrike" dirty="0">
                          <a:solidFill>
                            <a:srgbClr val="0F243E"/>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en-GB" sz="1300" b="1" i="0" u="none" strike="noStrike">
                          <a:solidFill>
                            <a:srgbClr val="0F243E"/>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en-GB" sz="1300" b="1" i="0" u="none" strike="noStrike" dirty="0">
                          <a:solidFill>
                            <a:srgbClr val="0F243E"/>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en-GB" sz="1300" b="1" i="0" u="none" strike="noStrike">
                          <a:solidFill>
                            <a:srgbClr val="0F243E"/>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750485589"/>
                  </a:ext>
                </a:extLst>
              </a:tr>
              <a:tr h="160181">
                <a:tc>
                  <a:txBody>
                    <a:bodyPr/>
                    <a:lstStyle/>
                    <a:p>
                      <a:pPr algn="ctr" fontAlgn="b"/>
                      <a:r>
                        <a:rPr lang="en-GB" sz="900" b="0" i="0" u="none" strike="noStrike">
                          <a:solidFill>
                            <a:srgbClr val="0F243E"/>
                          </a:solidFill>
                          <a:effectLst/>
                          <a:latin typeface="Calibri" panose="020F0502020204030204" pitchFamily="34" charset="0"/>
                        </a:rPr>
                        <a:t>Week 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800" b="0" i="0" u="none" strike="noStrike" dirty="0">
                          <a:solidFill>
                            <a:srgbClr val="0F243E"/>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800" b="0" i="0" u="none" strike="noStrike">
                          <a:solidFill>
                            <a:srgbClr val="0F243E"/>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GB" sz="800" b="0" i="0" u="none" strike="noStrike">
                          <a:solidFill>
                            <a:srgbClr val="0F243E"/>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100" b="1" i="0" u="none" strike="noStrike">
                          <a:solidFill>
                            <a:srgbClr val="0F243E"/>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100" b="1" i="0" u="none" strike="noStrike" dirty="0">
                          <a:solidFill>
                            <a:srgbClr val="0F243E"/>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800" b="0" i="0" u="none" strike="noStrike">
                          <a:solidFill>
                            <a:srgbClr val="0F243E"/>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427888612"/>
                  </a:ext>
                </a:extLst>
              </a:tr>
              <a:tr h="174743">
                <a:tc>
                  <a:txBody>
                    <a:bodyPr/>
                    <a:lstStyle/>
                    <a:p>
                      <a:pPr algn="ctr" fontAlgn="ctr"/>
                      <a:r>
                        <a:rPr lang="en-GB" sz="1100" b="1" i="0" u="none" strike="noStrike">
                          <a:solidFill>
                            <a:srgbClr val="0F243E"/>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ctr"/>
                      <a:r>
                        <a:rPr lang="en-GB" sz="1000" b="1" i="0" u="none" strike="noStrike">
                          <a:solidFill>
                            <a:srgbClr val="0F243E"/>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ctr"/>
                      <a:r>
                        <a:rPr lang="en-GB" sz="1100" b="1" i="0" u="none" strike="noStrike">
                          <a:solidFill>
                            <a:srgbClr val="0F243E"/>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ctr" fontAlgn="ctr"/>
                      <a:r>
                        <a:rPr lang="en-GB" sz="1100" b="1" i="0" u="none" strike="noStrike">
                          <a:solidFill>
                            <a:srgbClr val="0F243E"/>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ctr" fontAlgn="ctr"/>
                      <a:r>
                        <a:rPr lang="en-GB" sz="1100" b="1" i="0" u="none" strike="noStrike">
                          <a:solidFill>
                            <a:srgbClr val="0F243E"/>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ctr"/>
                      <a:r>
                        <a:rPr lang="en-GB" sz="1200" b="1" i="0" u="none" strike="noStrike" dirty="0">
                          <a:solidFill>
                            <a:srgbClr val="0F243E"/>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ctr"/>
                      <a:r>
                        <a:rPr lang="en-GB" sz="1000" b="1" i="0" u="none" strike="noStrike">
                          <a:solidFill>
                            <a:srgbClr val="0F243E"/>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3878686867"/>
                  </a:ext>
                </a:extLst>
              </a:tr>
              <a:tr h="189305">
                <a:tc>
                  <a:txBody>
                    <a:bodyPr/>
                    <a:lstStyle/>
                    <a:p>
                      <a:pPr algn="ctr" fontAlgn="b"/>
                      <a:r>
                        <a:rPr lang="en-GB" sz="1300" b="1" i="0" u="none" strike="noStrike">
                          <a:solidFill>
                            <a:srgbClr val="0F243E"/>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en-GB" sz="1300" b="1" i="0" u="none" strike="noStrike">
                          <a:solidFill>
                            <a:srgbClr val="0F243E"/>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en-GB" sz="1300" b="1" i="0" u="none" strike="noStrike">
                          <a:solidFill>
                            <a:srgbClr val="0F243E"/>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b"/>
                      <a:r>
                        <a:rPr lang="en-GB" sz="1300" b="1" i="0" u="none" strike="noStrike">
                          <a:solidFill>
                            <a:srgbClr val="0F243E"/>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b"/>
                      <a:r>
                        <a:rPr lang="en-GB" sz="1300" b="1" i="0" u="none" strike="noStrike">
                          <a:solidFill>
                            <a:srgbClr val="0F243E"/>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en-GB" sz="1300" b="1" i="0" u="none" strike="noStrike" dirty="0">
                          <a:solidFill>
                            <a:srgbClr val="0F243E"/>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en-GB" sz="1300" b="1" i="0" u="none" strike="noStrike">
                          <a:solidFill>
                            <a:srgbClr val="0F243E"/>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342463456"/>
                  </a:ext>
                </a:extLst>
              </a:tr>
              <a:tr h="160181">
                <a:tc>
                  <a:txBody>
                    <a:bodyPr/>
                    <a:lstStyle/>
                    <a:p>
                      <a:pPr algn="ctr" fontAlgn="b"/>
                      <a:r>
                        <a:rPr lang="en-GB" sz="900" b="0" i="0" u="none" strike="noStrike">
                          <a:solidFill>
                            <a:srgbClr val="0F243E"/>
                          </a:solidFill>
                          <a:effectLst/>
                          <a:latin typeface="Calibri" panose="020F0502020204030204" pitchFamily="34" charset="0"/>
                        </a:rPr>
                        <a:t>Week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800" b="0" i="0" u="none" strike="noStrike">
                          <a:solidFill>
                            <a:srgbClr val="0F243E"/>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800" b="0" i="0" u="none" strike="noStrike">
                          <a:solidFill>
                            <a:srgbClr val="0F243E"/>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GB" sz="1100" b="1" i="0" u="none" strike="noStrike">
                          <a:solidFill>
                            <a:srgbClr val="0F243E"/>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GB" sz="1100" b="1" i="0" u="none" strike="noStrike">
                          <a:solidFill>
                            <a:srgbClr val="0F243E"/>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800" b="0" i="0" u="none" strike="noStrike">
                          <a:solidFill>
                            <a:srgbClr val="0F243E"/>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800" b="0" i="0" u="none" strike="noStrike">
                          <a:solidFill>
                            <a:srgbClr val="0F243E"/>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144659741"/>
                  </a:ext>
                </a:extLst>
              </a:tr>
              <a:tr h="189305">
                <a:tc>
                  <a:txBody>
                    <a:bodyPr/>
                    <a:lstStyle/>
                    <a:p>
                      <a:pPr algn="ctr" fontAlgn="b"/>
                      <a:r>
                        <a:rPr lang="en-GB" sz="1100" b="1" i="0" u="none" strike="noStrike">
                          <a:solidFill>
                            <a:srgbClr val="0F243E"/>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ctr"/>
                      <a:r>
                        <a:rPr lang="en-GB" sz="1000" b="0" i="0" u="none" strike="noStrike">
                          <a:solidFill>
                            <a:srgbClr val="0F243E"/>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ctr"/>
                      <a:r>
                        <a:rPr lang="en-GB" sz="1100" b="1" i="0" u="none" strike="noStrike">
                          <a:solidFill>
                            <a:srgbClr val="0F243E"/>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ctr" fontAlgn="ctr"/>
                      <a:r>
                        <a:rPr lang="en-GB" sz="1100" b="1" i="0" u="none" strike="noStrike">
                          <a:solidFill>
                            <a:srgbClr val="0F243E"/>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ctr"/>
                      <a:r>
                        <a:rPr lang="en-GB" sz="1300" b="1" i="0" u="none" strike="noStrike">
                          <a:solidFill>
                            <a:srgbClr val="0F243E"/>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l" fontAlgn="ctr"/>
                      <a:r>
                        <a:rPr lang="en-GB" sz="1300" b="1" i="0" u="none" strike="noStrike">
                          <a:solidFill>
                            <a:srgbClr val="0F243E"/>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l" fontAlgn="ctr"/>
                      <a:r>
                        <a:rPr lang="en-GB" sz="1300" b="1" i="0" u="none" strike="noStrike">
                          <a:solidFill>
                            <a:srgbClr val="0F243E"/>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extLst>
                  <a:ext uri="{0D108BD9-81ED-4DB2-BD59-A6C34878D82A}">
                    <a16:rowId xmlns:a16="http://schemas.microsoft.com/office/drawing/2014/main" val="457924331"/>
                  </a:ext>
                </a:extLst>
              </a:tr>
              <a:tr h="189305">
                <a:tc>
                  <a:txBody>
                    <a:bodyPr/>
                    <a:lstStyle/>
                    <a:p>
                      <a:pPr algn="ctr" fontAlgn="b"/>
                      <a:r>
                        <a:rPr lang="en-GB" sz="1300" b="1" i="0" u="none" strike="noStrike">
                          <a:solidFill>
                            <a:srgbClr val="0F243E"/>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ctr"/>
                      <a:r>
                        <a:rPr lang="en-GB" sz="1300" b="1" i="0" u="none" strike="noStrike">
                          <a:solidFill>
                            <a:srgbClr val="0F243E"/>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en-GB" sz="1300" b="1" i="0" u="none" strike="noStrike">
                          <a:solidFill>
                            <a:srgbClr val="0F243E"/>
                          </a:solidFill>
                          <a:effectLst/>
                          <a:latin typeface="Calibri" panose="020F050202020403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ctr"/>
                      <a:r>
                        <a:rPr lang="en-GB" sz="1300" b="1" i="0" u="none" strike="noStrike">
                          <a:solidFill>
                            <a:srgbClr val="0F243E"/>
                          </a:solidFill>
                          <a:effectLst/>
                          <a:latin typeface="Calibri" panose="020F050202020403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ctr"/>
                      <a:r>
                        <a:rPr lang="en-GB" sz="1300" b="1" i="0" u="none" strike="noStrike">
                          <a:solidFill>
                            <a:srgbClr val="0F243E"/>
                          </a:solidFill>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ctr"/>
                      <a:r>
                        <a:rPr lang="en-GB" sz="1300" b="1" i="0" u="none" strike="noStrike">
                          <a:solidFill>
                            <a:srgbClr val="0F243E"/>
                          </a:solidFill>
                          <a:effectLst/>
                          <a:latin typeface="Calibri" panose="020F0502020204030204" pitchFamily="34" charset="0"/>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ctr"/>
                      <a:r>
                        <a:rPr lang="en-GB" sz="1300" b="1" i="0" u="none" strike="noStrike">
                          <a:solidFill>
                            <a:srgbClr val="0F243E"/>
                          </a:solidFill>
                          <a:effectLst/>
                          <a:latin typeface="Calibri" panose="020F050202020403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3577732763"/>
                  </a:ext>
                </a:extLst>
              </a:tr>
              <a:tr h="189305">
                <a:tc>
                  <a:txBody>
                    <a:bodyPr/>
                    <a:lstStyle/>
                    <a:p>
                      <a:pPr algn="ctr" fontAlgn="b"/>
                      <a:r>
                        <a:rPr lang="en-GB" sz="900" b="0" i="0" u="none" strike="noStrike">
                          <a:solidFill>
                            <a:srgbClr val="0F243E"/>
                          </a:solidFill>
                          <a:effectLst/>
                          <a:latin typeface="Calibri" panose="020F0502020204030204" pitchFamily="34" charset="0"/>
                        </a:rPr>
                        <a:t>Week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300" b="1" i="0" u="none" strike="noStrike">
                          <a:solidFill>
                            <a:srgbClr val="0F243E"/>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300" b="1" i="0" u="none" strike="noStrike">
                          <a:solidFill>
                            <a:srgbClr val="0F243E"/>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GB" sz="1300" b="1" i="0" u="none" strike="noStrike">
                          <a:solidFill>
                            <a:srgbClr val="0F243E"/>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GB" sz="1300" b="1" i="0" u="none" strike="noStrike">
                          <a:solidFill>
                            <a:srgbClr val="0F243E"/>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en-GB" sz="1300" b="1" i="0" u="none" strike="noStrike">
                          <a:solidFill>
                            <a:srgbClr val="0F243E"/>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en-GB" sz="1300" b="1" i="0" u="none" strike="noStrike">
                          <a:solidFill>
                            <a:srgbClr val="0F243E"/>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256530015"/>
                  </a:ext>
                </a:extLst>
              </a:tr>
              <a:tr h="189305">
                <a:tc>
                  <a:txBody>
                    <a:bodyPr/>
                    <a:lstStyle/>
                    <a:p>
                      <a:pPr algn="ctr" fontAlgn="b"/>
                      <a:r>
                        <a:rPr lang="en-GB" sz="1100" b="1" i="0" u="none" strike="noStrike">
                          <a:solidFill>
                            <a:srgbClr val="0F243E"/>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ctr"/>
                      <a:r>
                        <a:rPr lang="en-GB" sz="1300" b="1" i="0" u="none" strike="noStrike">
                          <a:solidFill>
                            <a:srgbClr val="0F243E"/>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ctr" fontAlgn="ctr"/>
                      <a:r>
                        <a:rPr lang="en-GB" sz="1000" b="0" i="0" u="none" strike="noStrike">
                          <a:solidFill>
                            <a:srgbClr val="0F243E"/>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ctr"/>
                      <a:r>
                        <a:rPr lang="en-GB" sz="1100" b="1" i="0" u="none" strike="noStrike">
                          <a:solidFill>
                            <a:srgbClr val="0F243E"/>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ctr"/>
                      <a:r>
                        <a:rPr lang="en-GB" sz="1100" b="1" i="0" u="none" strike="noStrike">
                          <a:solidFill>
                            <a:srgbClr val="0F243E"/>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ctr" fontAlgn="ctr"/>
                      <a:r>
                        <a:rPr lang="en-GB" sz="1100" b="1" i="0" u="none" strike="noStrike">
                          <a:solidFill>
                            <a:srgbClr val="0F243E"/>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ctr"/>
                      <a:r>
                        <a:rPr lang="en-GB" sz="1100" b="1" i="0" u="none" strike="noStrike">
                          <a:solidFill>
                            <a:srgbClr val="0F243E"/>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3756136101"/>
                  </a:ext>
                </a:extLst>
              </a:tr>
              <a:tr h="189305">
                <a:tc>
                  <a:txBody>
                    <a:bodyPr/>
                    <a:lstStyle/>
                    <a:p>
                      <a:pPr algn="ctr" fontAlgn="b"/>
                      <a:r>
                        <a:rPr lang="en-GB" sz="1300" b="1" i="0" u="none" strike="noStrike">
                          <a:solidFill>
                            <a:srgbClr val="0F243E"/>
                          </a:solidFill>
                          <a:effectLst/>
                          <a:latin typeface="Calibri" panose="020F0502020204030204" pitchFamily="34" charset="0"/>
                        </a:rPr>
                        <a:t>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ctr"/>
                      <a:r>
                        <a:rPr lang="en-GB" sz="1300" b="1" i="0" u="none" strike="noStrike">
                          <a:solidFill>
                            <a:srgbClr val="0F243E"/>
                          </a:solidFill>
                          <a:effectLst/>
                          <a:latin typeface="Calibri" panose="020F050202020403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b"/>
                      <a:r>
                        <a:rPr lang="en-GB" sz="1300" b="1" i="0" u="none" strike="noStrike">
                          <a:solidFill>
                            <a:srgbClr val="0F243E"/>
                          </a:solidFill>
                          <a:effectLst/>
                          <a:latin typeface="Calibri" panose="020F0502020204030204" pitchFamily="34" charset="0"/>
                        </a:rPr>
                        <a:t>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en-GB" sz="1300" b="1" i="0" u="none" strike="noStrike">
                          <a:solidFill>
                            <a:srgbClr val="0F243E"/>
                          </a:solidFill>
                          <a:effectLst/>
                          <a:latin typeface="Calibri" panose="020F0502020204030204" pitchFamily="34" charset="0"/>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en-GB" sz="1300" b="1" i="0" u="none" strike="noStrike">
                          <a:solidFill>
                            <a:srgbClr val="0F243E"/>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b"/>
                      <a:r>
                        <a:rPr lang="en-GB" sz="1300" b="1" i="0" u="none" strike="noStrike">
                          <a:solidFill>
                            <a:srgbClr val="0F243E"/>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en-GB" sz="1300" b="1" i="0" u="none" strike="noStrike">
                          <a:solidFill>
                            <a:srgbClr val="0F243E"/>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390824821"/>
                  </a:ext>
                </a:extLst>
              </a:tr>
              <a:tr h="189305">
                <a:tc>
                  <a:txBody>
                    <a:bodyPr/>
                    <a:lstStyle/>
                    <a:p>
                      <a:pPr algn="ctr" fontAlgn="b"/>
                      <a:r>
                        <a:rPr lang="en-GB" sz="900" b="0" i="0" u="none" strike="noStrike">
                          <a:solidFill>
                            <a:srgbClr val="0F243E"/>
                          </a:solidFill>
                          <a:effectLst/>
                          <a:latin typeface="Calibri" panose="020F0502020204030204" pitchFamily="34" charset="0"/>
                        </a:rPr>
                        <a:t>Week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en-GB" sz="1300" b="1" i="0" u="none" strike="noStrike">
                          <a:solidFill>
                            <a:srgbClr val="0F243E"/>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GB" sz="800" b="0" i="0" u="none" strike="noStrike">
                          <a:solidFill>
                            <a:srgbClr val="0F243E"/>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100" b="1" i="0" u="none" strike="noStrike">
                          <a:solidFill>
                            <a:srgbClr val="0F243E"/>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800" b="0" i="0" u="none" strike="noStrike">
                          <a:solidFill>
                            <a:srgbClr val="0F243E"/>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GB" sz="1100" b="1" i="0" u="none" strike="noStrike">
                          <a:solidFill>
                            <a:srgbClr val="0F243E"/>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800" b="0" i="0" u="none" strike="noStrike" dirty="0">
                          <a:solidFill>
                            <a:srgbClr val="0F243E"/>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33334599"/>
                  </a:ext>
                </a:extLst>
              </a:tr>
            </a:tbl>
          </a:graphicData>
        </a:graphic>
      </p:graphicFrame>
      <p:graphicFrame>
        <p:nvGraphicFramePr>
          <p:cNvPr id="11" name="Object 10">
            <a:extLst>
              <a:ext uri="{FF2B5EF4-FFF2-40B4-BE49-F238E27FC236}">
                <a16:creationId xmlns:a16="http://schemas.microsoft.com/office/drawing/2014/main" id="{95728430-B9D5-4FAA-BE08-C0497BBC4FD1}"/>
              </a:ext>
            </a:extLst>
          </p:cNvPr>
          <p:cNvGraphicFramePr>
            <a:graphicFrameLocks noChangeAspect="1"/>
          </p:cNvGraphicFramePr>
          <p:nvPr>
            <p:extLst>
              <p:ext uri="{D42A27DB-BD31-4B8C-83A1-F6EECF244321}">
                <p14:modId xmlns:p14="http://schemas.microsoft.com/office/powerpoint/2010/main" val="910605091"/>
              </p:ext>
            </p:extLst>
          </p:nvPr>
        </p:nvGraphicFramePr>
        <p:xfrm>
          <a:off x="175886" y="4280123"/>
          <a:ext cx="3993028" cy="1381125"/>
        </p:xfrm>
        <a:graphic>
          <a:graphicData uri="http://schemas.openxmlformats.org/presentationml/2006/ole">
            <mc:AlternateContent xmlns:mc="http://schemas.openxmlformats.org/markup-compatibility/2006">
              <mc:Choice xmlns:v="urn:schemas-microsoft-com:vml" Requires="v">
                <p:oleObj spid="_x0000_s27653" name="Worksheet" r:id="rId9" imgW="6369038" imgH="2038372" progId="Excel.Sheet.12">
                  <p:embed/>
                </p:oleObj>
              </mc:Choice>
              <mc:Fallback>
                <p:oleObj name="Worksheet" r:id="rId9" imgW="6369038" imgH="2038372" progId="Excel.Sheet.12">
                  <p:embed/>
                  <p:pic>
                    <p:nvPicPr>
                      <p:cNvPr id="11" name="Object 10">
                        <a:extLst>
                          <a:ext uri="{FF2B5EF4-FFF2-40B4-BE49-F238E27FC236}">
                            <a16:creationId xmlns:a16="http://schemas.microsoft.com/office/drawing/2014/main" id="{95728430-B9D5-4FAA-BE08-C0497BBC4FD1}"/>
                          </a:ext>
                        </a:extLst>
                      </p:cNvPr>
                      <p:cNvPicPr/>
                      <p:nvPr/>
                    </p:nvPicPr>
                    <p:blipFill>
                      <a:blip r:embed="rId10"/>
                      <a:stretch>
                        <a:fillRect/>
                      </a:stretch>
                    </p:blipFill>
                    <p:spPr>
                      <a:xfrm>
                        <a:off x="175886" y="4280123"/>
                        <a:ext cx="3993028" cy="1381125"/>
                      </a:xfrm>
                      <a:prstGeom prst="rect">
                        <a:avLst/>
                      </a:prstGeom>
                      <a:ln w="12700">
                        <a:solidFill>
                          <a:schemeClr val="tx1"/>
                        </a:solidFill>
                      </a:ln>
                    </p:spPr>
                  </p:pic>
                </p:oleObj>
              </mc:Fallback>
            </mc:AlternateContent>
          </a:graphicData>
        </a:graphic>
      </p:graphicFrame>
    </p:spTree>
    <p:extLst>
      <p:ext uri="{BB962C8B-B14F-4D97-AF65-F5344CB8AC3E}">
        <p14:creationId xmlns:p14="http://schemas.microsoft.com/office/powerpoint/2010/main" val="458723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5"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Significant Events Period 9 </a:t>
            </a:r>
            <a:r>
              <a:rPr lang="en-GB" sz="2000" b="1" dirty="0">
                <a:solidFill>
                  <a:prstClr val="white">
                    <a:lumMod val="50000"/>
                  </a:prstClr>
                </a:solidFill>
              </a:rPr>
              <a:t>continued</a:t>
            </a:r>
            <a:endPar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021288"/>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Operational Close Calls </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383782" y="1424965"/>
            <a:ext cx="8436689" cy="275460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Operational Close Calls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1400" dirty="0">
              <a:solidFill>
                <a:prstClr val="black"/>
              </a:solidFill>
              <a:latin typeface="Network Rail Sans" panose="02000000040000020004"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1400" dirty="0">
                <a:solidFill>
                  <a:prstClr val="black"/>
                </a:solidFill>
                <a:latin typeface="Network Rail Sans" panose="02000000040000020004" pitchFamily="50" charset="0"/>
              </a:rPr>
              <a:t>15/11/2020 (Possession Management Group) Possession Irregularity in WON Item 41 as a result of a member of PSS placing a possession limit board and detonator protection beyond instead of on the approach to the protecting points E475 at Eastleigh </a:t>
            </a:r>
            <a:r>
              <a:rPr lang="en-GB" sz="1400" dirty="0" err="1">
                <a:solidFill>
                  <a:prstClr val="black"/>
                </a:solidFill>
                <a:latin typeface="Network Rail Sans" panose="02000000040000020004" pitchFamily="50" charset="0"/>
              </a:rPr>
              <a:t>Sth</a:t>
            </a:r>
            <a:r>
              <a:rPr lang="en-GB" sz="1400" dirty="0">
                <a:solidFill>
                  <a:prstClr val="black"/>
                </a:solidFill>
                <a:latin typeface="Network Rail Sans" panose="02000000040000020004" pitchFamily="50" charset="0"/>
              </a:rPr>
              <a:t> Jn.</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1400" dirty="0">
              <a:solidFill>
                <a:prstClr val="black"/>
              </a:solidFill>
              <a:latin typeface="Network Rail Sans" panose="02000000040000020004"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1400" b="1" dirty="0">
                <a:solidFill>
                  <a:prstClr val="black"/>
                </a:solidFill>
                <a:latin typeface="Network Rail Sans" panose="02000000040000020004" pitchFamily="50" charset="0"/>
              </a:rPr>
              <a:t>03/12/2020 (Inner DU) Electrical tripping occurred at </a:t>
            </a:r>
            <a:r>
              <a:rPr lang="en-GB" sz="1400" b="1" dirty="0" err="1">
                <a:solidFill>
                  <a:prstClr val="black"/>
                </a:solidFill>
                <a:latin typeface="Network Rail Sans" panose="02000000040000020004" pitchFamily="50" charset="0"/>
              </a:rPr>
              <a:t>Norbiton</a:t>
            </a:r>
            <a:r>
              <a:rPr lang="en-GB" sz="1400" b="1" dirty="0">
                <a:solidFill>
                  <a:prstClr val="black"/>
                </a:solidFill>
                <a:latin typeface="Network Rail Sans" panose="02000000040000020004" pitchFamily="50" charset="0"/>
              </a:rPr>
              <a:t> as a result of an uninsulated spanner coming into contact with the conductor rail (see slide 8 for more information).</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1400" b="1" dirty="0">
              <a:solidFill>
                <a:prstClr val="black"/>
              </a:solidFill>
              <a:latin typeface="Network Rail Sans" panose="02000000040000020004"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FF0000"/>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1F497D"/>
              </a:solidFill>
              <a:effectLst/>
              <a:uLnTx/>
              <a:uFillTx/>
              <a:latin typeface="Arial" charset="0"/>
              <a:ea typeface="+mn-ea"/>
              <a:cs typeface="+mn-cs"/>
            </a:endParaRPr>
          </a:p>
        </p:txBody>
      </p: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804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9"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Significant Accident</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Fractured thumb at Pirbright</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125166"/>
            <a:ext cx="7560840" cy="400110"/>
          </a:xfrm>
          <a:prstGeom prst="rect">
            <a:avLst/>
          </a:prstGeom>
          <a:noFill/>
        </p:spPr>
        <p:txBody>
          <a:bodyPr wrap="square" rtlCol="0">
            <a:spAutoFit/>
          </a:bodyPr>
          <a:lstStyle/>
          <a:p>
            <a:pPr lvl="0" algn="ctr">
              <a:defRPr/>
            </a:pPr>
            <a:r>
              <a:rPr lang="en-GB" sz="2000" b="1">
                <a:solidFill>
                  <a:prstClr val="white"/>
                </a:solidFill>
                <a:latin typeface="Network Rail Sans" panose="02000000040000020004" pitchFamily="50" charset="0"/>
              </a:rPr>
              <a:t>Discuss the initial learning points</a:t>
            </a:r>
            <a:endParaRPr lang="en-GB" sz="2000" b="1" u="sng" dirty="0">
              <a:solidFill>
                <a:schemeClr val="tx1"/>
              </a:solidFill>
              <a:latin typeface="Network Rail Sans" panose="02000000040000020004" pitchFamily="50" charset="0"/>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435935" y="1768748"/>
            <a:ext cx="8187256" cy="184665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Overview</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800" dirty="0">
              <a:solidFill>
                <a:prstClr val="black"/>
              </a:solidFill>
              <a:latin typeface="Network Rail Sans" panose="02000000040000020004" pitchFamily="50" charset="0"/>
            </a:endParaRPr>
          </a:p>
          <a:p>
            <a:pPr lvl="0">
              <a:defRPr/>
            </a:pPr>
            <a:r>
              <a:rPr kumimoji="0" lang="en-GB" sz="1200" b="0"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On Sunday 29</a:t>
            </a:r>
            <a:r>
              <a:rPr kumimoji="0" lang="en-GB" sz="1200" b="0" i="0" u="none" strike="noStrike" kern="1200" cap="none" spc="0" normalizeH="0" baseline="30000" noProof="0" dirty="0">
                <a:ln>
                  <a:noFill/>
                </a:ln>
                <a:solidFill>
                  <a:prstClr val="black"/>
                </a:solidFill>
                <a:effectLst/>
                <a:uLnTx/>
                <a:uFillTx/>
                <a:latin typeface="Network Rail Sans" panose="02000000040000020004" pitchFamily="50" charset="0"/>
                <a:ea typeface="+mn-ea"/>
                <a:cs typeface="+mn-cs"/>
              </a:rPr>
              <a:t>th</a:t>
            </a:r>
            <a:r>
              <a:rPr lang="en-GB" sz="1200" dirty="0">
                <a:solidFill>
                  <a:prstClr val="black"/>
                </a:solidFill>
                <a:latin typeface="Network Rail Sans" panose="02000000040000020004" pitchFamily="50" charset="0"/>
              </a:rPr>
              <a:t> November 2020, a member of staff sustained a fracture to his left thumb.  The team were taking equipment to site in preparation for the next shift at Pirbright Substation. The IP was carrying a pair of fishplates, weighing approx. 20 kg, in front of his body when he missed a step, falling forward. Whilst trying to break his fall his left thumb got trapped between the concrete step and the fishplates. At the same time as the IP was ascending the steps with the load, another member of the team was on his way down, meaning they had to navigate to pass each other in the limited space.</a:t>
            </a:r>
          </a:p>
          <a:p>
            <a:pPr lvl="0">
              <a:defRPr/>
            </a:pPr>
            <a:r>
              <a:rPr lang="en-GB" sz="1200" dirty="0">
                <a:solidFill>
                  <a:prstClr val="black"/>
                </a:solidFill>
                <a:latin typeface="Network Rail Sans" panose="02000000040000020004" pitchFamily="50" charset="0"/>
              </a:rPr>
              <a:t>It was established that only personal head torches were being used by the team at the time. A RRV with a trailer was available and could had been utilised to take the equipment to site.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endParaRPr>
          </a:p>
        </p:txBody>
      </p: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05B5AFC-3E98-4E44-BB66-12D5B50B1467}"/>
              </a:ext>
            </a:extLst>
          </p:cNvPr>
          <p:cNvSpPr/>
          <p:nvPr/>
        </p:nvSpPr>
        <p:spPr>
          <a:xfrm>
            <a:off x="435936" y="3861049"/>
            <a:ext cx="8391772" cy="936104"/>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ct val="107000"/>
              </a:lnSpc>
              <a:spcAft>
                <a:spcPts val="0"/>
              </a:spcAft>
              <a:defRPr/>
            </a:pP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Initial Learning:</a:t>
            </a:r>
          </a:p>
          <a:p>
            <a:pPr marL="171450" lvl="0" indent="-171450">
              <a:lnSpc>
                <a:spcPct val="107000"/>
              </a:lnSpc>
              <a:spcAft>
                <a:spcPts val="0"/>
              </a:spcAft>
              <a:buFont typeface="Wingdings" panose="05000000000000000000" pitchFamily="2" charset="2"/>
              <a:buChar char="Ø"/>
              <a:defRPr/>
            </a:pPr>
            <a:r>
              <a:rPr lang="en-GB" sz="1200"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Suitable site lighting must be used not only in worksites but also for accessing/egressing,</a:t>
            </a:r>
          </a:p>
          <a:p>
            <a:pPr marL="171450" lvl="0" indent="-171450">
              <a:lnSpc>
                <a:spcPct val="107000"/>
              </a:lnSpc>
              <a:spcAft>
                <a:spcPts val="0"/>
              </a:spcAft>
              <a:buFont typeface="Wingdings" panose="05000000000000000000" pitchFamily="2" charset="2"/>
              <a:buChar char="Ø"/>
              <a:defRPr/>
            </a:pPr>
            <a:r>
              <a:rPr lang="en-GB" sz="1200"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Considerate behaviours and looking out for your colleagues to keep each other safe,</a:t>
            </a:r>
          </a:p>
          <a:p>
            <a:pPr marL="171450" lvl="0" indent="-171450">
              <a:lnSpc>
                <a:spcPct val="107000"/>
              </a:lnSpc>
              <a:spcAft>
                <a:spcPts val="0"/>
              </a:spcAft>
              <a:buFont typeface="Wingdings" panose="05000000000000000000" pitchFamily="2" charset="2"/>
              <a:buChar char="Ø"/>
              <a:defRPr/>
            </a:pPr>
            <a:r>
              <a:rPr lang="en-GB" sz="1200"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Use of mechanical aids to avoid any unnecessary manual handling.</a:t>
            </a:r>
          </a:p>
        </p:txBody>
      </p:sp>
    </p:spTree>
    <p:extLst>
      <p:ext uri="{BB962C8B-B14F-4D97-AF65-F5344CB8AC3E}">
        <p14:creationId xmlns:p14="http://schemas.microsoft.com/office/powerpoint/2010/main" val="2150993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3"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Significant Incident </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lvl="0">
              <a:defRPr/>
            </a:pPr>
            <a:r>
              <a:rPr lang="en-GB" sz="2000" b="1" dirty="0">
                <a:solidFill>
                  <a:prstClr val="white">
                    <a:lumMod val="50000"/>
                  </a:prstClr>
                </a:solidFill>
              </a:rPr>
              <a:t>Electrical Tripping at </a:t>
            </a:r>
            <a:r>
              <a:rPr lang="en-GB" sz="2000" b="1" dirty="0" err="1">
                <a:solidFill>
                  <a:prstClr val="white">
                    <a:lumMod val="50000"/>
                  </a:prstClr>
                </a:solidFill>
              </a:rPr>
              <a:t>Norbiton</a:t>
            </a:r>
            <a:r>
              <a:rPr lang="en-GB" sz="2000" b="1" dirty="0">
                <a:solidFill>
                  <a:prstClr val="white">
                    <a:lumMod val="50000"/>
                  </a:prstClr>
                </a:solidFill>
              </a:rPr>
              <a:t> </a:t>
            </a:r>
            <a:endPar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125166"/>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Discuss the initial learning points</a:t>
            </a:r>
            <a:endParaRPr kumimoji="0" lang="en-GB" sz="2000" b="1" i="0" u="sng" strike="noStrike" kern="1200" cap="none" spc="0" normalizeH="0" baseline="0" noProof="0" dirty="0">
              <a:ln>
                <a:noFill/>
              </a:ln>
              <a:solidFill>
                <a:schemeClr val="tx1"/>
              </a:solidFill>
              <a:effectLst/>
              <a:uLnTx/>
              <a:uFillTx/>
              <a:latin typeface="Network Rail Sans" panose="02000000040000020004" pitchFamily="50" charset="0"/>
              <a:ea typeface="+mn-ea"/>
              <a:cs typeface="+mn-cs"/>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383783" y="1366462"/>
            <a:ext cx="6264696" cy="32316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Overview</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800" dirty="0">
              <a:solidFill>
                <a:srgbClr val="000000"/>
              </a:solidFill>
              <a:latin typeface="Network Rail Sans" panose="02000000040000020004" pitchFamily="50" charset="0"/>
            </a:endParaRPr>
          </a:p>
          <a:p>
            <a:pPr lvl="0">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On Thursday 3</a:t>
            </a:r>
            <a:r>
              <a:rPr kumimoji="0" lang="en-GB" sz="1200" b="0" i="0" u="none" strike="noStrike" kern="1200" cap="none" spc="0" normalizeH="0" baseline="30000" noProof="0" dirty="0">
                <a:ln>
                  <a:noFill/>
                </a:ln>
                <a:solidFill>
                  <a:srgbClr val="000000"/>
                </a:solidFill>
                <a:effectLst/>
                <a:uLnTx/>
                <a:uFillTx/>
                <a:latin typeface="Network Rail Sans" panose="02000000040000020004" pitchFamily="50" charset="0"/>
                <a:ea typeface="+mn-ea"/>
                <a:cs typeface="+mn-cs"/>
              </a:rPr>
              <a:t>rd</a:t>
            </a: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 December 2020</a:t>
            </a:r>
            <a:r>
              <a:rPr lang="en-GB" sz="1200" dirty="0">
                <a:solidFill>
                  <a:srgbClr val="000000"/>
                </a:solidFill>
                <a:latin typeface="Network Rail Sans" panose="02000000040000020004" pitchFamily="50" charset="0"/>
              </a:rPr>
              <a:t>, a two man maintenance team based at Feltham P-Way were requested to attend a fault at </a:t>
            </a:r>
            <a:r>
              <a:rPr lang="en-GB" sz="1200" dirty="0" err="1">
                <a:solidFill>
                  <a:srgbClr val="000000"/>
                </a:solidFill>
                <a:latin typeface="Network Rail Sans" panose="02000000040000020004" pitchFamily="50" charset="0"/>
              </a:rPr>
              <a:t>Norbiton</a:t>
            </a:r>
            <a:r>
              <a:rPr lang="en-GB" sz="1200" dirty="0">
                <a:solidFill>
                  <a:srgbClr val="000000"/>
                </a:solidFill>
                <a:latin typeface="Network Rail Sans" panose="02000000040000020004" pitchFamily="50" charset="0"/>
              </a:rPr>
              <a:t>. A Robel Short Clamp had become detached from a set of plates within the station limits and required replacing. Following a Lineside line blockage being granted, the team began the process of trying to replace the clamp and tighten the other clamps on the plate. </a:t>
            </a:r>
          </a:p>
          <a:p>
            <a:pPr lvl="0">
              <a:defRPr/>
            </a:pPr>
            <a:r>
              <a:rPr lang="en-GB" sz="1200" dirty="0">
                <a:solidFill>
                  <a:srgbClr val="000000"/>
                </a:solidFill>
                <a:latin typeface="Network Rail Sans" panose="02000000040000020004" pitchFamily="50" charset="0"/>
              </a:rPr>
              <a:t>This was done from within the four foot (compliant with TRCS risk level 3) and the team additionally applied a conductor rail shield as a best practice, but a non-insulated ring spanner was used. Due to the severely poor conditions (heavy rain) at the time, the spanner slipped from the top nut of the clamp and the hand of the individual and ‘flipped’ over, making contact with the conductor rail and running rail, producing a flash/bang.</a:t>
            </a:r>
            <a:r>
              <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 </a:t>
            </a:r>
          </a:p>
          <a:p>
            <a:pPr lvl="0">
              <a:defRPr/>
            </a:pPr>
            <a:r>
              <a:rPr lang="en-GB" sz="1200" dirty="0">
                <a:solidFill>
                  <a:srgbClr val="000000"/>
                </a:solidFill>
                <a:latin typeface="Network Rail Sans" panose="02000000040000020004" pitchFamily="50" charset="0"/>
              </a:rPr>
              <a:t>Fortunately there were no reported injuries but the individuals were slightly shaken by the event.</a:t>
            </a:r>
          </a:p>
          <a:p>
            <a:pPr lvl="0">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It was established that the team involved were comprise</a:t>
            </a:r>
            <a:r>
              <a:rPr lang="en-GB" sz="1200" dirty="0">
                <a:solidFill>
                  <a:srgbClr val="000000"/>
                </a:solidFill>
                <a:latin typeface="Network Rail Sans" panose="02000000040000020004" pitchFamily="50" charset="0"/>
              </a:rPr>
              <a:t>d of staff who had recently worked within the night teams and gained their experience working within isolated possession worksites.</a:t>
            </a:r>
            <a:endParaRPr kumimoji="0" lang="en-GB" sz="1100" b="0" i="0" u="none" strike="noStrike" kern="1200" cap="none" spc="0" normalizeH="0" baseline="0" noProof="0" dirty="0">
              <a:ln>
                <a:noFill/>
              </a:ln>
              <a:solidFill>
                <a:srgbClr val="1F497D"/>
              </a:solidFill>
              <a:effectLst/>
              <a:uLnTx/>
              <a:uFillTx/>
              <a:latin typeface="Arial" charset="0"/>
              <a:ea typeface="+mn-ea"/>
              <a:cs typeface="+mn-cs"/>
            </a:endParaRPr>
          </a:p>
        </p:txBody>
      </p: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ED284223-9A82-4929-955D-4CC1B5C4CFA9}"/>
              </a:ext>
            </a:extLst>
          </p:cNvPr>
          <p:cNvSpPr/>
          <p:nvPr/>
        </p:nvSpPr>
        <p:spPr>
          <a:xfrm>
            <a:off x="383783" y="4769035"/>
            <a:ext cx="8608281" cy="1005151"/>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0"/>
              </a:spcAft>
              <a:buClrTx/>
              <a:buSzTx/>
              <a:buFontTx/>
              <a:buNone/>
              <a:tabLst/>
              <a:defRPr/>
            </a:pPr>
            <a:r>
              <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Initial Learning:</a:t>
            </a:r>
          </a:p>
          <a:p>
            <a:pPr marL="171450" marR="0" lvl="0" indent="-171450" algn="l" defTabSz="914400" rtl="0" eaLnBrk="0" fontAlgn="base" latinLnBrk="0" hangingPunct="0">
              <a:lnSpc>
                <a:spcPct val="107000"/>
              </a:lnSpc>
              <a:spcBef>
                <a:spcPct val="0"/>
              </a:spcBef>
              <a:spcAft>
                <a:spcPts val="0"/>
              </a:spcAft>
              <a:buClrTx/>
              <a:buSzTx/>
              <a:buFont typeface="Wingdings" panose="05000000000000000000" pitchFamily="2" charset="2"/>
              <a:buChar char="Ø"/>
              <a:tabLst/>
              <a:defRPr/>
            </a:pPr>
            <a:r>
              <a:rPr lang="en-GB" sz="1200"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Insulated and non insulated tools must be stored separately on vehicles – how are you ensuring this is happening? Themed PAISS vehicle inspections must be carried out to ensure that this is undertaken,</a:t>
            </a:r>
          </a:p>
          <a:p>
            <a:pPr marL="171450" marR="0" lvl="0" indent="-171450" algn="l" defTabSz="914400" rtl="0" eaLnBrk="0" fontAlgn="base" latinLnBrk="0" hangingPunct="0">
              <a:lnSpc>
                <a:spcPct val="107000"/>
              </a:lnSpc>
              <a:spcBef>
                <a:spcPct val="0"/>
              </a:spcBef>
              <a:spcAft>
                <a:spcPts val="0"/>
              </a:spcAft>
              <a:buClrTx/>
              <a:buSzTx/>
              <a:buFont typeface="Wingdings" panose="05000000000000000000" pitchFamily="2" charset="2"/>
              <a:buChar char="Ø"/>
              <a:tabLst/>
              <a:defRPr/>
            </a:pPr>
            <a:r>
              <a:rPr kumimoji="0" lang="en-GB" sz="1200" u="none"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Times New Roman" panose="02020603050405020304" pitchFamily="18" charset="0"/>
              </a:rPr>
              <a:t>Individuals moving from nights to days must be briefed to ensure that they understand the different risks associated to days.</a:t>
            </a:r>
            <a:endParaRPr lang="en-GB" sz="1200" dirty="0">
              <a:solidFill>
                <a:schemeClr val="tx1"/>
              </a:solidFill>
              <a:latin typeface="Network Rail Sans" panose="02000000040000020004" pitchFamily="2"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123706CC-243E-4C30-B859-3B0E16F53CB4}"/>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32240" y="2162919"/>
            <a:ext cx="2304256" cy="1626121"/>
          </a:xfrm>
          <a:prstGeom prst="rect">
            <a:avLst/>
          </a:prstGeom>
          <a:noFill/>
          <a:ln>
            <a:noFill/>
          </a:ln>
        </p:spPr>
      </p:pic>
      <p:sp>
        <p:nvSpPr>
          <p:cNvPr id="13" name="Text Box 16">
            <a:extLst>
              <a:ext uri="{FF2B5EF4-FFF2-40B4-BE49-F238E27FC236}">
                <a16:creationId xmlns:a16="http://schemas.microsoft.com/office/drawing/2014/main" id="{7FF79558-EECB-47E5-ACA4-1A93A0DE8CC5}"/>
              </a:ext>
            </a:extLst>
          </p:cNvPr>
          <p:cNvSpPr txBox="1"/>
          <p:nvPr/>
        </p:nvSpPr>
        <p:spPr>
          <a:xfrm>
            <a:off x="6638709" y="2351842"/>
            <a:ext cx="1905000" cy="273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800">
                <a:effectLst/>
                <a:latin typeface="Calibri" panose="020F0502020204030204" pitchFamily="34" charset="0"/>
                <a:ea typeface="Calibri" panose="020F0502020204030204" pitchFamily="34" charset="0"/>
                <a:cs typeface="Times New Roman" panose="02020603050405020304" pitchFamily="18" charset="0"/>
              </a:rPr>
              <a:t>Conductor Rail Shield position</a:t>
            </a:r>
          </a:p>
        </p:txBody>
      </p:sp>
      <p:cxnSp>
        <p:nvCxnSpPr>
          <p:cNvPr id="14" name="Straight Arrow Connector 13">
            <a:extLst>
              <a:ext uri="{FF2B5EF4-FFF2-40B4-BE49-F238E27FC236}">
                <a16:creationId xmlns:a16="http://schemas.microsoft.com/office/drawing/2014/main" id="{2E8A74F0-24A9-4EF7-9A5F-ADCC27B88AB8}"/>
              </a:ext>
            </a:extLst>
          </p:cNvPr>
          <p:cNvCxnSpPr>
            <a:cxnSpLocks/>
          </p:cNvCxnSpPr>
          <p:nvPr/>
        </p:nvCxnSpPr>
        <p:spPr>
          <a:xfrm flipV="1">
            <a:off x="7921458" y="2351842"/>
            <a:ext cx="953806" cy="555376"/>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857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7"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cxnSp>
        <p:nvCxnSpPr>
          <p:cNvPr id="14" name="Straight Connector 13">
            <a:extLst>
              <a:ext uri="{FF2B5EF4-FFF2-40B4-BE49-F238E27FC236}">
                <a16:creationId xmlns:a16="http://schemas.microsoft.com/office/drawing/2014/main" id="{B52DE325-27BF-4175-BDD3-9B96E6C65E5C}"/>
              </a:ext>
            </a:extLst>
          </p:cNvPr>
          <p:cNvCxnSpPr/>
          <p:nvPr/>
        </p:nvCxnSpPr>
        <p:spPr>
          <a:xfrm>
            <a:off x="1530354" y="1280801"/>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1" name="Control 5">
            <a:extLst>
              <a:ext uri="{FF2B5EF4-FFF2-40B4-BE49-F238E27FC236}">
                <a16:creationId xmlns:a16="http://schemas.microsoft.com/office/drawing/2014/main" id="{A8F6F93B-9876-414E-A376-35396E268927}"/>
              </a:ext>
            </a:extLst>
          </p:cNvPr>
          <p:cNvSpPr>
            <a:spLocks noChangeArrowheads="1" noChangeShapeType="1"/>
          </p:cNvSpPr>
          <p:nvPr/>
        </p:nvSpPr>
        <p:spPr bwMode="auto">
          <a:xfrm>
            <a:off x="2641600" y="7021513"/>
            <a:ext cx="5772150" cy="219551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1F497D"/>
              </a:solidFill>
              <a:effectLst/>
              <a:uLnTx/>
              <a:uFillTx/>
              <a:latin typeface="Arial" charset="0"/>
              <a:ea typeface="+mn-ea"/>
              <a:cs typeface="+mn-cs"/>
            </a:endParaRPr>
          </a:p>
        </p:txBody>
      </p:sp>
      <p:sp>
        <p:nvSpPr>
          <p:cNvPr id="21" name="TextBox 20">
            <a:extLst>
              <a:ext uri="{FF2B5EF4-FFF2-40B4-BE49-F238E27FC236}">
                <a16:creationId xmlns:a16="http://schemas.microsoft.com/office/drawing/2014/main" id="{9DA00980-C324-4042-B32A-78AAF2949D4A}"/>
              </a:ext>
            </a:extLst>
          </p:cNvPr>
          <p:cNvSpPr txBox="1"/>
          <p:nvPr/>
        </p:nvSpPr>
        <p:spPr>
          <a:xfrm>
            <a:off x="1530354" y="6011826"/>
            <a:ext cx="7331729" cy="430887"/>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Network Rail Sans"/>
                <a:ea typeface="+mn-ea"/>
                <a:cs typeface="+mn-cs"/>
              </a:rPr>
              <a:t>Search ‘Southern Track Worker Safety’ on MyConnect​</a:t>
            </a:r>
            <a:endParaRPr kumimoji="0" lang="en-GB" sz="2200" b="1" i="0" u="none" strike="noStrike" kern="1200" cap="none" spc="0" normalizeH="0" baseline="0" noProof="0" dirty="0">
              <a:ln>
                <a:noFill/>
              </a:ln>
              <a:solidFill>
                <a:prstClr val="white"/>
              </a:solidFill>
              <a:effectLst/>
              <a:uLnTx/>
              <a:uFillTx/>
              <a:latin typeface="Network Rail Sans"/>
              <a:ea typeface="+mn-ea"/>
              <a:cs typeface="+mn-cs"/>
            </a:endParaRPr>
          </a:p>
        </p:txBody>
      </p:sp>
      <p:pic>
        <p:nvPicPr>
          <p:cNvPr id="8" name="Picture 7" descr="Logo, company name&#10;&#10;Description automatically generated">
            <a:extLst>
              <a:ext uri="{FF2B5EF4-FFF2-40B4-BE49-F238E27FC236}">
                <a16:creationId xmlns:a16="http://schemas.microsoft.com/office/drawing/2014/main" id="{40F6A69F-055B-4BEE-98B4-672D712D29C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9662" y="6026617"/>
            <a:ext cx="913724" cy="594423"/>
          </a:xfrm>
          <a:prstGeom prst="rect">
            <a:avLst/>
          </a:prstGeom>
        </p:spPr>
      </p:pic>
      <p:sp>
        <p:nvSpPr>
          <p:cNvPr id="15" name="TextBox 14">
            <a:extLst>
              <a:ext uri="{FF2B5EF4-FFF2-40B4-BE49-F238E27FC236}">
                <a16:creationId xmlns:a16="http://schemas.microsoft.com/office/drawing/2014/main" id="{1EE3D5A7-7BCF-48DB-A74F-1998256CC879}"/>
              </a:ext>
            </a:extLst>
          </p:cNvPr>
          <p:cNvSpPr txBox="1"/>
          <p:nvPr/>
        </p:nvSpPr>
        <p:spPr>
          <a:xfrm>
            <a:off x="1547664" y="777428"/>
            <a:ext cx="654252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rPr>
              <a:t>WessexTWS@networkrail.co.uk​</a:t>
            </a:r>
          </a:p>
        </p:txBody>
      </p:sp>
      <p:sp>
        <p:nvSpPr>
          <p:cNvPr id="16" name="TextBox 15">
            <a:extLst>
              <a:ext uri="{FF2B5EF4-FFF2-40B4-BE49-F238E27FC236}">
                <a16:creationId xmlns:a16="http://schemas.microsoft.com/office/drawing/2014/main" id="{702303F6-DDC5-43D0-AACD-33024ABEF273}"/>
              </a:ext>
            </a:extLst>
          </p:cNvPr>
          <p:cNvSpPr txBox="1"/>
          <p:nvPr/>
        </p:nvSpPr>
        <p:spPr>
          <a:xfrm>
            <a:off x="1462617" y="188640"/>
            <a:ext cx="6627573" cy="496996"/>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Track Worker Safety (TWS) programme – an update</a:t>
            </a:r>
          </a:p>
        </p:txBody>
      </p:sp>
      <p:pic>
        <p:nvPicPr>
          <p:cNvPr id="34826" name="Picture 10">
            <a:extLst>
              <a:ext uri="{FF2B5EF4-FFF2-40B4-BE49-F238E27FC236}">
                <a16:creationId xmlns:a16="http://schemas.microsoft.com/office/drawing/2014/main" id="{3281A6A6-059C-47A7-B3AD-2AC7353D74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536" y="1466506"/>
            <a:ext cx="2133600" cy="1628775"/>
          </a:xfrm>
          <a:prstGeom prst="rect">
            <a:avLst/>
          </a:prstGeom>
          <a:noFill/>
          <a:extLst>
            <a:ext uri="{909E8E84-426E-40DD-AFC4-6F175D3DCCD1}">
              <a14:hiddenFill xmlns:a14="http://schemas.microsoft.com/office/drawing/2010/main">
                <a:solidFill>
                  <a:srgbClr val="FFFFFF"/>
                </a:solidFill>
              </a14:hiddenFill>
            </a:ext>
          </a:extLst>
        </p:spPr>
      </p:pic>
      <p:pic>
        <p:nvPicPr>
          <p:cNvPr id="34827" name="Picture 11">
            <a:extLst>
              <a:ext uri="{FF2B5EF4-FFF2-40B4-BE49-F238E27FC236}">
                <a16:creationId xmlns:a16="http://schemas.microsoft.com/office/drawing/2014/main" id="{2BE3B2BB-74C7-4D12-952F-8B591B7D8ED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22162" y="3496867"/>
            <a:ext cx="1401086" cy="18399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BDA63FE-8607-43E4-8E69-B29F628A1BF4}"/>
              </a:ext>
            </a:extLst>
          </p:cNvPr>
          <p:cNvSpPr/>
          <p:nvPr/>
        </p:nvSpPr>
        <p:spPr>
          <a:xfrm>
            <a:off x="2797103" y="1470957"/>
            <a:ext cx="6264696" cy="181588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LINE BLOCKAGES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Yeovil Pen Mill signal box is now live with using the Informed Line Blockage process and Standardised Line Blocks. This means cyclical maintenance line blocks are secured giving certainty of access and reducing Planner workload.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5 more ZKLs (remote TCODs) have been commissioned for use in Wimbledon.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Signal Disconnections available 24/7 at Bournemouth SB and Havant ASC.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Line Blockage Access guides completed in conjunction with Operations to provide visibility of good times to plan access to optimise work. </a:t>
            </a:r>
          </a:p>
        </p:txBody>
      </p:sp>
      <p:sp>
        <p:nvSpPr>
          <p:cNvPr id="9" name="Rectangle 8">
            <a:extLst>
              <a:ext uri="{FF2B5EF4-FFF2-40B4-BE49-F238E27FC236}">
                <a16:creationId xmlns:a16="http://schemas.microsoft.com/office/drawing/2014/main" id="{B6AE7C06-D466-49CE-9012-876765C16669}"/>
              </a:ext>
            </a:extLst>
          </p:cNvPr>
          <p:cNvSpPr/>
          <p:nvPr/>
        </p:nvSpPr>
        <p:spPr>
          <a:xfrm>
            <a:off x="169662" y="3404084"/>
            <a:ext cx="3039916" cy="193615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BETTER TRACK ACCESS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15 locations for new access points of walkways to be delivered by March 21.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Work completed on a new walkway at Effingham Junction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Work continuing on site at Hampton Court. </a:t>
            </a:r>
          </a:p>
        </p:txBody>
      </p:sp>
      <p:sp>
        <p:nvSpPr>
          <p:cNvPr id="18" name="Rectangle 17">
            <a:extLst>
              <a:ext uri="{FF2B5EF4-FFF2-40B4-BE49-F238E27FC236}">
                <a16:creationId xmlns:a16="http://schemas.microsoft.com/office/drawing/2014/main" id="{FA4E14EC-5D13-40E3-A8D9-0A8D7C539314}"/>
              </a:ext>
            </a:extLst>
          </p:cNvPr>
          <p:cNvSpPr/>
          <p:nvPr/>
        </p:nvSpPr>
        <p:spPr>
          <a:xfrm>
            <a:off x="4776403" y="3681253"/>
            <a:ext cx="4197935" cy="193615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REDUCING RED ZONE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a:ln>
                  <a:noFill/>
                </a:ln>
                <a:solidFill>
                  <a:prstClr val="black"/>
                </a:solidFill>
                <a:effectLst/>
                <a:uLnTx/>
                <a:uFillTx/>
                <a:latin typeface="Network Rail Sans" panose="02000000040000020004" pitchFamily="2" charset="0"/>
                <a:ea typeface="Calibri" panose="020F0502020204030204" pitchFamily="34" charset="0"/>
                <a:cs typeface="+mn-cs"/>
              </a:rPr>
              <a:t>Locations with good day line blockage availability throughout the day have been identified with operations.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prstClr val="black"/>
              </a:solidFill>
              <a:effectLst/>
              <a:uLnTx/>
              <a:uFillTx/>
              <a:latin typeface="Network Rail Sans" panose="02000000040000020004" pitchFamily="2" charset="0"/>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a:ln>
                  <a:noFill/>
                </a:ln>
                <a:solidFill>
                  <a:prstClr val="black"/>
                </a:solidFill>
                <a:effectLst/>
                <a:uLnTx/>
                <a:uFillTx/>
                <a:latin typeface="Network Rail Sans" panose="02000000040000020004" pitchFamily="2" charset="0"/>
                <a:ea typeface="Calibri" panose="020F0502020204030204" pitchFamily="34" charset="0"/>
                <a:cs typeface="+mn-cs"/>
              </a:rPr>
              <a:t>From 1</a:t>
            </a:r>
            <a:r>
              <a:rPr kumimoji="0" lang="en-GB" altLang="en-US" sz="1400" b="0" i="0" u="none" strike="noStrike" kern="1200" cap="none" spc="0" normalizeH="0" baseline="30000" noProof="0" dirty="0">
                <a:ln>
                  <a:noFill/>
                </a:ln>
                <a:solidFill>
                  <a:prstClr val="black"/>
                </a:solidFill>
                <a:effectLst/>
                <a:uLnTx/>
                <a:uFillTx/>
                <a:latin typeface="Network Rail Sans" panose="02000000040000020004" pitchFamily="2" charset="0"/>
                <a:ea typeface="Calibri" panose="020F0502020204030204" pitchFamily="34" charset="0"/>
                <a:cs typeface="+mn-cs"/>
              </a:rPr>
              <a:t>st</a:t>
            </a:r>
            <a:r>
              <a:rPr kumimoji="0" lang="en-GB" altLang="en-US" sz="1400" b="0" i="0" u="none" strike="noStrike" kern="1200" cap="none" spc="0" normalizeH="0" baseline="0" noProof="0" dirty="0">
                <a:ln>
                  <a:noFill/>
                </a:ln>
                <a:solidFill>
                  <a:prstClr val="black"/>
                </a:solidFill>
                <a:effectLst/>
                <a:uLnTx/>
                <a:uFillTx/>
                <a:latin typeface="Network Rail Sans" panose="02000000040000020004" pitchFamily="2" charset="0"/>
                <a:ea typeface="Calibri" panose="020F0502020204030204" pitchFamily="34" charset="0"/>
                <a:cs typeface="+mn-cs"/>
              </a:rPr>
              <a:t> December red zone working was prohibited for all Wessex Route Maintenance Staff on TTF, LAV and YJP.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Further locations are currently under review with maintenance teams. </a:t>
            </a:r>
          </a:p>
        </p:txBody>
      </p:sp>
    </p:spTree>
    <p:extLst>
      <p:ext uri="{BB962C8B-B14F-4D97-AF65-F5344CB8AC3E}">
        <p14:creationId xmlns:p14="http://schemas.microsoft.com/office/powerpoint/2010/main" val="3460500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1"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Track Worker 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lumMod val="50000"/>
                  </a:prstClr>
                </a:solidFill>
                <a:effectLst/>
                <a:uLnTx/>
                <a:uFillTx/>
                <a:latin typeface="Arial" charset="0"/>
                <a:ea typeface="+mn-ea"/>
                <a:cs typeface="+mn-cs"/>
              </a:rPr>
              <a:t>Front Line Safety Challenge – coming in January 2021</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187623" y="6016025"/>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Put your thinking caps on</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D88C1D3-0CC4-4BAC-8B86-F846F51BE823}"/>
              </a:ext>
            </a:extLst>
          </p:cNvPr>
          <p:cNvSpPr txBox="1"/>
          <p:nvPr/>
        </p:nvSpPr>
        <p:spPr>
          <a:xfrm>
            <a:off x="276275" y="6200928"/>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charset="0"/>
                <a:ea typeface="+mn-ea"/>
                <a:cs typeface="+mn-cs"/>
              </a:rPr>
              <a:t>ACTION</a:t>
            </a:r>
          </a:p>
        </p:txBody>
      </p:sp>
      <p:sp>
        <p:nvSpPr>
          <p:cNvPr id="11" name="Oval 10">
            <a:extLst>
              <a:ext uri="{FF2B5EF4-FFF2-40B4-BE49-F238E27FC236}">
                <a16:creationId xmlns:a16="http://schemas.microsoft.com/office/drawing/2014/main" id="{8C5BB3A2-2918-4DF4-8291-C836D873D484}"/>
              </a:ext>
            </a:extLst>
          </p:cNvPr>
          <p:cNvSpPr/>
          <p:nvPr/>
        </p:nvSpPr>
        <p:spPr>
          <a:xfrm>
            <a:off x="313376" y="6021288"/>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10A4C7D5-B73D-455A-A797-50615E67E637}"/>
              </a:ext>
            </a:extLst>
          </p:cNvPr>
          <p:cNvSpPr txBox="1"/>
          <p:nvPr/>
        </p:nvSpPr>
        <p:spPr>
          <a:xfrm>
            <a:off x="353655" y="2029568"/>
            <a:ext cx="8436689" cy="232371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The Wessex Track Worker Safety Programme is launching a Front Line Safety Challenge in January 2021, further details will be shared in due course.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We want to hear your ideas for improvements so get in touch.</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Please email your suggestions to the Track Worker Safety Programme - </a:t>
            </a:r>
            <a:r>
              <a:rPr kumimoji="0" lang="en-GB" sz="1400" b="1" i="0" u="none" strike="noStrike" kern="1200" cap="none" spc="0" normalizeH="0" baseline="0" noProof="0" dirty="0">
                <a:ln>
                  <a:noFill/>
                </a:ln>
                <a:solidFill>
                  <a:prstClr val="white">
                    <a:lumMod val="50000"/>
                  </a:prstClr>
                </a:solidFill>
                <a:effectLst/>
                <a:uLnTx/>
                <a:uFillTx/>
                <a:latin typeface="Arial" charset="0"/>
                <a:ea typeface="+mn-ea"/>
                <a:cs typeface="+mn-cs"/>
                <a:hlinkClick r:id="rId8"/>
              </a:rPr>
              <a:t>WessexTWS@networkrail.co.uk</a:t>
            </a:r>
            <a:endParaRPr kumimoji="0" lang="en-GB" sz="1400" b="1" i="0" u="none" strike="noStrike" kern="1200" cap="none" spc="0" normalizeH="0" baseline="0" noProof="0" dirty="0">
              <a:ln>
                <a:noFill/>
              </a:ln>
              <a:solidFill>
                <a:prstClr val="white">
                  <a:lumMod val="50000"/>
                </a:prstClr>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FF0000"/>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1F497D"/>
              </a:solidFill>
              <a:effectLst/>
              <a:uLnTx/>
              <a:uFillTx/>
              <a:latin typeface="Arial" charset="0"/>
              <a:ea typeface="+mn-ea"/>
              <a:cs typeface="+mn-cs"/>
            </a:endParaRPr>
          </a:p>
        </p:txBody>
      </p:sp>
      <p:pic>
        <p:nvPicPr>
          <p:cNvPr id="6" name="Picture 5" descr="Graphical user interface, text, application&#10;&#10;Description automatically generated">
            <a:extLst>
              <a:ext uri="{FF2B5EF4-FFF2-40B4-BE49-F238E27FC236}">
                <a16:creationId xmlns:a16="http://schemas.microsoft.com/office/drawing/2014/main" id="{026229A2-6585-413D-BAC1-92E3816FEEC8}"/>
              </a:ext>
            </a:extLst>
          </p:cNvPr>
          <p:cNvPicPr>
            <a:picLocks noChangeAspect="1"/>
          </p:cNvPicPr>
          <p:nvPr/>
        </p:nvPicPr>
        <p:blipFill rotWithShape="1">
          <a:blip r:embed="rId9">
            <a:extLst>
              <a:ext uri="{28A0092B-C50C-407E-A947-70E740481C1C}">
                <a14:useLocalDpi xmlns:a14="http://schemas.microsoft.com/office/drawing/2010/main" val="0"/>
              </a:ext>
            </a:extLst>
          </a:blip>
          <a:srcRect l="63179" t="66656" r="4813" b="4378"/>
          <a:stretch/>
        </p:blipFill>
        <p:spPr>
          <a:xfrm>
            <a:off x="1142549" y="4177788"/>
            <a:ext cx="2106371" cy="1077430"/>
          </a:xfrm>
          <a:prstGeom prst="rect">
            <a:avLst/>
          </a:prstGeom>
        </p:spPr>
      </p:pic>
      <p:sp>
        <p:nvSpPr>
          <p:cNvPr id="15" name="Rectangle 14">
            <a:extLst>
              <a:ext uri="{FF2B5EF4-FFF2-40B4-BE49-F238E27FC236}">
                <a16:creationId xmlns:a16="http://schemas.microsoft.com/office/drawing/2014/main" id="{D272362B-7A24-49F6-B233-945B476AA9B2}"/>
              </a:ext>
            </a:extLst>
          </p:cNvPr>
          <p:cNvSpPr/>
          <p:nvPr/>
        </p:nvSpPr>
        <p:spPr>
          <a:xfrm>
            <a:off x="4841893" y="4083218"/>
            <a:ext cx="2106372" cy="1730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Text&#10;&#10;Description automatically generated">
            <a:extLst>
              <a:ext uri="{FF2B5EF4-FFF2-40B4-BE49-F238E27FC236}">
                <a16:creationId xmlns:a16="http://schemas.microsoft.com/office/drawing/2014/main" id="{FC4A4CC3-DB71-42AC-A05E-3FFB2E231CA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63989" y="4177788"/>
            <a:ext cx="3620240" cy="1068625"/>
          </a:xfrm>
          <a:prstGeom prst="rect">
            <a:avLst/>
          </a:prstGeom>
        </p:spPr>
      </p:pic>
    </p:spTree>
    <p:extLst>
      <p:ext uri="{BB962C8B-B14F-4D97-AF65-F5344CB8AC3E}">
        <p14:creationId xmlns:p14="http://schemas.microsoft.com/office/powerpoint/2010/main" val="16944121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front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1F400290974042B9A503CE12218EDC" ma:contentTypeVersion="5" ma:contentTypeDescription="Create a new document." ma:contentTypeScope="" ma:versionID="38a38648206d763b824e41923b1f73a7">
  <xsd:schema xmlns:xsd="http://www.w3.org/2001/XMLSchema" xmlns:xs="http://www.w3.org/2001/XMLSchema" xmlns:p="http://schemas.microsoft.com/office/2006/metadata/properties" xmlns:ns3="1b9c3b65-a8e1-4122-bbc7-2a19ba1eb34d" xmlns:ns4="1182365e-51d5-46c9-b491-c6cba440cd11" targetNamespace="http://schemas.microsoft.com/office/2006/metadata/properties" ma:root="true" ma:fieldsID="0edde1bf75638bceabc2705b6e66ef02" ns3:_="" ns4:_="">
    <xsd:import namespace="1b9c3b65-a8e1-4122-bbc7-2a19ba1eb34d"/>
    <xsd:import namespace="1182365e-51d5-46c9-b491-c6cba440cd1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9c3b65-a8e1-4122-bbc7-2a19ba1eb34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82365e-51d5-46c9-b491-c6cba440cd1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6BC187-73F2-4D7E-BE36-8283305D998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F604280-C349-44A7-BDD8-3F5FDAFA30A9}">
  <ds:schemaRefs>
    <ds:schemaRef ds:uri="http://schemas.microsoft.com/sharepoint/v3/contenttype/forms"/>
  </ds:schemaRefs>
</ds:datastoreItem>
</file>

<file path=customXml/itemProps3.xml><?xml version="1.0" encoding="utf-8"?>
<ds:datastoreItem xmlns:ds="http://schemas.openxmlformats.org/officeDocument/2006/customXml" ds:itemID="{A1087D69-890A-4A05-9B29-E674347506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9c3b65-a8e1-4122-bbc7-2a19ba1eb34d"/>
    <ds:schemaRef ds:uri="1182365e-51d5-46c9-b491-c6cba440c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29380</TotalTime>
  <Words>2676</Words>
  <Application>Microsoft Office PowerPoint</Application>
  <PresentationFormat>On-screen Show (4:3)</PresentationFormat>
  <Paragraphs>303</Paragraphs>
  <Slides>16</Slides>
  <Notes>13</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2</vt:i4>
      </vt:variant>
      <vt:variant>
        <vt:lpstr>Slide Titles</vt:lpstr>
      </vt:variant>
      <vt:variant>
        <vt:i4>16</vt:i4>
      </vt:variant>
    </vt:vector>
  </HeadingPairs>
  <TitlesOfParts>
    <vt:vector size="27" baseType="lpstr">
      <vt:lpstr>Arial</vt:lpstr>
      <vt:lpstr>Calibri</vt:lpstr>
      <vt:lpstr>Calibri Light</vt:lpstr>
      <vt:lpstr>Network Rail Sans</vt:lpstr>
      <vt:lpstr>Wingdings</vt:lpstr>
      <vt:lpstr>2_Office Theme</vt:lpstr>
      <vt:lpstr>Blank front cover</vt:lpstr>
      <vt:lpstr>3_Office Theme</vt:lpstr>
      <vt:lpstr>7_Office Theme</vt:lpstr>
      <vt:lpstr>think-cell Slide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Network Rail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Groom Amy</dc:creator>
  <dc:description>built by www.mediasterling.com</dc:description>
  <cp:lastModifiedBy>Achilleus Iheozor-Ejiofor</cp:lastModifiedBy>
  <cp:revision>1427</cp:revision>
  <cp:lastPrinted>2019-06-27T14:00:02Z</cp:lastPrinted>
  <dcterms:created xsi:type="dcterms:W3CDTF">2018-03-02T12:05:12Z</dcterms:created>
  <dcterms:modified xsi:type="dcterms:W3CDTF">2020-12-21T14:38:26Z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y fmtid="{D5CDD505-2E9C-101B-9397-08002B2CF9AE}" pid="3" name="ContentTypeId">
    <vt:lpwstr>0x010100FE1F400290974042B9A503CE12218EDC</vt:lpwstr>
  </property>
  <property fmtid="{D5CDD505-2E9C-101B-9397-08002B2CF9AE}" pid="4" name="MSIP_Label_8577031b-11bc-4db9-b655-7d79027ad570_Enabled">
    <vt:lpwstr>true</vt:lpwstr>
  </property>
  <property fmtid="{D5CDD505-2E9C-101B-9397-08002B2CF9AE}" pid="5" name="MSIP_Label_8577031b-11bc-4db9-b655-7d79027ad570_SetDate">
    <vt:lpwstr>2020-07-30T07:45:03Z</vt:lpwstr>
  </property>
  <property fmtid="{D5CDD505-2E9C-101B-9397-08002B2CF9AE}" pid="6" name="MSIP_Label_8577031b-11bc-4db9-b655-7d79027ad570_Method">
    <vt:lpwstr>Standard</vt:lpwstr>
  </property>
  <property fmtid="{D5CDD505-2E9C-101B-9397-08002B2CF9AE}" pid="7" name="MSIP_Label_8577031b-11bc-4db9-b655-7d79027ad570_Name">
    <vt:lpwstr>8577031b-11bc-4db9-b655-7d79027ad570</vt:lpwstr>
  </property>
  <property fmtid="{D5CDD505-2E9C-101B-9397-08002B2CF9AE}" pid="8" name="MSIP_Label_8577031b-11bc-4db9-b655-7d79027ad570_SiteId">
    <vt:lpwstr>c22cc3e1-5d7f-4f4d-be03-d5a158cc9409</vt:lpwstr>
  </property>
  <property fmtid="{D5CDD505-2E9C-101B-9397-08002B2CF9AE}" pid="9" name="MSIP_Label_8577031b-11bc-4db9-b655-7d79027ad570_ActionId">
    <vt:lpwstr>8714af74-2119-425d-a6b3-be2d0564bfc0</vt:lpwstr>
  </property>
  <property fmtid="{D5CDD505-2E9C-101B-9397-08002B2CF9AE}" pid="10" name="MSIP_Label_8577031b-11bc-4db9-b655-7d79027ad570_ContentBits">
    <vt:lpwstr>1</vt:lpwstr>
  </property>
</Properties>
</file>