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4"/>
    <p:sldMasterId id="2147484077" r:id="rId5"/>
    <p:sldMasterId id="2147484089" r:id="rId6"/>
    <p:sldMasterId id="2147484104" r:id="rId7"/>
  </p:sldMasterIdLst>
  <p:notesMasterIdLst>
    <p:notesMasterId r:id="rId23"/>
  </p:notesMasterIdLst>
  <p:handoutMasterIdLst>
    <p:handoutMasterId r:id="rId24"/>
  </p:handoutMasterIdLst>
  <p:sldIdLst>
    <p:sldId id="1206" r:id="rId8"/>
    <p:sldId id="436" r:id="rId9"/>
    <p:sldId id="1196" r:id="rId10"/>
    <p:sldId id="1190" r:id="rId11"/>
    <p:sldId id="1209" r:id="rId12"/>
    <p:sldId id="1191" r:id="rId13"/>
    <p:sldId id="1207" r:id="rId14"/>
    <p:sldId id="1205" r:id="rId15"/>
    <p:sldId id="1201" r:id="rId16"/>
    <p:sldId id="1211" r:id="rId17"/>
    <p:sldId id="1208" r:id="rId18"/>
    <p:sldId id="1157" r:id="rId19"/>
    <p:sldId id="1188" r:id="rId20"/>
    <p:sldId id="1210" r:id="rId21"/>
    <p:sldId id="1194" r:id="rId22"/>
  </p:sldIdLst>
  <p:sldSz cx="9144000" cy="6858000" type="screen4x3"/>
  <p:notesSz cx="6797675" cy="9928225"/>
  <p:custDataLst>
    <p:tags r:id="rId25"/>
  </p:custDataLst>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521415D9-36F7-43E2-AB2F-B90AF26B5E84}">
      <p14:sectionLst xmlns:p14="http://schemas.microsoft.com/office/powerpoint/2010/main">
        <p14:section name="Default Section" id="{7618E53A-C01B-4DB0-B828-018D2B83BE73}">
          <p14:sldIdLst>
            <p14:sldId id="1206"/>
            <p14:sldId id="436"/>
            <p14:sldId id="1196"/>
            <p14:sldId id="1190"/>
            <p14:sldId id="1209"/>
            <p14:sldId id="1191"/>
            <p14:sldId id="1207"/>
            <p14:sldId id="1205"/>
            <p14:sldId id="1201"/>
            <p14:sldId id="1211"/>
            <p14:sldId id="1208"/>
            <p14:sldId id="1157"/>
            <p14:sldId id="1188"/>
            <p14:sldId id="1210"/>
            <p14:sldId id="1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2381"/>
    <a:srgbClr val="D66D2B"/>
    <a:srgbClr val="0000FF"/>
    <a:srgbClr val="016BA7"/>
    <a:srgbClr val="FF3399"/>
    <a:srgbClr val="FFFFCC"/>
    <a:srgbClr val="3FB499"/>
    <a:srgbClr val="797979"/>
    <a:srgbClr val="CC154E"/>
    <a:srgbClr val="A2A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93792" autoAdjust="0"/>
  </p:normalViewPr>
  <p:slideViewPr>
    <p:cSldViewPr>
      <p:cViewPr>
        <p:scale>
          <a:sx n="70" d="100"/>
          <a:sy n="70" d="100"/>
        </p:scale>
        <p:origin x="92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3" name="Rectangle 3"/>
          <p:cNvSpPr>
            <a:spLocks noGrp="1" noChangeArrowheads="1"/>
          </p:cNvSpPr>
          <p:nvPr>
            <p:ph type="dt" sz="quarter"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4" name="Rectangle 4"/>
          <p:cNvSpPr>
            <a:spLocks noGrp="1" noChangeArrowheads="1"/>
          </p:cNvSpPr>
          <p:nvPr>
            <p:ph type="ftr" sz="quarter" idx="2"/>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5" name="Rectangle 5"/>
          <p:cNvSpPr>
            <a:spLocks noGrp="1" noChangeArrowheads="1"/>
          </p:cNvSpPr>
          <p:nvPr>
            <p:ph type="sldNum" sz="quarter" idx="3"/>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dirty="0"/>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099" name="Rectangle 3"/>
          <p:cNvSpPr>
            <a:spLocks noGrp="1" noChangeArrowheads="1"/>
          </p:cNvSpPr>
          <p:nvPr>
            <p:ph type="dt"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103" name="Rectangle 7"/>
          <p:cNvSpPr>
            <a:spLocks noGrp="1" noChangeArrowheads="1"/>
          </p:cNvSpPr>
          <p:nvPr>
            <p:ph type="sldNum" sz="quarter" idx="5"/>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dirty="0"/>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to Managers</a:t>
            </a:r>
          </a:p>
          <a:p>
            <a:r>
              <a:rPr lang="en-GB" b="0" dirty="0"/>
              <a:t>To view any links in the slides, you need to have PowerPoint in Slide Show mode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1520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47753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8438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986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FWI measure explained</a:t>
            </a:r>
          </a:p>
          <a:p>
            <a:endParaRPr lang="en-GB" b="1" dirty="0"/>
          </a:p>
          <a:p>
            <a:r>
              <a:rPr lang="en-GB" b="0" dirty="0"/>
              <a:t>Network Rail defines a work place injury as any injury sustained by staff, both direct employees and contractor/suppliers, while undertaking activities connected with Network Rail’s business.  </a:t>
            </a:r>
          </a:p>
          <a:p>
            <a:r>
              <a:rPr lang="en-GB" b="0" dirty="0"/>
              <a:t>All reported injuries are to be entered into SMIS, the companies corporate Safety Management Intelligence System.  </a:t>
            </a:r>
          </a:p>
          <a:p>
            <a:r>
              <a:rPr lang="en-GB" b="0" dirty="0"/>
              <a:t>Fatality weighted injury rate (FWIR) is a KPI that uses the following calculation: </a:t>
            </a:r>
          </a:p>
          <a:p>
            <a:r>
              <a:rPr lang="en-GB" b="0" dirty="0"/>
              <a:t>The number of fatalities, plus the (number of specified injuries / 10) plus the (number of 3+ lost day injuries / 200) plus the (number of all other injuries / 1000) divided by the hours worked, multiplied by 1,000,000, over the last 13 periods </a:t>
            </a:r>
          </a:p>
          <a:p>
            <a:r>
              <a:rPr lang="en-GB" b="0" dirty="0"/>
              <a:t>RIDDOR reporting shall be based on the requirements of the RIDDOR 2013 regulations and the ORR guidance http://orr.gov.uk/__data/assets/pdf_file/0010/2332/riddor-guidance.pdf.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808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93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1489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166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366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532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14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8540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7.png"/><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1448906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310003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025795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02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491670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909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00815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89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771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3191427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54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B66-40ED-4331-A0D7-1BA52CA958A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B78B4A-451E-4990-AAF3-46BB9C30E4E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490C57-BDCE-43CA-A642-A1D9B69825A4}"/>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18/01/2021</a:t>
            </a:fld>
            <a:endParaRPr lang="en-GB" dirty="0"/>
          </a:p>
        </p:txBody>
      </p:sp>
      <p:sp>
        <p:nvSpPr>
          <p:cNvPr id="5" name="Footer Placeholder 4">
            <a:extLst>
              <a:ext uri="{FF2B5EF4-FFF2-40B4-BE49-F238E27FC236}">
                <a16:creationId xmlns:a16="http://schemas.microsoft.com/office/drawing/2014/main" id="{2D514261-BF15-45C8-8D76-0EEA45013E4A}"/>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6FCAA44-8106-4ED6-8FF7-66CCD67D8E9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51518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421A-FEBC-4127-A226-32FE04CD60A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0B390E-1C9F-4AA5-A404-68E7D3051DA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5EAE2-8C2F-465C-9929-A9DA97962B2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18/01/2021</a:t>
            </a:fld>
            <a:endParaRPr lang="en-GB" dirty="0"/>
          </a:p>
        </p:txBody>
      </p:sp>
      <p:sp>
        <p:nvSpPr>
          <p:cNvPr id="5" name="Footer Placeholder 4">
            <a:extLst>
              <a:ext uri="{FF2B5EF4-FFF2-40B4-BE49-F238E27FC236}">
                <a16:creationId xmlns:a16="http://schemas.microsoft.com/office/drawing/2014/main" id="{87D3C80B-B777-4AFF-972F-58CC14DABB0F}"/>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B6C7CEE7-02F8-45DA-87F3-34EC7830F43D}"/>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93889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2D8-E48E-4BC6-A756-14C003DDDDAB}"/>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BE7CB9-CCE5-488B-AB88-FE053495082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6F150D-4FF6-4C21-907F-45F45AFB131E}"/>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18/01/2021</a:t>
            </a:fld>
            <a:endParaRPr lang="en-GB" dirty="0"/>
          </a:p>
        </p:txBody>
      </p:sp>
      <p:sp>
        <p:nvSpPr>
          <p:cNvPr id="5" name="Footer Placeholder 4">
            <a:extLst>
              <a:ext uri="{FF2B5EF4-FFF2-40B4-BE49-F238E27FC236}">
                <a16:creationId xmlns:a16="http://schemas.microsoft.com/office/drawing/2014/main" id="{CFD4A434-E6F7-4374-9549-96C7D701B90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C99F3ED4-FB94-4B90-9F83-B60BFDDF9FD0}"/>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1830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B25B-5AB9-43C7-8615-7095167A099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482681-7B6E-48A2-968A-60CF60AD602D}"/>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66B1A8-FDCD-4067-A4EC-1278C0E444FE}"/>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45A8E6-0357-424F-93EA-D91B0369B75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18/01/2021</a:t>
            </a:fld>
            <a:endParaRPr lang="en-GB" dirty="0"/>
          </a:p>
        </p:txBody>
      </p:sp>
      <p:sp>
        <p:nvSpPr>
          <p:cNvPr id="6" name="Footer Placeholder 5">
            <a:extLst>
              <a:ext uri="{FF2B5EF4-FFF2-40B4-BE49-F238E27FC236}">
                <a16:creationId xmlns:a16="http://schemas.microsoft.com/office/drawing/2014/main" id="{5FFC361A-D107-43C9-852F-E8FE9210B037}"/>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F69782A4-58A5-4425-8CA4-0207F9A99991}"/>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693457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8C3D-9520-4C10-AACC-149CD478E61A}"/>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4FC8B0-7753-49E3-9B06-560430CDBBA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4E8743-C340-4944-827F-053CB74051FB}"/>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013AAB-8EFB-4FE2-99A1-80DA343E15B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91FDB2-B6EA-4283-AFA6-A06444F2F771}"/>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C26C4E-2537-4C80-B830-92CCE3A8E560}"/>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18/01/2021</a:t>
            </a:fld>
            <a:endParaRPr lang="en-GB" dirty="0"/>
          </a:p>
        </p:txBody>
      </p:sp>
      <p:sp>
        <p:nvSpPr>
          <p:cNvPr id="8" name="Footer Placeholder 7">
            <a:extLst>
              <a:ext uri="{FF2B5EF4-FFF2-40B4-BE49-F238E27FC236}">
                <a16:creationId xmlns:a16="http://schemas.microsoft.com/office/drawing/2014/main" id="{6E09066A-CBF5-4CDF-9EF0-EC71FD8E672B}"/>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89F35823-94E2-4810-8511-61F88C9340C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92459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311539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6C8E-79AE-4776-B3EF-EF18CE4F76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24047-04BD-4119-9FFA-417B40F8034A}"/>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18/01/2021</a:t>
            </a:fld>
            <a:endParaRPr lang="en-GB" dirty="0"/>
          </a:p>
        </p:txBody>
      </p:sp>
      <p:sp>
        <p:nvSpPr>
          <p:cNvPr id="4" name="Footer Placeholder 3">
            <a:extLst>
              <a:ext uri="{FF2B5EF4-FFF2-40B4-BE49-F238E27FC236}">
                <a16:creationId xmlns:a16="http://schemas.microsoft.com/office/drawing/2014/main" id="{ABB5F7E9-650E-4CB3-BE44-FEBE8105BB5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B8498819-2125-41DE-80E9-3663BF15FF7E}"/>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56718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F773A-9A36-42EE-A490-25F3F05F319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18/01/2021</a:t>
            </a:fld>
            <a:endParaRPr lang="en-GB" dirty="0"/>
          </a:p>
        </p:txBody>
      </p:sp>
      <p:sp>
        <p:nvSpPr>
          <p:cNvPr id="3" name="Footer Placeholder 2">
            <a:extLst>
              <a:ext uri="{FF2B5EF4-FFF2-40B4-BE49-F238E27FC236}">
                <a16:creationId xmlns:a16="http://schemas.microsoft.com/office/drawing/2014/main" id="{2C3A0F2E-D544-4679-85A2-631EF30FCF64}"/>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58B903DC-5598-45C0-A888-2BE089F494AA}"/>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3424985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F4D0-427D-471F-89B2-79DA1140BAB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69A393-14BE-49E3-A659-B08A702F10A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729134-1B7F-45BA-80B9-EE10997888D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79D31E-ECAB-4742-AD74-3A390F5F6889}"/>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18/01/2021</a:t>
            </a:fld>
            <a:endParaRPr lang="en-GB" dirty="0"/>
          </a:p>
        </p:txBody>
      </p:sp>
      <p:sp>
        <p:nvSpPr>
          <p:cNvPr id="6" name="Footer Placeholder 5">
            <a:extLst>
              <a:ext uri="{FF2B5EF4-FFF2-40B4-BE49-F238E27FC236}">
                <a16:creationId xmlns:a16="http://schemas.microsoft.com/office/drawing/2014/main" id="{48010503-1963-470D-B75B-4463A55A22C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34E6A807-A48D-412A-8865-1F512BF93DEC}"/>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080623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BDB5-2FE8-4C66-9E91-D2A84F52C32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FD730A-B221-4C1B-ACF3-852AF656D352}"/>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CEC3398-2BAE-4FE9-978A-8FBC2F382AA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9D035-54BD-4EE0-9CBB-FC153F5347B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18/01/2021</a:t>
            </a:fld>
            <a:endParaRPr lang="en-GB" dirty="0"/>
          </a:p>
        </p:txBody>
      </p:sp>
      <p:sp>
        <p:nvSpPr>
          <p:cNvPr id="6" name="Footer Placeholder 5">
            <a:extLst>
              <a:ext uri="{FF2B5EF4-FFF2-40B4-BE49-F238E27FC236}">
                <a16:creationId xmlns:a16="http://schemas.microsoft.com/office/drawing/2014/main" id="{0E2376AC-10B3-4D17-873A-E32696C0CD2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A7A18EDD-4CD6-40B3-B66D-6B0EABBA21E2}"/>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085061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A1F9-C634-4CB5-AFAF-FF52A315E00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880F3F-097B-4406-9A3F-1DFD70956963}"/>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D466A-4DE5-48BB-983D-563DD18D61A7}"/>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18/01/2021</a:t>
            </a:fld>
            <a:endParaRPr lang="en-GB" dirty="0"/>
          </a:p>
        </p:txBody>
      </p:sp>
      <p:sp>
        <p:nvSpPr>
          <p:cNvPr id="5" name="Footer Placeholder 4">
            <a:extLst>
              <a:ext uri="{FF2B5EF4-FFF2-40B4-BE49-F238E27FC236}">
                <a16:creationId xmlns:a16="http://schemas.microsoft.com/office/drawing/2014/main" id="{9B7906F3-1166-448B-9796-34DD143322F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7014ED7D-8378-4336-9B12-08AECE71ACF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799333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E46BF-629B-42CF-B698-94FDDF3B61F6}"/>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EA891C-B2F3-49F6-838D-CC03CF38715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B7C244-6914-4E68-9ED0-096DC87E5F43}"/>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18/01/2021</a:t>
            </a:fld>
            <a:endParaRPr lang="en-GB" dirty="0"/>
          </a:p>
        </p:txBody>
      </p:sp>
      <p:sp>
        <p:nvSpPr>
          <p:cNvPr id="5" name="Footer Placeholder 4">
            <a:extLst>
              <a:ext uri="{FF2B5EF4-FFF2-40B4-BE49-F238E27FC236}">
                <a16:creationId xmlns:a16="http://schemas.microsoft.com/office/drawing/2014/main" id="{32166AA7-CE1D-4135-82B3-3EAE6B12755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19300B8-17DD-490E-9C7F-5645CB2CBA1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20454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5"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823290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433350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26348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9"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4778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38515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3"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956494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980162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398196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4253118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302900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7"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7277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1"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693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5"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078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14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9"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395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3636476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2920490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298830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7"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393754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846529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754356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865729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1"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174736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2094912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5"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1379832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404991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1985997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843470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128661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164582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9"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583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1204833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3455931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2944185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3"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9291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547230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7"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6259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902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2386999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1"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610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3147905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402743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297516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252239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19.xml"/><Relationship Id="rId3" Type="http://schemas.openxmlformats.org/officeDocument/2006/relationships/slideLayout" Target="../slideLayouts/slideLayout28.xml"/><Relationship Id="rId21" Type="http://schemas.openxmlformats.org/officeDocument/2006/relationships/image" Target="../media/image2.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18.xml"/><Relationship Id="rId2" Type="http://schemas.openxmlformats.org/officeDocument/2006/relationships/slideLayout" Target="../slideLayouts/slideLayout27.xml"/><Relationship Id="rId16" Type="http://schemas.openxmlformats.org/officeDocument/2006/relationships/vmlDrawing" Target="../drawings/vmlDrawing9.vml"/><Relationship Id="rId20"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oleObject" Target="../embeddings/oleObject9.bin"/><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ags" Target="../tags/tag35.xml"/><Relationship Id="rId3" Type="http://schemas.openxmlformats.org/officeDocument/2006/relationships/slideLayout" Target="../slideLayouts/slideLayout42.xml"/><Relationship Id="rId21" Type="http://schemas.openxmlformats.org/officeDocument/2006/relationships/image" Target="../media/image2.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34.xml"/><Relationship Id="rId2" Type="http://schemas.openxmlformats.org/officeDocument/2006/relationships/slideLayout" Target="../slideLayouts/slideLayout41.xml"/><Relationship Id="rId16" Type="http://schemas.openxmlformats.org/officeDocument/2006/relationships/vmlDrawing" Target="../drawings/vmlDrawing17.vml"/><Relationship Id="rId20" Type="http://schemas.openxmlformats.org/officeDocument/2006/relationships/image" Target="../media/image1.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19" Type="http://schemas.openxmlformats.org/officeDocument/2006/relationships/oleObject" Target="../embeddings/oleObject17.bin"/><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2745523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B50D2DAB-5E80-4D61-9D65-6A0C7C0AB328}"/>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21959407"/>
      </p:ext>
    </p:extLst>
  </p:cSld>
  <p:clrMap bg1="lt1" tx1="dk1" bg2="lt2" tx2="dk2" accent1="accent1" accent2="accent2" accent3="accent3" accent4="accent4" accent5="accent5" accent6="accent6" hlink="hlink" folHlink="folHlink"/>
  <p:sldLayoutIdLst>
    <p:sldLayoutId id="2147484043" r:id="rId1"/>
    <p:sldLayoutId id="2147484030" r:id="rId2"/>
    <p:sldLayoutId id="2147484031" r:id="rId3"/>
    <p:sldLayoutId id="2147484033" r:id="rId4"/>
    <p:sldLayoutId id="2147484034" r:id="rId5"/>
    <p:sldLayoutId id="2147484035" r:id="rId6"/>
    <p:sldLayoutId id="2147484074" r:id="rId7"/>
    <p:sldLayoutId id="2147484075" r:id="rId8"/>
    <p:sldLayoutId id="2147484076" r:id="rId9"/>
    <p:sldLayoutId id="2147484032" r:id="rId10"/>
    <p:sldLayoutId id="2147484036" r:id="rId11"/>
    <p:sldLayoutId id="2147484037" r:id="rId12"/>
    <p:sldLayoutId id="2147484041" r:id="rId13"/>
    <p:sldLayoutId id="2147484042"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435109E2-70C7-4321-9C30-59F20D16EA84}"/>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62449359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1"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78A1EA3-54DC-4CE0-A7BA-4A14AA55EB3C}"/>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57882138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196697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3"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265F875B-1374-4808-B462-1991D721E0A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1819447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oleObject" Target="../embeddings/oleObject25.bin"/><Relationship Id="rId5" Type="http://schemas.openxmlformats.org/officeDocument/2006/relationships/notesSlide" Target="../notesSlides/notesSlide10.xml"/><Relationship Id="rId10" Type="http://schemas.openxmlformats.org/officeDocument/2006/relationships/hyperlink" Target="http://info.railsentinel.co.uk/help-support/quick-start-guides" TargetMode="External"/><Relationship Id="rId4" Type="http://schemas.openxmlformats.org/officeDocument/2006/relationships/slideLayout" Target="../slideLayouts/slideLayout28.xml"/><Relationship Id="rId9" Type="http://schemas.openxmlformats.org/officeDocument/2006/relationships/image" Target="../media/image24.emf"/></Relationships>
</file>

<file path=ppt/slides/_rels/slide11.xml.rels><?xml version="1.0" encoding="UTF-8" standalone="yes"?>
<Relationships xmlns="http://schemas.openxmlformats.org/package/2006/relationships"><Relationship Id="rId8" Type="http://schemas.openxmlformats.org/officeDocument/2006/relationships/hyperlink" Target="file:///\\NC2FDC01\DFSRoot$\SZ\WMAGroups\01%20-%20Route%20IM%20Director%20-%20Wessex\02%20-%20Route%20Safety%20Hour%20Reporting\02%20-%20Route%20Safety%20Hour%20Reporting\Safety%20Cascade%2020-21\P10%202021\PAISS%20Briefing%20note%20and%20Instructions%20v0.4.docx" TargetMode="External"/><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oleObject" Target="../embeddings/oleObject25.bin"/><Relationship Id="rId11" Type="http://schemas.openxmlformats.org/officeDocument/2006/relationships/image" Target="../media/image27.jpg"/><Relationship Id="rId5" Type="http://schemas.openxmlformats.org/officeDocument/2006/relationships/notesSlide" Target="../notesSlides/notesSlide11.xml"/><Relationship Id="rId10" Type="http://schemas.openxmlformats.org/officeDocument/2006/relationships/image" Target="../media/image26.png"/><Relationship Id="rId4" Type="http://schemas.openxmlformats.org/officeDocument/2006/relationships/slideLayout" Target="../slideLayouts/slideLayout28.xm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file:///\\NC2FDC10\DFSRoot$\SZ\WMAGroups\01%20-%20Route%20IM%20Director%20-%20Wessex\02%20-%20Route%20Safety%20Hour%20Reporting\02%20-%20Route%20Safety%20Hour%20Reporting\Safety%20Cascade%2020-21\P10%202021\mind-wellbeing-index-a4-portrait.pdf" TargetMode="External"/><Relationship Id="rId1" Type="http://schemas.openxmlformats.org/officeDocument/2006/relationships/slideLayout" Target="../slideLayouts/slideLayout27.xml"/><Relationship Id="rId5" Type="http://schemas.openxmlformats.org/officeDocument/2006/relationships/hyperlink" Target="https://wwindex.eu.qualtrics.com/jfe/form/SV_eCzoJvX1NPtApqR" TargetMode="Externa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hyperlink" Target="file:///\\NC2FDC01\DFSRoot$\SZ\WMAGroups\01%20-%20Route%20IM%20Director%20-%20Wessex\02%20-%20Route%20Safety%20Hour%20Reporting\02%20-%20Route%20Safety%20Hour%20Reporting\Safety%20Cascade%2020-21\P10%202021\Wx%20Route%20Safety%20Bulletin%20Near%20Miss%20Rowlands%20Castle%2012_20%20Final..pdf.pdf" TargetMode="External"/><Relationship Id="rId13" Type="http://schemas.openxmlformats.org/officeDocument/2006/relationships/hyperlink" Target="file:///\\NC2FDC01\DFSRoot$\SZ\WMAGroups\01%20-%20Route%20IM%20Director%20-%20Wessex\02%20-%20Route%20Safety%20Hour%20Reporting\02%20-%20Route%20Safety%20Hour%20Reporting\Safety%20Cascade%2020-21\P10%202021\Issue%20101%20-%20Transferable%20Lessons%20-%20Bradford%20Jn%20-%20Pilotworking%20irregulairty.pdf" TargetMode="External"/><Relationship Id="rId18" Type="http://schemas.openxmlformats.org/officeDocument/2006/relationships/image" Target="../media/image15.png"/><Relationship Id="rId3" Type="http://schemas.openxmlformats.org/officeDocument/2006/relationships/tags" Target="../tags/tag71.xml"/><Relationship Id="rId7" Type="http://schemas.openxmlformats.org/officeDocument/2006/relationships/image" Target="../media/image1.emf"/><Relationship Id="rId12" Type="http://schemas.openxmlformats.org/officeDocument/2006/relationships/hyperlink" Target="file:///\\NC2FDC01\DFSRoot$\SZ\WMAGroups\01%20-%20Route%20IM%20Director%20-%20Wessex\02%20-%20Route%20Safety%20Hour%20Reporting\02%20-%20Route%20Safety%20Hour%20Reporting\Safety%20Cascade%2020-21\P10%202021\Shared-Learning-NRL20-08-Clear-possession-communications.pdf" TargetMode="External"/><Relationship Id="rId17" Type="http://schemas.openxmlformats.org/officeDocument/2006/relationships/hyperlink" Target="file:///\\NC2FDC01\DFSRoot$\SZ\WMAGroups\01%20-%20Route%20IM%20Director%20-%20Wessex\02%20-%20Route%20Safety%20Hour%20Reporting\02%20-%20Route%20Safety%20Hour%20Reporting\Safety%20Cascade%2020-21\P10%202021\mind-wellbeing-index-a4-portrait.pdf" TargetMode="External"/><Relationship Id="rId2" Type="http://schemas.openxmlformats.org/officeDocument/2006/relationships/tags" Target="../tags/tag70.xml"/><Relationship Id="rId16" Type="http://schemas.openxmlformats.org/officeDocument/2006/relationships/hyperlink" Target="file:///\\NC2FDC01\DFSRoot$\SZ\WMAGroups\01%20-%20Route%20IM%20Director%20-%20Wessex\02%20-%20Route%20Safety%20Hour%20Reporting\02%20-%20Route%20Safety%20Hour%20Reporting\Safety%20Cascade%2020-21\P10%202021\PAISS%20Briefing%20note%20and%20Instructions%20v0.4.docx" TargetMode="External"/><Relationship Id="rId1" Type="http://schemas.openxmlformats.org/officeDocument/2006/relationships/vmlDrawing" Target="../drawings/vmlDrawing35.vml"/><Relationship Id="rId6" Type="http://schemas.openxmlformats.org/officeDocument/2006/relationships/oleObject" Target="../embeddings/oleObject25.bin"/><Relationship Id="rId11" Type="http://schemas.openxmlformats.org/officeDocument/2006/relationships/hyperlink" Target="file:///\\NC2FDC01\DFSRoot$\SZ\WMAGroups\01%20-%20Route%20IM%20Director%20-%20Wessex\02%20-%20Route%20Safety%20Hour%20Reporting\02%20-%20Route%20Safety%20Hour%20Reporting\Safety%20Cascade%2020-21\P10%202021\Safety-Advice-NRA20-16-Sheffield-testing-irregularity.pdf" TargetMode="External"/><Relationship Id="rId5" Type="http://schemas.openxmlformats.org/officeDocument/2006/relationships/notesSlide" Target="../notesSlides/notesSlide12.xml"/><Relationship Id="rId15" Type="http://schemas.openxmlformats.org/officeDocument/2006/relationships/hyperlink" Target="file:///\\NC2FDC01\DFSRoot$\SZ\WMAGroups\01%20-%20Route%20IM%20Director%20-%20Wessex\02%20-%20Route%20Safety%20Hour%20Reporting\02%20-%20Route%20Safety%20Hour%20Reporting\Safety%20Cascade%2020-21\P10%202021\Shared%20Learning%20Dorchester%20South%20December%202020.png" TargetMode="External"/><Relationship Id="rId10" Type="http://schemas.openxmlformats.org/officeDocument/2006/relationships/hyperlink" Target="file:///\\NC2FDC01\DFSRoot$\SZ\WMAGroups\01%20-%20Route%20IM%20Director%20-%20Wessex\02%20-%20Route%20Safety%20Hour%20Reporting\02%20-%20Route%20Safety%20Hour%20Reporting\Safety%20Cascade%2020-21\P10%202021\Safety-Advice-NRA20-15-Safe-use-of-devices-on-or-near-the-line.pdf" TargetMode="External"/><Relationship Id="rId4" Type="http://schemas.openxmlformats.org/officeDocument/2006/relationships/slideLayout" Target="../slideLayouts/slideLayout28.xml"/><Relationship Id="rId9" Type="http://schemas.openxmlformats.org/officeDocument/2006/relationships/hyperlink" Target="file:///\\NC2FDC01\DFSRoot$\SZ\WMAGroups\01%20-%20Route%20IM%20Director%20-%20Wessex\02%20-%20Route%20Safety%20Hour%20Reporting\02%20-%20Route%20Safety%20Hour%20Reporting\Safety%20Cascade%2020-21\P10%202021\Safety-Advice-NRA20-14-Safe-isolations-&#8211;-access-and-competence.pdf" TargetMode="External"/><Relationship Id="rId14" Type="http://schemas.openxmlformats.org/officeDocument/2006/relationships/hyperlink" Target="file:///\\NC2FDC01\DFSRoot$\SZ\WMAGroups\01%20-%20Route%20IM%20Director%20-%20Wessex\02%20-%20Route%20Safety%20Hour%20Reporting\02%20-%20Route%20Safety%20Hour%20Reporting\Safety%20Cascade%2020-21\P10%202021\Issue%20102%20-%20Transferable%20Lessons%20%20-%20Exmouth%20T3%20Irregulairty.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networkrail.sharepoint.com/:p:/r/sites/myconnect/southern/Documents/BBS%20-%20Screen%20shots%20for%20animated%20power%20point%20(002).pptx?d=w61bd00a5eb9f4e00ae97a2ad0a7961b8&amp;csf=1&amp;e=opXKI8" TargetMode="External"/><Relationship Id="rId2" Type="http://schemas.openxmlformats.org/officeDocument/2006/relationships/hyperlink" Target="http://oc.hiav.networkrail.co.uk/sites/nrhs/comms/default.aspx?RootFolder=/sites/nrhs/comms/Shared%20Documents/Team%20Talk%202018&amp;FolderCTID=&amp;View=%7b70E7C245-3206-4A79-B2C7-F92B31D129E1%7d" TargetMode="External"/><Relationship Id="rId1" Type="http://schemas.openxmlformats.org/officeDocument/2006/relationships/slideLayout" Target="../slideLayouts/slideLayout3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1.xml"/><Relationship Id="rId7" Type="http://schemas.openxmlformats.org/officeDocument/2006/relationships/image" Target="../media/image1.emf"/><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oleObject" Target="../embeddings/oleObject25.bin"/><Relationship Id="rId11" Type="http://schemas.openxmlformats.org/officeDocument/2006/relationships/image" Target="../media/image16.emf"/><Relationship Id="rId5" Type="http://schemas.openxmlformats.org/officeDocument/2006/relationships/notesSlide" Target="../notesSlides/notesSlide2.xml"/><Relationship Id="rId10" Type="http://schemas.openxmlformats.org/officeDocument/2006/relationships/image" Target="../media/image14.emf"/><Relationship Id="rId4" Type="http://schemas.openxmlformats.org/officeDocument/2006/relationships/slideLayout" Target="../slideLayouts/slideLayout28.xml"/><Relationship Id="rId9" Type="http://schemas.openxmlformats.org/officeDocument/2006/relationships/package" Target="../embeddings/Microsoft_Excel_Worksheet.xlsx"/></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3.xml"/><Relationship Id="rId7" Type="http://schemas.openxmlformats.org/officeDocument/2006/relationships/image" Target="../media/image1.emf"/><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oleObject" Target="../embeddings/oleObject25.bin"/><Relationship Id="rId5" Type="http://schemas.openxmlformats.org/officeDocument/2006/relationships/notesSlide" Target="../notesSlides/notesSlide3.xml"/><Relationship Id="rId4"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hyperlink" Target="file:///\\NC2FDC01\DFSRoot$\SZ\WMAGroups\01%20-%20Route%20IM%20Director%20-%20Wessex\02%20-%20Route%20Safety%20Hour%20Reporting\02%20-%20Route%20Safety%20Hour%20Reporting\Safety%20Cascade%2020-21\P10%202021\Wx%20Route%20Safety%20Bulletin%20Near%20Miss%20Rowlands%20Castle%2012_20%20Final..pdf.pdf" TargetMode="External"/><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5.bin"/><Relationship Id="rId5" Type="http://schemas.openxmlformats.org/officeDocument/2006/relationships/notesSlide" Target="../notesSlides/notesSlide4.xml"/><Relationship Id="rId4" Type="http://schemas.openxmlformats.org/officeDocument/2006/relationships/slideLayout" Target="../slideLayouts/slideLayout28.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oleObject" Target="../embeddings/oleObject25.bin"/><Relationship Id="rId5" Type="http://schemas.openxmlformats.org/officeDocument/2006/relationships/notesSlide" Target="../notesSlides/notesSlide5.xml"/><Relationship Id="rId4" Type="http://schemas.openxmlformats.org/officeDocument/2006/relationships/slideLayout" Target="../slideLayouts/slideLayout28.xml"/><Relationship Id="rId9"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oleObject" Target="../embeddings/oleObject25.bin"/><Relationship Id="rId5" Type="http://schemas.openxmlformats.org/officeDocument/2006/relationships/notesSlide" Target="../notesSlides/notesSlide6.xml"/><Relationship Id="rId4" Type="http://schemas.openxmlformats.org/officeDocument/2006/relationships/slideLayout" Target="../slideLayouts/slideLayout28.xml"/><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oleObject" Target="../embeddings/oleObject25.bin"/><Relationship Id="rId5" Type="http://schemas.openxmlformats.org/officeDocument/2006/relationships/notesSlide" Target="../notesSlides/notesSlide7.xml"/><Relationship Id="rId10" Type="http://schemas.openxmlformats.org/officeDocument/2006/relationships/image" Target="cid:E999226B-709F-4D8B-9765-FE4A976339D7" TargetMode="External"/><Relationship Id="rId4" Type="http://schemas.openxmlformats.org/officeDocument/2006/relationships/slideLayout" Target="../slideLayouts/slideLayout28.xml"/><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3.xml"/><Relationship Id="rId7" Type="http://schemas.openxmlformats.org/officeDocument/2006/relationships/image" Target="../media/image1.emf"/><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oleObject" Target="../embeddings/oleObject26.bin"/><Relationship Id="rId11" Type="http://schemas.openxmlformats.org/officeDocument/2006/relationships/hyperlink" Target="mailto:eric.woodward@networkrail.co.uk" TargetMode="External"/><Relationship Id="rId5" Type="http://schemas.openxmlformats.org/officeDocument/2006/relationships/notesSlide" Target="../notesSlides/notesSlide8.xml"/><Relationship Id="rId10" Type="http://schemas.openxmlformats.org/officeDocument/2006/relationships/hyperlink" Target="https://networkrail.sharepoint.com/sites/myconnect/southern/Pages/Track-Worker-Safety.aspx" TargetMode="External"/><Relationship Id="rId4" Type="http://schemas.openxmlformats.org/officeDocument/2006/relationships/slideLayout" Target="../slideLayouts/slideLayout28.xml"/><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65.xml"/><Relationship Id="rId7"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oleObject" Target="../embeddings/oleObject25.bin"/><Relationship Id="rId5" Type="http://schemas.openxmlformats.org/officeDocument/2006/relationships/notesSlide" Target="../notesSlides/notesSlide9.xml"/><Relationship Id="rId10" Type="http://schemas.openxmlformats.org/officeDocument/2006/relationships/image" Target="../media/image17.emf"/><Relationship Id="rId4" Type="http://schemas.openxmlformats.org/officeDocument/2006/relationships/slideLayout" Target="../slideLayouts/slideLayout28.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pic>
        <p:nvPicPr>
          <p:cNvPr id="3" name="Picture 2" descr="Logo&#10;&#10;Description automatically generated">
            <a:extLst>
              <a:ext uri="{FF2B5EF4-FFF2-40B4-BE49-F238E27FC236}">
                <a16:creationId xmlns:a16="http://schemas.microsoft.com/office/drawing/2014/main" id="{555A7465-E355-47AC-8916-874AE699A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6320"/>
            <a:ext cx="9324528" cy="8617480"/>
          </a:xfrm>
          <a:prstGeom prst="rect">
            <a:avLst/>
          </a:prstGeom>
        </p:spPr>
      </p:pic>
    </p:spTree>
    <p:extLst>
      <p:ext uri="{BB962C8B-B14F-4D97-AF65-F5344CB8AC3E}">
        <p14:creationId xmlns:p14="http://schemas.microsoft.com/office/powerpoint/2010/main" val="195361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7"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27384"/>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620688"/>
            <a:ext cx="654252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Sentinel – continued</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199377" y="6021288"/>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Why swipe out? To make sure you have had 12 hours rest and to prevent</a:t>
            </a:r>
            <a:r>
              <a:rPr lang="en-GB" sz="2000" b="1" dirty="0">
                <a:solidFill>
                  <a:prstClr val="white"/>
                </a:solidFill>
                <a:latin typeface="Network Rail Sans" panose="02000000040000020004" pitchFamily="50" charset="0"/>
              </a:rPr>
              <a:t> double shifting</a:t>
            </a:r>
            <a:endPar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100F6A3-768E-4FCE-874F-7E12FB385348}"/>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16" name="Oval 15">
            <a:extLst>
              <a:ext uri="{FF2B5EF4-FFF2-40B4-BE49-F238E27FC236}">
                <a16:creationId xmlns:a16="http://schemas.microsoft.com/office/drawing/2014/main" id="{A077E36F-1F16-4E0D-9265-A6EFEA39699D}"/>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015DBA66-43DA-4317-86AF-6950CCD573D1}"/>
              </a:ext>
            </a:extLst>
          </p:cNvPr>
          <p:cNvPicPr/>
          <p:nvPr/>
        </p:nvPicPr>
        <p:blipFill rotWithShape="1">
          <a:blip r:embed="rId8"/>
          <a:srcRect l="65200" t="63768" r="14051" b="3300"/>
          <a:stretch/>
        </p:blipFill>
        <p:spPr bwMode="auto">
          <a:xfrm>
            <a:off x="411440" y="1340768"/>
            <a:ext cx="6332433" cy="2765705"/>
          </a:xfrm>
          <a:prstGeom prst="rect">
            <a:avLst/>
          </a:prstGeom>
          <a:ln w="12700">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869FF64-C928-436A-9990-1AEB6C75B92B}"/>
              </a:ext>
            </a:extLst>
          </p:cNvPr>
          <p:cNvPicPr>
            <a:picLocks noChangeAspect="1"/>
          </p:cNvPicPr>
          <p:nvPr/>
        </p:nvPicPr>
        <p:blipFill>
          <a:blip r:embed="rId9"/>
          <a:stretch>
            <a:fillRect/>
          </a:stretch>
        </p:blipFill>
        <p:spPr>
          <a:xfrm>
            <a:off x="4572000" y="5303860"/>
            <a:ext cx="4420047" cy="538039"/>
          </a:xfrm>
          <a:prstGeom prst="rect">
            <a:avLst/>
          </a:prstGeom>
        </p:spPr>
      </p:pic>
      <p:sp>
        <p:nvSpPr>
          <p:cNvPr id="5" name="Rectangle 4">
            <a:extLst>
              <a:ext uri="{FF2B5EF4-FFF2-40B4-BE49-F238E27FC236}">
                <a16:creationId xmlns:a16="http://schemas.microsoft.com/office/drawing/2014/main" id="{40887E42-98B6-485B-B09C-7F74C75FD9A7}"/>
              </a:ext>
            </a:extLst>
          </p:cNvPr>
          <p:cNvSpPr/>
          <p:nvPr/>
        </p:nvSpPr>
        <p:spPr>
          <a:xfrm>
            <a:off x="411440" y="4221088"/>
            <a:ext cx="8580607" cy="97255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Network Rail Sans" panose="02000000040000020004" pitchFamily="2" charset="0"/>
              </a:rPr>
              <a:t>It is important for the PIC/COSS to swipe his/her team and themselves out at the end of the shift.</a:t>
            </a:r>
          </a:p>
          <a:p>
            <a:r>
              <a:rPr lang="en-GB" sz="1400" dirty="0">
                <a:solidFill>
                  <a:schemeClr val="tx1"/>
                </a:solidFill>
                <a:latin typeface="Network Rail Sans" panose="02000000040000020004" pitchFamily="2" charset="0"/>
              </a:rPr>
              <a:t>The card checker (PIC/COSS) can set a  swipe out reminder. A pop up will appear and this can be snoozed for a selected period of time or the reminder can be dismissed. If the reminder is snoozed another pop up will appear after the selected snooze time. For more details please refer to </a:t>
            </a:r>
            <a:r>
              <a:rPr lang="en-GB" sz="1400" b="1" dirty="0">
                <a:solidFill>
                  <a:schemeClr val="accent6">
                    <a:lumMod val="75000"/>
                  </a:schemeClr>
                </a:solidFill>
                <a:hlinkClick r:id="rId10">
                  <a:extLst>
                    <a:ext uri="{A12FA001-AC4F-418D-AE19-62706E023703}">
                      <ahyp:hlinkClr xmlns:ahyp="http://schemas.microsoft.com/office/drawing/2018/hyperlinkcolor" val="tx"/>
                    </a:ext>
                  </a:extLst>
                </a:hlinkClick>
              </a:rPr>
              <a:t>Sentinel Quick Start Guide</a:t>
            </a:r>
            <a:endParaRPr lang="en-GB" sz="1400" b="1" dirty="0">
              <a:solidFill>
                <a:schemeClr val="accent6">
                  <a:lumMod val="75000"/>
                </a:schemeClr>
              </a:solidFill>
            </a:endParaRPr>
          </a:p>
          <a:p>
            <a:endParaRPr lang="en-GB" sz="1400" dirty="0">
              <a:solidFill>
                <a:schemeClr val="tx1"/>
              </a:solidFill>
              <a:latin typeface="Network Rail Sans" panose="02000000040000020004" pitchFamily="2" charset="0"/>
            </a:endParaRPr>
          </a:p>
        </p:txBody>
      </p:sp>
    </p:spTree>
    <p:extLst>
      <p:ext uri="{BB962C8B-B14F-4D97-AF65-F5344CB8AC3E}">
        <p14:creationId xmlns:p14="http://schemas.microsoft.com/office/powerpoint/2010/main" val="1482110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25960" y="28773"/>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622429"/>
            <a:ext cx="6542526"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Planned Assurance Inspection and Site Surveillance (PAISS) and IRIS </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199377" y="6021288"/>
            <a:ext cx="7560840" cy="707886"/>
          </a:xfrm>
          <a:prstGeom prst="rect">
            <a:avLst/>
          </a:prstGeom>
          <a:noFill/>
        </p:spPr>
        <p:txBody>
          <a:bodyPr wrap="square" rtlCol="0">
            <a:spAutoFit/>
          </a:bodyPr>
          <a:lstStyle/>
          <a:p>
            <a:pPr lvl="0" algn="ctr">
              <a:defRPr/>
            </a:pPr>
            <a:r>
              <a:rPr lang="en-GB" sz="2000" b="1" dirty="0">
                <a:solidFill>
                  <a:prstClr val="white"/>
                </a:solidFill>
                <a:latin typeface="Network Rail Sans" panose="02000000040000020004" pitchFamily="50" charset="0"/>
              </a:rPr>
              <a:t>Managers should be completing two checks a period using the PAISS forms. This includes section supervisors </a:t>
            </a:r>
            <a:endPar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ED4AB55-433A-4E6D-B5FE-42291601F878}"/>
              </a:ext>
            </a:extLst>
          </p:cNvPr>
          <p:cNvSpPr/>
          <p:nvPr/>
        </p:nvSpPr>
        <p:spPr>
          <a:xfrm>
            <a:off x="313376" y="1448401"/>
            <a:ext cx="8579104" cy="2628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spcAft>
                <a:spcPts val="600"/>
              </a:spcAft>
              <a:defRPr/>
            </a:pPr>
            <a:r>
              <a:rPr lang="en-GB" sz="1400" dirty="0">
                <a:solidFill>
                  <a:prstClr val="black"/>
                </a:solidFill>
                <a:latin typeface="Network Rail Sans" panose="02000000040000020004" pitchFamily="2" charset="0"/>
              </a:rPr>
              <a:t>As per the requirements from Standard (SE0117), certain roles are expected to undertake PAISS inspections (previously known as PGSIs). </a:t>
            </a:r>
          </a:p>
          <a:p>
            <a:pPr lvl="0">
              <a:spcAft>
                <a:spcPts val="600"/>
              </a:spcAft>
              <a:defRPr/>
            </a:pPr>
            <a:r>
              <a:rPr lang="en-GB" sz="1400" dirty="0">
                <a:solidFill>
                  <a:schemeClr val="tx1"/>
                </a:solidFill>
                <a:latin typeface="Network Rail Sans" panose="02000000040000020004" pitchFamily="2" charset="0"/>
              </a:rPr>
              <a:t>PAISS are now undertaken on our IRIS system. Records are created in a web-based app accessible to all, and licence holders access the full system to manage the actions, data and formal records.</a:t>
            </a:r>
          </a:p>
          <a:p>
            <a:pPr lvl="0">
              <a:spcAft>
                <a:spcPts val="600"/>
              </a:spcAf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rPr>
              <a:t>A useful guide has been created to assist staff with downloading the w</a:t>
            </a:r>
            <a:r>
              <a:rPr lang="en-GB" sz="1400" dirty="0">
                <a:solidFill>
                  <a:schemeClr val="tx1"/>
                </a:solidFill>
                <a:latin typeface="Network Rail Sans" panose="02000000040000020004" pitchFamily="2" charset="0"/>
              </a:rPr>
              <a:t>eb based form and includes a step by step process of a PAISS completion.</a:t>
            </a:r>
          </a:p>
          <a:p>
            <a:pPr lvl="0">
              <a:spcAft>
                <a:spcPts val="600"/>
              </a:spcAf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rPr>
              <a:t>Also included in the qui</a:t>
            </a:r>
            <a:r>
              <a:rPr lang="en-GB" sz="1400" dirty="0">
                <a:solidFill>
                  <a:schemeClr val="tx1"/>
                </a:solidFill>
                <a:latin typeface="Network Rail Sans" panose="02000000040000020004" pitchFamily="2" charset="0"/>
              </a:rPr>
              <a:t>de is a link to a video demonstrating the completion activity.</a:t>
            </a:r>
          </a:p>
          <a:p>
            <a:pPr lvl="0">
              <a:spcAft>
                <a:spcPts val="600"/>
              </a:spcAft>
              <a:defRPr/>
            </a:pPr>
            <a:r>
              <a:rPr lang="en-GB" sz="1400" b="1" dirty="0">
                <a:solidFill>
                  <a:schemeClr val="accent6">
                    <a:lumMod val="75000"/>
                  </a:schemeClr>
                </a:solidFill>
                <a:latin typeface="Network Rail Sans" panose="02000000040000020004" pitchFamily="2" charset="0"/>
                <a:hlinkClick r:id="rId8" action="ppaction://hlinkfile">
                  <a:extLst>
                    <a:ext uri="{A12FA001-AC4F-418D-AE19-62706E023703}">
                      <ahyp:hlinkClr xmlns:ahyp="http://schemas.microsoft.com/office/drawing/2018/hyperlinkcolor" val="tx"/>
                    </a:ext>
                  </a:extLst>
                </a:hlinkClick>
              </a:rPr>
              <a:t>PAISS Briefing note and Instructions.docx</a:t>
            </a:r>
            <a:endParaRPr lang="en-GB" sz="1400" b="1" dirty="0">
              <a:solidFill>
                <a:schemeClr val="accent6">
                  <a:lumMod val="75000"/>
                </a:schemeClr>
              </a:solidFill>
              <a:latin typeface="Network Rail Sans" panose="02000000040000020004" pitchFamily="2" charset="0"/>
            </a:endParaRPr>
          </a:p>
          <a:p>
            <a:pPr lvl="0">
              <a:spcAft>
                <a:spcPts val="600"/>
              </a:spcAf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rPr>
              <a:t>If you are experiencing any issues with the IRIS system please contact your WHSEA.</a:t>
            </a:r>
          </a:p>
        </p:txBody>
      </p:sp>
      <p:sp>
        <p:nvSpPr>
          <p:cNvPr id="15" name="TextBox 14">
            <a:extLst>
              <a:ext uri="{FF2B5EF4-FFF2-40B4-BE49-F238E27FC236}">
                <a16:creationId xmlns:a16="http://schemas.microsoft.com/office/drawing/2014/main" id="{1100F6A3-768E-4FCE-874F-7E12FB385348}"/>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16" name="Oval 15">
            <a:extLst>
              <a:ext uri="{FF2B5EF4-FFF2-40B4-BE49-F238E27FC236}">
                <a16:creationId xmlns:a16="http://schemas.microsoft.com/office/drawing/2014/main" id="{A077E36F-1F16-4E0D-9265-A6EFEA39699D}"/>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21619482-223B-497D-8D71-7064C43678BB}"/>
              </a:ext>
            </a:extLst>
          </p:cNvPr>
          <p:cNvPicPr>
            <a:picLocks noChangeAspect="1"/>
          </p:cNvPicPr>
          <p:nvPr/>
        </p:nvPicPr>
        <p:blipFill>
          <a:blip r:embed="rId9"/>
          <a:stretch>
            <a:fillRect/>
          </a:stretch>
        </p:blipFill>
        <p:spPr>
          <a:xfrm>
            <a:off x="5285128" y="4041445"/>
            <a:ext cx="901617" cy="1827171"/>
          </a:xfrm>
          <a:prstGeom prst="rect">
            <a:avLst/>
          </a:prstGeom>
        </p:spPr>
      </p:pic>
      <p:pic>
        <p:nvPicPr>
          <p:cNvPr id="13" name="Picture 12">
            <a:extLst>
              <a:ext uri="{FF2B5EF4-FFF2-40B4-BE49-F238E27FC236}">
                <a16:creationId xmlns:a16="http://schemas.microsoft.com/office/drawing/2014/main" id="{614ACDB7-CFBC-44C2-B4F8-9C63AEA0CCDD}"/>
              </a:ext>
            </a:extLst>
          </p:cNvPr>
          <p:cNvPicPr>
            <a:picLocks noChangeAspect="1"/>
          </p:cNvPicPr>
          <p:nvPr/>
        </p:nvPicPr>
        <p:blipFill>
          <a:blip r:embed="rId10"/>
          <a:stretch>
            <a:fillRect/>
          </a:stretch>
        </p:blipFill>
        <p:spPr>
          <a:xfrm>
            <a:off x="6515363" y="4365104"/>
            <a:ext cx="2377117" cy="1376807"/>
          </a:xfrm>
          <a:prstGeom prst="rect">
            <a:avLst/>
          </a:prstGeom>
        </p:spPr>
      </p:pic>
      <p:pic>
        <p:nvPicPr>
          <p:cNvPr id="14" name="Picture 13" descr="A picture containing drawing, food&#10;&#10;Description automatically generated">
            <a:extLst>
              <a:ext uri="{FF2B5EF4-FFF2-40B4-BE49-F238E27FC236}">
                <a16:creationId xmlns:a16="http://schemas.microsoft.com/office/drawing/2014/main" id="{4E847A19-B341-440D-8742-3F35E3C9343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6416" y="5460330"/>
            <a:ext cx="666750" cy="488950"/>
          </a:xfrm>
          <a:prstGeom prst="rect">
            <a:avLst/>
          </a:prstGeom>
        </p:spPr>
      </p:pic>
    </p:spTree>
    <p:extLst>
      <p:ext uri="{BB962C8B-B14F-4D97-AF65-F5344CB8AC3E}">
        <p14:creationId xmlns:p14="http://schemas.microsoft.com/office/powerpoint/2010/main" val="122891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53BC57-D632-4E18-AE53-6F248289DD68}"/>
              </a:ext>
            </a:extLst>
          </p:cNvPr>
          <p:cNvSpPr txBox="1"/>
          <p:nvPr/>
        </p:nvSpPr>
        <p:spPr>
          <a:xfrm>
            <a:off x="1513795" y="99611"/>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Health and Wellbeing</a:t>
            </a:r>
          </a:p>
        </p:txBody>
      </p:sp>
      <p:sp>
        <p:nvSpPr>
          <p:cNvPr id="13" name="TextBox 12">
            <a:extLst>
              <a:ext uri="{FF2B5EF4-FFF2-40B4-BE49-F238E27FC236}">
                <a16:creationId xmlns:a16="http://schemas.microsoft.com/office/drawing/2014/main" id="{F5BE2B19-CFDA-43D5-A2A9-E8DDCC7A1D5D}"/>
              </a:ext>
            </a:extLst>
          </p:cNvPr>
          <p:cNvSpPr txBox="1"/>
          <p:nvPr/>
        </p:nvSpPr>
        <p:spPr>
          <a:xfrm>
            <a:off x="1547664" y="734999"/>
            <a:ext cx="654252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solidFill>
                  <a:srgbClr val="797979"/>
                </a:solidFill>
                <a:latin typeface="Network Rail Sans" panose="02000000040000020004" pitchFamily="50" charset="0"/>
              </a:rPr>
              <a:t>Time to talk day 04/02/2021 </a:t>
            </a:r>
            <a:endParaRPr kumimoji="0" lang="en-GB" sz="2000" b="1" i="0" u="none" strike="noStrike" kern="1200" cap="none" spc="0" normalizeH="0" baseline="0" noProof="0" dirty="0">
              <a:ln>
                <a:noFill/>
              </a:ln>
              <a:solidFill>
                <a:srgbClr val="797979"/>
              </a:solidFill>
              <a:effectLst/>
              <a:uLnTx/>
              <a:uFillTx/>
              <a:latin typeface="Network Rail Sans" panose="02000000040000020004" pitchFamily="50" charset="0"/>
              <a:ea typeface="+mn-ea"/>
              <a:cs typeface="+mn-cs"/>
            </a:endParaRPr>
          </a:p>
        </p:txBody>
      </p:sp>
      <p:sp>
        <p:nvSpPr>
          <p:cNvPr id="14" name="TextBox 13">
            <a:extLst>
              <a:ext uri="{FF2B5EF4-FFF2-40B4-BE49-F238E27FC236}">
                <a16:creationId xmlns:a16="http://schemas.microsoft.com/office/drawing/2014/main" id="{0089C0C0-1AA4-4461-AF00-AB06E33C8A04}"/>
              </a:ext>
            </a:extLst>
          </p:cNvPr>
          <p:cNvSpPr txBox="1"/>
          <p:nvPr/>
        </p:nvSpPr>
        <p:spPr>
          <a:xfrm>
            <a:off x="276275" y="6220350"/>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15" name="Oval 14">
            <a:extLst>
              <a:ext uri="{FF2B5EF4-FFF2-40B4-BE49-F238E27FC236}">
                <a16:creationId xmlns:a16="http://schemas.microsoft.com/office/drawing/2014/main" id="{672795F7-CEF3-42F2-A6D0-C7533A383723}"/>
              </a:ext>
            </a:extLst>
          </p:cNvPr>
          <p:cNvSpPr/>
          <p:nvPr/>
        </p:nvSpPr>
        <p:spPr>
          <a:xfrm>
            <a:off x="313376" y="6040710"/>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3E6AC094-096E-428A-AA8C-11766B33E151}"/>
              </a:ext>
            </a:extLst>
          </p:cNvPr>
          <p:cNvSpPr/>
          <p:nvPr/>
        </p:nvSpPr>
        <p:spPr>
          <a:xfrm>
            <a:off x="3316696" y="6170369"/>
            <a:ext cx="2726645" cy="400110"/>
          </a:xfrm>
          <a:prstGeom prst="rect">
            <a:avLst/>
          </a:prstGeom>
        </p:spPr>
        <p:txBody>
          <a:bodyPr wrap="none">
            <a:spAutoFit/>
          </a:bodyPr>
          <a:lstStyle/>
          <a:p>
            <a:pPr lvl="0" algn="ctr"/>
            <a:r>
              <a:rPr lang="en-GB" sz="2000" dirty="0">
                <a:solidFill>
                  <a:schemeClr val="bg1"/>
                </a:solidFill>
                <a:latin typeface="Network Rail Sans" panose="02000000040000020004" pitchFamily="2" charset="0"/>
                <a:cs typeface="Times New Roman" panose="02020603050405020304" pitchFamily="18" charset="0"/>
              </a:rPr>
              <a:t>The power of small talk </a:t>
            </a:r>
          </a:p>
        </p:txBody>
      </p:sp>
      <p:pic>
        <p:nvPicPr>
          <p:cNvPr id="17" name="Picture 16">
            <a:extLst>
              <a:ext uri="{FF2B5EF4-FFF2-40B4-BE49-F238E27FC236}">
                <a16:creationId xmlns:a16="http://schemas.microsoft.com/office/drawing/2014/main" id="{7B390FC9-C888-4643-8228-BAD71845F480}"/>
              </a:ext>
            </a:extLst>
          </p:cNvPr>
          <p:cNvPicPr>
            <a:picLocks noChangeAspect="1"/>
          </p:cNvPicPr>
          <p:nvPr/>
        </p:nvPicPr>
        <p:blipFill>
          <a:blip r:embed="rId2"/>
          <a:stretch>
            <a:fillRect/>
          </a:stretch>
        </p:blipFill>
        <p:spPr>
          <a:xfrm>
            <a:off x="6876256" y="3645024"/>
            <a:ext cx="2194624" cy="2219736"/>
          </a:xfrm>
          <a:prstGeom prst="rect">
            <a:avLst/>
          </a:prstGeom>
        </p:spPr>
      </p:pic>
      <p:grpSp>
        <p:nvGrpSpPr>
          <p:cNvPr id="18" name="Group 17">
            <a:extLst>
              <a:ext uri="{FF2B5EF4-FFF2-40B4-BE49-F238E27FC236}">
                <a16:creationId xmlns:a16="http://schemas.microsoft.com/office/drawing/2014/main" id="{62F90730-7219-4878-A10D-D8D1F227E548}"/>
              </a:ext>
            </a:extLst>
          </p:cNvPr>
          <p:cNvGrpSpPr/>
          <p:nvPr/>
        </p:nvGrpSpPr>
        <p:grpSpPr>
          <a:xfrm>
            <a:off x="251520" y="1772816"/>
            <a:ext cx="6634888" cy="3563990"/>
            <a:chOff x="39766" y="2862374"/>
            <a:chExt cx="6866622" cy="3369338"/>
          </a:xfrm>
        </p:grpSpPr>
        <p:sp>
          <p:nvSpPr>
            <p:cNvPr id="19" name="Rectangle 18">
              <a:extLst>
                <a:ext uri="{FF2B5EF4-FFF2-40B4-BE49-F238E27FC236}">
                  <a16:creationId xmlns:a16="http://schemas.microsoft.com/office/drawing/2014/main" id="{E072D86B-D7B0-443C-8C5C-CB8FF638A543}"/>
                </a:ext>
              </a:extLst>
            </p:cNvPr>
            <p:cNvSpPr/>
            <p:nvPr/>
          </p:nvSpPr>
          <p:spPr>
            <a:xfrm>
              <a:off x="944548" y="3305246"/>
              <a:ext cx="5570886"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Arial" panose="020B0604020202020204"/>
                </a:rPr>
                <a:t>Keep it simple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a:rPr>
                <a:t>Chat over a cuppa, send a text or go for a walk </a:t>
              </a:r>
            </a:p>
          </p:txBody>
        </p:sp>
        <p:sp>
          <p:nvSpPr>
            <p:cNvPr id="20" name="Rectangle 19">
              <a:extLst>
                <a:ext uri="{FF2B5EF4-FFF2-40B4-BE49-F238E27FC236}">
                  <a16:creationId xmlns:a16="http://schemas.microsoft.com/office/drawing/2014/main" id="{05687659-8B43-4A05-950A-9A7599A75995}"/>
                </a:ext>
              </a:extLst>
            </p:cNvPr>
            <p:cNvSpPr/>
            <p:nvPr/>
          </p:nvSpPr>
          <p:spPr>
            <a:xfrm>
              <a:off x="903829" y="4071440"/>
              <a:ext cx="3990438" cy="6110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Arial" panose="020B0604020202020204"/>
                </a:rPr>
                <a:t>You don’t have to be an expert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a:rPr>
                <a:t>Just being there means a lot</a:t>
              </a:r>
            </a:p>
          </p:txBody>
        </p:sp>
        <p:sp>
          <p:nvSpPr>
            <p:cNvPr id="21" name="Rectangle 20">
              <a:extLst>
                <a:ext uri="{FF2B5EF4-FFF2-40B4-BE49-F238E27FC236}">
                  <a16:creationId xmlns:a16="http://schemas.microsoft.com/office/drawing/2014/main" id="{E07A0249-A8F3-431D-8449-61C76797CDAB}"/>
                </a:ext>
              </a:extLst>
            </p:cNvPr>
            <p:cNvSpPr/>
            <p:nvPr/>
          </p:nvSpPr>
          <p:spPr>
            <a:xfrm>
              <a:off x="944548" y="5585381"/>
              <a:ext cx="314701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Arial" panose="020B0604020202020204"/>
                </a:rPr>
                <a:t>Don’t try and fix it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a:rPr>
                <a:t>Often just listening is enough</a:t>
              </a:r>
            </a:p>
          </p:txBody>
        </p:sp>
        <p:sp>
          <p:nvSpPr>
            <p:cNvPr id="22" name="Rectangle 21">
              <a:extLst>
                <a:ext uri="{FF2B5EF4-FFF2-40B4-BE49-F238E27FC236}">
                  <a16:creationId xmlns:a16="http://schemas.microsoft.com/office/drawing/2014/main" id="{8C6697A2-6A86-488E-A10C-51227891A4A7}"/>
                </a:ext>
              </a:extLst>
            </p:cNvPr>
            <p:cNvSpPr/>
            <p:nvPr/>
          </p:nvSpPr>
          <p:spPr>
            <a:xfrm>
              <a:off x="944977" y="4836554"/>
              <a:ext cx="596141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Arial" panose="020B0604020202020204"/>
                </a:rPr>
                <a:t>Ask questions and listen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a:rPr>
                <a:t>Show you want to know how someone is </a:t>
              </a:r>
              <a:r>
                <a:rPr kumimoji="0" lang="en-GB" sz="1800" b="1" i="0" u="none" strike="noStrike" kern="0" cap="none" spc="0" normalizeH="0" baseline="0" noProof="0" dirty="0">
                  <a:ln>
                    <a:noFill/>
                  </a:ln>
                  <a:solidFill>
                    <a:prstClr val="black"/>
                  </a:solidFill>
                  <a:effectLst/>
                  <a:uLnTx/>
                  <a:uFillTx/>
                  <a:latin typeface="Arial" panose="020B0604020202020204"/>
                </a:rPr>
                <a:t>really</a:t>
              </a:r>
              <a:r>
                <a:rPr kumimoji="0" lang="en-GB" sz="1800" b="0" i="0" u="none" strike="noStrike" kern="0" cap="none" spc="0" normalizeH="0" baseline="0" noProof="0" dirty="0">
                  <a:ln>
                    <a:noFill/>
                  </a:ln>
                  <a:solidFill>
                    <a:prstClr val="black"/>
                  </a:solidFill>
                  <a:effectLst/>
                  <a:uLnTx/>
                  <a:uFillTx/>
                  <a:latin typeface="Arial" panose="020B0604020202020204"/>
                </a:rPr>
                <a:t> doing</a:t>
              </a:r>
            </a:p>
          </p:txBody>
        </p:sp>
        <p:sp>
          <p:nvSpPr>
            <p:cNvPr id="23" name="TextBox 22">
              <a:extLst>
                <a:ext uri="{FF2B5EF4-FFF2-40B4-BE49-F238E27FC236}">
                  <a16:creationId xmlns:a16="http://schemas.microsoft.com/office/drawing/2014/main" id="{44644C2D-3190-4347-AF10-19F9FCEC7038}"/>
                </a:ext>
              </a:extLst>
            </p:cNvPr>
            <p:cNvSpPr txBox="1"/>
            <p:nvPr/>
          </p:nvSpPr>
          <p:spPr>
            <a:xfrm>
              <a:off x="39766" y="2862374"/>
              <a:ext cx="416242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990033"/>
                  </a:solidFill>
                  <a:effectLst/>
                  <a:uLnTx/>
                  <a:uFillTx/>
                  <a:latin typeface="Arial" panose="020B0604020202020204"/>
                </a:rPr>
                <a:t>REMEMBER:</a:t>
              </a:r>
            </a:p>
          </p:txBody>
        </p:sp>
        <p:sp>
          <p:nvSpPr>
            <p:cNvPr id="24" name="Speech Bubble: Oval 23">
              <a:extLst>
                <a:ext uri="{FF2B5EF4-FFF2-40B4-BE49-F238E27FC236}">
                  <a16:creationId xmlns:a16="http://schemas.microsoft.com/office/drawing/2014/main" id="{3A3767B1-9B1B-42D9-9BBB-D62F66C42A57}"/>
                </a:ext>
              </a:extLst>
            </p:cNvPr>
            <p:cNvSpPr/>
            <p:nvPr/>
          </p:nvSpPr>
          <p:spPr>
            <a:xfrm rot="16200000">
              <a:off x="354543" y="3367160"/>
              <a:ext cx="275508" cy="417861"/>
            </a:xfrm>
            <a:prstGeom prst="wedgeEllipseCallout">
              <a:avLst/>
            </a:prstGeom>
            <a:noFill/>
            <a:ln w="38100" cap="flat" cmpd="sng" algn="ctr">
              <a:solidFill>
                <a:srgbClr val="99003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5" name="Speech Bubble: Oval 24">
              <a:extLst>
                <a:ext uri="{FF2B5EF4-FFF2-40B4-BE49-F238E27FC236}">
                  <a16:creationId xmlns:a16="http://schemas.microsoft.com/office/drawing/2014/main" id="{276DDCA4-C309-454F-A9D4-371C79D56C34}"/>
                </a:ext>
              </a:extLst>
            </p:cNvPr>
            <p:cNvSpPr/>
            <p:nvPr/>
          </p:nvSpPr>
          <p:spPr>
            <a:xfrm rot="16200000">
              <a:off x="345018" y="4138685"/>
              <a:ext cx="275508" cy="417861"/>
            </a:xfrm>
            <a:prstGeom prst="wedgeEllipseCallout">
              <a:avLst/>
            </a:prstGeom>
            <a:noFill/>
            <a:ln w="38100" cap="flat" cmpd="sng" algn="ctr">
              <a:solidFill>
                <a:srgbClr val="99003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6" name="Speech Bubble: Oval 25">
              <a:extLst>
                <a:ext uri="{FF2B5EF4-FFF2-40B4-BE49-F238E27FC236}">
                  <a16:creationId xmlns:a16="http://schemas.microsoft.com/office/drawing/2014/main" id="{D19D9479-F5E1-4B0F-9BC7-72BDC28BFBAF}"/>
                </a:ext>
              </a:extLst>
            </p:cNvPr>
            <p:cNvSpPr/>
            <p:nvPr/>
          </p:nvSpPr>
          <p:spPr>
            <a:xfrm rot="16200000">
              <a:off x="345018" y="4969603"/>
              <a:ext cx="275508" cy="417861"/>
            </a:xfrm>
            <a:prstGeom prst="wedgeEllipseCallout">
              <a:avLst/>
            </a:prstGeom>
            <a:noFill/>
            <a:ln w="38100" cap="flat" cmpd="sng" algn="ctr">
              <a:solidFill>
                <a:srgbClr val="99003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7" name="Speech Bubble: Oval 26">
              <a:extLst>
                <a:ext uri="{FF2B5EF4-FFF2-40B4-BE49-F238E27FC236}">
                  <a16:creationId xmlns:a16="http://schemas.microsoft.com/office/drawing/2014/main" id="{BFBB379D-0DA9-41FE-B217-B190123983D6}"/>
                </a:ext>
              </a:extLst>
            </p:cNvPr>
            <p:cNvSpPr/>
            <p:nvPr/>
          </p:nvSpPr>
          <p:spPr>
            <a:xfrm rot="16200000">
              <a:off x="345018" y="5650356"/>
              <a:ext cx="275508" cy="417861"/>
            </a:xfrm>
            <a:prstGeom prst="wedgeEllipseCallout">
              <a:avLst/>
            </a:prstGeom>
            <a:noFill/>
            <a:ln w="38100" cap="flat" cmpd="sng" algn="ctr">
              <a:solidFill>
                <a:srgbClr val="99003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pic>
        <p:nvPicPr>
          <p:cNvPr id="28" name="Picture 27">
            <a:extLst>
              <a:ext uri="{FF2B5EF4-FFF2-40B4-BE49-F238E27FC236}">
                <a16:creationId xmlns:a16="http://schemas.microsoft.com/office/drawing/2014/main" id="{A9E73CE2-9A4F-44D0-B3C8-48F5E2B56CBE}"/>
              </a:ext>
            </a:extLst>
          </p:cNvPr>
          <p:cNvPicPr>
            <a:picLocks noChangeAspect="1"/>
          </p:cNvPicPr>
          <p:nvPr/>
        </p:nvPicPr>
        <p:blipFill>
          <a:blip r:embed="rId3"/>
          <a:stretch>
            <a:fillRect/>
          </a:stretch>
        </p:blipFill>
        <p:spPr>
          <a:xfrm>
            <a:off x="6884625" y="1483347"/>
            <a:ext cx="2186255" cy="1462902"/>
          </a:xfrm>
          <a:prstGeom prst="rect">
            <a:avLst/>
          </a:prstGeom>
        </p:spPr>
      </p:pic>
    </p:spTree>
    <p:extLst>
      <p:ext uri="{BB962C8B-B14F-4D97-AF65-F5344CB8AC3E}">
        <p14:creationId xmlns:p14="http://schemas.microsoft.com/office/powerpoint/2010/main" val="12133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62AAAD-5653-49C0-8A37-2B8E7899774E}"/>
              </a:ext>
            </a:extLst>
          </p:cNvPr>
          <p:cNvSpPr txBox="1"/>
          <p:nvPr/>
        </p:nvSpPr>
        <p:spPr>
          <a:xfrm>
            <a:off x="1835694" y="6105971"/>
            <a:ext cx="6254495" cy="400110"/>
          </a:xfrm>
          <a:prstGeom prst="rect">
            <a:avLst/>
          </a:prstGeom>
          <a:noFill/>
        </p:spPr>
        <p:txBody>
          <a:bodyPr wrap="square" rtlCol="0">
            <a:spAutoFit/>
          </a:bodyPr>
          <a:lstStyle/>
          <a:p>
            <a:pPr lvl="0">
              <a:defRPr/>
            </a:pPr>
            <a:r>
              <a:rPr lang="en-GB" sz="2000" b="1" dirty="0">
                <a:solidFill>
                  <a:prstClr val="white"/>
                </a:solidFill>
                <a:latin typeface="Network Rail Sans" panose="02000000040000020004" pitchFamily="50" charset="0"/>
              </a:rPr>
              <a:t>The Mind Wellbeing Index Poster can be found </a:t>
            </a:r>
            <a:r>
              <a:rPr lang="en-GB" sz="2000" b="1" dirty="0">
                <a:solidFill>
                  <a:schemeClr val="bg1"/>
                </a:solidFill>
                <a:latin typeface="Network Rail Sans" panose="02000000040000020004" pitchFamily="50" charset="0"/>
                <a:hlinkClick r:id="rId2" action="ppaction://hlinkfile">
                  <a:extLst>
                    <a:ext uri="{A12FA001-AC4F-418D-AE19-62706E023703}">
                      <ahyp:hlinkClr xmlns:ahyp="http://schemas.microsoft.com/office/drawing/2018/hyperlinkcolor" val="tx"/>
                    </a:ext>
                  </a:extLst>
                </a:hlinkClick>
              </a:rPr>
              <a:t>here</a:t>
            </a:r>
            <a:endParaRPr lang="en-GB" sz="2000" b="1" dirty="0">
              <a:solidFill>
                <a:schemeClr val="bg1"/>
              </a:solidFill>
              <a:latin typeface="Network Rail Sans" panose="02000000040000020004" pitchFamily="2" charset="0"/>
            </a:endParaRPr>
          </a:p>
        </p:txBody>
      </p:sp>
      <p:sp>
        <p:nvSpPr>
          <p:cNvPr id="12" name="TextBox 11">
            <a:extLst>
              <a:ext uri="{FF2B5EF4-FFF2-40B4-BE49-F238E27FC236}">
                <a16:creationId xmlns:a16="http://schemas.microsoft.com/office/drawing/2014/main" id="{9253BC57-D632-4E18-AE53-6F248289DD68}"/>
              </a:ext>
            </a:extLst>
          </p:cNvPr>
          <p:cNvSpPr txBox="1"/>
          <p:nvPr/>
        </p:nvSpPr>
        <p:spPr>
          <a:xfrm>
            <a:off x="1513795" y="99611"/>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Health and Wellbeing</a:t>
            </a:r>
          </a:p>
        </p:txBody>
      </p:sp>
      <p:sp>
        <p:nvSpPr>
          <p:cNvPr id="13" name="TextBox 12">
            <a:extLst>
              <a:ext uri="{FF2B5EF4-FFF2-40B4-BE49-F238E27FC236}">
                <a16:creationId xmlns:a16="http://schemas.microsoft.com/office/drawing/2014/main" id="{F5BE2B19-CFDA-43D5-A2A9-E8DDCC7A1D5D}"/>
              </a:ext>
            </a:extLst>
          </p:cNvPr>
          <p:cNvSpPr txBox="1"/>
          <p:nvPr/>
        </p:nvSpPr>
        <p:spPr>
          <a:xfrm>
            <a:off x="1547664" y="777428"/>
            <a:ext cx="654252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97979"/>
                </a:solidFill>
                <a:effectLst/>
                <a:uLnTx/>
                <a:uFillTx/>
                <a:latin typeface="Network Rail Sans" panose="02000000040000020004" pitchFamily="50" charset="0"/>
                <a:ea typeface="+mn-ea"/>
                <a:cs typeface="+mn-cs"/>
              </a:rPr>
              <a:t>Workplace Wellbeing Index </a:t>
            </a:r>
          </a:p>
        </p:txBody>
      </p:sp>
      <p:pic>
        <p:nvPicPr>
          <p:cNvPr id="18" name="Picture 17" descr="A close up of a logo&#10;&#10;Description automatically generated">
            <a:extLst>
              <a:ext uri="{FF2B5EF4-FFF2-40B4-BE49-F238E27FC236}">
                <a16:creationId xmlns:a16="http://schemas.microsoft.com/office/drawing/2014/main" id="{8A65691D-932D-4632-97C1-65B1EC328E99}"/>
              </a:ext>
            </a:extLst>
          </p:cNvPr>
          <p:cNvPicPr>
            <a:picLocks noChangeAspect="1"/>
          </p:cNvPicPr>
          <p:nvPr/>
        </p:nvPicPr>
        <p:blipFill rotWithShape="1">
          <a:blip r:embed="rId3">
            <a:extLst>
              <a:ext uri="{28A0092B-C50C-407E-A947-70E740481C1C}">
                <a14:useLocalDpi xmlns:a14="http://schemas.microsoft.com/office/drawing/2010/main" val="0"/>
              </a:ext>
            </a:extLst>
          </a:blip>
          <a:srcRect r="-4" b="5764"/>
          <a:stretch/>
        </p:blipFill>
        <p:spPr>
          <a:xfrm>
            <a:off x="6670680" y="1686159"/>
            <a:ext cx="1864991" cy="1713488"/>
          </a:xfrm>
          <a:prstGeom prst="rect">
            <a:avLst/>
          </a:prstGeom>
        </p:spPr>
      </p:pic>
      <p:pic>
        <p:nvPicPr>
          <p:cNvPr id="19" name="Picture 18">
            <a:extLst>
              <a:ext uri="{FF2B5EF4-FFF2-40B4-BE49-F238E27FC236}">
                <a16:creationId xmlns:a16="http://schemas.microsoft.com/office/drawing/2014/main" id="{282F1FE4-7464-4A30-BE2B-C6F20C3CA72D}"/>
              </a:ext>
            </a:extLst>
          </p:cNvPr>
          <p:cNvPicPr>
            <a:picLocks noChangeAspect="1"/>
          </p:cNvPicPr>
          <p:nvPr/>
        </p:nvPicPr>
        <p:blipFill rotWithShape="1">
          <a:blip r:embed="rId4">
            <a:extLst>
              <a:ext uri="{28A0092B-C50C-407E-A947-70E740481C1C}">
                <a14:useLocalDpi xmlns:a14="http://schemas.microsoft.com/office/drawing/2010/main" val="0"/>
              </a:ext>
            </a:extLst>
          </a:blip>
          <a:srcRect l="16330" r="8206" b="4"/>
          <a:stretch/>
        </p:blipFill>
        <p:spPr>
          <a:xfrm>
            <a:off x="6670680" y="3645024"/>
            <a:ext cx="2004835" cy="1713488"/>
          </a:xfrm>
          <a:prstGeom prst="rect">
            <a:avLst/>
          </a:prstGeom>
        </p:spPr>
      </p:pic>
      <p:sp>
        <p:nvSpPr>
          <p:cNvPr id="22" name="TextBox 21">
            <a:extLst>
              <a:ext uri="{FF2B5EF4-FFF2-40B4-BE49-F238E27FC236}">
                <a16:creationId xmlns:a16="http://schemas.microsoft.com/office/drawing/2014/main" id="{98F561FB-97C4-4AC7-BD8A-FE1355733754}"/>
              </a:ext>
            </a:extLst>
          </p:cNvPr>
          <p:cNvSpPr txBox="1"/>
          <p:nvPr/>
        </p:nvSpPr>
        <p:spPr>
          <a:xfrm>
            <a:off x="276275" y="6220350"/>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23" name="Oval 22">
            <a:extLst>
              <a:ext uri="{FF2B5EF4-FFF2-40B4-BE49-F238E27FC236}">
                <a16:creationId xmlns:a16="http://schemas.microsoft.com/office/drawing/2014/main" id="{4F08007A-A3B5-4E16-A258-64602F089D71}"/>
              </a:ext>
            </a:extLst>
          </p:cNvPr>
          <p:cNvSpPr/>
          <p:nvPr/>
        </p:nvSpPr>
        <p:spPr>
          <a:xfrm>
            <a:off x="313376" y="6040710"/>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A0B75B1E-14E3-4179-B39C-8821695BA0AA}"/>
              </a:ext>
            </a:extLst>
          </p:cNvPr>
          <p:cNvSpPr/>
          <p:nvPr/>
        </p:nvSpPr>
        <p:spPr>
          <a:xfrm>
            <a:off x="514400" y="1720462"/>
            <a:ext cx="5137720" cy="322070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D338295C-E8E7-4EB2-96C8-CA17AB3D6376}"/>
              </a:ext>
            </a:extLst>
          </p:cNvPr>
          <p:cNvSpPr/>
          <p:nvPr/>
        </p:nvSpPr>
        <p:spPr>
          <a:xfrm>
            <a:off x="584344" y="2093548"/>
            <a:ext cx="5067775" cy="2585323"/>
          </a:xfrm>
          <a:prstGeom prst="rect">
            <a:avLst/>
          </a:prstGeom>
        </p:spPr>
        <p:txBody>
          <a:bodyPr wrap="square">
            <a:spAutoFit/>
          </a:bodyPr>
          <a:lstStyle/>
          <a:p>
            <a:r>
              <a:rPr lang="en-GB" sz="1800" dirty="0">
                <a:solidFill>
                  <a:schemeClr val="bg1"/>
                </a:solidFill>
              </a:rPr>
              <a:t>Take 20 minutes to tell Mind how we support your mental health.</a:t>
            </a:r>
          </a:p>
          <a:p>
            <a:endParaRPr lang="en-GB" sz="1800" dirty="0">
              <a:solidFill>
                <a:schemeClr val="bg1"/>
              </a:solidFill>
            </a:endParaRPr>
          </a:p>
          <a:p>
            <a:r>
              <a:rPr lang="en-US" sz="1800" dirty="0">
                <a:solidFill>
                  <a:schemeClr val="accent6">
                    <a:lumMod val="75000"/>
                  </a:schemeClr>
                </a:solidFill>
                <a:hlinkClick r:id="rId5">
                  <a:extLst>
                    <a:ext uri="{A12FA001-AC4F-418D-AE19-62706E023703}">
                      <ahyp:hlinkClr xmlns:ahyp="http://schemas.microsoft.com/office/drawing/2018/hyperlinkcolor" val="tx"/>
                    </a:ext>
                  </a:extLst>
                </a:hlinkClick>
              </a:rPr>
              <a:t>mind.org.uk/index-survey</a:t>
            </a:r>
            <a:endParaRPr lang="en-US" sz="1800" dirty="0">
              <a:solidFill>
                <a:schemeClr val="accent6">
                  <a:lumMod val="75000"/>
                </a:schemeClr>
              </a:solidFill>
            </a:endParaRPr>
          </a:p>
          <a:p>
            <a:r>
              <a:rPr lang="en-GB" sz="1800" dirty="0">
                <a:solidFill>
                  <a:schemeClr val="bg1"/>
                </a:solidFill>
              </a:rPr>
              <a:t>Pin: 7519</a:t>
            </a:r>
          </a:p>
          <a:p>
            <a:r>
              <a:rPr lang="en-GB" sz="1800" dirty="0">
                <a:solidFill>
                  <a:schemeClr val="bg1"/>
                </a:solidFill>
              </a:rPr>
              <a:t>4th of February to the 3rd of March</a:t>
            </a:r>
          </a:p>
          <a:p>
            <a:endParaRPr lang="en-GB" sz="1800" dirty="0">
              <a:solidFill>
                <a:schemeClr val="bg1"/>
              </a:solidFill>
            </a:endParaRPr>
          </a:p>
          <a:p>
            <a:r>
              <a:rPr lang="en-GB" sz="1800" dirty="0">
                <a:solidFill>
                  <a:schemeClr val="bg1"/>
                </a:solidFill>
              </a:rPr>
              <a:t>Mind will give us recommendations on how we can improve our support.</a:t>
            </a:r>
          </a:p>
        </p:txBody>
      </p:sp>
    </p:spTree>
    <p:extLst>
      <p:ext uri="{BB962C8B-B14F-4D97-AF65-F5344CB8AC3E}">
        <p14:creationId xmlns:p14="http://schemas.microsoft.com/office/powerpoint/2010/main" val="185133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5"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25960" y="28773"/>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Resource Library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24634"/>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Safety Bulletins, Alerts, Advice and Shared Learning</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ED4AB55-433A-4E6D-B5FE-42291601F878}"/>
              </a:ext>
            </a:extLst>
          </p:cNvPr>
          <p:cNvSpPr/>
          <p:nvPr/>
        </p:nvSpPr>
        <p:spPr>
          <a:xfrm>
            <a:off x="313376" y="1448400"/>
            <a:ext cx="8579104" cy="3682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8" action="ppaction://hlinkfile">
                  <a:extLst>
                    <a:ext uri="{A12FA001-AC4F-418D-AE19-62706E023703}">
                      <ahyp:hlinkClr xmlns:ahyp="http://schemas.microsoft.com/office/drawing/2018/hyperlinkcolor" val="tx"/>
                    </a:ext>
                  </a:extLst>
                </a:hlinkClick>
              </a:rPr>
              <a:t>Wessex Route Safety Bulletin Near Miss Rowlands Castle 12_20 Final.pdf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9" action="ppaction://hlinkfile">
                  <a:extLst>
                    <a:ext uri="{A12FA001-AC4F-418D-AE19-62706E023703}">
                      <ahyp:hlinkClr xmlns:ahyp="http://schemas.microsoft.com/office/drawing/2018/hyperlinkcolor" val="tx"/>
                    </a:ext>
                  </a:extLst>
                </a:hlinkClick>
              </a:rPr>
              <a:t>Safety-Advice-NRA20-14-Safe-isolations-access-and-competence.pdf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10" action="ppaction://hlinkfile">
                  <a:extLst>
                    <a:ext uri="{A12FA001-AC4F-418D-AE19-62706E023703}">
                      <ahyp:hlinkClr xmlns:ahyp="http://schemas.microsoft.com/office/drawing/2018/hyperlinkcolor" val="tx"/>
                    </a:ext>
                  </a:extLst>
                </a:hlinkClick>
              </a:rPr>
              <a:t>Safety-Advice-NRA20-15-Safe-use-of-devices-on-or-near-the-line.pdf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11" action="ppaction://hlinkfile">
                  <a:extLst>
                    <a:ext uri="{A12FA001-AC4F-418D-AE19-62706E023703}">
                      <ahyp:hlinkClr xmlns:ahyp="http://schemas.microsoft.com/office/drawing/2018/hyperlinkcolor" val="tx"/>
                    </a:ext>
                  </a:extLst>
                </a:hlinkClick>
              </a:rPr>
              <a:t>Safety-Advice-NRA20-16-Sheffield-testing-irregularity.pdf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12" action="ppaction://hlinkfile">
                  <a:extLst>
                    <a:ext uri="{A12FA001-AC4F-418D-AE19-62706E023703}">
                      <ahyp:hlinkClr xmlns:ahyp="http://schemas.microsoft.com/office/drawing/2018/hyperlinkcolor" val="tx"/>
                    </a:ext>
                  </a:extLst>
                </a:hlinkClick>
              </a:rPr>
              <a:t>Shared-Learning-NRL20-08-Clear-possession-communications.pdf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13" action="ppaction://hlinkfile">
                  <a:extLst>
                    <a:ext uri="{A12FA001-AC4F-418D-AE19-62706E023703}">
                      <ahyp:hlinkClr xmlns:ahyp="http://schemas.microsoft.com/office/drawing/2018/hyperlinkcolor" val="tx"/>
                    </a:ext>
                  </a:extLst>
                </a:hlinkClick>
              </a:rPr>
              <a:t>Issue 101 - Transferable Lessons - Bradford Jn - </a:t>
            </a:r>
            <a:r>
              <a:rPr kumimoji="0" lang="en-GB" sz="1400" b="0" i="0" u="none" strike="noStrike" kern="1200" cap="none" spc="0" normalizeH="0" baseline="0" noProof="0" dirty="0" err="1">
                <a:ln>
                  <a:noFill/>
                </a:ln>
                <a:solidFill>
                  <a:schemeClr val="tx2"/>
                </a:solidFill>
                <a:effectLst/>
                <a:uLnTx/>
                <a:uFillTx/>
                <a:latin typeface="Network Rail Sans" panose="02000000040000020004" pitchFamily="2" charset="0"/>
                <a:ea typeface="+mn-ea"/>
                <a:cs typeface="+mn-cs"/>
                <a:hlinkClick r:id="rId13" action="ppaction://hlinkfile">
                  <a:extLst>
                    <a:ext uri="{A12FA001-AC4F-418D-AE19-62706E023703}">
                      <ahyp:hlinkClr xmlns:ahyp="http://schemas.microsoft.com/office/drawing/2018/hyperlinkcolor" val="tx"/>
                    </a:ext>
                  </a:extLst>
                </a:hlinkClick>
              </a:rPr>
              <a:t>Pilotworking</a:t>
            </a: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13" action="ppaction://hlinkfile">
                  <a:extLst>
                    <a:ext uri="{A12FA001-AC4F-418D-AE19-62706E023703}">
                      <ahyp:hlinkClr xmlns:ahyp="http://schemas.microsoft.com/office/drawing/2018/hyperlinkcolor" val="tx"/>
                    </a:ext>
                  </a:extLst>
                </a:hlinkClick>
              </a:rPr>
              <a:t> irregulairty.pdf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14" action="ppaction://hlinkfile">
                  <a:extLst>
                    <a:ext uri="{A12FA001-AC4F-418D-AE19-62706E023703}">
                      <ahyp:hlinkClr xmlns:ahyp="http://schemas.microsoft.com/office/drawing/2018/hyperlinkcolor" val="tx"/>
                    </a:ext>
                  </a:extLst>
                </a:hlinkClick>
              </a:rPr>
              <a:t>Issue 102 - Transferable Lessons  - Exmouth T3 Irregulairty.pdf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15" action="ppaction://hlinkfile">
                  <a:extLst>
                    <a:ext uri="{A12FA001-AC4F-418D-AE19-62706E023703}">
                      <ahyp:hlinkClr xmlns:ahyp="http://schemas.microsoft.com/office/drawing/2018/hyperlinkcolor" val="tx"/>
                    </a:ext>
                  </a:extLst>
                </a:hlinkClick>
              </a:rPr>
              <a:t>Shared Learning Dorchester South December 2020.png</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16" action="ppaction://hlinkfile">
                  <a:extLst>
                    <a:ext uri="{A12FA001-AC4F-418D-AE19-62706E023703}">
                      <ahyp:hlinkClr xmlns:ahyp="http://schemas.microsoft.com/office/drawing/2018/hyperlinkcolor" val="tx"/>
                    </a:ext>
                  </a:extLst>
                </a:hlinkClick>
              </a:rPr>
              <a:t>PAISS Briefing note and Instructions v0.4.docx</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17" action="ppaction://hlinkfile">
                  <a:extLst>
                    <a:ext uri="{A12FA001-AC4F-418D-AE19-62706E023703}">
                      <ahyp:hlinkClr xmlns:ahyp="http://schemas.microsoft.com/office/drawing/2018/hyperlinkcolor" val="tx"/>
                    </a:ext>
                  </a:extLst>
                </a:hlinkClick>
              </a:rPr>
              <a:t>mind-wellbeing-index-a4-portrait.pdf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p:txBody>
      </p:sp>
      <p:pic>
        <p:nvPicPr>
          <p:cNvPr id="18" name="Picture 17" descr="Image result for discuss white icon">
            <a:extLst>
              <a:ext uri="{FF2B5EF4-FFF2-40B4-BE49-F238E27FC236}">
                <a16:creationId xmlns:a16="http://schemas.microsoft.com/office/drawing/2014/main" id="{FC1D40F9-EC29-4D31-B407-A3FAA0085ED6}"/>
              </a:ext>
            </a:extLst>
          </p:cNvPr>
          <p:cNvPicPr>
            <a:picLocks noChangeAspect="1" noChangeArrowheads="1"/>
          </p:cNvPicPr>
          <p:nvPr/>
        </p:nvPicPr>
        <p:blipFill>
          <a:blip r:embed="rId1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0B325B5-77F6-4CC3-98B4-AAD1C02BCF22}"/>
              </a:ext>
            </a:extLst>
          </p:cNvPr>
          <p:cNvSpPr txBox="1"/>
          <p:nvPr/>
        </p:nvSpPr>
        <p:spPr>
          <a:xfrm>
            <a:off x="1199377" y="605322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Resource</a:t>
            </a:r>
            <a:r>
              <a:rPr lang="en-GB" sz="2000" b="1" dirty="0">
                <a:solidFill>
                  <a:prstClr val="white"/>
                </a:solidFill>
                <a:latin typeface="Network Rail Sans" panose="02000000040000020004" pitchFamily="50" charset="0"/>
              </a:rPr>
              <a:t> Library</a:t>
            </a:r>
            <a:endPar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endParaRPr>
          </a:p>
        </p:txBody>
      </p:sp>
    </p:spTree>
    <p:extLst>
      <p:ext uri="{BB962C8B-B14F-4D97-AF65-F5344CB8AC3E}">
        <p14:creationId xmlns:p14="http://schemas.microsoft.com/office/powerpoint/2010/main" val="211520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1ADB437-C636-485E-BF8E-19CAC8C83DD6}"/>
              </a:ext>
            </a:extLst>
          </p:cNvPr>
          <p:cNvGrpSpPr/>
          <p:nvPr/>
        </p:nvGrpSpPr>
        <p:grpSpPr>
          <a:xfrm>
            <a:off x="1763688" y="1383702"/>
            <a:ext cx="6048672" cy="3342174"/>
            <a:chOff x="1763688" y="2565402"/>
            <a:chExt cx="6048672" cy="2326324"/>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grpSp>
          <p:nvGrpSpPr>
            <p:cNvPr id="4" name="Group 3">
              <a:extLst>
                <a:ext uri="{FF2B5EF4-FFF2-40B4-BE49-F238E27FC236}">
                  <a16:creationId xmlns:a16="http://schemas.microsoft.com/office/drawing/2014/main" id="{B67F416F-D6D7-477E-AE24-0EE769A757F6}"/>
                </a:ext>
              </a:extLst>
            </p:cNvPr>
            <p:cNvGrpSpPr/>
            <p:nvPr/>
          </p:nvGrpSpPr>
          <p:grpSpPr>
            <a:xfrm>
              <a:off x="1763688" y="2565402"/>
              <a:ext cx="6048672" cy="2326324"/>
              <a:chOff x="1475656" y="1700808"/>
              <a:chExt cx="6048672" cy="2326324"/>
            </a:xfrm>
          </p:grpSpPr>
          <p:sp>
            <p:nvSpPr>
              <p:cNvPr id="7" name="Rectangle 6">
                <a:hlinkClick r:id="rId2"/>
                <a:extLst>
                  <a:ext uri="{FF2B5EF4-FFF2-40B4-BE49-F238E27FC236}">
                    <a16:creationId xmlns:a16="http://schemas.microsoft.com/office/drawing/2014/main" id="{30880810-EC53-46F9-BAAF-3B22F9E6D6D3}"/>
                  </a:ext>
                </a:extLst>
              </p:cNvPr>
              <p:cNvSpPr/>
              <p:nvPr/>
            </p:nvSpPr>
            <p:spPr>
              <a:xfrm>
                <a:off x="1475656" y="1700808"/>
                <a:ext cx="6048672" cy="1904608"/>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FE73B4A-04BE-42D9-A742-F4FE590B1A81}"/>
                  </a:ext>
                </a:extLst>
              </p:cNvPr>
              <p:cNvSpPr/>
              <p:nvPr/>
            </p:nvSpPr>
            <p:spPr>
              <a:xfrm>
                <a:off x="1672517" y="1820581"/>
                <a:ext cx="5688632" cy="220655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rPr>
                  <a:t>Remember to record that you have watched Team Talk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hlinkClick r:id="rId3"/>
                  </a:rPr>
                  <a:t>Click here </a:t>
                </a: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rPr>
                  <a:t>for a guide on how to use the new Business Briefing System to do this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dirty="0">
                    <a:solidFill>
                      <a:srgbClr val="1F497D"/>
                    </a:solidFill>
                    <a:latin typeface="Network Rail Sans" panose="02000000040000020004"/>
                    <a:cs typeface="Arial" panose="020B0604020202020204" pitchFamily="34" charset="0"/>
                  </a:rPr>
                  <a:t>Also remember to record that you have received Safety Briefing via the Business Briefing System or via the dedicated person in </a:t>
                </a:r>
                <a:r>
                  <a:rPr lang="en-GB" sz="2000">
                    <a:solidFill>
                      <a:srgbClr val="1F497D"/>
                    </a:solidFill>
                    <a:latin typeface="Network Rail Sans" panose="02000000040000020004"/>
                    <a:cs typeface="Arial" panose="020B0604020202020204" pitchFamily="34" charset="0"/>
                  </a:rPr>
                  <a:t>your Business Unit.</a:t>
                </a:r>
                <a:endParaRPr kumimoji="0" lang="en-GB" sz="2000" b="0" i="0" u="none" strike="noStrike" kern="1200" cap="none" spc="0" normalizeH="0" baseline="0" noProof="0" dirty="0">
                  <a:ln>
                    <a:noFill/>
                  </a:ln>
                  <a:solidFill>
                    <a:srgbClr val="1F497D"/>
                  </a:solidFill>
                  <a:effectLst/>
                  <a:uLnTx/>
                  <a:uFillTx/>
                  <a:latin typeface="Network Rail Sans" panose="020000000400000200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grpSp>
      <p:pic>
        <p:nvPicPr>
          <p:cNvPr id="2" name="Picture 1">
            <a:extLst>
              <a:ext uri="{FF2B5EF4-FFF2-40B4-BE49-F238E27FC236}">
                <a16:creationId xmlns:a16="http://schemas.microsoft.com/office/drawing/2014/main" id="{0FF0D469-47C0-46A9-AB11-2D37519F2BC2}"/>
              </a:ext>
            </a:extLst>
          </p:cNvPr>
          <p:cNvPicPr>
            <a:picLocks noChangeAspect="1"/>
          </p:cNvPicPr>
          <p:nvPr/>
        </p:nvPicPr>
        <p:blipFill>
          <a:blip r:embed="rId4"/>
          <a:stretch>
            <a:fillRect/>
          </a:stretch>
        </p:blipFill>
        <p:spPr>
          <a:xfrm>
            <a:off x="179512" y="4329552"/>
            <a:ext cx="3779912" cy="2362445"/>
          </a:xfrm>
          <a:prstGeom prst="rect">
            <a:avLst/>
          </a:prstGeom>
        </p:spPr>
      </p:pic>
      <p:pic>
        <p:nvPicPr>
          <p:cNvPr id="11" name="Picture 10" descr="Graphical user interface, website&#10;&#10;Description automatically generated">
            <a:extLst>
              <a:ext uri="{FF2B5EF4-FFF2-40B4-BE49-F238E27FC236}">
                <a16:creationId xmlns:a16="http://schemas.microsoft.com/office/drawing/2014/main" id="{D1F1B1DB-E2B4-4B01-9203-B8FC38B06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378" y="5476302"/>
            <a:ext cx="4571622" cy="1249577"/>
          </a:xfrm>
          <a:prstGeom prst="rect">
            <a:avLst/>
          </a:prstGeom>
        </p:spPr>
      </p:pic>
      <p:sp>
        <p:nvSpPr>
          <p:cNvPr id="14" name="TextBox 13">
            <a:extLst>
              <a:ext uri="{FF2B5EF4-FFF2-40B4-BE49-F238E27FC236}">
                <a16:creationId xmlns:a16="http://schemas.microsoft.com/office/drawing/2014/main" id="{26E203E7-9ECA-4ECE-B22E-1533D2F6EF0D}"/>
              </a:ext>
            </a:extLst>
          </p:cNvPr>
          <p:cNvSpPr txBox="1"/>
          <p:nvPr/>
        </p:nvSpPr>
        <p:spPr>
          <a:xfrm>
            <a:off x="323528" y="5070"/>
            <a:ext cx="1440160" cy="1700808"/>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3" name="Picture 12" descr="A picture containing graphical user interface, text&#10;&#10;Description automatically generated">
            <a:extLst>
              <a:ext uri="{FF2B5EF4-FFF2-40B4-BE49-F238E27FC236}">
                <a16:creationId xmlns:a16="http://schemas.microsoft.com/office/drawing/2014/main" id="{268085AD-3389-476A-B807-63F9A6DF56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19" y="-292664"/>
            <a:ext cx="1623365" cy="2296276"/>
          </a:xfrm>
          <a:prstGeom prst="rect">
            <a:avLst/>
          </a:prstGeom>
        </p:spPr>
      </p:pic>
    </p:spTree>
    <p:extLst>
      <p:ext uri="{BB962C8B-B14F-4D97-AF65-F5344CB8AC3E}">
        <p14:creationId xmlns:p14="http://schemas.microsoft.com/office/powerpoint/2010/main" val="47726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8"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479927" y="107184"/>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Accidents and Operational Close Calls Period 10 </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021288"/>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4261074" y="1388670"/>
            <a:ext cx="4714270" cy="4185761"/>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600"/>
              </a:spcAft>
              <a:buClrTx/>
              <a:buSzTx/>
              <a:tabLst/>
              <a:defRPr/>
            </a:pPr>
            <a:r>
              <a:rPr lang="en-GB" sz="1400" b="1" dirty="0">
                <a:solidFill>
                  <a:srgbClr val="000000"/>
                </a:solidFill>
                <a:latin typeface="Network Rail Sans" panose="02000000040000020004" pitchFamily="50" charset="0"/>
              </a:rPr>
              <a:t>Significant Accidents; </a:t>
            </a:r>
          </a:p>
          <a:p>
            <a:pPr marR="0" lvl="0" algn="l" defTabSz="914400" rtl="0" eaLnBrk="0" fontAlgn="base" latinLnBrk="0" hangingPunct="0">
              <a:lnSpc>
                <a:spcPct val="100000"/>
              </a:lnSpc>
              <a:spcBef>
                <a:spcPct val="0"/>
              </a:spcBef>
              <a:spcAft>
                <a:spcPts val="600"/>
              </a:spcAft>
              <a:buClrTx/>
              <a:buSzTx/>
              <a:tabLst/>
              <a:defRPr/>
            </a:pPr>
            <a:r>
              <a:rPr lang="en-GB" sz="1400" b="1" dirty="0">
                <a:solidFill>
                  <a:schemeClr val="tx1"/>
                </a:solidFill>
                <a:latin typeface="Network Rail Sans" panose="02000000040000020004" pitchFamily="50" charset="0"/>
              </a:rPr>
              <a:t>STF accident resulting in broken leg bones.</a:t>
            </a:r>
          </a:p>
          <a:p>
            <a:pPr lvl="0">
              <a:spcAft>
                <a:spcPts val="600"/>
              </a:spcAft>
              <a:defRPr/>
            </a:pPr>
            <a:r>
              <a:rPr lang="en-GB" sz="1200" u="sng" dirty="0">
                <a:solidFill>
                  <a:schemeClr val="tx1"/>
                </a:solidFill>
                <a:latin typeface="Network Rail Sans" panose="02000000040000020004" pitchFamily="50" charset="0"/>
              </a:rPr>
              <a:t>30/12/2020</a:t>
            </a:r>
            <a:r>
              <a:rPr lang="en-GB" sz="1200" dirty="0">
                <a:solidFill>
                  <a:schemeClr val="tx1"/>
                </a:solidFill>
                <a:latin typeface="Network Rail Sans" panose="02000000040000020004" pitchFamily="50" charset="0"/>
              </a:rPr>
              <a:t> (Area Services) a member of contracting team working on behalf of Coombes Forestry in the Whitchurch area, slipped whilst walking along an ice-covered troughing route. The individual’s right boot slipped forward on the ice and almost immediately regained traction and grip. During this motion his body twisted whilst his ankle stayed in the same position, he heard a ‘pop’ prior to falling to the ground where he felt the pain in his right lower leg. He was unable to put any pressure on his leg but managed to call for help and was assisted by his colleagues to the nearest access point and then taken to Winchester A&amp;E. It was confirmed that the IP fractured both his fibula and tibia and required surgery. The estimated recovery time is 6 weeks. </a:t>
            </a:r>
            <a:r>
              <a:rPr lang="en-GB" sz="1200" b="1" dirty="0">
                <a:solidFill>
                  <a:schemeClr val="tx1"/>
                </a:solidFill>
                <a:latin typeface="Network Rail Sans" panose="02000000040000020004" pitchFamily="50" charset="0"/>
              </a:rPr>
              <a:t>Investigation ongoing.</a:t>
            </a:r>
          </a:p>
          <a:p>
            <a:pPr lvl="0">
              <a:spcAft>
                <a:spcPts val="600"/>
              </a:spcAft>
              <a:defRPr/>
            </a:pPr>
            <a:r>
              <a:rPr lang="en-GB" sz="1400" b="1" dirty="0">
                <a:solidFill>
                  <a:schemeClr val="tx1"/>
                </a:solidFill>
                <a:latin typeface="Network Rail Sans" panose="02000000040000020004" pitchFamily="50" charset="0"/>
              </a:rPr>
              <a:t>Other Accidents</a:t>
            </a:r>
          </a:p>
          <a:p>
            <a:pPr lvl="0">
              <a:spcAft>
                <a:spcPts val="600"/>
              </a:spcAft>
              <a:defRPr/>
            </a:pPr>
            <a:r>
              <a:rPr lang="en-GB" sz="1200" u="sng" dirty="0">
                <a:solidFill>
                  <a:schemeClr val="tx1"/>
                </a:solidFill>
                <a:latin typeface="Network Rail Sans" panose="02000000040000020004" pitchFamily="50" charset="0"/>
              </a:rPr>
              <a:t>18/12/2020</a:t>
            </a:r>
            <a:r>
              <a:rPr lang="en-GB" sz="1200" dirty="0">
                <a:solidFill>
                  <a:schemeClr val="tx1"/>
                </a:solidFill>
                <a:latin typeface="Network Rail Sans" panose="02000000040000020004" pitchFamily="50" charset="0"/>
              </a:rPr>
              <a:t> (Inner DU) whilst lining up a weld in Wimbledon area, a member of staff was struck on his right foot by a </a:t>
            </a:r>
            <a:r>
              <a:rPr lang="en-GB" sz="1200" dirty="0" err="1">
                <a:solidFill>
                  <a:schemeClr val="tx1"/>
                </a:solidFill>
                <a:latin typeface="Network Rail Sans" panose="02000000040000020004" pitchFamily="50" charset="0"/>
              </a:rPr>
              <a:t>pandrol</a:t>
            </a:r>
            <a:r>
              <a:rPr lang="en-GB" sz="1200" dirty="0">
                <a:solidFill>
                  <a:schemeClr val="tx1"/>
                </a:solidFill>
                <a:latin typeface="Network Rail Sans" panose="02000000040000020004" pitchFamily="50" charset="0"/>
              </a:rPr>
              <a:t> track fastening clip. The individual was part of a team changing defective section of track and one of the clips sprang from it’s housing as it was being secured into place. </a:t>
            </a:r>
            <a:r>
              <a:rPr lang="en-GB" sz="1200" b="1" dirty="0">
                <a:solidFill>
                  <a:schemeClr val="tx1"/>
                </a:solidFill>
                <a:latin typeface="Network Rail Sans" panose="02000000040000020004" pitchFamily="50" charset="0"/>
              </a:rPr>
              <a:t>Investigation ongoing.</a:t>
            </a:r>
            <a:endParaRPr lang="en-GB" sz="1200" dirty="0">
              <a:solidFill>
                <a:prstClr val="black"/>
              </a:solidFill>
              <a:latin typeface="Network Rail Sans" panose="02000000040000020004" pitchFamily="50" charset="0"/>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F851545-AA83-4D74-BE8A-FF718FCDC898}"/>
              </a:ext>
            </a:extLst>
          </p:cNvPr>
          <p:cNvSpPr txBox="1"/>
          <p:nvPr/>
        </p:nvSpPr>
        <p:spPr>
          <a:xfrm>
            <a:off x="168656" y="5333786"/>
            <a:ext cx="3993345" cy="461665"/>
          </a:xfrm>
          <a:prstGeom prst="rect">
            <a:avLst/>
          </a:prstGeom>
          <a:solidFill>
            <a:schemeClr val="accent5">
              <a:lumMod val="20000"/>
              <a:lumOff val="80000"/>
            </a:schemeClr>
          </a:solidFill>
          <a:ln w="1905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Network Rail Sans" panose="02000000040000020004" pitchFamily="2" charset="0"/>
              </a:rPr>
              <a:t>Fatality Weighted Injuries (FWI)</a:t>
            </a:r>
          </a:p>
          <a:p>
            <a:pPr lvl="0">
              <a:defRPr/>
            </a:pPr>
            <a:r>
              <a:rPr lang="en-GB" sz="1200" b="1" dirty="0">
                <a:solidFill>
                  <a:schemeClr val="tx1"/>
                </a:solidFill>
                <a:latin typeface="Network Rail Sans" panose="02000000040000020004" pitchFamily="2" charset="0"/>
              </a:rPr>
              <a:t>0.087</a:t>
            </a:r>
            <a:r>
              <a:rPr lang="en-GB" sz="1200" b="1" dirty="0">
                <a:solidFill>
                  <a:srgbClr val="FF0000"/>
                </a:solidFill>
                <a:latin typeface="Network Rail Sans" panose="02000000040000020004" pitchFamily="2" charset="0"/>
              </a:rPr>
              <a:t> </a:t>
            </a:r>
            <a:r>
              <a:rPr lang="en-GB" sz="1200" b="1" dirty="0">
                <a:solidFill>
                  <a:schemeClr val="tx1"/>
                </a:solidFill>
                <a:latin typeface="Network Rail Sans" panose="02000000040000020004" pitchFamily="2" charset="0"/>
              </a:rPr>
              <a:t>MAA </a:t>
            </a:r>
            <a:r>
              <a:rPr kumimoji="0" lang="en-GB" sz="1200" b="1" i="0" u="none" strike="noStrike" kern="1200" cap="none" spc="0" normalizeH="0" baseline="0" noProof="0" dirty="0">
                <a:ln>
                  <a:noFill/>
                </a:ln>
                <a:solidFill>
                  <a:schemeClr val="tx1"/>
                </a:solidFill>
                <a:effectLst/>
                <a:uLnTx/>
                <a:uFillTx/>
                <a:latin typeface="Network Rail Sans" panose="02000000040000020004" pitchFamily="2" charset="0"/>
              </a:rPr>
              <a:t>against target of 0.059 for </a:t>
            </a:r>
            <a:r>
              <a:rPr lang="en-GB" sz="1200" b="1" dirty="0">
                <a:solidFill>
                  <a:schemeClr val="tx1"/>
                </a:solidFill>
                <a:latin typeface="Network Rail Sans" panose="02000000040000020004" pitchFamily="2" charset="0"/>
              </a:rPr>
              <a:t>the</a:t>
            </a:r>
            <a:r>
              <a:rPr kumimoji="0" lang="en-GB" sz="1200" b="1" i="0" u="none" strike="noStrike" kern="1200" cap="none" spc="0" normalizeH="0" baseline="0" noProof="0" dirty="0">
                <a:ln>
                  <a:noFill/>
                </a:ln>
                <a:solidFill>
                  <a:schemeClr val="tx1"/>
                </a:solidFill>
                <a:effectLst/>
                <a:uLnTx/>
                <a:uFillTx/>
                <a:latin typeface="Network Rail Sans" panose="02000000040000020004" pitchFamily="2" charset="0"/>
              </a:rPr>
              <a:t> route</a:t>
            </a:r>
          </a:p>
        </p:txBody>
      </p:sp>
      <p:graphicFrame>
        <p:nvGraphicFramePr>
          <p:cNvPr id="6" name="Object 5">
            <a:extLst>
              <a:ext uri="{FF2B5EF4-FFF2-40B4-BE49-F238E27FC236}">
                <a16:creationId xmlns:a16="http://schemas.microsoft.com/office/drawing/2014/main" id="{25F6EC99-BD23-4FC3-80F6-900ECBF6F129}"/>
              </a:ext>
            </a:extLst>
          </p:cNvPr>
          <p:cNvGraphicFramePr>
            <a:graphicFrameLocks noChangeAspect="1"/>
          </p:cNvGraphicFramePr>
          <p:nvPr>
            <p:extLst>
              <p:ext uri="{D42A27DB-BD31-4B8C-83A1-F6EECF244321}">
                <p14:modId xmlns:p14="http://schemas.microsoft.com/office/powerpoint/2010/main" val="3183178498"/>
              </p:ext>
            </p:extLst>
          </p:nvPr>
        </p:nvGraphicFramePr>
        <p:xfrm>
          <a:off x="168656" y="1404470"/>
          <a:ext cx="3993345" cy="2242444"/>
        </p:xfrm>
        <a:graphic>
          <a:graphicData uri="http://schemas.openxmlformats.org/presentationml/2006/ole">
            <mc:AlternateContent xmlns:mc="http://schemas.openxmlformats.org/markup-compatibility/2006">
              <mc:Choice xmlns:v="urn:schemas-microsoft-com:vml" Requires="v">
                <p:oleObj spid="_x0000_s25609" name="Worksheet" r:id="rId9" imgW="6184777" imgH="3270434" progId="Excel.Sheet.12">
                  <p:embed/>
                </p:oleObj>
              </mc:Choice>
              <mc:Fallback>
                <p:oleObj name="Worksheet" r:id="rId9" imgW="6184777" imgH="3270434" progId="Excel.Sheet.12">
                  <p:embed/>
                  <p:pic>
                    <p:nvPicPr>
                      <p:cNvPr id="6" name="Object 5">
                        <a:extLst>
                          <a:ext uri="{FF2B5EF4-FFF2-40B4-BE49-F238E27FC236}">
                            <a16:creationId xmlns:a16="http://schemas.microsoft.com/office/drawing/2014/main" id="{25F6EC99-BD23-4FC3-80F6-900ECBF6F129}"/>
                          </a:ext>
                        </a:extLst>
                      </p:cNvPr>
                      <p:cNvPicPr/>
                      <p:nvPr/>
                    </p:nvPicPr>
                    <p:blipFill>
                      <a:blip r:embed="rId10"/>
                      <a:stretch>
                        <a:fillRect/>
                      </a:stretch>
                    </p:blipFill>
                    <p:spPr>
                      <a:xfrm>
                        <a:off x="168656" y="1404470"/>
                        <a:ext cx="3993345" cy="2242444"/>
                      </a:xfrm>
                      <a:prstGeom prst="rect">
                        <a:avLst/>
                      </a:prstGeom>
                      <a:ln w="19050">
                        <a:solidFill>
                          <a:schemeClr val="tx1"/>
                        </a:solidFill>
                      </a:ln>
                    </p:spPr>
                  </p:pic>
                </p:oleObj>
              </mc:Fallback>
            </mc:AlternateContent>
          </a:graphicData>
        </a:graphic>
      </p:graphicFrame>
      <p:pic>
        <p:nvPicPr>
          <p:cNvPr id="14" name="Picture 13">
            <a:extLst>
              <a:ext uri="{FF2B5EF4-FFF2-40B4-BE49-F238E27FC236}">
                <a16:creationId xmlns:a16="http://schemas.microsoft.com/office/drawing/2014/main" id="{612F6D88-8FB8-4BA8-BBE8-988B5AA714B7}"/>
              </a:ext>
            </a:extLst>
          </p:cNvPr>
          <p:cNvPicPr/>
          <p:nvPr/>
        </p:nvPicPr>
        <p:blipFill rotWithShape="1">
          <a:blip r:embed="rId11">
            <a:extLst>
              <a:ext uri="{28A0092B-C50C-407E-A947-70E740481C1C}">
                <a14:useLocalDpi xmlns:a14="http://schemas.microsoft.com/office/drawing/2010/main" val="0"/>
              </a:ext>
            </a:extLst>
          </a:blip>
          <a:srcRect l="2160" b="5655"/>
          <a:stretch/>
        </p:blipFill>
        <p:spPr bwMode="auto">
          <a:xfrm>
            <a:off x="168656" y="3787270"/>
            <a:ext cx="3993345" cy="1447031"/>
          </a:xfrm>
          <a:prstGeom prst="rect">
            <a:avLst/>
          </a:prstGeom>
          <a:noFill/>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872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Accidents and Operational Close Calls  Period 10 </a:t>
            </a:r>
            <a:r>
              <a:rPr lang="en-GB" sz="1800" b="1" dirty="0">
                <a:solidFill>
                  <a:prstClr val="white">
                    <a:lumMod val="50000"/>
                  </a:prstClr>
                </a:solidFill>
              </a:rPr>
              <a:t>cont.</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4218100" y="1389831"/>
            <a:ext cx="4674380" cy="449353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Operational Close Calls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200" dirty="0">
              <a:solidFill>
                <a:prstClr val="black"/>
              </a:solidFill>
              <a:latin typeface="Network Rail Sans" panose="02000000040000020004" pitchFamily="50" charset="0"/>
            </a:endParaRPr>
          </a:p>
          <a:p>
            <a:pPr lvl="0">
              <a:defRPr/>
            </a:pPr>
            <a:r>
              <a:rPr lang="en-GB" sz="1200" u="sng" dirty="0">
                <a:solidFill>
                  <a:prstClr val="black"/>
                </a:solidFill>
                <a:latin typeface="Network Rail Sans" panose="02000000040000020004" pitchFamily="50" charset="0"/>
              </a:rPr>
              <a:t>19/12/2020</a:t>
            </a:r>
            <a:r>
              <a:rPr lang="en-GB" sz="1200" dirty="0">
                <a:solidFill>
                  <a:prstClr val="black"/>
                </a:solidFill>
                <a:latin typeface="Network Rail Sans" panose="02000000040000020004" pitchFamily="50" charset="0"/>
              </a:rPr>
              <a:t> (Operations) a Mobile Operations Manager (MOM), whilst responding to a report of an item thrown on to the down line of the operational infrastructure by youths, was involved in a near miss with SWR train 1P57 (Waterloo to Portsmouth Harbour) within the limits of Rowlands Castle station. </a:t>
            </a:r>
            <a:r>
              <a:rPr lang="en-GB" sz="1200" b="1" dirty="0">
                <a:solidFill>
                  <a:schemeClr val="tx1"/>
                </a:solidFill>
                <a:latin typeface="Network Rail Sans" panose="02000000040000020004" pitchFamily="50" charset="0"/>
              </a:rPr>
              <a:t>See slide 4 for more information.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800"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u="sng" dirty="0">
                <a:solidFill>
                  <a:prstClr val="black"/>
                </a:solidFill>
                <a:latin typeface="Network Rail Sans" panose="02000000040000020004" pitchFamily="50" charset="0"/>
              </a:rPr>
              <a:t>23/12/2020</a:t>
            </a:r>
            <a:r>
              <a:rPr lang="en-GB" sz="1200" dirty="0">
                <a:solidFill>
                  <a:prstClr val="black"/>
                </a:solidFill>
                <a:latin typeface="Network Rail Sans" panose="02000000040000020004" pitchFamily="50" charset="0"/>
              </a:rPr>
              <a:t> (Outer DU) a 2 men S&amp;T team were carrying out point maintenance on 2338a pts at </a:t>
            </a:r>
            <a:r>
              <a:rPr lang="en-GB" sz="1200" dirty="0" err="1">
                <a:solidFill>
                  <a:prstClr val="black"/>
                </a:solidFill>
                <a:latin typeface="Network Rail Sans" panose="02000000040000020004" pitchFamily="50" charset="0"/>
              </a:rPr>
              <a:t>Holybourne</a:t>
            </a:r>
            <a:r>
              <a:rPr lang="en-GB" sz="1200" dirty="0">
                <a:solidFill>
                  <a:prstClr val="black"/>
                </a:solidFill>
                <a:latin typeface="Network Rail Sans" panose="02000000040000020004" pitchFamily="50" charset="0"/>
              </a:rPr>
              <a:t> Oil Sidings outside their booked Line Blockage. </a:t>
            </a:r>
            <a:r>
              <a:rPr lang="en-GB" sz="1200" b="1" dirty="0">
                <a:solidFill>
                  <a:prstClr val="black"/>
                </a:solidFill>
                <a:latin typeface="Network Rail Sans" panose="02000000040000020004" pitchFamily="50" charset="0"/>
              </a:rPr>
              <a:t>Investigation ongoing.</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800" b="1"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u="sng" dirty="0">
                <a:solidFill>
                  <a:prstClr val="black"/>
                </a:solidFill>
                <a:latin typeface="Network Rail Sans" panose="02000000040000020004" pitchFamily="50" charset="0"/>
              </a:rPr>
              <a:t>27/12/2020</a:t>
            </a:r>
            <a:r>
              <a:rPr lang="en-GB" sz="1200" dirty="0">
                <a:solidFill>
                  <a:prstClr val="black"/>
                </a:solidFill>
                <a:latin typeface="Network Rail Sans" panose="02000000040000020004" pitchFamily="50" charset="0"/>
              </a:rPr>
              <a:t> (Inner DU) a trolley loaded with tools was left in platform 9 at Waterloo after part two of the T3 possession involving this particular platform, was given up. </a:t>
            </a:r>
            <a:r>
              <a:rPr lang="en-GB" sz="1200" b="1" dirty="0">
                <a:solidFill>
                  <a:prstClr val="black"/>
                </a:solidFill>
                <a:latin typeface="Network Rail Sans" panose="02000000040000020004" pitchFamily="50" charset="0"/>
              </a:rPr>
              <a:t>Investigation ongoing.</a:t>
            </a:r>
            <a:endParaRPr lang="en-GB" sz="1200" b="1" u="sng"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u="sng" dirty="0">
                <a:solidFill>
                  <a:prstClr val="black"/>
                </a:solidFill>
                <a:latin typeface="Network Rail Sans" panose="02000000040000020004" pitchFamily="50" charset="0"/>
              </a:rPr>
              <a:t>05/01/2021</a:t>
            </a:r>
            <a:r>
              <a:rPr lang="en-GB" sz="1200" dirty="0">
                <a:solidFill>
                  <a:prstClr val="black"/>
                </a:solidFill>
                <a:latin typeface="Network Rail Sans" panose="02000000040000020004" pitchFamily="50" charset="0"/>
              </a:rPr>
              <a:t> (Possession Management Group) a possession irregularity occurred when the PICOP for WON 40 Item 52 instructed 5 of the 6 possession support teams to place protection, failing to instruct the 6</a:t>
            </a:r>
            <a:r>
              <a:rPr lang="en-GB" sz="1200" baseline="30000" dirty="0">
                <a:solidFill>
                  <a:prstClr val="black"/>
                </a:solidFill>
                <a:latin typeface="Network Rail Sans" panose="02000000040000020004" pitchFamily="50" charset="0"/>
              </a:rPr>
              <a:t>th</a:t>
            </a:r>
            <a:r>
              <a:rPr lang="en-GB" sz="1200" dirty="0">
                <a:solidFill>
                  <a:prstClr val="black"/>
                </a:solidFill>
                <a:latin typeface="Network Rail Sans" panose="02000000040000020004" pitchFamily="50" charset="0"/>
              </a:rPr>
              <a:t> team at Winchester. </a:t>
            </a:r>
            <a:r>
              <a:rPr lang="en-GB" sz="1200" b="1" dirty="0">
                <a:solidFill>
                  <a:prstClr val="black"/>
                </a:solidFill>
                <a:latin typeface="Network Rail Sans" panose="02000000040000020004" pitchFamily="50" charset="0"/>
              </a:rPr>
              <a:t>Investigation ongoing.  </a:t>
            </a:r>
            <a:endParaRPr kumimoji="0" lang="en-GB" sz="1200" b="1" i="0" u="sng"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0000"/>
              </a:solidFill>
              <a:effectLst/>
              <a:uLnTx/>
              <a:uFillTx/>
              <a:latin typeface="Network Rail Sans" panose="02000000040000020004" pitchFamily="50" charset="0"/>
              <a:ea typeface="+mn-ea"/>
              <a:cs typeface="+mn-cs"/>
            </a:endParaRPr>
          </a:p>
          <a:p>
            <a:pPr lvl="0">
              <a:defRPr/>
            </a:pPr>
            <a:r>
              <a:rPr kumimoji="0" lang="en-GB" sz="1200" b="0" i="0" u="sng"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05/01/2021</a:t>
            </a:r>
            <a:r>
              <a:rPr kumimoji="0" lang="en-GB" sz="1200" b="0" i="0"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 (Operations) a possession irregularity occurred as result of the Wimbledon Signaller granting a Line Blockage which directly conflicted and overlapped with the signal protection </a:t>
            </a:r>
            <a:r>
              <a:rPr lang="en-GB" sz="1200" dirty="0">
                <a:solidFill>
                  <a:schemeClr val="tx1"/>
                </a:solidFill>
                <a:latin typeface="Network Rail Sans" panose="02000000040000020004" pitchFamily="50" charset="0"/>
              </a:rPr>
              <a:t>for WON 40 Item 16 possession. </a:t>
            </a:r>
            <a:r>
              <a:rPr lang="en-GB" sz="1200" b="1" dirty="0">
                <a:solidFill>
                  <a:schemeClr val="tx1"/>
                </a:solidFill>
                <a:latin typeface="Network Rail Sans" panose="02000000040000020004" pitchFamily="50" charset="0"/>
              </a:rPr>
              <a:t>Investigation ongoing.</a:t>
            </a: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1458EA9-96B1-40AA-A45D-94E33EEA8727}"/>
              </a:ext>
            </a:extLst>
          </p:cNvPr>
          <p:cNvSpPr txBox="1"/>
          <p:nvPr/>
        </p:nvSpPr>
        <p:spPr>
          <a:xfrm>
            <a:off x="395537" y="1389831"/>
            <a:ext cx="3672407" cy="435503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Other Accidents continued</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200"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u="sng" dirty="0">
                <a:solidFill>
                  <a:prstClr val="black"/>
                </a:solidFill>
                <a:latin typeface="Network Rail Sans" panose="02000000040000020004" pitchFamily="50" charset="0"/>
              </a:rPr>
              <a:t>19/12/2020</a:t>
            </a:r>
            <a:r>
              <a:rPr lang="en-GB" sz="1200" dirty="0">
                <a:solidFill>
                  <a:prstClr val="black"/>
                </a:solidFill>
                <a:latin typeface="Network Rail Sans" panose="02000000040000020004" pitchFamily="50" charset="0"/>
              </a:rPr>
              <a:t> (Station staff) a member of staff at Waterloo station was assaulted by a group of young people.</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800"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u="sng" dirty="0">
                <a:solidFill>
                  <a:prstClr val="black"/>
                </a:solidFill>
                <a:latin typeface="Network Rail Sans" panose="02000000040000020004" pitchFamily="50" charset="0"/>
              </a:rPr>
              <a:t>21/12/2020</a:t>
            </a:r>
            <a:r>
              <a:rPr lang="en-GB" sz="1200" dirty="0">
                <a:solidFill>
                  <a:prstClr val="black"/>
                </a:solidFill>
                <a:latin typeface="Network Rail Sans" panose="02000000040000020004" pitchFamily="50" charset="0"/>
              </a:rPr>
              <a:t> (Inner DU) a member of staff driving a NR hired van noticed a broken down vehicle in the distance on the Southbound A3 at Guildford. He started to brake with the flow of traffic but was rear ended by the vehicle behind him and consequently shunted into the vehicle in front, sustaining muscle pain and discomfort.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800"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u="sng" dirty="0">
                <a:solidFill>
                  <a:prstClr val="black"/>
                </a:solidFill>
                <a:latin typeface="Network Rail Sans" panose="02000000040000020004" pitchFamily="50" charset="0"/>
              </a:rPr>
              <a:t>22/12/2020</a:t>
            </a:r>
            <a:r>
              <a:rPr lang="en-GB" sz="1200" dirty="0">
                <a:solidFill>
                  <a:prstClr val="black"/>
                </a:solidFill>
                <a:latin typeface="Network Rail Sans" panose="02000000040000020004" pitchFamily="50" charset="0"/>
              </a:rPr>
              <a:t> (Inner DU) whilst lifting a points tool bag out of a locker at Wimbledon, a member of staff experienced a sharp pain in his right shoulder. </a:t>
            </a:r>
            <a:r>
              <a:rPr lang="en-GB" sz="1200" b="1" dirty="0">
                <a:solidFill>
                  <a:prstClr val="black"/>
                </a:solidFill>
                <a:latin typeface="Network Rail Sans" panose="02000000040000020004" pitchFamily="50" charset="0"/>
              </a:rPr>
              <a:t>See slide 6 for more information</a:t>
            </a:r>
            <a:r>
              <a:rPr lang="en-GB" sz="1200" dirty="0">
                <a:solidFill>
                  <a:prstClr val="black"/>
                </a:solidFill>
                <a:latin typeface="Network Rail Sans" panose="02000000040000020004" pitchFamily="50"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800" u="sng"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u="sng" dirty="0">
                <a:solidFill>
                  <a:prstClr val="black"/>
                </a:solidFill>
                <a:latin typeface="Network Rail Sans" panose="02000000040000020004" pitchFamily="50" charset="0"/>
              </a:rPr>
              <a:t>25/12/2020</a:t>
            </a:r>
            <a:r>
              <a:rPr lang="en-GB" sz="1200" dirty="0">
                <a:solidFill>
                  <a:prstClr val="black"/>
                </a:solidFill>
                <a:latin typeface="Network Rail Sans" panose="02000000040000020004" pitchFamily="50" charset="0"/>
              </a:rPr>
              <a:t> (Inner DU) a member of staff was involved in a Road Traffic Collision on his way home from his shift that resulted in a vehicle damage only. </a:t>
            </a:r>
            <a:r>
              <a:rPr lang="en-GB" sz="1200" b="1" dirty="0">
                <a:solidFill>
                  <a:prstClr val="black"/>
                </a:solidFill>
                <a:latin typeface="Network Rail Sans" panose="02000000040000020004" pitchFamily="50" charset="0"/>
              </a:rPr>
              <a:t>See slide 7 for more information.</a:t>
            </a:r>
            <a:endPar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20" name="TextBox 19">
            <a:extLst>
              <a:ext uri="{FF2B5EF4-FFF2-40B4-BE49-F238E27FC236}">
                <a16:creationId xmlns:a16="http://schemas.microsoft.com/office/drawing/2014/main" id="{052FE91B-8CFC-4839-9ACF-477D9673BD4B}"/>
              </a:ext>
            </a:extLst>
          </p:cNvPr>
          <p:cNvSpPr txBox="1"/>
          <p:nvPr/>
        </p:nvSpPr>
        <p:spPr>
          <a:xfrm>
            <a:off x="1115616" y="6021288"/>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spTree>
    <p:extLst>
      <p:ext uri="{BB962C8B-B14F-4D97-AF65-F5344CB8AC3E}">
        <p14:creationId xmlns:p14="http://schemas.microsoft.com/office/powerpoint/2010/main" val="151880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Significant </a:t>
            </a:r>
            <a:r>
              <a:rPr lang="en-GB" sz="2800" dirty="0">
                <a:solidFill>
                  <a:prstClr val="white">
                    <a:lumMod val="50000"/>
                  </a:prstClr>
                </a:solidFill>
              </a:rPr>
              <a:t>Incident</a:t>
            </a:r>
            <a:endPar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Near Miss at Rowlands Castle </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lvl="0" algn="ctr">
              <a:defRPr/>
            </a:pPr>
            <a:r>
              <a:rPr lang="en-GB" sz="2000" b="1" dirty="0">
                <a:solidFill>
                  <a:prstClr val="white"/>
                </a:solidFill>
                <a:latin typeface="Network Rail Sans" panose="02000000040000020004" pitchFamily="50" charset="0"/>
              </a:rPr>
              <a:t>The Safety Bulletin can be found </a:t>
            </a:r>
            <a:r>
              <a:rPr lang="en-GB" sz="2000" b="1" dirty="0">
                <a:solidFill>
                  <a:schemeClr val="bg1"/>
                </a:solidFill>
                <a:latin typeface="Network Rail Sans" panose="02000000040000020004" pitchFamily="50" charset="0"/>
                <a:hlinkClick r:id="rId8" action="ppaction://hlinkfile">
                  <a:extLst>
                    <a:ext uri="{A12FA001-AC4F-418D-AE19-62706E023703}">
                      <ahyp:hlinkClr xmlns:ahyp="http://schemas.microsoft.com/office/drawing/2018/hyperlinkcolor" val="tx"/>
                    </a:ext>
                  </a:extLst>
                </a:hlinkClick>
              </a:rPr>
              <a:t>here</a:t>
            </a:r>
            <a:endParaRPr lang="en-GB" sz="2000" b="1" dirty="0">
              <a:solidFill>
                <a:schemeClr val="bg1"/>
              </a:solidFill>
              <a:latin typeface="Network Rail Sans" panose="02000000040000020004" pitchFamily="50" charset="0"/>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51520" y="1340768"/>
            <a:ext cx="8681897" cy="298543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800" dirty="0">
              <a:solidFill>
                <a:prstClr val="black"/>
              </a:solidFill>
              <a:latin typeface="Network Rail Sans" panose="02000000040000020004" pitchFamily="50" charset="0"/>
            </a:endParaRPr>
          </a:p>
          <a:p>
            <a:pPr lvl="0">
              <a:spcAft>
                <a:spcPts val="600"/>
              </a:spcAft>
              <a:defRPr/>
            </a:pPr>
            <a:r>
              <a:rPr lang="en-GB" sz="1200" dirty="0">
                <a:solidFill>
                  <a:prstClr val="black"/>
                </a:solidFill>
                <a:latin typeface="Network Rail Sans" panose="02000000040000020004" pitchFamily="50" charset="0"/>
              </a:rPr>
              <a:t>On Saturday 19th December 2020 at approx. 19:14 hrs a Mobile Operations Manager (MOM), whilst responding to a report of an item thrown on to the down line of the operational infrastructure by youths, was involved in a near miss with SWR train 1P57 (Waterloo to Portsmouth Harbour) within the limits of Rowlands Castle station. Rowlands Castle station is situated on a curved section of track with a line speed of 70 mph. The signalling is under the control of Havant ASC. The incident occurred during the hours of darkness, all station platform areas on the Wessex Route are red zone working prohibited (RZP).</a:t>
            </a:r>
          </a:p>
          <a:p>
            <a:pPr lvl="0">
              <a:spcAft>
                <a:spcPts val="600"/>
              </a:spcAft>
              <a:defRPr/>
            </a:pPr>
            <a:r>
              <a:rPr lang="en-GB" sz="1200" dirty="0">
                <a:solidFill>
                  <a:prstClr val="black"/>
                </a:solidFill>
                <a:latin typeface="Network Rail Sans" panose="02000000040000020004" pitchFamily="50" charset="0"/>
              </a:rPr>
              <a:t>On his arrival at the station and before attempting to retrieve a bag from the down line, the MOM had contacted the signaller at the adjacent Petersfield signal box regarding train movements, this was not the signal box controlling the signals at this location. There was no formal communication between the MOM and any Signaller regarding use of line blockage protection arrangements. No formal line block protection was put in place.</a:t>
            </a:r>
          </a:p>
          <a:p>
            <a:pPr lvl="0">
              <a:defRPr/>
            </a:pPr>
            <a:r>
              <a:rPr lang="en-GB" sz="1200" dirty="0">
                <a:solidFill>
                  <a:prstClr val="black"/>
                </a:solidFill>
                <a:latin typeface="Network Rail Sans" panose="02000000040000020004" pitchFamily="50" charset="0"/>
              </a:rPr>
              <a:t>After an unsuccessful attempt to retrieve the bag of rubbish from a sitting position on the platform edge the MOM jumped into the 4ft of the down line and immediately noticed the headlights of the approaching train travelling at line speed. He immediately jumped back onto the platform and rolled away from the edge on his back and within seconds the train passed through the platform. </a:t>
            </a:r>
            <a:r>
              <a:rPr lang="en-GB" sz="1200" b="1" dirty="0">
                <a:solidFill>
                  <a:prstClr val="black"/>
                </a:solidFill>
                <a:latin typeface="Network Rail Sans" panose="02000000040000020004" pitchFamily="50" charset="0"/>
              </a:rPr>
              <a:t>Investigation ongoing.</a:t>
            </a:r>
            <a:endParaRPr kumimoji="0" lang="en-GB" sz="8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5B5AFC-3E98-4E44-BB66-12D5B50B1467}"/>
              </a:ext>
            </a:extLst>
          </p:cNvPr>
          <p:cNvSpPr/>
          <p:nvPr/>
        </p:nvSpPr>
        <p:spPr>
          <a:xfrm>
            <a:off x="251521" y="4365104"/>
            <a:ext cx="8681898" cy="1512168"/>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spcAft>
                <a:spcPts val="0"/>
              </a:spcAft>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Initial learning and Discussion points:</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In all circumstances whilst working ‘on or about the line’ the COSS/IWA must set up a safe system of work (SSOW) for the operational risk as defined in the Rule Book GE/RT 8000 and NR/L2/OHS/019 Operational hierarchy,</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Your SSOW must be documented in a safe work pack (SWP) or an Incident Response Permit (IRP) prior to undertaking the work activity,</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When setting up any SSOW, reference to the Hazard Directory is a pre-requisite; to identify any hazards that are relevant to your SSOW. Do you have access to this information?</a:t>
            </a:r>
          </a:p>
        </p:txBody>
      </p:sp>
    </p:spTree>
    <p:extLst>
      <p:ext uri="{BB962C8B-B14F-4D97-AF65-F5344CB8AC3E}">
        <p14:creationId xmlns:p14="http://schemas.microsoft.com/office/powerpoint/2010/main" val="2150993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7"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Significant </a:t>
            </a:r>
            <a:r>
              <a:rPr lang="en-GB" sz="2800" dirty="0">
                <a:solidFill>
                  <a:prstClr val="white">
                    <a:lumMod val="50000"/>
                  </a:prstClr>
                </a:solidFill>
              </a:rPr>
              <a:t>Incident</a:t>
            </a:r>
            <a:endPar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Line Blockage Irregularity between Vauxhall and Waterloo </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lvl="0" algn="ctr">
              <a:defRPr/>
            </a:pPr>
            <a:r>
              <a:rPr lang="en-GB" sz="2000" b="1" dirty="0">
                <a:solidFill>
                  <a:prstClr val="white"/>
                </a:solidFill>
                <a:latin typeface="Network Rail Sans" panose="02000000040000020004" pitchFamily="50" charset="0"/>
              </a:rPr>
              <a:t>Discuss the learning points</a:t>
            </a:r>
            <a:endParaRPr lang="en-GB" sz="2000" b="1" u="sng" dirty="0">
              <a:solidFill>
                <a:schemeClr val="tx1"/>
              </a:solidFill>
              <a:latin typeface="Network Rail Sans" panose="02000000040000020004" pitchFamily="50" charset="0"/>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435935" y="1340768"/>
            <a:ext cx="8187256" cy="295465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800"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solidFill>
                  <a:prstClr val="black"/>
                </a:solidFill>
                <a:latin typeface="Network Rail Sans" panose="02000000040000020004" pitchFamily="50" charset="0"/>
              </a:rPr>
              <a:t>Line blockage (LB) irregularity between Vauxhall and Waterloo occurred on 2</a:t>
            </a:r>
            <a:r>
              <a:rPr lang="en-GB" sz="1200" baseline="30000" dirty="0">
                <a:solidFill>
                  <a:prstClr val="black"/>
                </a:solidFill>
                <a:latin typeface="Network Rail Sans" panose="02000000040000020004" pitchFamily="50" charset="0"/>
              </a:rPr>
              <a:t>nd</a:t>
            </a:r>
            <a:r>
              <a:rPr lang="en-GB" sz="1200" dirty="0">
                <a:solidFill>
                  <a:prstClr val="black"/>
                </a:solidFill>
                <a:latin typeface="Network Rail Sans" panose="02000000040000020004" pitchFamily="50" charset="0"/>
              </a:rPr>
              <a:t> October 2020 when the protecting signals were not keyed to danger. The limits were read out by the Signaller and repeated back by the COSS correctly, but there was no mention of any signals requiring to be keyed to danger. The Signaller confirmed that the signal protection was in place and granted the authority number but upon viewing the diagrams, he realised the error and contacted the COSS immediately to give up his line blockage.</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800"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solidFill>
                  <a:prstClr val="black"/>
                </a:solidFill>
                <a:latin typeface="Network Rail Sans" panose="02000000040000020004" pitchFamily="50" charset="0"/>
              </a:rPr>
              <a:t>The investigation established the following:</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defRPr/>
            </a:pPr>
            <a:r>
              <a:rPr lang="en-GB" sz="1200" dirty="0">
                <a:solidFill>
                  <a:prstClr val="black"/>
                </a:solidFill>
                <a:latin typeface="Network Rail Sans" panose="02000000040000020004" pitchFamily="50" charset="0"/>
              </a:rPr>
              <a:t>The LB was back to back with a possession and after the Signaller granted the possession and then called the COSS for the LB, he overlooked the fact the signals were not keyed to danger.</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defRPr/>
            </a:pPr>
            <a:r>
              <a:rPr lang="en-GB" sz="1200" dirty="0">
                <a:solidFill>
                  <a:prstClr val="black"/>
                </a:solidFill>
                <a:latin typeface="Network Rail Sans" panose="02000000040000020004" pitchFamily="50" charset="0"/>
              </a:rPr>
              <a:t>The Safe Work Pack (SWP) does not list signals that are required to be keyed to danger and therefore may not be apparent to the COSS.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defRPr/>
            </a:pPr>
            <a:r>
              <a:rPr lang="en-GB" sz="1200" dirty="0">
                <a:solidFill>
                  <a:prstClr val="black"/>
                </a:solidFill>
                <a:latin typeface="Network Rail Sans" panose="02000000040000020004" pitchFamily="50" charset="0"/>
              </a:rPr>
              <a:t>The LB was initially planned for a S&amp;T team and the COSS was aware of the requirements to key the signals to danger. However, on the night the LB was taken over by the local P-way team and the COSS did not know that any signals required keying to danger.</a:t>
            </a:r>
            <a:endParaRPr kumimoji="0" lang="en-GB" sz="8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5B5AFC-3E98-4E44-BB66-12D5B50B1467}"/>
              </a:ext>
            </a:extLst>
          </p:cNvPr>
          <p:cNvSpPr/>
          <p:nvPr/>
        </p:nvSpPr>
        <p:spPr>
          <a:xfrm>
            <a:off x="435935" y="4370825"/>
            <a:ext cx="7410293" cy="150644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spcAft>
                <a:spcPts val="0"/>
              </a:spcAft>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Any protecting signals requiring to be keyed to danger should be documented in the Safe Work Packs. This will ensure the COSS is aware of the need and can therefore challenge the Signaller to avoid any future error,</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When submitting a LB request to the Green Zone Access Coordinator (GZAC) enter “TO BE KEYED” after any protecting signal requiring this activity,</a:t>
            </a:r>
          </a:p>
          <a:p>
            <a:pPr marL="171450" lvl="0" indent="-171450">
              <a:lnSpc>
                <a:spcPct val="107000"/>
              </a:lnSpc>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All Planners and Responsible Managers to implement immediately.  </a:t>
            </a:r>
          </a:p>
        </p:txBody>
      </p:sp>
      <p:pic>
        <p:nvPicPr>
          <p:cNvPr id="5" name="Picture 4">
            <a:extLst>
              <a:ext uri="{FF2B5EF4-FFF2-40B4-BE49-F238E27FC236}">
                <a16:creationId xmlns:a16="http://schemas.microsoft.com/office/drawing/2014/main" id="{8C829CF0-8F9C-4C82-A8C3-F756008EBE3F}"/>
              </a:ext>
            </a:extLst>
          </p:cNvPr>
          <p:cNvPicPr>
            <a:picLocks noChangeAspect="1"/>
          </p:cNvPicPr>
          <p:nvPr/>
        </p:nvPicPr>
        <p:blipFill>
          <a:blip r:embed="rId9"/>
          <a:stretch>
            <a:fillRect/>
          </a:stretch>
        </p:blipFill>
        <p:spPr>
          <a:xfrm>
            <a:off x="8019170" y="4515989"/>
            <a:ext cx="1044346" cy="1217268"/>
          </a:xfrm>
          <a:prstGeom prst="rect">
            <a:avLst/>
          </a:prstGeom>
        </p:spPr>
      </p:pic>
    </p:spTree>
    <p:extLst>
      <p:ext uri="{BB962C8B-B14F-4D97-AF65-F5344CB8AC3E}">
        <p14:creationId xmlns:p14="http://schemas.microsoft.com/office/powerpoint/2010/main" val="104083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Manual Handling Accident</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lvl="0">
              <a:defRPr/>
            </a:pPr>
            <a:r>
              <a:rPr lang="en-GB" sz="2000" b="1" dirty="0">
                <a:solidFill>
                  <a:prstClr val="white">
                    <a:lumMod val="50000"/>
                  </a:prstClr>
                </a:solidFill>
              </a:rPr>
              <a:t>Shoulder strain</a:t>
            </a:r>
            <a:endPar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the learning points</a:t>
            </a:r>
            <a:endParaRPr kumimoji="0" lang="en-GB" sz="2000" b="1" i="0" u="sng" strike="noStrike" kern="1200" cap="none" spc="0" normalizeH="0" baseline="0" noProof="0" dirty="0">
              <a:ln>
                <a:noFill/>
              </a:ln>
              <a:solidFill>
                <a:schemeClr val="tx1"/>
              </a:solidFill>
              <a:effectLst/>
              <a:uLnTx/>
              <a:uFillTx/>
              <a:latin typeface="Network Rail Sans" panose="02000000040000020004" pitchFamily="50"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383783" y="1532399"/>
            <a:ext cx="6264696" cy="240065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800" dirty="0">
              <a:solidFill>
                <a:srgbClr val="000000"/>
              </a:solidFill>
              <a:latin typeface="Network Rail Sans" panose="02000000040000020004" pitchFamily="50" charset="0"/>
            </a:endParaRPr>
          </a:p>
          <a:p>
            <a:pPr lvl="0">
              <a:defRPr/>
            </a:pPr>
            <a:r>
              <a:rPr lang="en-GB" sz="1200" dirty="0">
                <a:solidFill>
                  <a:srgbClr val="000000"/>
                </a:solidFill>
                <a:latin typeface="Network Rail Sans" panose="02000000040000020004" pitchFamily="50" charset="0"/>
              </a:rPr>
              <a:t>On the 22nd of December 2020, a Team Leader from Wimbledon S&amp;T was removing a tool bag from a low level locker, to retrieve the tool that was required for the work that was to be undertaken.  As the individual was lifting the tool bag (weighing approximately 10kg) out of the way, he experienced a sharp pain in his right shoulder.</a:t>
            </a:r>
          </a:p>
          <a:p>
            <a:pPr lvl="0">
              <a:defRPr/>
            </a:pPr>
            <a:endParaRPr lang="en-GB" sz="1200" dirty="0">
              <a:solidFill>
                <a:srgbClr val="000000"/>
              </a:solidFill>
              <a:latin typeface="Network Rail Sans" panose="02000000040000020004" pitchFamily="50" charset="0"/>
            </a:endParaRPr>
          </a:p>
          <a:p>
            <a:pPr lvl="0">
              <a:defRPr/>
            </a:pPr>
            <a:r>
              <a:rPr lang="en-GB" sz="1200" dirty="0">
                <a:solidFill>
                  <a:srgbClr val="000000"/>
                </a:solidFill>
                <a:latin typeface="Network Rail Sans" panose="02000000040000020004" pitchFamily="50" charset="0"/>
              </a:rPr>
              <a:t>The initial pain subsided after 5 minutes, but the Team Leader was still in some discomfort. He was able to continue with his normal duties, but refrained from lifting anything heavy throughout the remainder of the shift in order to prevent further damage to his shoulder.</a:t>
            </a:r>
          </a:p>
          <a:p>
            <a:pPr lvl="0">
              <a:defRPr/>
            </a:pPr>
            <a:endParaRPr lang="en-GB" sz="1200" dirty="0">
              <a:solidFill>
                <a:srgbClr val="000000"/>
              </a:solidFill>
              <a:latin typeface="Network Rail Sans" panose="02000000040000020004" pitchFamily="50" charset="0"/>
            </a:endParaRPr>
          </a:p>
          <a:p>
            <a:pPr lvl="0">
              <a:defRPr/>
            </a:pPr>
            <a:r>
              <a:rPr lang="en-GB" sz="1200" dirty="0">
                <a:solidFill>
                  <a:srgbClr val="000000"/>
                </a:solidFill>
                <a:latin typeface="Network Rail Sans" panose="02000000040000020004" pitchFamily="50" charset="0"/>
              </a:rPr>
              <a:t>It is believed that the injury sustained was a repeat of a previously suffered injury. </a:t>
            </a:r>
            <a:endPar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800" dirty="0">
              <a:solidFill>
                <a:srgbClr val="000000"/>
              </a:solidFill>
              <a:latin typeface="Network Rail Sans" panose="02000000040000020004" pitchFamily="50" charset="0"/>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D284223-9A82-4929-955D-4CC1B5C4CFA9}"/>
              </a:ext>
            </a:extLst>
          </p:cNvPr>
          <p:cNvSpPr/>
          <p:nvPr/>
        </p:nvSpPr>
        <p:spPr>
          <a:xfrm>
            <a:off x="383783" y="4043663"/>
            <a:ext cx="8608281" cy="183360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Taking into consideration any pre-existing injuries and how they can be aggravated. Ensure that you make your Line Manager aware,</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W</a:t>
            </a: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eight of the tools and the combined weight of a tool bag together with the repetitive nature of lifting it to and from the locker/work vehicle/site of work,</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Good practice to manage an injury – the individual continued to work but implemented control measures to prevent any further damage. Would you had done the same?</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Taking into consideration benefits of a warm up at the start of your shift especially if you have any previous injuries.</a:t>
            </a:r>
          </a:p>
        </p:txBody>
      </p:sp>
      <p:pic>
        <p:nvPicPr>
          <p:cNvPr id="11" name="Picture 10">
            <a:extLst>
              <a:ext uri="{FF2B5EF4-FFF2-40B4-BE49-F238E27FC236}">
                <a16:creationId xmlns:a16="http://schemas.microsoft.com/office/drawing/2014/main" id="{4DA96747-A78F-4DB8-A7FE-EFD8B5275A7A}"/>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85359" y="1937987"/>
            <a:ext cx="2272020" cy="1979707"/>
          </a:xfrm>
          <a:prstGeom prst="rect">
            <a:avLst/>
          </a:prstGeom>
          <a:noFill/>
          <a:ln>
            <a:noFill/>
          </a:ln>
        </p:spPr>
      </p:pic>
      <p:sp>
        <p:nvSpPr>
          <p:cNvPr id="13" name="Text Box 5">
            <a:extLst>
              <a:ext uri="{FF2B5EF4-FFF2-40B4-BE49-F238E27FC236}">
                <a16:creationId xmlns:a16="http://schemas.microsoft.com/office/drawing/2014/main" id="{B7696559-8623-4275-A54B-23F761A2668A}"/>
              </a:ext>
            </a:extLst>
          </p:cNvPr>
          <p:cNvSpPr txBox="1"/>
          <p:nvPr/>
        </p:nvSpPr>
        <p:spPr>
          <a:xfrm>
            <a:off x="6779969" y="1556792"/>
            <a:ext cx="2082800" cy="27940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rPr>
              <a:t>An S&amp;T Technicians tool bag </a:t>
            </a:r>
          </a:p>
        </p:txBody>
      </p:sp>
    </p:spTree>
    <p:extLst>
      <p:ext uri="{BB962C8B-B14F-4D97-AF65-F5344CB8AC3E}">
        <p14:creationId xmlns:p14="http://schemas.microsoft.com/office/powerpoint/2010/main" val="403985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5"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Road Traffic Collision</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No injury incident</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the initial learning points</a:t>
            </a:r>
            <a:endParaRPr kumimoji="0" lang="en-GB" sz="2000" b="1" i="0" u="sng"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383783" y="1317536"/>
            <a:ext cx="6264696" cy="270843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lvl="0">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On the 25</a:t>
            </a:r>
            <a:r>
              <a:rPr kumimoji="0" lang="en-GB" sz="1200" b="0" i="0" u="none" strike="noStrike" kern="1200" cap="none" spc="0" normalizeH="0" baseline="30000" noProof="0" dirty="0">
                <a:ln>
                  <a:noFill/>
                </a:ln>
                <a:solidFill>
                  <a:srgbClr val="000000"/>
                </a:solidFill>
                <a:effectLst/>
                <a:uLnTx/>
                <a:uFillTx/>
                <a:latin typeface="Network Rail Sans" panose="02000000040000020004" pitchFamily="50" charset="0"/>
                <a:ea typeface="+mn-ea"/>
                <a:cs typeface="+mn-cs"/>
              </a:rPr>
              <a:t>th</a:t>
            </a: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 of December 2020, at approximately 11:30 a</a:t>
            </a:r>
            <a:r>
              <a:rPr lang="en-GB" sz="1200" dirty="0">
                <a:solidFill>
                  <a:srgbClr val="000000"/>
                </a:solidFill>
                <a:latin typeface="Network Rail Sans" panose="02000000040000020004" pitchFamily="50" charset="0"/>
              </a:rPr>
              <a:t> member of staff was involved in a Road Traffic Collision (RTC) when his vehicle collided with traffic management lights, whilst on his way home from his shift. Fortunately the individual did not sustain any injury.</a:t>
            </a:r>
          </a:p>
          <a:p>
            <a:pPr lvl="0">
              <a:defRPr/>
            </a:pPr>
            <a:endParaRPr lang="en-GB" sz="800" dirty="0">
              <a:solidFill>
                <a:srgbClr val="000000"/>
              </a:solidFill>
              <a:latin typeface="Network Rail Sans" panose="02000000040000020004" pitchFamily="50" charset="0"/>
            </a:endParaRPr>
          </a:p>
          <a:p>
            <a:pPr lvl="0">
              <a:defRPr/>
            </a:pPr>
            <a:r>
              <a:rPr lang="en-GB" sz="1200" dirty="0">
                <a:solidFill>
                  <a:srgbClr val="000000"/>
                </a:solidFill>
                <a:latin typeface="Network Rail Sans" panose="02000000040000020004" pitchFamily="50" charset="0"/>
              </a:rPr>
              <a:t>The Technician had been working between 23:00 and 11:00 on Christmas morning as part of a Heavy Maintenance Unit team, performing heavy refurbishment works and had been working constantly from the time the team had accessed the track (approximately 04:00) until he left the track at 10:30. </a:t>
            </a:r>
          </a:p>
          <a:p>
            <a:pPr lvl="0">
              <a:defRPr/>
            </a:pPr>
            <a:endParaRPr lang="en-GB" sz="800" dirty="0">
              <a:solidFill>
                <a:srgbClr val="000000"/>
              </a:solidFill>
              <a:latin typeface="Network Rail Sans" panose="02000000040000020004" pitchFamily="50" charset="0"/>
            </a:endParaRPr>
          </a:p>
          <a:p>
            <a:pPr lvl="0">
              <a:defRPr/>
            </a:pPr>
            <a:r>
              <a:rPr lang="en-GB" sz="1200" dirty="0">
                <a:solidFill>
                  <a:srgbClr val="000000"/>
                </a:solidFill>
                <a:latin typeface="Network Rail Sans" panose="02000000040000020004" pitchFamily="50" charset="0"/>
              </a:rPr>
              <a:t>The Technician, had put the in-vehicle heating on and it was reported that by the time he left his depot to go home, the vehicle was very warm. </a:t>
            </a:r>
          </a:p>
          <a:p>
            <a:pPr lvl="0">
              <a:defRPr/>
            </a:pPr>
            <a:endParaRPr lang="en-GB" sz="800" dirty="0">
              <a:solidFill>
                <a:srgbClr val="000000"/>
              </a:solidFill>
              <a:latin typeface="Network Rail Sans" panose="02000000040000020004" pitchFamily="50" charset="0"/>
            </a:endParaRPr>
          </a:p>
          <a:p>
            <a:pPr lvl="0">
              <a:defRPr/>
            </a:pPr>
            <a:r>
              <a:rPr lang="en-GB" sz="1200" b="1" dirty="0">
                <a:solidFill>
                  <a:srgbClr val="000000"/>
                </a:solidFill>
                <a:latin typeface="Network Rail Sans" panose="02000000040000020004" pitchFamily="50" charset="0"/>
              </a:rPr>
              <a:t>Investigation ongoing.</a:t>
            </a: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D284223-9A82-4929-955D-4CC1B5C4CFA9}"/>
              </a:ext>
            </a:extLst>
          </p:cNvPr>
          <p:cNvSpPr/>
          <p:nvPr/>
        </p:nvSpPr>
        <p:spPr>
          <a:xfrm>
            <a:off x="383783" y="4149080"/>
            <a:ext cx="8608281" cy="1642001"/>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spcAft>
                <a:spcPts val="0"/>
              </a:spcAft>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Initial learning and Discussion points:</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Fatigue kills! The effects of being fatigued cannot be underestimated. The underlying factors that contributed to this incident included the length of the shift, night time working, waiting around to start the work followed by a continuous hard manual labour in cold weather conditions and finally the warm environment created by the vehicle heating,</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Quick tips to fight tiredness when driving:</a:t>
            </a:r>
          </a:p>
          <a:p>
            <a:pPr marL="628650" lvl="1" indent="-171450">
              <a:lnSpc>
                <a:spcPct val="107000"/>
              </a:lnSpc>
              <a:spcAft>
                <a:spcPts val="0"/>
              </a:spcAft>
              <a:buFont typeface="Arial" panose="020B0604020202020204" pitchFamily="34" charset="0"/>
              <a:buChar char="•"/>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Take a 15-20</a:t>
            </a: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 min nap,</a:t>
            </a:r>
          </a:p>
          <a:p>
            <a:pPr marL="628650" lvl="1" indent="-171450">
              <a:lnSpc>
                <a:spcPct val="107000"/>
              </a:lnSpc>
              <a:spcAft>
                <a:spcPts val="0"/>
              </a:spcAft>
              <a:buFont typeface="Arial" panose="020B0604020202020204" pitchFamily="34" charset="0"/>
              <a:buChar char="•"/>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Make sure you </a:t>
            </a: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are in a safe place, don’t stop somewhere dangerous, like a motorway hard shoulder,</a:t>
            </a:r>
          </a:p>
          <a:p>
            <a:pPr marL="628650" lvl="1" indent="-171450">
              <a:lnSpc>
                <a:spcPct val="107000"/>
              </a:lnSpc>
              <a:spcAft>
                <a:spcPts val="0"/>
              </a:spcAft>
              <a:buFont typeface="Arial" panose="020B0604020202020204" pitchFamily="34" charset="0"/>
              <a:buChar char="•"/>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Drink 2 cups of coffee or another  caffeinated drink.</a:t>
            </a:r>
          </a:p>
        </p:txBody>
      </p:sp>
      <p:pic>
        <p:nvPicPr>
          <p:cNvPr id="14" name="Picture 13">
            <a:extLst>
              <a:ext uri="{FF2B5EF4-FFF2-40B4-BE49-F238E27FC236}">
                <a16:creationId xmlns:a16="http://schemas.microsoft.com/office/drawing/2014/main" id="{E28A27E2-7B88-4D77-B547-E522BCDD34BD}"/>
              </a:ext>
            </a:extLst>
          </p:cNvPr>
          <p:cNvPicPr/>
          <p:nvPr/>
        </p:nvPicPr>
        <p:blipFill rotWithShape="1">
          <a:blip r:embed="rId9" r:link="rId10" cstate="print">
            <a:extLst>
              <a:ext uri="{28A0092B-C50C-407E-A947-70E740481C1C}">
                <a14:useLocalDpi xmlns:a14="http://schemas.microsoft.com/office/drawing/2010/main" val="0"/>
              </a:ext>
            </a:extLst>
          </a:blip>
          <a:srcRect r="41038"/>
          <a:stretch>
            <a:fillRect/>
          </a:stretch>
        </p:blipFill>
        <p:spPr bwMode="auto">
          <a:xfrm>
            <a:off x="6670548" y="1629679"/>
            <a:ext cx="2368863" cy="2260600"/>
          </a:xfrm>
          <a:prstGeom prst="rect">
            <a:avLst/>
          </a:prstGeom>
          <a:noFill/>
          <a:ln>
            <a:noFill/>
          </a:ln>
        </p:spPr>
      </p:pic>
    </p:spTree>
    <p:extLst>
      <p:ext uri="{BB962C8B-B14F-4D97-AF65-F5344CB8AC3E}">
        <p14:creationId xmlns:p14="http://schemas.microsoft.com/office/powerpoint/2010/main" val="3601532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cxnSp>
        <p:nvCxnSpPr>
          <p:cNvPr id="14" name="Straight Connector 13">
            <a:extLst>
              <a:ext uri="{FF2B5EF4-FFF2-40B4-BE49-F238E27FC236}">
                <a16:creationId xmlns:a16="http://schemas.microsoft.com/office/drawing/2014/main" id="{B52DE325-27BF-4175-BDD3-9B96E6C65E5C}"/>
              </a:ext>
            </a:extLst>
          </p:cNvPr>
          <p:cNvCxnSpPr/>
          <p:nvPr/>
        </p:nvCxnSpPr>
        <p:spPr>
          <a:xfrm>
            <a:off x="1530354" y="1280801"/>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1" name="Control 5">
            <a:extLst>
              <a:ext uri="{FF2B5EF4-FFF2-40B4-BE49-F238E27FC236}">
                <a16:creationId xmlns:a16="http://schemas.microsoft.com/office/drawing/2014/main" id="{A8F6F93B-9876-414E-A376-35396E268927}"/>
              </a:ext>
            </a:extLst>
          </p:cNvPr>
          <p:cNvSpPr>
            <a:spLocks noChangeArrowheads="1" noChangeShapeType="1"/>
          </p:cNvSpPr>
          <p:nvPr/>
        </p:nvSpPr>
        <p:spPr bwMode="auto">
          <a:xfrm>
            <a:off x="2641600" y="7021513"/>
            <a:ext cx="5772150" cy="21955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1F497D"/>
              </a:solidFill>
              <a:effectLst/>
              <a:uLnTx/>
              <a:uFillTx/>
              <a:latin typeface="Arial" charset="0"/>
              <a:ea typeface="+mn-ea"/>
              <a:cs typeface="+mn-cs"/>
            </a:endParaRPr>
          </a:p>
        </p:txBody>
      </p:sp>
      <p:sp>
        <p:nvSpPr>
          <p:cNvPr id="21" name="TextBox 20">
            <a:extLst>
              <a:ext uri="{FF2B5EF4-FFF2-40B4-BE49-F238E27FC236}">
                <a16:creationId xmlns:a16="http://schemas.microsoft.com/office/drawing/2014/main" id="{9DA00980-C324-4042-B32A-78AAF2949D4A}"/>
              </a:ext>
            </a:extLst>
          </p:cNvPr>
          <p:cNvSpPr txBox="1"/>
          <p:nvPr/>
        </p:nvSpPr>
        <p:spPr>
          <a:xfrm>
            <a:off x="1530354" y="6011826"/>
            <a:ext cx="7331729" cy="400110"/>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a:ea typeface="+mn-ea"/>
                <a:cs typeface="+mn-cs"/>
              </a:rPr>
              <a:t>Search ‘Southern Track Worker Safety’ on </a:t>
            </a:r>
            <a:r>
              <a:rPr kumimoji="0" lang="en-GB" sz="2000" b="1" i="0" u="none" strike="noStrike" kern="1200" cap="none" spc="0" normalizeH="0" baseline="0" noProof="0" dirty="0" err="1">
                <a:ln>
                  <a:noFill/>
                </a:ln>
                <a:solidFill>
                  <a:prstClr val="white"/>
                </a:solidFill>
                <a:effectLst/>
                <a:uLnTx/>
                <a:uFillTx/>
                <a:latin typeface="Network Rail Sans"/>
                <a:ea typeface="+mn-ea"/>
                <a:cs typeface="+mn-cs"/>
              </a:rPr>
              <a:t>MyConnect</a:t>
            </a:r>
            <a:r>
              <a:rPr kumimoji="0" lang="en-GB" sz="2000" b="1" i="0" u="none" strike="noStrike" kern="1200" cap="none" spc="0" normalizeH="0" baseline="0" noProof="0" dirty="0">
                <a:ln>
                  <a:noFill/>
                </a:ln>
                <a:solidFill>
                  <a:prstClr val="white"/>
                </a:solidFill>
                <a:effectLst/>
                <a:uLnTx/>
                <a:uFillTx/>
                <a:latin typeface="Network Rail Sans"/>
                <a:ea typeface="+mn-ea"/>
                <a:cs typeface="+mn-cs"/>
              </a:rPr>
              <a:t>​</a:t>
            </a:r>
          </a:p>
        </p:txBody>
      </p:sp>
      <p:pic>
        <p:nvPicPr>
          <p:cNvPr id="8" name="Picture 7" descr="Logo, company name&#10;&#10;Description automatically generated">
            <a:extLst>
              <a:ext uri="{FF2B5EF4-FFF2-40B4-BE49-F238E27FC236}">
                <a16:creationId xmlns:a16="http://schemas.microsoft.com/office/drawing/2014/main" id="{40F6A69F-055B-4BEE-98B4-672D712D29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662" y="6026617"/>
            <a:ext cx="913724" cy="594423"/>
          </a:xfrm>
          <a:prstGeom prst="rect">
            <a:avLst/>
          </a:prstGeom>
        </p:spPr>
      </p:pic>
      <p:sp>
        <p:nvSpPr>
          <p:cNvPr id="15" name="TextBox 14">
            <a:extLst>
              <a:ext uri="{FF2B5EF4-FFF2-40B4-BE49-F238E27FC236}">
                <a16:creationId xmlns:a16="http://schemas.microsoft.com/office/drawing/2014/main" id="{1EE3D5A7-7BCF-48DB-A74F-1998256CC879}"/>
              </a:ext>
            </a:extLst>
          </p:cNvPr>
          <p:cNvSpPr txBox="1"/>
          <p:nvPr/>
        </p:nvSpPr>
        <p:spPr>
          <a:xfrm>
            <a:off x="1547664" y="777428"/>
            <a:ext cx="654252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WessexTWS@networkrail.co.uk​</a:t>
            </a:r>
          </a:p>
        </p:txBody>
      </p:sp>
      <p:sp>
        <p:nvSpPr>
          <p:cNvPr id="16" name="TextBox 15">
            <a:extLst>
              <a:ext uri="{FF2B5EF4-FFF2-40B4-BE49-F238E27FC236}">
                <a16:creationId xmlns:a16="http://schemas.microsoft.com/office/drawing/2014/main" id="{702303F6-DDC5-43D0-AACD-33024ABEF273}"/>
              </a:ext>
            </a:extLst>
          </p:cNvPr>
          <p:cNvSpPr txBox="1"/>
          <p:nvPr/>
        </p:nvSpPr>
        <p:spPr>
          <a:xfrm>
            <a:off x="1462617" y="188640"/>
            <a:ext cx="6627573" cy="496996"/>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Track Worker Safety (TWS) adds protection</a:t>
            </a:r>
          </a:p>
        </p:txBody>
      </p:sp>
      <p:sp>
        <p:nvSpPr>
          <p:cNvPr id="12" name="Rectangle 11">
            <a:extLst>
              <a:ext uri="{FF2B5EF4-FFF2-40B4-BE49-F238E27FC236}">
                <a16:creationId xmlns:a16="http://schemas.microsoft.com/office/drawing/2014/main" id="{11041541-B4C1-481C-8F55-586574499979}"/>
              </a:ext>
            </a:extLst>
          </p:cNvPr>
          <p:cNvSpPr/>
          <p:nvPr/>
        </p:nvSpPr>
        <p:spPr>
          <a:xfrm>
            <a:off x="169662" y="1412776"/>
            <a:ext cx="5122418" cy="4478183"/>
          </a:xfrm>
          <a:prstGeom prst="rect">
            <a:avLst/>
          </a:prstGeom>
          <a:noFill/>
          <a:ln w="12700">
            <a:solidFill>
              <a:srgbClr val="4523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359EC45C-EE32-44C7-AE61-E25B9936369C}"/>
              </a:ext>
            </a:extLst>
          </p:cNvPr>
          <p:cNvSpPr/>
          <p:nvPr/>
        </p:nvSpPr>
        <p:spPr>
          <a:xfrm>
            <a:off x="169662" y="1482209"/>
            <a:ext cx="5122418" cy="1892826"/>
          </a:xfrm>
          <a:prstGeom prst="rect">
            <a:avLst/>
          </a:prstGeom>
        </p:spPr>
        <p:txBody>
          <a:bodyPr wrap="square">
            <a:spAutoFit/>
          </a:bodyPr>
          <a:lstStyle/>
          <a:p>
            <a:pPr>
              <a:spcAft>
                <a:spcPts val="600"/>
              </a:spcAft>
            </a:pPr>
            <a:r>
              <a:rPr lang="en-GB" sz="1400" b="1" dirty="0">
                <a:solidFill>
                  <a:schemeClr val="tx1"/>
                </a:solidFill>
              </a:rPr>
              <a:t>EXTRA PROTECTION GOES LIVE​</a:t>
            </a:r>
            <a:endParaRPr lang="en-GB" sz="1400" dirty="0">
              <a:solidFill>
                <a:schemeClr val="tx1"/>
              </a:solidFill>
            </a:endParaRPr>
          </a:p>
          <a:p>
            <a:pPr>
              <a:spcAft>
                <a:spcPts val="0"/>
              </a:spcAft>
            </a:pPr>
            <a:r>
              <a:rPr lang="en-GB" sz="1400" b="1" dirty="0">
                <a:solidFill>
                  <a:schemeClr val="tx1"/>
                </a:solidFill>
                <a:latin typeface="Network Rail Sans" panose="02000000040000020004" pitchFamily="2" charset="0"/>
              </a:rPr>
              <a:t>Basingstoke Track Section </a:t>
            </a:r>
            <a:r>
              <a:rPr lang="en-GB" sz="1400" dirty="0">
                <a:solidFill>
                  <a:schemeClr val="tx1"/>
                </a:solidFill>
                <a:latin typeface="Network Rail Sans" panose="02000000040000020004" pitchFamily="2" charset="0"/>
              </a:rPr>
              <a:t>will benefit from  Look Out Warning System (LOWS) to help keep track workers safe whilst they carry-out their inspections and maintenance on track from 11th January. ​</a:t>
            </a:r>
          </a:p>
          <a:p>
            <a:pPr>
              <a:spcAft>
                <a:spcPts val="600"/>
              </a:spcAft>
            </a:pPr>
            <a:r>
              <a:rPr lang="en-GB" sz="1400" dirty="0">
                <a:solidFill>
                  <a:schemeClr val="tx1"/>
                </a:solidFill>
                <a:latin typeface="Network Rail Sans" panose="02000000040000020004" pitchFamily="2" charset="0"/>
              </a:rPr>
              <a:t>​Wider roll out is being planned with equipment on order for further teams and delivery of training locally to take place throughout next year.  ​</a:t>
            </a:r>
          </a:p>
        </p:txBody>
      </p:sp>
      <p:pic>
        <p:nvPicPr>
          <p:cNvPr id="31753" name="Picture 9">
            <a:extLst>
              <a:ext uri="{FF2B5EF4-FFF2-40B4-BE49-F238E27FC236}">
                <a16:creationId xmlns:a16="http://schemas.microsoft.com/office/drawing/2014/main" id="{D8FF029D-3A2F-4D67-9359-C405174461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3257629"/>
            <a:ext cx="1843201" cy="103290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4B6FFB33-0519-4A68-ADC2-8CC1133A0204}"/>
              </a:ext>
            </a:extLst>
          </p:cNvPr>
          <p:cNvSpPr/>
          <p:nvPr/>
        </p:nvSpPr>
        <p:spPr>
          <a:xfrm>
            <a:off x="5364088" y="1412776"/>
            <a:ext cx="3610250" cy="4478175"/>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9" name="Rectangle 18">
            <a:extLst>
              <a:ext uri="{FF2B5EF4-FFF2-40B4-BE49-F238E27FC236}">
                <a16:creationId xmlns:a16="http://schemas.microsoft.com/office/drawing/2014/main" id="{C4E2EA59-6517-498E-84DB-EC92F7E0F436}"/>
              </a:ext>
            </a:extLst>
          </p:cNvPr>
          <p:cNvSpPr/>
          <p:nvPr/>
        </p:nvSpPr>
        <p:spPr>
          <a:xfrm>
            <a:off x="5439512" y="1629150"/>
            <a:ext cx="3422572" cy="2462213"/>
          </a:xfrm>
          <a:prstGeom prst="rect">
            <a:avLst/>
          </a:prstGeom>
        </p:spPr>
        <p:txBody>
          <a:bodyPr wrap="square">
            <a:spAutoFit/>
          </a:bodyPr>
          <a:lstStyle/>
          <a:p>
            <a:r>
              <a:rPr lang="en-US" sz="1400" b="1" dirty="0">
                <a:solidFill>
                  <a:schemeClr val="tx1"/>
                </a:solidFill>
                <a:latin typeface="Network rail sans" panose="02000000040000020004" pitchFamily="2" charset="0"/>
              </a:rPr>
              <a:t>CALLING SECTION MANAGERS AND MAINTENANCE ENGINEERS</a:t>
            </a:r>
            <a:r>
              <a:rPr lang="en-US" sz="1400" dirty="0">
                <a:solidFill>
                  <a:schemeClr val="tx1"/>
                </a:solidFill>
                <a:latin typeface="Network rail sans" panose="02000000040000020004" pitchFamily="2" charset="0"/>
              </a:rPr>
              <a:t>​</a:t>
            </a:r>
            <a:endParaRPr lang="en-US" sz="1400" dirty="0">
              <a:solidFill>
                <a:schemeClr val="tx1"/>
              </a:solidFill>
              <a:latin typeface="&amp;quot"/>
            </a:endParaRPr>
          </a:p>
          <a:p>
            <a:r>
              <a:rPr lang="en-US" sz="1400" dirty="0">
                <a:solidFill>
                  <a:schemeClr val="tx1"/>
                </a:solidFill>
                <a:latin typeface="Network rail sans" panose="02000000040000020004" pitchFamily="2" charset="0"/>
              </a:rPr>
              <a:t>​</a:t>
            </a:r>
            <a:endParaRPr lang="en-US" sz="1400" dirty="0">
              <a:solidFill>
                <a:schemeClr val="tx1"/>
              </a:solidFill>
              <a:latin typeface="&amp;quot"/>
            </a:endParaRPr>
          </a:p>
          <a:p>
            <a:r>
              <a:rPr lang="en-US" sz="1400" dirty="0">
                <a:solidFill>
                  <a:schemeClr val="tx1"/>
                </a:solidFill>
                <a:latin typeface="Network rail sans" panose="02000000040000020004" pitchFamily="2" charset="0"/>
              </a:rPr>
              <a:t>Chris Cornish, Infrastructure Director and Eric Woodward, TWS lead in Wessex, will be speaking to IMDMs, IMEs and their teams about the TWS </a:t>
            </a:r>
            <a:r>
              <a:rPr lang="en-US" sz="1400" dirty="0" err="1">
                <a:solidFill>
                  <a:schemeClr val="tx1"/>
                </a:solidFill>
                <a:latin typeface="Network rail sans" panose="02000000040000020004" pitchFamily="2" charset="0"/>
              </a:rPr>
              <a:t>programme</a:t>
            </a:r>
            <a:r>
              <a:rPr lang="en-US" sz="1400" dirty="0">
                <a:solidFill>
                  <a:schemeClr val="tx1"/>
                </a:solidFill>
                <a:latin typeface="Network rail sans" panose="02000000040000020004" pitchFamily="2" charset="0"/>
              </a:rPr>
              <a:t> and why we need your help to save lives. The call will take place on 26 January. Please do attend if you receive an invite.​</a:t>
            </a:r>
            <a:endParaRPr lang="en-US" sz="1400" dirty="0">
              <a:solidFill>
                <a:schemeClr val="tx1"/>
              </a:solidFill>
              <a:latin typeface="&amp;quot"/>
            </a:endParaRPr>
          </a:p>
          <a:p>
            <a:r>
              <a:rPr lang="en-US" sz="1400" dirty="0">
                <a:solidFill>
                  <a:schemeClr val="tx1"/>
                </a:solidFill>
                <a:latin typeface="Network rail sans" panose="02000000040000020004" pitchFamily="2" charset="0"/>
              </a:rPr>
              <a:t>​</a:t>
            </a:r>
            <a:endParaRPr lang="en-US" sz="1400" dirty="0">
              <a:solidFill>
                <a:schemeClr val="tx1"/>
              </a:solidFill>
              <a:latin typeface="&amp;quot"/>
            </a:endParaRPr>
          </a:p>
        </p:txBody>
      </p:sp>
      <p:sp>
        <p:nvSpPr>
          <p:cNvPr id="20" name="Rectangle 19">
            <a:extLst>
              <a:ext uri="{FF2B5EF4-FFF2-40B4-BE49-F238E27FC236}">
                <a16:creationId xmlns:a16="http://schemas.microsoft.com/office/drawing/2014/main" id="{62E3F39C-417A-4FA5-A4D3-8FF2516D2293}"/>
              </a:ext>
            </a:extLst>
          </p:cNvPr>
          <p:cNvSpPr/>
          <p:nvPr/>
        </p:nvSpPr>
        <p:spPr>
          <a:xfrm>
            <a:off x="5439512" y="4005064"/>
            <a:ext cx="3534826" cy="1815882"/>
          </a:xfrm>
          <a:prstGeom prst="rect">
            <a:avLst/>
          </a:prstGeom>
        </p:spPr>
        <p:txBody>
          <a:bodyPr wrap="square">
            <a:spAutoFit/>
          </a:bodyPr>
          <a:lstStyle/>
          <a:p>
            <a:r>
              <a:rPr lang="en-US" sz="1400" b="1" dirty="0">
                <a:solidFill>
                  <a:schemeClr val="tx1"/>
                </a:solidFill>
                <a:latin typeface="Network Rail Sans" panose="02000000040000020004" pitchFamily="2" charset="0"/>
              </a:rPr>
              <a:t>FIND OUT MORE ON TWS:</a:t>
            </a:r>
            <a:r>
              <a:rPr lang="en-US" sz="1400" dirty="0">
                <a:solidFill>
                  <a:schemeClr val="tx1"/>
                </a:solidFill>
                <a:latin typeface="Network Rail Sans" panose="02000000040000020004" pitchFamily="2" charset="0"/>
              </a:rPr>
              <a:t>​</a:t>
            </a:r>
            <a:endParaRPr lang="en-US" sz="1400" dirty="0">
              <a:solidFill>
                <a:schemeClr val="tx1"/>
              </a:solidFill>
              <a:latin typeface="&amp;quot"/>
            </a:endParaRPr>
          </a:p>
          <a:p>
            <a:r>
              <a:rPr lang="en-US" sz="1400" dirty="0">
                <a:solidFill>
                  <a:schemeClr val="tx1"/>
                </a:solidFill>
                <a:latin typeface="Network Rail Sans" panose="02000000040000020004" pitchFamily="2" charset="0"/>
              </a:rPr>
              <a:t>​</a:t>
            </a:r>
            <a:endParaRPr lang="en-US" sz="1400" dirty="0">
              <a:solidFill>
                <a:schemeClr val="tx1"/>
              </a:solidFill>
              <a:latin typeface="&amp;quot"/>
            </a:endParaRPr>
          </a:p>
          <a:p>
            <a:r>
              <a:rPr lang="en-US" sz="1400" dirty="0">
                <a:solidFill>
                  <a:schemeClr val="tx1"/>
                </a:solidFill>
                <a:latin typeface="Network Rail Sans" panose="02000000040000020004" pitchFamily="2" charset="0"/>
              </a:rPr>
              <a:t>Newsletters, drop-in sessions, calls, focus group​s​</a:t>
            </a:r>
            <a:endParaRPr lang="en-US" sz="1400" dirty="0">
              <a:solidFill>
                <a:schemeClr val="tx1"/>
              </a:solidFill>
              <a:latin typeface="&amp;quot"/>
            </a:endParaRPr>
          </a:p>
          <a:p>
            <a:r>
              <a:rPr lang="en-US" sz="1400" dirty="0">
                <a:solidFill>
                  <a:schemeClr val="tx1"/>
                </a:solidFill>
                <a:latin typeface="Network Rail Sans" panose="02000000040000020004" pitchFamily="2" charset="0"/>
              </a:rPr>
              <a:t>Visit </a:t>
            </a:r>
            <a:r>
              <a:rPr lang="en-US" sz="1400" b="1" u="sng" dirty="0" err="1">
                <a:solidFill>
                  <a:schemeClr val="accent6">
                    <a:lumMod val="75000"/>
                  </a:schemeClr>
                </a:solidFill>
                <a:latin typeface="Network Rail Sans" panose="02000000040000020004" pitchFamily="2" charset="0"/>
                <a:hlinkClick r:id="rId10">
                  <a:extLst>
                    <a:ext uri="{A12FA001-AC4F-418D-AE19-62706E023703}">
                      <ahyp:hlinkClr xmlns:ahyp="http://schemas.microsoft.com/office/drawing/2018/hyperlinkcolor" val="tx"/>
                    </a:ext>
                  </a:extLst>
                </a:hlinkClick>
              </a:rPr>
              <a:t>MyConnect</a:t>
            </a:r>
            <a:r>
              <a:rPr lang="en-US" sz="1400" b="1" u="sng" dirty="0">
                <a:solidFill>
                  <a:schemeClr val="accent6">
                    <a:lumMod val="75000"/>
                  </a:schemeClr>
                </a:solidFill>
                <a:latin typeface="Network Rail Sans" panose="02000000040000020004" pitchFamily="2" charset="0"/>
                <a:hlinkClick r:id="rId10">
                  <a:extLst>
                    <a:ext uri="{A12FA001-AC4F-418D-AE19-62706E023703}">
                      <ahyp:hlinkClr xmlns:ahyp="http://schemas.microsoft.com/office/drawing/2018/hyperlinkcolor" val="tx"/>
                    </a:ext>
                  </a:extLst>
                </a:hlinkClick>
              </a:rPr>
              <a:t> p</a:t>
            </a:r>
            <a:r>
              <a:rPr lang="en-US" sz="1400" b="1" dirty="0">
                <a:solidFill>
                  <a:schemeClr val="accent6">
                    <a:lumMod val="75000"/>
                  </a:schemeClr>
                </a:solidFill>
                <a:latin typeface="Network Rail Sans" panose="02000000040000020004" pitchFamily="2" charset="0"/>
              </a:rPr>
              <a:t>​​</a:t>
            </a:r>
            <a:r>
              <a:rPr lang="en-US" sz="1400" b="1" u="sng" dirty="0">
                <a:solidFill>
                  <a:schemeClr val="accent6">
                    <a:lumMod val="75000"/>
                  </a:schemeClr>
                </a:solidFill>
                <a:latin typeface="Network Rail Sans" panose="02000000040000020004" pitchFamily="2" charset="0"/>
                <a:hlinkClick r:id="rId10">
                  <a:extLst>
                    <a:ext uri="{A12FA001-AC4F-418D-AE19-62706E023703}">
                      <ahyp:hlinkClr xmlns:ahyp="http://schemas.microsoft.com/office/drawing/2018/hyperlinkcolor" val="tx"/>
                    </a:ext>
                  </a:extLst>
                </a:hlinkClick>
              </a:rPr>
              <a:t>age</a:t>
            </a:r>
            <a:endParaRPr lang="en-US" sz="1400" b="1" u="sng" dirty="0">
              <a:solidFill>
                <a:schemeClr val="accent6">
                  <a:lumMod val="75000"/>
                </a:schemeClr>
              </a:solidFill>
              <a:latin typeface="&amp;quot"/>
            </a:endParaRPr>
          </a:p>
          <a:p>
            <a:r>
              <a:rPr lang="en-US" sz="1400" dirty="0">
                <a:solidFill>
                  <a:schemeClr val="tx1"/>
                </a:solidFill>
                <a:latin typeface="Network Rail Sans" panose="02000000040000020004" pitchFamily="2" charset="0"/>
              </a:rPr>
              <a:t>Or contact</a:t>
            </a:r>
            <a:r>
              <a:rPr lang="en-US" sz="1400" b="1" dirty="0">
                <a:solidFill>
                  <a:schemeClr val="tx1"/>
                </a:solidFill>
                <a:latin typeface="Network Rail Sans" panose="02000000040000020004" pitchFamily="2" charset="0"/>
              </a:rPr>
              <a:t> </a:t>
            </a:r>
            <a:r>
              <a:rPr lang="en-US" sz="1400" b="1" dirty="0">
                <a:solidFill>
                  <a:schemeClr val="accent6">
                    <a:lumMod val="75000"/>
                  </a:schemeClr>
                </a:solidFill>
                <a:latin typeface="Network Rail Sans" panose="02000000040000020004" pitchFamily="2" charset="0"/>
                <a:hlinkClick r:id="rId11">
                  <a:extLst>
                    <a:ext uri="{A12FA001-AC4F-418D-AE19-62706E023703}">
                      <ahyp:hlinkClr xmlns:ahyp="http://schemas.microsoft.com/office/drawing/2018/hyperlinkcolor" val="tx"/>
                    </a:ext>
                  </a:extLst>
                </a:hlinkClick>
              </a:rPr>
              <a:t>eric.woodward@networkrail.co.uk</a:t>
            </a:r>
            <a:endParaRPr lang="en-US" sz="1400" b="1" dirty="0">
              <a:solidFill>
                <a:schemeClr val="accent6">
                  <a:lumMod val="75000"/>
                </a:schemeClr>
              </a:solidFill>
              <a:latin typeface="Network Rail Sans" panose="02000000040000020004" pitchFamily="2" charset="0"/>
            </a:endParaRPr>
          </a:p>
          <a:p>
            <a:endParaRPr lang="en-US" sz="1400" b="1" dirty="0">
              <a:solidFill>
                <a:schemeClr val="tx1"/>
              </a:solidFill>
              <a:latin typeface="Network Rail Sans" panose="02000000040000020004" pitchFamily="2" charset="0"/>
            </a:endParaRPr>
          </a:p>
        </p:txBody>
      </p:sp>
      <p:sp>
        <p:nvSpPr>
          <p:cNvPr id="3" name="Rectangle 2">
            <a:extLst>
              <a:ext uri="{FF2B5EF4-FFF2-40B4-BE49-F238E27FC236}">
                <a16:creationId xmlns:a16="http://schemas.microsoft.com/office/drawing/2014/main" id="{072151D0-46C8-410F-85A1-DEB2EE22938A}"/>
              </a:ext>
            </a:extLst>
          </p:cNvPr>
          <p:cNvSpPr/>
          <p:nvPr/>
        </p:nvSpPr>
        <p:spPr>
          <a:xfrm>
            <a:off x="169662" y="4290521"/>
            <a:ext cx="5122418" cy="1600438"/>
          </a:xfrm>
          <a:prstGeom prst="rect">
            <a:avLst/>
          </a:prstGeom>
        </p:spPr>
        <p:txBody>
          <a:bodyPr wrap="square">
            <a:spAutoFit/>
          </a:bodyPr>
          <a:lstStyle/>
          <a:p>
            <a:r>
              <a:rPr lang="en-GB" sz="1400" b="1" dirty="0">
                <a:solidFill>
                  <a:schemeClr val="tx1"/>
                </a:solidFill>
                <a:latin typeface="Network Rail Sans" panose="02000000040000020004" pitchFamily="2" charset="0"/>
              </a:rPr>
              <a:t>Additional Protection for Line blockages</a:t>
            </a:r>
            <a:endParaRPr lang="en-GB" sz="1400" dirty="0">
              <a:solidFill>
                <a:schemeClr val="tx1"/>
              </a:solidFill>
              <a:latin typeface="Network Rail Sans" panose="02000000040000020004" pitchFamily="2" charset="0"/>
            </a:endParaRPr>
          </a:p>
          <a:p>
            <a:r>
              <a:rPr lang="en-GB" sz="1400" dirty="0">
                <a:solidFill>
                  <a:schemeClr val="tx1"/>
                </a:solidFill>
                <a:latin typeface="Network Rail Sans" panose="02000000040000020004" pitchFamily="2" charset="0"/>
              </a:rPr>
              <a:t>From 10th January all maintenance line blocks are being planned and taken with additional protection provided by a signalling disconnection taken by the Control Centre Technician. This is available for all departments, functions and disciplines and Bournemouth joins Havant ASC as the second location this has become available 24/7. ​</a:t>
            </a:r>
          </a:p>
        </p:txBody>
      </p:sp>
    </p:spTree>
    <p:extLst>
      <p:ext uri="{BB962C8B-B14F-4D97-AF65-F5344CB8AC3E}">
        <p14:creationId xmlns:p14="http://schemas.microsoft.com/office/powerpoint/2010/main" val="346050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27384"/>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620688"/>
            <a:ext cx="654252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Sentinel – Helping to keep you and your teams safe</a:t>
            </a:r>
            <a:endParaRPr kumimoji="0" lang="en-GB" sz="1800" b="1"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8A17AAEF-EC24-4D53-96EA-29A9E57E0F77}"/>
              </a:ext>
            </a:extLst>
          </p:cNvPr>
          <p:cNvSpPr txBox="1"/>
          <p:nvPr/>
        </p:nvSpPr>
        <p:spPr>
          <a:xfrm>
            <a:off x="1199377" y="6021288"/>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Download the Sentinel App from Google play or App Store</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100F6A3-768E-4FCE-874F-7E12FB385348}"/>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16" name="Oval 15">
            <a:extLst>
              <a:ext uri="{FF2B5EF4-FFF2-40B4-BE49-F238E27FC236}">
                <a16:creationId xmlns:a16="http://schemas.microsoft.com/office/drawing/2014/main" id="{A077E36F-1F16-4E0D-9265-A6EFEA39699D}"/>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6F4507B7-B6ED-4D0E-A2EA-55EB14746C6E}"/>
              </a:ext>
            </a:extLst>
          </p:cNvPr>
          <p:cNvPicPr/>
          <p:nvPr/>
        </p:nvPicPr>
        <p:blipFill rotWithShape="1">
          <a:blip r:embed="rId8"/>
          <a:srcRect l="65201" t="16006" r="13940" b="36351"/>
          <a:stretch/>
        </p:blipFill>
        <p:spPr bwMode="auto">
          <a:xfrm>
            <a:off x="339704" y="1387049"/>
            <a:ext cx="6464544" cy="4440174"/>
          </a:xfrm>
          <a:prstGeom prst="rect">
            <a:avLst/>
          </a:prstGeom>
          <a:ln w="12700">
            <a:solidFill>
              <a:schemeClr val="tx1"/>
            </a:solid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4C67322A-C661-4C9D-8B54-5DB0EF32F280}"/>
              </a:ext>
            </a:extLst>
          </p:cNvPr>
          <p:cNvPicPr/>
          <p:nvPr/>
        </p:nvPicPr>
        <p:blipFill rotWithShape="1">
          <a:blip r:embed="rId9"/>
          <a:srcRect l="20202" t="68528" r="75049" b="5531"/>
          <a:stretch/>
        </p:blipFill>
        <p:spPr bwMode="auto">
          <a:xfrm>
            <a:off x="6876255" y="1387049"/>
            <a:ext cx="1883961" cy="2113957"/>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490220FC-622E-407F-8D60-8E11EACAA04D}"/>
              </a:ext>
            </a:extLst>
          </p:cNvPr>
          <p:cNvPicPr>
            <a:picLocks noChangeAspect="1"/>
          </p:cNvPicPr>
          <p:nvPr/>
        </p:nvPicPr>
        <p:blipFill>
          <a:blip r:embed="rId10"/>
          <a:stretch>
            <a:fillRect/>
          </a:stretch>
        </p:blipFill>
        <p:spPr>
          <a:xfrm>
            <a:off x="7199970" y="3864857"/>
            <a:ext cx="1292515" cy="1506529"/>
          </a:xfrm>
          <a:prstGeom prst="rect">
            <a:avLst/>
          </a:prstGeom>
        </p:spPr>
      </p:pic>
    </p:spTree>
    <p:extLst>
      <p:ext uri="{BB962C8B-B14F-4D97-AF65-F5344CB8AC3E}">
        <p14:creationId xmlns:p14="http://schemas.microsoft.com/office/powerpoint/2010/main" val="2265752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front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1F400290974042B9A503CE12218EDC" ma:contentTypeVersion="12" ma:contentTypeDescription="Create a new document." ma:contentTypeScope="" ma:versionID="3b744547be2f451007b25c3e9733c626">
  <xsd:schema xmlns:xsd="http://www.w3.org/2001/XMLSchema" xmlns:xs="http://www.w3.org/2001/XMLSchema" xmlns:p="http://schemas.microsoft.com/office/2006/metadata/properties" xmlns:ns3="1b9c3b65-a8e1-4122-bbc7-2a19ba1eb34d" xmlns:ns4="1182365e-51d5-46c9-b491-c6cba440cd11" targetNamespace="http://schemas.microsoft.com/office/2006/metadata/properties" ma:root="true" ma:fieldsID="20e0bed00908825f669b47e143867c01" ns3:_="" ns4:_="">
    <xsd:import namespace="1b9c3b65-a8e1-4122-bbc7-2a19ba1eb34d"/>
    <xsd:import namespace="1182365e-51d5-46c9-b491-c6cba440cd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c3b65-a8e1-4122-bbc7-2a19ba1eb3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82365e-51d5-46c9-b491-c6cba440cd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6BC187-73F2-4D7E-BE36-8283305D99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b9c3b65-a8e1-4122-bbc7-2a19ba1eb34d"/>
    <ds:schemaRef ds:uri="1182365e-51d5-46c9-b491-c6cba440cd11"/>
    <ds:schemaRef ds:uri="http://www.w3.org/XML/1998/namespace"/>
    <ds:schemaRef ds:uri="http://purl.org/dc/dcmitype/"/>
  </ds:schemaRefs>
</ds:datastoreItem>
</file>

<file path=customXml/itemProps2.xml><?xml version="1.0" encoding="utf-8"?>
<ds:datastoreItem xmlns:ds="http://schemas.openxmlformats.org/officeDocument/2006/customXml" ds:itemID="{9F604280-C349-44A7-BDD8-3F5FDAFA30A9}">
  <ds:schemaRefs>
    <ds:schemaRef ds:uri="http://schemas.microsoft.com/sharepoint/v3/contenttype/forms"/>
  </ds:schemaRefs>
</ds:datastoreItem>
</file>

<file path=customXml/itemProps3.xml><?xml version="1.0" encoding="utf-8"?>
<ds:datastoreItem xmlns:ds="http://schemas.openxmlformats.org/officeDocument/2006/customXml" ds:itemID="{EAF60700-5902-4289-9E39-29D682C3A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9c3b65-a8e1-4122-bbc7-2a19ba1eb34d"/>
    <ds:schemaRef ds:uri="1182365e-51d5-46c9-b491-c6cba440c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34487</TotalTime>
  <Words>2891</Words>
  <Application>Microsoft Office PowerPoint</Application>
  <PresentationFormat>On-screen Show (4:3)</PresentationFormat>
  <Paragraphs>196</Paragraphs>
  <Slides>15</Slides>
  <Notes>12</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2</vt:i4>
      </vt:variant>
      <vt:variant>
        <vt:lpstr>Slide Titles</vt:lpstr>
      </vt:variant>
      <vt:variant>
        <vt:i4>15</vt:i4>
      </vt:variant>
    </vt:vector>
  </HeadingPairs>
  <TitlesOfParts>
    <vt:vector size="29" baseType="lpstr">
      <vt:lpstr>&amp;quot</vt:lpstr>
      <vt:lpstr>Arial</vt:lpstr>
      <vt:lpstr>Calibri</vt:lpstr>
      <vt:lpstr>Calibri Light</vt:lpstr>
      <vt:lpstr>Network Rail Sans</vt:lpstr>
      <vt:lpstr>Network Rail Sans</vt:lpstr>
      <vt:lpstr>Times New Roman</vt:lpstr>
      <vt:lpstr>Wingdings</vt:lpstr>
      <vt:lpstr>2_Office Theme</vt:lpstr>
      <vt:lpstr>Blank front cover</vt:lpstr>
      <vt:lpstr>3_Office Theme</vt:lpstr>
      <vt:lpstr>7_Office Theme</vt:lpstr>
      <vt:lpstr>think-cell Slide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Groom Amy</dc:creator>
  <dc:description>built by www.mediasterling.com</dc:description>
  <cp:lastModifiedBy>Andrea De La Mothe</cp:lastModifiedBy>
  <cp:revision>1429</cp:revision>
  <cp:lastPrinted>2019-06-27T14:00:02Z</cp:lastPrinted>
  <dcterms:created xsi:type="dcterms:W3CDTF">2018-03-02T12:05:12Z</dcterms:created>
  <dcterms:modified xsi:type="dcterms:W3CDTF">2021-01-18T08:18:37Z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y fmtid="{D5CDD505-2E9C-101B-9397-08002B2CF9AE}" pid="3" name="ContentTypeId">
    <vt:lpwstr>0x010100FE1F400290974042B9A503CE12218EDC</vt:lpwstr>
  </property>
  <property fmtid="{D5CDD505-2E9C-101B-9397-08002B2CF9AE}" pid="4" name="MSIP_Label_8577031b-11bc-4db9-b655-7d79027ad570_Enabled">
    <vt:lpwstr>true</vt:lpwstr>
  </property>
  <property fmtid="{D5CDD505-2E9C-101B-9397-08002B2CF9AE}" pid="5" name="MSIP_Label_8577031b-11bc-4db9-b655-7d79027ad570_SetDate">
    <vt:lpwstr>2020-07-30T07:45:03Z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8714af74-2119-425d-a6b3-be2d0564bfc0</vt:lpwstr>
  </property>
  <property fmtid="{D5CDD505-2E9C-101B-9397-08002B2CF9AE}" pid="10" name="MSIP_Label_8577031b-11bc-4db9-b655-7d79027ad570_ContentBits">
    <vt:lpwstr>1</vt:lpwstr>
  </property>
</Properties>
</file>