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7.jpg" ContentType="image/jpeg"/>
  <Override PartName="/ppt/media/image48.jpg" ContentType="image/jpeg"/>
  <Override PartName="/ppt/tags/tag86.xml" ContentType="application/vnd.openxmlformats-officedocument.presentationml.tags+xml"/>
  <Override PartName="/ppt/tags/tag87.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9" r:id="rId4"/>
    <p:sldMasterId id="2147484077" r:id="rId5"/>
    <p:sldMasterId id="2147484089" r:id="rId6"/>
    <p:sldMasterId id="2147484104" r:id="rId7"/>
  </p:sldMasterIdLst>
  <p:notesMasterIdLst>
    <p:notesMasterId r:id="rId32"/>
  </p:notesMasterIdLst>
  <p:handoutMasterIdLst>
    <p:handoutMasterId r:id="rId33"/>
  </p:handoutMasterIdLst>
  <p:sldIdLst>
    <p:sldId id="395" r:id="rId8"/>
    <p:sldId id="1199" r:id="rId9"/>
    <p:sldId id="1220" r:id="rId10"/>
    <p:sldId id="1219" r:id="rId11"/>
    <p:sldId id="436" r:id="rId12"/>
    <p:sldId id="1196" r:id="rId13"/>
    <p:sldId id="1214" r:id="rId14"/>
    <p:sldId id="1215" r:id="rId15"/>
    <p:sldId id="1190" r:id="rId16"/>
    <p:sldId id="1191" r:id="rId17"/>
    <p:sldId id="1207" r:id="rId18"/>
    <p:sldId id="1175" r:id="rId19"/>
    <p:sldId id="1174" r:id="rId20"/>
    <p:sldId id="1176" r:id="rId21"/>
    <p:sldId id="1217" r:id="rId22"/>
    <p:sldId id="1201" r:id="rId23"/>
    <p:sldId id="1218" r:id="rId24"/>
    <p:sldId id="1211" r:id="rId25"/>
    <p:sldId id="1208" r:id="rId26"/>
    <p:sldId id="1213" r:id="rId27"/>
    <p:sldId id="1177" r:id="rId28"/>
    <p:sldId id="1216" r:id="rId29"/>
    <p:sldId id="1210" r:id="rId30"/>
    <p:sldId id="1194" r:id="rId31"/>
  </p:sldIdLst>
  <p:sldSz cx="9144000" cy="6858000" type="screen4x3"/>
  <p:notesSz cx="6797675" cy="9928225"/>
  <p:custDataLst>
    <p:tags r:id="rId34"/>
  </p:custDataLst>
  <p:defaultTextStyle>
    <a:defPPr>
      <a:defRPr lang="en-GB"/>
    </a:defPPr>
    <a:lvl1pPr algn="l" rtl="0" eaLnBrk="0" fontAlgn="base" hangingPunct="0">
      <a:spcBef>
        <a:spcPct val="0"/>
      </a:spcBef>
      <a:spcAft>
        <a:spcPct val="0"/>
      </a:spcAft>
      <a:defRPr sz="1100" kern="1200">
        <a:solidFill>
          <a:schemeClr val="tx2"/>
        </a:solidFill>
        <a:latin typeface="Arial" charset="0"/>
        <a:ea typeface="+mn-ea"/>
        <a:cs typeface="+mn-cs"/>
      </a:defRPr>
    </a:lvl1pPr>
    <a:lvl2pPr marL="457200" algn="l" rtl="0" eaLnBrk="0" fontAlgn="base" hangingPunct="0">
      <a:spcBef>
        <a:spcPct val="0"/>
      </a:spcBef>
      <a:spcAft>
        <a:spcPct val="0"/>
      </a:spcAft>
      <a:defRPr sz="1100" kern="1200">
        <a:solidFill>
          <a:schemeClr val="tx2"/>
        </a:solidFill>
        <a:latin typeface="Arial" charset="0"/>
        <a:ea typeface="+mn-ea"/>
        <a:cs typeface="+mn-cs"/>
      </a:defRPr>
    </a:lvl2pPr>
    <a:lvl3pPr marL="914400" algn="l" rtl="0" eaLnBrk="0" fontAlgn="base" hangingPunct="0">
      <a:spcBef>
        <a:spcPct val="0"/>
      </a:spcBef>
      <a:spcAft>
        <a:spcPct val="0"/>
      </a:spcAft>
      <a:defRPr sz="1100" kern="1200">
        <a:solidFill>
          <a:schemeClr val="tx2"/>
        </a:solidFill>
        <a:latin typeface="Arial" charset="0"/>
        <a:ea typeface="+mn-ea"/>
        <a:cs typeface="+mn-cs"/>
      </a:defRPr>
    </a:lvl3pPr>
    <a:lvl4pPr marL="1371600" algn="l" rtl="0" eaLnBrk="0" fontAlgn="base" hangingPunct="0">
      <a:spcBef>
        <a:spcPct val="0"/>
      </a:spcBef>
      <a:spcAft>
        <a:spcPct val="0"/>
      </a:spcAft>
      <a:defRPr sz="1100" kern="1200">
        <a:solidFill>
          <a:schemeClr val="tx2"/>
        </a:solidFill>
        <a:latin typeface="Arial" charset="0"/>
        <a:ea typeface="+mn-ea"/>
        <a:cs typeface="+mn-cs"/>
      </a:defRPr>
    </a:lvl4pPr>
    <a:lvl5pPr marL="1828800" algn="l" rtl="0" eaLnBrk="0" fontAlgn="base" hangingPunct="0">
      <a:spcBef>
        <a:spcPct val="0"/>
      </a:spcBef>
      <a:spcAft>
        <a:spcPct val="0"/>
      </a:spcAft>
      <a:defRPr sz="1100" kern="1200">
        <a:solidFill>
          <a:schemeClr val="tx2"/>
        </a:solidFill>
        <a:latin typeface="Arial" charset="0"/>
        <a:ea typeface="+mn-ea"/>
        <a:cs typeface="+mn-cs"/>
      </a:defRPr>
    </a:lvl5pPr>
    <a:lvl6pPr marL="2286000" algn="l" defTabSz="914400" rtl="0" eaLnBrk="1" latinLnBrk="0" hangingPunct="1">
      <a:defRPr sz="1100" kern="1200">
        <a:solidFill>
          <a:schemeClr val="tx2"/>
        </a:solidFill>
        <a:latin typeface="Arial" charset="0"/>
        <a:ea typeface="+mn-ea"/>
        <a:cs typeface="+mn-cs"/>
      </a:defRPr>
    </a:lvl6pPr>
    <a:lvl7pPr marL="2743200" algn="l" defTabSz="914400" rtl="0" eaLnBrk="1" latinLnBrk="0" hangingPunct="1">
      <a:defRPr sz="1100" kern="1200">
        <a:solidFill>
          <a:schemeClr val="tx2"/>
        </a:solidFill>
        <a:latin typeface="Arial" charset="0"/>
        <a:ea typeface="+mn-ea"/>
        <a:cs typeface="+mn-cs"/>
      </a:defRPr>
    </a:lvl7pPr>
    <a:lvl8pPr marL="3200400" algn="l" defTabSz="914400" rtl="0" eaLnBrk="1" latinLnBrk="0" hangingPunct="1">
      <a:defRPr sz="1100" kern="1200">
        <a:solidFill>
          <a:schemeClr val="tx2"/>
        </a:solidFill>
        <a:latin typeface="Arial" charset="0"/>
        <a:ea typeface="+mn-ea"/>
        <a:cs typeface="+mn-cs"/>
      </a:defRPr>
    </a:lvl8pPr>
    <a:lvl9pPr marL="3657600" algn="l" defTabSz="914400" rtl="0" eaLnBrk="1" latinLnBrk="0" hangingPunct="1">
      <a:defRPr sz="1100" kern="1200">
        <a:solidFill>
          <a:schemeClr val="tx2"/>
        </a:solidFill>
        <a:latin typeface="Arial" charset="0"/>
        <a:ea typeface="+mn-ea"/>
        <a:cs typeface="+mn-cs"/>
      </a:defRPr>
    </a:lvl9pPr>
  </p:defaultTextStyle>
  <p:extLst>
    <p:ext uri="{521415D9-36F7-43E2-AB2F-B90AF26B5E84}">
      <p14:sectionLst xmlns:p14="http://schemas.microsoft.com/office/powerpoint/2010/main">
        <p14:section name="Default Section" id="{7618E53A-C01B-4DB0-B828-018D2B83BE73}">
          <p14:sldIdLst>
            <p14:sldId id="395"/>
            <p14:sldId id="1199"/>
            <p14:sldId id="1220"/>
            <p14:sldId id="1219"/>
            <p14:sldId id="436"/>
            <p14:sldId id="1196"/>
            <p14:sldId id="1214"/>
            <p14:sldId id="1215"/>
            <p14:sldId id="1190"/>
            <p14:sldId id="1191"/>
            <p14:sldId id="1207"/>
            <p14:sldId id="1175"/>
            <p14:sldId id="1174"/>
            <p14:sldId id="1176"/>
            <p14:sldId id="1217"/>
            <p14:sldId id="1201"/>
            <p14:sldId id="1218"/>
            <p14:sldId id="1211"/>
            <p14:sldId id="1208"/>
            <p14:sldId id="1213"/>
            <p14:sldId id="1177"/>
            <p14:sldId id="1216"/>
            <p14:sldId id="1210"/>
            <p14:sldId id="11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381"/>
    <a:srgbClr val="D66D2B"/>
    <a:srgbClr val="0000FF"/>
    <a:srgbClr val="016BA7"/>
    <a:srgbClr val="FF3399"/>
    <a:srgbClr val="FFFFCC"/>
    <a:srgbClr val="3FB499"/>
    <a:srgbClr val="797979"/>
    <a:srgbClr val="CC154E"/>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5CEE3-59AA-43B0-AE08-492AD0ED6F55}" v="22" dt="2021-02-16T15:34:34.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93792" autoAdjust="0"/>
  </p:normalViewPr>
  <p:slideViewPr>
    <p:cSldViewPr>
      <p:cViewPr varScale="1">
        <p:scale>
          <a:sx n="58" d="100"/>
          <a:sy n="58" d="100"/>
        </p:scale>
        <p:origin x="12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27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1"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dirty="0"/>
          </a:p>
        </p:txBody>
      </p:sp>
      <p:sp>
        <p:nvSpPr>
          <p:cNvPr id="143363" name="Rectangle 3"/>
          <p:cNvSpPr>
            <a:spLocks noGrp="1" noChangeArrowheads="1"/>
          </p:cNvSpPr>
          <p:nvPr>
            <p:ph type="dt" sz="quarter" idx="1"/>
          </p:nvPr>
        </p:nvSpPr>
        <p:spPr bwMode="auto">
          <a:xfrm>
            <a:off x="3850444"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dirty="0"/>
          </a:p>
        </p:txBody>
      </p:sp>
      <p:sp>
        <p:nvSpPr>
          <p:cNvPr id="143364" name="Rectangle 4"/>
          <p:cNvSpPr>
            <a:spLocks noGrp="1" noChangeArrowheads="1"/>
          </p:cNvSpPr>
          <p:nvPr>
            <p:ph type="ftr" sz="quarter" idx="2"/>
          </p:nvPr>
        </p:nvSpPr>
        <p:spPr bwMode="auto">
          <a:xfrm>
            <a:off x="1"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dirty="0"/>
          </a:p>
        </p:txBody>
      </p:sp>
      <p:sp>
        <p:nvSpPr>
          <p:cNvPr id="143365" name="Rectangle 5"/>
          <p:cNvSpPr>
            <a:spLocks noGrp="1" noChangeArrowheads="1"/>
          </p:cNvSpPr>
          <p:nvPr>
            <p:ph type="sldNum" sz="quarter" idx="3"/>
          </p:nvPr>
        </p:nvSpPr>
        <p:spPr bwMode="auto">
          <a:xfrm>
            <a:off x="3850444"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algn="r" eaLnBrk="1" hangingPunct="1">
              <a:defRPr sz="1200" smtClean="0">
                <a:solidFill>
                  <a:schemeClr val="tx1"/>
                </a:solidFill>
              </a:defRPr>
            </a:lvl1pPr>
          </a:lstStyle>
          <a:p>
            <a:pPr>
              <a:defRPr/>
            </a:pPr>
            <a:fld id="{8F497DC9-7F23-4C9F-9312-F610CE64912C}" type="slidenum">
              <a:rPr lang="en-GB" altLang="en-US"/>
              <a:pPr>
                <a:defRPr/>
              </a:pPr>
              <a:t>‹#›</a:t>
            </a:fld>
            <a:endParaRPr lang="en-GB" altLang="en-US" dirty="0"/>
          </a:p>
        </p:txBody>
      </p:sp>
    </p:spTree>
    <p:extLst>
      <p:ext uri="{BB962C8B-B14F-4D97-AF65-F5344CB8AC3E}">
        <p14:creationId xmlns:p14="http://schemas.microsoft.com/office/powerpoint/2010/main" val="2789331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dirty="0"/>
          </a:p>
        </p:txBody>
      </p:sp>
      <p:sp>
        <p:nvSpPr>
          <p:cNvPr id="4099" name="Rectangle 3"/>
          <p:cNvSpPr>
            <a:spLocks noGrp="1" noChangeArrowheads="1"/>
          </p:cNvSpPr>
          <p:nvPr>
            <p:ph type="dt" idx="1"/>
          </p:nvPr>
        </p:nvSpPr>
        <p:spPr bwMode="auto">
          <a:xfrm>
            <a:off x="3850444" y="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dirty="0"/>
          </a:p>
        </p:txBody>
      </p:sp>
      <p:sp>
        <p:nvSpPr>
          <p:cNvPr id="1843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102" name="Rectangle 6"/>
          <p:cNvSpPr>
            <a:spLocks noGrp="1" noChangeArrowheads="1"/>
          </p:cNvSpPr>
          <p:nvPr>
            <p:ph type="ftr" sz="quarter" idx="4"/>
          </p:nvPr>
        </p:nvSpPr>
        <p:spPr bwMode="auto">
          <a:xfrm>
            <a:off x="1"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dirty="0"/>
          </a:p>
        </p:txBody>
      </p:sp>
      <p:sp>
        <p:nvSpPr>
          <p:cNvPr id="4103" name="Rectangle 7"/>
          <p:cNvSpPr>
            <a:spLocks noGrp="1" noChangeArrowheads="1"/>
          </p:cNvSpPr>
          <p:nvPr>
            <p:ph type="sldNum" sz="quarter" idx="5"/>
          </p:nvPr>
        </p:nvSpPr>
        <p:spPr bwMode="auto">
          <a:xfrm>
            <a:off x="3850444" y="9430092"/>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1" tIns="46071" rIns="92141" bIns="46071" numCol="1" anchor="b" anchorCtr="0" compatLnSpc="1">
            <a:prstTxWarp prst="textNoShape">
              <a:avLst/>
            </a:prstTxWarp>
          </a:bodyPr>
          <a:lstStyle>
            <a:lvl1pPr algn="r" eaLnBrk="1" hangingPunct="1">
              <a:defRPr sz="1200" smtClean="0">
                <a:solidFill>
                  <a:schemeClr val="tx1"/>
                </a:solidFill>
              </a:defRPr>
            </a:lvl1pPr>
          </a:lstStyle>
          <a:p>
            <a:pPr>
              <a:defRPr/>
            </a:pPr>
            <a:fld id="{B82A1433-23A6-45BE-BD22-9DD5141FC581}" type="slidenum">
              <a:rPr lang="en-GB" altLang="en-US"/>
              <a:pPr>
                <a:defRPr/>
              </a:pPr>
              <a:t>‹#›</a:t>
            </a:fld>
            <a:endParaRPr lang="en-GB" altLang="en-US" dirty="0"/>
          </a:p>
        </p:txBody>
      </p:sp>
    </p:spTree>
    <p:extLst>
      <p:ext uri="{BB962C8B-B14F-4D97-AF65-F5344CB8AC3E}">
        <p14:creationId xmlns:p14="http://schemas.microsoft.com/office/powerpoint/2010/main" val="2196960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Instructions to Managers</a:t>
            </a:r>
          </a:p>
          <a:p>
            <a:r>
              <a:rPr lang="en-GB" b="0" dirty="0"/>
              <a:t>To view any links in the slides, you need to have PowerPoint in Slide Show mode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1520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366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2532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 </a:t>
            </a:r>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939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 </a:t>
            </a:r>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141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 </a:t>
            </a:r>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0389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854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917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47753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843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143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172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Further information</a:t>
            </a:r>
          </a:p>
          <a:p>
            <a:r>
              <a:rPr lang="en-GB" b="0" dirty="0"/>
              <a:t>Exclusions</a:t>
            </a:r>
          </a:p>
          <a:p>
            <a:r>
              <a:rPr lang="en-GB" sz="1200" kern="1200" dirty="0">
                <a:solidFill>
                  <a:schemeClr val="tx1"/>
                </a:solidFill>
                <a:effectLst/>
                <a:latin typeface="Arial" panose="020B0604020202020204" pitchFamily="34" charset="0"/>
                <a:ea typeface="+mn-ea"/>
                <a:cs typeface="+mn-cs"/>
              </a:rPr>
              <a:t>It may be a defence if it can be shown that the activity was necessary for the purpose of preserving public health or public safety</a:t>
            </a:r>
          </a:p>
          <a:p>
            <a:r>
              <a:rPr lang="en-GB" sz="1200" kern="1200" dirty="0">
                <a:solidFill>
                  <a:schemeClr val="tx1"/>
                </a:solidFill>
                <a:effectLst/>
                <a:latin typeface="Arial" panose="020B0604020202020204" pitchFamily="34" charset="0"/>
                <a:ea typeface="+mn-ea"/>
                <a:cs typeface="+mn-cs"/>
              </a:rPr>
              <a:t>O	this does not apply to schedule 1 birds</a:t>
            </a:r>
          </a:p>
          <a:p>
            <a:r>
              <a:rPr lang="en-GB" sz="1200" kern="1200" dirty="0">
                <a:solidFill>
                  <a:schemeClr val="tx1"/>
                </a:solidFill>
                <a:effectLst/>
                <a:latin typeface="Arial" panose="020B0604020202020204" pitchFamily="34" charset="0"/>
                <a:ea typeface="+mn-ea"/>
                <a:cs typeface="+mn-cs"/>
              </a:rPr>
              <a:t>O	advice should be sought to determine if the exception can be relied upon</a:t>
            </a:r>
          </a:p>
          <a:p>
            <a:r>
              <a:rPr lang="en-GB" sz="1200" kern="1200" dirty="0">
                <a:solidFill>
                  <a:schemeClr val="tx1"/>
                </a:solidFill>
                <a:effectLst/>
                <a:latin typeface="Arial" panose="020B0604020202020204" pitchFamily="34" charset="0"/>
                <a:ea typeface="+mn-ea"/>
                <a:cs typeface="+mn-cs"/>
              </a:rPr>
              <a:t>O	pre-planned work is unlikely to be considered safety critical</a:t>
            </a:r>
          </a:p>
          <a:p>
            <a:endParaRPr lang="en-GB" sz="1200" kern="120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The Network Rail L2 and L3 vegetation management standards (see Standards website) instruct how to manage vegetation, but these must be used in consultation with the L2 Environmental Biodiversity standard to ensure environmental considerations are also taken into account.</a:t>
            </a:r>
          </a:p>
          <a:p>
            <a:endParaRPr lang="en-GB" sz="1200" kern="120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 Be aware, records may be subject to external scrutiny </a:t>
            </a:r>
          </a:p>
          <a:p>
            <a:r>
              <a:rPr lang="en-GB" sz="1200" kern="1200" dirty="0">
                <a:solidFill>
                  <a:schemeClr val="tx1"/>
                </a:solidFill>
                <a:effectLst/>
                <a:latin typeface="Arial" panose="020B0604020202020204" pitchFamily="34" charset="0"/>
                <a:ea typeface="+mn-ea"/>
                <a:cs typeface="+mn-cs"/>
              </a:rPr>
              <a:t>• If no checks are undertaken, demonstration of compliance with legislation could be challenged </a:t>
            </a:r>
          </a:p>
          <a:p>
            <a:endParaRPr lang="en-GB" sz="1200" kern="1200" dirty="0">
              <a:solidFill>
                <a:schemeClr val="tx1"/>
              </a:solidFill>
              <a:effectLst/>
              <a:latin typeface="Arial" panose="020B0604020202020204" pitchFamily="34" charset="0"/>
              <a:ea typeface="+mn-ea"/>
              <a:cs typeface="+mn-cs"/>
            </a:endParaRPr>
          </a:p>
          <a:p>
            <a:r>
              <a:rPr lang="en-GB" sz="1200" kern="1200" dirty="0">
                <a:solidFill>
                  <a:schemeClr val="tx1"/>
                </a:solidFill>
                <a:effectLst/>
                <a:latin typeface="Arial" panose="020B0604020202020204" pitchFamily="34" charset="0"/>
                <a:ea typeface="+mn-ea"/>
                <a:cs typeface="+mn-cs"/>
              </a:rPr>
              <a:t>The Technical Authority will be offering a remote programme of briefings, starting in 4-6 weeks’ time which will be available to all staff able to access a Teams enabled device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067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29866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084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878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FWI measure explained</a:t>
            </a:r>
          </a:p>
          <a:p>
            <a:endParaRPr lang="en-GB" b="1" dirty="0"/>
          </a:p>
          <a:p>
            <a:r>
              <a:rPr lang="en-GB" b="0" dirty="0"/>
              <a:t>Network Rail defines a work place injury as any injury sustained by staff, both direct employees and contractor/suppliers, while undertaking activities connected with Network Rail’s business.  </a:t>
            </a:r>
          </a:p>
          <a:p>
            <a:r>
              <a:rPr lang="en-GB" b="0" dirty="0"/>
              <a:t>All reported injuries are to be entered into SMIS, the companies corporate Safety Management Intelligence System.  </a:t>
            </a:r>
          </a:p>
          <a:p>
            <a:r>
              <a:rPr lang="en-GB" b="0" dirty="0"/>
              <a:t>Fatality weighted injury rate (FWIR) is a KPI that uses the following calculation: </a:t>
            </a:r>
          </a:p>
          <a:p>
            <a:r>
              <a:rPr lang="en-GB" b="0" dirty="0"/>
              <a:t>The number of fatalities, plus the (number of specified injuries / 10) plus the (number of 3+ lost day injuries / 200) plus the (number of all other injuries / 1000) divided by the hours worked, multiplied by 1,000,000, over the last 13 periods </a:t>
            </a:r>
          </a:p>
          <a:p>
            <a:r>
              <a:rPr lang="en-GB" b="0" dirty="0"/>
              <a:t>RIDDOR reporting shall be based on the requirements of the RIDDOR 2013 regulations and the ORR guidance http://orr.gov.uk/__data/assets/pdf_file/0010/2332/riddor-guidance.pdf.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808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793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096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3185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21532" rtl="0" eaLnBrk="1" fontAlgn="base" latinLnBrk="0" hangingPunct="1">
              <a:lnSpc>
                <a:spcPct val="100000"/>
              </a:lnSpc>
              <a:spcBef>
                <a:spcPct val="0"/>
              </a:spcBef>
              <a:spcAft>
                <a:spcPct val="0"/>
              </a:spcAft>
              <a:buClrTx/>
              <a:buSzTx/>
              <a:buFontTx/>
              <a:buNone/>
              <a:tabLst/>
              <a:defRPr/>
            </a:pPr>
            <a:fld id="{B82A1433-23A6-45BE-BD22-9DD5141FC581}"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21532"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14893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6.pn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7.pn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3.png"/><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6.png"/><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7.png"/><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2.png"/><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F0C626-235E-4B30-AF49-92B14F3CA2DA}"/>
              </a:ext>
            </a:extLst>
          </p:cNvPr>
          <p:cNvGraphicFramePr>
            <a:graphicFrameLocks noChangeAspect="1"/>
          </p:cNvGraphicFramePr>
          <p:nvPr userDrawn="1">
            <p:custDataLst>
              <p:tags r:id="rId2"/>
            </p:custDataLst>
            <p:extLst>
              <p:ext uri="{D42A27DB-BD31-4B8C-83A1-F6EECF244321}">
                <p14:modId xmlns:p14="http://schemas.microsoft.com/office/powerpoint/2010/main" val="1448906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CF0C626-235E-4B30-AF49-92B14F3CA2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339F61C-DF5B-4B9E-B305-3B89A123EFE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7DBB53C2-833B-41FD-BC0B-2F06B794BA9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84C4CAC-4D67-438B-8C5C-D60D134544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2280" y="404664"/>
            <a:ext cx="1723602" cy="781893"/>
          </a:xfrm>
          <a:prstGeom prst="rect">
            <a:avLst/>
          </a:prstGeom>
        </p:spPr>
      </p:pic>
    </p:spTree>
    <p:extLst>
      <p:ext uri="{BB962C8B-B14F-4D97-AF65-F5344CB8AC3E}">
        <p14:creationId xmlns:p14="http://schemas.microsoft.com/office/powerpoint/2010/main" val="310003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D9853F7-D166-4D9E-9147-580F02992305}"/>
              </a:ext>
            </a:extLst>
          </p:cNvPr>
          <p:cNvGraphicFramePr>
            <a:graphicFrameLocks noChangeAspect="1"/>
          </p:cNvGraphicFramePr>
          <p:nvPr userDrawn="1">
            <p:custDataLst>
              <p:tags r:id="rId2"/>
            </p:custDataLst>
            <p:extLst>
              <p:ext uri="{D42A27DB-BD31-4B8C-83A1-F6EECF244321}">
                <p14:modId xmlns:p14="http://schemas.microsoft.com/office/powerpoint/2010/main" val="2025795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5D9853F7-D166-4D9E-9147-580F029923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D20517A8-B061-4BC2-94CE-196FA62B9AE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ABF493E2-2394-44D8-8B1A-F8BEC2BBB533}"/>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a:extLst>
              <a:ext uri="{FF2B5EF4-FFF2-40B4-BE49-F238E27FC236}">
                <a16:creationId xmlns:a16="http://schemas.microsoft.com/office/drawing/2014/main" id="{2FCB0210-60B3-4E51-A48B-45C3EEAA627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56176" y="253896"/>
            <a:ext cx="28003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55A68854-B262-4B9F-8EC7-3EE6449910F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27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35AFC24-C2DC-49AE-AA42-B2EF0A93ED81}"/>
              </a:ext>
            </a:extLst>
          </p:cNvPr>
          <p:cNvGraphicFramePr>
            <a:graphicFrameLocks noChangeAspect="1"/>
          </p:cNvGraphicFramePr>
          <p:nvPr userDrawn="1">
            <p:custDataLst>
              <p:tags r:id="rId2"/>
            </p:custDataLst>
            <p:extLst>
              <p:ext uri="{D42A27DB-BD31-4B8C-83A1-F6EECF244321}">
                <p14:modId xmlns:p14="http://schemas.microsoft.com/office/powerpoint/2010/main" val="491670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A35AFC24-C2DC-49AE-AA42-B2EF0A93ED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5359FD8-EF37-4C9E-B77C-C8DAA1B0046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9095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3D9BA4-478F-4BD8-BF74-8CDAE0B9B6C3}"/>
              </a:ext>
            </a:extLst>
          </p:cNvPr>
          <p:cNvGraphicFramePr>
            <a:graphicFrameLocks noChangeAspect="1"/>
          </p:cNvGraphicFramePr>
          <p:nvPr userDrawn="1">
            <p:custDataLst>
              <p:tags r:id="rId2"/>
            </p:custDataLst>
            <p:extLst>
              <p:ext uri="{D42A27DB-BD31-4B8C-83A1-F6EECF244321}">
                <p14:modId xmlns:p14="http://schemas.microsoft.com/office/powerpoint/2010/main" val="100815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E43D9BA4-478F-4BD8-BF74-8CDAE0B9B6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C28940-BAA8-4536-BBA9-D483315504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916832"/>
            <a:ext cx="3008313"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635896" y="1910780"/>
            <a:ext cx="5111750" cy="4215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3212976"/>
            <a:ext cx="3008313" cy="2913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89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771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7CA7E3-709E-4977-997E-2D4A81CA5D01}"/>
              </a:ext>
            </a:extLst>
          </p:cNvPr>
          <p:cNvGraphicFramePr>
            <a:graphicFrameLocks noChangeAspect="1"/>
          </p:cNvGraphicFramePr>
          <p:nvPr userDrawn="1">
            <p:custDataLst>
              <p:tags r:id="rId2"/>
            </p:custDataLst>
            <p:extLst>
              <p:ext uri="{D42A27DB-BD31-4B8C-83A1-F6EECF244321}">
                <p14:modId xmlns:p14="http://schemas.microsoft.com/office/powerpoint/2010/main" val="3191427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A07CA7E3-709E-4977-997E-2D4A81CA5D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18F18A-BFEB-46EC-9713-5AD6B9F259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454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6B66-40ED-4331-A0D7-1BA52CA958A3}"/>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B78B4A-451E-4990-AAF3-46BB9C30E4E1}"/>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490C57-BDCE-43CA-A642-A1D9B69825A4}"/>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5" name="Footer Placeholder 4">
            <a:extLst>
              <a:ext uri="{FF2B5EF4-FFF2-40B4-BE49-F238E27FC236}">
                <a16:creationId xmlns:a16="http://schemas.microsoft.com/office/drawing/2014/main" id="{2D514261-BF15-45C8-8D76-0EEA45013E4A}"/>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06FCAA44-8106-4ED6-8FF7-66CCD67D8E9F}"/>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1515186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421A-FEBC-4127-A226-32FE04CD60A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0B390E-1C9F-4AA5-A404-68E7D3051DAC}"/>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C5EAE2-8C2F-465C-9929-A9DA97962B2C}"/>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5" name="Footer Placeholder 4">
            <a:extLst>
              <a:ext uri="{FF2B5EF4-FFF2-40B4-BE49-F238E27FC236}">
                <a16:creationId xmlns:a16="http://schemas.microsoft.com/office/drawing/2014/main" id="{87D3C80B-B777-4AFF-972F-58CC14DABB0F}"/>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B6C7CEE7-02F8-45DA-87F3-34EC7830F43D}"/>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193889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3C2D8-E48E-4BC6-A756-14C003DDDDA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BE7CB9-CCE5-488B-AB88-FE053495082D}"/>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6F150D-4FF6-4C21-907F-45F45AFB131E}"/>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5" name="Footer Placeholder 4">
            <a:extLst>
              <a:ext uri="{FF2B5EF4-FFF2-40B4-BE49-F238E27FC236}">
                <a16:creationId xmlns:a16="http://schemas.microsoft.com/office/drawing/2014/main" id="{CFD4A434-E6F7-4374-9549-96C7D701B905}"/>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C99F3ED4-FB94-4B90-9F83-B60BFDDF9FD0}"/>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4183065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B25B-5AB9-43C7-8615-7095167A09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482681-7B6E-48A2-968A-60CF60AD602D}"/>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66B1A8-FDCD-4067-A4EC-1278C0E444FE}"/>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45A8E6-0357-424F-93EA-D91B0369B75B}"/>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6" name="Footer Placeholder 5">
            <a:extLst>
              <a:ext uri="{FF2B5EF4-FFF2-40B4-BE49-F238E27FC236}">
                <a16:creationId xmlns:a16="http://schemas.microsoft.com/office/drawing/2014/main" id="{5FFC361A-D107-43C9-852F-E8FE9210B037}"/>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F69782A4-58A5-4425-8CA4-0207F9A99991}"/>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1693457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8C3D-9520-4C10-AACC-149CD478E61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4FC8B0-7753-49E3-9B06-560430CDBBA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4E8743-C340-4944-827F-053CB74051FB}"/>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013AAB-8EFB-4FE2-99A1-80DA343E15B9}"/>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91FDB2-B6EA-4283-AFA6-A06444F2F771}"/>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C26C4E-2537-4C80-B830-92CCE3A8E560}"/>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8" name="Footer Placeholder 7">
            <a:extLst>
              <a:ext uri="{FF2B5EF4-FFF2-40B4-BE49-F238E27FC236}">
                <a16:creationId xmlns:a16="http://schemas.microsoft.com/office/drawing/2014/main" id="{6E09066A-CBF5-4CDF-9EF0-EC71FD8E672B}"/>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89F35823-94E2-4810-8511-61F88C9340C4}"/>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292459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6">
            <a:extLst>
              <a:ext uri="{FF2B5EF4-FFF2-40B4-BE49-F238E27FC236}">
                <a16:creationId xmlns:a16="http://schemas.microsoft.com/office/drawing/2014/main" id="{25B9DF3F-FA77-42AC-90C4-6DBC7AE872D6}"/>
              </a:ext>
            </a:extLst>
          </p:cNvPr>
          <p:cNvSpPr/>
          <p:nvPr userDrawn="1"/>
        </p:nvSpPr>
        <p:spPr>
          <a:xfrm>
            <a:off x="0" y="5949280"/>
            <a:ext cx="9148046" cy="781893"/>
          </a:xfrm>
          <a:prstGeom prst="rect">
            <a:avLst/>
          </a:prstGeom>
          <a:solidFill>
            <a:srgbClr val="CC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E436126E-E787-4ECF-A432-39458B6C200B}"/>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53BF85F1-0F29-4EB9-941F-D816AADAF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260648"/>
            <a:ext cx="948417" cy="834438"/>
          </a:xfrm>
          <a:prstGeom prst="rect">
            <a:avLst/>
          </a:prstGeom>
        </p:spPr>
      </p:pic>
    </p:spTree>
    <p:extLst>
      <p:ext uri="{BB962C8B-B14F-4D97-AF65-F5344CB8AC3E}">
        <p14:creationId xmlns:p14="http://schemas.microsoft.com/office/powerpoint/2010/main" val="3311539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6C8E-79AE-4776-B3EF-EF18CE4F767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24047-04BD-4119-9FFA-417B40F8034A}"/>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4" name="Footer Placeholder 3">
            <a:extLst>
              <a:ext uri="{FF2B5EF4-FFF2-40B4-BE49-F238E27FC236}">
                <a16:creationId xmlns:a16="http://schemas.microsoft.com/office/drawing/2014/main" id="{ABB5F7E9-650E-4CB3-BE44-FEBE8105BB55}"/>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B8498819-2125-41DE-80E9-3663BF15FF7E}"/>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56718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F773A-9A36-42EE-A490-25F3F05F319C}"/>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3" name="Footer Placeholder 2">
            <a:extLst>
              <a:ext uri="{FF2B5EF4-FFF2-40B4-BE49-F238E27FC236}">
                <a16:creationId xmlns:a16="http://schemas.microsoft.com/office/drawing/2014/main" id="{2C3A0F2E-D544-4679-85A2-631EF30FCF64}"/>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8B903DC-5598-45C0-A888-2BE089F494AA}"/>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3424985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F4D0-427D-471F-89B2-79DA1140BAB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69A393-14BE-49E3-A659-B08A702F10A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729134-1B7F-45BA-80B9-EE10997888D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79D31E-ECAB-4742-AD74-3A390F5F6889}"/>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6" name="Footer Placeholder 5">
            <a:extLst>
              <a:ext uri="{FF2B5EF4-FFF2-40B4-BE49-F238E27FC236}">
                <a16:creationId xmlns:a16="http://schemas.microsoft.com/office/drawing/2014/main" id="{48010503-1963-470D-B75B-4463A55A22C9}"/>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34E6A807-A48D-412A-8865-1F512BF93DEC}"/>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408062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BDB5-2FE8-4C66-9E91-D2A84F52C32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FD730A-B221-4C1B-ACF3-852AF656D35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CEC3398-2BAE-4FE9-978A-8FBC2F382AA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F9D035-54BD-4EE0-9CBB-FC153F5347BB}"/>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6" name="Footer Placeholder 5">
            <a:extLst>
              <a:ext uri="{FF2B5EF4-FFF2-40B4-BE49-F238E27FC236}">
                <a16:creationId xmlns:a16="http://schemas.microsoft.com/office/drawing/2014/main" id="{0E2376AC-10B3-4D17-873A-E32696C0CD29}"/>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A7A18EDD-4CD6-40B3-B66D-6B0EABBA21E2}"/>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108506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A1F9-C634-4CB5-AFAF-FF52A315E00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880F3F-097B-4406-9A3F-1DFD70956963}"/>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3D466A-4DE5-48BB-983D-563DD18D61A7}"/>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5" name="Footer Placeholder 4">
            <a:extLst>
              <a:ext uri="{FF2B5EF4-FFF2-40B4-BE49-F238E27FC236}">
                <a16:creationId xmlns:a16="http://schemas.microsoft.com/office/drawing/2014/main" id="{9B7906F3-1166-448B-9796-34DD143322FE}"/>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7014ED7D-8378-4336-9B12-08AECE71ACFF}"/>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279933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46BF-629B-42CF-B698-94FDDF3B61F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EA891C-B2F3-49F6-838D-CC03CF38715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B7C244-6914-4E68-9ED0-096DC87E5F43}"/>
              </a:ext>
            </a:extLst>
          </p:cNvPr>
          <p:cNvSpPr>
            <a:spLocks noGrp="1"/>
          </p:cNvSpPr>
          <p:nvPr>
            <p:ph type="dt" sz="half" idx="10"/>
          </p:nvPr>
        </p:nvSpPr>
        <p:spPr>
          <a:xfrm>
            <a:off x="628650" y="6356350"/>
            <a:ext cx="2057400" cy="365125"/>
          </a:xfrm>
          <a:prstGeom prst="rect">
            <a:avLst/>
          </a:prstGeom>
        </p:spPr>
        <p:txBody>
          <a:bodyPr/>
          <a:lstStyle/>
          <a:p>
            <a:fld id="{BEF525F3-767C-43E6-80AB-B2CF81931723}" type="datetimeFigureOut">
              <a:rPr lang="en-GB" smtClean="0"/>
              <a:t>17/02/2021</a:t>
            </a:fld>
            <a:endParaRPr lang="en-GB" dirty="0"/>
          </a:p>
        </p:txBody>
      </p:sp>
      <p:sp>
        <p:nvSpPr>
          <p:cNvPr id="5" name="Footer Placeholder 4">
            <a:extLst>
              <a:ext uri="{FF2B5EF4-FFF2-40B4-BE49-F238E27FC236}">
                <a16:creationId xmlns:a16="http://schemas.microsoft.com/office/drawing/2014/main" id="{32166AA7-CE1D-4135-82B3-3EAE6B12755E}"/>
              </a:ext>
            </a:extLst>
          </p:cNvPr>
          <p:cNvSpPr>
            <a:spLocks noGrp="1"/>
          </p:cNvSpPr>
          <p:nvPr>
            <p:ph type="ftr" sz="quarter" idx="11"/>
          </p:nvPr>
        </p:nvSpPr>
        <p:spPr>
          <a:xfrm>
            <a:off x="3028950" y="6356350"/>
            <a:ext cx="30861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F19300B8-17DD-490E-9C7F-5645CB2CBA14}"/>
              </a:ext>
            </a:extLst>
          </p:cNvPr>
          <p:cNvSpPr>
            <a:spLocks noGrp="1"/>
          </p:cNvSpPr>
          <p:nvPr>
            <p:ph type="sldNum" sz="quarter" idx="12"/>
          </p:nvPr>
        </p:nvSpPr>
        <p:spPr>
          <a:xfrm>
            <a:off x="6457950" y="6356350"/>
            <a:ext cx="2057400" cy="365125"/>
          </a:xfrm>
          <a:prstGeom prst="rect">
            <a:avLst/>
          </a:prstGeom>
        </p:spPr>
        <p:txBody>
          <a:bodyPr/>
          <a:lstStyle/>
          <a:p>
            <a:fld id="{312419CC-76F8-4A23-8D28-41097E028D77}" type="slidenum">
              <a:rPr lang="en-GB" smtClean="0"/>
              <a:t>‹#›</a:t>
            </a:fld>
            <a:endParaRPr lang="en-GB" dirty="0"/>
          </a:p>
        </p:txBody>
      </p:sp>
    </p:spTree>
    <p:extLst>
      <p:ext uri="{BB962C8B-B14F-4D97-AF65-F5344CB8AC3E}">
        <p14:creationId xmlns:p14="http://schemas.microsoft.com/office/powerpoint/2010/main" val="420454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F0C626-235E-4B30-AF49-92B14F3CA2D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CF0C626-235E-4B30-AF49-92B14F3CA2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339F61C-DF5B-4B9E-B305-3B89A123EFE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7DBB53C2-833B-41FD-BC0B-2F06B794BA9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84C4CAC-4D67-438B-8C5C-D60D134544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2280" y="404664"/>
            <a:ext cx="1723602" cy="781893"/>
          </a:xfrm>
          <a:prstGeom prst="rect">
            <a:avLst/>
          </a:prstGeom>
        </p:spPr>
      </p:pic>
    </p:spTree>
    <p:extLst>
      <p:ext uri="{BB962C8B-B14F-4D97-AF65-F5344CB8AC3E}">
        <p14:creationId xmlns:p14="http://schemas.microsoft.com/office/powerpoint/2010/main" val="1823290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6">
            <a:extLst>
              <a:ext uri="{FF2B5EF4-FFF2-40B4-BE49-F238E27FC236}">
                <a16:creationId xmlns:a16="http://schemas.microsoft.com/office/drawing/2014/main" id="{25B9DF3F-FA77-42AC-90C4-6DBC7AE872D6}"/>
              </a:ext>
            </a:extLst>
          </p:cNvPr>
          <p:cNvSpPr/>
          <p:nvPr userDrawn="1"/>
        </p:nvSpPr>
        <p:spPr>
          <a:xfrm>
            <a:off x="0" y="5949280"/>
            <a:ext cx="9148046" cy="781893"/>
          </a:xfrm>
          <a:prstGeom prst="rect">
            <a:avLst/>
          </a:prstGeom>
          <a:solidFill>
            <a:srgbClr val="CC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E436126E-E787-4ECF-A432-39458B6C200B}"/>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53BF85F1-0F29-4EB9-941F-D816AADAF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260648"/>
            <a:ext cx="948417" cy="834438"/>
          </a:xfrm>
          <a:prstGeom prst="rect">
            <a:avLst/>
          </a:prstGeom>
        </p:spPr>
      </p:pic>
    </p:spTree>
    <p:extLst>
      <p:ext uri="{BB962C8B-B14F-4D97-AF65-F5344CB8AC3E}">
        <p14:creationId xmlns:p14="http://schemas.microsoft.com/office/powerpoint/2010/main" val="433350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7C863F6-236D-4E27-9633-207AC725B3BE}"/>
              </a:ext>
            </a:extLst>
          </p:cNvPr>
          <p:cNvSpPr/>
          <p:nvPr userDrawn="1"/>
        </p:nvSpPr>
        <p:spPr>
          <a:xfrm>
            <a:off x="0" y="5949280"/>
            <a:ext cx="9148046" cy="781893"/>
          </a:xfrm>
          <a:prstGeom prst="rect">
            <a:avLst/>
          </a:prstGeom>
          <a:solidFill>
            <a:srgbClr val="016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698E2F96-94C8-4C60-8597-710E74C826D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89532DB3-90D1-4F41-AC65-2B4116BF2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6919" y="126827"/>
            <a:ext cx="1255588" cy="1195078"/>
          </a:xfrm>
          <a:prstGeom prst="rect">
            <a:avLst/>
          </a:prstGeom>
        </p:spPr>
      </p:pic>
    </p:spTree>
    <p:extLst>
      <p:ext uri="{BB962C8B-B14F-4D97-AF65-F5344CB8AC3E}">
        <p14:creationId xmlns:p14="http://schemas.microsoft.com/office/powerpoint/2010/main" val="126348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2F3BCA-AB77-49F4-A729-A60B4DDC95B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3C2F3BCA-AB77-49F4-A729-A60B4DDC95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28FBD2-750F-497D-979D-5EA64B4B4A7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8" name="Rectangle 7">
            <a:extLst>
              <a:ext uri="{FF2B5EF4-FFF2-40B4-BE49-F238E27FC236}">
                <a16:creationId xmlns:a16="http://schemas.microsoft.com/office/drawing/2014/main" id="{E0B69DB2-8AC0-4265-B4B5-2D535F863EA6}"/>
              </a:ext>
            </a:extLst>
          </p:cNvPr>
          <p:cNvSpPr/>
          <p:nvPr userDrawn="1"/>
        </p:nvSpPr>
        <p:spPr>
          <a:xfrm>
            <a:off x="0" y="5949280"/>
            <a:ext cx="9148046" cy="781893"/>
          </a:xfrm>
          <a:prstGeom prst="rect">
            <a:avLst/>
          </a:prstGeom>
          <a:solidFill>
            <a:srgbClr val="452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C5FD2F-512D-4646-8DF1-D20F0CEAE9AC}"/>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71A75BB9-37EA-4F5F-ACFA-930F43B5E9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24328" y="105157"/>
            <a:ext cx="1444962" cy="1340768"/>
          </a:xfrm>
          <a:prstGeom prst="rect">
            <a:avLst/>
          </a:prstGeom>
        </p:spPr>
      </p:pic>
    </p:spTree>
    <p:extLst>
      <p:ext uri="{BB962C8B-B14F-4D97-AF65-F5344CB8AC3E}">
        <p14:creationId xmlns:p14="http://schemas.microsoft.com/office/powerpoint/2010/main" val="4778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7C863F6-236D-4E27-9633-207AC725B3BE}"/>
              </a:ext>
            </a:extLst>
          </p:cNvPr>
          <p:cNvSpPr/>
          <p:nvPr userDrawn="1"/>
        </p:nvSpPr>
        <p:spPr>
          <a:xfrm>
            <a:off x="0" y="5949280"/>
            <a:ext cx="9148046" cy="781893"/>
          </a:xfrm>
          <a:prstGeom prst="rect">
            <a:avLst/>
          </a:prstGeom>
          <a:solidFill>
            <a:srgbClr val="016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698E2F96-94C8-4C60-8597-710E74C826D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89532DB3-90D1-4F41-AC65-2B4116BF2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6919" y="126827"/>
            <a:ext cx="1255588" cy="1195078"/>
          </a:xfrm>
          <a:prstGeom prst="rect">
            <a:avLst/>
          </a:prstGeom>
        </p:spPr>
      </p:pic>
    </p:spTree>
    <p:extLst>
      <p:ext uri="{BB962C8B-B14F-4D97-AF65-F5344CB8AC3E}">
        <p14:creationId xmlns:p14="http://schemas.microsoft.com/office/powerpoint/2010/main" val="1385155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014546D-6C8A-434D-AC71-B0FDBC32961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1"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C014546D-6C8A-434D-AC71-B0FDBC3296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768DADA-F7A9-4A7D-B90D-BC681C68B4E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96F1963-1FEC-4074-87A7-FC4C1C73D654}"/>
              </a:ext>
            </a:extLst>
          </p:cNvPr>
          <p:cNvSpPr/>
          <p:nvPr userDrawn="1"/>
        </p:nvSpPr>
        <p:spPr>
          <a:xfrm>
            <a:off x="0" y="5949280"/>
            <a:ext cx="9148046" cy="781893"/>
          </a:xfrm>
          <a:prstGeom prst="rect">
            <a:avLst/>
          </a:prstGeom>
          <a:solidFill>
            <a:srgbClr val="3F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BB738D30-CD7D-40F4-895C-0ABFF6F36B7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6D8D6A1-E837-4B3A-B737-2D6EE6C0B8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07703" y="126827"/>
            <a:ext cx="1306628" cy="1155085"/>
          </a:xfrm>
          <a:prstGeom prst="rect">
            <a:avLst/>
          </a:prstGeom>
        </p:spPr>
      </p:pic>
    </p:spTree>
    <p:extLst>
      <p:ext uri="{BB962C8B-B14F-4D97-AF65-F5344CB8AC3E}">
        <p14:creationId xmlns:p14="http://schemas.microsoft.com/office/powerpoint/2010/main" val="956494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D6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652D92CC-7E7B-486C-A2EE-0A85B59F7F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261575"/>
            <a:ext cx="1162895" cy="925909"/>
          </a:xfrm>
          <a:prstGeom prst="rect">
            <a:avLst/>
          </a:prstGeom>
        </p:spPr>
      </p:pic>
    </p:spTree>
    <p:extLst>
      <p:ext uri="{BB962C8B-B14F-4D97-AF65-F5344CB8AC3E}">
        <p14:creationId xmlns:p14="http://schemas.microsoft.com/office/powerpoint/2010/main" val="98016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ED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spTree>
    <p:extLst>
      <p:ext uri="{BB962C8B-B14F-4D97-AF65-F5344CB8AC3E}">
        <p14:creationId xmlns:p14="http://schemas.microsoft.com/office/powerpoint/2010/main" val="3981962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20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8" name="Picture 7">
            <a:extLst>
              <a:ext uri="{FF2B5EF4-FFF2-40B4-BE49-F238E27FC236}">
                <a16:creationId xmlns:a16="http://schemas.microsoft.com/office/drawing/2014/main" id="{6DC07B70-5300-46F5-869A-0A1126A93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5" y="116631"/>
            <a:ext cx="1164171" cy="1164171"/>
          </a:xfrm>
          <a:prstGeom prst="rect">
            <a:avLst/>
          </a:prstGeom>
        </p:spPr>
      </p:pic>
    </p:spTree>
    <p:extLst>
      <p:ext uri="{BB962C8B-B14F-4D97-AF65-F5344CB8AC3E}">
        <p14:creationId xmlns:p14="http://schemas.microsoft.com/office/powerpoint/2010/main" val="4253118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9" name="Picture 8">
            <a:extLst>
              <a:ext uri="{FF2B5EF4-FFF2-40B4-BE49-F238E27FC236}">
                <a16:creationId xmlns:a16="http://schemas.microsoft.com/office/drawing/2014/main" id="{18E9C960-21A1-489E-AA8B-DCC3B8100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8" y="116632"/>
            <a:ext cx="1164171" cy="1164171"/>
          </a:xfrm>
          <a:prstGeom prst="rect">
            <a:avLst/>
          </a:prstGeom>
        </p:spPr>
      </p:pic>
    </p:spTree>
    <p:extLst>
      <p:ext uri="{BB962C8B-B14F-4D97-AF65-F5344CB8AC3E}">
        <p14:creationId xmlns:p14="http://schemas.microsoft.com/office/powerpoint/2010/main" val="3302900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D9853F7-D166-4D9E-9147-580F0299230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5"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5D9853F7-D166-4D9E-9147-580F029923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D20517A8-B061-4BC2-94CE-196FA62B9AE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ABF493E2-2394-44D8-8B1A-F8BEC2BBB533}"/>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a:extLst>
              <a:ext uri="{FF2B5EF4-FFF2-40B4-BE49-F238E27FC236}">
                <a16:creationId xmlns:a16="http://schemas.microsoft.com/office/drawing/2014/main" id="{2FCB0210-60B3-4E51-A48B-45C3EEAA627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56176" y="253896"/>
            <a:ext cx="28003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55A68854-B262-4B9F-8EC7-3EE6449910F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0727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35AFC24-C2DC-49AE-AA42-B2EF0A93ED8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9"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A35AFC24-C2DC-49AE-AA42-B2EF0A93ED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5359FD8-EF37-4C9E-B77C-C8DAA1B0046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6936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3D9BA4-478F-4BD8-BF74-8CDAE0B9B6C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E43D9BA4-478F-4BD8-BF74-8CDAE0B9B6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C28940-BAA8-4536-BBA9-D483315504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916832"/>
            <a:ext cx="3008313"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635896" y="1910780"/>
            <a:ext cx="5111750" cy="4215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3212976"/>
            <a:ext cx="3008313" cy="2913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78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14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7CA7E3-709E-4977-997E-2D4A81CA5D0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7"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A07CA7E3-709E-4977-997E-2D4A81CA5D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18F18A-BFEB-46EC-9713-5AD6B9F259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395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2F3BCA-AB77-49F4-A729-A60B4DDC95B8}"/>
              </a:ext>
            </a:extLst>
          </p:cNvPr>
          <p:cNvGraphicFramePr>
            <a:graphicFrameLocks noChangeAspect="1"/>
          </p:cNvGraphicFramePr>
          <p:nvPr userDrawn="1">
            <p:custDataLst>
              <p:tags r:id="rId2"/>
            </p:custDataLst>
            <p:extLst>
              <p:ext uri="{D42A27DB-BD31-4B8C-83A1-F6EECF244321}">
                <p14:modId xmlns:p14="http://schemas.microsoft.com/office/powerpoint/2010/main" val="3636476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3C2F3BCA-AB77-49F4-A729-A60B4DDC95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28FBD2-750F-497D-979D-5EA64B4B4A7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8" name="Rectangle 7">
            <a:extLst>
              <a:ext uri="{FF2B5EF4-FFF2-40B4-BE49-F238E27FC236}">
                <a16:creationId xmlns:a16="http://schemas.microsoft.com/office/drawing/2014/main" id="{E0B69DB2-8AC0-4265-B4B5-2D535F863EA6}"/>
              </a:ext>
            </a:extLst>
          </p:cNvPr>
          <p:cNvSpPr/>
          <p:nvPr userDrawn="1"/>
        </p:nvSpPr>
        <p:spPr>
          <a:xfrm>
            <a:off x="0" y="5949280"/>
            <a:ext cx="9148046" cy="781893"/>
          </a:xfrm>
          <a:prstGeom prst="rect">
            <a:avLst/>
          </a:prstGeom>
          <a:solidFill>
            <a:srgbClr val="452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C5FD2F-512D-4646-8DF1-D20F0CEAE9AC}"/>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71A75BB9-37EA-4F5F-ACFA-930F43B5E9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24328" y="105157"/>
            <a:ext cx="1444962" cy="1340768"/>
          </a:xfrm>
          <a:prstGeom prst="rect">
            <a:avLst/>
          </a:prstGeom>
        </p:spPr>
      </p:pic>
    </p:spTree>
    <p:extLst>
      <p:ext uri="{BB962C8B-B14F-4D97-AF65-F5344CB8AC3E}">
        <p14:creationId xmlns:p14="http://schemas.microsoft.com/office/powerpoint/2010/main" val="2920490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F0C626-235E-4B30-AF49-92B14F3CA2DA}"/>
              </a:ext>
            </a:extLst>
          </p:cNvPr>
          <p:cNvGraphicFramePr>
            <a:graphicFrameLocks noChangeAspect="1"/>
          </p:cNvGraphicFramePr>
          <p:nvPr userDrawn="1">
            <p:custDataLst>
              <p:tags r:id="rId2"/>
            </p:custDataLst>
            <p:extLst>
              <p:ext uri="{D42A27DB-BD31-4B8C-83A1-F6EECF244321}">
                <p14:modId xmlns:p14="http://schemas.microsoft.com/office/powerpoint/2010/main" val="298830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CF0C626-235E-4B30-AF49-92B14F3CA2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339F61C-DF5B-4B9E-B305-3B89A123EFE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7DBB53C2-833B-41FD-BC0B-2F06B794BA9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84C4CAC-4D67-438B-8C5C-D60D1345445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2280" y="404664"/>
            <a:ext cx="1723602" cy="781893"/>
          </a:xfrm>
          <a:prstGeom prst="rect">
            <a:avLst/>
          </a:prstGeom>
        </p:spPr>
      </p:pic>
    </p:spTree>
    <p:extLst>
      <p:ext uri="{BB962C8B-B14F-4D97-AF65-F5344CB8AC3E}">
        <p14:creationId xmlns:p14="http://schemas.microsoft.com/office/powerpoint/2010/main" val="1393754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Rectangle 6">
            <a:extLst>
              <a:ext uri="{FF2B5EF4-FFF2-40B4-BE49-F238E27FC236}">
                <a16:creationId xmlns:a16="http://schemas.microsoft.com/office/drawing/2014/main" id="{25B9DF3F-FA77-42AC-90C4-6DBC7AE872D6}"/>
              </a:ext>
            </a:extLst>
          </p:cNvPr>
          <p:cNvSpPr/>
          <p:nvPr userDrawn="1"/>
        </p:nvSpPr>
        <p:spPr>
          <a:xfrm>
            <a:off x="0" y="5949280"/>
            <a:ext cx="9148046" cy="781893"/>
          </a:xfrm>
          <a:prstGeom prst="rect">
            <a:avLst/>
          </a:prstGeom>
          <a:solidFill>
            <a:srgbClr val="CC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E436126E-E787-4ECF-A432-39458B6C200B}"/>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53BF85F1-0F29-4EB9-941F-D816AADAF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260648"/>
            <a:ext cx="948417" cy="834438"/>
          </a:xfrm>
          <a:prstGeom prst="rect">
            <a:avLst/>
          </a:prstGeom>
        </p:spPr>
      </p:pic>
    </p:spTree>
    <p:extLst>
      <p:ext uri="{BB962C8B-B14F-4D97-AF65-F5344CB8AC3E}">
        <p14:creationId xmlns:p14="http://schemas.microsoft.com/office/powerpoint/2010/main" val="3846529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7C863F6-236D-4E27-9633-207AC725B3BE}"/>
              </a:ext>
            </a:extLst>
          </p:cNvPr>
          <p:cNvSpPr/>
          <p:nvPr userDrawn="1"/>
        </p:nvSpPr>
        <p:spPr>
          <a:xfrm>
            <a:off x="0" y="5949280"/>
            <a:ext cx="9148046" cy="781893"/>
          </a:xfrm>
          <a:prstGeom prst="rect">
            <a:avLst/>
          </a:prstGeom>
          <a:solidFill>
            <a:srgbClr val="016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698E2F96-94C8-4C60-8597-710E74C826D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89532DB3-90D1-4F41-AC65-2B4116BF2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6919" y="126827"/>
            <a:ext cx="1255588" cy="1195078"/>
          </a:xfrm>
          <a:prstGeom prst="rect">
            <a:avLst/>
          </a:prstGeom>
        </p:spPr>
      </p:pic>
    </p:spTree>
    <p:extLst>
      <p:ext uri="{BB962C8B-B14F-4D97-AF65-F5344CB8AC3E}">
        <p14:creationId xmlns:p14="http://schemas.microsoft.com/office/powerpoint/2010/main" val="1754356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2F3BCA-AB77-49F4-A729-A60B4DDC95B8}"/>
              </a:ext>
            </a:extLst>
          </p:cNvPr>
          <p:cNvGraphicFramePr>
            <a:graphicFrameLocks noChangeAspect="1"/>
          </p:cNvGraphicFramePr>
          <p:nvPr userDrawn="1">
            <p:custDataLst>
              <p:tags r:id="rId2"/>
            </p:custDataLst>
            <p:extLst>
              <p:ext uri="{D42A27DB-BD31-4B8C-83A1-F6EECF244321}">
                <p14:modId xmlns:p14="http://schemas.microsoft.com/office/powerpoint/2010/main" val="865729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9"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3C2F3BCA-AB77-49F4-A729-A60B4DDC95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28FBD2-750F-497D-979D-5EA64B4B4A7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8" name="Rectangle 7">
            <a:extLst>
              <a:ext uri="{FF2B5EF4-FFF2-40B4-BE49-F238E27FC236}">
                <a16:creationId xmlns:a16="http://schemas.microsoft.com/office/drawing/2014/main" id="{E0B69DB2-8AC0-4265-B4B5-2D535F863EA6}"/>
              </a:ext>
            </a:extLst>
          </p:cNvPr>
          <p:cNvSpPr/>
          <p:nvPr userDrawn="1"/>
        </p:nvSpPr>
        <p:spPr>
          <a:xfrm>
            <a:off x="0" y="5949280"/>
            <a:ext cx="9148046" cy="781893"/>
          </a:xfrm>
          <a:prstGeom prst="rect">
            <a:avLst/>
          </a:prstGeom>
          <a:solidFill>
            <a:srgbClr val="452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C5FD2F-512D-4646-8DF1-D20F0CEAE9AC}"/>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71A75BB9-37EA-4F5F-ACFA-930F43B5E9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24328" y="105157"/>
            <a:ext cx="1444962" cy="1340768"/>
          </a:xfrm>
          <a:prstGeom prst="rect">
            <a:avLst/>
          </a:prstGeom>
        </p:spPr>
      </p:pic>
    </p:spTree>
    <p:extLst>
      <p:ext uri="{BB962C8B-B14F-4D97-AF65-F5344CB8AC3E}">
        <p14:creationId xmlns:p14="http://schemas.microsoft.com/office/powerpoint/2010/main" val="174736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014546D-6C8A-434D-AC71-B0FDBC329615}"/>
              </a:ext>
            </a:extLst>
          </p:cNvPr>
          <p:cNvGraphicFramePr>
            <a:graphicFrameLocks noChangeAspect="1"/>
          </p:cNvGraphicFramePr>
          <p:nvPr userDrawn="1">
            <p:custDataLst>
              <p:tags r:id="rId2"/>
            </p:custDataLst>
            <p:extLst>
              <p:ext uri="{D42A27DB-BD31-4B8C-83A1-F6EECF244321}">
                <p14:modId xmlns:p14="http://schemas.microsoft.com/office/powerpoint/2010/main" val="2094912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3"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C014546D-6C8A-434D-AC71-B0FDBC3296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768DADA-F7A9-4A7D-B90D-BC681C68B4E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96F1963-1FEC-4074-87A7-FC4C1C73D654}"/>
              </a:ext>
            </a:extLst>
          </p:cNvPr>
          <p:cNvSpPr/>
          <p:nvPr userDrawn="1"/>
        </p:nvSpPr>
        <p:spPr>
          <a:xfrm>
            <a:off x="0" y="5949280"/>
            <a:ext cx="9148046" cy="781893"/>
          </a:xfrm>
          <a:prstGeom prst="rect">
            <a:avLst/>
          </a:prstGeom>
          <a:solidFill>
            <a:srgbClr val="3F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BB738D30-CD7D-40F4-895C-0ABFF6F36B7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6D8D6A1-E837-4B3A-B737-2D6EE6C0B8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07703" y="126827"/>
            <a:ext cx="1306628" cy="1155085"/>
          </a:xfrm>
          <a:prstGeom prst="rect">
            <a:avLst/>
          </a:prstGeom>
        </p:spPr>
      </p:pic>
    </p:spTree>
    <p:extLst>
      <p:ext uri="{BB962C8B-B14F-4D97-AF65-F5344CB8AC3E}">
        <p14:creationId xmlns:p14="http://schemas.microsoft.com/office/powerpoint/2010/main" val="1379832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D6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652D92CC-7E7B-486C-A2EE-0A85B59F7F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261575"/>
            <a:ext cx="1162895" cy="925909"/>
          </a:xfrm>
          <a:prstGeom prst="rect">
            <a:avLst/>
          </a:prstGeom>
        </p:spPr>
      </p:pic>
    </p:spTree>
    <p:extLst>
      <p:ext uri="{BB962C8B-B14F-4D97-AF65-F5344CB8AC3E}">
        <p14:creationId xmlns:p14="http://schemas.microsoft.com/office/powerpoint/2010/main" val="404991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ED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spTree>
    <p:extLst>
      <p:ext uri="{BB962C8B-B14F-4D97-AF65-F5344CB8AC3E}">
        <p14:creationId xmlns:p14="http://schemas.microsoft.com/office/powerpoint/2010/main" val="1985997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20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8" name="Picture 7">
            <a:extLst>
              <a:ext uri="{FF2B5EF4-FFF2-40B4-BE49-F238E27FC236}">
                <a16:creationId xmlns:a16="http://schemas.microsoft.com/office/drawing/2014/main" id="{6DC07B70-5300-46F5-869A-0A1126A93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5" y="116631"/>
            <a:ext cx="1164171" cy="1164171"/>
          </a:xfrm>
          <a:prstGeom prst="rect">
            <a:avLst/>
          </a:prstGeom>
        </p:spPr>
      </p:pic>
    </p:spTree>
    <p:extLst>
      <p:ext uri="{BB962C8B-B14F-4D97-AF65-F5344CB8AC3E}">
        <p14:creationId xmlns:p14="http://schemas.microsoft.com/office/powerpoint/2010/main" val="843470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9" name="Picture 8">
            <a:extLst>
              <a:ext uri="{FF2B5EF4-FFF2-40B4-BE49-F238E27FC236}">
                <a16:creationId xmlns:a16="http://schemas.microsoft.com/office/drawing/2014/main" id="{18E9C960-21A1-489E-AA8B-DCC3B8100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8" y="116632"/>
            <a:ext cx="1164171" cy="1164171"/>
          </a:xfrm>
          <a:prstGeom prst="rect">
            <a:avLst/>
          </a:prstGeom>
        </p:spPr>
      </p:pic>
    </p:spTree>
    <p:extLst>
      <p:ext uri="{BB962C8B-B14F-4D97-AF65-F5344CB8AC3E}">
        <p14:creationId xmlns:p14="http://schemas.microsoft.com/office/powerpoint/2010/main" val="312866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D9853F7-D166-4D9E-9147-580F02992305}"/>
              </a:ext>
            </a:extLst>
          </p:cNvPr>
          <p:cNvGraphicFramePr>
            <a:graphicFrameLocks noChangeAspect="1"/>
          </p:cNvGraphicFramePr>
          <p:nvPr userDrawn="1">
            <p:custDataLst>
              <p:tags r:id="rId2"/>
            </p:custDataLst>
            <p:extLst>
              <p:ext uri="{D42A27DB-BD31-4B8C-83A1-F6EECF244321}">
                <p14:modId xmlns:p14="http://schemas.microsoft.com/office/powerpoint/2010/main" val="2164582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7"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5D9853F7-D166-4D9E-9147-580F029923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D20517A8-B061-4BC2-94CE-196FA62B9AE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ABF493E2-2394-44D8-8B1A-F8BEC2BBB533}"/>
              </a:ext>
            </a:extLst>
          </p:cNvPr>
          <p:cNvSpPr/>
          <p:nvPr userDrawn="1"/>
        </p:nvSpPr>
        <p:spPr>
          <a:xfrm>
            <a:off x="0" y="5949280"/>
            <a:ext cx="9148046" cy="7818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a:extLst>
              <a:ext uri="{FF2B5EF4-FFF2-40B4-BE49-F238E27FC236}">
                <a16:creationId xmlns:a16="http://schemas.microsoft.com/office/drawing/2014/main" id="{2FCB0210-60B3-4E51-A48B-45C3EEAA627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56176" y="253896"/>
            <a:ext cx="28003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55A68854-B262-4B9F-8EC7-3EE6449910F9}"/>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7583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014546D-6C8A-434D-AC71-B0FDBC329615}"/>
              </a:ext>
            </a:extLst>
          </p:cNvPr>
          <p:cNvGraphicFramePr>
            <a:graphicFrameLocks noChangeAspect="1"/>
          </p:cNvGraphicFramePr>
          <p:nvPr userDrawn="1">
            <p:custDataLst>
              <p:tags r:id="rId2"/>
            </p:custDataLst>
            <p:extLst>
              <p:ext uri="{D42A27DB-BD31-4B8C-83A1-F6EECF244321}">
                <p14:modId xmlns:p14="http://schemas.microsoft.com/office/powerpoint/2010/main" val="1204833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C014546D-6C8A-434D-AC71-B0FDBC3296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768DADA-F7A9-4A7D-B90D-BC681C68B4EA}"/>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96F1963-1FEC-4074-87A7-FC4C1C73D654}"/>
              </a:ext>
            </a:extLst>
          </p:cNvPr>
          <p:cNvSpPr/>
          <p:nvPr userDrawn="1"/>
        </p:nvSpPr>
        <p:spPr>
          <a:xfrm>
            <a:off x="0" y="5949280"/>
            <a:ext cx="9148046" cy="781893"/>
          </a:xfrm>
          <a:prstGeom prst="rect">
            <a:avLst/>
          </a:prstGeom>
          <a:solidFill>
            <a:srgbClr val="3FB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BB738D30-CD7D-40F4-895C-0ABFF6F36B7A}"/>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6D8D6A1-E837-4B3A-B737-2D6EE6C0B8E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07703" y="126827"/>
            <a:ext cx="1306628" cy="1155085"/>
          </a:xfrm>
          <a:prstGeom prst="rect">
            <a:avLst/>
          </a:prstGeom>
        </p:spPr>
      </p:pic>
    </p:spTree>
    <p:extLst>
      <p:ext uri="{BB962C8B-B14F-4D97-AF65-F5344CB8AC3E}">
        <p14:creationId xmlns:p14="http://schemas.microsoft.com/office/powerpoint/2010/main" val="3455931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35AFC24-C2DC-49AE-AA42-B2EF0A93ED81}"/>
              </a:ext>
            </a:extLst>
          </p:cNvPr>
          <p:cNvGraphicFramePr>
            <a:graphicFrameLocks noChangeAspect="1"/>
          </p:cNvGraphicFramePr>
          <p:nvPr userDrawn="1">
            <p:custDataLst>
              <p:tags r:id="rId2"/>
            </p:custDataLst>
            <p:extLst>
              <p:ext uri="{D42A27DB-BD31-4B8C-83A1-F6EECF244321}">
                <p14:modId xmlns:p14="http://schemas.microsoft.com/office/powerpoint/2010/main" val="2944185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1"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A35AFC24-C2DC-49AE-AA42-B2EF0A93ED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5359FD8-EF37-4C9E-B77C-C8DAA1B0046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9291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43D9BA4-478F-4BD8-BF74-8CDAE0B9B6C3}"/>
              </a:ext>
            </a:extLst>
          </p:cNvPr>
          <p:cNvGraphicFramePr>
            <a:graphicFrameLocks noChangeAspect="1"/>
          </p:cNvGraphicFramePr>
          <p:nvPr userDrawn="1">
            <p:custDataLst>
              <p:tags r:id="rId2"/>
            </p:custDataLst>
            <p:extLst>
              <p:ext uri="{D42A27DB-BD31-4B8C-83A1-F6EECF244321}">
                <p14:modId xmlns:p14="http://schemas.microsoft.com/office/powerpoint/2010/main" val="1547230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5"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E43D9BA4-478F-4BD8-BF74-8CDAE0B9B6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C28940-BAA8-4536-BBA9-D4833155043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2000" b="1"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a:xfrm>
            <a:off x="457200" y="1916832"/>
            <a:ext cx="3008313"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635896" y="1910780"/>
            <a:ext cx="5111750" cy="4215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3212976"/>
            <a:ext cx="3008313" cy="2913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259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902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7CA7E3-709E-4977-997E-2D4A81CA5D01}"/>
              </a:ext>
            </a:extLst>
          </p:cNvPr>
          <p:cNvGraphicFramePr>
            <a:graphicFrameLocks noChangeAspect="1"/>
          </p:cNvGraphicFramePr>
          <p:nvPr userDrawn="1">
            <p:custDataLst>
              <p:tags r:id="rId2"/>
            </p:custDataLst>
            <p:extLst>
              <p:ext uri="{D42A27DB-BD31-4B8C-83A1-F6EECF244321}">
                <p14:modId xmlns:p14="http://schemas.microsoft.com/office/powerpoint/2010/main" val="2386999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9"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A07CA7E3-709E-4977-997E-2D4A81CA5D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18F18A-BFEB-46EC-9713-5AD6B9F259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610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D6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652D92CC-7E7B-486C-A2EE-0A85B59F7F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261575"/>
            <a:ext cx="1162895" cy="925909"/>
          </a:xfrm>
          <a:prstGeom prst="rect">
            <a:avLst/>
          </a:prstGeom>
        </p:spPr>
      </p:pic>
    </p:spTree>
    <p:extLst>
      <p:ext uri="{BB962C8B-B14F-4D97-AF65-F5344CB8AC3E}">
        <p14:creationId xmlns:p14="http://schemas.microsoft.com/office/powerpoint/2010/main" val="3147905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ED5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spTree>
    <p:extLst>
      <p:ext uri="{BB962C8B-B14F-4D97-AF65-F5344CB8AC3E}">
        <p14:creationId xmlns:p14="http://schemas.microsoft.com/office/powerpoint/2010/main" val="402743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20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8" name="Picture 7">
            <a:extLst>
              <a:ext uri="{FF2B5EF4-FFF2-40B4-BE49-F238E27FC236}">
                <a16:creationId xmlns:a16="http://schemas.microsoft.com/office/drawing/2014/main" id="{6DC07B70-5300-46F5-869A-0A1126A93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5" y="116631"/>
            <a:ext cx="1164171" cy="1164171"/>
          </a:xfrm>
          <a:prstGeom prst="rect">
            <a:avLst/>
          </a:prstGeom>
        </p:spPr>
      </p:pic>
    </p:spTree>
    <p:extLst>
      <p:ext uri="{BB962C8B-B14F-4D97-AF65-F5344CB8AC3E}">
        <p14:creationId xmlns:p14="http://schemas.microsoft.com/office/powerpoint/2010/main" val="29751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54456C-7CB6-4BCE-9FFD-37D77984E12C}"/>
              </a:ext>
            </a:extLst>
          </p:cNvPr>
          <p:cNvSpPr/>
          <p:nvPr userDrawn="1"/>
        </p:nvSpPr>
        <p:spPr>
          <a:xfrm>
            <a:off x="0" y="5949280"/>
            <a:ext cx="9148046" cy="7818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DC1D6CED-921C-4D6D-AEE5-9DBAF31C3888}"/>
              </a:ext>
            </a:extLst>
          </p:cNvPr>
          <p:cNvSpPr/>
          <p:nvPr userDrawn="1"/>
        </p:nvSpPr>
        <p:spPr>
          <a:xfrm>
            <a:off x="251520" y="5941319"/>
            <a:ext cx="792088" cy="7978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1519DA3E-093D-4FDB-B91E-538727DBAC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2377" y="116632"/>
            <a:ext cx="1164171" cy="1164171"/>
          </a:xfrm>
          <a:prstGeom prst="rect">
            <a:avLst/>
          </a:prstGeom>
        </p:spPr>
      </p:pic>
      <p:pic>
        <p:nvPicPr>
          <p:cNvPr id="9" name="Picture 8">
            <a:extLst>
              <a:ext uri="{FF2B5EF4-FFF2-40B4-BE49-F238E27FC236}">
                <a16:creationId xmlns:a16="http://schemas.microsoft.com/office/drawing/2014/main" id="{18E9C960-21A1-489E-AA8B-DCC3B8100B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2378" y="116632"/>
            <a:ext cx="1164171" cy="1164171"/>
          </a:xfrm>
          <a:prstGeom prst="rect">
            <a:avLst/>
          </a:prstGeom>
        </p:spPr>
      </p:pic>
    </p:spTree>
    <p:extLst>
      <p:ext uri="{BB962C8B-B14F-4D97-AF65-F5344CB8AC3E}">
        <p14:creationId xmlns:p14="http://schemas.microsoft.com/office/powerpoint/2010/main" val="252239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19.xml"/><Relationship Id="rId3" Type="http://schemas.openxmlformats.org/officeDocument/2006/relationships/slideLayout" Target="../slideLayouts/slideLayout28.xml"/><Relationship Id="rId21" Type="http://schemas.openxmlformats.org/officeDocument/2006/relationships/image" Target="../media/image2.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18.xml"/><Relationship Id="rId2" Type="http://schemas.openxmlformats.org/officeDocument/2006/relationships/slideLayout" Target="../slideLayouts/slideLayout27.xml"/><Relationship Id="rId16" Type="http://schemas.openxmlformats.org/officeDocument/2006/relationships/vmlDrawing" Target="../drawings/vmlDrawing9.vml"/><Relationship Id="rId20" Type="http://schemas.openxmlformats.org/officeDocument/2006/relationships/image" Target="../media/image1.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oleObject" Target="../embeddings/oleObject9.bin"/><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35.xml"/><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34.xml"/><Relationship Id="rId2" Type="http://schemas.openxmlformats.org/officeDocument/2006/relationships/slideLayout" Target="../slideLayouts/slideLayout41.xml"/><Relationship Id="rId16" Type="http://schemas.openxmlformats.org/officeDocument/2006/relationships/vmlDrawing" Target="../drawings/vmlDrawing17.vml"/><Relationship Id="rId20" Type="http://schemas.openxmlformats.org/officeDocument/2006/relationships/image" Target="../media/image1.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oleObject" Target="../embeddings/oleObject17.bin"/><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0CA8E1-E213-4D40-A518-A2A43FE386CF}"/>
              </a:ext>
            </a:extLst>
          </p:cNvPr>
          <p:cNvGraphicFramePr>
            <a:graphicFrameLocks noChangeAspect="1"/>
          </p:cNvGraphicFramePr>
          <p:nvPr userDrawn="1">
            <p:custDataLst>
              <p:tags r:id="rId17"/>
            </p:custDataLst>
            <p:extLst>
              <p:ext uri="{D42A27DB-BD31-4B8C-83A1-F6EECF244321}">
                <p14:modId xmlns:p14="http://schemas.microsoft.com/office/powerpoint/2010/main" val="2745523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19" imgW="415" imgH="416" progId="TCLayout.ActiveDocument.1">
                  <p:embed/>
                </p:oleObj>
              </mc:Choice>
              <mc:Fallback>
                <p:oleObj name="think-cell Slide" r:id="rId19" imgW="415" imgH="416" progId="TCLayout.ActiveDocument.1">
                  <p:embed/>
                  <p:pic>
                    <p:nvPicPr>
                      <p:cNvPr id="8" name="Object 7" hidden="1">
                        <a:extLst>
                          <a:ext uri="{FF2B5EF4-FFF2-40B4-BE49-F238E27FC236}">
                            <a16:creationId xmlns:a16="http://schemas.microsoft.com/office/drawing/2014/main" id="{3E0CA8E1-E213-4D40-A518-A2A43FE386C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85B63B7-BC65-448B-8AD6-90EFAD05BB6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1475656" y="252712"/>
            <a:ext cx="5976664" cy="656008"/>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67544" y="141277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FC736750-AC54-45C1-94A4-6C168B6DD2B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33" y="-459432"/>
            <a:ext cx="1609647" cy="2276872"/>
          </a:xfrm>
          <a:prstGeom prst="rect">
            <a:avLst/>
          </a:prstGeom>
        </p:spPr>
      </p:pic>
      <p:sp>
        <p:nvSpPr>
          <p:cNvPr id="4"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B50D2DAB-5E80-4D61-9D65-6A0C7C0AB328}"/>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421959407"/>
      </p:ext>
    </p:extLst>
  </p:cSld>
  <p:clrMap bg1="lt1" tx1="dk1" bg2="lt2" tx2="dk2" accent1="accent1" accent2="accent2" accent3="accent3" accent4="accent4" accent5="accent5" accent6="accent6" hlink="hlink" folHlink="folHlink"/>
  <p:sldLayoutIdLst>
    <p:sldLayoutId id="2147484043" r:id="rId1"/>
    <p:sldLayoutId id="2147484030" r:id="rId2"/>
    <p:sldLayoutId id="2147484031" r:id="rId3"/>
    <p:sldLayoutId id="2147484033" r:id="rId4"/>
    <p:sldLayoutId id="2147484034" r:id="rId5"/>
    <p:sldLayoutId id="2147484035" r:id="rId6"/>
    <p:sldLayoutId id="2147484074" r:id="rId7"/>
    <p:sldLayoutId id="2147484075" r:id="rId8"/>
    <p:sldLayoutId id="2147484076" r:id="rId9"/>
    <p:sldLayoutId id="2147484032" r:id="rId10"/>
    <p:sldLayoutId id="2147484036" r:id="rId11"/>
    <p:sldLayoutId id="2147484037" r:id="rId12"/>
    <p:sldLayoutId id="2147484041" r:id="rId13"/>
    <p:sldLayoutId id="2147484042" r:id="rId14"/>
  </p:sldLayoutIdLst>
  <p:hf hdr="0"/>
  <p:txStyles>
    <p:titleStyle>
      <a:lvl1pPr algn="l" defTabSz="914400" rtl="0" eaLnBrk="1" latinLnBrk="0" hangingPunct="1">
        <a:spcBef>
          <a:spcPct val="0"/>
        </a:spcBef>
        <a:buNone/>
        <a:defRPr sz="3600" kern="1200">
          <a:solidFill>
            <a:schemeClr val="bg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435109E2-70C7-4321-9C30-59F20D16EA84}"/>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62449359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0CA8E1-E213-4D40-A518-A2A43FE386CF}"/>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Slide" r:id="rId19" imgW="415" imgH="416" progId="TCLayout.ActiveDocument.1">
                  <p:embed/>
                </p:oleObj>
              </mc:Choice>
              <mc:Fallback>
                <p:oleObj name="think-cell Slide" r:id="rId19" imgW="415" imgH="416" progId="TCLayout.ActiveDocument.1">
                  <p:embed/>
                  <p:pic>
                    <p:nvPicPr>
                      <p:cNvPr id="8" name="Object 7" hidden="1">
                        <a:extLst>
                          <a:ext uri="{FF2B5EF4-FFF2-40B4-BE49-F238E27FC236}">
                            <a16:creationId xmlns:a16="http://schemas.microsoft.com/office/drawing/2014/main" id="{3E0CA8E1-E213-4D40-A518-A2A43FE386C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85B63B7-BC65-448B-8AD6-90EFAD05BB6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1475656" y="252712"/>
            <a:ext cx="5976664" cy="656008"/>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67544" y="141277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FC736750-AC54-45C1-94A4-6C168B6DD2B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33" y="-459432"/>
            <a:ext cx="1609647" cy="2276872"/>
          </a:xfrm>
          <a:prstGeom prst="rect">
            <a:avLst/>
          </a:prstGeom>
        </p:spPr>
      </p:pic>
      <p:sp>
        <p:nvSpPr>
          <p:cNvPr id="4"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578A1EA3-54DC-4CE0-A7BA-4A14AA55EB3C}"/>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57882138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Lst>
  <p:hf hdr="0"/>
  <p:txStyles>
    <p:titleStyle>
      <a:lvl1pPr algn="l" defTabSz="914400" rtl="0" eaLnBrk="1" latinLnBrk="0" hangingPunct="1">
        <a:spcBef>
          <a:spcPct val="0"/>
        </a:spcBef>
        <a:buNone/>
        <a:defRPr sz="3600" kern="1200">
          <a:solidFill>
            <a:schemeClr val="bg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E0CA8E1-E213-4D40-A518-A2A43FE386CF}"/>
              </a:ext>
            </a:extLst>
          </p:cNvPr>
          <p:cNvGraphicFramePr>
            <a:graphicFrameLocks noChangeAspect="1"/>
          </p:cNvGraphicFramePr>
          <p:nvPr userDrawn="1">
            <p:custDataLst>
              <p:tags r:id="rId17"/>
            </p:custDataLst>
            <p:extLst>
              <p:ext uri="{D42A27DB-BD31-4B8C-83A1-F6EECF244321}">
                <p14:modId xmlns:p14="http://schemas.microsoft.com/office/powerpoint/2010/main" val="1966970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1" name="think-cell Slide" r:id="rId19" imgW="415" imgH="416" progId="TCLayout.ActiveDocument.1">
                  <p:embed/>
                </p:oleObj>
              </mc:Choice>
              <mc:Fallback>
                <p:oleObj name="think-cell Slide" r:id="rId19" imgW="415" imgH="416" progId="TCLayout.ActiveDocument.1">
                  <p:embed/>
                  <p:pic>
                    <p:nvPicPr>
                      <p:cNvPr id="8" name="Object 7" hidden="1">
                        <a:extLst>
                          <a:ext uri="{FF2B5EF4-FFF2-40B4-BE49-F238E27FC236}">
                            <a16:creationId xmlns:a16="http://schemas.microsoft.com/office/drawing/2014/main" id="{3E0CA8E1-E213-4D40-A518-A2A43FE386CF}"/>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85B63B7-BC65-448B-8AD6-90EFAD05BB6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1475656" y="252712"/>
            <a:ext cx="5976664" cy="656008"/>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67544" y="141277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FC736750-AC54-45C1-94A4-6C168B6DD2B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33" y="-459432"/>
            <a:ext cx="1609647" cy="2276872"/>
          </a:xfrm>
          <a:prstGeom prst="rect">
            <a:avLst/>
          </a:prstGeom>
        </p:spPr>
      </p:pic>
      <p:sp>
        <p:nvSpPr>
          <p:cNvPr id="4" name="MSIPCMContentMarking" descr="{&quot;HashCode&quot;:-1288984879,&quot;Placement&quot;:&quot;Header&quot;,&quot;Top&quot;:0.0,&quot;Left&quot;:331.105438,&quot;SlideWidth&quot;:720,&quot;SlideHeight&quot;:540}">
            <a:extLst>
              <a:ext uri="{FF2B5EF4-FFF2-40B4-BE49-F238E27FC236}">
                <a16:creationId xmlns:a16="http://schemas.microsoft.com/office/drawing/2014/main" id="{265F875B-1374-4808-B462-1991D721E0AA}"/>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ct val="0"/>
              </a:spcBef>
              <a:spcAft>
                <a:spcPct val="0"/>
              </a:spcAft>
            </a:pPr>
            <a:r>
              <a:rPr lang="en-GB"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01819447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Lst>
  <p:hf hdr="0"/>
  <p:txStyles>
    <p:titleStyle>
      <a:lvl1pPr algn="l" defTabSz="914400" rtl="0" eaLnBrk="1" latinLnBrk="0" hangingPunct="1">
        <a:spcBef>
          <a:spcPct val="0"/>
        </a:spcBef>
        <a:buNone/>
        <a:defRPr sz="3600" kern="1200">
          <a:solidFill>
            <a:schemeClr val="bg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hyperlink" Target="file:///\\NC2FDC06\DFSRoot$\SZ\WMAGroups\01%20-%20Route%20IM%20Director%20-%20Wessex\02%20-%20Route%20Safety%20Hour%20Reporting\02%20-%20Route%20Safety%20Hour%20Reporting\Safety%20Cascade%2020-21\P11%202021\GERT8000-HB10%20Iss%204.pdf" TargetMode="External"/><Relationship Id="rId3" Type="http://schemas.openxmlformats.org/officeDocument/2006/relationships/tags" Target="../tags/tag67.xml"/><Relationship Id="rId7" Type="http://schemas.openxmlformats.org/officeDocument/2006/relationships/image" Target="../media/image1.emf"/><Relationship Id="rId2" Type="http://schemas.openxmlformats.org/officeDocument/2006/relationships/tags" Target="../tags/tag66.xml"/><Relationship Id="rId1" Type="http://schemas.openxmlformats.org/officeDocument/2006/relationships/vmlDrawing" Target="../drawings/vmlDrawing33.vml"/><Relationship Id="rId6" Type="http://schemas.openxmlformats.org/officeDocument/2006/relationships/oleObject" Target="../embeddings/oleObject26.bin"/><Relationship Id="rId5" Type="http://schemas.openxmlformats.org/officeDocument/2006/relationships/notesSlide" Target="../notesSlides/notesSlide10.xml"/><Relationship Id="rId10" Type="http://schemas.openxmlformats.org/officeDocument/2006/relationships/image" Target="../media/image21.png"/><Relationship Id="rId4" Type="http://schemas.openxmlformats.org/officeDocument/2006/relationships/slideLayout" Target="../slideLayouts/slideLayout28.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9.xml"/><Relationship Id="rId7" Type="http://schemas.openxmlformats.org/officeDocument/2006/relationships/image" Target="../media/image1.emf"/><Relationship Id="rId2" Type="http://schemas.openxmlformats.org/officeDocument/2006/relationships/tags" Target="../tags/tag68.xml"/><Relationship Id="rId1" Type="http://schemas.openxmlformats.org/officeDocument/2006/relationships/vmlDrawing" Target="../drawings/vmlDrawing34.vml"/><Relationship Id="rId6" Type="http://schemas.openxmlformats.org/officeDocument/2006/relationships/oleObject" Target="../embeddings/oleObject26.bin"/><Relationship Id="rId5" Type="http://schemas.openxmlformats.org/officeDocument/2006/relationships/notesSlide" Target="../notesSlides/notesSlide11.xml"/><Relationship Id="rId4" Type="http://schemas.openxmlformats.org/officeDocument/2006/relationships/slideLayout" Target="../slideLayouts/slideLayout28.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71.xml"/><Relationship Id="rId7" Type="http://schemas.openxmlformats.org/officeDocument/2006/relationships/image" Target="../media/image1.emf"/><Relationship Id="rId2" Type="http://schemas.openxmlformats.org/officeDocument/2006/relationships/tags" Target="../tags/tag70.xml"/><Relationship Id="rId1" Type="http://schemas.openxmlformats.org/officeDocument/2006/relationships/vmlDrawing" Target="../drawings/vmlDrawing35.vml"/><Relationship Id="rId6" Type="http://schemas.openxmlformats.org/officeDocument/2006/relationships/oleObject" Target="../embeddings/oleObject27.bin"/><Relationship Id="rId11" Type="http://schemas.openxmlformats.org/officeDocument/2006/relationships/image" Target="../media/image27.png"/><Relationship Id="rId5" Type="http://schemas.openxmlformats.org/officeDocument/2006/relationships/notesSlide" Target="../notesSlides/notesSlide12.xml"/><Relationship Id="rId10" Type="http://schemas.openxmlformats.org/officeDocument/2006/relationships/image" Target="../media/image26.png"/><Relationship Id="rId4" Type="http://schemas.openxmlformats.org/officeDocument/2006/relationships/slideLayout" Target="../slideLayouts/slideLayout3.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73.xml"/><Relationship Id="rId7" Type="http://schemas.openxmlformats.org/officeDocument/2006/relationships/image" Target="../media/image1.emf"/><Relationship Id="rId2" Type="http://schemas.openxmlformats.org/officeDocument/2006/relationships/tags" Target="../tags/tag72.xml"/><Relationship Id="rId1" Type="http://schemas.openxmlformats.org/officeDocument/2006/relationships/vmlDrawing" Target="../drawings/vmlDrawing36.vml"/><Relationship Id="rId6" Type="http://schemas.openxmlformats.org/officeDocument/2006/relationships/oleObject" Target="../embeddings/oleObject27.bin"/><Relationship Id="rId5" Type="http://schemas.openxmlformats.org/officeDocument/2006/relationships/notesSlide" Target="../notesSlides/notesSlide13.xml"/><Relationship Id="rId10" Type="http://schemas.openxmlformats.org/officeDocument/2006/relationships/image" Target="../media/image27.png"/><Relationship Id="rId4" Type="http://schemas.openxmlformats.org/officeDocument/2006/relationships/slideLayout" Target="../slideLayouts/slideLayout3.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75.xml"/><Relationship Id="rId7" Type="http://schemas.openxmlformats.org/officeDocument/2006/relationships/image" Target="../media/image1.emf"/><Relationship Id="rId2" Type="http://schemas.openxmlformats.org/officeDocument/2006/relationships/tags" Target="../tags/tag74.xml"/><Relationship Id="rId1" Type="http://schemas.openxmlformats.org/officeDocument/2006/relationships/vmlDrawing" Target="../drawings/vmlDrawing37.vml"/><Relationship Id="rId6" Type="http://schemas.openxmlformats.org/officeDocument/2006/relationships/oleObject" Target="../embeddings/oleObject27.bin"/><Relationship Id="rId11" Type="http://schemas.openxmlformats.org/officeDocument/2006/relationships/image" Target="../media/image27.png"/><Relationship Id="rId5" Type="http://schemas.openxmlformats.org/officeDocument/2006/relationships/notesSlide" Target="../notesSlides/notesSlide14.xml"/><Relationship Id="rId10" Type="http://schemas.openxmlformats.org/officeDocument/2006/relationships/hyperlink" Target="mailto:ross.blair@networkrail.co.uk" TargetMode="External"/><Relationship Id="rId4" Type="http://schemas.openxmlformats.org/officeDocument/2006/relationships/slideLayout" Target="../slideLayouts/slideLayout3.xml"/><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hyperlink" Target="https://web.microsoftstream.com/video/a6b46c20-42ff-4bbe-aff6-c9b7a8c29cd4?list=studio" TargetMode="External"/><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jpeg"/><Relationship Id="rId3" Type="http://schemas.openxmlformats.org/officeDocument/2006/relationships/tags" Target="../tags/tag77.xml"/><Relationship Id="rId7" Type="http://schemas.openxmlformats.org/officeDocument/2006/relationships/image" Target="../media/image1.emf"/><Relationship Id="rId12" Type="http://schemas.openxmlformats.org/officeDocument/2006/relationships/hyperlink" Target="mailto:paul.mangan@networkrail.co.uk" TargetMode="External"/><Relationship Id="rId2" Type="http://schemas.openxmlformats.org/officeDocument/2006/relationships/tags" Target="../tags/tag76.xml"/><Relationship Id="rId1" Type="http://schemas.openxmlformats.org/officeDocument/2006/relationships/vmlDrawing" Target="../drawings/vmlDrawing38.vml"/><Relationship Id="rId6" Type="http://schemas.openxmlformats.org/officeDocument/2006/relationships/oleObject" Target="../embeddings/oleObject26.bin"/><Relationship Id="rId11" Type="http://schemas.openxmlformats.org/officeDocument/2006/relationships/hyperlink" Target="mailto:ronald.gayler@networkrail.co.uk" TargetMode="External"/><Relationship Id="rId5" Type="http://schemas.openxmlformats.org/officeDocument/2006/relationships/notesSlide" Target="../notesSlides/notesSlide15.xml"/><Relationship Id="rId10" Type="http://schemas.openxmlformats.org/officeDocument/2006/relationships/image" Target="../media/image39.jpeg"/><Relationship Id="rId4" Type="http://schemas.openxmlformats.org/officeDocument/2006/relationships/slideLayout" Target="../slideLayouts/slideLayout28.xml"/><Relationship Id="rId9" Type="http://schemas.openxmlformats.org/officeDocument/2006/relationships/hyperlink" Target="mailto:graham.gibbs@networkrail.co.uk" TargetMode="External"/><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79.xml"/><Relationship Id="rId7" Type="http://schemas.openxmlformats.org/officeDocument/2006/relationships/image" Target="../media/image1.emf"/><Relationship Id="rId2" Type="http://schemas.openxmlformats.org/officeDocument/2006/relationships/tags" Target="../tags/tag78.xml"/><Relationship Id="rId1" Type="http://schemas.openxmlformats.org/officeDocument/2006/relationships/vmlDrawing" Target="../drawings/vmlDrawing39.vml"/><Relationship Id="rId6" Type="http://schemas.openxmlformats.org/officeDocument/2006/relationships/oleObject" Target="../embeddings/oleObject26.bin"/><Relationship Id="rId5" Type="http://schemas.openxmlformats.org/officeDocument/2006/relationships/notesSlide" Target="../notesSlides/notesSlide16.xml"/><Relationship Id="rId4"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81.xml"/><Relationship Id="rId7" Type="http://schemas.openxmlformats.org/officeDocument/2006/relationships/image" Target="../media/image1.emf"/><Relationship Id="rId2" Type="http://schemas.openxmlformats.org/officeDocument/2006/relationships/tags" Target="../tags/tag80.xml"/><Relationship Id="rId1" Type="http://schemas.openxmlformats.org/officeDocument/2006/relationships/vmlDrawing" Target="../drawings/vmlDrawing40.vml"/><Relationship Id="rId6" Type="http://schemas.openxmlformats.org/officeDocument/2006/relationships/oleObject" Target="../embeddings/oleObject26.bin"/><Relationship Id="rId5" Type="http://schemas.openxmlformats.org/officeDocument/2006/relationships/notesSlide" Target="../notesSlides/notesSlide17.xml"/><Relationship Id="rId4" Type="http://schemas.openxmlformats.org/officeDocument/2006/relationships/slideLayout" Target="../slideLayouts/slideLayout28.xml"/><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tags" Target="../tags/tag83.xml"/><Relationship Id="rId7" Type="http://schemas.openxmlformats.org/officeDocument/2006/relationships/image" Target="../media/image1.emf"/><Relationship Id="rId2" Type="http://schemas.openxmlformats.org/officeDocument/2006/relationships/tags" Target="../tags/tag82.xml"/><Relationship Id="rId1" Type="http://schemas.openxmlformats.org/officeDocument/2006/relationships/vmlDrawing" Target="../drawings/vmlDrawing41.vml"/><Relationship Id="rId6" Type="http://schemas.openxmlformats.org/officeDocument/2006/relationships/oleObject" Target="../embeddings/oleObject26.bin"/><Relationship Id="rId5" Type="http://schemas.openxmlformats.org/officeDocument/2006/relationships/notesSlide" Target="../notesSlides/notesSlide18.xml"/><Relationship Id="rId4"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51.xml"/><Relationship Id="rId7" Type="http://schemas.openxmlformats.org/officeDocument/2006/relationships/image" Target="../media/image1.emf"/><Relationship Id="rId12" Type="http://schemas.openxmlformats.org/officeDocument/2006/relationships/hyperlink" Target="file:///\\NC2FDC05\DFSRoot$\SZ\WMAGroups\01%20-%20Route%20IM%20Director%20-%20Wessex\02%20-%20Route%20Safety%20Hour%20Reporting\02%20-%20Route%20Safety%20Hour%20Reporting\Safety%20Cascade%2020-21\P11%202021\When%20Someone%20at%20Work%20Dies%20(Jul%2020).pdf" TargetMode="External"/><Relationship Id="rId2" Type="http://schemas.openxmlformats.org/officeDocument/2006/relationships/tags" Target="../tags/tag50.xml"/><Relationship Id="rId1" Type="http://schemas.openxmlformats.org/officeDocument/2006/relationships/vmlDrawing" Target="../drawings/vmlDrawing25.vml"/><Relationship Id="rId6" Type="http://schemas.openxmlformats.org/officeDocument/2006/relationships/oleObject" Target="../embeddings/oleObject25.bin"/><Relationship Id="rId11" Type="http://schemas.openxmlformats.org/officeDocument/2006/relationships/hyperlink" Target="file:///\\NC2FDC05\DFSRoot$\SZ\WMAGroups\01%20-%20Route%20IM%20Director%20-%20Wessex\02%20-%20Route%20Safety%20Hour%20Reporting\02%20-%20Route%20Safety%20Hour%20Reporting\Safety%20Cascade%2020-21\P11%202021\Trauma%20&amp;%20Recovery%20Help%20Sheet%20(May%2019).pdf" TargetMode="External"/><Relationship Id="rId5" Type="http://schemas.openxmlformats.org/officeDocument/2006/relationships/notesSlide" Target="../notesSlides/notesSlide2.xml"/><Relationship Id="rId10" Type="http://schemas.openxmlformats.org/officeDocument/2006/relationships/hyperlink" Target="file:///\\NC2FDC05\DFSRoot$\SZ\WMAGroups\01%20-%20Route%20IM%20Director%20-%20Wessex\02%20-%20Route%20Safety%20Hour%20Reporting\02%20-%20Route%20Safety%20Hour%20Reporting\Safety%20Cascade%2020-21\P11%202021\Bereavement%20-%20Understanding%20Your%20Reactions.pdf" TargetMode="External"/><Relationship Id="rId4" Type="http://schemas.openxmlformats.org/officeDocument/2006/relationships/slideLayout" Target="../slideLayouts/slideLayout28.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tags" Target="../tags/tag85.xml"/><Relationship Id="rId7" Type="http://schemas.openxmlformats.org/officeDocument/2006/relationships/image" Target="../media/image1.emf"/><Relationship Id="rId2" Type="http://schemas.openxmlformats.org/officeDocument/2006/relationships/tags" Target="../tags/tag84.xml"/><Relationship Id="rId1" Type="http://schemas.openxmlformats.org/officeDocument/2006/relationships/vmlDrawing" Target="../drawings/vmlDrawing42.vml"/><Relationship Id="rId6" Type="http://schemas.openxmlformats.org/officeDocument/2006/relationships/oleObject" Target="../embeddings/oleObject26.bin"/><Relationship Id="rId5" Type="http://schemas.openxmlformats.org/officeDocument/2006/relationships/notesSlide" Target="../notesSlides/notesSlide19.xml"/><Relationship Id="rId4" Type="http://schemas.openxmlformats.org/officeDocument/2006/relationships/slideLayout" Target="../slideLayouts/slideLayout28.xml"/><Relationship Id="rId9" Type="http://schemas.openxmlformats.org/officeDocument/2006/relationships/hyperlink" Target="file:///\\NC2FDC06\DFSRoot$\SZ\WMAGroups\01%20-%20Route%20IM%20Director%20-%20Wessex\02%20-%20Route%20Safety%20Hour%20Reporting\02%20-%20Route%20Safety%20Hour%20Reporting\Safety%20Cascade%2020-21\P11%202021\How%20to%20use%20IRIS%20Insights%20instruction.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0.xml"/><Relationship Id="rId7" Type="http://schemas.openxmlformats.org/officeDocument/2006/relationships/oleObject" Target="../embeddings/oleObject28.bin"/><Relationship Id="rId2" Type="http://schemas.openxmlformats.org/officeDocument/2006/relationships/slideLayout" Target="../slideLayouts/slideLayout26.xml"/><Relationship Id="rId1" Type="http://schemas.openxmlformats.org/officeDocument/2006/relationships/vmlDrawing" Target="../drawings/vmlDrawing43.vml"/><Relationship Id="rId6" Type="http://schemas.openxmlformats.org/officeDocument/2006/relationships/hyperlink" Target="https://safety.networkrail.co.uk/wp-content/uploads/2019/02/ESD29-Breeding-Bird-and-Nest-Check-form.pdf" TargetMode="External"/><Relationship Id="rId5" Type="http://schemas.openxmlformats.org/officeDocument/2006/relationships/hyperlink" Target="https://networkrail.sharepoint.com/:b:/r/sites/myconnect/southern/Documents/Bird%20nesting%20guide.pdf?csf=1&amp;web=1&amp;e=ZggORl" TargetMode="External"/><Relationship Id="rId4" Type="http://schemas.openxmlformats.org/officeDocument/2006/relationships/image" Target="../media/image47.jpg"/><Relationship Id="rId9" Type="http://schemas.openxmlformats.org/officeDocument/2006/relationships/hyperlink" Target="mailto:rebecca.jones@networkrail.co.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hyperlink" Target="file:///\\NC2FDC10\DFSRoot$\SZ\WMAGroups\01%20-%20Route%20IM%20Director%20-%20Wessex\02%20-%20Route%20Safety%20Hour%20Reporting\02%20-%20Route%20Safety%20Hour%20Reporting\Safety%20Cascade%2020-21\P10%202021\mind-wellbeing-index-a4-portrait.pdf" TargetMode="External"/><Relationship Id="rId4" Type="http://schemas.openxmlformats.org/officeDocument/2006/relationships/hyperlink" Target="https://wwindex.eu.qualtrics.com/jfe/form/SV_eCzoJvX1NPtApqR"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file:///\\NC2FDC06\DFSRoot$\SZ\WMAGroups\01%20-%20Route%20IM%20Director%20-%20Wessex\02%20-%20Route%20Safety%20Hour%20Reporting\02%20-%20Route%20Safety%20Hour%20Reporting\Safety%20Cascade%2020-21\P11%202021\Safety-Bulletin-NRB21-01-Workforce-near-miss.pdf" TargetMode="External"/><Relationship Id="rId3" Type="http://schemas.openxmlformats.org/officeDocument/2006/relationships/tags" Target="../tags/tag87.xml"/><Relationship Id="rId7" Type="http://schemas.openxmlformats.org/officeDocument/2006/relationships/image" Target="../media/image1.emf"/><Relationship Id="rId12" Type="http://schemas.openxmlformats.org/officeDocument/2006/relationships/image" Target="../media/image21.png"/><Relationship Id="rId2" Type="http://schemas.openxmlformats.org/officeDocument/2006/relationships/tags" Target="../tags/tag86.xml"/><Relationship Id="rId1" Type="http://schemas.openxmlformats.org/officeDocument/2006/relationships/vmlDrawing" Target="../drawings/vmlDrawing44.vml"/><Relationship Id="rId6" Type="http://schemas.openxmlformats.org/officeDocument/2006/relationships/oleObject" Target="../embeddings/oleObject26.bin"/><Relationship Id="rId11" Type="http://schemas.openxmlformats.org/officeDocument/2006/relationships/hyperlink" Target="file:///\\NC2FDC05\DFSRoot$\SZ\WMAGroups\01%20-%20Route%20IM%20Director%20-%20Wessex\02%20-%20Route%20Safety%20Hour%20Reporting\02%20-%20Route%20Safety%20Hour%20Reporting\Safety%20Cascade%2020-21\P11%202021\Safety-Alert-NRX21-01-Surbiton-workforce-fatality.pdf" TargetMode="External"/><Relationship Id="rId5" Type="http://schemas.openxmlformats.org/officeDocument/2006/relationships/notesSlide" Target="../notesSlides/notesSlide21.xml"/><Relationship Id="rId10" Type="http://schemas.openxmlformats.org/officeDocument/2006/relationships/hyperlink" Target="file:///\\NC2FDC06\DFSRoot$\SZ\WMAGroups\01%20-%20Route%20IM%20Director%20-%20Wessex\02%20-%20Route%20Safety%20Hour%20Reporting\02%20-%20Route%20Safety%20Hour%20Reporting\Safety%20Cascade%2020-21\P11%202021\Road%20Safety%20Factsheet%20-%20Winter%20Driving%20Tips.pdf" TargetMode="External"/><Relationship Id="rId4" Type="http://schemas.openxmlformats.org/officeDocument/2006/relationships/slideLayout" Target="../slideLayouts/slideLayout28.xml"/><Relationship Id="rId9" Type="http://schemas.openxmlformats.org/officeDocument/2006/relationships/hyperlink" Target="file:///\\NC2FDC06\DFSRoot$\SZ\WMAGroups\01%20-%20Route%20IM%20Director%20-%20Wessex\02%20-%20Route%20Safety%20Hour%20Reporting\02%20-%20Route%20Safety%20Hour%20Reporting\Safety%20Cascade%2020-21\P11%202021\Safety-Advice-NRA21-02-Staff-electric-shock.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networkrail.sharepoint.com/:p:/r/sites/myconnect/southern/Documents/BBS%20-%20Screen%20shots%20for%20animated%20power%20point%20(002).pptx?d=w61bd00a5eb9f4e00ae97a2ad0a7961b8&amp;csf=1&amp;e=opXKI8" TargetMode="External"/><Relationship Id="rId2" Type="http://schemas.openxmlformats.org/officeDocument/2006/relationships/hyperlink" Target="http://oc.hiav.networkrail.co.uk/sites/nrhs/comms/default.aspx?RootFolder=/sites/nrhs/comms/Shared%20Documents/Team%20Talk%202018&amp;FolderCTID=&amp;View=%7b70E7C245-3206-4A79-B2C7-F92B31D129E1%7d" TargetMode="External"/><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53.xml"/><Relationship Id="rId7" Type="http://schemas.openxmlformats.org/officeDocument/2006/relationships/image" Target="../media/image1.emf"/><Relationship Id="rId2" Type="http://schemas.openxmlformats.org/officeDocument/2006/relationships/tags" Target="../tags/tag52.xml"/><Relationship Id="rId1" Type="http://schemas.openxmlformats.org/officeDocument/2006/relationships/vmlDrawing" Target="../drawings/vmlDrawing26.vml"/><Relationship Id="rId6" Type="http://schemas.openxmlformats.org/officeDocument/2006/relationships/oleObject" Target="../embeddings/oleObject25.bin"/><Relationship Id="rId5" Type="http://schemas.openxmlformats.org/officeDocument/2006/relationships/notesSlide" Target="../notesSlides/notesSlide3.xml"/><Relationship Id="rId4" Type="http://schemas.openxmlformats.org/officeDocument/2006/relationships/slideLayout" Target="../slideLayouts/slideLayout28.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5.xml"/><Relationship Id="rId7" Type="http://schemas.openxmlformats.org/officeDocument/2006/relationships/image" Target="../media/image1.emf"/><Relationship Id="rId2" Type="http://schemas.openxmlformats.org/officeDocument/2006/relationships/tags" Target="../tags/tag54.xml"/><Relationship Id="rId1" Type="http://schemas.openxmlformats.org/officeDocument/2006/relationships/vmlDrawing" Target="../drawings/vmlDrawing27.vml"/><Relationship Id="rId6" Type="http://schemas.openxmlformats.org/officeDocument/2006/relationships/oleObject" Target="../embeddings/oleObject25.bin"/><Relationship Id="rId5" Type="http://schemas.openxmlformats.org/officeDocument/2006/relationships/notesSlide" Target="../notesSlides/notesSlide4.xml"/><Relationship Id="rId4" Type="http://schemas.openxmlformats.org/officeDocument/2006/relationships/slideLayout" Target="../slideLayouts/slideLayout28.xml"/><Relationship Id="rId9" Type="http://schemas.openxmlformats.org/officeDocument/2006/relationships/hyperlink" Target="file:///\\NC2FDC06\DFSRoot$\SZ\WMAGroups\01%20-%20Route%20IM%20Director%20-%20Wessex\02%20-%20Route%20Safety%20Hour%20Reporting\02%20-%20Route%20Safety%20Hour%20Reporting\Safety%20Cascade%2020-21\P11%202021\Front%20Line%20Focus%20Episode%2094%20-%20January%202021.mp4" TargetMode="External"/></Relationships>
</file>

<file path=ppt/slides/_rels/slide5.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tags" Target="../tags/tag57.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vmlDrawing" Target="../drawings/vmlDrawing28.vml"/><Relationship Id="rId6" Type="http://schemas.openxmlformats.org/officeDocument/2006/relationships/oleObject" Target="../embeddings/oleObject26.bin"/><Relationship Id="rId11" Type="http://schemas.openxmlformats.org/officeDocument/2006/relationships/image" Target="../media/image21.png"/><Relationship Id="rId5" Type="http://schemas.openxmlformats.org/officeDocument/2006/relationships/notesSlide" Target="../notesSlides/notesSlide5.xml"/><Relationship Id="rId10" Type="http://schemas.openxmlformats.org/officeDocument/2006/relationships/image" Target="../media/image20.emf"/><Relationship Id="rId4" Type="http://schemas.openxmlformats.org/officeDocument/2006/relationships/slideLayout" Target="../slideLayouts/slideLayout28.xml"/><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8" Type="http://schemas.openxmlformats.org/officeDocument/2006/relationships/hyperlink" Target="file:///\\NC2FDC06\DFSRoot$\SZ\WMAGroups\01%20-%20Route%20IM%20Director%20-%20Wessex\02%20-%20Route%20Safety%20Hour%20Reporting\02%20-%20Route%20Safety%20Hour%20Reporting\Safety%20Cascade%2020-21\P11%202021\Making%20the%20right%20call.docx" TargetMode="External"/><Relationship Id="rId3" Type="http://schemas.openxmlformats.org/officeDocument/2006/relationships/tags" Target="../tags/tag59.xml"/><Relationship Id="rId7" Type="http://schemas.openxmlformats.org/officeDocument/2006/relationships/image" Target="../media/image1.emf"/><Relationship Id="rId2" Type="http://schemas.openxmlformats.org/officeDocument/2006/relationships/tags" Target="../tags/tag58.xml"/><Relationship Id="rId1" Type="http://schemas.openxmlformats.org/officeDocument/2006/relationships/vmlDrawing" Target="../drawings/vmlDrawing29.vml"/><Relationship Id="rId6" Type="http://schemas.openxmlformats.org/officeDocument/2006/relationships/oleObject" Target="../embeddings/oleObject26.bin"/><Relationship Id="rId5" Type="http://schemas.openxmlformats.org/officeDocument/2006/relationships/notesSlide" Target="../notesSlides/notesSlide6.xml"/><Relationship Id="rId4" Type="http://schemas.openxmlformats.org/officeDocument/2006/relationships/slideLayout" Target="../slideLayouts/slideLayout28.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61.xml"/><Relationship Id="rId7" Type="http://schemas.openxmlformats.org/officeDocument/2006/relationships/image" Target="../media/image1.emf"/><Relationship Id="rId2" Type="http://schemas.openxmlformats.org/officeDocument/2006/relationships/tags" Target="../tags/tag60.xml"/><Relationship Id="rId1" Type="http://schemas.openxmlformats.org/officeDocument/2006/relationships/vmlDrawing" Target="../drawings/vmlDrawing30.vml"/><Relationship Id="rId6" Type="http://schemas.openxmlformats.org/officeDocument/2006/relationships/oleObject" Target="../embeddings/oleObject26.bin"/><Relationship Id="rId5" Type="http://schemas.openxmlformats.org/officeDocument/2006/relationships/notesSlide" Target="../notesSlides/notesSlide7.xml"/><Relationship Id="rId4"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hyperlink" Target="http://networkrailstandards/ViewDocument.aspx?type=standard&amp;id=25524&amp;docid=1&amp;refno=NR%2fL2%2fOHS%2f00120" TargetMode="External"/><Relationship Id="rId3" Type="http://schemas.openxmlformats.org/officeDocument/2006/relationships/tags" Target="../tags/tag6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vmlDrawing" Target="../drawings/vmlDrawing31.vml"/><Relationship Id="rId6" Type="http://schemas.openxmlformats.org/officeDocument/2006/relationships/oleObject" Target="../embeddings/oleObject26.bin"/><Relationship Id="rId5" Type="http://schemas.openxmlformats.org/officeDocument/2006/relationships/notesSlide" Target="../notesSlides/notesSlide8.xml"/><Relationship Id="rId4" Type="http://schemas.openxmlformats.org/officeDocument/2006/relationships/slideLayout" Target="../slideLayouts/slideLayout28.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hyperlink" Target="file:///\\NC2FDC06\DFSRoot$\SZ\WMAGroups\01%20-%20Route%20IM%20Director%20-%20Wessex\02%20-%20Route%20Safety%20Hour%20Reporting\02%20-%20Route%20Safety%20Hour%20Reporting\Safety%20Cascade%2020-21\P11%202021\Safety%20Bulletin%20Staff%20Accident%20resulting%20in%20broken%20bones%20301220.pdf" TargetMode="External"/><Relationship Id="rId3" Type="http://schemas.openxmlformats.org/officeDocument/2006/relationships/tags" Target="../tags/tag65.xml"/><Relationship Id="rId7" Type="http://schemas.openxmlformats.org/officeDocument/2006/relationships/image" Target="../media/image1.emf"/><Relationship Id="rId2" Type="http://schemas.openxmlformats.org/officeDocument/2006/relationships/tags" Target="../tags/tag64.xml"/><Relationship Id="rId1" Type="http://schemas.openxmlformats.org/officeDocument/2006/relationships/vmlDrawing" Target="../drawings/vmlDrawing32.vml"/><Relationship Id="rId6" Type="http://schemas.openxmlformats.org/officeDocument/2006/relationships/oleObject" Target="../embeddings/oleObject26.bin"/><Relationship Id="rId5" Type="http://schemas.openxmlformats.org/officeDocument/2006/relationships/notesSlide" Target="../notesSlides/notesSlide9.xml"/><Relationship Id="rId4" Type="http://schemas.openxmlformats.org/officeDocument/2006/relationships/slideLayout" Target="../slideLayouts/slideLayout28.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881DA1-E00C-4328-9299-56AFA5350887}"/>
              </a:ext>
            </a:extLst>
          </p:cNvPr>
          <p:cNvSpPr txBox="1"/>
          <p:nvPr/>
        </p:nvSpPr>
        <p:spPr>
          <a:xfrm>
            <a:off x="6372200" y="4191471"/>
            <a:ext cx="28803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Network Rail Sans"/>
                <a:ea typeface="+mn-ea"/>
                <a:cs typeface="+mn-cs"/>
              </a:rPr>
              <a:t>7</a:t>
            </a:r>
          </a:p>
        </p:txBody>
      </p:sp>
      <p:pic>
        <p:nvPicPr>
          <p:cNvPr id="4" name="Picture 3" descr="Logo&#10;&#10;Description automatically generated">
            <a:extLst>
              <a:ext uri="{FF2B5EF4-FFF2-40B4-BE49-F238E27FC236}">
                <a16:creationId xmlns:a16="http://schemas.microsoft.com/office/drawing/2014/main" id="{8C7CF0BF-CB21-4C92-AAD6-6E369C3C6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6321"/>
            <a:ext cx="9143999" cy="8450639"/>
          </a:xfrm>
          <a:prstGeom prst="rect">
            <a:avLst/>
          </a:prstGeom>
        </p:spPr>
      </p:pic>
    </p:spTree>
    <p:extLst>
      <p:ext uri="{BB962C8B-B14F-4D97-AF65-F5344CB8AC3E}">
        <p14:creationId xmlns:p14="http://schemas.microsoft.com/office/powerpoint/2010/main" val="3013286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5"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27384"/>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Significant Incident</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548680"/>
            <a:ext cx="6542526" cy="707886"/>
          </a:xfrm>
          <a:prstGeom prst="rect">
            <a:avLst/>
          </a:prstGeom>
          <a:noFill/>
        </p:spPr>
        <p:txBody>
          <a:bodyPr wrap="square" rtlCol="0">
            <a:spAutoFit/>
          </a:bodyPr>
          <a:lstStyle/>
          <a:p>
            <a:pPr lvl="0">
              <a:defRPr/>
            </a:pPr>
            <a:r>
              <a:rPr lang="en-GB" sz="2000" b="1" dirty="0">
                <a:solidFill>
                  <a:prstClr val="white">
                    <a:lumMod val="50000"/>
                  </a:prstClr>
                </a:solidFill>
              </a:rPr>
              <a:t>Trolley left in confines of Platform 9 at Waterloo (Period 10)</a:t>
            </a:r>
            <a:endParaRPr kumimoji="0" lang="en-GB" sz="2000" b="1"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383782" y="1268760"/>
            <a:ext cx="7140546" cy="13080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Network Rail Sans" panose="02000000040000020004" pitchFamily="50" charset="0"/>
                <a:ea typeface="+mn-ea"/>
                <a:cs typeface="+mn-cs"/>
              </a:rPr>
              <a:t>Overview</a:t>
            </a:r>
          </a:p>
          <a:p>
            <a:pPr lvl="0">
              <a:defRPr/>
            </a:pPr>
            <a:r>
              <a:rPr lang="en-GB" sz="1200" dirty="0">
                <a:solidFill>
                  <a:srgbClr val="000000"/>
                </a:solidFill>
                <a:latin typeface="Network Rail Sans" panose="02000000040000020004" pitchFamily="50" charset="0"/>
              </a:rPr>
              <a:t>On the 27th of December 2020, the Wimbledon signaller reported the track circuit at London Waterloo within platform 9 was showing as occupied after the T3 possession had been given up and it was found a trolley loaded with tools was still on the track 15ft away from the buffer stops. A maintenance team accessed the track from platform 12 to carry out heavy renewal work on 1518 and 1524 points and crossings and took various tools onto site using 3 hand trolleys. </a:t>
            </a:r>
          </a:p>
        </p:txBody>
      </p:sp>
      <p:sp>
        <p:nvSpPr>
          <p:cNvPr id="16" name="Rectangle 15">
            <a:extLst>
              <a:ext uri="{FF2B5EF4-FFF2-40B4-BE49-F238E27FC236}">
                <a16:creationId xmlns:a16="http://schemas.microsoft.com/office/drawing/2014/main" id="{ED284223-9A82-4929-955D-4CC1B5C4CFA9}"/>
              </a:ext>
            </a:extLst>
          </p:cNvPr>
          <p:cNvSpPr/>
          <p:nvPr/>
        </p:nvSpPr>
        <p:spPr>
          <a:xfrm>
            <a:off x="347284" y="4508073"/>
            <a:ext cx="8608281" cy="1248233"/>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7000"/>
              </a:lnSpc>
              <a:spcBef>
                <a:spcPct val="0"/>
              </a:spcBef>
              <a:spcAft>
                <a:spcPts val="0"/>
              </a:spcAft>
              <a:buClrTx/>
              <a:buSzTx/>
              <a:buFontTx/>
              <a:buNone/>
              <a:tabLst/>
              <a:defRPr/>
            </a:pPr>
            <a:r>
              <a:rPr kumimoji="0" lang="en-GB" sz="12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What can we learn:</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Ensuring the requirements of GE/RT8000/HB10 Duties of COSS or SWL and person in charge when using a hand trolley are followed - </a:t>
            </a:r>
            <a:r>
              <a:rPr lang="en-GB" sz="1200" b="1" i="1" dirty="0">
                <a:solidFill>
                  <a:schemeClr val="accent6">
                    <a:lumMod val="50000"/>
                  </a:schemeClr>
                </a:solidFill>
                <a:latin typeface="Network Rail Sans" panose="02000000040000020004" pitchFamily="2" charset="0"/>
                <a:ea typeface="Calibri" panose="020F0502020204030204" pitchFamily="34" charset="0"/>
                <a:cs typeface="Times New Roman" panose="02020603050405020304" pitchFamily="18" charset="0"/>
                <a:hlinkClick r:id="rId8" action="ppaction://hlinkfile">
                  <a:extLst>
                    <a:ext uri="{A12FA001-AC4F-418D-AE19-62706E023703}">
                      <ahyp:hlinkClr xmlns:ahyp="http://schemas.microsoft.com/office/drawing/2018/hyperlinkcolor" val="tx"/>
                    </a:ext>
                  </a:extLst>
                </a:hlinkClick>
              </a:rPr>
              <a:t>GERT8000-HB10 </a:t>
            </a:r>
            <a:r>
              <a:rPr lang="en-GB" sz="1200" b="1" i="1" dirty="0" err="1">
                <a:solidFill>
                  <a:schemeClr val="accent6">
                    <a:lumMod val="50000"/>
                  </a:schemeClr>
                </a:solidFill>
                <a:latin typeface="Network Rail Sans" panose="02000000040000020004" pitchFamily="2" charset="0"/>
                <a:ea typeface="Calibri" panose="020F0502020204030204" pitchFamily="34" charset="0"/>
                <a:cs typeface="Times New Roman" panose="02020603050405020304" pitchFamily="18" charset="0"/>
                <a:hlinkClick r:id="rId8" action="ppaction://hlinkfile">
                  <a:extLst>
                    <a:ext uri="{A12FA001-AC4F-418D-AE19-62706E023703}">
                      <ahyp:hlinkClr xmlns:ahyp="http://schemas.microsoft.com/office/drawing/2018/hyperlinkcolor" val="tx"/>
                    </a:ext>
                  </a:extLst>
                </a:hlinkClick>
              </a:rPr>
              <a:t>Iss</a:t>
            </a:r>
            <a:r>
              <a:rPr lang="en-GB" sz="1200" b="1" i="1" dirty="0">
                <a:solidFill>
                  <a:schemeClr val="accent6">
                    <a:lumMod val="50000"/>
                  </a:schemeClr>
                </a:solidFill>
                <a:latin typeface="Network Rail Sans" panose="02000000040000020004" pitchFamily="2" charset="0"/>
                <a:ea typeface="Calibri" panose="020F0502020204030204" pitchFamily="34" charset="0"/>
                <a:cs typeface="Times New Roman" panose="02020603050405020304" pitchFamily="18" charset="0"/>
                <a:hlinkClick r:id="rId8" action="ppaction://hlinkfile">
                  <a:extLst>
                    <a:ext uri="{A12FA001-AC4F-418D-AE19-62706E023703}">
                      <ahyp:hlinkClr xmlns:ahyp="http://schemas.microsoft.com/office/drawing/2018/hyperlinkcolor" val="tx"/>
                    </a:ext>
                  </a:extLst>
                </a:hlinkClick>
              </a:rPr>
              <a:t> 4.pdf</a:t>
            </a:r>
            <a:endParaRPr lang="en-GB" sz="1200" b="1" i="1" dirty="0">
              <a:solidFill>
                <a:schemeClr val="accent6">
                  <a:lumMod val="50000"/>
                </a:schemeClr>
              </a:solidFill>
              <a:latin typeface="Network Rail Sans" panose="02000000040000020004" pitchFamily="2"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Confirming back to the ES that all trolleys/plant and equipment are clear of operational railway.</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At the start of the shift the </a:t>
            </a:r>
            <a:r>
              <a:rPr lang="en-GB" sz="1200" b="1" i="1" dirty="0" err="1">
                <a:solidFill>
                  <a:srgbClr val="1F3864"/>
                </a:solidFill>
                <a:latin typeface="Network Rail Sans" panose="02000000040000020004" pitchFamily="2" charset="0"/>
                <a:ea typeface="Calibri" panose="020F0502020204030204" pitchFamily="34" charset="0"/>
                <a:cs typeface="Times New Roman" panose="02020603050405020304" pitchFamily="18" charset="0"/>
              </a:rPr>
              <a:t>PiC</a:t>
            </a: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/COSS shall appoint a person that will be responsible for checking what equipment is being taken to site and ensuring all equipment is accounted for at the end of the shift.</a:t>
            </a:r>
            <a:endParaRPr kumimoji="0" lang="en-GB" sz="12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FBB7AE2-B0E3-44CE-B925-DFA8DC9BDFBE}"/>
              </a:ext>
            </a:extLst>
          </p:cNvPr>
          <p:cNvSpPr/>
          <p:nvPr/>
        </p:nvSpPr>
        <p:spPr>
          <a:xfrm>
            <a:off x="391672" y="2536761"/>
            <a:ext cx="8603657" cy="18693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1200" dirty="0">
                <a:solidFill>
                  <a:srgbClr val="000000"/>
                </a:solidFill>
                <a:latin typeface="Network Rail Sans" panose="02000000040000020004" pitchFamily="50" charset="0"/>
              </a:rPr>
              <a:t>The investigation established the following:</a:t>
            </a:r>
          </a:p>
          <a:p>
            <a:pPr marL="228600" lvl="0" indent="-228600">
              <a:buFont typeface="+mj-lt"/>
              <a:buAutoNum type="arabicPeriod"/>
              <a:defRPr/>
            </a:pPr>
            <a:r>
              <a:rPr lang="en-GB" sz="1200" dirty="0">
                <a:solidFill>
                  <a:srgbClr val="000000"/>
                </a:solidFill>
                <a:latin typeface="Network Rail Sans" panose="02000000040000020004" pitchFamily="50" charset="0"/>
              </a:rPr>
              <a:t>Access to the worksite was delayed at the start of the shift and this had a knock on effect on all work taking place.</a:t>
            </a:r>
          </a:p>
          <a:p>
            <a:pPr marL="228600" lvl="0" indent="-228600">
              <a:buFont typeface="+mj-lt"/>
              <a:buAutoNum type="arabicPeriod"/>
              <a:defRPr/>
            </a:pPr>
            <a:r>
              <a:rPr lang="en-GB" sz="1200" dirty="0">
                <a:solidFill>
                  <a:srgbClr val="000000"/>
                </a:solidFill>
                <a:latin typeface="Network Rail Sans" panose="02000000040000020004" pitchFamily="50" charset="0"/>
              </a:rPr>
              <a:t>After the work was completed, the three hand trolleys were cleared from site, with two of them going to platform 11 and the third one was pushed to platform 9.</a:t>
            </a:r>
          </a:p>
          <a:p>
            <a:pPr marL="228600" lvl="0" indent="-228600">
              <a:buFont typeface="+mj-lt"/>
              <a:buAutoNum type="arabicPeriod"/>
              <a:defRPr/>
            </a:pPr>
            <a:r>
              <a:rPr lang="en-GB" sz="1200" dirty="0">
                <a:solidFill>
                  <a:srgbClr val="000000"/>
                </a:solidFill>
                <a:latin typeface="Network Rail Sans" panose="02000000040000020004" pitchFamily="50" charset="0"/>
              </a:rPr>
              <a:t>The trolley was positioned at the ramp ends of platform 9 but consequently moved to the buffer stops, so the points could be operated.</a:t>
            </a:r>
          </a:p>
          <a:p>
            <a:pPr marL="228600" lvl="0" indent="-228600">
              <a:buFont typeface="+mj-lt"/>
              <a:buAutoNum type="arabicPeriod"/>
              <a:defRPr/>
            </a:pPr>
            <a:r>
              <a:rPr lang="en-GB" sz="1200" dirty="0">
                <a:solidFill>
                  <a:srgbClr val="000000"/>
                </a:solidFill>
                <a:latin typeface="Network Rail Sans" panose="02000000040000020004" pitchFamily="50" charset="0"/>
              </a:rPr>
              <a:t>The team on site assisted with investigating an issue related to the VH1 track circuit, after which they egressed from access at 00m28ch, as opposed to using the station. As a result nobody walked past the trolley within the platform limits.</a:t>
            </a:r>
          </a:p>
          <a:p>
            <a:pPr marL="228600" lvl="0" indent="-228600">
              <a:buFont typeface="+mj-lt"/>
              <a:buAutoNum type="arabicPeriod"/>
              <a:defRPr/>
            </a:pPr>
            <a:r>
              <a:rPr lang="en-GB" sz="1200" dirty="0">
                <a:solidFill>
                  <a:srgbClr val="000000"/>
                </a:solidFill>
                <a:latin typeface="Network Rail Sans" panose="02000000040000020004" pitchFamily="50" charset="0"/>
              </a:rPr>
              <a:t>The team assumed that all equipment had been removed, but no check were made to clarify the right number of tools and trolleys had been cleared from site.</a:t>
            </a:r>
          </a:p>
        </p:txBody>
      </p:sp>
      <p:pic>
        <p:nvPicPr>
          <p:cNvPr id="15" name="Picture 14">
            <a:extLst>
              <a:ext uri="{FF2B5EF4-FFF2-40B4-BE49-F238E27FC236}">
                <a16:creationId xmlns:a16="http://schemas.microsoft.com/office/drawing/2014/main" id="{CA84332C-ABF6-43C0-99D6-8705D6702541}"/>
              </a:ext>
            </a:extLst>
          </p:cNvPr>
          <p:cNvPicPr/>
          <p:nvPr/>
        </p:nvPicPr>
        <p:blipFill rotWithShape="1">
          <a:blip r:embed="rId9">
            <a:extLst>
              <a:ext uri="{28A0092B-C50C-407E-A947-70E740481C1C}">
                <a14:useLocalDpi xmlns:a14="http://schemas.microsoft.com/office/drawing/2010/main" val="0"/>
              </a:ext>
            </a:extLst>
          </a:blip>
          <a:srcRect t="-1" r="54390" b="14513"/>
          <a:stretch/>
        </p:blipFill>
        <p:spPr bwMode="auto">
          <a:xfrm>
            <a:off x="7524328" y="1340769"/>
            <a:ext cx="1463112" cy="1512166"/>
          </a:xfrm>
          <a:prstGeom prst="rect">
            <a:avLst/>
          </a:prstGeom>
          <a:noFill/>
          <a:ln>
            <a:noFill/>
          </a:ln>
        </p:spPr>
      </p:pic>
      <p:sp>
        <p:nvSpPr>
          <p:cNvPr id="13" name="Rectangle 12">
            <a:extLst>
              <a:ext uri="{FF2B5EF4-FFF2-40B4-BE49-F238E27FC236}">
                <a16:creationId xmlns:a16="http://schemas.microsoft.com/office/drawing/2014/main" id="{B8AFD31E-6857-4918-837C-A4B07DD2528E}"/>
              </a:ext>
            </a:extLst>
          </p:cNvPr>
          <p:cNvSpPr/>
          <p:nvPr/>
        </p:nvSpPr>
        <p:spPr>
          <a:xfrm>
            <a:off x="-7899" y="5904766"/>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4E5A7D60-B00A-4295-8755-C40E53B8AF5D}"/>
              </a:ext>
            </a:extLst>
          </p:cNvPr>
          <p:cNvSpPr txBox="1"/>
          <p:nvPr/>
        </p:nvSpPr>
        <p:spPr>
          <a:xfrm>
            <a:off x="783681" y="6101152"/>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Discuss the learning points</a:t>
            </a:r>
            <a:endParaRPr kumimoji="0" lang="en-GB" sz="2000" b="1" i="0" u="sng" strike="noStrike" kern="1200" cap="none" spc="0" normalizeH="0" baseline="0" noProof="0" dirty="0">
              <a:ln>
                <a:noFill/>
              </a:ln>
              <a:solidFill>
                <a:schemeClr val="tx1"/>
              </a:solidFill>
              <a:effectLst/>
              <a:uLnTx/>
              <a:uFillTx/>
              <a:latin typeface="Network Rail Sans" panose="02000000040000020004" pitchFamily="50" charset="0"/>
              <a:ea typeface="+mn-ea"/>
              <a:cs typeface="+mn-cs"/>
            </a:endParaRPr>
          </a:p>
        </p:txBody>
      </p:sp>
      <p:sp>
        <p:nvSpPr>
          <p:cNvPr id="20" name="Oval 19">
            <a:extLst>
              <a:ext uri="{FF2B5EF4-FFF2-40B4-BE49-F238E27FC236}">
                <a16:creationId xmlns:a16="http://schemas.microsoft.com/office/drawing/2014/main" id="{F0B72ABA-A83B-4FE1-BCC3-4F339CF02589}"/>
              </a:ext>
            </a:extLst>
          </p:cNvPr>
          <p:cNvSpPr/>
          <p:nvPr/>
        </p:nvSpPr>
        <p:spPr>
          <a:xfrm>
            <a:off x="107504" y="60338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descr="Image result for discuss white icon">
            <a:extLst>
              <a:ext uri="{FF2B5EF4-FFF2-40B4-BE49-F238E27FC236}">
                <a16:creationId xmlns:a16="http://schemas.microsoft.com/office/drawing/2014/main" id="{72B54FBB-4D40-4569-BEA9-43B21860F2CD}"/>
              </a:ext>
            </a:extLst>
          </p:cNvPr>
          <p:cNvPicPr>
            <a:picLocks noChangeAspect="1" noChangeArrowheads="1"/>
          </p:cNvPicPr>
          <p:nvPr/>
        </p:nvPicPr>
        <p:blipFill>
          <a:blip r:embed="rId10"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52948" y="6101152"/>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5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9"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Slip, Trip and Fall Accident</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Arial" charset="0"/>
                <a:ea typeface="+mn-ea"/>
                <a:cs typeface="+mn-cs"/>
              </a:rPr>
              <a:t>Ankle ligament damage</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383783" y="1317536"/>
            <a:ext cx="6264696" cy="246221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Network Rail Sans" panose="02000000040000020004" pitchFamily="50" charset="0"/>
                <a:ea typeface="+mn-ea"/>
                <a:cs typeface="+mn-cs"/>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Network Rail Sans" panose="02000000040000020004" pitchFamily="50" charset="0"/>
              <a:ea typeface="+mn-ea"/>
              <a:cs typeface="+mn-cs"/>
            </a:endParaRPr>
          </a:p>
          <a:p>
            <a:pPr lvl="0">
              <a:defRPr/>
            </a:pPr>
            <a:r>
              <a:rPr kumimoji="0" lang="en-GB" sz="1200" b="0" i="0" u="none" strike="noStrike" kern="1200" cap="none" spc="0" normalizeH="0" baseline="0" noProof="0" dirty="0">
                <a:ln>
                  <a:noFill/>
                </a:ln>
                <a:solidFill>
                  <a:srgbClr val="000000"/>
                </a:solidFill>
                <a:effectLst/>
                <a:uLnTx/>
                <a:uFillTx/>
                <a:latin typeface="Network Rail Sans" panose="02000000040000020004" pitchFamily="50" charset="0"/>
                <a:ea typeface="+mn-ea"/>
                <a:cs typeface="+mn-cs"/>
              </a:rPr>
              <a:t>On the 17</a:t>
            </a:r>
            <a:r>
              <a:rPr kumimoji="0" lang="en-GB" sz="1200" b="0" i="0" u="none" strike="noStrike" kern="1200" cap="none" spc="0" normalizeH="0" baseline="30000" noProof="0" dirty="0">
                <a:ln>
                  <a:noFill/>
                </a:ln>
                <a:solidFill>
                  <a:srgbClr val="000000"/>
                </a:solidFill>
                <a:effectLst/>
                <a:uLnTx/>
                <a:uFillTx/>
                <a:latin typeface="Network Rail Sans" panose="02000000040000020004" pitchFamily="50" charset="0"/>
                <a:ea typeface="+mn-ea"/>
                <a:cs typeface="+mn-cs"/>
              </a:rPr>
              <a:t>th</a:t>
            </a:r>
            <a:r>
              <a:rPr kumimoji="0" lang="en-GB" sz="1200" b="0" i="0" u="none" strike="noStrike" kern="1200" cap="none" spc="0" normalizeH="0" baseline="0" noProof="0" dirty="0">
                <a:ln>
                  <a:noFill/>
                </a:ln>
                <a:solidFill>
                  <a:srgbClr val="000000"/>
                </a:solidFill>
                <a:effectLst/>
                <a:uLnTx/>
                <a:uFillTx/>
                <a:latin typeface="Network Rail Sans" panose="02000000040000020004" pitchFamily="50" charset="0"/>
                <a:ea typeface="+mn-ea"/>
                <a:cs typeface="+mn-cs"/>
              </a:rPr>
              <a:t> January 2021 at approx. 14:00, a Principal Technical Officer (PTO), working as a Track Quality Supervisor (TQS), was on board of a multipurpose </a:t>
            </a:r>
            <a:r>
              <a:rPr kumimoji="0" lang="en-GB" sz="1200" b="0" i="0" u="none" strike="noStrike" kern="1200" cap="none" spc="0" normalizeH="0" baseline="0" noProof="0" dirty="0" err="1">
                <a:ln>
                  <a:noFill/>
                </a:ln>
                <a:solidFill>
                  <a:srgbClr val="000000"/>
                </a:solidFill>
                <a:effectLst/>
                <a:uLnTx/>
                <a:uFillTx/>
                <a:latin typeface="Network Rail Sans" panose="02000000040000020004" pitchFamily="50" charset="0"/>
                <a:ea typeface="+mn-ea"/>
                <a:cs typeface="+mn-cs"/>
              </a:rPr>
              <a:t>stoneblower</a:t>
            </a:r>
            <a:r>
              <a:rPr lang="en-GB" sz="1200" dirty="0">
                <a:solidFill>
                  <a:srgbClr val="000000"/>
                </a:solidFill>
                <a:latin typeface="Network Rail Sans" panose="02000000040000020004" pitchFamily="50" charset="0"/>
              </a:rPr>
              <a:t>, checking the on-board computer for the design being implemented. </a:t>
            </a:r>
          </a:p>
          <a:p>
            <a:pPr lvl="0">
              <a:defRPr/>
            </a:pPr>
            <a:r>
              <a:rPr lang="en-GB" sz="1200" dirty="0">
                <a:solidFill>
                  <a:srgbClr val="000000"/>
                </a:solidFill>
                <a:latin typeface="Network Rail Sans" panose="02000000040000020004" pitchFamily="50" charset="0"/>
              </a:rPr>
              <a:t>Whilst exiting the machine to go back on track, the PTO used the designated exit steps. As he stepped down and let go of the step railings, his left foot was on the side of a  cable, which caused his ankle to roll and resulted in instant pain and swelling.</a:t>
            </a:r>
          </a:p>
          <a:p>
            <a:pPr lvl="0">
              <a:defRPr/>
            </a:pPr>
            <a:r>
              <a:rPr lang="en-GB" sz="1200" dirty="0">
                <a:solidFill>
                  <a:srgbClr val="000000"/>
                </a:solidFill>
                <a:latin typeface="Network Rail Sans" panose="02000000040000020004" pitchFamily="50" charset="0"/>
              </a:rPr>
              <a:t>Initial first aid was administered and the PTO elevated his ankle and tightened his boot to provide additional compression around the injury.</a:t>
            </a:r>
          </a:p>
          <a:p>
            <a:pPr lvl="0">
              <a:defRPr/>
            </a:pPr>
            <a:r>
              <a:rPr lang="en-GB" sz="1200" dirty="0">
                <a:solidFill>
                  <a:srgbClr val="000000"/>
                </a:solidFill>
                <a:latin typeface="Network Rail Sans" panose="02000000040000020004" pitchFamily="50" charset="0"/>
              </a:rPr>
              <a:t>On visiting his local hospital, the following day, it was discovered that the individual had suffered a potential Achilles tendon rupture to his left ankle and was unable to resume his duties for 7 days.</a:t>
            </a:r>
          </a:p>
        </p:txBody>
      </p:sp>
      <p:sp>
        <p:nvSpPr>
          <p:cNvPr id="16" name="Rectangle 15">
            <a:extLst>
              <a:ext uri="{FF2B5EF4-FFF2-40B4-BE49-F238E27FC236}">
                <a16:creationId xmlns:a16="http://schemas.microsoft.com/office/drawing/2014/main" id="{ED284223-9A82-4929-955D-4CC1B5C4CFA9}"/>
              </a:ext>
            </a:extLst>
          </p:cNvPr>
          <p:cNvSpPr/>
          <p:nvPr/>
        </p:nvSpPr>
        <p:spPr>
          <a:xfrm>
            <a:off x="401534" y="3764795"/>
            <a:ext cx="8608281" cy="2048748"/>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nSpc>
                <a:spcPct val="107000"/>
              </a:lnSpc>
              <a:spcAft>
                <a:spcPts val="0"/>
              </a:spcAft>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What can we learn:</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Check where you are putting your feet, don’t just assume that you will be stepping onto a level surface without any obstructions.</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If you have suffered an injury and are unsure of the severity, get it checked by a health car</a:t>
            </a: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e professional. Untreated injuries may not heal properly and may cause issues for years to come.</a:t>
            </a:r>
          </a:p>
          <a:p>
            <a:pPr marL="171450" marR="0" lvl="0" indent="-171450" algn="l" defTabSz="914400" rtl="0" eaLnBrk="0" fontAlgn="base" latinLnBrk="0" hangingPunct="0">
              <a:lnSpc>
                <a:spcPct val="107000"/>
              </a:lnSpc>
              <a:spcBef>
                <a:spcPct val="0"/>
              </a:spcBef>
              <a:spcAft>
                <a:spcPts val="0"/>
              </a:spcAft>
              <a:buClrTx/>
              <a:buSzTx/>
              <a:buFont typeface="Wingdings" panose="05000000000000000000" pitchFamily="2" charset="2"/>
              <a:buChar char="Ø"/>
              <a:tabLst/>
              <a:defRPr/>
            </a:pPr>
            <a:r>
              <a:rPr kumimoji="0" lang="en-GB" sz="12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The importance of following the P.R.I.C.E process </a:t>
            </a:r>
          </a:p>
          <a:p>
            <a:pPr marL="628650" lvl="1" indent="-171450">
              <a:lnSpc>
                <a:spcPct val="107000"/>
              </a:lnSpc>
              <a:spcAft>
                <a:spcPts val="0"/>
              </a:spcAft>
              <a:buFont typeface="Arial" panose="020B0604020202020204" pitchFamily="34" charset="0"/>
              <a:buChar char="•"/>
              <a:defRPr/>
            </a:pPr>
            <a:r>
              <a:rPr lang="en-GB" sz="10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PROTECT the injury from further damage</a:t>
            </a:r>
          </a:p>
          <a:p>
            <a:pPr marL="628650" lvl="1" indent="-171450">
              <a:lnSpc>
                <a:spcPct val="107000"/>
              </a:lnSpc>
              <a:spcAft>
                <a:spcPts val="0"/>
              </a:spcAft>
              <a:buFont typeface="Arial" panose="020B0604020202020204" pitchFamily="34" charset="0"/>
              <a:buChar char="•"/>
              <a:defRPr/>
            </a:pPr>
            <a:r>
              <a:rPr kumimoji="0" lang="en-GB" sz="10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rPr>
              <a:t>REST avoid activities that cause stress to the</a:t>
            </a:r>
            <a:r>
              <a:rPr lang="en-GB" sz="10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 injured area</a:t>
            </a:r>
            <a:endParaRPr kumimoji="0" lang="en-GB" sz="10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endParaRPr>
          </a:p>
          <a:p>
            <a:pPr marL="628650" lvl="1" indent="-171450">
              <a:lnSpc>
                <a:spcPct val="107000"/>
              </a:lnSpc>
              <a:spcAft>
                <a:spcPts val="0"/>
              </a:spcAft>
              <a:buFont typeface="Arial" panose="020B0604020202020204" pitchFamily="34" charset="0"/>
              <a:buChar char="•"/>
              <a:defRPr/>
            </a:pPr>
            <a:r>
              <a:rPr lang="en-GB" sz="10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ICE reduces swelling</a:t>
            </a:r>
          </a:p>
          <a:p>
            <a:pPr marL="628650" lvl="1" indent="-171450">
              <a:lnSpc>
                <a:spcPct val="107000"/>
              </a:lnSpc>
              <a:spcAft>
                <a:spcPts val="0"/>
              </a:spcAft>
              <a:buFont typeface="Arial" panose="020B0604020202020204" pitchFamily="34" charset="0"/>
              <a:buChar char="•"/>
              <a:defRPr/>
            </a:pPr>
            <a:r>
              <a:rPr lang="en-GB" sz="10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COMFORTABLE  (formerly compression) provide support</a:t>
            </a:r>
          </a:p>
          <a:p>
            <a:pPr marL="628650" lvl="1" indent="-171450">
              <a:lnSpc>
                <a:spcPct val="107000"/>
              </a:lnSpc>
              <a:spcAft>
                <a:spcPts val="0"/>
              </a:spcAft>
              <a:buFont typeface="Arial" panose="020B0604020202020204" pitchFamily="34" charset="0"/>
              <a:buChar char="•"/>
              <a:defRPr/>
            </a:pPr>
            <a:r>
              <a:rPr lang="en-GB" sz="10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ELEVATE prevents pooling fluid</a:t>
            </a:r>
            <a:endParaRPr kumimoji="0" lang="en-GB" sz="1200" b="1" i="1" u="none" strike="noStrike" kern="1200" cap="none" spc="0" normalizeH="0" baseline="0" noProof="0" dirty="0">
              <a:ln>
                <a:noFill/>
              </a:ln>
              <a:solidFill>
                <a:srgbClr val="1F3864"/>
              </a:solidFill>
              <a:effectLst/>
              <a:uLnTx/>
              <a:uFillTx/>
              <a:latin typeface="Network Rail Sans" panose="02000000040000020004" pitchFamily="2"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E05AD84B-4227-4D0F-907B-EECF6B1A898E}"/>
              </a:ext>
            </a:extLst>
          </p:cNvPr>
          <p:cNvPicPr/>
          <p:nvPr/>
        </p:nvPicPr>
        <p:blipFill>
          <a:blip r:embed="rId8"/>
          <a:stretch>
            <a:fillRect/>
          </a:stretch>
        </p:blipFill>
        <p:spPr>
          <a:xfrm>
            <a:off x="6804248" y="1620337"/>
            <a:ext cx="2187816" cy="1736655"/>
          </a:xfrm>
          <a:prstGeom prst="rect">
            <a:avLst/>
          </a:prstGeom>
          <a:ln>
            <a:solidFill>
              <a:schemeClr val="tx1"/>
            </a:solidFill>
          </a:ln>
        </p:spPr>
      </p:pic>
      <p:sp>
        <p:nvSpPr>
          <p:cNvPr id="15" name="Text Box 5">
            <a:extLst>
              <a:ext uri="{FF2B5EF4-FFF2-40B4-BE49-F238E27FC236}">
                <a16:creationId xmlns:a16="http://schemas.microsoft.com/office/drawing/2014/main" id="{0C52D4AE-5443-4C62-8CA4-FFE267132866}"/>
              </a:ext>
            </a:extLst>
          </p:cNvPr>
          <p:cNvSpPr txBox="1"/>
          <p:nvPr/>
        </p:nvSpPr>
        <p:spPr>
          <a:xfrm>
            <a:off x="6804248" y="3346574"/>
            <a:ext cx="2187816" cy="2984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900" b="1" dirty="0">
                <a:solidFill>
                  <a:schemeClr val="tx1"/>
                </a:solidFill>
                <a:effectLst/>
                <a:latin typeface="Times New Roman" panose="02020603050405020304" pitchFamily="18" charset="0"/>
                <a:ea typeface="Times New Roman" panose="02020603050405020304" pitchFamily="18" charset="0"/>
              </a:rPr>
              <a:t>Multipurpose </a:t>
            </a:r>
            <a:r>
              <a:rPr lang="en-GB" sz="900" b="1" dirty="0" err="1">
                <a:solidFill>
                  <a:schemeClr val="tx1"/>
                </a:solidFill>
                <a:effectLst/>
                <a:latin typeface="Times New Roman" panose="02020603050405020304" pitchFamily="18" charset="0"/>
                <a:ea typeface="Times New Roman" panose="02020603050405020304" pitchFamily="18" charset="0"/>
              </a:rPr>
              <a:t>Stoneblower</a:t>
            </a:r>
            <a:r>
              <a:rPr lang="en-GB" sz="900" b="1" dirty="0">
                <a:solidFill>
                  <a:schemeClr val="tx1"/>
                </a:solidFill>
                <a:effectLst/>
                <a:latin typeface="Times New Roman" panose="02020603050405020304" pitchFamily="18" charset="0"/>
                <a:ea typeface="Times New Roman" panose="02020603050405020304" pitchFamily="18" charset="0"/>
              </a:rPr>
              <a:t> (stock photo)</a:t>
            </a:r>
          </a:p>
        </p:txBody>
      </p:sp>
      <p:sp>
        <p:nvSpPr>
          <p:cNvPr id="14" name="Rectangle 13">
            <a:extLst>
              <a:ext uri="{FF2B5EF4-FFF2-40B4-BE49-F238E27FC236}">
                <a16:creationId xmlns:a16="http://schemas.microsoft.com/office/drawing/2014/main" id="{5FD6EEDA-A830-4A35-9991-06D94F532318}"/>
              </a:ext>
            </a:extLst>
          </p:cNvPr>
          <p:cNvSpPr/>
          <p:nvPr/>
        </p:nvSpPr>
        <p:spPr>
          <a:xfrm>
            <a:off x="-7899" y="5904766"/>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4341374D-6D5A-4202-8607-E4580291046B}"/>
              </a:ext>
            </a:extLst>
          </p:cNvPr>
          <p:cNvSpPr txBox="1"/>
          <p:nvPr/>
        </p:nvSpPr>
        <p:spPr>
          <a:xfrm>
            <a:off x="899590" y="6109265"/>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Discuss the learning points</a:t>
            </a:r>
            <a:endParaRPr kumimoji="0" lang="en-GB" sz="2000" b="1" i="0" u="sng"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p:txBody>
      </p:sp>
      <p:sp>
        <p:nvSpPr>
          <p:cNvPr id="20" name="Oval 19">
            <a:extLst>
              <a:ext uri="{FF2B5EF4-FFF2-40B4-BE49-F238E27FC236}">
                <a16:creationId xmlns:a16="http://schemas.microsoft.com/office/drawing/2014/main" id="{512974DC-F430-4599-9594-84658345F001}"/>
              </a:ext>
            </a:extLst>
          </p:cNvPr>
          <p:cNvSpPr/>
          <p:nvPr/>
        </p:nvSpPr>
        <p:spPr>
          <a:xfrm>
            <a:off x="107504" y="60338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descr="Image result for discuss white icon">
            <a:extLst>
              <a:ext uri="{FF2B5EF4-FFF2-40B4-BE49-F238E27FC236}">
                <a16:creationId xmlns:a16="http://schemas.microsoft.com/office/drawing/2014/main" id="{31D83033-B948-4C66-B6EB-9F6C26088EC8}"/>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52948" y="6109265"/>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32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3"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B52DE325-27BF-4175-BDD3-9B96E6C65E5C}"/>
              </a:ext>
            </a:extLst>
          </p:cNvPr>
          <p:cNvCxnSpPr/>
          <p:nvPr/>
        </p:nvCxnSpPr>
        <p:spPr>
          <a:xfrm>
            <a:off x="1530354" y="1280801"/>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1" name="Control 5">
            <a:extLst>
              <a:ext uri="{FF2B5EF4-FFF2-40B4-BE49-F238E27FC236}">
                <a16:creationId xmlns:a16="http://schemas.microsoft.com/office/drawing/2014/main" id="{A8F6F93B-9876-414E-A376-35396E268927}"/>
              </a:ext>
            </a:extLst>
          </p:cNvPr>
          <p:cNvSpPr>
            <a:spLocks noChangeArrowheads="1" noChangeShapeType="1"/>
          </p:cNvSpPr>
          <p:nvPr/>
        </p:nvSpPr>
        <p:spPr bwMode="auto">
          <a:xfrm>
            <a:off x="2641600" y="7021513"/>
            <a:ext cx="5772150" cy="2195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4423431-6AAE-48FE-8246-8F63C47FBABE}"/>
              </a:ext>
            </a:extLst>
          </p:cNvPr>
          <p:cNvSpPr txBox="1"/>
          <p:nvPr/>
        </p:nvSpPr>
        <p:spPr>
          <a:xfrm>
            <a:off x="1530354" y="381639"/>
            <a:ext cx="626469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1F497D"/>
                </a:solidFill>
                <a:effectLst/>
                <a:uLnTx/>
                <a:uFillTx/>
                <a:latin typeface="Network Rail Sans" panose="02000000040000020004" pitchFamily="2" charset="0"/>
                <a:ea typeface="+mn-ea"/>
                <a:cs typeface="+mn-cs"/>
              </a:rPr>
              <a:t>Wessex Safe Track Access Alliance</a:t>
            </a:r>
          </a:p>
        </p:txBody>
      </p:sp>
      <p:pic>
        <p:nvPicPr>
          <p:cNvPr id="15" name="Picture 14">
            <a:extLst>
              <a:ext uri="{FF2B5EF4-FFF2-40B4-BE49-F238E27FC236}">
                <a16:creationId xmlns:a16="http://schemas.microsoft.com/office/drawing/2014/main" id="{0281390F-AFDD-491F-A964-E84CD5ADE3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37719" y="4097298"/>
            <a:ext cx="4006784" cy="1800269"/>
          </a:xfrm>
          <a:prstGeom prst="rect">
            <a:avLst/>
          </a:prstGeom>
        </p:spPr>
      </p:pic>
      <p:pic>
        <p:nvPicPr>
          <p:cNvPr id="16" name="Picture 15">
            <a:extLst>
              <a:ext uri="{FF2B5EF4-FFF2-40B4-BE49-F238E27FC236}">
                <a16:creationId xmlns:a16="http://schemas.microsoft.com/office/drawing/2014/main" id="{CC3654E9-50BA-4482-9095-2C1A3A72C009}"/>
              </a:ext>
            </a:extLst>
          </p:cNvPr>
          <p:cNvPicPr/>
          <p:nvPr/>
        </p:nvPicPr>
        <p:blipFill>
          <a:blip r:embed="rId9"/>
          <a:stretch>
            <a:fillRect/>
          </a:stretch>
        </p:blipFill>
        <p:spPr>
          <a:xfrm>
            <a:off x="571893" y="2410149"/>
            <a:ext cx="1944216" cy="2002617"/>
          </a:xfrm>
          <a:prstGeom prst="rect">
            <a:avLst/>
          </a:prstGeom>
        </p:spPr>
      </p:pic>
      <p:sp>
        <p:nvSpPr>
          <p:cNvPr id="7" name="Rectangle 6">
            <a:extLst>
              <a:ext uri="{FF2B5EF4-FFF2-40B4-BE49-F238E27FC236}">
                <a16:creationId xmlns:a16="http://schemas.microsoft.com/office/drawing/2014/main" id="{7888D231-3EDF-4391-9427-53D5833B266C}"/>
              </a:ext>
            </a:extLst>
          </p:cNvPr>
          <p:cNvSpPr/>
          <p:nvPr/>
        </p:nvSpPr>
        <p:spPr>
          <a:xfrm>
            <a:off x="139799" y="1429723"/>
            <a:ext cx="8864402" cy="12791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The ‘Wessex Safe Track Access Alliance’ is a collaboration of teams from across the Southern region consisting of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Inner and Outer DU, Wessex Safety Team</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Regional Safety</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Track Worker Safety - Wessex </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and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Route Business</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Working from a list of sites identified by the delivery units, prioritising locations with known safety issues, close call sites and working closely with the depots to deliver safer access and improving working environments across the route</a:t>
            </a:r>
          </a:p>
        </p:txBody>
      </p:sp>
      <p:sp>
        <p:nvSpPr>
          <p:cNvPr id="18" name="Rectangle 17">
            <a:extLst>
              <a:ext uri="{FF2B5EF4-FFF2-40B4-BE49-F238E27FC236}">
                <a16:creationId xmlns:a16="http://schemas.microsoft.com/office/drawing/2014/main" id="{47614140-F716-4AA9-AAFF-90A40BB55F3A}"/>
              </a:ext>
            </a:extLst>
          </p:cNvPr>
          <p:cNvSpPr/>
          <p:nvPr/>
        </p:nvSpPr>
        <p:spPr>
          <a:xfrm>
            <a:off x="6042322" y="2642860"/>
            <a:ext cx="3023834" cy="316240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sng"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Contacts:</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If you would like further information about the work we have planned you can contact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Emma Bhui (Regional Safety Team) </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and/</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or Aaron Bever (Track Worker Safety)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From the DU’s you can contact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Jack Roberts (Inner DU) </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or </a:t>
            </a:r>
            <a:r>
              <a:rPr kumimoji="0" lang="en-GB" sz="14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Wayne Norbury (Outer DU)  </a:t>
            </a: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  if you would like to add a site to the list for consideration, then please email either Jack or Wayne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FB659557-39AB-412B-A530-BA7B950F6DAF}"/>
              </a:ext>
            </a:extLst>
          </p:cNvPr>
          <p:cNvPicPr>
            <a:picLocks noChangeAspect="1"/>
          </p:cNvPicPr>
          <p:nvPr/>
        </p:nvPicPr>
        <p:blipFill>
          <a:blip r:embed="rId10"/>
          <a:stretch>
            <a:fillRect/>
          </a:stretch>
        </p:blipFill>
        <p:spPr>
          <a:xfrm>
            <a:off x="2550283" y="2735163"/>
            <a:ext cx="3457865" cy="3162404"/>
          </a:xfrm>
          <a:prstGeom prst="rect">
            <a:avLst/>
          </a:prstGeom>
        </p:spPr>
      </p:pic>
      <p:sp>
        <p:nvSpPr>
          <p:cNvPr id="20" name="Rectangle 19">
            <a:extLst>
              <a:ext uri="{FF2B5EF4-FFF2-40B4-BE49-F238E27FC236}">
                <a16:creationId xmlns:a16="http://schemas.microsoft.com/office/drawing/2014/main" id="{9F11B67C-A284-4DBE-B046-C36391AB75C5}"/>
              </a:ext>
            </a:extLst>
          </p:cNvPr>
          <p:cNvSpPr/>
          <p:nvPr/>
        </p:nvSpPr>
        <p:spPr>
          <a:xfrm>
            <a:off x="0" y="594928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AFF03811-B9F4-4D0B-87C4-07D566EBE8B9}"/>
              </a:ext>
            </a:extLst>
          </p:cNvPr>
          <p:cNvSpPr txBox="1"/>
          <p:nvPr/>
        </p:nvSpPr>
        <p:spPr>
          <a:xfrm>
            <a:off x="1522459" y="6126212"/>
            <a:ext cx="733172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2" charset="0"/>
                <a:ea typeface="+mn-ea"/>
                <a:cs typeface="+mn-cs"/>
              </a:rPr>
              <a:t>Search ‘Southern Track Worker Safety’ on MyConnect</a:t>
            </a:r>
          </a:p>
        </p:txBody>
      </p:sp>
      <p:pic>
        <p:nvPicPr>
          <p:cNvPr id="23" name="Picture 22" descr="Logo, company name&#10;&#10;Description automatically generated">
            <a:extLst>
              <a:ext uri="{FF2B5EF4-FFF2-40B4-BE49-F238E27FC236}">
                <a16:creationId xmlns:a16="http://schemas.microsoft.com/office/drawing/2014/main" id="{0B9326F0-B211-4F9E-BE98-856FED508A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587" y="6012240"/>
            <a:ext cx="778611" cy="506443"/>
          </a:xfrm>
          <a:prstGeom prst="rect">
            <a:avLst/>
          </a:prstGeom>
        </p:spPr>
      </p:pic>
      <p:sp>
        <p:nvSpPr>
          <p:cNvPr id="24" name="Oval 23">
            <a:extLst>
              <a:ext uri="{FF2B5EF4-FFF2-40B4-BE49-F238E27FC236}">
                <a16:creationId xmlns:a16="http://schemas.microsoft.com/office/drawing/2014/main" id="{09AD18F5-5B67-44F7-BB96-00E591B163AB}"/>
              </a:ext>
            </a:extLst>
          </p:cNvPr>
          <p:cNvSpPr/>
          <p:nvPr/>
        </p:nvSpPr>
        <p:spPr>
          <a:xfrm>
            <a:off x="99110" y="5949281"/>
            <a:ext cx="778611" cy="80910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Picture 24" descr="Logo, company name&#10;&#10;Description automatically generated">
            <a:extLst>
              <a:ext uri="{FF2B5EF4-FFF2-40B4-BE49-F238E27FC236}">
                <a16:creationId xmlns:a16="http://schemas.microsoft.com/office/drawing/2014/main" id="{61D767AD-BAE6-4BA4-ADAA-4563C4EEE5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11" y="6066941"/>
            <a:ext cx="778611" cy="636908"/>
          </a:xfrm>
          <a:prstGeom prst="rect">
            <a:avLst/>
          </a:prstGeom>
        </p:spPr>
      </p:pic>
    </p:spTree>
    <p:extLst>
      <p:ext uri="{BB962C8B-B14F-4D97-AF65-F5344CB8AC3E}">
        <p14:creationId xmlns:p14="http://schemas.microsoft.com/office/powerpoint/2010/main" val="1055213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1C7A1CA-CF23-4F8E-9C4D-DDC51D4DDECB}"/>
              </a:ext>
            </a:extLst>
          </p:cNvPr>
          <p:cNvSpPr/>
          <p:nvPr/>
        </p:nvSpPr>
        <p:spPr>
          <a:xfrm>
            <a:off x="4939298" y="1503285"/>
            <a:ext cx="3737158" cy="42299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34908F2-071B-49AB-853A-F55401739032}"/>
              </a:ext>
            </a:extLst>
          </p:cNvPr>
          <p:cNvSpPr/>
          <p:nvPr/>
        </p:nvSpPr>
        <p:spPr>
          <a:xfrm>
            <a:off x="618818" y="1503285"/>
            <a:ext cx="3737158" cy="42299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7"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B52DE325-27BF-4175-BDD3-9B96E6C65E5C}"/>
              </a:ext>
            </a:extLst>
          </p:cNvPr>
          <p:cNvCxnSpPr/>
          <p:nvPr/>
        </p:nvCxnSpPr>
        <p:spPr>
          <a:xfrm>
            <a:off x="1530354" y="1280801"/>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1" name="Control 5">
            <a:extLst>
              <a:ext uri="{FF2B5EF4-FFF2-40B4-BE49-F238E27FC236}">
                <a16:creationId xmlns:a16="http://schemas.microsoft.com/office/drawing/2014/main" id="{A8F6F93B-9876-414E-A376-35396E268927}"/>
              </a:ext>
            </a:extLst>
          </p:cNvPr>
          <p:cNvSpPr>
            <a:spLocks noChangeArrowheads="1" noChangeShapeType="1"/>
          </p:cNvSpPr>
          <p:nvPr/>
        </p:nvSpPr>
        <p:spPr bwMode="auto">
          <a:xfrm>
            <a:off x="2641600" y="7021513"/>
            <a:ext cx="5772150" cy="2195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4423431-6AAE-48FE-8246-8F63C47FBABE}"/>
              </a:ext>
            </a:extLst>
          </p:cNvPr>
          <p:cNvSpPr txBox="1"/>
          <p:nvPr/>
        </p:nvSpPr>
        <p:spPr>
          <a:xfrm>
            <a:off x="1530354" y="381639"/>
            <a:ext cx="6264696"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1F497D"/>
                </a:solidFill>
                <a:effectLst/>
                <a:uLnTx/>
                <a:uFillTx/>
                <a:latin typeface="Network Rail Sans" panose="02000000040000020004" pitchFamily="2" charset="0"/>
                <a:ea typeface="+mn-ea"/>
                <a:cs typeface="+mn-cs"/>
              </a:rPr>
              <a:t>Track Worker Safety (TWS) programme – moving to Green </a:t>
            </a:r>
          </a:p>
        </p:txBody>
      </p:sp>
      <p:sp>
        <p:nvSpPr>
          <p:cNvPr id="7" name="Rectangle 6">
            <a:extLst>
              <a:ext uri="{FF2B5EF4-FFF2-40B4-BE49-F238E27FC236}">
                <a16:creationId xmlns:a16="http://schemas.microsoft.com/office/drawing/2014/main" id="{7888D231-3EDF-4391-9427-53D5833B266C}"/>
              </a:ext>
            </a:extLst>
          </p:cNvPr>
          <p:cNvSpPr/>
          <p:nvPr/>
        </p:nvSpPr>
        <p:spPr>
          <a:xfrm>
            <a:off x="831254" y="1744506"/>
            <a:ext cx="3312286" cy="17460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From 29</a:t>
            </a:r>
            <a:r>
              <a:rPr kumimoji="0" lang="en-GB" sz="1400" b="0" i="0" u="none" strike="noStrike" kern="1200" cap="none" spc="0" normalizeH="0" baseline="30000" noProof="0" dirty="0">
                <a:ln>
                  <a:noFill/>
                </a:ln>
                <a:solidFill>
                  <a:prstClr val="black"/>
                </a:solidFill>
                <a:effectLst/>
                <a:uLnTx/>
                <a:uFillTx/>
                <a:latin typeface="Calibri"/>
                <a:ea typeface="+mn-ea"/>
                <a:cs typeface="+mn-cs"/>
              </a:rPr>
              <a:t>th</a:t>
            </a:r>
            <a:r>
              <a:rPr kumimoji="0" lang="en-GB" sz="1400" b="0" i="0" u="none" strike="noStrike" kern="1200" cap="none" spc="0" normalizeH="0" baseline="0" noProof="0" dirty="0">
                <a:ln>
                  <a:noFill/>
                </a:ln>
                <a:solidFill>
                  <a:prstClr val="black"/>
                </a:solidFill>
                <a:effectLst/>
                <a:uLnTx/>
                <a:uFillTx/>
                <a:latin typeface="Calibri"/>
                <a:ea typeface="+mn-ea"/>
                <a:cs typeface="+mn-cs"/>
              </a:rPr>
              <a:t> January Basingstoke S&amp;T have transitioned to deliver all maintenance and response activity in green zone access since the Track Worker Safety programme.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On 8</a:t>
            </a:r>
            <a:r>
              <a:rPr kumimoji="0" lang="en-GB" sz="1400" b="0" i="0" u="none" strike="noStrike" kern="1200" cap="none" spc="0" normalizeH="0" baseline="30000" noProof="0" dirty="0">
                <a:ln>
                  <a:noFill/>
                </a:ln>
                <a:solidFill>
                  <a:prstClr val="black"/>
                </a:solidFill>
                <a:effectLst/>
                <a:uLnTx/>
                <a:uFillTx/>
                <a:latin typeface="Calibri"/>
                <a:ea typeface="+mn-ea"/>
                <a:cs typeface="+mn-cs"/>
              </a:rPr>
              <a:t>th</a:t>
            </a:r>
            <a:r>
              <a:rPr kumimoji="0" lang="en-GB" sz="1400" b="0" i="0" u="none" strike="noStrike" kern="1200" cap="none" spc="0" normalizeH="0" baseline="0" noProof="0" dirty="0">
                <a:ln>
                  <a:noFill/>
                </a:ln>
                <a:solidFill>
                  <a:prstClr val="black"/>
                </a:solidFill>
                <a:effectLst/>
                <a:uLnTx/>
                <a:uFillTx/>
                <a:latin typeface="Calibri"/>
                <a:ea typeface="+mn-ea"/>
                <a:cs typeface="+mn-cs"/>
              </a:rPr>
              <a:t> January Woking and Guildford </a:t>
            </a:r>
            <a:r>
              <a:rPr kumimoji="0" lang="en-GB" sz="1400" b="0" i="0" u="none" strike="noStrike" kern="1200" cap="none" spc="0" normalizeH="0" baseline="0" noProof="0" dirty="0" err="1">
                <a:ln>
                  <a:noFill/>
                </a:ln>
                <a:solidFill>
                  <a:prstClr val="black"/>
                </a:solidFill>
                <a:effectLst/>
                <a:uLnTx/>
                <a:uFillTx/>
                <a:latin typeface="Calibri"/>
                <a:ea typeface="+mn-ea"/>
                <a:cs typeface="+mn-cs"/>
              </a:rPr>
              <a:t>Pway</a:t>
            </a:r>
            <a:r>
              <a:rPr kumimoji="0" lang="en-GB" sz="1400" b="0" i="0" u="none" strike="noStrike" kern="1200" cap="none" spc="0" normalizeH="0" baseline="0" noProof="0" dirty="0">
                <a:ln>
                  <a:noFill/>
                </a:ln>
                <a:solidFill>
                  <a:prstClr val="black"/>
                </a:solidFill>
                <a:effectLst/>
                <a:uLnTx/>
                <a:uFillTx/>
                <a:latin typeface="Calibri"/>
                <a:ea typeface="+mn-ea"/>
                <a:cs typeface="+mn-cs"/>
              </a:rPr>
              <a:t> Sections commenced a pilot of all faulting and response work to green zone access.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80ADC67-38B3-4A98-B30C-F90042341F6B}"/>
              </a:ext>
            </a:extLst>
          </p:cNvPr>
          <p:cNvPicPr>
            <a:picLocks noChangeAspect="1"/>
          </p:cNvPicPr>
          <p:nvPr/>
        </p:nvPicPr>
        <p:blipFill>
          <a:blip r:embed="rId8"/>
          <a:stretch>
            <a:fillRect/>
          </a:stretch>
        </p:blipFill>
        <p:spPr>
          <a:xfrm>
            <a:off x="1144591" y="3687725"/>
            <a:ext cx="2707329" cy="1973523"/>
          </a:xfrm>
          <a:prstGeom prst="rect">
            <a:avLst/>
          </a:prstGeom>
        </p:spPr>
      </p:pic>
      <p:pic>
        <p:nvPicPr>
          <p:cNvPr id="8" name="Picture 7">
            <a:extLst>
              <a:ext uri="{FF2B5EF4-FFF2-40B4-BE49-F238E27FC236}">
                <a16:creationId xmlns:a16="http://schemas.microsoft.com/office/drawing/2014/main" id="{6B635C76-624E-40C4-B36C-10CE99730394}"/>
              </a:ext>
            </a:extLst>
          </p:cNvPr>
          <p:cNvPicPr>
            <a:picLocks noChangeAspect="1"/>
          </p:cNvPicPr>
          <p:nvPr/>
        </p:nvPicPr>
        <p:blipFill>
          <a:blip r:embed="rId9"/>
          <a:stretch>
            <a:fillRect/>
          </a:stretch>
        </p:blipFill>
        <p:spPr>
          <a:xfrm>
            <a:off x="5239246" y="3715327"/>
            <a:ext cx="3143263" cy="1959097"/>
          </a:xfrm>
          <a:prstGeom prst="rect">
            <a:avLst/>
          </a:prstGeom>
        </p:spPr>
      </p:pic>
      <p:sp>
        <p:nvSpPr>
          <p:cNvPr id="18" name="Rectangle 17">
            <a:extLst>
              <a:ext uri="{FF2B5EF4-FFF2-40B4-BE49-F238E27FC236}">
                <a16:creationId xmlns:a16="http://schemas.microsoft.com/office/drawing/2014/main" id="{EB884E7A-9670-472C-B979-8ABFFD605A62}"/>
              </a:ext>
            </a:extLst>
          </p:cNvPr>
          <p:cNvSpPr/>
          <p:nvPr/>
        </p:nvSpPr>
        <p:spPr>
          <a:xfrm>
            <a:off x="5214880" y="1766599"/>
            <a:ext cx="3198870" cy="168541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Well done to Richard Gostling and Welding &amp; Grinding Inner who have followed suit and moved all their work to green zone access.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11B810C-5826-4B3B-A04B-AAD984B6332C}"/>
              </a:ext>
            </a:extLst>
          </p:cNvPr>
          <p:cNvSpPr/>
          <p:nvPr/>
        </p:nvSpPr>
        <p:spPr>
          <a:xfrm>
            <a:off x="0" y="5943415"/>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EF8BED97-90DD-4FD8-80EC-0695CE8642AE}"/>
              </a:ext>
            </a:extLst>
          </p:cNvPr>
          <p:cNvSpPr/>
          <p:nvPr/>
        </p:nvSpPr>
        <p:spPr>
          <a:xfrm>
            <a:off x="99110" y="5949281"/>
            <a:ext cx="778611" cy="80910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7F33B50E-EE4F-4224-8F1A-D4877DD115EB}"/>
              </a:ext>
            </a:extLst>
          </p:cNvPr>
          <p:cNvSpPr txBox="1"/>
          <p:nvPr/>
        </p:nvSpPr>
        <p:spPr>
          <a:xfrm>
            <a:off x="1530354" y="6155291"/>
            <a:ext cx="733172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2" charset="0"/>
                <a:ea typeface="+mn-ea"/>
                <a:cs typeface="+mn-cs"/>
              </a:rPr>
              <a:t>Search ‘Southern Track Worker Safety’ on MyConnect</a:t>
            </a:r>
          </a:p>
        </p:txBody>
      </p:sp>
      <p:pic>
        <p:nvPicPr>
          <p:cNvPr id="23" name="Picture 22" descr="Logo, company name&#10;&#10;Description automatically generated">
            <a:extLst>
              <a:ext uri="{FF2B5EF4-FFF2-40B4-BE49-F238E27FC236}">
                <a16:creationId xmlns:a16="http://schemas.microsoft.com/office/drawing/2014/main" id="{65531BCF-B1EC-43CD-961D-70FF4CBA57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109" y="6102124"/>
            <a:ext cx="778611" cy="567236"/>
          </a:xfrm>
          <a:prstGeom prst="rect">
            <a:avLst/>
          </a:prstGeom>
        </p:spPr>
      </p:pic>
    </p:spTree>
    <p:extLst>
      <p:ext uri="{BB962C8B-B14F-4D97-AF65-F5344CB8AC3E}">
        <p14:creationId xmlns:p14="http://schemas.microsoft.com/office/powerpoint/2010/main" val="416110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1"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B52DE325-27BF-4175-BDD3-9B96E6C65E5C}"/>
              </a:ext>
            </a:extLst>
          </p:cNvPr>
          <p:cNvCxnSpPr/>
          <p:nvPr/>
        </p:nvCxnSpPr>
        <p:spPr>
          <a:xfrm>
            <a:off x="1530354" y="1280801"/>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1" name="Control 5">
            <a:extLst>
              <a:ext uri="{FF2B5EF4-FFF2-40B4-BE49-F238E27FC236}">
                <a16:creationId xmlns:a16="http://schemas.microsoft.com/office/drawing/2014/main" id="{A8F6F93B-9876-414E-A376-35396E268927}"/>
              </a:ext>
            </a:extLst>
          </p:cNvPr>
          <p:cNvSpPr>
            <a:spLocks noChangeArrowheads="1" noChangeShapeType="1"/>
          </p:cNvSpPr>
          <p:nvPr/>
        </p:nvSpPr>
        <p:spPr bwMode="auto">
          <a:xfrm>
            <a:off x="2641600" y="7021513"/>
            <a:ext cx="5772150" cy="2195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4423431-6AAE-48FE-8246-8F63C47FBABE}"/>
              </a:ext>
            </a:extLst>
          </p:cNvPr>
          <p:cNvSpPr txBox="1"/>
          <p:nvPr/>
        </p:nvSpPr>
        <p:spPr>
          <a:xfrm>
            <a:off x="1530354" y="381639"/>
            <a:ext cx="626469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1F497D"/>
                </a:solidFill>
                <a:effectLst/>
                <a:uLnTx/>
                <a:uFillTx/>
                <a:latin typeface="Network Rail Sans" panose="02000000040000020004" pitchFamily="2" charset="0"/>
                <a:ea typeface="+mn-ea"/>
                <a:cs typeface="+mn-cs"/>
              </a:rPr>
              <a:t>Track Worker Safety (TWS) programme – technology</a:t>
            </a:r>
          </a:p>
        </p:txBody>
      </p:sp>
      <p:sp>
        <p:nvSpPr>
          <p:cNvPr id="7" name="Rectangle 6">
            <a:extLst>
              <a:ext uri="{FF2B5EF4-FFF2-40B4-BE49-F238E27FC236}">
                <a16:creationId xmlns:a16="http://schemas.microsoft.com/office/drawing/2014/main" id="{7888D231-3EDF-4391-9427-53D5833B266C}"/>
              </a:ext>
            </a:extLst>
          </p:cNvPr>
          <p:cNvSpPr/>
          <p:nvPr/>
        </p:nvSpPr>
        <p:spPr>
          <a:xfrm>
            <a:off x="376527" y="1438278"/>
            <a:ext cx="5646580" cy="168449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Lookout Operated Warning System (LOWS) and Semi-Automatic Warning System (SATWS) training kits have arrived in Basingstoke allowing Wessex to deliver training locally.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Mapping and Designs for the route have continued with Basingstoke, Woking, Havant, Guildford and Wimbledon areas either completed or in progress.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descr="A picture containing outdoor, building, yellow, sidewalk&#10;&#10;Description automatically generated">
            <a:extLst>
              <a:ext uri="{FF2B5EF4-FFF2-40B4-BE49-F238E27FC236}">
                <a16:creationId xmlns:a16="http://schemas.microsoft.com/office/drawing/2014/main" id="{49FF96AA-5ED4-49EC-8D27-55EE5F0027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265" t="16472" r="18168"/>
          <a:stretch/>
        </p:blipFill>
        <p:spPr>
          <a:xfrm>
            <a:off x="2915816" y="3013691"/>
            <a:ext cx="2808312" cy="2724779"/>
          </a:xfrm>
          <a:prstGeom prst="rect">
            <a:avLst/>
          </a:prstGeom>
        </p:spPr>
      </p:pic>
      <p:pic>
        <p:nvPicPr>
          <p:cNvPr id="26626" name="A4602EFF-90A0-4688-AADD-75D94546E3FE">
            <a:extLst>
              <a:ext uri="{FF2B5EF4-FFF2-40B4-BE49-F238E27FC236}">
                <a16:creationId xmlns:a16="http://schemas.microsoft.com/office/drawing/2014/main" id="{FAA0814A-75A5-48A1-B472-7DA5F5EB9B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524474" y="2444273"/>
            <a:ext cx="374441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CC3A6F0-AF9C-4750-8EAA-2F046F80345A}"/>
              </a:ext>
            </a:extLst>
          </p:cNvPr>
          <p:cNvSpPr/>
          <p:nvPr/>
        </p:nvSpPr>
        <p:spPr>
          <a:xfrm>
            <a:off x="328185" y="3429000"/>
            <a:ext cx="2443615" cy="168449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Please contact Ross Blair (</a:t>
            </a:r>
            <a:r>
              <a:rPr kumimoji="0" lang="en-GB" sz="1400" b="0" i="0" u="none" strike="noStrike" kern="1200" cap="none" spc="0" normalizeH="0" baseline="0" noProof="0" dirty="0">
                <a:ln>
                  <a:noFill/>
                </a:ln>
                <a:solidFill>
                  <a:prstClr val="black"/>
                </a:solidFill>
                <a:effectLst/>
                <a:uLnTx/>
                <a:uFillTx/>
                <a:latin typeface="Calibri"/>
                <a:ea typeface="+mn-ea"/>
                <a:cs typeface="+mn-cs"/>
                <a:hlinkClick r:id="rId10"/>
              </a:rPr>
              <a:t>ross.blair@networkrail.co.uk</a:t>
            </a:r>
            <a:r>
              <a:rPr kumimoji="0" lang="en-GB" sz="1400" b="0" i="0" u="none" strike="noStrike" kern="1200" cap="none" spc="0" normalizeH="0" baseline="0" noProof="0" dirty="0">
                <a:ln>
                  <a:noFill/>
                </a:ln>
                <a:solidFill>
                  <a:prstClr val="black"/>
                </a:solidFill>
                <a:effectLst/>
                <a:uLnTx/>
                <a:uFillTx/>
                <a:latin typeface="Calibri"/>
                <a:ea typeface="+mn-ea"/>
                <a:cs typeface="+mn-cs"/>
              </a:rPr>
              <a:t>) to arrange training, mapping or demonstrations for your area.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49C30670-3E83-418E-8F43-1852B50B3A73}"/>
              </a:ext>
            </a:extLst>
          </p:cNvPr>
          <p:cNvSpPr/>
          <p:nvPr/>
        </p:nvSpPr>
        <p:spPr>
          <a:xfrm>
            <a:off x="-11848" y="5923287"/>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E55F680B-21BF-4A2C-BEC7-AB58FB6B0A9D}"/>
              </a:ext>
            </a:extLst>
          </p:cNvPr>
          <p:cNvSpPr txBox="1"/>
          <p:nvPr/>
        </p:nvSpPr>
        <p:spPr>
          <a:xfrm>
            <a:off x="1469109" y="6216001"/>
            <a:ext cx="733172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2" charset="0"/>
                <a:ea typeface="+mn-ea"/>
                <a:cs typeface="+mn-cs"/>
              </a:rPr>
              <a:t>Search ‘Southern Track Worker Safety’ on MyConnect</a:t>
            </a:r>
          </a:p>
        </p:txBody>
      </p:sp>
      <p:sp>
        <p:nvSpPr>
          <p:cNvPr id="17" name="Oval 16">
            <a:extLst>
              <a:ext uri="{FF2B5EF4-FFF2-40B4-BE49-F238E27FC236}">
                <a16:creationId xmlns:a16="http://schemas.microsoft.com/office/drawing/2014/main" id="{E82788E2-F2B0-4F58-80E9-ADC23BD244FE}"/>
              </a:ext>
            </a:extLst>
          </p:cNvPr>
          <p:cNvSpPr/>
          <p:nvPr/>
        </p:nvSpPr>
        <p:spPr>
          <a:xfrm>
            <a:off x="99109" y="5923287"/>
            <a:ext cx="778611" cy="80910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descr="Logo, company name&#10;&#10;Description automatically generated">
            <a:extLst>
              <a:ext uri="{FF2B5EF4-FFF2-40B4-BE49-F238E27FC236}">
                <a16:creationId xmlns:a16="http://schemas.microsoft.com/office/drawing/2014/main" id="{F937ECF5-2B8E-4F4B-9BC2-F774C149C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09" y="6100612"/>
            <a:ext cx="778611" cy="506443"/>
          </a:xfrm>
          <a:prstGeom prst="rect">
            <a:avLst/>
          </a:prstGeom>
        </p:spPr>
      </p:pic>
    </p:spTree>
    <p:extLst>
      <p:ext uri="{BB962C8B-B14F-4D97-AF65-F5344CB8AC3E}">
        <p14:creationId xmlns:p14="http://schemas.microsoft.com/office/powerpoint/2010/main" val="1853675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64192D-EB3F-47C6-A4F2-AC9A1FB98D52}"/>
              </a:ext>
            </a:extLst>
          </p:cNvPr>
          <p:cNvSpPr txBox="1"/>
          <p:nvPr/>
        </p:nvSpPr>
        <p:spPr>
          <a:xfrm>
            <a:off x="1530354" y="381639"/>
            <a:ext cx="6264696"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1F497D"/>
                </a:solidFill>
                <a:effectLst/>
                <a:uLnTx/>
                <a:uFillTx/>
                <a:latin typeface="Network Rail Sans" panose="02000000040000020004" pitchFamily="2" charset="0"/>
                <a:ea typeface="+mn-ea"/>
                <a:cs typeface="+mn-cs"/>
              </a:rPr>
              <a:t>Track Worker Safety (TWS) programme – speaking to our people</a:t>
            </a:r>
          </a:p>
        </p:txBody>
      </p:sp>
      <p:pic>
        <p:nvPicPr>
          <p:cNvPr id="15" name="Picture 14" descr="A picture containing text, person, indoor, person&#10;&#10;Description automatically generated">
            <a:extLst>
              <a:ext uri="{FF2B5EF4-FFF2-40B4-BE49-F238E27FC236}">
                <a16:creationId xmlns:a16="http://schemas.microsoft.com/office/drawing/2014/main" id="{8803A9BA-506D-467F-A791-1026A5B1F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877" y="1490734"/>
            <a:ext cx="1493084" cy="1145807"/>
          </a:xfrm>
          <a:prstGeom prst="rect">
            <a:avLst/>
          </a:prstGeom>
        </p:spPr>
      </p:pic>
      <p:pic>
        <p:nvPicPr>
          <p:cNvPr id="19" name="Picture 18" descr="A picture containing indoor, person, window&#10;&#10;Description automatically generated">
            <a:extLst>
              <a:ext uri="{FF2B5EF4-FFF2-40B4-BE49-F238E27FC236}">
                <a16:creationId xmlns:a16="http://schemas.microsoft.com/office/drawing/2014/main" id="{3E270334-6035-431C-AFB9-4A9A3E06C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450" y="2892819"/>
            <a:ext cx="1791840" cy="1049421"/>
          </a:xfrm>
          <a:prstGeom prst="rect">
            <a:avLst/>
          </a:prstGeom>
        </p:spPr>
      </p:pic>
      <p:pic>
        <p:nvPicPr>
          <p:cNvPr id="21" name="Picture 20">
            <a:extLst>
              <a:ext uri="{FF2B5EF4-FFF2-40B4-BE49-F238E27FC236}">
                <a16:creationId xmlns:a16="http://schemas.microsoft.com/office/drawing/2014/main" id="{B7B086C0-D017-40C5-9CFD-58ED9FC10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1490735"/>
            <a:ext cx="1805082" cy="1163666"/>
          </a:xfrm>
          <a:prstGeom prst="rect">
            <a:avLst/>
          </a:prstGeom>
        </p:spPr>
      </p:pic>
      <p:pic>
        <p:nvPicPr>
          <p:cNvPr id="23" name="Picture 22">
            <a:extLst>
              <a:ext uri="{FF2B5EF4-FFF2-40B4-BE49-F238E27FC236}">
                <a16:creationId xmlns:a16="http://schemas.microsoft.com/office/drawing/2014/main" id="{190B877C-DB84-44CC-9B61-5B8728728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539" y="1509761"/>
            <a:ext cx="1823019" cy="1126779"/>
          </a:xfrm>
          <a:prstGeom prst="rect">
            <a:avLst/>
          </a:prstGeom>
        </p:spPr>
      </p:pic>
      <p:pic>
        <p:nvPicPr>
          <p:cNvPr id="25" name="Picture 24">
            <a:extLst>
              <a:ext uri="{FF2B5EF4-FFF2-40B4-BE49-F238E27FC236}">
                <a16:creationId xmlns:a16="http://schemas.microsoft.com/office/drawing/2014/main" id="{2597210C-BA3A-4332-8194-DE8B7BE744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152" y="1450940"/>
            <a:ext cx="1899942" cy="1138772"/>
          </a:xfrm>
          <a:prstGeom prst="rect">
            <a:avLst/>
          </a:prstGeom>
        </p:spPr>
      </p:pic>
      <p:sp>
        <p:nvSpPr>
          <p:cNvPr id="26" name="TextBox 25">
            <a:extLst>
              <a:ext uri="{FF2B5EF4-FFF2-40B4-BE49-F238E27FC236}">
                <a16:creationId xmlns:a16="http://schemas.microsoft.com/office/drawing/2014/main" id="{B252A96E-7FF9-44A5-8763-CF095F716605}"/>
              </a:ext>
            </a:extLst>
          </p:cNvPr>
          <p:cNvSpPr txBox="1"/>
          <p:nvPr/>
        </p:nvSpPr>
        <p:spPr>
          <a:xfrm>
            <a:off x="639152" y="2780928"/>
            <a:ext cx="5589032" cy="31085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Calibri"/>
                <a:ea typeface="+mn-ea"/>
                <a:cs typeface="+mn-cs"/>
              </a:rPr>
              <a:t>Chris Cornish, Infrastructure Director met with over 60 members of the Wessex maintenance team including Section Managers, Section Supervisors and engineers. He was joined by Eric Woodward, heading up Wessex TWS, IMDMs and guests from Sussex and Western.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Calibri"/>
                <a:ea typeface="+mn-ea"/>
                <a:cs typeface="+mn-cs"/>
              </a:rPr>
              <a:t>The call focused on the importance of the programme and what progress had been made in the route. It also was an opportunity to ask questions. The full call can be heard here: </a:t>
            </a:r>
            <a:r>
              <a:rPr kumimoji="0" lang="en-GB" sz="1400" b="0" i="0" u="none" strike="noStrike" kern="1200" cap="none" spc="0" normalizeH="0" baseline="0" noProof="0" dirty="0">
                <a:ln>
                  <a:noFill/>
                </a:ln>
                <a:solidFill>
                  <a:srgbClr val="1F497D"/>
                </a:solidFill>
                <a:effectLst/>
                <a:uLnTx/>
                <a:uFillTx/>
                <a:latin typeface="Calibri"/>
                <a:ea typeface="+mn-ea"/>
                <a:cs typeface="+mn-cs"/>
                <a:hlinkClick r:id="rId7"/>
              </a:rPr>
              <a:t>https://web.microsoftstream.com/video/a6b46c20-42ff-4bbe-aff6-c9b7a8c29cd4?list=studio</a:t>
            </a:r>
            <a:r>
              <a:rPr kumimoji="0" lang="en-GB" sz="1400" b="0" i="0" u="none" strike="noStrike" kern="1200" cap="none" spc="0" normalizeH="0" baseline="0" noProof="0" dirty="0">
                <a:ln>
                  <a:noFill/>
                </a:ln>
                <a:solidFill>
                  <a:srgbClr val="1F497D"/>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Calibri"/>
                <a:ea typeface="+mn-ea"/>
                <a:cs typeface="+mn-cs"/>
              </a:rPr>
              <a:t>Our new bank of posters highlighting the important numbers we need to know in the programme are out now. Keep a lookout for them at your place of work…</a:t>
            </a:r>
          </a:p>
        </p:txBody>
      </p:sp>
      <p:pic>
        <p:nvPicPr>
          <p:cNvPr id="27" name="Picture 26">
            <a:extLst>
              <a:ext uri="{FF2B5EF4-FFF2-40B4-BE49-F238E27FC236}">
                <a16:creationId xmlns:a16="http://schemas.microsoft.com/office/drawing/2014/main" id="{ABF6753F-EC26-4BFB-95BA-BA479F9B8E2A}"/>
              </a:ext>
            </a:extLst>
          </p:cNvPr>
          <p:cNvPicPr>
            <a:picLocks noChangeAspect="1"/>
          </p:cNvPicPr>
          <p:nvPr/>
        </p:nvPicPr>
        <p:blipFill>
          <a:blip r:embed="rId8"/>
          <a:stretch>
            <a:fillRect/>
          </a:stretch>
        </p:blipFill>
        <p:spPr>
          <a:xfrm>
            <a:off x="6444209" y="4423209"/>
            <a:ext cx="1080120" cy="1529501"/>
          </a:xfrm>
          <a:prstGeom prst="rect">
            <a:avLst/>
          </a:prstGeom>
        </p:spPr>
      </p:pic>
      <p:sp>
        <p:nvSpPr>
          <p:cNvPr id="12" name="Rectangle 11">
            <a:extLst>
              <a:ext uri="{FF2B5EF4-FFF2-40B4-BE49-F238E27FC236}">
                <a16:creationId xmlns:a16="http://schemas.microsoft.com/office/drawing/2014/main" id="{80A9DAA6-15C8-4CAE-9A37-85DE294B56BC}"/>
              </a:ext>
            </a:extLst>
          </p:cNvPr>
          <p:cNvSpPr/>
          <p:nvPr/>
        </p:nvSpPr>
        <p:spPr>
          <a:xfrm>
            <a:off x="-11848" y="5923287"/>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4179D12C-66DB-4394-B900-B688E62DEAEF}"/>
              </a:ext>
            </a:extLst>
          </p:cNvPr>
          <p:cNvSpPr/>
          <p:nvPr/>
        </p:nvSpPr>
        <p:spPr>
          <a:xfrm>
            <a:off x="99109" y="5923287"/>
            <a:ext cx="778611" cy="80910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80724C-6F80-4C7E-A6E6-4A9E78569716}"/>
              </a:ext>
            </a:extLst>
          </p:cNvPr>
          <p:cNvSpPr/>
          <p:nvPr/>
        </p:nvSpPr>
        <p:spPr>
          <a:xfrm>
            <a:off x="1274820" y="6122574"/>
            <a:ext cx="7416824"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2" charset="0"/>
                <a:ea typeface="+mn-ea"/>
                <a:cs typeface="+mn-cs"/>
              </a:rPr>
              <a:t>Search ‘Southern Track Worker Safety’ on MyConnect</a:t>
            </a:r>
          </a:p>
        </p:txBody>
      </p:sp>
      <p:pic>
        <p:nvPicPr>
          <p:cNvPr id="16" name="Picture 15" descr="Logo, company name&#10;&#10;Description automatically generated">
            <a:extLst>
              <a:ext uri="{FF2B5EF4-FFF2-40B4-BE49-F238E27FC236}">
                <a16:creationId xmlns:a16="http://schemas.microsoft.com/office/drawing/2014/main" id="{54ECD2E2-379A-41F8-8FF6-7FCEC4A143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09" y="6069407"/>
            <a:ext cx="778611" cy="506443"/>
          </a:xfrm>
          <a:prstGeom prst="rect">
            <a:avLst/>
          </a:prstGeom>
        </p:spPr>
      </p:pic>
    </p:spTree>
    <p:extLst>
      <p:ext uri="{BB962C8B-B14F-4D97-AF65-F5344CB8AC3E}">
        <p14:creationId xmlns:p14="http://schemas.microsoft.com/office/powerpoint/2010/main" val="415739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5"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27384"/>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620688"/>
            <a:ext cx="654252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Introducing some of the Wessex Area H&amp;S Reps supporting Infrastructure Director teams </a:t>
            </a:r>
            <a:endParaRPr kumimoji="0" lang="en-GB" sz="1800" b="1" i="0" u="none" strike="noStrike" kern="1200" cap="none" spc="0" normalizeH="0" baseline="0" noProof="0" dirty="0">
              <a:ln>
                <a:noFill/>
              </a:ln>
              <a:solidFill>
                <a:srgbClr val="FF0000"/>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pic>
        <p:nvPicPr>
          <p:cNvPr id="32774" name="Picture 6">
            <a:extLst>
              <a:ext uri="{FF2B5EF4-FFF2-40B4-BE49-F238E27FC236}">
                <a16:creationId xmlns:a16="http://schemas.microsoft.com/office/drawing/2014/main" id="{1F7CB943-9996-41B8-8603-3EE1F30B4A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48481"/>
          <a:stretch/>
        </p:blipFill>
        <p:spPr bwMode="auto">
          <a:xfrm>
            <a:off x="107504" y="1479268"/>
            <a:ext cx="1207724" cy="12296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6E3DF70-A03D-4C60-9302-761D2CD8BCD0}"/>
              </a:ext>
            </a:extLst>
          </p:cNvPr>
          <p:cNvSpPr/>
          <p:nvPr/>
        </p:nvSpPr>
        <p:spPr>
          <a:xfrm>
            <a:off x="1403648" y="1479268"/>
            <a:ext cx="7632848" cy="122965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Network Rail Sans" panose="02000000040000020004" pitchFamily="2" charset="0"/>
            </a:endParaRPr>
          </a:p>
        </p:txBody>
      </p:sp>
      <p:sp>
        <p:nvSpPr>
          <p:cNvPr id="7" name="Rectangle 6">
            <a:extLst>
              <a:ext uri="{FF2B5EF4-FFF2-40B4-BE49-F238E27FC236}">
                <a16:creationId xmlns:a16="http://schemas.microsoft.com/office/drawing/2014/main" id="{46822003-17AD-40C3-8FF5-C7E42DC871C7}"/>
              </a:ext>
            </a:extLst>
          </p:cNvPr>
          <p:cNvSpPr/>
          <p:nvPr/>
        </p:nvSpPr>
        <p:spPr>
          <a:xfrm>
            <a:off x="1425796" y="1479268"/>
            <a:ext cx="7610700" cy="1215717"/>
          </a:xfrm>
          <a:prstGeom prst="rect">
            <a:avLst/>
          </a:prstGeom>
          <a:ln>
            <a:solidFill>
              <a:schemeClr val="tx1"/>
            </a:solidFill>
          </a:ln>
        </p:spPr>
        <p:txBody>
          <a:bodyPr wrap="square">
            <a:spAutoFit/>
          </a:bodyPr>
          <a:lstStyle/>
          <a:p>
            <a:pPr>
              <a:spcAft>
                <a:spcPts val="0"/>
              </a:spcAft>
            </a:pPr>
            <a:r>
              <a:rPr lang="en-GB" sz="1000" b="1" dirty="0">
                <a:solidFill>
                  <a:schemeClr val="tx1"/>
                </a:solidFill>
                <a:latin typeface="Network Rail Sans" panose="02000000040000020004" pitchFamily="2" charset="0"/>
                <a:ea typeface="Times New Roman" panose="02020603050405020304" pitchFamily="18" charset="0"/>
              </a:rPr>
              <a:t>Graham Gibbs, RMT Area Health &amp; Safety Rep, Wessex Outer, Maintenance</a:t>
            </a:r>
            <a:endParaRPr lang="en-GB" sz="1000" b="1" dirty="0">
              <a:solidFill>
                <a:schemeClr val="tx1"/>
              </a:solidFill>
              <a:latin typeface="Network Rail Sans" panose="02000000040000020004" pitchFamily="2" charset="0"/>
              <a:ea typeface="Calibri" panose="020F0502020204030204" pitchFamily="34" charset="0"/>
            </a:endParaRPr>
          </a:p>
          <a:p>
            <a:pPr>
              <a:spcAft>
                <a:spcPts val="0"/>
              </a:spcAft>
            </a:pPr>
            <a:r>
              <a:rPr lang="en-GB" sz="900" dirty="0">
                <a:solidFill>
                  <a:schemeClr val="tx1"/>
                </a:solidFill>
                <a:latin typeface="Network Rail Sans" panose="02000000040000020004" pitchFamily="2" charset="0"/>
                <a:ea typeface="Times New Roman" panose="02020603050405020304" pitchFamily="18" charset="0"/>
              </a:rPr>
              <a:t>Based in Bournemouth, Graham joined British Rail’s Permanent Way Department in the role of Trackman in 1992. Graham went on to work in the position of ETM Lineman and finally Patrolman before transferring to the S&amp;T in 1996 to present day.</a:t>
            </a:r>
            <a:endParaRPr lang="en-GB" sz="900" dirty="0">
              <a:solidFill>
                <a:schemeClr val="tx1"/>
              </a:solidFill>
              <a:latin typeface="Network Rail Sans" panose="02000000040000020004" pitchFamily="2" charset="0"/>
              <a:ea typeface="Calibri" panose="020F0502020204030204" pitchFamily="34" charset="0"/>
            </a:endParaRPr>
          </a:p>
          <a:p>
            <a:pPr>
              <a:spcAft>
                <a:spcPts val="0"/>
              </a:spcAft>
            </a:pPr>
            <a:r>
              <a:rPr lang="en-GB" sz="900" dirty="0">
                <a:solidFill>
                  <a:schemeClr val="tx1"/>
                </a:solidFill>
                <a:latin typeface="Network Rail Sans" panose="02000000040000020004" pitchFamily="2" charset="0"/>
                <a:ea typeface="Times New Roman" panose="02020603050405020304" pitchFamily="18" charset="0"/>
              </a:rPr>
              <a:t>Graham has been acting as a Health &amp; Safety Rep for ten years now, representing and supporting our Frontline Track based staff across the various departments. </a:t>
            </a:r>
            <a:endParaRPr lang="en-GB" sz="900" dirty="0">
              <a:solidFill>
                <a:schemeClr val="tx1"/>
              </a:solidFill>
              <a:latin typeface="Network Rail Sans" panose="02000000040000020004" pitchFamily="2" charset="0"/>
              <a:ea typeface="Calibri" panose="020F0502020204030204" pitchFamily="34" charset="0"/>
            </a:endParaRPr>
          </a:p>
          <a:p>
            <a:pPr>
              <a:spcAft>
                <a:spcPts val="0"/>
              </a:spcAft>
            </a:pPr>
            <a:r>
              <a:rPr lang="en-GB" sz="900" dirty="0">
                <a:solidFill>
                  <a:schemeClr val="tx1"/>
                </a:solidFill>
                <a:latin typeface="Network Rail Sans" panose="02000000040000020004" pitchFamily="2" charset="0"/>
                <a:ea typeface="Times New Roman" panose="02020603050405020304" pitchFamily="18" charset="0"/>
              </a:rPr>
              <a:t>In his Health and Safety role he regularly engages with senior, Local, Area and Route Mangers, along with the Workforce Health &amp; Safety Team, taking your concerns and ideas to all levels of management.</a:t>
            </a:r>
            <a:endParaRPr lang="en-GB" sz="900" dirty="0">
              <a:solidFill>
                <a:schemeClr val="tx1"/>
              </a:solidFill>
              <a:latin typeface="Network Rail Sans" panose="02000000040000020004" pitchFamily="2" charset="0"/>
              <a:ea typeface="Calibri" panose="020F0502020204030204" pitchFamily="34" charset="0"/>
            </a:endParaRPr>
          </a:p>
          <a:p>
            <a:pPr>
              <a:spcAft>
                <a:spcPts val="0"/>
              </a:spcAft>
            </a:pPr>
            <a:r>
              <a:rPr lang="en-GB" sz="900" dirty="0">
                <a:solidFill>
                  <a:schemeClr val="tx1"/>
                </a:solidFill>
                <a:latin typeface="Network Rail Sans" panose="02000000040000020004" pitchFamily="2" charset="0"/>
                <a:ea typeface="Times New Roman" panose="02020603050405020304" pitchFamily="18" charset="0"/>
              </a:rPr>
              <a:t>Graham can be contacted for advice or to take on your concerns, on </a:t>
            </a:r>
            <a:r>
              <a:rPr lang="en-GB" sz="900" b="1" dirty="0">
                <a:solidFill>
                  <a:schemeClr val="tx1"/>
                </a:solidFill>
                <a:latin typeface="Network Rail Sans" panose="02000000040000020004" pitchFamily="2" charset="0"/>
                <a:ea typeface="Times New Roman" panose="02020603050405020304" pitchFamily="18" charset="0"/>
              </a:rPr>
              <a:t>07710959281 or </a:t>
            </a:r>
            <a:r>
              <a:rPr lang="en-GB" sz="900" b="1" u="sng" dirty="0">
                <a:solidFill>
                  <a:schemeClr val="accent6">
                    <a:lumMod val="50000"/>
                  </a:schemeClr>
                </a:solidFill>
                <a:latin typeface="Network Rail Sans" panose="02000000040000020004" pitchFamily="2" charset="0"/>
                <a:ea typeface="Times New Roman" panose="02020603050405020304" pitchFamily="18" charset="0"/>
                <a:hlinkClick r:id="rId9">
                  <a:extLst>
                    <a:ext uri="{A12FA001-AC4F-418D-AE19-62706E023703}">
                      <ahyp:hlinkClr xmlns:ahyp="http://schemas.microsoft.com/office/drawing/2018/hyperlinkcolor" val="tx"/>
                    </a:ext>
                  </a:extLst>
                </a:hlinkClick>
              </a:rPr>
              <a:t>graham.gibbs@networkrail.co.uk</a:t>
            </a:r>
            <a:endParaRPr lang="en-GB" sz="900" b="1" dirty="0">
              <a:solidFill>
                <a:schemeClr val="accent6">
                  <a:lumMod val="50000"/>
                </a:schemeClr>
              </a:solidFill>
              <a:latin typeface="Network Rail Sans" panose="02000000040000020004" pitchFamily="2" charset="0"/>
              <a:ea typeface="Calibri" panose="020F0502020204030204" pitchFamily="34" charset="0"/>
            </a:endParaRPr>
          </a:p>
        </p:txBody>
      </p:sp>
      <p:pic>
        <p:nvPicPr>
          <p:cNvPr id="32775" name="0386847B-FFC7-4827-9113-6A59415F1BAD">
            <a:extLst>
              <a:ext uri="{FF2B5EF4-FFF2-40B4-BE49-F238E27FC236}">
                <a16:creationId xmlns:a16="http://schemas.microsoft.com/office/drawing/2014/main" id="{0F655F26-995E-4833-9E20-65F41A800EE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9509"/>
          <a:stretch/>
        </p:blipFill>
        <p:spPr bwMode="auto">
          <a:xfrm rot="5400000">
            <a:off x="52671" y="2907769"/>
            <a:ext cx="1317390" cy="120772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7C8E9A8-D521-464B-8839-0B67CA8D5FEC}"/>
              </a:ext>
            </a:extLst>
          </p:cNvPr>
          <p:cNvSpPr/>
          <p:nvPr/>
        </p:nvSpPr>
        <p:spPr>
          <a:xfrm>
            <a:off x="1403648" y="2852936"/>
            <a:ext cx="7643567" cy="13173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b="1" dirty="0">
                <a:solidFill>
                  <a:schemeClr val="tx1"/>
                </a:solidFill>
                <a:latin typeface="Network Rail Sans" panose="02000000040000020004" pitchFamily="2" charset="0"/>
              </a:rPr>
              <a:t>Ron Gayler, TSSA Area Health and Safety Rep, Wessex Outer, Maintenance</a:t>
            </a:r>
          </a:p>
          <a:p>
            <a:r>
              <a:rPr lang="en-GB" sz="900" dirty="0">
                <a:solidFill>
                  <a:schemeClr val="tx1"/>
                </a:solidFill>
                <a:latin typeface="Network Rail Sans" panose="02000000040000020004" pitchFamily="2" charset="0"/>
              </a:rPr>
              <a:t>Based in Eastleigh, Ron has been a member of TSSA for over fifteen years and has been a member of various unions since 1972 starting with the AUEW being an apprentice diesel mechanic. Ron first became a union rep for TSSA in 2009, when the Telecoms was insourced back into Network Rail (NWR). Safety of himself and his colleagues has always been a priority for Ron. He decided to put himself of the Area H&amp;S Rep in 2010 to continue using his on tools experience to help and advise on the real issues and concerns of staff on the ground.</a:t>
            </a:r>
          </a:p>
          <a:p>
            <a:r>
              <a:rPr lang="en-GB" sz="900" dirty="0">
                <a:solidFill>
                  <a:schemeClr val="tx1"/>
                </a:solidFill>
                <a:latin typeface="Network Rail Sans" panose="02000000040000020004" pitchFamily="2" charset="0"/>
              </a:rPr>
              <a:t>Ron is involved with all levels of management and is the TSSA observer for the fail culture process and stands in for the lead H&amp;S Rep when required. Lately Ron has been assisting with the COVID protections in buildings/depots.</a:t>
            </a:r>
          </a:p>
          <a:p>
            <a:r>
              <a:rPr lang="en-GB" sz="900" dirty="0">
                <a:solidFill>
                  <a:schemeClr val="tx1"/>
                </a:solidFill>
                <a:latin typeface="Network Rail Sans" panose="02000000040000020004" pitchFamily="2" charset="0"/>
              </a:rPr>
              <a:t>One thing he is most proud of is the raising of the priority of asbestos within NWR buildings, including silica dust on track and the possible effects on staff.</a:t>
            </a:r>
          </a:p>
          <a:p>
            <a:pPr>
              <a:spcAft>
                <a:spcPts val="600"/>
              </a:spcAft>
            </a:pPr>
            <a:r>
              <a:rPr lang="en-GB" sz="900" dirty="0">
                <a:solidFill>
                  <a:schemeClr val="tx1"/>
                </a:solidFill>
                <a:latin typeface="Network Rail Sans" panose="02000000040000020004" pitchFamily="2" charset="0"/>
              </a:rPr>
              <a:t>Ron would ask you to consider being a TSSA H&amp;S Rep and can be contacted on </a:t>
            </a:r>
            <a:r>
              <a:rPr lang="en-GB" sz="900" b="1" dirty="0">
                <a:solidFill>
                  <a:schemeClr val="tx1"/>
                </a:solidFill>
                <a:latin typeface="Network Rail Sans" panose="02000000040000020004" pitchFamily="2" charset="0"/>
              </a:rPr>
              <a:t>07899934379 or </a:t>
            </a:r>
            <a:r>
              <a:rPr lang="en-GB" sz="900" b="1" dirty="0">
                <a:solidFill>
                  <a:schemeClr val="accent6">
                    <a:lumMod val="50000"/>
                  </a:schemeClr>
                </a:solidFill>
                <a:latin typeface="Network Rail Sans" panose="02000000040000020004" pitchFamily="2" charset="0"/>
                <a:hlinkClick r:id="rId11">
                  <a:extLst>
                    <a:ext uri="{A12FA001-AC4F-418D-AE19-62706E023703}">
                      <ahyp:hlinkClr xmlns:ahyp="http://schemas.microsoft.com/office/drawing/2018/hyperlinkcolor" val="tx"/>
                    </a:ext>
                  </a:extLst>
                </a:hlinkClick>
              </a:rPr>
              <a:t>ronald.gayler@networkrail.co.uk</a:t>
            </a:r>
            <a:endParaRPr lang="en-GB" sz="900" b="1" dirty="0">
              <a:solidFill>
                <a:schemeClr val="accent6">
                  <a:lumMod val="50000"/>
                </a:schemeClr>
              </a:solidFill>
              <a:latin typeface="Network Rail Sans" panose="02000000040000020004" pitchFamily="2" charset="0"/>
            </a:endParaRPr>
          </a:p>
          <a:p>
            <a:endParaRPr lang="en-GB" sz="900" dirty="0">
              <a:solidFill>
                <a:schemeClr val="tx1"/>
              </a:solidFill>
            </a:endParaRPr>
          </a:p>
        </p:txBody>
      </p:sp>
      <p:sp>
        <p:nvSpPr>
          <p:cNvPr id="21" name="Rectangle 20">
            <a:extLst>
              <a:ext uri="{FF2B5EF4-FFF2-40B4-BE49-F238E27FC236}">
                <a16:creationId xmlns:a16="http://schemas.microsoft.com/office/drawing/2014/main" id="{AA94AECC-3AFD-407A-89FD-6B4E0D8E235C}"/>
              </a:ext>
            </a:extLst>
          </p:cNvPr>
          <p:cNvSpPr/>
          <p:nvPr/>
        </p:nvSpPr>
        <p:spPr>
          <a:xfrm>
            <a:off x="1403648" y="4374376"/>
            <a:ext cx="7643567" cy="14308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b="1" dirty="0">
                <a:solidFill>
                  <a:schemeClr val="tx1"/>
                </a:solidFill>
                <a:latin typeface="Network Rail Sans" panose="02000000040000020004" pitchFamily="2" charset="0"/>
              </a:rPr>
              <a:t>Paul Mangan, TSSA Lead Health and Safety Rep, covering Southern (HS1), Western and Wales</a:t>
            </a:r>
          </a:p>
          <a:p>
            <a:r>
              <a:rPr lang="en-GB" sz="900" dirty="0">
                <a:solidFill>
                  <a:schemeClr val="tx1"/>
                </a:solidFill>
                <a:latin typeface="Network Rail Sans" panose="02000000040000020004" pitchFamily="2" charset="0"/>
              </a:rPr>
              <a:t>It goes without saying that safety is paramount, but Paul believes that much more needs to be done to tackle health, wellbeing and welfare issues amongst Network Rail's staff. We all have a part to play. Paul sees his role as Lead H&amp;S rep as being an ambassador for TSSA and its members, identifying members' concerns and finding ways to addressing them. Too many in Network Rail (NWR) have excessive workloads leading to stress and mental ill-health. Fatigue is a major challenge. And we have much more to do to improve track worker safety. We need more TSSA members to become Health &amp; Safety reps, and more of those to get involved!</a:t>
            </a:r>
          </a:p>
          <a:p>
            <a:r>
              <a:rPr lang="en-GB" sz="900" dirty="0">
                <a:solidFill>
                  <a:schemeClr val="tx1"/>
                </a:solidFill>
                <a:latin typeface="Network Rail Sans" panose="02000000040000020004" pitchFamily="2" charset="0"/>
              </a:rPr>
              <a:t>Paul would like to see better collaborative working in NWR, making the company a better place for all colleagues in the business to work in. We can only achieve this by working together, with our TSSA colleagues and members, with the other trade unions, with the company, because we all have a vested interest in good health and safety.</a:t>
            </a:r>
          </a:p>
          <a:p>
            <a:r>
              <a:rPr lang="en-GB" sz="900" dirty="0">
                <a:solidFill>
                  <a:schemeClr val="tx1"/>
                </a:solidFill>
                <a:latin typeface="Network Rail Sans" panose="02000000040000020004" pitchFamily="2" charset="0"/>
              </a:rPr>
              <a:t>Paul can be contacted on </a:t>
            </a:r>
            <a:r>
              <a:rPr lang="en-GB" sz="900" b="1" dirty="0">
                <a:solidFill>
                  <a:schemeClr val="tx1"/>
                </a:solidFill>
                <a:latin typeface="Network Rail Sans" panose="02000000040000020004" pitchFamily="2" charset="0"/>
              </a:rPr>
              <a:t>07710961043 or </a:t>
            </a:r>
            <a:r>
              <a:rPr lang="en-GB" sz="900" b="1" dirty="0">
                <a:solidFill>
                  <a:schemeClr val="accent6">
                    <a:lumMod val="50000"/>
                  </a:schemeClr>
                </a:solidFill>
                <a:latin typeface="Network Rail Sans" panose="02000000040000020004" pitchFamily="2" charset="0"/>
                <a:hlinkClick r:id="rId12">
                  <a:extLst>
                    <a:ext uri="{A12FA001-AC4F-418D-AE19-62706E023703}">
                      <ahyp:hlinkClr xmlns:ahyp="http://schemas.microsoft.com/office/drawing/2018/hyperlinkcolor" val="tx"/>
                    </a:ext>
                  </a:extLst>
                </a:hlinkClick>
              </a:rPr>
              <a:t>paul.mangan@networkrail.co.uk</a:t>
            </a:r>
            <a:endParaRPr lang="en-GB" sz="900" dirty="0">
              <a:solidFill>
                <a:schemeClr val="accent6">
                  <a:lumMod val="50000"/>
                </a:schemeClr>
              </a:solidFill>
            </a:endParaRPr>
          </a:p>
        </p:txBody>
      </p:sp>
      <p:pic>
        <p:nvPicPr>
          <p:cNvPr id="10" name="Picture 9" descr="A person taking a selfie&#10;&#10;Description automatically generated">
            <a:extLst>
              <a:ext uri="{FF2B5EF4-FFF2-40B4-BE49-F238E27FC236}">
                <a16:creationId xmlns:a16="http://schemas.microsoft.com/office/drawing/2014/main" id="{2D282F89-D0E7-439A-BCFD-00B83718D92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7764"/>
          <a:stretch/>
        </p:blipFill>
        <p:spPr>
          <a:xfrm>
            <a:off x="95153" y="4374376"/>
            <a:ext cx="1220075" cy="1430888"/>
          </a:xfrm>
          <a:prstGeom prst="rect">
            <a:avLst/>
          </a:prstGeom>
          <a:ln>
            <a:solidFill>
              <a:schemeClr val="tx1"/>
            </a:solidFill>
          </a:ln>
        </p:spPr>
      </p:pic>
      <p:sp>
        <p:nvSpPr>
          <p:cNvPr id="16" name="Rectangle 15">
            <a:extLst>
              <a:ext uri="{FF2B5EF4-FFF2-40B4-BE49-F238E27FC236}">
                <a16:creationId xmlns:a16="http://schemas.microsoft.com/office/drawing/2014/main" id="{E3EAC45F-55D6-4AD2-9707-3B620DDB279C}"/>
              </a:ext>
            </a:extLst>
          </p:cNvPr>
          <p:cNvSpPr/>
          <p:nvPr/>
        </p:nvSpPr>
        <p:spPr>
          <a:xfrm>
            <a:off x="-11848" y="5923287"/>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FF909B0D-6FED-4752-9D83-3D1846EC5B00}"/>
              </a:ext>
            </a:extLst>
          </p:cNvPr>
          <p:cNvSpPr txBox="1"/>
          <p:nvPr/>
        </p:nvSpPr>
        <p:spPr>
          <a:xfrm>
            <a:off x="1038507" y="6127786"/>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Do you know your H&amp;S Reps?</a:t>
            </a:r>
          </a:p>
        </p:txBody>
      </p:sp>
      <p:sp>
        <p:nvSpPr>
          <p:cNvPr id="22" name="Oval 21">
            <a:extLst>
              <a:ext uri="{FF2B5EF4-FFF2-40B4-BE49-F238E27FC236}">
                <a16:creationId xmlns:a16="http://schemas.microsoft.com/office/drawing/2014/main" id="{0487903C-AC60-4725-A7AA-EEC64D0CA895}"/>
              </a:ext>
            </a:extLst>
          </p:cNvPr>
          <p:cNvSpPr/>
          <p:nvPr/>
        </p:nvSpPr>
        <p:spPr>
          <a:xfrm>
            <a:off x="99109" y="5923287"/>
            <a:ext cx="778611" cy="80910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descr="Image result for discuss white icon">
            <a:extLst>
              <a:ext uri="{FF2B5EF4-FFF2-40B4-BE49-F238E27FC236}">
                <a16:creationId xmlns:a16="http://schemas.microsoft.com/office/drawing/2014/main" id="{37DCBA84-57C6-45C0-B2F0-CE261B461B2D}"/>
              </a:ext>
            </a:extLst>
          </p:cNvPr>
          <p:cNvPicPr>
            <a:picLocks noChangeAspect="1" noChangeArrowheads="1"/>
          </p:cNvPicPr>
          <p:nvPr/>
        </p:nvPicPr>
        <p:blipFill>
          <a:blip r:embed="rId14"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224207" y="6063633"/>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75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9"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27384"/>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62068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dirty="0">
                <a:solidFill>
                  <a:prstClr val="white">
                    <a:lumMod val="50000"/>
                  </a:prstClr>
                </a:solidFill>
              </a:rPr>
              <a:t>We are looking for staff to become H&amp;S Reps</a:t>
            </a:r>
            <a:endParaRPr kumimoji="0" lang="en-GB" sz="1800" b="1" i="0" u="none" strike="noStrike" kern="1200" cap="none" spc="0" normalizeH="0" baseline="0" noProof="0" dirty="0">
              <a:ln>
                <a:noFill/>
              </a:ln>
              <a:solidFill>
                <a:srgbClr val="FF0000"/>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6E3DF70-A03D-4C60-9302-761D2CD8BCD0}"/>
              </a:ext>
            </a:extLst>
          </p:cNvPr>
          <p:cNvSpPr/>
          <p:nvPr/>
        </p:nvSpPr>
        <p:spPr>
          <a:xfrm>
            <a:off x="1403648" y="1479268"/>
            <a:ext cx="7632848" cy="122965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Network Rail Sans" panose="02000000040000020004" pitchFamily="2" charset="0"/>
              <a:ea typeface="+mn-ea"/>
              <a:cs typeface="+mn-cs"/>
            </a:endParaRPr>
          </a:p>
        </p:txBody>
      </p:sp>
      <p:pic>
        <p:nvPicPr>
          <p:cNvPr id="6" name="Picture 5">
            <a:extLst>
              <a:ext uri="{FF2B5EF4-FFF2-40B4-BE49-F238E27FC236}">
                <a16:creationId xmlns:a16="http://schemas.microsoft.com/office/drawing/2014/main" id="{FCF95835-B871-4C6B-BBA2-EC11B6D1950A}"/>
              </a:ext>
            </a:extLst>
          </p:cNvPr>
          <p:cNvPicPr>
            <a:picLocks noChangeAspect="1"/>
          </p:cNvPicPr>
          <p:nvPr/>
        </p:nvPicPr>
        <p:blipFill>
          <a:blip r:embed="rId8"/>
          <a:stretch>
            <a:fillRect/>
          </a:stretch>
        </p:blipFill>
        <p:spPr>
          <a:xfrm>
            <a:off x="1448743" y="1340768"/>
            <a:ext cx="6291609" cy="4537443"/>
          </a:xfrm>
          <a:prstGeom prst="rect">
            <a:avLst/>
          </a:prstGeom>
        </p:spPr>
      </p:pic>
      <p:sp>
        <p:nvSpPr>
          <p:cNvPr id="13" name="Rectangle 12">
            <a:extLst>
              <a:ext uri="{FF2B5EF4-FFF2-40B4-BE49-F238E27FC236}">
                <a16:creationId xmlns:a16="http://schemas.microsoft.com/office/drawing/2014/main" id="{4DB9562C-3FFC-4233-9B13-236D6CA8CEBD}"/>
              </a:ext>
            </a:extLst>
          </p:cNvPr>
          <p:cNvSpPr/>
          <p:nvPr/>
        </p:nvSpPr>
        <p:spPr>
          <a:xfrm>
            <a:off x="0" y="5901838"/>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8F461BB3-E838-413E-826F-8E161F71F2FC}"/>
              </a:ext>
            </a:extLst>
          </p:cNvPr>
          <p:cNvSpPr txBox="1"/>
          <p:nvPr/>
        </p:nvSpPr>
        <p:spPr>
          <a:xfrm>
            <a:off x="925684" y="6037257"/>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If you are interested, please get in touch</a:t>
            </a:r>
          </a:p>
        </p:txBody>
      </p:sp>
      <p:sp>
        <p:nvSpPr>
          <p:cNvPr id="21" name="Oval 20">
            <a:extLst>
              <a:ext uri="{FF2B5EF4-FFF2-40B4-BE49-F238E27FC236}">
                <a16:creationId xmlns:a16="http://schemas.microsoft.com/office/drawing/2014/main" id="{A31AE474-513A-47B9-8366-1CE98CE30508}"/>
              </a:ext>
            </a:extLst>
          </p:cNvPr>
          <p:cNvSpPr/>
          <p:nvPr/>
        </p:nvSpPr>
        <p:spPr>
          <a:xfrm>
            <a:off x="97198" y="5909774"/>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2BDCF26-72CA-487C-9C09-80E4E5BA6E6F}"/>
              </a:ext>
            </a:extLst>
          </p:cNvPr>
          <p:cNvSpPr txBox="1"/>
          <p:nvPr/>
        </p:nvSpPr>
        <p:spPr>
          <a:xfrm>
            <a:off x="140751" y="6178915"/>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
        <p:nvSpPr>
          <p:cNvPr id="23" name="Oval 22">
            <a:extLst>
              <a:ext uri="{FF2B5EF4-FFF2-40B4-BE49-F238E27FC236}">
                <a16:creationId xmlns:a16="http://schemas.microsoft.com/office/drawing/2014/main" id="{5F35AEBB-65EA-4DF9-AE63-7D100CE2F160}"/>
              </a:ext>
            </a:extLst>
          </p:cNvPr>
          <p:cNvSpPr/>
          <p:nvPr/>
        </p:nvSpPr>
        <p:spPr>
          <a:xfrm>
            <a:off x="176852" y="5992065"/>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2106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3"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27384"/>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620688"/>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800" b="1" dirty="0">
                <a:solidFill>
                  <a:prstClr val="white">
                    <a:lumMod val="50000"/>
                  </a:prstClr>
                </a:solidFill>
              </a:rPr>
              <a:t>Road safety </a:t>
            </a: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and reputational damage</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03B7153-E713-4806-963D-9151F1E0F4D4}"/>
              </a:ext>
            </a:extLst>
          </p:cNvPr>
          <p:cNvSpPr/>
          <p:nvPr/>
        </p:nvSpPr>
        <p:spPr>
          <a:xfrm>
            <a:off x="390459" y="1341342"/>
            <a:ext cx="6917845" cy="4524315"/>
          </a:xfrm>
          <a:prstGeom prst="rect">
            <a:avLst/>
          </a:prstGeom>
        </p:spPr>
        <p:txBody>
          <a:bodyPr wrap="square">
            <a:spAutoFit/>
          </a:bodyPr>
          <a:lstStyle/>
          <a:p>
            <a:pPr>
              <a:spcAft>
                <a:spcPts val="0"/>
              </a:spcAft>
            </a:pPr>
            <a:r>
              <a:rPr lang="en-GB" sz="1400" b="1" dirty="0">
                <a:solidFill>
                  <a:schemeClr val="tx1"/>
                </a:solidFill>
                <a:latin typeface="Network Rail Sans" panose="02000000040000020004" pitchFamily="2" charset="0"/>
                <a:ea typeface="Calibri" panose="020F0502020204030204" pitchFamily="34" charset="0"/>
              </a:rPr>
              <a:t>A member of public has reported that a NWR member of staff was driving whilst using their mobile phone near Liphook.  </a:t>
            </a:r>
          </a:p>
          <a:p>
            <a:pPr>
              <a:spcAft>
                <a:spcPts val="0"/>
              </a:spcAft>
            </a:pPr>
            <a:r>
              <a:rPr lang="en-GB" sz="1400" dirty="0">
                <a:solidFill>
                  <a:schemeClr val="tx1"/>
                </a:solidFill>
                <a:latin typeface="Network Rail Sans" panose="02000000040000020004" pitchFamily="2" charset="0"/>
                <a:ea typeface="Calibri" panose="020F0502020204030204" pitchFamily="34" charset="0"/>
              </a:rPr>
              <a:t>This is against the law, is a lifesaving rule breach, poses a risk of an accident and injury to themselves and other road users.</a:t>
            </a:r>
          </a:p>
          <a:p>
            <a:pPr>
              <a:spcAft>
                <a:spcPts val="0"/>
              </a:spcAft>
            </a:pPr>
            <a:endParaRPr lang="en-GB" sz="1400" dirty="0">
              <a:solidFill>
                <a:schemeClr val="tx1"/>
              </a:solidFill>
              <a:latin typeface="Network Rail Sans" panose="02000000040000020004" pitchFamily="2" charset="0"/>
              <a:ea typeface="Calibri" panose="020F0502020204030204" pitchFamily="34" charset="0"/>
            </a:endParaRPr>
          </a:p>
          <a:p>
            <a:pPr>
              <a:spcAft>
                <a:spcPts val="0"/>
              </a:spcAft>
            </a:pPr>
            <a:r>
              <a:rPr lang="en-GB" sz="1400" b="1" dirty="0">
                <a:solidFill>
                  <a:schemeClr val="tx1"/>
                </a:solidFill>
                <a:latin typeface="Network Rail Sans" panose="02000000040000020004" pitchFamily="2" charset="0"/>
                <a:ea typeface="Calibri" panose="020F0502020204030204" pitchFamily="34" charset="0"/>
              </a:rPr>
              <a:t>A member of public has reported that a NWR vehicle parked partially on a pavement obstructing the visibility of an exit road and restricting the footway for pedestrians in the vicinity of Waterloo Road Level Crossing. </a:t>
            </a:r>
          </a:p>
          <a:p>
            <a:pPr>
              <a:spcAft>
                <a:spcPts val="0"/>
              </a:spcAft>
            </a:pPr>
            <a:r>
              <a:rPr lang="en-GB" sz="1400" dirty="0">
                <a:solidFill>
                  <a:schemeClr val="tx1"/>
                </a:solidFill>
                <a:latin typeface="Network Rail Sans" panose="02000000040000020004" pitchFamily="2" charset="0"/>
                <a:ea typeface="Calibri" panose="020F0502020204030204" pitchFamily="34" charset="0"/>
              </a:rPr>
              <a:t>The vehicle is also parked within a section of highway covered by double white lines approaching the level crossing, forcing drivers to cross the lines in contravention of the Road Traffic Act 1988, as well as ignoring a parking suspension under the Road Traffic Regulation Act 1984. </a:t>
            </a:r>
          </a:p>
          <a:p>
            <a:pPr>
              <a:spcAft>
                <a:spcPts val="0"/>
              </a:spcAft>
            </a:pPr>
            <a:endParaRPr lang="en-GB" sz="1400" b="1" dirty="0">
              <a:solidFill>
                <a:schemeClr val="tx1"/>
              </a:solidFill>
              <a:latin typeface="Network Rail Sans" panose="02000000040000020004" pitchFamily="2" charset="0"/>
              <a:ea typeface="Calibri" panose="020F0502020204030204" pitchFamily="34" charset="0"/>
            </a:endParaRPr>
          </a:p>
          <a:p>
            <a:pPr>
              <a:spcAft>
                <a:spcPts val="0"/>
              </a:spcAft>
            </a:pPr>
            <a:r>
              <a:rPr lang="en-GB" sz="1400" b="1" dirty="0">
                <a:solidFill>
                  <a:schemeClr val="tx1"/>
                </a:solidFill>
                <a:latin typeface="Network Rail Sans" panose="02000000040000020004" pitchFamily="2" charset="0"/>
                <a:ea typeface="Calibri" panose="020F0502020204030204" pitchFamily="34" charset="0"/>
              </a:rPr>
              <a:t>In addition, damage caused by a NWR vehicle to council owned property which had recently been planted with bulbs and flowers, was also reported . </a:t>
            </a:r>
          </a:p>
          <a:p>
            <a:pPr>
              <a:spcAft>
                <a:spcPts val="0"/>
              </a:spcAft>
            </a:pPr>
            <a:endParaRPr lang="en-GB" sz="1400" dirty="0">
              <a:latin typeface="Network Rail Sans" panose="02000000040000020004" pitchFamily="2" charset="0"/>
              <a:ea typeface="Calibri" panose="020F0502020204030204" pitchFamily="34" charset="0"/>
            </a:endParaRPr>
          </a:p>
          <a:p>
            <a:pPr>
              <a:spcAft>
                <a:spcPts val="0"/>
              </a:spcAft>
            </a:pPr>
            <a:r>
              <a:rPr lang="en-GB" sz="1600" b="1" dirty="0">
                <a:solidFill>
                  <a:schemeClr val="accent6">
                    <a:lumMod val="50000"/>
                  </a:schemeClr>
                </a:solidFill>
                <a:latin typeface="Network Rail Sans" panose="02000000040000020004" pitchFamily="2" charset="0"/>
                <a:ea typeface="Calibri" panose="020F0502020204030204" pitchFamily="34" charset="0"/>
              </a:rPr>
              <a:t>All the above events damage NWR’s reputation in the eyes of public. Please remember that when at work, driving a NWR vehicle, or at any time that you are dressed in your PPE, you are representing the rail industry as a whole as well as NWR specifically. </a:t>
            </a:r>
          </a:p>
        </p:txBody>
      </p:sp>
      <p:pic>
        <p:nvPicPr>
          <p:cNvPr id="33798" name="Picture 1" descr="cid:image003.jpg@01D6F8BC.4C943610">
            <a:extLst>
              <a:ext uri="{FF2B5EF4-FFF2-40B4-BE49-F238E27FC236}">
                <a16:creationId xmlns:a16="http://schemas.microsoft.com/office/drawing/2014/main" id="{EEBBFF78-9A33-46D7-9BCF-B75A349D6D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312" y="1360190"/>
            <a:ext cx="1539390" cy="206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14B20F4-183A-4CE5-B75C-94269FF85A00}"/>
              </a:ext>
            </a:extLst>
          </p:cNvPr>
          <p:cNvSpPr/>
          <p:nvPr/>
        </p:nvSpPr>
        <p:spPr>
          <a:xfrm rot="20980403">
            <a:off x="7600514" y="2672178"/>
            <a:ext cx="249892" cy="720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799" name="18FCEA23-7442-4832-BA70-07639BC75738" descr="cid:18FCEA23-7442-4832-BA70-07639BC75738">
            <a:extLst>
              <a:ext uri="{FF2B5EF4-FFF2-40B4-BE49-F238E27FC236}">
                <a16:creationId xmlns:a16="http://schemas.microsoft.com/office/drawing/2014/main" id="{92432501-3D00-4826-8E3F-D8E339F9EF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8020" y="3582308"/>
            <a:ext cx="1539390" cy="20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9B3B50D-669B-4E3D-BF72-5DCA8E1427BE}"/>
              </a:ext>
            </a:extLst>
          </p:cNvPr>
          <p:cNvSpPr/>
          <p:nvPr/>
        </p:nvSpPr>
        <p:spPr>
          <a:xfrm>
            <a:off x="0" y="5901838"/>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026AED40-7C0E-47CB-A9AA-EED8C364C4F2}"/>
              </a:ext>
            </a:extLst>
          </p:cNvPr>
          <p:cNvSpPr txBox="1"/>
          <p:nvPr/>
        </p:nvSpPr>
        <p:spPr>
          <a:xfrm>
            <a:off x="899591" y="6130421"/>
            <a:ext cx="7560840" cy="400110"/>
          </a:xfrm>
          <a:prstGeom prst="rect">
            <a:avLst/>
          </a:prstGeom>
          <a:noFill/>
        </p:spPr>
        <p:txBody>
          <a:bodyPr wrap="square" rtlCol="0">
            <a:spAutoFit/>
          </a:bodyPr>
          <a:lstStyle/>
          <a:p>
            <a:pPr lvl="0" algn="ctr">
              <a:defRPr/>
            </a:pPr>
            <a:r>
              <a:rPr lang="en-GB" sz="2000" b="1" dirty="0">
                <a:solidFill>
                  <a:prstClr val="white"/>
                </a:solidFill>
                <a:latin typeface="Network Rail Sans" panose="02000000040000020004" pitchFamily="50" charset="0"/>
              </a:rPr>
              <a:t>It is essential that all of us behave impeccably at all times</a:t>
            </a:r>
            <a:endPar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endParaRPr>
          </a:p>
        </p:txBody>
      </p:sp>
      <p:sp>
        <p:nvSpPr>
          <p:cNvPr id="19" name="Oval 18">
            <a:extLst>
              <a:ext uri="{FF2B5EF4-FFF2-40B4-BE49-F238E27FC236}">
                <a16:creationId xmlns:a16="http://schemas.microsoft.com/office/drawing/2014/main" id="{6C1A9C86-2AA1-4079-A09D-665A2F28E0F5}"/>
              </a:ext>
            </a:extLst>
          </p:cNvPr>
          <p:cNvSpPr/>
          <p:nvPr/>
        </p:nvSpPr>
        <p:spPr>
          <a:xfrm>
            <a:off x="97196" y="5909772"/>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5D49422-2EEB-45B6-A053-6CB0B62A1FF8}"/>
              </a:ext>
            </a:extLst>
          </p:cNvPr>
          <p:cNvSpPr txBox="1"/>
          <p:nvPr/>
        </p:nvSpPr>
        <p:spPr>
          <a:xfrm>
            <a:off x="138840" y="6178913"/>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
        <p:nvSpPr>
          <p:cNvPr id="21" name="Oval 20">
            <a:extLst>
              <a:ext uri="{FF2B5EF4-FFF2-40B4-BE49-F238E27FC236}">
                <a16:creationId xmlns:a16="http://schemas.microsoft.com/office/drawing/2014/main" id="{55DF9610-F02C-4BB3-9397-899827899819}"/>
              </a:ext>
            </a:extLst>
          </p:cNvPr>
          <p:cNvSpPr/>
          <p:nvPr/>
        </p:nvSpPr>
        <p:spPr>
          <a:xfrm>
            <a:off x="176850" y="5992063"/>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2110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7"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25960" y="28773"/>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55412"/>
            <a:ext cx="65425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Issuing and recording of an Authority Number </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20" name="object 23">
            <a:extLst>
              <a:ext uri="{FF2B5EF4-FFF2-40B4-BE49-F238E27FC236}">
                <a16:creationId xmlns:a16="http://schemas.microsoft.com/office/drawing/2014/main" id="{2516E870-FAD7-45AE-94B5-B98701D6E2EB}"/>
              </a:ext>
            </a:extLst>
          </p:cNvPr>
          <p:cNvSpPr/>
          <p:nvPr/>
        </p:nvSpPr>
        <p:spPr>
          <a:xfrm>
            <a:off x="5940152" y="1455797"/>
            <a:ext cx="2975086" cy="2333244"/>
          </a:xfrm>
          <a:prstGeom prst="rect">
            <a:avLst/>
          </a:prstGeom>
          <a:blipFill>
            <a:blip r:embed="rId8" cstate="print"/>
            <a:stretch>
              <a:fillRect/>
            </a:stretch>
          </a:blipFill>
        </p:spPr>
        <p:txBody>
          <a:bodyPr wrap="square" lIns="0" tIns="0" rIns="0" bIns="0" rtlCol="0">
            <a:noAutofit/>
          </a:bodyPr>
          <a:lstStyle/>
          <a:p>
            <a:endParaRPr/>
          </a:p>
        </p:txBody>
      </p:sp>
      <p:sp>
        <p:nvSpPr>
          <p:cNvPr id="6" name="Rectangle 5">
            <a:extLst>
              <a:ext uri="{FF2B5EF4-FFF2-40B4-BE49-F238E27FC236}">
                <a16:creationId xmlns:a16="http://schemas.microsoft.com/office/drawing/2014/main" id="{C254EA85-FD82-492D-ABDD-DAE5BDC13F6C}"/>
              </a:ext>
            </a:extLst>
          </p:cNvPr>
          <p:cNvSpPr/>
          <p:nvPr/>
        </p:nvSpPr>
        <p:spPr>
          <a:xfrm>
            <a:off x="407796" y="1340768"/>
            <a:ext cx="5388340" cy="3693319"/>
          </a:xfrm>
          <a:prstGeom prst="rect">
            <a:avLst/>
          </a:prstGeom>
        </p:spPr>
        <p:txBody>
          <a:bodyPr wrap="square">
            <a:spAutoFit/>
          </a:bodyPr>
          <a:lstStyle/>
          <a:p>
            <a:pPr marL="12700">
              <a:spcAft>
                <a:spcPts val="600"/>
              </a:spcAft>
            </a:pPr>
            <a:r>
              <a:rPr lang="en-GB" sz="1400" b="1" dirty="0">
                <a:solidFill>
                  <a:schemeClr val="tx1"/>
                </a:solidFill>
                <a:latin typeface="Network Rail Sans" panose="02000000040000020004" pitchFamily="2" charset="0"/>
                <a:cs typeface="Arial"/>
              </a:rPr>
              <a:t>There are only four instances when a deviation from a pre-planned SWP is permitted and must be authorised by the Responsible Manager (RM) or an On-Call </a:t>
            </a:r>
            <a:r>
              <a:rPr lang="en-GB" sz="1400" b="1" spc="1" dirty="0">
                <a:solidFill>
                  <a:schemeClr val="tx1"/>
                </a:solidFill>
                <a:latin typeface="Network Rail Sans" panose="02000000040000020004" pitchFamily="2" charset="0"/>
                <a:cs typeface="Arial"/>
              </a:rPr>
              <a:t>Manager.</a:t>
            </a:r>
          </a:p>
          <a:p>
            <a:pPr marL="12700"/>
            <a:r>
              <a:rPr lang="en-GB" sz="1400" u="sng" dirty="0">
                <a:solidFill>
                  <a:schemeClr val="tx1"/>
                </a:solidFill>
                <a:latin typeface="Network Rail Sans" panose="02000000040000020004" pitchFamily="2" charset="0"/>
                <a:cs typeface="Arial"/>
              </a:rPr>
              <a:t>These instances are:</a:t>
            </a:r>
          </a:p>
          <a:p>
            <a:pPr marL="812800" marR="7015" lvl="1" indent="-342900">
              <a:spcAft>
                <a:spcPts val="0"/>
              </a:spcAft>
              <a:buFont typeface="+mj-lt"/>
              <a:buAutoNum type="arabicPeriod"/>
            </a:pPr>
            <a:r>
              <a:rPr lang="en-GB" sz="1400" dirty="0">
                <a:solidFill>
                  <a:schemeClr val="tx1"/>
                </a:solidFill>
                <a:latin typeface="Network Rail Sans" panose="02000000040000020004" pitchFamily="2" charset="0"/>
                <a:cs typeface="Arial"/>
              </a:rPr>
              <a:t>Change of the Person in Charge (</a:t>
            </a:r>
            <a:r>
              <a:rPr lang="en-GB" sz="1400" dirty="0" err="1">
                <a:solidFill>
                  <a:schemeClr val="tx1"/>
                </a:solidFill>
                <a:latin typeface="Network Rail Sans" panose="02000000040000020004" pitchFamily="2" charset="0"/>
                <a:cs typeface="Arial"/>
              </a:rPr>
              <a:t>PiC</a:t>
            </a:r>
            <a:r>
              <a:rPr lang="en-GB" sz="1400" dirty="0">
                <a:solidFill>
                  <a:schemeClr val="tx1"/>
                </a:solidFill>
                <a:latin typeface="Network Rail Sans" panose="02000000040000020004" pitchFamily="2" charset="0"/>
                <a:cs typeface="Arial"/>
              </a:rPr>
              <a:t>) on the shift, due to unforeseen circumstances.  The </a:t>
            </a:r>
            <a:r>
              <a:rPr lang="en-GB" sz="1400" dirty="0" err="1">
                <a:solidFill>
                  <a:schemeClr val="tx1"/>
                </a:solidFill>
                <a:latin typeface="Network Rail Sans" panose="02000000040000020004" pitchFamily="2" charset="0"/>
                <a:cs typeface="Arial"/>
              </a:rPr>
              <a:t>PiC</a:t>
            </a:r>
            <a:r>
              <a:rPr lang="en-GB" sz="1400" dirty="0">
                <a:solidFill>
                  <a:schemeClr val="tx1"/>
                </a:solidFill>
                <a:latin typeface="Network Rail Sans" panose="02000000040000020004" pitchFamily="2" charset="0"/>
                <a:cs typeface="Arial"/>
              </a:rPr>
              <a:t> must have sufficient time to verify the SWP.</a:t>
            </a:r>
          </a:p>
          <a:p>
            <a:pPr marL="812800" marR="7015" lvl="1" indent="-342900">
              <a:spcAft>
                <a:spcPts val="0"/>
              </a:spcAft>
              <a:buFont typeface="+mj-lt"/>
              <a:buAutoNum type="arabicPeriod"/>
            </a:pPr>
            <a:r>
              <a:rPr lang="en-GB" sz="1400" dirty="0">
                <a:solidFill>
                  <a:schemeClr val="tx1"/>
                </a:solidFill>
                <a:latin typeface="Network Rail Sans" panose="02000000040000020004" pitchFamily="2" charset="0"/>
                <a:cs typeface="Arial"/>
              </a:rPr>
              <a:t>Change from and authorised level in the hierarchy of operational risk control and implementing a lower level.</a:t>
            </a:r>
          </a:p>
          <a:p>
            <a:pPr marL="812800" marR="7015" lvl="1" indent="-342900">
              <a:spcAft>
                <a:spcPts val="0"/>
              </a:spcAft>
              <a:buFont typeface="+mj-lt"/>
              <a:buAutoNum type="arabicPeriod"/>
            </a:pPr>
            <a:r>
              <a:rPr lang="en-GB" sz="1400" dirty="0">
                <a:solidFill>
                  <a:schemeClr val="tx1"/>
                </a:solidFill>
                <a:latin typeface="Network Rail Sans" panose="02000000040000020004" pitchFamily="2" charset="0"/>
                <a:cs typeface="Arial"/>
              </a:rPr>
              <a:t>Significant change of the task risk on the shift.</a:t>
            </a:r>
          </a:p>
          <a:p>
            <a:pPr marL="812800" marR="7015" lvl="1" indent="-342900">
              <a:spcAft>
                <a:spcPts val="600"/>
              </a:spcAft>
              <a:buFont typeface="+mj-lt"/>
              <a:buAutoNum type="arabicPeriod"/>
            </a:pPr>
            <a:r>
              <a:rPr lang="en-GB" sz="1400" dirty="0">
                <a:solidFill>
                  <a:schemeClr val="tx1"/>
                </a:solidFill>
                <a:latin typeface="Network Rail Sans" panose="02000000040000020004" pitchFamily="2" charset="0"/>
                <a:cs typeface="Arial"/>
              </a:rPr>
              <a:t>Ch</a:t>
            </a:r>
            <a:r>
              <a:rPr lang="en-GB" sz="1400" spc="4" dirty="0">
                <a:solidFill>
                  <a:schemeClr val="tx1"/>
                </a:solidFill>
                <a:latin typeface="Network Rail Sans" panose="02000000040000020004" pitchFamily="2" charset="0"/>
                <a:cs typeface="Arial"/>
              </a:rPr>
              <a:t>a</a:t>
            </a:r>
            <a:r>
              <a:rPr lang="en-GB" sz="1400" dirty="0">
                <a:solidFill>
                  <a:schemeClr val="tx1"/>
                </a:solidFill>
                <a:latin typeface="Network Rail Sans" panose="02000000040000020004" pitchFamily="2" charset="0"/>
                <a:cs typeface="Arial"/>
              </a:rPr>
              <a:t>n</a:t>
            </a:r>
            <a:r>
              <a:rPr lang="en-GB" sz="1400" spc="4" dirty="0">
                <a:solidFill>
                  <a:schemeClr val="tx1"/>
                </a:solidFill>
                <a:latin typeface="Network Rail Sans" panose="02000000040000020004" pitchFamily="2" charset="0"/>
                <a:cs typeface="Arial"/>
              </a:rPr>
              <a:t>g</a:t>
            </a:r>
            <a:r>
              <a:rPr lang="en-GB" sz="1400" dirty="0">
                <a:solidFill>
                  <a:schemeClr val="tx1"/>
                </a:solidFill>
                <a:latin typeface="Network Rail Sans" panose="02000000040000020004" pitchFamily="2" charset="0"/>
                <a:cs typeface="Arial"/>
              </a:rPr>
              <a:t>e</a:t>
            </a:r>
            <a:r>
              <a:rPr lang="en-GB" sz="1400" spc="4" dirty="0">
                <a:solidFill>
                  <a:schemeClr val="tx1"/>
                </a:solidFill>
                <a:latin typeface="Network Rail Sans" panose="02000000040000020004" pitchFamily="2" charset="0"/>
                <a:cs typeface="Arial"/>
              </a:rPr>
              <a:t> o</a:t>
            </a:r>
            <a:r>
              <a:rPr lang="en-GB" sz="1400" dirty="0">
                <a:solidFill>
                  <a:schemeClr val="tx1"/>
                </a:solidFill>
                <a:latin typeface="Network Rail Sans" panose="02000000040000020004" pitchFamily="2" charset="0"/>
                <a:cs typeface="Arial"/>
              </a:rPr>
              <a:t>f</a:t>
            </a:r>
            <a:r>
              <a:rPr lang="en-GB" sz="1400" spc="-9" dirty="0">
                <a:solidFill>
                  <a:schemeClr val="tx1"/>
                </a:solidFill>
                <a:latin typeface="Network Rail Sans" panose="02000000040000020004" pitchFamily="2" charset="0"/>
                <a:cs typeface="Arial"/>
              </a:rPr>
              <a:t> </a:t>
            </a:r>
            <a:r>
              <a:rPr lang="en-GB" sz="1400" dirty="0">
                <a:solidFill>
                  <a:schemeClr val="tx1"/>
                </a:solidFill>
                <a:latin typeface="Network Rail Sans" panose="02000000040000020004" pitchFamily="2" charset="0"/>
                <a:cs typeface="Arial"/>
              </a:rPr>
              <a:t>the</a:t>
            </a:r>
            <a:r>
              <a:rPr lang="en-GB" sz="1400" spc="4" dirty="0">
                <a:solidFill>
                  <a:schemeClr val="tx1"/>
                </a:solidFill>
                <a:latin typeface="Network Rail Sans" panose="02000000040000020004" pitchFamily="2" charset="0"/>
                <a:cs typeface="Arial"/>
              </a:rPr>
              <a:t> </a:t>
            </a:r>
            <a:r>
              <a:rPr lang="en-GB" sz="1400" spc="-4" dirty="0">
                <a:solidFill>
                  <a:schemeClr val="tx1"/>
                </a:solidFill>
                <a:latin typeface="Network Rail Sans" panose="02000000040000020004" pitchFamily="2" charset="0"/>
                <a:cs typeface="Arial"/>
              </a:rPr>
              <a:t>s</a:t>
            </a:r>
            <a:r>
              <a:rPr lang="en-GB" sz="1400" dirty="0">
                <a:solidFill>
                  <a:schemeClr val="tx1"/>
                </a:solidFill>
                <a:latin typeface="Network Rail Sans" panose="02000000040000020004" pitchFamily="2" charset="0"/>
                <a:cs typeface="Arial"/>
              </a:rPr>
              <a:t>ite</a:t>
            </a:r>
            <a:r>
              <a:rPr lang="en-GB" sz="1400" spc="4" dirty="0">
                <a:solidFill>
                  <a:schemeClr val="tx1"/>
                </a:solidFill>
                <a:latin typeface="Network Rail Sans" panose="02000000040000020004" pitchFamily="2" charset="0"/>
                <a:cs typeface="Arial"/>
              </a:rPr>
              <a:t> o</a:t>
            </a:r>
            <a:r>
              <a:rPr lang="en-GB" sz="1400" dirty="0">
                <a:solidFill>
                  <a:schemeClr val="tx1"/>
                </a:solidFill>
                <a:latin typeface="Network Rail Sans" panose="02000000040000020004" pitchFamily="2" charset="0"/>
                <a:cs typeface="Arial"/>
              </a:rPr>
              <a:t>f</a:t>
            </a:r>
            <a:r>
              <a:rPr lang="en-GB" sz="1400" spc="-9" dirty="0">
                <a:solidFill>
                  <a:schemeClr val="tx1"/>
                </a:solidFill>
                <a:latin typeface="Network Rail Sans" panose="02000000040000020004" pitchFamily="2" charset="0"/>
                <a:cs typeface="Arial"/>
              </a:rPr>
              <a:t> </a:t>
            </a:r>
            <a:r>
              <a:rPr lang="en-GB" sz="1400" spc="4" dirty="0">
                <a:solidFill>
                  <a:schemeClr val="tx1"/>
                </a:solidFill>
                <a:latin typeface="Network Rail Sans" panose="02000000040000020004" pitchFamily="2" charset="0"/>
                <a:cs typeface="Arial"/>
              </a:rPr>
              <a:t>w</a:t>
            </a:r>
            <a:r>
              <a:rPr lang="en-GB" sz="1400" dirty="0">
                <a:solidFill>
                  <a:schemeClr val="tx1"/>
                </a:solidFill>
                <a:latin typeface="Network Rail Sans" panose="02000000040000020004" pitchFamily="2" charset="0"/>
                <a:cs typeface="Arial"/>
              </a:rPr>
              <a:t>ork</a:t>
            </a:r>
            <a:r>
              <a:rPr lang="en-GB" sz="1400" spc="-4" dirty="0">
                <a:solidFill>
                  <a:schemeClr val="tx1"/>
                </a:solidFill>
                <a:latin typeface="Network Rail Sans" panose="02000000040000020004" pitchFamily="2" charset="0"/>
                <a:cs typeface="Arial"/>
              </a:rPr>
              <a:t> </a:t>
            </a:r>
            <a:r>
              <a:rPr lang="en-GB" sz="1400" dirty="0">
                <a:solidFill>
                  <a:schemeClr val="tx1"/>
                </a:solidFill>
                <a:latin typeface="Network Rail Sans" panose="02000000040000020004" pitchFamily="2" charset="0"/>
                <a:cs typeface="Arial"/>
              </a:rPr>
              <a:t>from</a:t>
            </a:r>
            <a:r>
              <a:rPr lang="en-GB" sz="1400" spc="4" dirty="0">
                <a:solidFill>
                  <a:schemeClr val="tx1"/>
                </a:solidFill>
                <a:latin typeface="Network Rail Sans" panose="02000000040000020004" pitchFamily="2" charset="0"/>
                <a:cs typeface="Arial"/>
              </a:rPr>
              <a:t> </a:t>
            </a:r>
            <a:r>
              <a:rPr lang="en-GB" sz="1400" dirty="0">
                <a:solidFill>
                  <a:schemeClr val="tx1"/>
                </a:solidFill>
                <a:latin typeface="Network Rail Sans" panose="02000000040000020004" pitchFamily="2" charset="0"/>
                <a:cs typeface="Arial"/>
              </a:rPr>
              <a:t>t</a:t>
            </a:r>
            <a:r>
              <a:rPr lang="en-GB" sz="1400" spc="4" dirty="0">
                <a:solidFill>
                  <a:schemeClr val="tx1"/>
                </a:solidFill>
                <a:latin typeface="Network Rail Sans" panose="02000000040000020004" pitchFamily="2" charset="0"/>
                <a:cs typeface="Arial"/>
              </a:rPr>
              <a:t>h</a:t>
            </a:r>
            <a:r>
              <a:rPr lang="en-GB" sz="1400" dirty="0">
                <a:solidFill>
                  <a:schemeClr val="tx1"/>
                </a:solidFill>
                <a:latin typeface="Network Rail Sans" panose="02000000040000020004" pitchFamily="2" charset="0"/>
                <a:cs typeface="Arial"/>
              </a:rPr>
              <a:t>e</a:t>
            </a:r>
            <a:r>
              <a:rPr lang="en-GB" sz="1400" spc="4" dirty="0">
                <a:solidFill>
                  <a:schemeClr val="tx1"/>
                </a:solidFill>
                <a:latin typeface="Network Rail Sans" panose="02000000040000020004" pitchFamily="2" charset="0"/>
                <a:cs typeface="Arial"/>
              </a:rPr>
              <a:t> p</a:t>
            </a:r>
            <a:r>
              <a:rPr lang="en-GB" sz="1400" spc="-14" dirty="0">
                <a:solidFill>
                  <a:schemeClr val="tx1"/>
                </a:solidFill>
                <a:latin typeface="Network Rail Sans" panose="02000000040000020004" pitchFamily="2" charset="0"/>
                <a:cs typeface="Arial"/>
              </a:rPr>
              <a:t>r</a:t>
            </a:r>
            <a:r>
              <a:rPr lang="en-GB" sz="1400" spc="4" dirty="0">
                <a:solidFill>
                  <a:schemeClr val="tx1"/>
                </a:solidFill>
                <a:latin typeface="Network Rail Sans" panose="02000000040000020004" pitchFamily="2" charset="0"/>
                <a:cs typeface="Arial"/>
              </a:rPr>
              <a:t>e</a:t>
            </a:r>
            <a:r>
              <a:rPr lang="en-GB" sz="1400" dirty="0">
                <a:solidFill>
                  <a:schemeClr val="tx1"/>
                </a:solidFill>
                <a:latin typeface="Network Rail Sans" panose="02000000040000020004" pitchFamily="2" charset="0"/>
                <a:cs typeface="Arial"/>
              </a:rPr>
              <a:t>-p</a:t>
            </a:r>
            <a:r>
              <a:rPr lang="en-GB" sz="1400" spc="4" dirty="0">
                <a:solidFill>
                  <a:schemeClr val="tx1"/>
                </a:solidFill>
                <a:latin typeface="Network Rail Sans" panose="02000000040000020004" pitchFamily="2" charset="0"/>
                <a:cs typeface="Arial"/>
              </a:rPr>
              <a:t>la</a:t>
            </a:r>
            <a:r>
              <a:rPr lang="en-GB" sz="1400" dirty="0">
                <a:solidFill>
                  <a:schemeClr val="tx1"/>
                </a:solidFill>
                <a:latin typeface="Network Rail Sans" panose="02000000040000020004" pitchFamily="2" charset="0"/>
                <a:cs typeface="Arial"/>
              </a:rPr>
              <a:t>n</a:t>
            </a:r>
            <a:r>
              <a:rPr lang="en-GB" sz="1400" spc="4" dirty="0">
                <a:solidFill>
                  <a:schemeClr val="tx1"/>
                </a:solidFill>
                <a:latin typeface="Network Rail Sans" panose="02000000040000020004" pitchFamily="2" charset="0"/>
                <a:cs typeface="Arial"/>
              </a:rPr>
              <a:t>ne</a:t>
            </a:r>
            <a:r>
              <a:rPr lang="en-GB" sz="1400" dirty="0">
                <a:solidFill>
                  <a:schemeClr val="tx1"/>
                </a:solidFill>
                <a:latin typeface="Network Rail Sans" panose="02000000040000020004" pitchFamily="2" charset="0"/>
                <a:cs typeface="Arial"/>
              </a:rPr>
              <a:t>d</a:t>
            </a:r>
            <a:r>
              <a:rPr lang="en-GB" sz="1400" spc="-4" dirty="0">
                <a:solidFill>
                  <a:schemeClr val="tx1"/>
                </a:solidFill>
                <a:latin typeface="Network Rail Sans" panose="02000000040000020004" pitchFamily="2" charset="0"/>
                <a:cs typeface="Arial"/>
              </a:rPr>
              <a:t> </a:t>
            </a:r>
            <a:r>
              <a:rPr lang="en-GB" sz="1400" spc="4" dirty="0">
                <a:solidFill>
                  <a:schemeClr val="tx1"/>
                </a:solidFill>
                <a:latin typeface="Network Rail Sans" panose="02000000040000020004" pitchFamily="2" charset="0"/>
                <a:cs typeface="Arial"/>
              </a:rPr>
              <a:t>s</a:t>
            </a:r>
            <a:r>
              <a:rPr lang="en-GB" sz="1400" dirty="0">
                <a:solidFill>
                  <a:schemeClr val="tx1"/>
                </a:solidFill>
                <a:latin typeface="Network Rail Sans" panose="02000000040000020004" pitchFamily="2" charset="0"/>
                <a:cs typeface="Arial"/>
              </a:rPr>
              <a:t>ite</a:t>
            </a:r>
            <a:r>
              <a:rPr lang="en-GB" sz="1400" spc="4" dirty="0">
                <a:solidFill>
                  <a:schemeClr val="tx1"/>
                </a:solidFill>
                <a:latin typeface="Network Rail Sans" panose="02000000040000020004" pitchFamily="2" charset="0"/>
                <a:cs typeface="Arial"/>
              </a:rPr>
              <a:t> o</a:t>
            </a:r>
            <a:r>
              <a:rPr lang="en-GB" sz="1400" dirty="0">
                <a:solidFill>
                  <a:schemeClr val="tx1"/>
                </a:solidFill>
                <a:latin typeface="Network Rail Sans" panose="02000000040000020004" pitchFamily="2" charset="0"/>
                <a:cs typeface="Arial"/>
              </a:rPr>
              <a:t>f</a:t>
            </a:r>
            <a:r>
              <a:rPr lang="en-GB" sz="1400" spc="-19" dirty="0">
                <a:solidFill>
                  <a:schemeClr val="tx1"/>
                </a:solidFill>
                <a:latin typeface="Network Rail Sans" panose="02000000040000020004" pitchFamily="2" charset="0"/>
                <a:cs typeface="Arial"/>
              </a:rPr>
              <a:t> </a:t>
            </a:r>
            <a:r>
              <a:rPr lang="en-GB" sz="1400" spc="4" dirty="0">
                <a:solidFill>
                  <a:schemeClr val="tx1"/>
                </a:solidFill>
                <a:latin typeface="Network Rail Sans" panose="02000000040000020004" pitchFamily="2" charset="0"/>
                <a:cs typeface="Arial"/>
              </a:rPr>
              <a:t>w</a:t>
            </a:r>
            <a:r>
              <a:rPr lang="en-GB" sz="1400" dirty="0">
                <a:solidFill>
                  <a:schemeClr val="tx1"/>
                </a:solidFill>
                <a:latin typeface="Network Rail Sans" panose="02000000040000020004" pitchFamily="2" charset="0"/>
                <a:cs typeface="Arial"/>
              </a:rPr>
              <a:t>ork</a:t>
            </a:r>
            <a:r>
              <a:rPr lang="en-GB" sz="1400" spc="4" dirty="0">
                <a:solidFill>
                  <a:schemeClr val="tx1"/>
                </a:solidFill>
                <a:latin typeface="Network Rail Sans" panose="02000000040000020004" pitchFamily="2" charset="0"/>
                <a:cs typeface="Arial"/>
              </a:rPr>
              <a:t> i</a:t>
            </a:r>
            <a:r>
              <a:rPr lang="en-GB" sz="1400" dirty="0">
                <a:solidFill>
                  <a:schemeClr val="tx1"/>
                </a:solidFill>
                <a:latin typeface="Network Rail Sans" panose="02000000040000020004" pitchFamily="2" charset="0"/>
                <a:cs typeface="Arial"/>
              </a:rPr>
              <a:t>f t</a:t>
            </a:r>
            <a:r>
              <a:rPr lang="en-GB" sz="1400" spc="4" dirty="0">
                <a:solidFill>
                  <a:schemeClr val="tx1"/>
                </a:solidFill>
                <a:latin typeface="Network Rail Sans" panose="02000000040000020004" pitchFamily="2" charset="0"/>
                <a:cs typeface="Arial"/>
              </a:rPr>
              <a:t>h</a:t>
            </a:r>
            <a:r>
              <a:rPr lang="en-GB" sz="1400" dirty="0">
                <a:solidFill>
                  <a:schemeClr val="tx1"/>
                </a:solidFill>
                <a:latin typeface="Network Rail Sans" panose="02000000040000020004" pitchFamily="2" charset="0"/>
                <a:cs typeface="Arial"/>
              </a:rPr>
              <a:t>e</a:t>
            </a:r>
            <a:r>
              <a:rPr lang="en-GB" sz="1400" spc="4" dirty="0">
                <a:solidFill>
                  <a:schemeClr val="tx1"/>
                </a:solidFill>
                <a:latin typeface="Network Rail Sans" panose="02000000040000020004" pitchFamily="2" charset="0"/>
                <a:cs typeface="Arial"/>
              </a:rPr>
              <a:t> </a:t>
            </a:r>
            <a:r>
              <a:rPr lang="en-GB" sz="1400" spc="-9" dirty="0">
                <a:solidFill>
                  <a:schemeClr val="tx1"/>
                </a:solidFill>
                <a:latin typeface="Network Rail Sans" panose="02000000040000020004" pitchFamily="2" charset="0"/>
                <a:cs typeface="Arial"/>
              </a:rPr>
              <a:t>t</a:t>
            </a:r>
            <a:r>
              <a:rPr lang="en-GB" sz="1400" spc="4" dirty="0">
                <a:solidFill>
                  <a:schemeClr val="tx1"/>
                </a:solidFill>
                <a:latin typeface="Network Rail Sans" panose="02000000040000020004" pitchFamily="2" charset="0"/>
                <a:cs typeface="Arial"/>
              </a:rPr>
              <a:t>as</a:t>
            </a:r>
            <a:r>
              <a:rPr lang="en-GB" sz="1400" dirty="0">
                <a:solidFill>
                  <a:schemeClr val="tx1"/>
                </a:solidFill>
                <a:latin typeface="Network Rail Sans" panose="02000000040000020004" pitchFamily="2" charset="0"/>
                <a:cs typeface="Arial"/>
              </a:rPr>
              <a:t>k ri</a:t>
            </a:r>
            <a:r>
              <a:rPr lang="en-GB" sz="1400" spc="4" dirty="0">
                <a:solidFill>
                  <a:schemeClr val="tx1"/>
                </a:solidFill>
                <a:latin typeface="Network Rail Sans" panose="02000000040000020004" pitchFamily="2" charset="0"/>
                <a:cs typeface="Arial"/>
              </a:rPr>
              <a:t>s</a:t>
            </a:r>
            <a:r>
              <a:rPr lang="en-GB" sz="1400" dirty="0">
                <a:solidFill>
                  <a:schemeClr val="tx1"/>
                </a:solidFill>
                <a:latin typeface="Network Rail Sans" panose="02000000040000020004" pitchFamily="2" charset="0"/>
                <a:cs typeface="Arial"/>
              </a:rPr>
              <a:t>k</a:t>
            </a:r>
            <a:r>
              <a:rPr lang="en-GB" sz="1400" spc="4" dirty="0">
                <a:solidFill>
                  <a:schemeClr val="tx1"/>
                </a:solidFill>
                <a:latin typeface="Network Rail Sans" panose="02000000040000020004" pitchFamily="2" charset="0"/>
                <a:cs typeface="Arial"/>
              </a:rPr>
              <a:t> </a:t>
            </a:r>
            <a:r>
              <a:rPr lang="en-GB" sz="1400" dirty="0">
                <a:solidFill>
                  <a:schemeClr val="tx1"/>
                </a:solidFill>
                <a:latin typeface="Network Rail Sans" panose="02000000040000020004" pitchFamily="2" charset="0"/>
                <a:cs typeface="Arial"/>
              </a:rPr>
              <a:t>r</a:t>
            </a:r>
            <a:r>
              <a:rPr lang="en-GB" sz="1400" spc="4" dirty="0">
                <a:solidFill>
                  <a:schemeClr val="tx1"/>
                </a:solidFill>
                <a:latin typeface="Network Rail Sans" panose="02000000040000020004" pitchFamily="2" charset="0"/>
                <a:cs typeface="Arial"/>
              </a:rPr>
              <a:t>em</a:t>
            </a:r>
            <a:r>
              <a:rPr lang="en-GB" sz="1400" spc="-9" dirty="0">
                <a:solidFill>
                  <a:schemeClr val="tx1"/>
                </a:solidFill>
                <a:latin typeface="Network Rail Sans" panose="02000000040000020004" pitchFamily="2" charset="0"/>
                <a:cs typeface="Arial"/>
              </a:rPr>
              <a:t>a</a:t>
            </a:r>
            <a:r>
              <a:rPr lang="en-GB" sz="1400" dirty="0">
                <a:solidFill>
                  <a:schemeClr val="tx1"/>
                </a:solidFill>
                <a:latin typeface="Network Rail Sans" panose="02000000040000020004" pitchFamily="2" charset="0"/>
                <a:cs typeface="Arial"/>
              </a:rPr>
              <a:t>i</a:t>
            </a:r>
            <a:r>
              <a:rPr lang="en-GB" sz="1400" spc="4" dirty="0">
                <a:solidFill>
                  <a:schemeClr val="tx1"/>
                </a:solidFill>
                <a:latin typeface="Network Rail Sans" panose="02000000040000020004" pitchFamily="2" charset="0"/>
                <a:cs typeface="Arial"/>
              </a:rPr>
              <a:t>n</a:t>
            </a:r>
            <a:r>
              <a:rPr lang="en-GB" sz="1400" dirty="0">
                <a:solidFill>
                  <a:schemeClr val="tx1"/>
                </a:solidFill>
                <a:latin typeface="Network Rail Sans" panose="02000000040000020004" pitchFamily="2" charset="0"/>
                <a:cs typeface="Arial"/>
              </a:rPr>
              <a:t>s</a:t>
            </a:r>
            <a:r>
              <a:rPr lang="en-GB" sz="1400" spc="4" dirty="0">
                <a:solidFill>
                  <a:schemeClr val="tx1"/>
                </a:solidFill>
                <a:latin typeface="Network Rail Sans" panose="02000000040000020004" pitchFamily="2" charset="0"/>
                <a:cs typeface="Arial"/>
              </a:rPr>
              <a:t> </a:t>
            </a:r>
            <a:r>
              <a:rPr lang="en-GB" sz="1400" dirty="0">
                <a:solidFill>
                  <a:schemeClr val="tx1"/>
                </a:solidFill>
                <a:latin typeface="Network Rail Sans" panose="02000000040000020004" pitchFamily="2" charset="0"/>
                <a:cs typeface="Arial"/>
              </a:rPr>
              <a:t>t</a:t>
            </a:r>
            <a:r>
              <a:rPr lang="en-GB" sz="1400" spc="-9" dirty="0">
                <a:solidFill>
                  <a:schemeClr val="tx1"/>
                </a:solidFill>
                <a:latin typeface="Network Rail Sans" panose="02000000040000020004" pitchFamily="2" charset="0"/>
                <a:cs typeface="Arial"/>
              </a:rPr>
              <a:t>h</a:t>
            </a:r>
            <a:r>
              <a:rPr lang="en-GB" sz="1400" dirty="0">
                <a:solidFill>
                  <a:schemeClr val="tx1"/>
                </a:solidFill>
                <a:latin typeface="Network Rail Sans" panose="02000000040000020004" pitchFamily="2" charset="0"/>
                <a:cs typeface="Arial"/>
              </a:rPr>
              <a:t>e</a:t>
            </a:r>
            <a:r>
              <a:rPr lang="en-GB" sz="1400" spc="4" dirty="0">
                <a:solidFill>
                  <a:schemeClr val="tx1"/>
                </a:solidFill>
                <a:latin typeface="Network Rail Sans" panose="02000000040000020004" pitchFamily="2" charset="0"/>
                <a:cs typeface="Arial"/>
              </a:rPr>
              <a:t> s</a:t>
            </a:r>
            <a:r>
              <a:rPr lang="en-GB" sz="1400" spc="-9" dirty="0">
                <a:solidFill>
                  <a:schemeClr val="tx1"/>
                </a:solidFill>
                <a:latin typeface="Network Rail Sans" panose="02000000040000020004" pitchFamily="2" charset="0"/>
                <a:cs typeface="Arial"/>
              </a:rPr>
              <a:t>a</a:t>
            </a:r>
            <a:r>
              <a:rPr lang="en-GB" sz="1400" spc="4" dirty="0">
                <a:solidFill>
                  <a:schemeClr val="tx1"/>
                </a:solidFill>
                <a:latin typeface="Network Rail Sans" panose="02000000040000020004" pitchFamily="2" charset="0"/>
                <a:cs typeface="Arial"/>
              </a:rPr>
              <a:t>me</a:t>
            </a:r>
            <a:r>
              <a:rPr lang="en-GB" sz="1400" dirty="0">
                <a:solidFill>
                  <a:schemeClr val="tx1"/>
                </a:solidFill>
                <a:latin typeface="Network Rail Sans" panose="02000000040000020004" pitchFamily="2" charset="0"/>
                <a:cs typeface="Arial"/>
              </a:rPr>
              <a:t>.</a:t>
            </a:r>
          </a:p>
          <a:p>
            <a:pPr marL="12700"/>
            <a:r>
              <a:rPr lang="en-GB" sz="1400" dirty="0">
                <a:solidFill>
                  <a:schemeClr val="tx1"/>
                </a:solidFill>
                <a:latin typeface="Network Rail Sans" panose="02000000040000020004" pitchFamily="2" charset="0"/>
                <a:cs typeface="Arial"/>
              </a:rPr>
              <a:t>Since the 1st November 2018, all SWP Authority Numbers must be registered on the 019 Authority Number form (Wessex Apps Forms) to generate an authority.  These records can be used for auditing purposes.</a:t>
            </a:r>
            <a:endParaRPr lang="en-GB" dirty="0">
              <a:latin typeface="Network Rail Sans" panose="02000000040000020004" pitchFamily="2" charset="0"/>
            </a:endParaRPr>
          </a:p>
        </p:txBody>
      </p:sp>
      <p:sp>
        <p:nvSpPr>
          <p:cNvPr id="7" name="Rectangle 6">
            <a:extLst>
              <a:ext uri="{FF2B5EF4-FFF2-40B4-BE49-F238E27FC236}">
                <a16:creationId xmlns:a16="http://schemas.microsoft.com/office/drawing/2014/main" id="{50EE81C1-B338-46FE-8063-5F6D10D32398}"/>
              </a:ext>
            </a:extLst>
          </p:cNvPr>
          <p:cNvSpPr/>
          <p:nvPr/>
        </p:nvSpPr>
        <p:spPr>
          <a:xfrm>
            <a:off x="407288" y="5146165"/>
            <a:ext cx="8629207" cy="7078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dirty="0">
                <a:solidFill>
                  <a:schemeClr val="accent6">
                    <a:lumMod val="50000"/>
                  </a:schemeClr>
                </a:solidFill>
                <a:latin typeface="Network Rail Sans" panose="02000000040000020004" pitchFamily="2" charset="0"/>
              </a:rPr>
              <a:t>It is vital that when you are registering your Authority Number on Wessex Apps forms, you select the appropriate department/team and not just the first option on the drop down list. Recent reviews have concluded that generated Authority Numbers are not always recorded against the correct team/department.</a:t>
            </a:r>
          </a:p>
        </p:txBody>
      </p:sp>
      <p:sp>
        <p:nvSpPr>
          <p:cNvPr id="13" name="Rectangle 12">
            <a:extLst>
              <a:ext uri="{FF2B5EF4-FFF2-40B4-BE49-F238E27FC236}">
                <a16:creationId xmlns:a16="http://schemas.microsoft.com/office/drawing/2014/main" id="{BED48456-3DF9-45FD-9DAD-A12DFF86730D}"/>
              </a:ext>
            </a:extLst>
          </p:cNvPr>
          <p:cNvSpPr/>
          <p:nvPr/>
        </p:nvSpPr>
        <p:spPr>
          <a:xfrm>
            <a:off x="0" y="595147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0CAA1702-3212-4AD6-843F-4345126DA55A}"/>
              </a:ext>
            </a:extLst>
          </p:cNvPr>
          <p:cNvSpPr txBox="1"/>
          <p:nvPr/>
        </p:nvSpPr>
        <p:spPr>
          <a:xfrm>
            <a:off x="1038507" y="6037268"/>
            <a:ext cx="7560840" cy="707886"/>
          </a:xfrm>
          <a:prstGeom prst="rect">
            <a:avLst/>
          </a:prstGeom>
          <a:noFill/>
        </p:spPr>
        <p:txBody>
          <a:bodyPr wrap="square" rtlCol="0">
            <a:spAutoFit/>
          </a:bodyPr>
          <a:lstStyle/>
          <a:p>
            <a:pPr lvl="0" algn="ctr">
              <a:defRPr/>
            </a:pPr>
            <a:r>
              <a:rPr lang="en-GB" sz="2000" b="1" dirty="0">
                <a:solidFill>
                  <a:prstClr val="white"/>
                </a:solidFill>
                <a:latin typeface="Network Rail Sans" panose="02000000040000020004" pitchFamily="50" charset="0"/>
              </a:rPr>
              <a:t>If an audit of your section were carried out next week, would you pass?</a:t>
            </a:r>
          </a:p>
        </p:txBody>
      </p:sp>
      <p:sp>
        <p:nvSpPr>
          <p:cNvPr id="18" name="Oval 17">
            <a:extLst>
              <a:ext uri="{FF2B5EF4-FFF2-40B4-BE49-F238E27FC236}">
                <a16:creationId xmlns:a16="http://schemas.microsoft.com/office/drawing/2014/main" id="{0EC46FE7-7CED-47A6-9F8A-8B627843CB71}"/>
              </a:ext>
            </a:extLst>
          </p:cNvPr>
          <p:cNvSpPr/>
          <p:nvPr/>
        </p:nvSpPr>
        <p:spPr>
          <a:xfrm>
            <a:off x="104548" y="5967346"/>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218DE28-2E30-4436-A7AF-E625C801EBDE}"/>
              </a:ext>
            </a:extLst>
          </p:cNvPr>
          <p:cNvSpPr/>
          <p:nvPr/>
        </p:nvSpPr>
        <p:spPr>
          <a:xfrm>
            <a:off x="184202" y="6059634"/>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34B9B405-7979-41A1-A3AB-6DD04E8D1A5A}"/>
              </a:ext>
            </a:extLst>
          </p:cNvPr>
          <p:cNvSpPr txBox="1"/>
          <p:nvPr/>
        </p:nvSpPr>
        <p:spPr>
          <a:xfrm>
            <a:off x="146190" y="6246482"/>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Tree>
    <p:extLst>
      <p:ext uri="{BB962C8B-B14F-4D97-AF65-F5344CB8AC3E}">
        <p14:creationId xmlns:p14="http://schemas.microsoft.com/office/powerpoint/2010/main" val="122891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3"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Arial" charset="0"/>
                <a:ea typeface="+mn-ea"/>
                <a:cs typeface="+mn-cs"/>
              </a:rPr>
              <a:t>Wessex Route</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28ED313-B888-4F52-A9CE-A56693D5F70A}"/>
              </a:ext>
            </a:extLst>
          </p:cNvPr>
          <p:cNvPicPr>
            <a:picLocks noChangeAspect="1"/>
          </p:cNvPicPr>
          <p:nvPr/>
        </p:nvPicPr>
        <p:blipFill rotWithShape="1">
          <a:blip r:embed="rId8"/>
          <a:srcRect l="12263" t="19333" r="63145" b="9810"/>
          <a:stretch/>
        </p:blipFill>
        <p:spPr>
          <a:xfrm>
            <a:off x="2339750" y="1340768"/>
            <a:ext cx="4392489" cy="3559427"/>
          </a:xfrm>
          <a:prstGeom prst="rect">
            <a:avLst/>
          </a:prstGeom>
        </p:spPr>
      </p:pic>
      <p:pic>
        <p:nvPicPr>
          <p:cNvPr id="8" name="Picture 7">
            <a:extLst>
              <a:ext uri="{FF2B5EF4-FFF2-40B4-BE49-F238E27FC236}">
                <a16:creationId xmlns:a16="http://schemas.microsoft.com/office/drawing/2014/main" id="{80CF384C-784E-4C88-BB86-CB6BFD05CCE0}"/>
              </a:ext>
            </a:extLst>
          </p:cNvPr>
          <p:cNvPicPr>
            <a:picLocks noChangeAspect="1"/>
          </p:cNvPicPr>
          <p:nvPr/>
        </p:nvPicPr>
        <p:blipFill rotWithShape="1">
          <a:blip r:embed="rId9"/>
          <a:srcRect l="12988" t="58400" r="63387" b="24801"/>
          <a:stretch/>
        </p:blipFill>
        <p:spPr>
          <a:xfrm>
            <a:off x="2339753" y="4924353"/>
            <a:ext cx="4392486" cy="656187"/>
          </a:xfrm>
          <a:prstGeom prst="rect">
            <a:avLst/>
          </a:prstGeom>
        </p:spPr>
      </p:pic>
      <p:sp>
        <p:nvSpPr>
          <p:cNvPr id="9" name="Rectangle 8">
            <a:extLst>
              <a:ext uri="{FF2B5EF4-FFF2-40B4-BE49-F238E27FC236}">
                <a16:creationId xmlns:a16="http://schemas.microsoft.com/office/drawing/2014/main" id="{683A1F98-CAE2-4753-9F5D-24550AAA0613}"/>
              </a:ext>
            </a:extLst>
          </p:cNvPr>
          <p:cNvSpPr/>
          <p:nvPr/>
        </p:nvSpPr>
        <p:spPr>
          <a:xfrm>
            <a:off x="2339751" y="1340768"/>
            <a:ext cx="4392487" cy="42314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E2BE08C-A5BF-487C-A414-5FE8AD0E9D06}"/>
              </a:ext>
            </a:extLst>
          </p:cNvPr>
          <p:cNvSpPr/>
          <p:nvPr/>
        </p:nvSpPr>
        <p:spPr>
          <a:xfrm>
            <a:off x="0" y="5949281"/>
            <a:ext cx="9144000" cy="809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Additionally, the following information from </a:t>
            </a:r>
            <a:r>
              <a:rPr lang="en-GB" sz="1200" b="1" dirty="0" err="1">
                <a:solidFill>
                  <a:schemeClr val="bg1"/>
                </a:solidFill>
              </a:rPr>
              <a:t>Validium</a:t>
            </a:r>
            <a:r>
              <a:rPr lang="en-GB" sz="1200" b="1" dirty="0">
                <a:solidFill>
                  <a:schemeClr val="bg1"/>
                </a:solidFill>
              </a:rPr>
              <a:t> may be of support over the coming days and weeks:</a:t>
            </a:r>
          </a:p>
          <a:p>
            <a:pPr algn="ctr"/>
            <a:r>
              <a:rPr lang="en-GB" sz="1200" b="1" dirty="0">
                <a:solidFill>
                  <a:schemeClr val="bg1"/>
                </a:solidFill>
                <a:hlinkClick r:id="rId10" action="ppaction://hlinkfile">
                  <a:extLst>
                    <a:ext uri="{A12FA001-AC4F-418D-AE19-62706E023703}">
                      <ahyp:hlinkClr xmlns:ahyp="http://schemas.microsoft.com/office/drawing/2018/hyperlinkcolor" val="tx"/>
                    </a:ext>
                  </a:extLst>
                </a:hlinkClick>
              </a:rPr>
              <a:t>Bereavement - Understanding Your Reactions</a:t>
            </a:r>
            <a:endParaRPr lang="en-GB" sz="1200" b="1" dirty="0">
              <a:solidFill>
                <a:schemeClr val="bg1"/>
              </a:solidFill>
            </a:endParaRPr>
          </a:p>
          <a:p>
            <a:pPr algn="ctr"/>
            <a:r>
              <a:rPr lang="en-GB" sz="1200" b="1" dirty="0">
                <a:solidFill>
                  <a:schemeClr val="bg1"/>
                </a:solidFill>
                <a:hlinkClick r:id="rId11" action="ppaction://hlinkfile">
                  <a:extLst>
                    <a:ext uri="{A12FA001-AC4F-418D-AE19-62706E023703}">
                      <ahyp:hlinkClr xmlns:ahyp="http://schemas.microsoft.com/office/drawing/2018/hyperlinkcolor" val="tx"/>
                    </a:ext>
                  </a:extLst>
                </a:hlinkClick>
              </a:rPr>
              <a:t> Trauma &amp; Recovery Help Sheet </a:t>
            </a:r>
            <a:endParaRPr lang="en-GB" sz="1200" b="1" dirty="0">
              <a:solidFill>
                <a:schemeClr val="bg1"/>
              </a:solidFill>
            </a:endParaRPr>
          </a:p>
          <a:p>
            <a:pPr algn="ctr"/>
            <a:r>
              <a:rPr lang="en-GB" sz="1200" b="1" dirty="0">
                <a:solidFill>
                  <a:schemeClr val="bg1"/>
                </a:solidFill>
                <a:hlinkClick r:id="rId12" action="ppaction://hlinkfile">
                  <a:extLst>
                    <a:ext uri="{A12FA001-AC4F-418D-AE19-62706E023703}">
                      <ahyp:hlinkClr xmlns:ahyp="http://schemas.microsoft.com/office/drawing/2018/hyperlinkcolor" val="tx"/>
                    </a:ext>
                  </a:extLst>
                </a:hlinkClick>
              </a:rPr>
              <a:t>When Someone at Work Dies </a:t>
            </a:r>
            <a:endParaRPr lang="en-GB" sz="1200" b="1" dirty="0">
              <a:solidFill>
                <a:schemeClr val="bg1"/>
              </a:solidFill>
            </a:endParaRPr>
          </a:p>
        </p:txBody>
      </p:sp>
      <p:sp>
        <p:nvSpPr>
          <p:cNvPr id="14" name="Rectangle 13">
            <a:extLst>
              <a:ext uri="{FF2B5EF4-FFF2-40B4-BE49-F238E27FC236}">
                <a16:creationId xmlns:a16="http://schemas.microsoft.com/office/drawing/2014/main" id="{DB3260CD-42A1-43EB-BE60-FE3608E774C7}"/>
              </a:ext>
            </a:extLst>
          </p:cNvPr>
          <p:cNvSpPr/>
          <p:nvPr/>
        </p:nvSpPr>
        <p:spPr>
          <a:xfrm>
            <a:off x="7956376" y="99611"/>
            <a:ext cx="1008112" cy="1169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4052A1-35FA-4F65-AD35-DA03E21920EA}"/>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Arial" charset="0"/>
                <a:ea typeface="+mn-ea"/>
                <a:cs typeface="+mn-cs"/>
              </a:rPr>
              <a:t>Loss of our colleague </a:t>
            </a:r>
          </a:p>
        </p:txBody>
      </p:sp>
      <p:sp>
        <p:nvSpPr>
          <p:cNvPr id="3" name="Rectangle 2">
            <a:extLst>
              <a:ext uri="{FF2B5EF4-FFF2-40B4-BE49-F238E27FC236}">
                <a16:creationId xmlns:a16="http://schemas.microsoft.com/office/drawing/2014/main" id="{B2BD3D76-FBBE-464C-ADBA-C5CCE55D21F3}"/>
              </a:ext>
            </a:extLst>
          </p:cNvPr>
          <p:cNvSpPr/>
          <p:nvPr/>
        </p:nvSpPr>
        <p:spPr>
          <a:xfrm>
            <a:off x="251520" y="0"/>
            <a:ext cx="1152127" cy="1340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025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1"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25960" y="28773"/>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622429"/>
            <a:ext cx="654252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Completing PAISS in IRIS and selecting the correct location</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ED4AB55-433A-4E6D-B5FE-42291601F878}"/>
              </a:ext>
            </a:extLst>
          </p:cNvPr>
          <p:cNvSpPr/>
          <p:nvPr/>
        </p:nvSpPr>
        <p:spPr>
          <a:xfrm>
            <a:off x="282448" y="1448400"/>
            <a:ext cx="2993408" cy="2628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spcAft>
                <a:spcPts val="600"/>
              </a:spcAft>
              <a:defRPr/>
            </a:pPr>
            <a:r>
              <a:rPr lang="en-GB" sz="1400" dirty="0">
                <a:solidFill>
                  <a:prstClr val="black"/>
                </a:solidFill>
                <a:latin typeface="Network Rail Sans" panose="02000000040000020004" pitchFamily="2" charset="0"/>
              </a:rPr>
              <a:t>When completing your PAISS checks in IRIS it is important to select the correct team, otherwise your checks could be allocated to a different area or team. Please refer to the simple guide on the right.   </a:t>
            </a:r>
            <a:endParaRPr kumimoji="0" lang="en-GB" sz="1400" b="0" i="0" u="none" strike="noStrike" kern="1200" cap="none" spc="0" normalizeH="0" baseline="0" noProof="0" dirty="0">
              <a:ln>
                <a:noFill/>
              </a:ln>
              <a:solidFill>
                <a:schemeClr val="tx1"/>
              </a:solidFill>
              <a:effectLst/>
              <a:uLnTx/>
              <a:uFillTx/>
              <a:latin typeface="Network Rail Sans" panose="02000000040000020004" pitchFamily="2" charset="0"/>
            </a:endParaRPr>
          </a:p>
        </p:txBody>
      </p:sp>
      <p:pic>
        <p:nvPicPr>
          <p:cNvPr id="18" name="Picture 17">
            <a:extLst>
              <a:ext uri="{FF2B5EF4-FFF2-40B4-BE49-F238E27FC236}">
                <a16:creationId xmlns:a16="http://schemas.microsoft.com/office/drawing/2014/main" id="{8701C93C-9F58-4019-A5F2-15B1209A8540}"/>
              </a:ext>
            </a:extLst>
          </p:cNvPr>
          <p:cNvPicPr/>
          <p:nvPr/>
        </p:nvPicPr>
        <p:blipFill rotWithShape="1">
          <a:blip r:embed="rId8">
            <a:extLst>
              <a:ext uri="{28A0092B-C50C-407E-A947-70E740481C1C}">
                <a14:useLocalDpi xmlns:a14="http://schemas.microsoft.com/office/drawing/2010/main" val="0"/>
              </a:ext>
            </a:extLst>
          </a:blip>
          <a:srcRect t="3575"/>
          <a:stretch/>
        </p:blipFill>
        <p:spPr bwMode="auto">
          <a:xfrm>
            <a:off x="3563888" y="1700808"/>
            <a:ext cx="5482760" cy="3884296"/>
          </a:xfrm>
          <a:prstGeom prst="rect">
            <a:avLst/>
          </a:prstGeom>
          <a:noFill/>
          <a:ln>
            <a:noFill/>
          </a:ln>
        </p:spPr>
      </p:pic>
      <p:sp>
        <p:nvSpPr>
          <p:cNvPr id="5" name="Arrow: Right 4">
            <a:extLst>
              <a:ext uri="{FF2B5EF4-FFF2-40B4-BE49-F238E27FC236}">
                <a16:creationId xmlns:a16="http://schemas.microsoft.com/office/drawing/2014/main" id="{0181D6DC-905E-4EE0-96AF-8D060A6A5262}"/>
              </a:ext>
            </a:extLst>
          </p:cNvPr>
          <p:cNvSpPr/>
          <p:nvPr/>
        </p:nvSpPr>
        <p:spPr>
          <a:xfrm>
            <a:off x="2987824" y="2591198"/>
            <a:ext cx="432048" cy="189730"/>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E30AD24-75F9-4B91-B0D8-2FD224407A84}"/>
              </a:ext>
            </a:extLst>
          </p:cNvPr>
          <p:cNvSpPr/>
          <p:nvPr/>
        </p:nvSpPr>
        <p:spPr>
          <a:xfrm>
            <a:off x="0" y="595147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DCFC3B3C-1EFF-4334-B0E5-8199C06DB99B}"/>
              </a:ext>
            </a:extLst>
          </p:cNvPr>
          <p:cNvSpPr txBox="1"/>
          <p:nvPr/>
        </p:nvSpPr>
        <p:spPr>
          <a:xfrm>
            <a:off x="899592" y="6020016"/>
            <a:ext cx="7560840" cy="707886"/>
          </a:xfrm>
          <a:prstGeom prst="rect">
            <a:avLst/>
          </a:prstGeom>
          <a:noFill/>
        </p:spPr>
        <p:txBody>
          <a:bodyPr wrap="square" rtlCol="0">
            <a:spAutoFit/>
          </a:bodyPr>
          <a:lstStyle/>
          <a:p>
            <a:pPr lvl="0" algn="ctr">
              <a:defRPr/>
            </a:pPr>
            <a:r>
              <a:rPr lang="en-GB" sz="2000" b="1" dirty="0">
                <a:solidFill>
                  <a:prstClr val="white"/>
                </a:solidFill>
                <a:latin typeface="Network Rail Sans" panose="02000000040000020004" pitchFamily="50" charset="0"/>
              </a:rPr>
              <a:t>Guide on How to use Insight in IRIS to review PAISS by individual sections can be found </a:t>
            </a:r>
            <a:r>
              <a:rPr lang="en-GB" sz="2000" b="1" dirty="0">
                <a:solidFill>
                  <a:schemeClr val="bg1"/>
                </a:solidFill>
                <a:latin typeface="Network Rail Sans" panose="02000000040000020004" pitchFamily="50" charset="0"/>
                <a:hlinkClick r:id="rId9" action="ppaction://hlinkfile">
                  <a:extLst>
                    <a:ext uri="{A12FA001-AC4F-418D-AE19-62706E023703}">
                      <ahyp:hlinkClr xmlns:ahyp="http://schemas.microsoft.com/office/drawing/2018/hyperlinkcolor" val="tx"/>
                    </a:ext>
                  </a:extLst>
                </a:hlinkClick>
              </a:rPr>
              <a:t>here</a:t>
            </a:r>
            <a:endParaRPr kumimoji="0" lang="en-GB" sz="2000" b="1" i="0" u="none" strike="noStrike" kern="1200" cap="none" spc="0" normalizeH="0" baseline="0" noProof="0" dirty="0">
              <a:ln>
                <a:noFill/>
              </a:ln>
              <a:solidFill>
                <a:schemeClr val="bg1"/>
              </a:solidFill>
              <a:effectLst/>
              <a:uLnTx/>
              <a:uFillTx/>
              <a:latin typeface="Network Rail Sans" panose="02000000040000020004" pitchFamily="50" charset="0"/>
            </a:endParaRPr>
          </a:p>
        </p:txBody>
      </p:sp>
      <p:sp>
        <p:nvSpPr>
          <p:cNvPr id="20" name="Oval 19">
            <a:extLst>
              <a:ext uri="{FF2B5EF4-FFF2-40B4-BE49-F238E27FC236}">
                <a16:creationId xmlns:a16="http://schemas.microsoft.com/office/drawing/2014/main" id="{2FF0712A-A769-49F7-8007-9C46963DFB7F}"/>
              </a:ext>
            </a:extLst>
          </p:cNvPr>
          <p:cNvSpPr/>
          <p:nvPr/>
        </p:nvSpPr>
        <p:spPr>
          <a:xfrm>
            <a:off x="87024" y="5967346"/>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A582ACDC-8781-446E-92F4-1397E0EB77B3}"/>
              </a:ext>
            </a:extLst>
          </p:cNvPr>
          <p:cNvSpPr/>
          <p:nvPr/>
        </p:nvSpPr>
        <p:spPr>
          <a:xfrm>
            <a:off x="184202" y="6059634"/>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2D7BAF99-1409-4094-BF58-CEAFCB2668CB}"/>
              </a:ext>
            </a:extLst>
          </p:cNvPr>
          <p:cNvSpPr txBox="1"/>
          <p:nvPr/>
        </p:nvSpPr>
        <p:spPr>
          <a:xfrm>
            <a:off x="153205" y="6246482"/>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Tree>
    <p:extLst>
      <p:ext uri="{BB962C8B-B14F-4D97-AF65-F5344CB8AC3E}">
        <p14:creationId xmlns:p14="http://schemas.microsoft.com/office/powerpoint/2010/main" val="167930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A9E1F-C235-471F-A0E0-77C59C8E326E}"/>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Network Rail Sans" panose="02000000040000020004" pitchFamily="2" charset="0"/>
                <a:ea typeface="+mn-ea"/>
                <a:cs typeface="+mn-cs"/>
              </a:rPr>
              <a:t>Environment</a:t>
            </a:r>
          </a:p>
        </p:txBody>
      </p:sp>
      <p:sp>
        <p:nvSpPr>
          <p:cNvPr id="3" name="TextBox 2">
            <a:extLst>
              <a:ext uri="{FF2B5EF4-FFF2-40B4-BE49-F238E27FC236}">
                <a16:creationId xmlns:a16="http://schemas.microsoft.com/office/drawing/2014/main" id="{5690DEC7-4125-4FFF-9322-6E864BDB25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Network Rail Sans" panose="02000000040000020004" pitchFamily="2" charset="0"/>
                <a:ea typeface="+mn-ea"/>
                <a:cs typeface="+mn-cs"/>
              </a:rPr>
              <a:t>Bird nesting checks</a:t>
            </a:r>
          </a:p>
        </p:txBody>
      </p:sp>
      <p:cxnSp>
        <p:nvCxnSpPr>
          <p:cNvPr id="4" name="Straight Connector 3">
            <a:extLst>
              <a:ext uri="{FF2B5EF4-FFF2-40B4-BE49-F238E27FC236}">
                <a16:creationId xmlns:a16="http://schemas.microsoft.com/office/drawing/2014/main" id="{57DA93CD-4751-4420-9F25-3755C1674195}"/>
              </a:ext>
            </a:extLst>
          </p:cNvPr>
          <p:cNvCxnSpPr/>
          <p:nvPr/>
        </p:nvCxnSpPr>
        <p:spPr>
          <a:xfrm>
            <a:off x="1530354" y="1280801"/>
            <a:ext cx="62646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43765BF8-296C-40FA-AA84-6FA83B0389A8}"/>
              </a:ext>
            </a:extLst>
          </p:cNvPr>
          <p:cNvSpPr>
            <a:spLocks noChangeArrowheads="1"/>
          </p:cNvSpPr>
          <p:nvPr/>
        </p:nvSpPr>
        <p:spPr bwMode="auto">
          <a:xfrm flipV="1">
            <a:off x="7164288" y="-1854545"/>
            <a:ext cx="3174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78C7A044-C984-4F53-AD09-632276F6E897}"/>
              </a:ext>
            </a:extLst>
          </p:cNvPr>
          <p:cNvPicPr>
            <a:picLocks noChangeAspect="1"/>
          </p:cNvPicPr>
          <p:nvPr/>
        </p:nvPicPr>
        <p:blipFill rotWithShape="1">
          <a:blip r:embed="rId4">
            <a:extLst>
              <a:ext uri="{28A0092B-C50C-407E-A947-70E740481C1C}">
                <a14:useLocalDpi xmlns:a14="http://schemas.microsoft.com/office/drawing/2010/main" val="0"/>
              </a:ext>
            </a:extLst>
          </a:blip>
          <a:srcRect l="14115" r="16369" b="5114"/>
          <a:stretch/>
        </p:blipFill>
        <p:spPr>
          <a:xfrm>
            <a:off x="6456762" y="1587854"/>
            <a:ext cx="2305945" cy="1578701"/>
          </a:xfrm>
          <a:prstGeom prst="rect">
            <a:avLst/>
          </a:prstGeom>
        </p:spPr>
      </p:pic>
      <p:sp>
        <p:nvSpPr>
          <p:cNvPr id="8" name="TextBox 7">
            <a:extLst>
              <a:ext uri="{FF2B5EF4-FFF2-40B4-BE49-F238E27FC236}">
                <a16:creationId xmlns:a16="http://schemas.microsoft.com/office/drawing/2014/main" id="{A935CA8F-1B4B-4855-BCA8-DD15F5537FDA}"/>
              </a:ext>
            </a:extLst>
          </p:cNvPr>
          <p:cNvSpPr txBox="1"/>
          <p:nvPr/>
        </p:nvSpPr>
        <p:spPr>
          <a:xfrm>
            <a:off x="354400" y="2996952"/>
            <a:ext cx="847741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When to complete a bird nesting check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A breeding bird check should be completed prior to ALL vegetation work and before any activity that could impact nesting birds, this can include structural work and low level work.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Checks should be carried out between dawn and 08:00, ideally in good weather and on the first day of work, but can be up to a week prior to planned work.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For emergency safety critical work, undertake a check immediately before starting work. </a:t>
            </a:r>
          </a:p>
        </p:txBody>
      </p:sp>
      <p:sp>
        <p:nvSpPr>
          <p:cNvPr id="9" name="TextBox 8">
            <a:extLst>
              <a:ext uri="{FF2B5EF4-FFF2-40B4-BE49-F238E27FC236}">
                <a16:creationId xmlns:a16="http://schemas.microsoft.com/office/drawing/2014/main" id="{424F521D-89B7-41EF-8588-7E5BA3A6EF57}"/>
              </a:ext>
            </a:extLst>
          </p:cNvPr>
          <p:cNvSpPr txBox="1"/>
          <p:nvPr/>
        </p:nvSpPr>
        <p:spPr>
          <a:xfrm>
            <a:off x="391827" y="1392601"/>
            <a:ext cx="6052381"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It is an offence to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Intentionally kill, injure or take any wild bird,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Intentionally take, damage or destroy the nest of any wild bird whilst it is in use or being built,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Recklessly disturb any wild bird listed on schedule 1 while it is nest building, has eggs or young, or disturb the dependent young of such a bird.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       </a:t>
            </a:r>
            <a:r>
              <a:rPr kumimoji="0" lang="en-GB" sz="1200" b="1" i="0" u="none" strike="noStrike" kern="1200" cap="none" spc="0" normalizeH="0" baseline="0" noProof="0" dirty="0">
                <a:ln>
                  <a:noFill/>
                </a:ln>
                <a:solidFill>
                  <a:srgbClr val="0000FF"/>
                </a:solidFill>
                <a:effectLst/>
                <a:uLnTx/>
                <a:uFillTx/>
                <a:latin typeface="Network Rail Sans" panose="02000000040000020004" pitchFamily="2" charset="0"/>
                <a:ea typeface="+mn-ea"/>
                <a:cs typeface="+mn-cs"/>
                <a:hlinkClick r:id="rId5">
                  <a:extLst>
                    <a:ext uri="{A12FA001-AC4F-418D-AE19-62706E023703}">
                      <ahyp:hlinkClr xmlns:ahyp="http://schemas.microsoft.com/office/drawing/2018/hyperlinkcolor" val="tx"/>
                    </a:ext>
                  </a:extLst>
                </a:hlinkClick>
              </a:rPr>
              <a:t>Click here </a:t>
            </a: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for details and exclusions.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1F497D"/>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F6AF88BB-BEE1-4DEA-8F43-F06B4D0874A1}"/>
              </a:ext>
            </a:extLst>
          </p:cNvPr>
          <p:cNvSpPr txBox="1"/>
          <p:nvPr/>
        </p:nvSpPr>
        <p:spPr>
          <a:xfrm>
            <a:off x="411019" y="4265593"/>
            <a:ext cx="8400181" cy="2123658"/>
          </a:xfrm>
          <a:prstGeom prst="rect">
            <a:avLst/>
          </a:prstGeom>
          <a:noFill/>
        </p:spPr>
        <p:txBody>
          <a:bodyPr wrap="square" numCol="2"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How to complete a bird nesting check </a:t>
            </a:r>
            <a:r>
              <a:rPr kumimoji="0" lang="en-GB" sz="12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hlinkClick r:id="rId6"/>
              </a:rPr>
              <a:t>(Form)</a:t>
            </a:r>
            <a:endParaRPr kumimoji="0" lang="en-GB" sz="1200" b="1"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2-minute slow walk then stop for 10 minutes. Repeat for length of work site plus 10m beyond.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Mark on plan all locations where observation took place with a dot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Take 1 hour to complete check for every 220 yards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en-GB" sz="1200" b="0" i="0" u="none" strike="noStrike" kern="1200" cap="none" spc="0" normalizeH="0" baseline="0" noProof="0" dirty="0">
              <a:ln>
                <a:noFill/>
              </a:ln>
              <a:solidFill>
                <a:schemeClr val="accent6">
                  <a:lumMod val="50000"/>
                </a:schemeClr>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Record every bird seen &amp; heard in site with an ‘X’</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Record every suspected nest/nest site with the letter ‘N’ circled. Photograph any likely evidence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rPr>
              <a:t>Mark exclusion zones on form. Photograph marked exclusion zone(s) </a:t>
            </a:r>
          </a:p>
        </p:txBody>
      </p:sp>
      <p:sp>
        <p:nvSpPr>
          <p:cNvPr id="12" name="Rectangle 2">
            <a:extLst>
              <a:ext uri="{FF2B5EF4-FFF2-40B4-BE49-F238E27FC236}">
                <a16:creationId xmlns:a16="http://schemas.microsoft.com/office/drawing/2014/main" id="{65A5E735-D5D1-493E-9305-202D14C7E8E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graphicFrame>
        <p:nvGraphicFramePr>
          <p:cNvPr id="13" name="Object 12">
            <a:extLst>
              <a:ext uri="{FF2B5EF4-FFF2-40B4-BE49-F238E27FC236}">
                <a16:creationId xmlns:a16="http://schemas.microsoft.com/office/drawing/2014/main" id="{6BD4F24A-C381-4430-9483-7EA8516FF497}"/>
              </a:ext>
            </a:extLst>
          </p:cNvPr>
          <p:cNvGraphicFramePr>
            <a:graphicFrameLocks noChangeAspect="1"/>
          </p:cNvGraphicFramePr>
          <p:nvPr/>
        </p:nvGraphicFramePr>
        <p:xfrm>
          <a:off x="0" y="0"/>
          <a:ext cx="279400" cy="254000"/>
        </p:xfrm>
        <a:graphic>
          <a:graphicData uri="http://schemas.openxmlformats.org/presentationml/2006/ole">
            <mc:AlternateContent xmlns:mc="http://schemas.openxmlformats.org/markup-compatibility/2006">
              <mc:Choice xmlns:v="urn:schemas-microsoft-com:vml" Requires="v">
                <p:oleObj spid="_x0000_s44035" name="Bitmap Image" r:id="rId7" imgW="281905" imgH="251642" progId="Paint.Picture">
                  <p:embed/>
                </p:oleObj>
              </mc:Choice>
              <mc:Fallback>
                <p:oleObj name="Bitmap Image" r:id="rId7" imgW="281905" imgH="251642" progId="Paint.Picture">
                  <p:embed/>
                  <p:pic>
                    <p:nvPicPr>
                      <p:cNvPr id="13" name="Object 12">
                        <a:extLst>
                          <a:ext uri="{FF2B5EF4-FFF2-40B4-BE49-F238E27FC236}">
                            <a16:creationId xmlns:a16="http://schemas.microsoft.com/office/drawing/2014/main" id="{6BD4F24A-C381-4430-9483-7EA8516FF4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94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a:extLst>
              <a:ext uri="{FF2B5EF4-FFF2-40B4-BE49-F238E27FC236}">
                <a16:creationId xmlns:a16="http://schemas.microsoft.com/office/drawing/2014/main" id="{22EC8012-8D8B-4AF9-9B63-6348626E0C70}"/>
              </a:ext>
            </a:extLst>
          </p:cNvPr>
          <p:cNvSpPr/>
          <p:nvPr/>
        </p:nvSpPr>
        <p:spPr>
          <a:xfrm>
            <a:off x="411019" y="5689292"/>
            <a:ext cx="8265437" cy="25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accent6">
                    <a:lumMod val="50000"/>
                  </a:schemeClr>
                </a:solidFill>
              </a:rPr>
              <a:t>For further information please contact our Environment Specialist Becky Jones – </a:t>
            </a:r>
            <a:r>
              <a:rPr lang="en-GB" sz="1200" b="1" dirty="0">
                <a:solidFill>
                  <a:schemeClr val="accent6">
                    <a:lumMod val="50000"/>
                  </a:schemeClr>
                </a:solidFill>
                <a:hlinkClick r:id="rId9">
                  <a:extLst>
                    <a:ext uri="{A12FA001-AC4F-418D-AE19-62706E023703}">
                      <ahyp:hlinkClr xmlns:ahyp="http://schemas.microsoft.com/office/drawing/2018/hyperlinkcolor" val="tx"/>
                    </a:ext>
                  </a:extLst>
                </a:hlinkClick>
              </a:rPr>
              <a:t>rebecca.jones@networkrail.co.uk</a:t>
            </a:r>
            <a:endParaRPr lang="en-GB" sz="1200" b="1" dirty="0">
              <a:solidFill>
                <a:schemeClr val="accent6">
                  <a:lumMod val="50000"/>
                </a:schemeClr>
              </a:solidFill>
            </a:endParaRPr>
          </a:p>
          <a:p>
            <a:endParaRPr lang="en-GB" sz="1200" b="1" dirty="0">
              <a:solidFill>
                <a:schemeClr val="accent6">
                  <a:lumMod val="50000"/>
                </a:schemeClr>
              </a:solidFill>
            </a:endParaRPr>
          </a:p>
        </p:txBody>
      </p:sp>
      <p:sp>
        <p:nvSpPr>
          <p:cNvPr id="16" name="Rectangle 15">
            <a:extLst>
              <a:ext uri="{FF2B5EF4-FFF2-40B4-BE49-F238E27FC236}">
                <a16:creationId xmlns:a16="http://schemas.microsoft.com/office/drawing/2014/main" id="{402A65EB-9EA9-4994-9C47-5E1E231410C2}"/>
              </a:ext>
            </a:extLst>
          </p:cNvPr>
          <p:cNvSpPr/>
          <p:nvPr/>
        </p:nvSpPr>
        <p:spPr>
          <a:xfrm>
            <a:off x="0" y="595147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5E11A9FF-6B5D-4A1A-8C59-6727D738FF9F}"/>
              </a:ext>
            </a:extLst>
          </p:cNvPr>
          <p:cNvSpPr txBox="1"/>
          <p:nvPr/>
        </p:nvSpPr>
        <p:spPr>
          <a:xfrm>
            <a:off x="683568" y="6167462"/>
            <a:ext cx="759672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Be aware of your responsibility to nesting birds</a:t>
            </a:r>
          </a:p>
        </p:txBody>
      </p:sp>
      <p:sp>
        <p:nvSpPr>
          <p:cNvPr id="21" name="Oval 20">
            <a:extLst>
              <a:ext uri="{FF2B5EF4-FFF2-40B4-BE49-F238E27FC236}">
                <a16:creationId xmlns:a16="http://schemas.microsoft.com/office/drawing/2014/main" id="{CDAB9124-F1F0-4AF5-80E1-D33058323337}"/>
              </a:ext>
            </a:extLst>
          </p:cNvPr>
          <p:cNvSpPr/>
          <p:nvPr/>
        </p:nvSpPr>
        <p:spPr>
          <a:xfrm>
            <a:off x="104548" y="5967346"/>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CA0BCDAA-3A72-4D95-89FB-3BB81F808BF0}"/>
              </a:ext>
            </a:extLst>
          </p:cNvPr>
          <p:cNvSpPr/>
          <p:nvPr/>
        </p:nvSpPr>
        <p:spPr>
          <a:xfrm>
            <a:off x="184202" y="6049637"/>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5E3180BB-3039-40C4-8446-2772D4D415D5}"/>
              </a:ext>
            </a:extLst>
          </p:cNvPr>
          <p:cNvSpPr txBox="1"/>
          <p:nvPr/>
        </p:nvSpPr>
        <p:spPr>
          <a:xfrm>
            <a:off x="139700" y="6240500"/>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Tree>
    <p:extLst>
      <p:ext uri="{BB962C8B-B14F-4D97-AF65-F5344CB8AC3E}">
        <p14:creationId xmlns:p14="http://schemas.microsoft.com/office/powerpoint/2010/main" val="3747575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D288EB3-8F3A-4232-A1EA-2A035E5B3C30}"/>
              </a:ext>
            </a:extLst>
          </p:cNvPr>
          <p:cNvCxnSpPr/>
          <p:nvPr/>
        </p:nvCxnSpPr>
        <p:spPr>
          <a:xfrm>
            <a:off x="1547664" y="1268760"/>
            <a:ext cx="6264696" cy="0"/>
          </a:xfrm>
          <a:prstGeom prst="line">
            <a:avLst/>
          </a:prstGeom>
          <a:ln w="19050">
            <a:solidFill>
              <a:srgbClr val="CC154E"/>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53BC57-D632-4E18-AE53-6F248289DD68}"/>
              </a:ext>
            </a:extLst>
          </p:cNvPr>
          <p:cNvSpPr txBox="1"/>
          <p:nvPr/>
        </p:nvSpPr>
        <p:spPr>
          <a:xfrm>
            <a:off x="1513795" y="99611"/>
            <a:ext cx="6332433" cy="669094"/>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Network Rail Sans" panose="02000000040000020004" pitchFamily="50" charset="0"/>
                <a:ea typeface="+mn-ea"/>
                <a:cs typeface="+mn-cs"/>
              </a:rPr>
              <a:t>Health and Wellbeing</a:t>
            </a:r>
          </a:p>
        </p:txBody>
      </p:sp>
      <p:sp>
        <p:nvSpPr>
          <p:cNvPr id="13" name="TextBox 12">
            <a:extLst>
              <a:ext uri="{FF2B5EF4-FFF2-40B4-BE49-F238E27FC236}">
                <a16:creationId xmlns:a16="http://schemas.microsoft.com/office/drawing/2014/main" id="{F5BE2B19-CFDA-43D5-A2A9-E8DDCC7A1D5D}"/>
              </a:ext>
            </a:extLst>
          </p:cNvPr>
          <p:cNvSpPr txBox="1"/>
          <p:nvPr/>
        </p:nvSpPr>
        <p:spPr>
          <a:xfrm>
            <a:off x="1547664" y="777428"/>
            <a:ext cx="654252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97979"/>
                </a:solidFill>
                <a:effectLst/>
                <a:uLnTx/>
                <a:uFillTx/>
                <a:latin typeface="Network Rail Sans" panose="02000000040000020004" pitchFamily="50" charset="0"/>
                <a:ea typeface="+mn-ea"/>
                <a:cs typeface="+mn-cs"/>
              </a:rPr>
              <a:t>Workplace Wellbeing Index </a:t>
            </a:r>
          </a:p>
        </p:txBody>
      </p:sp>
      <p:pic>
        <p:nvPicPr>
          <p:cNvPr id="18" name="Picture 17" descr="A close up of a logo&#10;&#10;Description automatically generated">
            <a:extLst>
              <a:ext uri="{FF2B5EF4-FFF2-40B4-BE49-F238E27FC236}">
                <a16:creationId xmlns:a16="http://schemas.microsoft.com/office/drawing/2014/main" id="{8A65691D-932D-4632-97C1-65B1EC328E99}"/>
              </a:ext>
            </a:extLst>
          </p:cNvPr>
          <p:cNvPicPr>
            <a:picLocks noChangeAspect="1"/>
          </p:cNvPicPr>
          <p:nvPr/>
        </p:nvPicPr>
        <p:blipFill rotWithShape="1">
          <a:blip r:embed="rId2">
            <a:extLst>
              <a:ext uri="{28A0092B-C50C-407E-A947-70E740481C1C}">
                <a14:useLocalDpi xmlns:a14="http://schemas.microsoft.com/office/drawing/2010/main" val="0"/>
              </a:ext>
            </a:extLst>
          </a:blip>
          <a:srcRect r="-4" b="5764"/>
          <a:stretch/>
        </p:blipFill>
        <p:spPr>
          <a:xfrm>
            <a:off x="6670680" y="1686159"/>
            <a:ext cx="1864991" cy="1713488"/>
          </a:xfrm>
          <a:prstGeom prst="rect">
            <a:avLst/>
          </a:prstGeom>
        </p:spPr>
      </p:pic>
      <p:pic>
        <p:nvPicPr>
          <p:cNvPr id="19" name="Picture 18">
            <a:extLst>
              <a:ext uri="{FF2B5EF4-FFF2-40B4-BE49-F238E27FC236}">
                <a16:creationId xmlns:a16="http://schemas.microsoft.com/office/drawing/2014/main" id="{282F1FE4-7464-4A30-BE2B-C6F20C3CA72D}"/>
              </a:ext>
            </a:extLst>
          </p:cNvPr>
          <p:cNvPicPr>
            <a:picLocks noChangeAspect="1"/>
          </p:cNvPicPr>
          <p:nvPr/>
        </p:nvPicPr>
        <p:blipFill rotWithShape="1">
          <a:blip r:embed="rId3">
            <a:extLst>
              <a:ext uri="{28A0092B-C50C-407E-A947-70E740481C1C}">
                <a14:useLocalDpi xmlns:a14="http://schemas.microsoft.com/office/drawing/2010/main" val="0"/>
              </a:ext>
            </a:extLst>
          </a:blip>
          <a:srcRect l="16330" r="8206" b="4"/>
          <a:stretch/>
        </p:blipFill>
        <p:spPr>
          <a:xfrm>
            <a:off x="6670680" y="3645024"/>
            <a:ext cx="2004835" cy="1713488"/>
          </a:xfrm>
          <a:prstGeom prst="rect">
            <a:avLst/>
          </a:prstGeom>
        </p:spPr>
      </p:pic>
      <p:sp>
        <p:nvSpPr>
          <p:cNvPr id="4" name="Rectangle 3">
            <a:extLst>
              <a:ext uri="{FF2B5EF4-FFF2-40B4-BE49-F238E27FC236}">
                <a16:creationId xmlns:a16="http://schemas.microsoft.com/office/drawing/2014/main" id="{A0B75B1E-14E3-4179-B39C-8821695BA0AA}"/>
              </a:ext>
            </a:extLst>
          </p:cNvPr>
          <p:cNvSpPr/>
          <p:nvPr/>
        </p:nvSpPr>
        <p:spPr>
          <a:xfrm>
            <a:off x="514400" y="1720462"/>
            <a:ext cx="5137720" cy="322070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D338295C-E8E7-4EB2-96C8-CA17AB3D6376}"/>
              </a:ext>
            </a:extLst>
          </p:cNvPr>
          <p:cNvSpPr/>
          <p:nvPr/>
        </p:nvSpPr>
        <p:spPr>
          <a:xfrm>
            <a:off x="584344" y="2093548"/>
            <a:ext cx="5067775" cy="258532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charset="0"/>
                <a:ea typeface="+mn-ea"/>
                <a:cs typeface="+mn-cs"/>
              </a:rPr>
              <a:t>Take 20 minutes to tell Mind how we support your mental health.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mind.org.uk/index-survey</a:t>
            </a:r>
            <a:endParaRPr kumimoji="0" lang="en-US" sz="1800" b="0" i="0" u="none" strike="noStrike" kern="1200" cap="none" spc="0" normalizeH="0" baseline="0" noProof="0" dirty="0">
              <a:ln>
                <a:noFill/>
              </a:ln>
              <a:solidFill>
                <a:srgbClr val="F79646">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charset="0"/>
                <a:ea typeface="+mn-ea"/>
                <a:cs typeface="+mn-cs"/>
              </a:rPr>
              <a:t>Pin: 7519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charset="0"/>
                <a:ea typeface="+mn-ea"/>
                <a:cs typeface="+mn-cs"/>
              </a:rPr>
              <a:t>4th of February to the </a:t>
            </a:r>
            <a:r>
              <a:rPr lang="en-GB" sz="1800" dirty="0">
                <a:solidFill>
                  <a:prstClr val="white"/>
                </a:solidFill>
              </a:rPr>
              <a:t>17th</a:t>
            </a:r>
            <a:r>
              <a:rPr kumimoji="0" lang="en-GB" sz="1800" b="0" i="0" u="none" strike="noStrike" kern="1200" cap="none" spc="0" normalizeH="0" baseline="0" noProof="0" dirty="0">
                <a:ln>
                  <a:noFill/>
                </a:ln>
                <a:solidFill>
                  <a:prstClr val="white"/>
                </a:solidFill>
                <a:effectLst/>
                <a:uLnTx/>
                <a:uFillTx/>
                <a:latin typeface="Arial" charset="0"/>
                <a:ea typeface="+mn-ea"/>
                <a:cs typeface="+mn-cs"/>
              </a:rPr>
              <a:t> of March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charset="0"/>
                <a:ea typeface="+mn-ea"/>
                <a:cs typeface="+mn-cs"/>
              </a:rPr>
              <a:t>Mind will give us recommendations on how we can improve our support.</a:t>
            </a:r>
          </a:p>
        </p:txBody>
      </p:sp>
      <p:sp>
        <p:nvSpPr>
          <p:cNvPr id="14" name="Rectangle 13">
            <a:extLst>
              <a:ext uri="{FF2B5EF4-FFF2-40B4-BE49-F238E27FC236}">
                <a16:creationId xmlns:a16="http://schemas.microsoft.com/office/drawing/2014/main" id="{72C74E22-F3FC-47BF-A3A7-C686B681958A}"/>
              </a:ext>
            </a:extLst>
          </p:cNvPr>
          <p:cNvSpPr/>
          <p:nvPr/>
        </p:nvSpPr>
        <p:spPr>
          <a:xfrm>
            <a:off x="0" y="595147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C62EECA2-DE35-4F6D-B625-61E792F83134}"/>
              </a:ext>
            </a:extLst>
          </p:cNvPr>
          <p:cNvSpPr/>
          <p:nvPr/>
        </p:nvSpPr>
        <p:spPr>
          <a:xfrm>
            <a:off x="91167" y="5981849"/>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5CAB369-B98F-408F-91D1-1088FABF252A}"/>
              </a:ext>
            </a:extLst>
          </p:cNvPr>
          <p:cNvSpPr/>
          <p:nvPr/>
        </p:nvSpPr>
        <p:spPr>
          <a:xfrm>
            <a:off x="170691" y="6076202"/>
            <a:ext cx="619302" cy="6286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E18006D-92E1-4A39-8291-98A67EFA16D7}"/>
              </a:ext>
            </a:extLst>
          </p:cNvPr>
          <p:cNvSpPr txBox="1"/>
          <p:nvPr/>
        </p:nvSpPr>
        <p:spPr>
          <a:xfrm>
            <a:off x="132679" y="6236485"/>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
        <p:nvSpPr>
          <p:cNvPr id="20" name="TextBox 19">
            <a:extLst>
              <a:ext uri="{FF2B5EF4-FFF2-40B4-BE49-F238E27FC236}">
                <a16:creationId xmlns:a16="http://schemas.microsoft.com/office/drawing/2014/main" id="{99D93F3E-8C85-4BCB-9D64-5A8C4C283B28}"/>
              </a:ext>
            </a:extLst>
          </p:cNvPr>
          <p:cNvSpPr txBox="1"/>
          <p:nvPr/>
        </p:nvSpPr>
        <p:spPr>
          <a:xfrm>
            <a:off x="1622306" y="6155970"/>
            <a:ext cx="625449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The Mind Wellbeing Index Poster can be found </a:t>
            </a: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hlinkClick r:id="rId5" action="ppaction://hlinkfile">
                  <a:extLst>
                    <a:ext uri="{A12FA001-AC4F-418D-AE19-62706E023703}">
                      <ahyp:hlinkClr xmlns:ahyp="http://schemas.microsoft.com/office/drawing/2018/hyperlinkcolor" val="tx"/>
                    </a:ext>
                  </a:extLst>
                </a:hlinkClick>
              </a:rPr>
              <a:t>here</a:t>
            </a:r>
            <a:endParaRPr kumimoji="0" lang="en-GB" sz="2000" b="1" i="0" u="none" strike="noStrike" kern="1200" cap="none" spc="0" normalizeH="0" baseline="0" noProof="0" dirty="0">
              <a:ln>
                <a:noFill/>
              </a:ln>
              <a:solidFill>
                <a:prstClr val="white"/>
              </a:solidFill>
              <a:effectLst/>
              <a:uLnTx/>
              <a:uFillTx/>
              <a:latin typeface="Network Rail Sans" panose="02000000040000020004" pitchFamily="2" charset="0"/>
              <a:ea typeface="+mn-ea"/>
              <a:cs typeface="+mn-cs"/>
            </a:endParaRPr>
          </a:p>
        </p:txBody>
      </p:sp>
      <p:pic>
        <p:nvPicPr>
          <p:cNvPr id="2" name="Picture 1">
            <a:extLst>
              <a:ext uri="{FF2B5EF4-FFF2-40B4-BE49-F238E27FC236}">
                <a16:creationId xmlns:a16="http://schemas.microsoft.com/office/drawing/2014/main" id="{A6BD1155-989F-4CCC-908F-C77DB6FF6418}"/>
              </a:ext>
            </a:extLst>
          </p:cNvPr>
          <p:cNvPicPr>
            <a:picLocks noChangeAspect="1"/>
          </p:cNvPicPr>
          <p:nvPr/>
        </p:nvPicPr>
        <p:blipFill rotWithShape="1">
          <a:blip r:embed="rId6"/>
          <a:srcRect b="-4039"/>
          <a:stretch/>
        </p:blipFill>
        <p:spPr>
          <a:xfrm>
            <a:off x="3801447" y="2656418"/>
            <a:ext cx="723900" cy="743229"/>
          </a:xfrm>
          <a:prstGeom prst="rect">
            <a:avLst/>
          </a:prstGeom>
        </p:spPr>
      </p:pic>
    </p:spTree>
    <p:extLst>
      <p:ext uri="{BB962C8B-B14F-4D97-AF65-F5344CB8AC3E}">
        <p14:creationId xmlns:p14="http://schemas.microsoft.com/office/powerpoint/2010/main" val="155225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9"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25960" y="28773"/>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Resource Library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24634"/>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Arial" charset="0"/>
                <a:ea typeface="+mn-ea"/>
                <a:cs typeface="+mn-cs"/>
              </a:rPr>
              <a:t>Safety Bulletins, Alerts, Advice and Shared Learning</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ED4AB55-433A-4E6D-B5FE-42291601F878}"/>
              </a:ext>
            </a:extLst>
          </p:cNvPr>
          <p:cNvSpPr/>
          <p:nvPr/>
        </p:nvSpPr>
        <p:spPr>
          <a:xfrm>
            <a:off x="313376" y="1448400"/>
            <a:ext cx="8579104" cy="3682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hlinkClick r:id="rId8" action="ppaction://hlinkfile"/>
              </a:rPr>
              <a:t>Safety-Bulletin-NRB21-01-Workforce-near-miss.pdf</a:t>
            </a: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hlinkClick r:id="rId9" action="ppaction://hlinkfile"/>
              </a:rPr>
              <a:t>Safety-Advice-NRA21-02-Staff-electric-shock.pdf</a:t>
            </a: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hlinkClick r:id="rId10" action="ppaction://hlinkfile"/>
              </a:rPr>
              <a:t>Road Safety Factsheet - Winter Driving Tips.pdf</a:t>
            </a: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hlinkClick r:id="rId11" action="ppaction://hlinkfile"/>
              </a:rPr>
              <a:t>Safety-Alert-NRX21-01-Surbiton-workforce-fatality.pdf</a:t>
            </a: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panose="05000000000000000000" pitchFamily="2" charset="2"/>
              <a:buChar char="Ø"/>
              <a:tabLst/>
              <a:defRPr/>
            </a:pPr>
            <a:endParaRPr kumimoji="0" lang="en-GB" sz="1400" b="0" i="0" u="none" strike="noStrike" kern="1200" cap="none" spc="0" normalizeH="0" baseline="0" noProof="0" dirty="0">
              <a:ln>
                <a:noFill/>
              </a:ln>
              <a:solidFill>
                <a:prstClr val="black"/>
              </a:solidFill>
              <a:effectLst/>
              <a:uLnTx/>
              <a:uFillTx/>
              <a:latin typeface="Network Rail Sans" panose="02000000040000020004" pitchFamily="2" charset="0"/>
              <a:ea typeface="+mn-ea"/>
              <a:cs typeface="+mn-cs"/>
            </a:endParaRPr>
          </a:p>
        </p:txBody>
      </p:sp>
      <p:sp>
        <p:nvSpPr>
          <p:cNvPr id="10" name="Rectangle 9">
            <a:extLst>
              <a:ext uri="{FF2B5EF4-FFF2-40B4-BE49-F238E27FC236}">
                <a16:creationId xmlns:a16="http://schemas.microsoft.com/office/drawing/2014/main" id="{B8C2DD9B-E969-4411-949E-885E35E22B1F}"/>
              </a:ext>
            </a:extLst>
          </p:cNvPr>
          <p:cNvSpPr/>
          <p:nvPr/>
        </p:nvSpPr>
        <p:spPr>
          <a:xfrm>
            <a:off x="0" y="595147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437707CD-0C10-4A07-96B9-57B090AC4A9A}"/>
              </a:ext>
            </a:extLst>
          </p:cNvPr>
          <p:cNvSpPr txBox="1"/>
          <p:nvPr/>
        </p:nvSpPr>
        <p:spPr>
          <a:xfrm>
            <a:off x="791580" y="6121779"/>
            <a:ext cx="756084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Resource</a:t>
            </a:r>
            <a:r>
              <a:rPr lang="en-GB" sz="2000" b="1" dirty="0">
                <a:solidFill>
                  <a:prstClr val="white"/>
                </a:solidFill>
                <a:latin typeface="Network Rail Sans" panose="02000000040000020004" pitchFamily="50" charset="0"/>
              </a:rPr>
              <a:t> Library</a:t>
            </a:r>
            <a:endPar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endParaRPr>
          </a:p>
        </p:txBody>
      </p:sp>
      <p:sp>
        <p:nvSpPr>
          <p:cNvPr id="13" name="Oval 12">
            <a:extLst>
              <a:ext uri="{FF2B5EF4-FFF2-40B4-BE49-F238E27FC236}">
                <a16:creationId xmlns:a16="http://schemas.microsoft.com/office/drawing/2014/main" id="{8D3038B6-2AD4-4C3E-BE34-BAEE483E352F}"/>
              </a:ext>
            </a:extLst>
          </p:cNvPr>
          <p:cNvSpPr/>
          <p:nvPr/>
        </p:nvSpPr>
        <p:spPr>
          <a:xfrm>
            <a:off x="104548" y="5967346"/>
            <a:ext cx="778611" cy="793233"/>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descr="Image result for discuss white icon">
            <a:extLst>
              <a:ext uri="{FF2B5EF4-FFF2-40B4-BE49-F238E27FC236}">
                <a16:creationId xmlns:a16="http://schemas.microsoft.com/office/drawing/2014/main" id="{0A9ED09F-3CEC-4550-B0C1-F8B6F82EF69A}"/>
              </a:ext>
            </a:extLst>
          </p:cNvPr>
          <p:cNvPicPr>
            <a:picLocks noChangeAspect="1" noChangeArrowheads="1"/>
          </p:cNvPicPr>
          <p:nvPr/>
        </p:nvPicPr>
        <p:blipFill>
          <a:blip r:embed="rId1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210893" y="6121779"/>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0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ADB437-C636-485E-BF8E-19CAC8C83DD6}"/>
              </a:ext>
            </a:extLst>
          </p:cNvPr>
          <p:cNvGrpSpPr/>
          <p:nvPr/>
        </p:nvGrpSpPr>
        <p:grpSpPr>
          <a:xfrm>
            <a:off x="1763688" y="1383702"/>
            <a:ext cx="6048672" cy="3342174"/>
            <a:chOff x="1763688" y="2565402"/>
            <a:chExt cx="6048672" cy="2326324"/>
          </a:xfrm>
        </p:grpSpPr>
        <p:sp>
          <p:nvSpPr>
            <p:cNvPr id="6" name="TextBox 5">
              <a:extLst>
                <a:ext uri="{FF2B5EF4-FFF2-40B4-BE49-F238E27FC236}">
                  <a16:creationId xmlns:a16="http://schemas.microsoft.com/office/drawing/2014/main" id="{22881DA1-E00C-4328-9299-56AFA5350887}"/>
                </a:ext>
              </a:extLst>
            </p:cNvPr>
            <p:cNvSpPr txBox="1"/>
            <p:nvPr/>
          </p:nvSpPr>
          <p:spPr>
            <a:xfrm>
              <a:off x="6372200" y="4191471"/>
              <a:ext cx="28803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Network Rail Sans"/>
                  <a:ea typeface="+mn-ea"/>
                  <a:cs typeface="+mn-cs"/>
                </a:rPr>
                <a:t>7</a:t>
              </a:r>
            </a:p>
          </p:txBody>
        </p:sp>
        <p:grpSp>
          <p:nvGrpSpPr>
            <p:cNvPr id="4" name="Group 3">
              <a:extLst>
                <a:ext uri="{FF2B5EF4-FFF2-40B4-BE49-F238E27FC236}">
                  <a16:creationId xmlns:a16="http://schemas.microsoft.com/office/drawing/2014/main" id="{B67F416F-D6D7-477E-AE24-0EE769A757F6}"/>
                </a:ext>
              </a:extLst>
            </p:cNvPr>
            <p:cNvGrpSpPr/>
            <p:nvPr/>
          </p:nvGrpSpPr>
          <p:grpSpPr>
            <a:xfrm>
              <a:off x="1763688" y="2565402"/>
              <a:ext cx="6048672" cy="2326324"/>
              <a:chOff x="1475656" y="1700808"/>
              <a:chExt cx="6048672" cy="2326324"/>
            </a:xfrm>
          </p:grpSpPr>
          <p:sp>
            <p:nvSpPr>
              <p:cNvPr id="7" name="Rectangle 6">
                <a:hlinkClick r:id="rId2"/>
                <a:extLst>
                  <a:ext uri="{FF2B5EF4-FFF2-40B4-BE49-F238E27FC236}">
                    <a16:creationId xmlns:a16="http://schemas.microsoft.com/office/drawing/2014/main" id="{30880810-EC53-46F9-BAAF-3B22F9E6D6D3}"/>
                  </a:ext>
                </a:extLst>
              </p:cNvPr>
              <p:cNvSpPr/>
              <p:nvPr/>
            </p:nvSpPr>
            <p:spPr>
              <a:xfrm>
                <a:off x="1475656" y="1700808"/>
                <a:ext cx="6048672" cy="1904608"/>
              </a:xfrm>
              <a:prstGeom prst="rect">
                <a:avLst/>
              </a:prstGeom>
              <a:solidFill>
                <a:schemeClr val="bg1"/>
              </a:solidFill>
              <a:ln>
                <a:solidFill>
                  <a:schemeClr val="bg1">
                    <a:lumMod val="6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FE73B4A-04BE-42D9-A742-F4FE590B1A81}"/>
                  </a:ext>
                </a:extLst>
              </p:cNvPr>
              <p:cNvSpPr/>
              <p:nvPr/>
            </p:nvSpPr>
            <p:spPr>
              <a:xfrm>
                <a:off x="1672517" y="1820581"/>
                <a:ext cx="5688632" cy="220655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1F497D"/>
                    </a:solidFill>
                    <a:effectLst/>
                    <a:uLnTx/>
                    <a:uFillTx/>
                    <a:latin typeface="Network Rail Sans" panose="02000000040000020004"/>
                    <a:ea typeface="+mn-ea"/>
                    <a:cs typeface="Arial" panose="020B0604020202020204" pitchFamily="34" charset="0"/>
                  </a:rPr>
                  <a:t>Remember to record that you have watched Team Talk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Network Rail Sans" panose="02000000040000020004"/>
                    <a:ea typeface="+mn-ea"/>
                    <a:cs typeface="Arial" panose="020B0604020202020204" pitchFamily="34" charset="0"/>
                    <a:hlinkClick r:id="rId3"/>
                  </a:rPr>
                  <a:t>Click here </a:t>
                </a:r>
                <a:r>
                  <a:rPr kumimoji="0" lang="en-GB" sz="1600" b="0" i="0" u="none" strike="noStrike" kern="1200" cap="none" spc="0" normalizeH="0" baseline="0" noProof="0" dirty="0">
                    <a:ln>
                      <a:noFill/>
                    </a:ln>
                    <a:solidFill>
                      <a:srgbClr val="1F497D"/>
                    </a:solidFill>
                    <a:effectLst/>
                    <a:uLnTx/>
                    <a:uFillTx/>
                    <a:latin typeface="Network Rail Sans" panose="02000000040000020004"/>
                    <a:ea typeface="+mn-ea"/>
                    <a:cs typeface="Arial" panose="020B0604020202020204" pitchFamily="34" charset="0"/>
                  </a:rPr>
                  <a:t>for a guide on how to use the new Business Briefing System to do this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1F497D"/>
                  </a:solidFill>
                  <a:effectLst/>
                  <a:uLnTx/>
                  <a:uFillTx/>
                  <a:latin typeface="Network Rail Sans" panose="02000000040000020004"/>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dirty="0">
                    <a:solidFill>
                      <a:srgbClr val="1F497D"/>
                    </a:solidFill>
                    <a:latin typeface="Network Rail Sans" panose="02000000040000020004"/>
                    <a:cs typeface="Arial" panose="020B0604020202020204" pitchFamily="34" charset="0"/>
                  </a:rPr>
                  <a:t>Also remember to record that you have received Safety Briefing via the Business Briefing System or via the dedicated person in </a:t>
                </a:r>
                <a:r>
                  <a:rPr lang="en-GB" sz="2000">
                    <a:solidFill>
                      <a:srgbClr val="1F497D"/>
                    </a:solidFill>
                    <a:latin typeface="Network Rail Sans" panose="02000000040000020004"/>
                    <a:cs typeface="Arial" panose="020B0604020202020204" pitchFamily="34" charset="0"/>
                  </a:rPr>
                  <a:t>your Business Unit.</a:t>
                </a:r>
                <a:endParaRPr kumimoji="0" lang="en-GB" sz="2000" b="0" i="0" u="none" strike="noStrike" kern="1200" cap="none" spc="0" normalizeH="0" baseline="0" noProof="0" dirty="0">
                  <a:ln>
                    <a:noFill/>
                  </a:ln>
                  <a:solidFill>
                    <a:srgbClr val="1F497D"/>
                  </a:solidFill>
                  <a:effectLst/>
                  <a:uLnTx/>
                  <a:uFillTx/>
                  <a:latin typeface="Network Rail Sans" panose="020000000400000200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0FF0D469-47C0-46A9-AB11-2D37519F2BC2}"/>
              </a:ext>
            </a:extLst>
          </p:cNvPr>
          <p:cNvPicPr>
            <a:picLocks noChangeAspect="1"/>
          </p:cNvPicPr>
          <p:nvPr/>
        </p:nvPicPr>
        <p:blipFill>
          <a:blip r:embed="rId4"/>
          <a:stretch>
            <a:fillRect/>
          </a:stretch>
        </p:blipFill>
        <p:spPr>
          <a:xfrm>
            <a:off x="179512" y="4329552"/>
            <a:ext cx="3779912" cy="236244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D1F1B1DB-E2B4-4B01-9203-B8FC38B06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378" y="5476302"/>
            <a:ext cx="4571622" cy="1249577"/>
          </a:xfrm>
          <a:prstGeom prst="rect">
            <a:avLst/>
          </a:prstGeom>
        </p:spPr>
      </p:pic>
      <p:sp>
        <p:nvSpPr>
          <p:cNvPr id="14" name="TextBox 13">
            <a:extLst>
              <a:ext uri="{FF2B5EF4-FFF2-40B4-BE49-F238E27FC236}">
                <a16:creationId xmlns:a16="http://schemas.microsoft.com/office/drawing/2014/main" id="{26E203E7-9ECA-4ECE-B22E-1533D2F6EF0D}"/>
              </a:ext>
            </a:extLst>
          </p:cNvPr>
          <p:cNvSpPr txBox="1"/>
          <p:nvPr/>
        </p:nvSpPr>
        <p:spPr>
          <a:xfrm>
            <a:off x="323528" y="5070"/>
            <a:ext cx="1440160" cy="170080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pic>
        <p:nvPicPr>
          <p:cNvPr id="13" name="Picture 12" descr="A picture containing graphical user interface, text&#10;&#10;Description automatically generated">
            <a:extLst>
              <a:ext uri="{FF2B5EF4-FFF2-40B4-BE49-F238E27FC236}">
                <a16:creationId xmlns:a16="http://schemas.microsoft.com/office/drawing/2014/main" id="{268085AD-3389-476A-B807-63F9A6DF5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19" y="-292664"/>
            <a:ext cx="1623365" cy="2296276"/>
          </a:xfrm>
          <a:prstGeom prst="rect">
            <a:avLst/>
          </a:prstGeom>
        </p:spPr>
      </p:pic>
    </p:spTree>
    <p:extLst>
      <p:ext uri="{BB962C8B-B14F-4D97-AF65-F5344CB8AC3E}">
        <p14:creationId xmlns:p14="http://schemas.microsoft.com/office/powerpoint/2010/main" val="47726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7"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Arial" charset="0"/>
                <a:ea typeface="+mn-ea"/>
                <a:cs typeface="+mn-cs"/>
              </a:rPr>
              <a:t>Wessex Route</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BE2BE08C-A5BF-487C-A414-5FE8AD0E9D06}"/>
              </a:ext>
            </a:extLst>
          </p:cNvPr>
          <p:cNvSpPr/>
          <p:nvPr/>
        </p:nvSpPr>
        <p:spPr>
          <a:xfrm>
            <a:off x="0" y="5949280"/>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Losing a colleague and a member of the railway family is devastating and impacts us all, whether you knew him or not. Please can we encourage you to talk about how you are feeling with family, friends, your line manager or members of your team. </a:t>
            </a:r>
            <a:endParaRPr lang="en-GB" sz="1200" b="1" dirty="0">
              <a:solidFill>
                <a:schemeClr val="bg1"/>
              </a:solidFill>
            </a:endParaRPr>
          </a:p>
        </p:txBody>
      </p:sp>
      <p:sp>
        <p:nvSpPr>
          <p:cNvPr id="14" name="Rectangle 13">
            <a:extLst>
              <a:ext uri="{FF2B5EF4-FFF2-40B4-BE49-F238E27FC236}">
                <a16:creationId xmlns:a16="http://schemas.microsoft.com/office/drawing/2014/main" id="{DB3260CD-42A1-43EB-BE60-FE3608E774C7}"/>
              </a:ext>
            </a:extLst>
          </p:cNvPr>
          <p:cNvSpPr/>
          <p:nvPr/>
        </p:nvSpPr>
        <p:spPr>
          <a:xfrm>
            <a:off x="7956376" y="99611"/>
            <a:ext cx="1008112" cy="1169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4052A1-35FA-4F65-AD35-DA03E21920EA}"/>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Arial" charset="0"/>
                <a:ea typeface="+mn-ea"/>
                <a:cs typeface="+mn-cs"/>
              </a:rPr>
              <a:t>Loss of our colleague </a:t>
            </a:r>
          </a:p>
        </p:txBody>
      </p:sp>
      <p:sp>
        <p:nvSpPr>
          <p:cNvPr id="3" name="Rectangle 2">
            <a:extLst>
              <a:ext uri="{FF2B5EF4-FFF2-40B4-BE49-F238E27FC236}">
                <a16:creationId xmlns:a16="http://schemas.microsoft.com/office/drawing/2014/main" id="{B2BD3D76-FBBE-464C-ADBA-C5CCE55D21F3}"/>
              </a:ext>
            </a:extLst>
          </p:cNvPr>
          <p:cNvSpPr/>
          <p:nvPr/>
        </p:nvSpPr>
        <p:spPr>
          <a:xfrm>
            <a:off x="251520" y="0"/>
            <a:ext cx="1152127" cy="1340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EF77761-C250-48CD-8916-01F1F322E78B}"/>
              </a:ext>
            </a:extLst>
          </p:cNvPr>
          <p:cNvSpPr/>
          <p:nvPr/>
        </p:nvSpPr>
        <p:spPr>
          <a:xfrm>
            <a:off x="1115616" y="1445002"/>
            <a:ext cx="3888432" cy="861774"/>
          </a:xfrm>
          <a:prstGeom prst="rect">
            <a:avLst/>
          </a:prstGeom>
        </p:spPr>
        <p:txBody>
          <a:bodyPr wrap="square">
            <a:spAutoFit/>
          </a:bodyPr>
          <a:lstStyle/>
          <a:p>
            <a:pPr>
              <a:spcAft>
                <a:spcPts val="600"/>
              </a:spcAft>
            </a:pPr>
            <a:r>
              <a:rPr lang="en-GB" sz="900" dirty="0">
                <a:solidFill>
                  <a:schemeClr val="tx1"/>
                </a:solidFill>
                <a:latin typeface="Network Rail Sans" panose="02000000040000020004" pitchFamily="2" charset="0"/>
              </a:rPr>
              <a:t>On Tuesday 9 February at 11:38,  a track patroller was struck by a Waterloo to Salisbury South Western Railway train (1L29)  and sustained fatal injuries. </a:t>
            </a:r>
          </a:p>
          <a:p>
            <a:r>
              <a:rPr lang="en-GB" sz="900" dirty="0">
                <a:solidFill>
                  <a:schemeClr val="tx1"/>
                </a:solidFill>
                <a:latin typeface="Network Rail Sans" panose="02000000040000020004" pitchFamily="2" charset="0"/>
              </a:rPr>
              <a:t>The patroller was one of a team of four inspecting the switches and crossings immediately west of Surbiton station. All of the lines were open to traffic and the system of work used unassisted lookout warnings. </a:t>
            </a:r>
          </a:p>
        </p:txBody>
      </p:sp>
      <p:sp>
        <p:nvSpPr>
          <p:cNvPr id="6" name="Rectangle 5">
            <a:extLst>
              <a:ext uri="{FF2B5EF4-FFF2-40B4-BE49-F238E27FC236}">
                <a16:creationId xmlns:a16="http://schemas.microsoft.com/office/drawing/2014/main" id="{E7A94767-E30A-4E3D-9AD0-241BB0B91740}"/>
              </a:ext>
            </a:extLst>
          </p:cNvPr>
          <p:cNvSpPr/>
          <p:nvPr/>
        </p:nvSpPr>
        <p:spPr>
          <a:xfrm>
            <a:off x="4355976" y="2727791"/>
            <a:ext cx="3706276" cy="1277273"/>
          </a:xfrm>
          <a:prstGeom prst="rect">
            <a:avLst/>
          </a:prstGeom>
        </p:spPr>
        <p:txBody>
          <a:bodyPr wrap="square">
            <a:spAutoFit/>
          </a:bodyPr>
          <a:lstStyle/>
          <a:p>
            <a:pPr>
              <a:spcAft>
                <a:spcPts val="600"/>
              </a:spcAft>
            </a:pPr>
            <a:r>
              <a:rPr lang="en-GB" sz="900" dirty="0">
                <a:solidFill>
                  <a:schemeClr val="tx1"/>
                </a:solidFill>
                <a:latin typeface="Network Rail Sans" panose="02000000040000020004" pitchFamily="2" charset="0"/>
              </a:rPr>
              <a:t>The three other members of staff were acting as site lookout, distant lookout and patroller's assistant. All of the team were experienced at undertaking this activity, familiar with the location and had worked together previously. The inspection was a cyclical task done each week. </a:t>
            </a:r>
          </a:p>
          <a:p>
            <a:r>
              <a:rPr lang="en-GB" sz="900" dirty="0">
                <a:solidFill>
                  <a:schemeClr val="tx1"/>
                </a:solidFill>
                <a:latin typeface="Network Rail Sans" panose="02000000040000020004" pitchFamily="2" charset="0"/>
              </a:rPr>
              <a:t>The line speed is 80mph. 1L29 was a through-train, travelling on the Down Fast line. Part of the asset to be inspected included a crossover between the Up and Down Fast lines at the location the patroller was struck.</a:t>
            </a:r>
          </a:p>
        </p:txBody>
      </p:sp>
      <p:sp>
        <p:nvSpPr>
          <p:cNvPr id="10" name="Rectangle 9">
            <a:extLst>
              <a:ext uri="{FF2B5EF4-FFF2-40B4-BE49-F238E27FC236}">
                <a16:creationId xmlns:a16="http://schemas.microsoft.com/office/drawing/2014/main" id="{29D268A9-437B-4108-9901-42F834515345}"/>
              </a:ext>
            </a:extLst>
          </p:cNvPr>
          <p:cNvSpPr/>
          <p:nvPr/>
        </p:nvSpPr>
        <p:spPr>
          <a:xfrm>
            <a:off x="1115616" y="4068361"/>
            <a:ext cx="7056784" cy="584775"/>
          </a:xfrm>
          <a:prstGeom prst="rect">
            <a:avLst/>
          </a:prstGeom>
        </p:spPr>
        <p:txBody>
          <a:bodyPr wrap="square">
            <a:spAutoFit/>
          </a:bodyPr>
          <a:lstStyle/>
          <a:p>
            <a:pPr>
              <a:spcAft>
                <a:spcPts val="600"/>
              </a:spcAft>
            </a:pPr>
            <a:r>
              <a:rPr lang="en-GB" sz="900" dirty="0">
                <a:solidFill>
                  <a:schemeClr val="tx1"/>
                </a:solidFill>
                <a:latin typeface="Network Rail Sans" panose="02000000040000020004" pitchFamily="2" charset="0"/>
              </a:rPr>
              <a:t>The accident is being investigated by the Rail Accident Investigation Branch, the Office of Rail and Road and in a formal industry investigation. </a:t>
            </a:r>
          </a:p>
          <a:p>
            <a:r>
              <a:rPr lang="en-GB" sz="900" dirty="0">
                <a:solidFill>
                  <a:schemeClr val="tx1"/>
                </a:solidFill>
                <a:latin typeface="Network Rail Sans" panose="02000000040000020004" pitchFamily="2" charset="0"/>
              </a:rPr>
              <a:t>While we don't yet know what led to this tragic accident, there are some immediate points for everyone undertaking, supervising and managing track patrols which inspect switches and crossings to consider. </a:t>
            </a:r>
          </a:p>
        </p:txBody>
      </p:sp>
      <p:sp>
        <p:nvSpPr>
          <p:cNvPr id="15" name="Rectangle 14">
            <a:extLst>
              <a:ext uri="{FF2B5EF4-FFF2-40B4-BE49-F238E27FC236}">
                <a16:creationId xmlns:a16="http://schemas.microsoft.com/office/drawing/2014/main" id="{43EFA1E1-F137-4A55-AEA9-0F2AF607E2C1}"/>
              </a:ext>
            </a:extLst>
          </p:cNvPr>
          <p:cNvSpPr/>
          <p:nvPr/>
        </p:nvSpPr>
        <p:spPr>
          <a:xfrm>
            <a:off x="1187624" y="4743435"/>
            <a:ext cx="6874628" cy="1061829"/>
          </a:xfrm>
          <a:prstGeom prst="rect">
            <a:avLst/>
          </a:prstGeom>
          <a:solidFill>
            <a:schemeClr val="accent6">
              <a:lumMod val="40000"/>
              <a:lumOff val="60000"/>
            </a:schemeClr>
          </a:solidFill>
        </p:spPr>
        <p:txBody>
          <a:bodyPr wrap="square">
            <a:spAutoFit/>
          </a:bodyPr>
          <a:lstStyle/>
          <a:p>
            <a:r>
              <a:rPr lang="en-GB" sz="900" dirty="0">
                <a:solidFill>
                  <a:schemeClr val="tx1"/>
                </a:solidFill>
                <a:latin typeface="Network Rail Sans" panose="02000000040000020004" pitchFamily="2" charset="0"/>
              </a:rPr>
              <a:t>Learning/Discussion points</a:t>
            </a:r>
          </a:p>
          <a:p>
            <a:r>
              <a:rPr lang="en-GB" sz="900" dirty="0">
                <a:solidFill>
                  <a:schemeClr val="tx1"/>
                </a:solidFill>
                <a:latin typeface="Network Rail Sans" panose="02000000040000020004" pitchFamily="2" charset="0"/>
              </a:rPr>
              <a:t>• How do you check patrol diagrams* are clear, understood and always followed? How does everyone know what version to use? </a:t>
            </a:r>
          </a:p>
          <a:p>
            <a:r>
              <a:rPr lang="en-GB" sz="900" dirty="0">
                <a:solidFill>
                  <a:schemeClr val="tx1"/>
                </a:solidFill>
                <a:latin typeface="Network Rail Sans" panose="02000000040000020004" pitchFamily="2" charset="0"/>
              </a:rPr>
              <a:t>• Does the Safe Work Pack (SWP) work with the track patrol diagram, if your SWP is wrong, what stops you challenging any errors?</a:t>
            </a:r>
          </a:p>
          <a:p>
            <a:r>
              <a:rPr lang="en-GB" sz="900" dirty="0">
                <a:solidFill>
                  <a:schemeClr val="tx1"/>
                </a:solidFill>
                <a:latin typeface="Network Rail Sans" panose="02000000040000020004" pitchFamily="2" charset="0"/>
              </a:rPr>
              <a:t>• Consider how each track patrol team safely covers the entire crossover where trains may arrive from different directions? </a:t>
            </a:r>
          </a:p>
          <a:p>
            <a:r>
              <a:rPr lang="en-GB" sz="900" dirty="0">
                <a:solidFill>
                  <a:schemeClr val="tx1"/>
                </a:solidFill>
                <a:latin typeface="Network Rail Sans" panose="02000000040000020004" pitchFamily="2" charset="0"/>
              </a:rPr>
              <a:t>• Never step out of the confines of the agreed safe system of work. </a:t>
            </a:r>
          </a:p>
          <a:p>
            <a:r>
              <a:rPr lang="en-GB" sz="900" dirty="0">
                <a:solidFill>
                  <a:schemeClr val="tx1"/>
                </a:solidFill>
                <a:latin typeface="Network Rail Sans" panose="02000000040000020004" pitchFamily="2" charset="0"/>
              </a:rPr>
              <a:t>• What arrangements could you use to avoid unassisted lookout working?</a:t>
            </a:r>
          </a:p>
          <a:p>
            <a:r>
              <a:rPr lang="en-GB" sz="900" dirty="0">
                <a:solidFill>
                  <a:schemeClr val="tx1"/>
                </a:solidFill>
                <a:latin typeface="Network Rail Sans" panose="02000000040000020004" pitchFamily="2" charset="0"/>
              </a:rPr>
              <a:t> *Company standard NR/L2/TRK/001/mod02</a:t>
            </a:r>
          </a:p>
        </p:txBody>
      </p:sp>
      <p:pic>
        <p:nvPicPr>
          <p:cNvPr id="20" name="Picture 19">
            <a:extLst>
              <a:ext uri="{FF2B5EF4-FFF2-40B4-BE49-F238E27FC236}">
                <a16:creationId xmlns:a16="http://schemas.microsoft.com/office/drawing/2014/main" id="{5851FCE7-13B4-4BF3-BE38-B7202EEB2B43}"/>
              </a:ext>
            </a:extLst>
          </p:cNvPr>
          <p:cNvPicPr/>
          <p:nvPr/>
        </p:nvPicPr>
        <p:blipFill rotWithShape="1">
          <a:blip r:embed="rId8"/>
          <a:srcRect l="29519" t="48835" r="62630" b="35997"/>
          <a:stretch/>
        </p:blipFill>
        <p:spPr bwMode="auto">
          <a:xfrm>
            <a:off x="6132143" y="1340768"/>
            <a:ext cx="1934210" cy="1050925"/>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48D64173-7752-435D-B11F-B491088DC24C}"/>
              </a:ext>
            </a:extLst>
          </p:cNvPr>
          <p:cNvSpPr/>
          <p:nvPr/>
        </p:nvSpPr>
        <p:spPr>
          <a:xfrm>
            <a:off x="1187624" y="1340764"/>
            <a:ext cx="6874628" cy="44644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F687850-7B65-473C-9608-B0EB93A3EAA8}"/>
              </a:ext>
            </a:extLst>
          </p:cNvPr>
          <p:cNvPicPr>
            <a:picLocks noChangeAspect="1"/>
          </p:cNvPicPr>
          <p:nvPr/>
        </p:nvPicPr>
        <p:blipFill>
          <a:blip r:embed="rId9"/>
          <a:stretch>
            <a:fillRect/>
          </a:stretch>
        </p:blipFill>
        <p:spPr>
          <a:xfrm>
            <a:off x="1206694" y="2420889"/>
            <a:ext cx="2861250" cy="1491886"/>
          </a:xfrm>
          <a:prstGeom prst="rect">
            <a:avLst/>
          </a:prstGeom>
        </p:spPr>
      </p:pic>
    </p:spTree>
    <p:extLst>
      <p:ext uri="{BB962C8B-B14F-4D97-AF65-F5344CB8AC3E}">
        <p14:creationId xmlns:p14="http://schemas.microsoft.com/office/powerpoint/2010/main" val="111850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1"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Arial" charset="0"/>
                <a:ea typeface="+mn-ea"/>
                <a:cs typeface="+mn-cs"/>
              </a:rPr>
              <a:t>Front Line Focus Episode 94 </a:t>
            </a:r>
            <a:endParaRPr kumimoji="0" lang="en-GB" sz="1600" b="1"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7210F04-D58F-468B-B9C1-050B91B79646}"/>
              </a:ext>
            </a:extLst>
          </p:cNvPr>
          <p:cNvPicPr>
            <a:picLocks noChangeAspect="1"/>
          </p:cNvPicPr>
          <p:nvPr/>
        </p:nvPicPr>
        <p:blipFill rotWithShape="1">
          <a:blip r:embed="rId8"/>
          <a:srcRect l="10200" t="9719" r="11525" b="7851"/>
          <a:stretch/>
        </p:blipFill>
        <p:spPr>
          <a:xfrm>
            <a:off x="993853" y="1409290"/>
            <a:ext cx="7157512" cy="4239755"/>
          </a:xfrm>
          <a:prstGeom prst="rect">
            <a:avLst/>
          </a:prstGeom>
          <a:ln w="28575">
            <a:solidFill>
              <a:schemeClr val="tx2">
                <a:lumMod val="75000"/>
              </a:schemeClr>
            </a:solidFill>
          </a:ln>
        </p:spPr>
      </p:pic>
      <p:sp>
        <p:nvSpPr>
          <p:cNvPr id="15" name="Rectangle 14">
            <a:extLst>
              <a:ext uri="{FF2B5EF4-FFF2-40B4-BE49-F238E27FC236}">
                <a16:creationId xmlns:a16="http://schemas.microsoft.com/office/drawing/2014/main" id="{8AC208CA-8477-427F-AB37-7926211EEB3A}"/>
              </a:ext>
            </a:extLst>
          </p:cNvPr>
          <p:cNvSpPr/>
          <p:nvPr/>
        </p:nvSpPr>
        <p:spPr>
          <a:xfrm>
            <a:off x="0" y="5923850"/>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66CD2221-86E7-4E79-9D4C-ABFE6BBCC705}"/>
              </a:ext>
            </a:extLst>
          </p:cNvPr>
          <p:cNvSpPr txBox="1"/>
          <p:nvPr/>
        </p:nvSpPr>
        <p:spPr>
          <a:xfrm>
            <a:off x="1229289" y="6128349"/>
            <a:ext cx="7560840" cy="400110"/>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Watch the latest episode with your teams - </a:t>
            </a:r>
            <a:r>
              <a:rPr kumimoji="0" lang="en-GB" sz="2000" b="1" i="0" u="none" strike="noStrike" kern="1200" cap="none" spc="0" normalizeH="0" baseline="0" noProof="0" dirty="0">
                <a:ln>
                  <a:noFill/>
                </a:ln>
                <a:solidFill>
                  <a:schemeClr val="bg1"/>
                </a:solidFill>
                <a:effectLst/>
                <a:uLnTx/>
                <a:uFillTx/>
                <a:latin typeface="Network Rail Sans" panose="02000000040000020004" pitchFamily="50" charset="0"/>
                <a:ea typeface="+mn-ea"/>
                <a:cs typeface="+mn-cs"/>
                <a:hlinkClick r:id="rId9" action="ppaction://hlinkfile">
                  <a:extLst>
                    <a:ext uri="{A12FA001-AC4F-418D-AE19-62706E023703}">
                      <ahyp:hlinkClr xmlns:ahyp="http://schemas.microsoft.com/office/drawing/2018/hyperlinkcolor" val="tx"/>
                    </a:ext>
                  </a:extLst>
                </a:hlinkClick>
              </a:rPr>
              <a:t>link</a:t>
            </a:r>
            <a:endParaRPr kumimoji="0" lang="en-GB" sz="2000" b="1" i="0" u="none" strike="noStrike" kern="1200" cap="none" spc="0" normalizeH="0" baseline="0" noProof="0" dirty="0">
              <a:ln>
                <a:noFill/>
              </a:ln>
              <a:solidFill>
                <a:schemeClr val="bg1"/>
              </a:solidFill>
              <a:effectLst/>
              <a:uLnTx/>
              <a:uFillTx/>
              <a:latin typeface="Network Rail Sans" panose="02000000040000020004" pitchFamily="50" charset="0"/>
              <a:ea typeface="+mn-ea"/>
              <a:cs typeface="+mn-cs"/>
            </a:endParaRPr>
          </a:p>
        </p:txBody>
      </p:sp>
      <p:sp>
        <p:nvSpPr>
          <p:cNvPr id="18" name="Oval 17">
            <a:extLst>
              <a:ext uri="{FF2B5EF4-FFF2-40B4-BE49-F238E27FC236}">
                <a16:creationId xmlns:a16="http://schemas.microsoft.com/office/drawing/2014/main" id="{DC92DFFA-1B9A-45B9-939C-0ADCE60D65DC}"/>
              </a:ext>
            </a:extLst>
          </p:cNvPr>
          <p:cNvSpPr/>
          <p:nvPr/>
        </p:nvSpPr>
        <p:spPr>
          <a:xfrm>
            <a:off x="237353" y="60140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E52F06A-1A90-4597-A2CC-E58260452FD5}"/>
              </a:ext>
            </a:extLst>
          </p:cNvPr>
          <p:cNvSpPr txBox="1"/>
          <p:nvPr/>
        </p:nvSpPr>
        <p:spPr>
          <a:xfrm>
            <a:off x="199341" y="6200927"/>
            <a:ext cx="695325" cy="2549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charset="0"/>
                <a:ea typeface="+mn-ea"/>
                <a:cs typeface="+mn-cs"/>
              </a:rPr>
              <a:t>ACTION</a:t>
            </a:r>
          </a:p>
        </p:txBody>
      </p:sp>
    </p:spTree>
    <p:extLst>
      <p:ext uri="{BB962C8B-B14F-4D97-AF65-F5344CB8AC3E}">
        <p14:creationId xmlns:p14="http://schemas.microsoft.com/office/powerpoint/2010/main" val="372209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6"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479927" y="107184"/>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Arial" charset="0"/>
                <a:ea typeface="+mn-ea"/>
                <a:cs typeface="+mn-cs"/>
              </a:rPr>
              <a:t>Accidents and Operational Close Calls Period 11</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4261074" y="1388670"/>
            <a:ext cx="4714270" cy="4308872"/>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ts val="600"/>
              </a:spcAft>
              <a:buClrTx/>
              <a:buSzTx/>
              <a:tabLst/>
              <a:defRPr/>
            </a:pPr>
            <a:r>
              <a:rPr lang="en-GB" sz="1400" b="1" dirty="0">
                <a:solidFill>
                  <a:srgbClr val="000000"/>
                </a:solidFill>
                <a:latin typeface="Network Rail Sans" panose="02000000040000020004" pitchFamily="50" charset="0"/>
              </a:rPr>
              <a:t>Significant Accidents</a:t>
            </a:r>
          </a:p>
          <a:p>
            <a:pPr marR="0" lvl="0" algn="l" defTabSz="914400" rtl="0" eaLnBrk="0" fontAlgn="base" latinLnBrk="0" hangingPunct="0">
              <a:lnSpc>
                <a:spcPct val="100000"/>
              </a:lnSpc>
              <a:spcBef>
                <a:spcPct val="0"/>
              </a:spcBef>
              <a:spcAft>
                <a:spcPts val="600"/>
              </a:spcAft>
              <a:buClrTx/>
              <a:buSzTx/>
              <a:tabLst/>
              <a:defRPr/>
            </a:pPr>
            <a:r>
              <a:rPr lang="en-GB" sz="1200" b="1" dirty="0">
                <a:solidFill>
                  <a:srgbClr val="000000"/>
                </a:solidFill>
                <a:latin typeface="Network Rail Sans" panose="02000000040000020004" pitchFamily="50" charset="0"/>
              </a:rPr>
              <a:t>STF accident resulting in ankle ligament damage;</a:t>
            </a:r>
          </a:p>
          <a:p>
            <a:pPr marR="0" lvl="0" algn="l" defTabSz="914400" rtl="0" eaLnBrk="0" fontAlgn="base" latinLnBrk="0" hangingPunct="0">
              <a:lnSpc>
                <a:spcPct val="100000"/>
              </a:lnSpc>
              <a:spcBef>
                <a:spcPct val="0"/>
              </a:spcBef>
              <a:spcAft>
                <a:spcPts val="600"/>
              </a:spcAft>
              <a:buClrTx/>
              <a:buSzTx/>
              <a:tabLst/>
              <a:defRPr/>
            </a:pPr>
            <a:r>
              <a:rPr lang="en-GB" sz="1200" u="sng" dirty="0">
                <a:solidFill>
                  <a:srgbClr val="000000"/>
                </a:solidFill>
                <a:latin typeface="Network Rail Sans" panose="02000000040000020004" pitchFamily="50" charset="0"/>
              </a:rPr>
              <a:t>17/01/2021</a:t>
            </a:r>
            <a:r>
              <a:rPr lang="en-GB" sz="1400" b="1" dirty="0">
                <a:solidFill>
                  <a:srgbClr val="000000"/>
                </a:solidFill>
                <a:latin typeface="Network Rail Sans" panose="02000000040000020004" pitchFamily="50" charset="0"/>
              </a:rPr>
              <a:t> </a:t>
            </a:r>
            <a:r>
              <a:rPr lang="en-GB" sz="1200" dirty="0">
                <a:solidFill>
                  <a:srgbClr val="000000"/>
                </a:solidFill>
                <a:latin typeface="Network Rail Sans" panose="02000000040000020004" pitchFamily="50" charset="0"/>
              </a:rPr>
              <a:t>(Inner DU) a Principal Technical Officer (PTO) damaged his left ankle ligament whilst exiting a </a:t>
            </a:r>
            <a:r>
              <a:rPr lang="en-GB" sz="1200" dirty="0" err="1">
                <a:solidFill>
                  <a:srgbClr val="000000"/>
                </a:solidFill>
                <a:latin typeface="Network Rail Sans" panose="02000000040000020004" pitchFamily="50" charset="0"/>
              </a:rPr>
              <a:t>stoneblower</a:t>
            </a:r>
            <a:r>
              <a:rPr lang="en-GB" sz="1200" dirty="0">
                <a:solidFill>
                  <a:srgbClr val="000000"/>
                </a:solidFill>
                <a:latin typeface="Network Rail Sans" panose="02000000040000020004" pitchFamily="50" charset="0"/>
              </a:rPr>
              <a:t> in Wimbledon area. </a:t>
            </a:r>
            <a:r>
              <a:rPr lang="en-GB" sz="1200" b="1" dirty="0">
                <a:solidFill>
                  <a:srgbClr val="000000"/>
                </a:solidFill>
                <a:latin typeface="Network Rail Sans" panose="02000000040000020004" pitchFamily="50" charset="0"/>
              </a:rPr>
              <a:t>See slide 10</a:t>
            </a:r>
            <a:r>
              <a:rPr lang="en-GB" sz="1200" b="1" dirty="0">
                <a:solidFill>
                  <a:srgbClr val="FF0000"/>
                </a:solidFill>
                <a:latin typeface="Network Rail Sans" panose="02000000040000020004" pitchFamily="50" charset="0"/>
              </a:rPr>
              <a:t> </a:t>
            </a:r>
            <a:r>
              <a:rPr lang="en-GB" sz="1200" b="1" dirty="0">
                <a:solidFill>
                  <a:schemeClr val="tx1"/>
                </a:solidFill>
                <a:latin typeface="Network Rail Sans" panose="02000000040000020004" pitchFamily="50" charset="0"/>
              </a:rPr>
              <a:t>for more information.</a:t>
            </a:r>
          </a:p>
          <a:p>
            <a:pPr marR="0" lvl="0" algn="l" defTabSz="914400" rtl="0" eaLnBrk="0" fontAlgn="base" latinLnBrk="0" hangingPunct="0">
              <a:lnSpc>
                <a:spcPct val="100000"/>
              </a:lnSpc>
              <a:spcBef>
                <a:spcPct val="0"/>
              </a:spcBef>
              <a:spcAft>
                <a:spcPts val="600"/>
              </a:spcAft>
              <a:buClrTx/>
              <a:buSzTx/>
              <a:tabLst/>
              <a:defRPr/>
            </a:pPr>
            <a:r>
              <a:rPr lang="en-GB" sz="1200" b="1" dirty="0">
                <a:solidFill>
                  <a:srgbClr val="000000"/>
                </a:solidFill>
                <a:latin typeface="Network Rail Sans" panose="02000000040000020004" pitchFamily="50" charset="0"/>
              </a:rPr>
              <a:t>Electric shock;</a:t>
            </a:r>
          </a:p>
          <a:p>
            <a:pPr marR="0" lvl="0" algn="l" defTabSz="914400" rtl="0" eaLnBrk="0" fontAlgn="base" latinLnBrk="0" hangingPunct="0">
              <a:lnSpc>
                <a:spcPct val="100000"/>
              </a:lnSpc>
              <a:spcBef>
                <a:spcPct val="0"/>
              </a:spcBef>
              <a:spcAft>
                <a:spcPts val="600"/>
              </a:spcAft>
              <a:buClrTx/>
              <a:buSzTx/>
              <a:tabLst/>
              <a:defRPr/>
            </a:pPr>
            <a:r>
              <a:rPr lang="en-GB" sz="1200" u="sng" dirty="0">
                <a:solidFill>
                  <a:srgbClr val="000000"/>
                </a:solidFill>
                <a:latin typeface="Network Rail Sans" panose="02000000040000020004" pitchFamily="50" charset="0"/>
              </a:rPr>
              <a:t>30/01/2021 (Outer DU) </a:t>
            </a:r>
            <a:r>
              <a:rPr lang="en-GB" sz="1200" dirty="0">
                <a:solidFill>
                  <a:srgbClr val="000000"/>
                </a:solidFill>
                <a:latin typeface="Network Rail Sans" panose="02000000040000020004" pitchFamily="50" charset="0"/>
              </a:rPr>
              <a:t>a member of staff reported receiving an electric shock that caused tingling through his arms and subsequent chest pains. The injured party (IP) was in the process of tightening a bolt underneath a holding down strap as part of the </a:t>
            </a:r>
            <a:r>
              <a:rPr lang="en-GB" sz="1200" dirty="0" err="1">
                <a:solidFill>
                  <a:srgbClr val="000000"/>
                </a:solidFill>
                <a:latin typeface="Network Rail Sans" panose="02000000040000020004" pitchFamily="50" charset="0"/>
              </a:rPr>
              <a:t>wheeltimber</a:t>
            </a:r>
            <a:r>
              <a:rPr lang="en-GB" sz="1200" dirty="0">
                <a:solidFill>
                  <a:srgbClr val="000000"/>
                </a:solidFill>
                <a:latin typeface="Network Rail Sans" panose="02000000040000020004" pitchFamily="50" charset="0"/>
              </a:rPr>
              <a:t> renewal on </a:t>
            </a:r>
            <a:r>
              <a:rPr lang="en-GB" sz="1200" dirty="0" err="1">
                <a:solidFill>
                  <a:srgbClr val="000000"/>
                </a:solidFill>
                <a:latin typeface="Network Rail Sans" panose="02000000040000020004" pitchFamily="50" charset="0"/>
              </a:rPr>
              <a:t>Shottermill</a:t>
            </a:r>
            <a:r>
              <a:rPr lang="en-GB" sz="1200" dirty="0">
                <a:solidFill>
                  <a:srgbClr val="000000"/>
                </a:solidFill>
                <a:latin typeface="Network Rail Sans" panose="02000000040000020004" pitchFamily="50" charset="0"/>
              </a:rPr>
              <a:t> Bridge (WPH2). The traction current was isolated and this was confirmed with live line testers. The IP was able to return to work on his next shift. </a:t>
            </a:r>
            <a:r>
              <a:rPr lang="en-GB" sz="1200" b="1" dirty="0">
                <a:solidFill>
                  <a:srgbClr val="000000"/>
                </a:solidFill>
                <a:latin typeface="Network Rail Sans" panose="02000000040000020004" pitchFamily="50" charset="0"/>
              </a:rPr>
              <a:t>Investigation ongoing.</a:t>
            </a:r>
          </a:p>
          <a:p>
            <a:pPr marR="0" lvl="0" algn="l" defTabSz="914400" rtl="0" eaLnBrk="0" fontAlgn="base" latinLnBrk="0" hangingPunct="0">
              <a:lnSpc>
                <a:spcPct val="100000"/>
              </a:lnSpc>
              <a:spcBef>
                <a:spcPct val="0"/>
              </a:spcBef>
              <a:spcAft>
                <a:spcPts val="600"/>
              </a:spcAft>
              <a:buClrTx/>
              <a:buSzTx/>
              <a:tabLst/>
              <a:defRPr/>
            </a:pPr>
            <a:r>
              <a:rPr lang="en-GB" sz="1200" b="1" dirty="0">
                <a:solidFill>
                  <a:srgbClr val="000000"/>
                </a:solidFill>
                <a:latin typeface="Network Rail Sans" panose="02000000040000020004" pitchFamily="50" charset="0"/>
              </a:rPr>
              <a:t>STF accident resulting in shoulder injury;</a:t>
            </a:r>
          </a:p>
          <a:p>
            <a:pPr marR="0" lvl="0" algn="l" defTabSz="914400" rtl="0" eaLnBrk="0" fontAlgn="base" latinLnBrk="0" hangingPunct="0">
              <a:lnSpc>
                <a:spcPct val="100000"/>
              </a:lnSpc>
              <a:spcBef>
                <a:spcPct val="0"/>
              </a:spcBef>
              <a:spcAft>
                <a:spcPts val="600"/>
              </a:spcAft>
              <a:buClrTx/>
              <a:buSzTx/>
              <a:tabLst/>
              <a:defRPr/>
            </a:pPr>
            <a:r>
              <a:rPr lang="en-GB" sz="1200" u="sng" dirty="0">
                <a:solidFill>
                  <a:srgbClr val="000000"/>
                </a:solidFill>
                <a:latin typeface="Network Rail Sans" panose="02000000040000020004" pitchFamily="50" charset="0"/>
              </a:rPr>
              <a:t>05/02/2021 (Outer DU) </a:t>
            </a:r>
            <a:r>
              <a:rPr lang="en-GB" sz="1200" dirty="0">
                <a:solidFill>
                  <a:srgbClr val="000000"/>
                </a:solidFill>
                <a:latin typeface="Network Rail Sans" panose="02000000040000020004" pitchFamily="50" charset="0"/>
              </a:rPr>
              <a:t>a member of staff walking in the cess in </a:t>
            </a:r>
            <a:r>
              <a:rPr lang="en-GB" sz="1200" dirty="0" err="1">
                <a:solidFill>
                  <a:srgbClr val="000000"/>
                </a:solidFill>
                <a:latin typeface="Network Rail Sans" panose="02000000040000020004" pitchFamily="50" charset="0"/>
              </a:rPr>
              <a:t>Portcreek</a:t>
            </a:r>
            <a:r>
              <a:rPr lang="en-GB" sz="1200" dirty="0">
                <a:solidFill>
                  <a:srgbClr val="000000"/>
                </a:solidFill>
                <a:latin typeface="Network Rail Sans" panose="02000000040000020004" pitchFamily="50" charset="0"/>
              </a:rPr>
              <a:t> Viaduct area (WPH2), tripped on a lose, raised metal grid. The IP fell over and hit his shoulder on a running rail (non con rail side). The fall aggravated a pre-existing injury which warrantied further medical attention and the IP was unable to return to work on his next shift. </a:t>
            </a:r>
            <a:r>
              <a:rPr lang="en-GB" sz="1200" b="1" dirty="0">
                <a:solidFill>
                  <a:srgbClr val="000000"/>
                </a:solidFill>
                <a:latin typeface="Network Rail Sans" panose="02000000040000020004" pitchFamily="50" charset="0"/>
              </a:rPr>
              <a:t>Investigation ongoing.</a:t>
            </a:r>
            <a:endParaRPr lang="en-GB" sz="1200" u="sng" dirty="0">
              <a:solidFill>
                <a:srgbClr val="000000"/>
              </a:solidFill>
              <a:latin typeface="Network Rail Sans" panose="02000000040000020004" pitchFamily="50" charset="0"/>
            </a:endParaRPr>
          </a:p>
        </p:txBody>
      </p:sp>
      <p:sp>
        <p:nvSpPr>
          <p:cNvPr id="13" name="TextBox 12">
            <a:extLst>
              <a:ext uri="{FF2B5EF4-FFF2-40B4-BE49-F238E27FC236}">
                <a16:creationId xmlns:a16="http://schemas.microsoft.com/office/drawing/2014/main" id="{1F851545-AA83-4D74-BE8A-FF718FCDC898}"/>
              </a:ext>
            </a:extLst>
          </p:cNvPr>
          <p:cNvSpPr txBox="1"/>
          <p:nvPr/>
        </p:nvSpPr>
        <p:spPr>
          <a:xfrm>
            <a:off x="168656" y="5333786"/>
            <a:ext cx="3993345" cy="461665"/>
          </a:xfrm>
          <a:prstGeom prst="rect">
            <a:avLst/>
          </a:prstGeom>
          <a:solidFill>
            <a:schemeClr val="accent5">
              <a:lumMod val="20000"/>
              <a:lumOff val="80000"/>
            </a:schemeClr>
          </a:solidFill>
          <a:ln w="19050">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chemeClr val="tx1"/>
                </a:solidFill>
                <a:effectLst/>
                <a:uLnTx/>
                <a:uFillTx/>
                <a:latin typeface="Network Rail Sans" panose="02000000040000020004" pitchFamily="2" charset="0"/>
              </a:rPr>
              <a:t>Fatality Weighted Injuries (FWI)</a:t>
            </a:r>
          </a:p>
          <a:p>
            <a:pPr lvl="0">
              <a:defRPr/>
            </a:pPr>
            <a:r>
              <a:rPr lang="en-GB" sz="1200" b="1" dirty="0">
                <a:solidFill>
                  <a:schemeClr val="tx1"/>
                </a:solidFill>
                <a:latin typeface="Network Rail Sans" panose="02000000040000020004" pitchFamily="2" charset="0"/>
              </a:rPr>
              <a:t>0.072</a:t>
            </a:r>
            <a:r>
              <a:rPr lang="en-GB" sz="1200" b="1" dirty="0">
                <a:solidFill>
                  <a:srgbClr val="FF0000"/>
                </a:solidFill>
                <a:latin typeface="Network Rail Sans" panose="02000000040000020004" pitchFamily="2" charset="0"/>
              </a:rPr>
              <a:t> </a:t>
            </a:r>
            <a:r>
              <a:rPr lang="en-GB" sz="1200" b="1" dirty="0">
                <a:solidFill>
                  <a:schemeClr val="tx1"/>
                </a:solidFill>
                <a:latin typeface="Network Rail Sans" panose="02000000040000020004" pitchFamily="2" charset="0"/>
              </a:rPr>
              <a:t>MAA </a:t>
            </a:r>
            <a:r>
              <a:rPr kumimoji="0" lang="en-GB" sz="1200" b="1" i="0" u="none" strike="noStrike" kern="1200" cap="none" spc="0" normalizeH="0" baseline="0" noProof="0" dirty="0">
                <a:ln>
                  <a:noFill/>
                </a:ln>
                <a:solidFill>
                  <a:schemeClr val="tx1"/>
                </a:solidFill>
                <a:effectLst/>
                <a:uLnTx/>
                <a:uFillTx/>
                <a:latin typeface="Network Rail Sans" panose="02000000040000020004" pitchFamily="2" charset="0"/>
              </a:rPr>
              <a:t>against target of 0.059 for </a:t>
            </a:r>
            <a:r>
              <a:rPr lang="en-GB" sz="1200" b="1" dirty="0">
                <a:solidFill>
                  <a:schemeClr val="tx1"/>
                </a:solidFill>
                <a:latin typeface="Network Rail Sans" panose="02000000040000020004" pitchFamily="2" charset="0"/>
              </a:rPr>
              <a:t>the</a:t>
            </a:r>
            <a:r>
              <a:rPr kumimoji="0" lang="en-GB" sz="1200" b="1" i="0" u="none" strike="noStrike" kern="1200" cap="none" spc="0" normalizeH="0" baseline="0" noProof="0" dirty="0">
                <a:ln>
                  <a:noFill/>
                </a:ln>
                <a:solidFill>
                  <a:schemeClr val="tx1"/>
                </a:solidFill>
                <a:effectLst/>
                <a:uLnTx/>
                <a:uFillTx/>
                <a:latin typeface="Network Rail Sans" panose="02000000040000020004" pitchFamily="2" charset="0"/>
              </a:rPr>
              <a:t> route</a:t>
            </a:r>
          </a:p>
        </p:txBody>
      </p:sp>
      <p:graphicFrame>
        <p:nvGraphicFramePr>
          <p:cNvPr id="5" name="Object 4">
            <a:extLst>
              <a:ext uri="{FF2B5EF4-FFF2-40B4-BE49-F238E27FC236}">
                <a16:creationId xmlns:a16="http://schemas.microsoft.com/office/drawing/2014/main" id="{B411E5D7-E951-411D-A40A-DAA0A10D381F}"/>
              </a:ext>
            </a:extLst>
          </p:cNvPr>
          <p:cNvGraphicFramePr>
            <a:graphicFrameLocks noChangeAspect="1"/>
          </p:cNvGraphicFramePr>
          <p:nvPr>
            <p:extLst>
              <p:ext uri="{D42A27DB-BD31-4B8C-83A1-F6EECF244321}">
                <p14:modId xmlns:p14="http://schemas.microsoft.com/office/powerpoint/2010/main" val="3175786898"/>
              </p:ext>
            </p:extLst>
          </p:nvPr>
        </p:nvGraphicFramePr>
        <p:xfrm>
          <a:off x="179512" y="1403375"/>
          <a:ext cx="3993345" cy="2264525"/>
        </p:xfrm>
        <a:graphic>
          <a:graphicData uri="http://schemas.openxmlformats.org/presentationml/2006/ole">
            <mc:AlternateContent xmlns:mc="http://schemas.openxmlformats.org/markup-compatibility/2006">
              <mc:Choice xmlns:v="urn:schemas-microsoft-com:vml" Requires="v">
                <p:oleObj spid="_x0000_s28677" name="Worksheet" r:id="rId8" imgW="6184777" imgH="3270434" progId="Excel.Sheet.12">
                  <p:embed/>
                </p:oleObj>
              </mc:Choice>
              <mc:Fallback>
                <p:oleObj name="Worksheet" r:id="rId8" imgW="6184777" imgH="3270434" progId="Excel.Sheet.12">
                  <p:embed/>
                  <p:pic>
                    <p:nvPicPr>
                      <p:cNvPr id="5" name="Object 4">
                        <a:extLst>
                          <a:ext uri="{FF2B5EF4-FFF2-40B4-BE49-F238E27FC236}">
                            <a16:creationId xmlns:a16="http://schemas.microsoft.com/office/drawing/2014/main" id="{B411E5D7-E951-411D-A40A-DAA0A10D381F}"/>
                          </a:ext>
                        </a:extLst>
                      </p:cNvPr>
                      <p:cNvPicPr/>
                      <p:nvPr/>
                    </p:nvPicPr>
                    <p:blipFill>
                      <a:blip r:embed="rId9"/>
                      <a:stretch>
                        <a:fillRect/>
                      </a:stretch>
                    </p:blipFill>
                    <p:spPr>
                      <a:xfrm>
                        <a:off x="179512" y="1403375"/>
                        <a:ext cx="3993345" cy="2264525"/>
                      </a:xfrm>
                      <a:prstGeom prst="rect">
                        <a:avLst/>
                      </a:prstGeom>
                      <a:ln w="19050">
                        <a:solidFill>
                          <a:schemeClr val="tx1"/>
                        </a:solidFill>
                      </a:ln>
                    </p:spPr>
                  </p:pic>
                </p:oleObj>
              </mc:Fallback>
            </mc:AlternateContent>
          </a:graphicData>
        </a:graphic>
      </p:graphicFrame>
      <p:pic>
        <p:nvPicPr>
          <p:cNvPr id="7" name="Picture 6">
            <a:extLst>
              <a:ext uri="{FF2B5EF4-FFF2-40B4-BE49-F238E27FC236}">
                <a16:creationId xmlns:a16="http://schemas.microsoft.com/office/drawing/2014/main" id="{113EF2E8-A438-404A-BEB3-D0CC6CBB5DD5}"/>
              </a:ext>
            </a:extLst>
          </p:cNvPr>
          <p:cNvPicPr>
            <a:picLocks noChangeAspect="1"/>
          </p:cNvPicPr>
          <p:nvPr/>
        </p:nvPicPr>
        <p:blipFill rotWithShape="1">
          <a:blip r:embed="rId10"/>
          <a:srcRect l="1722"/>
          <a:stretch/>
        </p:blipFill>
        <p:spPr>
          <a:xfrm>
            <a:off x="179512" y="3775532"/>
            <a:ext cx="3993345" cy="1408169"/>
          </a:xfrm>
          <a:prstGeom prst="rect">
            <a:avLst/>
          </a:prstGeom>
          <a:ln w="19050">
            <a:solidFill>
              <a:schemeClr val="tx1"/>
            </a:solidFill>
          </a:ln>
        </p:spPr>
      </p:pic>
      <p:sp>
        <p:nvSpPr>
          <p:cNvPr id="14" name="Rectangle 13">
            <a:extLst>
              <a:ext uri="{FF2B5EF4-FFF2-40B4-BE49-F238E27FC236}">
                <a16:creationId xmlns:a16="http://schemas.microsoft.com/office/drawing/2014/main" id="{ACDF9621-1980-4566-8CBF-309B979EEB17}"/>
              </a:ext>
            </a:extLst>
          </p:cNvPr>
          <p:cNvSpPr/>
          <p:nvPr/>
        </p:nvSpPr>
        <p:spPr>
          <a:xfrm>
            <a:off x="0" y="5941708"/>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1FBE42D7-CDAB-4ED5-817F-3BD5069B75FA}"/>
              </a:ext>
            </a:extLst>
          </p:cNvPr>
          <p:cNvSpPr txBox="1"/>
          <p:nvPr/>
        </p:nvSpPr>
        <p:spPr>
          <a:xfrm>
            <a:off x="791580" y="5980955"/>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sp>
        <p:nvSpPr>
          <p:cNvPr id="20" name="Oval 19">
            <a:extLst>
              <a:ext uri="{FF2B5EF4-FFF2-40B4-BE49-F238E27FC236}">
                <a16:creationId xmlns:a16="http://schemas.microsoft.com/office/drawing/2014/main" id="{BE66DD6D-B3D0-4336-989F-1DA1B180BDDA}"/>
              </a:ext>
            </a:extLst>
          </p:cNvPr>
          <p:cNvSpPr/>
          <p:nvPr/>
        </p:nvSpPr>
        <p:spPr>
          <a:xfrm>
            <a:off x="86139" y="6015785"/>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descr="Image result for discuss white icon">
            <a:extLst>
              <a:ext uri="{FF2B5EF4-FFF2-40B4-BE49-F238E27FC236}">
                <a16:creationId xmlns:a16="http://schemas.microsoft.com/office/drawing/2014/main" id="{796BB83E-29C9-46E5-B106-74BF85A767FE}"/>
              </a:ext>
            </a:extLst>
          </p:cNvPr>
          <p:cNvPicPr>
            <a:picLocks noChangeAspect="1" noChangeArrowheads="1"/>
          </p:cNvPicPr>
          <p:nvPr/>
        </p:nvPicPr>
        <p:blipFill>
          <a:blip r:embed="rId11"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11845" y="6116022"/>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72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9"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Accidents and Operational Close Calls  Period 11 </a:t>
            </a:r>
            <a:r>
              <a:rPr lang="en-GB" sz="1800" b="1" dirty="0">
                <a:solidFill>
                  <a:prstClr val="white">
                    <a:lumMod val="50000"/>
                  </a:prstClr>
                </a:solidFill>
              </a:rPr>
              <a:t>cont.</a:t>
            </a:r>
            <a:endPar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458EA9-96B1-40AA-A45D-94E33EEA8727}"/>
              </a:ext>
            </a:extLst>
          </p:cNvPr>
          <p:cNvSpPr txBox="1"/>
          <p:nvPr/>
        </p:nvSpPr>
        <p:spPr>
          <a:xfrm>
            <a:off x="383783" y="1461839"/>
            <a:ext cx="8364682" cy="46628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Other Accidents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10/01/2021</a:t>
            </a:r>
            <a:r>
              <a:rPr lang="en-GB" sz="1200" dirty="0">
                <a:solidFill>
                  <a:prstClr val="black"/>
                </a:solidFill>
                <a:latin typeface="Network Rail Sans" panose="02000000040000020004" pitchFamily="50" charset="0"/>
              </a:rPr>
              <a:t> (Operations) a member of staff hit his head on an aerial post outside the Wimbledon office when he stood up after emptying a bucket down the drain. </a:t>
            </a:r>
            <a:r>
              <a:rPr lang="en-GB" sz="1200" b="1" dirty="0">
                <a:solidFill>
                  <a:prstClr val="black"/>
                </a:solidFill>
                <a:latin typeface="Network Rail Sans" panose="02000000040000020004" pitchFamily="50" charset="0"/>
              </a:rPr>
              <a:t>Lessons Learnt – the importance of being situationally aware.</a:t>
            </a:r>
            <a:endParaRPr lang="en-GB" sz="12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11/01/2021 </a:t>
            </a:r>
            <a:r>
              <a:rPr lang="en-GB" sz="1200" dirty="0">
                <a:solidFill>
                  <a:prstClr val="black"/>
                </a:solidFill>
                <a:latin typeface="Network Rail Sans" panose="02000000040000020004" pitchFamily="50" charset="0"/>
              </a:rPr>
              <a:t>(Operations) a Trespass and Welfare officer was assaulted by an aggressive member of public at North Sheen.</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19/01/2021</a:t>
            </a:r>
            <a:r>
              <a:rPr lang="en-GB" sz="1200" dirty="0">
                <a:solidFill>
                  <a:prstClr val="black"/>
                </a:solidFill>
                <a:latin typeface="Network Rail Sans" panose="02000000040000020004" pitchFamily="50" charset="0"/>
              </a:rPr>
              <a:t> (Outer DU) a member of staff suffered minor bruising and swelling as a result of a wooden sleeper falling approx. 25cm onto his right foot. The team were tasked with moving 28 sleepers over the distance of 1.5m in Basingstoke Sidings using the sleeper dogs. To do the final adjustments the injured party (IP) together with a colleague were manoeuvring one sleeper into position by hand. </a:t>
            </a:r>
            <a:r>
              <a:rPr lang="en-GB" sz="1200" b="1" dirty="0">
                <a:solidFill>
                  <a:prstClr val="black"/>
                </a:solidFill>
                <a:latin typeface="Network Rail Sans" panose="02000000040000020004" pitchFamily="50" charset="0"/>
              </a:rPr>
              <a:t>Investigation ongoing.</a:t>
            </a:r>
            <a:endParaRPr lang="en-GB" sz="12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u="sng"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19/01/2021</a:t>
            </a:r>
            <a:r>
              <a:rPr lang="en-GB" sz="1200" dirty="0">
                <a:solidFill>
                  <a:prstClr val="black"/>
                </a:solidFill>
                <a:latin typeface="Network Rail Sans" panose="02000000040000020004" pitchFamily="50" charset="0"/>
              </a:rPr>
              <a:t> (Outer DU) a member of staff bent down to retrieve paperwork at Ash Vale and whilst standing up, hit her lower back on a raised location cabinet, later experiencing slight pain. </a:t>
            </a:r>
            <a:r>
              <a:rPr lang="en-GB" sz="1200" b="1" dirty="0">
                <a:solidFill>
                  <a:prstClr val="black"/>
                </a:solidFill>
                <a:latin typeface="Network Rail Sans" panose="02000000040000020004" pitchFamily="50" charset="0"/>
              </a:rPr>
              <a:t>Investigation ongoing.</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b="1"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24/01/2021</a:t>
            </a:r>
            <a:r>
              <a:rPr lang="en-GB" sz="1200" dirty="0">
                <a:solidFill>
                  <a:prstClr val="black"/>
                </a:solidFill>
                <a:latin typeface="Network Rail Sans" panose="02000000040000020004" pitchFamily="50" charset="0"/>
              </a:rPr>
              <a:t> (Operations) a member of staff grazed his right hand index finger whilst attempting to operate the seized dial on the front gate at Basingstoke ASC. </a:t>
            </a:r>
            <a:r>
              <a:rPr lang="en-GB" sz="1200" b="1" dirty="0">
                <a:solidFill>
                  <a:prstClr val="black"/>
                </a:solidFill>
                <a:latin typeface="Network Rail Sans" panose="02000000040000020004" pitchFamily="50" charset="0"/>
              </a:rPr>
              <a:t>Lessons Learnt – prompt reporting and knowing how to identify and report a fault.  Please refer to the Making the right call guide </a:t>
            </a:r>
            <a:r>
              <a:rPr lang="en-GB" sz="1200" b="1" dirty="0">
                <a:solidFill>
                  <a:schemeClr val="accent6">
                    <a:lumMod val="50000"/>
                  </a:schemeClr>
                </a:solidFill>
                <a:latin typeface="Network Rail Sans" panose="02000000040000020004" pitchFamily="50" charset="0"/>
                <a:hlinkClick r:id="rId8" action="ppaction://hlinkfile">
                  <a:extLst>
                    <a:ext uri="{A12FA001-AC4F-418D-AE19-62706E023703}">
                      <ahyp:hlinkClr xmlns:ahyp="http://schemas.microsoft.com/office/drawing/2018/hyperlinkcolor" val="tx"/>
                    </a:ext>
                  </a:extLst>
                </a:hlinkClick>
              </a:rPr>
              <a:t>here</a:t>
            </a:r>
            <a:endParaRPr lang="en-GB" sz="1200" dirty="0">
              <a:solidFill>
                <a:schemeClr val="accent6">
                  <a:lumMod val="50000"/>
                </a:schemeClr>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25/01/2021</a:t>
            </a:r>
            <a:r>
              <a:rPr lang="en-GB" sz="1200" dirty="0">
                <a:solidFill>
                  <a:prstClr val="black"/>
                </a:solidFill>
                <a:latin typeface="Network Rail Sans" panose="02000000040000020004" pitchFamily="50" charset="0"/>
              </a:rPr>
              <a:t> (Operations) a member of staff slipped on some snow covered ice whilst exiting his vehicle at Bentley station. The IP did not fall and managed to catch himself but in the process strained his lower back. </a:t>
            </a:r>
            <a:r>
              <a:rPr lang="en-GB" sz="1200" b="1" dirty="0">
                <a:solidFill>
                  <a:prstClr val="black"/>
                </a:solidFill>
                <a:latin typeface="Network Rail Sans" panose="02000000040000020004" pitchFamily="50" charset="0"/>
              </a:rPr>
              <a:t>Lessons Learnt – the importance of being cautious and situationally aware under challenging weather conditions and importance of dynamic risk assessment.</a:t>
            </a:r>
            <a:endParaRPr lang="en-GB" sz="12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25/01/2021</a:t>
            </a:r>
            <a:r>
              <a:rPr lang="en-GB" sz="1200" dirty="0">
                <a:solidFill>
                  <a:prstClr val="black"/>
                </a:solidFill>
                <a:latin typeface="Network Rail Sans" panose="02000000040000020004" pitchFamily="50" charset="0"/>
              </a:rPr>
              <a:t> (Inner DU) a contractor sprained his wrist whilst lifting a fuel (jerry type) container from the van in order to refuel plant at Chiswick. The approx. weight of the container was 10 kg but it was an extremely cold morning which would have affected the IP’s joints/movement. </a:t>
            </a:r>
            <a:r>
              <a:rPr lang="en-GB" sz="1200" b="1" dirty="0">
                <a:solidFill>
                  <a:prstClr val="black"/>
                </a:solidFill>
                <a:latin typeface="Network Rail Sans" panose="02000000040000020004" pitchFamily="50" charset="0"/>
              </a:rPr>
              <a:t>Lessons Learnt – benefits of a warm up at the start of the shift.</a:t>
            </a:r>
            <a:r>
              <a:rPr lang="en-GB" sz="1200" dirty="0">
                <a:solidFill>
                  <a:prstClr val="black"/>
                </a:solidFill>
                <a:latin typeface="Network Rail Sans" panose="02000000040000020004" pitchFamily="50" charset="0"/>
              </a:rPr>
              <a:t> </a:t>
            </a:r>
            <a:endParaRPr kumimoji="0" lang="en-GB" sz="1400" b="1"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1F497D"/>
              </a:solidFill>
              <a:effectLst/>
              <a:uLnTx/>
              <a:uFillTx/>
              <a:latin typeface="Arial" charset="0"/>
              <a:ea typeface="+mn-ea"/>
              <a:cs typeface="+mn-cs"/>
            </a:endParaRPr>
          </a:p>
        </p:txBody>
      </p:sp>
      <p:sp>
        <p:nvSpPr>
          <p:cNvPr id="10" name="Rectangle 9">
            <a:extLst>
              <a:ext uri="{FF2B5EF4-FFF2-40B4-BE49-F238E27FC236}">
                <a16:creationId xmlns:a16="http://schemas.microsoft.com/office/drawing/2014/main" id="{ECE8E399-F548-497E-AD7E-E992C382CF84}"/>
              </a:ext>
            </a:extLst>
          </p:cNvPr>
          <p:cNvSpPr/>
          <p:nvPr/>
        </p:nvSpPr>
        <p:spPr>
          <a:xfrm>
            <a:off x="-5876" y="5943650"/>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546B23CB-25A9-4F3F-8A06-4A7D9E200253}"/>
              </a:ext>
            </a:extLst>
          </p:cNvPr>
          <p:cNvSpPr txBox="1"/>
          <p:nvPr/>
        </p:nvSpPr>
        <p:spPr>
          <a:xfrm>
            <a:off x="899591" y="5994261"/>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sp>
        <p:nvSpPr>
          <p:cNvPr id="13" name="Oval 12">
            <a:extLst>
              <a:ext uri="{FF2B5EF4-FFF2-40B4-BE49-F238E27FC236}">
                <a16:creationId xmlns:a16="http://schemas.microsoft.com/office/drawing/2014/main" id="{42D8D2FB-21AE-4E63-8919-C7CC5E9C3B60}"/>
              </a:ext>
            </a:extLst>
          </p:cNvPr>
          <p:cNvSpPr/>
          <p:nvPr/>
        </p:nvSpPr>
        <p:spPr>
          <a:xfrm>
            <a:off x="237353" y="60140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descr="Image result for discuss white icon">
            <a:extLst>
              <a:ext uri="{FF2B5EF4-FFF2-40B4-BE49-F238E27FC236}">
                <a16:creationId xmlns:a16="http://schemas.microsoft.com/office/drawing/2014/main" id="{4E7017B4-A5C0-4505-965B-5DF1E7DEA030}"/>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282797" y="6064197"/>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80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3"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Accidents and Operational Close Calls  Period 11 </a:t>
            </a:r>
            <a:r>
              <a:rPr lang="en-GB" sz="1800" b="1" dirty="0">
                <a:solidFill>
                  <a:prstClr val="white">
                    <a:lumMod val="50000"/>
                  </a:prstClr>
                </a:solidFill>
              </a:rPr>
              <a:t>cont.</a:t>
            </a:r>
            <a:endPar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287524" y="1268760"/>
            <a:ext cx="8604956" cy="46166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Operational Close Calls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lvl="0">
              <a:defRPr/>
            </a:pPr>
            <a:r>
              <a:rPr lang="en-GB" sz="1200" u="sng" dirty="0">
                <a:solidFill>
                  <a:prstClr val="black"/>
                </a:solidFill>
                <a:latin typeface="Network Rail Sans" panose="02000000040000020004" pitchFamily="50" charset="0"/>
              </a:rPr>
              <a:t>10/01/2021</a:t>
            </a:r>
            <a:r>
              <a:rPr lang="en-GB" sz="1200" dirty="0">
                <a:solidFill>
                  <a:prstClr val="black"/>
                </a:solidFill>
                <a:latin typeface="Network Rail Sans" panose="02000000040000020004" pitchFamily="50" charset="0"/>
              </a:rPr>
              <a:t> (Works Delivery) the short circuit straps and worksite marker boards (WSMB’s) were placed on the wrong lines. These lines were in the possession but were not the lines that should have been strapped. Authority to work was given by the Engineering Supervisor (ES) without all lines being correctly strapped and worksite set up. Worksite was suspended and the ES and strapping team placed the straps and WSMB’s in the correct location. The investigation established that the ES had a  lot of COSS’ to sign into his worksite and 10 strapping teams to navigate. He accidentally sent the incorrect access gate information to the strapping team. Once he realised his error he helped the strapping team to set the worksite up correctly. </a:t>
            </a:r>
            <a:r>
              <a:rPr lang="en-GB" sz="1200" b="1" dirty="0">
                <a:solidFill>
                  <a:prstClr val="black"/>
                </a:solidFill>
                <a:latin typeface="Network Rail Sans" panose="02000000040000020004" pitchFamily="50" charset="0"/>
              </a:rPr>
              <a:t>Lessons Learnt – Communications and Responsibilities – remember to brief on communications and reporting back on where straps are to be placed. SWP for each strapping location – ensure the access gates are clear and shown on site diagrams and possession pack for the strapping team.</a:t>
            </a:r>
            <a:endParaRPr lang="en-GB" sz="1200" b="1" dirty="0">
              <a:solidFill>
                <a:srgbClr val="FF0000"/>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20/01/2021</a:t>
            </a:r>
            <a:r>
              <a:rPr lang="en-GB" sz="1200" dirty="0">
                <a:solidFill>
                  <a:prstClr val="black"/>
                </a:solidFill>
                <a:latin typeface="Network Rail Sans" panose="02000000040000020004" pitchFamily="50" charset="0"/>
              </a:rPr>
              <a:t> (Possession Management Group) a contract possession support staff (PSS) after placing the detonator protection at WK442 signal and confirming back to the Person in charge of a  Possession (PICOP) when done, was instructed by the ES to place WSMB’s and fit short circuit straps at 41m25ch. The PSS used the mileage on the access gate to work out the mileage where to place the WSMB’s, test and fit straps and confirmed their actions back to the ES. Later in transpired that the PSS placed the WSMB’s and straps the wrong side of the detonator protection. The investigation established that the individual was experienced in blocking duties but less experienced in strapping duties and he lost his orientation. </a:t>
            </a:r>
            <a:r>
              <a:rPr lang="en-GB" sz="1200" b="1" dirty="0">
                <a:solidFill>
                  <a:prstClr val="black"/>
                </a:solidFill>
                <a:latin typeface="Network Rail Sans" panose="02000000040000020004" pitchFamily="50" charset="0"/>
              </a:rPr>
              <a:t>Lessons Learnt – importance of asking questions to confirm instructions and using the work environment and track layout as another aid to ascertain correct location.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b="1"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u="sng" dirty="0">
                <a:solidFill>
                  <a:prstClr val="black"/>
                </a:solidFill>
                <a:latin typeface="Network Rail Sans" panose="02000000040000020004" pitchFamily="50" charset="0"/>
              </a:rPr>
              <a:t>26/01/2021</a:t>
            </a:r>
            <a:r>
              <a:rPr lang="en-GB" sz="1200" dirty="0">
                <a:solidFill>
                  <a:prstClr val="black"/>
                </a:solidFill>
                <a:latin typeface="Network Rail Sans" panose="02000000040000020004" pitchFamily="50" charset="0"/>
              </a:rPr>
              <a:t> (Works Delivery) a driver of 1P27 London Waterloo to Portsmouth Harbour, reported that a member of staff was overhanging the edge of platform 2. The initial investigation established that a team from </a:t>
            </a:r>
            <a:r>
              <a:rPr lang="en-GB" sz="1200" dirty="0" err="1">
                <a:solidFill>
                  <a:prstClr val="black"/>
                </a:solidFill>
                <a:latin typeface="Network Rail Sans" panose="02000000040000020004" pitchFamily="50" charset="0"/>
              </a:rPr>
              <a:t>Railscape</a:t>
            </a:r>
            <a:r>
              <a:rPr lang="en-GB" sz="1200" dirty="0">
                <a:solidFill>
                  <a:prstClr val="black"/>
                </a:solidFill>
                <a:latin typeface="Network Rail Sans" panose="02000000040000020004" pitchFamily="50" charset="0"/>
              </a:rPr>
              <a:t> were tasked with installing anti-trespass mats and were in the process of taking a line blockage (LB). Whilst waiting for the LB to be granted, one of the mats was being placed in position and one of the team members proceeded to fix the mat before the LB was in place. </a:t>
            </a:r>
            <a:r>
              <a:rPr lang="en-GB" sz="1200" b="1" dirty="0">
                <a:solidFill>
                  <a:prstClr val="black"/>
                </a:solidFill>
                <a:latin typeface="Network Rail Sans" panose="02000000040000020004" pitchFamily="50" charset="0"/>
              </a:rPr>
              <a:t>Investigation ongoing.</a:t>
            </a:r>
            <a:endParaRPr lang="en-GB" sz="1200" b="1" u="sng" dirty="0">
              <a:solidFill>
                <a:prstClr val="black"/>
              </a:solidFill>
              <a:latin typeface="Network Rail Sans" panose="0200000004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FF0000"/>
              </a:solidFill>
              <a:effectLst/>
              <a:uLnTx/>
              <a:uFillTx/>
              <a:latin typeface="Network Rail Sans" panose="02000000040000020004" pitchFamily="50" charset="0"/>
              <a:ea typeface="+mn-ea"/>
              <a:cs typeface="+mn-cs"/>
            </a:endParaRPr>
          </a:p>
        </p:txBody>
      </p:sp>
      <p:sp>
        <p:nvSpPr>
          <p:cNvPr id="10" name="Rectangle 9">
            <a:extLst>
              <a:ext uri="{FF2B5EF4-FFF2-40B4-BE49-F238E27FC236}">
                <a16:creationId xmlns:a16="http://schemas.microsoft.com/office/drawing/2014/main" id="{9D2350B7-5DBD-4040-9082-C4FE5D223209}"/>
              </a:ext>
            </a:extLst>
          </p:cNvPr>
          <p:cNvSpPr/>
          <p:nvPr/>
        </p:nvSpPr>
        <p:spPr>
          <a:xfrm>
            <a:off x="-5876" y="5943650"/>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F8A527E8-E1A3-4971-B1D3-FF1EDA3D6C7C}"/>
              </a:ext>
            </a:extLst>
          </p:cNvPr>
          <p:cNvSpPr/>
          <p:nvPr/>
        </p:nvSpPr>
        <p:spPr>
          <a:xfrm>
            <a:off x="107504" y="60338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descr="Image result for discuss white icon">
            <a:extLst>
              <a:ext uri="{FF2B5EF4-FFF2-40B4-BE49-F238E27FC236}">
                <a16:creationId xmlns:a16="http://schemas.microsoft.com/office/drawing/2014/main" id="{94CC6B69-197A-413B-8D10-1873BF179F2B}"/>
              </a:ext>
            </a:extLst>
          </p:cNvPr>
          <p:cNvPicPr>
            <a:picLocks noChangeAspect="1" noChangeArrowheads="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52948" y="6083997"/>
            <a:ext cx="528413" cy="5284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D4F9ED2-F0BD-4CCD-84EE-FDCD3ED42A52}"/>
              </a:ext>
            </a:extLst>
          </p:cNvPr>
          <p:cNvSpPr txBox="1"/>
          <p:nvPr/>
        </p:nvSpPr>
        <p:spPr>
          <a:xfrm>
            <a:off x="845117" y="5954643"/>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spTree>
    <p:extLst>
      <p:ext uri="{BB962C8B-B14F-4D97-AF65-F5344CB8AC3E}">
        <p14:creationId xmlns:p14="http://schemas.microsoft.com/office/powerpoint/2010/main" val="412747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7"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Safety</a:t>
            </a:r>
          </a:p>
        </p:txBody>
      </p:sp>
      <p:sp>
        <p:nvSpPr>
          <p:cNvPr id="3" name="TextBox 2">
            <a:extLst>
              <a:ext uri="{FF2B5EF4-FFF2-40B4-BE49-F238E27FC236}">
                <a16:creationId xmlns:a16="http://schemas.microsoft.com/office/drawing/2014/main" id="{73E0AB84-5BC3-4753-8C85-6D5C3B23CDF9}"/>
              </a:ext>
            </a:extLst>
          </p:cNvPr>
          <p:cNvSpPr txBox="1"/>
          <p:nvPr/>
        </p:nvSpPr>
        <p:spPr>
          <a:xfrm>
            <a:off x="1513794" y="777428"/>
            <a:ext cx="657639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rPr>
              <a:t>Accidents and Operational Close Calls  Period 11 </a:t>
            </a:r>
            <a:r>
              <a:rPr lang="en-GB" sz="1800" b="1" dirty="0">
                <a:solidFill>
                  <a:prstClr val="white">
                    <a:lumMod val="50000"/>
                  </a:prstClr>
                </a:solidFill>
              </a:rPr>
              <a:t>cont.</a:t>
            </a:r>
            <a:endParaRPr kumimoji="0" lang="en-GB" sz="1800" b="1"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383783" y="1298509"/>
            <a:ext cx="8436689" cy="39241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Operational Close Calls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FF0000"/>
              </a:solidFill>
              <a:effectLst/>
              <a:uLnTx/>
              <a:uFillTx/>
              <a:latin typeface="Network Rail Sans" panose="02000000040000020004" pitchFamily="50" charset="0"/>
              <a:ea typeface="+mn-ea"/>
              <a:cs typeface="+mn-cs"/>
            </a:endParaRPr>
          </a:p>
          <a:p>
            <a:pPr>
              <a:defRPr/>
            </a:pPr>
            <a:r>
              <a:rPr lang="en-GB" sz="1200" u="sng" dirty="0">
                <a:solidFill>
                  <a:prstClr val="black"/>
                </a:solidFill>
                <a:latin typeface="Network Rail Sans" panose="02000000040000020004" pitchFamily="50" charset="0"/>
              </a:rPr>
              <a:t>28/01/2021</a:t>
            </a:r>
            <a:r>
              <a:rPr lang="en-GB" sz="1200" dirty="0">
                <a:solidFill>
                  <a:prstClr val="black"/>
                </a:solidFill>
                <a:latin typeface="Network Rail Sans" panose="02000000040000020004" pitchFamily="50" charset="0"/>
              </a:rPr>
              <a:t> (Inner DU) the ES for Worksite A, Item 70 Wessex WON 43, instructed the strapping team to remove short circuit straps and WSMB’s at 18m60ch on the Up/Down Main Line, accessing the track from platform 2 at Weybridge which was outside the protection limits and was not covered by the Safe Work Pack (SWP). </a:t>
            </a:r>
            <a:r>
              <a:rPr lang="en-GB" sz="1200" b="1" dirty="0">
                <a:solidFill>
                  <a:prstClr val="black"/>
                </a:solidFill>
                <a:latin typeface="Network Rail Sans" panose="02000000040000020004" pitchFamily="50" charset="0"/>
              </a:rPr>
              <a:t>Investigation ongoing.</a:t>
            </a:r>
            <a:endParaRPr lang="en-GB" sz="1200" b="1" u="sng" dirty="0">
              <a:solidFill>
                <a:prstClr val="black"/>
              </a:solidFill>
              <a:latin typeface="Network Rail Sans" panose="02000000040000020004" pitchFamily="50" charset="0"/>
            </a:endParaRPr>
          </a:p>
          <a:p>
            <a:pPr lvl="0">
              <a:defRPr/>
            </a:pPr>
            <a:endParaRPr lang="en-GB" sz="800" u="sng" dirty="0">
              <a:solidFill>
                <a:schemeClr val="tx1"/>
              </a:solidFill>
              <a:latin typeface="Network Rail Sans" panose="02000000040000020004" pitchFamily="50" charset="0"/>
            </a:endParaRPr>
          </a:p>
          <a:p>
            <a:pPr lvl="0">
              <a:defRPr/>
            </a:pPr>
            <a:r>
              <a:rPr kumimoji="0" lang="en-GB" sz="1200" b="0" i="0" u="sng" strike="noStrike" kern="1200" cap="none" spc="0" normalizeH="0" baseline="0" noProof="0" dirty="0">
                <a:ln>
                  <a:noFill/>
                </a:ln>
                <a:solidFill>
                  <a:schemeClr val="tx1"/>
                </a:solidFill>
                <a:effectLst/>
                <a:uLnTx/>
                <a:uFillTx/>
                <a:latin typeface="Network Rail Sans" panose="02000000040000020004" pitchFamily="50" charset="0"/>
                <a:ea typeface="+mn-ea"/>
                <a:cs typeface="+mn-cs"/>
              </a:rPr>
              <a:t>28/01/2021</a:t>
            </a:r>
            <a:r>
              <a:rPr kumimoji="0" lang="en-GB" sz="1200" b="0" i="0" strike="noStrike" kern="1200" cap="none" spc="0" normalizeH="0" baseline="0" noProof="0" dirty="0">
                <a:ln>
                  <a:noFill/>
                </a:ln>
                <a:solidFill>
                  <a:schemeClr val="tx1"/>
                </a:solidFill>
                <a:effectLst/>
                <a:uLnTx/>
                <a:uFillTx/>
                <a:latin typeface="Network Rail Sans" panose="02000000040000020004" pitchFamily="50" charset="0"/>
                <a:ea typeface="+mn-ea"/>
                <a:cs typeface="+mn-cs"/>
              </a:rPr>
              <a:t> (Inner DU) after a proactive speak out by Wimbledon P-way team, a request was made for all present to submit to a D&amp;A test. After the request was made, three members of staff left the depot and failed to return. It later transpired two of them together with three further members of staff failed the D&amp;A test. </a:t>
            </a:r>
            <a:r>
              <a:rPr lang="en-GB" sz="1200" b="1" dirty="0">
                <a:solidFill>
                  <a:schemeClr val="tx1"/>
                </a:solidFill>
                <a:latin typeface="Network Rail Sans" panose="02000000040000020004" pitchFamily="50" charset="0"/>
              </a:rPr>
              <a:t>Investigation is ongoing.</a:t>
            </a:r>
          </a:p>
          <a:p>
            <a:pPr lvl="0">
              <a:defRPr/>
            </a:pPr>
            <a:endParaRPr lang="en-GB" sz="800" b="1" dirty="0">
              <a:solidFill>
                <a:schemeClr val="tx1"/>
              </a:solidFill>
              <a:latin typeface="Network Rail Sans" panose="02000000040000020004" pitchFamily="50" charset="0"/>
            </a:endParaRPr>
          </a:p>
          <a:p>
            <a:pPr lvl="0">
              <a:defRPr/>
            </a:pPr>
            <a:r>
              <a:rPr lang="en-GB" sz="1200" b="1" dirty="0">
                <a:solidFill>
                  <a:schemeClr val="accent6">
                    <a:lumMod val="50000"/>
                  </a:schemeClr>
                </a:solidFill>
                <a:latin typeface="Network Rail Sans" panose="02000000040000020004" pitchFamily="50" charset="0"/>
              </a:rPr>
              <a:t>Reminder to all staff – For cause or Random D&amp;A testing can be undertaken at any time. </a:t>
            </a:r>
          </a:p>
          <a:p>
            <a:pPr lvl="0">
              <a:defRPr/>
            </a:pPr>
            <a:r>
              <a:rPr lang="en-GB" sz="1200" b="1" dirty="0">
                <a:solidFill>
                  <a:schemeClr val="accent6">
                    <a:lumMod val="50000"/>
                  </a:schemeClr>
                </a:solidFill>
                <a:latin typeface="Network Rail Sans" panose="02000000040000020004" pitchFamily="50" charset="0"/>
              </a:rPr>
              <a:t>Guidance for line managers who need to arrange a For cause or Post incident D&amp;A testing can be found in NR/L2/OHS/0012 Testing for drugs and alcohol - </a:t>
            </a:r>
            <a:r>
              <a:rPr lang="en-GB" sz="1200" b="1" dirty="0">
                <a:solidFill>
                  <a:schemeClr val="accent6">
                    <a:lumMod val="50000"/>
                  </a:schemeClr>
                </a:solidFill>
                <a:latin typeface="Network Rail Sans" panose="02000000040000020004" pitchFamily="50" charset="0"/>
                <a:hlinkClick r:id="rId8">
                  <a:extLst>
                    <a:ext uri="{A12FA001-AC4F-418D-AE19-62706E023703}">
                      <ahyp:hlinkClr xmlns:ahyp="http://schemas.microsoft.com/office/drawing/2018/hyperlinkcolor" val="tx"/>
                    </a:ext>
                  </a:extLst>
                </a:hlinkClick>
              </a:rPr>
              <a:t>http://networkrailstandards</a:t>
            </a:r>
            <a:endParaRPr lang="en-GB" sz="1200" b="1" dirty="0">
              <a:solidFill>
                <a:schemeClr val="accent6">
                  <a:lumMod val="50000"/>
                </a:schemeClr>
              </a:solidFill>
              <a:latin typeface="Network Rail Sans" panose="02000000040000020004" pitchFamily="50" charset="0"/>
            </a:endParaRPr>
          </a:p>
          <a:p>
            <a:pPr lvl="0">
              <a:defRPr/>
            </a:pPr>
            <a:endParaRPr kumimoji="0" lang="en-GB" sz="800" b="1" i="0" u="none" strike="noStrike" kern="1200" cap="none" spc="0" normalizeH="0" baseline="0" noProof="0" dirty="0">
              <a:ln>
                <a:noFill/>
              </a:ln>
              <a:solidFill>
                <a:schemeClr val="accent6">
                  <a:lumMod val="50000"/>
                </a:schemeClr>
              </a:solidFill>
              <a:effectLst/>
              <a:uLnTx/>
              <a:uFillTx/>
              <a:latin typeface="Network Rail Sans" panose="02000000040000020004" pitchFamily="50" charset="0"/>
              <a:ea typeface="+mn-ea"/>
              <a:cs typeface="+mn-cs"/>
            </a:endParaRPr>
          </a:p>
          <a:p>
            <a:pPr lvl="0">
              <a:defRPr/>
            </a:pPr>
            <a:r>
              <a:rPr lang="en-GB" sz="1200" u="sng" dirty="0">
                <a:solidFill>
                  <a:schemeClr val="tx1"/>
                </a:solidFill>
                <a:latin typeface="Network Rail Sans" panose="02000000040000020004" pitchFamily="50" charset="0"/>
              </a:rPr>
              <a:t>02/02/2021</a:t>
            </a:r>
            <a:r>
              <a:rPr lang="en-GB" sz="1200" dirty="0">
                <a:solidFill>
                  <a:schemeClr val="tx1"/>
                </a:solidFill>
                <a:latin typeface="Network Rail Sans" panose="02000000040000020004" pitchFamily="50" charset="0"/>
              </a:rPr>
              <a:t> (Works Delivery) late report of staff from Switch Rail working on behalf of XYZ rail working outside a Line Blockage (LB) at Basingstoke. Allegation was made that a GWR train passed the staff on the Down Reading line when it was believed by those on site that the Down line was blocked as well as the adjacent Up line. </a:t>
            </a:r>
            <a:r>
              <a:rPr lang="en-GB" sz="1200" b="1" dirty="0">
                <a:solidFill>
                  <a:schemeClr val="tx1"/>
                </a:solidFill>
                <a:latin typeface="Network Rail Sans" panose="02000000040000020004" pitchFamily="50" charset="0"/>
              </a:rPr>
              <a:t>Investigation ongoing.</a:t>
            </a:r>
          </a:p>
          <a:p>
            <a:pPr lvl="0">
              <a:defRPr/>
            </a:pPr>
            <a:endParaRPr lang="en-GB" sz="800" b="1" dirty="0">
              <a:solidFill>
                <a:schemeClr val="tx1"/>
              </a:solidFill>
              <a:latin typeface="Network Rail Sans" panose="02000000040000020004" pitchFamily="50" charset="0"/>
            </a:endParaRPr>
          </a:p>
          <a:p>
            <a:pPr lvl="0">
              <a:defRPr/>
            </a:pPr>
            <a:r>
              <a:rPr lang="en-GB" sz="1200" u="sng" dirty="0">
                <a:solidFill>
                  <a:schemeClr val="tx1"/>
                </a:solidFill>
                <a:latin typeface="Network Rail Sans" panose="02000000040000020004" pitchFamily="50" charset="0"/>
              </a:rPr>
              <a:t>04/02/2021</a:t>
            </a:r>
            <a:r>
              <a:rPr lang="en-GB" sz="1200" dirty="0">
                <a:solidFill>
                  <a:schemeClr val="tx1"/>
                </a:solidFill>
                <a:latin typeface="Network Rail Sans" panose="02000000040000020004" pitchFamily="50" charset="0"/>
              </a:rPr>
              <a:t> (Works Delivery) self reported allegation of a Near Miss at Bedhampton. Three members of staff consisting of a NWR </a:t>
            </a:r>
            <a:r>
              <a:rPr lang="en-GB" sz="1200" dirty="0" err="1">
                <a:solidFill>
                  <a:schemeClr val="tx1"/>
                </a:solidFill>
                <a:latin typeface="Network Rail Sans" panose="02000000040000020004" pitchFamily="50" charset="0"/>
              </a:rPr>
              <a:t>PiC</a:t>
            </a:r>
            <a:r>
              <a:rPr lang="en-GB" sz="1200" dirty="0">
                <a:solidFill>
                  <a:schemeClr val="tx1"/>
                </a:solidFill>
                <a:latin typeface="Network Rail Sans" panose="02000000040000020004" pitchFamily="50" charset="0"/>
              </a:rPr>
              <a:t>/COSS, one distant and one site lookout from Vitals were carrying out survey work between 37m50ch and 39m73ch at Bedhampton. </a:t>
            </a:r>
            <a:r>
              <a:rPr lang="en-GB" sz="1200" b="1" dirty="0">
                <a:solidFill>
                  <a:schemeClr val="tx1"/>
                </a:solidFill>
                <a:latin typeface="Network Rail Sans" panose="02000000040000020004" pitchFamily="50" charset="0"/>
              </a:rPr>
              <a:t>Investigation ongoing.</a:t>
            </a:r>
            <a:endParaRPr lang="en-GB" sz="1200" u="sng" dirty="0">
              <a:solidFill>
                <a:schemeClr val="tx1"/>
              </a:solidFill>
              <a:latin typeface="Network Rail Sans" panose="02000000040000020004" pitchFamily="50" charset="0"/>
            </a:endParaRPr>
          </a:p>
          <a:p>
            <a:pPr lvl="0">
              <a:defRPr/>
            </a:pPr>
            <a:endParaRPr kumimoji="0" lang="en-GB" sz="1100" i="0" u="sng" strike="noStrike" kern="1200" cap="none" spc="0" normalizeH="0" baseline="0" noProof="0" dirty="0">
              <a:ln>
                <a:noFill/>
              </a:ln>
              <a:solidFill>
                <a:srgbClr val="1F497D"/>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ACBBABE9-E329-45CC-BA4C-816723DE101D}"/>
              </a:ext>
            </a:extLst>
          </p:cNvPr>
          <p:cNvSpPr/>
          <p:nvPr/>
        </p:nvSpPr>
        <p:spPr>
          <a:xfrm>
            <a:off x="-5876" y="5943650"/>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2843D4E1-1E61-42F5-8040-9AD6DAB9B7F7}"/>
              </a:ext>
            </a:extLst>
          </p:cNvPr>
          <p:cNvSpPr txBox="1"/>
          <p:nvPr/>
        </p:nvSpPr>
        <p:spPr>
          <a:xfrm>
            <a:off x="899591" y="6044872"/>
            <a:ext cx="756084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etwork Rail Sans" panose="02000000040000020004" pitchFamily="50" charset="0"/>
                <a:ea typeface="+mn-ea"/>
                <a:cs typeface="+mn-cs"/>
              </a:rPr>
              <a:t>Lessons learnt from these events will be shared once the investigation has been concluded </a:t>
            </a:r>
          </a:p>
        </p:txBody>
      </p:sp>
      <p:sp>
        <p:nvSpPr>
          <p:cNvPr id="14" name="Oval 13">
            <a:extLst>
              <a:ext uri="{FF2B5EF4-FFF2-40B4-BE49-F238E27FC236}">
                <a16:creationId xmlns:a16="http://schemas.microsoft.com/office/drawing/2014/main" id="{A89BA57D-B142-47B5-ABEF-C1597B1AA32C}"/>
              </a:ext>
            </a:extLst>
          </p:cNvPr>
          <p:cNvSpPr/>
          <p:nvPr/>
        </p:nvSpPr>
        <p:spPr>
          <a:xfrm>
            <a:off x="107504" y="60338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descr="Image result for discuss white icon">
            <a:extLst>
              <a:ext uri="{FF2B5EF4-FFF2-40B4-BE49-F238E27FC236}">
                <a16:creationId xmlns:a16="http://schemas.microsoft.com/office/drawing/2014/main" id="{7AD5A4A2-357F-47DB-A791-E0300DF2E790}"/>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52948" y="6083997"/>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70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DB150A-15FE-48E8-8422-263E129665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1"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4CDB150A-15FE-48E8-8422-263E129665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41688A-BFBA-4D3A-BA2A-31162A77EEB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TextBox 11">
            <a:extLst>
              <a:ext uri="{FF2B5EF4-FFF2-40B4-BE49-F238E27FC236}">
                <a16:creationId xmlns:a16="http://schemas.microsoft.com/office/drawing/2014/main" id="{C9DD2833-0623-4294-BC02-ED06D566D7F6}"/>
              </a:ext>
            </a:extLst>
          </p:cNvPr>
          <p:cNvSpPr txBox="1"/>
          <p:nvPr/>
        </p:nvSpPr>
        <p:spPr>
          <a:xfrm>
            <a:off x="1513795" y="99611"/>
            <a:ext cx="6332433" cy="658835"/>
          </a:xfrm>
          <a:prstGeom prst="rect">
            <a:avLst/>
          </a:prstGeom>
          <a:noFill/>
        </p:spPr>
        <p:txBody>
          <a:bodyPr wrap="square" rtlCol="0">
            <a:spAutoFit/>
          </a:bodyPr>
          <a:lstStyle>
            <a:defPPr>
              <a:defRPr lang="en-GB"/>
            </a:defPPr>
            <a:lvl1pPr marL="0" marR="0" lvl="0" indent="0" defTabSz="914400" latinLnBrk="0">
              <a:lnSpc>
                <a:spcPct val="150000"/>
              </a:lnSpc>
              <a:buClrTx/>
              <a:buSzTx/>
              <a:buFontTx/>
              <a:buNone/>
              <a:tabLst/>
              <a:defRPr kumimoji="0" sz="1800" b="1" i="0" u="none" strike="noStrike" cap="none" spc="0" normalizeH="0" baseline="0">
                <a:ln>
                  <a:noFill/>
                </a:ln>
                <a:solidFill>
                  <a:schemeClr val="bg1">
                    <a:lumMod val="50000"/>
                  </a:schemeClr>
                </a:solidFill>
                <a:effectLst/>
                <a:uLnTx/>
                <a:uFillTx/>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rPr>
              <a:t>Significant </a:t>
            </a:r>
            <a:r>
              <a:rPr lang="en-GB" sz="2800" dirty="0">
                <a:solidFill>
                  <a:prstClr val="white">
                    <a:lumMod val="50000"/>
                  </a:prstClr>
                </a:solidFill>
              </a:rPr>
              <a:t>Accident</a:t>
            </a:r>
            <a:endParaRPr kumimoji="0" lang="en-GB" sz="2800" b="1"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73E0AB84-5BC3-4753-8C85-6D5C3B23CDF9}"/>
              </a:ext>
            </a:extLst>
          </p:cNvPr>
          <p:cNvSpPr txBox="1"/>
          <p:nvPr/>
        </p:nvSpPr>
        <p:spPr>
          <a:xfrm>
            <a:off x="1547664" y="777428"/>
            <a:ext cx="6542526"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Arial" charset="0"/>
                <a:ea typeface="+mn-ea"/>
                <a:cs typeface="+mn-cs"/>
              </a:rPr>
              <a:t>Fractured Leg at Whitchurch (Period 10) </a:t>
            </a:r>
          </a:p>
        </p:txBody>
      </p:sp>
      <p:cxnSp>
        <p:nvCxnSpPr>
          <p:cNvPr id="17" name="Straight Connector 16">
            <a:extLst>
              <a:ext uri="{FF2B5EF4-FFF2-40B4-BE49-F238E27FC236}">
                <a16:creationId xmlns:a16="http://schemas.microsoft.com/office/drawing/2014/main" id="{F85D3C1E-8F15-4B9E-B903-30A0DE1631F8}"/>
              </a:ext>
            </a:extLst>
          </p:cNvPr>
          <p:cNvCxnSpPr/>
          <p:nvPr/>
        </p:nvCxnSpPr>
        <p:spPr>
          <a:xfrm>
            <a:off x="1547664" y="1268760"/>
            <a:ext cx="6264696" cy="0"/>
          </a:xfrm>
          <a:prstGeom prst="line">
            <a:avLst/>
          </a:prstGeom>
          <a:ln w="19050">
            <a:solidFill>
              <a:srgbClr val="016B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DBF667-9AA0-4882-ACEA-D03F7E902AC6}"/>
              </a:ext>
            </a:extLst>
          </p:cNvPr>
          <p:cNvSpPr txBox="1"/>
          <p:nvPr/>
        </p:nvSpPr>
        <p:spPr>
          <a:xfrm>
            <a:off x="251521" y="1380050"/>
            <a:ext cx="8681897" cy="295465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a:p>
            <a:r>
              <a:rPr lang="en-GB" sz="1200" dirty="0">
                <a:solidFill>
                  <a:schemeClr val="tx1"/>
                </a:solidFill>
              </a:rPr>
              <a:t>On Wednesday 30</a:t>
            </a:r>
            <a:r>
              <a:rPr lang="en-GB" sz="1200" baseline="30000" dirty="0">
                <a:solidFill>
                  <a:schemeClr val="tx1"/>
                </a:solidFill>
              </a:rPr>
              <a:t>th</a:t>
            </a:r>
            <a:r>
              <a:rPr lang="en-GB" sz="1200" dirty="0">
                <a:solidFill>
                  <a:schemeClr val="tx1"/>
                </a:solidFill>
              </a:rPr>
              <a:t> December 2020, a contractor working in the Whitchurch area, slipped whilst walking along an ice-covered troughing route on the Down Exeter Line (BAE1) at 63m50ch. The individual was returning to join his team, after visually inspecting the previously cleared area between the boundary fence and the embankment. The low overnight temperatures resulted in a widespread frost and increased risk of slips, trips and falls due to icy underfoot conditions.</a:t>
            </a:r>
          </a:p>
          <a:p>
            <a:r>
              <a:rPr lang="en-GB" sz="1200" dirty="0">
                <a:solidFill>
                  <a:schemeClr val="tx1"/>
                </a:solidFill>
              </a:rPr>
              <a:t>The individual’s right boot slipped forward on the ice and almost immediately regained traction and grip. During this motion, whilst trying to stop himself from falling, the IP’s body twisted but his right ankle stayed in the same position. The transfer of his body weight caused a fracture to his Tibia and Fibula above the boot line and below the knee. He was assisted by his colleagues to the nearest access point and then taken to Winchester A&amp;E. The following day the IP underwent a surgery and it is estimated that the full recovery will take 6 to 8 weeks.</a:t>
            </a:r>
          </a:p>
          <a:p>
            <a:r>
              <a:rPr lang="en-GB" sz="1200" dirty="0">
                <a:solidFill>
                  <a:schemeClr val="tx1"/>
                </a:solidFill>
              </a:rPr>
              <a:t>The IP was wearing a pair of class 2 chainsaw boots which offer the correct protection against any potential chainsaw related injuries and the ankle protection.  But the energy resulting from the transfer of his body mass and the angle of his body twisting were contributing factors to his bones breaking at the weakest point above the boot line and had a direct impact on the severity of his injury.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800" dirty="0">
              <a:solidFill>
                <a:prstClr val="black"/>
              </a:solidFill>
              <a:latin typeface="Network Rail Sans" panose="02000000040000020004" pitchFamily="50" charset="0"/>
            </a:endParaRPr>
          </a:p>
        </p:txBody>
      </p:sp>
      <p:sp>
        <p:nvSpPr>
          <p:cNvPr id="15" name="Rectangle 14">
            <a:extLst>
              <a:ext uri="{FF2B5EF4-FFF2-40B4-BE49-F238E27FC236}">
                <a16:creationId xmlns:a16="http://schemas.microsoft.com/office/drawing/2014/main" id="{A05B5AFC-3E98-4E44-BB66-12D5B50B1467}"/>
              </a:ext>
            </a:extLst>
          </p:cNvPr>
          <p:cNvSpPr/>
          <p:nvPr/>
        </p:nvSpPr>
        <p:spPr>
          <a:xfrm>
            <a:off x="339062" y="4212844"/>
            <a:ext cx="8681898" cy="1542566"/>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nSpc>
                <a:spcPct val="107000"/>
              </a:lnSpc>
              <a:spcAft>
                <a:spcPts val="0"/>
              </a:spcAft>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What can we learn:</a:t>
            </a:r>
          </a:p>
          <a:p>
            <a:pPr marL="171450" lvl="0" indent="-171450">
              <a:lnSpc>
                <a:spcPct val="107000"/>
              </a:lnSpc>
              <a:spcAft>
                <a:spcPts val="0"/>
              </a:spcAft>
              <a:buFont typeface="Wingdings" panose="05000000000000000000" pitchFamily="2" charset="2"/>
              <a:buChar char="Ø"/>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The PIC has the overall responsibility for safety of all team members on site and should identify and communicate site-specific risks including slip, trip and fall </a:t>
            </a:r>
            <a:r>
              <a:rPr lang="en-GB" sz="1200"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related</a:t>
            </a: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 hazards, sometimes there is a need to continually remind everyone when situations change.  </a:t>
            </a:r>
          </a:p>
          <a:p>
            <a:pPr marL="171450" lvl="0" indent="-171450">
              <a:lnSpc>
                <a:spcPct val="107000"/>
              </a:lnSpc>
              <a:spcAft>
                <a:spcPts val="0"/>
              </a:spcAft>
              <a:buFont typeface="Wingdings" panose="05000000000000000000" pitchFamily="2" charset="2"/>
              <a:buChar char="Ø"/>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Management of less experienced members of staff; this was the individual’s first winter working on the railway infrastructure and first experience of how treacherous ice covered troughing can be. </a:t>
            </a:r>
          </a:p>
          <a:p>
            <a:pPr marL="171450" lvl="0" indent="-171450">
              <a:lnSpc>
                <a:spcPct val="107000"/>
              </a:lnSpc>
              <a:spcAft>
                <a:spcPts val="0"/>
              </a:spcAft>
              <a:buFont typeface="Wingdings" panose="05000000000000000000" pitchFamily="2" charset="2"/>
              <a:buChar char="Ø"/>
              <a:defRPr/>
            </a:pPr>
            <a:r>
              <a:rPr lang="en-GB" sz="1200" b="1" i="1" dirty="0">
                <a:solidFill>
                  <a:srgbClr val="1F3864"/>
                </a:solidFill>
                <a:latin typeface="Network Rail Sans" panose="02000000040000020004" pitchFamily="2" charset="0"/>
                <a:ea typeface="Calibri" panose="020F0502020204030204" pitchFamily="34" charset="0"/>
                <a:cs typeface="Times New Roman" panose="02020603050405020304" pitchFamily="18" charset="0"/>
              </a:rPr>
              <a:t>Troughing routes are not authorised walking routes. </a:t>
            </a:r>
          </a:p>
        </p:txBody>
      </p:sp>
      <p:sp>
        <p:nvSpPr>
          <p:cNvPr id="5" name="TextBox 4">
            <a:extLst>
              <a:ext uri="{FF2B5EF4-FFF2-40B4-BE49-F238E27FC236}">
                <a16:creationId xmlns:a16="http://schemas.microsoft.com/office/drawing/2014/main" id="{BE88950C-A579-44E1-84DB-2434108039C7}"/>
              </a:ext>
            </a:extLst>
          </p:cNvPr>
          <p:cNvSpPr txBox="1"/>
          <p:nvPr/>
        </p:nvSpPr>
        <p:spPr>
          <a:xfrm>
            <a:off x="4114800" y="2660904"/>
            <a:ext cx="914400" cy="914400"/>
          </a:xfrm>
          <a:prstGeom prst="rect">
            <a:avLst/>
          </a:prstGeom>
          <a:noFill/>
        </p:spPr>
        <p:txBody>
          <a:bodyPr wrap="square" rtlCol="0">
            <a:spAutoFit/>
          </a:bodyPr>
          <a:lstStyle/>
          <a:p>
            <a:endParaRPr lang="en-GB" dirty="0"/>
          </a:p>
        </p:txBody>
      </p:sp>
      <p:sp>
        <p:nvSpPr>
          <p:cNvPr id="13" name="Rectangle 12">
            <a:extLst>
              <a:ext uri="{FF2B5EF4-FFF2-40B4-BE49-F238E27FC236}">
                <a16:creationId xmlns:a16="http://schemas.microsoft.com/office/drawing/2014/main" id="{0163768C-B4F1-4598-AED6-9A5E50F2C432}"/>
              </a:ext>
            </a:extLst>
          </p:cNvPr>
          <p:cNvSpPr/>
          <p:nvPr/>
        </p:nvSpPr>
        <p:spPr>
          <a:xfrm>
            <a:off x="0" y="5949281"/>
            <a:ext cx="9144000" cy="809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05DFC81-26DC-4AC1-B874-095697D17037}"/>
              </a:ext>
            </a:extLst>
          </p:cNvPr>
          <p:cNvSpPr txBox="1"/>
          <p:nvPr/>
        </p:nvSpPr>
        <p:spPr>
          <a:xfrm>
            <a:off x="1038507" y="6153780"/>
            <a:ext cx="7560840" cy="400110"/>
          </a:xfrm>
          <a:prstGeom prst="rect">
            <a:avLst/>
          </a:prstGeom>
          <a:noFill/>
        </p:spPr>
        <p:txBody>
          <a:bodyPr wrap="square" rtlCol="0">
            <a:spAutoFit/>
          </a:bodyPr>
          <a:lstStyle/>
          <a:p>
            <a:pPr lvl="0" algn="ctr">
              <a:defRPr/>
            </a:pPr>
            <a:r>
              <a:rPr lang="en-GB" sz="2000" b="1" dirty="0">
                <a:solidFill>
                  <a:prstClr val="white"/>
                </a:solidFill>
                <a:latin typeface="Network Rail Sans" panose="02000000040000020004" pitchFamily="50" charset="0"/>
              </a:rPr>
              <a:t>The Safety Bulletin can be found </a:t>
            </a:r>
            <a:r>
              <a:rPr lang="en-GB" sz="2000" b="1" dirty="0">
                <a:solidFill>
                  <a:schemeClr val="bg1"/>
                </a:solidFill>
                <a:latin typeface="Network Rail Sans" panose="02000000040000020004" pitchFamily="50" charset="0"/>
                <a:hlinkClick r:id="rId8" action="ppaction://hlinkfile">
                  <a:extLst>
                    <a:ext uri="{A12FA001-AC4F-418D-AE19-62706E023703}">
                      <ahyp:hlinkClr xmlns:ahyp="http://schemas.microsoft.com/office/drawing/2018/hyperlinkcolor" val="tx"/>
                    </a:ext>
                  </a:extLst>
                </a:hlinkClick>
              </a:rPr>
              <a:t>here</a:t>
            </a:r>
            <a:endParaRPr lang="en-GB" sz="2000" b="1" dirty="0">
              <a:solidFill>
                <a:schemeClr val="bg1"/>
              </a:solidFill>
              <a:latin typeface="Network Rail Sans" panose="02000000040000020004" pitchFamily="50" charset="0"/>
            </a:endParaRPr>
          </a:p>
        </p:txBody>
      </p:sp>
      <p:sp>
        <p:nvSpPr>
          <p:cNvPr id="18" name="Oval 17">
            <a:extLst>
              <a:ext uri="{FF2B5EF4-FFF2-40B4-BE49-F238E27FC236}">
                <a16:creationId xmlns:a16="http://schemas.microsoft.com/office/drawing/2014/main" id="{E3F6F6F5-3D78-4A62-8B5F-9D413F907735}"/>
              </a:ext>
            </a:extLst>
          </p:cNvPr>
          <p:cNvSpPr/>
          <p:nvPr/>
        </p:nvSpPr>
        <p:spPr>
          <a:xfrm>
            <a:off x="107504" y="6033879"/>
            <a:ext cx="619302" cy="62865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descr="Image result for discuss white icon">
            <a:extLst>
              <a:ext uri="{FF2B5EF4-FFF2-40B4-BE49-F238E27FC236}">
                <a16:creationId xmlns:a16="http://schemas.microsoft.com/office/drawing/2014/main" id="{A418CCD5-1B0E-4B2B-8121-676B06FAED06}"/>
              </a:ext>
            </a:extLst>
          </p:cNvPr>
          <p:cNvPicPr>
            <a:picLocks noChangeAspect="1" noChangeArrowheads="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52948" y="6134116"/>
            <a:ext cx="528413" cy="5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9933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zXO5hvbRUODhQBTcQeM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jEd1qXjQ5aXdwtvwxPw9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k2e9aybT3GVUKH8.b2gP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GC2hJBTSfK4JH8wrlLLJ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7u5zRNR6SBaSSjUUoK15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6NYiFx4SQ.a8LNjnyv.P4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aIXCTmNhQ0.CzTavKhl6F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BzXnQ.JRdKZDm8LqK0wW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zXO5hvbRUODhQBTcQeMH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jEd1qXjQ5aXdwtvwxPw9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u5zRNR6SBaSSjUUoK15u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Jk2e9aybT3GVUKH8.b2gP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GC2hJBTSfK4JH8wrlLLJ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7u5zRNR6SBaSSjUUoK15u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6NYiFx4SQ.a8LNjnyv.P4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IXCTmNhQ0.CzTavKhl6F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FBzXnQ.JRdKZDm8LqK0wW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zXO5hvbRUODhQBTcQeMH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mjEd1qXjQ5aXdwtvwxPw9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k2e9aybT3GVUKH8.b2gP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GC2hJBTSfK4JH8wrlLLJ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6NYiFx4SQ.a8LNjnyv.P4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IXCTmNhQ0.CzTavKhl6F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XEykSWLhSFuRfYV2Q9WNT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BzXnQ.JRdKZDm8LqK0wWA"/>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front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1F400290974042B9A503CE12218EDC" ma:contentTypeVersion="12" ma:contentTypeDescription="Create a new document." ma:contentTypeScope="" ma:versionID="3b744547be2f451007b25c3e9733c626">
  <xsd:schema xmlns:xsd="http://www.w3.org/2001/XMLSchema" xmlns:xs="http://www.w3.org/2001/XMLSchema" xmlns:p="http://schemas.microsoft.com/office/2006/metadata/properties" xmlns:ns3="1b9c3b65-a8e1-4122-bbc7-2a19ba1eb34d" xmlns:ns4="1182365e-51d5-46c9-b491-c6cba440cd11" targetNamespace="http://schemas.microsoft.com/office/2006/metadata/properties" ma:root="true" ma:fieldsID="20e0bed00908825f669b47e143867c01" ns3:_="" ns4:_="">
    <xsd:import namespace="1b9c3b65-a8e1-4122-bbc7-2a19ba1eb34d"/>
    <xsd:import namespace="1182365e-51d5-46c9-b491-c6cba440cd1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9c3b65-a8e1-4122-bbc7-2a19ba1eb34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82365e-51d5-46c9-b491-c6cba440cd1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6BC187-73F2-4D7E-BE36-8283305D998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F604280-C349-44A7-BDD8-3F5FDAFA30A9}">
  <ds:schemaRefs>
    <ds:schemaRef ds:uri="http://schemas.microsoft.com/sharepoint/v3/contenttype/forms"/>
  </ds:schemaRefs>
</ds:datastoreItem>
</file>

<file path=customXml/itemProps3.xml><?xml version="1.0" encoding="utf-8"?>
<ds:datastoreItem xmlns:ds="http://schemas.openxmlformats.org/officeDocument/2006/customXml" ds:itemID="{EAF60700-5902-4289-9E39-29D682C3A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9c3b65-a8e1-4122-bbc7-2a19ba1eb34d"/>
    <ds:schemaRef ds:uri="1182365e-51d5-46c9-b491-c6cba440c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39338</TotalTime>
  <Words>5418</Words>
  <Application>Microsoft Office PowerPoint</Application>
  <PresentationFormat>On-screen Show (4:3)</PresentationFormat>
  <Paragraphs>302</Paragraphs>
  <Slides>24</Slides>
  <Notes>21</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3</vt:i4>
      </vt:variant>
      <vt:variant>
        <vt:lpstr>Slide Titles</vt:lpstr>
      </vt:variant>
      <vt:variant>
        <vt:i4>24</vt:i4>
      </vt:variant>
    </vt:vector>
  </HeadingPairs>
  <TitlesOfParts>
    <vt:vector size="37" baseType="lpstr">
      <vt:lpstr>Arial</vt:lpstr>
      <vt:lpstr>Calibri</vt:lpstr>
      <vt:lpstr>Calibri Light</vt:lpstr>
      <vt:lpstr>Network Rail Sans</vt:lpstr>
      <vt:lpstr>Times New Roman</vt:lpstr>
      <vt:lpstr>Wingdings</vt:lpstr>
      <vt:lpstr>2_Office Theme</vt:lpstr>
      <vt:lpstr>Blank front cover</vt:lpstr>
      <vt:lpstr>3_Office Theme</vt:lpstr>
      <vt:lpstr>7_Office Theme</vt:lpstr>
      <vt:lpstr>think-cell Slide</vt:lpstr>
      <vt:lpstr>Worksheet</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Network Rail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Groom Amy</dc:creator>
  <dc:description>built by www.mediasterling.com</dc:description>
  <cp:lastModifiedBy>Andrea De La Mothe</cp:lastModifiedBy>
  <cp:revision>1431</cp:revision>
  <cp:lastPrinted>2019-06-27T14:00:02Z</cp:lastPrinted>
  <dcterms:created xsi:type="dcterms:W3CDTF">2018-03-02T12:05:12Z</dcterms:created>
  <dcterms:modified xsi:type="dcterms:W3CDTF">2021-02-17T08:09:13Z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Version">
    <vt:lpwstr>1.0.1</vt:lpwstr>
  </property>
  <property fmtid="{D5CDD505-2E9C-101B-9397-08002B2CF9AE}" pid="3" name="ContentTypeId">
    <vt:lpwstr>0x010100FE1F400290974042B9A503CE12218EDC</vt:lpwstr>
  </property>
  <property fmtid="{D5CDD505-2E9C-101B-9397-08002B2CF9AE}" pid="4" name="MSIP_Label_8577031b-11bc-4db9-b655-7d79027ad570_Enabled">
    <vt:lpwstr>true</vt:lpwstr>
  </property>
  <property fmtid="{D5CDD505-2E9C-101B-9397-08002B2CF9AE}" pid="5" name="MSIP_Label_8577031b-11bc-4db9-b655-7d79027ad570_SetDate">
    <vt:lpwstr>2020-07-30T07:45:03Z</vt:lpwstr>
  </property>
  <property fmtid="{D5CDD505-2E9C-101B-9397-08002B2CF9AE}" pid="6" name="MSIP_Label_8577031b-11bc-4db9-b655-7d79027ad570_Method">
    <vt:lpwstr>Standard</vt:lpwstr>
  </property>
  <property fmtid="{D5CDD505-2E9C-101B-9397-08002B2CF9AE}" pid="7" name="MSIP_Label_8577031b-11bc-4db9-b655-7d79027ad570_Name">
    <vt:lpwstr>8577031b-11bc-4db9-b655-7d79027ad570</vt:lpwstr>
  </property>
  <property fmtid="{D5CDD505-2E9C-101B-9397-08002B2CF9AE}" pid="8" name="MSIP_Label_8577031b-11bc-4db9-b655-7d79027ad570_SiteId">
    <vt:lpwstr>c22cc3e1-5d7f-4f4d-be03-d5a158cc9409</vt:lpwstr>
  </property>
  <property fmtid="{D5CDD505-2E9C-101B-9397-08002B2CF9AE}" pid="9" name="MSIP_Label_8577031b-11bc-4db9-b655-7d79027ad570_ActionId">
    <vt:lpwstr>8714af74-2119-425d-a6b3-be2d0564bfc0</vt:lpwstr>
  </property>
  <property fmtid="{D5CDD505-2E9C-101B-9397-08002B2CF9AE}" pid="10" name="MSIP_Label_8577031b-11bc-4db9-b655-7d79027ad570_ContentBits">
    <vt:lpwstr>1</vt:lpwstr>
  </property>
</Properties>
</file>